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4"/>
  </p:sldMasterIdLst>
  <p:notesMasterIdLst>
    <p:notesMasterId r:id="rId46"/>
  </p:notesMasterIdLst>
  <p:sldIdLst>
    <p:sldId id="4790" r:id="rId5"/>
    <p:sldId id="5352" r:id="rId6"/>
    <p:sldId id="5353" r:id="rId7"/>
    <p:sldId id="4781" r:id="rId8"/>
    <p:sldId id="1437" r:id="rId9"/>
    <p:sldId id="5354" r:id="rId10"/>
    <p:sldId id="5355" r:id="rId11"/>
    <p:sldId id="5356" r:id="rId12"/>
    <p:sldId id="5357" r:id="rId13"/>
    <p:sldId id="5358" r:id="rId14"/>
    <p:sldId id="5359" r:id="rId15"/>
    <p:sldId id="5360" r:id="rId16"/>
    <p:sldId id="5361" r:id="rId17"/>
    <p:sldId id="5362" r:id="rId18"/>
    <p:sldId id="2070" r:id="rId19"/>
    <p:sldId id="4757" r:id="rId20"/>
    <p:sldId id="1489" r:id="rId21"/>
    <p:sldId id="4783" r:id="rId22"/>
    <p:sldId id="2662" r:id="rId23"/>
    <p:sldId id="5363" r:id="rId24"/>
    <p:sldId id="5364" r:id="rId25"/>
    <p:sldId id="5438" r:id="rId26"/>
    <p:sldId id="4784" r:id="rId27"/>
    <p:sldId id="1520" r:id="rId28"/>
    <p:sldId id="4786" r:id="rId29"/>
    <p:sldId id="4785" r:id="rId30"/>
    <p:sldId id="5439" r:id="rId31"/>
    <p:sldId id="4792" r:id="rId32"/>
    <p:sldId id="4779" r:id="rId33"/>
    <p:sldId id="5440" r:id="rId34"/>
    <p:sldId id="5441" r:id="rId35"/>
    <p:sldId id="5347" r:id="rId36"/>
    <p:sldId id="5348" r:id="rId37"/>
    <p:sldId id="5442" r:id="rId38"/>
    <p:sldId id="5184" r:id="rId39"/>
    <p:sldId id="5464" r:id="rId40"/>
    <p:sldId id="4789" r:id="rId41"/>
    <p:sldId id="4268" r:id="rId42"/>
    <p:sldId id="4556" r:id="rId43"/>
    <p:sldId id="4557" r:id="rId44"/>
    <p:sldId id="546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5D0CB-A95D-BC65-3552-A4EBECF449A3}" name="Russell Johnson" initials="RJ" userId="S::russell.johnson@wealthatwork.co.uk::706d41a8-f39f-40d9-a557-cc67e94c8ca2" providerId="AD"/>
  <p188:author id="{7E9A6AD8-63C2-8002-C260-66DAA18FAB27}" name="Jackson Sanders" initials="JS" userId="S::jackson.sanders@wealthatwork.co.uk::1b978f50-08db-430f-b59b-f078371d9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eck" initials="RJ" lastIdx="1" clrIdx="6"/>
  <p:cmAuthor id="1" name="Andy Maggs" initials="AM" lastIdx="160" clrIdx="0">
    <p:extLst>
      <p:ext uri="{19B8F6BF-5375-455C-9EA6-DF929625EA0E}">
        <p15:presenceInfo xmlns:p15="http://schemas.microsoft.com/office/powerpoint/2012/main" userId="S::andy.maggs@wealthatwork.co.uk::46c2412b-bd2f-44d8-b2bb-5da3ed995c2b" providerId="AD"/>
      </p:ext>
    </p:extLst>
  </p:cmAuthor>
  <p:cmAuthor id="2" name="Russell Johnson" initials="RJ" lastIdx="133" clrIdx="1">
    <p:extLst>
      <p:ext uri="{19B8F6BF-5375-455C-9EA6-DF929625EA0E}">
        <p15:presenceInfo xmlns:p15="http://schemas.microsoft.com/office/powerpoint/2012/main" userId="S::russell.johnson@wealthatwork.co.uk::706d41a8-f39f-40d9-a557-cc67e94c8ca2" providerId="AD"/>
      </p:ext>
    </p:extLst>
  </p:cmAuthor>
  <p:cmAuthor id="3" name="Education Design Team" initials="" lastIdx="670" clrIdx="2"/>
  <p:cmAuthor id="4" name="Jackson Sanders" initials="JS" lastIdx="98" clrIdx="3">
    <p:extLst>
      <p:ext uri="{19B8F6BF-5375-455C-9EA6-DF929625EA0E}">
        <p15:presenceInfo xmlns:p15="http://schemas.microsoft.com/office/powerpoint/2012/main" userId="S::jackson.sanders@wealthatwork.co.uk::1b978f50-08db-430f-b59b-f078371d9193" providerId="AD"/>
      </p:ext>
    </p:extLst>
  </p:cmAuthor>
  <p:cmAuthor id="5" name="Darren Moxom" initials="DM" lastIdx="2" clrIdx="4">
    <p:extLst>
      <p:ext uri="{19B8F6BF-5375-455C-9EA6-DF929625EA0E}">
        <p15:presenceInfo xmlns:p15="http://schemas.microsoft.com/office/powerpoint/2012/main" userId="Darren Moxom" providerId="None"/>
      </p:ext>
    </p:extLst>
  </p:cmAuthor>
  <p:cmAuthor id="6" name="Update" initials="" lastIdx="3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A3D"/>
    <a:srgbClr val="7DC202"/>
    <a:srgbClr val="9875A7"/>
    <a:srgbClr val="047BC1"/>
    <a:srgbClr val="E5E5E5"/>
    <a:srgbClr val="B1B66E"/>
    <a:srgbClr val="97999B"/>
    <a:srgbClr val="00A5E3"/>
    <a:srgbClr val="05057D"/>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83" autoAdjust="0"/>
    <p:restoredTop sz="92085" autoAdjust="0"/>
  </p:normalViewPr>
  <p:slideViewPr>
    <p:cSldViewPr snapToGrid="0">
      <p:cViewPr varScale="1">
        <p:scale>
          <a:sx n="72" d="100"/>
          <a:sy n="72" d="100"/>
        </p:scale>
        <p:origin x="989" y="67"/>
      </p:cViewPr>
      <p:guideLst>
        <p:guide orient="horz" pos="2160"/>
        <p:guide pos="3840"/>
      </p:guideLst>
    </p:cSldViewPr>
  </p:slideViewPr>
  <p:outlineViewPr>
    <p:cViewPr>
      <p:scale>
        <a:sx n="33" d="100"/>
        <a:sy n="33" d="100"/>
      </p:scale>
      <p:origin x="0" y="-2807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FE0D2-8637-4EE4-8305-B0F61CE8B51B}"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2B48-7F1E-4690-886D-5B1602AE8EED}" type="slidenum">
              <a:rPr lang="en-GB" smtClean="0"/>
              <a:t>‹#›</a:t>
            </a:fld>
            <a:endParaRPr lang="en-GB"/>
          </a:p>
        </p:txBody>
      </p:sp>
    </p:spTree>
    <p:extLst>
      <p:ext uri="{BB962C8B-B14F-4D97-AF65-F5344CB8AC3E}">
        <p14:creationId xmlns:p14="http://schemas.microsoft.com/office/powerpoint/2010/main" val="15352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a:t>
            </a:r>
          </a:p>
        </p:txBody>
      </p:sp>
    </p:spTree>
    <p:extLst>
      <p:ext uri="{BB962C8B-B14F-4D97-AF65-F5344CB8AC3E}">
        <p14:creationId xmlns:p14="http://schemas.microsoft.com/office/powerpoint/2010/main" val="340882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441896711 </a:t>
            </a:r>
            <a:endParaRPr lang="en-GB"/>
          </a:p>
        </p:txBody>
      </p:sp>
      <p:sp>
        <p:nvSpPr>
          <p:cNvPr id="4" name="Slide Number Placeholder 3"/>
          <p:cNvSpPr>
            <a:spLocks noGrp="1"/>
          </p:cNvSpPr>
          <p:nvPr>
            <p:ph type="sldNum" sz="quarter" idx="5"/>
          </p:nvPr>
        </p:nvSpPr>
        <p:spPr/>
        <p:txBody>
          <a:bodyPr/>
          <a:lstStyle/>
          <a:p>
            <a:r>
              <a:rPr lang="en-GB"/>
              <a:t>338</a:t>
            </a:r>
          </a:p>
        </p:txBody>
      </p:sp>
    </p:spTree>
    <p:extLst>
      <p:ext uri="{BB962C8B-B14F-4D97-AF65-F5344CB8AC3E}">
        <p14:creationId xmlns:p14="http://schemas.microsoft.com/office/powerpoint/2010/main" val="113543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224808411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Note to lecturer – Display in England</a:t>
            </a:r>
            <a:endParaRPr lang="en-GB"/>
          </a:p>
        </p:txBody>
      </p:sp>
      <p:sp>
        <p:nvSpPr>
          <p:cNvPr id="4" name="Slide Number Placeholder 3"/>
          <p:cNvSpPr>
            <a:spLocks noGrp="1"/>
          </p:cNvSpPr>
          <p:nvPr>
            <p:ph type="sldNum" sz="quarter" idx="5"/>
          </p:nvPr>
        </p:nvSpPr>
        <p:spPr/>
        <p:txBody>
          <a:bodyPr/>
          <a:lstStyle/>
          <a:p>
            <a:r>
              <a:rPr lang="en-GB"/>
              <a:t>339</a:t>
            </a:r>
          </a:p>
        </p:txBody>
      </p:sp>
    </p:spTree>
    <p:extLst>
      <p:ext uri="{BB962C8B-B14F-4D97-AF65-F5344CB8AC3E}">
        <p14:creationId xmlns:p14="http://schemas.microsoft.com/office/powerpoint/2010/main" val="97478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Note to lecturer – Display in England</a:t>
            </a:r>
            <a:br>
              <a:rPr lang="en-GB" b="1"/>
            </a:b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Delayed in the Autumn Statement 2022, from Oct 2023 to Oct 2025</a:t>
            </a:r>
          </a:p>
          <a:p>
            <a:endParaRPr lang="en-GB"/>
          </a:p>
        </p:txBody>
      </p:sp>
      <p:sp>
        <p:nvSpPr>
          <p:cNvPr id="4" name="Slide Number Placeholder 3"/>
          <p:cNvSpPr>
            <a:spLocks noGrp="1"/>
          </p:cNvSpPr>
          <p:nvPr>
            <p:ph type="sldNum" sz="quarter" idx="5"/>
          </p:nvPr>
        </p:nvSpPr>
        <p:spPr/>
        <p:txBody>
          <a:bodyPr/>
          <a:lstStyle/>
          <a:p>
            <a:r>
              <a:rPr lang="en-GB"/>
              <a:t>340</a:t>
            </a:r>
          </a:p>
        </p:txBody>
      </p:sp>
    </p:spTree>
    <p:extLst>
      <p:ext uri="{BB962C8B-B14F-4D97-AF65-F5344CB8AC3E}">
        <p14:creationId xmlns:p14="http://schemas.microsoft.com/office/powerpoint/2010/main" val="412744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633080641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Note to lecturer: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Claim the benefits you’re entitled to</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Attendance Allowance is money for people aged 65 or over who have care needs. </a:t>
            </a:r>
          </a:p>
          <a:p>
            <a:r>
              <a:rPr lang="en-GB" sz="1800" b="0" i="0" u="none" strike="noStrike">
                <a:solidFill>
                  <a:srgbClr val="000000"/>
                </a:solidFill>
                <a:effectLst/>
                <a:latin typeface="Calibri" panose="020F0502020204030204" pitchFamily="34" charset="0"/>
              </a:rPr>
              <a:t>It could include help outside the home. It does not matter if no one actually gives this help, as long as you can show you need it.</a:t>
            </a:r>
          </a:p>
          <a:p>
            <a:r>
              <a:rPr lang="en-GB" sz="1800" b="0" i="0" u="none" strike="noStrike">
                <a:solidFill>
                  <a:srgbClr val="000000"/>
                </a:solidFill>
                <a:effectLst/>
                <a:latin typeface="Calibri" panose="020F0502020204030204" pitchFamily="34" charset="0"/>
              </a:rPr>
              <a:t>You can have any type of disability or illness, including sight or hearing impairments, or mental health issues such as dementia.</a:t>
            </a:r>
          </a:p>
          <a:p>
            <a:r>
              <a:rPr lang="en-GB" sz="1800" b="0" i="0" u="none" strike="noStrike">
                <a:solidFill>
                  <a:srgbClr val="000000"/>
                </a:solidFill>
                <a:effectLst/>
                <a:latin typeface="Calibri" panose="020F0502020204030204" pitchFamily="34" charset="0"/>
              </a:rPr>
              <a:t>To claim Attendance Allowance you must have needed help with your care needs for at least 6 months. (If you’re terminally ill you can make a claim straight away.)</a:t>
            </a:r>
          </a:p>
          <a:p>
            <a:r>
              <a:rPr lang="en-GB" sz="1800" b="0" i="0" u="none" strike="noStrike">
                <a:solidFill>
                  <a:srgbClr val="000000"/>
                </a:solidFill>
                <a:effectLst/>
                <a:latin typeface="Calibri" panose="020F0502020204030204" pitchFamily="34" charset="0"/>
              </a:rPr>
              <a:t>Attendance Allowance is not means-tested so your income and savings are not taken into account when assessing if you qualify for the benefit.</a:t>
            </a:r>
          </a:p>
          <a:p>
            <a:r>
              <a:rPr lang="en-GB" sz="1800" b="0" i="0" u="none" strike="noStrike">
                <a:solidFill>
                  <a:srgbClr val="000000"/>
                </a:solidFill>
                <a:effectLst/>
                <a:latin typeface="Calibri" panose="020F0502020204030204" pitchFamily="34" charset="0"/>
              </a:rPr>
              <a:t>It is paid tax-free - Claiming Attendance Allowance won’t reduce any other income you receive.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Depending on the situation other benefits may be available.  Benefit calculators are available at the following charities websites:</a:t>
            </a:r>
          </a:p>
          <a:p>
            <a:r>
              <a:rPr lang="en-GB" sz="1800" b="0" i="0" u="none" strike="noStrike">
                <a:solidFill>
                  <a:srgbClr val="000000"/>
                </a:solidFill>
                <a:effectLst/>
                <a:latin typeface="Calibri" panose="020F0502020204030204" pitchFamily="34" charset="0"/>
              </a:rPr>
              <a:t>Entitled to (www.entitledto.co.uk)</a:t>
            </a:r>
          </a:p>
          <a:p>
            <a:r>
              <a:rPr lang="en-GB" sz="1800" b="0" i="0" u="none" strike="noStrike">
                <a:solidFill>
                  <a:srgbClr val="000000"/>
                </a:solidFill>
                <a:effectLst/>
                <a:latin typeface="Calibri" panose="020F0502020204030204" pitchFamily="34" charset="0"/>
              </a:rPr>
              <a:t>Turn2us (www.turn2us.org.uk)</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Equity release – consider overall cost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When it comes to long-term-care planning, equity release schemes can be useful, but only if you’re looking to fund care in your own home and you do not qualify for local authority support.</a:t>
            </a:r>
          </a:p>
          <a:p>
            <a:r>
              <a:rPr lang="en-GB" sz="1800" b="0" i="0" u="none" strike="noStrike">
                <a:solidFill>
                  <a:srgbClr val="000000"/>
                </a:solidFill>
                <a:effectLst/>
                <a:latin typeface="Calibri" panose="020F0502020204030204" pitchFamily="34" charset="0"/>
              </a:rPr>
              <a:t>However, if you think you’ll soon need to move out into residential care, then equity release probably won’t be suitable.</a:t>
            </a:r>
          </a:p>
          <a:p>
            <a:r>
              <a:rPr lang="en-GB" sz="1800" b="0" i="0" u="none" strike="noStrike">
                <a:solidFill>
                  <a:srgbClr val="000000"/>
                </a:solidFill>
                <a:effectLst/>
                <a:latin typeface="Calibri" panose="020F0502020204030204" pitchFamily="34" charset="0"/>
              </a:rPr>
              <a:t>That’s because equity release arrangements require you to repay the loan in full if you move permanently into a care home.</a:t>
            </a:r>
          </a:p>
          <a:p>
            <a:r>
              <a:rPr lang="en-GB" sz="1800" b="0" i="0" u="none" strike="noStrike">
                <a:solidFill>
                  <a:srgbClr val="000000"/>
                </a:solidFill>
                <a:effectLst/>
                <a:latin typeface="Calibri" panose="020F0502020204030204" pitchFamily="34" charset="0"/>
              </a:rPr>
              <a:t> </a:t>
            </a:r>
            <a:endParaRPr lang="en-GB"/>
          </a:p>
        </p:txBody>
      </p:sp>
      <p:sp>
        <p:nvSpPr>
          <p:cNvPr id="4" name="Slide Number Placeholder 3"/>
          <p:cNvSpPr>
            <a:spLocks noGrp="1"/>
          </p:cNvSpPr>
          <p:nvPr>
            <p:ph type="sldNum" sz="quarter" idx="5"/>
          </p:nvPr>
        </p:nvSpPr>
        <p:spPr/>
        <p:txBody>
          <a:bodyPr/>
          <a:lstStyle/>
          <a:p>
            <a:r>
              <a:rPr lang="en-GB"/>
              <a:t>344</a:t>
            </a:r>
          </a:p>
        </p:txBody>
      </p:sp>
    </p:spTree>
    <p:extLst>
      <p:ext uri="{BB962C8B-B14F-4D97-AF65-F5344CB8AC3E}">
        <p14:creationId xmlns:p14="http://schemas.microsoft.com/office/powerpoint/2010/main" val="357688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299</a:t>
            </a:r>
          </a:p>
        </p:txBody>
      </p:sp>
    </p:spTree>
    <p:extLst>
      <p:ext uri="{BB962C8B-B14F-4D97-AF65-F5344CB8AC3E}">
        <p14:creationId xmlns:p14="http://schemas.microsoft.com/office/powerpoint/2010/main" val="285177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r>
              <a:rPr lang="en-US">
                <a:solidFill>
                  <a:prstClr val="black"/>
                </a:solidFill>
              </a:rPr>
              <a:t>300</a:t>
            </a:r>
          </a:p>
        </p:txBody>
      </p:sp>
    </p:spTree>
    <p:extLst>
      <p:ext uri="{BB962C8B-B14F-4D97-AF65-F5344CB8AC3E}">
        <p14:creationId xmlns:p14="http://schemas.microsoft.com/office/powerpoint/2010/main" val="258303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234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301</a:t>
            </a:r>
          </a:p>
        </p:txBody>
      </p:sp>
    </p:spTree>
    <p:extLst>
      <p:ext uri="{BB962C8B-B14F-4D97-AF65-F5344CB8AC3E}">
        <p14:creationId xmlns:p14="http://schemas.microsoft.com/office/powerpoint/2010/main" val="172148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0 </a:t>
            </a:r>
          </a:p>
        </p:txBody>
      </p:sp>
      <p:sp>
        <p:nvSpPr>
          <p:cNvPr id="4" name="Slide Number Placeholder 3"/>
          <p:cNvSpPr>
            <a:spLocks noGrp="1"/>
          </p:cNvSpPr>
          <p:nvPr>
            <p:ph type="sldNum" sz="quarter" idx="5"/>
          </p:nvPr>
        </p:nvSpPr>
        <p:spPr/>
        <p:txBody>
          <a:bodyPr/>
          <a:lstStyle/>
          <a:p>
            <a:r>
              <a:rPr lang="en-GB"/>
              <a:t>304</a:t>
            </a:r>
          </a:p>
        </p:txBody>
      </p:sp>
    </p:spTree>
    <p:extLst>
      <p:ext uri="{BB962C8B-B14F-4D97-AF65-F5344CB8AC3E}">
        <p14:creationId xmlns:p14="http://schemas.microsoft.com/office/powerpoint/2010/main" val="1127584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IHT is a tax charge applied to an individual’s estate, usually at the point they die</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306</a:t>
            </a:r>
          </a:p>
        </p:txBody>
      </p:sp>
    </p:spTree>
    <p:extLst>
      <p:ext uri="{BB962C8B-B14F-4D97-AF65-F5344CB8AC3E}">
        <p14:creationId xmlns:p14="http://schemas.microsoft.com/office/powerpoint/2010/main" val="92001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A person’s estate is made up of everything they own at the point they die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Highlight that non exempt gifts made in 7 years prior to death are included in the estate.</a:t>
            </a:r>
          </a:p>
          <a:p>
            <a:endParaRPr lang="en-GB"/>
          </a:p>
        </p:txBody>
      </p:sp>
      <p:sp>
        <p:nvSpPr>
          <p:cNvPr id="4" name="Slide Number Placeholder 3"/>
          <p:cNvSpPr>
            <a:spLocks noGrp="1"/>
          </p:cNvSpPr>
          <p:nvPr>
            <p:ph type="sldNum" sz="quarter" idx="5"/>
          </p:nvPr>
        </p:nvSpPr>
        <p:spPr/>
        <p:txBody>
          <a:bodyPr/>
          <a:lstStyle/>
          <a:p>
            <a:r>
              <a:rPr lang="en-GB"/>
              <a:t>307</a:t>
            </a:r>
          </a:p>
        </p:txBody>
      </p:sp>
    </p:spTree>
    <p:extLst>
      <p:ext uri="{BB962C8B-B14F-4D97-AF65-F5344CB8AC3E}">
        <p14:creationId xmlns:p14="http://schemas.microsoft.com/office/powerpoint/2010/main" val="380040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878757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0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310</a:t>
            </a:r>
          </a:p>
        </p:txBody>
      </p:sp>
    </p:spTree>
    <p:extLst>
      <p:ext uri="{BB962C8B-B14F-4D97-AF65-F5344CB8AC3E}">
        <p14:creationId xmlns:p14="http://schemas.microsoft.com/office/powerpoint/2010/main" val="411824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24</a:t>
            </a:fld>
            <a:endParaRPr lang="en-GB"/>
          </a:p>
        </p:txBody>
      </p:sp>
    </p:spTree>
    <p:extLst>
      <p:ext uri="{BB962C8B-B14F-4D97-AF65-F5344CB8AC3E}">
        <p14:creationId xmlns:p14="http://schemas.microsoft.com/office/powerpoint/2010/main" val="3622832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 aware that if someone opted for a single life annuity, the payments would usually stop when you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set the annuity up on a joint life basis, your beneficiary will continue to receive a proportion of the income you were receiving.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might be further payments if you had a guarantee period and died within the guarantee period. In this case income will continue to your beneficiary until the end of the guarantee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lump sum could also be payable if value protection were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25</a:t>
            </a:fld>
            <a:endParaRPr lang="en-GB"/>
          </a:p>
        </p:txBody>
      </p:sp>
    </p:spTree>
    <p:extLst>
      <p:ext uri="{BB962C8B-B14F-4D97-AF65-F5344CB8AC3E}">
        <p14:creationId xmlns:p14="http://schemas.microsoft.com/office/powerpoint/2010/main" val="3759173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Advise attendees to contact their DB pension provider for further information as all schemes are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pension they will get will usually be a percentage of the pension they were getting (or would have got if you die before the pension started being paid).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DB pensions are only usually paid to children if: they are under the age of 23 or if they’re mentally or physically impaired (</a:t>
            </a:r>
            <a:r>
              <a:rPr lang="en-GB" dirty="0" err="1"/>
              <a:t>MoneyHelper</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the pension payable is fairly small, it might be possible to take it as a lump sum instead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26</a:t>
            </a:fld>
            <a:endParaRPr lang="en-GB"/>
          </a:p>
        </p:txBody>
      </p:sp>
    </p:spTree>
    <p:extLst>
      <p:ext uri="{BB962C8B-B14F-4D97-AF65-F5344CB8AC3E}">
        <p14:creationId xmlns:p14="http://schemas.microsoft.com/office/powerpoint/2010/main" val="2357573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9 </a:t>
            </a:r>
          </a:p>
        </p:txBody>
      </p:sp>
      <p:sp>
        <p:nvSpPr>
          <p:cNvPr id="4" name="Slide Number Placeholder 3"/>
          <p:cNvSpPr>
            <a:spLocks noGrp="1"/>
          </p:cNvSpPr>
          <p:nvPr>
            <p:ph type="sldNum" sz="quarter" idx="10"/>
          </p:nvPr>
        </p:nvSpPr>
        <p:spPr/>
        <p:txBody>
          <a:bodyPr/>
          <a:lstStyle/>
          <a:p>
            <a:r>
              <a:rPr lang="en-GB"/>
              <a:t>320</a:t>
            </a:r>
          </a:p>
        </p:txBody>
      </p:sp>
    </p:spTree>
    <p:extLst>
      <p:ext uri="{BB962C8B-B14F-4D97-AF65-F5344CB8AC3E}">
        <p14:creationId xmlns:p14="http://schemas.microsoft.com/office/powerpoint/2010/main" val="4287128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Calibri" panose="020F0502020204030204" pitchFamily="34" charset="0"/>
              </a:rPr>
              <a:t>Expressions of wish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People need to go to our </a:t>
            </a:r>
            <a:r>
              <a:rPr lang="en-GB" sz="1800" dirty="0" err="1">
                <a:solidFill>
                  <a:srgbClr val="000000"/>
                </a:solidFill>
                <a:effectLst/>
                <a:latin typeface="Arial" panose="020B0604020202020204" pitchFamily="34" charset="0"/>
                <a:ea typeface="Calibri" panose="020F0502020204030204" pitchFamily="34" charset="0"/>
              </a:rPr>
              <a:t>MyBenefits</a:t>
            </a:r>
            <a:r>
              <a:rPr lang="en-GB" sz="1800" dirty="0">
                <a:solidFill>
                  <a:srgbClr val="000000"/>
                </a:solidFill>
                <a:effectLst/>
                <a:latin typeface="Arial" panose="020B0604020202020204" pitchFamily="34" charset="0"/>
                <a:ea typeface="Calibri" panose="020F0502020204030204" pitchFamily="34" charset="0"/>
              </a:rPr>
              <a:t> system, view their benefits and follow the hi-lighted steps below – once completed they need to upload this to our Workday system as per the last screenshot.</a:t>
            </a:r>
            <a:endParaRPr lang="en-GB" sz="1800" dirty="0">
              <a:effectLst/>
              <a:latin typeface="Calibri" panose="020F0502020204030204" pitchFamily="34" charset="0"/>
              <a:ea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pension expression of wish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Do this on the L&amp;G pension site (4</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image)</a:t>
            </a:r>
          </a:p>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28</a:t>
            </a:fld>
            <a:endParaRPr lang="en-GB"/>
          </a:p>
        </p:txBody>
      </p:sp>
    </p:spTree>
    <p:extLst>
      <p:ext uri="{BB962C8B-B14F-4D97-AF65-F5344CB8AC3E}">
        <p14:creationId xmlns:p14="http://schemas.microsoft.com/office/powerpoint/2010/main" val="185686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FOR USE IN ENGLAND AND WALES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Presenter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If a lasting power of attorney is not in place the Court of Protection can step in – this can be a lengthy, complicated and expensive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Remember Advanced Directive - communicate your wishes to trusted parties </a:t>
            </a:r>
          </a:p>
          <a:p>
            <a:endParaRPr lang="en-GB"/>
          </a:p>
        </p:txBody>
      </p:sp>
      <p:sp>
        <p:nvSpPr>
          <p:cNvPr id="4" name="Slide Number Placeholder 3"/>
          <p:cNvSpPr>
            <a:spLocks noGrp="1"/>
          </p:cNvSpPr>
          <p:nvPr>
            <p:ph type="sldNum" sz="quarter" idx="5"/>
          </p:nvPr>
        </p:nvSpPr>
        <p:spPr/>
        <p:txBody>
          <a:bodyPr/>
          <a:lstStyle/>
          <a:p>
            <a:r>
              <a:rPr lang="en-GB"/>
              <a:t>314</a:t>
            </a:r>
          </a:p>
        </p:txBody>
      </p:sp>
    </p:spTree>
    <p:extLst>
      <p:ext uri="{BB962C8B-B14F-4D97-AF65-F5344CB8AC3E}">
        <p14:creationId xmlns:p14="http://schemas.microsoft.com/office/powerpoint/2010/main" val="4253090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8 </a:t>
            </a:r>
          </a:p>
          <a:p>
            <a:r>
              <a:rPr lang="en-GB" dirty="0"/>
              <a:t>Presenter notes:</a:t>
            </a:r>
          </a:p>
          <a:p>
            <a:r>
              <a:rPr lang="en-GB" dirty="0"/>
              <a:t>Aim to create a quick-</a:t>
            </a:r>
            <a:r>
              <a:rPr lang="en-GB" dirty="0" err="1"/>
              <a:t>ence</a:t>
            </a:r>
            <a:r>
              <a:rPr lang="en-GB" dirty="0"/>
              <a:t> guide to everything that will need to be addressed when someone dies to make it easier for surviving family members to sort through. Tell close family / the executor / a partner where this file is. </a:t>
            </a:r>
          </a:p>
        </p:txBody>
      </p:sp>
      <p:sp>
        <p:nvSpPr>
          <p:cNvPr id="4" name="Slide Number Placeholder 3"/>
          <p:cNvSpPr>
            <a:spLocks noGrp="1"/>
          </p:cNvSpPr>
          <p:nvPr>
            <p:ph type="sldNum" sz="quarter" idx="10"/>
          </p:nvPr>
        </p:nvSpPr>
        <p:spPr/>
        <p:txBody>
          <a:bodyPr/>
          <a:lstStyle/>
          <a:p>
            <a:r>
              <a:rPr lang="en-GB"/>
              <a:t>321</a:t>
            </a:r>
          </a:p>
        </p:txBody>
      </p:sp>
    </p:spTree>
    <p:extLst>
      <p:ext uri="{BB962C8B-B14F-4D97-AF65-F5344CB8AC3E}">
        <p14:creationId xmlns:p14="http://schemas.microsoft.com/office/powerpoint/2010/main" val="269753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350</a:t>
            </a:r>
          </a:p>
        </p:txBody>
      </p:sp>
    </p:spTree>
    <p:extLst>
      <p:ext uri="{BB962C8B-B14F-4D97-AF65-F5344CB8AC3E}">
        <p14:creationId xmlns:p14="http://schemas.microsoft.com/office/powerpoint/2010/main" val="4028032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420330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339553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357</a:t>
            </a:r>
          </a:p>
        </p:txBody>
      </p:sp>
    </p:spTree>
    <p:extLst>
      <p:ext uri="{BB962C8B-B14F-4D97-AF65-F5344CB8AC3E}">
        <p14:creationId xmlns:p14="http://schemas.microsoft.com/office/powerpoint/2010/main" val="4243414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447291012 </a:t>
            </a:r>
          </a:p>
          <a:p>
            <a:pPr marL="0" indent="0">
              <a:buFont typeface="Arial" panose="020B0604020202020204" pitchFamily="34" charset="0"/>
              <a:buNone/>
            </a:pPr>
            <a:endParaRPr lang="en-GB" sz="1200" b="1" i="0" u="sng"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r>
              <a:rPr lang="en-GB"/>
              <a:t>345</a:t>
            </a:r>
          </a:p>
        </p:txBody>
      </p:sp>
    </p:spTree>
    <p:extLst>
      <p:ext uri="{BB962C8B-B14F-4D97-AF65-F5344CB8AC3E}">
        <p14:creationId xmlns:p14="http://schemas.microsoft.com/office/powerpoint/2010/main" val="1408770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FOR USE IN ENGLAND AND WALES ONLY</a:t>
            </a:r>
          </a:p>
          <a:p>
            <a:endParaRPr kumimoji="0" lang="en-GB" sz="1400" b="0" i="0" u="none" strike="noStrike" kern="1200" cap="none" spc="0" normalizeH="0" baseline="0" dirty="0">
              <a:ln>
                <a:noFill/>
              </a:ln>
              <a:solidFill>
                <a:srgbClr val="000000"/>
              </a:solidFill>
              <a:effectLst/>
              <a:uLnTx/>
              <a:uFillTx/>
              <a:latin typeface="Arial" panose="020B0604020202020204" pitchFamily="34" charset="0"/>
              <a:ea typeface="ヒラギノ角ゴ Pro W3"/>
            </a:endParaRPr>
          </a:p>
          <a:p>
            <a:endParaRPr kumimoji="0" lang="en-GB" sz="1400" b="0" i="0" u="none" strike="noStrike" kern="1200" cap="none" spc="0" normalizeH="0" baseline="0" dirty="0">
              <a:ln>
                <a:noFill/>
              </a:ln>
              <a:solidFill>
                <a:srgbClr val="000000"/>
              </a:solidFill>
              <a:effectLst/>
              <a:uLnTx/>
              <a:uFillTx/>
              <a:latin typeface="Arial" panose="020B0604020202020204" pitchFamily="34" charset="0"/>
              <a:ea typeface="ヒラギノ角ゴ Pro W3"/>
            </a:endParaRPr>
          </a:p>
        </p:txBody>
      </p:sp>
      <p:sp>
        <p:nvSpPr>
          <p:cNvPr id="4" name="Slide Number Placeholder 3"/>
          <p:cNvSpPr>
            <a:spLocks noGrp="1"/>
          </p:cNvSpPr>
          <p:nvPr>
            <p:ph type="sldNum" sz="quarter" idx="5"/>
          </p:nvPr>
        </p:nvSpPr>
        <p:spPr/>
        <p:txBody>
          <a:bodyPr/>
          <a:lstStyle/>
          <a:p>
            <a:fld id="{0B58FABA-FE45-4581-B530-9619DEBB82D5}" type="slidenum">
              <a:rPr lang="en-GB" smtClean="0"/>
              <a:t>36</a:t>
            </a:fld>
            <a:endParaRPr lang="en-GB"/>
          </a:p>
        </p:txBody>
      </p:sp>
    </p:spTree>
    <p:extLst>
      <p:ext uri="{BB962C8B-B14F-4D97-AF65-F5344CB8AC3E}">
        <p14:creationId xmlns:p14="http://schemas.microsoft.com/office/powerpoint/2010/main" val="2701075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kumimoji="0" lang="en-GB" sz="1400" b="0" i="0" u="none" strike="noStrike" kern="1200" cap="none" spc="0" normalizeH="0" baseline="0" dirty="0">
              <a:ln>
                <a:noFill/>
              </a:ln>
              <a:solidFill>
                <a:srgbClr val="000000"/>
              </a:solidFill>
              <a:effectLst/>
              <a:uLnTx/>
              <a:uFillTx/>
              <a:latin typeface="Arial" panose="020B0604020202020204" pitchFamily="34" charset="0"/>
              <a:ea typeface="ヒラギノ角ゴ Pro W3"/>
            </a:endParaRPr>
          </a:p>
          <a:p>
            <a:endParaRPr kumimoji="0" lang="en-GB" sz="1400" b="0" i="0" u="none" strike="noStrike" kern="1200" cap="none" spc="0" normalizeH="0" baseline="0" dirty="0">
              <a:ln>
                <a:noFill/>
              </a:ln>
              <a:solidFill>
                <a:srgbClr val="000000"/>
              </a:solidFill>
              <a:effectLst/>
              <a:uLnTx/>
              <a:uFillTx/>
              <a:latin typeface="Arial" panose="020B0604020202020204" pitchFamily="34" charset="0"/>
              <a:ea typeface="ヒラギノ角ゴ Pro W3"/>
            </a:endParaRPr>
          </a:p>
        </p:txBody>
      </p:sp>
      <p:sp>
        <p:nvSpPr>
          <p:cNvPr id="4" name="Slide Number Placeholder 3"/>
          <p:cNvSpPr>
            <a:spLocks noGrp="1"/>
          </p:cNvSpPr>
          <p:nvPr>
            <p:ph type="sldNum" sz="quarter" idx="5"/>
          </p:nvPr>
        </p:nvSpPr>
        <p:spPr/>
        <p:txBody>
          <a:bodyPr/>
          <a:lstStyle/>
          <a:p>
            <a:fld id="{0B58FABA-FE45-4581-B530-9619DEBB82D5}" type="slidenum">
              <a:rPr lang="en-GB" smtClean="0"/>
              <a:t>37</a:t>
            </a:fld>
            <a:endParaRPr lang="en-GB"/>
          </a:p>
        </p:txBody>
      </p:sp>
    </p:spTree>
    <p:extLst>
      <p:ext uri="{BB962C8B-B14F-4D97-AF65-F5344CB8AC3E}">
        <p14:creationId xmlns:p14="http://schemas.microsoft.com/office/powerpoint/2010/main" val="3659233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4105770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2370270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Back end caveat (WAW only)</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3496588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15537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86CF69C-DFE8-4EC2-9E14-A4F29A1AE8B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66486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728840750 </a:t>
            </a:r>
            <a:endParaRPr lang="en-GB"/>
          </a:p>
        </p:txBody>
      </p:sp>
      <p:sp>
        <p:nvSpPr>
          <p:cNvPr id="4" name="Slide Number Placeholder 3"/>
          <p:cNvSpPr>
            <a:spLocks noGrp="1"/>
          </p:cNvSpPr>
          <p:nvPr>
            <p:ph type="sldNum" sz="quarter" idx="5"/>
          </p:nvPr>
        </p:nvSpPr>
        <p:spPr/>
        <p:txBody>
          <a:bodyPr/>
          <a:lstStyle/>
          <a:p>
            <a:r>
              <a:rPr lang="en-GB"/>
              <a:t>332</a:t>
            </a:r>
          </a:p>
        </p:txBody>
      </p:sp>
    </p:spTree>
    <p:extLst>
      <p:ext uri="{BB962C8B-B14F-4D97-AF65-F5344CB8AC3E}">
        <p14:creationId xmlns:p14="http://schemas.microsoft.com/office/powerpoint/2010/main" val="89793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163474269 </a:t>
            </a:r>
          </a:p>
          <a:p>
            <a:r>
              <a:rPr lang="en-GB" sz="1800" b="0" i="0" u="none" strike="noStrike">
                <a:solidFill>
                  <a:srgbClr val="000000"/>
                </a:solidFill>
                <a:effectLst/>
                <a:latin typeface="Calibri" panose="020F0502020204030204" pitchFamily="34" charset="0"/>
              </a:rPr>
              <a:t>Note to presenter:</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NHS FUNDED CARE ASSESSMENT: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What is covered?</a:t>
            </a:r>
          </a:p>
          <a:p>
            <a:r>
              <a:rPr lang="en-GB" sz="1800" b="0" i="0" u="none" strike="noStrike">
                <a:solidFill>
                  <a:srgbClr val="000000"/>
                </a:solidFill>
                <a:effectLst/>
                <a:latin typeface="Calibri" panose="020F0502020204030204" pitchFamily="34" charset="0"/>
              </a:rPr>
              <a:t>Normal NHS healthcare – for example, from your GP, health visitor or in hospital – is free.</a:t>
            </a:r>
          </a:p>
          <a:p>
            <a:r>
              <a:rPr lang="en-GB" sz="1800" b="0" i="0" u="none" strike="noStrike">
                <a:solidFill>
                  <a:srgbClr val="000000"/>
                </a:solidFill>
                <a:effectLst/>
                <a:latin typeface="Calibri" panose="020F0502020204030204" pitchFamily="34" charset="0"/>
              </a:rPr>
              <a:t>But NHS continuing healthcare covers extra costs, such as help with washing or dressing, or paying for specialist therapy.</a:t>
            </a:r>
          </a:p>
          <a:p>
            <a:r>
              <a:rPr lang="en-GB" sz="1800" b="0" i="0" u="none" strike="noStrike">
                <a:solidFill>
                  <a:srgbClr val="000000"/>
                </a:solidFill>
                <a:effectLst/>
                <a:latin typeface="Calibri" panose="020F0502020204030204" pitchFamily="34" charset="0"/>
              </a:rPr>
              <a:t>It might also include accommodation if your care is provided in a care home, or support for carers if you’re being looked after at home.</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Step 1 – The initial screening</a:t>
            </a:r>
          </a:p>
          <a:p>
            <a:r>
              <a:rPr lang="en-GB" sz="1800" b="0" i="0" u="none" strike="noStrike">
                <a:solidFill>
                  <a:srgbClr val="000000"/>
                </a:solidFill>
                <a:effectLst/>
                <a:latin typeface="Calibri" panose="020F0502020204030204" pitchFamily="34" charset="0"/>
              </a:rPr>
              <a:t>First, you’ll have an initial screening to see if you qualify for funding.</a:t>
            </a:r>
          </a:p>
          <a:p>
            <a:r>
              <a:rPr lang="en-GB" sz="1800" b="0" i="0" u="none" strike="noStrike">
                <a:solidFill>
                  <a:srgbClr val="000000"/>
                </a:solidFill>
                <a:effectLst/>
                <a:latin typeface="Calibri" panose="020F0502020204030204" pitchFamily="34" charset="0"/>
              </a:rPr>
              <a:t>It’s usually carried out in hospital or at home by a nurse, doctor, social worker or other healthcare professional.</a:t>
            </a:r>
          </a:p>
          <a:p>
            <a:r>
              <a:rPr lang="en-GB" sz="1800" b="0" i="0" u="none" strike="noStrike">
                <a:solidFill>
                  <a:srgbClr val="000000"/>
                </a:solidFill>
                <a:effectLst/>
                <a:latin typeface="Calibri" panose="020F0502020204030204" pitchFamily="34" charset="0"/>
              </a:rPr>
              <a:t>They’ll assess your general health and care needs with a simple checklist. It will cover:</a:t>
            </a:r>
          </a:p>
          <a:p>
            <a:r>
              <a:rPr lang="en-GB" sz="1800" b="0" i="0" u="none" strike="noStrike">
                <a:solidFill>
                  <a:srgbClr val="000000"/>
                </a:solidFill>
                <a:effectLst/>
                <a:latin typeface="Calibri" panose="020F0502020204030204" pitchFamily="34" charset="0"/>
              </a:rPr>
              <a:t>mobility</a:t>
            </a:r>
          </a:p>
          <a:p>
            <a:r>
              <a:rPr lang="en-GB" sz="1800" b="0" i="0" u="none" strike="noStrike">
                <a:solidFill>
                  <a:srgbClr val="000000"/>
                </a:solidFill>
                <a:effectLst/>
                <a:latin typeface="Calibri" panose="020F0502020204030204" pitchFamily="34" charset="0"/>
              </a:rPr>
              <a:t>breathing</a:t>
            </a:r>
          </a:p>
          <a:p>
            <a:r>
              <a:rPr lang="en-GB" sz="1800" b="0" i="0" u="none" strike="noStrike">
                <a:solidFill>
                  <a:srgbClr val="000000"/>
                </a:solidFill>
                <a:effectLst/>
                <a:latin typeface="Calibri" panose="020F0502020204030204" pitchFamily="34" charset="0"/>
              </a:rPr>
              <a:t>continence</a:t>
            </a:r>
          </a:p>
          <a:p>
            <a:r>
              <a:rPr lang="en-GB" sz="1800" b="0" i="0" u="none" strike="noStrike">
                <a:solidFill>
                  <a:srgbClr val="000000"/>
                </a:solidFill>
                <a:effectLst/>
                <a:latin typeface="Calibri" panose="020F0502020204030204" pitchFamily="34" charset="0"/>
              </a:rPr>
              <a:t>communication</a:t>
            </a:r>
          </a:p>
          <a:p>
            <a:r>
              <a:rPr lang="en-GB" sz="1800" b="0" i="0" u="none" strike="noStrike">
                <a:solidFill>
                  <a:srgbClr val="000000"/>
                </a:solidFill>
                <a:effectLst/>
                <a:latin typeface="Calibri" panose="020F0502020204030204" pitchFamily="34" charset="0"/>
              </a:rPr>
              <a:t>nutrition – food and drink</a:t>
            </a:r>
          </a:p>
          <a:p>
            <a:r>
              <a:rPr lang="en-GB" sz="1800" b="0" i="0" u="none" strike="noStrike">
                <a:solidFill>
                  <a:srgbClr val="000000"/>
                </a:solidFill>
                <a:effectLst/>
                <a:latin typeface="Calibri" panose="020F0502020204030204" pitchFamily="34" charset="0"/>
              </a:rPr>
              <a:t>skin – including wounds and ulcers</a:t>
            </a:r>
          </a:p>
          <a:p>
            <a:r>
              <a:rPr lang="en-GB" sz="1800" b="0" i="0" u="none" strike="noStrike">
                <a:solidFill>
                  <a:srgbClr val="000000"/>
                </a:solidFill>
                <a:effectLst/>
                <a:latin typeface="Calibri" panose="020F0502020204030204" pitchFamily="34" charset="0"/>
              </a:rPr>
              <a:t>psychological and emotional needs</a:t>
            </a:r>
          </a:p>
          <a:p>
            <a:r>
              <a:rPr lang="en-GB" sz="1800" b="0" i="0" u="none" strike="noStrike">
                <a:solidFill>
                  <a:srgbClr val="000000"/>
                </a:solidFill>
                <a:effectLst/>
                <a:latin typeface="Calibri" panose="020F0502020204030204" pitchFamily="34" charset="0"/>
              </a:rPr>
              <a:t>altered states of consciousness</a:t>
            </a:r>
          </a:p>
          <a:p>
            <a:r>
              <a:rPr lang="en-GB" sz="1800" b="0" i="0" u="none" strike="noStrike">
                <a:solidFill>
                  <a:srgbClr val="000000"/>
                </a:solidFill>
                <a:effectLst/>
                <a:latin typeface="Calibri" panose="020F0502020204030204" pitchFamily="34" charset="0"/>
              </a:rPr>
              <a:t>symptom control through drug therapies and medication</a:t>
            </a:r>
          </a:p>
          <a:p>
            <a:r>
              <a:rPr lang="en-GB" sz="1800" b="0" i="0" u="none" strike="noStrike">
                <a:solidFill>
                  <a:srgbClr val="000000"/>
                </a:solidFill>
                <a:effectLst/>
                <a:latin typeface="Calibri" panose="020F0502020204030204" pitchFamily="34" charset="0"/>
              </a:rPr>
              <a:t>cognition – everyday understanding of what’s going on around you</a:t>
            </a:r>
          </a:p>
          <a:p>
            <a:r>
              <a:rPr lang="en-GB" sz="1800" b="0" i="0" u="none" strike="noStrike">
                <a:solidFill>
                  <a:srgbClr val="000000"/>
                </a:solidFill>
                <a:effectLst/>
                <a:latin typeface="Calibri" panose="020F0502020204030204" pitchFamily="34" charset="0"/>
              </a:rPr>
              <a:t>other significant care needs.</a:t>
            </a:r>
          </a:p>
          <a:p>
            <a:r>
              <a:rPr lang="en-GB" sz="1800" b="0" i="0" u="none" strike="noStrike">
                <a:solidFill>
                  <a:srgbClr val="000000"/>
                </a:solidFill>
                <a:effectLst/>
                <a:latin typeface="Calibri" panose="020F0502020204030204" pitchFamily="34" charset="0"/>
              </a:rPr>
              <a:t>If your health, or the health of someone you care for, is getting worse quickly – ask about a fast track assessment to bypass the initial screening.</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Step 2 – The assessment</a:t>
            </a:r>
          </a:p>
          <a:p>
            <a:r>
              <a:rPr lang="en-GB" sz="1800" b="0" i="0" u="none" strike="noStrike">
                <a:solidFill>
                  <a:srgbClr val="000000"/>
                </a:solidFill>
                <a:effectLst/>
                <a:latin typeface="Calibri" panose="020F0502020204030204" pitchFamily="34" charset="0"/>
              </a:rPr>
              <a:t>Even though the assessment process can be complex, most people and families who’ve been through it say the benefits are worth it.</a:t>
            </a:r>
          </a:p>
          <a:p>
            <a:r>
              <a:rPr lang="en-GB" sz="1800" b="0" i="0" u="none" strike="noStrike">
                <a:solidFill>
                  <a:srgbClr val="000000"/>
                </a:solidFill>
                <a:effectLst/>
                <a:latin typeface="Calibri" panose="020F0502020204030204" pitchFamily="34" charset="0"/>
              </a:rPr>
              <a:t>If the initial screening shows you might be able to get free NHS continuing healthcare, you’ll need to have another assessment.</a:t>
            </a:r>
          </a:p>
          <a:p>
            <a:r>
              <a:rPr lang="en-GB" sz="1800" b="0" i="0" u="none" strike="noStrike">
                <a:solidFill>
                  <a:srgbClr val="000000"/>
                </a:solidFill>
                <a:effectLst/>
                <a:latin typeface="Calibri" panose="020F0502020204030204" pitchFamily="34" charset="0"/>
              </a:rPr>
              <a:t>It will be carried out by a team of two or more health and social-care professionals who are involved in your care.</a:t>
            </a:r>
          </a:p>
          <a:p>
            <a:r>
              <a:rPr lang="en-GB" sz="1800" b="0" i="0" u="none" strike="noStrike">
                <a:solidFill>
                  <a:srgbClr val="000000"/>
                </a:solidFill>
                <a:effectLst/>
                <a:latin typeface="Calibri" panose="020F0502020204030204" pitchFamily="34" charset="0"/>
              </a:rPr>
              <a:t>The team will use a Decision Support Tool which is more detailed than the checklist above. They will assess the possibility of ultimate eligibility and will decide if you should be red to the next stage.</a:t>
            </a:r>
          </a:p>
          <a:p>
            <a:r>
              <a:rPr lang="en-GB" sz="1800" b="0" i="0" u="none" strike="noStrike">
                <a:solidFill>
                  <a:srgbClr val="000000"/>
                </a:solidFill>
                <a:effectLst/>
                <a:latin typeface="Calibri" panose="020F0502020204030204" pitchFamily="34" charset="0"/>
              </a:rPr>
              <a:t>They’ll mark each of your care needs as no need, low, moderate, high, severe or priority.</a:t>
            </a:r>
          </a:p>
          <a:p>
            <a:endParaRPr lang="en-GB" sz="1800" b="0" i="0" u="none" strike="noStrike">
              <a:solidFill>
                <a:srgbClr val="000000"/>
              </a:solidFill>
              <a:effectLst/>
              <a:latin typeface="Calibri" panose="020F0502020204030204" pitchFamily="34" charset="0"/>
            </a:endParaRPr>
          </a:p>
          <a:p>
            <a:endParaRPr lang="en-GB" sz="1800" b="0" i="0" u="none" strike="noStrike">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r>
              <a:rPr lang="en-GB"/>
              <a:t>333</a:t>
            </a:r>
          </a:p>
        </p:txBody>
      </p:sp>
    </p:spTree>
    <p:extLst>
      <p:ext uri="{BB962C8B-B14F-4D97-AF65-F5344CB8AC3E}">
        <p14:creationId xmlns:p14="http://schemas.microsoft.com/office/powerpoint/2010/main" val="166997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473142282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For use in England, Scotland &amp; Wales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Getting a local council care needs assessment</a:t>
            </a:r>
          </a:p>
          <a:p>
            <a:r>
              <a:rPr lang="en-GB" sz="1800" b="0" i="0" u="none" strike="noStrike">
                <a:solidFill>
                  <a:srgbClr val="000000"/>
                </a:solidFill>
                <a:effectLst/>
                <a:latin typeface="Calibri" panose="020F0502020204030204" pitchFamily="34" charset="0"/>
              </a:rPr>
              <a:t>Before they can help, your local council must carry out a care needs assessment. It’s free and it’s your legal right to have one.</a:t>
            </a:r>
          </a:p>
          <a:p>
            <a:r>
              <a:rPr lang="en-GB" sz="1800" b="0" i="0" u="none" strike="noStrike">
                <a:solidFill>
                  <a:srgbClr val="000000"/>
                </a:solidFill>
                <a:effectLst/>
                <a:latin typeface="Calibri" panose="020F0502020204030204" pitchFamily="34" charset="0"/>
              </a:rPr>
              <a:t>You shouldn’t be ed an assessment because the local council thinks your needs aren’t great enough or that you won’t qualify for financial help.</a:t>
            </a:r>
          </a:p>
          <a:p>
            <a:r>
              <a:rPr lang="en-GB" sz="1800" b="0" i="0" u="none" strike="noStrike">
                <a:solidFill>
                  <a:srgbClr val="000000"/>
                </a:solidFill>
                <a:effectLst/>
                <a:latin typeface="Calibri" panose="020F0502020204030204" pitchFamily="34" charset="0"/>
              </a:rPr>
              <a:t>The local council will identify your care needs and check that they meet a nationally agreed set of criteria.</a:t>
            </a:r>
          </a:p>
          <a:p>
            <a:r>
              <a:rPr lang="en-GB" sz="1800" b="0" i="0" u="none" strike="noStrike">
                <a:solidFill>
                  <a:srgbClr val="000000"/>
                </a:solidFill>
                <a:effectLst/>
                <a:latin typeface="Calibri" panose="020F0502020204030204" pitchFamily="34" charset="0"/>
              </a:rPr>
              <a:t>If you qualify for help, they have a legal duty to provide or arrange the services you need.</a:t>
            </a:r>
          </a:p>
          <a:p>
            <a:r>
              <a:rPr lang="en-GB" sz="1800" b="0" i="0" u="none" strike="noStrike">
                <a:solidFill>
                  <a:srgbClr val="000000"/>
                </a:solidFill>
                <a:effectLst/>
                <a:latin typeface="Calibri" panose="020F0502020204030204" pitchFamily="34" charset="0"/>
              </a:rPr>
              <a:t>They’ll then carry out a financial assessment to work out if you should pay towards any services you need.</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Financial assessment and eligibility</a:t>
            </a:r>
          </a:p>
          <a:p>
            <a:r>
              <a:rPr lang="en-GB" sz="1800" b="0" i="0" u="none" strike="noStrike">
                <a:solidFill>
                  <a:srgbClr val="000000"/>
                </a:solidFill>
                <a:effectLst/>
                <a:latin typeface="Calibri" panose="020F0502020204030204" pitchFamily="34" charset="0"/>
              </a:rPr>
              <a:t>If you qualify for help, your local council will carry out a financial assessment.</a:t>
            </a:r>
          </a:p>
          <a:p>
            <a:r>
              <a:rPr lang="en-GB" sz="1800" b="0" i="0" u="none" strike="noStrike">
                <a:solidFill>
                  <a:srgbClr val="000000"/>
                </a:solidFill>
                <a:effectLst/>
                <a:latin typeface="Calibri" panose="020F0502020204030204" pitchFamily="34" charset="0"/>
              </a:rPr>
              <a:t>This is called a ‘means test’. It helps to work out how much you should pay towards the cost of your care.</a:t>
            </a:r>
          </a:p>
          <a:p>
            <a:endParaRPr lang="en-GB"/>
          </a:p>
        </p:txBody>
      </p:sp>
      <p:sp>
        <p:nvSpPr>
          <p:cNvPr id="4" name="Slide Number Placeholder 3"/>
          <p:cNvSpPr>
            <a:spLocks noGrp="1"/>
          </p:cNvSpPr>
          <p:nvPr>
            <p:ph type="sldNum" sz="quarter" idx="5"/>
          </p:nvPr>
        </p:nvSpPr>
        <p:spPr/>
        <p:txBody>
          <a:bodyPr/>
          <a:lstStyle/>
          <a:p>
            <a:r>
              <a:rPr lang="en-GB"/>
              <a:t>334</a:t>
            </a:r>
          </a:p>
        </p:txBody>
      </p:sp>
    </p:spTree>
    <p:extLst>
      <p:ext uri="{BB962C8B-B14F-4D97-AF65-F5344CB8AC3E}">
        <p14:creationId xmlns:p14="http://schemas.microsoft.com/office/powerpoint/2010/main" val="365679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714573089 </a:t>
            </a:r>
            <a:endParaRPr lang="en-GB"/>
          </a:p>
        </p:txBody>
      </p:sp>
      <p:sp>
        <p:nvSpPr>
          <p:cNvPr id="4" name="Slide Number Placeholder 3"/>
          <p:cNvSpPr>
            <a:spLocks noGrp="1"/>
          </p:cNvSpPr>
          <p:nvPr>
            <p:ph type="sldNum" sz="quarter" idx="5"/>
          </p:nvPr>
        </p:nvSpPr>
        <p:spPr/>
        <p:txBody>
          <a:bodyPr/>
          <a:lstStyle/>
          <a:p>
            <a:r>
              <a:rPr lang="en-GB"/>
              <a:t>336</a:t>
            </a:r>
          </a:p>
        </p:txBody>
      </p:sp>
    </p:spTree>
    <p:extLst>
      <p:ext uri="{BB962C8B-B14F-4D97-AF65-F5344CB8AC3E}">
        <p14:creationId xmlns:p14="http://schemas.microsoft.com/office/powerpoint/2010/main" val="119729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D170A-1860-5898-BDBC-CF8D661ED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5C0E7-E2E7-C9BD-902C-8942520CE8A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586731-3B83-F951-A274-0EA57998F16C}"/>
              </a:ext>
            </a:extLst>
          </p:cNvPr>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288002785 </a:t>
            </a:r>
            <a:endParaRPr lang="en-GB"/>
          </a:p>
        </p:txBody>
      </p:sp>
      <p:sp>
        <p:nvSpPr>
          <p:cNvPr id="4" name="Slide Number Placeholder 3">
            <a:extLst>
              <a:ext uri="{FF2B5EF4-FFF2-40B4-BE49-F238E27FC236}">
                <a16:creationId xmlns:a16="http://schemas.microsoft.com/office/drawing/2014/main" id="{24AA772D-759F-8D25-54F4-5D6C0B10670A}"/>
              </a:ext>
            </a:extLst>
          </p:cNvPr>
          <p:cNvSpPr>
            <a:spLocks noGrp="1"/>
          </p:cNvSpPr>
          <p:nvPr>
            <p:ph type="sldNum" sz="quarter" idx="5"/>
          </p:nvPr>
        </p:nvSpPr>
        <p:spPr/>
        <p:txBody>
          <a:bodyPr/>
          <a:lstStyle/>
          <a:p>
            <a:r>
              <a:rPr lang="en-GB"/>
              <a:t>337</a:t>
            </a:r>
          </a:p>
        </p:txBody>
      </p:sp>
    </p:spTree>
    <p:extLst>
      <p:ext uri="{BB962C8B-B14F-4D97-AF65-F5344CB8AC3E}">
        <p14:creationId xmlns:p14="http://schemas.microsoft.com/office/powerpoint/2010/main" val="205550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40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1610583919"/>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156110699"/>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72489018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Lst>
  <p:transition spd="slow">
    <p:wipe dir="r"/>
  </p:transition>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1.xml"/><Relationship Id="rId7" Type="http://schemas.openxmlformats.org/officeDocument/2006/relationships/image" Target="../media/image38.sv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2.xml"/><Relationship Id="rId7" Type="http://schemas.openxmlformats.org/officeDocument/2006/relationships/image" Target="../media/image44.sv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notesSlide" Target="../notesSlides/notesSlide13.xml"/><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5.xml"/><Relationship Id="rId7"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58.png"/><Relationship Id="rId10" Type="http://schemas.microsoft.com/office/2007/relationships/hdphoto" Target="../media/hdphoto3.wdp"/><Relationship Id="rId4" Type="http://schemas.openxmlformats.org/officeDocument/2006/relationships/image" Target="../media/image57.pn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6.xml"/><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62.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64.png"/><Relationship Id="rId4" Type="http://schemas.openxmlformats.org/officeDocument/2006/relationships/image" Target="../media/image61.png"/><Relationship Id="rId9"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3" Type="http://schemas.openxmlformats.org/officeDocument/2006/relationships/notesSlide" Target="../notesSlides/notesSlide18.xml"/><Relationship Id="rId7" Type="http://schemas.openxmlformats.org/officeDocument/2006/relationships/image" Target="../media/image70.svg"/><Relationship Id="rId12"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8.sv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67.png"/><Relationship Id="rId5" Type="http://schemas.openxmlformats.org/officeDocument/2006/relationships/image" Target="../media/image70.sv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6" Type="http://schemas.microsoft.com/office/2007/relationships/hdphoto" Target="../media/hdphoto8.wdp"/><Relationship Id="rId5" Type="http://schemas.openxmlformats.org/officeDocument/2006/relationships/image" Target="../media/image77.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22.xml"/><Relationship Id="rId7" Type="http://schemas.openxmlformats.org/officeDocument/2006/relationships/image" Target="../media/image81.sv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23.xml"/><Relationship Id="rId7" Type="http://schemas.openxmlformats.org/officeDocument/2006/relationships/image" Target="../media/image89.sv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24.xml"/><Relationship Id="rId7" Type="http://schemas.microsoft.com/office/2007/relationships/hdphoto" Target="../media/hdphoto10.wdp"/><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95.png"/><Relationship Id="rId11" Type="http://schemas.openxmlformats.org/officeDocument/2006/relationships/image" Target="../media/image98.svg"/><Relationship Id="rId5" Type="http://schemas.microsoft.com/office/2007/relationships/hdphoto" Target="../media/hdphoto9.wdp"/><Relationship Id="rId10" Type="http://schemas.openxmlformats.org/officeDocument/2006/relationships/image" Target="../media/image97.png"/><Relationship Id="rId4" Type="http://schemas.openxmlformats.org/officeDocument/2006/relationships/image" Target="../media/image94.png"/><Relationship Id="rId9" Type="http://schemas.microsoft.com/office/2007/relationships/hdphoto" Target="../media/hdphoto11.wdp"/></Relationships>
</file>

<file path=ppt/slides/_rels/slide28.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notesSlide" Target="../notesSlides/notesSlide25.xml"/><Relationship Id="rId7" Type="http://schemas.openxmlformats.org/officeDocument/2006/relationships/image" Target="../media/image102.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svg"/><Relationship Id="rId3" Type="http://schemas.openxmlformats.org/officeDocument/2006/relationships/notesSlide" Target="../notesSlides/notesSlide26.xml"/><Relationship Id="rId7" Type="http://schemas.openxmlformats.org/officeDocument/2006/relationships/image" Target="../media/image107.svg"/><Relationship Id="rId12" Type="http://schemas.openxmlformats.org/officeDocument/2006/relationships/image" Target="../media/image112.pn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06.png"/><Relationship Id="rId11" Type="http://schemas.openxmlformats.org/officeDocument/2006/relationships/image" Target="../media/image111.svg"/><Relationship Id="rId5" Type="http://schemas.openxmlformats.org/officeDocument/2006/relationships/image" Target="../media/image105.svg"/><Relationship Id="rId15" Type="http://schemas.openxmlformats.org/officeDocument/2006/relationships/image" Target="../media/image115.sv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svg"/><Relationship Id="rId14" Type="http://schemas.openxmlformats.org/officeDocument/2006/relationships/image" Target="../media/image1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118.png"/><Relationship Id="rId4" Type="http://schemas.openxmlformats.org/officeDocument/2006/relationships/image" Target="../media/image1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18.png"/><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1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15.svg"/><Relationship Id="rId12"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24.sv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3.png"/><Relationship Id="rId11" Type="http://schemas.openxmlformats.org/officeDocument/2006/relationships/image" Target="../media/image27.svg"/><Relationship Id="rId5" Type="http://schemas.openxmlformats.org/officeDocument/2006/relationships/image" Target="../media/image22.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sv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A8BF-375D-F8F0-4A5C-C311A43BB28D}"/>
              </a:ext>
            </a:extLst>
          </p:cNvPr>
          <p:cNvSpPr>
            <a:spLocks noGrp="1"/>
          </p:cNvSpPr>
          <p:nvPr>
            <p:ph type="title" idx="4294967295"/>
          </p:nvPr>
        </p:nvSpPr>
        <p:spPr>
          <a:xfrm>
            <a:off x="803275" y="2649598"/>
            <a:ext cx="4563205" cy="2758190"/>
          </a:xfrm>
          <a:prstGeom prst="rect">
            <a:avLst/>
          </a:prstGeom>
        </p:spPr>
        <p:txBody>
          <a:bodyPr lIns="0" tIns="0" rIns="0" bIns="0" anchor="b">
            <a:noAutofit/>
          </a:bodyPr>
          <a:lstStyle/>
          <a:p>
            <a:r>
              <a:rPr lang="en-GB" sz="5400" dirty="0">
                <a:solidFill>
                  <a:srgbClr val="391C66"/>
                </a:solidFill>
                <a:latin typeface="Aptos Display" panose="020B0004020202020204" pitchFamily="34" charset="0"/>
              </a:rPr>
              <a:t>An introduction into later life considerations and estate planning</a:t>
            </a:r>
          </a:p>
        </p:txBody>
      </p:sp>
      <p:sp>
        <p:nvSpPr>
          <p:cNvPr id="3" name="QCSIGNOFFTXT">
            <a:extLst>
              <a:ext uri="{FF2B5EF4-FFF2-40B4-BE49-F238E27FC236}">
                <a16:creationId xmlns:a16="http://schemas.microsoft.com/office/drawing/2014/main" id="{A3B7E11E-D703-016B-2A9F-19E88C0CD9F7}"/>
              </a:ext>
            </a:extLst>
          </p:cNvPr>
          <p:cNvSpPr txBox="1"/>
          <p:nvPr/>
        </p:nvSpPr>
        <p:spPr>
          <a:xfrm>
            <a:off x="1461758" y="6850759"/>
            <a:ext cx="1270000" cy="215444"/>
          </a:xfrm>
          <a:prstGeom prst="rect">
            <a:avLst/>
          </a:prstGeom>
          <a:noFill/>
        </p:spPr>
        <p:txBody>
          <a:bodyPr vert="horz" rtlCol="0">
            <a:spAutoFit/>
          </a:bodyPr>
          <a:lstStyle/>
          <a:p>
            <a:r>
              <a:rPr lang="en-GB" sz="800">
                <a:solidFill>
                  <a:srgbClr val="101012"/>
                </a:solidFill>
                <a:latin typeface="Bierstadt" panose="020B0004020202020204" pitchFamily="34" charset="0"/>
              </a:rPr>
              <a:t>QC--490045869</a:t>
            </a:r>
          </a:p>
        </p:txBody>
      </p:sp>
    </p:spTree>
    <p:custDataLst>
      <p:tags r:id="rId1"/>
    </p:custDataLst>
    <p:extLst>
      <p:ext uri="{BB962C8B-B14F-4D97-AF65-F5344CB8AC3E}">
        <p14:creationId xmlns:p14="http://schemas.microsoft.com/office/powerpoint/2010/main" val="284618979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AB53-1750-EC64-775E-6AAC1D5EA58E}"/>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F284DD5F-BAF9-1A58-0ABF-02462B98E7F8}"/>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Financial assessment – your home</a:t>
            </a:r>
          </a:p>
        </p:txBody>
      </p:sp>
      <p:grpSp>
        <p:nvGrpSpPr>
          <p:cNvPr id="2" name="Group 1">
            <a:extLst>
              <a:ext uri="{FF2B5EF4-FFF2-40B4-BE49-F238E27FC236}">
                <a16:creationId xmlns:a16="http://schemas.microsoft.com/office/drawing/2014/main" id="{CAA0E2D7-9A20-8A4B-7B9A-A4142FAC4A44}"/>
              </a:ext>
            </a:extLst>
          </p:cNvPr>
          <p:cNvGrpSpPr/>
          <p:nvPr/>
        </p:nvGrpSpPr>
        <p:grpSpPr>
          <a:xfrm>
            <a:off x="10875682" y="3914439"/>
            <a:ext cx="512568" cy="653884"/>
            <a:chOff x="17788135" y="5285357"/>
            <a:chExt cx="1232769" cy="1572646"/>
          </a:xfrm>
        </p:grpSpPr>
        <p:sp>
          <p:nvSpPr>
            <p:cNvPr id="3" name="Freeform 1">
              <a:extLst>
                <a:ext uri="{FF2B5EF4-FFF2-40B4-BE49-F238E27FC236}">
                  <a16:creationId xmlns:a16="http://schemas.microsoft.com/office/drawing/2014/main" id="{41D8B294-62D3-6F05-C0F0-BB17CECD7EC4}"/>
                </a:ext>
              </a:extLst>
            </p:cNvPr>
            <p:cNvSpPr>
              <a:spLocks noChangeArrowheads="1"/>
            </p:cNvSpPr>
            <p:nvPr/>
          </p:nvSpPr>
          <p:spPr bwMode="auto">
            <a:xfrm>
              <a:off x="18148171" y="5780770"/>
              <a:ext cx="46085" cy="48964"/>
            </a:xfrm>
            <a:custGeom>
              <a:avLst/>
              <a:gdLst>
                <a:gd name="T0" fmla="*/ 71 w 72"/>
                <a:gd name="T1" fmla="*/ 0 h 73"/>
                <a:gd name="T2" fmla="*/ 0 w 72"/>
                <a:gd name="T3" fmla="*/ 72 h 73"/>
                <a:gd name="T4" fmla="*/ 0 w 72"/>
                <a:gd name="T5" fmla="*/ 72 h 73"/>
                <a:gd name="T6" fmla="*/ 0 w 72"/>
                <a:gd name="T7" fmla="*/ 72 h 73"/>
                <a:gd name="T8" fmla="*/ 71 w 72"/>
                <a:gd name="T9" fmla="*/ 1 h 73"/>
                <a:gd name="T10" fmla="*/ 71 w 72"/>
                <a:gd name="T11" fmla="*/ 1 h 73"/>
                <a:gd name="T12" fmla="*/ 71 w 7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71" y="0"/>
                  </a:moveTo>
                  <a:lnTo>
                    <a:pt x="0" y="72"/>
                  </a:lnTo>
                  <a:lnTo>
                    <a:pt x="0" y="72"/>
                  </a:lnTo>
                  <a:lnTo>
                    <a:pt x="0" y="72"/>
                  </a:lnTo>
                  <a:lnTo>
                    <a:pt x="71" y="1"/>
                  </a:lnTo>
                  <a:lnTo>
                    <a:pt x="71" y="1"/>
                  </a:lnTo>
                  <a:cubicBezTo>
                    <a:pt x="71" y="1"/>
                    <a:pt x="71" y="1"/>
                    <a:pt x="71" y="0"/>
                  </a:cubicBezTo>
                </a:path>
              </a:pathLst>
            </a:custGeom>
            <a:solidFill>
              <a:srgbClr val="5151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 name="Freeform 2">
              <a:extLst>
                <a:ext uri="{FF2B5EF4-FFF2-40B4-BE49-F238E27FC236}">
                  <a16:creationId xmlns:a16="http://schemas.microsoft.com/office/drawing/2014/main" id="{2DD17419-D5BE-B7BC-1242-FADA21ED3296}"/>
                </a:ext>
              </a:extLst>
            </p:cNvPr>
            <p:cNvSpPr>
              <a:spLocks noChangeArrowheads="1"/>
            </p:cNvSpPr>
            <p:nvPr/>
          </p:nvSpPr>
          <p:spPr bwMode="auto">
            <a:xfrm>
              <a:off x="17900466" y="5740446"/>
              <a:ext cx="671111" cy="823766"/>
            </a:xfrm>
            <a:custGeom>
              <a:avLst/>
              <a:gdLst>
                <a:gd name="T0" fmla="*/ 764 w 1028"/>
                <a:gd name="T1" fmla="*/ 712 h 1260"/>
                <a:gd name="T2" fmla="*/ 563 w 1028"/>
                <a:gd name="T3" fmla="*/ 712 h 1260"/>
                <a:gd name="T4" fmla="*/ 563 w 1028"/>
                <a:gd name="T5" fmla="*/ 512 h 1260"/>
                <a:gd name="T6" fmla="*/ 764 w 1028"/>
                <a:gd name="T7" fmla="*/ 512 h 1260"/>
                <a:gd name="T8" fmla="*/ 764 w 1028"/>
                <a:gd name="T9" fmla="*/ 712 h 1260"/>
                <a:gd name="T10" fmla="*/ 764 w 1028"/>
                <a:gd name="T11" fmla="*/ 1021 h 1260"/>
                <a:gd name="T12" fmla="*/ 563 w 1028"/>
                <a:gd name="T13" fmla="*/ 1021 h 1260"/>
                <a:gd name="T14" fmla="*/ 563 w 1028"/>
                <a:gd name="T15" fmla="*/ 813 h 1260"/>
                <a:gd name="T16" fmla="*/ 764 w 1028"/>
                <a:gd name="T17" fmla="*/ 813 h 1260"/>
                <a:gd name="T18" fmla="*/ 764 w 1028"/>
                <a:gd name="T19" fmla="*/ 1021 h 1260"/>
                <a:gd name="T20" fmla="*/ 406 w 1028"/>
                <a:gd name="T21" fmla="*/ 236 h 1260"/>
                <a:gd name="T22" fmla="*/ 406 w 1028"/>
                <a:gd name="T23" fmla="*/ 236 h 1260"/>
                <a:gd name="T24" fmla="*/ 513 w 1028"/>
                <a:gd name="T25" fmla="*/ 128 h 1260"/>
                <a:gd name="T26" fmla="*/ 513 w 1028"/>
                <a:gd name="T27" fmla="*/ 128 h 1260"/>
                <a:gd name="T28" fmla="*/ 621 w 1028"/>
                <a:gd name="T29" fmla="*/ 236 h 1260"/>
                <a:gd name="T30" fmla="*/ 621 w 1028"/>
                <a:gd name="T31" fmla="*/ 236 h 1260"/>
                <a:gd name="T32" fmla="*/ 513 w 1028"/>
                <a:gd name="T33" fmla="*/ 343 h 1260"/>
                <a:gd name="T34" fmla="*/ 513 w 1028"/>
                <a:gd name="T35" fmla="*/ 343 h 1260"/>
                <a:gd name="T36" fmla="*/ 406 w 1028"/>
                <a:gd name="T37" fmla="*/ 236 h 1260"/>
                <a:gd name="T38" fmla="*/ 464 w 1028"/>
                <a:gd name="T39" fmla="*/ 712 h 1260"/>
                <a:gd name="T40" fmla="*/ 263 w 1028"/>
                <a:gd name="T41" fmla="*/ 712 h 1260"/>
                <a:gd name="T42" fmla="*/ 263 w 1028"/>
                <a:gd name="T43" fmla="*/ 512 h 1260"/>
                <a:gd name="T44" fmla="*/ 464 w 1028"/>
                <a:gd name="T45" fmla="*/ 512 h 1260"/>
                <a:gd name="T46" fmla="*/ 464 w 1028"/>
                <a:gd name="T47" fmla="*/ 712 h 1260"/>
                <a:gd name="T48" fmla="*/ 464 w 1028"/>
                <a:gd name="T49" fmla="*/ 1021 h 1260"/>
                <a:gd name="T50" fmla="*/ 263 w 1028"/>
                <a:gd name="T51" fmla="*/ 1021 h 1260"/>
                <a:gd name="T52" fmla="*/ 263 w 1028"/>
                <a:gd name="T53" fmla="*/ 813 h 1260"/>
                <a:gd name="T54" fmla="*/ 464 w 1028"/>
                <a:gd name="T55" fmla="*/ 813 h 1260"/>
                <a:gd name="T56" fmla="*/ 464 w 1028"/>
                <a:gd name="T57" fmla="*/ 1021 h 1260"/>
                <a:gd name="T58" fmla="*/ 513 w 1028"/>
                <a:gd name="T59" fmla="*/ 0 h 1260"/>
                <a:gd name="T60" fmla="*/ 513 w 1028"/>
                <a:gd name="T61" fmla="*/ 0 h 1260"/>
                <a:gd name="T62" fmla="*/ 0 w 1028"/>
                <a:gd name="T63" fmla="*/ 515 h 1260"/>
                <a:gd name="T64" fmla="*/ 0 w 1028"/>
                <a:gd name="T65" fmla="*/ 1259 h 1260"/>
                <a:gd name="T66" fmla="*/ 1027 w 1028"/>
                <a:gd name="T67" fmla="*/ 1259 h 1260"/>
                <a:gd name="T68" fmla="*/ 1027 w 1028"/>
                <a:gd name="T69" fmla="*/ 515 h 1260"/>
                <a:gd name="T70" fmla="*/ 513 w 1028"/>
                <a:gd name="T71"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8" h="1260">
                  <a:moveTo>
                    <a:pt x="764" y="712"/>
                  </a:moveTo>
                  <a:lnTo>
                    <a:pt x="563" y="712"/>
                  </a:lnTo>
                  <a:lnTo>
                    <a:pt x="563" y="512"/>
                  </a:lnTo>
                  <a:lnTo>
                    <a:pt x="764" y="512"/>
                  </a:lnTo>
                  <a:lnTo>
                    <a:pt x="764" y="712"/>
                  </a:lnTo>
                  <a:close/>
                  <a:moveTo>
                    <a:pt x="764" y="1021"/>
                  </a:moveTo>
                  <a:lnTo>
                    <a:pt x="563" y="1021"/>
                  </a:lnTo>
                  <a:lnTo>
                    <a:pt x="563" y="813"/>
                  </a:lnTo>
                  <a:lnTo>
                    <a:pt x="764" y="813"/>
                  </a:lnTo>
                  <a:lnTo>
                    <a:pt x="764" y="1021"/>
                  </a:lnTo>
                  <a:close/>
                  <a:moveTo>
                    <a:pt x="406" y="236"/>
                  </a:moveTo>
                  <a:lnTo>
                    <a:pt x="406" y="236"/>
                  </a:lnTo>
                  <a:cubicBezTo>
                    <a:pt x="406" y="175"/>
                    <a:pt x="455" y="128"/>
                    <a:pt x="513" y="128"/>
                  </a:cubicBezTo>
                  <a:lnTo>
                    <a:pt x="513" y="128"/>
                  </a:lnTo>
                  <a:cubicBezTo>
                    <a:pt x="573" y="128"/>
                    <a:pt x="621" y="175"/>
                    <a:pt x="621" y="236"/>
                  </a:cubicBezTo>
                  <a:lnTo>
                    <a:pt x="621" y="236"/>
                  </a:lnTo>
                  <a:cubicBezTo>
                    <a:pt x="621" y="294"/>
                    <a:pt x="573" y="343"/>
                    <a:pt x="513" y="343"/>
                  </a:cubicBezTo>
                  <a:lnTo>
                    <a:pt x="513" y="343"/>
                  </a:lnTo>
                  <a:cubicBezTo>
                    <a:pt x="454" y="343"/>
                    <a:pt x="406" y="294"/>
                    <a:pt x="406" y="236"/>
                  </a:cubicBezTo>
                  <a:close/>
                  <a:moveTo>
                    <a:pt x="464" y="712"/>
                  </a:moveTo>
                  <a:lnTo>
                    <a:pt x="263" y="712"/>
                  </a:lnTo>
                  <a:lnTo>
                    <a:pt x="263" y="512"/>
                  </a:lnTo>
                  <a:lnTo>
                    <a:pt x="464" y="512"/>
                  </a:lnTo>
                  <a:lnTo>
                    <a:pt x="464" y="712"/>
                  </a:lnTo>
                  <a:close/>
                  <a:moveTo>
                    <a:pt x="464" y="1021"/>
                  </a:moveTo>
                  <a:lnTo>
                    <a:pt x="263" y="1021"/>
                  </a:lnTo>
                  <a:lnTo>
                    <a:pt x="263" y="813"/>
                  </a:lnTo>
                  <a:lnTo>
                    <a:pt x="464" y="813"/>
                  </a:lnTo>
                  <a:lnTo>
                    <a:pt x="464" y="1021"/>
                  </a:lnTo>
                  <a:close/>
                  <a:moveTo>
                    <a:pt x="513" y="0"/>
                  </a:moveTo>
                  <a:lnTo>
                    <a:pt x="513" y="0"/>
                  </a:lnTo>
                  <a:lnTo>
                    <a:pt x="0" y="515"/>
                  </a:lnTo>
                  <a:lnTo>
                    <a:pt x="0" y="1259"/>
                  </a:lnTo>
                  <a:lnTo>
                    <a:pt x="1027" y="1259"/>
                  </a:lnTo>
                  <a:lnTo>
                    <a:pt x="1027" y="515"/>
                  </a:lnTo>
                  <a:lnTo>
                    <a:pt x="513" y="0"/>
                  </a:lnTo>
                  <a:close/>
                </a:path>
              </a:pathLst>
            </a:custGeom>
            <a:solidFill>
              <a:srgbClr val="7A65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 name="Freeform 3">
              <a:extLst>
                <a:ext uri="{FF2B5EF4-FFF2-40B4-BE49-F238E27FC236}">
                  <a16:creationId xmlns:a16="http://schemas.microsoft.com/office/drawing/2014/main" id="{4F1B2353-52AC-3C59-3FF8-4ABCF1F3544C}"/>
                </a:ext>
              </a:extLst>
            </p:cNvPr>
            <p:cNvSpPr>
              <a:spLocks noChangeArrowheads="1"/>
            </p:cNvSpPr>
            <p:nvPr/>
          </p:nvSpPr>
          <p:spPr bwMode="auto">
            <a:xfrm>
              <a:off x="17788135" y="5616591"/>
              <a:ext cx="892894" cy="509814"/>
            </a:xfrm>
            <a:custGeom>
              <a:avLst/>
              <a:gdLst>
                <a:gd name="T0" fmla="*/ 1111 w 1369"/>
                <a:gd name="T1" fmla="*/ 428 h 780"/>
                <a:gd name="T2" fmla="*/ 1111 w 1369"/>
                <a:gd name="T3" fmla="*/ 106 h 780"/>
                <a:gd name="T4" fmla="*/ 934 w 1369"/>
                <a:gd name="T5" fmla="*/ 106 h 780"/>
                <a:gd name="T6" fmla="*/ 934 w 1369"/>
                <a:gd name="T7" fmla="*/ 251 h 780"/>
                <a:gd name="T8" fmla="*/ 683 w 1369"/>
                <a:gd name="T9" fmla="*/ 0 h 780"/>
                <a:gd name="T10" fmla="*/ 0 w 1369"/>
                <a:gd name="T11" fmla="*/ 684 h 780"/>
                <a:gd name="T12" fmla="*/ 96 w 1369"/>
                <a:gd name="T13" fmla="*/ 779 h 780"/>
                <a:gd name="T14" fmla="*/ 170 w 1369"/>
                <a:gd name="T15" fmla="*/ 705 h 780"/>
                <a:gd name="T16" fmla="*/ 683 w 1369"/>
                <a:gd name="T17" fmla="*/ 190 h 780"/>
                <a:gd name="T18" fmla="*/ 683 w 1369"/>
                <a:gd name="T19" fmla="*/ 190 h 780"/>
                <a:gd name="T20" fmla="*/ 1273 w 1369"/>
                <a:gd name="T21" fmla="*/ 779 h 780"/>
                <a:gd name="T22" fmla="*/ 1368 w 1369"/>
                <a:gd name="T23" fmla="*/ 684 h 780"/>
                <a:gd name="T24" fmla="*/ 1111 w 1369"/>
                <a:gd name="T25" fmla="*/ 428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9" h="780">
                  <a:moveTo>
                    <a:pt x="1111" y="428"/>
                  </a:moveTo>
                  <a:lnTo>
                    <a:pt x="1111" y="106"/>
                  </a:lnTo>
                  <a:lnTo>
                    <a:pt x="934" y="106"/>
                  </a:lnTo>
                  <a:lnTo>
                    <a:pt x="934" y="251"/>
                  </a:lnTo>
                  <a:lnTo>
                    <a:pt x="683" y="0"/>
                  </a:lnTo>
                  <a:lnTo>
                    <a:pt x="0" y="684"/>
                  </a:lnTo>
                  <a:lnTo>
                    <a:pt x="96" y="779"/>
                  </a:lnTo>
                  <a:lnTo>
                    <a:pt x="170" y="705"/>
                  </a:lnTo>
                  <a:lnTo>
                    <a:pt x="683" y="190"/>
                  </a:lnTo>
                  <a:lnTo>
                    <a:pt x="683" y="190"/>
                  </a:lnTo>
                  <a:lnTo>
                    <a:pt x="1273" y="779"/>
                  </a:lnTo>
                  <a:lnTo>
                    <a:pt x="1368" y="684"/>
                  </a:lnTo>
                  <a:lnTo>
                    <a:pt x="1111" y="428"/>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7" name="Freeform 4">
              <a:extLst>
                <a:ext uri="{FF2B5EF4-FFF2-40B4-BE49-F238E27FC236}">
                  <a16:creationId xmlns:a16="http://schemas.microsoft.com/office/drawing/2014/main" id="{9DBB0A11-4811-36BE-DB6D-D557F8755F12}"/>
                </a:ext>
              </a:extLst>
            </p:cNvPr>
            <p:cNvSpPr>
              <a:spLocks noChangeArrowheads="1"/>
            </p:cNvSpPr>
            <p:nvPr/>
          </p:nvSpPr>
          <p:spPr bwMode="auto">
            <a:xfrm>
              <a:off x="18629183" y="6290581"/>
              <a:ext cx="345636" cy="564539"/>
            </a:xfrm>
            <a:custGeom>
              <a:avLst/>
              <a:gdLst>
                <a:gd name="T0" fmla="*/ 124 w 530"/>
                <a:gd name="T1" fmla="*/ 0 h 865"/>
                <a:gd name="T2" fmla="*/ 529 w 530"/>
                <a:gd name="T3" fmla="*/ 864 h 865"/>
                <a:gd name="T4" fmla="*/ 440 w 530"/>
                <a:gd name="T5" fmla="*/ 832 h 865"/>
                <a:gd name="T6" fmla="*/ 350 w 530"/>
                <a:gd name="T7" fmla="*/ 801 h 865"/>
                <a:gd name="T8" fmla="*/ 0 w 530"/>
                <a:gd name="T9" fmla="*/ 58 h 865"/>
                <a:gd name="T10" fmla="*/ 124 w 530"/>
                <a:gd name="T11" fmla="*/ 0 h 865"/>
              </a:gdLst>
              <a:ahLst/>
              <a:cxnLst>
                <a:cxn ang="0">
                  <a:pos x="T0" y="T1"/>
                </a:cxn>
                <a:cxn ang="0">
                  <a:pos x="T2" y="T3"/>
                </a:cxn>
                <a:cxn ang="0">
                  <a:pos x="T4" y="T5"/>
                </a:cxn>
                <a:cxn ang="0">
                  <a:pos x="T6" y="T7"/>
                </a:cxn>
                <a:cxn ang="0">
                  <a:pos x="T8" y="T9"/>
                </a:cxn>
                <a:cxn ang="0">
                  <a:pos x="T10" y="T11"/>
                </a:cxn>
              </a:cxnLst>
              <a:rect l="0" t="0" r="r" b="b"/>
              <a:pathLst>
                <a:path w="530" h="865">
                  <a:moveTo>
                    <a:pt x="124" y="0"/>
                  </a:moveTo>
                  <a:lnTo>
                    <a:pt x="529" y="864"/>
                  </a:lnTo>
                  <a:lnTo>
                    <a:pt x="440" y="832"/>
                  </a:lnTo>
                  <a:lnTo>
                    <a:pt x="350" y="801"/>
                  </a:lnTo>
                  <a:lnTo>
                    <a:pt x="0" y="58"/>
                  </a:lnTo>
                  <a:lnTo>
                    <a:pt x="124" y="0"/>
                  </a:lnTo>
                </a:path>
              </a:pathLst>
            </a:custGeom>
            <a:solidFill>
              <a:srgbClr val="FCC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8" name="Freeform 5">
              <a:extLst>
                <a:ext uri="{FF2B5EF4-FFF2-40B4-BE49-F238E27FC236}">
                  <a16:creationId xmlns:a16="http://schemas.microsoft.com/office/drawing/2014/main" id="{B02F6052-0CFB-D645-09DC-7E356ED9DAE2}"/>
                </a:ext>
              </a:extLst>
            </p:cNvPr>
            <p:cNvSpPr>
              <a:spLocks noChangeArrowheads="1"/>
            </p:cNvSpPr>
            <p:nvPr/>
          </p:nvSpPr>
          <p:spPr bwMode="auto">
            <a:xfrm>
              <a:off x="18753035" y="6253139"/>
              <a:ext cx="267869" cy="544376"/>
            </a:xfrm>
            <a:custGeom>
              <a:avLst/>
              <a:gdLst>
                <a:gd name="T0" fmla="*/ 315 w 411"/>
                <a:gd name="T1" fmla="*/ 405 h 834"/>
                <a:gd name="T2" fmla="*/ 305 w 411"/>
                <a:gd name="T3" fmla="*/ 520 h 834"/>
                <a:gd name="T4" fmla="*/ 400 w 411"/>
                <a:gd name="T5" fmla="*/ 586 h 834"/>
                <a:gd name="T6" fmla="*/ 391 w 411"/>
                <a:gd name="T7" fmla="*/ 700 h 834"/>
                <a:gd name="T8" fmla="*/ 410 w 411"/>
                <a:gd name="T9" fmla="*/ 743 h 834"/>
                <a:gd name="T10" fmla="*/ 377 w 411"/>
                <a:gd name="T11" fmla="*/ 833 h 834"/>
                <a:gd name="T12" fmla="*/ 0 w 411"/>
                <a:gd name="T13" fmla="*/ 30 h 834"/>
                <a:gd name="T14" fmla="*/ 62 w 411"/>
                <a:gd name="T15" fmla="*/ 0 h 834"/>
                <a:gd name="T16" fmla="*/ 135 w 411"/>
                <a:gd name="T17" fmla="*/ 158 h 834"/>
                <a:gd name="T18" fmla="*/ 231 w 411"/>
                <a:gd name="T19" fmla="*/ 224 h 834"/>
                <a:gd name="T20" fmla="*/ 221 w 411"/>
                <a:gd name="T21" fmla="*/ 339 h 834"/>
                <a:gd name="T22" fmla="*/ 315 w 411"/>
                <a:gd name="T23" fmla="*/ 40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 h="834">
                  <a:moveTo>
                    <a:pt x="315" y="405"/>
                  </a:moveTo>
                  <a:lnTo>
                    <a:pt x="305" y="520"/>
                  </a:lnTo>
                  <a:lnTo>
                    <a:pt x="400" y="586"/>
                  </a:lnTo>
                  <a:lnTo>
                    <a:pt x="391" y="700"/>
                  </a:lnTo>
                  <a:lnTo>
                    <a:pt x="410" y="743"/>
                  </a:lnTo>
                  <a:lnTo>
                    <a:pt x="377" y="833"/>
                  </a:lnTo>
                  <a:lnTo>
                    <a:pt x="0" y="30"/>
                  </a:lnTo>
                  <a:lnTo>
                    <a:pt x="62" y="0"/>
                  </a:lnTo>
                  <a:lnTo>
                    <a:pt x="135" y="158"/>
                  </a:lnTo>
                  <a:lnTo>
                    <a:pt x="231" y="224"/>
                  </a:lnTo>
                  <a:lnTo>
                    <a:pt x="221" y="339"/>
                  </a:lnTo>
                  <a:lnTo>
                    <a:pt x="315" y="405"/>
                  </a:lnTo>
                </a:path>
              </a:pathLst>
            </a:custGeom>
            <a:solidFill>
              <a:srgbClr val="FFA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9" name="Freeform 6">
              <a:extLst>
                <a:ext uri="{FF2B5EF4-FFF2-40B4-BE49-F238E27FC236}">
                  <a16:creationId xmlns:a16="http://schemas.microsoft.com/office/drawing/2014/main" id="{904A4E0E-B55F-64D1-DD98-40489D16D7D3}"/>
                </a:ext>
              </a:extLst>
            </p:cNvPr>
            <p:cNvSpPr>
              <a:spLocks noChangeArrowheads="1"/>
            </p:cNvSpPr>
            <p:nvPr/>
          </p:nvSpPr>
          <p:spPr bwMode="auto">
            <a:xfrm>
              <a:off x="18712711" y="6273301"/>
              <a:ext cx="288030" cy="584702"/>
            </a:xfrm>
            <a:custGeom>
              <a:avLst/>
              <a:gdLst>
                <a:gd name="T0" fmla="*/ 62 w 440"/>
                <a:gd name="T1" fmla="*/ 0 h 894"/>
                <a:gd name="T2" fmla="*/ 439 w 440"/>
                <a:gd name="T3" fmla="*/ 803 h 894"/>
                <a:gd name="T4" fmla="*/ 405 w 440"/>
                <a:gd name="T5" fmla="*/ 893 h 894"/>
                <a:gd name="T6" fmla="*/ 0 w 440"/>
                <a:gd name="T7" fmla="*/ 29 h 894"/>
                <a:gd name="T8" fmla="*/ 62 w 440"/>
                <a:gd name="T9" fmla="*/ 0 h 894"/>
              </a:gdLst>
              <a:ahLst/>
              <a:cxnLst>
                <a:cxn ang="0">
                  <a:pos x="T0" y="T1"/>
                </a:cxn>
                <a:cxn ang="0">
                  <a:pos x="T2" y="T3"/>
                </a:cxn>
                <a:cxn ang="0">
                  <a:pos x="T4" y="T5"/>
                </a:cxn>
                <a:cxn ang="0">
                  <a:pos x="T6" y="T7"/>
                </a:cxn>
                <a:cxn ang="0">
                  <a:pos x="T8" y="T9"/>
                </a:cxn>
              </a:cxnLst>
              <a:rect l="0" t="0" r="r" b="b"/>
              <a:pathLst>
                <a:path w="440" h="894">
                  <a:moveTo>
                    <a:pt x="62" y="0"/>
                  </a:moveTo>
                  <a:lnTo>
                    <a:pt x="439" y="803"/>
                  </a:lnTo>
                  <a:lnTo>
                    <a:pt x="405" y="893"/>
                  </a:lnTo>
                  <a:lnTo>
                    <a:pt x="0" y="29"/>
                  </a:lnTo>
                  <a:lnTo>
                    <a:pt x="62" y="0"/>
                  </a:lnTo>
                </a:path>
              </a:pathLst>
            </a:custGeom>
            <a:solidFill>
              <a:srgbClr val="FCC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0" name="Freeform 7">
              <a:extLst>
                <a:ext uri="{FF2B5EF4-FFF2-40B4-BE49-F238E27FC236}">
                  <a16:creationId xmlns:a16="http://schemas.microsoft.com/office/drawing/2014/main" id="{CE4CEAEC-9709-3C5F-C75E-8ED565645464}"/>
                </a:ext>
              </a:extLst>
            </p:cNvPr>
            <p:cNvSpPr>
              <a:spLocks noChangeArrowheads="1"/>
            </p:cNvSpPr>
            <p:nvPr/>
          </p:nvSpPr>
          <p:spPr bwMode="auto">
            <a:xfrm>
              <a:off x="18672388" y="6290581"/>
              <a:ext cx="305312" cy="564539"/>
            </a:xfrm>
            <a:custGeom>
              <a:avLst/>
              <a:gdLst>
                <a:gd name="T0" fmla="*/ 62 w 468"/>
                <a:gd name="T1" fmla="*/ 0 h 865"/>
                <a:gd name="T2" fmla="*/ 467 w 468"/>
                <a:gd name="T3" fmla="*/ 864 h 865"/>
                <a:gd name="T4" fmla="*/ 378 w 468"/>
                <a:gd name="T5" fmla="*/ 832 h 865"/>
                <a:gd name="T6" fmla="*/ 0 w 468"/>
                <a:gd name="T7" fmla="*/ 29 h 865"/>
                <a:gd name="T8" fmla="*/ 62 w 468"/>
                <a:gd name="T9" fmla="*/ 0 h 865"/>
              </a:gdLst>
              <a:ahLst/>
              <a:cxnLst>
                <a:cxn ang="0">
                  <a:pos x="T0" y="T1"/>
                </a:cxn>
                <a:cxn ang="0">
                  <a:pos x="T2" y="T3"/>
                </a:cxn>
                <a:cxn ang="0">
                  <a:pos x="T4" y="T5"/>
                </a:cxn>
                <a:cxn ang="0">
                  <a:pos x="T6" y="T7"/>
                </a:cxn>
                <a:cxn ang="0">
                  <a:pos x="T8" y="T9"/>
                </a:cxn>
              </a:cxnLst>
              <a:rect l="0" t="0" r="r" b="b"/>
              <a:pathLst>
                <a:path w="468" h="865">
                  <a:moveTo>
                    <a:pt x="62" y="0"/>
                  </a:moveTo>
                  <a:lnTo>
                    <a:pt x="467" y="864"/>
                  </a:lnTo>
                  <a:lnTo>
                    <a:pt x="378" y="832"/>
                  </a:lnTo>
                  <a:lnTo>
                    <a:pt x="0" y="29"/>
                  </a:lnTo>
                  <a:lnTo>
                    <a:pt x="62" y="0"/>
                  </a:lnTo>
                </a:path>
              </a:pathLst>
            </a:custGeom>
            <a:solidFill>
              <a:srgbClr val="FFA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 name="Freeform 8">
              <a:extLst>
                <a:ext uri="{FF2B5EF4-FFF2-40B4-BE49-F238E27FC236}">
                  <a16:creationId xmlns:a16="http://schemas.microsoft.com/office/drawing/2014/main" id="{B9E8BE34-3905-35DA-EFFA-9DF0B644F22F}"/>
                </a:ext>
              </a:extLst>
            </p:cNvPr>
            <p:cNvSpPr>
              <a:spLocks noChangeArrowheads="1"/>
            </p:cNvSpPr>
            <p:nvPr/>
          </p:nvSpPr>
          <p:spPr bwMode="auto">
            <a:xfrm>
              <a:off x="18588859" y="6207054"/>
              <a:ext cx="239064" cy="167058"/>
            </a:xfrm>
            <a:custGeom>
              <a:avLst/>
              <a:gdLst>
                <a:gd name="T0" fmla="*/ 316 w 367"/>
                <a:gd name="T1" fmla="*/ 0 h 254"/>
                <a:gd name="T2" fmla="*/ 366 w 367"/>
                <a:gd name="T3" fmla="*/ 104 h 254"/>
                <a:gd name="T4" fmla="*/ 49 w 367"/>
                <a:gd name="T5" fmla="*/ 253 h 254"/>
                <a:gd name="T6" fmla="*/ 0 w 367"/>
                <a:gd name="T7" fmla="*/ 147 h 254"/>
                <a:gd name="T8" fmla="*/ 316 w 367"/>
                <a:gd name="T9" fmla="*/ 0 h 254"/>
              </a:gdLst>
              <a:ahLst/>
              <a:cxnLst>
                <a:cxn ang="0">
                  <a:pos x="T0" y="T1"/>
                </a:cxn>
                <a:cxn ang="0">
                  <a:pos x="T2" y="T3"/>
                </a:cxn>
                <a:cxn ang="0">
                  <a:pos x="T4" y="T5"/>
                </a:cxn>
                <a:cxn ang="0">
                  <a:pos x="T6" y="T7"/>
                </a:cxn>
                <a:cxn ang="0">
                  <a:pos x="T8" y="T9"/>
                </a:cxn>
              </a:cxnLst>
              <a:rect l="0" t="0" r="r" b="b"/>
              <a:pathLst>
                <a:path w="367" h="254">
                  <a:moveTo>
                    <a:pt x="316" y="0"/>
                  </a:moveTo>
                  <a:lnTo>
                    <a:pt x="366" y="104"/>
                  </a:lnTo>
                  <a:lnTo>
                    <a:pt x="49" y="253"/>
                  </a:lnTo>
                  <a:lnTo>
                    <a:pt x="0" y="147"/>
                  </a:lnTo>
                  <a:lnTo>
                    <a:pt x="316" y="0"/>
                  </a:lnTo>
                </a:path>
              </a:pathLst>
            </a:custGeom>
            <a:solidFill>
              <a:srgbClr val="FFBE0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2" name="Freeform 9">
              <a:extLst>
                <a:ext uri="{FF2B5EF4-FFF2-40B4-BE49-F238E27FC236}">
                  <a16:creationId xmlns:a16="http://schemas.microsoft.com/office/drawing/2014/main" id="{7886C28F-7AEC-4558-52E0-FFF571814810}"/>
                </a:ext>
              </a:extLst>
            </p:cNvPr>
            <p:cNvSpPr>
              <a:spLocks noChangeArrowheads="1"/>
            </p:cNvSpPr>
            <p:nvPr/>
          </p:nvSpPr>
          <p:spPr bwMode="auto">
            <a:xfrm>
              <a:off x="17868784" y="6512366"/>
              <a:ext cx="731597" cy="95049"/>
            </a:xfrm>
            <a:custGeom>
              <a:avLst/>
              <a:gdLst>
                <a:gd name="T0" fmla="*/ 1121 w 1122"/>
                <a:gd name="T1" fmla="*/ 144 h 145"/>
                <a:gd name="T2" fmla="*/ 0 w 1122"/>
                <a:gd name="T3" fmla="*/ 144 h 145"/>
                <a:gd name="T4" fmla="*/ 0 w 1122"/>
                <a:gd name="T5" fmla="*/ 0 h 145"/>
                <a:gd name="T6" fmla="*/ 1121 w 1122"/>
                <a:gd name="T7" fmla="*/ 0 h 145"/>
                <a:gd name="T8" fmla="*/ 1121 w 1122"/>
                <a:gd name="T9" fmla="*/ 144 h 145"/>
              </a:gdLst>
              <a:ahLst/>
              <a:cxnLst>
                <a:cxn ang="0">
                  <a:pos x="T0" y="T1"/>
                </a:cxn>
                <a:cxn ang="0">
                  <a:pos x="T2" y="T3"/>
                </a:cxn>
                <a:cxn ang="0">
                  <a:pos x="T4" y="T5"/>
                </a:cxn>
                <a:cxn ang="0">
                  <a:pos x="T6" y="T7"/>
                </a:cxn>
                <a:cxn ang="0">
                  <a:pos x="T8" y="T9"/>
                </a:cxn>
              </a:cxnLst>
              <a:rect l="0" t="0" r="r" b="b"/>
              <a:pathLst>
                <a:path w="1122" h="145">
                  <a:moveTo>
                    <a:pt x="1121" y="144"/>
                  </a:moveTo>
                  <a:lnTo>
                    <a:pt x="0" y="144"/>
                  </a:lnTo>
                  <a:lnTo>
                    <a:pt x="0" y="0"/>
                  </a:lnTo>
                  <a:lnTo>
                    <a:pt x="1121" y="0"/>
                  </a:lnTo>
                  <a:lnTo>
                    <a:pt x="1121" y="144"/>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3" name="Freeform 10">
              <a:extLst>
                <a:ext uri="{FF2B5EF4-FFF2-40B4-BE49-F238E27FC236}">
                  <a16:creationId xmlns:a16="http://schemas.microsoft.com/office/drawing/2014/main" id="{15767F39-FFE5-E5E8-2E1C-909D29CB58D4}"/>
                </a:ext>
              </a:extLst>
            </p:cNvPr>
            <p:cNvSpPr>
              <a:spLocks noChangeArrowheads="1"/>
            </p:cNvSpPr>
            <p:nvPr/>
          </p:nvSpPr>
          <p:spPr bwMode="auto">
            <a:xfrm>
              <a:off x="18099208" y="5285357"/>
              <a:ext cx="717194" cy="714315"/>
            </a:xfrm>
            <a:custGeom>
              <a:avLst/>
              <a:gdLst>
                <a:gd name="T0" fmla="*/ 998 w 1100"/>
                <a:gd name="T1" fmla="*/ 865 h 1095"/>
                <a:gd name="T2" fmla="*/ 998 w 1100"/>
                <a:gd name="T3" fmla="*/ 865 h 1095"/>
                <a:gd name="T4" fmla="*/ 1099 w 1100"/>
                <a:gd name="T5" fmla="*/ 549 h 1095"/>
                <a:gd name="T6" fmla="*/ 1099 w 1100"/>
                <a:gd name="T7" fmla="*/ 549 h 1095"/>
                <a:gd name="T8" fmla="*/ 549 w 1100"/>
                <a:gd name="T9" fmla="*/ 0 h 1095"/>
                <a:gd name="T10" fmla="*/ 549 w 1100"/>
                <a:gd name="T11" fmla="*/ 0 h 1095"/>
                <a:gd name="T12" fmla="*/ 0 w 1100"/>
                <a:gd name="T13" fmla="*/ 549 h 1095"/>
                <a:gd name="T14" fmla="*/ 0 w 1100"/>
                <a:gd name="T15" fmla="*/ 549 h 1095"/>
                <a:gd name="T16" fmla="*/ 21 w 1100"/>
                <a:gd name="T17" fmla="*/ 698 h 1095"/>
                <a:gd name="T18" fmla="*/ 102 w 1100"/>
                <a:gd name="T19" fmla="*/ 617 h 1095"/>
                <a:gd name="T20" fmla="*/ 102 w 1100"/>
                <a:gd name="T21" fmla="*/ 617 h 1095"/>
                <a:gd name="T22" fmla="*/ 97 w 1100"/>
                <a:gd name="T23" fmla="*/ 549 h 1095"/>
                <a:gd name="T24" fmla="*/ 97 w 1100"/>
                <a:gd name="T25" fmla="*/ 549 h 1095"/>
                <a:gd name="T26" fmla="*/ 549 w 1100"/>
                <a:gd name="T27" fmla="*/ 96 h 1095"/>
                <a:gd name="T28" fmla="*/ 549 w 1100"/>
                <a:gd name="T29" fmla="*/ 96 h 1095"/>
                <a:gd name="T30" fmla="*/ 1002 w 1100"/>
                <a:gd name="T31" fmla="*/ 549 h 1095"/>
                <a:gd name="T32" fmla="*/ 1002 w 1100"/>
                <a:gd name="T33" fmla="*/ 549 h 1095"/>
                <a:gd name="T34" fmla="*/ 760 w 1100"/>
                <a:gd name="T35" fmla="*/ 950 h 1095"/>
                <a:gd name="T36" fmla="*/ 760 w 1100"/>
                <a:gd name="T37" fmla="*/ 950 h 1095"/>
                <a:gd name="T38" fmla="*/ 760 w 1100"/>
                <a:gd name="T39" fmla="*/ 950 h 1095"/>
                <a:gd name="T40" fmla="*/ 760 w 1100"/>
                <a:gd name="T41" fmla="*/ 950 h 1095"/>
                <a:gd name="T42" fmla="*/ 596 w 1100"/>
                <a:gd name="T43" fmla="*/ 999 h 1095"/>
                <a:gd name="T44" fmla="*/ 596 w 1100"/>
                <a:gd name="T45" fmla="*/ 999 h 1095"/>
                <a:gd name="T46" fmla="*/ 603 w 1100"/>
                <a:gd name="T47" fmla="*/ 1071 h 1095"/>
                <a:gd name="T48" fmla="*/ 603 w 1100"/>
                <a:gd name="T49" fmla="*/ 1071 h 1095"/>
                <a:gd name="T50" fmla="*/ 618 w 1100"/>
                <a:gd name="T51" fmla="*/ 1094 h 1095"/>
                <a:gd name="T52" fmla="*/ 618 w 1100"/>
                <a:gd name="T53" fmla="*/ 1094 h 1095"/>
                <a:gd name="T54" fmla="*/ 795 w 1100"/>
                <a:gd name="T55" fmla="*/ 1040 h 1095"/>
                <a:gd name="T56" fmla="*/ 795 w 1100"/>
                <a:gd name="T57" fmla="*/ 1040 h 1095"/>
                <a:gd name="T58" fmla="*/ 795 w 1100"/>
                <a:gd name="T59" fmla="*/ 1040 h 1095"/>
                <a:gd name="T60" fmla="*/ 998 w 1100"/>
                <a:gd name="T61" fmla="*/ 86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0" h="1095">
                  <a:moveTo>
                    <a:pt x="998" y="865"/>
                  </a:moveTo>
                  <a:lnTo>
                    <a:pt x="998" y="865"/>
                  </a:lnTo>
                  <a:cubicBezTo>
                    <a:pt x="1059" y="777"/>
                    <a:pt x="1099" y="664"/>
                    <a:pt x="1099" y="549"/>
                  </a:cubicBezTo>
                  <a:lnTo>
                    <a:pt x="1099" y="549"/>
                  </a:lnTo>
                  <a:cubicBezTo>
                    <a:pt x="1099" y="246"/>
                    <a:pt x="852" y="0"/>
                    <a:pt x="549" y="0"/>
                  </a:cubicBezTo>
                  <a:lnTo>
                    <a:pt x="549" y="0"/>
                  </a:lnTo>
                  <a:cubicBezTo>
                    <a:pt x="247" y="0"/>
                    <a:pt x="0" y="246"/>
                    <a:pt x="0" y="549"/>
                  </a:cubicBezTo>
                  <a:lnTo>
                    <a:pt x="0" y="549"/>
                  </a:lnTo>
                  <a:cubicBezTo>
                    <a:pt x="0" y="600"/>
                    <a:pt x="7" y="651"/>
                    <a:pt x="21" y="698"/>
                  </a:cubicBezTo>
                  <a:lnTo>
                    <a:pt x="102" y="617"/>
                  </a:lnTo>
                  <a:lnTo>
                    <a:pt x="102" y="617"/>
                  </a:lnTo>
                  <a:cubicBezTo>
                    <a:pt x="99" y="595"/>
                    <a:pt x="97" y="573"/>
                    <a:pt x="97" y="549"/>
                  </a:cubicBezTo>
                  <a:lnTo>
                    <a:pt x="97" y="549"/>
                  </a:lnTo>
                  <a:cubicBezTo>
                    <a:pt x="97" y="299"/>
                    <a:pt x="300" y="96"/>
                    <a:pt x="549" y="96"/>
                  </a:cubicBezTo>
                  <a:lnTo>
                    <a:pt x="549" y="96"/>
                  </a:lnTo>
                  <a:cubicBezTo>
                    <a:pt x="800" y="96"/>
                    <a:pt x="1002" y="299"/>
                    <a:pt x="1002" y="549"/>
                  </a:cubicBezTo>
                  <a:lnTo>
                    <a:pt x="1002" y="549"/>
                  </a:lnTo>
                  <a:cubicBezTo>
                    <a:pt x="1002" y="708"/>
                    <a:pt x="915" y="869"/>
                    <a:pt x="760" y="950"/>
                  </a:cubicBezTo>
                  <a:lnTo>
                    <a:pt x="760" y="950"/>
                  </a:lnTo>
                  <a:lnTo>
                    <a:pt x="760" y="950"/>
                  </a:lnTo>
                  <a:lnTo>
                    <a:pt x="760" y="950"/>
                  </a:lnTo>
                  <a:cubicBezTo>
                    <a:pt x="709" y="977"/>
                    <a:pt x="655" y="993"/>
                    <a:pt x="596" y="999"/>
                  </a:cubicBezTo>
                  <a:lnTo>
                    <a:pt x="596" y="999"/>
                  </a:lnTo>
                  <a:cubicBezTo>
                    <a:pt x="590" y="1023"/>
                    <a:pt x="592" y="1048"/>
                    <a:pt x="603" y="1071"/>
                  </a:cubicBezTo>
                  <a:lnTo>
                    <a:pt x="603" y="1071"/>
                  </a:lnTo>
                  <a:cubicBezTo>
                    <a:pt x="606" y="1080"/>
                    <a:pt x="611" y="1087"/>
                    <a:pt x="618" y="1094"/>
                  </a:cubicBezTo>
                  <a:lnTo>
                    <a:pt x="618" y="1094"/>
                  </a:lnTo>
                  <a:cubicBezTo>
                    <a:pt x="678" y="1086"/>
                    <a:pt x="739" y="1069"/>
                    <a:pt x="795" y="1040"/>
                  </a:cubicBezTo>
                  <a:lnTo>
                    <a:pt x="795" y="1040"/>
                  </a:lnTo>
                  <a:lnTo>
                    <a:pt x="795" y="1040"/>
                  </a:lnTo>
                  <a:cubicBezTo>
                    <a:pt x="884" y="996"/>
                    <a:pt x="944" y="937"/>
                    <a:pt x="998" y="865"/>
                  </a:cubicBezTo>
                </a:path>
              </a:pathLst>
            </a:custGeom>
            <a:solidFill>
              <a:schemeClr val="bg1">
                <a:lumMod val="6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4" name="Freeform 11">
              <a:extLst>
                <a:ext uri="{FF2B5EF4-FFF2-40B4-BE49-F238E27FC236}">
                  <a16:creationId xmlns:a16="http://schemas.microsoft.com/office/drawing/2014/main" id="{2BEFE96D-291E-6701-0BEB-40ABF13B3CAE}"/>
                </a:ext>
              </a:extLst>
            </p:cNvPr>
            <p:cNvSpPr>
              <a:spLocks noChangeArrowheads="1"/>
            </p:cNvSpPr>
            <p:nvPr/>
          </p:nvSpPr>
          <p:spPr bwMode="auto">
            <a:xfrm>
              <a:off x="18306589" y="5789410"/>
              <a:ext cx="561658" cy="515575"/>
            </a:xfrm>
            <a:custGeom>
              <a:avLst/>
              <a:gdLst>
                <a:gd name="T0" fmla="*/ 273 w 859"/>
                <a:gd name="T1" fmla="*/ 564 h 788"/>
                <a:gd name="T2" fmla="*/ 273 w 859"/>
                <a:gd name="T3" fmla="*/ 564 h 788"/>
                <a:gd name="T4" fmla="*/ 208 w 859"/>
                <a:gd name="T5" fmla="*/ 541 h 788"/>
                <a:gd name="T6" fmla="*/ 208 w 859"/>
                <a:gd name="T7" fmla="*/ 541 h 788"/>
                <a:gd name="T8" fmla="*/ 232 w 859"/>
                <a:gd name="T9" fmla="*/ 476 h 788"/>
                <a:gd name="T10" fmla="*/ 232 w 859"/>
                <a:gd name="T11" fmla="*/ 476 h 788"/>
                <a:gd name="T12" fmla="*/ 297 w 859"/>
                <a:gd name="T13" fmla="*/ 500 h 788"/>
                <a:gd name="T14" fmla="*/ 297 w 859"/>
                <a:gd name="T15" fmla="*/ 500 h 788"/>
                <a:gd name="T16" fmla="*/ 273 w 859"/>
                <a:gd name="T17" fmla="*/ 564 h 788"/>
                <a:gd name="T18" fmla="*/ 794 w 859"/>
                <a:gd name="T19" fmla="*/ 234 h 788"/>
                <a:gd name="T20" fmla="*/ 794 w 859"/>
                <a:gd name="T21" fmla="*/ 234 h 788"/>
                <a:gd name="T22" fmla="*/ 677 w 859"/>
                <a:gd name="T23" fmla="*/ 90 h 788"/>
                <a:gd name="T24" fmla="*/ 677 w 859"/>
                <a:gd name="T25" fmla="*/ 90 h 788"/>
                <a:gd name="T26" fmla="*/ 474 w 859"/>
                <a:gd name="T27" fmla="*/ 265 h 788"/>
                <a:gd name="T28" fmla="*/ 474 w 859"/>
                <a:gd name="T29" fmla="*/ 265 h 788"/>
                <a:gd name="T30" fmla="*/ 417 w 859"/>
                <a:gd name="T31" fmla="*/ 345 h 788"/>
                <a:gd name="T32" fmla="*/ 417 w 859"/>
                <a:gd name="T33" fmla="*/ 345 h 788"/>
                <a:gd name="T34" fmla="*/ 297 w 859"/>
                <a:gd name="T35" fmla="*/ 319 h 788"/>
                <a:gd name="T36" fmla="*/ 297 w 859"/>
                <a:gd name="T37" fmla="*/ 319 h 788"/>
                <a:gd name="T38" fmla="*/ 330 w 859"/>
                <a:gd name="T39" fmla="*/ 161 h 788"/>
                <a:gd name="T40" fmla="*/ 330 w 859"/>
                <a:gd name="T41" fmla="*/ 161 h 788"/>
                <a:gd name="T42" fmla="*/ 439 w 859"/>
                <a:gd name="T43" fmla="*/ 175 h 788"/>
                <a:gd name="T44" fmla="*/ 439 w 859"/>
                <a:gd name="T45" fmla="*/ 175 h 788"/>
                <a:gd name="T46" fmla="*/ 593 w 859"/>
                <a:gd name="T47" fmla="*/ 43 h 788"/>
                <a:gd name="T48" fmla="*/ 593 w 859"/>
                <a:gd name="T49" fmla="*/ 43 h 788"/>
                <a:gd name="T50" fmla="*/ 277 w 859"/>
                <a:gd name="T51" fmla="*/ 48 h 788"/>
                <a:gd name="T52" fmla="*/ 277 w 859"/>
                <a:gd name="T53" fmla="*/ 48 h 788"/>
                <a:gd name="T54" fmla="*/ 92 w 859"/>
                <a:gd name="T55" fmla="*/ 565 h 788"/>
                <a:gd name="T56" fmla="*/ 92 w 859"/>
                <a:gd name="T57" fmla="*/ 565 h 788"/>
                <a:gd name="T58" fmla="*/ 432 w 859"/>
                <a:gd name="T59" fmla="*/ 787 h 788"/>
                <a:gd name="T60" fmla="*/ 748 w 859"/>
                <a:gd name="T61" fmla="*/ 640 h 788"/>
                <a:gd name="T62" fmla="*/ 748 w 859"/>
                <a:gd name="T63" fmla="*/ 640 h 788"/>
                <a:gd name="T64" fmla="*/ 794 w 859"/>
                <a:gd name="T65" fmla="*/ 23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9" h="788">
                  <a:moveTo>
                    <a:pt x="273" y="564"/>
                  </a:moveTo>
                  <a:lnTo>
                    <a:pt x="273" y="564"/>
                  </a:lnTo>
                  <a:cubicBezTo>
                    <a:pt x="249" y="575"/>
                    <a:pt x="221" y="565"/>
                    <a:pt x="208" y="541"/>
                  </a:cubicBezTo>
                  <a:lnTo>
                    <a:pt x="208" y="541"/>
                  </a:lnTo>
                  <a:cubicBezTo>
                    <a:pt x="197" y="516"/>
                    <a:pt x="208" y="487"/>
                    <a:pt x="232" y="476"/>
                  </a:cubicBezTo>
                  <a:lnTo>
                    <a:pt x="232" y="476"/>
                  </a:lnTo>
                  <a:cubicBezTo>
                    <a:pt x="256" y="465"/>
                    <a:pt x="285" y="475"/>
                    <a:pt x="297" y="500"/>
                  </a:cubicBezTo>
                  <a:lnTo>
                    <a:pt x="297" y="500"/>
                  </a:lnTo>
                  <a:cubicBezTo>
                    <a:pt x="309" y="523"/>
                    <a:pt x="298" y="553"/>
                    <a:pt x="273" y="564"/>
                  </a:cubicBezTo>
                  <a:close/>
                  <a:moveTo>
                    <a:pt x="794" y="234"/>
                  </a:moveTo>
                  <a:lnTo>
                    <a:pt x="794" y="234"/>
                  </a:lnTo>
                  <a:cubicBezTo>
                    <a:pt x="765" y="176"/>
                    <a:pt x="724" y="128"/>
                    <a:pt x="677" y="90"/>
                  </a:cubicBezTo>
                  <a:lnTo>
                    <a:pt x="677" y="90"/>
                  </a:lnTo>
                  <a:cubicBezTo>
                    <a:pt x="625" y="165"/>
                    <a:pt x="556" y="224"/>
                    <a:pt x="474" y="265"/>
                  </a:cubicBezTo>
                  <a:lnTo>
                    <a:pt x="474" y="265"/>
                  </a:lnTo>
                  <a:cubicBezTo>
                    <a:pt x="471" y="299"/>
                    <a:pt x="449" y="330"/>
                    <a:pt x="417" y="345"/>
                  </a:cubicBezTo>
                  <a:lnTo>
                    <a:pt x="417" y="345"/>
                  </a:lnTo>
                  <a:cubicBezTo>
                    <a:pt x="373" y="366"/>
                    <a:pt x="325" y="353"/>
                    <a:pt x="297" y="319"/>
                  </a:cubicBezTo>
                  <a:lnTo>
                    <a:pt x="297" y="319"/>
                  </a:lnTo>
                  <a:cubicBezTo>
                    <a:pt x="252" y="269"/>
                    <a:pt x="269" y="190"/>
                    <a:pt x="330" y="161"/>
                  </a:cubicBezTo>
                  <a:lnTo>
                    <a:pt x="330" y="161"/>
                  </a:lnTo>
                  <a:cubicBezTo>
                    <a:pt x="367" y="144"/>
                    <a:pt x="409" y="150"/>
                    <a:pt x="439" y="175"/>
                  </a:cubicBezTo>
                  <a:lnTo>
                    <a:pt x="439" y="175"/>
                  </a:lnTo>
                  <a:cubicBezTo>
                    <a:pt x="500" y="144"/>
                    <a:pt x="552" y="98"/>
                    <a:pt x="593" y="43"/>
                  </a:cubicBezTo>
                  <a:lnTo>
                    <a:pt x="593" y="43"/>
                  </a:lnTo>
                  <a:cubicBezTo>
                    <a:pt x="495" y="1"/>
                    <a:pt x="381" y="0"/>
                    <a:pt x="277" y="48"/>
                  </a:cubicBezTo>
                  <a:lnTo>
                    <a:pt x="277" y="48"/>
                  </a:lnTo>
                  <a:cubicBezTo>
                    <a:pt x="83" y="140"/>
                    <a:pt x="0" y="372"/>
                    <a:pt x="92" y="565"/>
                  </a:cubicBezTo>
                  <a:lnTo>
                    <a:pt x="92" y="565"/>
                  </a:lnTo>
                  <a:cubicBezTo>
                    <a:pt x="156" y="702"/>
                    <a:pt x="290" y="784"/>
                    <a:pt x="432" y="787"/>
                  </a:cubicBezTo>
                  <a:lnTo>
                    <a:pt x="748" y="640"/>
                  </a:lnTo>
                  <a:lnTo>
                    <a:pt x="748" y="640"/>
                  </a:lnTo>
                  <a:cubicBezTo>
                    <a:pt x="835" y="527"/>
                    <a:pt x="858" y="372"/>
                    <a:pt x="794" y="234"/>
                  </a:cubicBezTo>
                  <a:close/>
                </a:path>
              </a:pathLst>
            </a:custGeom>
            <a:solidFill>
              <a:srgbClr val="FFD5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5" name="Freeform 12">
              <a:extLst>
                <a:ext uri="{FF2B5EF4-FFF2-40B4-BE49-F238E27FC236}">
                  <a16:creationId xmlns:a16="http://schemas.microsoft.com/office/drawing/2014/main" id="{AB1181C7-285E-C90D-2C77-04B8AF67135D}"/>
                </a:ext>
              </a:extLst>
            </p:cNvPr>
            <p:cNvSpPr>
              <a:spLocks noChangeArrowheads="1"/>
            </p:cNvSpPr>
            <p:nvPr/>
          </p:nvSpPr>
          <p:spPr bwMode="auto">
            <a:xfrm>
              <a:off x="18171215" y="5823972"/>
              <a:ext cx="204502" cy="161297"/>
            </a:xfrm>
            <a:custGeom>
              <a:avLst/>
              <a:gdLst>
                <a:gd name="T0" fmla="*/ 311 w 312"/>
                <a:gd name="T1" fmla="*/ 156 h 247"/>
                <a:gd name="T2" fmla="*/ 311 w 312"/>
                <a:gd name="T3" fmla="*/ 156 h 247"/>
                <a:gd name="T4" fmla="*/ 275 w 312"/>
                <a:gd name="T5" fmla="*/ 246 h 247"/>
                <a:gd name="T6" fmla="*/ 275 w 312"/>
                <a:gd name="T7" fmla="*/ 246 h 247"/>
                <a:gd name="T8" fmla="*/ 157 w 312"/>
                <a:gd name="T9" fmla="*/ 195 h 247"/>
                <a:gd name="T10" fmla="*/ 157 w 312"/>
                <a:gd name="T11" fmla="*/ 195 h 247"/>
                <a:gd name="T12" fmla="*/ 0 w 312"/>
                <a:gd name="T13" fmla="*/ 56 h 247"/>
                <a:gd name="T14" fmla="*/ 0 w 312"/>
                <a:gd name="T15" fmla="*/ 56 h 247"/>
                <a:gd name="T16" fmla="*/ 78 w 312"/>
                <a:gd name="T17" fmla="*/ 0 h 247"/>
                <a:gd name="T18" fmla="*/ 78 w 312"/>
                <a:gd name="T19" fmla="*/ 0 h 247"/>
                <a:gd name="T20" fmla="*/ 203 w 312"/>
                <a:gd name="T21" fmla="*/ 109 h 247"/>
                <a:gd name="T22" fmla="*/ 203 w 312"/>
                <a:gd name="T23" fmla="*/ 109 h 247"/>
                <a:gd name="T24" fmla="*/ 311 w 312"/>
                <a:gd name="T25" fmla="*/ 15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47">
                  <a:moveTo>
                    <a:pt x="311" y="156"/>
                  </a:moveTo>
                  <a:lnTo>
                    <a:pt x="311" y="156"/>
                  </a:lnTo>
                  <a:cubicBezTo>
                    <a:pt x="295" y="185"/>
                    <a:pt x="283" y="215"/>
                    <a:pt x="275" y="246"/>
                  </a:cubicBezTo>
                  <a:lnTo>
                    <a:pt x="275" y="246"/>
                  </a:lnTo>
                  <a:cubicBezTo>
                    <a:pt x="233" y="233"/>
                    <a:pt x="195" y="217"/>
                    <a:pt x="157" y="195"/>
                  </a:cubicBezTo>
                  <a:lnTo>
                    <a:pt x="157" y="195"/>
                  </a:lnTo>
                  <a:cubicBezTo>
                    <a:pt x="97" y="159"/>
                    <a:pt x="43" y="112"/>
                    <a:pt x="0" y="56"/>
                  </a:cubicBezTo>
                  <a:lnTo>
                    <a:pt x="0" y="56"/>
                  </a:lnTo>
                  <a:cubicBezTo>
                    <a:pt x="16" y="27"/>
                    <a:pt x="45" y="6"/>
                    <a:pt x="78" y="0"/>
                  </a:cubicBezTo>
                  <a:lnTo>
                    <a:pt x="78" y="0"/>
                  </a:lnTo>
                  <a:cubicBezTo>
                    <a:pt x="113" y="44"/>
                    <a:pt x="155" y="82"/>
                    <a:pt x="203" y="109"/>
                  </a:cubicBezTo>
                  <a:lnTo>
                    <a:pt x="203" y="109"/>
                  </a:lnTo>
                  <a:cubicBezTo>
                    <a:pt x="237" y="130"/>
                    <a:pt x="273" y="145"/>
                    <a:pt x="311" y="156"/>
                  </a:cubicBezTo>
                </a:path>
              </a:pathLst>
            </a:custGeom>
            <a:solidFill>
              <a:schemeClr val="bg1">
                <a:lumMod val="6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18" name="Freeform 14">
            <a:extLst>
              <a:ext uri="{FF2B5EF4-FFF2-40B4-BE49-F238E27FC236}">
                <a16:creationId xmlns:a16="http://schemas.microsoft.com/office/drawing/2014/main" id="{FEB095AB-A802-F2C7-610D-A58ACEA89F94}"/>
              </a:ext>
            </a:extLst>
          </p:cNvPr>
          <p:cNvSpPr>
            <a:spLocks noChangeArrowheads="1"/>
          </p:cNvSpPr>
          <p:nvPr/>
        </p:nvSpPr>
        <p:spPr bwMode="auto">
          <a:xfrm rot="20576337">
            <a:off x="7161593" y="4803703"/>
            <a:ext cx="681736" cy="430570"/>
          </a:xfrm>
          <a:custGeom>
            <a:avLst/>
            <a:gdLst>
              <a:gd name="T0" fmla="*/ 2680 w 2681"/>
              <a:gd name="T1" fmla="*/ 846 h 1694"/>
              <a:gd name="T2" fmla="*/ 1214 w 2681"/>
              <a:gd name="T3" fmla="*/ 0 h 1694"/>
              <a:gd name="T4" fmla="*/ 1214 w 2681"/>
              <a:gd name="T5" fmla="*/ 266 h 1694"/>
              <a:gd name="T6" fmla="*/ 0 w 2681"/>
              <a:gd name="T7" fmla="*/ 266 h 1694"/>
              <a:gd name="T8" fmla="*/ 0 w 2681"/>
              <a:gd name="T9" fmla="*/ 266 h 1694"/>
              <a:gd name="T10" fmla="*/ 44 w 2681"/>
              <a:gd name="T11" fmla="*/ 846 h 1694"/>
              <a:gd name="T12" fmla="*/ 44 w 2681"/>
              <a:gd name="T13" fmla="*/ 846 h 1694"/>
              <a:gd name="T14" fmla="*/ 0 w 2681"/>
              <a:gd name="T15" fmla="*/ 1428 h 1694"/>
              <a:gd name="T16" fmla="*/ 1214 w 2681"/>
              <a:gd name="T17" fmla="*/ 1428 h 1694"/>
              <a:gd name="T18" fmla="*/ 1214 w 2681"/>
              <a:gd name="T19" fmla="*/ 1693 h 1694"/>
              <a:gd name="T20" fmla="*/ 2680 w 2681"/>
              <a:gd name="T21" fmla="*/ 846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1" h="1694">
                <a:moveTo>
                  <a:pt x="2680" y="846"/>
                </a:moveTo>
                <a:lnTo>
                  <a:pt x="1214" y="0"/>
                </a:lnTo>
                <a:lnTo>
                  <a:pt x="1214" y="266"/>
                </a:lnTo>
                <a:lnTo>
                  <a:pt x="0" y="266"/>
                </a:lnTo>
                <a:lnTo>
                  <a:pt x="0" y="266"/>
                </a:lnTo>
                <a:cubicBezTo>
                  <a:pt x="29" y="456"/>
                  <a:pt x="44" y="649"/>
                  <a:pt x="44" y="846"/>
                </a:cubicBezTo>
                <a:lnTo>
                  <a:pt x="44" y="846"/>
                </a:lnTo>
                <a:cubicBezTo>
                  <a:pt x="44" y="1044"/>
                  <a:pt x="29" y="1238"/>
                  <a:pt x="0" y="1428"/>
                </a:cubicBezTo>
                <a:lnTo>
                  <a:pt x="1214" y="1428"/>
                </a:lnTo>
                <a:lnTo>
                  <a:pt x="1214" y="1693"/>
                </a:lnTo>
                <a:lnTo>
                  <a:pt x="2680" y="846"/>
                </a:lnTo>
              </a:path>
            </a:pathLst>
          </a:custGeom>
          <a:solidFill>
            <a:srgbClr val="5DD6F9"/>
          </a:solidFill>
          <a:ln>
            <a:noFill/>
          </a:ln>
          <a:effectLst/>
        </p:spPr>
        <p:txBody>
          <a:bodyPr wrap="none" anchor="ctr"/>
          <a:lstStyle/>
          <a:p>
            <a:endParaRPr lang="en-US" sz="2450">
              <a:latin typeface="Lato Light" panose="020F0502020204030203" pitchFamily="34" charset="0"/>
            </a:endParaRPr>
          </a:p>
        </p:txBody>
      </p:sp>
      <p:sp>
        <p:nvSpPr>
          <p:cNvPr id="19" name="Freeform 15">
            <a:extLst>
              <a:ext uri="{FF2B5EF4-FFF2-40B4-BE49-F238E27FC236}">
                <a16:creationId xmlns:a16="http://schemas.microsoft.com/office/drawing/2014/main" id="{93732796-C27D-423C-AF9D-04F2EFC7BE82}"/>
              </a:ext>
            </a:extLst>
          </p:cNvPr>
          <p:cNvSpPr>
            <a:spLocks noChangeArrowheads="1"/>
          </p:cNvSpPr>
          <p:nvPr/>
        </p:nvSpPr>
        <p:spPr bwMode="auto">
          <a:xfrm rot="931018">
            <a:off x="4344331" y="4811342"/>
            <a:ext cx="678372" cy="430570"/>
          </a:xfrm>
          <a:custGeom>
            <a:avLst/>
            <a:gdLst>
              <a:gd name="T0" fmla="*/ 2669 w 2670"/>
              <a:gd name="T1" fmla="*/ 266 h 1694"/>
              <a:gd name="T2" fmla="*/ 1466 w 2670"/>
              <a:gd name="T3" fmla="*/ 266 h 1694"/>
              <a:gd name="T4" fmla="*/ 1466 w 2670"/>
              <a:gd name="T5" fmla="*/ 0 h 1694"/>
              <a:gd name="T6" fmla="*/ 0 w 2670"/>
              <a:gd name="T7" fmla="*/ 846 h 1694"/>
              <a:gd name="T8" fmla="*/ 1466 w 2670"/>
              <a:gd name="T9" fmla="*/ 1693 h 1694"/>
              <a:gd name="T10" fmla="*/ 1466 w 2670"/>
              <a:gd name="T11" fmla="*/ 1428 h 1694"/>
              <a:gd name="T12" fmla="*/ 2669 w 2670"/>
              <a:gd name="T13" fmla="*/ 1428 h 1694"/>
              <a:gd name="T14" fmla="*/ 2669 w 2670"/>
              <a:gd name="T15" fmla="*/ 1428 h 1694"/>
              <a:gd name="T16" fmla="*/ 2626 w 2670"/>
              <a:gd name="T17" fmla="*/ 846 h 1694"/>
              <a:gd name="T18" fmla="*/ 2626 w 2670"/>
              <a:gd name="T19" fmla="*/ 846 h 1694"/>
              <a:gd name="T20" fmla="*/ 2669 w 2670"/>
              <a:gd name="T21" fmla="*/ 266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0" h="1694">
                <a:moveTo>
                  <a:pt x="2669" y="266"/>
                </a:moveTo>
                <a:lnTo>
                  <a:pt x="1466" y="266"/>
                </a:lnTo>
                <a:lnTo>
                  <a:pt x="1466" y="0"/>
                </a:lnTo>
                <a:lnTo>
                  <a:pt x="0" y="846"/>
                </a:lnTo>
                <a:lnTo>
                  <a:pt x="1466" y="1693"/>
                </a:lnTo>
                <a:lnTo>
                  <a:pt x="1466" y="1428"/>
                </a:lnTo>
                <a:lnTo>
                  <a:pt x="2669" y="1428"/>
                </a:lnTo>
                <a:lnTo>
                  <a:pt x="2669" y="1428"/>
                </a:lnTo>
                <a:cubicBezTo>
                  <a:pt x="2639" y="1238"/>
                  <a:pt x="2626" y="1044"/>
                  <a:pt x="2626" y="846"/>
                </a:cubicBezTo>
                <a:lnTo>
                  <a:pt x="2626" y="846"/>
                </a:lnTo>
                <a:cubicBezTo>
                  <a:pt x="2626" y="649"/>
                  <a:pt x="2639" y="456"/>
                  <a:pt x="2669" y="266"/>
                </a:cubicBezTo>
              </a:path>
            </a:pathLst>
          </a:custGeom>
          <a:solidFill>
            <a:srgbClr val="91BF67"/>
          </a:solidFill>
          <a:ln>
            <a:noFill/>
          </a:ln>
          <a:effectLst/>
        </p:spPr>
        <p:txBody>
          <a:bodyPr wrap="none" anchor="ctr"/>
          <a:lstStyle/>
          <a:p>
            <a:endParaRPr lang="en-US" sz="2450">
              <a:latin typeface="Lato Light" panose="020F0502020204030203" pitchFamily="34" charset="0"/>
            </a:endParaRPr>
          </a:p>
        </p:txBody>
      </p:sp>
      <p:sp>
        <p:nvSpPr>
          <p:cNvPr id="23" name="Freeform 30">
            <a:extLst>
              <a:ext uri="{FF2B5EF4-FFF2-40B4-BE49-F238E27FC236}">
                <a16:creationId xmlns:a16="http://schemas.microsoft.com/office/drawing/2014/main" id="{5932C765-2CAD-3E6C-0E65-BBC1DDDE4CE9}"/>
              </a:ext>
            </a:extLst>
          </p:cNvPr>
          <p:cNvSpPr>
            <a:spLocks noChangeArrowheads="1"/>
          </p:cNvSpPr>
          <p:nvPr/>
        </p:nvSpPr>
        <p:spPr bwMode="auto">
          <a:xfrm>
            <a:off x="5883010" y="3616611"/>
            <a:ext cx="431692" cy="683979"/>
          </a:xfrm>
          <a:custGeom>
            <a:avLst/>
            <a:gdLst>
              <a:gd name="T0" fmla="*/ 1428 w 1696"/>
              <a:gd name="T1" fmla="*/ 2691 h 2692"/>
              <a:gd name="T2" fmla="*/ 1428 w 1696"/>
              <a:gd name="T3" fmla="*/ 1468 h 2692"/>
              <a:gd name="T4" fmla="*/ 1695 w 1696"/>
              <a:gd name="T5" fmla="*/ 1468 h 2692"/>
              <a:gd name="T6" fmla="*/ 848 w 1696"/>
              <a:gd name="T7" fmla="*/ 0 h 2692"/>
              <a:gd name="T8" fmla="*/ 0 w 1696"/>
              <a:gd name="T9" fmla="*/ 1468 h 2692"/>
              <a:gd name="T10" fmla="*/ 266 w 1696"/>
              <a:gd name="T11" fmla="*/ 1468 h 2692"/>
              <a:gd name="T12" fmla="*/ 266 w 1696"/>
              <a:gd name="T13" fmla="*/ 2691 h 2692"/>
              <a:gd name="T14" fmla="*/ 266 w 1696"/>
              <a:gd name="T15" fmla="*/ 2691 h 2692"/>
              <a:gd name="T16" fmla="*/ 848 w 1696"/>
              <a:gd name="T17" fmla="*/ 2647 h 2692"/>
              <a:gd name="T18" fmla="*/ 848 w 1696"/>
              <a:gd name="T19" fmla="*/ 2647 h 2692"/>
              <a:gd name="T20" fmla="*/ 1428 w 1696"/>
              <a:gd name="T21" fmla="*/ 2691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2692">
                <a:moveTo>
                  <a:pt x="1428" y="2691"/>
                </a:moveTo>
                <a:lnTo>
                  <a:pt x="1428" y="1468"/>
                </a:lnTo>
                <a:lnTo>
                  <a:pt x="1695" y="1468"/>
                </a:lnTo>
                <a:lnTo>
                  <a:pt x="848" y="0"/>
                </a:lnTo>
                <a:lnTo>
                  <a:pt x="0" y="1468"/>
                </a:lnTo>
                <a:lnTo>
                  <a:pt x="266" y="1468"/>
                </a:lnTo>
                <a:lnTo>
                  <a:pt x="266" y="2691"/>
                </a:lnTo>
                <a:lnTo>
                  <a:pt x="266" y="2691"/>
                </a:lnTo>
                <a:cubicBezTo>
                  <a:pt x="456" y="2662"/>
                  <a:pt x="649" y="2647"/>
                  <a:pt x="848" y="2647"/>
                </a:cubicBezTo>
                <a:lnTo>
                  <a:pt x="848" y="2647"/>
                </a:lnTo>
                <a:cubicBezTo>
                  <a:pt x="1045" y="2647"/>
                  <a:pt x="1238" y="2662"/>
                  <a:pt x="1428" y="2691"/>
                </a:cubicBezTo>
              </a:path>
            </a:pathLst>
          </a:custGeom>
          <a:solidFill>
            <a:srgbClr val="F24979"/>
          </a:solidFill>
          <a:ln>
            <a:noFill/>
          </a:ln>
          <a:effectLst/>
        </p:spPr>
        <p:txBody>
          <a:bodyPr wrap="none" anchor="ctr"/>
          <a:lstStyle/>
          <a:p>
            <a:endParaRPr lang="en-US" sz="2450">
              <a:latin typeface="Lato Light" panose="020F0502020204030203" pitchFamily="34" charset="0"/>
            </a:endParaRPr>
          </a:p>
        </p:txBody>
      </p:sp>
      <p:grpSp>
        <p:nvGrpSpPr>
          <p:cNvPr id="36" name="Group 35">
            <a:extLst>
              <a:ext uri="{FF2B5EF4-FFF2-40B4-BE49-F238E27FC236}">
                <a16:creationId xmlns:a16="http://schemas.microsoft.com/office/drawing/2014/main" id="{E3FE96CE-8D97-B257-3395-A1CC0210B551}"/>
              </a:ext>
            </a:extLst>
          </p:cNvPr>
          <p:cNvGrpSpPr/>
          <p:nvPr/>
        </p:nvGrpSpPr>
        <p:grpSpPr>
          <a:xfrm>
            <a:off x="2395944" y="1760319"/>
            <a:ext cx="880229" cy="632326"/>
            <a:chOff x="12387568" y="2675804"/>
            <a:chExt cx="2117023" cy="1520798"/>
          </a:xfrm>
        </p:grpSpPr>
        <p:sp>
          <p:nvSpPr>
            <p:cNvPr id="37" name="Freeform 31">
              <a:extLst>
                <a:ext uri="{FF2B5EF4-FFF2-40B4-BE49-F238E27FC236}">
                  <a16:creationId xmlns:a16="http://schemas.microsoft.com/office/drawing/2014/main" id="{2F932EC7-CBEB-CEEB-8B37-A6F92EF3C22E}"/>
                </a:ext>
              </a:extLst>
            </p:cNvPr>
            <p:cNvSpPr>
              <a:spLocks noChangeArrowheads="1"/>
            </p:cNvSpPr>
            <p:nvPr/>
          </p:nvSpPr>
          <p:spPr bwMode="auto">
            <a:xfrm>
              <a:off x="13335188" y="3018558"/>
              <a:ext cx="613504" cy="1108917"/>
            </a:xfrm>
            <a:custGeom>
              <a:avLst/>
              <a:gdLst>
                <a:gd name="T0" fmla="*/ 0 w 941"/>
                <a:gd name="T1" fmla="*/ 1696 h 1697"/>
                <a:gd name="T2" fmla="*/ 0 w 941"/>
                <a:gd name="T3" fmla="*/ 708 h 1697"/>
                <a:gd name="T4" fmla="*/ 511 w 941"/>
                <a:gd name="T5" fmla="*/ 0 h 1697"/>
                <a:gd name="T6" fmla="*/ 940 w 941"/>
                <a:gd name="T7" fmla="*/ 708 h 1697"/>
                <a:gd name="T8" fmla="*/ 940 w 941"/>
                <a:gd name="T9" fmla="*/ 1696 h 1697"/>
                <a:gd name="T10" fmla="*/ 0 w 941"/>
                <a:gd name="T11" fmla="*/ 1696 h 1697"/>
              </a:gdLst>
              <a:ahLst/>
              <a:cxnLst>
                <a:cxn ang="0">
                  <a:pos x="T0" y="T1"/>
                </a:cxn>
                <a:cxn ang="0">
                  <a:pos x="T2" y="T3"/>
                </a:cxn>
                <a:cxn ang="0">
                  <a:pos x="T4" y="T5"/>
                </a:cxn>
                <a:cxn ang="0">
                  <a:pos x="T6" y="T7"/>
                </a:cxn>
                <a:cxn ang="0">
                  <a:pos x="T8" y="T9"/>
                </a:cxn>
                <a:cxn ang="0">
                  <a:pos x="T10" y="T11"/>
                </a:cxn>
              </a:cxnLst>
              <a:rect l="0" t="0" r="r" b="b"/>
              <a:pathLst>
                <a:path w="941" h="1697">
                  <a:moveTo>
                    <a:pt x="0" y="1696"/>
                  </a:moveTo>
                  <a:lnTo>
                    <a:pt x="0" y="708"/>
                  </a:lnTo>
                  <a:lnTo>
                    <a:pt x="511" y="0"/>
                  </a:lnTo>
                  <a:lnTo>
                    <a:pt x="940" y="708"/>
                  </a:lnTo>
                  <a:lnTo>
                    <a:pt x="940" y="1696"/>
                  </a:lnTo>
                  <a:lnTo>
                    <a:pt x="0" y="1696"/>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8" name="Freeform 32">
              <a:extLst>
                <a:ext uri="{FF2B5EF4-FFF2-40B4-BE49-F238E27FC236}">
                  <a16:creationId xmlns:a16="http://schemas.microsoft.com/office/drawing/2014/main" id="{D09E0F83-4FCA-0E64-351D-A0378032BC35}"/>
                </a:ext>
              </a:extLst>
            </p:cNvPr>
            <p:cNvSpPr>
              <a:spLocks noChangeArrowheads="1"/>
            </p:cNvSpPr>
            <p:nvPr/>
          </p:nvSpPr>
          <p:spPr bwMode="auto">
            <a:xfrm>
              <a:off x="12387568" y="2886064"/>
              <a:ext cx="1307657" cy="506933"/>
            </a:xfrm>
            <a:custGeom>
              <a:avLst/>
              <a:gdLst>
                <a:gd name="T0" fmla="*/ 2001 w 2002"/>
                <a:gd name="T1" fmla="*/ 0 h 775"/>
                <a:gd name="T2" fmla="*/ 1530 w 2002"/>
                <a:gd name="T3" fmla="*/ 774 h 775"/>
                <a:gd name="T4" fmla="*/ 0 w 2002"/>
                <a:gd name="T5" fmla="*/ 774 h 775"/>
                <a:gd name="T6" fmla="*/ 473 w 2002"/>
                <a:gd name="T7" fmla="*/ 0 h 775"/>
                <a:gd name="T8" fmla="*/ 2001 w 2002"/>
                <a:gd name="T9" fmla="*/ 0 h 775"/>
              </a:gdLst>
              <a:ahLst/>
              <a:cxnLst>
                <a:cxn ang="0">
                  <a:pos x="T0" y="T1"/>
                </a:cxn>
                <a:cxn ang="0">
                  <a:pos x="T2" y="T3"/>
                </a:cxn>
                <a:cxn ang="0">
                  <a:pos x="T4" y="T5"/>
                </a:cxn>
                <a:cxn ang="0">
                  <a:pos x="T6" y="T7"/>
                </a:cxn>
                <a:cxn ang="0">
                  <a:pos x="T8" y="T9"/>
                </a:cxn>
              </a:cxnLst>
              <a:rect l="0" t="0" r="r" b="b"/>
              <a:pathLst>
                <a:path w="2002" h="775">
                  <a:moveTo>
                    <a:pt x="2001" y="0"/>
                  </a:moveTo>
                  <a:lnTo>
                    <a:pt x="1530" y="774"/>
                  </a:lnTo>
                  <a:lnTo>
                    <a:pt x="0" y="774"/>
                  </a:lnTo>
                  <a:lnTo>
                    <a:pt x="473" y="0"/>
                  </a:lnTo>
                  <a:lnTo>
                    <a:pt x="2001" y="0"/>
                  </a:lnTo>
                </a:path>
              </a:pathLst>
            </a:custGeom>
            <a:solidFill>
              <a:srgbClr val="4F2B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9" name="Freeform 33">
              <a:extLst>
                <a:ext uri="{FF2B5EF4-FFF2-40B4-BE49-F238E27FC236}">
                  <a16:creationId xmlns:a16="http://schemas.microsoft.com/office/drawing/2014/main" id="{4B240491-7E13-8E7C-6876-DCA72BAF7D81}"/>
                </a:ext>
              </a:extLst>
            </p:cNvPr>
            <p:cNvSpPr>
              <a:spLocks noChangeArrowheads="1"/>
            </p:cNvSpPr>
            <p:nvPr/>
          </p:nvSpPr>
          <p:spPr bwMode="auto">
            <a:xfrm>
              <a:off x="12387568" y="3390118"/>
              <a:ext cx="999466" cy="92170"/>
            </a:xfrm>
            <a:custGeom>
              <a:avLst/>
              <a:gdLst>
                <a:gd name="T0" fmla="*/ 1530 w 1531"/>
                <a:gd name="T1" fmla="*/ 139 h 140"/>
                <a:gd name="T2" fmla="*/ 0 w 1531"/>
                <a:gd name="T3" fmla="*/ 139 h 140"/>
                <a:gd name="T4" fmla="*/ 0 w 1531"/>
                <a:gd name="T5" fmla="*/ 0 h 140"/>
                <a:gd name="T6" fmla="*/ 1530 w 1531"/>
                <a:gd name="T7" fmla="*/ 0 h 140"/>
                <a:gd name="T8" fmla="*/ 1530 w 1531"/>
                <a:gd name="T9" fmla="*/ 139 h 140"/>
              </a:gdLst>
              <a:ahLst/>
              <a:cxnLst>
                <a:cxn ang="0">
                  <a:pos x="T0" y="T1"/>
                </a:cxn>
                <a:cxn ang="0">
                  <a:pos x="T2" y="T3"/>
                </a:cxn>
                <a:cxn ang="0">
                  <a:pos x="T4" y="T5"/>
                </a:cxn>
                <a:cxn ang="0">
                  <a:pos x="T6" y="T7"/>
                </a:cxn>
                <a:cxn ang="0">
                  <a:pos x="T8" y="T9"/>
                </a:cxn>
              </a:cxnLst>
              <a:rect l="0" t="0" r="r" b="b"/>
              <a:pathLst>
                <a:path w="1531" h="140">
                  <a:moveTo>
                    <a:pt x="1530" y="139"/>
                  </a:moveTo>
                  <a:lnTo>
                    <a:pt x="0" y="139"/>
                  </a:lnTo>
                  <a:lnTo>
                    <a:pt x="0" y="0"/>
                  </a:lnTo>
                  <a:lnTo>
                    <a:pt x="1530" y="0"/>
                  </a:lnTo>
                  <a:lnTo>
                    <a:pt x="1530" y="139"/>
                  </a:lnTo>
                </a:path>
              </a:pathLst>
            </a:custGeom>
            <a:solidFill>
              <a:srgbClr val="CCC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0" name="Freeform 34">
              <a:extLst>
                <a:ext uri="{FF2B5EF4-FFF2-40B4-BE49-F238E27FC236}">
                  <a16:creationId xmlns:a16="http://schemas.microsoft.com/office/drawing/2014/main" id="{9A4E9309-6CA4-C550-A366-E8CF2D6B1E51}"/>
                </a:ext>
              </a:extLst>
            </p:cNvPr>
            <p:cNvSpPr>
              <a:spLocks noChangeArrowheads="1"/>
            </p:cNvSpPr>
            <p:nvPr/>
          </p:nvSpPr>
          <p:spPr bwMode="auto">
            <a:xfrm>
              <a:off x="13061558" y="2675804"/>
              <a:ext cx="210263" cy="210261"/>
            </a:xfrm>
            <a:custGeom>
              <a:avLst/>
              <a:gdLst>
                <a:gd name="T0" fmla="*/ 319 w 320"/>
                <a:gd name="T1" fmla="*/ 322 h 323"/>
                <a:gd name="T2" fmla="*/ 0 w 320"/>
                <a:gd name="T3" fmla="*/ 322 h 323"/>
                <a:gd name="T4" fmla="*/ 0 w 320"/>
                <a:gd name="T5" fmla="*/ 0 h 323"/>
                <a:gd name="T6" fmla="*/ 319 w 320"/>
                <a:gd name="T7" fmla="*/ 0 h 323"/>
                <a:gd name="T8" fmla="*/ 319 w 320"/>
                <a:gd name="T9" fmla="*/ 322 h 323"/>
              </a:gdLst>
              <a:ahLst/>
              <a:cxnLst>
                <a:cxn ang="0">
                  <a:pos x="T0" y="T1"/>
                </a:cxn>
                <a:cxn ang="0">
                  <a:pos x="T2" y="T3"/>
                </a:cxn>
                <a:cxn ang="0">
                  <a:pos x="T4" y="T5"/>
                </a:cxn>
                <a:cxn ang="0">
                  <a:pos x="T6" y="T7"/>
                </a:cxn>
                <a:cxn ang="0">
                  <a:pos x="T8" y="T9"/>
                </a:cxn>
              </a:cxnLst>
              <a:rect l="0" t="0" r="r" b="b"/>
              <a:pathLst>
                <a:path w="320" h="323">
                  <a:moveTo>
                    <a:pt x="319" y="322"/>
                  </a:moveTo>
                  <a:lnTo>
                    <a:pt x="0" y="322"/>
                  </a:lnTo>
                  <a:lnTo>
                    <a:pt x="0" y="0"/>
                  </a:lnTo>
                  <a:lnTo>
                    <a:pt x="319" y="0"/>
                  </a:lnTo>
                  <a:lnTo>
                    <a:pt x="319" y="322"/>
                  </a:lnTo>
                </a:path>
              </a:pathLst>
            </a:custGeom>
            <a:solidFill>
              <a:srgbClr val="91BF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1" name="Freeform 35">
              <a:extLst>
                <a:ext uri="{FF2B5EF4-FFF2-40B4-BE49-F238E27FC236}">
                  <a16:creationId xmlns:a16="http://schemas.microsoft.com/office/drawing/2014/main" id="{E3907585-A1DA-271C-3EA7-8D32ACE27128}"/>
                </a:ext>
              </a:extLst>
            </p:cNvPr>
            <p:cNvSpPr>
              <a:spLocks noChangeArrowheads="1"/>
            </p:cNvSpPr>
            <p:nvPr/>
          </p:nvSpPr>
          <p:spPr bwMode="auto">
            <a:xfrm>
              <a:off x="13271821" y="2675804"/>
              <a:ext cx="57606" cy="210261"/>
            </a:xfrm>
            <a:custGeom>
              <a:avLst/>
              <a:gdLst>
                <a:gd name="T0" fmla="*/ 87 w 88"/>
                <a:gd name="T1" fmla="*/ 322 h 323"/>
                <a:gd name="T2" fmla="*/ 0 w 88"/>
                <a:gd name="T3" fmla="*/ 322 h 323"/>
                <a:gd name="T4" fmla="*/ 0 w 88"/>
                <a:gd name="T5" fmla="*/ 0 h 323"/>
                <a:gd name="T6" fmla="*/ 87 w 88"/>
                <a:gd name="T7" fmla="*/ 0 h 323"/>
                <a:gd name="T8" fmla="*/ 87 w 88"/>
                <a:gd name="T9" fmla="*/ 322 h 323"/>
              </a:gdLst>
              <a:ahLst/>
              <a:cxnLst>
                <a:cxn ang="0">
                  <a:pos x="T0" y="T1"/>
                </a:cxn>
                <a:cxn ang="0">
                  <a:pos x="T2" y="T3"/>
                </a:cxn>
                <a:cxn ang="0">
                  <a:pos x="T4" y="T5"/>
                </a:cxn>
                <a:cxn ang="0">
                  <a:pos x="T6" y="T7"/>
                </a:cxn>
                <a:cxn ang="0">
                  <a:pos x="T8" y="T9"/>
                </a:cxn>
              </a:cxnLst>
              <a:rect l="0" t="0" r="r" b="b"/>
              <a:pathLst>
                <a:path w="88" h="323">
                  <a:moveTo>
                    <a:pt x="87" y="322"/>
                  </a:moveTo>
                  <a:lnTo>
                    <a:pt x="0" y="322"/>
                  </a:lnTo>
                  <a:lnTo>
                    <a:pt x="0" y="0"/>
                  </a:lnTo>
                  <a:lnTo>
                    <a:pt x="87" y="0"/>
                  </a:lnTo>
                  <a:lnTo>
                    <a:pt x="87" y="322"/>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2" name="Freeform 36">
              <a:extLst>
                <a:ext uri="{FF2B5EF4-FFF2-40B4-BE49-F238E27FC236}">
                  <a16:creationId xmlns:a16="http://schemas.microsoft.com/office/drawing/2014/main" id="{36E3BEC2-7A30-D328-F25D-F22C04CA6D2C}"/>
                </a:ext>
              </a:extLst>
            </p:cNvPr>
            <p:cNvSpPr>
              <a:spLocks noChangeArrowheads="1"/>
            </p:cNvSpPr>
            <p:nvPr/>
          </p:nvSpPr>
          <p:spPr bwMode="auto">
            <a:xfrm>
              <a:off x="12442293" y="3482287"/>
              <a:ext cx="895773" cy="645188"/>
            </a:xfrm>
            <a:custGeom>
              <a:avLst/>
              <a:gdLst>
                <a:gd name="T0" fmla="*/ 1369 w 1370"/>
                <a:gd name="T1" fmla="*/ 988 h 989"/>
                <a:gd name="T2" fmla="*/ 0 w 1370"/>
                <a:gd name="T3" fmla="*/ 988 h 989"/>
                <a:gd name="T4" fmla="*/ 0 w 1370"/>
                <a:gd name="T5" fmla="*/ 0 h 989"/>
                <a:gd name="T6" fmla="*/ 1369 w 1370"/>
                <a:gd name="T7" fmla="*/ 0 h 989"/>
                <a:gd name="T8" fmla="*/ 1369 w 1370"/>
                <a:gd name="T9" fmla="*/ 988 h 989"/>
              </a:gdLst>
              <a:ahLst/>
              <a:cxnLst>
                <a:cxn ang="0">
                  <a:pos x="T0" y="T1"/>
                </a:cxn>
                <a:cxn ang="0">
                  <a:pos x="T2" y="T3"/>
                </a:cxn>
                <a:cxn ang="0">
                  <a:pos x="T4" y="T5"/>
                </a:cxn>
                <a:cxn ang="0">
                  <a:pos x="T6" y="T7"/>
                </a:cxn>
                <a:cxn ang="0">
                  <a:pos x="T8" y="T9"/>
                </a:cxn>
              </a:cxnLst>
              <a:rect l="0" t="0" r="r" b="b"/>
              <a:pathLst>
                <a:path w="1370" h="989">
                  <a:moveTo>
                    <a:pt x="1369" y="988"/>
                  </a:moveTo>
                  <a:lnTo>
                    <a:pt x="0" y="988"/>
                  </a:lnTo>
                  <a:lnTo>
                    <a:pt x="0" y="0"/>
                  </a:lnTo>
                  <a:lnTo>
                    <a:pt x="1369" y="0"/>
                  </a:lnTo>
                  <a:lnTo>
                    <a:pt x="1369" y="988"/>
                  </a:lnTo>
                </a:path>
              </a:pathLst>
            </a:custGeom>
            <a:solidFill>
              <a:srgbClr val="91BF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4" name="Freeform 37">
              <a:extLst>
                <a:ext uri="{FF2B5EF4-FFF2-40B4-BE49-F238E27FC236}">
                  <a16:creationId xmlns:a16="http://schemas.microsoft.com/office/drawing/2014/main" id="{BF607B97-03A9-7287-C1FC-8EBB0D4F2E85}"/>
                </a:ext>
              </a:extLst>
            </p:cNvPr>
            <p:cNvSpPr>
              <a:spLocks noChangeArrowheads="1"/>
            </p:cNvSpPr>
            <p:nvPr/>
          </p:nvSpPr>
          <p:spPr bwMode="auto">
            <a:xfrm>
              <a:off x="12442293" y="3482289"/>
              <a:ext cx="895773" cy="118091"/>
            </a:xfrm>
            <a:custGeom>
              <a:avLst/>
              <a:gdLst>
                <a:gd name="T0" fmla="*/ 1369 w 1370"/>
                <a:gd name="T1" fmla="*/ 181 h 182"/>
                <a:gd name="T2" fmla="*/ 0 w 1370"/>
                <a:gd name="T3" fmla="*/ 181 h 182"/>
                <a:gd name="T4" fmla="*/ 0 w 1370"/>
                <a:gd name="T5" fmla="*/ 0 h 182"/>
                <a:gd name="T6" fmla="*/ 1369 w 1370"/>
                <a:gd name="T7" fmla="*/ 0 h 182"/>
                <a:gd name="T8" fmla="*/ 1369 w 1370"/>
                <a:gd name="T9" fmla="*/ 181 h 182"/>
              </a:gdLst>
              <a:ahLst/>
              <a:cxnLst>
                <a:cxn ang="0">
                  <a:pos x="T0" y="T1"/>
                </a:cxn>
                <a:cxn ang="0">
                  <a:pos x="T2" y="T3"/>
                </a:cxn>
                <a:cxn ang="0">
                  <a:pos x="T4" y="T5"/>
                </a:cxn>
                <a:cxn ang="0">
                  <a:pos x="T6" y="T7"/>
                </a:cxn>
                <a:cxn ang="0">
                  <a:pos x="T8" y="T9"/>
                </a:cxn>
              </a:cxnLst>
              <a:rect l="0" t="0" r="r" b="b"/>
              <a:pathLst>
                <a:path w="1370" h="182">
                  <a:moveTo>
                    <a:pt x="1369" y="181"/>
                  </a:moveTo>
                  <a:lnTo>
                    <a:pt x="0" y="181"/>
                  </a:lnTo>
                  <a:lnTo>
                    <a:pt x="0" y="0"/>
                  </a:lnTo>
                  <a:lnTo>
                    <a:pt x="1369" y="0"/>
                  </a:lnTo>
                  <a:lnTo>
                    <a:pt x="1369" y="181"/>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5" name="Freeform 38">
              <a:extLst>
                <a:ext uri="{FF2B5EF4-FFF2-40B4-BE49-F238E27FC236}">
                  <a16:creationId xmlns:a16="http://schemas.microsoft.com/office/drawing/2014/main" id="{FA0D288B-6014-252E-6289-F4C0C9FEBB3D}"/>
                </a:ext>
              </a:extLst>
            </p:cNvPr>
            <p:cNvSpPr>
              <a:spLocks noChangeArrowheads="1"/>
            </p:cNvSpPr>
            <p:nvPr/>
          </p:nvSpPr>
          <p:spPr bwMode="auto">
            <a:xfrm>
              <a:off x="12658316" y="3663746"/>
              <a:ext cx="169939" cy="247706"/>
            </a:xfrm>
            <a:custGeom>
              <a:avLst/>
              <a:gdLst>
                <a:gd name="T0" fmla="*/ 260 w 261"/>
                <a:gd name="T1" fmla="*/ 0 h 379"/>
                <a:gd name="T2" fmla="*/ 0 w 261"/>
                <a:gd name="T3" fmla="*/ 378 h 379"/>
                <a:gd name="T4" fmla="*/ 0 w 261"/>
                <a:gd name="T5" fmla="*/ 0 h 379"/>
                <a:gd name="T6" fmla="*/ 260 w 261"/>
                <a:gd name="T7" fmla="*/ 0 h 379"/>
              </a:gdLst>
              <a:ahLst/>
              <a:cxnLst>
                <a:cxn ang="0">
                  <a:pos x="T0" y="T1"/>
                </a:cxn>
                <a:cxn ang="0">
                  <a:pos x="T2" y="T3"/>
                </a:cxn>
                <a:cxn ang="0">
                  <a:pos x="T4" y="T5"/>
                </a:cxn>
                <a:cxn ang="0">
                  <a:pos x="T6" y="T7"/>
                </a:cxn>
              </a:cxnLst>
              <a:rect l="0" t="0" r="r" b="b"/>
              <a:pathLst>
                <a:path w="261" h="379">
                  <a:moveTo>
                    <a:pt x="260" y="0"/>
                  </a:moveTo>
                  <a:lnTo>
                    <a:pt x="0" y="378"/>
                  </a:lnTo>
                  <a:lnTo>
                    <a:pt x="0" y="0"/>
                  </a:lnTo>
                  <a:lnTo>
                    <a:pt x="260" y="0"/>
                  </a:lnTo>
                </a:path>
              </a:pathLst>
            </a:custGeom>
            <a:solidFill>
              <a:srgbClr val="4C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6" name="Freeform 39">
              <a:extLst>
                <a:ext uri="{FF2B5EF4-FFF2-40B4-BE49-F238E27FC236}">
                  <a16:creationId xmlns:a16="http://schemas.microsoft.com/office/drawing/2014/main" id="{6467D27C-7EB5-4CDC-4B1D-B11B23DA41E9}"/>
                </a:ext>
              </a:extLst>
            </p:cNvPr>
            <p:cNvSpPr>
              <a:spLocks noChangeArrowheads="1"/>
            </p:cNvSpPr>
            <p:nvPr/>
          </p:nvSpPr>
          <p:spPr bwMode="auto">
            <a:xfrm>
              <a:off x="12658316" y="3663746"/>
              <a:ext cx="169939" cy="247706"/>
            </a:xfrm>
            <a:custGeom>
              <a:avLst/>
              <a:gdLst>
                <a:gd name="T0" fmla="*/ 260 w 261"/>
                <a:gd name="T1" fmla="*/ 0 h 379"/>
                <a:gd name="T2" fmla="*/ 260 w 261"/>
                <a:gd name="T3" fmla="*/ 378 h 379"/>
                <a:gd name="T4" fmla="*/ 0 w 261"/>
                <a:gd name="T5" fmla="*/ 378 h 379"/>
                <a:gd name="T6" fmla="*/ 260 w 261"/>
                <a:gd name="T7" fmla="*/ 0 h 379"/>
              </a:gdLst>
              <a:ahLst/>
              <a:cxnLst>
                <a:cxn ang="0">
                  <a:pos x="T0" y="T1"/>
                </a:cxn>
                <a:cxn ang="0">
                  <a:pos x="T2" y="T3"/>
                </a:cxn>
                <a:cxn ang="0">
                  <a:pos x="T4" y="T5"/>
                </a:cxn>
                <a:cxn ang="0">
                  <a:pos x="T6" y="T7"/>
                </a:cxn>
              </a:cxnLst>
              <a:rect l="0" t="0" r="r" b="b"/>
              <a:pathLst>
                <a:path w="261" h="379">
                  <a:moveTo>
                    <a:pt x="260" y="0"/>
                  </a:moveTo>
                  <a:lnTo>
                    <a:pt x="260" y="378"/>
                  </a:lnTo>
                  <a:lnTo>
                    <a:pt x="0" y="378"/>
                  </a:lnTo>
                  <a:lnTo>
                    <a:pt x="260" y="0"/>
                  </a:lnTo>
                </a:path>
              </a:pathLst>
            </a:custGeom>
            <a:solidFill>
              <a:srgbClr val="77B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7" name="Freeform 40">
              <a:extLst>
                <a:ext uri="{FF2B5EF4-FFF2-40B4-BE49-F238E27FC236}">
                  <a16:creationId xmlns:a16="http://schemas.microsoft.com/office/drawing/2014/main" id="{C4484700-1D04-0668-5C1C-88192A6496C1}"/>
                </a:ext>
              </a:extLst>
            </p:cNvPr>
            <p:cNvSpPr>
              <a:spLocks noChangeArrowheads="1"/>
            </p:cNvSpPr>
            <p:nvPr/>
          </p:nvSpPr>
          <p:spPr bwMode="auto">
            <a:xfrm>
              <a:off x="12658316" y="3663745"/>
              <a:ext cx="169939" cy="37445"/>
            </a:xfrm>
            <a:custGeom>
              <a:avLst/>
              <a:gdLst>
                <a:gd name="T0" fmla="*/ 260 w 261"/>
                <a:gd name="T1" fmla="*/ 58 h 59"/>
                <a:gd name="T2" fmla="*/ 0 w 261"/>
                <a:gd name="T3" fmla="*/ 58 h 59"/>
                <a:gd name="T4" fmla="*/ 0 w 261"/>
                <a:gd name="T5" fmla="*/ 0 h 59"/>
                <a:gd name="T6" fmla="*/ 260 w 261"/>
                <a:gd name="T7" fmla="*/ 0 h 59"/>
                <a:gd name="T8" fmla="*/ 260 w 261"/>
                <a:gd name="T9" fmla="*/ 58 h 59"/>
              </a:gdLst>
              <a:ahLst/>
              <a:cxnLst>
                <a:cxn ang="0">
                  <a:pos x="T0" y="T1"/>
                </a:cxn>
                <a:cxn ang="0">
                  <a:pos x="T2" y="T3"/>
                </a:cxn>
                <a:cxn ang="0">
                  <a:pos x="T4" y="T5"/>
                </a:cxn>
                <a:cxn ang="0">
                  <a:pos x="T6" y="T7"/>
                </a:cxn>
                <a:cxn ang="0">
                  <a:pos x="T8" y="T9"/>
                </a:cxn>
              </a:cxnLst>
              <a:rect l="0" t="0" r="r" b="b"/>
              <a:pathLst>
                <a:path w="261" h="59">
                  <a:moveTo>
                    <a:pt x="260" y="58"/>
                  </a:moveTo>
                  <a:lnTo>
                    <a:pt x="0" y="58"/>
                  </a:lnTo>
                  <a:lnTo>
                    <a:pt x="0" y="0"/>
                  </a:lnTo>
                  <a:lnTo>
                    <a:pt x="260" y="0"/>
                  </a:lnTo>
                  <a:lnTo>
                    <a:pt x="260" y="5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8" name="Freeform 41">
              <a:extLst>
                <a:ext uri="{FF2B5EF4-FFF2-40B4-BE49-F238E27FC236}">
                  <a16:creationId xmlns:a16="http://schemas.microsoft.com/office/drawing/2014/main" id="{16049268-0657-6091-0977-8DE0345BA6BC}"/>
                </a:ext>
              </a:extLst>
            </p:cNvPr>
            <p:cNvSpPr>
              <a:spLocks noChangeArrowheads="1"/>
            </p:cNvSpPr>
            <p:nvPr/>
          </p:nvSpPr>
          <p:spPr bwMode="auto">
            <a:xfrm>
              <a:off x="12658316" y="3874009"/>
              <a:ext cx="169939" cy="37443"/>
            </a:xfrm>
            <a:custGeom>
              <a:avLst/>
              <a:gdLst>
                <a:gd name="T0" fmla="*/ 260 w 261"/>
                <a:gd name="T1" fmla="*/ 57 h 58"/>
                <a:gd name="T2" fmla="*/ 0 w 261"/>
                <a:gd name="T3" fmla="*/ 57 h 58"/>
                <a:gd name="T4" fmla="*/ 0 w 261"/>
                <a:gd name="T5" fmla="*/ 0 h 58"/>
                <a:gd name="T6" fmla="*/ 260 w 261"/>
                <a:gd name="T7" fmla="*/ 0 h 58"/>
                <a:gd name="T8" fmla="*/ 260 w 261"/>
                <a:gd name="T9" fmla="*/ 57 h 58"/>
              </a:gdLst>
              <a:ahLst/>
              <a:cxnLst>
                <a:cxn ang="0">
                  <a:pos x="T0" y="T1"/>
                </a:cxn>
                <a:cxn ang="0">
                  <a:pos x="T2" y="T3"/>
                </a:cxn>
                <a:cxn ang="0">
                  <a:pos x="T4" y="T5"/>
                </a:cxn>
                <a:cxn ang="0">
                  <a:pos x="T6" y="T7"/>
                </a:cxn>
                <a:cxn ang="0">
                  <a:pos x="T8" y="T9"/>
                </a:cxn>
              </a:cxnLst>
              <a:rect l="0" t="0" r="r" b="b"/>
              <a:pathLst>
                <a:path w="261" h="58">
                  <a:moveTo>
                    <a:pt x="260" y="57"/>
                  </a:moveTo>
                  <a:lnTo>
                    <a:pt x="0" y="57"/>
                  </a:lnTo>
                  <a:lnTo>
                    <a:pt x="0" y="0"/>
                  </a:lnTo>
                  <a:lnTo>
                    <a:pt x="260" y="0"/>
                  </a:lnTo>
                  <a:lnTo>
                    <a:pt x="260" y="57"/>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9" name="Freeform 42">
              <a:extLst>
                <a:ext uri="{FF2B5EF4-FFF2-40B4-BE49-F238E27FC236}">
                  <a16:creationId xmlns:a16="http://schemas.microsoft.com/office/drawing/2014/main" id="{AECA6607-45C7-7710-B18B-73A84B654A65}"/>
                </a:ext>
              </a:extLst>
            </p:cNvPr>
            <p:cNvSpPr>
              <a:spLocks noChangeArrowheads="1"/>
            </p:cNvSpPr>
            <p:nvPr/>
          </p:nvSpPr>
          <p:spPr bwMode="auto">
            <a:xfrm>
              <a:off x="12658315" y="3663746"/>
              <a:ext cx="37445" cy="247706"/>
            </a:xfrm>
            <a:custGeom>
              <a:avLst/>
              <a:gdLst>
                <a:gd name="T0" fmla="*/ 56 w 57"/>
                <a:gd name="T1" fmla="*/ 378 h 379"/>
                <a:gd name="T2" fmla="*/ 0 w 57"/>
                <a:gd name="T3" fmla="*/ 378 h 379"/>
                <a:gd name="T4" fmla="*/ 0 w 57"/>
                <a:gd name="T5" fmla="*/ 0 h 379"/>
                <a:gd name="T6" fmla="*/ 56 w 57"/>
                <a:gd name="T7" fmla="*/ 0 h 379"/>
                <a:gd name="T8" fmla="*/ 56 w 57"/>
                <a:gd name="T9" fmla="*/ 378 h 379"/>
              </a:gdLst>
              <a:ahLst/>
              <a:cxnLst>
                <a:cxn ang="0">
                  <a:pos x="T0" y="T1"/>
                </a:cxn>
                <a:cxn ang="0">
                  <a:pos x="T2" y="T3"/>
                </a:cxn>
                <a:cxn ang="0">
                  <a:pos x="T4" y="T5"/>
                </a:cxn>
                <a:cxn ang="0">
                  <a:pos x="T6" y="T7"/>
                </a:cxn>
                <a:cxn ang="0">
                  <a:pos x="T8" y="T9"/>
                </a:cxn>
              </a:cxnLst>
              <a:rect l="0" t="0" r="r" b="b"/>
              <a:pathLst>
                <a:path w="57" h="379">
                  <a:moveTo>
                    <a:pt x="56" y="378"/>
                  </a:moveTo>
                  <a:lnTo>
                    <a:pt x="0" y="378"/>
                  </a:lnTo>
                  <a:lnTo>
                    <a:pt x="0" y="0"/>
                  </a:lnTo>
                  <a:lnTo>
                    <a:pt x="56" y="0"/>
                  </a:lnTo>
                  <a:lnTo>
                    <a:pt x="56" y="37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0" name="Freeform 43">
              <a:extLst>
                <a:ext uri="{FF2B5EF4-FFF2-40B4-BE49-F238E27FC236}">
                  <a16:creationId xmlns:a16="http://schemas.microsoft.com/office/drawing/2014/main" id="{C9590341-F547-F3B4-809C-829A3A3CD776}"/>
                </a:ext>
              </a:extLst>
            </p:cNvPr>
            <p:cNvSpPr>
              <a:spLocks noChangeArrowheads="1"/>
            </p:cNvSpPr>
            <p:nvPr/>
          </p:nvSpPr>
          <p:spPr bwMode="auto">
            <a:xfrm>
              <a:off x="12983790" y="3663746"/>
              <a:ext cx="169937" cy="247706"/>
            </a:xfrm>
            <a:custGeom>
              <a:avLst/>
              <a:gdLst>
                <a:gd name="T0" fmla="*/ 259 w 260"/>
                <a:gd name="T1" fmla="*/ 0 h 379"/>
                <a:gd name="T2" fmla="*/ 0 w 260"/>
                <a:gd name="T3" fmla="*/ 378 h 379"/>
                <a:gd name="T4" fmla="*/ 0 w 260"/>
                <a:gd name="T5" fmla="*/ 0 h 379"/>
                <a:gd name="T6" fmla="*/ 259 w 260"/>
                <a:gd name="T7" fmla="*/ 0 h 379"/>
              </a:gdLst>
              <a:ahLst/>
              <a:cxnLst>
                <a:cxn ang="0">
                  <a:pos x="T0" y="T1"/>
                </a:cxn>
                <a:cxn ang="0">
                  <a:pos x="T2" y="T3"/>
                </a:cxn>
                <a:cxn ang="0">
                  <a:pos x="T4" y="T5"/>
                </a:cxn>
                <a:cxn ang="0">
                  <a:pos x="T6" y="T7"/>
                </a:cxn>
              </a:cxnLst>
              <a:rect l="0" t="0" r="r" b="b"/>
              <a:pathLst>
                <a:path w="260" h="379">
                  <a:moveTo>
                    <a:pt x="259" y="0"/>
                  </a:moveTo>
                  <a:lnTo>
                    <a:pt x="0" y="378"/>
                  </a:lnTo>
                  <a:lnTo>
                    <a:pt x="0" y="0"/>
                  </a:lnTo>
                  <a:lnTo>
                    <a:pt x="259" y="0"/>
                  </a:lnTo>
                </a:path>
              </a:pathLst>
            </a:custGeom>
            <a:solidFill>
              <a:srgbClr val="4C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1" name="Freeform 44">
              <a:extLst>
                <a:ext uri="{FF2B5EF4-FFF2-40B4-BE49-F238E27FC236}">
                  <a16:creationId xmlns:a16="http://schemas.microsoft.com/office/drawing/2014/main" id="{89B748E9-F850-AAC4-4B4C-D5E0DEF73ECB}"/>
                </a:ext>
              </a:extLst>
            </p:cNvPr>
            <p:cNvSpPr>
              <a:spLocks noChangeArrowheads="1"/>
            </p:cNvSpPr>
            <p:nvPr/>
          </p:nvSpPr>
          <p:spPr bwMode="auto">
            <a:xfrm>
              <a:off x="12983790" y="3663746"/>
              <a:ext cx="169937" cy="247706"/>
            </a:xfrm>
            <a:custGeom>
              <a:avLst/>
              <a:gdLst>
                <a:gd name="T0" fmla="*/ 259 w 260"/>
                <a:gd name="T1" fmla="*/ 0 h 379"/>
                <a:gd name="T2" fmla="*/ 259 w 260"/>
                <a:gd name="T3" fmla="*/ 378 h 379"/>
                <a:gd name="T4" fmla="*/ 0 w 260"/>
                <a:gd name="T5" fmla="*/ 378 h 379"/>
                <a:gd name="T6" fmla="*/ 259 w 260"/>
                <a:gd name="T7" fmla="*/ 0 h 379"/>
              </a:gdLst>
              <a:ahLst/>
              <a:cxnLst>
                <a:cxn ang="0">
                  <a:pos x="T0" y="T1"/>
                </a:cxn>
                <a:cxn ang="0">
                  <a:pos x="T2" y="T3"/>
                </a:cxn>
                <a:cxn ang="0">
                  <a:pos x="T4" y="T5"/>
                </a:cxn>
                <a:cxn ang="0">
                  <a:pos x="T6" y="T7"/>
                </a:cxn>
              </a:cxnLst>
              <a:rect l="0" t="0" r="r" b="b"/>
              <a:pathLst>
                <a:path w="260" h="379">
                  <a:moveTo>
                    <a:pt x="259" y="0"/>
                  </a:moveTo>
                  <a:lnTo>
                    <a:pt x="259" y="378"/>
                  </a:lnTo>
                  <a:lnTo>
                    <a:pt x="0" y="378"/>
                  </a:lnTo>
                  <a:lnTo>
                    <a:pt x="259" y="0"/>
                  </a:lnTo>
                </a:path>
              </a:pathLst>
            </a:custGeom>
            <a:solidFill>
              <a:srgbClr val="77B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2" name="Freeform 45">
              <a:extLst>
                <a:ext uri="{FF2B5EF4-FFF2-40B4-BE49-F238E27FC236}">
                  <a16:creationId xmlns:a16="http://schemas.microsoft.com/office/drawing/2014/main" id="{AFB0D507-C6AB-6717-7D6F-391FCC99A9B0}"/>
                </a:ext>
              </a:extLst>
            </p:cNvPr>
            <p:cNvSpPr>
              <a:spLocks noChangeArrowheads="1"/>
            </p:cNvSpPr>
            <p:nvPr/>
          </p:nvSpPr>
          <p:spPr bwMode="auto">
            <a:xfrm>
              <a:off x="12983790" y="3663745"/>
              <a:ext cx="169937" cy="37445"/>
            </a:xfrm>
            <a:custGeom>
              <a:avLst/>
              <a:gdLst>
                <a:gd name="T0" fmla="*/ 259 w 260"/>
                <a:gd name="T1" fmla="*/ 58 h 59"/>
                <a:gd name="T2" fmla="*/ 0 w 260"/>
                <a:gd name="T3" fmla="*/ 58 h 59"/>
                <a:gd name="T4" fmla="*/ 0 w 260"/>
                <a:gd name="T5" fmla="*/ 0 h 59"/>
                <a:gd name="T6" fmla="*/ 259 w 260"/>
                <a:gd name="T7" fmla="*/ 0 h 59"/>
                <a:gd name="T8" fmla="*/ 259 w 260"/>
                <a:gd name="T9" fmla="*/ 58 h 59"/>
              </a:gdLst>
              <a:ahLst/>
              <a:cxnLst>
                <a:cxn ang="0">
                  <a:pos x="T0" y="T1"/>
                </a:cxn>
                <a:cxn ang="0">
                  <a:pos x="T2" y="T3"/>
                </a:cxn>
                <a:cxn ang="0">
                  <a:pos x="T4" y="T5"/>
                </a:cxn>
                <a:cxn ang="0">
                  <a:pos x="T6" y="T7"/>
                </a:cxn>
                <a:cxn ang="0">
                  <a:pos x="T8" y="T9"/>
                </a:cxn>
              </a:cxnLst>
              <a:rect l="0" t="0" r="r" b="b"/>
              <a:pathLst>
                <a:path w="260" h="59">
                  <a:moveTo>
                    <a:pt x="259" y="58"/>
                  </a:moveTo>
                  <a:lnTo>
                    <a:pt x="0" y="58"/>
                  </a:lnTo>
                  <a:lnTo>
                    <a:pt x="0" y="0"/>
                  </a:lnTo>
                  <a:lnTo>
                    <a:pt x="259" y="0"/>
                  </a:lnTo>
                  <a:lnTo>
                    <a:pt x="259" y="5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3" name="Freeform 46">
              <a:extLst>
                <a:ext uri="{FF2B5EF4-FFF2-40B4-BE49-F238E27FC236}">
                  <a16:creationId xmlns:a16="http://schemas.microsoft.com/office/drawing/2014/main" id="{192F1280-4C3F-E3AF-8FBA-E0112F7B4E48}"/>
                </a:ext>
              </a:extLst>
            </p:cNvPr>
            <p:cNvSpPr>
              <a:spLocks noChangeArrowheads="1"/>
            </p:cNvSpPr>
            <p:nvPr/>
          </p:nvSpPr>
          <p:spPr bwMode="auto">
            <a:xfrm>
              <a:off x="12983790" y="3874009"/>
              <a:ext cx="169937" cy="37443"/>
            </a:xfrm>
            <a:custGeom>
              <a:avLst/>
              <a:gdLst>
                <a:gd name="T0" fmla="*/ 259 w 260"/>
                <a:gd name="T1" fmla="*/ 57 h 58"/>
                <a:gd name="T2" fmla="*/ 0 w 260"/>
                <a:gd name="T3" fmla="*/ 57 h 58"/>
                <a:gd name="T4" fmla="*/ 0 w 260"/>
                <a:gd name="T5" fmla="*/ 0 h 58"/>
                <a:gd name="T6" fmla="*/ 259 w 260"/>
                <a:gd name="T7" fmla="*/ 0 h 58"/>
                <a:gd name="T8" fmla="*/ 259 w 260"/>
                <a:gd name="T9" fmla="*/ 57 h 58"/>
              </a:gdLst>
              <a:ahLst/>
              <a:cxnLst>
                <a:cxn ang="0">
                  <a:pos x="T0" y="T1"/>
                </a:cxn>
                <a:cxn ang="0">
                  <a:pos x="T2" y="T3"/>
                </a:cxn>
                <a:cxn ang="0">
                  <a:pos x="T4" y="T5"/>
                </a:cxn>
                <a:cxn ang="0">
                  <a:pos x="T6" y="T7"/>
                </a:cxn>
                <a:cxn ang="0">
                  <a:pos x="T8" y="T9"/>
                </a:cxn>
              </a:cxnLst>
              <a:rect l="0" t="0" r="r" b="b"/>
              <a:pathLst>
                <a:path w="260" h="58">
                  <a:moveTo>
                    <a:pt x="259" y="57"/>
                  </a:moveTo>
                  <a:lnTo>
                    <a:pt x="0" y="57"/>
                  </a:lnTo>
                  <a:lnTo>
                    <a:pt x="0" y="0"/>
                  </a:lnTo>
                  <a:lnTo>
                    <a:pt x="259" y="0"/>
                  </a:lnTo>
                  <a:lnTo>
                    <a:pt x="259" y="57"/>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4" name="Freeform 47">
              <a:extLst>
                <a:ext uri="{FF2B5EF4-FFF2-40B4-BE49-F238E27FC236}">
                  <a16:creationId xmlns:a16="http://schemas.microsoft.com/office/drawing/2014/main" id="{8C5AED26-C4F0-308E-62DF-E6736ACCE5BC}"/>
                </a:ext>
              </a:extLst>
            </p:cNvPr>
            <p:cNvSpPr>
              <a:spLocks noChangeArrowheads="1"/>
            </p:cNvSpPr>
            <p:nvPr/>
          </p:nvSpPr>
          <p:spPr bwMode="auto">
            <a:xfrm>
              <a:off x="12983791" y="3663746"/>
              <a:ext cx="37443" cy="247706"/>
            </a:xfrm>
            <a:custGeom>
              <a:avLst/>
              <a:gdLst>
                <a:gd name="T0" fmla="*/ 57 w 58"/>
                <a:gd name="T1" fmla="*/ 378 h 379"/>
                <a:gd name="T2" fmla="*/ 0 w 58"/>
                <a:gd name="T3" fmla="*/ 378 h 379"/>
                <a:gd name="T4" fmla="*/ 0 w 58"/>
                <a:gd name="T5" fmla="*/ 0 h 379"/>
                <a:gd name="T6" fmla="*/ 57 w 58"/>
                <a:gd name="T7" fmla="*/ 0 h 379"/>
                <a:gd name="T8" fmla="*/ 57 w 58"/>
                <a:gd name="T9" fmla="*/ 378 h 379"/>
              </a:gdLst>
              <a:ahLst/>
              <a:cxnLst>
                <a:cxn ang="0">
                  <a:pos x="T0" y="T1"/>
                </a:cxn>
                <a:cxn ang="0">
                  <a:pos x="T2" y="T3"/>
                </a:cxn>
                <a:cxn ang="0">
                  <a:pos x="T4" y="T5"/>
                </a:cxn>
                <a:cxn ang="0">
                  <a:pos x="T6" y="T7"/>
                </a:cxn>
                <a:cxn ang="0">
                  <a:pos x="T8" y="T9"/>
                </a:cxn>
              </a:cxnLst>
              <a:rect l="0" t="0" r="r" b="b"/>
              <a:pathLst>
                <a:path w="58" h="379">
                  <a:moveTo>
                    <a:pt x="57" y="378"/>
                  </a:moveTo>
                  <a:lnTo>
                    <a:pt x="0" y="378"/>
                  </a:lnTo>
                  <a:lnTo>
                    <a:pt x="0" y="0"/>
                  </a:lnTo>
                  <a:lnTo>
                    <a:pt x="57" y="0"/>
                  </a:lnTo>
                  <a:lnTo>
                    <a:pt x="57" y="37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5" name="Freeform 48">
              <a:extLst>
                <a:ext uri="{FF2B5EF4-FFF2-40B4-BE49-F238E27FC236}">
                  <a16:creationId xmlns:a16="http://schemas.microsoft.com/office/drawing/2014/main" id="{8D744BD5-F7AC-7BEF-6630-8C0A1E40C4B1}"/>
                </a:ext>
              </a:extLst>
            </p:cNvPr>
            <p:cNvSpPr>
              <a:spLocks noChangeArrowheads="1"/>
            </p:cNvSpPr>
            <p:nvPr/>
          </p:nvSpPr>
          <p:spPr bwMode="auto">
            <a:xfrm>
              <a:off x="12620873" y="3663746"/>
              <a:ext cx="37443" cy="247706"/>
            </a:xfrm>
            <a:custGeom>
              <a:avLst/>
              <a:gdLst>
                <a:gd name="T0" fmla="*/ 0 w 58"/>
                <a:gd name="T1" fmla="*/ 378 h 379"/>
                <a:gd name="T2" fmla="*/ 57 w 58"/>
                <a:gd name="T3" fmla="*/ 378 h 379"/>
                <a:gd name="T4" fmla="*/ 57 w 58"/>
                <a:gd name="T5" fmla="*/ 0 h 379"/>
                <a:gd name="T6" fmla="*/ 0 w 58"/>
                <a:gd name="T7" fmla="*/ 0 h 379"/>
                <a:gd name="T8" fmla="*/ 0 w 58"/>
                <a:gd name="T9" fmla="*/ 378 h 379"/>
              </a:gdLst>
              <a:ahLst/>
              <a:cxnLst>
                <a:cxn ang="0">
                  <a:pos x="T0" y="T1"/>
                </a:cxn>
                <a:cxn ang="0">
                  <a:pos x="T2" y="T3"/>
                </a:cxn>
                <a:cxn ang="0">
                  <a:pos x="T4" y="T5"/>
                </a:cxn>
                <a:cxn ang="0">
                  <a:pos x="T6" y="T7"/>
                </a:cxn>
                <a:cxn ang="0">
                  <a:pos x="T8" y="T9"/>
                </a:cxn>
              </a:cxnLst>
              <a:rect l="0" t="0" r="r" b="b"/>
              <a:pathLst>
                <a:path w="58" h="379">
                  <a:moveTo>
                    <a:pt x="0" y="378"/>
                  </a:moveTo>
                  <a:lnTo>
                    <a:pt x="57" y="378"/>
                  </a:lnTo>
                  <a:lnTo>
                    <a:pt x="57" y="0"/>
                  </a:lnTo>
                  <a:lnTo>
                    <a:pt x="0" y="0"/>
                  </a:lnTo>
                  <a:lnTo>
                    <a:pt x="0" y="37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6" name="Freeform 49">
              <a:extLst>
                <a:ext uri="{FF2B5EF4-FFF2-40B4-BE49-F238E27FC236}">
                  <a16:creationId xmlns:a16="http://schemas.microsoft.com/office/drawing/2014/main" id="{7F2DE5FE-8509-C646-CCA6-0F4CF228AA7E}"/>
                </a:ext>
              </a:extLst>
            </p:cNvPr>
            <p:cNvSpPr>
              <a:spLocks noChangeArrowheads="1"/>
            </p:cNvSpPr>
            <p:nvPr/>
          </p:nvSpPr>
          <p:spPr bwMode="auto">
            <a:xfrm>
              <a:off x="12949228" y="3663746"/>
              <a:ext cx="37443" cy="247706"/>
            </a:xfrm>
            <a:custGeom>
              <a:avLst/>
              <a:gdLst>
                <a:gd name="T0" fmla="*/ 0 w 58"/>
                <a:gd name="T1" fmla="*/ 378 h 379"/>
                <a:gd name="T2" fmla="*/ 57 w 58"/>
                <a:gd name="T3" fmla="*/ 378 h 379"/>
                <a:gd name="T4" fmla="*/ 57 w 58"/>
                <a:gd name="T5" fmla="*/ 0 h 379"/>
                <a:gd name="T6" fmla="*/ 0 w 58"/>
                <a:gd name="T7" fmla="*/ 0 h 379"/>
                <a:gd name="T8" fmla="*/ 0 w 58"/>
                <a:gd name="T9" fmla="*/ 378 h 379"/>
              </a:gdLst>
              <a:ahLst/>
              <a:cxnLst>
                <a:cxn ang="0">
                  <a:pos x="T0" y="T1"/>
                </a:cxn>
                <a:cxn ang="0">
                  <a:pos x="T2" y="T3"/>
                </a:cxn>
                <a:cxn ang="0">
                  <a:pos x="T4" y="T5"/>
                </a:cxn>
                <a:cxn ang="0">
                  <a:pos x="T6" y="T7"/>
                </a:cxn>
                <a:cxn ang="0">
                  <a:pos x="T8" y="T9"/>
                </a:cxn>
              </a:cxnLst>
              <a:rect l="0" t="0" r="r" b="b"/>
              <a:pathLst>
                <a:path w="58" h="379">
                  <a:moveTo>
                    <a:pt x="0" y="378"/>
                  </a:moveTo>
                  <a:lnTo>
                    <a:pt x="57" y="378"/>
                  </a:lnTo>
                  <a:lnTo>
                    <a:pt x="57" y="0"/>
                  </a:lnTo>
                  <a:lnTo>
                    <a:pt x="0" y="0"/>
                  </a:lnTo>
                  <a:lnTo>
                    <a:pt x="0" y="37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7" name="Freeform 50">
              <a:extLst>
                <a:ext uri="{FF2B5EF4-FFF2-40B4-BE49-F238E27FC236}">
                  <a16:creationId xmlns:a16="http://schemas.microsoft.com/office/drawing/2014/main" id="{ADDACA6D-579B-7814-6920-1867CEF2BD94}"/>
                </a:ext>
              </a:extLst>
            </p:cNvPr>
            <p:cNvSpPr>
              <a:spLocks noChangeArrowheads="1"/>
            </p:cNvSpPr>
            <p:nvPr/>
          </p:nvSpPr>
          <p:spPr bwMode="auto">
            <a:xfrm>
              <a:off x="13387033" y="2886065"/>
              <a:ext cx="308191" cy="596224"/>
            </a:xfrm>
            <a:custGeom>
              <a:avLst/>
              <a:gdLst>
                <a:gd name="T0" fmla="*/ 471 w 472"/>
                <a:gd name="T1" fmla="*/ 0 h 913"/>
                <a:gd name="T2" fmla="*/ 471 w 472"/>
                <a:gd name="T3" fmla="*/ 138 h 913"/>
                <a:gd name="T4" fmla="*/ 0 w 472"/>
                <a:gd name="T5" fmla="*/ 912 h 913"/>
                <a:gd name="T6" fmla="*/ 0 w 472"/>
                <a:gd name="T7" fmla="*/ 773 h 913"/>
                <a:gd name="T8" fmla="*/ 471 w 472"/>
                <a:gd name="T9" fmla="*/ 0 h 913"/>
              </a:gdLst>
              <a:ahLst/>
              <a:cxnLst>
                <a:cxn ang="0">
                  <a:pos x="T0" y="T1"/>
                </a:cxn>
                <a:cxn ang="0">
                  <a:pos x="T2" y="T3"/>
                </a:cxn>
                <a:cxn ang="0">
                  <a:pos x="T4" y="T5"/>
                </a:cxn>
                <a:cxn ang="0">
                  <a:pos x="T6" y="T7"/>
                </a:cxn>
                <a:cxn ang="0">
                  <a:pos x="T8" y="T9"/>
                </a:cxn>
              </a:cxnLst>
              <a:rect l="0" t="0" r="r" b="b"/>
              <a:pathLst>
                <a:path w="472" h="913">
                  <a:moveTo>
                    <a:pt x="471" y="0"/>
                  </a:moveTo>
                  <a:lnTo>
                    <a:pt x="471" y="138"/>
                  </a:lnTo>
                  <a:lnTo>
                    <a:pt x="0" y="912"/>
                  </a:lnTo>
                  <a:lnTo>
                    <a:pt x="0" y="773"/>
                  </a:lnTo>
                  <a:lnTo>
                    <a:pt x="471" y="0"/>
                  </a:lnTo>
                </a:path>
              </a:pathLst>
            </a:custGeom>
            <a:solidFill>
              <a:srgbClr val="827D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8" name="Freeform 51">
              <a:extLst>
                <a:ext uri="{FF2B5EF4-FFF2-40B4-BE49-F238E27FC236}">
                  <a16:creationId xmlns:a16="http://schemas.microsoft.com/office/drawing/2014/main" id="{A53728E8-6D81-3249-BB1D-4ECEF948F745}"/>
                </a:ext>
              </a:extLst>
            </p:cNvPr>
            <p:cNvSpPr>
              <a:spLocks noChangeArrowheads="1"/>
            </p:cNvSpPr>
            <p:nvPr/>
          </p:nvSpPr>
          <p:spPr bwMode="auto">
            <a:xfrm>
              <a:off x="13695225" y="2886065"/>
              <a:ext cx="308193" cy="596224"/>
            </a:xfrm>
            <a:custGeom>
              <a:avLst/>
              <a:gdLst>
                <a:gd name="T0" fmla="*/ 0 w 472"/>
                <a:gd name="T1" fmla="*/ 0 h 913"/>
                <a:gd name="T2" fmla="*/ 0 w 472"/>
                <a:gd name="T3" fmla="*/ 138 h 913"/>
                <a:gd name="T4" fmla="*/ 471 w 472"/>
                <a:gd name="T5" fmla="*/ 912 h 913"/>
                <a:gd name="T6" fmla="*/ 471 w 472"/>
                <a:gd name="T7" fmla="*/ 773 h 913"/>
                <a:gd name="T8" fmla="*/ 0 w 472"/>
                <a:gd name="T9" fmla="*/ 0 h 913"/>
              </a:gdLst>
              <a:ahLst/>
              <a:cxnLst>
                <a:cxn ang="0">
                  <a:pos x="T0" y="T1"/>
                </a:cxn>
                <a:cxn ang="0">
                  <a:pos x="T2" y="T3"/>
                </a:cxn>
                <a:cxn ang="0">
                  <a:pos x="T4" y="T5"/>
                </a:cxn>
                <a:cxn ang="0">
                  <a:pos x="T6" y="T7"/>
                </a:cxn>
                <a:cxn ang="0">
                  <a:pos x="T8" y="T9"/>
                </a:cxn>
              </a:cxnLst>
              <a:rect l="0" t="0" r="r" b="b"/>
              <a:pathLst>
                <a:path w="472" h="913">
                  <a:moveTo>
                    <a:pt x="0" y="0"/>
                  </a:moveTo>
                  <a:lnTo>
                    <a:pt x="0" y="138"/>
                  </a:lnTo>
                  <a:lnTo>
                    <a:pt x="471" y="912"/>
                  </a:lnTo>
                  <a:lnTo>
                    <a:pt x="471" y="773"/>
                  </a:lnTo>
                  <a:lnTo>
                    <a:pt x="0" y="0"/>
                  </a:lnTo>
                </a:path>
              </a:pathLst>
            </a:custGeom>
            <a:solidFill>
              <a:srgbClr val="827D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9" name="Freeform 52">
              <a:extLst>
                <a:ext uri="{FF2B5EF4-FFF2-40B4-BE49-F238E27FC236}">
                  <a16:creationId xmlns:a16="http://schemas.microsoft.com/office/drawing/2014/main" id="{E058239F-9360-721E-E6CC-AF7236C34D32}"/>
                </a:ext>
              </a:extLst>
            </p:cNvPr>
            <p:cNvSpPr>
              <a:spLocks noChangeArrowheads="1"/>
            </p:cNvSpPr>
            <p:nvPr/>
          </p:nvSpPr>
          <p:spPr bwMode="auto">
            <a:xfrm>
              <a:off x="13628978" y="3188498"/>
              <a:ext cx="77767" cy="213142"/>
            </a:xfrm>
            <a:custGeom>
              <a:avLst/>
              <a:gdLst>
                <a:gd name="T0" fmla="*/ 119 w 120"/>
                <a:gd name="T1" fmla="*/ 163 h 326"/>
                <a:gd name="T2" fmla="*/ 119 w 120"/>
                <a:gd name="T3" fmla="*/ 163 h 326"/>
                <a:gd name="T4" fmla="*/ 0 w 120"/>
                <a:gd name="T5" fmla="*/ 305 h 326"/>
                <a:gd name="T6" fmla="*/ 0 w 120"/>
                <a:gd name="T7" fmla="*/ 305 h 326"/>
                <a:gd name="T8" fmla="*/ 77 w 120"/>
                <a:gd name="T9" fmla="*/ 163 h 326"/>
                <a:gd name="T10" fmla="*/ 77 w 120"/>
                <a:gd name="T11" fmla="*/ 163 h 326"/>
                <a:gd name="T12" fmla="*/ 0 w 120"/>
                <a:gd name="T13" fmla="*/ 21 h 326"/>
                <a:gd name="T14" fmla="*/ 0 w 120"/>
                <a:gd name="T15" fmla="*/ 21 h 326"/>
                <a:gd name="T16" fmla="*/ 119 w 120"/>
                <a:gd name="T17"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26">
                  <a:moveTo>
                    <a:pt x="119" y="163"/>
                  </a:moveTo>
                  <a:lnTo>
                    <a:pt x="119" y="163"/>
                  </a:lnTo>
                  <a:cubicBezTo>
                    <a:pt x="119" y="256"/>
                    <a:pt x="61" y="325"/>
                    <a:pt x="0" y="305"/>
                  </a:cubicBezTo>
                  <a:lnTo>
                    <a:pt x="0" y="305"/>
                  </a:lnTo>
                  <a:cubicBezTo>
                    <a:pt x="43" y="291"/>
                    <a:pt x="77" y="232"/>
                    <a:pt x="77" y="163"/>
                  </a:cubicBezTo>
                  <a:lnTo>
                    <a:pt x="77" y="163"/>
                  </a:lnTo>
                  <a:cubicBezTo>
                    <a:pt x="77" y="93"/>
                    <a:pt x="43" y="35"/>
                    <a:pt x="0" y="21"/>
                  </a:cubicBezTo>
                  <a:lnTo>
                    <a:pt x="0" y="21"/>
                  </a:lnTo>
                  <a:cubicBezTo>
                    <a:pt x="61" y="0"/>
                    <a:pt x="119" y="70"/>
                    <a:pt x="119" y="163"/>
                  </a:cubicBez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0" name="Freeform 53">
              <a:extLst>
                <a:ext uri="{FF2B5EF4-FFF2-40B4-BE49-F238E27FC236}">
                  <a16:creationId xmlns:a16="http://schemas.microsoft.com/office/drawing/2014/main" id="{E4B0717B-ED99-063B-0F57-8016280E774E}"/>
                </a:ext>
              </a:extLst>
            </p:cNvPr>
            <p:cNvSpPr>
              <a:spLocks noChangeArrowheads="1"/>
            </p:cNvSpPr>
            <p:nvPr/>
          </p:nvSpPr>
          <p:spPr bwMode="auto">
            <a:xfrm>
              <a:off x="13577132" y="3202897"/>
              <a:ext cx="100810" cy="187221"/>
            </a:xfrm>
            <a:custGeom>
              <a:avLst/>
              <a:gdLst>
                <a:gd name="T0" fmla="*/ 154 w 155"/>
                <a:gd name="T1" fmla="*/ 142 h 285"/>
                <a:gd name="T2" fmla="*/ 154 w 155"/>
                <a:gd name="T3" fmla="*/ 142 h 285"/>
                <a:gd name="T4" fmla="*/ 77 w 155"/>
                <a:gd name="T5" fmla="*/ 284 h 285"/>
                <a:gd name="T6" fmla="*/ 77 w 155"/>
                <a:gd name="T7" fmla="*/ 284 h 285"/>
                <a:gd name="T8" fmla="*/ 0 w 155"/>
                <a:gd name="T9" fmla="*/ 142 h 285"/>
                <a:gd name="T10" fmla="*/ 0 w 155"/>
                <a:gd name="T11" fmla="*/ 142 h 285"/>
                <a:gd name="T12" fmla="*/ 77 w 155"/>
                <a:gd name="T13" fmla="*/ 0 h 285"/>
                <a:gd name="T14" fmla="*/ 77 w 155"/>
                <a:gd name="T15" fmla="*/ 0 h 285"/>
                <a:gd name="T16" fmla="*/ 154 w 155"/>
                <a:gd name="T17" fmla="*/ 1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5">
                  <a:moveTo>
                    <a:pt x="154" y="142"/>
                  </a:moveTo>
                  <a:lnTo>
                    <a:pt x="154" y="142"/>
                  </a:lnTo>
                  <a:cubicBezTo>
                    <a:pt x="154" y="211"/>
                    <a:pt x="120" y="270"/>
                    <a:pt x="77" y="284"/>
                  </a:cubicBezTo>
                  <a:lnTo>
                    <a:pt x="77" y="284"/>
                  </a:lnTo>
                  <a:cubicBezTo>
                    <a:pt x="32" y="270"/>
                    <a:pt x="0" y="211"/>
                    <a:pt x="0" y="142"/>
                  </a:cubicBezTo>
                  <a:lnTo>
                    <a:pt x="0" y="142"/>
                  </a:lnTo>
                  <a:cubicBezTo>
                    <a:pt x="0" y="72"/>
                    <a:pt x="32" y="14"/>
                    <a:pt x="77" y="0"/>
                  </a:cubicBezTo>
                  <a:lnTo>
                    <a:pt x="77" y="0"/>
                  </a:lnTo>
                  <a:cubicBezTo>
                    <a:pt x="120" y="14"/>
                    <a:pt x="154" y="72"/>
                    <a:pt x="154" y="142"/>
                  </a:cubicBezTo>
                </a:path>
              </a:pathLst>
            </a:custGeom>
            <a:solidFill>
              <a:srgbClr val="4C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1" name="Freeform 54">
              <a:extLst>
                <a:ext uri="{FF2B5EF4-FFF2-40B4-BE49-F238E27FC236}">
                  <a16:creationId xmlns:a16="http://schemas.microsoft.com/office/drawing/2014/main" id="{A22B23BF-F9F8-1F62-C4DA-6EE93F3DE372}"/>
                </a:ext>
              </a:extLst>
            </p:cNvPr>
            <p:cNvSpPr>
              <a:spLocks noChangeArrowheads="1"/>
            </p:cNvSpPr>
            <p:nvPr/>
          </p:nvSpPr>
          <p:spPr bwMode="auto">
            <a:xfrm>
              <a:off x="13669302" y="2975354"/>
              <a:ext cx="334115" cy="506933"/>
            </a:xfrm>
            <a:custGeom>
              <a:avLst/>
              <a:gdLst>
                <a:gd name="T0" fmla="*/ 433 w 513"/>
                <a:gd name="T1" fmla="*/ 774 h 775"/>
                <a:gd name="T2" fmla="*/ 0 w 513"/>
                <a:gd name="T3" fmla="*/ 66 h 775"/>
                <a:gd name="T4" fmla="*/ 41 w 513"/>
                <a:gd name="T5" fmla="*/ 0 h 775"/>
                <a:gd name="T6" fmla="*/ 512 w 513"/>
                <a:gd name="T7" fmla="*/ 774 h 775"/>
                <a:gd name="T8" fmla="*/ 433 w 513"/>
                <a:gd name="T9" fmla="*/ 774 h 775"/>
              </a:gdLst>
              <a:ahLst/>
              <a:cxnLst>
                <a:cxn ang="0">
                  <a:pos x="T0" y="T1"/>
                </a:cxn>
                <a:cxn ang="0">
                  <a:pos x="T2" y="T3"/>
                </a:cxn>
                <a:cxn ang="0">
                  <a:pos x="T4" y="T5"/>
                </a:cxn>
                <a:cxn ang="0">
                  <a:pos x="T6" y="T7"/>
                </a:cxn>
                <a:cxn ang="0">
                  <a:pos x="T8" y="T9"/>
                </a:cxn>
              </a:cxnLst>
              <a:rect l="0" t="0" r="r" b="b"/>
              <a:pathLst>
                <a:path w="513" h="775">
                  <a:moveTo>
                    <a:pt x="433" y="774"/>
                  </a:moveTo>
                  <a:lnTo>
                    <a:pt x="0" y="66"/>
                  </a:lnTo>
                  <a:lnTo>
                    <a:pt x="41" y="0"/>
                  </a:lnTo>
                  <a:lnTo>
                    <a:pt x="512" y="774"/>
                  </a:lnTo>
                  <a:lnTo>
                    <a:pt x="433" y="774"/>
                  </a:lnTo>
                </a:path>
              </a:pathLst>
            </a:custGeom>
            <a:solidFill>
              <a:srgbClr val="CCC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2" name="Freeform 55">
              <a:extLst>
                <a:ext uri="{FF2B5EF4-FFF2-40B4-BE49-F238E27FC236}">
                  <a16:creationId xmlns:a16="http://schemas.microsoft.com/office/drawing/2014/main" id="{CB57ECBE-7176-47C5-7A8D-71DEDDDB1B9A}"/>
                </a:ext>
              </a:extLst>
            </p:cNvPr>
            <p:cNvSpPr>
              <a:spLocks noChangeArrowheads="1"/>
            </p:cNvSpPr>
            <p:nvPr/>
          </p:nvSpPr>
          <p:spPr bwMode="auto">
            <a:xfrm>
              <a:off x="13533928" y="3660867"/>
              <a:ext cx="216024" cy="463728"/>
            </a:xfrm>
            <a:custGeom>
              <a:avLst/>
              <a:gdLst>
                <a:gd name="T0" fmla="*/ 329 w 330"/>
                <a:gd name="T1" fmla="*/ 708 h 709"/>
                <a:gd name="T2" fmla="*/ 0 w 330"/>
                <a:gd name="T3" fmla="*/ 708 h 709"/>
                <a:gd name="T4" fmla="*/ 0 w 330"/>
                <a:gd name="T5" fmla="*/ 0 h 709"/>
                <a:gd name="T6" fmla="*/ 329 w 330"/>
                <a:gd name="T7" fmla="*/ 0 h 709"/>
                <a:gd name="T8" fmla="*/ 329 w 330"/>
                <a:gd name="T9" fmla="*/ 708 h 709"/>
              </a:gdLst>
              <a:ahLst/>
              <a:cxnLst>
                <a:cxn ang="0">
                  <a:pos x="T0" y="T1"/>
                </a:cxn>
                <a:cxn ang="0">
                  <a:pos x="T2" y="T3"/>
                </a:cxn>
                <a:cxn ang="0">
                  <a:pos x="T4" y="T5"/>
                </a:cxn>
                <a:cxn ang="0">
                  <a:pos x="T6" y="T7"/>
                </a:cxn>
                <a:cxn ang="0">
                  <a:pos x="T8" y="T9"/>
                </a:cxn>
              </a:cxnLst>
              <a:rect l="0" t="0" r="r" b="b"/>
              <a:pathLst>
                <a:path w="330" h="709">
                  <a:moveTo>
                    <a:pt x="329" y="708"/>
                  </a:moveTo>
                  <a:lnTo>
                    <a:pt x="0" y="708"/>
                  </a:lnTo>
                  <a:lnTo>
                    <a:pt x="0" y="0"/>
                  </a:lnTo>
                  <a:lnTo>
                    <a:pt x="329" y="0"/>
                  </a:lnTo>
                  <a:lnTo>
                    <a:pt x="329" y="708"/>
                  </a:lnTo>
                </a:path>
              </a:pathLst>
            </a:custGeom>
            <a:solidFill>
              <a:srgbClr val="4F2B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3" name="Freeform 56">
              <a:extLst>
                <a:ext uri="{FF2B5EF4-FFF2-40B4-BE49-F238E27FC236}">
                  <a16:creationId xmlns:a16="http://schemas.microsoft.com/office/drawing/2014/main" id="{5DAD5F83-A8CE-233E-A70E-9D6DE41D695F}"/>
                </a:ext>
              </a:extLst>
            </p:cNvPr>
            <p:cNvSpPr>
              <a:spLocks noChangeArrowheads="1"/>
            </p:cNvSpPr>
            <p:nvPr/>
          </p:nvSpPr>
          <p:spPr bwMode="auto">
            <a:xfrm>
              <a:off x="13706746" y="3660867"/>
              <a:ext cx="43205" cy="463728"/>
            </a:xfrm>
            <a:custGeom>
              <a:avLst/>
              <a:gdLst>
                <a:gd name="T0" fmla="*/ 0 w 67"/>
                <a:gd name="T1" fmla="*/ 708 h 709"/>
                <a:gd name="T2" fmla="*/ 66 w 67"/>
                <a:gd name="T3" fmla="*/ 708 h 709"/>
                <a:gd name="T4" fmla="*/ 66 w 67"/>
                <a:gd name="T5" fmla="*/ 0 h 709"/>
                <a:gd name="T6" fmla="*/ 0 w 67"/>
                <a:gd name="T7" fmla="*/ 0 h 709"/>
                <a:gd name="T8" fmla="*/ 0 w 67"/>
                <a:gd name="T9" fmla="*/ 708 h 709"/>
              </a:gdLst>
              <a:ahLst/>
              <a:cxnLst>
                <a:cxn ang="0">
                  <a:pos x="T0" y="T1"/>
                </a:cxn>
                <a:cxn ang="0">
                  <a:pos x="T2" y="T3"/>
                </a:cxn>
                <a:cxn ang="0">
                  <a:pos x="T4" y="T5"/>
                </a:cxn>
                <a:cxn ang="0">
                  <a:pos x="T6" y="T7"/>
                </a:cxn>
                <a:cxn ang="0">
                  <a:pos x="T8" y="T9"/>
                </a:cxn>
              </a:cxnLst>
              <a:rect l="0" t="0" r="r" b="b"/>
              <a:pathLst>
                <a:path w="67" h="709">
                  <a:moveTo>
                    <a:pt x="0" y="708"/>
                  </a:moveTo>
                  <a:lnTo>
                    <a:pt x="66" y="708"/>
                  </a:lnTo>
                  <a:lnTo>
                    <a:pt x="66" y="0"/>
                  </a:lnTo>
                  <a:lnTo>
                    <a:pt x="0" y="0"/>
                  </a:lnTo>
                  <a:lnTo>
                    <a:pt x="0" y="70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4" name="Freeform 57">
              <a:extLst>
                <a:ext uri="{FF2B5EF4-FFF2-40B4-BE49-F238E27FC236}">
                  <a16:creationId xmlns:a16="http://schemas.microsoft.com/office/drawing/2014/main" id="{526B4F11-DEEA-4300-45D3-CC417C8E8E58}"/>
                </a:ext>
              </a:extLst>
            </p:cNvPr>
            <p:cNvSpPr>
              <a:spLocks noChangeArrowheads="1"/>
            </p:cNvSpPr>
            <p:nvPr/>
          </p:nvSpPr>
          <p:spPr bwMode="auto">
            <a:xfrm>
              <a:off x="12387568" y="4127475"/>
              <a:ext cx="2117023" cy="69127"/>
            </a:xfrm>
            <a:custGeom>
              <a:avLst/>
              <a:gdLst>
                <a:gd name="T0" fmla="*/ 3240 w 3241"/>
                <a:gd name="T1" fmla="*/ 103 h 104"/>
                <a:gd name="T2" fmla="*/ 0 w 3241"/>
                <a:gd name="T3" fmla="*/ 103 h 104"/>
                <a:gd name="T4" fmla="*/ 0 w 3241"/>
                <a:gd name="T5" fmla="*/ 0 h 104"/>
                <a:gd name="T6" fmla="*/ 3240 w 3241"/>
                <a:gd name="T7" fmla="*/ 0 h 104"/>
                <a:gd name="T8" fmla="*/ 3240 w 3241"/>
                <a:gd name="T9" fmla="*/ 103 h 104"/>
              </a:gdLst>
              <a:ahLst/>
              <a:cxnLst>
                <a:cxn ang="0">
                  <a:pos x="T0" y="T1"/>
                </a:cxn>
                <a:cxn ang="0">
                  <a:pos x="T2" y="T3"/>
                </a:cxn>
                <a:cxn ang="0">
                  <a:pos x="T4" y="T5"/>
                </a:cxn>
                <a:cxn ang="0">
                  <a:pos x="T6" y="T7"/>
                </a:cxn>
                <a:cxn ang="0">
                  <a:pos x="T8" y="T9"/>
                </a:cxn>
              </a:cxnLst>
              <a:rect l="0" t="0" r="r" b="b"/>
              <a:pathLst>
                <a:path w="3241" h="104">
                  <a:moveTo>
                    <a:pt x="3240" y="103"/>
                  </a:moveTo>
                  <a:lnTo>
                    <a:pt x="0" y="103"/>
                  </a:lnTo>
                  <a:lnTo>
                    <a:pt x="0" y="0"/>
                  </a:lnTo>
                  <a:lnTo>
                    <a:pt x="3240" y="0"/>
                  </a:lnTo>
                  <a:lnTo>
                    <a:pt x="3240" y="103"/>
                  </a:ln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grpSp>
        <p:nvGrpSpPr>
          <p:cNvPr id="184" name="Group 183">
            <a:extLst>
              <a:ext uri="{FF2B5EF4-FFF2-40B4-BE49-F238E27FC236}">
                <a16:creationId xmlns:a16="http://schemas.microsoft.com/office/drawing/2014/main" id="{0F8E96DF-00FB-A0C6-6C64-E9DF8D2B8099}"/>
              </a:ext>
            </a:extLst>
          </p:cNvPr>
          <p:cNvGrpSpPr/>
          <p:nvPr/>
        </p:nvGrpSpPr>
        <p:grpSpPr>
          <a:xfrm>
            <a:off x="817503" y="3948020"/>
            <a:ext cx="644256" cy="552507"/>
            <a:chOff x="4734604" y="9176645"/>
            <a:chExt cx="1840513" cy="1578405"/>
          </a:xfrm>
        </p:grpSpPr>
        <p:sp>
          <p:nvSpPr>
            <p:cNvPr id="185" name="Freeform 125">
              <a:extLst>
                <a:ext uri="{FF2B5EF4-FFF2-40B4-BE49-F238E27FC236}">
                  <a16:creationId xmlns:a16="http://schemas.microsoft.com/office/drawing/2014/main" id="{4D12EBB9-BDB5-3D5F-5189-B1B7101F13CB}"/>
                </a:ext>
              </a:extLst>
            </p:cNvPr>
            <p:cNvSpPr>
              <a:spLocks noChangeArrowheads="1"/>
            </p:cNvSpPr>
            <p:nvPr/>
          </p:nvSpPr>
          <p:spPr bwMode="auto">
            <a:xfrm>
              <a:off x="4988072" y="9914002"/>
              <a:ext cx="109451" cy="717196"/>
            </a:xfrm>
            <a:custGeom>
              <a:avLst/>
              <a:gdLst>
                <a:gd name="T0" fmla="*/ 167 w 168"/>
                <a:gd name="T1" fmla="*/ 1097 h 1098"/>
                <a:gd name="T2" fmla="*/ 0 w 168"/>
                <a:gd name="T3" fmla="*/ 1097 h 1098"/>
                <a:gd name="T4" fmla="*/ 0 w 168"/>
                <a:gd name="T5" fmla="*/ 0 h 1098"/>
                <a:gd name="T6" fmla="*/ 167 w 168"/>
                <a:gd name="T7" fmla="*/ 0 h 1098"/>
                <a:gd name="T8" fmla="*/ 167 w 168"/>
                <a:gd name="T9" fmla="*/ 1097 h 1098"/>
              </a:gdLst>
              <a:ahLst/>
              <a:cxnLst>
                <a:cxn ang="0">
                  <a:pos x="T0" y="T1"/>
                </a:cxn>
                <a:cxn ang="0">
                  <a:pos x="T2" y="T3"/>
                </a:cxn>
                <a:cxn ang="0">
                  <a:pos x="T4" y="T5"/>
                </a:cxn>
                <a:cxn ang="0">
                  <a:pos x="T6" y="T7"/>
                </a:cxn>
                <a:cxn ang="0">
                  <a:pos x="T8" y="T9"/>
                </a:cxn>
              </a:cxnLst>
              <a:rect l="0" t="0" r="r" b="b"/>
              <a:pathLst>
                <a:path w="168" h="1098">
                  <a:moveTo>
                    <a:pt x="167" y="1097"/>
                  </a:moveTo>
                  <a:lnTo>
                    <a:pt x="0" y="1097"/>
                  </a:lnTo>
                  <a:lnTo>
                    <a:pt x="0" y="0"/>
                  </a:lnTo>
                  <a:lnTo>
                    <a:pt x="167" y="0"/>
                  </a:lnTo>
                  <a:lnTo>
                    <a:pt x="167" y="1097"/>
                  </a:lnTo>
                </a:path>
              </a:pathLst>
            </a:custGeom>
            <a:solidFill>
              <a:srgbClr val="7036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6" name="Freeform 126">
              <a:extLst>
                <a:ext uri="{FF2B5EF4-FFF2-40B4-BE49-F238E27FC236}">
                  <a16:creationId xmlns:a16="http://schemas.microsoft.com/office/drawing/2014/main" id="{221AC39F-C674-5BB4-7EB0-0EA9839ABB56}"/>
                </a:ext>
              </a:extLst>
            </p:cNvPr>
            <p:cNvSpPr>
              <a:spLocks noChangeArrowheads="1"/>
            </p:cNvSpPr>
            <p:nvPr/>
          </p:nvSpPr>
          <p:spPr bwMode="auto">
            <a:xfrm>
              <a:off x="4772048" y="10397893"/>
              <a:ext cx="1803069" cy="357157"/>
            </a:xfrm>
            <a:custGeom>
              <a:avLst/>
              <a:gdLst>
                <a:gd name="T0" fmla="*/ 2752 w 2761"/>
                <a:gd name="T1" fmla="*/ 546 h 547"/>
                <a:gd name="T2" fmla="*/ 2760 w 2761"/>
                <a:gd name="T3" fmla="*/ 542 h 547"/>
                <a:gd name="T4" fmla="*/ 2760 w 2761"/>
                <a:gd name="T5" fmla="*/ 542 h 547"/>
                <a:gd name="T6" fmla="*/ 2102 w 2761"/>
                <a:gd name="T7" fmla="*/ 93 h 547"/>
                <a:gd name="T8" fmla="*/ 2102 w 2761"/>
                <a:gd name="T9" fmla="*/ 93 h 547"/>
                <a:gd name="T10" fmla="*/ 1380 w 2761"/>
                <a:gd name="T11" fmla="*/ 0 h 547"/>
                <a:gd name="T12" fmla="*/ 1380 w 2761"/>
                <a:gd name="T13" fmla="*/ 0 h 547"/>
                <a:gd name="T14" fmla="*/ 0 w 2761"/>
                <a:gd name="T15" fmla="*/ 542 h 547"/>
                <a:gd name="T16" fmla="*/ 12 w 2761"/>
                <a:gd name="T17" fmla="*/ 546 h 547"/>
                <a:gd name="T18" fmla="*/ 2752 w 2761"/>
                <a:gd name="T19" fmla="*/ 54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1" h="547">
                  <a:moveTo>
                    <a:pt x="2752" y="546"/>
                  </a:moveTo>
                  <a:lnTo>
                    <a:pt x="2760" y="542"/>
                  </a:lnTo>
                  <a:lnTo>
                    <a:pt x="2760" y="542"/>
                  </a:lnTo>
                  <a:cubicBezTo>
                    <a:pt x="2627" y="363"/>
                    <a:pt x="2380" y="190"/>
                    <a:pt x="2102" y="93"/>
                  </a:cubicBezTo>
                  <a:lnTo>
                    <a:pt x="2102" y="93"/>
                  </a:lnTo>
                  <a:cubicBezTo>
                    <a:pt x="1883" y="17"/>
                    <a:pt x="1652" y="0"/>
                    <a:pt x="1380" y="0"/>
                  </a:cubicBezTo>
                  <a:lnTo>
                    <a:pt x="1380" y="0"/>
                  </a:lnTo>
                  <a:cubicBezTo>
                    <a:pt x="766" y="0"/>
                    <a:pt x="238" y="222"/>
                    <a:pt x="0" y="542"/>
                  </a:cubicBezTo>
                  <a:lnTo>
                    <a:pt x="12" y="546"/>
                  </a:lnTo>
                  <a:lnTo>
                    <a:pt x="2752" y="546"/>
                  </a:lnTo>
                </a:path>
              </a:pathLst>
            </a:custGeom>
            <a:solidFill>
              <a:srgbClr val="5FAA0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7" name="Freeform 127">
              <a:extLst>
                <a:ext uri="{FF2B5EF4-FFF2-40B4-BE49-F238E27FC236}">
                  <a16:creationId xmlns:a16="http://schemas.microsoft.com/office/drawing/2014/main" id="{A2A5287A-BABC-4B32-2779-4953A4724928}"/>
                </a:ext>
              </a:extLst>
            </p:cNvPr>
            <p:cNvSpPr>
              <a:spLocks noChangeArrowheads="1"/>
            </p:cNvSpPr>
            <p:nvPr/>
          </p:nvSpPr>
          <p:spPr bwMode="auto">
            <a:xfrm>
              <a:off x="4734604" y="9591408"/>
              <a:ext cx="308191" cy="645188"/>
            </a:xfrm>
            <a:custGeom>
              <a:avLst/>
              <a:gdLst>
                <a:gd name="T0" fmla="*/ 473 w 474"/>
                <a:gd name="T1" fmla="*/ 0 h 988"/>
                <a:gd name="T2" fmla="*/ 473 w 474"/>
                <a:gd name="T3" fmla="*/ 987 h 988"/>
                <a:gd name="T4" fmla="*/ 473 w 474"/>
                <a:gd name="T5" fmla="*/ 987 h 988"/>
                <a:gd name="T6" fmla="*/ 0 w 474"/>
                <a:gd name="T7" fmla="*/ 493 h 988"/>
                <a:gd name="T8" fmla="*/ 0 w 474"/>
                <a:gd name="T9" fmla="*/ 493 h 988"/>
                <a:gd name="T10" fmla="*/ 473 w 474"/>
                <a:gd name="T11" fmla="*/ 0 h 988"/>
              </a:gdLst>
              <a:ahLst/>
              <a:cxnLst>
                <a:cxn ang="0">
                  <a:pos x="T0" y="T1"/>
                </a:cxn>
                <a:cxn ang="0">
                  <a:pos x="T2" y="T3"/>
                </a:cxn>
                <a:cxn ang="0">
                  <a:pos x="T4" y="T5"/>
                </a:cxn>
                <a:cxn ang="0">
                  <a:pos x="T6" y="T7"/>
                </a:cxn>
                <a:cxn ang="0">
                  <a:pos x="T8" y="T9"/>
                </a:cxn>
                <a:cxn ang="0">
                  <a:pos x="T10" y="T11"/>
                </a:cxn>
              </a:cxnLst>
              <a:rect l="0" t="0" r="r" b="b"/>
              <a:pathLst>
                <a:path w="474" h="988">
                  <a:moveTo>
                    <a:pt x="473" y="0"/>
                  </a:moveTo>
                  <a:lnTo>
                    <a:pt x="473" y="987"/>
                  </a:lnTo>
                  <a:lnTo>
                    <a:pt x="473" y="987"/>
                  </a:lnTo>
                  <a:cubicBezTo>
                    <a:pt x="212" y="987"/>
                    <a:pt x="0" y="766"/>
                    <a:pt x="0" y="493"/>
                  </a:cubicBezTo>
                  <a:lnTo>
                    <a:pt x="0" y="493"/>
                  </a:lnTo>
                  <a:cubicBezTo>
                    <a:pt x="0" y="221"/>
                    <a:pt x="212" y="0"/>
                    <a:pt x="473" y="0"/>
                  </a:cubicBezTo>
                </a:path>
              </a:pathLst>
            </a:custGeom>
            <a:solidFill>
              <a:srgbClr val="5FAA0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8" name="Freeform 128">
              <a:extLst>
                <a:ext uri="{FF2B5EF4-FFF2-40B4-BE49-F238E27FC236}">
                  <a16:creationId xmlns:a16="http://schemas.microsoft.com/office/drawing/2014/main" id="{53D66564-AB61-B970-5775-3C9B993953C2}"/>
                </a:ext>
              </a:extLst>
            </p:cNvPr>
            <p:cNvSpPr>
              <a:spLocks noChangeArrowheads="1"/>
            </p:cNvSpPr>
            <p:nvPr/>
          </p:nvSpPr>
          <p:spPr bwMode="auto">
            <a:xfrm>
              <a:off x="5042795" y="9591408"/>
              <a:ext cx="311073" cy="645188"/>
            </a:xfrm>
            <a:custGeom>
              <a:avLst/>
              <a:gdLst>
                <a:gd name="T0" fmla="*/ 474 w 475"/>
                <a:gd name="T1" fmla="*/ 493 h 988"/>
                <a:gd name="T2" fmla="*/ 474 w 475"/>
                <a:gd name="T3" fmla="*/ 493 h 988"/>
                <a:gd name="T4" fmla="*/ 0 w 475"/>
                <a:gd name="T5" fmla="*/ 987 h 988"/>
                <a:gd name="T6" fmla="*/ 0 w 475"/>
                <a:gd name="T7" fmla="*/ 0 h 988"/>
                <a:gd name="T8" fmla="*/ 0 w 475"/>
                <a:gd name="T9" fmla="*/ 0 h 988"/>
                <a:gd name="T10" fmla="*/ 474 w 475"/>
                <a:gd name="T11" fmla="*/ 493 h 988"/>
              </a:gdLst>
              <a:ahLst/>
              <a:cxnLst>
                <a:cxn ang="0">
                  <a:pos x="T0" y="T1"/>
                </a:cxn>
                <a:cxn ang="0">
                  <a:pos x="T2" y="T3"/>
                </a:cxn>
                <a:cxn ang="0">
                  <a:pos x="T4" y="T5"/>
                </a:cxn>
                <a:cxn ang="0">
                  <a:pos x="T6" y="T7"/>
                </a:cxn>
                <a:cxn ang="0">
                  <a:pos x="T8" y="T9"/>
                </a:cxn>
                <a:cxn ang="0">
                  <a:pos x="T10" y="T11"/>
                </a:cxn>
              </a:cxnLst>
              <a:rect l="0" t="0" r="r" b="b"/>
              <a:pathLst>
                <a:path w="475" h="988">
                  <a:moveTo>
                    <a:pt x="474" y="493"/>
                  </a:moveTo>
                  <a:lnTo>
                    <a:pt x="474" y="493"/>
                  </a:lnTo>
                  <a:cubicBezTo>
                    <a:pt x="474" y="766"/>
                    <a:pt x="261" y="987"/>
                    <a:pt x="0" y="987"/>
                  </a:cubicBezTo>
                  <a:lnTo>
                    <a:pt x="0" y="0"/>
                  </a:lnTo>
                  <a:lnTo>
                    <a:pt x="0" y="0"/>
                  </a:lnTo>
                  <a:cubicBezTo>
                    <a:pt x="261" y="0"/>
                    <a:pt x="474" y="221"/>
                    <a:pt x="474" y="493"/>
                  </a:cubicBez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9" name="Freeform 129">
              <a:extLst>
                <a:ext uri="{FF2B5EF4-FFF2-40B4-BE49-F238E27FC236}">
                  <a16:creationId xmlns:a16="http://schemas.microsoft.com/office/drawing/2014/main" id="{94798238-90CB-6A76-E8CA-EC5598641BBD}"/>
                </a:ext>
              </a:extLst>
            </p:cNvPr>
            <p:cNvSpPr>
              <a:spLocks noChangeArrowheads="1"/>
            </p:cNvSpPr>
            <p:nvPr/>
          </p:nvSpPr>
          <p:spPr bwMode="auto">
            <a:xfrm>
              <a:off x="5241538" y="10343168"/>
              <a:ext cx="904415" cy="115212"/>
            </a:xfrm>
            <a:custGeom>
              <a:avLst/>
              <a:gdLst>
                <a:gd name="T0" fmla="*/ 1384 w 1385"/>
                <a:gd name="T1" fmla="*/ 176 h 177"/>
                <a:gd name="T2" fmla="*/ 0 w 1385"/>
                <a:gd name="T3" fmla="*/ 176 h 177"/>
                <a:gd name="T4" fmla="*/ 0 w 1385"/>
                <a:gd name="T5" fmla="*/ 0 h 177"/>
                <a:gd name="T6" fmla="*/ 1384 w 1385"/>
                <a:gd name="T7" fmla="*/ 0 h 177"/>
                <a:gd name="T8" fmla="*/ 1384 w 1385"/>
                <a:gd name="T9" fmla="*/ 176 h 177"/>
              </a:gdLst>
              <a:ahLst/>
              <a:cxnLst>
                <a:cxn ang="0">
                  <a:pos x="T0" y="T1"/>
                </a:cxn>
                <a:cxn ang="0">
                  <a:pos x="T2" y="T3"/>
                </a:cxn>
                <a:cxn ang="0">
                  <a:pos x="T4" y="T5"/>
                </a:cxn>
                <a:cxn ang="0">
                  <a:pos x="T6" y="T7"/>
                </a:cxn>
                <a:cxn ang="0">
                  <a:pos x="T8" y="T9"/>
                </a:cxn>
              </a:cxnLst>
              <a:rect l="0" t="0" r="r" b="b"/>
              <a:pathLst>
                <a:path w="1385" h="177">
                  <a:moveTo>
                    <a:pt x="1384" y="176"/>
                  </a:moveTo>
                  <a:lnTo>
                    <a:pt x="0" y="176"/>
                  </a:lnTo>
                  <a:lnTo>
                    <a:pt x="0" y="0"/>
                  </a:lnTo>
                  <a:lnTo>
                    <a:pt x="1384" y="0"/>
                  </a:lnTo>
                  <a:lnTo>
                    <a:pt x="1384" y="176"/>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0" name="Freeform 130">
              <a:extLst>
                <a:ext uri="{FF2B5EF4-FFF2-40B4-BE49-F238E27FC236}">
                  <a16:creationId xmlns:a16="http://schemas.microsoft.com/office/drawing/2014/main" id="{4EC153D2-FC87-33FC-C3CD-E926BA5DC444}"/>
                </a:ext>
              </a:extLst>
            </p:cNvPr>
            <p:cNvSpPr>
              <a:spLocks noChangeArrowheads="1"/>
            </p:cNvSpPr>
            <p:nvPr/>
          </p:nvSpPr>
          <p:spPr bwMode="auto">
            <a:xfrm>
              <a:off x="5278981" y="9329302"/>
              <a:ext cx="829527" cy="1016746"/>
            </a:xfrm>
            <a:custGeom>
              <a:avLst/>
              <a:gdLst>
                <a:gd name="T0" fmla="*/ 1268 w 1269"/>
                <a:gd name="T1" fmla="*/ 635 h 1555"/>
                <a:gd name="T2" fmla="*/ 633 w 1269"/>
                <a:gd name="T3" fmla="*/ 0 h 1555"/>
                <a:gd name="T4" fmla="*/ 0 w 1269"/>
                <a:gd name="T5" fmla="*/ 635 h 1555"/>
                <a:gd name="T6" fmla="*/ 0 w 1269"/>
                <a:gd name="T7" fmla="*/ 1554 h 1555"/>
                <a:gd name="T8" fmla="*/ 633 w 1269"/>
                <a:gd name="T9" fmla="*/ 1554 h 1555"/>
                <a:gd name="T10" fmla="*/ 633 w 1269"/>
                <a:gd name="T11" fmla="*/ 1554 h 1555"/>
                <a:gd name="T12" fmla="*/ 1268 w 1269"/>
                <a:gd name="T13" fmla="*/ 1554 h 1555"/>
                <a:gd name="T14" fmla="*/ 1268 w 1269"/>
                <a:gd name="T15" fmla="*/ 635 h 15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555">
                  <a:moveTo>
                    <a:pt x="1268" y="635"/>
                  </a:moveTo>
                  <a:lnTo>
                    <a:pt x="633" y="0"/>
                  </a:lnTo>
                  <a:lnTo>
                    <a:pt x="0" y="635"/>
                  </a:lnTo>
                  <a:lnTo>
                    <a:pt x="0" y="1554"/>
                  </a:lnTo>
                  <a:lnTo>
                    <a:pt x="633" y="1554"/>
                  </a:lnTo>
                  <a:lnTo>
                    <a:pt x="633" y="1554"/>
                  </a:lnTo>
                  <a:lnTo>
                    <a:pt x="1268" y="1554"/>
                  </a:lnTo>
                  <a:lnTo>
                    <a:pt x="1268" y="635"/>
                  </a:lnTo>
                </a:path>
              </a:pathLst>
            </a:custGeom>
            <a:solidFill>
              <a:srgbClr val="7A65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1" name="Freeform 131">
              <a:extLst>
                <a:ext uri="{FF2B5EF4-FFF2-40B4-BE49-F238E27FC236}">
                  <a16:creationId xmlns:a16="http://schemas.microsoft.com/office/drawing/2014/main" id="{659574C6-703A-1A2E-AFFC-7DD048D5ABCA}"/>
                </a:ext>
              </a:extLst>
            </p:cNvPr>
            <p:cNvSpPr>
              <a:spLocks noChangeArrowheads="1"/>
            </p:cNvSpPr>
            <p:nvPr/>
          </p:nvSpPr>
          <p:spPr bwMode="auto">
            <a:xfrm>
              <a:off x="5578532" y="10343168"/>
              <a:ext cx="233305" cy="57606"/>
            </a:xfrm>
            <a:custGeom>
              <a:avLst/>
              <a:gdLst>
                <a:gd name="T0" fmla="*/ 357 w 358"/>
                <a:gd name="T1" fmla="*/ 88 h 89"/>
                <a:gd name="T2" fmla="*/ 0 w 358"/>
                <a:gd name="T3" fmla="*/ 88 h 89"/>
                <a:gd name="T4" fmla="*/ 0 w 358"/>
                <a:gd name="T5" fmla="*/ 0 h 89"/>
                <a:gd name="T6" fmla="*/ 357 w 358"/>
                <a:gd name="T7" fmla="*/ 0 h 89"/>
                <a:gd name="T8" fmla="*/ 357 w 358"/>
                <a:gd name="T9" fmla="*/ 88 h 89"/>
              </a:gdLst>
              <a:ahLst/>
              <a:cxnLst>
                <a:cxn ang="0">
                  <a:pos x="T0" y="T1"/>
                </a:cxn>
                <a:cxn ang="0">
                  <a:pos x="T2" y="T3"/>
                </a:cxn>
                <a:cxn ang="0">
                  <a:pos x="T4" y="T5"/>
                </a:cxn>
                <a:cxn ang="0">
                  <a:pos x="T6" y="T7"/>
                </a:cxn>
                <a:cxn ang="0">
                  <a:pos x="T8" y="T9"/>
                </a:cxn>
              </a:cxnLst>
              <a:rect l="0" t="0" r="r" b="b"/>
              <a:pathLst>
                <a:path w="358" h="89">
                  <a:moveTo>
                    <a:pt x="357" y="88"/>
                  </a:moveTo>
                  <a:lnTo>
                    <a:pt x="0" y="88"/>
                  </a:lnTo>
                  <a:lnTo>
                    <a:pt x="0" y="0"/>
                  </a:lnTo>
                  <a:lnTo>
                    <a:pt x="357" y="0"/>
                  </a:lnTo>
                  <a:lnTo>
                    <a:pt x="357" y="88"/>
                  </a:lnTo>
                </a:path>
              </a:pathLst>
            </a:custGeom>
            <a:solidFill>
              <a:schemeClr val="tx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2" name="Freeform 132">
              <a:extLst>
                <a:ext uri="{FF2B5EF4-FFF2-40B4-BE49-F238E27FC236}">
                  <a16:creationId xmlns:a16="http://schemas.microsoft.com/office/drawing/2014/main" id="{1E985204-85E1-8A7A-BACD-177BE1F24217}"/>
                </a:ext>
              </a:extLst>
            </p:cNvPr>
            <p:cNvSpPr>
              <a:spLocks noChangeArrowheads="1"/>
            </p:cNvSpPr>
            <p:nvPr/>
          </p:nvSpPr>
          <p:spPr bwMode="auto">
            <a:xfrm>
              <a:off x="5546850" y="10400774"/>
              <a:ext cx="296670" cy="57606"/>
            </a:xfrm>
            <a:custGeom>
              <a:avLst/>
              <a:gdLst>
                <a:gd name="T0" fmla="*/ 452 w 453"/>
                <a:gd name="T1" fmla="*/ 88 h 89"/>
                <a:gd name="T2" fmla="*/ 0 w 453"/>
                <a:gd name="T3" fmla="*/ 88 h 89"/>
                <a:gd name="T4" fmla="*/ 0 w 453"/>
                <a:gd name="T5" fmla="*/ 0 h 89"/>
                <a:gd name="T6" fmla="*/ 452 w 453"/>
                <a:gd name="T7" fmla="*/ 0 h 89"/>
                <a:gd name="T8" fmla="*/ 452 w 453"/>
                <a:gd name="T9" fmla="*/ 88 h 89"/>
              </a:gdLst>
              <a:ahLst/>
              <a:cxnLst>
                <a:cxn ang="0">
                  <a:pos x="T0" y="T1"/>
                </a:cxn>
                <a:cxn ang="0">
                  <a:pos x="T2" y="T3"/>
                </a:cxn>
                <a:cxn ang="0">
                  <a:pos x="T4" y="T5"/>
                </a:cxn>
                <a:cxn ang="0">
                  <a:pos x="T6" y="T7"/>
                </a:cxn>
                <a:cxn ang="0">
                  <a:pos x="T8" y="T9"/>
                </a:cxn>
              </a:cxnLst>
              <a:rect l="0" t="0" r="r" b="b"/>
              <a:pathLst>
                <a:path w="453" h="89">
                  <a:moveTo>
                    <a:pt x="452" y="88"/>
                  </a:moveTo>
                  <a:lnTo>
                    <a:pt x="0" y="88"/>
                  </a:lnTo>
                  <a:lnTo>
                    <a:pt x="0" y="0"/>
                  </a:lnTo>
                  <a:lnTo>
                    <a:pt x="452" y="0"/>
                  </a:lnTo>
                  <a:lnTo>
                    <a:pt x="452" y="88"/>
                  </a:ln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3" name="Freeform 133">
              <a:extLst>
                <a:ext uri="{FF2B5EF4-FFF2-40B4-BE49-F238E27FC236}">
                  <a16:creationId xmlns:a16="http://schemas.microsoft.com/office/drawing/2014/main" id="{1A3F7F69-560A-CC62-8B37-59ECFF463649}"/>
                </a:ext>
              </a:extLst>
            </p:cNvPr>
            <p:cNvSpPr>
              <a:spLocks noChangeArrowheads="1"/>
            </p:cNvSpPr>
            <p:nvPr/>
          </p:nvSpPr>
          <p:spPr bwMode="auto">
            <a:xfrm>
              <a:off x="5895366" y="9329302"/>
              <a:ext cx="86409" cy="210261"/>
            </a:xfrm>
            <a:custGeom>
              <a:avLst/>
              <a:gdLst>
                <a:gd name="T0" fmla="*/ 131 w 132"/>
                <a:gd name="T1" fmla="*/ 323 h 324"/>
                <a:gd name="T2" fmla="*/ 0 w 132"/>
                <a:gd name="T3" fmla="*/ 323 h 324"/>
                <a:gd name="T4" fmla="*/ 0 w 132"/>
                <a:gd name="T5" fmla="*/ 0 h 324"/>
                <a:gd name="T6" fmla="*/ 131 w 132"/>
                <a:gd name="T7" fmla="*/ 0 h 324"/>
                <a:gd name="T8" fmla="*/ 131 w 132"/>
                <a:gd name="T9" fmla="*/ 323 h 324"/>
              </a:gdLst>
              <a:ahLst/>
              <a:cxnLst>
                <a:cxn ang="0">
                  <a:pos x="T0" y="T1"/>
                </a:cxn>
                <a:cxn ang="0">
                  <a:pos x="T2" y="T3"/>
                </a:cxn>
                <a:cxn ang="0">
                  <a:pos x="T4" y="T5"/>
                </a:cxn>
                <a:cxn ang="0">
                  <a:pos x="T6" y="T7"/>
                </a:cxn>
                <a:cxn ang="0">
                  <a:pos x="T8" y="T9"/>
                </a:cxn>
              </a:cxnLst>
              <a:rect l="0" t="0" r="r" b="b"/>
              <a:pathLst>
                <a:path w="132" h="324">
                  <a:moveTo>
                    <a:pt x="131" y="323"/>
                  </a:moveTo>
                  <a:lnTo>
                    <a:pt x="0" y="323"/>
                  </a:lnTo>
                  <a:lnTo>
                    <a:pt x="0" y="0"/>
                  </a:lnTo>
                  <a:lnTo>
                    <a:pt x="131" y="0"/>
                  </a:lnTo>
                  <a:lnTo>
                    <a:pt x="131" y="323"/>
                  </a:lnTo>
                </a:path>
              </a:pathLst>
            </a:custGeom>
            <a:solidFill>
              <a:srgbClr val="BC4D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4" name="Freeform 134">
              <a:extLst>
                <a:ext uri="{FF2B5EF4-FFF2-40B4-BE49-F238E27FC236}">
                  <a16:creationId xmlns:a16="http://schemas.microsoft.com/office/drawing/2014/main" id="{69B09A85-226D-FCD8-3400-48E5E25674C8}"/>
                </a:ext>
              </a:extLst>
            </p:cNvPr>
            <p:cNvSpPr>
              <a:spLocks noChangeArrowheads="1"/>
            </p:cNvSpPr>
            <p:nvPr/>
          </p:nvSpPr>
          <p:spPr bwMode="auto">
            <a:xfrm>
              <a:off x="5693744" y="9263053"/>
              <a:ext cx="509814" cy="541497"/>
            </a:xfrm>
            <a:custGeom>
              <a:avLst/>
              <a:gdLst>
                <a:gd name="T0" fmla="*/ 779 w 780"/>
                <a:gd name="T1" fmla="*/ 778 h 831"/>
                <a:gd name="T2" fmla="*/ 728 w 780"/>
                <a:gd name="T3" fmla="*/ 830 h 831"/>
                <a:gd name="T4" fmla="*/ 635 w 780"/>
                <a:gd name="T5" fmla="*/ 737 h 831"/>
                <a:gd name="T6" fmla="*/ 0 w 780"/>
                <a:gd name="T7" fmla="*/ 102 h 831"/>
                <a:gd name="T8" fmla="*/ 0 w 780"/>
                <a:gd name="T9" fmla="*/ 0 h 831"/>
                <a:gd name="T10" fmla="*/ 779 w 780"/>
                <a:gd name="T11" fmla="*/ 778 h 831"/>
              </a:gdLst>
              <a:ahLst/>
              <a:cxnLst>
                <a:cxn ang="0">
                  <a:pos x="T0" y="T1"/>
                </a:cxn>
                <a:cxn ang="0">
                  <a:pos x="T2" y="T3"/>
                </a:cxn>
                <a:cxn ang="0">
                  <a:pos x="T4" y="T5"/>
                </a:cxn>
                <a:cxn ang="0">
                  <a:pos x="T6" y="T7"/>
                </a:cxn>
                <a:cxn ang="0">
                  <a:pos x="T8" y="T9"/>
                </a:cxn>
                <a:cxn ang="0">
                  <a:pos x="T10" y="T11"/>
                </a:cxn>
              </a:cxnLst>
              <a:rect l="0" t="0" r="r" b="b"/>
              <a:pathLst>
                <a:path w="780" h="831">
                  <a:moveTo>
                    <a:pt x="779" y="778"/>
                  </a:moveTo>
                  <a:lnTo>
                    <a:pt x="728" y="830"/>
                  </a:lnTo>
                  <a:lnTo>
                    <a:pt x="635" y="737"/>
                  </a:lnTo>
                  <a:lnTo>
                    <a:pt x="0" y="102"/>
                  </a:lnTo>
                  <a:lnTo>
                    <a:pt x="0" y="0"/>
                  </a:lnTo>
                  <a:lnTo>
                    <a:pt x="779" y="778"/>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5" name="Freeform 135">
              <a:extLst>
                <a:ext uri="{FF2B5EF4-FFF2-40B4-BE49-F238E27FC236}">
                  <a16:creationId xmlns:a16="http://schemas.microsoft.com/office/drawing/2014/main" id="{AE84EAD6-82AE-03C0-3AAE-54C9070B6A9F}"/>
                </a:ext>
              </a:extLst>
            </p:cNvPr>
            <p:cNvSpPr>
              <a:spLocks noChangeArrowheads="1"/>
            </p:cNvSpPr>
            <p:nvPr/>
          </p:nvSpPr>
          <p:spPr bwMode="auto">
            <a:xfrm>
              <a:off x="5693744" y="9176645"/>
              <a:ext cx="553018" cy="596224"/>
            </a:xfrm>
            <a:custGeom>
              <a:avLst/>
              <a:gdLst>
                <a:gd name="T0" fmla="*/ 845 w 846"/>
                <a:gd name="T1" fmla="*/ 845 h 912"/>
                <a:gd name="T2" fmla="*/ 779 w 846"/>
                <a:gd name="T3" fmla="*/ 911 h 912"/>
                <a:gd name="T4" fmla="*/ 0 w 846"/>
                <a:gd name="T5" fmla="*/ 133 h 912"/>
                <a:gd name="T6" fmla="*/ 0 w 846"/>
                <a:gd name="T7" fmla="*/ 0 h 912"/>
                <a:gd name="T8" fmla="*/ 845 w 846"/>
                <a:gd name="T9" fmla="*/ 845 h 912"/>
              </a:gdLst>
              <a:ahLst/>
              <a:cxnLst>
                <a:cxn ang="0">
                  <a:pos x="T0" y="T1"/>
                </a:cxn>
                <a:cxn ang="0">
                  <a:pos x="T2" y="T3"/>
                </a:cxn>
                <a:cxn ang="0">
                  <a:pos x="T4" y="T5"/>
                </a:cxn>
                <a:cxn ang="0">
                  <a:pos x="T6" y="T7"/>
                </a:cxn>
                <a:cxn ang="0">
                  <a:pos x="T8" y="T9"/>
                </a:cxn>
              </a:cxnLst>
              <a:rect l="0" t="0" r="r" b="b"/>
              <a:pathLst>
                <a:path w="846" h="912">
                  <a:moveTo>
                    <a:pt x="845" y="845"/>
                  </a:moveTo>
                  <a:lnTo>
                    <a:pt x="779" y="911"/>
                  </a:lnTo>
                  <a:lnTo>
                    <a:pt x="0" y="133"/>
                  </a:lnTo>
                  <a:lnTo>
                    <a:pt x="0" y="0"/>
                  </a:lnTo>
                  <a:lnTo>
                    <a:pt x="845" y="845"/>
                  </a:lnTo>
                </a:path>
              </a:pathLst>
            </a:custGeom>
            <a:solidFill>
              <a:srgbClr val="6628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6" name="Freeform 136">
              <a:extLst>
                <a:ext uri="{FF2B5EF4-FFF2-40B4-BE49-F238E27FC236}">
                  <a16:creationId xmlns:a16="http://schemas.microsoft.com/office/drawing/2014/main" id="{BB4C2E96-9E8F-AAD5-243A-07DC2A34407C}"/>
                </a:ext>
              </a:extLst>
            </p:cNvPr>
            <p:cNvSpPr>
              <a:spLocks noChangeArrowheads="1"/>
            </p:cNvSpPr>
            <p:nvPr/>
          </p:nvSpPr>
          <p:spPr bwMode="auto">
            <a:xfrm>
              <a:off x="5186811" y="9263053"/>
              <a:ext cx="506933" cy="541497"/>
            </a:xfrm>
            <a:custGeom>
              <a:avLst/>
              <a:gdLst>
                <a:gd name="T0" fmla="*/ 0 w 777"/>
                <a:gd name="T1" fmla="*/ 778 h 831"/>
                <a:gd name="T2" fmla="*/ 50 w 777"/>
                <a:gd name="T3" fmla="*/ 830 h 831"/>
                <a:gd name="T4" fmla="*/ 776 w 777"/>
                <a:gd name="T5" fmla="*/ 103 h 831"/>
                <a:gd name="T6" fmla="*/ 776 w 777"/>
                <a:gd name="T7" fmla="*/ 0 h 831"/>
                <a:gd name="T8" fmla="*/ 0 w 777"/>
                <a:gd name="T9" fmla="*/ 778 h 831"/>
              </a:gdLst>
              <a:ahLst/>
              <a:cxnLst>
                <a:cxn ang="0">
                  <a:pos x="T0" y="T1"/>
                </a:cxn>
                <a:cxn ang="0">
                  <a:pos x="T2" y="T3"/>
                </a:cxn>
                <a:cxn ang="0">
                  <a:pos x="T4" y="T5"/>
                </a:cxn>
                <a:cxn ang="0">
                  <a:pos x="T6" y="T7"/>
                </a:cxn>
                <a:cxn ang="0">
                  <a:pos x="T8" y="T9"/>
                </a:cxn>
              </a:cxnLst>
              <a:rect l="0" t="0" r="r" b="b"/>
              <a:pathLst>
                <a:path w="777" h="831">
                  <a:moveTo>
                    <a:pt x="0" y="778"/>
                  </a:moveTo>
                  <a:lnTo>
                    <a:pt x="50" y="830"/>
                  </a:lnTo>
                  <a:lnTo>
                    <a:pt x="776" y="103"/>
                  </a:lnTo>
                  <a:lnTo>
                    <a:pt x="776" y="0"/>
                  </a:lnTo>
                  <a:lnTo>
                    <a:pt x="0" y="778"/>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7" name="Freeform 137">
              <a:extLst>
                <a:ext uri="{FF2B5EF4-FFF2-40B4-BE49-F238E27FC236}">
                  <a16:creationId xmlns:a16="http://schemas.microsoft.com/office/drawing/2014/main" id="{C4739CD0-04EE-C02E-CE69-E171F5632A45}"/>
                </a:ext>
              </a:extLst>
            </p:cNvPr>
            <p:cNvSpPr>
              <a:spLocks noChangeArrowheads="1"/>
            </p:cNvSpPr>
            <p:nvPr/>
          </p:nvSpPr>
          <p:spPr bwMode="auto">
            <a:xfrm>
              <a:off x="5143607" y="9176645"/>
              <a:ext cx="550137" cy="596224"/>
            </a:xfrm>
            <a:custGeom>
              <a:avLst/>
              <a:gdLst>
                <a:gd name="T0" fmla="*/ 0 w 844"/>
                <a:gd name="T1" fmla="*/ 845 h 912"/>
                <a:gd name="T2" fmla="*/ 67 w 844"/>
                <a:gd name="T3" fmla="*/ 911 h 912"/>
                <a:gd name="T4" fmla="*/ 843 w 844"/>
                <a:gd name="T5" fmla="*/ 133 h 912"/>
                <a:gd name="T6" fmla="*/ 843 w 844"/>
                <a:gd name="T7" fmla="*/ 0 h 912"/>
                <a:gd name="T8" fmla="*/ 0 w 844"/>
                <a:gd name="T9" fmla="*/ 845 h 912"/>
              </a:gdLst>
              <a:ahLst/>
              <a:cxnLst>
                <a:cxn ang="0">
                  <a:pos x="T0" y="T1"/>
                </a:cxn>
                <a:cxn ang="0">
                  <a:pos x="T2" y="T3"/>
                </a:cxn>
                <a:cxn ang="0">
                  <a:pos x="T4" y="T5"/>
                </a:cxn>
                <a:cxn ang="0">
                  <a:pos x="T6" y="T7"/>
                </a:cxn>
                <a:cxn ang="0">
                  <a:pos x="T8" y="T9"/>
                </a:cxn>
              </a:cxnLst>
              <a:rect l="0" t="0" r="r" b="b"/>
              <a:pathLst>
                <a:path w="844" h="912">
                  <a:moveTo>
                    <a:pt x="0" y="845"/>
                  </a:moveTo>
                  <a:lnTo>
                    <a:pt x="67" y="911"/>
                  </a:lnTo>
                  <a:lnTo>
                    <a:pt x="843" y="133"/>
                  </a:lnTo>
                  <a:lnTo>
                    <a:pt x="843" y="0"/>
                  </a:lnTo>
                  <a:lnTo>
                    <a:pt x="0" y="845"/>
                  </a:lnTo>
                </a:path>
              </a:pathLst>
            </a:custGeom>
            <a:solidFill>
              <a:srgbClr val="6628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8" name="Freeform 138">
              <a:extLst>
                <a:ext uri="{FF2B5EF4-FFF2-40B4-BE49-F238E27FC236}">
                  <a16:creationId xmlns:a16="http://schemas.microsoft.com/office/drawing/2014/main" id="{520B53B3-9DEF-EE21-C3A7-B04A58BAC838}"/>
                </a:ext>
              </a:extLst>
            </p:cNvPr>
            <p:cNvSpPr>
              <a:spLocks noChangeArrowheads="1"/>
            </p:cNvSpPr>
            <p:nvPr/>
          </p:nvSpPr>
          <p:spPr bwMode="auto">
            <a:xfrm>
              <a:off x="5895366" y="9329302"/>
              <a:ext cx="86409" cy="40324"/>
            </a:xfrm>
            <a:custGeom>
              <a:avLst/>
              <a:gdLst>
                <a:gd name="T0" fmla="*/ 131 w 132"/>
                <a:gd name="T1" fmla="*/ 60 h 61"/>
                <a:gd name="T2" fmla="*/ 0 w 132"/>
                <a:gd name="T3" fmla="*/ 60 h 61"/>
                <a:gd name="T4" fmla="*/ 0 w 132"/>
                <a:gd name="T5" fmla="*/ 0 h 61"/>
                <a:gd name="T6" fmla="*/ 131 w 132"/>
                <a:gd name="T7" fmla="*/ 0 h 61"/>
                <a:gd name="T8" fmla="*/ 131 w 132"/>
                <a:gd name="T9" fmla="*/ 60 h 61"/>
              </a:gdLst>
              <a:ahLst/>
              <a:cxnLst>
                <a:cxn ang="0">
                  <a:pos x="T0" y="T1"/>
                </a:cxn>
                <a:cxn ang="0">
                  <a:pos x="T2" y="T3"/>
                </a:cxn>
                <a:cxn ang="0">
                  <a:pos x="T4" y="T5"/>
                </a:cxn>
                <a:cxn ang="0">
                  <a:pos x="T6" y="T7"/>
                </a:cxn>
                <a:cxn ang="0">
                  <a:pos x="T8" y="T9"/>
                </a:cxn>
              </a:cxnLst>
              <a:rect l="0" t="0" r="r" b="b"/>
              <a:pathLst>
                <a:path w="132" h="61">
                  <a:moveTo>
                    <a:pt x="131" y="60"/>
                  </a:moveTo>
                  <a:lnTo>
                    <a:pt x="0" y="60"/>
                  </a:lnTo>
                  <a:lnTo>
                    <a:pt x="0" y="0"/>
                  </a:lnTo>
                  <a:lnTo>
                    <a:pt x="131" y="0"/>
                  </a:lnTo>
                  <a:lnTo>
                    <a:pt x="131" y="60"/>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9" name="Freeform 139">
              <a:extLst>
                <a:ext uri="{FF2B5EF4-FFF2-40B4-BE49-F238E27FC236}">
                  <a16:creationId xmlns:a16="http://schemas.microsoft.com/office/drawing/2014/main" id="{C58B723F-66E1-1D7A-4326-31A1510010A1}"/>
                </a:ext>
              </a:extLst>
            </p:cNvPr>
            <p:cNvSpPr>
              <a:spLocks noChangeArrowheads="1"/>
            </p:cNvSpPr>
            <p:nvPr/>
          </p:nvSpPr>
          <p:spPr bwMode="auto">
            <a:xfrm>
              <a:off x="5584293" y="9461795"/>
              <a:ext cx="218903" cy="218903"/>
            </a:xfrm>
            <a:custGeom>
              <a:avLst/>
              <a:gdLst>
                <a:gd name="T0" fmla="*/ 336 w 337"/>
                <a:gd name="T1" fmla="*/ 168 h 337"/>
                <a:gd name="T2" fmla="*/ 336 w 337"/>
                <a:gd name="T3" fmla="*/ 168 h 337"/>
                <a:gd name="T4" fmla="*/ 168 w 337"/>
                <a:gd name="T5" fmla="*/ 336 h 337"/>
                <a:gd name="T6" fmla="*/ 168 w 337"/>
                <a:gd name="T7" fmla="*/ 336 h 337"/>
                <a:gd name="T8" fmla="*/ 0 w 337"/>
                <a:gd name="T9" fmla="*/ 168 h 337"/>
                <a:gd name="T10" fmla="*/ 0 w 337"/>
                <a:gd name="T11" fmla="*/ 168 h 337"/>
                <a:gd name="T12" fmla="*/ 168 w 337"/>
                <a:gd name="T13" fmla="*/ 0 h 337"/>
                <a:gd name="T14" fmla="*/ 168 w 337"/>
                <a:gd name="T15" fmla="*/ 0 h 337"/>
                <a:gd name="T16" fmla="*/ 336 w 337"/>
                <a:gd name="T17"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337">
                  <a:moveTo>
                    <a:pt x="336" y="168"/>
                  </a:moveTo>
                  <a:lnTo>
                    <a:pt x="336" y="168"/>
                  </a:lnTo>
                  <a:cubicBezTo>
                    <a:pt x="336" y="260"/>
                    <a:pt x="261" y="336"/>
                    <a:pt x="168" y="336"/>
                  </a:cubicBezTo>
                  <a:lnTo>
                    <a:pt x="168" y="336"/>
                  </a:lnTo>
                  <a:cubicBezTo>
                    <a:pt x="75" y="336"/>
                    <a:pt x="0" y="260"/>
                    <a:pt x="0" y="168"/>
                  </a:cubicBezTo>
                  <a:lnTo>
                    <a:pt x="0" y="168"/>
                  </a:lnTo>
                  <a:cubicBezTo>
                    <a:pt x="0" y="75"/>
                    <a:pt x="75" y="0"/>
                    <a:pt x="168" y="0"/>
                  </a:cubicBezTo>
                  <a:lnTo>
                    <a:pt x="168" y="0"/>
                  </a:lnTo>
                  <a:cubicBezTo>
                    <a:pt x="261" y="0"/>
                    <a:pt x="336" y="75"/>
                    <a:pt x="336" y="1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0" name="Freeform 140">
              <a:extLst>
                <a:ext uri="{FF2B5EF4-FFF2-40B4-BE49-F238E27FC236}">
                  <a16:creationId xmlns:a16="http://schemas.microsoft.com/office/drawing/2014/main" id="{54D95A77-60D8-1DE4-0E89-11232A368C2C}"/>
                </a:ext>
              </a:extLst>
            </p:cNvPr>
            <p:cNvSpPr>
              <a:spLocks noChangeArrowheads="1"/>
            </p:cNvSpPr>
            <p:nvPr/>
          </p:nvSpPr>
          <p:spPr bwMode="auto">
            <a:xfrm>
              <a:off x="5613096" y="9490598"/>
              <a:ext cx="161297" cy="158416"/>
            </a:xfrm>
            <a:custGeom>
              <a:avLst/>
              <a:gdLst>
                <a:gd name="T0" fmla="*/ 245 w 246"/>
                <a:gd name="T1" fmla="*/ 121 h 244"/>
                <a:gd name="T2" fmla="*/ 245 w 246"/>
                <a:gd name="T3" fmla="*/ 121 h 244"/>
                <a:gd name="T4" fmla="*/ 122 w 246"/>
                <a:gd name="T5" fmla="*/ 243 h 244"/>
                <a:gd name="T6" fmla="*/ 122 w 246"/>
                <a:gd name="T7" fmla="*/ 243 h 244"/>
                <a:gd name="T8" fmla="*/ 0 w 246"/>
                <a:gd name="T9" fmla="*/ 121 h 244"/>
                <a:gd name="T10" fmla="*/ 0 w 246"/>
                <a:gd name="T11" fmla="*/ 121 h 244"/>
                <a:gd name="T12" fmla="*/ 122 w 246"/>
                <a:gd name="T13" fmla="*/ 0 h 244"/>
                <a:gd name="T14" fmla="*/ 122 w 246"/>
                <a:gd name="T15" fmla="*/ 0 h 244"/>
                <a:gd name="T16" fmla="*/ 245 w 246"/>
                <a:gd name="T17" fmla="*/ 1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4">
                  <a:moveTo>
                    <a:pt x="245" y="121"/>
                  </a:moveTo>
                  <a:lnTo>
                    <a:pt x="245" y="121"/>
                  </a:lnTo>
                  <a:cubicBezTo>
                    <a:pt x="245" y="188"/>
                    <a:pt x="190" y="243"/>
                    <a:pt x="122" y="243"/>
                  </a:cubicBezTo>
                  <a:lnTo>
                    <a:pt x="122" y="243"/>
                  </a:lnTo>
                  <a:cubicBezTo>
                    <a:pt x="55" y="243"/>
                    <a:pt x="0" y="188"/>
                    <a:pt x="0" y="121"/>
                  </a:cubicBezTo>
                  <a:lnTo>
                    <a:pt x="0" y="121"/>
                  </a:lnTo>
                  <a:cubicBezTo>
                    <a:pt x="0" y="54"/>
                    <a:pt x="55" y="0"/>
                    <a:pt x="122" y="0"/>
                  </a:cubicBezTo>
                  <a:lnTo>
                    <a:pt x="122" y="0"/>
                  </a:lnTo>
                  <a:cubicBezTo>
                    <a:pt x="190" y="0"/>
                    <a:pt x="245" y="54"/>
                    <a:pt x="245" y="121"/>
                  </a:cubicBez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1" name="Freeform 141">
              <a:extLst>
                <a:ext uri="{FF2B5EF4-FFF2-40B4-BE49-F238E27FC236}">
                  <a16:creationId xmlns:a16="http://schemas.microsoft.com/office/drawing/2014/main" id="{FDA87429-D26A-66CC-6B41-D7799802209C}"/>
                </a:ext>
              </a:extLst>
            </p:cNvPr>
            <p:cNvSpPr>
              <a:spLocks noChangeArrowheads="1"/>
            </p:cNvSpPr>
            <p:nvPr/>
          </p:nvSpPr>
          <p:spPr bwMode="auto">
            <a:xfrm>
              <a:off x="5679344" y="9464675"/>
              <a:ext cx="31682" cy="210263"/>
            </a:xfrm>
            <a:custGeom>
              <a:avLst/>
              <a:gdLst>
                <a:gd name="T0" fmla="*/ 46 w 47"/>
                <a:gd name="T1" fmla="*/ 320 h 321"/>
                <a:gd name="T2" fmla="*/ 0 w 47"/>
                <a:gd name="T3" fmla="*/ 320 h 321"/>
                <a:gd name="T4" fmla="*/ 0 w 47"/>
                <a:gd name="T5" fmla="*/ 0 h 321"/>
                <a:gd name="T6" fmla="*/ 46 w 47"/>
                <a:gd name="T7" fmla="*/ 0 h 321"/>
                <a:gd name="T8" fmla="*/ 46 w 47"/>
                <a:gd name="T9" fmla="*/ 320 h 321"/>
              </a:gdLst>
              <a:ahLst/>
              <a:cxnLst>
                <a:cxn ang="0">
                  <a:pos x="T0" y="T1"/>
                </a:cxn>
                <a:cxn ang="0">
                  <a:pos x="T2" y="T3"/>
                </a:cxn>
                <a:cxn ang="0">
                  <a:pos x="T4" y="T5"/>
                </a:cxn>
                <a:cxn ang="0">
                  <a:pos x="T6" y="T7"/>
                </a:cxn>
                <a:cxn ang="0">
                  <a:pos x="T8" y="T9"/>
                </a:cxn>
              </a:cxnLst>
              <a:rect l="0" t="0" r="r" b="b"/>
              <a:pathLst>
                <a:path w="47" h="321">
                  <a:moveTo>
                    <a:pt x="46" y="320"/>
                  </a:moveTo>
                  <a:lnTo>
                    <a:pt x="0" y="320"/>
                  </a:lnTo>
                  <a:lnTo>
                    <a:pt x="0" y="0"/>
                  </a:lnTo>
                  <a:lnTo>
                    <a:pt x="46" y="0"/>
                  </a:lnTo>
                  <a:lnTo>
                    <a:pt x="46" y="32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2" name="Freeform 142">
              <a:extLst>
                <a:ext uri="{FF2B5EF4-FFF2-40B4-BE49-F238E27FC236}">
                  <a16:creationId xmlns:a16="http://schemas.microsoft.com/office/drawing/2014/main" id="{18084A44-EDA9-9D88-57CC-84C70172C5E7}"/>
                </a:ext>
              </a:extLst>
            </p:cNvPr>
            <p:cNvSpPr>
              <a:spLocks noChangeArrowheads="1"/>
            </p:cNvSpPr>
            <p:nvPr/>
          </p:nvSpPr>
          <p:spPr bwMode="auto">
            <a:xfrm>
              <a:off x="5578532" y="9911122"/>
              <a:ext cx="233305" cy="434925"/>
            </a:xfrm>
            <a:custGeom>
              <a:avLst/>
              <a:gdLst>
                <a:gd name="T0" fmla="*/ 357 w 358"/>
                <a:gd name="T1" fmla="*/ 0 h 665"/>
                <a:gd name="T2" fmla="*/ 0 w 358"/>
                <a:gd name="T3" fmla="*/ 0 h 665"/>
                <a:gd name="T4" fmla="*/ 0 w 358"/>
                <a:gd name="T5" fmla="*/ 664 h 665"/>
                <a:gd name="T6" fmla="*/ 357 w 358"/>
                <a:gd name="T7" fmla="*/ 664 h 665"/>
                <a:gd name="T8" fmla="*/ 357 w 358"/>
                <a:gd name="T9" fmla="*/ 0 h 665"/>
              </a:gdLst>
              <a:ahLst/>
              <a:cxnLst>
                <a:cxn ang="0">
                  <a:pos x="T0" y="T1"/>
                </a:cxn>
                <a:cxn ang="0">
                  <a:pos x="T2" y="T3"/>
                </a:cxn>
                <a:cxn ang="0">
                  <a:pos x="T4" y="T5"/>
                </a:cxn>
                <a:cxn ang="0">
                  <a:pos x="T6" y="T7"/>
                </a:cxn>
                <a:cxn ang="0">
                  <a:pos x="T8" y="T9"/>
                </a:cxn>
              </a:cxnLst>
              <a:rect l="0" t="0" r="r" b="b"/>
              <a:pathLst>
                <a:path w="358" h="665">
                  <a:moveTo>
                    <a:pt x="357" y="0"/>
                  </a:moveTo>
                  <a:lnTo>
                    <a:pt x="0" y="0"/>
                  </a:lnTo>
                  <a:lnTo>
                    <a:pt x="0" y="664"/>
                  </a:lnTo>
                  <a:lnTo>
                    <a:pt x="357" y="664"/>
                  </a:lnTo>
                  <a:lnTo>
                    <a:pt x="357" y="0"/>
                  </a:lnTo>
                </a:path>
              </a:pathLst>
            </a:custGeom>
            <a:solidFill>
              <a:srgbClr val="7036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3" name="Freeform 143">
              <a:extLst>
                <a:ext uri="{FF2B5EF4-FFF2-40B4-BE49-F238E27FC236}">
                  <a16:creationId xmlns:a16="http://schemas.microsoft.com/office/drawing/2014/main" id="{E58EF3AE-195A-51CE-481B-2637229E40DA}"/>
                </a:ext>
              </a:extLst>
            </p:cNvPr>
            <p:cNvSpPr>
              <a:spLocks noChangeArrowheads="1"/>
            </p:cNvSpPr>
            <p:nvPr/>
          </p:nvSpPr>
          <p:spPr bwMode="auto">
            <a:xfrm>
              <a:off x="5754232" y="10109862"/>
              <a:ext cx="37443" cy="37445"/>
            </a:xfrm>
            <a:custGeom>
              <a:avLst/>
              <a:gdLst>
                <a:gd name="T0" fmla="*/ 57 w 58"/>
                <a:gd name="T1" fmla="*/ 29 h 58"/>
                <a:gd name="T2" fmla="*/ 57 w 58"/>
                <a:gd name="T3" fmla="*/ 29 h 58"/>
                <a:gd name="T4" fmla="*/ 29 w 58"/>
                <a:gd name="T5" fmla="*/ 57 h 58"/>
                <a:gd name="T6" fmla="*/ 29 w 58"/>
                <a:gd name="T7" fmla="*/ 57 h 58"/>
                <a:gd name="T8" fmla="*/ 0 w 58"/>
                <a:gd name="T9" fmla="*/ 29 h 58"/>
                <a:gd name="T10" fmla="*/ 0 w 58"/>
                <a:gd name="T11" fmla="*/ 29 h 58"/>
                <a:gd name="T12" fmla="*/ 29 w 58"/>
                <a:gd name="T13" fmla="*/ 0 h 58"/>
                <a:gd name="T14" fmla="*/ 29 w 58"/>
                <a:gd name="T15" fmla="*/ 0 h 58"/>
                <a:gd name="T16" fmla="*/ 57 w 58"/>
                <a:gd name="T1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7" y="29"/>
                  </a:moveTo>
                  <a:lnTo>
                    <a:pt x="57" y="29"/>
                  </a:lnTo>
                  <a:cubicBezTo>
                    <a:pt x="57" y="45"/>
                    <a:pt x="44" y="57"/>
                    <a:pt x="29" y="57"/>
                  </a:cubicBezTo>
                  <a:lnTo>
                    <a:pt x="29" y="57"/>
                  </a:lnTo>
                  <a:cubicBezTo>
                    <a:pt x="13" y="57"/>
                    <a:pt x="0" y="45"/>
                    <a:pt x="0" y="29"/>
                  </a:cubicBezTo>
                  <a:lnTo>
                    <a:pt x="0" y="29"/>
                  </a:lnTo>
                  <a:cubicBezTo>
                    <a:pt x="0" y="13"/>
                    <a:pt x="13" y="0"/>
                    <a:pt x="29" y="0"/>
                  </a:cubicBezTo>
                  <a:lnTo>
                    <a:pt x="29" y="0"/>
                  </a:lnTo>
                  <a:cubicBezTo>
                    <a:pt x="44" y="0"/>
                    <a:pt x="57" y="13"/>
                    <a:pt x="57" y="29"/>
                  </a:cubicBezTo>
                </a:path>
              </a:pathLst>
            </a:custGeom>
            <a:solidFill>
              <a:srgbClr val="FFF0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4" name="Freeform 144">
              <a:extLst>
                <a:ext uri="{FF2B5EF4-FFF2-40B4-BE49-F238E27FC236}">
                  <a16:creationId xmlns:a16="http://schemas.microsoft.com/office/drawing/2014/main" id="{E48A2285-4DE7-74E1-551D-5B3ED1918C9F}"/>
                </a:ext>
              </a:extLst>
            </p:cNvPr>
            <p:cNvSpPr>
              <a:spLocks noChangeArrowheads="1"/>
            </p:cNvSpPr>
            <p:nvPr/>
          </p:nvSpPr>
          <p:spPr bwMode="auto">
            <a:xfrm>
              <a:off x="5348109" y="9911123"/>
              <a:ext cx="178579" cy="178579"/>
            </a:xfrm>
            <a:custGeom>
              <a:avLst/>
              <a:gdLst>
                <a:gd name="T0" fmla="*/ 271 w 272"/>
                <a:gd name="T1" fmla="*/ 271 h 272"/>
                <a:gd name="T2" fmla="*/ 0 w 272"/>
                <a:gd name="T3" fmla="*/ 271 h 272"/>
                <a:gd name="T4" fmla="*/ 0 w 272"/>
                <a:gd name="T5" fmla="*/ 0 h 272"/>
                <a:gd name="T6" fmla="*/ 271 w 272"/>
                <a:gd name="T7" fmla="*/ 0 h 272"/>
                <a:gd name="T8" fmla="*/ 271 w 272"/>
                <a:gd name="T9" fmla="*/ 271 h 272"/>
              </a:gdLst>
              <a:ahLst/>
              <a:cxnLst>
                <a:cxn ang="0">
                  <a:pos x="T0" y="T1"/>
                </a:cxn>
                <a:cxn ang="0">
                  <a:pos x="T2" y="T3"/>
                </a:cxn>
                <a:cxn ang="0">
                  <a:pos x="T4" y="T5"/>
                </a:cxn>
                <a:cxn ang="0">
                  <a:pos x="T6" y="T7"/>
                </a:cxn>
                <a:cxn ang="0">
                  <a:pos x="T8" y="T9"/>
                </a:cxn>
              </a:cxnLst>
              <a:rect l="0" t="0" r="r" b="b"/>
              <a:pathLst>
                <a:path w="272" h="272">
                  <a:moveTo>
                    <a:pt x="271" y="271"/>
                  </a:moveTo>
                  <a:lnTo>
                    <a:pt x="0" y="271"/>
                  </a:lnTo>
                  <a:lnTo>
                    <a:pt x="0" y="0"/>
                  </a:lnTo>
                  <a:lnTo>
                    <a:pt x="271" y="0"/>
                  </a:lnTo>
                  <a:lnTo>
                    <a:pt x="271" y="271"/>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5" name="Freeform 145">
              <a:extLst>
                <a:ext uri="{FF2B5EF4-FFF2-40B4-BE49-F238E27FC236}">
                  <a16:creationId xmlns:a16="http://schemas.microsoft.com/office/drawing/2014/main" id="{5C728ABE-3589-22D6-BA55-639135BF651B}"/>
                </a:ext>
              </a:extLst>
            </p:cNvPr>
            <p:cNvSpPr>
              <a:spLocks noChangeArrowheads="1"/>
            </p:cNvSpPr>
            <p:nvPr/>
          </p:nvSpPr>
          <p:spPr bwMode="auto">
            <a:xfrm>
              <a:off x="5348108" y="9911123"/>
              <a:ext cx="25924" cy="178579"/>
            </a:xfrm>
            <a:custGeom>
              <a:avLst/>
              <a:gdLst>
                <a:gd name="T0" fmla="*/ 39 w 40"/>
                <a:gd name="T1" fmla="*/ 271 h 272"/>
                <a:gd name="T2" fmla="*/ 0 w 40"/>
                <a:gd name="T3" fmla="*/ 271 h 272"/>
                <a:gd name="T4" fmla="*/ 0 w 40"/>
                <a:gd name="T5" fmla="*/ 0 h 272"/>
                <a:gd name="T6" fmla="*/ 39 w 40"/>
                <a:gd name="T7" fmla="*/ 0 h 272"/>
                <a:gd name="T8" fmla="*/ 39 w 40"/>
                <a:gd name="T9" fmla="*/ 271 h 272"/>
              </a:gdLst>
              <a:ahLst/>
              <a:cxnLst>
                <a:cxn ang="0">
                  <a:pos x="T0" y="T1"/>
                </a:cxn>
                <a:cxn ang="0">
                  <a:pos x="T2" y="T3"/>
                </a:cxn>
                <a:cxn ang="0">
                  <a:pos x="T4" y="T5"/>
                </a:cxn>
                <a:cxn ang="0">
                  <a:pos x="T6" y="T7"/>
                </a:cxn>
                <a:cxn ang="0">
                  <a:pos x="T8" y="T9"/>
                </a:cxn>
              </a:cxnLst>
              <a:rect l="0" t="0" r="r" b="b"/>
              <a:pathLst>
                <a:path w="40" h="272">
                  <a:moveTo>
                    <a:pt x="39" y="271"/>
                  </a:moveTo>
                  <a:lnTo>
                    <a:pt x="0" y="271"/>
                  </a:lnTo>
                  <a:lnTo>
                    <a:pt x="0" y="0"/>
                  </a:lnTo>
                  <a:lnTo>
                    <a:pt x="39" y="0"/>
                  </a:lnTo>
                  <a:lnTo>
                    <a:pt x="39"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6" name="Freeform 146">
              <a:extLst>
                <a:ext uri="{FF2B5EF4-FFF2-40B4-BE49-F238E27FC236}">
                  <a16:creationId xmlns:a16="http://schemas.microsoft.com/office/drawing/2014/main" id="{A7490E4C-7E3D-BDB9-3502-BEBFF6F589BE}"/>
                </a:ext>
              </a:extLst>
            </p:cNvPr>
            <p:cNvSpPr>
              <a:spLocks noChangeArrowheads="1"/>
            </p:cNvSpPr>
            <p:nvPr/>
          </p:nvSpPr>
          <p:spPr bwMode="auto">
            <a:xfrm>
              <a:off x="5497883" y="9911123"/>
              <a:ext cx="25924" cy="178579"/>
            </a:xfrm>
            <a:custGeom>
              <a:avLst/>
              <a:gdLst>
                <a:gd name="T0" fmla="*/ 39 w 40"/>
                <a:gd name="T1" fmla="*/ 271 h 272"/>
                <a:gd name="T2" fmla="*/ 0 w 40"/>
                <a:gd name="T3" fmla="*/ 271 h 272"/>
                <a:gd name="T4" fmla="*/ 0 w 40"/>
                <a:gd name="T5" fmla="*/ 0 h 272"/>
                <a:gd name="T6" fmla="*/ 39 w 40"/>
                <a:gd name="T7" fmla="*/ 0 h 272"/>
                <a:gd name="T8" fmla="*/ 39 w 40"/>
                <a:gd name="T9" fmla="*/ 271 h 272"/>
              </a:gdLst>
              <a:ahLst/>
              <a:cxnLst>
                <a:cxn ang="0">
                  <a:pos x="T0" y="T1"/>
                </a:cxn>
                <a:cxn ang="0">
                  <a:pos x="T2" y="T3"/>
                </a:cxn>
                <a:cxn ang="0">
                  <a:pos x="T4" y="T5"/>
                </a:cxn>
                <a:cxn ang="0">
                  <a:pos x="T6" y="T7"/>
                </a:cxn>
                <a:cxn ang="0">
                  <a:pos x="T8" y="T9"/>
                </a:cxn>
              </a:cxnLst>
              <a:rect l="0" t="0" r="r" b="b"/>
              <a:pathLst>
                <a:path w="40" h="272">
                  <a:moveTo>
                    <a:pt x="39" y="271"/>
                  </a:moveTo>
                  <a:lnTo>
                    <a:pt x="0" y="271"/>
                  </a:lnTo>
                  <a:lnTo>
                    <a:pt x="0" y="0"/>
                  </a:lnTo>
                  <a:lnTo>
                    <a:pt x="39" y="0"/>
                  </a:lnTo>
                  <a:lnTo>
                    <a:pt x="39"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7" name="Freeform 147">
              <a:extLst>
                <a:ext uri="{FF2B5EF4-FFF2-40B4-BE49-F238E27FC236}">
                  <a16:creationId xmlns:a16="http://schemas.microsoft.com/office/drawing/2014/main" id="{7EC6E02A-ED1C-1E0D-B040-0B4D42623E3A}"/>
                </a:ext>
              </a:extLst>
            </p:cNvPr>
            <p:cNvSpPr>
              <a:spLocks noChangeArrowheads="1"/>
            </p:cNvSpPr>
            <p:nvPr/>
          </p:nvSpPr>
          <p:spPr bwMode="auto">
            <a:xfrm>
              <a:off x="5348109" y="9911123"/>
              <a:ext cx="178579" cy="25922"/>
            </a:xfrm>
            <a:custGeom>
              <a:avLst/>
              <a:gdLst>
                <a:gd name="T0" fmla="*/ 0 w 272"/>
                <a:gd name="T1" fmla="*/ 0 h 41"/>
                <a:gd name="T2" fmla="*/ 271 w 272"/>
                <a:gd name="T3" fmla="*/ 0 h 41"/>
                <a:gd name="T4" fmla="*/ 271 w 272"/>
                <a:gd name="T5" fmla="*/ 40 h 41"/>
                <a:gd name="T6" fmla="*/ 0 w 272"/>
                <a:gd name="T7" fmla="*/ 40 h 41"/>
                <a:gd name="T8" fmla="*/ 0 w 272"/>
                <a:gd name="T9" fmla="*/ 0 h 41"/>
              </a:gdLst>
              <a:ahLst/>
              <a:cxnLst>
                <a:cxn ang="0">
                  <a:pos x="T0" y="T1"/>
                </a:cxn>
                <a:cxn ang="0">
                  <a:pos x="T2" y="T3"/>
                </a:cxn>
                <a:cxn ang="0">
                  <a:pos x="T4" y="T5"/>
                </a:cxn>
                <a:cxn ang="0">
                  <a:pos x="T6" y="T7"/>
                </a:cxn>
                <a:cxn ang="0">
                  <a:pos x="T8" y="T9"/>
                </a:cxn>
              </a:cxnLst>
              <a:rect l="0" t="0" r="r" b="b"/>
              <a:pathLst>
                <a:path w="272" h="41">
                  <a:moveTo>
                    <a:pt x="0" y="0"/>
                  </a:moveTo>
                  <a:lnTo>
                    <a:pt x="271" y="0"/>
                  </a:lnTo>
                  <a:lnTo>
                    <a:pt x="271" y="40"/>
                  </a:lnTo>
                  <a:lnTo>
                    <a:pt x="0" y="40"/>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8" name="Freeform 148">
              <a:extLst>
                <a:ext uri="{FF2B5EF4-FFF2-40B4-BE49-F238E27FC236}">
                  <a16:creationId xmlns:a16="http://schemas.microsoft.com/office/drawing/2014/main" id="{3324FB7D-D451-2565-8546-0E4CD7000764}"/>
                </a:ext>
              </a:extLst>
            </p:cNvPr>
            <p:cNvSpPr>
              <a:spLocks noChangeArrowheads="1"/>
            </p:cNvSpPr>
            <p:nvPr/>
          </p:nvSpPr>
          <p:spPr bwMode="auto">
            <a:xfrm>
              <a:off x="5348109" y="10063777"/>
              <a:ext cx="178579" cy="25924"/>
            </a:xfrm>
            <a:custGeom>
              <a:avLst/>
              <a:gdLst>
                <a:gd name="T0" fmla="*/ 0 w 272"/>
                <a:gd name="T1" fmla="*/ 0 h 40"/>
                <a:gd name="T2" fmla="*/ 271 w 272"/>
                <a:gd name="T3" fmla="*/ 0 h 40"/>
                <a:gd name="T4" fmla="*/ 271 w 272"/>
                <a:gd name="T5" fmla="*/ 39 h 40"/>
                <a:gd name="T6" fmla="*/ 0 w 272"/>
                <a:gd name="T7" fmla="*/ 39 h 40"/>
                <a:gd name="T8" fmla="*/ 0 w 272"/>
                <a:gd name="T9" fmla="*/ 0 h 40"/>
              </a:gdLst>
              <a:ahLst/>
              <a:cxnLst>
                <a:cxn ang="0">
                  <a:pos x="T0" y="T1"/>
                </a:cxn>
                <a:cxn ang="0">
                  <a:pos x="T2" y="T3"/>
                </a:cxn>
                <a:cxn ang="0">
                  <a:pos x="T4" y="T5"/>
                </a:cxn>
                <a:cxn ang="0">
                  <a:pos x="T6" y="T7"/>
                </a:cxn>
                <a:cxn ang="0">
                  <a:pos x="T8" y="T9"/>
                </a:cxn>
              </a:cxnLst>
              <a:rect l="0" t="0" r="r" b="b"/>
              <a:pathLst>
                <a:path w="272" h="40">
                  <a:moveTo>
                    <a:pt x="0" y="0"/>
                  </a:moveTo>
                  <a:lnTo>
                    <a:pt x="271" y="0"/>
                  </a:lnTo>
                  <a:lnTo>
                    <a:pt x="271" y="39"/>
                  </a:lnTo>
                  <a:lnTo>
                    <a:pt x="0" y="39"/>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9" name="Freeform 149">
              <a:extLst>
                <a:ext uri="{FF2B5EF4-FFF2-40B4-BE49-F238E27FC236}">
                  <a16:creationId xmlns:a16="http://schemas.microsoft.com/office/drawing/2014/main" id="{EF6655F9-DE2A-3EAE-B150-B295B90021CE}"/>
                </a:ext>
              </a:extLst>
            </p:cNvPr>
            <p:cNvSpPr>
              <a:spLocks noChangeArrowheads="1"/>
            </p:cNvSpPr>
            <p:nvPr/>
          </p:nvSpPr>
          <p:spPr bwMode="auto">
            <a:xfrm>
              <a:off x="5348109" y="9986011"/>
              <a:ext cx="178579" cy="25922"/>
            </a:xfrm>
            <a:custGeom>
              <a:avLst/>
              <a:gdLst>
                <a:gd name="T0" fmla="*/ 0 w 272"/>
                <a:gd name="T1" fmla="*/ 0 h 39"/>
                <a:gd name="T2" fmla="*/ 271 w 272"/>
                <a:gd name="T3" fmla="*/ 0 h 39"/>
                <a:gd name="T4" fmla="*/ 271 w 272"/>
                <a:gd name="T5" fmla="*/ 38 h 39"/>
                <a:gd name="T6" fmla="*/ 0 w 272"/>
                <a:gd name="T7" fmla="*/ 38 h 39"/>
                <a:gd name="T8" fmla="*/ 0 w 272"/>
                <a:gd name="T9" fmla="*/ 0 h 39"/>
              </a:gdLst>
              <a:ahLst/>
              <a:cxnLst>
                <a:cxn ang="0">
                  <a:pos x="T0" y="T1"/>
                </a:cxn>
                <a:cxn ang="0">
                  <a:pos x="T2" y="T3"/>
                </a:cxn>
                <a:cxn ang="0">
                  <a:pos x="T4" y="T5"/>
                </a:cxn>
                <a:cxn ang="0">
                  <a:pos x="T6" y="T7"/>
                </a:cxn>
                <a:cxn ang="0">
                  <a:pos x="T8" y="T9"/>
                </a:cxn>
              </a:cxnLst>
              <a:rect l="0" t="0" r="r" b="b"/>
              <a:pathLst>
                <a:path w="272" h="39">
                  <a:moveTo>
                    <a:pt x="0" y="0"/>
                  </a:moveTo>
                  <a:lnTo>
                    <a:pt x="271" y="0"/>
                  </a:lnTo>
                  <a:lnTo>
                    <a:pt x="271" y="38"/>
                  </a:lnTo>
                  <a:lnTo>
                    <a:pt x="0" y="38"/>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0" name="Freeform 150">
              <a:extLst>
                <a:ext uri="{FF2B5EF4-FFF2-40B4-BE49-F238E27FC236}">
                  <a16:creationId xmlns:a16="http://schemas.microsoft.com/office/drawing/2014/main" id="{FD459C82-CECB-D99E-D0D8-310E75ACD192}"/>
                </a:ext>
              </a:extLst>
            </p:cNvPr>
            <p:cNvSpPr>
              <a:spLocks noChangeArrowheads="1"/>
            </p:cNvSpPr>
            <p:nvPr/>
          </p:nvSpPr>
          <p:spPr bwMode="auto">
            <a:xfrm>
              <a:off x="5422995" y="9911123"/>
              <a:ext cx="25924"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1" name="Freeform 151">
              <a:extLst>
                <a:ext uri="{FF2B5EF4-FFF2-40B4-BE49-F238E27FC236}">
                  <a16:creationId xmlns:a16="http://schemas.microsoft.com/office/drawing/2014/main" id="{7AC1AC5C-2888-DAB6-B929-77B898B16148}"/>
                </a:ext>
              </a:extLst>
            </p:cNvPr>
            <p:cNvSpPr>
              <a:spLocks noChangeArrowheads="1"/>
            </p:cNvSpPr>
            <p:nvPr/>
          </p:nvSpPr>
          <p:spPr bwMode="auto">
            <a:xfrm>
              <a:off x="5863683" y="9911123"/>
              <a:ext cx="175698" cy="178579"/>
            </a:xfrm>
            <a:custGeom>
              <a:avLst/>
              <a:gdLst>
                <a:gd name="T0" fmla="*/ 270 w 271"/>
                <a:gd name="T1" fmla="*/ 271 h 272"/>
                <a:gd name="T2" fmla="*/ 0 w 271"/>
                <a:gd name="T3" fmla="*/ 271 h 272"/>
                <a:gd name="T4" fmla="*/ 0 w 271"/>
                <a:gd name="T5" fmla="*/ 0 h 272"/>
                <a:gd name="T6" fmla="*/ 270 w 271"/>
                <a:gd name="T7" fmla="*/ 0 h 272"/>
                <a:gd name="T8" fmla="*/ 270 w 271"/>
                <a:gd name="T9" fmla="*/ 271 h 272"/>
              </a:gdLst>
              <a:ahLst/>
              <a:cxnLst>
                <a:cxn ang="0">
                  <a:pos x="T0" y="T1"/>
                </a:cxn>
                <a:cxn ang="0">
                  <a:pos x="T2" y="T3"/>
                </a:cxn>
                <a:cxn ang="0">
                  <a:pos x="T4" y="T5"/>
                </a:cxn>
                <a:cxn ang="0">
                  <a:pos x="T6" y="T7"/>
                </a:cxn>
                <a:cxn ang="0">
                  <a:pos x="T8" y="T9"/>
                </a:cxn>
              </a:cxnLst>
              <a:rect l="0" t="0" r="r" b="b"/>
              <a:pathLst>
                <a:path w="271" h="272">
                  <a:moveTo>
                    <a:pt x="270" y="271"/>
                  </a:moveTo>
                  <a:lnTo>
                    <a:pt x="0" y="271"/>
                  </a:lnTo>
                  <a:lnTo>
                    <a:pt x="0" y="0"/>
                  </a:lnTo>
                  <a:lnTo>
                    <a:pt x="270" y="0"/>
                  </a:lnTo>
                  <a:lnTo>
                    <a:pt x="270" y="271"/>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2" name="Freeform 152">
              <a:extLst>
                <a:ext uri="{FF2B5EF4-FFF2-40B4-BE49-F238E27FC236}">
                  <a16:creationId xmlns:a16="http://schemas.microsoft.com/office/drawing/2014/main" id="{8357CAFE-87C5-F22E-FA01-DFBC127A43E7}"/>
                </a:ext>
              </a:extLst>
            </p:cNvPr>
            <p:cNvSpPr>
              <a:spLocks noChangeArrowheads="1"/>
            </p:cNvSpPr>
            <p:nvPr/>
          </p:nvSpPr>
          <p:spPr bwMode="auto">
            <a:xfrm>
              <a:off x="5863684" y="9911123"/>
              <a:ext cx="25922"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3" name="Freeform 153">
              <a:extLst>
                <a:ext uri="{FF2B5EF4-FFF2-40B4-BE49-F238E27FC236}">
                  <a16:creationId xmlns:a16="http://schemas.microsoft.com/office/drawing/2014/main" id="{F46AE376-2AF8-6A5A-06EE-D7099B51ADD0}"/>
                </a:ext>
              </a:extLst>
            </p:cNvPr>
            <p:cNvSpPr>
              <a:spLocks noChangeArrowheads="1"/>
            </p:cNvSpPr>
            <p:nvPr/>
          </p:nvSpPr>
          <p:spPr bwMode="auto">
            <a:xfrm>
              <a:off x="6016338" y="9911123"/>
              <a:ext cx="25924"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4" name="Freeform 154">
              <a:extLst>
                <a:ext uri="{FF2B5EF4-FFF2-40B4-BE49-F238E27FC236}">
                  <a16:creationId xmlns:a16="http://schemas.microsoft.com/office/drawing/2014/main" id="{A9A432CA-8A42-BD73-09D2-E579FB4BF5E0}"/>
                </a:ext>
              </a:extLst>
            </p:cNvPr>
            <p:cNvSpPr>
              <a:spLocks noChangeArrowheads="1"/>
            </p:cNvSpPr>
            <p:nvPr/>
          </p:nvSpPr>
          <p:spPr bwMode="auto">
            <a:xfrm>
              <a:off x="5863683" y="9911123"/>
              <a:ext cx="175698" cy="25922"/>
            </a:xfrm>
            <a:custGeom>
              <a:avLst/>
              <a:gdLst>
                <a:gd name="T0" fmla="*/ 0 w 271"/>
                <a:gd name="T1" fmla="*/ 0 h 41"/>
                <a:gd name="T2" fmla="*/ 270 w 271"/>
                <a:gd name="T3" fmla="*/ 0 h 41"/>
                <a:gd name="T4" fmla="*/ 270 w 271"/>
                <a:gd name="T5" fmla="*/ 40 h 41"/>
                <a:gd name="T6" fmla="*/ 0 w 271"/>
                <a:gd name="T7" fmla="*/ 40 h 41"/>
                <a:gd name="T8" fmla="*/ 0 w 271"/>
                <a:gd name="T9" fmla="*/ 0 h 41"/>
              </a:gdLst>
              <a:ahLst/>
              <a:cxnLst>
                <a:cxn ang="0">
                  <a:pos x="T0" y="T1"/>
                </a:cxn>
                <a:cxn ang="0">
                  <a:pos x="T2" y="T3"/>
                </a:cxn>
                <a:cxn ang="0">
                  <a:pos x="T4" y="T5"/>
                </a:cxn>
                <a:cxn ang="0">
                  <a:pos x="T6" y="T7"/>
                </a:cxn>
                <a:cxn ang="0">
                  <a:pos x="T8" y="T9"/>
                </a:cxn>
              </a:cxnLst>
              <a:rect l="0" t="0" r="r" b="b"/>
              <a:pathLst>
                <a:path w="271" h="41">
                  <a:moveTo>
                    <a:pt x="0" y="0"/>
                  </a:moveTo>
                  <a:lnTo>
                    <a:pt x="270" y="0"/>
                  </a:lnTo>
                  <a:lnTo>
                    <a:pt x="270" y="40"/>
                  </a:lnTo>
                  <a:lnTo>
                    <a:pt x="0" y="40"/>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5" name="Freeform 155">
              <a:extLst>
                <a:ext uri="{FF2B5EF4-FFF2-40B4-BE49-F238E27FC236}">
                  <a16:creationId xmlns:a16="http://schemas.microsoft.com/office/drawing/2014/main" id="{13AC1DDE-4AAB-7D1E-694C-A6022DA65695}"/>
                </a:ext>
              </a:extLst>
            </p:cNvPr>
            <p:cNvSpPr>
              <a:spLocks noChangeArrowheads="1"/>
            </p:cNvSpPr>
            <p:nvPr/>
          </p:nvSpPr>
          <p:spPr bwMode="auto">
            <a:xfrm>
              <a:off x="5863683" y="10063777"/>
              <a:ext cx="175698" cy="25924"/>
            </a:xfrm>
            <a:custGeom>
              <a:avLst/>
              <a:gdLst>
                <a:gd name="T0" fmla="*/ 0 w 271"/>
                <a:gd name="T1" fmla="*/ 0 h 40"/>
                <a:gd name="T2" fmla="*/ 270 w 271"/>
                <a:gd name="T3" fmla="*/ 0 h 40"/>
                <a:gd name="T4" fmla="*/ 270 w 271"/>
                <a:gd name="T5" fmla="*/ 39 h 40"/>
                <a:gd name="T6" fmla="*/ 0 w 271"/>
                <a:gd name="T7" fmla="*/ 39 h 40"/>
                <a:gd name="T8" fmla="*/ 0 w 271"/>
                <a:gd name="T9" fmla="*/ 0 h 40"/>
              </a:gdLst>
              <a:ahLst/>
              <a:cxnLst>
                <a:cxn ang="0">
                  <a:pos x="T0" y="T1"/>
                </a:cxn>
                <a:cxn ang="0">
                  <a:pos x="T2" y="T3"/>
                </a:cxn>
                <a:cxn ang="0">
                  <a:pos x="T4" y="T5"/>
                </a:cxn>
                <a:cxn ang="0">
                  <a:pos x="T6" y="T7"/>
                </a:cxn>
                <a:cxn ang="0">
                  <a:pos x="T8" y="T9"/>
                </a:cxn>
              </a:cxnLst>
              <a:rect l="0" t="0" r="r" b="b"/>
              <a:pathLst>
                <a:path w="271" h="40">
                  <a:moveTo>
                    <a:pt x="0" y="0"/>
                  </a:moveTo>
                  <a:lnTo>
                    <a:pt x="270" y="0"/>
                  </a:lnTo>
                  <a:lnTo>
                    <a:pt x="270" y="39"/>
                  </a:lnTo>
                  <a:lnTo>
                    <a:pt x="0" y="39"/>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6" name="Freeform 156">
              <a:extLst>
                <a:ext uri="{FF2B5EF4-FFF2-40B4-BE49-F238E27FC236}">
                  <a16:creationId xmlns:a16="http://schemas.microsoft.com/office/drawing/2014/main" id="{FF733728-E7D8-2617-B861-579EFEA0DBC3}"/>
                </a:ext>
              </a:extLst>
            </p:cNvPr>
            <p:cNvSpPr>
              <a:spLocks noChangeArrowheads="1"/>
            </p:cNvSpPr>
            <p:nvPr/>
          </p:nvSpPr>
          <p:spPr bwMode="auto">
            <a:xfrm>
              <a:off x="5863683" y="9986011"/>
              <a:ext cx="175698" cy="25922"/>
            </a:xfrm>
            <a:custGeom>
              <a:avLst/>
              <a:gdLst>
                <a:gd name="T0" fmla="*/ 0 w 271"/>
                <a:gd name="T1" fmla="*/ 0 h 39"/>
                <a:gd name="T2" fmla="*/ 270 w 271"/>
                <a:gd name="T3" fmla="*/ 0 h 39"/>
                <a:gd name="T4" fmla="*/ 270 w 271"/>
                <a:gd name="T5" fmla="*/ 38 h 39"/>
                <a:gd name="T6" fmla="*/ 0 w 271"/>
                <a:gd name="T7" fmla="*/ 38 h 39"/>
                <a:gd name="T8" fmla="*/ 0 w 271"/>
                <a:gd name="T9" fmla="*/ 0 h 39"/>
              </a:gdLst>
              <a:ahLst/>
              <a:cxnLst>
                <a:cxn ang="0">
                  <a:pos x="T0" y="T1"/>
                </a:cxn>
                <a:cxn ang="0">
                  <a:pos x="T2" y="T3"/>
                </a:cxn>
                <a:cxn ang="0">
                  <a:pos x="T4" y="T5"/>
                </a:cxn>
                <a:cxn ang="0">
                  <a:pos x="T6" y="T7"/>
                </a:cxn>
                <a:cxn ang="0">
                  <a:pos x="T8" y="T9"/>
                </a:cxn>
              </a:cxnLst>
              <a:rect l="0" t="0" r="r" b="b"/>
              <a:pathLst>
                <a:path w="271" h="39">
                  <a:moveTo>
                    <a:pt x="0" y="0"/>
                  </a:moveTo>
                  <a:lnTo>
                    <a:pt x="270" y="0"/>
                  </a:lnTo>
                  <a:lnTo>
                    <a:pt x="270" y="38"/>
                  </a:lnTo>
                  <a:lnTo>
                    <a:pt x="0" y="38"/>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7" name="Freeform 157">
              <a:extLst>
                <a:ext uri="{FF2B5EF4-FFF2-40B4-BE49-F238E27FC236}">
                  <a16:creationId xmlns:a16="http://schemas.microsoft.com/office/drawing/2014/main" id="{2F469563-6E61-2919-01BD-DEFEB116FE7C}"/>
                </a:ext>
              </a:extLst>
            </p:cNvPr>
            <p:cNvSpPr>
              <a:spLocks noChangeArrowheads="1"/>
            </p:cNvSpPr>
            <p:nvPr/>
          </p:nvSpPr>
          <p:spPr bwMode="auto">
            <a:xfrm>
              <a:off x="5941450" y="9911123"/>
              <a:ext cx="25924"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8" name="Freeform 158">
              <a:extLst>
                <a:ext uri="{FF2B5EF4-FFF2-40B4-BE49-F238E27FC236}">
                  <a16:creationId xmlns:a16="http://schemas.microsoft.com/office/drawing/2014/main" id="{EA4783F4-E9A9-BF7F-2690-2530AA0671B7}"/>
                </a:ext>
              </a:extLst>
            </p:cNvPr>
            <p:cNvSpPr>
              <a:spLocks noChangeArrowheads="1"/>
            </p:cNvSpPr>
            <p:nvPr/>
          </p:nvSpPr>
          <p:spPr bwMode="auto">
            <a:xfrm>
              <a:off x="5374032" y="10510225"/>
              <a:ext cx="63367" cy="34564"/>
            </a:xfrm>
            <a:custGeom>
              <a:avLst/>
              <a:gdLst>
                <a:gd name="T0" fmla="*/ 97 w 98"/>
                <a:gd name="T1" fmla="*/ 52 h 53"/>
                <a:gd name="T2" fmla="*/ 0 w 98"/>
                <a:gd name="T3" fmla="*/ 52 h 53"/>
                <a:gd name="T4" fmla="*/ 0 w 98"/>
                <a:gd name="T5" fmla="*/ 0 h 53"/>
                <a:gd name="T6" fmla="*/ 97 w 98"/>
                <a:gd name="T7" fmla="*/ 0 h 53"/>
                <a:gd name="T8" fmla="*/ 97 w 98"/>
                <a:gd name="T9" fmla="*/ 52 h 53"/>
              </a:gdLst>
              <a:ahLst/>
              <a:cxnLst>
                <a:cxn ang="0">
                  <a:pos x="T0" y="T1"/>
                </a:cxn>
                <a:cxn ang="0">
                  <a:pos x="T2" y="T3"/>
                </a:cxn>
                <a:cxn ang="0">
                  <a:pos x="T4" y="T5"/>
                </a:cxn>
                <a:cxn ang="0">
                  <a:pos x="T6" y="T7"/>
                </a:cxn>
                <a:cxn ang="0">
                  <a:pos x="T8" y="T9"/>
                </a:cxn>
              </a:cxnLst>
              <a:rect l="0" t="0" r="r" b="b"/>
              <a:pathLst>
                <a:path w="98" h="53">
                  <a:moveTo>
                    <a:pt x="97" y="52"/>
                  </a:moveTo>
                  <a:lnTo>
                    <a:pt x="0" y="52"/>
                  </a:lnTo>
                  <a:lnTo>
                    <a:pt x="0" y="0"/>
                  </a:lnTo>
                  <a:lnTo>
                    <a:pt x="97" y="0"/>
                  </a:lnTo>
                  <a:lnTo>
                    <a:pt x="97" y="52"/>
                  </a:ln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9" name="Freeform 159">
              <a:extLst>
                <a:ext uri="{FF2B5EF4-FFF2-40B4-BE49-F238E27FC236}">
                  <a16:creationId xmlns:a16="http://schemas.microsoft.com/office/drawing/2014/main" id="{E2502215-CA23-009B-5C49-E0BA21D56719}"/>
                </a:ext>
              </a:extLst>
            </p:cNvPr>
            <p:cNvSpPr>
              <a:spLocks noChangeArrowheads="1"/>
            </p:cNvSpPr>
            <p:nvPr/>
          </p:nvSpPr>
          <p:spPr bwMode="auto">
            <a:xfrm>
              <a:off x="6042262" y="10573592"/>
              <a:ext cx="31682" cy="34564"/>
            </a:xfrm>
            <a:custGeom>
              <a:avLst/>
              <a:gdLst>
                <a:gd name="T0" fmla="*/ 47 w 48"/>
                <a:gd name="T1" fmla="*/ 51 h 52"/>
                <a:gd name="T2" fmla="*/ 0 w 48"/>
                <a:gd name="T3" fmla="*/ 51 h 52"/>
                <a:gd name="T4" fmla="*/ 0 w 48"/>
                <a:gd name="T5" fmla="*/ 0 h 52"/>
                <a:gd name="T6" fmla="*/ 47 w 48"/>
                <a:gd name="T7" fmla="*/ 0 h 52"/>
                <a:gd name="T8" fmla="*/ 47 w 48"/>
                <a:gd name="T9" fmla="*/ 51 h 52"/>
              </a:gdLst>
              <a:ahLst/>
              <a:cxnLst>
                <a:cxn ang="0">
                  <a:pos x="T0" y="T1"/>
                </a:cxn>
                <a:cxn ang="0">
                  <a:pos x="T2" y="T3"/>
                </a:cxn>
                <a:cxn ang="0">
                  <a:pos x="T4" y="T5"/>
                </a:cxn>
                <a:cxn ang="0">
                  <a:pos x="T6" y="T7"/>
                </a:cxn>
                <a:cxn ang="0">
                  <a:pos x="T8" y="T9"/>
                </a:cxn>
              </a:cxnLst>
              <a:rect l="0" t="0" r="r" b="b"/>
              <a:pathLst>
                <a:path w="48" h="52">
                  <a:moveTo>
                    <a:pt x="47" y="51"/>
                  </a:moveTo>
                  <a:lnTo>
                    <a:pt x="0" y="51"/>
                  </a:lnTo>
                  <a:lnTo>
                    <a:pt x="0" y="0"/>
                  </a:lnTo>
                  <a:lnTo>
                    <a:pt x="47" y="0"/>
                  </a:lnTo>
                  <a:lnTo>
                    <a:pt x="47" y="51"/>
                  </a:ln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20" name="Freeform 160">
              <a:extLst>
                <a:ext uri="{FF2B5EF4-FFF2-40B4-BE49-F238E27FC236}">
                  <a16:creationId xmlns:a16="http://schemas.microsoft.com/office/drawing/2014/main" id="{DA736A5E-DA32-AB69-FD56-FC610C27E022}"/>
                </a:ext>
              </a:extLst>
            </p:cNvPr>
            <p:cNvSpPr>
              <a:spLocks noChangeArrowheads="1"/>
            </p:cNvSpPr>
            <p:nvPr/>
          </p:nvSpPr>
          <p:spPr bwMode="auto">
            <a:xfrm>
              <a:off x="5722547" y="10544790"/>
              <a:ext cx="34564" cy="63367"/>
            </a:xfrm>
            <a:custGeom>
              <a:avLst/>
              <a:gdLst>
                <a:gd name="T0" fmla="*/ 0 w 52"/>
                <a:gd name="T1" fmla="*/ 0 h 98"/>
                <a:gd name="T2" fmla="*/ 51 w 52"/>
                <a:gd name="T3" fmla="*/ 0 h 98"/>
                <a:gd name="T4" fmla="*/ 51 w 52"/>
                <a:gd name="T5" fmla="*/ 97 h 98"/>
                <a:gd name="T6" fmla="*/ 0 w 52"/>
                <a:gd name="T7" fmla="*/ 97 h 98"/>
                <a:gd name="T8" fmla="*/ 0 w 52"/>
                <a:gd name="T9" fmla="*/ 0 h 98"/>
              </a:gdLst>
              <a:ahLst/>
              <a:cxnLst>
                <a:cxn ang="0">
                  <a:pos x="T0" y="T1"/>
                </a:cxn>
                <a:cxn ang="0">
                  <a:pos x="T2" y="T3"/>
                </a:cxn>
                <a:cxn ang="0">
                  <a:pos x="T4" y="T5"/>
                </a:cxn>
                <a:cxn ang="0">
                  <a:pos x="T6" y="T7"/>
                </a:cxn>
                <a:cxn ang="0">
                  <a:pos x="T8" y="T9"/>
                </a:cxn>
              </a:cxnLst>
              <a:rect l="0" t="0" r="r" b="b"/>
              <a:pathLst>
                <a:path w="52" h="98">
                  <a:moveTo>
                    <a:pt x="0" y="0"/>
                  </a:moveTo>
                  <a:lnTo>
                    <a:pt x="51" y="0"/>
                  </a:lnTo>
                  <a:lnTo>
                    <a:pt x="51" y="97"/>
                  </a:lnTo>
                  <a:lnTo>
                    <a:pt x="0" y="97"/>
                  </a:lnTo>
                  <a:lnTo>
                    <a:pt x="0" y="0"/>
                  </a:ln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229" name="TextBox 228">
            <a:extLst>
              <a:ext uri="{FF2B5EF4-FFF2-40B4-BE49-F238E27FC236}">
                <a16:creationId xmlns:a16="http://schemas.microsoft.com/office/drawing/2014/main" id="{EE22AAF2-E1C3-E182-52C9-815572086FC5}"/>
              </a:ext>
            </a:extLst>
          </p:cNvPr>
          <p:cNvSpPr txBox="1"/>
          <p:nvPr/>
        </p:nvSpPr>
        <p:spPr>
          <a:xfrm>
            <a:off x="802800" y="4502051"/>
            <a:ext cx="3496300" cy="646331"/>
          </a:xfrm>
          <a:prstGeom prst="rect">
            <a:avLst/>
          </a:prstGeom>
          <a:noFill/>
        </p:spPr>
        <p:txBody>
          <a:bodyPr wrap="square" lIns="0" rIns="0" rtlCol="0" anchor="ctr" anchorCtr="0">
            <a:spAutoFit/>
          </a:bodyPr>
          <a:lstStyle/>
          <a:p>
            <a:pPr algn="r"/>
            <a:r>
              <a:rPr lang="en-US" dirty="0">
                <a:latin typeface="Aptos" panose="020B0004020202020204" pitchFamily="34" charset="0"/>
              </a:rPr>
              <a:t>You move into care on a temporary basis</a:t>
            </a:r>
            <a:endParaRPr lang="en-GB" dirty="0">
              <a:latin typeface="Aptos" panose="020B0004020202020204" pitchFamily="34" charset="0"/>
            </a:endParaRPr>
          </a:p>
        </p:txBody>
      </p:sp>
      <p:grpSp>
        <p:nvGrpSpPr>
          <p:cNvPr id="231" name="Group 230">
            <a:extLst>
              <a:ext uri="{FF2B5EF4-FFF2-40B4-BE49-F238E27FC236}">
                <a16:creationId xmlns:a16="http://schemas.microsoft.com/office/drawing/2014/main" id="{2EA44063-0AF8-80E9-E95E-0830A2B47DB4}"/>
              </a:ext>
            </a:extLst>
          </p:cNvPr>
          <p:cNvGrpSpPr/>
          <p:nvPr/>
        </p:nvGrpSpPr>
        <p:grpSpPr>
          <a:xfrm>
            <a:off x="-2089133" y="3095494"/>
            <a:ext cx="1757352" cy="713630"/>
            <a:chOff x="6025" y="6022367"/>
            <a:chExt cx="1757352" cy="713630"/>
          </a:xfrm>
        </p:grpSpPr>
        <p:grpSp>
          <p:nvGrpSpPr>
            <p:cNvPr id="232" name="Group 231">
              <a:extLst>
                <a:ext uri="{FF2B5EF4-FFF2-40B4-BE49-F238E27FC236}">
                  <a16:creationId xmlns:a16="http://schemas.microsoft.com/office/drawing/2014/main" id="{80A515BF-C826-0CA8-9B68-2A01B358D894}"/>
                </a:ext>
              </a:extLst>
            </p:cNvPr>
            <p:cNvGrpSpPr/>
            <p:nvPr/>
          </p:nvGrpSpPr>
          <p:grpSpPr>
            <a:xfrm>
              <a:off x="369856" y="6260536"/>
              <a:ext cx="1029690" cy="475461"/>
              <a:chOff x="344016" y="6093296"/>
              <a:chExt cx="1029690" cy="475461"/>
            </a:xfrm>
          </p:grpSpPr>
          <p:sp>
            <p:nvSpPr>
              <p:cNvPr id="234" name="Oval 233">
                <a:extLst>
                  <a:ext uri="{FF2B5EF4-FFF2-40B4-BE49-F238E27FC236}">
                    <a16:creationId xmlns:a16="http://schemas.microsoft.com/office/drawing/2014/main" id="{06A70291-4C55-A8DB-CE19-5E788AB10116}"/>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5" name="Oval 234">
                <a:extLst>
                  <a:ext uri="{FF2B5EF4-FFF2-40B4-BE49-F238E27FC236}">
                    <a16:creationId xmlns:a16="http://schemas.microsoft.com/office/drawing/2014/main" id="{CC6FFE2C-735E-C221-9C67-4E7C9C759336}"/>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6" name="Oval 235">
                <a:extLst>
                  <a:ext uri="{FF2B5EF4-FFF2-40B4-BE49-F238E27FC236}">
                    <a16:creationId xmlns:a16="http://schemas.microsoft.com/office/drawing/2014/main" id="{EC0F40FA-56BC-8301-E993-E7E90D586200}"/>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7" name="Oval 236">
                <a:extLst>
                  <a:ext uri="{FF2B5EF4-FFF2-40B4-BE49-F238E27FC236}">
                    <a16:creationId xmlns:a16="http://schemas.microsoft.com/office/drawing/2014/main" id="{81581C82-EE5B-1E1C-5ADA-18240FDAF281}"/>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8" name="Oval 237">
                <a:extLst>
                  <a:ext uri="{FF2B5EF4-FFF2-40B4-BE49-F238E27FC236}">
                    <a16:creationId xmlns:a16="http://schemas.microsoft.com/office/drawing/2014/main" id="{E96C7E53-12F3-ADF2-C83A-241A64138840}"/>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9" name="Oval 238">
                <a:extLst>
                  <a:ext uri="{FF2B5EF4-FFF2-40B4-BE49-F238E27FC236}">
                    <a16:creationId xmlns:a16="http://schemas.microsoft.com/office/drawing/2014/main" id="{2927DA92-87C7-81C7-8FE5-EA78FF5B89F0}"/>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40" name="Oval 239">
                <a:extLst>
                  <a:ext uri="{FF2B5EF4-FFF2-40B4-BE49-F238E27FC236}">
                    <a16:creationId xmlns:a16="http://schemas.microsoft.com/office/drawing/2014/main" id="{9EDD2CF8-06E8-F686-ECF5-D7788096DA71}"/>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233" name="TextBox 232">
              <a:extLst>
                <a:ext uri="{FF2B5EF4-FFF2-40B4-BE49-F238E27FC236}">
                  <a16:creationId xmlns:a16="http://schemas.microsoft.com/office/drawing/2014/main" id="{7769BF6C-19A8-1180-D25A-C528E2E0371C}"/>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grpSp>
        <p:nvGrpSpPr>
          <p:cNvPr id="253" name="Group 252">
            <a:extLst>
              <a:ext uri="{FF2B5EF4-FFF2-40B4-BE49-F238E27FC236}">
                <a16:creationId xmlns:a16="http://schemas.microsoft.com/office/drawing/2014/main" id="{961B2091-8C4C-723C-FF0D-68088484E848}"/>
              </a:ext>
            </a:extLst>
          </p:cNvPr>
          <p:cNvGrpSpPr/>
          <p:nvPr/>
        </p:nvGrpSpPr>
        <p:grpSpPr>
          <a:xfrm>
            <a:off x="4970137" y="4300589"/>
            <a:ext cx="2264507" cy="2264506"/>
            <a:chOff x="3446136" y="3601313"/>
            <a:chExt cx="2264507" cy="2264506"/>
          </a:xfrm>
        </p:grpSpPr>
        <p:sp>
          <p:nvSpPr>
            <p:cNvPr id="21" name="Freeform 17">
              <a:extLst>
                <a:ext uri="{FF2B5EF4-FFF2-40B4-BE49-F238E27FC236}">
                  <a16:creationId xmlns:a16="http://schemas.microsoft.com/office/drawing/2014/main" id="{DBA533B3-0A34-656D-3793-677A57BBD0F3}"/>
                </a:ext>
              </a:extLst>
            </p:cNvPr>
            <p:cNvSpPr>
              <a:spLocks noChangeArrowheads="1"/>
            </p:cNvSpPr>
            <p:nvPr/>
          </p:nvSpPr>
          <p:spPr bwMode="auto">
            <a:xfrm>
              <a:off x="3446136" y="3601313"/>
              <a:ext cx="2264507" cy="2264506"/>
            </a:xfrm>
            <a:prstGeom prst="ellipse">
              <a:avLst/>
            </a:prstGeom>
            <a:solidFill>
              <a:srgbClr val="0076BE">
                <a:alpha val="75000"/>
              </a:srgbClr>
            </a:solidFill>
            <a:ln w="28575">
              <a:solidFill>
                <a:schemeClr val="tx1"/>
              </a:solidFill>
            </a:ln>
            <a:effectLst/>
          </p:spPr>
          <p:txBody>
            <a:bodyPr wrap="none" anchor="ctr"/>
            <a:lstStyle/>
            <a:p>
              <a:endParaRPr lang="en-US" sz="2450">
                <a:latin typeface="Lato Light" panose="020F0502020204030203" pitchFamily="34" charset="0"/>
              </a:endParaRPr>
            </a:p>
          </p:txBody>
        </p:sp>
        <p:grpSp>
          <p:nvGrpSpPr>
            <p:cNvPr id="22" name="Group 21">
              <a:extLst>
                <a:ext uri="{FF2B5EF4-FFF2-40B4-BE49-F238E27FC236}">
                  <a16:creationId xmlns:a16="http://schemas.microsoft.com/office/drawing/2014/main" id="{6FB89121-CA13-C176-C6ED-02232BC9A7FB}"/>
                </a:ext>
              </a:extLst>
            </p:cNvPr>
            <p:cNvGrpSpPr/>
            <p:nvPr/>
          </p:nvGrpSpPr>
          <p:grpSpPr>
            <a:xfrm>
              <a:off x="3831404" y="3918342"/>
              <a:ext cx="1462145" cy="908234"/>
              <a:chOff x="10619061" y="7442703"/>
              <a:chExt cx="3755914" cy="2333045"/>
            </a:xfrm>
          </p:grpSpPr>
          <p:sp>
            <p:nvSpPr>
              <p:cNvPr id="24" name="Freeform 18">
                <a:extLst>
                  <a:ext uri="{FF2B5EF4-FFF2-40B4-BE49-F238E27FC236}">
                    <a16:creationId xmlns:a16="http://schemas.microsoft.com/office/drawing/2014/main" id="{994A8926-C4E4-ED5C-EB08-F59A99337168}"/>
                  </a:ext>
                </a:extLst>
              </p:cNvPr>
              <p:cNvSpPr>
                <a:spLocks noChangeArrowheads="1"/>
              </p:cNvSpPr>
              <p:nvPr/>
            </p:nvSpPr>
            <p:spPr bwMode="auto">
              <a:xfrm>
                <a:off x="10961818" y="8470972"/>
                <a:ext cx="3107845" cy="1304776"/>
              </a:xfrm>
              <a:custGeom>
                <a:avLst/>
                <a:gdLst>
                  <a:gd name="T0" fmla="*/ 4621 w 4756"/>
                  <a:gd name="T1" fmla="*/ 971 h 1998"/>
                  <a:gd name="T2" fmla="*/ 4621 w 4756"/>
                  <a:gd name="T3" fmla="*/ 971 h 1998"/>
                  <a:gd name="T4" fmla="*/ 4383 w 4756"/>
                  <a:gd name="T5" fmla="*/ 997 h 1998"/>
                  <a:gd name="T6" fmla="*/ 4383 w 4756"/>
                  <a:gd name="T7" fmla="*/ 997 h 1998"/>
                  <a:gd name="T8" fmla="*/ 2679 w 4756"/>
                  <a:gd name="T9" fmla="*/ 1331 h 1998"/>
                  <a:gd name="T10" fmla="*/ 2679 w 4756"/>
                  <a:gd name="T11" fmla="*/ 1331 h 1998"/>
                  <a:gd name="T12" fmla="*/ 2590 w 4756"/>
                  <a:gd name="T13" fmla="*/ 1317 h 1998"/>
                  <a:gd name="T14" fmla="*/ 2590 w 4756"/>
                  <a:gd name="T15" fmla="*/ 1317 h 1998"/>
                  <a:gd name="T16" fmla="*/ 1939 w 4756"/>
                  <a:gd name="T17" fmla="*/ 756 h 1998"/>
                  <a:gd name="T18" fmla="*/ 1880 w 4756"/>
                  <a:gd name="T19" fmla="*/ 692 h 1998"/>
                  <a:gd name="T20" fmla="*/ 1968 w 4756"/>
                  <a:gd name="T21" fmla="*/ 691 h 1998"/>
                  <a:gd name="T22" fmla="*/ 1968 w 4756"/>
                  <a:gd name="T23" fmla="*/ 691 h 1998"/>
                  <a:gd name="T24" fmla="*/ 2876 w 4756"/>
                  <a:gd name="T25" fmla="*/ 604 h 1998"/>
                  <a:gd name="T26" fmla="*/ 2876 w 4756"/>
                  <a:gd name="T27" fmla="*/ 127 h 1998"/>
                  <a:gd name="T28" fmla="*/ 2876 w 4756"/>
                  <a:gd name="T29" fmla="*/ 127 h 1998"/>
                  <a:gd name="T30" fmla="*/ 2722 w 4756"/>
                  <a:gd name="T31" fmla="*/ 141 h 1998"/>
                  <a:gd name="T32" fmla="*/ 2722 w 4756"/>
                  <a:gd name="T33" fmla="*/ 141 h 1998"/>
                  <a:gd name="T34" fmla="*/ 2445 w 4756"/>
                  <a:gd name="T35" fmla="*/ 163 h 1998"/>
                  <a:gd name="T36" fmla="*/ 2445 w 4756"/>
                  <a:gd name="T37" fmla="*/ 163 h 1998"/>
                  <a:gd name="T38" fmla="*/ 1691 w 4756"/>
                  <a:gd name="T39" fmla="*/ 86 h 1998"/>
                  <a:gd name="T40" fmla="*/ 1691 w 4756"/>
                  <a:gd name="T41" fmla="*/ 86 h 1998"/>
                  <a:gd name="T42" fmla="*/ 1139 w 4756"/>
                  <a:gd name="T43" fmla="*/ 21 h 1998"/>
                  <a:gd name="T44" fmla="*/ 1139 w 4756"/>
                  <a:gd name="T45" fmla="*/ 21 h 1998"/>
                  <a:gd name="T46" fmla="*/ 765 w 4756"/>
                  <a:gd name="T47" fmla="*/ 146 h 1998"/>
                  <a:gd name="T48" fmla="*/ 765 w 4756"/>
                  <a:gd name="T49" fmla="*/ 146 h 1998"/>
                  <a:gd name="T50" fmla="*/ 0 w 4756"/>
                  <a:gd name="T51" fmla="*/ 310 h 1998"/>
                  <a:gd name="T52" fmla="*/ 0 w 4756"/>
                  <a:gd name="T53" fmla="*/ 1348 h 1998"/>
                  <a:gd name="T54" fmla="*/ 0 w 4756"/>
                  <a:gd name="T55" fmla="*/ 1348 h 1998"/>
                  <a:gd name="T56" fmla="*/ 805 w 4756"/>
                  <a:gd name="T57" fmla="*/ 1463 h 1998"/>
                  <a:gd name="T58" fmla="*/ 805 w 4756"/>
                  <a:gd name="T59" fmla="*/ 1463 h 1998"/>
                  <a:gd name="T60" fmla="*/ 2028 w 4756"/>
                  <a:gd name="T61" fmla="*/ 1909 h 1998"/>
                  <a:gd name="T62" fmla="*/ 2028 w 4756"/>
                  <a:gd name="T63" fmla="*/ 1909 h 1998"/>
                  <a:gd name="T64" fmla="*/ 2334 w 4756"/>
                  <a:gd name="T65" fmla="*/ 1992 h 1998"/>
                  <a:gd name="T66" fmla="*/ 2334 w 4756"/>
                  <a:gd name="T67" fmla="*/ 1992 h 1998"/>
                  <a:gd name="T68" fmla="*/ 2638 w 4756"/>
                  <a:gd name="T69" fmla="*/ 1945 h 1998"/>
                  <a:gd name="T70" fmla="*/ 2638 w 4756"/>
                  <a:gd name="T71" fmla="*/ 1945 h 1998"/>
                  <a:gd name="T72" fmla="*/ 4213 w 4756"/>
                  <a:gd name="T73" fmla="*/ 1451 h 1998"/>
                  <a:gd name="T74" fmla="*/ 4213 w 4756"/>
                  <a:gd name="T75" fmla="*/ 1451 h 1998"/>
                  <a:gd name="T76" fmla="*/ 4556 w 4756"/>
                  <a:gd name="T77" fmla="*/ 1293 h 1998"/>
                  <a:gd name="T78" fmla="*/ 4556 w 4756"/>
                  <a:gd name="T79" fmla="*/ 1293 h 1998"/>
                  <a:gd name="T80" fmla="*/ 4695 w 4756"/>
                  <a:gd name="T81" fmla="*/ 1200 h 1998"/>
                  <a:gd name="T82" fmla="*/ 4695 w 4756"/>
                  <a:gd name="T83" fmla="*/ 1200 h 1998"/>
                  <a:gd name="T84" fmla="*/ 4739 w 4756"/>
                  <a:gd name="T85" fmla="*/ 1126 h 1998"/>
                  <a:gd name="T86" fmla="*/ 4739 w 4756"/>
                  <a:gd name="T87" fmla="*/ 1126 h 1998"/>
                  <a:gd name="T88" fmla="*/ 4741 w 4756"/>
                  <a:gd name="T89" fmla="*/ 1117 h 1998"/>
                  <a:gd name="T90" fmla="*/ 4741 w 4756"/>
                  <a:gd name="T91" fmla="*/ 1117 h 1998"/>
                  <a:gd name="T92" fmla="*/ 4621 w 4756"/>
                  <a:gd name="T93" fmla="*/ 971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56" h="1998">
                    <a:moveTo>
                      <a:pt x="4621" y="971"/>
                    </a:moveTo>
                    <a:lnTo>
                      <a:pt x="4621" y="971"/>
                    </a:lnTo>
                    <a:cubicBezTo>
                      <a:pt x="4554" y="955"/>
                      <a:pt x="4473" y="972"/>
                      <a:pt x="4383" y="997"/>
                    </a:cubicBezTo>
                    <a:lnTo>
                      <a:pt x="4383" y="997"/>
                    </a:lnTo>
                    <a:cubicBezTo>
                      <a:pt x="4190" y="1051"/>
                      <a:pt x="3011" y="1331"/>
                      <a:pt x="2679" y="1331"/>
                    </a:cubicBezTo>
                    <a:lnTo>
                      <a:pt x="2679" y="1331"/>
                    </a:lnTo>
                    <a:cubicBezTo>
                      <a:pt x="2637" y="1331"/>
                      <a:pt x="2608" y="1326"/>
                      <a:pt x="2590" y="1317"/>
                    </a:cubicBezTo>
                    <a:lnTo>
                      <a:pt x="2590" y="1317"/>
                    </a:lnTo>
                    <a:cubicBezTo>
                      <a:pt x="2329" y="1190"/>
                      <a:pt x="1955" y="774"/>
                      <a:pt x="1939" y="756"/>
                    </a:cubicBezTo>
                    <a:lnTo>
                      <a:pt x="1880" y="692"/>
                    </a:lnTo>
                    <a:lnTo>
                      <a:pt x="1968" y="691"/>
                    </a:lnTo>
                    <a:lnTo>
                      <a:pt x="1968" y="691"/>
                    </a:lnTo>
                    <a:cubicBezTo>
                      <a:pt x="2161" y="688"/>
                      <a:pt x="2554" y="668"/>
                      <a:pt x="2876" y="604"/>
                    </a:cubicBezTo>
                    <a:lnTo>
                      <a:pt x="2876" y="127"/>
                    </a:lnTo>
                    <a:lnTo>
                      <a:pt x="2876" y="127"/>
                    </a:lnTo>
                    <a:cubicBezTo>
                      <a:pt x="2825" y="131"/>
                      <a:pt x="2773" y="136"/>
                      <a:pt x="2722" y="141"/>
                    </a:cubicBezTo>
                    <a:lnTo>
                      <a:pt x="2722" y="141"/>
                    </a:lnTo>
                    <a:cubicBezTo>
                      <a:pt x="2628" y="150"/>
                      <a:pt x="2535" y="160"/>
                      <a:pt x="2445" y="163"/>
                    </a:cubicBezTo>
                    <a:lnTo>
                      <a:pt x="2445" y="163"/>
                    </a:lnTo>
                    <a:cubicBezTo>
                      <a:pt x="2180" y="176"/>
                      <a:pt x="1946" y="162"/>
                      <a:pt x="1691" y="86"/>
                    </a:cubicBezTo>
                    <a:lnTo>
                      <a:pt x="1691" y="86"/>
                    </a:lnTo>
                    <a:cubicBezTo>
                      <a:pt x="1502" y="31"/>
                      <a:pt x="1335" y="0"/>
                      <a:pt x="1139" y="21"/>
                    </a:cubicBezTo>
                    <a:lnTo>
                      <a:pt x="1139" y="21"/>
                    </a:lnTo>
                    <a:cubicBezTo>
                      <a:pt x="1006" y="34"/>
                      <a:pt x="882" y="98"/>
                      <a:pt x="765" y="146"/>
                    </a:cubicBezTo>
                    <a:lnTo>
                      <a:pt x="765" y="146"/>
                    </a:lnTo>
                    <a:cubicBezTo>
                      <a:pt x="616" y="206"/>
                      <a:pt x="51" y="285"/>
                      <a:pt x="0" y="310"/>
                    </a:cubicBezTo>
                    <a:lnTo>
                      <a:pt x="0" y="1348"/>
                    </a:lnTo>
                    <a:lnTo>
                      <a:pt x="0" y="1348"/>
                    </a:lnTo>
                    <a:cubicBezTo>
                      <a:pt x="36" y="1360"/>
                      <a:pt x="752" y="1446"/>
                      <a:pt x="805" y="1463"/>
                    </a:cubicBezTo>
                    <a:lnTo>
                      <a:pt x="805" y="1463"/>
                    </a:lnTo>
                    <a:cubicBezTo>
                      <a:pt x="1117" y="1567"/>
                      <a:pt x="1694" y="1765"/>
                      <a:pt x="2028" y="1909"/>
                    </a:cubicBezTo>
                    <a:lnTo>
                      <a:pt x="2028" y="1909"/>
                    </a:lnTo>
                    <a:cubicBezTo>
                      <a:pt x="2117" y="1947"/>
                      <a:pt x="2224" y="1988"/>
                      <a:pt x="2334" y="1992"/>
                    </a:cubicBezTo>
                    <a:lnTo>
                      <a:pt x="2334" y="1992"/>
                    </a:lnTo>
                    <a:cubicBezTo>
                      <a:pt x="2431" y="1997"/>
                      <a:pt x="2525" y="1973"/>
                      <a:pt x="2638" y="1945"/>
                    </a:cubicBezTo>
                    <a:lnTo>
                      <a:pt x="2638" y="1945"/>
                    </a:lnTo>
                    <a:cubicBezTo>
                      <a:pt x="3167" y="1806"/>
                      <a:pt x="3707" y="1663"/>
                      <a:pt x="4213" y="1451"/>
                    </a:cubicBezTo>
                    <a:lnTo>
                      <a:pt x="4213" y="1451"/>
                    </a:lnTo>
                    <a:cubicBezTo>
                      <a:pt x="4330" y="1402"/>
                      <a:pt x="4443" y="1350"/>
                      <a:pt x="4556" y="1293"/>
                    </a:cubicBezTo>
                    <a:lnTo>
                      <a:pt x="4556" y="1293"/>
                    </a:lnTo>
                    <a:cubicBezTo>
                      <a:pt x="4605" y="1269"/>
                      <a:pt x="4657" y="1240"/>
                      <a:pt x="4695" y="1200"/>
                    </a:cubicBezTo>
                    <a:lnTo>
                      <a:pt x="4695" y="1200"/>
                    </a:lnTo>
                    <a:cubicBezTo>
                      <a:pt x="4714" y="1178"/>
                      <a:pt x="4731" y="1154"/>
                      <a:pt x="4739" y="1126"/>
                    </a:cubicBezTo>
                    <a:lnTo>
                      <a:pt x="4739" y="1126"/>
                    </a:lnTo>
                    <a:cubicBezTo>
                      <a:pt x="4739" y="1122"/>
                      <a:pt x="4741" y="1121"/>
                      <a:pt x="4741" y="1117"/>
                    </a:cubicBezTo>
                    <a:lnTo>
                      <a:pt x="4741" y="1117"/>
                    </a:lnTo>
                    <a:cubicBezTo>
                      <a:pt x="4755" y="1046"/>
                      <a:pt x="4687" y="986"/>
                      <a:pt x="4621" y="971"/>
                    </a:cubicBezTo>
                  </a:path>
                </a:pathLst>
              </a:custGeom>
              <a:solidFill>
                <a:srgbClr val="FFC6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5" name="Freeform 19">
                <a:extLst>
                  <a:ext uri="{FF2B5EF4-FFF2-40B4-BE49-F238E27FC236}">
                    <a16:creationId xmlns:a16="http://schemas.microsoft.com/office/drawing/2014/main" id="{73BF357F-4AB2-3BEB-898C-52B0DE37652A}"/>
                  </a:ext>
                </a:extLst>
              </p:cNvPr>
              <p:cNvSpPr>
                <a:spLocks noChangeArrowheads="1"/>
              </p:cNvSpPr>
              <p:nvPr/>
            </p:nvSpPr>
            <p:spPr bwMode="auto">
              <a:xfrm>
                <a:off x="10725634" y="8652429"/>
                <a:ext cx="236185" cy="740239"/>
              </a:xfrm>
              <a:custGeom>
                <a:avLst/>
                <a:gdLst>
                  <a:gd name="T0" fmla="*/ 362 w 363"/>
                  <a:gd name="T1" fmla="*/ 29 h 1134"/>
                  <a:gd name="T2" fmla="*/ 362 w 363"/>
                  <a:gd name="T3" fmla="*/ 1067 h 1134"/>
                  <a:gd name="T4" fmla="*/ 0 w 363"/>
                  <a:gd name="T5" fmla="*/ 1133 h 1134"/>
                  <a:gd name="T6" fmla="*/ 0 w 363"/>
                  <a:gd name="T7" fmla="*/ 0 h 1134"/>
                  <a:gd name="T8" fmla="*/ 362 w 363"/>
                  <a:gd name="T9" fmla="*/ 29 h 1134"/>
                </a:gdLst>
                <a:ahLst/>
                <a:cxnLst>
                  <a:cxn ang="0">
                    <a:pos x="T0" y="T1"/>
                  </a:cxn>
                  <a:cxn ang="0">
                    <a:pos x="T2" y="T3"/>
                  </a:cxn>
                  <a:cxn ang="0">
                    <a:pos x="T4" y="T5"/>
                  </a:cxn>
                  <a:cxn ang="0">
                    <a:pos x="T6" y="T7"/>
                  </a:cxn>
                  <a:cxn ang="0">
                    <a:pos x="T8" y="T9"/>
                  </a:cxn>
                </a:cxnLst>
                <a:rect l="0" t="0" r="r" b="b"/>
                <a:pathLst>
                  <a:path w="363" h="1134">
                    <a:moveTo>
                      <a:pt x="362" y="29"/>
                    </a:moveTo>
                    <a:lnTo>
                      <a:pt x="362" y="1067"/>
                    </a:lnTo>
                    <a:lnTo>
                      <a:pt x="0" y="1133"/>
                    </a:lnTo>
                    <a:lnTo>
                      <a:pt x="0" y="0"/>
                    </a:lnTo>
                    <a:lnTo>
                      <a:pt x="362" y="29"/>
                    </a:lnTo>
                  </a:path>
                </a:pathLst>
              </a:custGeom>
              <a:solidFill>
                <a:srgbClr val="5DD6F9"/>
              </a:solidFill>
              <a:ln>
                <a:noFill/>
              </a:ln>
              <a:effectLst/>
            </p:spPr>
            <p:txBody>
              <a:bodyPr wrap="none" anchor="ctr"/>
              <a:lstStyle/>
              <a:p>
                <a:endParaRPr lang="en-US" sz="2450">
                  <a:latin typeface="Lato Light" panose="020F0502020204030203" pitchFamily="34" charset="0"/>
                </a:endParaRPr>
              </a:p>
            </p:txBody>
          </p:sp>
          <p:sp>
            <p:nvSpPr>
              <p:cNvPr id="26" name="Freeform 20">
                <a:extLst>
                  <a:ext uri="{FF2B5EF4-FFF2-40B4-BE49-F238E27FC236}">
                    <a16:creationId xmlns:a16="http://schemas.microsoft.com/office/drawing/2014/main" id="{FDB0B269-9253-9B72-EAE5-B49EAC10D136}"/>
                  </a:ext>
                </a:extLst>
              </p:cNvPr>
              <p:cNvSpPr>
                <a:spLocks noChangeArrowheads="1"/>
              </p:cNvSpPr>
              <p:nvPr/>
            </p:nvSpPr>
            <p:spPr bwMode="auto">
              <a:xfrm>
                <a:off x="13686584" y="9199687"/>
                <a:ext cx="342755" cy="218903"/>
              </a:xfrm>
              <a:custGeom>
                <a:avLst/>
                <a:gdLst>
                  <a:gd name="T0" fmla="*/ 524 w 525"/>
                  <a:gd name="T1" fmla="*/ 83 h 335"/>
                  <a:gd name="T2" fmla="*/ 524 w 525"/>
                  <a:gd name="T3" fmla="*/ 83 h 335"/>
                  <a:gd name="T4" fmla="*/ 385 w 525"/>
                  <a:gd name="T5" fmla="*/ 176 h 335"/>
                  <a:gd name="T6" fmla="*/ 385 w 525"/>
                  <a:gd name="T7" fmla="*/ 176 h 335"/>
                  <a:gd name="T8" fmla="*/ 42 w 525"/>
                  <a:gd name="T9" fmla="*/ 334 h 335"/>
                  <a:gd name="T10" fmla="*/ 42 w 525"/>
                  <a:gd name="T11" fmla="*/ 334 h 335"/>
                  <a:gd name="T12" fmla="*/ 39 w 525"/>
                  <a:gd name="T13" fmla="*/ 329 h 335"/>
                  <a:gd name="T14" fmla="*/ 39 w 525"/>
                  <a:gd name="T15" fmla="*/ 329 h 335"/>
                  <a:gd name="T16" fmla="*/ 211 w 525"/>
                  <a:gd name="T17" fmla="*/ 70 h 335"/>
                  <a:gd name="T18" fmla="*/ 211 w 525"/>
                  <a:gd name="T19" fmla="*/ 70 h 335"/>
                  <a:gd name="T20" fmla="*/ 522 w 525"/>
                  <a:gd name="T21" fmla="*/ 80 h 335"/>
                  <a:gd name="T22" fmla="*/ 522 w 525"/>
                  <a:gd name="T23" fmla="*/ 80 h 335"/>
                  <a:gd name="T24" fmla="*/ 524 w 525"/>
                  <a:gd name="T25" fmla="*/ 8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335">
                    <a:moveTo>
                      <a:pt x="524" y="83"/>
                    </a:moveTo>
                    <a:lnTo>
                      <a:pt x="524" y="83"/>
                    </a:lnTo>
                    <a:cubicBezTo>
                      <a:pt x="486" y="123"/>
                      <a:pt x="434" y="152"/>
                      <a:pt x="385" y="176"/>
                    </a:cubicBezTo>
                    <a:lnTo>
                      <a:pt x="385" y="176"/>
                    </a:lnTo>
                    <a:cubicBezTo>
                      <a:pt x="272" y="233"/>
                      <a:pt x="159" y="285"/>
                      <a:pt x="42" y="334"/>
                    </a:cubicBezTo>
                    <a:lnTo>
                      <a:pt x="42" y="334"/>
                    </a:lnTo>
                    <a:cubicBezTo>
                      <a:pt x="41" y="331"/>
                      <a:pt x="40" y="330"/>
                      <a:pt x="39" y="329"/>
                    </a:cubicBezTo>
                    <a:lnTo>
                      <a:pt x="39" y="329"/>
                    </a:lnTo>
                    <a:cubicBezTo>
                      <a:pt x="0" y="254"/>
                      <a:pt x="77" y="138"/>
                      <a:pt x="211" y="70"/>
                    </a:cubicBezTo>
                    <a:lnTo>
                      <a:pt x="211" y="70"/>
                    </a:lnTo>
                    <a:cubicBezTo>
                      <a:pt x="344" y="0"/>
                      <a:pt x="484" y="5"/>
                      <a:pt x="522" y="80"/>
                    </a:cubicBezTo>
                    <a:lnTo>
                      <a:pt x="522" y="80"/>
                    </a:lnTo>
                    <a:cubicBezTo>
                      <a:pt x="522" y="81"/>
                      <a:pt x="524" y="81"/>
                      <a:pt x="524" y="83"/>
                    </a:cubicBezTo>
                  </a:path>
                </a:pathLst>
              </a:custGeom>
              <a:solidFill>
                <a:srgbClr val="FF9A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7" name="Freeform 21">
                <a:extLst>
                  <a:ext uri="{FF2B5EF4-FFF2-40B4-BE49-F238E27FC236}">
                    <a16:creationId xmlns:a16="http://schemas.microsoft.com/office/drawing/2014/main" id="{AA788953-12E6-3B9D-FE95-0A0960A82B0B}"/>
                  </a:ext>
                </a:extLst>
              </p:cNvPr>
              <p:cNvSpPr>
                <a:spLocks noChangeArrowheads="1"/>
              </p:cNvSpPr>
              <p:nvPr/>
            </p:nvSpPr>
            <p:spPr bwMode="auto">
              <a:xfrm>
                <a:off x="12839776" y="8545859"/>
                <a:ext cx="371558" cy="319713"/>
              </a:xfrm>
              <a:custGeom>
                <a:avLst/>
                <a:gdLst>
                  <a:gd name="T0" fmla="*/ 469 w 568"/>
                  <a:gd name="T1" fmla="*/ 296 h 488"/>
                  <a:gd name="T2" fmla="*/ 469 w 568"/>
                  <a:gd name="T3" fmla="*/ 296 h 488"/>
                  <a:gd name="T4" fmla="*/ 0 w 568"/>
                  <a:gd name="T5" fmla="*/ 487 h 488"/>
                  <a:gd name="T6" fmla="*/ 0 w 568"/>
                  <a:gd name="T7" fmla="*/ 10 h 488"/>
                  <a:gd name="T8" fmla="*/ 0 w 568"/>
                  <a:gd name="T9" fmla="*/ 10 h 488"/>
                  <a:gd name="T10" fmla="*/ 273 w 568"/>
                  <a:gd name="T11" fmla="*/ 8 h 488"/>
                  <a:gd name="T12" fmla="*/ 273 w 568"/>
                  <a:gd name="T13" fmla="*/ 8 h 488"/>
                  <a:gd name="T14" fmla="*/ 385 w 568"/>
                  <a:gd name="T15" fmla="*/ 36 h 488"/>
                  <a:gd name="T16" fmla="*/ 385 w 568"/>
                  <a:gd name="T17" fmla="*/ 36 h 488"/>
                  <a:gd name="T18" fmla="*/ 469 w 568"/>
                  <a:gd name="T19" fmla="*/ 29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488">
                    <a:moveTo>
                      <a:pt x="469" y="296"/>
                    </a:moveTo>
                    <a:lnTo>
                      <a:pt x="469" y="296"/>
                    </a:lnTo>
                    <a:cubicBezTo>
                      <a:pt x="396" y="384"/>
                      <a:pt x="214" y="445"/>
                      <a:pt x="0" y="487"/>
                    </a:cubicBezTo>
                    <a:lnTo>
                      <a:pt x="0" y="10"/>
                    </a:lnTo>
                    <a:lnTo>
                      <a:pt x="0" y="10"/>
                    </a:lnTo>
                    <a:cubicBezTo>
                      <a:pt x="92" y="4"/>
                      <a:pt x="185" y="0"/>
                      <a:pt x="273" y="8"/>
                    </a:cubicBezTo>
                    <a:lnTo>
                      <a:pt x="273" y="8"/>
                    </a:lnTo>
                    <a:cubicBezTo>
                      <a:pt x="309" y="10"/>
                      <a:pt x="349" y="20"/>
                      <a:pt x="385" y="36"/>
                    </a:cubicBezTo>
                    <a:lnTo>
                      <a:pt x="385" y="36"/>
                    </a:lnTo>
                    <a:cubicBezTo>
                      <a:pt x="489" y="82"/>
                      <a:pt x="567" y="179"/>
                      <a:pt x="469" y="296"/>
                    </a:cubicBezTo>
                  </a:path>
                </a:pathLst>
              </a:custGeom>
              <a:solidFill>
                <a:srgbClr val="FFC6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8" name="Freeform 22">
                <a:extLst>
                  <a:ext uri="{FF2B5EF4-FFF2-40B4-BE49-F238E27FC236}">
                    <a16:creationId xmlns:a16="http://schemas.microsoft.com/office/drawing/2014/main" id="{7B605DC3-D148-60EA-2962-1275431ED355}"/>
                  </a:ext>
                </a:extLst>
              </p:cNvPr>
              <p:cNvSpPr>
                <a:spLocks noChangeArrowheads="1"/>
              </p:cNvSpPr>
              <p:nvPr/>
            </p:nvSpPr>
            <p:spPr bwMode="auto">
              <a:xfrm>
                <a:off x="12839776" y="7837306"/>
                <a:ext cx="593342" cy="1238530"/>
              </a:xfrm>
              <a:custGeom>
                <a:avLst/>
                <a:gdLst>
                  <a:gd name="T0" fmla="*/ 906 w 907"/>
                  <a:gd name="T1" fmla="*/ 0 h 1896"/>
                  <a:gd name="T2" fmla="*/ 906 w 907"/>
                  <a:gd name="T3" fmla="*/ 1895 h 1896"/>
                  <a:gd name="T4" fmla="*/ 0 w 907"/>
                  <a:gd name="T5" fmla="*/ 1895 h 1896"/>
                  <a:gd name="T6" fmla="*/ 0 w 907"/>
                  <a:gd name="T7" fmla="*/ 1572 h 1896"/>
                  <a:gd name="T8" fmla="*/ 0 w 907"/>
                  <a:gd name="T9" fmla="*/ 1572 h 1896"/>
                  <a:gd name="T10" fmla="*/ 469 w 907"/>
                  <a:gd name="T11" fmla="*/ 1381 h 1896"/>
                  <a:gd name="T12" fmla="*/ 469 w 907"/>
                  <a:gd name="T13" fmla="*/ 1381 h 1896"/>
                  <a:gd name="T14" fmla="*/ 385 w 907"/>
                  <a:gd name="T15" fmla="*/ 1121 h 1896"/>
                  <a:gd name="T16" fmla="*/ 385 w 907"/>
                  <a:gd name="T17" fmla="*/ 1121 h 1896"/>
                  <a:gd name="T18" fmla="*/ 273 w 907"/>
                  <a:gd name="T19" fmla="*/ 1093 h 1896"/>
                  <a:gd name="T20" fmla="*/ 273 w 907"/>
                  <a:gd name="T21" fmla="*/ 1093 h 1896"/>
                  <a:gd name="T22" fmla="*/ 0 w 907"/>
                  <a:gd name="T23" fmla="*/ 1095 h 1896"/>
                  <a:gd name="T24" fmla="*/ 0 w 907"/>
                  <a:gd name="T25" fmla="*/ 922 h 1896"/>
                  <a:gd name="T26" fmla="*/ 861 w 907"/>
                  <a:gd name="T27" fmla="*/ 20 h 1896"/>
                  <a:gd name="T28" fmla="*/ 861 w 907"/>
                  <a:gd name="T29" fmla="*/ 20 h 1896"/>
                  <a:gd name="T30" fmla="*/ 906 w 907"/>
                  <a:gd name="T31" fmla="*/ 0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7" h="1896">
                    <a:moveTo>
                      <a:pt x="906" y="0"/>
                    </a:moveTo>
                    <a:lnTo>
                      <a:pt x="906" y="1895"/>
                    </a:lnTo>
                    <a:lnTo>
                      <a:pt x="0" y="1895"/>
                    </a:lnTo>
                    <a:lnTo>
                      <a:pt x="0" y="1572"/>
                    </a:lnTo>
                    <a:lnTo>
                      <a:pt x="0" y="1572"/>
                    </a:lnTo>
                    <a:cubicBezTo>
                      <a:pt x="214" y="1530"/>
                      <a:pt x="396" y="1469"/>
                      <a:pt x="469" y="1381"/>
                    </a:cubicBezTo>
                    <a:lnTo>
                      <a:pt x="469" y="1381"/>
                    </a:lnTo>
                    <a:cubicBezTo>
                      <a:pt x="567" y="1264"/>
                      <a:pt x="489" y="1167"/>
                      <a:pt x="385" y="1121"/>
                    </a:cubicBezTo>
                    <a:lnTo>
                      <a:pt x="385" y="1121"/>
                    </a:lnTo>
                    <a:cubicBezTo>
                      <a:pt x="349" y="1105"/>
                      <a:pt x="309" y="1095"/>
                      <a:pt x="273" y="1093"/>
                    </a:cubicBezTo>
                    <a:lnTo>
                      <a:pt x="273" y="1093"/>
                    </a:lnTo>
                    <a:cubicBezTo>
                      <a:pt x="185" y="1085"/>
                      <a:pt x="92" y="1089"/>
                      <a:pt x="0" y="1095"/>
                    </a:cubicBezTo>
                    <a:lnTo>
                      <a:pt x="0" y="922"/>
                    </a:lnTo>
                    <a:lnTo>
                      <a:pt x="861" y="20"/>
                    </a:lnTo>
                    <a:lnTo>
                      <a:pt x="861" y="20"/>
                    </a:lnTo>
                    <a:cubicBezTo>
                      <a:pt x="873" y="6"/>
                      <a:pt x="890" y="0"/>
                      <a:pt x="906" y="0"/>
                    </a:cubicBezTo>
                  </a:path>
                </a:pathLst>
              </a:custGeom>
              <a:solidFill>
                <a:schemeClr val="bg1">
                  <a:lumMod val="95000"/>
                </a:schemeClr>
              </a:solidFill>
              <a:ln>
                <a:noFill/>
              </a:ln>
              <a:effectLst/>
            </p:spPr>
            <p:txBody>
              <a:bodyPr wrap="none" anchor="ctr"/>
              <a:lstStyle/>
              <a:p>
                <a:endParaRPr lang="en-US" sz="2450">
                  <a:latin typeface="Lato Light" panose="020F0502020204030203" pitchFamily="34" charset="0"/>
                </a:endParaRPr>
              </a:p>
            </p:txBody>
          </p:sp>
          <p:sp>
            <p:nvSpPr>
              <p:cNvPr id="29" name="Freeform 23">
                <a:extLst>
                  <a:ext uri="{FF2B5EF4-FFF2-40B4-BE49-F238E27FC236}">
                    <a16:creationId xmlns:a16="http://schemas.microsoft.com/office/drawing/2014/main" id="{7C005070-A515-A37A-BC2E-D8B89E02583E}"/>
                  </a:ext>
                </a:extLst>
              </p:cNvPr>
              <p:cNvSpPr>
                <a:spLocks noChangeArrowheads="1"/>
              </p:cNvSpPr>
              <p:nvPr/>
            </p:nvSpPr>
            <p:spPr bwMode="auto">
              <a:xfrm>
                <a:off x="13433117" y="7442703"/>
                <a:ext cx="941858" cy="996585"/>
              </a:xfrm>
              <a:custGeom>
                <a:avLst/>
                <a:gdLst>
                  <a:gd name="T0" fmla="*/ 1385 w 1440"/>
                  <a:gd name="T1" fmla="*/ 1377 h 1527"/>
                  <a:gd name="T2" fmla="*/ 124 w 1440"/>
                  <a:gd name="T3" fmla="*/ 55 h 1527"/>
                  <a:gd name="T4" fmla="*/ 124 w 1440"/>
                  <a:gd name="T5" fmla="*/ 55 h 1527"/>
                  <a:gd name="T6" fmla="*/ 0 w 1440"/>
                  <a:gd name="T7" fmla="*/ 0 h 1527"/>
                  <a:gd name="T8" fmla="*/ 0 w 1440"/>
                  <a:gd name="T9" fmla="*/ 605 h 1527"/>
                  <a:gd name="T10" fmla="*/ 0 w 1440"/>
                  <a:gd name="T11" fmla="*/ 605 h 1527"/>
                  <a:gd name="T12" fmla="*/ 44 w 1440"/>
                  <a:gd name="T13" fmla="*/ 624 h 1527"/>
                  <a:gd name="T14" fmla="*/ 904 w 1440"/>
                  <a:gd name="T15" fmla="*/ 1526 h 1527"/>
                  <a:gd name="T16" fmla="*/ 1321 w 1440"/>
                  <a:gd name="T17" fmla="*/ 1526 h 1527"/>
                  <a:gd name="T18" fmla="*/ 1321 w 1440"/>
                  <a:gd name="T19" fmla="*/ 1526 h 1527"/>
                  <a:gd name="T20" fmla="*/ 1385 w 1440"/>
                  <a:gd name="T21" fmla="*/ 1377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527">
                    <a:moveTo>
                      <a:pt x="1385" y="1377"/>
                    </a:moveTo>
                    <a:lnTo>
                      <a:pt x="124" y="55"/>
                    </a:lnTo>
                    <a:lnTo>
                      <a:pt x="124" y="55"/>
                    </a:lnTo>
                    <a:cubicBezTo>
                      <a:pt x="90" y="17"/>
                      <a:pt x="44" y="0"/>
                      <a:pt x="0" y="0"/>
                    </a:cubicBezTo>
                    <a:lnTo>
                      <a:pt x="0" y="605"/>
                    </a:lnTo>
                    <a:lnTo>
                      <a:pt x="0" y="605"/>
                    </a:lnTo>
                    <a:cubicBezTo>
                      <a:pt x="16" y="605"/>
                      <a:pt x="33" y="612"/>
                      <a:pt x="44" y="624"/>
                    </a:cubicBezTo>
                    <a:lnTo>
                      <a:pt x="904" y="1526"/>
                    </a:lnTo>
                    <a:lnTo>
                      <a:pt x="1321" y="1526"/>
                    </a:lnTo>
                    <a:lnTo>
                      <a:pt x="1321" y="1526"/>
                    </a:lnTo>
                    <a:cubicBezTo>
                      <a:pt x="1399" y="1526"/>
                      <a:pt x="1439" y="1433"/>
                      <a:pt x="1385" y="1377"/>
                    </a:cubicBez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30" name="Freeform 24">
                <a:extLst>
                  <a:ext uri="{FF2B5EF4-FFF2-40B4-BE49-F238E27FC236}">
                    <a16:creationId xmlns:a16="http://schemas.microsoft.com/office/drawing/2014/main" id="{3C6F6C42-CC4B-BE8F-E96C-12821E08DDBC}"/>
                  </a:ext>
                </a:extLst>
              </p:cNvPr>
              <p:cNvSpPr>
                <a:spLocks noChangeArrowheads="1"/>
              </p:cNvSpPr>
              <p:nvPr/>
            </p:nvSpPr>
            <p:spPr bwMode="auto">
              <a:xfrm>
                <a:off x="13433118" y="7837306"/>
                <a:ext cx="590461" cy="1238530"/>
              </a:xfrm>
              <a:custGeom>
                <a:avLst/>
                <a:gdLst>
                  <a:gd name="T0" fmla="*/ 904 w 905"/>
                  <a:gd name="T1" fmla="*/ 922 h 1896"/>
                  <a:gd name="T2" fmla="*/ 904 w 905"/>
                  <a:gd name="T3" fmla="*/ 1895 h 1896"/>
                  <a:gd name="T4" fmla="*/ 0 w 905"/>
                  <a:gd name="T5" fmla="*/ 1895 h 1896"/>
                  <a:gd name="T6" fmla="*/ 0 w 905"/>
                  <a:gd name="T7" fmla="*/ 0 h 1896"/>
                  <a:gd name="T8" fmla="*/ 0 w 905"/>
                  <a:gd name="T9" fmla="*/ 0 h 1896"/>
                  <a:gd name="T10" fmla="*/ 44 w 905"/>
                  <a:gd name="T11" fmla="*/ 20 h 1896"/>
                  <a:gd name="T12" fmla="*/ 904 w 905"/>
                  <a:gd name="T13" fmla="*/ 922 h 1896"/>
                </a:gdLst>
                <a:ahLst/>
                <a:cxnLst>
                  <a:cxn ang="0">
                    <a:pos x="T0" y="T1"/>
                  </a:cxn>
                  <a:cxn ang="0">
                    <a:pos x="T2" y="T3"/>
                  </a:cxn>
                  <a:cxn ang="0">
                    <a:pos x="T4" y="T5"/>
                  </a:cxn>
                  <a:cxn ang="0">
                    <a:pos x="T6" y="T7"/>
                  </a:cxn>
                  <a:cxn ang="0">
                    <a:pos x="T8" y="T9"/>
                  </a:cxn>
                  <a:cxn ang="0">
                    <a:pos x="T10" y="T11"/>
                  </a:cxn>
                  <a:cxn ang="0">
                    <a:pos x="T12" y="T13"/>
                  </a:cxn>
                </a:cxnLst>
                <a:rect l="0" t="0" r="r" b="b"/>
                <a:pathLst>
                  <a:path w="905" h="1896">
                    <a:moveTo>
                      <a:pt x="904" y="922"/>
                    </a:moveTo>
                    <a:lnTo>
                      <a:pt x="904" y="1895"/>
                    </a:lnTo>
                    <a:lnTo>
                      <a:pt x="0" y="1895"/>
                    </a:lnTo>
                    <a:lnTo>
                      <a:pt x="0" y="0"/>
                    </a:lnTo>
                    <a:lnTo>
                      <a:pt x="0" y="0"/>
                    </a:lnTo>
                    <a:cubicBezTo>
                      <a:pt x="16" y="0"/>
                      <a:pt x="32" y="6"/>
                      <a:pt x="44" y="20"/>
                    </a:cubicBezTo>
                    <a:lnTo>
                      <a:pt x="904" y="922"/>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32" name="Freeform 26">
                <a:extLst>
                  <a:ext uri="{FF2B5EF4-FFF2-40B4-BE49-F238E27FC236}">
                    <a16:creationId xmlns:a16="http://schemas.microsoft.com/office/drawing/2014/main" id="{17C0ABB2-4108-F195-1A4E-8FFA0863C6FD}"/>
                  </a:ext>
                </a:extLst>
              </p:cNvPr>
              <p:cNvSpPr>
                <a:spLocks noChangeArrowheads="1"/>
              </p:cNvSpPr>
              <p:nvPr/>
            </p:nvSpPr>
            <p:spPr bwMode="auto">
              <a:xfrm>
                <a:off x="12738964" y="8545860"/>
                <a:ext cx="357157" cy="132494"/>
              </a:xfrm>
              <a:custGeom>
                <a:avLst/>
                <a:gdLst>
                  <a:gd name="T0" fmla="*/ 544 w 545"/>
                  <a:gd name="T1" fmla="*/ 50 h 202"/>
                  <a:gd name="T2" fmla="*/ 544 w 545"/>
                  <a:gd name="T3" fmla="*/ 50 h 202"/>
                  <a:gd name="T4" fmla="*/ 272 w 545"/>
                  <a:gd name="T5" fmla="*/ 201 h 202"/>
                  <a:gd name="T6" fmla="*/ 272 w 545"/>
                  <a:gd name="T7" fmla="*/ 201 h 202"/>
                  <a:gd name="T8" fmla="*/ 0 w 545"/>
                  <a:gd name="T9" fmla="*/ 50 h 202"/>
                  <a:gd name="T10" fmla="*/ 0 w 545"/>
                  <a:gd name="T11" fmla="*/ 50 h 202"/>
                  <a:gd name="T12" fmla="*/ 4 w 545"/>
                  <a:gd name="T13" fmla="*/ 26 h 202"/>
                  <a:gd name="T14" fmla="*/ 4 w 545"/>
                  <a:gd name="T15" fmla="*/ 26 h 202"/>
                  <a:gd name="T16" fmla="*/ 431 w 545"/>
                  <a:gd name="T17" fmla="*/ 10 h 202"/>
                  <a:gd name="T18" fmla="*/ 431 w 545"/>
                  <a:gd name="T19" fmla="*/ 10 h 202"/>
                  <a:gd name="T20" fmla="*/ 543 w 545"/>
                  <a:gd name="T21" fmla="*/ 38 h 202"/>
                  <a:gd name="T22" fmla="*/ 543 w 545"/>
                  <a:gd name="T23" fmla="*/ 38 h 202"/>
                  <a:gd name="T24" fmla="*/ 544 w 545"/>
                  <a:gd name="T25" fmla="*/ 5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202">
                    <a:moveTo>
                      <a:pt x="544" y="50"/>
                    </a:moveTo>
                    <a:lnTo>
                      <a:pt x="544" y="50"/>
                    </a:lnTo>
                    <a:cubicBezTo>
                      <a:pt x="544" y="133"/>
                      <a:pt x="422" y="201"/>
                      <a:pt x="272" y="201"/>
                    </a:cubicBezTo>
                    <a:lnTo>
                      <a:pt x="272" y="201"/>
                    </a:lnTo>
                    <a:cubicBezTo>
                      <a:pt x="122" y="201"/>
                      <a:pt x="0" y="133"/>
                      <a:pt x="0" y="50"/>
                    </a:cubicBezTo>
                    <a:lnTo>
                      <a:pt x="0" y="50"/>
                    </a:lnTo>
                    <a:cubicBezTo>
                      <a:pt x="0" y="41"/>
                      <a:pt x="1" y="35"/>
                      <a:pt x="4" y="26"/>
                    </a:cubicBezTo>
                    <a:lnTo>
                      <a:pt x="4" y="26"/>
                    </a:lnTo>
                    <a:cubicBezTo>
                      <a:pt x="147" y="12"/>
                      <a:pt x="292" y="0"/>
                      <a:pt x="431" y="10"/>
                    </a:cubicBezTo>
                    <a:lnTo>
                      <a:pt x="431" y="10"/>
                    </a:lnTo>
                    <a:cubicBezTo>
                      <a:pt x="467" y="12"/>
                      <a:pt x="507" y="22"/>
                      <a:pt x="543" y="38"/>
                    </a:cubicBezTo>
                    <a:lnTo>
                      <a:pt x="543" y="38"/>
                    </a:lnTo>
                    <a:cubicBezTo>
                      <a:pt x="543" y="42"/>
                      <a:pt x="544" y="46"/>
                      <a:pt x="544" y="50"/>
                    </a:cubicBezTo>
                  </a:path>
                </a:pathLst>
              </a:custGeom>
              <a:solidFill>
                <a:srgbClr val="FF9A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3" name="Freeform 27">
                <a:extLst>
                  <a:ext uri="{FF2B5EF4-FFF2-40B4-BE49-F238E27FC236}">
                    <a16:creationId xmlns:a16="http://schemas.microsoft.com/office/drawing/2014/main" id="{6FEA2BED-0544-B8F8-50C9-EEC187A15ADA}"/>
                  </a:ext>
                </a:extLst>
              </p:cNvPr>
              <p:cNvSpPr>
                <a:spLocks noChangeArrowheads="1"/>
              </p:cNvSpPr>
              <p:nvPr/>
            </p:nvSpPr>
            <p:spPr bwMode="auto">
              <a:xfrm>
                <a:off x="12914664" y="7667367"/>
                <a:ext cx="221782" cy="354278"/>
              </a:xfrm>
              <a:custGeom>
                <a:avLst/>
                <a:gdLst>
                  <a:gd name="T0" fmla="*/ 339 w 340"/>
                  <a:gd name="T1" fmla="*/ 541 h 542"/>
                  <a:gd name="T2" fmla="*/ 0 w 340"/>
                  <a:gd name="T3" fmla="*/ 541 h 542"/>
                  <a:gd name="T4" fmla="*/ 0 w 340"/>
                  <a:gd name="T5" fmla="*/ 0 h 542"/>
                  <a:gd name="T6" fmla="*/ 339 w 340"/>
                  <a:gd name="T7" fmla="*/ 0 h 542"/>
                  <a:gd name="T8" fmla="*/ 339 w 340"/>
                  <a:gd name="T9" fmla="*/ 541 h 542"/>
                </a:gdLst>
                <a:ahLst/>
                <a:cxnLst>
                  <a:cxn ang="0">
                    <a:pos x="T0" y="T1"/>
                  </a:cxn>
                  <a:cxn ang="0">
                    <a:pos x="T2" y="T3"/>
                  </a:cxn>
                  <a:cxn ang="0">
                    <a:pos x="T4" y="T5"/>
                  </a:cxn>
                  <a:cxn ang="0">
                    <a:pos x="T6" y="T7"/>
                  </a:cxn>
                  <a:cxn ang="0">
                    <a:pos x="T8" y="T9"/>
                  </a:cxn>
                </a:cxnLst>
                <a:rect l="0" t="0" r="r" b="b"/>
                <a:pathLst>
                  <a:path w="340" h="542">
                    <a:moveTo>
                      <a:pt x="339" y="541"/>
                    </a:moveTo>
                    <a:lnTo>
                      <a:pt x="0" y="541"/>
                    </a:lnTo>
                    <a:lnTo>
                      <a:pt x="0" y="0"/>
                    </a:lnTo>
                    <a:lnTo>
                      <a:pt x="339" y="0"/>
                    </a:lnTo>
                    <a:lnTo>
                      <a:pt x="339" y="541"/>
                    </a:lnTo>
                  </a:path>
                </a:pathLst>
              </a:custGeom>
              <a:solidFill>
                <a:schemeClr val="accent6">
                  <a:lumMod val="50000"/>
                </a:schemeClr>
              </a:solidFill>
              <a:ln>
                <a:noFill/>
              </a:ln>
              <a:effectLst/>
            </p:spPr>
            <p:txBody>
              <a:bodyPr wrap="none" anchor="ctr"/>
              <a:lstStyle/>
              <a:p>
                <a:endParaRPr lang="en-US" sz="2450">
                  <a:latin typeface="Lato Light" panose="020F0502020204030203" pitchFamily="34" charset="0"/>
                </a:endParaRPr>
              </a:p>
            </p:txBody>
          </p:sp>
          <p:sp>
            <p:nvSpPr>
              <p:cNvPr id="34" name="Freeform 28">
                <a:extLst>
                  <a:ext uri="{FF2B5EF4-FFF2-40B4-BE49-F238E27FC236}">
                    <a16:creationId xmlns:a16="http://schemas.microsoft.com/office/drawing/2014/main" id="{40F202FB-AF70-213E-8D71-B7CB078A9A0B}"/>
                  </a:ext>
                </a:extLst>
              </p:cNvPr>
              <p:cNvSpPr>
                <a:spLocks noChangeArrowheads="1"/>
              </p:cNvSpPr>
              <p:nvPr/>
            </p:nvSpPr>
            <p:spPr bwMode="auto">
              <a:xfrm>
                <a:off x="12491258" y="7442703"/>
                <a:ext cx="941860" cy="996585"/>
              </a:xfrm>
              <a:custGeom>
                <a:avLst/>
                <a:gdLst>
                  <a:gd name="T0" fmla="*/ 1440 w 1441"/>
                  <a:gd name="T1" fmla="*/ 605 h 1527"/>
                  <a:gd name="T2" fmla="*/ 1440 w 1441"/>
                  <a:gd name="T3" fmla="*/ 0 h 1527"/>
                  <a:gd name="T4" fmla="*/ 1440 w 1441"/>
                  <a:gd name="T5" fmla="*/ 0 h 1527"/>
                  <a:gd name="T6" fmla="*/ 1314 w 1441"/>
                  <a:gd name="T7" fmla="*/ 55 h 1527"/>
                  <a:gd name="T8" fmla="*/ 54 w 1441"/>
                  <a:gd name="T9" fmla="*/ 1377 h 1527"/>
                  <a:gd name="T10" fmla="*/ 54 w 1441"/>
                  <a:gd name="T11" fmla="*/ 1377 h 1527"/>
                  <a:gd name="T12" fmla="*/ 118 w 1441"/>
                  <a:gd name="T13" fmla="*/ 1526 h 1527"/>
                  <a:gd name="T14" fmla="*/ 534 w 1441"/>
                  <a:gd name="T15" fmla="*/ 1526 h 1527"/>
                  <a:gd name="T16" fmla="*/ 1395 w 1441"/>
                  <a:gd name="T17" fmla="*/ 624 h 1527"/>
                  <a:gd name="T18" fmla="*/ 1395 w 1441"/>
                  <a:gd name="T19" fmla="*/ 624 h 1527"/>
                  <a:gd name="T20" fmla="*/ 1440 w 1441"/>
                  <a:gd name="T21" fmla="*/ 605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1" h="1527">
                    <a:moveTo>
                      <a:pt x="1440" y="605"/>
                    </a:moveTo>
                    <a:lnTo>
                      <a:pt x="1440" y="0"/>
                    </a:lnTo>
                    <a:lnTo>
                      <a:pt x="1440" y="0"/>
                    </a:lnTo>
                    <a:cubicBezTo>
                      <a:pt x="1395" y="0"/>
                      <a:pt x="1349" y="17"/>
                      <a:pt x="1314" y="55"/>
                    </a:cubicBezTo>
                    <a:lnTo>
                      <a:pt x="54" y="1377"/>
                    </a:lnTo>
                    <a:lnTo>
                      <a:pt x="54" y="1377"/>
                    </a:lnTo>
                    <a:cubicBezTo>
                      <a:pt x="0" y="1433"/>
                      <a:pt x="41" y="1526"/>
                      <a:pt x="118" y="1526"/>
                    </a:cubicBezTo>
                    <a:lnTo>
                      <a:pt x="534" y="1526"/>
                    </a:lnTo>
                    <a:lnTo>
                      <a:pt x="1395" y="624"/>
                    </a:lnTo>
                    <a:lnTo>
                      <a:pt x="1395" y="624"/>
                    </a:lnTo>
                    <a:cubicBezTo>
                      <a:pt x="1406" y="612"/>
                      <a:pt x="1424" y="605"/>
                      <a:pt x="1440" y="605"/>
                    </a:cubicBezTo>
                  </a:path>
                </a:pathLst>
              </a:custGeom>
              <a:solidFill>
                <a:srgbClr val="5DD6F9"/>
              </a:solidFill>
              <a:ln>
                <a:noFill/>
              </a:ln>
              <a:effectLst/>
            </p:spPr>
            <p:txBody>
              <a:bodyPr wrap="none" anchor="ctr"/>
              <a:lstStyle/>
              <a:p>
                <a:endParaRPr lang="en-US" sz="2450">
                  <a:latin typeface="Lato Light" panose="020F0502020204030203" pitchFamily="34" charset="0"/>
                </a:endParaRPr>
              </a:p>
            </p:txBody>
          </p:sp>
          <p:sp>
            <p:nvSpPr>
              <p:cNvPr id="35" name="Freeform 29">
                <a:extLst>
                  <a:ext uri="{FF2B5EF4-FFF2-40B4-BE49-F238E27FC236}">
                    <a16:creationId xmlns:a16="http://schemas.microsoft.com/office/drawing/2014/main" id="{C1B99989-0A44-CE6D-2C57-EF2D43296EFB}"/>
                  </a:ext>
                </a:extLst>
              </p:cNvPr>
              <p:cNvSpPr>
                <a:spLocks noChangeArrowheads="1"/>
              </p:cNvSpPr>
              <p:nvPr/>
            </p:nvSpPr>
            <p:spPr bwMode="auto">
              <a:xfrm>
                <a:off x="10619061" y="8643789"/>
                <a:ext cx="106572" cy="769040"/>
              </a:xfrm>
              <a:custGeom>
                <a:avLst/>
                <a:gdLst>
                  <a:gd name="T0" fmla="*/ 164 w 165"/>
                  <a:gd name="T1" fmla="*/ 13 h 1176"/>
                  <a:gd name="T2" fmla="*/ 164 w 165"/>
                  <a:gd name="T3" fmla="*/ 1146 h 1176"/>
                  <a:gd name="T4" fmla="*/ 0 w 165"/>
                  <a:gd name="T5" fmla="*/ 1175 h 1176"/>
                  <a:gd name="T6" fmla="*/ 0 w 165"/>
                  <a:gd name="T7" fmla="*/ 0 h 1176"/>
                  <a:gd name="T8" fmla="*/ 164 w 165"/>
                  <a:gd name="T9" fmla="*/ 13 h 1176"/>
                </a:gdLst>
                <a:ahLst/>
                <a:cxnLst>
                  <a:cxn ang="0">
                    <a:pos x="T0" y="T1"/>
                  </a:cxn>
                  <a:cxn ang="0">
                    <a:pos x="T2" y="T3"/>
                  </a:cxn>
                  <a:cxn ang="0">
                    <a:pos x="T4" y="T5"/>
                  </a:cxn>
                  <a:cxn ang="0">
                    <a:pos x="T6" y="T7"/>
                  </a:cxn>
                  <a:cxn ang="0">
                    <a:pos x="T8" y="T9"/>
                  </a:cxn>
                </a:cxnLst>
                <a:rect l="0" t="0" r="r" b="b"/>
                <a:pathLst>
                  <a:path w="165" h="1176">
                    <a:moveTo>
                      <a:pt x="164" y="13"/>
                    </a:moveTo>
                    <a:lnTo>
                      <a:pt x="164" y="1146"/>
                    </a:lnTo>
                    <a:lnTo>
                      <a:pt x="0" y="1175"/>
                    </a:lnTo>
                    <a:lnTo>
                      <a:pt x="0" y="0"/>
                    </a:lnTo>
                    <a:lnTo>
                      <a:pt x="164" y="13"/>
                    </a:ln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grpSp>
        <p:sp>
          <p:nvSpPr>
            <p:cNvPr id="241" name="TextBox 240">
              <a:extLst>
                <a:ext uri="{FF2B5EF4-FFF2-40B4-BE49-F238E27FC236}">
                  <a16:creationId xmlns:a16="http://schemas.microsoft.com/office/drawing/2014/main" id="{EE2AAB96-DDC8-64A6-1E5F-17D1DA83385B}"/>
                </a:ext>
              </a:extLst>
            </p:cNvPr>
            <p:cNvSpPr txBox="1"/>
            <p:nvPr/>
          </p:nvSpPr>
          <p:spPr>
            <a:xfrm>
              <a:off x="4679906" y="4094356"/>
              <a:ext cx="503053" cy="523220"/>
            </a:xfrm>
            <a:prstGeom prst="rect">
              <a:avLst/>
            </a:prstGeom>
            <a:noFill/>
          </p:spPr>
          <p:txBody>
            <a:bodyPr wrap="square" rtlCol="0">
              <a:spAutoFit/>
            </a:bodyPr>
            <a:lstStyle/>
            <a:p>
              <a:pPr algn="ctr"/>
              <a:r>
                <a:rPr lang="en-GB" sz="2800">
                  <a:latin typeface="Aptos" panose="020B0004020202020204" pitchFamily="34" charset="0"/>
                </a:rPr>
                <a:t>£</a:t>
              </a:r>
            </a:p>
          </p:txBody>
        </p:sp>
        <p:sp>
          <p:nvSpPr>
            <p:cNvPr id="242" name="TextBox 241">
              <a:extLst>
                <a:ext uri="{FF2B5EF4-FFF2-40B4-BE49-F238E27FC236}">
                  <a16:creationId xmlns:a16="http://schemas.microsoft.com/office/drawing/2014/main" id="{32702068-35D1-0E8A-40F6-0127488F6B9A}"/>
                </a:ext>
              </a:extLst>
            </p:cNvPr>
            <p:cNvSpPr txBox="1"/>
            <p:nvPr/>
          </p:nvSpPr>
          <p:spPr>
            <a:xfrm>
              <a:off x="3619383" y="4854131"/>
              <a:ext cx="1910946" cy="646331"/>
            </a:xfrm>
            <a:prstGeom prst="rect">
              <a:avLst/>
            </a:prstGeom>
            <a:noFill/>
          </p:spPr>
          <p:txBody>
            <a:bodyPr wrap="square" rtlCol="0">
              <a:spAutoFit/>
            </a:bodyPr>
            <a:lstStyle/>
            <a:p>
              <a:pPr algn="ctr"/>
              <a:r>
                <a:rPr lang="en-GB" b="1">
                  <a:latin typeface="Aptos" panose="020B0004020202020204" pitchFamily="34" charset="0"/>
                </a:rPr>
                <a:t>Your home will be excluded if:</a:t>
              </a:r>
            </a:p>
          </p:txBody>
        </p:sp>
      </p:grpSp>
      <p:sp>
        <p:nvSpPr>
          <p:cNvPr id="244" name="TextBox 243">
            <a:extLst>
              <a:ext uri="{FF2B5EF4-FFF2-40B4-BE49-F238E27FC236}">
                <a16:creationId xmlns:a16="http://schemas.microsoft.com/office/drawing/2014/main" id="{7FA9EFAC-631C-D628-B091-7FCFEAB2696B}"/>
              </a:ext>
            </a:extLst>
          </p:cNvPr>
          <p:cNvSpPr txBox="1"/>
          <p:nvPr/>
        </p:nvSpPr>
        <p:spPr>
          <a:xfrm>
            <a:off x="7891490" y="4454545"/>
            <a:ext cx="3496759" cy="646331"/>
          </a:xfrm>
          <a:prstGeom prst="rect">
            <a:avLst/>
          </a:prstGeom>
          <a:noFill/>
        </p:spPr>
        <p:txBody>
          <a:bodyPr wrap="square" lIns="0" rIns="0">
            <a:spAutoFit/>
          </a:bodyPr>
          <a:lstStyle/>
          <a:p>
            <a:r>
              <a:rPr lang="en-GB" dirty="0">
                <a:solidFill>
                  <a:srgbClr val="000000"/>
                </a:solidFill>
                <a:latin typeface="Aptos" panose="020B0004020202020204" pitchFamily="34" charset="0"/>
                <a:ea typeface="ヒラギノ角ゴ Pro W3" charset="-128"/>
                <a:cs typeface="Arial" pitchFamily="34" charset="0"/>
              </a:rPr>
              <a:t>You will be receiving care in your own home</a:t>
            </a:r>
            <a:endParaRPr lang="en-GB" dirty="0">
              <a:solidFill>
                <a:srgbClr val="000000"/>
              </a:solidFill>
              <a:latin typeface="Aptos" panose="020B0004020202020204" pitchFamily="34" charset="0"/>
            </a:endParaRPr>
          </a:p>
        </p:txBody>
      </p:sp>
      <p:grpSp>
        <p:nvGrpSpPr>
          <p:cNvPr id="250" name="Group 249">
            <a:extLst>
              <a:ext uri="{FF2B5EF4-FFF2-40B4-BE49-F238E27FC236}">
                <a16:creationId xmlns:a16="http://schemas.microsoft.com/office/drawing/2014/main" id="{8D760523-D460-8C22-675A-1F2BCC0E4068}"/>
              </a:ext>
            </a:extLst>
          </p:cNvPr>
          <p:cNvGrpSpPr/>
          <p:nvPr/>
        </p:nvGrpSpPr>
        <p:grpSpPr>
          <a:xfrm>
            <a:off x="3403706" y="1827669"/>
            <a:ext cx="7162694" cy="1505994"/>
            <a:chOff x="-1535866" y="4489518"/>
            <a:chExt cx="9245936" cy="1505994"/>
          </a:xfrm>
        </p:grpSpPr>
        <p:sp>
          <p:nvSpPr>
            <p:cNvPr id="251" name="Content Placeholder 2">
              <a:extLst>
                <a:ext uri="{FF2B5EF4-FFF2-40B4-BE49-F238E27FC236}">
                  <a16:creationId xmlns:a16="http://schemas.microsoft.com/office/drawing/2014/main" id="{76DE526F-7EC8-1375-CB47-D7D1ECADAD13}"/>
                </a:ext>
              </a:extLst>
            </p:cNvPr>
            <p:cNvSpPr txBox="1">
              <a:spLocks/>
            </p:cNvSpPr>
            <p:nvPr/>
          </p:nvSpPr>
          <p:spPr bwMode="auto">
            <a:xfrm>
              <a:off x="-1535866" y="4894997"/>
              <a:ext cx="9245936" cy="11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spcBef>
                  <a:spcPts val="0"/>
                </a:spcBef>
                <a:spcAft>
                  <a:spcPts val="600"/>
                </a:spcAft>
                <a:buClr>
                  <a:schemeClr val="tx1"/>
                </a:buClr>
                <a:buSzPct val="100000"/>
                <a:buFont typeface="Arial" panose="020B0604020202020204" pitchFamily="34" charset="0"/>
                <a:buChar char="•"/>
                <a:defRPr/>
              </a:pPr>
              <a:r>
                <a:rPr lang="en-GB" dirty="0">
                  <a:latin typeface="Aptos" panose="020B0004020202020204" pitchFamily="34" charset="0"/>
                </a:rPr>
                <a:t>a spouse, partner or civil partner</a:t>
              </a:r>
            </a:p>
            <a:p>
              <a:pPr marL="285750" lvl="2" indent="-285750">
                <a:spcBef>
                  <a:spcPts val="0"/>
                </a:spcBef>
                <a:spcAft>
                  <a:spcPts val="600"/>
                </a:spcAft>
                <a:buClr>
                  <a:schemeClr val="tx1"/>
                </a:buClr>
                <a:buSzPct val="100000"/>
                <a:buFont typeface="Arial" panose="020B0604020202020204" pitchFamily="34" charset="0"/>
                <a:buChar char="•"/>
                <a:defRPr/>
              </a:pPr>
              <a:r>
                <a:rPr lang="en-GB" dirty="0">
                  <a:latin typeface="Aptos" panose="020B0004020202020204" pitchFamily="34" charset="0"/>
                </a:rPr>
                <a:t>a close relative who is over 60 or older or receives disability benefit</a:t>
              </a:r>
            </a:p>
            <a:p>
              <a:pPr marL="285750" lvl="2" indent="-285750">
                <a:spcBef>
                  <a:spcPts val="0"/>
                </a:spcBef>
                <a:spcAft>
                  <a:spcPts val="600"/>
                </a:spcAft>
                <a:buClr>
                  <a:schemeClr val="tx1"/>
                </a:buClr>
                <a:buSzPct val="100000"/>
                <a:buFont typeface="Arial" panose="020B0604020202020204" pitchFamily="34" charset="0"/>
                <a:buChar char="•"/>
                <a:defRPr/>
              </a:pPr>
              <a:r>
                <a:rPr lang="en-GB" dirty="0">
                  <a:latin typeface="Aptos" panose="020B0004020202020204" pitchFamily="34" charset="0"/>
                </a:rPr>
                <a:t>a child you’re legally responsible to support </a:t>
              </a:r>
            </a:p>
          </p:txBody>
        </p:sp>
        <p:sp>
          <p:nvSpPr>
            <p:cNvPr id="252" name="Rectangle 251">
              <a:extLst>
                <a:ext uri="{FF2B5EF4-FFF2-40B4-BE49-F238E27FC236}">
                  <a16:creationId xmlns:a16="http://schemas.microsoft.com/office/drawing/2014/main" id="{88ADC752-21E4-AC28-F93C-6AB317BF419D}"/>
                </a:ext>
              </a:extLst>
            </p:cNvPr>
            <p:cNvSpPr/>
            <p:nvPr/>
          </p:nvSpPr>
          <p:spPr>
            <a:xfrm>
              <a:off x="-1484268" y="4489518"/>
              <a:ext cx="7855669" cy="369332"/>
            </a:xfrm>
            <a:prstGeom prst="rect">
              <a:avLst/>
            </a:prstGeom>
          </p:spPr>
          <p:txBody>
            <a:bodyPr wrap="square" lIns="0" rIns="0">
              <a:spAutoFit/>
            </a:bodyPr>
            <a:lstStyle/>
            <a:p>
              <a:r>
                <a:rPr lang="en-GB">
                  <a:solidFill>
                    <a:srgbClr val="000000"/>
                  </a:solidFill>
                  <a:latin typeface="Aptos" panose="020B0004020202020204" pitchFamily="34" charset="0"/>
                  <a:ea typeface="ヒラギノ角ゴ Pro W3" charset="-128"/>
                  <a:cs typeface="Arial" pitchFamily="34" charset="0"/>
                </a:rPr>
                <a:t>Any of the following still live there:</a:t>
              </a:r>
              <a:endParaRPr lang="en-GB">
                <a:solidFill>
                  <a:srgbClr val="000000"/>
                </a:solidFill>
                <a:latin typeface="Aptos" panose="020B0004020202020204" pitchFamily="34" charset="0"/>
              </a:endParaRPr>
            </a:p>
          </p:txBody>
        </p:sp>
      </p:grpSp>
      <p:sp>
        <p:nvSpPr>
          <p:cNvPr id="6" name="RefTextBox123">
            <a:extLst>
              <a:ext uri="{FF2B5EF4-FFF2-40B4-BE49-F238E27FC236}">
                <a16:creationId xmlns:a16="http://schemas.microsoft.com/office/drawing/2014/main" id="{2A01946B-2F93-A980-6FD9-D010301F5D5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288002785</a:t>
            </a:r>
          </a:p>
        </p:txBody>
      </p:sp>
    </p:spTree>
    <p:custDataLst>
      <p:tags r:id="rId1"/>
    </p:custDataLst>
    <p:extLst>
      <p:ext uri="{BB962C8B-B14F-4D97-AF65-F5344CB8AC3E}">
        <p14:creationId xmlns:p14="http://schemas.microsoft.com/office/powerpoint/2010/main" val="3889858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500"/>
                                        <p:tgtEl>
                                          <p:spTgt spid="18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9"/>
                                        </p:tgtEl>
                                        <p:attrNameLst>
                                          <p:attrName>style.visibility</p:attrName>
                                        </p:attrNameLst>
                                      </p:cBhvr>
                                      <p:to>
                                        <p:strVal val="visible"/>
                                      </p:to>
                                    </p:set>
                                    <p:animEffect transition="in" filter="fade">
                                      <p:cBhvr>
                                        <p:cTn id="14" dur="500"/>
                                        <p:tgtEl>
                                          <p:spTgt spid="2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4"/>
                                        </p:tgtEl>
                                        <p:attrNameLst>
                                          <p:attrName>style.visibility</p:attrName>
                                        </p:attrNameLst>
                                      </p:cBhvr>
                                      <p:to>
                                        <p:strVal val="visible"/>
                                      </p:to>
                                    </p:set>
                                    <p:animEffect transition="in" filter="fade">
                                      <p:cBhvr>
                                        <p:cTn id="26" dur="500"/>
                                        <p:tgtEl>
                                          <p:spTgt spid="2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250"/>
                                        </p:tgtEl>
                                        <p:attrNameLst>
                                          <p:attrName>style.visibility</p:attrName>
                                        </p:attrNameLst>
                                      </p:cBhvr>
                                      <p:to>
                                        <p:strVal val="visible"/>
                                      </p:to>
                                    </p:set>
                                    <p:animEffect transition="in" filter="fade">
                                      <p:cBhvr>
                                        <p:cTn id="38"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29" grpId="0"/>
      <p:bldP spid="2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1245F2F1-E920-4CE4-8832-421C4CD27646}"/>
              </a:ext>
            </a:extLst>
          </p:cNvPr>
          <p:cNvGrpSpPr/>
          <p:nvPr/>
        </p:nvGrpSpPr>
        <p:grpSpPr>
          <a:xfrm>
            <a:off x="-2089133" y="3095494"/>
            <a:ext cx="1757352" cy="713630"/>
            <a:chOff x="6025" y="6022367"/>
            <a:chExt cx="1757352" cy="713630"/>
          </a:xfrm>
        </p:grpSpPr>
        <p:grpSp>
          <p:nvGrpSpPr>
            <p:cNvPr id="117" name="Group 116">
              <a:extLst>
                <a:ext uri="{FF2B5EF4-FFF2-40B4-BE49-F238E27FC236}">
                  <a16:creationId xmlns:a16="http://schemas.microsoft.com/office/drawing/2014/main" id="{45F71D36-5294-46B8-9AD8-46A6F51E2E86}"/>
                </a:ext>
              </a:extLst>
            </p:cNvPr>
            <p:cNvGrpSpPr/>
            <p:nvPr/>
          </p:nvGrpSpPr>
          <p:grpSpPr>
            <a:xfrm>
              <a:off x="369856" y="6260536"/>
              <a:ext cx="1029690" cy="475461"/>
              <a:chOff x="344016" y="6093296"/>
              <a:chExt cx="1029690" cy="475461"/>
            </a:xfrm>
          </p:grpSpPr>
          <p:sp>
            <p:nvSpPr>
              <p:cNvPr id="119" name="Oval 118">
                <a:extLst>
                  <a:ext uri="{FF2B5EF4-FFF2-40B4-BE49-F238E27FC236}">
                    <a16:creationId xmlns:a16="http://schemas.microsoft.com/office/drawing/2014/main" id="{971181BE-4013-4D54-B7AE-A8B1856D936F}"/>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0" name="Oval 119">
                <a:extLst>
                  <a:ext uri="{FF2B5EF4-FFF2-40B4-BE49-F238E27FC236}">
                    <a16:creationId xmlns:a16="http://schemas.microsoft.com/office/drawing/2014/main" id="{E7739A38-5A25-4EA4-9683-AE0BE1207352}"/>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1" name="Oval 120">
                <a:extLst>
                  <a:ext uri="{FF2B5EF4-FFF2-40B4-BE49-F238E27FC236}">
                    <a16:creationId xmlns:a16="http://schemas.microsoft.com/office/drawing/2014/main" id="{C18B2962-BC3E-4E26-AC35-8D296BA2B42B}"/>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2" name="Oval 121">
                <a:extLst>
                  <a:ext uri="{FF2B5EF4-FFF2-40B4-BE49-F238E27FC236}">
                    <a16:creationId xmlns:a16="http://schemas.microsoft.com/office/drawing/2014/main" id="{B290C51C-3308-44E6-96AD-F46C5FB2D4A6}"/>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3" name="Oval 122">
                <a:extLst>
                  <a:ext uri="{FF2B5EF4-FFF2-40B4-BE49-F238E27FC236}">
                    <a16:creationId xmlns:a16="http://schemas.microsoft.com/office/drawing/2014/main" id="{240121CB-3FDE-4BA3-B7A4-D7245A2E905A}"/>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4" name="Oval 123">
                <a:extLst>
                  <a:ext uri="{FF2B5EF4-FFF2-40B4-BE49-F238E27FC236}">
                    <a16:creationId xmlns:a16="http://schemas.microsoft.com/office/drawing/2014/main" id="{C490F543-6B14-43D5-884C-BFB3E73DA41F}"/>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5" name="Oval 124">
                <a:extLst>
                  <a:ext uri="{FF2B5EF4-FFF2-40B4-BE49-F238E27FC236}">
                    <a16:creationId xmlns:a16="http://schemas.microsoft.com/office/drawing/2014/main" id="{40905C07-1AC9-4778-84A9-5B4A8733CACC}"/>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118" name="TextBox 117">
              <a:extLst>
                <a:ext uri="{FF2B5EF4-FFF2-40B4-BE49-F238E27FC236}">
                  <a16:creationId xmlns:a16="http://schemas.microsoft.com/office/drawing/2014/main" id="{EF76083E-2649-4792-8912-D220330B9644}"/>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sp>
        <p:nvSpPr>
          <p:cNvPr id="3" name="Title 1">
            <a:extLst>
              <a:ext uri="{FF2B5EF4-FFF2-40B4-BE49-F238E27FC236}">
                <a16:creationId xmlns:a16="http://schemas.microsoft.com/office/drawing/2014/main" id="{A9147FF9-E4DB-8D80-96BD-ACA09EE4D88B}"/>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Deprivation of assets</a:t>
            </a:r>
          </a:p>
        </p:txBody>
      </p:sp>
      <p:sp>
        <p:nvSpPr>
          <p:cNvPr id="4" name="Text Box 3">
            <a:extLst>
              <a:ext uri="{FF2B5EF4-FFF2-40B4-BE49-F238E27FC236}">
                <a16:creationId xmlns:a16="http://schemas.microsoft.com/office/drawing/2014/main" id="{F6D1063B-3E5C-FA09-849F-9B11EC1077D8}"/>
              </a:ext>
            </a:extLst>
          </p:cNvPr>
          <p:cNvSpPr txBox="1">
            <a:spLocks noChangeArrowheads="1"/>
          </p:cNvSpPr>
          <p:nvPr/>
        </p:nvSpPr>
        <p:spPr bwMode="auto">
          <a:xfrm>
            <a:off x="802800" y="6190444"/>
            <a:ext cx="4331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Char char="•"/>
              <a:defRPr sz="2000">
                <a:solidFill>
                  <a:srgbClr val="000066"/>
                </a:solidFill>
                <a:latin typeface="Comic Sans MS" pitchFamily="66" charset="0"/>
                <a:cs typeface="Arial" pitchFamily="34" charset="0"/>
              </a:defRPr>
            </a:lvl1pPr>
            <a:lvl2pPr marL="742950" indent="-285750" eaLnBrk="0" hangingPunct="0">
              <a:spcBef>
                <a:spcPct val="20000"/>
              </a:spcBef>
              <a:buChar char="–"/>
              <a:defRPr sz="2000">
                <a:solidFill>
                  <a:srgbClr val="000066"/>
                </a:solidFill>
                <a:latin typeface="Comic Sans MS" pitchFamily="66" charset="0"/>
                <a:cs typeface="Arial" pitchFamily="34" charset="0"/>
              </a:defRPr>
            </a:lvl2pPr>
            <a:lvl3pPr marL="1143000" indent="-228600" eaLnBrk="0" hangingPunct="0">
              <a:spcBef>
                <a:spcPct val="20000"/>
              </a:spcBef>
              <a:buChar char="•"/>
              <a:defRPr sz="2000">
                <a:solidFill>
                  <a:srgbClr val="000066"/>
                </a:solidFill>
                <a:latin typeface="Comic Sans MS" pitchFamily="66"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defTabSz="914400" eaLnBrk="1" hangingPunct="1">
              <a:spcBef>
                <a:spcPct val="50000"/>
              </a:spcBef>
              <a:buNone/>
              <a:defRPr/>
            </a:pPr>
            <a:r>
              <a:rPr lang="en-GB" altLang="en-US" sz="1000" kern="0">
                <a:solidFill>
                  <a:srgbClr val="000000"/>
                </a:solidFill>
                <a:latin typeface="Aptos" panose="020B0004020202020204" pitchFamily="34" charset="0"/>
                <a:ea typeface="Verdana" panose="020B0604030504040204" pitchFamily="34" charset="0"/>
              </a:rPr>
              <a:t>Source: Department of Health – Care &amp; Support Statutory Guidance </a:t>
            </a:r>
            <a:endParaRPr lang="en-GB" altLang="en-US" sz="800" b="1" i="1" kern="0">
              <a:solidFill>
                <a:srgbClr val="000000"/>
              </a:solidFill>
              <a:latin typeface="Aptos" panose="020B0004020202020204" pitchFamily="34" charset="0"/>
              <a:ea typeface="+mn-ea"/>
            </a:endParaRPr>
          </a:p>
        </p:txBody>
      </p:sp>
      <p:grpSp>
        <p:nvGrpSpPr>
          <p:cNvPr id="5" name="Group 4">
            <a:extLst>
              <a:ext uri="{FF2B5EF4-FFF2-40B4-BE49-F238E27FC236}">
                <a16:creationId xmlns:a16="http://schemas.microsoft.com/office/drawing/2014/main" id="{C255B067-D3E3-C002-D72F-4EBEF2723D8E}"/>
              </a:ext>
            </a:extLst>
          </p:cNvPr>
          <p:cNvGrpSpPr/>
          <p:nvPr/>
        </p:nvGrpSpPr>
        <p:grpSpPr>
          <a:xfrm>
            <a:off x="835240" y="1896032"/>
            <a:ext cx="2716845" cy="905996"/>
            <a:chOff x="-2078420" y="2790514"/>
            <a:chExt cx="2716845" cy="905996"/>
          </a:xfrm>
        </p:grpSpPr>
        <p:grpSp>
          <p:nvGrpSpPr>
            <p:cNvPr id="6" name="Group 5">
              <a:extLst>
                <a:ext uri="{FF2B5EF4-FFF2-40B4-BE49-F238E27FC236}">
                  <a16:creationId xmlns:a16="http://schemas.microsoft.com/office/drawing/2014/main" id="{32F0B943-8055-9073-BD08-E0A706F7ED03}"/>
                </a:ext>
              </a:extLst>
            </p:cNvPr>
            <p:cNvGrpSpPr/>
            <p:nvPr/>
          </p:nvGrpSpPr>
          <p:grpSpPr>
            <a:xfrm>
              <a:off x="-2078420" y="2790514"/>
              <a:ext cx="2716845" cy="828448"/>
              <a:chOff x="2771800" y="2780928"/>
              <a:chExt cx="6369174" cy="1753206"/>
            </a:xfrm>
          </p:grpSpPr>
          <p:sp>
            <p:nvSpPr>
              <p:cNvPr id="19" name="Oval 24">
                <a:extLst>
                  <a:ext uri="{FF2B5EF4-FFF2-40B4-BE49-F238E27FC236}">
                    <a16:creationId xmlns:a16="http://schemas.microsoft.com/office/drawing/2014/main" id="{15CDC478-546E-0978-39E7-295220CEC8B0}"/>
                  </a:ext>
                </a:extLst>
              </p:cNvPr>
              <p:cNvSpPr/>
              <p:nvPr/>
            </p:nvSpPr>
            <p:spPr>
              <a:xfrm>
                <a:off x="2771800" y="2780928"/>
                <a:ext cx="1368152" cy="172903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5DD6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0" name="Rounded Rectangle 29">
                <a:extLst>
                  <a:ext uri="{FF2B5EF4-FFF2-40B4-BE49-F238E27FC236}">
                    <a16:creationId xmlns:a16="http://schemas.microsoft.com/office/drawing/2014/main" id="{F2BCBDAF-25D5-0885-AE36-E64225280406}"/>
                  </a:ext>
                </a:extLst>
              </p:cNvPr>
              <p:cNvSpPr/>
              <p:nvPr/>
            </p:nvSpPr>
            <p:spPr>
              <a:xfrm>
                <a:off x="4139952" y="3712378"/>
                <a:ext cx="764531" cy="437865"/>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1" name="Oval 24">
                <a:extLst>
                  <a:ext uri="{FF2B5EF4-FFF2-40B4-BE49-F238E27FC236}">
                    <a16:creationId xmlns:a16="http://schemas.microsoft.com/office/drawing/2014/main" id="{BB997C83-6CDD-3AA3-F887-E6F98043F0A9}"/>
                  </a:ext>
                </a:extLst>
              </p:cNvPr>
              <p:cNvSpPr/>
              <p:nvPr/>
            </p:nvSpPr>
            <p:spPr>
              <a:xfrm>
                <a:off x="7772822" y="2805104"/>
                <a:ext cx="1368152" cy="172903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91BF6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grpSp>
          <p:nvGrpSpPr>
            <p:cNvPr id="7" name="Group 6">
              <a:extLst>
                <a:ext uri="{FF2B5EF4-FFF2-40B4-BE49-F238E27FC236}">
                  <a16:creationId xmlns:a16="http://schemas.microsoft.com/office/drawing/2014/main" id="{734C69F9-31EA-FB40-21F8-90C8BFD558B0}"/>
                </a:ext>
              </a:extLst>
            </p:cNvPr>
            <p:cNvGrpSpPr/>
            <p:nvPr/>
          </p:nvGrpSpPr>
          <p:grpSpPr>
            <a:xfrm>
              <a:off x="-1006949" y="2896449"/>
              <a:ext cx="608903" cy="800061"/>
              <a:chOff x="6765055" y="2197089"/>
              <a:chExt cx="1147772" cy="1656374"/>
            </a:xfrm>
          </p:grpSpPr>
          <p:grpSp>
            <p:nvGrpSpPr>
              <p:cNvPr id="10" name="Group 9">
                <a:extLst>
                  <a:ext uri="{FF2B5EF4-FFF2-40B4-BE49-F238E27FC236}">
                    <a16:creationId xmlns:a16="http://schemas.microsoft.com/office/drawing/2014/main" id="{C9622368-C32A-07BA-B78C-574E99D131DC}"/>
                  </a:ext>
                </a:extLst>
              </p:cNvPr>
              <p:cNvGrpSpPr/>
              <p:nvPr/>
            </p:nvGrpSpPr>
            <p:grpSpPr>
              <a:xfrm>
                <a:off x="6765055" y="2197089"/>
                <a:ext cx="1147772" cy="1656374"/>
                <a:chOff x="-2265815" y="1736627"/>
                <a:chExt cx="2964458" cy="4278072"/>
              </a:xfrm>
            </p:grpSpPr>
            <p:sp>
              <p:nvSpPr>
                <p:cNvPr id="16" name="Isosceles Triangle 3">
                  <a:extLst>
                    <a:ext uri="{FF2B5EF4-FFF2-40B4-BE49-F238E27FC236}">
                      <a16:creationId xmlns:a16="http://schemas.microsoft.com/office/drawing/2014/main" id="{072214E7-4E30-201B-8E00-8FD2C2342CFD}"/>
                    </a:ext>
                  </a:extLst>
                </p:cNvPr>
                <p:cNvSpPr/>
                <p:nvPr/>
              </p:nvSpPr>
              <p:spPr>
                <a:xfrm>
                  <a:off x="-2265815" y="2548698"/>
                  <a:ext cx="2964458" cy="3466001"/>
                </a:xfrm>
                <a:custGeom>
                  <a:avLst/>
                  <a:gdLst/>
                  <a:ahLst/>
                  <a:cxnLst/>
                  <a:rect l="l" t="t" r="r" b="b"/>
                  <a:pathLst>
                    <a:path w="2964458" h="3119829">
                      <a:moveTo>
                        <a:pt x="1684366" y="0"/>
                      </a:moveTo>
                      <a:cubicBezTo>
                        <a:pt x="2069245" y="163809"/>
                        <a:pt x="2492239" y="784099"/>
                        <a:pt x="2672320" y="1206006"/>
                      </a:cubicBezTo>
                      <a:cubicBezTo>
                        <a:pt x="2882343" y="1698061"/>
                        <a:pt x="3163576" y="2625709"/>
                        <a:pt x="2757771" y="2909649"/>
                      </a:cubicBezTo>
                      <a:cubicBezTo>
                        <a:pt x="2551302" y="3054115"/>
                        <a:pt x="2016025" y="3123716"/>
                        <a:pt x="1482229" y="3119662"/>
                      </a:cubicBezTo>
                      <a:cubicBezTo>
                        <a:pt x="948433" y="3123716"/>
                        <a:pt x="413156" y="3054115"/>
                        <a:pt x="206687" y="2909649"/>
                      </a:cubicBezTo>
                      <a:cubicBezTo>
                        <a:pt x="-199118" y="2625709"/>
                        <a:pt x="82115" y="1698061"/>
                        <a:pt x="292138" y="1206006"/>
                      </a:cubicBezTo>
                      <a:cubicBezTo>
                        <a:pt x="472220" y="784099"/>
                        <a:pt x="895213" y="163809"/>
                        <a:pt x="1280093" y="0"/>
                      </a:cubicBezTo>
                      <a:cubicBezTo>
                        <a:pt x="1343617" y="8024"/>
                        <a:pt x="1411604" y="11790"/>
                        <a:pt x="1482229" y="11790"/>
                      </a:cubicBezTo>
                      <a:cubicBezTo>
                        <a:pt x="1552855" y="11790"/>
                        <a:pt x="1620842" y="8024"/>
                        <a:pt x="1684366"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17" name="Oval 9">
                  <a:extLst>
                    <a:ext uri="{FF2B5EF4-FFF2-40B4-BE49-F238E27FC236}">
                      <a16:creationId xmlns:a16="http://schemas.microsoft.com/office/drawing/2014/main" id="{65F4A5B8-8374-0DBE-450B-F2A4DC4CD761}"/>
                    </a:ext>
                  </a:extLst>
                </p:cNvPr>
                <p:cNvSpPr/>
                <p:nvPr/>
              </p:nvSpPr>
              <p:spPr>
                <a:xfrm>
                  <a:off x="-999424" y="2384924"/>
                  <a:ext cx="432048" cy="131370"/>
                </a:xfrm>
                <a:custGeom>
                  <a:avLst/>
                  <a:gdLst/>
                  <a:ahLst/>
                  <a:cxnLst/>
                  <a:rect l="l" t="t" r="r" b="b"/>
                  <a:pathLst>
                    <a:path w="432048" h="108570">
                      <a:moveTo>
                        <a:pt x="21399" y="0"/>
                      </a:moveTo>
                      <a:cubicBezTo>
                        <a:pt x="65201" y="25973"/>
                        <a:pt x="136096" y="42594"/>
                        <a:pt x="216024" y="42594"/>
                      </a:cubicBezTo>
                      <a:cubicBezTo>
                        <a:pt x="295952" y="42594"/>
                        <a:pt x="366848" y="25973"/>
                        <a:pt x="410649" y="0"/>
                      </a:cubicBezTo>
                      <a:cubicBezTo>
                        <a:pt x="424554" y="13353"/>
                        <a:pt x="432048" y="28593"/>
                        <a:pt x="432048" y="44680"/>
                      </a:cubicBezTo>
                      <a:lnTo>
                        <a:pt x="422601" y="70348"/>
                      </a:lnTo>
                      <a:lnTo>
                        <a:pt x="416518" y="73836"/>
                      </a:lnTo>
                      <a:lnTo>
                        <a:pt x="410649" y="65976"/>
                      </a:lnTo>
                      <a:cubicBezTo>
                        <a:pt x="366848" y="91948"/>
                        <a:pt x="295952" y="108570"/>
                        <a:pt x="216024" y="108570"/>
                      </a:cubicBezTo>
                      <a:cubicBezTo>
                        <a:pt x="136096" y="108570"/>
                        <a:pt x="65201" y="91948"/>
                        <a:pt x="21399" y="65976"/>
                      </a:cubicBezTo>
                      <a:lnTo>
                        <a:pt x="17415" y="71312"/>
                      </a:lnTo>
                      <a:lnTo>
                        <a:pt x="7766" y="65779"/>
                      </a:lnTo>
                      <a:cubicBezTo>
                        <a:pt x="1717" y="59887"/>
                        <a:pt x="0" y="52381"/>
                        <a:pt x="0" y="44680"/>
                      </a:cubicBezTo>
                      <a:cubicBezTo>
                        <a:pt x="0" y="28593"/>
                        <a:pt x="7494" y="13353"/>
                        <a:pt x="21399"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18" name="Rounded Rectangle 12">
                  <a:extLst>
                    <a:ext uri="{FF2B5EF4-FFF2-40B4-BE49-F238E27FC236}">
                      <a16:creationId xmlns:a16="http://schemas.microsoft.com/office/drawing/2014/main" id="{10DC73EB-28A4-64D2-EE71-BFE25687DF95}"/>
                    </a:ext>
                  </a:extLst>
                </p:cNvPr>
                <p:cNvSpPr/>
                <p:nvPr/>
              </p:nvSpPr>
              <p:spPr>
                <a:xfrm>
                  <a:off x="-1278696" y="1736627"/>
                  <a:ext cx="988057" cy="642479"/>
                </a:xfrm>
                <a:custGeom>
                  <a:avLst/>
                  <a:gdLst>
                    <a:gd name="connsiteX0" fmla="*/ 0 w 936104"/>
                    <a:gd name="connsiteY0" fmla="*/ 112777 h 676647"/>
                    <a:gd name="connsiteX1" fmla="*/ 112777 w 936104"/>
                    <a:gd name="connsiteY1" fmla="*/ 0 h 676647"/>
                    <a:gd name="connsiteX2" fmla="*/ 823327 w 936104"/>
                    <a:gd name="connsiteY2" fmla="*/ 0 h 676647"/>
                    <a:gd name="connsiteX3" fmla="*/ 936104 w 936104"/>
                    <a:gd name="connsiteY3" fmla="*/ 112777 h 676647"/>
                    <a:gd name="connsiteX4" fmla="*/ 936104 w 936104"/>
                    <a:gd name="connsiteY4" fmla="*/ 563870 h 676647"/>
                    <a:gd name="connsiteX5" fmla="*/ 823327 w 936104"/>
                    <a:gd name="connsiteY5" fmla="*/ 676647 h 676647"/>
                    <a:gd name="connsiteX6" fmla="*/ 112777 w 936104"/>
                    <a:gd name="connsiteY6" fmla="*/ 676647 h 676647"/>
                    <a:gd name="connsiteX7" fmla="*/ 0 w 936104"/>
                    <a:gd name="connsiteY7" fmla="*/ 563870 h 676647"/>
                    <a:gd name="connsiteX8" fmla="*/ 0 w 936104"/>
                    <a:gd name="connsiteY8" fmla="*/ 112777 h 6766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0 w 936104"/>
                    <a:gd name="connsiteY7" fmla="*/ 56387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69404 w 936104"/>
                    <a:gd name="connsiteY4" fmla="*/ 57022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45480 w 936104"/>
                    <a:gd name="connsiteY4" fmla="*/ 629642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317500 w 936104"/>
                    <a:gd name="connsiteY6" fmla="*/ 608320 h 689347"/>
                    <a:gd name="connsiteX7" fmla="*/ 0 w 936104"/>
                    <a:gd name="connsiteY7"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0 w 936104"/>
                    <a:gd name="connsiteY6" fmla="*/ 112777 h 689347"/>
                    <a:gd name="connsiteX0" fmla="*/ 0 w 936104"/>
                    <a:gd name="connsiteY0" fmla="*/ 112777 h 689347"/>
                    <a:gd name="connsiteX1" fmla="*/ 112777 w 936104"/>
                    <a:gd name="connsiteY1" fmla="*/ 0 h 689347"/>
                    <a:gd name="connsiteX2" fmla="*/ 298773 w 936104"/>
                    <a:gd name="connsiteY2" fmla="*/ 146862 h 689347"/>
                    <a:gd name="connsiteX3" fmla="*/ 823327 w 936104"/>
                    <a:gd name="connsiteY3" fmla="*/ 0 h 689347"/>
                    <a:gd name="connsiteX4" fmla="*/ 936104 w 936104"/>
                    <a:gd name="connsiteY4" fmla="*/ 112777 h 689347"/>
                    <a:gd name="connsiteX5" fmla="*/ 582027 w 936104"/>
                    <a:gd name="connsiteY5" fmla="*/ 682997 h 689347"/>
                    <a:gd name="connsiteX6" fmla="*/ 392177 w 936104"/>
                    <a:gd name="connsiteY6" fmla="*/ 689347 h 689347"/>
                    <a:gd name="connsiteX7" fmla="*/ 0 w 936104"/>
                    <a:gd name="connsiteY7" fmla="*/ 112777 h 689347"/>
                    <a:gd name="connsiteX0" fmla="*/ 0 w 936104"/>
                    <a:gd name="connsiteY0" fmla="*/ 112777 h 689347"/>
                    <a:gd name="connsiteX1" fmla="*/ 112777 w 936104"/>
                    <a:gd name="connsiteY1" fmla="*/ 0 h 689347"/>
                    <a:gd name="connsiteX2" fmla="*/ 298773 w 936104"/>
                    <a:gd name="connsiteY2" fmla="*/ 146862 h 689347"/>
                    <a:gd name="connsiteX3" fmla="*/ 711950 w 936104"/>
                    <a:gd name="connsiteY3" fmla="*/ 178048 h 689347"/>
                    <a:gd name="connsiteX4" fmla="*/ 823327 w 936104"/>
                    <a:gd name="connsiteY4" fmla="*/ 0 h 689347"/>
                    <a:gd name="connsiteX5" fmla="*/ 936104 w 936104"/>
                    <a:gd name="connsiteY5" fmla="*/ 112777 h 689347"/>
                    <a:gd name="connsiteX6" fmla="*/ 582027 w 936104"/>
                    <a:gd name="connsiteY6" fmla="*/ 682997 h 689347"/>
                    <a:gd name="connsiteX7" fmla="*/ 392177 w 936104"/>
                    <a:gd name="connsiteY7" fmla="*/ 689347 h 689347"/>
                    <a:gd name="connsiteX8" fmla="*/ 0 w 936104"/>
                    <a:gd name="connsiteY8" fmla="*/ 112777 h 689347"/>
                    <a:gd name="connsiteX0" fmla="*/ 0 w 936104"/>
                    <a:gd name="connsiteY0" fmla="*/ 112777 h 689347"/>
                    <a:gd name="connsiteX1" fmla="*/ 112777 w 936104"/>
                    <a:gd name="connsiteY1" fmla="*/ 0 h 689347"/>
                    <a:gd name="connsiteX2" fmla="*/ 298773 w 936104"/>
                    <a:gd name="connsiteY2" fmla="*/ 146862 h 689347"/>
                    <a:gd name="connsiteX3" fmla="*/ 499654 w 936104"/>
                    <a:gd name="connsiteY3" fmla="*/ 53303 h 689347"/>
                    <a:gd name="connsiteX4" fmla="*/ 711950 w 936104"/>
                    <a:gd name="connsiteY4" fmla="*/ 178048 h 689347"/>
                    <a:gd name="connsiteX5" fmla="*/ 823327 w 936104"/>
                    <a:gd name="connsiteY5" fmla="*/ 0 h 689347"/>
                    <a:gd name="connsiteX6" fmla="*/ 936104 w 936104"/>
                    <a:gd name="connsiteY6" fmla="*/ 112777 h 689347"/>
                    <a:gd name="connsiteX7" fmla="*/ 582027 w 936104"/>
                    <a:gd name="connsiteY7" fmla="*/ 682997 h 689347"/>
                    <a:gd name="connsiteX8" fmla="*/ 392177 w 936104"/>
                    <a:gd name="connsiteY8" fmla="*/ 689347 h 689347"/>
                    <a:gd name="connsiteX9" fmla="*/ 0 w 936104"/>
                    <a:gd name="connsiteY9" fmla="*/ 112777 h 689347"/>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11950 w 936104"/>
                    <a:gd name="connsiteY4" fmla="*/ 178049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00536 w 936104"/>
                    <a:gd name="connsiteY4" fmla="*/ 141666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877"/>
                    <a:gd name="connsiteY0" fmla="*/ 123172 h 699742"/>
                    <a:gd name="connsiteX1" fmla="*/ 112777 w 936877"/>
                    <a:gd name="connsiteY1" fmla="*/ 10395 h 699742"/>
                    <a:gd name="connsiteX2" fmla="*/ 323883 w 936877"/>
                    <a:gd name="connsiteY2" fmla="*/ 136466 h 699742"/>
                    <a:gd name="connsiteX3" fmla="*/ 499654 w 936877"/>
                    <a:gd name="connsiteY3" fmla="*/ 63698 h 699742"/>
                    <a:gd name="connsiteX4" fmla="*/ 700536 w 936877"/>
                    <a:gd name="connsiteY4" fmla="*/ 152060 h 699742"/>
                    <a:gd name="connsiteX5" fmla="*/ 884962 w 936877"/>
                    <a:gd name="connsiteY5" fmla="*/ 0 h 699742"/>
                    <a:gd name="connsiteX6" fmla="*/ 936104 w 936877"/>
                    <a:gd name="connsiteY6" fmla="*/ 123172 h 699742"/>
                    <a:gd name="connsiteX7" fmla="*/ 582027 w 936877"/>
                    <a:gd name="connsiteY7" fmla="*/ 693392 h 699742"/>
                    <a:gd name="connsiteX8" fmla="*/ 392177 w 936877"/>
                    <a:gd name="connsiteY8" fmla="*/ 699742 h 699742"/>
                    <a:gd name="connsiteX9" fmla="*/ 0 w 936877"/>
                    <a:gd name="connsiteY9" fmla="*/ 123172 h 699742"/>
                    <a:gd name="connsiteX0" fmla="*/ 0 w 936877"/>
                    <a:gd name="connsiteY0" fmla="*/ 130969 h 707539"/>
                    <a:gd name="connsiteX1" fmla="*/ 121908 w 936877"/>
                    <a:gd name="connsiteY1" fmla="*/ 0 h 707539"/>
                    <a:gd name="connsiteX2" fmla="*/ 323883 w 936877"/>
                    <a:gd name="connsiteY2" fmla="*/ 144263 h 707539"/>
                    <a:gd name="connsiteX3" fmla="*/ 499654 w 936877"/>
                    <a:gd name="connsiteY3" fmla="*/ 71495 h 707539"/>
                    <a:gd name="connsiteX4" fmla="*/ 700536 w 936877"/>
                    <a:gd name="connsiteY4" fmla="*/ 159857 h 707539"/>
                    <a:gd name="connsiteX5" fmla="*/ 884962 w 936877"/>
                    <a:gd name="connsiteY5" fmla="*/ 7797 h 707539"/>
                    <a:gd name="connsiteX6" fmla="*/ 936104 w 936877"/>
                    <a:gd name="connsiteY6" fmla="*/ 130969 h 707539"/>
                    <a:gd name="connsiteX7" fmla="*/ 582027 w 936877"/>
                    <a:gd name="connsiteY7" fmla="*/ 701189 h 707539"/>
                    <a:gd name="connsiteX8" fmla="*/ 392177 w 936877"/>
                    <a:gd name="connsiteY8" fmla="*/ 707539 h 707539"/>
                    <a:gd name="connsiteX9" fmla="*/ 0 w 936877"/>
                    <a:gd name="connsiteY9" fmla="*/ 130969 h 707539"/>
                    <a:gd name="connsiteX0" fmla="*/ 0 w 984527"/>
                    <a:gd name="connsiteY0" fmla="*/ 136650 h 713220"/>
                    <a:gd name="connsiteX1" fmla="*/ 121908 w 984527"/>
                    <a:gd name="connsiteY1" fmla="*/ 5681 h 713220"/>
                    <a:gd name="connsiteX2" fmla="*/ 323883 w 984527"/>
                    <a:gd name="connsiteY2" fmla="*/ 149944 h 713220"/>
                    <a:gd name="connsiteX3" fmla="*/ 499654 w 984527"/>
                    <a:gd name="connsiteY3" fmla="*/ 77176 h 713220"/>
                    <a:gd name="connsiteX4" fmla="*/ 700536 w 984527"/>
                    <a:gd name="connsiteY4" fmla="*/ 165538 h 713220"/>
                    <a:gd name="connsiteX5" fmla="*/ 884962 w 984527"/>
                    <a:gd name="connsiteY5" fmla="*/ 13478 h 713220"/>
                    <a:gd name="connsiteX6" fmla="*/ 936104 w 984527"/>
                    <a:gd name="connsiteY6" fmla="*/ 136650 h 713220"/>
                    <a:gd name="connsiteX7" fmla="*/ 582027 w 984527"/>
                    <a:gd name="connsiteY7" fmla="*/ 706870 h 713220"/>
                    <a:gd name="connsiteX8" fmla="*/ 392177 w 984527"/>
                    <a:gd name="connsiteY8" fmla="*/ 713220 h 713220"/>
                    <a:gd name="connsiteX9" fmla="*/ 0 w 984527"/>
                    <a:gd name="connsiteY9" fmla="*/ 136650 h 713220"/>
                    <a:gd name="connsiteX0" fmla="*/ 0 w 947191"/>
                    <a:gd name="connsiteY0" fmla="*/ 130970 h 707540"/>
                    <a:gd name="connsiteX1" fmla="*/ 121908 w 947191"/>
                    <a:gd name="connsiteY1" fmla="*/ 1 h 707540"/>
                    <a:gd name="connsiteX2" fmla="*/ 323883 w 947191"/>
                    <a:gd name="connsiteY2" fmla="*/ 144264 h 707540"/>
                    <a:gd name="connsiteX3" fmla="*/ 499654 w 947191"/>
                    <a:gd name="connsiteY3" fmla="*/ 71496 h 707540"/>
                    <a:gd name="connsiteX4" fmla="*/ 700536 w 947191"/>
                    <a:gd name="connsiteY4" fmla="*/ 159858 h 707540"/>
                    <a:gd name="connsiteX5" fmla="*/ 843873 w 947191"/>
                    <a:gd name="connsiteY5" fmla="*/ 20791 h 707540"/>
                    <a:gd name="connsiteX6" fmla="*/ 936104 w 947191"/>
                    <a:gd name="connsiteY6" fmla="*/ 130970 h 707540"/>
                    <a:gd name="connsiteX7" fmla="*/ 582027 w 947191"/>
                    <a:gd name="connsiteY7" fmla="*/ 701190 h 707540"/>
                    <a:gd name="connsiteX8" fmla="*/ 392177 w 947191"/>
                    <a:gd name="connsiteY8" fmla="*/ 707540 h 707540"/>
                    <a:gd name="connsiteX9" fmla="*/ 0 w 947191"/>
                    <a:gd name="connsiteY9" fmla="*/ 130970 h 707540"/>
                    <a:gd name="connsiteX0" fmla="*/ 0 w 949258"/>
                    <a:gd name="connsiteY0" fmla="*/ 130970 h 707540"/>
                    <a:gd name="connsiteX1" fmla="*/ 121908 w 949258"/>
                    <a:gd name="connsiteY1" fmla="*/ 1 h 707540"/>
                    <a:gd name="connsiteX2" fmla="*/ 323883 w 949258"/>
                    <a:gd name="connsiteY2" fmla="*/ 144264 h 707540"/>
                    <a:gd name="connsiteX3" fmla="*/ 499654 w 949258"/>
                    <a:gd name="connsiteY3" fmla="*/ 71496 h 707540"/>
                    <a:gd name="connsiteX4" fmla="*/ 700536 w 949258"/>
                    <a:gd name="connsiteY4" fmla="*/ 159858 h 707540"/>
                    <a:gd name="connsiteX5" fmla="*/ 843873 w 949258"/>
                    <a:gd name="connsiteY5" fmla="*/ 20791 h 707540"/>
                    <a:gd name="connsiteX6" fmla="*/ 936104 w 949258"/>
                    <a:gd name="connsiteY6" fmla="*/ 130970 h 707540"/>
                    <a:gd name="connsiteX7" fmla="*/ 582027 w 949258"/>
                    <a:gd name="connsiteY7" fmla="*/ 701190 h 707540"/>
                    <a:gd name="connsiteX8" fmla="*/ 392177 w 949258"/>
                    <a:gd name="connsiteY8" fmla="*/ 707540 h 707540"/>
                    <a:gd name="connsiteX9" fmla="*/ 0 w 949258"/>
                    <a:gd name="connsiteY9" fmla="*/ 130970 h 707540"/>
                    <a:gd name="connsiteX0" fmla="*/ 0 w 949258"/>
                    <a:gd name="connsiteY0" fmla="*/ 130970 h 701190"/>
                    <a:gd name="connsiteX1" fmla="*/ 121908 w 949258"/>
                    <a:gd name="connsiteY1" fmla="*/ 1 h 701190"/>
                    <a:gd name="connsiteX2" fmla="*/ 323883 w 949258"/>
                    <a:gd name="connsiteY2" fmla="*/ 144264 h 701190"/>
                    <a:gd name="connsiteX3" fmla="*/ 499654 w 949258"/>
                    <a:gd name="connsiteY3" fmla="*/ 71496 h 701190"/>
                    <a:gd name="connsiteX4" fmla="*/ 700536 w 949258"/>
                    <a:gd name="connsiteY4" fmla="*/ 159858 h 701190"/>
                    <a:gd name="connsiteX5" fmla="*/ 843873 w 949258"/>
                    <a:gd name="connsiteY5" fmla="*/ 20791 h 701190"/>
                    <a:gd name="connsiteX6" fmla="*/ 936104 w 949258"/>
                    <a:gd name="connsiteY6" fmla="*/ 130970 h 701190"/>
                    <a:gd name="connsiteX7" fmla="*/ 582027 w 949258"/>
                    <a:gd name="connsiteY7" fmla="*/ 701190 h 701190"/>
                    <a:gd name="connsiteX8" fmla="*/ 348806 w 949258"/>
                    <a:gd name="connsiteY8" fmla="*/ 699743 h 701190"/>
                    <a:gd name="connsiteX9" fmla="*/ 0 w 949258"/>
                    <a:gd name="connsiteY9" fmla="*/ 130970 h 701190"/>
                    <a:gd name="connsiteX0" fmla="*/ 0 w 947185"/>
                    <a:gd name="connsiteY0" fmla="*/ 130970 h 701190"/>
                    <a:gd name="connsiteX1" fmla="*/ 121908 w 947185"/>
                    <a:gd name="connsiteY1" fmla="*/ 1 h 701190"/>
                    <a:gd name="connsiteX2" fmla="*/ 323883 w 947185"/>
                    <a:gd name="connsiteY2" fmla="*/ 144264 h 701190"/>
                    <a:gd name="connsiteX3" fmla="*/ 499654 w 947185"/>
                    <a:gd name="connsiteY3" fmla="*/ 71496 h 701190"/>
                    <a:gd name="connsiteX4" fmla="*/ 700536 w 947185"/>
                    <a:gd name="connsiteY4" fmla="*/ 159858 h 701190"/>
                    <a:gd name="connsiteX5" fmla="*/ 843873 w 947185"/>
                    <a:gd name="connsiteY5" fmla="*/ 20791 h 701190"/>
                    <a:gd name="connsiteX6" fmla="*/ 936104 w 947185"/>
                    <a:gd name="connsiteY6" fmla="*/ 130970 h 701190"/>
                    <a:gd name="connsiteX7" fmla="*/ 613986 w 947185"/>
                    <a:gd name="connsiteY7" fmla="*/ 701190 h 701190"/>
                    <a:gd name="connsiteX8" fmla="*/ 348806 w 947185"/>
                    <a:gd name="connsiteY8" fmla="*/ 699743 h 701190"/>
                    <a:gd name="connsiteX9" fmla="*/ 0 w 947185"/>
                    <a:gd name="connsiteY9" fmla="*/ 130970 h 70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185" h="701190">
                      <a:moveTo>
                        <a:pt x="0" y="130970"/>
                      </a:moveTo>
                      <a:cubicBezTo>
                        <a:pt x="0" y="68685"/>
                        <a:pt x="59623" y="1"/>
                        <a:pt x="121908" y="1"/>
                      </a:cubicBezTo>
                      <a:cubicBezTo>
                        <a:pt x="175536" y="-423"/>
                        <a:pt x="270255" y="144688"/>
                        <a:pt x="323883" y="144264"/>
                      </a:cubicBezTo>
                      <a:cubicBezTo>
                        <a:pt x="388363" y="171773"/>
                        <a:pt x="430791" y="66298"/>
                        <a:pt x="499654" y="71496"/>
                      </a:cubicBezTo>
                      <a:cubicBezTo>
                        <a:pt x="568517" y="76694"/>
                        <a:pt x="646590" y="187367"/>
                        <a:pt x="700536" y="159858"/>
                      </a:cubicBezTo>
                      <a:lnTo>
                        <a:pt x="843873" y="20791"/>
                      </a:lnTo>
                      <a:cubicBezTo>
                        <a:pt x="905962" y="8179"/>
                        <a:pt x="974418" y="17570"/>
                        <a:pt x="936104" y="130970"/>
                      </a:cubicBezTo>
                      <a:cubicBezTo>
                        <a:pt x="897790" y="244370"/>
                        <a:pt x="732012" y="511117"/>
                        <a:pt x="613986" y="701190"/>
                      </a:cubicBezTo>
                      <a:cubicBezTo>
                        <a:pt x="377136" y="701190"/>
                        <a:pt x="585656" y="699743"/>
                        <a:pt x="348806" y="699743"/>
                      </a:cubicBezTo>
                      <a:cubicBezTo>
                        <a:pt x="251802" y="604706"/>
                        <a:pt x="46567" y="245861"/>
                        <a:pt x="0" y="13097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sp>
            <p:nvSpPr>
              <p:cNvPr id="15" name="TextBox 14">
                <a:extLst>
                  <a:ext uri="{FF2B5EF4-FFF2-40B4-BE49-F238E27FC236}">
                    <a16:creationId xmlns:a16="http://schemas.microsoft.com/office/drawing/2014/main" id="{0BDE7A7E-EAA7-5293-B5E7-C2DBD4A13679}"/>
                  </a:ext>
                </a:extLst>
              </p:cNvPr>
              <p:cNvSpPr txBox="1"/>
              <p:nvPr/>
            </p:nvSpPr>
            <p:spPr>
              <a:xfrm>
                <a:off x="6960714" y="2642798"/>
                <a:ext cx="756270" cy="1210665"/>
              </a:xfrm>
              <a:prstGeom prst="rect">
                <a:avLst/>
              </a:prstGeom>
              <a:noFill/>
            </p:spPr>
            <p:txBody>
              <a:bodyPr wrap="square" rtlCol="0">
                <a:spAutoFit/>
              </a:bodyPr>
              <a:lstStyle/>
              <a:p>
                <a:pPr algn="ctr" eaLnBrk="1" fontAlgn="auto" hangingPunct="1">
                  <a:spcBef>
                    <a:spcPts val="0"/>
                  </a:spcBef>
                  <a:spcAft>
                    <a:spcPts val="0"/>
                  </a:spcAft>
                  <a:defRPr/>
                </a:pPr>
                <a:r>
                  <a:rPr lang="en-GB" sz="3200" b="1">
                    <a:solidFill>
                      <a:schemeClr val="bg1"/>
                    </a:solidFill>
                    <a:latin typeface="Aptos" panose="020B0004020202020204" pitchFamily="34" charset="0"/>
                    <a:ea typeface="+mn-ea"/>
                    <a:cs typeface="+mn-cs"/>
                  </a:rPr>
                  <a:t>£</a:t>
                </a:r>
              </a:p>
            </p:txBody>
          </p:sp>
        </p:grpSp>
        <p:sp>
          <p:nvSpPr>
            <p:cNvPr id="9" name="Rounded Rectangle 29">
              <a:extLst>
                <a:ext uri="{FF2B5EF4-FFF2-40B4-BE49-F238E27FC236}">
                  <a16:creationId xmlns:a16="http://schemas.microsoft.com/office/drawing/2014/main" id="{4400509A-747A-B53B-E967-F8F4E7628FF9}"/>
                </a:ext>
              </a:extLst>
            </p:cNvPr>
            <p:cNvSpPr/>
            <p:nvPr/>
          </p:nvSpPr>
          <p:spPr>
            <a:xfrm>
              <a:off x="-312388" y="3237588"/>
              <a:ext cx="326120" cy="206906"/>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grpSp>
        <p:nvGrpSpPr>
          <p:cNvPr id="22" name="Group 21">
            <a:extLst>
              <a:ext uri="{FF2B5EF4-FFF2-40B4-BE49-F238E27FC236}">
                <a16:creationId xmlns:a16="http://schemas.microsoft.com/office/drawing/2014/main" id="{5D2B88F2-C2FD-6B3E-BD0B-F09E8B08A373}"/>
              </a:ext>
            </a:extLst>
          </p:cNvPr>
          <p:cNvGrpSpPr/>
          <p:nvPr/>
        </p:nvGrpSpPr>
        <p:grpSpPr>
          <a:xfrm>
            <a:off x="1586360" y="2992830"/>
            <a:ext cx="1230464" cy="1573571"/>
            <a:chOff x="2813190" y="3877439"/>
            <a:chExt cx="1230464" cy="1573571"/>
          </a:xfrm>
        </p:grpSpPr>
        <p:sp>
          <p:nvSpPr>
            <p:cNvPr id="23" name="Rounded Rectangle 32">
              <a:extLst>
                <a:ext uri="{FF2B5EF4-FFF2-40B4-BE49-F238E27FC236}">
                  <a16:creationId xmlns:a16="http://schemas.microsoft.com/office/drawing/2014/main" id="{B3947970-3222-B5FB-F7C0-90F9A7F623B6}"/>
                </a:ext>
              </a:extLst>
            </p:cNvPr>
            <p:cNvSpPr/>
            <p:nvPr/>
          </p:nvSpPr>
          <p:spPr>
            <a:xfrm rot="5400000">
              <a:off x="3538793" y="4387118"/>
              <a:ext cx="34573" cy="487161"/>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4" name="Rounded Rectangle 33">
              <a:extLst>
                <a:ext uri="{FF2B5EF4-FFF2-40B4-BE49-F238E27FC236}">
                  <a16:creationId xmlns:a16="http://schemas.microsoft.com/office/drawing/2014/main" id="{B3E0D4DD-2DCF-E36B-B94D-00223135AB89}"/>
                </a:ext>
              </a:extLst>
            </p:cNvPr>
            <p:cNvSpPr/>
            <p:nvPr/>
          </p:nvSpPr>
          <p:spPr>
            <a:xfrm rot="5400000">
              <a:off x="3538793" y="4753428"/>
              <a:ext cx="34573" cy="487161"/>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5" name="Rounded Rectangle 34">
              <a:extLst>
                <a:ext uri="{FF2B5EF4-FFF2-40B4-BE49-F238E27FC236}">
                  <a16:creationId xmlns:a16="http://schemas.microsoft.com/office/drawing/2014/main" id="{362A7649-F4FF-FA96-F7FE-E3628CF9FD05}"/>
                </a:ext>
              </a:extLst>
            </p:cNvPr>
            <p:cNvSpPr/>
            <p:nvPr/>
          </p:nvSpPr>
          <p:spPr>
            <a:xfrm rot="5400000">
              <a:off x="3581067" y="4612548"/>
              <a:ext cx="34573" cy="402612"/>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6" name="Oval 6">
              <a:extLst>
                <a:ext uri="{FF2B5EF4-FFF2-40B4-BE49-F238E27FC236}">
                  <a16:creationId xmlns:a16="http://schemas.microsoft.com/office/drawing/2014/main" id="{FC60E202-B163-3B61-D702-41878BD5F9C6}"/>
                </a:ext>
              </a:extLst>
            </p:cNvPr>
            <p:cNvSpPr/>
            <p:nvPr/>
          </p:nvSpPr>
          <p:spPr>
            <a:xfrm>
              <a:off x="2997829" y="4682343"/>
              <a:ext cx="277359" cy="277359"/>
            </a:xfrm>
            <a:custGeom>
              <a:avLst/>
              <a:gdLst/>
              <a:ahLst/>
              <a:cxnLst/>
              <a:rect l="l" t="t" r="r" b="b"/>
              <a:pathLst>
                <a:path w="954848" h="954848">
                  <a:moveTo>
                    <a:pt x="768685" y="262765"/>
                  </a:moveTo>
                  <a:cubicBezTo>
                    <a:pt x="684955" y="258746"/>
                    <a:pt x="573125" y="319560"/>
                    <a:pt x="484784" y="425470"/>
                  </a:cubicBezTo>
                  <a:cubicBezTo>
                    <a:pt x="454090" y="462269"/>
                    <a:pt x="429260" y="500880"/>
                    <a:pt x="410841" y="539086"/>
                  </a:cubicBezTo>
                  <a:cubicBezTo>
                    <a:pt x="396695" y="563130"/>
                    <a:pt x="387528" y="587428"/>
                    <a:pt x="383783" y="608911"/>
                  </a:cubicBezTo>
                  <a:cubicBezTo>
                    <a:pt x="382633" y="612239"/>
                    <a:pt x="381714" y="615603"/>
                    <a:pt x="380969" y="618979"/>
                  </a:cubicBezTo>
                  <a:lnTo>
                    <a:pt x="231758" y="544283"/>
                  </a:lnTo>
                  <a:cubicBezTo>
                    <a:pt x="226903" y="541853"/>
                    <a:pt x="221786" y="540522"/>
                    <a:pt x="216689" y="540195"/>
                  </a:cubicBezTo>
                  <a:cubicBezTo>
                    <a:pt x="201397" y="539215"/>
                    <a:pt x="186287" y="547278"/>
                    <a:pt x="178996" y="561842"/>
                  </a:cubicBezTo>
                  <a:cubicBezTo>
                    <a:pt x="171088" y="577639"/>
                    <a:pt x="174816" y="596219"/>
                    <a:pt x="187070" y="607694"/>
                  </a:cubicBezTo>
                  <a:lnTo>
                    <a:pt x="191920" y="612516"/>
                  </a:lnTo>
                  <a:cubicBezTo>
                    <a:pt x="211554" y="628604"/>
                    <a:pt x="281902" y="675784"/>
                    <a:pt x="304872" y="704223"/>
                  </a:cubicBezTo>
                  <a:lnTo>
                    <a:pt x="373780" y="789540"/>
                  </a:lnTo>
                  <a:cubicBezTo>
                    <a:pt x="387425" y="806434"/>
                    <a:pt x="412181" y="809068"/>
                    <a:pt x="429075" y="795423"/>
                  </a:cubicBezTo>
                  <a:cubicBezTo>
                    <a:pt x="430737" y="794081"/>
                    <a:pt x="432260" y="792632"/>
                    <a:pt x="433625" y="791076"/>
                  </a:cubicBezTo>
                  <a:lnTo>
                    <a:pt x="433638" y="791084"/>
                  </a:lnTo>
                  <a:cubicBezTo>
                    <a:pt x="433641" y="791073"/>
                    <a:pt x="433645" y="791063"/>
                    <a:pt x="433649" y="791052"/>
                  </a:cubicBezTo>
                  <a:cubicBezTo>
                    <a:pt x="436504" y="787886"/>
                    <a:pt x="438761" y="784339"/>
                    <a:pt x="440267" y="780516"/>
                  </a:cubicBezTo>
                  <a:cubicBezTo>
                    <a:pt x="448465" y="709140"/>
                    <a:pt x="492323" y="607323"/>
                    <a:pt x="563121" y="506380"/>
                  </a:cubicBezTo>
                  <a:cubicBezTo>
                    <a:pt x="654183" y="376543"/>
                    <a:pt x="761782" y="288119"/>
                    <a:pt x="829496" y="281072"/>
                  </a:cubicBezTo>
                  <a:cubicBezTo>
                    <a:pt x="812107" y="269734"/>
                    <a:pt x="791433" y="263857"/>
                    <a:pt x="768685" y="262765"/>
                  </a:cubicBezTo>
                  <a:close/>
                  <a:moveTo>
                    <a:pt x="477424" y="0"/>
                  </a:moveTo>
                  <a:cubicBezTo>
                    <a:pt x="741098" y="0"/>
                    <a:pt x="954848" y="213750"/>
                    <a:pt x="954848" y="477424"/>
                  </a:cubicBezTo>
                  <a:cubicBezTo>
                    <a:pt x="954848" y="741098"/>
                    <a:pt x="741098" y="954848"/>
                    <a:pt x="477424" y="954848"/>
                  </a:cubicBezTo>
                  <a:cubicBezTo>
                    <a:pt x="213750" y="954848"/>
                    <a:pt x="0" y="741098"/>
                    <a:pt x="0" y="477424"/>
                  </a:cubicBezTo>
                  <a:cubicBezTo>
                    <a:pt x="0" y="213750"/>
                    <a:pt x="213750" y="0"/>
                    <a:pt x="477424" y="0"/>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7" name="Oval 17">
              <a:extLst>
                <a:ext uri="{FF2B5EF4-FFF2-40B4-BE49-F238E27FC236}">
                  <a16:creationId xmlns:a16="http://schemas.microsoft.com/office/drawing/2014/main" id="{0532BB5C-C713-7823-CD3F-6E76A30847E0}"/>
                </a:ext>
              </a:extLst>
            </p:cNvPr>
            <p:cNvSpPr/>
            <p:nvPr/>
          </p:nvSpPr>
          <p:spPr>
            <a:xfrm>
              <a:off x="2813190" y="3877439"/>
              <a:ext cx="1230464" cy="1573571"/>
            </a:xfrm>
            <a:custGeom>
              <a:avLst/>
              <a:gdLst/>
              <a:ahLst/>
              <a:cxnLst/>
              <a:rect l="l" t="t" r="r" b="b"/>
              <a:pathLst>
                <a:path w="4236045" h="5417240">
                  <a:moveTo>
                    <a:pt x="477071" y="960010"/>
                  </a:moveTo>
                  <a:cubicBezTo>
                    <a:pt x="328659" y="960010"/>
                    <a:pt x="208348" y="1080321"/>
                    <a:pt x="208348" y="1228733"/>
                  </a:cubicBezTo>
                  <a:lnTo>
                    <a:pt x="208348" y="4922120"/>
                  </a:lnTo>
                  <a:cubicBezTo>
                    <a:pt x="208348" y="5070532"/>
                    <a:pt x="328659" y="5190843"/>
                    <a:pt x="477071" y="5190843"/>
                  </a:cubicBezTo>
                  <a:lnTo>
                    <a:pt x="3751298" y="5190843"/>
                  </a:lnTo>
                  <a:cubicBezTo>
                    <a:pt x="3899710" y="5190843"/>
                    <a:pt x="4020021" y="5070532"/>
                    <a:pt x="4020021" y="4922120"/>
                  </a:cubicBezTo>
                  <a:lnTo>
                    <a:pt x="4020021" y="1228733"/>
                  </a:lnTo>
                  <a:cubicBezTo>
                    <a:pt x="4020021" y="1080321"/>
                    <a:pt x="3899710" y="960010"/>
                    <a:pt x="3751298" y="960010"/>
                  </a:cubicBezTo>
                  <a:lnTo>
                    <a:pt x="3014434" y="960010"/>
                  </a:lnTo>
                  <a:lnTo>
                    <a:pt x="3014434" y="1095269"/>
                  </a:lnTo>
                  <a:cubicBezTo>
                    <a:pt x="3014434" y="1143131"/>
                    <a:pt x="2975635" y="1181930"/>
                    <a:pt x="2927773" y="1181930"/>
                  </a:cubicBezTo>
                  <a:lnTo>
                    <a:pt x="1308272" y="1181930"/>
                  </a:lnTo>
                  <a:cubicBezTo>
                    <a:pt x="1260410" y="1181930"/>
                    <a:pt x="1221611" y="1143131"/>
                    <a:pt x="1221611" y="1095269"/>
                  </a:cubicBezTo>
                  <a:lnTo>
                    <a:pt x="1221611" y="960010"/>
                  </a:lnTo>
                  <a:close/>
                  <a:moveTo>
                    <a:pt x="2124373" y="222291"/>
                  </a:moveTo>
                  <a:cubicBezTo>
                    <a:pt x="2024951" y="222291"/>
                    <a:pt x="1944353" y="302889"/>
                    <a:pt x="1944353" y="402311"/>
                  </a:cubicBezTo>
                  <a:cubicBezTo>
                    <a:pt x="1944353" y="500671"/>
                    <a:pt x="2023238" y="580606"/>
                    <a:pt x="2121198" y="582011"/>
                  </a:cubicBezTo>
                  <a:cubicBezTo>
                    <a:pt x="2219157" y="580606"/>
                    <a:pt x="2298042" y="500671"/>
                    <a:pt x="2298042" y="402311"/>
                  </a:cubicBezTo>
                  <a:cubicBezTo>
                    <a:pt x="2298042" y="375754"/>
                    <a:pt x="2292292" y="350540"/>
                    <a:pt x="2281177" y="328207"/>
                  </a:cubicBezTo>
                  <a:lnTo>
                    <a:pt x="2287528" y="328207"/>
                  </a:lnTo>
                  <a:cubicBezTo>
                    <a:pt x="2259993" y="265582"/>
                    <a:pt x="2197238" y="222291"/>
                    <a:pt x="2124373" y="222291"/>
                  </a:cubicBezTo>
                  <a:close/>
                  <a:moveTo>
                    <a:pt x="2124373" y="0"/>
                  </a:moveTo>
                  <a:cubicBezTo>
                    <a:pt x="2321206" y="0"/>
                    <a:pt x="2485024" y="141355"/>
                    <a:pt x="2519214" y="328207"/>
                  </a:cubicBezTo>
                  <a:lnTo>
                    <a:pt x="2927773" y="328207"/>
                  </a:lnTo>
                  <a:cubicBezTo>
                    <a:pt x="2975635" y="328207"/>
                    <a:pt x="3014434" y="367006"/>
                    <a:pt x="3014434" y="414868"/>
                  </a:cubicBezTo>
                  <a:lnTo>
                    <a:pt x="3014434" y="736720"/>
                  </a:lnTo>
                  <a:lnTo>
                    <a:pt x="3773088" y="736720"/>
                  </a:lnTo>
                  <a:cubicBezTo>
                    <a:pt x="4028772" y="736720"/>
                    <a:pt x="4236045" y="943993"/>
                    <a:pt x="4236045" y="1199677"/>
                  </a:cubicBezTo>
                  <a:lnTo>
                    <a:pt x="4236045" y="4954283"/>
                  </a:lnTo>
                  <a:cubicBezTo>
                    <a:pt x="4236045" y="5209967"/>
                    <a:pt x="4028772" y="5417240"/>
                    <a:pt x="3773088" y="5417240"/>
                  </a:cubicBezTo>
                  <a:lnTo>
                    <a:pt x="462957" y="5417240"/>
                  </a:lnTo>
                  <a:cubicBezTo>
                    <a:pt x="207273" y="5417240"/>
                    <a:pt x="0" y="5209967"/>
                    <a:pt x="0" y="4954283"/>
                  </a:cubicBezTo>
                  <a:lnTo>
                    <a:pt x="0" y="1199677"/>
                  </a:lnTo>
                  <a:cubicBezTo>
                    <a:pt x="0" y="943993"/>
                    <a:pt x="207273" y="736720"/>
                    <a:pt x="462957" y="736720"/>
                  </a:cubicBezTo>
                  <a:lnTo>
                    <a:pt x="1221611" y="736720"/>
                  </a:lnTo>
                  <a:lnTo>
                    <a:pt x="1221611" y="414868"/>
                  </a:lnTo>
                  <a:cubicBezTo>
                    <a:pt x="1221611" y="367006"/>
                    <a:pt x="1260410" y="328207"/>
                    <a:pt x="1308272" y="328207"/>
                  </a:cubicBezTo>
                  <a:lnTo>
                    <a:pt x="1729532" y="328207"/>
                  </a:lnTo>
                  <a:cubicBezTo>
                    <a:pt x="1763722" y="141355"/>
                    <a:pt x="1927540" y="0"/>
                    <a:pt x="2124373" y="0"/>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8" name="TextBox 27">
              <a:extLst>
                <a:ext uri="{FF2B5EF4-FFF2-40B4-BE49-F238E27FC236}">
                  <a16:creationId xmlns:a16="http://schemas.microsoft.com/office/drawing/2014/main" id="{2D3B8EEB-BC86-A8F3-28B7-394150CD91A9}"/>
                </a:ext>
              </a:extLst>
            </p:cNvPr>
            <p:cNvSpPr txBox="1"/>
            <p:nvPr/>
          </p:nvSpPr>
          <p:spPr>
            <a:xfrm>
              <a:off x="2888681" y="4269199"/>
              <a:ext cx="1102258" cy="307777"/>
            </a:xfrm>
            <a:prstGeom prst="rect">
              <a:avLst/>
            </a:prstGeom>
            <a:noFill/>
          </p:spPr>
          <p:txBody>
            <a:bodyPr wrap="square" rtlCol="0">
              <a:spAutoFit/>
            </a:bodyPr>
            <a:lstStyle/>
            <a:p>
              <a:pPr algn="ctr" eaLnBrk="1" fontAlgn="auto" hangingPunct="1">
                <a:spcBef>
                  <a:spcPts val="0"/>
                </a:spcBef>
                <a:spcAft>
                  <a:spcPts val="0"/>
                </a:spcAft>
                <a:defRPr/>
              </a:pPr>
              <a:r>
                <a:rPr lang="en-GB" sz="1400">
                  <a:solidFill>
                    <a:srgbClr val="000000"/>
                  </a:solidFill>
                  <a:latin typeface="MV Boli" panose="02000500030200090000" pitchFamily="2" charset="0"/>
                  <a:ea typeface="+mn-ea"/>
                  <a:cs typeface="MV Boli" panose="02000500030200090000" pitchFamily="2" charset="0"/>
                </a:rPr>
                <a:t>Evidence</a:t>
              </a:r>
            </a:p>
          </p:txBody>
        </p:sp>
        <p:sp>
          <p:nvSpPr>
            <p:cNvPr id="29" name="Rounded Rectangle 38">
              <a:extLst>
                <a:ext uri="{FF2B5EF4-FFF2-40B4-BE49-F238E27FC236}">
                  <a16:creationId xmlns:a16="http://schemas.microsoft.com/office/drawing/2014/main" id="{C6ECB30C-4977-772B-476B-D291CA547326}"/>
                </a:ext>
              </a:extLst>
            </p:cNvPr>
            <p:cNvSpPr/>
            <p:nvPr/>
          </p:nvSpPr>
          <p:spPr>
            <a:xfrm rot="5400000">
              <a:off x="3413468" y="4811036"/>
              <a:ext cx="34350" cy="738033"/>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sp>
        <p:nvSpPr>
          <p:cNvPr id="30" name="Oval 24">
            <a:extLst>
              <a:ext uri="{FF2B5EF4-FFF2-40B4-BE49-F238E27FC236}">
                <a16:creationId xmlns:a16="http://schemas.microsoft.com/office/drawing/2014/main" id="{57C0D968-F6DA-61FE-5583-5A886F516FD2}"/>
              </a:ext>
            </a:extLst>
          </p:cNvPr>
          <p:cNvSpPr/>
          <p:nvPr/>
        </p:nvSpPr>
        <p:spPr>
          <a:xfrm>
            <a:off x="816133" y="4852366"/>
            <a:ext cx="583601" cy="817024"/>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91BF6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nvGrpSpPr>
          <p:cNvPr id="31" name="Group 30">
            <a:extLst>
              <a:ext uri="{FF2B5EF4-FFF2-40B4-BE49-F238E27FC236}">
                <a16:creationId xmlns:a16="http://schemas.microsoft.com/office/drawing/2014/main" id="{4E96EA9A-28E6-BFD7-2533-314D6C4E9240}"/>
              </a:ext>
            </a:extLst>
          </p:cNvPr>
          <p:cNvGrpSpPr/>
          <p:nvPr/>
        </p:nvGrpSpPr>
        <p:grpSpPr>
          <a:xfrm>
            <a:off x="1918534" y="4852366"/>
            <a:ext cx="608903" cy="817024"/>
            <a:chOff x="3018977" y="2477011"/>
            <a:chExt cx="608903" cy="817024"/>
          </a:xfrm>
        </p:grpSpPr>
        <p:sp>
          <p:nvSpPr>
            <p:cNvPr id="32" name="Isosceles Triangle 3">
              <a:extLst>
                <a:ext uri="{FF2B5EF4-FFF2-40B4-BE49-F238E27FC236}">
                  <a16:creationId xmlns:a16="http://schemas.microsoft.com/office/drawing/2014/main" id="{D6AAA0DB-DF67-96DA-3757-9C5F251F8176}"/>
                </a:ext>
              </a:extLst>
            </p:cNvPr>
            <p:cNvSpPr/>
            <p:nvPr/>
          </p:nvSpPr>
          <p:spPr>
            <a:xfrm>
              <a:off x="3018977" y="2632834"/>
              <a:ext cx="608903" cy="661201"/>
            </a:xfrm>
            <a:custGeom>
              <a:avLst/>
              <a:gdLst/>
              <a:ahLst/>
              <a:cxnLst/>
              <a:rect l="l" t="t" r="r" b="b"/>
              <a:pathLst>
                <a:path w="2964458" h="3119829">
                  <a:moveTo>
                    <a:pt x="1684366" y="0"/>
                  </a:moveTo>
                  <a:cubicBezTo>
                    <a:pt x="2069245" y="163809"/>
                    <a:pt x="2492239" y="784099"/>
                    <a:pt x="2672320" y="1206006"/>
                  </a:cubicBezTo>
                  <a:cubicBezTo>
                    <a:pt x="2882343" y="1698061"/>
                    <a:pt x="3163576" y="2625709"/>
                    <a:pt x="2757771" y="2909649"/>
                  </a:cubicBezTo>
                  <a:cubicBezTo>
                    <a:pt x="2551302" y="3054115"/>
                    <a:pt x="2016025" y="3123716"/>
                    <a:pt x="1482229" y="3119662"/>
                  </a:cubicBezTo>
                  <a:cubicBezTo>
                    <a:pt x="948433" y="3123716"/>
                    <a:pt x="413156" y="3054115"/>
                    <a:pt x="206687" y="2909649"/>
                  </a:cubicBezTo>
                  <a:cubicBezTo>
                    <a:pt x="-199118" y="2625709"/>
                    <a:pt x="82115" y="1698061"/>
                    <a:pt x="292138" y="1206006"/>
                  </a:cubicBezTo>
                  <a:cubicBezTo>
                    <a:pt x="472220" y="784099"/>
                    <a:pt x="895213" y="163809"/>
                    <a:pt x="1280093" y="0"/>
                  </a:cubicBezTo>
                  <a:cubicBezTo>
                    <a:pt x="1343617" y="8024"/>
                    <a:pt x="1411604" y="11790"/>
                    <a:pt x="1482229" y="11790"/>
                  </a:cubicBezTo>
                  <a:cubicBezTo>
                    <a:pt x="1552855" y="11790"/>
                    <a:pt x="1620842" y="8024"/>
                    <a:pt x="1684366"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r>
                <a:rPr lang="en-GB" sz="3200" b="1">
                  <a:solidFill>
                    <a:schemeClr val="bg1"/>
                  </a:solidFill>
                  <a:latin typeface="Aptos" panose="020B0004020202020204" pitchFamily="34" charset="0"/>
                </a:rPr>
                <a:t>£</a:t>
              </a:r>
            </a:p>
          </p:txBody>
        </p:sp>
        <p:sp>
          <p:nvSpPr>
            <p:cNvPr id="33" name="Rounded Rectangle 12">
              <a:extLst>
                <a:ext uri="{FF2B5EF4-FFF2-40B4-BE49-F238E27FC236}">
                  <a16:creationId xmlns:a16="http://schemas.microsoft.com/office/drawing/2014/main" id="{B572849D-7D05-7ABC-A5A7-7AF4A484D148}"/>
                </a:ext>
              </a:extLst>
            </p:cNvPr>
            <p:cNvSpPr/>
            <p:nvPr/>
          </p:nvSpPr>
          <p:spPr>
            <a:xfrm>
              <a:off x="3221955" y="2477011"/>
              <a:ext cx="202948" cy="120153"/>
            </a:xfrm>
            <a:custGeom>
              <a:avLst/>
              <a:gdLst>
                <a:gd name="connsiteX0" fmla="*/ 0 w 936104"/>
                <a:gd name="connsiteY0" fmla="*/ 112777 h 676647"/>
                <a:gd name="connsiteX1" fmla="*/ 112777 w 936104"/>
                <a:gd name="connsiteY1" fmla="*/ 0 h 676647"/>
                <a:gd name="connsiteX2" fmla="*/ 823327 w 936104"/>
                <a:gd name="connsiteY2" fmla="*/ 0 h 676647"/>
                <a:gd name="connsiteX3" fmla="*/ 936104 w 936104"/>
                <a:gd name="connsiteY3" fmla="*/ 112777 h 676647"/>
                <a:gd name="connsiteX4" fmla="*/ 936104 w 936104"/>
                <a:gd name="connsiteY4" fmla="*/ 563870 h 676647"/>
                <a:gd name="connsiteX5" fmla="*/ 823327 w 936104"/>
                <a:gd name="connsiteY5" fmla="*/ 676647 h 676647"/>
                <a:gd name="connsiteX6" fmla="*/ 112777 w 936104"/>
                <a:gd name="connsiteY6" fmla="*/ 676647 h 676647"/>
                <a:gd name="connsiteX7" fmla="*/ 0 w 936104"/>
                <a:gd name="connsiteY7" fmla="*/ 563870 h 676647"/>
                <a:gd name="connsiteX8" fmla="*/ 0 w 936104"/>
                <a:gd name="connsiteY8" fmla="*/ 112777 h 6766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0 w 936104"/>
                <a:gd name="connsiteY7" fmla="*/ 56387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69404 w 936104"/>
                <a:gd name="connsiteY4" fmla="*/ 57022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45480 w 936104"/>
                <a:gd name="connsiteY4" fmla="*/ 629642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317500 w 936104"/>
                <a:gd name="connsiteY6" fmla="*/ 608320 h 689347"/>
                <a:gd name="connsiteX7" fmla="*/ 0 w 936104"/>
                <a:gd name="connsiteY7"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0 w 936104"/>
                <a:gd name="connsiteY6" fmla="*/ 112777 h 689347"/>
                <a:gd name="connsiteX0" fmla="*/ 0 w 936104"/>
                <a:gd name="connsiteY0" fmla="*/ 112777 h 689347"/>
                <a:gd name="connsiteX1" fmla="*/ 112777 w 936104"/>
                <a:gd name="connsiteY1" fmla="*/ 0 h 689347"/>
                <a:gd name="connsiteX2" fmla="*/ 298773 w 936104"/>
                <a:gd name="connsiteY2" fmla="*/ 146862 h 689347"/>
                <a:gd name="connsiteX3" fmla="*/ 823327 w 936104"/>
                <a:gd name="connsiteY3" fmla="*/ 0 h 689347"/>
                <a:gd name="connsiteX4" fmla="*/ 936104 w 936104"/>
                <a:gd name="connsiteY4" fmla="*/ 112777 h 689347"/>
                <a:gd name="connsiteX5" fmla="*/ 582027 w 936104"/>
                <a:gd name="connsiteY5" fmla="*/ 682997 h 689347"/>
                <a:gd name="connsiteX6" fmla="*/ 392177 w 936104"/>
                <a:gd name="connsiteY6" fmla="*/ 689347 h 689347"/>
                <a:gd name="connsiteX7" fmla="*/ 0 w 936104"/>
                <a:gd name="connsiteY7" fmla="*/ 112777 h 689347"/>
                <a:gd name="connsiteX0" fmla="*/ 0 w 936104"/>
                <a:gd name="connsiteY0" fmla="*/ 112777 h 689347"/>
                <a:gd name="connsiteX1" fmla="*/ 112777 w 936104"/>
                <a:gd name="connsiteY1" fmla="*/ 0 h 689347"/>
                <a:gd name="connsiteX2" fmla="*/ 298773 w 936104"/>
                <a:gd name="connsiteY2" fmla="*/ 146862 h 689347"/>
                <a:gd name="connsiteX3" fmla="*/ 711950 w 936104"/>
                <a:gd name="connsiteY3" fmla="*/ 178048 h 689347"/>
                <a:gd name="connsiteX4" fmla="*/ 823327 w 936104"/>
                <a:gd name="connsiteY4" fmla="*/ 0 h 689347"/>
                <a:gd name="connsiteX5" fmla="*/ 936104 w 936104"/>
                <a:gd name="connsiteY5" fmla="*/ 112777 h 689347"/>
                <a:gd name="connsiteX6" fmla="*/ 582027 w 936104"/>
                <a:gd name="connsiteY6" fmla="*/ 682997 h 689347"/>
                <a:gd name="connsiteX7" fmla="*/ 392177 w 936104"/>
                <a:gd name="connsiteY7" fmla="*/ 689347 h 689347"/>
                <a:gd name="connsiteX8" fmla="*/ 0 w 936104"/>
                <a:gd name="connsiteY8" fmla="*/ 112777 h 689347"/>
                <a:gd name="connsiteX0" fmla="*/ 0 w 936104"/>
                <a:gd name="connsiteY0" fmla="*/ 112777 h 689347"/>
                <a:gd name="connsiteX1" fmla="*/ 112777 w 936104"/>
                <a:gd name="connsiteY1" fmla="*/ 0 h 689347"/>
                <a:gd name="connsiteX2" fmla="*/ 298773 w 936104"/>
                <a:gd name="connsiteY2" fmla="*/ 146862 h 689347"/>
                <a:gd name="connsiteX3" fmla="*/ 499654 w 936104"/>
                <a:gd name="connsiteY3" fmla="*/ 53303 h 689347"/>
                <a:gd name="connsiteX4" fmla="*/ 711950 w 936104"/>
                <a:gd name="connsiteY4" fmla="*/ 178048 h 689347"/>
                <a:gd name="connsiteX5" fmla="*/ 823327 w 936104"/>
                <a:gd name="connsiteY5" fmla="*/ 0 h 689347"/>
                <a:gd name="connsiteX6" fmla="*/ 936104 w 936104"/>
                <a:gd name="connsiteY6" fmla="*/ 112777 h 689347"/>
                <a:gd name="connsiteX7" fmla="*/ 582027 w 936104"/>
                <a:gd name="connsiteY7" fmla="*/ 682997 h 689347"/>
                <a:gd name="connsiteX8" fmla="*/ 392177 w 936104"/>
                <a:gd name="connsiteY8" fmla="*/ 689347 h 689347"/>
                <a:gd name="connsiteX9" fmla="*/ 0 w 936104"/>
                <a:gd name="connsiteY9" fmla="*/ 112777 h 689347"/>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11950 w 936104"/>
                <a:gd name="connsiteY4" fmla="*/ 178049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00536 w 936104"/>
                <a:gd name="connsiteY4" fmla="*/ 141666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877"/>
                <a:gd name="connsiteY0" fmla="*/ 123172 h 699742"/>
                <a:gd name="connsiteX1" fmla="*/ 112777 w 936877"/>
                <a:gd name="connsiteY1" fmla="*/ 10395 h 699742"/>
                <a:gd name="connsiteX2" fmla="*/ 323883 w 936877"/>
                <a:gd name="connsiteY2" fmla="*/ 136466 h 699742"/>
                <a:gd name="connsiteX3" fmla="*/ 499654 w 936877"/>
                <a:gd name="connsiteY3" fmla="*/ 63698 h 699742"/>
                <a:gd name="connsiteX4" fmla="*/ 700536 w 936877"/>
                <a:gd name="connsiteY4" fmla="*/ 152060 h 699742"/>
                <a:gd name="connsiteX5" fmla="*/ 884962 w 936877"/>
                <a:gd name="connsiteY5" fmla="*/ 0 h 699742"/>
                <a:gd name="connsiteX6" fmla="*/ 936104 w 936877"/>
                <a:gd name="connsiteY6" fmla="*/ 123172 h 699742"/>
                <a:gd name="connsiteX7" fmla="*/ 582027 w 936877"/>
                <a:gd name="connsiteY7" fmla="*/ 693392 h 699742"/>
                <a:gd name="connsiteX8" fmla="*/ 392177 w 936877"/>
                <a:gd name="connsiteY8" fmla="*/ 699742 h 699742"/>
                <a:gd name="connsiteX9" fmla="*/ 0 w 936877"/>
                <a:gd name="connsiteY9" fmla="*/ 123172 h 699742"/>
                <a:gd name="connsiteX0" fmla="*/ 0 w 936877"/>
                <a:gd name="connsiteY0" fmla="*/ 130969 h 707539"/>
                <a:gd name="connsiteX1" fmla="*/ 121908 w 936877"/>
                <a:gd name="connsiteY1" fmla="*/ 0 h 707539"/>
                <a:gd name="connsiteX2" fmla="*/ 323883 w 936877"/>
                <a:gd name="connsiteY2" fmla="*/ 144263 h 707539"/>
                <a:gd name="connsiteX3" fmla="*/ 499654 w 936877"/>
                <a:gd name="connsiteY3" fmla="*/ 71495 h 707539"/>
                <a:gd name="connsiteX4" fmla="*/ 700536 w 936877"/>
                <a:gd name="connsiteY4" fmla="*/ 159857 h 707539"/>
                <a:gd name="connsiteX5" fmla="*/ 884962 w 936877"/>
                <a:gd name="connsiteY5" fmla="*/ 7797 h 707539"/>
                <a:gd name="connsiteX6" fmla="*/ 936104 w 936877"/>
                <a:gd name="connsiteY6" fmla="*/ 130969 h 707539"/>
                <a:gd name="connsiteX7" fmla="*/ 582027 w 936877"/>
                <a:gd name="connsiteY7" fmla="*/ 701189 h 707539"/>
                <a:gd name="connsiteX8" fmla="*/ 392177 w 936877"/>
                <a:gd name="connsiteY8" fmla="*/ 707539 h 707539"/>
                <a:gd name="connsiteX9" fmla="*/ 0 w 936877"/>
                <a:gd name="connsiteY9" fmla="*/ 130969 h 707539"/>
                <a:gd name="connsiteX0" fmla="*/ 0 w 984527"/>
                <a:gd name="connsiteY0" fmla="*/ 136650 h 713220"/>
                <a:gd name="connsiteX1" fmla="*/ 121908 w 984527"/>
                <a:gd name="connsiteY1" fmla="*/ 5681 h 713220"/>
                <a:gd name="connsiteX2" fmla="*/ 323883 w 984527"/>
                <a:gd name="connsiteY2" fmla="*/ 149944 h 713220"/>
                <a:gd name="connsiteX3" fmla="*/ 499654 w 984527"/>
                <a:gd name="connsiteY3" fmla="*/ 77176 h 713220"/>
                <a:gd name="connsiteX4" fmla="*/ 700536 w 984527"/>
                <a:gd name="connsiteY4" fmla="*/ 165538 h 713220"/>
                <a:gd name="connsiteX5" fmla="*/ 884962 w 984527"/>
                <a:gd name="connsiteY5" fmla="*/ 13478 h 713220"/>
                <a:gd name="connsiteX6" fmla="*/ 936104 w 984527"/>
                <a:gd name="connsiteY6" fmla="*/ 136650 h 713220"/>
                <a:gd name="connsiteX7" fmla="*/ 582027 w 984527"/>
                <a:gd name="connsiteY7" fmla="*/ 706870 h 713220"/>
                <a:gd name="connsiteX8" fmla="*/ 392177 w 984527"/>
                <a:gd name="connsiteY8" fmla="*/ 713220 h 713220"/>
                <a:gd name="connsiteX9" fmla="*/ 0 w 984527"/>
                <a:gd name="connsiteY9" fmla="*/ 136650 h 713220"/>
                <a:gd name="connsiteX0" fmla="*/ 0 w 947191"/>
                <a:gd name="connsiteY0" fmla="*/ 130970 h 707540"/>
                <a:gd name="connsiteX1" fmla="*/ 121908 w 947191"/>
                <a:gd name="connsiteY1" fmla="*/ 1 h 707540"/>
                <a:gd name="connsiteX2" fmla="*/ 323883 w 947191"/>
                <a:gd name="connsiteY2" fmla="*/ 144264 h 707540"/>
                <a:gd name="connsiteX3" fmla="*/ 499654 w 947191"/>
                <a:gd name="connsiteY3" fmla="*/ 71496 h 707540"/>
                <a:gd name="connsiteX4" fmla="*/ 700536 w 947191"/>
                <a:gd name="connsiteY4" fmla="*/ 159858 h 707540"/>
                <a:gd name="connsiteX5" fmla="*/ 843873 w 947191"/>
                <a:gd name="connsiteY5" fmla="*/ 20791 h 707540"/>
                <a:gd name="connsiteX6" fmla="*/ 936104 w 947191"/>
                <a:gd name="connsiteY6" fmla="*/ 130970 h 707540"/>
                <a:gd name="connsiteX7" fmla="*/ 582027 w 947191"/>
                <a:gd name="connsiteY7" fmla="*/ 701190 h 707540"/>
                <a:gd name="connsiteX8" fmla="*/ 392177 w 947191"/>
                <a:gd name="connsiteY8" fmla="*/ 707540 h 707540"/>
                <a:gd name="connsiteX9" fmla="*/ 0 w 947191"/>
                <a:gd name="connsiteY9" fmla="*/ 130970 h 707540"/>
                <a:gd name="connsiteX0" fmla="*/ 0 w 949258"/>
                <a:gd name="connsiteY0" fmla="*/ 130970 h 707540"/>
                <a:gd name="connsiteX1" fmla="*/ 121908 w 949258"/>
                <a:gd name="connsiteY1" fmla="*/ 1 h 707540"/>
                <a:gd name="connsiteX2" fmla="*/ 323883 w 949258"/>
                <a:gd name="connsiteY2" fmla="*/ 144264 h 707540"/>
                <a:gd name="connsiteX3" fmla="*/ 499654 w 949258"/>
                <a:gd name="connsiteY3" fmla="*/ 71496 h 707540"/>
                <a:gd name="connsiteX4" fmla="*/ 700536 w 949258"/>
                <a:gd name="connsiteY4" fmla="*/ 159858 h 707540"/>
                <a:gd name="connsiteX5" fmla="*/ 843873 w 949258"/>
                <a:gd name="connsiteY5" fmla="*/ 20791 h 707540"/>
                <a:gd name="connsiteX6" fmla="*/ 936104 w 949258"/>
                <a:gd name="connsiteY6" fmla="*/ 130970 h 707540"/>
                <a:gd name="connsiteX7" fmla="*/ 582027 w 949258"/>
                <a:gd name="connsiteY7" fmla="*/ 701190 h 707540"/>
                <a:gd name="connsiteX8" fmla="*/ 392177 w 949258"/>
                <a:gd name="connsiteY8" fmla="*/ 707540 h 707540"/>
                <a:gd name="connsiteX9" fmla="*/ 0 w 949258"/>
                <a:gd name="connsiteY9" fmla="*/ 130970 h 707540"/>
                <a:gd name="connsiteX0" fmla="*/ 0 w 949258"/>
                <a:gd name="connsiteY0" fmla="*/ 130970 h 701190"/>
                <a:gd name="connsiteX1" fmla="*/ 121908 w 949258"/>
                <a:gd name="connsiteY1" fmla="*/ 1 h 701190"/>
                <a:gd name="connsiteX2" fmla="*/ 323883 w 949258"/>
                <a:gd name="connsiteY2" fmla="*/ 144264 h 701190"/>
                <a:gd name="connsiteX3" fmla="*/ 499654 w 949258"/>
                <a:gd name="connsiteY3" fmla="*/ 71496 h 701190"/>
                <a:gd name="connsiteX4" fmla="*/ 700536 w 949258"/>
                <a:gd name="connsiteY4" fmla="*/ 159858 h 701190"/>
                <a:gd name="connsiteX5" fmla="*/ 843873 w 949258"/>
                <a:gd name="connsiteY5" fmla="*/ 20791 h 701190"/>
                <a:gd name="connsiteX6" fmla="*/ 936104 w 949258"/>
                <a:gd name="connsiteY6" fmla="*/ 130970 h 701190"/>
                <a:gd name="connsiteX7" fmla="*/ 582027 w 949258"/>
                <a:gd name="connsiteY7" fmla="*/ 701190 h 701190"/>
                <a:gd name="connsiteX8" fmla="*/ 348806 w 949258"/>
                <a:gd name="connsiteY8" fmla="*/ 699743 h 701190"/>
                <a:gd name="connsiteX9" fmla="*/ 0 w 949258"/>
                <a:gd name="connsiteY9" fmla="*/ 130970 h 701190"/>
                <a:gd name="connsiteX0" fmla="*/ 0 w 947185"/>
                <a:gd name="connsiteY0" fmla="*/ 130970 h 701190"/>
                <a:gd name="connsiteX1" fmla="*/ 121908 w 947185"/>
                <a:gd name="connsiteY1" fmla="*/ 1 h 701190"/>
                <a:gd name="connsiteX2" fmla="*/ 323883 w 947185"/>
                <a:gd name="connsiteY2" fmla="*/ 144264 h 701190"/>
                <a:gd name="connsiteX3" fmla="*/ 499654 w 947185"/>
                <a:gd name="connsiteY3" fmla="*/ 71496 h 701190"/>
                <a:gd name="connsiteX4" fmla="*/ 700536 w 947185"/>
                <a:gd name="connsiteY4" fmla="*/ 159858 h 701190"/>
                <a:gd name="connsiteX5" fmla="*/ 843873 w 947185"/>
                <a:gd name="connsiteY5" fmla="*/ 20791 h 701190"/>
                <a:gd name="connsiteX6" fmla="*/ 936104 w 947185"/>
                <a:gd name="connsiteY6" fmla="*/ 130970 h 701190"/>
                <a:gd name="connsiteX7" fmla="*/ 613986 w 947185"/>
                <a:gd name="connsiteY7" fmla="*/ 701190 h 701190"/>
                <a:gd name="connsiteX8" fmla="*/ 348806 w 947185"/>
                <a:gd name="connsiteY8" fmla="*/ 699743 h 701190"/>
                <a:gd name="connsiteX9" fmla="*/ 0 w 947185"/>
                <a:gd name="connsiteY9" fmla="*/ 130970 h 70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185" h="701190">
                  <a:moveTo>
                    <a:pt x="0" y="130970"/>
                  </a:moveTo>
                  <a:cubicBezTo>
                    <a:pt x="0" y="68685"/>
                    <a:pt x="59623" y="1"/>
                    <a:pt x="121908" y="1"/>
                  </a:cubicBezTo>
                  <a:cubicBezTo>
                    <a:pt x="175536" y="-423"/>
                    <a:pt x="270255" y="144688"/>
                    <a:pt x="323883" y="144264"/>
                  </a:cubicBezTo>
                  <a:cubicBezTo>
                    <a:pt x="388363" y="171773"/>
                    <a:pt x="430791" y="66298"/>
                    <a:pt x="499654" y="71496"/>
                  </a:cubicBezTo>
                  <a:cubicBezTo>
                    <a:pt x="568517" y="76694"/>
                    <a:pt x="646590" y="187367"/>
                    <a:pt x="700536" y="159858"/>
                  </a:cubicBezTo>
                  <a:lnTo>
                    <a:pt x="843873" y="20791"/>
                  </a:lnTo>
                  <a:cubicBezTo>
                    <a:pt x="905962" y="8179"/>
                    <a:pt x="974418" y="17570"/>
                    <a:pt x="936104" y="130970"/>
                  </a:cubicBezTo>
                  <a:cubicBezTo>
                    <a:pt x="897790" y="244370"/>
                    <a:pt x="732012" y="511117"/>
                    <a:pt x="613986" y="701190"/>
                  </a:cubicBezTo>
                  <a:cubicBezTo>
                    <a:pt x="377136" y="701190"/>
                    <a:pt x="585656" y="699743"/>
                    <a:pt x="348806" y="699743"/>
                  </a:cubicBezTo>
                  <a:cubicBezTo>
                    <a:pt x="251802" y="604706"/>
                    <a:pt x="46567" y="245861"/>
                    <a:pt x="0" y="13097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34" name="Oval 9">
              <a:extLst>
                <a:ext uri="{FF2B5EF4-FFF2-40B4-BE49-F238E27FC236}">
                  <a16:creationId xmlns:a16="http://schemas.microsoft.com/office/drawing/2014/main" id="{6D25A9FC-35F4-2FCE-8B9D-45E723BB66DE}"/>
                </a:ext>
              </a:extLst>
            </p:cNvPr>
            <p:cNvSpPr/>
            <p:nvPr/>
          </p:nvSpPr>
          <p:spPr>
            <a:xfrm>
              <a:off x="3279056" y="2597164"/>
              <a:ext cx="88743" cy="24568"/>
            </a:xfrm>
            <a:custGeom>
              <a:avLst/>
              <a:gdLst/>
              <a:ahLst/>
              <a:cxnLst/>
              <a:rect l="l" t="t" r="r" b="b"/>
              <a:pathLst>
                <a:path w="432048" h="108570">
                  <a:moveTo>
                    <a:pt x="21399" y="0"/>
                  </a:moveTo>
                  <a:cubicBezTo>
                    <a:pt x="65201" y="25973"/>
                    <a:pt x="136096" y="42594"/>
                    <a:pt x="216024" y="42594"/>
                  </a:cubicBezTo>
                  <a:cubicBezTo>
                    <a:pt x="295952" y="42594"/>
                    <a:pt x="366848" y="25973"/>
                    <a:pt x="410649" y="0"/>
                  </a:cubicBezTo>
                  <a:cubicBezTo>
                    <a:pt x="424554" y="13353"/>
                    <a:pt x="432048" y="28593"/>
                    <a:pt x="432048" y="44680"/>
                  </a:cubicBezTo>
                  <a:lnTo>
                    <a:pt x="422601" y="70348"/>
                  </a:lnTo>
                  <a:lnTo>
                    <a:pt x="416518" y="73836"/>
                  </a:lnTo>
                  <a:lnTo>
                    <a:pt x="410649" y="65976"/>
                  </a:lnTo>
                  <a:cubicBezTo>
                    <a:pt x="366848" y="91948"/>
                    <a:pt x="295952" y="108570"/>
                    <a:pt x="216024" y="108570"/>
                  </a:cubicBezTo>
                  <a:cubicBezTo>
                    <a:pt x="136096" y="108570"/>
                    <a:pt x="65201" y="91948"/>
                    <a:pt x="21399" y="65976"/>
                  </a:cubicBezTo>
                  <a:lnTo>
                    <a:pt x="17415" y="71312"/>
                  </a:lnTo>
                  <a:lnTo>
                    <a:pt x="7766" y="65779"/>
                  </a:lnTo>
                  <a:cubicBezTo>
                    <a:pt x="1717" y="59887"/>
                    <a:pt x="0" y="52381"/>
                    <a:pt x="0" y="44680"/>
                  </a:cubicBezTo>
                  <a:cubicBezTo>
                    <a:pt x="0" y="28593"/>
                    <a:pt x="7494" y="13353"/>
                    <a:pt x="21399"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sp>
        <p:nvSpPr>
          <p:cNvPr id="36" name="Rounded Rectangle 29">
            <a:extLst>
              <a:ext uri="{FF2B5EF4-FFF2-40B4-BE49-F238E27FC236}">
                <a16:creationId xmlns:a16="http://schemas.microsoft.com/office/drawing/2014/main" id="{2981ADBC-1FA8-ACBE-FDDB-4F7CD34A65E4}"/>
              </a:ext>
            </a:extLst>
          </p:cNvPr>
          <p:cNvSpPr/>
          <p:nvPr/>
        </p:nvSpPr>
        <p:spPr>
          <a:xfrm>
            <a:off x="2500309" y="5152867"/>
            <a:ext cx="326120" cy="206906"/>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37" name="Rounded Rectangle 29">
            <a:extLst>
              <a:ext uri="{FF2B5EF4-FFF2-40B4-BE49-F238E27FC236}">
                <a16:creationId xmlns:a16="http://schemas.microsoft.com/office/drawing/2014/main" id="{FEC02C96-2B4C-E8EF-432B-C8F5DB8A0071}"/>
              </a:ext>
            </a:extLst>
          </p:cNvPr>
          <p:cNvSpPr/>
          <p:nvPr/>
        </p:nvSpPr>
        <p:spPr>
          <a:xfrm>
            <a:off x="1454484" y="5145934"/>
            <a:ext cx="326120" cy="206906"/>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38" name="Rectangle 37">
            <a:extLst>
              <a:ext uri="{FF2B5EF4-FFF2-40B4-BE49-F238E27FC236}">
                <a16:creationId xmlns:a16="http://schemas.microsoft.com/office/drawing/2014/main" id="{93444662-7519-0EC5-8323-FBD22EA70991}"/>
              </a:ext>
            </a:extLst>
          </p:cNvPr>
          <p:cNvSpPr/>
          <p:nvPr/>
        </p:nvSpPr>
        <p:spPr>
          <a:xfrm>
            <a:off x="3971842" y="1976391"/>
            <a:ext cx="7416408" cy="646331"/>
          </a:xfrm>
          <a:prstGeom prst="rect">
            <a:avLst/>
          </a:prstGeom>
        </p:spPr>
        <p:txBody>
          <a:bodyPr wrap="square">
            <a:spAutoFit/>
          </a:bodyPr>
          <a:lstStyle/>
          <a:p>
            <a:pPr marL="0" lvl="1" eaLnBrk="1" fontAlgn="auto" hangingPunct="1">
              <a:spcBef>
                <a:spcPts val="0"/>
              </a:spcBef>
              <a:spcAft>
                <a:spcPts val="1200"/>
              </a:spcAft>
              <a:buSzPct val="100000"/>
              <a:defRPr/>
            </a:pPr>
            <a:r>
              <a:rPr lang="en-GB" kern="0">
                <a:solidFill>
                  <a:srgbClr val="000000"/>
                </a:solidFill>
                <a:latin typeface="Aptos" panose="020B0004020202020204" pitchFamily="34" charset="0"/>
                <a:ea typeface="ヒラギノ角ゴ Pro W3" charset="-128"/>
                <a:cs typeface="Arial" pitchFamily="34" charset="0"/>
              </a:rPr>
              <a:t>Deliberately decreasing your assets to reduce the amount you are charged towards care</a:t>
            </a:r>
          </a:p>
        </p:txBody>
      </p:sp>
      <p:sp>
        <p:nvSpPr>
          <p:cNvPr id="39" name="Rectangle 38">
            <a:extLst>
              <a:ext uri="{FF2B5EF4-FFF2-40B4-BE49-F238E27FC236}">
                <a16:creationId xmlns:a16="http://schemas.microsoft.com/office/drawing/2014/main" id="{2DB1BDB7-3B38-A711-11A4-32539B46508B}"/>
              </a:ext>
            </a:extLst>
          </p:cNvPr>
          <p:cNvSpPr/>
          <p:nvPr/>
        </p:nvSpPr>
        <p:spPr>
          <a:xfrm>
            <a:off x="3971842" y="3466067"/>
            <a:ext cx="7416408" cy="646331"/>
          </a:xfrm>
          <a:prstGeom prst="rect">
            <a:avLst/>
          </a:prstGeom>
        </p:spPr>
        <p:txBody>
          <a:bodyPr wrap="square">
            <a:spAutoFit/>
          </a:bodyPr>
          <a:lstStyle/>
          <a:p>
            <a:pPr marL="0" lvl="1" eaLnBrk="1" fontAlgn="auto" hangingPunct="1">
              <a:spcBef>
                <a:spcPts val="0"/>
              </a:spcBef>
              <a:spcAft>
                <a:spcPts val="1200"/>
              </a:spcAft>
              <a:buSzPct val="100000"/>
              <a:defRPr/>
            </a:pPr>
            <a:r>
              <a:rPr lang="en-GB" kern="0">
                <a:solidFill>
                  <a:srgbClr val="000000"/>
                </a:solidFill>
                <a:latin typeface="Aptos" panose="020B0004020202020204" pitchFamily="34" charset="0"/>
                <a:ea typeface="ヒラギノ角ゴ Pro W3" charset="-128"/>
                <a:cs typeface="Arial" pitchFamily="34" charset="0"/>
              </a:rPr>
              <a:t>Your local council (HSC in Northern Ireland) must show that you have intentionally reduced your assets</a:t>
            </a:r>
          </a:p>
        </p:txBody>
      </p:sp>
      <p:sp>
        <p:nvSpPr>
          <p:cNvPr id="40" name="Rectangle 39">
            <a:extLst>
              <a:ext uri="{FF2B5EF4-FFF2-40B4-BE49-F238E27FC236}">
                <a16:creationId xmlns:a16="http://schemas.microsoft.com/office/drawing/2014/main" id="{C7F8019F-EC8C-6BC4-8884-5C3B18A7C138}"/>
              </a:ext>
            </a:extLst>
          </p:cNvPr>
          <p:cNvSpPr/>
          <p:nvPr/>
        </p:nvSpPr>
        <p:spPr>
          <a:xfrm>
            <a:off x="3971844" y="4933157"/>
            <a:ext cx="7416409" cy="646331"/>
          </a:xfrm>
          <a:prstGeom prst="rect">
            <a:avLst/>
          </a:prstGeom>
        </p:spPr>
        <p:txBody>
          <a:bodyPr wrap="square">
            <a:spAutoFit/>
          </a:bodyPr>
          <a:lstStyle/>
          <a:p>
            <a:pPr marL="0" lvl="1" defTabSz="914400" eaLnBrk="1" fontAlgn="auto" hangingPunct="1">
              <a:spcBef>
                <a:spcPts val="0"/>
              </a:spcBef>
              <a:spcAft>
                <a:spcPts val="1200"/>
              </a:spcAft>
              <a:buSzPct val="100000"/>
              <a:defRPr/>
            </a:pPr>
            <a:r>
              <a:rPr lang="en-GB" kern="0">
                <a:solidFill>
                  <a:srgbClr val="000000"/>
                </a:solidFill>
                <a:latin typeface="Aptos" panose="020B0004020202020204" pitchFamily="34" charset="0"/>
                <a:ea typeface="+mn-ea"/>
                <a:cs typeface="+mn-cs"/>
              </a:rPr>
              <a:t>Third parties who received the assets could be liable to repay the local council (or HSC)</a:t>
            </a:r>
          </a:p>
        </p:txBody>
      </p:sp>
      <p:pic>
        <p:nvPicPr>
          <p:cNvPr id="44" name="Graphic 43" descr="Bank with solid fill">
            <a:extLst>
              <a:ext uri="{FF2B5EF4-FFF2-40B4-BE49-F238E27FC236}">
                <a16:creationId xmlns:a16="http://schemas.microsoft.com/office/drawing/2014/main" id="{6541715B-8C9C-F4BF-F318-0600A3C6CB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3083" y="4819622"/>
            <a:ext cx="914400" cy="914400"/>
          </a:xfrm>
          <a:prstGeom prst="rect">
            <a:avLst/>
          </a:prstGeom>
        </p:spPr>
      </p:pic>
      <p:sp>
        <p:nvSpPr>
          <p:cNvPr id="2" name="RefTextBox123">
            <a:extLst>
              <a:ext uri="{FF2B5EF4-FFF2-40B4-BE49-F238E27FC236}">
                <a16:creationId xmlns:a16="http://schemas.microsoft.com/office/drawing/2014/main" id="{FD46D0CD-C722-C836-FE7A-DD6124DB78A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441896711</a:t>
            </a:r>
          </a:p>
        </p:txBody>
      </p:sp>
    </p:spTree>
    <p:custDataLst>
      <p:tags r:id="rId1"/>
    </p:custDataLst>
    <p:extLst>
      <p:ext uri="{BB962C8B-B14F-4D97-AF65-F5344CB8AC3E}">
        <p14:creationId xmlns:p14="http://schemas.microsoft.com/office/powerpoint/2010/main" val="1701051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P spid="37" grpId="0" animBg="1"/>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Capital limits: England</a:t>
            </a:r>
          </a:p>
        </p:txBody>
      </p:sp>
      <p:pic>
        <p:nvPicPr>
          <p:cNvPr id="9" name="Graphic 8" descr="Warning with solid fill">
            <a:extLst>
              <a:ext uri="{FF2B5EF4-FFF2-40B4-BE49-F238E27FC236}">
                <a16:creationId xmlns:a16="http://schemas.microsoft.com/office/drawing/2014/main" id="{10D9297B-62D7-4FDB-AF34-5C1AFA35EB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2790" y="5052676"/>
            <a:ext cx="406400" cy="406400"/>
          </a:xfrm>
          <a:prstGeom prst="rect">
            <a:avLst/>
          </a:prstGeom>
        </p:spPr>
      </p:pic>
      <p:sp>
        <p:nvSpPr>
          <p:cNvPr id="10" name="TextBox 9">
            <a:extLst>
              <a:ext uri="{FF2B5EF4-FFF2-40B4-BE49-F238E27FC236}">
                <a16:creationId xmlns:a16="http://schemas.microsoft.com/office/drawing/2014/main" id="{AA03CC29-2BF0-4787-BFAC-D139B4BEA391}"/>
              </a:ext>
            </a:extLst>
          </p:cNvPr>
          <p:cNvSpPr txBox="1"/>
          <p:nvPr/>
        </p:nvSpPr>
        <p:spPr>
          <a:xfrm>
            <a:off x="1329191" y="5072008"/>
            <a:ext cx="5978149" cy="369332"/>
          </a:xfrm>
          <a:prstGeom prst="rect">
            <a:avLst/>
          </a:prstGeom>
          <a:noFill/>
        </p:spPr>
        <p:txBody>
          <a:bodyPr wrap="square" rtlCol="0">
            <a:spAutoFit/>
          </a:bodyPr>
          <a:lstStyle/>
          <a:p>
            <a:r>
              <a:rPr lang="en-GB">
                <a:latin typeface="Aptos" panose="020B0004020202020204" pitchFamily="34" charset="0"/>
              </a:rPr>
              <a:t>You may still be expected to contribute from your income</a:t>
            </a:r>
          </a:p>
        </p:txBody>
      </p:sp>
      <p:sp>
        <p:nvSpPr>
          <p:cNvPr id="29" name="Rectangle 28">
            <a:extLst>
              <a:ext uri="{FF2B5EF4-FFF2-40B4-BE49-F238E27FC236}">
                <a16:creationId xmlns:a16="http://schemas.microsoft.com/office/drawing/2014/main" id="{22563AF9-47AD-4E69-8CBA-B05707B111B9}"/>
              </a:ext>
            </a:extLst>
          </p:cNvPr>
          <p:cNvSpPr/>
          <p:nvPr/>
        </p:nvSpPr>
        <p:spPr>
          <a:xfrm>
            <a:off x="1739679" y="1682243"/>
            <a:ext cx="3175000" cy="1435776"/>
          </a:xfrm>
          <a:prstGeom prst="rect">
            <a:avLst/>
          </a:prstGeom>
          <a:solidFill>
            <a:srgbClr val="91BF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n>
                  <a:solidFill>
                    <a:sysClr val="windowText" lastClr="000000"/>
                  </a:solidFill>
                </a:ln>
                <a:latin typeface="Aptos" panose="020B0004020202020204" pitchFamily="34" charset="0"/>
              </a:rPr>
              <a:t>Fully Funded</a:t>
            </a:r>
          </a:p>
        </p:txBody>
      </p:sp>
      <p:sp>
        <p:nvSpPr>
          <p:cNvPr id="32" name="Rectangle 31">
            <a:extLst>
              <a:ext uri="{FF2B5EF4-FFF2-40B4-BE49-F238E27FC236}">
                <a16:creationId xmlns:a16="http://schemas.microsoft.com/office/drawing/2014/main" id="{9956C316-9F5A-421B-9C32-86B34B781F1A}"/>
              </a:ext>
            </a:extLst>
          </p:cNvPr>
          <p:cNvSpPr/>
          <p:nvPr/>
        </p:nvSpPr>
        <p:spPr>
          <a:xfrm>
            <a:off x="1739678" y="3126127"/>
            <a:ext cx="3175000" cy="168108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5" name="TextBox 4">
            <a:extLst>
              <a:ext uri="{FF2B5EF4-FFF2-40B4-BE49-F238E27FC236}">
                <a16:creationId xmlns:a16="http://schemas.microsoft.com/office/drawing/2014/main" id="{87F7C460-31C4-460D-B0B0-D9595180D133}"/>
              </a:ext>
            </a:extLst>
          </p:cNvPr>
          <p:cNvSpPr txBox="1"/>
          <p:nvPr/>
        </p:nvSpPr>
        <p:spPr>
          <a:xfrm>
            <a:off x="1914679" y="3261803"/>
            <a:ext cx="2743022" cy="738664"/>
          </a:xfrm>
          <a:prstGeom prst="rect">
            <a:avLst/>
          </a:prstGeom>
          <a:noFill/>
        </p:spPr>
        <p:txBody>
          <a:bodyPr wrap="square" rtlCol="0">
            <a:spAutoFit/>
          </a:bodyPr>
          <a:lstStyle/>
          <a:p>
            <a:pPr algn="ctr"/>
            <a:r>
              <a:rPr lang="en-GB" dirty="0">
                <a:latin typeface="Aptos" panose="020B0004020202020204" pitchFamily="34" charset="0"/>
              </a:rPr>
              <a:t>Capital of less than:</a:t>
            </a:r>
          </a:p>
          <a:p>
            <a:pPr algn="ctr"/>
            <a:r>
              <a:rPr lang="en-GB" sz="2400" dirty="0">
                <a:latin typeface="Aptos" panose="020B0004020202020204" pitchFamily="34" charset="0"/>
              </a:rPr>
              <a:t>£14,250</a:t>
            </a:r>
          </a:p>
        </p:txBody>
      </p:sp>
      <p:grpSp>
        <p:nvGrpSpPr>
          <p:cNvPr id="64" name="Group 63">
            <a:extLst>
              <a:ext uri="{FF2B5EF4-FFF2-40B4-BE49-F238E27FC236}">
                <a16:creationId xmlns:a16="http://schemas.microsoft.com/office/drawing/2014/main" id="{AA9312A1-1C24-4CF1-B8BB-37607DB54913}"/>
              </a:ext>
            </a:extLst>
          </p:cNvPr>
          <p:cNvGrpSpPr/>
          <p:nvPr/>
        </p:nvGrpSpPr>
        <p:grpSpPr>
          <a:xfrm>
            <a:off x="4914677" y="1682243"/>
            <a:ext cx="3175001" cy="3116860"/>
            <a:chOff x="3226554" y="1259745"/>
            <a:chExt cx="2572506" cy="2525398"/>
          </a:xfrm>
        </p:grpSpPr>
        <p:sp>
          <p:nvSpPr>
            <p:cNvPr id="30" name="Rectangle 29">
              <a:extLst>
                <a:ext uri="{FF2B5EF4-FFF2-40B4-BE49-F238E27FC236}">
                  <a16:creationId xmlns:a16="http://schemas.microsoft.com/office/drawing/2014/main" id="{3EB21F6E-FE60-4ADB-8C63-382DFA315CE5}"/>
                </a:ext>
              </a:extLst>
            </p:cNvPr>
            <p:cNvSpPr/>
            <p:nvPr/>
          </p:nvSpPr>
          <p:spPr>
            <a:xfrm>
              <a:off x="3226555" y="1259745"/>
              <a:ext cx="2572505" cy="1163320"/>
            </a:xfrm>
            <a:prstGeom prst="rect">
              <a:avLst/>
            </a:prstGeom>
            <a:solidFill>
              <a:srgbClr val="0076B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GB" sz="2400" b="1" dirty="0">
                  <a:ln>
                    <a:solidFill>
                      <a:sysClr val="windowText" lastClr="000000"/>
                    </a:solidFill>
                  </a:ln>
                  <a:latin typeface="Aptos" panose="020B0004020202020204" pitchFamily="34" charset="0"/>
                </a:rPr>
                <a:t>Partially Funded</a:t>
              </a:r>
            </a:p>
            <a:p>
              <a:pPr algn="ctr" eaLnBrk="1" fontAlgn="auto" hangingPunct="1">
                <a:spcBef>
                  <a:spcPts val="0"/>
                </a:spcBef>
                <a:spcAft>
                  <a:spcPts val="0"/>
                </a:spcAft>
                <a:defRPr/>
              </a:pPr>
              <a:r>
                <a:rPr lang="en-GB" sz="1400" dirty="0">
                  <a:latin typeface="Aptos" panose="020B0004020202020204" pitchFamily="34" charset="0"/>
                </a:rPr>
                <a:t>You will need to contribute £1 for every £250 of capital above £14,250</a:t>
              </a:r>
            </a:p>
          </p:txBody>
        </p:sp>
        <p:sp>
          <p:nvSpPr>
            <p:cNvPr id="33" name="Rectangle 32">
              <a:extLst>
                <a:ext uri="{FF2B5EF4-FFF2-40B4-BE49-F238E27FC236}">
                  <a16:creationId xmlns:a16="http://schemas.microsoft.com/office/drawing/2014/main" id="{DFF8A6B3-04E7-45F9-81EC-ADF21043503A}"/>
                </a:ext>
              </a:extLst>
            </p:cNvPr>
            <p:cNvSpPr/>
            <p:nvPr/>
          </p:nvSpPr>
          <p:spPr>
            <a:xfrm>
              <a:off x="3226554" y="2423065"/>
              <a:ext cx="2572505" cy="136207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53" name="TextBox 52">
              <a:extLst>
                <a:ext uri="{FF2B5EF4-FFF2-40B4-BE49-F238E27FC236}">
                  <a16:creationId xmlns:a16="http://schemas.microsoft.com/office/drawing/2014/main" id="{AF7406D6-CFCA-426A-94D2-0D46BF9896A6}"/>
                </a:ext>
              </a:extLst>
            </p:cNvPr>
            <p:cNvSpPr txBox="1"/>
            <p:nvPr/>
          </p:nvSpPr>
          <p:spPr>
            <a:xfrm>
              <a:off x="3401556" y="2537730"/>
              <a:ext cx="2222500" cy="1107996"/>
            </a:xfrm>
            <a:prstGeom prst="rect">
              <a:avLst/>
            </a:prstGeom>
            <a:noFill/>
          </p:spPr>
          <p:txBody>
            <a:bodyPr wrap="square" rtlCol="0">
              <a:spAutoFit/>
            </a:bodyPr>
            <a:lstStyle/>
            <a:p>
              <a:pPr algn="ctr"/>
              <a:r>
                <a:rPr lang="en-GB">
                  <a:latin typeface="Aptos" panose="020B0004020202020204" pitchFamily="34" charset="0"/>
                </a:rPr>
                <a:t>Capital between:</a:t>
              </a:r>
            </a:p>
            <a:p>
              <a:pPr algn="ctr"/>
              <a:r>
                <a:rPr lang="en-GB" sz="2400">
                  <a:latin typeface="Aptos" panose="020B0004020202020204" pitchFamily="34" charset="0"/>
                </a:rPr>
                <a:t>£14,250 - £23,250</a:t>
              </a:r>
            </a:p>
          </p:txBody>
        </p:sp>
      </p:grpSp>
      <p:grpSp>
        <p:nvGrpSpPr>
          <p:cNvPr id="65" name="Group 64">
            <a:extLst>
              <a:ext uri="{FF2B5EF4-FFF2-40B4-BE49-F238E27FC236}">
                <a16:creationId xmlns:a16="http://schemas.microsoft.com/office/drawing/2014/main" id="{7F1DC8DC-7A09-4CE8-9E80-C15635074376}"/>
              </a:ext>
            </a:extLst>
          </p:cNvPr>
          <p:cNvGrpSpPr/>
          <p:nvPr/>
        </p:nvGrpSpPr>
        <p:grpSpPr>
          <a:xfrm>
            <a:off x="8089677" y="1682242"/>
            <a:ext cx="3175000" cy="3119721"/>
            <a:chOff x="5799060" y="1259745"/>
            <a:chExt cx="2572505" cy="2527716"/>
          </a:xfrm>
        </p:grpSpPr>
        <p:sp>
          <p:nvSpPr>
            <p:cNvPr id="31" name="Rectangle 30">
              <a:extLst>
                <a:ext uri="{FF2B5EF4-FFF2-40B4-BE49-F238E27FC236}">
                  <a16:creationId xmlns:a16="http://schemas.microsoft.com/office/drawing/2014/main" id="{F904B73A-EBA8-4754-8C71-E727E49CE61A}"/>
                </a:ext>
              </a:extLst>
            </p:cNvPr>
            <p:cNvSpPr/>
            <p:nvPr/>
          </p:nvSpPr>
          <p:spPr>
            <a:xfrm>
              <a:off x="5799060" y="1259745"/>
              <a:ext cx="2572505" cy="1163320"/>
            </a:xfrm>
            <a:prstGeom prst="rect">
              <a:avLst/>
            </a:prstGeom>
            <a:solidFill>
              <a:srgbClr val="F2497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1" b="1">
                  <a:ln>
                    <a:solidFill>
                      <a:sysClr val="windowText" lastClr="000000"/>
                    </a:solidFill>
                  </a:ln>
                  <a:latin typeface="Aptos" panose="020B0004020202020204" pitchFamily="34" charset="0"/>
                </a:rPr>
                <a:t>Self Funded</a:t>
              </a:r>
            </a:p>
          </p:txBody>
        </p:sp>
        <p:sp>
          <p:nvSpPr>
            <p:cNvPr id="34" name="Rectangle 33">
              <a:extLst>
                <a:ext uri="{FF2B5EF4-FFF2-40B4-BE49-F238E27FC236}">
                  <a16:creationId xmlns:a16="http://schemas.microsoft.com/office/drawing/2014/main" id="{D7DC6ADF-78BC-47BC-B893-E6C2A0DA4FDB}"/>
                </a:ext>
              </a:extLst>
            </p:cNvPr>
            <p:cNvSpPr/>
            <p:nvPr/>
          </p:nvSpPr>
          <p:spPr>
            <a:xfrm>
              <a:off x="5799060" y="2425383"/>
              <a:ext cx="2572505" cy="136207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54" name="TextBox 53">
              <a:extLst>
                <a:ext uri="{FF2B5EF4-FFF2-40B4-BE49-F238E27FC236}">
                  <a16:creationId xmlns:a16="http://schemas.microsoft.com/office/drawing/2014/main" id="{4AD56529-B8A0-487F-8F2F-BBDE3F98A529}"/>
                </a:ext>
              </a:extLst>
            </p:cNvPr>
            <p:cNvSpPr txBox="1"/>
            <p:nvPr/>
          </p:nvSpPr>
          <p:spPr>
            <a:xfrm>
              <a:off x="5932947" y="2708183"/>
              <a:ext cx="2382002" cy="738664"/>
            </a:xfrm>
            <a:prstGeom prst="rect">
              <a:avLst/>
            </a:prstGeom>
            <a:noFill/>
          </p:spPr>
          <p:txBody>
            <a:bodyPr wrap="square" rtlCol="0">
              <a:spAutoFit/>
            </a:bodyPr>
            <a:lstStyle/>
            <a:p>
              <a:pPr algn="ctr"/>
              <a:r>
                <a:rPr lang="en-GB">
                  <a:latin typeface="Aptos" panose="020B0004020202020204" pitchFamily="34" charset="0"/>
                </a:rPr>
                <a:t>Capital of more than:</a:t>
              </a:r>
            </a:p>
            <a:p>
              <a:pPr algn="ctr"/>
              <a:r>
                <a:rPr lang="en-GB" sz="2400">
                  <a:latin typeface="Aptos" panose="020B0004020202020204" pitchFamily="34" charset="0"/>
                </a:rPr>
                <a:t>£23,250</a:t>
              </a:r>
            </a:p>
          </p:txBody>
        </p:sp>
      </p:grpSp>
      <p:sp>
        <p:nvSpPr>
          <p:cNvPr id="6" name="Rectangle 5">
            <a:extLst>
              <a:ext uri="{FF2B5EF4-FFF2-40B4-BE49-F238E27FC236}">
                <a16:creationId xmlns:a16="http://schemas.microsoft.com/office/drawing/2014/main" id="{B3DDB3FC-D93C-4AC8-A74C-F13B1E70BD52}"/>
              </a:ext>
            </a:extLst>
          </p:cNvPr>
          <p:cNvSpPr/>
          <p:nvPr/>
        </p:nvSpPr>
        <p:spPr>
          <a:xfrm>
            <a:off x="1739678" y="1651101"/>
            <a:ext cx="6349999" cy="3155296"/>
          </a:xfrm>
          <a:prstGeom prst="rect">
            <a:avLst/>
          </a:prstGeom>
          <a:noFill/>
          <a:ln w="57150">
            <a:solidFill>
              <a:srgbClr val="7A2A3D"/>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A2EC8D63-7021-4C60-B85D-AC573858D303}"/>
              </a:ext>
            </a:extLst>
          </p:cNvPr>
          <p:cNvGrpSpPr/>
          <p:nvPr/>
        </p:nvGrpSpPr>
        <p:grpSpPr>
          <a:xfrm>
            <a:off x="845884" y="5616843"/>
            <a:ext cx="812754" cy="878182"/>
            <a:chOff x="548945" y="4507799"/>
            <a:chExt cx="812754" cy="878182"/>
          </a:xfrm>
        </p:grpSpPr>
        <p:sp>
          <p:nvSpPr>
            <p:cNvPr id="55" name="Oval 54">
              <a:extLst>
                <a:ext uri="{FF2B5EF4-FFF2-40B4-BE49-F238E27FC236}">
                  <a16:creationId xmlns:a16="http://schemas.microsoft.com/office/drawing/2014/main" id="{6F0D739B-A7A5-426E-84FA-7BEA6BB77B50}"/>
                </a:ext>
              </a:extLst>
            </p:cNvPr>
            <p:cNvSpPr/>
            <p:nvPr/>
          </p:nvSpPr>
          <p:spPr>
            <a:xfrm>
              <a:off x="548946" y="4573228"/>
              <a:ext cx="812753" cy="812753"/>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Graphic 7" descr="Schoolhouse with solid fill">
              <a:extLst>
                <a:ext uri="{FF2B5EF4-FFF2-40B4-BE49-F238E27FC236}">
                  <a16:creationId xmlns:a16="http://schemas.microsoft.com/office/drawing/2014/main" id="{F8AAEC22-3D1F-4591-8E5B-1FC427A274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945" y="4507799"/>
              <a:ext cx="812753" cy="812753"/>
            </a:xfrm>
            <a:prstGeom prst="rect">
              <a:avLst/>
            </a:prstGeom>
          </p:spPr>
        </p:pic>
      </p:grpSp>
      <p:grpSp>
        <p:nvGrpSpPr>
          <p:cNvPr id="62" name="Group 61">
            <a:extLst>
              <a:ext uri="{FF2B5EF4-FFF2-40B4-BE49-F238E27FC236}">
                <a16:creationId xmlns:a16="http://schemas.microsoft.com/office/drawing/2014/main" id="{96EA211A-1F2E-4958-A230-F81980728AFD}"/>
              </a:ext>
            </a:extLst>
          </p:cNvPr>
          <p:cNvGrpSpPr/>
          <p:nvPr/>
        </p:nvGrpSpPr>
        <p:grpSpPr>
          <a:xfrm>
            <a:off x="1811039" y="5682273"/>
            <a:ext cx="812753" cy="812753"/>
            <a:chOff x="1514099" y="4573228"/>
            <a:chExt cx="812753" cy="812753"/>
          </a:xfrm>
        </p:grpSpPr>
        <p:sp>
          <p:nvSpPr>
            <p:cNvPr id="58" name="Oval 57">
              <a:extLst>
                <a:ext uri="{FF2B5EF4-FFF2-40B4-BE49-F238E27FC236}">
                  <a16:creationId xmlns:a16="http://schemas.microsoft.com/office/drawing/2014/main" id="{F767DE1A-60CA-4BB7-9015-9514C908D094}"/>
                </a:ext>
              </a:extLst>
            </p:cNvPr>
            <p:cNvSpPr/>
            <p:nvPr/>
          </p:nvSpPr>
          <p:spPr>
            <a:xfrm>
              <a:off x="1514099" y="4573228"/>
              <a:ext cx="812753" cy="812753"/>
            </a:xfrm>
            <a:prstGeom prst="ellipse">
              <a:avLst/>
            </a:prstGeom>
            <a:solidFill>
              <a:srgbClr val="EF882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0" name="Graphic 59" descr="Home1 with solid fill">
              <a:extLst>
                <a:ext uri="{FF2B5EF4-FFF2-40B4-BE49-F238E27FC236}">
                  <a16:creationId xmlns:a16="http://schemas.microsoft.com/office/drawing/2014/main" id="{437437EA-7F88-4A59-B28D-3258641AEC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6813" y="4574801"/>
              <a:ext cx="747324" cy="747324"/>
            </a:xfrm>
            <a:prstGeom prst="rect">
              <a:avLst/>
            </a:prstGeom>
          </p:spPr>
        </p:pic>
      </p:grpSp>
      <p:sp>
        <p:nvSpPr>
          <p:cNvPr id="63" name="TextBox 62">
            <a:extLst>
              <a:ext uri="{FF2B5EF4-FFF2-40B4-BE49-F238E27FC236}">
                <a16:creationId xmlns:a16="http://schemas.microsoft.com/office/drawing/2014/main" id="{1DD02A6A-0F04-4EF1-A509-90CB76CBD7BD}"/>
              </a:ext>
            </a:extLst>
          </p:cNvPr>
          <p:cNvSpPr txBox="1"/>
          <p:nvPr/>
        </p:nvSpPr>
        <p:spPr>
          <a:xfrm>
            <a:off x="2760739" y="5872841"/>
            <a:ext cx="5740400" cy="369332"/>
          </a:xfrm>
          <a:prstGeom prst="rect">
            <a:avLst/>
          </a:prstGeom>
          <a:noFill/>
        </p:spPr>
        <p:txBody>
          <a:bodyPr wrap="square" rtlCol="0">
            <a:spAutoFit/>
          </a:bodyPr>
          <a:lstStyle/>
          <a:p>
            <a:r>
              <a:rPr lang="en-GB">
                <a:latin typeface="Aptos" panose="020B0004020202020204" pitchFamily="34" charset="0"/>
              </a:rPr>
              <a:t>Limits apply to residential care and care at home</a:t>
            </a:r>
          </a:p>
        </p:txBody>
      </p:sp>
      <p:sp>
        <p:nvSpPr>
          <p:cNvPr id="2" name="RefTextBox123">
            <a:extLst>
              <a:ext uri="{FF2B5EF4-FFF2-40B4-BE49-F238E27FC236}">
                <a16:creationId xmlns:a16="http://schemas.microsoft.com/office/drawing/2014/main" id="{F5C0185E-3199-49E1-961D-7E31B6F9B03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224808411</a:t>
            </a:r>
          </a:p>
        </p:txBody>
      </p:sp>
    </p:spTree>
    <p:custDataLst>
      <p:tags r:id="rId1"/>
    </p:custDataLst>
    <p:extLst>
      <p:ext uri="{BB962C8B-B14F-4D97-AF65-F5344CB8AC3E}">
        <p14:creationId xmlns:p14="http://schemas.microsoft.com/office/powerpoint/2010/main" val="12573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2" grpId="0" animBg="1"/>
      <p:bldP spid="5" grpId="0"/>
      <p:bldP spid="6" grpId="0" animBg="1"/>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45DF8A-47C9-4774-B0DB-2D0E7A7CA21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Changes from Oct 2025 - England</a:t>
            </a:r>
          </a:p>
        </p:txBody>
      </p:sp>
      <p:sp>
        <p:nvSpPr>
          <p:cNvPr id="55" name="TextBox 54">
            <a:extLst>
              <a:ext uri="{FF2B5EF4-FFF2-40B4-BE49-F238E27FC236}">
                <a16:creationId xmlns:a16="http://schemas.microsoft.com/office/drawing/2014/main" id="{2AA69557-28C5-40B7-9A3A-AD60CC5DE241}"/>
              </a:ext>
            </a:extLst>
          </p:cNvPr>
          <p:cNvSpPr txBox="1"/>
          <p:nvPr/>
        </p:nvSpPr>
        <p:spPr>
          <a:xfrm>
            <a:off x="1222850" y="3057839"/>
            <a:ext cx="1870075" cy="369332"/>
          </a:xfrm>
          <a:prstGeom prst="rect">
            <a:avLst/>
          </a:prstGeom>
          <a:noFill/>
        </p:spPr>
        <p:txBody>
          <a:bodyPr wrap="square" lIns="0" rtlCol="0">
            <a:spAutoFit/>
          </a:bodyPr>
          <a:lstStyle/>
          <a:p>
            <a:pPr algn="ctr"/>
            <a:r>
              <a:rPr lang="en-GB" b="1" dirty="0">
                <a:latin typeface="Aptos" panose="020B0004020202020204" pitchFamily="34" charset="0"/>
              </a:rPr>
              <a:t>£86,000 cap</a:t>
            </a:r>
          </a:p>
        </p:txBody>
      </p:sp>
      <p:sp>
        <p:nvSpPr>
          <p:cNvPr id="56" name="TextBox 55">
            <a:extLst>
              <a:ext uri="{FF2B5EF4-FFF2-40B4-BE49-F238E27FC236}">
                <a16:creationId xmlns:a16="http://schemas.microsoft.com/office/drawing/2014/main" id="{216B1A78-65F6-485F-B749-BB9AA537A93D}"/>
              </a:ext>
            </a:extLst>
          </p:cNvPr>
          <p:cNvSpPr txBox="1"/>
          <p:nvPr/>
        </p:nvSpPr>
        <p:spPr>
          <a:xfrm>
            <a:off x="4868426" y="3057839"/>
            <a:ext cx="2462182" cy="369332"/>
          </a:xfrm>
          <a:prstGeom prst="rect">
            <a:avLst/>
          </a:prstGeom>
          <a:noFill/>
        </p:spPr>
        <p:txBody>
          <a:bodyPr wrap="square" rtlCol="0">
            <a:spAutoFit/>
          </a:bodyPr>
          <a:lstStyle/>
          <a:p>
            <a:pPr algn="ctr"/>
            <a:r>
              <a:rPr lang="en-GB" b="1">
                <a:latin typeface="Aptos" panose="020B0004020202020204" pitchFamily="34" charset="0"/>
              </a:rPr>
              <a:t>What’s not included</a:t>
            </a:r>
          </a:p>
        </p:txBody>
      </p:sp>
      <p:grpSp>
        <p:nvGrpSpPr>
          <p:cNvPr id="70" name="Group 69">
            <a:extLst>
              <a:ext uri="{FF2B5EF4-FFF2-40B4-BE49-F238E27FC236}">
                <a16:creationId xmlns:a16="http://schemas.microsoft.com/office/drawing/2014/main" id="{A701E566-0CE5-4551-A909-EF811671D01D}"/>
              </a:ext>
            </a:extLst>
          </p:cNvPr>
          <p:cNvGrpSpPr/>
          <p:nvPr/>
        </p:nvGrpSpPr>
        <p:grpSpPr>
          <a:xfrm>
            <a:off x="1866456" y="2111983"/>
            <a:ext cx="809455" cy="809832"/>
            <a:chOff x="342455" y="1672221"/>
            <a:chExt cx="809455" cy="809832"/>
          </a:xfrm>
        </p:grpSpPr>
        <p:sp>
          <p:nvSpPr>
            <p:cNvPr id="29" name="Freeform 221">
              <a:extLst>
                <a:ext uri="{FF2B5EF4-FFF2-40B4-BE49-F238E27FC236}">
                  <a16:creationId xmlns:a16="http://schemas.microsoft.com/office/drawing/2014/main" id="{BA8DBC09-512F-4030-89FD-1F77CD7DE22A}"/>
                </a:ext>
              </a:extLst>
            </p:cNvPr>
            <p:cNvSpPr>
              <a:spLocks noChangeArrowheads="1"/>
            </p:cNvSpPr>
            <p:nvPr/>
          </p:nvSpPr>
          <p:spPr bwMode="auto">
            <a:xfrm>
              <a:off x="342455" y="1672221"/>
              <a:ext cx="809455" cy="809832"/>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7A65CD"/>
            </a:solidFill>
            <a:ln>
              <a:noFill/>
            </a:ln>
            <a:effectLst/>
          </p:spPr>
          <p:txBody>
            <a:bodyPr wrap="none" anchor="ctr"/>
            <a:lstStyle/>
            <a:p>
              <a:pPr defTabSz="228600" eaLnBrk="1" fontAlgn="auto" hangingPunct="1">
                <a:spcBef>
                  <a:spcPts val="0"/>
                </a:spcBef>
                <a:spcAft>
                  <a:spcPts val="0"/>
                </a:spcAft>
              </a:pPr>
              <a:endParaRPr lang="en-US" sz="2450">
                <a:solidFill>
                  <a:prstClr val="black"/>
                </a:solidFill>
                <a:latin typeface="Calibri" panose="020F0502020204030204"/>
                <a:ea typeface="+mn-ea"/>
                <a:cs typeface="+mn-cs"/>
              </a:endParaRPr>
            </a:p>
          </p:txBody>
        </p:sp>
        <p:pic>
          <p:nvPicPr>
            <p:cNvPr id="60" name="Graphic 59" descr="No sign with solid fill">
              <a:extLst>
                <a:ext uri="{FF2B5EF4-FFF2-40B4-BE49-F238E27FC236}">
                  <a16:creationId xmlns:a16="http://schemas.microsoft.com/office/drawing/2014/main" id="{DF1E58FF-5FA1-4AC0-A353-77F90EC222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995" y="1795535"/>
              <a:ext cx="590374" cy="590374"/>
            </a:xfrm>
            <a:prstGeom prst="rect">
              <a:avLst/>
            </a:prstGeom>
          </p:spPr>
        </p:pic>
      </p:grpSp>
      <p:grpSp>
        <p:nvGrpSpPr>
          <p:cNvPr id="71" name="Group 70">
            <a:extLst>
              <a:ext uri="{FF2B5EF4-FFF2-40B4-BE49-F238E27FC236}">
                <a16:creationId xmlns:a16="http://schemas.microsoft.com/office/drawing/2014/main" id="{8E4C58D3-73AA-40AE-8C14-C05BBFAECB19}"/>
              </a:ext>
            </a:extLst>
          </p:cNvPr>
          <p:cNvGrpSpPr/>
          <p:nvPr/>
        </p:nvGrpSpPr>
        <p:grpSpPr>
          <a:xfrm>
            <a:off x="2664172" y="2111983"/>
            <a:ext cx="3836556" cy="809832"/>
            <a:chOff x="1140171" y="1672221"/>
            <a:chExt cx="3836556" cy="809832"/>
          </a:xfrm>
        </p:grpSpPr>
        <p:sp>
          <p:nvSpPr>
            <p:cNvPr id="25" name="Freeform 241">
              <a:extLst>
                <a:ext uri="{FF2B5EF4-FFF2-40B4-BE49-F238E27FC236}">
                  <a16:creationId xmlns:a16="http://schemas.microsoft.com/office/drawing/2014/main" id="{4C4EC597-812C-46E6-A46D-69B6853F2F83}"/>
                </a:ext>
              </a:extLst>
            </p:cNvPr>
            <p:cNvSpPr>
              <a:spLocks noChangeArrowheads="1"/>
            </p:cNvSpPr>
            <p:nvPr/>
          </p:nvSpPr>
          <p:spPr bwMode="auto">
            <a:xfrm>
              <a:off x="1140171" y="2067863"/>
              <a:ext cx="3024000" cy="45719"/>
            </a:xfrm>
            <a:custGeom>
              <a:avLst/>
              <a:gdLst>
                <a:gd name="T0" fmla="*/ 0 w 4384"/>
                <a:gd name="T1" fmla="*/ 50 h 51"/>
                <a:gd name="T2" fmla="*/ 4383 w 4384"/>
                <a:gd name="T3" fmla="*/ 50 h 51"/>
                <a:gd name="T4" fmla="*/ 4383 w 4384"/>
                <a:gd name="T5" fmla="*/ 0 h 51"/>
                <a:gd name="T6" fmla="*/ 0 w 4384"/>
                <a:gd name="T7" fmla="*/ 0 h 51"/>
                <a:gd name="T8" fmla="*/ 0 w 4384"/>
                <a:gd name="T9" fmla="*/ 50 h 51"/>
              </a:gdLst>
              <a:ahLst/>
              <a:cxnLst>
                <a:cxn ang="0">
                  <a:pos x="T0" y="T1"/>
                </a:cxn>
                <a:cxn ang="0">
                  <a:pos x="T2" y="T3"/>
                </a:cxn>
                <a:cxn ang="0">
                  <a:pos x="T4" y="T5"/>
                </a:cxn>
                <a:cxn ang="0">
                  <a:pos x="T6" y="T7"/>
                </a:cxn>
                <a:cxn ang="0">
                  <a:pos x="T8" y="T9"/>
                </a:cxn>
              </a:cxnLst>
              <a:rect l="0" t="0" r="r" b="b"/>
              <a:pathLst>
                <a:path w="4384" h="51">
                  <a:moveTo>
                    <a:pt x="0" y="50"/>
                  </a:moveTo>
                  <a:lnTo>
                    <a:pt x="4383" y="50"/>
                  </a:lnTo>
                  <a:lnTo>
                    <a:pt x="4383" y="0"/>
                  </a:lnTo>
                  <a:lnTo>
                    <a:pt x="0" y="0"/>
                  </a:lnTo>
                  <a:lnTo>
                    <a:pt x="0" y="50"/>
                  </a:lnTo>
                </a:path>
              </a:pathLst>
            </a:custGeom>
            <a:gradFill>
              <a:gsLst>
                <a:gs pos="0">
                  <a:srgbClr val="05057D"/>
                </a:gs>
                <a:gs pos="100000">
                  <a:srgbClr val="047BC1"/>
                </a:gs>
              </a:gsLst>
              <a:lin ang="0" scaled="0"/>
            </a:gradFill>
            <a:ln>
              <a:noFill/>
            </a:ln>
            <a:effectLst/>
          </p:spPr>
          <p:txBody>
            <a:bodyPr wrap="none" anchor="ctr"/>
            <a:lstStyle/>
            <a:p>
              <a:pPr defTabSz="228600" eaLnBrk="1" fontAlgn="auto" hangingPunct="1">
                <a:spcBef>
                  <a:spcPts val="0"/>
                </a:spcBef>
                <a:spcAft>
                  <a:spcPts val="0"/>
                </a:spcAft>
              </a:pPr>
              <a:endParaRPr lang="en-US" sz="2450">
                <a:solidFill>
                  <a:prstClr val="black"/>
                </a:solidFill>
                <a:latin typeface="Calibri" panose="020F0502020204030204"/>
                <a:ea typeface="+mn-ea"/>
                <a:cs typeface="+mn-cs"/>
              </a:endParaRPr>
            </a:p>
          </p:txBody>
        </p:sp>
        <p:sp>
          <p:nvSpPr>
            <p:cNvPr id="33" name="Freeform 228">
              <a:extLst>
                <a:ext uri="{FF2B5EF4-FFF2-40B4-BE49-F238E27FC236}">
                  <a16:creationId xmlns:a16="http://schemas.microsoft.com/office/drawing/2014/main" id="{2807AFEC-C0E6-44E3-AFD4-075DABAD8E53}"/>
                </a:ext>
              </a:extLst>
            </p:cNvPr>
            <p:cNvSpPr>
              <a:spLocks noChangeArrowheads="1"/>
            </p:cNvSpPr>
            <p:nvPr/>
          </p:nvSpPr>
          <p:spPr bwMode="auto">
            <a:xfrm>
              <a:off x="4167272" y="1672221"/>
              <a:ext cx="809455" cy="809832"/>
            </a:xfrm>
            <a:custGeom>
              <a:avLst/>
              <a:gdLst>
                <a:gd name="T0" fmla="*/ 866 w 1733"/>
                <a:gd name="T1" fmla="*/ 51 h 1733"/>
                <a:gd name="T2" fmla="*/ 866 w 1733"/>
                <a:gd name="T3" fmla="*/ 51 h 1733"/>
                <a:gd name="T4" fmla="*/ 51 w 1733"/>
                <a:gd name="T5" fmla="*/ 865 h 1733"/>
                <a:gd name="T6" fmla="*/ 51 w 1733"/>
                <a:gd name="T7" fmla="*/ 865 h 1733"/>
                <a:gd name="T8" fmla="*/ 866 w 1733"/>
                <a:gd name="T9" fmla="*/ 1681 h 1733"/>
                <a:gd name="T10" fmla="*/ 866 w 1733"/>
                <a:gd name="T11" fmla="*/ 1681 h 1733"/>
                <a:gd name="T12" fmla="*/ 1680 w 1733"/>
                <a:gd name="T13" fmla="*/ 865 h 1733"/>
                <a:gd name="T14" fmla="*/ 1680 w 1733"/>
                <a:gd name="T15" fmla="*/ 865 h 1733"/>
                <a:gd name="T16" fmla="*/ 866 w 1733"/>
                <a:gd name="T17" fmla="*/ 51 h 1733"/>
                <a:gd name="T18" fmla="*/ 866 w 1733"/>
                <a:gd name="T19" fmla="*/ 1732 h 1733"/>
                <a:gd name="T20" fmla="*/ 866 w 1733"/>
                <a:gd name="T21" fmla="*/ 1732 h 1733"/>
                <a:gd name="T22" fmla="*/ 0 w 1733"/>
                <a:gd name="T23" fmla="*/ 865 h 1733"/>
                <a:gd name="T24" fmla="*/ 0 w 1733"/>
                <a:gd name="T25" fmla="*/ 865 h 1733"/>
                <a:gd name="T26" fmla="*/ 866 w 1733"/>
                <a:gd name="T27" fmla="*/ 0 h 1733"/>
                <a:gd name="T28" fmla="*/ 866 w 1733"/>
                <a:gd name="T29" fmla="*/ 0 h 1733"/>
                <a:gd name="T30" fmla="*/ 1732 w 1733"/>
                <a:gd name="T31" fmla="*/ 865 h 1733"/>
                <a:gd name="T32" fmla="*/ 1732 w 1733"/>
                <a:gd name="T33" fmla="*/ 865 h 1733"/>
                <a:gd name="T34" fmla="*/ 866 w 1733"/>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3" h="1733">
                  <a:moveTo>
                    <a:pt x="866" y="51"/>
                  </a:moveTo>
                  <a:lnTo>
                    <a:pt x="866" y="51"/>
                  </a:lnTo>
                  <a:cubicBezTo>
                    <a:pt x="417" y="51"/>
                    <a:pt x="51" y="415"/>
                    <a:pt x="51" y="865"/>
                  </a:cubicBezTo>
                  <a:lnTo>
                    <a:pt x="51" y="865"/>
                  </a:lnTo>
                  <a:cubicBezTo>
                    <a:pt x="51" y="1315"/>
                    <a:pt x="417" y="1681"/>
                    <a:pt x="866" y="1681"/>
                  </a:cubicBezTo>
                  <a:lnTo>
                    <a:pt x="866" y="1681"/>
                  </a:lnTo>
                  <a:cubicBezTo>
                    <a:pt x="1314" y="1681"/>
                    <a:pt x="1680" y="1315"/>
                    <a:pt x="1680" y="865"/>
                  </a:cubicBezTo>
                  <a:lnTo>
                    <a:pt x="1680" y="865"/>
                  </a:lnTo>
                  <a:cubicBezTo>
                    <a:pt x="1680" y="415"/>
                    <a:pt x="1314" y="51"/>
                    <a:pt x="866" y="51"/>
                  </a:cubicBezTo>
                  <a:close/>
                  <a:moveTo>
                    <a:pt x="866" y="1732"/>
                  </a:moveTo>
                  <a:lnTo>
                    <a:pt x="866" y="1732"/>
                  </a:lnTo>
                  <a:cubicBezTo>
                    <a:pt x="389" y="1732"/>
                    <a:pt x="0" y="1343"/>
                    <a:pt x="0" y="865"/>
                  </a:cubicBezTo>
                  <a:lnTo>
                    <a:pt x="0" y="865"/>
                  </a:lnTo>
                  <a:cubicBezTo>
                    <a:pt x="0" y="387"/>
                    <a:pt x="389" y="0"/>
                    <a:pt x="866" y="0"/>
                  </a:cubicBezTo>
                  <a:lnTo>
                    <a:pt x="866" y="0"/>
                  </a:lnTo>
                  <a:cubicBezTo>
                    <a:pt x="1343" y="0"/>
                    <a:pt x="1732" y="387"/>
                    <a:pt x="1732" y="865"/>
                  </a:cubicBezTo>
                  <a:lnTo>
                    <a:pt x="1732" y="865"/>
                  </a:lnTo>
                  <a:cubicBezTo>
                    <a:pt x="1732" y="1343"/>
                    <a:pt x="1343" y="1732"/>
                    <a:pt x="866" y="1732"/>
                  </a:cubicBezTo>
                  <a:close/>
                </a:path>
              </a:pathLst>
            </a:custGeom>
            <a:solidFill>
              <a:srgbClr val="EF882B"/>
            </a:solidFill>
            <a:ln>
              <a:noFill/>
            </a:ln>
            <a:effectLst/>
          </p:spPr>
          <p:txBody>
            <a:bodyPr wrap="none" anchor="ctr"/>
            <a:lstStyle/>
            <a:p>
              <a:pPr defTabSz="228600" eaLnBrk="1" fontAlgn="auto" hangingPunct="1">
                <a:spcBef>
                  <a:spcPts val="0"/>
                </a:spcBef>
                <a:spcAft>
                  <a:spcPts val="0"/>
                </a:spcAft>
              </a:pPr>
              <a:endParaRPr lang="en-US" sz="2450">
                <a:solidFill>
                  <a:prstClr val="black"/>
                </a:solidFill>
                <a:latin typeface="Calibri" panose="020F0502020204030204"/>
                <a:ea typeface="+mn-ea"/>
                <a:cs typeface="+mn-cs"/>
              </a:endParaRPr>
            </a:p>
          </p:txBody>
        </p:sp>
        <p:pic>
          <p:nvPicPr>
            <p:cNvPr id="62" name="Graphic 61" descr="Irritant with solid fill">
              <a:extLst>
                <a:ext uri="{FF2B5EF4-FFF2-40B4-BE49-F238E27FC236}">
                  <a16:creationId xmlns:a16="http://schemas.microsoft.com/office/drawing/2014/main" id="{CCFAB723-80E3-461D-A893-1484ECD99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0649" y="1782010"/>
              <a:ext cx="561974" cy="561974"/>
            </a:xfrm>
            <a:prstGeom prst="rect">
              <a:avLst/>
            </a:prstGeom>
          </p:spPr>
        </p:pic>
      </p:grpSp>
      <p:grpSp>
        <p:nvGrpSpPr>
          <p:cNvPr id="72" name="Group 71">
            <a:extLst>
              <a:ext uri="{FF2B5EF4-FFF2-40B4-BE49-F238E27FC236}">
                <a16:creationId xmlns:a16="http://schemas.microsoft.com/office/drawing/2014/main" id="{8EC056BA-E66A-46DB-AD29-DB1717CD1952}"/>
              </a:ext>
            </a:extLst>
          </p:cNvPr>
          <p:cNvGrpSpPr/>
          <p:nvPr/>
        </p:nvGrpSpPr>
        <p:grpSpPr>
          <a:xfrm>
            <a:off x="6500000" y="2111983"/>
            <a:ext cx="3597527" cy="809832"/>
            <a:chOff x="4975999" y="1672221"/>
            <a:chExt cx="3597527" cy="809832"/>
          </a:xfrm>
        </p:grpSpPr>
        <p:sp>
          <p:nvSpPr>
            <p:cNvPr id="26" name="Freeform 242">
              <a:extLst>
                <a:ext uri="{FF2B5EF4-FFF2-40B4-BE49-F238E27FC236}">
                  <a16:creationId xmlns:a16="http://schemas.microsoft.com/office/drawing/2014/main" id="{DE6A237A-45F9-44BF-A8C3-C2F027F8B6DB}"/>
                </a:ext>
              </a:extLst>
            </p:cNvPr>
            <p:cNvSpPr>
              <a:spLocks noChangeArrowheads="1"/>
            </p:cNvSpPr>
            <p:nvPr/>
          </p:nvSpPr>
          <p:spPr bwMode="auto">
            <a:xfrm>
              <a:off x="4975999" y="2067863"/>
              <a:ext cx="2772000" cy="45719"/>
            </a:xfrm>
            <a:custGeom>
              <a:avLst/>
              <a:gdLst>
                <a:gd name="T0" fmla="*/ 0 w 4383"/>
                <a:gd name="T1" fmla="*/ 50 h 51"/>
                <a:gd name="T2" fmla="*/ 4382 w 4383"/>
                <a:gd name="T3" fmla="*/ 50 h 51"/>
                <a:gd name="T4" fmla="*/ 4382 w 4383"/>
                <a:gd name="T5" fmla="*/ 0 h 51"/>
                <a:gd name="T6" fmla="*/ 0 w 4383"/>
                <a:gd name="T7" fmla="*/ 0 h 51"/>
                <a:gd name="T8" fmla="*/ 0 w 4383"/>
                <a:gd name="T9" fmla="*/ 50 h 51"/>
              </a:gdLst>
              <a:ahLst/>
              <a:cxnLst>
                <a:cxn ang="0">
                  <a:pos x="T0" y="T1"/>
                </a:cxn>
                <a:cxn ang="0">
                  <a:pos x="T2" y="T3"/>
                </a:cxn>
                <a:cxn ang="0">
                  <a:pos x="T4" y="T5"/>
                </a:cxn>
                <a:cxn ang="0">
                  <a:pos x="T6" y="T7"/>
                </a:cxn>
                <a:cxn ang="0">
                  <a:pos x="T8" y="T9"/>
                </a:cxn>
              </a:cxnLst>
              <a:rect l="0" t="0" r="r" b="b"/>
              <a:pathLst>
                <a:path w="4383" h="51">
                  <a:moveTo>
                    <a:pt x="0" y="50"/>
                  </a:moveTo>
                  <a:lnTo>
                    <a:pt x="4382" y="50"/>
                  </a:lnTo>
                  <a:lnTo>
                    <a:pt x="4382" y="0"/>
                  </a:lnTo>
                  <a:lnTo>
                    <a:pt x="0" y="0"/>
                  </a:lnTo>
                  <a:lnTo>
                    <a:pt x="0" y="50"/>
                  </a:lnTo>
                </a:path>
              </a:pathLst>
            </a:custGeom>
            <a:gradFill>
              <a:gsLst>
                <a:gs pos="0">
                  <a:srgbClr val="047BC1"/>
                </a:gs>
                <a:gs pos="100000">
                  <a:srgbClr val="00A5E3"/>
                </a:gs>
              </a:gsLst>
              <a:lin ang="0" scaled="0"/>
            </a:gradFill>
            <a:ln>
              <a:noFill/>
            </a:ln>
            <a:effectLst/>
          </p:spPr>
          <p:txBody>
            <a:bodyPr wrap="none" anchor="ctr"/>
            <a:lstStyle/>
            <a:p>
              <a:pPr defTabSz="228600" eaLnBrk="1" fontAlgn="auto" hangingPunct="1">
                <a:spcBef>
                  <a:spcPts val="0"/>
                </a:spcBef>
                <a:spcAft>
                  <a:spcPts val="0"/>
                </a:spcAft>
              </a:pPr>
              <a:endParaRPr lang="en-US" sz="2450">
                <a:solidFill>
                  <a:prstClr val="black"/>
                </a:solidFill>
                <a:latin typeface="Calibri" panose="020F0502020204030204"/>
                <a:ea typeface="+mn-ea"/>
                <a:cs typeface="+mn-cs"/>
              </a:endParaRPr>
            </a:p>
          </p:txBody>
        </p:sp>
        <p:sp>
          <p:nvSpPr>
            <p:cNvPr id="37" name="Freeform 235">
              <a:extLst>
                <a:ext uri="{FF2B5EF4-FFF2-40B4-BE49-F238E27FC236}">
                  <a16:creationId xmlns:a16="http://schemas.microsoft.com/office/drawing/2014/main" id="{23F3F4F1-271B-4F5A-A75A-E46585E1B72E}"/>
                </a:ext>
              </a:extLst>
            </p:cNvPr>
            <p:cNvSpPr>
              <a:spLocks noChangeArrowheads="1"/>
            </p:cNvSpPr>
            <p:nvPr/>
          </p:nvSpPr>
          <p:spPr bwMode="auto">
            <a:xfrm>
              <a:off x="7764071" y="1672221"/>
              <a:ext cx="809455" cy="809832"/>
            </a:xfrm>
            <a:custGeom>
              <a:avLst/>
              <a:gdLst>
                <a:gd name="T0" fmla="*/ 867 w 1734"/>
                <a:gd name="T1" fmla="*/ 51 h 1733"/>
                <a:gd name="T2" fmla="*/ 867 w 1734"/>
                <a:gd name="T3" fmla="*/ 51 h 1733"/>
                <a:gd name="T4" fmla="*/ 51 w 1734"/>
                <a:gd name="T5" fmla="*/ 865 h 1733"/>
                <a:gd name="T6" fmla="*/ 51 w 1734"/>
                <a:gd name="T7" fmla="*/ 865 h 1733"/>
                <a:gd name="T8" fmla="*/ 867 w 1734"/>
                <a:gd name="T9" fmla="*/ 1681 h 1733"/>
                <a:gd name="T10" fmla="*/ 867 w 1734"/>
                <a:gd name="T11" fmla="*/ 1681 h 1733"/>
                <a:gd name="T12" fmla="*/ 1682 w 1734"/>
                <a:gd name="T13" fmla="*/ 865 h 1733"/>
                <a:gd name="T14" fmla="*/ 1682 w 1734"/>
                <a:gd name="T15" fmla="*/ 865 h 1733"/>
                <a:gd name="T16" fmla="*/ 867 w 1734"/>
                <a:gd name="T17" fmla="*/ 51 h 1733"/>
                <a:gd name="T18" fmla="*/ 867 w 1734"/>
                <a:gd name="T19" fmla="*/ 1732 h 1733"/>
                <a:gd name="T20" fmla="*/ 867 w 1734"/>
                <a:gd name="T21" fmla="*/ 1732 h 1733"/>
                <a:gd name="T22" fmla="*/ 0 w 1734"/>
                <a:gd name="T23" fmla="*/ 865 h 1733"/>
                <a:gd name="T24" fmla="*/ 0 w 1734"/>
                <a:gd name="T25" fmla="*/ 865 h 1733"/>
                <a:gd name="T26" fmla="*/ 867 w 1734"/>
                <a:gd name="T27" fmla="*/ 0 h 1733"/>
                <a:gd name="T28" fmla="*/ 867 w 1734"/>
                <a:gd name="T29" fmla="*/ 0 h 1733"/>
                <a:gd name="T30" fmla="*/ 1733 w 1734"/>
                <a:gd name="T31" fmla="*/ 865 h 1733"/>
                <a:gd name="T32" fmla="*/ 1733 w 1734"/>
                <a:gd name="T33" fmla="*/ 865 h 1733"/>
                <a:gd name="T34" fmla="*/ 867 w 1734"/>
                <a:gd name="T35"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4" h="1733">
                  <a:moveTo>
                    <a:pt x="867" y="51"/>
                  </a:moveTo>
                  <a:lnTo>
                    <a:pt x="867" y="51"/>
                  </a:lnTo>
                  <a:cubicBezTo>
                    <a:pt x="417" y="51"/>
                    <a:pt x="51" y="415"/>
                    <a:pt x="51" y="865"/>
                  </a:cubicBezTo>
                  <a:lnTo>
                    <a:pt x="51" y="865"/>
                  </a:lnTo>
                  <a:cubicBezTo>
                    <a:pt x="51" y="1315"/>
                    <a:pt x="417" y="1681"/>
                    <a:pt x="867" y="1681"/>
                  </a:cubicBezTo>
                  <a:lnTo>
                    <a:pt x="867" y="1681"/>
                  </a:lnTo>
                  <a:cubicBezTo>
                    <a:pt x="1316" y="1681"/>
                    <a:pt x="1682" y="1315"/>
                    <a:pt x="1682" y="865"/>
                  </a:cubicBezTo>
                  <a:lnTo>
                    <a:pt x="1682" y="865"/>
                  </a:lnTo>
                  <a:cubicBezTo>
                    <a:pt x="1682" y="415"/>
                    <a:pt x="1316" y="51"/>
                    <a:pt x="867" y="51"/>
                  </a:cubicBezTo>
                  <a:close/>
                  <a:moveTo>
                    <a:pt x="867" y="1732"/>
                  </a:moveTo>
                  <a:lnTo>
                    <a:pt x="867" y="1732"/>
                  </a:lnTo>
                  <a:cubicBezTo>
                    <a:pt x="389" y="1732"/>
                    <a:pt x="0" y="1343"/>
                    <a:pt x="0" y="865"/>
                  </a:cubicBezTo>
                  <a:lnTo>
                    <a:pt x="0" y="865"/>
                  </a:lnTo>
                  <a:cubicBezTo>
                    <a:pt x="0" y="387"/>
                    <a:pt x="389" y="0"/>
                    <a:pt x="867" y="0"/>
                  </a:cubicBezTo>
                  <a:lnTo>
                    <a:pt x="867" y="0"/>
                  </a:lnTo>
                  <a:cubicBezTo>
                    <a:pt x="1344" y="0"/>
                    <a:pt x="1733" y="387"/>
                    <a:pt x="1733" y="865"/>
                  </a:cubicBezTo>
                  <a:lnTo>
                    <a:pt x="1733" y="865"/>
                  </a:lnTo>
                  <a:cubicBezTo>
                    <a:pt x="1733" y="1343"/>
                    <a:pt x="1344" y="1732"/>
                    <a:pt x="867" y="1732"/>
                  </a:cubicBezTo>
                  <a:close/>
                </a:path>
              </a:pathLst>
            </a:custGeom>
            <a:solidFill>
              <a:srgbClr val="91BF67"/>
            </a:solidFill>
            <a:ln>
              <a:noFill/>
            </a:ln>
            <a:effectLst/>
          </p:spPr>
          <p:txBody>
            <a:bodyPr wrap="none" anchor="ctr"/>
            <a:lstStyle/>
            <a:p>
              <a:pPr defTabSz="228600" eaLnBrk="1" fontAlgn="auto" hangingPunct="1">
                <a:spcBef>
                  <a:spcPts val="0"/>
                </a:spcBef>
                <a:spcAft>
                  <a:spcPts val="0"/>
                </a:spcAft>
              </a:pPr>
              <a:endParaRPr lang="en-US" sz="2450">
                <a:solidFill>
                  <a:prstClr val="black"/>
                </a:solidFill>
                <a:latin typeface="Calibri" panose="020F0502020204030204"/>
                <a:ea typeface="+mn-ea"/>
                <a:cs typeface="+mn-cs"/>
              </a:endParaRPr>
            </a:p>
          </p:txBody>
        </p:sp>
        <p:pic>
          <p:nvPicPr>
            <p:cNvPr id="64" name="Graphic 63" descr="Gauge with solid fill">
              <a:extLst>
                <a:ext uri="{FF2B5EF4-FFF2-40B4-BE49-F238E27FC236}">
                  <a16:creationId xmlns:a16="http://schemas.microsoft.com/office/drawing/2014/main" id="{40A0E76B-6ED4-440E-853F-4F8DD89638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1873" y="1730135"/>
              <a:ext cx="613849" cy="613849"/>
            </a:xfrm>
            <a:prstGeom prst="rect">
              <a:avLst/>
            </a:prstGeom>
          </p:spPr>
        </p:pic>
      </p:grpSp>
      <p:sp>
        <p:nvSpPr>
          <p:cNvPr id="65" name="TextBox 64">
            <a:extLst>
              <a:ext uri="{FF2B5EF4-FFF2-40B4-BE49-F238E27FC236}">
                <a16:creationId xmlns:a16="http://schemas.microsoft.com/office/drawing/2014/main" id="{C8145D10-7D03-466E-9C6A-CEF18FE9D26B}"/>
              </a:ext>
            </a:extLst>
          </p:cNvPr>
          <p:cNvSpPr txBox="1"/>
          <p:nvPr/>
        </p:nvSpPr>
        <p:spPr>
          <a:xfrm>
            <a:off x="8416450" y="3057839"/>
            <a:ext cx="2552700" cy="369332"/>
          </a:xfrm>
          <a:prstGeom prst="rect">
            <a:avLst/>
          </a:prstGeom>
          <a:noFill/>
        </p:spPr>
        <p:txBody>
          <a:bodyPr wrap="square" lIns="0" rtlCol="0">
            <a:spAutoFit/>
          </a:bodyPr>
          <a:lstStyle/>
          <a:p>
            <a:pPr algn="ctr"/>
            <a:r>
              <a:rPr lang="en-GB" b="1" dirty="0">
                <a:latin typeface="Aptos" panose="020B0004020202020204" pitchFamily="34" charset="0"/>
              </a:rPr>
              <a:t>Revised capital limits</a:t>
            </a:r>
          </a:p>
        </p:txBody>
      </p:sp>
      <p:sp>
        <p:nvSpPr>
          <p:cNvPr id="66" name="TextBox 65">
            <a:extLst>
              <a:ext uri="{FF2B5EF4-FFF2-40B4-BE49-F238E27FC236}">
                <a16:creationId xmlns:a16="http://schemas.microsoft.com/office/drawing/2014/main" id="{96010DA0-7810-4797-83E1-BA90045CE767}"/>
              </a:ext>
            </a:extLst>
          </p:cNvPr>
          <p:cNvSpPr txBox="1"/>
          <p:nvPr/>
        </p:nvSpPr>
        <p:spPr>
          <a:xfrm>
            <a:off x="4225515" y="3630649"/>
            <a:ext cx="3740020" cy="1569660"/>
          </a:xfrm>
          <a:prstGeom prst="rect">
            <a:avLst/>
          </a:prstGeom>
          <a:noFill/>
        </p:spPr>
        <p:txBody>
          <a:bodyPr wrap="square" lIns="0" rtlCol="0">
            <a:spAutoFit/>
          </a:bodyPr>
          <a:lstStyle/>
          <a:p>
            <a:pPr marL="285750" indent="-285750">
              <a:buFont typeface="Arial" panose="020B0604020202020204" pitchFamily="34" charset="0"/>
              <a:buChar char="•"/>
            </a:pPr>
            <a:r>
              <a:rPr lang="en-GB" sz="1600" dirty="0">
                <a:latin typeface="Aptos" panose="020B0004020202020204" pitchFamily="34" charset="0"/>
              </a:rPr>
              <a:t>Rent</a:t>
            </a:r>
          </a:p>
          <a:p>
            <a:pPr marL="285750" indent="-285750">
              <a:buFont typeface="Arial" panose="020B0604020202020204" pitchFamily="34" charset="0"/>
              <a:buChar char="•"/>
            </a:pPr>
            <a:r>
              <a:rPr lang="en-GB" sz="1600" dirty="0">
                <a:latin typeface="Aptos" panose="020B0004020202020204" pitchFamily="34" charset="0"/>
              </a:rPr>
              <a:t>Food </a:t>
            </a:r>
          </a:p>
          <a:p>
            <a:pPr marL="285750" indent="-285750">
              <a:buFont typeface="Arial" panose="020B0604020202020204" pitchFamily="34" charset="0"/>
              <a:buChar char="•"/>
            </a:pPr>
            <a:r>
              <a:rPr lang="en-GB" sz="1600" dirty="0">
                <a:latin typeface="Aptos" panose="020B0004020202020204" pitchFamily="34" charset="0"/>
              </a:rPr>
              <a:t>Utility bills</a:t>
            </a:r>
          </a:p>
          <a:p>
            <a:pPr marL="285750" indent="-285750">
              <a:buFont typeface="Arial" panose="020B0604020202020204" pitchFamily="34" charset="0"/>
              <a:buChar char="•"/>
            </a:pPr>
            <a:r>
              <a:rPr lang="en-GB" sz="1600" dirty="0">
                <a:latin typeface="Aptos" panose="020B0004020202020204" pitchFamily="34" charset="0"/>
              </a:rPr>
              <a:t>Top-ups for preferred care provider</a:t>
            </a:r>
          </a:p>
          <a:p>
            <a:pPr marL="285750" indent="-285750">
              <a:buFont typeface="Arial" panose="020B0604020202020204" pitchFamily="34" charset="0"/>
              <a:buChar char="•"/>
            </a:pPr>
            <a:r>
              <a:rPr lang="en-GB" sz="1600" dirty="0">
                <a:latin typeface="Aptos" panose="020B0004020202020204" pitchFamily="34" charset="0"/>
              </a:rPr>
              <a:t>Any care costs incurred before October 2025</a:t>
            </a:r>
          </a:p>
        </p:txBody>
      </p:sp>
      <p:sp>
        <p:nvSpPr>
          <p:cNvPr id="67" name="TextBox 66">
            <a:extLst>
              <a:ext uri="{FF2B5EF4-FFF2-40B4-BE49-F238E27FC236}">
                <a16:creationId xmlns:a16="http://schemas.microsoft.com/office/drawing/2014/main" id="{0DB7136D-7271-49D4-AD1E-FEF5A60D4E67}"/>
              </a:ext>
            </a:extLst>
          </p:cNvPr>
          <p:cNvSpPr txBox="1"/>
          <p:nvPr/>
        </p:nvSpPr>
        <p:spPr>
          <a:xfrm>
            <a:off x="802800" y="3630649"/>
            <a:ext cx="3196749" cy="1077218"/>
          </a:xfrm>
          <a:prstGeom prst="rect">
            <a:avLst/>
          </a:prstGeom>
          <a:noFill/>
        </p:spPr>
        <p:txBody>
          <a:bodyPr wrap="square" lIns="0" rtlCol="0">
            <a:spAutoFit/>
          </a:bodyPr>
          <a:lstStyle/>
          <a:p>
            <a:pPr marL="285750" indent="-285750">
              <a:buFont typeface="Arial" panose="020B0604020202020204" pitchFamily="34" charset="0"/>
              <a:buChar char="•"/>
            </a:pPr>
            <a:r>
              <a:rPr lang="en-GB" sz="1600" dirty="0">
                <a:latin typeface="Aptos" panose="020B0004020202020204" pitchFamily="34" charset="0"/>
              </a:rPr>
              <a:t>The cap will cover care and support costs</a:t>
            </a:r>
          </a:p>
          <a:p>
            <a:pPr marL="285750" indent="-285750">
              <a:buFont typeface="Arial" panose="020B0604020202020204" pitchFamily="34" charset="0"/>
              <a:buChar char="•"/>
            </a:pPr>
            <a:r>
              <a:rPr lang="en-GB" sz="1600" dirty="0">
                <a:latin typeface="Aptos" panose="020B0004020202020204" pitchFamily="34" charset="0"/>
              </a:rPr>
              <a:t>It will be maintained by your local authority </a:t>
            </a:r>
          </a:p>
        </p:txBody>
      </p:sp>
      <p:sp>
        <p:nvSpPr>
          <p:cNvPr id="68" name="TextBox 67">
            <a:extLst>
              <a:ext uri="{FF2B5EF4-FFF2-40B4-BE49-F238E27FC236}">
                <a16:creationId xmlns:a16="http://schemas.microsoft.com/office/drawing/2014/main" id="{D05357C4-89AB-4199-A991-F674DD168C5F}"/>
              </a:ext>
            </a:extLst>
          </p:cNvPr>
          <p:cNvSpPr txBox="1"/>
          <p:nvPr/>
        </p:nvSpPr>
        <p:spPr>
          <a:xfrm>
            <a:off x="8191501" y="3644731"/>
            <a:ext cx="3202386" cy="1815882"/>
          </a:xfrm>
          <a:prstGeom prst="rect">
            <a:avLst/>
          </a:prstGeom>
          <a:noFill/>
        </p:spPr>
        <p:txBody>
          <a:bodyPr wrap="square" lIns="0" rtlCol="0">
            <a:spAutoFit/>
          </a:bodyPr>
          <a:lstStyle/>
          <a:p>
            <a:pPr marL="285750" indent="-285750">
              <a:buFont typeface="Arial" panose="020B0604020202020204" pitchFamily="34" charset="0"/>
              <a:buChar char="•"/>
            </a:pPr>
            <a:r>
              <a:rPr lang="en-GB" sz="1600" dirty="0">
                <a:latin typeface="Aptos" panose="020B0004020202020204" pitchFamily="34" charset="0"/>
              </a:rPr>
              <a:t>Fully funded – capital of less than £20,000*</a:t>
            </a:r>
          </a:p>
          <a:p>
            <a:pPr marL="285750" indent="-285750">
              <a:buFont typeface="Arial" panose="020B0604020202020204" pitchFamily="34" charset="0"/>
              <a:buChar char="•"/>
            </a:pPr>
            <a:r>
              <a:rPr lang="en-GB" sz="1600" dirty="0">
                <a:latin typeface="Aptos" panose="020B0004020202020204" pitchFamily="34" charset="0"/>
              </a:rPr>
              <a:t>Partially funded – capital between £20,000 &amp; £100,000*</a:t>
            </a:r>
          </a:p>
          <a:p>
            <a:pPr marL="285750" indent="-285750">
              <a:buFont typeface="Arial" panose="020B0604020202020204" pitchFamily="34" charset="0"/>
              <a:buChar char="•"/>
            </a:pPr>
            <a:r>
              <a:rPr lang="en-GB" sz="1600" dirty="0">
                <a:latin typeface="Aptos" panose="020B0004020202020204" pitchFamily="34" charset="0"/>
              </a:rPr>
              <a:t>Self funded – capital of £100,000 or more</a:t>
            </a:r>
          </a:p>
          <a:p>
            <a:pPr marL="285750" indent="-285750">
              <a:buFont typeface="Arial" panose="020B0604020202020204" pitchFamily="34" charset="0"/>
              <a:buChar char="•"/>
            </a:pPr>
            <a:endParaRPr lang="en-GB" sz="1600" dirty="0"/>
          </a:p>
        </p:txBody>
      </p:sp>
      <p:sp>
        <p:nvSpPr>
          <p:cNvPr id="69" name="TextBox 68">
            <a:extLst>
              <a:ext uri="{FF2B5EF4-FFF2-40B4-BE49-F238E27FC236}">
                <a16:creationId xmlns:a16="http://schemas.microsoft.com/office/drawing/2014/main" id="{4DC6D204-7EAB-484A-9A52-A37D55421A13}"/>
              </a:ext>
            </a:extLst>
          </p:cNvPr>
          <p:cNvSpPr txBox="1"/>
          <p:nvPr/>
        </p:nvSpPr>
        <p:spPr>
          <a:xfrm>
            <a:off x="802800" y="6133255"/>
            <a:ext cx="3667125" cy="276999"/>
          </a:xfrm>
          <a:prstGeom prst="rect">
            <a:avLst/>
          </a:prstGeom>
          <a:noFill/>
        </p:spPr>
        <p:txBody>
          <a:bodyPr wrap="square" lIns="0" rtlCol="0">
            <a:spAutoFit/>
          </a:bodyPr>
          <a:lstStyle/>
          <a:p>
            <a:r>
              <a:rPr lang="en-GB" sz="1200" dirty="0">
                <a:latin typeface="Aptos" panose="020B0004020202020204" pitchFamily="34" charset="0"/>
              </a:rPr>
              <a:t>*You may still need to contribute from your income </a:t>
            </a:r>
          </a:p>
        </p:txBody>
      </p:sp>
      <p:sp>
        <p:nvSpPr>
          <p:cNvPr id="2" name="RefTextBox123">
            <a:extLst>
              <a:ext uri="{FF2B5EF4-FFF2-40B4-BE49-F238E27FC236}">
                <a16:creationId xmlns:a16="http://schemas.microsoft.com/office/drawing/2014/main" id="{D40847CD-CE69-9F21-C049-1F392C4D296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88826433</a:t>
            </a:r>
          </a:p>
        </p:txBody>
      </p:sp>
    </p:spTree>
    <p:custDataLst>
      <p:tags r:id="rId1"/>
    </p:custDataLst>
    <p:extLst>
      <p:ext uri="{BB962C8B-B14F-4D97-AF65-F5344CB8AC3E}">
        <p14:creationId xmlns:p14="http://schemas.microsoft.com/office/powerpoint/2010/main" val="35094331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1000"/>
                                        <p:tgtEl>
                                          <p:spTgt spid="7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up)">
                                      <p:cBhvr>
                                        <p:cTn id="28" dur="10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1000"/>
                                        <p:tgtEl>
                                          <p:spTgt spid="7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up)">
                                      <p:cBhvr>
                                        <p:cTn id="41" dur="1000"/>
                                        <p:tgtEl>
                                          <p:spTgt spid="68"/>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5" grpId="0"/>
      <p:bldP spid="66" grpId="0"/>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170CBC-9FE4-287B-559A-CC0139398549}"/>
              </a:ext>
            </a:extLst>
          </p:cNvPr>
          <p:cNvGrpSpPr/>
          <p:nvPr/>
        </p:nvGrpSpPr>
        <p:grpSpPr>
          <a:xfrm>
            <a:off x="6728804" y="3207435"/>
            <a:ext cx="1253645" cy="1245645"/>
            <a:chOff x="5204803" y="2407435"/>
            <a:chExt cx="1253645" cy="1245645"/>
          </a:xfrm>
        </p:grpSpPr>
        <p:sp>
          <p:nvSpPr>
            <p:cNvPr id="3" name="Oval 2">
              <a:extLst>
                <a:ext uri="{FF2B5EF4-FFF2-40B4-BE49-F238E27FC236}">
                  <a16:creationId xmlns:a16="http://schemas.microsoft.com/office/drawing/2014/main" id="{498BAE7A-366D-D651-CAAD-E22382B7B743}"/>
                </a:ext>
              </a:extLst>
            </p:cNvPr>
            <p:cNvSpPr/>
            <p:nvPr/>
          </p:nvSpPr>
          <p:spPr>
            <a:xfrm>
              <a:off x="5212803" y="2407435"/>
              <a:ext cx="1245645" cy="1245645"/>
            </a:xfrm>
            <a:prstGeom prst="ellipse">
              <a:avLst/>
            </a:prstGeom>
            <a:solidFill>
              <a:srgbClr val="F24979"/>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sp>
          <p:nvSpPr>
            <p:cNvPr id="4" name="Arrow: Right 3">
              <a:extLst>
                <a:ext uri="{FF2B5EF4-FFF2-40B4-BE49-F238E27FC236}">
                  <a16:creationId xmlns:a16="http://schemas.microsoft.com/office/drawing/2014/main" id="{0002B8CF-7B6C-0A63-C5E8-4BFF115545A8}"/>
                </a:ext>
              </a:extLst>
            </p:cNvPr>
            <p:cNvSpPr/>
            <p:nvPr/>
          </p:nvSpPr>
          <p:spPr>
            <a:xfrm>
              <a:off x="5756292" y="2965821"/>
              <a:ext cx="198545" cy="197044"/>
            </a:xfrm>
            <a:prstGeom prst="righ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Graphic 4" descr="Building with solid fill">
              <a:extLst>
                <a:ext uri="{FF2B5EF4-FFF2-40B4-BE49-F238E27FC236}">
                  <a16:creationId xmlns:a16="http://schemas.microsoft.com/office/drawing/2014/main" id="{2817E399-693B-8079-0D7E-5BE7FCEA85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4803" y="2719630"/>
              <a:ext cx="633004" cy="633004"/>
            </a:xfrm>
            <a:prstGeom prst="rect">
              <a:avLst/>
            </a:prstGeom>
          </p:spPr>
        </p:pic>
        <p:pic>
          <p:nvPicPr>
            <p:cNvPr id="6" name="Graphic 5" descr="House with solid fill">
              <a:extLst>
                <a:ext uri="{FF2B5EF4-FFF2-40B4-BE49-F238E27FC236}">
                  <a16:creationId xmlns:a16="http://schemas.microsoft.com/office/drawing/2014/main" id="{BD7F5E44-DED0-7CD6-2D94-86D58A135A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4653" y="2857464"/>
              <a:ext cx="411933" cy="411933"/>
            </a:xfrm>
            <a:prstGeom prst="rect">
              <a:avLst/>
            </a:prstGeom>
          </p:spPr>
        </p:pic>
      </p:grpSp>
      <p:grpSp>
        <p:nvGrpSpPr>
          <p:cNvPr id="7" name="Group 6">
            <a:extLst>
              <a:ext uri="{FF2B5EF4-FFF2-40B4-BE49-F238E27FC236}">
                <a16:creationId xmlns:a16="http://schemas.microsoft.com/office/drawing/2014/main" id="{5C4AF96C-62E5-5616-B85A-511C1E3E7443}"/>
              </a:ext>
            </a:extLst>
          </p:cNvPr>
          <p:cNvGrpSpPr/>
          <p:nvPr/>
        </p:nvGrpSpPr>
        <p:grpSpPr>
          <a:xfrm>
            <a:off x="6158965" y="4132719"/>
            <a:ext cx="1245645" cy="1245645"/>
            <a:chOff x="4634964" y="3332719"/>
            <a:chExt cx="1245645" cy="1245645"/>
          </a:xfrm>
        </p:grpSpPr>
        <p:sp>
          <p:nvSpPr>
            <p:cNvPr id="8" name="Oval 7">
              <a:extLst>
                <a:ext uri="{FF2B5EF4-FFF2-40B4-BE49-F238E27FC236}">
                  <a16:creationId xmlns:a16="http://schemas.microsoft.com/office/drawing/2014/main" id="{C03F7E8D-DCA0-95DD-37D5-966FC536D93A}"/>
                </a:ext>
              </a:extLst>
            </p:cNvPr>
            <p:cNvSpPr/>
            <p:nvPr/>
          </p:nvSpPr>
          <p:spPr>
            <a:xfrm>
              <a:off x="4634964" y="3332719"/>
              <a:ext cx="1245645" cy="1245645"/>
            </a:xfrm>
            <a:prstGeom prst="ellipse">
              <a:avLst/>
            </a:prstGeom>
            <a:solidFill>
              <a:srgbClr val="B1B66E"/>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pic>
          <p:nvPicPr>
            <p:cNvPr id="9" name="Graphic 8" descr="Easel with solid fill">
              <a:extLst>
                <a:ext uri="{FF2B5EF4-FFF2-40B4-BE49-F238E27FC236}">
                  <a16:creationId xmlns:a16="http://schemas.microsoft.com/office/drawing/2014/main" id="{A5A40167-8502-9A77-1D9F-1992C0EF7F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00586" y="3505367"/>
              <a:ext cx="914400" cy="914400"/>
            </a:xfrm>
            <a:prstGeom prst="rect">
              <a:avLst/>
            </a:prstGeom>
          </p:spPr>
        </p:pic>
      </p:grpSp>
      <p:sp>
        <p:nvSpPr>
          <p:cNvPr id="10" name="Title 1">
            <a:extLst>
              <a:ext uri="{FF2B5EF4-FFF2-40B4-BE49-F238E27FC236}">
                <a16:creationId xmlns:a16="http://schemas.microsoft.com/office/drawing/2014/main" id="{AE4A5E7F-B96F-485D-EC23-BA17D07238D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Paying for care costs</a:t>
            </a:r>
          </a:p>
        </p:txBody>
      </p:sp>
      <p:grpSp>
        <p:nvGrpSpPr>
          <p:cNvPr id="11" name="Group 10">
            <a:extLst>
              <a:ext uri="{FF2B5EF4-FFF2-40B4-BE49-F238E27FC236}">
                <a16:creationId xmlns:a16="http://schemas.microsoft.com/office/drawing/2014/main" id="{804A797E-E331-A03A-BB3C-4F81CC5CA4F1}"/>
              </a:ext>
            </a:extLst>
          </p:cNvPr>
          <p:cNvGrpSpPr/>
          <p:nvPr/>
        </p:nvGrpSpPr>
        <p:grpSpPr>
          <a:xfrm>
            <a:off x="4346211" y="3207435"/>
            <a:ext cx="1420809" cy="1245645"/>
            <a:chOff x="2624294" y="2407435"/>
            <a:chExt cx="1420809" cy="1245645"/>
          </a:xfrm>
        </p:grpSpPr>
        <p:sp>
          <p:nvSpPr>
            <p:cNvPr id="12" name="Oval 11">
              <a:extLst>
                <a:ext uri="{FF2B5EF4-FFF2-40B4-BE49-F238E27FC236}">
                  <a16:creationId xmlns:a16="http://schemas.microsoft.com/office/drawing/2014/main" id="{D15205BA-67BB-9F4A-47EB-493F474AA70E}"/>
                </a:ext>
              </a:extLst>
            </p:cNvPr>
            <p:cNvSpPr/>
            <p:nvPr/>
          </p:nvSpPr>
          <p:spPr>
            <a:xfrm>
              <a:off x="2703533" y="2407435"/>
              <a:ext cx="1245645" cy="1245645"/>
            </a:xfrm>
            <a:prstGeom prst="ellipse">
              <a:avLst/>
            </a:prstGeom>
            <a:solidFill>
              <a:srgbClr val="0076BE"/>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sp>
          <p:nvSpPr>
            <p:cNvPr id="13" name="TextBox 12">
              <a:extLst>
                <a:ext uri="{FF2B5EF4-FFF2-40B4-BE49-F238E27FC236}">
                  <a16:creationId xmlns:a16="http://schemas.microsoft.com/office/drawing/2014/main" id="{5930C9F4-899C-A3E0-AE14-02F38FC48DF8}"/>
                </a:ext>
              </a:extLst>
            </p:cNvPr>
            <p:cNvSpPr txBox="1"/>
            <p:nvPr/>
          </p:nvSpPr>
          <p:spPr>
            <a:xfrm>
              <a:off x="2624294" y="2707091"/>
              <a:ext cx="1420809" cy="646331"/>
            </a:xfrm>
            <a:prstGeom prst="rect">
              <a:avLst/>
            </a:prstGeom>
            <a:noFill/>
          </p:spPr>
          <p:txBody>
            <a:bodyPr wrap="square" rtlCol="0">
              <a:spAutoFit/>
            </a:bodyPr>
            <a:lstStyle/>
            <a:p>
              <a:pPr algn="ctr"/>
              <a:r>
                <a:rPr lang="en-GB" sz="3600" b="1">
                  <a:ln>
                    <a:solidFill>
                      <a:sysClr val="windowText" lastClr="000000"/>
                    </a:solidFill>
                  </a:ln>
                  <a:solidFill>
                    <a:schemeClr val="bg1"/>
                  </a:solidFill>
                  <a:latin typeface="Aptos" panose="020B0004020202020204" pitchFamily="34" charset="0"/>
                </a:rPr>
                <a:t>DWP</a:t>
              </a:r>
            </a:p>
          </p:txBody>
        </p:sp>
      </p:grpSp>
      <p:grpSp>
        <p:nvGrpSpPr>
          <p:cNvPr id="14" name="Group 13">
            <a:extLst>
              <a:ext uri="{FF2B5EF4-FFF2-40B4-BE49-F238E27FC236}">
                <a16:creationId xmlns:a16="http://schemas.microsoft.com/office/drawing/2014/main" id="{B2AA62E8-8092-D153-9D53-AA56CA057534}"/>
              </a:ext>
            </a:extLst>
          </p:cNvPr>
          <p:cNvGrpSpPr/>
          <p:nvPr/>
        </p:nvGrpSpPr>
        <p:grpSpPr>
          <a:xfrm>
            <a:off x="5581127" y="3207435"/>
            <a:ext cx="1245645" cy="1245645"/>
            <a:chOff x="3859210" y="2407435"/>
            <a:chExt cx="1245645" cy="1245645"/>
          </a:xfrm>
        </p:grpSpPr>
        <p:sp>
          <p:nvSpPr>
            <p:cNvPr id="15" name="Oval 14">
              <a:extLst>
                <a:ext uri="{FF2B5EF4-FFF2-40B4-BE49-F238E27FC236}">
                  <a16:creationId xmlns:a16="http://schemas.microsoft.com/office/drawing/2014/main" id="{E3360168-450A-4743-B077-01E09575C793}"/>
                </a:ext>
              </a:extLst>
            </p:cNvPr>
            <p:cNvSpPr/>
            <p:nvPr/>
          </p:nvSpPr>
          <p:spPr>
            <a:xfrm>
              <a:off x="3859210" y="2407435"/>
              <a:ext cx="1245645" cy="1245645"/>
            </a:xfrm>
            <a:prstGeom prst="ellipse">
              <a:avLst/>
            </a:prstGeom>
            <a:solidFill>
              <a:srgbClr val="91BF67"/>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grpSp>
          <p:nvGrpSpPr>
            <p:cNvPr id="16" name="Group 15">
              <a:extLst>
                <a:ext uri="{FF2B5EF4-FFF2-40B4-BE49-F238E27FC236}">
                  <a16:creationId xmlns:a16="http://schemas.microsoft.com/office/drawing/2014/main" id="{DE75E7BF-7A14-C0B3-39A2-01FFD078EA67}"/>
                </a:ext>
              </a:extLst>
            </p:cNvPr>
            <p:cNvGrpSpPr/>
            <p:nvPr/>
          </p:nvGrpSpPr>
          <p:grpSpPr>
            <a:xfrm>
              <a:off x="4166796" y="2715371"/>
              <a:ext cx="625372" cy="595473"/>
              <a:chOff x="1997644" y="1378998"/>
              <a:chExt cx="4724132" cy="4498273"/>
            </a:xfrm>
            <a:solidFill>
              <a:schemeClr val="bg1"/>
            </a:solidFill>
            <a:effectLst/>
          </p:grpSpPr>
          <p:grpSp>
            <p:nvGrpSpPr>
              <p:cNvPr id="18" name="Group 17">
                <a:extLst>
                  <a:ext uri="{FF2B5EF4-FFF2-40B4-BE49-F238E27FC236}">
                    <a16:creationId xmlns:a16="http://schemas.microsoft.com/office/drawing/2014/main" id="{012C2DA2-CD1E-5920-F167-18B6710F737E}"/>
                  </a:ext>
                </a:extLst>
              </p:cNvPr>
              <p:cNvGrpSpPr/>
              <p:nvPr/>
            </p:nvGrpSpPr>
            <p:grpSpPr>
              <a:xfrm>
                <a:off x="1997644" y="1378998"/>
                <a:ext cx="4724132" cy="4100625"/>
                <a:chOff x="1997644" y="1378998"/>
                <a:chExt cx="4724132" cy="4100625"/>
              </a:xfrm>
              <a:grpFill/>
            </p:grpSpPr>
            <p:sp>
              <p:nvSpPr>
                <p:cNvPr id="20" name="Rounded Rectangle 3">
                  <a:extLst>
                    <a:ext uri="{FF2B5EF4-FFF2-40B4-BE49-F238E27FC236}">
                      <a16:creationId xmlns:a16="http://schemas.microsoft.com/office/drawing/2014/main" id="{EF3D12CB-5BF7-2E62-55C8-1FEB3B06267D}"/>
                    </a:ext>
                  </a:extLst>
                </p:cNvPr>
                <p:cNvSpPr/>
                <p:nvPr/>
              </p:nvSpPr>
              <p:spPr>
                <a:xfrm rot="19303325">
                  <a:off x="1997644" y="1679340"/>
                  <a:ext cx="4724132" cy="3800283"/>
                </a:xfrm>
                <a:custGeom>
                  <a:avLst/>
                  <a:gdLst/>
                  <a:ahLst/>
                  <a:cxnLst/>
                  <a:rect l="l" t="t" r="r" b="b"/>
                  <a:pathLst>
                    <a:path w="4724132" h="3800283">
                      <a:moveTo>
                        <a:pt x="3898342" y="10075"/>
                      </a:moveTo>
                      <a:lnTo>
                        <a:pt x="4714994" y="3426333"/>
                      </a:lnTo>
                      <a:cubicBezTo>
                        <a:pt x="4754588" y="3591970"/>
                        <a:pt x="4661846" y="3756087"/>
                        <a:pt x="4507848" y="3792900"/>
                      </a:cubicBezTo>
                      <a:cubicBezTo>
                        <a:pt x="4353850" y="3829713"/>
                        <a:pt x="4196913" y="3725281"/>
                        <a:pt x="4157318" y="3559644"/>
                      </a:cubicBezTo>
                      <a:lnTo>
                        <a:pt x="3444723" y="578680"/>
                      </a:lnTo>
                      <a:lnTo>
                        <a:pt x="286694" y="578680"/>
                      </a:lnTo>
                      <a:cubicBezTo>
                        <a:pt x="128357" y="578680"/>
                        <a:pt x="0" y="450323"/>
                        <a:pt x="0" y="291986"/>
                      </a:cubicBezTo>
                      <a:cubicBezTo>
                        <a:pt x="0" y="133649"/>
                        <a:pt x="128357" y="5292"/>
                        <a:pt x="286694" y="5290"/>
                      </a:cubicBezTo>
                      <a:lnTo>
                        <a:pt x="3307656" y="5292"/>
                      </a:lnTo>
                      <a:lnTo>
                        <a:pt x="3306391" y="0"/>
                      </a:ln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21" name="Round Same Side Corner Rectangle 10">
                  <a:extLst>
                    <a:ext uri="{FF2B5EF4-FFF2-40B4-BE49-F238E27FC236}">
                      <a16:creationId xmlns:a16="http://schemas.microsoft.com/office/drawing/2014/main" id="{4880EDEA-5981-1F6C-2D72-4294B4AD22A8}"/>
                    </a:ext>
                  </a:extLst>
                </p:cNvPr>
                <p:cNvSpPr/>
                <p:nvPr/>
              </p:nvSpPr>
              <p:spPr>
                <a:xfrm>
                  <a:off x="5547264" y="1378998"/>
                  <a:ext cx="878768" cy="1408125"/>
                </a:xfrm>
                <a:custGeom>
                  <a:avLst/>
                  <a:gdLst/>
                  <a:ahLst/>
                  <a:cxnLst/>
                  <a:rect l="l" t="t" r="r" b="b"/>
                  <a:pathLst>
                    <a:path w="878768" h="1408125">
                      <a:moveTo>
                        <a:pt x="88650" y="0"/>
                      </a:moveTo>
                      <a:lnTo>
                        <a:pt x="790118" y="0"/>
                      </a:lnTo>
                      <a:cubicBezTo>
                        <a:pt x="839078" y="0"/>
                        <a:pt x="878768" y="39690"/>
                        <a:pt x="878768" y="88650"/>
                      </a:cubicBezTo>
                      <a:lnTo>
                        <a:pt x="878768" y="1408125"/>
                      </a:lnTo>
                      <a:lnTo>
                        <a:pt x="0" y="714666"/>
                      </a:lnTo>
                      <a:lnTo>
                        <a:pt x="0" y="88650"/>
                      </a:lnTo>
                      <a:cubicBezTo>
                        <a:pt x="0" y="39690"/>
                        <a:pt x="39690" y="0"/>
                        <a:pt x="88650" y="0"/>
                      </a:cubicBez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sp>
            <p:nvSpPr>
              <p:cNvPr id="19" name="Isosceles Triangle 9">
                <a:extLst>
                  <a:ext uri="{FF2B5EF4-FFF2-40B4-BE49-F238E27FC236}">
                    <a16:creationId xmlns:a16="http://schemas.microsoft.com/office/drawing/2014/main" id="{22263499-76D8-6CEE-5867-C9113839C394}"/>
                  </a:ext>
                </a:extLst>
              </p:cNvPr>
              <p:cNvSpPr/>
              <p:nvPr/>
            </p:nvSpPr>
            <p:spPr>
              <a:xfrm>
                <a:off x="2235474" y="2139319"/>
                <a:ext cx="4248473" cy="3737952"/>
              </a:xfrm>
              <a:custGeom>
                <a:avLst/>
                <a:gdLst/>
                <a:ahLst/>
                <a:cxnLst/>
                <a:rect l="l" t="t" r="r" b="b"/>
                <a:pathLst>
                  <a:path w="4248473" h="3737952">
                    <a:moveTo>
                      <a:pt x="2124237" y="0"/>
                    </a:moveTo>
                    <a:lnTo>
                      <a:pt x="4248473" y="1686715"/>
                    </a:lnTo>
                    <a:lnTo>
                      <a:pt x="4248473" y="3531023"/>
                    </a:lnTo>
                    <a:cubicBezTo>
                      <a:pt x="4248473" y="3645307"/>
                      <a:pt x="4155828" y="3737952"/>
                      <a:pt x="4041544" y="3737952"/>
                    </a:cubicBezTo>
                    <a:lnTo>
                      <a:pt x="206930" y="3737952"/>
                    </a:lnTo>
                    <a:cubicBezTo>
                      <a:pt x="92646" y="3737952"/>
                      <a:pt x="1" y="3645307"/>
                      <a:pt x="1" y="3531023"/>
                    </a:cubicBezTo>
                    <a:lnTo>
                      <a:pt x="1" y="1686715"/>
                    </a:lnTo>
                    <a:lnTo>
                      <a:pt x="0" y="1686715"/>
                    </a:ln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sp>
          <p:nvSpPr>
            <p:cNvPr id="17" name="TextBox 16">
              <a:extLst>
                <a:ext uri="{FF2B5EF4-FFF2-40B4-BE49-F238E27FC236}">
                  <a16:creationId xmlns:a16="http://schemas.microsoft.com/office/drawing/2014/main" id="{F3B1DD89-8E06-8390-3830-2C6A122E5DB7}"/>
                </a:ext>
              </a:extLst>
            </p:cNvPr>
            <p:cNvSpPr txBox="1"/>
            <p:nvPr/>
          </p:nvSpPr>
          <p:spPr>
            <a:xfrm>
              <a:off x="4270646" y="2740266"/>
              <a:ext cx="409303" cy="646331"/>
            </a:xfrm>
            <a:prstGeom prst="rect">
              <a:avLst/>
            </a:prstGeom>
            <a:noFill/>
          </p:spPr>
          <p:txBody>
            <a:bodyPr wrap="square" rtlCol="0">
              <a:spAutoFit/>
            </a:bodyPr>
            <a:lstStyle/>
            <a:p>
              <a:r>
                <a:rPr lang="en-GB" sz="3600" dirty="0">
                  <a:ln>
                    <a:solidFill>
                      <a:sysClr val="windowText" lastClr="000000"/>
                    </a:solidFill>
                  </a:ln>
                  <a:solidFill>
                    <a:schemeClr val="accent5"/>
                  </a:solidFill>
                  <a:latin typeface="Aptos" panose="020B0004020202020204" pitchFamily="34" charset="0"/>
                </a:rPr>
                <a:t>£</a:t>
              </a:r>
            </a:p>
          </p:txBody>
        </p:sp>
      </p:grpSp>
      <p:grpSp>
        <p:nvGrpSpPr>
          <p:cNvPr id="22" name="Group 21">
            <a:extLst>
              <a:ext uri="{FF2B5EF4-FFF2-40B4-BE49-F238E27FC236}">
                <a16:creationId xmlns:a16="http://schemas.microsoft.com/office/drawing/2014/main" id="{D3810AB2-796D-A781-6505-B5BD80D7E1F8}"/>
              </a:ext>
            </a:extLst>
          </p:cNvPr>
          <p:cNvGrpSpPr/>
          <p:nvPr/>
        </p:nvGrpSpPr>
        <p:grpSpPr>
          <a:xfrm>
            <a:off x="5003288" y="4132719"/>
            <a:ext cx="1245645" cy="1245645"/>
            <a:chOff x="3281371" y="3332719"/>
            <a:chExt cx="1245645" cy="1245645"/>
          </a:xfrm>
        </p:grpSpPr>
        <p:sp>
          <p:nvSpPr>
            <p:cNvPr id="23" name="Oval 22">
              <a:extLst>
                <a:ext uri="{FF2B5EF4-FFF2-40B4-BE49-F238E27FC236}">
                  <a16:creationId xmlns:a16="http://schemas.microsoft.com/office/drawing/2014/main" id="{2295F6FA-B5A0-CB7D-8684-1EE66F015491}"/>
                </a:ext>
              </a:extLst>
            </p:cNvPr>
            <p:cNvSpPr/>
            <p:nvPr/>
          </p:nvSpPr>
          <p:spPr>
            <a:xfrm>
              <a:off x="3281371" y="3332719"/>
              <a:ext cx="1245645" cy="1245645"/>
            </a:xfrm>
            <a:prstGeom prst="ellipse">
              <a:avLst/>
            </a:prstGeom>
            <a:solidFill>
              <a:srgbClr val="5DD6F9"/>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pic>
          <p:nvPicPr>
            <p:cNvPr id="24" name="Graphic 23" descr="Wallet with solid fill">
              <a:extLst>
                <a:ext uri="{FF2B5EF4-FFF2-40B4-BE49-F238E27FC236}">
                  <a16:creationId xmlns:a16="http://schemas.microsoft.com/office/drawing/2014/main" id="{4DD511E3-F8DB-A9FB-7290-F1D03FDC7A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30509" y="3784006"/>
              <a:ext cx="469582" cy="469582"/>
            </a:xfrm>
            <a:prstGeom prst="rect">
              <a:avLst/>
            </a:prstGeom>
          </p:spPr>
        </p:pic>
        <p:pic>
          <p:nvPicPr>
            <p:cNvPr id="25" name="Graphic 24" descr="Piggy Bank with solid fill">
              <a:extLst>
                <a:ext uri="{FF2B5EF4-FFF2-40B4-BE49-F238E27FC236}">
                  <a16:creationId xmlns:a16="http://schemas.microsoft.com/office/drawing/2014/main" id="{03B98297-DA59-FF87-D572-2B07355F90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97919" y="3674955"/>
              <a:ext cx="578633" cy="578633"/>
            </a:xfrm>
            <a:prstGeom prst="rect">
              <a:avLst/>
            </a:prstGeom>
          </p:spPr>
        </p:pic>
        <p:sp>
          <p:nvSpPr>
            <p:cNvPr id="26" name="Arrow: Right 25">
              <a:extLst>
                <a:ext uri="{FF2B5EF4-FFF2-40B4-BE49-F238E27FC236}">
                  <a16:creationId xmlns:a16="http://schemas.microsoft.com/office/drawing/2014/main" id="{B2DCDA6E-FDED-ED03-F857-0878BC7DA378}"/>
                </a:ext>
              </a:extLst>
            </p:cNvPr>
            <p:cNvSpPr/>
            <p:nvPr/>
          </p:nvSpPr>
          <p:spPr>
            <a:xfrm>
              <a:off x="3842523" y="3918678"/>
              <a:ext cx="198545" cy="197044"/>
            </a:xfrm>
            <a:prstGeom prst="righ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24D51968-3D6E-25A2-5425-0632CBC13037}"/>
              </a:ext>
            </a:extLst>
          </p:cNvPr>
          <p:cNvSpPr txBox="1"/>
          <p:nvPr/>
        </p:nvSpPr>
        <p:spPr>
          <a:xfrm>
            <a:off x="1828486" y="3142286"/>
            <a:ext cx="2580417" cy="646331"/>
          </a:xfrm>
          <a:prstGeom prst="rect">
            <a:avLst/>
          </a:prstGeom>
          <a:noFill/>
        </p:spPr>
        <p:txBody>
          <a:bodyPr wrap="square">
            <a:spAutoFit/>
          </a:bodyPr>
          <a:lstStyle/>
          <a:p>
            <a:pPr algn="ctr"/>
            <a:r>
              <a:rPr lang="en-GB">
                <a:latin typeface="Aptos" panose="020B0004020202020204" pitchFamily="34" charset="0"/>
              </a:rPr>
              <a:t>Search: ‘Age UK benefits calculator’</a:t>
            </a:r>
          </a:p>
        </p:txBody>
      </p:sp>
      <p:sp>
        <p:nvSpPr>
          <p:cNvPr id="37" name="TextBox 36">
            <a:extLst>
              <a:ext uri="{FF2B5EF4-FFF2-40B4-BE49-F238E27FC236}">
                <a16:creationId xmlns:a16="http://schemas.microsoft.com/office/drawing/2014/main" id="{12C00A49-7CA4-EFF8-91CB-56E28E2882DD}"/>
              </a:ext>
            </a:extLst>
          </p:cNvPr>
          <p:cNvSpPr txBox="1"/>
          <p:nvPr/>
        </p:nvSpPr>
        <p:spPr>
          <a:xfrm>
            <a:off x="1784991" y="2338726"/>
            <a:ext cx="2769593" cy="830997"/>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2"/>
                </a:solidFill>
                <a:latin typeface="Aptos" panose="020B0004020202020204" pitchFamily="34" charset="0"/>
                <a:cs typeface="Arial" panose="020B0604020202020204" pitchFamily="34" charset="0"/>
              </a:rPr>
              <a:t>Can you claim any benefits?</a:t>
            </a:r>
          </a:p>
        </p:txBody>
      </p:sp>
      <p:sp>
        <p:nvSpPr>
          <p:cNvPr id="38" name="TextBox 37">
            <a:extLst>
              <a:ext uri="{FF2B5EF4-FFF2-40B4-BE49-F238E27FC236}">
                <a16:creationId xmlns:a16="http://schemas.microsoft.com/office/drawing/2014/main" id="{22F44475-B069-2A38-182E-15F397178B03}"/>
              </a:ext>
            </a:extLst>
          </p:cNvPr>
          <p:cNvSpPr txBox="1"/>
          <p:nvPr/>
        </p:nvSpPr>
        <p:spPr>
          <a:xfrm>
            <a:off x="4926667" y="1978515"/>
            <a:ext cx="2644530" cy="461665"/>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5"/>
                </a:solidFill>
                <a:latin typeface="Aptos" panose="020B0004020202020204" pitchFamily="34" charset="0"/>
                <a:cs typeface="Arial" panose="020B0604020202020204" pitchFamily="34" charset="0"/>
              </a:rPr>
              <a:t>Equity release</a:t>
            </a:r>
          </a:p>
        </p:txBody>
      </p:sp>
      <p:sp>
        <p:nvSpPr>
          <p:cNvPr id="39" name="TextBox 38">
            <a:extLst>
              <a:ext uri="{FF2B5EF4-FFF2-40B4-BE49-F238E27FC236}">
                <a16:creationId xmlns:a16="http://schemas.microsoft.com/office/drawing/2014/main" id="{2473E248-9C25-49F4-C089-2391FC394538}"/>
              </a:ext>
            </a:extLst>
          </p:cNvPr>
          <p:cNvSpPr txBox="1"/>
          <p:nvPr/>
        </p:nvSpPr>
        <p:spPr>
          <a:xfrm>
            <a:off x="5078393" y="2403873"/>
            <a:ext cx="2237640" cy="646331"/>
          </a:xfrm>
          <a:prstGeom prst="rect">
            <a:avLst/>
          </a:prstGeom>
          <a:noFill/>
        </p:spPr>
        <p:txBody>
          <a:bodyPr wrap="square">
            <a:spAutoFit/>
          </a:bodyPr>
          <a:lstStyle/>
          <a:p>
            <a:pPr algn="ctr">
              <a:spcAft>
                <a:spcPts val="600"/>
              </a:spcAft>
              <a:defRPr/>
            </a:pPr>
            <a:r>
              <a:rPr lang="en-GB">
                <a:solidFill>
                  <a:srgbClr val="000000"/>
                </a:solidFill>
                <a:latin typeface="Aptos" panose="020B0004020202020204" pitchFamily="34" charset="0"/>
                <a:cs typeface="Arial" panose="020B0604020202020204" pitchFamily="34" charset="0"/>
              </a:rPr>
              <a:t>Access money tied up in your property</a:t>
            </a:r>
          </a:p>
        </p:txBody>
      </p:sp>
      <p:sp>
        <p:nvSpPr>
          <p:cNvPr id="40" name="TextBox 39">
            <a:extLst>
              <a:ext uri="{FF2B5EF4-FFF2-40B4-BE49-F238E27FC236}">
                <a16:creationId xmlns:a16="http://schemas.microsoft.com/office/drawing/2014/main" id="{CF7F5F2A-4DD6-0635-4992-8D2FF1A38C9A}"/>
              </a:ext>
            </a:extLst>
          </p:cNvPr>
          <p:cNvSpPr txBox="1"/>
          <p:nvPr/>
        </p:nvSpPr>
        <p:spPr>
          <a:xfrm>
            <a:off x="7762478" y="2297634"/>
            <a:ext cx="2914931" cy="1200329"/>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6"/>
                </a:solidFill>
                <a:latin typeface="Aptos" panose="020B0004020202020204" pitchFamily="34" charset="0"/>
                <a:cs typeface="Arial" panose="020B0604020202020204" pitchFamily="34" charset="0"/>
              </a:rPr>
              <a:t>Downsizing or renting out your home</a:t>
            </a:r>
          </a:p>
        </p:txBody>
      </p:sp>
      <p:sp>
        <p:nvSpPr>
          <p:cNvPr id="41" name="TextBox 40">
            <a:extLst>
              <a:ext uri="{FF2B5EF4-FFF2-40B4-BE49-F238E27FC236}">
                <a16:creationId xmlns:a16="http://schemas.microsoft.com/office/drawing/2014/main" id="{828AF4CB-E041-A9CE-B12C-253ED1D7CC62}"/>
              </a:ext>
            </a:extLst>
          </p:cNvPr>
          <p:cNvSpPr txBox="1"/>
          <p:nvPr/>
        </p:nvSpPr>
        <p:spPr>
          <a:xfrm>
            <a:off x="8020585" y="3352178"/>
            <a:ext cx="2528513" cy="923330"/>
          </a:xfrm>
          <a:prstGeom prst="rect">
            <a:avLst/>
          </a:prstGeom>
          <a:noFill/>
        </p:spPr>
        <p:txBody>
          <a:bodyPr wrap="square">
            <a:spAutoFit/>
          </a:bodyPr>
          <a:lstStyle/>
          <a:p>
            <a:pPr algn="ctr">
              <a:spcAft>
                <a:spcPts val="600"/>
              </a:spcAft>
              <a:defRPr/>
            </a:pPr>
            <a:r>
              <a:rPr lang="en-GB">
                <a:solidFill>
                  <a:srgbClr val="000000"/>
                </a:solidFill>
                <a:latin typeface="Aptos" panose="020B0004020202020204" pitchFamily="34" charset="0"/>
                <a:cs typeface="Arial" panose="020B0604020202020204" pitchFamily="34" charset="0"/>
              </a:rPr>
              <a:t>It may be more cost effective than equity release</a:t>
            </a:r>
          </a:p>
        </p:txBody>
      </p:sp>
      <p:sp>
        <p:nvSpPr>
          <p:cNvPr id="42" name="TextBox 41">
            <a:extLst>
              <a:ext uri="{FF2B5EF4-FFF2-40B4-BE49-F238E27FC236}">
                <a16:creationId xmlns:a16="http://schemas.microsoft.com/office/drawing/2014/main" id="{D02FEB6B-0659-CAA5-0125-3955AD9EE66A}"/>
              </a:ext>
            </a:extLst>
          </p:cNvPr>
          <p:cNvSpPr txBox="1"/>
          <p:nvPr/>
        </p:nvSpPr>
        <p:spPr>
          <a:xfrm>
            <a:off x="2184650" y="4594510"/>
            <a:ext cx="2431550" cy="830997"/>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3"/>
                </a:solidFill>
                <a:latin typeface="Aptos" panose="020B0004020202020204" pitchFamily="34" charset="0"/>
                <a:cs typeface="Arial" panose="020B0604020202020204" pitchFamily="34" charset="0"/>
              </a:rPr>
              <a:t>Immediate needs annuity</a:t>
            </a:r>
          </a:p>
        </p:txBody>
      </p:sp>
      <p:sp>
        <p:nvSpPr>
          <p:cNvPr id="44" name="TextBox 43">
            <a:extLst>
              <a:ext uri="{FF2B5EF4-FFF2-40B4-BE49-F238E27FC236}">
                <a16:creationId xmlns:a16="http://schemas.microsoft.com/office/drawing/2014/main" id="{84B038E9-D15A-6097-DAD3-C0FEAE787DFF}"/>
              </a:ext>
            </a:extLst>
          </p:cNvPr>
          <p:cNvSpPr txBox="1"/>
          <p:nvPr/>
        </p:nvSpPr>
        <p:spPr>
          <a:xfrm>
            <a:off x="1767723" y="5533873"/>
            <a:ext cx="4498494" cy="923330"/>
          </a:xfrm>
          <a:prstGeom prst="rect">
            <a:avLst/>
          </a:prstGeom>
          <a:noFill/>
        </p:spPr>
        <p:txBody>
          <a:bodyPr wrap="square">
            <a:spAutoFit/>
          </a:bodyPr>
          <a:lstStyle/>
          <a:p>
            <a:pPr algn="ctr" eaLnBrk="1" fontAlgn="auto" hangingPunct="1">
              <a:spcBef>
                <a:spcPts val="0"/>
              </a:spcBef>
              <a:spcAft>
                <a:spcPts val="600"/>
              </a:spcAft>
              <a:defRPr/>
            </a:pPr>
            <a:r>
              <a:rPr lang="en-GB">
                <a:solidFill>
                  <a:srgbClr val="000000"/>
                </a:solidFill>
                <a:latin typeface="Aptos" panose="020B0004020202020204" pitchFamily="34" charset="0"/>
                <a:cs typeface="Arial" panose="020B0604020202020204" pitchFamily="34" charset="0"/>
              </a:rPr>
              <a:t>Provides a regular income in exchange for a lump sum - income is tax-free if paid directly to care provider</a:t>
            </a:r>
          </a:p>
        </p:txBody>
      </p:sp>
      <p:grpSp>
        <p:nvGrpSpPr>
          <p:cNvPr id="45" name="Group 44">
            <a:extLst>
              <a:ext uri="{FF2B5EF4-FFF2-40B4-BE49-F238E27FC236}">
                <a16:creationId xmlns:a16="http://schemas.microsoft.com/office/drawing/2014/main" id="{EA771FBB-6E17-56BE-FD0C-EE0FECA8E1E8}"/>
              </a:ext>
            </a:extLst>
          </p:cNvPr>
          <p:cNvGrpSpPr/>
          <p:nvPr/>
        </p:nvGrpSpPr>
        <p:grpSpPr>
          <a:xfrm>
            <a:off x="7316033" y="4594509"/>
            <a:ext cx="3132706" cy="1736632"/>
            <a:chOff x="5792033" y="3794510"/>
            <a:chExt cx="3132706" cy="1736632"/>
          </a:xfrm>
        </p:grpSpPr>
        <p:sp>
          <p:nvSpPr>
            <p:cNvPr id="46" name="TextBox 45">
              <a:extLst>
                <a:ext uri="{FF2B5EF4-FFF2-40B4-BE49-F238E27FC236}">
                  <a16:creationId xmlns:a16="http://schemas.microsoft.com/office/drawing/2014/main" id="{53B3E854-2720-9417-35D4-8F6869CFF699}"/>
                </a:ext>
              </a:extLst>
            </p:cNvPr>
            <p:cNvSpPr txBox="1"/>
            <p:nvPr/>
          </p:nvSpPr>
          <p:spPr>
            <a:xfrm>
              <a:off x="5792033" y="4607812"/>
              <a:ext cx="3132706" cy="923330"/>
            </a:xfrm>
            <a:prstGeom prst="rect">
              <a:avLst/>
            </a:prstGeom>
            <a:noFill/>
          </p:spPr>
          <p:txBody>
            <a:bodyPr wrap="square">
              <a:spAutoFit/>
            </a:bodyPr>
            <a:lstStyle/>
            <a:p>
              <a:pPr algn="ctr"/>
              <a:r>
                <a:rPr lang="en-GB">
                  <a:solidFill>
                    <a:srgbClr val="000000"/>
                  </a:solidFill>
                  <a:latin typeface="Aptos" panose="020B0004020202020204" pitchFamily="34" charset="0"/>
                  <a:cs typeface="Arial" panose="020B0604020202020204" pitchFamily="34" charset="0"/>
                </a:rPr>
                <a:t>Such as art, antiques or collectibles</a:t>
              </a:r>
            </a:p>
            <a:p>
              <a:pPr algn="ctr"/>
              <a:endParaRPr lang="en-GB"/>
            </a:p>
          </p:txBody>
        </p:sp>
        <p:sp>
          <p:nvSpPr>
            <p:cNvPr id="47" name="TextBox 46">
              <a:extLst>
                <a:ext uri="{FF2B5EF4-FFF2-40B4-BE49-F238E27FC236}">
                  <a16:creationId xmlns:a16="http://schemas.microsoft.com/office/drawing/2014/main" id="{DF99C1CF-7AB7-44CC-B94F-74AB54EBCD03}"/>
                </a:ext>
              </a:extLst>
            </p:cNvPr>
            <p:cNvSpPr txBox="1"/>
            <p:nvPr/>
          </p:nvSpPr>
          <p:spPr>
            <a:xfrm>
              <a:off x="6214217" y="3794510"/>
              <a:ext cx="2269133" cy="830997"/>
            </a:xfrm>
            <a:prstGeom prst="rect">
              <a:avLst/>
            </a:prstGeom>
            <a:noFill/>
          </p:spPr>
          <p:txBody>
            <a:bodyPr wrap="square">
              <a:spAutoFit/>
            </a:bodyPr>
            <a:lstStyle/>
            <a:p>
              <a:pPr algn="ctr"/>
              <a:r>
                <a:rPr lang="en-GB" sz="2400" b="1">
                  <a:ln>
                    <a:solidFill>
                      <a:sysClr val="windowText" lastClr="000000"/>
                    </a:solidFill>
                  </a:ln>
                  <a:solidFill>
                    <a:srgbClr val="B1B66E"/>
                  </a:solidFill>
                  <a:latin typeface="Aptos" panose="020B0004020202020204" pitchFamily="34" charset="0"/>
                </a:rPr>
                <a:t>Selling things you own</a:t>
              </a:r>
            </a:p>
          </p:txBody>
        </p:sp>
      </p:grpSp>
      <p:sp>
        <p:nvSpPr>
          <p:cNvPr id="28" name="RefTextBox123">
            <a:extLst>
              <a:ext uri="{FF2B5EF4-FFF2-40B4-BE49-F238E27FC236}">
                <a16:creationId xmlns:a16="http://schemas.microsoft.com/office/drawing/2014/main" id="{9727D6EF-8288-0908-D0DB-34C2866829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633080641</a:t>
            </a:r>
          </a:p>
        </p:txBody>
      </p:sp>
    </p:spTree>
    <p:custDataLst>
      <p:tags r:id="rId1"/>
    </p:custDataLst>
    <p:extLst>
      <p:ext uri="{BB962C8B-B14F-4D97-AF65-F5344CB8AC3E}">
        <p14:creationId xmlns:p14="http://schemas.microsoft.com/office/powerpoint/2010/main" val="362556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P spid="38" grpId="0"/>
      <p:bldP spid="39" grpId="0"/>
      <p:bldP spid="40" grpId="0"/>
      <p:bldP spid="41" grpId="0"/>
      <p:bldP spid="4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Estate planning</a:t>
            </a:r>
          </a:p>
        </p:txBody>
      </p:sp>
      <p:sp>
        <p:nvSpPr>
          <p:cNvPr id="2" name="RefTextBox123">
            <a:extLst>
              <a:ext uri="{FF2B5EF4-FFF2-40B4-BE49-F238E27FC236}">
                <a16:creationId xmlns:a16="http://schemas.microsoft.com/office/drawing/2014/main" id="{65503FC4-7533-82D6-EFA9-2B92B3EFF15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495410273</a:t>
            </a:r>
          </a:p>
        </p:txBody>
      </p:sp>
    </p:spTree>
    <p:custDataLst>
      <p:tags r:id="rId1"/>
    </p:custDataLst>
    <p:extLst>
      <p:ext uri="{BB962C8B-B14F-4D97-AF65-F5344CB8AC3E}">
        <p14:creationId xmlns:p14="http://schemas.microsoft.com/office/powerpoint/2010/main" val="335908697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sz="3600">
                <a:solidFill>
                  <a:srgbClr val="391C66"/>
                </a:solidFill>
                <a:latin typeface="Aptos Display" panose="020B0004020202020204" pitchFamily="34" charset="0"/>
                <a:ea typeface="ヒラギノ角ゴ Pro W3"/>
              </a:rPr>
              <a:t>Estate planning</a:t>
            </a:r>
          </a:p>
        </p:txBody>
      </p:sp>
      <p:sp>
        <p:nvSpPr>
          <p:cNvPr id="42" name="Rectangle 41"/>
          <p:cNvSpPr/>
          <p:nvPr/>
        </p:nvSpPr>
        <p:spPr>
          <a:xfrm>
            <a:off x="802800" y="1905596"/>
            <a:ext cx="10678000" cy="1231106"/>
          </a:xfrm>
          <a:prstGeom prst="rect">
            <a:avLst/>
          </a:prstGeom>
        </p:spPr>
        <p:txBody>
          <a:bodyPr wrap="square">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342900" lvl="1" indent="-342900">
              <a:spcBef>
                <a:spcPts val="0"/>
              </a:spcBef>
              <a:spcAft>
                <a:spcPts val="1200"/>
              </a:spcAft>
              <a:buClr>
                <a:schemeClr val="tx1"/>
              </a:buClr>
              <a:buSzPct val="8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During your life you build up personal wealth, your ‘estate’</a:t>
            </a:r>
          </a:p>
          <a:p>
            <a:pPr marL="342900" lvl="1" indent="-342900">
              <a:spcBef>
                <a:spcPts val="0"/>
              </a:spcBef>
              <a:spcAft>
                <a:spcPts val="1200"/>
              </a:spcAft>
              <a:buClr>
                <a:schemeClr val="tx1"/>
              </a:buClr>
              <a:buSzPct val="8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Estate Planning involves protecting your wealth and ensuring it passes to the people you want it to</a:t>
            </a:r>
          </a:p>
          <a:p>
            <a:pPr marL="342900" lvl="1" indent="-342900">
              <a:spcBef>
                <a:spcPts val="0"/>
              </a:spcBef>
              <a:spcAft>
                <a:spcPts val="1200"/>
              </a:spcAft>
              <a:buClr>
                <a:schemeClr val="tx1"/>
              </a:buClr>
              <a:buSzPct val="8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It’s an evolving process and may include:</a:t>
            </a:r>
          </a:p>
        </p:txBody>
      </p:sp>
      <p:grpSp>
        <p:nvGrpSpPr>
          <p:cNvPr id="14" name="Group 13"/>
          <p:cNvGrpSpPr/>
          <p:nvPr/>
        </p:nvGrpSpPr>
        <p:grpSpPr>
          <a:xfrm>
            <a:off x="4633095" y="5108640"/>
            <a:ext cx="2705799" cy="1623614"/>
            <a:chOff x="3109094" y="4278132"/>
            <a:chExt cx="2705799" cy="1623614"/>
          </a:xfrm>
        </p:grpSpPr>
        <p:sp>
          <p:nvSpPr>
            <p:cNvPr id="55" name="Freeform 54"/>
            <p:cNvSpPr/>
            <p:nvPr/>
          </p:nvSpPr>
          <p:spPr>
            <a:xfrm>
              <a:off x="3109094" y="4278132"/>
              <a:ext cx="2705799" cy="1350316"/>
            </a:xfrm>
            <a:custGeom>
              <a:avLst/>
              <a:gdLst>
                <a:gd name="connsiteX0" fmla="*/ 1226478 w 2452957"/>
                <a:gd name="connsiteY0" fmla="*/ 0 h 1224136"/>
                <a:gd name="connsiteX1" fmla="*/ 2428296 w 2452957"/>
                <a:gd name="connsiteY1" fmla="*/ 979510 h 1224136"/>
                <a:gd name="connsiteX2" fmla="*/ 2452957 w 2452957"/>
                <a:gd name="connsiteY2" fmla="*/ 1224136 h 1224136"/>
                <a:gd name="connsiteX3" fmla="*/ 2403617 w 2452957"/>
                <a:gd name="connsiteY3" fmla="*/ 1224136 h 1224136"/>
                <a:gd name="connsiteX4" fmla="*/ 2379959 w 2452957"/>
                <a:gd name="connsiteY4" fmla="*/ 989454 h 1224136"/>
                <a:gd name="connsiteX5" fmla="*/ 1226478 w 2452957"/>
                <a:gd name="connsiteY5" fmla="*/ 49340 h 1224136"/>
                <a:gd name="connsiteX6" fmla="*/ 72998 w 2452957"/>
                <a:gd name="connsiteY6" fmla="*/ 989454 h 1224136"/>
                <a:gd name="connsiteX7" fmla="*/ 49340 w 2452957"/>
                <a:gd name="connsiteY7" fmla="*/ 1224136 h 1224136"/>
                <a:gd name="connsiteX8" fmla="*/ 0 w 2452957"/>
                <a:gd name="connsiteY8" fmla="*/ 1224136 h 1224136"/>
                <a:gd name="connsiteX9" fmla="*/ 24660 w 2452957"/>
                <a:gd name="connsiteY9" fmla="*/ 979510 h 1224136"/>
                <a:gd name="connsiteX10" fmla="*/ 1226478 w 2452957"/>
                <a:gd name="connsiteY10"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2957" h="1224136">
                  <a:moveTo>
                    <a:pt x="1226478" y="0"/>
                  </a:moveTo>
                  <a:cubicBezTo>
                    <a:pt x="1819300" y="0"/>
                    <a:pt x="2313907" y="420505"/>
                    <a:pt x="2428296" y="979510"/>
                  </a:cubicBezTo>
                  <a:lnTo>
                    <a:pt x="2452957" y="1224136"/>
                  </a:lnTo>
                  <a:lnTo>
                    <a:pt x="2403617" y="1224136"/>
                  </a:lnTo>
                  <a:lnTo>
                    <a:pt x="2379959" y="989454"/>
                  </a:lnTo>
                  <a:cubicBezTo>
                    <a:pt x="2270170" y="452932"/>
                    <a:pt x="1795457" y="49340"/>
                    <a:pt x="1226478" y="49340"/>
                  </a:cubicBezTo>
                  <a:cubicBezTo>
                    <a:pt x="657500" y="49340"/>
                    <a:pt x="182786" y="452932"/>
                    <a:pt x="72998" y="989454"/>
                  </a:cubicBezTo>
                  <a:lnTo>
                    <a:pt x="49340" y="1224136"/>
                  </a:lnTo>
                  <a:lnTo>
                    <a:pt x="0" y="1224136"/>
                  </a:lnTo>
                  <a:lnTo>
                    <a:pt x="24660" y="979510"/>
                  </a:lnTo>
                  <a:cubicBezTo>
                    <a:pt x="139049" y="420505"/>
                    <a:pt x="633657" y="0"/>
                    <a:pt x="1226478" y="0"/>
                  </a:cubicBezTo>
                  <a:close/>
                </a:path>
              </a:pathLst>
            </a:custGeom>
            <a:solidFill>
              <a:srgbClr val="B1B66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grpSp>
          <p:nvGrpSpPr>
            <p:cNvPr id="58" name="Group 57"/>
            <p:cNvGrpSpPr/>
            <p:nvPr/>
          </p:nvGrpSpPr>
          <p:grpSpPr>
            <a:xfrm>
              <a:off x="3775875" y="4529510"/>
              <a:ext cx="1372236" cy="1372236"/>
              <a:chOff x="3863899" y="3737030"/>
              <a:chExt cx="1372236" cy="1372236"/>
            </a:xfrm>
          </p:grpSpPr>
          <p:sp>
            <p:nvSpPr>
              <p:cNvPr id="66" name="Oval 65"/>
              <p:cNvSpPr/>
              <p:nvPr/>
            </p:nvSpPr>
            <p:spPr>
              <a:xfrm>
                <a:off x="3863899" y="3737030"/>
                <a:ext cx="1372236" cy="1372236"/>
              </a:xfrm>
              <a:prstGeom prst="ellipse">
                <a:avLst/>
              </a:prstGeom>
              <a:solidFill>
                <a:srgbClr val="B1B66E"/>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69" name="Oval 68"/>
              <p:cNvSpPr/>
              <p:nvPr/>
            </p:nvSpPr>
            <p:spPr>
              <a:xfrm>
                <a:off x="3952040" y="3840411"/>
                <a:ext cx="1195952" cy="1195952"/>
              </a:xfrm>
              <a:prstGeom prst="ellipse">
                <a:avLst/>
              </a:prstGeom>
              <a:solidFill>
                <a:srgbClr val="FFFFFF"/>
              </a:solidFill>
              <a:ln w="9525" cap="flat" cmpd="sng" algn="ctr">
                <a:noFill/>
                <a:prstDash val="solid"/>
              </a:ln>
              <a:effectLst>
                <a:innerShdw blurRad="63500" dist="12700" dir="13500000">
                  <a:prstClr val="black">
                    <a:alpha val="50000"/>
                  </a:prstClr>
                </a:innerShdw>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grpSp>
        <p:sp>
          <p:nvSpPr>
            <p:cNvPr id="61" name="TextBox 60"/>
            <p:cNvSpPr txBox="1"/>
            <p:nvPr/>
          </p:nvSpPr>
          <p:spPr>
            <a:xfrm>
              <a:off x="3795052" y="5035217"/>
              <a:ext cx="1325507" cy="276999"/>
            </a:xfrm>
            <a:prstGeom prst="rect">
              <a:avLst/>
            </a:prstGeom>
            <a:noFill/>
          </p:spPr>
          <p:txBody>
            <a:bodyPr wrap="square" rtlCol="0">
              <a:spAutoFit/>
            </a:bodyPr>
            <a:lstStyle/>
            <a:p>
              <a:pPr algn="ctr" defTabSz="914400" eaLnBrk="1" fontAlgn="auto" hangingPunct="1">
                <a:spcBef>
                  <a:spcPts val="0"/>
                </a:spcBef>
                <a:spcAft>
                  <a:spcPts val="0"/>
                </a:spcAft>
                <a:defRPr/>
              </a:pPr>
              <a:r>
                <a:rPr lang="en-GB" sz="1200" b="1" kern="0">
                  <a:solidFill>
                    <a:srgbClr val="000000"/>
                  </a:solidFill>
                  <a:latin typeface="Aptos" panose="020B0004020202020204" pitchFamily="34" charset="0"/>
                </a:rPr>
                <a:t>Estate Planning</a:t>
              </a:r>
            </a:p>
          </p:txBody>
        </p:sp>
      </p:grpSp>
      <p:grpSp>
        <p:nvGrpSpPr>
          <p:cNvPr id="9" name="Group 8"/>
          <p:cNvGrpSpPr/>
          <p:nvPr/>
        </p:nvGrpSpPr>
        <p:grpSpPr>
          <a:xfrm>
            <a:off x="2046856" y="4960463"/>
            <a:ext cx="2907449" cy="1316450"/>
            <a:chOff x="522855" y="4129955"/>
            <a:chExt cx="2907449" cy="1316450"/>
          </a:xfrm>
        </p:grpSpPr>
        <p:grpSp>
          <p:nvGrpSpPr>
            <p:cNvPr id="106" name="Group 105"/>
            <p:cNvGrpSpPr/>
            <p:nvPr/>
          </p:nvGrpSpPr>
          <p:grpSpPr>
            <a:xfrm>
              <a:off x="2993486" y="5009587"/>
              <a:ext cx="436818" cy="436818"/>
              <a:chOff x="3215774" y="4491040"/>
              <a:chExt cx="436818" cy="436818"/>
            </a:xfrm>
          </p:grpSpPr>
          <p:sp>
            <p:nvSpPr>
              <p:cNvPr id="111" name="Oval 110"/>
              <p:cNvSpPr/>
              <p:nvPr/>
            </p:nvSpPr>
            <p:spPr>
              <a:xfrm>
                <a:off x="3215774" y="4491040"/>
                <a:ext cx="436818" cy="436818"/>
              </a:xfrm>
              <a:prstGeom prst="ellipse">
                <a:avLst/>
              </a:pr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112" name="TextBox 111"/>
              <p:cNvSpPr txBox="1"/>
              <p:nvPr/>
            </p:nvSpPr>
            <p:spPr>
              <a:xfrm>
                <a:off x="3259154" y="4518503"/>
                <a:ext cx="350058"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b="1" kern="0">
                    <a:solidFill>
                      <a:srgbClr val="FFFFFF"/>
                    </a:solidFill>
                    <a:latin typeface="Aptos" panose="020B0004020202020204" pitchFamily="34" charset="0"/>
                  </a:rPr>
                  <a:t>1</a:t>
                </a:r>
              </a:p>
            </p:txBody>
          </p:sp>
        </p:grpSp>
        <p:sp>
          <p:nvSpPr>
            <p:cNvPr id="107" name="Freeform 106"/>
            <p:cNvSpPr/>
            <p:nvPr/>
          </p:nvSpPr>
          <p:spPr>
            <a:xfrm rot="18003178" flipH="1">
              <a:off x="2119909" y="4391822"/>
              <a:ext cx="771685" cy="937147"/>
            </a:xfrm>
            <a:custGeom>
              <a:avLst/>
              <a:gdLst>
                <a:gd name="connsiteX0" fmla="*/ 867583 w 1735166"/>
                <a:gd name="connsiteY0" fmla="*/ 0 h 2107213"/>
                <a:gd name="connsiteX1" fmla="*/ 1735166 w 1735166"/>
                <a:gd name="connsiteY1" fmla="*/ 867583 h 2107213"/>
                <a:gd name="connsiteX2" fmla="*/ 1205286 w 1735166"/>
                <a:gd name="connsiteY2" fmla="*/ 1666987 h 2107213"/>
                <a:gd name="connsiteX3" fmla="*/ 1100688 w 1735166"/>
                <a:gd name="connsiteY3" fmla="*/ 1699456 h 2107213"/>
                <a:gd name="connsiteX4" fmla="*/ 867581 w 1735166"/>
                <a:gd name="connsiteY4" fmla="*/ 2107213 h 2107213"/>
                <a:gd name="connsiteX5" fmla="*/ 634475 w 1735166"/>
                <a:gd name="connsiteY5" fmla="*/ 1699455 h 2107213"/>
                <a:gd name="connsiteX6" fmla="*/ 529881 w 1735166"/>
                <a:gd name="connsiteY6" fmla="*/ 1666987 h 2107213"/>
                <a:gd name="connsiteX7" fmla="*/ 0 w 1735166"/>
                <a:gd name="connsiteY7" fmla="*/ 867583 h 2107213"/>
                <a:gd name="connsiteX8" fmla="*/ 867583 w 1735166"/>
                <a:gd name="connsiteY8" fmla="*/ 0 h 210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166" h="2107213">
                  <a:moveTo>
                    <a:pt x="867583" y="0"/>
                  </a:moveTo>
                  <a:cubicBezTo>
                    <a:pt x="1346736" y="0"/>
                    <a:pt x="1735166" y="388430"/>
                    <a:pt x="1735166" y="867583"/>
                  </a:cubicBezTo>
                  <a:cubicBezTo>
                    <a:pt x="1735166" y="1226948"/>
                    <a:pt x="1516674" y="1535281"/>
                    <a:pt x="1205286" y="1666987"/>
                  </a:cubicBezTo>
                  <a:lnTo>
                    <a:pt x="1100688" y="1699456"/>
                  </a:lnTo>
                  <a:lnTo>
                    <a:pt x="867581" y="2107213"/>
                  </a:lnTo>
                  <a:lnTo>
                    <a:pt x="634475" y="1699455"/>
                  </a:lnTo>
                  <a:lnTo>
                    <a:pt x="529881" y="1666987"/>
                  </a:lnTo>
                  <a:cubicBezTo>
                    <a:pt x="218492" y="1535281"/>
                    <a:pt x="0" y="1226948"/>
                    <a:pt x="0" y="867583"/>
                  </a:cubicBezTo>
                  <a:cubicBezTo>
                    <a:pt x="0" y="388430"/>
                    <a:pt x="388430" y="0"/>
                    <a:pt x="867583" y="0"/>
                  </a:cubicBezTo>
                  <a:close/>
                </a:path>
              </a:pathLst>
            </a:cu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108" name="Oval 107"/>
            <p:cNvSpPr/>
            <p:nvPr/>
          </p:nvSpPr>
          <p:spPr>
            <a:xfrm rot="18003178" flipH="1">
              <a:off x="2135703" y="4521103"/>
              <a:ext cx="596535" cy="596535"/>
            </a:xfrm>
            <a:prstGeom prst="ellipse">
              <a:avLst/>
            </a:prstGeom>
            <a:solidFill>
              <a:srgbClr val="FFFFFF"/>
            </a:solidFill>
            <a:ln w="9525" cap="flat" cmpd="sng" algn="ctr">
              <a:noFill/>
              <a:prstDash val="solid"/>
            </a:ln>
            <a:effectLst>
              <a:innerShdw blurRad="63500" dist="12700" dir="13500000">
                <a:prstClr val="black">
                  <a:alpha val="50000"/>
                </a:prstClr>
              </a:innerShdw>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109" name="Rectangle 108"/>
            <p:cNvSpPr/>
            <p:nvPr/>
          </p:nvSpPr>
          <p:spPr>
            <a:xfrm>
              <a:off x="522855" y="4129955"/>
              <a:ext cx="2372892" cy="338554"/>
            </a:xfrm>
            <a:prstGeom prst="rect">
              <a:avLst/>
            </a:prstGeom>
          </p:spPr>
          <p:txBody>
            <a:bodyPr wrap="square">
              <a:spAutoFit/>
            </a:bodyPr>
            <a:lstStyle/>
            <a:p>
              <a:pPr marL="0" lvl="2">
                <a:spcBef>
                  <a:spcPts val="0"/>
                </a:spcBef>
                <a:spcAft>
                  <a:spcPts val="600"/>
                </a:spcAft>
                <a:buClr>
                  <a:srgbClr val="F47920"/>
                </a:buClr>
                <a:buSzPct val="80000"/>
                <a:defRPr/>
              </a:pPr>
              <a:r>
                <a:rPr lang="en-GB" sz="1600">
                  <a:solidFill>
                    <a:srgbClr val="000000"/>
                  </a:solidFill>
                  <a:latin typeface="Aptos" panose="020B0004020202020204" pitchFamily="34" charset="0"/>
                  <a:ea typeface="ヒラギノ角ゴ Pro W3" charset="-128"/>
                  <a:cs typeface="Arial" pitchFamily="34" charset="0"/>
                </a:rPr>
                <a:t>Creating a Will</a:t>
              </a:r>
            </a:p>
          </p:txBody>
        </p:sp>
        <p:pic>
          <p:nvPicPr>
            <p:cNvPr id="3" name="Picture 2"/>
            <p:cNvPicPr>
              <a:picLocks noChangeAspect="1"/>
            </p:cNvPicPr>
            <p:nvPr/>
          </p:nvPicPr>
          <p:blipFill>
            <a:blip r:embed="rId4">
              <a:duotone>
                <a:prstClr val="black"/>
                <a:schemeClr val="accent2">
                  <a:tint val="45000"/>
                  <a:satMod val="400000"/>
                </a:schemeClr>
              </a:duotone>
            </a:blip>
            <a:stretch>
              <a:fillRect/>
            </a:stretch>
          </p:blipFill>
          <p:spPr>
            <a:xfrm>
              <a:off x="2311637" y="4662252"/>
              <a:ext cx="293459" cy="314235"/>
            </a:xfrm>
            <a:prstGeom prst="rect">
              <a:avLst/>
            </a:prstGeom>
          </p:spPr>
        </p:pic>
      </p:grpSp>
      <p:grpSp>
        <p:nvGrpSpPr>
          <p:cNvPr id="13" name="Group 12"/>
          <p:cNvGrpSpPr/>
          <p:nvPr/>
        </p:nvGrpSpPr>
        <p:grpSpPr>
          <a:xfrm>
            <a:off x="7024100" y="4672750"/>
            <a:ext cx="3416945" cy="1599656"/>
            <a:chOff x="5500099" y="3842242"/>
            <a:chExt cx="3416945" cy="1599656"/>
          </a:xfrm>
        </p:grpSpPr>
        <p:grpSp>
          <p:nvGrpSpPr>
            <p:cNvPr id="73" name="Group 72"/>
            <p:cNvGrpSpPr/>
            <p:nvPr/>
          </p:nvGrpSpPr>
          <p:grpSpPr>
            <a:xfrm>
              <a:off x="5500099" y="5005080"/>
              <a:ext cx="436818" cy="436818"/>
              <a:chOff x="5484755" y="4561223"/>
              <a:chExt cx="436818" cy="436818"/>
            </a:xfrm>
            <a:solidFill>
              <a:srgbClr val="B1B66E"/>
            </a:solidFill>
          </p:grpSpPr>
          <p:sp>
            <p:nvSpPr>
              <p:cNvPr id="82" name="Oval 81"/>
              <p:cNvSpPr/>
              <p:nvPr/>
            </p:nvSpPr>
            <p:spPr>
              <a:xfrm>
                <a:off x="5484755" y="4561223"/>
                <a:ext cx="436818" cy="436818"/>
              </a:xfrm>
              <a:prstGeom prst="ellipse">
                <a:avLst/>
              </a:prstGeom>
              <a:solidFill>
                <a:schemeClr val="accent6"/>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83" name="TextBox 82"/>
              <p:cNvSpPr txBox="1"/>
              <p:nvPr/>
            </p:nvSpPr>
            <p:spPr>
              <a:xfrm>
                <a:off x="5532842" y="4588686"/>
                <a:ext cx="350058"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b="1" kern="0">
                    <a:solidFill>
                      <a:srgbClr val="FFFFFF"/>
                    </a:solidFill>
                    <a:latin typeface="Aptos" panose="020B0004020202020204" pitchFamily="34" charset="0"/>
                  </a:rPr>
                  <a:t>4</a:t>
                </a:r>
              </a:p>
            </p:txBody>
          </p:sp>
        </p:grpSp>
        <p:sp>
          <p:nvSpPr>
            <p:cNvPr id="77" name="Freeform 76"/>
            <p:cNvSpPr/>
            <p:nvPr/>
          </p:nvSpPr>
          <p:spPr>
            <a:xfrm rot="3596822">
              <a:off x="5995736" y="4353504"/>
              <a:ext cx="771685" cy="937147"/>
            </a:xfrm>
            <a:custGeom>
              <a:avLst/>
              <a:gdLst>
                <a:gd name="connsiteX0" fmla="*/ 867583 w 1735166"/>
                <a:gd name="connsiteY0" fmla="*/ 0 h 2107213"/>
                <a:gd name="connsiteX1" fmla="*/ 1735166 w 1735166"/>
                <a:gd name="connsiteY1" fmla="*/ 867583 h 2107213"/>
                <a:gd name="connsiteX2" fmla="*/ 1205286 w 1735166"/>
                <a:gd name="connsiteY2" fmla="*/ 1666987 h 2107213"/>
                <a:gd name="connsiteX3" fmla="*/ 1100688 w 1735166"/>
                <a:gd name="connsiteY3" fmla="*/ 1699456 h 2107213"/>
                <a:gd name="connsiteX4" fmla="*/ 867581 w 1735166"/>
                <a:gd name="connsiteY4" fmla="*/ 2107213 h 2107213"/>
                <a:gd name="connsiteX5" fmla="*/ 634475 w 1735166"/>
                <a:gd name="connsiteY5" fmla="*/ 1699455 h 2107213"/>
                <a:gd name="connsiteX6" fmla="*/ 529881 w 1735166"/>
                <a:gd name="connsiteY6" fmla="*/ 1666987 h 2107213"/>
                <a:gd name="connsiteX7" fmla="*/ 0 w 1735166"/>
                <a:gd name="connsiteY7" fmla="*/ 867583 h 2107213"/>
                <a:gd name="connsiteX8" fmla="*/ 867583 w 1735166"/>
                <a:gd name="connsiteY8" fmla="*/ 0 h 210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166" h="2107213">
                  <a:moveTo>
                    <a:pt x="867583" y="0"/>
                  </a:moveTo>
                  <a:cubicBezTo>
                    <a:pt x="1346736" y="0"/>
                    <a:pt x="1735166" y="388430"/>
                    <a:pt x="1735166" y="867583"/>
                  </a:cubicBezTo>
                  <a:cubicBezTo>
                    <a:pt x="1735166" y="1226948"/>
                    <a:pt x="1516674" y="1535281"/>
                    <a:pt x="1205286" y="1666987"/>
                  </a:cubicBezTo>
                  <a:lnTo>
                    <a:pt x="1100688" y="1699456"/>
                  </a:lnTo>
                  <a:lnTo>
                    <a:pt x="867581" y="2107213"/>
                  </a:lnTo>
                  <a:lnTo>
                    <a:pt x="634475" y="1699455"/>
                  </a:lnTo>
                  <a:lnTo>
                    <a:pt x="529881" y="1666987"/>
                  </a:lnTo>
                  <a:cubicBezTo>
                    <a:pt x="218492" y="1535281"/>
                    <a:pt x="0" y="1226948"/>
                    <a:pt x="0" y="867583"/>
                  </a:cubicBezTo>
                  <a:cubicBezTo>
                    <a:pt x="0" y="388430"/>
                    <a:pt x="388430" y="0"/>
                    <a:pt x="867583" y="0"/>
                  </a:cubicBezTo>
                  <a:close/>
                </a:path>
              </a:pathLst>
            </a:custGeom>
            <a:solidFill>
              <a:schemeClr val="accent6"/>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79" name="Oval 78"/>
            <p:cNvSpPr/>
            <p:nvPr/>
          </p:nvSpPr>
          <p:spPr>
            <a:xfrm rot="3596822">
              <a:off x="6155092" y="4482785"/>
              <a:ext cx="596535" cy="596535"/>
            </a:xfrm>
            <a:prstGeom prst="ellipse">
              <a:avLst/>
            </a:prstGeom>
            <a:solidFill>
              <a:srgbClr val="FFFFFF"/>
            </a:solidFill>
            <a:ln w="9525" cap="flat" cmpd="sng" algn="ctr">
              <a:noFill/>
              <a:prstDash val="solid"/>
            </a:ln>
            <a:effectLst>
              <a:innerShdw blurRad="63500" dist="12700" dir="13500000">
                <a:prstClr val="black">
                  <a:alpha val="50000"/>
                </a:prstClr>
              </a:innerShdw>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80" name="Rectangle 79"/>
            <p:cNvSpPr/>
            <p:nvPr/>
          </p:nvSpPr>
          <p:spPr>
            <a:xfrm>
              <a:off x="6563964" y="3842242"/>
              <a:ext cx="2353080" cy="584775"/>
            </a:xfrm>
            <a:prstGeom prst="rect">
              <a:avLst/>
            </a:prstGeom>
          </p:spPr>
          <p:txBody>
            <a:bodyPr wrap="square">
              <a:spAutoFit/>
            </a:bodyPr>
            <a:lstStyle/>
            <a:p>
              <a:pPr marL="0" lvl="2">
                <a:spcBef>
                  <a:spcPts val="0"/>
                </a:spcBef>
                <a:spcAft>
                  <a:spcPts val="600"/>
                </a:spcAft>
                <a:buClr>
                  <a:srgbClr val="F47920"/>
                </a:buClr>
                <a:buSzPct val="80000"/>
              </a:pPr>
              <a:r>
                <a:rPr lang="en-GB" sz="1600">
                  <a:solidFill>
                    <a:srgbClr val="000000"/>
                  </a:solidFill>
                  <a:latin typeface="Aptos" panose="020B0004020202020204" pitchFamily="34" charset="0"/>
                  <a:ea typeface="ヒラギノ角ゴ Pro W3" charset="-128"/>
                  <a:cs typeface="Arial" pitchFamily="34" charset="0"/>
                </a:rPr>
                <a:t>Setting up a Lasting Power of Attorney</a:t>
              </a:r>
            </a:p>
          </p:txBody>
        </p:sp>
        <p:pic>
          <p:nvPicPr>
            <p:cNvPr id="4" name="Picture 3"/>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6272632" y="4610588"/>
              <a:ext cx="359869" cy="340928"/>
            </a:xfrm>
            <a:prstGeom prst="rect">
              <a:avLst/>
            </a:prstGeom>
          </p:spPr>
        </p:pic>
      </p:grpSp>
      <p:grpSp>
        <p:nvGrpSpPr>
          <p:cNvPr id="12" name="Group 11"/>
          <p:cNvGrpSpPr/>
          <p:nvPr/>
        </p:nvGrpSpPr>
        <p:grpSpPr>
          <a:xfrm>
            <a:off x="6352479" y="3589574"/>
            <a:ext cx="4017316" cy="1876859"/>
            <a:chOff x="4828479" y="2759065"/>
            <a:chExt cx="4017316" cy="1876859"/>
          </a:xfrm>
        </p:grpSpPr>
        <p:grpSp>
          <p:nvGrpSpPr>
            <p:cNvPr id="85" name="Group 84"/>
            <p:cNvGrpSpPr/>
            <p:nvPr/>
          </p:nvGrpSpPr>
          <p:grpSpPr>
            <a:xfrm>
              <a:off x="4828479" y="4243929"/>
              <a:ext cx="391995" cy="391995"/>
              <a:chOff x="4350263" y="3838092"/>
              <a:chExt cx="391995" cy="391995"/>
            </a:xfrm>
            <a:solidFill>
              <a:srgbClr val="7A2A3D"/>
            </a:solidFill>
          </p:grpSpPr>
          <p:sp>
            <p:nvSpPr>
              <p:cNvPr id="90" name="Oval 89"/>
              <p:cNvSpPr/>
              <p:nvPr/>
            </p:nvSpPr>
            <p:spPr>
              <a:xfrm>
                <a:off x="4350263" y="3838092"/>
                <a:ext cx="391995" cy="391995"/>
              </a:xfrm>
              <a:prstGeom prst="ellipse">
                <a:avLst/>
              </a:prstGeom>
              <a:solidFill>
                <a:schemeClr val="accent3"/>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96" name="TextBox 95"/>
              <p:cNvSpPr txBox="1"/>
              <p:nvPr/>
            </p:nvSpPr>
            <p:spPr>
              <a:xfrm>
                <a:off x="4371231" y="3845487"/>
                <a:ext cx="350058"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b="1" kern="0">
                    <a:solidFill>
                      <a:srgbClr val="FFFFFF"/>
                    </a:solidFill>
                    <a:latin typeface="Aptos" panose="020B0004020202020204" pitchFamily="34" charset="0"/>
                  </a:rPr>
                  <a:t>3</a:t>
                </a:r>
              </a:p>
            </p:txBody>
          </p:sp>
        </p:grpSp>
        <p:sp>
          <p:nvSpPr>
            <p:cNvPr id="86" name="Freeform 85"/>
            <p:cNvSpPr/>
            <p:nvPr/>
          </p:nvSpPr>
          <p:spPr>
            <a:xfrm rot="1797262" flipH="1">
              <a:off x="5040580" y="3293272"/>
              <a:ext cx="771685" cy="937147"/>
            </a:xfrm>
            <a:custGeom>
              <a:avLst/>
              <a:gdLst>
                <a:gd name="connsiteX0" fmla="*/ 867583 w 1735166"/>
                <a:gd name="connsiteY0" fmla="*/ 0 h 2107213"/>
                <a:gd name="connsiteX1" fmla="*/ 1735166 w 1735166"/>
                <a:gd name="connsiteY1" fmla="*/ 867583 h 2107213"/>
                <a:gd name="connsiteX2" fmla="*/ 1205286 w 1735166"/>
                <a:gd name="connsiteY2" fmla="*/ 1666987 h 2107213"/>
                <a:gd name="connsiteX3" fmla="*/ 1100688 w 1735166"/>
                <a:gd name="connsiteY3" fmla="*/ 1699456 h 2107213"/>
                <a:gd name="connsiteX4" fmla="*/ 867581 w 1735166"/>
                <a:gd name="connsiteY4" fmla="*/ 2107213 h 2107213"/>
                <a:gd name="connsiteX5" fmla="*/ 634475 w 1735166"/>
                <a:gd name="connsiteY5" fmla="*/ 1699455 h 2107213"/>
                <a:gd name="connsiteX6" fmla="*/ 529881 w 1735166"/>
                <a:gd name="connsiteY6" fmla="*/ 1666987 h 2107213"/>
                <a:gd name="connsiteX7" fmla="*/ 0 w 1735166"/>
                <a:gd name="connsiteY7" fmla="*/ 867583 h 2107213"/>
                <a:gd name="connsiteX8" fmla="*/ 867583 w 1735166"/>
                <a:gd name="connsiteY8" fmla="*/ 0 h 210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166" h="2107213">
                  <a:moveTo>
                    <a:pt x="867583" y="0"/>
                  </a:moveTo>
                  <a:cubicBezTo>
                    <a:pt x="1346736" y="0"/>
                    <a:pt x="1735166" y="388430"/>
                    <a:pt x="1735166" y="867583"/>
                  </a:cubicBezTo>
                  <a:cubicBezTo>
                    <a:pt x="1735166" y="1226948"/>
                    <a:pt x="1516674" y="1535281"/>
                    <a:pt x="1205286" y="1666987"/>
                  </a:cubicBezTo>
                  <a:lnTo>
                    <a:pt x="1100688" y="1699456"/>
                  </a:lnTo>
                  <a:lnTo>
                    <a:pt x="867581" y="2107213"/>
                  </a:lnTo>
                  <a:lnTo>
                    <a:pt x="634475" y="1699455"/>
                  </a:lnTo>
                  <a:lnTo>
                    <a:pt x="529881" y="1666987"/>
                  </a:lnTo>
                  <a:cubicBezTo>
                    <a:pt x="218492" y="1535281"/>
                    <a:pt x="0" y="1226948"/>
                    <a:pt x="0" y="867583"/>
                  </a:cubicBezTo>
                  <a:cubicBezTo>
                    <a:pt x="0" y="388430"/>
                    <a:pt x="388430" y="0"/>
                    <a:pt x="867583" y="0"/>
                  </a:cubicBezTo>
                  <a:close/>
                </a:path>
              </a:pathLst>
            </a:cu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87" name="Oval 86"/>
            <p:cNvSpPr/>
            <p:nvPr/>
          </p:nvSpPr>
          <p:spPr>
            <a:xfrm rot="1797262" flipH="1">
              <a:off x="5169056" y="3391726"/>
              <a:ext cx="596535" cy="596535"/>
            </a:xfrm>
            <a:prstGeom prst="ellipse">
              <a:avLst/>
            </a:prstGeom>
            <a:solidFill>
              <a:srgbClr val="FFFFFF"/>
            </a:solidFill>
            <a:ln w="9525" cap="flat" cmpd="sng" algn="ctr">
              <a:noFill/>
              <a:prstDash val="solid"/>
            </a:ln>
            <a:effectLst>
              <a:innerShdw blurRad="63500" dist="12700" dir="13500000">
                <a:prstClr val="black">
                  <a:alpha val="50000"/>
                </a:prstClr>
              </a:innerShdw>
            </a:effectLst>
          </p:spPr>
          <p:txBody>
            <a:bodyPr rtlCol="0" anchor="ctr"/>
            <a:lstStyle/>
            <a:p>
              <a:pPr algn="ctr" defTabSz="914400" eaLnBrk="1" fontAlgn="auto" hangingPunct="1">
                <a:spcBef>
                  <a:spcPts val="0"/>
                </a:spcBef>
                <a:spcAft>
                  <a:spcPts val="0"/>
                </a:spcAft>
                <a:defRPr/>
              </a:pPr>
              <a:endParaRPr lang="en-GB" sz="1600" kern="0">
                <a:solidFill>
                  <a:srgbClr val="B1B66E"/>
                </a:solidFill>
                <a:latin typeface="Arial"/>
                <a:ea typeface="+mn-ea"/>
                <a:cs typeface="+mn-cs"/>
              </a:endParaRPr>
            </a:p>
          </p:txBody>
        </p:sp>
        <p:sp>
          <p:nvSpPr>
            <p:cNvPr id="88" name="Rectangle 87"/>
            <p:cNvSpPr/>
            <p:nvPr/>
          </p:nvSpPr>
          <p:spPr>
            <a:xfrm>
              <a:off x="5683188" y="2759065"/>
              <a:ext cx="3162607" cy="584775"/>
            </a:xfrm>
            <a:prstGeom prst="rect">
              <a:avLst/>
            </a:prstGeom>
          </p:spPr>
          <p:txBody>
            <a:bodyPr wrap="square">
              <a:spAutoFit/>
            </a:bodyPr>
            <a:lstStyle/>
            <a:p>
              <a:pPr marL="0" lvl="2">
                <a:spcBef>
                  <a:spcPts val="0"/>
                </a:spcBef>
                <a:spcAft>
                  <a:spcPts val="600"/>
                </a:spcAft>
                <a:buClr>
                  <a:srgbClr val="F47920"/>
                </a:buClr>
                <a:buSzPct val="80000"/>
              </a:pPr>
              <a:r>
                <a:rPr lang="en-GB" sz="1600">
                  <a:solidFill>
                    <a:srgbClr val="000000"/>
                  </a:solidFill>
                  <a:latin typeface="Aptos" panose="020B0004020202020204" pitchFamily="34" charset="0"/>
                  <a:ea typeface="ヒラギノ角ゴ Pro W3" charset="-128"/>
                  <a:cs typeface="Arial" pitchFamily="34" charset="0"/>
                </a:rPr>
                <a:t>Updating beneficiaries on life assurance and pensions</a:t>
              </a:r>
            </a:p>
          </p:txBody>
        </p:sp>
        <p:pic>
          <p:nvPicPr>
            <p:cNvPr id="5" name="Picture 4"/>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5268778" y="3520820"/>
              <a:ext cx="378156" cy="318567"/>
            </a:xfrm>
            <a:prstGeom prst="rect">
              <a:avLst/>
            </a:prstGeom>
          </p:spPr>
        </p:pic>
      </p:grpSp>
      <p:grpSp>
        <p:nvGrpSpPr>
          <p:cNvPr id="11" name="Group 10"/>
          <p:cNvGrpSpPr/>
          <p:nvPr/>
        </p:nvGrpSpPr>
        <p:grpSpPr>
          <a:xfrm>
            <a:off x="2399119" y="3723889"/>
            <a:ext cx="3263645" cy="1752795"/>
            <a:chOff x="875118" y="2893380"/>
            <a:chExt cx="3263645" cy="1752795"/>
          </a:xfrm>
        </p:grpSpPr>
        <p:grpSp>
          <p:nvGrpSpPr>
            <p:cNvPr id="98" name="Group 97"/>
            <p:cNvGrpSpPr/>
            <p:nvPr/>
          </p:nvGrpSpPr>
          <p:grpSpPr>
            <a:xfrm>
              <a:off x="3746768" y="4254180"/>
              <a:ext cx="391995" cy="391995"/>
              <a:chOff x="4350263" y="3838092"/>
              <a:chExt cx="391995" cy="391995"/>
            </a:xfrm>
          </p:grpSpPr>
          <p:sp>
            <p:nvSpPr>
              <p:cNvPr id="103" name="Oval 102"/>
              <p:cNvSpPr/>
              <p:nvPr/>
            </p:nvSpPr>
            <p:spPr>
              <a:xfrm>
                <a:off x="4350263" y="3838092"/>
                <a:ext cx="391995" cy="391995"/>
              </a:xfrm>
              <a:prstGeom prst="ellipse">
                <a:avLst/>
              </a:prstGeom>
              <a:solidFill>
                <a:schemeClr val="accent5"/>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104" name="TextBox 103"/>
              <p:cNvSpPr txBox="1"/>
              <p:nvPr/>
            </p:nvSpPr>
            <p:spPr>
              <a:xfrm>
                <a:off x="4371231" y="3845487"/>
                <a:ext cx="350058"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b="1" kern="0">
                    <a:solidFill>
                      <a:srgbClr val="FFFFFF"/>
                    </a:solidFill>
                    <a:latin typeface="Aptos" panose="020B0004020202020204" pitchFamily="34" charset="0"/>
                  </a:rPr>
                  <a:t>2</a:t>
                </a:r>
              </a:p>
            </p:txBody>
          </p:sp>
        </p:grpSp>
        <p:sp>
          <p:nvSpPr>
            <p:cNvPr id="99" name="Freeform 98"/>
            <p:cNvSpPr/>
            <p:nvPr/>
          </p:nvSpPr>
          <p:spPr>
            <a:xfrm rot="19802738">
              <a:off x="3154976" y="3293272"/>
              <a:ext cx="771685" cy="937147"/>
            </a:xfrm>
            <a:custGeom>
              <a:avLst/>
              <a:gdLst>
                <a:gd name="connsiteX0" fmla="*/ 867583 w 1735166"/>
                <a:gd name="connsiteY0" fmla="*/ 0 h 2107213"/>
                <a:gd name="connsiteX1" fmla="*/ 1735166 w 1735166"/>
                <a:gd name="connsiteY1" fmla="*/ 867583 h 2107213"/>
                <a:gd name="connsiteX2" fmla="*/ 1205286 w 1735166"/>
                <a:gd name="connsiteY2" fmla="*/ 1666987 h 2107213"/>
                <a:gd name="connsiteX3" fmla="*/ 1100688 w 1735166"/>
                <a:gd name="connsiteY3" fmla="*/ 1699456 h 2107213"/>
                <a:gd name="connsiteX4" fmla="*/ 867581 w 1735166"/>
                <a:gd name="connsiteY4" fmla="*/ 2107213 h 2107213"/>
                <a:gd name="connsiteX5" fmla="*/ 634475 w 1735166"/>
                <a:gd name="connsiteY5" fmla="*/ 1699455 h 2107213"/>
                <a:gd name="connsiteX6" fmla="*/ 529881 w 1735166"/>
                <a:gd name="connsiteY6" fmla="*/ 1666987 h 2107213"/>
                <a:gd name="connsiteX7" fmla="*/ 0 w 1735166"/>
                <a:gd name="connsiteY7" fmla="*/ 867583 h 2107213"/>
                <a:gd name="connsiteX8" fmla="*/ 867583 w 1735166"/>
                <a:gd name="connsiteY8" fmla="*/ 0 h 210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166" h="2107213">
                  <a:moveTo>
                    <a:pt x="867583" y="0"/>
                  </a:moveTo>
                  <a:cubicBezTo>
                    <a:pt x="1346736" y="0"/>
                    <a:pt x="1735166" y="388430"/>
                    <a:pt x="1735166" y="867583"/>
                  </a:cubicBezTo>
                  <a:cubicBezTo>
                    <a:pt x="1735166" y="1226948"/>
                    <a:pt x="1516674" y="1535281"/>
                    <a:pt x="1205286" y="1666987"/>
                  </a:cubicBezTo>
                  <a:lnTo>
                    <a:pt x="1100688" y="1699456"/>
                  </a:lnTo>
                  <a:lnTo>
                    <a:pt x="867581" y="2107213"/>
                  </a:lnTo>
                  <a:lnTo>
                    <a:pt x="634475" y="1699455"/>
                  </a:lnTo>
                  <a:lnTo>
                    <a:pt x="529881" y="1666987"/>
                  </a:lnTo>
                  <a:cubicBezTo>
                    <a:pt x="218492" y="1535281"/>
                    <a:pt x="0" y="1226948"/>
                    <a:pt x="0" y="867583"/>
                  </a:cubicBezTo>
                  <a:cubicBezTo>
                    <a:pt x="0" y="388430"/>
                    <a:pt x="388430" y="0"/>
                    <a:pt x="867583" y="0"/>
                  </a:cubicBezTo>
                  <a:close/>
                </a:path>
              </a:pathLst>
            </a:custGeom>
            <a:solidFill>
              <a:schemeClr val="accent5"/>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00A2E2"/>
                </a:solidFill>
                <a:latin typeface="Arial"/>
                <a:ea typeface="+mn-ea"/>
                <a:cs typeface="+mn-cs"/>
              </a:endParaRPr>
            </a:p>
          </p:txBody>
        </p:sp>
        <p:sp>
          <p:nvSpPr>
            <p:cNvPr id="100" name="Oval 99"/>
            <p:cNvSpPr/>
            <p:nvPr/>
          </p:nvSpPr>
          <p:spPr>
            <a:xfrm rot="19802738">
              <a:off x="3201650" y="3391726"/>
              <a:ext cx="596535" cy="596535"/>
            </a:xfrm>
            <a:prstGeom prst="ellipse">
              <a:avLst/>
            </a:prstGeom>
            <a:solidFill>
              <a:srgbClr val="FFFFFF"/>
            </a:solidFill>
            <a:ln w="9525" cap="flat" cmpd="sng" algn="ctr">
              <a:noFill/>
              <a:prstDash val="solid"/>
            </a:ln>
            <a:effectLst>
              <a:innerShdw blurRad="63500" dist="12700" dir="13500000">
                <a:prstClr val="black">
                  <a:alpha val="50000"/>
                </a:prstClr>
              </a:innerShdw>
            </a:effectLst>
          </p:spPr>
          <p:txBody>
            <a:bodyPr rtlCol="0" anchor="ctr"/>
            <a:lstStyle/>
            <a:p>
              <a:pPr algn="ctr" defTabSz="914400" eaLnBrk="1" fontAlgn="auto" hangingPunct="1">
                <a:spcBef>
                  <a:spcPts val="0"/>
                </a:spcBef>
                <a:spcAft>
                  <a:spcPts val="0"/>
                </a:spcAft>
                <a:defRPr/>
              </a:pPr>
              <a:endParaRPr lang="en-GB" sz="1600" kern="0">
                <a:solidFill>
                  <a:srgbClr val="092149"/>
                </a:solidFill>
                <a:latin typeface="Arial"/>
                <a:ea typeface="+mn-ea"/>
                <a:cs typeface="+mn-cs"/>
              </a:endParaRPr>
            </a:p>
          </p:txBody>
        </p:sp>
        <p:sp>
          <p:nvSpPr>
            <p:cNvPr id="101" name="Rectangle 100"/>
            <p:cNvSpPr/>
            <p:nvPr/>
          </p:nvSpPr>
          <p:spPr>
            <a:xfrm>
              <a:off x="875118" y="2893380"/>
              <a:ext cx="2705799" cy="584775"/>
            </a:xfrm>
            <a:prstGeom prst="rect">
              <a:avLst/>
            </a:prstGeom>
          </p:spPr>
          <p:txBody>
            <a:bodyPr wrap="square">
              <a:spAutoFit/>
            </a:bodyPr>
            <a:lstStyle/>
            <a:p>
              <a:pPr marL="0" lvl="2">
                <a:spcBef>
                  <a:spcPts val="0"/>
                </a:spcBef>
                <a:spcAft>
                  <a:spcPts val="600"/>
                </a:spcAft>
                <a:buClr>
                  <a:srgbClr val="F47920"/>
                </a:buClr>
                <a:buSzPct val="80000"/>
              </a:pPr>
              <a:r>
                <a:rPr lang="en-GB" sz="1600">
                  <a:solidFill>
                    <a:srgbClr val="000000"/>
                  </a:solidFill>
                  <a:latin typeface="Aptos" panose="020B0004020202020204" pitchFamily="34" charset="0"/>
                  <a:ea typeface="ヒラギノ角ゴ Pro W3" charset="-128"/>
                  <a:cs typeface="Arial" pitchFamily="34" charset="0"/>
                </a:rPr>
                <a:t>Gifting money during your lifetime</a:t>
              </a:r>
            </a:p>
          </p:txBody>
        </p:sp>
        <p:pic>
          <p:nvPicPr>
            <p:cNvPr id="8" name="Picture 7"/>
            <p:cNvPicPr>
              <a:picLocks noChangeAspect="1"/>
            </p:cNvPicPr>
            <p:nvPr/>
          </p:nvPicPr>
          <p:blipFill>
            <a:blip r:embed="rId9">
              <a:duotone>
                <a:prstClr val="black"/>
                <a:schemeClr val="accent5">
                  <a:tint val="45000"/>
                  <a:satMod val="400000"/>
                </a:schemeClr>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3327112" y="3503878"/>
              <a:ext cx="345610" cy="341343"/>
            </a:xfrm>
            <a:prstGeom prst="rect">
              <a:avLst/>
            </a:prstGeom>
          </p:spPr>
        </p:pic>
      </p:grpSp>
      <p:sp>
        <p:nvSpPr>
          <p:cNvPr id="6" name="RefTextBox123">
            <a:extLst>
              <a:ext uri="{FF2B5EF4-FFF2-40B4-BE49-F238E27FC236}">
                <a16:creationId xmlns:a16="http://schemas.microsoft.com/office/drawing/2014/main" id="{3925C633-94E8-98FB-5C4F-0BAB6996E22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954600983</a:t>
            </a:r>
          </a:p>
        </p:txBody>
      </p:sp>
    </p:spTree>
    <p:custDataLst>
      <p:tags r:id="rId1"/>
    </p:custDataLst>
    <p:extLst>
      <p:ext uri="{BB962C8B-B14F-4D97-AF65-F5344CB8AC3E}">
        <p14:creationId xmlns:p14="http://schemas.microsoft.com/office/powerpoint/2010/main" val="26094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left)">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wipe(left)">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wipe(left)">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sz="3600">
                <a:solidFill>
                  <a:srgbClr val="391C66"/>
                </a:solidFill>
                <a:latin typeface="Aptos Display" panose="020B0004020202020204" pitchFamily="34" charset="0"/>
                <a:ea typeface="ヒラギノ角ゴ Pro W3"/>
              </a:rPr>
              <a:t>Why is estate planning important?</a:t>
            </a:r>
          </a:p>
        </p:txBody>
      </p:sp>
      <p:sp>
        <p:nvSpPr>
          <p:cNvPr id="91" name="TextBox 90"/>
          <p:cNvSpPr txBox="1"/>
          <p:nvPr/>
        </p:nvSpPr>
        <p:spPr>
          <a:xfrm>
            <a:off x="2528753" y="4474880"/>
            <a:ext cx="1669960" cy="1077218"/>
          </a:xfrm>
          <a:prstGeom prst="rect">
            <a:avLst/>
          </a:prstGeom>
          <a:noFill/>
        </p:spPr>
        <p:txBody>
          <a:bodyPr wrap="square" rtlCol="0">
            <a:spAutoFit/>
          </a:bodyPr>
          <a:lstStyle/>
          <a:p>
            <a:pPr fontAlgn="auto">
              <a:spcBef>
                <a:spcPts val="0"/>
              </a:spcBef>
              <a:spcAft>
                <a:spcPts val="0"/>
              </a:spcAft>
            </a:pPr>
            <a:r>
              <a:rPr lang="en-GB" sz="1600" dirty="0">
                <a:solidFill>
                  <a:srgbClr val="000000"/>
                </a:solidFill>
                <a:latin typeface="Aptos" panose="020B0004020202020204" pitchFamily="34" charset="0"/>
              </a:rPr>
              <a:t>Without a Will, Intestacy Laws decide who gets what</a:t>
            </a:r>
          </a:p>
        </p:txBody>
      </p:sp>
      <p:sp>
        <p:nvSpPr>
          <p:cNvPr id="92" name="TextBox 91"/>
          <p:cNvSpPr txBox="1"/>
          <p:nvPr/>
        </p:nvSpPr>
        <p:spPr>
          <a:xfrm>
            <a:off x="8232919" y="4474881"/>
            <a:ext cx="2145521" cy="584775"/>
          </a:xfrm>
          <a:prstGeom prst="rect">
            <a:avLst/>
          </a:prstGeom>
          <a:noFill/>
        </p:spPr>
        <p:txBody>
          <a:bodyPr wrap="square" rtlCol="0">
            <a:spAutoFit/>
          </a:bodyPr>
          <a:lstStyle/>
          <a:p>
            <a:pPr fontAlgn="auto">
              <a:spcBef>
                <a:spcPts val="0"/>
              </a:spcBef>
              <a:spcAft>
                <a:spcPts val="0"/>
              </a:spcAft>
            </a:pPr>
            <a:r>
              <a:rPr lang="en-GB" sz="1600">
                <a:solidFill>
                  <a:srgbClr val="000000"/>
                </a:solidFill>
                <a:latin typeface="Aptos" panose="020B0004020202020204" pitchFamily="34" charset="0"/>
              </a:rPr>
              <a:t>Detail your health and funeral wishes</a:t>
            </a:r>
          </a:p>
        </p:txBody>
      </p:sp>
      <p:sp>
        <p:nvSpPr>
          <p:cNvPr id="93" name="TextBox 92"/>
          <p:cNvSpPr txBox="1"/>
          <p:nvPr/>
        </p:nvSpPr>
        <p:spPr>
          <a:xfrm>
            <a:off x="6227504" y="4491436"/>
            <a:ext cx="1799579" cy="1077218"/>
          </a:xfrm>
          <a:prstGeom prst="rect">
            <a:avLst/>
          </a:prstGeom>
          <a:noFill/>
        </p:spPr>
        <p:txBody>
          <a:bodyPr wrap="square" rtlCol="0">
            <a:spAutoFit/>
          </a:bodyPr>
          <a:lstStyle/>
          <a:p>
            <a:pPr marL="0" lvl="1">
              <a:spcBef>
                <a:spcPts val="0"/>
              </a:spcBef>
              <a:spcAft>
                <a:spcPts val="600"/>
              </a:spcAft>
              <a:buClr>
                <a:srgbClr val="023466"/>
              </a:buClr>
              <a:buSzPct val="75000"/>
              <a:tabLst>
                <a:tab pos="3048000" algn="l"/>
              </a:tabLst>
              <a:defRPr/>
            </a:pPr>
            <a:r>
              <a:rPr lang="en-GB" sz="1600">
                <a:solidFill>
                  <a:srgbClr val="000000"/>
                </a:solidFill>
                <a:latin typeface="Aptos" panose="020B0004020202020204" pitchFamily="34" charset="0"/>
                <a:ea typeface="ヒラギノ角ゴ Pro W3" charset="-128"/>
                <a:cs typeface="Arial" pitchFamily="34" charset="0"/>
              </a:rPr>
              <a:t>Assign someone to look after your money if you lose mental capacity</a:t>
            </a:r>
          </a:p>
        </p:txBody>
      </p:sp>
      <p:sp>
        <p:nvSpPr>
          <p:cNvPr id="94" name="TextBox 93"/>
          <p:cNvSpPr txBox="1"/>
          <p:nvPr/>
        </p:nvSpPr>
        <p:spPr>
          <a:xfrm>
            <a:off x="4563798" y="4474881"/>
            <a:ext cx="1436178" cy="1323439"/>
          </a:xfrm>
          <a:prstGeom prst="rect">
            <a:avLst/>
          </a:prstGeom>
          <a:noFill/>
        </p:spPr>
        <p:txBody>
          <a:bodyPr wrap="square" rtlCol="0">
            <a:spAutoFit/>
          </a:bodyPr>
          <a:lstStyle/>
          <a:p>
            <a:pPr fontAlgn="auto">
              <a:spcBef>
                <a:spcPts val="0"/>
              </a:spcBef>
              <a:spcAft>
                <a:spcPts val="0"/>
              </a:spcAft>
            </a:pPr>
            <a:r>
              <a:rPr lang="en-GB" sz="1600">
                <a:solidFill>
                  <a:srgbClr val="000000"/>
                </a:solidFill>
                <a:latin typeface="Aptos" panose="020B0004020202020204" pitchFamily="34" charset="0"/>
              </a:rPr>
              <a:t>Make the most of the allowances available to you</a:t>
            </a:r>
          </a:p>
        </p:txBody>
      </p:sp>
      <p:sp>
        <p:nvSpPr>
          <p:cNvPr id="95" name="Donut 2"/>
          <p:cNvSpPr/>
          <p:nvPr/>
        </p:nvSpPr>
        <p:spPr>
          <a:xfrm>
            <a:off x="7630587" y="226249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97" name="Oval 96"/>
          <p:cNvSpPr>
            <a:spLocks noChangeAspect="1"/>
          </p:cNvSpPr>
          <p:nvPr/>
        </p:nvSpPr>
        <p:spPr>
          <a:xfrm>
            <a:off x="2471614" y="2599032"/>
            <a:ext cx="1390561" cy="1390561"/>
          </a:xfrm>
          <a:prstGeom prst="ellipse">
            <a:avLst/>
          </a:prstGeom>
          <a:noFill/>
          <a:ln w="9525" cap="flat" cmpd="sng" algn="ctr">
            <a:solidFill>
              <a:srgbClr val="047BC1"/>
            </a:solidFill>
            <a:prstDash val="sysDot"/>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Arial"/>
              <a:ea typeface="+mn-ea"/>
              <a:cs typeface="+mn-cs"/>
            </a:endParaRPr>
          </a:p>
        </p:txBody>
      </p:sp>
      <p:sp>
        <p:nvSpPr>
          <p:cNvPr id="102" name="Donut 2"/>
          <p:cNvSpPr/>
          <p:nvPr/>
        </p:nvSpPr>
        <p:spPr>
          <a:xfrm flipH="1" flipV="1">
            <a:off x="2135073" y="329431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05" name="Oval 104"/>
          <p:cNvSpPr>
            <a:spLocks noChangeAspect="1"/>
          </p:cNvSpPr>
          <p:nvPr/>
        </p:nvSpPr>
        <p:spPr>
          <a:xfrm>
            <a:off x="4294280" y="2599032"/>
            <a:ext cx="1390561" cy="1390561"/>
          </a:xfrm>
          <a:prstGeom prst="ellipse">
            <a:avLst/>
          </a:prstGeom>
          <a:noFill/>
          <a:ln w="9525" cap="flat" cmpd="sng" algn="ctr">
            <a:solidFill>
              <a:srgbClr val="7DC202"/>
            </a:solidFill>
            <a:prstDash val="sysDot"/>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Arial"/>
              <a:ea typeface="+mn-ea"/>
              <a:cs typeface="+mn-cs"/>
            </a:endParaRPr>
          </a:p>
        </p:txBody>
      </p:sp>
      <p:sp>
        <p:nvSpPr>
          <p:cNvPr id="110" name="Donut 2"/>
          <p:cNvSpPr/>
          <p:nvPr/>
        </p:nvSpPr>
        <p:spPr>
          <a:xfrm>
            <a:off x="3957741" y="226249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13" name="Oval 112"/>
          <p:cNvSpPr>
            <a:spLocks noChangeAspect="1"/>
          </p:cNvSpPr>
          <p:nvPr/>
        </p:nvSpPr>
        <p:spPr>
          <a:xfrm>
            <a:off x="6132361" y="2599032"/>
            <a:ext cx="1390561" cy="1390561"/>
          </a:xfrm>
          <a:prstGeom prst="ellipse">
            <a:avLst/>
          </a:prstGeom>
          <a:noFill/>
          <a:ln w="9525" cap="flat" cmpd="sng" algn="ctr">
            <a:solidFill>
              <a:srgbClr val="9875A7"/>
            </a:solidFill>
            <a:prstDash val="sysDot"/>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Arial"/>
              <a:ea typeface="+mn-ea"/>
              <a:cs typeface="+mn-cs"/>
            </a:endParaRPr>
          </a:p>
        </p:txBody>
      </p:sp>
      <p:sp>
        <p:nvSpPr>
          <p:cNvPr id="114" name="Donut 2"/>
          <p:cNvSpPr/>
          <p:nvPr/>
        </p:nvSpPr>
        <p:spPr>
          <a:xfrm>
            <a:off x="5795821" y="226249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15" name="Donut 2"/>
          <p:cNvSpPr/>
          <p:nvPr/>
        </p:nvSpPr>
        <p:spPr>
          <a:xfrm flipH="1" flipV="1">
            <a:off x="5795821" y="329431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16" name="Donut 2"/>
          <p:cNvSpPr/>
          <p:nvPr/>
        </p:nvSpPr>
        <p:spPr>
          <a:xfrm>
            <a:off x="2135073" y="226249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17" name="Donut 2"/>
          <p:cNvSpPr/>
          <p:nvPr/>
        </p:nvSpPr>
        <p:spPr>
          <a:xfrm flipH="1" flipV="1">
            <a:off x="3957741" y="329431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18" name="Oval 117"/>
          <p:cNvSpPr>
            <a:spLocks noChangeAspect="1"/>
          </p:cNvSpPr>
          <p:nvPr/>
        </p:nvSpPr>
        <p:spPr>
          <a:xfrm>
            <a:off x="7967126" y="2599032"/>
            <a:ext cx="1390561" cy="1390561"/>
          </a:xfrm>
          <a:prstGeom prst="ellipse">
            <a:avLst/>
          </a:prstGeom>
          <a:noFill/>
          <a:ln w="9525" cap="flat" cmpd="sng" algn="ctr">
            <a:solidFill>
              <a:srgbClr val="7A2A3D"/>
            </a:solidFill>
            <a:prstDash val="sysDot"/>
          </a:ln>
          <a:effectLst/>
        </p:spPr>
        <p:txBody>
          <a:bodyPr rtlCol="0" anchor="ctr"/>
          <a:lstStyle/>
          <a:p>
            <a:pPr algn="ctr" defTabSz="914400" eaLnBrk="1" fontAlgn="auto" hangingPunct="1">
              <a:spcBef>
                <a:spcPts val="0"/>
              </a:spcBef>
              <a:spcAft>
                <a:spcPts val="0"/>
              </a:spcAft>
              <a:defRPr/>
            </a:pPr>
            <a:endParaRPr lang="en-GB" kern="0">
              <a:solidFill>
                <a:srgbClr val="B5C2E5"/>
              </a:solidFill>
              <a:latin typeface="Arial"/>
              <a:ea typeface="+mn-ea"/>
              <a:cs typeface="+mn-cs"/>
            </a:endParaRPr>
          </a:p>
        </p:txBody>
      </p:sp>
      <p:sp>
        <p:nvSpPr>
          <p:cNvPr id="119" name="Donut 2"/>
          <p:cNvSpPr/>
          <p:nvPr/>
        </p:nvSpPr>
        <p:spPr>
          <a:xfrm flipH="1" flipV="1">
            <a:off x="7630587" y="3294311"/>
            <a:ext cx="2063641" cy="1031820"/>
          </a:xfrm>
          <a:custGeom>
            <a:avLst/>
            <a:gdLst/>
            <a:ahLst/>
            <a:cxnLst/>
            <a:rect l="l" t="t" r="r" b="b"/>
            <a:pathLst>
              <a:path w="1656184" h="828091">
                <a:moveTo>
                  <a:pt x="828092" y="0"/>
                </a:moveTo>
                <a:cubicBezTo>
                  <a:pt x="1285435" y="0"/>
                  <a:pt x="1656184" y="370749"/>
                  <a:pt x="1656184" y="828091"/>
                </a:cubicBezTo>
                <a:lnTo>
                  <a:pt x="1467445" y="828091"/>
                </a:lnTo>
                <a:cubicBezTo>
                  <a:pt x="1467445" y="474987"/>
                  <a:pt x="1181197" y="188739"/>
                  <a:pt x="828092" y="188739"/>
                </a:cubicBezTo>
                <a:cubicBezTo>
                  <a:pt x="474987" y="188739"/>
                  <a:pt x="188739" y="474987"/>
                  <a:pt x="188739" y="828091"/>
                </a:cubicBezTo>
                <a:lnTo>
                  <a:pt x="0" y="828091"/>
                </a:lnTo>
                <a:cubicBezTo>
                  <a:pt x="0" y="370749"/>
                  <a:pt x="370749" y="0"/>
                  <a:pt x="828092" y="0"/>
                </a:cubicBezTo>
                <a:close/>
              </a:path>
            </a:pathLst>
          </a:cu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92149"/>
              </a:solidFill>
              <a:latin typeface="Arial"/>
              <a:ea typeface="+mn-ea"/>
              <a:cs typeface="+mn-cs"/>
            </a:endParaRPr>
          </a:p>
        </p:txBody>
      </p:sp>
      <p:sp>
        <p:nvSpPr>
          <p:cNvPr id="120" name="TextBox 119"/>
          <p:cNvSpPr txBox="1"/>
          <p:nvPr/>
        </p:nvSpPr>
        <p:spPr>
          <a:xfrm>
            <a:off x="2537645" y="3500469"/>
            <a:ext cx="1254877" cy="307777"/>
          </a:xfrm>
          <a:prstGeom prst="rect">
            <a:avLst/>
          </a:prstGeom>
          <a:noFill/>
        </p:spPr>
        <p:txBody>
          <a:bodyPr wrap="square" rtlCol="0">
            <a:spAutoFit/>
          </a:bodyPr>
          <a:lstStyle/>
          <a:p>
            <a:pPr algn="ctr" fontAlgn="auto">
              <a:spcBef>
                <a:spcPts val="0"/>
              </a:spcBef>
              <a:spcAft>
                <a:spcPts val="0"/>
              </a:spcAft>
            </a:pPr>
            <a:r>
              <a:rPr lang="en-GB" sz="1400" dirty="0">
                <a:solidFill>
                  <a:srgbClr val="000000"/>
                </a:solidFill>
                <a:latin typeface="Aptos" panose="020B0004020202020204" pitchFamily="34" charset="0"/>
              </a:rPr>
              <a:t>Intestacy</a:t>
            </a:r>
          </a:p>
        </p:txBody>
      </p:sp>
      <p:sp>
        <p:nvSpPr>
          <p:cNvPr id="121" name="TextBox 120"/>
          <p:cNvSpPr txBox="1"/>
          <p:nvPr/>
        </p:nvSpPr>
        <p:spPr>
          <a:xfrm>
            <a:off x="4371495" y="3500469"/>
            <a:ext cx="1254877" cy="307777"/>
          </a:xfrm>
          <a:prstGeom prst="rect">
            <a:avLst/>
          </a:prstGeom>
          <a:noFill/>
        </p:spPr>
        <p:txBody>
          <a:bodyPr wrap="square" rtlCol="0">
            <a:spAutoFit/>
          </a:bodyPr>
          <a:lstStyle/>
          <a:p>
            <a:pPr algn="ctr" fontAlgn="auto">
              <a:spcBef>
                <a:spcPts val="0"/>
              </a:spcBef>
              <a:spcAft>
                <a:spcPts val="0"/>
              </a:spcAft>
            </a:pPr>
            <a:r>
              <a:rPr lang="en-GB" sz="1400">
                <a:solidFill>
                  <a:srgbClr val="000000"/>
                </a:solidFill>
                <a:latin typeface="Aptos" panose="020B0004020202020204" pitchFamily="34" charset="0"/>
              </a:rPr>
              <a:t>IHT</a:t>
            </a:r>
          </a:p>
        </p:txBody>
      </p:sp>
      <p:sp>
        <p:nvSpPr>
          <p:cNvPr id="122" name="TextBox 121"/>
          <p:cNvSpPr txBox="1"/>
          <p:nvPr/>
        </p:nvSpPr>
        <p:spPr>
          <a:xfrm>
            <a:off x="6200202" y="3459617"/>
            <a:ext cx="1254877" cy="307777"/>
          </a:xfrm>
          <a:prstGeom prst="rect">
            <a:avLst/>
          </a:prstGeom>
          <a:noFill/>
        </p:spPr>
        <p:txBody>
          <a:bodyPr wrap="square" rtlCol="0">
            <a:spAutoFit/>
          </a:bodyPr>
          <a:lstStyle/>
          <a:p>
            <a:pPr algn="ctr" fontAlgn="auto">
              <a:spcBef>
                <a:spcPts val="0"/>
              </a:spcBef>
              <a:spcAft>
                <a:spcPts val="0"/>
              </a:spcAft>
            </a:pPr>
            <a:r>
              <a:rPr lang="en-GB" sz="1400">
                <a:solidFill>
                  <a:srgbClr val="000000"/>
                </a:solidFill>
                <a:latin typeface="Aptos" panose="020B0004020202020204" pitchFamily="34" charset="0"/>
              </a:rPr>
              <a:t>LPOA</a:t>
            </a:r>
          </a:p>
        </p:txBody>
      </p:sp>
      <p:sp>
        <p:nvSpPr>
          <p:cNvPr id="123" name="TextBox 122"/>
          <p:cNvSpPr txBox="1"/>
          <p:nvPr/>
        </p:nvSpPr>
        <p:spPr>
          <a:xfrm>
            <a:off x="8039198" y="3369842"/>
            <a:ext cx="1254877" cy="523220"/>
          </a:xfrm>
          <a:prstGeom prst="rect">
            <a:avLst/>
          </a:prstGeom>
          <a:noFill/>
        </p:spPr>
        <p:txBody>
          <a:bodyPr wrap="square" rtlCol="0">
            <a:spAutoFit/>
          </a:bodyPr>
          <a:lstStyle/>
          <a:p>
            <a:pPr algn="ctr" fontAlgn="auto">
              <a:spcBef>
                <a:spcPts val="0"/>
              </a:spcBef>
              <a:spcAft>
                <a:spcPts val="0"/>
              </a:spcAft>
            </a:pPr>
            <a:r>
              <a:rPr lang="en-GB" sz="1400">
                <a:solidFill>
                  <a:srgbClr val="000000"/>
                </a:solidFill>
                <a:latin typeface="Aptos" panose="020B0004020202020204" pitchFamily="34" charset="0"/>
              </a:rPr>
              <a:t>Health and Funeral</a:t>
            </a:r>
          </a:p>
        </p:txBody>
      </p:sp>
      <p:sp>
        <p:nvSpPr>
          <p:cNvPr id="124" name="Oval 123"/>
          <p:cNvSpPr>
            <a:spLocks noChangeAspect="1"/>
          </p:cNvSpPr>
          <p:nvPr/>
        </p:nvSpPr>
        <p:spPr>
          <a:xfrm>
            <a:off x="2278048" y="4576870"/>
            <a:ext cx="158724" cy="158724"/>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B5C2E5"/>
              </a:solidFill>
              <a:latin typeface="Arial"/>
              <a:ea typeface="+mn-ea"/>
              <a:cs typeface="+mn-cs"/>
            </a:endParaRPr>
          </a:p>
        </p:txBody>
      </p:sp>
      <p:sp>
        <p:nvSpPr>
          <p:cNvPr id="125" name="Oval 124"/>
          <p:cNvSpPr>
            <a:spLocks noChangeAspect="1"/>
          </p:cNvSpPr>
          <p:nvPr/>
        </p:nvSpPr>
        <p:spPr>
          <a:xfrm>
            <a:off x="4354535" y="4576870"/>
            <a:ext cx="158724" cy="158724"/>
          </a:xfrm>
          <a:prstGeom prst="ellipse">
            <a:avLst/>
          </a:pr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B5C2E5"/>
              </a:solidFill>
              <a:latin typeface="Arial"/>
              <a:ea typeface="+mn-ea"/>
              <a:cs typeface="+mn-cs"/>
            </a:endParaRPr>
          </a:p>
        </p:txBody>
      </p:sp>
      <p:sp>
        <p:nvSpPr>
          <p:cNvPr id="126" name="Oval 125"/>
          <p:cNvSpPr>
            <a:spLocks noChangeAspect="1"/>
          </p:cNvSpPr>
          <p:nvPr/>
        </p:nvSpPr>
        <p:spPr>
          <a:xfrm>
            <a:off x="5999976" y="4576870"/>
            <a:ext cx="158724" cy="158724"/>
          </a:xfrm>
          <a:prstGeom prst="ellipse">
            <a:avLst/>
          </a:pr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B5C2E5"/>
              </a:solidFill>
              <a:latin typeface="Arial"/>
              <a:ea typeface="+mn-ea"/>
              <a:cs typeface="+mn-cs"/>
            </a:endParaRPr>
          </a:p>
        </p:txBody>
      </p:sp>
      <p:sp>
        <p:nvSpPr>
          <p:cNvPr id="127" name="Oval 126"/>
          <p:cNvSpPr>
            <a:spLocks noChangeAspect="1"/>
          </p:cNvSpPr>
          <p:nvPr/>
        </p:nvSpPr>
        <p:spPr>
          <a:xfrm>
            <a:off x="7988316" y="4576870"/>
            <a:ext cx="158724" cy="158724"/>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srgbClr val="B5C2E5"/>
              </a:solidFill>
              <a:latin typeface="Arial"/>
              <a:ea typeface="+mn-ea"/>
              <a:cs typeface="+mn-cs"/>
            </a:endParaRPr>
          </a:p>
        </p:txBody>
      </p:sp>
      <p:pic>
        <p:nvPicPr>
          <p:cNvPr id="2" name="Picture 1"/>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tretch>
            <a:fillRect/>
          </a:stretch>
        </p:blipFill>
        <p:spPr>
          <a:xfrm>
            <a:off x="4683832" y="2639701"/>
            <a:ext cx="864529" cy="773156"/>
          </a:xfrm>
          <a:prstGeom prst="rect">
            <a:avLst/>
          </a:prstGeom>
        </p:spPr>
      </p:pic>
      <p:pic>
        <p:nvPicPr>
          <p:cNvPr id="7" name="Picture 6"/>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525797" y="2808551"/>
            <a:ext cx="577247" cy="546865"/>
          </a:xfrm>
          <a:prstGeom prst="rect">
            <a:avLst/>
          </a:prstGeom>
        </p:spPr>
      </p:pic>
      <p:pic>
        <p:nvPicPr>
          <p:cNvPr id="15" name="Picture 14"/>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8383328" y="2778071"/>
            <a:ext cx="587192" cy="528125"/>
          </a:xfrm>
          <a:prstGeom prst="rect">
            <a:avLst/>
          </a:prstGeom>
        </p:spPr>
      </p:pic>
      <p:pic>
        <p:nvPicPr>
          <p:cNvPr id="16" name="Picture 15"/>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brightnessContrast bright="-40000"/>
                    </a14:imgEffect>
                  </a14:imgLayer>
                </a14:imgProps>
              </a:ext>
            </a:extLst>
          </a:blip>
          <a:stretch>
            <a:fillRect/>
          </a:stretch>
        </p:blipFill>
        <p:spPr>
          <a:xfrm>
            <a:off x="2850617" y="2762418"/>
            <a:ext cx="628928" cy="639126"/>
          </a:xfrm>
          <a:prstGeom prst="rect">
            <a:avLst/>
          </a:prstGeom>
        </p:spPr>
      </p:pic>
      <p:sp>
        <p:nvSpPr>
          <p:cNvPr id="4" name="RefTextBox123">
            <a:extLst>
              <a:ext uri="{FF2B5EF4-FFF2-40B4-BE49-F238E27FC236}">
                <a16:creationId xmlns:a16="http://schemas.microsoft.com/office/drawing/2014/main" id="{EDCB878F-C412-598C-5282-F0BCF53F861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427616810</a:t>
            </a:r>
          </a:p>
        </p:txBody>
      </p:sp>
    </p:spTree>
    <p:custDataLst>
      <p:tags r:id="rId1"/>
    </p:custDataLst>
    <p:extLst>
      <p:ext uri="{BB962C8B-B14F-4D97-AF65-F5344CB8AC3E}">
        <p14:creationId xmlns:p14="http://schemas.microsoft.com/office/powerpoint/2010/main" val="226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500"/>
                                        <p:tgtEl>
                                          <p:spTgt spid="1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500"/>
                                        <p:tgtEl>
                                          <p:spTgt spid="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fade">
                                      <p:cBhvr>
                                        <p:cTn id="36" dur="500"/>
                                        <p:tgtEl>
                                          <p:spTgt spid="1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fade">
                                      <p:cBhvr>
                                        <p:cTn id="39" dur="500"/>
                                        <p:tgtEl>
                                          <p:spTgt spid="1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500"/>
                                        <p:tgtEl>
                                          <p:spTgt spid="1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500"/>
                                        <p:tgtEl>
                                          <p:spTgt spid="125"/>
                                        </p:tgtEl>
                                      </p:cBhvr>
                                    </p:animEffect>
                                  </p:childTnLst>
                                </p:cTn>
                              </p:par>
                              <p:par>
                                <p:cTn id="46" presetID="10"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500"/>
                                        <p:tgtEl>
                                          <p:spTgt spid="1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fade">
                                      <p:cBhvr>
                                        <p:cTn id="59" dur="500"/>
                                        <p:tgtEl>
                                          <p:spTgt spid="1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6"/>
                                        </p:tgtEl>
                                        <p:attrNameLst>
                                          <p:attrName>style.visibility</p:attrName>
                                        </p:attrNameLst>
                                      </p:cBhvr>
                                      <p:to>
                                        <p:strVal val="visible"/>
                                      </p:to>
                                    </p:set>
                                    <p:animEffect transition="in" filter="fade">
                                      <p:cBhvr>
                                        <p:cTn id="68" dur="500"/>
                                        <p:tgtEl>
                                          <p:spTgt spid="126"/>
                                        </p:tgtEl>
                                      </p:cBhvr>
                                    </p:animEffect>
                                  </p:childTnLst>
                                </p:cTn>
                              </p:par>
                              <p:par>
                                <p:cTn id="69" presetID="10"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8"/>
                                        </p:tgtEl>
                                        <p:attrNameLst>
                                          <p:attrName>style.visibility</p:attrName>
                                        </p:attrNameLst>
                                      </p:cBhvr>
                                      <p:to>
                                        <p:strVal val="visible"/>
                                      </p:to>
                                    </p:set>
                                    <p:animEffect transition="in" filter="fade">
                                      <p:cBhvr>
                                        <p:cTn id="82" dur="500"/>
                                        <p:tgtEl>
                                          <p:spTgt spid="1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fade">
                                      <p:cBhvr>
                                        <p:cTn id="88" dur="500"/>
                                        <p:tgtEl>
                                          <p:spTgt spid="1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7"/>
                                        </p:tgtEl>
                                        <p:attrNameLst>
                                          <p:attrName>style.visibility</p:attrName>
                                        </p:attrNameLst>
                                      </p:cBhvr>
                                      <p:to>
                                        <p:strVal val="visible"/>
                                      </p:to>
                                    </p:set>
                                    <p:animEffect transition="in" filter="fade">
                                      <p:cBhvr>
                                        <p:cTn id="91" dur="500"/>
                                        <p:tgtEl>
                                          <p:spTgt spid="127"/>
                                        </p:tgtEl>
                                      </p:cBhvr>
                                    </p:animEffect>
                                  </p:childTnLst>
                                </p:cTn>
                              </p:par>
                              <p:par>
                                <p:cTn id="92" presetID="10" presetClass="entr" presetSubtype="0"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animBg="1"/>
      <p:bldP spid="97" grpId="0" animBg="1"/>
      <p:bldP spid="102" grpId="0" animBg="1"/>
      <p:bldP spid="105" grpId="0" animBg="1"/>
      <p:bldP spid="110" grpId="0" animBg="1"/>
      <p:bldP spid="113" grpId="0" animBg="1"/>
      <p:bldP spid="114" grpId="0" animBg="1"/>
      <p:bldP spid="115" grpId="0" animBg="1"/>
      <p:bldP spid="116" grpId="0" animBg="1"/>
      <p:bldP spid="117" grpId="0" animBg="1"/>
      <p:bldP spid="118" grpId="0" animBg="1"/>
      <p:bldP spid="119" grpId="0" animBg="1"/>
      <p:bldP spid="120" grpId="0"/>
      <p:bldP spid="121" grpId="0"/>
      <p:bldP spid="122" grpId="0"/>
      <p:bldP spid="123" grpId="0"/>
      <p:bldP spid="124" grpId="0" animBg="1"/>
      <p:bldP spid="125" grpId="0" animBg="1"/>
      <p:bldP spid="126" grpId="0" animBg="1"/>
      <p:bldP spid="1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52EB-6AA0-6EC8-C137-EC0293C29679}"/>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Inheritance tax</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31456776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pPr>
            <a:r>
              <a:rPr lang="en-GB" sz="3600" kern="0">
                <a:solidFill>
                  <a:srgbClr val="391C66"/>
                </a:solidFill>
                <a:latin typeface="Aptos Display" panose="020B0004020202020204" pitchFamily="34" charset="0"/>
              </a:rPr>
              <a:t>Inheritance tax (IHT)</a:t>
            </a:r>
            <a:endParaRPr lang="en-GB" sz="360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27C6B910-E2D3-1C11-3F95-02A1BBF1D477}"/>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81349940</a:t>
            </a:r>
          </a:p>
        </p:txBody>
      </p:sp>
      <p:sp>
        <p:nvSpPr>
          <p:cNvPr id="4" name="Rectangle 3">
            <a:extLst>
              <a:ext uri="{FF2B5EF4-FFF2-40B4-BE49-F238E27FC236}">
                <a16:creationId xmlns:a16="http://schemas.microsoft.com/office/drawing/2014/main" id="{FF11D3F2-226B-04F8-7F3A-963DAA36E8A0}"/>
              </a:ext>
            </a:extLst>
          </p:cNvPr>
          <p:cNvSpPr/>
          <p:nvPr/>
        </p:nvSpPr>
        <p:spPr>
          <a:xfrm rot="5400000">
            <a:off x="1863659" y="2267171"/>
            <a:ext cx="363169" cy="4090490"/>
          </a:xfrm>
          <a:prstGeom prst="rect">
            <a:avLst/>
          </a:prstGeom>
          <a:solidFill>
            <a:srgbClr val="98E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5" name="Freeform 11">
            <a:extLst>
              <a:ext uri="{FF2B5EF4-FFF2-40B4-BE49-F238E27FC236}">
                <a16:creationId xmlns:a16="http://schemas.microsoft.com/office/drawing/2014/main" id="{C44123F9-E356-73F4-C90A-D75B7E5106BE}"/>
              </a:ext>
            </a:extLst>
          </p:cNvPr>
          <p:cNvSpPr/>
          <p:nvPr/>
        </p:nvSpPr>
        <p:spPr>
          <a:xfrm rot="10800000">
            <a:off x="3920115" y="4137205"/>
            <a:ext cx="697330" cy="1252857"/>
          </a:xfrm>
          <a:custGeom>
            <a:avLst/>
            <a:gdLst>
              <a:gd name="connsiteX0" fmla="*/ 0 w 876300"/>
              <a:gd name="connsiteY0" fmla="*/ 488950 h 1574403"/>
              <a:gd name="connsiteX1" fmla="*/ 438150 w 876300"/>
              <a:gd name="connsiteY1" fmla="*/ 0 h 1574403"/>
              <a:gd name="connsiteX2" fmla="*/ 876300 w 876300"/>
              <a:gd name="connsiteY2" fmla="*/ 488950 h 1574403"/>
              <a:gd name="connsiteX3" fmla="*/ 666338 w 876300"/>
              <a:gd name="connsiteY3" fmla="*/ 488950 h 1574403"/>
              <a:gd name="connsiteX4" fmla="*/ 666338 w 876300"/>
              <a:gd name="connsiteY4" fmla="*/ 1574403 h 1574403"/>
              <a:gd name="connsiteX5" fmla="*/ 663338 w 876300"/>
              <a:gd name="connsiteY5" fmla="*/ 1574403 h 1574403"/>
              <a:gd name="connsiteX6" fmla="*/ 209962 w 876300"/>
              <a:gd name="connsiteY6" fmla="*/ 1114832 h 1574403"/>
              <a:gd name="connsiteX7" fmla="*/ 209962 w 876300"/>
              <a:gd name="connsiteY7" fmla="*/ 488950 h 1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1574403">
                <a:moveTo>
                  <a:pt x="0" y="488950"/>
                </a:moveTo>
                <a:lnTo>
                  <a:pt x="438150" y="0"/>
                </a:lnTo>
                <a:lnTo>
                  <a:pt x="876300" y="488950"/>
                </a:lnTo>
                <a:lnTo>
                  <a:pt x="666338" y="488950"/>
                </a:lnTo>
                <a:lnTo>
                  <a:pt x="666338" y="1574403"/>
                </a:lnTo>
                <a:lnTo>
                  <a:pt x="663338" y="1574403"/>
                </a:lnTo>
                <a:lnTo>
                  <a:pt x="209962" y="1114832"/>
                </a:lnTo>
                <a:lnTo>
                  <a:pt x="209962" y="488950"/>
                </a:ln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6" name="Rectangle 5">
            <a:extLst>
              <a:ext uri="{FF2B5EF4-FFF2-40B4-BE49-F238E27FC236}">
                <a16:creationId xmlns:a16="http://schemas.microsoft.com/office/drawing/2014/main" id="{F1BEC1C2-8BA7-6BFC-8CBB-30CF5B63BA06}"/>
              </a:ext>
            </a:extLst>
          </p:cNvPr>
          <p:cNvSpPr/>
          <p:nvPr/>
        </p:nvSpPr>
        <p:spPr>
          <a:xfrm rot="16200000" flipV="1">
            <a:off x="1331318" y="2360850"/>
            <a:ext cx="363169" cy="3025808"/>
          </a:xfrm>
          <a:prstGeom prst="rect">
            <a:avLst/>
          </a:prstGeom>
          <a:solidFill>
            <a:srgbClr val="4BB8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7" name="Freeform 16">
            <a:extLst>
              <a:ext uri="{FF2B5EF4-FFF2-40B4-BE49-F238E27FC236}">
                <a16:creationId xmlns:a16="http://schemas.microsoft.com/office/drawing/2014/main" id="{EA40C6B2-D3DA-1567-06ED-19F260FD1AC3}"/>
              </a:ext>
            </a:extLst>
          </p:cNvPr>
          <p:cNvSpPr/>
          <p:nvPr/>
        </p:nvSpPr>
        <p:spPr>
          <a:xfrm rot="10800000" flipV="1">
            <a:off x="2855433" y="2796106"/>
            <a:ext cx="697330" cy="1252857"/>
          </a:xfrm>
          <a:custGeom>
            <a:avLst/>
            <a:gdLst>
              <a:gd name="connsiteX0" fmla="*/ 0 w 876300"/>
              <a:gd name="connsiteY0" fmla="*/ 488950 h 1574403"/>
              <a:gd name="connsiteX1" fmla="*/ 438150 w 876300"/>
              <a:gd name="connsiteY1" fmla="*/ 0 h 1574403"/>
              <a:gd name="connsiteX2" fmla="*/ 876300 w 876300"/>
              <a:gd name="connsiteY2" fmla="*/ 488950 h 1574403"/>
              <a:gd name="connsiteX3" fmla="*/ 666338 w 876300"/>
              <a:gd name="connsiteY3" fmla="*/ 488950 h 1574403"/>
              <a:gd name="connsiteX4" fmla="*/ 666338 w 876300"/>
              <a:gd name="connsiteY4" fmla="*/ 1574403 h 1574403"/>
              <a:gd name="connsiteX5" fmla="*/ 663338 w 876300"/>
              <a:gd name="connsiteY5" fmla="*/ 1574403 h 1574403"/>
              <a:gd name="connsiteX6" fmla="*/ 209962 w 876300"/>
              <a:gd name="connsiteY6" fmla="*/ 1114832 h 1574403"/>
              <a:gd name="connsiteX7" fmla="*/ 209962 w 876300"/>
              <a:gd name="connsiteY7" fmla="*/ 488950 h 157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0" h="1574403">
                <a:moveTo>
                  <a:pt x="0" y="488950"/>
                </a:moveTo>
                <a:lnTo>
                  <a:pt x="438150" y="0"/>
                </a:lnTo>
                <a:lnTo>
                  <a:pt x="876300" y="488950"/>
                </a:lnTo>
                <a:lnTo>
                  <a:pt x="666338" y="488950"/>
                </a:lnTo>
                <a:lnTo>
                  <a:pt x="666338" y="1574403"/>
                </a:lnTo>
                <a:lnTo>
                  <a:pt x="663338" y="1574403"/>
                </a:lnTo>
                <a:lnTo>
                  <a:pt x="209962" y="1114832"/>
                </a:lnTo>
                <a:lnTo>
                  <a:pt x="209962" y="488950"/>
                </a:lnTo>
                <a:close/>
              </a:path>
            </a:pathLst>
          </a:cu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8" name="Picture 7">
            <a:extLst>
              <a:ext uri="{FF2B5EF4-FFF2-40B4-BE49-F238E27FC236}">
                <a16:creationId xmlns:a16="http://schemas.microsoft.com/office/drawing/2014/main" id="{F9D868F4-253A-A00B-95BC-FA36E5905AD2}"/>
              </a:ext>
            </a:extLst>
          </p:cNvPr>
          <p:cNvPicPr>
            <a:picLocks noChangeAspect="1"/>
          </p:cNvPicPr>
          <p:nvPr/>
        </p:nvPicPr>
        <p:blipFill>
          <a:blip r:embed="rId4"/>
          <a:stretch>
            <a:fillRect/>
          </a:stretch>
        </p:blipFill>
        <p:spPr>
          <a:xfrm>
            <a:off x="3968523" y="5515939"/>
            <a:ext cx="600512" cy="604108"/>
          </a:xfrm>
          <a:prstGeom prst="rect">
            <a:avLst/>
          </a:prstGeom>
        </p:spPr>
      </p:pic>
      <p:pic>
        <p:nvPicPr>
          <p:cNvPr id="9" name="Picture 8">
            <a:extLst>
              <a:ext uri="{FF2B5EF4-FFF2-40B4-BE49-F238E27FC236}">
                <a16:creationId xmlns:a16="http://schemas.microsoft.com/office/drawing/2014/main" id="{B6166128-EF80-490C-8C0D-F5029A889706}"/>
              </a:ext>
            </a:extLst>
          </p:cNvPr>
          <p:cNvPicPr>
            <a:picLocks noChangeAspect="1"/>
          </p:cNvPicPr>
          <p:nvPr/>
        </p:nvPicPr>
        <p:blipFill>
          <a:blip r:embed="rId5"/>
          <a:stretch>
            <a:fillRect/>
          </a:stretch>
        </p:blipFill>
        <p:spPr>
          <a:xfrm>
            <a:off x="2922122" y="2158490"/>
            <a:ext cx="580636" cy="580636"/>
          </a:xfrm>
          <a:prstGeom prst="rect">
            <a:avLst/>
          </a:prstGeom>
        </p:spPr>
      </p:pic>
      <p:sp>
        <p:nvSpPr>
          <p:cNvPr id="10" name="Rectangle 9">
            <a:extLst>
              <a:ext uri="{FF2B5EF4-FFF2-40B4-BE49-F238E27FC236}">
                <a16:creationId xmlns:a16="http://schemas.microsoft.com/office/drawing/2014/main" id="{1A420EEF-57EA-C6FE-180E-2BF3B3F1F5A6}"/>
              </a:ext>
            </a:extLst>
          </p:cNvPr>
          <p:cNvSpPr/>
          <p:nvPr/>
        </p:nvSpPr>
        <p:spPr>
          <a:xfrm>
            <a:off x="3651023" y="2073294"/>
            <a:ext cx="5032524" cy="584775"/>
          </a:xfrm>
          <a:prstGeom prst="rect">
            <a:avLst/>
          </a:prstGeom>
        </p:spPr>
        <p:txBody>
          <a:bodyPr wrap="square">
            <a:spAutoFit/>
          </a:bodyPr>
          <a:lstStyle/>
          <a:p>
            <a:pPr marL="0" lvl="1" eaLnBrk="0" fontAlgn="base" hangingPunct="0">
              <a:spcBef>
                <a:spcPct val="0"/>
              </a:spcBef>
              <a:spcAft>
                <a:spcPts val="1200"/>
              </a:spcAft>
              <a:buClr>
                <a:srgbClr val="635A54"/>
              </a:buClr>
              <a:buSzPct val="75000"/>
              <a:defRPr/>
            </a:pPr>
            <a:r>
              <a:rPr lang="en-GB" sz="1600" dirty="0">
                <a:solidFill>
                  <a:srgbClr val="000000"/>
                </a:solidFill>
                <a:latin typeface="Arial" panose="020B0604020202020204" pitchFamily="34" charset="0"/>
                <a:ea typeface="ヒラギノ角ゴ Pro W3" charset="-128"/>
                <a:cs typeface="Arial" pitchFamily="34" charset="0"/>
              </a:rPr>
              <a:t>HMRC apply IHT to your worldwide assets if you are a long-term resident of the UK</a:t>
            </a:r>
          </a:p>
        </p:txBody>
      </p:sp>
      <p:sp>
        <p:nvSpPr>
          <p:cNvPr id="11" name="Rectangle 10">
            <a:extLst>
              <a:ext uri="{FF2B5EF4-FFF2-40B4-BE49-F238E27FC236}">
                <a16:creationId xmlns:a16="http://schemas.microsoft.com/office/drawing/2014/main" id="{0A54004A-D299-7EAD-F9B3-3025648294C9}"/>
              </a:ext>
            </a:extLst>
          </p:cNvPr>
          <p:cNvSpPr/>
          <p:nvPr/>
        </p:nvSpPr>
        <p:spPr>
          <a:xfrm>
            <a:off x="4617445" y="5131320"/>
            <a:ext cx="4942402" cy="1231106"/>
          </a:xfrm>
          <a:prstGeom prst="rect">
            <a:avLst/>
          </a:prstGeom>
        </p:spPr>
        <p:txBody>
          <a:bodyPr wrap="square">
            <a:spAutoFit/>
          </a:bodyPr>
          <a:lstStyle/>
          <a:p>
            <a:pPr marL="285750" lvl="1" indent="-285750" eaLnBrk="0" fontAlgn="base" hangingPunct="0">
              <a:spcBef>
                <a:spcPct val="0"/>
              </a:spcBef>
              <a:spcAft>
                <a:spcPts val="1200"/>
              </a:spcAft>
              <a:buClr>
                <a:srgbClr val="635A54"/>
              </a:buClr>
              <a:buSzPct val="75000"/>
              <a:buFont typeface="Arial" panose="020B0604020202020204" pitchFamily="34" charset="0"/>
              <a:buChar char="•"/>
              <a:defRPr/>
            </a:pPr>
            <a:r>
              <a:rPr lang="en-GB" sz="1600" dirty="0"/>
              <a:t>Long-term residents are those UK-resident for over 10 of the last 20 tax years</a:t>
            </a:r>
          </a:p>
          <a:p>
            <a:pPr marL="285750" lvl="1" indent="-285750" eaLnBrk="0" fontAlgn="base" hangingPunct="0">
              <a:spcBef>
                <a:spcPct val="0"/>
              </a:spcBef>
              <a:spcAft>
                <a:spcPts val="1200"/>
              </a:spcAft>
              <a:buClr>
                <a:srgbClr val="635A54"/>
              </a:buClr>
              <a:buSzPct val="75000"/>
              <a:buFont typeface="Arial" panose="020B0604020202020204" pitchFamily="34" charset="0"/>
              <a:buChar char="•"/>
              <a:defRPr/>
            </a:pPr>
            <a:r>
              <a:rPr lang="en-GB" sz="1600" dirty="0"/>
              <a:t>You may still count as a long-term resident for up to 10 years after leaving the UK</a:t>
            </a:r>
            <a:endParaRPr lang="en-GB" sz="1600" dirty="0">
              <a:solidFill>
                <a:srgbClr val="000000"/>
              </a:solidFill>
              <a:latin typeface="Arial" panose="020B0604020202020204" pitchFamily="34" charset="0"/>
              <a:ea typeface="ヒラギノ角ゴ Pro W3" charset="-128"/>
              <a:cs typeface="Arial" pitchFamily="34" charset="0"/>
            </a:endParaRPr>
          </a:p>
        </p:txBody>
      </p:sp>
    </p:spTree>
    <p:custDataLst>
      <p:tags r:id="rId1"/>
    </p:custDataLst>
    <p:extLst>
      <p:ext uri="{BB962C8B-B14F-4D97-AF65-F5344CB8AC3E}">
        <p14:creationId xmlns:p14="http://schemas.microsoft.com/office/powerpoint/2010/main" val="35413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500"/>
                            </p:stCondLst>
                            <p:childTnLst>
                              <p:par>
                                <p:cTn id="16" presetID="26" presetClass="emph" presetSubtype="0" fill="hold" nodeType="afterEffect">
                                  <p:stCondLst>
                                    <p:cond delay="25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750"/>
                                        <p:tgtEl>
                                          <p:spTgt spid="4"/>
                                        </p:tgtEl>
                                      </p:cBhvr>
                                    </p:animEffect>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750"/>
                                        <p:tgtEl>
                                          <p:spTgt spid="5"/>
                                        </p:tgtEl>
                                      </p:cBhvr>
                                    </p:animEffec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1500"/>
                            </p:stCondLst>
                            <p:childTnLst>
                              <p:par>
                                <p:cTn id="36" presetID="26" presetClass="emph" presetSubtype="0" fill="hold" nodeType="afterEffect">
                                  <p:stCondLst>
                                    <p:cond delay="25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p:stCondLst>
                              <p:cond delay="225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FE2A067E-9ADE-4DAF-AC4A-7C5E3E9DE0F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Using the chat box</a:t>
            </a:r>
            <a:endParaRPr lang="en-GB" sz="3600" dirty="0">
              <a:solidFill>
                <a:srgbClr val="391C66"/>
              </a:solidFill>
              <a:latin typeface="Aptos Display" panose="020B0004020202020204" pitchFamily="34" charset="0"/>
              <a:cs typeface="+mn-cs"/>
            </a:endParaRPr>
          </a:p>
        </p:txBody>
      </p:sp>
      <p:grpSp>
        <p:nvGrpSpPr>
          <p:cNvPr id="13" name="Group 12">
            <a:extLst>
              <a:ext uri="{FF2B5EF4-FFF2-40B4-BE49-F238E27FC236}">
                <a16:creationId xmlns:a16="http://schemas.microsoft.com/office/drawing/2014/main" id="{35932213-D046-4E19-A4D6-3D969D740BCD}"/>
              </a:ext>
            </a:extLst>
          </p:cNvPr>
          <p:cNvGrpSpPr/>
          <p:nvPr/>
        </p:nvGrpSpPr>
        <p:grpSpPr>
          <a:xfrm rot="3217853">
            <a:off x="9028096" y="3829704"/>
            <a:ext cx="714234" cy="626743"/>
            <a:chOff x="6934436" y="4159588"/>
            <a:chExt cx="801677" cy="703474"/>
          </a:xfrm>
        </p:grpSpPr>
        <p:cxnSp>
          <p:nvCxnSpPr>
            <p:cNvPr id="66" name="Straight Connector 65">
              <a:extLst>
                <a:ext uri="{FF2B5EF4-FFF2-40B4-BE49-F238E27FC236}">
                  <a16:creationId xmlns:a16="http://schemas.microsoft.com/office/drawing/2014/main" id="{0A3637DC-A639-4883-9E10-69A58798D20D}"/>
                </a:ext>
              </a:extLst>
            </p:cNvPr>
            <p:cNvCxnSpPr>
              <a:cxnSpLocks/>
            </p:cNvCxnSpPr>
            <p:nvPr/>
          </p:nvCxnSpPr>
          <p:spPr>
            <a:xfrm rot="18382147" flipH="1">
              <a:off x="7094439" y="3999585"/>
              <a:ext cx="481672" cy="80167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CD36FEE-6D87-4E33-A799-F8F5795BD299}"/>
                </a:ext>
              </a:extLst>
            </p:cNvPr>
            <p:cNvSpPr/>
            <p:nvPr/>
          </p:nvSpPr>
          <p:spPr>
            <a:xfrm>
              <a:off x="7488223" y="4809062"/>
              <a:ext cx="54000" cy="5400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36" name="Group 35">
            <a:extLst>
              <a:ext uri="{FF2B5EF4-FFF2-40B4-BE49-F238E27FC236}">
                <a16:creationId xmlns:a16="http://schemas.microsoft.com/office/drawing/2014/main" id="{95137FF0-C260-4EEA-9F60-F1B3B873D467}"/>
              </a:ext>
            </a:extLst>
          </p:cNvPr>
          <p:cNvGrpSpPr/>
          <p:nvPr/>
        </p:nvGrpSpPr>
        <p:grpSpPr>
          <a:xfrm>
            <a:off x="7507923" y="1171727"/>
            <a:ext cx="280262" cy="336332"/>
            <a:chOff x="5432451" y="1433656"/>
            <a:chExt cx="314574" cy="377509"/>
          </a:xfrm>
        </p:grpSpPr>
        <p:sp>
          <p:nvSpPr>
            <p:cNvPr id="41" name="Graphic 8" descr="Cursor">
              <a:extLst>
                <a:ext uri="{FF2B5EF4-FFF2-40B4-BE49-F238E27FC236}">
                  <a16:creationId xmlns:a16="http://schemas.microsoft.com/office/drawing/2014/main" id="{C7CE938E-FE4D-48AF-BD42-A2B66C70F1EF}"/>
                </a:ext>
              </a:extLst>
            </p:cNvPr>
            <p:cNvSpPr/>
            <p:nvPr/>
          </p:nvSpPr>
          <p:spPr>
            <a:xfrm rot="16200000">
              <a:off x="5537921" y="1433586"/>
              <a:ext cx="209034" cy="209174"/>
            </a:xfrm>
            <a:custGeom>
              <a:avLst/>
              <a:gdLst>
                <a:gd name="connsiteX0" fmla="*/ 533045 w 533044"/>
                <a:gd name="connsiteY0" fmla="*/ 448628 h 533400"/>
                <a:gd name="connsiteX1" fmla="*/ 340640 w 533044"/>
                <a:gd name="connsiteY1" fmla="*/ 256318 h 533400"/>
                <a:gd name="connsiteX2" fmla="*/ 510185 w 533044"/>
                <a:gd name="connsiteY2" fmla="*/ 195263 h 533400"/>
                <a:gd name="connsiteX3" fmla="*/ 520531 w 533044"/>
                <a:gd name="connsiteY3" fmla="*/ 174082 h 533400"/>
                <a:gd name="connsiteX4" fmla="*/ 510185 w 533044"/>
                <a:gd name="connsiteY4" fmla="*/ 163735 h 533400"/>
                <a:gd name="connsiteX5" fmla="*/ 21648 w 533044"/>
                <a:gd name="connsiteY5" fmla="*/ 857 h 533400"/>
                <a:gd name="connsiteX6" fmla="*/ 16218 w 533044"/>
                <a:gd name="connsiteY6" fmla="*/ 0 h 533400"/>
                <a:gd name="connsiteX7" fmla="*/ 16218 w 533044"/>
                <a:gd name="connsiteY7" fmla="*/ 0 h 533400"/>
                <a:gd name="connsiteX8" fmla="*/ 4 w 533044"/>
                <a:gd name="connsiteY8" fmla="*/ 16925 h 533400"/>
                <a:gd name="connsiteX9" fmla="*/ 883 w 533044"/>
                <a:gd name="connsiteY9" fmla="*/ 21908 h 533400"/>
                <a:gd name="connsiteX10" fmla="*/ 163380 w 533044"/>
                <a:gd name="connsiteY10" fmla="*/ 510921 h 533400"/>
                <a:gd name="connsiteX11" fmla="*/ 184650 w 533044"/>
                <a:gd name="connsiteY11" fmla="*/ 521083 h 533400"/>
                <a:gd name="connsiteX12" fmla="*/ 194812 w 533044"/>
                <a:gd name="connsiteY12" fmla="*/ 510921 h 533400"/>
                <a:gd name="connsiteX13" fmla="*/ 255963 w 533044"/>
                <a:gd name="connsiteY13" fmla="*/ 341186 h 533400"/>
                <a:gd name="connsiteX14" fmla="*/ 448177 w 533044"/>
                <a:gd name="connsiteY14"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044" h="533400">
                  <a:moveTo>
                    <a:pt x="533045" y="448628"/>
                  </a:moveTo>
                  <a:lnTo>
                    <a:pt x="340640" y="256318"/>
                  </a:lnTo>
                  <a:lnTo>
                    <a:pt x="510185" y="195263"/>
                  </a:lnTo>
                  <a:cubicBezTo>
                    <a:pt x="518891" y="192271"/>
                    <a:pt x="523524" y="182788"/>
                    <a:pt x="520531" y="174082"/>
                  </a:cubicBezTo>
                  <a:cubicBezTo>
                    <a:pt x="518861" y="169222"/>
                    <a:pt x="515044" y="165405"/>
                    <a:pt x="510185" y="163735"/>
                  </a:cubicBezTo>
                  <a:lnTo>
                    <a:pt x="21648" y="857"/>
                  </a:lnTo>
                  <a:cubicBezTo>
                    <a:pt x="19896" y="280"/>
                    <a:pt x="18062" y="-9"/>
                    <a:pt x="16218" y="0"/>
                  </a:cubicBezTo>
                  <a:lnTo>
                    <a:pt x="16218" y="0"/>
                  </a:lnTo>
                  <a:cubicBezTo>
                    <a:pt x="7067" y="196"/>
                    <a:pt x="-192" y="7774"/>
                    <a:pt x="4" y="16925"/>
                  </a:cubicBezTo>
                  <a:cubicBezTo>
                    <a:pt x="40" y="18622"/>
                    <a:pt x="336" y="20302"/>
                    <a:pt x="883" y="21908"/>
                  </a:cubicBezTo>
                  <a:lnTo>
                    <a:pt x="163380" y="510921"/>
                  </a:lnTo>
                  <a:cubicBezTo>
                    <a:pt x="166447" y="519601"/>
                    <a:pt x="175970" y="524151"/>
                    <a:pt x="184650" y="521083"/>
                  </a:cubicBezTo>
                  <a:cubicBezTo>
                    <a:pt x="189399" y="519405"/>
                    <a:pt x="193134" y="515670"/>
                    <a:pt x="194812" y="510921"/>
                  </a:cubicBezTo>
                  <a:lnTo>
                    <a:pt x="255963" y="341186"/>
                  </a:lnTo>
                  <a:lnTo>
                    <a:pt x="448177" y="533400"/>
                  </a:lnTo>
                  <a:close/>
                </a:path>
              </a:pathLst>
            </a:custGeom>
            <a:noFill/>
            <a:ln w="19050" cap="flat">
              <a:solidFill>
                <a:schemeClr val="tx1"/>
              </a:solidFill>
              <a:prstDash val="solid"/>
              <a:miter/>
            </a:ln>
          </p:spPr>
          <p:txBody>
            <a:bodyPr rtlCol="0" anchor="ctr"/>
            <a:lstStyle/>
            <a:p>
              <a:pPr>
                <a:defRPr/>
              </a:pPr>
              <a:endParaRPr lang="en-GB" sz="1600">
                <a:solidFill>
                  <a:srgbClr val="FFFFFF"/>
                </a:solidFill>
              </a:endParaRPr>
            </a:p>
          </p:txBody>
        </p:sp>
        <p:grpSp>
          <p:nvGrpSpPr>
            <p:cNvPr id="42" name="Group 41">
              <a:extLst>
                <a:ext uri="{FF2B5EF4-FFF2-40B4-BE49-F238E27FC236}">
                  <a16:creationId xmlns:a16="http://schemas.microsoft.com/office/drawing/2014/main" id="{E8358264-75C3-405B-974E-DFC85B45EE9B}"/>
                </a:ext>
              </a:extLst>
            </p:cNvPr>
            <p:cNvGrpSpPr/>
            <p:nvPr/>
          </p:nvGrpSpPr>
          <p:grpSpPr>
            <a:xfrm rot="13537615">
              <a:off x="5370558" y="1611166"/>
              <a:ext cx="261892" cy="138106"/>
              <a:chOff x="-551323" y="603845"/>
              <a:chExt cx="1734244" cy="914531"/>
            </a:xfrm>
          </p:grpSpPr>
          <p:cxnSp>
            <p:nvCxnSpPr>
              <p:cNvPr id="52" name="Straight Connector 51">
                <a:extLst>
                  <a:ext uri="{FF2B5EF4-FFF2-40B4-BE49-F238E27FC236}">
                    <a16:creationId xmlns:a16="http://schemas.microsoft.com/office/drawing/2014/main" id="{F0BE7357-609E-4918-A498-7C018A5351F9}"/>
                  </a:ext>
                </a:extLst>
              </p:cNvPr>
              <p:cNvCxnSpPr/>
              <p:nvPr/>
            </p:nvCxnSpPr>
            <p:spPr>
              <a:xfrm>
                <a:off x="312071" y="603845"/>
                <a:ext cx="0" cy="508778"/>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784D54C-D5FC-4D21-B8B9-9F65A6354927}"/>
                  </a:ext>
                </a:extLst>
              </p:cNvPr>
              <p:cNvGrpSpPr/>
              <p:nvPr/>
            </p:nvGrpSpPr>
            <p:grpSpPr>
              <a:xfrm>
                <a:off x="599084" y="887180"/>
                <a:ext cx="583837" cy="628086"/>
                <a:chOff x="599084" y="887180"/>
                <a:chExt cx="583837" cy="628086"/>
              </a:xfrm>
            </p:grpSpPr>
            <p:cxnSp>
              <p:nvCxnSpPr>
                <p:cNvPr id="57" name="Straight Connector 56">
                  <a:extLst>
                    <a:ext uri="{FF2B5EF4-FFF2-40B4-BE49-F238E27FC236}">
                      <a16:creationId xmlns:a16="http://schemas.microsoft.com/office/drawing/2014/main" id="{F880D5DA-3B5F-41EF-BE29-32CDF3E1F0A1}"/>
                    </a:ext>
                  </a:extLst>
                </p:cNvPr>
                <p:cNvCxnSpPr>
                  <a:cxnSpLocks/>
                </p:cNvCxnSpPr>
                <p:nvPr/>
              </p:nvCxnSpPr>
              <p:spPr>
                <a:xfrm flipH="1">
                  <a:off x="599084" y="887180"/>
                  <a:ext cx="342402" cy="345493"/>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6B08332-EAD7-4224-A16F-C9035E29CCCC}"/>
                    </a:ext>
                  </a:extLst>
                </p:cNvPr>
                <p:cNvCxnSpPr>
                  <a:cxnSpLocks/>
                </p:cNvCxnSpPr>
                <p:nvPr/>
              </p:nvCxnSpPr>
              <p:spPr>
                <a:xfrm flipH="1" flipV="1">
                  <a:off x="702338" y="1510266"/>
                  <a:ext cx="480583"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D49B31-1915-4643-9118-4F204BCDC6DB}"/>
                  </a:ext>
                </a:extLst>
              </p:cNvPr>
              <p:cNvGrpSpPr/>
              <p:nvPr/>
            </p:nvGrpSpPr>
            <p:grpSpPr>
              <a:xfrm flipH="1">
                <a:off x="-551323" y="890301"/>
                <a:ext cx="583821" cy="628075"/>
                <a:chOff x="3329374" y="887195"/>
                <a:chExt cx="583821" cy="628075"/>
              </a:xfrm>
            </p:grpSpPr>
            <p:cxnSp>
              <p:nvCxnSpPr>
                <p:cNvPr id="55" name="Straight Connector 54">
                  <a:extLst>
                    <a:ext uri="{FF2B5EF4-FFF2-40B4-BE49-F238E27FC236}">
                      <a16:creationId xmlns:a16="http://schemas.microsoft.com/office/drawing/2014/main" id="{76C20A95-01F9-49C4-808A-B35BD4F24413}"/>
                    </a:ext>
                  </a:extLst>
                </p:cNvPr>
                <p:cNvCxnSpPr>
                  <a:cxnSpLocks/>
                </p:cNvCxnSpPr>
                <p:nvPr/>
              </p:nvCxnSpPr>
              <p:spPr>
                <a:xfrm flipH="1">
                  <a:off x="3329374" y="887195"/>
                  <a:ext cx="342403" cy="345497"/>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5413B7D-7A39-4068-947C-24EB6AE177B9}"/>
                    </a:ext>
                  </a:extLst>
                </p:cNvPr>
                <p:cNvCxnSpPr>
                  <a:cxnSpLocks/>
                </p:cNvCxnSpPr>
                <p:nvPr/>
              </p:nvCxnSpPr>
              <p:spPr>
                <a:xfrm flipH="1" flipV="1">
                  <a:off x="3432616" y="1510270"/>
                  <a:ext cx="480579"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8" name="Straight Connector 37">
            <a:extLst>
              <a:ext uri="{FF2B5EF4-FFF2-40B4-BE49-F238E27FC236}">
                <a16:creationId xmlns:a16="http://schemas.microsoft.com/office/drawing/2014/main" id="{D7640232-CE5B-4A89-A27C-6BC6FA19A85F}"/>
              </a:ext>
            </a:extLst>
          </p:cNvPr>
          <p:cNvCxnSpPr>
            <a:cxnSpLocks/>
          </p:cNvCxnSpPr>
          <p:nvPr/>
        </p:nvCxnSpPr>
        <p:spPr>
          <a:xfrm>
            <a:off x="7359299" y="1566680"/>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A9D21CF-3515-4E59-8D47-5E00425EE285}"/>
              </a:ext>
            </a:extLst>
          </p:cNvPr>
          <p:cNvGrpSpPr/>
          <p:nvPr/>
        </p:nvGrpSpPr>
        <p:grpSpPr>
          <a:xfrm>
            <a:off x="9639643" y="3192298"/>
            <a:ext cx="1446843" cy="505635"/>
            <a:chOff x="7255803" y="3779628"/>
            <a:chExt cx="1623979" cy="567539"/>
          </a:xfrm>
        </p:grpSpPr>
        <p:sp>
          <p:nvSpPr>
            <p:cNvPr id="2" name="TextBox 1">
              <a:extLst>
                <a:ext uri="{FF2B5EF4-FFF2-40B4-BE49-F238E27FC236}">
                  <a16:creationId xmlns:a16="http://schemas.microsoft.com/office/drawing/2014/main" id="{3A53F094-884A-4F9E-BD91-6235BA4C72E1}"/>
                </a:ext>
              </a:extLst>
            </p:cNvPr>
            <p:cNvSpPr txBox="1"/>
            <p:nvPr/>
          </p:nvSpPr>
          <p:spPr>
            <a:xfrm>
              <a:off x="7255803" y="3779628"/>
              <a:ext cx="1609523" cy="310912"/>
            </a:xfrm>
            <a:prstGeom prst="rect">
              <a:avLst/>
            </a:prstGeom>
            <a:noFill/>
          </p:spPr>
          <p:txBody>
            <a:bodyPr wrap="square" rtlCol="0">
              <a:spAutoFit/>
            </a:bodyPr>
            <a:lstStyle/>
            <a:p>
              <a:pPr>
                <a:defRPr/>
              </a:pPr>
              <a:r>
                <a:rPr lang="en-GB" sz="1200" dirty="0">
                  <a:solidFill>
                    <a:srgbClr val="000000"/>
                  </a:solidFill>
                  <a:latin typeface="Aptos" panose="020B0004020202020204" pitchFamily="34" charset="0"/>
                  <a:cs typeface="Arial" panose="020B0604020202020204" pitchFamily="34" charset="0"/>
                </a:rPr>
                <a:t>type a message</a:t>
              </a:r>
            </a:p>
          </p:txBody>
        </p:sp>
        <p:sp>
          <p:nvSpPr>
            <p:cNvPr id="26" name="Rectangle 25">
              <a:extLst>
                <a:ext uri="{FF2B5EF4-FFF2-40B4-BE49-F238E27FC236}">
                  <a16:creationId xmlns:a16="http://schemas.microsoft.com/office/drawing/2014/main" id="{746AF6B6-0DC4-4C04-BA00-7D18A06907D1}"/>
                </a:ext>
              </a:extLst>
            </p:cNvPr>
            <p:cNvSpPr/>
            <p:nvPr/>
          </p:nvSpPr>
          <p:spPr>
            <a:xfrm>
              <a:off x="7319850" y="4098836"/>
              <a:ext cx="1559932" cy="220429"/>
            </a:xfrm>
            <a:prstGeom prst="rect">
              <a:avLst/>
            </a:prstGeom>
            <a:noFill/>
            <a:ln>
              <a:solidFill>
                <a:srgbClr val="000000"/>
              </a:solidFill>
            </a:ln>
            <a:effectLst>
              <a:outerShdw blurRad="381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63" name="TextBox 62">
              <a:extLst>
                <a:ext uri="{FF2B5EF4-FFF2-40B4-BE49-F238E27FC236}">
                  <a16:creationId xmlns:a16="http://schemas.microsoft.com/office/drawing/2014/main" id="{75972DC4-C2EE-4CAC-A8C6-A2A9D4A43064}"/>
                </a:ext>
              </a:extLst>
            </p:cNvPr>
            <p:cNvSpPr txBox="1"/>
            <p:nvPr/>
          </p:nvSpPr>
          <p:spPr>
            <a:xfrm>
              <a:off x="7338184" y="4062164"/>
              <a:ext cx="1070624" cy="285003"/>
            </a:xfrm>
            <a:prstGeom prst="rect">
              <a:avLst/>
            </a:prstGeom>
            <a:noFill/>
          </p:spPr>
          <p:txBody>
            <a:bodyPr wrap="square" anchor="ctr">
              <a:spAutoFit/>
            </a:bodyPr>
            <a:lstStyle/>
            <a:p>
              <a:pPr>
                <a:defRPr/>
              </a:pPr>
              <a:r>
                <a:rPr lang="en-GB" sz="1050" dirty="0">
                  <a:solidFill>
                    <a:srgbClr val="000000"/>
                  </a:solidFill>
                  <a:latin typeface="Meta" panose="020B0502030101020104" pitchFamily="34" charset="0"/>
                  <a:cs typeface="Arial" panose="020B0604020202020204" pitchFamily="34" charset="0"/>
                </a:rPr>
                <a:t>Hello  all…</a:t>
              </a:r>
              <a:endParaRPr lang="en-GB" sz="1050" dirty="0">
                <a:solidFill>
                  <a:srgbClr val="111111"/>
                </a:solidFill>
                <a:latin typeface="Meta" panose="020B0502030101020104" pitchFamily="34" charset="0"/>
              </a:endParaRPr>
            </a:p>
          </p:txBody>
        </p:sp>
      </p:grpSp>
      <p:sp>
        <p:nvSpPr>
          <p:cNvPr id="10" name="Rectangle 9">
            <a:extLst>
              <a:ext uri="{FF2B5EF4-FFF2-40B4-BE49-F238E27FC236}">
                <a16:creationId xmlns:a16="http://schemas.microsoft.com/office/drawing/2014/main" id="{34620F3A-A29C-4FEE-A8A5-BB96AA97F0E8}"/>
              </a:ext>
            </a:extLst>
          </p:cNvPr>
          <p:cNvSpPr/>
          <p:nvPr/>
        </p:nvSpPr>
        <p:spPr>
          <a:xfrm>
            <a:off x="5333405" y="2544666"/>
            <a:ext cx="3573352" cy="2117690"/>
          </a:xfrm>
          <a:prstGeom prst="rect">
            <a:avLst/>
          </a:prstGeom>
          <a:pattFill prst="shingle">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17" name="Group 16">
            <a:extLst>
              <a:ext uri="{FF2B5EF4-FFF2-40B4-BE49-F238E27FC236}">
                <a16:creationId xmlns:a16="http://schemas.microsoft.com/office/drawing/2014/main" id="{A1F21A09-2371-4BAA-BBBB-0097E4775883}"/>
              </a:ext>
            </a:extLst>
          </p:cNvPr>
          <p:cNvGrpSpPr/>
          <p:nvPr/>
        </p:nvGrpSpPr>
        <p:grpSpPr>
          <a:xfrm>
            <a:off x="8071493" y="2558674"/>
            <a:ext cx="930864" cy="2147467"/>
            <a:chOff x="6481135" y="1356982"/>
            <a:chExt cx="1983582" cy="4576048"/>
          </a:xfrm>
        </p:grpSpPr>
        <p:pic>
          <p:nvPicPr>
            <p:cNvPr id="5" name="Picture 4">
              <a:extLst>
                <a:ext uri="{FF2B5EF4-FFF2-40B4-BE49-F238E27FC236}">
                  <a16:creationId xmlns:a16="http://schemas.microsoft.com/office/drawing/2014/main" id="{8153F6E7-B1D8-4694-9AD0-A7483F2934F6}"/>
                </a:ext>
              </a:extLst>
            </p:cNvPr>
            <p:cNvPicPr>
              <a:picLocks noChangeAspect="1"/>
            </p:cNvPicPr>
            <p:nvPr/>
          </p:nvPicPr>
          <p:blipFill>
            <a:blip r:embed="rId4"/>
            <a:stretch>
              <a:fillRect/>
            </a:stretch>
          </p:blipFill>
          <p:spPr>
            <a:xfrm>
              <a:off x="6481135" y="1356982"/>
              <a:ext cx="1983582" cy="4576048"/>
            </a:xfrm>
            <a:prstGeom prst="rect">
              <a:avLst/>
            </a:prstGeom>
          </p:spPr>
        </p:pic>
        <p:sp>
          <p:nvSpPr>
            <p:cNvPr id="7" name="Rectangle 6">
              <a:extLst>
                <a:ext uri="{FF2B5EF4-FFF2-40B4-BE49-F238E27FC236}">
                  <a16:creationId xmlns:a16="http://schemas.microsoft.com/office/drawing/2014/main" id="{382A12E4-80EC-4A05-99B7-DC90FC8D4821}"/>
                </a:ext>
              </a:extLst>
            </p:cNvPr>
            <p:cNvSpPr/>
            <p:nvPr/>
          </p:nvSpPr>
          <p:spPr>
            <a:xfrm>
              <a:off x="6576922" y="1788994"/>
              <a:ext cx="1792008" cy="2695920"/>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18" name="Group 17">
            <a:extLst>
              <a:ext uri="{FF2B5EF4-FFF2-40B4-BE49-F238E27FC236}">
                <a16:creationId xmlns:a16="http://schemas.microsoft.com/office/drawing/2014/main" id="{FE385944-2BC6-49AD-B5E9-6E278949D398}"/>
              </a:ext>
            </a:extLst>
          </p:cNvPr>
          <p:cNvGrpSpPr/>
          <p:nvPr/>
        </p:nvGrpSpPr>
        <p:grpSpPr>
          <a:xfrm>
            <a:off x="5482634" y="2370826"/>
            <a:ext cx="3509893" cy="202736"/>
            <a:chOff x="985475" y="924970"/>
            <a:chExt cx="7479242" cy="432012"/>
          </a:xfrm>
        </p:grpSpPr>
        <p:pic>
          <p:nvPicPr>
            <p:cNvPr id="4" name="Picture 3">
              <a:extLst>
                <a:ext uri="{FF2B5EF4-FFF2-40B4-BE49-F238E27FC236}">
                  <a16:creationId xmlns:a16="http://schemas.microsoft.com/office/drawing/2014/main" id="{00BA9261-B24A-4439-A9B0-FE8D96BA22C8}"/>
                </a:ext>
              </a:extLst>
            </p:cNvPr>
            <p:cNvPicPr>
              <a:picLocks noChangeAspect="1"/>
            </p:cNvPicPr>
            <p:nvPr/>
          </p:nvPicPr>
          <p:blipFill>
            <a:blip r:embed="rId5"/>
            <a:stretch>
              <a:fillRect/>
            </a:stretch>
          </p:blipFill>
          <p:spPr>
            <a:xfrm>
              <a:off x="4963143" y="924970"/>
              <a:ext cx="3501574" cy="432012"/>
            </a:xfrm>
            <a:prstGeom prst="rect">
              <a:avLst/>
            </a:prstGeom>
          </p:spPr>
        </p:pic>
        <p:sp>
          <p:nvSpPr>
            <p:cNvPr id="3" name="Rectangle 2">
              <a:extLst>
                <a:ext uri="{FF2B5EF4-FFF2-40B4-BE49-F238E27FC236}">
                  <a16:creationId xmlns:a16="http://schemas.microsoft.com/office/drawing/2014/main" id="{EEAC3229-F3DD-4766-925B-E60C9B6E816B}"/>
                </a:ext>
              </a:extLst>
            </p:cNvPr>
            <p:cNvSpPr/>
            <p:nvPr/>
          </p:nvSpPr>
          <p:spPr>
            <a:xfrm>
              <a:off x="985475" y="924970"/>
              <a:ext cx="3977668" cy="432012"/>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6" name="Group 5">
            <a:extLst>
              <a:ext uri="{FF2B5EF4-FFF2-40B4-BE49-F238E27FC236}">
                <a16:creationId xmlns:a16="http://schemas.microsoft.com/office/drawing/2014/main" id="{E75B1C58-1220-42A2-A111-22BC85CE10E2}"/>
              </a:ext>
            </a:extLst>
          </p:cNvPr>
          <p:cNvGrpSpPr/>
          <p:nvPr/>
        </p:nvGrpSpPr>
        <p:grpSpPr>
          <a:xfrm>
            <a:off x="6388890" y="3650140"/>
            <a:ext cx="858522" cy="1019494"/>
            <a:chOff x="3169329" y="3860899"/>
            <a:chExt cx="1252519" cy="1487365"/>
          </a:xfrm>
        </p:grpSpPr>
        <p:sp>
          <p:nvSpPr>
            <p:cNvPr id="20" name="Freeform: Shape 19">
              <a:extLst>
                <a:ext uri="{FF2B5EF4-FFF2-40B4-BE49-F238E27FC236}">
                  <a16:creationId xmlns:a16="http://schemas.microsoft.com/office/drawing/2014/main" id="{EBEB8A8F-C9F8-4E95-9A16-A5CECA02CD0B}"/>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21" name="Freeform: Shape 20">
              <a:extLst>
                <a:ext uri="{FF2B5EF4-FFF2-40B4-BE49-F238E27FC236}">
                  <a16:creationId xmlns:a16="http://schemas.microsoft.com/office/drawing/2014/main" id="{6E623C52-E0AE-4C4B-97EF-ED919C93A183}"/>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22" name="Freeform: Shape 21">
              <a:extLst>
                <a:ext uri="{FF2B5EF4-FFF2-40B4-BE49-F238E27FC236}">
                  <a16:creationId xmlns:a16="http://schemas.microsoft.com/office/drawing/2014/main" id="{79558DAB-2CD2-428F-89A1-17CF8573A97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sp>
        <p:nvSpPr>
          <p:cNvPr id="29" name="Freeform: Shape 28">
            <a:extLst>
              <a:ext uri="{FF2B5EF4-FFF2-40B4-BE49-F238E27FC236}">
                <a16:creationId xmlns:a16="http://schemas.microsoft.com/office/drawing/2014/main" id="{34059148-76AE-427E-96FB-D3FF7FDEB198}"/>
              </a:ext>
            </a:extLst>
          </p:cNvPr>
          <p:cNvSpPr/>
          <p:nvPr/>
        </p:nvSpPr>
        <p:spPr>
          <a:xfrm>
            <a:off x="5333405" y="2214946"/>
            <a:ext cx="3828015" cy="2524834"/>
          </a:xfrm>
          <a:custGeom>
            <a:avLst/>
            <a:gdLst>
              <a:gd name="connsiteX0" fmla="*/ 270941 w 5584785"/>
              <a:gd name="connsiteY0" fmla="*/ 231178 h 3683543"/>
              <a:gd name="connsiteX1" fmla="*/ 235859 w 5584785"/>
              <a:gd name="connsiteY1" fmla="*/ 266260 h 3683543"/>
              <a:gd name="connsiteX2" fmla="*/ 235859 w 5584785"/>
              <a:gd name="connsiteY2" fmla="*/ 3438382 h 3683543"/>
              <a:gd name="connsiteX3" fmla="*/ 270941 w 5584785"/>
              <a:gd name="connsiteY3" fmla="*/ 3473464 h 3683543"/>
              <a:gd name="connsiteX4" fmla="*/ 5313844 w 5584785"/>
              <a:gd name="connsiteY4" fmla="*/ 3473464 h 3683543"/>
              <a:gd name="connsiteX5" fmla="*/ 5348926 w 5584785"/>
              <a:gd name="connsiteY5" fmla="*/ 3438382 h 3683543"/>
              <a:gd name="connsiteX6" fmla="*/ 5348926 w 5584785"/>
              <a:gd name="connsiteY6" fmla="*/ 266260 h 3683543"/>
              <a:gd name="connsiteX7" fmla="*/ 5313844 w 5584785"/>
              <a:gd name="connsiteY7" fmla="*/ 231178 h 3683543"/>
              <a:gd name="connsiteX8" fmla="*/ 181060 w 5584785"/>
              <a:gd name="connsiteY8" fmla="*/ 0 h 3683543"/>
              <a:gd name="connsiteX9" fmla="*/ 5403726 w 5584785"/>
              <a:gd name="connsiteY9" fmla="*/ 0 h 3683543"/>
              <a:gd name="connsiteX10" fmla="*/ 5584785 w 5584785"/>
              <a:gd name="connsiteY10" fmla="*/ 181059 h 3683543"/>
              <a:gd name="connsiteX11" fmla="*/ 5584785 w 5584785"/>
              <a:gd name="connsiteY11" fmla="*/ 3683543 h 3683543"/>
              <a:gd name="connsiteX12" fmla="*/ 0 w 5584785"/>
              <a:gd name="connsiteY12" fmla="*/ 3683543 h 3683543"/>
              <a:gd name="connsiteX13" fmla="*/ 0 w 5584785"/>
              <a:gd name="connsiteY13" fmla="*/ 181059 h 3683543"/>
              <a:gd name="connsiteX14" fmla="*/ 181060 w 5584785"/>
              <a:gd name="connsiteY14" fmla="*/ 0 h 36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4785" h="3683543">
                <a:moveTo>
                  <a:pt x="270941" y="231178"/>
                </a:moveTo>
                <a:cubicBezTo>
                  <a:pt x="251566" y="231178"/>
                  <a:pt x="235859" y="246885"/>
                  <a:pt x="235859" y="266260"/>
                </a:cubicBezTo>
                <a:lnTo>
                  <a:pt x="235859" y="3438382"/>
                </a:lnTo>
                <a:cubicBezTo>
                  <a:pt x="235859" y="3457757"/>
                  <a:pt x="251566" y="3473464"/>
                  <a:pt x="270941" y="3473464"/>
                </a:cubicBezTo>
                <a:lnTo>
                  <a:pt x="5313844" y="3473464"/>
                </a:lnTo>
                <a:cubicBezTo>
                  <a:pt x="5333219" y="3473464"/>
                  <a:pt x="5348926" y="3457757"/>
                  <a:pt x="5348926" y="3438382"/>
                </a:cubicBezTo>
                <a:lnTo>
                  <a:pt x="5348926" y="266260"/>
                </a:lnTo>
                <a:cubicBezTo>
                  <a:pt x="5348926" y="246885"/>
                  <a:pt x="5333219" y="231178"/>
                  <a:pt x="5313844" y="231178"/>
                </a:cubicBezTo>
                <a:close/>
                <a:moveTo>
                  <a:pt x="181060" y="0"/>
                </a:moveTo>
                <a:lnTo>
                  <a:pt x="5403726" y="0"/>
                </a:lnTo>
                <a:cubicBezTo>
                  <a:pt x="5503722" y="0"/>
                  <a:pt x="5584785" y="81063"/>
                  <a:pt x="5584785" y="181059"/>
                </a:cubicBezTo>
                <a:lnTo>
                  <a:pt x="5584785" y="3683543"/>
                </a:lnTo>
                <a:lnTo>
                  <a:pt x="0" y="3683543"/>
                </a:lnTo>
                <a:lnTo>
                  <a:pt x="0" y="181059"/>
                </a:lnTo>
                <a:cubicBezTo>
                  <a:pt x="0" y="81063"/>
                  <a:pt x="81063" y="0"/>
                  <a:pt x="181060"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sz="1600">
              <a:solidFill>
                <a:srgbClr val="FFFFFF"/>
              </a:solidFill>
              <a:latin typeface="Arial"/>
            </a:endParaRPr>
          </a:p>
        </p:txBody>
      </p:sp>
      <p:grpSp>
        <p:nvGrpSpPr>
          <p:cNvPr id="15" name="Group 14">
            <a:extLst>
              <a:ext uri="{FF2B5EF4-FFF2-40B4-BE49-F238E27FC236}">
                <a16:creationId xmlns:a16="http://schemas.microsoft.com/office/drawing/2014/main" id="{B516E973-C20D-4CA4-9BDA-33C02D1E941C}"/>
              </a:ext>
            </a:extLst>
          </p:cNvPr>
          <p:cNvGrpSpPr/>
          <p:nvPr/>
        </p:nvGrpSpPr>
        <p:grpSpPr>
          <a:xfrm>
            <a:off x="4709935" y="4729074"/>
            <a:ext cx="5074954" cy="215907"/>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31A80588-F1F4-47B4-877D-CDD48F50B344}"/>
                </a:ext>
              </a:extLst>
            </p:cNvPr>
            <p:cNvGrpSpPr/>
            <p:nvPr/>
          </p:nvGrpSpPr>
          <p:grpSpPr>
            <a:xfrm>
              <a:off x="561975" y="3521871"/>
              <a:ext cx="3248025" cy="138183"/>
              <a:chOff x="1514475" y="5594433"/>
              <a:chExt cx="5543550" cy="235843"/>
            </a:xfrm>
          </p:grpSpPr>
          <p:sp>
            <p:nvSpPr>
              <p:cNvPr id="24" name="Rectangle 23">
                <a:extLst>
                  <a:ext uri="{FF2B5EF4-FFF2-40B4-BE49-F238E27FC236}">
                    <a16:creationId xmlns:a16="http://schemas.microsoft.com/office/drawing/2014/main" id="{1DD79D34-E3B9-4197-A60A-F184CD1FF978}"/>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5" name="Flowchart: Manual Operation 24">
                <a:extLst>
                  <a:ext uri="{FF2B5EF4-FFF2-40B4-BE49-F238E27FC236}">
                    <a16:creationId xmlns:a16="http://schemas.microsoft.com/office/drawing/2014/main" id="{14C82C2C-D08B-48DD-A57B-441053E65EE7}"/>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sp>
          <p:nvSpPr>
            <p:cNvPr id="19" name="Trapezoid 18">
              <a:extLst>
                <a:ext uri="{FF2B5EF4-FFF2-40B4-BE49-F238E27FC236}">
                  <a16:creationId xmlns:a16="http://schemas.microsoft.com/office/drawing/2014/main" id="{30030932-0527-48E3-B274-5214342975FB}"/>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3" name="Rectangle 22">
              <a:extLst>
                <a:ext uri="{FF2B5EF4-FFF2-40B4-BE49-F238E27FC236}">
                  <a16:creationId xmlns:a16="http://schemas.microsoft.com/office/drawing/2014/main" id="{FDB7829D-9320-49A9-95EB-248B7FCF9039}"/>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pic>
        <p:nvPicPr>
          <p:cNvPr id="14" name="Picture 13">
            <a:extLst>
              <a:ext uri="{FF2B5EF4-FFF2-40B4-BE49-F238E27FC236}">
                <a16:creationId xmlns:a16="http://schemas.microsoft.com/office/drawing/2014/main" id="{87C66671-7B33-41E2-8C7F-2930B534DA9B}"/>
              </a:ext>
            </a:extLst>
          </p:cNvPr>
          <p:cNvPicPr>
            <a:picLocks noChangeAspect="1"/>
          </p:cNvPicPr>
          <p:nvPr/>
        </p:nvPicPr>
        <p:blipFill>
          <a:blip r:embed="rId6"/>
          <a:stretch>
            <a:fillRect/>
          </a:stretch>
        </p:blipFill>
        <p:spPr>
          <a:xfrm>
            <a:off x="7113947" y="2386112"/>
            <a:ext cx="1872340" cy="157277"/>
          </a:xfrm>
          <a:prstGeom prst="rect">
            <a:avLst/>
          </a:prstGeom>
        </p:spPr>
      </p:pic>
      <p:pic>
        <p:nvPicPr>
          <p:cNvPr id="2050" name="Picture 2" descr="Free Icon | Circular black speech bubble with text lines">
            <a:extLst>
              <a:ext uri="{FF2B5EF4-FFF2-40B4-BE49-F238E27FC236}">
                <a16:creationId xmlns:a16="http://schemas.microsoft.com/office/drawing/2014/main" id="{4A151655-2AA8-4C91-B32B-CA44A89AA6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5745" y="1218221"/>
            <a:ext cx="270221" cy="270221"/>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D378BCD9-A747-49A4-BB66-32870ACB9CD0}"/>
              </a:ext>
            </a:extLst>
          </p:cNvPr>
          <p:cNvSpPr/>
          <p:nvPr/>
        </p:nvSpPr>
        <p:spPr>
          <a:xfrm>
            <a:off x="7329891" y="2285506"/>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6" name="Group 45">
            <a:extLst>
              <a:ext uri="{FF2B5EF4-FFF2-40B4-BE49-F238E27FC236}">
                <a16:creationId xmlns:a16="http://schemas.microsoft.com/office/drawing/2014/main" id="{6954193C-A285-45F0-B195-DED26189F5EE}"/>
              </a:ext>
            </a:extLst>
          </p:cNvPr>
          <p:cNvGrpSpPr/>
          <p:nvPr/>
        </p:nvGrpSpPr>
        <p:grpSpPr>
          <a:xfrm>
            <a:off x="1717070" y="2275642"/>
            <a:ext cx="1222996" cy="2273177"/>
            <a:chOff x="914871" y="1727517"/>
            <a:chExt cx="1222996" cy="2273177"/>
          </a:xfrm>
        </p:grpSpPr>
        <p:grpSp>
          <p:nvGrpSpPr>
            <p:cNvPr id="31" name="Group 30">
              <a:extLst>
                <a:ext uri="{FF2B5EF4-FFF2-40B4-BE49-F238E27FC236}">
                  <a16:creationId xmlns:a16="http://schemas.microsoft.com/office/drawing/2014/main" id="{93001B05-6467-44E5-967D-65552AC7DDCA}"/>
                </a:ext>
              </a:extLst>
            </p:cNvPr>
            <p:cNvGrpSpPr/>
            <p:nvPr/>
          </p:nvGrpSpPr>
          <p:grpSpPr>
            <a:xfrm>
              <a:off x="914871" y="1727517"/>
              <a:ext cx="1222996" cy="2273177"/>
              <a:chOff x="-2426929" y="2060923"/>
              <a:chExt cx="3537523" cy="6575178"/>
            </a:xfrm>
          </p:grpSpPr>
          <p:sp>
            <p:nvSpPr>
              <p:cNvPr id="51" name="Freeform 76">
                <a:extLst>
                  <a:ext uri="{FF2B5EF4-FFF2-40B4-BE49-F238E27FC236}">
                    <a16:creationId xmlns:a16="http://schemas.microsoft.com/office/drawing/2014/main" id="{656AECF1-785B-4907-B58F-6AEB5A9D1D97}"/>
                  </a:ext>
                </a:extLst>
              </p:cNvPr>
              <p:cNvSpPr>
                <a:spLocks noChangeArrowheads="1"/>
              </p:cNvSpPr>
              <p:nvPr/>
            </p:nvSpPr>
            <p:spPr bwMode="auto">
              <a:xfrm>
                <a:off x="-2426929" y="2060923"/>
                <a:ext cx="3537523" cy="6575178"/>
              </a:xfrm>
              <a:custGeom>
                <a:avLst/>
                <a:gdLst>
                  <a:gd name="T0" fmla="*/ 2610 w 2840"/>
                  <a:gd name="T1" fmla="*/ 5278 h 5279"/>
                  <a:gd name="T2" fmla="*/ 230 w 2840"/>
                  <a:gd name="T3" fmla="*/ 5278 h 5279"/>
                  <a:gd name="T4" fmla="*/ 230 w 2840"/>
                  <a:gd name="T5" fmla="*/ 5278 h 5279"/>
                  <a:gd name="T6" fmla="*/ 0 w 2840"/>
                  <a:gd name="T7" fmla="*/ 5049 h 5279"/>
                  <a:gd name="T8" fmla="*/ 0 w 2840"/>
                  <a:gd name="T9" fmla="*/ 230 h 5279"/>
                  <a:gd name="T10" fmla="*/ 0 w 2840"/>
                  <a:gd name="T11" fmla="*/ 230 h 5279"/>
                  <a:gd name="T12" fmla="*/ 230 w 2840"/>
                  <a:gd name="T13" fmla="*/ 0 h 5279"/>
                  <a:gd name="T14" fmla="*/ 2610 w 2840"/>
                  <a:gd name="T15" fmla="*/ 0 h 5279"/>
                  <a:gd name="T16" fmla="*/ 2610 w 2840"/>
                  <a:gd name="T17" fmla="*/ 0 h 5279"/>
                  <a:gd name="T18" fmla="*/ 2839 w 2840"/>
                  <a:gd name="T19" fmla="*/ 230 h 5279"/>
                  <a:gd name="T20" fmla="*/ 2839 w 2840"/>
                  <a:gd name="T21" fmla="*/ 5049 h 5279"/>
                  <a:gd name="T22" fmla="*/ 2839 w 2840"/>
                  <a:gd name="T23" fmla="*/ 5049 h 5279"/>
                  <a:gd name="T24" fmla="*/ 2610 w 2840"/>
                  <a:gd name="T25" fmla="*/ 5278 h 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0" h="5279">
                    <a:moveTo>
                      <a:pt x="2610" y="5278"/>
                    </a:moveTo>
                    <a:lnTo>
                      <a:pt x="230" y="5278"/>
                    </a:lnTo>
                    <a:lnTo>
                      <a:pt x="230" y="5278"/>
                    </a:lnTo>
                    <a:cubicBezTo>
                      <a:pt x="103" y="5278"/>
                      <a:pt x="0" y="5176"/>
                      <a:pt x="0" y="5049"/>
                    </a:cubicBezTo>
                    <a:lnTo>
                      <a:pt x="0" y="230"/>
                    </a:lnTo>
                    <a:lnTo>
                      <a:pt x="0" y="230"/>
                    </a:lnTo>
                    <a:cubicBezTo>
                      <a:pt x="0" y="103"/>
                      <a:pt x="103" y="0"/>
                      <a:pt x="230" y="0"/>
                    </a:cubicBezTo>
                    <a:lnTo>
                      <a:pt x="2610" y="0"/>
                    </a:lnTo>
                    <a:lnTo>
                      <a:pt x="2610" y="0"/>
                    </a:lnTo>
                    <a:cubicBezTo>
                      <a:pt x="2736" y="0"/>
                      <a:pt x="2839" y="103"/>
                      <a:pt x="2839" y="230"/>
                    </a:cubicBezTo>
                    <a:lnTo>
                      <a:pt x="2839" y="5049"/>
                    </a:lnTo>
                    <a:lnTo>
                      <a:pt x="2839" y="5049"/>
                    </a:lnTo>
                    <a:cubicBezTo>
                      <a:pt x="2839" y="5176"/>
                      <a:pt x="2736" y="5278"/>
                      <a:pt x="2610" y="5278"/>
                    </a:cubicBezTo>
                  </a:path>
                </a:pathLst>
              </a:custGeom>
              <a:solidFill>
                <a:srgbClr val="000000"/>
              </a:solidFill>
              <a:ln>
                <a:noFill/>
              </a:ln>
              <a:effectLst/>
            </p:spPr>
            <p:txBody>
              <a:bodyPr wrap="none" anchor="ctr"/>
              <a:lstStyle/>
              <a:p>
                <a:pPr>
                  <a:defRPr/>
                </a:pPr>
                <a:endParaRPr lang="en-US" sz="3599">
                  <a:solidFill>
                    <a:srgbClr val="111111"/>
                  </a:solidFill>
                  <a:latin typeface="Poppins" pitchFamily="2" charset="77"/>
                </a:endParaRPr>
              </a:p>
            </p:txBody>
          </p:sp>
          <p:sp>
            <p:nvSpPr>
              <p:cNvPr id="59" name="Freeform 77">
                <a:extLst>
                  <a:ext uri="{FF2B5EF4-FFF2-40B4-BE49-F238E27FC236}">
                    <a16:creationId xmlns:a16="http://schemas.microsoft.com/office/drawing/2014/main" id="{B5D9947A-3CEC-4917-9410-1D176E5E1CD7}"/>
                  </a:ext>
                </a:extLst>
              </p:cNvPr>
              <p:cNvSpPr>
                <a:spLocks noChangeArrowheads="1"/>
              </p:cNvSpPr>
              <p:nvPr/>
            </p:nvSpPr>
            <p:spPr bwMode="auto">
              <a:xfrm>
                <a:off x="-2196218" y="2308115"/>
                <a:ext cx="3070615" cy="5833614"/>
              </a:xfrm>
              <a:custGeom>
                <a:avLst/>
                <a:gdLst>
                  <a:gd name="T0" fmla="*/ 2360 w 2467"/>
                  <a:gd name="T1" fmla="*/ 4684 h 4685"/>
                  <a:gd name="T2" fmla="*/ 106 w 2467"/>
                  <a:gd name="T3" fmla="*/ 4684 h 4685"/>
                  <a:gd name="T4" fmla="*/ 106 w 2467"/>
                  <a:gd name="T5" fmla="*/ 4684 h 4685"/>
                  <a:gd name="T6" fmla="*/ 0 w 2467"/>
                  <a:gd name="T7" fmla="*/ 4579 h 4685"/>
                  <a:gd name="T8" fmla="*/ 0 w 2467"/>
                  <a:gd name="T9" fmla="*/ 105 h 4685"/>
                  <a:gd name="T10" fmla="*/ 0 w 2467"/>
                  <a:gd name="T11" fmla="*/ 105 h 4685"/>
                  <a:gd name="T12" fmla="*/ 106 w 2467"/>
                  <a:gd name="T13" fmla="*/ 0 h 4685"/>
                  <a:gd name="T14" fmla="*/ 2360 w 2467"/>
                  <a:gd name="T15" fmla="*/ 0 h 4685"/>
                  <a:gd name="T16" fmla="*/ 2360 w 2467"/>
                  <a:gd name="T17" fmla="*/ 0 h 4685"/>
                  <a:gd name="T18" fmla="*/ 2466 w 2467"/>
                  <a:gd name="T19" fmla="*/ 105 h 4685"/>
                  <a:gd name="T20" fmla="*/ 2466 w 2467"/>
                  <a:gd name="T21" fmla="*/ 4579 h 4685"/>
                  <a:gd name="T22" fmla="*/ 2466 w 2467"/>
                  <a:gd name="T23" fmla="*/ 4579 h 4685"/>
                  <a:gd name="T24" fmla="*/ 2360 w 2467"/>
                  <a:gd name="T25" fmla="*/ 4684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7" h="4685">
                    <a:moveTo>
                      <a:pt x="2360" y="4684"/>
                    </a:moveTo>
                    <a:lnTo>
                      <a:pt x="106" y="4684"/>
                    </a:lnTo>
                    <a:lnTo>
                      <a:pt x="106" y="4684"/>
                    </a:lnTo>
                    <a:cubicBezTo>
                      <a:pt x="47" y="4684"/>
                      <a:pt x="0" y="4637"/>
                      <a:pt x="0" y="4579"/>
                    </a:cubicBezTo>
                    <a:lnTo>
                      <a:pt x="0" y="105"/>
                    </a:lnTo>
                    <a:lnTo>
                      <a:pt x="0" y="105"/>
                    </a:lnTo>
                    <a:cubicBezTo>
                      <a:pt x="0" y="47"/>
                      <a:pt x="47" y="0"/>
                      <a:pt x="106" y="0"/>
                    </a:cubicBezTo>
                    <a:lnTo>
                      <a:pt x="2360" y="0"/>
                    </a:lnTo>
                    <a:lnTo>
                      <a:pt x="2360" y="0"/>
                    </a:lnTo>
                    <a:cubicBezTo>
                      <a:pt x="2418" y="0"/>
                      <a:pt x="2466" y="47"/>
                      <a:pt x="2466" y="105"/>
                    </a:cubicBezTo>
                    <a:lnTo>
                      <a:pt x="2466" y="4579"/>
                    </a:lnTo>
                    <a:lnTo>
                      <a:pt x="2466" y="4579"/>
                    </a:lnTo>
                    <a:cubicBezTo>
                      <a:pt x="2466" y="4637"/>
                      <a:pt x="2418" y="4684"/>
                      <a:pt x="2360" y="4684"/>
                    </a:cubicBezTo>
                  </a:path>
                </a:pathLst>
              </a:custGeom>
              <a:gradFill>
                <a:gsLst>
                  <a:gs pos="1000">
                    <a:srgbClr val="B7CCEF"/>
                  </a:gs>
                  <a:gs pos="99000">
                    <a:srgbClr val="FFFFFF"/>
                  </a:gs>
                </a:gsLst>
                <a:lin ang="16200000" scaled="0"/>
              </a:gradFill>
              <a:ln>
                <a:noFill/>
              </a:ln>
              <a:effectLst/>
            </p:spPr>
            <p:txBody>
              <a:bodyPr wrap="none" anchor="ctr"/>
              <a:lstStyle/>
              <a:p>
                <a:pPr>
                  <a:defRPr/>
                </a:pPr>
                <a:endParaRPr lang="en-US" sz="3599">
                  <a:solidFill>
                    <a:srgbClr val="111111"/>
                  </a:solidFill>
                  <a:latin typeface="Poppins" pitchFamily="2" charset="77"/>
                </a:endParaRPr>
              </a:p>
            </p:txBody>
          </p:sp>
          <p:sp>
            <p:nvSpPr>
              <p:cNvPr id="61" name="Freeform 103">
                <a:extLst>
                  <a:ext uri="{FF2B5EF4-FFF2-40B4-BE49-F238E27FC236}">
                    <a16:creationId xmlns:a16="http://schemas.microsoft.com/office/drawing/2014/main" id="{D780C645-E95B-42B8-A876-56CD0455BB14}"/>
                  </a:ext>
                </a:extLst>
              </p:cNvPr>
              <p:cNvSpPr>
                <a:spLocks noChangeArrowheads="1"/>
              </p:cNvSpPr>
              <p:nvPr/>
            </p:nvSpPr>
            <p:spPr bwMode="auto">
              <a:xfrm>
                <a:off x="-2196218" y="2308115"/>
                <a:ext cx="3074857" cy="5832369"/>
              </a:xfrm>
              <a:custGeom>
                <a:avLst/>
                <a:gdLst>
                  <a:gd name="connsiteX0" fmla="*/ 3074857 w 3074857"/>
                  <a:gd name="connsiteY0" fmla="*/ 1719320 h 5832369"/>
                  <a:gd name="connsiteX1" fmla="*/ 3074857 w 3074857"/>
                  <a:gd name="connsiteY1" fmla="*/ 2413132 h 5832369"/>
                  <a:gd name="connsiteX2" fmla="*/ 1605465 w 3074857"/>
                  <a:gd name="connsiteY2" fmla="*/ 5832367 h 5832369"/>
                  <a:gd name="connsiteX3" fmla="*/ 1307345 w 3074857"/>
                  <a:gd name="connsiteY3" fmla="*/ 5832367 h 5832369"/>
                  <a:gd name="connsiteX4" fmla="*/ 2744393 w 3074857"/>
                  <a:gd name="connsiteY4" fmla="*/ 0 h 5832369"/>
                  <a:gd name="connsiteX5" fmla="*/ 2913729 w 3074857"/>
                  <a:gd name="connsiteY5" fmla="*/ 0 h 5832369"/>
                  <a:gd name="connsiteX6" fmla="*/ 2975985 w 3074857"/>
                  <a:gd name="connsiteY6" fmla="*/ 12452 h 5832369"/>
                  <a:gd name="connsiteX7" fmla="*/ 478267 w 3074857"/>
                  <a:gd name="connsiteY7" fmla="*/ 5832369 h 5832369"/>
                  <a:gd name="connsiteX8" fmla="*/ 241693 w 3074857"/>
                  <a:gd name="connsiteY8" fmla="*/ 5832369 h 5832369"/>
                  <a:gd name="connsiteX9" fmla="*/ 1778901 w 3074857"/>
                  <a:gd name="connsiteY9" fmla="*/ 0 h 5832369"/>
                  <a:gd name="connsiteX10" fmla="*/ 2426681 w 3074857"/>
                  <a:gd name="connsiteY10" fmla="*/ 0 h 5832369"/>
                  <a:gd name="connsiteX11" fmla="*/ 0 w 3074857"/>
                  <a:gd name="connsiteY11" fmla="*/ 5656590 h 5832369"/>
                  <a:gd name="connsiteX12" fmla="*/ 0 w 3074857"/>
                  <a:gd name="connsiteY12" fmla="*/ 4146505 h 58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857" h="5832369">
                    <a:moveTo>
                      <a:pt x="3074857" y="1719320"/>
                    </a:moveTo>
                    <a:lnTo>
                      <a:pt x="3074857" y="2413132"/>
                    </a:lnTo>
                    <a:lnTo>
                      <a:pt x="1605465" y="5832367"/>
                    </a:lnTo>
                    <a:lnTo>
                      <a:pt x="1307345" y="5832367"/>
                    </a:lnTo>
                    <a:close/>
                    <a:moveTo>
                      <a:pt x="2744393" y="0"/>
                    </a:moveTo>
                    <a:lnTo>
                      <a:pt x="2913729" y="0"/>
                    </a:lnTo>
                    <a:cubicBezTo>
                      <a:pt x="2936141" y="0"/>
                      <a:pt x="2957309" y="3736"/>
                      <a:pt x="2975985" y="12452"/>
                    </a:cubicBezTo>
                    <a:lnTo>
                      <a:pt x="478267" y="5832369"/>
                    </a:lnTo>
                    <a:lnTo>
                      <a:pt x="241693" y="5832369"/>
                    </a:lnTo>
                    <a:close/>
                    <a:moveTo>
                      <a:pt x="1778901" y="0"/>
                    </a:moveTo>
                    <a:lnTo>
                      <a:pt x="2426681" y="0"/>
                    </a:lnTo>
                    <a:lnTo>
                      <a:pt x="0" y="5656590"/>
                    </a:lnTo>
                    <a:lnTo>
                      <a:pt x="0" y="4146505"/>
                    </a:lnTo>
                    <a:close/>
                  </a:path>
                </a:pathLst>
              </a:custGeom>
              <a:solidFill>
                <a:srgbClr val="FFFFFF">
                  <a:alpha val="50000"/>
                </a:srgbClr>
              </a:solidFill>
              <a:ln>
                <a:noFill/>
              </a:ln>
              <a:effectLst/>
            </p:spPr>
            <p:txBody>
              <a:bodyPr wrap="square" anchor="ctr">
                <a:noAutofit/>
              </a:bodyPr>
              <a:lstStyle/>
              <a:p>
                <a:pPr>
                  <a:defRPr/>
                </a:pPr>
                <a:endParaRPr lang="en-US" sz="3599">
                  <a:solidFill>
                    <a:srgbClr val="111111"/>
                  </a:solidFill>
                  <a:latin typeface="Poppins" pitchFamily="2" charset="77"/>
                </a:endParaRPr>
              </a:p>
            </p:txBody>
          </p:sp>
          <p:sp>
            <p:nvSpPr>
              <p:cNvPr id="60" name="Freeform 79">
                <a:extLst>
                  <a:ext uri="{FF2B5EF4-FFF2-40B4-BE49-F238E27FC236}">
                    <a16:creationId xmlns:a16="http://schemas.microsoft.com/office/drawing/2014/main" id="{DDA6255E-BFA6-4540-8962-87CCFA0F3CD3}"/>
                  </a:ext>
                </a:extLst>
              </p:cNvPr>
              <p:cNvSpPr>
                <a:spLocks noChangeArrowheads="1"/>
              </p:cNvSpPr>
              <p:nvPr/>
            </p:nvSpPr>
            <p:spPr bwMode="auto">
              <a:xfrm>
                <a:off x="-757041" y="8279054"/>
                <a:ext cx="214231" cy="164791"/>
              </a:xfrm>
              <a:custGeom>
                <a:avLst/>
                <a:gdLst>
                  <a:gd name="T0" fmla="*/ 169 w 170"/>
                  <a:gd name="T1" fmla="*/ 85 h 132"/>
                  <a:gd name="T2" fmla="*/ 169 w 170"/>
                  <a:gd name="T3" fmla="*/ 85 h 132"/>
                  <a:gd name="T4" fmla="*/ 84 w 170"/>
                  <a:gd name="T5" fmla="*/ 106 h 132"/>
                  <a:gd name="T6" fmla="*/ 84 w 170"/>
                  <a:gd name="T7" fmla="*/ 106 h 132"/>
                  <a:gd name="T8" fmla="*/ 0 w 170"/>
                  <a:gd name="T9" fmla="*/ 85 h 132"/>
                  <a:gd name="T10" fmla="*/ 0 w 170"/>
                  <a:gd name="T11" fmla="*/ 85 h 132"/>
                  <a:gd name="T12" fmla="*/ 84 w 170"/>
                  <a:gd name="T13" fmla="*/ 0 h 132"/>
                  <a:gd name="T14" fmla="*/ 84 w 170"/>
                  <a:gd name="T15" fmla="*/ 0 h 132"/>
                  <a:gd name="T16" fmla="*/ 169 w 170"/>
                  <a:gd name="T17"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2">
                    <a:moveTo>
                      <a:pt x="169" y="85"/>
                    </a:moveTo>
                    <a:lnTo>
                      <a:pt x="169" y="85"/>
                    </a:lnTo>
                    <a:cubicBezTo>
                      <a:pt x="169" y="131"/>
                      <a:pt x="131" y="106"/>
                      <a:pt x="84" y="106"/>
                    </a:cubicBezTo>
                    <a:lnTo>
                      <a:pt x="84" y="106"/>
                    </a:lnTo>
                    <a:cubicBezTo>
                      <a:pt x="38" y="106"/>
                      <a:pt x="0" y="131"/>
                      <a:pt x="0" y="85"/>
                    </a:cubicBezTo>
                    <a:lnTo>
                      <a:pt x="0" y="85"/>
                    </a:lnTo>
                    <a:cubicBezTo>
                      <a:pt x="0" y="38"/>
                      <a:pt x="38" y="0"/>
                      <a:pt x="84" y="0"/>
                    </a:cubicBezTo>
                    <a:lnTo>
                      <a:pt x="84" y="0"/>
                    </a:lnTo>
                    <a:cubicBezTo>
                      <a:pt x="131" y="0"/>
                      <a:pt x="169" y="38"/>
                      <a:pt x="169" y="85"/>
                    </a:cubicBezTo>
                  </a:path>
                </a:pathLst>
              </a:custGeom>
              <a:solidFill>
                <a:srgbClr val="B7CC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3599">
                  <a:solidFill>
                    <a:srgbClr val="111111"/>
                  </a:solidFill>
                  <a:latin typeface="Poppins" pitchFamily="2" charset="77"/>
                </a:endParaRPr>
              </a:p>
            </p:txBody>
          </p:sp>
        </p:grpSp>
        <p:grpSp>
          <p:nvGrpSpPr>
            <p:cNvPr id="64" name="Group 63">
              <a:extLst>
                <a:ext uri="{FF2B5EF4-FFF2-40B4-BE49-F238E27FC236}">
                  <a16:creationId xmlns:a16="http://schemas.microsoft.com/office/drawing/2014/main" id="{B5ABDBE2-237A-4920-851C-596512014004}"/>
                </a:ext>
              </a:extLst>
            </p:cNvPr>
            <p:cNvGrpSpPr/>
            <p:nvPr/>
          </p:nvGrpSpPr>
          <p:grpSpPr>
            <a:xfrm>
              <a:off x="1249651" y="2978317"/>
              <a:ext cx="600774" cy="713418"/>
              <a:chOff x="3169329" y="3860899"/>
              <a:chExt cx="1252519" cy="1487365"/>
            </a:xfrm>
          </p:grpSpPr>
          <p:sp>
            <p:nvSpPr>
              <p:cNvPr id="65" name="Freeform: Shape 64">
                <a:extLst>
                  <a:ext uri="{FF2B5EF4-FFF2-40B4-BE49-F238E27FC236}">
                    <a16:creationId xmlns:a16="http://schemas.microsoft.com/office/drawing/2014/main" id="{7DE79A13-AD3B-4112-B0E5-6262707F03E7}"/>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67" name="Freeform: Shape 66">
                <a:extLst>
                  <a:ext uri="{FF2B5EF4-FFF2-40B4-BE49-F238E27FC236}">
                    <a16:creationId xmlns:a16="http://schemas.microsoft.com/office/drawing/2014/main" id="{58107B42-C0C2-4E19-9EBF-A665BC58A365}"/>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69" name="Freeform: Shape 68">
                <a:extLst>
                  <a:ext uri="{FF2B5EF4-FFF2-40B4-BE49-F238E27FC236}">
                    <a16:creationId xmlns:a16="http://schemas.microsoft.com/office/drawing/2014/main" id="{4ADF62DF-0BB4-420B-A1FC-32B77371211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pic>
          <p:nvPicPr>
            <p:cNvPr id="45" name="Picture 44">
              <a:extLst>
                <a:ext uri="{FF2B5EF4-FFF2-40B4-BE49-F238E27FC236}">
                  <a16:creationId xmlns:a16="http://schemas.microsoft.com/office/drawing/2014/main" id="{C84A8C87-18FB-4F62-A2CF-A9DC85EB3299}"/>
                </a:ext>
              </a:extLst>
            </p:cNvPr>
            <p:cNvPicPr>
              <a:picLocks noChangeAspect="1"/>
            </p:cNvPicPr>
            <p:nvPr/>
          </p:nvPicPr>
          <p:blipFill>
            <a:blip r:embed="rId8"/>
            <a:stretch>
              <a:fillRect/>
            </a:stretch>
          </p:blipFill>
          <p:spPr>
            <a:xfrm>
              <a:off x="994631" y="3688080"/>
              <a:ext cx="1055351" cy="141484"/>
            </a:xfrm>
            <a:prstGeom prst="rect">
              <a:avLst/>
            </a:prstGeom>
          </p:spPr>
        </p:pic>
      </p:grpSp>
      <p:cxnSp>
        <p:nvCxnSpPr>
          <p:cNvPr id="70" name="Straight Connector 69">
            <a:extLst>
              <a:ext uri="{FF2B5EF4-FFF2-40B4-BE49-F238E27FC236}">
                <a16:creationId xmlns:a16="http://schemas.microsoft.com/office/drawing/2014/main" id="{58C709CB-FB91-4018-9A45-FA3E313288C6}"/>
              </a:ext>
            </a:extLst>
          </p:cNvPr>
          <p:cNvCxnSpPr>
            <a:cxnSpLocks/>
          </p:cNvCxnSpPr>
          <p:nvPr/>
        </p:nvCxnSpPr>
        <p:spPr>
          <a:xfrm rot="10800000">
            <a:off x="2098951" y="4448252"/>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CC85B5D1-05CA-4C02-A4B8-E97255F54551}"/>
              </a:ext>
            </a:extLst>
          </p:cNvPr>
          <p:cNvSpPr/>
          <p:nvPr/>
        </p:nvSpPr>
        <p:spPr>
          <a:xfrm>
            <a:off x="2074896" y="4440859"/>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7" name="Group 46">
            <a:extLst>
              <a:ext uri="{FF2B5EF4-FFF2-40B4-BE49-F238E27FC236}">
                <a16:creationId xmlns:a16="http://schemas.microsoft.com/office/drawing/2014/main" id="{3B884DB7-D369-4371-8BCB-EE7D6819ABBD}"/>
              </a:ext>
            </a:extLst>
          </p:cNvPr>
          <p:cNvGrpSpPr/>
          <p:nvPr/>
        </p:nvGrpSpPr>
        <p:grpSpPr>
          <a:xfrm>
            <a:off x="1086894" y="5117513"/>
            <a:ext cx="2200261" cy="638950"/>
            <a:chOff x="155566" y="4191952"/>
            <a:chExt cx="2200261" cy="638950"/>
          </a:xfrm>
        </p:grpSpPr>
        <p:sp>
          <p:nvSpPr>
            <p:cNvPr id="40" name="TextBox 39">
              <a:extLst>
                <a:ext uri="{FF2B5EF4-FFF2-40B4-BE49-F238E27FC236}">
                  <a16:creationId xmlns:a16="http://schemas.microsoft.com/office/drawing/2014/main" id="{0DE57353-C666-429D-AEC3-DE705BD020C3}"/>
                </a:ext>
              </a:extLst>
            </p:cNvPr>
            <p:cNvSpPr txBox="1"/>
            <p:nvPr/>
          </p:nvSpPr>
          <p:spPr>
            <a:xfrm>
              <a:off x="155566" y="4191952"/>
              <a:ext cx="2200261" cy="276999"/>
            </a:xfrm>
            <a:prstGeom prst="rect">
              <a:avLst/>
            </a:prstGeom>
            <a:noFill/>
          </p:spPr>
          <p:txBody>
            <a:bodyPr wrap="square" rtlCol="0">
              <a:spAutoFit/>
            </a:bodyPr>
            <a:lstStyle/>
            <a:p>
              <a:pPr algn="ctr">
                <a:defRPr/>
              </a:pPr>
              <a:r>
                <a:rPr lang="en-GB" sz="1200">
                  <a:solidFill>
                    <a:srgbClr val="000000"/>
                  </a:solidFill>
                  <a:latin typeface="Aptos" panose="020B0004020202020204" pitchFamily="34" charset="0"/>
                  <a:cs typeface="Arial" panose="020B0604020202020204" pitchFamily="34" charset="0"/>
                </a:rPr>
                <a:t>tap the chat box icon</a:t>
              </a:r>
            </a:p>
          </p:txBody>
        </p:sp>
        <p:sp>
          <p:nvSpPr>
            <p:cNvPr id="72" name="TextBox 71">
              <a:extLst>
                <a:ext uri="{FF2B5EF4-FFF2-40B4-BE49-F238E27FC236}">
                  <a16:creationId xmlns:a16="http://schemas.microsoft.com/office/drawing/2014/main" id="{5FFB78F1-4CF4-4285-A760-4140785CBEF9}"/>
                </a:ext>
              </a:extLst>
            </p:cNvPr>
            <p:cNvSpPr txBox="1"/>
            <p:nvPr/>
          </p:nvSpPr>
          <p:spPr>
            <a:xfrm>
              <a:off x="155566" y="4400015"/>
              <a:ext cx="2200261" cy="430887"/>
            </a:xfrm>
            <a:prstGeom prst="rect">
              <a:avLst/>
            </a:prstGeom>
            <a:noFill/>
          </p:spPr>
          <p:txBody>
            <a:bodyPr wrap="square" rtlCol="0">
              <a:spAutoFit/>
            </a:bodyPr>
            <a:lstStyle/>
            <a:p>
              <a:pPr algn="ctr">
                <a:defRPr/>
              </a:pPr>
              <a:r>
                <a:rPr lang="en-GB" sz="1100" dirty="0">
                  <a:solidFill>
                    <a:srgbClr val="000000"/>
                  </a:solidFill>
                  <a:latin typeface="Aptos" panose="020B0004020202020204" pitchFamily="34" charset="0"/>
                  <a:cs typeface="Arial" panose="020B0604020202020204" pitchFamily="34" charset="0"/>
                </a:rPr>
                <a:t>(it may be at the top of your device’s screen)</a:t>
              </a:r>
            </a:p>
          </p:txBody>
        </p:sp>
      </p:grpSp>
      <p:sp>
        <p:nvSpPr>
          <p:cNvPr id="82" name="TextBox 81">
            <a:extLst>
              <a:ext uri="{FF2B5EF4-FFF2-40B4-BE49-F238E27FC236}">
                <a16:creationId xmlns:a16="http://schemas.microsoft.com/office/drawing/2014/main" id="{B23854C5-44BC-46B1-ADD4-BBFC9B59B83B}"/>
              </a:ext>
            </a:extLst>
          </p:cNvPr>
          <p:cNvSpPr txBox="1"/>
          <p:nvPr/>
        </p:nvSpPr>
        <p:spPr>
          <a:xfrm>
            <a:off x="7805257" y="1141939"/>
            <a:ext cx="2469637" cy="307777"/>
          </a:xfrm>
          <a:prstGeom prst="rect">
            <a:avLst/>
          </a:prstGeom>
          <a:noFill/>
        </p:spPr>
        <p:txBody>
          <a:bodyPr wrap="square" rtlCol="0">
            <a:spAutoFit/>
          </a:bodyPr>
          <a:lstStyle/>
          <a:p>
            <a:pPr>
              <a:defRPr/>
            </a:pPr>
            <a:r>
              <a:rPr lang="en-GB" sz="1400">
                <a:solidFill>
                  <a:srgbClr val="000000"/>
                </a:solidFill>
                <a:latin typeface="Aptos" panose="020B0004020202020204" pitchFamily="34" charset="0"/>
                <a:cs typeface="Arial" panose="020B0604020202020204" pitchFamily="34" charset="0"/>
              </a:rPr>
              <a:t>click the chat box icon</a:t>
            </a:r>
          </a:p>
        </p:txBody>
      </p:sp>
      <p:sp>
        <p:nvSpPr>
          <p:cNvPr id="9" name="RefTextBox123">
            <a:extLst>
              <a:ext uri="{FF2B5EF4-FFF2-40B4-BE49-F238E27FC236}">
                <a16:creationId xmlns:a16="http://schemas.microsoft.com/office/drawing/2014/main" id="{F058F6BA-EF0F-05CE-3ABC-574E5CD79D1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410452555</a:t>
            </a:r>
          </a:p>
        </p:txBody>
      </p:sp>
    </p:spTree>
    <p:custDataLst>
      <p:tags r:id="rId1"/>
    </p:custDataLst>
    <p:extLst>
      <p:ext uri="{BB962C8B-B14F-4D97-AF65-F5344CB8AC3E}">
        <p14:creationId xmlns:p14="http://schemas.microsoft.com/office/powerpoint/2010/main" val="81078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FA8571-02C1-4093-8397-9FA0CEE3260D}"/>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Inheritance tax (IHT)</a:t>
            </a:r>
          </a:p>
        </p:txBody>
      </p:sp>
      <p:grpSp>
        <p:nvGrpSpPr>
          <p:cNvPr id="109" name="Group 108">
            <a:extLst>
              <a:ext uri="{FF2B5EF4-FFF2-40B4-BE49-F238E27FC236}">
                <a16:creationId xmlns:a16="http://schemas.microsoft.com/office/drawing/2014/main" id="{9CAD6C61-9737-4859-A849-70B2075E8A67}"/>
              </a:ext>
            </a:extLst>
          </p:cNvPr>
          <p:cNvGrpSpPr/>
          <p:nvPr/>
        </p:nvGrpSpPr>
        <p:grpSpPr>
          <a:xfrm>
            <a:off x="1686797" y="1886028"/>
            <a:ext cx="2086589" cy="3910953"/>
            <a:chOff x="162796" y="1354173"/>
            <a:chExt cx="2086589" cy="3910953"/>
          </a:xfrm>
        </p:grpSpPr>
        <p:sp>
          <p:nvSpPr>
            <p:cNvPr id="33" name="Freeform 71">
              <a:extLst>
                <a:ext uri="{FF2B5EF4-FFF2-40B4-BE49-F238E27FC236}">
                  <a16:creationId xmlns:a16="http://schemas.microsoft.com/office/drawing/2014/main" id="{36D9BDE0-6F3A-4748-9C3D-D9A78D6DF6F5}"/>
                </a:ext>
              </a:extLst>
            </p:cNvPr>
            <p:cNvSpPr>
              <a:spLocks noChangeArrowheads="1"/>
            </p:cNvSpPr>
            <p:nvPr/>
          </p:nvSpPr>
          <p:spPr bwMode="auto">
            <a:xfrm>
              <a:off x="463549" y="1354173"/>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0076BE"/>
            </a:solidFill>
            <a:ln>
              <a:solidFill>
                <a:schemeClr val="tx1"/>
              </a:solidFill>
            </a:ln>
            <a:effectLst/>
          </p:spPr>
          <p:txBody>
            <a:bodyPr wrap="none" anchor="ctr"/>
            <a:lstStyle/>
            <a:p>
              <a:endParaRPr lang="en-US" sz="1350">
                <a:latin typeface="Poppins" pitchFamily="2" charset="77"/>
              </a:endParaRPr>
            </a:p>
          </p:txBody>
        </p:sp>
        <p:sp>
          <p:nvSpPr>
            <p:cNvPr id="34" name="Freeform 143">
              <a:extLst>
                <a:ext uri="{FF2B5EF4-FFF2-40B4-BE49-F238E27FC236}">
                  <a16:creationId xmlns:a16="http://schemas.microsoft.com/office/drawing/2014/main" id="{675BB8C8-C978-4E28-BEF0-BBC04344A3FE}"/>
                </a:ext>
              </a:extLst>
            </p:cNvPr>
            <p:cNvSpPr>
              <a:spLocks noChangeArrowheads="1"/>
            </p:cNvSpPr>
            <p:nvPr/>
          </p:nvSpPr>
          <p:spPr bwMode="auto">
            <a:xfrm>
              <a:off x="673980" y="1511563"/>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47" name="Freeform 462">
              <a:extLst>
                <a:ext uri="{FF2B5EF4-FFF2-40B4-BE49-F238E27FC236}">
                  <a16:creationId xmlns:a16="http://schemas.microsoft.com/office/drawing/2014/main" id="{B5C1D90C-1D53-41FC-B6F9-DA437882E560}"/>
                </a:ext>
              </a:extLst>
            </p:cNvPr>
            <p:cNvSpPr>
              <a:spLocks noChangeArrowheads="1"/>
            </p:cNvSpPr>
            <p:nvPr/>
          </p:nvSpPr>
          <p:spPr bwMode="auto">
            <a:xfrm rot="5400000">
              <a:off x="1066777" y="3312558"/>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28" name="TextBox 27">
              <a:extLst>
                <a:ext uri="{FF2B5EF4-FFF2-40B4-BE49-F238E27FC236}">
                  <a16:creationId xmlns:a16="http://schemas.microsoft.com/office/drawing/2014/main" id="{C3702814-F8A5-4466-9774-D762149C7CE6}"/>
                </a:ext>
              </a:extLst>
            </p:cNvPr>
            <p:cNvSpPr txBox="1"/>
            <p:nvPr/>
          </p:nvSpPr>
          <p:spPr>
            <a:xfrm>
              <a:off x="463549" y="3677596"/>
              <a:ext cx="1491005" cy="369332"/>
            </a:xfrm>
            <a:prstGeom prst="rect">
              <a:avLst/>
            </a:prstGeom>
            <a:noFill/>
          </p:spPr>
          <p:txBody>
            <a:bodyPr wrap="square" rtlCol="0">
              <a:spAutoFit/>
            </a:bodyPr>
            <a:lstStyle/>
            <a:p>
              <a:pPr algn="ctr"/>
              <a:r>
                <a:rPr lang="en-GB">
                  <a:latin typeface="Aptos" panose="020B0004020202020204" pitchFamily="34" charset="0"/>
                </a:rPr>
                <a:t>£325,000</a:t>
              </a:r>
            </a:p>
          </p:txBody>
        </p:sp>
        <p:sp>
          <p:nvSpPr>
            <p:cNvPr id="82" name="Freeform 22">
              <a:extLst>
                <a:ext uri="{FF2B5EF4-FFF2-40B4-BE49-F238E27FC236}">
                  <a16:creationId xmlns:a16="http://schemas.microsoft.com/office/drawing/2014/main" id="{9429ACC6-634E-4146-BFFE-1BBC60A5B25E}"/>
                </a:ext>
              </a:extLst>
            </p:cNvPr>
            <p:cNvSpPr>
              <a:spLocks noChangeArrowheads="1"/>
            </p:cNvSpPr>
            <p:nvPr/>
          </p:nvSpPr>
          <p:spPr bwMode="auto">
            <a:xfrm>
              <a:off x="1248596" y="2110879"/>
              <a:ext cx="341793" cy="301504"/>
            </a:xfrm>
            <a:custGeom>
              <a:avLst/>
              <a:gdLst>
                <a:gd name="connsiteX0" fmla="*/ 1093618 w 1519990"/>
                <a:gd name="connsiteY0" fmla="*/ 1171779 h 1340819"/>
                <a:gd name="connsiteX1" fmla="*/ 1111641 w 1519990"/>
                <a:gd name="connsiteY1" fmla="*/ 1189802 h 1340819"/>
                <a:gd name="connsiteX2" fmla="*/ 1093618 w 1519990"/>
                <a:gd name="connsiteY2" fmla="*/ 1209026 h 1340819"/>
                <a:gd name="connsiteX3" fmla="*/ 1074393 w 1519990"/>
                <a:gd name="connsiteY3" fmla="*/ 1189802 h 1340819"/>
                <a:gd name="connsiteX4" fmla="*/ 1093618 w 1519990"/>
                <a:gd name="connsiteY4" fmla="*/ 1171779 h 1340819"/>
                <a:gd name="connsiteX5" fmla="*/ 261110 w 1519990"/>
                <a:gd name="connsiteY5" fmla="*/ 1154986 h 1340819"/>
                <a:gd name="connsiteX6" fmla="*/ 261110 w 1519990"/>
                <a:gd name="connsiteY6" fmla="*/ 1179894 h 1340819"/>
                <a:gd name="connsiteX7" fmla="*/ 274791 w 1519990"/>
                <a:gd name="connsiteY7" fmla="*/ 1193593 h 1340819"/>
                <a:gd name="connsiteX8" fmla="*/ 477516 w 1519990"/>
                <a:gd name="connsiteY8" fmla="*/ 1193593 h 1340819"/>
                <a:gd name="connsiteX9" fmla="*/ 491197 w 1519990"/>
                <a:gd name="connsiteY9" fmla="*/ 1179894 h 1340819"/>
                <a:gd name="connsiteX10" fmla="*/ 491197 w 1519990"/>
                <a:gd name="connsiteY10" fmla="*/ 1154986 h 1340819"/>
                <a:gd name="connsiteX11" fmla="*/ 902779 w 1519990"/>
                <a:gd name="connsiteY11" fmla="*/ 1072158 h 1340819"/>
                <a:gd name="connsiteX12" fmla="*/ 902779 w 1519990"/>
                <a:gd name="connsiteY12" fmla="*/ 1073402 h 1340819"/>
                <a:gd name="connsiteX13" fmla="*/ 902779 w 1519990"/>
                <a:gd name="connsiteY13" fmla="*/ 1303505 h 1340819"/>
                <a:gd name="connsiteX14" fmla="*/ 1134644 w 1519990"/>
                <a:gd name="connsiteY14" fmla="*/ 1303505 h 1340819"/>
                <a:gd name="connsiteX15" fmla="*/ 1134644 w 1519990"/>
                <a:gd name="connsiteY15" fmla="*/ 1073402 h 1340819"/>
                <a:gd name="connsiteX16" fmla="*/ 1134644 w 1519990"/>
                <a:gd name="connsiteY16" fmla="*/ 1072158 h 1340819"/>
                <a:gd name="connsiteX17" fmla="*/ 395431 w 1519990"/>
                <a:gd name="connsiteY17" fmla="*/ 961951 h 1340819"/>
                <a:gd name="connsiteX18" fmla="*/ 395431 w 1519990"/>
                <a:gd name="connsiteY18" fmla="*/ 1117624 h 1340819"/>
                <a:gd name="connsiteX19" fmla="*/ 491197 w 1519990"/>
                <a:gd name="connsiteY19" fmla="*/ 1117624 h 1340819"/>
                <a:gd name="connsiteX20" fmla="*/ 491197 w 1519990"/>
                <a:gd name="connsiteY20" fmla="*/ 1004294 h 1340819"/>
                <a:gd name="connsiteX21" fmla="*/ 448910 w 1519990"/>
                <a:gd name="connsiteY21" fmla="*/ 961951 h 1340819"/>
                <a:gd name="connsiteX22" fmla="*/ 303396 w 1519990"/>
                <a:gd name="connsiteY22" fmla="*/ 961951 h 1340819"/>
                <a:gd name="connsiteX23" fmla="*/ 261110 w 1519990"/>
                <a:gd name="connsiteY23" fmla="*/ 1004294 h 1340819"/>
                <a:gd name="connsiteX24" fmla="*/ 261110 w 1519990"/>
                <a:gd name="connsiteY24" fmla="*/ 1117624 h 1340819"/>
                <a:gd name="connsiteX25" fmla="*/ 356876 w 1519990"/>
                <a:gd name="connsiteY25" fmla="*/ 1117624 h 1340819"/>
                <a:gd name="connsiteX26" fmla="*/ 356876 w 1519990"/>
                <a:gd name="connsiteY26" fmla="*/ 961951 h 1340819"/>
                <a:gd name="connsiteX27" fmla="*/ 1018712 w 1519990"/>
                <a:gd name="connsiteY27" fmla="*/ 957728 h 1340819"/>
                <a:gd name="connsiteX28" fmla="*/ 909012 w 1519990"/>
                <a:gd name="connsiteY28" fmla="*/ 1034844 h 1340819"/>
                <a:gd name="connsiteX29" fmla="*/ 1128411 w 1519990"/>
                <a:gd name="connsiteY29" fmla="*/ 1034844 h 1340819"/>
                <a:gd name="connsiteX30" fmla="*/ 1018712 w 1519990"/>
                <a:gd name="connsiteY30" fmla="*/ 957728 h 1340819"/>
                <a:gd name="connsiteX31" fmla="*/ 303396 w 1519990"/>
                <a:gd name="connsiteY31" fmla="*/ 924589 h 1340819"/>
                <a:gd name="connsiteX32" fmla="*/ 448910 w 1519990"/>
                <a:gd name="connsiteY32" fmla="*/ 924589 h 1340819"/>
                <a:gd name="connsiteX33" fmla="*/ 528508 w 1519990"/>
                <a:gd name="connsiteY33" fmla="*/ 1004294 h 1340819"/>
                <a:gd name="connsiteX34" fmla="*/ 528508 w 1519990"/>
                <a:gd name="connsiteY34" fmla="*/ 1117624 h 1340819"/>
                <a:gd name="connsiteX35" fmla="*/ 554626 w 1519990"/>
                <a:gd name="connsiteY35" fmla="*/ 1117624 h 1340819"/>
                <a:gd name="connsiteX36" fmla="*/ 573282 w 1519990"/>
                <a:gd name="connsiteY36" fmla="*/ 1136305 h 1340819"/>
                <a:gd name="connsiteX37" fmla="*/ 554626 w 1519990"/>
                <a:gd name="connsiteY37" fmla="*/ 1154986 h 1340819"/>
                <a:gd name="connsiteX38" fmla="*/ 528508 w 1519990"/>
                <a:gd name="connsiteY38" fmla="*/ 1154986 h 1340819"/>
                <a:gd name="connsiteX39" fmla="*/ 528508 w 1519990"/>
                <a:gd name="connsiteY39" fmla="*/ 1179894 h 1340819"/>
                <a:gd name="connsiteX40" fmla="*/ 477516 w 1519990"/>
                <a:gd name="connsiteY40" fmla="*/ 1230955 h 1340819"/>
                <a:gd name="connsiteX41" fmla="*/ 274791 w 1519990"/>
                <a:gd name="connsiteY41" fmla="*/ 1230955 h 1340819"/>
                <a:gd name="connsiteX42" fmla="*/ 223799 w 1519990"/>
                <a:gd name="connsiteY42" fmla="*/ 1179894 h 1340819"/>
                <a:gd name="connsiteX43" fmla="*/ 223799 w 1519990"/>
                <a:gd name="connsiteY43" fmla="*/ 1154986 h 1340819"/>
                <a:gd name="connsiteX44" fmla="*/ 197681 w 1519990"/>
                <a:gd name="connsiteY44" fmla="*/ 1154986 h 1340819"/>
                <a:gd name="connsiteX45" fmla="*/ 179025 w 1519990"/>
                <a:gd name="connsiteY45" fmla="*/ 1136305 h 1340819"/>
                <a:gd name="connsiteX46" fmla="*/ 197681 w 1519990"/>
                <a:gd name="connsiteY46" fmla="*/ 1117624 h 1340819"/>
                <a:gd name="connsiteX47" fmla="*/ 223799 w 1519990"/>
                <a:gd name="connsiteY47" fmla="*/ 1117624 h 1340819"/>
                <a:gd name="connsiteX48" fmla="*/ 223799 w 1519990"/>
                <a:gd name="connsiteY48" fmla="*/ 1004294 h 1340819"/>
                <a:gd name="connsiteX49" fmla="*/ 303396 w 1519990"/>
                <a:gd name="connsiteY49" fmla="*/ 924589 h 1340819"/>
                <a:gd name="connsiteX50" fmla="*/ 98731 w 1519990"/>
                <a:gd name="connsiteY50" fmla="*/ 880612 h 1340819"/>
                <a:gd name="connsiteX51" fmla="*/ 98731 w 1519990"/>
                <a:gd name="connsiteY51" fmla="*/ 1303505 h 1340819"/>
                <a:gd name="connsiteX52" fmla="*/ 673407 w 1519990"/>
                <a:gd name="connsiteY52" fmla="*/ 1303505 h 1340819"/>
                <a:gd name="connsiteX53" fmla="*/ 673407 w 1519990"/>
                <a:gd name="connsiteY53" fmla="*/ 880612 h 1340819"/>
                <a:gd name="connsiteX54" fmla="*/ 898303 w 1519990"/>
                <a:gd name="connsiteY54" fmla="*/ 734211 h 1340819"/>
                <a:gd name="connsiteX55" fmla="*/ 898303 w 1519990"/>
                <a:gd name="connsiteY55" fmla="*/ 757969 h 1340819"/>
                <a:gd name="connsiteX56" fmla="*/ 911984 w 1519990"/>
                <a:gd name="connsiteY56" fmla="*/ 771724 h 1340819"/>
                <a:gd name="connsiteX57" fmla="*/ 1115953 w 1519990"/>
                <a:gd name="connsiteY57" fmla="*/ 771724 h 1340819"/>
                <a:gd name="connsiteX58" fmla="*/ 1129633 w 1519990"/>
                <a:gd name="connsiteY58" fmla="*/ 757969 h 1340819"/>
                <a:gd name="connsiteX59" fmla="*/ 1129633 w 1519990"/>
                <a:gd name="connsiteY59" fmla="*/ 734211 h 1340819"/>
                <a:gd name="connsiteX60" fmla="*/ 131142 w 1519990"/>
                <a:gd name="connsiteY60" fmla="*/ 651753 h 1340819"/>
                <a:gd name="connsiteX61" fmla="*/ 37649 w 1519990"/>
                <a:gd name="connsiteY61" fmla="*/ 840810 h 1340819"/>
                <a:gd name="connsiteX62" fmla="*/ 37649 w 1519990"/>
                <a:gd name="connsiteY62" fmla="*/ 843298 h 1340819"/>
                <a:gd name="connsiteX63" fmla="*/ 38895 w 1519990"/>
                <a:gd name="connsiteY63" fmla="*/ 843298 h 1340819"/>
                <a:gd name="connsiteX64" fmla="*/ 61334 w 1519990"/>
                <a:gd name="connsiteY64" fmla="*/ 843298 h 1340819"/>
                <a:gd name="connsiteX65" fmla="*/ 673407 w 1519990"/>
                <a:gd name="connsiteY65" fmla="*/ 843298 h 1340819"/>
                <a:gd name="connsiteX66" fmla="*/ 673407 w 1519990"/>
                <a:gd name="connsiteY66" fmla="*/ 651753 h 1340819"/>
                <a:gd name="connsiteX67" fmla="*/ 1032624 w 1519990"/>
                <a:gd name="connsiteY67" fmla="*/ 539140 h 1340819"/>
                <a:gd name="connsiteX68" fmla="*/ 1032624 w 1519990"/>
                <a:gd name="connsiteY68" fmla="*/ 695447 h 1340819"/>
                <a:gd name="connsiteX69" fmla="*/ 1129633 w 1519990"/>
                <a:gd name="connsiteY69" fmla="*/ 695447 h 1340819"/>
                <a:gd name="connsiteX70" fmla="*/ 1129633 w 1519990"/>
                <a:gd name="connsiteY70" fmla="*/ 581656 h 1340819"/>
                <a:gd name="connsiteX71" fmla="*/ 1087347 w 1519990"/>
                <a:gd name="connsiteY71" fmla="*/ 539140 h 1340819"/>
                <a:gd name="connsiteX72" fmla="*/ 940589 w 1519990"/>
                <a:gd name="connsiteY72" fmla="*/ 539140 h 1340819"/>
                <a:gd name="connsiteX73" fmla="*/ 898303 w 1519990"/>
                <a:gd name="connsiteY73" fmla="*/ 581656 h 1340819"/>
                <a:gd name="connsiteX74" fmla="*/ 898303 w 1519990"/>
                <a:gd name="connsiteY74" fmla="*/ 695447 h 1340819"/>
                <a:gd name="connsiteX75" fmla="*/ 995313 w 1519990"/>
                <a:gd name="connsiteY75" fmla="*/ 695447 h 1340819"/>
                <a:gd name="connsiteX76" fmla="*/ 995313 w 1519990"/>
                <a:gd name="connsiteY76" fmla="*/ 539140 h 1340819"/>
                <a:gd name="connsiteX77" fmla="*/ 940589 w 1519990"/>
                <a:gd name="connsiteY77" fmla="*/ 501627 h 1340819"/>
                <a:gd name="connsiteX78" fmla="*/ 1087347 w 1519990"/>
                <a:gd name="connsiteY78" fmla="*/ 501627 h 1340819"/>
                <a:gd name="connsiteX79" fmla="*/ 1166945 w 1519990"/>
                <a:gd name="connsiteY79" fmla="*/ 581656 h 1340819"/>
                <a:gd name="connsiteX80" fmla="*/ 1166945 w 1519990"/>
                <a:gd name="connsiteY80" fmla="*/ 695447 h 1340819"/>
                <a:gd name="connsiteX81" fmla="*/ 1191819 w 1519990"/>
                <a:gd name="connsiteY81" fmla="*/ 695447 h 1340819"/>
                <a:gd name="connsiteX82" fmla="*/ 1210475 w 1519990"/>
                <a:gd name="connsiteY82" fmla="*/ 714203 h 1340819"/>
                <a:gd name="connsiteX83" fmla="*/ 1191819 w 1519990"/>
                <a:gd name="connsiteY83" fmla="*/ 734211 h 1340819"/>
                <a:gd name="connsiteX84" fmla="*/ 1166945 w 1519990"/>
                <a:gd name="connsiteY84" fmla="*/ 734211 h 1340819"/>
                <a:gd name="connsiteX85" fmla="*/ 1166945 w 1519990"/>
                <a:gd name="connsiteY85" fmla="*/ 757969 h 1340819"/>
                <a:gd name="connsiteX86" fmla="*/ 1115953 w 1519990"/>
                <a:gd name="connsiteY86" fmla="*/ 807987 h 1340819"/>
                <a:gd name="connsiteX87" fmla="*/ 911984 w 1519990"/>
                <a:gd name="connsiteY87" fmla="*/ 807987 h 1340819"/>
                <a:gd name="connsiteX88" fmla="*/ 860992 w 1519990"/>
                <a:gd name="connsiteY88" fmla="*/ 757969 h 1340819"/>
                <a:gd name="connsiteX89" fmla="*/ 860992 w 1519990"/>
                <a:gd name="connsiteY89" fmla="*/ 734211 h 1340819"/>
                <a:gd name="connsiteX90" fmla="*/ 836118 w 1519990"/>
                <a:gd name="connsiteY90" fmla="*/ 734211 h 1340819"/>
                <a:gd name="connsiteX91" fmla="*/ 816218 w 1519990"/>
                <a:gd name="connsiteY91" fmla="*/ 714203 h 1340819"/>
                <a:gd name="connsiteX92" fmla="*/ 836118 w 1519990"/>
                <a:gd name="connsiteY92" fmla="*/ 695447 h 1340819"/>
                <a:gd name="connsiteX93" fmla="*/ 860992 w 1519990"/>
                <a:gd name="connsiteY93" fmla="*/ 695447 h 1340819"/>
                <a:gd name="connsiteX94" fmla="*/ 860992 w 1519990"/>
                <a:gd name="connsiteY94" fmla="*/ 581656 h 1340819"/>
                <a:gd name="connsiteX95" fmla="*/ 940589 w 1519990"/>
                <a:gd name="connsiteY95" fmla="*/ 501627 h 1340819"/>
                <a:gd name="connsiteX96" fmla="*/ 406638 w 1519990"/>
                <a:gd name="connsiteY96" fmla="*/ 305976 h 1340819"/>
                <a:gd name="connsiteX97" fmla="*/ 406638 w 1519990"/>
                <a:gd name="connsiteY97" fmla="*/ 432843 h 1340819"/>
                <a:gd name="connsiteX98" fmla="*/ 341816 w 1519990"/>
                <a:gd name="connsiteY98" fmla="*/ 497521 h 1340819"/>
                <a:gd name="connsiteX99" fmla="*/ 137375 w 1519990"/>
                <a:gd name="connsiteY99" fmla="*/ 497521 h 1340819"/>
                <a:gd name="connsiteX100" fmla="*/ 137375 w 1519990"/>
                <a:gd name="connsiteY100" fmla="*/ 613195 h 1340819"/>
                <a:gd name="connsiteX101" fmla="*/ 673407 w 1519990"/>
                <a:gd name="connsiteY101" fmla="*/ 613195 h 1340819"/>
                <a:gd name="connsiteX102" fmla="*/ 673407 w 1519990"/>
                <a:gd name="connsiteY102" fmla="*/ 394285 h 1340819"/>
                <a:gd name="connsiteX103" fmla="*/ 644736 w 1519990"/>
                <a:gd name="connsiteY103" fmla="*/ 410455 h 1340819"/>
                <a:gd name="connsiteX104" fmla="*/ 517584 w 1519990"/>
                <a:gd name="connsiteY104" fmla="*/ 375628 h 1340819"/>
                <a:gd name="connsiteX105" fmla="*/ 515091 w 1519990"/>
                <a:gd name="connsiteY105" fmla="*/ 370653 h 1340819"/>
                <a:gd name="connsiteX106" fmla="*/ 506365 w 1519990"/>
                <a:gd name="connsiteY106" fmla="*/ 305976 h 1340819"/>
                <a:gd name="connsiteX107" fmla="*/ 137375 w 1519990"/>
                <a:gd name="connsiteY107" fmla="*/ 305976 h 1340819"/>
                <a:gd name="connsiteX108" fmla="*/ 137375 w 1519990"/>
                <a:gd name="connsiteY108" fmla="*/ 460207 h 1340819"/>
                <a:gd name="connsiteX109" fmla="*/ 341816 w 1519990"/>
                <a:gd name="connsiteY109" fmla="*/ 460207 h 1340819"/>
                <a:gd name="connsiteX110" fmla="*/ 369241 w 1519990"/>
                <a:gd name="connsiteY110" fmla="*/ 432843 h 1340819"/>
                <a:gd name="connsiteX111" fmla="*/ 369241 w 1519990"/>
                <a:gd name="connsiteY111" fmla="*/ 305976 h 1340819"/>
                <a:gd name="connsiteX112" fmla="*/ 1018556 w 1519990"/>
                <a:gd name="connsiteY112" fmla="*/ 206160 h 1340819"/>
                <a:gd name="connsiteX113" fmla="*/ 992533 w 1519990"/>
                <a:gd name="connsiteY113" fmla="*/ 212690 h 1340819"/>
                <a:gd name="connsiteX114" fmla="*/ 710805 w 1519990"/>
                <a:gd name="connsiteY114" fmla="*/ 371897 h 1340819"/>
                <a:gd name="connsiteX115" fmla="*/ 710805 w 1519990"/>
                <a:gd name="connsiteY115" fmla="*/ 376872 h 1340819"/>
                <a:gd name="connsiteX116" fmla="*/ 710805 w 1519990"/>
                <a:gd name="connsiteY116" fmla="*/ 613195 h 1340819"/>
                <a:gd name="connsiteX117" fmla="*/ 710805 w 1519990"/>
                <a:gd name="connsiteY117" fmla="*/ 651753 h 1340819"/>
                <a:gd name="connsiteX118" fmla="*/ 710805 w 1519990"/>
                <a:gd name="connsiteY118" fmla="*/ 843298 h 1340819"/>
                <a:gd name="connsiteX119" fmla="*/ 710805 w 1519990"/>
                <a:gd name="connsiteY119" fmla="*/ 880612 h 1340819"/>
                <a:gd name="connsiteX120" fmla="*/ 710805 w 1519990"/>
                <a:gd name="connsiteY120" fmla="*/ 1303505 h 1340819"/>
                <a:gd name="connsiteX121" fmla="*/ 865382 w 1519990"/>
                <a:gd name="connsiteY121" fmla="*/ 1303505 h 1340819"/>
                <a:gd name="connsiteX122" fmla="*/ 865382 w 1519990"/>
                <a:gd name="connsiteY122" fmla="*/ 1073402 h 1340819"/>
                <a:gd name="connsiteX123" fmla="*/ 867875 w 1519990"/>
                <a:gd name="connsiteY123" fmla="*/ 1051013 h 1340819"/>
                <a:gd name="connsiteX124" fmla="*/ 867875 w 1519990"/>
                <a:gd name="connsiteY124" fmla="*/ 1049770 h 1340819"/>
                <a:gd name="connsiteX125" fmla="*/ 1018712 w 1519990"/>
                <a:gd name="connsiteY125" fmla="*/ 920414 h 1340819"/>
                <a:gd name="connsiteX126" fmla="*/ 1172042 w 1519990"/>
                <a:gd name="connsiteY126" fmla="*/ 1073402 h 1340819"/>
                <a:gd name="connsiteX127" fmla="*/ 1172042 w 1519990"/>
                <a:gd name="connsiteY127" fmla="*/ 1303505 h 1340819"/>
                <a:gd name="connsiteX128" fmla="*/ 1326618 w 1519990"/>
                <a:gd name="connsiteY128" fmla="*/ 1303505 h 1340819"/>
                <a:gd name="connsiteX129" fmla="*/ 1326618 w 1519990"/>
                <a:gd name="connsiteY129" fmla="*/ 381847 h 1340819"/>
                <a:gd name="connsiteX130" fmla="*/ 1043643 w 1519990"/>
                <a:gd name="connsiteY130" fmla="*/ 212690 h 1340819"/>
                <a:gd name="connsiteX131" fmla="*/ 1018556 w 1519990"/>
                <a:gd name="connsiteY131" fmla="*/ 206160 h 1340819"/>
                <a:gd name="connsiteX132" fmla="*/ 131142 w 1519990"/>
                <a:gd name="connsiteY132" fmla="*/ 75872 h 1340819"/>
                <a:gd name="connsiteX133" fmla="*/ 37649 w 1519990"/>
                <a:gd name="connsiteY133" fmla="*/ 266174 h 1340819"/>
                <a:gd name="connsiteX134" fmla="*/ 37649 w 1519990"/>
                <a:gd name="connsiteY134" fmla="*/ 267418 h 1340819"/>
                <a:gd name="connsiteX135" fmla="*/ 38895 w 1519990"/>
                <a:gd name="connsiteY135" fmla="*/ 268661 h 1340819"/>
                <a:gd name="connsiteX136" fmla="*/ 99978 w 1519990"/>
                <a:gd name="connsiteY136" fmla="*/ 268661 h 1340819"/>
                <a:gd name="connsiteX137" fmla="*/ 526310 w 1519990"/>
                <a:gd name="connsiteY137" fmla="*/ 268661 h 1340819"/>
                <a:gd name="connsiteX138" fmla="*/ 537530 w 1519990"/>
                <a:gd name="connsiteY138" fmla="*/ 257467 h 1340819"/>
                <a:gd name="connsiteX139" fmla="*/ 538776 w 1519990"/>
                <a:gd name="connsiteY139" fmla="*/ 257467 h 1340819"/>
                <a:gd name="connsiteX140" fmla="*/ 551242 w 1519990"/>
                <a:gd name="connsiteY140" fmla="*/ 248761 h 1340819"/>
                <a:gd name="connsiteX141" fmla="*/ 859149 w 1519990"/>
                <a:gd name="connsiteY141" fmla="*/ 75872 h 1340819"/>
                <a:gd name="connsiteX142" fmla="*/ 1019179 w 1519990"/>
                <a:gd name="connsiteY142" fmla="*/ 38092 h 1340819"/>
                <a:gd name="connsiteX143" fmla="*/ 993780 w 1519990"/>
                <a:gd name="connsiteY143" fmla="*/ 44777 h 1340819"/>
                <a:gd name="connsiteX144" fmla="*/ 755682 w 1519990"/>
                <a:gd name="connsiteY144" fmla="*/ 176620 h 1340819"/>
                <a:gd name="connsiteX145" fmla="*/ 568694 w 1519990"/>
                <a:gd name="connsiteY145" fmla="*/ 281099 h 1340819"/>
                <a:gd name="connsiteX146" fmla="*/ 567448 w 1519990"/>
                <a:gd name="connsiteY146" fmla="*/ 283587 h 1340819"/>
                <a:gd name="connsiteX147" fmla="*/ 559968 w 1519990"/>
                <a:gd name="connsiteY147" fmla="*/ 288562 h 1340819"/>
                <a:gd name="connsiteX148" fmla="*/ 557475 w 1519990"/>
                <a:gd name="connsiteY148" fmla="*/ 291050 h 1340819"/>
                <a:gd name="connsiteX149" fmla="*/ 551242 w 1519990"/>
                <a:gd name="connsiteY149" fmla="*/ 297269 h 1340819"/>
                <a:gd name="connsiteX150" fmla="*/ 542516 w 1519990"/>
                <a:gd name="connsiteY150" fmla="*/ 313438 h 1340819"/>
                <a:gd name="connsiteX151" fmla="*/ 547502 w 1519990"/>
                <a:gd name="connsiteY151" fmla="*/ 353240 h 1340819"/>
                <a:gd name="connsiteX152" fmla="*/ 549996 w 1519990"/>
                <a:gd name="connsiteY152" fmla="*/ 356971 h 1340819"/>
                <a:gd name="connsiteX153" fmla="*/ 626037 w 1519990"/>
                <a:gd name="connsiteY153" fmla="*/ 376872 h 1340819"/>
                <a:gd name="connsiteX154" fmla="*/ 975081 w 1519990"/>
                <a:gd name="connsiteY154" fmla="*/ 179108 h 1340819"/>
                <a:gd name="connsiteX155" fmla="*/ 1062342 w 1519990"/>
                <a:gd name="connsiteY155" fmla="*/ 179108 h 1340819"/>
                <a:gd name="connsiteX156" fmla="*/ 1397673 w 1519990"/>
                <a:gd name="connsiteY156" fmla="*/ 381847 h 1340819"/>
                <a:gd name="connsiteX157" fmla="*/ 1473715 w 1519990"/>
                <a:gd name="connsiteY157" fmla="*/ 359459 h 1340819"/>
                <a:gd name="connsiteX158" fmla="*/ 1476208 w 1519990"/>
                <a:gd name="connsiteY158" fmla="*/ 355728 h 1340819"/>
                <a:gd name="connsiteX159" fmla="*/ 1481195 w 1519990"/>
                <a:gd name="connsiteY159" fmla="*/ 317170 h 1340819"/>
                <a:gd name="connsiteX160" fmla="*/ 1453770 w 1519990"/>
                <a:gd name="connsiteY160" fmla="*/ 284831 h 1340819"/>
                <a:gd name="connsiteX161" fmla="*/ 1043643 w 1519990"/>
                <a:gd name="connsiteY161" fmla="*/ 43533 h 1340819"/>
                <a:gd name="connsiteX162" fmla="*/ 1019179 w 1519990"/>
                <a:gd name="connsiteY162" fmla="*/ 38092 h 1340819"/>
                <a:gd name="connsiteX163" fmla="*/ 1018712 w 1519990"/>
                <a:gd name="connsiteY163" fmla="*/ 0 h 1340819"/>
                <a:gd name="connsiteX164" fmla="*/ 1062342 w 1519990"/>
                <a:gd name="connsiteY164" fmla="*/ 11194 h 1340819"/>
                <a:gd name="connsiteX165" fmla="*/ 1472469 w 1519990"/>
                <a:gd name="connsiteY165" fmla="*/ 252492 h 1340819"/>
                <a:gd name="connsiteX166" fmla="*/ 1516099 w 1519990"/>
                <a:gd name="connsiteY166" fmla="*/ 305976 h 1340819"/>
                <a:gd name="connsiteX167" fmla="*/ 1508620 w 1519990"/>
                <a:gd name="connsiteY167" fmla="*/ 374385 h 1340819"/>
                <a:gd name="connsiteX168" fmla="*/ 1506126 w 1519990"/>
                <a:gd name="connsiteY168" fmla="*/ 378116 h 1340819"/>
                <a:gd name="connsiteX169" fmla="*/ 1425098 w 1519990"/>
                <a:gd name="connsiteY169" fmla="*/ 424137 h 1340819"/>
                <a:gd name="connsiteX170" fmla="*/ 1380221 w 1519990"/>
                <a:gd name="connsiteY170" fmla="*/ 414186 h 1340819"/>
                <a:gd name="connsiteX171" fmla="*/ 1378975 w 1519990"/>
                <a:gd name="connsiteY171" fmla="*/ 412943 h 1340819"/>
                <a:gd name="connsiteX172" fmla="*/ 1364016 w 1519990"/>
                <a:gd name="connsiteY172" fmla="*/ 404236 h 1340819"/>
                <a:gd name="connsiteX173" fmla="*/ 1364016 w 1519990"/>
                <a:gd name="connsiteY173" fmla="*/ 1303505 h 1340819"/>
                <a:gd name="connsiteX174" fmla="*/ 1386454 w 1519990"/>
                <a:gd name="connsiteY174" fmla="*/ 1303505 h 1340819"/>
                <a:gd name="connsiteX175" fmla="*/ 1405153 w 1519990"/>
                <a:gd name="connsiteY175" fmla="*/ 1322162 h 1340819"/>
                <a:gd name="connsiteX176" fmla="*/ 1386454 w 1519990"/>
                <a:gd name="connsiteY176" fmla="*/ 1340819 h 1340819"/>
                <a:gd name="connsiteX177" fmla="*/ 710805 w 1519990"/>
                <a:gd name="connsiteY177" fmla="*/ 1340819 h 1340819"/>
                <a:gd name="connsiteX178" fmla="*/ 61334 w 1519990"/>
                <a:gd name="connsiteY178" fmla="*/ 1340819 h 1340819"/>
                <a:gd name="connsiteX179" fmla="*/ 41388 w 1519990"/>
                <a:gd name="connsiteY179" fmla="*/ 1340819 h 1340819"/>
                <a:gd name="connsiteX180" fmla="*/ 22690 w 1519990"/>
                <a:gd name="connsiteY180" fmla="*/ 1322162 h 1340819"/>
                <a:gd name="connsiteX181" fmla="*/ 41388 w 1519990"/>
                <a:gd name="connsiteY181" fmla="*/ 1303505 h 1340819"/>
                <a:gd name="connsiteX182" fmla="*/ 61334 w 1519990"/>
                <a:gd name="connsiteY182" fmla="*/ 1303505 h 1340819"/>
                <a:gd name="connsiteX183" fmla="*/ 61334 w 1519990"/>
                <a:gd name="connsiteY183" fmla="*/ 880612 h 1340819"/>
                <a:gd name="connsiteX184" fmla="*/ 38895 w 1519990"/>
                <a:gd name="connsiteY184" fmla="*/ 880612 h 1340819"/>
                <a:gd name="connsiteX185" fmla="*/ 6484 w 1519990"/>
                <a:gd name="connsiteY185" fmla="*/ 861955 h 1340819"/>
                <a:gd name="connsiteX186" fmla="*/ 3991 w 1519990"/>
                <a:gd name="connsiteY186" fmla="*/ 825885 h 1340819"/>
                <a:gd name="connsiteX187" fmla="*/ 99978 w 1519990"/>
                <a:gd name="connsiteY187" fmla="*/ 629364 h 1340819"/>
                <a:gd name="connsiteX188" fmla="*/ 99978 w 1519990"/>
                <a:gd name="connsiteY188" fmla="*/ 305976 h 1340819"/>
                <a:gd name="connsiteX189" fmla="*/ 38895 w 1519990"/>
                <a:gd name="connsiteY189" fmla="*/ 305976 h 1340819"/>
                <a:gd name="connsiteX190" fmla="*/ 6484 w 1519990"/>
                <a:gd name="connsiteY190" fmla="*/ 287318 h 1340819"/>
                <a:gd name="connsiteX191" fmla="*/ 3991 w 1519990"/>
                <a:gd name="connsiteY191" fmla="*/ 250004 h 1340819"/>
                <a:gd name="connsiteX192" fmla="*/ 107457 w 1519990"/>
                <a:gd name="connsiteY192" fmla="*/ 38558 h 1340819"/>
                <a:gd name="connsiteX193" fmla="*/ 926464 w 1519990"/>
                <a:gd name="connsiteY193" fmla="*/ 38558 h 1340819"/>
                <a:gd name="connsiteX194" fmla="*/ 975081 w 1519990"/>
                <a:gd name="connsiteY194" fmla="*/ 11194 h 1340819"/>
                <a:gd name="connsiteX195" fmla="*/ 1018712 w 1519990"/>
                <a:gd name="connsiteY195" fmla="*/ 0 h 134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19990" h="1340819">
                  <a:moveTo>
                    <a:pt x="1093618" y="1171779"/>
                  </a:moveTo>
                  <a:cubicBezTo>
                    <a:pt x="1103230" y="1171779"/>
                    <a:pt x="1111641" y="1180190"/>
                    <a:pt x="1111641" y="1189802"/>
                  </a:cubicBezTo>
                  <a:cubicBezTo>
                    <a:pt x="1111641" y="1200616"/>
                    <a:pt x="1103230" y="1209026"/>
                    <a:pt x="1093618" y="1209026"/>
                  </a:cubicBezTo>
                  <a:cubicBezTo>
                    <a:pt x="1082804" y="1209026"/>
                    <a:pt x="1074393" y="1200616"/>
                    <a:pt x="1074393" y="1189802"/>
                  </a:cubicBezTo>
                  <a:cubicBezTo>
                    <a:pt x="1074393" y="1180190"/>
                    <a:pt x="1082804" y="1171779"/>
                    <a:pt x="1093618" y="1171779"/>
                  </a:cubicBezTo>
                  <a:close/>
                  <a:moveTo>
                    <a:pt x="261110" y="1154986"/>
                  </a:moveTo>
                  <a:lnTo>
                    <a:pt x="261110" y="1179894"/>
                  </a:lnTo>
                  <a:cubicBezTo>
                    <a:pt x="261110" y="1187366"/>
                    <a:pt x="267329" y="1193593"/>
                    <a:pt x="274791" y="1193593"/>
                  </a:cubicBezTo>
                  <a:lnTo>
                    <a:pt x="477516" y="1193593"/>
                  </a:lnTo>
                  <a:cubicBezTo>
                    <a:pt x="486222" y="1193593"/>
                    <a:pt x="491197" y="1187366"/>
                    <a:pt x="491197" y="1179894"/>
                  </a:cubicBezTo>
                  <a:lnTo>
                    <a:pt x="491197" y="1154986"/>
                  </a:lnTo>
                  <a:close/>
                  <a:moveTo>
                    <a:pt x="902779" y="1072158"/>
                  </a:moveTo>
                  <a:lnTo>
                    <a:pt x="902779" y="1073402"/>
                  </a:lnTo>
                  <a:lnTo>
                    <a:pt x="902779" y="1303505"/>
                  </a:lnTo>
                  <a:lnTo>
                    <a:pt x="1134644" y="1303505"/>
                  </a:lnTo>
                  <a:lnTo>
                    <a:pt x="1134644" y="1073402"/>
                  </a:lnTo>
                  <a:lnTo>
                    <a:pt x="1134644" y="1072158"/>
                  </a:lnTo>
                  <a:close/>
                  <a:moveTo>
                    <a:pt x="395431" y="961951"/>
                  </a:moveTo>
                  <a:lnTo>
                    <a:pt x="395431" y="1117624"/>
                  </a:lnTo>
                  <a:lnTo>
                    <a:pt x="491197" y="1117624"/>
                  </a:lnTo>
                  <a:lnTo>
                    <a:pt x="491197" y="1004294"/>
                  </a:lnTo>
                  <a:cubicBezTo>
                    <a:pt x="491197" y="980631"/>
                    <a:pt x="472541" y="961951"/>
                    <a:pt x="448910" y="961951"/>
                  </a:cubicBezTo>
                  <a:close/>
                  <a:moveTo>
                    <a:pt x="303396" y="961951"/>
                  </a:moveTo>
                  <a:cubicBezTo>
                    <a:pt x="279766" y="961951"/>
                    <a:pt x="261110" y="980631"/>
                    <a:pt x="261110" y="1004294"/>
                  </a:cubicBezTo>
                  <a:lnTo>
                    <a:pt x="261110" y="1117624"/>
                  </a:lnTo>
                  <a:lnTo>
                    <a:pt x="356876" y="1117624"/>
                  </a:lnTo>
                  <a:lnTo>
                    <a:pt x="356876" y="961951"/>
                  </a:lnTo>
                  <a:close/>
                  <a:moveTo>
                    <a:pt x="1018712" y="957728"/>
                  </a:moveTo>
                  <a:cubicBezTo>
                    <a:pt x="967602" y="957728"/>
                    <a:pt x="925218" y="990067"/>
                    <a:pt x="909012" y="1034844"/>
                  </a:cubicBezTo>
                  <a:lnTo>
                    <a:pt x="1128411" y="1034844"/>
                  </a:lnTo>
                  <a:cubicBezTo>
                    <a:pt x="1112205" y="990067"/>
                    <a:pt x="1069822" y="957728"/>
                    <a:pt x="1018712" y="957728"/>
                  </a:cubicBezTo>
                  <a:close/>
                  <a:moveTo>
                    <a:pt x="303396" y="924589"/>
                  </a:moveTo>
                  <a:lnTo>
                    <a:pt x="448910" y="924589"/>
                  </a:lnTo>
                  <a:cubicBezTo>
                    <a:pt x="493684" y="924589"/>
                    <a:pt x="528508" y="960705"/>
                    <a:pt x="528508" y="1004294"/>
                  </a:cubicBezTo>
                  <a:lnTo>
                    <a:pt x="528508" y="1117624"/>
                  </a:lnTo>
                  <a:lnTo>
                    <a:pt x="554626" y="1117624"/>
                  </a:lnTo>
                  <a:cubicBezTo>
                    <a:pt x="564576" y="1117624"/>
                    <a:pt x="573282" y="1126342"/>
                    <a:pt x="573282" y="1136305"/>
                  </a:cubicBezTo>
                  <a:cubicBezTo>
                    <a:pt x="573282" y="1147514"/>
                    <a:pt x="564576" y="1154986"/>
                    <a:pt x="554626" y="1154986"/>
                  </a:cubicBezTo>
                  <a:lnTo>
                    <a:pt x="528508" y="1154986"/>
                  </a:lnTo>
                  <a:lnTo>
                    <a:pt x="528508" y="1179894"/>
                  </a:lnTo>
                  <a:cubicBezTo>
                    <a:pt x="528508" y="1208538"/>
                    <a:pt x="506121" y="1230955"/>
                    <a:pt x="477516" y="1230955"/>
                  </a:cubicBezTo>
                  <a:lnTo>
                    <a:pt x="274791" y="1230955"/>
                  </a:lnTo>
                  <a:cubicBezTo>
                    <a:pt x="246186" y="1230955"/>
                    <a:pt x="223799" y="1208538"/>
                    <a:pt x="223799" y="1179894"/>
                  </a:cubicBezTo>
                  <a:lnTo>
                    <a:pt x="223799" y="1154986"/>
                  </a:lnTo>
                  <a:lnTo>
                    <a:pt x="197681" y="1154986"/>
                  </a:lnTo>
                  <a:cubicBezTo>
                    <a:pt x="187731" y="1154986"/>
                    <a:pt x="179025" y="1147514"/>
                    <a:pt x="179025" y="1136305"/>
                  </a:cubicBezTo>
                  <a:cubicBezTo>
                    <a:pt x="179025" y="1126342"/>
                    <a:pt x="187731" y="1117624"/>
                    <a:pt x="197681" y="1117624"/>
                  </a:cubicBezTo>
                  <a:lnTo>
                    <a:pt x="223799" y="1117624"/>
                  </a:lnTo>
                  <a:lnTo>
                    <a:pt x="223799" y="1004294"/>
                  </a:lnTo>
                  <a:cubicBezTo>
                    <a:pt x="223799" y="960705"/>
                    <a:pt x="258623" y="924589"/>
                    <a:pt x="303396" y="924589"/>
                  </a:cubicBezTo>
                  <a:close/>
                  <a:moveTo>
                    <a:pt x="98731" y="880612"/>
                  </a:moveTo>
                  <a:lnTo>
                    <a:pt x="98731" y="1303505"/>
                  </a:lnTo>
                  <a:lnTo>
                    <a:pt x="673407" y="1303505"/>
                  </a:lnTo>
                  <a:lnTo>
                    <a:pt x="673407" y="880612"/>
                  </a:lnTo>
                  <a:close/>
                  <a:moveTo>
                    <a:pt x="898303" y="734211"/>
                  </a:moveTo>
                  <a:lnTo>
                    <a:pt x="898303" y="757969"/>
                  </a:lnTo>
                  <a:cubicBezTo>
                    <a:pt x="898303" y="765472"/>
                    <a:pt x="904522" y="771724"/>
                    <a:pt x="911984" y="771724"/>
                  </a:cubicBezTo>
                  <a:lnTo>
                    <a:pt x="1115953" y="771724"/>
                  </a:lnTo>
                  <a:cubicBezTo>
                    <a:pt x="1123415" y="771724"/>
                    <a:pt x="1129633" y="765472"/>
                    <a:pt x="1129633" y="757969"/>
                  </a:cubicBezTo>
                  <a:lnTo>
                    <a:pt x="1129633" y="734211"/>
                  </a:lnTo>
                  <a:close/>
                  <a:moveTo>
                    <a:pt x="131142" y="651753"/>
                  </a:moveTo>
                  <a:lnTo>
                    <a:pt x="37649" y="840810"/>
                  </a:lnTo>
                  <a:cubicBezTo>
                    <a:pt x="37649" y="842054"/>
                    <a:pt x="37649" y="842054"/>
                    <a:pt x="37649" y="843298"/>
                  </a:cubicBezTo>
                  <a:lnTo>
                    <a:pt x="38895" y="843298"/>
                  </a:lnTo>
                  <a:lnTo>
                    <a:pt x="61334" y="843298"/>
                  </a:lnTo>
                  <a:lnTo>
                    <a:pt x="673407" y="843298"/>
                  </a:lnTo>
                  <a:lnTo>
                    <a:pt x="673407" y="651753"/>
                  </a:lnTo>
                  <a:close/>
                  <a:moveTo>
                    <a:pt x="1032624" y="539140"/>
                  </a:moveTo>
                  <a:lnTo>
                    <a:pt x="1032624" y="695447"/>
                  </a:lnTo>
                  <a:lnTo>
                    <a:pt x="1129633" y="695447"/>
                  </a:lnTo>
                  <a:lnTo>
                    <a:pt x="1129633" y="581656"/>
                  </a:lnTo>
                  <a:cubicBezTo>
                    <a:pt x="1129633" y="557897"/>
                    <a:pt x="1110978" y="539140"/>
                    <a:pt x="1087347" y="539140"/>
                  </a:cubicBezTo>
                  <a:close/>
                  <a:moveTo>
                    <a:pt x="940589" y="539140"/>
                  </a:moveTo>
                  <a:cubicBezTo>
                    <a:pt x="916959" y="539140"/>
                    <a:pt x="898303" y="557897"/>
                    <a:pt x="898303" y="581656"/>
                  </a:cubicBezTo>
                  <a:lnTo>
                    <a:pt x="898303" y="695447"/>
                  </a:lnTo>
                  <a:lnTo>
                    <a:pt x="995313" y="695447"/>
                  </a:lnTo>
                  <a:lnTo>
                    <a:pt x="995313" y="539140"/>
                  </a:lnTo>
                  <a:close/>
                  <a:moveTo>
                    <a:pt x="940589" y="501627"/>
                  </a:moveTo>
                  <a:lnTo>
                    <a:pt x="1087347" y="501627"/>
                  </a:lnTo>
                  <a:cubicBezTo>
                    <a:pt x="1130877" y="501627"/>
                    <a:pt x="1166945" y="536639"/>
                    <a:pt x="1166945" y="581656"/>
                  </a:cubicBezTo>
                  <a:lnTo>
                    <a:pt x="1166945" y="695447"/>
                  </a:lnTo>
                  <a:lnTo>
                    <a:pt x="1191819" y="695447"/>
                  </a:lnTo>
                  <a:cubicBezTo>
                    <a:pt x="1201769" y="695447"/>
                    <a:pt x="1210475" y="704200"/>
                    <a:pt x="1210475" y="714203"/>
                  </a:cubicBezTo>
                  <a:cubicBezTo>
                    <a:pt x="1210475" y="725458"/>
                    <a:pt x="1201769" y="734211"/>
                    <a:pt x="1191819" y="734211"/>
                  </a:cubicBezTo>
                  <a:lnTo>
                    <a:pt x="1166945" y="734211"/>
                  </a:lnTo>
                  <a:lnTo>
                    <a:pt x="1166945" y="757969"/>
                  </a:lnTo>
                  <a:cubicBezTo>
                    <a:pt x="1166945" y="785479"/>
                    <a:pt x="1143314" y="807987"/>
                    <a:pt x="1115953" y="807987"/>
                  </a:cubicBezTo>
                  <a:lnTo>
                    <a:pt x="911984" y="807987"/>
                  </a:lnTo>
                  <a:cubicBezTo>
                    <a:pt x="883379" y="807987"/>
                    <a:pt x="860992" y="785479"/>
                    <a:pt x="860992" y="757969"/>
                  </a:cubicBezTo>
                  <a:lnTo>
                    <a:pt x="860992" y="734211"/>
                  </a:lnTo>
                  <a:lnTo>
                    <a:pt x="836118" y="734211"/>
                  </a:lnTo>
                  <a:cubicBezTo>
                    <a:pt x="826168" y="734211"/>
                    <a:pt x="816218" y="725458"/>
                    <a:pt x="816218" y="714203"/>
                  </a:cubicBezTo>
                  <a:cubicBezTo>
                    <a:pt x="816218" y="704200"/>
                    <a:pt x="826168" y="695447"/>
                    <a:pt x="836118" y="695447"/>
                  </a:cubicBezTo>
                  <a:lnTo>
                    <a:pt x="860992" y="695447"/>
                  </a:lnTo>
                  <a:lnTo>
                    <a:pt x="860992" y="581656"/>
                  </a:lnTo>
                  <a:cubicBezTo>
                    <a:pt x="860992" y="536639"/>
                    <a:pt x="897059" y="501627"/>
                    <a:pt x="940589" y="501627"/>
                  </a:cubicBezTo>
                  <a:close/>
                  <a:moveTo>
                    <a:pt x="406638" y="305976"/>
                  </a:moveTo>
                  <a:lnTo>
                    <a:pt x="406638" y="432843"/>
                  </a:lnTo>
                  <a:cubicBezTo>
                    <a:pt x="406638" y="468914"/>
                    <a:pt x="376720" y="497521"/>
                    <a:pt x="341816" y="497521"/>
                  </a:cubicBezTo>
                  <a:lnTo>
                    <a:pt x="137375" y="497521"/>
                  </a:lnTo>
                  <a:lnTo>
                    <a:pt x="137375" y="613195"/>
                  </a:lnTo>
                  <a:lnTo>
                    <a:pt x="673407" y="613195"/>
                  </a:lnTo>
                  <a:lnTo>
                    <a:pt x="673407" y="394285"/>
                  </a:lnTo>
                  <a:lnTo>
                    <a:pt x="644736" y="410455"/>
                  </a:lnTo>
                  <a:cubicBezTo>
                    <a:pt x="598612" y="434087"/>
                    <a:pt x="542516" y="417918"/>
                    <a:pt x="517584" y="375628"/>
                  </a:cubicBezTo>
                  <a:lnTo>
                    <a:pt x="515091" y="370653"/>
                  </a:lnTo>
                  <a:cubicBezTo>
                    <a:pt x="502625" y="351996"/>
                    <a:pt x="500132" y="328364"/>
                    <a:pt x="506365" y="305976"/>
                  </a:cubicBezTo>
                  <a:close/>
                  <a:moveTo>
                    <a:pt x="137375" y="305976"/>
                  </a:moveTo>
                  <a:lnTo>
                    <a:pt x="137375" y="460207"/>
                  </a:lnTo>
                  <a:lnTo>
                    <a:pt x="341816" y="460207"/>
                  </a:lnTo>
                  <a:cubicBezTo>
                    <a:pt x="356775" y="460207"/>
                    <a:pt x="369241" y="447769"/>
                    <a:pt x="369241" y="432843"/>
                  </a:cubicBezTo>
                  <a:lnTo>
                    <a:pt x="369241" y="305976"/>
                  </a:lnTo>
                  <a:close/>
                  <a:moveTo>
                    <a:pt x="1018556" y="206160"/>
                  </a:moveTo>
                  <a:cubicBezTo>
                    <a:pt x="1009674" y="206160"/>
                    <a:pt x="1000636" y="208337"/>
                    <a:pt x="992533" y="212690"/>
                  </a:cubicBezTo>
                  <a:lnTo>
                    <a:pt x="710805" y="371897"/>
                  </a:lnTo>
                  <a:lnTo>
                    <a:pt x="710805" y="376872"/>
                  </a:lnTo>
                  <a:lnTo>
                    <a:pt x="710805" y="613195"/>
                  </a:lnTo>
                  <a:lnTo>
                    <a:pt x="710805" y="651753"/>
                  </a:lnTo>
                  <a:lnTo>
                    <a:pt x="710805" y="843298"/>
                  </a:lnTo>
                  <a:lnTo>
                    <a:pt x="710805" y="880612"/>
                  </a:lnTo>
                  <a:lnTo>
                    <a:pt x="710805" y="1303505"/>
                  </a:lnTo>
                  <a:lnTo>
                    <a:pt x="865382" y="1303505"/>
                  </a:lnTo>
                  <a:lnTo>
                    <a:pt x="865382" y="1073402"/>
                  </a:lnTo>
                  <a:cubicBezTo>
                    <a:pt x="865382" y="1065939"/>
                    <a:pt x="866628" y="1058476"/>
                    <a:pt x="867875" y="1051013"/>
                  </a:cubicBezTo>
                  <a:cubicBezTo>
                    <a:pt x="867875" y="1051013"/>
                    <a:pt x="867875" y="1051013"/>
                    <a:pt x="867875" y="1049770"/>
                  </a:cubicBezTo>
                  <a:cubicBezTo>
                    <a:pt x="879094" y="976385"/>
                    <a:pt x="942670" y="920414"/>
                    <a:pt x="1018712" y="920414"/>
                  </a:cubicBezTo>
                  <a:cubicBezTo>
                    <a:pt x="1103479" y="920414"/>
                    <a:pt x="1172042" y="988823"/>
                    <a:pt x="1172042" y="1073402"/>
                  </a:cubicBezTo>
                  <a:lnTo>
                    <a:pt x="1172042" y="1303505"/>
                  </a:lnTo>
                  <a:lnTo>
                    <a:pt x="1326618" y="1303505"/>
                  </a:lnTo>
                  <a:lnTo>
                    <a:pt x="1326618" y="381847"/>
                  </a:lnTo>
                  <a:lnTo>
                    <a:pt x="1043643" y="212690"/>
                  </a:lnTo>
                  <a:cubicBezTo>
                    <a:pt x="1036164" y="208337"/>
                    <a:pt x="1027438" y="206160"/>
                    <a:pt x="1018556" y="206160"/>
                  </a:cubicBezTo>
                  <a:close/>
                  <a:moveTo>
                    <a:pt x="131142" y="75872"/>
                  </a:moveTo>
                  <a:lnTo>
                    <a:pt x="37649" y="266174"/>
                  </a:lnTo>
                  <a:cubicBezTo>
                    <a:pt x="37649" y="267418"/>
                    <a:pt x="37649" y="267418"/>
                    <a:pt x="37649" y="267418"/>
                  </a:cubicBezTo>
                  <a:cubicBezTo>
                    <a:pt x="37649" y="268661"/>
                    <a:pt x="38895" y="268661"/>
                    <a:pt x="38895" y="268661"/>
                  </a:cubicBezTo>
                  <a:lnTo>
                    <a:pt x="99978" y="268661"/>
                  </a:lnTo>
                  <a:lnTo>
                    <a:pt x="526310" y="268661"/>
                  </a:lnTo>
                  <a:cubicBezTo>
                    <a:pt x="530050" y="264930"/>
                    <a:pt x="533790" y="261199"/>
                    <a:pt x="537530" y="257467"/>
                  </a:cubicBezTo>
                  <a:lnTo>
                    <a:pt x="538776" y="257467"/>
                  </a:lnTo>
                  <a:cubicBezTo>
                    <a:pt x="542516" y="253736"/>
                    <a:pt x="546256" y="251248"/>
                    <a:pt x="551242" y="248761"/>
                  </a:cubicBezTo>
                  <a:lnTo>
                    <a:pt x="859149" y="75872"/>
                  </a:lnTo>
                  <a:close/>
                  <a:moveTo>
                    <a:pt x="1019179" y="38092"/>
                  </a:moveTo>
                  <a:cubicBezTo>
                    <a:pt x="1010609" y="38247"/>
                    <a:pt x="1001882" y="40424"/>
                    <a:pt x="993780" y="44777"/>
                  </a:cubicBezTo>
                  <a:lnTo>
                    <a:pt x="755682" y="176620"/>
                  </a:lnTo>
                  <a:lnTo>
                    <a:pt x="568694" y="281099"/>
                  </a:lnTo>
                  <a:cubicBezTo>
                    <a:pt x="568694" y="281099"/>
                    <a:pt x="567448" y="282343"/>
                    <a:pt x="567448" y="283587"/>
                  </a:cubicBezTo>
                  <a:cubicBezTo>
                    <a:pt x="564955" y="284831"/>
                    <a:pt x="561215" y="286075"/>
                    <a:pt x="559968" y="288562"/>
                  </a:cubicBezTo>
                  <a:cubicBezTo>
                    <a:pt x="558722" y="289806"/>
                    <a:pt x="558722" y="289806"/>
                    <a:pt x="557475" y="291050"/>
                  </a:cubicBezTo>
                  <a:cubicBezTo>
                    <a:pt x="554982" y="292294"/>
                    <a:pt x="552489" y="294781"/>
                    <a:pt x="551242" y="297269"/>
                  </a:cubicBezTo>
                  <a:cubicBezTo>
                    <a:pt x="547502" y="302244"/>
                    <a:pt x="545009" y="307219"/>
                    <a:pt x="542516" y="313438"/>
                  </a:cubicBezTo>
                  <a:cubicBezTo>
                    <a:pt x="538776" y="327120"/>
                    <a:pt x="540023" y="340802"/>
                    <a:pt x="547502" y="353240"/>
                  </a:cubicBezTo>
                  <a:lnTo>
                    <a:pt x="549996" y="356971"/>
                  </a:lnTo>
                  <a:cubicBezTo>
                    <a:pt x="564955" y="383091"/>
                    <a:pt x="598612" y="391798"/>
                    <a:pt x="626037" y="376872"/>
                  </a:cubicBezTo>
                  <a:lnTo>
                    <a:pt x="975081" y="179108"/>
                  </a:lnTo>
                  <a:cubicBezTo>
                    <a:pt x="1002506" y="165426"/>
                    <a:pt x="1034917" y="165426"/>
                    <a:pt x="1062342" y="179108"/>
                  </a:cubicBezTo>
                  <a:lnTo>
                    <a:pt x="1397673" y="381847"/>
                  </a:lnTo>
                  <a:cubicBezTo>
                    <a:pt x="1425098" y="395529"/>
                    <a:pt x="1458756" y="385579"/>
                    <a:pt x="1473715" y="359459"/>
                  </a:cubicBezTo>
                  <a:lnTo>
                    <a:pt x="1476208" y="355728"/>
                  </a:lnTo>
                  <a:cubicBezTo>
                    <a:pt x="1482441" y="344533"/>
                    <a:pt x="1483688" y="329608"/>
                    <a:pt x="1481195" y="317170"/>
                  </a:cubicBezTo>
                  <a:cubicBezTo>
                    <a:pt x="1476208" y="303488"/>
                    <a:pt x="1467482" y="291050"/>
                    <a:pt x="1453770" y="284831"/>
                  </a:cubicBezTo>
                  <a:lnTo>
                    <a:pt x="1043643" y="43533"/>
                  </a:lnTo>
                  <a:cubicBezTo>
                    <a:pt x="1036164" y="39802"/>
                    <a:pt x="1027749" y="37936"/>
                    <a:pt x="1019179" y="38092"/>
                  </a:cubicBezTo>
                  <a:close/>
                  <a:moveTo>
                    <a:pt x="1018712" y="0"/>
                  </a:moveTo>
                  <a:cubicBezTo>
                    <a:pt x="1033671" y="0"/>
                    <a:pt x="1048630" y="3732"/>
                    <a:pt x="1062342" y="11194"/>
                  </a:cubicBezTo>
                  <a:lnTo>
                    <a:pt x="1472469" y="252492"/>
                  </a:lnTo>
                  <a:cubicBezTo>
                    <a:pt x="1493661" y="263686"/>
                    <a:pt x="1509866" y="282343"/>
                    <a:pt x="1516099" y="305976"/>
                  </a:cubicBezTo>
                  <a:cubicBezTo>
                    <a:pt x="1523579" y="329608"/>
                    <a:pt x="1519839" y="353240"/>
                    <a:pt x="1508620" y="374385"/>
                  </a:cubicBezTo>
                  <a:lnTo>
                    <a:pt x="1506126" y="378116"/>
                  </a:lnTo>
                  <a:cubicBezTo>
                    <a:pt x="1488674" y="407967"/>
                    <a:pt x="1456263" y="424137"/>
                    <a:pt x="1425098" y="424137"/>
                  </a:cubicBezTo>
                  <a:cubicBezTo>
                    <a:pt x="1410139" y="424137"/>
                    <a:pt x="1393934" y="421649"/>
                    <a:pt x="1380221" y="414186"/>
                  </a:cubicBezTo>
                  <a:lnTo>
                    <a:pt x="1378975" y="412943"/>
                  </a:lnTo>
                  <a:lnTo>
                    <a:pt x="1364016" y="404236"/>
                  </a:lnTo>
                  <a:lnTo>
                    <a:pt x="1364016" y="1303505"/>
                  </a:lnTo>
                  <a:lnTo>
                    <a:pt x="1386454" y="1303505"/>
                  </a:lnTo>
                  <a:cubicBezTo>
                    <a:pt x="1397673" y="1303505"/>
                    <a:pt x="1405153" y="1312212"/>
                    <a:pt x="1405153" y="1322162"/>
                  </a:cubicBezTo>
                  <a:cubicBezTo>
                    <a:pt x="1405153" y="1333356"/>
                    <a:pt x="1397673" y="1340819"/>
                    <a:pt x="1386454" y="1340819"/>
                  </a:cubicBezTo>
                  <a:lnTo>
                    <a:pt x="710805" y="1340819"/>
                  </a:lnTo>
                  <a:lnTo>
                    <a:pt x="61334" y="1340819"/>
                  </a:lnTo>
                  <a:lnTo>
                    <a:pt x="41388" y="1340819"/>
                  </a:lnTo>
                  <a:cubicBezTo>
                    <a:pt x="31416" y="1340819"/>
                    <a:pt x="22690" y="1333356"/>
                    <a:pt x="22690" y="1322162"/>
                  </a:cubicBezTo>
                  <a:cubicBezTo>
                    <a:pt x="22690" y="1312212"/>
                    <a:pt x="31416" y="1303505"/>
                    <a:pt x="41388" y="1303505"/>
                  </a:cubicBezTo>
                  <a:lnTo>
                    <a:pt x="61334" y="1303505"/>
                  </a:lnTo>
                  <a:lnTo>
                    <a:pt x="61334" y="880612"/>
                  </a:lnTo>
                  <a:lnTo>
                    <a:pt x="38895" y="880612"/>
                  </a:lnTo>
                  <a:cubicBezTo>
                    <a:pt x="25183" y="880612"/>
                    <a:pt x="12717" y="874393"/>
                    <a:pt x="6484" y="861955"/>
                  </a:cubicBezTo>
                  <a:cubicBezTo>
                    <a:pt x="-996" y="850761"/>
                    <a:pt x="-2242" y="837079"/>
                    <a:pt x="3991" y="825885"/>
                  </a:cubicBezTo>
                  <a:lnTo>
                    <a:pt x="99978" y="629364"/>
                  </a:lnTo>
                  <a:lnTo>
                    <a:pt x="99978" y="305976"/>
                  </a:lnTo>
                  <a:lnTo>
                    <a:pt x="38895" y="305976"/>
                  </a:lnTo>
                  <a:cubicBezTo>
                    <a:pt x="25183" y="305976"/>
                    <a:pt x="12717" y="298513"/>
                    <a:pt x="6484" y="287318"/>
                  </a:cubicBezTo>
                  <a:cubicBezTo>
                    <a:pt x="-996" y="276124"/>
                    <a:pt x="-2242" y="262442"/>
                    <a:pt x="3991" y="250004"/>
                  </a:cubicBezTo>
                  <a:lnTo>
                    <a:pt x="107457" y="38558"/>
                  </a:lnTo>
                  <a:lnTo>
                    <a:pt x="926464" y="38558"/>
                  </a:lnTo>
                  <a:lnTo>
                    <a:pt x="975081" y="11194"/>
                  </a:lnTo>
                  <a:cubicBezTo>
                    <a:pt x="988794" y="3732"/>
                    <a:pt x="1003753" y="0"/>
                    <a:pt x="1018712" y="0"/>
                  </a:cubicBezTo>
                  <a:close/>
                </a:path>
              </a:pathLst>
            </a:custGeom>
            <a:solidFill>
              <a:schemeClr val="tx1"/>
            </a:solidFill>
            <a:ln>
              <a:noFill/>
            </a:ln>
            <a:effectLst/>
          </p:spPr>
          <p:txBody>
            <a:bodyPr wrap="square" anchor="ctr">
              <a:noAutofit/>
            </a:bodyPr>
            <a:lstStyle/>
            <a:p>
              <a:endParaRPr lang="en-US" sz="2700">
                <a:latin typeface="Poppins" pitchFamily="2" charset="77"/>
              </a:endParaRPr>
            </a:p>
          </p:txBody>
        </p:sp>
        <p:pic>
          <p:nvPicPr>
            <p:cNvPr id="30" name="Graphic 29" descr="Piggy Bank outline">
              <a:extLst>
                <a:ext uri="{FF2B5EF4-FFF2-40B4-BE49-F238E27FC236}">
                  <a16:creationId xmlns:a16="http://schemas.microsoft.com/office/drawing/2014/main" id="{CEF5AF02-9C92-4BAB-A50C-2FC9BC43DF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798" y="2047506"/>
              <a:ext cx="405712" cy="405712"/>
            </a:xfrm>
            <a:prstGeom prst="rect">
              <a:avLst/>
            </a:prstGeom>
          </p:spPr>
        </p:pic>
        <p:pic>
          <p:nvPicPr>
            <p:cNvPr id="32" name="Graphic 31" descr="Car outline">
              <a:extLst>
                <a:ext uri="{FF2B5EF4-FFF2-40B4-BE49-F238E27FC236}">
                  <a16:creationId xmlns:a16="http://schemas.microsoft.com/office/drawing/2014/main" id="{8BA4A412-7835-4A2F-9AC0-24FB556F73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916" y="1640713"/>
              <a:ext cx="431594" cy="431594"/>
            </a:xfrm>
            <a:prstGeom prst="rect">
              <a:avLst/>
            </a:prstGeom>
          </p:spPr>
        </p:pic>
        <p:pic>
          <p:nvPicPr>
            <p:cNvPr id="84" name="Graphic 83" descr="Laptop outline">
              <a:extLst>
                <a:ext uri="{FF2B5EF4-FFF2-40B4-BE49-F238E27FC236}">
                  <a16:creationId xmlns:a16="http://schemas.microsoft.com/office/drawing/2014/main" id="{6DC2C555-D94F-418D-B650-E0BBE7323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5779" y="1655566"/>
              <a:ext cx="387426" cy="387426"/>
            </a:xfrm>
            <a:prstGeom prst="rect">
              <a:avLst/>
            </a:prstGeom>
          </p:spPr>
        </p:pic>
        <p:sp>
          <p:nvSpPr>
            <p:cNvPr id="85" name="TextBox 84">
              <a:extLst>
                <a:ext uri="{FF2B5EF4-FFF2-40B4-BE49-F238E27FC236}">
                  <a16:creationId xmlns:a16="http://schemas.microsoft.com/office/drawing/2014/main" id="{464116E1-59C5-4A20-AE51-53F9EC005B8C}"/>
                </a:ext>
              </a:extLst>
            </p:cNvPr>
            <p:cNvSpPr txBox="1"/>
            <p:nvPr/>
          </p:nvSpPr>
          <p:spPr>
            <a:xfrm>
              <a:off x="463549" y="2826940"/>
              <a:ext cx="1485085" cy="646331"/>
            </a:xfrm>
            <a:prstGeom prst="rect">
              <a:avLst/>
            </a:prstGeom>
            <a:noFill/>
          </p:spPr>
          <p:txBody>
            <a:bodyPr wrap="square" rtlCol="0">
              <a:spAutoFit/>
            </a:bodyPr>
            <a:lstStyle/>
            <a:p>
              <a:pPr algn="ctr"/>
              <a:r>
                <a:rPr lang="en-GB" b="1">
                  <a:latin typeface="Aptos" panose="020B0004020202020204" pitchFamily="34" charset="0"/>
                </a:rPr>
                <a:t>Nil Rate Band</a:t>
              </a:r>
            </a:p>
          </p:txBody>
        </p:sp>
        <p:sp>
          <p:nvSpPr>
            <p:cNvPr id="88" name="TextBox 87">
              <a:extLst>
                <a:ext uri="{FF2B5EF4-FFF2-40B4-BE49-F238E27FC236}">
                  <a16:creationId xmlns:a16="http://schemas.microsoft.com/office/drawing/2014/main" id="{DDCEE638-20B0-4721-B0D1-841211102B49}"/>
                </a:ext>
              </a:extLst>
            </p:cNvPr>
            <p:cNvSpPr txBox="1"/>
            <p:nvPr/>
          </p:nvSpPr>
          <p:spPr>
            <a:xfrm>
              <a:off x="162796" y="4434129"/>
              <a:ext cx="2086589" cy="830997"/>
            </a:xfrm>
            <a:prstGeom prst="rect">
              <a:avLst/>
            </a:prstGeom>
            <a:noFill/>
          </p:spPr>
          <p:txBody>
            <a:bodyPr wrap="square">
              <a:spAutoFit/>
            </a:bodyPr>
            <a:lstStyle/>
            <a:p>
              <a:pPr algn="ctr"/>
              <a:r>
                <a:rPr lang="en-GB" sz="1600">
                  <a:solidFill>
                    <a:srgbClr val="000000"/>
                  </a:solidFill>
                  <a:latin typeface="Aptos" panose="020B0004020202020204" pitchFamily="34" charset="0"/>
                  <a:ea typeface="ヒラギノ角ゴ Pro W3" charset="-128"/>
                  <a:cs typeface="Arial" panose="020B0604020202020204" pitchFamily="34" charset="0"/>
                </a:rPr>
                <a:t>Applied to any part of an estate that is chargeable to IHT</a:t>
              </a:r>
              <a:endParaRPr lang="en-GB" sz="1600">
                <a:latin typeface="Aptos" panose="020B0004020202020204" pitchFamily="34" charset="0"/>
              </a:endParaRPr>
            </a:p>
          </p:txBody>
        </p:sp>
      </p:grpSp>
      <p:grpSp>
        <p:nvGrpSpPr>
          <p:cNvPr id="110" name="Group 109">
            <a:extLst>
              <a:ext uri="{FF2B5EF4-FFF2-40B4-BE49-F238E27FC236}">
                <a16:creationId xmlns:a16="http://schemas.microsoft.com/office/drawing/2014/main" id="{17E795CE-B4D0-4743-8D38-F6B6066F8FB3}"/>
              </a:ext>
            </a:extLst>
          </p:cNvPr>
          <p:cNvGrpSpPr/>
          <p:nvPr/>
        </p:nvGrpSpPr>
        <p:grpSpPr>
          <a:xfrm>
            <a:off x="3949122" y="1886028"/>
            <a:ext cx="2064285" cy="3910343"/>
            <a:chOff x="2425121" y="1354173"/>
            <a:chExt cx="2064285" cy="3910343"/>
          </a:xfrm>
        </p:grpSpPr>
        <p:sp>
          <p:nvSpPr>
            <p:cNvPr id="36" name="Freeform 216">
              <a:extLst>
                <a:ext uri="{FF2B5EF4-FFF2-40B4-BE49-F238E27FC236}">
                  <a16:creationId xmlns:a16="http://schemas.microsoft.com/office/drawing/2014/main" id="{29217809-F456-4833-9F75-1822825A40DE}"/>
                </a:ext>
              </a:extLst>
            </p:cNvPr>
            <p:cNvSpPr>
              <a:spLocks noChangeArrowheads="1"/>
            </p:cNvSpPr>
            <p:nvPr/>
          </p:nvSpPr>
          <p:spPr bwMode="auto">
            <a:xfrm>
              <a:off x="2971273" y="1427939"/>
              <a:ext cx="958101" cy="958099"/>
            </a:xfrm>
            <a:custGeom>
              <a:avLst/>
              <a:gdLst>
                <a:gd name="T0" fmla="*/ 2048 w 2049"/>
                <a:gd name="T1" fmla="*/ 1024 h 2049"/>
                <a:gd name="T2" fmla="*/ 2048 w 2049"/>
                <a:gd name="T3" fmla="*/ 1024 h 2049"/>
                <a:gd name="T4" fmla="*/ 1024 w 2049"/>
                <a:gd name="T5" fmla="*/ 2048 h 2049"/>
                <a:gd name="T6" fmla="*/ 1024 w 2049"/>
                <a:gd name="T7" fmla="*/ 2048 h 2049"/>
                <a:gd name="T8" fmla="*/ 0 w 2049"/>
                <a:gd name="T9" fmla="*/ 1024 h 2049"/>
                <a:gd name="T10" fmla="*/ 0 w 2049"/>
                <a:gd name="T11" fmla="*/ 1024 h 2049"/>
                <a:gd name="T12" fmla="*/ 1024 w 2049"/>
                <a:gd name="T13" fmla="*/ 0 h 2049"/>
                <a:gd name="T14" fmla="*/ 1024 w 2049"/>
                <a:gd name="T15" fmla="*/ 0 h 2049"/>
                <a:gd name="T16" fmla="*/ 2048 w 2049"/>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9" h="2049">
                  <a:moveTo>
                    <a:pt x="2048" y="1024"/>
                  </a:moveTo>
                  <a:lnTo>
                    <a:pt x="2048" y="1024"/>
                  </a:lnTo>
                  <a:cubicBezTo>
                    <a:pt x="2048"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8" y="458"/>
                    <a:pt x="2048" y="1024"/>
                  </a:cubicBezTo>
                </a:path>
              </a:pathLst>
            </a:custGeom>
            <a:solidFill>
              <a:schemeClr val="bg2"/>
            </a:solidFill>
            <a:ln>
              <a:noFill/>
            </a:ln>
            <a:effectLst/>
          </p:spPr>
          <p:txBody>
            <a:bodyPr wrap="none" anchor="ctr"/>
            <a:lstStyle/>
            <a:p>
              <a:endParaRPr lang="en-US" sz="1350">
                <a:latin typeface="Poppins" pitchFamily="2" charset="77"/>
              </a:endParaRPr>
            </a:p>
          </p:txBody>
        </p:sp>
        <p:sp>
          <p:nvSpPr>
            <p:cNvPr id="48" name="Freeform 470">
              <a:extLst>
                <a:ext uri="{FF2B5EF4-FFF2-40B4-BE49-F238E27FC236}">
                  <a16:creationId xmlns:a16="http://schemas.microsoft.com/office/drawing/2014/main" id="{E9FA37F8-012D-4320-A479-B7755258F716}"/>
                </a:ext>
              </a:extLst>
            </p:cNvPr>
            <p:cNvSpPr>
              <a:spLocks noChangeArrowheads="1"/>
            </p:cNvSpPr>
            <p:nvPr/>
          </p:nvSpPr>
          <p:spPr bwMode="auto">
            <a:xfrm>
              <a:off x="3342150" y="2598262"/>
              <a:ext cx="214285" cy="840655"/>
            </a:xfrm>
            <a:prstGeom prst="roundRect">
              <a:avLst>
                <a:gd name="adj" fmla="val 50000"/>
              </a:avLst>
            </a:prstGeom>
            <a:noFill/>
            <a:ln w="127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Poppins" pitchFamily="2" charset="77"/>
              </a:endParaRPr>
            </a:p>
          </p:txBody>
        </p:sp>
        <p:sp>
          <p:nvSpPr>
            <p:cNvPr id="57" name="TextBox 56">
              <a:extLst>
                <a:ext uri="{FF2B5EF4-FFF2-40B4-BE49-F238E27FC236}">
                  <a16:creationId xmlns:a16="http://schemas.microsoft.com/office/drawing/2014/main" id="{2F8616DD-65D5-4206-A3F4-66981708157F}"/>
                </a:ext>
              </a:extLst>
            </p:cNvPr>
            <p:cNvSpPr txBox="1"/>
            <p:nvPr/>
          </p:nvSpPr>
          <p:spPr>
            <a:xfrm rot="16200000">
              <a:off x="3093293" y="2776618"/>
              <a:ext cx="727942" cy="485005"/>
            </a:xfrm>
            <a:prstGeom prst="rect">
              <a:avLst/>
            </a:prstGeom>
            <a:noFill/>
          </p:spPr>
          <p:txBody>
            <a:bodyPr wrap="square" rtlCol="0" anchor="ctr">
              <a:spAutoFit/>
            </a:bodyPr>
            <a:lstStyle/>
            <a:p>
              <a:pPr algn="ctr"/>
              <a:r>
                <a:rPr lang="en-US" sz="1276" b="1" spc="-12">
                  <a:solidFill>
                    <a:schemeClr val="bg1"/>
                  </a:solidFill>
                  <a:latin typeface="Poppins" pitchFamily="2" charset="77"/>
                  <a:cs typeface="Poppins" pitchFamily="2" charset="77"/>
                </a:rPr>
                <a:t>100,000</a:t>
              </a:r>
            </a:p>
          </p:txBody>
        </p:sp>
        <p:sp>
          <p:nvSpPr>
            <p:cNvPr id="69" name="Freeform 71">
              <a:extLst>
                <a:ext uri="{FF2B5EF4-FFF2-40B4-BE49-F238E27FC236}">
                  <a16:creationId xmlns:a16="http://schemas.microsoft.com/office/drawing/2014/main" id="{5AAE9973-F798-4DFA-BC76-5D2B5F6913E1}"/>
                </a:ext>
              </a:extLst>
            </p:cNvPr>
            <p:cNvSpPr>
              <a:spLocks noChangeArrowheads="1"/>
            </p:cNvSpPr>
            <p:nvPr/>
          </p:nvSpPr>
          <p:spPr bwMode="auto">
            <a:xfrm>
              <a:off x="2702862" y="1354173"/>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F24979"/>
            </a:solidFill>
            <a:ln>
              <a:solidFill>
                <a:schemeClr val="tx1"/>
              </a:solidFill>
            </a:ln>
            <a:effectLst/>
          </p:spPr>
          <p:txBody>
            <a:bodyPr wrap="none" anchor="ctr"/>
            <a:lstStyle/>
            <a:p>
              <a:endParaRPr lang="en-US" sz="1350">
                <a:latin typeface="Poppins" pitchFamily="2" charset="77"/>
              </a:endParaRPr>
            </a:p>
          </p:txBody>
        </p:sp>
        <p:sp>
          <p:nvSpPr>
            <p:cNvPr id="70" name="Freeform 143">
              <a:extLst>
                <a:ext uri="{FF2B5EF4-FFF2-40B4-BE49-F238E27FC236}">
                  <a16:creationId xmlns:a16="http://schemas.microsoft.com/office/drawing/2014/main" id="{49161014-A651-4BC1-9133-9203075EC18A}"/>
                </a:ext>
              </a:extLst>
            </p:cNvPr>
            <p:cNvSpPr>
              <a:spLocks noChangeArrowheads="1"/>
            </p:cNvSpPr>
            <p:nvPr/>
          </p:nvSpPr>
          <p:spPr bwMode="auto">
            <a:xfrm>
              <a:off x="2901758" y="1505052"/>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71" name="Freeform 462">
              <a:extLst>
                <a:ext uri="{FF2B5EF4-FFF2-40B4-BE49-F238E27FC236}">
                  <a16:creationId xmlns:a16="http://schemas.microsoft.com/office/drawing/2014/main" id="{B3BACF0E-9B00-41AD-8FE7-B4828F55C299}"/>
                </a:ext>
              </a:extLst>
            </p:cNvPr>
            <p:cNvSpPr>
              <a:spLocks noChangeArrowheads="1"/>
            </p:cNvSpPr>
            <p:nvPr/>
          </p:nvSpPr>
          <p:spPr bwMode="auto">
            <a:xfrm rot="5400000">
              <a:off x="3306091" y="3304121"/>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72" name="TextBox 71">
              <a:extLst>
                <a:ext uri="{FF2B5EF4-FFF2-40B4-BE49-F238E27FC236}">
                  <a16:creationId xmlns:a16="http://schemas.microsoft.com/office/drawing/2014/main" id="{A6FA8144-E325-4C0C-88DC-646FDE6384B6}"/>
                </a:ext>
              </a:extLst>
            </p:cNvPr>
            <p:cNvSpPr txBox="1"/>
            <p:nvPr/>
          </p:nvSpPr>
          <p:spPr>
            <a:xfrm>
              <a:off x="2702862" y="3677596"/>
              <a:ext cx="1491005" cy="369332"/>
            </a:xfrm>
            <a:prstGeom prst="rect">
              <a:avLst/>
            </a:prstGeom>
            <a:noFill/>
          </p:spPr>
          <p:txBody>
            <a:bodyPr wrap="square" rtlCol="0">
              <a:spAutoFit/>
            </a:bodyPr>
            <a:lstStyle/>
            <a:p>
              <a:pPr algn="ctr"/>
              <a:r>
                <a:rPr lang="en-GB">
                  <a:latin typeface="Aptos" panose="020B0004020202020204" pitchFamily="34" charset="0"/>
                </a:rPr>
                <a:t>£175,000</a:t>
              </a:r>
            </a:p>
          </p:txBody>
        </p:sp>
        <p:sp>
          <p:nvSpPr>
            <p:cNvPr id="80" name="Freeform 22">
              <a:extLst>
                <a:ext uri="{FF2B5EF4-FFF2-40B4-BE49-F238E27FC236}">
                  <a16:creationId xmlns:a16="http://schemas.microsoft.com/office/drawing/2014/main" id="{66C2A922-F9A3-4D7F-B659-A0A054FF0F57}"/>
                </a:ext>
              </a:extLst>
            </p:cNvPr>
            <p:cNvSpPr>
              <a:spLocks noChangeArrowheads="1"/>
            </p:cNvSpPr>
            <p:nvPr/>
          </p:nvSpPr>
          <p:spPr bwMode="auto">
            <a:xfrm>
              <a:off x="3082693" y="1675851"/>
              <a:ext cx="789713" cy="696625"/>
            </a:xfrm>
            <a:custGeom>
              <a:avLst/>
              <a:gdLst>
                <a:gd name="connsiteX0" fmla="*/ 1093618 w 1519990"/>
                <a:gd name="connsiteY0" fmla="*/ 1171779 h 1340819"/>
                <a:gd name="connsiteX1" fmla="*/ 1111641 w 1519990"/>
                <a:gd name="connsiteY1" fmla="*/ 1189802 h 1340819"/>
                <a:gd name="connsiteX2" fmla="*/ 1093618 w 1519990"/>
                <a:gd name="connsiteY2" fmla="*/ 1209026 h 1340819"/>
                <a:gd name="connsiteX3" fmla="*/ 1074393 w 1519990"/>
                <a:gd name="connsiteY3" fmla="*/ 1189802 h 1340819"/>
                <a:gd name="connsiteX4" fmla="*/ 1093618 w 1519990"/>
                <a:gd name="connsiteY4" fmla="*/ 1171779 h 1340819"/>
                <a:gd name="connsiteX5" fmla="*/ 261110 w 1519990"/>
                <a:gd name="connsiteY5" fmla="*/ 1154986 h 1340819"/>
                <a:gd name="connsiteX6" fmla="*/ 261110 w 1519990"/>
                <a:gd name="connsiteY6" fmla="*/ 1179894 h 1340819"/>
                <a:gd name="connsiteX7" fmla="*/ 274791 w 1519990"/>
                <a:gd name="connsiteY7" fmla="*/ 1193593 h 1340819"/>
                <a:gd name="connsiteX8" fmla="*/ 477516 w 1519990"/>
                <a:gd name="connsiteY8" fmla="*/ 1193593 h 1340819"/>
                <a:gd name="connsiteX9" fmla="*/ 491197 w 1519990"/>
                <a:gd name="connsiteY9" fmla="*/ 1179894 h 1340819"/>
                <a:gd name="connsiteX10" fmla="*/ 491197 w 1519990"/>
                <a:gd name="connsiteY10" fmla="*/ 1154986 h 1340819"/>
                <a:gd name="connsiteX11" fmla="*/ 902779 w 1519990"/>
                <a:gd name="connsiteY11" fmla="*/ 1072158 h 1340819"/>
                <a:gd name="connsiteX12" fmla="*/ 902779 w 1519990"/>
                <a:gd name="connsiteY12" fmla="*/ 1073402 h 1340819"/>
                <a:gd name="connsiteX13" fmla="*/ 902779 w 1519990"/>
                <a:gd name="connsiteY13" fmla="*/ 1303505 h 1340819"/>
                <a:gd name="connsiteX14" fmla="*/ 1134644 w 1519990"/>
                <a:gd name="connsiteY14" fmla="*/ 1303505 h 1340819"/>
                <a:gd name="connsiteX15" fmla="*/ 1134644 w 1519990"/>
                <a:gd name="connsiteY15" fmla="*/ 1073402 h 1340819"/>
                <a:gd name="connsiteX16" fmla="*/ 1134644 w 1519990"/>
                <a:gd name="connsiteY16" fmla="*/ 1072158 h 1340819"/>
                <a:gd name="connsiteX17" fmla="*/ 395431 w 1519990"/>
                <a:gd name="connsiteY17" fmla="*/ 961951 h 1340819"/>
                <a:gd name="connsiteX18" fmla="*/ 395431 w 1519990"/>
                <a:gd name="connsiteY18" fmla="*/ 1117624 h 1340819"/>
                <a:gd name="connsiteX19" fmla="*/ 491197 w 1519990"/>
                <a:gd name="connsiteY19" fmla="*/ 1117624 h 1340819"/>
                <a:gd name="connsiteX20" fmla="*/ 491197 w 1519990"/>
                <a:gd name="connsiteY20" fmla="*/ 1004294 h 1340819"/>
                <a:gd name="connsiteX21" fmla="*/ 448910 w 1519990"/>
                <a:gd name="connsiteY21" fmla="*/ 961951 h 1340819"/>
                <a:gd name="connsiteX22" fmla="*/ 303396 w 1519990"/>
                <a:gd name="connsiteY22" fmla="*/ 961951 h 1340819"/>
                <a:gd name="connsiteX23" fmla="*/ 261110 w 1519990"/>
                <a:gd name="connsiteY23" fmla="*/ 1004294 h 1340819"/>
                <a:gd name="connsiteX24" fmla="*/ 261110 w 1519990"/>
                <a:gd name="connsiteY24" fmla="*/ 1117624 h 1340819"/>
                <a:gd name="connsiteX25" fmla="*/ 356876 w 1519990"/>
                <a:gd name="connsiteY25" fmla="*/ 1117624 h 1340819"/>
                <a:gd name="connsiteX26" fmla="*/ 356876 w 1519990"/>
                <a:gd name="connsiteY26" fmla="*/ 961951 h 1340819"/>
                <a:gd name="connsiteX27" fmla="*/ 1018712 w 1519990"/>
                <a:gd name="connsiteY27" fmla="*/ 957728 h 1340819"/>
                <a:gd name="connsiteX28" fmla="*/ 909012 w 1519990"/>
                <a:gd name="connsiteY28" fmla="*/ 1034844 h 1340819"/>
                <a:gd name="connsiteX29" fmla="*/ 1128411 w 1519990"/>
                <a:gd name="connsiteY29" fmla="*/ 1034844 h 1340819"/>
                <a:gd name="connsiteX30" fmla="*/ 1018712 w 1519990"/>
                <a:gd name="connsiteY30" fmla="*/ 957728 h 1340819"/>
                <a:gd name="connsiteX31" fmla="*/ 303396 w 1519990"/>
                <a:gd name="connsiteY31" fmla="*/ 924589 h 1340819"/>
                <a:gd name="connsiteX32" fmla="*/ 448910 w 1519990"/>
                <a:gd name="connsiteY32" fmla="*/ 924589 h 1340819"/>
                <a:gd name="connsiteX33" fmla="*/ 528508 w 1519990"/>
                <a:gd name="connsiteY33" fmla="*/ 1004294 h 1340819"/>
                <a:gd name="connsiteX34" fmla="*/ 528508 w 1519990"/>
                <a:gd name="connsiteY34" fmla="*/ 1117624 h 1340819"/>
                <a:gd name="connsiteX35" fmla="*/ 554626 w 1519990"/>
                <a:gd name="connsiteY35" fmla="*/ 1117624 h 1340819"/>
                <a:gd name="connsiteX36" fmla="*/ 573282 w 1519990"/>
                <a:gd name="connsiteY36" fmla="*/ 1136305 h 1340819"/>
                <a:gd name="connsiteX37" fmla="*/ 554626 w 1519990"/>
                <a:gd name="connsiteY37" fmla="*/ 1154986 h 1340819"/>
                <a:gd name="connsiteX38" fmla="*/ 528508 w 1519990"/>
                <a:gd name="connsiteY38" fmla="*/ 1154986 h 1340819"/>
                <a:gd name="connsiteX39" fmla="*/ 528508 w 1519990"/>
                <a:gd name="connsiteY39" fmla="*/ 1179894 h 1340819"/>
                <a:gd name="connsiteX40" fmla="*/ 477516 w 1519990"/>
                <a:gd name="connsiteY40" fmla="*/ 1230955 h 1340819"/>
                <a:gd name="connsiteX41" fmla="*/ 274791 w 1519990"/>
                <a:gd name="connsiteY41" fmla="*/ 1230955 h 1340819"/>
                <a:gd name="connsiteX42" fmla="*/ 223799 w 1519990"/>
                <a:gd name="connsiteY42" fmla="*/ 1179894 h 1340819"/>
                <a:gd name="connsiteX43" fmla="*/ 223799 w 1519990"/>
                <a:gd name="connsiteY43" fmla="*/ 1154986 h 1340819"/>
                <a:gd name="connsiteX44" fmla="*/ 197681 w 1519990"/>
                <a:gd name="connsiteY44" fmla="*/ 1154986 h 1340819"/>
                <a:gd name="connsiteX45" fmla="*/ 179025 w 1519990"/>
                <a:gd name="connsiteY45" fmla="*/ 1136305 h 1340819"/>
                <a:gd name="connsiteX46" fmla="*/ 197681 w 1519990"/>
                <a:gd name="connsiteY46" fmla="*/ 1117624 h 1340819"/>
                <a:gd name="connsiteX47" fmla="*/ 223799 w 1519990"/>
                <a:gd name="connsiteY47" fmla="*/ 1117624 h 1340819"/>
                <a:gd name="connsiteX48" fmla="*/ 223799 w 1519990"/>
                <a:gd name="connsiteY48" fmla="*/ 1004294 h 1340819"/>
                <a:gd name="connsiteX49" fmla="*/ 303396 w 1519990"/>
                <a:gd name="connsiteY49" fmla="*/ 924589 h 1340819"/>
                <a:gd name="connsiteX50" fmla="*/ 98731 w 1519990"/>
                <a:gd name="connsiteY50" fmla="*/ 880612 h 1340819"/>
                <a:gd name="connsiteX51" fmla="*/ 98731 w 1519990"/>
                <a:gd name="connsiteY51" fmla="*/ 1303505 h 1340819"/>
                <a:gd name="connsiteX52" fmla="*/ 673407 w 1519990"/>
                <a:gd name="connsiteY52" fmla="*/ 1303505 h 1340819"/>
                <a:gd name="connsiteX53" fmla="*/ 673407 w 1519990"/>
                <a:gd name="connsiteY53" fmla="*/ 880612 h 1340819"/>
                <a:gd name="connsiteX54" fmla="*/ 898303 w 1519990"/>
                <a:gd name="connsiteY54" fmla="*/ 734211 h 1340819"/>
                <a:gd name="connsiteX55" fmla="*/ 898303 w 1519990"/>
                <a:gd name="connsiteY55" fmla="*/ 757969 h 1340819"/>
                <a:gd name="connsiteX56" fmla="*/ 911984 w 1519990"/>
                <a:gd name="connsiteY56" fmla="*/ 771724 h 1340819"/>
                <a:gd name="connsiteX57" fmla="*/ 1115953 w 1519990"/>
                <a:gd name="connsiteY57" fmla="*/ 771724 h 1340819"/>
                <a:gd name="connsiteX58" fmla="*/ 1129633 w 1519990"/>
                <a:gd name="connsiteY58" fmla="*/ 757969 h 1340819"/>
                <a:gd name="connsiteX59" fmla="*/ 1129633 w 1519990"/>
                <a:gd name="connsiteY59" fmla="*/ 734211 h 1340819"/>
                <a:gd name="connsiteX60" fmla="*/ 131142 w 1519990"/>
                <a:gd name="connsiteY60" fmla="*/ 651753 h 1340819"/>
                <a:gd name="connsiteX61" fmla="*/ 37649 w 1519990"/>
                <a:gd name="connsiteY61" fmla="*/ 840810 h 1340819"/>
                <a:gd name="connsiteX62" fmla="*/ 37649 w 1519990"/>
                <a:gd name="connsiteY62" fmla="*/ 843298 h 1340819"/>
                <a:gd name="connsiteX63" fmla="*/ 38895 w 1519990"/>
                <a:gd name="connsiteY63" fmla="*/ 843298 h 1340819"/>
                <a:gd name="connsiteX64" fmla="*/ 61334 w 1519990"/>
                <a:gd name="connsiteY64" fmla="*/ 843298 h 1340819"/>
                <a:gd name="connsiteX65" fmla="*/ 673407 w 1519990"/>
                <a:gd name="connsiteY65" fmla="*/ 843298 h 1340819"/>
                <a:gd name="connsiteX66" fmla="*/ 673407 w 1519990"/>
                <a:gd name="connsiteY66" fmla="*/ 651753 h 1340819"/>
                <a:gd name="connsiteX67" fmla="*/ 1032624 w 1519990"/>
                <a:gd name="connsiteY67" fmla="*/ 539140 h 1340819"/>
                <a:gd name="connsiteX68" fmla="*/ 1032624 w 1519990"/>
                <a:gd name="connsiteY68" fmla="*/ 695447 h 1340819"/>
                <a:gd name="connsiteX69" fmla="*/ 1129633 w 1519990"/>
                <a:gd name="connsiteY69" fmla="*/ 695447 h 1340819"/>
                <a:gd name="connsiteX70" fmla="*/ 1129633 w 1519990"/>
                <a:gd name="connsiteY70" fmla="*/ 581656 h 1340819"/>
                <a:gd name="connsiteX71" fmla="*/ 1087347 w 1519990"/>
                <a:gd name="connsiteY71" fmla="*/ 539140 h 1340819"/>
                <a:gd name="connsiteX72" fmla="*/ 940589 w 1519990"/>
                <a:gd name="connsiteY72" fmla="*/ 539140 h 1340819"/>
                <a:gd name="connsiteX73" fmla="*/ 898303 w 1519990"/>
                <a:gd name="connsiteY73" fmla="*/ 581656 h 1340819"/>
                <a:gd name="connsiteX74" fmla="*/ 898303 w 1519990"/>
                <a:gd name="connsiteY74" fmla="*/ 695447 h 1340819"/>
                <a:gd name="connsiteX75" fmla="*/ 995313 w 1519990"/>
                <a:gd name="connsiteY75" fmla="*/ 695447 h 1340819"/>
                <a:gd name="connsiteX76" fmla="*/ 995313 w 1519990"/>
                <a:gd name="connsiteY76" fmla="*/ 539140 h 1340819"/>
                <a:gd name="connsiteX77" fmla="*/ 940589 w 1519990"/>
                <a:gd name="connsiteY77" fmla="*/ 501627 h 1340819"/>
                <a:gd name="connsiteX78" fmla="*/ 1087347 w 1519990"/>
                <a:gd name="connsiteY78" fmla="*/ 501627 h 1340819"/>
                <a:gd name="connsiteX79" fmla="*/ 1166945 w 1519990"/>
                <a:gd name="connsiteY79" fmla="*/ 581656 h 1340819"/>
                <a:gd name="connsiteX80" fmla="*/ 1166945 w 1519990"/>
                <a:gd name="connsiteY80" fmla="*/ 695447 h 1340819"/>
                <a:gd name="connsiteX81" fmla="*/ 1191819 w 1519990"/>
                <a:gd name="connsiteY81" fmla="*/ 695447 h 1340819"/>
                <a:gd name="connsiteX82" fmla="*/ 1210475 w 1519990"/>
                <a:gd name="connsiteY82" fmla="*/ 714203 h 1340819"/>
                <a:gd name="connsiteX83" fmla="*/ 1191819 w 1519990"/>
                <a:gd name="connsiteY83" fmla="*/ 734211 h 1340819"/>
                <a:gd name="connsiteX84" fmla="*/ 1166945 w 1519990"/>
                <a:gd name="connsiteY84" fmla="*/ 734211 h 1340819"/>
                <a:gd name="connsiteX85" fmla="*/ 1166945 w 1519990"/>
                <a:gd name="connsiteY85" fmla="*/ 757969 h 1340819"/>
                <a:gd name="connsiteX86" fmla="*/ 1115953 w 1519990"/>
                <a:gd name="connsiteY86" fmla="*/ 807987 h 1340819"/>
                <a:gd name="connsiteX87" fmla="*/ 911984 w 1519990"/>
                <a:gd name="connsiteY87" fmla="*/ 807987 h 1340819"/>
                <a:gd name="connsiteX88" fmla="*/ 860992 w 1519990"/>
                <a:gd name="connsiteY88" fmla="*/ 757969 h 1340819"/>
                <a:gd name="connsiteX89" fmla="*/ 860992 w 1519990"/>
                <a:gd name="connsiteY89" fmla="*/ 734211 h 1340819"/>
                <a:gd name="connsiteX90" fmla="*/ 836118 w 1519990"/>
                <a:gd name="connsiteY90" fmla="*/ 734211 h 1340819"/>
                <a:gd name="connsiteX91" fmla="*/ 816218 w 1519990"/>
                <a:gd name="connsiteY91" fmla="*/ 714203 h 1340819"/>
                <a:gd name="connsiteX92" fmla="*/ 836118 w 1519990"/>
                <a:gd name="connsiteY92" fmla="*/ 695447 h 1340819"/>
                <a:gd name="connsiteX93" fmla="*/ 860992 w 1519990"/>
                <a:gd name="connsiteY93" fmla="*/ 695447 h 1340819"/>
                <a:gd name="connsiteX94" fmla="*/ 860992 w 1519990"/>
                <a:gd name="connsiteY94" fmla="*/ 581656 h 1340819"/>
                <a:gd name="connsiteX95" fmla="*/ 940589 w 1519990"/>
                <a:gd name="connsiteY95" fmla="*/ 501627 h 1340819"/>
                <a:gd name="connsiteX96" fmla="*/ 406638 w 1519990"/>
                <a:gd name="connsiteY96" fmla="*/ 305976 h 1340819"/>
                <a:gd name="connsiteX97" fmla="*/ 406638 w 1519990"/>
                <a:gd name="connsiteY97" fmla="*/ 432843 h 1340819"/>
                <a:gd name="connsiteX98" fmla="*/ 341816 w 1519990"/>
                <a:gd name="connsiteY98" fmla="*/ 497521 h 1340819"/>
                <a:gd name="connsiteX99" fmla="*/ 137375 w 1519990"/>
                <a:gd name="connsiteY99" fmla="*/ 497521 h 1340819"/>
                <a:gd name="connsiteX100" fmla="*/ 137375 w 1519990"/>
                <a:gd name="connsiteY100" fmla="*/ 613195 h 1340819"/>
                <a:gd name="connsiteX101" fmla="*/ 673407 w 1519990"/>
                <a:gd name="connsiteY101" fmla="*/ 613195 h 1340819"/>
                <a:gd name="connsiteX102" fmla="*/ 673407 w 1519990"/>
                <a:gd name="connsiteY102" fmla="*/ 394285 h 1340819"/>
                <a:gd name="connsiteX103" fmla="*/ 644736 w 1519990"/>
                <a:gd name="connsiteY103" fmla="*/ 410455 h 1340819"/>
                <a:gd name="connsiteX104" fmla="*/ 517584 w 1519990"/>
                <a:gd name="connsiteY104" fmla="*/ 375628 h 1340819"/>
                <a:gd name="connsiteX105" fmla="*/ 515091 w 1519990"/>
                <a:gd name="connsiteY105" fmla="*/ 370653 h 1340819"/>
                <a:gd name="connsiteX106" fmla="*/ 506365 w 1519990"/>
                <a:gd name="connsiteY106" fmla="*/ 305976 h 1340819"/>
                <a:gd name="connsiteX107" fmla="*/ 137375 w 1519990"/>
                <a:gd name="connsiteY107" fmla="*/ 305976 h 1340819"/>
                <a:gd name="connsiteX108" fmla="*/ 137375 w 1519990"/>
                <a:gd name="connsiteY108" fmla="*/ 460207 h 1340819"/>
                <a:gd name="connsiteX109" fmla="*/ 341816 w 1519990"/>
                <a:gd name="connsiteY109" fmla="*/ 460207 h 1340819"/>
                <a:gd name="connsiteX110" fmla="*/ 369241 w 1519990"/>
                <a:gd name="connsiteY110" fmla="*/ 432843 h 1340819"/>
                <a:gd name="connsiteX111" fmla="*/ 369241 w 1519990"/>
                <a:gd name="connsiteY111" fmla="*/ 305976 h 1340819"/>
                <a:gd name="connsiteX112" fmla="*/ 1018556 w 1519990"/>
                <a:gd name="connsiteY112" fmla="*/ 206160 h 1340819"/>
                <a:gd name="connsiteX113" fmla="*/ 992533 w 1519990"/>
                <a:gd name="connsiteY113" fmla="*/ 212690 h 1340819"/>
                <a:gd name="connsiteX114" fmla="*/ 710805 w 1519990"/>
                <a:gd name="connsiteY114" fmla="*/ 371897 h 1340819"/>
                <a:gd name="connsiteX115" fmla="*/ 710805 w 1519990"/>
                <a:gd name="connsiteY115" fmla="*/ 376872 h 1340819"/>
                <a:gd name="connsiteX116" fmla="*/ 710805 w 1519990"/>
                <a:gd name="connsiteY116" fmla="*/ 613195 h 1340819"/>
                <a:gd name="connsiteX117" fmla="*/ 710805 w 1519990"/>
                <a:gd name="connsiteY117" fmla="*/ 651753 h 1340819"/>
                <a:gd name="connsiteX118" fmla="*/ 710805 w 1519990"/>
                <a:gd name="connsiteY118" fmla="*/ 843298 h 1340819"/>
                <a:gd name="connsiteX119" fmla="*/ 710805 w 1519990"/>
                <a:gd name="connsiteY119" fmla="*/ 880612 h 1340819"/>
                <a:gd name="connsiteX120" fmla="*/ 710805 w 1519990"/>
                <a:gd name="connsiteY120" fmla="*/ 1303505 h 1340819"/>
                <a:gd name="connsiteX121" fmla="*/ 865382 w 1519990"/>
                <a:gd name="connsiteY121" fmla="*/ 1303505 h 1340819"/>
                <a:gd name="connsiteX122" fmla="*/ 865382 w 1519990"/>
                <a:gd name="connsiteY122" fmla="*/ 1073402 h 1340819"/>
                <a:gd name="connsiteX123" fmla="*/ 867875 w 1519990"/>
                <a:gd name="connsiteY123" fmla="*/ 1051013 h 1340819"/>
                <a:gd name="connsiteX124" fmla="*/ 867875 w 1519990"/>
                <a:gd name="connsiteY124" fmla="*/ 1049770 h 1340819"/>
                <a:gd name="connsiteX125" fmla="*/ 1018712 w 1519990"/>
                <a:gd name="connsiteY125" fmla="*/ 920414 h 1340819"/>
                <a:gd name="connsiteX126" fmla="*/ 1172042 w 1519990"/>
                <a:gd name="connsiteY126" fmla="*/ 1073402 h 1340819"/>
                <a:gd name="connsiteX127" fmla="*/ 1172042 w 1519990"/>
                <a:gd name="connsiteY127" fmla="*/ 1303505 h 1340819"/>
                <a:gd name="connsiteX128" fmla="*/ 1326618 w 1519990"/>
                <a:gd name="connsiteY128" fmla="*/ 1303505 h 1340819"/>
                <a:gd name="connsiteX129" fmla="*/ 1326618 w 1519990"/>
                <a:gd name="connsiteY129" fmla="*/ 381847 h 1340819"/>
                <a:gd name="connsiteX130" fmla="*/ 1043643 w 1519990"/>
                <a:gd name="connsiteY130" fmla="*/ 212690 h 1340819"/>
                <a:gd name="connsiteX131" fmla="*/ 1018556 w 1519990"/>
                <a:gd name="connsiteY131" fmla="*/ 206160 h 1340819"/>
                <a:gd name="connsiteX132" fmla="*/ 131142 w 1519990"/>
                <a:gd name="connsiteY132" fmla="*/ 75872 h 1340819"/>
                <a:gd name="connsiteX133" fmla="*/ 37649 w 1519990"/>
                <a:gd name="connsiteY133" fmla="*/ 266174 h 1340819"/>
                <a:gd name="connsiteX134" fmla="*/ 37649 w 1519990"/>
                <a:gd name="connsiteY134" fmla="*/ 267418 h 1340819"/>
                <a:gd name="connsiteX135" fmla="*/ 38895 w 1519990"/>
                <a:gd name="connsiteY135" fmla="*/ 268661 h 1340819"/>
                <a:gd name="connsiteX136" fmla="*/ 99978 w 1519990"/>
                <a:gd name="connsiteY136" fmla="*/ 268661 h 1340819"/>
                <a:gd name="connsiteX137" fmla="*/ 526310 w 1519990"/>
                <a:gd name="connsiteY137" fmla="*/ 268661 h 1340819"/>
                <a:gd name="connsiteX138" fmla="*/ 537530 w 1519990"/>
                <a:gd name="connsiteY138" fmla="*/ 257467 h 1340819"/>
                <a:gd name="connsiteX139" fmla="*/ 538776 w 1519990"/>
                <a:gd name="connsiteY139" fmla="*/ 257467 h 1340819"/>
                <a:gd name="connsiteX140" fmla="*/ 551242 w 1519990"/>
                <a:gd name="connsiteY140" fmla="*/ 248761 h 1340819"/>
                <a:gd name="connsiteX141" fmla="*/ 859149 w 1519990"/>
                <a:gd name="connsiteY141" fmla="*/ 75872 h 1340819"/>
                <a:gd name="connsiteX142" fmla="*/ 1019179 w 1519990"/>
                <a:gd name="connsiteY142" fmla="*/ 38092 h 1340819"/>
                <a:gd name="connsiteX143" fmla="*/ 993780 w 1519990"/>
                <a:gd name="connsiteY143" fmla="*/ 44777 h 1340819"/>
                <a:gd name="connsiteX144" fmla="*/ 755682 w 1519990"/>
                <a:gd name="connsiteY144" fmla="*/ 176620 h 1340819"/>
                <a:gd name="connsiteX145" fmla="*/ 568694 w 1519990"/>
                <a:gd name="connsiteY145" fmla="*/ 281099 h 1340819"/>
                <a:gd name="connsiteX146" fmla="*/ 567448 w 1519990"/>
                <a:gd name="connsiteY146" fmla="*/ 283587 h 1340819"/>
                <a:gd name="connsiteX147" fmla="*/ 559968 w 1519990"/>
                <a:gd name="connsiteY147" fmla="*/ 288562 h 1340819"/>
                <a:gd name="connsiteX148" fmla="*/ 557475 w 1519990"/>
                <a:gd name="connsiteY148" fmla="*/ 291050 h 1340819"/>
                <a:gd name="connsiteX149" fmla="*/ 551242 w 1519990"/>
                <a:gd name="connsiteY149" fmla="*/ 297269 h 1340819"/>
                <a:gd name="connsiteX150" fmla="*/ 542516 w 1519990"/>
                <a:gd name="connsiteY150" fmla="*/ 313438 h 1340819"/>
                <a:gd name="connsiteX151" fmla="*/ 547502 w 1519990"/>
                <a:gd name="connsiteY151" fmla="*/ 353240 h 1340819"/>
                <a:gd name="connsiteX152" fmla="*/ 549996 w 1519990"/>
                <a:gd name="connsiteY152" fmla="*/ 356971 h 1340819"/>
                <a:gd name="connsiteX153" fmla="*/ 626037 w 1519990"/>
                <a:gd name="connsiteY153" fmla="*/ 376872 h 1340819"/>
                <a:gd name="connsiteX154" fmla="*/ 975081 w 1519990"/>
                <a:gd name="connsiteY154" fmla="*/ 179108 h 1340819"/>
                <a:gd name="connsiteX155" fmla="*/ 1062342 w 1519990"/>
                <a:gd name="connsiteY155" fmla="*/ 179108 h 1340819"/>
                <a:gd name="connsiteX156" fmla="*/ 1397673 w 1519990"/>
                <a:gd name="connsiteY156" fmla="*/ 381847 h 1340819"/>
                <a:gd name="connsiteX157" fmla="*/ 1473715 w 1519990"/>
                <a:gd name="connsiteY157" fmla="*/ 359459 h 1340819"/>
                <a:gd name="connsiteX158" fmla="*/ 1476208 w 1519990"/>
                <a:gd name="connsiteY158" fmla="*/ 355728 h 1340819"/>
                <a:gd name="connsiteX159" fmla="*/ 1481195 w 1519990"/>
                <a:gd name="connsiteY159" fmla="*/ 317170 h 1340819"/>
                <a:gd name="connsiteX160" fmla="*/ 1453770 w 1519990"/>
                <a:gd name="connsiteY160" fmla="*/ 284831 h 1340819"/>
                <a:gd name="connsiteX161" fmla="*/ 1043643 w 1519990"/>
                <a:gd name="connsiteY161" fmla="*/ 43533 h 1340819"/>
                <a:gd name="connsiteX162" fmla="*/ 1019179 w 1519990"/>
                <a:gd name="connsiteY162" fmla="*/ 38092 h 1340819"/>
                <a:gd name="connsiteX163" fmla="*/ 1018712 w 1519990"/>
                <a:gd name="connsiteY163" fmla="*/ 0 h 1340819"/>
                <a:gd name="connsiteX164" fmla="*/ 1062342 w 1519990"/>
                <a:gd name="connsiteY164" fmla="*/ 11194 h 1340819"/>
                <a:gd name="connsiteX165" fmla="*/ 1472469 w 1519990"/>
                <a:gd name="connsiteY165" fmla="*/ 252492 h 1340819"/>
                <a:gd name="connsiteX166" fmla="*/ 1516099 w 1519990"/>
                <a:gd name="connsiteY166" fmla="*/ 305976 h 1340819"/>
                <a:gd name="connsiteX167" fmla="*/ 1508620 w 1519990"/>
                <a:gd name="connsiteY167" fmla="*/ 374385 h 1340819"/>
                <a:gd name="connsiteX168" fmla="*/ 1506126 w 1519990"/>
                <a:gd name="connsiteY168" fmla="*/ 378116 h 1340819"/>
                <a:gd name="connsiteX169" fmla="*/ 1425098 w 1519990"/>
                <a:gd name="connsiteY169" fmla="*/ 424137 h 1340819"/>
                <a:gd name="connsiteX170" fmla="*/ 1380221 w 1519990"/>
                <a:gd name="connsiteY170" fmla="*/ 414186 h 1340819"/>
                <a:gd name="connsiteX171" fmla="*/ 1378975 w 1519990"/>
                <a:gd name="connsiteY171" fmla="*/ 412943 h 1340819"/>
                <a:gd name="connsiteX172" fmla="*/ 1364016 w 1519990"/>
                <a:gd name="connsiteY172" fmla="*/ 404236 h 1340819"/>
                <a:gd name="connsiteX173" fmla="*/ 1364016 w 1519990"/>
                <a:gd name="connsiteY173" fmla="*/ 1303505 h 1340819"/>
                <a:gd name="connsiteX174" fmla="*/ 1386454 w 1519990"/>
                <a:gd name="connsiteY174" fmla="*/ 1303505 h 1340819"/>
                <a:gd name="connsiteX175" fmla="*/ 1405153 w 1519990"/>
                <a:gd name="connsiteY175" fmla="*/ 1322162 h 1340819"/>
                <a:gd name="connsiteX176" fmla="*/ 1386454 w 1519990"/>
                <a:gd name="connsiteY176" fmla="*/ 1340819 h 1340819"/>
                <a:gd name="connsiteX177" fmla="*/ 710805 w 1519990"/>
                <a:gd name="connsiteY177" fmla="*/ 1340819 h 1340819"/>
                <a:gd name="connsiteX178" fmla="*/ 61334 w 1519990"/>
                <a:gd name="connsiteY178" fmla="*/ 1340819 h 1340819"/>
                <a:gd name="connsiteX179" fmla="*/ 41388 w 1519990"/>
                <a:gd name="connsiteY179" fmla="*/ 1340819 h 1340819"/>
                <a:gd name="connsiteX180" fmla="*/ 22690 w 1519990"/>
                <a:gd name="connsiteY180" fmla="*/ 1322162 h 1340819"/>
                <a:gd name="connsiteX181" fmla="*/ 41388 w 1519990"/>
                <a:gd name="connsiteY181" fmla="*/ 1303505 h 1340819"/>
                <a:gd name="connsiteX182" fmla="*/ 61334 w 1519990"/>
                <a:gd name="connsiteY182" fmla="*/ 1303505 h 1340819"/>
                <a:gd name="connsiteX183" fmla="*/ 61334 w 1519990"/>
                <a:gd name="connsiteY183" fmla="*/ 880612 h 1340819"/>
                <a:gd name="connsiteX184" fmla="*/ 38895 w 1519990"/>
                <a:gd name="connsiteY184" fmla="*/ 880612 h 1340819"/>
                <a:gd name="connsiteX185" fmla="*/ 6484 w 1519990"/>
                <a:gd name="connsiteY185" fmla="*/ 861955 h 1340819"/>
                <a:gd name="connsiteX186" fmla="*/ 3991 w 1519990"/>
                <a:gd name="connsiteY186" fmla="*/ 825885 h 1340819"/>
                <a:gd name="connsiteX187" fmla="*/ 99978 w 1519990"/>
                <a:gd name="connsiteY187" fmla="*/ 629364 h 1340819"/>
                <a:gd name="connsiteX188" fmla="*/ 99978 w 1519990"/>
                <a:gd name="connsiteY188" fmla="*/ 305976 h 1340819"/>
                <a:gd name="connsiteX189" fmla="*/ 38895 w 1519990"/>
                <a:gd name="connsiteY189" fmla="*/ 305976 h 1340819"/>
                <a:gd name="connsiteX190" fmla="*/ 6484 w 1519990"/>
                <a:gd name="connsiteY190" fmla="*/ 287318 h 1340819"/>
                <a:gd name="connsiteX191" fmla="*/ 3991 w 1519990"/>
                <a:gd name="connsiteY191" fmla="*/ 250004 h 1340819"/>
                <a:gd name="connsiteX192" fmla="*/ 107457 w 1519990"/>
                <a:gd name="connsiteY192" fmla="*/ 38558 h 1340819"/>
                <a:gd name="connsiteX193" fmla="*/ 926464 w 1519990"/>
                <a:gd name="connsiteY193" fmla="*/ 38558 h 1340819"/>
                <a:gd name="connsiteX194" fmla="*/ 975081 w 1519990"/>
                <a:gd name="connsiteY194" fmla="*/ 11194 h 1340819"/>
                <a:gd name="connsiteX195" fmla="*/ 1018712 w 1519990"/>
                <a:gd name="connsiteY195" fmla="*/ 0 h 134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19990" h="1340819">
                  <a:moveTo>
                    <a:pt x="1093618" y="1171779"/>
                  </a:moveTo>
                  <a:cubicBezTo>
                    <a:pt x="1103230" y="1171779"/>
                    <a:pt x="1111641" y="1180190"/>
                    <a:pt x="1111641" y="1189802"/>
                  </a:cubicBezTo>
                  <a:cubicBezTo>
                    <a:pt x="1111641" y="1200616"/>
                    <a:pt x="1103230" y="1209026"/>
                    <a:pt x="1093618" y="1209026"/>
                  </a:cubicBezTo>
                  <a:cubicBezTo>
                    <a:pt x="1082804" y="1209026"/>
                    <a:pt x="1074393" y="1200616"/>
                    <a:pt x="1074393" y="1189802"/>
                  </a:cubicBezTo>
                  <a:cubicBezTo>
                    <a:pt x="1074393" y="1180190"/>
                    <a:pt x="1082804" y="1171779"/>
                    <a:pt x="1093618" y="1171779"/>
                  </a:cubicBezTo>
                  <a:close/>
                  <a:moveTo>
                    <a:pt x="261110" y="1154986"/>
                  </a:moveTo>
                  <a:lnTo>
                    <a:pt x="261110" y="1179894"/>
                  </a:lnTo>
                  <a:cubicBezTo>
                    <a:pt x="261110" y="1187366"/>
                    <a:pt x="267329" y="1193593"/>
                    <a:pt x="274791" y="1193593"/>
                  </a:cubicBezTo>
                  <a:lnTo>
                    <a:pt x="477516" y="1193593"/>
                  </a:lnTo>
                  <a:cubicBezTo>
                    <a:pt x="486222" y="1193593"/>
                    <a:pt x="491197" y="1187366"/>
                    <a:pt x="491197" y="1179894"/>
                  </a:cubicBezTo>
                  <a:lnTo>
                    <a:pt x="491197" y="1154986"/>
                  </a:lnTo>
                  <a:close/>
                  <a:moveTo>
                    <a:pt x="902779" y="1072158"/>
                  </a:moveTo>
                  <a:lnTo>
                    <a:pt x="902779" y="1073402"/>
                  </a:lnTo>
                  <a:lnTo>
                    <a:pt x="902779" y="1303505"/>
                  </a:lnTo>
                  <a:lnTo>
                    <a:pt x="1134644" y="1303505"/>
                  </a:lnTo>
                  <a:lnTo>
                    <a:pt x="1134644" y="1073402"/>
                  </a:lnTo>
                  <a:lnTo>
                    <a:pt x="1134644" y="1072158"/>
                  </a:lnTo>
                  <a:close/>
                  <a:moveTo>
                    <a:pt x="395431" y="961951"/>
                  </a:moveTo>
                  <a:lnTo>
                    <a:pt x="395431" y="1117624"/>
                  </a:lnTo>
                  <a:lnTo>
                    <a:pt x="491197" y="1117624"/>
                  </a:lnTo>
                  <a:lnTo>
                    <a:pt x="491197" y="1004294"/>
                  </a:lnTo>
                  <a:cubicBezTo>
                    <a:pt x="491197" y="980631"/>
                    <a:pt x="472541" y="961951"/>
                    <a:pt x="448910" y="961951"/>
                  </a:cubicBezTo>
                  <a:close/>
                  <a:moveTo>
                    <a:pt x="303396" y="961951"/>
                  </a:moveTo>
                  <a:cubicBezTo>
                    <a:pt x="279766" y="961951"/>
                    <a:pt x="261110" y="980631"/>
                    <a:pt x="261110" y="1004294"/>
                  </a:cubicBezTo>
                  <a:lnTo>
                    <a:pt x="261110" y="1117624"/>
                  </a:lnTo>
                  <a:lnTo>
                    <a:pt x="356876" y="1117624"/>
                  </a:lnTo>
                  <a:lnTo>
                    <a:pt x="356876" y="961951"/>
                  </a:lnTo>
                  <a:close/>
                  <a:moveTo>
                    <a:pt x="1018712" y="957728"/>
                  </a:moveTo>
                  <a:cubicBezTo>
                    <a:pt x="967602" y="957728"/>
                    <a:pt x="925218" y="990067"/>
                    <a:pt x="909012" y="1034844"/>
                  </a:cubicBezTo>
                  <a:lnTo>
                    <a:pt x="1128411" y="1034844"/>
                  </a:lnTo>
                  <a:cubicBezTo>
                    <a:pt x="1112205" y="990067"/>
                    <a:pt x="1069822" y="957728"/>
                    <a:pt x="1018712" y="957728"/>
                  </a:cubicBezTo>
                  <a:close/>
                  <a:moveTo>
                    <a:pt x="303396" y="924589"/>
                  </a:moveTo>
                  <a:lnTo>
                    <a:pt x="448910" y="924589"/>
                  </a:lnTo>
                  <a:cubicBezTo>
                    <a:pt x="493684" y="924589"/>
                    <a:pt x="528508" y="960705"/>
                    <a:pt x="528508" y="1004294"/>
                  </a:cubicBezTo>
                  <a:lnTo>
                    <a:pt x="528508" y="1117624"/>
                  </a:lnTo>
                  <a:lnTo>
                    <a:pt x="554626" y="1117624"/>
                  </a:lnTo>
                  <a:cubicBezTo>
                    <a:pt x="564576" y="1117624"/>
                    <a:pt x="573282" y="1126342"/>
                    <a:pt x="573282" y="1136305"/>
                  </a:cubicBezTo>
                  <a:cubicBezTo>
                    <a:pt x="573282" y="1147514"/>
                    <a:pt x="564576" y="1154986"/>
                    <a:pt x="554626" y="1154986"/>
                  </a:cubicBezTo>
                  <a:lnTo>
                    <a:pt x="528508" y="1154986"/>
                  </a:lnTo>
                  <a:lnTo>
                    <a:pt x="528508" y="1179894"/>
                  </a:lnTo>
                  <a:cubicBezTo>
                    <a:pt x="528508" y="1208538"/>
                    <a:pt x="506121" y="1230955"/>
                    <a:pt x="477516" y="1230955"/>
                  </a:cubicBezTo>
                  <a:lnTo>
                    <a:pt x="274791" y="1230955"/>
                  </a:lnTo>
                  <a:cubicBezTo>
                    <a:pt x="246186" y="1230955"/>
                    <a:pt x="223799" y="1208538"/>
                    <a:pt x="223799" y="1179894"/>
                  </a:cubicBezTo>
                  <a:lnTo>
                    <a:pt x="223799" y="1154986"/>
                  </a:lnTo>
                  <a:lnTo>
                    <a:pt x="197681" y="1154986"/>
                  </a:lnTo>
                  <a:cubicBezTo>
                    <a:pt x="187731" y="1154986"/>
                    <a:pt x="179025" y="1147514"/>
                    <a:pt x="179025" y="1136305"/>
                  </a:cubicBezTo>
                  <a:cubicBezTo>
                    <a:pt x="179025" y="1126342"/>
                    <a:pt x="187731" y="1117624"/>
                    <a:pt x="197681" y="1117624"/>
                  </a:cubicBezTo>
                  <a:lnTo>
                    <a:pt x="223799" y="1117624"/>
                  </a:lnTo>
                  <a:lnTo>
                    <a:pt x="223799" y="1004294"/>
                  </a:lnTo>
                  <a:cubicBezTo>
                    <a:pt x="223799" y="960705"/>
                    <a:pt x="258623" y="924589"/>
                    <a:pt x="303396" y="924589"/>
                  </a:cubicBezTo>
                  <a:close/>
                  <a:moveTo>
                    <a:pt x="98731" y="880612"/>
                  </a:moveTo>
                  <a:lnTo>
                    <a:pt x="98731" y="1303505"/>
                  </a:lnTo>
                  <a:lnTo>
                    <a:pt x="673407" y="1303505"/>
                  </a:lnTo>
                  <a:lnTo>
                    <a:pt x="673407" y="880612"/>
                  </a:lnTo>
                  <a:close/>
                  <a:moveTo>
                    <a:pt x="898303" y="734211"/>
                  </a:moveTo>
                  <a:lnTo>
                    <a:pt x="898303" y="757969"/>
                  </a:lnTo>
                  <a:cubicBezTo>
                    <a:pt x="898303" y="765472"/>
                    <a:pt x="904522" y="771724"/>
                    <a:pt x="911984" y="771724"/>
                  </a:cubicBezTo>
                  <a:lnTo>
                    <a:pt x="1115953" y="771724"/>
                  </a:lnTo>
                  <a:cubicBezTo>
                    <a:pt x="1123415" y="771724"/>
                    <a:pt x="1129633" y="765472"/>
                    <a:pt x="1129633" y="757969"/>
                  </a:cubicBezTo>
                  <a:lnTo>
                    <a:pt x="1129633" y="734211"/>
                  </a:lnTo>
                  <a:close/>
                  <a:moveTo>
                    <a:pt x="131142" y="651753"/>
                  </a:moveTo>
                  <a:lnTo>
                    <a:pt x="37649" y="840810"/>
                  </a:lnTo>
                  <a:cubicBezTo>
                    <a:pt x="37649" y="842054"/>
                    <a:pt x="37649" y="842054"/>
                    <a:pt x="37649" y="843298"/>
                  </a:cubicBezTo>
                  <a:lnTo>
                    <a:pt x="38895" y="843298"/>
                  </a:lnTo>
                  <a:lnTo>
                    <a:pt x="61334" y="843298"/>
                  </a:lnTo>
                  <a:lnTo>
                    <a:pt x="673407" y="843298"/>
                  </a:lnTo>
                  <a:lnTo>
                    <a:pt x="673407" y="651753"/>
                  </a:lnTo>
                  <a:close/>
                  <a:moveTo>
                    <a:pt x="1032624" y="539140"/>
                  </a:moveTo>
                  <a:lnTo>
                    <a:pt x="1032624" y="695447"/>
                  </a:lnTo>
                  <a:lnTo>
                    <a:pt x="1129633" y="695447"/>
                  </a:lnTo>
                  <a:lnTo>
                    <a:pt x="1129633" y="581656"/>
                  </a:lnTo>
                  <a:cubicBezTo>
                    <a:pt x="1129633" y="557897"/>
                    <a:pt x="1110978" y="539140"/>
                    <a:pt x="1087347" y="539140"/>
                  </a:cubicBezTo>
                  <a:close/>
                  <a:moveTo>
                    <a:pt x="940589" y="539140"/>
                  </a:moveTo>
                  <a:cubicBezTo>
                    <a:pt x="916959" y="539140"/>
                    <a:pt x="898303" y="557897"/>
                    <a:pt x="898303" y="581656"/>
                  </a:cubicBezTo>
                  <a:lnTo>
                    <a:pt x="898303" y="695447"/>
                  </a:lnTo>
                  <a:lnTo>
                    <a:pt x="995313" y="695447"/>
                  </a:lnTo>
                  <a:lnTo>
                    <a:pt x="995313" y="539140"/>
                  </a:lnTo>
                  <a:close/>
                  <a:moveTo>
                    <a:pt x="940589" y="501627"/>
                  </a:moveTo>
                  <a:lnTo>
                    <a:pt x="1087347" y="501627"/>
                  </a:lnTo>
                  <a:cubicBezTo>
                    <a:pt x="1130877" y="501627"/>
                    <a:pt x="1166945" y="536639"/>
                    <a:pt x="1166945" y="581656"/>
                  </a:cubicBezTo>
                  <a:lnTo>
                    <a:pt x="1166945" y="695447"/>
                  </a:lnTo>
                  <a:lnTo>
                    <a:pt x="1191819" y="695447"/>
                  </a:lnTo>
                  <a:cubicBezTo>
                    <a:pt x="1201769" y="695447"/>
                    <a:pt x="1210475" y="704200"/>
                    <a:pt x="1210475" y="714203"/>
                  </a:cubicBezTo>
                  <a:cubicBezTo>
                    <a:pt x="1210475" y="725458"/>
                    <a:pt x="1201769" y="734211"/>
                    <a:pt x="1191819" y="734211"/>
                  </a:cubicBezTo>
                  <a:lnTo>
                    <a:pt x="1166945" y="734211"/>
                  </a:lnTo>
                  <a:lnTo>
                    <a:pt x="1166945" y="757969"/>
                  </a:lnTo>
                  <a:cubicBezTo>
                    <a:pt x="1166945" y="785479"/>
                    <a:pt x="1143314" y="807987"/>
                    <a:pt x="1115953" y="807987"/>
                  </a:cubicBezTo>
                  <a:lnTo>
                    <a:pt x="911984" y="807987"/>
                  </a:lnTo>
                  <a:cubicBezTo>
                    <a:pt x="883379" y="807987"/>
                    <a:pt x="860992" y="785479"/>
                    <a:pt x="860992" y="757969"/>
                  </a:cubicBezTo>
                  <a:lnTo>
                    <a:pt x="860992" y="734211"/>
                  </a:lnTo>
                  <a:lnTo>
                    <a:pt x="836118" y="734211"/>
                  </a:lnTo>
                  <a:cubicBezTo>
                    <a:pt x="826168" y="734211"/>
                    <a:pt x="816218" y="725458"/>
                    <a:pt x="816218" y="714203"/>
                  </a:cubicBezTo>
                  <a:cubicBezTo>
                    <a:pt x="816218" y="704200"/>
                    <a:pt x="826168" y="695447"/>
                    <a:pt x="836118" y="695447"/>
                  </a:cubicBezTo>
                  <a:lnTo>
                    <a:pt x="860992" y="695447"/>
                  </a:lnTo>
                  <a:lnTo>
                    <a:pt x="860992" y="581656"/>
                  </a:lnTo>
                  <a:cubicBezTo>
                    <a:pt x="860992" y="536639"/>
                    <a:pt x="897059" y="501627"/>
                    <a:pt x="940589" y="501627"/>
                  </a:cubicBezTo>
                  <a:close/>
                  <a:moveTo>
                    <a:pt x="406638" y="305976"/>
                  </a:moveTo>
                  <a:lnTo>
                    <a:pt x="406638" y="432843"/>
                  </a:lnTo>
                  <a:cubicBezTo>
                    <a:pt x="406638" y="468914"/>
                    <a:pt x="376720" y="497521"/>
                    <a:pt x="341816" y="497521"/>
                  </a:cubicBezTo>
                  <a:lnTo>
                    <a:pt x="137375" y="497521"/>
                  </a:lnTo>
                  <a:lnTo>
                    <a:pt x="137375" y="613195"/>
                  </a:lnTo>
                  <a:lnTo>
                    <a:pt x="673407" y="613195"/>
                  </a:lnTo>
                  <a:lnTo>
                    <a:pt x="673407" y="394285"/>
                  </a:lnTo>
                  <a:lnTo>
                    <a:pt x="644736" y="410455"/>
                  </a:lnTo>
                  <a:cubicBezTo>
                    <a:pt x="598612" y="434087"/>
                    <a:pt x="542516" y="417918"/>
                    <a:pt x="517584" y="375628"/>
                  </a:cubicBezTo>
                  <a:lnTo>
                    <a:pt x="515091" y="370653"/>
                  </a:lnTo>
                  <a:cubicBezTo>
                    <a:pt x="502625" y="351996"/>
                    <a:pt x="500132" y="328364"/>
                    <a:pt x="506365" y="305976"/>
                  </a:cubicBezTo>
                  <a:close/>
                  <a:moveTo>
                    <a:pt x="137375" y="305976"/>
                  </a:moveTo>
                  <a:lnTo>
                    <a:pt x="137375" y="460207"/>
                  </a:lnTo>
                  <a:lnTo>
                    <a:pt x="341816" y="460207"/>
                  </a:lnTo>
                  <a:cubicBezTo>
                    <a:pt x="356775" y="460207"/>
                    <a:pt x="369241" y="447769"/>
                    <a:pt x="369241" y="432843"/>
                  </a:cubicBezTo>
                  <a:lnTo>
                    <a:pt x="369241" y="305976"/>
                  </a:lnTo>
                  <a:close/>
                  <a:moveTo>
                    <a:pt x="1018556" y="206160"/>
                  </a:moveTo>
                  <a:cubicBezTo>
                    <a:pt x="1009674" y="206160"/>
                    <a:pt x="1000636" y="208337"/>
                    <a:pt x="992533" y="212690"/>
                  </a:cubicBezTo>
                  <a:lnTo>
                    <a:pt x="710805" y="371897"/>
                  </a:lnTo>
                  <a:lnTo>
                    <a:pt x="710805" y="376872"/>
                  </a:lnTo>
                  <a:lnTo>
                    <a:pt x="710805" y="613195"/>
                  </a:lnTo>
                  <a:lnTo>
                    <a:pt x="710805" y="651753"/>
                  </a:lnTo>
                  <a:lnTo>
                    <a:pt x="710805" y="843298"/>
                  </a:lnTo>
                  <a:lnTo>
                    <a:pt x="710805" y="880612"/>
                  </a:lnTo>
                  <a:lnTo>
                    <a:pt x="710805" y="1303505"/>
                  </a:lnTo>
                  <a:lnTo>
                    <a:pt x="865382" y="1303505"/>
                  </a:lnTo>
                  <a:lnTo>
                    <a:pt x="865382" y="1073402"/>
                  </a:lnTo>
                  <a:cubicBezTo>
                    <a:pt x="865382" y="1065939"/>
                    <a:pt x="866628" y="1058476"/>
                    <a:pt x="867875" y="1051013"/>
                  </a:cubicBezTo>
                  <a:cubicBezTo>
                    <a:pt x="867875" y="1051013"/>
                    <a:pt x="867875" y="1051013"/>
                    <a:pt x="867875" y="1049770"/>
                  </a:cubicBezTo>
                  <a:cubicBezTo>
                    <a:pt x="879094" y="976385"/>
                    <a:pt x="942670" y="920414"/>
                    <a:pt x="1018712" y="920414"/>
                  </a:cubicBezTo>
                  <a:cubicBezTo>
                    <a:pt x="1103479" y="920414"/>
                    <a:pt x="1172042" y="988823"/>
                    <a:pt x="1172042" y="1073402"/>
                  </a:cubicBezTo>
                  <a:lnTo>
                    <a:pt x="1172042" y="1303505"/>
                  </a:lnTo>
                  <a:lnTo>
                    <a:pt x="1326618" y="1303505"/>
                  </a:lnTo>
                  <a:lnTo>
                    <a:pt x="1326618" y="381847"/>
                  </a:lnTo>
                  <a:lnTo>
                    <a:pt x="1043643" y="212690"/>
                  </a:lnTo>
                  <a:cubicBezTo>
                    <a:pt x="1036164" y="208337"/>
                    <a:pt x="1027438" y="206160"/>
                    <a:pt x="1018556" y="206160"/>
                  </a:cubicBezTo>
                  <a:close/>
                  <a:moveTo>
                    <a:pt x="131142" y="75872"/>
                  </a:moveTo>
                  <a:lnTo>
                    <a:pt x="37649" y="266174"/>
                  </a:lnTo>
                  <a:cubicBezTo>
                    <a:pt x="37649" y="267418"/>
                    <a:pt x="37649" y="267418"/>
                    <a:pt x="37649" y="267418"/>
                  </a:cubicBezTo>
                  <a:cubicBezTo>
                    <a:pt x="37649" y="268661"/>
                    <a:pt x="38895" y="268661"/>
                    <a:pt x="38895" y="268661"/>
                  </a:cubicBezTo>
                  <a:lnTo>
                    <a:pt x="99978" y="268661"/>
                  </a:lnTo>
                  <a:lnTo>
                    <a:pt x="526310" y="268661"/>
                  </a:lnTo>
                  <a:cubicBezTo>
                    <a:pt x="530050" y="264930"/>
                    <a:pt x="533790" y="261199"/>
                    <a:pt x="537530" y="257467"/>
                  </a:cubicBezTo>
                  <a:lnTo>
                    <a:pt x="538776" y="257467"/>
                  </a:lnTo>
                  <a:cubicBezTo>
                    <a:pt x="542516" y="253736"/>
                    <a:pt x="546256" y="251248"/>
                    <a:pt x="551242" y="248761"/>
                  </a:cubicBezTo>
                  <a:lnTo>
                    <a:pt x="859149" y="75872"/>
                  </a:lnTo>
                  <a:close/>
                  <a:moveTo>
                    <a:pt x="1019179" y="38092"/>
                  </a:moveTo>
                  <a:cubicBezTo>
                    <a:pt x="1010609" y="38247"/>
                    <a:pt x="1001882" y="40424"/>
                    <a:pt x="993780" y="44777"/>
                  </a:cubicBezTo>
                  <a:lnTo>
                    <a:pt x="755682" y="176620"/>
                  </a:lnTo>
                  <a:lnTo>
                    <a:pt x="568694" y="281099"/>
                  </a:lnTo>
                  <a:cubicBezTo>
                    <a:pt x="568694" y="281099"/>
                    <a:pt x="567448" y="282343"/>
                    <a:pt x="567448" y="283587"/>
                  </a:cubicBezTo>
                  <a:cubicBezTo>
                    <a:pt x="564955" y="284831"/>
                    <a:pt x="561215" y="286075"/>
                    <a:pt x="559968" y="288562"/>
                  </a:cubicBezTo>
                  <a:cubicBezTo>
                    <a:pt x="558722" y="289806"/>
                    <a:pt x="558722" y="289806"/>
                    <a:pt x="557475" y="291050"/>
                  </a:cubicBezTo>
                  <a:cubicBezTo>
                    <a:pt x="554982" y="292294"/>
                    <a:pt x="552489" y="294781"/>
                    <a:pt x="551242" y="297269"/>
                  </a:cubicBezTo>
                  <a:cubicBezTo>
                    <a:pt x="547502" y="302244"/>
                    <a:pt x="545009" y="307219"/>
                    <a:pt x="542516" y="313438"/>
                  </a:cubicBezTo>
                  <a:cubicBezTo>
                    <a:pt x="538776" y="327120"/>
                    <a:pt x="540023" y="340802"/>
                    <a:pt x="547502" y="353240"/>
                  </a:cubicBezTo>
                  <a:lnTo>
                    <a:pt x="549996" y="356971"/>
                  </a:lnTo>
                  <a:cubicBezTo>
                    <a:pt x="564955" y="383091"/>
                    <a:pt x="598612" y="391798"/>
                    <a:pt x="626037" y="376872"/>
                  </a:cubicBezTo>
                  <a:lnTo>
                    <a:pt x="975081" y="179108"/>
                  </a:lnTo>
                  <a:cubicBezTo>
                    <a:pt x="1002506" y="165426"/>
                    <a:pt x="1034917" y="165426"/>
                    <a:pt x="1062342" y="179108"/>
                  </a:cubicBezTo>
                  <a:lnTo>
                    <a:pt x="1397673" y="381847"/>
                  </a:lnTo>
                  <a:cubicBezTo>
                    <a:pt x="1425098" y="395529"/>
                    <a:pt x="1458756" y="385579"/>
                    <a:pt x="1473715" y="359459"/>
                  </a:cubicBezTo>
                  <a:lnTo>
                    <a:pt x="1476208" y="355728"/>
                  </a:lnTo>
                  <a:cubicBezTo>
                    <a:pt x="1482441" y="344533"/>
                    <a:pt x="1483688" y="329608"/>
                    <a:pt x="1481195" y="317170"/>
                  </a:cubicBezTo>
                  <a:cubicBezTo>
                    <a:pt x="1476208" y="303488"/>
                    <a:pt x="1467482" y="291050"/>
                    <a:pt x="1453770" y="284831"/>
                  </a:cubicBezTo>
                  <a:lnTo>
                    <a:pt x="1043643" y="43533"/>
                  </a:lnTo>
                  <a:cubicBezTo>
                    <a:pt x="1036164" y="39802"/>
                    <a:pt x="1027749" y="37936"/>
                    <a:pt x="1019179" y="38092"/>
                  </a:cubicBezTo>
                  <a:close/>
                  <a:moveTo>
                    <a:pt x="1018712" y="0"/>
                  </a:moveTo>
                  <a:cubicBezTo>
                    <a:pt x="1033671" y="0"/>
                    <a:pt x="1048630" y="3732"/>
                    <a:pt x="1062342" y="11194"/>
                  </a:cubicBezTo>
                  <a:lnTo>
                    <a:pt x="1472469" y="252492"/>
                  </a:lnTo>
                  <a:cubicBezTo>
                    <a:pt x="1493661" y="263686"/>
                    <a:pt x="1509866" y="282343"/>
                    <a:pt x="1516099" y="305976"/>
                  </a:cubicBezTo>
                  <a:cubicBezTo>
                    <a:pt x="1523579" y="329608"/>
                    <a:pt x="1519839" y="353240"/>
                    <a:pt x="1508620" y="374385"/>
                  </a:cubicBezTo>
                  <a:lnTo>
                    <a:pt x="1506126" y="378116"/>
                  </a:lnTo>
                  <a:cubicBezTo>
                    <a:pt x="1488674" y="407967"/>
                    <a:pt x="1456263" y="424137"/>
                    <a:pt x="1425098" y="424137"/>
                  </a:cubicBezTo>
                  <a:cubicBezTo>
                    <a:pt x="1410139" y="424137"/>
                    <a:pt x="1393934" y="421649"/>
                    <a:pt x="1380221" y="414186"/>
                  </a:cubicBezTo>
                  <a:lnTo>
                    <a:pt x="1378975" y="412943"/>
                  </a:lnTo>
                  <a:lnTo>
                    <a:pt x="1364016" y="404236"/>
                  </a:lnTo>
                  <a:lnTo>
                    <a:pt x="1364016" y="1303505"/>
                  </a:lnTo>
                  <a:lnTo>
                    <a:pt x="1386454" y="1303505"/>
                  </a:lnTo>
                  <a:cubicBezTo>
                    <a:pt x="1397673" y="1303505"/>
                    <a:pt x="1405153" y="1312212"/>
                    <a:pt x="1405153" y="1322162"/>
                  </a:cubicBezTo>
                  <a:cubicBezTo>
                    <a:pt x="1405153" y="1333356"/>
                    <a:pt x="1397673" y="1340819"/>
                    <a:pt x="1386454" y="1340819"/>
                  </a:cubicBezTo>
                  <a:lnTo>
                    <a:pt x="710805" y="1340819"/>
                  </a:lnTo>
                  <a:lnTo>
                    <a:pt x="61334" y="1340819"/>
                  </a:lnTo>
                  <a:lnTo>
                    <a:pt x="41388" y="1340819"/>
                  </a:lnTo>
                  <a:cubicBezTo>
                    <a:pt x="31416" y="1340819"/>
                    <a:pt x="22690" y="1333356"/>
                    <a:pt x="22690" y="1322162"/>
                  </a:cubicBezTo>
                  <a:cubicBezTo>
                    <a:pt x="22690" y="1312212"/>
                    <a:pt x="31416" y="1303505"/>
                    <a:pt x="41388" y="1303505"/>
                  </a:cubicBezTo>
                  <a:lnTo>
                    <a:pt x="61334" y="1303505"/>
                  </a:lnTo>
                  <a:lnTo>
                    <a:pt x="61334" y="880612"/>
                  </a:lnTo>
                  <a:lnTo>
                    <a:pt x="38895" y="880612"/>
                  </a:lnTo>
                  <a:cubicBezTo>
                    <a:pt x="25183" y="880612"/>
                    <a:pt x="12717" y="874393"/>
                    <a:pt x="6484" y="861955"/>
                  </a:cubicBezTo>
                  <a:cubicBezTo>
                    <a:pt x="-996" y="850761"/>
                    <a:pt x="-2242" y="837079"/>
                    <a:pt x="3991" y="825885"/>
                  </a:cubicBezTo>
                  <a:lnTo>
                    <a:pt x="99978" y="629364"/>
                  </a:lnTo>
                  <a:lnTo>
                    <a:pt x="99978" y="305976"/>
                  </a:lnTo>
                  <a:lnTo>
                    <a:pt x="38895" y="305976"/>
                  </a:lnTo>
                  <a:cubicBezTo>
                    <a:pt x="25183" y="305976"/>
                    <a:pt x="12717" y="298513"/>
                    <a:pt x="6484" y="287318"/>
                  </a:cubicBezTo>
                  <a:cubicBezTo>
                    <a:pt x="-996" y="276124"/>
                    <a:pt x="-2242" y="262442"/>
                    <a:pt x="3991" y="250004"/>
                  </a:cubicBezTo>
                  <a:lnTo>
                    <a:pt x="107457" y="38558"/>
                  </a:lnTo>
                  <a:lnTo>
                    <a:pt x="926464" y="38558"/>
                  </a:lnTo>
                  <a:lnTo>
                    <a:pt x="975081" y="11194"/>
                  </a:lnTo>
                  <a:cubicBezTo>
                    <a:pt x="988794" y="3732"/>
                    <a:pt x="1003753" y="0"/>
                    <a:pt x="1018712" y="0"/>
                  </a:cubicBezTo>
                  <a:close/>
                </a:path>
              </a:pathLst>
            </a:custGeom>
            <a:solidFill>
              <a:schemeClr val="tx1"/>
            </a:solidFill>
            <a:ln>
              <a:noFill/>
            </a:ln>
            <a:effectLst/>
          </p:spPr>
          <p:txBody>
            <a:bodyPr wrap="square" anchor="ctr">
              <a:noAutofit/>
            </a:bodyPr>
            <a:lstStyle/>
            <a:p>
              <a:endParaRPr lang="en-US" sz="2700">
                <a:latin typeface="Poppins" pitchFamily="2" charset="77"/>
              </a:endParaRPr>
            </a:p>
          </p:txBody>
        </p:sp>
        <p:sp>
          <p:nvSpPr>
            <p:cNvPr id="86" name="TextBox 85">
              <a:extLst>
                <a:ext uri="{FF2B5EF4-FFF2-40B4-BE49-F238E27FC236}">
                  <a16:creationId xmlns:a16="http://schemas.microsoft.com/office/drawing/2014/main" id="{98B54AB1-8CBE-4FC5-81AC-871216E5D427}"/>
                </a:ext>
              </a:extLst>
            </p:cNvPr>
            <p:cNvSpPr txBox="1"/>
            <p:nvPr/>
          </p:nvSpPr>
          <p:spPr>
            <a:xfrm>
              <a:off x="2702861" y="2668129"/>
              <a:ext cx="1491005" cy="923330"/>
            </a:xfrm>
            <a:prstGeom prst="rect">
              <a:avLst/>
            </a:prstGeom>
            <a:noFill/>
          </p:spPr>
          <p:txBody>
            <a:bodyPr wrap="square" rtlCol="0">
              <a:spAutoFit/>
            </a:bodyPr>
            <a:lstStyle/>
            <a:p>
              <a:pPr algn="ctr"/>
              <a:r>
                <a:rPr lang="en-GB" b="1">
                  <a:latin typeface="Aptos" panose="020B0004020202020204" pitchFamily="34" charset="0"/>
                </a:rPr>
                <a:t>Residence Nil Rate Band</a:t>
              </a:r>
            </a:p>
          </p:txBody>
        </p:sp>
        <p:sp>
          <p:nvSpPr>
            <p:cNvPr id="90" name="TextBox 89">
              <a:extLst>
                <a:ext uri="{FF2B5EF4-FFF2-40B4-BE49-F238E27FC236}">
                  <a16:creationId xmlns:a16="http://schemas.microsoft.com/office/drawing/2014/main" id="{D6292E61-D4A3-4A04-B358-ACE879361003}"/>
                </a:ext>
              </a:extLst>
            </p:cNvPr>
            <p:cNvSpPr txBox="1"/>
            <p:nvPr/>
          </p:nvSpPr>
          <p:spPr>
            <a:xfrm>
              <a:off x="2425121" y="4433519"/>
              <a:ext cx="2064285" cy="830997"/>
            </a:xfrm>
            <a:prstGeom prst="rect">
              <a:avLst/>
            </a:prstGeom>
            <a:noFill/>
          </p:spPr>
          <p:txBody>
            <a:bodyPr wrap="square">
              <a:spAutoFit/>
            </a:bodyPr>
            <a:lstStyle/>
            <a:p>
              <a:pPr algn="ctr">
                <a:buClr>
                  <a:srgbClr val="111111"/>
                </a:buClr>
                <a:defRPr/>
              </a:pPr>
              <a:r>
                <a:rPr lang="en-GB" sz="1600">
                  <a:solidFill>
                    <a:srgbClr val="000000"/>
                  </a:solidFill>
                  <a:latin typeface="Aptos" panose="020B0004020202020204" pitchFamily="34" charset="0"/>
                  <a:ea typeface="ヒラギノ角ゴ Pro W3" charset="-128"/>
                  <a:cs typeface="Arial" panose="020B0604020202020204" pitchFamily="34" charset="0"/>
                </a:rPr>
                <a:t>Only applied to a home that is left to a direct descendant</a:t>
              </a:r>
            </a:p>
          </p:txBody>
        </p:sp>
      </p:grpSp>
      <p:sp>
        <p:nvSpPr>
          <p:cNvPr id="103" name="TextBox 102">
            <a:extLst>
              <a:ext uri="{FF2B5EF4-FFF2-40B4-BE49-F238E27FC236}">
                <a16:creationId xmlns:a16="http://schemas.microsoft.com/office/drawing/2014/main" id="{995D70EF-05B6-4374-815C-2944C0CA299A}"/>
              </a:ext>
            </a:extLst>
          </p:cNvPr>
          <p:cNvSpPr txBox="1"/>
          <p:nvPr/>
        </p:nvSpPr>
        <p:spPr>
          <a:xfrm>
            <a:off x="799394" y="6206410"/>
            <a:ext cx="3790384" cy="276999"/>
          </a:xfrm>
          <a:prstGeom prst="rect">
            <a:avLst/>
          </a:prstGeom>
          <a:noFill/>
        </p:spPr>
        <p:txBody>
          <a:bodyPr wrap="square" lIns="0" rtlCol="0">
            <a:spAutoFit/>
          </a:bodyPr>
          <a:lstStyle/>
          <a:p>
            <a:r>
              <a:rPr lang="en-GB" sz="1200" dirty="0">
                <a:latin typeface="Aptos" panose="020B0004020202020204" pitchFamily="34" charset="0"/>
              </a:rPr>
              <a:t>*A couple in this context is a spouse or civil partner </a:t>
            </a:r>
          </a:p>
        </p:txBody>
      </p:sp>
      <p:grpSp>
        <p:nvGrpSpPr>
          <p:cNvPr id="111" name="Group 110">
            <a:extLst>
              <a:ext uri="{FF2B5EF4-FFF2-40B4-BE49-F238E27FC236}">
                <a16:creationId xmlns:a16="http://schemas.microsoft.com/office/drawing/2014/main" id="{C312B2CF-09D9-4FD1-A412-A5072A3172DE}"/>
              </a:ext>
            </a:extLst>
          </p:cNvPr>
          <p:cNvGrpSpPr/>
          <p:nvPr/>
        </p:nvGrpSpPr>
        <p:grpSpPr>
          <a:xfrm>
            <a:off x="6060411" y="1889022"/>
            <a:ext cx="2495232" cy="3928354"/>
            <a:chOff x="4536411" y="1357168"/>
            <a:chExt cx="2495232" cy="3928354"/>
          </a:xfrm>
        </p:grpSpPr>
        <p:sp>
          <p:nvSpPr>
            <p:cNvPr id="93" name="Freeform 216">
              <a:extLst>
                <a:ext uri="{FF2B5EF4-FFF2-40B4-BE49-F238E27FC236}">
                  <a16:creationId xmlns:a16="http://schemas.microsoft.com/office/drawing/2014/main" id="{EB59D57B-FF58-48F5-8397-7D9D185054CC}"/>
                </a:ext>
              </a:extLst>
            </p:cNvPr>
            <p:cNvSpPr>
              <a:spLocks noChangeArrowheads="1"/>
            </p:cNvSpPr>
            <p:nvPr/>
          </p:nvSpPr>
          <p:spPr bwMode="auto">
            <a:xfrm>
              <a:off x="5275218" y="1430934"/>
              <a:ext cx="958101" cy="958099"/>
            </a:xfrm>
            <a:custGeom>
              <a:avLst/>
              <a:gdLst>
                <a:gd name="T0" fmla="*/ 2048 w 2049"/>
                <a:gd name="T1" fmla="*/ 1024 h 2049"/>
                <a:gd name="T2" fmla="*/ 2048 w 2049"/>
                <a:gd name="T3" fmla="*/ 1024 h 2049"/>
                <a:gd name="T4" fmla="*/ 1024 w 2049"/>
                <a:gd name="T5" fmla="*/ 2048 h 2049"/>
                <a:gd name="T6" fmla="*/ 1024 w 2049"/>
                <a:gd name="T7" fmla="*/ 2048 h 2049"/>
                <a:gd name="T8" fmla="*/ 0 w 2049"/>
                <a:gd name="T9" fmla="*/ 1024 h 2049"/>
                <a:gd name="T10" fmla="*/ 0 w 2049"/>
                <a:gd name="T11" fmla="*/ 1024 h 2049"/>
                <a:gd name="T12" fmla="*/ 1024 w 2049"/>
                <a:gd name="T13" fmla="*/ 0 h 2049"/>
                <a:gd name="T14" fmla="*/ 1024 w 2049"/>
                <a:gd name="T15" fmla="*/ 0 h 2049"/>
                <a:gd name="T16" fmla="*/ 2048 w 2049"/>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9" h="2049">
                  <a:moveTo>
                    <a:pt x="2048" y="1024"/>
                  </a:moveTo>
                  <a:lnTo>
                    <a:pt x="2048" y="1024"/>
                  </a:lnTo>
                  <a:cubicBezTo>
                    <a:pt x="2048"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8" y="458"/>
                    <a:pt x="2048" y="1024"/>
                  </a:cubicBezTo>
                </a:path>
              </a:pathLst>
            </a:custGeom>
            <a:solidFill>
              <a:schemeClr val="bg2"/>
            </a:solidFill>
            <a:ln>
              <a:noFill/>
            </a:ln>
            <a:effectLst/>
          </p:spPr>
          <p:txBody>
            <a:bodyPr wrap="none" anchor="ctr"/>
            <a:lstStyle/>
            <a:p>
              <a:endParaRPr lang="en-US" sz="1350">
                <a:latin typeface="Poppins" pitchFamily="2" charset="77"/>
              </a:endParaRPr>
            </a:p>
          </p:txBody>
        </p:sp>
        <p:sp>
          <p:nvSpPr>
            <p:cNvPr id="94" name="Freeform 470">
              <a:extLst>
                <a:ext uri="{FF2B5EF4-FFF2-40B4-BE49-F238E27FC236}">
                  <a16:creationId xmlns:a16="http://schemas.microsoft.com/office/drawing/2014/main" id="{27A41488-07B3-419B-BEEC-CC194B8F3828}"/>
                </a:ext>
              </a:extLst>
            </p:cNvPr>
            <p:cNvSpPr>
              <a:spLocks noChangeArrowheads="1"/>
            </p:cNvSpPr>
            <p:nvPr/>
          </p:nvSpPr>
          <p:spPr bwMode="auto">
            <a:xfrm>
              <a:off x="5646095" y="2601257"/>
              <a:ext cx="214285" cy="840655"/>
            </a:xfrm>
            <a:prstGeom prst="roundRect">
              <a:avLst>
                <a:gd name="adj" fmla="val 50000"/>
              </a:avLst>
            </a:prstGeom>
            <a:noFill/>
            <a:ln w="127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Poppins" pitchFamily="2" charset="77"/>
              </a:endParaRPr>
            </a:p>
          </p:txBody>
        </p:sp>
        <p:sp>
          <p:nvSpPr>
            <p:cNvPr id="95" name="TextBox 94">
              <a:extLst>
                <a:ext uri="{FF2B5EF4-FFF2-40B4-BE49-F238E27FC236}">
                  <a16:creationId xmlns:a16="http://schemas.microsoft.com/office/drawing/2014/main" id="{7689C09E-7F9A-4D49-977A-90C83FAA46CE}"/>
                </a:ext>
              </a:extLst>
            </p:cNvPr>
            <p:cNvSpPr txBox="1"/>
            <p:nvPr/>
          </p:nvSpPr>
          <p:spPr>
            <a:xfrm rot="16200000">
              <a:off x="5397238" y="2779613"/>
              <a:ext cx="727942" cy="485005"/>
            </a:xfrm>
            <a:prstGeom prst="rect">
              <a:avLst/>
            </a:prstGeom>
            <a:noFill/>
          </p:spPr>
          <p:txBody>
            <a:bodyPr wrap="square" rtlCol="0" anchor="ctr">
              <a:spAutoFit/>
            </a:bodyPr>
            <a:lstStyle/>
            <a:p>
              <a:pPr algn="ctr"/>
              <a:r>
                <a:rPr lang="en-US" sz="1276" b="1" spc="-12">
                  <a:solidFill>
                    <a:schemeClr val="bg1"/>
                  </a:solidFill>
                  <a:latin typeface="Poppins" pitchFamily="2" charset="77"/>
                  <a:cs typeface="Poppins" pitchFamily="2" charset="77"/>
                </a:rPr>
                <a:t>100,000</a:t>
              </a:r>
            </a:p>
          </p:txBody>
        </p:sp>
        <p:sp>
          <p:nvSpPr>
            <p:cNvPr id="96" name="Freeform 71">
              <a:extLst>
                <a:ext uri="{FF2B5EF4-FFF2-40B4-BE49-F238E27FC236}">
                  <a16:creationId xmlns:a16="http://schemas.microsoft.com/office/drawing/2014/main" id="{EAE682C7-4354-4670-B0B7-B630EFA27615}"/>
                </a:ext>
              </a:extLst>
            </p:cNvPr>
            <p:cNvSpPr>
              <a:spLocks noChangeArrowheads="1"/>
            </p:cNvSpPr>
            <p:nvPr/>
          </p:nvSpPr>
          <p:spPr bwMode="auto">
            <a:xfrm>
              <a:off x="5006807" y="1357168"/>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91BF67"/>
            </a:solidFill>
            <a:ln>
              <a:solidFill>
                <a:schemeClr val="tx1"/>
              </a:solidFill>
            </a:ln>
            <a:effectLst/>
          </p:spPr>
          <p:txBody>
            <a:bodyPr wrap="none" anchor="ctr"/>
            <a:lstStyle/>
            <a:p>
              <a:endParaRPr lang="en-US" sz="1350">
                <a:latin typeface="Poppins" pitchFamily="2" charset="77"/>
              </a:endParaRPr>
            </a:p>
          </p:txBody>
        </p:sp>
        <p:sp>
          <p:nvSpPr>
            <p:cNvPr id="97" name="Freeform 143">
              <a:extLst>
                <a:ext uri="{FF2B5EF4-FFF2-40B4-BE49-F238E27FC236}">
                  <a16:creationId xmlns:a16="http://schemas.microsoft.com/office/drawing/2014/main" id="{DE2C5453-DAA0-46E4-AF8C-71B918017001}"/>
                </a:ext>
              </a:extLst>
            </p:cNvPr>
            <p:cNvSpPr>
              <a:spLocks noChangeArrowheads="1"/>
            </p:cNvSpPr>
            <p:nvPr/>
          </p:nvSpPr>
          <p:spPr bwMode="auto">
            <a:xfrm>
              <a:off x="5205703" y="1508047"/>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98" name="Freeform 462">
              <a:extLst>
                <a:ext uri="{FF2B5EF4-FFF2-40B4-BE49-F238E27FC236}">
                  <a16:creationId xmlns:a16="http://schemas.microsoft.com/office/drawing/2014/main" id="{6EAA49FD-C283-4BE9-8DCA-468F80232470}"/>
                </a:ext>
              </a:extLst>
            </p:cNvPr>
            <p:cNvSpPr>
              <a:spLocks noChangeArrowheads="1"/>
            </p:cNvSpPr>
            <p:nvPr/>
          </p:nvSpPr>
          <p:spPr bwMode="auto">
            <a:xfrm rot="5400000">
              <a:off x="5610036" y="3281455"/>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99" name="TextBox 98">
              <a:extLst>
                <a:ext uri="{FF2B5EF4-FFF2-40B4-BE49-F238E27FC236}">
                  <a16:creationId xmlns:a16="http://schemas.microsoft.com/office/drawing/2014/main" id="{CE57DA68-362B-4218-A60B-E44FC10822ED}"/>
                </a:ext>
              </a:extLst>
            </p:cNvPr>
            <p:cNvSpPr txBox="1"/>
            <p:nvPr/>
          </p:nvSpPr>
          <p:spPr>
            <a:xfrm>
              <a:off x="4997908" y="3649848"/>
              <a:ext cx="1491005" cy="369332"/>
            </a:xfrm>
            <a:prstGeom prst="rect">
              <a:avLst/>
            </a:prstGeom>
            <a:noFill/>
          </p:spPr>
          <p:txBody>
            <a:bodyPr wrap="square" rtlCol="0">
              <a:spAutoFit/>
            </a:bodyPr>
            <a:lstStyle/>
            <a:p>
              <a:pPr algn="ctr"/>
              <a:r>
                <a:rPr lang="en-GB" sz="1200">
                  <a:latin typeface="Aptos" panose="020B0004020202020204" pitchFamily="34" charset="0"/>
                </a:rPr>
                <a:t> up to </a:t>
              </a:r>
              <a:r>
                <a:rPr lang="en-GB">
                  <a:latin typeface="Aptos" panose="020B0004020202020204" pitchFamily="34" charset="0"/>
                </a:rPr>
                <a:t>£500k</a:t>
              </a:r>
            </a:p>
          </p:txBody>
        </p:sp>
        <p:sp>
          <p:nvSpPr>
            <p:cNvPr id="100" name="TextBox 99">
              <a:extLst>
                <a:ext uri="{FF2B5EF4-FFF2-40B4-BE49-F238E27FC236}">
                  <a16:creationId xmlns:a16="http://schemas.microsoft.com/office/drawing/2014/main" id="{045C97E6-FE1F-4FAF-8741-3BA470F33859}"/>
                </a:ext>
              </a:extLst>
            </p:cNvPr>
            <p:cNvSpPr txBox="1"/>
            <p:nvPr/>
          </p:nvSpPr>
          <p:spPr>
            <a:xfrm>
              <a:off x="5015706" y="2668129"/>
              <a:ext cx="1491005" cy="923330"/>
            </a:xfrm>
            <a:prstGeom prst="rect">
              <a:avLst/>
            </a:prstGeom>
            <a:noFill/>
          </p:spPr>
          <p:txBody>
            <a:bodyPr wrap="square" rtlCol="0">
              <a:spAutoFit/>
            </a:bodyPr>
            <a:lstStyle/>
            <a:p>
              <a:pPr algn="ctr"/>
              <a:r>
                <a:rPr lang="en-GB" b="1">
                  <a:latin typeface="Aptos" panose="020B0004020202020204" pitchFamily="34" charset="0"/>
                </a:rPr>
                <a:t>Transfer unused portion</a:t>
              </a:r>
            </a:p>
          </p:txBody>
        </p:sp>
        <p:sp>
          <p:nvSpPr>
            <p:cNvPr id="102" name="TextBox 101">
              <a:extLst>
                <a:ext uri="{FF2B5EF4-FFF2-40B4-BE49-F238E27FC236}">
                  <a16:creationId xmlns:a16="http://schemas.microsoft.com/office/drawing/2014/main" id="{51B4C8F8-4955-47E4-8FB2-254D3A2C0797}"/>
                </a:ext>
              </a:extLst>
            </p:cNvPr>
            <p:cNvSpPr txBox="1"/>
            <p:nvPr/>
          </p:nvSpPr>
          <p:spPr>
            <a:xfrm>
              <a:off x="4536411" y="4454525"/>
              <a:ext cx="2495232" cy="830997"/>
            </a:xfrm>
            <a:prstGeom prst="rect">
              <a:avLst/>
            </a:prstGeom>
            <a:noFill/>
          </p:spPr>
          <p:txBody>
            <a:bodyPr wrap="square">
              <a:spAutoFit/>
            </a:bodyPr>
            <a:lstStyle/>
            <a:p>
              <a:pPr algn="ctr"/>
              <a:r>
                <a:rPr lang="en-US" sz="1600">
                  <a:latin typeface="Aptos" panose="020B0004020202020204" pitchFamily="34" charset="0"/>
                </a:rPr>
                <a:t>A couple could potentially pass on up to £1m before IHT becomes due*</a:t>
              </a:r>
              <a:endParaRPr lang="en-GB" sz="1600">
                <a:latin typeface="Aptos" panose="020B0004020202020204" pitchFamily="34" charset="0"/>
              </a:endParaRPr>
            </a:p>
          </p:txBody>
        </p:sp>
        <p:pic>
          <p:nvPicPr>
            <p:cNvPr id="105" name="Graphic 104" descr="Chevron arrows with solid fill">
              <a:extLst>
                <a:ext uri="{FF2B5EF4-FFF2-40B4-BE49-F238E27FC236}">
                  <a16:creationId xmlns:a16="http://schemas.microsoft.com/office/drawing/2014/main" id="{08BDA95B-40F5-4164-A1ED-670C4CD7BD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26827" y="1611418"/>
              <a:ext cx="914400" cy="914400"/>
            </a:xfrm>
            <a:prstGeom prst="rect">
              <a:avLst/>
            </a:prstGeom>
          </p:spPr>
        </p:pic>
      </p:grpSp>
      <p:grpSp>
        <p:nvGrpSpPr>
          <p:cNvPr id="112" name="Group 111">
            <a:extLst>
              <a:ext uri="{FF2B5EF4-FFF2-40B4-BE49-F238E27FC236}">
                <a16:creationId xmlns:a16="http://schemas.microsoft.com/office/drawing/2014/main" id="{4DBD52DE-EAFB-4BBA-96F0-0CCE65FB7526}"/>
              </a:ext>
            </a:extLst>
          </p:cNvPr>
          <p:cNvGrpSpPr/>
          <p:nvPr/>
        </p:nvGrpSpPr>
        <p:grpSpPr>
          <a:xfrm>
            <a:off x="8750039" y="1889022"/>
            <a:ext cx="1506665" cy="3079956"/>
            <a:chOff x="7226038" y="1357168"/>
            <a:chExt cx="1506665" cy="3079956"/>
          </a:xfrm>
        </p:grpSpPr>
        <p:sp>
          <p:nvSpPr>
            <p:cNvPr id="73" name="Freeform 216">
              <a:extLst>
                <a:ext uri="{FF2B5EF4-FFF2-40B4-BE49-F238E27FC236}">
                  <a16:creationId xmlns:a16="http://schemas.microsoft.com/office/drawing/2014/main" id="{A0F0BC4B-7577-4720-9996-CD75A2F88D3A}"/>
                </a:ext>
              </a:extLst>
            </p:cNvPr>
            <p:cNvSpPr>
              <a:spLocks noChangeArrowheads="1"/>
            </p:cNvSpPr>
            <p:nvPr/>
          </p:nvSpPr>
          <p:spPr bwMode="auto">
            <a:xfrm>
              <a:off x="7494449" y="1430934"/>
              <a:ext cx="958101" cy="958099"/>
            </a:xfrm>
            <a:custGeom>
              <a:avLst/>
              <a:gdLst>
                <a:gd name="T0" fmla="*/ 2048 w 2049"/>
                <a:gd name="T1" fmla="*/ 1024 h 2049"/>
                <a:gd name="T2" fmla="*/ 2048 w 2049"/>
                <a:gd name="T3" fmla="*/ 1024 h 2049"/>
                <a:gd name="T4" fmla="*/ 1024 w 2049"/>
                <a:gd name="T5" fmla="*/ 2048 h 2049"/>
                <a:gd name="T6" fmla="*/ 1024 w 2049"/>
                <a:gd name="T7" fmla="*/ 2048 h 2049"/>
                <a:gd name="T8" fmla="*/ 0 w 2049"/>
                <a:gd name="T9" fmla="*/ 1024 h 2049"/>
                <a:gd name="T10" fmla="*/ 0 w 2049"/>
                <a:gd name="T11" fmla="*/ 1024 h 2049"/>
                <a:gd name="T12" fmla="*/ 1024 w 2049"/>
                <a:gd name="T13" fmla="*/ 0 h 2049"/>
                <a:gd name="T14" fmla="*/ 1024 w 2049"/>
                <a:gd name="T15" fmla="*/ 0 h 2049"/>
                <a:gd name="T16" fmla="*/ 2048 w 2049"/>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9" h="2049">
                  <a:moveTo>
                    <a:pt x="2048" y="1024"/>
                  </a:moveTo>
                  <a:lnTo>
                    <a:pt x="2048" y="1024"/>
                  </a:lnTo>
                  <a:cubicBezTo>
                    <a:pt x="2048"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8" y="458"/>
                    <a:pt x="2048" y="1024"/>
                  </a:cubicBezTo>
                </a:path>
              </a:pathLst>
            </a:custGeom>
            <a:solidFill>
              <a:schemeClr val="bg2"/>
            </a:solidFill>
            <a:ln>
              <a:noFill/>
            </a:ln>
            <a:effectLst/>
          </p:spPr>
          <p:txBody>
            <a:bodyPr wrap="none" anchor="ctr"/>
            <a:lstStyle/>
            <a:p>
              <a:endParaRPr lang="en-US" sz="1350">
                <a:latin typeface="Poppins" pitchFamily="2" charset="77"/>
              </a:endParaRPr>
            </a:p>
          </p:txBody>
        </p:sp>
        <p:sp>
          <p:nvSpPr>
            <p:cNvPr id="74" name="Freeform 470">
              <a:extLst>
                <a:ext uri="{FF2B5EF4-FFF2-40B4-BE49-F238E27FC236}">
                  <a16:creationId xmlns:a16="http://schemas.microsoft.com/office/drawing/2014/main" id="{5E99DA0A-D0E7-47A8-A6EA-5F674C08D95C}"/>
                </a:ext>
              </a:extLst>
            </p:cNvPr>
            <p:cNvSpPr>
              <a:spLocks noChangeArrowheads="1"/>
            </p:cNvSpPr>
            <p:nvPr/>
          </p:nvSpPr>
          <p:spPr bwMode="auto">
            <a:xfrm>
              <a:off x="7865326" y="2601257"/>
              <a:ext cx="214285" cy="840655"/>
            </a:xfrm>
            <a:prstGeom prst="roundRect">
              <a:avLst>
                <a:gd name="adj" fmla="val 50000"/>
              </a:avLst>
            </a:prstGeom>
            <a:noFill/>
            <a:ln w="127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0">
                <a:latin typeface="Poppins" pitchFamily="2" charset="77"/>
              </a:endParaRPr>
            </a:p>
          </p:txBody>
        </p:sp>
        <p:sp>
          <p:nvSpPr>
            <p:cNvPr id="75" name="TextBox 74">
              <a:extLst>
                <a:ext uri="{FF2B5EF4-FFF2-40B4-BE49-F238E27FC236}">
                  <a16:creationId xmlns:a16="http://schemas.microsoft.com/office/drawing/2014/main" id="{CC8D8A64-5420-4860-9977-FD7DA13A24C2}"/>
                </a:ext>
              </a:extLst>
            </p:cNvPr>
            <p:cNvSpPr txBox="1"/>
            <p:nvPr/>
          </p:nvSpPr>
          <p:spPr>
            <a:xfrm rot="16200000">
              <a:off x="7616469" y="2779613"/>
              <a:ext cx="727942" cy="485005"/>
            </a:xfrm>
            <a:prstGeom prst="rect">
              <a:avLst/>
            </a:prstGeom>
            <a:noFill/>
          </p:spPr>
          <p:txBody>
            <a:bodyPr wrap="square" rtlCol="0" anchor="ctr">
              <a:spAutoFit/>
            </a:bodyPr>
            <a:lstStyle/>
            <a:p>
              <a:pPr algn="ctr"/>
              <a:r>
                <a:rPr lang="en-US" sz="1276" b="1" spc="-12">
                  <a:solidFill>
                    <a:schemeClr val="bg1"/>
                  </a:solidFill>
                  <a:latin typeface="Poppins" pitchFamily="2" charset="77"/>
                  <a:cs typeface="Poppins" pitchFamily="2" charset="77"/>
                </a:rPr>
                <a:t>100,000</a:t>
              </a:r>
            </a:p>
          </p:txBody>
        </p:sp>
        <p:sp>
          <p:nvSpPr>
            <p:cNvPr id="76" name="Freeform 71">
              <a:extLst>
                <a:ext uri="{FF2B5EF4-FFF2-40B4-BE49-F238E27FC236}">
                  <a16:creationId xmlns:a16="http://schemas.microsoft.com/office/drawing/2014/main" id="{82763930-A136-493B-99CF-36363E3EC209}"/>
                </a:ext>
              </a:extLst>
            </p:cNvPr>
            <p:cNvSpPr>
              <a:spLocks noChangeArrowheads="1"/>
            </p:cNvSpPr>
            <p:nvPr/>
          </p:nvSpPr>
          <p:spPr bwMode="auto">
            <a:xfrm>
              <a:off x="7226038" y="1357168"/>
              <a:ext cx="1491005" cy="3079956"/>
            </a:xfrm>
            <a:custGeom>
              <a:avLst/>
              <a:gdLst>
                <a:gd name="T0" fmla="*/ 1207 w 2415"/>
                <a:gd name="T1" fmla="*/ 0 h 4994"/>
                <a:gd name="T2" fmla="*/ 1207 w 2415"/>
                <a:gd name="T3" fmla="*/ 0 h 4994"/>
                <a:gd name="T4" fmla="*/ 1207 w 2415"/>
                <a:gd name="T5" fmla="*/ 0 h 4994"/>
                <a:gd name="T6" fmla="*/ 0 w 2415"/>
                <a:gd name="T7" fmla="*/ 1206 h 4994"/>
                <a:gd name="T8" fmla="*/ 0 w 2415"/>
                <a:gd name="T9" fmla="*/ 4280 h 4994"/>
                <a:gd name="T10" fmla="*/ 604 w 2415"/>
                <a:gd name="T11" fmla="*/ 4662 h 4994"/>
                <a:gd name="T12" fmla="*/ 1000 w 2415"/>
                <a:gd name="T13" fmla="*/ 4914 h 4994"/>
                <a:gd name="T14" fmla="*/ 1000 w 2415"/>
                <a:gd name="T15" fmla="*/ 4914 h 4994"/>
                <a:gd name="T16" fmla="*/ 1414 w 2415"/>
                <a:gd name="T17" fmla="*/ 4914 h 4994"/>
                <a:gd name="T18" fmla="*/ 1811 w 2415"/>
                <a:gd name="T19" fmla="*/ 4662 h 4994"/>
                <a:gd name="T20" fmla="*/ 2414 w 2415"/>
                <a:gd name="T21" fmla="*/ 4280 h 4994"/>
                <a:gd name="T22" fmla="*/ 2414 w 2415"/>
                <a:gd name="T23" fmla="*/ 1206 h 4994"/>
                <a:gd name="T24" fmla="*/ 2414 w 2415"/>
                <a:gd name="T25" fmla="*/ 1206 h 4994"/>
                <a:gd name="T26" fmla="*/ 1207 w 2415"/>
                <a:gd name="T27" fmla="*/ 0 h 4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5" h="4994">
                  <a:moveTo>
                    <a:pt x="1207" y="0"/>
                  </a:moveTo>
                  <a:lnTo>
                    <a:pt x="1207" y="0"/>
                  </a:lnTo>
                  <a:lnTo>
                    <a:pt x="1207" y="0"/>
                  </a:lnTo>
                  <a:cubicBezTo>
                    <a:pt x="544" y="0"/>
                    <a:pt x="0" y="543"/>
                    <a:pt x="0" y="1206"/>
                  </a:cubicBezTo>
                  <a:lnTo>
                    <a:pt x="0" y="4280"/>
                  </a:lnTo>
                  <a:lnTo>
                    <a:pt x="604" y="4662"/>
                  </a:lnTo>
                  <a:lnTo>
                    <a:pt x="1000" y="4914"/>
                  </a:lnTo>
                  <a:lnTo>
                    <a:pt x="1000" y="4914"/>
                  </a:lnTo>
                  <a:cubicBezTo>
                    <a:pt x="1126" y="4993"/>
                    <a:pt x="1288" y="4993"/>
                    <a:pt x="1414" y="4914"/>
                  </a:cubicBezTo>
                  <a:lnTo>
                    <a:pt x="1811" y="4662"/>
                  </a:lnTo>
                  <a:lnTo>
                    <a:pt x="2414" y="4280"/>
                  </a:lnTo>
                  <a:lnTo>
                    <a:pt x="2414" y="1206"/>
                  </a:lnTo>
                  <a:lnTo>
                    <a:pt x="2414" y="1206"/>
                  </a:lnTo>
                  <a:cubicBezTo>
                    <a:pt x="2414" y="543"/>
                    <a:pt x="1871" y="0"/>
                    <a:pt x="1207" y="0"/>
                  </a:cubicBezTo>
                </a:path>
              </a:pathLst>
            </a:custGeom>
            <a:solidFill>
              <a:srgbClr val="B1B66E"/>
            </a:solidFill>
            <a:ln>
              <a:solidFill>
                <a:schemeClr val="tx1"/>
              </a:solidFill>
            </a:ln>
            <a:effectLst/>
          </p:spPr>
          <p:txBody>
            <a:bodyPr wrap="none" anchor="ctr"/>
            <a:lstStyle/>
            <a:p>
              <a:endParaRPr lang="en-US" sz="1350">
                <a:latin typeface="Poppins" pitchFamily="2" charset="77"/>
              </a:endParaRPr>
            </a:p>
          </p:txBody>
        </p:sp>
        <p:sp>
          <p:nvSpPr>
            <p:cNvPr id="77" name="Freeform 143">
              <a:extLst>
                <a:ext uri="{FF2B5EF4-FFF2-40B4-BE49-F238E27FC236}">
                  <a16:creationId xmlns:a16="http://schemas.microsoft.com/office/drawing/2014/main" id="{55DB139C-C5CA-4095-ABDC-A7EE5EB1F9F1}"/>
                </a:ext>
              </a:extLst>
            </p:cNvPr>
            <p:cNvSpPr>
              <a:spLocks noChangeArrowheads="1"/>
            </p:cNvSpPr>
            <p:nvPr/>
          </p:nvSpPr>
          <p:spPr bwMode="auto">
            <a:xfrm>
              <a:off x="7424934" y="1508047"/>
              <a:ext cx="1093211" cy="1093210"/>
            </a:xfrm>
            <a:custGeom>
              <a:avLst/>
              <a:gdLst>
                <a:gd name="T0" fmla="*/ 2049 w 2050"/>
                <a:gd name="T1" fmla="*/ 1024 h 2049"/>
                <a:gd name="T2" fmla="*/ 2049 w 2050"/>
                <a:gd name="T3" fmla="*/ 1024 h 2049"/>
                <a:gd name="T4" fmla="*/ 1024 w 2050"/>
                <a:gd name="T5" fmla="*/ 2048 h 2049"/>
                <a:gd name="T6" fmla="*/ 1024 w 2050"/>
                <a:gd name="T7" fmla="*/ 2048 h 2049"/>
                <a:gd name="T8" fmla="*/ 0 w 2050"/>
                <a:gd name="T9" fmla="*/ 1024 h 2049"/>
                <a:gd name="T10" fmla="*/ 0 w 2050"/>
                <a:gd name="T11" fmla="*/ 1024 h 2049"/>
                <a:gd name="T12" fmla="*/ 1024 w 2050"/>
                <a:gd name="T13" fmla="*/ 0 h 2049"/>
                <a:gd name="T14" fmla="*/ 1024 w 2050"/>
                <a:gd name="T15" fmla="*/ 0 h 2049"/>
                <a:gd name="T16" fmla="*/ 2049 w 2050"/>
                <a:gd name="T17" fmla="*/ 1024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0" h="2049">
                  <a:moveTo>
                    <a:pt x="2049" y="1024"/>
                  </a:moveTo>
                  <a:lnTo>
                    <a:pt x="2049" y="1024"/>
                  </a:lnTo>
                  <a:cubicBezTo>
                    <a:pt x="2049" y="1589"/>
                    <a:pt x="1590" y="2048"/>
                    <a:pt x="1024" y="2048"/>
                  </a:cubicBezTo>
                  <a:lnTo>
                    <a:pt x="1024" y="2048"/>
                  </a:lnTo>
                  <a:cubicBezTo>
                    <a:pt x="459" y="2048"/>
                    <a:pt x="0" y="1589"/>
                    <a:pt x="0" y="1024"/>
                  </a:cubicBezTo>
                  <a:lnTo>
                    <a:pt x="0" y="1024"/>
                  </a:lnTo>
                  <a:cubicBezTo>
                    <a:pt x="0" y="458"/>
                    <a:pt x="459" y="0"/>
                    <a:pt x="1024" y="0"/>
                  </a:cubicBezTo>
                  <a:lnTo>
                    <a:pt x="1024" y="0"/>
                  </a:lnTo>
                  <a:cubicBezTo>
                    <a:pt x="1590" y="0"/>
                    <a:pt x="2049" y="458"/>
                    <a:pt x="2049" y="1024"/>
                  </a:cubicBezTo>
                </a:path>
              </a:pathLst>
            </a:custGeom>
            <a:solidFill>
              <a:schemeClr val="bg2"/>
            </a:solidFill>
            <a:ln>
              <a:solidFill>
                <a:schemeClr val="tx1"/>
              </a:solidFill>
            </a:ln>
            <a:effectLst/>
          </p:spPr>
          <p:txBody>
            <a:bodyPr wrap="none" anchor="ctr"/>
            <a:lstStyle/>
            <a:p>
              <a:endParaRPr lang="en-US" sz="1350">
                <a:latin typeface="Poppins" pitchFamily="2" charset="77"/>
              </a:endParaRPr>
            </a:p>
          </p:txBody>
        </p:sp>
        <p:sp>
          <p:nvSpPr>
            <p:cNvPr id="78" name="Freeform 462">
              <a:extLst>
                <a:ext uri="{FF2B5EF4-FFF2-40B4-BE49-F238E27FC236}">
                  <a16:creationId xmlns:a16="http://schemas.microsoft.com/office/drawing/2014/main" id="{0F280705-1D6C-4A59-A7B6-E2C6349C0C03}"/>
                </a:ext>
              </a:extLst>
            </p:cNvPr>
            <p:cNvSpPr>
              <a:spLocks noChangeArrowheads="1"/>
            </p:cNvSpPr>
            <p:nvPr/>
          </p:nvSpPr>
          <p:spPr bwMode="auto">
            <a:xfrm rot="5400000">
              <a:off x="7829267" y="3283395"/>
              <a:ext cx="284543" cy="1116282"/>
            </a:xfrm>
            <a:prstGeom prst="roundRect">
              <a:avLst>
                <a:gd name="adj" fmla="val 50000"/>
              </a:avLst>
            </a:prstGeom>
            <a:solidFill>
              <a:schemeClr val="bg1"/>
            </a:solidFill>
            <a:ln w="12700" cap="flat">
              <a:solidFill>
                <a:schemeClr val="tx1"/>
              </a:solidFill>
              <a:round/>
              <a:headEnd/>
              <a:tailEnd/>
            </a:ln>
            <a:effectLst/>
          </p:spPr>
          <p:txBody>
            <a:bodyPr wrap="none" anchor="ctr"/>
            <a:lstStyle/>
            <a:p>
              <a:endParaRPr lang="en-US" sz="1350">
                <a:latin typeface="Poppins" pitchFamily="2" charset="77"/>
              </a:endParaRPr>
            </a:p>
          </p:txBody>
        </p:sp>
        <p:sp>
          <p:nvSpPr>
            <p:cNvPr id="79" name="TextBox 78">
              <a:extLst>
                <a:ext uri="{FF2B5EF4-FFF2-40B4-BE49-F238E27FC236}">
                  <a16:creationId xmlns:a16="http://schemas.microsoft.com/office/drawing/2014/main" id="{5127463C-4313-446D-BDD8-1694FCA6D737}"/>
                </a:ext>
              </a:extLst>
            </p:cNvPr>
            <p:cNvSpPr txBox="1"/>
            <p:nvPr/>
          </p:nvSpPr>
          <p:spPr>
            <a:xfrm>
              <a:off x="7226038" y="3677596"/>
              <a:ext cx="1491005" cy="369332"/>
            </a:xfrm>
            <a:prstGeom prst="rect">
              <a:avLst/>
            </a:prstGeom>
            <a:noFill/>
          </p:spPr>
          <p:txBody>
            <a:bodyPr wrap="square" rtlCol="0">
              <a:spAutoFit/>
            </a:bodyPr>
            <a:lstStyle/>
            <a:p>
              <a:pPr algn="ctr"/>
              <a:r>
                <a:rPr lang="en-GB">
                  <a:latin typeface="Aptos" panose="020B0004020202020204" pitchFamily="34" charset="0"/>
                </a:rPr>
                <a:t>40%</a:t>
              </a:r>
            </a:p>
          </p:txBody>
        </p:sp>
        <p:sp>
          <p:nvSpPr>
            <p:cNvPr id="106" name="TextBox 105">
              <a:extLst>
                <a:ext uri="{FF2B5EF4-FFF2-40B4-BE49-F238E27FC236}">
                  <a16:creationId xmlns:a16="http://schemas.microsoft.com/office/drawing/2014/main" id="{C05D7D0C-36CC-41EE-8153-655DF23A7744}"/>
                </a:ext>
              </a:extLst>
            </p:cNvPr>
            <p:cNvSpPr txBox="1"/>
            <p:nvPr/>
          </p:nvSpPr>
          <p:spPr>
            <a:xfrm>
              <a:off x="7241698" y="2825583"/>
              <a:ext cx="1491005" cy="646331"/>
            </a:xfrm>
            <a:prstGeom prst="rect">
              <a:avLst/>
            </a:prstGeom>
            <a:noFill/>
          </p:spPr>
          <p:txBody>
            <a:bodyPr wrap="square" rtlCol="0">
              <a:spAutoFit/>
            </a:bodyPr>
            <a:lstStyle/>
            <a:p>
              <a:pPr algn="ctr"/>
              <a:r>
                <a:rPr lang="en-GB" b="1">
                  <a:latin typeface="Aptos" panose="020B0004020202020204" pitchFamily="34" charset="0"/>
                </a:rPr>
                <a:t>IHT </a:t>
              </a:r>
            </a:p>
            <a:p>
              <a:pPr algn="ctr"/>
              <a:r>
                <a:rPr lang="en-GB" b="1">
                  <a:latin typeface="Aptos" panose="020B0004020202020204" pitchFamily="34" charset="0"/>
                </a:rPr>
                <a:t>Charge</a:t>
              </a:r>
            </a:p>
          </p:txBody>
        </p:sp>
      </p:grpSp>
      <p:pic>
        <p:nvPicPr>
          <p:cNvPr id="5" name="Graphic 4" descr="User Crown Male with solid fill">
            <a:extLst>
              <a:ext uri="{FF2B5EF4-FFF2-40B4-BE49-F238E27FC236}">
                <a16:creationId xmlns:a16="http://schemas.microsoft.com/office/drawing/2014/main" id="{642FC567-CC93-910F-D8E3-D6CE7B6317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37896" y="2248935"/>
            <a:ext cx="718307" cy="718307"/>
          </a:xfrm>
          <a:prstGeom prst="rect">
            <a:avLst/>
          </a:prstGeom>
        </p:spPr>
      </p:pic>
      <p:sp>
        <p:nvSpPr>
          <p:cNvPr id="2" name="RefTextBox123">
            <a:extLst>
              <a:ext uri="{FF2B5EF4-FFF2-40B4-BE49-F238E27FC236}">
                <a16:creationId xmlns:a16="http://schemas.microsoft.com/office/drawing/2014/main" id="{7843D01B-664F-C813-CFC2-201B2D6E3FA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741423466</a:t>
            </a:r>
          </a:p>
        </p:txBody>
      </p:sp>
    </p:spTree>
    <p:custDataLst>
      <p:tags r:id="rId1"/>
    </p:custDataLst>
    <p:extLst>
      <p:ext uri="{BB962C8B-B14F-4D97-AF65-F5344CB8AC3E}">
        <p14:creationId xmlns:p14="http://schemas.microsoft.com/office/powerpoint/2010/main" val="34443655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a:extLst>
              <a:ext uri="{FF2B5EF4-FFF2-40B4-BE49-F238E27FC236}">
                <a16:creationId xmlns:a16="http://schemas.microsoft.com/office/drawing/2014/main" id="{2DE69D84-8C45-424A-8DF3-CEDE44F69DDA}"/>
              </a:ext>
            </a:extLst>
          </p:cNvPr>
          <p:cNvGrpSpPr/>
          <p:nvPr/>
        </p:nvGrpSpPr>
        <p:grpSpPr>
          <a:xfrm>
            <a:off x="5930703" y="1972608"/>
            <a:ext cx="2037681" cy="4605930"/>
            <a:chOff x="5192576" y="1280238"/>
            <a:chExt cx="2037681" cy="4605930"/>
          </a:xfrm>
        </p:grpSpPr>
        <p:grpSp>
          <p:nvGrpSpPr>
            <p:cNvPr id="87" name="Group 86">
              <a:extLst>
                <a:ext uri="{FF2B5EF4-FFF2-40B4-BE49-F238E27FC236}">
                  <a16:creationId xmlns:a16="http://schemas.microsoft.com/office/drawing/2014/main" id="{C3247B55-BB05-4436-903F-AD221FC0259D}"/>
                </a:ext>
              </a:extLst>
            </p:cNvPr>
            <p:cNvGrpSpPr/>
            <p:nvPr/>
          </p:nvGrpSpPr>
          <p:grpSpPr>
            <a:xfrm>
              <a:off x="5192576" y="5141249"/>
              <a:ext cx="2037681" cy="744919"/>
              <a:chOff x="5863228" y="5837321"/>
              <a:chExt cx="2170572" cy="881059"/>
            </a:xfrm>
          </p:grpSpPr>
          <p:sp>
            <p:nvSpPr>
              <p:cNvPr id="88" name="Oval 87">
                <a:extLst>
                  <a:ext uri="{FF2B5EF4-FFF2-40B4-BE49-F238E27FC236}">
                    <a16:creationId xmlns:a16="http://schemas.microsoft.com/office/drawing/2014/main" id="{D94EF734-5B96-4EBF-843D-34971172DAB6}"/>
                  </a:ext>
                </a:extLst>
              </p:cNvPr>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nvGrpSpPr>
              <p:cNvPr id="89" name="Group 88">
                <a:extLst>
                  <a:ext uri="{FF2B5EF4-FFF2-40B4-BE49-F238E27FC236}">
                    <a16:creationId xmlns:a16="http://schemas.microsoft.com/office/drawing/2014/main" id="{116F7546-AF03-477B-8068-F57200B6046F}"/>
                  </a:ext>
                </a:extLst>
              </p:cNvPr>
              <p:cNvGrpSpPr/>
              <p:nvPr/>
            </p:nvGrpSpPr>
            <p:grpSpPr>
              <a:xfrm>
                <a:off x="6139243" y="5837321"/>
                <a:ext cx="1310183" cy="649600"/>
                <a:chOff x="6139243" y="5837321"/>
                <a:chExt cx="1310183" cy="649600"/>
              </a:xfrm>
            </p:grpSpPr>
            <p:sp>
              <p:nvSpPr>
                <p:cNvPr id="90" name="Freeform 144">
                  <a:extLst>
                    <a:ext uri="{FF2B5EF4-FFF2-40B4-BE49-F238E27FC236}">
                      <a16:creationId xmlns:a16="http://schemas.microsoft.com/office/drawing/2014/main" id="{B1D65851-7AE7-4768-A462-0BAF764FBD2E}"/>
                    </a:ext>
                  </a:extLst>
                </p:cNvPr>
                <p:cNvSpPr/>
                <p:nvPr/>
              </p:nvSpPr>
              <p:spPr>
                <a:xfrm>
                  <a:off x="6139243" y="5837321"/>
                  <a:ext cx="1310182" cy="649600"/>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91" name="Freeform 145">
                  <a:extLst>
                    <a:ext uri="{FF2B5EF4-FFF2-40B4-BE49-F238E27FC236}">
                      <a16:creationId xmlns:a16="http://schemas.microsoft.com/office/drawing/2014/main" id="{A8E6FEC9-9B95-4A2D-8F67-7F1C6734F339}"/>
                    </a:ext>
                  </a:extLst>
                </p:cNvPr>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grpSp>
          <p:nvGrpSpPr>
            <p:cNvPr id="110" name="Group 109">
              <a:extLst>
                <a:ext uri="{FF2B5EF4-FFF2-40B4-BE49-F238E27FC236}">
                  <a16:creationId xmlns:a16="http://schemas.microsoft.com/office/drawing/2014/main" id="{9A2C5023-52AE-4392-BE7E-626574C6C650}"/>
                </a:ext>
              </a:extLst>
            </p:cNvPr>
            <p:cNvGrpSpPr/>
            <p:nvPr/>
          </p:nvGrpSpPr>
          <p:grpSpPr>
            <a:xfrm>
              <a:off x="5380860" y="1280238"/>
              <a:ext cx="1369693" cy="4050413"/>
              <a:chOff x="5380860" y="1280238"/>
              <a:chExt cx="1369693" cy="4050413"/>
            </a:xfrm>
          </p:grpSpPr>
          <p:sp>
            <p:nvSpPr>
              <p:cNvPr id="65" name="Rectangle 64">
                <a:extLst>
                  <a:ext uri="{FF2B5EF4-FFF2-40B4-BE49-F238E27FC236}">
                    <a16:creationId xmlns:a16="http://schemas.microsoft.com/office/drawing/2014/main" id="{15DE60EE-1C02-41A0-A515-F0CDA9911B3A}"/>
                  </a:ext>
                </a:extLst>
              </p:cNvPr>
              <p:cNvSpPr/>
              <p:nvPr/>
            </p:nvSpPr>
            <p:spPr>
              <a:xfrm>
                <a:off x="5456811" y="1617239"/>
                <a:ext cx="1217790" cy="3713412"/>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nvGrpSpPr>
              <p:cNvPr id="92" name="Group 91">
                <a:extLst>
                  <a:ext uri="{FF2B5EF4-FFF2-40B4-BE49-F238E27FC236}">
                    <a16:creationId xmlns:a16="http://schemas.microsoft.com/office/drawing/2014/main" id="{1E6F198E-9638-42E9-AD78-586E8035840D}"/>
                  </a:ext>
                </a:extLst>
              </p:cNvPr>
              <p:cNvGrpSpPr/>
              <p:nvPr/>
            </p:nvGrpSpPr>
            <p:grpSpPr>
              <a:xfrm>
                <a:off x="5380860" y="1280238"/>
                <a:ext cx="1369693" cy="662403"/>
                <a:chOff x="6065646" y="1298438"/>
                <a:chExt cx="1473610" cy="783463"/>
              </a:xfrm>
            </p:grpSpPr>
            <p:grpSp>
              <p:nvGrpSpPr>
                <p:cNvPr id="93" name="Group 92">
                  <a:extLst>
                    <a:ext uri="{FF2B5EF4-FFF2-40B4-BE49-F238E27FC236}">
                      <a16:creationId xmlns:a16="http://schemas.microsoft.com/office/drawing/2014/main" id="{4ECC5E48-1AF9-470C-AEED-E4F3010642EE}"/>
                    </a:ext>
                  </a:extLst>
                </p:cNvPr>
                <p:cNvGrpSpPr/>
                <p:nvPr/>
              </p:nvGrpSpPr>
              <p:grpSpPr>
                <a:xfrm>
                  <a:off x="6065646" y="1298438"/>
                  <a:ext cx="1473610" cy="783463"/>
                  <a:chOff x="6065646" y="1298438"/>
                  <a:chExt cx="1473610" cy="783463"/>
                </a:xfrm>
              </p:grpSpPr>
              <p:sp>
                <p:nvSpPr>
                  <p:cNvPr id="95" name="Freeform 126">
                    <a:extLst>
                      <a:ext uri="{FF2B5EF4-FFF2-40B4-BE49-F238E27FC236}">
                        <a16:creationId xmlns:a16="http://schemas.microsoft.com/office/drawing/2014/main" id="{E449223B-830E-406C-BBFB-ACCDB88FE181}"/>
                      </a:ext>
                    </a:extLst>
                  </p:cNvPr>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96" name="Oval 95">
                    <a:extLst>
                      <a:ext uri="{FF2B5EF4-FFF2-40B4-BE49-F238E27FC236}">
                        <a16:creationId xmlns:a16="http://schemas.microsoft.com/office/drawing/2014/main" id="{A60CFCB7-C16D-401C-885D-12E68758D808}"/>
                      </a:ext>
                    </a:extLst>
                  </p:cNvPr>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sp>
              <p:nvSpPr>
                <p:cNvPr id="94" name="Freeform 125">
                  <a:extLst>
                    <a:ext uri="{FF2B5EF4-FFF2-40B4-BE49-F238E27FC236}">
                      <a16:creationId xmlns:a16="http://schemas.microsoft.com/office/drawing/2014/main" id="{B64E72B2-2588-4D52-A3A5-4E526F2492A7}"/>
                    </a:ext>
                  </a:extLst>
                </p:cNvPr>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grpSp>
      </p:grpSp>
      <p:sp>
        <p:nvSpPr>
          <p:cNvPr id="54" name="Oval 53">
            <a:extLst>
              <a:ext uri="{FF2B5EF4-FFF2-40B4-BE49-F238E27FC236}">
                <a16:creationId xmlns:a16="http://schemas.microsoft.com/office/drawing/2014/main" id="{C78930A8-3370-4C01-93A5-DCA6314E9E6E}"/>
              </a:ext>
            </a:extLst>
          </p:cNvPr>
          <p:cNvSpPr/>
          <p:nvPr/>
        </p:nvSpPr>
        <p:spPr>
          <a:xfrm>
            <a:off x="1804342" y="1922596"/>
            <a:ext cx="3625116" cy="3625116"/>
          </a:xfrm>
          <a:prstGeom prst="ellipse">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Title 1">
            <a:extLst>
              <a:ext uri="{FF2B5EF4-FFF2-40B4-BE49-F238E27FC236}">
                <a16:creationId xmlns:a16="http://schemas.microsoft.com/office/drawing/2014/main" id="{157C2AAE-4AA3-475D-A89F-F47E9B22AE5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Inheritance tax (IHT) - example</a:t>
            </a:r>
          </a:p>
        </p:txBody>
      </p:sp>
      <p:sp>
        <p:nvSpPr>
          <p:cNvPr id="2" name="Oval 1">
            <a:extLst>
              <a:ext uri="{FF2B5EF4-FFF2-40B4-BE49-F238E27FC236}">
                <a16:creationId xmlns:a16="http://schemas.microsoft.com/office/drawing/2014/main" id="{5A22B35F-2D29-458C-96B7-EEC1118A5973}"/>
              </a:ext>
            </a:extLst>
          </p:cNvPr>
          <p:cNvSpPr/>
          <p:nvPr/>
        </p:nvSpPr>
        <p:spPr>
          <a:xfrm>
            <a:off x="2188507" y="2219069"/>
            <a:ext cx="2928361" cy="2928361"/>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7" name="Graphic 46" descr="Car outline">
            <a:extLst>
              <a:ext uri="{FF2B5EF4-FFF2-40B4-BE49-F238E27FC236}">
                <a16:creationId xmlns:a16="http://schemas.microsoft.com/office/drawing/2014/main" id="{CCE9D4A8-A2BB-4741-ACA0-79879801A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12561" y="3856348"/>
            <a:ext cx="1031392" cy="1031392"/>
          </a:xfrm>
          <a:prstGeom prst="rect">
            <a:avLst/>
          </a:prstGeom>
        </p:spPr>
      </p:pic>
      <p:sp>
        <p:nvSpPr>
          <p:cNvPr id="48" name="TextBox 47">
            <a:extLst>
              <a:ext uri="{FF2B5EF4-FFF2-40B4-BE49-F238E27FC236}">
                <a16:creationId xmlns:a16="http://schemas.microsoft.com/office/drawing/2014/main" id="{F2658B76-AD13-442D-8736-A6C7B0943960}"/>
              </a:ext>
            </a:extLst>
          </p:cNvPr>
          <p:cNvSpPr txBox="1"/>
          <p:nvPr/>
        </p:nvSpPr>
        <p:spPr>
          <a:xfrm>
            <a:off x="3468731" y="4168253"/>
            <a:ext cx="1203009" cy="369332"/>
          </a:xfrm>
          <a:prstGeom prst="rect">
            <a:avLst/>
          </a:prstGeom>
          <a:noFill/>
        </p:spPr>
        <p:txBody>
          <a:bodyPr wrap="square" rtlCol="0">
            <a:spAutoFit/>
          </a:bodyPr>
          <a:lstStyle/>
          <a:p>
            <a:pPr algn="ctr"/>
            <a:r>
              <a:rPr lang="en-GB">
                <a:latin typeface="Aptos" panose="020B0004020202020204" pitchFamily="34" charset="0"/>
              </a:rPr>
              <a:t>£25,000</a:t>
            </a:r>
          </a:p>
        </p:txBody>
      </p:sp>
      <p:pic>
        <p:nvPicPr>
          <p:cNvPr id="49" name="Graphic 48" descr="Piggy Bank outline">
            <a:extLst>
              <a:ext uri="{FF2B5EF4-FFF2-40B4-BE49-F238E27FC236}">
                <a16:creationId xmlns:a16="http://schemas.microsoft.com/office/drawing/2014/main" id="{311D3085-9552-4C62-9F44-B6DF90B1FA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6897" y="3303200"/>
            <a:ext cx="862647" cy="862647"/>
          </a:xfrm>
          <a:prstGeom prst="rect">
            <a:avLst/>
          </a:prstGeom>
        </p:spPr>
      </p:pic>
      <p:sp>
        <p:nvSpPr>
          <p:cNvPr id="50" name="TextBox 49">
            <a:extLst>
              <a:ext uri="{FF2B5EF4-FFF2-40B4-BE49-F238E27FC236}">
                <a16:creationId xmlns:a16="http://schemas.microsoft.com/office/drawing/2014/main" id="{3454214A-4ED8-46E7-8BA1-FE6DF2E20F12}"/>
              </a:ext>
            </a:extLst>
          </p:cNvPr>
          <p:cNvSpPr txBox="1"/>
          <p:nvPr/>
        </p:nvSpPr>
        <p:spPr>
          <a:xfrm>
            <a:off x="3452804" y="3549856"/>
            <a:ext cx="1203009" cy="369332"/>
          </a:xfrm>
          <a:prstGeom prst="rect">
            <a:avLst/>
          </a:prstGeom>
          <a:noFill/>
        </p:spPr>
        <p:txBody>
          <a:bodyPr wrap="square" rtlCol="0">
            <a:spAutoFit/>
          </a:bodyPr>
          <a:lstStyle/>
          <a:p>
            <a:pPr algn="ctr"/>
            <a:r>
              <a:rPr lang="en-GB">
                <a:latin typeface="Aptos" panose="020B0004020202020204" pitchFamily="34" charset="0"/>
              </a:rPr>
              <a:t>£50,000</a:t>
            </a:r>
          </a:p>
        </p:txBody>
      </p:sp>
      <p:sp>
        <p:nvSpPr>
          <p:cNvPr id="52" name="Freeform 22">
            <a:extLst>
              <a:ext uri="{FF2B5EF4-FFF2-40B4-BE49-F238E27FC236}">
                <a16:creationId xmlns:a16="http://schemas.microsoft.com/office/drawing/2014/main" id="{8804C728-4132-430E-8EF3-09F6E98153B4}"/>
              </a:ext>
            </a:extLst>
          </p:cNvPr>
          <p:cNvSpPr>
            <a:spLocks noChangeArrowheads="1"/>
          </p:cNvSpPr>
          <p:nvPr/>
        </p:nvSpPr>
        <p:spPr bwMode="auto">
          <a:xfrm>
            <a:off x="2684114" y="2783252"/>
            <a:ext cx="608211" cy="536518"/>
          </a:xfrm>
          <a:custGeom>
            <a:avLst/>
            <a:gdLst>
              <a:gd name="connsiteX0" fmla="*/ 1093618 w 1519990"/>
              <a:gd name="connsiteY0" fmla="*/ 1171779 h 1340819"/>
              <a:gd name="connsiteX1" fmla="*/ 1111641 w 1519990"/>
              <a:gd name="connsiteY1" fmla="*/ 1189802 h 1340819"/>
              <a:gd name="connsiteX2" fmla="*/ 1093618 w 1519990"/>
              <a:gd name="connsiteY2" fmla="*/ 1209026 h 1340819"/>
              <a:gd name="connsiteX3" fmla="*/ 1074393 w 1519990"/>
              <a:gd name="connsiteY3" fmla="*/ 1189802 h 1340819"/>
              <a:gd name="connsiteX4" fmla="*/ 1093618 w 1519990"/>
              <a:gd name="connsiteY4" fmla="*/ 1171779 h 1340819"/>
              <a:gd name="connsiteX5" fmla="*/ 261110 w 1519990"/>
              <a:gd name="connsiteY5" fmla="*/ 1154986 h 1340819"/>
              <a:gd name="connsiteX6" fmla="*/ 261110 w 1519990"/>
              <a:gd name="connsiteY6" fmla="*/ 1179894 h 1340819"/>
              <a:gd name="connsiteX7" fmla="*/ 274791 w 1519990"/>
              <a:gd name="connsiteY7" fmla="*/ 1193593 h 1340819"/>
              <a:gd name="connsiteX8" fmla="*/ 477516 w 1519990"/>
              <a:gd name="connsiteY8" fmla="*/ 1193593 h 1340819"/>
              <a:gd name="connsiteX9" fmla="*/ 491197 w 1519990"/>
              <a:gd name="connsiteY9" fmla="*/ 1179894 h 1340819"/>
              <a:gd name="connsiteX10" fmla="*/ 491197 w 1519990"/>
              <a:gd name="connsiteY10" fmla="*/ 1154986 h 1340819"/>
              <a:gd name="connsiteX11" fmla="*/ 902779 w 1519990"/>
              <a:gd name="connsiteY11" fmla="*/ 1072158 h 1340819"/>
              <a:gd name="connsiteX12" fmla="*/ 902779 w 1519990"/>
              <a:gd name="connsiteY12" fmla="*/ 1073402 h 1340819"/>
              <a:gd name="connsiteX13" fmla="*/ 902779 w 1519990"/>
              <a:gd name="connsiteY13" fmla="*/ 1303505 h 1340819"/>
              <a:gd name="connsiteX14" fmla="*/ 1134644 w 1519990"/>
              <a:gd name="connsiteY14" fmla="*/ 1303505 h 1340819"/>
              <a:gd name="connsiteX15" fmla="*/ 1134644 w 1519990"/>
              <a:gd name="connsiteY15" fmla="*/ 1073402 h 1340819"/>
              <a:gd name="connsiteX16" fmla="*/ 1134644 w 1519990"/>
              <a:gd name="connsiteY16" fmla="*/ 1072158 h 1340819"/>
              <a:gd name="connsiteX17" fmla="*/ 395431 w 1519990"/>
              <a:gd name="connsiteY17" fmla="*/ 961951 h 1340819"/>
              <a:gd name="connsiteX18" fmla="*/ 395431 w 1519990"/>
              <a:gd name="connsiteY18" fmla="*/ 1117624 h 1340819"/>
              <a:gd name="connsiteX19" fmla="*/ 491197 w 1519990"/>
              <a:gd name="connsiteY19" fmla="*/ 1117624 h 1340819"/>
              <a:gd name="connsiteX20" fmla="*/ 491197 w 1519990"/>
              <a:gd name="connsiteY20" fmla="*/ 1004294 h 1340819"/>
              <a:gd name="connsiteX21" fmla="*/ 448910 w 1519990"/>
              <a:gd name="connsiteY21" fmla="*/ 961951 h 1340819"/>
              <a:gd name="connsiteX22" fmla="*/ 303396 w 1519990"/>
              <a:gd name="connsiteY22" fmla="*/ 961951 h 1340819"/>
              <a:gd name="connsiteX23" fmla="*/ 261110 w 1519990"/>
              <a:gd name="connsiteY23" fmla="*/ 1004294 h 1340819"/>
              <a:gd name="connsiteX24" fmla="*/ 261110 w 1519990"/>
              <a:gd name="connsiteY24" fmla="*/ 1117624 h 1340819"/>
              <a:gd name="connsiteX25" fmla="*/ 356876 w 1519990"/>
              <a:gd name="connsiteY25" fmla="*/ 1117624 h 1340819"/>
              <a:gd name="connsiteX26" fmla="*/ 356876 w 1519990"/>
              <a:gd name="connsiteY26" fmla="*/ 961951 h 1340819"/>
              <a:gd name="connsiteX27" fmla="*/ 1018712 w 1519990"/>
              <a:gd name="connsiteY27" fmla="*/ 957728 h 1340819"/>
              <a:gd name="connsiteX28" fmla="*/ 909012 w 1519990"/>
              <a:gd name="connsiteY28" fmla="*/ 1034844 h 1340819"/>
              <a:gd name="connsiteX29" fmla="*/ 1128411 w 1519990"/>
              <a:gd name="connsiteY29" fmla="*/ 1034844 h 1340819"/>
              <a:gd name="connsiteX30" fmla="*/ 1018712 w 1519990"/>
              <a:gd name="connsiteY30" fmla="*/ 957728 h 1340819"/>
              <a:gd name="connsiteX31" fmla="*/ 303396 w 1519990"/>
              <a:gd name="connsiteY31" fmla="*/ 924589 h 1340819"/>
              <a:gd name="connsiteX32" fmla="*/ 448910 w 1519990"/>
              <a:gd name="connsiteY32" fmla="*/ 924589 h 1340819"/>
              <a:gd name="connsiteX33" fmla="*/ 528508 w 1519990"/>
              <a:gd name="connsiteY33" fmla="*/ 1004294 h 1340819"/>
              <a:gd name="connsiteX34" fmla="*/ 528508 w 1519990"/>
              <a:gd name="connsiteY34" fmla="*/ 1117624 h 1340819"/>
              <a:gd name="connsiteX35" fmla="*/ 554626 w 1519990"/>
              <a:gd name="connsiteY35" fmla="*/ 1117624 h 1340819"/>
              <a:gd name="connsiteX36" fmla="*/ 573282 w 1519990"/>
              <a:gd name="connsiteY36" fmla="*/ 1136305 h 1340819"/>
              <a:gd name="connsiteX37" fmla="*/ 554626 w 1519990"/>
              <a:gd name="connsiteY37" fmla="*/ 1154986 h 1340819"/>
              <a:gd name="connsiteX38" fmla="*/ 528508 w 1519990"/>
              <a:gd name="connsiteY38" fmla="*/ 1154986 h 1340819"/>
              <a:gd name="connsiteX39" fmla="*/ 528508 w 1519990"/>
              <a:gd name="connsiteY39" fmla="*/ 1179894 h 1340819"/>
              <a:gd name="connsiteX40" fmla="*/ 477516 w 1519990"/>
              <a:gd name="connsiteY40" fmla="*/ 1230955 h 1340819"/>
              <a:gd name="connsiteX41" fmla="*/ 274791 w 1519990"/>
              <a:gd name="connsiteY41" fmla="*/ 1230955 h 1340819"/>
              <a:gd name="connsiteX42" fmla="*/ 223799 w 1519990"/>
              <a:gd name="connsiteY42" fmla="*/ 1179894 h 1340819"/>
              <a:gd name="connsiteX43" fmla="*/ 223799 w 1519990"/>
              <a:gd name="connsiteY43" fmla="*/ 1154986 h 1340819"/>
              <a:gd name="connsiteX44" fmla="*/ 197681 w 1519990"/>
              <a:gd name="connsiteY44" fmla="*/ 1154986 h 1340819"/>
              <a:gd name="connsiteX45" fmla="*/ 179025 w 1519990"/>
              <a:gd name="connsiteY45" fmla="*/ 1136305 h 1340819"/>
              <a:gd name="connsiteX46" fmla="*/ 197681 w 1519990"/>
              <a:gd name="connsiteY46" fmla="*/ 1117624 h 1340819"/>
              <a:gd name="connsiteX47" fmla="*/ 223799 w 1519990"/>
              <a:gd name="connsiteY47" fmla="*/ 1117624 h 1340819"/>
              <a:gd name="connsiteX48" fmla="*/ 223799 w 1519990"/>
              <a:gd name="connsiteY48" fmla="*/ 1004294 h 1340819"/>
              <a:gd name="connsiteX49" fmla="*/ 303396 w 1519990"/>
              <a:gd name="connsiteY49" fmla="*/ 924589 h 1340819"/>
              <a:gd name="connsiteX50" fmla="*/ 98731 w 1519990"/>
              <a:gd name="connsiteY50" fmla="*/ 880612 h 1340819"/>
              <a:gd name="connsiteX51" fmla="*/ 98731 w 1519990"/>
              <a:gd name="connsiteY51" fmla="*/ 1303505 h 1340819"/>
              <a:gd name="connsiteX52" fmla="*/ 673407 w 1519990"/>
              <a:gd name="connsiteY52" fmla="*/ 1303505 h 1340819"/>
              <a:gd name="connsiteX53" fmla="*/ 673407 w 1519990"/>
              <a:gd name="connsiteY53" fmla="*/ 880612 h 1340819"/>
              <a:gd name="connsiteX54" fmla="*/ 898303 w 1519990"/>
              <a:gd name="connsiteY54" fmla="*/ 734211 h 1340819"/>
              <a:gd name="connsiteX55" fmla="*/ 898303 w 1519990"/>
              <a:gd name="connsiteY55" fmla="*/ 757969 h 1340819"/>
              <a:gd name="connsiteX56" fmla="*/ 911984 w 1519990"/>
              <a:gd name="connsiteY56" fmla="*/ 771724 h 1340819"/>
              <a:gd name="connsiteX57" fmla="*/ 1115953 w 1519990"/>
              <a:gd name="connsiteY57" fmla="*/ 771724 h 1340819"/>
              <a:gd name="connsiteX58" fmla="*/ 1129633 w 1519990"/>
              <a:gd name="connsiteY58" fmla="*/ 757969 h 1340819"/>
              <a:gd name="connsiteX59" fmla="*/ 1129633 w 1519990"/>
              <a:gd name="connsiteY59" fmla="*/ 734211 h 1340819"/>
              <a:gd name="connsiteX60" fmla="*/ 131142 w 1519990"/>
              <a:gd name="connsiteY60" fmla="*/ 651753 h 1340819"/>
              <a:gd name="connsiteX61" fmla="*/ 37649 w 1519990"/>
              <a:gd name="connsiteY61" fmla="*/ 840810 h 1340819"/>
              <a:gd name="connsiteX62" fmla="*/ 37649 w 1519990"/>
              <a:gd name="connsiteY62" fmla="*/ 843298 h 1340819"/>
              <a:gd name="connsiteX63" fmla="*/ 38895 w 1519990"/>
              <a:gd name="connsiteY63" fmla="*/ 843298 h 1340819"/>
              <a:gd name="connsiteX64" fmla="*/ 61334 w 1519990"/>
              <a:gd name="connsiteY64" fmla="*/ 843298 h 1340819"/>
              <a:gd name="connsiteX65" fmla="*/ 673407 w 1519990"/>
              <a:gd name="connsiteY65" fmla="*/ 843298 h 1340819"/>
              <a:gd name="connsiteX66" fmla="*/ 673407 w 1519990"/>
              <a:gd name="connsiteY66" fmla="*/ 651753 h 1340819"/>
              <a:gd name="connsiteX67" fmla="*/ 1032624 w 1519990"/>
              <a:gd name="connsiteY67" fmla="*/ 539140 h 1340819"/>
              <a:gd name="connsiteX68" fmla="*/ 1032624 w 1519990"/>
              <a:gd name="connsiteY68" fmla="*/ 695447 h 1340819"/>
              <a:gd name="connsiteX69" fmla="*/ 1129633 w 1519990"/>
              <a:gd name="connsiteY69" fmla="*/ 695447 h 1340819"/>
              <a:gd name="connsiteX70" fmla="*/ 1129633 w 1519990"/>
              <a:gd name="connsiteY70" fmla="*/ 581656 h 1340819"/>
              <a:gd name="connsiteX71" fmla="*/ 1087347 w 1519990"/>
              <a:gd name="connsiteY71" fmla="*/ 539140 h 1340819"/>
              <a:gd name="connsiteX72" fmla="*/ 940589 w 1519990"/>
              <a:gd name="connsiteY72" fmla="*/ 539140 h 1340819"/>
              <a:gd name="connsiteX73" fmla="*/ 898303 w 1519990"/>
              <a:gd name="connsiteY73" fmla="*/ 581656 h 1340819"/>
              <a:gd name="connsiteX74" fmla="*/ 898303 w 1519990"/>
              <a:gd name="connsiteY74" fmla="*/ 695447 h 1340819"/>
              <a:gd name="connsiteX75" fmla="*/ 995313 w 1519990"/>
              <a:gd name="connsiteY75" fmla="*/ 695447 h 1340819"/>
              <a:gd name="connsiteX76" fmla="*/ 995313 w 1519990"/>
              <a:gd name="connsiteY76" fmla="*/ 539140 h 1340819"/>
              <a:gd name="connsiteX77" fmla="*/ 940589 w 1519990"/>
              <a:gd name="connsiteY77" fmla="*/ 501627 h 1340819"/>
              <a:gd name="connsiteX78" fmla="*/ 1087347 w 1519990"/>
              <a:gd name="connsiteY78" fmla="*/ 501627 h 1340819"/>
              <a:gd name="connsiteX79" fmla="*/ 1166945 w 1519990"/>
              <a:gd name="connsiteY79" fmla="*/ 581656 h 1340819"/>
              <a:gd name="connsiteX80" fmla="*/ 1166945 w 1519990"/>
              <a:gd name="connsiteY80" fmla="*/ 695447 h 1340819"/>
              <a:gd name="connsiteX81" fmla="*/ 1191819 w 1519990"/>
              <a:gd name="connsiteY81" fmla="*/ 695447 h 1340819"/>
              <a:gd name="connsiteX82" fmla="*/ 1210475 w 1519990"/>
              <a:gd name="connsiteY82" fmla="*/ 714203 h 1340819"/>
              <a:gd name="connsiteX83" fmla="*/ 1191819 w 1519990"/>
              <a:gd name="connsiteY83" fmla="*/ 734211 h 1340819"/>
              <a:gd name="connsiteX84" fmla="*/ 1166945 w 1519990"/>
              <a:gd name="connsiteY84" fmla="*/ 734211 h 1340819"/>
              <a:gd name="connsiteX85" fmla="*/ 1166945 w 1519990"/>
              <a:gd name="connsiteY85" fmla="*/ 757969 h 1340819"/>
              <a:gd name="connsiteX86" fmla="*/ 1115953 w 1519990"/>
              <a:gd name="connsiteY86" fmla="*/ 807987 h 1340819"/>
              <a:gd name="connsiteX87" fmla="*/ 911984 w 1519990"/>
              <a:gd name="connsiteY87" fmla="*/ 807987 h 1340819"/>
              <a:gd name="connsiteX88" fmla="*/ 860992 w 1519990"/>
              <a:gd name="connsiteY88" fmla="*/ 757969 h 1340819"/>
              <a:gd name="connsiteX89" fmla="*/ 860992 w 1519990"/>
              <a:gd name="connsiteY89" fmla="*/ 734211 h 1340819"/>
              <a:gd name="connsiteX90" fmla="*/ 836118 w 1519990"/>
              <a:gd name="connsiteY90" fmla="*/ 734211 h 1340819"/>
              <a:gd name="connsiteX91" fmla="*/ 816218 w 1519990"/>
              <a:gd name="connsiteY91" fmla="*/ 714203 h 1340819"/>
              <a:gd name="connsiteX92" fmla="*/ 836118 w 1519990"/>
              <a:gd name="connsiteY92" fmla="*/ 695447 h 1340819"/>
              <a:gd name="connsiteX93" fmla="*/ 860992 w 1519990"/>
              <a:gd name="connsiteY93" fmla="*/ 695447 h 1340819"/>
              <a:gd name="connsiteX94" fmla="*/ 860992 w 1519990"/>
              <a:gd name="connsiteY94" fmla="*/ 581656 h 1340819"/>
              <a:gd name="connsiteX95" fmla="*/ 940589 w 1519990"/>
              <a:gd name="connsiteY95" fmla="*/ 501627 h 1340819"/>
              <a:gd name="connsiteX96" fmla="*/ 406638 w 1519990"/>
              <a:gd name="connsiteY96" fmla="*/ 305976 h 1340819"/>
              <a:gd name="connsiteX97" fmla="*/ 406638 w 1519990"/>
              <a:gd name="connsiteY97" fmla="*/ 432843 h 1340819"/>
              <a:gd name="connsiteX98" fmla="*/ 341816 w 1519990"/>
              <a:gd name="connsiteY98" fmla="*/ 497521 h 1340819"/>
              <a:gd name="connsiteX99" fmla="*/ 137375 w 1519990"/>
              <a:gd name="connsiteY99" fmla="*/ 497521 h 1340819"/>
              <a:gd name="connsiteX100" fmla="*/ 137375 w 1519990"/>
              <a:gd name="connsiteY100" fmla="*/ 613195 h 1340819"/>
              <a:gd name="connsiteX101" fmla="*/ 673407 w 1519990"/>
              <a:gd name="connsiteY101" fmla="*/ 613195 h 1340819"/>
              <a:gd name="connsiteX102" fmla="*/ 673407 w 1519990"/>
              <a:gd name="connsiteY102" fmla="*/ 394285 h 1340819"/>
              <a:gd name="connsiteX103" fmla="*/ 644736 w 1519990"/>
              <a:gd name="connsiteY103" fmla="*/ 410455 h 1340819"/>
              <a:gd name="connsiteX104" fmla="*/ 517584 w 1519990"/>
              <a:gd name="connsiteY104" fmla="*/ 375628 h 1340819"/>
              <a:gd name="connsiteX105" fmla="*/ 515091 w 1519990"/>
              <a:gd name="connsiteY105" fmla="*/ 370653 h 1340819"/>
              <a:gd name="connsiteX106" fmla="*/ 506365 w 1519990"/>
              <a:gd name="connsiteY106" fmla="*/ 305976 h 1340819"/>
              <a:gd name="connsiteX107" fmla="*/ 137375 w 1519990"/>
              <a:gd name="connsiteY107" fmla="*/ 305976 h 1340819"/>
              <a:gd name="connsiteX108" fmla="*/ 137375 w 1519990"/>
              <a:gd name="connsiteY108" fmla="*/ 460207 h 1340819"/>
              <a:gd name="connsiteX109" fmla="*/ 341816 w 1519990"/>
              <a:gd name="connsiteY109" fmla="*/ 460207 h 1340819"/>
              <a:gd name="connsiteX110" fmla="*/ 369241 w 1519990"/>
              <a:gd name="connsiteY110" fmla="*/ 432843 h 1340819"/>
              <a:gd name="connsiteX111" fmla="*/ 369241 w 1519990"/>
              <a:gd name="connsiteY111" fmla="*/ 305976 h 1340819"/>
              <a:gd name="connsiteX112" fmla="*/ 1018556 w 1519990"/>
              <a:gd name="connsiteY112" fmla="*/ 206160 h 1340819"/>
              <a:gd name="connsiteX113" fmla="*/ 992533 w 1519990"/>
              <a:gd name="connsiteY113" fmla="*/ 212690 h 1340819"/>
              <a:gd name="connsiteX114" fmla="*/ 710805 w 1519990"/>
              <a:gd name="connsiteY114" fmla="*/ 371897 h 1340819"/>
              <a:gd name="connsiteX115" fmla="*/ 710805 w 1519990"/>
              <a:gd name="connsiteY115" fmla="*/ 376872 h 1340819"/>
              <a:gd name="connsiteX116" fmla="*/ 710805 w 1519990"/>
              <a:gd name="connsiteY116" fmla="*/ 613195 h 1340819"/>
              <a:gd name="connsiteX117" fmla="*/ 710805 w 1519990"/>
              <a:gd name="connsiteY117" fmla="*/ 651753 h 1340819"/>
              <a:gd name="connsiteX118" fmla="*/ 710805 w 1519990"/>
              <a:gd name="connsiteY118" fmla="*/ 843298 h 1340819"/>
              <a:gd name="connsiteX119" fmla="*/ 710805 w 1519990"/>
              <a:gd name="connsiteY119" fmla="*/ 880612 h 1340819"/>
              <a:gd name="connsiteX120" fmla="*/ 710805 w 1519990"/>
              <a:gd name="connsiteY120" fmla="*/ 1303505 h 1340819"/>
              <a:gd name="connsiteX121" fmla="*/ 865382 w 1519990"/>
              <a:gd name="connsiteY121" fmla="*/ 1303505 h 1340819"/>
              <a:gd name="connsiteX122" fmla="*/ 865382 w 1519990"/>
              <a:gd name="connsiteY122" fmla="*/ 1073402 h 1340819"/>
              <a:gd name="connsiteX123" fmla="*/ 867875 w 1519990"/>
              <a:gd name="connsiteY123" fmla="*/ 1051013 h 1340819"/>
              <a:gd name="connsiteX124" fmla="*/ 867875 w 1519990"/>
              <a:gd name="connsiteY124" fmla="*/ 1049770 h 1340819"/>
              <a:gd name="connsiteX125" fmla="*/ 1018712 w 1519990"/>
              <a:gd name="connsiteY125" fmla="*/ 920414 h 1340819"/>
              <a:gd name="connsiteX126" fmla="*/ 1172042 w 1519990"/>
              <a:gd name="connsiteY126" fmla="*/ 1073402 h 1340819"/>
              <a:gd name="connsiteX127" fmla="*/ 1172042 w 1519990"/>
              <a:gd name="connsiteY127" fmla="*/ 1303505 h 1340819"/>
              <a:gd name="connsiteX128" fmla="*/ 1326618 w 1519990"/>
              <a:gd name="connsiteY128" fmla="*/ 1303505 h 1340819"/>
              <a:gd name="connsiteX129" fmla="*/ 1326618 w 1519990"/>
              <a:gd name="connsiteY129" fmla="*/ 381847 h 1340819"/>
              <a:gd name="connsiteX130" fmla="*/ 1043643 w 1519990"/>
              <a:gd name="connsiteY130" fmla="*/ 212690 h 1340819"/>
              <a:gd name="connsiteX131" fmla="*/ 1018556 w 1519990"/>
              <a:gd name="connsiteY131" fmla="*/ 206160 h 1340819"/>
              <a:gd name="connsiteX132" fmla="*/ 131142 w 1519990"/>
              <a:gd name="connsiteY132" fmla="*/ 75872 h 1340819"/>
              <a:gd name="connsiteX133" fmla="*/ 37649 w 1519990"/>
              <a:gd name="connsiteY133" fmla="*/ 266174 h 1340819"/>
              <a:gd name="connsiteX134" fmla="*/ 37649 w 1519990"/>
              <a:gd name="connsiteY134" fmla="*/ 267418 h 1340819"/>
              <a:gd name="connsiteX135" fmla="*/ 38895 w 1519990"/>
              <a:gd name="connsiteY135" fmla="*/ 268661 h 1340819"/>
              <a:gd name="connsiteX136" fmla="*/ 99978 w 1519990"/>
              <a:gd name="connsiteY136" fmla="*/ 268661 h 1340819"/>
              <a:gd name="connsiteX137" fmla="*/ 526310 w 1519990"/>
              <a:gd name="connsiteY137" fmla="*/ 268661 h 1340819"/>
              <a:gd name="connsiteX138" fmla="*/ 537530 w 1519990"/>
              <a:gd name="connsiteY138" fmla="*/ 257467 h 1340819"/>
              <a:gd name="connsiteX139" fmla="*/ 538776 w 1519990"/>
              <a:gd name="connsiteY139" fmla="*/ 257467 h 1340819"/>
              <a:gd name="connsiteX140" fmla="*/ 551242 w 1519990"/>
              <a:gd name="connsiteY140" fmla="*/ 248761 h 1340819"/>
              <a:gd name="connsiteX141" fmla="*/ 859149 w 1519990"/>
              <a:gd name="connsiteY141" fmla="*/ 75872 h 1340819"/>
              <a:gd name="connsiteX142" fmla="*/ 1019179 w 1519990"/>
              <a:gd name="connsiteY142" fmla="*/ 38092 h 1340819"/>
              <a:gd name="connsiteX143" fmla="*/ 993780 w 1519990"/>
              <a:gd name="connsiteY143" fmla="*/ 44777 h 1340819"/>
              <a:gd name="connsiteX144" fmla="*/ 755682 w 1519990"/>
              <a:gd name="connsiteY144" fmla="*/ 176620 h 1340819"/>
              <a:gd name="connsiteX145" fmla="*/ 568694 w 1519990"/>
              <a:gd name="connsiteY145" fmla="*/ 281099 h 1340819"/>
              <a:gd name="connsiteX146" fmla="*/ 567448 w 1519990"/>
              <a:gd name="connsiteY146" fmla="*/ 283587 h 1340819"/>
              <a:gd name="connsiteX147" fmla="*/ 559968 w 1519990"/>
              <a:gd name="connsiteY147" fmla="*/ 288562 h 1340819"/>
              <a:gd name="connsiteX148" fmla="*/ 557475 w 1519990"/>
              <a:gd name="connsiteY148" fmla="*/ 291050 h 1340819"/>
              <a:gd name="connsiteX149" fmla="*/ 551242 w 1519990"/>
              <a:gd name="connsiteY149" fmla="*/ 297269 h 1340819"/>
              <a:gd name="connsiteX150" fmla="*/ 542516 w 1519990"/>
              <a:gd name="connsiteY150" fmla="*/ 313438 h 1340819"/>
              <a:gd name="connsiteX151" fmla="*/ 547502 w 1519990"/>
              <a:gd name="connsiteY151" fmla="*/ 353240 h 1340819"/>
              <a:gd name="connsiteX152" fmla="*/ 549996 w 1519990"/>
              <a:gd name="connsiteY152" fmla="*/ 356971 h 1340819"/>
              <a:gd name="connsiteX153" fmla="*/ 626037 w 1519990"/>
              <a:gd name="connsiteY153" fmla="*/ 376872 h 1340819"/>
              <a:gd name="connsiteX154" fmla="*/ 975081 w 1519990"/>
              <a:gd name="connsiteY154" fmla="*/ 179108 h 1340819"/>
              <a:gd name="connsiteX155" fmla="*/ 1062342 w 1519990"/>
              <a:gd name="connsiteY155" fmla="*/ 179108 h 1340819"/>
              <a:gd name="connsiteX156" fmla="*/ 1397673 w 1519990"/>
              <a:gd name="connsiteY156" fmla="*/ 381847 h 1340819"/>
              <a:gd name="connsiteX157" fmla="*/ 1473715 w 1519990"/>
              <a:gd name="connsiteY157" fmla="*/ 359459 h 1340819"/>
              <a:gd name="connsiteX158" fmla="*/ 1476208 w 1519990"/>
              <a:gd name="connsiteY158" fmla="*/ 355728 h 1340819"/>
              <a:gd name="connsiteX159" fmla="*/ 1481195 w 1519990"/>
              <a:gd name="connsiteY159" fmla="*/ 317170 h 1340819"/>
              <a:gd name="connsiteX160" fmla="*/ 1453770 w 1519990"/>
              <a:gd name="connsiteY160" fmla="*/ 284831 h 1340819"/>
              <a:gd name="connsiteX161" fmla="*/ 1043643 w 1519990"/>
              <a:gd name="connsiteY161" fmla="*/ 43533 h 1340819"/>
              <a:gd name="connsiteX162" fmla="*/ 1019179 w 1519990"/>
              <a:gd name="connsiteY162" fmla="*/ 38092 h 1340819"/>
              <a:gd name="connsiteX163" fmla="*/ 1018712 w 1519990"/>
              <a:gd name="connsiteY163" fmla="*/ 0 h 1340819"/>
              <a:gd name="connsiteX164" fmla="*/ 1062342 w 1519990"/>
              <a:gd name="connsiteY164" fmla="*/ 11194 h 1340819"/>
              <a:gd name="connsiteX165" fmla="*/ 1472469 w 1519990"/>
              <a:gd name="connsiteY165" fmla="*/ 252492 h 1340819"/>
              <a:gd name="connsiteX166" fmla="*/ 1516099 w 1519990"/>
              <a:gd name="connsiteY166" fmla="*/ 305976 h 1340819"/>
              <a:gd name="connsiteX167" fmla="*/ 1508620 w 1519990"/>
              <a:gd name="connsiteY167" fmla="*/ 374385 h 1340819"/>
              <a:gd name="connsiteX168" fmla="*/ 1506126 w 1519990"/>
              <a:gd name="connsiteY168" fmla="*/ 378116 h 1340819"/>
              <a:gd name="connsiteX169" fmla="*/ 1425098 w 1519990"/>
              <a:gd name="connsiteY169" fmla="*/ 424137 h 1340819"/>
              <a:gd name="connsiteX170" fmla="*/ 1380221 w 1519990"/>
              <a:gd name="connsiteY170" fmla="*/ 414186 h 1340819"/>
              <a:gd name="connsiteX171" fmla="*/ 1378975 w 1519990"/>
              <a:gd name="connsiteY171" fmla="*/ 412943 h 1340819"/>
              <a:gd name="connsiteX172" fmla="*/ 1364016 w 1519990"/>
              <a:gd name="connsiteY172" fmla="*/ 404236 h 1340819"/>
              <a:gd name="connsiteX173" fmla="*/ 1364016 w 1519990"/>
              <a:gd name="connsiteY173" fmla="*/ 1303505 h 1340819"/>
              <a:gd name="connsiteX174" fmla="*/ 1386454 w 1519990"/>
              <a:gd name="connsiteY174" fmla="*/ 1303505 h 1340819"/>
              <a:gd name="connsiteX175" fmla="*/ 1405153 w 1519990"/>
              <a:gd name="connsiteY175" fmla="*/ 1322162 h 1340819"/>
              <a:gd name="connsiteX176" fmla="*/ 1386454 w 1519990"/>
              <a:gd name="connsiteY176" fmla="*/ 1340819 h 1340819"/>
              <a:gd name="connsiteX177" fmla="*/ 710805 w 1519990"/>
              <a:gd name="connsiteY177" fmla="*/ 1340819 h 1340819"/>
              <a:gd name="connsiteX178" fmla="*/ 61334 w 1519990"/>
              <a:gd name="connsiteY178" fmla="*/ 1340819 h 1340819"/>
              <a:gd name="connsiteX179" fmla="*/ 41388 w 1519990"/>
              <a:gd name="connsiteY179" fmla="*/ 1340819 h 1340819"/>
              <a:gd name="connsiteX180" fmla="*/ 22690 w 1519990"/>
              <a:gd name="connsiteY180" fmla="*/ 1322162 h 1340819"/>
              <a:gd name="connsiteX181" fmla="*/ 41388 w 1519990"/>
              <a:gd name="connsiteY181" fmla="*/ 1303505 h 1340819"/>
              <a:gd name="connsiteX182" fmla="*/ 61334 w 1519990"/>
              <a:gd name="connsiteY182" fmla="*/ 1303505 h 1340819"/>
              <a:gd name="connsiteX183" fmla="*/ 61334 w 1519990"/>
              <a:gd name="connsiteY183" fmla="*/ 880612 h 1340819"/>
              <a:gd name="connsiteX184" fmla="*/ 38895 w 1519990"/>
              <a:gd name="connsiteY184" fmla="*/ 880612 h 1340819"/>
              <a:gd name="connsiteX185" fmla="*/ 6484 w 1519990"/>
              <a:gd name="connsiteY185" fmla="*/ 861955 h 1340819"/>
              <a:gd name="connsiteX186" fmla="*/ 3991 w 1519990"/>
              <a:gd name="connsiteY186" fmla="*/ 825885 h 1340819"/>
              <a:gd name="connsiteX187" fmla="*/ 99978 w 1519990"/>
              <a:gd name="connsiteY187" fmla="*/ 629364 h 1340819"/>
              <a:gd name="connsiteX188" fmla="*/ 99978 w 1519990"/>
              <a:gd name="connsiteY188" fmla="*/ 305976 h 1340819"/>
              <a:gd name="connsiteX189" fmla="*/ 38895 w 1519990"/>
              <a:gd name="connsiteY189" fmla="*/ 305976 h 1340819"/>
              <a:gd name="connsiteX190" fmla="*/ 6484 w 1519990"/>
              <a:gd name="connsiteY190" fmla="*/ 287318 h 1340819"/>
              <a:gd name="connsiteX191" fmla="*/ 3991 w 1519990"/>
              <a:gd name="connsiteY191" fmla="*/ 250004 h 1340819"/>
              <a:gd name="connsiteX192" fmla="*/ 107457 w 1519990"/>
              <a:gd name="connsiteY192" fmla="*/ 38558 h 1340819"/>
              <a:gd name="connsiteX193" fmla="*/ 926464 w 1519990"/>
              <a:gd name="connsiteY193" fmla="*/ 38558 h 1340819"/>
              <a:gd name="connsiteX194" fmla="*/ 975081 w 1519990"/>
              <a:gd name="connsiteY194" fmla="*/ 11194 h 1340819"/>
              <a:gd name="connsiteX195" fmla="*/ 1018712 w 1519990"/>
              <a:gd name="connsiteY195" fmla="*/ 0 h 134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519990" h="1340819">
                <a:moveTo>
                  <a:pt x="1093618" y="1171779"/>
                </a:moveTo>
                <a:cubicBezTo>
                  <a:pt x="1103230" y="1171779"/>
                  <a:pt x="1111641" y="1180190"/>
                  <a:pt x="1111641" y="1189802"/>
                </a:cubicBezTo>
                <a:cubicBezTo>
                  <a:pt x="1111641" y="1200616"/>
                  <a:pt x="1103230" y="1209026"/>
                  <a:pt x="1093618" y="1209026"/>
                </a:cubicBezTo>
                <a:cubicBezTo>
                  <a:pt x="1082804" y="1209026"/>
                  <a:pt x="1074393" y="1200616"/>
                  <a:pt x="1074393" y="1189802"/>
                </a:cubicBezTo>
                <a:cubicBezTo>
                  <a:pt x="1074393" y="1180190"/>
                  <a:pt x="1082804" y="1171779"/>
                  <a:pt x="1093618" y="1171779"/>
                </a:cubicBezTo>
                <a:close/>
                <a:moveTo>
                  <a:pt x="261110" y="1154986"/>
                </a:moveTo>
                <a:lnTo>
                  <a:pt x="261110" y="1179894"/>
                </a:lnTo>
                <a:cubicBezTo>
                  <a:pt x="261110" y="1187366"/>
                  <a:pt x="267329" y="1193593"/>
                  <a:pt x="274791" y="1193593"/>
                </a:cubicBezTo>
                <a:lnTo>
                  <a:pt x="477516" y="1193593"/>
                </a:lnTo>
                <a:cubicBezTo>
                  <a:pt x="486222" y="1193593"/>
                  <a:pt x="491197" y="1187366"/>
                  <a:pt x="491197" y="1179894"/>
                </a:cubicBezTo>
                <a:lnTo>
                  <a:pt x="491197" y="1154986"/>
                </a:lnTo>
                <a:close/>
                <a:moveTo>
                  <a:pt x="902779" y="1072158"/>
                </a:moveTo>
                <a:lnTo>
                  <a:pt x="902779" y="1073402"/>
                </a:lnTo>
                <a:lnTo>
                  <a:pt x="902779" y="1303505"/>
                </a:lnTo>
                <a:lnTo>
                  <a:pt x="1134644" y="1303505"/>
                </a:lnTo>
                <a:lnTo>
                  <a:pt x="1134644" y="1073402"/>
                </a:lnTo>
                <a:lnTo>
                  <a:pt x="1134644" y="1072158"/>
                </a:lnTo>
                <a:close/>
                <a:moveTo>
                  <a:pt x="395431" y="961951"/>
                </a:moveTo>
                <a:lnTo>
                  <a:pt x="395431" y="1117624"/>
                </a:lnTo>
                <a:lnTo>
                  <a:pt x="491197" y="1117624"/>
                </a:lnTo>
                <a:lnTo>
                  <a:pt x="491197" y="1004294"/>
                </a:lnTo>
                <a:cubicBezTo>
                  <a:pt x="491197" y="980631"/>
                  <a:pt x="472541" y="961951"/>
                  <a:pt x="448910" y="961951"/>
                </a:cubicBezTo>
                <a:close/>
                <a:moveTo>
                  <a:pt x="303396" y="961951"/>
                </a:moveTo>
                <a:cubicBezTo>
                  <a:pt x="279766" y="961951"/>
                  <a:pt x="261110" y="980631"/>
                  <a:pt x="261110" y="1004294"/>
                </a:cubicBezTo>
                <a:lnTo>
                  <a:pt x="261110" y="1117624"/>
                </a:lnTo>
                <a:lnTo>
                  <a:pt x="356876" y="1117624"/>
                </a:lnTo>
                <a:lnTo>
                  <a:pt x="356876" y="961951"/>
                </a:lnTo>
                <a:close/>
                <a:moveTo>
                  <a:pt x="1018712" y="957728"/>
                </a:moveTo>
                <a:cubicBezTo>
                  <a:pt x="967602" y="957728"/>
                  <a:pt x="925218" y="990067"/>
                  <a:pt x="909012" y="1034844"/>
                </a:cubicBezTo>
                <a:lnTo>
                  <a:pt x="1128411" y="1034844"/>
                </a:lnTo>
                <a:cubicBezTo>
                  <a:pt x="1112205" y="990067"/>
                  <a:pt x="1069822" y="957728"/>
                  <a:pt x="1018712" y="957728"/>
                </a:cubicBezTo>
                <a:close/>
                <a:moveTo>
                  <a:pt x="303396" y="924589"/>
                </a:moveTo>
                <a:lnTo>
                  <a:pt x="448910" y="924589"/>
                </a:lnTo>
                <a:cubicBezTo>
                  <a:pt x="493684" y="924589"/>
                  <a:pt x="528508" y="960705"/>
                  <a:pt x="528508" y="1004294"/>
                </a:cubicBezTo>
                <a:lnTo>
                  <a:pt x="528508" y="1117624"/>
                </a:lnTo>
                <a:lnTo>
                  <a:pt x="554626" y="1117624"/>
                </a:lnTo>
                <a:cubicBezTo>
                  <a:pt x="564576" y="1117624"/>
                  <a:pt x="573282" y="1126342"/>
                  <a:pt x="573282" y="1136305"/>
                </a:cubicBezTo>
                <a:cubicBezTo>
                  <a:pt x="573282" y="1147514"/>
                  <a:pt x="564576" y="1154986"/>
                  <a:pt x="554626" y="1154986"/>
                </a:cubicBezTo>
                <a:lnTo>
                  <a:pt x="528508" y="1154986"/>
                </a:lnTo>
                <a:lnTo>
                  <a:pt x="528508" y="1179894"/>
                </a:lnTo>
                <a:cubicBezTo>
                  <a:pt x="528508" y="1208538"/>
                  <a:pt x="506121" y="1230955"/>
                  <a:pt x="477516" y="1230955"/>
                </a:cubicBezTo>
                <a:lnTo>
                  <a:pt x="274791" y="1230955"/>
                </a:lnTo>
                <a:cubicBezTo>
                  <a:pt x="246186" y="1230955"/>
                  <a:pt x="223799" y="1208538"/>
                  <a:pt x="223799" y="1179894"/>
                </a:cubicBezTo>
                <a:lnTo>
                  <a:pt x="223799" y="1154986"/>
                </a:lnTo>
                <a:lnTo>
                  <a:pt x="197681" y="1154986"/>
                </a:lnTo>
                <a:cubicBezTo>
                  <a:pt x="187731" y="1154986"/>
                  <a:pt x="179025" y="1147514"/>
                  <a:pt x="179025" y="1136305"/>
                </a:cubicBezTo>
                <a:cubicBezTo>
                  <a:pt x="179025" y="1126342"/>
                  <a:pt x="187731" y="1117624"/>
                  <a:pt x="197681" y="1117624"/>
                </a:cubicBezTo>
                <a:lnTo>
                  <a:pt x="223799" y="1117624"/>
                </a:lnTo>
                <a:lnTo>
                  <a:pt x="223799" y="1004294"/>
                </a:lnTo>
                <a:cubicBezTo>
                  <a:pt x="223799" y="960705"/>
                  <a:pt x="258623" y="924589"/>
                  <a:pt x="303396" y="924589"/>
                </a:cubicBezTo>
                <a:close/>
                <a:moveTo>
                  <a:pt x="98731" y="880612"/>
                </a:moveTo>
                <a:lnTo>
                  <a:pt x="98731" y="1303505"/>
                </a:lnTo>
                <a:lnTo>
                  <a:pt x="673407" y="1303505"/>
                </a:lnTo>
                <a:lnTo>
                  <a:pt x="673407" y="880612"/>
                </a:lnTo>
                <a:close/>
                <a:moveTo>
                  <a:pt x="898303" y="734211"/>
                </a:moveTo>
                <a:lnTo>
                  <a:pt x="898303" y="757969"/>
                </a:lnTo>
                <a:cubicBezTo>
                  <a:pt x="898303" y="765472"/>
                  <a:pt x="904522" y="771724"/>
                  <a:pt x="911984" y="771724"/>
                </a:cubicBezTo>
                <a:lnTo>
                  <a:pt x="1115953" y="771724"/>
                </a:lnTo>
                <a:cubicBezTo>
                  <a:pt x="1123415" y="771724"/>
                  <a:pt x="1129633" y="765472"/>
                  <a:pt x="1129633" y="757969"/>
                </a:cubicBezTo>
                <a:lnTo>
                  <a:pt x="1129633" y="734211"/>
                </a:lnTo>
                <a:close/>
                <a:moveTo>
                  <a:pt x="131142" y="651753"/>
                </a:moveTo>
                <a:lnTo>
                  <a:pt x="37649" y="840810"/>
                </a:lnTo>
                <a:cubicBezTo>
                  <a:pt x="37649" y="842054"/>
                  <a:pt x="37649" y="842054"/>
                  <a:pt x="37649" y="843298"/>
                </a:cubicBezTo>
                <a:lnTo>
                  <a:pt x="38895" y="843298"/>
                </a:lnTo>
                <a:lnTo>
                  <a:pt x="61334" y="843298"/>
                </a:lnTo>
                <a:lnTo>
                  <a:pt x="673407" y="843298"/>
                </a:lnTo>
                <a:lnTo>
                  <a:pt x="673407" y="651753"/>
                </a:lnTo>
                <a:close/>
                <a:moveTo>
                  <a:pt x="1032624" y="539140"/>
                </a:moveTo>
                <a:lnTo>
                  <a:pt x="1032624" y="695447"/>
                </a:lnTo>
                <a:lnTo>
                  <a:pt x="1129633" y="695447"/>
                </a:lnTo>
                <a:lnTo>
                  <a:pt x="1129633" y="581656"/>
                </a:lnTo>
                <a:cubicBezTo>
                  <a:pt x="1129633" y="557897"/>
                  <a:pt x="1110978" y="539140"/>
                  <a:pt x="1087347" y="539140"/>
                </a:cubicBezTo>
                <a:close/>
                <a:moveTo>
                  <a:pt x="940589" y="539140"/>
                </a:moveTo>
                <a:cubicBezTo>
                  <a:pt x="916959" y="539140"/>
                  <a:pt x="898303" y="557897"/>
                  <a:pt x="898303" y="581656"/>
                </a:cubicBezTo>
                <a:lnTo>
                  <a:pt x="898303" y="695447"/>
                </a:lnTo>
                <a:lnTo>
                  <a:pt x="995313" y="695447"/>
                </a:lnTo>
                <a:lnTo>
                  <a:pt x="995313" y="539140"/>
                </a:lnTo>
                <a:close/>
                <a:moveTo>
                  <a:pt x="940589" y="501627"/>
                </a:moveTo>
                <a:lnTo>
                  <a:pt x="1087347" y="501627"/>
                </a:lnTo>
                <a:cubicBezTo>
                  <a:pt x="1130877" y="501627"/>
                  <a:pt x="1166945" y="536639"/>
                  <a:pt x="1166945" y="581656"/>
                </a:cubicBezTo>
                <a:lnTo>
                  <a:pt x="1166945" y="695447"/>
                </a:lnTo>
                <a:lnTo>
                  <a:pt x="1191819" y="695447"/>
                </a:lnTo>
                <a:cubicBezTo>
                  <a:pt x="1201769" y="695447"/>
                  <a:pt x="1210475" y="704200"/>
                  <a:pt x="1210475" y="714203"/>
                </a:cubicBezTo>
                <a:cubicBezTo>
                  <a:pt x="1210475" y="725458"/>
                  <a:pt x="1201769" y="734211"/>
                  <a:pt x="1191819" y="734211"/>
                </a:cubicBezTo>
                <a:lnTo>
                  <a:pt x="1166945" y="734211"/>
                </a:lnTo>
                <a:lnTo>
                  <a:pt x="1166945" y="757969"/>
                </a:lnTo>
                <a:cubicBezTo>
                  <a:pt x="1166945" y="785479"/>
                  <a:pt x="1143314" y="807987"/>
                  <a:pt x="1115953" y="807987"/>
                </a:cubicBezTo>
                <a:lnTo>
                  <a:pt x="911984" y="807987"/>
                </a:lnTo>
                <a:cubicBezTo>
                  <a:pt x="883379" y="807987"/>
                  <a:pt x="860992" y="785479"/>
                  <a:pt x="860992" y="757969"/>
                </a:cubicBezTo>
                <a:lnTo>
                  <a:pt x="860992" y="734211"/>
                </a:lnTo>
                <a:lnTo>
                  <a:pt x="836118" y="734211"/>
                </a:lnTo>
                <a:cubicBezTo>
                  <a:pt x="826168" y="734211"/>
                  <a:pt x="816218" y="725458"/>
                  <a:pt x="816218" y="714203"/>
                </a:cubicBezTo>
                <a:cubicBezTo>
                  <a:pt x="816218" y="704200"/>
                  <a:pt x="826168" y="695447"/>
                  <a:pt x="836118" y="695447"/>
                </a:cubicBezTo>
                <a:lnTo>
                  <a:pt x="860992" y="695447"/>
                </a:lnTo>
                <a:lnTo>
                  <a:pt x="860992" y="581656"/>
                </a:lnTo>
                <a:cubicBezTo>
                  <a:pt x="860992" y="536639"/>
                  <a:pt x="897059" y="501627"/>
                  <a:pt x="940589" y="501627"/>
                </a:cubicBezTo>
                <a:close/>
                <a:moveTo>
                  <a:pt x="406638" y="305976"/>
                </a:moveTo>
                <a:lnTo>
                  <a:pt x="406638" y="432843"/>
                </a:lnTo>
                <a:cubicBezTo>
                  <a:pt x="406638" y="468914"/>
                  <a:pt x="376720" y="497521"/>
                  <a:pt x="341816" y="497521"/>
                </a:cubicBezTo>
                <a:lnTo>
                  <a:pt x="137375" y="497521"/>
                </a:lnTo>
                <a:lnTo>
                  <a:pt x="137375" y="613195"/>
                </a:lnTo>
                <a:lnTo>
                  <a:pt x="673407" y="613195"/>
                </a:lnTo>
                <a:lnTo>
                  <a:pt x="673407" y="394285"/>
                </a:lnTo>
                <a:lnTo>
                  <a:pt x="644736" y="410455"/>
                </a:lnTo>
                <a:cubicBezTo>
                  <a:pt x="598612" y="434087"/>
                  <a:pt x="542516" y="417918"/>
                  <a:pt x="517584" y="375628"/>
                </a:cubicBezTo>
                <a:lnTo>
                  <a:pt x="515091" y="370653"/>
                </a:lnTo>
                <a:cubicBezTo>
                  <a:pt x="502625" y="351996"/>
                  <a:pt x="500132" y="328364"/>
                  <a:pt x="506365" y="305976"/>
                </a:cubicBezTo>
                <a:close/>
                <a:moveTo>
                  <a:pt x="137375" y="305976"/>
                </a:moveTo>
                <a:lnTo>
                  <a:pt x="137375" y="460207"/>
                </a:lnTo>
                <a:lnTo>
                  <a:pt x="341816" y="460207"/>
                </a:lnTo>
                <a:cubicBezTo>
                  <a:pt x="356775" y="460207"/>
                  <a:pt x="369241" y="447769"/>
                  <a:pt x="369241" y="432843"/>
                </a:cubicBezTo>
                <a:lnTo>
                  <a:pt x="369241" y="305976"/>
                </a:lnTo>
                <a:close/>
                <a:moveTo>
                  <a:pt x="1018556" y="206160"/>
                </a:moveTo>
                <a:cubicBezTo>
                  <a:pt x="1009674" y="206160"/>
                  <a:pt x="1000636" y="208337"/>
                  <a:pt x="992533" y="212690"/>
                </a:cubicBezTo>
                <a:lnTo>
                  <a:pt x="710805" y="371897"/>
                </a:lnTo>
                <a:lnTo>
                  <a:pt x="710805" y="376872"/>
                </a:lnTo>
                <a:lnTo>
                  <a:pt x="710805" y="613195"/>
                </a:lnTo>
                <a:lnTo>
                  <a:pt x="710805" y="651753"/>
                </a:lnTo>
                <a:lnTo>
                  <a:pt x="710805" y="843298"/>
                </a:lnTo>
                <a:lnTo>
                  <a:pt x="710805" y="880612"/>
                </a:lnTo>
                <a:lnTo>
                  <a:pt x="710805" y="1303505"/>
                </a:lnTo>
                <a:lnTo>
                  <a:pt x="865382" y="1303505"/>
                </a:lnTo>
                <a:lnTo>
                  <a:pt x="865382" y="1073402"/>
                </a:lnTo>
                <a:cubicBezTo>
                  <a:pt x="865382" y="1065939"/>
                  <a:pt x="866628" y="1058476"/>
                  <a:pt x="867875" y="1051013"/>
                </a:cubicBezTo>
                <a:cubicBezTo>
                  <a:pt x="867875" y="1051013"/>
                  <a:pt x="867875" y="1051013"/>
                  <a:pt x="867875" y="1049770"/>
                </a:cubicBezTo>
                <a:cubicBezTo>
                  <a:pt x="879094" y="976385"/>
                  <a:pt x="942670" y="920414"/>
                  <a:pt x="1018712" y="920414"/>
                </a:cubicBezTo>
                <a:cubicBezTo>
                  <a:pt x="1103479" y="920414"/>
                  <a:pt x="1172042" y="988823"/>
                  <a:pt x="1172042" y="1073402"/>
                </a:cubicBezTo>
                <a:lnTo>
                  <a:pt x="1172042" y="1303505"/>
                </a:lnTo>
                <a:lnTo>
                  <a:pt x="1326618" y="1303505"/>
                </a:lnTo>
                <a:lnTo>
                  <a:pt x="1326618" y="381847"/>
                </a:lnTo>
                <a:lnTo>
                  <a:pt x="1043643" y="212690"/>
                </a:lnTo>
                <a:cubicBezTo>
                  <a:pt x="1036164" y="208337"/>
                  <a:pt x="1027438" y="206160"/>
                  <a:pt x="1018556" y="206160"/>
                </a:cubicBezTo>
                <a:close/>
                <a:moveTo>
                  <a:pt x="131142" y="75872"/>
                </a:moveTo>
                <a:lnTo>
                  <a:pt x="37649" y="266174"/>
                </a:lnTo>
                <a:cubicBezTo>
                  <a:pt x="37649" y="267418"/>
                  <a:pt x="37649" y="267418"/>
                  <a:pt x="37649" y="267418"/>
                </a:cubicBezTo>
                <a:cubicBezTo>
                  <a:pt x="37649" y="268661"/>
                  <a:pt x="38895" y="268661"/>
                  <a:pt x="38895" y="268661"/>
                </a:cubicBezTo>
                <a:lnTo>
                  <a:pt x="99978" y="268661"/>
                </a:lnTo>
                <a:lnTo>
                  <a:pt x="526310" y="268661"/>
                </a:lnTo>
                <a:cubicBezTo>
                  <a:pt x="530050" y="264930"/>
                  <a:pt x="533790" y="261199"/>
                  <a:pt x="537530" y="257467"/>
                </a:cubicBezTo>
                <a:lnTo>
                  <a:pt x="538776" y="257467"/>
                </a:lnTo>
                <a:cubicBezTo>
                  <a:pt x="542516" y="253736"/>
                  <a:pt x="546256" y="251248"/>
                  <a:pt x="551242" y="248761"/>
                </a:cubicBezTo>
                <a:lnTo>
                  <a:pt x="859149" y="75872"/>
                </a:lnTo>
                <a:close/>
                <a:moveTo>
                  <a:pt x="1019179" y="38092"/>
                </a:moveTo>
                <a:cubicBezTo>
                  <a:pt x="1010609" y="38247"/>
                  <a:pt x="1001882" y="40424"/>
                  <a:pt x="993780" y="44777"/>
                </a:cubicBezTo>
                <a:lnTo>
                  <a:pt x="755682" y="176620"/>
                </a:lnTo>
                <a:lnTo>
                  <a:pt x="568694" y="281099"/>
                </a:lnTo>
                <a:cubicBezTo>
                  <a:pt x="568694" y="281099"/>
                  <a:pt x="567448" y="282343"/>
                  <a:pt x="567448" y="283587"/>
                </a:cubicBezTo>
                <a:cubicBezTo>
                  <a:pt x="564955" y="284831"/>
                  <a:pt x="561215" y="286075"/>
                  <a:pt x="559968" y="288562"/>
                </a:cubicBezTo>
                <a:cubicBezTo>
                  <a:pt x="558722" y="289806"/>
                  <a:pt x="558722" y="289806"/>
                  <a:pt x="557475" y="291050"/>
                </a:cubicBezTo>
                <a:cubicBezTo>
                  <a:pt x="554982" y="292294"/>
                  <a:pt x="552489" y="294781"/>
                  <a:pt x="551242" y="297269"/>
                </a:cubicBezTo>
                <a:cubicBezTo>
                  <a:pt x="547502" y="302244"/>
                  <a:pt x="545009" y="307219"/>
                  <a:pt x="542516" y="313438"/>
                </a:cubicBezTo>
                <a:cubicBezTo>
                  <a:pt x="538776" y="327120"/>
                  <a:pt x="540023" y="340802"/>
                  <a:pt x="547502" y="353240"/>
                </a:cubicBezTo>
                <a:lnTo>
                  <a:pt x="549996" y="356971"/>
                </a:lnTo>
                <a:cubicBezTo>
                  <a:pt x="564955" y="383091"/>
                  <a:pt x="598612" y="391798"/>
                  <a:pt x="626037" y="376872"/>
                </a:cubicBezTo>
                <a:lnTo>
                  <a:pt x="975081" y="179108"/>
                </a:lnTo>
                <a:cubicBezTo>
                  <a:pt x="1002506" y="165426"/>
                  <a:pt x="1034917" y="165426"/>
                  <a:pt x="1062342" y="179108"/>
                </a:cubicBezTo>
                <a:lnTo>
                  <a:pt x="1397673" y="381847"/>
                </a:lnTo>
                <a:cubicBezTo>
                  <a:pt x="1425098" y="395529"/>
                  <a:pt x="1458756" y="385579"/>
                  <a:pt x="1473715" y="359459"/>
                </a:cubicBezTo>
                <a:lnTo>
                  <a:pt x="1476208" y="355728"/>
                </a:lnTo>
                <a:cubicBezTo>
                  <a:pt x="1482441" y="344533"/>
                  <a:pt x="1483688" y="329608"/>
                  <a:pt x="1481195" y="317170"/>
                </a:cubicBezTo>
                <a:cubicBezTo>
                  <a:pt x="1476208" y="303488"/>
                  <a:pt x="1467482" y="291050"/>
                  <a:pt x="1453770" y="284831"/>
                </a:cubicBezTo>
                <a:lnTo>
                  <a:pt x="1043643" y="43533"/>
                </a:lnTo>
                <a:cubicBezTo>
                  <a:pt x="1036164" y="39802"/>
                  <a:pt x="1027749" y="37936"/>
                  <a:pt x="1019179" y="38092"/>
                </a:cubicBezTo>
                <a:close/>
                <a:moveTo>
                  <a:pt x="1018712" y="0"/>
                </a:moveTo>
                <a:cubicBezTo>
                  <a:pt x="1033671" y="0"/>
                  <a:pt x="1048630" y="3732"/>
                  <a:pt x="1062342" y="11194"/>
                </a:cubicBezTo>
                <a:lnTo>
                  <a:pt x="1472469" y="252492"/>
                </a:lnTo>
                <a:cubicBezTo>
                  <a:pt x="1493661" y="263686"/>
                  <a:pt x="1509866" y="282343"/>
                  <a:pt x="1516099" y="305976"/>
                </a:cubicBezTo>
                <a:cubicBezTo>
                  <a:pt x="1523579" y="329608"/>
                  <a:pt x="1519839" y="353240"/>
                  <a:pt x="1508620" y="374385"/>
                </a:cubicBezTo>
                <a:lnTo>
                  <a:pt x="1506126" y="378116"/>
                </a:lnTo>
                <a:cubicBezTo>
                  <a:pt x="1488674" y="407967"/>
                  <a:pt x="1456263" y="424137"/>
                  <a:pt x="1425098" y="424137"/>
                </a:cubicBezTo>
                <a:cubicBezTo>
                  <a:pt x="1410139" y="424137"/>
                  <a:pt x="1393934" y="421649"/>
                  <a:pt x="1380221" y="414186"/>
                </a:cubicBezTo>
                <a:lnTo>
                  <a:pt x="1378975" y="412943"/>
                </a:lnTo>
                <a:lnTo>
                  <a:pt x="1364016" y="404236"/>
                </a:lnTo>
                <a:lnTo>
                  <a:pt x="1364016" y="1303505"/>
                </a:lnTo>
                <a:lnTo>
                  <a:pt x="1386454" y="1303505"/>
                </a:lnTo>
                <a:cubicBezTo>
                  <a:pt x="1397673" y="1303505"/>
                  <a:pt x="1405153" y="1312212"/>
                  <a:pt x="1405153" y="1322162"/>
                </a:cubicBezTo>
                <a:cubicBezTo>
                  <a:pt x="1405153" y="1333356"/>
                  <a:pt x="1397673" y="1340819"/>
                  <a:pt x="1386454" y="1340819"/>
                </a:cubicBezTo>
                <a:lnTo>
                  <a:pt x="710805" y="1340819"/>
                </a:lnTo>
                <a:lnTo>
                  <a:pt x="61334" y="1340819"/>
                </a:lnTo>
                <a:lnTo>
                  <a:pt x="41388" y="1340819"/>
                </a:lnTo>
                <a:cubicBezTo>
                  <a:pt x="31416" y="1340819"/>
                  <a:pt x="22690" y="1333356"/>
                  <a:pt x="22690" y="1322162"/>
                </a:cubicBezTo>
                <a:cubicBezTo>
                  <a:pt x="22690" y="1312212"/>
                  <a:pt x="31416" y="1303505"/>
                  <a:pt x="41388" y="1303505"/>
                </a:cubicBezTo>
                <a:lnTo>
                  <a:pt x="61334" y="1303505"/>
                </a:lnTo>
                <a:lnTo>
                  <a:pt x="61334" y="880612"/>
                </a:lnTo>
                <a:lnTo>
                  <a:pt x="38895" y="880612"/>
                </a:lnTo>
                <a:cubicBezTo>
                  <a:pt x="25183" y="880612"/>
                  <a:pt x="12717" y="874393"/>
                  <a:pt x="6484" y="861955"/>
                </a:cubicBezTo>
                <a:cubicBezTo>
                  <a:pt x="-996" y="850761"/>
                  <a:pt x="-2242" y="837079"/>
                  <a:pt x="3991" y="825885"/>
                </a:cubicBezTo>
                <a:lnTo>
                  <a:pt x="99978" y="629364"/>
                </a:lnTo>
                <a:lnTo>
                  <a:pt x="99978" y="305976"/>
                </a:lnTo>
                <a:lnTo>
                  <a:pt x="38895" y="305976"/>
                </a:lnTo>
                <a:cubicBezTo>
                  <a:pt x="25183" y="305976"/>
                  <a:pt x="12717" y="298513"/>
                  <a:pt x="6484" y="287318"/>
                </a:cubicBezTo>
                <a:cubicBezTo>
                  <a:pt x="-996" y="276124"/>
                  <a:pt x="-2242" y="262442"/>
                  <a:pt x="3991" y="250004"/>
                </a:cubicBezTo>
                <a:lnTo>
                  <a:pt x="107457" y="38558"/>
                </a:lnTo>
                <a:lnTo>
                  <a:pt x="926464" y="38558"/>
                </a:lnTo>
                <a:lnTo>
                  <a:pt x="975081" y="11194"/>
                </a:lnTo>
                <a:cubicBezTo>
                  <a:pt x="988794" y="3732"/>
                  <a:pt x="1003753" y="0"/>
                  <a:pt x="1018712" y="0"/>
                </a:cubicBezTo>
                <a:close/>
              </a:path>
            </a:pathLst>
          </a:custGeom>
          <a:solidFill>
            <a:schemeClr val="tx1"/>
          </a:solidFill>
          <a:ln>
            <a:noFill/>
          </a:ln>
          <a:effectLst/>
        </p:spPr>
        <p:txBody>
          <a:bodyPr wrap="square" anchor="ctr">
            <a:noAutofit/>
          </a:bodyPr>
          <a:lstStyle/>
          <a:p>
            <a:endParaRPr lang="en-US" sz="2700">
              <a:latin typeface="Poppins" pitchFamily="2" charset="77"/>
            </a:endParaRPr>
          </a:p>
        </p:txBody>
      </p:sp>
      <p:sp>
        <p:nvSpPr>
          <p:cNvPr id="53" name="TextBox 52">
            <a:extLst>
              <a:ext uri="{FF2B5EF4-FFF2-40B4-BE49-F238E27FC236}">
                <a16:creationId xmlns:a16="http://schemas.microsoft.com/office/drawing/2014/main" id="{30EA4A13-5A06-4708-A634-437D6DF7069F}"/>
              </a:ext>
            </a:extLst>
          </p:cNvPr>
          <p:cNvSpPr txBox="1"/>
          <p:nvPr/>
        </p:nvSpPr>
        <p:spPr>
          <a:xfrm>
            <a:off x="3452803" y="2946232"/>
            <a:ext cx="1203009" cy="369332"/>
          </a:xfrm>
          <a:prstGeom prst="rect">
            <a:avLst/>
          </a:prstGeom>
          <a:noFill/>
        </p:spPr>
        <p:txBody>
          <a:bodyPr wrap="square" rtlCol="0">
            <a:spAutoFit/>
          </a:bodyPr>
          <a:lstStyle/>
          <a:p>
            <a:pPr algn="ctr"/>
            <a:r>
              <a:rPr lang="en-GB">
                <a:latin typeface="Aptos" panose="020B0004020202020204" pitchFamily="34" charset="0"/>
              </a:rPr>
              <a:t>£450,000</a:t>
            </a:r>
          </a:p>
        </p:txBody>
      </p:sp>
      <p:sp>
        <p:nvSpPr>
          <p:cNvPr id="57" name="Rectangle 56">
            <a:extLst>
              <a:ext uri="{FF2B5EF4-FFF2-40B4-BE49-F238E27FC236}">
                <a16:creationId xmlns:a16="http://schemas.microsoft.com/office/drawing/2014/main" id="{5C08B312-76A2-4089-A993-648EAD0D1550}"/>
              </a:ext>
            </a:extLst>
          </p:cNvPr>
          <p:cNvSpPr/>
          <p:nvPr/>
        </p:nvSpPr>
        <p:spPr>
          <a:xfrm>
            <a:off x="2637601" y="2219068"/>
            <a:ext cx="1958598" cy="3509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44774A7-5DF7-4DB1-90A2-A916A1D05F82}"/>
              </a:ext>
            </a:extLst>
          </p:cNvPr>
          <p:cNvSpPr/>
          <p:nvPr/>
        </p:nvSpPr>
        <p:spPr>
          <a:xfrm>
            <a:off x="2637601" y="4832670"/>
            <a:ext cx="1958598" cy="3509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775DEF81-9651-435D-A0EA-81310D1D1321}"/>
              </a:ext>
            </a:extLst>
          </p:cNvPr>
          <p:cNvSpPr txBox="1"/>
          <p:nvPr/>
        </p:nvSpPr>
        <p:spPr>
          <a:xfrm>
            <a:off x="2729081" y="2129204"/>
            <a:ext cx="1775638" cy="400110"/>
          </a:xfrm>
          <a:prstGeom prst="rect">
            <a:avLst/>
          </a:prstGeom>
          <a:noFill/>
        </p:spPr>
        <p:txBody>
          <a:bodyPr wrap="square" rtlCol="0">
            <a:spAutoFit/>
          </a:bodyPr>
          <a:lstStyle/>
          <a:p>
            <a:pPr algn="ctr"/>
            <a:r>
              <a:rPr lang="en-GB" sz="2000" b="1">
                <a:solidFill>
                  <a:schemeClr val="bg1"/>
                </a:solidFill>
                <a:latin typeface="Aptos" panose="020B0004020202020204" pitchFamily="34" charset="0"/>
              </a:rPr>
              <a:t>The estate</a:t>
            </a:r>
          </a:p>
        </p:txBody>
      </p:sp>
      <p:sp>
        <p:nvSpPr>
          <p:cNvPr id="60" name="TextBox 59">
            <a:extLst>
              <a:ext uri="{FF2B5EF4-FFF2-40B4-BE49-F238E27FC236}">
                <a16:creationId xmlns:a16="http://schemas.microsoft.com/office/drawing/2014/main" id="{CAAC4FE7-9318-433F-9225-78D0E6C5E784}"/>
              </a:ext>
            </a:extLst>
          </p:cNvPr>
          <p:cNvSpPr txBox="1"/>
          <p:nvPr/>
        </p:nvSpPr>
        <p:spPr>
          <a:xfrm>
            <a:off x="2651196" y="4947374"/>
            <a:ext cx="1956372" cy="400110"/>
          </a:xfrm>
          <a:prstGeom prst="rect">
            <a:avLst/>
          </a:prstGeom>
          <a:noFill/>
        </p:spPr>
        <p:txBody>
          <a:bodyPr wrap="square" rtlCol="0">
            <a:spAutoFit/>
          </a:bodyPr>
          <a:lstStyle/>
          <a:p>
            <a:pPr algn="ctr"/>
            <a:r>
              <a:rPr lang="en-GB" sz="2000" b="1">
                <a:solidFill>
                  <a:schemeClr val="bg1"/>
                </a:solidFill>
                <a:latin typeface="Aptos" panose="020B0004020202020204" pitchFamily="34" charset="0"/>
              </a:rPr>
              <a:t>Total £525,000</a:t>
            </a:r>
          </a:p>
        </p:txBody>
      </p:sp>
      <p:sp>
        <p:nvSpPr>
          <p:cNvPr id="62" name="TextBox 61">
            <a:extLst>
              <a:ext uri="{FF2B5EF4-FFF2-40B4-BE49-F238E27FC236}">
                <a16:creationId xmlns:a16="http://schemas.microsoft.com/office/drawing/2014/main" id="{01FF8B1B-AFF8-4D6B-A9FE-F7A3783BFF4C}"/>
              </a:ext>
            </a:extLst>
          </p:cNvPr>
          <p:cNvSpPr txBox="1"/>
          <p:nvPr/>
        </p:nvSpPr>
        <p:spPr>
          <a:xfrm>
            <a:off x="1951250" y="5650294"/>
            <a:ext cx="3331300" cy="646331"/>
          </a:xfrm>
          <a:prstGeom prst="rect">
            <a:avLst/>
          </a:prstGeom>
          <a:noFill/>
        </p:spPr>
        <p:txBody>
          <a:bodyPr wrap="square" rtlCol="0">
            <a:spAutoFit/>
          </a:bodyPr>
          <a:lstStyle/>
          <a:p>
            <a:pPr algn="ctr"/>
            <a:r>
              <a:rPr lang="en-GB">
                <a:latin typeface="Aptos" panose="020B0004020202020204" pitchFamily="34" charset="0"/>
              </a:rPr>
              <a:t>The estate is being passed to a direct descendant </a:t>
            </a:r>
          </a:p>
        </p:txBody>
      </p:sp>
      <p:grpSp>
        <p:nvGrpSpPr>
          <p:cNvPr id="66" name="Group 65">
            <a:extLst>
              <a:ext uri="{FF2B5EF4-FFF2-40B4-BE49-F238E27FC236}">
                <a16:creationId xmlns:a16="http://schemas.microsoft.com/office/drawing/2014/main" id="{EC105457-864D-458D-9CA5-34182A5896A1}"/>
              </a:ext>
            </a:extLst>
          </p:cNvPr>
          <p:cNvGrpSpPr/>
          <p:nvPr/>
        </p:nvGrpSpPr>
        <p:grpSpPr>
          <a:xfrm>
            <a:off x="6266574" y="4336498"/>
            <a:ext cx="1074517" cy="1673078"/>
            <a:chOff x="6207507" y="3619226"/>
            <a:chExt cx="1156039" cy="1949725"/>
          </a:xfrm>
        </p:grpSpPr>
        <p:grpSp>
          <p:nvGrpSpPr>
            <p:cNvPr id="67" name="Group 66">
              <a:extLst>
                <a:ext uri="{FF2B5EF4-FFF2-40B4-BE49-F238E27FC236}">
                  <a16:creationId xmlns:a16="http://schemas.microsoft.com/office/drawing/2014/main" id="{8CE0758F-D07F-4830-B4DE-CAD1085EC242}"/>
                </a:ext>
              </a:extLst>
            </p:cNvPr>
            <p:cNvGrpSpPr/>
            <p:nvPr/>
          </p:nvGrpSpPr>
          <p:grpSpPr>
            <a:xfrm>
              <a:off x="6319373" y="3647421"/>
              <a:ext cx="949930" cy="1921530"/>
              <a:chOff x="1581856" y="2142969"/>
              <a:chExt cx="1080004" cy="889927"/>
            </a:xfrm>
            <a:effectLst>
              <a:outerShdw blurRad="152400" dist="38100" dir="18900000" sx="101000" sy="101000" algn="bl" rotWithShape="0">
                <a:prstClr val="black">
                  <a:alpha val="40000"/>
                </a:prstClr>
              </a:outerShdw>
            </a:effectLst>
          </p:grpSpPr>
          <p:sp>
            <p:nvSpPr>
              <p:cNvPr id="69" name="Rectangle 68">
                <a:extLst>
                  <a:ext uri="{FF2B5EF4-FFF2-40B4-BE49-F238E27FC236}">
                    <a16:creationId xmlns:a16="http://schemas.microsoft.com/office/drawing/2014/main" id="{56E101E1-7A7A-4EB7-91C1-934662E2645B}"/>
                  </a:ext>
                </a:extLst>
              </p:cNvPr>
              <p:cNvSpPr/>
              <p:nvPr/>
            </p:nvSpPr>
            <p:spPr>
              <a:xfrm>
                <a:off x="1581856" y="2142970"/>
                <a:ext cx="540001" cy="889926"/>
              </a:xfrm>
              <a:prstGeom prst="rect">
                <a:avLst/>
              </a:prstGeom>
              <a:solidFill>
                <a:schemeClr val="accent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70" name="Rectangle 69">
                <a:extLst>
                  <a:ext uri="{FF2B5EF4-FFF2-40B4-BE49-F238E27FC236}">
                    <a16:creationId xmlns:a16="http://schemas.microsoft.com/office/drawing/2014/main" id="{83479C46-8C60-4554-BDC8-93EF32F758B3}"/>
                  </a:ext>
                </a:extLst>
              </p:cNvPr>
              <p:cNvSpPr/>
              <p:nvPr/>
            </p:nvSpPr>
            <p:spPr>
              <a:xfrm>
                <a:off x="2121858" y="2142969"/>
                <a:ext cx="540002" cy="889927"/>
              </a:xfrm>
              <a:prstGeom prst="rect">
                <a:avLst/>
              </a:prstGeom>
              <a:solidFill>
                <a:schemeClr val="accent3">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68" name="Text Box 15">
              <a:extLst>
                <a:ext uri="{FF2B5EF4-FFF2-40B4-BE49-F238E27FC236}">
                  <a16:creationId xmlns:a16="http://schemas.microsoft.com/office/drawing/2014/main" id="{472BE7B9-5712-48D5-9488-081C4B25B8C5}"/>
                </a:ext>
              </a:extLst>
            </p:cNvPr>
            <p:cNvSpPr txBox="1">
              <a:spLocks noChangeArrowheads="1"/>
            </p:cNvSpPr>
            <p:nvPr/>
          </p:nvSpPr>
          <p:spPr bwMode="auto">
            <a:xfrm>
              <a:off x="6207507" y="3619226"/>
              <a:ext cx="1156039" cy="209180"/>
            </a:xfrm>
            <a:prstGeom prst="rect">
              <a:avLst/>
            </a:prstGeom>
            <a:noFill/>
            <a:ln w="9525" algn="ctr">
              <a:noFill/>
              <a:miter lim="800000"/>
              <a:headEnd/>
              <a:tailEnd/>
            </a:ln>
          </p:spPr>
          <p:txBody>
            <a:bodyPr wrap="square">
              <a:no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£325,000</a:t>
              </a:r>
              <a:endParaRPr lang="en-US" sz="2000" kern="0">
                <a:latin typeface="Agency FB" panose="020B0503020202020204" pitchFamily="34" charset="0"/>
                <a:ea typeface="+mn-ea"/>
                <a:cs typeface="Arial" pitchFamily="34" charset="0"/>
              </a:endParaRPr>
            </a:p>
          </p:txBody>
        </p:sp>
      </p:grpSp>
      <p:grpSp>
        <p:nvGrpSpPr>
          <p:cNvPr id="74" name="Group 73">
            <a:extLst>
              <a:ext uri="{FF2B5EF4-FFF2-40B4-BE49-F238E27FC236}">
                <a16:creationId xmlns:a16="http://schemas.microsoft.com/office/drawing/2014/main" id="{EB032AA3-4379-4707-B034-D0E0A496DE9A}"/>
              </a:ext>
            </a:extLst>
          </p:cNvPr>
          <p:cNvGrpSpPr/>
          <p:nvPr/>
        </p:nvGrpSpPr>
        <p:grpSpPr>
          <a:xfrm>
            <a:off x="6333109" y="3265716"/>
            <a:ext cx="943174" cy="1082881"/>
            <a:chOff x="6275944" y="2149467"/>
            <a:chExt cx="1014731" cy="1712721"/>
          </a:xfrm>
        </p:grpSpPr>
        <p:grpSp>
          <p:nvGrpSpPr>
            <p:cNvPr id="75" name="Group 74">
              <a:extLst>
                <a:ext uri="{FF2B5EF4-FFF2-40B4-BE49-F238E27FC236}">
                  <a16:creationId xmlns:a16="http://schemas.microsoft.com/office/drawing/2014/main" id="{FB96C8B4-D0BB-40D2-8470-046BDBBBC5B3}"/>
                </a:ext>
              </a:extLst>
            </p:cNvPr>
            <p:cNvGrpSpPr/>
            <p:nvPr/>
          </p:nvGrpSpPr>
          <p:grpSpPr>
            <a:xfrm>
              <a:off x="6319375" y="2149467"/>
              <a:ext cx="938899" cy="1712721"/>
              <a:chOff x="1581856" y="2444685"/>
              <a:chExt cx="1067463" cy="588211"/>
            </a:xfrm>
            <a:effectLst>
              <a:outerShdw blurRad="152400" dist="38100" dir="18900000" sx="101000" sy="101000" algn="bl" rotWithShape="0">
                <a:prstClr val="black">
                  <a:alpha val="40000"/>
                </a:prstClr>
              </a:outerShdw>
            </a:effectLst>
          </p:grpSpPr>
          <p:sp>
            <p:nvSpPr>
              <p:cNvPr id="77" name="Rectangle 76">
                <a:extLst>
                  <a:ext uri="{FF2B5EF4-FFF2-40B4-BE49-F238E27FC236}">
                    <a16:creationId xmlns:a16="http://schemas.microsoft.com/office/drawing/2014/main" id="{C630146F-6240-470A-9852-CDD8E8360BE8}"/>
                  </a:ext>
                </a:extLst>
              </p:cNvPr>
              <p:cNvSpPr/>
              <p:nvPr/>
            </p:nvSpPr>
            <p:spPr>
              <a:xfrm>
                <a:off x="1581856" y="2444685"/>
                <a:ext cx="540000" cy="588211"/>
              </a:xfrm>
              <a:prstGeom prst="rect">
                <a:avLst/>
              </a:prstGeom>
              <a:solidFill>
                <a:schemeClr val="tx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78" name="Rectangle 77">
                <a:extLst>
                  <a:ext uri="{FF2B5EF4-FFF2-40B4-BE49-F238E27FC236}">
                    <a16:creationId xmlns:a16="http://schemas.microsoft.com/office/drawing/2014/main" id="{E82E5C99-0FC7-4AA4-95F6-CEFB14221073}"/>
                  </a:ext>
                </a:extLst>
              </p:cNvPr>
              <p:cNvSpPr/>
              <p:nvPr/>
            </p:nvSpPr>
            <p:spPr>
              <a:xfrm>
                <a:off x="2109318" y="2444685"/>
                <a:ext cx="540001" cy="588211"/>
              </a:xfrm>
              <a:prstGeom prst="rect">
                <a:avLst/>
              </a:prstGeom>
              <a:solidFill>
                <a:schemeClr val="tx2">
                  <a:lumMod val="20000"/>
                  <a:lumOff val="8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76" name="Text Box 15">
              <a:extLst>
                <a:ext uri="{FF2B5EF4-FFF2-40B4-BE49-F238E27FC236}">
                  <a16:creationId xmlns:a16="http://schemas.microsoft.com/office/drawing/2014/main" id="{752E3AE1-F649-464F-9560-86EBCAF30F08}"/>
                </a:ext>
              </a:extLst>
            </p:cNvPr>
            <p:cNvSpPr txBox="1">
              <a:spLocks noChangeArrowheads="1"/>
            </p:cNvSpPr>
            <p:nvPr/>
          </p:nvSpPr>
          <p:spPr bwMode="auto">
            <a:xfrm>
              <a:off x="6275944" y="2170030"/>
              <a:ext cx="1014731" cy="632827"/>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£175,000</a:t>
              </a:r>
              <a:endParaRPr lang="en-US" sz="2000" kern="0">
                <a:latin typeface="Agency FB" panose="020B0503020202020204" pitchFamily="34" charset="0"/>
                <a:ea typeface="+mn-ea"/>
                <a:cs typeface="Arial" pitchFamily="34" charset="0"/>
              </a:endParaRPr>
            </a:p>
          </p:txBody>
        </p:sp>
      </p:grpSp>
      <p:grpSp>
        <p:nvGrpSpPr>
          <p:cNvPr id="80" name="Group 79">
            <a:extLst>
              <a:ext uri="{FF2B5EF4-FFF2-40B4-BE49-F238E27FC236}">
                <a16:creationId xmlns:a16="http://schemas.microsoft.com/office/drawing/2014/main" id="{AA63EA25-270B-4FFB-BC46-88BA47DD59F4}"/>
              </a:ext>
            </a:extLst>
          </p:cNvPr>
          <p:cNvGrpSpPr/>
          <p:nvPr/>
        </p:nvGrpSpPr>
        <p:grpSpPr>
          <a:xfrm>
            <a:off x="6309468" y="2668569"/>
            <a:ext cx="1009593" cy="597148"/>
            <a:chOff x="6251242" y="3706956"/>
            <a:chExt cx="1086190" cy="696029"/>
          </a:xfrm>
        </p:grpSpPr>
        <p:grpSp>
          <p:nvGrpSpPr>
            <p:cNvPr id="81" name="Group 80">
              <a:extLst>
                <a:ext uri="{FF2B5EF4-FFF2-40B4-BE49-F238E27FC236}">
                  <a16:creationId xmlns:a16="http://schemas.microsoft.com/office/drawing/2014/main" id="{B843FD69-7935-47DB-9028-6AA0F646B1F6}"/>
                </a:ext>
              </a:extLst>
            </p:cNvPr>
            <p:cNvGrpSpPr/>
            <p:nvPr/>
          </p:nvGrpSpPr>
          <p:grpSpPr>
            <a:xfrm>
              <a:off x="6319375" y="3706956"/>
              <a:ext cx="949926" cy="696029"/>
              <a:chOff x="1581856" y="2353593"/>
              <a:chExt cx="1080000" cy="679303"/>
            </a:xfrm>
            <a:effectLst>
              <a:outerShdw blurRad="152400" dist="38100" dir="18900000" sx="101000" sy="101000" algn="bl" rotWithShape="0">
                <a:prstClr val="black">
                  <a:alpha val="40000"/>
                </a:prstClr>
              </a:outerShdw>
            </a:effectLst>
          </p:grpSpPr>
          <p:sp>
            <p:nvSpPr>
              <p:cNvPr id="83" name="Rectangle 82">
                <a:extLst>
                  <a:ext uri="{FF2B5EF4-FFF2-40B4-BE49-F238E27FC236}">
                    <a16:creationId xmlns:a16="http://schemas.microsoft.com/office/drawing/2014/main" id="{846770BF-19B3-4604-BFE3-5AFA843BEFB6}"/>
                  </a:ext>
                </a:extLst>
              </p:cNvPr>
              <p:cNvSpPr/>
              <p:nvPr/>
            </p:nvSpPr>
            <p:spPr>
              <a:xfrm>
                <a:off x="1581856" y="2353593"/>
                <a:ext cx="540000" cy="679303"/>
              </a:xfrm>
              <a:prstGeom prst="rect">
                <a:avLst/>
              </a:prstGeom>
              <a:solidFill>
                <a:schemeClr val="accent2"/>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sp>
            <p:nvSpPr>
              <p:cNvPr id="84" name="Rectangle 83">
                <a:extLst>
                  <a:ext uri="{FF2B5EF4-FFF2-40B4-BE49-F238E27FC236}">
                    <a16:creationId xmlns:a16="http://schemas.microsoft.com/office/drawing/2014/main" id="{16355FB8-1DF0-4CE2-96D8-0EA596ABA7EE}"/>
                  </a:ext>
                </a:extLst>
              </p:cNvPr>
              <p:cNvSpPr/>
              <p:nvPr/>
            </p:nvSpPr>
            <p:spPr>
              <a:xfrm>
                <a:off x="2121856" y="2353593"/>
                <a:ext cx="540000" cy="679303"/>
              </a:xfrm>
              <a:prstGeom prst="rect">
                <a:avLst/>
              </a:prstGeom>
              <a:solidFill>
                <a:schemeClr val="accent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82" name="Text Box 15">
              <a:extLst>
                <a:ext uri="{FF2B5EF4-FFF2-40B4-BE49-F238E27FC236}">
                  <a16:creationId xmlns:a16="http://schemas.microsoft.com/office/drawing/2014/main" id="{5C204DA1-8552-42AB-BAEC-B3F41BB94D91}"/>
                </a:ext>
              </a:extLst>
            </p:cNvPr>
            <p:cNvSpPr txBox="1">
              <a:spLocks noChangeArrowheads="1"/>
            </p:cNvSpPr>
            <p:nvPr/>
          </p:nvSpPr>
          <p:spPr bwMode="auto">
            <a:xfrm>
              <a:off x="6251242" y="3743092"/>
              <a:ext cx="1086190" cy="466364"/>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£25,000</a:t>
              </a:r>
            </a:p>
          </p:txBody>
        </p:sp>
      </p:grpSp>
      <p:grpSp>
        <p:nvGrpSpPr>
          <p:cNvPr id="100" name="Group 99">
            <a:extLst>
              <a:ext uri="{FF2B5EF4-FFF2-40B4-BE49-F238E27FC236}">
                <a16:creationId xmlns:a16="http://schemas.microsoft.com/office/drawing/2014/main" id="{A986E6EE-7479-4895-A252-7B5D13678B90}"/>
              </a:ext>
            </a:extLst>
          </p:cNvPr>
          <p:cNvGrpSpPr/>
          <p:nvPr/>
        </p:nvGrpSpPr>
        <p:grpSpPr>
          <a:xfrm>
            <a:off x="6331498" y="2595781"/>
            <a:ext cx="1009593" cy="400110"/>
            <a:chOff x="6279088" y="3776755"/>
            <a:chExt cx="1086190" cy="466364"/>
          </a:xfrm>
        </p:grpSpPr>
        <p:grpSp>
          <p:nvGrpSpPr>
            <p:cNvPr id="101" name="Group 100">
              <a:extLst>
                <a:ext uri="{FF2B5EF4-FFF2-40B4-BE49-F238E27FC236}">
                  <a16:creationId xmlns:a16="http://schemas.microsoft.com/office/drawing/2014/main" id="{151AE936-C177-4A01-A559-07A3EA27F279}"/>
                </a:ext>
              </a:extLst>
            </p:cNvPr>
            <p:cNvGrpSpPr/>
            <p:nvPr/>
          </p:nvGrpSpPr>
          <p:grpSpPr>
            <a:xfrm>
              <a:off x="6319375" y="3849692"/>
              <a:ext cx="949926" cy="328693"/>
              <a:chOff x="1581856" y="2492896"/>
              <a:chExt cx="1080000" cy="320794"/>
            </a:xfrm>
            <a:effectLst>
              <a:outerShdw blurRad="152400" dist="38100" dir="18900000" sx="101000" sy="101000" algn="bl" rotWithShape="0">
                <a:prstClr val="black">
                  <a:alpha val="40000"/>
                </a:prstClr>
              </a:outerShdw>
            </a:effectLst>
          </p:grpSpPr>
          <p:sp>
            <p:nvSpPr>
              <p:cNvPr id="103" name="Rectangle 102">
                <a:extLst>
                  <a:ext uri="{FF2B5EF4-FFF2-40B4-BE49-F238E27FC236}">
                    <a16:creationId xmlns:a16="http://schemas.microsoft.com/office/drawing/2014/main" id="{C0A029D1-32FB-4B6E-B081-89973CDA5222}"/>
                  </a:ext>
                </a:extLst>
              </p:cNvPr>
              <p:cNvSpPr/>
              <p:nvPr/>
            </p:nvSpPr>
            <p:spPr>
              <a:xfrm>
                <a:off x="1581856" y="2492896"/>
                <a:ext cx="540000" cy="320794"/>
              </a:xfrm>
              <a:prstGeom prst="rect">
                <a:avLst/>
              </a:prstGeom>
              <a:solidFill>
                <a:srgbClr val="C5C99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04" name="Rectangle 103">
                <a:extLst>
                  <a:ext uri="{FF2B5EF4-FFF2-40B4-BE49-F238E27FC236}">
                    <a16:creationId xmlns:a16="http://schemas.microsoft.com/office/drawing/2014/main" id="{0470894B-0071-4F42-8E23-C4AAF93A4265}"/>
                  </a:ext>
                </a:extLst>
              </p:cNvPr>
              <p:cNvSpPr/>
              <p:nvPr/>
            </p:nvSpPr>
            <p:spPr>
              <a:xfrm>
                <a:off x="2121856" y="2492896"/>
                <a:ext cx="540000" cy="320794"/>
              </a:xfrm>
              <a:prstGeom prst="rect">
                <a:avLst/>
              </a:prstGeom>
              <a:solidFill>
                <a:srgbClr val="B1B66E"/>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02" name="Text Box 15">
              <a:extLst>
                <a:ext uri="{FF2B5EF4-FFF2-40B4-BE49-F238E27FC236}">
                  <a16:creationId xmlns:a16="http://schemas.microsoft.com/office/drawing/2014/main" id="{2438AF92-CB5C-465E-96B3-2687B4FA059A}"/>
                </a:ext>
              </a:extLst>
            </p:cNvPr>
            <p:cNvSpPr txBox="1">
              <a:spLocks noChangeArrowheads="1"/>
            </p:cNvSpPr>
            <p:nvPr/>
          </p:nvSpPr>
          <p:spPr bwMode="auto">
            <a:xfrm>
              <a:off x="6279088" y="3776755"/>
              <a:ext cx="1086190" cy="466364"/>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a:latin typeface="Agency FB" panose="020B0503020202020204" pitchFamily="34" charset="0"/>
                  <a:ea typeface="+mn-ea"/>
                  <a:cs typeface="Arial" pitchFamily="34" charset="0"/>
                </a:rPr>
                <a:t>£10,000</a:t>
              </a:r>
            </a:p>
          </p:txBody>
        </p:sp>
      </p:grpSp>
      <p:grpSp>
        <p:nvGrpSpPr>
          <p:cNvPr id="105" name="Group 104">
            <a:extLst>
              <a:ext uri="{FF2B5EF4-FFF2-40B4-BE49-F238E27FC236}">
                <a16:creationId xmlns:a16="http://schemas.microsoft.com/office/drawing/2014/main" id="{CB395BBD-E3C0-4AD5-B900-24549D4246B7}"/>
              </a:ext>
            </a:extLst>
          </p:cNvPr>
          <p:cNvGrpSpPr/>
          <p:nvPr/>
        </p:nvGrpSpPr>
        <p:grpSpPr>
          <a:xfrm>
            <a:off x="6334479" y="2901099"/>
            <a:ext cx="1009593" cy="400110"/>
            <a:chOff x="6283370" y="3992257"/>
            <a:chExt cx="1086190" cy="466364"/>
          </a:xfrm>
        </p:grpSpPr>
        <p:grpSp>
          <p:nvGrpSpPr>
            <p:cNvPr id="106" name="Group 105">
              <a:extLst>
                <a:ext uri="{FF2B5EF4-FFF2-40B4-BE49-F238E27FC236}">
                  <a16:creationId xmlns:a16="http://schemas.microsoft.com/office/drawing/2014/main" id="{6552BFD2-C8FF-4A06-8E1D-C5A5BE734D30}"/>
                </a:ext>
              </a:extLst>
            </p:cNvPr>
            <p:cNvGrpSpPr/>
            <p:nvPr/>
          </p:nvGrpSpPr>
          <p:grpSpPr>
            <a:xfrm>
              <a:off x="6319375" y="4029345"/>
              <a:ext cx="949926" cy="373640"/>
              <a:chOff x="1581856" y="2668233"/>
              <a:chExt cx="1080000" cy="364661"/>
            </a:xfrm>
            <a:effectLst>
              <a:outerShdw blurRad="152400" dist="38100" dir="18900000" sx="101000" sy="101000" algn="bl" rotWithShape="0">
                <a:prstClr val="black">
                  <a:alpha val="40000"/>
                </a:prstClr>
              </a:outerShdw>
            </a:effectLst>
          </p:grpSpPr>
          <p:sp>
            <p:nvSpPr>
              <p:cNvPr id="108" name="Rectangle 107">
                <a:extLst>
                  <a:ext uri="{FF2B5EF4-FFF2-40B4-BE49-F238E27FC236}">
                    <a16:creationId xmlns:a16="http://schemas.microsoft.com/office/drawing/2014/main" id="{6795099F-480A-4DD1-BA1F-01C0E056D681}"/>
                  </a:ext>
                </a:extLst>
              </p:cNvPr>
              <p:cNvSpPr/>
              <p:nvPr/>
            </p:nvSpPr>
            <p:spPr>
              <a:xfrm>
                <a:off x="1581856" y="2668233"/>
                <a:ext cx="540000" cy="364661"/>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09" name="Rectangle 108">
                <a:extLst>
                  <a:ext uri="{FF2B5EF4-FFF2-40B4-BE49-F238E27FC236}">
                    <a16:creationId xmlns:a16="http://schemas.microsoft.com/office/drawing/2014/main" id="{524CAF3B-4483-44A3-A79E-853C69C3A9B4}"/>
                  </a:ext>
                </a:extLst>
              </p:cNvPr>
              <p:cNvSpPr/>
              <p:nvPr/>
            </p:nvSpPr>
            <p:spPr>
              <a:xfrm>
                <a:off x="2121856" y="2668233"/>
                <a:ext cx="540000" cy="364661"/>
              </a:xfrm>
              <a:prstGeom prst="rect">
                <a:avLst/>
              </a:prstGeom>
              <a:solidFill>
                <a:schemeClr val="accent1">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07" name="Text Box 15">
              <a:extLst>
                <a:ext uri="{FF2B5EF4-FFF2-40B4-BE49-F238E27FC236}">
                  <a16:creationId xmlns:a16="http://schemas.microsoft.com/office/drawing/2014/main" id="{64E91199-46C1-43C0-B69F-B177345A60A2}"/>
                </a:ext>
              </a:extLst>
            </p:cNvPr>
            <p:cNvSpPr txBox="1">
              <a:spLocks noChangeArrowheads="1"/>
            </p:cNvSpPr>
            <p:nvPr/>
          </p:nvSpPr>
          <p:spPr bwMode="auto">
            <a:xfrm>
              <a:off x="6283370" y="3992257"/>
              <a:ext cx="1086190" cy="466364"/>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kern="0" dirty="0">
                  <a:latin typeface="Agency FB" panose="020B0503020202020204" pitchFamily="34" charset="0"/>
                  <a:ea typeface="+mn-ea"/>
                  <a:cs typeface="Arial" pitchFamily="34" charset="0"/>
                </a:rPr>
                <a:t>£15,000</a:t>
              </a:r>
            </a:p>
          </p:txBody>
        </p:sp>
      </p:grpSp>
      <p:sp>
        <p:nvSpPr>
          <p:cNvPr id="85" name="Rectangle 84">
            <a:extLst>
              <a:ext uri="{FF2B5EF4-FFF2-40B4-BE49-F238E27FC236}">
                <a16:creationId xmlns:a16="http://schemas.microsoft.com/office/drawing/2014/main" id="{B462AB82-4B10-4246-BFBE-13B5E9EDECB2}"/>
              </a:ext>
            </a:extLst>
          </p:cNvPr>
          <p:cNvSpPr/>
          <p:nvPr/>
        </p:nvSpPr>
        <p:spPr>
          <a:xfrm>
            <a:off x="6187880" y="2650268"/>
            <a:ext cx="1217786" cy="3351272"/>
          </a:xfrm>
          <a:prstGeom prst="rect">
            <a:avLst/>
          </a:prstGeom>
          <a:gradFill>
            <a:gsLst>
              <a:gs pos="64000">
                <a:sysClr val="window" lastClr="FFFFFF">
                  <a:lumMod val="95000"/>
                  <a:alpha val="20000"/>
                </a:sysClr>
              </a:gs>
              <a:gs pos="0">
                <a:sysClr val="window" lastClr="FFFFFF">
                  <a:lumMod val="50000"/>
                  <a:alpha val="40000"/>
                </a:sysClr>
              </a:gs>
              <a:gs pos="92000">
                <a:sysClr val="window" lastClr="FFFFFF">
                  <a:alpha val="20000"/>
                </a:sysClr>
              </a:gs>
              <a:gs pos="15000">
                <a:sysClr val="window" lastClr="FFFFFF">
                  <a:alpha val="20000"/>
                </a:sysClr>
              </a:gs>
              <a:gs pos="100000">
                <a:sysClr val="window" lastClr="FFFFFF">
                  <a:lumMod val="50000"/>
                  <a:alpha val="40000"/>
                </a:sysClr>
              </a:gs>
            </a:gsLst>
            <a:lin ang="0" scaled="0"/>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cxnSp>
        <p:nvCxnSpPr>
          <p:cNvPr id="114" name="Straight Connector 113">
            <a:extLst>
              <a:ext uri="{FF2B5EF4-FFF2-40B4-BE49-F238E27FC236}">
                <a16:creationId xmlns:a16="http://schemas.microsoft.com/office/drawing/2014/main" id="{6DF798BB-CDBB-4006-8BF8-F0837FF7E250}"/>
              </a:ext>
            </a:extLst>
          </p:cNvPr>
          <p:cNvCxnSpPr>
            <a:cxnSpLocks/>
          </p:cNvCxnSpPr>
          <p:nvPr/>
        </p:nvCxnSpPr>
        <p:spPr>
          <a:xfrm flipV="1">
            <a:off x="6383045" y="3266011"/>
            <a:ext cx="1340218" cy="4870"/>
          </a:xfrm>
          <a:prstGeom prst="line">
            <a:avLst/>
          </a:prstGeom>
        </p:spPr>
        <p:style>
          <a:lnRef idx="3">
            <a:schemeClr val="accent5"/>
          </a:lnRef>
          <a:fillRef idx="0">
            <a:schemeClr val="accent5"/>
          </a:fillRef>
          <a:effectRef idx="2">
            <a:schemeClr val="accent5"/>
          </a:effectRef>
          <a:fontRef idx="minor">
            <a:schemeClr val="tx1"/>
          </a:fontRef>
        </p:style>
      </p:cxnSp>
      <p:sp>
        <p:nvSpPr>
          <p:cNvPr id="117" name="TextBox 116">
            <a:extLst>
              <a:ext uri="{FF2B5EF4-FFF2-40B4-BE49-F238E27FC236}">
                <a16:creationId xmlns:a16="http://schemas.microsoft.com/office/drawing/2014/main" id="{CA552DFE-5C2B-4619-87AD-4981C9CC2B5C}"/>
              </a:ext>
            </a:extLst>
          </p:cNvPr>
          <p:cNvSpPr txBox="1"/>
          <p:nvPr/>
        </p:nvSpPr>
        <p:spPr>
          <a:xfrm>
            <a:off x="7701054" y="3059386"/>
            <a:ext cx="2589936" cy="369332"/>
          </a:xfrm>
          <a:prstGeom prst="rect">
            <a:avLst/>
          </a:prstGeom>
          <a:noFill/>
        </p:spPr>
        <p:txBody>
          <a:bodyPr wrap="square" rtlCol="0">
            <a:spAutoFit/>
          </a:bodyPr>
          <a:lstStyle/>
          <a:p>
            <a:r>
              <a:rPr lang="en-GB">
                <a:latin typeface="Aptos" panose="020B0004020202020204" pitchFamily="34" charset="0"/>
              </a:rPr>
              <a:t>Total nil rate band limit</a:t>
            </a:r>
          </a:p>
        </p:txBody>
      </p:sp>
      <p:grpSp>
        <p:nvGrpSpPr>
          <p:cNvPr id="135" name="Group 134">
            <a:extLst>
              <a:ext uri="{FF2B5EF4-FFF2-40B4-BE49-F238E27FC236}">
                <a16:creationId xmlns:a16="http://schemas.microsoft.com/office/drawing/2014/main" id="{F7F4B7CA-231C-4CA4-8631-7092BEAC7D98}"/>
              </a:ext>
            </a:extLst>
          </p:cNvPr>
          <p:cNvGrpSpPr/>
          <p:nvPr/>
        </p:nvGrpSpPr>
        <p:grpSpPr>
          <a:xfrm>
            <a:off x="7588898" y="4936369"/>
            <a:ext cx="1951906" cy="369332"/>
            <a:chOff x="6064898" y="4243999"/>
            <a:chExt cx="1951906" cy="369332"/>
          </a:xfrm>
        </p:grpSpPr>
        <p:sp>
          <p:nvSpPr>
            <p:cNvPr id="115" name="TextBox 114">
              <a:extLst>
                <a:ext uri="{FF2B5EF4-FFF2-40B4-BE49-F238E27FC236}">
                  <a16:creationId xmlns:a16="http://schemas.microsoft.com/office/drawing/2014/main" id="{E2354D35-87D2-4E65-ABA3-D9918C643266}"/>
                </a:ext>
              </a:extLst>
            </p:cNvPr>
            <p:cNvSpPr txBox="1"/>
            <p:nvPr/>
          </p:nvSpPr>
          <p:spPr>
            <a:xfrm>
              <a:off x="6273722" y="4243999"/>
              <a:ext cx="1743082" cy="369332"/>
            </a:xfrm>
            <a:prstGeom prst="rect">
              <a:avLst/>
            </a:prstGeom>
            <a:noFill/>
          </p:spPr>
          <p:txBody>
            <a:bodyPr wrap="square" rtlCol="0">
              <a:spAutoFit/>
            </a:bodyPr>
            <a:lstStyle/>
            <a:p>
              <a:r>
                <a:rPr lang="en-GB">
                  <a:latin typeface="Aptos" panose="020B0004020202020204" pitchFamily="34" charset="0"/>
                </a:rPr>
                <a:t>Nil rate band</a:t>
              </a:r>
            </a:p>
          </p:txBody>
        </p:sp>
        <p:sp>
          <p:nvSpPr>
            <p:cNvPr id="122" name="Rectangle 121">
              <a:extLst>
                <a:ext uri="{FF2B5EF4-FFF2-40B4-BE49-F238E27FC236}">
                  <a16:creationId xmlns:a16="http://schemas.microsoft.com/office/drawing/2014/main" id="{2BA14443-BEEC-4587-A266-949A9D961658}"/>
                </a:ext>
              </a:extLst>
            </p:cNvPr>
            <p:cNvSpPr/>
            <p:nvPr/>
          </p:nvSpPr>
          <p:spPr>
            <a:xfrm>
              <a:off x="6204127" y="4377453"/>
              <a:ext cx="144000" cy="144000"/>
            </a:xfrm>
            <a:prstGeom prst="rect">
              <a:avLst/>
            </a:prstGeom>
            <a:solidFill>
              <a:schemeClr val="accent5">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23" name="Rectangle 122">
              <a:extLst>
                <a:ext uri="{FF2B5EF4-FFF2-40B4-BE49-F238E27FC236}">
                  <a16:creationId xmlns:a16="http://schemas.microsoft.com/office/drawing/2014/main" id="{3E345C7A-A22E-417B-A220-554DD65DF886}"/>
                </a:ext>
              </a:extLst>
            </p:cNvPr>
            <p:cNvSpPr/>
            <p:nvPr/>
          </p:nvSpPr>
          <p:spPr>
            <a:xfrm>
              <a:off x="6064898" y="4377453"/>
              <a:ext cx="144000" cy="144000"/>
            </a:xfrm>
            <a:prstGeom prst="rect">
              <a:avLst/>
            </a:prstGeom>
            <a:solidFill>
              <a:schemeClr val="accent5"/>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nvGrpSpPr>
          <p:cNvPr id="136" name="Group 135">
            <a:extLst>
              <a:ext uri="{FF2B5EF4-FFF2-40B4-BE49-F238E27FC236}">
                <a16:creationId xmlns:a16="http://schemas.microsoft.com/office/drawing/2014/main" id="{002F2768-55C7-4405-85BC-E453B1464EFF}"/>
              </a:ext>
            </a:extLst>
          </p:cNvPr>
          <p:cNvGrpSpPr/>
          <p:nvPr/>
        </p:nvGrpSpPr>
        <p:grpSpPr>
          <a:xfrm>
            <a:off x="7592334" y="3658869"/>
            <a:ext cx="2795324" cy="369332"/>
            <a:chOff x="6068334" y="2966499"/>
            <a:chExt cx="2795324" cy="369332"/>
          </a:xfrm>
        </p:grpSpPr>
        <p:sp>
          <p:nvSpPr>
            <p:cNvPr id="116" name="TextBox 115">
              <a:extLst>
                <a:ext uri="{FF2B5EF4-FFF2-40B4-BE49-F238E27FC236}">
                  <a16:creationId xmlns:a16="http://schemas.microsoft.com/office/drawing/2014/main" id="{3F66AD84-85D2-4297-AF99-3D10CD141710}"/>
                </a:ext>
              </a:extLst>
            </p:cNvPr>
            <p:cNvSpPr txBox="1"/>
            <p:nvPr/>
          </p:nvSpPr>
          <p:spPr>
            <a:xfrm>
              <a:off x="6273722" y="2966499"/>
              <a:ext cx="2589936" cy="369332"/>
            </a:xfrm>
            <a:prstGeom prst="rect">
              <a:avLst/>
            </a:prstGeom>
            <a:noFill/>
          </p:spPr>
          <p:txBody>
            <a:bodyPr wrap="square" rtlCol="0">
              <a:spAutoFit/>
            </a:bodyPr>
            <a:lstStyle/>
            <a:p>
              <a:r>
                <a:rPr lang="en-GB">
                  <a:latin typeface="Aptos" panose="020B0004020202020204" pitchFamily="34" charset="0"/>
                </a:rPr>
                <a:t>Residence nil rate band</a:t>
              </a:r>
            </a:p>
          </p:txBody>
        </p:sp>
        <p:sp>
          <p:nvSpPr>
            <p:cNvPr id="124" name="Rectangle 123">
              <a:extLst>
                <a:ext uri="{FF2B5EF4-FFF2-40B4-BE49-F238E27FC236}">
                  <a16:creationId xmlns:a16="http://schemas.microsoft.com/office/drawing/2014/main" id="{148E3EB7-E4AB-43FF-B088-042665F653C3}"/>
                </a:ext>
              </a:extLst>
            </p:cNvPr>
            <p:cNvSpPr/>
            <p:nvPr/>
          </p:nvSpPr>
          <p:spPr>
            <a:xfrm>
              <a:off x="6207563" y="3069166"/>
              <a:ext cx="144000" cy="144000"/>
            </a:xfrm>
            <a:prstGeom prst="rect">
              <a:avLst/>
            </a:prstGeom>
            <a:solidFill>
              <a:schemeClr val="tx2">
                <a:lumMod val="20000"/>
                <a:lumOff val="8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25" name="Rectangle 124">
              <a:extLst>
                <a:ext uri="{FF2B5EF4-FFF2-40B4-BE49-F238E27FC236}">
                  <a16:creationId xmlns:a16="http://schemas.microsoft.com/office/drawing/2014/main" id="{508A4015-6A10-441E-B945-4F9880E5D97D}"/>
                </a:ext>
              </a:extLst>
            </p:cNvPr>
            <p:cNvSpPr/>
            <p:nvPr/>
          </p:nvSpPr>
          <p:spPr>
            <a:xfrm>
              <a:off x="6068334" y="3069166"/>
              <a:ext cx="144000" cy="144000"/>
            </a:xfrm>
            <a:prstGeom prst="rect">
              <a:avLst/>
            </a:prstGeom>
            <a:solidFill>
              <a:schemeClr val="tx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nvGrpSpPr>
          <p:cNvPr id="137" name="Group 136">
            <a:extLst>
              <a:ext uri="{FF2B5EF4-FFF2-40B4-BE49-F238E27FC236}">
                <a16:creationId xmlns:a16="http://schemas.microsoft.com/office/drawing/2014/main" id="{57635CB1-EC8D-451F-B458-9B9248DE7D41}"/>
              </a:ext>
            </a:extLst>
          </p:cNvPr>
          <p:cNvGrpSpPr/>
          <p:nvPr/>
        </p:nvGrpSpPr>
        <p:grpSpPr>
          <a:xfrm>
            <a:off x="7592334" y="2722613"/>
            <a:ext cx="2804893" cy="369332"/>
            <a:chOff x="6058765" y="2030243"/>
            <a:chExt cx="2804893" cy="369332"/>
          </a:xfrm>
        </p:grpSpPr>
        <p:sp>
          <p:nvSpPr>
            <p:cNvPr id="121" name="TextBox 120">
              <a:extLst>
                <a:ext uri="{FF2B5EF4-FFF2-40B4-BE49-F238E27FC236}">
                  <a16:creationId xmlns:a16="http://schemas.microsoft.com/office/drawing/2014/main" id="{200CA927-1B07-4122-96F2-999E6DC68322}"/>
                </a:ext>
              </a:extLst>
            </p:cNvPr>
            <p:cNvSpPr txBox="1"/>
            <p:nvPr/>
          </p:nvSpPr>
          <p:spPr>
            <a:xfrm>
              <a:off x="6273722" y="2030243"/>
              <a:ext cx="2589936" cy="369332"/>
            </a:xfrm>
            <a:prstGeom prst="rect">
              <a:avLst/>
            </a:prstGeom>
            <a:noFill/>
          </p:spPr>
          <p:txBody>
            <a:bodyPr wrap="square" rtlCol="0">
              <a:spAutoFit/>
            </a:bodyPr>
            <a:lstStyle/>
            <a:p>
              <a:r>
                <a:rPr lang="en-GB">
                  <a:latin typeface="Aptos" panose="020B0004020202020204" pitchFamily="34" charset="0"/>
                </a:rPr>
                <a:t>Excess subject to IHT</a:t>
              </a:r>
            </a:p>
          </p:txBody>
        </p:sp>
        <p:sp>
          <p:nvSpPr>
            <p:cNvPr id="126" name="Rectangle 125">
              <a:extLst>
                <a:ext uri="{FF2B5EF4-FFF2-40B4-BE49-F238E27FC236}">
                  <a16:creationId xmlns:a16="http://schemas.microsoft.com/office/drawing/2014/main" id="{48A170C0-A9D8-4F50-97E8-4FDA28EF78E8}"/>
                </a:ext>
              </a:extLst>
            </p:cNvPr>
            <p:cNvSpPr/>
            <p:nvPr/>
          </p:nvSpPr>
          <p:spPr>
            <a:xfrm>
              <a:off x="6197994" y="2140317"/>
              <a:ext cx="144000" cy="144000"/>
            </a:xfrm>
            <a:prstGeom prst="rect">
              <a:avLst/>
            </a:prstGeom>
            <a:solidFill>
              <a:schemeClr val="accent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sp>
          <p:nvSpPr>
            <p:cNvPr id="127" name="Rectangle 126">
              <a:extLst>
                <a:ext uri="{FF2B5EF4-FFF2-40B4-BE49-F238E27FC236}">
                  <a16:creationId xmlns:a16="http://schemas.microsoft.com/office/drawing/2014/main" id="{ABC067BD-2548-4FF8-8218-EBFEA845C50D}"/>
                </a:ext>
              </a:extLst>
            </p:cNvPr>
            <p:cNvSpPr/>
            <p:nvPr/>
          </p:nvSpPr>
          <p:spPr>
            <a:xfrm>
              <a:off x="6058765" y="2140317"/>
              <a:ext cx="144000" cy="144000"/>
            </a:xfrm>
            <a:prstGeom prst="rect">
              <a:avLst/>
            </a:prstGeom>
            <a:solidFill>
              <a:schemeClr val="accent2"/>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grpSp>
      <p:grpSp>
        <p:nvGrpSpPr>
          <p:cNvPr id="138" name="Group 137">
            <a:extLst>
              <a:ext uri="{FF2B5EF4-FFF2-40B4-BE49-F238E27FC236}">
                <a16:creationId xmlns:a16="http://schemas.microsoft.com/office/drawing/2014/main" id="{394548E9-2A18-4873-ABDB-82755DD309FE}"/>
              </a:ext>
            </a:extLst>
          </p:cNvPr>
          <p:cNvGrpSpPr/>
          <p:nvPr/>
        </p:nvGrpSpPr>
        <p:grpSpPr>
          <a:xfrm>
            <a:off x="7582765" y="2485094"/>
            <a:ext cx="2849766" cy="653669"/>
            <a:chOff x="6126113" y="1599808"/>
            <a:chExt cx="2849766" cy="653669"/>
          </a:xfrm>
        </p:grpSpPr>
        <p:sp>
          <p:nvSpPr>
            <p:cNvPr id="129" name="Rectangle 128">
              <a:extLst>
                <a:ext uri="{FF2B5EF4-FFF2-40B4-BE49-F238E27FC236}">
                  <a16:creationId xmlns:a16="http://schemas.microsoft.com/office/drawing/2014/main" id="{E86F2CD0-565E-46A2-A63E-FD5E885AD2C0}"/>
                </a:ext>
              </a:extLst>
            </p:cNvPr>
            <p:cNvSpPr/>
            <p:nvPr/>
          </p:nvSpPr>
          <p:spPr>
            <a:xfrm>
              <a:off x="6278394" y="1712873"/>
              <a:ext cx="144000" cy="144000"/>
            </a:xfrm>
            <a:prstGeom prst="rect">
              <a:avLst/>
            </a:prstGeom>
            <a:solidFill>
              <a:srgbClr val="B1B66E"/>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0" name="Rectangle 129">
              <a:extLst>
                <a:ext uri="{FF2B5EF4-FFF2-40B4-BE49-F238E27FC236}">
                  <a16:creationId xmlns:a16="http://schemas.microsoft.com/office/drawing/2014/main" id="{11EE85C3-994E-4AE4-84B0-C6604E8F03A4}"/>
                </a:ext>
              </a:extLst>
            </p:cNvPr>
            <p:cNvSpPr/>
            <p:nvPr/>
          </p:nvSpPr>
          <p:spPr>
            <a:xfrm>
              <a:off x="6139165" y="1712873"/>
              <a:ext cx="144000" cy="144000"/>
            </a:xfrm>
            <a:prstGeom prst="rect">
              <a:avLst/>
            </a:prstGeom>
            <a:solidFill>
              <a:srgbClr val="C5C99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1" name="Rectangle 130">
              <a:extLst>
                <a:ext uri="{FF2B5EF4-FFF2-40B4-BE49-F238E27FC236}">
                  <a16:creationId xmlns:a16="http://schemas.microsoft.com/office/drawing/2014/main" id="{1F40B79B-71D5-4ECA-9BB1-5581124714BC}"/>
                </a:ext>
              </a:extLst>
            </p:cNvPr>
            <p:cNvSpPr/>
            <p:nvPr/>
          </p:nvSpPr>
          <p:spPr>
            <a:xfrm>
              <a:off x="6268951" y="1996412"/>
              <a:ext cx="144000" cy="144000"/>
            </a:xfrm>
            <a:prstGeom prst="rect">
              <a:avLst/>
            </a:prstGeom>
            <a:solidFill>
              <a:schemeClr val="accent1">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2" name="Rectangle 131">
              <a:extLst>
                <a:ext uri="{FF2B5EF4-FFF2-40B4-BE49-F238E27FC236}">
                  <a16:creationId xmlns:a16="http://schemas.microsoft.com/office/drawing/2014/main" id="{F5DD6356-1AEF-4919-A89D-902DDC3700D0}"/>
                </a:ext>
              </a:extLst>
            </p:cNvPr>
            <p:cNvSpPr/>
            <p:nvPr/>
          </p:nvSpPr>
          <p:spPr>
            <a:xfrm>
              <a:off x="6126113" y="1996412"/>
              <a:ext cx="144000" cy="144000"/>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33" name="TextBox 132">
              <a:extLst>
                <a:ext uri="{FF2B5EF4-FFF2-40B4-BE49-F238E27FC236}">
                  <a16:creationId xmlns:a16="http://schemas.microsoft.com/office/drawing/2014/main" id="{41BD4BEA-290C-42D0-9C76-23E10A6F0100}"/>
                </a:ext>
              </a:extLst>
            </p:cNvPr>
            <p:cNvSpPr txBox="1"/>
            <p:nvPr/>
          </p:nvSpPr>
          <p:spPr>
            <a:xfrm>
              <a:off x="6379440" y="1599808"/>
              <a:ext cx="2589936" cy="369332"/>
            </a:xfrm>
            <a:prstGeom prst="rect">
              <a:avLst/>
            </a:prstGeom>
            <a:noFill/>
          </p:spPr>
          <p:txBody>
            <a:bodyPr wrap="square" rtlCol="0">
              <a:spAutoFit/>
            </a:bodyPr>
            <a:lstStyle/>
            <a:p>
              <a:r>
                <a:rPr lang="en-GB">
                  <a:latin typeface="Aptos" panose="020B0004020202020204" pitchFamily="34" charset="0"/>
                </a:rPr>
                <a:t>40% IHT charge</a:t>
              </a:r>
            </a:p>
          </p:txBody>
        </p:sp>
        <p:sp>
          <p:nvSpPr>
            <p:cNvPr id="134" name="TextBox 133">
              <a:extLst>
                <a:ext uri="{FF2B5EF4-FFF2-40B4-BE49-F238E27FC236}">
                  <a16:creationId xmlns:a16="http://schemas.microsoft.com/office/drawing/2014/main" id="{B98E01E6-963A-4DAE-AAA0-C33523EB40A6}"/>
                </a:ext>
              </a:extLst>
            </p:cNvPr>
            <p:cNvSpPr txBox="1"/>
            <p:nvPr/>
          </p:nvSpPr>
          <p:spPr>
            <a:xfrm>
              <a:off x="6385943" y="1884145"/>
              <a:ext cx="2589936" cy="369332"/>
            </a:xfrm>
            <a:prstGeom prst="rect">
              <a:avLst/>
            </a:prstGeom>
            <a:noFill/>
          </p:spPr>
          <p:txBody>
            <a:bodyPr wrap="square" rtlCol="0">
              <a:spAutoFit/>
            </a:bodyPr>
            <a:lstStyle/>
            <a:p>
              <a:r>
                <a:rPr lang="en-GB">
                  <a:latin typeface="Aptos" panose="020B0004020202020204" pitchFamily="34" charset="0"/>
                </a:rPr>
                <a:t>Net excess</a:t>
              </a:r>
            </a:p>
          </p:txBody>
        </p:sp>
      </p:grpSp>
      <p:sp>
        <p:nvSpPr>
          <p:cNvPr id="140" name="Text Box 15">
            <a:extLst>
              <a:ext uri="{FF2B5EF4-FFF2-40B4-BE49-F238E27FC236}">
                <a16:creationId xmlns:a16="http://schemas.microsoft.com/office/drawing/2014/main" id="{CCB618E4-98A9-44F0-8D54-6E1F5A064331}"/>
              </a:ext>
            </a:extLst>
          </p:cNvPr>
          <p:cNvSpPr txBox="1">
            <a:spLocks noChangeArrowheads="1"/>
          </p:cNvSpPr>
          <p:nvPr/>
        </p:nvSpPr>
        <p:spPr bwMode="auto">
          <a:xfrm>
            <a:off x="7654765" y="1857181"/>
            <a:ext cx="2465874" cy="606676"/>
          </a:xfrm>
          <a:prstGeom prst="rect">
            <a:avLst/>
          </a:prstGeom>
          <a:noFill/>
          <a:ln w="9525" algn="ctr">
            <a:noFill/>
            <a:miter lim="800000"/>
            <a:headEnd/>
            <a:tailEnd/>
          </a:ln>
        </p:spPr>
        <p:txBody>
          <a:bodyPr wrap="square">
            <a:noAutofit/>
          </a:bodyPr>
          <a:lstStyle/>
          <a:p>
            <a:pPr algn="ctr" defTabSz="914400" eaLnBrk="1" fontAlgn="auto" hangingPunct="1">
              <a:spcBef>
                <a:spcPct val="50000"/>
              </a:spcBef>
              <a:spcAft>
                <a:spcPts val="0"/>
              </a:spcAft>
              <a:defRPr/>
            </a:pPr>
            <a:r>
              <a:rPr lang="en-GB" b="1" kern="0">
                <a:latin typeface="Aptos" panose="020B0004020202020204" pitchFamily="34" charset="0"/>
                <a:ea typeface="+mn-ea"/>
                <a:cs typeface="Arial" pitchFamily="34" charset="0"/>
              </a:rPr>
              <a:t>The estate is worth £515,000 after IHT</a:t>
            </a:r>
            <a:endParaRPr lang="en-US" b="1" kern="0">
              <a:latin typeface="Aptos" panose="020B0004020202020204" pitchFamily="34" charset="0"/>
              <a:ea typeface="+mn-ea"/>
              <a:cs typeface="Arial" pitchFamily="34" charset="0"/>
            </a:endParaRPr>
          </a:p>
        </p:txBody>
      </p:sp>
      <p:sp>
        <p:nvSpPr>
          <p:cNvPr id="3" name="RefTextBox123">
            <a:extLst>
              <a:ext uri="{FF2B5EF4-FFF2-40B4-BE49-F238E27FC236}">
                <a16:creationId xmlns:a16="http://schemas.microsoft.com/office/drawing/2014/main" id="{415847B3-159D-CDE6-5FD4-1795B1E2F0A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927393826</a:t>
            </a:r>
          </a:p>
        </p:txBody>
      </p:sp>
    </p:spTree>
    <p:custDataLst>
      <p:tags r:id="rId1"/>
    </p:custDataLst>
    <p:extLst>
      <p:ext uri="{BB962C8B-B14F-4D97-AF65-F5344CB8AC3E}">
        <p14:creationId xmlns:p14="http://schemas.microsoft.com/office/powerpoint/2010/main" val="11546913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500"/>
                                        <p:tgtEl>
                                          <p:spTgt spid="1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down)">
                                      <p:cBhvr>
                                        <p:cTn id="24" dur="500"/>
                                        <p:tgtEl>
                                          <p:spTgt spid="7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500"/>
                                        <p:tgtEl>
                                          <p:spTgt spid="13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wipe(left)">
                                      <p:cBhvr>
                                        <p:cTn id="32" dur="500"/>
                                        <p:tgtEl>
                                          <p:spTgt spid="11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down)">
                                      <p:cBhvr>
                                        <p:cTn id="41" dur="500"/>
                                        <p:tgtEl>
                                          <p:spTgt spid="80"/>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par>
                                <p:cTn id="54" presetID="1" presetClass="exit" presetSubtype="0" fill="hold" nodeType="withEffect">
                                  <p:stCondLst>
                                    <p:cond delay="0"/>
                                  </p:stCondLst>
                                  <p:childTnLst>
                                    <p:set>
                                      <p:cBhvr>
                                        <p:cTn id="55" dur="1" fill="hold">
                                          <p:stCondLst>
                                            <p:cond delay="0"/>
                                          </p:stCondLst>
                                        </p:cTn>
                                        <p:tgtEl>
                                          <p:spTgt spid="137"/>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fade">
                                      <p:cBhvr>
                                        <p:cTn id="58" dur="500"/>
                                        <p:tgtEl>
                                          <p:spTgt spid="1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7" grpId="0"/>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D060746F-5D43-B928-35D6-756F5984F68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281704780</a:t>
            </a:r>
          </a:p>
        </p:txBody>
      </p:sp>
      <p:sp>
        <p:nvSpPr>
          <p:cNvPr id="5" name="Title 1">
            <a:extLst>
              <a:ext uri="{FF2B5EF4-FFF2-40B4-BE49-F238E27FC236}">
                <a16:creationId xmlns:a16="http://schemas.microsoft.com/office/drawing/2014/main" id="{E8C4FDA3-204A-28C8-7097-DC5238C80BF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Your estate</a:t>
            </a:r>
            <a:endParaRPr lang="en-GB" sz="3600">
              <a:solidFill>
                <a:srgbClr val="391C66"/>
              </a:solidFill>
              <a:latin typeface="Aptos Display" panose="020B0004020202020204" pitchFamily="34" charset="0"/>
            </a:endParaRPr>
          </a:p>
        </p:txBody>
      </p:sp>
      <p:sp>
        <p:nvSpPr>
          <p:cNvPr id="6" name="Rectangle 5">
            <a:extLst>
              <a:ext uri="{FF2B5EF4-FFF2-40B4-BE49-F238E27FC236}">
                <a16:creationId xmlns:a16="http://schemas.microsoft.com/office/drawing/2014/main" id="{DC0EC012-2C17-216F-6706-0849755501FE}"/>
              </a:ext>
            </a:extLst>
          </p:cNvPr>
          <p:cNvSpPr/>
          <p:nvPr/>
        </p:nvSpPr>
        <p:spPr>
          <a:xfrm>
            <a:off x="802800" y="1584960"/>
            <a:ext cx="10585450" cy="646331"/>
          </a:xfrm>
          <a:prstGeom prst="rect">
            <a:avLst/>
          </a:prstGeom>
        </p:spPr>
        <p:txBody>
          <a:bodyPr wrap="square" lIns="0" rIns="0">
            <a:spAutoFit/>
          </a:bodyPr>
          <a:lstStyle/>
          <a:p>
            <a:pPr>
              <a:spcBef>
                <a:spcPts val="0"/>
              </a:spcBef>
              <a:spcAft>
                <a:spcPts val="1200"/>
              </a:spcAft>
              <a:buClr>
                <a:srgbClr val="F47920"/>
              </a:buClr>
              <a:defRPr/>
            </a:pPr>
            <a:r>
              <a:rPr lang="en-GB">
                <a:solidFill>
                  <a:srgbClr val="000000"/>
                </a:solidFill>
                <a:latin typeface="Aptos" panose="020B0004020202020204" pitchFamily="34" charset="0"/>
              </a:rPr>
              <a:t>In addition to the nil rate bands, there are a number of other gifts that can be made free from IHT.  These include gifts to:</a:t>
            </a:r>
          </a:p>
        </p:txBody>
      </p:sp>
      <p:grpSp>
        <p:nvGrpSpPr>
          <p:cNvPr id="14" name="Group 13">
            <a:extLst>
              <a:ext uri="{FF2B5EF4-FFF2-40B4-BE49-F238E27FC236}">
                <a16:creationId xmlns:a16="http://schemas.microsoft.com/office/drawing/2014/main" id="{E0C236FD-33E0-0BD8-9724-6D831EEF6E5E}"/>
              </a:ext>
            </a:extLst>
          </p:cNvPr>
          <p:cNvGrpSpPr/>
          <p:nvPr/>
        </p:nvGrpSpPr>
        <p:grpSpPr>
          <a:xfrm>
            <a:off x="2025273" y="2523408"/>
            <a:ext cx="3569508" cy="3443523"/>
            <a:chOff x="501273" y="2211646"/>
            <a:chExt cx="3569508" cy="3443523"/>
          </a:xfrm>
        </p:grpSpPr>
        <p:grpSp>
          <p:nvGrpSpPr>
            <p:cNvPr id="15" name="Group 14">
              <a:extLst>
                <a:ext uri="{FF2B5EF4-FFF2-40B4-BE49-F238E27FC236}">
                  <a16:creationId xmlns:a16="http://schemas.microsoft.com/office/drawing/2014/main" id="{D7C133E2-10C8-474E-6FC2-20FF34B8F45D}"/>
                </a:ext>
              </a:extLst>
            </p:cNvPr>
            <p:cNvGrpSpPr/>
            <p:nvPr/>
          </p:nvGrpSpPr>
          <p:grpSpPr>
            <a:xfrm>
              <a:off x="501273" y="3823284"/>
              <a:ext cx="2237027" cy="1831885"/>
              <a:chOff x="501273" y="3823284"/>
              <a:chExt cx="2237027" cy="1831885"/>
            </a:xfrm>
          </p:grpSpPr>
          <p:sp>
            <p:nvSpPr>
              <p:cNvPr id="22" name="Freeform 9">
                <a:extLst>
                  <a:ext uri="{FF2B5EF4-FFF2-40B4-BE49-F238E27FC236}">
                    <a16:creationId xmlns:a16="http://schemas.microsoft.com/office/drawing/2014/main" id="{B2B40A27-BEE6-E6FE-5701-6E5BF7208851}"/>
                  </a:ext>
                </a:extLst>
              </p:cNvPr>
              <p:cNvSpPr/>
              <p:nvPr/>
            </p:nvSpPr>
            <p:spPr>
              <a:xfrm rot="14400000">
                <a:off x="703844" y="3620713"/>
                <a:ext cx="1831885" cy="2237027"/>
              </a:xfrm>
              <a:custGeom>
                <a:avLst/>
                <a:gdLst>
                  <a:gd name="connsiteX0" fmla="*/ 2581844 w 3949844"/>
                  <a:gd name="connsiteY0" fmla="*/ 170546 h 4823399"/>
                  <a:gd name="connsiteX1" fmla="*/ 1384390 w 3949844"/>
                  <a:gd name="connsiteY1" fmla="*/ 1368000 h 4823399"/>
                  <a:gd name="connsiteX2" fmla="*/ 1390573 w 3949844"/>
                  <a:gd name="connsiteY2" fmla="*/ 1490433 h 4823399"/>
                  <a:gd name="connsiteX3" fmla="*/ 1392107 w 3949844"/>
                  <a:gd name="connsiteY3" fmla="*/ 1500485 h 4823399"/>
                  <a:gd name="connsiteX4" fmla="*/ 1400664 w 3949844"/>
                  <a:gd name="connsiteY4" fmla="*/ 1556554 h 4823399"/>
                  <a:gd name="connsiteX5" fmla="*/ 1408718 w 3949844"/>
                  <a:gd name="connsiteY5" fmla="*/ 1609329 h 4823399"/>
                  <a:gd name="connsiteX6" fmla="*/ 1436540 w 3949844"/>
                  <a:gd name="connsiteY6" fmla="*/ 1717533 h 4823399"/>
                  <a:gd name="connsiteX7" fmla="*/ 1448372 w 3949844"/>
                  <a:gd name="connsiteY7" fmla="*/ 1751809 h 4823399"/>
                  <a:gd name="connsiteX8" fmla="*/ 1473952 w 3949844"/>
                  <a:gd name="connsiteY8" fmla="*/ 1821700 h 4823399"/>
                  <a:gd name="connsiteX9" fmla="*/ 1491183 w 3949844"/>
                  <a:gd name="connsiteY9" fmla="*/ 1860448 h 4823399"/>
                  <a:gd name="connsiteX10" fmla="*/ 1520561 w 3949844"/>
                  <a:gd name="connsiteY10" fmla="*/ 1921434 h 4823399"/>
                  <a:gd name="connsiteX11" fmla="*/ 1541841 w 3949844"/>
                  <a:gd name="connsiteY11" fmla="*/ 1960053 h 4823399"/>
                  <a:gd name="connsiteX12" fmla="*/ 1567529 w 3949844"/>
                  <a:gd name="connsiteY12" fmla="*/ 2002337 h 4823399"/>
                  <a:gd name="connsiteX13" fmla="*/ 1670756 w 3949844"/>
                  <a:gd name="connsiteY13" fmla="*/ 2143914 h 4823399"/>
                  <a:gd name="connsiteX14" fmla="*/ 1688736 w 3949844"/>
                  <a:gd name="connsiteY14" fmla="*/ 2163698 h 4823399"/>
                  <a:gd name="connsiteX15" fmla="*/ 1820152 w 3949844"/>
                  <a:gd name="connsiteY15" fmla="*/ 2292014 h 4823399"/>
                  <a:gd name="connsiteX16" fmla="*/ 1971469 w 3949844"/>
                  <a:gd name="connsiteY16" fmla="*/ 2396872 h 4823399"/>
                  <a:gd name="connsiteX17" fmla="*/ 1994491 w 3949844"/>
                  <a:gd name="connsiteY17" fmla="*/ 2410858 h 4823399"/>
                  <a:gd name="connsiteX18" fmla="*/ 2154822 w 3949844"/>
                  <a:gd name="connsiteY18" fmla="*/ 2485656 h 4823399"/>
                  <a:gd name="connsiteX19" fmla="*/ 2186157 w 3949844"/>
                  <a:gd name="connsiteY19" fmla="*/ 2497125 h 4823399"/>
                  <a:gd name="connsiteX20" fmla="*/ 2360139 w 3949844"/>
                  <a:gd name="connsiteY20" fmla="*/ 2544121 h 4823399"/>
                  <a:gd name="connsiteX21" fmla="*/ 2387645 w 3949844"/>
                  <a:gd name="connsiteY21" fmla="*/ 2548319 h 4823399"/>
                  <a:gd name="connsiteX22" fmla="*/ 2581845 w 3949844"/>
                  <a:gd name="connsiteY22" fmla="*/ 2565454 h 4823399"/>
                  <a:gd name="connsiteX23" fmla="*/ 2612727 w 3949844"/>
                  <a:gd name="connsiteY23" fmla="*/ 2563895 h 4823399"/>
                  <a:gd name="connsiteX24" fmla="*/ 2704277 w 3949844"/>
                  <a:gd name="connsiteY24" fmla="*/ 2559272 h 4823399"/>
                  <a:gd name="connsiteX25" fmla="*/ 2753400 w 3949844"/>
                  <a:gd name="connsiteY25" fmla="*/ 2551775 h 4823399"/>
                  <a:gd name="connsiteX26" fmla="*/ 2823173 w 3949844"/>
                  <a:gd name="connsiteY26" fmla="*/ 2541126 h 4823399"/>
                  <a:gd name="connsiteX27" fmla="*/ 2937931 w 3949844"/>
                  <a:gd name="connsiteY27" fmla="*/ 2511619 h 4823399"/>
                  <a:gd name="connsiteX28" fmla="*/ 2998343 w 3949844"/>
                  <a:gd name="connsiteY28" fmla="*/ 2489508 h 4823399"/>
                  <a:gd name="connsiteX29" fmla="*/ 3047948 w 3949844"/>
                  <a:gd name="connsiteY29" fmla="*/ 2471352 h 4823399"/>
                  <a:gd name="connsiteX30" fmla="*/ 3054510 w 3949844"/>
                  <a:gd name="connsiteY30" fmla="*/ 2468191 h 4823399"/>
                  <a:gd name="connsiteX31" fmla="*/ 3152622 w 3949844"/>
                  <a:gd name="connsiteY31" fmla="*/ 2420928 h 4823399"/>
                  <a:gd name="connsiteX32" fmla="*/ 3779298 w 3949844"/>
                  <a:gd name="connsiteY32" fmla="*/ 1368000 h 4823399"/>
                  <a:gd name="connsiteX33" fmla="*/ 2581844 w 3949844"/>
                  <a:gd name="connsiteY33" fmla="*/ 170546 h 4823399"/>
                  <a:gd name="connsiteX34" fmla="*/ 2581844 w 3949844"/>
                  <a:gd name="connsiteY34" fmla="*/ 0 h 4823399"/>
                  <a:gd name="connsiteX35" fmla="*/ 3949844 w 3949844"/>
                  <a:gd name="connsiteY35" fmla="*/ 1368000 h 4823399"/>
                  <a:gd name="connsiteX36" fmla="*/ 3189830 w 3949844"/>
                  <a:gd name="connsiteY36" fmla="*/ 2593809 h 4823399"/>
                  <a:gd name="connsiteX37" fmla="*/ 3099966 w 3949844"/>
                  <a:gd name="connsiteY37" fmla="*/ 2629851 h 4823399"/>
                  <a:gd name="connsiteX38" fmla="*/ 2987212 w 3949844"/>
                  <a:gd name="connsiteY38" fmla="*/ 2663587 h 4823399"/>
                  <a:gd name="connsiteX39" fmla="*/ 1910089 w 3949844"/>
                  <a:gd name="connsiteY39" fmla="*/ 3519105 h 4823399"/>
                  <a:gd name="connsiteX40" fmla="*/ 1479336 w 3949844"/>
                  <a:gd name="connsiteY40" fmla="*/ 4746722 h 4823399"/>
                  <a:gd name="connsiteX41" fmla="*/ 1481406 w 3949844"/>
                  <a:gd name="connsiteY41" fmla="*/ 4823399 h 4823399"/>
                  <a:gd name="connsiteX42" fmla="*/ 1468354 w 3949844"/>
                  <a:gd name="connsiteY42" fmla="*/ 4796306 h 4823399"/>
                  <a:gd name="connsiteX43" fmla="*/ 265464 w 3949844"/>
                  <a:gd name="connsiteY43" fmla="*/ 4080376 h 4823399"/>
                  <a:gd name="connsiteX44" fmla="*/ 125594 w 3949844"/>
                  <a:gd name="connsiteY44" fmla="*/ 4087439 h 4823399"/>
                  <a:gd name="connsiteX45" fmla="*/ 0 w 3949844"/>
                  <a:gd name="connsiteY45" fmla="*/ 4106607 h 4823399"/>
                  <a:gd name="connsiteX46" fmla="*/ 62108 w 3949844"/>
                  <a:gd name="connsiteY46" fmla="*/ 4075706 h 4823399"/>
                  <a:gd name="connsiteX47" fmla="*/ 864838 w 3949844"/>
                  <a:gd name="connsiteY47" fmla="*/ 3342515 h 4823399"/>
                  <a:gd name="connsiteX48" fmla="*/ 1263202 w 3949844"/>
                  <a:gd name="connsiteY48" fmla="*/ 1735832 h 4823399"/>
                  <a:gd name="connsiteX49" fmla="*/ 1242286 w 3949844"/>
                  <a:gd name="connsiteY49" fmla="*/ 1657698 h 4823399"/>
                  <a:gd name="connsiteX50" fmla="*/ 1244284 w 3949844"/>
                  <a:gd name="connsiteY50" fmla="*/ 1653996 h 4823399"/>
                  <a:gd name="connsiteX51" fmla="*/ 1241637 w 3949844"/>
                  <a:gd name="connsiteY51" fmla="*/ 1643700 h 4823399"/>
                  <a:gd name="connsiteX52" fmla="*/ 1213844 w 3949844"/>
                  <a:gd name="connsiteY52" fmla="*/ 1368000 h 4823399"/>
                  <a:gd name="connsiteX53" fmla="*/ 2581844 w 3949844"/>
                  <a:gd name="connsiteY53" fmla="*/ 0 h 482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949844" h="4823399">
                    <a:moveTo>
                      <a:pt x="2581844" y="170546"/>
                    </a:moveTo>
                    <a:cubicBezTo>
                      <a:pt x="1920508" y="170546"/>
                      <a:pt x="1384390" y="706664"/>
                      <a:pt x="1384390" y="1368000"/>
                    </a:cubicBezTo>
                    <a:cubicBezTo>
                      <a:pt x="1384390" y="1409334"/>
                      <a:pt x="1386484" y="1450178"/>
                      <a:pt x="1390573" y="1490433"/>
                    </a:cubicBezTo>
                    <a:lnTo>
                      <a:pt x="1392107" y="1500485"/>
                    </a:lnTo>
                    <a:lnTo>
                      <a:pt x="1400664" y="1556554"/>
                    </a:lnTo>
                    <a:lnTo>
                      <a:pt x="1408718" y="1609329"/>
                    </a:lnTo>
                    <a:lnTo>
                      <a:pt x="1436540" y="1717533"/>
                    </a:lnTo>
                    <a:lnTo>
                      <a:pt x="1448372" y="1751809"/>
                    </a:lnTo>
                    <a:lnTo>
                      <a:pt x="1473952" y="1821700"/>
                    </a:lnTo>
                    <a:lnTo>
                      <a:pt x="1491183" y="1860448"/>
                    </a:lnTo>
                    <a:lnTo>
                      <a:pt x="1520561" y="1921434"/>
                    </a:lnTo>
                    <a:lnTo>
                      <a:pt x="1541841" y="1960053"/>
                    </a:lnTo>
                    <a:lnTo>
                      <a:pt x="1567529" y="2002337"/>
                    </a:lnTo>
                    <a:lnTo>
                      <a:pt x="1670756" y="2143914"/>
                    </a:lnTo>
                    <a:lnTo>
                      <a:pt x="1688736" y="2163698"/>
                    </a:lnTo>
                    <a:lnTo>
                      <a:pt x="1820152" y="2292014"/>
                    </a:lnTo>
                    <a:lnTo>
                      <a:pt x="1971469" y="2396872"/>
                    </a:lnTo>
                    <a:lnTo>
                      <a:pt x="1994491" y="2410858"/>
                    </a:lnTo>
                    <a:lnTo>
                      <a:pt x="2154822" y="2485656"/>
                    </a:lnTo>
                    <a:lnTo>
                      <a:pt x="2186157" y="2497125"/>
                    </a:lnTo>
                    <a:lnTo>
                      <a:pt x="2360139" y="2544121"/>
                    </a:lnTo>
                    <a:lnTo>
                      <a:pt x="2387645" y="2548319"/>
                    </a:lnTo>
                    <a:lnTo>
                      <a:pt x="2581845" y="2565454"/>
                    </a:lnTo>
                    <a:lnTo>
                      <a:pt x="2612727" y="2563895"/>
                    </a:lnTo>
                    <a:lnTo>
                      <a:pt x="2704277" y="2559272"/>
                    </a:lnTo>
                    <a:lnTo>
                      <a:pt x="2753400" y="2551775"/>
                    </a:lnTo>
                    <a:lnTo>
                      <a:pt x="2823173" y="2541126"/>
                    </a:lnTo>
                    <a:cubicBezTo>
                      <a:pt x="2862149" y="2533151"/>
                      <a:pt x="2900435" y="2523281"/>
                      <a:pt x="2937931" y="2511619"/>
                    </a:cubicBezTo>
                    <a:lnTo>
                      <a:pt x="2998343" y="2489508"/>
                    </a:lnTo>
                    <a:lnTo>
                      <a:pt x="3047948" y="2471352"/>
                    </a:lnTo>
                    <a:lnTo>
                      <a:pt x="3054510" y="2468191"/>
                    </a:lnTo>
                    <a:lnTo>
                      <a:pt x="3152622" y="2420928"/>
                    </a:lnTo>
                    <a:cubicBezTo>
                      <a:pt x="3525899" y="2218152"/>
                      <a:pt x="3779298" y="1822669"/>
                      <a:pt x="3779298" y="1368000"/>
                    </a:cubicBezTo>
                    <a:cubicBezTo>
                      <a:pt x="3779298" y="706664"/>
                      <a:pt x="3243180" y="170546"/>
                      <a:pt x="2581844" y="170546"/>
                    </a:cubicBezTo>
                    <a:close/>
                    <a:moveTo>
                      <a:pt x="2581844" y="0"/>
                    </a:moveTo>
                    <a:cubicBezTo>
                      <a:pt x="3337370" y="0"/>
                      <a:pt x="3949844" y="612474"/>
                      <a:pt x="3949844" y="1368000"/>
                    </a:cubicBezTo>
                    <a:cubicBezTo>
                      <a:pt x="3949844" y="1905132"/>
                      <a:pt x="3640281" y="2369961"/>
                      <a:pt x="3189830" y="2593809"/>
                    </a:cubicBezTo>
                    <a:lnTo>
                      <a:pt x="3099966" y="2629851"/>
                    </a:lnTo>
                    <a:lnTo>
                      <a:pt x="2987212" y="2663587"/>
                    </a:lnTo>
                    <a:cubicBezTo>
                      <a:pt x="2594680" y="2800980"/>
                      <a:pt x="2204625" y="3097008"/>
                      <a:pt x="1910089" y="3519105"/>
                    </a:cubicBezTo>
                    <a:cubicBezTo>
                      <a:pt x="1633962" y="3914821"/>
                      <a:pt x="1490800" y="4351098"/>
                      <a:pt x="1479336" y="4746722"/>
                    </a:cubicBezTo>
                    <a:lnTo>
                      <a:pt x="1481406" y="4823399"/>
                    </a:lnTo>
                    <a:lnTo>
                      <a:pt x="1468354" y="4796306"/>
                    </a:lnTo>
                    <a:cubicBezTo>
                      <a:pt x="1236698" y="4369866"/>
                      <a:pt x="784888" y="4080376"/>
                      <a:pt x="265464" y="4080376"/>
                    </a:cubicBezTo>
                    <a:cubicBezTo>
                      <a:pt x="218244" y="4080376"/>
                      <a:pt x="171582" y="4082769"/>
                      <a:pt x="125594" y="4087439"/>
                    </a:cubicBezTo>
                    <a:lnTo>
                      <a:pt x="0" y="4106607"/>
                    </a:lnTo>
                    <a:lnTo>
                      <a:pt x="62108" y="4075706"/>
                    </a:lnTo>
                    <a:cubicBezTo>
                      <a:pt x="357838" y="3914952"/>
                      <a:pt x="639334" y="3665683"/>
                      <a:pt x="864838" y="3342515"/>
                    </a:cubicBezTo>
                    <a:cubicBezTo>
                      <a:pt x="1233008" y="2814894"/>
                      <a:pt x="1364793" y="2215164"/>
                      <a:pt x="1263202" y="1735832"/>
                    </a:cubicBezTo>
                    <a:lnTo>
                      <a:pt x="1242286" y="1657698"/>
                    </a:lnTo>
                    <a:lnTo>
                      <a:pt x="1244284" y="1653996"/>
                    </a:lnTo>
                    <a:lnTo>
                      <a:pt x="1241637" y="1643700"/>
                    </a:lnTo>
                    <a:cubicBezTo>
                      <a:pt x="1223414" y="1554647"/>
                      <a:pt x="1213844" y="1462441"/>
                      <a:pt x="1213844" y="1368000"/>
                    </a:cubicBezTo>
                    <a:cubicBezTo>
                      <a:pt x="1213844" y="612474"/>
                      <a:pt x="1826318" y="0"/>
                      <a:pt x="2581844" y="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srgbClr val="092149"/>
                  </a:solidFill>
                  <a:latin typeface="Arial"/>
                </a:endParaRPr>
              </a:p>
            </p:txBody>
          </p:sp>
          <p:sp>
            <p:nvSpPr>
              <p:cNvPr id="26" name="Rectangle 25">
                <a:extLst>
                  <a:ext uri="{FF2B5EF4-FFF2-40B4-BE49-F238E27FC236}">
                    <a16:creationId xmlns:a16="http://schemas.microsoft.com/office/drawing/2014/main" id="{5A956F73-048D-CDE9-A2FE-1D38D8DBFEB5}"/>
                  </a:ext>
                </a:extLst>
              </p:cNvPr>
              <p:cNvSpPr/>
              <p:nvPr/>
            </p:nvSpPr>
            <p:spPr>
              <a:xfrm>
                <a:off x="524798" y="4299639"/>
                <a:ext cx="1056886" cy="830997"/>
              </a:xfrm>
              <a:prstGeom prst="rect">
                <a:avLst/>
              </a:prstGeom>
            </p:spPr>
            <p:txBody>
              <a:bodyPr wrap="square">
                <a:spAutoFit/>
              </a:bodyPr>
              <a:lstStyle/>
              <a:p>
                <a:pPr algn="ctr">
                  <a:defRPr/>
                </a:pPr>
                <a:r>
                  <a:rPr lang="en-GB" sz="1600">
                    <a:solidFill>
                      <a:srgbClr val="000000"/>
                    </a:solidFill>
                    <a:latin typeface="Aptos" panose="020B0004020202020204" pitchFamily="34" charset="0"/>
                  </a:rPr>
                  <a:t>Political parties in the UK</a:t>
                </a:r>
              </a:p>
            </p:txBody>
          </p:sp>
        </p:grpSp>
        <p:grpSp>
          <p:nvGrpSpPr>
            <p:cNvPr id="16" name="Group 15">
              <a:extLst>
                <a:ext uri="{FF2B5EF4-FFF2-40B4-BE49-F238E27FC236}">
                  <a16:creationId xmlns:a16="http://schemas.microsoft.com/office/drawing/2014/main" id="{30151CB2-2410-BF30-9CC2-165A4847B7E3}"/>
                </a:ext>
              </a:extLst>
            </p:cNvPr>
            <p:cNvGrpSpPr/>
            <p:nvPr/>
          </p:nvGrpSpPr>
          <p:grpSpPr>
            <a:xfrm>
              <a:off x="930613" y="2211646"/>
              <a:ext cx="1831885" cy="2156515"/>
              <a:chOff x="930613" y="2211646"/>
              <a:chExt cx="1831885" cy="2156515"/>
            </a:xfrm>
          </p:grpSpPr>
          <p:sp>
            <p:nvSpPr>
              <p:cNvPr id="20" name="Freeform 11">
                <a:extLst>
                  <a:ext uri="{FF2B5EF4-FFF2-40B4-BE49-F238E27FC236}">
                    <a16:creationId xmlns:a16="http://schemas.microsoft.com/office/drawing/2014/main" id="{7B31723A-CF97-ECE0-B607-D3D3F202C00E}"/>
                  </a:ext>
                </a:extLst>
              </p:cNvPr>
              <p:cNvSpPr/>
              <p:nvPr/>
            </p:nvSpPr>
            <p:spPr>
              <a:xfrm>
                <a:off x="930613" y="2211646"/>
                <a:ext cx="1831885" cy="2156515"/>
              </a:xfrm>
              <a:custGeom>
                <a:avLst/>
                <a:gdLst>
                  <a:gd name="connsiteX0" fmla="*/ 1330438 w 2035375"/>
                  <a:gd name="connsiteY0" fmla="*/ 87883 h 2396066"/>
                  <a:gd name="connsiteX1" fmla="*/ 713383 w 2035375"/>
                  <a:gd name="connsiteY1" fmla="*/ 704938 h 2396066"/>
                  <a:gd name="connsiteX2" fmla="*/ 716570 w 2035375"/>
                  <a:gd name="connsiteY2" fmla="*/ 768028 h 2396066"/>
                  <a:gd name="connsiteX3" fmla="*/ 717360 w 2035375"/>
                  <a:gd name="connsiteY3" fmla="*/ 773208 h 2396066"/>
                  <a:gd name="connsiteX4" fmla="*/ 721770 w 2035375"/>
                  <a:gd name="connsiteY4" fmla="*/ 802101 h 2396066"/>
                  <a:gd name="connsiteX5" fmla="*/ 725920 w 2035375"/>
                  <a:gd name="connsiteY5" fmla="*/ 829296 h 2396066"/>
                  <a:gd name="connsiteX6" fmla="*/ 740257 w 2035375"/>
                  <a:gd name="connsiteY6" fmla="*/ 885054 h 2396066"/>
                  <a:gd name="connsiteX7" fmla="*/ 746354 w 2035375"/>
                  <a:gd name="connsiteY7" fmla="*/ 902717 h 2396066"/>
                  <a:gd name="connsiteX8" fmla="*/ 759535 w 2035375"/>
                  <a:gd name="connsiteY8" fmla="*/ 938732 h 2396066"/>
                  <a:gd name="connsiteX9" fmla="*/ 768414 w 2035375"/>
                  <a:gd name="connsiteY9" fmla="*/ 958699 h 2396066"/>
                  <a:gd name="connsiteX10" fmla="*/ 783553 w 2035375"/>
                  <a:gd name="connsiteY10" fmla="*/ 990125 h 2396066"/>
                  <a:gd name="connsiteX11" fmla="*/ 794519 w 2035375"/>
                  <a:gd name="connsiteY11" fmla="*/ 1010026 h 2396066"/>
                  <a:gd name="connsiteX12" fmla="*/ 807756 w 2035375"/>
                  <a:gd name="connsiteY12" fmla="*/ 1031815 h 2396066"/>
                  <a:gd name="connsiteX13" fmla="*/ 860949 w 2035375"/>
                  <a:gd name="connsiteY13" fmla="*/ 1104770 h 2396066"/>
                  <a:gd name="connsiteX14" fmla="*/ 870215 w 2035375"/>
                  <a:gd name="connsiteY14" fmla="*/ 1114965 h 2396066"/>
                  <a:gd name="connsiteX15" fmla="*/ 937934 w 2035375"/>
                  <a:gd name="connsiteY15" fmla="*/ 1181087 h 2396066"/>
                  <a:gd name="connsiteX16" fmla="*/ 1015908 w 2035375"/>
                  <a:gd name="connsiteY16" fmla="*/ 1235121 h 2396066"/>
                  <a:gd name="connsiteX17" fmla="*/ 1027772 w 2035375"/>
                  <a:gd name="connsiteY17" fmla="*/ 1242328 h 2396066"/>
                  <a:gd name="connsiteX18" fmla="*/ 1110391 w 2035375"/>
                  <a:gd name="connsiteY18" fmla="*/ 1280872 h 2396066"/>
                  <a:gd name="connsiteX19" fmla="*/ 1126538 w 2035375"/>
                  <a:gd name="connsiteY19" fmla="*/ 1286782 h 2396066"/>
                  <a:gd name="connsiteX20" fmla="*/ 1216192 w 2035375"/>
                  <a:gd name="connsiteY20" fmla="*/ 1310999 h 2396066"/>
                  <a:gd name="connsiteX21" fmla="*/ 1230366 w 2035375"/>
                  <a:gd name="connsiteY21" fmla="*/ 1313162 h 2396066"/>
                  <a:gd name="connsiteX22" fmla="*/ 1330438 w 2035375"/>
                  <a:gd name="connsiteY22" fmla="*/ 1321992 h 2396066"/>
                  <a:gd name="connsiteX23" fmla="*/ 1346352 w 2035375"/>
                  <a:gd name="connsiteY23" fmla="*/ 1321189 h 2396066"/>
                  <a:gd name="connsiteX24" fmla="*/ 1393528 w 2035375"/>
                  <a:gd name="connsiteY24" fmla="*/ 1318807 h 2396066"/>
                  <a:gd name="connsiteX25" fmla="*/ 1418841 w 2035375"/>
                  <a:gd name="connsiteY25" fmla="*/ 1314943 h 2396066"/>
                  <a:gd name="connsiteX26" fmla="*/ 1454796 w 2035375"/>
                  <a:gd name="connsiteY26" fmla="*/ 1309456 h 2396066"/>
                  <a:gd name="connsiteX27" fmla="*/ 1513931 w 2035375"/>
                  <a:gd name="connsiteY27" fmla="*/ 1294251 h 2396066"/>
                  <a:gd name="connsiteX28" fmla="*/ 1545062 w 2035375"/>
                  <a:gd name="connsiteY28" fmla="*/ 1282857 h 2396066"/>
                  <a:gd name="connsiteX29" fmla="*/ 1570624 w 2035375"/>
                  <a:gd name="connsiteY29" fmla="*/ 1273501 h 2396066"/>
                  <a:gd name="connsiteX30" fmla="*/ 1574005 w 2035375"/>
                  <a:gd name="connsiteY30" fmla="*/ 1271872 h 2396066"/>
                  <a:gd name="connsiteX31" fmla="*/ 1624563 w 2035375"/>
                  <a:gd name="connsiteY31" fmla="*/ 1247517 h 2396066"/>
                  <a:gd name="connsiteX32" fmla="*/ 1947492 w 2035375"/>
                  <a:gd name="connsiteY32" fmla="*/ 704938 h 2396066"/>
                  <a:gd name="connsiteX33" fmla="*/ 1330438 w 2035375"/>
                  <a:gd name="connsiteY33" fmla="*/ 87883 h 2396066"/>
                  <a:gd name="connsiteX34" fmla="*/ 1330438 w 2035375"/>
                  <a:gd name="connsiteY34" fmla="*/ 0 h 2396066"/>
                  <a:gd name="connsiteX35" fmla="*/ 2035375 w 2035375"/>
                  <a:gd name="connsiteY35" fmla="*/ 704938 h 2396066"/>
                  <a:gd name="connsiteX36" fmla="*/ 1643736 w 2035375"/>
                  <a:gd name="connsiteY36" fmla="*/ 1336604 h 2396066"/>
                  <a:gd name="connsiteX37" fmla="*/ 1597429 w 2035375"/>
                  <a:gd name="connsiteY37" fmla="*/ 1355176 h 2396066"/>
                  <a:gd name="connsiteX38" fmla="*/ 1539326 w 2035375"/>
                  <a:gd name="connsiteY38" fmla="*/ 1372561 h 2396066"/>
                  <a:gd name="connsiteX39" fmla="*/ 984279 w 2035375"/>
                  <a:gd name="connsiteY39" fmla="*/ 1813414 h 2396066"/>
                  <a:gd name="connsiteX40" fmla="*/ 765485 w 2035375"/>
                  <a:gd name="connsiteY40" fmla="*/ 2363461 h 2396066"/>
                  <a:gd name="connsiteX41" fmla="*/ 764922 w 2035375"/>
                  <a:gd name="connsiteY41" fmla="*/ 2396066 h 2396066"/>
                  <a:gd name="connsiteX42" fmla="*/ 751148 w 2035375"/>
                  <a:gd name="connsiteY42" fmla="*/ 2389263 h 2396066"/>
                  <a:gd name="connsiteX43" fmla="*/ 616758 w 2035375"/>
                  <a:gd name="connsiteY43" fmla="*/ 2292821 h 2396066"/>
                  <a:gd name="connsiteX44" fmla="*/ 572651 w 2035375"/>
                  <a:gd name="connsiteY44" fmla="*/ 2251194 h 2396066"/>
                  <a:gd name="connsiteX45" fmla="*/ 533413 w 2035375"/>
                  <a:gd name="connsiteY45" fmla="*/ 2220377 h 2396066"/>
                  <a:gd name="connsiteX46" fmla="*/ 266669 w 2035375"/>
                  <a:gd name="connsiteY46" fmla="*/ 2113509 h 2396066"/>
                  <a:gd name="connsiteX47" fmla="*/ 241439 w 2035375"/>
                  <a:gd name="connsiteY47" fmla="*/ 2110756 h 2396066"/>
                  <a:gd name="connsiteX48" fmla="*/ 235382 w 2035375"/>
                  <a:gd name="connsiteY48" fmla="*/ 2109478 h 2396066"/>
                  <a:gd name="connsiteX49" fmla="*/ 219887 w 2035375"/>
                  <a:gd name="connsiteY49" fmla="*/ 2108404 h 2396066"/>
                  <a:gd name="connsiteX50" fmla="*/ 170890 w 2035375"/>
                  <a:gd name="connsiteY50" fmla="*/ 2103056 h 2396066"/>
                  <a:gd name="connsiteX51" fmla="*/ 150970 w 2035375"/>
                  <a:gd name="connsiteY51" fmla="*/ 2103623 h 2396066"/>
                  <a:gd name="connsiteX52" fmla="*/ 136795 w 2035375"/>
                  <a:gd name="connsiteY52" fmla="*/ 2102639 h 2396066"/>
                  <a:gd name="connsiteX53" fmla="*/ 64719 w 2035375"/>
                  <a:gd name="connsiteY53" fmla="*/ 2106279 h 2396066"/>
                  <a:gd name="connsiteX54" fmla="*/ 0 w 2035375"/>
                  <a:gd name="connsiteY54" fmla="*/ 2116156 h 2396066"/>
                  <a:gd name="connsiteX55" fmla="*/ 32005 w 2035375"/>
                  <a:gd name="connsiteY55" fmla="*/ 2100233 h 2396066"/>
                  <a:gd name="connsiteX56" fmla="*/ 445656 w 2035375"/>
                  <a:gd name="connsiteY56" fmla="*/ 1722416 h 2396066"/>
                  <a:gd name="connsiteX57" fmla="*/ 650935 w 2035375"/>
                  <a:gd name="connsiteY57" fmla="*/ 894484 h 2396066"/>
                  <a:gd name="connsiteX58" fmla="*/ 640157 w 2035375"/>
                  <a:gd name="connsiteY58" fmla="*/ 854221 h 2396066"/>
                  <a:gd name="connsiteX59" fmla="*/ 641186 w 2035375"/>
                  <a:gd name="connsiteY59" fmla="*/ 852313 h 2396066"/>
                  <a:gd name="connsiteX60" fmla="*/ 639822 w 2035375"/>
                  <a:gd name="connsiteY60" fmla="*/ 847007 h 2396066"/>
                  <a:gd name="connsiteX61" fmla="*/ 625500 w 2035375"/>
                  <a:gd name="connsiteY61" fmla="*/ 704938 h 2396066"/>
                  <a:gd name="connsiteX62" fmla="*/ 1330438 w 2035375"/>
                  <a:gd name="connsiteY62" fmla="*/ 0 h 239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35375" h="2396066">
                    <a:moveTo>
                      <a:pt x="1330438" y="87883"/>
                    </a:moveTo>
                    <a:cubicBezTo>
                      <a:pt x="989648" y="87883"/>
                      <a:pt x="713383" y="364148"/>
                      <a:pt x="713383" y="704938"/>
                    </a:cubicBezTo>
                    <a:cubicBezTo>
                      <a:pt x="713383" y="726237"/>
                      <a:pt x="714463" y="747285"/>
                      <a:pt x="716570" y="768028"/>
                    </a:cubicBezTo>
                    <a:lnTo>
                      <a:pt x="717360" y="773208"/>
                    </a:lnTo>
                    <a:lnTo>
                      <a:pt x="721770" y="802101"/>
                    </a:lnTo>
                    <a:lnTo>
                      <a:pt x="725920" y="829296"/>
                    </a:lnTo>
                    <a:lnTo>
                      <a:pt x="740257" y="885054"/>
                    </a:lnTo>
                    <a:lnTo>
                      <a:pt x="746354" y="902717"/>
                    </a:lnTo>
                    <a:lnTo>
                      <a:pt x="759535" y="938732"/>
                    </a:lnTo>
                    <a:lnTo>
                      <a:pt x="768414" y="958699"/>
                    </a:lnTo>
                    <a:lnTo>
                      <a:pt x="783553" y="990125"/>
                    </a:lnTo>
                    <a:lnTo>
                      <a:pt x="794519" y="1010026"/>
                    </a:lnTo>
                    <a:lnTo>
                      <a:pt x="807756" y="1031815"/>
                    </a:lnTo>
                    <a:lnTo>
                      <a:pt x="860949" y="1104770"/>
                    </a:lnTo>
                    <a:lnTo>
                      <a:pt x="870215" y="1114965"/>
                    </a:lnTo>
                    <a:lnTo>
                      <a:pt x="937934" y="1181087"/>
                    </a:lnTo>
                    <a:lnTo>
                      <a:pt x="1015908" y="1235121"/>
                    </a:lnTo>
                    <a:lnTo>
                      <a:pt x="1027772" y="1242328"/>
                    </a:lnTo>
                    <a:lnTo>
                      <a:pt x="1110391" y="1280872"/>
                    </a:lnTo>
                    <a:lnTo>
                      <a:pt x="1126538" y="1286782"/>
                    </a:lnTo>
                    <a:lnTo>
                      <a:pt x="1216192" y="1310999"/>
                    </a:lnTo>
                    <a:lnTo>
                      <a:pt x="1230366" y="1313162"/>
                    </a:lnTo>
                    <a:lnTo>
                      <a:pt x="1330438" y="1321992"/>
                    </a:lnTo>
                    <a:lnTo>
                      <a:pt x="1346352" y="1321189"/>
                    </a:lnTo>
                    <a:lnTo>
                      <a:pt x="1393528" y="1318807"/>
                    </a:lnTo>
                    <a:lnTo>
                      <a:pt x="1418841" y="1314943"/>
                    </a:lnTo>
                    <a:lnTo>
                      <a:pt x="1454796" y="1309456"/>
                    </a:lnTo>
                    <a:cubicBezTo>
                      <a:pt x="1474880" y="1305346"/>
                      <a:pt x="1494609" y="1300260"/>
                      <a:pt x="1513931" y="1294251"/>
                    </a:cubicBezTo>
                    <a:lnTo>
                      <a:pt x="1545062" y="1282857"/>
                    </a:lnTo>
                    <a:lnTo>
                      <a:pt x="1570624" y="1273501"/>
                    </a:lnTo>
                    <a:lnTo>
                      <a:pt x="1574005" y="1271872"/>
                    </a:lnTo>
                    <a:lnTo>
                      <a:pt x="1624563" y="1247517"/>
                    </a:lnTo>
                    <a:cubicBezTo>
                      <a:pt x="1816914" y="1143026"/>
                      <a:pt x="1947492" y="939231"/>
                      <a:pt x="1947492" y="704938"/>
                    </a:cubicBezTo>
                    <a:cubicBezTo>
                      <a:pt x="1947492" y="364148"/>
                      <a:pt x="1671228" y="87883"/>
                      <a:pt x="1330438" y="87883"/>
                    </a:cubicBezTo>
                    <a:close/>
                    <a:moveTo>
                      <a:pt x="1330438" y="0"/>
                    </a:moveTo>
                    <a:cubicBezTo>
                      <a:pt x="1719764" y="0"/>
                      <a:pt x="2035375" y="315611"/>
                      <a:pt x="2035375" y="704938"/>
                    </a:cubicBezTo>
                    <a:cubicBezTo>
                      <a:pt x="2035375" y="981725"/>
                      <a:pt x="1875856" y="1221254"/>
                      <a:pt x="1643736" y="1336604"/>
                    </a:cubicBezTo>
                    <a:lnTo>
                      <a:pt x="1597429" y="1355176"/>
                    </a:lnTo>
                    <a:lnTo>
                      <a:pt x="1539326" y="1372561"/>
                    </a:lnTo>
                    <a:cubicBezTo>
                      <a:pt x="1337052" y="1443360"/>
                      <a:pt x="1113253" y="1648263"/>
                      <a:pt x="984279" y="1813414"/>
                    </a:cubicBezTo>
                    <a:cubicBezTo>
                      <a:pt x="855305" y="1978564"/>
                      <a:pt x="771392" y="2159594"/>
                      <a:pt x="765485" y="2363461"/>
                    </a:cubicBezTo>
                    <a:lnTo>
                      <a:pt x="764922" y="2396066"/>
                    </a:lnTo>
                    <a:lnTo>
                      <a:pt x="751148" y="2389263"/>
                    </a:lnTo>
                    <a:cubicBezTo>
                      <a:pt x="702368" y="2360084"/>
                      <a:pt x="657370" y="2327764"/>
                      <a:pt x="616758" y="2292821"/>
                    </a:cubicBezTo>
                    <a:lnTo>
                      <a:pt x="572651" y="2251194"/>
                    </a:lnTo>
                    <a:lnTo>
                      <a:pt x="533413" y="2220377"/>
                    </a:lnTo>
                    <a:cubicBezTo>
                      <a:pt x="452430" y="2166622"/>
                      <a:pt x="361428" y="2130440"/>
                      <a:pt x="266669" y="2113509"/>
                    </a:cubicBezTo>
                    <a:lnTo>
                      <a:pt x="241439" y="2110756"/>
                    </a:lnTo>
                    <a:lnTo>
                      <a:pt x="235382" y="2109478"/>
                    </a:lnTo>
                    <a:lnTo>
                      <a:pt x="219887" y="2108404"/>
                    </a:lnTo>
                    <a:lnTo>
                      <a:pt x="170890" y="2103056"/>
                    </a:lnTo>
                    <a:lnTo>
                      <a:pt x="150970" y="2103623"/>
                    </a:lnTo>
                    <a:lnTo>
                      <a:pt x="136795" y="2102639"/>
                    </a:lnTo>
                    <a:cubicBezTo>
                      <a:pt x="112462" y="2102639"/>
                      <a:pt x="88417" y="2103873"/>
                      <a:pt x="64719" y="2106279"/>
                    </a:cubicBezTo>
                    <a:lnTo>
                      <a:pt x="0" y="2116156"/>
                    </a:lnTo>
                    <a:lnTo>
                      <a:pt x="32005" y="2100233"/>
                    </a:lnTo>
                    <a:cubicBezTo>
                      <a:pt x="184396" y="2017396"/>
                      <a:pt x="329452" y="1888946"/>
                      <a:pt x="445656" y="1722416"/>
                    </a:cubicBezTo>
                    <a:cubicBezTo>
                      <a:pt x="635376" y="1450530"/>
                      <a:pt x="703285" y="1141486"/>
                      <a:pt x="650935" y="894484"/>
                    </a:cubicBezTo>
                    <a:lnTo>
                      <a:pt x="640157" y="854221"/>
                    </a:lnTo>
                    <a:lnTo>
                      <a:pt x="641186" y="852313"/>
                    </a:lnTo>
                    <a:lnTo>
                      <a:pt x="639822" y="847007"/>
                    </a:lnTo>
                    <a:cubicBezTo>
                      <a:pt x="630432" y="801118"/>
                      <a:pt x="625500" y="753604"/>
                      <a:pt x="625500" y="704938"/>
                    </a:cubicBezTo>
                    <a:cubicBezTo>
                      <a:pt x="625500" y="315611"/>
                      <a:pt x="941111" y="0"/>
                      <a:pt x="1330438" y="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srgbClr val="092149"/>
                  </a:solidFill>
                  <a:latin typeface="Arial"/>
                </a:endParaRPr>
              </a:p>
            </p:txBody>
          </p:sp>
          <p:sp>
            <p:nvSpPr>
              <p:cNvPr id="21" name="Rectangle 20">
                <a:extLst>
                  <a:ext uri="{FF2B5EF4-FFF2-40B4-BE49-F238E27FC236}">
                    <a16:creationId xmlns:a16="http://schemas.microsoft.com/office/drawing/2014/main" id="{877A5B73-436E-7661-A5B4-46286F0413E0}"/>
                  </a:ext>
                </a:extLst>
              </p:cNvPr>
              <p:cNvSpPr/>
              <p:nvPr/>
            </p:nvSpPr>
            <p:spPr>
              <a:xfrm>
                <a:off x="1616037" y="2420384"/>
                <a:ext cx="1056886" cy="1077218"/>
              </a:xfrm>
              <a:prstGeom prst="rect">
                <a:avLst/>
              </a:prstGeom>
            </p:spPr>
            <p:txBody>
              <a:bodyPr wrap="square">
                <a:spAutoFit/>
              </a:bodyPr>
              <a:lstStyle/>
              <a:p>
                <a:pPr algn="ctr">
                  <a:defRPr/>
                </a:pPr>
                <a:r>
                  <a:rPr lang="en-GB" sz="1600">
                    <a:solidFill>
                      <a:srgbClr val="000000"/>
                    </a:solidFill>
                    <a:latin typeface="Aptos" panose="020B0004020202020204" pitchFamily="34" charset="0"/>
                  </a:rPr>
                  <a:t>A spouse or civil partner</a:t>
                </a:r>
              </a:p>
              <a:p>
                <a:pPr algn="ctr" defTabSz="914400" eaLnBrk="1" fontAlgn="auto" hangingPunct="1">
                  <a:spcBef>
                    <a:spcPts val="0"/>
                  </a:spcBef>
                  <a:spcAft>
                    <a:spcPts val="0"/>
                  </a:spcAft>
                  <a:defRPr/>
                </a:pPr>
                <a:endParaRPr lang="en-GB" sz="1600">
                  <a:solidFill>
                    <a:srgbClr val="000000"/>
                  </a:solidFill>
                  <a:latin typeface="Arial"/>
                </a:endParaRPr>
              </a:p>
            </p:txBody>
          </p:sp>
        </p:grpSp>
        <p:grpSp>
          <p:nvGrpSpPr>
            <p:cNvPr id="17" name="Group 16">
              <a:extLst>
                <a:ext uri="{FF2B5EF4-FFF2-40B4-BE49-F238E27FC236}">
                  <a16:creationId xmlns:a16="http://schemas.microsoft.com/office/drawing/2014/main" id="{18877344-E17D-8379-ACAF-399076BB7F7F}"/>
                </a:ext>
              </a:extLst>
            </p:cNvPr>
            <p:cNvGrpSpPr/>
            <p:nvPr/>
          </p:nvGrpSpPr>
          <p:grpSpPr>
            <a:xfrm>
              <a:off x="1833754" y="3313900"/>
              <a:ext cx="2237027" cy="1831885"/>
              <a:chOff x="1833754" y="3313900"/>
              <a:chExt cx="2237027" cy="1831885"/>
            </a:xfrm>
          </p:grpSpPr>
          <p:sp>
            <p:nvSpPr>
              <p:cNvPr id="18" name="Freeform 10">
                <a:extLst>
                  <a:ext uri="{FF2B5EF4-FFF2-40B4-BE49-F238E27FC236}">
                    <a16:creationId xmlns:a16="http://schemas.microsoft.com/office/drawing/2014/main" id="{EAA6F062-C36E-5F0A-4877-B64E9BCF3011}"/>
                  </a:ext>
                </a:extLst>
              </p:cNvPr>
              <p:cNvSpPr/>
              <p:nvPr/>
            </p:nvSpPr>
            <p:spPr>
              <a:xfrm rot="7200000">
                <a:off x="2036325" y="3111329"/>
                <a:ext cx="1831885" cy="2237027"/>
              </a:xfrm>
              <a:custGeom>
                <a:avLst/>
                <a:gdLst>
                  <a:gd name="connsiteX0" fmla="*/ 794519 w 2035375"/>
                  <a:gd name="connsiteY0" fmla="*/ 1010025 h 2485522"/>
                  <a:gd name="connsiteX1" fmla="*/ 807756 w 2035375"/>
                  <a:gd name="connsiteY1" fmla="*/ 1031814 h 2485522"/>
                  <a:gd name="connsiteX2" fmla="*/ 860949 w 2035375"/>
                  <a:gd name="connsiteY2" fmla="*/ 1104770 h 2485522"/>
                  <a:gd name="connsiteX3" fmla="*/ 870214 w 2035375"/>
                  <a:gd name="connsiteY3" fmla="*/ 1114965 h 2485522"/>
                  <a:gd name="connsiteX4" fmla="*/ 937934 w 2035375"/>
                  <a:gd name="connsiteY4" fmla="*/ 1181087 h 2485522"/>
                  <a:gd name="connsiteX5" fmla="*/ 1015908 w 2035375"/>
                  <a:gd name="connsiteY5" fmla="*/ 1235121 h 2485522"/>
                  <a:gd name="connsiteX6" fmla="*/ 1027771 w 2035375"/>
                  <a:gd name="connsiteY6" fmla="*/ 1242327 h 2485522"/>
                  <a:gd name="connsiteX7" fmla="*/ 1110391 w 2035375"/>
                  <a:gd name="connsiteY7" fmla="*/ 1280871 h 2485522"/>
                  <a:gd name="connsiteX8" fmla="*/ 1126538 w 2035375"/>
                  <a:gd name="connsiteY8" fmla="*/ 1286781 h 2485522"/>
                  <a:gd name="connsiteX9" fmla="*/ 1216192 w 2035375"/>
                  <a:gd name="connsiteY9" fmla="*/ 1310998 h 2485522"/>
                  <a:gd name="connsiteX10" fmla="*/ 1230366 w 2035375"/>
                  <a:gd name="connsiteY10" fmla="*/ 1313162 h 2485522"/>
                  <a:gd name="connsiteX11" fmla="*/ 1330438 w 2035375"/>
                  <a:gd name="connsiteY11" fmla="*/ 1321992 h 2485522"/>
                  <a:gd name="connsiteX12" fmla="*/ 1346352 w 2035375"/>
                  <a:gd name="connsiteY12" fmla="*/ 1321188 h 2485522"/>
                  <a:gd name="connsiteX13" fmla="*/ 1393528 w 2035375"/>
                  <a:gd name="connsiteY13" fmla="*/ 1318806 h 2485522"/>
                  <a:gd name="connsiteX14" fmla="*/ 1418841 w 2035375"/>
                  <a:gd name="connsiteY14" fmla="*/ 1314943 h 2485522"/>
                  <a:gd name="connsiteX15" fmla="*/ 1454796 w 2035375"/>
                  <a:gd name="connsiteY15" fmla="*/ 1309455 h 2485522"/>
                  <a:gd name="connsiteX16" fmla="*/ 1513931 w 2035375"/>
                  <a:gd name="connsiteY16" fmla="*/ 1294250 h 2485522"/>
                  <a:gd name="connsiteX17" fmla="*/ 1545062 w 2035375"/>
                  <a:gd name="connsiteY17" fmla="*/ 1282856 h 2485522"/>
                  <a:gd name="connsiteX18" fmla="*/ 1570624 w 2035375"/>
                  <a:gd name="connsiteY18" fmla="*/ 1273500 h 2485522"/>
                  <a:gd name="connsiteX19" fmla="*/ 1574005 w 2035375"/>
                  <a:gd name="connsiteY19" fmla="*/ 1271872 h 2485522"/>
                  <a:gd name="connsiteX20" fmla="*/ 1624563 w 2035375"/>
                  <a:gd name="connsiteY20" fmla="*/ 1247517 h 2485522"/>
                  <a:gd name="connsiteX21" fmla="*/ 1947492 w 2035375"/>
                  <a:gd name="connsiteY21" fmla="*/ 704937 h 2485522"/>
                  <a:gd name="connsiteX22" fmla="*/ 1330438 w 2035375"/>
                  <a:gd name="connsiteY22" fmla="*/ 87883 h 2485522"/>
                  <a:gd name="connsiteX23" fmla="*/ 713383 w 2035375"/>
                  <a:gd name="connsiteY23" fmla="*/ 704937 h 2485522"/>
                  <a:gd name="connsiteX24" fmla="*/ 716569 w 2035375"/>
                  <a:gd name="connsiteY24" fmla="*/ 768028 h 2485522"/>
                  <a:gd name="connsiteX25" fmla="*/ 717360 w 2035375"/>
                  <a:gd name="connsiteY25" fmla="*/ 773208 h 2485522"/>
                  <a:gd name="connsiteX26" fmla="*/ 721769 w 2035375"/>
                  <a:gd name="connsiteY26" fmla="*/ 802100 h 2485522"/>
                  <a:gd name="connsiteX27" fmla="*/ 725920 w 2035375"/>
                  <a:gd name="connsiteY27" fmla="*/ 829295 h 2485522"/>
                  <a:gd name="connsiteX28" fmla="*/ 740256 w 2035375"/>
                  <a:gd name="connsiteY28" fmla="*/ 885053 h 2485522"/>
                  <a:gd name="connsiteX29" fmla="*/ 746354 w 2035375"/>
                  <a:gd name="connsiteY29" fmla="*/ 902716 h 2485522"/>
                  <a:gd name="connsiteX30" fmla="*/ 759535 w 2035375"/>
                  <a:gd name="connsiteY30" fmla="*/ 938731 h 2485522"/>
                  <a:gd name="connsiteX31" fmla="*/ 768414 w 2035375"/>
                  <a:gd name="connsiteY31" fmla="*/ 958698 h 2485522"/>
                  <a:gd name="connsiteX32" fmla="*/ 783553 w 2035375"/>
                  <a:gd name="connsiteY32" fmla="*/ 990125 h 2485522"/>
                  <a:gd name="connsiteX33" fmla="*/ 0 w 2035375"/>
                  <a:gd name="connsiteY33" fmla="*/ 2116155 h 2485522"/>
                  <a:gd name="connsiteX34" fmla="*/ 32004 w 2035375"/>
                  <a:gd name="connsiteY34" fmla="*/ 2100232 h 2485522"/>
                  <a:gd name="connsiteX35" fmla="*/ 445655 w 2035375"/>
                  <a:gd name="connsiteY35" fmla="*/ 1722415 h 2485522"/>
                  <a:gd name="connsiteX36" fmla="*/ 650934 w 2035375"/>
                  <a:gd name="connsiteY36" fmla="*/ 894483 h 2485522"/>
                  <a:gd name="connsiteX37" fmla="*/ 640156 w 2035375"/>
                  <a:gd name="connsiteY37" fmla="*/ 854220 h 2485522"/>
                  <a:gd name="connsiteX38" fmla="*/ 641186 w 2035375"/>
                  <a:gd name="connsiteY38" fmla="*/ 852313 h 2485522"/>
                  <a:gd name="connsiteX39" fmla="*/ 639822 w 2035375"/>
                  <a:gd name="connsiteY39" fmla="*/ 847007 h 2485522"/>
                  <a:gd name="connsiteX40" fmla="*/ 625500 w 2035375"/>
                  <a:gd name="connsiteY40" fmla="*/ 704938 h 2485522"/>
                  <a:gd name="connsiteX41" fmla="*/ 1330438 w 2035375"/>
                  <a:gd name="connsiteY41" fmla="*/ 0 h 2485522"/>
                  <a:gd name="connsiteX42" fmla="*/ 2035375 w 2035375"/>
                  <a:gd name="connsiteY42" fmla="*/ 704938 h 2485522"/>
                  <a:gd name="connsiteX43" fmla="*/ 1643736 w 2035375"/>
                  <a:gd name="connsiteY43" fmla="*/ 1336603 h 2485522"/>
                  <a:gd name="connsiteX44" fmla="*/ 1597428 w 2035375"/>
                  <a:gd name="connsiteY44" fmla="*/ 1355176 h 2485522"/>
                  <a:gd name="connsiteX45" fmla="*/ 1539326 w 2035375"/>
                  <a:gd name="connsiteY45" fmla="*/ 1372560 h 2485522"/>
                  <a:gd name="connsiteX46" fmla="*/ 984279 w 2035375"/>
                  <a:gd name="connsiteY46" fmla="*/ 1813413 h 2485522"/>
                  <a:gd name="connsiteX47" fmla="*/ 762310 w 2035375"/>
                  <a:gd name="connsiteY47" fmla="*/ 2446010 h 2485522"/>
                  <a:gd name="connsiteX48" fmla="*/ 763376 w 2035375"/>
                  <a:gd name="connsiteY48" fmla="*/ 2485522 h 2485522"/>
                  <a:gd name="connsiteX49" fmla="*/ 756650 w 2035375"/>
                  <a:gd name="connsiteY49" fmla="*/ 2471561 h 2485522"/>
                  <a:gd name="connsiteX50" fmla="*/ 136795 w 2035375"/>
                  <a:gd name="connsiteY50" fmla="*/ 2102638 h 2485522"/>
                  <a:gd name="connsiteX51" fmla="*/ 64719 w 2035375"/>
                  <a:gd name="connsiteY51" fmla="*/ 2106278 h 2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5375" h="2485522">
                    <a:moveTo>
                      <a:pt x="794519" y="1010025"/>
                    </a:moveTo>
                    <a:lnTo>
                      <a:pt x="807756" y="1031814"/>
                    </a:lnTo>
                    <a:lnTo>
                      <a:pt x="860949" y="1104770"/>
                    </a:lnTo>
                    <a:lnTo>
                      <a:pt x="870214" y="1114965"/>
                    </a:lnTo>
                    <a:lnTo>
                      <a:pt x="937934" y="1181087"/>
                    </a:lnTo>
                    <a:lnTo>
                      <a:pt x="1015908" y="1235121"/>
                    </a:lnTo>
                    <a:lnTo>
                      <a:pt x="1027771" y="1242327"/>
                    </a:lnTo>
                    <a:lnTo>
                      <a:pt x="1110391" y="1280871"/>
                    </a:lnTo>
                    <a:lnTo>
                      <a:pt x="1126538" y="1286781"/>
                    </a:lnTo>
                    <a:lnTo>
                      <a:pt x="1216192" y="1310998"/>
                    </a:lnTo>
                    <a:lnTo>
                      <a:pt x="1230366" y="1313162"/>
                    </a:lnTo>
                    <a:lnTo>
                      <a:pt x="1330438" y="1321992"/>
                    </a:lnTo>
                    <a:lnTo>
                      <a:pt x="1346352" y="1321188"/>
                    </a:lnTo>
                    <a:lnTo>
                      <a:pt x="1393528" y="1318806"/>
                    </a:lnTo>
                    <a:lnTo>
                      <a:pt x="1418841" y="1314943"/>
                    </a:lnTo>
                    <a:lnTo>
                      <a:pt x="1454796" y="1309455"/>
                    </a:lnTo>
                    <a:cubicBezTo>
                      <a:pt x="1474880" y="1305346"/>
                      <a:pt x="1494609" y="1300260"/>
                      <a:pt x="1513931" y="1294250"/>
                    </a:cubicBezTo>
                    <a:lnTo>
                      <a:pt x="1545062" y="1282856"/>
                    </a:lnTo>
                    <a:lnTo>
                      <a:pt x="1570624" y="1273500"/>
                    </a:lnTo>
                    <a:lnTo>
                      <a:pt x="1574005" y="1271872"/>
                    </a:lnTo>
                    <a:lnTo>
                      <a:pt x="1624563" y="1247517"/>
                    </a:lnTo>
                    <a:cubicBezTo>
                      <a:pt x="1816914" y="1143025"/>
                      <a:pt x="1947492" y="939230"/>
                      <a:pt x="1947492" y="704937"/>
                    </a:cubicBezTo>
                    <a:cubicBezTo>
                      <a:pt x="1947492" y="364147"/>
                      <a:pt x="1671227" y="87883"/>
                      <a:pt x="1330438" y="87883"/>
                    </a:cubicBezTo>
                    <a:cubicBezTo>
                      <a:pt x="989647" y="87883"/>
                      <a:pt x="713383" y="364148"/>
                      <a:pt x="713383" y="704937"/>
                    </a:cubicBezTo>
                    <a:cubicBezTo>
                      <a:pt x="713383" y="726237"/>
                      <a:pt x="714462" y="747284"/>
                      <a:pt x="716569" y="768028"/>
                    </a:cubicBezTo>
                    <a:lnTo>
                      <a:pt x="717360" y="773208"/>
                    </a:lnTo>
                    <a:lnTo>
                      <a:pt x="721769" y="802100"/>
                    </a:lnTo>
                    <a:lnTo>
                      <a:pt x="725920" y="829295"/>
                    </a:lnTo>
                    <a:lnTo>
                      <a:pt x="740256" y="885053"/>
                    </a:lnTo>
                    <a:lnTo>
                      <a:pt x="746354" y="902716"/>
                    </a:lnTo>
                    <a:lnTo>
                      <a:pt x="759535" y="938731"/>
                    </a:lnTo>
                    <a:lnTo>
                      <a:pt x="768414" y="958698"/>
                    </a:lnTo>
                    <a:lnTo>
                      <a:pt x="783553" y="990125"/>
                    </a:lnTo>
                    <a:close/>
                    <a:moveTo>
                      <a:pt x="0" y="2116155"/>
                    </a:moveTo>
                    <a:lnTo>
                      <a:pt x="32004" y="2100232"/>
                    </a:lnTo>
                    <a:cubicBezTo>
                      <a:pt x="184396" y="2017395"/>
                      <a:pt x="329452" y="1888945"/>
                      <a:pt x="445655" y="1722415"/>
                    </a:cubicBezTo>
                    <a:cubicBezTo>
                      <a:pt x="635375" y="1450529"/>
                      <a:pt x="703285" y="1141485"/>
                      <a:pt x="650934" y="894483"/>
                    </a:cubicBezTo>
                    <a:lnTo>
                      <a:pt x="640156" y="854220"/>
                    </a:lnTo>
                    <a:lnTo>
                      <a:pt x="641186" y="852313"/>
                    </a:lnTo>
                    <a:lnTo>
                      <a:pt x="639822" y="847007"/>
                    </a:lnTo>
                    <a:cubicBezTo>
                      <a:pt x="630432" y="801117"/>
                      <a:pt x="625500" y="753603"/>
                      <a:pt x="625500" y="704938"/>
                    </a:cubicBezTo>
                    <a:cubicBezTo>
                      <a:pt x="625500" y="315611"/>
                      <a:pt x="941111" y="0"/>
                      <a:pt x="1330438" y="0"/>
                    </a:cubicBezTo>
                    <a:cubicBezTo>
                      <a:pt x="1719764" y="0"/>
                      <a:pt x="2035375" y="315611"/>
                      <a:pt x="2035375" y="704938"/>
                    </a:cubicBezTo>
                    <a:cubicBezTo>
                      <a:pt x="2035375" y="981724"/>
                      <a:pt x="1875856" y="1221253"/>
                      <a:pt x="1643736" y="1336603"/>
                    </a:cubicBezTo>
                    <a:lnTo>
                      <a:pt x="1597428" y="1355176"/>
                    </a:lnTo>
                    <a:lnTo>
                      <a:pt x="1539326" y="1372560"/>
                    </a:lnTo>
                    <a:cubicBezTo>
                      <a:pt x="1337052" y="1443359"/>
                      <a:pt x="1136055" y="1595904"/>
                      <a:pt x="984279" y="1813413"/>
                    </a:cubicBezTo>
                    <a:cubicBezTo>
                      <a:pt x="841989" y="2017327"/>
                      <a:pt x="768217" y="2242143"/>
                      <a:pt x="762310" y="2446010"/>
                    </a:cubicBezTo>
                    <a:lnTo>
                      <a:pt x="763376" y="2485522"/>
                    </a:lnTo>
                    <a:lnTo>
                      <a:pt x="756650" y="2471561"/>
                    </a:lnTo>
                    <a:cubicBezTo>
                      <a:pt x="637277" y="2251814"/>
                      <a:pt x="404457" y="2102639"/>
                      <a:pt x="136795" y="2102638"/>
                    </a:cubicBezTo>
                    <a:cubicBezTo>
                      <a:pt x="112462" y="2102638"/>
                      <a:pt x="88417" y="2103872"/>
                      <a:pt x="64719" y="2106278"/>
                    </a:cubicBezTo>
                    <a:close/>
                  </a:path>
                </a:pathLst>
              </a:cu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srgbClr val="092149"/>
                  </a:solidFill>
                  <a:latin typeface="Arial"/>
                </a:endParaRPr>
              </a:p>
            </p:txBody>
          </p:sp>
          <p:sp>
            <p:nvSpPr>
              <p:cNvPr id="19" name="Rectangle 18">
                <a:extLst>
                  <a:ext uri="{FF2B5EF4-FFF2-40B4-BE49-F238E27FC236}">
                    <a16:creationId xmlns:a16="http://schemas.microsoft.com/office/drawing/2014/main" id="{EE741C86-2DF8-E56B-A590-B9715432028D}"/>
                  </a:ext>
                </a:extLst>
              </p:cNvPr>
              <p:cNvSpPr/>
              <p:nvPr/>
            </p:nvSpPr>
            <p:spPr>
              <a:xfrm>
                <a:off x="2674148" y="4284398"/>
                <a:ext cx="1162575" cy="830997"/>
              </a:xfrm>
              <a:prstGeom prst="rect">
                <a:avLst/>
              </a:prstGeom>
            </p:spPr>
            <p:txBody>
              <a:bodyPr wrap="square">
                <a:spAutoFit/>
              </a:bodyPr>
              <a:lstStyle/>
              <a:p>
                <a:pPr algn="ctr">
                  <a:defRPr/>
                </a:pPr>
                <a:r>
                  <a:rPr lang="en-GB" sz="1600">
                    <a:solidFill>
                      <a:srgbClr val="000000"/>
                    </a:solidFill>
                    <a:latin typeface="Aptos" panose="020B0004020202020204" pitchFamily="34" charset="0"/>
                  </a:rPr>
                  <a:t>Any registered charity</a:t>
                </a:r>
              </a:p>
            </p:txBody>
          </p:sp>
        </p:grpSp>
      </p:grpSp>
      <p:grpSp>
        <p:nvGrpSpPr>
          <p:cNvPr id="28" name="Group 27">
            <a:extLst>
              <a:ext uri="{FF2B5EF4-FFF2-40B4-BE49-F238E27FC236}">
                <a16:creationId xmlns:a16="http://schemas.microsoft.com/office/drawing/2014/main" id="{94A6C3A6-C4C5-A7B7-4C11-CC0E4A6A5757}"/>
              </a:ext>
            </a:extLst>
          </p:cNvPr>
          <p:cNvGrpSpPr/>
          <p:nvPr/>
        </p:nvGrpSpPr>
        <p:grpSpPr>
          <a:xfrm>
            <a:off x="6081102" y="2732146"/>
            <a:ext cx="4129699" cy="2641669"/>
            <a:chOff x="4557101" y="2420384"/>
            <a:chExt cx="4129699" cy="2641669"/>
          </a:xfrm>
        </p:grpSpPr>
        <p:sp>
          <p:nvSpPr>
            <p:cNvPr id="34" name="Rectangle 33">
              <a:extLst>
                <a:ext uri="{FF2B5EF4-FFF2-40B4-BE49-F238E27FC236}">
                  <a16:creationId xmlns:a16="http://schemas.microsoft.com/office/drawing/2014/main" id="{B39E473A-71BC-21C5-0F35-13442360BC6D}"/>
                </a:ext>
              </a:extLst>
            </p:cNvPr>
            <p:cNvSpPr/>
            <p:nvPr/>
          </p:nvSpPr>
          <p:spPr>
            <a:xfrm>
              <a:off x="5115397" y="2839715"/>
              <a:ext cx="3571403" cy="2200602"/>
            </a:xfrm>
            <a:prstGeom prst="rect">
              <a:avLst/>
            </a:prstGeom>
          </p:spPr>
          <p:txBody>
            <a:bodyPr wrap="square">
              <a:spAutoFit/>
            </a:bodyPr>
            <a:lstStyle/>
            <a:p>
              <a:pPr>
                <a:spcBef>
                  <a:spcPts val="600"/>
                </a:spcBef>
                <a:spcAft>
                  <a:spcPts val="600"/>
                </a:spcAft>
                <a:buClr>
                  <a:srgbClr val="F47920"/>
                </a:buClr>
                <a:defRPr/>
              </a:pPr>
              <a:r>
                <a:rPr lang="en-GB" sz="1600">
                  <a:solidFill>
                    <a:srgbClr val="000000"/>
                  </a:solidFill>
                  <a:latin typeface="Aptos" panose="020B0004020202020204" pitchFamily="34" charset="0"/>
                </a:rPr>
                <a:t>Gifts that are free from IHT regardless of who the recipient is:</a:t>
              </a:r>
            </a:p>
            <a:p>
              <a:pPr marL="360363" lvl="1" indent="-360363" fontAlgn="auto">
                <a:spcBef>
                  <a:spcPts val="600"/>
                </a:spcBef>
                <a:spcAft>
                  <a:spcPts val="600"/>
                </a:spcAft>
                <a:buClr>
                  <a:srgbClr val="FFFFFF"/>
                </a:buClr>
                <a:buSzPct val="100000"/>
                <a:buBlip>
                  <a:blip r:embed="rId4"/>
                </a:buBlip>
                <a:defRPr/>
              </a:pPr>
              <a:r>
                <a:rPr lang="en-GB" sz="1600">
                  <a:solidFill>
                    <a:srgbClr val="000000"/>
                  </a:solidFill>
                  <a:latin typeface="Aptos" panose="020B0004020202020204" pitchFamily="34" charset="0"/>
                  <a:ea typeface="ヒラギノ角ゴ Pro W3" charset="-128"/>
                  <a:cs typeface="Arial" pitchFamily="34" charset="0"/>
                </a:rPr>
                <a:t>The proceeds of a Life Assurance policy held in trust</a:t>
              </a:r>
            </a:p>
            <a:p>
              <a:pPr marL="360363" lvl="1" indent="-360363" fontAlgn="auto">
                <a:spcBef>
                  <a:spcPts val="600"/>
                </a:spcBef>
                <a:spcAft>
                  <a:spcPts val="600"/>
                </a:spcAft>
                <a:buClr>
                  <a:srgbClr val="FFFFFF"/>
                </a:buClr>
                <a:buSzPct val="100000"/>
                <a:buBlip>
                  <a:blip r:embed="rId4"/>
                </a:buBlip>
                <a:defRPr/>
              </a:pPr>
              <a:r>
                <a:rPr lang="en-GB" sz="1600">
                  <a:solidFill>
                    <a:srgbClr val="000000"/>
                  </a:solidFill>
                  <a:latin typeface="Aptos" panose="020B0004020202020204" pitchFamily="34" charset="0"/>
                  <a:ea typeface="ヒラギノ角ゴ Pro W3" charset="-128"/>
                  <a:cs typeface="Arial" pitchFamily="34" charset="0"/>
                </a:rPr>
                <a:t>Discretionary payments from a pension on death to any nominated beneficiary</a:t>
              </a:r>
            </a:p>
          </p:txBody>
        </p:sp>
        <p:sp>
          <p:nvSpPr>
            <p:cNvPr id="35" name="Rounded Rectangle 22">
              <a:extLst>
                <a:ext uri="{FF2B5EF4-FFF2-40B4-BE49-F238E27FC236}">
                  <a16:creationId xmlns:a16="http://schemas.microsoft.com/office/drawing/2014/main" id="{F0DAFD95-CA50-748D-E056-46136A1A6730}"/>
                </a:ext>
              </a:extLst>
            </p:cNvPr>
            <p:cNvSpPr/>
            <p:nvPr/>
          </p:nvSpPr>
          <p:spPr>
            <a:xfrm>
              <a:off x="4797505" y="2660570"/>
              <a:ext cx="3889295" cy="2401483"/>
            </a:xfrm>
            <a:prstGeom prst="roundRect">
              <a:avLst/>
            </a:prstGeom>
            <a:noFill/>
            <a:ln w="76200">
              <a:solidFill>
                <a:srgbClr val="B1B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F7223C59-D4F2-3C9D-A89E-2193DB97120B}"/>
                </a:ext>
              </a:extLst>
            </p:cNvPr>
            <p:cNvGrpSpPr/>
            <p:nvPr/>
          </p:nvGrpSpPr>
          <p:grpSpPr>
            <a:xfrm>
              <a:off x="4557101" y="2420384"/>
              <a:ext cx="551112" cy="584775"/>
              <a:chOff x="257437" y="1995647"/>
              <a:chExt cx="633095" cy="671766"/>
            </a:xfrm>
          </p:grpSpPr>
          <p:sp>
            <p:nvSpPr>
              <p:cNvPr id="37" name="Oval 36">
                <a:extLst>
                  <a:ext uri="{FF2B5EF4-FFF2-40B4-BE49-F238E27FC236}">
                    <a16:creationId xmlns:a16="http://schemas.microsoft.com/office/drawing/2014/main" id="{F5CEDEA1-3AF0-A1C4-ACBF-7F3DA459B841}"/>
                  </a:ext>
                </a:extLst>
              </p:cNvPr>
              <p:cNvSpPr/>
              <p:nvPr/>
            </p:nvSpPr>
            <p:spPr>
              <a:xfrm>
                <a:off x="257437" y="2031879"/>
                <a:ext cx="633095" cy="633095"/>
              </a:xfrm>
              <a:prstGeom prst="ellipse">
                <a:avLst/>
              </a:prstGeom>
              <a:solidFill>
                <a:schemeClr val="bg2"/>
              </a:solidFill>
              <a:ln w="76200">
                <a:solidFill>
                  <a:srgbClr val="B1B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9" name="Rectangle 38">
                <a:extLst>
                  <a:ext uri="{FF2B5EF4-FFF2-40B4-BE49-F238E27FC236}">
                    <a16:creationId xmlns:a16="http://schemas.microsoft.com/office/drawing/2014/main" id="{E7EC6806-A7B7-A7D8-E2E8-66045D60B1E9}"/>
                  </a:ext>
                </a:extLst>
              </p:cNvPr>
              <p:cNvSpPr/>
              <p:nvPr/>
            </p:nvSpPr>
            <p:spPr>
              <a:xfrm>
                <a:off x="342776" y="1995647"/>
                <a:ext cx="464418" cy="671766"/>
              </a:xfrm>
              <a:prstGeom prst="rect">
                <a:avLst/>
              </a:prstGeom>
            </p:spPr>
            <p:txBody>
              <a:bodyPr wrap="none">
                <a:spAutoFit/>
              </a:bodyPr>
              <a:lstStyle/>
              <a:p>
                <a:pPr>
                  <a:defRPr/>
                </a:pPr>
                <a:r>
                  <a:rPr lang="en-GB" sz="3200" b="1">
                    <a:solidFill>
                      <a:srgbClr val="B1B66E"/>
                    </a:solidFill>
                    <a:latin typeface="Aptos" panose="020B0004020202020204" pitchFamily="34" charset="0"/>
                  </a:rPr>
                  <a:t>+</a:t>
                </a:r>
              </a:p>
            </p:txBody>
          </p:sp>
        </p:grpSp>
      </p:grpSp>
      <p:pic>
        <p:nvPicPr>
          <p:cNvPr id="40" name="Picture 39">
            <a:extLst>
              <a:ext uri="{FF2B5EF4-FFF2-40B4-BE49-F238E27FC236}">
                <a16:creationId xmlns:a16="http://schemas.microsoft.com/office/drawing/2014/main" id="{D85D4E2B-D2E9-0088-C72E-F0D57025872C}"/>
              </a:ext>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4614651" y="2616177"/>
            <a:ext cx="1295433" cy="688908"/>
          </a:xfrm>
          <a:prstGeom prst="rect">
            <a:avLst/>
          </a:prstGeom>
        </p:spPr>
      </p:pic>
      <p:sp>
        <p:nvSpPr>
          <p:cNvPr id="41" name="Rectangle 40">
            <a:extLst>
              <a:ext uri="{FF2B5EF4-FFF2-40B4-BE49-F238E27FC236}">
                <a16:creationId xmlns:a16="http://schemas.microsoft.com/office/drawing/2014/main" id="{B876F0E7-7BCA-33DE-C52B-939BB827916A}"/>
              </a:ext>
            </a:extLst>
          </p:cNvPr>
          <p:cNvSpPr/>
          <p:nvPr/>
        </p:nvSpPr>
        <p:spPr>
          <a:xfrm>
            <a:off x="802800" y="5966930"/>
            <a:ext cx="10585450" cy="523220"/>
          </a:xfrm>
          <a:prstGeom prst="rect">
            <a:avLst/>
          </a:prstGeom>
        </p:spPr>
        <p:txBody>
          <a:bodyPr wrap="square" lIns="0" rIns="0">
            <a:spAutoFit/>
          </a:bodyPr>
          <a:lstStyle/>
          <a:p>
            <a:pPr>
              <a:spcBef>
                <a:spcPts val="0"/>
              </a:spcBef>
              <a:spcAft>
                <a:spcPts val="1200"/>
              </a:spcAft>
              <a:buClr>
                <a:srgbClr val="F47920"/>
              </a:buClr>
              <a:defRPr/>
            </a:pPr>
            <a:r>
              <a:rPr lang="en-GB" sz="1400" dirty="0">
                <a:solidFill>
                  <a:srgbClr val="000000"/>
                </a:solidFill>
                <a:latin typeface="Aptos" panose="020B0004020202020204" pitchFamily="34" charset="0"/>
              </a:rPr>
              <a:t>From 6 April 2027, unspent DC pension pots and lump sum death benefits from a DB plan left to non-spouse/civil partner beneficiaries will be subject to Inheritance Tax.</a:t>
            </a:r>
          </a:p>
        </p:txBody>
      </p:sp>
    </p:spTree>
    <p:custDataLst>
      <p:tags r:id="rId1"/>
    </p:custDataLst>
    <p:extLst>
      <p:ext uri="{BB962C8B-B14F-4D97-AF65-F5344CB8AC3E}">
        <p14:creationId xmlns:p14="http://schemas.microsoft.com/office/powerpoint/2010/main" val="28513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FF25-F05A-D368-5EA2-ED9379D7B37B}"/>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Your pension savings on death</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429472695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dirty="0">
                <a:solidFill>
                  <a:srgbClr val="391C66"/>
                </a:solidFill>
                <a:latin typeface="Aptos Display" panose="020B0004020202020204" pitchFamily="34" charset="0"/>
              </a:rPr>
              <a:t>Your DC pension savings</a:t>
            </a:r>
            <a:endParaRPr lang="en-GB" sz="3600" dirty="0">
              <a:solidFill>
                <a:srgbClr val="391C66"/>
              </a:solidFill>
              <a:latin typeface="Aptos Display" panose="020B0004020202020204" pitchFamily="34" charset="0"/>
            </a:endParaRPr>
          </a:p>
        </p:txBody>
      </p:sp>
      <p:sp>
        <p:nvSpPr>
          <p:cNvPr id="25" name="Rectangle 24"/>
          <p:cNvSpPr/>
          <p:nvPr/>
        </p:nvSpPr>
        <p:spPr>
          <a:xfrm>
            <a:off x="747955" y="1636425"/>
            <a:ext cx="8591300" cy="646331"/>
          </a:xfrm>
          <a:prstGeom prst="rect">
            <a:avLst/>
          </a:prstGeom>
        </p:spPr>
        <p:txBody>
          <a:bodyPr wrap="square">
            <a:spAutoFit/>
          </a:bodyPr>
          <a:lstStyle/>
          <a:p>
            <a:r>
              <a:rPr lang="en-GB" dirty="0">
                <a:solidFill>
                  <a:srgbClr val="000000"/>
                </a:solidFill>
                <a:latin typeface="Aptos" panose="020B0004020202020204" pitchFamily="34" charset="0"/>
                <a:ea typeface="ヒラギノ角ゴ Pro W3" charset="-128"/>
                <a:cs typeface="Arial" pitchFamily="34" charset="0"/>
              </a:rPr>
              <a:t>If you have remaining benefits in a defined contribution pension when you die, these are taxed differently to non pension savings.</a:t>
            </a:r>
            <a:endParaRPr lang="en-GB" dirty="0">
              <a:solidFill>
                <a:srgbClr val="000000"/>
              </a:solidFill>
              <a:latin typeface="Aptos" panose="020B0004020202020204" pitchFamily="34" charset="0"/>
            </a:endParaRPr>
          </a:p>
        </p:txBody>
      </p:sp>
      <p:grpSp>
        <p:nvGrpSpPr>
          <p:cNvPr id="45" name="Group 44"/>
          <p:cNvGrpSpPr/>
          <p:nvPr/>
        </p:nvGrpSpPr>
        <p:grpSpPr>
          <a:xfrm>
            <a:off x="1" y="2643404"/>
            <a:ext cx="11759607" cy="686492"/>
            <a:chOff x="-1" y="2026714"/>
            <a:chExt cx="11503147" cy="686492"/>
          </a:xfrm>
        </p:grpSpPr>
        <p:sp>
          <p:nvSpPr>
            <p:cNvPr id="42" name="Freeform 41"/>
            <p:cNvSpPr/>
            <p:nvPr/>
          </p:nvSpPr>
          <p:spPr>
            <a:xfrm flipH="1">
              <a:off x="-1" y="2026714"/>
              <a:ext cx="979652" cy="554898"/>
            </a:xfrm>
            <a:custGeom>
              <a:avLst/>
              <a:gdLst>
                <a:gd name="connsiteX0" fmla="*/ 979652 w 979652"/>
                <a:gd name="connsiteY0" fmla="*/ 0 h 554898"/>
                <a:gd name="connsiteX1" fmla="*/ 0 w 979652"/>
                <a:gd name="connsiteY1" fmla="*/ 200754 h 554898"/>
                <a:gd name="connsiteX2" fmla="*/ 0 w 979652"/>
                <a:gd name="connsiteY2" fmla="*/ 554898 h 554898"/>
                <a:gd name="connsiteX3" fmla="*/ 979652 w 979652"/>
                <a:gd name="connsiteY3" fmla="*/ 425679 h 554898"/>
              </a:gdLst>
              <a:ahLst/>
              <a:cxnLst>
                <a:cxn ang="0">
                  <a:pos x="connsiteX0" y="connsiteY0"/>
                </a:cxn>
                <a:cxn ang="0">
                  <a:pos x="connsiteX1" y="connsiteY1"/>
                </a:cxn>
                <a:cxn ang="0">
                  <a:pos x="connsiteX2" y="connsiteY2"/>
                </a:cxn>
                <a:cxn ang="0">
                  <a:pos x="connsiteX3" y="connsiteY3"/>
                </a:cxn>
              </a:cxnLst>
              <a:rect l="l" t="t" r="r" b="b"/>
              <a:pathLst>
                <a:path w="979652" h="554898">
                  <a:moveTo>
                    <a:pt x="979652" y="0"/>
                  </a:moveTo>
                  <a:lnTo>
                    <a:pt x="0" y="200754"/>
                  </a:lnTo>
                  <a:lnTo>
                    <a:pt x="0" y="554898"/>
                  </a:lnTo>
                  <a:lnTo>
                    <a:pt x="979652" y="425679"/>
                  </a:ln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rgbClr val="000000"/>
                </a:solidFill>
              </a:endParaRPr>
            </a:p>
          </p:txBody>
        </p:sp>
        <p:grpSp>
          <p:nvGrpSpPr>
            <p:cNvPr id="8" name="Group 7"/>
            <p:cNvGrpSpPr/>
            <p:nvPr/>
          </p:nvGrpSpPr>
          <p:grpSpPr>
            <a:xfrm flipH="1">
              <a:off x="979652" y="2140711"/>
              <a:ext cx="1595259" cy="528489"/>
              <a:chOff x="5983778" y="1835911"/>
              <a:chExt cx="1595259" cy="528489"/>
            </a:xfrm>
            <a:solidFill>
              <a:srgbClr val="96E802"/>
            </a:solidFill>
          </p:grpSpPr>
          <p:sp>
            <p:nvSpPr>
              <p:cNvPr id="21" name="Rectangle 20"/>
              <p:cNvSpPr/>
              <p:nvPr/>
            </p:nvSpPr>
            <p:spPr>
              <a:xfrm>
                <a:off x="6435558" y="1923977"/>
                <a:ext cx="1143479" cy="35236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22" name="Isosceles Triangle 21"/>
              <p:cNvSpPr/>
              <p:nvPr/>
            </p:nvSpPr>
            <p:spPr>
              <a:xfrm rot="16200000">
                <a:off x="5947330" y="1872359"/>
                <a:ext cx="528489" cy="455594"/>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sp>
          <p:nvSpPr>
            <p:cNvPr id="26" name="TextBox 25"/>
            <p:cNvSpPr txBox="1"/>
            <p:nvPr/>
          </p:nvSpPr>
          <p:spPr>
            <a:xfrm>
              <a:off x="2690545" y="2066875"/>
              <a:ext cx="8812601" cy="646331"/>
            </a:xfrm>
            <a:prstGeom prst="rect">
              <a:avLst/>
            </a:prstGeom>
            <a:noFill/>
          </p:spPr>
          <p:txBody>
            <a:bodyPr wrap="square" rtlCol="0">
              <a:spAutoFit/>
            </a:bodyPr>
            <a:lstStyle/>
            <a:p>
              <a:pPr>
                <a:spcBef>
                  <a:spcPts val="0"/>
                </a:spcBef>
                <a:spcAft>
                  <a:spcPts val="900"/>
                </a:spcAft>
                <a:buClr>
                  <a:srgbClr val="F47920"/>
                </a:buClr>
                <a:buSzPct val="120000"/>
                <a:defRPr/>
              </a:pPr>
              <a:r>
                <a:rPr lang="en-GB" kern="0" dirty="0">
                  <a:solidFill>
                    <a:srgbClr val="000000"/>
                  </a:solidFill>
                  <a:latin typeface="Aptos" panose="020B0004020202020204" pitchFamily="34" charset="0"/>
                  <a:cs typeface="Arial" pitchFamily="34" charset="0"/>
                </a:rPr>
                <a:t>Inheritance tax does not </a:t>
              </a:r>
              <a:r>
                <a:rPr lang="en-GB" b="1" kern="0" dirty="0">
                  <a:solidFill>
                    <a:srgbClr val="000000"/>
                  </a:solidFill>
                  <a:latin typeface="Aptos" panose="020B0004020202020204" pitchFamily="34" charset="0"/>
                  <a:cs typeface="Arial" pitchFamily="34" charset="0"/>
                </a:rPr>
                <a:t>currently</a:t>
              </a:r>
              <a:r>
                <a:rPr lang="en-GB" kern="0" dirty="0">
                  <a:solidFill>
                    <a:srgbClr val="000000"/>
                  </a:solidFill>
                  <a:latin typeface="Aptos" panose="020B0004020202020204" pitchFamily="34" charset="0"/>
                  <a:cs typeface="Arial" pitchFamily="34" charset="0"/>
                </a:rPr>
                <a:t> apply to benefits held in a registered pension scheme, however unspent pension pots will be included in your estate from April 2027</a:t>
              </a:r>
            </a:p>
          </p:txBody>
        </p:sp>
      </p:grpSp>
      <p:grpSp>
        <p:nvGrpSpPr>
          <p:cNvPr id="46" name="Group 45"/>
          <p:cNvGrpSpPr/>
          <p:nvPr/>
        </p:nvGrpSpPr>
        <p:grpSpPr>
          <a:xfrm>
            <a:off x="1" y="3428652"/>
            <a:ext cx="11503147" cy="658108"/>
            <a:chOff x="-1" y="2811963"/>
            <a:chExt cx="11503147" cy="658108"/>
          </a:xfrm>
        </p:grpSpPr>
        <p:sp>
          <p:nvSpPr>
            <p:cNvPr id="43" name="Freeform 42"/>
            <p:cNvSpPr/>
            <p:nvPr/>
          </p:nvSpPr>
          <p:spPr>
            <a:xfrm flipH="1">
              <a:off x="-1" y="2811963"/>
              <a:ext cx="979652" cy="482927"/>
            </a:xfrm>
            <a:custGeom>
              <a:avLst/>
              <a:gdLst>
                <a:gd name="connsiteX0" fmla="*/ 979652 w 979652"/>
                <a:gd name="connsiteY0" fmla="*/ 0 h 482927"/>
                <a:gd name="connsiteX1" fmla="*/ 0 w 979652"/>
                <a:gd name="connsiteY1" fmla="*/ 128784 h 482927"/>
                <a:gd name="connsiteX2" fmla="*/ 0 w 979652"/>
                <a:gd name="connsiteY2" fmla="*/ 482927 h 482927"/>
                <a:gd name="connsiteX3" fmla="*/ 979652 w 979652"/>
                <a:gd name="connsiteY3" fmla="*/ 419761 h 482927"/>
              </a:gdLst>
              <a:ahLst/>
              <a:cxnLst>
                <a:cxn ang="0">
                  <a:pos x="connsiteX0" y="connsiteY0"/>
                </a:cxn>
                <a:cxn ang="0">
                  <a:pos x="connsiteX1" y="connsiteY1"/>
                </a:cxn>
                <a:cxn ang="0">
                  <a:pos x="connsiteX2" y="connsiteY2"/>
                </a:cxn>
                <a:cxn ang="0">
                  <a:pos x="connsiteX3" y="connsiteY3"/>
                </a:cxn>
              </a:cxnLst>
              <a:rect l="l" t="t" r="r" b="b"/>
              <a:pathLst>
                <a:path w="979652" h="482927">
                  <a:moveTo>
                    <a:pt x="979652" y="0"/>
                  </a:moveTo>
                  <a:lnTo>
                    <a:pt x="0" y="128784"/>
                  </a:lnTo>
                  <a:lnTo>
                    <a:pt x="0" y="482927"/>
                  </a:lnTo>
                  <a:lnTo>
                    <a:pt x="979652" y="41976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rgbClr val="000000"/>
                </a:solidFill>
              </a:endParaRPr>
            </a:p>
          </p:txBody>
        </p:sp>
        <p:grpSp>
          <p:nvGrpSpPr>
            <p:cNvPr id="9" name="Group 8"/>
            <p:cNvGrpSpPr/>
            <p:nvPr/>
          </p:nvGrpSpPr>
          <p:grpSpPr>
            <a:xfrm flipH="1">
              <a:off x="979651" y="2853720"/>
              <a:ext cx="2166488" cy="528489"/>
              <a:chOff x="5412550" y="2548920"/>
              <a:chExt cx="2166488" cy="528489"/>
            </a:xfrm>
            <a:solidFill>
              <a:srgbClr val="21A8FB"/>
            </a:solidFill>
          </p:grpSpPr>
          <p:sp>
            <p:nvSpPr>
              <p:cNvPr id="19" name="Rectangle 18"/>
              <p:cNvSpPr/>
              <p:nvPr/>
            </p:nvSpPr>
            <p:spPr>
              <a:xfrm>
                <a:off x="5868144" y="2636986"/>
                <a:ext cx="1710894" cy="35236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20" name="Isosceles Triangle 19"/>
              <p:cNvSpPr/>
              <p:nvPr/>
            </p:nvSpPr>
            <p:spPr>
              <a:xfrm rot="16200000">
                <a:off x="5376102" y="2585368"/>
                <a:ext cx="528489" cy="455594"/>
              </a:xfrm>
              <a:prstGeom prst="triangl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sp>
          <p:nvSpPr>
            <p:cNvPr id="27" name="TextBox 26"/>
            <p:cNvSpPr txBox="1"/>
            <p:nvPr/>
          </p:nvSpPr>
          <p:spPr>
            <a:xfrm>
              <a:off x="3266275" y="2823740"/>
              <a:ext cx="8236871" cy="646331"/>
            </a:xfrm>
            <a:prstGeom prst="rect">
              <a:avLst/>
            </a:prstGeom>
            <a:noFill/>
          </p:spPr>
          <p:txBody>
            <a:bodyPr wrap="square" rtlCol="0">
              <a:spAutoFit/>
            </a:bodyPr>
            <a:lstStyle/>
            <a:p>
              <a:pPr>
                <a:spcBef>
                  <a:spcPts val="0"/>
                </a:spcBef>
                <a:spcAft>
                  <a:spcPts val="900"/>
                </a:spcAft>
                <a:buClr>
                  <a:srgbClr val="F47920"/>
                </a:buClr>
                <a:buSzPct val="120000"/>
                <a:defRPr/>
              </a:pPr>
              <a:r>
                <a:rPr lang="en-GB" kern="0" dirty="0">
                  <a:solidFill>
                    <a:srgbClr val="000000"/>
                  </a:solidFill>
                  <a:latin typeface="Aptos" panose="020B0004020202020204" pitchFamily="34" charset="0"/>
                  <a:cs typeface="Arial" pitchFamily="34" charset="0"/>
                </a:rPr>
                <a:t>If death occurs before age 75, benefits are usually paid to your chosen beneficiary free of income tax*</a:t>
              </a:r>
            </a:p>
          </p:txBody>
        </p:sp>
      </p:grpSp>
      <p:grpSp>
        <p:nvGrpSpPr>
          <p:cNvPr id="47" name="Group 46"/>
          <p:cNvGrpSpPr/>
          <p:nvPr/>
        </p:nvGrpSpPr>
        <p:grpSpPr>
          <a:xfrm>
            <a:off x="0" y="4130006"/>
            <a:ext cx="11759608" cy="646331"/>
            <a:chOff x="-1" y="3513316"/>
            <a:chExt cx="11759608" cy="646331"/>
          </a:xfrm>
        </p:grpSpPr>
        <p:sp>
          <p:nvSpPr>
            <p:cNvPr id="44" name="Freeform 43"/>
            <p:cNvSpPr/>
            <p:nvPr/>
          </p:nvSpPr>
          <p:spPr>
            <a:xfrm flipH="1">
              <a:off x="-1" y="3591493"/>
              <a:ext cx="979652" cy="429740"/>
            </a:xfrm>
            <a:custGeom>
              <a:avLst/>
              <a:gdLst>
                <a:gd name="connsiteX0" fmla="*/ 979652 w 979652"/>
                <a:gd name="connsiteY0" fmla="*/ 0 h 429740"/>
                <a:gd name="connsiteX1" fmla="*/ 0 w 979652"/>
                <a:gd name="connsiteY1" fmla="*/ 46075 h 429740"/>
                <a:gd name="connsiteX2" fmla="*/ 0 w 979652"/>
                <a:gd name="connsiteY2" fmla="*/ 400219 h 429740"/>
                <a:gd name="connsiteX3" fmla="*/ 979652 w 979652"/>
                <a:gd name="connsiteY3" fmla="*/ 429740 h 429740"/>
              </a:gdLst>
              <a:ahLst/>
              <a:cxnLst>
                <a:cxn ang="0">
                  <a:pos x="connsiteX0" y="connsiteY0"/>
                </a:cxn>
                <a:cxn ang="0">
                  <a:pos x="connsiteX1" y="connsiteY1"/>
                </a:cxn>
                <a:cxn ang="0">
                  <a:pos x="connsiteX2" y="connsiteY2"/>
                </a:cxn>
                <a:cxn ang="0">
                  <a:pos x="connsiteX3" y="connsiteY3"/>
                </a:cxn>
              </a:cxnLst>
              <a:rect l="l" t="t" r="r" b="b"/>
              <a:pathLst>
                <a:path w="979652" h="429740">
                  <a:moveTo>
                    <a:pt x="979652" y="0"/>
                  </a:moveTo>
                  <a:lnTo>
                    <a:pt x="0" y="46075"/>
                  </a:lnTo>
                  <a:lnTo>
                    <a:pt x="0" y="400219"/>
                  </a:lnTo>
                  <a:lnTo>
                    <a:pt x="979652" y="429740"/>
                  </a:lnTo>
                  <a:close/>
                </a:path>
              </a:pathLst>
            </a:cu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rgbClr val="000000"/>
                </a:solidFill>
              </a:endParaRPr>
            </a:p>
          </p:txBody>
        </p:sp>
        <p:grpSp>
          <p:nvGrpSpPr>
            <p:cNvPr id="10" name="Group 9"/>
            <p:cNvGrpSpPr/>
            <p:nvPr/>
          </p:nvGrpSpPr>
          <p:grpSpPr>
            <a:xfrm flipH="1">
              <a:off x="975278" y="3551416"/>
              <a:ext cx="2742551" cy="528489"/>
              <a:chOff x="4836487" y="3246616"/>
              <a:chExt cx="2742551" cy="528489"/>
            </a:xfrm>
            <a:solidFill>
              <a:srgbClr val="C3516C"/>
            </a:solidFill>
          </p:grpSpPr>
          <p:sp>
            <p:nvSpPr>
              <p:cNvPr id="17" name="Rectangle 16"/>
              <p:cNvSpPr/>
              <p:nvPr/>
            </p:nvSpPr>
            <p:spPr>
              <a:xfrm>
                <a:off x="5292080" y="3334682"/>
                <a:ext cx="2286958" cy="35236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8" name="Isosceles Triangle 17"/>
              <p:cNvSpPr/>
              <p:nvPr/>
            </p:nvSpPr>
            <p:spPr>
              <a:xfrm rot="16200000">
                <a:off x="4800039" y="3283064"/>
                <a:ext cx="528489" cy="455594"/>
              </a:xfrm>
              <a:prstGeom prst="triangl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sp>
          <p:nvSpPr>
            <p:cNvPr id="28" name="TextBox 27"/>
            <p:cNvSpPr txBox="1"/>
            <p:nvPr/>
          </p:nvSpPr>
          <p:spPr>
            <a:xfrm>
              <a:off x="3690064" y="3513316"/>
              <a:ext cx="8069543" cy="646331"/>
            </a:xfrm>
            <a:prstGeom prst="rect">
              <a:avLst/>
            </a:prstGeom>
            <a:noFill/>
          </p:spPr>
          <p:txBody>
            <a:bodyPr wrap="square" rtlCol="0">
              <a:spAutoFit/>
            </a:bodyPr>
            <a:lstStyle/>
            <a:p>
              <a:pPr>
                <a:spcBef>
                  <a:spcPts val="0"/>
                </a:spcBef>
                <a:spcAft>
                  <a:spcPts val="900"/>
                </a:spcAft>
                <a:buClr>
                  <a:srgbClr val="F47920"/>
                </a:buClr>
                <a:buSzPct val="120000"/>
                <a:defRPr/>
              </a:pPr>
              <a:r>
                <a:rPr lang="en-GB" kern="0" dirty="0">
                  <a:solidFill>
                    <a:srgbClr val="000000"/>
                  </a:solidFill>
                  <a:latin typeface="Aptos" panose="020B0004020202020204" pitchFamily="34" charset="0"/>
                  <a:cs typeface="Arial" pitchFamily="34" charset="0"/>
                </a:rPr>
                <a:t>If death occurs after age 75 benefits are taxed on receipt at the beneficiaries marginal rate of tax</a:t>
              </a:r>
            </a:p>
          </p:txBody>
        </p:sp>
      </p:grpSp>
      <p:sp>
        <p:nvSpPr>
          <p:cNvPr id="38" name="TextBox 37"/>
          <p:cNvSpPr txBox="1"/>
          <p:nvPr/>
        </p:nvSpPr>
        <p:spPr>
          <a:xfrm>
            <a:off x="1583284" y="5248340"/>
            <a:ext cx="9025432" cy="646331"/>
          </a:xfrm>
          <a:prstGeom prst="rect">
            <a:avLst/>
          </a:prstGeom>
          <a:noFill/>
        </p:spPr>
        <p:txBody>
          <a:bodyPr wrap="square" rtlCol="0">
            <a:spAutoFit/>
          </a:bodyPr>
          <a:lstStyle/>
          <a:p>
            <a:pPr algn="ctr">
              <a:spcBef>
                <a:spcPts val="0"/>
              </a:spcBef>
              <a:spcAft>
                <a:spcPts val="900"/>
              </a:spcAft>
              <a:buClr>
                <a:srgbClr val="F47920"/>
              </a:buClr>
              <a:buSzPct val="120000"/>
              <a:defRPr/>
            </a:pPr>
            <a:r>
              <a:rPr lang="en-GB" kern="0" dirty="0">
                <a:solidFill>
                  <a:srgbClr val="000000"/>
                </a:solidFill>
                <a:latin typeface="Aptos" panose="020B0004020202020204" pitchFamily="34" charset="0"/>
                <a:cs typeface="Arial" pitchFamily="34" charset="0"/>
              </a:rPr>
              <a:t>If a member has purchased an annuity, any payment after death will be dependent on whether cover for a partner has been selected and subject to income tax</a:t>
            </a:r>
          </a:p>
        </p:txBody>
      </p:sp>
      <p:sp>
        <p:nvSpPr>
          <p:cNvPr id="4" name="TextBox 3">
            <a:extLst>
              <a:ext uri="{FF2B5EF4-FFF2-40B4-BE49-F238E27FC236}">
                <a16:creationId xmlns:a16="http://schemas.microsoft.com/office/drawing/2014/main" id="{E104CFB4-98FE-6CA8-7029-E188C7B1DE0E}"/>
              </a:ext>
            </a:extLst>
          </p:cNvPr>
          <p:cNvSpPr txBox="1"/>
          <p:nvPr/>
        </p:nvSpPr>
        <p:spPr>
          <a:xfrm>
            <a:off x="747955" y="6209559"/>
            <a:ext cx="8812601" cy="276999"/>
          </a:xfrm>
          <a:prstGeom prst="rect">
            <a:avLst/>
          </a:prstGeom>
          <a:noFill/>
        </p:spPr>
        <p:txBody>
          <a:bodyPr wrap="square">
            <a:spAutoFit/>
          </a:bodyPr>
          <a:lstStyle/>
          <a:p>
            <a:r>
              <a:rPr lang="en-GB" sz="1200" kern="0" dirty="0">
                <a:solidFill>
                  <a:srgbClr val="000000"/>
                </a:solidFill>
                <a:latin typeface="Aptos" panose="020B0004020202020204" pitchFamily="34" charset="0"/>
                <a:cs typeface="Arial" pitchFamily="34" charset="0"/>
              </a:rPr>
              <a:t>*Tax would be due if the total pension savings exceeds the lump sum death benefit allowance of £1,073,100.</a:t>
            </a:r>
            <a:endParaRPr lang="en-GB" sz="1200" dirty="0">
              <a:latin typeface="Aptos" panose="020B0004020202020204" pitchFamily="34" charset="0"/>
            </a:endParaRPr>
          </a:p>
        </p:txBody>
      </p:sp>
    </p:spTree>
    <p:custDataLst>
      <p:tags r:id="rId1"/>
    </p:custDataLst>
    <p:extLst>
      <p:ext uri="{BB962C8B-B14F-4D97-AF65-F5344CB8AC3E}">
        <p14:creationId xmlns:p14="http://schemas.microsoft.com/office/powerpoint/2010/main" val="2697856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1000"/>
                                        <p:tgtEl>
                                          <p:spTgt spid="4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1000"/>
                                        <p:tgtEl>
                                          <p:spTgt spid="4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CED41-E916-94AB-A3C9-619394818C1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Annuities</a:t>
            </a:r>
            <a:endParaRPr lang="en-GB" sz="3600" dirty="0">
              <a:solidFill>
                <a:srgbClr val="391C66"/>
              </a:solidFill>
              <a:latin typeface="Aptos Display" panose="020B0004020202020204" pitchFamily="34" charset="0"/>
            </a:endParaRPr>
          </a:p>
        </p:txBody>
      </p:sp>
      <p:sp>
        <p:nvSpPr>
          <p:cNvPr id="5" name="TextBox 4">
            <a:extLst>
              <a:ext uri="{FF2B5EF4-FFF2-40B4-BE49-F238E27FC236}">
                <a16:creationId xmlns:a16="http://schemas.microsoft.com/office/drawing/2014/main" id="{30DEF76F-772E-A973-568F-3A0457CEE710}"/>
              </a:ext>
            </a:extLst>
          </p:cNvPr>
          <p:cNvSpPr txBox="1"/>
          <p:nvPr/>
        </p:nvSpPr>
        <p:spPr>
          <a:xfrm>
            <a:off x="652130" y="1584960"/>
            <a:ext cx="8686800" cy="369332"/>
          </a:xfrm>
          <a:prstGeom prst="rect">
            <a:avLst/>
          </a:prstGeom>
          <a:noFill/>
        </p:spPr>
        <p:txBody>
          <a:bodyPr vert="horz" wrap="square" rtlCol="0">
            <a:spAutoFit/>
          </a:bodyPr>
          <a:lstStyle/>
          <a:p>
            <a:r>
              <a:rPr lang="en-GB" dirty="0">
                <a:latin typeface="Aptos" panose="020B0004020202020204" pitchFamily="34" charset="0"/>
              </a:rPr>
              <a:t>What is payable will depend on the options you selected when you set the annuity up.</a:t>
            </a:r>
          </a:p>
        </p:txBody>
      </p:sp>
      <p:sp>
        <p:nvSpPr>
          <p:cNvPr id="49" name="TextBox 48">
            <a:extLst>
              <a:ext uri="{FF2B5EF4-FFF2-40B4-BE49-F238E27FC236}">
                <a16:creationId xmlns:a16="http://schemas.microsoft.com/office/drawing/2014/main" id="{29DF7FC2-86D4-F6CB-B043-648ABE070C51}"/>
              </a:ext>
            </a:extLst>
          </p:cNvPr>
          <p:cNvSpPr txBox="1"/>
          <p:nvPr/>
        </p:nvSpPr>
        <p:spPr>
          <a:xfrm>
            <a:off x="652130" y="2421672"/>
            <a:ext cx="8686800" cy="369332"/>
          </a:xfrm>
          <a:prstGeom prst="rect">
            <a:avLst/>
          </a:prstGeom>
          <a:noFill/>
        </p:spPr>
        <p:txBody>
          <a:bodyPr vert="horz" wrap="square" rtlCol="0">
            <a:spAutoFit/>
          </a:bodyPr>
          <a:lstStyle/>
          <a:p>
            <a:r>
              <a:rPr lang="en-GB" dirty="0">
                <a:latin typeface="Aptos" panose="020B0004020202020204" pitchFamily="34" charset="0"/>
              </a:rPr>
              <a:t>Options include:</a:t>
            </a:r>
          </a:p>
        </p:txBody>
      </p:sp>
      <p:grpSp>
        <p:nvGrpSpPr>
          <p:cNvPr id="57" name="Group 56">
            <a:extLst>
              <a:ext uri="{FF2B5EF4-FFF2-40B4-BE49-F238E27FC236}">
                <a16:creationId xmlns:a16="http://schemas.microsoft.com/office/drawing/2014/main" id="{6A2F4511-5EAA-656C-5AC2-23EA3DCF5335}"/>
              </a:ext>
            </a:extLst>
          </p:cNvPr>
          <p:cNvGrpSpPr/>
          <p:nvPr/>
        </p:nvGrpSpPr>
        <p:grpSpPr>
          <a:xfrm>
            <a:off x="5113932" y="4949634"/>
            <a:ext cx="3090365" cy="1114531"/>
            <a:chOff x="4919001" y="4262599"/>
            <a:chExt cx="3090365" cy="1114531"/>
          </a:xfrm>
        </p:grpSpPr>
        <p:grpSp>
          <p:nvGrpSpPr>
            <p:cNvPr id="48" name="Group 47">
              <a:extLst>
                <a:ext uri="{FF2B5EF4-FFF2-40B4-BE49-F238E27FC236}">
                  <a16:creationId xmlns:a16="http://schemas.microsoft.com/office/drawing/2014/main" id="{C3CE12D2-1E9B-4F6B-F343-30D8A7AB7794}"/>
                </a:ext>
              </a:extLst>
            </p:cNvPr>
            <p:cNvGrpSpPr/>
            <p:nvPr/>
          </p:nvGrpSpPr>
          <p:grpSpPr>
            <a:xfrm>
              <a:off x="4919001" y="4262599"/>
              <a:ext cx="3090365" cy="1114531"/>
              <a:chOff x="1472787" y="4784108"/>
              <a:chExt cx="3090365" cy="1114531"/>
            </a:xfrm>
          </p:grpSpPr>
          <p:sp>
            <p:nvSpPr>
              <p:cNvPr id="9" name="TextBox 8">
                <a:extLst>
                  <a:ext uri="{FF2B5EF4-FFF2-40B4-BE49-F238E27FC236}">
                    <a16:creationId xmlns:a16="http://schemas.microsoft.com/office/drawing/2014/main" id="{BD8DB67C-F059-1CC2-7A6C-EA4035C2F212}"/>
                  </a:ext>
                </a:extLst>
              </p:cNvPr>
              <p:cNvSpPr txBox="1"/>
              <p:nvPr/>
            </p:nvSpPr>
            <p:spPr>
              <a:xfrm>
                <a:off x="2994640" y="4908831"/>
                <a:ext cx="1568512" cy="369332"/>
              </a:xfrm>
              <a:prstGeom prst="rect">
                <a:avLst/>
              </a:prstGeom>
              <a:noFill/>
            </p:spPr>
            <p:txBody>
              <a:bodyPr vert="horz" wrap="square" rtlCol="0">
                <a:spAutoFit/>
              </a:bodyPr>
              <a:lstStyle/>
              <a:p>
                <a:r>
                  <a:rPr lang="en-GB" dirty="0">
                    <a:latin typeface="Aptos" panose="020B0004020202020204" pitchFamily="34" charset="0"/>
                  </a:rPr>
                  <a:t>Lump sum</a:t>
                </a:r>
              </a:p>
            </p:txBody>
          </p:sp>
          <p:grpSp>
            <p:nvGrpSpPr>
              <p:cNvPr id="16" name="Group 15">
                <a:extLst>
                  <a:ext uri="{FF2B5EF4-FFF2-40B4-BE49-F238E27FC236}">
                    <a16:creationId xmlns:a16="http://schemas.microsoft.com/office/drawing/2014/main" id="{A85F19FF-7CD3-1D6F-87B8-EBE077BFF53E}"/>
                  </a:ext>
                </a:extLst>
              </p:cNvPr>
              <p:cNvGrpSpPr/>
              <p:nvPr/>
            </p:nvGrpSpPr>
            <p:grpSpPr>
              <a:xfrm>
                <a:off x="1686401" y="4784108"/>
                <a:ext cx="1137163" cy="980313"/>
                <a:chOff x="6490010" y="3925229"/>
                <a:chExt cx="3207983" cy="2765503"/>
              </a:xfrm>
            </p:grpSpPr>
            <p:sp>
              <p:nvSpPr>
                <p:cNvPr id="17" name="Hexagon 16">
                  <a:extLst>
                    <a:ext uri="{FF2B5EF4-FFF2-40B4-BE49-F238E27FC236}">
                      <a16:creationId xmlns:a16="http://schemas.microsoft.com/office/drawing/2014/main" id="{2E549D36-A9A2-1266-DD29-0A5EA74227E6}"/>
                    </a:ext>
                  </a:extLst>
                </p:cNvPr>
                <p:cNvSpPr/>
                <p:nvPr/>
              </p:nvSpPr>
              <p:spPr>
                <a:xfrm>
                  <a:off x="6490010" y="3925229"/>
                  <a:ext cx="3207983" cy="2765503"/>
                </a:xfrm>
                <a:prstGeom prst="hexagon">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8" name="Hexagon 17">
                  <a:extLst>
                    <a:ext uri="{FF2B5EF4-FFF2-40B4-BE49-F238E27FC236}">
                      <a16:creationId xmlns:a16="http://schemas.microsoft.com/office/drawing/2014/main" id="{44C174D8-62B8-375A-0669-49444679E524}"/>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grpSp>
          <p:grpSp>
            <p:nvGrpSpPr>
              <p:cNvPr id="38" name="Group 37">
                <a:extLst>
                  <a:ext uri="{FF2B5EF4-FFF2-40B4-BE49-F238E27FC236}">
                    <a16:creationId xmlns:a16="http://schemas.microsoft.com/office/drawing/2014/main" id="{C9E45D64-0B39-4311-2FAE-B1AAF6A63190}"/>
                  </a:ext>
                </a:extLst>
              </p:cNvPr>
              <p:cNvGrpSpPr/>
              <p:nvPr/>
            </p:nvGrpSpPr>
            <p:grpSpPr>
              <a:xfrm>
                <a:off x="1472787" y="5271124"/>
                <a:ext cx="2834578" cy="627515"/>
                <a:chOff x="2161309" y="4208318"/>
                <a:chExt cx="7556906" cy="1672937"/>
              </a:xfrm>
            </p:grpSpPr>
            <p:cxnSp>
              <p:nvCxnSpPr>
                <p:cNvPr id="39" name="Straight Connector 38">
                  <a:extLst>
                    <a:ext uri="{FF2B5EF4-FFF2-40B4-BE49-F238E27FC236}">
                      <a16:creationId xmlns:a16="http://schemas.microsoft.com/office/drawing/2014/main" id="{ACB3B9DA-3887-6D3D-409B-3CBE63974C82}"/>
                    </a:ext>
                  </a:extLst>
                </p:cNvPr>
                <p:cNvCxnSpPr>
                  <a:cxnSpLocks/>
                </p:cNvCxnSpPr>
                <p:nvPr/>
              </p:nvCxnSpPr>
              <p:spPr>
                <a:xfrm flipH="1">
                  <a:off x="6320391" y="4208318"/>
                  <a:ext cx="3397824" cy="31173"/>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BDB801-FCD9-EF3B-B11C-8CDAB58084D5}"/>
                    </a:ext>
                  </a:extLst>
                </p:cNvPr>
                <p:cNvCxnSpPr/>
                <p:nvPr/>
              </p:nvCxnSpPr>
              <p:spPr>
                <a:xfrm flipH="1">
                  <a:off x="5559136" y="4218709"/>
                  <a:ext cx="761255" cy="165215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674975-121F-EF6B-EF24-9A1B400A7EE2}"/>
                    </a:ext>
                  </a:extLst>
                </p:cNvPr>
                <p:cNvCxnSpPr/>
                <p:nvPr/>
              </p:nvCxnSpPr>
              <p:spPr>
                <a:xfrm flipH="1">
                  <a:off x="2989787" y="5881255"/>
                  <a:ext cx="257974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D830A3-A2F7-94C3-866F-305CD2E4157F}"/>
                    </a:ext>
                  </a:extLst>
                </p:cNvPr>
                <p:cNvCxnSpPr/>
                <p:nvPr/>
              </p:nvCxnSpPr>
              <p:spPr>
                <a:xfrm flipH="1" flipV="1">
                  <a:off x="2161309" y="4239491"/>
                  <a:ext cx="848463" cy="1641764"/>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pic>
          <p:nvPicPr>
            <p:cNvPr id="51" name="Graphic 50" descr="Coins with solid fill">
              <a:extLst>
                <a:ext uri="{FF2B5EF4-FFF2-40B4-BE49-F238E27FC236}">
                  <a16:creationId xmlns:a16="http://schemas.microsoft.com/office/drawing/2014/main" id="{B2BFB8A1-FCBF-0BA9-7923-337C53E923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2717" y="4488035"/>
              <a:ext cx="523160" cy="523160"/>
            </a:xfrm>
            <a:prstGeom prst="rect">
              <a:avLst/>
            </a:prstGeom>
          </p:spPr>
        </p:pic>
      </p:grpSp>
      <p:grpSp>
        <p:nvGrpSpPr>
          <p:cNvPr id="58" name="Group 57">
            <a:extLst>
              <a:ext uri="{FF2B5EF4-FFF2-40B4-BE49-F238E27FC236}">
                <a16:creationId xmlns:a16="http://schemas.microsoft.com/office/drawing/2014/main" id="{5155A4B3-20BE-8BBC-6C3E-AD5E6FD324AF}"/>
              </a:ext>
            </a:extLst>
          </p:cNvPr>
          <p:cNvGrpSpPr/>
          <p:nvPr/>
        </p:nvGrpSpPr>
        <p:grpSpPr>
          <a:xfrm>
            <a:off x="3704132" y="4122147"/>
            <a:ext cx="3631959" cy="1114529"/>
            <a:chOff x="3509201" y="3435112"/>
            <a:chExt cx="3631959" cy="1114529"/>
          </a:xfrm>
        </p:grpSpPr>
        <p:grpSp>
          <p:nvGrpSpPr>
            <p:cNvPr id="45" name="Group 44">
              <a:extLst>
                <a:ext uri="{FF2B5EF4-FFF2-40B4-BE49-F238E27FC236}">
                  <a16:creationId xmlns:a16="http://schemas.microsoft.com/office/drawing/2014/main" id="{D33B59FB-4B21-705E-7809-229585619FCD}"/>
                </a:ext>
              </a:extLst>
            </p:cNvPr>
            <p:cNvGrpSpPr/>
            <p:nvPr/>
          </p:nvGrpSpPr>
          <p:grpSpPr>
            <a:xfrm>
              <a:off x="3509201" y="3435112"/>
              <a:ext cx="3631959" cy="1114529"/>
              <a:chOff x="1472787" y="3422286"/>
              <a:chExt cx="3631959" cy="1114529"/>
            </a:xfrm>
          </p:grpSpPr>
          <p:sp>
            <p:nvSpPr>
              <p:cNvPr id="8" name="TextBox 7">
                <a:extLst>
                  <a:ext uri="{FF2B5EF4-FFF2-40B4-BE49-F238E27FC236}">
                    <a16:creationId xmlns:a16="http://schemas.microsoft.com/office/drawing/2014/main" id="{3F926775-7B95-C383-F409-575BA9507E76}"/>
                  </a:ext>
                </a:extLst>
              </p:cNvPr>
              <p:cNvSpPr txBox="1"/>
              <p:nvPr/>
            </p:nvSpPr>
            <p:spPr>
              <a:xfrm>
                <a:off x="2958086" y="3547387"/>
                <a:ext cx="2146660" cy="369332"/>
              </a:xfrm>
              <a:prstGeom prst="rect">
                <a:avLst/>
              </a:prstGeom>
              <a:noFill/>
            </p:spPr>
            <p:txBody>
              <a:bodyPr vert="horz" wrap="square" rtlCol="0">
                <a:spAutoFit/>
              </a:bodyPr>
              <a:lstStyle/>
              <a:p>
                <a:r>
                  <a:rPr lang="en-GB" dirty="0">
                    <a:latin typeface="Aptos" panose="020B0004020202020204" pitchFamily="34" charset="0"/>
                  </a:rPr>
                  <a:t>Guaranteed period</a:t>
                </a:r>
              </a:p>
            </p:txBody>
          </p:sp>
          <p:grpSp>
            <p:nvGrpSpPr>
              <p:cNvPr id="13" name="Group 12">
                <a:extLst>
                  <a:ext uri="{FF2B5EF4-FFF2-40B4-BE49-F238E27FC236}">
                    <a16:creationId xmlns:a16="http://schemas.microsoft.com/office/drawing/2014/main" id="{762690F0-C385-136D-1475-A66BDB7403DD}"/>
                  </a:ext>
                </a:extLst>
              </p:cNvPr>
              <p:cNvGrpSpPr/>
              <p:nvPr/>
            </p:nvGrpSpPr>
            <p:grpSpPr>
              <a:xfrm>
                <a:off x="1686401" y="3422286"/>
                <a:ext cx="1137163" cy="980313"/>
                <a:chOff x="6490010" y="3925229"/>
                <a:chExt cx="3207983" cy="2765503"/>
              </a:xfrm>
            </p:grpSpPr>
            <p:sp>
              <p:nvSpPr>
                <p:cNvPr id="14" name="Hexagon 13">
                  <a:extLst>
                    <a:ext uri="{FF2B5EF4-FFF2-40B4-BE49-F238E27FC236}">
                      <a16:creationId xmlns:a16="http://schemas.microsoft.com/office/drawing/2014/main" id="{FEF26EC7-5E4D-039F-0EB7-33154A438CFA}"/>
                    </a:ext>
                  </a:extLst>
                </p:cNvPr>
                <p:cNvSpPr/>
                <p:nvPr/>
              </p:nvSpPr>
              <p:spPr>
                <a:xfrm>
                  <a:off x="6490010" y="3925229"/>
                  <a:ext cx="3207983" cy="2765503"/>
                </a:xfrm>
                <a:prstGeom prst="hexagon">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 name="Hexagon 14">
                  <a:extLst>
                    <a:ext uri="{FF2B5EF4-FFF2-40B4-BE49-F238E27FC236}">
                      <a16:creationId xmlns:a16="http://schemas.microsoft.com/office/drawing/2014/main" id="{D48FD8E4-66A5-5EBE-8C5A-1ADFCBDB4442}"/>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grpSp>
          <p:grpSp>
            <p:nvGrpSpPr>
              <p:cNvPr id="33" name="Group 32">
                <a:extLst>
                  <a:ext uri="{FF2B5EF4-FFF2-40B4-BE49-F238E27FC236}">
                    <a16:creationId xmlns:a16="http://schemas.microsoft.com/office/drawing/2014/main" id="{5F7F70DD-B98A-4567-274C-7EA61D86C892}"/>
                  </a:ext>
                </a:extLst>
              </p:cNvPr>
              <p:cNvGrpSpPr/>
              <p:nvPr/>
            </p:nvGrpSpPr>
            <p:grpSpPr>
              <a:xfrm>
                <a:off x="1472787" y="3913198"/>
                <a:ext cx="3522000" cy="623617"/>
                <a:chOff x="2161309" y="4218709"/>
                <a:chExt cx="9389554" cy="1662546"/>
              </a:xfrm>
            </p:grpSpPr>
            <p:cxnSp>
              <p:nvCxnSpPr>
                <p:cNvPr id="34" name="Straight Connector 33">
                  <a:extLst>
                    <a:ext uri="{FF2B5EF4-FFF2-40B4-BE49-F238E27FC236}">
                      <a16:creationId xmlns:a16="http://schemas.microsoft.com/office/drawing/2014/main" id="{EC6ED2EC-0A88-D732-DE42-51DEFBB911E2}"/>
                    </a:ext>
                  </a:extLst>
                </p:cNvPr>
                <p:cNvCxnSpPr>
                  <a:cxnSpLocks/>
                </p:cNvCxnSpPr>
                <p:nvPr/>
              </p:nvCxnSpPr>
              <p:spPr>
                <a:xfrm flipH="1">
                  <a:off x="6320391" y="4228092"/>
                  <a:ext cx="5230472" cy="1140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1C7BE1-F938-6EE8-AC83-68646170E5B1}"/>
                    </a:ext>
                  </a:extLst>
                </p:cNvPr>
                <p:cNvCxnSpPr/>
                <p:nvPr/>
              </p:nvCxnSpPr>
              <p:spPr>
                <a:xfrm flipH="1">
                  <a:off x="5559136" y="4218709"/>
                  <a:ext cx="761255" cy="1652155"/>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0A0180-A58D-A74A-08C8-9FEB84B9A424}"/>
                    </a:ext>
                  </a:extLst>
                </p:cNvPr>
                <p:cNvCxnSpPr/>
                <p:nvPr/>
              </p:nvCxnSpPr>
              <p:spPr>
                <a:xfrm flipH="1">
                  <a:off x="2989787" y="5881255"/>
                  <a:ext cx="2579740" cy="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87F034E-AF46-BEA9-5EB3-6B249674B2C9}"/>
                    </a:ext>
                  </a:extLst>
                </p:cNvPr>
                <p:cNvCxnSpPr/>
                <p:nvPr/>
              </p:nvCxnSpPr>
              <p:spPr>
                <a:xfrm flipH="1" flipV="1">
                  <a:off x="2161309" y="4239491"/>
                  <a:ext cx="848463" cy="1641764"/>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pic>
          <p:nvPicPr>
            <p:cNvPr id="53" name="Graphic 52" descr="Shield Tick with solid fill">
              <a:extLst>
                <a:ext uri="{FF2B5EF4-FFF2-40B4-BE49-F238E27FC236}">
                  <a16:creationId xmlns:a16="http://schemas.microsoft.com/office/drawing/2014/main" id="{C39F0F8A-CA22-56AB-121A-1E0C387A09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4710" y="3675790"/>
              <a:ext cx="523160" cy="523160"/>
            </a:xfrm>
            <a:prstGeom prst="rect">
              <a:avLst/>
            </a:prstGeom>
          </p:spPr>
        </p:pic>
      </p:grpSp>
      <p:grpSp>
        <p:nvGrpSpPr>
          <p:cNvPr id="59" name="Group 58">
            <a:extLst>
              <a:ext uri="{FF2B5EF4-FFF2-40B4-BE49-F238E27FC236}">
                <a16:creationId xmlns:a16="http://schemas.microsoft.com/office/drawing/2014/main" id="{9B8BF289-3F8C-AA08-EDDB-48841194E1F0}"/>
              </a:ext>
            </a:extLst>
          </p:cNvPr>
          <p:cNvGrpSpPr/>
          <p:nvPr/>
        </p:nvGrpSpPr>
        <p:grpSpPr>
          <a:xfrm>
            <a:off x="2286843" y="3322130"/>
            <a:ext cx="3177871" cy="1113774"/>
            <a:chOff x="2091912" y="2635096"/>
            <a:chExt cx="3177871" cy="1113774"/>
          </a:xfrm>
        </p:grpSpPr>
        <p:grpSp>
          <p:nvGrpSpPr>
            <p:cNvPr id="46" name="Group 45">
              <a:extLst>
                <a:ext uri="{FF2B5EF4-FFF2-40B4-BE49-F238E27FC236}">
                  <a16:creationId xmlns:a16="http://schemas.microsoft.com/office/drawing/2014/main" id="{92F06E2A-486B-F29F-C79C-50F116033F7D}"/>
                </a:ext>
              </a:extLst>
            </p:cNvPr>
            <p:cNvGrpSpPr/>
            <p:nvPr/>
          </p:nvGrpSpPr>
          <p:grpSpPr>
            <a:xfrm>
              <a:off x="2091912" y="2635096"/>
              <a:ext cx="3177871" cy="1113774"/>
              <a:chOff x="1472787" y="1996921"/>
              <a:chExt cx="3177871" cy="1113774"/>
            </a:xfrm>
          </p:grpSpPr>
          <p:sp>
            <p:nvSpPr>
              <p:cNvPr id="6" name="TextBox 5">
                <a:extLst>
                  <a:ext uri="{FF2B5EF4-FFF2-40B4-BE49-F238E27FC236}">
                    <a16:creationId xmlns:a16="http://schemas.microsoft.com/office/drawing/2014/main" id="{268E1A02-CF33-7606-2F34-F58CCC37FD9D}"/>
                  </a:ext>
                </a:extLst>
              </p:cNvPr>
              <p:cNvSpPr txBox="1"/>
              <p:nvPr/>
            </p:nvSpPr>
            <p:spPr>
              <a:xfrm>
                <a:off x="3032849" y="2087130"/>
                <a:ext cx="1617809" cy="369332"/>
              </a:xfrm>
              <a:prstGeom prst="rect">
                <a:avLst/>
              </a:prstGeom>
              <a:noFill/>
            </p:spPr>
            <p:txBody>
              <a:bodyPr vert="horz" wrap="square" rtlCol="0">
                <a:spAutoFit/>
              </a:bodyPr>
              <a:lstStyle/>
              <a:p>
                <a:r>
                  <a:rPr lang="en-GB" dirty="0">
                    <a:latin typeface="Aptos" panose="020B0004020202020204" pitchFamily="34" charset="0"/>
                  </a:rPr>
                  <a:t>Joint life</a:t>
                </a:r>
              </a:p>
            </p:txBody>
          </p:sp>
          <p:grpSp>
            <p:nvGrpSpPr>
              <p:cNvPr id="10" name="Group 9">
                <a:extLst>
                  <a:ext uri="{FF2B5EF4-FFF2-40B4-BE49-F238E27FC236}">
                    <a16:creationId xmlns:a16="http://schemas.microsoft.com/office/drawing/2014/main" id="{061483C0-4F6C-B55C-1273-CEA1FB150905}"/>
                  </a:ext>
                </a:extLst>
              </p:cNvPr>
              <p:cNvGrpSpPr/>
              <p:nvPr/>
            </p:nvGrpSpPr>
            <p:grpSpPr>
              <a:xfrm>
                <a:off x="1686401" y="1996921"/>
                <a:ext cx="1137163" cy="980313"/>
                <a:chOff x="6490010" y="3925229"/>
                <a:chExt cx="3207983" cy="2765503"/>
              </a:xfrm>
            </p:grpSpPr>
            <p:sp>
              <p:nvSpPr>
                <p:cNvPr id="11" name="Hexagon 10">
                  <a:extLst>
                    <a:ext uri="{FF2B5EF4-FFF2-40B4-BE49-F238E27FC236}">
                      <a16:creationId xmlns:a16="http://schemas.microsoft.com/office/drawing/2014/main" id="{E7BCC660-0BC1-4937-564B-F9CC8135D096}"/>
                    </a:ext>
                  </a:extLst>
                </p:cNvPr>
                <p:cNvSpPr/>
                <p:nvPr/>
              </p:nvSpPr>
              <p:spPr>
                <a:xfrm>
                  <a:off x="6490010" y="3925229"/>
                  <a:ext cx="3207983" cy="2765503"/>
                </a:xfrm>
                <a:prstGeom prst="hexagon">
                  <a:avLst/>
                </a:prstGeom>
                <a:solidFill>
                  <a:srgbClr val="EF8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 name="Hexagon 11">
                  <a:extLst>
                    <a:ext uri="{FF2B5EF4-FFF2-40B4-BE49-F238E27FC236}">
                      <a16:creationId xmlns:a16="http://schemas.microsoft.com/office/drawing/2014/main" id="{BE6899C1-E654-6300-49C7-DC2261527436}"/>
                    </a:ext>
                  </a:extLst>
                </p:cNvPr>
                <p:cNvSpPr/>
                <p:nvPr/>
              </p:nvSpPr>
              <p:spPr>
                <a:xfrm>
                  <a:off x="6785210" y="4179712"/>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grpSp>
          <p:grpSp>
            <p:nvGrpSpPr>
              <p:cNvPr id="28" name="Group 27">
                <a:extLst>
                  <a:ext uri="{FF2B5EF4-FFF2-40B4-BE49-F238E27FC236}">
                    <a16:creationId xmlns:a16="http://schemas.microsoft.com/office/drawing/2014/main" id="{B030B5A6-2EA6-D3DE-E2C4-B10F25545A3A}"/>
                  </a:ext>
                </a:extLst>
              </p:cNvPr>
              <p:cNvGrpSpPr/>
              <p:nvPr/>
            </p:nvGrpSpPr>
            <p:grpSpPr>
              <a:xfrm>
                <a:off x="1472787" y="2482423"/>
                <a:ext cx="2676426" cy="628272"/>
                <a:chOff x="2161309" y="4044074"/>
                <a:chExt cx="7135277" cy="1674953"/>
              </a:xfrm>
            </p:grpSpPr>
            <p:cxnSp>
              <p:nvCxnSpPr>
                <p:cNvPr id="29" name="Straight Connector 28">
                  <a:extLst>
                    <a:ext uri="{FF2B5EF4-FFF2-40B4-BE49-F238E27FC236}">
                      <a16:creationId xmlns:a16="http://schemas.microsoft.com/office/drawing/2014/main" id="{0FA2FD17-8B77-DF30-CA3E-A7981F148D98}"/>
                    </a:ext>
                  </a:extLst>
                </p:cNvPr>
                <p:cNvCxnSpPr>
                  <a:cxnSpLocks/>
                </p:cNvCxnSpPr>
                <p:nvPr/>
              </p:nvCxnSpPr>
              <p:spPr>
                <a:xfrm flipH="1">
                  <a:off x="6320391" y="4044074"/>
                  <a:ext cx="2976195" cy="1140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3A02BE-4A56-B8EF-5665-D575F7A50284}"/>
                    </a:ext>
                  </a:extLst>
                </p:cNvPr>
                <p:cNvCxnSpPr/>
                <p:nvPr/>
              </p:nvCxnSpPr>
              <p:spPr>
                <a:xfrm flipH="1">
                  <a:off x="5559136" y="4056481"/>
                  <a:ext cx="761255" cy="1652155"/>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6A804-C520-0C11-2340-7177519368DC}"/>
                    </a:ext>
                  </a:extLst>
                </p:cNvPr>
                <p:cNvCxnSpPr/>
                <p:nvPr/>
              </p:nvCxnSpPr>
              <p:spPr>
                <a:xfrm flipH="1">
                  <a:off x="2989787" y="5719027"/>
                  <a:ext cx="257974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B53DB5-94B6-AAA7-11B7-748552DEA1E2}"/>
                    </a:ext>
                  </a:extLst>
                </p:cNvPr>
                <p:cNvCxnSpPr/>
                <p:nvPr/>
              </p:nvCxnSpPr>
              <p:spPr>
                <a:xfrm flipH="1" flipV="1">
                  <a:off x="2161309" y="4077263"/>
                  <a:ext cx="848463" cy="164176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pic>
          <p:nvPicPr>
            <p:cNvPr id="55" name="Graphic 54" descr="Hand with solid fill">
              <a:extLst>
                <a:ext uri="{FF2B5EF4-FFF2-40B4-BE49-F238E27FC236}">
                  <a16:creationId xmlns:a16="http://schemas.microsoft.com/office/drawing/2014/main" id="{93470409-FFEE-4B0F-5A92-83A3313DDB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4483" y="2917838"/>
              <a:ext cx="523160" cy="523160"/>
            </a:xfrm>
            <a:prstGeom prst="rect">
              <a:avLst/>
            </a:prstGeom>
          </p:spPr>
        </p:pic>
        <p:pic>
          <p:nvPicPr>
            <p:cNvPr id="56" name="Graphic 55" descr="Hand with solid fill">
              <a:extLst>
                <a:ext uri="{FF2B5EF4-FFF2-40B4-BE49-F238E27FC236}">
                  <a16:creationId xmlns:a16="http://schemas.microsoft.com/office/drawing/2014/main" id="{D58EBB14-F224-D3FB-9E98-043A0E0F12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67848" y="2905840"/>
              <a:ext cx="523160" cy="523160"/>
            </a:xfrm>
            <a:prstGeom prst="rect">
              <a:avLst/>
            </a:prstGeom>
          </p:spPr>
        </p:pic>
      </p:grpSp>
    </p:spTree>
    <p:custDataLst>
      <p:tags r:id="rId1"/>
    </p:custDataLst>
    <p:extLst>
      <p:ext uri="{BB962C8B-B14F-4D97-AF65-F5344CB8AC3E}">
        <p14:creationId xmlns:p14="http://schemas.microsoft.com/office/powerpoint/2010/main" val="34791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89B8A2-C7B8-7E74-C562-77B471EA6AD2}"/>
              </a:ext>
            </a:extLst>
          </p:cNvPr>
          <p:cNvSpPr txBox="1">
            <a:spLocks noGrp="1"/>
          </p:cNvSpPr>
          <p:nvPr>
            <p:ph type="title" idx="4294967295"/>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Your DB pension savings</a:t>
            </a:r>
            <a:endParaRPr lang="en-GB" sz="3600" dirty="0">
              <a:solidFill>
                <a:srgbClr val="391C66"/>
              </a:solidFill>
              <a:latin typeface="Aptos Display" panose="020B0004020202020204" pitchFamily="34" charset="0"/>
            </a:endParaRPr>
          </a:p>
        </p:txBody>
      </p:sp>
      <p:sp>
        <p:nvSpPr>
          <p:cNvPr id="6" name="TextBox 5">
            <a:extLst>
              <a:ext uri="{FF2B5EF4-FFF2-40B4-BE49-F238E27FC236}">
                <a16:creationId xmlns:a16="http://schemas.microsoft.com/office/drawing/2014/main" id="{B6680677-4AF7-CE1C-867F-B1122B294159}"/>
              </a:ext>
            </a:extLst>
          </p:cNvPr>
          <p:cNvSpPr txBox="1"/>
          <p:nvPr/>
        </p:nvSpPr>
        <p:spPr>
          <a:xfrm>
            <a:off x="802800" y="1583307"/>
            <a:ext cx="8772525" cy="646331"/>
          </a:xfrm>
          <a:prstGeom prst="rect">
            <a:avLst/>
          </a:prstGeom>
          <a:noFill/>
        </p:spPr>
        <p:txBody>
          <a:bodyPr vert="horz" rtlCol="0">
            <a:spAutoFit/>
          </a:bodyPr>
          <a:lstStyle/>
          <a:p>
            <a:r>
              <a:rPr lang="en-GB" dirty="0">
                <a:latin typeface="Aptos" panose="020B0004020202020204" pitchFamily="34" charset="0"/>
              </a:rPr>
              <a:t>If you have a defined benefit pension, any money to be paid to your beneficiaries will be as outlined in the scheme’s rules.</a:t>
            </a:r>
          </a:p>
        </p:txBody>
      </p:sp>
      <p:sp>
        <p:nvSpPr>
          <p:cNvPr id="8" name="TextBox 7">
            <a:extLst>
              <a:ext uri="{FF2B5EF4-FFF2-40B4-BE49-F238E27FC236}">
                <a16:creationId xmlns:a16="http://schemas.microsoft.com/office/drawing/2014/main" id="{63685E2F-7E20-DDF7-BC24-31A143FF1F60}"/>
              </a:ext>
            </a:extLst>
          </p:cNvPr>
          <p:cNvSpPr txBox="1"/>
          <p:nvPr/>
        </p:nvSpPr>
        <p:spPr>
          <a:xfrm>
            <a:off x="2942118" y="2660652"/>
            <a:ext cx="8772525" cy="369332"/>
          </a:xfrm>
          <a:prstGeom prst="rect">
            <a:avLst/>
          </a:prstGeom>
          <a:noFill/>
        </p:spPr>
        <p:txBody>
          <a:bodyPr vert="horz" rtlCol="0">
            <a:spAutoFit/>
          </a:bodyPr>
          <a:lstStyle/>
          <a:p>
            <a:r>
              <a:rPr lang="en-GB" dirty="0">
                <a:latin typeface="Aptos" panose="020B0004020202020204" pitchFamily="34" charset="0"/>
              </a:rPr>
              <a:t>Your pension administrator may pay a dependant’s pension to:</a:t>
            </a:r>
          </a:p>
        </p:txBody>
      </p:sp>
      <p:grpSp>
        <p:nvGrpSpPr>
          <p:cNvPr id="37" name="Group 36">
            <a:extLst>
              <a:ext uri="{FF2B5EF4-FFF2-40B4-BE49-F238E27FC236}">
                <a16:creationId xmlns:a16="http://schemas.microsoft.com/office/drawing/2014/main" id="{CB9FEE6E-68BD-194D-EF68-B4D68FC185DD}"/>
              </a:ext>
            </a:extLst>
          </p:cNvPr>
          <p:cNvGrpSpPr/>
          <p:nvPr/>
        </p:nvGrpSpPr>
        <p:grpSpPr>
          <a:xfrm>
            <a:off x="1513367" y="4602443"/>
            <a:ext cx="8686800" cy="369332"/>
            <a:chOff x="0" y="4003776"/>
            <a:chExt cx="8686800" cy="369332"/>
          </a:xfrm>
        </p:grpSpPr>
        <p:sp>
          <p:nvSpPr>
            <p:cNvPr id="9" name="TextBox 8">
              <a:extLst>
                <a:ext uri="{FF2B5EF4-FFF2-40B4-BE49-F238E27FC236}">
                  <a16:creationId xmlns:a16="http://schemas.microsoft.com/office/drawing/2014/main" id="{844FC869-A748-B13E-26A2-64DDE812B573}"/>
                </a:ext>
              </a:extLst>
            </p:cNvPr>
            <p:cNvSpPr txBox="1"/>
            <p:nvPr/>
          </p:nvSpPr>
          <p:spPr>
            <a:xfrm>
              <a:off x="0" y="4003776"/>
              <a:ext cx="3102077" cy="369332"/>
            </a:xfrm>
            <a:prstGeom prst="rect">
              <a:avLst/>
            </a:prstGeom>
            <a:noFill/>
          </p:spPr>
          <p:txBody>
            <a:bodyPr vert="horz" wrap="square" rtlCol="0">
              <a:spAutoFit/>
            </a:bodyPr>
            <a:lstStyle/>
            <a:p>
              <a:r>
                <a:rPr lang="en-GB" dirty="0">
                  <a:solidFill>
                    <a:schemeClr val="accent2"/>
                  </a:solidFill>
                  <a:latin typeface="Aptos" panose="020B0004020202020204" pitchFamily="34" charset="0"/>
                </a:rPr>
                <a:t>your spouse or civil partner</a:t>
              </a:r>
            </a:p>
          </p:txBody>
        </p:sp>
        <p:sp>
          <p:nvSpPr>
            <p:cNvPr id="10" name="TextBox 9">
              <a:extLst>
                <a:ext uri="{FF2B5EF4-FFF2-40B4-BE49-F238E27FC236}">
                  <a16:creationId xmlns:a16="http://schemas.microsoft.com/office/drawing/2014/main" id="{E610BA62-70DF-2E54-F27D-668957D7BAC3}"/>
                </a:ext>
              </a:extLst>
            </p:cNvPr>
            <p:cNvSpPr txBox="1"/>
            <p:nvPr/>
          </p:nvSpPr>
          <p:spPr>
            <a:xfrm>
              <a:off x="3692610" y="4003776"/>
              <a:ext cx="1725562" cy="369332"/>
            </a:xfrm>
            <a:prstGeom prst="rect">
              <a:avLst/>
            </a:prstGeom>
            <a:noFill/>
          </p:spPr>
          <p:txBody>
            <a:bodyPr vert="horz" wrap="square" rtlCol="0">
              <a:spAutoFit/>
            </a:bodyPr>
            <a:lstStyle/>
            <a:p>
              <a:r>
                <a:rPr lang="en-GB" dirty="0">
                  <a:solidFill>
                    <a:schemeClr val="accent6"/>
                  </a:solidFill>
                  <a:latin typeface="Aptos" panose="020B0004020202020204" pitchFamily="34" charset="0"/>
                </a:rPr>
                <a:t>your children</a:t>
              </a:r>
            </a:p>
          </p:txBody>
        </p:sp>
        <p:sp>
          <p:nvSpPr>
            <p:cNvPr id="12" name="TextBox 11">
              <a:extLst>
                <a:ext uri="{FF2B5EF4-FFF2-40B4-BE49-F238E27FC236}">
                  <a16:creationId xmlns:a16="http://schemas.microsoft.com/office/drawing/2014/main" id="{B8FDF003-324A-FBEA-E75C-90BF7E8353DF}"/>
                </a:ext>
              </a:extLst>
            </p:cNvPr>
            <p:cNvSpPr txBox="1"/>
            <p:nvPr/>
          </p:nvSpPr>
          <p:spPr>
            <a:xfrm>
              <a:off x="6238452" y="4003776"/>
              <a:ext cx="2448348" cy="369332"/>
            </a:xfrm>
            <a:prstGeom prst="rect">
              <a:avLst/>
            </a:prstGeom>
            <a:noFill/>
          </p:spPr>
          <p:txBody>
            <a:bodyPr vert="horz" wrap="square" rtlCol="0">
              <a:spAutoFit/>
            </a:bodyPr>
            <a:lstStyle/>
            <a:p>
              <a:r>
                <a:rPr lang="en-GB" dirty="0">
                  <a:solidFill>
                    <a:schemeClr val="accent3"/>
                  </a:solidFill>
                  <a:latin typeface="Aptos" panose="020B0004020202020204" pitchFamily="34" charset="0"/>
                </a:rPr>
                <a:t>a financial dependent</a:t>
              </a:r>
            </a:p>
          </p:txBody>
        </p:sp>
      </p:grpSp>
      <p:sp>
        <p:nvSpPr>
          <p:cNvPr id="14" name="TextBox 13">
            <a:extLst>
              <a:ext uri="{FF2B5EF4-FFF2-40B4-BE49-F238E27FC236}">
                <a16:creationId xmlns:a16="http://schemas.microsoft.com/office/drawing/2014/main" id="{6D4BCCFA-63F1-866C-670B-1EF5CF433D5F}"/>
              </a:ext>
            </a:extLst>
          </p:cNvPr>
          <p:cNvSpPr txBox="1"/>
          <p:nvPr/>
        </p:nvSpPr>
        <p:spPr>
          <a:xfrm>
            <a:off x="1884843" y="5697429"/>
            <a:ext cx="8772525" cy="369332"/>
          </a:xfrm>
          <a:prstGeom prst="rect">
            <a:avLst/>
          </a:prstGeom>
          <a:noFill/>
        </p:spPr>
        <p:txBody>
          <a:bodyPr vert="horz" rtlCol="0">
            <a:spAutoFit/>
          </a:bodyPr>
          <a:lstStyle/>
          <a:p>
            <a:r>
              <a:rPr lang="en-GB" dirty="0">
                <a:latin typeface="Aptos" panose="020B0004020202020204" pitchFamily="34" charset="0"/>
              </a:rPr>
              <a:t>Any income paid to a dependant will be taxed as earnings at their marginal rate.</a:t>
            </a:r>
          </a:p>
        </p:txBody>
      </p:sp>
      <p:grpSp>
        <p:nvGrpSpPr>
          <p:cNvPr id="36" name="Group 35">
            <a:extLst>
              <a:ext uri="{FF2B5EF4-FFF2-40B4-BE49-F238E27FC236}">
                <a16:creationId xmlns:a16="http://schemas.microsoft.com/office/drawing/2014/main" id="{6380E340-DFA8-8EE7-F5A6-6C1E12E1149D}"/>
              </a:ext>
            </a:extLst>
          </p:cNvPr>
          <p:cNvGrpSpPr/>
          <p:nvPr/>
        </p:nvGrpSpPr>
        <p:grpSpPr>
          <a:xfrm>
            <a:off x="2611965" y="3245681"/>
            <a:ext cx="7189881" cy="1332236"/>
            <a:chOff x="1098597" y="2647014"/>
            <a:chExt cx="7189881" cy="1332236"/>
          </a:xfrm>
        </p:grpSpPr>
        <p:pic>
          <p:nvPicPr>
            <p:cNvPr id="21" name="Graphic 20" descr="Man and woman with solid fill">
              <a:extLst>
                <a:ext uri="{FF2B5EF4-FFF2-40B4-BE49-F238E27FC236}">
                  <a16:creationId xmlns:a16="http://schemas.microsoft.com/office/drawing/2014/main" id="{07688D93-9777-319E-E229-923586C235A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98597" y="2989673"/>
              <a:ext cx="989577" cy="989577"/>
            </a:xfrm>
            <a:prstGeom prst="rect">
              <a:avLst/>
            </a:prstGeom>
          </p:spPr>
        </p:pic>
        <p:pic>
          <p:nvPicPr>
            <p:cNvPr id="25" name="Graphic 24" descr="Child with balloon with solid fill">
              <a:extLst>
                <a:ext uri="{FF2B5EF4-FFF2-40B4-BE49-F238E27FC236}">
                  <a16:creationId xmlns:a16="http://schemas.microsoft.com/office/drawing/2014/main" id="{97C6F5C7-5FB1-343C-1BA2-C97A7BD088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5378" y="2647014"/>
              <a:ext cx="1273244" cy="1273244"/>
            </a:xfrm>
            <a:prstGeom prst="rect">
              <a:avLst/>
            </a:prstGeom>
          </p:spPr>
        </p:pic>
        <p:grpSp>
          <p:nvGrpSpPr>
            <p:cNvPr id="35" name="Group 34">
              <a:extLst>
                <a:ext uri="{FF2B5EF4-FFF2-40B4-BE49-F238E27FC236}">
                  <a16:creationId xmlns:a16="http://schemas.microsoft.com/office/drawing/2014/main" id="{AD0F519F-DF62-27E5-9778-02D5FB1D5AEA}"/>
                </a:ext>
              </a:extLst>
            </p:cNvPr>
            <p:cNvGrpSpPr/>
            <p:nvPr/>
          </p:nvGrpSpPr>
          <p:grpSpPr>
            <a:xfrm>
              <a:off x="6571573" y="2925906"/>
              <a:ext cx="1716905" cy="1043512"/>
              <a:chOff x="6138953" y="2896623"/>
              <a:chExt cx="1716905" cy="1043512"/>
            </a:xfrm>
          </p:grpSpPr>
          <p:pic>
            <p:nvPicPr>
              <p:cNvPr id="27" name="Graphic 26" descr="Man with baby with solid fill">
                <a:extLst>
                  <a:ext uri="{FF2B5EF4-FFF2-40B4-BE49-F238E27FC236}">
                    <a16:creationId xmlns:a16="http://schemas.microsoft.com/office/drawing/2014/main" id="{A6A17D77-95F3-CA0E-4053-4DD1B10035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41458" y="2971800"/>
                <a:ext cx="914400" cy="914400"/>
              </a:xfrm>
              <a:prstGeom prst="rect">
                <a:avLst/>
              </a:prstGeom>
            </p:spPr>
          </p:pic>
          <p:pic>
            <p:nvPicPr>
              <p:cNvPr id="29" name="Graphic 28" descr="Two women with solid fill">
                <a:extLst>
                  <a:ext uri="{FF2B5EF4-FFF2-40B4-BE49-F238E27FC236}">
                    <a16:creationId xmlns:a16="http://schemas.microsoft.com/office/drawing/2014/main" id="{0B8A2D37-974A-0BD8-8B31-F5A3F08A3E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38953" y="2896623"/>
                <a:ext cx="1043512" cy="1043512"/>
              </a:xfrm>
              <a:prstGeom prst="rect">
                <a:avLst/>
              </a:prstGeom>
            </p:spPr>
          </p:pic>
        </p:grpSp>
      </p:grpSp>
      <p:cxnSp>
        <p:nvCxnSpPr>
          <p:cNvPr id="31" name="Straight Connector 30">
            <a:extLst>
              <a:ext uri="{FF2B5EF4-FFF2-40B4-BE49-F238E27FC236}">
                <a16:creationId xmlns:a16="http://schemas.microsoft.com/office/drawing/2014/main" id="{21A66CB2-A08D-EAFD-1EE2-F99D841F24CB}"/>
              </a:ext>
            </a:extLst>
          </p:cNvPr>
          <p:cNvCxnSpPr>
            <a:cxnSpLocks/>
          </p:cNvCxnSpPr>
          <p:nvPr/>
        </p:nvCxnSpPr>
        <p:spPr>
          <a:xfrm flipV="1">
            <a:off x="35" y="4510885"/>
            <a:ext cx="12170664" cy="29497"/>
          </a:xfrm>
          <a:prstGeom prst="line">
            <a:avLst/>
          </a:prstGeom>
          <a:ln cmpd="tri"/>
          <a:effectLst/>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7930781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Updating nomination forms</a:t>
            </a:r>
            <a:endParaRPr lang="en-GB" sz="3600">
              <a:solidFill>
                <a:srgbClr val="391C66"/>
              </a:solidFill>
              <a:latin typeface="Aptos Display" panose="020B0004020202020204" pitchFamily="34" charset="0"/>
            </a:endParaRPr>
          </a:p>
        </p:txBody>
      </p:sp>
      <p:grpSp>
        <p:nvGrpSpPr>
          <p:cNvPr id="80" name="Group 79"/>
          <p:cNvGrpSpPr/>
          <p:nvPr/>
        </p:nvGrpSpPr>
        <p:grpSpPr>
          <a:xfrm>
            <a:off x="2003484" y="3038621"/>
            <a:ext cx="3730647" cy="1987788"/>
            <a:chOff x="479483" y="2444445"/>
            <a:chExt cx="3730647" cy="1987788"/>
          </a:xfrm>
        </p:grpSpPr>
        <p:sp>
          <p:nvSpPr>
            <p:cNvPr id="24" name="TextBox 23"/>
            <p:cNvSpPr txBox="1"/>
            <p:nvPr/>
          </p:nvSpPr>
          <p:spPr>
            <a:xfrm>
              <a:off x="479483" y="3847458"/>
              <a:ext cx="2913957" cy="584775"/>
            </a:xfrm>
            <a:prstGeom prst="rect">
              <a:avLst/>
            </a:prstGeom>
            <a:noFill/>
          </p:spPr>
          <p:txBody>
            <a:bodyPr wrap="square" rtlCol="0">
              <a:spAutoFit/>
            </a:bodyPr>
            <a:lstStyle/>
            <a:p>
              <a:pPr>
                <a:spcBef>
                  <a:spcPts val="0"/>
                </a:spcBef>
                <a:spcAft>
                  <a:spcPts val="900"/>
                </a:spcAft>
                <a:buClr>
                  <a:srgbClr val="F47920"/>
                </a:buClr>
                <a:buSzPct val="120000"/>
                <a:defRPr/>
              </a:pPr>
              <a:r>
                <a:rPr lang="en-GB" sz="1600" kern="0">
                  <a:solidFill>
                    <a:srgbClr val="000000"/>
                  </a:solidFill>
                  <a:latin typeface="Aptos" panose="020B0004020202020204" pitchFamily="34" charset="0"/>
                  <a:cs typeface="Arial" pitchFamily="34" charset="0"/>
                </a:rPr>
                <a:t>Review chosen beneficiaries for your pension and DIS</a:t>
              </a:r>
            </a:p>
          </p:txBody>
        </p:sp>
        <p:grpSp>
          <p:nvGrpSpPr>
            <p:cNvPr id="79" name="Group 78"/>
            <p:cNvGrpSpPr/>
            <p:nvPr/>
          </p:nvGrpSpPr>
          <p:grpSpPr>
            <a:xfrm>
              <a:off x="2641172" y="2444445"/>
              <a:ext cx="1568958" cy="1274769"/>
              <a:chOff x="2641172" y="2444445"/>
              <a:chExt cx="1568958" cy="1274769"/>
            </a:xfrm>
          </p:grpSpPr>
          <p:grpSp>
            <p:nvGrpSpPr>
              <p:cNvPr id="15" name="Group 14"/>
              <p:cNvGrpSpPr/>
              <p:nvPr/>
            </p:nvGrpSpPr>
            <p:grpSpPr>
              <a:xfrm>
                <a:off x="2641172" y="2444445"/>
                <a:ext cx="1568958" cy="1274769"/>
                <a:chOff x="2601534" y="3030496"/>
                <a:chExt cx="1898800" cy="1542764"/>
              </a:xfrm>
            </p:grpSpPr>
            <p:sp>
              <p:nvSpPr>
                <p:cNvPr id="20" name="Oval 19"/>
                <p:cNvSpPr/>
                <p:nvPr/>
              </p:nvSpPr>
              <p:spPr>
                <a:xfrm rot="3600000">
                  <a:off x="2661244" y="3603898"/>
                  <a:ext cx="907634" cy="907634"/>
                </a:xfrm>
                <a:prstGeom prst="ellipse">
                  <a:avLst/>
                </a:prstGeom>
                <a:solidFill>
                  <a:schemeClr val="bg1"/>
                </a:solidFill>
                <a:ln w="9525" cap="flat" cmpd="sng" algn="ctr">
                  <a:noFill/>
                  <a:prstDash val="solid"/>
                </a:ln>
                <a:effectLst>
                  <a:innerShdw blurRad="114300">
                    <a:prstClr val="black"/>
                  </a:inn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1" name="Freeform 20"/>
                <p:cNvSpPr/>
                <p:nvPr/>
              </p:nvSpPr>
              <p:spPr>
                <a:xfrm>
                  <a:off x="2601534" y="3030496"/>
                  <a:ext cx="1898800" cy="1542764"/>
                </a:xfrm>
                <a:custGeom>
                  <a:avLst/>
                  <a:gdLst>
                    <a:gd name="connsiteX0" fmla="*/ 545896 w 1898800"/>
                    <a:gd name="connsiteY0" fmla="*/ 575690 h 1542764"/>
                    <a:gd name="connsiteX1" fmla="*/ 287404 w 1898800"/>
                    <a:gd name="connsiteY1" fmla="*/ 635435 h 1542764"/>
                    <a:gd name="connsiteX2" fmla="*/ 121296 w 1898800"/>
                    <a:gd name="connsiteY2" fmla="*/ 1255361 h 1542764"/>
                    <a:gd name="connsiteX3" fmla="*/ 741221 w 1898800"/>
                    <a:gd name="connsiteY3" fmla="*/ 1421469 h 1542764"/>
                    <a:gd name="connsiteX4" fmla="*/ 907330 w 1898800"/>
                    <a:gd name="connsiteY4" fmla="*/ 801543 h 1542764"/>
                    <a:gd name="connsiteX5" fmla="*/ 545896 w 1898800"/>
                    <a:gd name="connsiteY5" fmla="*/ 575690 h 1542764"/>
                    <a:gd name="connsiteX6" fmla="*/ 1293366 w 1898800"/>
                    <a:gd name="connsiteY6" fmla="*/ 0 h 1542764"/>
                    <a:gd name="connsiteX7" fmla="*/ 1448794 w 1898800"/>
                    <a:gd name="connsiteY7" fmla="*/ 0 h 1542764"/>
                    <a:gd name="connsiteX8" fmla="*/ 1845296 w 1898800"/>
                    <a:gd name="connsiteY8" fmla="*/ 745730 h 1542764"/>
                    <a:gd name="connsiteX9" fmla="*/ 1898800 w 1898800"/>
                    <a:gd name="connsiteY9" fmla="*/ 778235 h 1542764"/>
                    <a:gd name="connsiteX10" fmla="*/ 1821146 w 1898800"/>
                    <a:gd name="connsiteY10" fmla="*/ 912736 h 1542764"/>
                    <a:gd name="connsiteX11" fmla="*/ 1758394 w 1898800"/>
                    <a:gd name="connsiteY11" fmla="*/ 874614 h 1542764"/>
                    <a:gd name="connsiteX12" fmla="*/ 1487962 w 1898800"/>
                    <a:gd name="connsiteY12" fmla="*/ 610581 h 1542764"/>
                    <a:gd name="connsiteX13" fmla="*/ 1443046 w 1898800"/>
                    <a:gd name="connsiteY13" fmla="*/ 538612 h 1542764"/>
                    <a:gd name="connsiteX14" fmla="*/ 976217 w 1898800"/>
                    <a:gd name="connsiteY14" fmla="*/ 808136 h 1542764"/>
                    <a:gd name="connsiteX15" fmla="*/ 1002416 w 1898800"/>
                    <a:gd name="connsiteY15" fmla="*/ 866312 h 1542764"/>
                    <a:gd name="connsiteX16" fmla="*/ 771426 w 1898800"/>
                    <a:gd name="connsiteY16" fmla="*/ 1473785 h 1542764"/>
                    <a:gd name="connsiteX17" fmla="*/ 68979 w 1898800"/>
                    <a:gd name="connsiteY17" fmla="*/ 1285565 h 1542764"/>
                    <a:gd name="connsiteX18" fmla="*/ 257199 w 1898800"/>
                    <a:gd name="connsiteY18" fmla="*/ 583117 h 1542764"/>
                    <a:gd name="connsiteX19" fmla="*/ 898781 w 1898800"/>
                    <a:gd name="connsiteY19" fmla="*/ 686811 h 1542764"/>
                    <a:gd name="connsiteX20" fmla="*/ 940943 w 1898800"/>
                    <a:gd name="connsiteY20" fmla="*/ 745363 h 1542764"/>
                    <a:gd name="connsiteX21" fmla="*/ 1408035 w 1898800"/>
                    <a:gd name="connsiteY21" fmla="*/ 475687 h 1542764"/>
                    <a:gd name="connsiteX22" fmla="*/ 1366527 w 1898800"/>
                    <a:gd name="connsiteY22" fmla="*/ 386750 h 1542764"/>
                    <a:gd name="connsiteX23" fmla="*/ 1293366 w 1898800"/>
                    <a:gd name="connsiteY23" fmla="*/ 0 h 154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8800" h="1542764">
                      <a:moveTo>
                        <a:pt x="545896" y="575690"/>
                      </a:moveTo>
                      <a:cubicBezTo>
                        <a:pt x="458704" y="569527"/>
                        <a:pt x="368800" y="588441"/>
                        <a:pt x="287404" y="635435"/>
                      </a:cubicBezTo>
                      <a:cubicBezTo>
                        <a:pt x="70347" y="760753"/>
                        <a:pt x="-4022" y="1038303"/>
                        <a:pt x="121296" y="1255361"/>
                      </a:cubicBezTo>
                      <a:cubicBezTo>
                        <a:pt x="246614" y="1472418"/>
                        <a:pt x="524164" y="1546787"/>
                        <a:pt x="741221" y="1421469"/>
                      </a:cubicBezTo>
                      <a:cubicBezTo>
                        <a:pt x="958279" y="1296151"/>
                        <a:pt x="1032648" y="1018601"/>
                        <a:pt x="907330" y="801543"/>
                      </a:cubicBezTo>
                      <a:cubicBezTo>
                        <a:pt x="829007" y="665883"/>
                        <a:pt x="691216" y="585960"/>
                        <a:pt x="545896" y="575690"/>
                      </a:cubicBezTo>
                      <a:close/>
                      <a:moveTo>
                        <a:pt x="1293366" y="0"/>
                      </a:moveTo>
                      <a:lnTo>
                        <a:pt x="1448794" y="0"/>
                      </a:lnTo>
                      <a:cubicBezTo>
                        <a:pt x="1448794" y="310426"/>
                        <a:pt x="1606075" y="584116"/>
                        <a:pt x="1845296" y="745730"/>
                      </a:cubicBezTo>
                      <a:lnTo>
                        <a:pt x="1898800" y="778235"/>
                      </a:lnTo>
                      <a:lnTo>
                        <a:pt x="1821146" y="912736"/>
                      </a:lnTo>
                      <a:lnTo>
                        <a:pt x="1758394" y="874614"/>
                      </a:lnTo>
                      <a:cubicBezTo>
                        <a:pt x="1653183" y="803534"/>
                        <a:pt x="1561485" y="713970"/>
                        <a:pt x="1487962" y="610581"/>
                      </a:cubicBezTo>
                      <a:lnTo>
                        <a:pt x="1443046" y="538612"/>
                      </a:lnTo>
                      <a:lnTo>
                        <a:pt x="976217" y="808136"/>
                      </a:lnTo>
                      <a:lnTo>
                        <a:pt x="1002416" y="866312"/>
                      </a:lnTo>
                      <a:cubicBezTo>
                        <a:pt x="1078053" y="1093218"/>
                        <a:pt x="986633" y="1349535"/>
                        <a:pt x="771426" y="1473785"/>
                      </a:cubicBezTo>
                      <a:cubicBezTo>
                        <a:pt x="525475" y="1615785"/>
                        <a:pt x="210979" y="1531516"/>
                        <a:pt x="68979" y="1285565"/>
                      </a:cubicBezTo>
                      <a:cubicBezTo>
                        <a:pt x="-73021" y="1039613"/>
                        <a:pt x="11248" y="725117"/>
                        <a:pt x="257199" y="583117"/>
                      </a:cubicBezTo>
                      <a:cubicBezTo>
                        <a:pt x="472406" y="458867"/>
                        <a:pt x="740093" y="507855"/>
                        <a:pt x="898781" y="686811"/>
                      </a:cubicBezTo>
                      <a:lnTo>
                        <a:pt x="940943" y="745363"/>
                      </a:lnTo>
                      <a:lnTo>
                        <a:pt x="1408035" y="475687"/>
                      </a:lnTo>
                      <a:lnTo>
                        <a:pt x="1366527" y="386750"/>
                      </a:lnTo>
                      <a:cubicBezTo>
                        <a:pt x="1319306" y="266998"/>
                        <a:pt x="1293366" y="136529"/>
                        <a:pt x="1293366" y="0"/>
                      </a:cubicBezTo>
                      <a:close/>
                    </a:path>
                  </a:pathLst>
                </a:cu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56" name="Picture 55"/>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871108" y="3048515"/>
                <a:ext cx="414954" cy="444331"/>
              </a:xfrm>
              <a:prstGeom prst="rect">
                <a:avLst/>
              </a:prstGeom>
            </p:spPr>
          </p:pic>
        </p:grpSp>
      </p:grpSp>
      <p:grpSp>
        <p:nvGrpSpPr>
          <p:cNvPr id="84" name="Group 83"/>
          <p:cNvGrpSpPr/>
          <p:nvPr/>
        </p:nvGrpSpPr>
        <p:grpSpPr>
          <a:xfrm>
            <a:off x="6471940" y="3039956"/>
            <a:ext cx="3847718" cy="2035311"/>
            <a:chOff x="4947940" y="2443398"/>
            <a:chExt cx="3847718" cy="2035311"/>
          </a:xfrm>
        </p:grpSpPr>
        <p:sp>
          <p:nvSpPr>
            <p:cNvPr id="26" name="TextBox 25"/>
            <p:cNvSpPr txBox="1"/>
            <p:nvPr/>
          </p:nvSpPr>
          <p:spPr>
            <a:xfrm>
              <a:off x="5448204" y="3893934"/>
              <a:ext cx="3347454" cy="584775"/>
            </a:xfrm>
            <a:prstGeom prst="rect">
              <a:avLst/>
            </a:prstGeom>
            <a:noFill/>
          </p:spPr>
          <p:txBody>
            <a:bodyPr wrap="square" rtlCol="0">
              <a:spAutoFit/>
            </a:bodyPr>
            <a:lstStyle/>
            <a:p>
              <a:pPr algn="r">
                <a:spcBef>
                  <a:spcPts val="0"/>
                </a:spcBef>
                <a:spcAft>
                  <a:spcPts val="900"/>
                </a:spcAft>
                <a:buClr>
                  <a:srgbClr val="F47920"/>
                </a:buClr>
                <a:buSzPct val="120000"/>
                <a:defRPr/>
              </a:pPr>
              <a:r>
                <a:rPr lang="en-GB" sz="1600" kern="0">
                  <a:solidFill>
                    <a:srgbClr val="000000"/>
                  </a:solidFill>
                  <a:latin typeface="Aptos" panose="020B0004020202020204" pitchFamily="34" charset="0"/>
                  <a:cs typeface="Arial" pitchFamily="34" charset="0"/>
                </a:rPr>
                <a:t>Review any legacy pensions from previous employment</a:t>
              </a:r>
            </a:p>
          </p:txBody>
        </p:sp>
        <p:grpSp>
          <p:nvGrpSpPr>
            <p:cNvPr id="83" name="Group 82"/>
            <p:cNvGrpSpPr/>
            <p:nvPr/>
          </p:nvGrpSpPr>
          <p:grpSpPr>
            <a:xfrm>
              <a:off x="4947940" y="2443398"/>
              <a:ext cx="1541726" cy="1354559"/>
              <a:chOff x="4947940" y="2443398"/>
              <a:chExt cx="1541726" cy="1354559"/>
            </a:xfrm>
          </p:grpSpPr>
          <p:grpSp>
            <p:nvGrpSpPr>
              <p:cNvPr id="14" name="Group 13"/>
              <p:cNvGrpSpPr/>
              <p:nvPr/>
            </p:nvGrpSpPr>
            <p:grpSpPr>
              <a:xfrm>
                <a:off x="4947940" y="2443398"/>
                <a:ext cx="1541726" cy="1354559"/>
                <a:chOff x="5393255" y="3029230"/>
                <a:chExt cx="1865843" cy="1639328"/>
              </a:xfrm>
            </p:grpSpPr>
            <p:sp>
              <p:nvSpPr>
                <p:cNvPr id="22" name="Oval 21"/>
                <p:cNvSpPr/>
                <p:nvPr/>
              </p:nvSpPr>
              <p:spPr>
                <a:xfrm rot="18000000" flipH="1">
                  <a:off x="6291754" y="3699196"/>
                  <a:ext cx="907634" cy="907634"/>
                </a:xfrm>
                <a:prstGeom prst="ellipse">
                  <a:avLst/>
                </a:prstGeom>
                <a:solidFill>
                  <a:srgbClr val="EEECE1"/>
                </a:solidFill>
                <a:ln w="9525" cap="flat" cmpd="sng" algn="ctr">
                  <a:noFill/>
                  <a:prstDash val="solid"/>
                </a:ln>
                <a:effectLst>
                  <a:innerShdw blurRad="114300">
                    <a:prstClr val="black"/>
                  </a:inn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3" name="Freeform 22"/>
                <p:cNvSpPr/>
                <p:nvPr/>
              </p:nvSpPr>
              <p:spPr>
                <a:xfrm>
                  <a:off x="5393255" y="3029230"/>
                  <a:ext cx="1865843" cy="1639328"/>
                </a:xfrm>
                <a:custGeom>
                  <a:avLst/>
                  <a:gdLst>
                    <a:gd name="connsiteX0" fmla="*/ 1319947 w 1865843"/>
                    <a:gd name="connsiteY0" fmla="*/ 672254 h 1639328"/>
                    <a:gd name="connsiteX1" fmla="*/ 958513 w 1865843"/>
                    <a:gd name="connsiteY1" fmla="*/ 898107 h 1639328"/>
                    <a:gd name="connsiteX2" fmla="*/ 1124622 w 1865843"/>
                    <a:gd name="connsiteY2" fmla="*/ 1518033 h 1639328"/>
                    <a:gd name="connsiteX3" fmla="*/ 1744547 w 1865843"/>
                    <a:gd name="connsiteY3" fmla="*/ 1351925 h 1639328"/>
                    <a:gd name="connsiteX4" fmla="*/ 1578439 w 1865843"/>
                    <a:gd name="connsiteY4" fmla="*/ 731999 h 1639328"/>
                    <a:gd name="connsiteX5" fmla="*/ 1319947 w 1865843"/>
                    <a:gd name="connsiteY5" fmla="*/ 672254 h 1639328"/>
                    <a:gd name="connsiteX6" fmla="*/ 450006 w 1865843"/>
                    <a:gd name="connsiteY6" fmla="*/ 0 h 1639328"/>
                    <a:gd name="connsiteX7" fmla="*/ 605434 w 1865843"/>
                    <a:gd name="connsiteY7" fmla="*/ 0 h 1639328"/>
                    <a:gd name="connsiteX8" fmla="*/ 478132 w 1865843"/>
                    <a:gd name="connsiteY8" fmla="*/ 502756 h 1639328"/>
                    <a:gd name="connsiteX9" fmla="*/ 440865 w 1865843"/>
                    <a:gd name="connsiteY9" fmla="*/ 562469 h 1639328"/>
                    <a:gd name="connsiteX10" fmla="*/ 924900 w 1865843"/>
                    <a:gd name="connsiteY10" fmla="*/ 841927 h 1639328"/>
                    <a:gd name="connsiteX11" fmla="*/ 967062 w 1865843"/>
                    <a:gd name="connsiteY11" fmla="*/ 783375 h 1639328"/>
                    <a:gd name="connsiteX12" fmla="*/ 1608644 w 1865843"/>
                    <a:gd name="connsiteY12" fmla="*/ 679681 h 1639328"/>
                    <a:gd name="connsiteX13" fmla="*/ 1796864 w 1865843"/>
                    <a:gd name="connsiteY13" fmla="*/ 1382129 h 1639328"/>
                    <a:gd name="connsiteX14" fmla="*/ 1094417 w 1865843"/>
                    <a:gd name="connsiteY14" fmla="*/ 1570349 h 1639328"/>
                    <a:gd name="connsiteX15" fmla="*/ 863427 w 1865843"/>
                    <a:gd name="connsiteY15" fmla="*/ 962876 h 1639328"/>
                    <a:gd name="connsiteX16" fmla="*/ 889626 w 1865843"/>
                    <a:gd name="connsiteY16" fmla="*/ 904700 h 1639328"/>
                    <a:gd name="connsiteX17" fmla="*/ 401114 w 1865843"/>
                    <a:gd name="connsiteY17" fmla="*/ 622658 h 1639328"/>
                    <a:gd name="connsiteX18" fmla="*/ 331430 w 1865843"/>
                    <a:gd name="connsiteY18" fmla="*/ 709189 h 1639328"/>
                    <a:gd name="connsiteX19" fmla="*/ 140406 w 1865843"/>
                    <a:gd name="connsiteY19" fmla="*/ 874614 h 1639328"/>
                    <a:gd name="connsiteX20" fmla="*/ 77655 w 1865843"/>
                    <a:gd name="connsiteY20" fmla="*/ 912736 h 1639328"/>
                    <a:gd name="connsiteX21" fmla="*/ 0 w 1865843"/>
                    <a:gd name="connsiteY21" fmla="*/ 778235 h 1639328"/>
                    <a:gd name="connsiteX22" fmla="*/ 53504 w 1865843"/>
                    <a:gd name="connsiteY22" fmla="*/ 745730 h 1639328"/>
                    <a:gd name="connsiteX23" fmla="*/ 450006 w 1865843"/>
                    <a:gd name="connsiteY23" fmla="*/ 0 h 163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5843" h="1639328">
                      <a:moveTo>
                        <a:pt x="1319947" y="672254"/>
                      </a:moveTo>
                      <a:cubicBezTo>
                        <a:pt x="1174627" y="682524"/>
                        <a:pt x="1036837" y="762447"/>
                        <a:pt x="958513" y="898107"/>
                      </a:cubicBezTo>
                      <a:cubicBezTo>
                        <a:pt x="833195" y="1115165"/>
                        <a:pt x="907565" y="1392715"/>
                        <a:pt x="1124622" y="1518033"/>
                      </a:cubicBezTo>
                      <a:cubicBezTo>
                        <a:pt x="1341679" y="1643351"/>
                        <a:pt x="1619229" y="1568982"/>
                        <a:pt x="1744547" y="1351925"/>
                      </a:cubicBezTo>
                      <a:cubicBezTo>
                        <a:pt x="1869865" y="1134867"/>
                        <a:pt x="1795496" y="857317"/>
                        <a:pt x="1578439" y="731999"/>
                      </a:cubicBezTo>
                      <a:cubicBezTo>
                        <a:pt x="1497043" y="685005"/>
                        <a:pt x="1407139" y="666091"/>
                        <a:pt x="1319947" y="672254"/>
                      </a:cubicBezTo>
                      <a:close/>
                      <a:moveTo>
                        <a:pt x="450006" y="0"/>
                      </a:moveTo>
                      <a:lnTo>
                        <a:pt x="605434" y="0"/>
                      </a:lnTo>
                      <a:cubicBezTo>
                        <a:pt x="605434" y="182038"/>
                        <a:pt x="559319" y="353305"/>
                        <a:pt x="478132" y="502756"/>
                      </a:cubicBezTo>
                      <a:lnTo>
                        <a:pt x="440865" y="562469"/>
                      </a:lnTo>
                      <a:lnTo>
                        <a:pt x="924900" y="841927"/>
                      </a:lnTo>
                      <a:lnTo>
                        <a:pt x="967062" y="783375"/>
                      </a:lnTo>
                      <a:cubicBezTo>
                        <a:pt x="1125750" y="604419"/>
                        <a:pt x="1393437" y="555431"/>
                        <a:pt x="1608644" y="679681"/>
                      </a:cubicBezTo>
                      <a:cubicBezTo>
                        <a:pt x="1854595" y="821681"/>
                        <a:pt x="1938864" y="1136177"/>
                        <a:pt x="1796864" y="1382129"/>
                      </a:cubicBezTo>
                      <a:cubicBezTo>
                        <a:pt x="1654864" y="1628080"/>
                        <a:pt x="1340368" y="1712349"/>
                        <a:pt x="1094417" y="1570349"/>
                      </a:cubicBezTo>
                      <a:cubicBezTo>
                        <a:pt x="879210" y="1446099"/>
                        <a:pt x="787790" y="1189782"/>
                        <a:pt x="863427" y="962876"/>
                      </a:cubicBezTo>
                      <a:lnTo>
                        <a:pt x="889626" y="904700"/>
                      </a:lnTo>
                      <a:lnTo>
                        <a:pt x="401114" y="622658"/>
                      </a:lnTo>
                      <a:lnTo>
                        <a:pt x="331430" y="709189"/>
                      </a:lnTo>
                      <a:cubicBezTo>
                        <a:pt x="274682" y="771626"/>
                        <a:pt x="210548" y="827228"/>
                        <a:pt x="140406" y="874614"/>
                      </a:cubicBezTo>
                      <a:lnTo>
                        <a:pt x="77655" y="912736"/>
                      </a:lnTo>
                      <a:lnTo>
                        <a:pt x="0" y="778235"/>
                      </a:lnTo>
                      <a:lnTo>
                        <a:pt x="53504" y="745730"/>
                      </a:lnTo>
                      <a:cubicBezTo>
                        <a:pt x="292725" y="584116"/>
                        <a:pt x="450006" y="310426"/>
                        <a:pt x="450006" y="0"/>
                      </a:cubicBezTo>
                      <a:close/>
                    </a:path>
                  </a:pathLst>
                </a:cu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76" name="Picture 75"/>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Lst>
              </a:blip>
              <a:stretch>
                <a:fillRect/>
              </a:stretch>
            </p:blipFill>
            <p:spPr>
              <a:xfrm>
                <a:off x="5849829" y="3167063"/>
                <a:ext cx="445354" cy="382450"/>
              </a:xfrm>
              <a:prstGeom prst="rect">
                <a:avLst/>
              </a:prstGeom>
            </p:spPr>
          </p:pic>
        </p:grpSp>
      </p:grpSp>
      <p:grpSp>
        <p:nvGrpSpPr>
          <p:cNvPr id="85" name="Group 84"/>
          <p:cNvGrpSpPr/>
          <p:nvPr/>
        </p:nvGrpSpPr>
        <p:grpSpPr>
          <a:xfrm>
            <a:off x="5233868" y="2191821"/>
            <a:ext cx="1738337" cy="1316972"/>
            <a:chOff x="3709867" y="1595264"/>
            <a:chExt cx="1738337" cy="1316972"/>
          </a:xfrm>
        </p:grpSpPr>
        <p:sp>
          <p:nvSpPr>
            <p:cNvPr id="17" name="Freeform 16"/>
            <p:cNvSpPr/>
            <p:nvPr/>
          </p:nvSpPr>
          <p:spPr>
            <a:xfrm>
              <a:off x="3709867" y="1595264"/>
              <a:ext cx="1738337" cy="848134"/>
            </a:xfrm>
            <a:custGeom>
              <a:avLst/>
              <a:gdLst>
                <a:gd name="connsiteX0" fmla="*/ 1051894 w 2103788"/>
                <a:gd name="connsiteY0" fmla="*/ 0 h 1026438"/>
                <a:gd name="connsiteX1" fmla="*/ 2085214 w 2103788"/>
                <a:gd name="connsiteY1" fmla="*/ 842180 h 1026438"/>
                <a:gd name="connsiteX2" fmla="*/ 2103788 w 2103788"/>
                <a:gd name="connsiteY2" fmla="*/ 1026438 h 1026438"/>
                <a:gd name="connsiteX3" fmla="*/ 1948360 w 2103788"/>
                <a:gd name="connsiteY3" fmla="*/ 1026438 h 1026438"/>
                <a:gd name="connsiteX4" fmla="*/ 1932943 w 2103788"/>
                <a:gd name="connsiteY4" fmla="*/ 873504 h 1026438"/>
                <a:gd name="connsiteX5" fmla="*/ 1051894 w 2103788"/>
                <a:gd name="connsiteY5" fmla="*/ 155428 h 1026438"/>
                <a:gd name="connsiteX6" fmla="*/ 170845 w 2103788"/>
                <a:gd name="connsiteY6" fmla="*/ 873504 h 1026438"/>
                <a:gd name="connsiteX7" fmla="*/ 155428 w 2103788"/>
                <a:gd name="connsiteY7" fmla="*/ 1026438 h 1026438"/>
                <a:gd name="connsiteX8" fmla="*/ 0 w 2103788"/>
                <a:gd name="connsiteY8" fmla="*/ 1026438 h 1026438"/>
                <a:gd name="connsiteX9" fmla="*/ 18575 w 2103788"/>
                <a:gd name="connsiteY9" fmla="*/ 842180 h 1026438"/>
                <a:gd name="connsiteX10" fmla="*/ 1051894 w 2103788"/>
                <a:gd name="connsiteY10" fmla="*/ 0 h 10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8" h="1026438">
                  <a:moveTo>
                    <a:pt x="1051894" y="0"/>
                  </a:moveTo>
                  <a:cubicBezTo>
                    <a:pt x="1561600" y="0"/>
                    <a:pt x="1986862" y="361549"/>
                    <a:pt x="2085214" y="842180"/>
                  </a:cubicBezTo>
                  <a:lnTo>
                    <a:pt x="2103788" y="1026438"/>
                  </a:lnTo>
                  <a:lnTo>
                    <a:pt x="1948360" y="1026438"/>
                  </a:lnTo>
                  <a:lnTo>
                    <a:pt x="1932943" y="873504"/>
                  </a:lnTo>
                  <a:cubicBezTo>
                    <a:pt x="1849085" y="463699"/>
                    <a:pt x="1486490" y="155428"/>
                    <a:pt x="1051894" y="155428"/>
                  </a:cubicBezTo>
                  <a:cubicBezTo>
                    <a:pt x="617298" y="155428"/>
                    <a:pt x="254703" y="463699"/>
                    <a:pt x="170845" y="873504"/>
                  </a:cubicBezTo>
                  <a:lnTo>
                    <a:pt x="155428" y="1026438"/>
                  </a:lnTo>
                  <a:lnTo>
                    <a:pt x="0" y="1026438"/>
                  </a:lnTo>
                  <a:lnTo>
                    <a:pt x="18575" y="842180"/>
                  </a:lnTo>
                  <a:cubicBezTo>
                    <a:pt x="116926" y="361549"/>
                    <a:pt x="542188" y="0"/>
                    <a:pt x="1051894" y="0"/>
                  </a:cubicBezTo>
                  <a:close/>
                </a:path>
              </a:pathLst>
            </a:cu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pic>
          <p:nvPicPr>
            <p:cNvPr id="78" name="Picture 77"/>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saturation sat="66000"/>
                      </a14:imgEffect>
                      <a14:imgEffect>
                        <a14:brightnessContrast contrast="20000"/>
                      </a14:imgEffect>
                    </a14:imgLayer>
                  </a14:imgProps>
                </a:ext>
              </a:extLst>
            </a:blip>
            <a:stretch>
              <a:fillRect/>
            </a:stretch>
          </p:blipFill>
          <p:spPr>
            <a:xfrm>
              <a:off x="4210130" y="1928170"/>
              <a:ext cx="798830" cy="984066"/>
            </a:xfrm>
            <a:prstGeom prst="rect">
              <a:avLst/>
            </a:prstGeom>
          </p:spPr>
        </p:pic>
      </p:grpSp>
      <p:sp>
        <p:nvSpPr>
          <p:cNvPr id="28" name="Rectangle 27">
            <a:extLst>
              <a:ext uri="{FF2B5EF4-FFF2-40B4-BE49-F238E27FC236}">
                <a16:creationId xmlns:a16="http://schemas.microsoft.com/office/drawing/2014/main" id="{2C8DACA2-EBB4-402F-981A-9933E5FC616A}"/>
              </a:ext>
            </a:extLst>
          </p:cNvPr>
          <p:cNvSpPr/>
          <p:nvPr/>
        </p:nvSpPr>
        <p:spPr>
          <a:xfrm>
            <a:off x="1987550" y="1642953"/>
            <a:ext cx="8591300" cy="369332"/>
          </a:xfrm>
          <a:prstGeom prst="rect">
            <a:avLst/>
          </a:prstGeom>
        </p:spPr>
        <p:txBody>
          <a:bodyPr wrap="square">
            <a:spAutoFit/>
          </a:bodyPr>
          <a:lstStyle/>
          <a:p>
            <a:r>
              <a:rPr lang="en-GB">
                <a:solidFill>
                  <a:srgbClr val="000000"/>
                </a:solidFill>
                <a:latin typeface="Aptos" panose="020B0004020202020204" pitchFamily="34" charset="0"/>
                <a:ea typeface="ヒラギノ角ゴ Pro W3" charset="-128"/>
                <a:cs typeface="Arial" pitchFamily="34" charset="0"/>
              </a:rPr>
              <a:t>Review the nominations for your pension and life assurance policies</a:t>
            </a:r>
            <a:endParaRPr lang="en-GB">
              <a:solidFill>
                <a:srgbClr val="000000"/>
              </a:solidFill>
              <a:latin typeface="Aptos" panose="020B0004020202020204" pitchFamily="34" charset="0"/>
            </a:endParaRPr>
          </a:p>
        </p:txBody>
      </p:sp>
      <p:grpSp>
        <p:nvGrpSpPr>
          <p:cNvPr id="4" name="Group 3">
            <a:extLst>
              <a:ext uri="{FF2B5EF4-FFF2-40B4-BE49-F238E27FC236}">
                <a16:creationId xmlns:a16="http://schemas.microsoft.com/office/drawing/2014/main" id="{6859E54F-76D1-4C80-9D51-39F0DBF30293}"/>
              </a:ext>
            </a:extLst>
          </p:cNvPr>
          <p:cNvGrpSpPr/>
          <p:nvPr/>
        </p:nvGrpSpPr>
        <p:grpSpPr>
          <a:xfrm>
            <a:off x="4463236" y="3679899"/>
            <a:ext cx="3340618" cy="2374203"/>
            <a:chOff x="2939236" y="3083341"/>
            <a:chExt cx="3340618" cy="2374203"/>
          </a:xfrm>
        </p:grpSpPr>
        <p:sp>
          <p:nvSpPr>
            <p:cNvPr id="25" name="TextBox 24"/>
            <p:cNvSpPr txBox="1"/>
            <p:nvPr/>
          </p:nvSpPr>
          <p:spPr>
            <a:xfrm>
              <a:off x="2939236" y="4872769"/>
              <a:ext cx="3340618" cy="584775"/>
            </a:xfrm>
            <a:prstGeom prst="rect">
              <a:avLst/>
            </a:prstGeom>
            <a:noFill/>
          </p:spPr>
          <p:txBody>
            <a:bodyPr wrap="square" rtlCol="0">
              <a:spAutoFit/>
            </a:bodyPr>
            <a:lstStyle/>
            <a:p>
              <a:pPr algn="ctr">
                <a:spcBef>
                  <a:spcPts val="0"/>
                </a:spcBef>
                <a:spcAft>
                  <a:spcPts val="900"/>
                </a:spcAft>
                <a:buClr>
                  <a:srgbClr val="F47920"/>
                </a:buClr>
                <a:buSzPct val="120000"/>
                <a:defRPr/>
              </a:pPr>
              <a:r>
                <a:rPr lang="en-GB" sz="1600" kern="0">
                  <a:solidFill>
                    <a:srgbClr val="000000"/>
                  </a:solidFill>
                  <a:latin typeface="Aptos" panose="020B0004020202020204" pitchFamily="34" charset="0"/>
                  <a:cs typeface="Arial" pitchFamily="34" charset="0"/>
                </a:rPr>
                <a:t>Proceeds from both are usually paid free of IHT </a:t>
              </a:r>
            </a:p>
          </p:txBody>
        </p:sp>
        <p:grpSp>
          <p:nvGrpSpPr>
            <p:cNvPr id="16" name="Group 15"/>
            <p:cNvGrpSpPr/>
            <p:nvPr/>
          </p:nvGrpSpPr>
          <p:grpSpPr>
            <a:xfrm>
              <a:off x="4112575" y="3083341"/>
              <a:ext cx="901889" cy="1528235"/>
              <a:chOff x="4382270" y="3803708"/>
              <a:chExt cx="1091493" cy="1849516"/>
            </a:xfrm>
          </p:grpSpPr>
          <p:sp>
            <p:nvSpPr>
              <p:cNvPr id="18" name="Oval 17"/>
              <p:cNvSpPr/>
              <p:nvPr/>
            </p:nvSpPr>
            <p:spPr>
              <a:xfrm>
                <a:off x="4441220" y="4685245"/>
                <a:ext cx="907634" cy="907634"/>
              </a:xfrm>
              <a:prstGeom prst="ellipse">
                <a:avLst/>
              </a:prstGeom>
              <a:solidFill>
                <a:srgbClr val="EEECE1"/>
              </a:solidFill>
              <a:ln w="9525" cap="flat" cmpd="sng" algn="ctr">
                <a:noFill/>
                <a:prstDash val="solid"/>
              </a:ln>
              <a:effectLst>
                <a:innerShdw blurRad="114300">
                  <a:prstClr val="black"/>
                </a:inn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9" name="Freeform 18"/>
              <p:cNvSpPr/>
              <p:nvPr/>
            </p:nvSpPr>
            <p:spPr>
              <a:xfrm>
                <a:off x="4382270" y="3803708"/>
                <a:ext cx="1091493" cy="1849516"/>
              </a:xfrm>
              <a:custGeom>
                <a:avLst/>
                <a:gdLst>
                  <a:gd name="connsiteX0" fmla="*/ 514228 w 1091493"/>
                  <a:gd name="connsiteY0" fmla="*/ 881472 h 1849516"/>
                  <a:gd name="connsiteX1" fmla="*/ 137916 w 1091493"/>
                  <a:gd name="connsiteY1" fmla="*/ 1081556 h 1849516"/>
                  <a:gd name="connsiteX2" fmla="*/ 60411 w 1091493"/>
                  <a:gd name="connsiteY2" fmla="*/ 1335289 h 1849516"/>
                  <a:gd name="connsiteX3" fmla="*/ 514228 w 1091493"/>
                  <a:gd name="connsiteY3" fmla="*/ 1789106 h 1849516"/>
                  <a:gd name="connsiteX4" fmla="*/ 968045 w 1091493"/>
                  <a:gd name="connsiteY4" fmla="*/ 1335289 h 1849516"/>
                  <a:gd name="connsiteX5" fmla="*/ 514228 w 1091493"/>
                  <a:gd name="connsiteY5" fmla="*/ 881472 h 1849516"/>
                  <a:gd name="connsiteX6" fmla="*/ 115210 w 1091493"/>
                  <a:gd name="connsiteY6" fmla="*/ 0 h 1849516"/>
                  <a:gd name="connsiteX7" fmla="*/ 135855 w 1091493"/>
                  <a:gd name="connsiteY7" fmla="*/ 12542 h 1849516"/>
                  <a:gd name="connsiteX8" fmla="*/ 564524 w 1091493"/>
                  <a:gd name="connsiteY8" fmla="*/ 121085 h 1849516"/>
                  <a:gd name="connsiteX9" fmla="*/ 993193 w 1091493"/>
                  <a:gd name="connsiteY9" fmla="*/ 12542 h 1849516"/>
                  <a:gd name="connsiteX10" fmla="*/ 1013838 w 1091493"/>
                  <a:gd name="connsiteY10" fmla="*/ 0 h 1849516"/>
                  <a:gd name="connsiteX11" fmla="*/ 1091493 w 1091493"/>
                  <a:gd name="connsiteY11" fmla="*/ 134501 h 1849516"/>
                  <a:gd name="connsiteX12" fmla="*/ 1067279 w 1091493"/>
                  <a:gd name="connsiteY12" fmla="*/ 149211 h 1849516"/>
                  <a:gd name="connsiteX13" fmla="*/ 564524 w 1091493"/>
                  <a:gd name="connsiteY13" fmla="*/ 276513 h 1849516"/>
                  <a:gd name="connsiteX14" fmla="*/ 554381 w 1091493"/>
                  <a:gd name="connsiteY14" fmla="*/ 275873 h 1849516"/>
                  <a:gd name="connsiteX15" fmla="*/ 554381 w 1091493"/>
                  <a:gd name="connsiteY15" fmla="*/ 825110 h 1849516"/>
                  <a:gd name="connsiteX16" fmla="*/ 617862 w 1091493"/>
                  <a:gd name="connsiteY16" fmla="*/ 831509 h 1849516"/>
                  <a:gd name="connsiteX17" fmla="*/ 1028454 w 1091493"/>
                  <a:gd name="connsiteY17" fmla="*/ 1335289 h 1849516"/>
                  <a:gd name="connsiteX18" fmla="*/ 514227 w 1091493"/>
                  <a:gd name="connsiteY18" fmla="*/ 1849516 h 1849516"/>
                  <a:gd name="connsiteX19" fmla="*/ 0 w 1091493"/>
                  <a:gd name="connsiteY19" fmla="*/ 1335289 h 1849516"/>
                  <a:gd name="connsiteX20" fmla="*/ 410592 w 1091493"/>
                  <a:gd name="connsiteY20" fmla="*/ 831509 h 1849516"/>
                  <a:gd name="connsiteX21" fmla="*/ 482381 w 1091493"/>
                  <a:gd name="connsiteY21" fmla="*/ 824272 h 1849516"/>
                  <a:gd name="connsiteX22" fmla="*/ 482381 w 1091493"/>
                  <a:gd name="connsiteY22" fmla="*/ 271331 h 1849516"/>
                  <a:gd name="connsiteX23" fmla="*/ 430188 w 1091493"/>
                  <a:gd name="connsiteY23" fmla="*/ 268039 h 1849516"/>
                  <a:gd name="connsiteX24" fmla="*/ 61769 w 1091493"/>
                  <a:gd name="connsiteY24" fmla="*/ 149211 h 1849516"/>
                  <a:gd name="connsiteX25" fmla="*/ 37556 w 1091493"/>
                  <a:gd name="connsiteY25" fmla="*/ 134501 h 18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493" h="1849516">
                    <a:moveTo>
                      <a:pt x="514228" y="881472"/>
                    </a:moveTo>
                    <a:cubicBezTo>
                      <a:pt x="357581" y="881472"/>
                      <a:pt x="219470" y="960840"/>
                      <a:pt x="137916" y="1081556"/>
                    </a:cubicBezTo>
                    <a:cubicBezTo>
                      <a:pt x="88983" y="1153985"/>
                      <a:pt x="60411" y="1241301"/>
                      <a:pt x="60411" y="1335289"/>
                    </a:cubicBezTo>
                    <a:cubicBezTo>
                      <a:pt x="60411" y="1585925"/>
                      <a:pt x="263592" y="1789106"/>
                      <a:pt x="514228" y="1789106"/>
                    </a:cubicBezTo>
                    <a:cubicBezTo>
                      <a:pt x="764864" y="1789106"/>
                      <a:pt x="968045" y="1585925"/>
                      <a:pt x="968045" y="1335289"/>
                    </a:cubicBezTo>
                    <a:cubicBezTo>
                      <a:pt x="968045" y="1084653"/>
                      <a:pt x="764864" y="881472"/>
                      <a:pt x="514228" y="881472"/>
                    </a:cubicBezTo>
                    <a:close/>
                    <a:moveTo>
                      <a:pt x="115210" y="0"/>
                    </a:moveTo>
                    <a:lnTo>
                      <a:pt x="135855" y="12542"/>
                    </a:lnTo>
                    <a:cubicBezTo>
                      <a:pt x="263282" y="81765"/>
                      <a:pt x="409311" y="121085"/>
                      <a:pt x="564524" y="121085"/>
                    </a:cubicBezTo>
                    <a:cubicBezTo>
                      <a:pt x="719737" y="121085"/>
                      <a:pt x="865766" y="81765"/>
                      <a:pt x="993193" y="12542"/>
                    </a:cubicBezTo>
                    <a:lnTo>
                      <a:pt x="1013838" y="0"/>
                    </a:lnTo>
                    <a:lnTo>
                      <a:pt x="1091493" y="134501"/>
                    </a:lnTo>
                    <a:lnTo>
                      <a:pt x="1067279" y="149211"/>
                    </a:lnTo>
                    <a:cubicBezTo>
                      <a:pt x="917829" y="230397"/>
                      <a:pt x="746562" y="276513"/>
                      <a:pt x="564524" y="276513"/>
                    </a:cubicBezTo>
                    <a:lnTo>
                      <a:pt x="554381" y="275873"/>
                    </a:lnTo>
                    <a:lnTo>
                      <a:pt x="554381" y="825110"/>
                    </a:lnTo>
                    <a:lnTo>
                      <a:pt x="617862" y="831509"/>
                    </a:lnTo>
                    <a:cubicBezTo>
                      <a:pt x="852187" y="879459"/>
                      <a:pt x="1028454" y="1086789"/>
                      <a:pt x="1028454" y="1335289"/>
                    </a:cubicBezTo>
                    <a:cubicBezTo>
                      <a:pt x="1028454" y="1619289"/>
                      <a:pt x="798227" y="1849516"/>
                      <a:pt x="514227" y="1849516"/>
                    </a:cubicBezTo>
                    <a:cubicBezTo>
                      <a:pt x="230227" y="1849516"/>
                      <a:pt x="0" y="1619289"/>
                      <a:pt x="0" y="1335289"/>
                    </a:cubicBezTo>
                    <a:cubicBezTo>
                      <a:pt x="0" y="1086789"/>
                      <a:pt x="176268" y="879459"/>
                      <a:pt x="410592" y="831509"/>
                    </a:cubicBezTo>
                    <a:lnTo>
                      <a:pt x="482381" y="824272"/>
                    </a:lnTo>
                    <a:lnTo>
                      <a:pt x="482381" y="271331"/>
                    </a:lnTo>
                    <a:lnTo>
                      <a:pt x="430188" y="268039"/>
                    </a:lnTo>
                    <a:cubicBezTo>
                      <a:pt x="298216" y="251263"/>
                      <a:pt x="173857" y="210101"/>
                      <a:pt x="61769" y="149211"/>
                    </a:cubicBezTo>
                    <a:lnTo>
                      <a:pt x="37556" y="134501"/>
                    </a:lnTo>
                    <a:close/>
                  </a:path>
                </a:pathLst>
              </a:custGeom>
              <a:solidFill>
                <a:srgbClr val="91BF67"/>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3" name="Graphic 2" descr="Coins">
              <a:extLst>
                <a:ext uri="{FF2B5EF4-FFF2-40B4-BE49-F238E27FC236}">
                  <a16:creationId xmlns:a16="http://schemas.microsoft.com/office/drawing/2014/main" id="{CABC3CEB-2CFE-459B-9A18-3F938E8A1D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16124" y="3986776"/>
              <a:ext cx="443076" cy="443076"/>
            </a:xfrm>
            <a:prstGeom prst="rect">
              <a:avLst/>
            </a:prstGeom>
          </p:spPr>
        </p:pic>
      </p:grpSp>
      <p:sp>
        <p:nvSpPr>
          <p:cNvPr id="2" name="RefTextBox123">
            <a:extLst>
              <a:ext uri="{FF2B5EF4-FFF2-40B4-BE49-F238E27FC236}">
                <a16:creationId xmlns:a16="http://schemas.microsoft.com/office/drawing/2014/main" id="{46CA27D7-8BD2-1436-DB54-728B83F522F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235722909</a:t>
            </a:r>
          </a:p>
        </p:txBody>
      </p:sp>
    </p:spTree>
    <p:custDataLst>
      <p:tags r:id="rId1"/>
    </p:custDataLst>
    <p:extLst>
      <p:ext uri="{BB962C8B-B14F-4D97-AF65-F5344CB8AC3E}">
        <p14:creationId xmlns:p14="http://schemas.microsoft.com/office/powerpoint/2010/main" val="22771467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8">
            <a:extLst>
              <a:ext uri="{FF2B5EF4-FFF2-40B4-BE49-F238E27FC236}">
                <a16:creationId xmlns:a16="http://schemas.microsoft.com/office/drawing/2014/main" id="{0D3A5D7E-E77E-8711-5340-01FAE413E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589"/>
          <a:stretch/>
        </p:blipFill>
        <p:spPr bwMode="auto">
          <a:xfrm>
            <a:off x="3886635" y="2245901"/>
            <a:ext cx="4685231" cy="35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1046FE7C-4AF3-AD63-2D06-2CF4F1C7B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342" y="2509632"/>
            <a:ext cx="4595890" cy="280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a:extLst>
              <a:ext uri="{FF2B5EF4-FFF2-40B4-BE49-F238E27FC236}">
                <a16:creationId xmlns:a16="http://schemas.microsoft.com/office/drawing/2014/main" id="{D3548034-01F4-EDF3-078F-F216E15D7E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42" y="2373310"/>
            <a:ext cx="4682148" cy="314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text, monitor, electronics, computer&#10;&#10;Description automatically generated">
            <a:extLst>
              <a:ext uri="{FF2B5EF4-FFF2-40B4-BE49-F238E27FC236}">
                <a16:creationId xmlns:a16="http://schemas.microsoft.com/office/drawing/2014/main" id="{CA1A77E8-BC56-B390-2EF3-8BC0327285A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4147969" y="1273184"/>
            <a:ext cx="4133029" cy="5523744"/>
          </a:xfrm>
          <a:prstGeom prst="rect">
            <a:avLst/>
          </a:prstGeom>
        </p:spPr>
      </p:pic>
      <p:sp>
        <p:nvSpPr>
          <p:cNvPr id="25" name="Title 1">
            <a:extLst>
              <a:ext uri="{FF2B5EF4-FFF2-40B4-BE49-F238E27FC236}">
                <a16:creationId xmlns:a16="http://schemas.microsoft.com/office/drawing/2014/main" id="{55CAE9B9-1517-CD00-E917-8222D6FDB5E7}"/>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Updating nomination forms</a:t>
            </a:r>
            <a:endParaRPr lang="en-GB" sz="3600" dirty="0">
              <a:solidFill>
                <a:srgbClr val="391C66"/>
              </a:solidFill>
              <a:latin typeface="Aptos Display" panose="020B0004020202020204" pitchFamily="34" charset="0"/>
            </a:endParaRPr>
          </a:p>
        </p:txBody>
      </p:sp>
      <p:pic>
        <p:nvPicPr>
          <p:cNvPr id="2050" name="Picture 4">
            <a:extLst>
              <a:ext uri="{FF2B5EF4-FFF2-40B4-BE49-F238E27FC236}">
                <a16:creationId xmlns:a16="http://schemas.microsoft.com/office/drawing/2014/main" id="{901D2EDC-D754-166E-76AE-B132A79B31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3451" y="2923104"/>
            <a:ext cx="4436256" cy="206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400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27"/>
                                        </p:tgtEl>
                                      </p:cBhvr>
                                    </p:animEffect>
                                    <p:set>
                                      <p:cBhvr>
                                        <p:cTn id="21" dur="1" fill="hold">
                                          <p:stCondLst>
                                            <p:cond delay="499"/>
                                          </p:stCondLst>
                                        </p:cTn>
                                        <p:tgtEl>
                                          <p:spTgt spid="102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C4BE-EF75-F3C9-938A-7AA6DA9653AF}"/>
              </a:ext>
            </a:extLst>
          </p:cNvPr>
          <p:cNvSpPr>
            <a:spLocks noGrp="1"/>
          </p:cNvSpPr>
          <p:nvPr>
            <p:ph type="title" idx="4294967295"/>
          </p:nvPr>
        </p:nvSpPr>
        <p:spPr>
          <a:xfrm>
            <a:off x="803275" y="1671403"/>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Organising your affairs</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78359380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802799" y="1813694"/>
            <a:ext cx="10494465" cy="4192587"/>
          </a:xfrm>
          <a:prstGeom prst="rect">
            <a:avLst/>
          </a:prstGeom>
        </p:spPr>
        <p:txBody>
          <a:bodyPr lIns="0"/>
          <a:lstStyle/>
          <a:p>
            <a:pPr marL="0" indent="0">
              <a:buNone/>
            </a:pPr>
            <a:r>
              <a:rPr lang="en-US" altLang="en-US" dirty="0">
                <a:latin typeface="Aptos" panose="020B0004020202020204" pitchFamily="34" charset="0"/>
                <a:ea typeface="ヒラギノ角ゴ Pro W3"/>
              </a:rPr>
              <a:t>We are a leading financial wellbeing and retirement specialist - helping those in the workplace to improve their financial future.</a:t>
            </a:r>
            <a:br>
              <a:rPr lang="en-US" altLang="en-US" dirty="0">
                <a:latin typeface="Aptos" panose="020B0004020202020204" pitchFamily="34" charset="0"/>
                <a:ea typeface="ヒラギノ角ゴ Pro W3"/>
              </a:rPr>
            </a:br>
            <a:br>
              <a:rPr lang="en-US" altLang="en-US" dirty="0">
                <a:latin typeface="Aptos" panose="020B0004020202020204" pitchFamily="34" charset="0"/>
                <a:ea typeface="ヒラギノ角ゴ Pro W3"/>
              </a:rPr>
            </a:br>
            <a:r>
              <a:rPr lang="en-GB" dirty="0">
                <a:latin typeface="Aptos" panose="020B0004020202020204" pitchFamily="34" charset="0"/>
              </a:rPr>
              <a:t>Established in 2005, we work with hundreds of organisations across both the private and public sector.</a:t>
            </a:r>
            <a:br>
              <a:rPr lang="en-GB" dirty="0">
                <a:latin typeface="Aptos" panose="020B0004020202020204" pitchFamily="34" charset="0"/>
              </a:rPr>
            </a:br>
            <a:br>
              <a:rPr lang="en-GB" dirty="0">
                <a:latin typeface="Aptos" panose="020B0004020202020204" pitchFamily="34" charset="0"/>
              </a:rPr>
            </a:br>
            <a:r>
              <a:rPr lang="en-US" altLang="en-US" dirty="0">
                <a:latin typeface="Aptos" panose="020B0004020202020204" pitchFamily="34" charset="0"/>
                <a:ea typeface="ヒラギノ角ゴ Pro W3"/>
              </a:rPr>
              <a:t>Our financial education services are delivered on a bespoke basis.</a:t>
            </a:r>
            <a:endParaRPr lang="en-US" altLang="en-US" dirty="0">
              <a:solidFill>
                <a:srgbClr val="FF0000"/>
              </a:solidFill>
              <a:latin typeface="Aptos" panose="020B0004020202020204" pitchFamily="34" charset="0"/>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107259579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E0EA7-7934-4E2B-AE5B-1832A9CCE18B}"/>
              </a:ext>
            </a:extLst>
          </p:cNvPr>
          <p:cNvSpPr/>
          <p:nvPr/>
        </p:nvSpPr>
        <p:spPr>
          <a:xfrm>
            <a:off x="4253502" y="3189627"/>
            <a:ext cx="1643963" cy="1569660"/>
          </a:xfrm>
          <a:prstGeom prst="rect">
            <a:avLst/>
          </a:prstGeom>
        </p:spPr>
        <p:txBody>
          <a:bodyPr wrap="square">
            <a:spAutoFit/>
          </a:bodyPr>
          <a:lstStyle/>
          <a:p>
            <a:pPr algn="ctr"/>
            <a:r>
              <a:rPr lang="en-GB" sz="2400" b="1">
                <a:solidFill>
                  <a:srgbClr val="00A2E2"/>
                </a:solidFill>
                <a:latin typeface="Aptos" panose="020B0004020202020204" pitchFamily="34" charset="0"/>
                <a:ea typeface="Times New Roman" panose="02020603050405020304" pitchFamily="18" charset="0"/>
              </a:rPr>
              <a:t>Property and Financial Affairs</a:t>
            </a:r>
            <a:endParaRPr lang="en-GB" sz="2400" b="1">
              <a:solidFill>
                <a:srgbClr val="00A2E2"/>
              </a:solidFill>
              <a:latin typeface="Aptos" panose="020B0004020202020204" pitchFamily="34" charset="0"/>
            </a:endParaRPr>
          </a:p>
        </p:txBody>
      </p:sp>
      <p:sp>
        <p:nvSpPr>
          <p:cNvPr id="50" name="Freeform: Shape 49">
            <a:extLst>
              <a:ext uri="{FF2B5EF4-FFF2-40B4-BE49-F238E27FC236}">
                <a16:creationId xmlns:a16="http://schemas.microsoft.com/office/drawing/2014/main" id="{B5E8DB95-C9E7-4E1D-A3B0-48F76077ADA7}"/>
              </a:ext>
            </a:extLst>
          </p:cNvPr>
          <p:cNvSpPr/>
          <p:nvPr/>
        </p:nvSpPr>
        <p:spPr>
          <a:xfrm>
            <a:off x="4040948" y="2935539"/>
            <a:ext cx="2077837" cy="2166973"/>
          </a:xfrm>
          <a:custGeom>
            <a:avLst/>
            <a:gdLst>
              <a:gd name="connsiteX0" fmla="*/ 300039 w 1800200"/>
              <a:gd name="connsiteY0" fmla="*/ 0 h 1877426"/>
              <a:gd name="connsiteX1" fmla="*/ 1500161 w 1800200"/>
              <a:gd name="connsiteY1" fmla="*/ 0 h 1877426"/>
              <a:gd name="connsiteX2" fmla="*/ 1800200 w 1800200"/>
              <a:gd name="connsiteY2" fmla="*/ 300039 h 1877426"/>
              <a:gd name="connsiteX3" fmla="*/ 1800200 w 1800200"/>
              <a:gd name="connsiteY3" fmla="*/ 801815 h 1877426"/>
              <a:gd name="connsiteX4" fmla="*/ 1674215 w 1800200"/>
              <a:gd name="connsiteY4" fmla="*/ 801815 h 1877426"/>
              <a:gd name="connsiteX5" fmla="*/ 1674215 w 1800200"/>
              <a:gd name="connsiteY5" fmla="*/ 315936 h 1877426"/>
              <a:gd name="connsiteX6" fmla="*/ 1484263 w 1800200"/>
              <a:gd name="connsiteY6" fmla="*/ 125984 h 1877426"/>
              <a:gd name="connsiteX7" fmla="*/ 315936 w 1800200"/>
              <a:gd name="connsiteY7" fmla="*/ 125984 h 1877426"/>
              <a:gd name="connsiteX8" fmla="*/ 125984 w 1800200"/>
              <a:gd name="connsiteY8" fmla="*/ 315936 h 1877426"/>
              <a:gd name="connsiteX9" fmla="*/ 125984 w 1800200"/>
              <a:gd name="connsiteY9" fmla="*/ 1484263 h 1877426"/>
              <a:gd name="connsiteX10" fmla="*/ 315936 w 1800200"/>
              <a:gd name="connsiteY10" fmla="*/ 1674215 h 1877426"/>
              <a:gd name="connsiteX11" fmla="*/ 1393197 w 1800200"/>
              <a:gd name="connsiteY11" fmla="*/ 1674215 h 1877426"/>
              <a:gd name="connsiteX12" fmla="*/ 1484918 w 1800200"/>
              <a:gd name="connsiteY12" fmla="*/ 1588939 h 1877426"/>
              <a:gd name="connsiteX13" fmla="*/ 1632497 w 1800200"/>
              <a:gd name="connsiteY13" fmla="*/ 1588939 h 1877426"/>
              <a:gd name="connsiteX14" fmla="*/ 1477352 w 1800200"/>
              <a:gd name="connsiteY14" fmla="*/ 1733182 h 1877426"/>
              <a:gd name="connsiteX15" fmla="*/ 1632497 w 1800200"/>
              <a:gd name="connsiteY15" fmla="*/ 1877426 h 1877426"/>
              <a:gd name="connsiteX16" fmla="*/ 1484918 w 1800200"/>
              <a:gd name="connsiteY16" fmla="*/ 1877426 h 1877426"/>
              <a:gd name="connsiteX17" fmla="*/ 1401248 w 1800200"/>
              <a:gd name="connsiteY17" fmla="*/ 1799635 h 1877426"/>
              <a:gd name="connsiteX18" fmla="*/ 1401248 w 1800200"/>
              <a:gd name="connsiteY18" fmla="*/ 1800200 h 1877426"/>
              <a:gd name="connsiteX19" fmla="*/ 300039 w 1800200"/>
              <a:gd name="connsiteY19" fmla="*/ 1800200 h 1877426"/>
              <a:gd name="connsiteX20" fmla="*/ 0 w 1800200"/>
              <a:gd name="connsiteY20" fmla="*/ 1500161 h 1877426"/>
              <a:gd name="connsiteX21" fmla="*/ 0 w 1800200"/>
              <a:gd name="connsiteY21" fmla="*/ 300039 h 1877426"/>
              <a:gd name="connsiteX22" fmla="*/ 300039 w 1800200"/>
              <a:gd name="connsiteY22" fmla="*/ 0 h 187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0200" h="1877426">
                <a:moveTo>
                  <a:pt x="300039" y="0"/>
                </a:moveTo>
                <a:lnTo>
                  <a:pt x="1500161" y="0"/>
                </a:lnTo>
                <a:cubicBezTo>
                  <a:pt x="1665868" y="0"/>
                  <a:pt x="1800200" y="134332"/>
                  <a:pt x="1800200" y="300039"/>
                </a:cubicBezTo>
                <a:lnTo>
                  <a:pt x="1800200" y="801815"/>
                </a:lnTo>
                <a:lnTo>
                  <a:pt x="1674215" y="801815"/>
                </a:lnTo>
                <a:lnTo>
                  <a:pt x="1674215" y="315936"/>
                </a:lnTo>
                <a:cubicBezTo>
                  <a:pt x="1674215" y="211028"/>
                  <a:pt x="1589171" y="125984"/>
                  <a:pt x="1484263" y="125984"/>
                </a:cubicBezTo>
                <a:lnTo>
                  <a:pt x="315936" y="125984"/>
                </a:lnTo>
                <a:cubicBezTo>
                  <a:pt x="211028" y="125984"/>
                  <a:pt x="125984" y="211028"/>
                  <a:pt x="125984" y="315936"/>
                </a:cubicBezTo>
                <a:lnTo>
                  <a:pt x="125984" y="1484263"/>
                </a:lnTo>
                <a:cubicBezTo>
                  <a:pt x="125984" y="1589171"/>
                  <a:pt x="211028" y="1674215"/>
                  <a:pt x="315936" y="1674215"/>
                </a:cubicBezTo>
                <a:lnTo>
                  <a:pt x="1393197" y="1674215"/>
                </a:lnTo>
                <a:lnTo>
                  <a:pt x="1484918" y="1588939"/>
                </a:lnTo>
                <a:lnTo>
                  <a:pt x="1632497" y="1588939"/>
                </a:lnTo>
                <a:lnTo>
                  <a:pt x="1477352" y="1733182"/>
                </a:lnTo>
                <a:lnTo>
                  <a:pt x="1632497" y="1877426"/>
                </a:lnTo>
                <a:lnTo>
                  <a:pt x="1484918" y="1877426"/>
                </a:lnTo>
                <a:lnTo>
                  <a:pt x="1401248" y="1799635"/>
                </a:lnTo>
                <a:lnTo>
                  <a:pt x="1401248" y="1800200"/>
                </a:lnTo>
                <a:lnTo>
                  <a:pt x="300039" y="1800200"/>
                </a:lnTo>
                <a:cubicBezTo>
                  <a:pt x="134332" y="1800200"/>
                  <a:pt x="0" y="1665868"/>
                  <a:pt x="0" y="1500161"/>
                </a:cubicBezTo>
                <a:lnTo>
                  <a:pt x="0" y="300039"/>
                </a:lnTo>
                <a:cubicBezTo>
                  <a:pt x="0" y="134332"/>
                  <a:pt x="134332" y="0"/>
                  <a:pt x="300039" y="0"/>
                </a:cubicBezTo>
                <a:close/>
              </a:path>
            </a:pathLst>
          </a:custGeom>
          <a:solidFill>
            <a:srgbClr val="00A2E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a:solidFill>
                <a:srgbClr val="B5C2E5"/>
              </a:solidFill>
              <a:latin typeface="Arial"/>
            </a:endParaRPr>
          </a:p>
        </p:txBody>
      </p:sp>
      <p:sp>
        <p:nvSpPr>
          <p:cNvPr id="51" name="Freeform: Shape 50">
            <a:extLst>
              <a:ext uri="{FF2B5EF4-FFF2-40B4-BE49-F238E27FC236}">
                <a16:creationId xmlns:a16="http://schemas.microsoft.com/office/drawing/2014/main" id="{F0C48056-CFA0-40EA-A0D2-3F90AEFAFBF5}"/>
              </a:ext>
            </a:extLst>
          </p:cNvPr>
          <p:cNvSpPr/>
          <p:nvPr/>
        </p:nvSpPr>
        <p:spPr>
          <a:xfrm rot="10800000">
            <a:off x="5963525" y="2846403"/>
            <a:ext cx="2077837" cy="2166973"/>
          </a:xfrm>
          <a:custGeom>
            <a:avLst/>
            <a:gdLst>
              <a:gd name="connsiteX0" fmla="*/ 1372577 w 1800200"/>
              <a:gd name="connsiteY0" fmla="*/ 1877426 h 1877426"/>
              <a:gd name="connsiteX1" fmla="*/ 1224998 w 1800200"/>
              <a:gd name="connsiteY1" fmla="*/ 1877426 h 1877426"/>
              <a:gd name="connsiteX2" fmla="*/ 1308061 w 1800200"/>
              <a:gd name="connsiteY2" fmla="*/ 1800200 h 1877426"/>
              <a:gd name="connsiteX3" fmla="*/ 300039 w 1800200"/>
              <a:gd name="connsiteY3" fmla="*/ 1800200 h 1877426"/>
              <a:gd name="connsiteX4" fmla="*/ 0 w 1800200"/>
              <a:gd name="connsiteY4" fmla="*/ 1500161 h 1877426"/>
              <a:gd name="connsiteX5" fmla="*/ 0 w 1800200"/>
              <a:gd name="connsiteY5" fmla="*/ 300039 h 1877426"/>
              <a:gd name="connsiteX6" fmla="*/ 300039 w 1800200"/>
              <a:gd name="connsiteY6" fmla="*/ 0 h 1877426"/>
              <a:gd name="connsiteX7" fmla="*/ 1500161 w 1800200"/>
              <a:gd name="connsiteY7" fmla="*/ 0 h 1877426"/>
              <a:gd name="connsiteX8" fmla="*/ 1800200 w 1800200"/>
              <a:gd name="connsiteY8" fmla="*/ 300039 h 1877426"/>
              <a:gd name="connsiteX9" fmla="*/ 1800200 w 1800200"/>
              <a:gd name="connsiteY9" fmla="*/ 801815 h 1877426"/>
              <a:gd name="connsiteX10" fmla="*/ 1674215 w 1800200"/>
              <a:gd name="connsiteY10" fmla="*/ 801815 h 1877426"/>
              <a:gd name="connsiteX11" fmla="*/ 1674215 w 1800200"/>
              <a:gd name="connsiteY11" fmla="*/ 315936 h 1877426"/>
              <a:gd name="connsiteX12" fmla="*/ 1484263 w 1800200"/>
              <a:gd name="connsiteY12" fmla="*/ 125984 h 1877426"/>
              <a:gd name="connsiteX13" fmla="*/ 315936 w 1800200"/>
              <a:gd name="connsiteY13" fmla="*/ 125984 h 1877426"/>
              <a:gd name="connsiteX14" fmla="*/ 125984 w 1800200"/>
              <a:gd name="connsiteY14" fmla="*/ 315936 h 1877426"/>
              <a:gd name="connsiteX15" fmla="*/ 125984 w 1800200"/>
              <a:gd name="connsiteY15" fmla="*/ 1484263 h 1877426"/>
              <a:gd name="connsiteX16" fmla="*/ 315936 w 1800200"/>
              <a:gd name="connsiteY16" fmla="*/ 1674215 h 1877426"/>
              <a:gd name="connsiteX17" fmla="*/ 1316718 w 1800200"/>
              <a:gd name="connsiteY17" fmla="*/ 1674215 h 1877426"/>
              <a:gd name="connsiteX18" fmla="*/ 1224998 w 1800200"/>
              <a:gd name="connsiteY18" fmla="*/ 1588939 h 1877426"/>
              <a:gd name="connsiteX19" fmla="*/ 1372577 w 1800200"/>
              <a:gd name="connsiteY19" fmla="*/ 1588939 h 1877426"/>
              <a:gd name="connsiteX20" fmla="*/ 1527722 w 1800200"/>
              <a:gd name="connsiteY20" fmla="*/ 1733183 h 187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0200" h="1877426">
                <a:moveTo>
                  <a:pt x="1372577" y="1877426"/>
                </a:moveTo>
                <a:lnTo>
                  <a:pt x="1224998" y="1877426"/>
                </a:lnTo>
                <a:lnTo>
                  <a:pt x="1308061" y="1800200"/>
                </a:lnTo>
                <a:lnTo>
                  <a:pt x="300039" y="1800200"/>
                </a:lnTo>
                <a:cubicBezTo>
                  <a:pt x="134332" y="1800200"/>
                  <a:pt x="0" y="1665868"/>
                  <a:pt x="0" y="1500161"/>
                </a:cubicBezTo>
                <a:lnTo>
                  <a:pt x="0" y="300039"/>
                </a:lnTo>
                <a:cubicBezTo>
                  <a:pt x="0" y="134332"/>
                  <a:pt x="134332" y="0"/>
                  <a:pt x="300039" y="0"/>
                </a:cubicBezTo>
                <a:lnTo>
                  <a:pt x="1500161" y="0"/>
                </a:lnTo>
                <a:cubicBezTo>
                  <a:pt x="1665868" y="0"/>
                  <a:pt x="1800200" y="134332"/>
                  <a:pt x="1800200" y="300039"/>
                </a:cubicBezTo>
                <a:lnTo>
                  <a:pt x="1800200" y="801815"/>
                </a:lnTo>
                <a:lnTo>
                  <a:pt x="1674215" y="801815"/>
                </a:lnTo>
                <a:lnTo>
                  <a:pt x="1674215" y="315936"/>
                </a:lnTo>
                <a:cubicBezTo>
                  <a:pt x="1674215" y="211028"/>
                  <a:pt x="1589171" y="125984"/>
                  <a:pt x="1484263" y="125984"/>
                </a:cubicBezTo>
                <a:lnTo>
                  <a:pt x="315936" y="125984"/>
                </a:lnTo>
                <a:cubicBezTo>
                  <a:pt x="211028" y="125984"/>
                  <a:pt x="125984" y="211028"/>
                  <a:pt x="125984" y="315936"/>
                </a:cubicBezTo>
                <a:lnTo>
                  <a:pt x="125984" y="1484263"/>
                </a:lnTo>
                <a:cubicBezTo>
                  <a:pt x="125984" y="1589171"/>
                  <a:pt x="211028" y="1674215"/>
                  <a:pt x="315936" y="1674215"/>
                </a:cubicBezTo>
                <a:lnTo>
                  <a:pt x="1316718" y="1674215"/>
                </a:lnTo>
                <a:lnTo>
                  <a:pt x="1224998" y="1588939"/>
                </a:lnTo>
                <a:lnTo>
                  <a:pt x="1372577" y="1588939"/>
                </a:lnTo>
                <a:lnTo>
                  <a:pt x="1527722" y="1733183"/>
                </a:lnTo>
                <a:close/>
              </a:path>
            </a:pathLst>
          </a:custGeom>
          <a:solidFill>
            <a:srgbClr val="F249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a:solidFill>
                <a:srgbClr val="B5C2E5"/>
              </a:solidFill>
              <a:latin typeface="Arial"/>
            </a:endParaRPr>
          </a:p>
        </p:txBody>
      </p:sp>
      <p:sp>
        <p:nvSpPr>
          <p:cNvPr id="49" name="Rectangle 48">
            <a:extLst>
              <a:ext uri="{FF2B5EF4-FFF2-40B4-BE49-F238E27FC236}">
                <a16:creationId xmlns:a16="http://schemas.microsoft.com/office/drawing/2014/main" id="{EFAF7A38-E8D6-4D5F-A501-AA3626E2AA30}"/>
              </a:ext>
            </a:extLst>
          </p:cNvPr>
          <p:cNvSpPr/>
          <p:nvPr/>
        </p:nvSpPr>
        <p:spPr>
          <a:xfrm>
            <a:off x="6184433" y="3374293"/>
            <a:ext cx="1631243" cy="1200329"/>
          </a:xfrm>
          <a:prstGeom prst="rect">
            <a:avLst/>
          </a:prstGeom>
        </p:spPr>
        <p:txBody>
          <a:bodyPr wrap="square">
            <a:spAutoFit/>
          </a:bodyPr>
          <a:lstStyle/>
          <a:p>
            <a:pPr algn="ctr"/>
            <a:r>
              <a:rPr lang="en-GB" sz="2400" b="1" dirty="0">
                <a:solidFill>
                  <a:schemeClr val="accent6"/>
                </a:solidFill>
                <a:latin typeface="Aptos" panose="020B0004020202020204" pitchFamily="34" charset="0"/>
                <a:ea typeface="Times New Roman" panose="02020603050405020304" pitchFamily="18" charset="0"/>
              </a:rPr>
              <a:t>Health and </a:t>
            </a:r>
          </a:p>
          <a:p>
            <a:pPr algn="ctr"/>
            <a:r>
              <a:rPr lang="en-GB" sz="2400" b="1" dirty="0">
                <a:solidFill>
                  <a:schemeClr val="accent6"/>
                </a:solidFill>
                <a:latin typeface="Aptos" panose="020B0004020202020204" pitchFamily="34" charset="0"/>
                <a:ea typeface="Times New Roman" panose="02020603050405020304" pitchFamily="18" charset="0"/>
              </a:rPr>
              <a:t>Care</a:t>
            </a:r>
          </a:p>
        </p:txBody>
      </p:sp>
      <p:sp>
        <p:nvSpPr>
          <p:cNvPr id="13" name="TextBox 12">
            <a:extLst>
              <a:ext uri="{FF2B5EF4-FFF2-40B4-BE49-F238E27FC236}">
                <a16:creationId xmlns:a16="http://schemas.microsoft.com/office/drawing/2014/main" id="{68BF91C4-35AE-4756-9F5B-0610C1C3704A}"/>
              </a:ext>
            </a:extLst>
          </p:cNvPr>
          <p:cNvSpPr txBox="1"/>
          <p:nvPr/>
        </p:nvSpPr>
        <p:spPr>
          <a:xfrm>
            <a:off x="1461759" y="1744011"/>
            <a:ext cx="1559031" cy="338554"/>
          </a:xfrm>
          <a:prstGeom prst="rect">
            <a:avLst/>
          </a:prstGeom>
          <a:noFill/>
        </p:spPr>
        <p:txBody>
          <a:bodyPr wrap="square" rtlCol="0">
            <a:spAutoFit/>
          </a:bodyPr>
          <a:lstStyle/>
          <a:p>
            <a:pPr algn="ctr"/>
            <a:r>
              <a:rPr lang="en-GB" sz="1600">
                <a:solidFill>
                  <a:srgbClr val="047BC1"/>
                </a:solidFill>
                <a:latin typeface="Aptos" panose="020B0004020202020204" pitchFamily="34" charset="0"/>
              </a:rPr>
              <a:t>Paying bills</a:t>
            </a:r>
          </a:p>
        </p:txBody>
      </p:sp>
      <p:cxnSp>
        <p:nvCxnSpPr>
          <p:cNvPr id="16" name="Straight Connector 15">
            <a:extLst>
              <a:ext uri="{FF2B5EF4-FFF2-40B4-BE49-F238E27FC236}">
                <a16:creationId xmlns:a16="http://schemas.microsoft.com/office/drawing/2014/main" id="{60DD6EA0-B439-457A-B28B-05DB46811F31}"/>
              </a:ext>
            </a:extLst>
          </p:cNvPr>
          <p:cNvCxnSpPr>
            <a:cxnSpLocks/>
          </p:cNvCxnSpPr>
          <p:nvPr/>
        </p:nvCxnSpPr>
        <p:spPr>
          <a:xfrm>
            <a:off x="2428761" y="4105488"/>
            <a:ext cx="1391646" cy="0"/>
          </a:xfrm>
          <a:prstGeom prst="line">
            <a:avLst/>
          </a:prstGeom>
          <a:ln>
            <a:solidFill>
              <a:srgbClr val="00A2E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0154A46-CA6C-4E75-BDA6-36C70939D385}"/>
              </a:ext>
            </a:extLst>
          </p:cNvPr>
          <p:cNvCxnSpPr>
            <a:cxnSpLocks/>
          </p:cNvCxnSpPr>
          <p:nvPr/>
        </p:nvCxnSpPr>
        <p:spPr>
          <a:xfrm>
            <a:off x="2819087" y="2433230"/>
            <a:ext cx="1259558" cy="519460"/>
          </a:xfrm>
          <a:prstGeom prst="line">
            <a:avLst/>
          </a:prstGeom>
          <a:ln>
            <a:solidFill>
              <a:srgbClr val="00A2E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03F9CEC-A124-424C-8E90-D610B1DF7D02}"/>
              </a:ext>
            </a:extLst>
          </p:cNvPr>
          <p:cNvCxnSpPr>
            <a:cxnSpLocks/>
          </p:cNvCxnSpPr>
          <p:nvPr/>
        </p:nvCxnSpPr>
        <p:spPr>
          <a:xfrm flipV="1">
            <a:off x="3117566" y="4953759"/>
            <a:ext cx="976140" cy="516091"/>
          </a:xfrm>
          <a:prstGeom prst="line">
            <a:avLst/>
          </a:prstGeom>
          <a:ln>
            <a:solidFill>
              <a:srgbClr val="00A2E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5A6FB54-93CF-4D3C-A472-F48D4539D89F}"/>
              </a:ext>
            </a:extLst>
          </p:cNvPr>
          <p:cNvCxnSpPr>
            <a:cxnSpLocks/>
          </p:cNvCxnSpPr>
          <p:nvPr/>
        </p:nvCxnSpPr>
        <p:spPr>
          <a:xfrm flipH="1">
            <a:off x="8331914" y="4105488"/>
            <a:ext cx="1383586" cy="0"/>
          </a:xfrm>
          <a:prstGeom prst="line">
            <a:avLst/>
          </a:prstGeom>
          <a:ln>
            <a:solidFill>
              <a:srgbClr val="9875A7"/>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8DB30D4-DFB4-4248-8F0C-571A9D92DC8E}"/>
              </a:ext>
            </a:extLst>
          </p:cNvPr>
          <p:cNvCxnSpPr>
            <a:cxnSpLocks/>
          </p:cNvCxnSpPr>
          <p:nvPr/>
        </p:nvCxnSpPr>
        <p:spPr>
          <a:xfrm flipH="1">
            <a:off x="8073678" y="2475426"/>
            <a:ext cx="1299235" cy="477264"/>
          </a:xfrm>
          <a:prstGeom prst="line">
            <a:avLst/>
          </a:prstGeom>
          <a:ln>
            <a:solidFill>
              <a:srgbClr val="9875A7"/>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488D252-F49B-40FF-9A2D-D9E4E911C265}"/>
              </a:ext>
            </a:extLst>
          </p:cNvPr>
          <p:cNvCxnSpPr>
            <a:cxnSpLocks/>
          </p:cNvCxnSpPr>
          <p:nvPr/>
        </p:nvCxnSpPr>
        <p:spPr>
          <a:xfrm flipH="1" flipV="1">
            <a:off x="8058617" y="4953759"/>
            <a:ext cx="825745" cy="516091"/>
          </a:xfrm>
          <a:prstGeom prst="line">
            <a:avLst/>
          </a:prstGeom>
          <a:ln>
            <a:solidFill>
              <a:srgbClr val="9875A7"/>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itle 1">
            <a:extLst>
              <a:ext uri="{FF2B5EF4-FFF2-40B4-BE49-F238E27FC236}">
                <a16:creationId xmlns:a16="http://schemas.microsoft.com/office/drawing/2014/main" id="{B1B22124-A17E-4F2B-8951-CC95946F9F0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Lasting power of attorney</a:t>
            </a:r>
          </a:p>
        </p:txBody>
      </p:sp>
      <p:grpSp>
        <p:nvGrpSpPr>
          <p:cNvPr id="28" name="Group 27">
            <a:extLst>
              <a:ext uri="{FF2B5EF4-FFF2-40B4-BE49-F238E27FC236}">
                <a16:creationId xmlns:a16="http://schemas.microsoft.com/office/drawing/2014/main" id="{C007DD97-64A6-4E22-A1C1-338243990266}"/>
              </a:ext>
            </a:extLst>
          </p:cNvPr>
          <p:cNvGrpSpPr/>
          <p:nvPr/>
        </p:nvGrpSpPr>
        <p:grpSpPr>
          <a:xfrm>
            <a:off x="1388593" y="5278279"/>
            <a:ext cx="1954568" cy="1343888"/>
            <a:chOff x="600076" y="4588517"/>
            <a:chExt cx="1954568" cy="1343888"/>
          </a:xfrm>
        </p:grpSpPr>
        <p:sp>
          <p:nvSpPr>
            <p:cNvPr id="71" name="TextBox 70">
              <a:extLst>
                <a:ext uri="{FF2B5EF4-FFF2-40B4-BE49-F238E27FC236}">
                  <a16:creationId xmlns:a16="http://schemas.microsoft.com/office/drawing/2014/main" id="{F5620B70-454A-4C67-97D9-5FEF7D09299C}"/>
                </a:ext>
              </a:extLst>
            </p:cNvPr>
            <p:cNvSpPr txBox="1"/>
            <p:nvPr/>
          </p:nvSpPr>
          <p:spPr>
            <a:xfrm>
              <a:off x="600076" y="4588517"/>
              <a:ext cx="1420108" cy="584775"/>
            </a:xfrm>
            <a:prstGeom prst="rect">
              <a:avLst/>
            </a:prstGeom>
            <a:noFill/>
          </p:spPr>
          <p:txBody>
            <a:bodyPr wrap="square" rtlCol="0">
              <a:spAutoFit/>
            </a:bodyPr>
            <a:lstStyle/>
            <a:p>
              <a:pPr algn="ctr"/>
              <a:r>
                <a:rPr lang="en-GB" sz="1600" dirty="0">
                  <a:solidFill>
                    <a:srgbClr val="047BC1"/>
                  </a:solidFill>
                  <a:latin typeface="Aptos" panose="020B0004020202020204" pitchFamily="34" charset="0"/>
                </a:rPr>
                <a:t>Investing money </a:t>
              </a:r>
            </a:p>
          </p:txBody>
        </p:sp>
        <p:pic>
          <p:nvPicPr>
            <p:cNvPr id="11" name="Graphic 10" descr="Coins with solid fill">
              <a:extLst>
                <a:ext uri="{FF2B5EF4-FFF2-40B4-BE49-F238E27FC236}">
                  <a16:creationId xmlns:a16="http://schemas.microsoft.com/office/drawing/2014/main" id="{B72A79D1-52C1-45C3-85C7-2997AEFC1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0244" y="5018005"/>
              <a:ext cx="914400" cy="914400"/>
            </a:xfrm>
            <a:prstGeom prst="rect">
              <a:avLst/>
            </a:prstGeom>
          </p:spPr>
        </p:pic>
      </p:grpSp>
      <p:grpSp>
        <p:nvGrpSpPr>
          <p:cNvPr id="27" name="Group 26">
            <a:extLst>
              <a:ext uri="{FF2B5EF4-FFF2-40B4-BE49-F238E27FC236}">
                <a16:creationId xmlns:a16="http://schemas.microsoft.com/office/drawing/2014/main" id="{26C45DD6-D9F9-48EF-8742-BEA1CEA6C3F6}"/>
              </a:ext>
            </a:extLst>
          </p:cNvPr>
          <p:cNvGrpSpPr/>
          <p:nvPr/>
        </p:nvGrpSpPr>
        <p:grpSpPr>
          <a:xfrm>
            <a:off x="654008" y="3125584"/>
            <a:ext cx="2015739" cy="1662892"/>
            <a:chOff x="153064" y="2563438"/>
            <a:chExt cx="2015739" cy="1662892"/>
          </a:xfrm>
        </p:grpSpPr>
        <p:sp>
          <p:nvSpPr>
            <p:cNvPr id="70" name="TextBox 69">
              <a:extLst>
                <a:ext uri="{FF2B5EF4-FFF2-40B4-BE49-F238E27FC236}">
                  <a16:creationId xmlns:a16="http://schemas.microsoft.com/office/drawing/2014/main" id="{9028B115-41FE-4093-A9A9-7B08A89AE703}"/>
                </a:ext>
              </a:extLst>
            </p:cNvPr>
            <p:cNvSpPr txBox="1"/>
            <p:nvPr/>
          </p:nvSpPr>
          <p:spPr>
            <a:xfrm>
              <a:off x="153064" y="2563438"/>
              <a:ext cx="2015739" cy="830997"/>
            </a:xfrm>
            <a:prstGeom prst="rect">
              <a:avLst/>
            </a:prstGeom>
            <a:noFill/>
          </p:spPr>
          <p:txBody>
            <a:bodyPr wrap="square" rtlCol="0">
              <a:spAutoFit/>
            </a:bodyPr>
            <a:lstStyle/>
            <a:p>
              <a:pPr algn="ctr"/>
              <a:r>
                <a:rPr lang="en-GB" sz="1600">
                  <a:solidFill>
                    <a:srgbClr val="047BC1"/>
                  </a:solidFill>
                  <a:latin typeface="Aptos" panose="020B0004020202020204" pitchFamily="34" charset="0"/>
                </a:rPr>
                <a:t>Buying &amp; selling property, paying the rent or mortgage</a:t>
              </a:r>
            </a:p>
          </p:txBody>
        </p:sp>
        <p:pic>
          <p:nvPicPr>
            <p:cNvPr id="15" name="Graphic 14" descr="House with solid fill">
              <a:extLst>
                <a:ext uri="{FF2B5EF4-FFF2-40B4-BE49-F238E27FC236}">
                  <a16:creationId xmlns:a16="http://schemas.microsoft.com/office/drawing/2014/main" id="{F53E3A2F-4030-4A75-B66A-ABB1C155D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5690" y="3311930"/>
              <a:ext cx="914400" cy="914400"/>
            </a:xfrm>
            <a:prstGeom prst="rect">
              <a:avLst/>
            </a:prstGeom>
          </p:spPr>
        </p:pic>
      </p:grpSp>
      <p:pic>
        <p:nvPicPr>
          <p:cNvPr id="18" name="Graphic 17" descr="Document with solid fill">
            <a:extLst>
              <a:ext uri="{FF2B5EF4-FFF2-40B4-BE49-F238E27FC236}">
                <a16:creationId xmlns:a16="http://schemas.microsoft.com/office/drawing/2014/main" id="{80B2E8AD-C026-4FA8-8B43-D8F067FB1C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60122" y="2042685"/>
            <a:ext cx="809625" cy="809625"/>
          </a:xfrm>
          <a:prstGeom prst="rect">
            <a:avLst/>
          </a:prstGeom>
        </p:spPr>
      </p:pic>
      <p:grpSp>
        <p:nvGrpSpPr>
          <p:cNvPr id="31" name="Group 30">
            <a:extLst>
              <a:ext uri="{FF2B5EF4-FFF2-40B4-BE49-F238E27FC236}">
                <a16:creationId xmlns:a16="http://schemas.microsoft.com/office/drawing/2014/main" id="{12293B66-E649-47D4-8D53-F2EEBEEEBBAB}"/>
              </a:ext>
            </a:extLst>
          </p:cNvPr>
          <p:cNvGrpSpPr/>
          <p:nvPr/>
        </p:nvGrpSpPr>
        <p:grpSpPr>
          <a:xfrm>
            <a:off x="9104225" y="1842968"/>
            <a:ext cx="1466684" cy="1089658"/>
            <a:chOff x="6778342" y="1323263"/>
            <a:chExt cx="1466684" cy="1089658"/>
          </a:xfrm>
        </p:grpSpPr>
        <p:sp>
          <p:nvSpPr>
            <p:cNvPr id="38" name="Rectangle 37">
              <a:extLst>
                <a:ext uri="{FF2B5EF4-FFF2-40B4-BE49-F238E27FC236}">
                  <a16:creationId xmlns:a16="http://schemas.microsoft.com/office/drawing/2014/main" id="{42178575-53CE-473E-A555-EEB764A46366}"/>
                </a:ext>
              </a:extLst>
            </p:cNvPr>
            <p:cNvSpPr/>
            <p:nvPr/>
          </p:nvSpPr>
          <p:spPr>
            <a:xfrm>
              <a:off x="6778342" y="1323263"/>
              <a:ext cx="1466684" cy="338554"/>
            </a:xfrm>
            <a:prstGeom prst="rect">
              <a:avLst/>
            </a:prstGeom>
          </p:spPr>
          <p:txBody>
            <a:bodyPr wrap="none">
              <a:spAutoFit/>
            </a:bodyPr>
            <a:lstStyle/>
            <a:p>
              <a:pPr algn="ctr"/>
              <a:r>
                <a:rPr lang="en-GB" sz="1600">
                  <a:solidFill>
                    <a:srgbClr val="9875A7"/>
                  </a:solidFill>
                  <a:latin typeface="Aptos" panose="020B0004020202020204" pitchFamily="34" charset="0"/>
                </a:rPr>
                <a:t>Where you live</a:t>
              </a:r>
            </a:p>
          </p:txBody>
        </p:sp>
        <p:pic>
          <p:nvPicPr>
            <p:cNvPr id="20" name="Graphic 19" descr="Map with pin with solid fill">
              <a:extLst>
                <a:ext uri="{FF2B5EF4-FFF2-40B4-BE49-F238E27FC236}">
                  <a16:creationId xmlns:a16="http://schemas.microsoft.com/office/drawing/2014/main" id="{BDE0D0BF-B519-4C5F-9BA5-D2B36C28E1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91606" y="1498521"/>
              <a:ext cx="914400" cy="914400"/>
            </a:xfrm>
            <a:prstGeom prst="rect">
              <a:avLst/>
            </a:prstGeom>
          </p:spPr>
        </p:pic>
      </p:grpSp>
      <p:grpSp>
        <p:nvGrpSpPr>
          <p:cNvPr id="30" name="Group 29">
            <a:extLst>
              <a:ext uri="{FF2B5EF4-FFF2-40B4-BE49-F238E27FC236}">
                <a16:creationId xmlns:a16="http://schemas.microsoft.com/office/drawing/2014/main" id="{3312CD5B-4F3A-47AB-98B2-B3627E01A7D9}"/>
              </a:ext>
            </a:extLst>
          </p:cNvPr>
          <p:cNvGrpSpPr/>
          <p:nvPr/>
        </p:nvGrpSpPr>
        <p:grpSpPr>
          <a:xfrm>
            <a:off x="9460154" y="3271833"/>
            <a:ext cx="2077838" cy="1369495"/>
            <a:chOff x="6969071" y="2676415"/>
            <a:chExt cx="2077838" cy="1369495"/>
          </a:xfrm>
        </p:grpSpPr>
        <p:sp>
          <p:nvSpPr>
            <p:cNvPr id="85" name="Rectangle 84">
              <a:extLst>
                <a:ext uri="{FF2B5EF4-FFF2-40B4-BE49-F238E27FC236}">
                  <a16:creationId xmlns:a16="http://schemas.microsoft.com/office/drawing/2014/main" id="{4CCCD15E-22DD-4F25-9A14-45332A4687DC}"/>
                </a:ext>
              </a:extLst>
            </p:cNvPr>
            <p:cNvSpPr/>
            <p:nvPr/>
          </p:nvSpPr>
          <p:spPr>
            <a:xfrm>
              <a:off x="6969071" y="2676415"/>
              <a:ext cx="2077838" cy="584775"/>
            </a:xfrm>
            <a:prstGeom prst="rect">
              <a:avLst/>
            </a:prstGeom>
          </p:spPr>
          <p:txBody>
            <a:bodyPr wrap="square">
              <a:spAutoFit/>
            </a:bodyPr>
            <a:lstStyle/>
            <a:p>
              <a:pPr algn="ctr"/>
              <a:r>
                <a:rPr lang="en-GB" sz="1600">
                  <a:solidFill>
                    <a:srgbClr val="9875A7"/>
                  </a:solidFill>
                  <a:latin typeface="Aptos" panose="020B0004020202020204" pitchFamily="34" charset="0"/>
                </a:rPr>
                <a:t>Medical care &amp; what you should eat</a:t>
              </a:r>
            </a:p>
          </p:txBody>
        </p:sp>
        <p:pic>
          <p:nvPicPr>
            <p:cNvPr id="24" name="Graphic 23" descr="Inpatient with solid fill">
              <a:extLst>
                <a:ext uri="{FF2B5EF4-FFF2-40B4-BE49-F238E27FC236}">
                  <a16:creationId xmlns:a16="http://schemas.microsoft.com/office/drawing/2014/main" id="{6237DBD0-7BD5-49BF-A15F-B698457309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90833" y="3164431"/>
              <a:ext cx="881479" cy="881479"/>
            </a:xfrm>
            <a:prstGeom prst="rect">
              <a:avLst/>
            </a:prstGeom>
          </p:spPr>
        </p:pic>
      </p:grpSp>
      <p:grpSp>
        <p:nvGrpSpPr>
          <p:cNvPr id="29" name="Group 28">
            <a:extLst>
              <a:ext uri="{FF2B5EF4-FFF2-40B4-BE49-F238E27FC236}">
                <a16:creationId xmlns:a16="http://schemas.microsoft.com/office/drawing/2014/main" id="{1EF5BA61-6253-4CB4-AAB0-429C8A45158A}"/>
              </a:ext>
            </a:extLst>
          </p:cNvPr>
          <p:cNvGrpSpPr/>
          <p:nvPr/>
        </p:nvGrpSpPr>
        <p:grpSpPr>
          <a:xfrm>
            <a:off x="8508496" y="5262455"/>
            <a:ext cx="2738269" cy="1317209"/>
            <a:chOff x="6211742" y="4587437"/>
            <a:chExt cx="2738269" cy="1317209"/>
          </a:xfrm>
        </p:grpSpPr>
        <p:sp>
          <p:nvSpPr>
            <p:cNvPr id="86" name="Rectangle 85">
              <a:extLst>
                <a:ext uri="{FF2B5EF4-FFF2-40B4-BE49-F238E27FC236}">
                  <a16:creationId xmlns:a16="http://schemas.microsoft.com/office/drawing/2014/main" id="{98F008E2-8025-46A0-8845-06772D83FB9D}"/>
                </a:ext>
              </a:extLst>
            </p:cNvPr>
            <p:cNvSpPr/>
            <p:nvPr/>
          </p:nvSpPr>
          <p:spPr>
            <a:xfrm>
              <a:off x="6969071" y="4587437"/>
              <a:ext cx="1980940" cy="584775"/>
            </a:xfrm>
            <a:prstGeom prst="rect">
              <a:avLst/>
            </a:prstGeom>
          </p:spPr>
          <p:txBody>
            <a:bodyPr wrap="square">
              <a:spAutoFit/>
            </a:bodyPr>
            <a:lstStyle/>
            <a:p>
              <a:pPr algn="ctr"/>
              <a:r>
                <a:rPr lang="en-GB" sz="1600" dirty="0">
                  <a:solidFill>
                    <a:srgbClr val="9875A7"/>
                  </a:solidFill>
                  <a:latin typeface="Aptos" panose="020B0004020202020204" pitchFamily="34" charset="0"/>
                </a:rPr>
                <a:t>Who you should have contact with</a:t>
              </a:r>
            </a:p>
          </p:txBody>
        </p:sp>
        <p:pic>
          <p:nvPicPr>
            <p:cNvPr id="26" name="Graphic 25" descr="Address Book with solid fill">
              <a:extLst>
                <a:ext uri="{FF2B5EF4-FFF2-40B4-BE49-F238E27FC236}">
                  <a16:creationId xmlns:a16="http://schemas.microsoft.com/office/drawing/2014/main" id="{EB62617D-4980-4585-B437-73BC8EFE4BF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11742" y="4990247"/>
              <a:ext cx="914399" cy="914399"/>
            </a:xfrm>
            <a:prstGeom prst="rect">
              <a:avLst/>
            </a:prstGeom>
          </p:spPr>
        </p:pic>
      </p:grpSp>
      <p:sp>
        <p:nvSpPr>
          <p:cNvPr id="2" name="RefTextBox123">
            <a:extLst>
              <a:ext uri="{FF2B5EF4-FFF2-40B4-BE49-F238E27FC236}">
                <a16:creationId xmlns:a16="http://schemas.microsoft.com/office/drawing/2014/main" id="{BEB6D4B9-B2C4-0AF0-43E3-C78A4CA3182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208189833</a:t>
            </a:r>
          </a:p>
        </p:txBody>
      </p:sp>
    </p:spTree>
    <p:custDataLst>
      <p:tags r:id="rId1"/>
    </p:custDataLst>
    <p:extLst>
      <p:ext uri="{BB962C8B-B14F-4D97-AF65-F5344CB8AC3E}">
        <p14:creationId xmlns:p14="http://schemas.microsoft.com/office/powerpoint/2010/main" val="41055046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right)">
                                      <p:cBhvr>
                                        <p:cTn id="26" dur="500"/>
                                        <p:tgtEl>
                                          <p:spTgt spid="7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left)">
                                      <p:cBhvr>
                                        <p:cTn id="53" dur="500"/>
                                        <p:tgtEl>
                                          <p:spTgt spid="77"/>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buSzPct val="90000"/>
              <a:defRPr/>
            </a:pPr>
            <a:r>
              <a:rPr lang="en-GB" sz="3600" kern="0">
                <a:solidFill>
                  <a:srgbClr val="391C66"/>
                </a:solidFill>
                <a:latin typeface="Aptos Display" panose="020B0004020202020204" pitchFamily="34" charset="0"/>
              </a:rPr>
              <a:t>Create a “when I go file”</a:t>
            </a:r>
            <a:endParaRPr lang="en-GB" sz="3600">
              <a:solidFill>
                <a:srgbClr val="391C66"/>
              </a:solidFill>
              <a:latin typeface="Aptos Display" panose="020B0004020202020204" pitchFamily="34" charset="0"/>
            </a:endParaRPr>
          </a:p>
        </p:txBody>
      </p:sp>
      <p:sp>
        <p:nvSpPr>
          <p:cNvPr id="30" name="Rectangle: Rounded Corners 29">
            <a:extLst>
              <a:ext uri="{FF2B5EF4-FFF2-40B4-BE49-F238E27FC236}">
                <a16:creationId xmlns:a16="http://schemas.microsoft.com/office/drawing/2014/main" id="{8BB33D6B-BE6A-4EF5-8214-161FC3CFBBEC}"/>
              </a:ext>
            </a:extLst>
          </p:cNvPr>
          <p:cNvSpPr/>
          <p:nvPr/>
        </p:nvSpPr>
        <p:spPr>
          <a:xfrm>
            <a:off x="2247482" y="1730415"/>
            <a:ext cx="7029660" cy="4662262"/>
          </a:xfrm>
          <a:prstGeom prst="roundRect">
            <a:avLst>
              <a:gd name="adj" fmla="val 1646"/>
            </a:avLst>
          </a:prstGeom>
          <a:solidFill>
            <a:srgbClr val="855A38"/>
          </a:solidFill>
          <a:ln>
            <a:noFill/>
          </a:ln>
          <a:effectLst>
            <a:outerShdw blurRad="3048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Top Corners Rounded 30">
            <a:extLst>
              <a:ext uri="{FF2B5EF4-FFF2-40B4-BE49-F238E27FC236}">
                <a16:creationId xmlns:a16="http://schemas.microsoft.com/office/drawing/2014/main" id="{4EA17B11-A6C1-4057-9910-8F483B155E75}"/>
              </a:ext>
            </a:extLst>
          </p:cNvPr>
          <p:cNvSpPr/>
          <p:nvPr/>
        </p:nvSpPr>
        <p:spPr>
          <a:xfrm rot="16200000">
            <a:off x="1900033" y="2525379"/>
            <a:ext cx="4197040" cy="3149654"/>
          </a:xfrm>
          <a:prstGeom prst="round2SameRect">
            <a:avLst>
              <a:gd name="adj1" fmla="val 5053"/>
              <a:gd name="adj2" fmla="val 0"/>
            </a:avLst>
          </a:prstGeom>
          <a:solidFill>
            <a:schemeClr val="bg1">
              <a:lumMod val="85000"/>
              <a:alpha val="76000"/>
            </a:schemeClr>
          </a:solidFill>
          <a:ln>
            <a:noFill/>
          </a:ln>
          <a:effectLst>
            <a:outerShdw blurRad="1016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2" name="Group 31">
            <a:extLst>
              <a:ext uri="{FF2B5EF4-FFF2-40B4-BE49-F238E27FC236}">
                <a16:creationId xmlns:a16="http://schemas.microsoft.com/office/drawing/2014/main" id="{0B9ADD99-50A2-4587-8379-B61E57BD0E1D}"/>
              </a:ext>
            </a:extLst>
          </p:cNvPr>
          <p:cNvGrpSpPr/>
          <p:nvPr/>
        </p:nvGrpSpPr>
        <p:grpSpPr>
          <a:xfrm>
            <a:off x="2465152" y="3736196"/>
            <a:ext cx="1076307" cy="707695"/>
            <a:chOff x="280628" y="1551900"/>
            <a:chExt cx="1490450" cy="980004"/>
          </a:xfrm>
        </p:grpSpPr>
        <p:sp>
          <p:nvSpPr>
            <p:cNvPr id="33" name="Rectangle 32">
              <a:extLst>
                <a:ext uri="{FF2B5EF4-FFF2-40B4-BE49-F238E27FC236}">
                  <a16:creationId xmlns:a16="http://schemas.microsoft.com/office/drawing/2014/main" id="{F8C7D7A5-98DC-437E-9D79-503CEC6D62D1}"/>
                </a:ext>
              </a:extLst>
            </p:cNvPr>
            <p:cNvSpPr/>
            <p:nvPr/>
          </p:nvSpPr>
          <p:spPr>
            <a:xfrm>
              <a:off x="280628" y="1551900"/>
              <a:ext cx="1490450" cy="829382"/>
            </a:xfrm>
            <a:prstGeom prst="rect">
              <a:avLst/>
            </a:prstGeom>
            <a:solidFill>
              <a:srgbClr val="EF392E"/>
            </a:solidFill>
            <a:ln>
              <a:noFill/>
            </a:ln>
            <a:effectLst>
              <a:outerShdw dist="762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swald" panose="02000503000000000000" pitchFamily="2" charset="0"/>
              </a:endParaRPr>
            </a:p>
          </p:txBody>
        </p:sp>
        <p:grpSp>
          <p:nvGrpSpPr>
            <p:cNvPr id="34" name="Group 33">
              <a:extLst>
                <a:ext uri="{FF2B5EF4-FFF2-40B4-BE49-F238E27FC236}">
                  <a16:creationId xmlns:a16="http://schemas.microsoft.com/office/drawing/2014/main" id="{826218F6-1421-4E72-AFAE-693D00F9FBE7}"/>
                </a:ext>
              </a:extLst>
            </p:cNvPr>
            <p:cNvGrpSpPr/>
            <p:nvPr/>
          </p:nvGrpSpPr>
          <p:grpSpPr>
            <a:xfrm>
              <a:off x="652823" y="1591864"/>
              <a:ext cx="766279" cy="940040"/>
              <a:chOff x="-1517696" y="4598875"/>
              <a:chExt cx="766279" cy="940040"/>
            </a:xfrm>
          </p:grpSpPr>
          <p:sp>
            <p:nvSpPr>
              <p:cNvPr id="35" name="TextBox 34">
                <a:extLst>
                  <a:ext uri="{FF2B5EF4-FFF2-40B4-BE49-F238E27FC236}">
                    <a16:creationId xmlns:a16="http://schemas.microsoft.com/office/drawing/2014/main" id="{B867B053-1DD0-4A6C-B0B8-F60F3A65DB6E}"/>
                  </a:ext>
                </a:extLst>
              </p:cNvPr>
              <p:cNvSpPr txBox="1"/>
              <p:nvPr/>
            </p:nvSpPr>
            <p:spPr>
              <a:xfrm>
                <a:off x="-1495256" y="4598875"/>
                <a:ext cx="681926" cy="415548"/>
              </a:xfrm>
              <a:prstGeom prst="rect">
                <a:avLst/>
              </a:prstGeom>
              <a:noFill/>
            </p:spPr>
            <p:txBody>
              <a:bodyPr wrap="none" rtlCol="0">
                <a:spAutoFit/>
              </a:bodyPr>
              <a:lstStyle/>
              <a:p>
                <a:r>
                  <a:rPr lang="en-US" sz="1350">
                    <a:latin typeface="Oswald" panose="02000503000000000000" pitchFamily="2" charset="0"/>
                  </a:rPr>
                  <a:t>STEP</a:t>
                </a:r>
              </a:p>
            </p:txBody>
          </p:sp>
          <p:sp>
            <p:nvSpPr>
              <p:cNvPr id="36" name="TextBox 35">
                <a:extLst>
                  <a:ext uri="{FF2B5EF4-FFF2-40B4-BE49-F238E27FC236}">
                    <a16:creationId xmlns:a16="http://schemas.microsoft.com/office/drawing/2014/main" id="{EBAB116E-6545-4A17-B817-760C705BF70D}"/>
                  </a:ext>
                </a:extLst>
              </p:cNvPr>
              <p:cNvSpPr txBox="1"/>
              <p:nvPr/>
            </p:nvSpPr>
            <p:spPr>
              <a:xfrm>
                <a:off x="-1517696" y="4835680"/>
                <a:ext cx="766279" cy="703235"/>
              </a:xfrm>
              <a:prstGeom prst="rect">
                <a:avLst/>
              </a:prstGeom>
              <a:noFill/>
            </p:spPr>
            <p:txBody>
              <a:bodyPr wrap="none" rtlCol="0">
                <a:spAutoFit/>
              </a:bodyPr>
              <a:lstStyle/>
              <a:p>
                <a:r>
                  <a:rPr lang="en-US" sz="2700" b="1">
                    <a:latin typeface="Oswald" panose="02000503000000000000" pitchFamily="2" charset="0"/>
                  </a:rPr>
                  <a:t>02</a:t>
                </a:r>
              </a:p>
            </p:txBody>
          </p:sp>
        </p:grpSp>
      </p:grpSp>
      <p:grpSp>
        <p:nvGrpSpPr>
          <p:cNvPr id="37" name="Group 36">
            <a:extLst>
              <a:ext uri="{FF2B5EF4-FFF2-40B4-BE49-F238E27FC236}">
                <a16:creationId xmlns:a16="http://schemas.microsoft.com/office/drawing/2014/main" id="{458971EA-24E4-4193-B7F9-97FBE296422D}"/>
              </a:ext>
            </a:extLst>
          </p:cNvPr>
          <p:cNvGrpSpPr/>
          <p:nvPr/>
        </p:nvGrpSpPr>
        <p:grpSpPr>
          <a:xfrm>
            <a:off x="2465152" y="4791059"/>
            <a:ext cx="1076307" cy="707695"/>
            <a:chOff x="280628" y="1551900"/>
            <a:chExt cx="1490450" cy="980004"/>
          </a:xfrm>
        </p:grpSpPr>
        <p:sp>
          <p:nvSpPr>
            <p:cNvPr id="38" name="Rectangle 37">
              <a:extLst>
                <a:ext uri="{FF2B5EF4-FFF2-40B4-BE49-F238E27FC236}">
                  <a16:creationId xmlns:a16="http://schemas.microsoft.com/office/drawing/2014/main" id="{165DFFDA-4CDA-4D3B-8609-D88044D724D1}"/>
                </a:ext>
              </a:extLst>
            </p:cNvPr>
            <p:cNvSpPr/>
            <p:nvPr/>
          </p:nvSpPr>
          <p:spPr>
            <a:xfrm>
              <a:off x="280628" y="1551900"/>
              <a:ext cx="1490450" cy="829382"/>
            </a:xfrm>
            <a:prstGeom prst="rect">
              <a:avLst/>
            </a:prstGeom>
            <a:solidFill>
              <a:srgbClr val="009999"/>
            </a:solidFill>
            <a:ln>
              <a:noFill/>
            </a:ln>
            <a:effectLst>
              <a:outerShdw dist="762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swald" panose="02000503000000000000" pitchFamily="2" charset="0"/>
              </a:endParaRPr>
            </a:p>
          </p:txBody>
        </p:sp>
        <p:grpSp>
          <p:nvGrpSpPr>
            <p:cNvPr id="39" name="Group 38">
              <a:extLst>
                <a:ext uri="{FF2B5EF4-FFF2-40B4-BE49-F238E27FC236}">
                  <a16:creationId xmlns:a16="http://schemas.microsoft.com/office/drawing/2014/main" id="{0FE4F4E0-44E1-4B78-A0A1-7B4DB048AF85}"/>
                </a:ext>
              </a:extLst>
            </p:cNvPr>
            <p:cNvGrpSpPr/>
            <p:nvPr/>
          </p:nvGrpSpPr>
          <p:grpSpPr>
            <a:xfrm>
              <a:off x="652823" y="1591864"/>
              <a:ext cx="766279" cy="940040"/>
              <a:chOff x="-1517696" y="4598875"/>
              <a:chExt cx="766279" cy="940040"/>
            </a:xfrm>
          </p:grpSpPr>
          <p:sp>
            <p:nvSpPr>
              <p:cNvPr id="40" name="TextBox 39">
                <a:extLst>
                  <a:ext uri="{FF2B5EF4-FFF2-40B4-BE49-F238E27FC236}">
                    <a16:creationId xmlns:a16="http://schemas.microsoft.com/office/drawing/2014/main" id="{8E3345C5-1E39-4BAD-8EC3-B9EAADC9F34A}"/>
                  </a:ext>
                </a:extLst>
              </p:cNvPr>
              <p:cNvSpPr txBox="1"/>
              <p:nvPr/>
            </p:nvSpPr>
            <p:spPr>
              <a:xfrm>
                <a:off x="-1495256" y="4598875"/>
                <a:ext cx="681926" cy="415548"/>
              </a:xfrm>
              <a:prstGeom prst="rect">
                <a:avLst/>
              </a:prstGeom>
              <a:noFill/>
            </p:spPr>
            <p:txBody>
              <a:bodyPr wrap="none" rtlCol="0">
                <a:spAutoFit/>
              </a:bodyPr>
              <a:lstStyle/>
              <a:p>
                <a:r>
                  <a:rPr lang="en-US" sz="1350">
                    <a:latin typeface="Oswald" panose="02000503000000000000" pitchFamily="2" charset="0"/>
                  </a:rPr>
                  <a:t>STEP</a:t>
                </a:r>
              </a:p>
            </p:txBody>
          </p:sp>
          <p:sp>
            <p:nvSpPr>
              <p:cNvPr id="41" name="TextBox 40">
                <a:extLst>
                  <a:ext uri="{FF2B5EF4-FFF2-40B4-BE49-F238E27FC236}">
                    <a16:creationId xmlns:a16="http://schemas.microsoft.com/office/drawing/2014/main" id="{586334E0-6133-4E4D-9FE3-3C670765AB94}"/>
                  </a:ext>
                </a:extLst>
              </p:cNvPr>
              <p:cNvSpPr txBox="1"/>
              <p:nvPr/>
            </p:nvSpPr>
            <p:spPr>
              <a:xfrm>
                <a:off x="-1517696" y="4835680"/>
                <a:ext cx="766279" cy="703235"/>
              </a:xfrm>
              <a:prstGeom prst="rect">
                <a:avLst/>
              </a:prstGeom>
              <a:noFill/>
            </p:spPr>
            <p:txBody>
              <a:bodyPr wrap="none" rtlCol="0">
                <a:spAutoFit/>
              </a:bodyPr>
              <a:lstStyle/>
              <a:p>
                <a:r>
                  <a:rPr lang="en-US" sz="2700" b="1">
                    <a:latin typeface="Oswald" panose="02000503000000000000" pitchFamily="2" charset="0"/>
                  </a:rPr>
                  <a:t>03</a:t>
                </a:r>
              </a:p>
            </p:txBody>
          </p:sp>
        </p:grpSp>
      </p:grpSp>
      <p:grpSp>
        <p:nvGrpSpPr>
          <p:cNvPr id="42" name="Group 41">
            <a:extLst>
              <a:ext uri="{FF2B5EF4-FFF2-40B4-BE49-F238E27FC236}">
                <a16:creationId xmlns:a16="http://schemas.microsoft.com/office/drawing/2014/main" id="{AE8841FE-0B9B-4294-B5DB-2FCBF8596764}"/>
              </a:ext>
            </a:extLst>
          </p:cNvPr>
          <p:cNvGrpSpPr/>
          <p:nvPr/>
        </p:nvGrpSpPr>
        <p:grpSpPr>
          <a:xfrm>
            <a:off x="2465152" y="2667047"/>
            <a:ext cx="1076307" cy="707695"/>
            <a:chOff x="280628" y="1551900"/>
            <a:chExt cx="1490450" cy="980004"/>
          </a:xfrm>
        </p:grpSpPr>
        <p:sp>
          <p:nvSpPr>
            <p:cNvPr id="43" name="Rectangle 42">
              <a:extLst>
                <a:ext uri="{FF2B5EF4-FFF2-40B4-BE49-F238E27FC236}">
                  <a16:creationId xmlns:a16="http://schemas.microsoft.com/office/drawing/2014/main" id="{45542B47-9A7D-4B09-AA2A-68100784B63E}"/>
                </a:ext>
              </a:extLst>
            </p:cNvPr>
            <p:cNvSpPr/>
            <p:nvPr/>
          </p:nvSpPr>
          <p:spPr>
            <a:xfrm>
              <a:off x="280628" y="1551900"/>
              <a:ext cx="1490450" cy="829382"/>
            </a:xfrm>
            <a:prstGeom prst="rect">
              <a:avLst/>
            </a:prstGeom>
            <a:solidFill>
              <a:srgbClr val="F37401"/>
            </a:solidFill>
            <a:ln>
              <a:noFill/>
            </a:ln>
            <a:effectLst>
              <a:outerShdw dist="762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swald" panose="02000503000000000000" pitchFamily="2" charset="0"/>
              </a:endParaRPr>
            </a:p>
          </p:txBody>
        </p:sp>
        <p:grpSp>
          <p:nvGrpSpPr>
            <p:cNvPr id="44" name="Group 43">
              <a:extLst>
                <a:ext uri="{FF2B5EF4-FFF2-40B4-BE49-F238E27FC236}">
                  <a16:creationId xmlns:a16="http://schemas.microsoft.com/office/drawing/2014/main" id="{7D85E14C-50FC-4E64-A49A-D41BC7B71E9D}"/>
                </a:ext>
              </a:extLst>
            </p:cNvPr>
            <p:cNvGrpSpPr/>
            <p:nvPr/>
          </p:nvGrpSpPr>
          <p:grpSpPr>
            <a:xfrm>
              <a:off x="652823" y="1591864"/>
              <a:ext cx="706344" cy="940040"/>
              <a:chOff x="-1517696" y="4598875"/>
              <a:chExt cx="706344" cy="940040"/>
            </a:xfrm>
          </p:grpSpPr>
          <p:sp>
            <p:nvSpPr>
              <p:cNvPr id="45" name="TextBox 44">
                <a:extLst>
                  <a:ext uri="{FF2B5EF4-FFF2-40B4-BE49-F238E27FC236}">
                    <a16:creationId xmlns:a16="http://schemas.microsoft.com/office/drawing/2014/main" id="{1B4617B1-B73A-4C4A-9A7E-91CA36A451E2}"/>
                  </a:ext>
                </a:extLst>
              </p:cNvPr>
              <p:cNvSpPr txBox="1"/>
              <p:nvPr/>
            </p:nvSpPr>
            <p:spPr>
              <a:xfrm>
                <a:off x="-1495256" y="4598875"/>
                <a:ext cx="681926" cy="415548"/>
              </a:xfrm>
              <a:prstGeom prst="rect">
                <a:avLst/>
              </a:prstGeom>
              <a:noFill/>
            </p:spPr>
            <p:txBody>
              <a:bodyPr wrap="none" rtlCol="0">
                <a:spAutoFit/>
              </a:bodyPr>
              <a:lstStyle/>
              <a:p>
                <a:r>
                  <a:rPr lang="en-US" sz="1350">
                    <a:latin typeface="Oswald" panose="02000503000000000000" pitchFamily="2" charset="0"/>
                  </a:rPr>
                  <a:t>STEP</a:t>
                </a:r>
              </a:p>
            </p:txBody>
          </p:sp>
          <p:sp>
            <p:nvSpPr>
              <p:cNvPr id="46" name="TextBox 45">
                <a:extLst>
                  <a:ext uri="{FF2B5EF4-FFF2-40B4-BE49-F238E27FC236}">
                    <a16:creationId xmlns:a16="http://schemas.microsoft.com/office/drawing/2014/main" id="{2A6A6DDA-DBEC-4848-B091-AD04EDC6B830}"/>
                  </a:ext>
                </a:extLst>
              </p:cNvPr>
              <p:cNvSpPr txBox="1"/>
              <p:nvPr/>
            </p:nvSpPr>
            <p:spPr>
              <a:xfrm>
                <a:off x="-1517696" y="4835680"/>
                <a:ext cx="706344" cy="703235"/>
              </a:xfrm>
              <a:prstGeom prst="rect">
                <a:avLst/>
              </a:prstGeom>
              <a:noFill/>
            </p:spPr>
            <p:txBody>
              <a:bodyPr wrap="none" rtlCol="0">
                <a:spAutoFit/>
              </a:bodyPr>
              <a:lstStyle/>
              <a:p>
                <a:r>
                  <a:rPr lang="en-US" sz="2700" b="1">
                    <a:latin typeface="Oswald" panose="02000503000000000000" pitchFamily="2" charset="0"/>
                  </a:rPr>
                  <a:t>01</a:t>
                </a:r>
              </a:p>
            </p:txBody>
          </p:sp>
        </p:grpSp>
      </p:grpSp>
      <p:grpSp>
        <p:nvGrpSpPr>
          <p:cNvPr id="47" name="Group 46">
            <a:extLst>
              <a:ext uri="{FF2B5EF4-FFF2-40B4-BE49-F238E27FC236}">
                <a16:creationId xmlns:a16="http://schemas.microsoft.com/office/drawing/2014/main" id="{982CCC39-3047-4F44-85FA-D7A7C27B77CF}"/>
              </a:ext>
            </a:extLst>
          </p:cNvPr>
          <p:cNvGrpSpPr/>
          <p:nvPr/>
        </p:nvGrpSpPr>
        <p:grpSpPr>
          <a:xfrm>
            <a:off x="2557683" y="1982065"/>
            <a:ext cx="3149654" cy="4227054"/>
            <a:chOff x="1734414" y="495298"/>
            <a:chExt cx="4361585" cy="5853549"/>
          </a:xfrm>
        </p:grpSpPr>
        <p:sp>
          <p:nvSpPr>
            <p:cNvPr id="48" name="Rectangle: Top Corners Rounded 47">
              <a:extLst>
                <a:ext uri="{FF2B5EF4-FFF2-40B4-BE49-F238E27FC236}">
                  <a16:creationId xmlns:a16="http://schemas.microsoft.com/office/drawing/2014/main" id="{0D9BADA4-1CCB-43E1-A582-DBE4E4B33D5A}"/>
                </a:ext>
              </a:extLst>
            </p:cNvPr>
            <p:cNvSpPr/>
            <p:nvPr/>
          </p:nvSpPr>
          <p:spPr>
            <a:xfrm rot="16200000">
              <a:off x="995360" y="1234352"/>
              <a:ext cx="5839694" cy="4361585"/>
            </a:xfrm>
            <a:prstGeom prst="round2SameRect">
              <a:avLst>
                <a:gd name="adj1" fmla="val 4054"/>
                <a:gd name="adj2" fmla="val 0"/>
              </a:avLst>
            </a:prstGeom>
            <a:solidFill>
              <a:srgbClr val="F1F1F1"/>
            </a:solidFill>
            <a:ln>
              <a:noFill/>
            </a:ln>
            <a:effectLst>
              <a:outerShdw blurRad="203200" dist="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49" name="Straight Connector 48">
              <a:extLst>
                <a:ext uri="{FF2B5EF4-FFF2-40B4-BE49-F238E27FC236}">
                  <a16:creationId xmlns:a16="http://schemas.microsoft.com/office/drawing/2014/main" id="{902F2B9F-FBEC-4CC3-B303-2B0A9AFA823D}"/>
                </a:ext>
              </a:extLst>
            </p:cNvPr>
            <p:cNvCxnSpPr>
              <a:cxnSpLocks/>
            </p:cNvCxnSpPr>
            <p:nvPr/>
          </p:nvCxnSpPr>
          <p:spPr>
            <a:xfrm>
              <a:off x="1734414" y="1440870"/>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E49C068-D7E3-44A0-840F-670765C34946}"/>
                </a:ext>
              </a:extLst>
            </p:cNvPr>
            <p:cNvCxnSpPr/>
            <p:nvPr/>
          </p:nvCxnSpPr>
          <p:spPr>
            <a:xfrm>
              <a:off x="5597236" y="509152"/>
              <a:ext cx="0" cy="5839695"/>
            </a:xfrm>
            <a:prstGeom prst="line">
              <a:avLst/>
            </a:prstGeom>
            <a:ln>
              <a:solidFill>
                <a:srgbClr val="FF5050">
                  <a:alpha val="5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1C649AC-6D0D-4BD8-8F63-18A7A0C89BAF}"/>
                </a:ext>
              </a:extLst>
            </p:cNvPr>
            <p:cNvCxnSpPr>
              <a:cxnSpLocks/>
            </p:cNvCxnSpPr>
            <p:nvPr/>
          </p:nvCxnSpPr>
          <p:spPr>
            <a:xfrm>
              <a:off x="1734414" y="1801088"/>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2B62A70-B7F7-4B97-BC62-4E4AE916D1A0}"/>
                </a:ext>
              </a:extLst>
            </p:cNvPr>
            <p:cNvCxnSpPr>
              <a:cxnSpLocks/>
            </p:cNvCxnSpPr>
            <p:nvPr/>
          </p:nvCxnSpPr>
          <p:spPr>
            <a:xfrm>
              <a:off x="1734414" y="2161306"/>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1A56B3B-E407-4CC2-883C-A92633609202}"/>
                </a:ext>
              </a:extLst>
            </p:cNvPr>
            <p:cNvCxnSpPr>
              <a:cxnSpLocks/>
            </p:cNvCxnSpPr>
            <p:nvPr/>
          </p:nvCxnSpPr>
          <p:spPr>
            <a:xfrm>
              <a:off x="1734414" y="2521524"/>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565735-6A40-44E8-8E6B-B77D8AB270BF}"/>
                </a:ext>
              </a:extLst>
            </p:cNvPr>
            <p:cNvCxnSpPr>
              <a:cxnSpLocks/>
            </p:cNvCxnSpPr>
            <p:nvPr/>
          </p:nvCxnSpPr>
          <p:spPr>
            <a:xfrm>
              <a:off x="1734414" y="2881742"/>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1984496-93FC-4900-8962-02BFE27B466F}"/>
                </a:ext>
              </a:extLst>
            </p:cNvPr>
            <p:cNvCxnSpPr>
              <a:cxnSpLocks/>
            </p:cNvCxnSpPr>
            <p:nvPr/>
          </p:nvCxnSpPr>
          <p:spPr>
            <a:xfrm>
              <a:off x="1734414" y="3241960"/>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D6516A-C601-48E3-A0C2-38DE47FF83C2}"/>
                </a:ext>
              </a:extLst>
            </p:cNvPr>
            <p:cNvCxnSpPr>
              <a:cxnSpLocks/>
            </p:cNvCxnSpPr>
            <p:nvPr/>
          </p:nvCxnSpPr>
          <p:spPr>
            <a:xfrm>
              <a:off x="1734414" y="3602178"/>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6D2890-15B3-48FF-A614-453EB672EAB2}"/>
                </a:ext>
              </a:extLst>
            </p:cNvPr>
            <p:cNvCxnSpPr>
              <a:cxnSpLocks/>
            </p:cNvCxnSpPr>
            <p:nvPr/>
          </p:nvCxnSpPr>
          <p:spPr>
            <a:xfrm>
              <a:off x="1734414" y="3962396"/>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81477A-D21C-4134-AEB8-088ADDAB3345}"/>
                </a:ext>
              </a:extLst>
            </p:cNvPr>
            <p:cNvCxnSpPr>
              <a:cxnSpLocks/>
            </p:cNvCxnSpPr>
            <p:nvPr/>
          </p:nvCxnSpPr>
          <p:spPr>
            <a:xfrm>
              <a:off x="1734414" y="4322614"/>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3821C0-A9F9-461A-8E3A-140E58698C1F}"/>
                </a:ext>
              </a:extLst>
            </p:cNvPr>
            <p:cNvCxnSpPr>
              <a:cxnSpLocks/>
            </p:cNvCxnSpPr>
            <p:nvPr/>
          </p:nvCxnSpPr>
          <p:spPr>
            <a:xfrm>
              <a:off x="1734414" y="4682832"/>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8D89DD-84F6-411B-9BFA-1353928A58FC}"/>
                </a:ext>
              </a:extLst>
            </p:cNvPr>
            <p:cNvCxnSpPr>
              <a:cxnSpLocks/>
            </p:cNvCxnSpPr>
            <p:nvPr/>
          </p:nvCxnSpPr>
          <p:spPr>
            <a:xfrm>
              <a:off x="1734414" y="5043050"/>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D687FB-F263-49F7-BCBF-1925F581C83C}"/>
                </a:ext>
              </a:extLst>
            </p:cNvPr>
            <p:cNvCxnSpPr>
              <a:cxnSpLocks/>
            </p:cNvCxnSpPr>
            <p:nvPr/>
          </p:nvCxnSpPr>
          <p:spPr>
            <a:xfrm>
              <a:off x="1734414" y="5403268"/>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984892-4488-4321-BE40-89B723BF8885}"/>
                </a:ext>
              </a:extLst>
            </p:cNvPr>
            <p:cNvCxnSpPr>
              <a:cxnSpLocks/>
            </p:cNvCxnSpPr>
            <p:nvPr/>
          </p:nvCxnSpPr>
          <p:spPr>
            <a:xfrm>
              <a:off x="1734414" y="5763486"/>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grpSp>
      <p:sp>
        <p:nvSpPr>
          <p:cNvPr id="64" name="Rectangle: Top Corners Rounded 63">
            <a:extLst>
              <a:ext uri="{FF2B5EF4-FFF2-40B4-BE49-F238E27FC236}">
                <a16:creationId xmlns:a16="http://schemas.microsoft.com/office/drawing/2014/main" id="{3BCF5E2C-663E-4B4D-B618-D7E53E42ED36}"/>
              </a:ext>
            </a:extLst>
          </p:cNvPr>
          <p:cNvSpPr/>
          <p:nvPr/>
        </p:nvSpPr>
        <p:spPr>
          <a:xfrm rot="5400000" flipH="1">
            <a:off x="5485918" y="2520183"/>
            <a:ext cx="4197040" cy="3149654"/>
          </a:xfrm>
          <a:prstGeom prst="round2SameRect">
            <a:avLst>
              <a:gd name="adj1" fmla="val 5053"/>
              <a:gd name="adj2" fmla="val 0"/>
            </a:avLst>
          </a:prstGeom>
          <a:solidFill>
            <a:schemeClr val="bg1">
              <a:lumMod val="85000"/>
              <a:alpha val="76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65" name="Group 64">
            <a:extLst>
              <a:ext uri="{FF2B5EF4-FFF2-40B4-BE49-F238E27FC236}">
                <a16:creationId xmlns:a16="http://schemas.microsoft.com/office/drawing/2014/main" id="{B0F0CAFD-0653-4AF4-AB84-F73C81C5696C}"/>
              </a:ext>
            </a:extLst>
          </p:cNvPr>
          <p:cNvGrpSpPr/>
          <p:nvPr/>
        </p:nvGrpSpPr>
        <p:grpSpPr>
          <a:xfrm>
            <a:off x="7939247" y="3681115"/>
            <a:ext cx="1076307" cy="707695"/>
            <a:chOff x="280628" y="1551900"/>
            <a:chExt cx="1490450" cy="980004"/>
          </a:xfrm>
        </p:grpSpPr>
        <p:sp>
          <p:nvSpPr>
            <p:cNvPr id="66" name="Rectangle 65">
              <a:extLst>
                <a:ext uri="{FF2B5EF4-FFF2-40B4-BE49-F238E27FC236}">
                  <a16:creationId xmlns:a16="http://schemas.microsoft.com/office/drawing/2014/main" id="{AC01C3C2-D8D8-403C-BB55-E51EC2A58BF7}"/>
                </a:ext>
              </a:extLst>
            </p:cNvPr>
            <p:cNvSpPr/>
            <p:nvPr/>
          </p:nvSpPr>
          <p:spPr>
            <a:xfrm>
              <a:off x="280628" y="1551900"/>
              <a:ext cx="1490450" cy="829382"/>
            </a:xfrm>
            <a:prstGeom prst="rect">
              <a:avLst/>
            </a:prstGeom>
            <a:solidFill>
              <a:srgbClr val="669900"/>
            </a:solidFill>
            <a:ln>
              <a:noFill/>
            </a:ln>
            <a:effectLst>
              <a:outerShdw dist="762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swald" panose="02000503000000000000" pitchFamily="2" charset="0"/>
              </a:endParaRPr>
            </a:p>
          </p:txBody>
        </p:sp>
        <p:grpSp>
          <p:nvGrpSpPr>
            <p:cNvPr id="67" name="Group 66">
              <a:extLst>
                <a:ext uri="{FF2B5EF4-FFF2-40B4-BE49-F238E27FC236}">
                  <a16:creationId xmlns:a16="http://schemas.microsoft.com/office/drawing/2014/main" id="{3B776E81-BFA1-4933-AAE3-A50D8196B66C}"/>
                </a:ext>
              </a:extLst>
            </p:cNvPr>
            <p:cNvGrpSpPr/>
            <p:nvPr/>
          </p:nvGrpSpPr>
          <p:grpSpPr>
            <a:xfrm>
              <a:off x="652823" y="1591864"/>
              <a:ext cx="764059" cy="940040"/>
              <a:chOff x="-1517696" y="4598875"/>
              <a:chExt cx="764059" cy="940040"/>
            </a:xfrm>
          </p:grpSpPr>
          <p:sp>
            <p:nvSpPr>
              <p:cNvPr id="68" name="TextBox 67">
                <a:extLst>
                  <a:ext uri="{FF2B5EF4-FFF2-40B4-BE49-F238E27FC236}">
                    <a16:creationId xmlns:a16="http://schemas.microsoft.com/office/drawing/2014/main" id="{1B753A3C-5741-41F8-96BF-A00F47E92C36}"/>
                  </a:ext>
                </a:extLst>
              </p:cNvPr>
              <p:cNvSpPr txBox="1"/>
              <p:nvPr/>
            </p:nvSpPr>
            <p:spPr>
              <a:xfrm>
                <a:off x="-1495256" y="4598875"/>
                <a:ext cx="681926" cy="415548"/>
              </a:xfrm>
              <a:prstGeom prst="rect">
                <a:avLst/>
              </a:prstGeom>
              <a:noFill/>
            </p:spPr>
            <p:txBody>
              <a:bodyPr wrap="none" rtlCol="0">
                <a:spAutoFit/>
              </a:bodyPr>
              <a:lstStyle/>
              <a:p>
                <a:r>
                  <a:rPr lang="en-US" sz="1350">
                    <a:latin typeface="Oswald" panose="02000503000000000000" pitchFamily="2" charset="0"/>
                  </a:rPr>
                  <a:t>STEP</a:t>
                </a:r>
              </a:p>
            </p:txBody>
          </p:sp>
          <p:sp>
            <p:nvSpPr>
              <p:cNvPr id="69" name="TextBox 68">
                <a:extLst>
                  <a:ext uri="{FF2B5EF4-FFF2-40B4-BE49-F238E27FC236}">
                    <a16:creationId xmlns:a16="http://schemas.microsoft.com/office/drawing/2014/main" id="{717BE69A-A083-403D-B523-E2A07B53A0C8}"/>
                  </a:ext>
                </a:extLst>
              </p:cNvPr>
              <p:cNvSpPr txBox="1"/>
              <p:nvPr/>
            </p:nvSpPr>
            <p:spPr>
              <a:xfrm>
                <a:off x="-1517696" y="4835680"/>
                <a:ext cx="764059" cy="703235"/>
              </a:xfrm>
              <a:prstGeom prst="rect">
                <a:avLst/>
              </a:prstGeom>
              <a:noFill/>
            </p:spPr>
            <p:txBody>
              <a:bodyPr wrap="none" rtlCol="0">
                <a:spAutoFit/>
              </a:bodyPr>
              <a:lstStyle/>
              <a:p>
                <a:r>
                  <a:rPr lang="en-US" sz="2700" b="1">
                    <a:latin typeface="Oswald" panose="02000503000000000000" pitchFamily="2" charset="0"/>
                  </a:rPr>
                  <a:t>05</a:t>
                </a:r>
              </a:p>
            </p:txBody>
          </p:sp>
        </p:grpSp>
      </p:grpSp>
      <p:grpSp>
        <p:nvGrpSpPr>
          <p:cNvPr id="70" name="Group 69">
            <a:extLst>
              <a:ext uri="{FF2B5EF4-FFF2-40B4-BE49-F238E27FC236}">
                <a16:creationId xmlns:a16="http://schemas.microsoft.com/office/drawing/2014/main" id="{BDD6B2D4-E1D9-4500-A653-E7C6B33E9335}"/>
              </a:ext>
            </a:extLst>
          </p:cNvPr>
          <p:cNvGrpSpPr/>
          <p:nvPr/>
        </p:nvGrpSpPr>
        <p:grpSpPr>
          <a:xfrm>
            <a:off x="7939247" y="4735977"/>
            <a:ext cx="1076307" cy="707695"/>
            <a:chOff x="280628" y="1551900"/>
            <a:chExt cx="1490450" cy="980004"/>
          </a:xfrm>
        </p:grpSpPr>
        <p:sp>
          <p:nvSpPr>
            <p:cNvPr id="71" name="Rectangle 70">
              <a:extLst>
                <a:ext uri="{FF2B5EF4-FFF2-40B4-BE49-F238E27FC236}">
                  <a16:creationId xmlns:a16="http://schemas.microsoft.com/office/drawing/2014/main" id="{CDA06A68-DA5F-4745-8E5B-DF2C56F97623}"/>
                </a:ext>
              </a:extLst>
            </p:cNvPr>
            <p:cNvSpPr/>
            <p:nvPr/>
          </p:nvSpPr>
          <p:spPr>
            <a:xfrm>
              <a:off x="280628" y="1551900"/>
              <a:ext cx="1490450" cy="829382"/>
            </a:xfrm>
            <a:prstGeom prst="rect">
              <a:avLst/>
            </a:prstGeom>
            <a:solidFill>
              <a:srgbClr val="0033CC"/>
            </a:solidFill>
            <a:ln>
              <a:noFill/>
            </a:ln>
            <a:effectLst>
              <a:outerShdw dist="762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swald" panose="02000503000000000000" pitchFamily="2" charset="0"/>
              </a:endParaRPr>
            </a:p>
          </p:txBody>
        </p:sp>
        <p:grpSp>
          <p:nvGrpSpPr>
            <p:cNvPr id="72" name="Group 71">
              <a:extLst>
                <a:ext uri="{FF2B5EF4-FFF2-40B4-BE49-F238E27FC236}">
                  <a16:creationId xmlns:a16="http://schemas.microsoft.com/office/drawing/2014/main" id="{5DA9A133-8359-4B40-975C-1BD52582305C}"/>
                </a:ext>
              </a:extLst>
            </p:cNvPr>
            <p:cNvGrpSpPr/>
            <p:nvPr/>
          </p:nvGrpSpPr>
          <p:grpSpPr>
            <a:xfrm>
              <a:off x="652823" y="1591864"/>
              <a:ext cx="777378" cy="940040"/>
              <a:chOff x="-1517696" y="4598875"/>
              <a:chExt cx="777378" cy="940040"/>
            </a:xfrm>
          </p:grpSpPr>
          <p:sp>
            <p:nvSpPr>
              <p:cNvPr id="73" name="TextBox 72">
                <a:extLst>
                  <a:ext uri="{FF2B5EF4-FFF2-40B4-BE49-F238E27FC236}">
                    <a16:creationId xmlns:a16="http://schemas.microsoft.com/office/drawing/2014/main" id="{186589D5-1A11-49AD-A834-25386C4ED666}"/>
                  </a:ext>
                </a:extLst>
              </p:cNvPr>
              <p:cNvSpPr txBox="1"/>
              <p:nvPr/>
            </p:nvSpPr>
            <p:spPr>
              <a:xfrm>
                <a:off x="-1495256" y="4598875"/>
                <a:ext cx="681926" cy="415548"/>
              </a:xfrm>
              <a:prstGeom prst="rect">
                <a:avLst/>
              </a:prstGeom>
              <a:noFill/>
            </p:spPr>
            <p:txBody>
              <a:bodyPr wrap="none" rtlCol="0">
                <a:spAutoFit/>
              </a:bodyPr>
              <a:lstStyle/>
              <a:p>
                <a:r>
                  <a:rPr lang="en-US" sz="1350">
                    <a:latin typeface="Oswald" panose="02000503000000000000" pitchFamily="2" charset="0"/>
                  </a:rPr>
                  <a:t>STEP</a:t>
                </a:r>
              </a:p>
            </p:txBody>
          </p:sp>
          <p:sp>
            <p:nvSpPr>
              <p:cNvPr id="74" name="TextBox 73">
                <a:extLst>
                  <a:ext uri="{FF2B5EF4-FFF2-40B4-BE49-F238E27FC236}">
                    <a16:creationId xmlns:a16="http://schemas.microsoft.com/office/drawing/2014/main" id="{BDBAF0B2-E96D-44AD-B016-6DCCF4AE9BC5}"/>
                  </a:ext>
                </a:extLst>
              </p:cNvPr>
              <p:cNvSpPr txBox="1"/>
              <p:nvPr/>
            </p:nvSpPr>
            <p:spPr>
              <a:xfrm>
                <a:off x="-1517696" y="4835680"/>
                <a:ext cx="777378" cy="703235"/>
              </a:xfrm>
              <a:prstGeom prst="rect">
                <a:avLst/>
              </a:prstGeom>
              <a:noFill/>
            </p:spPr>
            <p:txBody>
              <a:bodyPr wrap="none" rtlCol="0">
                <a:spAutoFit/>
              </a:bodyPr>
              <a:lstStyle/>
              <a:p>
                <a:r>
                  <a:rPr lang="en-US" sz="2700" b="1">
                    <a:latin typeface="Oswald" panose="02000503000000000000" pitchFamily="2" charset="0"/>
                  </a:rPr>
                  <a:t>06</a:t>
                </a:r>
              </a:p>
            </p:txBody>
          </p:sp>
        </p:grpSp>
      </p:grpSp>
      <p:grpSp>
        <p:nvGrpSpPr>
          <p:cNvPr id="75" name="Group 74">
            <a:extLst>
              <a:ext uri="{FF2B5EF4-FFF2-40B4-BE49-F238E27FC236}">
                <a16:creationId xmlns:a16="http://schemas.microsoft.com/office/drawing/2014/main" id="{B8013D9D-A2A4-4B04-8F92-7C030CC5B106}"/>
              </a:ext>
            </a:extLst>
          </p:cNvPr>
          <p:cNvGrpSpPr/>
          <p:nvPr/>
        </p:nvGrpSpPr>
        <p:grpSpPr>
          <a:xfrm>
            <a:off x="7939247" y="2611965"/>
            <a:ext cx="1076307" cy="707695"/>
            <a:chOff x="280628" y="1551900"/>
            <a:chExt cx="1490450" cy="980004"/>
          </a:xfrm>
        </p:grpSpPr>
        <p:sp>
          <p:nvSpPr>
            <p:cNvPr id="77" name="Rectangle 76">
              <a:extLst>
                <a:ext uri="{FF2B5EF4-FFF2-40B4-BE49-F238E27FC236}">
                  <a16:creationId xmlns:a16="http://schemas.microsoft.com/office/drawing/2014/main" id="{CFE9C991-DDC0-4E12-8C13-C78F4F7B032E}"/>
                </a:ext>
              </a:extLst>
            </p:cNvPr>
            <p:cNvSpPr/>
            <p:nvPr/>
          </p:nvSpPr>
          <p:spPr>
            <a:xfrm>
              <a:off x="280628" y="1551900"/>
              <a:ext cx="1490450" cy="829382"/>
            </a:xfrm>
            <a:prstGeom prst="rect">
              <a:avLst/>
            </a:prstGeom>
            <a:solidFill>
              <a:srgbClr val="CC00CC"/>
            </a:solidFill>
            <a:ln>
              <a:noFill/>
            </a:ln>
            <a:effectLst>
              <a:outerShdw dist="762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swald" panose="02000503000000000000" pitchFamily="2" charset="0"/>
              </a:endParaRPr>
            </a:p>
          </p:txBody>
        </p:sp>
        <p:grpSp>
          <p:nvGrpSpPr>
            <p:cNvPr id="81" name="Group 80">
              <a:extLst>
                <a:ext uri="{FF2B5EF4-FFF2-40B4-BE49-F238E27FC236}">
                  <a16:creationId xmlns:a16="http://schemas.microsoft.com/office/drawing/2014/main" id="{3FB34D41-A37E-42D3-9B70-C968B21C4763}"/>
                </a:ext>
              </a:extLst>
            </p:cNvPr>
            <p:cNvGrpSpPr/>
            <p:nvPr/>
          </p:nvGrpSpPr>
          <p:grpSpPr>
            <a:xfrm>
              <a:off x="652823" y="1591864"/>
              <a:ext cx="770718" cy="940040"/>
              <a:chOff x="-1517696" y="4598875"/>
              <a:chExt cx="770718" cy="940040"/>
            </a:xfrm>
          </p:grpSpPr>
          <p:sp>
            <p:nvSpPr>
              <p:cNvPr id="82" name="TextBox 81">
                <a:extLst>
                  <a:ext uri="{FF2B5EF4-FFF2-40B4-BE49-F238E27FC236}">
                    <a16:creationId xmlns:a16="http://schemas.microsoft.com/office/drawing/2014/main" id="{AE8F75E6-6A79-4E58-BBC7-C3B817FDDA72}"/>
                  </a:ext>
                </a:extLst>
              </p:cNvPr>
              <p:cNvSpPr txBox="1"/>
              <p:nvPr/>
            </p:nvSpPr>
            <p:spPr>
              <a:xfrm>
                <a:off x="-1495256" y="4598875"/>
                <a:ext cx="681926" cy="415548"/>
              </a:xfrm>
              <a:prstGeom prst="rect">
                <a:avLst/>
              </a:prstGeom>
              <a:noFill/>
            </p:spPr>
            <p:txBody>
              <a:bodyPr wrap="none" rtlCol="0">
                <a:spAutoFit/>
              </a:bodyPr>
              <a:lstStyle/>
              <a:p>
                <a:r>
                  <a:rPr lang="en-US" sz="1350">
                    <a:latin typeface="Oswald" panose="02000503000000000000" pitchFamily="2" charset="0"/>
                  </a:rPr>
                  <a:t>STEP</a:t>
                </a:r>
              </a:p>
            </p:txBody>
          </p:sp>
          <p:sp>
            <p:nvSpPr>
              <p:cNvPr id="86" name="TextBox 85">
                <a:extLst>
                  <a:ext uri="{FF2B5EF4-FFF2-40B4-BE49-F238E27FC236}">
                    <a16:creationId xmlns:a16="http://schemas.microsoft.com/office/drawing/2014/main" id="{7CACFFAE-FF62-404F-BD6B-EE4D75251871}"/>
                  </a:ext>
                </a:extLst>
              </p:cNvPr>
              <p:cNvSpPr txBox="1"/>
              <p:nvPr/>
            </p:nvSpPr>
            <p:spPr>
              <a:xfrm>
                <a:off x="-1517696" y="4835680"/>
                <a:ext cx="770718" cy="703235"/>
              </a:xfrm>
              <a:prstGeom prst="rect">
                <a:avLst/>
              </a:prstGeom>
              <a:noFill/>
            </p:spPr>
            <p:txBody>
              <a:bodyPr wrap="none" rtlCol="0">
                <a:spAutoFit/>
              </a:bodyPr>
              <a:lstStyle/>
              <a:p>
                <a:r>
                  <a:rPr lang="en-US" sz="2700" b="1">
                    <a:latin typeface="Oswald" panose="02000503000000000000" pitchFamily="2" charset="0"/>
                  </a:rPr>
                  <a:t>04</a:t>
                </a:r>
              </a:p>
            </p:txBody>
          </p:sp>
        </p:grpSp>
      </p:grpSp>
      <p:grpSp>
        <p:nvGrpSpPr>
          <p:cNvPr id="87" name="Group 86">
            <a:extLst>
              <a:ext uri="{FF2B5EF4-FFF2-40B4-BE49-F238E27FC236}">
                <a16:creationId xmlns:a16="http://schemas.microsoft.com/office/drawing/2014/main" id="{AAB4D658-9B2E-41B3-A38E-F494F39AC3C6}"/>
              </a:ext>
            </a:extLst>
          </p:cNvPr>
          <p:cNvGrpSpPr/>
          <p:nvPr/>
        </p:nvGrpSpPr>
        <p:grpSpPr>
          <a:xfrm>
            <a:off x="5959996" y="1976868"/>
            <a:ext cx="3149655" cy="4227054"/>
            <a:chOff x="6191002" y="488369"/>
            <a:chExt cx="4361586" cy="5853549"/>
          </a:xfrm>
        </p:grpSpPr>
        <p:sp>
          <p:nvSpPr>
            <p:cNvPr id="88" name="Rectangle: Top Corners Rounded 87">
              <a:extLst>
                <a:ext uri="{FF2B5EF4-FFF2-40B4-BE49-F238E27FC236}">
                  <a16:creationId xmlns:a16="http://schemas.microsoft.com/office/drawing/2014/main" id="{89E09C79-CC7D-4D0B-8220-E4CE651A5357}"/>
                </a:ext>
              </a:extLst>
            </p:cNvPr>
            <p:cNvSpPr/>
            <p:nvPr/>
          </p:nvSpPr>
          <p:spPr>
            <a:xfrm rot="5400000" flipH="1">
              <a:off x="5451948" y="1227423"/>
              <a:ext cx="5839694" cy="4361585"/>
            </a:xfrm>
            <a:prstGeom prst="round2SameRect">
              <a:avLst>
                <a:gd name="adj1" fmla="val 4054"/>
                <a:gd name="adj2" fmla="val 0"/>
              </a:avLst>
            </a:prstGeom>
            <a:solidFill>
              <a:srgbClr val="F1F1F1"/>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89" name="Straight Connector 88">
              <a:extLst>
                <a:ext uri="{FF2B5EF4-FFF2-40B4-BE49-F238E27FC236}">
                  <a16:creationId xmlns:a16="http://schemas.microsoft.com/office/drawing/2014/main" id="{E17465FC-0197-40EF-A3E8-991B76E2BF46}"/>
                </a:ext>
              </a:extLst>
            </p:cNvPr>
            <p:cNvCxnSpPr>
              <a:cxnSpLocks/>
            </p:cNvCxnSpPr>
            <p:nvPr/>
          </p:nvCxnSpPr>
          <p:spPr>
            <a:xfrm flipH="1">
              <a:off x="6689766" y="1433941"/>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E918073-C4B0-4F3A-A391-4A378A05969B}"/>
                </a:ext>
              </a:extLst>
            </p:cNvPr>
            <p:cNvCxnSpPr/>
            <p:nvPr/>
          </p:nvCxnSpPr>
          <p:spPr>
            <a:xfrm flipH="1">
              <a:off x="6689766" y="502223"/>
              <a:ext cx="0" cy="5839695"/>
            </a:xfrm>
            <a:prstGeom prst="line">
              <a:avLst/>
            </a:prstGeom>
            <a:ln>
              <a:solidFill>
                <a:srgbClr val="FF5050">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2EF944-A688-40C5-BAA1-BCEE20CC2A8B}"/>
                </a:ext>
              </a:extLst>
            </p:cNvPr>
            <p:cNvCxnSpPr>
              <a:cxnSpLocks/>
            </p:cNvCxnSpPr>
            <p:nvPr/>
          </p:nvCxnSpPr>
          <p:spPr>
            <a:xfrm flipH="1">
              <a:off x="6689766" y="1794159"/>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1F6CE62-6C4B-481F-A36A-8FE9DFB31DEE}"/>
                </a:ext>
              </a:extLst>
            </p:cNvPr>
            <p:cNvCxnSpPr>
              <a:cxnSpLocks/>
            </p:cNvCxnSpPr>
            <p:nvPr/>
          </p:nvCxnSpPr>
          <p:spPr>
            <a:xfrm flipH="1">
              <a:off x="6689766" y="2154377"/>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5DE6DA-D07D-44F4-9D3B-700D8821B083}"/>
                </a:ext>
              </a:extLst>
            </p:cNvPr>
            <p:cNvCxnSpPr>
              <a:cxnSpLocks/>
            </p:cNvCxnSpPr>
            <p:nvPr/>
          </p:nvCxnSpPr>
          <p:spPr>
            <a:xfrm flipH="1">
              <a:off x="6689766" y="2514595"/>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28AC6AE-0B13-4682-86CA-FFE74C427611}"/>
                </a:ext>
              </a:extLst>
            </p:cNvPr>
            <p:cNvCxnSpPr>
              <a:cxnSpLocks/>
            </p:cNvCxnSpPr>
            <p:nvPr/>
          </p:nvCxnSpPr>
          <p:spPr>
            <a:xfrm flipH="1">
              <a:off x="6689766" y="2874813"/>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39C6015-A17A-445C-A4E3-4F96BAE7EAE2}"/>
                </a:ext>
              </a:extLst>
            </p:cNvPr>
            <p:cNvCxnSpPr>
              <a:cxnSpLocks/>
            </p:cNvCxnSpPr>
            <p:nvPr/>
          </p:nvCxnSpPr>
          <p:spPr>
            <a:xfrm flipH="1">
              <a:off x="6689766" y="3235031"/>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601A44B-C305-41E6-BD60-D46C4ACAB095}"/>
                </a:ext>
              </a:extLst>
            </p:cNvPr>
            <p:cNvCxnSpPr>
              <a:cxnSpLocks/>
            </p:cNvCxnSpPr>
            <p:nvPr/>
          </p:nvCxnSpPr>
          <p:spPr>
            <a:xfrm flipH="1">
              <a:off x="6689766" y="3595249"/>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EA44A30-C555-42FD-90EA-3A0F0782E438}"/>
                </a:ext>
              </a:extLst>
            </p:cNvPr>
            <p:cNvCxnSpPr>
              <a:cxnSpLocks/>
            </p:cNvCxnSpPr>
            <p:nvPr/>
          </p:nvCxnSpPr>
          <p:spPr>
            <a:xfrm flipH="1">
              <a:off x="6689766" y="3955467"/>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090890A-B2B1-46F3-9B61-FCCC4F63B175}"/>
                </a:ext>
              </a:extLst>
            </p:cNvPr>
            <p:cNvCxnSpPr>
              <a:cxnSpLocks/>
            </p:cNvCxnSpPr>
            <p:nvPr/>
          </p:nvCxnSpPr>
          <p:spPr>
            <a:xfrm flipH="1">
              <a:off x="6689766" y="4315685"/>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8327276-CE33-4FCE-9528-BA3FF7CD7F15}"/>
                </a:ext>
              </a:extLst>
            </p:cNvPr>
            <p:cNvCxnSpPr>
              <a:cxnSpLocks/>
            </p:cNvCxnSpPr>
            <p:nvPr/>
          </p:nvCxnSpPr>
          <p:spPr>
            <a:xfrm flipH="1">
              <a:off x="6689766" y="4675903"/>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7B660BC-D93D-4BCB-86BC-20B99A590AAE}"/>
                </a:ext>
              </a:extLst>
            </p:cNvPr>
            <p:cNvCxnSpPr>
              <a:cxnSpLocks/>
            </p:cNvCxnSpPr>
            <p:nvPr/>
          </p:nvCxnSpPr>
          <p:spPr>
            <a:xfrm flipH="1">
              <a:off x="6689766" y="5036121"/>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83EDA49-4BA5-4375-960A-CC2567179ED6}"/>
                </a:ext>
              </a:extLst>
            </p:cNvPr>
            <p:cNvCxnSpPr>
              <a:cxnSpLocks/>
            </p:cNvCxnSpPr>
            <p:nvPr/>
          </p:nvCxnSpPr>
          <p:spPr>
            <a:xfrm flipH="1">
              <a:off x="6689766" y="5396339"/>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FBB5A61-893A-439B-A993-46022CBD8D55}"/>
                </a:ext>
              </a:extLst>
            </p:cNvPr>
            <p:cNvCxnSpPr>
              <a:cxnSpLocks/>
            </p:cNvCxnSpPr>
            <p:nvPr/>
          </p:nvCxnSpPr>
          <p:spPr>
            <a:xfrm flipH="1">
              <a:off x="6689766" y="5756557"/>
              <a:ext cx="3862822" cy="0"/>
            </a:xfrm>
            <a:prstGeom prst="line">
              <a:avLst/>
            </a:prstGeom>
            <a:ln>
              <a:solidFill>
                <a:srgbClr val="0EE0D6">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86DA8E85-71BE-44E8-B18C-681664772416}"/>
              </a:ext>
            </a:extLst>
          </p:cNvPr>
          <p:cNvGrpSpPr/>
          <p:nvPr/>
        </p:nvGrpSpPr>
        <p:grpSpPr>
          <a:xfrm>
            <a:off x="5424420" y="1976480"/>
            <a:ext cx="810724" cy="4217050"/>
            <a:chOff x="5597236" y="488368"/>
            <a:chExt cx="1122676" cy="5839694"/>
          </a:xfrm>
        </p:grpSpPr>
        <p:sp>
          <p:nvSpPr>
            <p:cNvPr id="104" name="Rectangle 103">
              <a:extLst>
                <a:ext uri="{FF2B5EF4-FFF2-40B4-BE49-F238E27FC236}">
                  <a16:creationId xmlns:a16="http://schemas.microsoft.com/office/drawing/2014/main" id="{3D1C4BD1-9F45-4477-B219-76FBC4D5ECF0}"/>
                </a:ext>
              </a:extLst>
            </p:cNvPr>
            <p:cNvSpPr/>
            <p:nvPr/>
          </p:nvSpPr>
          <p:spPr>
            <a:xfrm>
              <a:off x="5597236" y="488368"/>
              <a:ext cx="1122676" cy="5839694"/>
            </a:xfrm>
            <a:prstGeom prst="rect">
              <a:avLst/>
            </a:prstGeom>
            <a:gradFill>
              <a:gsLst>
                <a:gs pos="0">
                  <a:schemeClr val="bg1">
                    <a:alpha val="0"/>
                  </a:schemeClr>
                </a:gs>
                <a:gs pos="49600">
                  <a:schemeClr val="bg1">
                    <a:lumMod val="50000"/>
                    <a:alpha val="7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05" name="Group 104">
              <a:extLst>
                <a:ext uri="{FF2B5EF4-FFF2-40B4-BE49-F238E27FC236}">
                  <a16:creationId xmlns:a16="http://schemas.microsoft.com/office/drawing/2014/main" id="{7BC88C3F-51C7-41F9-A177-D3FBB269D2C6}"/>
                </a:ext>
              </a:extLst>
            </p:cNvPr>
            <p:cNvGrpSpPr/>
            <p:nvPr/>
          </p:nvGrpSpPr>
          <p:grpSpPr>
            <a:xfrm>
              <a:off x="5847936" y="991929"/>
              <a:ext cx="568696" cy="201168"/>
              <a:chOff x="5868383" y="858579"/>
              <a:chExt cx="568696" cy="201168"/>
            </a:xfrm>
          </p:grpSpPr>
          <p:sp>
            <p:nvSpPr>
              <p:cNvPr id="151" name="Oval 150">
                <a:extLst>
                  <a:ext uri="{FF2B5EF4-FFF2-40B4-BE49-F238E27FC236}">
                    <a16:creationId xmlns:a16="http://schemas.microsoft.com/office/drawing/2014/main" id="{97630D60-4BA2-4A13-917D-1549F9F386AA}"/>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2" name="Oval 151">
                <a:extLst>
                  <a:ext uri="{FF2B5EF4-FFF2-40B4-BE49-F238E27FC236}">
                    <a16:creationId xmlns:a16="http://schemas.microsoft.com/office/drawing/2014/main" id="{068D5AE1-CD74-4D68-9511-37295AA17A09}"/>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3" name="Flowchart: Terminator 152">
                <a:extLst>
                  <a:ext uri="{FF2B5EF4-FFF2-40B4-BE49-F238E27FC236}">
                    <a16:creationId xmlns:a16="http://schemas.microsoft.com/office/drawing/2014/main" id="{A2DE1F25-E66A-483E-96AC-FC243BC96EF7}"/>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4" name="Flowchart: Terminator 153">
                <a:extLst>
                  <a:ext uri="{FF2B5EF4-FFF2-40B4-BE49-F238E27FC236}">
                    <a16:creationId xmlns:a16="http://schemas.microsoft.com/office/drawing/2014/main" id="{DF70AEA5-D6CF-4284-9E4E-6766D6E71EDE}"/>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6" name="Group 105">
              <a:extLst>
                <a:ext uri="{FF2B5EF4-FFF2-40B4-BE49-F238E27FC236}">
                  <a16:creationId xmlns:a16="http://schemas.microsoft.com/office/drawing/2014/main" id="{2A374811-6473-4485-92E1-E60BFC58E772}"/>
                </a:ext>
              </a:extLst>
            </p:cNvPr>
            <p:cNvGrpSpPr/>
            <p:nvPr/>
          </p:nvGrpSpPr>
          <p:grpSpPr>
            <a:xfrm>
              <a:off x="5847936" y="1507207"/>
              <a:ext cx="568696" cy="201168"/>
              <a:chOff x="5868383" y="858579"/>
              <a:chExt cx="568696" cy="201168"/>
            </a:xfrm>
          </p:grpSpPr>
          <p:sp>
            <p:nvSpPr>
              <p:cNvPr id="147" name="Oval 146">
                <a:extLst>
                  <a:ext uri="{FF2B5EF4-FFF2-40B4-BE49-F238E27FC236}">
                    <a16:creationId xmlns:a16="http://schemas.microsoft.com/office/drawing/2014/main" id="{F9138FBC-D6E4-41D0-9AFA-F695E3E3DEA0}"/>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8" name="Oval 147">
                <a:extLst>
                  <a:ext uri="{FF2B5EF4-FFF2-40B4-BE49-F238E27FC236}">
                    <a16:creationId xmlns:a16="http://schemas.microsoft.com/office/drawing/2014/main" id="{830E3A69-7C88-4183-BF0B-60982DD0F4A3}"/>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9" name="Flowchart: Terminator 148">
                <a:extLst>
                  <a:ext uri="{FF2B5EF4-FFF2-40B4-BE49-F238E27FC236}">
                    <a16:creationId xmlns:a16="http://schemas.microsoft.com/office/drawing/2014/main" id="{A2FD200C-3E68-4649-936A-B4958FF51FC3}"/>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0" name="Flowchart: Terminator 149">
                <a:extLst>
                  <a:ext uri="{FF2B5EF4-FFF2-40B4-BE49-F238E27FC236}">
                    <a16:creationId xmlns:a16="http://schemas.microsoft.com/office/drawing/2014/main" id="{38F48F0C-6262-477B-9214-63C6B83A18B1}"/>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7" name="Group 106">
              <a:extLst>
                <a:ext uri="{FF2B5EF4-FFF2-40B4-BE49-F238E27FC236}">
                  <a16:creationId xmlns:a16="http://schemas.microsoft.com/office/drawing/2014/main" id="{680953C3-5F1B-428E-BF4D-6DEF1CB2C821}"/>
                </a:ext>
              </a:extLst>
            </p:cNvPr>
            <p:cNvGrpSpPr/>
            <p:nvPr/>
          </p:nvGrpSpPr>
          <p:grpSpPr>
            <a:xfrm>
              <a:off x="5847936" y="2537763"/>
              <a:ext cx="568696" cy="201168"/>
              <a:chOff x="5868383" y="858579"/>
              <a:chExt cx="568696" cy="201168"/>
            </a:xfrm>
          </p:grpSpPr>
          <p:sp>
            <p:nvSpPr>
              <p:cNvPr id="143" name="Oval 142">
                <a:extLst>
                  <a:ext uri="{FF2B5EF4-FFF2-40B4-BE49-F238E27FC236}">
                    <a16:creationId xmlns:a16="http://schemas.microsoft.com/office/drawing/2014/main" id="{50276CB0-AA4E-43E9-923B-41707F744A90}"/>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4" name="Oval 143">
                <a:extLst>
                  <a:ext uri="{FF2B5EF4-FFF2-40B4-BE49-F238E27FC236}">
                    <a16:creationId xmlns:a16="http://schemas.microsoft.com/office/drawing/2014/main" id="{88CDB1A3-A29D-48AD-96D3-1981BBB3347F}"/>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5" name="Flowchart: Terminator 144">
                <a:extLst>
                  <a:ext uri="{FF2B5EF4-FFF2-40B4-BE49-F238E27FC236}">
                    <a16:creationId xmlns:a16="http://schemas.microsoft.com/office/drawing/2014/main" id="{0EDB70B1-DC24-4E8F-AE5D-6988002F6F7D}"/>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6" name="Flowchart: Terminator 145">
                <a:extLst>
                  <a:ext uri="{FF2B5EF4-FFF2-40B4-BE49-F238E27FC236}">
                    <a16:creationId xmlns:a16="http://schemas.microsoft.com/office/drawing/2014/main" id="{F4E60718-5A7E-46FE-B5AC-066A68F8964C}"/>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8" name="Group 107">
              <a:extLst>
                <a:ext uri="{FF2B5EF4-FFF2-40B4-BE49-F238E27FC236}">
                  <a16:creationId xmlns:a16="http://schemas.microsoft.com/office/drawing/2014/main" id="{027DC10C-1AFF-49FB-B33E-CF5043F72558}"/>
                </a:ext>
              </a:extLst>
            </p:cNvPr>
            <p:cNvGrpSpPr/>
            <p:nvPr/>
          </p:nvGrpSpPr>
          <p:grpSpPr>
            <a:xfrm>
              <a:off x="5847936" y="3568319"/>
              <a:ext cx="568696" cy="201168"/>
              <a:chOff x="5868383" y="858579"/>
              <a:chExt cx="568696" cy="201168"/>
            </a:xfrm>
          </p:grpSpPr>
          <p:sp>
            <p:nvSpPr>
              <p:cNvPr id="139" name="Oval 138">
                <a:extLst>
                  <a:ext uri="{FF2B5EF4-FFF2-40B4-BE49-F238E27FC236}">
                    <a16:creationId xmlns:a16="http://schemas.microsoft.com/office/drawing/2014/main" id="{83ABF710-C309-46C7-8011-DAEC61F091A5}"/>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0" name="Oval 139">
                <a:extLst>
                  <a:ext uri="{FF2B5EF4-FFF2-40B4-BE49-F238E27FC236}">
                    <a16:creationId xmlns:a16="http://schemas.microsoft.com/office/drawing/2014/main" id="{2B274FA4-48DA-4299-9919-D938FEBBCB30}"/>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1" name="Flowchart: Terminator 140">
                <a:extLst>
                  <a:ext uri="{FF2B5EF4-FFF2-40B4-BE49-F238E27FC236}">
                    <a16:creationId xmlns:a16="http://schemas.microsoft.com/office/drawing/2014/main" id="{A8667C08-2D46-4859-80EF-1C5043754F37}"/>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2" name="Flowchart: Terminator 141">
                <a:extLst>
                  <a:ext uri="{FF2B5EF4-FFF2-40B4-BE49-F238E27FC236}">
                    <a16:creationId xmlns:a16="http://schemas.microsoft.com/office/drawing/2014/main" id="{3DC1537C-B77B-4627-A7E6-71667DF7F05F}"/>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9" name="Group 108">
              <a:extLst>
                <a:ext uri="{FF2B5EF4-FFF2-40B4-BE49-F238E27FC236}">
                  <a16:creationId xmlns:a16="http://schemas.microsoft.com/office/drawing/2014/main" id="{C693D8B8-6AC3-408F-8E6D-FAABA9835146}"/>
                </a:ext>
              </a:extLst>
            </p:cNvPr>
            <p:cNvGrpSpPr/>
            <p:nvPr/>
          </p:nvGrpSpPr>
          <p:grpSpPr>
            <a:xfrm>
              <a:off x="5847936" y="4083597"/>
              <a:ext cx="568696" cy="201168"/>
              <a:chOff x="5868383" y="858579"/>
              <a:chExt cx="568696" cy="201168"/>
            </a:xfrm>
          </p:grpSpPr>
          <p:sp>
            <p:nvSpPr>
              <p:cNvPr id="135" name="Oval 134">
                <a:extLst>
                  <a:ext uri="{FF2B5EF4-FFF2-40B4-BE49-F238E27FC236}">
                    <a16:creationId xmlns:a16="http://schemas.microsoft.com/office/drawing/2014/main" id="{68B9C27F-0658-47B5-AE50-F32E1E31C90F}"/>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6" name="Oval 135">
                <a:extLst>
                  <a:ext uri="{FF2B5EF4-FFF2-40B4-BE49-F238E27FC236}">
                    <a16:creationId xmlns:a16="http://schemas.microsoft.com/office/drawing/2014/main" id="{C29FA6AC-A645-4B03-AC60-692F6ADD4F48}"/>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7" name="Flowchart: Terminator 136">
                <a:extLst>
                  <a:ext uri="{FF2B5EF4-FFF2-40B4-BE49-F238E27FC236}">
                    <a16:creationId xmlns:a16="http://schemas.microsoft.com/office/drawing/2014/main" id="{3C315735-2A11-4AC5-9C23-CCCA08CFBAA8}"/>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8" name="Flowchart: Terminator 137">
                <a:extLst>
                  <a:ext uri="{FF2B5EF4-FFF2-40B4-BE49-F238E27FC236}">
                    <a16:creationId xmlns:a16="http://schemas.microsoft.com/office/drawing/2014/main" id="{B88D76E3-97BF-4C48-B59A-6EE2E460A5E6}"/>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10" name="Group 109">
              <a:extLst>
                <a:ext uri="{FF2B5EF4-FFF2-40B4-BE49-F238E27FC236}">
                  <a16:creationId xmlns:a16="http://schemas.microsoft.com/office/drawing/2014/main" id="{BD2E5F20-DE35-4FE7-8430-8714771E075C}"/>
                </a:ext>
              </a:extLst>
            </p:cNvPr>
            <p:cNvGrpSpPr/>
            <p:nvPr/>
          </p:nvGrpSpPr>
          <p:grpSpPr>
            <a:xfrm>
              <a:off x="5847936" y="5114153"/>
              <a:ext cx="568696" cy="201168"/>
              <a:chOff x="5868383" y="858579"/>
              <a:chExt cx="568696" cy="201168"/>
            </a:xfrm>
          </p:grpSpPr>
          <p:sp>
            <p:nvSpPr>
              <p:cNvPr id="131" name="Oval 130">
                <a:extLst>
                  <a:ext uri="{FF2B5EF4-FFF2-40B4-BE49-F238E27FC236}">
                    <a16:creationId xmlns:a16="http://schemas.microsoft.com/office/drawing/2014/main" id="{2C15588B-28CE-4BAF-A7E7-43529192072E}"/>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2" name="Oval 131">
                <a:extLst>
                  <a:ext uri="{FF2B5EF4-FFF2-40B4-BE49-F238E27FC236}">
                    <a16:creationId xmlns:a16="http://schemas.microsoft.com/office/drawing/2014/main" id="{057CBC38-FFFC-46A0-99B2-6CAB1CA9693A}"/>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3" name="Flowchart: Terminator 132">
                <a:extLst>
                  <a:ext uri="{FF2B5EF4-FFF2-40B4-BE49-F238E27FC236}">
                    <a16:creationId xmlns:a16="http://schemas.microsoft.com/office/drawing/2014/main" id="{4D931BDA-D5B5-4FEA-A28D-70FED82226D7}"/>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4" name="Flowchart: Terminator 133">
                <a:extLst>
                  <a:ext uri="{FF2B5EF4-FFF2-40B4-BE49-F238E27FC236}">
                    <a16:creationId xmlns:a16="http://schemas.microsoft.com/office/drawing/2014/main" id="{1311EF69-AD0E-4C0B-983B-F8E518A5FA9B}"/>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11" name="Group 110">
              <a:extLst>
                <a:ext uri="{FF2B5EF4-FFF2-40B4-BE49-F238E27FC236}">
                  <a16:creationId xmlns:a16="http://schemas.microsoft.com/office/drawing/2014/main" id="{86FADC16-71FF-4A32-9B1C-79572CFB839F}"/>
                </a:ext>
              </a:extLst>
            </p:cNvPr>
            <p:cNvGrpSpPr/>
            <p:nvPr/>
          </p:nvGrpSpPr>
          <p:grpSpPr>
            <a:xfrm>
              <a:off x="5847936" y="5629431"/>
              <a:ext cx="568696" cy="201168"/>
              <a:chOff x="5868383" y="858579"/>
              <a:chExt cx="568696" cy="201168"/>
            </a:xfrm>
          </p:grpSpPr>
          <p:sp>
            <p:nvSpPr>
              <p:cNvPr id="127" name="Oval 126">
                <a:extLst>
                  <a:ext uri="{FF2B5EF4-FFF2-40B4-BE49-F238E27FC236}">
                    <a16:creationId xmlns:a16="http://schemas.microsoft.com/office/drawing/2014/main" id="{D7DCE6CA-F6E6-4985-9F1B-2F04D5C30B93}"/>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8" name="Oval 127">
                <a:extLst>
                  <a:ext uri="{FF2B5EF4-FFF2-40B4-BE49-F238E27FC236}">
                    <a16:creationId xmlns:a16="http://schemas.microsoft.com/office/drawing/2014/main" id="{EC5D27E4-D28F-4DB1-BABF-770C0D0353D7}"/>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9" name="Flowchart: Terminator 128">
                <a:extLst>
                  <a:ext uri="{FF2B5EF4-FFF2-40B4-BE49-F238E27FC236}">
                    <a16:creationId xmlns:a16="http://schemas.microsoft.com/office/drawing/2014/main" id="{3258E98F-2722-4166-B3DF-C355786CE788}"/>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0" name="Flowchart: Terminator 129">
                <a:extLst>
                  <a:ext uri="{FF2B5EF4-FFF2-40B4-BE49-F238E27FC236}">
                    <a16:creationId xmlns:a16="http://schemas.microsoft.com/office/drawing/2014/main" id="{93BB0647-079A-4AD5-8036-AA66F02E4820}"/>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12" name="Group 111">
              <a:extLst>
                <a:ext uri="{FF2B5EF4-FFF2-40B4-BE49-F238E27FC236}">
                  <a16:creationId xmlns:a16="http://schemas.microsoft.com/office/drawing/2014/main" id="{3EB531A9-A51E-451A-AE5E-8D954CDF0D8E}"/>
                </a:ext>
              </a:extLst>
            </p:cNvPr>
            <p:cNvGrpSpPr/>
            <p:nvPr/>
          </p:nvGrpSpPr>
          <p:grpSpPr>
            <a:xfrm>
              <a:off x="5847936" y="2022485"/>
              <a:ext cx="568696" cy="201168"/>
              <a:chOff x="5868383" y="858579"/>
              <a:chExt cx="568696" cy="201168"/>
            </a:xfrm>
          </p:grpSpPr>
          <p:sp>
            <p:nvSpPr>
              <p:cNvPr id="123" name="Oval 122">
                <a:extLst>
                  <a:ext uri="{FF2B5EF4-FFF2-40B4-BE49-F238E27FC236}">
                    <a16:creationId xmlns:a16="http://schemas.microsoft.com/office/drawing/2014/main" id="{F17C21BA-32FF-4EB3-AD86-96605DDF6259}"/>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4" name="Oval 123">
                <a:extLst>
                  <a:ext uri="{FF2B5EF4-FFF2-40B4-BE49-F238E27FC236}">
                    <a16:creationId xmlns:a16="http://schemas.microsoft.com/office/drawing/2014/main" id="{3BEBBAB5-99E6-42D4-BE19-A8C13C962670}"/>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5" name="Flowchart: Terminator 124">
                <a:extLst>
                  <a:ext uri="{FF2B5EF4-FFF2-40B4-BE49-F238E27FC236}">
                    <a16:creationId xmlns:a16="http://schemas.microsoft.com/office/drawing/2014/main" id="{A84CA2DF-13CD-4084-8550-57E8991EA1E8}"/>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6" name="Flowchart: Terminator 125">
                <a:extLst>
                  <a:ext uri="{FF2B5EF4-FFF2-40B4-BE49-F238E27FC236}">
                    <a16:creationId xmlns:a16="http://schemas.microsoft.com/office/drawing/2014/main" id="{BCE8C0D8-470C-4E86-B21F-56272A7EE777}"/>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13" name="Group 112">
              <a:extLst>
                <a:ext uri="{FF2B5EF4-FFF2-40B4-BE49-F238E27FC236}">
                  <a16:creationId xmlns:a16="http://schemas.microsoft.com/office/drawing/2014/main" id="{CAE134F0-C3FC-45C6-8235-2618CA21B82C}"/>
                </a:ext>
              </a:extLst>
            </p:cNvPr>
            <p:cNvGrpSpPr/>
            <p:nvPr/>
          </p:nvGrpSpPr>
          <p:grpSpPr>
            <a:xfrm>
              <a:off x="5847936" y="3053041"/>
              <a:ext cx="568696" cy="201168"/>
              <a:chOff x="5868383" y="858579"/>
              <a:chExt cx="568696" cy="201168"/>
            </a:xfrm>
          </p:grpSpPr>
          <p:sp>
            <p:nvSpPr>
              <p:cNvPr id="119" name="Oval 118">
                <a:extLst>
                  <a:ext uri="{FF2B5EF4-FFF2-40B4-BE49-F238E27FC236}">
                    <a16:creationId xmlns:a16="http://schemas.microsoft.com/office/drawing/2014/main" id="{1C5AE98B-6C1D-4871-BBEB-9F8679F40165}"/>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0" name="Oval 119">
                <a:extLst>
                  <a:ext uri="{FF2B5EF4-FFF2-40B4-BE49-F238E27FC236}">
                    <a16:creationId xmlns:a16="http://schemas.microsoft.com/office/drawing/2014/main" id="{A8A7B092-3B79-424C-BED2-E66538FBD1A5}"/>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1" name="Flowchart: Terminator 120">
                <a:extLst>
                  <a:ext uri="{FF2B5EF4-FFF2-40B4-BE49-F238E27FC236}">
                    <a16:creationId xmlns:a16="http://schemas.microsoft.com/office/drawing/2014/main" id="{44BC7E6A-BFCA-4604-8A5D-CBFC5BC4386B}"/>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2" name="Flowchart: Terminator 121">
                <a:extLst>
                  <a:ext uri="{FF2B5EF4-FFF2-40B4-BE49-F238E27FC236}">
                    <a16:creationId xmlns:a16="http://schemas.microsoft.com/office/drawing/2014/main" id="{D62743CC-1C73-4604-AAD0-EEE8B515B740}"/>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14" name="Group 113">
              <a:extLst>
                <a:ext uri="{FF2B5EF4-FFF2-40B4-BE49-F238E27FC236}">
                  <a16:creationId xmlns:a16="http://schemas.microsoft.com/office/drawing/2014/main" id="{B7AC6A71-5A98-4BA3-93AA-9F453790935A}"/>
                </a:ext>
              </a:extLst>
            </p:cNvPr>
            <p:cNvGrpSpPr/>
            <p:nvPr/>
          </p:nvGrpSpPr>
          <p:grpSpPr>
            <a:xfrm>
              <a:off x="5847936" y="4598875"/>
              <a:ext cx="568696" cy="201168"/>
              <a:chOff x="5868383" y="858579"/>
              <a:chExt cx="568696" cy="201168"/>
            </a:xfrm>
          </p:grpSpPr>
          <p:sp>
            <p:nvSpPr>
              <p:cNvPr id="115" name="Oval 114">
                <a:extLst>
                  <a:ext uri="{FF2B5EF4-FFF2-40B4-BE49-F238E27FC236}">
                    <a16:creationId xmlns:a16="http://schemas.microsoft.com/office/drawing/2014/main" id="{6B1F6084-E655-4B9A-9731-AC9204FAEF75}"/>
                  </a:ext>
                </a:extLst>
              </p:cNvPr>
              <p:cNvSpPr/>
              <p:nvPr/>
            </p:nvSpPr>
            <p:spPr>
              <a:xfrm>
                <a:off x="6237851" y="858579"/>
                <a:ext cx="199228" cy="201168"/>
              </a:xfrm>
              <a:prstGeom prst="ellipse">
                <a:avLst/>
              </a:prstGeom>
              <a:solidFill>
                <a:srgbClr val="654F5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6" name="Oval 115">
                <a:extLst>
                  <a:ext uri="{FF2B5EF4-FFF2-40B4-BE49-F238E27FC236}">
                    <a16:creationId xmlns:a16="http://schemas.microsoft.com/office/drawing/2014/main" id="{FEF8B88E-BC3A-46C8-89A3-415E9B82D668}"/>
                  </a:ext>
                </a:extLst>
              </p:cNvPr>
              <p:cNvSpPr/>
              <p:nvPr/>
            </p:nvSpPr>
            <p:spPr>
              <a:xfrm>
                <a:off x="5868383" y="858579"/>
                <a:ext cx="199228" cy="201168"/>
              </a:xfrm>
              <a:prstGeom prst="ellipse">
                <a:avLst/>
              </a:prstGeom>
              <a:solidFill>
                <a:srgbClr val="654F5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7" name="Flowchart: Terminator 116">
                <a:extLst>
                  <a:ext uri="{FF2B5EF4-FFF2-40B4-BE49-F238E27FC236}">
                    <a16:creationId xmlns:a16="http://schemas.microsoft.com/office/drawing/2014/main" id="{2A6E6004-5900-4381-9CE3-C0D2437F4C36}"/>
                  </a:ext>
                </a:extLst>
              </p:cNvPr>
              <p:cNvSpPr/>
              <p:nvPr/>
            </p:nvSpPr>
            <p:spPr>
              <a:xfrm>
                <a:off x="5918911" y="903272"/>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8" name="Flowchart: Terminator 117">
                <a:extLst>
                  <a:ext uri="{FF2B5EF4-FFF2-40B4-BE49-F238E27FC236}">
                    <a16:creationId xmlns:a16="http://schemas.microsoft.com/office/drawing/2014/main" id="{9CE40E2B-E03E-4CC4-A099-F9FE6921124D}"/>
                  </a:ext>
                </a:extLst>
              </p:cNvPr>
              <p:cNvSpPr/>
              <p:nvPr/>
            </p:nvSpPr>
            <p:spPr>
              <a:xfrm>
                <a:off x="5926176" y="974941"/>
                <a:ext cx="441889" cy="52004"/>
              </a:xfrm>
              <a:prstGeom prst="flowChartTerminator">
                <a:avLst/>
              </a:prstGeom>
              <a:gradFill flip="none" rotWithShape="1">
                <a:gsLst>
                  <a:gs pos="0">
                    <a:schemeClr val="tx1">
                      <a:lumMod val="65000"/>
                      <a:lumOff val="35000"/>
                    </a:schemeClr>
                  </a:gs>
                  <a:gs pos="24000">
                    <a:schemeClr val="tx1">
                      <a:lumMod val="75000"/>
                      <a:lumOff val="25000"/>
                    </a:schemeClr>
                  </a:gs>
                  <a:gs pos="47000">
                    <a:schemeClr val="bg1"/>
                  </a:gs>
                  <a:gs pos="79668">
                    <a:schemeClr val="bg1"/>
                  </a:gs>
                  <a:gs pos="93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pic>
        <p:nvPicPr>
          <p:cNvPr id="155" name="Picture 154">
            <a:extLst>
              <a:ext uri="{FF2B5EF4-FFF2-40B4-BE49-F238E27FC236}">
                <a16:creationId xmlns:a16="http://schemas.microsoft.com/office/drawing/2014/main" id="{8894E6CC-DB3C-4FC0-BDE2-AE077F1535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22649">
            <a:off x="6666831" y="5231462"/>
            <a:ext cx="2391806" cy="1078808"/>
          </a:xfrm>
          <a:prstGeom prst="rect">
            <a:avLst/>
          </a:prstGeom>
        </p:spPr>
      </p:pic>
      <p:sp>
        <p:nvSpPr>
          <p:cNvPr id="157" name="Rectangle 156">
            <a:extLst>
              <a:ext uri="{FF2B5EF4-FFF2-40B4-BE49-F238E27FC236}">
                <a16:creationId xmlns:a16="http://schemas.microsoft.com/office/drawing/2014/main" id="{50483E95-1807-4789-A963-D9C59011D03D}"/>
              </a:ext>
            </a:extLst>
          </p:cNvPr>
          <p:cNvSpPr/>
          <p:nvPr/>
        </p:nvSpPr>
        <p:spPr>
          <a:xfrm>
            <a:off x="2660335" y="2405941"/>
            <a:ext cx="2763303" cy="338554"/>
          </a:xfrm>
          <a:prstGeom prst="rect">
            <a:avLst/>
          </a:prstGeom>
        </p:spPr>
        <p:txBody>
          <a:bodyPr wrap="square">
            <a:spAutoFit/>
          </a:bodyPr>
          <a:lstStyle/>
          <a:p>
            <a:r>
              <a:rPr lang="en-GB" sz="1600">
                <a:latin typeface="Ink Free" panose="03080402000500000000" pitchFamily="66" charset="0"/>
                <a:ea typeface="ヒラギノ角ゴ Pro W3" charset="-128"/>
                <a:cs typeface="Arial" pitchFamily="34" charset="0"/>
              </a:rPr>
              <a:t>A copy of your Will.</a:t>
            </a:r>
            <a:endParaRPr lang="en-GB" sz="1600">
              <a:latin typeface="Ink Free" panose="03080402000500000000" pitchFamily="66" charset="0"/>
            </a:endParaRPr>
          </a:p>
        </p:txBody>
      </p:sp>
      <p:sp>
        <p:nvSpPr>
          <p:cNvPr id="160" name="Rectangle 159">
            <a:extLst>
              <a:ext uri="{FF2B5EF4-FFF2-40B4-BE49-F238E27FC236}">
                <a16:creationId xmlns:a16="http://schemas.microsoft.com/office/drawing/2014/main" id="{C7999B8F-9904-42D8-9C4F-887E73A2E5D6}"/>
              </a:ext>
            </a:extLst>
          </p:cNvPr>
          <p:cNvSpPr/>
          <p:nvPr/>
        </p:nvSpPr>
        <p:spPr>
          <a:xfrm>
            <a:off x="2631774" y="2970287"/>
            <a:ext cx="2763303" cy="1323439"/>
          </a:xfrm>
          <a:prstGeom prst="rect">
            <a:avLst/>
          </a:prstGeom>
        </p:spPr>
        <p:txBody>
          <a:bodyPr wrap="square">
            <a:spAutoFit/>
          </a:bodyPr>
          <a:lstStyle/>
          <a:p>
            <a:r>
              <a:rPr lang="en-GB" sz="1600" dirty="0">
                <a:latin typeface="Ink Free" panose="03080402000500000000" pitchFamily="66" charset="0"/>
                <a:ea typeface="ヒラギノ角ゴ Pro W3" charset="-128"/>
                <a:cs typeface="Arial" pitchFamily="34" charset="0"/>
              </a:rPr>
              <a:t>Contact details for:</a:t>
            </a:r>
          </a:p>
          <a:p>
            <a:r>
              <a:rPr lang="en-GB" sz="1600" dirty="0">
                <a:latin typeface="Ink Free" panose="03080402000500000000" pitchFamily="66" charset="0"/>
                <a:ea typeface="ヒラギノ角ゴ Pro W3" charset="-128"/>
                <a:cs typeface="Arial" pitchFamily="34" charset="0"/>
              </a:rPr>
              <a:t>Executor</a:t>
            </a:r>
          </a:p>
          <a:p>
            <a:r>
              <a:rPr lang="en-GB" sz="1600" dirty="0">
                <a:latin typeface="Ink Free" panose="03080402000500000000" pitchFamily="66" charset="0"/>
                <a:ea typeface="ヒラギノ角ゴ Pro W3" charset="-128"/>
                <a:cs typeface="Arial" pitchFamily="34" charset="0"/>
              </a:rPr>
              <a:t>Solicitor</a:t>
            </a:r>
            <a:endParaRPr lang="en-GB" sz="1600" dirty="0">
              <a:latin typeface="Ink Free" panose="03080402000500000000" pitchFamily="66" charset="0"/>
              <a:cs typeface="Arial" pitchFamily="34" charset="0"/>
            </a:endParaRPr>
          </a:p>
          <a:p>
            <a:r>
              <a:rPr lang="en-GB" sz="1600" dirty="0">
                <a:latin typeface="Ink Free" panose="03080402000500000000" pitchFamily="66" charset="0"/>
                <a:ea typeface="ヒラギノ角ゴ Pro W3" charset="-128"/>
                <a:cs typeface="Arial" pitchFamily="34" charset="0"/>
              </a:rPr>
              <a:t>Financial adviser</a:t>
            </a:r>
          </a:p>
          <a:p>
            <a:r>
              <a:rPr lang="en-GB" sz="1600" dirty="0">
                <a:latin typeface="Ink Free" panose="03080402000500000000" pitchFamily="66" charset="0"/>
                <a:ea typeface="ヒラギノ角ゴ Pro W3" charset="-128"/>
                <a:cs typeface="Arial" pitchFamily="34" charset="0"/>
              </a:rPr>
              <a:t>Any other professionals</a:t>
            </a:r>
          </a:p>
        </p:txBody>
      </p:sp>
      <p:sp>
        <p:nvSpPr>
          <p:cNvPr id="161" name="Rectangle 160">
            <a:extLst>
              <a:ext uri="{FF2B5EF4-FFF2-40B4-BE49-F238E27FC236}">
                <a16:creationId xmlns:a16="http://schemas.microsoft.com/office/drawing/2014/main" id="{DB8EC0DD-0705-4862-B3A8-ABA602E6F9CC}"/>
              </a:ext>
            </a:extLst>
          </p:cNvPr>
          <p:cNvSpPr/>
          <p:nvPr/>
        </p:nvSpPr>
        <p:spPr>
          <a:xfrm>
            <a:off x="2659635" y="4495232"/>
            <a:ext cx="2763303" cy="1323439"/>
          </a:xfrm>
          <a:prstGeom prst="rect">
            <a:avLst/>
          </a:prstGeom>
        </p:spPr>
        <p:txBody>
          <a:bodyPr wrap="square">
            <a:spAutoFit/>
          </a:bodyPr>
          <a:lstStyle/>
          <a:p>
            <a:r>
              <a:rPr lang="en-GB" sz="1600" dirty="0">
                <a:latin typeface="Ink Free" panose="03080402000500000000" pitchFamily="66" charset="0"/>
                <a:ea typeface="ヒラギノ角ゴ Pro W3" charset="-128"/>
                <a:cs typeface="Arial" pitchFamily="34" charset="0"/>
              </a:rPr>
              <a:t>Providers and account numbers of:</a:t>
            </a:r>
          </a:p>
          <a:p>
            <a:r>
              <a:rPr lang="en-GB" sz="1600" dirty="0">
                <a:latin typeface="Ink Free" panose="03080402000500000000" pitchFamily="66" charset="0"/>
                <a:ea typeface="ヒラギノ角ゴ Pro W3" charset="-128"/>
                <a:cs typeface="Arial" pitchFamily="34" charset="0"/>
              </a:rPr>
              <a:t>Pensions</a:t>
            </a:r>
          </a:p>
          <a:p>
            <a:r>
              <a:rPr lang="en-GB" sz="1600" dirty="0">
                <a:latin typeface="Ink Free" panose="03080402000500000000" pitchFamily="66" charset="0"/>
                <a:ea typeface="ヒラギノ角ゴ Pro W3" charset="-128"/>
                <a:cs typeface="Arial" pitchFamily="34" charset="0"/>
              </a:rPr>
              <a:t>Life assurance</a:t>
            </a:r>
            <a:endParaRPr lang="en-GB" sz="1600" dirty="0">
              <a:latin typeface="Ink Free" panose="03080402000500000000" pitchFamily="66" charset="0"/>
              <a:cs typeface="Arial" pitchFamily="34" charset="0"/>
            </a:endParaRPr>
          </a:p>
          <a:p>
            <a:r>
              <a:rPr lang="en-GB" sz="1600" dirty="0">
                <a:latin typeface="Ink Free" panose="03080402000500000000" pitchFamily="66" charset="0"/>
                <a:ea typeface="ヒラギノ角ゴ Pro W3" charset="-128"/>
                <a:cs typeface="Arial" pitchFamily="34" charset="0"/>
              </a:rPr>
              <a:t>Investments</a:t>
            </a:r>
          </a:p>
        </p:txBody>
      </p:sp>
      <p:sp>
        <p:nvSpPr>
          <p:cNvPr id="163" name="Rectangle 162">
            <a:extLst>
              <a:ext uri="{FF2B5EF4-FFF2-40B4-BE49-F238E27FC236}">
                <a16:creationId xmlns:a16="http://schemas.microsoft.com/office/drawing/2014/main" id="{05E77810-1DDE-479E-AE56-FEAE000D2980}"/>
              </a:ext>
            </a:extLst>
          </p:cNvPr>
          <p:cNvSpPr/>
          <p:nvPr/>
        </p:nvSpPr>
        <p:spPr>
          <a:xfrm>
            <a:off x="6311445" y="3724078"/>
            <a:ext cx="2763303" cy="1077218"/>
          </a:xfrm>
          <a:prstGeom prst="rect">
            <a:avLst/>
          </a:prstGeom>
        </p:spPr>
        <p:txBody>
          <a:bodyPr wrap="square">
            <a:spAutoFit/>
          </a:bodyPr>
          <a:lstStyle/>
          <a:p>
            <a:r>
              <a:rPr lang="en-GB" sz="1600" dirty="0">
                <a:latin typeface="Ink Free" panose="03080402000500000000" pitchFamily="66" charset="0"/>
                <a:ea typeface="ヒラギノ角ゴ Pro W3" charset="-128"/>
                <a:cs typeface="Arial" pitchFamily="34" charset="0"/>
              </a:rPr>
              <a:t>A Cancel list:</a:t>
            </a:r>
          </a:p>
          <a:p>
            <a:r>
              <a:rPr lang="en-GB" sz="1600" dirty="0">
                <a:latin typeface="Ink Free" panose="03080402000500000000" pitchFamily="66" charset="0"/>
                <a:ea typeface="ヒラギノ角ゴ Pro W3" charset="-128"/>
                <a:cs typeface="Arial" pitchFamily="34" charset="0"/>
              </a:rPr>
              <a:t>Standing orders</a:t>
            </a:r>
          </a:p>
          <a:p>
            <a:r>
              <a:rPr lang="en-GB" sz="1600" dirty="0">
                <a:latin typeface="Ink Free" panose="03080402000500000000" pitchFamily="66" charset="0"/>
                <a:ea typeface="ヒラギノ角ゴ Pro W3" charset="-128"/>
                <a:cs typeface="Arial" pitchFamily="34" charset="0"/>
              </a:rPr>
              <a:t>Direct debits</a:t>
            </a:r>
          </a:p>
          <a:p>
            <a:r>
              <a:rPr lang="en-GB" sz="1600" dirty="0">
                <a:latin typeface="Ink Free" panose="03080402000500000000" pitchFamily="66" charset="0"/>
                <a:ea typeface="ヒラギノ角ゴ Pro W3" charset="-128"/>
                <a:cs typeface="Arial" pitchFamily="34" charset="0"/>
              </a:rPr>
              <a:t>Memberships</a:t>
            </a:r>
          </a:p>
        </p:txBody>
      </p:sp>
      <p:sp>
        <p:nvSpPr>
          <p:cNvPr id="164" name="Rectangle 163">
            <a:extLst>
              <a:ext uri="{FF2B5EF4-FFF2-40B4-BE49-F238E27FC236}">
                <a16:creationId xmlns:a16="http://schemas.microsoft.com/office/drawing/2014/main" id="{8AB8C4A7-8A1C-4067-8CA5-421F98405B2F}"/>
              </a:ext>
            </a:extLst>
          </p:cNvPr>
          <p:cNvSpPr/>
          <p:nvPr/>
        </p:nvSpPr>
        <p:spPr>
          <a:xfrm>
            <a:off x="6284904" y="4990922"/>
            <a:ext cx="2763303" cy="338554"/>
          </a:xfrm>
          <a:prstGeom prst="rect">
            <a:avLst/>
          </a:prstGeom>
        </p:spPr>
        <p:txBody>
          <a:bodyPr wrap="square">
            <a:spAutoFit/>
          </a:bodyPr>
          <a:lstStyle/>
          <a:p>
            <a:r>
              <a:rPr lang="en-GB" sz="1600" dirty="0">
                <a:latin typeface="Ink Free" panose="03080402000500000000" pitchFamily="66" charset="0"/>
                <a:ea typeface="ヒラギノ角ゴ Pro W3" charset="-128"/>
                <a:cs typeface="Arial" pitchFamily="34" charset="0"/>
              </a:rPr>
              <a:t>Funeral wishes</a:t>
            </a:r>
            <a:endParaRPr lang="en-GB" sz="1600" dirty="0">
              <a:latin typeface="Ink Free" panose="03080402000500000000" pitchFamily="66" charset="0"/>
            </a:endParaRPr>
          </a:p>
        </p:txBody>
      </p:sp>
      <p:sp>
        <p:nvSpPr>
          <p:cNvPr id="166" name="TextBox 165">
            <a:extLst>
              <a:ext uri="{FF2B5EF4-FFF2-40B4-BE49-F238E27FC236}">
                <a16:creationId xmlns:a16="http://schemas.microsoft.com/office/drawing/2014/main" id="{E465518C-EF10-4064-BD4F-6A2013C7D353}"/>
              </a:ext>
            </a:extLst>
          </p:cNvPr>
          <p:cNvSpPr txBox="1"/>
          <p:nvPr/>
        </p:nvSpPr>
        <p:spPr>
          <a:xfrm>
            <a:off x="6312400" y="2398700"/>
            <a:ext cx="4572000" cy="1200329"/>
          </a:xfrm>
          <a:prstGeom prst="rect">
            <a:avLst/>
          </a:prstGeom>
          <a:noFill/>
        </p:spPr>
        <p:txBody>
          <a:bodyPr wrap="square">
            <a:spAutoFit/>
          </a:bodyPr>
          <a:lstStyle/>
          <a:p>
            <a:r>
              <a:rPr lang="en-GB" dirty="0">
                <a:latin typeface="Ink Free" panose="03080402000500000000" pitchFamily="66" charset="0"/>
                <a:ea typeface="ヒラギノ角ゴ Pro W3" charset="-128"/>
                <a:cs typeface="Arial" pitchFamily="34" charset="0"/>
              </a:rPr>
              <a:t>Savings</a:t>
            </a:r>
          </a:p>
          <a:p>
            <a:r>
              <a:rPr lang="en-GB" dirty="0">
                <a:latin typeface="Ink Free" panose="03080402000500000000" pitchFamily="66" charset="0"/>
                <a:ea typeface="ヒラギノ角ゴ Pro W3" charset="-128"/>
                <a:cs typeface="Arial" pitchFamily="34" charset="0"/>
              </a:rPr>
              <a:t>Pre paid funeral plans </a:t>
            </a:r>
          </a:p>
          <a:p>
            <a:r>
              <a:rPr lang="en-GB" dirty="0">
                <a:latin typeface="Ink Free" panose="03080402000500000000" pitchFamily="66" charset="0"/>
                <a:ea typeface="ヒラギノ角ゴ Pro W3" charset="-128"/>
                <a:cs typeface="Arial" pitchFamily="34" charset="0"/>
              </a:rPr>
              <a:t>Bank accounts</a:t>
            </a:r>
          </a:p>
          <a:p>
            <a:r>
              <a:rPr lang="en-GB" dirty="0">
                <a:latin typeface="Ink Free" panose="03080402000500000000" pitchFamily="66" charset="0"/>
                <a:ea typeface="ヒラギノ角ゴ Pro W3" charset="-128"/>
                <a:cs typeface="Arial" pitchFamily="34" charset="0"/>
              </a:rPr>
              <a:t>Loans &amp; Credit cards</a:t>
            </a:r>
          </a:p>
        </p:txBody>
      </p:sp>
      <p:sp>
        <p:nvSpPr>
          <p:cNvPr id="2" name="RefTextBox123">
            <a:extLst>
              <a:ext uri="{FF2B5EF4-FFF2-40B4-BE49-F238E27FC236}">
                <a16:creationId xmlns:a16="http://schemas.microsoft.com/office/drawing/2014/main" id="{23BA1ECE-88B8-2D1C-986E-0B786A6AF98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902651358</a:t>
            </a:r>
          </a:p>
        </p:txBody>
      </p:sp>
    </p:spTree>
    <p:custDataLst>
      <p:tags r:id="rId1"/>
    </p:custDataLst>
    <p:extLst>
      <p:ext uri="{BB962C8B-B14F-4D97-AF65-F5344CB8AC3E}">
        <p14:creationId xmlns:p14="http://schemas.microsoft.com/office/powerpoint/2010/main" val="41202051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subTnLst>
                                    <p:cmd type="evt" cmd="onstopaudio">
                                      <p:cBhvr>
                                        <p:cTn display="0" masterRel="sameClick">
                                          <p:stCondLst>
                                            <p:cond evt="begin" delay="0">
                                              <p:tn val="5"/>
                                            </p:cond>
                                          </p:stCondLst>
                                        </p:cTn>
                                        <p:tgtEl>
                                          <p:sldTgt/>
                                        </p:tgtEl>
                                      </p:cBhvr>
                                    </p:cmd>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60"/>
                                        </p:tgtEl>
                                        <p:attrNameLst>
                                          <p:attrName>style.visibility</p:attrName>
                                        </p:attrNameLst>
                                      </p:cBhvr>
                                      <p:to>
                                        <p:strVal val="visible"/>
                                      </p:to>
                                    </p:set>
                                    <p:animEffect transition="in" filter="wipe(left)">
                                      <p:cBhvr>
                                        <p:cTn id="12" dur="500"/>
                                        <p:tgtEl>
                                          <p:spTgt spid="160"/>
                                        </p:tgtEl>
                                      </p:cBhvr>
                                    </p:animEffect>
                                  </p:childTnLst>
                                  <p:subTnLst>
                                    <p:cmd type="evt" cmd="onstopaudio">
                                      <p:cBhvr>
                                        <p:cTn display="0" masterRel="sameClick">
                                          <p:stCondLst>
                                            <p:cond evt="begin" delay="0">
                                              <p:tn val="10"/>
                                            </p:cond>
                                          </p:stCondLst>
                                        </p:cTn>
                                        <p:tgtEl>
                                          <p:sldTgt/>
                                        </p:tgtEl>
                                      </p:cBhvr>
                                    </p:cmd>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61"/>
                                        </p:tgtEl>
                                        <p:attrNameLst>
                                          <p:attrName>style.visibility</p:attrName>
                                        </p:attrNameLst>
                                      </p:cBhvr>
                                      <p:to>
                                        <p:strVal val="visible"/>
                                      </p:to>
                                    </p:set>
                                    <p:animEffect transition="in" filter="wipe(left)">
                                      <p:cBhvr>
                                        <p:cTn id="17" dur="500"/>
                                        <p:tgtEl>
                                          <p:spTgt spid="161"/>
                                        </p:tgtEl>
                                      </p:cBhvr>
                                    </p:animEffect>
                                  </p:childTnLst>
                                  <p:subTnLst>
                                    <p:cmd type="evt" cmd="onstopaudio">
                                      <p:cBhvr>
                                        <p:cTn display="0" masterRel="sameClick">
                                          <p:stCondLst>
                                            <p:cond evt="begin" delay="0">
                                              <p:tn val="15"/>
                                            </p:cond>
                                          </p:stCondLst>
                                        </p:cTn>
                                        <p:tgtEl>
                                          <p:sldTgt/>
                                        </p:tgtEl>
                                      </p:cBhvr>
                                    </p:cmd>
                                  </p:subTnLst>
                                </p:cTn>
                              </p:par>
                            </p:childTnLst>
                          </p:cTn>
                        </p:par>
                        <p:par>
                          <p:cTn id="18" fill="hold">
                            <p:stCondLst>
                              <p:cond delay="3500"/>
                            </p:stCondLst>
                            <p:childTnLst>
                              <p:par>
                                <p:cTn id="19" presetID="22" presetClass="entr" presetSubtype="8" fill="hold" grpId="0" nodeType="afterEffect">
                                  <p:stCondLst>
                                    <p:cond delay="0"/>
                                  </p:stCondLst>
                                  <p:iterate type="lt">
                                    <p:tmPct val="10000"/>
                                  </p:iterate>
                                  <p:childTnLst>
                                    <p:set>
                                      <p:cBhvr>
                                        <p:cTn id="20" dur="1" fill="hold">
                                          <p:stCondLst>
                                            <p:cond delay="0"/>
                                          </p:stCondLst>
                                        </p:cTn>
                                        <p:tgtEl>
                                          <p:spTgt spid="166"/>
                                        </p:tgtEl>
                                        <p:attrNameLst>
                                          <p:attrName>style.visibility</p:attrName>
                                        </p:attrNameLst>
                                      </p:cBhvr>
                                      <p:to>
                                        <p:strVal val="visible"/>
                                      </p:to>
                                    </p:set>
                                    <p:animEffect transition="in" filter="wipe(left)">
                                      <p:cBhvr>
                                        <p:cTn id="21" dur="500"/>
                                        <p:tgtEl>
                                          <p:spTgt spid="166"/>
                                        </p:tgtEl>
                                      </p:cBhvr>
                                    </p:animEffect>
                                  </p:childTnLst>
                                  <p:subTnLst>
                                    <p:cmd type="evt" cmd="onstopaudio">
                                      <p:cBhvr>
                                        <p:cTn display="0" masterRel="sameClick">
                                          <p:stCondLst>
                                            <p:cond evt="begin" delay="0">
                                              <p:tn val="19"/>
                                            </p:cond>
                                          </p:stCondLst>
                                        </p:cTn>
                                        <p:tgtEl>
                                          <p:sldTgt/>
                                        </p:tgtEl>
                                      </p:cBhvr>
                                    </p:cmd>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10000"/>
                                  </p:iterate>
                                  <p:childTnLst>
                                    <p:set>
                                      <p:cBhvr>
                                        <p:cTn id="25" dur="1" fill="hold">
                                          <p:stCondLst>
                                            <p:cond delay="0"/>
                                          </p:stCondLst>
                                        </p:cTn>
                                        <p:tgtEl>
                                          <p:spTgt spid="163"/>
                                        </p:tgtEl>
                                        <p:attrNameLst>
                                          <p:attrName>style.visibility</p:attrName>
                                        </p:attrNameLst>
                                      </p:cBhvr>
                                      <p:to>
                                        <p:strVal val="visible"/>
                                      </p:to>
                                    </p:set>
                                    <p:animEffect transition="in" filter="wipe(left)">
                                      <p:cBhvr>
                                        <p:cTn id="26" dur="500"/>
                                        <p:tgtEl>
                                          <p:spTgt spid="163"/>
                                        </p:tgtEl>
                                      </p:cBhvr>
                                    </p:animEffect>
                                  </p:childTnLst>
                                  <p:subTnLst>
                                    <p:cmd type="evt" cmd="onstopaudio">
                                      <p:cBhvr>
                                        <p:cTn display="0" masterRel="sameClick">
                                          <p:stCondLst>
                                            <p:cond evt="begin" delay="0">
                                              <p:tn val="24"/>
                                            </p:cond>
                                          </p:stCondLst>
                                        </p:cTn>
                                        <p:tgtEl>
                                          <p:sldTgt/>
                                        </p:tgtEl>
                                      </p:cBhvr>
                                    </p:cmd>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164"/>
                                        </p:tgtEl>
                                        <p:attrNameLst>
                                          <p:attrName>style.visibility</p:attrName>
                                        </p:attrNameLst>
                                      </p:cBhvr>
                                      <p:to>
                                        <p:strVal val="visible"/>
                                      </p:to>
                                    </p:set>
                                    <p:animEffect transition="in" filter="wipe(left)">
                                      <p:cBhvr>
                                        <p:cTn id="31" dur="500"/>
                                        <p:tgtEl>
                                          <p:spTgt spid="164"/>
                                        </p:tgtEl>
                                      </p:cBhvr>
                                    </p:animEffect>
                                  </p:childTnLst>
                                  <p:subTnLst>
                                    <p:cmd type="evt" cmd="onstopaudio">
                                      <p:cBhvr>
                                        <p:cTn display="0" masterRel="sameClick">
                                          <p:stCondLst>
                                            <p:cond evt="begin" delay="0">
                                              <p:tn val="29"/>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60" grpId="0"/>
      <p:bldP spid="161" grpId="0"/>
      <p:bldP spid="163" grpId="0"/>
      <p:bldP spid="164" grpId="0"/>
      <p:bldP spid="1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DC3EE34-7EF3-44BF-A571-6241F9A402B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Your feedback</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B8E5CA85-F079-7110-EF19-24E12814C8A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759533470</a:t>
            </a:r>
          </a:p>
        </p:txBody>
      </p:sp>
      <p:pic>
        <p:nvPicPr>
          <p:cNvPr id="9" name="Picture 8">
            <a:extLst>
              <a:ext uri="{FF2B5EF4-FFF2-40B4-BE49-F238E27FC236}">
                <a16:creationId xmlns:a16="http://schemas.microsoft.com/office/drawing/2014/main" id="{24E2E994-C094-182E-56A6-86B8D512E895}"/>
              </a:ext>
            </a:extLst>
          </p:cNvPr>
          <p:cNvPicPr>
            <a:picLocks noChangeAspect="1"/>
          </p:cNvPicPr>
          <p:nvPr/>
        </p:nvPicPr>
        <p:blipFill>
          <a:blip r:embed="rId4"/>
          <a:stretch>
            <a:fillRect/>
          </a:stretch>
        </p:blipFill>
        <p:spPr>
          <a:xfrm>
            <a:off x="12318473" y="1148856"/>
            <a:ext cx="3252254" cy="4657585"/>
          </a:xfrm>
          <a:prstGeom prst="rect">
            <a:avLst/>
          </a:prstGeom>
        </p:spPr>
      </p:pic>
      <p:pic>
        <p:nvPicPr>
          <p:cNvPr id="4" name="Picture 3">
            <a:extLst>
              <a:ext uri="{FF2B5EF4-FFF2-40B4-BE49-F238E27FC236}">
                <a16:creationId xmlns:a16="http://schemas.microsoft.com/office/drawing/2014/main" id="{D841543C-38E9-84E1-69DC-151449921A31}"/>
              </a:ext>
            </a:extLst>
          </p:cNvPr>
          <p:cNvPicPr>
            <a:picLocks noChangeAspect="1"/>
          </p:cNvPicPr>
          <p:nvPr/>
        </p:nvPicPr>
        <p:blipFill>
          <a:blip r:embed="rId5"/>
          <a:stretch>
            <a:fillRect/>
          </a:stretch>
        </p:blipFill>
        <p:spPr>
          <a:xfrm>
            <a:off x="3949125" y="1148856"/>
            <a:ext cx="4293750" cy="4662385"/>
          </a:xfrm>
          <a:prstGeom prst="rect">
            <a:avLst/>
          </a:prstGeom>
        </p:spPr>
      </p:pic>
    </p:spTree>
    <p:custDataLst>
      <p:tags r:id="rId1"/>
    </p:custDataLst>
    <p:extLst>
      <p:ext uri="{BB962C8B-B14F-4D97-AF65-F5344CB8AC3E}">
        <p14:creationId xmlns:p14="http://schemas.microsoft.com/office/powerpoint/2010/main" val="252380383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98C1EFF5-6C32-42EE-648F-41C7D99E7C0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211146986</a:t>
            </a:r>
          </a:p>
        </p:txBody>
      </p:sp>
      <p:pic>
        <p:nvPicPr>
          <p:cNvPr id="8" name="Picture 7">
            <a:extLst>
              <a:ext uri="{FF2B5EF4-FFF2-40B4-BE49-F238E27FC236}">
                <a16:creationId xmlns:a16="http://schemas.microsoft.com/office/drawing/2014/main" id="{893391DB-B594-1347-7C44-AFB8091DC11C}"/>
              </a:ext>
            </a:extLst>
          </p:cNvPr>
          <p:cNvPicPr>
            <a:picLocks noChangeAspect="1"/>
          </p:cNvPicPr>
          <p:nvPr/>
        </p:nvPicPr>
        <p:blipFill>
          <a:blip r:embed="rId4"/>
          <a:stretch>
            <a:fillRect/>
          </a:stretch>
        </p:blipFill>
        <p:spPr>
          <a:xfrm>
            <a:off x="4469873" y="1148856"/>
            <a:ext cx="3252254" cy="4657585"/>
          </a:xfrm>
          <a:prstGeom prst="rect">
            <a:avLst/>
          </a:prstGeom>
        </p:spPr>
      </p:pic>
      <p:pic>
        <p:nvPicPr>
          <p:cNvPr id="3" name="Picture 2">
            <a:extLst>
              <a:ext uri="{FF2B5EF4-FFF2-40B4-BE49-F238E27FC236}">
                <a16:creationId xmlns:a16="http://schemas.microsoft.com/office/drawing/2014/main" id="{E5BC1C47-6F9B-EBC9-2FBC-1CCD9352A6A4}"/>
              </a:ext>
            </a:extLst>
          </p:cNvPr>
          <p:cNvPicPr>
            <a:picLocks noChangeAspect="1"/>
          </p:cNvPicPr>
          <p:nvPr/>
        </p:nvPicPr>
        <p:blipFill>
          <a:blip r:embed="rId5"/>
          <a:stretch>
            <a:fillRect/>
          </a:stretch>
        </p:blipFill>
        <p:spPr>
          <a:xfrm>
            <a:off x="-4354710" y="1148856"/>
            <a:ext cx="4293750" cy="4662385"/>
          </a:xfrm>
          <a:prstGeom prst="rect">
            <a:avLst/>
          </a:prstGeom>
        </p:spPr>
      </p:pic>
    </p:spTree>
    <p:custDataLst>
      <p:tags r:id="rId1"/>
    </p:custDataLst>
    <p:extLst>
      <p:ext uri="{BB962C8B-B14F-4D97-AF65-F5344CB8AC3E}">
        <p14:creationId xmlns:p14="http://schemas.microsoft.com/office/powerpoint/2010/main" val="1202974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Next steps</a:t>
            </a:r>
          </a:p>
        </p:txBody>
      </p:sp>
      <p:sp>
        <p:nvSpPr>
          <p:cNvPr id="2" name="RefTextBox123">
            <a:extLst>
              <a:ext uri="{FF2B5EF4-FFF2-40B4-BE49-F238E27FC236}">
                <a16:creationId xmlns:a16="http://schemas.microsoft.com/office/drawing/2014/main" id="{48AB88F6-407C-30F7-C635-B388BC89DAE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393965084</a:t>
            </a:r>
          </a:p>
        </p:txBody>
      </p:sp>
    </p:spTree>
    <p:custDataLst>
      <p:tags r:id="rId1"/>
    </p:custDataLst>
    <p:extLst>
      <p:ext uri="{BB962C8B-B14F-4D97-AF65-F5344CB8AC3E}">
        <p14:creationId xmlns:p14="http://schemas.microsoft.com/office/powerpoint/2010/main" val="366117965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36DC024-F545-4E0F-AC3A-854A69F6A13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Further information on care</a:t>
            </a:r>
          </a:p>
        </p:txBody>
      </p:sp>
      <p:sp>
        <p:nvSpPr>
          <p:cNvPr id="28" name="TextBox 27">
            <a:extLst>
              <a:ext uri="{FF2B5EF4-FFF2-40B4-BE49-F238E27FC236}">
                <a16:creationId xmlns:a16="http://schemas.microsoft.com/office/drawing/2014/main" id="{DACCFAFE-B65F-7AEE-9BC8-D50CA63337AA}"/>
              </a:ext>
            </a:extLst>
          </p:cNvPr>
          <p:cNvSpPr txBox="1"/>
          <p:nvPr/>
        </p:nvSpPr>
        <p:spPr>
          <a:xfrm>
            <a:off x="4318177" y="3611442"/>
            <a:ext cx="3117056" cy="369332"/>
          </a:xfrm>
          <a:prstGeom prst="rect">
            <a:avLst/>
          </a:prstGeom>
          <a:noFill/>
        </p:spPr>
        <p:txBody>
          <a:bodyPr wrap="square">
            <a:spAutoFit/>
          </a:bodyPr>
          <a:lstStyle/>
          <a:p>
            <a:r>
              <a:rPr lang="en-GB" b="1">
                <a:latin typeface="Aptos" panose="020B0004020202020204" pitchFamily="34" charset="0"/>
              </a:rPr>
              <a:t>England</a:t>
            </a:r>
            <a:r>
              <a:rPr lang="en-GB">
                <a:latin typeface="Aptos" panose="020B0004020202020204" pitchFamily="34" charset="0"/>
              </a:rPr>
              <a:t>: www.ageuk.org.uk</a:t>
            </a:r>
          </a:p>
        </p:txBody>
      </p:sp>
      <p:sp>
        <p:nvSpPr>
          <p:cNvPr id="30" name="TextBox 29">
            <a:extLst>
              <a:ext uri="{FF2B5EF4-FFF2-40B4-BE49-F238E27FC236}">
                <a16:creationId xmlns:a16="http://schemas.microsoft.com/office/drawing/2014/main" id="{5852BCBF-7BBA-EB5F-17A4-8EFA55615F52}"/>
              </a:ext>
            </a:extLst>
          </p:cNvPr>
          <p:cNvSpPr txBox="1"/>
          <p:nvPr/>
        </p:nvSpPr>
        <p:spPr>
          <a:xfrm>
            <a:off x="4318177" y="5077096"/>
            <a:ext cx="3813246" cy="369332"/>
          </a:xfrm>
          <a:prstGeom prst="rect">
            <a:avLst/>
          </a:prstGeom>
          <a:noFill/>
        </p:spPr>
        <p:txBody>
          <a:bodyPr wrap="square">
            <a:spAutoFit/>
          </a:bodyPr>
          <a:lstStyle/>
          <a:p>
            <a:r>
              <a:rPr lang="en-GB" b="1">
                <a:latin typeface="Aptos" panose="020B0004020202020204" pitchFamily="34" charset="0"/>
              </a:rPr>
              <a:t>Wales</a:t>
            </a:r>
            <a:r>
              <a:rPr lang="en-GB">
                <a:latin typeface="Aptos" panose="020B0004020202020204" pitchFamily="34" charset="0"/>
              </a:rPr>
              <a:t>: www.ageuk.org.uk/cymru</a:t>
            </a:r>
          </a:p>
        </p:txBody>
      </p:sp>
      <p:sp>
        <p:nvSpPr>
          <p:cNvPr id="32" name="TextBox 31">
            <a:extLst>
              <a:ext uri="{FF2B5EF4-FFF2-40B4-BE49-F238E27FC236}">
                <a16:creationId xmlns:a16="http://schemas.microsoft.com/office/drawing/2014/main" id="{BE510C23-3BEC-B556-190E-6290431BFE71}"/>
              </a:ext>
            </a:extLst>
          </p:cNvPr>
          <p:cNvSpPr txBox="1"/>
          <p:nvPr/>
        </p:nvSpPr>
        <p:spPr>
          <a:xfrm>
            <a:off x="4318177" y="4333117"/>
            <a:ext cx="4725560" cy="369332"/>
          </a:xfrm>
          <a:prstGeom prst="rect">
            <a:avLst/>
          </a:prstGeom>
          <a:noFill/>
        </p:spPr>
        <p:txBody>
          <a:bodyPr wrap="square">
            <a:spAutoFit/>
          </a:bodyPr>
          <a:lstStyle/>
          <a:p>
            <a:r>
              <a:rPr lang="en-GB" b="1">
                <a:latin typeface="Aptos" panose="020B0004020202020204" pitchFamily="34" charset="0"/>
              </a:rPr>
              <a:t>Scotland</a:t>
            </a:r>
            <a:r>
              <a:rPr lang="en-GB">
                <a:latin typeface="Aptos" panose="020B0004020202020204" pitchFamily="34" charset="0"/>
              </a:rPr>
              <a:t>: www.ageuk.org.uk/scotland</a:t>
            </a:r>
          </a:p>
        </p:txBody>
      </p:sp>
      <p:sp>
        <p:nvSpPr>
          <p:cNvPr id="37" name="Rectangle 36">
            <a:extLst>
              <a:ext uri="{FF2B5EF4-FFF2-40B4-BE49-F238E27FC236}">
                <a16:creationId xmlns:a16="http://schemas.microsoft.com/office/drawing/2014/main" id="{94D7FB70-CF88-1672-3FA6-2452BC5E1686}"/>
              </a:ext>
            </a:extLst>
          </p:cNvPr>
          <p:cNvSpPr/>
          <p:nvPr/>
        </p:nvSpPr>
        <p:spPr>
          <a:xfrm>
            <a:off x="4243394" y="354566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38" name="Rectangle 37">
            <a:extLst>
              <a:ext uri="{FF2B5EF4-FFF2-40B4-BE49-F238E27FC236}">
                <a16:creationId xmlns:a16="http://schemas.microsoft.com/office/drawing/2014/main" id="{6259C239-B352-7ECF-99FE-3E88ABF1741E}"/>
              </a:ext>
            </a:extLst>
          </p:cNvPr>
          <p:cNvSpPr/>
          <p:nvPr/>
        </p:nvSpPr>
        <p:spPr>
          <a:xfrm>
            <a:off x="0" y="2031597"/>
            <a:ext cx="12192000" cy="1062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48" name="TextBox 47">
            <a:extLst>
              <a:ext uri="{FF2B5EF4-FFF2-40B4-BE49-F238E27FC236}">
                <a16:creationId xmlns:a16="http://schemas.microsoft.com/office/drawing/2014/main" id="{AB6E8B02-49A1-6153-417E-B0B0EEE88077}"/>
              </a:ext>
            </a:extLst>
          </p:cNvPr>
          <p:cNvSpPr txBox="1"/>
          <p:nvPr/>
        </p:nvSpPr>
        <p:spPr>
          <a:xfrm>
            <a:off x="4103877" y="2536908"/>
            <a:ext cx="6956424" cy="369332"/>
          </a:xfrm>
          <a:prstGeom prst="rect">
            <a:avLst/>
          </a:prstGeom>
          <a:noFill/>
        </p:spPr>
        <p:txBody>
          <a:bodyPr wrap="square" rtlCol="0" anchor="ctr">
            <a:spAutoFit/>
          </a:bodyPr>
          <a:lstStyle/>
          <a:p>
            <a:r>
              <a:rPr lang="en-GB">
                <a:latin typeface="Aptos" panose="020B0004020202020204" pitchFamily="34" charset="0"/>
              </a:rPr>
              <a:t>www.moneyhelper.org.uk/en/family-and-care/long-term-care</a:t>
            </a:r>
          </a:p>
        </p:txBody>
      </p:sp>
      <p:sp>
        <p:nvSpPr>
          <p:cNvPr id="52" name="Rectangle 51">
            <a:extLst>
              <a:ext uri="{FF2B5EF4-FFF2-40B4-BE49-F238E27FC236}">
                <a16:creationId xmlns:a16="http://schemas.microsoft.com/office/drawing/2014/main" id="{798C06A0-EC01-ADF8-15D8-EBFEBEB24ACF}"/>
              </a:ext>
            </a:extLst>
          </p:cNvPr>
          <p:cNvSpPr/>
          <p:nvPr/>
        </p:nvSpPr>
        <p:spPr>
          <a:xfrm>
            <a:off x="4243394" y="427374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53" name="Rectangle 52">
            <a:extLst>
              <a:ext uri="{FF2B5EF4-FFF2-40B4-BE49-F238E27FC236}">
                <a16:creationId xmlns:a16="http://schemas.microsoft.com/office/drawing/2014/main" id="{2EB5D397-2E74-32F2-C8AD-B323C98E6588}"/>
              </a:ext>
            </a:extLst>
          </p:cNvPr>
          <p:cNvSpPr/>
          <p:nvPr/>
        </p:nvSpPr>
        <p:spPr>
          <a:xfrm>
            <a:off x="4243394" y="500182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54" name="Rectangle 53">
            <a:extLst>
              <a:ext uri="{FF2B5EF4-FFF2-40B4-BE49-F238E27FC236}">
                <a16:creationId xmlns:a16="http://schemas.microsoft.com/office/drawing/2014/main" id="{A1C882FE-B875-E068-3C82-C2D46D76DFA2}"/>
              </a:ext>
            </a:extLst>
          </p:cNvPr>
          <p:cNvSpPr/>
          <p:nvPr/>
        </p:nvSpPr>
        <p:spPr>
          <a:xfrm>
            <a:off x="4252916" y="572990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56" name="TextBox 55">
            <a:extLst>
              <a:ext uri="{FF2B5EF4-FFF2-40B4-BE49-F238E27FC236}">
                <a16:creationId xmlns:a16="http://schemas.microsoft.com/office/drawing/2014/main" id="{A6F982ED-13C5-FC22-A68E-7CD50D4CA63C}"/>
              </a:ext>
            </a:extLst>
          </p:cNvPr>
          <p:cNvSpPr txBox="1"/>
          <p:nvPr/>
        </p:nvSpPr>
        <p:spPr>
          <a:xfrm>
            <a:off x="4318177" y="5788578"/>
            <a:ext cx="6138873" cy="369332"/>
          </a:xfrm>
          <a:prstGeom prst="rect">
            <a:avLst/>
          </a:prstGeom>
          <a:noFill/>
        </p:spPr>
        <p:txBody>
          <a:bodyPr wrap="square">
            <a:spAutoFit/>
          </a:bodyPr>
          <a:lstStyle/>
          <a:p>
            <a:r>
              <a:rPr lang="en-GB" b="1">
                <a:latin typeface="Aptos" panose="020B0004020202020204" pitchFamily="34" charset="0"/>
              </a:rPr>
              <a:t>Northern Ireland</a:t>
            </a:r>
            <a:r>
              <a:rPr lang="en-GB">
                <a:latin typeface="Aptos" panose="020B0004020202020204" pitchFamily="34" charset="0"/>
              </a:rPr>
              <a:t>: www.ageuk.org.uk/northern-ireland</a:t>
            </a:r>
          </a:p>
        </p:txBody>
      </p:sp>
      <p:sp>
        <p:nvSpPr>
          <p:cNvPr id="2" name="TextBox 1">
            <a:extLst>
              <a:ext uri="{FF2B5EF4-FFF2-40B4-BE49-F238E27FC236}">
                <a16:creationId xmlns:a16="http://schemas.microsoft.com/office/drawing/2014/main" id="{F0B00FB0-B272-FD80-AEBB-741506124CD9}"/>
              </a:ext>
            </a:extLst>
          </p:cNvPr>
          <p:cNvSpPr txBox="1"/>
          <p:nvPr/>
        </p:nvSpPr>
        <p:spPr>
          <a:xfrm>
            <a:off x="2327878" y="3345608"/>
            <a:ext cx="1173014" cy="400110"/>
          </a:xfrm>
          <a:prstGeom prst="rect">
            <a:avLst/>
          </a:prstGeom>
          <a:noFill/>
        </p:spPr>
        <p:txBody>
          <a:bodyPr wrap="square" rtlCol="0">
            <a:spAutoFit/>
          </a:bodyPr>
          <a:lstStyle/>
          <a:p>
            <a:r>
              <a:rPr lang="en-GB" sz="2000" b="1">
                <a:latin typeface="Aptos" panose="020B0004020202020204" pitchFamily="34" charset="0"/>
              </a:rPr>
              <a:t>Age UK</a:t>
            </a:r>
          </a:p>
        </p:txBody>
      </p:sp>
      <p:grpSp>
        <p:nvGrpSpPr>
          <p:cNvPr id="3" name="Group 2">
            <a:extLst>
              <a:ext uri="{FF2B5EF4-FFF2-40B4-BE49-F238E27FC236}">
                <a16:creationId xmlns:a16="http://schemas.microsoft.com/office/drawing/2014/main" id="{8407549F-295C-DF5D-093E-3F22710F668C}"/>
              </a:ext>
            </a:extLst>
          </p:cNvPr>
          <p:cNvGrpSpPr/>
          <p:nvPr/>
        </p:nvGrpSpPr>
        <p:grpSpPr>
          <a:xfrm>
            <a:off x="-2044827" y="4809994"/>
            <a:ext cx="1757352" cy="713630"/>
            <a:chOff x="6025" y="6022367"/>
            <a:chExt cx="1757352" cy="713630"/>
          </a:xfrm>
        </p:grpSpPr>
        <p:grpSp>
          <p:nvGrpSpPr>
            <p:cNvPr id="4" name="Group 3">
              <a:extLst>
                <a:ext uri="{FF2B5EF4-FFF2-40B4-BE49-F238E27FC236}">
                  <a16:creationId xmlns:a16="http://schemas.microsoft.com/office/drawing/2014/main" id="{ED994B0E-EAE7-A741-7B76-829BB8DF3ACB}"/>
                </a:ext>
              </a:extLst>
            </p:cNvPr>
            <p:cNvGrpSpPr/>
            <p:nvPr/>
          </p:nvGrpSpPr>
          <p:grpSpPr>
            <a:xfrm>
              <a:off x="369856" y="6260536"/>
              <a:ext cx="1029690" cy="475461"/>
              <a:chOff x="344016" y="6093296"/>
              <a:chExt cx="1029690" cy="475461"/>
            </a:xfrm>
          </p:grpSpPr>
          <p:sp>
            <p:nvSpPr>
              <p:cNvPr id="6" name="Oval 5">
                <a:extLst>
                  <a:ext uri="{FF2B5EF4-FFF2-40B4-BE49-F238E27FC236}">
                    <a16:creationId xmlns:a16="http://schemas.microsoft.com/office/drawing/2014/main" id="{FD08954A-BC41-B024-0299-D805AC9B8E20}"/>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7" name="Oval 6">
                <a:extLst>
                  <a:ext uri="{FF2B5EF4-FFF2-40B4-BE49-F238E27FC236}">
                    <a16:creationId xmlns:a16="http://schemas.microsoft.com/office/drawing/2014/main" id="{0D2C35D2-4A42-46F9-F5E7-7C0DA44A083D}"/>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 name="Oval 7">
                <a:extLst>
                  <a:ext uri="{FF2B5EF4-FFF2-40B4-BE49-F238E27FC236}">
                    <a16:creationId xmlns:a16="http://schemas.microsoft.com/office/drawing/2014/main" id="{EC98C40B-61A2-D6F9-9A31-237BC0382188}"/>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9" name="Oval 8">
                <a:extLst>
                  <a:ext uri="{FF2B5EF4-FFF2-40B4-BE49-F238E27FC236}">
                    <a16:creationId xmlns:a16="http://schemas.microsoft.com/office/drawing/2014/main" id="{95C94A84-47A7-8CF3-4343-101AB67D6BB8}"/>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0" name="Oval 9">
                <a:extLst>
                  <a:ext uri="{FF2B5EF4-FFF2-40B4-BE49-F238E27FC236}">
                    <a16:creationId xmlns:a16="http://schemas.microsoft.com/office/drawing/2014/main" id="{ECE3350D-2D9D-21BD-3B97-D698BD78271E}"/>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1" name="Oval 10">
                <a:extLst>
                  <a:ext uri="{FF2B5EF4-FFF2-40B4-BE49-F238E27FC236}">
                    <a16:creationId xmlns:a16="http://schemas.microsoft.com/office/drawing/2014/main" id="{79B29C9C-CEBD-1D54-D8BD-05823F9A42B1}"/>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 name="Oval 11">
                <a:extLst>
                  <a:ext uri="{FF2B5EF4-FFF2-40B4-BE49-F238E27FC236}">
                    <a16:creationId xmlns:a16="http://schemas.microsoft.com/office/drawing/2014/main" id="{B2004E39-C707-ED40-8280-E48A35CE2DE2}"/>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5" name="TextBox 4">
              <a:extLst>
                <a:ext uri="{FF2B5EF4-FFF2-40B4-BE49-F238E27FC236}">
                  <a16:creationId xmlns:a16="http://schemas.microsoft.com/office/drawing/2014/main" id="{301CAF22-B536-0D64-01C3-C1FE0605D960}"/>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pic>
        <p:nvPicPr>
          <p:cNvPr id="14" name="Picture 13" descr="A computer and phone with a screen on&#10;&#10;Description automatically generated">
            <a:extLst>
              <a:ext uri="{FF2B5EF4-FFF2-40B4-BE49-F238E27FC236}">
                <a16:creationId xmlns:a16="http://schemas.microsoft.com/office/drawing/2014/main" id="{EE1EC4E9-EA89-AC07-E1D6-50B8D900D1E5}"/>
              </a:ext>
            </a:extLst>
          </p:cNvPr>
          <p:cNvPicPr>
            <a:picLocks noChangeAspect="1"/>
          </p:cNvPicPr>
          <p:nvPr/>
        </p:nvPicPr>
        <p:blipFill rotWithShape="1">
          <a:blip r:embed="rId4"/>
          <a:srcRect l="11412" t="40967" r="59855" b="6821"/>
          <a:stretch/>
        </p:blipFill>
        <p:spPr>
          <a:xfrm>
            <a:off x="2126623" y="3764154"/>
            <a:ext cx="1575524" cy="2862929"/>
          </a:xfrm>
          <a:prstGeom prst="rect">
            <a:avLst/>
          </a:prstGeom>
        </p:spPr>
      </p:pic>
      <p:pic>
        <p:nvPicPr>
          <p:cNvPr id="16" name="Picture 15" descr="A computer and phone with a screen on&#10;&#10;Description automatically generated">
            <a:extLst>
              <a:ext uri="{FF2B5EF4-FFF2-40B4-BE49-F238E27FC236}">
                <a16:creationId xmlns:a16="http://schemas.microsoft.com/office/drawing/2014/main" id="{47160E12-EF63-FAC3-887F-2343DFD991D1}"/>
              </a:ext>
            </a:extLst>
          </p:cNvPr>
          <p:cNvPicPr>
            <a:picLocks noChangeAspect="1"/>
          </p:cNvPicPr>
          <p:nvPr/>
        </p:nvPicPr>
        <p:blipFill rotWithShape="1">
          <a:blip r:embed="rId4"/>
          <a:srcRect l="24077" t="2481" r="23178" b="65611"/>
          <a:stretch/>
        </p:blipFill>
        <p:spPr>
          <a:xfrm>
            <a:off x="1663519" y="1808636"/>
            <a:ext cx="2440359" cy="1476295"/>
          </a:xfrm>
          <a:prstGeom prst="rect">
            <a:avLst/>
          </a:prstGeom>
        </p:spPr>
      </p:pic>
      <p:sp>
        <p:nvSpPr>
          <p:cNvPr id="17" name="TextBox 16">
            <a:extLst>
              <a:ext uri="{FF2B5EF4-FFF2-40B4-BE49-F238E27FC236}">
                <a16:creationId xmlns:a16="http://schemas.microsoft.com/office/drawing/2014/main" id="{9D8B9F4F-3BB2-7BDF-97E6-B9EA58BB449E}"/>
              </a:ext>
            </a:extLst>
          </p:cNvPr>
          <p:cNvSpPr txBox="1"/>
          <p:nvPr/>
        </p:nvSpPr>
        <p:spPr>
          <a:xfrm>
            <a:off x="5876706" y="2146402"/>
            <a:ext cx="2035129" cy="400110"/>
          </a:xfrm>
          <a:prstGeom prst="rect">
            <a:avLst/>
          </a:prstGeom>
          <a:noFill/>
        </p:spPr>
        <p:txBody>
          <a:bodyPr wrap="square" rtlCol="0">
            <a:spAutoFit/>
          </a:bodyPr>
          <a:lstStyle/>
          <a:p>
            <a:pPr algn="ctr"/>
            <a:r>
              <a:rPr lang="en-GB" sz="2000" b="1" dirty="0" err="1">
                <a:latin typeface="Aptos" panose="020B0004020202020204" pitchFamily="34" charset="0"/>
              </a:rPr>
              <a:t>MoneyHelper</a:t>
            </a:r>
            <a:endParaRPr lang="en-GB" sz="2000" b="1" dirty="0">
              <a:latin typeface="Aptos" panose="020B0004020202020204" pitchFamily="34" charset="0"/>
            </a:endParaRPr>
          </a:p>
        </p:txBody>
      </p:sp>
      <p:sp>
        <p:nvSpPr>
          <p:cNvPr id="13" name="RefTextBox123">
            <a:extLst>
              <a:ext uri="{FF2B5EF4-FFF2-40B4-BE49-F238E27FC236}">
                <a16:creationId xmlns:a16="http://schemas.microsoft.com/office/drawing/2014/main" id="{3985E526-ABEA-CB0F-45E8-0DFC4BC5E68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447291012</a:t>
            </a:r>
          </a:p>
        </p:txBody>
      </p:sp>
    </p:spTree>
    <p:custDataLst>
      <p:tags r:id="rId1"/>
    </p:custDataLst>
    <p:extLst>
      <p:ext uri="{BB962C8B-B14F-4D97-AF65-F5344CB8AC3E}">
        <p14:creationId xmlns:p14="http://schemas.microsoft.com/office/powerpoint/2010/main" val="230425116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A03ED3F-2C71-49CF-A1CB-F4AF89947DCF}"/>
              </a:ext>
            </a:extLst>
          </p:cNvPr>
          <p:cNvSpPr txBox="1">
            <a:spLocks/>
          </p:cNvSpPr>
          <p:nvPr/>
        </p:nvSpPr>
        <p:spPr>
          <a:xfrm>
            <a:off x="802800" y="1059680"/>
            <a:ext cx="10585450" cy="525280"/>
          </a:xfrm>
          <a:prstGeom prst="rect">
            <a:avLst/>
          </a:prstGeom>
        </p:spPr>
        <p:txBody>
          <a:bodyPr lIns="0" tIns="0" rIns="0" bIns="0"/>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Useful contacts</a:t>
            </a:r>
            <a:endParaRPr lang="en-GB" altLang="en-US" sz="3600" dirty="0">
              <a:solidFill>
                <a:srgbClr val="391C66"/>
              </a:solidFill>
              <a:latin typeface="Aptos Display" panose="020B0004020202020204" pitchFamily="34" charset="0"/>
              <a:ea typeface="ヒラギノ角ゴ Pro W3"/>
            </a:endParaRPr>
          </a:p>
        </p:txBody>
      </p:sp>
      <p:cxnSp>
        <p:nvCxnSpPr>
          <p:cNvPr id="23" name="Straight Connector 22">
            <a:extLst>
              <a:ext uri="{FF2B5EF4-FFF2-40B4-BE49-F238E27FC236}">
                <a16:creationId xmlns:a16="http://schemas.microsoft.com/office/drawing/2014/main" id="{E4411B7B-CD43-43C3-8A7C-96C27C9EEEB3}"/>
              </a:ext>
            </a:extLst>
          </p:cNvPr>
          <p:cNvCxnSpPr/>
          <p:nvPr/>
        </p:nvCxnSpPr>
        <p:spPr>
          <a:xfrm>
            <a:off x="1031400" y="1710543"/>
            <a:ext cx="0" cy="4455106"/>
          </a:xfrm>
          <a:prstGeom prst="line">
            <a:avLst/>
          </a:prstGeom>
          <a:noFill/>
          <a:ln w="38100" cap="flat" cmpd="sng" algn="ctr">
            <a:solidFill>
              <a:srgbClr val="FFFFFF">
                <a:lumMod val="65000"/>
              </a:srgbClr>
            </a:solidFill>
            <a:prstDash val="solid"/>
          </a:ln>
          <a:effectLst/>
        </p:spPr>
      </p:cxnSp>
      <p:grpSp>
        <p:nvGrpSpPr>
          <p:cNvPr id="24" name="Group 23">
            <a:extLst>
              <a:ext uri="{FF2B5EF4-FFF2-40B4-BE49-F238E27FC236}">
                <a16:creationId xmlns:a16="http://schemas.microsoft.com/office/drawing/2014/main" id="{6D3472B8-2455-467C-95E8-2AE986F50E5F}"/>
              </a:ext>
            </a:extLst>
          </p:cNvPr>
          <p:cNvGrpSpPr/>
          <p:nvPr/>
        </p:nvGrpSpPr>
        <p:grpSpPr>
          <a:xfrm>
            <a:off x="802800" y="1830656"/>
            <a:ext cx="457200" cy="432000"/>
            <a:chOff x="481443" y="1570988"/>
            <a:chExt cx="457200" cy="432000"/>
          </a:xfrm>
        </p:grpSpPr>
        <p:sp>
          <p:nvSpPr>
            <p:cNvPr id="25" name="Oval 24">
              <a:extLst>
                <a:ext uri="{FF2B5EF4-FFF2-40B4-BE49-F238E27FC236}">
                  <a16:creationId xmlns:a16="http://schemas.microsoft.com/office/drawing/2014/main" id="{0BA26C1D-A17E-4D71-9C5E-0A6E08DFC1A4}"/>
                </a:ext>
              </a:extLst>
            </p:cNvPr>
            <p:cNvSpPr/>
            <p:nvPr/>
          </p:nvSpPr>
          <p:spPr>
            <a:xfrm>
              <a:off x="494043" y="1570988"/>
              <a:ext cx="432000" cy="432000"/>
            </a:xfrm>
            <a:prstGeom prst="ellipse">
              <a:avLst/>
            </a:prstGeom>
            <a:solidFill>
              <a:srgbClr val="0076B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26" name="TextBox 25">
              <a:extLst>
                <a:ext uri="{FF2B5EF4-FFF2-40B4-BE49-F238E27FC236}">
                  <a16:creationId xmlns:a16="http://schemas.microsoft.com/office/drawing/2014/main" id="{B322C3A3-5247-4946-99AA-25D572B08042}"/>
                </a:ext>
              </a:extLst>
            </p:cNvPr>
            <p:cNvSpPr txBox="1"/>
            <p:nvPr/>
          </p:nvSpPr>
          <p:spPr>
            <a:xfrm>
              <a:off x="481443" y="161771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01</a:t>
              </a:r>
            </a:p>
          </p:txBody>
        </p:sp>
      </p:grpSp>
      <p:sp>
        <p:nvSpPr>
          <p:cNvPr id="27" name="Rectangle 26">
            <a:extLst>
              <a:ext uri="{FF2B5EF4-FFF2-40B4-BE49-F238E27FC236}">
                <a16:creationId xmlns:a16="http://schemas.microsoft.com/office/drawing/2014/main" id="{C41C0A76-64E2-4A40-8D6A-7BD483473E34}"/>
              </a:ext>
            </a:extLst>
          </p:cNvPr>
          <p:cNvSpPr/>
          <p:nvPr/>
        </p:nvSpPr>
        <p:spPr>
          <a:xfrm>
            <a:off x="1450801" y="2012519"/>
            <a:ext cx="1925527"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freewillsmonth.org.uk/</a:t>
            </a:r>
          </a:p>
        </p:txBody>
      </p:sp>
      <p:sp>
        <p:nvSpPr>
          <p:cNvPr id="28" name="Rectangle 27">
            <a:extLst>
              <a:ext uri="{FF2B5EF4-FFF2-40B4-BE49-F238E27FC236}">
                <a16:creationId xmlns:a16="http://schemas.microsoft.com/office/drawing/2014/main" id="{70BB3025-CEDE-4FB2-90E5-E9EA15DAC09A}"/>
              </a:ext>
            </a:extLst>
          </p:cNvPr>
          <p:cNvSpPr/>
          <p:nvPr/>
        </p:nvSpPr>
        <p:spPr>
          <a:xfrm>
            <a:off x="1434034" y="1744804"/>
            <a:ext cx="1748812"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2"/>
                </a:solidFill>
                <a:latin typeface="Aptos" panose="020B0004020202020204" pitchFamily="34" charset="0"/>
                <a:ea typeface="ヒラギノ角ゴ Pro W3" charset="-128"/>
                <a:cs typeface="Arial" pitchFamily="34" charset="0"/>
              </a:rPr>
              <a:t>Free Wills Month</a:t>
            </a:r>
          </a:p>
        </p:txBody>
      </p:sp>
      <p:grpSp>
        <p:nvGrpSpPr>
          <p:cNvPr id="29" name="Group 28">
            <a:extLst>
              <a:ext uri="{FF2B5EF4-FFF2-40B4-BE49-F238E27FC236}">
                <a16:creationId xmlns:a16="http://schemas.microsoft.com/office/drawing/2014/main" id="{E98AA0DF-180A-4E31-AEBE-1A23CAE20196}"/>
              </a:ext>
            </a:extLst>
          </p:cNvPr>
          <p:cNvGrpSpPr/>
          <p:nvPr/>
        </p:nvGrpSpPr>
        <p:grpSpPr>
          <a:xfrm>
            <a:off x="802800" y="2663724"/>
            <a:ext cx="457200" cy="432000"/>
            <a:chOff x="481443" y="2234753"/>
            <a:chExt cx="457200" cy="432000"/>
          </a:xfrm>
        </p:grpSpPr>
        <p:sp>
          <p:nvSpPr>
            <p:cNvPr id="30" name="Oval 29">
              <a:extLst>
                <a:ext uri="{FF2B5EF4-FFF2-40B4-BE49-F238E27FC236}">
                  <a16:creationId xmlns:a16="http://schemas.microsoft.com/office/drawing/2014/main" id="{19EA7BD8-4B90-46A9-9BBB-D7D629F80F63}"/>
                </a:ext>
              </a:extLst>
            </p:cNvPr>
            <p:cNvSpPr/>
            <p:nvPr/>
          </p:nvSpPr>
          <p:spPr>
            <a:xfrm>
              <a:off x="494043" y="2234753"/>
              <a:ext cx="432000" cy="432000"/>
            </a:xfrm>
            <a:prstGeom prst="ellipse">
              <a:avLst/>
            </a:prstGeom>
            <a:solidFill>
              <a:srgbClr val="91BF67"/>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31" name="TextBox 30">
              <a:extLst>
                <a:ext uri="{FF2B5EF4-FFF2-40B4-BE49-F238E27FC236}">
                  <a16:creationId xmlns:a16="http://schemas.microsoft.com/office/drawing/2014/main" id="{7F325772-4027-45E3-8A36-9B3DADAE2ABC}"/>
                </a:ext>
              </a:extLst>
            </p:cNvPr>
            <p:cNvSpPr txBox="1"/>
            <p:nvPr/>
          </p:nvSpPr>
          <p:spPr>
            <a:xfrm>
              <a:off x="481443" y="2281476"/>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02</a:t>
              </a:r>
            </a:p>
          </p:txBody>
        </p:sp>
      </p:grpSp>
      <p:grpSp>
        <p:nvGrpSpPr>
          <p:cNvPr id="32" name="Group 31">
            <a:extLst>
              <a:ext uri="{FF2B5EF4-FFF2-40B4-BE49-F238E27FC236}">
                <a16:creationId xmlns:a16="http://schemas.microsoft.com/office/drawing/2014/main" id="{6C2DC379-D8FA-4576-97B5-467E642C698D}"/>
              </a:ext>
            </a:extLst>
          </p:cNvPr>
          <p:cNvGrpSpPr/>
          <p:nvPr/>
        </p:nvGrpSpPr>
        <p:grpSpPr>
          <a:xfrm>
            <a:off x="802800" y="3496792"/>
            <a:ext cx="457200" cy="432000"/>
            <a:chOff x="481443" y="2898518"/>
            <a:chExt cx="457200" cy="432000"/>
          </a:xfrm>
        </p:grpSpPr>
        <p:sp>
          <p:nvSpPr>
            <p:cNvPr id="33" name="Oval 32">
              <a:extLst>
                <a:ext uri="{FF2B5EF4-FFF2-40B4-BE49-F238E27FC236}">
                  <a16:creationId xmlns:a16="http://schemas.microsoft.com/office/drawing/2014/main" id="{2DA1CF28-619A-4CE7-9DBF-CBD81789DE94}"/>
                </a:ext>
              </a:extLst>
            </p:cNvPr>
            <p:cNvSpPr/>
            <p:nvPr/>
          </p:nvSpPr>
          <p:spPr>
            <a:xfrm>
              <a:off x="494043" y="2898518"/>
              <a:ext cx="432000" cy="432000"/>
            </a:xfrm>
            <a:prstGeom prst="ellipse">
              <a:avLst/>
            </a:pr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34" name="TextBox 33">
              <a:extLst>
                <a:ext uri="{FF2B5EF4-FFF2-40B4-BE49-F238E27FC236}">
                  <a16:creationId xmlns:a16="http://schemas.microsoft.com/office/drawing/2014/main" id="{CCB2B852-FBD2-40F5-BE33-84D67A063294}"/>
                </a:ext>
              </a:extLst>
            </p:cNvPr>
            <p:cNvSpPr txBox="1"/>
            <p:nvPr/>
          </p:nvSpPr>
          <p:spPr>
            <a:xfrm>
              <a:off x="481443" y="294524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03</a:t>
              </a:r>
            </a:p>
          </p:txBody>
        </p:sp>
      </p:grpSp>
      <p:grpSp>
        <p:nvGrpSpPr>
          <p:cNvPr id="35" name="Group 34">
            <a:extLst>
              <a:ext uri="{FF2B5EF4-FFF2-40B4-BE49-F238E27FC236}">
                <a16:creationId xmlns:a16="http://schemas.microsoft.com/office/drawing/2014/main" id="{33E2E19D-8E27-4EED-8B27-83C6A5D1030E}"/>
              </a:ext>
            </a:extLst>
          </p:cNvPr>
          <p:cNvGrpSpPr/>
          <p:nvPr/>
        </p:nvGrpSpPr>
        <p:grpSpPr>
          <a:xfrm>
            <a:off x="802800" y="4329860"/>
            <a:ext cx="457200" cy="432000"/>
            <a:chOff x="481443" y="3562283"/>
            <a:chExt cx="457200" cy="432000"/>
          </a:xfrm>
        </p:grpSpPr>
        <p:sp>
          <p:nvSpPr>
            <p:cNvPr id="36" name="Oval 35">
              <a:extLst>
                <a:ext uri="{FF2B5EF4-FFF2-40B4-BE49-F238E27FC236}">
                  <a16:creationId xmlns:a16="http://schemas.microsoft.com/office/drawing/2014/main" id="{811C1FAF-D8CC-41E2-8655-C6D539B4C62B}"/>
                </a:ext>
              </a:extLst>
            </p:cNvPr>
            <p:cNvSpPr/>
            <p:nvPr/>
          </p:nvSpPr>
          <p:spPr>
            <a:xfrm>
              <a:off x="494043" y="3562283"/>
              <a:ext cx="432000" cy="432000"/>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37" name="TextBox 36">
              <a:extLst>
                <a:ext uri="{FF2B5EF4-FFF2-40B4-BE49-F238E27FC236}">
                  <a16:creationId xmlns:a16="http://schemas.microsoft.com/office/drawing/2014/main" id="{43285E21-85C8-432F-8195-9134DAAFD8F0}"/>
                </a:ext>
              </a:extLst>
            </p:cNvPr>
            <p:cNvSpPr txBox="1"/>
            <p:nvPr/>
          </p:nvSpPr>
          <p:spPr>
            <a:xfrm>
              <a:off x="481443" y="3609006"/>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04</a:t>
              </a:r>
            </a:p>
          </p:txBody>
        </p:sp>
      </p:grpSp>
      <p:grpSp>
        <p:nvGrpSpPr>
          <p:cNvPr id="38" name="Group 37">
            <a:extLst>
              <a:ext uri="{FF2B5EF4-FFF2-40B4-BE49-F238E27FC236}">
                <a16:creationId xmlns:a16="http://schemas.microsoft.com/office/drawing/2014/main" id="{E8E42D9B-AB5B-4826-92B0-B60B0C66736B}"/>
              </a:ext>
            </a:extLst>
          </p:cNvPr>
          <p:cNvGrpSpPr/>
          <p:nvPr/>
        </p:nvGrpSpPr>
        <p:grpSpPr>
          <a:xfrm>
            <a:off x="802800" y="5162927"/>
            <a:ext cx="457200" cy="432000"/>
            <a:chOff x="481443" y="4226048"/>
            <a:chExt cx="457200" cy="432000"/>
          </a:xfrm>
        </p:grpSpPr>
        <p:sp>
          <p:nvSpPr>
            <p:cNvPr id="39" name="Oval 38">
              <a:extLst>
                <a:ext uri="{FF2B5EF4-FFF2-40B4-BE49-F238E27FC236}">
                  <a16:creationId xmlns:a16="http://schemas.microsoft.com/office/drawing/2014/main" id="{FE0DE930-5ED1-4586-A09E-1E81139B70CF}"/>
                </a:ext>
              </a:extLst>
            </p:cNvPr>
            <p:cNvSpPr/>
            <p:nvPr/>
          </p:nvSpPr>
          <p:spPr>
            <a:xfrm>
              <a:off x="494043" y="4226048"/>
              <a:ext cx="432000" cy="432000"/>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40" name="TextBox 39">
              <a:extLst>
                <a:ext uri="{FF2B5EF4-FFF2-40B4-BE49-F238E27FC236}">
                  <a16:creationId xmlns:a16="http://schemas.microsoft.com/office/drawing/2014/main" id="{70FB0739-E8F1-405D-AE0F-8C749949536D}"/>
                </a:ext>
              </a:extLst>
            </p:cNvPr>
            <p:cNvSpPr txBox="1"/>
            <p:nvPr/>
          </p:nvSpPr>
          <p:spPr>
            <a:xfrm>
              <a:off x="481443" y="427277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05</a:t>
              </a:r>
            </a:p>
          </p:txBody>
        </p:sp>
      </p:grpSp>
      <p:grpSp>
        <p:nvGrpSpPr>
          <p:cNvPr id="41" name="Group 40">
            <a:extLst>
              <a:ext uri="{FF2B5EF4-FFF2-40B4-BE49-F238E27FC236}">
                <a16:creationId xmlns:a16="http://schemas.microsoft.com/office/drawing/2014/main" id="{81B34CFB-1192-445E-BE0D-B71571C721D2}"/>
              </a:ext>
            </a:extLst>
          </p:cNvPr>
          <p:cNvGrpSpPr/>
          <p:nvPr/>
        </p:nvGrpSpPr>
        <p:grpSpPr>
          <a:xfrm>
            <a:off x="1170092" y="2191914"/>
            <a:ext cx="6804116" cy="177165"/>
            <a:chOff x="848735" y="2035866"/>
            <a:chExt cx="6804116" cy="177165"/>
          </a:xfrm>
        </p:grpSpPr>
        <p:cxnSp>
          <p:nvCxnSpPr>
            <p:cNvPr id="42" name="Straight Connector 41">
              <a:extLst>
                <a:ext uri="{FF2B5EF4-FFF2-40B4-BE49-F238E27FC236}">
                  <a16:creationId xmlns:a16="http://schemas.microsoft.com/office/drawing/2014/main" id="{45B5900A-9A5E-4E62-80B7-AD9C2CD332C8}"/>
                </a:ext>
              </a:extLst>
            </p:cNvPr>
            <p:cNvCxnSpPr/>
            <p:nvPr/>
          </p:nvCxnSpPr>
          <p:spPr>
            <a:xfrm>
              <a:off x="848735" y="2035866"/>
              <a:ext cx="293308" cy="177165"/>
            </a:xfrm>
            <a:prstGeom prst="line">
              <a:avLst/>
            </a:prstGeom>
            <a:noFill/>
            <a:ln w="25400" cap="flat" cmpd="sng" algn="ctr">
              <a:solidFill>
                <a:schemeClr val="accent2"/>
              </a:solidFill>
              <a:prstDash val="solid"/>
            </a:ln>
            <a:effectLst/>
          </p:spPr>
        </p:cxnSp>
        <p:cxnSp>
          <p:nvCxnSpPr>
            <p:cNvPr id="43" name="Straight Connector 42">
              <a:extLst>
                <a:ext uri="{FF2B5EF4-FFF2-40B4-BE49-F238E27FC236}">
                  <a16:creationId xmlns:a16="http://schemas.microsoft.com/office/drawing/2014/main" id="{76289847-D9F1-4110-A0E2-45399CDBDA31}"/>
                </a:ext>
              </a:extLst>
            </p:cNvPr>
            <p:cNvCxnSpPr/>
            <p:nvPr/>
          </p:nvCxnSpPr>
          <p:spPr>
            <a:xfrm>
              <a:off x="1127917" y="2210650"/>
              <a:ext cx="6524934" cy="0"/>
            </a:xfrm>
            <a:prstGeom prst="line">
              <a:avLst/>
            </a:prstGeom>
            <a:noFill/>
            <a:ln w="25400" cap="flat" cmpd="sng" algn="ctr">
              <a:solidFill>
                <a:schemeClr val="accent2"/>
              </a:solidFill>
              <a:prstDash val="solid"/>
            </a:ln>
            <a:effectLst/>
          </p:spPr>
        </p:cxnSp>
      </p:grpSp>
      <p:grpSp>
        <p:nvGrpSpPr>
          <p:cNvPr id="44" name="Group 43">
            <a:extLst>
              <a:ext uri="{FF2B5EF4-FFF2-40B4-BE49-F238E27FC236}">
                <a16:creationId xmlns:a16="http://schemas.microsoft.com/office/drawing/2014/main" id="{373A47BD-B645-4799-AB6F-C057F509C659}"/>
              </a:ext>
            </a:extLst>
          </p:cNvPr>
          <p:cNvGrpSpPr/>
          <p:nvPr/>
        </p:nvGrpSpPr>
        <p:grpSpPr>
          <a:xfrm>
            <a:off x="1170092" y="3032123"/>
            <a:ext cx="6804116" cy="177165"/>
            <a:chOff x="848735" y="2703182"/>
            <a:chExt cx="6804116" cy="177165"/>
          </a:xfrm>
        </p:grpSpPr>
        <p:cxnSp>
          <p:nvCxnSpPr>
            <p:cNvPr id="45" name="Straight Connector 44">
              <a:extLst>
                <a:ext uri="{FF2B5EF4-FFF2-40B4-BE49-F238E27FC236}">
                  <a16:creationId xmlns:a16="http://schemas.microsoft.com/office/drawing/2014/main" id="{85386A4C-CA8E-43C8-9B55-22A987596CE9}"/>
                </a:ext>
              </a:extLst>
            </p:cNvPr>
            <p:cNvCxnSpPr/>
            <p:nvPr/>
          </p:nvCxnSpPr>
          <p:spPr>
            <a:xfrm>
              <a:off x="848735" y="2703182"/>
              <a:ext cx="293308" cy="177165"/>
            </a:xfrm>
            <a:prstGeom prst="line">
              <a:avLst/>
            </a:prstGeom>
            <a:noFill/>
            <a:ln w="25400" cap="flat" cmpd="sng" algn="ctr">
              <a:solidFill>
                <a:schemeClr val="accent5"/>
              </a:solidFill>
              <a:prstDash val="solid"/>
            </a:ln>
            <a:effectLst/>
          </p:spPr>
        </p:cxnSp>
        <p:cxnSp>
          <p:nvCxnSpPr>
            <p:cNvPr id="46" name="Straight Connector 45">
              <a:extLst>
                <a:ext uri="{FF2B5EF4-FFF2-40B4-BE49-F238E27FC236}">
                  <a16:creationId xmlns:a16="http://schemas.microsoft.com/office/drawing/2014/main" id="{8188AE93-9CA8-452F-AE27-85DE29C63A47}"/>
                </a:ext>
              </a:extLst>
            </p:cNvPr>
            <p:cNvCxnSpPr/>
            <p:nvPr/>
          </p:nvCxnSpPr>
          <p:spPr>
            <a:xfrm flipV="1">
              <a:off x="1127917" y="2877114"/>
              <a:ext cx="6524934" cy="852"/>
            </a:xfrm>
            <a:prstGeom prst="line">
              <a:avLst/>
            </a:prstGeom>
            <a:noFill/>
            <a:ln w="25400" cap="flat" cmpd="sng" algn="ctr">
              <a:solidFill>
                <a:schemeClr val="accent5"/>
              </a:solidFill>
              <a:prstDash val="solid"/>
            </a:ln>
            <a:effectLst/>
          </p:spPr>
        </p:cxnSp>
      </p:grpSp>
      <p:grpSp>
        <p:nvGrpSpPr>
          <p:cNvPr id="47" name="Group 46">
            <a:extLst>
              <a:ext uri="{FF2B5EF4-FFF2-40B4-BE49-F238E27FC236}">
                <a16:creationId xmlns:a16="http://schemas.microsoft.com/office/drawing/2014/main" id="{BFAC65DA-C967-41A7-89B1-965A11DF185D}"/>
              </a:ext>
            </a:extLst>
          </p:cNvPr>
          <p:cNvGrpSpPr/>
          <p:nvPr/>
        </p:nvGrpSpPr>
        <p:grpSpPr>
          <a:xfrm>
            <a:off x="1170092" y="3830680"/>
            <a:ext cx="6804116" cy="177165"/>
            <a:chOff x="848735" y="3415289"/>
            <a:chExt cx="6804116" cy="177165"/>
          </a:xfrm>
        </p:grpSpPr>
        <p:cxnSp>
          <p:nvCxnSpPr>
            <p:cNvPr id="48" name="Straight Connector 47">
              <a:extLst>
                <a:ext uri="{FF2B5EF4-FFF2-40B4-BE49-F238E27FC236}">
                  <a16:creationId xmlns:a16="http://schemas.microsoft.com/office/drawing/2014/main" id="{C1868BBB-5056-405E-9BC0-F0F798F7E976}"/>
                </a:ext>
              </a:extLst>
            </p:cNvPr>
            <p:cNvCxnSpPr/>
            <p:nvPr/>
          </p:nvCxnSpPr>
          <p:spPr>
            <a:xfrm>
              <a:off x="848735" y="3415289"/>
              <a:ext cx="293308" cy="177165"/>
            </a:xfrm>
            <a:prstGeom prst="line">
              <a:avLst/>
            </a:prstGeom>
            <a:noFill/>
            <a:ln w="25400" cap="flat" cmpd="sng" algn="ctr">
              <a:solidFill>
                <a:schemeClr val="accent6"/>
              </a:solidFill>
              <a:prstDash val="solid"/>
            </a:ln>
            <a:effectLst/>
          </p:spPr>
        </p:cxnSp>
        <p:cxnSp>
          <p:nvCxnSpPr>
            <p:cNvPr id="49" name="Straight Connector 48">
              <a:extLst>
                <a:ext uri="{FF2B5EF4-FFF2-40B4-BE49-F238E27FC236}">
                  <a16:creationId xmlns:a16="http://schemas.microsoft.com/office/drawing/2014/main" id="{580984DC-B1A0-47AB-A06C-80464AB36E58}"/>
                </a:ext>
              </a:extLst>
            </p:cNvPr>
            <p:cNvCxnSpPr/>
            <p:nvPr/>
          </p:nvCxnSpPr>
          <p:spPr>
            <a:xfrm flipV="1">
              <a:off x="1127917" y="3568453"/>
              <a:ext cx="6524934" cy="21620"/>
            </a:xfrm>
            <a:prstGeom prst="line">
              <a:avLst/>
            </a:prstGeom>
            <a:noFill/>
            <a:ln w="25400" cap="flat" cmpd="sng" algn="ctr">
              <a:solidFill>
                <a:schemeClr val="accent6"/>
              </a:solidFill>
              <a:prstDash val="solid"/>
            </a:ln>
            <a:effectLst/>
          </p:spPr>
        </p:cxnSp>
      </p:grpSp>
      <p:grpSp>
        <p:nvGrpSpPr>
          <p:cNvPr id="50" name="Group 49">
            <a:extLst>
              <a:ext uri="{FF2B5EF4-FFF2-40B4-BE49-F238E27FC236}">
                <a16:creationId xmlns:a16="http://schemas.microsoft.com/office/drawing/2014/main" id="{0FA8D57B-099B-4C23-AD2B-789211AEC62E}"/>
              </a:ext>
            </a:extLst>
          </p:cNvPr>
          <p:cNvGrpSpPr/>
          <p:nvPr/>
        </p:nvGrpSpPr>
        <p:grpSpPr>
          <a:xfrm>
            <a:off x="1170092" y="4640504"/>
            <a:ext cx="6804116" cy="221648"/>
            <a:chOff x="848735" y="4125705"/>
            <a:chExt cx="6804116" cy="221648"/>
          </a:xfrm>
        </p:grpSpPr>
        <p:cxnSp>
          <p:nvCxnSpPr>
            <p:cNvPr id="51" name="Straight Connector 50">
              <a:extLst>
                <a:ext uri="{FF2B5EF4-FFF2-40B4-BE49-F238E27FC236}">
                  <a16:creationId xmlns:a16="http://schemas.microsoft.com/office/drawing/2014/main" id="{66D76E8E-F5D0-46AC-9722-51FEEA5DCC75}"/>
                </a:ext>
              </a:extLst>
            </p:cNvPr>
            <p:cNvCxnSpPr/>
            <p:nvPr/>
          </p:nvCxnSpPr>
          <p:spPr>
            <a:xfrm>
              <a:off x="848735" y="4125705"/>
              <a:ext cx="293308" cy="177165"/>
            </a:xfrm>
            <a:prstGeom prst="line">
              <a:avLst/>
            </a:prstGeom>
            <a:noFill/>
            <a:ln w="25400" cap="flat" cmpd="sng" algn="ctr">
              <a:solidFill>
                <a:schemeClr val="accent3"/>
              </a:solidFill>
              <a:prstDash val="solid"/>
            </a:ln>
            <a:effectLst/>
          </p:spPr>
        </p:cxnSp>
        <p:cxnSp>
          <p:nvCxnSpPr>
            <p:cNvPr id="52" name="Straight Connector 51">
              <a:extLst>
                <a:ext uri="{FF2B5EF4-FFF2-40B4-BE49-F238E27FC236}">
                  <a16:creationId xmlns:a16="http://schemas.microsoft.com/office/drawing/2014/main" id="{92D224AC-3793-4AD6-8746-20FC7EA99594}"/>
                </a:ext>
              </a:extLst>
            </p:cNvPr>
            <p:cNvCxnSpPr/>
            <p:nvPr/>
          </p:nvCxnSpPr>
          <p:spPr>
            <a:xfrm>
              <a:off x="1127917" y="4300489"/>
              <a:ext cx="6524934" cy="46864"/>
            </a:xfrm>
            <a:prstGeom prst="line">
              <a:avLst/>
            </a:prstGeom>
            <a:noFill/>
            <a:ln w="25400" cap="flat" cmpd="sng" algn="ctr">
              <a:solidFill>
                <a:schemeClr val="accent3"/>
              </a:solidFill>
              <a:prstDash val="solid"/>
            </a:ln>
            <a:effectLst/>
          </p:spPr>
        </p:cxnSp>
      </p:grpSp>
      <p:grpSp>
        <p:nvGrpSpPr>
          <p:cNvPr id="53" name="Group 52">
            <a:extLst>
              <a:ext uri="{FF2B5EF4-FFF2-40B4-BE49-F238E27FC236}">
                <a16:creationId xmlns:a16="http://schemas.microsoft.com/office/drawing/2014/main" id="{C5CDE5B7-53C3-469E-8A25-1DBF1C348CA2}"/>
              </a:ext>
            </a:extLst>
          </p:cNvPr>
          <p:cNvGrpSpPr/>
          <p:nvPr/>
        </p:nvGrpSpPr>
        <p:grpSpPr>
          <a:xfrm>
            <a:off x="1154852" y="5508265"/>
            <a:ext cx="6804116" cy="177165"/>
            <a:chOff x="848735" y="4793218"/>
            <a:chExt cx="6804116" cy="177165"/>
          </a:xfrm>
        </p:grpSpPr>
        <p:cxnSp>
          <p:nvCxnSpPr>
            <p:cNvPr id="54" name="Straight Connector 53">
              <a:extLst>
                <a:ext uri="{FF2B5EF4-FFF2-40B4-BE49-F238E27FC236}">
                  <a16:creationId xmlns:a16="http://schemas.microsoft.com/office/drawing/2014/main" id="{AFE796E5-75CA-4D39-AD1F-DB321E7693C7}"/>
                </a:ext>
              </a:extLst>
            </p:cNvPr>
            <p:cNvCxnSpPr/>
            <p:nvPr/>
          </p:nvCxnSpPr>
          <p:spPr>
            <a:xfrm>
              <a:off x="848735" y="4793218"/>
              <a:ext cx="293308" cy="177165"/>
            </a:xfrm>
            <a:prstGeom prst="line">
              <a:avLst/>
            </a:prstGeom>
            <a:noFill/>
            <a:ln w="25400" cap="flat" cmpd="sng" algn="ctr">
              <a:solidFill>
                <a:schemeClr val="accent1"/>
              </a:solidFill>
              <a:prstDash val="solid"/>
            </a:ln>
            <a:effectLst/>
          </p:spPr>
        </p:cxnSp>
        <p:cxnSp>
          <p:nvCxnSpPr>
            <p:cNvPr id="55" name="Straight Connector 54">
              <a:extLst>
                <a:ext uri="{FF2B5EF4-FFF2-40B4-BE49-F238E27FC236}">
                  <a16:creationId xmlns:a16="http://schemas.microsoft.com/office/drawing/2014/main" id="{F6E5A631-B9A9-49AD-8F0A-C2CAF31B8B6E}"/>
                </a:ext>
              </a:extLst>
            </p:cNvPr>
            <p:cNvCxnSpPr/>
            <p:nvPr/>
          </p:nvCxnSpPr>
          <p:spPr>
            <a:xfrm>
              <a:off x="1127917" y="4968002"/>
              <a:ext cx="6524934" cy="2381"/>
            </a:xfrm>
            <a:prstGeom prst="line">
              <a:avLst/>
            </a:prstGeom>
            <a:noFill/>
            <a:ln w="25400" cap="flat" cmpd="sng" algn="ctr">
              <a:solidFill>
                <a:schemeClr val="accent1"/>
              </a:solidFill>
              <a:prstDash val="solid"/>
            </a:ln>
            <a:effectLst/>
          </p:spPr>
        </p:cxnSp>
      </p:grpSp>
      <p:sp>
        <p:nvSpPr>
          <p:cNvPr id="56" name="Rectangle 55">
            <a:extLst>
              <a:ext uri="{FF2B5EF4-FFF2-40B4-BE49-F238E27FC236}">
                <a16:creationId xmlns:a16="http://schemas.microsoft.com/office/drawing/2014/main" id="{46B670D7-D060-4B10-868B-FAB7A4C38683}"/>
              </a:ext>
            </a:extLst>
          </p:cNvPr>
          <p:cNvSpPr/>
          <p:nvPr/>
        </p:nvSpPr>
        <p:spPr>
          <a:xfrm>
            <a:off x="1450800" y="2842502"/>
            <a:ext cx="3667992" cy="307777"/>
          </a:xfrm>
          <a:prstGeom prst="rect">
            <a:avLst/>
          </a:prstGeom>
        </p:spPr>
        <p:txBody>
          <a:bodyPr wrap="none">
            <a:spAutoFit/>
          </a:bodyPr>
          <a:lstStyle/>
          <a:p>
            <a:pPr defTabSz="914400" eaLnBrk="1" hangingPunct="1">
              <a:defRPr/>
            </a:pPr>
            <a:r>
              <a:rPr lang="en-GB" sz="1400" dirty="0">
                <a:solidFill>
                  <a:srgbClr val="000000"/>
                </a:solidFill>
                <a:latin typeface="Aptos" panose="020B0004020202020204" pitchFamily="34" charset="0"/>
                <a:cs typeface="Calibri" panose="020F0502020204030204" pitchFamily="34" charset="0"/>
              </a:rPr>
              <a:t>citizensadvice.org.uk/family/death-and-wills/</a:t>
            </a:r>
          </a:p>
        </p:txBody>
      </p:sp>
      <p:sp>
        <p:nvSpPr>
          <p:cNvPr id="57" name="Rectangle 56">
            <a:extLst>
              <a:ext uri="{FF2B5EF4-FFF2-40B4-BE49-F238E27FC236}">
                <a16:creationId xmlns:a16="http://schemas.microsoft.com/office/drawing/2014/main" id="{8700C9DA-C724-437F-BD82-4B6A4090ADF7}"/>
              </a:ext>
            </a:extLst>
          </p:cNvPr>
          <p:cNvSpPr/>
          <p:nvPr/>
        </p:nvSpPr>
        <p:spPr>
          <a:xfrm>
            <a:off x="1434035" y="2574787"/>
            <a:ext cx="4744184"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5"/>
                </a:solidFill>
                <a:latin typeface="Aptos" panose="020B0004020202020204" pitchFamily="34" charset="0"/>
                <a:ea typeface="ヒラギノ角ゴ Pro W3" charset="-128"/>
                <a:cs typeface="Arial" pitchFamily="34" charset="0"/>
              </a:rPr>
              <a:t>Citizens advice – Help with dealing with an estate</a:t>
            </a:r>
          </a:p>
        </p:txBody>
      </p:sp>
      <p:sp>
        <p:nvSpPr>
          <p:cNvPr id="58" name="Rectangle 57">
            <a:extLst>
              <a:ext uri="{FF2B5EF4-FFF2-40B4-BE49-F238E27FC236}">
                <a16:creationId xmlns:a16="http://schemas.microsoft.com/office/drawing/2014/main" id="{CBC04C40-1693-49EB-8D76-2367EDF6FC0F}"/>
              </a:ext>
            </a:extLst>
          </p:cNvPr>
          <p:cNvSpPr/>
          <p:nvPr/>
        </p:nvSpPr>
        <p:spPr>
          <a:xfrm>
            <a:off x="1450801" y="3672485"/>
            <a:ext cx="4595617"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gov.uk/guidance/inheritance-tax-residence-nil-rate-band</a:t>
            </a:r>
            <a:endParaRPr lang="en-US" sz="1400" dirty="0">
              <a:solidFill>
                <a:srgbClr val="000000"/>
              </a:solidFill>
              <a:latin typeface="Aptos" panose="020B0004020202020204" pitchFamily="34" charset="0"/>
              <a:ea typeface="Calibri" panose="020F0502020204030204" pitchFamily="34" charset="0"/>
              <a:cs typeface="+mn-cs"/>
            </a:endParaRPr>
          </a:p>
        </p:txBody>
      </p:sp>
      <p:sp>
        <p:nvSpPr>
          <p:cNvPr id="59" name="Rectangle 58">
            <a:extLst>
              <a:ext uri="{FF2B5EF4-FFF2-40B4-BE49-F238E27FC236}">
                <a16:creationId xmlns:a16="http://schemas.microsoft.com/office/drawing/2014/main" id="{174D9669-F22A-4C16-9343-CAFE8BBA67F4}"/>
              </a:ext>
            </a:extLst>
          </p:cNvPr>
          <p:cNvSpPr/>
          <p:nvPr/>
        </p:nvSpPr>
        <p:spPr>
          <a:xfrm>
            <a:off x="1434034" y="3404770"/>
            <a:ext cx="4354012"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6"/>
                </a:solidFill>
                <a:latin typeface="Aptos" panose="020B0004020202020204" pitchFamily="34" charset="0"/>
                <a:ea typeface="ヒラギノ角ゴ Pro W3" charset="-128"/>
                <a:cs typeface="Arial" pitchFamily="34" charset="0"/>
              </a:rPr>
              <a:t>Residence Nil rate band – further information</a:t>
            </a:r>
          </a:p>
        </p:txBody>
      </p:sp>
      <p:sp>
        <p:nvSpPr>
          <p:cNvPr id="60" name="Rectangle 59">
            <a:extLst>
              <a:ext uri="{FF2B5EF4-FFF2-40B4-BE49-F238E27FC236}">
                <a16:creationId xmlns:a16="http://schemas.microsoft.com/office/drawing/2014/main" id="{B661B056-DAB2-4784-8C31-EB88CB1BBD6C}"/>
              </a:ext>
            </a:extLst>
          </p:cNvPr>
          <p:cNvSpPr/>
          <p:nvPr/>
        </p:nvSpPr>
        <p:spPr>
          <a:xfrm>
            <a:off x="1450801" y="4502468"/>
            <a:ext cx="3444661"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rPr>
              <a:t>gov.uk/inherits-someone-dies-without-will</a:t>
            </a:r>
            <a:endParaRPr lang="en-GB" sz="1400" dirty="0">
              <a:solidFill>
                <a:srgbClr val="000000"/>
              </a:solidFill>
              <a:latin typeface="Aptos" panose="020B0004020202020204" pitchFamily="34" charset="0"/>
              <a:ea typeface="Calibri" panose="020F0502020204030204" pitchFamily="34" charset="0"/>
              <a:cs typeface="+mn-cs"/>
            </a:endParaRPr>
          </a:p>
        </p:txBody>
      </p:sp>
      <p:sp>
        <p:nvSpPr>
          <p:cNvPr id="61" name="Rectangle 60">
            <a:extLst>
              <a:ext uri="{FF2B5EF4-FFF2-40B4-BE49-F238E27FC236}">
                <a16:creationId xmlns:a16="http://schemas.microsoft.com/office/drawing/2014/main" id="{83FFDCC7-10E5-468E-886B-653C7E6EB470}"/>
              </a:ext>
            </a:extLst>
          </p:cNvPr>
          <p:cNvSpPr/>
          <p:nvPr/>
        </p:nvSpPr>
        <p:spPr>
          <a:xfrm>
            <a:off x="1434034" y="4234753"/>
            <a:ext cx="1622560" cy="338554"/>
          </a:xfrm>
          <a:prstGeom prst="rect">
            <a:avLst/>
          </a:prstGeom>
        </p:spPr>
        <p:txBody>
          <a:bodyPr wrap="none">
            <a:spAutoFit/>
          </a:bodyPr>
          <a:lstStyle/>
          <a:p>
            <a:pPr defTabSz="914400" eaLnBrk="1" fontAlgn="auto" hangingPunct="1">
              <a:spcBef>
                <a:spcPts val="0"/>
              </a:spcBef>
              <a:spcAft>
                <a:spcPts val="0"/>
              </a:spcAft>
              <a:defRPr/>
            </a:pPr>
            <a:r>
              <a:rPr lang="en-GB" sz="1600" b="1" dirty="0">
                <a:solidFill>
                  <a:schemeClr val="accent3"/>
                </a:solidFill>
                <a:latin typeface="Aptos" panose="020B0004020202020204" pitchFamily="34" charset="0"/>
                <a:cs typeface="+mn-cs"/>
              </a:rPr>
              <a:t>Intestacy rules</a:t>
            </a:r>
          </a:p>
        </p:txBody>
      </p:sp>
      <p:sp>
        <p:nvSpPr>
          <p:cNvPr id="62" name="Rectangle 61">
            <a:extLst>
              <a:ext uri="{FF2B5EF4-FFF2-40B4-BE49-F238E27FC236}">
                <a16:creationId xmlns:a16="http://schemas.microsoft.com/office/drawing/2014/main" id="{65C534E7-30D1-4932-B846-4E766311E78C}"/>
              </a:ext>
            </a:extLst>
          </p:cNvPr>
          <p:cNvSpPr/>
          <p:nvPr/>
        </p:nvSpPr>
        <p:spPr>
          <a:xfrm>
            <a:off x="1446635" y="5379687"/>
            <a:ext cx="7503529" cy="276999"/>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US" sz="1200" dirty="0">
                <a:solidFill>
                  <a:srgbClr val="000000"/>
                </a:solidFill>
                <a:latin typeface="Aptos" panose="020B0004020202020204" pitchFamily="34" charset="0"/>
                <a:ea typeface="Calibri" panose="020F0502020204030204" pitchFamily="34" charset="0"/>
                <a:cs typeface="+mn-cs"/>
              </a:rPr>
              <a:t>moneyhelper.org.uk/</a:t>
            </a:r>
            <a:r>
              <a:rPr lang="en-US" sz="1200" dirty="0" err="1">
                <a:solidFill>
                  <a:srgbClr val="000000"/>
                </a:solidFill>
                <a:latin typeface="Aptos" panose="020B0004020202020204" pitchFamily="34" charset="0"/>
                <a:ea typeface="Calibri" panose="020F0502020204030204" pitchFamily="34" charset="0"/>
                <a:cs typeface="+mn-cs"/>
              </a:rPr>
              <a:t>en</a:t>
            </a:r>
            <a:r>
              <a:rPr lang="en-US" sz="1200" dirty="0">
                <a:solidFill>
                  <a:srgbClr val="000000"/>
                </a:solidFill>
                <a:latin typeface="Aptos" panose="020B0004020202020204" pitchFamily="34" charset="0"/>
                <a:ea typeface="Calibri" panose="020F0502020204030204" pitchFamily="34" charset="0"/>
                <a:cs typeface="+mn-cs"/>
              </a:rPr>
              <a:t>/family-and-care/long-term-care/setting-up-a-power-of-attorney-in-</a:t>
            </a:r>
            <a:r>
              <a:rPr lang="en-US" sz="1200" dirty="0" err="1">
                <a:solidFill>
                  <a:srgbClr val="000000"/>
                </a:solidFill>
                <a:latin typeface="Aptos" panose="020B0004020202020204" pitchFamily="34" charset="0"/>
                <a:ea typeface="Calibri" panose="020F0502020204030204" pitchFamily="34" charset="0"/>
                <a:cs typeface="+mn-cs"/>
              </a:rPr>
              <a:t>england</a:t>
            </a:r>
            <a:r>
              <a:rPr lang="en-US" sz="1200" dirty="0">
                <a:solidFill>
                  <a:srgbClr val="000000"/>
                </a:solidFill>
                <a:latin typeface="Aptos" panose="020B0004020202020204" pitchFamily="34" charset="0"/>
                <a:ea typeface="Calibri" panose="020F0502020204030204" pitchFamily="34" charset="0"/>
                <a:cs typeface="+mn-cs"/>
              </a:rPr>
              <a:t>-and-</a:t>
            </a:r>
            <a:r>
              <a:rPr lang="en-US" sz="1200" dirty="0" err="1">
                <a:solidFill>
                  <a:srgbClr val="000000"/>
                </a:solidFill>
                <a:latin typeface="Aptos" panose="020B0004020202020204" pitchFamily="34" charset="0"/>
                <a:ea typeface="Calibri" panose="020F0502020204030204" pitchFamily="34" charset="0"/>
                <a:cs typeface="+mn-cs"/>
              </a:rPr>
              <a:t>wales</a:t>
            </a:r>
            <a:endParaRPr lang="en-GB" sz="1200" dirty="0">
              <a:solidFill>
                <a:srgbClr val="000000"/>
              </a:solidFill>
              <a:latin typeface="Aptos" panose="020B0004020202020204" pitchFamily="34" charset="0"/>
              <a:ea typeface="Calibri" panose="020F0502020204030204" pitchFamily="34" charset="0"/>
              <a:cs typeface="+mn-cs"/>
            </a:endParaRPr>
          </a:p>
        </p:txBody>
      </p:sp>
      <p:sp>
        <p:nvSpPr>
          <p:cNvPr id="63" name="Rectangle 62">
            <a:extLst>
              <a:ext uri="{FF2B5EF4-FFF2-40B4-BE49-F238E27FC236}">
                <a16:creationId xmlns:a16="http://schemas.microsoft.com/office/drawing/2014/main" id="{810902D5-EC0A-44E1-B1B2-7D7120698F7F}"/>
              </a:ext>
            </a:extLst>
          </p:cNvPr>
          <p:cNvSpPr/>
          <p:nvPr/>
        </p:nvSpPr>
        <p:spPr>
          <a:xfrm>
            <a:off x="1434035" y="5064736"/>
            <a:ext cx="3783408" cy="338554"/>
          </a:xfrm>
          <a:prstGeom prst="rect">
            <a:avLst/>
          </a:prstGeom>
        </p:spPr>
        <p:txBody>
          <a:bodyPr wrap="none">
            <a:spAutoFit/>
          </a:bodyPr>
          <a:lstStyle/>
          <a:p>
            <a:pPr marL="0" lvl="1" defTabSz="914400" eaLnBrk="1" fontAlgn="auto" hangingPunct="1">
              <a:spcBef>
                <a:spcPts val="0"/>
              </a:spcBef>
              <a:spcAft>
                <a:spcPts val="0"/>
              </a:spcAft>
              <a:defRPr/>
            </a:pPr>
            <a:r>
              <a:rPr lang="en-GB" sz="1600" b="1" dirty="0">
                <a:solidFill>
                  <a:schemeClr val="accent1"/>
                </a:solidFill>
                <a:latin typeface="Aptos" panose="020B0004020202020204" pitchFamily="34" charset="0"/>
                <a:cs typeface="+mn-cs"/>
              </a:rPr>
              <a:t>Power of Attorney – further information</a:t>
            </a:r>
          </a:p>
        </p:txBody>
      </p:sp>
      <p:grpSp>
        <p:nvGrpSpPr>
          <p:cNvPr id="64" name="Group 63">
            <a:extLst>
              <a:ext uri="{FF2B5EF4-FFF2-40B4-BE49-F238E27FC236}">
                <a16:creationId xmlns:a16="http://schemas.microsoft.com/office/drawing/2014/main" id="{86006C78-FAEC-443E-AC84-ED7007FBD23E}"/>
              </a:ext>
            </a:extLst>
          </p:cNvPr>
          <p:cNvGrpSpPr/>
          <p:nvPr/>
        </p:nvGrpSpPr>
        <p:grpSpPr>
          <a:xfrm>
            <a:off x="802800" y="5996126"/>
            <a:ext cx="457200" cy="432000"/>
            <a:chOff x="481443" y="4226048"/>
            <a:chExt cx="457200" cy="432000"/>
          </a:xfrm>
        </p:grpSpPr>
        <p:sp>
          <p:nvSpPr>
            <p:cNvPr id="65" name="Oval 64">
              <a:extLst>
                <a:ext uri="{FF2B5EF4-FFF2-40B4-BE49-F238E27FC236}">
                  <a16:creationId xmlns:a16="http://schemas.microsoft.com/office/drawing/2014/main" id="{599AD570-B4B6-4EAC-86CA-904B05AE27EA}"/>
                </a:ext>
              </a:extLst>
            </p:cNvPr>
            <p:cNvSpPr/>
            <p:nvPr/>
          </p:nvSpPr>
          <p:spPr>
            <a:xfrm>
              <a:off x="494043" y="4226048"/>
              <a:ext cx="432000" cy="432000"/>
            </a:xfrm>
            <a:prstGeom prst="ellipse">
              <a:avLst/>
            </a:prstGeom>
            <a:solidFill>
              <a:srgbClr val="B1B66E"/>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dirty="0">
                <a:solidFill>
                  <a:srgbClr val="B5C2E5"/>
                </a:solidFill>
                <a:latin typeface="Arial"/>
                <a:cs typeface="+mn-cs"/>
              </a:endParaRPr>
            </a:p>
          </p:txBody>
        </p:sp>
        <p:sp>
          <p:nvSpPr>
            <p:cNvPr id="66" name="TextBox 65">
              <a:extLst>
                <a:ext uri="{FF2B5EF4-FFF2-40B4-BE49-F238E27FC236}">
                  <a16:creationId xmlns:a16="http://schemas.microsoft.com/office/drawing/2014/main" id="{15D10E65-5C11-4313-956F-C427C5FF4B43}"/>
                </a:ext>
              </a:extLst>
            </p:cNvPr>
            <p:cNvSpPr txBox="1"/>
            <p:nvPr/>
          </p:nvSpPr>
          <p:spPr>
            <a:xfrm>
              <a:off x="481443" y="4272771"/>
              <a:ext cx="457200" cy="338554"/>
            </a:xfrm>
            <a:prstGeom prst="rect">
              <a:avLst/>
            </a:prstGeom>
            <a:noFill/>
          </p:spPr>
          <p:txBody>
            <a:bodyPr wrap="square" rtlCol="0" anchor="ctr">
              <a:spAutoFit/>
            </a:bodyPr>
            <a:lstStyle/>
            <a:p>
              <a:pPr algn="ctr" defTabSz="914400" eaLnBrk="1" fontAlgn="auto" hangingPunct="1">
                <a:spcBef>
                  <a:spcPts val="0"/>
                </a:spcBef>
                <a:spcAft>
                  <a:spcPts val="0"/>
                </a:spcAft>
                <a:defRPr/>
              </a:pPr>
              <a:r>
                <a:rPr lang="en-GB" sz="1600" b="1" kern="0" dirty="0">
                  <a:solidFill>
                    <a:srgbClr val="FFFFFF"/>
                  </a:solidFill>
                  <a:latin typeface="Aptos" panose="020B0004020202020204" pitchFamily="34" charset="0"/>
                  <a:cs typeface="+mn-cs"/>
                </a:rPr>
                <a:t>06</a:t>
              </a:r>
            </a:p>
          </p:txBody>
        </p:sp>
      </p:grpSp>
      <p:grpSp>
        <p:nvGrpSpPr>
          <p:cNvPr id="67" name="Group 66">
            <a:extLst>
              <a:ext uri="{FF2B5EF4-FFF2-40B4-BE49-F238E27FC236}">
                <a16:creationId xmlns:a16="http://schemas.microsoft.com/office/drawing/2014/main" id="{32C84A89-445A-460D-98DC-C4A65BDBF188}"/>
              </a:ext>
            </a:extLst>
          </p:cNvPr>
          <p:cNvGrpSpPr/>
          <p:nvPr/>
        </p:nvGrpSpPr>
        <p:grpSpPr>
          <a:xfrm>
            <a:off x="1154852" y="6341464"/>
            <a:ext cx="6804116" cy="177165"/>
            <a:chOff x="848735" y="4793218"/>
            <a:chExt cx="6804116" cy="177165"/>
          </a:xfrm>
        </p:grpSpPr>
        <p:cxnSp>
          <p:nvCxnSpPr>
            <p:cNvPr id="68" name="Straight Connector 67">
              <a:extLst>
                <a:ext uri="{FF2B5EF4-FFF2-40B4-BE49-F238E27FC236}">
                  <a16:creationId xmlns:a16="http://schemas.microsoft.com/office/drawing/2014/main" id="{478F1D5B-7260-437C-A976-0E83699BF4AD}"/>
                </a:ext>
              </a:extLst>
            </p:cNvPr>
            <p:cNvCxnSpPr/>
            <p:nvPr/>
          </p:nvCxnSpPr>
          <p:spPr>
            <a:xfrm>
              <a:off x="848735" y="4793218"/>
              <a:ext cx="293308" cy="177165"/>
            </a:xfrm>
            <a:prstGeom prst="line">
              <a:avLst/>
            </a:prstGeom>
            <a:noFill/>
            <a:ln w="25400" cap="flat" cmpd="sng" algn="ctr">
              <a:solidFill>
                <a:srgbClr val="B1B66E"/>
              </a:solidFill>
              <a:prstDash val="solid"/>
            </a:ln>
            <a:effectLst/>
          </p:spPr>
        </p:cxnSp>
        <p:cxnSp>
          <p:nvCxnSpPr>
            <p:cNvPr id="69" name="Straight Connector 68">
              <a:extLst>
                <a:ext uri="{FF2B5EF4-FFF2-40B4-BE49-F238E27FC236}">
                  <a16:creationId xmlns:a16="http://schemas.microsoft.com/office/drawing/2014/main" id="{D439B88B-6D9D-43BE-973A-8EF5AF030E40}"/>
                </a:ext>
              </a:extLst>
            </p:cNvPr>
            <p:cNvCxnSpPr/>
            <p:nvPr/>
          </p:nvCxnSpPr>
          <p:spPr>
            <a:xfrm>
              <a:off x="1127917" y="4968002"/>
              <a:ext cx="6524934" cy="2381"/>
            </a:xfrm>
            <a:prstGeom prst="line">
              <a:avLst/>
            </a:prstGeom>
            <a:noFill/>
            <a:ln w="25400" cap="flat" cmpd="sng" algn="ctr">
              <a:solidFill>
                <a:srgbClr val="B1B66E"/>
              </a:solidFill>
              <a:prstDash val="solid"/>
            </a:ln>
            <a:effectLst/>
          </p:spPr>
        </p:cxnSp>
      </p:grpSp>
      <p:sp>
        <p:nvSpPr>
          <p:cNvPr id="70" name="Rectangle 69">
            <a:extLst>
              <a:ext uri="{FF2B5EF4-FFF2-40B4-BE49-F238E27FC236}">
                <a16:creationId xmlns:a16="http://schemas.microsoft.com/office/drawing/2014/main" id="{F1BA55FF-DE76-40D9-A096-82228A3EADBF}"/>
              </a:ext>
            </a:extLst>
          </p:cNvPr>
          <p:cNvSpPr/>
          <p:nvPr/>
        </p:nvSpPr>
        <p:spPr>
          <a:xfrm>
            <a:off x="1434035" y="6176934"/>
            <a:ext cx="2063385"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b="1" dirty="0">
                <a:solidFill>
                  <a:srgbClr val="B1B66E"/>
                </a:solidFill>
                <a:latin typeface="Aptos" panose="020B0004020202020204" pitchFamily="34" charset="0"/>
              </a:rPr>
              <a:t>visit scheme websites</a:t>
            </a:r>
          </a:p>
        </p:txBody>
      </p:sp>
      <p:sp>
        <p:nvSpPr>
          <p:cNvPr id="71" name="Rectangle 70">
            <a:extLst>
              <a:ext uri="{FF2B5EF4-FFF2-40B4-BE49-F238E27FC236}">
                <a16:creationId xmlns:a16="http://schemas.microsoft.com/office/drawing/2014/main" id="{62AEB53F-6E0D-4A28-B7D8-EA0877724B2F}"/>
              </a:ext>
            </a:extLst>
          </p:cNvPr>
          <p:cNvSpPr/>
          <p:nvPr/>
        </p:nvSpPr>
        <p:spPr>
          <a:xfrm>
            <a:off x="1434034" y="5897935"/>
            <a:ext cx="2891754" cy="338554"/>
          </a:xfrm>
          <a:prstGeom prst="rect">
            <a:avLst/>
          </a:prstGeom>
        </p:spPr>
        <p:txBody>
          <a:bodyPr wrap="none">
            <a:spAutoFit/>
          </a:bodyPr>
          <a:lstStyle/>
          <a:p>
            <a:pPr marL="0" lvl="1" defTabSz="914400" eaLnBrk="1" fontAlgn="auto" hangingPunct="1">
              <a:spcBef>
                <a:spcPts val="0"/>
              </a:spcBef>
              <a:spcAft>
                <a:spcPts val="0"/>
              </a:spcAft>
              <a:defRPr/>
            </a:pPr>
            <a:r>
              <a:rPr lang="en-GB" sz="1600" b="1" dirty="0">
                <a:solidFill>
                  <a:srgbClr val="9EA452"/>
                </a:solidFill>
                <a:latin typeface="Aptos" panose="020B0004020202020204" pitchFamily="34" charset="0"/>
                <a:cs typeface="+mn-cs"/>
              </a:rPr>
              <a:t>Workplace nomination forms</a:t>
            </a:r>
          </a:p>
        </p:txBody>
      </p:sp>
    </p:spTree>
    <p:extLst>
      <p:ext uri="{BB962C8B-B14F-4D97-AF65-F5344CB8AC3E}">
        <p14:creationId xmlns:p14="http://schemas.microsoft.com/office/powerpoint/2010/main" val="3996078260"/>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A03ED3F-2C71-49CF-A1CB-F4AF89947DC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Book onto…</a:t>
            </a:r>
            <a:endParaRPr lang="en-GB" altLang="en-US" sz="3600" dirty="0">
              <a:solidFill>
                <a:srgbClr val="391C66"/>
              </a:solidFill>
              <a:latin typeface="Aptos Display" panose="020B0004020202020204" pitchFamily="34" charset="0"/>
              <a:ea typeface="ヒラギノ角ゴ Pro W3"/>
            </a:endParaRPr>
          </a:p>
        </p:txBody>
      </p:sp>
      <p:grpSp>
        <p:nvGrpSpPr>
          <p:cNvPr id="6" name="Group 5">
            <a:extLst>
              <a:ext uri="{FF2B5EF4-FFF2-40B4-BE49-F238E27FC236}">
                <a16:creationId xmlns:a16="http://schemas.microsoft.com/office/drawing/2014/main" id="{EF41BC89-E388-34C3-55ED-00151CB5FE4F}"/>
              </a:ext>
            </a:extLst>
          </p:cNvPr>
          <p:cNvGrpSpPr/>
          <p:nvPr/>
        </p:nvGrpSpPr>
        <p:grpSpPr>
          <a:xfrm>
            <a:off x="1198658" y="4396901"/>
            <a:ext cx="3238743" cy="1910446"/>
            <a:chOff x="2596000" y="2737202"/>
            <a:chExt cx="5074954" cy="2730034"/>
          </a:xfrm>
        </p:grpSpPr>
        <p:sp>
          <p:nvSpPr>
            <p:cNvPr id="9" name="Rectangle 8">
              <a:extLst>
                <a:ext uri="{FF2B5EF4-FFF2-40B4-BE49-F238E27FC236}">
                  <a16:creationId xmlns:a16="http://schemas.microsoft.com/office/drawing/2014/main" id="{86089D82-F9F2-8150-5982-D23EEF4B853B}"/>
                </a:ext>
              </a:extLst>
            </p:cNvPr>
            <p:cNvSpPr/>
            <p:nvPr/>
          </p:nvSpPr>
          <p:spPr>
            <a:xfrm>
              <a:off x="3199360" y="3066922"/>
              <a:ext cx="3593461" cy="2117690"/>
            </a:xfrm>
            <a:prstGeom prst="rect">
              <a:avLst/>
            </a:prstGeom>
            <a:pattFill prst="shingle">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10" name="Group 9">
              <a:extLst>
                <a:ext uri="{FF2B5EF4-FFF2-40B4-BE49-F238E27FC236}">
                  <a16:creationId xmlns:a16="http://schemas.microsoft.com/office/drawing/2014/main" id="{4F51617D-721A-293C-2617-1EFC3104EB5F}"/>
                </a:ext>
              </a:extLst>
            </p:cNvPr>
            <p:cNvGrpSpPr/>
            <p:nvPr/>
          </p:nvGrpSpPr>
          <p:grpSpPr>
            <a:xfrm>
              <a:off x="5957558" y="3080929"/>
              <a:ext cx="930864" cy="2147467"/>
              <a:chOff x="6481135" y="1356982"/>
              <a:chExt cx="1983582" cy="4576048"/>
            </a:xfrm>
          </p:grpSpPr>
          <p:pic>
            <p:nvPicPr>
              <p:cNvPr id="11" name="Picture 10">
                <a:extLst>
                  <a:ext uri="{FF2B5EF4-FFF2-40B4-BE49-F238E27FC236}">
                    <a16:creationId xmlns:a16="http://schemas.microsoft.com/office/drawing/2014/main" id="{7016EE5D-F85F-BB85-8E7E-94B0CEBF6666}"/>
                  </a:ext>
                </a:extLst>
              </p:cNvPr>
              <p:cNvPicPr>
                <a:picLocks noChangeAspect="1"/>
              </p:cNvPicPr>
              <p:nvPr/>
            </p:nvPicPr>
            <p:blipFill>
              <a:blip r:embed="rId4"/>
              <a:stretch>
                <a:fillRect/>
              </a:stretch>
            </p:blipFill>
            <p:spPr>
              <a:xfrm>
                <a:off x="6481135" y="1356982"/>
                <a:ext cx="1983582" cy="4576048"/>
              </a:xfrm>
              <a:prstGeom prst="rect">
                <a:avLst/>
              </a:prstGeom>
            </p:spPr>
          </p:pic>
          <p:sp>
            <p:nvSpPr>
              <p:cNvPr id="12" name="Rectangle 11">
                <a:extLst>
                  <a:ext uri="{FF2B5EF4-FFF2-40B4-BE49-F238E27FC236}">
                    <a16:creationId xmlns:a16="http://schemas.microsoft.com/office/drawing/2014/main" id="{B5CE3126-AEBF-050C-2A1A-008690F5BA48}"/>
                  </a:ext>
                </a:extLst>
              </p:cNvPr>
              <p:cNvSpPr/>
              <p:nvPr/>
            </p:nvSpPr>
            <p:spPr>
              <a:xfrm>
                <a:off x="6576922" y="1788994"/>
                <a:ext cx="1792008" cy="2695920"/>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13" name="Group 12">
              <a:extLst>
                <a:ext uri="{FF2B5EF4-FFF2-40B4-BE49-F238E27FC236}">
                  <a16:creationId xmlns:a16="http://schemas.microsoft.com/office/drawing/2014/main" id="{25CDB711-D079-4680-9EB6-3F68044B6CA3}"/>
                </a:ext>
              </a:extLst>
            </p:cNvPr>
            <p:cNvGrpSpPr/>
            <p:nvPr/>
          </p:nvGrpSpPr>
          <p:grpSpPr>
            <a:xfrm>
              <a:off x="3378530" y="2893082"/>
              <a:ext cx="3509893" cy="202736"/>
              <a:chOff x="985475" y="924970"/>
              <a:chExt cx="7479242" cy="432012"/>
            </a:xfrm>
          </p:grpSpPr>
          <p:pic>
            <p:nvPicPr>
              <p:cNvPr id="14" name="Picture 13">
                <a:extLst>
                  <a:ext uri="{FF2B5EF4-FFF2-40B4-BE49-F238E27FC236}">
                    <a16:creationId xmlns:a16="http://schemas.microsoft.com/office/drawing/2014/main" id="{76740D33-8BFF-898C-37F1-EE0BD039C2BA}"/>
                  </a:ext>
                </a:extLst>
              </p:cNvPr>
              <p:cNvPicPr>
                <a:picLocks noChangeAspect="1"/>
              </p:cNvPicPr>
              <p:nvPr/>
            </p:nvPicPr>
            <p:blipFill>
              <a:blip r:embed="rId5"/>
              <a:stretch>
                <a:fillRect/>
              </a:stretch>
            </p:blipFill>
            <p:spPr>
              <a:xfrm>
                <a:off x="4963143" y="924970"/>
                <a:ext cx="3501574" cy="432012"/>
              </a:xfrm>
              <a:prstGeom prst="rect">
                <a:avLst/>
              </a:prstGeom>
            </p:spPr>
          </p:pic>
          <p:sp>
            <p:nvSpPr>
              <p:cNvPr id="15" name="Rectangle 14">
                <a:extLst>
                  <a:ext uri="{FF2B5EF4-FFF2-40B4-BE49-F238E27FC236}">
                    <a16:creationId xmlns:a16="http://schemas.microsoft.com/office/drawing/2014/main" id="{A740975A-98DB-D5CD-5BA1-61AC788E7F9A}"/>
                  </a:ext>
                </a:extLst>
              </p:cNvPr>
              <p:cNvSpPr/>
              <p:nvPr/>
            </p:nvSpPr>
            <p:spPr>
              <a:xfrm>
                <a:off x="985475" y="924970"/>
                <a:ext cx="3977668" cy="432012"/>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16" name="Group 15">
              <a:extLst>
                <a:ext uri="{FF2B5EF4-FFF2-40B4-BE49-F238E27FC236}">
                  <a16:creationId xmlns:a16="http://schemas.microsoft.com/office/drawing/2014/main" id="{929B287A-9127-CC0B-BA5F-9E062EFE1801}"/>
                </a:ext>
              </a:extLst>
            </p:cNvPr>
            <p:cNvGrpSpPr/>
            <p:nvPr/>
          </p:nvGrpSpPr>
          <p:grpSpPr>
            <a:xfrm>
              <a:off x="4647299" y="4202328"/>
              <a:ext cx="858522" cy="1019494"/>
              <a:chOff x="3169329" y="3860899"/>
              <a:chExt cx="1252519" cy="1487365"/>
            </a:xfrm>
          </p:grpSpPr>
          <p:sp>
            <p:nvSpPr>
              <p:cNvPr id="17" name="Freeform: Shape 16">
                <a:extLst>
                  <a:ext uri="{FF2B5EF4-FFF2-40B4-BE49-F238E27FC236}">
                    <a16:creationId xmlns:a16="http://schemas.microsoft.com/office/drawing/2014/main" id="{0840931E-780C-77D9-BCF0-D71F5D325161}"/>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18" name="Freeform: Shape 17">
                <a:extLst>
                  <a:ext uri="{FF2B5EF4-FFF2-40B4-BE49-F238E27FC236}">
                    <a16:creationId xmlns:a16="http://schemas.microsoft.com/office/drawing/2014/main" id="{05275FCF-BF10-04CC-EE15-56858F55DE11}"/>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19" name="Freeform: Shape 18">
                <a:extLst>
                  <a:ext uri="{FF2B5EF4-FFF2-40B4-BE49-F238E27FC236}">
                    <a16:creationId xmlns:a16="http://schemas.microsoft.com/office/drawing/2014/main" id="{D8AFE853-5EBC-7715-8B22-9926E0A3BB3F}"/>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sp>
          <p:nvSpPr>
            <p:cNvPr id="20" name="Freeform: Shape 19">
              <a:extLst>
                <a:ext uri="{FF2B5EF4-FFF2-40B4-BE49-F238E27FC236}">
                  <a16:creationId xmlns:a16="http://schemas.microsoft.com/office/drawing/2014/main" id="{1263ECD1-A218-5AB0-9783-E85A4A91356B}"/>
                </a:ext>
              </a:extLst>
            </p:cNvPr>
            <p:cNvSpPr/>
            <p:nvPr/>
          </p:nvSpPr>
          <p:spPr>
            <a:xfrm>
              <a:off x="3219469" y="2737202"/>
              <a:ext cx="3828015" cy="2524834"/>
            </a:xfrm>
            <a:custGeom>
              <a:avLst/>
              <a:gdLst>
                <a:gd name="connsiteX0" fmla="*/ 270941 w 5584785"/>
                <a:gd name="connsiteY0" fmla="*/ 231178 h 3683543"/>
                <a:gd name="connsiteX1" fmla="*/ 235859 w 5584785"/>
                <a:gd name="connsiteY1" fmla="*/ 266260 h 3683543"/>
                <a:gd name="connsiteX2" fmla="*/ 235859 w 5584785"/>
                <a:gd name="connsiteY2" fmla="*/ 3438382 h 3683543"/>
                <a:gd name="connsiteX3" fmla="*/ 270941 w 5584785"/>
                <a:gd name="connsiteY3" fmla="*/ 3473464 h 3683543"/>
                <a:gd name="connsiteX4" fmla="*/ 5313844 w 5584785"/>
                <a:gd name="connsiteY4" fmla="*/ 3473464 h 3683543"/>
                <a:gd name="connsiteX5" fmla="*/ 5348926 w 5584785"/>
                <a:gd name="connsiteY5" fmla="*/ 3438382 h 3683543"/>
                <a:gd name="connsiteX6" fmla="*/ 5348926 w 5584785"/>
                <a:gd name="connsiteY6" fmla="*/ 266260 h 3683543"/>
                <a:gd name="connsiteX7" fmla="*/ 5313844 w 5584785"/>
                <a:gd name="connsiteY7" fmla="*/ 231178 h 3683543"/>
                <a:gd name="connsiteX8" fmla="*/ 181060 w 5584785"/>
                <a:gd name="connsiteY8" fmla="*/ 0 h 3683543"/>
                <a:gd name="connsiteX9" fmla="*/ 5403726 w 5584785"/>
                <a:gd name="connsiteY9" fmla="*/ 0 h 3683543"/>
                <a:gd name="connsiteX10" fmla="*/ 5584785 w 5584785"/>
                <a:gd name="connsiteY10" fmla="*/ 181059 h 3683543"/>
                <a:gd name="connsiteX11" fmla="*/ 5584785 w 5584785"/>
                <a:gd name="connsiteY11" fmla="*/ 3683543 h 3683543"/>
                <a:gd name="connsiteX12" fmla="*/ 0 w 5584785"/>
                <a:gd name="connsiteY12" fmla="*/ 3683543 h 3683543"/>
                <a:gd name="connsiteX13" fmla="*/ 0 w 5584785"/>
                <a:gd name="connsiteY13" fmla="*/ 181059 h 3683543"/>
                <a:gd name="connsiteX14" fmla="*/ 181060 w 5584785"/>
                <a:gd name="connsiteY14" fmla="*/ 0 h 36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4785" h="3683543">
                  <a:moveTo>
                    <a:pt x="270941" y="231178"/>
                  </a:moveTo>
                  <a:cubicBezTo>
                    <a:pt x="251566" y="231178"/>
                    <a:pt x="235859" y="246885"/>
                    <a:pt x="235859" y="266260"/>
                  </a:cubicBezTo>
                  <a:lnTo>
                    <a:pt x="235859" y="3438382"/>
                  </a:lnTo>
                  <a:cubicBezTo>
                    <a:pt x="235859" y="3457757"/>
                    <a:pt x="251566" y="3473464"/>
                    <a:pt x="270941" y="3473464"/>
                  </a:cubicBezTo>
                  <a:lnTo>
                    <a:pt x="5313844" y="3473464"/>
                  </a:lnTo>
                  <a:cubicBezTo>
                    <a:pt x="5333219" y="3473464"/>
                    <a:pt x="5348926" y="3457757"/>
                    <a:pt x="5348926" y="3438382"/>
                  </a:cubicBezTo>
                  <a:lnTo>
                    <a:pt x="5348926" y="266260"/>
                  </a:lnTo>
                  <a:cubicBezTo>
                    <a:pt x="5348926" y="246885"/>
                    <a:pt x="5333219" y="231178"/>
                    <a:pt x="5313844" y="231178"/>
                  </a:cubicBezTo>
                  <a:close/>
                  <a:moveTo>
                    <a:pt x="181060" y="0"/>
                  </a:moveTo>
                  <a:lnTo>
                    <a:pt x="5403726" y="0"/>
                  </a:lnTo>
                  <a:cubicBezTo>
                    <a:pt x="5503722" y="0"/>
                    <a:pt x="5584785" y="81063"/>
                    <a:pt x="5584785" y="181059"/>
                  </a:cubicBezTo>
                  <a:lnTo>
                    <a:pt x="5584785" y="3683543"/>
                  </a:lnTo>
                  <a:lnTo>
                    <a:pt x="0" y="3683543"/>
                  </a:lnTo>
                  <a:lnTo>
                    <a:pt x="0" y="181059"/>
                  </a:lnTo>
                  <a:cubicBezTo>
                    <a:pt x="0" y="81063"/>
                    <a:pt x="81063" y="0"/>
                    <a:pt x="181060"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sz="1600">
                <a:solidFill>
                  <a:srgbClr val="FFFFFF"/>
                </a:solidFill>
                <a:latin typeface="Arial"/>
              </a:endParaRPr>
            </a:p>
          </p:txBody>
        </p:sp>
        <p:grpSp>
          <p:nvGrpSpPr>
            <p:cNvPr id="21" name="Group 20">
              <a:extLst>
                <a:ext uri="{FF2B5EF4-FFF2-40B4-BE49-F238E27FC236}">
                  <a16:creationId xmlns:a16="http://schemas.microsoft.com/office/drawing/2014/main" id="{FC404C80-2D03-749F-156F-D9A9181132BA}"/>
                </a:ext>
              </a:extLst>
            </p:cNvPr>
            <p:cNvGrpSpPr/>
            <p:nvPr/>
          </p:nvGrpSpPr>
          <p:grpSpPr>
            <a:xfrm>
              <a:off x="2596000" y="5251329"/>
              <a:ext cx="5074954" cy="215907"/>
              <a:chOff x="561975" y="3521871"/>
              <a:chExt cx="3248025" cy="138183"/>
            </a:xfrm>
            <a:effectLst>
              <a:reflection blurRad="6350" stA="55000" endPos="88000" dir="5400000" sy="-100000" algn="bl" rotWithShape="0"/>
            </a:effectLst>
          </p:grpSpPr>
          <p:grpSp>
            <p:nvGrpSpPr>
              <p:cNvPr id="72" name="Group 71">
                <a:extLst>
                  <a:ext uri="{FF2B5EF4-FFF2-40B4-BE49-F238E27FC236}">
                    <a16:creationId xmlns:a16="http://schemas.microsoft.com/office/drawing/2014/main" id="{6184AFDD-A3BF-FBBA-7A63-EB4F329DD789}"/>
                  </a:ext>
                </a:extLst>
              </p:cNvPr>
              <p:cNvGrpSpPr/>
              <p:nvPr/>
            </p:nvGrpSpPr>
            <p:grpSpPr>
              <a:xfrm>
                <a:off x="561975" y="3521871"/>
                <a:ext cx="3248025" cy="138183"/>
                <a:chOff x="1514475" y="5594433"/>
                <a:chExt cx="5543550" cy="235843"/>
              </a:xfrm>
            </p:grpSpPr>
            <p:sp>
              <p:nvSpPr>
                <p:cNvPr id="75" name="Rectangle 74">
                  <a:extLst>
                    <a:ext uri="{FF2B5EF4-FFF2-40B4-BE49-F238E27FC236}">
                      <a16:creationId xmlns:a16="http://schemas.microsoft.com/office/drawing/2014/main" id="{41E1B512-9B3B-5AAF-8DF5-CB742C9F6E95}"/>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76" name="Flowchart: Manual Operation 75">
                  <a:extLst>
                    <a:ext uri="{FF2B5EF4-FFF2-40B4-BE49-F238E27FC236}">
                      <a16:creationId xmlns:a16="http://schemas.microsoft.com/office/drawing/2014/main" id="{163A20B7-DADB-9347-CEBB-508D3040C847}"/>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sp>
            <p:nvSpPr>
              <p:cNvPr id="73" name="Trapezoid 72">
                <a:extLst>
                  <a:ext uri="{FF2B5EF4-FFF2-40B4-BE49-F238E27FC236}">
                    <a16:creationId xmlns:a16="http://schemas.microsoft.com/office/drawing/2014/main" id="{FBBBD7B4-3850-372B-0C74-B010B82F8F87}"/>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74" name="Rectangle 73">
                <a:extLst>
                  <a:ext uri="{FF2B5EF4-FFF2-40B4-BE49-F238E27FC236}">
                    <a16:creationId xmlns:a16="http://schemas.microsoft.com/office/drawing/2014/main" id="{69212019-5E6B-7AB8-4340-76E562F0C083}"/>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pic>
          <p:nvPicPr>
            <p:cNvPr id="77" name="Picture 76">
              <a:extLst>
                <a:ext uri="{FF2B5EF4-FFF2-40B4-BE49-F238E27FC236}">
                  <a16:creationId xmlns:a16="http://schemas.microsoft.com/office/drawing/2014/main" id="{F3FF27DD-FE2E-FCD0-1839-491C51E60AC3}"/>
                </a:ext>
              </a:extLst>
            </p:cNvPr>
            <p:cNvPicPr>
              <a:picLocks noChangeAspect="1"/>
            </p:cNvPicPr>
            <p:nvPr/>
          </p:nvPicPr>
          <p:blipFill>
            <a:blip r:embed="rId6"/>
            <a:stretch>
              <a:fillRect/>
            </a:stretch>
          </p:blipFill>
          <p:spPr>
            <a:xfrm>
              <a:off x="5000012" y="2908367"/>
              <a:ext cx="1872340" cy="157277"/>
            </a:xfrm>
            <a:prstGeom prst="rect">
              <a:avLst/>
            </a:prstGeom>
          </p:spPr>
        </p:pic>
        <p:sp>
          <p:nvSpPr>
            <p:cNvPr id="78" name="Oval 77">
              <a:extLst>
                <a:ext uri="{FF2B5EF4-FFF2-40B4-BE49-F238E27FC236}">
                  <a16:creationId xmlns:a16="http://schemas.microsoft.com/office/drawing/2014/main" id="{CA15EE1D-1E32-BE34-0184-8D45AF959B9D}"/>
                </a:ext>
              </a:extLst>
            </p:cNvPr>
            <p:cNvSpPr/>
            <p:nvPr/>
          </p:nvSpPr>
          <p:spPr>
            <a:xfrm>
              <a:off x="5215956" y="2807762"/>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srgbClr val="FFFFFF"/>
                </a:solidFill>
                <a:latin typeface="Arial"/>
              </a:endParaRPr>
            </a:p>
          </p:txBody>
        </p:sp>
      </p:grpSp>
      <p:grpSp>
        <p:nvGrpSpPr>
          <p:cNvPr id="79" name="Group 78">
            <a:extLst>
              <a:ext uri="{FF2B5EF4-FFF2-40B4-BE49-F238E27FC236}">
                <a16:creationId xmlns:a16="http://schemas.microsoft.com/office/drawing/2014/main" id="{3AF43F0B-0A65-BF99-5999-0931720E7575}"/>
              </a:ext>
            </a:extLst>
          </p:cNvPr>
          <p:cNvGrpSpPr/>
          <p:nvPr/>
        </p:nvGrpSpPr>
        <p:grpSpPr>
          <a:xfrm>
            <a:off x="1118897" y="1913607"/>
            <a:ext cx="1222996" cy="2273177"/>
            <a:chOff x="914871" y="1727517"/>
            <a:chExt cx="1222996" cy="2273177"/>
          </a:xfrm>
        </p:grpSpPr>
        <p:grpSp>
          <p:nvGrpSpPr>
            <p:cNvPr id="80" name="Group 79">
              <a:extLst>
                <a:ext uri="{FF2B5EF4-FFF2-40B4-BE49-F238E27FC236}">
                  <a16:creationId xmlns:a16="http://schemas.microsoft.com/office/drawing/2014/main" id="{F1A18A57-C4AE-0A81-3E85-67E04AB0454E}"/>
                </a:ext>
              </a:extLst>
            </p:cNvPr>
            <p:cNvGrpSpPr/>
            <p:nvPr/>
          </p:nvGrpSpPr>
          <p:grpSpPr>
            <a:xfrm>
              <a:off x="914871" y="1727517"/>
              <a:ext cx="1222996" cy="2273177"/>
              <a:chOff x="-2426929" y="2060923"/>
              <a:chExt cx="3537523" cy="6575178"/>
            </a:xfrm>
          </p:grpSpPr>
          <p:sp>
            <p:nvSpPr>
              <p:cNvPr id="86" name="Freeform 76">
                <a:extLst>
                  <a:ext uri="{FF2B5EF4-FFF2-40B4-BE49-F238E27FC236}">
                    <a16:creationId xmlns:a16="http://schemas.microsoft.com/office/drawing/2014/main" id="{A4493CF2-0F97-3A27-00E1-3A40B8FDFD1C}"/>
                  </a:ext>
                </a:extLst>
              </p:cNvPr>
              <p:cNvSpPr>
                <a:spLocks noChangeArrowheads="1"/>
              </p:cNvSpPr>
              <p:nvPr/>
            </p:nvSpPr>
            <p:spPr bwMode="auto">
              <a:xfrm>
                <a:off x="-2426929" y="2060923"/>
                <a:ext cx="3537523" cy="6575178"/>
              </a:xfrm>
              <a:custGeom>
                <a:avLst/>
                <a:gdLst>
                  <a:gd name="T0" fmla="*/ 2610 w 2840"/>
                  <a:gd name="T1" fmla="*/ 5278 h 5279"/>
                  <a:gd name="T2" fmla="*/ 230 w 2840"/>
                  <a:gd name="T3" fmla="*/ 5278 h 5279"/>
                  <a:gd name="T4" fmla="*/ 230 w 2840"/>
                  <a:gd name="T5" fmla="*/ 5278 h 5279"/>
                  <a:gd name="T6" fmla="*/ 0 w 2840"/>
                  <a:gd name="T7" fmla="*/ 5049 h 5279"/>
                  <a:gd name="T8" fmla="*/ 0 w 2840"/>
                  <a:gd name="T9" fmla="*/ 230 h 5279"/>
                  <a:gd name="T10" fmla="*/ 0 w 2840"/>
                  <a:gd name="T11" fmla="*/ 230 h 5279"/>
                  <a:gd name="T12" fmla="*/ 230 w 2840"/>
                  <a:gd name="T13" fmla="*/ 0 h 5279"/>
                  <a:gd name="T14" fmla="*/ 2610 w 2840"/>
                  <a:gd name="T15" fmla="*/ 0 h 5279"/>
                  <a:gd name="T16" fmla="*/ 2610 w 2840"/>
                  <a:gd name="T17" fmla="*/ 0 h 5279"/>
                  <a:gd name="T18" fmla="*/ 2839 w 2840"/>
                  <a:gd name="T19" fmla="*/ 230 h 5279"/>
                  <a:gd name="T20" fmla="*/ 2839 w 2840"/>
                  <a:gd name="T21" fmla="*/ 5049 h 5279"/>
                  <a:gd name="T22" fmla="*/ 2839 w 2840"/>
                  <a:gd name="T23" fmla="*/ 5049 h 5279"/>
                  <a:gd name="T24" fmla="*/ 2610 w 2840"/>
                  <a:gd name="T25" fmla="*/ 5278 h 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0" h="5279">
                    <a:moveTo>
                      <a:pt x="2610" y="5278"/>
                    </a:moveTo>
                    <a:lnTo>
                      <a:pt x="230" y="5278"/>
                    </a:lnTo>
                    <a:lnTo>
                      <a:pt x="230" y="5278"/>
                    </a:lnTo>
                    <a:cubicBezTo>
                      <a:pt x="103" y="5278"/>
                      <a:pt x="0" y="5176"/>
                      <a:pt x="0" y="5049"/>
                    </a:cubicBezTo>
                    <a:lnTo>
                      <a:pt x="0" y="230"/>
                    </a:lnTo>
                    <a:lnTo>
                      <a:pt x="0" y="230"/>
                    </a:lnTo>
                    <a:cubicBezTo>
                      <a:pt x="0" y="103"/>
                      <a:pt x="103" y="0"/>
                      <a:pt x="230" y="0"/>
                    </a:cubicBezTo>
                    <a:lnTo>
                      <a:pt x="2610" y="0"/>
                    </a:lnTo>
                    <a:lnTo>
                      <a:pt x="2610" y="0"/>
                    </a:lnTo>
                    <a:cubicBezTo>
                      <a:pt x="2736" y="0"/>
                      <a:pt x="2839" y="103"/>
                      <a:pt x="2839" y="230"/>
                    </a:cubicBezTo>
                    <a:lnTo>
                      <a:pt x="2839" y="5049"/>
                    </a:lnTo>
                    <a:lnTo>
                      <a:pt x="2839" y="5049"/>
                    </a:lnTo>
                    <a:cubicBezTo>
                      <a:pt x="2839" y="5176"/>
                      <a:pt x="2736" y="5278"/>
                      <a:pt x="2610" y="5278"/>
                    </a:cubicBezTo>
                  </a:path>
                </a:pathLst>
              </a:custGeom>
              <a:solidFill>
                <a:srgbClr val="000000"/>
              </a:solidFill>
              <a:ln>
                <a:noFill/>
              </a:ln>
              <a:effectLst/>
            </p:spPr>
            <p:txBody>
              <a:bodyPr wrap="none" anchor="ctr"/>
              <a:lstStyle/>
              <a:p>
                <a:endParaRPr lang="en-US" sz="3599" dirty="0">
                  <a:latin typeface="Poppins" pitchFamily="2" charset="77"/>
                </a:endParaRPr>
              </a:p>
            </p:txBody>
          </p:sp>
          <p:sp>
            <p:nvSpPr>
              <p:cNvPr id="87" name="Freeform 77">
                <a:extLst>
                  <a:ext uri="{FF2B5EF4-FFF2-40B4-BE49-F238E27FC236}">
                    <a16:creationId xmlns:a16="http://schemas.microsoft.com/office/drawing/2014/main" id="{B3BAC54D-1458-74B2-7CCC-A412AC8FDB67}"/>
                  </a:ext>
                </a:extLst>
              </p:cNvPr>
              <p:cNvSpPr>
                <a:spLocks noChangeArrowheads="1"/>
              </p:cNvSpPr>
              <p:nvPr/>
            </p:nvSpPr>
            <p:spPr bwMode="auto">
              <a:xfrm>
                <a:off x="-2196218" y="2308115"/>
                <a:ext cx="3070615" cy="5833614"/>
              </a:xfrm>
              <a:custGeom>
                <a:avLst/>
                <a:gdLst>
                  <a:gd name="T0" fmla="*/ 2360 w 2467"/>
                  <a:gd name="T1" fmla="*/ 4684 h 4685"/>
                  <a:gd name="T2" fmla="*/ 106 w 2467"/>
                  <a:gd name="T3" fmla="*/ 4684 h 4685"/>
                  <a:gd name="T4" fmla="*/ 106 w 2467"/>
                  <a:gd name="T5" fmla="*/ 4684 h 4685"/>
                  <a:gd name="T6" fmla="*/ 0 w 2467"/>
                  <a:gd name="T7" fmla="*/ 4579 h 4685"/>
                  <a:gd name="T8" fmla="*/ 0 w 2467"/>
                  <a:gd name="T9" fmla="*/ 105 h 4685"/>
                  <a:gd name="T10" fmla="*/ 0 w 2467"/>
                  <a:gd name="T11" fmla="*/ 105 h 4685"/>
                  <a:gd name="T12" fmla="*/ 106 w 2467"/>
                  <a:gd name="T13" fmla="*/ 0 h 4685"/>
                  <a:gd name="T14" fmla="*/ 2360 w 2467"/>
                  <a:gd name="T15" fmla="*/ 0 h 4685"/>
                  <a:gd name="T16" fmla="*/ 2360 w 2467"/>
                  <a:gd name="T17" fmla="*/ 0 h 4685"/>
                  <a:gd name="T18" fmla="*/ 2466 w 2467"/>
                  <a:gd name="T19" fmla="*/ 105 h 4685"/>
                  <a:gd name="T20" fmla="*/ 2466 w 2467"/>
                  <a:gd name="T21" fmla="*/ 4579 h 4685"/>
                  <a:gd name="T22" fmla="*/ 2466 w 2467"/>
                  <a:gd name="T23" fmla="*/ 4579 h 4685"/>
                  <a:gd name="T24" fmla="*/ 2360 w 2467"/>
                  <a:gd name="T25" fmla="*/ 4684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7" h="4685">
                    <a:moveTo>
                      <a:pt x="2360" y="4684"/>
                    </a:moveTo>
                    <a:lnTo>
                      <a:pt x="106" y="4684"/>
                    </a:lnTo>
                    <a:lnTo>
                      <a:pt x="106" y="4684"/>
                    </a:lnTo>
                    <a:cubicBezTo>
                      <a:pt x="47" y="4684"/>
                      <a:pt x="0" y="4637"/>
                      <a:pt x="0" y="4579"/>
                    </a:cubicBezTo>
                    <a:lnTo>
                      <a:pt x="0" y="105"/>
                    </a:lnTo>
                    <a:lnTo>
                      <a:pt x="0" y="105"/>
                    </a:lnTo>
                    <a:cubicBezTo>
                      <a:pt x="0" y="47"/>
                      <a:pt x="47" y="0"/>
                      <a:pt x="106" y="0"/>
                    </a:cubicBezTo>
                    <a:lnTo>
                      <a:pt x="2360" y="0"/>
                    </a:lnTo>
                    <a:lnTo>
                      <a:pt x="2360" y="0"/>
                    </a:lnTo>
                    <a:cubicBezTo>
                      <a:pt x="2418" y="0"/>
                      <a:pt x="2466" y="47"/>
                      <a:pt x="2466" y="105"/>
                    </a:cubicBezTo>
                    <a:lnTo>
                      <a:pt x="2466" y="4579"/>
                    </a:lnTo>
                    <a:lnTo>
                      <a:pt x="2466" y="4579"/>
                    </a:lnTo>
                    <a:cubicBezTo>
                      <a:pt x="2466" y="4637"/>
                      <a:pt x="2418" y="4684"/>
                      <a:pt x="2360" y="4684"/>
                    </a:cubicBezTo>
                  </a:path>
                </a:pathLst>
              </a:custGeom>
              <a:gradFill>
                <a:gsLst>
                  <a:gs pos="1000">
                    <a:srgbClr val="B7CCEF"/>
                  </a:gs>
                  <a:gs pos="99000">
                    <a:srgbClr val="FFFFFF"/>
                  </a:gs>
                </a:gsLst>
                <a:lin ang="16200000" scaled="0"/>
              </a:gradFill>
              <a:ln>
                <a:noFill/>
              </a:ln>
              <a:effectLst/>
            </p:spPr>
            <p:txBody>
              <a:bodyPr wrap="none" anchor="ctr"/>
              <a:lstStyle/>
              <a:p>
                <a:endParaRPr lang="en-US" sz="3599" dirty="0">
                  <a:latin typeface="Poppins" pitchFamily="2" charset="77"/>
                </a:endParaRPr>
              </a:p>
            </p:txBody>
          </p:sp>
          <p:sp>
            <p:nvSpPr>
              <p:cNvPr id="88" name="Freeform 103">
                <a:extLst>
                  <a:ext uri="{FF2B5EF4-FFF2-40B4-BE49-F238E27FC236}">
                    <a16:creationId xmlns:a16="http://schemas.microsoft.com/office/drawing/2014/main" id="{FB686B5D-E6A4-5389-5781-65A0A3868E8B}"/>
                  </a:ext>
                </a:extLst>
              </p:cNvPr>
              <p:cNvSpPr>
                <a:spLocks noChangeArrowheads="1"/>
              </p:cNvSpPr>
              <p:nvPr/>
            </p:nvSpPr>
            <p:spPr bwMode="auto">
              <a:xfrm>
                <a:off x="-2196218" y="2308115"/>
                <a:ext cx="3074857" cy="5832369"/>
              </a:xfrm>
              <a:custGeom>
                <a:avLst/>
                <a:gdLst>
                  <a:gd name="connsiteX0" fmla="*/ 3074857 w 3074857"/>
                  <a:gd name="connsiteY0" fmla="*/ 1719320 h 5832369"/>
                  <a:gd name="connsiteX1" fmla="*/ 3074857 w 3074857"/>
                  <a:gd name="connsiteY1" fmla="*/ 2413132 h 5832369"/>
                  <a:gd name="connsiteX2" fmla="*/ 1605465 w 3074857"/>
                  <a:gd name="connsiteY2" fmla="*/ 5832367 h 5832369"/>
                  <a:gd name="connsiteX3" fmla="*/ 1307345 w 3074857"/>
                  <a:gd name="connsiteY3" fmla="*/ 5832367 h 5832369"/>
                  <a:gd name="connsiteX4" fmla="*/ 2744393 w 3074857"/>
                  <a:gd name="connsiteY4" fmla="*/ 0 h 5832369"/>
                  <a:gd name="connsiteX5" fmla="*/ 2913729 w 3074857"/>
                  <a:gd name="connsiteY5" fmla="*/ 0 h 5832369"/>
                  <a:gd name="connsiteX6" fmla="*/ 2975985 w 3074857"/>
                  <a:gd name="connsiteY6" fmla="*/ 12452 h 5832369"/>
                  <a:gd name="connsiteX7" fmla="*/ 478267 w 3074857"/>
                  <a:gd name="connsiteY7" fmla="*/ 5832369 h 5832369"/>
                  <a:gd name="connsiteX8" fmla="*/ 241693 w 3074857"/>
                  <a:gd name="connsiteY8" fmla="*/ 5832369 h 5832369"/>
                  <a:gd name="connsiteX9" fmla="*/ 1778901 w 3074857"/>
                  <a:gd name="connsiteY9" fmla="*/ 0 h 5832369"/>
                  <a:gd name="connsiteX10" fmla="*/ 2426681 w 3074857"/>
                  <a:gd name="connsiteY10" fmla="*/ 0 h 5832369"/>
                  <a:gd name="connsiteX11" fmla="*/ 0 w 3074857"/>
                  <a:gd name="connsiteY11" fmla="*/ 5656590 h 5832369"/>
                  <a:gd name="connsiteX12" fmla="*/ 0 w 3074857"/>
                  <a:gd name="connsiteY12" fmla="*/ 4146505 h 58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857" h="5832369">
                    <a:moveTo>
                      <a:pt x="3074857" y="1719320"/>
                    </a:moveTo>
                    <a:lnTo>
                      <a:pt x="3074857" y="2413132"/>
                    </a:lnTo>
                    <a:lnTo>
                      <a:pt x="1605465" y="5832367"/>
                    </a:lnTo>
                    <a:lnTo>
                      <a:pt x="1307345" y="5832367"/>
                    </a:lnTo>
                    <a:close/>
                    <a:moveTo>
                      <a:pt x="2744393" y="0"/>
                    </a:moveTo>
                    <a:lnTo>
                      <a:pt x="2913729" y="0"/>
                    </a:lnTo>
                    <a:cubicBezTo>
                      <a:pt x="2936141" y="0"/>
                      <a:pt x="2957309" y="3736"/>
                      <a:pt x="2975985" y="12452"/>
                    </a:cubicBezTo>
                    <a:lnTo>
                      <a:pt x="478267" y="5832369"/>
                    </a:lnTo>
                    <a:lnTo>
                      <a:pt x="241693" y="5832369"/>
                    </a:lnTo>
                    <a:close/>
                    <a:moveTo>
                      <a:pt x="1778901" y="0"/>
                    </a:moveTo>
                    <a:lnTo>
                      <a:pt x="2426681" y="0"/>
                    </a:lnTo>
                    <a:lnTo>
                      <a:pt x="0" y="5656590"/>
                    </a:lnTo>
                    <a:lnTo>
                      <a:pt x="0" y="4146505"/>
                    </a:lnTo>
                    <a:close/>
                  </a:path>
                </a:pathLst>
              </a:custGeom>
              <a:solidFill>
                <a:srgbClr val="FFFFFF">
                  <a:alpha val="50000"/>
                </a:srgbClr>
              </a:solidFill>
              <a:ln>
                <a:noFill/>
              </a:ln>
              <a:effectLst/>
            </p:spPr>
            <p:txBody>
              <a:bodyPr wrap="square" anchor="ctr">
                <a:noAutofit/>
              </a:bodyPr>
              <a:lstStyle/>
              <a:p>
                <a:endParaRPr lang="en-US" sz="3599" dirty="0">
                  <a:latin typeface="Poppins" pitchFamily="2" charset="77"/>
                </a:endParaRPr>
              </a:p>
            </p:txBody>
          </p:sp>
          <p:sp>
            <p:nvSpPr>
              <p:cNvPr id="89" name="Freeform 79">
                <a:extLst>
                  <a:ext uri="{FF2B5EF4-FFF2-40B4-BE49-F238E27FC236}">
                    <a16:creationId xmlns:a16="http://schemas.microsoft.com/office/drawing/2014/main" id="{553778CC-92B5-D5C5-858C-AFC91B71CE7A}"/>
                  </a:ext>
                </a:extLst>
              </p:cNvPr>
              <p:cNvSpPr>
                <a:spLocks noChangeArrowheads="1"/>
              </p:cNvSpPr>
              <p:nvPr/>
            </p:nvSpPr>
            <p:spPr bwMode="auto">
              <a:xfrm>
                <a:off x="-757041" y="8279054"/>
                <a:ext cx="214231" cy="164791"/>
              </a:xfrm>
              <a:custGeom>
                <a:avLst/>
                <a:gdLst>
                  <a:gd name="T0" fmla="*/ 169 w 170"/>
                  <a:gd name="T1" fmla="*/ 85 h 132"/>
                  <a:gd name="T2" fmla="*/ 169 w 170"/>
                  <a:gd name="T3" fmla="*/ 85 h 132"/>
                  <a:gd name="T4" fmla="*/ 84 w 170"/>
                  <a:gd name="T5" fmla="*/ 106 h 132"/>
                  <a:gd name="T6" fmla="*/ 84 w 170"/>
                  <a:gd name="T7" fmla="*/ 106 h 132"/>
                  <a:gd name="T8" fmla="*/ 0 w 170"/>
                  <a:gd name="T9" fmla="*/ 85 h 132"/>
                  <a:gd name="T10" fmla="*/ 0 w 170"/>
                  <a:gd name="T11" fmla="*/ 85 h 132"/>
                  <a:gd name="T12" fmla="*/ 84 w 170"/>
                  <a:gd name="T13" fmla="*/ 0 h 132"/>
                  <a:gd name="T14" fmla="*/ 84 w 170"/>
                  <a:gd name="T15" fmla="*/ 0 h 132"/>
                  <a:gd name="T16" fmla="*/ 169 w 170"/>
                  <a:gd name="T17"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2">
                    <a:moveTo>
                      <a:pt x="169" y="85"/>
                    </a:moveTo>
                    <a:lnTo>
                      <a:pt x="169" y="85"/>
                    </a:lnTo>
                    <a:cubicBezTo>
                      <a:pt x="169" y="131"/>
                      <a:pt x="131" y="106"/>
                      <a:pt x="84" y="106"/>
                    </a:cubicBezTo>
                    <a:lnTo>
                      <a:pt x="84" y="106"/>
                    </a:lnTo>
                    <a:cubicBezTo>
                      <a:pt x="38" y="106"/>
                      <a:pt x="0" y="131"/>
                      <a:pt x="0" y="85"/>
                    </a:cubicBezTo>
                    <a:lnTo>
                      <a:pt x="0" y="85"/>
                    </a:lnTo>
                    <a:cubicBezTo>
                      <a:pt x="0" y="38"/>
                      <a:pt x="38" y="0"/>
                      <a:pt x="84" y="0"/>
                    </a:cubicBezTo>
                    <a:lnTo>
                      <a:pt x="84" y="0"/>
                    </a:lnTo>
                    <a:cubicBezTo>
                      <a:pt x="131" y="0"/>
                      <a:pt x="169" y="38"/>
                      <a:pt x="169" y="85"/>
                    </a:cubicBezTo>
                  </a:path>
                </a:pathLst>
              </a:custGeom>
              <a:solidFill>
                <a:srgbClr val="B7CC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grpSp>
        <p:grpSp>
          <p:nvGrpSpPr>
            <p:cNvPr id="81" name="Group 80">
              <a:extLst>
                <a:ext uri="{FF2B5EF4-FFF2-40B4-BE49-F238E27FC236}">
                  <a16:creationId xmlns:a16="http://schemas.microsoft.com/office/drawing/2014/main" id="{E8F68EC0-04D9-94DC-B0B1-A73D092F1454}"/>
                </a:ext>
              </a:extLst>
            </p:cNvPr>
            <p:cNvGrpSpPr/>
            <p:nvPr/>
          </p:nvGrpSpPr>
          <p:grpSpPr>
            <a:xfrm>
              <a:off x="1249651" y="2978317"/>
              <a:ext cx="600774" cy="713418"/>
              <a:chOff x="3169329" y="3860899"/>
              <a:chExt cx="1252519" cy="1487365"/>
            </a:xfrm>
          </p:grpSpPr>
          <p:sp>
            <p:nvSpPr>
              <p:cNvPr id="83" name="Freeform: Shape 82">
                <a:extLst>
                  <a:ext uri="{FF2B5EF4-FFF2-40B4-BE49-F238E27FC236}">
                    <a16:creationId xmlns:a16="http://schemas.microsoft.com/office/drawing/2014/main" id="{24E1E7D9-6F63-D2F7-0C1A-1CD23BBEB28B}"/>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84" name="Freeform: Shape 83">
                <a:extLst>
                  <a:ext uri="{FF2B5EF4-FFF2-40B4-BE49-F238E27FC236}">
                    <a16:creationId xmlns:a16="http://schemas.microsoft.com/office/drawing/2014/main" id="{9FDAA389-6B19-19C8-95A8-5A02264C6FBA}"/>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85" name="Freeform: Shape 84">
                <a:extLst>
                  <a:ext uri="{FF2B5EF4-FFF2-40B4-BE49-F238E27FC236}">
                    <a16:creationId xmlns:a16="http://schemas.microsoft.com/office/drawing/2014/main" id="{1E7528FA-F080-3D4D-517C-786701E7A1D5}"/>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pic>
          <p:nvPicPr>
            <p:cNvPr id="82" name="Picture 81">
              <a:extLst>
                <a:ext uri="{FF2B5EF4-FFF2-40B4-BE49-F238E27FC236}">
                  <a16:creationId xmlns:a16="http://schemas.microsoft.com/office/drawing/2014/main" id="{FA788FA5-1286-7E46-B747-461A0B6BC52D}"/>
                </a:ext>
              </a:extLst>
            </p:cNvPr>
            <p:cNvPicPr>
              <a:picLocks noChangeAspect="1"/>
            </p:cNvPicPr>
            <p:nvPr/>
          </p:nvPicPr>
          <p:blipFill>
            <a:blip r:embed="rId7"/>
            <a:stretch>
              <a:fillRect/>
            </a:stretch>
          </p:blipFill>
          <p:spPr>
            <a:xfrm>
              <a:off x="994631" y="3688080"/>
              <a:ext cx="1055351" cy="141484"/>
            </a:xfrm>
            <a:prstGeom prst="rect">
              <a:avLst/>
            </a:prstGeom>
          </p:spPr>
        </p:pic>
      </p:grpSp>
      <p:sp>
        <p:nvSpPr>
          <p:cNvPr id="5" name="TextBox 4">
            <a:extLst>
              <a:ext uri="{FF2B5EF4-FFF2-40B4-BE49-F238E27FC236}">
                <a16:creationId xmlns:a16="http://schemas.microsoft.com/office/drawing/2014/main" id="{76D19791-3A45-1F81-5D1F-F71B4E3B404D}"/>
              </a:ext>
            </a:extLst>
          </p:cNvPr>
          <p:cNvSpPr txBox="1"/>
          <p:nvPr/>
        </p:nvSpPr>
        <p:spPr>
          <a:xfrm>
            <a:off x="4913796" y="1728940"/>
            <a:ext cx="4572000" cy="369332"/>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rPr>
              <a:t>An advanced guide to estate planning </a:t>
            </a:r>
            <a:endParaRPr lang="en-GB" b="1" dirty="0"/>
          </a:p>
        </p:txBody>
      </p:sp>
      <p:sp>
        <p:nvSpPr>
          <p:cNvPr id="8" name="TextBox 7">
            <a:extLst>
              <a:ext uri="{FF2B5EF4-FFF2-40B4-BE49-F238E27FC236}">
                <a16:creationId xmlns:a16="http://schemas.microsoft.com/office/drawing/2014/main" id="{FB979EB2-28E3-CD49-A85D-A6778F25FE8F}"/>
              </a:ext>
            </a:extLst>
          </p:cNvPr>
          <p:cNvSpPr txBox="1"/>
          <p:nvPr/>
        </p:nvSpPr>
        <p:spPr>
          <a:xfrm>
            <a:off x="4913796" y="2193062"/>
            <a:ext cx="4577442" cy="2092881"/>
          </a:xfrm>
          <a:prstGeom prst="rect">
            <a:avLst/>
          </a:prstGeom>
          <a:noFill/>
        </p:spPr>
        <p:txBody>
          <a:bodyPr wrap="square">
            <a:spAutoFit/>
          </a:bodyPr>
          <a:lstStyle/>
          <a:p>
            <a:pPr marL="342900" lvl="1" indent="-342900">
              <a:spcBef>
                <a:spcPts val="0"/>
              </a:spcBef>
              <a:spcAft>
                <a:spcPts val="1200"/>
              </a:spcAft>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Inheritance tax</a:t>
            </a:r>
          </a:p>
          <a:p>
            <a:pPr marL="342900" lvl="1" indent="-342900">
              <a:spcBef>
                <a:spcPts val="0"/>
              </a:spcBef>
              <a:spcAft>
                <a:spcPts val="1200"/>
              </a:spcAft>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Making gifts during your lifetime</a:t>
            </a:r>
          </a:p>
          <a:p>
            <a:pPr marL="342900" lvl="1" indent="-342900">
              <a:spcBef>
                <a:spcPts val="0"/>
              </a:spcBef>
              <a:spcAft>
                <a:spcPts val="1200"/>
              </a:spcAft>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Intestacy rules and Will writing</a:t>
            </a:r>
          </a:p>
          <a:p>
            <a:pPr marL="342900" lvl="1" indent="-342900">
              <a:spcBef>
                <a:spcPts val="0"/>
              </a:spcBef>
              <a:spcAft>
                <a:spcPts val="1200"/>
              </a:spcAft>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Trusts</a:t>
            </a:r>
          </a:p>
          <a:p>
            <a:pPr marL="342900" lvl="1" indent="-342900">
              <a:spcBef>
                <a:spcPts val="0"/>
              </a:spcBef>
              <a:spcAft>
                <a:spcPts val="1200"/>
              </a:spcAft>
              <a:buSzPct val="100000"/>
              <a:buFont typeface="Arial" panose="020B0604020202020204" pitchFamily="34" charset="0"/>
              <a:buChar char="•"/>
              <a:defRPr/>
            </a:pPr>
            <a:r>
              <a:rPr lang="en-US" dirty="0">
                <a:solidFill>
                  <a:srgbClr val="000000"/>
                </a:solidFill>
                <a:latin typeface="Aptos" panose="020B0004020202020204" pitchFamily="34" charset="0"/>
                <a:ea typeface="ヒラギノ角ゴ Pro W3" charset="-128"/>
                <a:cs typeface="Arial" pitchFamily="34" charset="0"/>
              </a:rPr>
              <a:t>Further information</a:t>
            </a:r>
          </a:p>
        </p:txBody>
      </p:sp>
    </p:spTree>
    <p:custDataLst>
      <p:tags r:id="rId1"/>
    </p:custDataLst>
    <p:extLst>
      <p:ext uri="{BB962C8B-B14F-4D97-AF65-F5344CB8AC3E}">
        <p14:creationId xmlns:p14="http://schemas.microsoft.com/office/powerpoint/2010/main" val="204028422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802800" y="2341328"/>
            <a:ext cx="1058545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All regulated firms are listed on the Financial Services Register, this provides confirmation that the firm is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the specific services they are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to provide and details of the advisers who work for them.  </a:t>
            </a:r>
          </a:p>
          <a:p>
            <a:pPr marL="0" lvl="2" indent="0" defTabSz="914400">
              <a:spcAft>
                <a:spcPts val="600"/>
              </a:spcAft>
              <a:buClr>
                <a:srgbClr val="F47920"/>
              </a:buClr>
              <a:buSzPct val="75000"/>
              <a:defRPr/>
            </a:pPr>
            <a:endParaRPr lang="en-GB"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GB" dirty="0">
                <a:solidFill>
                  <a:srgbClr val="000000"/>
                </a:solidFill>
                <a:latin typeface="Aptos" panose="020B0004020202020204" pitchFamily="34" charset="0"/>
              </a:rPr>
              <a:t>Financial Services Register link:</a:t>
            </a:r>
          </a:p>
          <a:p>
            <a:pPr marL="285750" lvl="2" indent="-285750" defTabSz="914400">
              <a:spcAft>
                <a:spcPts val="600"/>
              </a:spcAft>
              <a:buClr>
                <a:schemeClr val="tx1"/>
              </a:buClr>
              <a:buSzPct val="75000"/>
              <a:buFont typeface="Arial" panose="020B0604020202020204" pitchFamily="34" charset="0"/>
              <a:buChar char="•"/>
              <a:defRPr/>
            </a:pPr>
            <a:r>
              <a:rPr lang="en-GB" u="sng" dirty="0">
                <a:solidFill>
                  <a:srgbClr val="000000"/>
                </a:solidFill>
                <a:latin typeface="Aptos" panose="020B0004020202020204" pitchFamily="34" charset="0"/>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3663195252"/>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2800" y="1732718"/>
            <a:ext cx="10585450" cy="2816156"/>
          </a:xfrm>
          <a:prstGeom prst="rect">
            <a:avLst/>
          </a:prstGeom>
        </p:spPr>
        <p:txBody>
          <a:bodyPr wrap="square" lIns="0">
            <a:spAutoFit/>
          </a:bodyPr>
          <a:lstStyle/>
          <a:p>
            <a:pPr>
              <a:defRPr/>
            </a:pPr>
            <a:r>
              <a:rPr lang="en-GB" dirty="0">
                <a:solidFill>
                  <a:srgbClr val="000000"/>
                </a:solidFill>
                <a:latin typeface="Aptos" panose="020B0004020202020204" pitchFamily="34" charset="0"/>
              </a:rPr>
              <a:t>We provide a telephone helpline and a regulated investment advice service through </a:t>
            </a:r>
            <a:r>
              <a:rPr lang="en-GB" b="1" dirty="0">
                <a:solidFill>
                  <a:srgbClr val="000000"/>
                </a:solidFill>
                <a:latin typeface="Aptos" panose="020B0004020202020204" pitchFamily="34" charset="0"/>
              </a:rPr>
              <a:t>my wealth </a:t>
            </a:r>
            <a:r>
              <a:rPr lang="en-GB" dirty="0">
                <a:solidFill>
                  <a:srgbClr val="000000"/>
                </a:solidFill>
                <a:latin typeface="Aptos" panose="020B0004020202020204" pitchFamily="34" charset="0"/>
              </a:rPr>
              <a:t>- a trading name of Wealth at Work Limited which is part of the Wealth at Work group.  </a:t>
            </a:r>
          </a:p>
          <a:p>
            <a:pPr>
              <a:defRPr/>
            </a:pPr>
            <a:endParaRPr lang="en-GB" dirty="0">
              <a:solidFill>
                <a:srgbClr val="000000"/>
              </a:solidFill>
              <a:latin typeface="Aptos" panose="020B0004020202020204" pitchFamily="34" charset="0"/>
            </a:endParaRPr>
          </a:p>
          <a:p>
            <a:pPr>
              <a:defRPr/>
            </a:pPr>
            <a:r>
              <a:rPr lang="en-GB" dirty="0">
                <a:solidFill>
                  <a:srgbClr val="000000"/>
                </a:solidFill>
                <a:latin typeface="Aptos" panose="020B0004020202020204" pitchFamily="34" charset="0"/>
              </a:rPr>
              <a:t>It helps individuals to understand their personal financial situation especially when selecting their retirement income options.</a:t>
            </a:r>
          </a:p>
          <a:p>
            <a:pPr>
              <a:defRPr/>
            </a:pPr>
            <a:r>
              <a:rPr lang="en-GB" dirty="0">
                <a:solidFill>
                  <a:srgbClr val="000000"/>
                </a:solidFill>
                <a:latin typeface="Aptos" panose="020B0004020202020204" pitchFamily="34" charset="0"/>
              </a:rPr>
              <a:t> </a:t>
            </a:r>
          </a:p>
          <a:p>
            <a:pPr marL="0" lvl="2" algn="just">
              <a:buClr>
                <a:srgbClr val="EEECE1"/>
              </a:buClr>
              <a:buSzPct val="100000"/>
              <a:defRPr/>
            </a:pPr>
            <a:endParaRPr lang="en-GB" sz="1000" kern="0" dirty="0">
              <a:solidFill>
                <a:srgbClr val="000000"/>
              </a:solidFill>
              <a:latin typeface="Aptos" panose="020B0004020202020204" pitchFamily="34" charset="0"/>
              <a:ea typeface="ヒラギノ角ゴ Pro W3" charset="-128"/>
              <a:cs typeface="Arial" pitchFamily="34" charset="0"/>
            </a:endParaRP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Request a callback from the helpline via the feedback form to discuss your personal circumstances with </a:t>
            </a:r>
            <a:r>
              <a:rPr lang="en-US" b="1" kern="0" dirty="0">
                <a:solidFill>
                  <a:srgbClr val="000000"/>
                </a:solidFill>
                <a:latin typeface="Aptos" panose="020B0004020202020204" pitchFamily="34" charset="0"/>
                <a:ea typeface="ヒラギノ角ゴ Pro W3" charset="-128"/>
                <a:cs typeface="Arial" pitchFamily="34" charset="0"/>
              </a:rPr>
              <a:t>my wealth</a:t>
            </a:r>
            <a:r>
              <a:rPr lang="en-US" kern="0" dirty="0">
                <a:solidFill>
                  <a:srgbClr val="000000"/>
                </a:solidFill>
                <a:latin typeface="Aptos" panose="020B0004020202020204" pitchFamily="34" charset="0"/>
                <a:ea typeface="ヒラギノ角ゴ Pro W3" charset="-128"/>
                <a:cs typeface="Arial" pitchFamily="34" charset="0"/>
              </a:rPr>
              <a:t> and agree your next steps and receive regulated investment advice where required</a:t>
            </a: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You can also telephone </a:t>
            </a:r>
            <a:r>
              <a:rPr lang="en-GB" b="1" kern="0" dirty="0">
                <a:solidFill>
                  <a:srgbClr val="000000"/>
                </a:solidFill>
                <a:latin typeface="Aptos" panose="020B0004020202020204" pitchFamily="34" charset="0"/>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Contact us</a:t>
            </a:r>
            <a:endParaRPr lang="en-GB" sz="3600" dirty="0">
              <a:solidFill>
                <a:srgbClr val="391C66"/>
              </a:solidFill>
              <a:latin typeface="Aptos Display" panose="020B0004020202020204" pitchFamily="34" charset="0"/>
              <a:cs typeface="+mn-cs"/>
            </a:endParaRP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4"/>
          <a:stretch>
            <a:fillRect/>
          </a:stretch>
        </p:blipFill>
        <p:spPr>
          <a:xfrm>
            <a:off x="9586882" y="5617335"/>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200383403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fTextBox123">
            <a:extLst>
              <a:ext uri="{FF2B5EF4-FFF2-40B4-BE49-F238E27FC236}">
                <a16:creationId xmlns:a16="http://schemas.microsoft.com/office/drawing/2014/main" id="{F9E90443-157C-618E-3E5C-CF8EE97770E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27949402</a:t>
            </a:r>
          </a:p>
        </p:txBody>
      </p:sp>
      <p:sp>
        <p:nvSpPr>
          <p:cNvPr id="6" name="Rectangle 12">
            <a:extLst>
              <a:ext uri="{FF2B5EF4-FFF2-40B4-BE49-F238E27FC236}">
                <a16:creationId xmlns:a16="http://schemas.microsoft.com/office/drawing/2014/main" id="{904A9E5C-62E3-393A-5608-F04BC4C10F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Financial education structure</a:t>
            </a:r>
            <a:endParaRPr lang="en-GB" sz="3600" dirty="0">
              <a:solidFill>
                <a:srgbClr val="391C66"/>
              </a:solidFill>
              <a:latin typeface="Aptos Display" panose="020B0004020202020204" pitchFamily="34" charset="0"/>
              <a:cs typeface="+mn-cs"/>
            </a:endParaRPr>
          </a:p>
        </p:txBody>
      </p:sp>
      <p:grpSp>
        <p:nvGrpSpPr>
          <p:cNvPr id="7" name="Group 6">
            <a:extLst>
              <a:ext uri="{FF2B5EF4-FFF2-40B4-BE49-F238E27FC236}">
                <a16:creationId xmlns:a16="http://schemas.microsoft.com/office/drawing/2014/main" id="{A899E3C2-F99F-0A49-AE89-8CF9158A1F87}"/>
              </a:ext>
            </a:extLst>
          </p:cNvPr>
          <p:cNvGrpSpPr/>
          <p:nvPr/>
        </p:nvGrpSpPr>
        <p:grpSpPr>
          <a:xfrm>
            <a:off x="2688441" y="2856883"/>
            <a:ext cx="2404090" cy="3011454"/>
            <a:chOff x="1164441" y="2302658"/>
            <a:chExt cx="2404090" cy="3011454"/>
          </a:xfrm>
        </p:grpSpPr>
        <p:sp>
          <p:nvSpPr>
            <p:cNvPr id="8" name="Freeform: Shape 8">
              <a:extLst>
                <a:ext uri="{FF2B5EF4-FFF2-40B4-BE49-F238E27FC236}">
                  <a16:creationId xmlns:a16="http://schemas.microsoft.com/office/drawing/2014/main" id="{84BEEBD9-83B5-50E8-6516-F9C0F54F3A94}"/>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9" name="Freeform: Shape 9">
              <a:extLst>
                <a:ext uri="{FF2B5EF4-FFF2-40B4-BE49-F238E27FC236}">
                  <a16:creationId xmlns:a16="http://schemas.microsoft.com/office/drawing/2014/main" id="{D7CB72F4-D0A7-9869-2EDA-4DC6E20E7E32}"/>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C3DC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0" name="Freeform: Shape 17">
              <a:extLst>
                <a:ext uri="{FF2B5EF4-FFF2-40B4-BE49-F238E27FC236}">
                  <a16:creationId xmlns:a16="http://schemas.microsoft.com/office/drawing/2014/main" id="{F4BE5503-52F9-8325-B3A4-523BA13B314B}"/>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1" name="Oval 10">
              <a:extLst>
                <a:ext uri="{FF2B5EF4-FFF2-40B4-BE49-F238E27FC236}">
                  <a16:creationId xmlns:a16="http://schemas.microsoft.com/office/drawing/2014/main" id="{E569CB92-DB0B-83B2-BD71-0AC25472DF66}"/>
                </a:ext>
              </a:extLst>
            </p:cNvPr>
            <p:cNvSpPr/>
            <p:nvPr/>
          </p:nvSpPr>
          <p:spPr>
            <a:xfrm>
              <a:off x="2292690" y="2302658"/>
              <a:ext cx="147593" cy="147593"/>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12" name="Group 11">
              <a:extLst>
                <a:ext uri="{FF2B5EF4-FFF2-40B4-BE49-F238E27FC236}">
                  <a16:creationId xmlns:a16="http://schemas.microsoft.com/office/drawing/2014/main" id="{EE9D9ABB-6F00-7067-0E6C-B34FC8A91601}"/>
                </a:ext>
              </a:extLst>
            </p:cNvPr>
            <p:cNvGrpSpPr/>
            <p:nvPr/>
          </p:nvGrpSpPr>
          <p:grpSpPr>
            <a:xfrm>
              <a:off x="1164441" y="4400324"/>
              <a:ext cx="2404090" cy="913788"/>
              <a:chOff x="1164441" y="4400324"/>
              <a:chExt cx="2404090" cy="913788"/>
            </a:xfrm>
          </p:grpSpPr>
          <p:sp>
            <p:nvSpPr>
              <p:cNvPr id="17" name="Rectangle 16">
                <a:extLst>
                  <a:ext uri="{FF2B5EF4-FFF2-40B4-BE49-F238E27FC236}">
                    <a16:creationId xmlns:a16="http://schemas.microsoft.com/office/drawing/2014/main" id="{CB55055B-6821-8E60-C238-ECAF231EDBAF}"/>
                  </a:ext>
                </a:extLst>
              </p:cNvPr>
              <p:cNvSpPr/>
              <p:nvPr/>
            </p:nvSpPr>
            <p:spPr>
              <a:xfrm>
                <a:off x="1164441" y="4790892"/>
                <a:ext cx="2404090" cy="523220"/>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Today’s online seminar will cover financial education.</a:t>
                </a:r>
              </a:p>
            </p:txBody>
          </p:sp>
          <p:sp>
            <p:nvSpPr>
              <p:cNvPr id="18" name="Rectangle 17">
                <a:extLst>
                  <a:ext uri="{FF2B5EF4-FFF2-40B4-BE49-F238E27FC236}">
                    <a16:creationId xmlns:a16="http://schemas.microsoft.com/office/drawing/2014/main" id="{0BBB4C33-29D8-AC84-128C-BDE9D50E2ABB}"/>
                  </a:ext>
                </a:extLst>
              </p:cNvPr>
              <p:cNvSpPr/>
              <p:nvPr/>
            </p:nvSpPr>
            <p:spPr>
              <a:xfrm>
                <a:off x="1455299" y="4400324"/>
                <a:ext cx="180530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Online Seminar</a:t>
                </a:r>
              </a:p>
            </p:txBody>
          </p:sp>
        </p:grpSp>
        <p:grpSp>
          <p:nvGrpSpPr>
            <p:cNvPr id="13" name="Picture 4" descr="Teacher">
              <a:extLst>
                <a:ext uri="{FF2B5EF4-FFF2-40B4-BE49-F238E27FC236}">
                  <a16:creationId xmlns:a16="http://schemas.microsoft.com/office/drawing/2014/main" id="{E6326470-FFD6-2C05-0F08-65FC97F05A2A}"/>
                </a:ext>
              </a:extLst>
            </p:cNvPr>
            <p:cNvGrpSpPr/>
            <p:nvPr/>
          </p:nvGrpSpPr>
          <p:grpSpPr>
            <a:xfrm>
              <a:off x="2015203" y="3163637"/>
              <a:ext cx="684208" cy="684208"/>
              <a:chOff x="2052010" y="3047538"/>
              <a:chExt cx="684208" cy="684208"/>
            </a:xfrm>
            <a:solidFill>
              <a:srgbClr val="00A5E3"/>
            </a:solidFill>
            <a:effectLst/>
          </p:grpSpPr>
          <p:sp>
            <p:nvSpPr>
              <p:cNvPr id="14" name="Freeform: Shape 52">
                <a:extLst>
                  <a:ext uri="{FF2B5EF4-FFF2-40B4-BE49-F238E27FC236}">
                    <a16:creationId xmlns:a16="http://schemas.microsoft.com/office/drawing/2014/main" id="{57DE030A-41F9-8C8A-E3E1-70B79A298383}"/>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sp>
            <p:nvSpPr>
              <p:cNvPr id="15" name="Freeform: Shape 53">
                <a:extLst>
                  <a:ext uri="{FF2B5EF4-FFF2-40B4-BE49-F238E27FC236}">
                    <a16:creationId xmlns:a16="http://schemas.microsoft.com/office/drawing/2014/main" id="{D0C3BC8C-411F-1FCF-DDA1-B7ABED30843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dirty="0">
                  <a:solidFill>
                    <a:srgbClr val="111111"/>
                  </a:solidFill>
                  <a:latin typeface="Arial"/>
                  <a:cs typeface="+mn-cs"/>
                </a:endParaRPr>
              </a:p>
            </p:txBody>
          </p:sp>
          <p:sp>
            <p:nvSpPr>
              <p:cNvPr id="16" name="Freeform: Shape 54">
                <a:extLst>
                  <a:ext uri="{FF2B5EF4-FFF2-40B4-BE49-F238E27FC236}">
                    <a16:creationId xmlns:a16="http://schemas.microsoft.com/office/drawing/2014/main" id="{F49EB3FF-6447-8062-F39A-2D76F6CEA120}"/>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grpSp>
      </p:grpSp>
      <p:grpSp>
        <p:nvGrpSpPr>
          <p:cNvPr id="19" name="Group 18">
            <a:extLst>
              <a:ext uri="{FF2B5EF4-FFF2-40B4-BE49-F238E27FC236}">
                <a16:creationId xmlns:a16="http://schemas.microsoft.com/office/drawing/2014/main" id="{5AC7A69E-95D4-14A1-1F1A-1278484F5D0B}"/>
              </a:ext>
            </a:extLst>
          </p:cNvPr>
          <p:cNvGrpSpPr/>
          <p:nvPr/>
        </p:nvGrpSpPr>
        <p:grpSpPr>
          <a:xfrm>
            <a:off x="4751047" y="2012669"/>
            <a:ext cx="2644499" cy="3138423"/>
            <a:chOff x="3227046" y="1458443"/>
            <a:chExt cx="2644499" cy="3138423"/>
          </a:xfrm>
        </p:grpSpPr>
        <p:sp>
          <p:nvSpPr>
            <p:cNvPr id="20" name="Freeform: Shape 16">
              <a:extLst>
                <a:ext uri="{FF2B5EF4-FFF2-40B4-BE49-F238E27FC236}">
                  <a16:creationId xmlns:a16="http://schemas.microsoft.com/office/drawing/2014/main" id="{F5FA2DE9-31DE-E319-4EA9-153057CC629B}"/>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1" name="Freeform: Shape 20">
              <a:extLst>
                <a:ext uri="{FF2B5EF4-FFF2-40B4-BE49-F238E27FC236}">
                  <a16:creationId xmlns:a16="http://schemas.microsoft.com/office/drawing/2014/main" id="{6BF3E777-4F9A-A33E-9488-AFA559964A7B}"/>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2" name="Freeform: Shape 21">
              <a:extLst>
                <a:ext uri="{FF2B5EF4-FFF2-40B4-BE49-F238E27FC236}">
                  <a16:creationId xmlns:a16="http://schemas.microsoft.com/office/drawing/2014/main" id="{8169987D-A036-7C5C-358E-BD48C7A9BEB3}"/>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5A0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3" name="Oval 22">
              <a:extLst>
                <a:ext uri="{FF2B5EF4-FFF2-40B4-BE49-F238E27FC236}">
                  <a16:creationId xmlns:a16="http://schemas.microsoft.com/office/drawing/2014/main" id="{FB604066-013E-5E3B-19EB-09021B1620FF}"/>
                </a:ext>
              </a:extLst>
            </p:cNvPr>
            <p:cNvSpPr/>
            <p:nvPr/>
          </p:nvSpPr>
          <p:spPr>
            <a:xfrm>
              <a:off x="3394538" y="337958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24" name="Oval 23">
              <a:extLst>
                <a:ext uri="{FF2B5EF4-FFF2-40B4-BE49-F238E27FC236}">
                  <a16:creationId xmlns:a16="http://schemas.microsoft.com/office/drawing/2014/main" id="{7E5A8066-F016-49FD-787A-0E6D79471724}"/>
                </a:ext>
              </a:extLst>
            </p:cNvPr>
            <p:cNvSpPr/>
            <p:nvPr/>
          </p:nvSpPr>
          <p:spPr>
            <a:xfrm>
              <a:off x="4475499" y="444927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25" name="Group 24">
              <a:extLst>
                <a:ext uri="{FF2B5EF4-FFF2-40B4-BE49-F238E27FC236}">
                  <a16:creationId xmlns:a16="http://schemas.microsoft.com/office/drawing/2014/main" id="{28869000-A65F-6E81-53FA-8EBDECF219FE}"/>
                </a:ext>
              </a:extLst>
            </p:cNvPr>
            <p:cNvGrpSpPr/>
            <p:nvPr/>
          </p:nvGrpSpPr>
          <p:grpSpPr>
            <a:xfrm>
              <a:off x="3227046" y="1458443"/>
              <a:ext cx="2644499" cy="1060049"/>
              <a:chOff x="3227046" y="1458443"/>
              <a:chExt cx="2644499" cy="1060049"/>
            </a:xfrm>
          </p:grpSpPr>
          <p:sp>
            <p:nvSpPr>
              <p:cNvPr id="27" name="Rectangle 26">
                <a:extLst>
                  <a:ext uri="{FF2B5EF4-FFF2-40B4-BE49-F238E27FC236}">
                    <a16:creationId xmlns:a16="http://schemas.microsoft.com/office/drawing/2014/main" id="{211B823D-D2AE-7206-9E16-5896CD32716E}"/>
                  </a:ext>
                </a:extLst>
              </p:cNvPr>
              <p:cNvSpPr/>
              <p:nvPr/>
            </p:nvSpPr>
            <p:spPr>
              <a:xfrm>
                <a:off x="3227046" y="1779828"/>
                <a:ext cx="2644499" cy="738664"/>
              </a:xfrm>
              <a:prstGeom prst="rect">
                <a:avLst/>
              </a:prstGeom>
            </p:spPr>
            <p:txBody>
              <a:bodyPr wrap="square">
                <a:spAutoFit/>
              </a:bodyPr>
              <a:lstStyle/>
              <a:p>
                <a:pPr lvl="0" algn="ctr">
                  <a:defRPr/>
                </a:pPr>
                <a:r>
                  <a:rPr lang="en-GB" sz="1400" dirty="0">
                    <a:solidFill>
                      <a:srgbClr val="000000"/>
                    </a:solidFill>
                    <a:latin typeface="Arial"/>
                    <a:ea typeface="ヒラギノ角ゴ Pro W3"/>
                  </a:rPr>
                  <a:t>You will be able to ask </a:t>
                </a:r>
                <a:r>
                  <a:rPr lang="en-GB" sz="1400" dirty="0">
                    <a:solidFill>
                      <a:srgbClr val="000000"/>
                    </a:solidFill>
                    <a:latin typeface="Aptos" panose="020B0004020202020204" pitchFamily="34" charset="0"/>
                  </a:rPr>
                  <a:t>questions relating to your own circumstances. </a:t>
                </a:r>
              </a:p>
            </p:txBody>
          </p:sp>
          <p:sp>
            <p:nvSpPr>
              <p:cNvPr id="28" name="Rectangle 27">
                <a:extLst>
                  <a:ext uri="{FF2B5EF4-FFF2-40B4-BE49-F238E27FC236}">
                    <a16:creationId xmlns:a16="http://schemas.microsoft.com/office/drawing/2014/main" id="{D32D5581-2575-3B04-C213-8884763AF045}"/>
                  </a:ext>
                </a:extLst>
              </p:cNvPr>
              <p:cNvSpPr/>
              <p:nvPr/>
            </p:nvSpPr>
            <p:spPr>
              <a:xfrm>
                <a:off x="3731383" y="1458443"/>
                <a:ext cx="163583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Follow up call</a:t>
                </a:r>
              </a:p>
            </p:txBody>
          </p:sp>
        </p:grpSp>
        <p:pic>
          <p:nvPicPr>
            <p:cNvPr id="26" name="Picture 3" descr="Call center">
              <a:extLst>
                <a:ext uri="{FF2B5EF4-FFF2-40B4-BE49-F238E27FC236}">
                  <a16:creationId xmlns:a16="http://schemas.microsoft.com/office/drawing/2014/main" id="{23864E1E-DA3C-6BB8-6AF9-6338E42CB849}"/>
                </a:ext>
              </a:extLst>
            </p:cNvPr>
            <p:cNvPicPr>
              <a:picLocks noChangeAspect="1" noChangeArrowheads="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4260235" y="3129438"/>
              <a:ext cx="595198" cy="5951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a:extLst>
              <a:ext uri="{FF2B5EF4-FFF2-40B4-BE49-F238E27FC236}">
                <a16:creationId xmlns:a16="http://schemas.microsoft.com/office/drawing/2014/main" id="{A4005069-28B3-520D-D731-DFC677FA9ACF}"/>
              </a:ext>
            </a:extLst>
          </p:cNvPr>
          <p:cNvGrpSpPr/>
          <p:nvPr/>
        </p:nvGrpSpPr>
        <p:grpSpPr>
          <a:xfrm>
            <a:off x="7058011" y="2856883"/>
            <a:ext cx="2466354" cy="3227042"/>
            <a:chOff x="5534011" y="2302658"/>
            <a:chExt cx="2466354" cy="3227042"/>
          </a:xfrm>
        </p:grpSpPr>
        <p:sp>
          <p:nvSpPr>
            <p:cNvPr id="30" name="Freeform: Shape 18">
              <a:extLst>
                <a:ext uri="{FF2B5EF4-FFF2-40B4-BE49-F238E27FC236}">
                  <a16:creationId xmlns:a16="http://schemas.microsoft.com/office/drawing/2014/main" id="{52B0CBC6-EB46-701E-A70D-8603D2CBCD93}"/>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1" name="Freeform: Shape 23">
              <a:extLst>
                <a:ext uri="{FF2B5EF4-FFF2-40B4-BE49-F238E27FC236}">
                  <a16:creationId xmlns:a16="http://schemas.microsoft.com/office/drawing/2014/main" id="{083C823C-494A-65C3-CB30-89794454C673}"/>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2" name="Freeform: Shape 24">
              <a:extLst>
                <a:ext uri="{FF2B5EF4-FFF2-40B4-BE49-F238E27FC236}">
                  <a16:creationId xmlns:a16="http://schemas.microsoft.com/office/drawing/2014/main" id="{09851F88-6737-2F65-69B2-B99AEB6422AA}"/>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789A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3" name="Oval 32">
              <a:extLst>
                <a:ext uri="{FF2B5EF4-FFF2-40B4-BE49-F238E27FC236}">
                  <a16:creationId xmlns:a16="http://schemas.microsoft.com/office/drawing/2014/main" id="{E9058B06-50B7-C178-99C9-4986D91D8528}"/>
                </a:ext>
              </a:extLst>
            </p:cNvPr>
            <p:cNvSpPr/>
            <p:nvPr/>
          </p:nvSpPr>
          <p:spPr>
            <a:xfrm>
              <a:off x="5572442"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4" name="Oval 33">
              <a:extLst>
                <a:ext uri="{FF2B5EF4-FFF2-40B4-BE49-F238E27FC236}">
                  <a16:creationId xmlns:a16="http://schemas.microsoft.com/office/drawing/2014/main" id="{B3CCA3F5-C862-2704-C59E-35374CC3F5D3}"/>
                </a:ext>
              </a:extLst>
            </p:cNvPr>
            <p:cNvSpPr/>
            <p:nvPr/>
          </p:nvSpPr>
          <p:spPr>
            <a:xfrm>
              <a:off x="6649991" y="2302658"/>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5" name="Oval 34">
              <a:extLst>
                <a:ext uri="{FF2B5EF4-FFF2-40B4-BE49-F238E27FC236}">
                  <a16:creationId xmlns:a16="http://schemas.microsoft.com/office/drawing/2014/main" id="{4189AED5-AD5F-4979-D1E8-660F7A26BF35}"/>
                </a:ext>
              </a:extLst>
            </p:cNvPr>
            <p:cNvSpPr/>
            <p:nvPr/>
          </p:nvSpPr>
          <p:spPr>
            <a:xfrm>
              <a:off x="7725888"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2A9F1240-931B-F3EB-65FE-56CB5D736580}"/>
                </a:ext>
              </a:extLst>
            </p:cNvPr>
            <p:cNvGrpSpPr/>
            <p:nvPr/>
          </p:nvGrpSpPr>
          <p:grpSpPr>
            <a:xfrm>
              <a:off x="5534011" y="4400324"/>
              <a:ext cx="2466354" cy="1129376"/>
              <a:chOff x="5534011" y="4400324"/>
              <a:chExt cx="2466354" cy="1129376"/>
            </a:xfrm>
          </p:grpSpPr>
          <p:sp>
            <p:nvSpPr>
              <p:cNvPr id="41" name="Rectangle 40">
                <a:extLst>
                  <a:ext uri="{FF2B5EF4-FFF2-40B4-BE49-F238E27FC236}">
                    <a16:creationId xmlns:a16="http://schemas.microsoft.com/office/drawing/2014/main" id="{916E9481-7B67-8E16-DB95-1C743DDA546B}"/>
                  </a:ext>
                </a:extLst>
              </p:cNvPr>
              <p:cNvSpPr/>
              <p:nvPr/>
            </p:nvSpPr>
            <p:spPr>
              <a:xfrm>
                <a:off x="5534011" y="4791036"/>
                <a:ext cx="2466354" cy="738664"/>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We will identify your next steps and point you in the right direction.</a:t>
                </a:r>
              </a:p>
            </p:txBody>
          </p:sp>
          <p:sp>
            <p:nvSpPr>
              <p:cNvPr id="42" name="Rectangle 41">
                <a:extLst>
                  <a:ext uri="{FF2B5EF4-FFF2-40B4-BE49-F238E27FC236}">
                    <a16:creationId xmlns:a16="http://schemas.microsoft.com/office/drawing/2014/main" id="{9C964607-DD38-0929-31FE-CB7F40090CE8}"/>
                  </a:ext>
                </a:extLst>
              </p:cNvPr>
              <p:cNvSpPr/>
              <p:nvPr/>
            </p:nvSpPr>
            <p:spPr>
              <a:xfrm>
                <a:off x="6099941" y="4400324"/>
                <a:ext cx="129702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6"/>
                    </a:solidFill>
                    <a:latin typeface="Aptos" panose="020B0004020202020204" pitchFamily="34" charset="0"/>
                    <a:cs typeface="+mn-cs"/>
                  </a:rPr>
                  <a:t>Next steps</a:t>
                </a:r>
              </a:p>
            </p:txBody>
          </p:sp>
        </p:grpSp>
        <p:grpSp>
          <p:nvGrpSpPr>
            <p:cNvPr id="37" name="Group 14">
              <a:extLst>
                <a:ext uri="{FF2B5EF4-FFF2-40B4-BE49-F238E27FC236}">
                  <a16:creationId xmlns:a16="http://schemas.microsoft.com/office/drawing/2014/main" id="{2ED17688-2428-D5A1-E2BD-0FB0925B7830}"/>
                </a:ext>
              </a:extLst>
            </p:cNvPr>
            <p:cNvGrpSpPr/>
            <p:nvPr/>
          </p:nvGrpSpPr>
          <p:grpSpPr>
            <a:xfrm>
              <a:off x="6370747" y="3129438"/>
              <a:ext cx="722718" cy="896142"/>
              <a:chOff x="1502662" y="755824"/>
              <a:chExt cx="5138418" cy="6371434"/>
            </a:xfrm>
            <a:solidFill>
              <a:srgbClr val="9875A7"/>
            </a:solidFill>
          </p:grpSpPr>
          <p:sp>
            <p:nvSpPr>
              <p:cNvPr id="38" name="Isosceles Triangle 13">
                <a:extLst>
                  <a:ext uri="{FF2B5EF4-FFF2-40B4-BE49-F238E27FC236}">
                    <a16:creationId xmlns:a16="http://schemas.microsoft.com/office/drawing/2014/main" id="{7A822998-B08F-EBDF-8F1E-3D9CB4BD3941}"/>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solidFill>
                <a:srgbClr val="F56F95"/>
              </a:solid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sp>
            <p:nvSpPr>
              <p:cNvPr id="40" name="Rectangle 11">
                <a:extLst>
                  <a:ext uri="{FF2B5EF4-FFF2-40B4-BE49-F238E27FC236}">
                    <a16:creationId xmlns:a16="http://schemas.microsoft.com/office/drawing/2014/main" id="{BA1E5B29-B332-52C1-EE7B-7B129B356621}"/>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Tree>
    <p:custDataLst>
      <p:tags r:id="rId1"/>
    </p:custDataLst>
    <p:extLst>
      <p:ext uri="{BB962C8B-B14F-4D97-AF65-F5344CB8AC3E}">
        <p14:creationId xmlns:p14="http://schemas.microsoft.com/office/powerpoint/2010/main" val="31101575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802800" y="1730686"/>
            <a:ext cx="10585450" cy="3830638"/>
          </a:xfrm>
          <a:prstGeom prst="rect">
            <a:avLst/>
          </a:prstGeom>
          <a:noFill/>
          <a:ln w="9525">
            <a:noFill/>
            <a:miter lim="800000"/>
            <a:headEnd/>
            <a:tailEnd/>
          </a:ln>
        </p:spPr>
        <p:txBody>
          <a:bodyPr lIns="0"/>
          <a:lstStyle/>
          <a:p>
            <a:pPr marL="285750" indent="-285750">
              <a:lnSpc>
                <a:spcPct val="120000"/>
              </a:lnSpc>
              <a:spcBef>
                <a:spcPct val="20000"/>
              </a:spcBef>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lang="en-US" sz="1400" dirty="0">
              <a:solidFill>
                <a:srgbClr val="000000"/>
              </a:solidFill>
              <a:latin typeface="Aptos" panose="020B0004020202020204" pitchFamily="34" charset="0"/>
              <a:ea typeface="ヒラギノ角ゴ Pro W3" charset="-128"/>
              <a:cs typeface="Arial" pitchFamily="34" charset="0"/>
            </a:endParaRP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It is important to </a:t>
            </a:r>
            <a:r>
              <a:rPr lang="en-US" sz="1400" dirty="0" err="1">
                <a:solidFill>
                  <a:srgbClr val="000000"/>
                </a:solidFill>
                <a:latin typeface="Aptos" panose="020B0004020202020204" pitchFamily="34" charset="0"/>
                <a:ea typeface="ヒラギノ角ゴ Pro W3" charset="-128"/>
                <a:cs typeface="Arial" pitchFamily="34" charset="0"/>
              </a:rPr>
              <a:t>recognise</a:t>
            </a:r>
            <a:r>
              <a:rPr lang="en-US" sz="1400" dirty="0">
                <a:solidFill>
                  <a:srgbClr val="000000"/>
                </a:solidFill>
                <a:latin typeface="Aptos" panose="020B0004020202020204" pitchFamily="34" charset="0"/>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dirty="0">
              <a:solidFill>
                <a:srgbClr val="000000"/>
              </a:solidFill>
              <a:latin typeface="Aptos" panose="020B0004020202020204" pitchFamily="34" charset="0"/>
              <a:ea typeface="ヒラギノ角ゴ Pro W3" charset="-128"/>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460024" y="4703195"/>
            <a:ext cx="231154" cy="369332"/>
          </a:xfrm>
          <a:prstGeom prst="rect">
            <a:avLst/>
          </a:prstGeom>
          <a:noFill/>
          <a:ln w="9525" algn="ctr">
            <a:noFill/>
            <a:miter lim="800000"/>
            <a:headEnd/>
            <a:tailEnd/>
          </a:ln>
        </p:spPr>
        <p:txBody>
          <a:bodyPr wrap="none">
            <a:spAutoFit/>
          </a:bodyPr>
          <a:lstStyle/>
          <a:p>
            <a:pPr eaLnBrk="1" fontAlgn="auto" hangingPunct="1">
              <a:spcBef>
                <a:spcPts val="0"/>
              </a:spcBef>
              <a:spcAft>
                <a:spcPts val="0"/>
              </a:spcAft>
              <a:defRPr/>
            </a:pPr>
            <a:r>
              <a:rPr lang="en-US" altLang="ko-KR">
                <a:solidFill>
                  <a:srgbClr val="000000"/>
                </a:solidFill>
                <a:latin typeface="Aptos" panose="020B0004020202020204" pitchFamily="34" charset="0"/>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802800" y="5887178"/>
            <a:ext cx="10585450" cy="600164"/>
          </a:xfrm>
          <a:prstGeom prst="rect">
            <a:avLst/>
          </a:prstGeom>
          <a:noFill/>
        </p:spPr>
        <p:txBody>
          <a:bodyPr wrap="square" lIns="0">
            <a:spAutoFit/>
          </a:bodyPr>
          <a:lstStyle/>
          <a:p>
            <a:pPr>
              <a:defRPr/>
            </a:pPr>
            <a:r>
              <a:rPr lang="en-GB" sz="1100" dirty="0">
                <a:solidFill>
                  <a:srgbClr val="000000"/>
                </a:solidFill>
                <a:latin typeface="Aptos" panose="020B0004020202020204" pitchFamily="34" charset="0"/>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286665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GB" sz="5400" dirty="0">
                <a:solidFill>
                  <a:srgbClr val="391C66"/>
                </a:solidFill>
                <a:latin typeface="Aptos Display" panose="020B0004020202020204" pitchFamily="34" charset="0"/>
                <a:ea typeface="ヒラギノ角ゴ Pro W3"/>
                <a:cs typeface="Times New Roman" pitchFamily="18" charset="0"/>
              </a:rPr>
              <a:t>Thank you</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0800 028 3200</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www.wealthatwork.co.uk/mywealth</a:t>
            </a:r>
            <a:endParaRPr lang="en-GB" sz="54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225574109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sz="3600">
                <a:solidFill>
                  <a:srgbClr val="391C66"/>
                </a:solidFill>
                <a:latin typeface="Aptos Display" panose="020B0004020202020204" pitchFamily="34" charset="0"/>
                <a:ea typeface="ヒラギノ角ゴ Pro W3"/>
              </a:rPr>
              <a:t>Agenda</a:t>
            </a:r>
            <a:endParaRPr lang="en-GB" sz="3600" dirty="0">
              <a:solidFill>
                <a:srgbClr val="391C66"/>
              </a:solidFill>
              <a:latin typeface="Aptos Display" panose="020B0004020202020204" pitchFamily="34" charset="0"/>
              <a:ea typeface="ヒラギノ角ゴ Pro W3"/>
            </a:endParaRPr>
          </a:p>
        </p:txBody>
      </p:sp>
      <p:sp>
        <p:nvSpPr>
          <p:cNvPr id="4" name="Rectangle 3"/>
          <p:cNvSpPr>
            <a:spLocks noChangeArrowheads="1"/>
          </p:cNvSpPr>
          <p:nvPr/>
        </p:nvSpPr>
        <p:spPr bwMode="auto">
          <a:xfrm>
            <a:off x="903029" y="2304644"/>
            <a:ext cx="5060452" cy="2862322"/>
          </a:xfrm>
          <a:prstGeom prst="rect">
            <a:avLst/>
          </a:prstGeom>
          <a:noFill/>
          <a:ln w="12700">
            <a:noFill/>
            <a:miter lim="800000"/>
            <a:headEnd/>
            <a:tailEnd/>
          </a:ln>
        </p:spPr>
        <p:txBody>
          <a:bodyPr wrap="square" lIns="0" tIns="0" rIns="0" bIns="0">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342900" lvl="1" indent="-342900">
              <a:spcBef>
                <a:spcPts val="0"/>
              </a:spcBef>
              <a:spcAft>
                <a:spcPts val="1200"/>
              </a:spcAft>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Long term care</a:t>
            </a:r>
          </a:p>
          <a:p>
            <a:pPr marL="342900" lvl="1" indent="-342900">
              <a:spcBef>
                <a:spcPts val="0"/>
              </a:spcBef>
              <a:spcAft>
                <a:spcPts val="1200"/>
              </a:spcAft>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Estate planning</a:t>
            </a:r>
          </a:p>
          <a:p>
            <a:pPr marL="342900" lvl="1" indent="-342900">
              <a:spcBef>
                <a:spcPts val="0"/>
              </a:spcBef>
              <a:spcAft>
                <a:spcPts val="1200"/>
              </a:spcAft>
              <a:buSzPct val="100000"/>
              <a:buFont typeface="Arial" panose="020B0604020202020204" pitchFamily="34" charset="0"/>
              <a:buChar char="•"/>
              <a:defRPr/>
            </a:pPr>
            <a:r>
              <a:rPr lang="en-GB" sz="1800" dirty="0">
                <a:solidFill>
                  <a:srgbClr val="000000"/>
                </a:solidFill>
                <a:latin typeface="Aptos" panose="020B0004020202020204" pitchFamily="34" charset="0"/>
                <a:ea typeface="ヒラギノ角ゴ Pro W3" charset="-128"/>
                <a:cs typeface="Arial" pitchFamily="34" charset="0"/>
              </a:rPr>
              <a:t>Inheritance tax</a:t>
            </a:r>
          </a:p>
          <a:p>
            <a:pPr marL="342900" lvl="1" indent="-342900">
              <a:spcBef>
                <a:spcPts val="0"/>
              </a:spcBef>
              <a:spcAft>
                <a:spcPts val="1200"/>
              </a:spcAft>
              <a:buSzPct val="100000"/>
              <a:buFont typeface="Arial" panose="020B0604020202020204" pitchFamily="34" charset="0"/>
              <a:buChar char="•"/>
              <a:defRPr/>
            </a:pPr>
            <a:r>
              <a:rPr lang="en-US" sz="1800" dirty="0">
                <a:solidFill>
                  <a:srgbClr val="000000"/>
                </a:solidFill>
                <a:latin typeface="Aptos" panose="020B0004020202020204" pitchFamily="34" charset="0"/>
                <a:ea typeface="ヒラギノ角ゴ Pro W3" charset="-128"/>
                <a:cs typeface="Arial" pitchFamily="34" charset="0"/>
              </a:rPr>
              <a:t>Your pension savings on death</a:t>
            </a:r>
          </a:p>
          <a:p>
            <a:pPr marL="342900" lvl="1" indent="-342900">
              <a:spcBef>
                <a:spcPts val="0"/>
              </a:spcBef>
              <a:spcAft>
                <a:spcPts val="1200"/>
              </a:spcAft>
              <a:buSzPct val="100000"/>
              <a:buFont typeface="Arial" panose="020B0604020202020204" pitchFamily="34" charset="0"/>
              <a:buChar char="•"/>
              <a:defRPr/>
            </a:pPr>
            <a:r>
              <a:rPr lang="en-US" sz="1800" dirty="0">
                <a:solidFill>
                  <a:srgbClr val="000000"/>
                </a:solidFill>
                <a:latin typeface="Aptos" panose="020B0004020202020204" pitchFamily="34" charset="0"/>
                <a:ea typeface="ヒラギノ角ゴ Pro W3" charset="-128"/>
                <a:cs typeface="Arial" pitchFamily="34" charset="0"/>
              </a:rPr>
              <a:t>Organising your affairs</a:t>
            </a:r>
          </a:p>
          <a:p>
            <a:pPr marL="342900" lvl="1" indent="-342900">
              <a:spcBef>
                <a:spcPts val="0"/>
              </a:spcBef>
              <a:spcAft>
                <a:spcPts val="1200"/>
              </a:spcAft>
              <a:buSzPct val="100000"/>
              <a:buFont typeface="Arial" panose="020B0604020202020204" pitchFamily="34" charset="0"/>
              <a:buChar char="•"/>
              <a:defRPr/>
            </a:pPr>
            <a:r>
              <a:rPr lang="en-US" sz="1800" dirty="0">
                <a:solidFill>
                  <a:srgbClr val="000000"/>
                </a:solidFill>
                <a:latin typeface="Aptos" panose="020B0004020202020204" pitchFamily="34" charset="0"/>
                <a:ea typeface="ヒラギノ角ゴ Pro W3" charset="-128"/>
                <a:cs typeface="Arial" pitchFamily="34" charset="0"/>
              </a:rPr>
              <a:t>Further information</a:t>
            </a:r>
          </a:p>
          <a:p>
            <a:pPr marL="342900" lvl="1" indent="-342900">
              <a:spcBef>
                <a:spcPts val="0"/>
              </a:spcBef>
              <a:spcAft>
                <a:spcPts val="1200"/>
              </a:spcAft>
              <a:buSzPct val="100000"/>
              <a:buFont typeface="Arial" panose="020B0604020202020204" pitchFamily="34" charset="0"/>
              <a:buChar char="•"/>
              <a:defRPr/>
            </a:pPr>
            <a:endParaRPr lang="en-US" sz="1800" dirty="0">
              <a:solidFill>
                <a:srgbClr val="092149"/>
              </a:solidFill>
              <a:latin typeface="+mn-lt"/>
              <a:ea typeface="ヒラギノ角ゴ Pro W3" charset="-128"/>
              <a:cs typeface="Arial" pitchFamily="34" charset="0"/>
            </a:endParaRPr>
          </a:p>
        </p:txBody>
      </p:sp>
    </p:spTree>
    <p:custDataLst>
      <p:tags r:id="rId1"/>
    </p:custDataLst>
    <p:extLst>
      <p:ext uri="{BB962C8B-B14F-4D97-AF65-F5344CB8AC3E}">
        <p14:creationId xmlns:p14="http://schemas.microsoft.com/office/powerpoint/2010/main" val="116112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Long term care</a:t>
            </a:r>
          </a:p>
        </p:txBody>
      </p:sp>
      <p:sp>
        <p:nvSpPr>
          <p:cNvPr id="2" name="RefTextBox123">
            <a:extLst>
              <a:ext uri="{FF2B5EF4-FFF2-40B4-BE49-F238E27FC236}">
                <a16:creationId xmlns:a16="http://schemas.microsoft.com/office/drawing/2014/main" id="{02DF911A-BAE9-4B37-F0C7-C5815A6AEE7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728840750</a:t>
            </a:r>
          </a:p>
        </p:txBody>
      </p:sp>
    </p:spTree>
    <p:custDataLst>
      <p:tags r:id="rId1"/>
    </p:custDataLst>
    <p:extLst>
      <p:ext uri="{BB962C8B-B14F-4D97-AF65-F5344CB8AC3E}">
        <p14:creationId xmlns:p14="http://schemas.microsoft.com/office/powerpoint/2010/main" val="16584933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How much you pay depends on..</a:t>
            </a:r>
          </a:p>
        </p:txBody>
      </p:sp>
      <p:grpSp>
        <p:nvGrpSpPr>
          <p:cNvPr id="61" name="Group 60">
            <a:extLst>
              <a:ext uri="{FF2B5EF4-FFF2-40B4-BE49-F238E27FC236}">
                <a16:creationId xmlns:a16="http://schemas.microsoft.com/office/drawing/2014/main" id="{544C7189-9ED3-F404-91D5-0A7D4671687C}"/>
              </a:ext>
            </a:extLst>
          </p:cNvPr>
          <p:cNvGrpSpPr/>
          <p:nvPr/>
        </p:nvGrpSpPr>
        <p:grpSpPr>
          <a:xfrm>
            <a:off x="-2044827" y="4809994"/>
            <a:ext cx="1757352" cy="713630"/>
            <a:chOff x="6025" y="6022367"/>
            <a:chExt cx="1757352" cy="713630"/>
          </a:xfrm>
        </p:grpSpPr>
        <p:grpSp>
          <p:nvGrpSpPr>
            <p:cNvPr id="66" name="Group 65">
              <a:extLst>
                <a:ext uri="{FF2B5EF4-FFF2-40B4-BE49-F238E27FC236}">
                  <a16:creationId xmlns:a16="http://schemas.microsoft.com/office/drawing/2014/main" id="{D72546A2-AF97-9B0D-B430-7E5E9F82AF70}"/>
                </a:ext>
              </a:extLst>
            </p:cNvPr>
            <p:cNvGrpSpPr/>
            <p:nvPr/>
          </p:nvGrpSpPr>
          <p:grpSpPr>
            <a:xfrm>
              <a:off x="369856" y="6260536"/>
              <a:ext cx="1029690" cy="475461"/>
              <a:chOff x="344016" y="6093296"/>
              <a:chExt cx="1029690" cy="475461"/>
            </a:xfrm>
          </p:grpSpPr>
          <p:sp>
            <p:nvSpPr>
              <p:cNvPr id="68" name="Oval 67">
                <a:extLst>
                  <a:ext uri="{FF2B5EF4-FFF2-40B4-BE49-F238E27FC236}">
                    <a16:creationId xmlns:a16="http://schemas.microsoft.com/office/drawing/2014/main" id="{F29DFFC8-0BA0-6296-AF4F-983C9CFAC6B0}"/>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69" name="Oval 68">
                <a:extLst>
                  <a:ext uri="{FF2B5EF4-FFF2-40B4-BE49-F238E27FC236}">
                    <a16:creationId xmlns:a16="http://schemas.microsoft.com/office/drawing/2014/main" id="{55ED3696-A34F-B7D0-D55E-F1D03E64E253}"/>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72" name="Oval 71">
                <a:extLst>
                  <a:ext uri="{FF2B5EF4-FFF2-40B4-BE49-F238E27FC236}">
                    <a16:creationId xmlns:a16="http://schemas.microsoft.com/office/drawing/2014/main" id="{01B90951-88CD-DAA1-B11A-23A3DC09CDBC}"/>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73" name="Oval 72">
                <a:extLst>
                  <a:ext uri="{FF2B5EF4-FFF2-40B4-BE49-F238E27FC236}">
                    <a16:creationId xmlns:a16="http://schemas.microsoft.com/office/drawing/2014/main" id="{BCA65622-4D10-4678-24EA-D42F932F673D}"/>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2" name="Oval 81">
                <a:extLst>
                  <a:ext uri="{FF2B5EF4-FFF2-40B4-BE49-F238E27FC236}">
                    <a16:creationId xmlns:a16="http://schemas.microsoft.com/office/drawing/2014/main" id="{85D35E22-3C6A-DB87-A00C-5383E6F899BF}"/>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3" name="Oval 82">
                <a:extLst>
                  <a:ext uri="{FF2B5EF4-FFF2-40B4-BE49-F238E27FC236}">
                    <a16:creationId xmlns:a16="http://schemas.microsoft.com/office/drawing/2014/main" id="{541EC4B8-B46F-3459-ABDB-E0A7239CAB7B}"/>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4" name="Oval 83">
                <a:extLst>
                  <a:ext uri="{FF2B5EF4-FFF2-40B4-BE49-F238E27FC236}">
                    <a16:creationId xmlns:a16="http://schemas.microsoft.com/office/drawing/2014/main" id="{41D868E8-C710-482A-DF4A-F6A724C7BFDC}"/>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67" name="TextBox 66">
              <a:extLst>
                <a:ext uri="{FF2B5EF4-FFF2-40B4-BE49-F238E27FC236}">
                  <a16:creationId xmlns:a16="http://schemas.microsoft.com/office/drawing/2014/main" id="{1FAB4846-C2B2-FB41-469C-8B2B40C4DE72}"/>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sp>
        <p:nvSpPr>
          <p:cNvPr id="89" name="TextBox 88">
            <a:extLst>
              <a:ext uri="{FF2B5EF4-FFF2-40B4-BE49-F238E27FC236}">
                <a16:creationId xmlns:a16="http://schemas.microsoft.com/office/drawing/2014/main" id="{AC7B4A66-B243-4740-358B-0C49EDB64471}"/>
              </a:ext>
            </a:extLst>
          </p:cNvPr>
          <p:cNvSpPr txBox="1"/>
          <p:nvPr/>
        </p:nvSpPr>
        <p:spPr>
          <a:xfrm>
            <a:off x="6716973" y="1786819"/>
            <a:ext cx="2028571" cy="923330"/>
          </a:xfrm>
          <a:prstGeom prst="rect">
            <a:avLst/>
          </a:prstGeom>
          <a:noFill/>
        </p:spPr>
        <p:txBody>
          <a:bodyPr wrap="square" rtlCol="0">
            <a:spAutoFit/>
          </a:bodyPr>
          <a:lstStyle/>
          <a:p>
            <a:pPr algn="ctr"/>
            <a:r>
              <a:rPr lang="en-GB" dirty="0">
                <a:latin typeface="Aptos" panose="020B0004020202020204" pitchFamily="34" charset="0"/>
              </a:rPr>
              <a:t>The value of your savings, assets and income</a:t>
            </a:r>
          </a:p>
        </p:txBody>
      </p:sp>
      <p:sp>
        <p:nvSpPr>
          <p:cNvPr id="90" name="TextBox 89">
            <a:extLst>
              <a:ext uri="{FF2B5EF4-FFF2-40B4-BE49-F238E27FC236}">
                <a16:creationId xmlns:a16="http://schemas.microsoft.com/office/drawing/2014/main" id="{087B0E2D-396F-B450-1BD5-93D053B20A76}"/>
              </a:ext>
            </a:extLst>
          </p:cNvPr>
          <p:cNvSpPr txBox="1"/>
          <p:nvPr/>
        </p:nvSpPr>
        <p:spPr>
          <a:xfrm>
            <a:off x="9124370" y="2065146"/>
            <a:ext cx="2354323" cy="646331"/>
          </a:xfrm>
          <a:prstGeom prst="rect">
            <a:avLst/>
          </a:prstGeom>
          <a:noFill/>
        </p:spPr>
        <p:txBody>
          <a:bodyPr wrap="square" rtlCol="0">
            <a:spAutoFit/>
          </a:bodyPr>
          <a:lstStyle/>
          <a:p>
            <a:pPr algn="ctr"/>
            <a:r>
              <a:rPr lang="en-GB" dirty="0">
                <a:latin typeface="Aptos" panose="020B0004020202020204" pitchFamily="34" charset="0"/>
              </a:rPr>
              <a:t>What funding you might be entitled to</a:t>
            </a:r>
          </a:p>
        </p:txBody>
      </p:sp>
      <p:cxnSp>
        <p:nvCxnSpPr>
          <p:cNvPr id="140" name="Straight Connector 139">
            <a:extLst>
              <a:ext uri="{FF2B5EF4-FFF2-40B4-BE49-F238E27FC236}">
                <a16:creationId xmlns:a16="http://schemas.microsoft.com/office/drawing/2014/main" id="{4F7591A3-3FA9-15B3-4DBB-C61A9788FD02}"/>
              </a:ext>
            </a:extLst>
          </p:cNvPr>
          <p:cNvCxnSpPr>
            <a:cxnSpLocks/>
          </p:cNvCxnSpPr>
          <p:nvPr/>
        </p:nvCxnSpPr>
        <p:spPr>
          <a:xfrm>
            <a:off x="0" y="3276777"/>
            <a:ext cx="12192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9C59B0C3-A2DC-E9ED-1EE4-26ADB609662A}"/>
              </a:ext>
            </a:extLst>
          </p:cNvPr>
          <p:cNvGrpSpPr/>
          <p:nvPr/>
        </p:nvGrpSpPr>
        <p:grpSpPr>
          <a:xfrm>
            <a:off x="1389960" y="2330494"/>
            <a:ext cx="1365250" cy="1179787"/>
            <a:chOff x="4742989" y="1205027"/>
            <a:chExt cx="1365250" cy="1179787"/>
          </a:xfrm>
        </p:grpSpPr>
        <p:sp>
          <p:nvSpPr>
            <p:cNvPr id="48" name="Freeform: Shape 387">
              <a:extLst>
                <a:ext uri="{FF2B5EF4-FFF2-40B4-BE49-F238E27FC236}">
                  <a16:creationId xmlns:a16="http://schemas.microsoft.com/office/drawing/2014/main" id="{7C73AEF6-A5C5-9584-7B24-D0E33BA29348}"/>
                </a:ext>
              </a:extLst>
            </p:cNvPr>
            <p:cNvSpPr/>
            <p:nvPr/>
          </p:nvSpPr>
          <p:spPr>
            <a:xfrm>
              <a:off x="5084859" y="1742285"/>
              <a:ext cx="712156" cy="642529"/>
            </a:xfrm>
            <a:custGeom>
              <a:avLst/>
              <a:gdLst/>
              <a:ahLst/>
              <a:cxnLst>
                <a:cxn ang="3cd4">
                  <a:pos x="hc" y="t"/>
                </a:cxn>
                <a:cxn ang="cd2">
                  <a:pos x="l" y="vc"/>
                </a:cxn>
                <a:cxn ang="cd4">
                  <a:pos x="hc" y="b"/>
                </a:cxn>
                <a:cxn ang="0">
                  <a:pos x="r" y="vc"/>
                </a:cxn>
              </a:cxnLst>
              <a:rect l="l" t="t" r="r" b="b"/>
              <a:pathLst>
                <a:path w="1525" h="1376">
                  <a:moveTo>
                    <a:pt x="28" y="583"/>
                  </a:moveTo>
                  <a:lnTo>
                    <a:pt x="305" y="104"/>
                  </a:lnTo>
                  <a:cubicBezTo>
                    <a:pt x="342" y="39"/>
                    <a:pt x="411" y="0"/>
                    <a:pt x="486" y="0"/>
                  </a:cubicBezTo>
                  <a:lnTo>
                    <a:pt x="1039" y="0"/>
                  </a:lnTo>
                  <a:cubicBezTo>
                    <a:pt x="1114" y="0"/>
                    <a:pt x="1183" y="39"/>
                    <a:pt x="1220" y="104"/>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F24979"/>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sp>
          <p:nvSpPr>
            <p:cNvPr id="87" name="TextBox 86">
              <a:extLst>
                <a:ext uri="{FF2B5EF4-FFF2-40B4-BE49-F238E27FC236}">
                  <a16:creationId xmlns:a16="http://schemas.microsoft.com/office/drawing/2014/main" id="{E73BB850-639D-DD45-ADB2-E70258EBEC12}"/>
                </a:ext>
              </a:extLst>
            </p:cNvPr>
            <p:cNvSpPr txBox="1"/>
            <p:nvPr/>
          </p:nvSpPr>
          <p:spPr>
            <a:xfrm>
              <a:off x="4742989" y="1205027"/>
              <a:ext cx="1365250" cy="369332"/>
            </a:xfrm>
            <a:prstGeom prst="rect">
              <a:avLst/>
            </a:prstGeom>
            <a:noFill/>
          </p:spPr>
          <p:txBody>
            <a:bodyPr wrap="square" rtlCol="0">
              <a:spAutoFit/>
            </a:bodyPr>
            <a:lstStyle/>
            <a:p>
              <a:r>
                <a:rPr lang="en-GB">
                  <a:latin typeface="Aptos" panose="020B0004020202020204" pitchFamily="34" charset="0"/>
                </a:rPr>
                <a:t>Your health</a:t>
              </a:r>
            </a:p>
          </p:txBody>
        </p:sp>
        <p:pic>
          <p:nvPicPr>
            <p:cNvPr id="106" name="Graphic 105" descr="Medical outline">
              <a:extLst>
                <a:ext uri="{FF2B5EF4-FFF2-40B4-BE49-F238E27FC236}">
                  <a16:creationId xmlns:a16="http://schemas.microsoft.com/office/drawing/2014/main" id="{0A78FE58-609C-6165-16C8-F71D6D718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2460" y="1776350"/>
              <a:ext cx="576953" cy="576953"/>
            </a:xfrm>
            <a:prstGeom prst="rect">
              <a:avLst/>
            </a:prstGeom>
          </p:spPr>
        </p:pic>
      </p:grpSp>
      <p:grpSp>
        <p:nvGrpSpPr>
          <p:cNvPr id="132" name="Group 131">
            <a:extLst>
              <a:ext uri="{FF2B5EF4-FFF2-40B4-BE49-F238E27FC236}">
                <a16:creationId xmlns:a16="http://schemas.microsoft.com/office/drawing/2014/main" id="{BB9E1BD7-FF76-B8A7-1958-5EA8CA6EECC5}"/>
              </a:ext>
            </a:extLst>
          </p:cNvPr>
          <p:cNvGrpSpPr/>
          <p:nvPr/>
        </p:nvGrpSpPr>
        <p:grpSpPr>
          <a:xfrm>
            <a:off x="4095829" y="2053494"/>
            <a:ext cx="1730496" cy="1456786"/>
            <a:chOff x="4568700" y="2759351"/>
            <a:chExt cx="1730496" cy="1456786"/>
          </a:xfrm>
        </p:grpSpPr>
        <p:sp>
          <p:nvSpPr>
            <p:cNvPr id="47" name="Freeform: Shape 386">
              <a:extLst>
                <a:ext uri="{FF2B5EF4-FFF2-40B4-BE49-F238E27FC236}">
                  <a16:creationId xmlns:a16="http://schemas.microsoft.com/office/drawing/2014/main" id="{D526D954-0B6E-8164-D727-BF239D6CACBF}"/>
                </a:ext>
              </a:extLst>
            </p:cNvPr>
            <p:cNvSpPr/>
            <p:nvPr/>
          </p:nvSpPr>
          <p:spPr>
            <a:xfrm>
              <a:off x="5084859" y="3573608"/>
              <a:ext cx="712156" cy="642529"/>
            </a:xfrm>
            <a:custGeom>
              <a:avLst/>
              <a:gdLst/>
              <a:ahLst/>
              <a:cxnLst>
                <a:cxn ang="3cd4">
                  <a:pos x="hc" y="t"/>
                </a:cxn>
                <a:cxn ang="cd2">
                  <a:pos x="l" y="vc"/>
                </a:cxn>
                <a:cxn ang="cd4">
                  <a:pos x="hc" y="b"/>
                </a:cxn>
                <a:cxn ang="0">
                  <a:pos x="r" y="vc"/>
                </a:cxn>
              </a:cxnLst>
              <a:rect l="l" t="t" r="r" b="b"/>
              <a:pathLst>
                <a:path w="1525" h="1376">
                  <a:moveTo>
                    <a:pt x="28" y="583"/>
                  </a:moveTo>
                  <a:lnTo>
                    <a:pt x="305" y="105"/>
                  </a:lnTo>
                  <a:cubicBezTo>
                    <a:pt x="342" y="40"/>
                    <a:pt x="411" y="0"/>
                    <a:pt x="486" y="0"/>
                  </a:cubicBezTo>
                  <a:lnTo>
                    <a:pt x="1039" y="0"/>
                  </a:lnTo>
                  <a:cubicBezTo>
                    <a:pt x="1114" y="0"/>
                    <a:pt x="1183" y="40"/>
                    <a:pt x="1220" y="105"/>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0076BE"/>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sp>
          <p:nvSpPr>
            <p:cNvPr id="88" name="TextBox 87">
              <a:extLst>
                <a:ext uri="{FF2B5EF4-FFF2-40B4-BE49-F238E27FC236}">
                  <a16:creationId xmlns:a16="http://schemas.microsoft.com/office/drawing/2014/main" id="{5115D927-9E13-BB85-2DD2-3CFDFC4F8C97}"/>
                </a:ext>
              </a:extLst>
            </p:cNvPr>
            <p:cNvSpPr txBox="1"/>
            <p:nvPr/>
          </p:nvSpPr>
          <p:spPr>
            <a:xfrm>
              <a:off x="4568700" y="2759351"/>
              <a:ext cx="1730496" cy="646331"/>
            </a:xfrm>
            <a:prstGeom prst="rect">
              <a:avLst/>
            </a:prstGeom>
            <a:noFill/>
          </p:spPr>
          <p:txBody>
            <a:bodyPr wrap="square" rtlCol="0">
              <a:spAutoFit/>
            </a:bodyPr>
            <a:lstStyle/>
            <a:p>
              <a:pPr algn="ctr"/>
              <a:r>
                <a:rPr lang="en-GB">
                  <a:latin typeface="Aptos" panose="020B0004020202020204" pitchFamily="34" charset="0"/>
                </a:rPr>
                <a:t>The level of help you need</a:t>
              </a:r>
            </a:p>
          </p:txBody>
        </p:sp>
        <p:pic>
          <p:nvPicPr>
            <p:cNvPr id="118" name="Graphic 117" descr="Care outline">
              <a:extLst>
                <a:ext uri="{FF2B5EF4-FFF2-40B4-BE49-F238E27FC236}">
                  <a16:creationId xmlns:a16="http://schemas.microsoft.com/office/drawing/2014/main" id="{65E2E009-1811-4A56-13BD-861F9EB024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2488" y="3642018"/>
              <a:ext cx="502920" cy="502920"/>
            </a:xfrm>
            <a:prstGeom prst="rect">
              <a:avLst/>
            </a:prstGeom>
          </p:spPr>
        </p:pic>
      </p:grpSp>
      <p:grpSp>
        <p:nvGrpSpPr>
          <p:cNvPr id="141" name="Group 140">
            <a:extLst>
              <a:ext uri="{FF2B5EF4-FFF2-40B4-BE49-F238E27FC236}">
                <a16:creationId xmlns:a16="http://schemas.microsoft.com/office/drawing/2014/main" id="{33312494-42A6-A6D1-EE95-0C13A3A534E5}"/>
              </a:ext>
            </a:extLst>
          </p:cNvPr>
          <p:cNvGrpSpPr/>
          <p:nvPr/>
        </p:nvGrpSpPr>
        <p:grpSpPr>
          <a:xfrm>
            <a:off x="7375181" y="2863604"/>
            <a:ext cx="712156" cy="648035"/>
            <a:chOff x="-999631" y="1760267"/>
            <a:chExt cx="712156" cy="648035"/>
          </a:xfrm>
        </p:grpSpPr>
        <p:sp>
          <p:nvSpPr>
            <p:cNvPr id="46" name="Freeform: Shape 385">
              <a:extLst>
                <a:ext uri="{FF2B5EF4-FFF2-40B4-BE49-F238E27FC236}">
                  <a16:creationId xmlns:a16="http://schemas.microsoft.com/office/drawing/2014/main" id="{A618F7D1-D64C-AEF7-3EE9-B87E0B197180}"/>
                </a:ext>
              </a:extLst>
            </p:cNvPr>
            <p:cNvSpPr/>
            <p:nvPr/>
          </p:nvSpPr>
          <p:spPr>
            <a:xfrm>
              <a:off x="-999631" y="1760267"/>
              <a:ext cx="712156" cy="642529"/>
            </a:xfrm>
            <a:custGeom>
              <a:avLst/>
              <a:gdLst/>
              <a:ahLst/>
              <a:cxnLst>
                <a:cxn ang="3cd4">
                  <a:pos x="hc" y="t"/>
                </a:cxn>
                <a:cxn ang="cd2">
                  <a:pos x="l" y="vc"/>
                </a:cxn>
                <a:cxn ang="cd4">
                  <a:pos x="hc" y="b"/>
                </a:cxn>
                <a:cxn ang="0">
                  <a:pos x="r" y="vc"/>
                </a:cxn>
              </a:cxnLst>
              <a:rect l="l" t="t" r="r" b="b"/>
              <a:pathLst>
                <a:path w="1525" h="1376">
                  <a:moveTo>
                    <a:pt x="1497" y="583"/>
                  </a:moveTo>
                  <a:lnTo>
                    <a:pt x="1219" y="105"/>
                  </a:lnTo>
                  <a:cubicBezTo>
                    <a:pt x="1182" y="40"/>
                    <a:pt x="1113" y="0"/>
                    <a:pt x="1039" y="0"/>
                  </a:cubicBezTo>
                  <a:lnTo>
                    <a:pt x="486" y="0"/>
                  </a:lnTo>
                  <a:cubicBezTo>
                    <a:pt x="410" y="0"/>
                    <a:pt x="341" y="40"/>
                    <a:pt x="304" y="105"/>
                  </a:cubicBezTo>
                  <a:lnTo>
                    <a:pt x="28" y="583"/>
                  </a:lnTo>
                  <a:cubicBezTo>
                    <a:pt x="-9" y="648"/>
                    <a:pt x="-9" y="728"/>
                    <a:pt x="28" y="793"/>
                  </a:cubicBezTo>
                  <a:lnTo>
                    <a:pt x="304" y="1272"/>
                  </a:lnTo>
                  <a:cubicBezTo>
                    <a:pt x="341" y="1337"/>
                    <a:pt x="410" y="1376"/>
                    <a:pt x="486" y="1376"/>
                  </a:cubicBezTo>
                  <a:lnTo>
                    <a:pt x="1039" y="1376"/>
                  </a:lnTo>
                  <a:cubicBezTo>
                    <a:pt x="1113" y="1376"/>
                    <a:pt x="1182" y="1337"/>
                    <a:pt x="1219" y="1272"/>
                  </a:cubicBezTo>
                  <a:lnTo>
                    <a:pt x="1497" y="793"/>
                  </a:lnTo>
                  <a:cubicBezTo>
                    <a:pt x="1534" y="728"/>
                    <a:pt x="1534" y="648"/>
                    <a:pt x="1497" y="583"/>
                  </a:cubicBezTo>
                  <a:close/>
                </a:path>
              </a:pathLst>
            </a:custGeom>
            <a:solidFill>
              <a:srgbClr val="5DD6F9"/>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pic>
          <p:nvPicPr>
            <p:cNvPr id="129" name="Graphic 128" descr="Piggy Bank outline">
              <a:extLst>
                <a:ext uri="{FF2B5EF4-FFF2-40B4-BE49-F238E27FC236}">
                  <a16:creationId xmlns:a16="http://schemas.microsoft.com/office/drawing/2014/main" id="{5B8F9478-0E0C-52CC-A2D7-3CB6C0A0F9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7322" y="1769415"/>
              <a:ext cx="638887" cy="638887"/>
            </a:xfrm>
            <a:prstGeom prst="rect">
              <a:avLst/>
            </a:prstGeom>
          </p:spPr>
        </p:pic>
      </p:grpSp>
      <p:grpSp>
        <p:nvGrpSpPr>
          <p:cNvPr id="142" name="Group 141">
            <a:extLst>
              <a:ext uri="{FF2B5EF4-FFF2-40B4-BE49-F238E27FC236}">
                <a16:creationId xmlns:a16="http://schemas.microsoft.com/office/drawing/2014/main" id="{28CA46BF-86CE-79BD-9A92-ED0AA049359E}"/>
              </a:ext>
            </a:extLst>
          </p:cNvPr>
          <p:cNvGrpSpPr/>
          <p:nvPr/>
        </p:nvGrpSpPr>
        <p:grpSpPr>
          <a:xfrm>
            <a:off x="9945454" y="2863972"/>
            <a:ext cx="712156" cy="642529"/>
            <a:chOff x="-921980" y="142558"/>
            <a:chExt cx="712156" cy="642529"/>
          </a:xfrm>
        </p:grpSpPr>
        <p:sp>
          <p:nvSpPr>
            <p:cNvPr id="34" name="Freeform: Shape 374">
              <a:extLst>
                <a:ext uri="{FF2B5EF4-FFF2-40B4-BE49-F238E27FC236}">
                  <a16:creationId xmlns:a16="http://schemas.microsoft.com/office/drawing/2014/main" id="{482729D7-45D0-DB21-7CEB-CF54984480E6}"/>
                </a:ext>
              </a:extLst>
            </p:cNvPr>
            <p:cNvSpPr/>
            <p:nvPr/>
          </p:nvSpPr>
          <p:spPr>
            <a:xfrm>
              <a:off x="-921980" y="142558"/>
              <a:ext cx="712156" cy="642529"/>
            </a:xfrm>
            <a:custGeom>
              <a:avLst/>
              <a:gdLst/>
              <a:ahLst/>
              <a:cxnLst>
                <a:cxn ang="3cd4">
                  <a:pos x="hc" y="t"/>
                </a:cxn>
                <a:cxn ang="cd2">
                  <a:pos x="l" y="vc"/>
                </a:cxn>
                <a:cxn ang="cd4">
                  <a:pos x="hc" y="b"/>
                </a:cxn>
                <a:cxn ang="0">
                  <a:pos x="r" y="vc"/>
                </a:cxn>
              </a:cxnLst>
              <a:rect l="l" t="t" r="r" b="b"/>
              <a:pathLst>
                <a:path w="1525" h="1376">
                  <a:moveTo>
                    <a:pt x="1497" y="583"/>
                  </a:moveTo>
                  <a:lnTo>
                    <a:pt x="1219" y="104"/>
                  </a:lnTo>
                  <a:cubicBezTo>
                    <a:pt x="1182" y="39"/>
                    <a:pt x="1113" y="0"/>
                    <a:pt x="1039" y="0"/>
                  </a:cubicBezTo>
                  <a:lnTo>
                    <a:pt x="486" y="0"/>
                  </a:lnTo>
                  <a:cubicBezTo>
                    <a:pt x="410" y="0"/>
                    <a:pt x="341" y="39"/>
                    <a:pt x="304" y="104"/>
                  </a:cubicBezTo>
                  <a:lnTo>
                    <a:pt x="28" y="583"/>
                  </a:lnTo>
                  <a:cubicBezTo>
                    <a:pt x="-9" y="648"/>
                    <a:pt x="-9" y="728"/>
                    <a:pt x="28" y="793"/>
                  </a:cubicBezTo>
                  <a:lnTo>
                    <a:pt x="304" y="1272"/>
                  </a:lnTo>
                  <a:cubicBezTo>
                    <a:pt x="341" y="1337"/>
                    <a:pt x="410" y="1376"/>
                    <a:pt x="486" y="1376"/>
                  </a:cubicBezTo>
                  <a:lnTo>
                    <a:pt x="1039" y="1376"/>
                  </a:lnTo>
                  <a:cubicBezTo>
                    <a:pt x="1113" y="1376"/>
                    <a:pt x="1182" y="1337"/>
                    <a:pt x="1219" y="1272"/>
                  </a:cubicBezTo>
                  <a:lnTo>
                    <a:pt x="1497" y="793"/>
                  </a:lnTo>
                  <a:cubicBezTo>
                    <a:pt x="1534" y="728"/>
                    <a:pt x="1534" y="648"/>
                    <a:pt x="1497" y="583"/>
                  </a:cubicBezTo>
                  <a:close/>
                </a:path>
              </a:pathLst>
            </a:custGeom>
            <a:solidFill>
              <a:srgbClr val="91BF67"/>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pic>
          <p:nvPicPr>
            <p:cNvPr id="123" name="Graphic 122" descr="Coins outline">
              <a:extLst>
                <a:ext uri="{FF2B5EF4-FFF2-40B4-BE49-F238E27FC236}">
                  <a16:creationId xmlns:a16="http://schemas.microsoft.com/office/drawing/2014/main" id="{209D849A-3675-E152-3C1F-A45CAF8351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762" y="190747"/>
              <a:ext cx="546149" cy="546149"/>
            </a:xfrm>
            <a:prstGeom prst="rect">
              <a:avLst/>
            </a:prstGeom>
          </p:spPr>
        </p:pic>
      </p:grpSp>
      <p:grpSp>
        <p:nvGrpSpPr>
          <p:cNvPr id="152" name="Group 151">
            <a:extLst>
              <a:ext uri="{FF2B5EF4-FFF2-40B4-BE49-F238E27FC236}">
                <a16:creationId xmlns:a16="http://schemas.microsoft.com/office/drawing/2014/main" id="{4ADC465D-2373-A48D-92ED-4730C09BC22E}"/>
              </a:ext>
            </a:extLst>
          </p:cNvPr>
          <p:cNvGrpSpPr/>
          <p:nvPr/>
        </p:nvGrpSpPr>
        <p:grpSpPr>
          <a:xfrm>
            <a:off x="1477622" y="3833271"/>
            <a:ext cx="9283896" cy="2455767"/>
            <a:chOff x="345440" y="3426870"/>
            <a:chExt cx="8500257" cy="2455767"/>
          </a:xfrm>
        </p:grpSpPr>
        <p:sp>
          <p:nvSpPr>
            <p:cNvPr id="144" name="Rectangle: Rounded Corners 143">
              <a:extLst>
                <a:ext uri="{FF2B5EF4-FFF2-40B4-BE49-F238E27FC236}">
                  <a16:creationId xmlns:a16="http://schemas.microsoft.com/office/drawing/2014/main" id="{57E4D18C-4DCA-0E01-9D63-B29B1C14C6A8}"/>
                </a:ext>
              </a:extLst>
            </p:cNvPr>
            <p:cNvSpPr/>
            <p:nvPr/>
          </p:nvSpPr>
          <p:spPr>
            <a:xfrm>
              <a:off x="345440" y="3426870"/>
              <a:ext cx="8473440" cy="2455767"/>
            </a:xfrm>
            <a:prstGeom prst="roundRect">
              <a:avLst>
                <a:gd name="adj" fmla="val 10021"/>
              </a:avLst>
            </a:prstGeom>
            <a:pattFill prst="shingle">
              <a:fgClr>
                <a:schemeClr val="bg1">
                  <a:lumMod val="95000"/>
                </a:schemeClr>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TextBox 142">
              <a:extLst>
                <a:ext uri="{FF2B5EF4-FFF2-40B4-BE49-F238E27FC236}">
                  <a16:creationId xmlns:a16="http://schemas.microsoft.com/office/drawing/2014/main" id="{5D296B4B-6C00-7C28-5668-41085A9FD51F}"/>
                </a:ext>
              </a:extLst>
            </p:cNvPr>
            <p:cNvSpPr txBox="1"/>
            <p:nvPr/>
          </p:nvSpPr>
          <p:spPr>
            <a:xfrm>
              <a:off x="345440" y="3479967"/>
              <a:ext cx="8473440" cy="369332"/>
            </a:xfrm>
            <a:prstGeom prst="rect">
              <a:avLst/>
            </a:prstGeom>
            <a:noFill/>
          </p:spPr>
          <p:txBody>
            <a:bodyPr wrap="square" rtlCol="0">
              <a:spAutoFit/>
            </a:bodyPr>
            <a:lstStyle/>
            <a:p>
              <a:pPr algn="ctr"/>
              <a:r>
                <a:rPr lang="en-GB" b="1">
                  <a:latin typeface="Aptos" panose="020B0004020202020204" pitchFamily="34" charset="0"/>
                </a:rPr>
                <a:t>Free NHS Continuing Healthcare</a:t>
              </a:r>
            </a:p>
          </p:txBody>
        </p:sp>
        <p:sp>
          <p:nvSpPr>
            <p:cNvPr id="145" name="Rectangle 7">
              <a:extLst>
                <a:ext uri="{FF2B5EF4-FFF2-40B4-BE49-F238E27FC236}">
                  <a16:creationId xmlns:a16="http://schemas.microsoft.com/office/drawing/2014/main" id="{B04705F5-91EA-47CC-01A3-A5AC88F94E2F}"/>
                </a:ext>
              </a:extLst>
            </p:cNvPr>
            <p:cNvSpPr txBox="1">
              <a:spLocks noChangeArrowheads="1"/>
            </p:cNvSpPr>
            <p:nvPr/>
          </p:nvSpPr>
          <p:spPr bwMode="auto">
            <a:xfrm>
              <a:off x="383864" y="3902396"/>
              <a:ext cx="8461833" cy="1726574"/>
            </a:xfrm>
            <a:prstGeom prst="rect">
              <a:avLst/>
            </a:prstGeom>
            <a:noFill/>
            <a:ln w="9525">
              <a:noFill/>
              <a:miter lim="800000"/>
              <a:headEnd/>
              <a:tailEnd/>
            </a:ln>
          </p:spPr>
          <p:txBody>
            <a:bodyPr lIns="0"/>
            <a:lstStyle/>
            <a:p>
              <a:pPr marL="265113" indent="-265113" fontAlgn="auto">
                <a:lnSpc>
                  <a:spcPct val="120000"/>
                </a:lnSpc>
                <a:spcBef>
                  <a:spcPct val="20000"/>
                </a:spcBef>
                <a:spcAft>
                  <a:spcPts val="0"/>
                </a:spcAft>
                <a:buClr>
                  <a:srgbClr val="FFFFFF"/>
                </a:buClr>
                <a:buSzPct val="100000"/>
                <a:buBlip>
                  <a:blip r:embed="rId12"/>
                </a:buBlip>
                <a:defRPr/>
              </a:pPr>
              <a:r>
                <a:rPr lang="en-GB" kern="0" dirty="0">
                  <a:solidFill>
                    <a:srgbClr val="000000"/>
                  </a:solidFill>
                  <a:latin typeface="Aptos" panose="020B0004020202020204" pitchFamily="34" charset="0"/>
                  <a:ea typeface="ヒラギノ角ゴ Pro W3" charset="-128"/>
                  <a:cs typeface="Arial" pitchFamily="34" charset="0"/>
                </a:rPr>
                <a:t>You may qualify if you have mostly healthcare needs rather than social needs  </a:t>
              </a:r>
            </a:p>
            <a:p>
              <a:pPr marL="265113" indent="-265113" fontAlgn="auto">
                <a:lnSpc>
                  <a:spcPct val="120000"/>
                </a:lnSpc>
                <a:spcBef>
                  <a:spcPct val="20000"/>
                </a:spcBef>
                <a:spcAft>
                  <a:spcPts val="0"/>
                </a:spcAft>
                <a:buClr>
                  <a:srgbClr val="FFFFFF"/>
                </a:buClr>
                <a:buSzPct val="100000"/>
                <a:buBlip>
                  <a:blip r:embed="rId12"/>
                </a:buBlip>
                <a:defRPr/>
              </a:pPr>
              <a:r>
                <a:rPr lang="en-GB" kern="0" dirty="0">
                  <a:solidFill>
                    <a:srgbClr val="000000"/>
                  </a:solidFill>
                  <a:latin typeface="Aptos" panose="020B0004020202020204" pitchFamily="34" charset="0"/>
                  <a:ea typeface="ヒラギノ角ゴ Pro W3" charset="-128"/>
                  <a:cs typeface="Arial" pitchFamily="34" charset="0"/>
                </a:rPr>
                <a:t>There’s no clear-cut list of health conditions or illnesses that qualify</a:t>
              </a:r>
            </a:p>
            <a:p>
              <a:pPr marL="265113" indent="-265113" fontAlgn="auto">
                <a:lnSpc>
                  <a:spcPct val="120000"/>
                </a:lnSpc>
                <a:spcBef>
                  <a:spcPct val="20000"/>
                </a:spcBef>
                <a:spcAft>
                  <a:spcPts val="0"/>
                </a:spcAft>
                <a:buClr>
                  <a:srgbClr val="FFFFFF"/>
                </a:buClr>
                <a:buSzPct val="100000"/>
                <a:buBlip>
                  <a:blip r:embed="rId12"/>
                </a:buBlip>
                <a:defRPr/>
              </a:pPr>
              <a:r>
                <a:rPr lang="en-GB" kern="0" dirty="0">
                  <a:solidFill>
                    <a:srgbClr val="000000"/>
                  </a:solidFill>
                  <a:latin typeface="Aptos" panose="020B0004020202020204" pitchFamily="34" charset="0"/>
                  <a:ea typeface="ヒラギノ角ゴ Pro W3" charset="-128"/>
                  <a:cs typeface="Arial" pitchFamily="34" charset="0"/>
                </a:rPr>
                <a:t>The assessment is strict - most people do not qualify</a:t>
              </a:r>
            </a:p>
            <a:p>
              <a:pPr marL="265113" indent="-265113" fontAlgn="auto">
                <a:lnSpc>
                  <a:spcPct val="120000"/>
                </a:lnSpc>
                <a:spcBef>
                  <a:spcPct val="20000"/>
                </a:spcBef>
                <a:spcAft>
                  <a:spcPts val="0"/>
                </a:spcAft>
                <a:buClr>
                  <a:srgbClr val="FFFFFF"/>
                </a:buClr>
                <a:buSzPct val="100000"/>
                <a:buBlip>
                  <a:blip r:embed="rId12"/>
                </a:buBlip>
                <a:defRPr/>
              </a:pPr>
              <a:r>
                <a:rPr lang="en-GB" kern="0" dirty="0">
                  <a:solidFill>
                    <a:srgbClr val="000000"/>
                  </a:solidFill>
                  <a:latin typeface="Aptos" panose="020B0004020202020204" pitchFamily="34" charset="0"/>
                  <a:ea typeface="ヒラギノ角ゴ Pro W3" charset="-128"/>
                  <a:cs typeface="Arial" pitchFamily="34" charset="0"/>
                </a:rPr>
                <a:t>To apply, ask your GP or social worker for a NHS Continuing Healthcare assessment</a:t>
              </a:r>
            </a:p>
            <a:p>
              <a:pPr marL="265113" indent="-265113" fontAlgn="auto">
                <a:lnSpc>
                  <a:spcPct val="120000"/>
                </a:lnSpc>
                <a:spcBef>
                  <a:spcPct val="20000"/>
                </a:spcBef>
                <a:spcAft>
                  <a:spcPts val="0"/>
                </a:spcAft>
                <a:buClr>
                  <a:srgbClr val="FFFFFF"/>
                </a:buClr>
                <a:buSzPct val="100000"/>
                <a:buBlip>
                  <a:blip r:embed="rId12"/>
                </a:buBlip>
                <a:defRPr/>
              </a:pPr>
              <a:endParaRPr lang="en-GB" kern="0" dirty="0">
                <a:solidFill>
                  <a:srgbClr val="000000"/>
                </a:solidFill>
                <a:latin typeface="Arial"/>
                <a:ea typeface="ヒラギノ角ゴ Pro W3" charset="-128"/>
                <a:cs typeface="Arial" pitchFamily="34" charset="0"/>
              </a:endParaRPr>
            </a:p>
          </p:txBody>
        </p:sp>
      </p:grpSp>
      <p:sp>
        <p:nvSpPr>
          <p:cNvPr id="2" name="RefTextBox123">
            <a:extLst>
              <a:ext uri="{FF2B5EF4-FFF2-40B4-BE49-F238E27FC236}">
                <a16:creationId xmlns:a16="http://schemas.microsoft.com/office/drawing/2014/main" id="{A9E9D435-2ED6-DAEB-AF82-72678030ACC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163474269</a:t>
            </a:r>
          </a:p>
        </p:txBody>
      </p:sp>
    </p:spTree>
    <p:custDataLst>
      <p:tags r:id="rId1"/>
    </p:custDataLst>
    <p:extLst>
      <p:ext uri="{BB962C8B-B14F-4D97-AF65-F5344CB8AC3E}">
        <p14:creationId xmlns:p14="http://schemas.microsoft.com/office/powerpoint/2010/main" val="3457522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5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fade">
                                      <p:cBhvr>
                                        <p:cTn id="24" dur="500"/>
                                        <p:tgtEl>
                                          <p:spTgt spid="1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fade">
                                      <p:cBhvr>
                                        <p:cTn id="3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Local council funded care</a:t>
            </a:r>
          </a:p>
        </p:txBody>
      </p:sp>
      <p:grpSp>
        <p:nvGrpSpPr>
          <p:cNvPr id="3" name="Group 2">
            <a:extLst>
              <a:ext uri="{FF2B5EF4-FFF2-40B4-BE49-F238E27FC236}">
                <a16:creationId xmlns:a16="http://schemas.microsoft.com/office/drawing/2014/main" id="{4ED6E318-8E1A-439F-4E61-702C6194A8BA}"/>
              </a:ext>
            </a:extLst>
          </p:cNvPr>
          <p:cNvGrpSpPr/>
          <p:nvPr/>
        </p:nvGrpSpPr>
        <p:grpSpPr>
          <a:xfrm>
            <a:off x="0" y="1713364"/>
            <a:ext cx="12192000" cy="5137395"/>
            <a:chOff x="-2" y="1484781"/>
            <a:chExt cx="9144002" cy="4495790"/>
          </a:xfrm>
        </p:grpSpPr>
        <p:sp>
          <p:nvSpPr>
            <p:cNvPr id="4" name="Rectangle 3">
              <a:extLst>
                <a:ext uri="{FF2B5EF4-FFF2-40B4-BE49-F238E27FC236}">
                  <a16:creationId xmlns:a16="http://schemas.microsoft.com/office/drawing/2014/main" id="{751AB8E3-6DAE-70B1-98D6-0F4A96612803}"/>
                </a:ext>
              </a:extLst>
            </p:cNvPr>
            <p:cNvSpPr/>
            <p:nvPr/>
          </p:nvSpPr>
          <p:spPr>
            <a:xfrm>
              <a:off x="-2" y="1484781"/>
              <a:ext cx="9143982" cy="4362446"/>
            </a:xfrm>
            <a:prstGeom prst="rect">
              <a:avLst/>
            </a:prstGeom>
            <a:pattFill prst="horzBrick">
              <a:fgClr>
                <a:srgbClr val="FFFFFF">
                  <a:lumMod val="85000"/>
                </a:srgbClr>
              </a:fgClr>
              <a:bgClr>
                <a:srgbClr val="FFFFFF"/>
              </a:bgClr>
            </a:patt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5" name="Rectangle 4">
              <a:extLst>
                <a:ext uri="{FF2B5EF4-FFF2-40B4-BE49-F238E27FC236}">
                  <a16:creationId xmlns:a16="http://schemas.microsoft.com/office/drawing/2014/main" id="{45FB4579-386C-9432-1A7E-7B49AE70563E}"/>
                </a:ext>
              </a:extLst>
            </p:cNvPr>
            <p:cNvSpPr/>
            <p:nvPr/>
          </p:nvSpPr>
          <p:spPr>
            <a:xfrm>
              <a:off x="18" y="1484784"/>
              <a:ext cx="9143982" cy="4495787"/>
            </a:xfrm>
            <a:prstGeom prst="rect">
              <a:avLst/>
            </a:prstGeom>
            <a:gradFill flip="none" rotWithShape="1">
              <a:gsLst>
                <a:gs pos="46000">
                  <a:srgbClr val="ECECEC">
                    <a:alpha val="0"/>
                  </a:srgbClr>
                </a:gs>
                <a:gs pos="33000">
                  <a:srgbClr val="FFFFFF">
                    <a:lumMod val="85000"/>
                    <a:alpha val="32000"/>
                  </a:srgbClr>
                </a:gs>
                <a:gs pos="0">
                  <a:srgbClr val="FFFFFF">
                    <a:lumMod val="50000"/>
                    <a:alpha val="42000"/>
                  </a:srgbClr>
                </a:gs>
                <a:gs pos="83000">
                  <a:srgbClr val="F6F6F6">
                    <a:alpha val="28000"/>
                  </a:srgbClr>
                </a:gs>
                <a:gs pos="100000">
                  <a:srgbClr val="FFFFFF">
                    <a:alpha val="97000"/>
                  </a:srgbClr>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grpSp>
        <p:nvGrpSpPr>
          <p:cNvPr id="7" name="Group 6">
            <a:extLst>
              <a:ext uri="{FF2B5EF4-FFF2-40B4-BE49-F238E27FC236}">
                <a16:creationId xmlns:a16="http://schemas.microsoft.com/office/drawing/2014/main" id="{7002AF5E-EB55-B5B0-3097-79FE501B9116}"/>
              </a:ext>
            </a:extLst>
          </p:cNvPr>
          <p:cNvGrpSpPr/>
          <p:nvPr/>
        </p:nvGrpSpPr>
        <p:grpSpPr>
          <a:xfrm>
            <a:off x="1143883" y="3016720"/>
            <a:ext cx="3977105" cy="1585528"/>
            <a:chOff x="826804" y="2774346"/>
            <a:chExt cx="3151055" cy="2146413"/>
          </a:xfrm>
        </p:grpSpPr>
        <p:sp>
          <p:nvSpPr>
            <p:cNvPr id="9" name="Rectangle: Rounded Corners 8">
              <a:extLst>
                <a:ext uri="{FF2B5EF4-FFF2-40B4-BE49-F238E27FC236}">
                  <a16:creationId xmlns:a16="http://schemas.microsoft.com/office/drawing/2014/main" id="{64741821-13D2-5C80-CA70-4F45733A23A0}"/>
                </a:ext>
              </a:extLst>
            </p:cNvPr>
            <p:cNvSpPr/>
            <p:nvPr/>
          </p:nvSpPr>
          <p:spPr bwMode="auto">
            <a:xfrm>
              <a:off x="849347" y="2774346"/>
              <a:ext cx="3128512" cy="2146413"/>
            </a:xfrm>
            <a:prstGeom prst="roundRect">
              <a:avLst>
                <a:gd name="adj" fmla="val 4833"/>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200" kern="0" err="1">
                <a:solidFill>
                  <a:srgbClr val="B5C2E5"/>
                </a:solidFill>
                <a:latin typeface="Arial"/>
              </a:endParaRPr>
            </a:p>
          </p:txBody>
        </p:sp>
        <p:sp>
          <p:nvSpPr>
            <p:cNvPr id="11" name="TextBox 10">
              <a:extLst>
                <a:ext uri="{FF2B5EF4-FFF2-40B4-BE49-F238E27FC236}">
                  <a16:creationId xmlns:a16="http://schemas.microsoft.com/office/drawing/2014/main" id="{D7C420BD-5F5D-0A1F-0298-A9117AE4667B}"/>
                </a:ext>
              </a:extLst>
            </p:cNvPr>
            <p:cNvSpPr txBox="1"/>
            <p:nvPr/>
          </p:nvSpPr>
          <p:spPr>
            <a:xfrm>
              <a:off x="826804" y="2809886"/>
              <a:ext cx="3148522" cy="499984"/>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a:solidFill>
                    <a:srgbClr val="FFFFFF"/>
                  </a:solidFill>
                  <a:latin typeface="Aptos" panose="020B0004020202020204" pitchFamily="34" charset="0"/>
                </a:rPr>
                <a:t>STEP 1 – CARE NEEDS ASSESSMENT</a:t>
              </a:r>
            </a:p>
          </p:txBody>
        </p:sp>
      </p:grpSp>
      <p:grpSp>
        <p:nvGrpSpPr>
          <p:cNvPr id="12" name="Group 11">
            <a:extLst>
              <a:ext uri="{FF2B5EF4-FFF2-40B4-BE49-F238E27FC236}">
                <a16:creationId xmlns:a16="http://schemas.microsoft.com/office/drawing/2014/main" id="{B9B19924-6185-78A9-4460-A68C86760DD2}"/>
              </a:ext>
            </a:extLst>
          </p:cNvPr>
          <p:cNvGrpSpPr/>
          <p:nvPr/>
        </p:nvGrpSpPr>
        <p:grpSpPr>
          <a:xfrm>
            <a:off x="6993064" y="3016721"/>
            <a:ext cx="3933051" cy="1499010"/>
            <a:chOff x="4742453" y="2774347"/>
            <a:chExt cx="3933051" cy="1499010"/>
          </a:xfrm>
        </p:grpSpPr>
        <p:sp>
          <p:nvSpPr>
            <p:cNvPr id="13" name="Rectangle: Rounded Corners 12">
              <a:extLst>
                <a:ext uri="{FF2B5EF4-FFF2-40B4-BE49-F238E27FC236}">
                  <a16:creationId xmlns:a16="http://schemas.microsoft.com/office/drawing/2014/main" id="{93788C50-D35A-55FA-AA90-11E24392458F}"/>
                </a:ext>
              </a:extLst>
            </p:cNvPr>
            <p:cNvSpPr/>
            <p:nvPr/>
          </p:nvSpPr>
          <p:spPr bwMode="auto">
            <a:xfrm>
              <a:off x="4742453" y="2774347"/>
              <a:ext cx="3933051" cy="1499010"/>
            </a:xfrm>
            <a:prstGeom prst="roundRect">
              <a:avLst>
                <a:gd name="adj" fmla="val 4833"/>
              </a:avLst>
            </a:prstGeom>
            <a:solidFill>
              <a:srgbClr val="91BF67"/>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200" kern="0" err="1">
                <a:solidFill>
                  <a:srgbClr val="B5C2E5"/>
                </a:solidFill>
                <a:latin typeface="Arial"/>
              </a:endParaRPr>
            </a:p>
          </p:txBody>
        </p:sp>
        <p:sp>
          <p:nvSpPr>
            <p:cNvPr id="14" name="TextBox 13">
              <a:extLst>
                <a:ext uri="{FF2B5EF4-FFF2-40B4-BE49-F238E27FC236}">
                  <a16:creationId xmlns:a16="http://schemas.microsoft.com/office/drawing/2014/main" id="{D879AC82-560F-E6D6-3047-C876899C9656}"/>
                </a:ext>
              </a:extLst>
            </p:cNvPr>
            <p:cNvSpPr txBox="1"/>
            <p:nvPr/>
          </p:nvSpPr>
          <p:spPr>
            <a:xfrm>
              <a:off x="5001191" y="2810021"/>
              <a:ext cx="3117214" cy="646331"/>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a:solidFill>
                    <a:srgbClr val="FFFFFF"/>
                  </a:solidFill>
                  <a:latin typeface="Aptos" panose="020B0004020202020204" pitchFamily="34" charset="0"/>
                </a:rPr>
                <a:t>STEP 2 – FINANCIAL ASSESSMENT</a:t>
              </a:r>
            </a:p>
          </p:txBody>
        </p:sp>
      </p:grpSp>
      <p:sp>
        <p:nvSpPr>
          <p:cNvPr id="23" name="Trapezoid 26">
            <a:extLst>
              <a:ext uri="{FF2B5EF4-FFF2-40B4-BE49-F238E27FC236}">
                <a16:creationId xmlns:a16="http://schemas.microsoft.com/office/drawing/2014/main" id="{EE4EDEF9-8304-AFBE-24B1-1C074FCDBB0B}"/>
              </a:ext>
            </a:extLst>
          </p:cNvPr>
          <p:cNvSpPr/>
          <p:nvPr/>
        </p:nvSpPr>
        <p:spPr>
          <a:xfrm>
            <a:off x="2629423" y="2605329"/>
            <a:ext cx="1359656" cy="1032230"/>
          </a:xfrm>
          <a:prstGeom prst="trapezoid">
            <a:avLst>
              <a:gd name="adj" fmla="val 42164"/>
            </a:avLst>
          </a:prstGeom>
          <a:gradFill flip="none" rotWithShape="1">
            <a:gsLst>
              <a:gs pos="57000">
                <a:srgbClr val="ECECEC">
                  <a:alpha val="15000"/>
                </a:srgbClr>
              </a:gs>
              <a:gs pos="100000">
                <a:srgbClr val="FFFFFF">
                  <a:lumMod val="85000"/>
                  <a:alpha val="0"/>
                </a:srgbClr>
              </a:gs>
              <a:gs pos="0">
                <a:srgbClr val="FFFFFF">
                  <a:alpha val="57000"/>
                </a:srgbClr>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24" name="Trapezoid 27">
            <a:extLst>
              <a:ext uri="{FF2B5EF4-FFF2-40B4-BE49-F238E27FC236}">
                <a16:creationId xmlns:a16="http://schemas.microsoft.com/office/drawing/2014/main" id="{AA677816-EE3F-23B5-D6AC-927220B834EC}"/>
              </a:ext>
            </a:extLst>
          </p:cNvPr>
          <p:cNvSpPr/>
          <p:nvPr/>
        </p:nvSpPr>
        <p:spPr>
          <a:xfrm>
            <a:off x="8208332" y="2605329"/>
            <a:ext cx="1359656" cy="1032230"/>
          </a:xfrm>
          <a:prstGeom prst="trapezoid">
            <a:avLst>
              <a:gd name="adj" fmla="val 42164"/>
            </a:avLst>
          </a:prstGeom>
          <a:gradFill flip="none" rotWithShape="1">
            <a:gsLst>
              <a:gs pos="57000">
                <a:srgbClr val="ECECEC">
                  <a:alpha val="15000"/>
                </a:srgbClr>
              </a:gs>
              <a:gs pos="100000">
                <a:srgbClr val="FFFFFF">
                  <a:lumMod val="85000"/>
                  <a:alpha val="0"/>
                </a:srgbClr>
              </a:gs>
              <a:gs pos="0">
                <a:srgbClr val="FFFFFF">
                  <a:alpha val="57000"/>
                </a:srgbClr>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nvGrpSpPr>
          <p:cNvPr id="25" name="Group 24">
            <a:extLst>
              <a:ext uri="{FF2B5EF4-FFF2-40B4-BE49-F238E27FC236}">
                <a16:creationId xmlns:a16="http://schemas.microsoft.com/office/drawing/2014/main" id="{6823320F-EA59-3C08-5330-26C52DA18E5A}"/>
              </a:ext>
            </a:extLst>
          </p:cNvPr>
          <p:cNvGrpSpPr/>
          <p:nvPr/>
        </p:nvGrpSpPr>
        <p:grpSpPr>
          <a:xfrm>
            <a:off x="3008257" y="1727158"/>
            <a:ext cx="598539" cy="1114259"/>
            <a:chOff x="1805280" y="1593850"/>
            <a:chExt cx="598539" cy="1114259"/>
          </a:xfrm>
        </p:grpSpPr>
        <p:cxnSp>
          <p:nvCxnSpPr>
            <p:cNvPr id="26" name="Straight Connector 25">
              <a:extLst>
                <a:ext uri="{FF2B5EF4-FFF2-40B4-BE49-F238E27FC236}">
                  <a16:creationId xmlns:a16="http://schemas.microsoft.com/office/drawing/2014/main" id="{317B6F2B-722C-2C8B-8725-E73E616E69D9}"/>
                </a:ext>
              </a:extLst>
            </p:cNvPr>
            <p:cNvCxnSpPr>
              <a:cxnSpLocks/>
            </p:cNvCxnSpPr>
            <p:nvPr/>
          </p:nvCxnSpPr>
          <p:spPr>
            <a:xfrm flipV="1">
              <a:off x="2101069" y="1593850"/>
              <a:ext cx="0" cy="509965"/>
            </a:xfrm>
            <a:prstGeom prst="line">
              <a:avLst/>
            </a:prstGeom>
            <a:noFill/>
            <a:ln w="25400" cap="flat" cmpd="sng" algn="ctr">
              <a:solidFill>
                <a:srgbClr val="FFFFFF">
                  <a:lumMod val="50000"/>
                </a:srgbClr>
              </a:solidFill>
              <a:prstDash val="solid"/>
            </a:ln>
            <a:effectLst/>
          </p:spPr>
        </p:cxnSp>
        <p:grpSp>
          <p:nvGrpSpPr>
            <p:cNvPr id="27" name="Group 26">
              <a:extLst>
                <a:ext uri="{FF2B5EF4-FFF2-40B4-BE49-F238E27FC236}">
                  <a16:creationId xmlns:a16="http://schemas.microsoft.com/office/drawing/2014/main" id="{39A6A723-8818-8635-A68D-729530C5B1EE}"/>
                </a:ext>
              </a:extLst>
            </p:cNvPr>
            <p:cNvGrpSpPr/>
            <p:nvPr/>
          </p:nvGrpSpPr>
          <p:grpSpPr>
            <a:xfrm>
              <a:off x="1805280" y="2060214"/>
              <a:ext cx="598539" cy="647895"/>
              <a:chOff x="5146818" y="2495551"/>
              <a:chExt cx="409576" cy="443350"/>
            </a:xfrm>
          </p:grpSpPr>
          <p:sp>
            <p:nvSpPr>
              <p:cNvPr id="28" name="Oval 27">
                <a:extLst>
                  <a:ext uri="{FF2B5EF4-FFF2-40B4-BE49-F238E27FC236}">
                    <a16:creationId xmlns:a16="http://schemas.microsoft.com/office/drawing/2014/main" id="{4EA3BC10-047A-636F-3423-F97A034F22AF}"/>
                  </a:ext>
                </a:extLst>
              </p:cNvPr>
              <p:cNvSpPr/>
              <p:nvPr/>
            </p:nvSpPr>
            <p:spPr>
              <a:xfrm>
                <a:off x="5303981" y="2495551"/>
                <a:ext cx="90487" cy="107156"/>
              </a:xfrm>
              <a:prstGeom prst="ellipse">
                <a:avLst/>
              </a:pr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29" name="Freeform: Shape 32">
                <a:extLst>
                  <a:ext uri="{FF2B5EF4-FFF2-40B4-BE49-F238E27FC236}">
                    <a16:creationId xmlns:a16="http://schemas.microsoft.com/office/drawing/2014/main" id="{B6A35CB1-8279-E8AE-D840-CBD93FD88F19}"/>
                  </a:ext>
                </a:extLst>
              </p:cNvPr>
              <p:cNvSpPr/>
              <p:nvPr/>
            </p:nvSpPr>
            <p:spPr>
              <a:xfrm>
                <a:off x="5270198" y="2525386"/>
                <a:ext cx="162816" cy="222577"/>
              </a:xfrm>
              <a:custGeom>
                <a:avLst/>
                <a:gdLst>
                  <a:gd name="connsiteX0" fmla="*/ 89549 w 179098"/>
                  <a:gd name="connsiteY0" fmla="*/ 0 h 222577"/>
                  <a:gd name="connsiteX1" fmla="*/ 179098 w 179098"/>
                  <a:gd name="connsiteY1" fmla="*/ 22860 h 222577"/>
                  <a:gd name="connsiteX2" fmla="*/ 179098 w 179098"/>
                  <a:gd name="connsiteY2" fmla="*/ 222577 h 222577"/>
                  <a:gd name="connsiteX3" fmla="*/ 1 w 179098"/>
                  <a:gd name="connsiteY3" fmla="*/ 222577 h 222577"/>
                  <a:gd name="connsiteX4" fmla="*/ 1 w 179098"/>
                  <a:gd name="connsiteY4" fmla="*/ 22861 h 222577"/>
                  <a:gd name="connsiteX5" fmla="*/ 0 w 179098"/>
                  <a:gd name="connsiteY5" fmla="*/ 22860 h 222577"/>
                  <a:gd name="connsiteX6" fmla="*/ 89549 w 179098"/>
                  <a:gd name="connsiteY6" fmla="*/ 0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98" h="222577">
                    <a:moveTo>
                      <a:pt x="89549" y="0"/>
                    </a:moveTo>
                    <a:cubicBezTo>
                      <a:pt x="139006" y="0"/>
                      <a:pt x="179098" y="10235"/>
                      <a:pt x="179098" y="22860"/>
                    </a:cubicBezTo>
                    <a:lnTo>
                      <a:pt x="179098" y="222577"/>
                    </a:lnTo>
                    <a:lnTo>
                      <a:pt x="1" y="222577"/>
                    </a:lnTo>
                    <a:lnTo>
                      <a:pt x="1" y="22861"/>
                    </a:lnTo>
                    <a:lnTo>
                      <a:pt x="0" y="22860"/>
                    </a:lnTo>
                    <a:cubicBezTo>
                      <a:pt x="0" y="10235"/>
                      <a:pt x="40092" y="0"/>
                      <a:pt x="89549"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0" name="Freeform: Shape 33">
                <a:extLst>
                  <a:ext uri="{FF2B5EF4-FFF2-40B4-BE49-F238E27FC236}">
                    <a16:creationId xmlns:a16="http://schemas.microsoft.com/office/drawing/2014/main" id="{509D271E-7D57-6BDF-210A-7A685AC32337}"/>
                  </a:ext>
                </a:extLst>
              </p:cNvPr>
              <p:cNvSpPr/>
              <p:nvPr/>
            </p:nvSpPr>
            <p:spPr>
              <a:xfrm>
                <a:off x="5215875" y="2704685"/>
                <a:ext cx="271462" cy="86556"/>
              </a:xfrm>
              <a:custGeom>
                <a:avLst/>
                <a:gdLst>
                  <a:gd name="connsiteX0" fmla="*/ 135731 w 271462"/>
                  <a:gd name="connsiteY0" fmla="*/ 0 h 86556"/>
                  <a:gd name="connsiteX1" fmla="*/ 271462 w 271462"/>
                  <a:gd name="connsiteY1" fmla="*/ 25146 h 86556"/>
                  <a:gd name="connsiteX2" fmla="*/ 269996 w 271462"/>
                  <a:gd name="connsiteY2" fmla="*/ 25802 h 86556"/>
                  <a:gd name="connsiteX3" fmla="*/ 271462 w 271462"/>
                  <a:gd name="connsiteY3" fmla="*/ 25802 h 86556"/>
                  <a:gd name="connsiteX4" fmla="*/ 271462 w 271462"/>
                  <a:gd name="connsiteY4" fmla="*/ 86556 h 86556"/>
                  <a:gd name="connsiteX5" fmla="*/ 0 w 271462"/>
                  <a:gd name="connsiteY5" fmla="*/ 86556 h 86556"/>
                  <a:gd name="connsiteX6" fmla="*/ 0 w 271462"/>
                  <a:gd name="connsiteY6" fmla="*/ 25802 h 86556"/>
                  <a:gd name="connsiteX7" fmla="*/ 1467 w 271462"/>
                  <a:gd name="connsiteY7" fmla="*/ 25802 h 86556"/>
                  <a:gd name="connsiteX8" fmla="*/ 0 w 271462"/>
                  <a:gd name="connsiteY8" fmla="*/ 25146 h 86556"/>
                  <a:gd name="connsiteX9" fmla="*/ 135731 w 271462"/>
                  <a:gd name="connsiteY9" fmla="*/ 0 h 8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2" h="86556">
                    <a:moveTo>
                      <a:pt x="135731" y="0"/>
                    </a:moveTo>
                    <a:cubicBezTo>
                      <a:pt x="210693" y="0"/>
                      <a:pt x="271462" y="11258"/>
                      <a:pt x="271462" y="25146"/>
                    </a:cubicBezTo>
                    <a:lnTo>
                      <a:pt x="269996" y="25802"/>
                    </a:lnTo>
                    <a:lnTo>
                      <a:pt x="271462" y="25802"/>
                    </a:lnTo>
                    <a:lnTo>
                      <a:pt x="271462" y="86556"/>
                    </a:lnTo>
                    <a:lnTo>
                      <a:pt x="0" y="86556"/>
                    </a:lnTo>
                    <a:lnTo>
                      <a:pt x="0" y="25802"/>
                    </a:lnTo>
                    <a:lnTo>
                      <a:pt x="1467" y="25802"/>
                    </a:lnTo>
                    <a:lnTo>
                      <a:pt x="0" y="25146"/>
                    </a:lnTo>
                    <a:cubicBezTo>
                      <a:pt x="0" y="11258"/>
                      <a:pt x="60769" y="0"/>
                      <a:pt x="135731"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1" name="Freeform: Shape 34">
                <a:extLst>
                  <a:ext uri="{FF2B5EF4-FFF2-40B4-BE49-F238E27FC236}">
                    <a16:creationId xmlns:a16="http://schemas.microsoft.com/office/drawing/2014/main" id="{6A33AD4B-ADC6-56DF-C630-C1AAC1095E19}"/>
                  </a:ext>
                </a:extLst>
              </p:cNvPr>
              <p:cNvSpPr/>
              <p:nvPr/>
            </p:nvSpPr>
            <p:spPr>
              <a:xfrm>
                <a:off x="5146818" y="2759146"/>
                <a:ext cx="409576" cy="110699"/>
              </a:xfrm>
              <a:custGeom>
                <a:avLst/>
                <a:gdLst>
                  <a:gd name="connsiteX0" fmla="*/ 204788 w 409576"/>
                  <a:gd name="connsiteY0" fmla="*/ 0 h 110699"/>
                  <a:gd name="connsiteX1" fmla="*/ 409576 w 409576"/>
                  <a:gd name="connsiteY1" fmla="*/ 64980 h 110699"/>
                  <a:gd name="connsiteX2" fmla="*/ 409576 w 409576"/>
                  <a:gd name="connsiteY2" fmla="*/ 110699 h 110699"/>
                  <a:gd name="connsiteX3" fmla="*/ 407110 w 409576"/>
                  <a:gd name="connsiteY3" fmla="*/ 110699 h 110699"/>
                  <a:gd name="connsiteX4" fmla="*/ 393483 w 409576"/>
                  <a:gd name="connsiteY4" fmla="*/ 87273 h 110699"/>
                  <a:gd name="connsiteX5" fmla="*/ 204788 w 409576"/>
                  <a:gd name="connsiteY5" fmla="*/ 43865 h 110699"/>
                  <a:gd name="connsiteX6" fmla="*/ 16094 w 409576"/>
                  <a:gd name="connsiteY6" fmla="*/ 87273 h 110699"/>
                  <a:gd name="connsiteX7" fmla="*/ 2466 w 409576"/>
                  <a:gd name="connsiteY7" fmla="*/ 110699 h 110699"/>
                  <a:gd name="connsiteX8" fmla="*/ 0 w 409576"/>
                  <a:gd name="connsiteY8" fmla="*/ 110699 h 110699"/>
                  <a:gd name="connsiteX9" fmla="*/ 0 w 409576"/>
                  <a:gd name="connsiteY9" fmla="*/ 64980 h 110699"/>
                  <a:gd name="connsiteX10" fmla="*/ 204788 w 409576"/>
                  <a:gd name="connsiteY10" fmla="*/ 0 h 11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6" h="110699">
                    <a:moveTo>
                      <a:pt x="204788" y="0"/>
                    </a:moveTo>
                    <a:cubicBezTo>
                      <a:pt x="317889" y="0"/>
                      <a:pt x="409576" y="29093"/>
                      <a:pt x="409576" y="64980"/>
                    </a:cubicBezTo>
                    <a:lnTo>
                      <a:pt x="409576" y="110699"/>
                    </a:lnTo>
                    <a:lnTo>
                      <a:pt x="407110" y="110699"/>
                    </a:lnTo>
                    <a:lnTo>
                      <a:pt x="393483" y="87273"/>
                    </a:lnTo>
                    <a:cubicBezTo>
                      <a:pt x="362394" y="61764"/>
                      <a:pt x="289614" y="43865"/>
                      <a:pt x="204788" y="43865"/>
                    </a:cubicBezTo>
                    <a:cubicBezTo>
                      <a:pt x="119963" y="43865"/>
                      <a:pt x="47182" y="61764"/>
                      <a:pt x="16094" y="87273"/>
                    </a:cubicBezTo>
                    <a:lnTo>
                      <a:pt x="2466" y="110699"/>
                    </a:lnTo>
                    <a:lnTo>
                      <a:pt x="0" y="110699"/>
                    </a:lnTo>
                    <a:lnTo>
                      <a:pt x="0" y="64980"/>
                    </a:lnTo>
                    <a:cubicBezTo>
                      <a:pt x="0" y="29093"/>
                      <a:pt x="91687" y="0"/>
                      <a:pt x="204788"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2" name="Oval 31">
                <a:extLst>
                  <a:ext uri="{FF2B5EF4-FFF2-40B4-BE49-F238E27FC236}">
                    <a16:creationId xmlns:a16="http://schemas.microsoft.com/office/drawing/2014/main" id="{A6E44037-051A-2A2C-3147-E4CE9F692F31}"/>
                  </a:ext>
                </a:extLst>
              </p:cNvPr>
              <p:cNvSpPr/>
              <p:nvPr/>
            </p:nvSpPr>
            <p:spPr>
              <a:xfrm>
                <a:off x="5146818" y="2800789"/>
                <a:ext cx="406703" cy="138112"/>
              </a:xfrm>
              <a:prstGeom prst="ellipse">
                <a:avLst/>
              </a:prstGeom>
              <a:solidFill>
                <a:srgbClr val="FFFFFF"/>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grpSp>
      <p:grpSp>
        <p:nvGrpSpPr>
          <p:cNvPr id="33" name="Group 32">
            <a:extLst>
              <a:ext uri="{FF2B5EF4-FFF2-40B4-BE49-F238E27FC236}">
                <a16:creationId xmlns:a16="http://schemas.microsoft.com/office/drawing/2014/main" id="{600F305D-CF06-70E1-0C3E-C0A26FE7E167}"/>
              </a:ext>
            </a:extLst>
          </p:cNvPr>
          <p:cNvGrpSpPr/>
          <p:nvPr/>
        </p:nvGrpSpPr>
        <p:grpSpPr>
          <a:xfrm>
            <a:off x="8613680" y="1727158"/>
            <a:ext cx="598539" cy="1114259"/>
            <a:chOff x="1805280" y="1593850"/>
            <a:chExt cx="598539" cy="1114259"/>
          </a:xfrm>
        </p:grpSpPr>
        <p:cxnSp>
          <p:nvCxnSpPr>
            <p:cNvPr id="34" name="Straight Connector 33">
              <a:extLst>
                <a:ext uri="{FF2B5EF4-FFF2-40B4-BE49-F238E27FC236}">
                  <a16:creationId xmlns:a16="http://schemas.microsoft.com/office/drawing/2014/main" id="{59D956B4-89DE-6298-F85D-D9EE8CB42980}"/>
                </a:ext>
              </a:extLst>
            </p:cNvPr>
            <p:cNvCxnSpPr>
              <a:cxnSpLocks/>
            </p:cNvCxnSpPr>
            <p:nvPr/>
          </p:nvCxnSpPr>
          <p:spPr>
            <a:xfrm flipV="1">
              <a:off x="2101069" y="1593850"/>
              <a:ext cx="0" cy="509965"/>
            </a:xfrm>
            <a:prstGeom prst="line">
              <a:avLst/>
            </a:prstGeom>
            <a:noFill/>
            <a:ln w="25400" cap="flat" cmpd="sng" algn="ctr">
              <a:solidFill>
                <a:srgbClr val="FFFFFF">
                  <a:lumMod val="50000"/>
                </a:srgbClr>
              </a:solidFill>
              <a:prstDash val="solid"/>
            </a:ln>
            <a:effectLst/>
          </p:spPr>
        </p:cxnSp>
        <p:grpSp>
          <p:nvGrpSpPr>
            <p:cNvPr id="35" name="Group 34">
              <a:extLst>
                <a:ext uri="{FF2B5EF4-FFF2-40B4-BE49-F238E27FC236}">
                  <a16:creationId xmlns:a16="http://schemas.microsoft.com/office/drawing/2014/main" id="{61A2A3AC-5118-E7E1-8511-98D225CFCA2D}"/>
                </a:ext>
              </a:extLst>
            </p:cNvPr>
            <p:cNvGrpSpPr/>
            <p:nvPr/>
          </p:nvGrpSpPr>
          <p:grpSpPr>
            <a:xfrm>
              <a:off x="1805280" y="2060214"/>
              <a:ext cx="598539" cy="647895"/>
              <a:chOff x="5146818" y="2495551"/>
              <a:chExt cx="409576" cy="443350"/>
            </a:xfrm>
          </p:grpSpPr>
          <p:sp>
            <p:nvSpPr>
              <p:cNvPr id="36" name="Oval 35">
                <a:extLst>
                  <a:ext uri="{FF2B5EF4-FFF2-40B4-BE49-F238E27FC236}">
                    <a16:creationId xmlns:a16="http://schemas.microsoft.com/office/drawing/2014/main" id="{08FFF09F-E645-7C95-E009-236AEAB81261}"/>
                  </a:ext>
                </a:extLst>
              </p:cNvPr>
              <p:cNvSpPr/>
              <p:nvPr/>
            </p:nvSpPr>
            <p:spPr>
              <a:xfrm>
                <a:off x="5303981" y="2495551"/>
                <a:ext cx="90487" cy="107156"/>
              </a:xfrm>
              <a:prstGeom prst="ellipse">
                <a:avLst/>
              </a:pr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7" name="Freeform: Shape 40">
                <a:extLst>
                  <a:ext uri="{FF2B5EF4-FFF2-40B4-BE49-F238E27FC236}">
                    <a16:creationId xmlns:a16="http://schemas.microsoft.com/office/drawing/2014/main" id="{3B92DD17-BFCE-8E4D-C3AA-01241C79DD3C}"/>
                  </a:ext>
                </a:extLst>
              </p:cNvPr>
              <p:cNvSpPr/>
              <p:nvPr/>
            </p:nvSpPr>
            <p:spPr>
              <a:xfrm>
                <a:off x="5270198" y="2525386"/>
                <a:ext cx="162816" cy="222577"/>
              </a:xfrm>
              <a:custGeom>
                <a:avLst/>
                <a:gdLst>
                  <a:gd name="connsiteX0" fmla="*/ 89549 w 179098"/>
                  <a:gd name="connsiteY0" fmla="*/ 0 h 222577"/>
                  <a:gd name="connsiteX1" fmla="*/ 179098 w 179098"/>
                  <a:gd name="connsiteY1" fmla="*/ 22860 h 222577"/>
                  <a:gd name="connsiteX2" fmla="*/ 179098 w 179098"/>
                  <a:gd name="connsiteY2" fmla="*/ 222577 h 222577"/>
                  <a:gd name="connsiteX3" fmla="*/ 1 w 179098"/>
                  <a:gd name="connsiteY3" fmla="*/ 222577 h 222577"/>
                  <a:gd name="connsiteX4" fmla="*/ 1 w 179098"/>
                  <a:gd name="connsiteY4" fmla="*/ 22861 h 222577"/>
                  <a:gd name="connsiteX5" fmla="*/ 0 w 179098"/>
                  <a:gd name="connsiteY5" fmla="*/ 22860 h 222577"/>
                  <a:gd name="connsiteX6" fmla="*/ 89549 w 179098"/>
                  <a:gd name="connsiteY6" fmla="*/ 0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98" h="222577">
                    <a:moveTo>
                      <a:pt x="89549" y="0"/>
                    </a:moveTo>
                    <a:cubicBezTo>
                      <a:pt x="139006" y="0"/>
                      <a:pt x="179098" y="10235"/>
                      <a:pt x="179098" y="22860"/>
                    </a:cubicBezTo>
                    <a:lnTo>
                      <a:pt x="179098" y="222577"/>
                    </a:lnTo>
                    <a:lnTo>
                      <a:pt x="1" y="222577"/>
                    </a:lnTo>
                    <a:lnTo>
                      <a:pt x="1" y="22861"/>
                    </a:lnTo>
                    <a:lnTo>
                      <a:pt x="0" y="22860"/>
                    </a:lnTo>
                    <a:cubicBezTo>
                      <a:pt x="0" y="10235"/>
                      <a:pt x="40092" y="0"/>
                      <a:pt x="89549"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8" name="Freeform: Shape 41">
                <a:extLst>
                  <a:ext uri="{FF2B5EF4-FFF2-40B4-BE49-F238E27FC236}">
                    <a16:creationId xmlns:a16="http://schemas.microsoft.com/office/drawing/2014/main" id="{395C7B9F-6969-9971-AE6C-7EDD5295EBC0}"/>
                  </a:ext>
                </a:extLst>
              </p:cNvPr>
              <p:cNvSpPr/>
              <p:nvPr/>
            </p:nvSpPr>
            <p:spPr>
              <a:xfrm>
                <a:off x="5215875" y="2704685"/>
                <a:ext cx="271462" cy="86556"/>
              </a:xfrm>
              <a:custGeom>
                <a:avLst/>
                <a:gdLst>
                  <a:gd name="connsiteX0" fmla="*/ 135731 w 271462"/>
                  <a:gd name="connsiteY0" fmla="*/ 0 h 86556"/>
                  <a:gd name="connsiteX1" fmla="*/ 271462 w 271462"/>
                  <a:gd name="connsiteY1" fmla="*/ 25146 h 86556"/>
                  <a:gd name="connsiteX2" fmla="*/ 269996 w 271462"/>
                  <a:gd name="connsiteY2" fmla="*/ 25802 h 86556"/>
                  <a:gd name="connsiteX3" fmla="*/ 271462 w 271462"/>
                  <a:gd name="connsiteY3" fmla="*/ 25802 h 86556"/>
                  <a:gd name="connsiteX4" fmla="*/ 271462 w 271462"/>
                  <a:gd name="connsiteY4" fmla="*/ 86556 h 86556"/>
                  <a:gd name="connsiteX5" fmla="*/ 0 w 271462"/>
                  <a:gd name="connsiteY5" fmla="*/ 86556 h 86556"/>
                  <a:gd name="connsiteX6" fmla="*/ 0 w 271462"/>
                  <a:gd name="connsiteY6" fmla="*/ 25802 h 86556"/>
                  <a:gd name="connsiteX7" fmla="*/ 1467 w 271462"/>
                  <a:gd name="connsiteY7" fmla="*/ 25802 h 86556"/>
                  <a:gd name="connsiteX8" fmla="*/ 0 w 271462"/>
                  <a:gd name="connsiteY8" fmla="*/ 25146 h 86556"/>
                  <a:gd name="connsiteX9" fmla="*/ 135731 w 271462"/>
                  <a:gd name="connsiteY9" fmla="*/ 0 h 8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2" h="86556">
                    <a:moveTo>
                      <a:pt x="135731" y="0"/>
                    </a:moveTo>
                    <a:cubicBezTo>
                      <a:pt x="210693" y="0"/>
                      <a:pt x="271462" y="11258"/>
                      <a:pt x="271462" y="25146"/>
                    </a:cubicBezTo>
                    <a:lnTo>
                      <a:pt x="269996" y="25802"/>
                    </a:lnTo>
                    <a:lnTo>
                      <a:pt x="271462" y="25802"/>
                    </a:lnTo>
                    <a:lnTo>
                      <a:pt x="271462" y="86556"/>
                    </a:lnTo>
                    <a:lnTo>
                      <a:pt x="0" y="86556"/>
                    </a:lnTo>
                    <a:lnTo>
                      <a:pt x="0" y="25802"/>
                    </a:lnTo>
                    <a:lnTo>
                      <a:pt x="1467" y="25802"/>
                    </a:lnTo>
                    <a:lnTo>
                      <a:pt x="0" y="25146"/>
                    </a:lnTo>
                    <a:cubicBezTo>
                      <a:pt x="0" y="11258"/>
                      <a:pt x="60769" y="0"/>
                      <a:pt x="135731"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9" name="Freeform: Shape 42">
                <a:extLst>
                  <a:ext uri="{FF2B5EF4-FFF2-40B4-BE49-F238E27FC236}">
                    <a16:creationId xmlns:a16="http://schemas.microsoft.com/office/drawing/2014/main" id="{9A22A9EC-6EE3-0705-A697-424E6DAA7500}"/>
                  </a:ext>
                </a:extLst>
              </p:cNvPr>
              <p:cNvSpPr/>
              <p:nvPr/>
            </p:nvSpPr>
            <p:spPr>
              <a:xfrm>
                <a:off x="5146818" y="2759146"/>
                <a:ext cx="409576" cy="110699"/>
              </a:xfrm>
              <a:custGeom>
                <a:avLst/>
                <a:gdLst>
                  <a:gd name="connsiteX0" fmla="*/ 204788 w 409576"/>
                  <a:gd name="connsiteY0" fmla="*/ 0 h 110699"/>
                  <a:gd name="connsiteX1" fmla="*/ 409576 w 409576"/>
                  <a:gd name="connsiteY1" fmla="*/ 64980 h 110699"/>
                  <a:gd name="connsiteX2" fmla="*/ 409576 w 409576"/>
                  <a:gd name="connsiteY2" fmla="*/ 110699 h 110699"/>
                  <a:gd name="connsiteX3" fmla="*/ 407110 w 409576"/>
                  <a:gd name="connsiteY3" fmla="*/ 110699 h 110699"/>
                  <a:gd name="connsiteX4" fmla="*/ 393483 w 409576"/>
                  <a:gd name="connsiteY4" fmla="*/ 87273 h 110699"/>
                  <a:gd name="connsiteX5" fmla="*/ 204788 w 409576"/>
                  <a:gd name="connsiteY5" fmla="*/ 43865 h 110699"/>
                  <a:gd name="connsiteX6" fmla="*/ 16094 w 409576"/>
                  <a:gd name="connsiteY6" fmla="*/ 87273 h 110699"/>
                  <a:gd name="connsiteX7" fmla="*/ 2466 w 409576"/>
                  <a:gd name="connsiteY7" fmla="*/ 110699 h 110699"/>
                  <a:gd name="connsiteX8" fmla="*/ 0 w 409576"/>
                  <a:gd name="connsiteY8" fmla="*/ 110699 h 110699"/>
                  <a:gd name="connsiteX9" fmla="*/ 0 w 409576"/>
                  <a:gd name="connsiteY9" fmla="*/ 64980 h 110699"/>
                  <a:gd name="connsiteX10" fmla="*/ 204788 w 409576"/>
                  <a:gd name="connsiteY10" fmla="*/ 0 h 11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6" h="110699">
                    <a:moveTo>
                      <a:pt x="204788" y="0"/>
                    </a:moveTo>
                    <a:cubicBezTo>
                      <a:pt x="317889" y="0"/>
                      <a:pt x="409576" y="29093"/>
                      <a:pt x="409576" y="64980"/>
                    </a:cubicBezTo>
                    <a:lnTo>
                      <a:pt x="409576" y="110699"/>
                    </a:lnTo>
                    <a:lnTo>
                      <a:pt x="407110" y="110699"/>
                    </a:lnTo>
                    <a:lnTo>
                      <a:pt x="393483" y="87273"/>
                    </a:lnTo>
                    <a:cubicBezTo>
                      <a:pt x="362394" y="61764"/>
                      <a:pt x="289614" y="43865"/>
                      <a:pt x="204788" y="43865"/>
                    </a:cubicBezTo>
                    <a:cubicBezTo>
                      <a:pt x="119963" y="43865"/>
                      <a:pt x="47182" y="61764"/>
                      <a:pt x="16094" y="87273"/>
                    </a:cubicBezTo>
                    <a:lnTo>
                      <a:pt x="2466" y="110699"/>
                    </a:lnTo>
                    <a:lnTo>
                      <a:pt x="0" y="110699"/>
                    </a:lnTo>
                    <a:lnTo>
                      <a:pt x="0" y="64980"/>
                    </a:lnTo>
                    <a:cubicBezTo>
                      <a:pt x="0" y="29093"/>
                      <a:pt x="91687" y="0"/>
                      <a:pt x="204788"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40" name="Oval 39">
                <a:extLst>
                  <a:ext uri="{FF2B5EF4-FFF2-40B4-BE49-F238E27FC236}">
                    <a16:creationId xmlns:a16="http://schemas.microsoft.com/office/drawing/2014/main" id="{DF88CE26-4ACF-2D75-ED01-3D6286F2F6D9}"/>
                  </a:ext>
                </a:extLst>
              </p:cNvPr>
              <p:cNvSpPr/>
              <p:nvPr/>
            </p:nvSpPr>
            <p:spPr>
              <a:xfrm>
                <a:off x="5146818" y="2800789"/>
                <a:ext cx="406703" cy="138112"/>
              </a:xfrm>
              <a:prstGeom prst="ellipse">
                <a:avLst/>
              </a:prstGeom>
              <a:solidFill>
                <a:srgbClr val="FFFFFF"/>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grpSp>
      <p:grpSp>
        <p:nvGrpSpPr>
          <p:cNvPr id="41" name="Group 40">
            <a:extLst>
              <a:ext uri="{FF2B5EF4-FFF2-40B4-BE49-F238E27FC236}">
                <a16:creationId xmlns:a16="http://schemas.microsoft.com/office/drawing/2014/main" id="{E976F05E-99A4-F8C6-B831-5F4A7ACDA03C}"/>
              </a:ext>
            </a:extLst>
          </p:cNvPr>
          <p:cNvGrpSpPr/>
          <p:nvPr/>
        </p:nvGrpSpPr>
        <p:grpSpPr>
          <a:xfrm>
            <a:off x="8860638" y="1683088"/>
            <a:ext cx="3331362" cy="114948"/>
            <a:chOff x="6610027" y="1440714"/>
            <a:chExt cx="3331362" cy="114948"/>
          </a:xfrm>
        </p:grpSpPr>
        <p:cxnSp>
          <p:nvCxnSpPr>
            <p:cNvPr id="42" name="Straight Connector 41">
              <a:extLst>
                <a:ext uri="{FF2B5EF4-FFF2-40B4-BE49-F238E27FC236}">
                  <a16:creationId xmlns:a16="http://schemas.microsoft.com/office/drawing/2014/main" id="{47D26DC7-0DED-A1D0-781D-2B497C0D327D}"/>
                </a:ext>
              </a:extLst>
            </p:cNvPr>
            <p:cNvCxnSpPr>
              <a:cxnSpLocks/>
            </p:cNvCxnSpPr>
            <p:nvPr/>
          </p:nvCxnSpPr>
          <p:spPr>
            <a:xfrm>
              <a:off x="6658838" y="1491486"/>
              <a:ext cx="3282551" cy="0"/>
            </a:xfrm>
            <a:prstGeom prst="line">
              <a:avLst/>
            </a:prstGeom>
            <a:noFill/>
            <a:ln w="28575" cap="flat" cmpd="sng" algn="ctr">
              <a:solidFill>
                <a:srgbClr val="FFFFFF">
                  <a:lumMod val="50000"/>
                </a:srgbClr>
              </a:solidFill>
              <a:prstDash val="solid"/>
            </a:ln>
            <a:effectLst/>
          </p:spPr>
        </p:cxnSp>
        <p:grpSp>
          <p:nvGrpSpPr>
            <p:cNvPr id="44" name="Group 43">
              <a:extLst>
                <a:ext uri="{FF2B5EF4-FFF2-40B4-BE49-F238E27FC236}">
                  <a16:creationId xmlns:a16="http://schemas.microsoft.com/office/drawing/2014/main" id="{F2B4CDF3-7378-AF3C-0119-54F0D340C289}"/>
                </a:ext>
              </a:extLst>
            </p:cNvPr>
            <p:cNvGrpSpPr/>
            <p:nvPr/>
          </p:nvGrpSpPr>
          <p:grpSpPr>
            <a:xfrm>
              <a:off x="6610027" y="1440714"/>
              <a:ext cx="114948" cy="114948"/>
              <a:chOff x="3232916" y="1223341"/>
              <a:chExt cx="186956" cy="186956"/>
            </a:xfrm>
            <a:scene3d>
              <a:camera prst="orthographicFront"/>
              <a:lightRig rig="harsh" dir="t"/>
            </a:scene3d>
          </p:grpSpPr>
          <p:sp>
            <p:nvSpPr>
              <p:cNvPr id="45" name="Oval 44">
                <a:extLst>
                  <a:ext uri="{FF2B5EF4-FFF2-40B4-BE49-F238E27FC236}">
                    <a16:creationId xmlns:a16="http://schemas.microsoft.com/office/drawing/2014/main" id="{9409CD7F-B6C5-39D1-C2B6-A80A32E13666}"/>
                  </a:ext>
                </a:extLst>
              </p:cNvPr>
              <p:cNvSpPr/>
              <p:nvPr/>
            </p:nvSpPr>
            <p:spPr bwMode="auto">
              <a:xfrm>
                <a:off x="3232916" y="1223341"/>
                <a:ext cx="186956" cy="186956"/>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sp>
            <p:nvSpPr>
              <p:cNvPr id="46" name="Oval 45">
                <a:extLst>
                  <a:ext uri="{FF2B5EF4-FFF2-40B4-BE49-F238E27FC236}">
                    <a16:creationId xmlns:a16="http://schemas.microsoft.com/office/drawing/2014/main" id="{5E3AA01C-6271-77B4-1EB2-AD53D2C65DF8}"/>
                  </a:ext>
                </a:extLst>
              </p:cNvPr>
              <p:cNvSpPr/>
              <p:nvPr/>
            </p:nvSpPr>
            <p:spPr bwMode="auto">
              <a:xfrm flipH="1">
                <a:off x="3275021" y="1265446"/>
                <a:ext cx="102747" cy="102747"/>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grpSp>
      </p:grpSp>
      <p:grpSp>
        <p:nvGrpSpPr>
          <p:cNvPr id="47" name="Group 46">
            <a:extLst>
              <a:ext uri="{FF2B5EF4-FFF2-40B4-BE49-F238E27FC236}">
                <a16:creationId xmlns:a16="http://schemas.microsoft.com/office/drawing/2014/main" id="{67B65C41-EB0F-85DB-ABDB-8350CE96CB5D}"/>
              </a:ext>
            </a:extLst>
          </p:cNvPr>
          <p:cNvGrpSpPr/>
          <p:nvPr/>
        </p:nvGrpSpPr>
        <p:grpSpPr>
          <a:xfrm>
            <a:off x="0" y="1683088"/>
            <a:ext cx="3366283" cy="114948"/>
            <a:chOff x="-802802" y="1440714"/>
            <a:chExt cx="3366283" cy="114948"/>
          </a:xfrm>
        </p:grpSpPr>
        <p:cxnSp>
          <p:nvCxnSpPr>
            <p:cNvPr id="48" name="Straight Connector 47">
              <a:extLst>
                <a:ext uri="{FF2B5EF4-FFF2-40B4-BE49-F238E27FC236}">
                  <a16:creationId xmlns:a16="http://schemas.microsoft.com/office/drawing/2014/main" id="{52D0AD66-930E-CD11-9282-2986F427E023}"/>
                </a:ext>
              </a:extLst>
            </p:cNvPr>
            <p:cNvCxnSpPr>
              <a:cxnSpLocks/>
              <a:endCxn id="50" idx="6"/>
            </p:cNvCxnSpPr>
            <p:nvPr/>
          </p:nvCxnSpPr>
          <p:spPr>
            <a:xfrm>
              <a:off x="-802802" y="1484784"/>
              <a:ext cx="3366283" cy="13404"/>
            </a:xfrm>
            <a:prstGeom prst="line">
              <a:avLst/>
            </a:prstGeom>
            <a:noFill/>
            <a:ln w="28575" cap="flat" cmpd="sng" algn="ctr">
              <a:solidFill>
                <a:srgbClr val="FFFFFF">
                  <a:lumMod val="50000"/>
                </a:srgbClr>
              </a:solidFill>
              <a:prstDash val="solid"/>
            </a:ln>
            <a:effectLst/>
          </p:spPr>
        </p:cxnSp>
        <p:grpSp>
          <p:nvGrpSpPr>
            <p:cNvPr id="49" name="Group 48">
              <a:extLst>
                <a:ext uri="{FF2B5EF4-FFF2-40B4-BE49-F238E27FC236}">
                  <a16:creationId xmlns:a16="http://schemas.microsoft.com/office/drawing/2014/main" id="{6A923FF8-14E7-1880-EF9B-C86836E2079D}"/>
                </a:ext>
              </a:extLst>
            </p:cNvPr>
            <p:cNvGrpSpPr/>
            <p:nvPr/>
          </p:nvGrpSpPr>
          <p:grpSpPr>
            <a:xfrm>
              <a:off x="2448533" y="1440714"/>
              <a:ext cx="114948" cy="114948"/>
              <a:chOff x="3232916" y="1223341"/>
              <a:chExt cx="186956" cy="186956"/>
            </a:xfrm>
            <a:scene3d>
              <a:camera prst="orthographicFront"/>
              <a:lightRig rig="harsh" dir="t"/>
            </a:scene3d>
          </p:grpSpPr>
          <p:sp>
            <p:nvSpPr>
              <p:cNvPr id="50" name="Oval 49">
                <a:extLst>
                  <a:ext uri="{FF2B5EF4-FFF2-40B4-BE49-F238E27FC236}">
                    <a16:creationId xmlns:a16="http://schemas.microsoft.com/office/drawing/2014/main" id="{8828B137-819A-7AF9-3DBC-E9EF51911007}"/>
                  </a:ext>
                </a:extLst>
              </p:cNvPr>
              <p:cNvSpPr/>
              <p:nvPr/>
            </p:nvSpPr>
            <p:spPr bwMode="auto">
              <a:xfrm>
                <a:off x="3232916" y="1223341"/>
                <a:ext cx="186956" cy="186956"/>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sp>
            <p:nvSpPr>
              <p:cNvPr id="51" name="Oval 50">
                <a:extLst>
                  <a:ext uri="{FF2B5EF4-FFF2-40B4-BE49-F238E27FC236}">
                    <a16:creationId xmlns:a16="http://schemas.microsoft.com/office/drawing/2014/main" id="{9F962288-915A-8844-E8BC-43467C8CFB51}"/>
                  </a:ext>
                </a:extLst>
              </p:cNvPr>
              <p:cNvSpPr/>
              <p:nvPr/>
            </p:nvSpPr>
            <p:spPr bwMode="auto">
              <a:xfrm flipH="1">
                <a:off x="3275021" y="1265446"/>
                <a:ext cx="102747" cy="102747"/>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grpSp>
      </p:grpSp>
      <p:grpSp>
        <p:nvGrpSpPr>
          <p:cNvPr id="148" name="Group 147">
            <a:extLst>
              <a:ext uri="{FF2B5EF4-FFF2-40B4-BE49-F238E27FC236}">
                <a16:creationId xmlns:a16="http://schemas.microsoft.com/office/drawing/2014/main" id="{308FE0A4-FDFF-7419-7697-E9E181644DB4}"/>
              </a:ext>
            </a:extLst>
          </p:cNvPr>
          <p:cNvGrpSpPr/>
          <p:nvPr/>
        </p:nvGrpSpPr>
        <p:grpSpPr>
          <a:xfrm>
            <a:off x="1151582" y="3735182"/>
            <a:ext cx="3973908" cy="2741043"/>
            <a:chOff x="354814" y="3109051"/>
            <a:chExt cx="3973908" cy="2741043"/>
          </a:xfrm>
        </p:grpSpPr>
        <p:sp>
          <p:nvSpPr>
            <p:cNvPr id="53" name="Freeform: Shape 10">
              <a:extLst>
                <a:ext uri="{FF2B5EF4-FFF2-40B4-BE49-F238E27FC236}">
                  <a16:creationId xmlns:a16="http://schemas.microsoft.com/office/drawing/2014/main" id="{75D4A11C-F56B-C034-BE00-3D68EE9D9EEF}"/>
                </a:ext>
              </a:extLst>
            </p:cNvPr>
            <p:cNvSpPr/>
            <p:nvPr/>
          </p:nvSpPr>
          <p:spPr bwMode="auto">
            <a:xfrm rot="10800000">
              <a:off x="354814" y="3109051"/>
              <a:ext cx="3973908" cy="2741043"/>
            </a:xfrm>
            <a:custGeom>
              <a:avLst/>
              <a:gdLst>
                <a:gd name="connsiteX0" fmla="*/ 3128400 w 3128400"/>
                <a:gd name="connsiteY0" fmla="*/ 2782672 h 2782672"/>
                <a:gd name="connsiteX1" fmla="*/ 1954625 w 3128400"/>
                <a:gd name="connsiteY1" fmla="*/ 2782672 h 2782672"/>
                <a:gd name="connsiteX2" fmla="*/ 1955765 w 3128400"/>
                <a:gd name="connsiteY2" fmla="*/ 2771361 h 2782672"/>
                <a:gd name="connsiteX3" fmla="*/ 1564201 w 3128400"/>
                <a:gd name="connsiteY3" fmla="*/ 2379797 h 2782672"/>
                <a:gd name="connsiteX4" fmla="*/ 1172637 w 3128400"/>
                <a:gd name="connsiteY4" fmla="*/ 2771361 h 2782672"/>
                <a:gd name="connsiteX5" fmla="*/ 1173777 w 3128400"/>
                <a:gd name="connsiteY5" fmla="*/ 2782672 h 2782672"/>
                <a:gd name="connsiteX6" fmla="*/ 0 w 3128400"/>
                <a:gd name="connsiteY6" fmla="*/ 2782672 h 2782672"/>
                <a:gd name="connsiteX7" fmla="*/ 0 w 3128400"/>
                <a:gd name="connsiteY7" fmla="*/ 206947 h 2782672"/>
                <a:gd name="connsiteX8" fmla="*/ 206947 w 3128400"/>
                <a:gd name="connsiteY8" fmla="*/ 0 h 2782672"/>
                <a:gd name="connsiteX9" fmla="*/ 2921453 w 3128400"/>
                <a:gd name="connsiteY9" fmla="*/ 0 h 2782672"/>
                <a:gd name="connsiteX10" fmla="*/ 3128400 w 3128400"/>
                <a:gd name="connsiteY10" fmla="*/ 206947 h 27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400" h="2782672">
                  <a:moveTo>
                    <a:pt x="3128400" y="2782672"/>
                  </a:moveTo>
                  <a:lnTo>
                    <a:pt x="1954625" y="2782672"/>
                  </a:lnTo>
                  <a:lnTo>
                    <a:pt x="1955765" y="2771361"/>
                  </a:lnTo>
                  <a:cubicBezTo>
                    <a:pt x="1955765" y="2555106"/>
                    <a:pt x="1780456" y="2379797"/>
                    <a:pt x="1564201" y="2379797"/>
                  </a:cubicBezTo>
                  <a:cubicBezTo>
                    <a:pt x="1347946" y="2379797"/>
                    <a:pt x="1172637" y="2555106"/>
                    <a:pt x="1172637" y="2771361"/>
                  </a:cubicBezTo>
                  <a:lnTo>
                    <a:pt x="1173777" y="2782672"/>
                  </a:lnTo>
                  <a:lnTo>
                    <a:pt x="0" y="2782672"/>
                  </a:lnTo>
                  <a:lnTo>
                    <a:pt x="0" y="206947"/>
                  </a:lnTo>
                  <a:cubicBezTo>
                    <a:pt x="0" y="92653"/>
                    <a:pt x="92653" y="0"/>
                    <a:pt x="206947" y="0"/>
                  </a:cubicBezTo>
                  <a:lnTo>
                    <a:pt x="2921453" y="0"/>
                  </a:lnTo>
                  <a:cubicBezTo>
                    <a:pt x="3035747" y="0"/>
                    <a:pt x="3128400" y="92653"/>
                    <a:pt x="3128400" y="206947"/>
                  </a:cubicBezTo>
                  <a:close/>
                </a:path>
              </a:pathLst>
            </a:custGeom>
            <a:solidFill>
              <a:srgbClr val="F2F2F2"/>
            </a:solidFill>
            <a:ln w="9525" cap="flat" cmpd="sng" algn="ctr">
              <a:noFill/>
              <a:prstDash val="solid"/>
            </a:ln>
            <a:effectLst>
              <a:outerShdw blurRad="177800" dist="63500" dir="16200000" sx="101000" sy="101000" rotWithShape="0">
                <a:prstClr val="black">
                  <a:alpha val="40000"/>
                </a:prstClr>
              </a:outerShdw>
            </a:effectLst>
          </p:spPr>
          <p:txBody>
            <a:bodyPr wrap="square" rtlCol="0" anchor="ctr">
              <a:noAutofit/>
            </a:bodyPr>
            <a:lstStyle/>
            <a:p>
              <a:pPr algn="ctr"/>
              <a:endParaRPr lang="en-GB" sz="1200" kern="0" err="1">
                <a:solidFill>
                  <a:srgbClr val="B5C2E5"/>
                </a:solidFill>
                <a:latin typeface="Arial"/>
              </a:endParaRPr>
            </a:p>
          </p:txBody>
        </p:sp>
        <p:grpSp>
          <p:nvGrpSpPr>
            <p:cNvPr id="15" name="Group 14">
              <a:extLst>
                <a:ext uri="{FF2B5EF4-FFF2-40B4-BE49-F238E27FC236}">
                  <a16:creationId xmlns:a16="http://schemas.microsoft.com/office/drawing/2014/main" id="{4753940D-10D4-405D-A390-A00A507352B6}"/>
                </a:ext>
              </a:extLst>
            </p:cNvPr>
            <p:cNvGrpSpPr/>
            <p:nvPr/>
          </p:nvGrpSpPr>
          <p:grpSpPr>
            <a:xfrm>
              <a:off x="441915" y="3515670"/>
              <a:ext cx="3681704" cy="605948"/>
              <a:chOff x="228938" y="3048095"/>
              <a:chExt cx="3681704" cy="605948"/>
            </a:xfrm>
          </p:grpSpPr>
          <p:sp>
            <p:nvSpPr>
              <p:cNvPr id="153" name="Oval 152">
                <a:extLst>
                  <a:ext uri="{FF2B5EF4-FFF2-40B4-BE49-F238E27FC236}">
                    <a16:creationId xmlns:a16="http://schemas.microsoft.com/office/drawing/2014/main" id="{3C3FA15A-931F-4F74-83E0-A165598BAFBF}"/>
                  </a:ext>
                </a:extLst>
              </p:cNvPr>
              <p:cNvSpPr/>
              <p:nvPr/>
            </p:nvSpPr>
            <p:spPr>
              <a:xfrm>
                <a:off x="3304694" y="3048095"/>
                <a:ext cx="605948" cy="605948"/>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latin typeface="Lato Light" panose="020F0502020204030203" pitchFamily="34" charset="0"/>
                </a:endParaRPr>
              </a:p>
            </p:txBody>
          </p:sp>
          <p:sp>
            <p:nvSpPr>
              <p:cNvPr id="250" name="Rectangle 249">
                <a:extLst>
                  <a:ext uri="{FF2B5EF4-FFF2-40B4-BE49-F238E27FC236}">
                    <a16:creationId xmlns:a16="http://schemas.microsoft.com/office/drawing/2014/main" id="{9ABBDA78-0D7D-4DCB-8767-B1E4CB426515}"/>
                  </a:ext>
                </a:extLst>
              </p:cNvPr>
              <p:cNvSpPr/>
              <p:nvPr/>
            </p:nvSpPr>
            <p:spPr>
              <a:xfrm>
                <a:off x="228938" y="3061989"/>
                <a:ext cx="2997347" cy="584775"/>
              </a:xfrm>
              <a:prstGeom prst="rect">
                <a:avLst/>
              </a:prstGeom>
            </p:spPr>
            <p:txBody>
              <a:bodyPr wrap="square">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A social worker carries out the assessment</a:t>
                </a:r>
              </a:p>
            </p:txBody>
          </p:sp>
          <p:pic>
            <p:nvPicPr>
              <p:cNvPr id="6" name="Graphic 5" descr="Magnifying glass outline">
                <a:extLst>
                  <a:ext uri="{FF2B5EF4-FFF2-40B4-BE49-F238E27FC236}">
                    <a16:creationId xmlns:a16="http://schemas.microsoft.com/office/drawing/2014/main" id="{4AC80443-75D3-4810-8F5D-F5E71DA7B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6257" y="3141783"/>
                <a:ext cx="404999" cy="404999"/>
              </a:xfrm>
              <a:prstGeom prst="rect">
                <a:avLst/>
              </a:prstGeom>
            </p:spPr>
          </p:pic>
        </p:grpSp>
        <p:grpSp>
          <p:nvGrpSpPr>
            <p:cNvPr id="16" name="Group 15">
              <a:extLst>
                <a:ext uri="{FF2B5EF4-FFF2-40B4-BE49-F238E27FC236}">
                  <a16:creationId xmlns:a16="http://schemas.microsoft.com/office/drawing/2014/main" id="{E609DF7E-9BE8-41E6-89C2-95704A4CA9CF}"/>
                </a:ext>
              </a:extLst>
            </p:cNvPr>
            <p:cNvGrpSpPr/>
            <p:nvPr/>
          </p:nvGrpSpPr>
          <p:grpSpPr>
            <a:xfrm>
              <a:off x="366800" y="4252338"/>
              <a:ext cx="3756819" cy="605948"/>
              <a:chOff x="153823" y="3984929"/>
              <a:chExt cx="3756819" cy="605948"/>
            </a:xfrm>
          </p:grpSpPr>
          <p:sp>
            <p:nvSpPr>
              <p:cNvPr id="154" name="Oval 153">
                <a:extLst>
                  <a:ext uri="{FF2B5EF4-FFF2-40B4-BE49-F238E27FC236}">
                    <a16:creationId xmlns:a16="http://schemas.microsoft.com/office/drawing/2014/main" id="{27D1CD39-63F4-43BB-B5A2-DA8057391765}"/>
                  </a:ext>
                </a:extLst>
              </p:cNvPr>
              <p:cNvSpPr/>
              <p:nvPr/>
            </p:nvSpPr>
            <p:spPr>
              <a:xfrm>
                <a:off x="3304694" y="3984929"/>
                <a:ext cx="605948" cy="605948"/>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latin typeface="Lato Light" panose="020F0502020204030203" pitchFamily="34" charset="0"/>
                </a:endParaRPr>
              </a:p>
            </p:txBody>
          </p:sp>
          <p:sp>
            <p:nvSpPr>
              <p:cNvPr id="251" name="Rectangle 250">
                <a:extLst>
                  <a:ext uri="{FF2B5EF4-FFF2-40B4-BE49-F238E27FC236}">
                    <a16:creationId xmlns:a16="http://schemas.microsoft.com/office/drawing/2014/main" id="{F56F9020-8160-4502-9FFD-740434DB32CE}"/>
                  </a:ext>
                </a:extLst>
              </p:cNvPr>
              <p:cNvSpPr/>
              <p:nvPr/>
            </p:nvSpPr>
            <p:spPr>
              <a:xfrm>
                <a:off x="153823" y="3990337"/>
                <a:ext cx="3150871" cy="584775"/>
              </a:xfrm>
              <a:prstGeom prst="rect">
                <a:avLst/>
              </a:prstGeom>
            </p:spPr>
            <p:txBody>
              <a:bodyPr wrap="square">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Needs are checked against nationally agreed criteria</a:t>
                </a:r>
              </a:p>
            </p:txBody>
          </p:sp>
          <p:sp>
            <p:nvSpPr>
              <p:cNvPr id="256" name="Freeform 109">
                <a:extLst>
                  <a:ext uri="{FF2B5EF4-FFF2-40B4-BE49-F238E27FC236}">
                    <a16:creationId xmlns:a16="http://schemas.microsoft.com/office/drawing/2014/main" id="{335E36D1-0DF7-42BF-BF6A-B93082471DB6}"/>
                  </a:ext>
                </a:extLst>
              </p:cNvPr>
              <p:cNvSpPr/>
              <p:nvPr/>
            </p:nvSpPr>
            <p:spPr bwMode="auto">
              <a:xfrm>
                <a:off x="3444693" y="4058165"/>
                <a:ext cx="272749" cy="441985"/>
              </a:xfrm>
              <a:custGeom>
                <a:avLst/>
                <a:gdLst>
                  <a:gd name="connsiteX0" fmla="*/ 53042 w 479171"/>
                  <a:gd name="connsiteY0" fmla="*/ 360100 h 776489"/>
                  <a:gd name="connsiteX1" fmla="*/ 52487 w 479171"/>
                  <a:gd name="connsiteY1" fmla="*/ 363903 h 776489"/>
                  <a:gd name="connsiteX2" fmla="*/ 53075 w 479171"/>
                  <a:gd name="connsiteY2" fmla="*/ 360148 h 776489"/>
                  <a:gd name="connsiteX3" fmla="*/ 104309 w 479171"/>
                  <a:gd name="connsiteY3" fmla="*/ 337249 h 776489"/>
                  <a:gd name="connsiteX4" fmla="*/ 137721 w 479171"/>
                  <a:gd name="connsiteY4" fmla="*/ 416296 h 776489"/>
                  <a:gd name="connsiteX5" fmla="*/ 112565 w 479171"/>
                  <a:gd name="connsiteY5" fmla="*/ 434169 h 776489"/>
                  <a:gd name="connsiteX6" fmla="*/ 114495 w 479171"/>
                  <a:gd name="connsiteY6" fmla="*/ 436669 h 776489"/>
                  <a:gd name="connsiteX7" fmla="*/ 109794 w 479171"/>
                  <a:gd name="connsiteY7" fmla="*/ 436138 h 776489"/>
                  <a:gd name="connsiteX8" fmla="*/ 106754 w 479171"/>
                  <a:gd name="connsiteY8" fmla="*/ 438298 h 776489"/>
                  <a:gd name="connsiteX9" fmla="*/ 104890 w 479171"/>
                  <a:gd name="connsiteY9" fmla="*/ 435584 h 776489"/>
                  <a:gd name="connsiteX10" fmla="*/ 42375 w 479171"/>
                  <a:gd name="connsiteY10" fmla="*/ 428520 h 776489"/>
                  <a:gd name="connsiteX11" fmla="*/ 42570 w 479171"/>
                  <a:gd name="connsiteY11" fmla="*/ 427272 h 776489"/>
                  <a:gd name="connsiteX12" fmla="*/ 0 w 479171"/>
                  <a:gd name="connsiteY12" fmla="*/ 397553 h 776489"/>
                  <a:gd name="connsiteX13" fmla="*/ 51564 w 479171"/>
                  <a:gd name="connsiteY13" fmla="*/ 357948 h 776489"/>
                  <a:gd name="connsiteX14" fmla="*/ 51340 w 479171"/>
                  <a:gd name="connsiteY14" fmla="*/ 357622 h 776489"/>
                  <a:gd name="connsiteX15" fmla="*/ 52639 w 479171"/>
                  <a:gd name="connsiteY15" fmla="*/ 357123 h 776489"/>
                  <a:gd name="connsiteX16" fmla="*/ 53581 w 479171"/>
                  <a:gd name="connsiteY16" fmla="*/ 356399 h 776489"/>
                  <a:gd name="connsiteX17" fmla="*/ 53525 w 479171"/>
                  <a:gd name="connsiteY17" fmla="*/ 356782 h 776489"/>
                  <a:gd name="connsiteX18" fmla="*/ 284451 w 479171"/>
                  <a:gd name="connsiteY18" fmla="*/ 278276 h 776489"/>
                  <a:gd name="connsiteX19" fmla="*/ 284786 w 479171"/>
                  <a:gd name="connsiteY19" fmla="*/ 278704 h 776489"/>
                  <a:gd name="connsiteX20" fmla="*/ 284994 w 479171"/>
                  <a:gd name="connsiteY20" fmla="*/ 278691 h 776489"/>
                  <a:gd name="connsiteX21" fmla="*/ 145870 w 479171"/>
                  <a:gd name="connsiteY21" fmla="*/ 34914 h 776489"/>
                  <a:gd name="connsiteX22" fmla="*/ 141795 w 479171"/>
                  <a:gd name="connsiteY22" fmla="*/ 78919 h 776489"/>
                  <a:gd name="connsiteX23" fmla="*/ 109199 w 479171"/>
                  <a:gd name="connsiteY23" fmla="*/ 97662 h 776489"/>
                  <a:gd name="connsiteX24" fmla="*/ 99420 w 479171"/>
                  <a:gd name="connsiteY24" fmla="*/ 59362 h 776489"/>
                  <a:gd name="connsiteX25" fmla="*/ 316416 w 479171"/>
                  <a:gd name="connsiteY25" fmla="*/ 0 h 776489"/>
                  <a:gd name="connsiteX26" fmla="*/ 332714 w 479171"/>
                  <a:gd name="connsiteY26" fmla="*/ 3259 h 776489"/>
                  <a:gd name="connsiteX27" fmla="*/ 314464 w 479171"/>
                  <a:gd name="connsiteY27" fmla="*/ 55416 h 776489"/>
                  <a:gd name="connsiteX28" fmla="*/ 315322 w 479171"/>
                  <a:gd name="connsiteY28" fmla="*/ 56102 h 776489"/>
                  <a:gd name="connsiteX29" fmla="*/ 313620 w 479171"/>
                  <a:gd name="connsiteY29" fmla="*/ 57828 h 776489"/>
                  <a:gd name="connsiteX30" fmla="*/ 313360 w 479171"/>
                  <a:gd name="connsiteY30" fmla="*/ 58572 h 776489"/>
                  <a:gd name="connsiteX31" fmla="*/ 313099 w 479171"/>
                  <a:gd name="connsiteY31" fmla="*/ 58357 h 776489"/>
                  <a:gd name="connsiteX32" fmla="*/ 245242 w 479171"/>
                  <a:gd name="connsiteY32" fmla="*/ 127169 h 776489"/>
                  <a:gd name="connsiteX33" fmla="*/ 245355 w 479171"/>
                  <a:gd name="connsiteY33" fmla="*/ 127471 h 776489"/>
                  <a:gd name="connsiteX34" fmla="*/ 249793 w 479171"/>
                  <a:gd name="connsiteY34" fmla="*/ 128222 h 776489"/>
                  <a:gd name="connsiteX35" fmla="*/ 248337 w 479171"/>
                  <a:gd name="connsiteY35" fmla="*/ 128862 h 776489"/>
                  <a:gd name="connsiteX36" fmla="*/ 365897 w 479171"/>
                  <a:gd name="connsiteY36" fmla="*/ 148187 h 776489"/>
                  <a:gd name="connsiteX37" fmla="*/ 286443 w 479171"/>
                  <a:gd name="connsiteY37" fmla="*/ 279797 h 776489"/>
                  <a:gd name="connsiteX38" fmla="*/ 285462 w 479171"/>
                  <a:gd name="connsiteY38" fmla="*/ 279048 h 776489"/>
                  <a:gd name="connsiteX39" fmla="*/ 285141 w 479171"/>
                  <a:gd name="connsiteY39" fmla="*/ 279158 h 776489"/>
                  <a:gd name="connsiteX40" fmla="*/ 287158 w 479171"/>
                  <a:gd name="connsiteY40" fmla="*/ 281738 h 776489"/>
                  <a:gd name="connsiteX41" fmla="*/ 347694 w 479171"/>
                  <a:gd name="connsiteY41" fmla="*/ 347045 h 776489"/>
                  <a:gd name="connsiteX42" fmla="*/ 352045 w 479171"/>
                  <a:gd name="connsiteY42" fmla="*/ 345398 h 776489"/>
                  <a:gd name="connsiteX43" fmla="*/ 417303 w 479171"/>
                  <a:gd name="connsiteY43" fmla="*/ 562418 h 776489"/>
                  <a:gd name="connsiteX44" fmla="*/ 421312 w 479171"/>
                  <a:gd name="connsiteY44" fmla="*/ 561759 h 776489"/>
                  <a:gd name="connsiteX45" fmla="*/ 479171 w 479171"/>
                  <a:gd name="connsiteY45" fmla="*/ 592711 h 776489"/>
                  <a:gd name="connsiteX46" fmla="*/ 476726 w 479171"/>
                  <a:gd name="connsiteY46" fmla="*/ 656550 h 776489"/>
                  <a:gd name="connsiteX47" fmla="*/ 418052 w 479171"/>
                  <a:gd name="connsiteY47" fmla="*/ 719421 h 776489"/>
                  <a:gd name="connsiteX48" fmla="*/ 444945 w 479171"/>
                  <a:gd name="connsiteY48" fmla="*/ 742635 h 776489"/>
                  <a:gd name="connsiteX49" fmla="*/ 380566 w 479171"/>
                  <a:gd name="connsiteY49" fmla="*/ 776489 h 776489"/>
                  <a:gd name="connsiteX50" fmla="*/ 332069 w 479171"/>
                  <a:gd name="connsiteY50" fmla="*/ 754395 h 776489"/>
                  <a:gd name="connsiteX51" fmla="*/ 203730 w 479171"/>
                  <a:gd name="connsiteY51" fmla="*/ 749597 h 776489"/>
                  <a:gd name="connsiteX52" fmla="*/ 203915 w 479171"/>
                  <a:gd name="connsiteY52" fmla="*/ 748961 h 776489"/>
                  <a:gd name="connsiteX53" fmla="*/ 88295 w 479171"/>
                  <a:gd name="connsiteY53" fmla="*/ 776489 h 776489"/>
                  <a:gd name="connsiteX54" fmla="*/ 157590 w 479171"/>
                  <a:gd name="connsiteY54" fmla="*/ 707789 h 776489"/>
                  <a:gd name="connsiteX55" fmla="*/ 155067 w 479171"/>
                  <a:gd name="connsiteY55" fmla="*/ 705591 h 776489"/>
                  <a:gd name="connsiteX56" fmla="*/ 213634 w 479171"/>
                  <a:gd name="connsiteY56" fmla="*/ 698785 h 776489"/>
                  <a:gd name="connsiteX57" fmla="*/ 121422 w 479171"/>
                  <a:gd name="connsiteY57" fmla="*/ 629467 h 776489"/>
                  <a:gd name="connsiteX58" fmla="*/ 180096 w 479171"/>
                  <a:gd name="connsiteY58" fmla="*/ 601417 h 776489"/>
                  <a:gd name="connsiteX59" fmla="*/ 181552 w 479171"/>
                  <a:gd name="connsiteY59" fmla="*/ 601177 h 776489"/>
                  <a:gd name="connsiteX60" fmla="*/ 180096 w 479171"/>
                  <a:gd name="connsiteY60" fmla="*/ 511641 h 776489"/>
                  <a:gd name="connsiteX61" fmla="*/ 255785 w 479171"/>
                  <a:gd name="connsiteY61" fmla="*/ 521497 h 776489"/>
                  <a:gd name="connsiteX62" fmla="*/ 238128 w 479171"/>
                  <a:gd name="connsiteY62" fmla="*/ 389872 h 776489"/>
                  <a:gd name="connsiteX63" fmla="*/ 238032 w 479171"/>
                  <a:gd name="connsiteY63" fmla="*/ 389864 h 776489"/>
                  <a:gd name="connsiteX64" fmla="*/ 237955 w 479171"/>
                  <a:gd name="connsiteY64" fmla="*/ 389893 h 776489"/>
                  <a:gd name="connsiteX65" fmla="*/ 237927 w 479171"/>
                  <a:gd name="connsiteY65" fmla="*/ 389854 h 776489"/>
                  <a:gd name="connsiteX66" fmla="*/ 159724 w 479171"/>
                  <a:gd name="connsiteY66" fmla="*/ 382883 h 776489"/>
                  <a:gd name="connsiteX67" fmla="*/ 184484 w 479171"/>
                  <a:gd name="connsiteY67" fmla="*/ 314718 h 776489"/>
                  <a:gd name="connsiteX68" fmla="*/ 182541 w 479171"/>
                  <a:gd name="connsiteY68" fmla="*/ 311987 h 776489"/>
                  <a:gd name="connsiteX69" fmla="*/ 183382 w 479171"/>
                  <a:gd name="connsiteY69" fmla="*/ 311684 h 776489"/>
                  <a:gd name="connsiteX70" fmla="*/ 120307 w 479171"/>
                  <a:gd name="connsiteY70" fmla="*/ 289908 h 776489"/>
                  <a:gd name="connsiteX71" fmla="*/ 114495 w 479171"/>
                  <a:gd name="connsiteY71" fmla="*/ 289983 h 776489"/>
                  <a:gd name="connsiteX72" fmla="*/ 146068 w 479171"/>
                  <a:gd name="connsiteY72" fmla="*/ 172594 h 776489"/>
                  <a:gd name="connsiteX73" fmla="*/ 145055 w 479171"/>
                  <a:gd name="connsiteY73" fmla="*/ 171820 h 776489"/>
                  <a:gd name="connsiteX74" fmla="*/ 148241 w 479171"/>
                  <a:gd name="connsiteY74" fmla="*/ 170469 h 776489"/>
                  <a:gd name="connsiteX75" fmla="*/ 107284 w 479171"/>
                  <a:gd name="connsiteY75" fmla="*/ 119665 h 776489"/>
                  <a:gd name="connsiteX76" fmla="*/ 164058 w 479171"/>
                  <a:gd name="connsiteY76" fmla="*/ 114712 h 776489"/>
                  <a:gd name="connsiteX77" fmla="*/ 209957 w 479171"/>
                  <a:gd name="connsiteY77" fmla="*/ 41273 h 776489"/>
                  <a:gd name="connsiteX78" fmla="*/ 207956 w 479171"/>
                  <a:gd name="connsiteY78" fmla="*/ 35933 h 776489"/>
                  <a:gd name="connsiteX79" fmla="*/ 293811 w 479171"/>
                  <a:gd name="connsiteY79" fmla="*/ 39754 h 7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9171" h="776489">
                    <a:moveTo>
                      <a:pt x="53042" y="360100"/>
                    </a:moveTo>
                    <a:lnTo>
                      <a:pt x="52487" y="363903"/>
                    </a:lnTo>
                    <a:lnTo>
                      <a:pt x="53075" y="360148"/>
                    </a:lnTo>
                    <a:close/>
                    <a:moveTo>
                      <a:pt x="104309" y="337249"/>
                    </a:moveTo>
                    <a:lnTo>
                      <a:pt x="137721" y="416296"/>
                    </a:lnTo>
                    <a:lnTo>
                      <a:pt x="112565" y="434169"/>
                    </a:lnTo>
                    <a:lnTo>
                      <a:pt x="114495" y="436669"/>
                    </a:lnTo>
                    <a:lnTo>
                      <a:pt x="109794" y="436138"/>
                    </a:lnTo>
                    <a:lnTo>
                      <a:pt x="106754" y="438298"/>
                    </a:lnTo>
                    <a:lnTo>
                      <a:pt x="104890" y="435584"/>
                    </a:lnTo>
                    <a:lnTo>
                      <a:pt x="42375" y="428520"/>
                    </a:lnTo>
                    <a:lnTo>
                      <a:pt x="42570" y="427272"/>
                    </a:lnTo>
                    <a:lnTo>
                      <a:pt x="0" y="397553"/>
                    </a:lnTo>
                    <a:lnTo>
                      <a:pt x="51564" y="357948"/>
                    </a:lnTo>
                    <a:lnTo>
                      <a:pt x="51340" y="357622"/>
                    </a:lnTo>
                    <a:lnTo>
                      <a:pt x="52639" y="357123"/>
                    </a:lnTo>
                    <a:lnTo>
                      <a:pt x="53581" y="356399"/>
                    </a:lnTo>
                    <a:lnTo>
                      <a:pt x="53525" y="356782"/>
                    </a:lnTo>
                    <a:close/>
                    <a:moveTo>
                      <a:pt x="284451" y="278276"/>
                    </a:moveTo>
                    <a:lnTo>
                      <a:pt x="284786" y="278704"/>
                    </a:lnTo>
                    <a:lnTo>
                      <a:pt x="284994" y="278691"/>
                    </a:lnTo>
                    <a:close/>
                    <a:moveTo>
                      <a:pt x="145870" y="34914"/>
                    </a:moveTo>
                    <a:lnTo>
                      <a:pt x="141795" y="78919"/>
                    </a:lnTo>
                    <a:lnTo>
                      <a:pt x="109199" y="97662"/>
                    </a:lnTo>
                    <a:lnTo>
                      <a:pt x="99420" y="59362"/>
                    </a:lnTo>
                    <a:close/>
                    <a:moveTo>
                      <a:pt x="316416" y="0"/>
                    </a:moveTo>
                    <a:lnTo>
                      <a:pt x="332714" y="3259"/>
                    </a:lnTo>
                    <a:lnTo>
                      <a:pt x="314464" y="55416"/>
                    </a:lnTo>
                    <a:lnTo>
                      <a:pt x="315322" y="56102"/>
                    </a:lnTo>
                    <a:lnTo>
                      <a:pt x="313620" y="57828"/>
                    </a:lnTo>
                    <a:lnTo>
                      <a:pt x="313360" y="58572"/>
                    </a:lnTo>
                    <a:lnTo>
                      <a:pt x="313099" y="58357"/>
                    </a:lnTo>
                    <a:lnTo>
                      <a:pt x="245242" y="127169"/>
                    </a:lnTo>
                    <a:lnTo>
                      <a:pt x="245355" y="127471"/>
                    </a:lnTo>
                    <a:lnTo>
                      <a:pt x="249793" y="128222"/>
                    </a:lnTo>
                    <a:lnTo>
                      <a:pt x="248337" y="128862"/>
                    </a:lnTo>
                    <a:lnTo>
                      <a:pt x="365897" y="148187"/>
                    </a:lnTo>
                    <a:lnTo>
                      <a:pt x="286443" y="279797"/>
                    </a:lnTo>
                    <a:lnTo>
                      <a:pt x="285462" y="279048"/>
                    </a:lnTo>
                    <a:lnTo>
                      <a:pt x="285141" y="279158"/>
                    </a:lnTo>
                    <a:lnTo>
                      <a:pt x="287158" y="281738"/>
                    </a:lnTo>
                    <a:lnTo>
                      <a:pt x="347694" y="347045"/>
                    </a:lnTo>
                    <a:lnTo>
                      <a:pt x="352045" y="345398"/>
                    </a:lnTo>
                    <a:lnTo>
                      <a:pt x="417303" y="562418"/>
                    </a:lnTo>
                    <a:lnTo>
                      <a:pt x="421312" y="561759"/>
                    </a:lnTo>
                    <a:lnTo>
                      <a:pt x="479171" y="592711"/>
                    </a:lnTo>
                    <a:lnTo>
                      <a:pt x="476726" y="656550"/>
                    </a:lnTo>
                    <a:lnTo>
                      <a:pt x="418052" y="719421"/>
                    </a:lnTo>
                    <a:lnTo>
                      <a:pt x="444945" y="742635"/>
                    </a:lnTo>
                    <a:lnTo>
                      <a:pt x="380566" y="776489"/>
                    </a:lnTo>
                    <a:lnTo>
                      <a:pt x="332069" y="754395"/>
                    </a:lnTo>
                    <a:lnTo>
                      <a:pt x="203730" y="749597"/>
                    </a:lnTo>
                    <a:lnTo>
                      <a:pt x="203915" y="748961"/>
                    </a:lnTo>
                    <a:lnTo>
                      <a:pt x="88295" y="776489"/>
                    </a:lnTo>
                    <a:lnTo>
                      <a:pt x="157590" y="707789"/>
                    </a:lnTo>
                    <a:lnTo>
                      <a:pt x="155067" y="705591"/>
                    </a:lnTo>
                    <a:lnTo>
                      <a:pt x="213634" y="698785"/>
                    </a:lnTo>
                    <a:lnTo>
                      <a:pt x="121422" y="629467"/>
                    </a:lnTo>
                    <a:lnTo>
                      <a:pt x="180096" y="601417"/>
                    </a:lnTo>
                    <a:lnTo>
                      <a:pt x="181552" y="601177"/>
                    </a:lnTo>
                    <a:lnTo>
                      <a:pt x="180096" y="511641"/>
                    </a:lnTo>
                    <a:lnTo>
                      <a:pt x="255785" y="521497"/>
                    </a:lnTo>
                    <a:lnTo>
                      <a:pt x="238128" y="389872"/>
                    </a:lnTo>
                    <a:lnTo>
                      <a:pt x="238032" y="389864"/>
                    </a:lnTo>
                    <a:lnTo>
                      <a:pt x="237955" y="389893"/>
                    </a:lnTo>
                    <a:lnTo>
                      <a:pt x="237927" y="389854"/>
                    </a:lnTo>
                    <a:lnTo>
                      <a:pt x="159724" y="382883"/>
                    </a:lnTo>
                    <a:lnTo>
                      <a:pt x="184484" y="314718"/>
                    </a:lnTo>
                    <a:lnTo>
                      <a:pt x="182541" y="311987"/>
                    </a:lnTo>
                    <a:lnTo>
                      <a:pt x="183382" y="311684"/>
                    </a:lnTo>
                    <a:lnTo>
                      <a:pt x="120307" y="289908"/>
                    </a:lnTo>
                    <a:lnTo>
                      <a:pt x="114495" y="289983"/>
                    </a:lnTo>
                    <a:lnTo>
                      <a:pt x="146068" y="172594"/>
                    </a:lnTo>
                    <a:lnTo>
                      <a:pt x="145055" y="171820"/>
                    </a:lnTo>
                    <a:lnTo>
                      <a:pt x="148241" y="170469"/>
                    </a:lnTo>
                    <a:lnTo>
                      <a:pt x="107284" y="119665"/>
                    </a:lnTo>
                    <a:lnTo>
                      <a:pt x="164058" y="114712"/>
                    </a:lnTo>
                    <a:lnTo>
                      <a:pt x="209957" y="41273"/>
                    </a:lnTo>
                    <a:lnTo>
                      <a:pt x="207956" y="35933"/>
                    </a:lnTo>
                    <a:lnTo>
                      <a:pt x="293811" y="39754"/>
                    </a:lnTo>
                    <a:close/>
                  </a:path>
                </a:pathLst>
              </a:custGeom>
              <a:solidFill>
                <a:schemeClr val="bg1"/>
              </a:solidFill>
              <a:ln w="9525" cap="flat" cmpd="sng" algn="ctr">
                <a:solidFill>
                  <a:schemeClr val="bg1"/>
                </a:solidFill>
                <a:prstDash val="solid"/>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fontAlgn="auto">
                  <a:spcBef>
                    <a:spcPts val="0"/>
                  </a:spcBef>
                  <a:spcAft>
                    <a:spcPts val="0"/>
                  </a:spcAft>
                  <a:buClr>
                    <a:srgbClr val="FFFFFF"/>
                  </a:buClr>
                  <a:buFont typeface="Arial" pitchFamily="34" charset="0"/>
                  <a:buChar char="–"/>
                  <a:defRPr/>
                </a:pPr>
                <a:endParaRPr lang="en-GB" sz="1200" b="1" kern="0">
                  <a:solidFill>
                    <a:srgbClr val="FFFFFF"/>
                  </a:solidFill>
                  <a:latin typeface="Arial"/>
                  <a:ea typeface="+mn-ea"/>
                  <a:cs typeface="+mn-cs"/>
                </a:endParaRPr>
              </a:p>
            </p:txBody>
          </p:sp>
        </p:grpSp>
        <p:grpSp>
          <p:nvGrpSpPr>
            <p:cNvPr id="17" name="Group 16">
              <a:extLst>
                <a:ext uri="{FF2B5EF4-FFF2-40B4-BE49-F238E27FC236}">
                  <a16:creationId xmlns:a16="http://schemas.microsoft.com/office/drawing/2014/main" id="{0FA85A54-C615-464E-B1A3-371FF03555B1}"/>
                </a:ext>
              </a:extLst>
            </p:cNvPr>
            <p:cNvGrpSpPr/>
            <p:nvPr/>
          </p:nvGrpSpPr>
          <p:grpSpPr>
            <a:xfrm>
              <a:off x="366800" y="4994414"/>
              <a:ext cx="3786612" cy="605948"/>
              <a:chOff x="424609" y="4899523"/>
              <a:chExt cx="3486033" cy="605948"/>
            </a:xfrm>
          </p:grpSpPr>
          <p:sp>
            <p:nvSpPr>
              <p:cNvPr id="155" name="Oval 154">
                <a:extLst>
                  <a:ext uri="{FF2B5EF4-FFF2-40B4-BE49-F238E27FC236}">
                    <a16:creationId xmlns:a16="http://schemas.microsoft.com/office/drawing/2014/main" id="{1F225C9A-43D8-41D1-BA95-9090B6E275A6}"/>
                  </a:ext>
                </a:extLst>
              </p:cNvPr>
              <p:cNvSpPr/>
              <p:nvPr/>
            </p:nvSpPr>
            <p:spPr>
              <a:xfrm>
                <a:off x="3304694" y="4899523"/>
                <a:ext cx="605948" cy="605948"/>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latin typeface="Lato Light" panose="020F0502020204030203" pitchFamily="34" charset="0"/>
                </a:endParaRPr>
              </a:p>
            </p:txBody>
          </p:sp>
          <p:sp>
            <p:nvSpPr>
              <p:cNvPr id="252" name="TextBox 251">
                <a:extLst>
                  <a:ext uri="{FF2B5EF4-FFF2-40B4-BE49-F238E27FC236}">
                    <a16:creationId xmlns:a16="http://schemas.microsoft.com/office/drawing/2014/main" id="{DFE2C4E2-972C-47EF-B138-ABD43824FB18}"/>
                  </a:ext>
                </a:extLst>
              </p:cNvPr>
              <p:cNvSpPr txBox="1"/>
              <p:nvPr/>
            </p:nvSpPr>
            <p:spPr>
              <a:xfrm>
                <a:off x="424609" y="4899523"/>
                <a:ext cx="2955310" cy="584775"/>
              </a:xfrm>
              <a:prstGeom prst="rect">
                <a:avLst/>
              </a:prstGeom>
              <a:noFill/>
            </p:spPr>
            <p:txBody>
              <a:bodyPr wrap="square">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The council has a duty to provide &amp;/or arrange the care services</a:t>
                </a:r>
              </a:p>
            </p:txBody>
          </p:sp>
          <p:pic>
            <p:nvPicPr>
              <p:cNvPr id="8" name="Graphic 7" descr="Court outline">
                <a:extLst>
                  <a:ext uri="{FF2B5EF4-FFF2-40B4-BE49-F238E27FC236}">
                    <a16:creationId xmlns:a16="http://schemas.microsoft.com/office/drawing/2014/main" id="{8880E5D4-B42E-4FEA-A121-F0F6B1AB84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9919" y="4969592"/>
                <a:ext cx="457200" cy="457200"/>
              </a:xfrm>
              <a:prstGeom prst="rect">
                <a:avLst/>
              </a:prstGeom>
            </p:spPr>
          </p:pic>
        </p:grpSp>
      </p:grpSp>
      <p:grpSp>
        <p:nvGrpSpPr>
          <p:cNvPr id="147" name="Group 146">
            <a:extLst>
              <a:ext uri="{FF2B5EF4-FFF2-40B4-BE49-F238E27FC236}">
                <a16:creationId xmlns:a16="http://schemas.microsoft.com/office/drawing/2014/main" id="{92BB13F5-22EF-FF5E-AD01-0E87A1B20EC0}"/>
              </a:ext>
            </a:extLst>
          </p:cNvPr>
          <p:cNvGrpSpPr/>
          <p:nvPr/>
        </p:nvGrpSpPr>
        <p:grpSpPr>
          <a:xfrm>
            <a:off x="6997567" y="3735180"/>
            <a:ext cx="3933052" cy="2741041"/>
            <a:chOff x="4752990" y="3109049"/>
            <a:chExt cx="3933052" cy="2741041"/>
          </a:xfrm>
        </p:grpSpPr>
        <p:sp>
          <p:nvSpPr>
            <p:cNvPr id="142" name="Freeform: Shape 15">
              <a:extLst>
                <a:ext uri="{FF2B5EF4-FFF2-40B4-BE49-F238E27FC236}">
                  <a16:creationId xmlns:a16="http://schemas.microsoft.com/office/drawing/2014/main" id="{EC5F40CD-6A24-A83C-BCA8-118342D83710}"/>
                </a:ext>
              </a:extLst>
            </p:cNvPr>
            <p:cNvSpPr/>
            <p:nvPr/>
          </p:nvSpPr>
          <p:spPr bwMode="auto">
            <a:xfrm rot="10800000">
              <a:off x="4752990" y="3109049"/>
              <a:ext cx="3933052" cy="2741041"/>
            </a:xfrm>
            <a:custGeom>
              <a:avLst/>
              <a:gdLst>
                <a:gd name="connsiteX0" fmla="*/ 3128400 w 3128400"/>
                <a:gd name="connsiteY0" fmla="*/ 2782672 h 2782672"/>
                <a:gd name="connsiteX1" fmla="*/ 1954625 w 3128400"/>
                <a:gd name="connsiteY1" fmla="*/ 2782672 h 2782672"/>
                <a:gd name="connsiteX2" fmla="*/ 1955765 w 3128400"/>
                <a:gd name="connsiteY2" fmla="*/ 2771361 h 2782672"/>
                <a:gd name="connsiteX3" fmla="*/ 1564201 w 3128400"/>
                <a:gd name="connsiteY3" fmla="*/ 2379797 h 2782672"/>
                <a:gd name="connsiteX4" fmla="*/ 1172637 w 3128400"/>
                <a:gd name="connsiteY4" fmla="*/ 2771361 h 2782672"/>
                <a:gd name="connsiteX5" fmla="*/ 1173777 w 3128400"/>
                <a:gd name="connsiteY5" fmla="*/ 2782672 h 2782672"/>
                <a:gd name="connsiteX6" fmla="*/ 0 w 3128400"/>
                <a:gd name="connsiteY6" fmla="*/ 2782672 h 2782672"/>
                <a:gd name="connsiteX7" fmla="*/ 0 w 3128400"/>
                <a:gd name="connsiteY7" fmla="*/ 206947 h 2782672"/>
                <a:gd name="connsiteX8" fmla="*/ 206947 w 3128400"/>
                <a:gd name="connsiteY8" fmla="*/ 0 h 2782672"/>
                <a:gd name="connsiteX9" fmla="*/ 2921453 w 3128400"/>
                <a:gd name="connsiteY9" fmla="*/ 0 h 2782672"/>
                <a:gd name="connsiteX10" fmla="*/ 3128400 w 3128400"/>
                <a:gd name="connsiteY10" fmla="*/ 206947 h 27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400" h="2782672">
                  <a:moveTo>
                    <a:pt x="3128400" y="2782672"/>
                  </a:moveTo>
                  <a:lnTo>
                    <a:pt x="1954625" y="2782672"/>
                  </a:lnTo>
                  <a:lnTo>
                    <a:pt x="1955765" y="2771361"/>
                  </a:lnTo>
                  <a:cubicBezTo>
                    <a:pt x="1955765" y="2555106"/>
                    <a:pt x="1780456" y="2379797"/>
                    <a:pt x="1564201" y="2379797"/>
                  </a:cubicBezTo>
                  <a:cubicBezTo>
                    <a:pt x="1347946" y="2379797"/>
                    <a:pt x="1172637" y="2555106"/>
                    <a:pt x="1172637" y="2771361"/>
                  </a:cubicBezTo>
                  <a:lnTo>
                    <a:pt x="1173777" y="2782672"/>
                  </a:lnTo>
                  <a:lnTo>
                    <a:pt x="0" y="2782672"/>
                  </a:lnTo>
                  <a:lnTo>
                    <a:pt x="0" y="206947"/>
                  </a:lnTo>
                  <a:cubicBezTo>
                    <a:pt x="0" y="92653"/>
                    <a:pt x="92653" y="0"/>
                    <a:pt x="206947" y="0"/>
                  </a:cubicBezTo>
                  <a:lnTo>
                    <a:pt x="2921453" y="0"/>
                  </a:lnTo>
                  <a:cubicBezTo>
                    <a:pt x="3035747" y="0"/>
                    <a:pt x="3128400" y="92653"/>
                    <a:pt x="3128400" y="206947"/>
                  </a:cubicBezTo>
                  <a:close/>
                </a:path>
              </a:pathLst>
            </a:custGeom>
            <a:solidFill>
              <a:srgbClr val="F2F2F2"/>
            </a:solidFill>
            <a:ln w="9525" cap="flat" cmpd="sng" algn="ctr">
              <a:noFill/>
              <a:prstDash val="solid"/>
            </a:ln>
            <a:effectLst>
              <a:outerShdw blurRad="177800" dist="63500" dir="16200000" sx="101000" sy="101000" rotWithShape="0">
                <a:prstClr val="black">
                  <a:alpha val="40000"/>
                </a:prstClr>
              </a:outerShdw>
            </a:effectLst>
          </p:spPr>
          <p:txBody>
            <a:bodyPr wrap="square" rtlCol="0" anchor="ctr">
              <a:noAutofit/>
            </a:bodyPr>
            <a:lstStyle/>
            <a:p>
              <a:pPr algn="ctr"/>
              <a:endParaRPr lang="en-GB" sz="1200" kern="0" err="1">
                <a:solidFill>
                  <a:srgbClr val="B5C2E5"/>
                </a:solidFill>
                <a:latin typeface="Arial"/>
              </a:endParaRPr>
            </a:p>
          </p:txBody>
        </p:sp>
        <p:grpSp>
          <p:nvGrpSpPr>
            <p:cNvPr id="20" name="Group 19">
              <a:extLst>
                <a:ext uri="{FF2B5EF4-FFF2-40B4-BE49-F238E27FC236}">
                  <a16:creationId xmlns:a16="http://schemas.microsoft.com/office/drawing/2014/main" id="{C1C26DE5-164E-452A-89A6-10DACE72251C}"/>
                </a:ext>
              </a:extLst>
            </p:cNvPr>
            <p:cNvGrpSpPr/>
            <p:nvPr/>
          </p:nvGrpSpPr>
          <p:grpSpPr>
            <a:xfrm>
              <a:off x="5024413" y="4984915"/>
              <a:ext cx="3622354" cy="605948"/>
              <a:chOff x="5471118" y="4906122"/>
              <a:chExt cx="3622354" cy="605948"/>
            </a:xfrm>
          </p:grpSpPr>
          <p:sp>
            <p:nvSpPr>
              <p:cNvPr id="161" name="Oval 160">
                <a:extLst>
                  <a:ext uri="{FF2B5EF4-FFF2-40B4-BE49-F238E27FC236}">
                    <a16:creationId xmlns:a16="http://schemas.microsoft.com/office/drawing/2014/main" id="{6833915E-6F67-4C65-A1F2-26AE284C5C4B}"/>
                  </a:ext>
                </a:extLst>
              </p:cNvPr>
              <p:cNvSpPr/>
              <p:nvPr/>
            </p:nvSpPr>
            <p:spPr>
              <a:xfrm>
                <a:off x="5471118" y="4906122"/>
                <a:ext cx="605948" cy="605948"/>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255" name="Rectangle 254">
                <a:extLst>
                  <a:ext uri="{FF2B5EF4-FFF2-40B4-BE49-F238E27FC236}">
                    <a16:creationId xmlns:a16="http://schemas.microsoft.com/office/drawing/2014/main" id="{24D961BD-F0E7-4158-9D12-7529358BA264}"/>
                  </a:ext>
                </a:extLst>
              </p:cNvPr>
              <p:cNvSpPr/>
              <p:nvPr/>
            </p:nvSpPr>
            <p:spPr>
              <a:xfrm>
                <a:off x="6091179" y="4906122"/>
                <a:ext cx="3002293" cy="584775"/>
              </a:xfrm>
              <a:prstGeom prst="rect">
                <a:avLst/>
              </a:prstGeom>
            </p:spPr>
            <p:txBody>
              <a:bodyPr wrap="square">
                <a:spAutoFit/>
              </a:bodyPr>
              <a:lstStyle/>
              <a:p>
                <a:pPr algn="ctr" eaLnBrk="1" fontAlgn="auto" hangingPunct="1">
                  <a:spcBef>
                    <a:spcPts val="0"/>
                  </a:spcBef>
                  <a:spcAft>
                    <a:spcPts val="1200"/>
                  </a:spcAft>
                  <a:buClr>
                    <a:srgbClr val="092149"/>
                  </a:buClr>
                  <a:defRPr/>
                </a:pPr>
                <a:r>
                  <a:rPr lang="en-GB" sz="1600">
                    <a:solidFill>
                      <a:srgbClr val="000000"/>
                    </a:solidFill>
                    <a:latin typeface="Aptos" panose="020B0004020202020204" pitchFamily="34" charset="0"/>
                    <a:ea typeface="+mn-ea"/>
                    <a:cs typeface="+mn-cs"/>
                  </a:rPr>
                  <a:t>This will show you how much you will need to contribute</a:t>
                </a:r>
              </a:p>
            </p:txBody>
          </p:sp>
          <p:sp>
            <p:nvSpPr>
              <p:cNvPr id="257" name="Freeform 740">
                <a:extLst>
                  <a:ext uri="{FF2B5EF4-FFF2-40B4-BE49-F238E27FC236}">
                    <a16:creationId xmlns:a16="http://schemas.microsoft.com/office/drawing/2014/main" id="{CF5A2653-7610-415B-B368-6C40A25FBCF0}"/>
                  </a:ext>
                </a:extLst>
              </p:cNvPr>
              <p:cNvSpPr>
                <a:spLocks noChangeArrowheads="1"/>
              </p:cNvSpPr>
              <p:nvPr/>
            </p:nvSpPr>
            <p:spPr bwMode="auto">
              <a:xfrm>
                <a:off x="5604978" y="4989195"/>
                <a:ext cx="391951" cy="381527"/>
              </a:xfrm>
              <a:custGeom>
                <a:avLst/>
                <a:gdLst/>
                <a:ahLst/>
                <a:cxnLst/>
                <a:rect l="0" t="0" r="r" b="b"/>
                <a:pathLst>
                  <a:path w="298090" h="290302">
                    <a:moveTo>
                      <a:pt x="23019" y="206348"/>
                    </a:moveTo>
                    <a:cubicBezTo>
                      <a:pt x="25982" y="206348"/>
                      <a:pt x="28205" y="208647"/>
                      <a:pt x="28205" y="211713"/>
                    </a:cubicBezTo>
                    <a:cubicBezTo>
                      <a:pt x="28205" y="214779"/>
                      <a:pt x="25982" y="217078"/>
                      <a:pt x="23019" y="217078"/>
                    </a:cubicBezTo>
                    <a:cubicBezTo>
                      <a:pt x="20055" y="217078"/>
                      <a:pt x="17462" y="214779"/>
                      <a:pt x="17462" y="211713"/>
                    </a:cubicBezTo>
                    <a:cubicBezTo>
                      <a:pt x="17462" y="208647"/>
                      <a:pt x="20055" y="206348"/>
                      <a:pt x="23019" y="206348"/>
                    </a:cubicBezTo>
                    <a:close/>
                    <a:moveTo>
                      <a:pt x="47162" y="195228"/>
                    </a:moveTo>
                    <a:lnTo>
                      <a:pt x="47162" y="268694"/>
                    </a:lnTo>
                    <a:cubicBezTo>
                      <a:pt x="67683" y="275177"/>
                      <a:pt x="189367" y="307588"/>
                      <a:pt x="281890" y="234482"/>
                    </a:cubicBezTo>
                    <a:cubicBezTo>
                      <a:pt x="283690" y="233042"/>
                      <a:pt x="289090" y="228720"/>
                      <a:pt x="289090" y="224759"/>
                    </a:cubicBezTo>
                    <a:cubicBezTo>
                      <a:pt x="289090" y="223678"/>
                      <a:pt x="289090" y="222238"/>
                      <a:pt x="286570" y="220437"/>
                    </a:cubicBezTo>
                    <a:cubicBezTo>
                      <a:pt x="284770" y="218997"/>
                      <a:pt x="275769" y="222598"/>
                      <a:pt x="266769" y="226559"/>
                    </a:cubicBezTo>
                    <a:cubicBezTo>
                      <a:pt x="252009" y="232682"/>
                      <a:pt x="229328" y="242405"/>
                      <a:pt x="195847" y="249247"/>
                    </a:cubicBezTo>
                    <a:cubicBezTo>
                      <a:pt x="188287" y="251768"/>
                      <a:pt x="177846" y="253209"/>
                      <a:pt x="164166" y="253209"/>
                    </a:cubicBezTo>
                    <a:cubicBezTo>
                      <a:pt x="153005" y="253209"/>
                      <a:pt x="139685" y="252489"/>
                      <a:pt x="123844" y="250328"/>
                    </a:cubicBezTo>
                    <a:cubicBezTo>
                      <a:pt x="121684" y="249968"/>
                      <a:pt x="119524" y="247807"/>
                      <a:pt x="120244" y="245286"/>
                    </a:cubicBezTo>
                    <a:cubicBezTo>
                      <a:pt x="120244" y="242765"/>
                      <a:pt x="122764" y="241325"/>
                      <a:pt x="125284" y="241325"/>
                    </a:cubicBezTo>
                    <a:cubicBezTo>
                      <a:pt x="165966" y="246727"/>
                      <a:pt x="184326" y="243846"/>
                      <a:pt x="192967" y="240604"/>
                    </a:cubicBezTo>
                    <a:cubicBezTo>
                      <a:pt x="201247" y="237363"/>
                      <a:pt x="201247" y="233402"/>
                      <a:pt x="201607" y="231601"/>
                    </a:cubicBezTo>
                    <a:cubicBezTo>
                      <a:pt x="201607" y="226199"/>
                      <a:pt x="200527" y="222238"/>
                      <a:pt x="198367" y="219717"/>
                    </a:cubicBezTo>
                    <a:cubicBezTo>
                      <a:pt x="195127" y="216476"/>
                      <a:pt x="189727" y="216476"/>
                      <a:pt x="189727" y="216476"/>
                    </a:cubicBezTo>
                    <a:cubicBezTo>
                      <a:pt x="145445" y="217196"/>
                      <a:pt x="137525" y="212515"/>
                      <a:pt x="128165" y="207113"/>
                    </a:cubicBezTo>
                    <a:cubicBezTo>
                      <a:pt x="119164" y="201710"/>
                      <a:pt x="108724" y="195948"/>
                      <a:pt x="47162" y="195228"/>
                    </a:cubicBezTo>
                    <a:close/>
                    <a:moveTo>
                      <a:pt x="9000" y="195228"/>
                    </a:moveTo>
                    <a:lnTo>
                      <a:pt x="9000" y="267614"/>
                    </a:lnTo>
                    <a:lnTo>
                      <a:pt x="38162" y="267614"/>
                    </a:lnTo>
                    <a:lnTo>
                      <a:pt x="38162" y="195228"/>
                    </a:lnTo>
                    <a:lnTo>
                      <a:pt x="9000" y="195228"/>
                    </a:lnTo>
                    <a:close/>
                    <a:moveTo>
                      <a:pt x="196360" y="174422"/>
                    </a:moveTo>
                    <a:lnTo>
                      <a:pt x="219413" y="189944"/>
                    </a:lnTo>
                    <a:cubicBezTo>
                      <a:pt x="221541" y="191708"/>
                      <a:pt x="221896" y="194177"/>
                      <a:pt x="220477" y="196294"/>
                    </a:cubicBezTo>
                    <a:cubicBezTo>
                      <a:pt x="219768" y="197705"/>
                      <a:pt x="218349" y="198058"/>
                      <a:pt x="216930" y="198058"/>
                    </a:cubicBezTo>
                    <a:cubicBezTo>
                      <a:pt x="215866" y="198058"/>
                      <a:pt x="215157" y="198058"/>
                      <a:pt x="214448" y="197705"/>
                    </a:cubicBezTo>
                    <a:lnTo>
                      <a:pt x="191395" y="181830"/>
                    </a:lnTo>
                    <a:cubicBezTo>
                      <a:pt x="189622" y="180772"/>
                      <a:pt x="188912" y="177597"/>
                      <a:pt x="190331" y="175833"/>
                    </a:cubicBezTo>
                    <a:cubicBezTo>
                      <a:pt x="191750" y="173716"/>
                      <a:pt x="194587" y="173011"/>
                      <a:pt x="196360" y="174422"/>
                    </a:cubicBezTo>
                    <a:close/>
                    <a:moveTo>
                      <a:pt x="110688" y="149051"/>
                    </a:moveTo>
                    <a:lnTo>
                      <a:pt x="157480" y="181828"/>
                    </a:lnTo>
                    <a:cubicBezTo>
                      <a:pt x="159623" y="182909"/>
                      <a:pt x="159980" y="186151"/>
                      <a:pt x="158908" y="187951"/>
                    </a:cubicBezTo>
                    <a:cubicBezTo>
                      <a:pt x="157837" y="189392"/>
                      <a:pt x="156408" y="190113"/>
                      <a:pt x="154979" y="190113"/>
                    </a:cubicBezTo>
                    <a:cubicBezTo>
                      <a:pt x="154265" y="190113"/>
                      <a:pt x="153551" y="189752"/>
                      <a:pt x="152479" y="189032"/>
                    </a:cubicBezTo>
                    <a:lnTo>
                      <a:pt x="105688" y="156615"/>
                    </a:lnTo>
                    <a:cubicBezTo>
                      <a:pt x="103544" y="155175"/>
                      <a:pt x="103187" y="152293"/>
                      <a:pt x="104259" y="150492"/>
                    </a:cubicBezTo>
                    <a:cubicBezTo>
                      <a:pt x="105688" y="148331"/>
                      <a:pt x="108545" y="147611"/>
                      <a:pt x="110688" y="149051"/>
                    </a:cubicBezTo>
                    <a:close/>
                    <a:moveTo>
                      <a:pt x="155085" y="144259"/>
                    </a:moveTo>
                    <a:lnTo>
                      <a:pt x="178138" y="159781"/>
                    </a:lnTo>
                    <a:cubicBezTo>
                      <a:pt x="180266" y="161545"/>
                      <a:pt x="180621" y="164014"/>
                      <a:pt x="179202" y="166131"/>
                    </a:cubicBezTo>
                    <a:cubicBezTo>
                      <a:pt x="178138" y="167542"/>
                      <a:pt x="177074" y="167895"/>
                      <a:pt x="175655" y="167895"/>
                    </a:cubicBezTo>
                    <a:cubicBezTo>
                      <a:pt x="174591" y="167895"/>
                      <a:pt x="173882" y="167895"/>
                      <a:pt x="173173" y="167542"/>
                    </a:cubicBezTo>
                    <a:lnTo>
                      <a:pt x="150120" y="151667"/>
                    </a:lnTo>
                    <a:cubicBezTo>
                      <a:pt x="147992" y="150256"/>
                      <a:pt x="147637" y="147434"/>
                      <a:pt x="148701" y="145670"/>
                    </a:cubicBezTo>
                    <a:cubicBezTo>
                      <a:pt x="150475" y="143553"/>
                      <a:pt x="152957" y="142848"/>
                      <a:pt x="155085" y="144259"/>
                    </a:cubicBezTo>
                    <a:close/>
                    <a:moveTo>
                      <a:pt x="229742" y="137017"/>
                    </a:moveTo>
                    <a:cubicBezTo>
                      <a:pt x="229385" y="139922"/>
                      <a:pt x="228315" y="142464"/>
                      <a:pt x="226888" y="144643"/>
                    </a:cubicBezTo>
                    <a:cubicBezTo>
                      <a:pt x="225104" y="146822"/>
                      <a:pt x="223320" y="148638"/>
                      <a:pt x="220823" y="150453"/>
                    </a:cubicBezTo>
                    <a:cubicBezTo>
                      <a:pt x="221537" y="152995"/>
                      <a:pt x="222964" y="155174"/>
                      <a:pt x="225461" y="156627"/>
                    </a:cubicBezTo>
                    <a:cubicBezTo>
                      <a:pt x="230099" y="160258"/>
                      <a:pt x="236877" y="158806"/>
                      <a:pt x="240087" y="154085"/>
                    </a:cubicBezTo>
                    <a:cubicBezTo>
                      <a:pt x="243655" y="149001"/>
                      <a:pt x="242228" y="142464"/>
                      <a:pt x="237590" y="139196"/>
                    </a:cubicBezTo>
                    <a:cubicBezTo>
                      <a:pt x="235093" y="137380"/>
                      <a:pt x="232596" y="136654"/>
                      <a:pt x="229742" y="137017"/>
                    </a:cubicBezTo>
                    <a:close/>
                    <a:moveTo>
                      <a:pt x="210478" y="122491"/>
                    </a:moveTo>
                    <a:cubicBezTo>
                      <a:pt x="210121" y="122491"/>
                      <a:pt x="209408" y="122491"/>
                      <a:pt x="208694" y="122854"/>
                    </a:cubicBezTo>
                    <a:cubicBezTo>
                      <a:pt x="205840" y="123217"/>
                      <a:pt x="203343" y="125033"/>
                      <a:pt x="201916" y="127212"/>
                    </a:cubicBezTo>
                    <a:cubicBezTo>
                      <a:pt x="200132" y="129754"/>
                      <a:pt x="199419" y="132296"/>
                      <a:pt x="200132" y="135564"/>
                    </a:cubicBezTo>
                    <a:cubicBezTo>
                      <a:pt x="200489" y="138106"/>
                      <a:pt x="202273" y="140648"/>
                      <a:pt x="204413" y="142101"/>
                    </a:cubicBezTo>
                    <a:cubicBezTo>
                      <a:pt x="206910" y="143917"/>
                      <a:pt x="209764" y="144643"/>
                      <a:pt x="212618" y="143917"/>
                    </a:cubicBezTo>
                    <a:cubicBezTo>
                      <a:pt x="215115" y="143554"/>
                      <a:pt x="217613" y="141738"/>
                      <a:pt x="219396" y="139559"/>
                    </a:cubicBezTo>
                    <a:cubicBezTo>
                      <a:pt x="220823" y="137017"/>
                      <a:pt x="221537" y="134112"/>
                      <a:pt x="221180" y="131206"/>
                    </a:cubicBezTo>
                    <a:cubicBezTo>
                      <a:pt x="220467" y="128664"/>
                      <a:pt x="219040" y="126122"/>
                      <a:pt x="216542" y="124670"/>
                    </a:cubicBezTo>
                    <a:cubicBezTo>
                      <a:pt x="214759" y="123217"/>
                      <a:pt x="212618" y="122491"/>
                      <a:pt x="210478" y="122491"/>
                    </a:cubicBezTo>
                    <a:close/>
                    <a:moveTo>
                      <a:pt x="112223" y="115684"/>
                    </a:moveTo>
                    <a:lnTo>
                      <a:pt x="135275" y="131206"/>
                    </a:lnTo>
                    <a:cubicBezTo>
                      <a:pt x="137048" y="132970"/>
                      <a:pt x="137758" y="135439"/>
                      <a:pt x="136339" y="137556"/>
                    </a:cubicBezTo>
                    <a:cubicBezTo>
                      <a:pt x="135275" y="138967"/>
                      <a:pt x="133856" y="139320"/>
                      <a:pt x="132793" y="139320"/>
                    </a:cubicBezTo>
                    <a:cubicBezTo>
                      <a:pt x="131729" y="139320"/>
                      <a:pt x="130665" y="139320"/>
                      <a:pt x="130310" y="138614"/>
                    </a:cubicBezTo>
                    <a:lnTo>
                      <a:pt x="107258" y="123092"/>
                    </a:lnTo>
                    <a:cubicBezTo>
                      <a:pt x="105130" y="121681"/>
                      <a:pt x="104775" y="118859"/>
                      <a:pt x="106194" y="116742"/>
                    </a:cubicBezTo>
                    <a:cubicBezTo>
                      <a:pt x="107612" y="114978"/>
                      <a:pt x="110095" y="114273"/>
                      <a:pt x="112223" y="115684"/>
                    </a:cubicBezTo>
                    <a:close/>
                    <a:moveTo>
                      <a:pt x="206910" y="113775"/>
                    </a:moveTo>
                    <a:cubicBezTo>
                      <a:pt x="212261" y="112686"/>
                      <a:pt x="217256" y="113775"/>
                      <a:pt x="221894" y="116680"/>
                    </a:cubicBezTo>
                    <a:cubicBezTo>
                      <a:pt x="225461" y="119586"/>
                      <a:pt x="228315" y="123580"/>
                      <a:pt x="229385" y="128301"/>
                    </a:cubicBezTo>
                    <a:cubicBezTo>
                      <a:pt x="234023" y="127575"/>
                      <a:pt x="238304" y="128664"/>
                      <a:pt x="242585" y="131206"/>
                    </a:cubicBezTo>
                    <a:cubicBezTo>
                      <a:pt x="251146" y="137743"/>
                      <a:pt x="253644" y="150090"/>
                      <a:pt x="247579" y="159169"/>
                    </a:cubicBezTo>
                    <a:cubicBezTo>
                      <a:pt x="243655" y="164979"/>
                      <a:pt x="237590" y="167885"/>
                      <a:pt x="231169" y="167885"/>
                    </a:cubicBezTo>
                    <a:cubicBezTo>
                      <a:pt x="227245" y="167885"/>
                      <a:pt x="223677" y="166795"/>
                      <a:pt x="220110" y="164253"/>
                    </a:cubicBezTo>
                    <a:cubicBezTo>
                      <a:pt x="216542" y="161711"/>
                      <a:pt x="213688" y="157716"/>
                      <a:pt x="212618" y="152995"/>
                    </a:cubicBezTo>
                    <a:cubicBezTo>
                      <a:pt x="211905" y="152995"/>
                      <a:pt x="211191" y="153359"/>
                      <a:pt x="210478" y="153359"/>
                    </a:cubicBezTo>
                    <a:cubicBezTo>
                      <a:pt x="206554" y="153359"/>
                      <a:pt x="202986" y="151906"/>
                      <a:pt x="199419" y="150090"/>
                    </a:cubicBezTo>
                    <a:cubicBezTo>
                      <a:pt x="195138" y="146822"/>
                      <a:pt x="192284" y="142101"/>
                      <a:pt x="191214" y="137017"/>
                    </a:cubicBezTo>
                    <a:cubicBezTo>
                      <a:pt x="190500" y="131933"/>
                      <a:pt x="191570" y="126485"/>
                      <a:pt x="194424" y="122128"/>
                    </a:cubicBezTo>
                    <a:cubicBezTo>
                      <a:pt x="197635" y="117770"/>
                      <a:pt x="201916" y="114865"/>
                      <a:pt x="206910" y="113775"/>
                    </a:cubicBezTo>
                    <a:close/>
                    <a:moveTo>
                      <a:pt x="53474" y="110936"/>
                    </a:moveTo>
                    <a:lnTo>
                      <a:pt x="89242" y="135883"/>
                    </a:lnTo>
                    <a:cubicBezTo>
                      <a:pt x="91367" y="137308"/>
                      <a:pt x="91721" y="139803"/>
                      <a:pt x="90305" y="141941"/>
                    </a:cubicBezTo>
                    <a:cubicBezTo>
                      <a:pt x="89596" y="143367"/>
                      <a:pt x="88180" y="144079"/>
                      <a:pt x="86763" y="144079"/>
                    </a:cubicBezTo>
                    <a:cubicBezTo>
                      <a:pt x="86055" y="144079"/>
                      <a:pt x="84992" y="143723"/>
                      <a:pt x="84284" y="143010"/>
                    </a:cubicBezTo>
                    <a:lnTo>
                      <a:pt x="48516" y="118420"/>
                    </a:lnTo>
                    <a:cubicBezTo>
                      <a:pt x="46391" y="116995"/>
                      <a:pt x="46037" y="114144"/>
                      <a:pt x="47100" y="112005"/>
                    </a:cubicBezTo>
                    <a:cubicBezTo>
                      <a:pt x="48516" y="109867"/>
                      <a:pt x="51349" y="109511"/>
                      <a:pt x="53474" y="110936"/>
                    </a:cubicBezTo>
                    <a:close/>
                    <a:moveTo>
                      <a:pt x="70000" y="87109"/>
                    </a:moveTo>
                    <a:lnTo>
                      <a:pt x="93529" y="102631"/>
                    </a:lnTo>
                    <a:cubicBezTo>
                      <a:pt x="95734" y="104042"/>
                      <a:pt x="96470" y="106864"/>
                      <a:pt x="94999" y="108981"/>
                    </a:cubicBezTo>
                    <a:cubicBezTo>
                      <a:pt x="93896" y="110392"/>
                      <a:pt x="92426" y="110745"/>
                      <a:pt x="90955" y="110745"/>
                    </a:cubicBezTo>
                    <a:cubicBezTo>
                      <a:pt x="90220" y="110745"/>
                      <a:pt x="89117" y="110745"/>
                      <a:pt x="88382" y="110039"/>
                    </a:cubicBezTo>
                    <a:lnTo>
                      <a:pt x="64486" y="94517"/>
                    </a:lnTo>
                    <a:cubicBezTo>
                      <a:pt x="62648" y="93106"/>
                      <a:pt x="61912" y="90284"/>
                      <a:pt x="63383" y="88167"/>
                    </a:cubicBezTo>
                    <a:cubicBezTo>
                      <a:pt x="65221" y="86403"/>
                      <a:pt x="67794" y="85698"/>
                      <a:pt x="70000" y="87109"/>
                    </a:cubicBezTo>
                    <a:close/>
                    <a:moveTo>
                      <a:pt x="103501" y="46963"/>
                    </a:moveTo>
                    <a:cubicBezTo>
                      <a:pt x="102791" y="46963"/>
                      <a:pt x="102081" y="47324"/>
                      <a:pt x="101726" y="47686"/>
                    </a:cubicBezTo>
                    <a:lnTo>
                      <a:pt x="92138" y="61776"/>
                    </a:lnTo>
                    <a:cubicBezTo>
                      <a:pt x="91783" y="62860"/>
                      <a:pt x="91783" y="63221"/>
                      <a:pt x="91783" y="63582"/>
                    </a:cubicBezTo>
                    <a:cubicBezTo>
                      <a:pt x="92138" y="63944"/>
                      <a:pt x="92138" y="64666"/>
                      <a:pt x="92848" y="65028"/>
                    </a:cubicBezTo>
                    <a:lnTo>
                      <a:pt x="112734" y="79118"/>
                    </a:lnTo>
                    <a:cubicBezTo>
                      <a:pt x="113444" y="79479"/>
                      <a:pt x="114154" y="79479"/>
                      <a:pt x="114509" y="79479"/>
                    </a:cubicBezTo>
                    <a:cubicBezTo>
                      <a:pt x="114864" y="79118"/>
                      <a:pt x="115219" y="79118"/>
                      <a:pt x="115930" y="78395"/>
                    </a:cubicBezTo>
                    <a:lnTo>
                      <a:pt x="125517" y="64305"/>
                    </a:lnTo>
                    <a:cubicBezTo>
                      <a:pt x="125872" y="63221"/>
                      <a:pt x="125872" y="62137"/>
                      <a:pt x="124807" y="61053"/>
                    </a:cubicBezTo>
                    <a:lnTo>
                      <a:pt x="104566" y="47324"/>
                    </a:lnTo>
                    <a:cubicBezTo>
                      <a:pt x="104211" y="46963"/>
                      <a:pt x="103856" y="46963"/>
                      <a:pt x="103501" y="46963"/>
                    </a:cubicBezTo>
                    <a:close/>
                    <a:moveTo>
                      <a:pt x="109893" y="39737"/>
                    </a:moveTo>
                    <a:lnTo>
                      <a:pt x="129778" y="53828"/>
                    </a:lnTo>
                    <a:cubicBezTo>
                      <a:pt x="135105" y="57441"/>
                      <a:pt x="136170" y="64305"/>
                      <a:pt x="132619" y="69363"/>
                    </a:cubicBezTo>
                    <a:lnTo>
                      <a:pt x="123387" y="83453"/>
                    </a:lnTo>
                    <a:cubicBezTo>
                      <a:pt x="121611" y="85982"/>
                      <a:pt x="119125" y="87789"/>
                      <a:pt x="116285" y="88511"/>
                    </a:cubicBezTo>
                    <a:cubicBezTo>
                      <a:pt x="115219" y="88511"/>
                      <a:pt x="114864" y="88511"/>
                      <a:pt x="114154" y="88511"/>
                    </a:cubicBezTo>
                    <a:cubicBezTo>
                      <a:pt x="111668" y="88511"/>
                      <a:pt x="109893" y="87789"/>
                      <a:pt x="107762" y="86344"/>
                    </a:cubicBezTo>
                    <a:lnTo>
                      <a:pt x="87877" y="72253"/>
                    </a:lnTo>
                    <a:cubicBezTo>
                      <a:pt x="85391" y="70808"/>
                      <a:pt x="83616" y="68279"/>
                      <a:pt x="82905" y="65028"/>
                    </a:cubicBezTo>
                    <a:cubicBezTo>
                      <a:pt x="82550" y="62137"/>
                      <a:pt x="83260" y="59247"/>
                      <a:pt x="85036" y="56718"/>
                    </a:cubicBezTo>
                    <a:lnTo>
                      <a:pt x="94269" y="42628"/>
                    </a:lnTo>
                    <a:cubicBezTo>
                      <a:pt x="97819" y="37570"/>
                      <a:pt x="104566" y="36486"/>
                      <a:pt x="109893" y="39737"/>
                    </a:cubicBezTo>
                    <a:close/>
                    <a:moveTo>
                      <a:pt x="97429" y="399"/>
                    </a:moveTo>
                    <a:cubicBezTo>
                      <a:pt x="103144" y="-681"/>
                      <a:pt x="109264" y="399"/>
                      <a:pt x="114484" y="4000"/>
                    </a:cubicBezTo>
                    <a:lnTo>
                      <a:pt x="281530" y="118521"/>
                    </a:lnTo>
                    <a:cubicBezTo>
                      <a:pt x="291970" y="125723"/>
                      <a:pt x="294490" y="139768"/>
                      <a:pt x="287290" y="150212"/>
                    </a:cubicBezTo>
                    <a:lnTo>
                      <a:pt x="253809" y="199189"/>
                    </a:lnTo>
                    <a:cubicBezTo>
                      <a:pt x="263169" y="195228"/>
                      <a:pt x="269649" y="194148"/>
                      <a:pt x="274329" y="197389"/>
                    </a:cubicBezTo>
                    <a:cubicBezTo>
                      <a:pt x="279010" y="200990"/>
                      <a:pt x="280090" y="205311"/>
                      <a:pt x="280090" y="208193"/>
                    </a:cubicBezTo>
                    <a:cubicBezTo>
                      <a:pt x="280450" y="209273"/>
                      <a:pt x="280090" y="210714"/>
                      <a:pt x="279730" y="211794"/>
                    </a:cubicBezTo>
                    <a:cubicBezTo>
                      <a:pt x="285130" y="210714"/>
                      <a:pt x="289090" y="210714"/>
                      <a:pt x="292330" y="213595"/>
                    </a:cubicBezTo>
                    <a:cubicBezTo>
                      <a:pt x="297370" y="217556"/>
                      <a:pt x="298090" y="222238"/>
                      <a:pt x="298090" y="225119"/>
                    </a:cubicBezTo>
                    <a:cubicBezTo>
                      <a:pt x="297370" y="234122"/>
                      <a:pt x="288010" y="240965"/>
                      <a:pt x="286930" y="241685"/>
                    </a:cubicBezTo>
                    <a:cubicBezTo>
                      <a:pt x="238688" y="279858"/>
                      <a:pt x="182166" y="290302"/>
                      <a:pt x="135725" y="290302"/>
                    </a:cubicBezTo>
                    <a:cubicBezTo>
                      <a:pt x="86043" y="290302"/>
                      <a:pt x="47522" y="278418"/>
                      <a:pt x="41762" y="276617"/>
                    </a:cubicBezTo>
                    <a:lnTo>
                      <a:pt x="4680" y="276617"/>
                    </a:lnTo>
                    <a:cubicBezTo>
                      <a:pt x="2160" y="276617"/>
                      <a:pt x="0" y="274817"/>
                      <a:pt x="0" y="272296"/>
                    </a:cubicBezTo>
                    <a:lnTo>
                      <a:pt x="0" y="190906"/>
                    </a:lnTo>
                    <a:cubicBezTo>
                      <a:pt x="0" y="188385"/>
                      <a:pt x="2160" y="186585"/>
                      <a:pt x="4680" y="186585"/>
                    </a:cubicBezTo>
                    <a:lnTo>
                      <a:pt x="42482" y="186585"/>
                    </a:lnTo>
                    <a:cubicBezTo>
                      <a:pt x="110524" y="186585"/>
                      <a:pt x="122404" y="193427"/>
                      <a:pt x="132485" y="199549"/>
                    </a:cubicBezTo>
                    <a:cubicBezTo>
                      <a:pt x="140765" y="204231"/>
                      <a:pt x="147965" y="208193"/>
                      <a:pt x="189367" y="207473"/>
                    </a:cubicBezTo>
                    <a:cubicBezTo>
                      <a:pt x="189367" y="207473"/>
                      <a:pt x="198367" y="207113"/>
                      <a:pt x="204847" y="213235"/>
                    </a:cubicBezTo>
                    <a:cubicBezTo>
                      <a:pt x="208807" y="217916"/>
                      <a:pt x="210967" y="224039"/>
                      <a:pt x="210247" y="232322"/>
                    </a:cubicBezTo>
                    <a:cubicBezTo>
                      <a:pt x="210247" y="233762"/>
                      <a:pt x="210247" y="235203"/>
                      <a:pt x="209527" y="236643"/>
                    </a:cubicBezTo>
                    <a:cubicBezTo>
                      <a:pt x="234008" y="230881"/>
                      <a:pt x="250929" y="223318"/>
                      <a:pt x="263169" y="218277"/>
                    </a:cubicBezTo>
                    <a:cubicBezTo>
                      <a:pt x="264249" y="217916"/>
                      <a:pt x="264969" y="217196"/>
                      <a:pt x="266409" y="216836"/>
                    </a:cubicBezTo>
                    <a:cubicBezTo>
                      <a:pt x="269289" y="213595"/>
                      <a:pt x="271449" y="210714"/>
                      <a:pt x="271449" y="208553"/>
                    </a:cubicBezTo>
                    <a:cubicBezTo>
                      <a:pt x="271449" y="208193"/>
                      <a:pt x="271089" y="206752"/>
                      <a:pt x="268569" y="204591"/>
                    </a:cubicBezTo>
                    <a:cubicBezTo>
                      <a:pt x="266409" y="203511"/>
                      <a:pt x="255249" y="208193"/>
                      <a:pt x="246969" y="211794"/>
                    </a:cubicBezTo>
                    <a:lnTo>
                      <a:pt x="244088" y="212875"/>
                    </a:lnTo>
                    <a:lnTo>
                      <a:pt x="240488" y="217916"/>
                    </a:lnTo>
                    <a:cubicBezTo>
                      <a:pt x="239768" y="219717"/>
                      <a:pt x="238328" y="220077"/>
                      <a:pt x="236888" y="220077"/>
                    </a:cubicBezTo>
                    <a:cubicBezTo>
                      <a:pt x="235808" y="220077"/>
                      <a:pt x="235088" y="220077"/>
                      <a:pt x="234728" y="219357"/>
                    </a:cubicBezTo>
                    <a:cubicBezTo>
                      <a:pt x="232208" y="217916"/>
                      <a:pt x="231848" y="215035"/>
                      <a:pt x="233288" y="212875"/>
                    </a:cubicBezTo>
                    <a:lnTo>
                      <a:pt x="279730" y="145170"/>
                    </a:lnTo>
                    <a:cubicBezTo>
                      <a:pt x="284050" y="139048"/>
                      <a:pt x="282610" y="130405"/>
                      <a:pt x="276489" y="126083"/>
                    </a:cubicBezTo>
                    <a:lnTo>
                      <a:pt x="109444" y="11563"/>
                    </a:lnTo>
                    <a:cubicBezTo>
                      <a:pt x="103324" y="7241"/>
                      <a:pt x="94683" y="8682"/>
                      <a:pt x="90363" y="15164"/>
                    </a:cubicBezTo>
                    <a:lnTo>
                      <a:pt x="23401" y="112759"/>
                    </a:lnTo>
                    <a:cubicBezTo>
                      <a:pt x="19081" y="118881"/>
                      <a:pt x="20521" y="127524"/>
                      <a:pt x="27001" y="131846"/>
                    </a:cubicBezTo>
                    <a:lnTo>
                      <a:pt x="84963" y="171460"/>
                    </a:lnTo>
                    <a:cubicBezTo>
                      <a:pt x="86763" y="172900"/>
                      <a:pt x="87483" y="175781"/>
                      <a:pt x="86043" y="177942"/>
                    </a:cubicBezTo>
                    <a:cubicBezTo>
                      <a:pt x="84603" y="180103"/>
                      <a:pt x="81723" y="180463"/>
                      <a:pt x="79563" y="179022"/>
                    </a:cubicBezTo>
                    <a:lnTo>
                      <a:pt x="21601" y="139048"/>
                    </a:lnTo>
                    <a:cubicBezTo>
                      <a:pt x="11520" y="132206"/>
                      <a:pt x="8640" y="118161"/>
                      <a:pt x="15840" y="107717"/>
                    </a:cubicBezTo>
                    <a:lnTo>
                      <a:pt x="82803" y="9762"/>
                    </a:lnTo>
                    <a:cubicBezTo>
                      <a:pt x="86403" y="4721"/>
                      <a:pt x="91713" y="1479"/>
                      <a:pt x="97429" y="399"/>
                    </a:cubicBezTo>
                    <a:close/>
                  </a:path>
                </a:pathLst>
              </a:custGeom>
              <a:solidFill>
                <a:schemeClr val="bg1"/>
              </a:solidFill>
              <a:ln>
                <a:noFill/>
              </a:ln>
              <a:effectLst/>
            </p:spPr>
            <p:txBody>
              <a:bodyPr anchor="ctr"/>
              <a:lstStyle/>
              <a:p>
                <a:pPr algn="r"/>
                <a:endParaRPr lang="en-US" sz="1351">
                  <a:latin typeface="Lato Light" panose="020F0502020204030203" pitchFamily="34" charset="0"/>
                </a:endParaRPr>
              </a:p>
            </p:txBody>
          </p:sp>
        </p:grpSp>
        <p:grpSp>
          <p:nvGrpSpPr>
            <p:cNvPr id="18" name="Group 17">
              <a:extLst>
                <a:ext uri="{FF2B5EF4-FFF2-40B4-BE49-F238E27FC236}">
                  <a16:creationId xmlns:a16="http://schemas.microsoft.com/office/drawing/2014/main" id="{4DD44577-3663-4D97-BC29-6533B966F1F5}"/>
                </a:ext>
              </a:extLst>
            </p:cNvPr>
            <p:cNvGrpSpPr/>
            <p:nvPr/>
          </p:nvGrpSpPr>
          <p:grpSpPr>
            <a:xfrm>
              <a:off x="5003994" y="3530629"/>
              <a:ext cx="3544315" cy="598872"/>
              <a:chOff x="5464985" y="3035368"/>
              <a:chExt cx="3544315" cy="598872"/>
            </a:xfrm>
          </p:grpSpPr>
          <p:sp>
            <p:nvSpPr>
              <p:cNvPr id="159" name="Oval 158">
                <a:extLst>
                  <a:ext uri="{FF2B5EF4-FFF2-40B4-BE49-F238E27FC236}">
                    <a16:creationId xmlns:a16="http://schemas.microsoft.com/office/drawing/2014/main" id="{03D9DE72-335A-40E2-A60A-C555CE118736}"/>
                  </a:ext>
                </a:extLst>
              </p:cNvPr>
              <p:cNvSpPr/>
              <p:nvPr/>
            </p:nvSpPr>
            <p:spPr>
              <a:xfrm>
                <a:off x="5464985" y="3035368"/>
                <a:ext cx="605948" cy="598872"/>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253" name="TextBox 252">
                <a:extLst>
                  <a:ext uri="{FF2B5EF4-FFF2-40B4-BE49-F238E27FC236}">
                    <a16:creationId xmlns:a16="http://schemas.microsoft.com/office/drawing/2014/main" id="{5E8B68C2-8E3F-446F-8E74-AE36FF87E2D8}"/>
                  </a:ext>
                </a:extLst>
              </p:cNvPr>
              <p:cNvSpPr txBox="1"/>
              <p:nvPr/>
            </p:nvSpPr>
            <p:spPr>
              <a:xfrm>
                <a:off x="6049713" y="3142303"/>
                <a:ext cx="2959587" cy="338554"/>
              </a:xfrm>
              <a:prstGeom prst="rect">
                <a:avLst/>
              </a:prstGeom>
              <a:noFill/>
            </p:spPr>
            <p:txBody>
              <a:bodyPr wrap="square" rtlCol="0">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Care isn’t normally free</a:t>
                </a:r>
              </a:p>
            </p:txBody>
          </p:sp>
          <p:pic>
            <p:nvPicPr>
              <p:cNvPr id="258" name="Graphic 257" descr="Coins outline">
                <a:extLst>
                  <a:ext uri="{FF2B5EF4-FFF2-40B4-BE49-F238E27FC236}">
                    <a16:creationId xmlns:a16="http://schemas.microsoft.com/office/drawing/2014/main" id="{501423A2-168D-4130-A0ED-B51E7386AE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1915" y="3145172"/>
                <a:ext cx="402608" cy="402608"/>
              </a:xfrm>
              <a:prstGeom prst="rect">
                <a:avLst/>
              </a:prstGeom>
            </p:spPr>
          </p:pic>
        </p:grpSp>
        <p:grpSp>
          <p:nvGrpSpPr>
            <p:cNvPr id="19" name="Group 18">
              <a:extLst>
                <a:ext uri="{FF2B5EF4-FFF2-40B4-BE49-F238E27FC236}">
                  <a16:creationId xmlns:a16="http://schemas.microsoft.com/office/drawing/2014/main" id="{5C2C3E51-AFF4-45A3-89FB-B9110B49BDF2}"/>
                </a:ext>
              </a:extLst>
            </p:cNvPr>
            <p:cNvGrpSpPr/>
            <p:nvPr/>
          </p:nvGrpSpPr>
          <p:grpSpPr>
            <a:xfrm>
              <a:off x="5018280" y="4260780"/>
              <a:ext cx="3614374" cy="605948"/>
              <a:chOff x="5464985" y="3957534"/>
              <a:chExt cx="3614374" cy="605948"/>
            </a:xfrm>
          </p:grpSpPr>
          <p:sp>
            <p:nvSpPr>
              <p:cNvPr id="160" name="Oval 159">
                <a:extLst>
                  <a:ext uri="{FF2B5EF4-FFF2-40B4-BE49-F238E27FC236}">
                    <a16:creationId xmlns:a16="http://schemas.microsoft.com/office/drawing/2014/main" id="{34A90595-1404-42FE-8DE9-EEA15AEAB96F}"/>
                  </a:ext>
                </a:extLst>
              </p:cNvPr>
              <p:cNvSpPr/>
              <p:nvPr/>
            </p:nvSpPr>
            <p:spPr>
              <a:xfrm>
                <a:off x="5464985" y="3957534"/>
                <a:ext cx="605948" cy="605948"/>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254" name="TextBox 253">
                <a:extLst>
                  <a:ext uri="{FF2B5EF4-FFF2-40B4-BE49-F238E27FC236}">
                    <a16:creationId xmlns:a16="http://schemas.microsoft.com/office/drawing/2014/main" id="{F7916392-B83B-4639-A2CE-558CC354BDD5}"/>
                  </a:ext>
                </a:extLst>
              </p:cNvPr>
              <p:cNvSpPr txBox="1"/>
              <p:nvPr/>
            </p:nvSpPr>
            <p:spPr>
              <a:xfrm>
                <a:off x="6046921" y="3978108"/>
                <a:ext cx="3032438" cy="584775"/>
              </a:xfrm>
              <a:prstGeom prst="rect">
                <a:avLst/>
              </a:prstGeom>
              <a:noFill/>
            </p:spPr>
            <p:txBody>
              <a:bodyPr wrap="square" rtlCol="0">
                <a:spAutoFit/>
              </a:bodyPr>
              <a:lstStyle/>
              <a:p>
                <a:pPr algn="ctr" eaLnBrk="1" fontAlgn="auto" hangingPunct="1">
                  <a:spcBef>
                    <a:spcPts val="0"/>
                  </a:spcBef>
                  <a:spcAft>
                    <a:spcPts val="1200"/>
                  </a:spcAft>
                  <a:buClr>
                    <a:srgbClr val="092149"/>
                  </a:buClr>
                  <a:defRPr/>
                </a:pPr>
                <a:r>
                  <a:rPr lang="en-GB" sz="1600">
                    <a:solidFill>
                      <a:srgbClr val="000000"/>
                    </a:solidFill>
                    <a:latin typeface="Aptos" panose="020B0004020202020204" pitchFamily="34" charset="0"/>
                    <a:ea typeface="+mn-ea"/>
                    <a:cs typeface="+mn-cs"/>
                  </a:rPr>
                  <a:t>There’s a means tested financial assessment</a:t>
                </a:r>
              </a:p>
            </p:txBody>
          </p:sp>
          <p:pic>
            <p:nvPicPr>
              <p:cNvPr id="10" name="Graphic 9" descr="Calculator outline">
                <a:extLst>
                  <a:ext uri="{FF2B5EF4-FFF2-40B4-BE49-F238E27FC236}">
                    <a16:creationId xmlns:a16="http://schemas.microsoft.com/office/drawing/2014/main" id="{0E84417F-57D2-478C-B978-6450BD7990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0817" y="4043110"/>
                <a:ext cx="434796" cy="434796"/>
              </a:xfrm>
              <a:prstGeom prst="rect">
                <a:avLst/>
              </a:prstGeom>
            </p:spPr>
          </p:pic>
        </p:grpSp>
      </p:grpSp>
      <p:sp>
        <p:nvSpPr>
          <p:cNvPr id="2" name="RefTextBox123">
            <a:extLst>
              <a:ext uri="{FF2B5EF4-FFF2-40B4-BE49-F238E27FC236}">
                <a16:creationId xmlns:a16="http://schemas.microsoft.com/office/drawing/2014/main" id="{F071F0F2-B398-7D0F-E137-845FE3AFA68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473142282</a:t>
            </a:r>
          </a:p>
        </p:txBody>
      </p:sp>
    </p:spTree>
    <p:custDataLst>
      <p:tags r:id="rId1"/>
    </p:custDataLst>
    <p:extLst>
      <p:ext uri="{BB962C8B-B14F-4D97-AF65-F5344CB8AC3E}">
        <p14:creationId xmlns:p14="http://schemas.microsoft.com/office/powerpoint/2010/main" val="3286130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par>
                                <p:cTn id="12" presetID="42" presetClass="path" presetSubtype="0" accel="50000" decel="50000" fill="hold" nodeType="withEffect">
                                  <p:stCondLst>
                                    <p:cond delay="0"/>
                                  </p:stCondLst>
                                  <p:childTnLst>
                                    <p:animMotion origin="layout" path="M -1.04167E-6 -4.07407E-6 L -1.04167E-6 0.14885 " pathEditMode="relative" rAng="0" ptsTypes="AA">
                                      <p:cBhvr>
                                        <p:cTn id="13" dur="1250" spd="-100000" fill="hold"/>
                                        <p:tgtEl>
                                          <p:spTgt spid="7"/>
                                        </p:tgtEl>
                                        <p:attrNameLst>
                                          <p:attrName>ppt_x</p:attrName>
                                          <p:attrName>ppt_y</p:attrName>
                                        </p:attrNameLst>
                                      </p:cBhvr>
                                      <p:rCtr x="0" y="7431"/>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500"/>
                                        <p:tgtEl>
                                          <p:spTgt spid="1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par>
                                <p:cTn id="23" presetID="42" presetClass="path" presetSubtype="0" accel="50000" decel="50000" fill="hold" nodeType="withEffect">
                                  <p:stCondLst>
                                    <p:cond delay="0"/>
                                  </p:stCondLst>
                                  <p:childTnLst>
                                    <p:animMotion origin="layout" path="M 4.16667E-6 -4.07407E-6 L 4.16667E-6 0.14885 " pathEditMode="relative" rAng="0" ptsTypes="AA">
                                      <p:cBhvr>
                                        <p:cTn id="24" dur="1250" spd="-100000" fill="hold"/>
                                        <p:tgtEl>
                                          <p:spTgt spid="12"/>
                                        </p:tgtEl>
                                        <p:attrNameLst>
                                          <p:attrName>ppt_x</p:attrName>
                                          <p:attrName>ppt_y</p:attrName>
                                        </p:attrNameLst>
                                      </p:cBhvr>
                                      <p:rCtr x="0" y="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Financial assessment – looks at:</a:t>
            </a:r>
          </a:p>
        </p:txBody>
      </p:sp>
      <p:sp>
        <p:nvSpPr>
          <p:cNvPr id="36" name="Freeform: Shape 4">
            <a:extLst>
              <a:ext uri="{FF2B5EF4-FFF2-40B4-BE49-F238E27FC236}">
                <a16:creationId xmlns:a16="http://schemas.microsoft.com/office/drawing/2014/main" id="{90F743D2-1713-1158-5A43-A600D6A9919A}"/>
              </a:ext>
            </a:extLst>
          </p:cNvPr>
          <p:cNvSpPr/>
          <p:nvPr/>
        </p:nvSpPr>
        <p:spPr>
          <a:xfrm>
            <a:off x="802800" y="3210926"/>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37" name="Freeform: Shape 5">
            <a:extLst>
              <a:ext uri="{FF2B5EF4-FFF2-40B4-BE49-F238E27FC236}">
                <a16:creationId xmlns:a16="http://schemas.microsoft.com/office/drawing/2014/main" id="{F56753A0-E3D6-70F3-956F-4FBAF519084E}"/>
              </a:ext>
            </a:extLst>
          </p:cNvPr>
          <p:cNvSpPr/>
          <p:nvPr/>
        </p:nvSpPr>
        <p:spPr>
          <a:xfrm>
            <a:off x="802800" y="3979996"/>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38" name="Freeform: Shape 6">
            <a:extLst>
              <a:ext uri="{FF2B5EF4-FFF2-40B4-BE49-F238E27FC236}">
                <a16:creationId xmlns:a16="http://schemas.microsoft.com/office/drawing/2014/main" id="{90BF14DC-361F-7CC9-D291-D423D436D48A}"/>
              </a:ext>
            </a:extLst>
          </p:cNvPr>
          <p:cNvSpPr/>
          <p:nvPr/>
        </p:nvSpPr>
        <p:spPr>
          <a:xfrm>
            <a:off x="802800" y="5491417"/>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cxnSp>
        <p:nvCxnSpPr>
          <p:cNvPr id="54" name="Straight Connector 53">
            <a:extLst>
              <a:ext uri="{FF2B5EF4-FFF2-40B4-BE49-F238E27FC236}">
                <a16:creationId xmlns:a16="http://schemas.microsoft.com/office/drawing/2014/main" id="{949558AF-9C09-ADAD-F5DC-E4A03976AF84}"/>
              </a:ext>
            </a:extLst>
          </p:cNvPr>
          <p:cNvCxnSpPr/>
          <p:nvPr/>
        </p:nvCxnSpPr>
        <p:spPr>
          <a:xfrm>
            <a:off x="6096000" y="1765300"/>
            <a:ext cx="0" cy="4474202"/>
          </a:xfrm>
          <a:prstGeom prst="line">
            <a:avLst/>
          </a:prstGeom>
          <a:effectLst/>
        </p:spPr>
        <p:style>
          <a:lnRef idx="2">
            <a:schemeClr val="accent5"/>
          </a:lnRef>
          <a:fillRef idx="0">
            <a:schemeClr val="accent5"/>
          </a:fillRef>
          <a:effectRef idx="1">
            <a:schemeClr val="accent5"/>
          </a:effectRef>
          <a:fontRef idx="minor">
            <a:schemeClr val="tx1"/>
          </a:fontRef>
        </p:style>
      </p:cxnSp>
      <p:sp>
        <p:nvSpPr>
          <p:cNvPr id="58" name="Freeform: Shape 8">
            <a:extLst>
              <a:ext uri="{FF2B5EF4-FFF2-40B4-BE49-F238E27FC236}">
                <a16:creationId xmlns:a16="http://schemas.microsoft.com/office/drawing/2014/main" id="{FA83F263-74C4-E2A0-1928-1C40E0375E6A}"/>
              </a:ext>
            </a:extLst>
          </p:cNvPr>
          <p:cNvSpPr/>
          <p:nvPr/>
        </p:nvSpPr>
        <p:spPr>
          <a:xfrm>
            <a:off x="1563395" y="1710698"/>
            <a:ext cx="1368173" cy="1224154"/>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6BE"/>
          </a:solidFill>
          <a:ln cap="flat">
            <a:solidFill>
              <a:schemeClr val="tx1"/>
            </a:solidFill>
            <a:prstDash val="solid"/>
          </a:ln>
        </p:spPr>
        <p:txBody>
          <a:bodyPr vert="horz" wrap="none" lIns="33759" tIns="16880" rIns="33759" bIns="16880" anchor="ctr" anchorCtr="1" compatLnSpc="0"/>
          <a:lstStyle/>
          <a:p>
            <a:pPr hangingPunct="0"/>
            <a:endParaRPr lang="en-US" sz="675">
              <a:latin typeface="Poppins" panose="00000500000000000000" pitchFamily="2" charset="0"/>
              <a:ea typeface="Microsoft YaHei" pitchFamily="2"/>
              <a:cs typeface="Lucida Sans" pitchFamily="2"/>
            </a:endParaRPr>
          </a:p>
        </p:txBody>
      </p:sp>
      <p:sp>
        <p:nvSpPr>
          <p:cNvPr id="59" name="Freeform: Shape 8">
            <a:extLst>
              <a:ext uri="{FF2B5EF4-FFF2-40B4-BE49-F238E27FC236}">
                <a16:creationId xmlns:a16="http://schemas.microsoft.com/office/drawing/2014/main" id="{1D95F716-74E8-2BB4-1398-6AAB61DE32FD}"/>
              </a:ext>
            </a:extLst>
          </p:cNvPr>
          <p:cNvSpPr/>
          <p:nvPr/>
        </p:nvSpPr>
        <p:spPr>
          <a:xfrm>
            <a:off x="9227964" y="1716881"/>
            <a:ext cx="1368173" cy="1224154"/>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F24979"/>
          </a:solidFill>
          <a:ln cap="flat">
            <a:solidFill>
              <a:schemeClr val="tx1"/>
            </a:solidFill>
            <a:prstDash val="solid"/>
          </a:ln>
        </p:spPr>
        <p:txBody>
          <a:bodyPr vert="horz" wrap="none" lIns="33759" tIns="16880" rIns="33759" bIns="16880" anchor="ctr" anchorCtr="1" compatLnSpc="0"/>
          <a:lstStyle/>
          <a:p>
            <a:pPr hangingPunct="0"/>
            <a:endParaRPr lang="en-US" sz="675">
              <a:latin typeface="Poppins" panose="00000500000000000000" pitchFamily="2" charset="0"/>
              <a:ea typeface="Microsoft YaHei" pitchFamily="2"/>
              <a:cs typeface="Lucida Sans" pitchFamily="2"/>
            </a:endParaRPr>
          </a:p>
        </p:txBody>
      </p:sp>
      <p:pic>
        <p:nvPicPr>
          <p:cNvPr id="61" name="Graphic 60" descr="Philanthropy with solid fill">
            <a:extLst>
              <a:ext uri="{FF2B5EF4-FFF2-40B4-BE49-F238E27FC236}">
                <a16:creationId xmlns:a16="http://schemas.microsoft.com/office/drawing/2014/main" id="{F9C8A395-9855-A831-BE83-8E57980AE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6128" y="1849128"/>
            <a:ext cx="914400" cy="914400"/>
          </a:xfrm>
          <a:prstGeom prst="rect">
            <a:avLst/>
          </a:prstGeom>
        </p:spPr>
      </p:pic>
      <p:sp>
        <p:nvSpPr>
          <p:cNvPr id="62" name="TextBox 61">
            <a:extLst>
              <a:ext uri="{FF2B5EF4-FFF2-40B4-BE49-F238E27FC236}">
                <a16:creationId xmlns:a16="http://schemas.microsoft.com/office/drawing/2014/main" id="{4FE5018C-BD18-3591-6DF1-1E7F8563A7DF}"/>
              </a:ext>
            </a:extLst>
          </p:cNvPr>
          <p:cNvSpPr txBox="1"/>
          <p:nvPr/>
        </p:nvSpPr>
        <p:spPr>
          <a:xfrm>
            <a:off x="3352800" y="1849128"/>
            <a:ext cx="2502160" cy="923330"/>
          </a:xfrm>
          <a:prstGeom prst="rect">
            <a:avLst/>
          </a:prstGeom>
          <a:noFill/>
        </p:spPr>
        <p:txBody>
          <a:bodyPr wrap="square" rtlCol="0">
            <a:spAutoFit/>
          </a:bodyPr>
          <a:lstStyle/>
          <a:p>
            <a:pPr algn="ctr"/>
            <a:r>
              <a:rPr lang="en-GB" b="1">
                <a:latin typeface="Aptos" panose="020B0004020202020204" pitchFamily="34" charset="0"/>
              </a:rPr>
              <a:t>YOUR REGULAR</a:t>
            </a:r>
          </a:p>
          <a:p>
            <a:pPr algn="ctr"/>
            <a:r>
              <a:rPr lang="en-GB" sz="3600" b="1">
                <a:latin typeface="Aptos" panose="020B0004020202020204" pitchFamily="34" charset="0"/>
              </a:rPr>
              <a:t>INCOME</a:t>
            </a:r>
            <a:r>
              <a:rPr lang="en-GB" b="1">
                <a:latin typeface="Aptos" panose="020B0004020202020204" pitchFamily="34" charset="0"/>
              </a:rPr>
              <a:t> </a:t>
            </a:r>
          </a:p>
        </p:txBody>
      </p:sp>
      <p:sp>
        <p:nvSpPr>
          <p:cNvPr id="63" name="TextBox 62">
            <a:extLst>
              <a:ext uri="{FF2B5EF4-FFF2-40B4-BE49-F238E27FC236}">
                <a16:creationId xmlns:a16="http://schemas.microsoft.com/office/drawing/2014/main" id="{6E4D7263-671B-EF8B-F794-14284E3C040F}"/>
              </a:ext>
            </a:extLst>
          </p:cNvPr>
          <p:cNvSpPr txBox="1"/>
          <p:nvPr/>
        </p:nvSpPr>
        <p:spPr>
          <a:xfrm>
            <a:off x="6341510" y="1860767"/>
            <a:ext cx="2502160" cy="923330"/>
          </a:xfrm>
          <a:prstGeom prst="rect">
            <a:avLst/>
          </a:prstGeom>
          <a:noFill/>
        </p:spPr>
        <p:txBody>
          <a:bodyPr wrap="square" rtlCol="0">
            <a:spAutoFit/>
          </a:bodyPr>
          <a:lstStyle/>
          <a:p>
            <a:pPr algn="ctr"/>
            <a:r>
              <a:rPr lang="en-GB" b="1">
                <a:latin typeface="Aptos" panose="020B0004020202020204" pitchFamily="34" charset="0"/>
              </a:rPr>
              <a:t>YOUR</a:t>
            </a:r>
          </a:p>
          <a:p>
            <a:pPr algn="ctr"/>
            <a:r>
              <a:rPr lang="en-GB" sz="3600" b="1">
                <a:latin typeface="Aptos" panose="020B0004020202020204" pitchFamily="34" charset="0"/>
              </a:rPr>
              <a:t>CAPITAL</a:t>
            </a:r>
            <a:r>
              <a:rPr lang="en-GB" b="1">
                <a:latin typeface="Aptos" panose="020B0004020202020204" pitchFamily="34" charset="0"/>
              </a:rPr>
              <a:t> </a:t>
            </a:r>
          </a:p>
        </p:txBody>
      </p:sp>
      <p:pic>
        <p:nvPicPr>
          <p:cNvPr id="65" name="Graphic 64" descr="Piggy Bank with solid fill">
            <a:extLst>
              <a:ext uri="{FF2B5EF4-FFF2-40B4-BE49-F238E27FC236}">
                <a16:creationId xmlns:a16="http://schemas.microsoft.com/office/drawing/2014/main" id="{7E81B6D6-3895-29EC-7F64-09C500F209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50494" y="1767857"/>
            <a:ext cx="1109150" cy="1109150"/>
          </a:xfrm>
          <a:prstGeom prst="rect">
            <a:avLst/>
          </a:prstGeom>
        </p:spPr>
      </p:pic>
      <p:sp>
        <p:nvSpPr>
          <p:cNvPr id="78" name="Freeform: Shape 5">
            <a:extLst>
              <a:ext uri="{FF2B5EF4-FFF2-40B4-BE49-F238E27FC236}">
                <a16:creationId xmlns:a16="http://schemas.microsoft.com/office/drawing/2014/main" id="{4A8F2B1A-25CC-D084-52A6-2FE3B7D9A50D}"/>
              </a:ext>
            </a:extLst>
          </p:cNvPr>
          <p:cNvSpPr/>
          <p:nvPr/>
        </p:nvSpPr>
        <p:spPr>
          <a:xfrm>
            <a:off x="814839" y="4725710"/>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79" name="Freeform: Shape 4">
            <a:extLst>
              <a:ext uri="{FF2B5EF4-FFF2-40B4-BE49-F238E27FC236}">
                <a16:creationId xmlns:a16="http://schemas.microsoft.com/office/drawing/2014/main" id="{0634C2ED-C045-E275-2E9A-D8395876F802}"/>
              </a:ext>
            </a:extLst>
          </p:cNvPr>
          <p:cNvSpPr/>
          <p:nvPr/>
        </p:nvSpPr>
        <p:spPr>
          <a:xfrm>
            <a:off x="10922152" y="3237214"/>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0" name="Freeform: Shape 5">
            <a:extLst>
              <a:ext uri="{FF2B5EF4-FFF2-40B4-BE49-F238E27FC236}">
                <a16:creationId xmlns:a16="http://schemas.microsoft.com/office/drawing/2014/main" id="{D1C1D460-DC2C-1620-0A6E-A243861E9973}"/>
              </a:ext>
            </a:extLst>
          </p:cNvPr>
          <p:cNvSpPr/>
          <p:nvPr/>
        </p:nvSpPr>
        <p:spPr>
          <a:xfrm>
            <a:off x="10922152" y="4006284"/>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1" name="Freeform: Shape 6">
            <a:extLst>
              <a:ext uri="{FF2B5EF4-FFF2-40B4-BE49-F238E27FC236}">
                <a16:creationId xmlns:a16="http://schemas.microsoft.com/office/drawing/2014/main" id="{47B2B7DD-728F-BF6C-C840-8E8FD9B78396}"/>
              </a:ext>
            </a:extLst>
          </p:cNvPr>
          <p:cNvSpPr/>
          <p:nvPr/>
        </p:nvSpPr>
        <p:spPr>
          <a:xfrm>
            <a:off x="10922152" y="5517705"/>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2" name="Freeform: Shape 5">
            <a:extLst>
              <a:ext uri="{FF2B5EF4-FFF2-40B4-BE49-F238E27FC236}">
                <a16:creationId xmlns:a16="http://schemas.microsoft.com/office/drawing/2014/main" id="{F79EE340-EFF2-9259-6106-EBF5B8F7586B}"/>
              </a:ext>
            </a:extLst>
          </p:cNvPr>
          <p:cNvSpPr/>
          <p:nvPr/>
        </p:nvSpPr>
        <p:spPr>
          <a:xfrm>
            <a:off x="10934191" y="4751998"/>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4" name="TextBox 83">
            <a:extLst>
              <a:ext uri="{FF2B5EF4-FFF2-40B4-BE49-F238E27FC236}">
                <a16:creationId xmlns:a16="http://schemas.microsoft.com/office/drawing/2014/main" id="{B17F15AA-794B-1FA6-913A-8594BF292DF6}"/>
              </a:ext>
            </a:extLst>
          </p:cNvPr>
          <p:cNvSpPr txBox="1"/>
          <p:nvPr/>
        </p:nvSpPr>
        <p:spPr>
          <a:xfrm>
            <a:off x="1343500" y="3307697"/>
            <a:ext cx="5072684" cy="369332"/>
          </a:xfrm>
          <a:prstGeom prst="rect">
            <a:avLst/>
          </a:prstGeom>
          <a:noFill/>
        </p:spPr>
        <p:txBody>
          <a:bodyPr wrap="square">
            <a:spAutoFit/>
          </a:bodyPr>
          <a:lstStyle/>
          <a:p>
            <a:pPr marL="0" lvl="1">
              <a:spcBef>
                <a:spcPts val="0"/>
              </a:spcBef>
              <a:spcAft>
                <a:spcPts val="600"/>
              </a:spcAft>
              <a:buClr>
                <a:srgbClr val="1F497D"/>
              </a:buClr>
              <a:buSzPct val="100000"/>
              <a:defRPr/>
            </a:pPr>
            <a:r>
              <a:rPr lang="en-GB" dirty="0">
                <a:latin typeface="Aptos" panose="020B0004020202020204" pitchFamily="34" charset="0"/>
              </a:rPr>
              <a:t>State Pension &amp; benefits</a:t>
            </a:r>
          </a:p>
        </p:txBody>
      </p:sp>
      <p:sp>
        <p:nvSpPr>
          <p:cNvPr id="85" name="TextBox 84">
            <a:extLst>
              <a:ext uri="{FF2B5EF4-FFF2-40B4-BE49-F238E27FC236}">
                <a16:creationId xmlns:a16="http://schemas.microsoft.com/office/drawing/2014/main" id="{9A8C5934-BCA1-B3BC-844A-DFB8B02BF3DF}"/>
              </a:ext>
            </a:extLst>
          </p:cNvPr>
          <p:cNvSpPr txBox="1"/>
          <p:nvPr/>
        </p:nvSpPr>
        <p:spPr>
          <a:xfrm>
            <a:off x="1349757" y="4053027"/>
            <a:ext cx="5072684" cy="369332"/>
          </a:xfrm>
          <a:prstGeom prst="rect">
            <a:avLst/>
          </a:prstGeom>
          <a:noFill/>
        </p:spPr>
        <p:txBody>
          <a:bodyPr wrap="square">
            <a:spAutoFit/>
          </a:bodyPr>
          <a:lstStyle/>
          <a:p>
            <a:pPr marL="0" lvl="1">
              <a:spcBef>
                <a:spcPts val="0"/>
              </a:spcBef>
              <a:spcAft>
                <a:spcPts val="600"/>
              </a:spcAft>
              <a:buClr>
                <a:srgbClr val="1F497D"/>
              </a:buClr>
              <a:buSzPct val="100000"/>
              <a:defRPr/>
            </a:pPr>
            <a:r>
              <a:rPr lang="en-GB">
                <a:latin typeface="Aptos" panose="020B0004020202020204" pitchFamily="34" charset="0"/>
              </a:rPr>
              <a:t>Private &amp; occupational pensions</a:t>
            </a:r>
          </a:p>
        </p:txBody>
      </p:sp>
      <p:sp>
        <p:nvSpPr>
          <p:cNvPr id="87" name="TextBox 86">
            <a:extLst>
              <a:ext uri="{FF2B5EF4-FFF2-40B4-BE49-F238E27FC236}">
                <a16:creationId xmlns:a16="http://schemas.microsoft.com/office/drawing/2014/main" id="{F21BE3D5-EC35-B930-4240-92BB4355BDDD}"/>
              </a:ext>
            </a:extLst>
          </p:cNvPr>
          <p:cNvSpPr txBox="1"/>
          <p:nvPr/>
        </p:nvSpPr>
        <p:spPr>
          <a:xfrm>
            <a:off x="1354823" y="4792479"/>
            <a:ext cx="5072684" cy="369332"/>
          </a:xfrm>
          <a:prstGeom prst="rect">
            <a:avLst/>
          </a:prstGeom>
          <a:noFill/>
        </p:spPr>
        <p:txBody>
          <a:bodyPr wrap="square">
            <a:spAutoFit/>
          </a:bodyPr>
          <a:lstStyle/>
          <a:p>
            <a:pPr marL="0" lvl="1">
              <a:spcBef>
                <a:spcPts val="0"/>
              </a:spcBef>
              <a:spcAft>
                <a:spcPts val="600"/>
              </a:spcAft>
              <a:buClr>
                <a:srgbClr val="1F497D"/>
              </a:buClr>
              <a:buSzPct val="100000"/>
              <a:defRPr/>
            </a:pPr>
            <a:r>
              <a:rPr lang="en-GB">
                <a:latin typeface="Aptos" panose="020B0004020202020204" pitchFamily="34" charset="0"/>
              </a:rPr>
              <a:t>Rental income</a:t>
            </a:r>
          </a:p>
        </p:txBody>
      </p:sp>
      <p:sp>
        <p:nvSpPr>
          <p:cNvPr id="89" name="TextBox 88">
            <a:extLst>
              <a:ext uri="{FF2B5EF4-FFF2-40B4-BE49-F238E27FC236}">
                <a16:creationId xmlns:a16="http://schemas.microsoft.com/office/drawing/2014/main" id="{7399838E-FA54-B979-2413-A00B30191B53}"/>
              </a:ext>
            </a:extLst>
          </p:cNvPr>
          <p:cNvSpPr txBox="1"/>
          <p:nvPr/>
        </p:nvSpPr>
        <p:spPr>
          <a:xfrm>
            <a:off x="1338348" y="5426059"/>
            <a:ext cx="4715964" cy="646331"/>
          </a:xfrm>
          <a:prstGeom prst="rect">
            <a:avLst/>
          </a:prstGeom>
          <a:noFill/>
        </p:spPr>
        <p:txBody>
          <a:bodyPr wrap="square">
            <a:spAutoFit/>
          </a:bodyPr>
          <a:lstStyle/>
          <a:p>
            <a:r>
              <a:rPr lang="en-US" b="0" i="0">
                <a:effectLst/>
                <a:latin typeface="Aptos" panose="020B0004020202020204" pitchFamily="34" charset="0"/>
              </a:rPr>
              <a:t>If you have income as part of a couple, then only your share will be taken into account</a:t>
            </a:r>
            <a:endParaRPr lang="en-GB">
              <a:latin typeface="Aptos" panose="020B0004020202020204" pitchFamily="34" charset="0"/>
            </a:endParaRPr>
          </a:p>
        </p:txBody>
      </p:sp>
      <p:pic>
        <p:nvPicPr>
          <p:cNvPr id="90" name="Graphic 89" descr="Philanthropy with solid fill">
            <a:extLst>
              <a:ext uri="{FF2B5EF4-FFF2-40B4-BE49-F238E27FC236}">
                <a16:creationId xmlns:a16="http://schemas.microsoft.com/office/drawing/2014/main" id="{7F2E91A6-EF99-BF6F-9015-293A66E9F4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909" y="4029088"/>
            <a:ext cx="428091" cy="428091"/>
          </a:xfrm>
          <a:prstGeom prst="rect">
            <a:avLst/>
          </a:prstGeom>
        </p:spPr>
      </p:pic>
      <p:pic>
        <p:nvPicPr>
          <p:cNvPr id="91" name="Graphic 90" descr="Philanthropy with solid fill">
            <a:extLst>
              <a:ext uri="{FF2B5EF4-FFF2-40B4-BE49-F238E27FC236}">
                <a16:creationId xmlns:a16="http://schemas.microsoft.com/office/drawing/2014/main" id="{418E49EA-49E5-4DA5-97AB-D7EBB7706B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322" y="3264287"/>
            <a:ext cx="428091" cy="428091"/>
          </a:xfrm>
          <a:prstGeom prst="rect">
            <a:avLst/>
          </a:prstGeom>
        </p:spPr>
      </p:pic>
      <p:pic>
        <p:nvPicPr>
          <p:cNvPr id="92" name="Graphic 91" descr="Philanthropy with solid fill">
            <a:extLst>
              <a:ext uri="{FF2B5EF4-FFF2-40B4-BE49-F238E27FC236}">
                <a16:creationId xmlns:a16="http://schemas.microsoft.com/office/drawing/2014/main" id="{E7877A29-CD64-6592-EFA6-01E8867D6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3961" y="4763100"/>
            <a:ext cx="428091" cy="428091"/>
          </a:xfrm>
          <a:prstGeom prst="rect">
            <a:avLst/>
          </a:prstGeom>
        </p:spPr>
      </p:pic>
      <p:pic>
        <p:nvPicPr>
          <p:cNvPr id="93" name="Graphic 92" descr="Philanthropy with solid fill">
            <a:extLst>
              <a:ext uri="{FF2B5EF4-FFF2-40B4-BE49-F238E27FC236}">
                <a16:creationId xmlns:a16="http://schemas.microsoft.com/office/drawing/2014/main" id="{CD2D1828-892B-E15A-AC6E-1BCD819790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909" y="5545068"/>
            <a:ext cx="428091" cy="428091"/>
          </a:xfrm>
          <a:prstGeom prst="rect">
            <a:avLst/>
          </a:prstGeom>
        </p:spPr>
      </p:pic>
      <p:pic>
        <p:nvPicPr>
          <p:cNvPr id="96" name="Graphic 95" descr="Piggy Bank with solid fill">
            <a:extLst>
              <a:ext uri="{FF2B5EF4-FFF2-40B4-BE49-F238E27FC236}">
                <a16:creationId xmlns:a16="http://schemas.microsoft.com/office/drawing/2014/main" id="{E352A5BF-BA04-A3B0-BB08-9A362C52CD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95507" y="3337642"/>
            <a:ext cx="350373" cy="350373"/>
          </a:xfrm>
          <a:prstGeom prst="rect">
            <a:avLst/>
          </a:prstGeom>
        </p:spPr>
      </p:pic>
      <p:pic>
        <p:nvPicPr>
          <p:cNvPr id="97" name="Graphic 96" descr="Piggy Bank with solid fill">
            <a:extLst>
              <a:ext uri="{FF2B5EF4-FFF2-40B4-BE49-F238E27FC236}">
                <a16:creationId xmlns:a16="http://schemas.microsoft.com/office/drawing/2014/main" id="{6C855D9B-0EE6-C02D-7044-E47FE18B0D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95507" y="4106806"/>
            <a:ext cx="350373" cy="350373"/>
          </a:xfrm>
          <a:prstGeom prst="rect">
            <a:avLst/>
          </a:prstGeom>
        </p:spPr>
      </p:pic>
      <p:pic>
        <p:nvPicPr>
          <p:cNvPr id="98" name="Graphic 97" descr="Piggy Bank with solid fill">
            <a:extLst>
              <a:ext uri="{FF2B5EF4-FFF2-40B4-BE49-F238E27FC236}">
                <a16:creationId xmlns:a16="http://schemas.microsoft.com/office/drawing/2014/main" id="{69DF74B8-18FA-34B5-58E9-C47713407D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1444" y="4840282"/>
            <a:ext cx="350373" cy="350373"/>
          </a:xfrm>
          <a:prstGeom prst="rect">
            <a:avLst/>
          </a:prstGeom>
        </p:spPr>
      </p:pic>
      <p:pic>
        <p:nvPicPr>
          <p:cNvPr id="99" name="Graphic 98" descr="Piggy Bank with solid fill">
            <a:extLst>
              <a:ext uri="{FF2B5EF4-FFF2-40B4-BE49-F238E27FC236}">
                <a16:creationId xmlns:a16="http://schemas.microsoft.com/office/drawing/2014/main" id="{3571F846-FDBB-24FA-4EA6-A4AB7E95FE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1444" y="5605989"/>
            <a:ext cx="350373" cy="350373"/>
          </a:xfrm>
          <a:prstGeom prst="rect">
            <a:avLst/>
          </a:prstGeom>
        </p:spPr>
      </p:pic>
      <p:sp>
        <p:nvSpPr>
          <p:cNvPr id="100" name="TextBox 99">
            <a:extLst>
              <a:ext uri="{FF2B5EF4-FFF2-40B4-BE49-F238E27FC236}">
                <a16:creationId xmlns:a16="http://schemas.microsoft.com/office/drawing/2014/main" id="{7D8CBC9F-9547-0590-145A-1761A088ED48}"/>
              </a:ext>
            </a:extLst>
          </p:cNvPr>
          <p:cNvSpPr txBox="1"/>
          <p:nvPr/>
        </p:nvSpPr>
        <p:spPr>
          <a:xfrm>
            <a:off x="5628186" y="3307697"/>
            <a:ext cx="5108100" cy="369332"/>
          </a:xfrm>
          <a:prstGeom prst="rect">
            <a:avLst/>
          </a:prstGeom>
          <a:noFill/>
        </p:spPr>
        <p:txBody>
          <a:bodyPr wrap="square">
            <a:spAutoFit/>
          </a:bodyPr>
          <a:lstStyle/>
          <a:p>
            <a:pPr marL="0" lvl="1" algn="r">
              <a:spcBef>
                <a:spcPts val="0"/>
              </a:spcBef>
              <a:spcAft>
                <a:spcPts val="600"/>
              </a:spcAft>
              <a:buClr>
                <a:srgbClr val="1F497D"/>
              </a:buClr>
              <a:buSzPct val="100000"/>
              <a:defRPr/>
            </a:pPr>
            <a:r>
              <a:rPr lang="en-GB">
                <a:latin typeface="Aptos" panose="020B0004020202020204" pitchFamily="34" charset="0"/>
              </a:rPr>
              <a:t>Savings &amp; Premium Bonds</a:t>
            </a:r>
          </a:p>
        </p:txBody>
      </p:sp>
      <p:sp>
        <p:nvSpPr>
          <p:cNvPr id="101" name="TextBox 100">
            <a:extLst>
              <a:ext uri="{FF2B5EF4-FFF2-40B4-BE49-F238E27FC236}">
                <a16:creationId xmlns:a16="http://schemas.microsoft.com/office/drawing/2014/main" id="{D3D69A86-79AB-1CCB-1D15-54C54CD494A9}"/>
              </a:ext>
            </a:extLst>
          </p:cNvPr>
          <p:cNvSpPr txBox="1"/>
          <p:nvPr/>
        </p:nvSpPr>
        <p:spPr>
          <a:xfrm>
            <a:off x="8759711" y="4047812"/>
            <a:ext cx="1976575" cy="369332"/>
          </a:xfrm>
          <a:prstGeom prst="rect">
            <a:avLst/>
          </a:prstGeom>
          <a:noFill/>
        </p:spPr>
        <p:txBody>
          <a:bodyPr wrap="square">
            <a:spAutoFit/>
          </a:bodyPr>
          <a:lstStyle/>
          <a:p>
            <a:pPr marL="0" lvl="1" algn="r">
              <a:spcBef>
                <a:spcPts val="0"/>
              </a:spcBef>
              <a:spcAft>
                <a:spcPts val="600"/>
              </a:spcAft>
              <a:buClr>
                <a:srgbClr val="1F497D"/>
              </a:buClr>
              <a:buSzPct val="100000"/>
              <a:defRPr/>
            </a:pPr>
            <a:r>
              <a:rPr lang="en-GB">
                <a:latin typeface="Aptos" panose="020B0004020202020204" pitchFamily="34" charset="0"/>
              </a:rPr>
              <a:t>Investments</a:t>
            </a:r>
          </a:p>
        </p:txBody>
      </p:sp>
      <p:sp>
        <p:nvSpPr>
          <p:cNvPr id="111" name="TextBox 110">
            <a:extLst>
              <a:ext uri="{FF2B5EF4-FFF2-40B4-BE49-F238E27FC236}">
                <a16:creationId xmlns:a16="http://schemas.microsoft.com/office/drawing/2014/main" id="{EDF9A609-DA6D-5A66-EE24-26BDD0A45546}"/>
              </a:ext>
            </a:extLst>
          </p:cNvPr>
          <p:cNvSpPr txBox="1"/>
          <p:nvPr/>
        </p:nvSpPr>
        <p:spPr>
          <a:xfrm>
            <a:off x="6379591" y="4792384"/>
            <a:ext cx="4365961" cy="369332"/>
          </a:xfrm>
          <a:prstGeom prst="rect">
            <a:avLst/>
          </a:prstGeom>
          <a:noFill/>
        </p:spPr>
        <p:txBody>
          <a:bodyPr wrap="square">
            <a:spAutoFit/>
          </a:bodyPr>
          <a:lstStyle/>
          <a:p>
            <a:pPr marL="0" lvl="1" algn="r">
              <a:spcBef>
                <a:spcPts val="0"/>
              </a:spcBef>
              <a:spcAft>
                <a:spcPts val="600"/>
              </a:spcAft>
              <a:buClr>
                <a:srgbClr val="1F497D"/>
              </a:buClr>
              <a:buSzPct val="100000"/>
              <a:defRPr/>
            </a:pPr>
            <a:r>
              <a:rPr lang="en-GB">
                <a:latin typeface="Aptos" panose="020B0004020202020204" pitchFamily="34" charset="0"/>
              </a:rPr>
              <a:t>Your home &amp; other property</a:t>
            </a:r>
          </a:p>
        </p:txBody>
      </p:sp>
      <p:sp>
        <p:nvSpPr>
          <p:cNvPr id="113" name="TextBox 112">
            <a:extLst>
              <a:ext uri="{FF2B5EF4-FFF2-40B4-BE49-F238E27FC236}">
                <a16:creationId xmlns:a16="http://schemas.microsoft.com/office/drawing/2014/main" id="{B3B55442-2023-1CBC-F0C4-072B2C51DF2F}"/>
              </a:ext>
            </a:extLst>
          </p:cNvPr>
          <p:cNvSpPr txBox="1"/>
          <p:nvPr/>
        </p:nvSpPr>
        <p:spPr>
          <a:xfrm>
            <a:off x="6054312" y="5587818"/>
            <a:ext cx="4691240" cy="369332"/>
          </a:xfrm>
          <a:prstGeom prst="rect">
            <a:avLst/>
          </a:prstGeom>
          <a:noFill/>
        </p:spPr>
        <p:txBody>
          <a:bodyPr wrap="square">
            <a:spAutoFit/>
          </a:bodyPr>
          <a:lstStyle/>
          <a:p>
            <a:pPr marL="0" lvl="1" algn="r">
              <a:spcAft>
                <a:spcPts val="1200"/>
              </a:spcAft>
              <a:buClr>
                <a:srgbClr val="1F497D"/>
              </a:buClr>
              <a:buSzPct val="100000"/>
              <a:defRPr/>
            </a:pPr>
            <a:r>
              <a:rPr lang="en-GB" dirty="0">
                <a:solidFill>
                  <a:srgbClr val="000000"/>
                </a:solidFill>
                <a:latin typeface="Aptos" panose="020B0004020202020204" pitchFamily="34" charset="0"/>
                <a:ea typeface="ヒラギノ角ゴ Pro W3" charset="-128"/>
                <a:cs typeface="Arial" pitchFamily="34" charset="0"/>
              </a:rPr>
              <a:t>Jointly held assets are generally split equally</a:t>
            </a:r>
          </a:p>
        </p:txBody>
      </p:sp>
      <p:sp>
        <p:nvSpPr>
          <p:cNvPr id="2" name="RefTextBox123">
            <a:extLst>
              <a:ext uri="{FF2B5EF4-FFF2-40B4-BE49-F238E27FC236}">
                <a16:creationId xmlns:a16="http://schemas.microsoft.com/office/drawing/2014/main" id="{49125804-2B4F-6E75-1822-42D274555FF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714573089</a:t>
            </a:r>
          </a:p>
        </p:txBody>
      </p:sp>
    </p:spTree>
    <p:custDataLst>
      <p:tags r:id="rId1"/>
    </p:custDataLst>
    <p:extLst>
      <p:ext uri="{BB962C8B-B14F-4D97-AF65-F5344CB8AC3E}">
        <p14:creationId xmlns:p14="http://schemas.microsoft.com/office/powerpoint/2010/main" val="3800966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par>
                                <p:cTn id="31" presetID="10"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par>
                                <p:cTn id="66" presetID="10" presetClass="entr" presetSubtype="0"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par>
                                <p:cTn id="73" presetID="10" presetClass="entr" presetSubtype="0" fill="hold"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500"/>
                                        <p:tgtEl>
                                          <p:spTgt spid="100"/>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par>
                                <p:cTn id="83" presetID="10"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fade">
                                      <p:cBhvr>
                                        <p:cTn id="88" dur="500"/>
                                        <p:tgtEl>
                                          <p:spTgt spid="101"/>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par>
                                <p:cTn id="93" presetID="10" presetClass="entr" presetSubtype="0" fill="hold"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500"/>
                                        <p:tgtEl>
                                          <p:spTgt spid="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1"/>
                                        </p:tgtEl>
                                        <p:attrNameLst>
                                          <p:attrName>style.visibility</p:attrName>
                                        </p:attrNameLst>
                                      </p:cBhvr>
                                      <p:to>
                                        <p:strVal val="visible"/>
                                      </p:to>
                                    </p:set>
                                    <p:animEffect transition="in" filter="fade">
                                      <p:cBhvr>
                                        <p:cTn id="98" dur="500"/>
                                        <p:tgtEl>
                                          <p:spTgt spid="111"/>
                                        </p:tgtEl>
                                      </p:cBhvr>
                                    </p:animEffect>
                                  </p:childTnLst>
                                </p:cTn>
                              </p:par>
                            </p:childTnLst>
                          </p:cTn>
                        </p:par>
                        <p:par>
                          <p:cTn id="99" fill="hold">
                            <p:stCondLst>
                              <p:cond delay="2500"/>
                            </p:stCondLst>
                            <p:childTnLst>
                              <p:par>
                                <p:cTn id="100" presetID="10" presetClass="entr" presetSubtype="0"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childTnLst>
                                </p:cTn>
                              </p:par>
                              <p:par>
                                <p:cTn id="103" presetID="10" presetClass="entr" presetSubtype="0" fill="hold" nodeType="with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58" grpId="0" animBg="1"/>
      <p:bldP spid="59" grpId="0" animBg="1"/>
      <p:bldP spid="62" grpId="0"/>
      <p:bldP spid="63" grpId="0"/>
      <p:bldP spid="78" grpId="0" animBg="1"/>
      <p:bldP spid="79" grpId="0" animBg="1"/>
      <p:bldP spid="80" grpId="0" animBg="1"/>
      <p:bldP spid="81" grpId="0" animBg="1"/>
      <p:bldP spid="82" grpId="0" animBg="1"/>
      <p:bldP spid="84" grpId="0"/>
      <p:bldP spid="85" grpId="0"/>
      <p:bldP spid="87" grpId="0"/>
      <p:bldP spid="89" grpId="0"/>
      <p:bldP spid="100" grpId="0"/>
      <p:bldP spid="101" grpId="0"/>
      <p:bldP spid="111" grpId="0"/>
      <p:bldP spid="113" grpId="0"/>
    </p:bldLst>
  </p:timing>
</p:sld>
</file>

<file path=ppt/tags/tag1.xml><?xml version="1.0" encoding="utf-8"?>
<p:tagLst xmlns:a="http://schemas.openxmlformats.org/drawingml/2006/main" xmlns:r="http://schemas.openxmlformats.org/officeDocument/2006/relationships" xmlns:p="http://schemas.openxmlformats.org/presentationml/2006/main">
  <p:tag name="QCSIGNOFFCODE" val="QC--490045869"/>
  <p:tag name="QCNAME" val="Compliance Team"/>
  <p:tag name="AUTHOR" val="----"/>
  <p:tag name="PPTNAME" val="LSEG - an introduction into later life considerations and estate planning 260424 v1.2"/>
  <p:tag name="QCDATE" val="pre Dec 2024"/>
  <p:tag name="TYPE" val="WAW"/>
  <p:tag name="SLREVIEWDATE" val="09-19-2025"/>
  <p:tag name="SLDSCHANGED" val="new template"/>
  <p:tag name="LIVEPPTNAME" val="LSEG - an introduction into later life considerations and estate planning 190925 v1.2"/>
  <p:tag name="QRNAMESL" val="R-Johnson"/>
  <p:tag name="FILEPATH" val="NA"/>
</p:tagLst>
</file>

<file path=ppt/tags/tag10.xml><?xml version="1.0" encoding="utf-8"?>
<p:tagLst xmlns:a="http://schemas.openxmlformats.org/drawingml/2006/main" xmlns:r="http://schemas.openxmlformats.org/officeDocument/2006/relationships" xmlns:p="http://schemas.openxmlformats.org/presentationml/2006/main">
  <p:tag name="NAME21" val="288002785"/>
  <p:tag name="COMPSIGNOFFDATE" val="03-21-2024"/>
  <p:tag name="COMPSIGNEDOFFBY" val="W-MEECHAM"/>
  <p:tag name="LEGALSIGNOFFDATE" val="03-21-2024"/>
  <p:tag name="LEGALSIGNEDOFFBY" val="K-ATHERTON"/>
  <p:tag name="FILENAME" val="Stock slides 2024-25 v1.1.pptx"/>
</p:tagLst>
</file>

<file path=ppt/tags/tag11.xml><?xml version="1.0" encoding="utf-8"?>
<p:tagLst xmlns:a="http://schemas.openxmlformats.org/drawingml/2006/main" xmlns:r="http://schemas.openxmlformats.org/officeDocument/2006/relationships" xmlns:p="http://schemas.openxmlformats.org/presentationml/2006/main">
  <p:tag name="NAME21" val="441896711"/>
  <p:tag name="COMPSIGNOFFDATE" val="03-21-2024"/>
  <p:tag name="COMPSIGNEDOFFBY" val="W-MEECHAM"/>
  <p:tag name="LEGALSIGNOFFDATE" val="03-21-2024"/>
  <p:tag name="LEGALSIGNEDOFFBY" val="K-ATHERTON"/>
  <p:tag name="FILENAME" val="Stock slides 2024-25 v1.1.pptx"/>
</p:tagLst>
</file>

<file path=ppt/tags/tag12.xml><?xml version="1.0" encoding="utf-8"?>
<p:tagLst xmlns:a="http://schemas.openxmlformats.org/drawingml/2006/main" xmlns:r="http://schemas.openxmlformats.org/officeDocument/2006/relationships" xmlns:p="http://schemas.openxmlformats.org/presentationml/2006/main">
  <p:tag name="NAME21" val="224808411"/>
  <p:tag name="COMPSIGNOFFDATE" val="03-21-2024"/>
  <p:tag name="COMPSIGNEDOFFBY" val="W-MEECHAM"/>
  <p:tag name="LEGALSIGNOFFDATE" val="03-21-2024"/>
  <p:tag name="LEGALSIGNEDOFFBY" val="K-ATHERTON"/>
  <p:tag name="FILENAME" val="Stock slides 2024-25 v1.1.pptx"/>
  <p:tag name="COUNTRY-A" val="ENGLAND"/>
</p:tagLst>
</file>

<file path=ppt/tags/tag13.xml><?xml version="1.0" encoding="utf-8"?>
<p:tagLst xmlns:a="http://schemas.openxmlformats.org/drawingml/2006/main" xmlns:r="http://schemas.openxmlformats.org/officeDocument/2006/relationships" xmlns:p="http://schemas.openxmlformats.org/presentationml/2006/main">
  <p:tag name="NAME21" val="88826433"/>
  <p:tag name="COMPSIGNOFFDATE" val="03-21-2024"/>
  <p:tag name="COMPSIGNEDOFFBY" val="W-MEECHAM"/>
  <p:tag name="LEGALSIGNOFFDATE" val="03-21-2024"/>
  <p:tag name="LEGALSIGNEDOFFBY" val="K-ATHERTON"/>
  <p:tag name="FILENAME" val="Stock slides 2024-25 v1.1.pptx"/>
  <p:tag name="COUNTRY-A" val="ENGLAND"/>
</p:tagLst>
</file>

<file path=ppt/tags/tag14.xml><?xml version="1.0" encoding="utf-8"?>
<p:tagLst xmlns:a="http://schemas.openxmlformats.org/drawingml/2006/main" xmlns:r="http://schemas.openxmlformats.org/officeDocument/2006/relationships" xmlns:p="http://schemas.openxmlformats.org/presentationml/2006/main">
  <p:tag name="NAME21" val="633080641"/>
  <p:tag name="COMPSIGNOFFDATE" val="03-21-2024"/>
  <p:tag name="COMPSIGNEDOFFBY" val="W-MEECHAM"/>
  <p:tag name="LEGALSIGNOFFDATE" val="03-21-2024"/>
  <p:tag name="LEGALSIGNEDOFFBY" val="K-ATHERTON"/>
  <p:tag name="FILENAME" val="Stock slides 2024-25 v1.1.pptx"/>
</p:tagLst>
</file>

<file path=ppt/tags/tag15.xml><?xml version="1.0" encoding="utf-8"?>
<p:tagLst xmlns:a="http://schemas.openxmlformats.org/drawingml/2006/main" xmlns:r="http://schemas.openxmlformats.org/officeDocument/2006/relationships" xmlns:p="http://schemas.openxmlformats.org/presentationml/2006/main">
  <p:tag name="NAME21" val="495410273"/>
  <p:tag name="COMPSIGNOFFDATE" val="03-21-2024"/>
  <p:tag name="COMPSIGNEDOFFBY" val="W-MEECHAM"/>
  <p:tag name="LEGALSIGNOFFDATE" val="03-21-2024"/>
  <p:tag name="LEGALSIGNEDOFFBY" val="K-ATHERTON"/>
  <p:tag name="FILENAME" val="Stock slides 2024-25 v1.1.pptx"/>
</p:tagLst>
</file>

<file path=ppt/tags/tag16.xml><?xml version="1.0" encoding="utf-8"?>
<p:tagLst xmlns:a="http://schemas.openxmlformats.org/drawingml/2006/main" xmlns:r="http://schemas.openxmlformats.org/officeDocument/2006/relationships" xmlns:p="http://schemas.openxmlformats.org/presentationml/2006/main">
  <p:tag name="NAME21" val="954600983"/>
  <p:tag name="COMPSIGNOFFDATE" val="03-21-2024"/>
  <p:tag name="COMPSIGNEDOFFBY" val="W-MEECHAM"/>
  <p:tag name="LEGALSIGNOFFDATE" val="03-21-2024"/>
  <p:tag name="LEGALSIGNEDOFFBY" val="K-ATHERTON"/>
  <p:tag name="FILENAME" val="Stock slides 2024-25 v1.1.pptx"/>
</p:tagLst>
</file>

<file path=ppt/tags/tag17.xml><?xml version="1.0" encoding="utf-8"?>
<p:tagLst xmlns:a="http://schemas.openxmlformats.org/drawingml/2006/main" xmlns:r="http://schemas.openxmlformats.org/officeDocument/2006/relationships" xmlns:p="http://schemas.openxmlformats.org/presentationml/2006/main">
  <p:tag name="NAME21" val="427616810"/>
  <p:tag name="COMPSIGNOFFDATE" val="03-21-2024"/>
  <p:tag name="COMPSIGNEDOFFBY" val="W-MEECHAM"/>
  <p:tag name="LEGALSIGNOFFDATE" val="03-21-2024"/>
  <p:tag name="LEGALSIGNEDOFFBY" val="K-ATHERTON"/>
  <p:tag name="FILENAME" val="Stock slides 2024-25 v1.1.pptx"/>
</p:tagLst>
</file>

<file path=ppt/tags/tag18.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19.xml><?xml version="1.0" encoding="utf-8"?>
<p:tagLst xmlns:a="http://schemas.openxmlformats.org/drawingml/2006/main" xmlns:r="http://schemas.openxmlformats.org/officeDocument/2006/relationships" xmlns:p="http://schemas.openxmlformats.org/presentationml/2006/main">
  <p:tag name="NAME21" val="81349940"/>
  <p:tag name="COMPSIGNOFFDATE" val="03-21-2024"/>
  <p:tag name="COMPSIGNEDOFFBY" val="W-MEECHAM"/>
  <p:tag name="LEGALSIGNOFFDATE" val="03-21-2024"/>
  <p:tag name="LEGALSIGNEDOFFBY" val="K-ATHERTON"/>
  <p:tag name="FILENAME" val="Stock slides 2024-25 v1.1.pptx"/>
</p:tagLst>
</file>

<file path=ppt/tags/tag2.xml><?xml version="1.0" encoding="utf-8"?>
<p:tagLst xmlns:a="http://schemas.openxmlformats.org/drawingml/2006/main" xmlns:r="http://schemas.openxmlformats.org/officeDocument/2006/relationships" xmlns:p="http://schemas.openxmlformats.org/presentationml/2006/main">
  <p:tag name="NAME21" val="410452555"/>
  <p:tag name="LEGALSIGNOFFDATE" val="03-01-2024"/>
  <p:tag name="LEGALSIGNEDOFFBY" val="K-ATHERTON"/>
  <p:tag name="COMPSIGNOFFDATE" val="03-01-2024"/>
  <p:tag name="COMPSIGNEDOFFBY" val="M-GILL"/>
  <p:tag name="FILENAME" val="Stock slides 2024-25 v1.1.pptx"/>
</p:tagLst>
</file>

<file path=ppt/tags/tag20.xml><?xml version="1.0" encoding="utf-8"?>
<p:tagLst xmlns:a="http://schemas.openxmlformats.org/drawingml/2006/main" xmlns:r="http://schemas.openxmlformats.org/officeDocument/2006/relationships" xmlns:p="http://schemas.openxmlformats.org/presentationml/2006/main">
  <p:tag name="NAME21" val="741423466"/>
  <p:tag name="COMPSIGNOFFDATE" val="03-21-2024"/>
  <p:tag name="COMPSIGNEDOFFBY" val="W-MEECHAM"/>
  <p:tag name="LEGALSIGNOFFDATE" val="03-21-2024"/>
  <p:tag name="LEGALSIGNEDOFFBY" val="K-ATHERTON"/>
  <p:tag name="FILENAME" val="Stock slides 2024-25 v1.1.pptx"/>
</p:tagLst>
</file>

<file path=ppt/tags/tag21.xml><?xml version="1.0" encoding="utf-8"?>
<p:tagLst xmlns:a="http://schemas.openxmlformats.org/drawingml/2006/main" xmlns:r="http://schemas.openxmlformats.org/officeDocument/2006/relationships" xmlns:p="http://schemas.openxmlformats.org/presentationml/2006/main">
  <p:tag name="NAME21" val="927393826"/>
  <p:tag name="COMPSIGNOFFDATE" val="03-21-2024"/>
  <p:tag name="COMPSIGNEDOFFBY" val="W-MEECHAM"/>
  <p:tag name="LEGALSIGNOFFDATE" val="03-21-2024"/>
  <p:tag name="LEGALSIGNEDOFFBY" val="K-ATHERTON"/>
  <p:tag name="FILENAME" val="Stock slides 2024-25 v1.1.pptx"/>
</p:tagLst>
</file>

<file path=ppt/tags/tag22.xml><?xml version="1.0" encoding="utf-8"?>
<p:tagLst xmlns:a="http://schemas.openxmlformats.org/drawingml/2006/main" xmlns:r="http://schemas.openxmlformats.org/officeDocument/2006/relationships" xmlns:p="http://schemas.openxmlformats.org/presentationml/2006/main">
  <p:tag name="NAME21" val="281704780"/>
  <p:tag name="COMPSIGNOFFDATE" val="03-21-2024"/>
  <p:tag name="COMPSIGNEDOFFBY" val="W-MEECHAM"/>
  <p:tag name="LEGALSIGNOFFDATE" val="03-21-2024"/>
  <p:tag name="LEGALSIGNEDOFFBY" val="K-ATHERTON"/>
  <p:tag name="FILENAME" val="Stock slides 2024-25 v1.1.pptx"/>
</p:tagLst>
</file>

<file path=ppt/tags/tag23.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24.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25.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26.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27.xml><?xml version="1.0" encoding="utf-8"?>
<p:tagLst xmlns:a="http://schemas.openxmlformats.org/drawingml/2006/main" xmlns:r="http://schemas.openxmlformats.org/officeDocument/2006/relationships" xmlns:p="http://schemas.openxmlformats.org/presentationml/2006/main">
  <p:tag name="NAME21" val="235722909"/>
  <p:tag name="COMPSIGNOFFDATE" val="03-21-2024"/>
  <p:tag name="COMPSIGNEDOFFBY" val="W-MEECHAM"/>
  <p:tag name="LEGALSIGNOFFDATE" val="03-21-2024"/>
  <p:tag name="LEGALSIGNEDOFFBY" val="K-ATHERTON"/>
  <p:tag name="FILENAME" val="Stock slides 2024-25 v1.1.pptx"/>
</p:tagLst>
</file>

<file path=ppt/tags/tag28.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29.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3.xml><?xml version="1.0" encoding="utf-8"?>
<p:tagLst xmlns:a="http://schemas.openxmlformats.org/drawingml/2006/main" xmlns:r="http://schemas.openxmlformats.org/officeDocument/2006/relationships" xmlns:p="http://schemas.openxmlformats.org/presentationml/2006/main">
  <p:tag name="NAME21" val="341377444"/>
  <p:tag name="LEGALSIGNOFFDATE" val="03-01-2024"/>
  <p:tag name="LEGALSIGNEDOFFBY" val="K-ATHERTON"/>
  <p:tag name="COMPSIGNOFFDATE" val="03-01-2024"/>
  <p:tag name="COMPSIGNEDOFFBY" val="M-GILL"/>
  <p:tag name="FILENAME" val="Stock slides 2024-25 v1.1.pptx"/>
</p:tagLst>
</file>

<file path=ppt/tags/tag30.xml><?xml version="1.0" encoding="utf-8"?>
<p:tagLst xmlns:a="http://schemas.openxmlformats.org/drawingml/2006/main" xmlns:r="http://schemas.openxmlformats.org/officeDocument/2006/relationships" xmlns:p="http://schemas.openxmlformats.org/presentationml/2006/main">
  <p:tag name="NAME21" val="208189833"/>
  <p:tag name="COMPSIGNOFFDATE" val="03-21-2024"/>
  <p:tag name="COMPSIGNEDOFFBY" val="W-MEECHAM"/>
  <p:tag name="LEGALSIGNOFFDATE" val="03-21-2024"/>
  <p:tag name="LEGALSIGNEDOFFBY" val="K-ATHERTON"/>
  <p:tag name="FILENAME" val="Stock slides 2024-25 v1.1.pptx"/>
  <p:tag name="COUNTRY-A" val="ENGLAND"/>
  <p:tag name="COUNTRY-D" val="WALES"/>
</p:tagLst>
</file>

<file path=ppt/tags/tag31.xml><?xml version="1.0" encoding="utf-8"?>
<p:tagLst xmlns:a="http://schemas.openxmlformats.org/drawingml/2006/main" xmlns:r="http://schemas.openxmlformats.org/officeDocument/2006/relationships" xmlns:p="http://schemas.openxmlformats.org/presentationml/2006/main">
  <p:tag name="NAME21" val="902651358"/>
  <p:tag name="COMPSIGNOFFDATE" val="08-08-2024"/>
  <p:tag name="FILENAME" val="JTI estate planning 080824 v1.2.pptx"/>
  <p:tag name="COMPSIGNEDOFFBY" val="K-ATHERTON"/>
</p:tagLst>
</file>

<file path=ppt/tags/tag32.xml><?xml version="1.0" encoding="utf-8"?>
<p:tagLst xmlns:a="http://schemas.openxmlformats.org/drawingml/2006/main" xmlns:r="http://schemas.openxmlformats.org/officeDocument/2006/relationships" xmlns:p="http://schemas.openxmlformats.org/presentationml/2006/main">
  <p:tag name="NAME21" val="759533470"/>
</p:tagLst>
</file>

<file path=ppt/tags/tag33.xml><?xml version="1.0" encoding="utf-8"?>
<p:tagLst xmlns:a="http://schemas.openxmlformats.org/drawingml/2006/main" xmlns:r="http://schemas.openxmlformats.org/officeDocument/2006/relationships" xmlns:p="http://schemas.openxmlformats.org/presentationml/2006/main">
  <p:tag name="NAME21" val="211146986"/>
</p:tagLst>
</file>

<file path=ppt/tags/tag34.xml><?xml version="1.0" encoding="utf-8"?>
<p:tagLst xmlns:a="http://schemas.openxmlformats.org/drawingml/2006/main" xmlns:r="http://schemas.openxmlformats.org/officeDocument/2006/relationships" xmlns:p="http://schemas.openxmlformats.org/presentationml/2006/main">
  <p:tag name="NAME21" val="393965084"/>
  <p:tag name="COMPSIGNOFFDATE" val="03-21-2024"/>
  <p:tag name="COMPSIGNEDOFFBY" val="W-MEECHAM"/>
  <p:tag name="LEGALSIGNOFFDATE" val="03-21-2024"/>
  <p:tag name="LEGALSIGNEDOFFBY" val="K-ATHERTON"/>
  <p:tag name="FILENAME" val="Stock slides 2024-25 v1.1.pptx"/>
</p:tagLst>
</file>

<file path=ppt/tags/tag35.xml><?xml version="1.0" encoding="utf-8"?>
<p:tagLst xmlns:a="http://schemas.openxmlformats.org/drawingml/2006/main" xmlns:r="http://schemas.openxmlformats.org/officeDocument/2006/relationships" xmlns:p="http://schemas.openxmlformats.org/presentationml/2006/main">
  <p:tag name="NAME21" val="447291012"/>
  <p:tag name="COMPSIGNOFFDATE" val="03-21-2024"/>
  <p:tag name="COMPSIGNEDOFFBY" val="W-MEECHAM"/>
  <p:tag name="LEGALSIGNOFFDATE" val="03-21-2024"/>
  <p:tag name="LEGALSIGNEDOFFBY" val="K-ATHERTON"/>
  <p:tag name="FILENAME" val="Stock slides 2024-25 v1.1.pptx"/>
</p:tagLst>
</file>

<file path=ppt/tags/tag36.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37.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38.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39.xml><?xml version="1.0" encoding="utf-8"?>
<p:tagLst xmlns:a="http://schemas.openxmlformats.org/drawingml/2006/main" xmlns:r="http://schemas.openxmlformats.org/officeDocument/2006/relationships" xmlns:p="http://schemas.openxmlformats.org/presentationml/2006/main">
  <p:tag name="NAME21" val="881862975"/>
  <p:tag name="COMPSIGNOFFDATE" val="03-21-2024"/>
  <p:tag name="COMPSIGNEDOFFBY" val="W-MEECHAM"/>
  <p:tag name="LEGALSIGNOFFDATE" val="03-21-2024"/>
  <p:tag name="LEGALSIGNEDOFFBY" val="K-ATHERTON"/>
  <p:tag name="FILENAME" val="Stock slides 2024-25 v1.1.pptx"/>
</p:tagLst>
</file>

<file path=ppt/tags/tag4.xml><?xml version="1.0" encoding="utf-8"?>
<p:tagLst xmlns:a="http://schemas.openxmlformats.org/drawingml/2006/main" xmlns:r="http://schemas.openxmlformats.org/officeDocument/2006/relationships" xmlns:p="http://schemas.openxmlformats.org/presentationml/2006/main">
  <p:tag name="NAME21" val="27949402"/>
  <p:tag name="LEGALSIGNOFFDATE" val="03-01-2024"/>
  <p:tag name="LEGALSIGNEDOFFBY" val="K-ATHERTON"/>
  <p:tag name="COMPSIGNOFFDATE" val="03-01-2024"/>
  <p:tag name="COMPSIGNEDOFFBY" val="M-GILL"/>
  <p:tag name="FILENAME" val="Stock slides 2024-25 v1.1.pptx"/>
  <p:tag name="SELECTED" val="YES"/>
</p:tagLst>
</file>

<file path=ppt/tags/tag40.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5.xml><?xml version="1.0" encoding="utf-8"?>
<p:tagLst xmlns:a="http://schemas.openxmlformats.org/drawingml/2006/main" xmlns:r="http://schemas.openxmlformats.org/officeDocument/2006/relationships" xmlns:p="http://schemas.openxmlformats.org/presentationml/2006/main">
  <p:tag name="COMPSIGNOFFDATE" val="04-26-2024"/>
  <p:tag name="FILENAME" val="LSEG - an introduction into later life considerations and estate planning 260424 v1.2.pptx"/>
  <p:tag name="COMPSIGNEDOFFBY" val="R-ASTLES"/>
</p:tagLst>
</file>

<file path=ppt/tags/tag6.xml><?xml version="1.0" encoding="utf-8"?>
<p:tagLst xmlns:a="http://schemas.openxmlformats.org/drawingml/2006/main" xmlns:r="http://schemas.openxmlformats.org/officeDocument/2006/relationships" xmlns:p="http://schemas.openxmlformats.org/presentationml/2006/main">
  <p:tag name="NAME21" val="728840750"/>
  <p:tag name="COMPSIGNOFFDATE" val="03-21-2024"/>
  <p:tag name="COMPSIGNEDOFFBY" val="W-MEECHAM"/>
  <p:tag name="LEGALSIGNOFFDATE" val="03-21-2024"/>
  <p:tag name="LEGALSIGNEDOFFBY" val="K-ATHERTON"/>
  <p:tag name="FILENAME" val="Stock slides 2024-25 v1.1.pptx"/>
</p:tagLst>
</file>

<file path=ppt/tags/tag7.xml><?xml version="1.0" encoding="utf-8"?>
<p:tagLst xmlns:a="http://schemas.openxmlformats.org/drawingml/2006/main" xmlns:r="http://schemas.openxmlformats.org/officeDocument/2006/relationships" xmlns:p="http://schemas.openxmlformats.org/presentationml/2006/main">
  <p:tag name="NAME21" val="163474269"/>
  <p:tag name="COMPSIGNOFFDATE" val="03-21-2024"/>
  <p:tag name="COMPSIGNEDOFFBY" val="W-MEECHAM"/>
  <p:tag name="LEGALSIGNOFFDATE" val="03-21-2024"/>
  <p:tag name="LEGALSIGNEDOFFBY" val="K-ATHERTON"/>
  <p:tag name="FILENAME" val="Stock slides 2024-25 v1.1.pptx"/>
</p:tagLst>
</file>

<file path=ppt/tags/tag8.xml><?xml version="1.0" encoding="utf-8"?>
<p:tagLst xmlns:a="http://schemas.openxmlformats.org/drawingml/2006/main" xmlns:r="http://schemas.openxmlformats.org/officeDocument/2006/relationships" xmlns:p="http://schemas.openxmlformats.org/presentationml/2006/main">
  <p:tag name="NAME21" val="473142282"/>
  <p:tag name="COMPSIGNOFFDATE" val="03-21-2024"/>
  <p:tag name="COMPSIGNEDOFFBY" val="W-MEECHAM"/>
  <p:tag name="LEGALSIGNOFFDATE" val="03-21-2024"/>
  <p:tag name="LEGALSIGNEDOFFBY" val="K-ATHERTON"/>
  <p:tag name="FILENAME" val="Stock slides 2024-25 v1.1.pptx"/>
  <p:tag name="COUNTRY-A" val="ENGLAND"/>
  <p:tag name="COUNTRY-D" val="WALES"/>
  <p:tag name="COUNTRY-C" val="SCOTLAND"/>
</p:tagLst>
</file>

<file path=ppt/tags/tag9.xml><?xml version="1.0" encoding="utf-8"?>
<p:tagLst xmlns:a="http://schemas.openxmlformats.org/drawingml/2006/main" xmlns:r="http://schemas.openxmlformats.org/officeDocument/2006/relationships" xmlns:p="http://schemas.openxmlformats.org/presentationml/2006/main">
  <p:tag name="NAME21" val="714573089"/>
  <p:tag name="COMPSIGNOFFDATE" val="03-21-2024"/>
  <p:tag name="COMPSIGNEDOFFBY" val="W-MEECHAM"/>
  <p:tag name="LEGALSIGNOFFDATE" val="03-21-2024"/>
  <p:tag name="LEGALSIGNEDOFFBY" val="K-ATHERTON"/>
  <p:tag name="FILENAME" val="Stock slides 2024-25 v1.1.pptx"/>
</p:tagLst>
</file>

<file path=ppt/theme/theme1.xml><?xml version="1.0" encoding="utf-8"?>
<a:theme xmlns:a="http://schemas.openxmlformats.org/drawingml/2006/main" name="wawnewbran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 id="{D1A1CED9-4CD4-498B-9C67-CB1F2046ACA3}" vid="{DE480769-58B8-447C-8504-14209460F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B4E7CA60B79D4CA477D16A58F1183B" ma:contentTypeVersion="4" ma:contentTypeDescription="Create a new document." ma:contentTypeScope="" ma:versionID="7ee4290cc37f7f18d7679d8b16b38240">
  <xsd:schema xmlns:xsd="http://www.w3.org/2001/XMLSchema" xmlns:xs="http://www.w3.org/2001/XMLSchema" xmlns:p="http://schemas.microsoft.com/office/2006/metadata/properties" xmlns:ns2="c2da9a59-b3ec-4293-b49c-04b3a18a69f0" xmlns:ns3="8c14efb5-1479-45bb-abdb-689675c213d6" targetNamespace="http://schemas.microsoft.com/office/2006/metadata/properties" ma:root="true" ma:fieldsID="38d916fe559073583268b968efc9bc03" ns2:_="" ns3:_="">
    <xsd:import namespace="c2da9a59-b3ec-4293-b49c-04b3a18a69f0"/>
    <xsd:import namespace="8c14efb5-1479-45bb-abdb-689675c21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a9a59-b3ec-4293-b49c-04b3a18a6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4efb5-1479-45bb-abdb-689675c213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2CE1A3-F298-4F67-8B0A-0C67C7325243}">
  <ds:schemaRefs>
    <ds:schemaRef ds:uri="8c14efb5-1479-45bb-abdb-689675c213d6"/>
    <ds:schemaRef ds:uri="c2da9a59-b3ec-4293-b49c-04b3a18a6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354C31-63D0-4FA3-A448-5ACAE6D839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932ACD-08EC-451E-9FDD-5CE022FAD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wawnewbrand</Template>
  <TotalTime>7897</TotalTime>
  <Words>3569</Words>
  <Application>Microsoft Office PowerPoint</Application>
  <PresentationFormat>Widescreen</PresentationFormat>
  <Paragraphs>531</Paragraphs>
  <Slides>41</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Agency FB</vt:lpstr>
      <vt:lpstr>Aptos</vt:lpstr>
      <vt:lpstr>Aptos Display</vt:lpstr>
      <vt:lpstr>Arial</vt:lpstr>
      <vt:lpstr>Bierstadt</vt:lpstr>
      <vt:lpstr>Calibri</vt:lpstr>
      <vt:lpstr>Ink Free</vt:lpstr>
      <vt:lpstr>Lato Light</vt:lpstr>
      <vt:lpstr>Meta</vt:lpstr>
      <vt:lpstr>MV Boli</vt:lpstr>
      <vt:lpstr>Oswald</vt:lpstr>
      <vt:lpstr>Poppins</vt:lpstr>
      <vt:lpstr>wawnewbrand</vt:lpstr>
      <vt:lpstr>An introduction into later life considerations and estate planning</vt:lpstr>
      <vt:lpstr>PowerPoint Presentation</vt:lpstr>
      <vt:lpstr>About us</vt:lpstr>
      <vt:lpstr>PowerPoint Presentation</vt:lpstr>
      <vt:lpstr>PowerPoint Presentation</vt:lpstr>
      <vt:lpstr>Long term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Estate planning</vt:lpstr>
      <vt:lpstr>PowerPoint Presentation</vt:lpstr>
      <vt:lpstr>PowerPoint Presentation</vt:lpstr>
      <vt:lpstr>Inheritance tax</vt:lpstr>
      <vt:lpstr>PowerPoint Presentation</vt:lpstr>
      <vt:lpstr>PowerPoint Presentation</vt:lpstr>
      <vt:lpstr>PowerPoint Presentation</vt:lpstr>
      <vt:lpstr>PowerPoint Presentation</vt:lpstr>
      <vt:lpstr>Your pension savings on death</vt:lpstr>
      <vt:lpstr>PowerPoint Presentation</vt:lpstr>
      <vt:lpstr>PowerPoint Presentation</vt:lpstr>
      <vt:lpstr>Your DB pension savings</vt:lpstr>
      <vt:lpstr>PowerPoint Presentation</vt:lpstr>
      <vt:lpstr>PowerPoint Presentation</vt:lpstr>
      <vt:lpstr>Organising your affairs</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WealthAtWork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H Smith</dc:creator>
  <cp:lastModifiedBy>Russell Johnson</cp:lastModifiedBy>
  <cp:revision>280</cp:revision>
  <dcterms:created xsi:type="dcterms:W3CDTF">2011-02-28T12:21:05Z</dcterms:created>
  <dcterms:modified xsi:type="dcterms:W3CDTF">2025-09-19T15:32:20Z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0x0101005EB4E7CA60B79D4CA477D16A58F1183B</vt:lpwstr>
  </property>
</Properties>
</file>