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comments/modernComment_15B0_5736DCBF.xml" ContentType="application/vnd.ms-powerpoint.comment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comments/modernComment_15B7_DAABD22F.xml" ContentType="application/vnd.ms-powerpoint.comments+xml"/>
  <Override PartName="/ppt/tags/tag11.xml" ContentType="application/vnd.openxmlformats-officedocument.presentationml.tags+xml"/>
  <Override PartName="/ppt/notesSlides/notesSlide9.xml" ContentType="application/vnd.openxmlformats-officedocument.presentationml.notesSlide+xml"/>
  <Override PartName="/ppt/comments/modernComment_15B8_32F39B3C.xml" ContentType="application/vnd.ms-powerpoint.comment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14.xml" ContentType="application/vnd.openxmlformats-officedocument.presentationml.tags+xml"/>
  <Override PartName="/ppt/notesSlides/notesSlide12.xml" ContentType="application/vnd.openxmlformats-officedocument.presentationml.notesSlide+xml"/>
  <Override PartName="/ppt/comments/modernComment_15BB_CC5B4AC.xml" ContentType="application/vnd.ms-powerpoint.comments+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comments/modernComment_15C6_4AD4FE9F.xml" ContentType="application/vnd.ms-powerpoint.comments+xml"/>
  <Override PartName="/ppt/charts/chart4.xml" ContentType="application/vnd.openxmlformats-officedocument.drawingml.chart+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comments/modernComment_15C8_4040CBF2.xml" ContentType="application/vnd.ms-powerpoint.comments+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ppt/tags/tag47.xml" ContentType="application/vnd.openxmlformats-officedocument.presentationml.tags+xml"/>
  <Override PartName="/ppt/notesSlides/notesSlide45.xml" ContentType="application/vnd.openxmlformats-officedocument.presentationml.notesSlide+xml"/>
  <Override PartName="/ppt/tags/tag48.xml" ContentType="application/vnd.openxmlformats-officedocument.presentationml.tags+xml"/>
  <Override PartName="/ppt/notesSlides/notesSlide46.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ags/tag49.xml" ContentType="application/vnd.openxmlformats-officedocument.presentationml.tags+xml"/>
  <Override PartName="/ppt/notesSlides/notesSlide47.xml" ContentType="application/vnd.openxmlformats-officedocument.presentationml.notesSlide+xml"/>
  <Override PartName="/ppt/tags/tag50.xml" ContentType="application/vnd.openxmlformats-officedocument.presentationml.tags+xml"/>
  <Override PartName="/ppt/notesSlides/notesSlide48.xml" ContentType="application/vnd.openxmlformats-officedocument.presentationml.notesSlide+xml"/>
  <Override PartName="/ppt/tags/tag51.xml" ContentType="application/vnd.openxmlformats-officedocument.presentationml.tags+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notesSlides/notesSlide49.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50.xml" ContentType="application/vnd.openxmlformats-officedocument.presentationml.notesSlide+xml"/>
  <Override PartName="/ppt/tags/tag56.xml" ContentType="application/vnd.openxmlformats-officedocument.presentationml.tags+xml"/>
  <Override PartName="/ppt/notesSlides/notesSlide51.xml" ContentType="application/vnd.openxmlformats-officedocument.presentationml.notesSlide+xml"/>
  <Override PartName="/ppt/tags/tag57.xml" ContentType="application/vnd.openxmlformats-officedocument.presentationml.tags+xml"/>
  <Override PartName="/ppt/notesSlides/notesSlide52.xml" ContentType="application/vnd.openxmlformats-officedocument.presentationml.notesSlide+xml"/>
  <Override PartName="/ppt/tags/tag58.xml" ContentType="application/vnd.openxmlformats-officedocument.presentationml.tags+xml"/>
  <Override PartName="/ppt/notesSlides/notesSlide53.xml" ContentType="application/vnd.openxmlformats-officedocument.presentationml.notesSlide+xml"/>
  <Override PartName="/ppt/tags/tag59.xml" ContentType="application/vnd.openxmlformats-officedocument.presentationml.tags+xml"/>
  <Override PartName="/ppt/notesSlides/notesSlide54.xml" ContentType="application/vnd.openxmlformats-officedocument.presentationml.notesSlide+xml"/>
  <Override PartName="/ppt/tags/tag60.xml" ContentType="application/vnd.openxmlformats-officedocument.presentationml.tags+xml"/>
  <Override PartName="/ppt/notesSlides/notesSlide55.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56.xml" ContentType="application/vnd.openxmlformats-officedocument.presentationml.notesSlide+xml"/>
  <Override PartName="/ppt/tags/tag63.xml" ContentType="application/vnd.openxmlformats-officedocument.presentationml.tags+xml"/>
  <Override PartName="/ppt/notesSlides/notesSlide57.xml" ContentType="application/vnd.openxmlformats-officedocument.presentationml.notesSlide+xml"/>
  <Override PartName="/ppt/tags/tag64.xml" ContentType="application/vnd.openxmlformats-officedocument.presentationml.tags+xml"/>
  <Override PartName="/ppt/notesSlides/notesSlide58.xml" ContentType="application/vnd.openxmlformats-officedocument.presentationml.notesSlide+xml"/>
  <Override PartName="/ppt/tags/tag65.xml" ContentType="application/vnd.openxmlformats-officedocument.presentationml.tags+xml"/>
  <Override PartName="/ppt/notesSlides/notesSlide5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6" r:id="rId4"/>
  </p:sldMasterIdLst>
  <p:notesMasterIdLst>
    <p:notesMasterId r:id="rId70"/>
  </p:notesMasterIdLst>
  <p:sldIdLst>
    <p:sldId id="4410" r:id="rId5"/>
    <p:sldId id="4218" r:id="rId6"/>
    <p:sldId id="5552" r:id="rId7"/>
    <p:sldId id="5553" r:id="rId8"/>
    <p:sldId id="315" r:id="rId9"/>
    <p:sldId id="1943" r:id="rId10"/>
    <p:sldId id="5554" r:id="rId11"/>
    <p:sldId id="5488" r:id="rId12"/>
    <p:sldId id="5073" r:id="rId13"/>
    <p:sldId id="5559" r:id="rId14"/>
    <p:sldId id="5560" r:id="rId15"/>
    <p:sldId id="5561" r:id="rId16"/>
    <p:sldId id="5562" r:id="rId17"/>
    <p:sldId id="5563" r:id="rId18"/>
    <p:sldId id="5299" r:id="rId19"/>
    <p:sldId id="5564" r:id="rId20"/>
    <p:sldId id="5150" r:id="rId21"/>
    <p:sldId id="5565" r:id="rId22"/>
    <p:sldId id="5383" r:id="rId23"/>
    <p:sldId id="5566" r:id="rId24"/>
    <p:sldId id="5567" r:id="rId25"/>
    <p:sldId id="5568" r:id="rId26"/>
    <p:sldId id="5569" r:id="rId27"/>
    <p:sldId id="5585" r:id="rId28"/>
    <p:sldId id="826" r:id="rId29"/>
    <p:sldId id="5570" r:id="rId30"/>
    <p:sldId id="2594" r:id="rId31"/>
    <p:sldId id="2608" r:id="rId32"/>
    <p:sldId id="5066" r:id="rId33"/>
    <p:sldId id="2609" r:id="rId34"/>
    <p:sldId id="2610" r:id="rId35"/>
    <p:sldId id="2611" r:id="rId36"/>
    <p:sldId id="2455" r:id="rId37"/>
    <p:sldId id="1539" r:id="rId38"/>
    <p:sldId id="5571" r:id="rId39"/>
    <p:sldId id="5572" r:id="rId40"/>
    <p:sldId id="5573" r:id="rId41"/>
    <p:sldId id="5235" r:id="rId42"/>
    <p:sldId id="5574" r:id="rId43"/>
    <p:sldId id="2395" r:id="rId44"/>
    <p:sldId id="5575" r:id="rId45"/>
    <p:sldId id="2397" r:id="rId46"/>
    <p:sldId id="2398" r:id="rId47"/>
    <p:sldId id="5576" r:id="rId48"/>
    <p:sldId id="5464" r:id="rId49"/>
    <p:sldId id="4657" r:id="rId50"/>
    <p:sldId id="5538" r:id="rId51"/>
    <p:sldId id="5237" r:id="rId52"/>
    <p:sldId id="5577" r:id="rId53"/>
    <p:sldId id="5578" r:id="rId54"/>
    <p:sldId id="5639" r:id="rId55"/>
    <p:sldId id="5640" r:id="rId56"/>
    <p:sldId id="5641" r:id="rId57"/>
    <p:sldId id="5642" r:id="rId58"/>
    <p:sldId id="5643" r:id="rId59"/>
    <p:sldId id="2405" r:id="rId60"/>
    <p:sldId id="5579" r:id="rId61"/>
    <p:sldId id="5348" r:id="rId62"/>
    <p:sldId id="5580" r:id="rId63"/>
    <p:sldId id="5581" r:id="rId64"/>
    <p:sldId id="575" r:id="rId65"/>
    <p:sldId id="5582" r:id="rId66"/>
    <p:sldId id="5583" r:id="rId67"/>
    <p:sldId id="4557" r:id="rId68"/>
    <p:sldId id="5584"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886709-6E1A-C7EA-D104-6241B530999F}" name="Andy Maggs" initials="AM" userId="S::andy.maggs@wealthatwork.co.uk::46c2412b-bd2f-44d8-b2bb-5da3ed995c2b" providerId="AD"/>
  <p188:author id="{E995D0CB-A95D-BC65-3552-A4EBECF449A3}" name="Russell Johnson" initials="RJ" userId="S::russell.johnson@wealthatwork.co.uk::706d41a8-f39f-40d9-a557-cc67e94c8ca2" providerId="AD"/>
  <p188:author id="{7E9A6AD8-63C2-8002-C260-66DAA18FAB27}" name="Jackson Sanders" initials="JS" userId="S::jackson.sanders@wealthatwork.co.uk::1b978f50-08db-430f-b59b-f078371d91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Update" initials="" lastIdx="20" clrIdx="6"/>
  <p:cmAuthor id="1" name="Andy Maggs" initials="AM" lastIdx="165" clrIdx="0">
    <p:extLst>
      <p:ext uri="{19B8F6BF-5375-455C-9EA6-DF929625EA0E}">
        <p15:presenceInfo xmlns:p15="http://schemas.microsoft.com/office/powerpoint/2012/main" userId="S::andy.maggs@wealthatwork.co.uk::46c2412b-bd2f-44d8-b2bb-5da3ed995c2b" providerId="AD"/>
      </p:ext>
    </p:extLst>
  </p:cmAuthor>
  <p:cmAuthor id="2" name="Russell Johnson" initials="RJ" lastIdx="126" clrIdx="1">
    <p:extLst>
      <p:ext uri="{19B8F6BF-5375-455C-9EA6-DF929625EA0E}">
        <p15:presenceInfo xmlns:p15="http://schemas.microsoft.com/office/powerpoint/2012/main" userId="S::russell.johnson@wealthatwork.co.uk::706d41a8-f39f-40d9-a557-cc67e94c8ca2" providerId="AD"/>
      </p:ext>
    </p:extLst>
  </p:cmAuthor>
  <p:cmAuthor id="3" name="Education Design Team" initials="" lastIdx="699" clrIdx="2"/>
  <p:cmAuthor id="4" name="Jackson Sanders" initials="JS" lastIdx="68" clrIdx="3">
    <p:extLst>
      <p:ext uri="{19B8F6BF-5375-455C-9EA6-DF929625EA0E}">
        <p15:presenceInfo xmlns:p15="http://schemas.microsoft.com/office/powerpoint/2012/main" userId="S::jackson.sanders@wealthatwork.co.uk::1b978f50-08db-430f-b59b-f078371d9193" providerId="AD"/>
      </p:ext>
    </p:extLst>
  </p:cmAuthor>
  <p:cmAuthor id="5" name="Darren Moxom" initials="DM" lastIdx="2" clrIdx="4">
    <p:extLst>
      <p:ext uri="{19B8F6BF-5375-455C-9EA6-DF929625EA0E}">
        <p15:presenceInfo xmlns:p15="http://schemas.microsoft.com/office/powerpoint/2012/main" userId="Darren Moxom" providerId="None"/>
      </p:ext>
    </p:extLst>
  </p:cmAuthor>
  <p:cmAuthor id="6" name="Victoria East" initials="VE" lastIdx="4" clrIdx="5">
    <p:extLst>
      <p:ext uri="{19B8F6BF-5375-455C-9EA6-DF929625EA0E}">
        <p15:presenceInfo xmlns:p15="http://schemas.microsoft.com/office/powerpoint/2012/main" userId="S-1-5-21-896381857-1832430731-2431049490-37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BC1"/>
    <a:srgbClr val="B1B66E"/>
    <a:srgbClr val="97999B"/>
    <a:srgbClr val="00A5E3"/>
    <a:srgbClr val="9875A7"/>
    <a:srgbClr val="7A2A3D"/>
    <a:srgbClr val="7DC202"/>
    <a:srgbClr val="05057D"/>
    <a:srgbClr val="003A7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8" autoAdjust="0"/>
    <p:restoredTop sz="77211" autoAdjust="0"/>
  </p:normalViewPr>
  <p:slideViewPr>
    <p:cSldViewPr snapToGrid="0">
      <p:cViewPr varScale="1">
        <p:scale>
          <a:sx n="97" d="100"/>
          <a:sy n="97" d="100"/>
        </p:scale>
        <p:origin x="1688" y="192"/>
      </p:cViewPr>
      <p:guideLst>
        <p:guide orient="horz" pos="2160"/>
        <p:guide pos="3840"/>
      </p:guideLst>
    </p:cSldViewPr>
  </p:slideViewPr>
  <p:outlineViewPr>
    <p:cViewPr>
      <p:scale>
        <a:sx n="33" d="100"/>
        <a:sy n="33" d="100"/>
      </p:scale>
      <p:origin x="0" y="-28074"/>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JohnsonR\AppData\Local\Microsoft\Windows\INetCache\Content.Outlook\51SE0XIB\Asset%20Class%20Growth%2031.12.2025%20All%20Share%20Static.xlsm"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explosion val="5"/>
          <c:dPt>
            <c:idx val="0"/>
            <c:bubble3D val="0"/>
            <c:explosion val="23"/>
            <c:spPr>
              <a:solidFill>
                <a:srgbClr val="0076BE"/>
              </a:solidFill>
            </c:spPr>
            <c:extLst>
              <c:ext xmlns:c16="http://schemas.microsoft.com/office/drawing/2014/chart" uri="{C3380CC4-5D6E-409C-BE32-E72D297353CC}">
                <c16:uniqueId val="{00000001-4E3A-4346-BAC2-4625A460AA68}"/>
              </c:ext>
            </c:extLst>
          </c:dPt>
          <c:dPt>
            <c:idx val="1"/>
            <c:bubble3D val="0"/>
            <c:spPr>
              <a:noFill/>
            </c:spPr>
            <c:extLst>
              <c:ext xmlns:c16="http://schemas.microsoft.com/office/drawing/2014/chart" uri="{C3380CC4-5D6E-409C-BE32-E72D297353CC}">
                <c16:uniqueId val="{00000003-4E3A-4346-BAC2-4625A460AA68}"/>
              </c:ext>
            </c:extLst>
          </c:dPt>
          <c:cat>
            <c:strRef>
              <c:f>Sheet1!$A$2:$A$3</c:f>
              <c:strCache>
                <c:ptCount val="2"/>
                <c:pt idx="0">
                  <c:v>1st Qtr</c:v>
                </c:pt>
                <c:pt idx="1">
                  <c:v>2nd Qtr</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4E3A-4346-BAC2-4625A460AA68}"/>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explosion val="6"/>
            <c:spPr>
              <a:solidFill>
                <a:srgbClr val="91BF67"/>
              </a:solidFill>
            </c:spPr>
            <c:extLst>
              <c:ext xmlns:c16="http://schemas.microsoft.com/office/drawing/2014/chart" uri="{C3380CC4-5D6E-409C-BE32-E72D297353CC}">
                <c16:uniqueId val="{00000001-5EEA-4B27-B25D-C29DF093C417}"/>
              </c:ext>
            </c:extLst>
          </c:dPt>
          <c:dPt>
            <c:idx val="1"/>
            <c:bubble3D val="0"/>
            <c:spPr>
              <a:noFill/>
            </c:spPr>
            <c:extLst>
              <c:ext xmlns:c16="http://schemas.microsoft.com/office/drawing/2014/chart" uri="{C3380CC4-5D6E-409C-BE32-E72D297353CC}">
                <c16:uniqueId val="{00000003-5EEA-4B27-B25D-C29DF093C417}"/>
              </c:ext>
            </c:extLst>
          </c:dPt>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5EEA-4B27-B25D-C29DF093C41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explosion val="6"/>
            <c:spPr>
              <a:solidFill>
                <a:srgbClr val="EF882B"/>
              </a:solidFill>
            </c:spPr>
            <c:extLst>
              <c:ext xmlns:c16="http://schemas.microsoft.com/office/drawing/2014/chart" uri="{C3380CC4-5D6E-409C-BE32-E72D297353CC}">
                <c16:uniqueId val="{00000001-1FF5-477A-AC96-D55F8A1D47DB}"/>
              </c:ext>
            </c:extLst>
          </c:dPt>
          <c:dPt>
            <c:idx val="1"/>
            <c:bubble3D val="0"/>
            <c:spPr>
              <a:noFill/>
            </c:spPr>
            <c:extLst>
              <c:ext xmlns:c16="http://schemas.microsoft.com/office/drawing/2014/chart" uri="{C3380CC4-5D6E-409C-BE32-E72D297353CC}">
                <c16:uniqueId val="{00000003-1FF5-477A-AC96-D55F8A1D47DB}"/>
              </c:ext>
            </c:extLst>
          </c:dPt>
          <c:cat>
            <c:strRef>
              <c:f>Sheet1!$A$2:$A$3</c:f>
              <c:strCache>
                <c:ptCount val="2"/>
                <c:pt idx="0">
                  <c:v>1st Qtr</c:v>
                </c:pt>
                <c:pt idx="1">
                  <c:v>2nd Qtr</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4-1FF5-477A-AC96-D55F8A1D47DB}"/>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003962302299825E-2"/>
          <c:y val="4.7737351102824045E-2"/>
          <c:w val="0.93124948234036664"/>
          <c:h val="0.89861676477737185"/>
        </c:manualLayout>
      </c:layout>
      <c:lineChart>
        <c:grouping val="standard"/>
        <c:varyColors val="0"/>
        <c:ser>
          <c:idx val="0"/>
          <c:order val="0"/>
          <c:tx>
            <c:strRef>
              <c:f>Sheet1!$C$5</c:f>
              <c:strCache>
                <c:ptCount val="1"/>
                <c:pt idx="0">
                  <c:v> FTSE All Share TR </c:v>
                </c:pt>
              </c:strCache>
            </c:strRef>
          </c:tx>
          <c:spPr>
            <a:ln w="34925">
              <a:solidFill>
                <a:schemeClr val="accent3"/>
              </a:solidFill>
            </a:ln>
          </c:spPr>
          <c:marker>
            <c:symbol val="none"/>
          </c:marker>
          <c:cat>
            <c:numRef>
              <c:f>Sheet1!$B$6:$B$246</c:f>
              <c:numCache>
                <c:formatCode>m/d/yyyy</c:formatCode>
                <c:ptCount val="241"/>
                <c:pt idx="0">
                  <c:v>42369</c:v>
                </c:pt>
                <c:pt idx="1">
                  <c:v>42400</c:v>
                </c:pt>
                <c:pt idx="2">
                  <c:v>42429</c:v>
                </c:pt>
                <c:pt idx="3">
                  <c:v>42460</c:v>
                </c:pt>
                <c:pt idx="4">
                  <c:v>42490</c:v>
                </c:pt>
                <c:pt idx="5">
                  <c:v>42521</c:v>
                </c:pt>
                <c:pt idx="6">
                  <c:v>42551</c:v>
                </c:pt>
                <c:pt idx="7">
                  <c:v>42582</c:v>
                </c:pt>
                <c:pt idx="8">
                  <c:v>42613</c:v>
                </c:pt>
                <c:pt idx="9">
                  <c:v>42643</c:v>
                </c:pt>
                <c:pt idx="10">
                  <c:v>42674</c:v>
                </c:pt>
                <c:pt idx="11">
                  <c:v>42704</c:v>
                </c:pt>
                <c:pt idx="12">
                  <c:v>42735</c:v>
                </c:pt>
                <c:pt idx="13">
                  <c:v>42766</c:v>
                </c:pt>
                <c:pt idx="14">
                  <c:v>42794</c:v>
                </c:pt>
                <c:pt idx="15">
                  <c:v>42825</c:v>
                </c:pt>
                <c:pt idx="16">
                  <c:v>42855</c:v>
                </c:pt>
                <c:pt idx="17">
                  <c:v>42886</c:v>
                </c:pt>
                <c:pt idx="18">
                  <c:v>42916</c:v>
                </c:pt>
                <c:pt idx="19">
                  <c:v>42947</c:v>
                </c:pt>
                <c:pt idx="20">
                  <c:v>42978</c:v>
                </c:pt>
                <c:pt idx="21">
                  <c:v>43008</c:v>
                </c:pt>
                <c:pt idx="22">
                  <c:v>43039</c:v>
                </c:pt>
                <c:pt idx="23">
                  <c:v>43069</c:v>
                </c:pt>
                <c:pt idx="24">
                  <c:v>43100</c:v>
                </c:pt>
                <c:pt idx="25">
                  <c:v>43131</c:v>
                </c:pt>
                <c:pt idx="26">
                  <c:v>43159</c:v>
                </c:pt>
                <c:pt idx="27">
                  <c:v>43190</c:v>
                </c:pt>
                <c:pt idx="28">
                  <c:v>43220</c:v>
                </c:pt>
                <c:pt idx="29">
                  <c:v>43251</c:v>
                </c:pt>
                <c:pt idx="30">
                  <c:v>43281</c:v>
                </c:pt>
                <c:pt idx="31">
                  <c:v>43312</c:v>
                </c:pt>
                <c:pt idx="32">
                  <c:v>43343</c:v>
                </c:pt>
                <c:pt idx="33">
                  <c:v>43373</c:v>
                </c:pt>
                <c:pt idx="34">
                  <c:v>43404</c:v>
                </c:pt>
                <c:pt idx="35">
                  <c:v>43434</c:v>
                </c:pt>
                <c:pt idx="36">
                  <c:v>43465</c:v>
                </c:pt>
                <c:pt idx="37">
                  <c:v>43496</c:v>
                </c:pt>
                <c:pt idx="38">
                  <c:v>43524</c:v>
                </c:pt>
                <c:pt idx="39">
                  <c:v>43555</c:v>
                </c:pt>
                <c:pt idx="40">
                  <c:v>43585</c:v>
                </c:pt>
                <c:pt idx="41">
                  <c:v>43616</c:v>
                </c:pt>
                <c:pt idx="42">
                  <c:v>43646</c:v>
                </c:pt>
                <c:pt idx="43">
                  <c:v>43677</c:v>
                </c:pt>
                <c:pt idx="44">
                  <c:v>43708</c:v>
                </c:pt>
                <c:pt idx="45">
                  <c:v>43738</c:v>
                </c:pt>
                <c:pt idx="46">
                  <c:v>43769</c:v>
                </c:pt>
                <c:pt idx="47">
                  <c:v>43799</c:v>
                </c:pt>
                <c:pt idx="48">
                  <c:v>43830</c:v>
                </c:pt>
                <c:pt idx="49">
                  <c:v>43861</c:v>
                </c:pt>
                <c:pt idx="50">
                  <c:v>43890</c:v>
                </c:pt>
                <c:pt idx="51">
                  <c:v>43921</c:v>
                </c:pt>
                <c:pt idx="52">
                  <c:v>43951</c:v>
                </c:pt>
                <c:pt idx="53">
                  <c:v>43982</c:v>
                </c:pt>
                <c:pt idx="54">
                  <c:v>44012</c:v>
                </c:pt>
                <c:pt idx="55">
                  <c:v>44043</c:v>
                </c:pt>
                <c:pt idx="56">
                  <c:v>44074</c:v>
                </c:pt>
                <c:pt idx="57">
                  <c:v>44104</c:v>
                </c:pt>
                <c:pt idx="58">
                  <c:v>44135</c:v>
                </c:pt>
                <c:pt idx="59">
                  <c:v>44165</c:v>
                </c:pt>
                <c:pt idx="60">
                  <c:v>44196</c:v>
                </c:pt>
                <c:pt idx="61">
                  <c:v>44227</c:v>
                </c:pt>
                <c:pt idx="62">
                  <c:v>44255</c:v>
                </c:pt>
                <c:pt idx="63">
                  <c:v>44286</c:v>
                </c:pt>
                <c:pt idx="64">
                  <c:v>44316</c:v>
                </c:pt>
                <c:pt idx="65">
                  <c:v>44347</c:v>
                </c:pt>
                <c:pt idx="66">
                  <c:v>44377</c:v>
                </c:pt>
                <c:pt idx="67">
                  <c:v>44408</c:v>
                </c:pt>
                <c:pt idx="68">
                  <c:v>44439</c:v>
                </c:pt>
                <c:pt idx="69">
                  <c:v>44469</c:v>
                </c:pt>
                <c:pt idx="70">
                  <c:v>44500</c:v>
                </c:pt>
                <c:pt idx="71">
                  <c:v>44530</c:v>
                </c:pt>
                <c:pt idx="72">
                  <c:v>44561</c:v>
                </c:pt>
                <c:pt idx="73">
                  <c:v>44592</c:v>
                </c:pt>
                <c:pt idx="74">
                  <c:v>44620</c:v>
                </c:pt>
                <c:pt idx="75">
                  <c:v>44651</c:v>
                </c:pt>
                <c:pt idx="76">
                  <c:v>44681</c:v>
                </c:pt>
                <c:pt idx="77">
                  <c:v>44712</c:v>
                </c:pt>
                <c:pt idx="78">
                  <c:v>44742</c:v>
                </c:pt>
                <c:pt idx="79">
                  <c:v>44773</c:v>
                </c:pt>
                <c:pt idx="80">
                  <c:v>44804</c:v>
                </c:pt>
                <c:pt idx="81">
                  <c:v>44834</c:v>
                </c:pt>
                <c:pt idx="82">
                  <c:v>44865</c:v>
                </c:pt>
                <c:pt idx="83">
                  <c:v>44895</c:v>
                </c:pt>
                <c:pt idx="84">
                  <c:v>44926</c:v>
                </c:pt>
                <c:pt idx="85">
                  <c:v>44957</c:v>
                </c:pt>
                <c:pt idx="86">
                  <c:v>44985</c:v>
                </c:pt>
                <c:pt idx="87">
                  <c:v>45016</c:v>
                </c:pt>
                <c:pt idx="88">
                  <c:v>45046</c:v>
                </c:pt>
                <c:pt idx="89">
                  <c:v>45077</c:v>
                </c:pt>
                <c:pt idx="90">
                  <c:v>45107</c:v>
                </c:pt>
                <c:pt idx="91">
                  <c:v>45138</c:v>
                </c:pt>
                <c:pt idx="92">
                  <c:v>45169</c:v>
                </c:pt>
                <c:pt idx="93">
                  <c:v>45199</c:v>
                </c:pt>
                <c:pt idx="94">
                  <c:v>45230</c:v>
                </c:pt>
                <c:pt idx="95">
                  <c:v>45260</c:v>
                </c:pt>
                <c:pt idx="96">
                  <c:v>45291</c:v>
                </c:pt>
                <c:pt idx="97">
                  <c:v>45322</c:v>
                </c:pt>
                <c:pt idx="98">
                  <c:v>45351</c:v>
                </c:pt>
                <c:pt idx="99">
                  <c:v>45382</c:v>
                </c:pt>
                <c:pt idx="100">
                  <c:v>45412</c:v>
                </c:pt>
                <c:pt idx="101">
                  <c:v>45443</c:v>
                </c:pt>
                <c:pt idx="102">
                  <c:v>45473</c:v>
                </c:pt>
                <c:pt idx="103">
                  <c:v>45504</c:v>
                </c:pt>
                <c:pt idx="104">
                  <c:v>45535</c:v>
                </c:pt>
                <c:pt idx="105">
                  <c:v>45565</c:v>
                </c:pt>
                <c:pt idx="106">
                  <c:v>45596</c:v>
                </c:pt>
                <c:pt idx="107">
                  <c:v>45626</c:v>
                </c:pt>
                <c:pt idx="108">
                  <c:v>45657</c:v>
                </c:pt>
                <c:pt idx="109">
                  <c:v>45688</c:v>
                </c:pt>
                <c:pt idx="110">
                  <c:v>45716</c:v>
                </c:pt>
                <c:pt idx="111">
                  <c:v>45747</c:v>
                </c:pt>
                <c:pt idx="112">
                  <c:v>45777</c:v>
                </c:pt>
                <c:pt idx="113">
                  <c:v>45808</c:v>
                </c:pt>
                <c:pt idx="114">
                  <c:v>45838</c:v>
                </c:pt>
                <c:pt idx="115">
                  <c:v>45869</c:v>
                </c:pt>
                <c:pt idx="116">
                  <c:v>45900</c:v>
                </c:pt>
                <c:pt idx="117">
                  <c:v>45930</c:v>
                </c:pt>
                <c:pt idx="118">
                  <c:v>45961</c:v>
                </c:pt>
                <c:pt idx="119">
                  <c:v>45991</c:v>
                </c:pt>
                <c:pt idx="120">
                  <c:v>46022</c:v>
                </c:pt>
              </c:numCache>
            </c:numRef>
          </c:cat>
          <c:val>
            <c:numRef>
              <c:f>Sheet1!$C$6:$C$246</c:f>
              <c:numCache>
                <c:formatCode>_("£"* #,##0.00_);_("£"* \(#,##0.00\);_("£"* "-"??_);_(@_)</c:formatCode>
                <c:ptCount val="241"/>
                <c:pt idx="0">
                  <c:v>100</c:v>
                </c:pt>
                <c:pt idx="1">
                  <c:v>96.918999999999997</c:v>
                </c:pt>
                <c:pt idx="2">
                  <c:v>97.695599999999999</c:v>
                </c:pt>
                <c:pt idx="3">
                  <c:v>99.588399999999993</c:v>
                </c:pt>
                <c:pt idx="4">
                  <c:v>100.721</c:v>
                </c:pt>
                <c:pt idx="5">
                  <c:v>101.413</c:v>
                </c:pt>
                <c:pt idx="6">
                  <c:v>104.27200000000001</c:v>
                </c:pt>
                <c:pt idx="7">
                  <c:v>108.453</c:v>
                </c:pt>
                <c:pt idx="8">
                  <c:v>110.508</c:v>
                </c:pt>
                <c:pt idx="9">
                  <c:v>112.384</c:v>
                </c:pt>
                <c:pt idx="10">
                  <c:v>113.018</c:v>
                </c:pt>
                <c:pt idx="11">
                  <c:v>111.182</c:v>
                </c:pt>
                <c:pt idx="12">
                  <c:v>116.753</c:v>
                </c:pt>
                <c:pt idx="13">
                  <c:v>116.363</c:v>
                </c:pt>
                <c:pt idx="14">
                  <c:v>119.977</c:v>
                </c:pt>
                <c:pt idx="15">
                  <c:v>121.45</c:v>
                </c:pt>
                <c:pt idx="16">
                  <c:v>121.002</c:v>
                </c:pt>
                <c:pt idx="17">
                  <c:v>126.282</c:v>
                </c:pt>
                <c:pt idx="18">
                  <c:v>123.169</c:v>
                </c:pt>
                <c:pt idx="19">
                  <c:v>124.608</c:v>
                </c:pt>
                <c:pt idx="20">
                  <c:v>126.34099999999999</c:v>
                </c:pt>
                <c:pt idx="21">
                  <c:v>125.803</c:v>
                </c:pt>
                <c:pt idx="22">
                  <c:v>128.148</c:v>
                </c:pt>
                <c:pt idx="23">
                  <c:v>126.027</c:v>
                </c:pt>
                <c:pt idx="24">
                  <c:v>132.04499999999999</c:v>
                </c:pt>
                <c:pt idx="25">
                  <c:v>129.49</c:v>
                </c:pt>
                <c:pt idx="26">
                  <c:v>125.253</c:v>
                </c:pt>
                <c:pt idx="27">
                  <c:v>122.967</c:v>
                </c:pt>
                <c:pt idx="28">
                  <c:v>130.87100000000001</c:v>
                </c:pt>
                <c:pt idx="29">
                  <c:v>134.524</c:v>
                </c:pt>
                <c:pt idx="30">
                  <c:v>134.28100000000001</c:v>
                </c:pt>
                <c:pt idx="31">
                  <c:v>136.01400000000001</c:v>
                </c:pt>
                <c:pt idx="32">
                  <c:v>132.25800000000001</c:v>
                </c:pt>
                <c:pt idx="33">
                  <c:v>133.185</c:v>
                </c:pt>
                <c:pt idx="34">
                  <c:v>126.26900000000001</c:v>
                </c:pt>
                <c:pt idx="35">
                  <c:v>124.19199999999999</c:v>
                </c:pt>
                <c:pt idx="36">
                  <c:v>119.536</c:v>
                </c:pt>
                <c:pt idx="37">
                  <c:v>124.53100000000001</c:v>
                </c:pt>
                <c:pt idx="38">
                  <c:v>127.387</c:v>
                </c:pt>
                <c:pt idx="39">
                  <c:v>130.78200000000001</c:v>
                </c:pt>
                <c:pt idx="40">
                  <c:v>134.29300000000001</c:v>
                </c:pt>
                <c:pt idx="41">
                  <c:v>130.26</c:v>
                </c:pt>
                <c:pt idx="42">
                  <c:v>135.04300000000001</c:v>
                </c:pt>
                <c:pt idx="43">
                  <c:v>137.74600000000001</c:v>
                </c:pt>
                <c:pt idx="44">
                  <c:v>132.834</c:v>
                </c:pt>
                <c:pt idx="45">
                  <c:v>136.75899999999999</c:v>
                </c:pt>
                <c:pt idx="46">
                  <c:v>134.84399999999999</c:v>
                </c:pt>
                <c:pt idx="47">
                  <c:v>137.86500000000001</c:v>
                </c:pt>
                <c:pt idx="48">
                  <c:v>142.446</c:v>
                </c:pt>
                <c:pt idx="49">
                  <c:v>137.82300000000001</c:v>
                </c:pt>
                <c:pt idx="50">
                  <c:v>125.565</c:v>
                </c:pt>
                <c:pt idx="51">
                  <c:v>106.648</c:v>
                </c:pt>
                <c:pt idx="52">
                  <c:v>111.893</c:v>
                </c:pt>
                <c:pt idx="53">
                  <c:v>115.717</c:v>
                </c:pt>
                <c:pt idx="54">
                  <c:v>117.498</c:v>
                </c:pt>
                <c:pt idx="55">
                  <c:v>113.28700000000001</c:v>
                </c:pt>
                <c:pt idx="56">
                  <c:v>116.03100000000001</c:v>
                </c:pt>
                <c:pt idx="57">
                  <c:v>114.065</c:v>
                </c:pt>
                <c:pt idx="58">
                  <c:v>109.708</c:v>
                </c:pt>
                <c:pt idx="59">
                  <c:v>123.684</c:v>
                </c:pt>
                <c:pt idx="60">
                  <c:v>128.46299999999999</c:v>
                </c:pt>
                <c:pt idx="61">
                  <c:v>127.419</c:v>
                </c:pt>
                <c:pt idx="62">
                  <c:v>129.95699999999999</c:v>
                </c:pt>
                <c:pt idx="63">
                  <c:v>135.13300000000001</c:v>
                </c:pt>
                <c:pt idx="64">
                  <c:v>140.928</c:v>
                </c:pt>
                <c:pt idx="65">
                  <c:v>142.48599999999999</c:v>
                </c:pt>
                <c:pt idx="66">
                  <c:v>142.70699999999999</c:v>
                </c:pt>
                <c:pt idx="67">
                  <c:v>143.46600000000001</c:v>
                </c:pt>
                <c:pt idx="68">
                  <c:v>147.29900000000001</c:v>
                </c:pt>
                <c:pt idx="69">
                  <c:v>145.88300000000001</c:v>
                </c:pt>
                <c:pt idx="70">
                  <c:v>148.54</c:v>
                </c:pt>
                <c:pt idx="71">
                  <c:v>145.21</c:v>
                </c:pt>
                <c:pt idx="72">
                  <c:v>152.00299999999999</c:v>
                </c:pt>
                <c:pt idx="73">
                  <c:v>151.499</c:v>
                </c:pt>
                <c:pt idx="74">
                  <c:v>150.78899999999999</c:v>
                </c:pt>
                <c:pt idx="75">
                  <c:v>152.745</c:v>
                </c:pt>
                <c:pt idx="76">
                  <c:v>153.21600000000001</c:v>
                </c:pt>
                <c:pt idx="77">
                  <c:v>154.27600000000001</c:v>
                </c:pt>
                <c:pt idx="78">
                  <c:v>145.05099999999999</c:v>
                </c:pt>
                <c:pt idx="79">
                  <c:v>151.37299999999999</c:v>
                </c:pt>
                <c:pt idx="80">
                  <c:v>148.792</c:v>
                </c:pt>
                <c:pt idx="81">
                  <c:v>140.048</c:v>
                </c:pt>
                <c:pt idx="82">
                  <c:v>144.405</c:v>
                </c:pt>
                <c:pt idx="83">
                  <c:v>154.71100000000001</c:v>
                </c:pt>
                <c:pt idx="84">
                  <c:v>152.51300000000001</c:v>
                </c:pt>
                <c:pt idx="85">
                  <c:v>159.37799999999999</c:v>
                </c:pt>
                <c:pt idx="86">
                  <c:v>161.79900000000001</c:v>
                </c:pt>
                <c:pt idx="87">
                  <c:v>157.209</c:v>
                </c:pt>
                <c:pt idx="88">
                  <c:v>162.476</c:v>
                </c:pt>
                <c:pt idx="89">
                  <c:v>154.95099999999999</c:v>
                </c:pt>
                <c:pt idx="90">
                  <c:v>156.49100000000001</c:v>
                </c:pt>
                <c:pt idx="91">
                  <c:v>160.58799999999999</c:v>
                </c:pt>
                <c:pt idx="92">
                  <c:v>156.57900000000001</c:v>
                </c:pt>
                <c:pt idx="93">
                  <c:v>159.435</c:v>
                </c:pt>
                <c:pt idx="94">
                  <c:v>152.90899999999999</c:v>
                </c:pt>
                <c:pt idx="95">
                  <c:v>157.47399999999999</c:v>
                </c:pt>
                <c:pt idx="96">
                  <c:v>164.58600000000001</c:v>
                </c:pt>
                <c:pt idx="97">
                  <c:v>162.41200000000001</c:v>
                </c:pt>
                <c:pt idx="98">
                  <c:v>162.72399999999999</c:v>
                </c:pt>
                <c:pt idx="99">
                  <c:v>170.458</c:v>
                </c:pt>
                <c:pt idx="100">
                  <c:v>174.66900000000001</c:v>
                </c:pt>
                <c:pt idx="101">
                  <c:v>178.876</c:v>
                </c:pt>
                <c:pt idx="102">
                  <c:v>176.81</c:v>
                </c:pt>
                <c:pt idx="103">
                  <c:v>182.339</c:v>
                </c:pt>
                <c:pt idx="104">
                  <c:v>183.166</c:v>
                </c:pt>
                <c:pt idx="105">
                  <c:v>180.8</c:v>
                </c:pt>
                <c:pt idx="106">
                  <c:v>177.83799999999999</c:v>
                </c:pt>
                <c:pt idx="107">
                  <c:v>182.273</c:v>
                </c:pt>
                <c:pt idx="108">
                  <c:v>180.16499999999999</c:v>
                </c:pt>
                <c:pt idx="109">
                  <c:v>190.11799999999999</c:v>
                </c:pt>
                <c:pt idx="110">
                  <c:v>192.61799999999999</c:v>
                </c:pt>
                <c:pt idx="111">
                  <c:v>188.28399999999999</c:v>
                </c:pt>
                <c:pt idx="112">
                  <c:v>187.821</c:v>
                </c:pt>
                <c:pt idx="113">
                  <c:v>195.60300000000001</c:v>
                </c:pt>
                <c:pt idx="114">
                  <c:v>196.542</c:v>
                </c:pt>
                <c:pt idx="115">
                  <c:v>204.33099999999999</c:v>
                </c:pt>
                <c:pt idx="116">
                  <c:v>206.20099999999999</c:v>
                </c:pt>
                <c:pt idx="117">
                  <c:v>210.04300000000001</c:v>
                </c:pt>
                <c:pt idx="118">
                  <c:v>217.84399999999999</c:v>
                </c:pt>
                <c:pt idx="119">
                  <c:v>218.654</c:v>
                </c:pt>
                <c:pt idx="120">
                  <c:v>223.44499999999999</c:v>
                </c:pt>
              </c:numCache>
            </c:numRef>
          </c:val>
          <c:smooth val="1"/>
          <c:extLst>
            <c:ext xmlns:c16="http://schemas.microsoft.com/office/drawing/2014/chart" uri="{C3380CC4-5D6E-409C-BE32-E72D297353CC}">
              <c16:uniqueId val="{00000000-E053-4534-AD17-C284DB9E2F23}"/>
            </c:ext>
          </c:extLst>
        </c:ser>
        <c:ser>
          <c:idx val="1"/>
          <c:order val="1"/>
          <c:tx>
            <c:strRef>
              <c:f>Sheet1!$D$5</c:f>
              <c:strCache>
                <c:ptCount val="1"/>
                <c:pt idx="0">
                  <c:v> IA Sterling Corporate Bond </c:v>
                </c:pt>
              </c:strCache>
            </c:strRef>
          </c:tx>
          <c:spPr>
            <a:ln w="34925">
              <a:solidFill>
                <a:schemeClr val="accent1"/>
              </a:solidFill>
            </a:ln>
          </c:spPr>
          <c:marker>
            <c:symbol val="none"/>
          </c:marker>
          <c:cat>
            <c:numRef>
              <c:f>Sheet1!$B$6:$B$246</c:f>
              <c:numCache>
                <c:formatCode>m/d/yyyy</c:formatCode>
                <c:ptCount val="241"/>
                <c:pt idx="0">
                  <c:v>42369</c:v>
                </c:pt>
                <c:pt idx="1">
                  <c:v>42400</c:v>
                </c:pt>
                <c:pt idx="2">
                  <c:v>42429</c:v>
                </c:pt>
                <c:pt idx="3">
                  <c:v>42460</c:v>
                </c:pt>
                <c:pt idx="4">
                  <c:v>42490</c:v>
                </c:pt>
                <c:pt idx="5">
                  <c:v>42521</c:v>
                </c:pt>
                <c:pt idx="6">
                  <c:v>42551</c:v>
                </c:pt>
                <c:pt idx="7">
                  <c:v>42582</c:v>
                </c:pt>
                <c:pt idx="8">
                  <c:v>42613</c:v>
                </c:pt>
                <c:pt idx="9">
                  <c:v>42643</c:v>
                </c:pt>
                <c:pt idx="10">
                  <c:v>42674</c:v>
                </c:pt>
                <c:pt idx="11">
                  <c:v>42704</c:v>
                </c:pt>
                <c:pt idx="12">
                  <c:v>42735</c:v>
                </c:pt>
                <c:pt idx="13">
                  <c:v>42766</c:v>
                </c:pt>
                <c:pt idx="14">
                  <c:v>42794</c:v>
                </c:pt>
                <c:pt idx="15">
                  <c:v>42825</c:v>
                </c:pt>
                <c:pt idx="16">
                  <c:v>42855</c:v>
                </c:pt>
                <c:pt idx="17">
                  <c:v>42886</c:v>
                </c:pt>
                <c:pt idx="18">
                  <c:v>42916</c:v>
                </c:pt>
                <c:pt idx="19">
                  <c:v>42947</c:v>
                </c:pt>
                <c:pt idx="20">
                  <c:v>42978</c:v>
                </c:pt>
                <c:pt idx="21">
                  <c:v>43008</c:v>
                </c:pt>
                <c:pt idx="22">
                  <c:v>43039</c:v>
                </c:pt>
                <c:pt idx="23">
                  <c:v>43069</c:v>
                </c:pt>
                <c:pt idx="24">
                  <c:v>43100</c:v>
                </c:pt>
                <c:pt idx="25">
                  <c:v>43131</c:v>
                </c:pt>
                <c:pt idx="26">
                  <c:v>43159</c:v>
                </c:pt>
                <c:pt idx="27">
                  <c:v>43190</c:v>
                </c:pt>
                <c:pt idx="28">
                  <c:v>43220</c:v>
                </c:pt>
                <c:pt idx="29">
                  <c:v>43251</c:v>
                </c:pt>
                <c:pt idx="30">
                  <c:v>43281</c:v>
                </c:pt>
                <c:pt idx="31">
                  <c:v>43312</c:v>
                </c:pt>
                <c:pt idx="32">
                  <c:v>43343</c:v>
                </c:pt>
                <c:pt idx="33">
                  <c:v>43373</c:v>
                </c:pt>
                <c:pt idx="34">
                  <c:v>43404</c:v>
                </c:pt>
                <c:pt idx="35">
                  <c:v>43434</c:v>
                </c:pt>
                <c:pt idx="36">
                  <c:v>43465</c:v>
                </c:pt>
                <c:pt idx="37">
                  <c:v>43496</c:v>
                </c:pt>
                <c:pt idx="38">
                  <c:v>43524</c:v>
                </c:pt>
                <c:pt idx="39">
                  <c:v>43555</c:v>
                </c:pt>
                <c:pt idx="40">
                  <c:v>43585</c:v>
                </c:pt>
                <c:pt idx="41">
                  <c:v>43616</c:v>
                </c:pt>
                <c:pt idx="42">
                  <c:v>43646</c:v>
                </c:pt>
                <c:pt idx="43">
                  <c:v>43677</c:v>
                </c:pt>
                <c:pt idx="44">
                  <c:v>43708</c:v>
                </c:pt>
                <c:pt idx="45">
                  <c:v>43738</c:v>
                </c:pt>
                <c:pt idx="46">
                  <c:v>43769</c:v>
                </c:pt>
                <c:pt idx="47">
                  <c:v>43799</c:v>
                </c:pt>
                <c:pt idx="48">
                  <c:v>43830</c:v>
                </c:pt>
                <c:pt idx="49">
                  <c:v>43861</c:v>
                </c:pt>
                <c:pt idx="50">
                  <c:v>43890</c:v>
                </c:pt>
                <c:pt idx="51">
                  <c:v>43921</c:v>
                </c:pt>
                <c:pt idx="52">
                  <c:v>43951</c:v>
                </c:pt>
                <c:pt idx="53">
                  <c:v>43982</c:v>
                </c:pt>
                <c:pt idx="54">
                  <c:v>44012</c:v>
                </c:pt>
                <c:pt idx="55">
                  <c:v>44043</c:v>
                </c:pt>
                <c:pt idx="56">
                  <c:v>44074</c:v>
                </c:pt>
                <c:pt idx="57">
                  <c:v>44104</c:v>
                </c:pt>
                <c:pt idx="58">
                  <c:v>44135</c:v>
                </c:pt>
                <c:pt idx="59">
                  <c:v>44165</c:v>
                </c:pt>
                <c:pt idx="60">
                  <c:v>44196</c:v>
                </c:pt>
                <c:pt idx="61">
                  <c:v>44227</c:v>
                </c:pt>
                <c:pt idx="62">
                  <c:v>44255</c:v>
                </c:pt>
                <c:pt idx="63">
                  <c:v>44286</c:v>
                </c:pt>
                <c:pt idx="64">
                  <c:v>44316</c:v>
                </c:pt>
                <c:pt idx="65">
                  <c:v>44347</c:v>
                </c:pt>
                <c:pt idx="66">
                  <c:v>44377</c:v>
                </c:pt>
                <c:pt idx="67">
                  <c:v>44408</c:v>
                </c:pt>
                <c:pt idx="68">
                  <c:v>44439</c:v>
                </c:pt>
                <c:pt idx="69">
                  <c:v>44469</c:v>
                </c:pt>
                <c:pt idx="70">
                  <c:v>44500</c:v>
                </c:pt>
                <c:pt idx="71">
                  <c:v>44530</c:v>
                </c:pt>
                <c:pt idx="72">
                  <c:v>44561</c:v>
                </c:pt>
                <c:pt idx="73">
                  <c:v>44592</c:v>
                </c:pt>
                <c:pt idx="74">
                  <c:v>44620</c:v>
                </c:pt>
                <c:pt idx="75">
                  <c:v>44651</c:v>
                </c:pt>
                <c:pt idx="76">
                  <c:v>44681</c:v>
                </c:pt>
                <c:pt idx="77">
                  <c:v>44712</c:v>
                </c:pt>
                <c:pt idx="78">
                  <c:v>44742</c:v>
                </c:pt>
                <c:pt idx="79">
                  <c:v>44773</c:v>
                </c:pt>
                <c:pt idx="80">
                  <c:v>44804</c:v>
                </c:pt>
                <c:pt idx="81">
                  <c:v>44834</c:v>
                </c:pt>
                <c:pt idx="82">
                  <c:v>44865</c:v>
                </c:pt>
                <c:pt idx="83">
                  <c:v>44895</c:v>
                </c:pt>
                <c:pt idx="84">
                  <c:v>44926</c:v>
                </c:pt>
                <c:pt idx="85">
                  <c:v>44957</c:v>
                </c:pt>
                <c:pt idx="86">
                  <c:v>44985</c:v>
                </c:pt>
                <c:pt idx="87">
                  <c:v>45016</c:v>
                </c:pt>
                <c:pt idx="88">
                  <c:v>45046</c:v>
                </c:pt>
                <c:pt idx="89">
                  <c:v>45077</c:v>
                </c:pt>
                <c:pt idx="90">
                  <c:v>45107</c:v>
                </c:pt>
                <c:pt idx="91">
                  <c:v>45138</c:v>
                </c:pt>
                <c:pt idx="92">
                  <c:v>45169</c:v>
                </c:pt>
                <c:pt idx="93">
                  <c:v>45199</c:v>
                </c:pt>
                <c:pt idx="94">
                  <c:v>45230</c:v>
                </c:pt>
                <c:pt idx="95">
                  <c:v>45260</c:v>
                </c:pt>
                <c:pt idx="96">
                  <c:v>45291</c:v>
                </c:pt>
                <c:pt idx="97">
                  <c:v>45322</c:v>
                </c:pt>
                <c:pt idx="98">
                  <c:v>45351</c:v>
                </c:pt>
                <c:pt idx="99">
                  <c:v>45382</c:v>
                </c:pt>
                <c:pt idx="100">
                  <c:v>45412</c:v>
                </c:pt>
                <c:pt idx="101">
                  <c:v>45443</c:v>
                </c:pt>
                <c:pt idx="102">
                  <c:v>45473</c:v>
                </c:pt>
                <c:pt idx="103">
                  <c:v>45504</c:v>
                </c:pt>
                <c:pt idx="104">
                  <c:v>45535</c:v>
                </c:pt>
                <c:pt idx="105">
                  <c:v>45565</c:v>
                </c:pt>
                <c:pt idx="106">
                  <c:v>45596</c:v>
                </c:pt>
                <c:pt idx="107">
                  <c:v>45626</c:v>
                </c:pt>
                <c:pt idx="108">
                  <c:v>45657</c:v>
                </c:pt>
                <c:pt idx="109">
                  <c:v>45688</c:v>
                </c:pt>
                <c:pt idx="110">
                  <c:v>45716</c:v>
                </c:pt>
                <c:pt idx="111">
                  <c:v>45747</c:v>
                </c:pt>
                <c:pt idx="112">
                  <c:v>45777</c:v>
                </c:pt>
                <c:pt idx="113">
                  <c:v>45808</c:v>
                </c:pt>
                <c:pt idx="114">
                  <c:v>45838</c:v>
                </c:pt>
                <c:pt idx="115">
                  <c:v>45869</c:v>
                </c:pt>
                <c:pt idx="116">
                  <c:v>45900</c:v>
                </c:pt>
                <c:pt idx="117">
                  <c:v>45930</c:v>
                </c:pt>
                <c:pt idx="118">
                  <c:v>45961</c:v>
                </c:pt>
                <c:pt idx="119">
                  <c:v>45991</c:v>
                </c:pt>
                <c:pt idx="120">
                  <c:v>46022</c:v>
                </c:pt>
              </c:numCache>
            </c:numRef>
          </c:cat>
          <c:val>
            <c:numRef>
              <c:f>Sheet1!$D$6:$D$246</c:f>
              <c:numCache>
                <c:formatCode>_("£"* #,##0.00_);_("£"* \(#,##0.00\);_("£"* "-"??_);_(@_)</c:formatCode>
                <c:ptCount val="241"/>
                <c:pt idx="0">
                  <c:v>100</c:v>
                </c:pt>
                <c:pt idx="1">
                  <c:v>100.414</c:v>
                </c:pt>
                <c:pt idx="2">
                  <c:v>99.674199999999999</c:v>
                </c:pt>
                <c:pt idx="3">
                  <c:v>102.126</c:v>
                </c:pt>
                <c:pt idx="4">
                  <c:v>102.661</c:v>
                </c:pt>
                <c:pt idx="5">
                  <c:v>103.46299999999999</c:v>
                </c:pt>
                <c:pt idx="6">
                  <c:v>105.462</c:v>
                </c:pt>
                <c:pt idx="7">
                  <c:v>109.459</c:v>
                </c:pt>
                <c:pt idx="8">
                  <c:v>112.68600000000001</c:v>
                </c:pt>
                <c:pt idx="9">
                  <c:v>111.86199999999999</c:v>
                </c:pt>
                <c:pt idx="10">
                  <c:v>108.499</c:v>
                </c:pt>
                <c:pt idx="11">
                  <c:v>107.303</c:v>
                </c:pt>
                <c:pt idx="12">
                  <c:v>109.08199999999999</c:v>
                </c:pt>
                <c:pt idx="13">
                  <c:v>108.261</c:v>
                </c:pt>
                <c:pt idx="14">
                  <c:v>110.676</c:v>
                </c:pt>
                <c:pt idx="15">
                  <c:v>111.19499999999999</c:v>
                </c:pt>
                <c:pt idx="16">
                  <c:v>111.721</c:v>
                </c:pt>
                <c:pt idx="17">
                  <c:v>113.268</c:v>
                </c:pt>
                <c:pt idx="18">
                  <c:v>112.211</c:v>
                </c:pt>
                <c:pt idx="19">
                  <c:v>113.066</c:v>
                </c:pt>
                <c:pt idx="20">
                  <c:v>114.176</c:v>
                </c:pt>
                <c:pt idx="21">
                  <c:v>112.539</c:v>
                </c:pt>
                <c:pt idx="22">
                  <c:v>113.148</c:v>
                </c:pt>
                <c:pt idx="23">
                  <c:v>113.05</c:v>
                </c:pt>
                <c:pt idx="24">
                  <c:v>114.6</c:v>
                </c:pt>
                <c:pt idx="25">
                  <c:v>114.084</c:v>
                </c:pt>
                <c:pt idx="26">
                  <c:v>112.693</c:v>
                </c:pt>
                <c:pt idx="27">
                  <c:v>113.08199999999999</c:v>
                </c:pt>
                <c:pt idx="28">
                  <c:v>113.083</c:v>
                </c:pt>
                <c:pt idx="29">
                  <c:v>113.10299999999999</c:v>
                </c:pt>
                <c:pt idx="30">
                  <c:v>112.867</c:v>
                </c:pt>
                <c:pt idx="31">
                  <c:v>113.03100000000001</c:v>
                </c:pt>
                <c:pt idx="32">
                  <c:v>113.378</c:v>
                </c:pt>
                <c:pt idx="33">
                  <c:v>112.655</c:v>
                </c:pt>
                <c:pt idx="34">
                  <c:v>112.92700000000001</c:v>
                </c:pt>
                <c:pt idx="35">
                  <c:v>111.45099999999999</c:v>
                </c:pt>
                <c:pt idx="36">
                  <c:v>112.05200000000001</c:v>
                </c:pt>
                <c:pt idx="37">
                  <c:v>113.86</c:v>
                </c:pt>
                <c:pt idx="38">
                  <c:v>114.176</c:v>
                </c:pt>
                <c:pt idx="39">
                  <c:v>116.434</c:v>
                </c:pt>
                <c:pt idx="40">
                  <c:v>116.66200000000001</c:v>
                </c:pt>
                <c:pt idx="41">
                  <c:v>117.562</c:v>
                </c:pt>
                <c:pt idx="42">
                  <c:v>119.15900000000001</c:v>
                </c:pt>
                <c:pt idx="43">
                  <c:v>120.98399999999999</c:v>
                </c:pt>
                <c:pt idx="44">
                  <c:v>122.934</c:v>
                </c:pt>
                <c:pt idx="45">
                  <c:v>122.812</c:v>
                </c:pt>
                <c:pt idx="46">
                  <c:v>122.55</c:v>
                </c:pt>
                <c:pt idx="47">
                  <c:v>122.741</c:v>
                </c:pt>
                <c:pt idx="48">
                  <c:v>122.68899999999999</c:v>
                </c:pt>
                <c:pt idx="49">
                  <c:v>125.596</c:v>
                </c:pt>
                <c:pt idx="50">
                  <c:v>125.383</c:v>
                </c:pt>
                <c:pt idx="51">
                  <c:v>117.33799999999999</c:v>
                </c:pt>
                <c:pt idx="52">
                  <c:v>122.81399999999999</c:v>
                </c:pt>
                <c:pt idx="53">
                  <c:v>124.15900000000001</c:v>
                </c:pt>
                <c:pt idx="54">
                  <c:v>126.027</c:v>
                </c:pt>
                <c:pt idx="55">
                  <c:v>128.16300000000001</c:v>
                </c:pt>
                <c:pt idx="56">
                  <c:v>127.059</c:v>
                </c:pt>
                <c:pt idx="57">
                  <c:v>127.98</c:v>
                </c:pt>
                <c:pt idx="58">
                  <c:v>128.24299999999999</c:v>
                </c:pt>
                <c:pt idx="59">
                  <c:v>130.49600000000001</c:v>
                </c:pt>
                <c:pt idx="60">
                  <c:v>132.227</c:v>
                </c:pt>
                <c:pt idx="61">
                  <c:v>131.22800000000001</c:v>
                </c:pt>
                <c:pt idx="62">
                  <c:v>127.86</c:v>
                </c:pt>
                <c:pt idx="63">
                  <c:v>127.923</c:v>
                </c:pt>
                <c:pt idx="64">
                  <c:v>128.81200000000001</c:v>
                </c:pt>
                <c:pt idx="65">
                  <c:v>128.93100000000001</c:v>
                </c:pt>
                <c:pt idx="66">
                  <c:v>130.179</c:v>
                </c:pt>
                <c:pt idx="67">
                  <c:v>131.71100000000001</c:v>
                </c:pt>
                <c:pt idx="68">
                  <c:v>131.89400000000001</c:v>
                </c:pt>
                <c:pt idx="69">
                  <c:v>129.58699999999999</c:v>
                </c:pt>
                <c:pt idx="70">
                  <c:v>129.61099999999999</c:v>
                </c:pt>
                <c:pt idx="71">
                  <c:v>130.779</c:v>
                </c:pt>
                <c:pt idx="72">
                  <c:v>129.68700000000001</c:v>
                </c:pt>
                <c:pt idx="73">
                  <c:v>126.58</c:v>
                </c:pt>
                <c:pt idx="74">
                  <c:v>123.414</c:v>
                </c:pt>
                <c:pt idx="75">
                  <c:v>122.49</c:v>
                </c:pt>
                <c:pt idx="76">
                  <c:v>119.42</c:v>
                </c:pt>
                <c:pt idx="77">
                  <c:v>118.258</c:v>
                </c:pt>
                <c:pt idx="78">
                  <c:v>113.43600000000001</c:v>
                </c:pt>
                <c:pt idx="79">
                  <c:v>116.864</c:v>
                </c:pt>
                <c:pt idx="80">
                  <c:v>111.328</c:v>
                </c:pt>
                <c:pt idx="81">
                  <c:v>102.98</c:v>
                </c:pt>
                <c:pt idx="82">
                  <c:v>106.502</c:v>
                </c:pt>
                <c:pt idx="83">
                  <c:v>110.551</c:v>
                </c:pt>
                <c:pt idx="84">
                  <c:v>108.81399999999999</c:v>
                </c:pt>
                <c:pt idx="85">
                  <c:v>112.75700000000001</c:v>
                </c:pt>
                <c:pt idx="86">
                  <c:v>110.43899999999999</c:v>
                </c:pt>
                <c:pt idx="87">
                  <c:v>111.3</c:v>
                </c:pt>
                <c:pt idx="88">
                  <c:v>111.57899999999999</c:v>
                </c:pt>
                <c:pt idx="89">
                  <c:v>109.38500000000001</c:v>
                </c:pt>
                <c:pt idx="90">
                  <c:v>108.181</c:v>
                </c:pt>
                <c:pt idx="91">
                  <c:v>110.36499999999999</c:v>
                </c:pt>
                <c:pt idx="92">
                  <c:v>110.34699999999999</c:v>
                </c:pt>
                <c:pt idx="93">
                  <c:v>110.47499999999999</c:v>
                </c:pt>
                <c:pt idx="94">
                  <c:v>110.566</c:v>
                </c:pt>
                <c:pt idx="95">
                  <c:v>114.209</c:v>
                </c:pt>
                <c:pt idx="96">
                  <c:v>119.066</c:v>
                </c:pt>
                <c:pt idx="97">
                  <c:v>117.82899999999999</c:v>
                </c:pt>
                <c:pt idx="98">
                  <c:v>117.071</c:v>
                </c:pt>
                <c:pt idx="99">
                  <c:v>119.482</c:v>
                </c:pt>
                <c:pt idx="100">
                  <c:v>117.691</c:v>
                </c:pt>
                <c:pt idx="101">
                  <c:v>118.259</c:v>
                </c:pt>
                <c:pt idx="102">
                  <c:v>119.587</c:v>
                </c:pt>
                <c:pt idx="103">
                  <c:v>121.337</c:v>
                </c:pt>
                <c:pt idx="104">
                  <c:v>122.024</c:v>
                </c:pt>
                <c:pt idx="105">
                  <c:v>122.529</c:v>
                </c:pt>
                <c:pt idx="106">
                  <c:v>121.413</c:v>
                </c:pt>
                <c:pt idx="107">
                  <c:v>122.845</c:v>
                </c:pt>
                <c:pt idx="108">
                  <c:v>122.122</c:v>
                </c:pt>
                <c:pt idx="109">
                  <c:v>123.405</c:v>
                </c:pt>
                <c:pt idx="110">
                  <c:v>124.167</c:v>
                </c:pt>
                <c:pt idx="111">
                  <c:v>123.30500000000001</c:v>
                </c:pt>
                <c:pt idx="112">
                  <c:v>124.651</c:v>
                </c:pt>
                <c:pt idx="113">
                  <c:v>124.43899999999999</c:v>
                </c:pt>
                <c:pt idx="114">
                  <c:v>126.56699999999999</c:v>
                </c:pt>
                <c:pt idx="115">
                  <c:v>126.98099999999999</c:v>
                </c:pt>
                <c:pt idx="116">
                  <c:v>126.735</c:v>
                </c:pt>
                <c:pt idx="117">
                  <c:v>127.711</c:v>
                </c:pt>
                <c:pt idx="118">
                  <c:v>130.11600000000001</c:v>
                </c:pt>
                <c:pt idx="119">
                  <c:v>130.34399999999999</c:v>
                </c:pt>
                <c:pt idx="120">
                  <c:v>130.80699999999999</c:v>
                </c:pt>
              </c:numCache>
            </c:numRef>
          </c:val>
          <c:smooth val="1"/>
          <c:extLst>
            <c:ext xmlns:c16="http://schemas.microsoft.com/office/drawing/2014/chart" uri="{C3380CC4-5D6E-409C-BE32-E72D297353CC}">
              <c16:uniqueId val="{00000001-E053-4534-AD17-C284DB9E2F23}"/>
            </c:ext>
          </c:extLst>
        </c:ser>
        <c:ser>
          <c:idx val="2"/>
          <c:order val="2"/>
          <c:tx>
            <c:strRef>
              <c:f>Sheet1!$E$5</c:f>
              <c:strCache>
                <c:ptCount val="1"/>
                <c:pt idx="0">
                  <c:v> Cash** </c:v>
                </c:pt>
              </c:strCache>
            </c:strRef>
          </c:tx>
          <c:spPr>
            <a:ln w="34925">
              <a:solidFill>
                <a:schemeClr val="accent2"/>
              </a:solidFill>
            </a:ln>
          </c:spPr>
          <c:marker>
            <c:symbol val="none"/>
          </c:marker>
          <c:cat>
            <c:numRef>
              <c:f>Sheet1!$B$6:$B$246</c:f>
              <c:numCache>
                <c:formatCode>m/d/yyyy</c:formatCode>
                <c:ptCount val="241"/>
                <c:pt idx="0">
                  <c:v>42369</c:v>
                </c:pt>
                <c:pt idx="1">
                  <c:v>42400</c:v>
                </c:pt>
                <c:pt idx="2">
                  <c:v>42429</c:v>
                </c:pt>
                <c:pt idx="3">
                  <c:v>42460</c:v>
                </c:pt>
                <c:pt idx="4">
                  <c:v>42490</c:v>
                </c:pt>
                <c:pt idx="5">
                  <c:v>42521</c:v>
                </c:pt>
                <c:pt idx="6">
                  <c:v>42551</c:v>
                </c:pt>
                <c:pt idx="7">
                  <c:v>42582</c:v>
                </c:pt>
                <c:pt idx="8">
                  <c:v>42613</c:v>
                </c:pt>
                <c:pt idx="9">
                  <c:v>42643</c:v>
                </c:pt>
                <c:pt idx="10">
                  <c:v>42674</c:v>
                </c:pt>
                <c:pt idx="11">
                  <c:v>42704</c:v>
                </c:pt>
                <c:pt idx="12">
                  <c:v>42735</c:v>
                </c:pt>
                <c:pt idx="13">
                  <c:v>42766</c:v>
                </c:pt>
                <c:pt idx="14">
                  <c:v>42794</c:v>
                </c:pt>
                <c:pt idx="15">
                  <c:v>42825</c:v>
                </c:pt>
                <c:pt idx="16">
                  <c:v>42855</c:v>
                </c:pt>
                <c:pt idx="17">
                  <c:v>42886</c:v>
                </c:pt>
                <c:pt idx="18">
                  <c:v>42916</c:v>
                </c:pt>
                <c:pt idx="19">
                  <c:v>42947</c:v>
                </c:pt>
                <c:pt idx="20">
                  <c:v>42978</c:v>
                </c:pt>
                <c:pt idx="21">
                  <c:v>43008</c:v>
                </c:pt>
                <c:pt idx="22">
                  <c:v>43039</c:v>
                </c:pt>
                <c:pt idx="23">
                  <c:v>43069</c:v>
                </c:pt>
                <c:pt idx="24">
                  <c:v>43100</c:v>
                </c:pt>
                <c:pt idx="25">
                  <c:v>43131</c:v>
                </c:pt>
                <c:pt idx="26">
                  <c:v>43159</c:v>
                </c:pt>
                <c:pt idx="27">
                  <c:v>43190</c:v>
                </c:pt>
                <c:pt idx="28">
                  <c:v>43220</c:v>
                </c:pt>
                <c:pt idx="29">
                  <c:v>43251</c:v>
                </c:pt>
                <c:pt idx="30">
                  <c:v>43281</c:v>
                </c:pt>
                <c:pt idx="31">
                  <c:v>43312</c:v>
                </c:pt>
                <c:pt idx="32">
                  <c:v>43343</c:v>
                </c:pt>
                <c:pt idx="33">
                  <c:v>43373</c:v>
                </c:pt>
                <c:pt idx="34">
                  <c:v>43404</c:v>
                </c:pt>
                <c:pt idx="35">
                  <c:v>43434</c:v>
                </c:pt>
                <c:pt idx="36">
                  <c:v>43465</c:v>
                </c:pt>
                <c:pt idx="37">
                  <c:v>43496</c:v>
                </c:pt>
                <c:pt idx="38">
                  <c:v>43524</c:v>
                </c:pt>
                <c:pt idx="39">
                  <c:v>43555</c:v>
                </c:pt>
                <c:pt idx="40">
                  <c:v>43585</c:v>
                </c:pt>
                <c:pt idx="41">
                  <c:v>43616</c:v>
                </c:pt>
                <c:pt idx="42">
                  <c:v>43646</c:v>
                </c:pt>
                <c:pt idx="43">
                  <c:v>43677</c:v>
                </c:pt>
                <c:pt idx="44">
                  <c:v>43708</c:v>
                </c:pt>
                <c:pt idx="45">
                  <c:v>43738</c:v>
                </c:pt>
                <c:pt idx="46">
                  <c:v>43769</c:v>
                </c:pt>
                <c:pt idx="47">
                  <c:v>43799</c:v>
                </c:pt>
                <c:pt idx="48">
                  <c:v>43830</c:v>
                </c:pt>
                <c:pt idx="49">
                  <c:v>43861</c:v>
                </c:pt>
                <c:pt idx="50">
                  <c:v>43890</c:v>
                </c:pt>
                <c:pt idx="51">
                  <c:v>43921</c:v>
                </c:pt>
                <c:pt idx="52">
                  <c:v>43951</c:v>
                </c:pt>
                <c:pt idx="53">
                  <c:v>43982</c:v>
                </c:pt>
                <c:pt idx="54">
                  <c:v>44012</c:v>
                </c:pt>
                <c:pt idx="55">
                  <c:v>44043</c:v>
                </c:pt>
                <c:pt idx="56">
                  <c:v>44074</c:v>
                </c:pt>
                <c:pt idx="57">
                  <c:v>44104</c:v>
                </c:pt>
                <c:pt idx="58">
                  <c:v>44135</c:v>
                </c:pt>
                <c:pt idx="59">
                  <c:v>44165</c:v>
                </c:pt>
                <c:pt idx="60">
                  <c:v>44196</c:v>
                </c:pt>
                <c:pt idx="61">
                  <c:v>44227</c:v>
                </c:pt>
                <c:pt idx="62">
                  <c:v>44255</c:v>
                </c:pt>
                <c:pt idx="63">
                  <c:v>44286</c:v>
                </c:pt>
                <c:pt idx="64">
                  <c:v>44316</c:v>
                </c:pt>
                <c:pt idx="65">
                  <c:v>44347</c:v>
                </c:pt>
                <c:pt idx="66">
                  <c:v>44377</c:v>
                </c:pt>
                <c:pt idx="67">
                  <c:v>44408</c:v>
                </c:pt>
                <c:pt idx="68">
                  <c:v>44439</c:v>
                </c:pt>
                <c:pt idx="69">
                  <c:v>44469</c:v>
                </c:pt>
                <c:pt idx="70">
                  <c:v>44500</c:v>
                </c:pt>
                <c:pt idx="71">
                  <c:v>44530</c:v>
                </c:pt>
                <c:pt idx="72">
                  <c:v>44561</c:v>
                </c:pt>
                <c:pt idx="73">
                  <c:v>44592</c:v>
                </c:pt>
                <c:pt idx="74">
                  <c:v>44620</c:v>
                </c:pt>
                <c:pt idx="75">
                  <c:v>44651</c:v>
                </c:pt>
                <c:pt idx="76">
                  <c:v>44681</c:v>
                </c:pt>
                <c:pt idx="77">
                  <c:v>44712</c:v>
                </c:pt>
                <c:pt idx="78">
                  <c:v>44742</c:v>
                </c:pt>
                <c:pt idx="79">
                  <c:v>44773</c:v>
                </c:pt>
                <c:pt idx="80">
                  <c:v>44804</c:v>
                </c:pt>
                <c:pt idx="81">
                  <c:v>44834</c:v>
                </c:pt>
                <c:pt idx="82">
                  <c:v>44865</c:v>
                </c:pt>
                <c:pt idx="83">
                  <c:v>44895</c:v>
                </c:pt>
                <c:pt idx="84">
                  <c:v>44926</c:v>
                </c:pt>
                <c:pt idx="85">
                  <c:v>44957</c:v>
                </c:pt>
                <c:pt idx="86">
                  <c:v>44985</c:v>
                </c:pt>
                <c:pt idx="87">
                  <c:v>45016</c:v>
                </c:pt>
                <c:pt idx="88">
                  <c:v>45046</c:v>
                </c:pt>
                <c:pt idx="89">
                  <c:v>45077</c:v>
                </c:pt>
                <c:pt idx="90">
                  <c:v>45107</c:v>
                </c:pt>
                <c:pt idx="91">
                  <c:v>45138</c:v>
                </c:pt>
                <c:pt idx="92">
                  <c:v>45169</c:v>
                </c:pt>
                <c:pt idx="93">
                  <c:v>45199</c:v>
                </c:pt>
                <c:pt idx="94">
                  <c:v>45230</c:v>
                </c:pt>
                <c:pt idx="95">
                  <c:v>45260</c:v>
                </c:pt>
                <c:pt idx="96">
                  <c:v>45291</c:v>
                </c:pt>
                <c:pt idx="97">
                  <c:v>45322</c:v>
                </c:pt>
                <c:pt idx="98">
                  <c:v>45351</c:v>
                </c:pt>
                <c:pt idx="99">
                  <c:v>45382</c:v>
                </c:pt>
                <c:pt idx="100">
                  <c:v>45412</c:v>
                </c:pt>
                <c:pt idx="101">
                  <c:v>45443</c:v>
                </c:pt>
                <c:pt idx="102">
                  <c:v>45473</c:v>
                </c:pt>
                <c:pt idx="103">
                  <c:v>45504</c:v>
                </c:pt>
                <c:pt idx="104">
                  <c:v>45535</c:v>
                </c:pt>
                <c:pt idx="105">
                  <c:v>45565</c:v>
                </c:pt>
                <c:pt idx="106">
                  <c:v>45596</c:v>
                </c:pt>
                <c:pt idx="107">
                  <c:v>45626</c:v>
                </c:pt>
                <c:pt idx="108">
                  <c:v>45657</c:v>
                </c:pt>
                <c:pt idx="109">
                  <c:v>45688</c:v>
                </c:pt>
                <c:pt idx="110">
                  <c:v>45716</c:v>
                </c:pt>
                <c:pt idx="111">
                  <c:v>45747</c:v>
                </c:pt>
                <c:pt idx="112">
                  <c:v>45777</c:v>
                </c:pt>
                <c:pt idx="113">
                  <c:v>45808</c:v>
                </c:pt>
                <c:pt idx="114">
                  <c:v>45838</c:v>
                </c:pt>
                <c:pt idx="115">
                  <c:v>45869</c:v>
                </c:pt>
                <c:pt idx="116">
                  <c:v>45900</c:v>
                </c:pt>
                <c:pt idx="117">
                  <c:v>45930</c:v>
                </c:pt>
                <c:pt idx="118">
                  <c:v>45961</c:v>
                </c:pt>
                <c:pt idx="119">
                  <c:v>45991</c:v>
                </c:pt>
                <c:pt idx="120">
                  <c:v>46022</c:v>
                </c:pt>
              </c:numCache>
            </c:numRef>
          </c:cat>
          <c:val>
            <c:numRef>
              <c:f>Sheet1!$E$6:$E$246</c:f>
              <c:numCache>
                <c:formatCode>_("£"* #,##0.00_);_("£"* \(#,##0.00\);_("£"* "-"??_);_(@_)</c:formatCode>
                <c:ptCount val="241"/>
                <c:pt idx="0">
                  <c:v>100</c:v>
                </c:pt>
                <c:pt idx="1">
                  <c:v>100.03061075102815</c:v>
                </c:pt>
                <c:pt idx="2">
                  <c:v>100.05523244207251</c:v>
                </c:pt>
                <c:pt idx="3">
                  <c:v>100.09183225308438</c:v>
                </c:pt>
                <c:pt idx="4">
                  <c:v>100.12244300411251</c:v>
                </c:pt>
                <c:pt idx="5">
                  <c:v>100.14639924404756</c:v>
                </c:pt>
                <c:pt idx="6">
                  <c:v>100.17700999507566</c:v>
                </c:pt>
                <c:pt idx="7">
                  <c:v>100.21360980608756</c:v>
                </c:pt>
                <c:pt idx="8">
                  <c:v>100.24355510600635</c:v>
                </c:pt>
                <c:pt idx="9">
                  <c:v>100.25619867708319</c:v>
                </c:pt>
                <c:pt idx="10">
                  <c:v>100.26218773706697</c:v>
                </c:pt>
                <c:pt idx="11">
                  <c:v>100.28015491701825</c:v>
                </c:pt>
                <c:pt idx="12">
                  <c:v>100.29279848809509</c:v>
                </c:pt>
                <c:pt idx="13">
                  <c:v>100.30477660806261</c:v>
                </c:pt>
                <c:pt idx="14">
                  <c:v>100.31675472803015</c:v>
                </c:pt>
                <c:pt idx="15">
                  <c:v>100.32939829910697</c:v>
                </c:pt>
                <c:pt idx="16">
                  <c:v>100.34137641907452</c:v>
                </c:pt>
                <c:pt idx="17">
                  <c:v>100.35335453904204</c:v>
                </c:pt>
                <c:pt idx="18">
                  <c:v>100.35335453904204</c:v>
                </c:pt>
                <c:pt idx="19">
                  <c:v>100.35934359902579</c:v>
                </c:pt>
                <c:pt idx="20">
                  <c:v>100.35934359902579</c:v>
                </c:pt>
                <c:pt idx="21">
                  <c:v>100.34137641907452</c:v>
                </c:pt>
                <c:pt idx="22">
                  <c:v>100.34137641907452</c:v>
                </c:pt>
                <c:pt idx="23">
                  <c:v>100.34736547905827</c:v>
                </c:pt>
                <c:pt idx="24">
                  <c:v>100.36533265900955</c:v>
                </c:pt>
                <c:pt idx="25">
                  <c:v>100.38396529007014</c:v>
                </c:pt>
                <c:pt idx="26">
                  <c:v>100.38995435005391</c:v>
                </c:pt>
                <c:pt idx="27">
                  <c:v>100.38995435005391</c:v>
                </c:pt>
                <c:pt idx="28">
                  <c:v>100.43254322104956</c:v>
                </c:pt>
                <c:pt idx="29">
                  <c:v>100.47513209204521</c:v>
                </c:pt>
                <c:pt idx="30">
                  <c:v>100.49376472310581</c:v>
                </c:pt>
                <c:pt idx="31">
                  <c:v>100.50574284307334</c:v>
                </c:pt>
                <c:pt idx="32">
                  <c:v>100.54833171406898</c:v>
                </c:pt>
                <c:pt idx="33">
                  <c:v>100.57894246509711</c:v>
                </c:pt>
                <c:pt idx="34">
                  <c:v>100.61554227610898</c:v>
                </c:pt>
                <c:pt idx="35">
                  <c:v>100.65147663601155</c:v>
                </c:pt>
                <c:pt idx="36">
                  <c:v>100.6820873870397</c:v>
                </c:pt>
                <c:pt idx="37">
                  <c:v>100.7462397580656</c:v>
                </c:pt>
                <c:pt idx="38">
                  <c:v>100.80421891916006</c:v>
                </c:pt>
                <c:pt idx="39">
                  <c:v>100.86430395869417</c:v>
                </c:pt>
                <c:pt idx="40">
                  <c:v>100.93064618097709</c:v>
                </c:pt>
                <c:pt idx="41">
                  <c:v>100.99495692809933</c:v>
                </c:pt>
                <c:pt idx="42">
                  <c:v>101.05307922518472</c:v>
                </c:pt>
                <c:pt idx="43">
                  <c:v>101.1216234108979</c:v>
                </c:pt>
                <c:pt idx="44">
                  <c:v>101.18397672162422</c:v>
                </c:pt>
                <c:pt idx="45">
                  <c:v>101.24844875705315</c:v>
                </c:pt>
                <c:pt idx="46">
                  <c:v>101.31296200085883</c:v>
                </c:pt>
                <c:pt idx="47">
                  <c:v>101.37335028016314</c:v>
                </c:pt>
                <c:pt idx="48">
                  <c:v>101.44002732123616</c:v>
                </c:pt>
                <c:pt idx="49">
                  <c:v>101.50466263461196</c:v>
                </c:pt>
                <c:pt idx="50">
                  <c:v>101.56307826581426</c:v>
                </c:pt>
                <c:pt idx="51">
                  <c:v>101.59522126862989</c:v>
                </c:pt>
                <c:pt idx="52">
                  <c:v>101.60357188336963</c:v>
                </c:pt>
                <c:pt idx="53">
                  <c:v>101.6116447964199</c:v>
                </c:pt>
                <c:pt idx="54">
                  <c:v>101.62055358146529</c:v>
                </c:pt>
                <c:pt idx="55">
                  <c:v>101.62918471375303</c:v>
                </c:pt>
                <c:pt idx="56">
                  <c:v>101.63781657683646</c:v>
                </c:pt>
                <c:pt idx="57">
                  <c:v>101.64617069269565</c:v>
                </c:pt>
                <c:pt idx="58">
                  <c:v>101.65452549522108</c:v>
                </c:pt>
                <c:pt idx="59">
                  <c:v>101.66315951062093</c:v>
                </c:pt>
                <c:pt idx="60">
                  <c:v>101.67179426163933</c:v>
                </c:pt>
                <c:pt idx="61">
                  <c:v>101.67987259529946</c:v>
                </c:pt>
                <c:pt idx="62">
                  <c:v>101.68767297445936</c:v>
                </c:pt>
                <c:pt idx="63">
                  <c:v>101.69686704605357</c:v>
                </c:pt>
                <c:pt idx="64">
                  <c:v>101.70522601556348</c:v>
                </c:pt>
                <c:pt idx="65">
                  <c:v>101.71386433720616</c:v>
                </c:pt>
                <c:pt idx="66">
                  <c:v>101.72222470380764</c:v>
                </c:pt>
                <c:pt idx="67">
                  <c:v>101.73058575758915</c:v>
                </c:pt>
                <c:pt idx="68">
                  <c:v>101.7395049707647</c:v>
                </c:pt>
                <c:pt idx="69">
                  <c:v>101.747867444897</c:v>
                </c:pt>
                <c:pt idx="70">
                  <c:v>101.75595182295278</c:v>
                </c:pt>
                <c:pt idx="71">
                  <c:v>101.76487326009416</c:v>
                </c:pt>
                <c:pt idx="72">
                  <c:v>101.78020877128267</c:v>
                </c:pt>
                <c:pt idx="73">
                  <c:v>101.80182178633379</c:v>
                </c:pt>
                <c:pt idx="74">
                  <c:v>101.83948099644617</c:v>
                </c:pt>
                <c:pt idx="75">
                  <c:v>101.89320417697041</c:v>
                </c:pt>
                <c:pt idx="76">
                  <c:v>101.95393831356589</c:v>
                </c:pt>
                <c:pt idx="77">
                  <c:v>102.03986501605254</c:v>
                </c:pt>
                <c:pt idx="78">
                  <c:v>102.13425792916297</c:v>
                </c:pt>
                <c:pt idx="79">
                  <c:v>102.2357398467248</c:v>
                </c:pt>
                <c:pt idx="80">
                  <c:v>102.39060435115447</c:v>
                </c:pt>
                <c:pt idx="81">
                  <c:v>102.55061940494491</c:v>
                </c:pt>
                <c:pt idx="82">
                  <c:v>102.74676488185331</c:v>
                </c:pt>
                <c:pt idx="83">
                  <c:v>102.99617438643517</c:v>
                </c:pt>
                <c:pt idx="84">
                  <c:v>103.27306127420876</c:v>
                </c:pt>
                <c:pt idx="85">
                  <c:v>103.5904111213506</c:v>
                </c:pt>
                <c:pt idx="86">
                  <c:v>103.90731008152028</c:v>
                </c:pt>
                <c:pt idx="87">
                  <c:v>104.26730215436517</c:v>
                </c:pt>
                <c:pt idx="88">
                  <c:v>104.60776000925244</c:v>
                </c:pt>
                <c:pt idx="89">
                  <c:v>105.02554210477432</c:v>
                </c:pt>
                <c:pt idx="90">
                  <c:v>105.42766305240161</c:v>
                </c:pt>
                <c:pt idx="91">
                  <c:v>105.87626093995331</c:v>
                </c:pt>
                <c:pt idx="92">
                  <c:v>106.34788998898733</c:v>
                </c:pt>
                <c:pt idx="93">
                  <c:v>106.79235973933832</c:v>
                </c:pt>
                <c:pt idx="94">
                  <c:v>107.28496133196523</c:v>
                </c:pt>
                <c:pt idx="95">
                  <c:v>107.74884336525935</c:v>
                </c:pt>
                <c:pt idx="96">
                  <c:v>108.1991682519696</c:v>
                </c:pt>
                <c:pt idx="97">
                  <c:v>108.7138937175724</c:v>
                </c:pt>
                <c:pt idx="98">
                  <c:v>109.16825193008928</c:v>
                </c:pt>
                <c:pt idx="99">
                  <c:v>109.62450908466607</c:v>
                </c:pt>
                <c:pt idx="100">
                  <c:v>110.13017454517141</c:v>
                </c:pt>
                <c:pt idx="101">
                  <c:v>110.62226793313697</c:v>
                </c:pt>
                <c:pt idx="102">
                  <c:v>111.06862636936478</c:v>
                </c:pt>
                <c:pt idx="103">
                  <c:v>111.59700243126488</c:v>
                </c:pt>
                <c:pt idx="104">
                  <c:v>112.05650714443838</c:v>
                </c:pt>
                <c:pt idx="105">
                  <c:v>112.53331096362608</c:v>
                </c:pt>
                <c:pt idx="106">
                  <c:v>113.01214995723102</c:v>
                </c:pt>
                <c:pt idx="107">
                  <c:v>113.44407038082298</c:v>
                </c:pt>
                <c:pt idx="108">
                  <c:v>113.91742025376369</c:v>
                </c:pt>
                <c:pt idx="109">
                  <c:v>114.37786621689716</c:v>
                </c:pt>
                <c:pt idx="110">
                  <c:v>114.77727138229072</c:v>
                </c:pt>
                <c:pt idx="111">
                  <c:v>115.21672662463661</c:v>
                </c:pt>
                <c:pt idx="112">
                  <c:v>115.6436122785601</c:v>
                </c:pt>
                <c:pt idx="113">
                  <c:v>116.05379959020087</c:v>
                </c:pt>
                <c:pt idx="114">
                  <c:v>116.47341490972393</c:v>
                </c:pt>
                <c:pt idx="115">
                  <c:v>116.89455218395308</c:v>
                </c:pt>
                <c:pt idx="116">
                  <c:v>117.27142450493133</c:v>
                </c:pt>
                <c:pt idx="117">
                  <c:v>117.68335585886213</c:v>
                </c:pt>
                <c:pt idx="118">
                  <c:v>118.08379773956611</c:v>
                </c:pt>
                <c:pt idx="119">
                  <c:v>118.44665657207983</c:v>
                </c:pt>
                <c:pt idx="120">
                  <c:v>118.86434588423442</c:v>
                </c:pt>
              </c:numCache>
            </c:numRef>
          </c:val>
          <c:smooth val="1"/>
          <c:extLst>
            <c:ext xmlns:c16="http://schemas.microsoft.com/office/drawing/2014/chart" uri="{C3380CC4-5D6E-409C-BE32-E72D297353CC}">
              <c16:uniqueId val="{00000002-E053-4534-AD17-C284DB9E2F23}"/>
            </c:ext>
          </c:extLst>
        </c:ser>
        <c:ser>
          <c:idx val="3"/>
          <c:order val="3"/>
          <c:tx>
            <c:strRef>
              <c:f>Sheet1!$F$5</c:f>
              <c:strCache>
                <c:ptCount val="1"/>
                <c:pt idx="0">
                  <c:v> UK CPI Index </c:v>
                </c:pt>
              </c:strCache>
            </c:strRef>
          </c:tx>
          <c:spPr>
            <a:ln w="34925">
              <a:solidFill>
                <a:schemeClr val="accent6"/>
              </a:solidFill>
            </a:ln>
          </c:spPr>
          <c:marker>
            <c:symbol val="none"/>
          </c:marker>
          <c:cat>
            <c:numRef>
              <c:f>Sheet1!$B$6:$B$246</c:f>
              <c:numCache>
                <c:formatCode>m/d/yyyy</c:formatCode>
                <c:ptCount val="241"/>
                <c:pt idx="0">
                  <c:v>42369</c:v>
                </c:pt>
                <c:pt idx="1">
                  <c:v>42400</c:v>
                </c:pt>
                <c:pt idx="2">
                  <c:v>42429</c:v>
                </c:pt>
                <c:pt idx="3">
                  <c:v>42460</c:v>
                </c:pt>
                <c:pt idx="4">
                  <c:v>42490</c:v>
                </c:pt>
                <c:pt idx="5">
                  <c:v>42521</c:v>
                </c:pt>
                <c:pt idx="6">
                  <c:v>42551</c:v>
                </c:pt>
                <c:pt idx="7">
                  <c:v>42582</c:v>
                </c:pt>
                <c:pt idx="8">
                  <c:v>42613</c:v>
                </c:pt>
                <c:pt idx="9">
                  <c:v>42643</c:v>
                </c:pt>
                <c:pt idx="10">
                  <c:v>42674</c:v>
                </c:pt>
                <c:pt idx="11">
                  <c:v>42704</c:v>
                </c:pt>
                <c:pt idx="12">
                  <c:v>42735</c:v>
                </c:pt>
                <c:pt idx="13">
                  <c:v>42766</c:v>
                </c:pt>
                <c:pt idx="14">
                  <c:v>42794</c:v>
                </c:pt>
                <c:pt idx="15">
                  <c:v>42825</c:v>
                </c:pt>
                <c:pt idx="16">
                  <c:v>42855</c:v>
                </c:pt>
                <c:pt idx="17">
                  <c:v>42886</c:v>
                </c:pt>
                <c:pt idx="18">
                  <c:v>42916</c:v>
                </c:pt>
                <c:pt idx="19">
                  <c:v>42947</c:v>
                </c:pt>
                <c:pt idx="20">
                  <c:v>42978</c:v>
                </c:pt>
                <c:pt idx="21">
                  <c:v>43008</c:v>
                </c:pt>
                <c:pt idx="22">
                  <c:v>43039</c:v>
                </c:pt>
                <c:pt idx="23">
                  <c:v>43069</c:v>
                </c:pt>
                <c:pt idx="24">
                  <c:v>43100</c:v>
                </c:pt>
                <c:pt idx="25">
                  <c:v>43131</c:v>
                </c:pt>
                <c:pt idx="26">
                  <c:v>43159</c:v>
                </c:pt>
                <c:pt idx="27">
                  <c:v>43190</c:v>
                </c:pt>
                <c:pt idx="28">
                  <c:v>43220</c:v>
                </c:pt>
                <c:pt idx="29">
                  <c:v>43251</c:v>
                </c:pt>
                <c:pt idx="30">
                  <c:v>43281</c:v>
                </c:pt>
                <c:pt idx="31">
                  <c:v>43312</c:v>
                </c:pt>
                <c:pt idx="32">
                  <c:v>43343</c:v>
                </c:pt>
                <c:pt idx="33">
                  <c:v>43373</c:v>
                </c:pt>
                <c:pt idx="34">
                  <c:v>43404</c:v>
                </c:pt>
                <c:pt idx="35">
                  <c:v>43434</c:v>
                </c:pt>
                <c:pt idx="36">
                  <c:v>43465</c:v>
                </c:pt>
                <c:pt idx="37">
                  <c:v>43496</c:v>
                </c:pt>
                <c:pt idx="38">
                  <c:v>43524</c:v>
                </c:pt>
                <c:pt idx="39">
                  <c:v>43555</c:v>
                </c:pt>
                <c:pt idx="40">
                  <c:v>43585</c:v>
                </c:pt>
                <c:pt idx="41">
                  <c:v>43616</c:v>
                </c:pt>
                <c:pt idx="42">
                  <c:v>43646</c:v>
                </c:pt>
                <c:pt idx="43">
                  <c:v>43677</c:v>
                </c:pt>
                <c:pt idx="44">
                  <c:v>43708</c:v>
                </c:pt>
                <c:pt idx="45">
                  <c:v>43738</c:v>
                </c:pt>
                <c:pt idx="46">
                  <c:v>43769</c:v>
                </c:pt>
                <c:pt idx="47">
                  <c:v>43799</c:v>
                </c:pt>
                <c:pt idx="48">
                  <c:v>43830</c:v>
                </c:pt>
                <c:pt idx="49">
                  <c:v>43861</c:v>
                </c:pt>
                <c:pt idx="50">
                  <c:v>43890</c:v>
                </c:pt>
                <c:pt idx="51">
                  <c:v>43921</c:v>
                </c:pt>
                <c:pt idx="52">
                  <c:v>43951</c:v>
                </c:pt>
                <c:pt idx="53">
                  <c:v>43982</c:v>
                </c:pt>
                <c:pt idx="54">
                  <c:v>44012</c:v>
                </c:pt>
                <c:pt idx="55">
                  <c:v>44043</c:v>
                </c:pt>
                <c:pt idx="56">
                  <c:v>44074</c:v>
                </c:pt>
                <c:pt idx="57">
                  <c:v>44104</c:v>
                </c:pt>
                <c:pt idx="58">
                  <c:v>44135</c:v>
                </c:pt>
                <c:pt idx="59">
                  <c:v>44165</c:v>
                </c:pt>
                <c:pt idx="60">
                  <c:v>44196</c:v>
                </c:pt>
                <c:pt idx="61">
                  <c:v>44227</c:v>
                </c:pt>
                <c:pt idx="62">
                  <c:v>44255</c:v>
                </c:pt>
                <c:pt idx="63">
                  <c:v>44286</c:v>
                </c:pt>
                <c:pt idx="64">
                  <c:v>44316</c:v>
                </c:pt>
                <c:pt idx="65">
                  <c:v>44347</c:v>
                </c:pt>
                <c:pt idx="66">
                  <c:v>44377</c:v>
                </c:pt>
                <c:pt idx="67">
                  <c:v>44408</c:v>
                </c:pt>
                <c:pt idx="68">
                  <c:v>44439</c:v>
                </c:pt>
                <c:pt idx="69">
                  <c:v>44469</c:v>
                </c:pt>
                <c:pt idx="70">
                  <c:v>44500</c:v>
                </c:pt>
                <c:pt idx="71">
                  <c:v>44530</c:v>
                </c:pt>
                <c:pt idx="72">
                  <c:v>44561</c:v>
                </c:pt>
                <c:pt idx="73">
                  <c:v>44592</c:v>
                </c:pt>
                <c:pt idx="74">
                  <c:v>44620</c:v>
                </c:pt>
                <c:pt idx="75">
                  <c:v>44651</c:v>
                </c:pt>
                <c:pt idx="76">
                  <c:v>44681</c:v>
                </c:pt>
                <c:pt idx="77">
                  <c:v>44712</c:v>
                </c:pt>
                <c:pt idx="78">
                  <c:v>44742</c:v>
                </c:pt>
                <c:pt idx="79">
                  <c:v>44773</c:v>
                </c:pt>
                <c:pt idx="80">
                  <c:v>44804</c:v>
                </c:pt>
                <c:pt idx="81">
                  <c:v>44834</c:v>
                </c:pt>
                <c:pt idx="82">
                  <c:v>44865</c:v>
                </c:pt>
                <c:pt idx="83">
                  <c:v>44895</c:v>
                </c:pt>
                <c:pt idx="84">
                  <c:v>44926</c:v>
                </c:pt>
                <c:pt idx="85">
                  <c:v>44957</c:v>
                </c:pt>
                <c:pt idx="86">
                  <c:v>44985</c:v>
                </c:pt>
                <c:pt idx="87">
                  <c:v>45016</c:v>
                </c:pt>
                <c:pt idx="88">
                  <c:v>45046</c:v>
                </c:pt>
                <c:pt idx="89">
                  <c:v>45077</c:v>
                </c:pt>
                <c:pt idx="90">
                  <c:v>45107</c:v>
                </c:pt>
                <c:pt idx="91">
                  <c:v>45138</c:v>
                </c:pt>
                <c:pt idx="92">
                  <c:v>45169</c:v>
                </c:pt>
                <c:pt idx="93">
                  <c:v>45199</c:v>
                </c:pt>
                <c:pt idx="94">
                  <c:v>45230</c:v>
                </c:pt>
                <c:pt idx="95">
                  <c:v>45260</c:v>
                </c:pt>
                <c:pt idx="96">
                  <c:v>45291</c:v>
                </c:pt>
                <c:pt idx="97">
                  <c:v>45322</c:v>
                </c:pt>
                <c:pt idx="98">
                  <c:v>45351</c:v>
                </c:pt>
                <c:pt idx="99">
                  <c:v>45382</c:v>
                </c:pt>
                <c:pt idx="100">
                  <c:v>45412</c:v>
                </c:pt>
                <c:pt idx="101">
                  <c:v>45443</c:v>
                </c:pt>
                <c:pt idx="102">
                  <c:v>45473</c:v>
                </c:pt>
                <c:pt idx="103">
                  <c:v>45504</c:v>
                </c:pt>
                <c:pt idx="104">
                  <c:v>45535</c:v>
                </c:pt>
                <c:pt idx="105">
                  <c:v>45565</c:v>
                </c:pt>
                <c:pt idx="106">
                  <c:v>45596</c:v>
                </c:pt>
                <c:pt idx="107">
                  <c:v>45626</c:v>
                </c:pt>
                <c:pt idx="108">
                  <c:v>45657</c:v>
                </c:pt>
                <c:pt idx="109">
                  <c:v>45688</c:v>
                </c:pt>
                <c:pt idx="110">
                  <c:v>45716</c:v>
                </c:pt>
                <c:pt idx="111">
                  <c:v>45747</c:v>
                </c:pt>
                <c:pt idx="112">
                  <c:v>45777</c:v>
                </c:pt>
                <c:pt idx="113">
                  <c:v>45808</c:v>
                </c:pt>
                <c:pt idx="114">
                  <c:v>45838</c:v>
                </c:pt>
                <c:pt idx="115">
                  <c:v>45869</c:v>
                </c:pt>
                <c:pt idx="116">
                  <c:v>45900</c:v>
                </c:pt>
                <c:pt idx="117">
                  <c:v>45930</c:v>
                </c:pt>
                <c:pt idx="118">
                  <c:v>45961</c:v>
                </c:pt>
                <c:pt idx="119">
                  <c:v>45991</c:v>
                </c:pt>
                <c:pt idx="120">
                  <c:v>46022</c:v>
                </c:pt>
              </c:numCache>
            </c:numRef>
          </c:cat>
          <c:val>
            <c:numRef>
              <c:f>Sheet1!$F$6:$F$246</c:f>
              <c:numCache>
                <c:formatCode>_("£"* #,##0.00_);_("£"* \(#,##0.00\);_("£"* "-"??_);_(@_)</c:formatCode>
                <c:ptCount val="241"/>
                <c:pt idx="0">
                  <c:v>100</c:v>
                </c:pt>
                <c:pt idx="1">
                  <c:v>99.202399999999997</c:v>
                </c:pt>
                <c:pt idx="2">
                  <c:v>99.501499999999993</c:v>
                </c:pt>
                <c:pt idx="3">
                  <c:v>99.900300000000001</c:v>
                </c:pt>
                <c:pt idx="4">
                  <c:v>99.900300000000001</c:v>
                </c:pt>
                <c:pt idx="5">
                  <c:v>100.1</c:v>
                </c:pt>
                <c:pt idx="6">
                  <c:v>100.29900000000001</c:v>
                </c:pt>
                <c:pt idx="7">
                  <c:v>100.29900000000001</c:v>
                </c:pt>
                <c:pt idx="8">
                  <c:v>100.598</c:v>
                </c:pt>
                <c:pt idx="9">
                  <c:v>100.798</c:v>
                </c:pt>
                <c:pt idx="10">
                  <c:v>100.89700000000001</c:v>
                </c:pt>
                <c:pt idx="11">
                  <c:v>101.09699999999999</c:v>
                </c:pt>
                <c:pt idx="12">
                  <c:v>101.595</c:v>
                </c:pt>
                <c:pt idx="13">
                  <c:v>101.09699999999999</c:v>
                </c:pt>
                <c:pt idx="14">
                  <c:v>101.795</c:v>
                </c:pt>
                <c:pt idx="15">
                  <c:v>102.193</c:v>
                </c:pt>
                <c:pt idx="16">
                  <c:v>102.592</c:v>
                </c:pt>
                <c:pt idx="17">
                  <c:v>102.991</c:v>
                </c:pt>
                <c:pt idx="18">
                  <c:v>102.991</c:v>
                </c:pt>
                <c:pt idx="19">
                  <c:v>102.89100000000001</c:v>
                </c:pt>
                <c:pt idx="20">
                  <c:v>103.49</c:v>
                </c:pt>
                <c:pt idx="21">
                  <c:v>103.789</c:v>
                </c:pt>
                <c:pt idx="22">
                  <c:v>103.88800000000001</c:v>
                </c:pt>
                <c:pt idx="23">
                  <c:v>104.28700000000001</c:v>
                </c:pt>
                <c:pt idx="24">
                  <c:v>104.586</c:v>
                </c:pt>
                <c:pt idx="25">
                  <c:v>104.08799999999999</c:v>
                </c:pt>
                <c:pt idx="26">
                  <c:v>104.586</c:v>
                </c:pt>
                <c:pt idx="27">
                  <c:v>104.68600000000001</c:v>
                </c:pt>
                <c:pt idx="28">
                  <c:v>105.08499999999999</c:v>
                </c:pt>
                <c:pt idx="29">
                  <c:v>105.48399999999999</c:v>
                </c:pt>
                <c:pt idx="30">
                  <c:v>105.48399999999999</c:v>
                </c:pt>
                <c:pt idx="31">
                  <c:v>105.48399999999999</c:v>
                </c:pt>
                <c:pt idx="32">
                  <c:v>106.181</c:v>
                </c:pt>
                <c:pt idx="33">
                  <c:v>106.28100000000001</c:v>
                </c:pt>
                <c:pt idx="34">
                  <c:v>106.381</c:v>
                </c:pt>
                <c:pt idx="35">
                  <c:v>106.68</c:v>
                </c:pt>
                <c:pt idx="36">
                  <c:v>106.78</c:v>
                </c:pt>
                <c:pt idx="37">
                  <c:v>105.982</c:v>
                </c:pt>
                <c:pt idx="38">
                  <c:v>106.48099999999999</c:v>
                </c:pt>
                <c:pt idx="39">
                  <c:v>106.68</c:v>
                </c:pt>
                <c:pt idx="40">
                  <c:v>107.27800000000001</c:v>
                </c:pt>
                <c:pt idx="41">
                  <c:v>107.577</c:v>
                </c:pt>
                <c:pt idx="42">
                  <c:v>107.577</c:v>
                </c:pt>
                <c:pt idx="43">
                  <c:v>107.577</c:v>
                </c:pt>
                <c:pt idx="44">
                  <c:v>108.07599999999999</c:v>
                </c:pt>
                <c:pt idx="45">
                  <c:v>108.175</c:v>
                </c:pt>
                <c:pt idx="46">
                  <c:v>107.976</c:v>
                </c:pt>
                <c:pt idx="47">
                  <c:v>108.175</c:v>
                </c:pt>
                <c:pt idx="48">
                  <c:v>108.175</c:v>
                </c:pt>
                <c:pt idx="49">
                  <c:v>107.876</c:v>
                </c:pt>
                <c:pt idx="50">
                  <c:v>108.27500000000001</c:v>
                </c:pt>
                <c:pt idx="51">
                  <c:v>108.27500000000001</c:v>
                </c:pt>
                <c:pt idx="52">
                  <c:v>108.175</c:v>
                </c:pt>
                <c:pt idx="53">
                  <c:v>108.175</c:v>
                </c:pt>
                <c:pt idx="54">
                  <c:v>108.27500000000001</c:v>
                </c:pt>
                <c:pt idx="55">
                  <c:v>108.774</c:v>
                </c:pt>
                <c:pt idx="56">
                  <c:v>108.27500000000001</c:v>
                </c:pt>
                <c:pt idx="57">
                  <c:v>108.774</c:v>
                </c:pt>
                <c:pt idx="58">
                  <c:v>108.774</c:v>
                </c:pt>
                <c:pt idx="59">
                  <c:v>108.574</c:v>
                </c:pt>
                <c:pt idx="60">
                  <c:v>108.873</c:v>
                </c:pt>
                <c:pt idx="61">
                  <c:v>108.67400000000001</c:v>
                </c:pt>
                <c:pt idx="62">
                  <c:v>108.774</c:v>
                </c:pt>
                <c:pt idx="63">
                  <c:v>109.07299999999999</c:v>
                </c:pt>
                <c:pt idx="64">
                  <c:v>109.771</c:v>
                </c:pt>
                <c:pt idx="65">
                  <c:v>110.46899999999999</c:v>
                </c:pt>
                <c:pt idx="66">
                  <c:v>110.967</c:v>
                </c:pt>
                <c:pt idx="67">
                  <c:v>110.967</c:v>
                </c:pt>
                <c:pt idx="68">
                  <c:v>111.765</c:v>
                </c:pt>
                <c:pt idx="69">
                  <c:v>112.06399999999999</c:v>
                </c:pt>
                <c:pt idx="70">
                  <c:v>113.26</c:v>
                </c:pt>
                <c:pt idx="71">
                  <c:v>114.158</c:v>
                </c:pt>
                <c:pt idx="72">
                  <c:v>114.756</c:v>
                </c:pt>
                <c:pt idx="73">
                  <c:v>114.556</c:v>
                </c:pt>
                <c:pt idx="74">
                  <c:v>115.45399999999999</c:v>
                </c:pt>
                <c:pt idx="75">
                  <c:v>116.75</c:v>
                </c:pt>
                <c:pt idx="76">
                  <c:v>119.64100000000001</c:v>
                </c:pt>
                <c:pt idx="77">
                  <c:v>120.43899999999999</c:v>
                </c:pt>
                <c:pt idx="78">
                  <c:v>121.43600000000001</c:v>
                </c:pt>
                <c:pt idx="79">
                  <c:v>122.134</c:v>
                </c:pt>
                <c:pt idx="80">
                  <c:v>122.732</c:v>
                </c:pt>
                <c:pt idx="81">
                  <c:v>123.43</c:v>
                </c:pt>
                <c:pt idx="82">
                  <c:v>125.82299999999999</c:v>
                </c:pt>
                <c:pt idx="83">
                  <c:v>126.321</c:v>
                </c:pt>
                <c:pt idx="84">
                  <c:v>126.82</c:v>
                </c:pt>
                <c:pt idx="85">
                  <c:v>126.02200000000001</c:v>
                </c:pt>
                <c:pt idx="86">
                  <c:v>127.517</c:v>
                </c:pt>
                <c:pt idx="87">
                  <c:v>128.51400000000001</c:v>
                </c:pt>
                <c:pt idx="88">
                  <c:v>130.01</c:v>
                </c:pt>
                <c:pt idx="89">
                  <c:v>130.90700000000001</c:v>
                </c:pt>
                <c:pt idx="90">
                  <c:v>131.107</c:v>
                </c:pt>
                <c:pt idx="91">
                  <c:v>130.50800000000001</c:v>
                </c:pt>
                <c:pt idx="92">
                  <c:v>130.90700000000001</c:v>
                </c:pt>
                <c:pt idx="93">
                  <c:v>131.60499999999999</c:v>
                </c:pt>
                <c:pt idx="94">
                  <c:v>131.60499999999999</c:v>
                </c:pt>
                <c:pt idx="95">
                  <c:v>131.30600000000001</c:v>
                </c:pt>
                <c:pt idx="96">
                  <c:v>131.80500000000001</c:v>
                </c:pt>
                <c:pt idx="97">
                  <c:v>131.107</c:v>
                </c:pt>
                <c:pt idx="98">
                  <c:v>131.904</c:v>
                </c:pt>
                <c:pt idx="99">
                  <c:v>132.602</c:v>
                </c:pt>
                <c:pt idx="100">
                  <c:v>133.101</c:v>
                </c:pt>
                <c:pt idx="101">
                  <c:v>133.5</c:v>
                </c:pt>
                <c:pt idx="102">
                  <c:v>133.69900000000001</c:v>
                </c:pt>
                <c:pt idx="103">
                  <c:v>133.4</c:v>
                </c:pt>
                <c:pt idx="104">
                  <c:v>133.898</c:v>
                </c:pt>
                <c:pt idx="105">
                  <c:v>133.79900000000001</c:v>
                </c:pt>
                <c:pt idx="106">
                  <c:v>134.596</c:v>
                </c:pt>
                <c:pt idx="107">
                  <c:v>134.696</c:v>
                </c:pt>
                <c:pt idx="108">
                  <c:v>135.19399999999999</c:v>
                </c:pt>
                <c:pt idx="109">
                  <c:v>134.995</c:v>
                </c:pt>
                <c:pt idx="110">
                  <c:v>135.59299999999999</c:v>
                </c:pt>
                <c:pt idx="111">
                  <c:v>136.09200000000001</c:v>
                </c:pt>
                <c:pt idx="112">
                  <c:v>137.78700000000001</c:v>
                </c:pt>
                <c:pt idx="113">
                  <c:v>137.98599999999999</c:v>
                </c:pt>
                <c:pt idx="114">
                  <c:v>138.48500000000001</c:v>
                </c:pt>
                <c:pt idx="115">
                  <c:v>138.584</c:v>
                </c:pt>
                <c:pt idx="116">
                  <c:v>138.88300000000001</c:v>
                </c:pt>
                <c:pt idx="117">
                  <c:v>138.88300000000001</c:v>
                </c:pt>
                <c:pt idx="118">
                  <c:v>139.38200000000001</c:v>
                </c:pt>
                <c:pt idx="119">
                  <c:v>139.083</c:v>
                </c:pt>
                <c:pt idx="120">
                  <c:v>139.083</c:v>
                </c:pt>
              </c:numCache>
            </c:numRef>
          </c:val>
          <c:smooth val="1"/>
          <c:extLst>
            <c:ext xmlns:c16="http://schemas.microsoft.com/office/drawing/2014/chart" uri="{C3380CC4-5D6E-409C-BE32-E72D297353CC}">
              <c16:uniqueId val="{00000003-E053-4534-AD17-C284DB9E2F23}"/>
            </c:ext>
          </c:extLst>
        </c:ser>
        <c:ser>
          <c:idx val="5"/>
          <c:order val="5"/>
          <c:tx>
            <c:strRef>
              <c:f>Sheet1!$G$5</c:f>
              <c:strCache>
                <c:ptCount val="1"/>
              </c:strCache>
            </c:strRef>
          </c:tx>
          <c:spPr>
            <a:ln w="34925">
              <a:solidFill>
                <a:srgbClr val="C00000"/>
              </a:solidFill>
            </a:ln>
          </c:spPr>
          <c:marker>
            <c:symbol val="none"/>
          </c:marker>
          <c:val>
            <c:numRef>
              <c:f>Sheet1!$G$6:$G$246</c:f>
              <c:numCache>
                <c:formatCode>General</c:formatCode>
                <c:ptCount val="241"/>
              </c:numCache>
            </c:numRef>
          </c:val>
          <c:smooth val="0"/>
          <c:extLst>
            <c:ext xmlns:c16="http://schemas.microsoft.com/office/drawing/2014/chart" uri="{C3380CC4-5D6E-409C-BE32-E72D297353CC}">
              <c16:uniqueId val="{00000004-E053-4534-AD17-C284DB9E2F23}"/>
            </c:ext>
          </c:extLst>
        </c:ser>
        <c:dLbls>
          <c:showLegendKey val="0"/>
          <c:showVal val="0"/>
          <c:showCatName val="0"/>
          <c:showSerName val="0"/>
          <c:showPercent val="0"/>
          <c:showBubbleSize val="0"/>
        </c:dLbls>
        <c:smooth val="0"/>
        <c:axId val="425895936"/>
        <c:axId val="1502298112"/>
        <c:extLst>
          <c:ext xmlns:c15="http://schemas.microsoft.com/office/drawing/2012/chart" uri="{02D57815-91ED-43cb-92C2-25804820EDAC}">
            <c15:filteredLineSeries>
              <c15:ser>
                <c:idx val="4"/>
                <c:order val="4"/>
                <c:tx>
                  <c:strRef>
                    <c:extLst>
                      <c:ext uri="{02D57815-91ED-43cb-92C2-25804820EDAC}">
                        <c15:formulaRef>
                          <c15:sqref>Sheet1!#REF!</c15:sqref>
                        </c15:formulaRef>
                      </c:ext>
                    </c:extLst>
                    <c:strCache>
                      <c:ptCount val="1"/>
                      <c:pt idx="0">
                        <c:v>#REF!</c:v>
                      </c:pt>
                    </c:strCache>
                  </c:strRef>
                </c:tx>
                <c:spPr>
                  <a:ln w="34925">
                    <a:solidFill>
                      <a:srgbClr val="05057D"/>
                    </a:solidFill>
                  </a:ln>
                </c:spPr>
                <c:marker>
                  <c:symbol val="none"/>
                </c:marker>
                <c:cat>
                  <c:numRef>
                    <c:extLst>
                      <c:ext uri="{02D57815-91ED-43cb-92C2-25804820EDAC}">
                        <c15:formulaRef>
                          <c15:sqref>Sheet1!$B$6:$B$246</c15:sqref>
                        </c15:formulaRef>
                      </c:ext>
                    </c:extLst>
                    <c:numCache>
                      <c:formatCode>m/d/yyyy</c:formatCode>
                      <c:ptCount val="241"/>
                      <c:pt idx="0">
                        <c:v>42369</c:v>
                      </c:pt>
                      <c:pt idx="1">
                        <c:v>42400</c:v>
                      </c:pt>
                      <c:pt idx="2">
                        <c:v>42429</c:v>
                      </c:pt>
                      <c:pt idx="3">
                        <c:v>42460</c:v>
                      </c:pt>
                      <c:pt idx="4">
                        <c:v>42490</c:v>
                      </c:pt>
                      <c:pt idx="5">
                        <c:v>42521</c:v>
                      </c:pt>
                      <c:pt idx="6">
                        <c:v>42551</c:v>
                      </c:pt>
                      <c:pt idx="7">
                        <c:v>42582</c:v>
                      </c:pt>
                      <c:pt idx="8">
                        <c:v>42613</c:v>
                      </c:pt>
                      <c:pt idx="9">
                        <c:v>42643</c:v>
                      </c:pt>
                      <c:pt idx="10">
                        <c:v>42674</c:v>
                      </c:pt>
                      <c:pt idx="11">
                        <c:v>42704</c:v>
                      </c:pt>
                      <c:pt idx="12">
                        <c:v>42735</c:v>
                      </c:pt>
                      <c:pt idx="13">
                        <c:v>42766</c:v>
                      </c:pt>
                      <c:pt idx="14">
                        <c:v>42794</c:v>
                      </c:pt>
                      <c:pt idx="15">
                        <c:v>42825</c:v>
                      </c:pt>
                      <c:pt idx="16">
                        <c:v>42855</c:v>
                      </c:pt>
                      <c:pt idx="17">
                        <c:v>42886</c:v>
                      </c:pt>
                      <c:pt idx="18">
                        <c:v>42916</c:v>
                      </c:pt>
                      <c:pt idx="19">
                        <c:v>42947</c:v>
                      </c:pt>
                      <c:pt idx="20">
                        <c:v>42978</c:v>
                      </c:pt>
                      <c:pt idx="21">
                        <c:v>43008</c:v>
                      </c:pt>
                      <c:pt idx="22">
                        <c:v>43039</c:v>
                      </c:pt>
                      <c:pt idx="23">
                        <c:v>43069</c:v>
                      </c:pt>
                      <c:pt idx="24">
                        <c:v>43100</c:v>
                      </c:pt>
                      <c:pt idx="25">
                        <c:v>43131</c:v>
                      </c:pt>
                      <c:pt idx="26">
                        <c:v>43159</c:v>
                      </c:pt>
                      <c:pt idx="27">
                        <c:v>43190</c:v>
                      </c:pt>
                      <c:pt idx="28">
                        <c:v>43220</c:v>
                      </c:pt>
                      <c:pt idx="29">
                        <c:v>43251</c:v>
                      </c:pt>
                      <c:pt idx="30">
                        <c:v>43281</c:v>
                      </c:pt>
                      <c:pt idx="31">
                        <c:v>43312</c:v>
                      </c:pt>
                      <c:pt idx="32">
                        <c:v>43343</c:v>
                      </c:pt>
                      <c:pt idx="33">
                        <c:v>43373</c:v>
                      </c:pt>
                      <c:pt idx="34">
                        <c:v>43404</c:v>
                      </c:pt>
                      <c:pt idx="35">
                        <c:v>43434</c:v>
                      </c:pt>
                      <c:pt idx="36">
                        <c:v>43465</c:v>
                      </c:pt>
                      <c:pt idx="37">
                        <c:v>43496</c:v>
                      </c:pt>
                      <c:pt idx="38">
                        <c:v>43524</c:v>
                      </c:pt>
                      <c:pt idx="39">
                        <c:v>43555</c:v>
                      </c:pt>
                      <c:pt idx="40">
                        <c:v>43585</c:v>
                      </c:pt>
                      <c:pt idx="41">
                        <c:v>43616</c:v>
                      </c:pt>
                      <c:pt idx="42">
                        <c:v>43646</c:v>
                      </c:pt>
                      <c:pt idx="43">
                        <c:v>43677</c:v>
                      </c:pt>
                      <c:pt idx="44">
                        <c:v>43708</c:v>
                      </c:pt>
                      <c:pt idx="45">
                        <c:v>43738</c:v>
                      </c:pt>
                      <c:pt idx="46">
                        <c:v>43769</c:v>
                      </c:pt>
                      <c:pt idx="47">
                        <c:v>43799</c:v>
                      </c:pt>
                      <c:pt idx="48">
                        <c:v>43830</c:v>
                      </c:pt>
                      <c:pt idx="49">
                        <c:v>43861</c:v>
                      </c:pt>
                      <c:pt idx="50">
                        <c:v>43890</c:v>
                      </c:pt>
                      <c:pt idx="51">
                        <c:v>43921</c:v>
                      </c:pt>
                      <c:pt idx="52">
                        <c:v>43951</c:v>
                      </c:pt>
                      <c:pt idx="53">
                        <c:v>43982</c:v>
                      </c:pt>
                      <c:pt idx="54">
                        <c:v>44012</c:v>
                      </c:pt>
                      <c:pt idx="55">
                        <c:v>44043</c:v>
                      </c:pt>
                      <c:pt idx="56">
                        <c:v>44074</c:v>
                      </c:pt>
                      <c:pt idx="57">
                        <c:v>44104</c:v>
                      </c:pt>
                      <c:pt idx="58">
                        <c:v>44135</c:v>
                      </c:pt>
                      <c:pt idx="59">
                        <c:v>44165</c:v>
                      </c:pt>
                      <c:pt idx="60">
                        <c:v>44196</c:v>
                      </c:pt>
                      <c:pt idx="61">
                        <c:v>44227</c:v>
                      </c:pt>
                      <c:pt idx="62">
                        <c:v>44255</c:v>
                      </c:pt>
                      <c:pt idx="63">
                        <c:v>44286</c:v>
                      </c:pt>
                      <c:pt idx="64">
                        <c:v>44316</c:v>
                      </c:pt>
                      <c:pt idx="65">
                        <c:v>44347</c:v>
                      </c:pt>
                      <c:pt idx="66">
                        <c:v>44377</c:v>
                      </c:pt>
                      <c:pt idx="67">
                        <c:v>44408</c:v>
                      </c:pt>
                      <c:pt idx="68">
                        <c:v>44439</c:v>
                      </c:pt>
                      <c:pt idx="69">
                        <c:v>44469</c:v>
                      </c:pt>
                      <c:pt idx="70">
                        <c:v>44500</c:v>
                      </c:pt>
                      <c:pt idx="71">
                        <c:v>44530</c:v>
                      </c:pt>
                      <c:pt idx="72">
                        <c:v>44561</c:v>
                      </c:pt>
                      <c:pt idx="73">
                        <c:v>44592</c:v>
                      </c:pt>
                      <c:pt idx="74">
                        <c:v>44620</c:v>
                      </c:pt>
                      <c:pt idx="75">
                        <c:v>44651</c:v>
                      </c:pt>
                      <c:pt idx="76">
                        <c:v>44681</c:v>
                      </c:pt>
                      <c:pt idx="77">
                        <c:v>44712</c:v>
                      </c:pt>
                      <c:pt idx="78">
                        <c:v>44742</c:v>
                      </c:pt>
                      <c:pt idx="79">
                        <c:v>44773</c:v>
                      </c:pt>
                      <c:pt idx="80">
                        <c:v>44804</c:v>
                      </c:pt>
                      <c:pt idx="81">
                        <c:v>44834</c:v>
                      </c:pt>
                      <c:pt idx="82">
                        <c:v>44865</c:v>
                      </c:pt>
                      <c:pt idx="83">
                        <c:v>44895</c:v>
                      </c:pt>
                      <c:pt idx="84">
                        <c:v>44926</c:v>
                      </c:pt>
                      <c:pt idx="85">
                        <c:v>44957</c:v>
                      </c:pt>
                      <c:pt idx="86">
                        <c:v>44985</c:v>
                      </c:pt>
                      <c:pt idx="87">
                        <c:v>45016</c:v>
                      </c:pt>
                      <c:pt idx="88">
                        <c:v>45046</c:v>
                      </c:pt>
                      <c:pt idx="89">
                        <c:v>45077</c:v>
                      </c:pt>
                      <c:pt idx="90">
                        <c:v>45107</c:v>
                      </c:pt>
                      <c:pt idx="91">
                        <c:v>45138</c:v>
                      </c:pt>
                      <c:pt idx="92">
                        <c:v>45169</c:v>
                      </c:pt>
                      <c:pt idx="93">
                        <c:v>45199</c:v>
                      </c:pt>
                      <c:pt idx="94">
                        <c:v>45230</c:v>
                      </c:pt>
                      <c:pt idx="95">
                        <c:v>45260</c:v>
                      </c:pt>
                      <c:pt idx="96">
                        <c:v>45291</c:v>
                      </c:pt>
                      <c:pt idx="97">
                        <c:v>45322</c:v>
                      </c:pt>
                      <c:pt idx="98">
                        <c:v>45351</c:v>
                      </c:pt>
                      <c:pt idx="99">
                        <c:v>45382</c:v>
                      </c:pt>
                      <c:pt idx="100">
                        <c:v>45412</c:v>
                      </c:pt>
                      <c:pt idx="101">
                        <c:v>45443</c:v>
                      </c:pt>
                      <c:pt idx="102">
                        <c:v>45473</c:v>
                      </c:pt>
                      <c:pt idx="103">
                        <c:v>45504</c:v>
                      </c:pt>
                      <c:pt idx="104">
                        <c:v>45535</c:v>
                      </c:pt>
                      <c:pt idx="105">
                        <c:v>45565</c:v>
                      </c:pt>
                      <c:pt idx="106">
                        <c:v>45596</c:v>
                      </c:pt>
                      <c:pt idx="107">
                        <c:v>45626</c:v>
                      </c:pt>
                      <c:pt idx="108">
                        <c:v>45657</c:v>
                      </c:pt>
                      <c:pt idx="109">
                        <c:v>45688</c:v>
                      </c:pt>
                      <c:pt idx="110">
                        <c:v>45716</c:v>
                      </c:pt>
                      <c:pt idx="111">
                        <c:v>45747</c:v>
                      </c:pt>
                      <c:pt idx="112">
                        <c:v>45777</c:v>
                      </c:pt>
                      <c:pt idx="113">
                        <c:v>45808</c:v>
                      </c:pt>
                      <c:pt idx="114">
                        <c:v>45838</c:v>
                      </c:pt>
                      <c:pt idx="115">
                        <c:v>45869</c:v>
                      </c:pt>
                      <c:pt idx="116">
                        <c:v>45900</c:v>
                      </c:pt>
                      <c:pt idx="117">
                        <c:v>45930</c:v>
                      </c:pt>
                      <c:pt idx="118">
                        <c:v>45961</c:v>
                      </c:pt>
                      <c:pt idx="119">
                        <c:v>45991</c:v>
                      </c:pt>
                      <c:pt idx="120">
                        <c:v>46022</c:v>
                      </c:pt>
                    </c:numCache>
                  </c:numRef>
                </c:cat>
                <c:val>
                  <c:numRef>
                    <c:extLst>
                      <c:ext uri="{02D57815-91ED-43cb-92C2-25804820EDAC}">
                        <c15:formulaRef>
                          <c15:sqref>Sheet1!#REF!</c15:sqref>
                        </c15:formulaRef>
                      </c:ext>
                    </c:extLst>
                    <c:numCache>
                      <c:formatCode>General</c:formatCode>
                      <c:ptCount val="1"/>
                      <c:pt idx="0">
                        <c:v>1</c:v>
                      </c:pt>
                    </c:numCache>
                  </c:numRef>
                </c:val>
                <c:smooth val="0"/>
                <c:extLst>
                  <c:ext xmlns:c16="http://schemas.microsoft.com/office/drawing/2014/chart" uri="{C3380CC4-5D6E-409C-BE32-E72D297353CC}">
                    <c16:uniqueId val="{00000005-E053-4534-AD17-C284DB9E2F23}"/>
                  </c:ext>
                </c:extLst>
              </c15:ser>
            </c15:filteredLineSeries>
          </c:ext>
        </c:extLst>
      </c:lineChart>
      <c:dateAx>
        <c:axId val="425895936"/>
        <c:scaling>
          <c:orientation val="minMax"/>
        </c:scaling>
        <c:delete val="0"/>
        <c:axPos val="b"/>
        <c:numFmt formatCode="mm/yy" sourceLinked="0"/>
        <c:majorTickMark val="out"/>
        <c:minorTickMark val="none"/>
        <c:tickLblPos val="nextTo"/>
        <c:txPr>
          <a:bodyPr/>
          <a:lstStyle/>
          <a:p>
            <a:pPr>
              <a:defRPr sz="1100" baseline="0">
                <a:latin typeface="Aptos" panose="020B0004020202090204" pitchFamily="34" charset="0"/>
              </a:defRPr>
            </a:pPr>
            <a:endParaRPr lang="en-US"/>
          </a:p>
        </c:txPr>
        <c:crossAx val="1502298112"/>
        <c:crosses val="autoZero"/>
        <c:auto val="0"/>
        <c:lblOffset val="100"/>
        <c:baseTimeUnit val="days"/>
        <c:majorUnit val="12"/>
        <c:majorTimeUnit val="months"/>
      </c:dateAx>
      <c:valAx>
        <c:axId val="1502298112"/>
        <c:scaling>
          <c:orientation val="minMax"/>
          <c:min val="80"/>
        </c:scaling>
        <c:delete val="0"/>
        <c:axPos val="l"/>
        <c:numFmt formatCode="_(&quot;£&quot;* #,##0_);_(&quot;£&quot;* \(#,##0\);_(&quot;£&quot;* &quot;-&quot;_);_(@_)" sourceLinked="0"/>
        <c:majorTickMark val="out"/>
        <c:minorTickMark val="none"/>
        <c:tickLblPos val="nextTo"/>
        <c:txPr>
          <a:bodyPr/>
          <a:lstStyle/>
          <a:p>
            <a:pPr>
              <a:defRPr sz="1100" baseline="0">
                <a:latin typeface="Aptos" panose="020B0004020202090204" pitchFamily="34" charset="0"/>
              </a:defRPr>
            </a:pPr>
            <a:endParaRPr lang="en-US"/>
          </a:p>
        </c:txPr>
        <c:crossAx val="425895936"/>
        <c:crosses val="autoZero"/>
        <c:crossBetween val="between"/>
      </c:valAx>
      <c:spPr>
        <a:noFill/>
        <a:ln>
          <a:noFill/>
        </a:ln>
      </c:spPr>
    </c:plotArea>
    <c:plotVisOnly val="1"/>
    <c:dispBlanksAs val="gap"/>
    <c:showDLblsOverMax val="0"/>
  </c:chart>
  <c:spPr>
    <a:noFill/>
    <a:ln>
      <a:noFill/>
    </a:ln>
  </c:spPr>
  <c:txPr>
    <a:bodyPr/>
    <a:lstStyle/>
    <a:p>
      <a:pPr>
        <a:defRPr baseline="0">
          <a:latin typeface="Metta"/>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28575">
              <a:solidFill>
                <a:schemeClr val="bg1"/>
              </a:solidFill>
            </a:ln>
          </c:spPr>
          <c:explosion val="1"/>
          <c:dPt>
            <c:idx val="0"/>
            <c:bubble3D val="0"/>
            <c:spPr>
              <a:solidFill>
                <a:srgbClr val="7A2A3D"/>
              </a:solidFill>
              <a:ln w="28575">
                <a:solidFill>
                  <a:schemeClr val="bg1"/>
                </a:solidFill>
              </a:ln>
              <a:effectLst/>
            </c:spPr>
            <c:extLst>
              <c:ext xmlns:c16="http://schemas.microsoft.com/office/drawing/2014/chart" uri="{C3380CC4-5D6E-409C-BE32-E72D297353CC}">
                <c16:uniqueId val="{00000001-1EEA-457C-8CA4-C88C639194C2}"/>
              </c:ext>
            </c:extLst>
          </c:dPt>
          <c:dPt>
            <c:idx val="1"/>
            <c:bubble3D val="0"/>
            <c:spPr>
              <a:solidFill>
                <a:srgbClr val="108CD5"/>
              </a:solidFill>
              <a:ln w="28575">
                <a:solidFill>
                  <a:schemeClr val="bg1"/>
                </a:solidFill>
              </a:ln>
              <a:effectLst/>
            </c:spPr>
            <c:extLst>
              <c:ext xmlns:c16="http://schemas.microsoft.com/office/drawing/2014/chart" uri="{C3380CC4-5D6E-409C-BE32-E72D297353CC}">
                <c16:uniqueId val="{00000003-1EEA-457C-8CA4-C88C639194C2}"/>
              </c:ext>
            </c:extLst>
          </c:dPt>
          <c:dPt>
            <c:idx val="2"/>
            <c:bubble3D val="0"/>
            <c:spPr>
              <a:solidFill>
                <a:srgbClr val="7DC202"/>
              </a:solidFill>
              <a:ln w="28575">
                <a:solidFill>
                  <a:schemeClr val="bg1"/>
                </a:solidFill>
              </a:ln>
              <a:effectLst/>
            </c:spPr>
            <c:extLst>
              <c:ext xmlns:c16="http://schemas.microsoft.com/office/drawing/2014/chart" uri="{C3380CC4-5D6E-409C-BE32-E72D297353CC}">
                <c16:uniqueId val="{00000005-1EEA-457C-8CA4-C88C639194C2}"/>
              </c:ext>
            </c:extLst>
          </c:dPt>
          <c:dPt>
            <c:idx val="3"/>
            <c:bubble3D val="0"/>
            <c:spPr>
              <a:solidFill>
                <a:schemeClr val="accent4"/>
              </a:solidFill>
              <a:ln w="28575">
                <a:solidFill>
                  <a:schemeClr val="bg1"/>
                </a:solidFill>
              </a:ln>
              <a:effectLst/>
            </c:spPr>
            <c:extLst>
              <c:ext xmlns:c16="http://schemas.microsoft.com/office/drawing/2014/chart" uri="{C3380CC4-5D6E-409C-BE32-E72D297353CC}">
                <c16:uniqueId val="{00000007-1EEA-457C-8CA4-C88C639194C2}"/>
              </c:ext>
            </c:extLst>
          </c:dPt>
          <c:dPt>
            <c:idx val="4"/>
            <c:bubble3D val="0"/>
            <c:spPr>
              <a:solidFill>
                <a:schemeClr val="accent5"/>
              </a:solidFill>
              <a:ln w="28575">
                <a:solidFill>
                  <a:schemeClr val="bg1"/>
                </a:solidFill>
              </a:ln>
              <a:effectLst/>
            </c:spPr>
            <c:extLst>
              <c:ext xmlns:c16="http://schemas.microsoft.com/office/drawing/2014/chart" uri="{C3380CC4-5D6E-409C-BE32-E72D297353CC}">
                <c16:uniqueId val="{00000009-1EEA-457C-8CA4-C88C639194C2}"/>
              </c:ext>
            </c:extLst>
          </c:dPt>
          <c:cat>
            <c:strRef>
              <c:f>Sheet1!$A$2:$A$6</c:f>
              <c:strCache>
                <c:ptCount val="3"/>
                <c:pt idx="0">
                  <c:v>TITLE 01</c:v>
                </c:pt>
                <c:pt idx="1">
                  <c:v>TITLE 02</c:v>
                </c:pt>
                <c:pt idx="2">
                  <c:v>TITLE 03</c:v>
                </c:pt>
              </c:strCache>
            </c:strRef>
          </c:cat>
          <c:val>
            <c:numRef>
              <c:f>Sheet1!$B$2:$B$6</c:f>
              <c:numCache>
                <c:formatCode>General</c:formatCode>
                <c:ptCount val="5"/>
                <c:pt idx="0">
                  <c:v>4</c:v>
                </c:pt>
                <c:pt idx="1">
                  <c:v>4</c:v>
                </c:pt>
                <c:pt idx="2">
                  <c:v>4</c:v>
                </c:pt>
              </c:numCache>
            </c:numRef>
          </c:val>
          <c:extLst>
            <c:ext xmlns:c16="http://schemas.microsoft.com/office/drawing/2014/chart" uri="{C3380CC4-5D6E-409C-BE32-E72D297353CC}">
              <c16:uniqueId val="{0000000A-1EEA-457C-8CA4-C88C639194C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numRef>
              <c:f>Sheet1!$A$2:$A$11</c:f>
              <c:numCache>
                <c:formatCode>General</c:formatCode>
                <c:ptCount val="10"/>
                <c:pt idx="0">
                  <c:v>60</c:v>
                </c:pt>
                <c:pt idx="1">
                  <c:v>61</c:v>
                </c:pt>
                <c:pt idx="2">
                  <c:v>62</c:v>
                </c:pt>
                <c:pt idx="3">
                  <c:v>63</c:v>
                </c:pt>
                <c:pt idx="4">
                  <c:v>64</c:v>
                </c:pt>
                <c:pt idx="5">
                  <c:v>65</c:v>
                </c:pt>
                <c:pt idx="6">
                  <c:v>66</c:v>
                </c:pt>
                <c:pt idx="7">
                  <c:v>67</c:v>
                </c:pt>
                <c:pt idx="8">
                  <c:v>68</c:v>
                </c:pt>
                <c:pt idx="9">
                  <c:v>69</c:v>
                </c:pt>
              </c:numCache>
            </c:numRef>
          </c:cat>
          <c:val>
            <c:numRef>
              <c:f>Sheet1!$B$2:$B$11</c:f>
              <c:numCache>
                <c:formatCode>"£"#,##0</c:formatCode>
                <c:ptCount val="10"/>
                <c:pt idx="0">
                  <c:v>7000</c:v>
                </c:pt>
                <c:pt idx="1">
                  <c:v>7000</c:v>
                </c:pt>
                <c:pt idx="2">
                  <c:v>7000</c:v>
                </c:pt>
                <c:pt idx="3">
                  <c:v>7000</c:v>
                </c:pt>
                <c:pt idx="4">
                  <c:v>7000</c:v>
                </c:pt>
                <c:pt idx="5">
                  <c:v>7000</c:v>
                </c:pt>
                <c:pt idx="6">
                  <c:v>7000</c:v>
                </c:pt>
                <c:pt idx="7">
                  <c:v>7000</c:v>
                </c:pt>
                <c:pt idx="8">
                  <c:v>7000</c:v>
                </c:pt>
                <c:pt idx="9">
                  <c:v>7000</c:v>
                </c:pt>
              </c:numCache>
            </c:numRef>
          </c:val>
          <c:extLst>
            <c:ext xmlns:c16="http://schemas.microsoft.com/office/drawing/2014/chart" uri="{C3380CC4-5D6E-409C-BE32-E72D297353CC}">
              <c16:uniqueId val="{00000000-13B0-4582-BFB1-575CC92F4B76}"/>
            </c:ext>
          </c:extLst>
        </c:ser>
        <c:ser>
          <c:idx val="1"/>
          <c:order val="1"/>
          <c:tx>
            <c:strRef>
              <c:f>Sheet1!$C$1</c:f>
              <c:strCache>
                <c:ptCount val="1"/>
                <c:pt idx="0">
                  <c:v>Series 2</c:v>
                </c:pt>
              </c:strCache>
            </c:strRef>
          </c:tx>
          <c:spPr>
            <a:solidFill>
              <a:schemeClr val="accent2"/>
            </a:solidFill>
            <a:ln>
              <a:noFill/>
            </a:ln>
            <a:effectLst/>
          </c:spPr>
          <c:invertIfNegative val="0"/>
          <c:cat>
            <c:numRef>
              <c:f>Sheet1!$A$2:$A$11</c:f>
              <c:numCache>
                <c:formatCode>General</c:formatCode>
                <c:ptCount val="10"/>
                <c:pt idx="0">
                  <c:v>60</c:v>
                </c:pt>
                <c:pt idx="1">
                  <c:v>61</c:v>
                </c:pt>
                <c:pt idx="2">
                  <c:v>62</c:v>
                </c:pt>
                <c:pt idx="3">
                  <c:v>63</c:v>
                </c:pt>
                <c:pt idx="4">
                  <c:v>64</c:v>
                </c:pt>
                <c:pt idx="5">
                  <c:v>65</c:v>
                </c:pt>
                <c:pt idx="6">
                  <c:v>66</c:v>
                </c:pt>
                <c:pt idx="7">
                  <c:v>67</c:v>
                </c:pt>
                <c:pt idx="8">
                  <c:v>68</c:v>
                </c:pt>
                <c:pt idx="9">
                  <c:v>69</c:v>
                </c:pt>
              </c:numCache>
            </c:numRef>
          </c:cat>
          <c:val>
            <c:numRef>
              <c:f>Sheet1!$C$2:$C$11</c:f>
              <c:numCache>
                <c:formatCode>General</c:formatCode>
                <c:ptCount val="10"/>
                <c:pt idx="7" formatCode="&quot;£&quot;#,##0">
                  <c:v>12000</c:v>
                </c:pt>
                <c:pt idx="8" formatCode="&quot;£&quot;#,##0">
                  <c:v>12000</c:v>
                </c:pt>
                <c:pt idx="9" formatCode="&quot;£&quot;#,##0">
                  <c:v>12000</c:v>
                </c:pt>
              </c:numCache>
            </c:numRef>
          </c:val>
          <c:extLst>
            <c:ext xmlns:c16="http://schemas.microsoft.com/office/drawing/2014/chart" uri="{C3380CC4-5D6E-409C-BE32-E72D297353CC}">
              <c16:uniqueId val="{00000001-13B0-4582-BFB1-575CC92F4B76}"/>
            </c:ext>
          </c:extLst>
        </c:ser>
        <c:ser>
          <c:idx val="2"/>
          <c:order val="2"/>
          <c:tx>
            <c:strRef>
              <c:f>Sheet1!$D$1</c:f>
              <c:strCache>
                <c:ptCount val="1"/>
                <c:pt idx="0">
                  <c:v>Column1</c:v>
                </c:pt>
              </c:strCache>
            </c:strRef>
          </c:tx>
          <c:spPr>
            <a:solidFill>
              <a:schemeClr val="accent3"/>
            </a:solidFill>
            <a:ln>
              <a:noFill/>
            </a:ln>
            <a:effectLst/>
          </c:spPr>
          <c:invertIfNegative val="0"/>
          <c:cat>
            <c:numRef>
              <c:f>Sheet1!$A$2:$A$11</c:f>
              <c:numCache>
                <c:formatCode>General</c:formatCode>
                <c:ptCount val="10"/>
                <c:pt idx="0">
                  <c:v>60</c:v>
                </c:pt>
                <c:pt idx="1">
                  <c:v>61</c:v>
                </c:pt>
                <c:pt idx="2">
                  <c:v>62</c:v>
                </c:pt>
                <c:pt idx="3">
                  <c:v>63</c:v>
                </c:pt>
                <c:pt idx="4">
                  <c:v>64</c:v>
                </c:pt>
                <c:pt idx="5">
                  <c:v>65</c:v>
                </c:pt>
                <c:pt idx="6">
                  <c:v>66</c:v>
                </c:pt>
                <c:pt idx="7">
                  <c:v>67</c:v>
                </c:pt>
                <c:pt idx="8">
                  <c:v>68</c:v>
                </c:pt>
                <c:pt idx="9">
                  <c:v>69</c:v>
                </c:pt>
              </c:numCache>
            </c:numRef>
          </c:cat>
          <c:val>
            <c:numRef>
              <c:f>Sheet1!$D$2:$D$11</c:f>
              <c:numCache>
                <c:formatCode>General</c:formatCode>
                <c:ptCount val="10"/>
              </c:numCache>
            </c:numRef>
          </c:val>
          <c:extLst>
            <c:ext xmlns:c16="http://schemas.microsoft.com/office/drawing/2014/chart" uri="{C3380CC4-5D6E-409C-BE32-E72D297353CC}">
              <c16:uniqueId val="{00000002-13B0-4582-BFB1-575CC92F4B76}"/>
            </c:ext>
          </c:extLst>
        </c:ser>
        <c:dLbls>
          <c:showLegendKey val="0"/>
          <c:showVal val="0"/>
          <c:showCatName val="0"/>
          <c:showSerName val="0"/>
          <c:showPercent val="0"/>
          <c:showBubbleSize val="0"/>
        </c:dLbls>
        <c:gapWidth val="150"/>
        <c:overlap val="100"/>
        <c:axId val="390909440"/>
        <c:axId val="390908480"/>
      </c:barChart>
      <c:catAx>
        <c:axId val="3909094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0908480"/>
        <c:crosses val="autoZero"/>
        <c:auto val="1"/>
        <c:lblAlgn val="ctr"/>
        <c:lblOffset val="100"/>
        <c:noMultiLvlLbl val="0"/>
      </c:catAx>
      <c:valAx>
        <c:axId val="390908480"/>
        <c:scaling>
          <c:orientation val="minMax"/>
          <c:max val="25000"/>
        </c:scaling>
        <c:delete val="1"/>
        <c:axPos val="l"/>
        <c:numFmt formatCode="&quot;£&quot;#,##0" sourceLinked="1"/>
        <c:majorTickMark val="out"/>
        <c:minorTickMark val="none"/>
        <c:tickLblPos val="nextTo"/>
        <c:crossAx val="390909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5B0_5736DCBF.xml><?xml version="1.0" encoding="utf-8"?>
<p188:cmLst xmlns:a="http://schemas.openxmlformats.org/drawingml/2006/main" xmlns:r="http://schemas.openxmlformats.org/officeDocument/2006/relationships" xmlns:p188="http://schemas.microsoft.com/office/powerpoint/2018/8/main">
  <p188:cm id="{B88B6690-1AEC-4247-84B4-92B39AE68E7A}" authorId="{E995D0CB-A95D-BC65-3552-A4EBECF449A3}" created="2025-10-27T16:43:14.712">
    <ac:txMkLst xmlns:ac="http://schemas.microsoft.com/office/drawing/2013/main/command">
      <pc:docMk xmlns:pc="http://schemas.microsoft.com/office/powerpoint/2013/main/command"/>
      <pc:sldMk xmlns:pc="http://schemas.microsoft.com/office/powerpoint/2013/main/command" cId="1562082741" sldId="5539"/>
      <ac:spMk id="5" creationId="{40A3F900-13C3-48F7-8F81-2AA993726618}"/>
      <ac:txMk cp="0" len="8">
        <ac:context len="9" hash="2122235856"/>
      </ac:txMk>
    </ac:txMkLst>
    <p188:pos x="1767680" y="250961"/>
    <p188:txBody>
      <a:bodyPr/>
      <a:lstStyle/>
      <a:p>
        <a:r>
          <a:rPr lang="en-GB"/>
          <a:t>About us</a:t>
        </a:r>
      </a:p>
    </p188:txBody>
  </p188:cm>
</p188:cmLst>
</file>

<file path=ppt/comments/modernComment_15B7_DAABD22F.xml><?xml version="1.0" encoding="utf-8"?>
<p188:cmLst xmlns:a="http://schemas.openxmlformats.org/drawingml/2006/main" xmlns:r="http://schemas.openxmlformats.org/officeDocument/2006/relationships" xmlns:p188="http://schemas.microsoft.com/office/powerpoint/2018/8/main">
  <p188:cm id="{9D336726-DBE8-4D88-A0A9-468496EDF71B}" authorId="{99886709-6E1A-C7EA-D104-6241B530999F}" created="2026-03-10T10:53:26.300">
    <ac:deMkLst xmlns:ac="http://schemas.microsoft.com/office/drawing/2013/main/command">
      <pc:docMk xmlns:pc="http://schemas.microsoft.com/office/powerpoint/2013/main/command"/>
      <pc:sldMk xmlns:pc="http://schemas.microsoft.com/office/powerpoint/2013/main/command" cId="1740447703" sldId="5559"/>
      <ac:picMk id="8" creationId="{FBD41B9A-CB1F-65A4-3DD0-35A33E01CAA0}"/>
    </ac:deMkLst>
    <p188:txBody>
      <a:bodyPr/>
      <a:lstStyle/>
      <a:p>
        <a:r>
          <a:rPr lang="en-GB"/>
          <a:t>Prices updated with latest ONS data</a:t>
        </a:r>
      </a:p>
    </p188:txBody>
  </p188:cm>
</p188:cmLst>
</file>

<file path=ppt/comments/modernComment_15B8_32F39B3C.xml><?xml version="1.0" encoding="utf-8"?>
<p188:cmLst xmlns:a="http://schemas.openxmlformats.org/drawingml/2006/main" xmlns:r="http://schemas.openxmlformats.org/officeDocument/2006/relationships" xmlns:p188="http://schemas.microsoft.com/office/powerpoint/2018/8/main">
  <p188:cm id="{D606A839-DAE9-4618-8F58-57BE4BDB5D64}" authorId="{99886709-6E1A-C7EA-D104-6241B530999F}" created="2026-03-10T10:54:20.613">
    <pc:sldMkLst xmlns:pc="http://schemas.microsoft.com/office/powerpoint/2013/main/command">
      <pc:docMk/>
      <pc:sldMk cId="3489282188" sldId="5513"/>
    </pc:sldMkLst>
    <p188:txBody>
      <a:bodyPr/>
      <a:lstStyle/>
      <a:p>
        <a:r>
          <a:rPr lang="en-GB"/>
          <a:t>Prices updated with latest ONS data</a:t>
        </a:r>
      </a:p>
    </p188:txBody>
  </p188:cm>
</p188:cmLst>
</file>

<file path=ppt/comments/modernComment_15BB_CC5B4AC.xml><?xml version="1.0" encoding="utf-8"?>
<p188:cmLst xmlns:a="http://schemas.openxmlformats.org/drawingml/2006/main" xmlns:r="http://schemas.openxmlformats.org/officeDocument/2006/relationships" xmlns:p188="http://schemas.microsoft.com/office/powerpoint/2018/8/main">
  <p188:cm id="{0BA65099-BA3C-4BB5-83B5-6909D6C4F90D}" authorId="{E995D0CB-A95D-BC65-3552-A4EBECF449A3}" created="2025-04-08T09:59:52.380">
    <pc:sldMkLst xmlns:pc="http://schemas.microsoft.com/office/powerpoint/2013/main/command">
      <pc:docMk/>
      <pc:sldMk cId="843448197" sldId="4899"/>
    </pc:sldMkLst>
    <p188:txBody>
      <a:bodyPr/>
      <a:lstStyle/>
      <a:p>
        <a:r>
          <a:rPr lang="en-GB"/>
          <a:t>LEL updated to £6,500 for 25/26</a:t>
        </a:r>
      </a:p>
    </p188:txBody>
  </p188:cm>
</p188:cmLst>
</file>

<file path=ppt/comments/modernComment_15C6_4AD4FE9F.xml><?xml version="1.0" encoding="utf-8"?>
<p188:cmLst xmlns:a="http://schemas.openxmlformats.org/drawingml/2006/main" xmlns:r="http://schemas.openxmlformats.org/officeDocument/2006/relationships" xmlns:p188="http://schemas.microsoft.com/office/powerpoint/2018/8/main">
  <p188:cm id="{D2CDE380-B19A-4E5F-9271-7EF5B598CA00}" authorId="{E995D0CB-A95D-BC65-3552-A4EBECF449A3}" created="2026-01-16T16:14:27.674">
    <pc:sldMkLst xmlns:pc="http://schemas.microsoft.com/office/powerpoint/2013/main/command">
      <pc:docMk/>
      <pc:sldMk cId="4287952028" sldId="5545"/>
    </pc:sldMkLst>
    <p188:txBody>
      <a:bodyPr/>
      <a:lstStyle/>
      <a:p>
        <a:r>
          <a:rPr lang="en-GB"/>
          <a:t>Investment Chart update</a:t>
        </a:r>
      </a:p>
    </p188:txBody>
  </p188:cm>
</p188:cmLst>
</file>

<file path=ppt/comments/modernComment_15C8_4040CBF2.xml><?xml version="1.0" encoding="utf-8"?>
<p188:cmLst xmlns:a="http://schemas.openxmlformats.org/drawingml/2006/main" xmlns:r="http://schemas.openxmlformats.org/officeDocument/2006/relationships" xmlns:p188="http://schemas.microsoft.com/office/powerpoint/2018/8/main">
  <p188:cm id="{C1A4AF11-1B39-4675-A607-A01E73985EE9}" authorId="{99886709-6E1A-C7EA-D104-6241B530999F}" created="2026-03-10T16:19:14.188">
    <ac:deMkLst xmlns:ac="http://schemas.microsoft.com/office/drawing/2013/main/command">
      <pc:docMk xmlns:pc="http://schemas.microsoft.com/office/powerpoint/2013/main/command"/>
      <pc:sldMk xmlns:pc="http://schemas.microsoft.com/office/powerpoint/2013/main/command" cId="2803464653" sldId="5561"/>
      <ac:spMk id="20" creationId="{BF73DD8E-F8A2-311E-1BEA-8CF3DFE8EEA6}"/>
    </ac:deMkLst>
    <p188:txBody>
      <a:bodyPr/>
      <a:lstStyle/>
      <a:p>
        <a:r>
          <a:rPr lang="en-GB"/>
          <a:t>Updated tax year, the State Pension figure, Net allowance, tax code and added the caveat at the bottom.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FE0D2-8637-4EE4-8305-B0F61CE8B51B}" type="datetimeFigureOut">
              <a:rPr lang="en-GB" smtClean="0"/>
              <a:t>07/04/2026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92B48-7F1E-4690-886D-5B1602AE8EED}" type="slidenum">
              <a:rPr lang="en-GB" smtClean="0"/>
              <a:t>‹#›</a:t>
            </a:fld>
            <a:endParaRPr lang="en-GB"/>
          </a:p>
        </p:txBody>
      </p:sp>
    </p:spTree>
    <p:extLst>
      <p:ext uri="{BB962C8B-B14F-4D97-AF65-F5344CB8AC3E}">
        <p14:creationId xmlns:p14="http://schemas.microsoft.com/office/powerpoint/2010/main" val="153523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1</a:t>
            </a:r>
          </a:p>
        </p:txBody>
      </p:sp>
    </p:spTree>
    <p:extLst>
      <p:ext uri="{BB962C8B-B14F-4D97-AF65-F5344CB8AC3E}">
        <p14:creationId xmlns:p14="http://schemas.microsoft.com/office/powerpoint/2010/main" val="1627617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Presenter to mention: We will cover DC pension income options flexibility later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21</a:t>
            </a:r>
          </a:p>
        </p:txBody>
      </p:sp>
    </p:spTree>
    <p:extLst>
      <p:ext uri="{BB962C8B-B14F-4D97-AF65-F5344CB8AC3E}">
        <p14:creationId xmlns:p14="http://schemas.microsoft.com/office/powerpoint/2010/main" val="1961420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a:solidFill>
                  <a:srgbClr val="000000"/>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a:solidFill>
                  <a:srgbClr val="000000"/>
                </a:solidFill>
                <a:effectLst/>
                <a:latin typeface="Calibri" panose="020F0502020204030204" pitchFamily="34" charset="0"/>
              </a:rPr>
              <a:t>Note to lecturer – Display in England, Wales &amp; Northern Ireland Only </a:t>
            </a: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mn-cs"/>
              </a:rPr>
              <a:t>22</a:t>
            </a:r>
          </a:p>
        </p:txBody>
      </p:sp>
    </p:spTree>
    <p:extLst>
      <p:ext uri="{BB962C8B-B14F-4D97-AF65-F5344CB8AC3E}">
        <p14:creationId xmlns:p14="http://schemas.microsoft.com/office/powerpoint/2010/main" val="412767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mn-cs"/>
              </a:rPr>
              <a:t>24</a:t>
            </a:r>
          </a:p>
        </p:txBody>
      </p:sp>
    </p:spTree>
    <p:extLst>
      <p:ext uri="{BB962C8B-B14F-4D97-AF65-F5344CB8AC3E}">
        <p14:creationId xmlns:p14="http://schemas.microsoft.com/office/powerpoint/2010/main" val="2095353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a:p>
            <a:r>
              <a:rPr lang="en-GB" dirty="0"/>
              <a:t>Zoom out of slide for tax calculations</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26</a:t>
            </a:r>
          </a:p>
        </p:txBody>
      </p:sp>
    </p:spTree>
    <p:extLst>
      <p:ext uri="{BB962C8B-B14F-4D97-AF65-F5344CB8AC3E}">
        <p14:creationId xmlns:p14="http://schemas.microsoft.com/office/powerpoint/2010/main" val="903838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27</a:t>
            </a:r>
          </a:p>
        </p:txBody>
      </p:sp>
    </p:spTree>
    <p:extLst>
      <p:ext uri="{BB962C8B-B14F-4D97-AF65-F5344CB8AC3E}">
        <p14:creationId xmlns:p14="http://schemas.microsoft.com/office/powerpoint/2010/main" val="3163113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28</a:t>
            </a:r>
          </a:p>
        </p:txBody>
      </p:sp>
    </p:spTree>
    <p:extLst>
      <p:ext uri="{BB962C8B-B14F-4D97-AF65-F5344CB8AC3E}">
        <p14:creationId xmlns:p14="http://schemas.microsoft.com/office/powerpoint/2010/main" val="1008316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1" i="0" u="none" strike="noStrike" dirty="0">
                <a:solidFill>
                  <a:srgbClr val="000000"/>
                </a:solidFill>
                <a:effectLst/>
                <a:latin typeface="Calibri" panose="020F0502020204030204" pitchFamily="34" charset="0"/>
              </a:rPr>
              <a:t>560828722 </a:t>
            </a:r>
          </a:p>
          <a:p>
            <a:endParaRPr lang="en-GB" sz="1800" b="1" i="0" u="none" strike="noStrike" dirty="0">
              <a:solidFill>
                <a:srgbClr val="000000"/>
              </a:solidFill>
              <a:effectLst/>
              <a:latin typeface="Calibri" panose="020F0502020204030204" pitchFamily="34" charset="0"/>
            </a:endParaRPr>
          </a:p>
          <a:p>
            <a:r>
              <a:rPr lang="en-GB" sz="1800" b="1" i="0" u="none" strike="noStrike" dirty="0">
                <a:solidFill>
                  <a:srgbClr val="000000"/>
                </a:solidFill>
                <a:effectLst/>
                <a:latin typeface="Calibri" panose="020F0502020204030204" pitchFamily="34" charset="0"/>
              </a:rPr>
              <a:t>Note to lecturer: Please highlight the potential change in the state pension age to delegates:</a:t>
            </a:r>
          </a:p>
          <a:p>
            <a:r>
              <a:rPr lang="en-GB" sz="1800" b="1" i="0" u="none" strike="noStrike" dirty="0">
                <a:solidFill>
                  <a:srgbClr val="000000"/>
                </a:solidFill>
                <a:effectLst/>
                <a:latin typeface="Calibri" panose="020F0502020204030204" pitchFamily="34" charset="0"/>
              </a:rPr>
              <a:t> </a:t>
            </a:r>
          </a:p>
          <a:p>
            <a:r>
              <a:rPr lang="en-GB" sz="1800" b="1" i="0" u="none" strike="noStrike" dirty="0">
                <a:solidFill>
                  <a:srgbClr val="000000"/>
                </a:solidFill>
                <a:effectLst/>
                <a:latin typeface="Calibri" panose="020F0502020204030204" pitchFamily="34" charset="0"/>
              </a:rPr>
              <a:t>What is the change?</a:t>
            </a:r>
          </a:p>
          <a:p>
            <a:r>
              <a:rPr lang="en-GB" sz="1800" b="1" i="0" u="none" strike="noStrike" dirty="0">
                <a:solidFill>
                  <a:srgbClr val="000000"/>
                </a:solidFill>
                <a:effectLst/>
                <a:latin typeface="Calibri" panose="020F0502020204030204" pitchFamily="34" charset="0"/>
              </a:rPr>
              <a:t>The state pension age was intended to increase from 67 to 68 between 2044 &amp; 2046.  The Government has now announced a plan to bring this timetable forward, with the increase happening between 2037 &amp; 2039.</a:t>
            </a:r>
          </a:p>
          <a:p>
            <a:r>
              <a:rPr lang="en-GB" sz="1800" b="1" i="0" u="none" strike="noStrike" dirty="0">
                <a:solidFill>
                  <a:srgbClr val="000000"/>
                </a:solidFill>
                <a:effectLst/>
                <a:latin typeface="Calibri" panose="020F0502020204030204" pitchFamily="34" charset="0"/>
              </a:rPr>
              <a:t> </a:t>
            </a:r>
          </a:p>
          <a:p>
            <a:r>
              <a:rPr lang="en-GB" sz="1800" b="1" i="0" u="none" strike="noStrike" dirty="0">
                <a:solidFill>
                  <a:srgbClr val="000000"/>
                </a:solidFill>
                <a:effectLst/>
                <a:latin typeface="Calibri" panose="020F0502020204030204" pitchFamily="34" charset="0"/>
              </a:rPr>
              <a:t>Who does this affect?</a:t>
            </a:r>
          </a:p>
          <a:p>
            <a:r>
              <a:rPr lang="en-GB" sz="1800" b="1" i="0" u="none" strike="noStrike" dirty="0">
                <a:solidFill>
                  <a:srgbClr val="000000"/>
                </a:solidFill>
                <a:effectLst/>
                <a:latin typeface="Calibri" panose="020F0502020204030204" pitchFamily="34" charset="0"/>
              </a:rPr>
              <a:t>Six million people born between 6th April 1970 and 5th April 1978, both men &amp; women.</a:t>
            </a:r>
          </a:p>
          <a:p>
            <a:r>
              <a:rPr lang="en-GB" sz="1800" b="1" i="0" u="none" strike="noStrike" dirty="0">
                <a:solidFill>
                  <a:srgbClr val="000000"/>
                </a:solidFill>
                <a:effectLst/>
                <a:latin typeface="Calibri" panose="020F0502020204030204" pitchFamily="34" charset="0"/>
              </a:rPr>
              <a:t> </a:t>
            </a:r>
          </a:p>
          <a:p>
            <a:r>
              <a:rPr lang="en-GB" sz="1800" b="1" i="0" u="none" strike="noStrike" dirty="0">
                <a:solidFill>
                  <a:srgbClr val="000000"/>
                </a:solidFill>
                <a:effectLst/>
                <a:latin typeface="Calibri" panose="020F0502020204030204" pitchFamily="34" charset="0"/>
              </a:rPr>
              <a:t>Is this definitely going to happen? </a:t>
            </a:r>
          </a:p>
          <a:p>
            <a:r>
              <a:rPr lang="en-GB" sz="1800" b="1" i="0" u="none" strike="noStrike" dirty="0">
                <a:solidFill>
                  <a:srgbClr val="000000"/>
                </a:solidFill>
                <a:effectLst/>
                <a:latin typeface="Calibri" panose="020F0502020204030204" pitchFamily="34" charset="0"/>
              </a:rPr>
              <a:t>At present, this is merely the Government’s stated intention, and will need to be voted into law.</a:t>
            </a:r>
          </a:p>
          <a:p>
            <a:endParaRPr lang="en-GB" sz="1800" b="1" i="0" u="none" strike="noStrike" dirty="0">
              <a:solidFill>
                <a:srgbClr val="000000"/>
              </a:solidFill>
              <a:effectLst/>
              <a:latin typeface="Calibri" panose="020F0502020204030204" pitchFamily="34" charset="0"/>
            </a:endParaRPr>
          </a:p>
          <a:p>
            <a:endParaRPr lang="en-GB" sz="1800" b="1" i="0" u="none" strike="noStrike" dirty="0">
              <a:solidFill>
                <a:srgbClr val="000000"/>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29</a:t>
            </a:r>
          </a:p>
        </p:txBody>
      </p:sp>
    </p:spTree>
    <p:extLst>
      <p:ext uri="{BB962C8B-B14F-4D97-AF65-F5344CB8AC3E}">
        <p14:creationId xmlns:p14="http://schemas.microsoft.com/office/powerpoint/2010/main" val="630185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 </a:t>
            </a:r>
          </a:p>
          <a:p>
            <a:endParaRPr lang="en-GB" dirty="0"/>
          </a:p>
          <a:p>
            <a:r>
              <a:rPr lang="en-GB" dirty="0"/>
              <a:t> </a:t>
            </a:r>
          </a:p>
          <a:p>
            <a:endParaRPr lang="en-GB" dirty="0"/>
          </a:p>
          <a:p>
            <a:r>
              <a:rPr lang="en-GB" dirty="0"/>
              <a:t>Calculation of annual figure: (£241.30/7) x 365.25 = £12,590.68</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30</a:t>
            </a:r>
          </a:p>
        </p:txBody>
      </p:sp>
    </p:spTree>
    <p:extLst>
      <p:ext uri="{BB962C8B-B14F-4D97-AF65-F5344CB8AC3E}">
        <p14:creationId xmlns:p14="http://schemas.microsoft.com/office/powerpoint/2010/main" val="2326687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C709BC4-63C9-4D7E-AA9A-D084F50E3247}"/>
              </a:ext>
            </a:extLst>
          </p:cNvPr>
          <p:cNvSpPr>
            <a:spLocks noGrp="1"/>
          </p:cNvSpPr>
          <p:nvPr>
            <p:ph type="body" idx="1"/>
          </p:nvPr>
        </p:nvSpPr>
        <p:spPr/>
        <p:txBody>
          <a:bodyPr/>
          <a:lstStyle/>
          <a:p>
            <a:r>
              <a:rPr lang="en-GB" dirty="0"/>
              <a:t> </a:t>
            </a:r>
          </a:p>
          <a:p>
            <a:endParaRPr lang="en-GB" dirty="0"/>
          </a:p>
          <a:p>
            <a:r>
              <a:rPr lang="en-GB" dirty="0"/>
              <a:t>The forecast shows you:</a:t>
            </a:r>
          </a:p>
          <a:p>
            <a:endParaRPr lang="en-GB" dirty="0"/>
          </a:p>
          <a:p>
            <a:r>
              <a:rPr lang="en-GB" dirty="0"/>
              <a:t>How much you could get</a:t>
            </a:r>
          </a:p>
          <a:p>
            <a:r>
              <a:rPr lang="en-GB" dirty="0"/>
              <a:t>When you get it </a:t>
            </a:r>
          </a:p>
          <a:p>
            <a:r>
              <a:rPr lang="en-GB" dirty="0"/>
              <a:t>How to increase it if you can</a:t>
            </a:r>
          </a:p>
          <a:p>
            <a:endParaRPr lang="en-GB" dirty="0"/>
          </a:p>
          <a:p>
            <a:endParaRPr lang="en-GB" dirty="0"/>
          </a:p>
          <a:p>
            <a:r>
              <a:rPr lang="en-GB" dirty="0"/>
              <a:t>Calculation of annual figure: (£241.30/7) x 365.25 = £12,590.68</a:t>
            </a:r>
          </a:p>
          <a:p>
            <a:r>
              <a:rPr lang="en-GB" dirty="0"/>
              <a:t>Calculation of monthly figure: (£241.30/7) x 365.25 = £12,590.68 / 12 = £1,049.22</a:t>
            </a:r>
          </a:p>
          <a:p>
            <a:endParaRPr lang="en-GB" dirty="0"/>
          </a:p>
          <a:p>
            <a:r>
              <a:rPr lang="en-GB" dirty="0"/>
              <a:t>Example shows someone with 25 years NI record</a:t>
            </a:r>
          </a:p>
          <a:p>
            <a:endParaRPr lang="en-GB" dirty="0"/>
          </a:p>
          <a:p>
            <a:r>
              <a:rPr lang="en-GB" dirty="0"/>
              <a:t>(£241.30 / 35) x 28 = £193.04</a:t>
            </a:r>
          </a:p>
          <a:p>
            <a:endParaRPr lang="en-GB" dirty="0"/>
          </a:p>
          <a:p>
            <a:endParaRPr lang="en-GB" dirty="0"/>
          </a:p>
        </p:txBody>
      </p:sp>
    </p:spTree>
    <p:extLst>
      <p:ext uri="{BB962C8B-B14F-4D97-AF65-F5344CB8AC3E}">
        <p14:creationId xmlns:p14="http://schemas.microsoft.com/office/powerpoint/2010/main" val="3084292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34</a:t>
            </a:r>
          </a:p>
        </p:txBody>
      </p:sp>
    </p:spTree>
    <p:extLst>
      <p:ext uri="{BB962C8B-B14F-4D97-AF65-F5344CB8AC3E}">
        <p14:creationId xmlns:p14="http://schemas.microsoft.com/office/powerpoint/2010/main" val="3593876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2</a:t>
            </a:r>
          </a:p>
        </p:txBody>
      </p:sp>
    </p:spTree>
    <p:extLst>
      <p:ext uri="{BB962C8B-B14F-4D97-AF65-F5344CB8AC3E}">
        <p14:creationId xmlns:p14="http://schemas.microsoft.com/office/powerpoint/2010/main" val="3963746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35</a:t>
            </a:r>
          </a:p>
        </p:txBody>
      </p:sp>
    </p:spTree>
    <p:extLst>
      <p:ext uri="{BB962C8B-B14F-4D97-AF65-F5344CB8AC3E}">
        <p14:creationId xmlns:p14="http://schemas.microsoft.com/office/powerpoint/2010/main" val="3487229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36</a:t>
            </a:r>
          </a:p>
        </p:txBody>
      </p:sp>
    </p:spTree>
    <p:extLst>
      <p:ext uri="{BB962C8B-B14F-4D97-AF65-F5344CB8AC3E}">
        <p14:creationId xmlns:p14="http://schemas.microsoft.com/office/powerpoint/2010/main" val="3582145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The client has a few legacy DC contribution structures which may come up. Refer to HR for further info. </a:t>
            </a:r>
            <a:endParaRPr lang="en-GB"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AE6E7A1-93E1-48A1-8C26-BB0DE6FF997F}" type="slidenum">
              <a:rPr lang="en-GB" smtClean="0"/>
              <a:t>24</a:t>
            </a:fld>
            <a:endParaRPr lang="en-GB"/>
          </a:p>
        </p:txBody>
      </p:sp>
    </p:spTree>
    <p:extLst>
      <p:ext uri="{BB962C8B-B14F-4D97-AF65-F5344CB8AC3E}">
        <p14:creationId xmlns:p14="http://schemas.microsoft.com/office/powerpoint/2010/main" val="1303233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96291E-E3D5-41D3-9FB4-C1886AF4A2C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5669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a:p>
            <a:endParaRPr lang="en-GB"/>
          </a:p>
          <a:p>
            <a:r>
              <a:rPr lang="en-GB"/>
              <a:t>Presenter note: </a:t>
            </a:r>
          </a:p>
          <a:p>
            <a:endParaRPr lang="en-GB"/>
          </a:p>
          <a:p>
            <a:r>
              <a:rPr lang="en-GB"/>
              <a:t>MPAA is £10,000</a:t>
            </a:r>
          </a:p>
          <a:p>
            <a:r>
              <a:rPr lang="en-GB"/>
              <a:t>TAA is £10,000</a:t>
            </a:r>
          </a:p>
          <a:p>
            <a:r>
              <a:rPr lang="en-GB"/>
              <a:t>Threshold Income: £200,000  </a:t>
            </a:r>
          </a:p>
          <a:p>
            <a:r>
              <a:rPr lang="en-GB"/>
              <a:t>Adjusted Income: £260,000</a:t>
            </a:r>
          </a:p>
          <a:p>
            <a:endParaRPr lang="en-GB"/>
          </a:p>
          <a:p>
            <a:r>
              <a:rPr lang="en-GB"/>
              <a:t>Benefits in excess of the new limits (LSA &amp; LSDBA)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39</a:t>
            </a:r>
          </a:p>
        </p:txBody>
      </p:sp>
    </p:spTree>
    <p:extLst>
      <p:ext uri="{BB962C8B-B14F-4D97-AF65-F5344CB8AC3E}">
        <p14:creationId xmlns:p14="http://schemas.microsoft.com/office/powerpoint/2010/main" val="1669950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45</a:t>
            </a:r>
          </a:p>
        </p:txBody>
      </p:sp>
    </p:spTree>
    <p:extLst>
      <p:ext uri="{BB962C8B-B14F-4D97-AF65-F5344CB8AC3E}">
        <p14:creationId xmlns:p14="http://schemas.microsoft.com/office/powerpoint/2010/main" val="3537067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ヒラギノ角ゴ Pro W3"/>
                <a:cs typeface="+mn-cs"/>
              </a:rPr>
              <a:t>46</a:t>
            </a:r>
          </a:p>
        </p:txBody>
      </p:sp>
    </p:spTree>
    <p:extLst>
      <p:ext uri="{BB962C8B-B14F-4D97-AF65-F5344CB8AC3E}">
        <p14:creationId xmlns:p14="http://schemas.microsoft.com/office/powerpoint/2010/main" val="570640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endParaRP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47</a:t>
            </a:r>
          </a:p>
        </p:txBody>
      </p:sp>
    </p:spTree>
    <p:extLst>
      <p:ext uri="{BB962C8B-B14F-4D97-AF65-F5344CB8AC3E}">
        <p14:creationId xmlns:p14="http://schemas.microsoft.com/office/powerpoint/2010/main" val="1481121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48</a:t>
            </a:r>
          </a:p>
        </p:txBody>
      </p:sp>
    </p:spTree>
    <p:extLst>
      <p:ext uri="{BB962C8B-B14F-4D97-AF65-F5344CB8AC3E}">
        <p14:creationId xmlns:p14="http://schemas.microsoft.com/office/powerpoint/2010/main" val="3306210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ヒラギノ角ゴ Pro W3"/>
                <a:cs typeface="+mn-cs"/>
              </a:rPr>
              <a:t>49</a:t>
            </a:r>
          </a:p>
        </p:txBody>
      </p:sp>
    </p:spTree>
    <p:extLst>
      <p:ext uri="{BB962C8B-B14F-4D97-AF65-F5344CB8AC3E}">
        <p14:creationId xmlns:p14="http://schemas.microsoft.com/office/powerpoint/2010/main" val="1399240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mn-cs"/>
              </a:rPr>
              <a:t>4</a:t>
            </a:r>
          </a:p>
        </p:txBody>
      </p:sp>
    </p:spTree>
    <p:extLst>
      <p:ext uri="{BB962C8B-B14F-4D97-AF65-F5344CB8AC3E}">
        <p14:creationId xmlns:p14="http://schemas.microsoft.com/office/powerpoint/2010/main" val="1603254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50</a:t>
            </a:r>
          </a:p>
        </p:txBody>
      </p:sp>
    </p:spTree>
    <p:extLst>
      <p:ext uri="{BB962C8B-B14F-4D97-AF65-F5344CB8AC3E}">
        <p14:creationId xmlns:p14="http://schemas.microsoft.com/office/powerpoint/2010/main" val="2712175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6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51</a:t>
            </a:r>
          </a:p>
        </p:txBody>
      </p:sp>
    </p:spTree>
    <p:extLst>
      <p:ext uri="{BB962C8B-B14F-4D97-AF65-F5344CB8AC3E}">
        <p14:creationId xmlns:p14="http://schemas.microsoft.com/office/powerpoint/2010/main" val="2140981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a:p>
            <a:endParaRPr lang="en-GB"/>
          </a:p>
          <a:p>
            <a:r>
              <a:rPr lang="en-GB"/>
              <a:t>Points for Presenters to highlight</a:t>
            </a:r>
          </a:p>
          <a:p>
            <a:r>
              <a:rPr lang="en-GB"/>
              <a:t>Presenters to explain the concept of a DB to DC transfer and that a DB scheme can provide a transfer value to members.  Delegates to be made aware that, by transferring benefits away from a DB scheme, members may find they are financially worse of in retirement than if they had left their benefit in their DB scheme</a:t>
            </a:r>
          </a:p>
          <a:p>
            <a:r>
              <a:rPr lang="en-GB"/>
              <a:t>Members MUST receive regulated advice before making a transfer if the transfer value exceeds £30,000.  Whilst there is no obligation for members to seek advice on smaller transfers, it may be in the best interest of members to do so.</a:t>
            </a:r>
          </a:p>
          <a:p>
            <a:r>
              <a:rPr lang="en-GB"/>
              <a:t>There will be a cost to receiving transfer advice.  Members should thee weigh up the advantages and disadvantages before proceeding with transfer advice</a:t>
            </a:r>
          </a:p>
          <a:p>
            <a:r>
              <a:rPr lang="en-GB"/>
              <a:t>A regulated adviser will always disclose the costs of their service at the outset</a:t>
            </a:r>
          </a:p>
          <a:p>
            <a:r>
              <a:rPr lang="en-GB"/>
              <a:t>DB schemes provide the certainty of a secure income for yourself and usually your partner/dependent in retirement.  Transferring to a DC scheme can provide flexibility but the risks will be the responsibility of the pension member</a:t>
            </a:r>
          </a:p>
          <a:p>
            <a:r>
              <a:rPr lang="en-GB"/>
              <a:t>Once a pension transfer is made, there is usually no way this can be reversed.  Members should ct on this prior to making any decision</a:t>
            </a:r>
          </a:p>
          <a:p>
            <a:r>
              <a:rPr lang="en-GB"/>
              <a:t>As the FCA require advisers to start from a position that a transfer will not be suitable, an adviser will need to be able to identify specific benefits of making a transfer in order to recommend a DB member transfers to a DC arrangement.</a:t>
            </a:r>
          </a:p>
          <a:p>
            <a:pPr marL="228600" indent="-228600">
              <a:buAutoNum type="arabicPeriod"/>
            </a:pPr>
            <a:endParaRPr lang="en-GB"/>
          </a:p>
        </p:txBody>
      </p:sp>
      <p:sp>
        <p:nvSpPr>
          <p:cNvPr id="4" name="Header Placeholder 3"/>
          <p:cNvSpPr>
            <a:spLocks noGrp="1"/>
          </p:cNvSpPr>
          <p:nvPr>
            <p:ph type="hdr" sz="quarter" idx="10"/>
          </p:nvPr>
        </p:nvSpPr>
        <p:spPr/>
        <p:txBody>
          <a:bodyPr/>
          <a:lstStyle/>
          <a:p>
            <a:pPr marL="0" marR="0" lvl="0" indent="0" algn="l" defTabSz="92340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mn-cs"/>
            </a:endParaRPr>
          </a:p>
        </p:txBody>
      </p:sp>
      <p:sp>
        <p:nvSpPr>
          <p:cNvPr id="5" name="Footer Placeholder 4"/>
          <p:cNvSpPr>
            <a:spLocks noGrp="1"/>
          </p:cNvSpPr>
          <p:nvPr>
            <p:ph type="ftr" sz="quarter" idx="11"/>
          </p:nvPr>
        </p:nvSpPr>
        <p:spPr/>
        <p:txBody>
          <a:bodyPr/>
          <a:lstStyle/>
          <a:p>
            <a:pPr marL="0" marR="0" lvl="0" indent="0" algn="l" defTabSz="92340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ヒラギノ角ゴ Pro W3"/>
              <a:cs typeface="+mn-cs"/>
            </a:endParaRPr>
          </a:p>
        </p:txBody>
      </p:sp>
      <p:sp>
        <p:nvSpPr>
          <p:cNvPr id="6" name="Slide Number Placeholder 5"/>
          <p:cNvSpPr>
            <a:spLocks noGrp="1"/>
          </p:cNvSpPr>
          <p:nvPr>
            <p:ph type="sldNum" sz="quarter" idx="12"/>
          </p:nvPr>
        </p:nvSpPr>
        <p:spPr/>
        <p:txBody>
          <a:bodyPr/>
          <a:lstStyle/>
          <a:p>
            <a:pPr marL="0" marR="0" lvl="0" indent="0" algn="r" defTabSz="92340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ヒラギノ角ゴ Pro W3"/>
                <a:cs typeface="+mn-cs"/>
              </a:rPr>
              <a:t>349</a:t>
            </a:r>
          </a:p>
        </p:txBody>
      </p:sp>
    </p:spTree>
    <p:extLst>
      <p:ext uri="{BB962C8B-B14F-4D97-AF65-F5344CB8AC3E}">
        <p14:creationId xmlns:p14="http://schemas.microsoft.com/office/powerpoint/2010/main" val="1818115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 </a:t>
            </a:r>
            <a:endParaRPr lang="en-GB"/>
          </a:p>
        </p:txBody>
      </p:sp>
      <p:sp>
        <p:nvSpPr>
          <p:cNvPr id="4" name="Slide Number Placeholder 3"/>
          <p:cNvSpPr>
            <a:spLocks noGrp="1"/>
          </p:cNvSpPr>
          <p:nvPr>
            <p:ph type="sldNum" sz="quarter" idx="5"/>
          </p:nvPr>
        </p:nvSpPr>
        <p:spPr/>
        <p:txBody>
          <a:bodyPr/>
          <a:lstStyle/>
          <a:p>
            <a:r>
              <a:rPr lang="en-GB"/>
              <a:t>104</a:t>
            </a:r>
          </a:p>
        </p:txBody>
      </p:sp>
    </p:spTree>
    <p:extLst>
      <p:ext uri="{BB962C8B-B14F-4D97-AF65-F5344CB8AC3E}">
        <p14:creationId xmlns:p14="http://schemas.microsoft.com/office/powerpoint/2010/main" val="2538548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75</a:t>
            </a:r>
          </a:p>
        </p:txBody>
      </p:sp>
    </p:spTree>
    <p:extLst>
      <p:ext uri="{BB962C8B-B14F-4D97-AF65-F5344CB8AC3E}">
        <p14:creationId xmlns:p14="http://schemas.microsoft.com/office/powerpoint/2010/main" val="424187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76</a:t>
            </a:r>
          </a:p>
        </p:txBody>
      </p:sp>
    </p:spTree>
    <p:extLst>
      <p:ext uri="{BB962C8B-B14F-4D97-AF65-F5344CB8AC3E}">
        <p14:creationId xmlns:p14="http://schemas.microsoft.com/office/powerpoint/2010/main" val="36091195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 Task: Put these investments in order of risk and potential reward. </a:t>
            </a:r>
          </a:p>
          <a:p>
            <a:r>
              <a:rPr lang="en-GB" sz="1200" kern="1200" dirty="0">
                <a:solidFill>
                  <a:schemeClr val="tx1"/>
                </a:solidFill>
                <a:effectLst/>
                <a:latin typeface="+mn-lt"/>
                <a:ea typeface="+mn-ea"/>
                <a:cs typeface="+mn-cs"/>
              </a:rPr>
              <a:t>Give a brief overview of what these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Bonds  &amp; Gilts – One is an agreement with the UK government. The other is an agreement with a company. Essentially a type of loan that companies / gov take from investors. In return, the company promises to pay back the borrowed amount with interest at a set date in the future.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Shares – This is where you buy a small portion of a company and hope to make money if the company does 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Cryptocurrency - A cryptocurrency is a digital currency, they’re largely unregulated and may or may not have anything to back them up. The less said about them the better.</a:t>
            </a:r>
          </a:p>
          <a:p>
            <a:r>
              <a:rPr lang="en-GB" sz="1200" kern="1200" dirty="0">
                <a:solidFill>
                  <a:schemeClr val="tx1"/>
                </a:solidFill>
                <a:effectLst/>
                <a:latin typeface="+mn-lt"/>
                <a:ea typeface="+mn-ea"/>
                <a:cs typeface="+mn-cs"/>
              </a:rPr>
              <a:t>Property: Can be investment in BTL / investment in a group of  commercial properties via a collective investment. In this instance, lets assume BTL. </a:t>
            </a:r>
          </a:p>
          <a:p>
            <a:r>
              <a:rPr lang="en-GB" sz="1200" kern="1200" dirty="0">
                <a:solidFill>
                  <a:schemeClr val="tx1"/>
                </a:solidFill>
                <a:effectLst/>
                <a:latin typeface="+mn-lt"/>
                <a:ea typeface="+mn-ea"/>
                <a:cs typeface="+mn-cs"/>
              </a:rPr>
              <a:t>Commodities – We’re talking gold, sliver, oil, gas, that sort of thing</a:t>
            </a:r>
          </a:p>
          <a:p>
            <a:r>
              <a:rPr lang="en-GB" sz="1200" kern="1200" dirty="0">
                <a:solidFill>
                  <a:schemeClr val="tx1"/>
                </a:solidFill>
                <a:effectLst/>
                <a:latin typeface="+mn-lt"/>
                <a:ea typeface="+mn-ea"/>
                <a:cs typeface="+mn-cs"/>
              </a:rPr>
              <a:t>Cash – we’re talking cash in a bank or building society here. Not currency trading or anything like that.</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Animation order: Low to high (There is an argument that commodities and shares could switch)</a:t>
            </a:r>
          </a:p>
          <a:p>
            <a:r>
              <a:rPr lang="en-GB" dirty="0"/>
              <a:t>Currency</a:t>
            </a:r>
          </a:p>
          <a:p>
            <a:r>
              <a:rPr lang="en-GB" dirty="0"/>
              <a:t>Gilts</a:t>
            </a:r>
          </a:p>
          <a:p>
            <a:r>
              <a:rPr lang="en-GB" dirty="0"/>
              <a:t>Bonds </a:t>
            </a:r>
          </a:p>
          <a:p>
            <a:r>
              <a:rPr lang="en-GB" dirty="0"/>
              <a:t>Property</a:t>
            </a:r>
          </a:p>
          <a:p>
            <a:r>
              <a:rPr lang="en-GB" dirty="0"/>
              <a:t>Shares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Commodities </a:t>
            </a:r>
          </a:p>
          <a:p>
            <a:r>
              <a:rPr lang="en-GB" dirty="0"/>
              <a:t>Cryptocurrency</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77</a:t>
            </a:r>
          </a:p>
        </p:txBody>
      </p:sp>
    </p:spTree>
    <p:extLst>
      <p:ext uri="{BB962C8B-B14F-4D97-AF65-F5344CB8AC3E}">
        <p14:creationId xmlns:p14="http://schemas.microsoft.com/office/powerpoint/2010/main" val="4172733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42D85-E71A-5940-66BE-B09431378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5CB5BA-2CC6-8AE4-E3ED-BCE0C85F797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FFB987B-10E9-7E27-B1AA-07CBF3E7C846}"/>
              </a:ext>
            </a:extLst>
          </p:cNvPr>
          <p:cNvSpPr>
            <a:spLocks noGrp="1"/>
          </p:cNvSpPr>
          <p:nvPr>
            <p:ph type="body" idx="1"/>
          </p:nvPr>
        </p:nvSpPr>
        <p:spPr/>
        <p:txBody>
          <a:bodyPr/>
          <a:lstStyle/>
          <a:p>
            <a:r>
              <a:rPr lang="en-GB"/>
              <a:t> </a:t>
            </a:r>
          </a:p>
        </p:txBody>
      </p:sp>
      <p:sp>
        <p:nvSpPr>
          <p:cNvPr id="4" name="Slide Number Placeholder 3">
            <a:extLst>
              <a:ext uri="{FF2B5EF4-FFF2-40B4-BE49-F238E27FC236}">
                <a16:creationId xmlns:a16="http://schemas.microsoft.com/office/drawing/2014/main" id="{47C099E0-B2FC-3C1E-9474-5803A2ED1F15}"/>
              </a:ext>
            </a:extLst>
          </p:cNvPr>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78</a:t>
            </a:r>
          </a:p>
        </p:txBody>
      </p:sp>
    </p:spTree>
    <p:extLst>
      <p:ext uri="{BB962C8B-B14F-4D97-AF65-F5344CB8AC3E}">
        <p14:creationId xmlns:p14="http://schemas.microsoft.com/office/powerpoint/2010/main" val="4116262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r>
              <a:rPr lang="en-GB"/>
              <a:t>106</a:t>
            </a:r>
          </a:p>
        </p:txBody>
      </p:sp>
    </p:spTree>
    <p:extLst>
      <p:ext uri="{BB962C8B-B14F-4D97-AF65-F5344CB8AC3E}">
        <p14:creationId xmlns:p14="http://schemas.microsoft.com/office/powerpoint/2010/main" val="38072598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r>
              <a:rPr lang="en-GB"/>
              <a:t>112</a:t>
            </a:r>
          </a:p>
        </p:txBody>
      </p:sp>
    </p:spTree>
    <p:extLst>
      <p:ext uri="{BB962C8B-B14F-4D97-AF65-F5344CB8AC3E}">
        <p14:creationId xmlns:p14="http://schemas.microsoft.com/office/powerpoint/2010/main" val="384738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16</a:t>
            </a:r>
          </a:p>
        </p:txBody>
      </p:sp>
    </p:spTree>
    <p:extLst>
      <p:ext uri="{BB962C8B-B14F-4D97-AF65-F5344CB8AC3E}">
        <p14:creationId xmlns:p14="http://schemas.microsoft.com/office/powerpoint/2010/main" val="28815484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 </a:t>
            </a:r>
            <a:endParaRPr lang="en-GB"/>
          </a:p>
        </p:txBody>
      </p:sp>
      <p:sp>
        <p:nvSpPr>
          <p:cNvPr id="4" name="Slide Number Placeholder 3"/>
          <p:cNvSpPr>
            <a:spLocks noGrp="1"/>
          </p:cNvSpPr>
          <p:nvPr>
            <p:ph type="sldNum" sz="quarter" idx="5"/>
          </p:nvPr>
        </p:nvSpPr>
        <p:spPr/>
        <p:txBody>
          <a:bodyPr/>
          <a:lstStyle/>
          <a:p>
            <a:r>
              <a:rPr lang="en-GB"/>
              <a:t>113</a:t>
            </a:r>
          </a:p>
        </p:txBody>
      </p:sp>
    </p:spTree>
    <p:extLst>
      <p:ext uri="{BB962C8B-B14F-4D97-AF65-F5344CB8AC3E}">
        <p14:creationId xmlns:p14="http://schemas.microsoft.com/office/powerpoint/2010/main" val="30154249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r>
              <a:rPr lang="en-GB"/>
              <a:t>114</a:t>
            </a:r>
          </a:p>
        </p:txBody>
      </p:sp>
    </p:spTree>
    <p:extLst>
      <p:ext uri="{BB962C8B-B14F-4D97-AF65-F5344CB8AC3E}">
        <p14:creationId xmlns:p14="http://schemas.microsoft.com/office/powerpoint/2010/main" val="33202353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i" panose="020F0502020204030204" pitchFamily="34" charset="0"/>
              </a:rPr>
              <a:t>Note to lecturer – Display in England, NI &amp; Wales Only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i" panose="020F0502020204030204" pitchFamily="34" charset="0"/>
              </a:rPr>
              <a:t>Your tax code will be reduced by the amount of State Pension you receive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i" panose="020F0502020204030204" pitchFamily="34" charset="0"/>
              </a:rPr>
              <a:t>Tax due on State Pension is effectively deducted from your occupational/private pension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i" panose="020F0502020204030204" pitchFamily="34" charset="0"/>
              </a:rPr>
              <a:t>Delegates may need to complete a self-assessment tax return</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115</a:t>
            </a:r>
          </a:p>
        </p:txBody>
      </p:sp>
    </p:spTree>
    <p:extLst>
      <p:ext uri="{BB962C8B-B14F-4D97-AF65-F5344CB8AC3E}">
        <p14:creationId xmlns:p14="http://schemas.microsoft.com/office/powerpoint/2010/main" val="32200666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237486090 </a:t>
            </a:r>
            <a:endParaRPr lang="en-GB" dirty="0"/>
          </a:p>
        </p:txBody>
      </p:sp>
      <p:sp>
        <p:nvSpPr>
          <p:cNvPr id="4" name="Slide Number Placeholder 3"/>
          <p:cNvSpPr>
            <a:spLocks noGrp="1"/>
          </p:cNvSpPr>
          <p:nvPr>
            <p:ph type="sldNum" sz="quarter" idx="5"/>
          </p:nvPr>
        </p:nvSpPr>
        <p:spPr/>
        <p:txBody>
          <a:bodyPr/>
          <a:lstStyle/>
          <a:p>
            <a:r>
              <a:rPr lang="en-GB"/>
              <a:t>119</a:t>
            </a:r>
          </a:p>
        </p:txBody>
      </p:sp>
    </p:spTree>
    <p:extLst>
      <p:ext uri="{BB962C8B-B14F-4D97-AF65-F5344CB8AC3E}">
        <p14:creationId xmlns:p14="http://schemas.microsoft.com/office/powerpoint/2010/main" val="26380304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0" i="0" u="none" strike="noStrike">
                <a:solidFill>
                  <a:srgbClr val="000000"/>
                </a:solidFill>
                <a:effectLst/>
                <a:latin typeface="Calibri" panose="020F0502020204030204" pitchFamily="34" charset="0"/>
              </a:rPr>
              <a:t>949307065</a:t>
            </a:r>
            <a:endParaRPr lang="en-GB"/>
          </a:p>
        </p:txBody>
      </p:sp>
      <p:sp>
        <p:nvSpPr>
          <p:cNvPr id="4" name="Slide Number Placeholder 3"/>
          <p:cNvSpPr>
            <a:spLocks noGrp="1"/>
          </p:cNvSpPr>
          <p:nvPr>
            <p:ph type="sldNum" sz="quarter" idx="5"/>
          </p:nvPr>
        </p:nvSpPr>
        <p:spPr/>
        <p:txBody>
          <a:bodyPr/>
          <a:lstStyle/>
          <a:p>
            <a:r>
              <a:rPr lang="en-GB"/>
              <a:t>120</a:t>
            </a:r>
          </a:p>
        </p:txBody>
      </p:sp>
    </p:spTree>
    <p:extLst>
      <p:ext uri="{BB962C8B-B14F-4D97-AF65-F5344CB8AC3E}">
        <p14:creationId xmlns:p14="http://schemas.microsoft.com/office/powerpoint/2010/main" val="40613610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r>
              <a:rPr lang="en-GB"/>
              <a:t>124</a:t>
            </a:r>
          </a:p>
        </p:txBody>
      </p:sp>
    </p:spTree>
    <p:extLst>
      <p:ext uri="{BB962C8B-B14F-4D97-AF65-F5344CB8AC3E}">
        <p14:creationId xmlns:p14="http://schemas.microsoft.com/office/powerpoint/2010/main" val="10054482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Give a brief overview of a lifetime Isa and what it 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a:rPr>
              <a:t>You must be under 40 to open a Lifetime ISA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a:rPr>
              <a:t>Can only pay into it until you’re 50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Pay up to £4k a year – Government adds 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Can be used for first home or for retirement (from 60).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You can pay into more than one individual savings account in a tax year, including accounts of the same type, as long as you don’t exceed your £20,000 ISA allowance. This applies to Cash ISAs, Stocks and shares ISAs and Innovative Finance ISAs.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You can only have one type of LISA / JISA though.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dirty="0">
              <a:solidFill>
                <a:srgbClr val="000000"/>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r>
              <a:rPr lang="en-GB"/>
              <a:t>121</a:t>
            </a:r>
          </a:p>
        </p:txBody>
      </p:sp>
    </p:spTree>
    <p:extLst>
      <p:ext uri="{BB962C8B-B14F-4D97-AF65-F5344CB8AC3E}">
        <p14:creationId xmlns:p14="http://schemas.microsoft.com/office/powerpoint/2010/main" val="39341684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125</a:t>
            </a:r>
          </a:p>
        </p:txBody>
      </p:sp>
    </p:spTree>
    <p:extLst>
      <p:ext uri="{BB962C8B-B14F-4D97-AF65-F5344CB8AC3E}">
        <p14:creationId xmlns:p14="http://schemas.microsoft.com/office/powerpoint/2010/main" val="3754481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62</a:t>
            </a:r>
          </a:p>
        </p:txBody>
      </p:sp>
    </p:spTree>
    <p:extLst>
      <p:ext uri="{BB962C8B-B14F-4D97-AF65-F5344CB8AC3E}">
        <p14:creationId xmlns:p14="http://schemas.microsoft.com/office/powerpoint/2010/main" val="31474473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92B48-7F1E-4690-886D-5B1602AE8E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480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 </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Updated Feb 2025</a:t>
            </a:r>
          </a:p>
          <a:p>
            <a:r>
              <a:rPr lang="en-GB" sz="1200" kern="1200" dirty="0">
                <a:solidFill>
                  <a:schemeClr val="tx1"/>
                </a:solidFill>
                <a:latin typeface="+mn-lt"/>
                <a:ea typeface="+mn-ea"/>
                <a:cs typeface="+mn-cs"/>
              </a:rPr>
              <a:t>www.ons.gov.uk/peoplepopulationandcommunity/healthandsocialcare/healthandlifeexpectancies/articles/lifeexpectancycalculator/2019-06-07</a:t>
            </a:r>
            <a:endParaRPr lang="en-GB" dirty="0">
              <a:hlinkClick r:id="" action="ppaction://noaction"/>
            </a:endParaRP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19</a:t>
            </a:r>
          </a:p>
        </p:txBody>
      </p:sp>
    </p:spTree>
    <p:extLst>
      <p:ext uri="{BB962C8B-B14F-4D97-AF65-F5344CB8AC3E}">
        <p14:creationId xmlns:p14="http://schemas.microsoft.com/office/powerpoint/2010/main" val="37768912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9E328-D2EC-08C4-7DAF-667D21D27C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E8DA19-B09F-678A-A406-39449AD26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4D0200-810D-4E67-F3EC-F6730E9F14E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75C21AF-ACE5-5430-2754-090F09812B0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92B48-7F1E-4690-886D-5B1602AE8E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7861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2 </a:t>
            </a:r>
          </a:p>
        </p:txBody>
      </p:sp>
      <p:sp>
        <p:nvSpPr>
          <p:cNvPr id="4" name="Slide Number Placeholder 3"/>
          <p:cNvSpPr>
            <a:spLocks noGrp="1"/>
          </p:cNvSpPr>
          <p:nvPr>
            <p:ph type="sldNum" sz="quarter" idx="5"/>
          </p:nvPr>
        </p:nvSpPr>
        <p:spPr/>
        <p:txBody>
          <a:bodyPr/>
          <a:lstStyle/>
          <a:p>
            <a:r>
              <a:rPr lang="en-GB"/>
              <a:t>298</a:t>
            </a:r>
          </a:p>
        </p:txBody>
      </p:sp>
    </p:spTree>
    <p:extLst>
      <p:ext uri="{BB962C8B-B14F-4D97-AF65-F5344CB8AC3E}">
        <p14:creationId xmlns:p14="http://schemas.microsoft.com/office/powerpoint/2010/main" val="2802936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350</a:t>
            </a:r>
          </a:p>
        </p:txBody>
      </p:sp>
    </p:spTree>
    <p:extLst>
      <p:ext uri="{BB962C8B-B14F-4D97-AF65-F5344CB8AC3E}">
        <p14:creationId xmlns:p14="http://schemas.microsoft.com/office/powerpoint/2010/main" val="30490399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ヒラギノ角ゴ Pro W3"/>
                <a:cs typeface="+mn-cs"/>
              </a:rPr>
              <a:t>353</a:t>
            </a:r>
          </a:p>
        </p:txBody>
      </p:sp>
    </p:spTree>
    <p:extLst>
      <p:ext uri="{BB962C8B-B14F-4D97-AF65-F5344CB8AC3E}">
        <p14:creationId xmlns:p14="http://schemas.microsoft.com/office/powerpoint/2010/main" val="9442040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E92B48-7F1E-4690-886D-5B1602AE8EED}" type="slidenum">
              <a:rPr lang="en-GB" smtClean="0"/>
              <a:t>59</a:t>
            </a:fld>
            <a:endParaRPr lang="en-GB"/>
          </a:p>
        </p:txBody>
      </p:sp>
    </p:spTree>
    <p:extLst>
      <p:ext uri="{BB962C8B-B14F-4D97-AF65-F5344CB8AC3E}">
        <p14:creationId xmlns:p14="http://schemas.microsoft.com/office/powerpoint/2010/main" val="24886402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r>
              <a:rPr lang="en-GB"/>
              <a:t>357</a:t>
            </a:r>
          </a:p>
        </p:txBody>
      </p:sp>
    </p:spTree>
    <p:extLst>
      <p:ext uri="{BB962C8B-B14F-4D97-AF65-F5344CB8AC3E}">
        <p14:creationId xmlns:p14="http://schemas.microsoft.com/office/powerpoint/2010/main" val="14081217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360</a:t>
            </a:r>
          </a:p>
        </p:txBody>
      </p:sp>
    </p:spTree>
    <p:extLst>
      <p:ext uri="{BB962C8B-B14F-4D97-AF65-F5344CB8AC3E}">
        <p14:creationId xmlns:p14="http://schemas.microsoft.com/office/powerpoint/2010/main" val="37748510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362</a:t>
            </a:r>
          </a:p>
        </p:txBody>
      </p:sp>
    </p:spTree>
    <p:extLst>
      <p:ext uri="{BB962C8B-B14F-4D97-AF65-F5344CB8AC3E}">
        <p14:creationId xmlns:p14="http://schemas.microsoft.com/office/powerpoint/2010/main" val="11761734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a:p>
            <a:endParaRPr lang="en-GB"/>
          </a:p>
          <a:p>
            <a:r>
              <a:rPr lang="en-GB"/>
              <a:t>Back end caveat (WAW only)</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ヒラギノ角ゴ Pro W3"/>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ヒラギノ角ゴ Pro W3"/>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ヒラギノ角ゴ Pro W3"/>
                <a:cs typeface="+mn-cs"/>
              </a:rPr>
              <a:t>363</a:t>
            </a:r>
          </a:p>
        </p:txBody>
      </p:sp>
    </p:spTree>
    <p:extLst>
      <p:ext uri="{BB962C8B-B14F-4D97-AF65-F5344CB8AC3E}">
        <p14:creationId xmlns:p14="http://schemas.microsoft.com/office/powerpoint/2010/main" val="3336555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r>
              <a:rPr lang="en-GB"/>
              <a:t>364</a:t>
            </a:r>
          </a:p>
        </p:txBody>
      </p:sp>
    </p:spTree>
    <p:extLst>
      <p:ext uri="{BB962C8B-B14F-4D97-AF65-F5344CB8AC3E}">
        <p14:creationId xmlns:p14="http://schemas.microsoft.com/office/powerpoint/2010/main" val="2445279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20</a:t>
            </a:r>
          </a:p>
        </p:txBody>
      </p:sp>
    </p:spTree>
    <p:extLst>
      <p:ext uri="{BB962C8B-B14F-4D97-AF65-F5344CB8AC3E}">
        <p14:creationId xmlns:p14="http://schemas.microsoft.com/office/powerpoint/2010/main" val="103438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627D5-67D0-9F2B-0062-D23C79F96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A56C08-161C-B7B7-F253-542064BB628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97E7FCB-F6D7-4C61-541A-5EC979EC29A3}"/>
              </a:ext>
            </a:extLst>
          </p:cNvPr>
          <p:cNvSpPr>
            <a:spLocks noGrp="1"/>
          </p:cNvSpPr>
          <p:nvPr>
            <p:ph type="body" idx="1"/>
          </p:nvPr>
        </p:nvSpPr>
        <p:spPr/>
        <p:txBody>
          <a:bodyPr/>
          <a:lstStyle/>
          <a:p>
            <a:r>
              <a:rPr lang="en-GB" sz="1800" b="0" i="0" u="none" strike="noStrike" dirty="0">
                <a:solidFill>
                  <a:srgbClr val="000000"/>
                </a:solidFill>
                <a:effectLst/>
                <a:latin typeface="Calibri" panose="020F0502020204030204" pitchFamily="34" charset="0"/>
              </a:rPr>
              <a:t>Please acknowledge that individual circumstances may vary and that some categories (rent, travel, holidays) will vary between people</a:t>
            </a:r>
            <a:endParaRPr lang="en-GB" dirty="0"/>
          </a:p>
          <a:p>
            <a:endParaRPr lang="en-GB" dirty="0"/>
          </a:p>
        </p:txBody>
      </p:sp>
      <p:sp>
        <p:nvSpPr>
          <p:cNvPr id="4" name="Slide Number Placeholder 3">
            <a:extLst>
              <a:ext uri="{FF2B5EF4-FFF2-40B4-BE49-F238E27FC236}">
                <a16:creationId xmlns:a16="http://schemas.microsoft.com/office/drawing/2014/main" id="{A541E8A7-3180-A388-D2ED-838B349150C7}"/>
              </a:ext>
            </a:extLst>
          </p:cNvPr>
          <p:cNvSpPr>
            <a:spLocks noGrp="1"/>
          </p:cNvSpPr>
          <p:nvPr>
            <p:ph type="sldNum" sz="quarter" idx="5"/>
          </p:nvPr>
        </p:nvSpPr>
        <p:spPr/>
        <p:txBody>
          <a:bodyPr/>
          <a:lstStyle/>
          <a:p>
            <a:fld id="{9169644F-EC22-4D80-ACD0-C8281A6EB23C}" type="slidenum">
              <a:rPr lang="en-GB" smtClean="0"/>
              <a:t>9</a:t>
            </a:fld>
            <a:endParaRPr lang="en-GB"/>
          </a:p>
        </p:txBody>
      </p:sp>
    </p:spTree>
    <p:extLst>
      <p:ext uri="{BB962C8B-B14F-4D97-AF65-F5344CB8AC3E}">
        <p14:creationId xmlns:p14="http://schemas.microsoft.com/office/powerpoint/2010/main" val="2755906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Zoom out for data</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382</a:t>
            </a:r>
          </a:p>
        </p:txBody>
      </p:sp>
    </p:spTree>
    <p:extLst>
      <p:ext uri="{BB962C8B-B14F-4D97-AF65-F5344CB8AC3E}">
        <p14:creationId xmlns:p14="http://schemas.microsoft.com/office/powerpoint/2010/main" val="3719070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Zoom out for data</a:t>
            </a: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383</a:t>
            </a:r>
          </a:p>
        </p:txBody>
      </p:sp>
    </p:spTree>
    <p:extLst>
      <p:ext uri="{BB962C8B-B14F-4D97-AF65-F5344CB8AC3E}">
        <p14:creationId xmlns:p14="http://schemas.microsoft.com/office/powerpoint/2010/main" val="3095499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4984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80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3" name="Title Graphic ABCD" descr="A logo of a company&#10;&#10;AI-generated content may be incorrect.">
            <a:extLst>
              <a:ext uri="{FF2B5EF4-FFF2-40B4-BE49-F238E27FC236}">
                <a16:creationId xmlns:a16="http://schemas.microsoft.com/office/drawing/2014/main" id="{9D168C21-43F6-9795-67B3-57AFD19EF937}"/>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5347961" y="845127"/>
            <a:ext cx="6844039" cy="5129788"/>
          </a:xfrm>
          <a:prstGeom prst="rect">
            <a:avLst/>
          </a:prstGeom>
        </p:spPr>
      </p:pic>
      <p:pic>
        <p:nvPicPr>
          <p:cNvPr id="2" name="Title Graphic ABCD" descr="A logo of a company&#10;&#10;AI-generated content may be incorrect.">
            <a:extLst>
              <a:ext uri="{FF2B5EF4-FFF2-40B4-BE49-F238E27FC236}">
                <a16:creationId xmlns:a16="http://schemas.microsoft.com/office/drawing/2014/main" id="{B0B22F9F-1FA2-3F12-5ECE-3C9D150375E7}"/>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5347961" y="845127"/>
            <a:ext cx="6844039" cy="5129788"/>
          </a:xfrm>
          <a:prstGeom prst="rect">
            <a:avLst/>
          </a:prstGeom>
        </p:spPr>
      </p:pic>
    </p:spTree>
    <p:extLst>
      <p:ext uri="{BB962C8B-B14F-4D97-AF65-F5344CB8AC3E}">
        <p14:creationId xmlns:p14="http://schemas.microsoft.com/office/powerpoint/2010/main" val="1705007553"/>
      </p:ext>
    </p:extLst>
  </p:cSld>
  <p:clrMapOvr>
    <a:masterClrMapping/>
  </p:clrMapOvr>
  <p:transition spd="slow">
    <p:wipe dir="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3" name="Section Background ABCD">
            <a:extLst>
              <a:ext uri="{FF2B5EF4-FFF2-40B4-BE49-F238E27FC236}">
                <a16:creationId xmlns:a16="http://schemas.microsoft.com/office/drawing/2014/main" id="{BE519104-5B6F-7AA3-D15A-28005820BB67}"/>
              </a:ext>
            </a:extLst>
          </p:cNvPr>
          <p:cNvSpPr/>
          <p:nvPr/>
        </p:nvSpPr>
        <p:spPr>
          <a:xfrm>
            <a:off x="0" y="0"/>
            <a:ext cx="12192000" cy="6858000"/>
          </a:xfrm>
          <a:prstGeom prst="rect">
            <a:avLst/>
          </a:prstGeom>
          <a:solidFill>
            <a:srgbClr val="E9E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Section Graphic ABCD" descr="A blue and black circle with dots&#10;&#10;AI-generated content may be incorrect.">
            <a:extLst>
              <a:ext uri="{FF2B5EF4-FFF2-40B4-BE49-F238E27FC236}">
                <a16:creationId xmlns:a16="http://schemas.microsoft.com/office/drawing/2014/main" id="{28497837-9AE8-1496-2DF9-155482A2DC63}"/>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6789717" y="1128961"/>
            <a:ext cx="4599008" cy="4600075"/>
          </a:xfrm>
          <a:prstGeom prst="rect">
            <a:avLst/>
          </a:prstGeom>
        </p:spPr>
      </p:pic>
      <p:pic>
        <p:nvPicPr>
          <p:cNvPr id="5" name="WAW Logo ABCD">
            <a:extLst>
              <a:ext uri="{FF2B5EF4-FFF2-40B4-BE49-F238E27FC236}">
                <a16:creationId xmlns:a16="http://schemas.microsoft.com/office/drawing/2014/main" id="{D356A228-58C8-F6AE-F07E-A3E29FD390F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3275" y="341248"/>
            <a:ext cx="1714500" cy="469900"/>
          </a:xfrm>
          <a:prstGeom prst="rect">
            <a:avLst/>
          </a:prstGeom>
        </p:spPr>
      </p:pic>
      <p:sp>
        <p:nvSpPr>
          <p:cNvPr id="2" name="Section Background ABCD">
            <a:extLst>
              <a:ext uri="{FF2B5EF4-FFF2-40B4-BE49-F238E27FC236}">
                <a16:creationId xmlns:a16="http://schemas.microsoft.com/office/drawing/2014/main" id="{491B1FF3-5890-1C47-E093-644A4BFCDA0E}"/>
              </a:ext>
            </a:extLst>
          </p:cNvPr>
          <p:cNvSpPr/>
          <p:nvPr/>
        </p:nvSpPr>
        <p:spPr>
          <a:xfrm>
            <a:off x="0" y="0"/>
            <a:ext cx="12192000" cy="6858000"/>
          </a:xfrm>
          <a:prstGeom prst="rect">
            <a:avLst/>
          </a:prstGeom>
          <a:solidFill>
            <a:srgbClr val="E9E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Section Graphic ABCD" descr="A blue and black circle with dots&#10;&#10;AI-generated content may be incorrect.">
            <a:extLst>
              <a:ext uri="{FF2B5EF4-FFF2-40B4-BE49-F238E27FC236}">
                <a16:creationId xmlns:a16="http://schemas.microsoft.com/office/drawing/2014/main" id="{FBC528A2-E502-7A0D-6942-F143C27235F3}"/>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6789717" y="1128961"/>
            <a:ext cx="4599008" cy="4600075"/>
          </a:xfrm>
          <a:prstGeom prst="rect">
            <a:avLst/>
          </a:prstGeom>
        </p:spPr>
      </p:pic>
      <p:pic>
        <p:nvPicPr>
          <p:cNvPr id="7" name="WAW Logo ABCD">
            <a:extLst>
              <a:ext uri="{FF2B5EF4-FFF2-40B4-BE49-F238E27FC236}">
                <a16:creationId xmlns:a16="http://schemas.microsoft.com/office/drawing/2014/main" id="{E7CB9585-345C-6C47-AB70-1A065B5D715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3275" y="341248"/>
            <a:ext cx="1714500" cy="469900"/>
          </a:xfrm>
          <a:prstGeom prst="rect">
            <a:avLst/>
          </a:prstGeom>
        </p:spPr>
      </p:pic>
    </p:spTree>
    <p:extLst>
      <p:ext uri="{BB962C8B-B14F-4D97-AF65-F5344CB8AC3E}">
        <p14:creationId xmlns:p14="http://schemas.microsoft.com/office/powerpoint/2010/main" val="431612743"/>
      </p:ext>
    </p:extLst>
  </p:cSld>
  <p:clrMapOvr>
    <a:masterClrMapping/>
  </p:clrMapOvr>
  <p:transition spd="slow">
    <p:wipe dir="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846255"/>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606374"/>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41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asic bullet point WITH bu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0782591"/>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asic bullet point WITHOUT bu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842183"/>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asic bullet point WITH bu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425307"/>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WAW Logo ABCD">
            <a:extLst>
              <a:ext uri="{FF2B5EF4-FFF2-40B4-BE49-F238E27FC236}">
                <a16:creationId xmlns:a16="http://schemas.microsoft.com/office/drawing/2014/main" id="{D352527F-6366-86E6-7058-81932FD499EB}"/>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803275" y="341248"/>
            <a:ext cx="1714500" cy="469900"/>
          </a:xfrm>
          <a:prstGeom prst="rect">
            <a:avLst/>
          </a:prstGeom>
        </p:spPr>
      </p:pic>
    </p:spTree>
    <p:extLst>
      <p:ext uri="{BB962C8B-B14F-4D97-AF65-F5344CB8AC3E}">
        <p14:creationId xmlns:p14="http://schemas.microsoft.com/office/powerpoint/2010/main" val="3627424034"/>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19" r:id="rId9"/>
    <p:sldLayoutId id="2147483935" r:id="rId10"/>
  </p:sldLayoutIdLst>
  <p:transition spd="slow">
    <p:wipe dir="r"/>
  </p:transition>
  <p:txStyles>
    <p:title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p:titleStyle>
    <p:bodyStyle>
      <a:lvl1pPr marL="230188" indent="-219075" algn="l" defTabSz="914400" rtl="0" eaLnBrk="1" latinLnBrk="0" hangingPunct="1">
        <a:lnSpc>
          <a:spcPct val="114000"/>
        </a:lnSpc>
        <a:spcBef>
          <a:spcPts val="1000"/>
        </a:spcBef>
        <a:spcAft>
          <a:spcPts val="600"/>
        </a:spcAft>
        <a:buFont typeface="Arial" panose="020B0604020202020204" pitchFamily="34" charset="0"/>
        <a:buChar char="•"/>
        <a:tabLst/>
        <a:defRPr sz="1800" kern="1200">
          <a:solidFill>
            <a:schemeClr val="tx1"/>
          </a:solidFill>
          <a:latin typeface="+mn-lt"/>
          <a:ea typeface="+mn-ea"/>
          <a:cs typeface="+mn-cs"/>
        </a:defRPr>
      </a:lvl1pPr>
      <a:lvl2pPr marL="452438" indent="-222250" algn="l" defTabSz="914400" rtl="0" eaLnBrk="1" latinLnBrk="0" hangingPunct="1">
        <a:lnSpc>
          <a:spcPct val="114000"/>
        </a:lnSpc>
        <a:spcBef>
          <a:spcPts val="500"/>
        </a:spcBef>
        <a:spcAft>
          <a:spcPts val="600"/>
        </a:spcAft>
        <a:buFont typeface="Arial" panose="020B0604020202020204" pitchFamily="34" charset="0"/>
        <a:buChar char="•"/>
        <a:tabLst/>
        <a:defRPr sz="1800" kern="1200">
          <a:solidFill>
            <a:schemeClr val="tx1"/>
          </a:solidFill>
          <a:latin typeface="+mn-lt"/>
          <a:ea typeface="+mn-ea"/>
          <a:cs typeface="+mn-cs"/>
        </a:defRPr>
      </a:lvl2pPr>
      <a:lvl3pPr marL="63023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3pPr>
      <a:lvl4pPr marL="80803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4pPr>
      <a:lvl5pPr marL="94138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guide id="7" pos="506">
          <p15:clr>
            <a:srgbClr val="F26B43"/>
          </p15:clr>
        </p15:guide>
        <p15:guide id="8" pos="71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svg"/><Relationship Id="rId3" Type="http://schemas.openxmlformats.org/officeDocument/2006/relationships/notesSlide" Target="../notesSlides/notesSlide8.xml"/><Relationship Id="rId7" Type="http://schemas.openxmlformats.org/officeDocument/2006/relationships/image" Target="../media/image20.svg"/><Relationship Id="rId12" Type="http://schemas.openxmlformats.org/officeDocument/2006/relationships/image" Target="../media/image25.svg"/><Relationship Id="rId2" Type="http://schemas.openxmlformats.org/officeDocument/2006/relationships/slideLayout" Target="../slideLayouts/slideLayout10.xml"/><Relationship Id="rId1" Type="http://schemas.openxmlformats.org/officeDocument/2006/relationships/tags" Target="../tags/tag10.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png"/><Relationship Id="rId10" Type="http://schemas.openxmlformats.org/officeDocument/2006/relationships/image" Target="../media/image23.svg"/><Relationship Id="rId4" Type="http://schemas.microsoft.com/office/2018/10/relationships/comments" Target="../comments/modernComment_15B7_DAABD22F.xml"/><Relationship Id="rId9" Type="http://schemas.openxmlformats.org/officeDocument/2006/relationships/image" Target="../media/image22.svg"/><Relationship Id="rId14" Type="http://schemas.openxmlformats.org/officeDocument/2006/relationships/image" Target="../media/image27.svg"/></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notesSlide" Target="../notesSlides/notesSlide9.xml"/><Relationship Id="rId7" Type="http://schemas.openxmlformats.org/officeDocument/2006/relationships/image" Target="../media/image20.svg"/><Relationship Id="rId2" Type="http://schemas.openxmlformats.org/officeDocument/2006/relationships/slideLayout" Target="../slideLayouts/slideLayout10.xml"/><Relationship Id="rId1" Type="http://schemas.openxmlformats.org/officeDocument/2006/relationships/tags" Target="../tags/tag11.xml"/><Relationship Id="rId6" Type="http://schemas.openxmlformats.org/officeDocument/2006/relationships/image" Target="../media/image19.svg"/><Relationship Id="rId5" Type="http://schemas.openxmlformats.org/officeDocument/2006/relationships/image" Target="../media/image18.svg"/><Relationship Id="rId10" Type="http://schemas.openxmlformats.org/officeDocument/2006/relationships/image" Target="../media/image28.png"/><Relationship Id="rId4" Type="http://schemas.microsoft.com/office/2018/10/relationships/comments" Target="../comments/modernComment_15B8_32F39B3C.xml"/><Relationship Id="rId9"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chart" Target="../charts/chart3.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2.xml"/><Relationship Id="rId7"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31.png"/><Relationship Id="rId5" Type="http://schemas.openxmlformats.org/officeDocument/2006/relationships/image" Target="../media/image30.png"/><Relationship Id="rId4" Type="http://schemas.microsoft.com/office/2018/10/relationships/comments" Target="../comments/modernComment_15BB_CC5B4AC.xml"/></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Excel_Worksheet3.xlsx"/><Relationship Id="rId3" Type="http://schemas.openxmlformats.org/officeDocument/2006/relationships/notesSlide" Target="../notesSlides/notesSlide13.xml"/><Relationship Id="rId7" Type="http://schemas.openxmlformats.org/officeDocument/2006/relationships/image" Target="../media/image37.sv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36.svg"/><Relationship Id="rId5" Type="http://schemas.openxmlformats.org/officeDocument/2006/relationships/image" Target="../media/image35.svg"/><Relationship Id="rId4" Type="http://schemas.openxmlformats.org/officeDocument/2006/relationships/image" Target="../media/image34.svg"/><Relationship Id="rId9" Type="http://schemas.openxmlformats.org/officeDocument/2006/relationships/image" Target="../media/image38.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39.sv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43.png"/><Relationship Id="rId4" Type="http://schemas.openxmlformats.org/officeDocument/2006/relationships/image" Target="../media/image42.sv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21.xml"/><Relationship Id="rId7" Type="http://schemas.openxmlformats.org/officeDocument/2006/relationships/image" Target="../media/image48.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47.svg"/><Relationship Id="rId5" Type="http://schemas.microsoft.com/office/2007/relationships/hdphoto" Target="../media/hdphoto1.wdp"/><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microsoft.com/office/2018/10/relationships/comments" Target="../comments/modernComment_15B0_5736DCBF.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30.xml"/><Relationship Id="rId7" Type="http://schemas.openxmlformats.org/officeDocument/2006/relationships/image" Target="../media/image57.png"/><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60.pn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64.png"/><Relationship Id="rId2" Type="http://schemas.openxmlformats.org/officeDocument/2006/relationships/slideLayout" Target="../slideLayouts/slideLayout1.xml"/><Relationship Id="rId1" Type="http://schemas.openxmlformats.org/officeDocument/2006/relationships/tags" Target="../tags/tag3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notesSlide" Target="../notesSlides/notesSlide33.xml"/><Relationship Id="rId7" Type="http://schemas.openxmlformats.org/officeDocument/2006/relationships/image" Target="../media/image67.svg"/><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66.svg"/><Relationship Id="rId5" Type="http://schemas.openxmlformats.org/officeDocument/2006/relationships/hyperlink" Target="https://register.fca.org.uk/" TargetMode="External"/><Relationship Id="rId10" Type="http://schemas.openxmlformats.org/officeDocument/2006/relationships/image" Target="../media/image70.svg"/><Relationship Id="rId4" Type="http://schemas.openxmlformats.org/officeDocument/2006/relationships/image" Target="../media/image65.svg"/><Relationship Id="rId9" Type="http://schemas.openxmlformats.org/officeDocument/2006/relationships/image" Target="../media/image69.sv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notesSlide" Target="../notesSlides/notesSlide35.xml"/><Relationship Id="rId7" Type="http://schemas.openxmlformats.org/officeDocument/2006/relationships/image" Target="../media/image73.svg"/><Relationship Id="rId2" Type="http://schemas.openxmlformats.org/officeDocument/2006/relationships/slideLayout" Target="../slideLayouts/slideLayout1.xml"/><Relationship Id="rId1" Type="http://schemas.openxmlformats.org/officeDocument/2006/relationships/tags" Target="../tags/tag37.xml"/><Relationship Id="rId6" Type="http://schemas.openxmlformats.org/officeDocument/2006/relationships/image" Target="../media/image72.svg"/><Relationship Id="rId5" Type="http://schemas.openxmlformats.org/officeDocument/2006/relationships/image" Target="../media/image71.svg"/><Relationship Id="rId4" Type="http://schemas.openxmlformats.org/officeDocument/2006/relationships/image" Target="../media/image40.png"/><Relationship Id="rId9" Type="http://schemas.openxmlformats.org/officeDocument/2006/relationships/image" Target="../media/image75.svg"/></Relationships>
</file>

<file path=ppt/slides/_rels/slide38.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notesSlide" Target="../notesSlides/notesSlide36.xml"/><Relationship Id="rId7" Type="http://schemas.openxmlformats.org/officeDocument/2006/relationships/image" Target="../media/image79.svg"/><Relationship Id="rId2" Type="http://schemas.openxmlformats.org/officeDocument/2006/relationships/slideLayout" Target="../slideLayouts/slideLayout1.xml"/><Relationship Id="rId1" Type="http://schemas.openxmlformats.org/officeDocument/2006/relationships/tags" Target="../tags/tag38.xml"/><Relationship Id="rId6" Type="http://schemas.openxmlformats.org/officeDocument/2006/relationships/image" Target="../media/image78.svg"/><Relationship Id="rId5" Type="http://schemas.openxmlformats.org/officeDocument/2006/relationships/image" Target="../media/image77.svg"/><Relationship Id="rId4" Type="http://schemas.openxmlformats.org/officeDocument/2006/relationships/image" Target="../media/image76.svg"/><Relationship Id="rId9" Type="http://schemas.openxmlformats.org/officeDocument/2006/relationships/image" Target="../media/image81.sv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39.xml"/><Relationship Id="rId5" Type="http://schemas.openxmlformats.org/officeDocument/2006/relationships/chart" Target="../charts/chart4.xml"/><Relationship Id="rId4" Type="http://schemas.microsoft.com/office/2018/10/relationships/comments" Target="../comments/modernComment_15C6_4AD4FE9F.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9.sv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0.xml"/><Relationship Id="rId1" Type="http://schemas.openxmlformats.org/officeDocument/2006/relationships/tags" Target="../tags/tag44.xml"/><Relationship Id="rId6" Type="http://schemas.openxmlformats.org/officeDocument/2006/relationships/image" Target="../media/image42.svg"/><Relationship Id="rId5" Type="http://schemas.openxmlformats.org/officeDocument/2006/relationships/image" Target="../media/image40.png"/><Relationship Id="rId4" Type="http://schemas.microsoft.com/office/2018/10/relationships/comments" Target="../comments/modernComment_15C8_4040CBF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45.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88.svg"/><Relationship Id="rId2" Type="http://schemas.openxmlformats.org/officeDocument/2006/relationships/slideLayout" Target="../slideLayouts/slideLayout1.xml"/><Relationship Id="rId1" Type="http://schemas.openxmlformats.org/officeDocument/2006/relationships/tags" Target="../tags/tag47.xml"/><Relationship Id="rId6" Type="http://schemas.openxmlformats.org/officeDocument/2006/relationships/image" Target="../media/image87.svg"/><Relationship Id="rId5" Type="http://schemas.openxmlformats.org/officeDocument/2006/relationships/image" Target="../media/image86.svg"/><Relationship Id="rId4" Type="http://schemas.openxmlformats.org/officeDocument/2006/relationships/image" Target="../media/image85.sv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48.xml"/><Relationship Id="rId5" Type="http://schemas.openxmlformats.org/officeDocument/2006/relationships/chart" Target="../charts/chart5.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92.png"/><Relationship Id="rId2" Type="http://schemas.openxmlformats.org/officeDocument/2006/relationships/slideLayout" Target="../slideLayouts/slideLayout1.xml"/><Relationship Id="rId1" Type="http://schemas.openxmlformats.org/officeDocument/2006/relationships/tags" Target="../tags/tag49.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slideLayout" Target="../slideLayouts/slideLayout1.xml"/><Relationship Id="rId1" Type="http://schemas.openxmlformats.org/officeDocument/2006/relationships/tags" Target="../tags/tag51.xml"/><Relationship Id="rId4" Type="http://schemas.openxmlformats.org/officeDocument/2006/relationships/chart" Target="../charts/chart6.xml"/></Relationships>
</file>

<file path=ppt/slides/_rels/slide5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slideLayout" Target="../slideLayouts/slideLayout1.xml"/><Relationship Id="rId1" Type="http://schemas.openxmlformats.org/officeDocument/2006/relationships/tags" Target="../tags/tag52.xml"/><Relationship Id="rId4" Type="http://schemas.openxmlformats.org/officeDocument/2006/relationships/image" Target="../media/image95.png"/></Relationships>
</file>

<file path=ppt/slides/_rels/slide53.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notesSlide" Target="../notesSlides/notesSlide49.xml"/><Relationship Id="rId7" Type="http://schemas.openxmlformats.org/officeDocument/2006/relationships/image" Target="../media/image99.png"/><Relationship Id="rId2" Type="http://schemas.openxmlformats.org/officeDocument/2006/relationships/slideLayout" Target="../slideLayouts/slideLayout1.xml"/><Relationship Id="rId1" Type="http://schemas.openxmlformats.org/officeDocument/2006/relationships/tags" Target="../tags/tag53.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5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slideLayout" Target="../slideLayouts/slideLayout1.xml"/><Relationship Id="rId1" Type="http://schemas.openxmlformats.org/officeDocument/2006/relationships/tags" Target="../tags/tag54.xml"/><Relationship Id="rId6" Type="http://schemas.openxmlformats.org/officeDocument/2006/relationships/image" Target="../media/image102.svg"/><Relationship Id="rId5" Type="http://schemas.openxmlformats.org/officeDocument/2006/relationships/image" Target="../media/image99.png"/><Relationship Id="rId4" Type="http://schemas.openxmlformats.org/officeDocument/2006/relationships/image" Target="../media/image101.svg"/></Relationships>
</file>

<file path=ppt/slides/_rels/slide55.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notesSlide" Target="../notesSlides/notesSlide50.xml"/><Relationship Id="rId7" Type="http://schemas.openxmlformats.org/officeDocument/2006/relationships/image" Target="../media/image106.svg"/><Relationship Id="rId2" Type="http://schemas.openxmlformats.org/officeDocument/2006/relationships/slideLayout" Target="../slideLayouts/slideLayout1.xml"/><Relationship Id="rId1" Type="http://schemas.openxmlformats.org/officeDocument/2006/relationships/tags" Target="../tags/tag55.xml"/><Relationship Id="rId6" Type="http://schemas.openxmlformats.org/officeDocument/2006/relationships/image" Target="../media/image105.svg"/><Relationship Id="rId5" Type="http://schemas.openxmlformats.org/officeDocument/2006/relationships/image" Target="../media/image104.svg"/><Relationship Id="rId4" Type="http://schemas.openxmlformats.org/officeDocument/2006/relationships/image" Target="../media/image103.sv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ags" Target="../tags/tag57.xml"/><Relationship Id="rId5" Type="http://schemas.openxmlformats.org/officeDocument/2006/relationships/image" Target="../media/image109.png"/><Relationship Id="rId4" Type="http://schemas.openxmlformats.org/officeDocument/2006/relationships/image" Target="../media/image108.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ags" Target="../tags/tag58.xml"/><Relationship Id="rId5" Type="http://schemas.openxmlformats.org/officeDocument/2006/relationships/image" Target="../media/image109.png"/><Relationship Id="rId4" Type="http://schemas.openxmlformats.org/officeDocument/2006/relationships/image" Target="../media/image108.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ags" Target="../tags/tag59.xml"/><Relationship Id="rId4" Type="http://schemas.openxmlformats.org/officeDocument/2006/relationships/image" Target="../media/image1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63.xml"/><Relationship Id="rId4" Type="http://schemas.openxmlformats.org/officeDocument/2006/relationships/image" Target="../media/image111.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notesSlide" Target="../notesSlides/notesSlide6.xml"/><Relationship Id="rId7"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svg"/><Relationship Id="rId9"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2198-BA2F-08DA-9340-1C1E3EF5A976}"/>
              </a:ext>
            </a:extLst>
          </p:cNvPr>
          <p:cNvSpPr>
            <a:spLocks noGrp="1"/>
          </p:cNvSpPr>
          <p:nvPr>
            <p:ph type="title" idx="4294967295"/>
          </p:nvPr>
        </p:nvSpPr>
        <p:spPr>
          <a:xfrm>
            <a:off x="803275" y="1671402"/>
            <a:ext cx="4563205" cy="2758190"/>
          </a:xfrm>
          <a:prstGeom prst="rect">
            <a:avLst/>
          </a:prstGeom>
        </p:spPr>
        <p:txBody>
          <a:bodyPr lIns="0" tIns="0" rIns="0" bIns="0" anchor="b">
            <a:noAutofit/>
          </a:bodyPr>
          <a:lstStyle/>
          <a:p>
            <a:r>
              <a:rPr lang="en-GB" sz="5400">
                <a:solidFill>
                  <a:srgbClr val="391C66"/>
                </a:solidFill>
                <a:latin typeface="Aptos Display" panose="020B0004020202020204" pitchFamily="34" charset="0"/>
              </a:rPr>
              <a:t>Moving in the right direction towards retirement</a:t>
            </a:r>
            <a:endParaRPr lang="en-GB" sz="5400" dirty="0">
              <a:solidFill>
                <a:srgbClr val="391C66"/>
              </a:solidFill>
              <a:latin typeface="Aptos Display" panose="020B0004020202020204" pitchFamily="34" charset="0"/>
            </a:endParaRPr>
          </a:p>
        </p:txBody>
      </p:sp>
      <p:sp>
        <p:nvSpPr>
          <p:cNvPr id="4" name="QCSIGNOFFTXT">
            <a:extLst>
              <a:ext uri="{FF2B5EF4-FFF2-40B4-BE49-F238E27FC236}">
                <a16:creationId xmlns:a16="http://schemas.microsoft.com/office/drawing/2014/main" id="{0C7D5264-44C0-FCB8-8A5D-89C3D65AE7DD}"/>
              </a:ext>
            </a:extLst>
          </p:cNvPr>
          <p:cNvSpPr txBox="1"/>
          <p:nvPr/>
        </p:nvSpPr>
        <p:spPr>
          <a:xfrm>
            <a:off x="1461758" y="6850759"/>
            <a:ext cx="1270000" cy="215444"/>
          </a:xfrm>
          <a:prstGeom prst="rect">
            <a:avLst/>
          </a:prstGeom>
          <a:noFill/>
        </p:spPr>
        <p:txBody>
          <a:bodyPr vert="horz" rtlCol="0">
            <a:spAutoFit/>
          </a:bodyPr>
          <a:lstStyle/>
          <a:p>
            <a:r>
              <a:rPr lang="en-GB" sz="800">
                <a:solidFill>
                  <a:srgbClr val="101012"/>
                </a:solidFill>
                <a:latin typeface="Bierstadt" panose="020B0004020202020204" pitchFamily="34" charset="0"/>
              </a:rPr>
              <a:t>QC--461984598</a:t>
            </a:r>
          </a:p>
        </p:txBody>
      </p:sp>
    </p:spTree>
    <p:custDataLst>
      <p:tags r:id="rId1"/>
    </p:custDataLst>
    <p:extLst>
      <p:ext uri="{BB962C8B-B14F-4D97-AF65-F5344CB8AC3E}">
        <p14:creationId xmlns:p14="http://schemas.microsoft.com/office/powerpoint/2010/main" val="4091644908"/>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209F-908F-8394-4F06-64457EE6F4DC}"/>
              </a:ext>
            </a:extLst>
          </p:cNvPr>
          <p:cNvSpPr>
            <a:spLocks noGrp="1"/>
          </p:cNvSpPr>
          <p:nvPr>
            <p:ph type="title" idx="4294967295"/>
          </p:nvPr>
        </p:nvSpPr>
        <p:spPr>
          <a:xfrm>
            <a:off x="802800" y="1059679"/>
            <a:ext cx="10585450" cy="525280"/>
          </a:xfrm>
          <a:prstGeom prst="rect">
            <a:avLst/>
          </a:prstGeom>
        </p:spPr>
        <p:txBody>
          <a:bodyPr lIns="0" tIns="0" rIns="0" bIns="0" anchor="ctr">
            <a:noAutofit/>
          </a:bodyPr>
          <a:lstStyle/>
          <a:p>
            <a:r>
              <a:rPr lang="en-GB" dirty="0">
                <a:solidFill>
                  <a:srgbClr val="391C66"/>
                </a:solidFill>
                <a:latin typeface="Aptos Display" panose="020B0004020202020204" pitchFamily="34" charset="0"/>
              </a:rPr>
              <a:t>Inflation: average over 10 years</a:t>
            </a:r>
          </a:p>
        </p:txBody>
      </p:sp>
      <p:grpSp>
        <p:nvGrpSpPr>
          <p:cNvPr id="1044" name="Group 1043">
            <a:extLst>
              <a:ext uri="{FF2B5EF4-FFF2-40B4-BE49-F238E27FC236}">
                <a16:creationId xmlns:a16="http://schemas.microsoft.com/office/drawing/2014/main" id="{8492C25B-FA9C-4EF6-5447-104BEE5CBFEA}"/>
              </a:ext>
            </a:extLst>
          </p:cNvPr>
          <p:cNvGrpSpPr/>
          <p:nvPr/>
        </p:nvGrpSpPr>
        <p:grpSpPr>
          <a:xfrm>
            <a:off x="1710751" y="1814427"/>
            <a:ext cx="2852313" cy="1267194"/>
            <a:chOff x="196275" y="1277754"/>
            <a:chExt cx="2852313" cy="1267194"/>
          </a:xfrm>
        </p:grpSpPr>
        <p:sp>
          <p:nvSpPr>
            <p:cNvPr id="37" name="Rectangle 36">
              <a:extLst>
                <a:ext uri="{FF2B5EF4-FFF2-40B4-BE49-F238E27FC236}">
                  <a16:creationId xmlns:a16="http://schemas.microsoft.com/office/drawing/2014/main" id="{76EDD656-5E40-9390-6A0B-2AC9BF13A425}"/>
                </a:ext>
              </a:extLst>
            </p:cNvPr>
            <p:cNvSpPr/>
            <p:nvPr/>
          </p:nvSpPr>
          <p:spPr>
            <a:xfrm>
              <a:off x="196275" y="1277754"/>
              <a:ext cx="2852313" cy="1267194"/>
            </a:xfrm>
            <a:prstGeom prst="rect">
              <a:avLst/>
            </a:prstGeom>
            <a:solidFill>
              <a:schemeClr val="bg1">
                <a:lumMod val="95000"/>
              </a:schemeClr>
            </a:solidFill>
            <a:ln w="38100">
              <a:solidFill>
                <a:srgbClr val="7A2A3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pic>
          <p:nvPicPr>
            <p:cNvPr id="6" name="Graphic 5" descr="Electric Tower with solid fill">
              <a:extLst>
                <a:ext uri="{FF2B5EF4-FFF2-40B4-BE49-F238E27FC236}">
                  <a16:creationId xmlns:a16="http://schemas.microsoft.com/office/drawing/2014/main" id="{ECCBEC66-D628-BA0C-7C96-14F7621811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97988" y="1485946"/>
              <a:ext cx="914400" cy="914400"/>
            </a:xfrm>
            <a:prstGeom prst="rect">
              <a:avLst/>
            </a:prstGeom>
          </p:spPr>
        </p:pic>
        <p:sp>
          <p:nvSpPr>
            <p:cNvPr id="16" name="TextBox 15">
              <a:extLst>
                <a:ext uri="{FF2B5EF4-FFF2-40B4-BE49-F238E27FC236}">
                  <a16:creationId xmlns:a16="http://schemas.microsoft.com/office/drawing/2014/main" id="{8C2233B0-F7DB-2C8C-F1AC-F46043F452F0}"/>
                </a:ext>
              </a:extLst>
            </p:cNvPr>
            <p:cNvSpPr txBox="1"/>
            <p:nvPr/>
          </p:nvSpPr>
          <p:spPr>
            <a:xfrm>
              <a:off x="1379015" y="1562358"/>
              <a:ext cx="1617206" cy="707886"/>
            </a:xfrm>
            <a:prstGeom prst="rect">
              <a:avLst/>
            </a:prstGeom>
            <a:noFill/>
          </p:spPr>
          <p:txBody>
            <a:bodyPr wrap="square" rtlCol="0">
              <a:spAutoFit/>
            </a:bodyPr>
            <a:lstStyle/>
            <a:p>
              <a:pPr algn="ctr" eaLnBrk="0" fontAlgn="base" hangingPunct="0">
                <a:spcBef>
                  <a:spcPct val="0"/>
                </a:spcBef>
                <a:spcAft>
                  <a:spcPct val="0"/>
                </a:spcAft>
                <a:defRPr/>
              </a:pPr>
              <a:r>
                <a:rPr lang="en-GB" sz="2000" dirty="0">
                  <a:solidFill>
                    <a:srgbClr val="111111"/>
                  </a:solidFill>
                  <a:latin typeface="Aptos" panose="020B0004020202020204" pitchFamily="34" charset="0"/>
                  <a:ea typeface="ヒラギノ角ゴ Pro W3"/>
                </a:rPr>
                <a:t>Electricity</a:t>
              </a:r>
            </a:p>
            <a:p>
              <a:pPr algn="ctr" eaLnBrk="0" fontAlgn="base" hangingPunct="0">
                <a:spcBef>
                  <a:spcPct val="0"/>
                </a:spcBef>
                <a:spcAft>
                  <a:spcPct val="0"/>
                </a:spcAft>
                <a:defRPr/>
              </a:pPr>
              <a:r>
                <a:rPr lang="en-GB" sz="2000" dirty="0">
                  <a:solidFill>
                    <a:srgbClr val="111111"/>
                  </a:solidFill>
                  <a:latin typeface="Aptos" panose="020B0004020202020204" pitchFamily="34" charset="0"/>
                  <a:ea typeface="ヒラギノ角ゴ Pro W3"/>
                </a:rPr>
                <a:t>7.3%pa</a:t>
              </a:r>
            </a:p>
          </p:txBody>
        </p:sp>
      </p:grpSp>
      <p:grpSp>
        <p:nvGrpSpPr>
          <p:cNvPr id="1046" name="Group 1045">
            <a:extLst>
              <a:ext uri="{FF2B5EF4-FFF2-40B4-BE49-F238E27FC236}">
                <a16:creationId xmlns:a16="http://schemas.microsoft.com/office/drawing/2014/main" id="{AA882716-4B0C-C5C5-8234-E0D82C12B793}"/>
              </a:ext>
            </a:extLst>
          </p:cNvPr>
          <p:cNvGrpSpPr/>
          <p:nvPr/>
        </p:nvGrpSpPr>
        <p:grpSpPr>
          <a:xfrm>
            <a:off x="4629690" y="1811842"/>
            <a:ext cx="2852313" cy="1399983"/>
            <a:chOff x="3115214" y="1284693"/>
            <a:chExt cx="2852313" cy="1399983"/>
          </a:xfrm>
        </p:grpSpPr>
        <p:sp>
          <p:nvSpPr>
            <p:cNvPr id="40" name="Rectangle 39">
              <a:extLst>
                <a:ext uri="{FF2B5EF4-FFF2-40B4-BE49-F238E27FC236}">
                  <a16:creationId xmlns:a16="http://schemas.microsoft.com/office/drawing/2014/main" id="{5BC1A195-6448-28AA-DA96-0920AE797F60}"/>
                </a:ext>
              </a:extLst>
            </p:cNvPr>
            <p:cNvSpPr/>
            <p:nvPr/>
          </p:nvSpPr>
          <p:spPr>
            <a:xfrm>
              <a:off x="3115214" y="1284693"/>
              <a:ext cx="2852313" cy="1267194"/>
            </a:xfrm>
            <a:prstGeom prst="rect">
              <a:avLst/>
            </a:prstGeom>
            <a:solidFill>
              <a:schemeClr val="bg1">
                <a:lumMod val="95000"/>
              </a:schemeClr>
            </a:solidFill>
            <a:ln w="38100">
              <a:solidFill>
                <a:srgbClr val="7A2A3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pic>
          <p:nvPicPr>
            <p:cNvPr id="10" name="Graphic 9" descr="Shield Tick outline">
              <a:extLst>
                <a:ext uri="{FF2B5EF4-FFF2-40B4-BE49-F238E27FC236}">
                  <a16:creationId xmlns:a16="http://schemas.microsoft.com/office/drawing/2014/main" id="{2AF76C41-9902-7C50-95C4-2DFFE84FAB9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420986" y="1355656"/>
              <a:ext cx="724070" cy="724070"/>
            </a:xfrm>
            <a:prstGeom prst="rect">
              <a:avLst/>
            </a:prstGeom>
          </p:spPr>
        </p:pic>
        <p:pic>
          <p:nvPicPr>
            <p:cNvPr id="14" name="Graphic 13" descr="Open hand outline">
              <a:extLst>
                <a:ext uri="{FF2B5EF4-FFF2-40B4-BE49-F238E27FC236}">
                  <a16:creationId xmlns:a16="http://schemas.microsoft.com/office/drawing/2014/main" id="{91829F90-1709-B8A9-FAC8-49F4CBF784D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235371" y="1770276"/>
              <a:ext cx="914400" cy="914400"/>
            </a:xfrm>
            <a:prstGeom prst="rect">
              <a:avLst/>
            </a:prstGeom>
          </p:spPr>
        </p:pic>
        <p:sp>
          <p:nvSpPr>
            <p:cNvPr id="17" name="TextBox 16">
              <a:extLst>
                <a:ext uri="{FF2B5EF4-FFF2-40B4-BE49-F238E27FC236}">
                  <a16:creationId xmlns:a16="http://schemas.microsoft.com/office/drawing/2014/main" id="{C2666200-DD25-3B99-0B7D-E4A95988AD06}"/>
                </a:ext>
              </a:extLst>
            </p:cNvPr>
            <p:cNvSpPr txBox="1"/>
            <p:nvPr/>
          </p:nvSpPr>
          <p:spPr>
            <a:xfrm>
              <a:off x="4504898" y="1512001"/>
              <a:ext cx="1410645" cy="1015663"/>
            </a:xfrm>
            <a:prstGeom prst="rect">
              <a:avLst/>
            </a:prstGeom>
            <a:noFill/>
          </p:spPr>
          <p:txBody>
            <a:bodyPr wrap="square" rtlCol="0">
              <a:spAutoFit/>
            </a:bodyPr>
            <a:lstStyle/>
            <a:p>
              <a:pPr algn="ctr" eaLnBrk="0" fontAlgn="base" hangingPunct="0">
                <a:spcBef>
                  <a:spcPct val="0"/>
                </a:spcBef>
                <a:spcAft>
                  <a:spcPct val="0"/>
                </a:spcAft>
                <a:defRPr/>
              </a:pPr>
              <a:r>
                <a:rPr lang="en-GB" sz="2000" dirty="0">
                  <a:solidFill>
                    <a:srgbClr val="111111"/>
                  </a:solidFill>
                  <a:latin typeface="Aptos" panose="020B0004020202020204" pitchFamily="34" charset="0"/>
                  <a:ea typeface="ヒラギノ角ゴ Pro W3"/>
                </a:rPr>
                <a:t>Insurance</a:t>
              </a:r>
            </a:p>
            <a:p>
              <a:pPr algn="ctr" eaLnBrk="0" fontAlgn="base" hangingPunct="0">
                <a:spcBef>
                  <a:spcPct val="0"/>
                </a:spcBef>
                <a:spcAft>
                  <a:spcPct val="0"/>
                </a:spcAft>
                <a:defRPr/>
              </a:pPr>
              <a:r>
                <a:rPr lang="en-GB" sz="2000" dirty="0">
                  <a:solidFill>
                    <a:srgbClr val="111111"/>
                  </a:solidFill>
                  <a:latin typeface="Aptos" panose="020B0004020202020204" pitchFamily="34" charset="0"/>
                  <a:ea typeface="ヒラギノ角ゴ Pro W3"/>
                </a:rPr>
                <a:t>4.9%pa</a:t>
              </a:r>
            </a:p>
            <a:p>
              <a:pPr algn="ctr" eaLnBrk="0" fontAlgn="base" hangingPunct="0">
                <a:spcBef>
                  <a:spcPct val="0"/>
                </a:spcBef>
                <a:spcAft>
                  <a:spcPct val="0"/>
                </a:spcAft>
                <a:defRPr/>
              </a:pPr>
              <a:endParaRPr lang="en-GB" sz="2000" dirty="0">
                <a:solidFill>
                  <a:srgbClr val="111111"/>
                </a:solidFill>
                <a:latin typeface="Arial" panose="020B0604020202020204" pitchFamily="34" charset="0"/>
                <a:ea typeface="ヒラギノ角ゴ Pro W3"/>
              </a:endParaRPr>
            </a:p>
          </p:txBody>
        </p:sp>
      </p:grpSp>
      <p:sp>
        <p:nvSpPr>
          <p:cNvPr id="35" name="TextBox 34">
            <a:extLst>
              <a:ext uri="{FF2B5EF4-FFF2-40B4-BE49-F238E27FC236}">
                <a16:creationId xmlns:a16="http://schemas.microsoft.com/office/drawing/2014/main" id="{FDAA68C8-56EA-8F66-71C5-346A03A2D0B9}"/>
              </a:ext>
            </a:extLst>
          </p:cNvPr>
          <p:cNvSpPr txBox="1"/>
          <p:nvPr/>
        </p:nvSpPr>
        <p:spPr>
          <a:xfrm>
            <a:off x="1812876" y="3667281"/>
            <a:ext cx="8680450" cy="461665"/>
          </a:xfrm>
          <a:prstGeom prst="rect">
            <a:avLst/>
          </a:prstGeom>
          <a:noFill/>
        </p:spPr>
        <p:txBody>
          <a:bodyPr wrap="square" rtlCol="0">
            <a:spAutoFit/>
          </a:bodyPr>
          <a:lstStyle/>
          <a:p>
            <a:pPr algn="ctr" eaLnBrk="0" fontAlgn="base" hangingPunct="0">
              <a:spcBef>
                <a:spcPct val="0"/>
              </a:spcBef>
              <a:spcAft>
                <a:spcPct val="0"/>
              </a:spcAft>
              <a:defRPr/>
            </a:pPr>
            <a:r>
              <a:rPr lang="en-GB" sz="2400" b="1" dirty="0">
                <a:solidFill>
                  <a:srgbClr val="111111"/>
                </a:solidFill>
                <a:latin typeface="Aptos" panose="020B0004020202020204" pitchFamily="34" charset="0"/>
                <a:ea typeface="ヒラギノ角ゴ Pro W3"/>
              </a:rPr>
              <a:t>Consumer Price Index (CPI) = 3.4%pa </a:t>
            </a:r>
          </a:p>
        </p:txBody>
      </p:sp>
      <p:grpSp>
        <p:nvGrpSpPr>
          <p:cNvPr id="1045" name="Group 1044">
            <a:extLst>
              <a:ext uri="{FF2B5EF4-FFF2-40B4-BE49-F238E27FC236}">
                <a16:creationId xmlns:a16="http://schemas.microsoft.com/office/drawing/2014/main" id="{7434026B-32C5-D7A6-8CD0-8CD5708EC39D}"/>
              </a:ext>
            </a:extLst>
          </p:cNvPr>
          <p:cNvGrpSpPr/>
          <p:nvPr/>
        </p:nvGrpSpPr>
        <p:grpSpPr>
          <a:xfrm>
            <a:off x="7548629" y="1747386"/>
            <a:ext cx="2857245" cy="1335986"/>
            <a:chOff x="6034153" y="1210713"/>
            <a:chExt cx="2857245" cy="1335986"/>
          </a:xfrm>
        </p:grpSpPr>
        <p:sp>
          <p:nvSpPr>
            <p:cNvPr id="41" name="Rectangle 40">
              <a:extLst>
                <a:ext uri="{FF2B5EF4-FFF2-40B4-BE49-F238E27FC236}">
                  <a16:creationId xmlns:a16="http://schemas.microsoft.com/office/drawing/2014/main" id="{D5936EB3-5E9C-BE35-2D1D-4900B5B6F933}"/>
                </a:ext>
              </a:extLst>
            </p:cNvPr>
            <p:cNvSpPr/>
            <p:nvPr/>
          </p:nvSpPr>
          <p:spPr>
            <a:xfrm>
              <a:off x="6034153" y="1279505"/>
              <a:ext cx="2857245" cy="1267194"/>
            </a:xfrm>
            <a:prstGeom prst="rect">
              <a:avLst/>
            </a:prstGeom>
            <a:solidFill>
              <a:schemeClr val="bg1">
                <a:lumMod val="95000"/>
              </a:schemeClr>
            </a:solidFill>
            <a:ln w="38100">
              <a:solidFill>
                <a:srgbClr val="7A2A3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
          <p:nvSpPr>
            <p:cNvPr id="48" name="TextBox 47">
              <a:extLst>
                <a:ext uri="{FF2B5EF4-FFF2-40B4-BE49-F238E27FC236}">
                  <a16:creationId xmlns:a16="http://schemas.microsoft.com/office/drawing/2014/main" id="{9A9DFCCB-1C30-B5CC-4C30-42D0B89ED45A}"/>
                </a:ext>
              </a:extLst>
            </p:cNvPr>
            <p:cNvSpPr txBox="1"/>
            <p:nvPr/>
          </p:nvSpPr>
          <p:spPr>
            <a:xfrm>
              <a:off x="7348568" y="1403519"/>
              <a:ext cx="1542830" cy="707886"/>
            </a:xfrm>
            <a:prstGeom prst="rect">
              <a:avLst/>
            </a:prstGeom>
            <a:noFill/>
          </p:spPr>
          <p:txBody>
            <a:bodyPr wrap="square" rtlCol="0">
              <a:spAutoFit/>
            </a:bodyPr>
            <a:lstStyle/>
            <a:p>
              <a:pPr algn="ctr" eaLnBrk="0" fontAlgn="base" hangingPunct="0">
                <a:spcBef>
                  <a:spcPct val="0"/>
                </a:spcBef>
                <a:spcAft>
                  <a:spcPct val="0"/>
                </a:spcAft>
                <a:defRPr/>
              </a:pPr>
              <a:r>
                <a:rPr lang="en-GB" sz="2000" dirty="0">
                  <a:solidFill>
                    <a:srgbClr val="111111"/>
                  </a:solidFill>
                  <a:latin typeface="Aptos" panose="020B0004020202020204" pitchFamily="34" charset="0"/>
                  <a:ea typeface="ヒラギノ角ゴ Pro W3"/>
                </a:rPr>
                <a:t>Household </a:t>
              </a:r>
            </a:p>
            <a:p>
              <a:pPr algn="ctr" eaLnBrk="0" fontAlgn="base" hangingPunct="0">
                <a:spcBef>
                  <a:spcPct val="0"/>
                </a:spcBef>
                <a:spcAft>
                  <a:spcPct val="0"/>
                </a:spcAft>
                <a:defRPr/>
              </a:pPr>
              <a:r>
                <a:rPr lang="en-GB" sz="2000" dirty="0">
                  <a:solidFill>
                    <a:srgbClr val="111111"/>
                  </a:solidFill>
                  <a:latin typeface="Aptos" panose="020B0004020202020204" pitchFamily="34" charset="0"/>
                  <a:ea typeface="ヒラギノ角ゴ Pro W3"/>
                </a:rPr>
                <a:t>Gas 3.9%pa</a:t>
              </a:r>
            </a:p>
          </p:txBody>
        </p:sp>
        <p:grpSp>
          <p:nvGrpSpPr>
            <p:cNvPr id="59" name="Group 58">
              <a:extLst>
                <a:ext uri="{FF2B5EF4-FFF2-40B4-BE49-F238E27FC236}">
                  <a16:creationId xmlns:a16="http://schemas.microsoft.com/office/drawing/2014/main" id="{E5177BCD-2C83-FC52-4EDA-498106486FE0}"/>
                </a:ext>
              </a:extLst>
            </p:cNvPr>
            <p:cNvGrpSpPr/>
            <p:nvPr/>
          </p:nvGrpSpPr>
          <p:grpSpPr>
            <a:xfrm>
              <a:off x="6116457" y="1210713"/>
              <a:ext cx="1267193" cy="1267193"/>
              <a:chOff x="4759324" y="1797125"/>
              <a:chExt cx="1267193" cy="1267193"/>
            </a:xfrm>
          </p:grpSpPr>
          <p:pic>
            <p:nvPicPr>
              <p:cNvPr id="60" name="Graphic 59" descr="Mortgage outline">
                <a:extLst>
                  <a:ext uri="{FF2B5EF4-FFF2-40B4-BE49-F238E27FC236}">
                    <a16:creationId xmlns:a16="http://schemas.microsoft.com/office/drawing/2014/main" id="{FE255FAF-CF0C-D090-5F95-EFA8D0A0768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759324" y="1797125"/>
                <a:ext cx="1267193" cy="1267193"/>
              </a:xfrm>
              <a:prstGeom prst="rect">
                <a:avLst/>
              </a:prstGeom>
            </p:spPr>
          </p:pic>
          <p:sp>
            <p:nvSpPr>
              <p:cNvPr id="61" name="Rectangle 60">
                <a:extLst>
                  <a:ext uri="{FF2B5EF4-FFF2-40B4-BE49-F238E27FC236}">
                    <a16:creationId xmlns:a16="http://schemas.microsoft.com/office/drawing/2014/main" id="{1839D517-8ED2-D570-26C8-5D0520446463}"/>
                  </a:ext>
                </a:extLst>
              </p:cNvPr>
              <p:cNvSpPr/>
              <p:nvPr/>
            </p:nvSpPr>
            <p:spPr>
              <a:xfrm>
                <a:off x="5134139" y="2377454"/>
                <a:ext cx="514186" cy="62195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pic>
            <p:nvPicPr>
              <p:cNvPr id="62" name="Graphic 61" descr="Fire with solid fill">
                <a:extLst>
                  <a:ext uri="{FF2B5EF4-FFF2-40B4-BE49-F238E27FC236}">
                    <a16:creationId xmlns:a16="http://schemas.microsoft.com/office/drawing/2014/main" id="{356DA59C-2B0D-B872-B368-6A94F2B5F173}"/>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103250" y="2397207"/>
                <a:ext cx="582447" cy="582447"/>
              </a:xfrm>
              <a:prstGeom prst="rect">
                <a:avLst/>
              </a:prstGeom>
            </p:spPr>
          </p:pic>
        </p:grpSp>
      </p:grpSp>
      <p:grpSp>
        <p:nvGrpSpPr>
          <p:cNvPr id="1050" name="Group 1049">
            <a:extLst>
              <a:ext uri="{FF2B5EF4-FFF2-40B4-BE49-F238E27FC236}">
                <a16:creationId xmlns:a16="http://schemas.microsoft.com/office/drawing/2014/main" id="{8C8589CA-455C-D715-F497-CDBD018190FF}"/>
              </a:ext>
            </a:extLst>
          </p:cNvPr>
          <p:cNvGrpSpPr/>
          <p:nvPr/>
        </p:nvGrpSpPr>
        <p:grpSpPr>
          <a:xfrm>
            <a:off x="7456361" y="4687230"/>
            <a:ext cx="2949513" cy="1267194"/>
            <a:chOff x="5941885" y="4150557"/>
            <a:chExt cx="2949513" cy="1267194"/>
          </a:xfrm>
        </p:grpSpPr>
        <p:sp>
          <p:nvSpPr>
            <p:cNvPr id="1025" name="Rectangle 1024">
              <a:extLst>
                <a:ext uri="{FF2B5EF4-FFF2-40B4-BE49-F238E27FC236}">
                  <a16:creationId xmlns:a16="http://schemas.microsoft.com/office/drawing/2014/main" id="{67E281AE-3860-2566-1420-CC5A7E8739DE}"/>
                </a:ext>
              </a:extLst>
            </p:cNvPr>
            <p:cNvSpPr/>
            <p:nvPr/>
          </p:nvSpPr>
          <p:spPr>
            <a:xfrm>
              <a:off x="6034153" y="4150557"/>
              <a:ext cx="2857245" cy="1267194"/>
            </a:xfrm>
            <a:prstGeom prst="rect">
              <a:avLst/>
            </a:prstGeom>
            <a:solidFill>
              <a:schemeClr val="bg1">
                <a:lumMod val="95000"/>
              </a:schemeClr>
            </a:solidFill>
            <a:ln w="38100">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
          <p:nvSpPr>
            <p:cNvPr id="1035" name="TextBox 1034">
              <a:extLst>
                <a:ext uri="{FF2B5EF4-FFF2-40B4-BE49-F238E27FC236}">
                  <a16:creationId xmlns:a16="http://schemas.microsoft.com/office/drawing/2014/main" id="{6E169E99-0F8B-22CE-6028-54CE24B98111}"/>
                </a:ext>
              </a:extLst>
            </p:cNvPr>
            <p:cNvSpPr txBox="1"/>
            <p:nvPr/>
          </p:nvSpPr>
          <p:spPr>
            <a:xfrm>
              <a:off x="7083443" y="4428157"/>
              <a:ext cx="1807955" cy="707886"/>
            </a:xfrm>
            <a:prstGeom prst="rect">
              <a:avLst/>
            </a:prstGeom>
            <a:noFill/>
          </p:spPr>
          <p:txBody>
            <a:bodyPr wrap="square" rtlCol="0">
              <a:spAutoFit/>
            </a:bodyPr>
            <a:lstStyle/>
            <a:p>
              <a:pPr algn="ctr" eaLnBrk="0" fontAlgn="base" hangingPunct="0">
                <a:spcBef>
                  <a:spcPct val="0"/>
                </a:spcBef>
                <a:spcAft>
                  <a:spcPct val="0"/>
                </a:spcAft>
                <a:defRPr/>
              </a:pPr>
              <a:r>
                <a:rPr lang="en-GB" sz="2000" dirty="0">
                  <a:solidFill>
                    <a:srgbClr val="111111"/>
                  </a:solidFill>
                  <a:latin typeface="Aptos" panose="020B0004020202020204" pitchFamily="34" charset="0"/>
                  <a:ea typeface="ヒラギノ角ゴ Pro W3"/>
                </a:rPr>
                <a:t>Alcohol</a:t>
              </a:r>
            </a:p>
            <a:p>
              <a:pPr algn="ctr" eaLnBrk="0" fontAlgn="base" hangingPunct="0">
                <a:spcBef>
                  <a:spcPct val="0"/>
                </a:spcBef>
                <a:spcAft>
                  <a:spcPct val="0"/>
                </a:spcAft>
                <a:defRPr/>
              </a:pPr>
              <a:r>
                <a:rPr lang="en-GB" sz="2000" dirty="0">
                  <a:solidFill>
                    <a:srgbClr val="111111"/>
                  </a:solidFill>
                  <a:latin typeface="Aptos" panose="020B0004020202020204" pitchFamily="34" charset="0"/>
                  <a:ea typeface="ヒラギノ角ゴ Pro W3"/>
                </a:rPr>
                <a:t>2.3%</a:t>
              </a:r>
            </a:p>
          </p:txBody>
        </p:sp>
        <p:pic>
          <p:nvPicPr>
            <p:cNvPr id="19" name="Graphic 18" descr="Bottle outline">
              <a:extLst>
                <a:ext uri="{FF2B5EF4-FFF2-40B4-BE49-F238E27FC236}">
                  <a16:creationId xmlns:a16="http://schemas.microsoft.com/office/drawing/2014/main" id="{83455131-111C-96AF-6015-57997C809A3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941885" y="4226708"/>
              <a:ext cx="1063573" cy="1063573"/>
            </a:xfrm>
            <a:prstGeom prst="rect">
              <a:avLst/>
            </a:prstGeom>
          </p:spPr>
        </p:pic>
        <p:pic>
          <p:nvPicPr>
            <p:cNvPr id="21" name="Graphic 20" descr="Wine outline">
              <a:extLst>
                <a:ext uri="{FF2B5EF4-FFF2-40B4-BE49-F238E27FC236}">
                  <a16:creationId xmlns:a16="http://schemas.microsoft.com/office/drawing/2014/main" id="{E4433583-D61E-561E-6D4D-7BDED21D285B}"/>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6583939" y="4651981"/>
              <a:ext cx="589830" cy="589830"/>
            </a:xfrm>
            <a:prstGeom prst="rect">
              <a:avLst/>
            </a:prstGeom>
          </p:spPr>
        </p:pic>
      </p:grpSp>
      <p:grpSp>
        <p:nvGrpSpPr>
          <p:cNvPr id="1051" name="Group 1050">
            <a:extLst>
              <a:ext uri="{FF2B5EF4-FFF2-40B4-BE49-F238E27FC236}">
                <a16:creationId xmlns:a16="http://schemas.microsoft.com/office/drawing/2014/main" id="{A8633B33-E09E-0B4A-7A17-E7D6C6876FA5}"/>
              </a:ext>
            </a:extLst>
          </p:cNvPr>
          <p:cNvGrpSpPr/>
          <p:nvPr/>
        </p:nvGrpSpPr>
        <p:grpSpPr>
          <a:xfrm>
            <a:off x="4541584" y="4692418"/>
            <a:ext cx="2940418" cy="1267194"/>
            <a:chOff x="3027109" y="4155745"/>
            <a:chExt cx="2940418" cy="1267194"/>
          </a:xfrm>
        </p:grpSpPr>
        <p:sp>
          <p:nvSpPr>
            <p:cNvPr id="1027" name="Rectangle 1026">
              <a:extLst>
                <a:ext uri="{FF2B5EF4-FFF2-40B4-BE49-F238E27FC236}">
                  <a16:creationId xmlns:a16="http://schemas.microsoft.com/office/drawing/2014/main" id="{A78F3B54-F384-A288-44B5-19018270DAB1}"/>
                </a:ext>
              </a:extLst>
            </p:cNvPr>
            <p:cNvSpPr/>
            <p:nvPr/>
          </p:nvSpPr>
          <p:spPr>
            <a:xfrm>
              <a:off x="3115214" y="4155745"/>
              <a:ext cx="2852313" cy="1267194"/>
            </a:xfrm>
            <a:prstGeom prst="rect">
              <a:avLst/>
            </a:prstGeom>
            <a:solidFill>
              <a:schemeClr val="bg1">
                <a:lumMod val="95000"/>
              </a:schemeClr>
            </a:solidFill>
            <a:ln w="38100">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
          <p:nvSpPr>
            <p:cNvPr id="1034" name="TextBox 1033">
              <a:extLst>
                <a:ext uri="{FF2B5EF4-FFF2-40B4-BE49-F238E27FC236}">
                  <a16:creationId xmlns:a16="http://schemas.microsoft.com/office/drawing/2014/main" id="{048437A2-86D5-1211-C16C-0E82BC99FEBC}"/>
                </a:ext>
              </a:extLst>
            </p:cNvPr>
            <p:cNvSpPr txBox="1"/>
            <p:nvPr/>
          </p:nvSpPr>
          <p:spPr>
            <a:xfrm>
              <a:off x="4504898" y="4383053"/>
              <a:ext cx="1410645" cy="707886"/>
            </a:xfrm>
            <a:prstGeom prst="rect">
              <a:avLst/>
            </a:prstGeom>
            <a:noFill/>
          </p:spPr>
          <p:txBody>
            <a:bodyPr wrap="square" rtlCol="0">
              <a:spAutoFit/>
            </a:bodyPr>
            <a:lstStyle/>
            <a:p>
              <a:pPr algn="ctr" eaLnBrk="0" fontAlgn="base" hangingPunct="0">
                <a:spcBef>
                  <a:spcPct val="0"/>
                </a:spcBef>
                <a:spcAft>
                  <a:spcPct val="0"/>
                </a:spcAft>
                <a:defRPr/>
              </a:pPr>
              <a:r>
                <a:rPr lang="en-GB" sz="2000">
                  <a:solidFill>
                    <a:srgbClr val="111111"/>
                  </a:solidFill>
                  <a:latin typeface="Aptos" panose="020B0004020202020204" pitchFamily="34" charset="0"/>
                  <a:ea typeface="ヒラギノ角ゴ Pro W3"/>
                </a:rPr>
                <a:t>Clothing</a:t>
              </a:r>
            </a:p>
            <a:p>
              <a:pPr algn="ctr" eaLnBrk="0" fontAlgn="base" hangingPunct="0">
                <a:spcBef>
                  <a:spcPct val="0"/>
                </a:spcBef>
                <a:spcAft>
                  <a:spcPct val="0"/>
                </a:spcAft>
                <a:defRPr/>
              </a:pPr>
              <a:r>
                <a:rPr lang="en-GB" sz="2000">
                  <a:solidFill>
                    <a:srgbClr val="111111"/>
                  </a:solidFill>
                  <a:latin typeface="Aptos" panose="020B0004020202020204" pitchFamily="34" charset="0"/>
                  <a:ea typeface="ヒラギノ角ゴ Pro W3"/>
                </a:rPr>
                <a:t>1.8%</a:t>
              </a:r>
            </a:p>
          </p:txBody>
        </p:sp>
        <p:pic>
          <p:nvPicPr>
            <p:cNvPr id="23" name="Graphic 22" descr="Pants outline">
              <a:extLst>
                <a:ext uri="{FF2B5EF4-FFF2-40B4-BE49-F238E27FC236}">
                  <a16:creationId xmlns:a16="http://schemas.microsoft.com/office/drawing/2014/main" id="{70A8CE91-A848-ADE3-D0F6-1DE40EF47BCA}"/>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3027109" y="4313517"/>
              <a:ext cx="914400" cy="914400"/>
            </a:xfrm>
            <a:prstGeom prst="rect">
              <a:avLst/>
            </a:prstGeom>
          </p:spPr>
        </p:pic>
        <p:pic>
          <p:nvPicPr>
            <p:cNvPr id="25" name="Graphic 24" descr="Mannequin outline">
              <a:extLst>
                <a:ext uri="{FF2B5EF4-FFF2-40B4-BE49-F238E27FC236}">
                  <a16:creationId xmlns:a16="http://schemas.microsoft.com/office/drawing/2014/main" id="{2C6B7599-F7B3-3A38-C1F6-C08081711F31}"/>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3611977" y="4289294"/>
              <a:ext cx="914400" cy="914400"/>
            </a:xfrm>
            <a:prstGeom prst="rect">
              <a:avLst/>
            </a:prstGeom>
          </p:spPr>
        </p:pic>
      </p:grpSp>
      <p:grpSp>
        <p:nvGrpSpPr>
          <p:cNvPr id="1049" name="Group 1048">
            <a:extLst>
              <a:ext uri="{FF2B5EF4-FFF2-40B4-BE49-F238E27FC236}">
                <a16:creationId xmlns:a16="http://schemas.microsoft.com/office/drawing/2014/main" id="{BC670427-2A2E-395E-BB9E-A1A9F3BD4405}"/>
              </a:ext>
            </a:extLst>
          </p:cNvPr>
          <p:cNvGrpSpPr/>
          <p:nvPr/>
        </p:nvGrpSpPr>
        <p:grpSpPr>
          <a:xfrm>
            <a:off x="1710751" y="4685479"/>
            <a:ext cx="2878305" cy="1267194"/>
            <a:chOff x="196275" y="4148806"/>
            <a:chExt cx="2878305" cy="1267194"/>
          </a:xfrm>
        </p:grpSpPr>
        <p:sp>
          <p:nvSpPr>
            <p:cNvPr id="1029" name="Rectangle 1028">
              <a:extLst>
                <a:ext uri="{FF2B5EF4-FFF2-40B4-BE49-F238E27FC236}">
                  <a16:creationId xmlns:a16="http://schemas.microsoft.com/office/drawing/2014/main" id="{71B778B1-7A6A-82A3-D8DA-8A3E27357CD0}"/>
                </a:ext>
              </a:extLst>
            </p:cNvPr>
            <p:cNvSpPr/>
            <p:nvPr/>
          </p:nvSpPr>
          <p:spPr>
            <a:xfrm>
              <a:off x="196275" y="4148806"/>
              <a:ext cx="2852313" cy="1267194"/>
            </a:xfrm>
            <a:prstGeom prst="rect">
              <a:avLst/>
            </a:prstGeom>
            <a:solidFill>
              <a:schemeClr val="bg1">
                <a:lumMod val="95000"/>
              </a:schemeClr>
            </a:solidFill>
            <a:ln w="38100">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
          <p:nvSpPr>
            <p:cNvPr id="1033" name="TextBox 1032">
              <a:extLst>
                <a:ext uri="{FF2B5EF4-FFF2-40B4-BE49-F238E27FC236}">
                  <a16:creationId xmlns:a16="http://schemas.microsoft.com/office/drawing/2014/main" id="{CE8D7263-38B1-65B7-8CB5-1FACE5797C38}"/>
                </a:ext>
              </a:extLst>
            </p:cNvPr>
            <p:cNvSpPr txBox="1"/>
            <p:nvPr/>
          </p:nvSpPr>
          <p:spPr>
            <a:xfrm>
              <a:off x="1152519" y="4262885"/>
              <a:ext cx="1922061" cy="1015663"/>
            </a:xfrm>
            <a:prstGeom prst="rect">
              <a:avLst/>
            </a:prstGeom>
            <a:noFill/>
          </p:spPr>
          <p:txBody>
            <a:bodyPr wrap="square" rtlCol="0">
              <a:spAutoFit/>
            </a:bodyPr>
            <a:lstStyle/>
            <a:p>
              <a:pPr algn="ctr" eaLnBrk="0" fontAlgn="base" hangingPunct="0">
                <a:spcBef>
                  <a:spcPct val="0"/>
                </a:spcBef>
                <a:spcAft>
                  <a:spcPct val="0"/>
                </a:spcAft>
                <a:defRPr/>
              </a:pPr>
              <a:r>
                <a:rPr lang="en-GB" sz="2000" dirty="0">
                  <a:solidFill>
                    <a:srgbClr val="111111"/>
                  </a:solidFill>
                  <a:latin typeface="Aptos" panose="020B0004020202020204" pitchFamily="34" charset="0"/>
                  <a:ea typeface="ヒラギノ角ゴ Pro W3"/>
                </a:rPr>
                <a:t>Household Appliances</a:t>
              </a:r>
            </a:p>
            <a:p>
              <a:pPr algn="ctr" eaLnBrk="0" fontAlgn="base" hangingPunct="0">
                <a:spcBef>
                  <a:spcPct val="0"/>
                </a:spcBef>
                <a:spcAft>
                  <a:spcPct val="0"/>
                </a:spcAft>
                <a:defRPr/>
              </a:pPr>
              <a:r>
                <a:rPr lang="en-GB" sz="2000" dirty="0">
                  <a:solidFill>
                    <a:srgbClr val="111111"/>
                  </a:solidFill>
                  <a:latin typeface="Aptos" panose="020B0004020202020204" pitchFamily="34" charset="0"/>
                  <a:ea typeface="ヒラギノ角ゴ Pro W3"/>
                </a:rPr>
                <a:t>1.7%</a:t>
              </a:r>
            </a:p>
          </p:txBody>
        </p:sp>
        <p:pic>
          <p:nvPicPr>
            <p:cNvPr id="1024" name="Graphic 1023" descr="Washing Machine outline">
              <a:extLst>
                <a:ext uri="{FF2B5EF4-FFF2-40B4-BE49-F238E27FC236}">
                  <a16:creationId xmlns:a16="http://schemas.microsoft.com/office/drawing/2014/main" id="{75ECA61F-C842-4DEE-9262-CB3396793C8E}"/>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262970" y="4226708"/>
              <a:ext cx="1088019" cy="1088019"/>
            </a:xfrm>
            <a:prstGeom prst="rect">
              <a:avLst/>
            </a:prstGeom>
          </p:spPr>
        </p:pic>
      </p:grpSp>
      <p:grpSp>
        <p:nvGrpSpPr>
          <p:cNvPr id="1047" name="Group 1046">
            <a:extLst>
              <a:ext uri="{FF2B5EF4-FFF2-40B4-BE49-F238E27FC236}">
                <a16:creationId xmlns:a16="http://schemas.microsoft.com/office/drawing/2014/main" id="{F2E21389-B699-2871-C02B-298069D622E6}"/>
              </a:ext>
            </a:extLst>
          </p:cNvPr>
          <p:cNvGrpSpPr/>
          <p:nvPr/>
        </p:nvGrpSpPr>
        <p:grpSpPr>
          <a:xfrm>
            <a:off x="4001620" y="3280812"/>
            <a:ext cx="4108450" cy="402074"/>
            <a:chOff x="2487145" y="2744139"/>
            <a:chExt cx="4108450" cy="402074"/>
          </a:xfrm>
        </p:grpSpPr>
        <p:sp>
          <p:nvSpPr>
            <p:cNvPr id="42" name="TextBox 41">
              <a:extLst>
                <a:ext uri="{FF2B5EF4-FFF2-40B4-BE49-F238E27FC236}">
                  <a16:creationId xmlns:a16="http://schemas.microsoft.com/office/drawing/2014/main" id="{95471DCA-26D0-BE3A-B786-F6D928CC9119}"/>
                </a:ext>
              </a:extLst>
            </p:cNvPr>
            <p:cNvSpPr txBox="1"/>
            <p:nvPr/>
          </p:nvSpPr>
          <p:spPr>
            <a:xfrm>
              <a:off x="2487145" y="2746103"/>
              <a:ext cx="4108450" cy="400110"/>
            </a:xfrm>
            <a:prstGeom prst="rect">
              <a:avLst/>
            </a:prstGeom>
            <a:noFill/>
          </p:spPr>
          <p:txBody>
            <a:bodyPr wrap="square" rtlCol="0">
              <a:spAutoFit/>
            </a:bodyPr>
            <a:lstStyle/>
            <a:p>
              <a:pPr algn="ctr" eaLnBrk="0" fontAlgn="base" hangingPunct="0">
                <a:spcBef>
                  <a:spcPct val="0"/>
                </a:spcBef>
                <a:spcAft>
                  <a:spcPct val="0"/>
                </a:spcAft>
                <a:defRPr/>
              </a:pPr>
              <a:r>
                <a:rPr lang="en-GB" sz="2000" b="1">
                  <a:solidFill>
                    <a:srgbClr val="7A2A3D"/>
                  </a:solidFill>
                  <a:latin typeface="Aptos" panose="020B0004020202020204" pitchFamily="34" charset="0"/>
                  <a:ea typeface="ヒラギノ角ゴ Pro W3"/>
                </a:rPr>
                <a:t>Above CPI</a:t>
              </a:r>
            </a:p>
          </p:txBody>
        </p:sp>
        <p:sp>
          <p:nvSpPr>
            <p:cNvPr id="1040" name="Arrow: Up 1039">
              <a:extLst>
                <a:ext uri="{FF2B5EF4-FFF2-40B4-BE49-F238E27FC236}">
                  <a16:creationId xmlns:a16="http://schemas.microsoft.com/office/drawing/2014/main" id="{D8FF20F4-0666-9D1D-C387-FFBED10872F6}"/>
                </a:ext>
              </a:extLst>
            </p:cNvPr>
            <p:cNvSpPr/>
            <p:nvPr/>
          </p:nvSpPr>
          <p:spPr>
            <a:xfrm>
              <a:off x="3235371" y="2746103"/>
              <a:ext cx="376606" cy="384504"/>
            </a:xfrm>
            <a:prstGeom prst="upArrow">
              <a:avLst/>
            </a:prstGeom>
            <a:solidFill>
              <a:srgbClr val="5DD6F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
          <p:nvSpPr>
            <p:cNvPr id="1041" name="Arrow: Up 1040">
              <a:extLst>
                <a:ext uri="{FF2B5EF4-FFF2-40B4-BE49-F238E27FC236}">
                  <a16:creationId xmlns:a16="http://schemas.microsoft.com/office/drawing/2014/main" id="{9F3B1052-EF01-D183-DC2A-FFB2A6F22949}"/>
                </a:ext>
              </a:extLst>
            </p:cNvPr>
            <p:cNvSpPr/>
            <p:nvPr/>
          </p:nvSpPr>
          <p:spPr>
            <a:xfrm>
              <a:off x="5379625" y="2744139"/>
              <a:ext cx="376606" cy="384504"/>
            </a:xfrm>
            <a:prstGeom prst="upArrow">
              <a:avLst/>
            </a:prstGeom>
            <a:solidFill>
              <a:srgbClr val="5DD6F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grpSp>
      <p:grpSp>
        <p:nvGrpSpPr>
          <p:cNvPr id="1048" name="Group 1047">
            <a:extLst>
              <a:ext uri="{FF2B5EF4-FFF2-40B4-BE49-F238E27FC236}">
                <a16:creationId xmlns:a16="http://schemas.microsoft.com/office/drawing/2014/main" id="{974C2C2A-B4FB-55EB-C81D-DC1B854E5C38}"/>
              </a:ext>
            </a:extLst>
          </p:cNvPr>
          <p:cNvGrpSpPr/>
          <p:nvPr/>
        </p:nvGrpSpPr>
        <p:grpSpPr>
          <a:xfrm>
            <a:off x="4747158" y="4116129"/>
            <a:ext cx="2523548" cy="400110"/>
            <a:chOff x="3232683" y="3579456"/>
            <a:chExt cx="2523548" cy="400110"/>
          </a:xfrm>
        </p:grpSpPr>
        <p:sp>
          <p:nvSpPr>
            <p:cNvPr id="47" name="TextBox 46">
              <a:extLst>
                <a:ext uri="{FF2B5EF4-FFF2-40B4-BE49-F238E27FC236}">
                  <a16:creationId xmlns:a16="http://schemas.microsoft.com/office/drawing/2014/main" id="{081D80EA-121A-3FE1-F79C-7E24B1DA9DF8}"/>
                </a:ext>
              </a:extLst>
            </p:cNvPr>
            <p:cNvSpPr txBox="1"/>
            <p:nvPr/>
          </p:nvSpPr>
          <p:spPr>
            <a:xfrm>
              <a:off x="3692571" y="3579456"/>
              <a:ext cx="1706724" cy="400110"/>
            </a:xfrm>
            <a:prstGeom prst="rect">
              <a:avLst/>
            </a:prstGeom>
            <a:noFill/>
          </p:spPr>
          <p:txBody>
            <a:bodyPr wrap="square" rtlCol="0">
              <a:spAutoFit/>
            </a:bodyPr>
            <a:lstStyle/>
            <a:p>
              <a:pPr algn="ctr" eaLnBrk="0" fontAlgn="base" hangingPunct="0">
                <a:spcBef>
                  <a:spcPct val="0"/>
                </a:spcBef>
                <a:spcAft>
                  <a:spcPct val="0"/>
                </a:spcAft>
                <a:defRPr/>
              </a:pPr>
              <a:r>
                <a:rPr lang="en-GB" sz="2000" b="1">
                  <a:solidFill>
                    <a:srgbClr val="7DC202"/>
                  </a:solidFill>
                  <a:latin typeface="Aptos" panose="020B0004020202020204" pitchFamily="34" charset="0"/>
                  <a:ea typeface="ヒラギノ角ゴ Pro W3"/>
                </a:rPr>
                <a:t>Below CPI</a:t>
              </a:r>
            </a:p>
          </p:txBody>
        </p:sp>
        <p:sp>
          <p:nvSpPr>
            <p:cNvPr id="1042" name="Arrow: Up 1041">
              <a:extLst>
                <a:ext uri="{FF2B5EF4-FFF2-40B4-BE49-F238E27FC236}">
                  <a16:creationId xmlns:a16="http://schemas.microsoft.com/office/drawing/2014/main" id="{9D06E748-3737-6554-8241-1C724DF91DB5}"/>
                </a:ext>
              </a:extLst>
            </p:cNvPr>
            <p:cNvSpPr/>
            <p:nvPr/>
          </p:nvSpPr>
          <p:spPr>
            <a:xfrm rot="10800000">
              <a:off x="3232683" y="3587259"/>
              <a:ext cx="376606" cy="384504"/>
            </a:xfrm>
            <a:prstGeom prst="upArrow">
              <a:avLst/>
            </a:prstGeom>
            <a:solidFill>
              <a:srgbClr val="0076B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
          <p:nvSpPr>
            <p:cNvPr id="1043" name="Arrow: Up 1042">
              <a:extLst>
                <a:ext uri="{FF2B5EF4-FFF2-40B4-BE49-F238E27FC236}">
                  <a16:creationId xmlns:a16="http://schemas.microsoft.com/office/drawing/2014/main" id="{48686120-F7E9-55C5-146E-0C2549F8BDEB}"/>
                </a:ext>
              </a:extLst>
            </p:cNvPr>
            <p:cNvSpPr/>
            <p:nvPr/>
          </p:nvSpPr>
          <p:spPr>
            <a:xfrm rot="10800000">
              <a:off x="5379625" y="3587259"/>
              <a:ext cx="376606" cy="384504"/>
            </a:xfrm>
            <a:prstGeom prst="upArrow">
              <a:avLst/>
            </a:prstGeom>
            <a:solidFill>
              <a:srgbClr val="0076B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grpSp>
      <p:sp>
        <p:nvSpPr>
          <p:cNvPr id="1052" name="TextBox 1051">
            <a:extLst>
              <a:ext uri="{FF2B5EF4-FFF2-40B4-BE49-F238E27FC236}">
                <a16:creationId xmlns:a16="http://schemas.microsoft.com/office/drawing/2014/main" id="{3BD28F9B-460F-6701-582A-DF4982CD331C}"/>
              </a:ext>
            </a:extLst>
          </p:cNvPr>
          <p:cNvSpPr txBox="1"/>
          <p:nvPr/>
        </p:nvSpPr>
        <p:spPr>
          <a:xfrm>
            <a:off x="1912463" y="6249411"/>
            <a:ext cx="5939438" cy="307777"/>
          </a:xfrm>
          <a:prstGeom prst="rect">
            <a:avLst/>
          </a:prstGeom>
          <a:noFill/>
        </p:spPr>
        <p:txBody>
          <a:bodyPr wrap="square" rtlCol="0">
            <a:spAutoFit/>
          </a:bodyPr>
          <a:lstStyle/>
          <a:p>
            <a:pPr eaLnBrk="0" fontAlgn="base" hangingPunct="0">
              <a:spcBef>
                <a:spcPct val="0"/>
              </a:spcBef>
              <a:spcAft>
                <a:spcPct val="0"/>
              </a:spcAft>
              <a:defRPr/>
            </a:pPr>
            <a:r>
              <a:rPr lang="en-GB" sz="1400" dirty="0">
                <a:solidFill>
                  <a:srgbClr val="111111"/>
                </a:solidFill>
                <a:latin typeface="Aptos" panose="020B0004020202020204" pitchFamily="34" charset="0"/>
                <a:ea typeface="ヒラギノ角ゴ Pro W3"/>
              </a:rPr>
              <a:t>Source: Office for National Statistics – January 2016 vs January 2026</a:t>
            </a:r>
          </a:p>
        </p:txBody>
      </p:sp>
      <p:sp>
        <p:nvSpPr>
          <p:cNvPr id="5" name="RefTextBox123">
            <a:extLst>
              <a:ext uri="{FF2B5EF4-FFF2-40B4-BE49-F238E27FC236}">
                <a16:creationId xmlns:a16="http://schemas.microsoft.com/office/drawing/2014/main" id="{34D9A07E-4B9D-CF4D-64F4-E3E618202490}"/>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pPr eaLnBrk="0" fontAlgn="base" hangingPunct="0">
              <a:spcBef>
                <a:spcPct val="0"/>
              </a:spcBef>
              <a:spcAft>
                <a:spcPct val="0"/>
              </a:spcAft>
              <a:defRPr/>
            </a:pPr>
            <a:r>
              <a:rPr lang="en-GB" sz="800">
                <a:solidFill>
                  <a:srgbClr val="101012"/>
                </a:solidFill>
                <a:latin typeface="Bierstadt" panose="020B0004020202020204" pitchFamily="34" charset="0"/>
                <a:ea typeface="ヒラギノ角ゴ Pro W3"/>
              </a:rPr>
              <a:t>999473106</a:t>
            </a:r>
          </a:p>
        </p:txBody>
      </p:sp>
      <p:pic>
        <p:nvPicPr>
          <p:cNvPr id="8" name="Picture 7">
            <a:extLst>
              <a:ext uri="{FF2B5EF4-FFF2-40B4-BE49-F238E27FC236}">
                <a16:creationId xmlns:a16="http://schemas.microsoft.com/office/drawing/2014/main" id="{FBD41B9A-CB1F-65A4-3DD0-35A33E01CAA0}"/>
              </a:ext>
            </a:extLst>
          </p:cNvPr>
          <p:cNvPicPr>
            <a:picLocks noChangeAspect="1"/>
          </p:cNvPicPr>
          <p:nvPr/>
        </p:nvPicPr>
        <p:blipFill>
          <a:blip r:embed="rId15"/>
          <a:stretch>
            <a:fillRect/>
          </a:stretch>
        </p:blipFill>
        <p:spPr>
          <a:xfrm>
            <a:off x="-12387386" y="1818114"/>
            <a:ext cx="11831701" cy="1552792"/>
          </a:xfrm>
          <a:prstGeom prst="rect">
            <a:avLst/>
          </a:prstGeom>
        </p:spPr>
      </p:pic>
    </p:spTree>
    <p:custDataLst>
      <p:tags r:id="rId1"/>
    </p:custDataLst>
    <p:extLst>
      <p:ext uri="{BB962C8B-B14F-4D97-AF65-F5344CB8AC3E}">
        <p14:creationId xmlns:p14="http://schemas.microsoft.com/office/powerpoint/2010/main" val="36686935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7"/>
                                        </p:tgtEl>
                                        <p:attrNameLst>
                                          <p:attrName>style.visibility</p:attrName>
                                        </p:attrNameLst>
                                      </p:cBhvr>
                                      <p:to>
                                        <p:strVal val="visible"/>
                                      </p:to>
                                    </p:set>
                                    <p:animEffect transition="in" filter="wipe(down)">
                                      <p:cBhvr>
                                        <p:cTn id="7" dur="500"/>
                                        <p:tgtEl>
                                          <p:spTgt spid="104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44"/>
                                        </p:tgtEl>
                                        <p:attrNameLst>
                                          <p:attrName>style.visibility</p:attrName>
                                        </p:attrNameLst>
                                      </p:cBhvr>
                                      <p:to>
                                        <p:strVal val="visible"/>
                                      </p:to>
                                    </p:set>
                                    <p:animEffect transition="in" filter="fade">
                                      <p:cBhvr>
                                        <p:cTn id="11" dur="500"/>
                                        <p:tgtEl>
                                          <p:spTgt spid="104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46"/>
                                        </p:tgtEl>
                                        <p:attrNameLst>
                                          <p:attrName>style.visibility</p:attrName>
                                        </p:attrNameLst>
                                      </p:cBhvr>
                                      <p:to>
                                        <p:strVal val="visible"/>
                                      </p:to>
                                    </p:set>
                                    <p:animEffect transition="in" filter="fade">
                                      <p:cBhvr>
                                        <p:cTn id="16" dur="500"/>
                                        <p:tgtEl>
                                          <p:spTgt spid="104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45"/>
                                        </p:tgtEl>
                                        <p:attrNameLst>
                                          <p:attrName>style.visibility</p:attrName>
                                        </p:attrNameLst>
                                      </p:cBhvr>
                                      <p:to>
                                        <p:strVal val="visible"/>
                                      </p:to>
                                    </p:set>
                                    <p:animEffect transition="in" filter="fade">
                                      <p:cBhvr>
                                        <p:cTn id="21" dur="500"/>
                                        <p:tgtEl>
                                          <p:spTgt spid="104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048"/>
                                        </p:tgtEl>
                                        <p:attrNameLst>
                                          <p:attrName>style.visibility</p:attrName>
                                        </p:attrNameLst>
                                      </p:cBhvr>
                                      <p:to>
                                        <p:strVal val="visible"/>
                                      </p:to>
                                    </p:set>
                                    <p:animEffect transition="in" filter="wipe(up)">
                                      <p:cBhvr>
                                        <p:cTn id="26" dur="500"/>
                                        <p:tgtEl>
                                          <p:spTgt spid="104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49"/>
                                        </p:tgtEl>
                                        <p:attrNameLst>
                                          <p:attrName>style.visibility</p:attrName>
                                        </p:attrNameLst>
                                      </p:cBhvr>
                                      <p:to>
                                        <p:strVal val="visible"/>
                                      </p:to>
                                    </p:set>
                                    <p:animEffect transition="in" filter="fade">
                                      <p:cBhvr>
                                        <p:cTn id="31" dur="500"/>
                                        <p:tgtEl>
                                          <p:spTgt spid="104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51"/>
                                        </p:tgtEl>
                                        <p:attrNameLst>
                                          <p:attrName>style.visibility</p:attrName>
                                        </p:attrNameLst>
                                      </p:cBhvr>
                                      <p:to>
                                        <p:strVal val="visible"/>
                                      </p:to>
                                    </p:set>
                                    <p:animEffect transition="in" filter="fade">
                                      <p:cBhvr>
                                        <p:cTn id="36" dur="500"/>
                                        <p:tgtEl>
                                          <p:spTgt spid="105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50"/>
                                        </p:tgtEl>
                                        <p:attrNameLst>
                                          <p:attrName>style.visibility</p:attrName>
                                        </p:attrNameLst>
                                      </p:cBhvr>
                                      <p:to>
                                        <p:strVal val="visible"/>
                                      </p:to>
                                    </p:set>
                                    <p:animEffect transition="in" filter="fade">
                                      <p:cBhvr>
                                        <p:cTn id="41" dur="500"/>
                                        <p:tgtEl>
                                          <p:spTgt spid="1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4"/>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CC206F-DCAC-9238-478C-2AEBF846D910}"/>
              </a:ext>
            </a:extLst>
          </p:cNvPr>
          <p:cNvSpPr>
            <a:spLocks noGrp="1"/>
          </p:cNvSpPr>
          <p:nvPr>
            <p:ph type="title" idx="4294967295"/>
          </p:nvPr>
        </p:nvSpPr>
        <p:spPr>
          <a:xfrm>
            <a:off x="802800" y="1059679"/>
            <a:ext cx="10585450" cy="525280"/>
          </a:xfrm>
          <a:prstGeom prst="rect">
            <a:avLst/>
          </a:prstGeom>
        </p:spPr>
        <p:txBody>
          <a:bodyPr lIns="0" tIns="0" rIns="0" bIns="0" anchor="ctr">
            <a:noAutofit/>
          </a:bodyPr>
          <a:lstStyle/>
          <a:p>
            <a:r>
              <a:rPr lang="en-GB">
                <a:solidFill>
                  <a:srgbClr val="391C66"/>
                </a:solidFill>
                <a:latin typeface="Aptos Display" panose="020B0004020202020204" pitchFamily="34" charset="0"/>
              </a:rPr>
              <a:t>Inflation: over 10 years</a:t>
            </a:r>
          </a:p>
        </p:txBody>
      </p:sp>
      <p:grpSp>
        <p:nvGrpSpPr>
          <p:cNvPr id="2" name="Group 1">
            <a:extLst>
              <a:ext uri="{FF2B5EF4-FFF2-40B4-BE49-F238E27FC236}">
                <a16:creationId xmlns:a16="http://schemas.microsoft.com/office/drawing/2014/main" id="{38CB65F6-3378-76B0-751B-1A8BD2A9C229}"/>
              </a:ext>
            </a:extLst>
          </p:cNvPr>
          <p:cNvGrpSpPr/>
          <p:nvPr/>
        </p:nvGrpSpPr>
        <p:grpSpPr>
          <a:xfrm>
            <a:off x="1720276" y="1744153"/>
            <a:ext cx="2852313" cy="3341650"/>
            <a:chOff x="260807" y="6383156"/>
            <a:chExt cx="2852313" cy="3341650"/>
          </a:xfrm>
        </p:grpSpPr>
        <p:sp>
          <p:nvSpPr>
            <p:cNvPr id="24" name="Rectangle 23">
              <a:extLst>
                <a:ext uri="{FF2B5EF4-FFF2-40B4-BE49-F238E27FC236}">
                  <a16:creationId xmlns:a16="http://schemas.microsoft.com/office/drawing/2014/main" id="{70221074-42F1-E288-64B7-CC7EC7ED8D5B}"/>
                </a:ext>
              </a:extLst>
            </p:cNvPr>
            <p:cNvSpPr/>
            <p:nvPr/>
          </p:nvSpPr>
          <p:spPr>
            <a:xfrm>
              <a:off x="260807" y="6383156"/>
              <a:ext cx="2852313" cy="3341650"/>
            </a:xfrm>
            <a:prstGeom prst="rect">
              <a:avLst/>
            </a:prstGeom>
            <a:solidFill>
              <a:srgbClr val="5DD6F9"/>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
          <p:nvSpPr>
            <p:cNvPr id="26" name="TextBox 25">
              <a:extLst>
                <a:ext uri="{FF2B5EF4-FFF2-40B4-BE49-F238E27FC236}">
                  <a16:creationId xmlns:a16="http://schemas.microsoft.com/office/drawing/2014/main" id="{17795777-D609-7189-1925-F3D109113367}"/>
                </a:ext>
              </a:extLst>
            </p:cNvPr>
            <p:cNvSpPr txBox="1"/>
            <p:nvPr/>
          </p:nvSpPr>
          <p:spPr>
            <a:xfrm>
              <a:off x="287468" y="6880502"/>
              <a:ext cx="2777205" cy="1846659"/>
            </a:xfrm>
            <a:prstGeom prst="rect">
              <a:avLst/>
            </a:prstGeom>
            <a:noFill/>
          </p:spPr>
          <p:txBody>
            <a:bodyPr wrap="square" rtlCol="0">
              <a:spAutoFit/>
            </a:bodyPr>
            <a:lstStyle/>
            <a:p>
              <a:pPr algn="ctr" eaLnBrk="0" fontAlgn="base" hangingPunct="0">
                <a:spcBef>
                  <a:spcPct val="0"/>
                </a:spcBef>
                <a:spcAft>
                  <a:spcPct val="0"/>
                </a:spcAft>
                <a:defRPr/>
              </a:pPr>
              <a:r>
                <a:rPr lang="en-GB" sz="2000" dirty="0">
                  <a:solidFill>
                    <a:srgbClr val="FFFFFF"/>
                  </a:solidFill>
                  <a:latin typeface="Aptos" panose="020B0004020202020204" pitchFamily="34" charset="0"/>
                  <a:ea typeface="ヒラギノ角ゴ Pro W3"/>
                </a:rPr>
                <a:t>The price of electricity has risen  </a:t>
              </a:r>
            </a:p>
            <a:p>
              <a:pPr algn="ctr" eaLnBrk="0" fontAlgn="base" hangingPunct="0">
                <a:spcBef>
                  <a:spcPct val="0"/>
                </a:spcBef>
                <a:spcAft>
                  <a:spcPct val="0"/>
                </a:spcAft>
                <a:defRPr/>
              </a:pPr>
              <a:endParaRPr lang="en-GB" sz="2000" dirty="0">
                <a:solidFill>
                  <a:srgbClr val="FFFFFF"/>
                </a:solidFill>
                <a:latin typeface="Aptos" panose="020B0004020202020204" pitchFamily="34" charset="0"/>
                <a:ea typeface="ヒラギノ角ゴ Pro W3"/>
              </a:endParaRPr>
            </a:p>
            <a:p>
              <a:pPr algn="ctr" eaLnBrk="0" fontAlgn="base" hangingPunct="0">
                <a:spcBef>
                  <a:spcPct val="0"/>
                </a:spcBef>
                <a:spcAft>
                  <a:spcPct val="0"/>
                </a:spcAft>
                <a:defRPr/>
              </a:pPr>
              <a:r>
                <a:rPr lang="en-GB" sz="5400" b="1" dirty="0">
                  <a:ln>
                    <a:solidFill>
                      <a:srgbClr val="111111"/>
                    </a:solidFill>
                  </a:ln>
                  <a:solidFill>
                    <a:srgbClr val="FFFFFF"/>
                  </a:solidFill>
                  <a:latin typeface="Aptos" panose="020B0004020202020204" pitchFamily="34" charset="0"/>
                  <a:ea typeface="ヒラギノ角ゴ Pro W3"/>
                </a:rPr>
                <a:t>102%</a:t>
              </a:r>
            </a:p>
          </p:txBody>
        </p:sp>
        <p:sp>
          <p:nvSpPr>
            <p:cNvPr id="42" name="Rectangle 41">
              <a:extLst>
                <a:ext uri="{FF2B5EF4-FFF2-40B4-BE49-F238E27FC236}">
                  <a16:creationId xmlns:a16="http://schemas.microsoft.com/office/drawing/2014/main" id="{EEC0B5CB-7B7B-D7E6-72A9-4A74BD721350}"/>
                </a:ext>
              </a:extLst>
            </p:cNvPr>
            <p:cNvSpPr/>
            <p:nvPr/>
          </p:nvSpPr>
          <p:spPr>
            <a:xfrm>
              <a:off x="2738294" y="8001592"/>
              <a:ext cx="321449" cy="690115"/>
            </a:xfrm>
            <a:prstGeom prst="rect">
              <a:avLst/>
            </a:pr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
          <p:nvSpPr>
            <p:cNvPr id="80" name="Arrow: Down 79">
              <a:extLst>
                <a:ext uri="{FF2B5EF4-FFF2-40B4-BE49-F238E27FC236}">
                  <a16:creationId xmlns:a16="http://schemas.microsoft.com/office/drawing/2014/main" id="{72659FA9-5DD1-EEA4-6D97-F5DCAF16FC3C}"/>
                </a:ext>
              </a:extLst>
            </p:cNvPr>
            <p:cNvSpPr/>
            <p:nvPr/>
          </p:nvSpPr>
          <p:spPr>
            <a:xfrm rot="10800000">
              <a:off x="1238343" y="8769348"/>
              <a:ext cx="875453" cy="862548"/>
            </a:xfrm>
            <a:prstGeom prst="downArrow">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grpSp>
      <p:grpSp>
        <p:nvGrpSpPr>
          <p:cNvPr id="5" name="Group 4">
            <a:extLst>
              <a:ext uri="{FF2B5EF4-FFF2-40B4-BE49-F238E27FC236}">
                <a16:creationId xmlns:a16="http://schemas.microsoft.com/office/drawing/2014/main" id="{750DA3FB-E969-59C1-9EC8-468F2103E300}"/>
              </a:ext>
            </a:extLst>
          </p:cNvPr>
          <p:cNvGrpSpPr/>
          <p:nvPr/>
        </p:nvGrpSpPr>
        <p:grpSpPr>
          <a:xfrm>
            <a:off x="1720276" y="5088389"/>
            <a:ext cx="2852313" cy="1267194"/>
            <a:chOff x="196275" y="1277754"/>
            <a:chExt cx="2852313" cy="1267194"/>
          </a:xfrm>
        </p:grpSpPr>
        <p:sp>
          <p:nvSpPr>
            <p:cNvPr id="6" name="Rectangle 5">
              <a:extLst>
                <a:ext uri="{FF2B5EF4-FFF2-40B4-BE49-F238E27FC236}">
                  <a16:creationId xmlns:a16="http://schemas.microsoft.com/office/drawing/2014/main" id="{7406270C-5CB0-1373-0F4E-A29BBD411932}"/>
                </a:ext>
              </a:extLst>
            </p:cNvPr>
            <p:cNvSpPr/>
            <p:nvPr/>
          </p:nvSpPr>
          <p:spPr>
            <a:xfrm>
              <a:off x="196275" y="1277754"/>
              <a:ext cx="2852313" cy="1267194"/>
            </a:xfrm>
            <a:prstGeom prst="rect">
              <a:avLst/>
            </a:prstGeom>
            <a:solidFill>
              <a:schemeClr val="bg1">
                <a:lumMod val="95000"/>
              </a:schemeClr>
            </a:solidFill>
            <a:ln w="38100">
              <a:solidFill>
                <a:srgbClr val="7A2A3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pic>
          <p:nvPicPr>
            <p:cNvPr id="7" name="Graphic 6" descr="Electric Tower with solid fill">
              <a:extLst>
                <a:ext uri="{FF2B5EF4-FFF2-40B4-BE49-F238E27FC236}">
                  <a16:creationId xmlns:a16="http://schemas.microsoft.com/office/drawing/2014/main" id="{6D169ECC-0D6F-7C2C-98C1-FDE831A58BE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97988" y="1485946"/>
              <a:ext cx="914400" cy="914400"/>
            </a:xfrm>
            <a:prstGeom prst="rect">
              <a:avLst/>
            </a:prstGeom>
          </p:spPr>
        </p:pic>
        <p:sp>
          <p:nvSpPr>
            <p:cNvPr id="8" name="TextBox 7">
              <a:extLst>
                <a:ext uri="{FF2B5EF4-FFF2-40B4-BE49-F238E27FC236}">
                  <a16:creationId xmlns:a16="http://schemas.microsoft.com/office/drawing/2014/main" id="{79829F0F-5B5A-217C-48AA-6B776AD7F076}"/>
                </a:ext>
              </a:extLst>
            </p:cNvPr>
            <p:cNvSpPr txBox="1"/>
            <p:nvPr/>
          </p:nvSpPr>
          <p:spPr>
            <a:xfrm>
              <a:off x="1379015" y="1562358"/>
              <a:ext cx="1617206" cy="707886"/>
            </a:xfrm>
            <a:prstGeom prst="rect">
              <a:avLst/>
            </a:prstGeom>
            <a:noFill/>
          </p:spPr>
          <p:txBody>
            <a:bodyPr wrap="square" rtlCol="0">
              <a:spAutoFit/>
            </a:bodyPr>
            <a:lstStyle/>
            <a:p>
              <a:pPr algn="ctr" eaLnBrk="0" fontAlgn="base" hangingPunct="0">
                <a:spcBef>
                  <a:spcPct val="0"/>
                </a:spcBef>
                <a:spcAft>
                  <a:spcPct val="0"/>
                </a:spcAft>
                <a:defRPr/>
              </a:pPr>
              <a:r>
                <a:rPr lang="en-GB" sz="2000" dirty="0">
                  <a:solidFill>
                    <a:srgbClr val="111111"/>
                  </a:solidFill>
                  <a:latin typeface="Aptos" panose="020B0004020202020204" pitchFamily="34" charset="0"/>
                  <a:ea typeface="ヒラギノ角ゴ Pro W3"/>
                </a:rPr>
                <a:t>Electricity</a:t>
              </a:r>
            </a:p>
            <a:p>
              <a:pPr algn="ctr" eaLnBrk="0" fontAlgn="base" hangingPunct="0">
                <a:spcBef>
                  <a:spcPct val="0"/>
                </a:spcBef>
                <a:spcAft>
                  <a:spcPct val="0"/>
                </a:spcAft>
                <a:defRPr/>
              </a:pPr>
              <a:r>
                <a:rPr lang="en-GB" sz="2000" dirty="0">
                  <a:solidFill>
                    <a:srgbClr val="111111"/>
                  </a:solidFill>
                  <a:latin typeface="Aptos" panose="020B0004020202020204" pitchFamily="34" charset="0"/>
                  <a:ea typeface="ヒラギノ角ゴ Pro W3"/>
                </a:rPr>
                <a:t>7.3%pa</a:t>
              </a:r>
            </a:p>
          </p:txBody>
        </p:sp>
      </p:grpSp>
      <p:grpSp>
        <p:nvGrpSpPr>
          <p:cNvPr id="9" name="Group 8">
            <a:extLst>
              <a:ext uri="{FF2B5EF4-FFF2-40B4-BE49-F238E27FC236}">
                <a16:creationId xmlns:a16="http://schemas.microsoft.com/office/drawing/2014/main" id="{01424B1B-B2C0-E899-78FB-950A40DB7010}"/>
              </a:ext>
            </a:extLst>
          </p:cNvPr>
          <p:cNvGrpSpPr/>
          <p:nvPr/>
        </p:nvGrpSpPr>
        <p:grpSpPr>
          <a:xfrm>
            <a:off x="4639215" y="5085804"/>
            <a:ext cx="2852313" cy="1399983"/>
            <a:chOff x="3115214" y="1284693"/>
            <a:chExt cx="2852313" cy="1399983"/>
          </a:xfrm>
        </p:grpSpPr>
        <p:sp>
          <p:nvSpPr>
            <p:cNvPr id="10" name="Rectangle 9">
              <a:extLst>
                <a:ext uri="{FF2B5EF4-FFF2-40B4-BE49-F238E27FC236}">
                  <a16:creationId xmlns:a16="http://schemas.microsoft.com/office/drawing/2014/main" id="{29EF161C-35A2-E5DF-05A8-AE8988C404AA}"/>
                </a:ext>
              </a:extLst>
            </p:cNvPr>
            <p:cNvSpPr/>
            <p:nvPr/>
          </p:nvSpPr>
          <p:spPr>
            <a:xfrm>
              <a:off x="3115214" y="1284693"/>
              <a:ext cx="2852313" cy="1267194"/>
            </a:xfrm>
            <a:prstGeom prst="rect">
              <a:avLst/>
            </a:prstGeom>
            <a:solidFill>
              <a:schemeClr val="bg1">
                <a:lumMod val="95000"/>
              </a:schemeClr>
            </a:solidFill>
            <a:ln w="38100">
              <a:solidFill>
                <a:srgbClr val="7A2A3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pic>
          <p:nvPicPr>
            <p:cNvPr id="11" name="Graphic 10" descr="Shield Tick outline">
              <a:extLst>
                <a:ext uri="{FF2B5EF4-FFF2-40B4-BE49-F238E27FC236}">
                  <a16:creationId xmlns:a16="http://schemas.microsoft.com/office/drawing/2014/main" id="{8AA6D811-47F3-ECF8-81B9-961F9A964FB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420986" y="1355656"/>
              <a:ext cx="724070" cy="724070"/>
            </a:xfrm>
            <a:prstGeom prst="rect">
              <a:avLst/>
            </a:prstGeom>
          </p:spPr>
        </p:pic>
        <p:pic>
          <p:nvPicPr>
            <p:cNvPr id="12" name="Graphic 11" descr="Open hand outline">
              <a:extLst>
                <a:ext uri="{FF2B5EF4-FFF2-40B4-BE49-F238E27FC236}">
                  <a16:creationId xmlns:a16="http://schemas.microsoft.com/office/drawing/2014/main" id="{9609C447-B1FC-1494-CFD9-0E79215242D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235371" y="1770276"/>
              <a:ext cx="914400" cy="914400"/>
            </a:xfrm>
            <a:prstGeom prst="rect">
              <a:avLst/>
            </a:prstGeom>
          </p:spPr>
        </p:pic>
        <p:sp>
          <p:nvSpPr>
            <p:cNvPr id="13" name="TextBox 12">
              <a:extLst>
                <a:ext uri="{FF2B5EF4-FFF2-40B4-BE49-F238E27FC236}">
                  <a16:creationId xmlns:a16="http://schemas.microsoft.com/office/drawing/2014/main" id="{F0D1CBA8-4674-4EC8-67FE-35CE54F80841}"/>
                </a:ext>
              </a:extLst>
            </p:cNvPr>
            <p:cNvSpPr txBox="1"/>
            <p:nvPr/>
          </p:nvSpPr>
          <p:spPr>
            <a:xfrm>
              <a:off x="4504898" y="1512001"/>
              <a:ext cx="1410645" cy="1015663"/>
            </a:xfrm>
            <a:prstGeom prst="rect">
              <a:avLst/>
            </a:prstGeom>
            <a:noFill/>
          </p:spPr>
          <p:txBody>
            <a:bodyPr wrap="square" rtlCol="0">
              <a:spAutoFit/>
            </a:bodyPr>
            <a:lstStyle/>
            <a:p>
              <a:pPr algn="ctr" eaLnBrk="0" fontAlgn="base" hangingPunct="0">
                <a:spcBef>
                  <a:spcPct val="0"/>
                </a:spcBef>
                <a:spcAft>
                  <a:spcPct val="0"/>
                </a:spcAft>
                <a:defRPr/>
              </a:pPr>
              <a:r>
                <a:rPr lang="en-GB" sz="2000" dirty="0">
                  <a:solidFill>
                    <a:srgbClr val="111111"/>
                  </a:solidFill>
                  <a:latin typeface="Aptos" panose="020B0004020202020204" pitchFamily="34" charset="0"/>
                  <a:ea typeface="ヒラギノ角ゴ Pro W3"/>
                </a:rPr>
                <a:t>Insurance</a:t>
              </a:r>
            </a:p>
            <a:p>
              <a:pPr algn="ctr" eaLnBrk="0" fontAlgn="base" hangingPunct="0">
                <a:spcBef>
                  <a:spcPct val="0"/>
                </a:spcBef>
                <a:spcAft>
                  <a:spcPct val="0"/>
                </a:spcAft>
                <a:defRPr/>
              </a:pPr>
              <a:r>
                <a:rPr lang="en-GB" sz="2000" dirty="0">
                  <a:solidFill>
                    <a:srgbClr val="111111"/>
                  </a:solidFill>
                  <a:latin typeface="Aptos" panose="020B0004020202020204" pitchFamily="34" charset="0"/>
                  <a:ea typeface="ヒラギノ角ゴ Pro W3"/>
                </a:rPr>
                <a:t>4.9%pa</a:t>
              </a:r>
            </a:p>
            <a:p>
              <a:pPr algn="ctr" eaLnBrk="0" fontAlgn="base" hangingPunct="0">
                <a:spcBef>
                  <a:spcPct val="0"/>
                </a:spcBef>
                <a:spcAft>
                  <a:spcPct val="0"/>
                </a:spcAft>
                <a:defRPr/>
              </a:pPr>
              <a:endParaRPr lang="en-GB" sz="2000" dirty="0">
                <a:solidFill>
                  <a:srgbClr val="111111"/>
                </a:solidFill>
                <a:latin typeface="Arial" panose="020B0604020202020204" pitchFamily="34" charset="0"/>
                <a:ea typeface="ヒラギノ角ゴ Pro W3"/>
              </a:endParaRPr>
            </a:p>
          </p:txBody>
        </p:sp>
      </p:grpSp>
      <p:grpSp>
        <p:nvGrpSpPr>
          <p:cNvPr id="3" name="Group 2">
            <a:extLst>
              <a:ext uri="{FF2B5EF4-FFF2-40B4-BE49-F238E27FC236}">
                <a16:creationId xmlns:a16="http://schemas.microsoft.com/office/drawing/2014/main" id="{154822FC-DB3F-1A22-429F-038712044095}"/>
              </a:ext>
            </a:extLst>
          </p:cNvPr>
          <p:cNvGrpSpPr/>
          <p:nvPr/>
        </p:nvGrpSpPr>
        <p:grpSpPr>
          <a:xfrm>
            <a:off x="4643134" y="1744154"/>
            <a:ext cx="2865445" cy="3341648"/>
            <a:chOff x="3183665" y="6383157"/>
            <a:chExt cx="2865445" cy="3341648"/>
          </a:xfrm>
        </p:grpSpPr>
        <p:sp>
          <p:nvSpPr>
            <p:cNvPr id="29" name="Rectangle 28">
              <a:extLst>
                <a:ext uri="{FF2B5EF4-FFF2-40B4-BE49-F238E27FC236}">
                  <a16:creationId xmlns:a16="http://schemas.microsoft.com/office/drawing/2014/main" id="{FFDE2325-ADDA-1C12-32E6-0941B4CBCF48}"/>
                </a:ext>
              </a:extLst>
            </p:cNvPr>
            <p:cNvSpPr/>
            <p:nvPr/>
          </p:nvSpPr>
          <p:spPr>
            <a:xfrm>
              <a:off x="3183665" y="6383157"/>
              <a:ext cx="2852313" cy="3341648"/>
            </a:xfrm>
            <a:prstGeom prst="rect">
              <a:avLst/>
            </a:prstGeom>
            <a:solidFill>
              <a:srgbClr val="5DD6F9"/>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
          <p:nvSpPr>
            <p:cNvPr id="44" name="TextBox 43">
              <a:extLst>
                <a:ext uri="{FF2B5EF4-FFF2-40B4-BE49-F238E27FC236}">
                  <a16:creationId xmlns:a16="http://schemas.microsoft.com/office/drawing/2014/main" id="{3F6028A5-130F-978B-FFB0-69B2295DC4E2}"/>
                </a:ext>
              </a:extLst>
            </p:cNvPr>
            <p:cNvSpPr txBox="1"/>
            <p:nvPr/>
          </p:nvSpPr>
          <p:spPr>
            <a:xfrm>
              <a:off x="3192877" y="6878446"/>
              <a:ext cx="2856233" cy="1846659"/>
            </a:xfrm>
            <a:prstGeom prst="rect">
              <a:avLst/>
            </a:prstGeom>
            <a:noFill/>
          </p:spPr>
          <p:txBody>
            <a:bodyPr wrap="square" rtlCol="0">
              <a:spAutoFit/>
            </a:bodyPr>
            <a:lstStyle/>
            <a:p>
              <a:pPr algn="ctr" eaLnBrk="0" fontAlgn="base" hangingPunct="0">
                <a:spcBef>
                  <a:spcPct val="0"/>
                </a:spcBef>
                <a:spcAft>
                  <a:spcPct val="0"/>
                </a:spcAft>
                <a:defRPr/>
              </a:pPr>
              <a:r>
                <a:rPr lang="en-GB" sz="2000" dirty="0">
                  <a:solidFill>
                    <a:srgbClr val="FFFFFF"/>
                  </a:solidFill>
                  <a:latin typeface="Aptos" panose="020B0004020202020204" pitchFamily="34" charset="0"/>
                  <a:ea typeface="ヒラギノ角ゴ Pro W3"/>
                </a:rPr>
                <a:t>The price of insurance has risen  </a:t>
              </a:r>
            </a:p>
            <a:p>
              <a:pPr algn="ctr" eaLnBrk="0" fontAlgn="base" hangingPunct="0">
                <a:spcBef>
                  <a:spcPct val="0"/>
                </a:spcBef>
                <a:spcAft>
                  <a:spcPct val="0"/>
                </a:spcAft>
                <a:defRPr/>
              </a:pPr>
              <a:endParaRPr lang="en-GB" sz="2000" dirty="0">
                <a:solidFill>
                  <a:srgbClr val="FFFFFF"/>
                </a:solidFill>
                <a:latin typeface="Aptos" panose="020B0004020202020204" pitchFamily="34" charset="0"/>
                <a:ea typeface="ヒラギノ角ゴ Pro W3"/>
              </a:endParaRPr>
            </a:p>
            <a:p>
              <a:pPr algn="ctr" eaLnBrk="0" fontAlgn="base" hangingPunct="0">
                <a:spcBef>
                  <a:spcPct val="0"/>
                </a:spcBef>
                <a:spcAft>
                  <a:spcPct val="0"/>
                </a:spcAft>
                <a:defRPr/>
              </a:pPr>
              <a:r>
                <a:rPr lang="en-GB" sz="5400" b="1" dirty="0">
                  <a:ln>
                    <a:solidFill>
                      <a:srgbClr val="111111"/>
                    </a:solidFill>
                  </a:ln>
                  <a:solidFill>
                    <a:srgbClr val="FFFFFF"/>
                  </a:solidFill>
                  <a:latin typeface="Aptos" panose="020B0004020202020204" pitchFamily="34" charset="0"/>
                  <a:ea typeface="ヒラギノ角ゴ Pro W3"/>
                </a:rPr>
                <a:t>62%</a:t>
              </a:r>
            </a:p>
          </p:txBody>
        </p:sp>
        <p:sp>
          <p:nvSpPr>
            <p:cNvPr id="59" name="Rectangle 58">
              <a:extLst>
                <a:ext uri="{FF2B5EF4-FFF2-40B4-BE49-F238E27FC236}">
                  <a16:creationId xmlns:a16="http://schemas.microsoft.com/office/drawing/2014/main" id="{E56B024F-573C-0DDA-1C80-CBCE40E36ECD}"/>
                </a:ext>
              </a:extLst>
            </p:cNvPr>
            <p:cNvSpPr/>
            <p:nvPr/>
          </p:nvSpPr>
          <p:spPr>
            <a:xfrm>
              <a:off x="5566836" y="7984757"/>
              <a:ext cx="259831" cy="690115"/>
            </a:xfrm>
            <a:prstGeom prst="rect">
              <a:avLst/>
            </a:pr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
          <p:nvSpPr>
            <p:cNvPr id="82" name="Arrow: Down 81">
              <a:extLst>
                <a:ext uri="{FF2B5EF4-FFF2-40B4-BE49-F238E27FC236}">
                  <a16:creationId xmlns:a16="http://schemas.microsoft.com/office/drawing/2014/main" id="{8EB1A150-6167-641A-E828-DA6A2641C0C6}"/>
                </a:ext>
              </a:extLst>
            </p:cNvPr>
            <p:cNvSpPr/>
            <p:nvPr/>
          </p:nvSpPr>
          <p:spPr>
            <a:xfrm rot="10800000">
              <a:off x="4116144" y="8786810"/>
              <a:ext cx="875453" cy="862548"/>
            </a:xfrm>
            <a:prstGeom prst="downArrow">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grpSp>
      <p:grpSp>
        <p:nvGrpSpPr>
          <p:cNvPr id="14" name="Group 13">
            <a:extLst>
              <a:ext uri="{FF2B5EF4-FFF2-40B4-BE49-F238E27FC236}">
                <a16:creationId xmlns:a16="http://schemas.microsoft.com/office/drawing/2014/main" id="{C3841D34-2D98-DB92-BDCA-784762973851}"/>
              </a:ext>
            </a:extLst>
          </p:cNvPr>
          <p:cNvGrpSpPr/>
          <p:nvPr/>
        </p:nvGrpSpPr>
        <p:grpSpPr>
          <a:xfrm>
            <a:off x="7558154" y="5021348"/>
            <a:ext cx="2857245" cy="1335986"/>
            <a:chOff x="6034153" y="1210713"/>
            <a:chExt cx="2857245" cy="1335986"/>
          </a:xfrm>
        </p:grpSpPr>
        <p:sp>
          <p:nvSpPr>
            <p:cNvPr id="15" name="Rectangle 14">
              <a:extLst>
                <a:ext uri="{FF2B5EF4-FFF2-40B4-BE49-F238E27FC236}">
                  <a16:creationId xmlns:a16="http://schemas.microsoft.com/office/drawing/2014/main" id="{A378A025-8119-DF0D-6747-1C5C53F00222}"/>
                </a:ext>
              </a:extLst>
            </p:cNvPr>
            <p:cNvSpPr/>
            <p:nvPr/>
          </p:nvSpPr>
          <p:spPr>
            <a:xfrm>
              <a:off x="6034153" y="1279505"/>
              <a:ext cx="2857245" cy="1267194"/>
            </a:xfrm>
            <a:prstGeom prst="rect">
              <a:avLst/>
            </a:prstGeom>
            <a:solidFill>
              <a:schemeClr val="bg1">
                <a:lumMod val="95000"/>
              </a:schemeClr>
            </a:solidFill>
            <a:ln w="38100">
              <a:solidFill>
                <a:srgbClr val="7A2A3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
          <p:nvSpPr>
            <p:cNvPr id="16" name="TextBox 15">
              <a:extLst>
                <a:ext uri="{FF2B5EF4-FFF2-40B4-BE49-F238E27FC236}">
                  <a16:creationId xmlns:a16="http://schemas.microsoft.com/office/drawing/2014/main" id="{887F5346-0AD9-FDA4-6C72-5A31AFC3BE35}"/>
                </a:ext>
              </a:extLst>
            </p:cNvPr>
            <p:cNvSpPr txBox="1"/>
            <p:nvPr/>
          </p:nvSpPr>
          <p:spPr>
            <a:xfrm>
              <a:off x="7348568" y="1403519"/>
              <a:ext cx="1542830" cy="707886"/>
            </a:xfrm>
            <a:prstGeom prst="rect">
              <a:avLst/>
            </a:prstGeom>
            <a:noFill/>
          </p:spPr>
          <p:txBody>
            <a:bodyPr wrap="square" rtlCol="0">
              <a:spAutoFit/>
            </a:bodyPr>
            <a:lstStyle/>
            <a:p>
              <a:pPr algn="ctr" eaLnBrk="0" fontAlgn="base" hangingPunct="0">
                <a:spcBef>
                  <a:spcPct val="0"/>
                </a:spcBef>
                <a:spcAft>
                  <a:spcPct val="0"/>
                </a:spcAft>
                <a:defRPr/>
              </a:pPr>
              <a:r>
                <a:rPr lang="en-GB" sz="2000" dirty="0">
                  <a:solidFill>
                    <a:srgbClr val="111111"/>
                  </a:solidFill>
                  <a:latin typeface="Aptos" panose="020B0004020202020204" pitchFamily="34" charset="0"/>
                  <a:ea typeface="ヒラギノ角ゴ Pro W3"/>
                </a:rPr>
                <a:t>Household </a:t>
              </a:r>
            </a:p>
            <a:p>
              <a:pPr algn="ctr" eaLnBrk="0" fontAlgn="base" hangingPunct="0">
                <a:spcBef>
                  <a:spcPct val="0"/>
                </a:spcBef>
                <a:spcAft>
                  <a:spcPct val="0"/>
                </a:spcAft>
                <a:defRPr/>
              </a:pPr>
              <a:r>
                <a:rPr lang="en-GB" sz="2000" dirty="0">
                  <a:solidFill>
                    <a:srgbClr val="111111"/>
                  </a:solidFill>
                  <a:latin typeface="Aptos" panose="020B0004020202020204" pitchFamily="34" charset="0"/>
                  <a:ea typeface="ヒラギノ角ゴ Pro W3"/>
                </a:rPr>
                <a:t>Gas 3.9%pa</a:t>
              </a:r>
            </a:p>
          </p:txBody>
        </p:sp>
        <p:grpSp>
          <p:nvGrpSpPr>
            <p:cNvPr id="17" name="Group 16">
              <a:extLst>
                <a:ext uri="{FF2B5EF4-FFF2-40B4-BE49-F238E27FC236}">
                  <a16:creationId xmlns:a16="http://schemas.microsoft.com/office/drawing/2014/main" id="{E40727FE-E07B-E276-FAA8-BFD820DEA974}"/>
                </a:ext>
              </a:extLst>
            </p:cNvPr>
            <p:cNvGrpSpPr/>
            <p:nvPr/>
          </p:nvGrpSpPr>
          <p:grpSpPr>
            <a:xfrm>
              <a:off x="6116457" y="1210713"/>
              <a:ext cx="1267193" cy="1267193"/>
              <a:chOff x="4759324" y="1797125"/>
              <a:chExt cx="1267193" cy="1267193"/>
            </a:xfrm>
          </p:grpSpPr>
          <p:pic>
            <p:nvPicPr>
              <p:cNvPr id="18" name="Graphic 17" descr="Mortgage outline">
                <a:extLst>
                  <a:ext uri="{FF2B5EF4-FFF2-40B4-BE49-F238E27FC236}">
                    <a16:creationId xmlns:a16="http://schemas.microsoft.com/office/drawing/2014/main" id="{F518B836-0382-255E-773A-CB5E0BBE843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759324" y="1797125"/>
                <a:ext cx="1267193" cy="1267193"/>
              </a:xfrm>
              <a:prstGeom prst="rect">
                <a:avLst/>
              </a:prstGeom>
            </p:spPr>
          </p:pic>
          <p:sp>
            <p:nvSpPr>
              <p:cNvPr id="19" name="Rectangle 18">
                <a:extLst>
                  <a:ext uri="{FF2B5EF4-FFF2-40B4-BE49-F238E27FC236}">
                    <a16:creationId xmlns:a16="http://schemas.microsoft.com/office/drawing/2014/main" id="{83D9EE2D-5F35-CE76-F34F-4B841A0A56C7}"/>
                  </a:ext>
                </a:extLst>
              </p:cNvPr>
              <p:cNvSpPr/>
              <p:nvPr/>
            </p:nvSpPr>
            <p:spPr>
              <a:xfrm>
                <a:off x="5134139" y="2377454"/>
                <a:ext cx="514186" cy="62195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pic>
            <p:nvPicPr>
              <p:cNvPr id="20" name="Graphic 19" descr="Fire with solid fill">
                <a:extLst>
                  <a:ext uri="{FF2B5EF4-FFF2-40B4-BE49-F238E27FC236}">
                    <a16:creationId xmlns:a16="http://schemas.microsoft.com/office/drawing/2014/main" id="{4E347AB5-54EB-F028-D30F-D59E7B0D9275}"/>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103250" y="2397207"/>
                <a:ext cx="582447" cy="582447"/>
              </a:xfrm>
              <a:prstGeom prst="rect">
                <a:avLst/>
              </a:prstGeom>
            </p:spPr>
          </p:pic>
        </p:grpSp>
      </p:grpSp>
      <p:grpSp>
        <p:nvGrpSpPr>
          <p:cNvPr id="21" name="Group 20">
            <a:extLst>
              <a:ext uri="{FF2B5EF4-FFF2-40B4-BE49-F238E27FC236}">
                <a16:creationId xmlns:a16="http://schemas.microsoft.com/office/drawing/2014/main" id="{7A46E411-C6FE-8C72-82AD-EAAE884066B2}"/>
              </a:ext>
            </a:extLst>
          </p:cNvPr>
          <p:cNvGrpSpPr/>
          <p:nvPr/>
        </p:nvGrpSpPr>
        <p:grpSpPr>
          <a:xfrm>
            <a:off x="7567006" y="1744155"/>
            <a:ext cx="2856233" cy="3341647"/>
            <a:chOff x="6107537" y="6383157"/>
            <a:chExt cx="2856233" cy="3341647"/>
          </a:xfrm>
        </p:grpSpPr>
        <p:sp>
          <p:nvSpPr>
            <p:cNvPr id="45" name="Rectangle 44">
              <a:extLst>
                <a:ext uri="{FF2B5EF4-FFF2-40B4-BE49-F238E27FC236}">
                  <a16:creationId xmlns:a16="http://schemas.microsoft.com/office/drawing/2014/main" id="{00D6F503-A6A8-4C9B-8560-2EBA60C77EFE}"/>
                </a:ext>
              </a:extLst>
            </p:cNvPr>
            <p:cNvSpPr/>
            <p:nvPr/>
          </p:nvSpPr>
          <p:spPr>
            <a:xfrm>
              <a:off x="6107537" y="6383157"/>
              <a:ext cx="2852313" cy="3341647"/>
            </a:xfrm>
            <a:prstGeom prst="rect">
              <a:avLst/>
            </a:prstGeom>
            <a:solidFill>
              <a:srgbClr val="5DD6F9"/>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
          <p:nvSpPr>
            <p:cNvPr id="52" name="TextBox 51">
              <a:extLst>
                <a:ext uri="{FF2B5EF4-FFF2-40B4-BE49-F238E27FC236}">
                  <a16:creationId xmlns:a16="http://schemas.microsoft.com/office/drawing/2014/main" id="{9CBE7599-AB04-A919-E0CC-40449EC4991D}"/>
                </a:ext>
              </a:extLst>
            </p:cNvPr>
            <p:cNvSpPr txBox="1"/>
            <p:nvPr/>
          </p:nvSpPr>
          <p:spPr>
            <a:xfrm>
              <a:off x="6107537" y="6909267"/>
              <a:ext cx="2856233" cy="1846659"/>
            </a:xfrm>
            <a:prstGeom prst="rect">
              <a:avLst/>
            </a:prstGeom>
            <a:noFill/>
          </p:spPr>
          <p:txBody>
            <a:bodyPr wrap="square" rtlCol="0">
              <a:spAutoFit/>
            </a:bodyPr>
            <a:lstStyle/>
            <a:p>
              <a:pPr algn="ctr" eaLnBrk="0" fontAlgn="base" hangingPunct="0">
                <a:spcBef>
                  <a:spcPct val="0"/>
                </a:spcBef>
                <a:spcAft>
                  <a:spcPct val="0"/>
                </a:spcAft>
                <a:defRPr/>
              </a:pPr>
              <a:r>
                <a:rPr lang="en-GB" sz="2000" dirty="0">
                  <a:solidFill>
                    <a:srgbClr val="FFFFFF"/>
                  </a:solidFill>
                  <a:latin typeface="Aptos" panose="020B0004020202020204" pitchFamily="34" charset="0"/>
                  <a:ea typeface="ヒラギノ角ゴ Pro W3"/>
                </a:rPr>
                <a:t>The price of household gas has risen  </a:t>
              </a:r>
            </a:p>
            <a:p>
              <a:pPr algn="ctr" eaLnBrk="0" fontAlgn="base" hangingPunct="0">
                <a:spcBef>
                  <a:spcPct val="0"/>
                </a:spcBef>
                <a:spcAft>
                  <a:spcPct val="0"/>
                </a:spcAft>
                <a:defRPr/>
              </a:pPr>
              <a:endParaRPr lang="en-GB" sz="2000" dirty="0">
                <a:solidFill>
                  <a:srgbClr val="FFFFFF"/>
                </a:solidFill>
                <a:latin typeface="Aptos" panose="020B0004020202020204" pitchFamily="34" charset="0"/>
                <a:ea typeface="ヒラギノ角ゴ Pro W3"/>
              </a:endParaRPr>
            </a:p>
            <a:p>
              <a:pPr algn="ctr" eaLnBrk="0" fontAlgn="base" hangingPunct="0">
                <a:spcBef>
                  <a:spcPct val="0"/>
                </a:spcBef>
                <a:spcAft>
                  <a:spcPct val="0"/>
                </a:spcAft>
                <a:defRPr/>
              </a:pPr>
              <a:r>
                <a:rPr lang="en-GB" sz="5400" b="1" dirty="0">
                  <a:ln>
                    <a:solidFill>
                      <a:srgbClr val="111111"/>
                    </a:solidFill>
                  </a:ln>
                  <a:solidFill>
                    <a:srgbClr val="FFFFFF"/>
                  </a:solidFill>
                  <a:latin typeface="Aptos" panose="020B0004020202020204" pitchFamily="34" charset="0"/>
                  <a:ea typeface="ヒラギノ角ゴ Pro W3"/>
                </a:rPr>
                <a:t>47%</a:t>
              </a:r>
            </a:p>
          </p:txBody>
        </p:sp>
        <p:sp>
          <p:nvSpPr>
            <p:cNvPr id="68" name="Rectangle 67">
              <a:extLst>
                <a:ext uri="{FF2B5EF4-FFF2-40B4-BE49-F238E27FC236}">
                  <a16:creationId xmlns:a16="http://schemas.microsoft.com/office/drawing/2014/main" id="{983D7BBF-E222-A443-2A80-48DE7AEDC06E}"/>
                </a:ext>
              </a:extLst>
            </p:cNvPr>
            <p:cNvSpPr/>
            <p:nvPr/>
          </p:nvSpPr>
          <p:spPr>
            <a:xfrm>
              <a:off x="6468827" y="8272804"/>
              <a:ext cx="326482" cy="394909"/>
            </a:xfrm>
            <a:prstGeom prst="rect">
              <a:avLst/>
            </a:pr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
          <p:nvSpPr>
            <p:cNvPr id="78" name="Rectangle 77">
              <a:extLst>
                <a:ext uri="{FF2B5EF4-FFF2-40B4-BE49-F238E27FC236}">
                  <a16:creationId xmlns:a16="http://schemas.microsoft.com/office/drawing/2014/main" id="{5F305205-EAAF-BB44-8476-970D1AF74173}"/>
                </a:ext>
              </a:extLst>
            </p:cNvPr>
            <p:cNvSpPr/>
            <p:nvPr/>
          </p:nvSpPr>
          <p:spPr>
            <a:xfrm>
              <a:off x="8525448" y="7991282"/>
              <a:ext cx="351804" cy="690115"/>
            </a:xfrm>
            <a:prstGeom prst="rect">
              <a:avLst/>
            </a:pr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sp>
          <p:nvSpPr>
            <p:cNvPr id="85" name="Arrow: Down 84">
              <a:extLst>
                <a:ext uri="{FF2B5EF4-FFF2-40B4-BE49-F238E27FC236}">
                  <a16:creationId xmlns:a16="http://schemas.microsoft.com/office/drawing/2014/main" id="{9D40F9D1-51B3-B43D-A1EB-2D91AEFB415D}"/>
                </a:ext>
              </a:extLst>
            </p:cNvPr>
            <p:cNvSpPr/>
            <p:nvPr/>
          </p:nvSpPr>
          <p:spPr>
            <a:xfrm rot="10800000">
              <a:off x="7093085" y="8805147"/>
              <a:ext cx="875453" cy="862548"/>
            </a:xfrm>
            <a:prstGeom prst="downArrow">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srgbClr val="FFFFFF"/>
                </a:solidFill>
                <a:latin typeface="Arial"/>
              </a:endParaRPr>
            </a:p>
          </p:txBody>
        </p:sp>
      </p:grpSp>
      <p:sp>
        <p:nvSpPr>
          <p:cNvPr id="23" name="TextBox 22">
            <a:extLst>
              <a:ext uri="{FF2B5EF4-FFF2-40B4-BE49-F238E27FC236}">
                <a16:creationId xmlns:a16="http://schemas.microsoft.com/office/drawing/2014/main" id="{019D47C4-92FE-37A5-0AF0-7132877C4FCD}"/>
              </a:ext>
            </a:extLst>
          </p:cNvPr>
          <p:cNvSpPr txBox="1"/>
          <p:nvPr/>
        </p:nvSpPr>
        <p:spPr>
          <a:xfrm>
            <a:off x="1921989" y="6459490"/>
            <a:ext cx="5939438" cy="307777"/>
          </a:xfrm>
          <a:prstGeom prst="rect">
            <a:avLst/>
          </a:prstGeom>
          <a:noFill/>
        </p:spPr>
        <p:txBody>
          <a:bodyPr wrap="square" rtlCol="0">
            <a:spAutoFit/>
          </a:bodyPr>
          <a:lstStyle/>
          <a:p>
            <a:pPr eaLnBrk="0" fontAlgn="base" hangingPunct="0">
              <a:spcBef>
                <a:spcPct val="0"/>
              </a:spcBef>
              <a:spcAft>
                <a:spcPct val="0"/>
              </a:spcAft>
              <a:defRPr/>
            </a:pPr>
            <a:r>
              <a:rPr lang="en-GB" sz="1400" dirty="0">
                <a:solidFill>
                  <a:srgbClr val="111111"/>
                </a:solidFill>
                <a:latin typeface="Aptos" panose="020B0004020202020204" pitchFamily="34" charset="0"/>
                <a:ea typeface="ヒラギノ角ゴ Pro W3"/>
              </a:rPr>
              <a:t>Source: Office for National Statistics – January 2016 vs January 2026</a:t>
            </a:r>
          </a:p>
        </p:txBody>
      </p:sp>
      <p:sp>
        <p:nvSpPr>
          <p:cNvPr id="27" name="RefTextBox123">
            <a:extLst>
              <a:ext uri="{FF2B5EF4-FFF2-40B4-BE49-F238E27FC236}">
                <a16:creationId xmlns:a16="http://schemas.microsoft.com/office/drawing/2014/main" id="{C16DDA9B-8B2C-2432-331D-8D3E5335021C}"/>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pPr eaLnBrk="0" fontAlgn="base" hangingPunct="0">
              <a:spcBef>
                <a:spcPct val="0"/>
              </a:spcBef>
              <a:spcAft>
                <a:spcPct val="0"/>
              </a:spcAft>
              <a:defRPr/>
            </a:pPr>
            <a:r>
              <a:rPr lang="en-GB" sz="800">
                <a:solidFill>
                  <a:srgbClr val="101012"/>
                </a:solidFill>
                <a:latin typeface="Bierstadt" panose="020B0004020202020204" pitchFamily="34" charset="0"/>
                <a:ea typeface="ヒラギノ角ゴ Pro W3"/>
              </a:rPr>
              <a:t>597485131</a:t>
            </a:r>
          </a:p>
        </p:txBody>
      </p:sp>
      <p:pic>
        <p:nvPicPr>
          <p:cNvPr id="28" name="Picture 27">
            <a:extLst>
              <a:ext uri="{FF2B5EF4-FFF2-40B4-BE49-F238E27FC236}">
                <a16:creationId xmlns:a16="http://schemas.microsoft.com/office/drawing/2014/main" id="{BA4ECE21-72A2-6391-2368-11DFBA11ECB6}"/>
              </a:ext>
            </a:extLst>
          </p:cNvPr>
          <p:cNvPicPr>
            <a:picLocks noChangeAspect="1"/>
          </p:cNvPicPr>
          <p:nvPr/>
        </p:nvPicPr>
        <p:blipFill>
          <a:blip r:embed="rId10"/>
          <a:stretch>
            <a:fillRect/>
          </a:stretch>
        </p:blipFill>
        <p:spPr>
          <a:xfrm>
            <a:off x="-12114245" y="2270265"/>
            <a:ext cx="11831701" cy="1552792"/>
          </a:xfrm>
          <a:prstGeom prst="rect">
            <a:avLst/>
          </a:prstGeom>
        </p:spPr>
      </p:pic>
    </p:spTree>
    <p:custDataLst>
      <p:tags r:id="rId1"/>
    </p:custDataLst>
    <p:extLst>
      <p:ext uri="{BB962C8B-B14F-4D97-AF65-F5344CB8AC3E}">
        <p14:creationId xmlns:p14="http://schemas.microsoft.com/office/powerpoint/2010/main" val="854825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4"/>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B998F82A-779D-4B0C-8FD4-25FBE0D4E75F}"/>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Changing income needs</a:t>
            </a:r>
          </a:p>
        </p:txBody>
      </p:sp>
      <p:sp>
        <p:nvSpPr>
          <p:cNvPr id="2" name="RefTextBox123">
            <a:extLst>
              <a:ext uri="{FF2B5EF4-FFF2-40B4-BE49-F238E27FC236}">
                <a16:creationId xmlns:a16="http://schemas.microsoft.com/office/drawing/2014/main" id="{3AC80B70-400E-6DEB-8D8F-5B615E71E228}"/>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727785169</a:t>
            </a:r>
          </a:p>
        </p:txBody>
      </p:sp>
      <p:grpSp>
        <p:nvGrpSpPr>
          <p:cNvPr id="3" name="Group 2">
            <a:extLst>
              <a:ext uri="{FF2B5EF4-FFF2-40B4-BE49-F238E27FC236}">
                <a16:creationId xmlns:a16="http://schemas.microsoft.com/office/drawing/2014/main" id="{9C4EA25B-899D-80DE-0014-71B4A9515A18}"/>
              </a:ext>
            </a:extLst>
          </p:cNvPr>
          <p:cNvGrpSpPr/>
          <p:nvPr/>
        </p:nvGrpSpPr>
        <p:grpSpPr>
          <a:xfrm>
            <a:off x="2211759" y="3246209"/>
            <a:ext cx="7797862" cy="2065112"/>
            <a:chOff x="755271" y="2802096"/>
            <a:chExt cx="7797868" cy="2065112"/>
          </a:xfrm>
        </p:grpSpPr>
        <p:sp>
          <p:nvSpPr>
            <p:cNvPr id="4" name="TextBox 3">
              <a:extLst>
                <a:ext uri="{FF2B5EF4-FFF2-40B4-BE49-F238E27FC236}">
                  <a16:creationId xmlns:a16="http://schemas.microsoft.com/office/drawing/2014/main" id="{340D4D0A-82D2-A526-7666-BB0768415A6E}"/>
                </a:ext>
              </a:extLst>
            </p:cNvPr>
            <p:cNvSpPr txBox="1"/>
            <p:nvPr/>
          </p:nvSpPr>
          <p:spPr>
            <a:xfrm>
              <a:off x="910173" y="2802096"/>
              <a:ext cx="1828800" cy="338554"/>
            </a:xfrm>
            <a:prstGeom prst="rect">
              <a:avLst/>
            </a:prstGeom>
            <a:noFill/>
          </p:spPr>
          <p:txBody>
            <a:bodyPr wrap="square" rtlCol="0">
              <a:spAutoFit/>
            </a:bodyPr>
            <a:lstStyle/>
            <a:p>
              <a:pPr algn="ctr" defTabSz="914400" eaLnBrk="1" fontAlgn="auto" hangingPunct="1">
                <a:spcBef>
                  <a:spcPts val="0"/>
                </a:spcBef>
                <a:spcAft>
                  <a:spcPts val="0"/>
                </a:spcAft>
                <a:defRPr/>
              </a:pPr>
              <a:r>
                <a:rPr lang="en-GB" sz="1600" kern="0">
                  <a:solidFill>
                    <a:srgbClr val="000000"/>
                  </a:solidFill>
                  <a:latin typeface="Aptos" panose="020B0004020202020204" pitchFamily="34" charset="0"/>
                  <a:cs typeface="+mn-cs"/>
                </a:rPr>
                <a:t>Income Provision</a:t>
              </a:r>
            </a:p>
          </p:txBody>
        </p:sp>
        <p:grpSp>
          <p:nvGrpSpPr>
            <p:cNvPr id="5" name="Group 4">
              <a:extLst>
                <a:ext uri="{FF2B5EF4-FFF2-40B4-BE49-F238E27FC236}">
                  <a16:creationId xmlns:a16="http://schemas.microsoft.com/office/drawing/2014/main" id="{6690C427-74ED-E11B-2C75-EC3472E1203D}"/>
                </a:ext>
              </a:extLst>
            </p:cNvPr>
            <p:cNvGrpSpPr/>
            <p:nvPr/>
          </p:nvGrpSpPr>
          <p:grpSpPr>
            <a:xfrm>
              <a:off x="755271" y="3194123"/>
              <a:ext cx="7797868" cy="1673085"/>
              <a:chOff x="843322" y="1277103"/>
              <a:chExt cx="7797868" cy="1673085"/>
            </a:xfrm>
          </p:grpSpPr>
          <p:sp>
            <p:nvSpPr>
              <p:cNvPr id="6" name="Freeform 418">
                <a:extLst>
                  <a:ext uri="{FF2B5EF4-FFF2-40B4-BE49-F238E27FC236}">
                    <a16:creationId xmlns:a16="http://schemas.microsoft.com/office/drawing/2014/main" id="{5B1C67F8-1F5E-C022-38D2-66E1639D6930}"/>
                  </a:ext>
                </a:extLst>
              </p:cNvPr>
              <p:cNvSpPr/>
              <p:nvPr/>
            </p:nvSpPr>
            <p:spPr>
              <a:xfrm>
                <a:off x="843322" y="1277103"/>
                <a:ext cx="7797868" cy="1673085"/>
              </a:xfrm>
              <a:custGeom>
                <a:avLst/>
                <a:gdLst>
                  <a:gd name="connsiteX0" fmla="*/ 2272542 w 7797868"/>
                  <a:gd name="connsiteY0" fmla="*/ 0 h 1673085"/>
                  <a:gd name="connsiteX1" fmla="*/ 7797868 w 7797868"/>
                  <a:gd name="connsiteY1" fmla="*/ 0 h 1673085"/>
                  <a:gd name="connsiteX2" fmla="*/ 7797868 w 7797868"/>
                  <a:gd name="connsiteY2" fmla="*/ 1673085 h 1673085"/>
                  <a:gd name="connsiteX3" fmla="*/ 0 w 7797868"/>
                  <a:gd name="connsiteY3" fmla="*/ 1673085 h 1673085"/>
                  <a:gd name="connsiteX4" fmla="*/ 0 w 7797868"/>
                  <a:gd name="connsiteY4" fmla="*/ 17887 h 1673085"/>
                  <a:gd name="connsiteX5" fmla="*/ 2272542 w 7797868"/>
                  <a:gd name="connsiteY5" fmla="*/ 17887 h 167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7868" h="1673085">
                    <a:moveTo>
                      <a:pt x="2272542" y="0"/>
                    </a:moveTo>
                    <a:lnTo>
                      <a:pt x="7797868" y="0"/>
                    </a:lnTo>
                    <a:lnTo>
                      <a:pt x="7797868" y="1673085"/>
                    </a:lnTo>
                    <a:lnTo>
                      <a:pt x="0" y="1673085"/>
                    </a:lnTo>
                    <a:lnTo>
                      <a:pt x="0" y="17887"/>
                    </a:lnTo>
                    <a:lnTo>
                      <a:pt x="2272542" y="17887"/>
                    </a:lnTo>
                    <a:close/>
                  </a:path>
                </a:pathLst>
              </a:custGeom>
              <a:solidFill>
                <a:srgbClr val="E5E5E5"/>
              </a:solidFill>
              <a:ln w="6350" cap="flat" cmpd="sng" algn="ctr">
                <a:noFill/>
                <a:prstDash val="solid"/>
                <a:miter lim="800000"/>
              </a:ln>
              <a:effectLst/>
            </p:spPr>
            <p:txBody>
              <a:bodyPr rtlCol="0" anchor="ctr"/>
              <a:lstStyle/>
              <a:p>
                <a:pPr algn="ctr" defTabSz="914400" eaLnBrk="1" fontAlgn="auto" hangingPunct="1">
                  <a:spcBef>
                    <a:spcPts val="0"/>
                  </a:spcBef>
                  <a:spcAft>
                    <a:spcPts val="0"/>
                  </a:spcAft>
                  <a:defRPr/>
                </a:pPr>
                <a:endParaRPr lang="en-GB" sz="1000" kern="0">
                  <a:solidFill>
                    <a:srgbClr val="000000"/>
                  </a:solidFill>
                  <a:latin typeface="Arial"/>
                  <a:cs typeface="+mn-cs"/>
                </a:endParaRPr>
              </a:p>
            </p:txBody>
          </p:sp>
          <p:cxnSp>
            <p:nvCxnSpPr>
              <p:cNvPr id="7" name="Straight Connector 6">
                <a:extLst>
                  <a:ext uri="{FF2B5EF4-FFF2-40B4-BE49-F238E27FC236}">
                    <a16:creationId xmlns:a16="http://schemas.microsoft.com/office/drawing/2014/main" id="{221F36DF-F42F-B7FD-7502-9FF13F806C51}"/>
                  </a:ext>
                </a:extLst>
              </p:cNvPr>
              <p:cNvCxnSpPr/>
              <p:nvPr/>
            </p:nvCxnSpPr>
            <p:spPr>
              <a:xfrm>
                <a:off x="843403" y="1277103"/>
                <a:ext cx="7797787" cy="0"/>
              </a:xfrm>
              <a:prstGeom prst="line">
                <a:avLst/>
              </a:prstGeom>
              <a:noFill/>
              <a:ln w="53975" cap="flat" cmpd="sng" algn="ctr">
                <a:solidFill>
                  <a:srgbClr val="7D7D7D"/>
                </a:solidFill>
                <a:prstDash val="solid"/>
                <a:miter lim="800000"/>
              </a:ln>
              <a:effectLst/>
            </p:spPr>
          </p:cxnSp>
        </p:grpSp>
      </p:grpSp>
      <p:grpSp>
        <p:nvGrpSpPr>
          <p:cNvPr id="8" name="Group 7">
            <a:extLst>
              <a:ext uri="{FF2B5EF4-FFF2-40B4-BE49-F238E27FC236}">
                <a16:creationId xmlns:a16="http://schemas.microsoft.com/office/drawing/2014/main" id="{8BFDF31A-102C-B75E-6C01-3A38422D5EAD}"/>
              </a:ext>
            </a:extLst>
          </p:cNvPr>
          <p:cNvGrpSpPr/>
          <p:nvPr/>
        </p:nvGrpSpPr>
        <p:grpSpPr>
          <a:xfrm>
            <a:off x="2211753" y="2345882"/>
            <a:ext cx="7910503" cy="2994699"/>
            <a:chOff x="687752" y="1947914"/>
            <a:chExt cx="7910503" cy="2994699"/>
          </a:xfrm>
        </p:grpSpPr>
        <p:sp>
          <p:nvSpPr>
            <p:cNvPr id="9" name="TextBox 8">
              <a:extLst>
                <a:ext uri="{FF2B5EF4-FFF2-40B4-BE49-F238E27FC236}">
                  <a16:creationId xmlns:a16="http://schemas.microsoft.com/office/drawing/2014/main" id="{91A6A404-3B2B-9ADD-4405-427B74E7A4BE}"/>
                </a:ext>
              </a:extLst>
            </p:cNvPr>
            <p:cNvSpPr txBox="1"/>
            <p:nvPr/>
          </p:nvSpPr>
          <p:spPr>
            <a:xfrm>
              <a:off x="4558614" y="1947914"/>
              <a:ext cx="1828800" cy="338554"/>
            </a:xfrm>
            <a:prstGeom prst="rect">
              <a:avLst/>
            </a:prstGeom>
            <a:noFill/>
          </p:spPr>
          <p:txBody>
            <a:bodyPr wrap="square" rtlCol="0">
              <a:spAutoFit/>
            </a:bodyPr>
            <a:lstStyle/>
            <a:p>
              <a:pPr algn="ctr" defTabSz="914400" eaLnBrk="1" fontAlgn="auto" hangingPunct="1">
                <a:spcBef>
                  <a:spcPts val="0"/>
                </a:spcBef>
                <a:spcAft>
                  <a:spcPts val="0"/>
                </a:spcAft>
                <a:defRPr/>
              </a:pPr>
              <a:r>
                <a:rPr lang="en-GB" sz="1600" kern="0">
                  <a:solidFill>
                    <a:srgbClr val="000000"/>
                  </a:solidFill>
                  <a:latin typeface="Aptos" panose="020B0004020202020204" pitchFamily="34" charset="0"/>
                  <a:cs typeface="+mn-cs"/>
                </a:rPr>
                <a:t>Income Provision</a:t>
              </a:r>
            </a:p>
          </p:txBody>
        </p:sp>
        <p:sp>
          <p:nvSpPr>
            <p:cNvPr id="10" name="Freeform: Shape 9">
              <a:extLst>
                <a:ext uri="{FF2B5EF4-FFF2-40B4-BE49-F238E27FC236}">
                  <a16:creationId xmlns:a16="http://schemas.microsoft.com/office/drawing/2014/main" id="{3854469D-E180-D99C-D8F6-0F4A77FC5211}"/>
                </a:ext>
              </a:extLst>
            </p:cNvPr>
            <p:cNvSpPr/>
            <p:nvPr/>
          </p:nvSpPr>
          <p:spPr>
            <a:xfrm>
              <a:off x="705101" y="2383155"/>
              <a:ext cx="7797869" cy="2559458"/>
            </a:xfrm>
            <a:custGeom>
              <a:avLst/>
              <a:gdLst>
                <a:gd name="connsiteX0" fmla="*/ 2524431 w 7797869"/>
                <a:gd name="connsiteY0" fmla="*/ 0 h 2559458"/>
                <a:gd name="connsiteX1" fmla="*/ 2577342 w 7797869"/>
                <a:gd name="connsiteY1" fmla="*/ 0 h 2559458"/>
                <a:gd name="connsiteX2" fmla="*/ 2577342 w 7797869"/>
                <a:gd name="connsiteY2" fmla="*/ 894 h 2559458"/>
                <a:gd name="connsiteX3" fmla="*/ 7797869 w 7797869"/>
                <a:gd name="connsiteY3" fmla="*/ 894 h 2559458"/>
                <a:gd name="connsiteX4" fmla="*/ 7797869 w 7797869"/>
                <a:gd name="connsiteY4" fmla="*/ 2559458 h 2559458"/>
                <a:gd name="connsiteX5" fmla="*/ 0 w 7797869"/>
                <a:gd name="connsiteY5" fmla="*/ 2559458 h 2559458"/>
                <a:gd name="connsiteX6" fmla="*/ 0 w 7797869"/>
                <a:gd name="connsiteY6" fmla="*/ 904260 h 2559458"/>
                <a:gd name="connsiteX7" fmla="*/ 2272542 w 7797869"/>
                <a:gd name="connsiteY7" fmla="*/ 904260 h 2559458"/>
                <a:gd name="connsiteX8" fmla="*/ 2272542 w 7797869"/>
                <a:gd name="connsiteY8" fmla="*/ 870916 h 2559458"/>
                <a:gd name="connsiteX9" fmla="*/ 2524431 w 7797869"/>
                <a:gd name="connsiteY9" fmla="*/ 870916 h 25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7869" h="2559458">
                  <a:moveTo>
                    <a:pt x="2524431" y="0"/>
                  </a:moveTo>
                  <a:lnTo>
                    <a:pt x="2577342" y="0"/>
                  </a:lnTo>
                  <a:lnTo>
                    <a:pt x="2577342" y="894"/>
                  </a:lnTo>
                  <a:lnTo>
                    <a:pt x="7797869" y="894"/>
                  </a:lnTo>
                  <a:lnTo>
                    <a:pt x="7797869" y="2559458"/>
                  </a:lnTo>
                  <a:lnTo>
                    <a:pt x="0" y="2559458"/>
                  </a:lnTo>
                  <a:lnTo>
                    <a:pt x="0" y="904260"/>
                  </a:lnTo>
                  <a:lnTo>
                    <a:pt x="2272542" y="904260"/>
                  </a:lnTo>
                  <a:lnTo>
                    <a:pt x="2272542" y="870916"/>
                  </a:lnTo>
                  <a:lnTo>
                    <a:pt x="2524431" y="870916"/>
                  </a:lnTo>
                  <a:close/>
                </a:path>
              </a:pathLst>
            </a:custGeom>
            <a:solidFill>
              <a:srgbClr val="E5E5E5"/>
            </a:solidFill>
            <a:ln w="6350" cap="flat" cmpd="sng" algn="ctr">
              <a:noFill/>
              <a:prstDash val="solid"/>
              <a:miter lim="800000"/>
            </a:ln>
            <a:effectLst/>
          </p:spPr>
          <p:txBody>
            <a:bodyPr wrap="square" rtlCol="0" anchor="ctr">
              <a:noAutofit/>
            </a:bodyPr>
            <a:lstStyle/>
            <a:p>
              <a:pPr algn="ctr" defTabSz="914400" eaLnBrk="1" fontAlgn="auto" hangingPunct="1">
                <a:spcBef>
                  <a:spcPts val="0"/>
                </a:spcBef>
                <a:spcAft>
                  <a:spcPts val="0"/>
                </a:spcAft>
                <a:defRPr/>
              </a:pPr>
              <a:endParaRPr lang="en-GB" sz="1000" kern="0" dirty="0">
                <a:solidFill>
                  <a:srgbClr val="000000"/>
                </a:solidFill>
                <a:latin typeface="Arial"/>
                <a:cs typeface="+mn-cs"/>
              </a:endParaRPr>
            </a:p>
          </p:txBody>
        </p:sp>
        <p:grpSp>
          <p:nvGrpSpPr>
            <p:cNvPr id="11" name="Group 10">
              <a:extLst>
                <a:ext uri="{FF2B5EF4-FFF2-40B4-BE49-F238E27FC236}">
                  <a16:creationId xmlns:a16="http://schemas.microsoft.com/office/drawing/2014/main" id="{B1325244-86B0-0F64-59D9-0DD83FEECC42}"/>
                </a:ext>
              </a:extLst>
            </p:cNvPr>
            <p:cNvGrpSpPr/>
            <p:nvPr/>
          </p:nvGrpSpPr>
          <p:grpSpPr>
            <a:xfrm>
              <a:off x="687752" y="2252657"/>
              <a:ext cx="7910503" cy="1026392"/>
              <a:chOff x="716355" y="2206511"/>
              <a:chExt cx="7910503" cy="1026392"/>
            </a:xfrm>
          </p:grpSpPr>
          <p:cxnSp>
            <p:nvCxnSpPr>
              <p:cNvPr id="12" name="Straight Connector 11">
                <a:extLst>
                  <a:ext uri="{FF2B5EF4-FFF2-40B4-BE49-F238E27FC236}">
                    <a16:creationId xmlns:a16="http://schemas.microsoft.com/office/drawing/2014/main" id="{AD016057-1A30-9857-9B81-D39053F5A492}"/>
                  </a:ext>
                </a:extLst>
              </p:cNvPr>
              <p:cNvCxnSpPr>
                <a:cxnSpLocks/>
              </p:cNvCxnSpPr>
              <p:nvPr/>
            </p:nvCxnSpPr>
            <p:spPr>
              <a:xfrm>
                <a:off x="3236528" y="2324101"/>
                <a:ext cx="5277695" cy="0"/>
              </a:xfrm>
              <a:prstGeom prst="line">
                <a:avLst/>
              </a:prstGeom>
              <a:noFill/>
              <a:ln w="53975" cap="flat" cmpd="sng" algn="ctr">
                <a:solidFill>
                  <a:srgbClr val="7D7D7D"/>
                </a:solidFill>
                <a:prstDash val="solid"/>
                <a:miter lim="800000"/>
              </a:ln>
              <a:effectLst/>
            </p:spPr>
          </p:cxnSp>
          <p:cxnSp>
            <p:nvCxnSpPr>
              <p:cNvPr id="13" name="Straight Connector 12">
                <a:extLst>
                  <a:ext uri="{FF2B5EF4-FFF2-40B4-BE49-F238E27FC236}">
                    <a16:creationId xmlns:a16="http://schemas.microsoft.com/office/drawing/2014/main" id="{2147565F-64D4-AFDD-3BCA-EC3F280FC3F9}"/>
                  </a:ext>
                </a:extLst>
              </p:cNvPr>
              <p:cNvCxnSpPr>
                <a:cxnSpLocks/>
              </p:cNvCxnSpPr>
              <p:nvPr/>
            </p:nvCxnSpPr>
            <p:spPr>
              <a:xfrm>
                <a:off x="716355" y="3207076"/>
                <a:ext cx="2540849" cy="0"/>
              </a:xfrm>
              <a:prstGeom prst="line">
                <a:avLst/>
              </a:prstGeom>
              <a:noFill/>
              <a:ln w="53975" cap="flat" cmpd="sng" algn="ctr">
                <a:solidFill>
                  <a:srgbClr val="7D7D7D"/>
                </a:solidFill>
                <a:prstDash val="solid"/>
                <a:miter lim="800000"/>
              </a:ln>
              <a:effectLst/>
            </p:spPr>
          </p:cxnSp>
          <p:cxnSp>
            <p:nvCxnSpPr>
              <p:cNvPr id="14" name="Straight Connector 13">
                <a:extLst>
                  <a:ext uri="{FF2B5EF4-FFF2-40B4-BE49-F238E27FC236}">
                    <a16:creationId xmlns:a16="http://schemas.microsoft.com/office/drawing/2014/main" id="{D22EDA88-9A44-5CF2-3CA1-A30ECD0F356D}"/>
                  </a:ext>
                </a:extLst>
              </p:cNvPr>
              <p:cNvCxnSpPr/>
              <p:nvPr/>
            </p:nvCxnSpPr>
            <p:spPr>
              <a:xfrm>
                <a:off x="3236528" y="2298700"/>
                <a:ext cx="0" cy="934203"/>
              </a:xfrm>
              <a:prstGeom prst="line">
                <a:avLst/>
              </a:prstGeom>
              <a:noFill/>
              <a:ln w="53975" cap="flat" cmpd="sng" algn="ctr">
                <a:solidFill>
                  <a:srgbClr val="7D7D7D"/>
                </a:solidFill>
                <a:prstDash val="solid"/>
                <a:miter lim="800000"/>
              </a:ln>
              <a:effectLst/>
            </p:spPr>
          </p:cxnSp>
          <p:sp>
            <p:nvSpPr>
              <p:cNvPr id="16" name="Isosceles Triangle 15">
                <a:extLst>
                  <a:ext uri="{FF2B5EF4-FFF2-40B4-BE49-F238E27FC236}">
                    <a16:creationId xmlns:a16="http://schemas.microsoft.com/office/drawing/2014/main" id="{FDB5688E-4861-868B-3C51-DEC45ADE84BF}"/>
                  </a:ext>
                </a:extLst>
              </p:cNvPr>
              <p:cNvSpPr/>
              <p:nvPr/>
            </p:nvSpPr>
            <p:spPr>
              <a:xfrm rot="5400000">
                <a:off x="8409562" y="2222607"/>
                <a:ext cx="233392" cy="201200"/>
              </a:xfrm>
              <a:prstGeom prst="triangle">
                <a:avLst/>
              </a:prstGeom>
              <a:solidFill>
                <a:srgbClr val="7D7D7D"/>
              </a:solidFill>
              <a:ln w="6350" cap="flat" cmpd="sng" algn="ctr">
                <a:noFill/>
                <a:prstDash val="solid"/>
                <a:miter lim="800000"/>
              </a:ln>
              <a:effectLst/>
            </p:spPr>
            <p:txBody>
              <a:bodyPr rtlCol="0" anchor="ctr"/>
              <a:lstStyle/>
              <a:p>
                <a:pPr algn="ctr" defTabSz="914400" eaLnBrk="1" fontAlgn="auto" hangingPunct="1">
                  <a:spcBef>
                    <a:spcPts val="0"/>
                  </a:spcBef>
                  <a:spcAft>
                    <a:spcPts val="0"/>
                  </a:spcAft>
                  <a:defRPr/>
                </a:pPr>
                <a:endParaRPr lang="en-GB" sz="1000" kern="0">
                  <a:solidFill>
                    <a:srgbClr val="000000"/>
                  </a:solidFill>
                  <a:latin typeface="Arial"/>
                  <a:cs typeface="+mn-cs"/>
                </a:endParaRPr>
              </a:p>
            </p:txBody>
          </p:sp>
        </p:grpSp>
      </p:grpSp>
      <p:grpSp>
        <p:nvGrpSpPr>
          <p:cNvPr id="17" name="Group 16">
            <a:extLst>
              <a:ext uri="{FF2B5EF4-FFF2-40B4-BE49-F238E27FC236}">
                <a16:creationId xmlns:a16="http://schemas.microsoft.com/office/drawing/2014/main" id="{0F0FAF31-F3CC-1524-8B1D-0C4A89497A44}"/>
              </a:ext>
            </a:extLst>
          </p:cNvPr>
          <p:cNvGrpSpPr/>
          <p:nvPr/>
        </p:nvGrpSpPr>
        <p:grpSpPr>
          <a:xfrm>
            <a:off x="2192845" y="2756396"/>
            <a:ext cx="7819214" cy="2601968"/>
            <a:chOff x="637493" y="2341650"/>
            <a:chExt cx="7819214" cy="2576205"/>
          </a:xfrm>
        </p:grpSpPr>
        <p:sp>
          <p:nvSpPr>
            <p:cNvPr id="18" name="Freeform 430">
              <a:extLst>
                <a:ext uri="{FF2B5EF4-FFF2-40B4-BE49-F238E27FC236}">
                  <a16:creationId xmlns:a16="http://schemas.microsoft.com/office/drawing/2014/main" id="{0B6D3E9A-6956-95D8-FD69-260AA13A05BA}"/>
                </a:ext>
              </a:extLst>
            </p:cNvPr>
            <p:cNvSpPr/>
            <p:nvPr/>
          </p:nvSpPr>
          <p:spPr>
            <a:xfrm>
              <a:off x="637493" y="2343600"/>
              <a:ext cx="7794739" cy="2574255"/>
            </a:xfrm>
            <a:custGeom>
              <a:avLst/>
              <a:gdLst>
                <a:gd name="connsiteX0" fmla="*/ 0 w 7802359"/>
                <a:gd name="connsiteY0" fmla="*/ 0 h 2522304"/>
                <a:gd name="connsiteX1" fmla="*/ 1636324 w 7802359"/>
                <a:gd name="connsiteY1" fmla="*/ 208021 h 2522304"/>
                <a:gd name="connsiteX2" fmla="*/ 2880361 w 7802359"/>
                <a:gd name="connsiteY2" fmla="*/ 490273 h 2522304"/>
                <a:gd name="connsiteX3" fmla="*/ 5544593 w 7802359"/>
                <a:gd name="connsiteY3" fmla="*/ 1377573 h 2522304"/>
                <a:gd name="connsiteX4" fmla="*/ 6475477 w 7802359"/>
                <a:gd name="connsiteY4" fmla="*/ 1462771 h 2522304"/>
                <a:gd name="connsiteX5" fmla="*/ 7414261 w 7802359"/>
                <a:gd name="connsiteY5" fmla="*/ 1358953 h 2522304"/>
                <a:gd name="connsiteX6" fmla="*/ 7739442 w 7802359"/>
                <a:gd name="connsiteY6" fmla="*/ 1230286 h 2522304"/>
                <a:gd name="connsiteX7" fmla="*/ 7802359 w 7802359"/>
                <a:gd name="connsiteY7" fmla="*/ 1198206 h 2522304"/>
                <a:gd name="connsiteX8" fmla="*/ 7802359 w 7802359"/>
                <a:gd name="connsiteY8" fmla="*/ 2522304 h 2522304"/>
                <a:gd name="connsiteX9" fmla="*/ 15156 w 7802359"/>
                <a:gd name="connsiteY9" fmla="*/ 2522304 h 2522304"/>
                <a:gd name="connsiteX10" fmla="*/ 0 w 7802359"/>
                <a:gd name="connsiteY10" fmla="*/ 0 h 2522304"/>
                <a:gd name="connsiteX0" fmla="*/ 0 w 7794739"/>
                <a:gd name="connsiteY0" fmla="*/ 0 h 2476584"/>
                <a:gd name="connsiteX1" fmla="*/ 1628704 w 7794739"/>
                <a:gd name="connsiteY1" fmla="*/ 162301 h 2476584"/>
                <a:gd name="connsiteX2" fmla="*/ 2872741 w 7794739"/>
                <a:gd name="connsiteY2" fmla="*/ 444553 h 2476584"/>
                <a:gd name="connsiteX3" fmla="*/ 5536973 w 7794739"/>
                <a:gd name="connsiteY3" fmla="*/ 1331853 h 2476584"/>
                <a:gd name="connsiteX4" fmla="*/ 6467857 w 7794739"/>
                <a:gd name="connsiteY4" fmla="*/ 1417051 h 2476584"/>
                <a:gd name="connsiteX5" fmla="*/ 7406641 w 7794739"/>
                <a:gd name="connsiteY5" fmla="*/ 1313233 h 2476584"/>
                <a:gd name="connsiteX6" fmla="*/ 7731822 w 7794739"/>
                <a:gd name="connsiteY6" fmla="*/ 1184566 h 2476584"/>
                <a:gd name="connsiteX7" fmla="*/ 7794739 w 7794739"/>
                <a:gd name="connsiteY7" fmla="*/ 1152486 h 2476584"/>
                <a:gd name="connsiteX8" fmla="*/ 7794739 w 7794739"/>
                <a:gd name="connsiteY8" fmla="*/ 2476584 h 2476584"/>
                <a:gd name="connsiteX9" fmla="*/ 7536 w 7794739"/>
                <a:gd name="connsiteY9" fmla="*/ 2476584 h 2476584"/>
                <a:gd name="connsiteX10" fmla="*/ 0 w 7794739"/>
                <a:gd name="connsiteY10" fmla="*/ 0 h 2476584"/>
                <a:gd name="connsiteX0" fmla="*/ 0 w 7794739"/>
                <a:gd name="connsiteY0" fmla="*/ 0 h 2476584"/>
                <a:gd name="connsiteX1" fmla="*/ 1628704 w 7794739"/>
                <a:gd name="connsiteY1" fmla="*/ 162301 h 2476584"/>
                <a:gd name="connsiteX2" fmla="*/ 2872741 w 7794739"/>
                <a:gd name="connsiteY2" fmla="*/ 444553 h 2476584"/>
                <a:gd name="connsiteX3" fmla="*/ 5536973 w 7794739"/>
                <a:gd name="connsiteY3" fmla="*/ 1331853 h 2476584"/>
                <a:gd name="connsiteX4" fmla="*/ 6467857 w 7794739"/>
                <a:gd name="connsiteY4" fmla="*/ 1417051 h 2476584"/>
                <a:gd name="connsiteX5" fmla="*/ 7406641 w 7794739"/>
                <a:gd name="connsiteY5" fmla="*/ 1313233 h 2476584"/>
                <a:gd name="connsiteX6" fmla="*/ 7731822 w 7794739"/>
                <a:gd name="connsiteY6" fmla="*/ 1184566 h 2476584"/>
                <a:gd name="connsiteX7" fmla="*/ 7794739 w 7794739"/>
                <a:gd name="connsiteY7" fmla="*/ 1152486 h 2476584"/>
                <a:gd name="connsiteX8" fmla="*/ 7794739 w 7794739"/>
                <a:gd name="connsiteY8" fmla="*/ 2476584 h 2476584"/>
                <a:gd name="connsiteX9" fmla="*/ 7536 w 7794739"/>
                <a:gd name="connsiteY9" fmla="*/ 2476584 h 2476584"/>
                <a:gd name="connsiteX10" fmla="*/ 0 w 7794739"/>
                <a:gd name="connsiteY10" fmla="*/ 0 h 24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4739" h="2476584">
                  <a:moveTo>
                    <a:pt x="0" y="0"/>
                  </a:moveTo>
                  <a:cubicBezTo>
                    <a:pt x="545441" y="46480"/>
                    <a:pt x="1083263" y="92961"/>
                    <a:pt x="1628704" y="162301"/>
                  </a:cubicBezTo>
                  <a:cubicBezTo>
                    <a:pt x="2107493" y="255443"/>
                    <a:pt x="2218824" y="253438"/>
                    <a:pt x="2872741" y="444553"/>
                  </a:cubicBezTo>
                  <a:cubicBezTo>
                    <a:pt x="3526660" y="635668"/>
                    <a:pt x="4940327" y="1193900"/>
                    <a:pt x="5536973" y="1331853"/>
                  </a:cubicBezTo>
                  <a:cubicBezTo>
                    <a:pt x="6409116" y="1463507"/>
                    <a:pt x="6132953" y="1418527"/>
                    <a:pt x="6467857" y="1417051"/>
                  </a:cubicBezTo>
                  <a:cubicBezTo>
                    <a:pt x="6765498" y="1406327"/>
                    <a:pt x="7211220" y="1351981"/>
                    <a:pt x="7406641" y="1313233"/>
                  </a:cubicBezTo>
                  <a:cubicBezTo>
                    <a:pt x="7602062" y="1274486"/>
                    <a:pt x="7632998" y="1203327"/>
                    <a:pt x="7731822" y="1184566"/>
                  </a:cubicBezTo>
                  <a:lnTo>
                    <a:pt x="7794739" y="1152486"/>
                  </a:lnTo>
                  <a:lnTo>
                    <a:pt x="7794739" y="2476584"/>
                  </a:lnTo>
                  <a:lnTo>
                    <a:pt x="7536" y="2476584"/>
                  </a:lnTo>
                  <a:cubicBezTo>
                    <a:pt x="7536" y="1638837"/>
                    <a:pt x="0" y="0"/>
                    <a:pt x="0" y="0"/>
                  </a:cubicBezTo>
                  <a:close/>
                </a:path>
              </a:pathLst>
            </a:custGeom>
            <a:solidFill>
              <a:schemeClr val="accent5">
                <a:lumMod val="60000"/>
                <a:lumOff val="40000"/>
                <a:alpha val="12000"/>
              </a:schemeClr>
            </a:solidFill>
            <a:ln w="6350" cap="flat" cmpd="sng" algn="ctr">
              <a:noFill/>
              <a:prstDash val="solid"/>
              <a:miter lim="800000"/>
            </a:ln>
            <a:effectLst/>
          </p:spPr>
          <p:txBody>
            <a:bodyPr rtlCol="0" anchor="ctr"/>
            <a:lstStyle/>
            <a:p>
              <a:pPr algn="ctr" defTabSz="914400" eaLnBrk="1" fontAlgn="auto" hangingPunct="1">
                <a:spcBef>
                  <a:spcPts val="0"/>
                </a:spcBef>
                <a:spcAft>
                  <a:spcPts val="0"/>
                </a:spcAft>
                <a:defRPr/>
              </a:pPr>
              <a:endParaRPr lang="en-GB" sz="1000" kern="0" dirty="0">
                <a:solidFill>
                  <a:srgbClr val="000000"/>
                </a:solidFill>
                <a:latin typeface="Arial"/>
                <a:cs typeface="+mn-cs"/>
              </a:endParaRPr>
            </a:p>
          </p:txBody>
        </p:sp>
        <p:sp>
          <p:nvSpPr>
            <p:cNvPr id="19" name="Freeform 431">
              <a:extLst>
                <a:ext uri="{FF2B5EF4-FFF2-40B4-BE49-F238E27FC236}">
                  <a16:creationId xmlns:a16="http://schemas.microsoft.com/office/drawing/2014/main" id="{90C2C374-3A2A-5278-5F12-6C664B8B1365}"/>
                </a:ext>
              </a:extLst>
            </p:cNvPr>
            <p:cNvSpPr/>
            <p:nvPr/>
          </p:nvSpPr>
          <p:spPr>
            <a:xfrm>
              <a:off x="646917" y="2341650"/>
              <a:ext cx="7805996" cy="1481857"/>
            </a:xfrm>
            <a:custGeom>
              <a:avLst/>
              <a:gdLst>
                <a:gd name="connsiteX0" fmla="*/ 11257 w 7805996"/>
                <a:gd name="connsiteY0" fmla="*/ 0 h 2476725"/>
                <a:gd name="connsiteX1" fmla="*/ 7805996 w 7805996"/>
                <a:gd name="connsiteY1" fmla="*/ 0 h 2476725"/>
                <a:gd name="connsiteX2" fmla="*/ 7805996 w 7805996"/>
                <a:gd name="connsiteY2" fmla="*/ 1152486 h 2476725"/>
                <a:gd name="connsiteX3" fmla="*/ 7743079 w 7805996"/>
                <a:gd name="connsiteY3" fmla="*/ 1184566 h 2476725"/>
                <a:gd name="connsiteX4" fmla="*/ 7417898 w 7805996"/>
                <a:gd name="connsiteY4" fmla="*/ 1313233 h 2476725"/>
                <a:gd name="connsiteX5" fmla="*/ 6479114 w 7805996"/>
                <a:gd name="connsiteY5" fmla="*/ 1417051 h 2476725"/>
                <a:gd name="connsiteX6" fmla="*/ 5548230 w 7805996"/>
                <a:gd name="connsiteY6" fmla="*/ 1331853 h 2476725"/>
                <a:gd name="connsiteX7" fmla="*/ 2883998 w 7805996"/>
                <a:gd name="connsiteY7" fmla="*/ 444553 h 2476725"/>
                <a:gd name="connsiteX8" fmla="*/ 1639961 w 7805996"/>
                <a:gd name="connsiteY8" fmla="*/ 162301 h 2476725"/>
                <a:gd name="connsiteX9" fmla="*/ 11257 w 7805996"/>
                <a:gd name="connsiteY9" fmla="*/ 0 h 2476725"/>
                <a:gd name="connsiteX10" fmla="*/ 0 w 7805996"/>
                <a:gd name="connsiteY10" fmla="*/ 0 h 2476725"/>
                <a:gd name="connsiteX11" fmla="*/ 11257 w 7805996"/>
                <a:gd name="connsiteY11" fmla="*/ 0 h 2476725"/>
                <a:gd name="connsiteX12" fmla="*/ 18793 w 7805996"/>
                <a:gd name="connsiteY12" fmla="*/ 2476584 h 2476725"/>
                <a:gd name="connsiteX13" fmla="*/ 7805996 w 7805996"/>
                <a:gd name="connsiteY13" fmla="*/ 2476584 h 2476725"/>
                <a:gd name="connsiteX14" fmla="*/ 7805996 w 7805996"/>
                <a:gd name="connsiteY14" fmla="*/ 2476725 h 2476725"/>
                <a:gd name="connsiteX15" fmla="*/ 0 w 7805996"/>
                <a:gd name="connsiteY15" fmla="*/ 2476725 h 2476725"/>
                <a:gd name="connsiteX0" fmla="*/ 11257 w 7805996"/>
                <a:gd name="connsiteY0" fmla="*/ 0 h 2476725"/>
                <a:gd name="connsiteX1" fmla="*/ 7805996 w 7805996"/>
                <a:gd name="connsiteY1" fmla="*/ 0 h 2476725"/>
                <a:gd name="connsiteX2" fmla="*/ 7805996 w 7805996"/>
                <a:gd name="connsiteY2" fmla="*/ 1152486 h 2476725"/>
                <a:gd name="connsiteX3" fmla="*/ 7743079 w 7805996"/>
                <a:gd name="connsiteY3" fmla="*/ 1184566 h 2476725"/>
                <a:gd name="connsiteX4" fmla="*/ 7417898 w 7805996"/>
                <a:gd name="connsiteY4" fmla="*/ 1313233 h 2476725"/>
                <a:gd name="connsiteX5" fmla="*/ 6479114 w 7805996"/>
                <a:gd name="connsiteY5" fmla="*/ 1417051 h 2476725"/>
                <a:gd name="connsiteX6" fmla="*/ 5548230 w 7805996"/>
                <a:gd name="connsiteY6" fmla="*/ 1331853 h 2476725"/>
                <a:gd name="connsiteX7" fmla="*/ 2883998 w 7805996"/>
                <a:gd name="connsiteY7" fmla="*/ 444553 h 2476725"/>
                <a:gd name="connsiteX8" fmla="*/ 1639961 w 7805996"/>
                <a:gd name="connsiteY8" fmla="*/ 162301 h 2476725"/>
                <a:gd name="connsiteX9" fmla="*/ 11257 w 7805996"/>
                <a:gd name="connsiteY9" fmla="*/ 0 h 2476725"/>
                <a:gd name="connsiteX10" fmla="*/ 0 w 7805996"/>
                <a:gd name="connsiteY10" fmla="*/ 0 h 2476725"/>
                <a:gd name="connsiteX11" fmla="*/ 11257 w 7805996"/>
                <a:gd name="connsiteY11" fmla="*/ 0 h 2476725"/>
                <a:gd name="connsiteX12" fmla="*/ 18793 w 7805996"/>
                <a:gd name="connsiteY12" fmla="*/ 2476584 h 2476725"/>
                <a:gd name="connsiteX13" fmla="*/ 7805996 w 7805996"/>
                <a:gd name="connsiteY13" fmla="*/ 2476584 h 2476725"/>
                <a:gd name="connsiteX14" fmla="*/ 7805996 w 7805996"/>
                <a:gd name="connsiteY14" fmla="*/ 2476725 h 2476725"/>
                <a:gd name="connsiteX15" fmla="*/ 0 w 7805996"/>
                <a:gd name="connsiteY15" fmla="*/ 0 h 2476725"/>
                <a:gd name="connsiteX0" fmla="*/ 11257 w 7805996"/>
                <a:gd name="connsiteY0" fmla="*/ 0 h 2476725"/>
                <a:gd name="connsiteX1" fmla="*/ 7805996 w 7805996"/>
                <a:gd name="connsiteY1" fmla="*/ 0 h 2476725"/>
                <a:gd name="connsiteX2" fmla="*/ 7805996 w 7805996"/>
                <a:gd name="connsiteY2" fmla="*/ 1152486 h 2476725"/>
                <a:gd name="connsiteX3" fmla="*/ 7743079 w 7805996"/>
                <a:gd name="connsiteY3" fmla="*/ 1184566 h 2476725"/>
                <a:gd name="connsiteX4" fmla="*/ 7417898 w 7805996"/>
                <a:gd name="connsiteY4" fmla="*/ 1313233 h 2476725"/>
                <a:gd name="connsiteX5" fmla="*/ 6479114 w 7805996"/>
                <a:gd name="connsiteY5" fmla="*/ 1417051 h 2476725"/>
                <a:gd name="connsiteX6" fmla="*/ 5548230 w 7805996"/>
                <a:gd name="connsiteY6" fmla="*/ 1331853 h 2476725"/>
                <a:gd name="connsiteX7" fmla="*/ 2883998 w 7805996"/>
                <a:gd name="connsiteY7" fmla="*/ 444553 h 2476725"/>
                <a:gd name="connsiteX8" fmla="*/ 1639961 w 7805996"/>
                <a:gd name="connsiteY8" fmla="*/ 162301 h 2476725"/>
                <a:gd name="connsiteX9" fmla="*/ 11257 w 7805996"/>
                <a:gd name="connsiteY9" fmla="*/ 0 h 2476725"/>
                <a:gd name="connsiteX10" fmla="*/ 0 w 7805996"/>
                <a:gd name="connsiteY10" fmla="*/ 0 h 2476725"/>
                <a:gd name="connsiteX11" fmla="*/ 11257 w 7805996"/>
                <a:gd name="connsiteY11" fmla="*/ 0 h 2476725"/>
                <a:gd name="connsiteX12" fmla="*/ 7805996 w 7805996"/>
                <a:gd name="connsiteY12" fmla="*/ 2476584 h 2476725"/>
                <a:gd name="connsiteX13" fmla="*/ 7805996 w 7805996"/>
                <a:gd name="connsiteY13" fmla="*/ 2476725 h 2476725"/>
                <a:gd name="connsiteX14" fmla="*/ 0 w 7805996"/>
                <a:gd name="connsiteY14" fmla="*/ 0 h 2476725"/>
                <a:gd name="connsiteX0" fmla="*/ 11257 w 7805996"/>
                <a:gd name="connsiteY0" fmla="*/ 0 h 2476584"/>
                <a:gd name="connsiteX1" fmla="*/ 7805996 w 7805996"/>
                <a:gd name="connsiteY1" fmla="*/ 0 h 2476584"/>
                <a:gd name="connsiteX2" fmla="*/ 7805996 w 7805996"/>
                <a:gd name="connsiteY2" fmla="*/ 1152486 h 2476584"/>
                <a:gd name="connsiteX3" fmla="*/ 7743079 w 7805996"/>
                <a:gd name="connsiteY3" fmla="*/ 1184566 h 2476584"/>
                <a:gd name="connsiteX4" fmla="*/ 7417898 w 7805996"/>
                <a:gd name="connsiteY4" fmla="*/ 1313233 h 2476584"/>
                <a:gd name="connsiteX5" fmla="*/ 6479114 w 7805996"/>
                <a:gd name="connsiteY5" fmla="*/ 1417051 h 2476584"/>
                <a:gd name="connsiteX6" fmla="*/ 5548230 w 7805996"/>
                <a:gd name="connsiteY6" fmla="*/ 1331853 h 2476584"/>
                <a:gd name="connsiteX7" fmla="*/ 2883998 w 7805996"/>
                <a:gd name="connsiteY7" fmla="*/ 444553 h 2476584"/>
                <a:gd name="connsiteX8" fmla="*/ 1639961 w 7805996"/>
                <a:gd name="connsiteY8" fmla="*/ 162301 h 2476584"/>
                <a:gd name="connsiteX9" fmla="*/ 11257 w 7805996"/>
                <a:gd name="connsiteY9" fmla="*/ 0 h 2476584"/>
                <a:gd name="connsiteX10" fmla="*/ 0 w 7805996"/>
                <a:gd name="connsiteY10" fmla="*/ 0 h 2476584"/>
                <a:gd name="connsiteX11" fmla="*/ 11257 w 7805996"/>
                <a:gd name="connsiteY11" fmla="*/ 0 h 2476584"/>
                <a:gd name="connsiteX12" fmla="*/ 7805996 w 7805996"/>
                <a:gd name="connsiteY12" fmla="*/ 2476584 h 2476584"/>
                <a:gd name="connsiteX13" fmla="*/ 0 w 7805996"/>
                <a:gd name="connsiteY13" fmla="*/ 0 h 2476584"/>
                <a:gd name="connsiteX0" fmla="*/ 11257 w 7805996"/>
                <a:gd name="connsiteY0" fmla="*/ 0 h 1425633"/>
                <a:gd name="connsiteX1" fmla="*/ 7805996 w 7805996"/>
                <a:gd name="connsiteY1" fmla="*/ 0 h 1425633"/>
                <a:gd name="connsiteX2" fmla="*/ 7805996 w 7805996"/>
                <a:gd name="connsiteY2" fmla="*/ 1152486 h 1425633"/>
                <a:gd name="connsiteX3" fmla="*/ 7743079 w 7805996"/>
                <a:gd name="connsiteY3" fmla="*/ 1184566 h 1425633"/>
                <a:gd name="connsiteX4" fmla="*/ 7417898 w 7805996"/>
                <a:gd name="connsiteY4" fmla="*/ 1313233 h 1425633"/>
                <a:gd name="connsiteX5" fmla="*/ 6479114 w 7805996"/>
                <a:gd name="connsiteY5" fmla="*/ 1417051 h 1425633"/>
                <a:gd name="connsiteX6" fmla="*/ 5548230 w 7805996"/>
                <a:gd name="connsiteY6" fmla="*/ 1331853 h 1425633"/>
                <a:gd name="connsiteX7" fmla="*/ 2883998 w 7805996"/>
                <a:gd name="connsiteY7" fmla="*/ 444553 h 1425633"/>
                <a:gd name="connsiteX8" fmla="*/ 1639961 w 7805996"/>
                <a:gd name="connsiteY8" fmla="*/ 162301 h 1425633"/>
                <a:gd name="connsiteX9" fmla="*/ 11257 w 7805996"/>
                <a:gd name="connsiteY9" fmla="*/ 0 h 1425633"/>
                <a:gd name="connsiteX10" fmla="*/ 0 w 7805996"/>
                <a:gd name="connsiteY10" fmla="*/ 0 h 1425633"/>
                <a:gd name="connsiteX11" fmla="*/ 11257 w 7805996"/>
                <a:gd name="connsiteY11" fmla="*/ 0 h 1425633"/>
                <a:gd name="connsiteX12" fmla="*/ 0 w 7805996"/>
                <a:gd name="connsiteY12" fmla="*/ 0 h 142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5996" h="1425633">
                  <a:moveTo>
                    <a:pt x="11257" y="0"/>
                  </a:moveTo>
                  <a:lnTo>
                    <a:pt x="7805996" y="0"/>
                  </a:lnTo>
                  <a:lnTo>
                    <a:pt x="7805996" y="1152486"/>
                  </a:lnTo>
                  <a:lnTo>
                    <a:pt x="7743079" y="1184566"/>
                  </a:lnTo>
                  <a:cubicBezTo>
                    <a:pt x="7644255" y="1203327"/>
                    <a:pt x="7613319" y="1274486"/>
                    <a:pt x="7417898" y="1313233"/>
                  </a:cubicBezTo>
                  <a:cubicBezTo>
                    <a:pt x="7222477" y="1351981"/>
                    <a:pt x="6776755" y="1406327"/>
                    <a:pt x="6479114" y="1417051"/>
                  </a:cubicBezTo>
                  <a:cubicBezTo>
                    <a:pt x="6144210" y="1418527"/>
                    <a:pt x="6420373" y="1463507"/>
                    <a:pt x="5548230" y="1331853"/>
                  </a:cubicBezTo>
                  <a:cubicBezTo>
                    <a:pt x="4951584" y="1193900"/>
                    <a:pt x="3537917" y="635668"/>
                    <a:pt x="2883998" y="444553"/>
                  </a:cubicBezTo>
                  <a:cubicBezTo>
                    <a:pt x="2230081" y="253438"/>
                    <a:pt x="2118750" y="255443"/>
                    <a:pt x="1639961" y="162301"/>
                  </a:cubicBezTo>
                  <a:cubicBezTo>
                    <a:pt x="1094520" y="92961"/>
                    <a:pt x="556698" y="46480"/>
                    <a:pt x="11257" y="0"/>
                  </a:cubicBezTo>
                  <a:close/>
                  <a:moveTo>
                    <a:pt x="0" y="0"/>
                  </a:moveTo>
                  <a:lnTo>
                    <a:pt x="11257" y="0"/>
                  </a:lnTo>
                  <a:lnTo>
                    <a:pt x="0" y="0"/>
                  </a:lnTo>
                  <a:close/>
                </a:path>
              </a:pathLst>
            </a:custGeom>
            <a:solidFill>
              <a:schemeClr val="accent6">
                <a:lumMod val="60000"/>
                <a:lumOff val="40000"/>
                <a:alpha val="16000"/>
              </a:schemeClr>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cs typeface="+mn-cs"/>
              </a:endParaRPr>
            </a:p>
          </p:txBody>
        </p:sp>
        <p:sp>
          <p:nvSpPr>
            <p:cNvPr id="20" name="Freeform 432">
              <a:extLst>
                <a:ext uri="{FF2B5EF4-FFF2-40B4-BE49-F238E27FC236}">
                  <a16:creationId xmlns:a16="http://schemas.microsoft.com/office/drawing/2014/main" id="{23F87560-3CF3-27BF-61F0-A2C663D72A17}"/>
                </a:ext>
              </a:extLst>
            </p:cNvPr>
            <p:cNvSpPr/>
            <p:nvPr/>
          </p:nvSpPr>
          <p:spPr>
            <a:xfrm>
              <a:off x="667898" y="2357674"/>
              <a:ext cx="7788809" cy="1442318"/>
            </a:xfrm>
            <a:custGeom>
              <a:avLst/>
              <a:gdLst>
                <a:gd name="connsiteX0" fmla="*/ 0 w 7810500"/>
                <a:gd name="connsiteY0" fmla="*/ 0 h 1544385"/>
                <a:gd name="connsiteX1" fmla="*/ 2476500 w 7810500"/>
                <a:gd name="connsiteY1" fmla="*/ 292100 h 1544385"/>
                <a:gd name="connsiteX2" fmla="*/ 5969000 w 7810500"/>
                <a:gd name="connsiteY2" fmla="*/ 1422400 h 1544385"/>
                <a:gd name="connsiteX3" fmla="*/ 7810500 w 7810500"/>
                <a:gd name="connsiteY3" fmla="*/ 1460500 h 1544385"/>
                <a:gd name="connsiteX0" fmla="*/ 0 w 7810500"/>
                <a:gd name="connsiteY0" fmla="*/ 0 h 1542361"/>
                <a:gd name="connsiteX1" fmla="*/ 2430780 w 7810500"/>
                <a:gd name="connsiteY1" fmla="*/ 322580 h 1542361"/>
                <a:gd name="connsiteX2" fmla="*/ 5969000 w 7810500"/>
                <a:gd name="connsiteY2" fmla="*/ 1422400 h 1542361"/>
                <a:gd name="connsiteX3" fmla="*/ 7810500 w 7810500"/>
                <a:gd name="connsiteY3" fmla="*/ 1460500 h 1542361"/>
                <a:gd name="connsiteX0" fmla="*/ 0 w 7810500"/>
                <a:gd name="connsiteY0" fmla="*/ 0 h 1542361"/>
                <a:gd name="connsiteX1" fmla="*/ 2430780 w 7810500"/>
                <a:gd name="connsiteY1" fmla="*/ 322580 h 1542361"/>
                <a:gd name="connsiteX2" fmla="*/ 5969000 w 7810500"/>
                <a:gd name="connsiteY2" fmla="*/ 1422400 h 1542361"/>
                <a:gd name="connsiteX3" fmla="*/ 7810500 w 7810500"/>
                <a:gd name="connsiteY3" fmla="*/ 1460500 h 1542361"/>
                <a:gd name="connsiteX0" fmla="*/ 0 w 7810500"/>
                <a:gd name="connsiteY0" fmla="*/ 0 h 1530547"/>
                <a:gd name="connsiteX1" fmla="*/ 2430780 w 7810500"/>
                <a:gd name="connsiteY1" fmla="*/ 322580 h 1530547"/>
                <a:gd name="connsiteX2" fmla="*/ 5991860 w 7810500"/>
                <a:gd name="connsiteY2" fmla="*/ 1399540 h 1530547"/>
                <a:gd name="connsiteX3" fmla="*/ 7810500 w 7810500"/>
                <a:gd name="connsiteY3" fmla="*/ 1460500 h 1530547"/>
                <a:gd name="connsiteX0" fmla="*/ 0 w 7810500"/>
                <a:gd name="connsiteY0" fmla="*/ 0 h 1503533"/>
                <a:gd name="connsiteX1" fmla="*/ 2430780 w 7810500"/>
                <a:gd name="connsiteY1" fmla="*/ 322580 h 1503533"/>
                <a:gd name="connsiteX2" fmla="*/ 4000500 w 7810500"/>
                <a:gd name="connsiteY2" fmla="*/ 825500 h 1503533"/>
                <a:gd name="connsiteX3" fmla="*/ 5991860 w 7810500"/>
                <a:gd name="connsiteY3" fmla="*/ 1399540 h 1503533"/>
                <a:gd name="connsiteX4" fmla="*/ 7810500 w 7810500"/>
                <a:gd name="connsiteY4" fmla="*/ 1460500 h 1503533"/>
                <a:gd name="connsiteX0" fmla="*/ 0 w 7810500"/>
                <a:gd name="connsiteY0" fmla="*/ 0 h 1503533"/>
                <a:gd name="connsiteX1" fmla="*/ 2430780 w 7810500"/>
                <a:gd name="connsiteY1" fmla="*/ 322580 h 1503533"/>
                <a:gd name="connsiteX2" fmla="*/ 4000500 w 7810500"/>
                <a:gd name="connsiteY2" fmla="*/ 825500 h 1503533"/>
                <a:gd name="connsiteX3" fmla="*/ 5991860 w 7810500"/>
                <a:gd name="connsiteY3" fmla="*/ 1399540 h 1503533"/>
                <a:gd name="connsiteX4" fmla="*/ 7810500 w 7810500"/>
                <a:gd name="connsiteY4" fmla="*/ 1460500 h 1503533"/>
                <a:gd name="connsiteX0" fmla="*/ 0 w 7786687"/>
                <a:gd name="connsiteY0" fmla="*/ 0 h 1408623"/>
                <a:gd name="connsiteX1" fmla="*/ 2430780 w 7786687"/>
                <a:gd name="connsiteY1" fmla="*/ 322580 h 1408623"/>
                <a:gd name="connsiteX2" fmla="*/ 4000500 w 7786687"/>
                <a:gd name="connsiteY2" fmla="*/ 825500 h 1408623"/>
                <a:gd name="connsiteX3" fmla="*/ 5991860 w 7786687"/>
                <a:gd name="connsiteY3" fmla="*/ 1399540 h 1408623"/>
                <a:gd name="connsiteX4" fmla="*/ 7786687 w 7786687"/>
                <a:gd name="connsiteY4" fmla="*/ 1160463 h 1408623"/>
                <a:gd name="connsiteX0" fmla="*/ 0 w 7786687"/>
                <a:gd name="connsiteY0" fmla="*/ 0 h 1416911"/>
                <a:gd name="connsiteX1" fmla="*/ 2430780 w 7786687"/>
                <a:gd name="connsiteY1" fmla="*/ 322580 h 1416911"/>
                <a:gd name="connsiteX2" fmla="*/ 4000500 w 7786687"/>
                <a:gd name="connsiteY2" fmla="*/ 825500 h 1416911"/>
                <a:gd name="connsiteX3" fmla="*/ 5991860 w 7786687"/>
                <a:gd name="connsiteY3" fmla="*/ 1399540 h 1416911"/>
                <a:gd name="connsiteX4" fmla="*/ 7786687 w 7786687"/>
                <a:gd name="connsiteY4" fmla="*/ 1160463 h 1416911"/>
                <a:gd name="connsiteX0" fmla="*/ 0 w 7786687"/>
                <a:gd name="connsiteY0" fmla="*/ 0 h 1416911"/>
                <a:gd name="connsiteX1" fmla="*/ 1498601 w 7786687"/>
                <a:gd name="connsiteY1" fmla="*/ 150308 h 1416911"/>
                <a:gd name="connsiteX2" fmla="*/ 2430780 w 7786687"/>
                <a:gd name="connsiteY2" fmla="*/ 322580 h 1416911"/>
                <a:gd name="connsiteX3" fmla="*/ 4000500 w 7786687"/>
                <a:gd name="connsiteY3" fmla="*/ 825500 h 1416911"/>
                <a:gd name="connsiteX4" fmla="*/ 5991860 w 7786687"/>
                <a:gd name="connsiteY4" fmla="*/ 1399540 h 1416911"/>
                <a:gd name="connsiteX5" fmla="*/ 7786687 w 7786687"/>
                <a:gd name="connsiteY5" fmla="*/ 1160463 h 1416911"/>
                <a:gd name="connsiteX0" fmla="*/ 0 w 7786687"/>
                <a:gd name="connsiteY0" fmla="*/ 0 h 1416911"/>
                <a:gd name="connsiteX1" fmla="*/ 361951 w 7786687"/>
                <a:gd name="connsiteY1" fmla="*/ 16236 h 1416911"/>
                <a:gd name="connsiteX2" fmla="*/ 1498601 w 7786687"/>
                <a:gd name="connsiteY2" fmla="*/ 150308 h 1416911"/>
                <a:gd name="connsiteX3" fmla="*/ 2430780 w 7786687"/>
                <a:gd name="connsiteY3" fmla="*/ 322580 h 1416911"/>
                <a:gd name="connsiteX4" fmla="*/ 4000500 w 7786687"/>
                <a:gd name="connsiteY4" fmla="*/ 825500 h 1416911"/>
                <a:gd name="connsiteX5" fmla="*/ 5991860 w 7786687"/>
                <a:gd name="connsiteY5" fmla="*/ 1399540 h 1416911"/>
                <a:gd name="connsiteX6" fmla="*/ 7786687 w 7786687"/>
                <a:gd name="connsiteY6" fmla="*/ 1160463 h 1416911"/>
                <a:gd name="connsiteX0" fmla="*/ 0 w 7786687"/>
                <a:gd name="connsiteY0" fmla="*/ 0 h 1433905"/>
                <a:gd name="connsiteX1" fmla="*/ 361951 w 7786687"/>
                <a:gd name="connsiteY1" fmla="*/ 16236 h 1433905"/>
                <a:gd name="connsiteX2" fmla="*/ 1498601 w 7786687"/>
                <a:gd name="connsiteY2" fmla="*/ 150308 h 1433905"/>
                <a:gd name="connsiteX3" fmla="*/ 2430780 w 7786687"/>
                <a:gd name="connsiteY3" fmla="*/ 322580 h 1433905"/>
                <a:gd name="connsiteX4" fmla="*/ 4000500 w 7786687"/>
                <a:gd name="connsiteY4" fmla="*/ 825500 h 1433905"/>
                <a:gd name="connsiteX5" fmla="*/ 5991860 w 7786687"/>
                <a:gd name="connsiteY5" fmla="*/ 1418434 h 1433905"/>
                <a:gd name="connsiteX6" fmla="*/ 7786687 w 7786687"/>
                <a:gd name="connsiteY6" fmla="*/ 1160463 h 1433905"/>
                <a:gd name="connsiteX0" fmla="*/ 0 w 7786687"/>
                <a:gd name="connsiteY0" fmla="*/ 0 h 1442568"/>
                <a:gd name="connsiteX1" fmla="*/ 361951 w 7786687"/>
                <a:gd name="connsiteY1" fmla="*/ 16236 h 1442568"/>
                <a:gd name="connsiteX2" fmla="*/ 1498601 w 7786687"/>
                <a:gd name="connsiteY2" fmla="*/ 150308 h 1442568"/>
                <a:gd name="connsiteX3" fmla="*/ 2430780 w 7786687"/>
                <a:gd name="connsiteY3" fmla="*/ 322580 h 1442568"/>
                <a:gd name="connsiteX4" fmla="*/ 4000500 w 7786687"/>
                <a:gd name="connsiteY4" fmla="*/ 825500 h 1442568"/>
                <a:gd name="connsiteX5" fmla="*/ 5991860 w 7786687"/>
                <a:gd name="connsiteY5" fmla="*/ 1418434 h 1442568"/>
                <a:gd name="connsiteX6" fmla="*/ 7786687 w 7786687"/>
                <a:gd name="connsiteY6" fmla="*/ 1160463 h 1442568"/>
                <a:gd name="connsiteX0" fmla="*/ 0 w 7866697"/>
                <a:gd name="connsiteY0" fmla="*/ 0 h 1444874"/>
                <a:gd name="connsiteX1" fmla="*/ 361951 w 7866697"/>
                <a:gd name="connsiteY1" fmla="*/ 16236 h 1444874"/>
                <a:gd name="connsiteX2" fmla="*/ 1498601 w 7866697"/>
                <a:gd name="connsiteY2" fmla="*/ 150308 h 1444874"/>
                <a:gd name="connsiteX3" fmla="*/ 2430780 w 7866697"/>
                <a:gd name="connsiteY3" fmla="*/ 322580 h 1444874"/>
                <a:gd name="connsiteX4" fmla="*/ 4000500 w 7866697"/>
                <a:gd name="connsiteY4" fmla="*/ 825500 h 1444874"/>
                <a:gd name="connsiteX5" fmla="*/ 5991860 w 7866697"/>
                <a:gd name="connsiteY5" fmla="*/ 1418434 h 1444874"/>
                <a:gd name="connsiteX6" fmla="*/ 7866697 w 7866697"/>
                <a:gd name="connsiteY6" fmla="*/ 1179358 h 144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66697" h="1444874">
                  <a:moveTo>
                    <a:pt x="0" y="0"/>
                  </a:moveTo>
                  <a:cubicBezTo>
                    <a:pt x="61913" y="4265"/>
                    <a:pt x="112184" y="-8815"/>
                    <a:pt x="361951" y="16236"/>
                  </a:cubicBezTo>
                  <a:cubicBezTo>
                    <a:pt x="611718" y="41287"/>
                    <a:pt x="1155384" y="100810"/>
                    <a:pt x="1498601" y="150308"/>
                  </a:cubicBezTo>
                  <a:cubicBezTo>
                    <a:pt x="1841818" y="199806"/>
                    <a:pt x="2013797" y="210048"/>
                    <a:pt x="2430780" y="322580"/>
                  </a:cubicBezTo>
                  <a:cubicBezTo>
                    <a:pt x="2847763" y="435112"/>
                    <a:pt x="3406987" y="646007"/>
                    <a:pt x="4000500" y="825500"/>
                  </a:cubicBezTo>
                  <a:cubicBezTo>
                    <a:pt x="4594013" y="1027853"/>
                    <a:pt x="5360829" y="1362607"/>
                    <a:pt x="5991860" y="1418434"/>
                  </a:cubicBezTo>
                  <a:cubicBezTo>
                    <a:pt x="6630511" y="1496935"/>
                    <a:pt x="7452360" y="1395786"/>
                    <a:pt x="7866697" y="1179358"/>
                  </a:cubicBezTo>
                </a:path>
              </a:pathLst>
            </a:custGeom>
            <a:noFill/>
            <a:ln w="41275" cap="flat" cmpd="sng" algn="ctr">
              <a:solidFill>
                <a:srgbClr val="FF0000"/>
              </a:solidFill>
              <a:prstDash val="solid"/>
              <a:miter lim="800000"/>
            </a:ln>
            <a:effectLst/>
          </p:spPr>
          <p:txBody>
            <a:bodyPr rtlCol="0" anchor="ctr"/>
            <a:lstStyle/>
            <a:p>
              <a:pPr algn="ctr" defTabSz="914400" eaLnBrk="1" fontAlgn="auto" hangingPunct="1">
                <a:spcBef>
                  <a:spcPts val="0"/>
                </a:spcBef>
                <a:spcAft>
                  <a:spcPts val="0"/>
                </a:spcAft>
                <a:defRPr/>
              </a:pPr>
              <a:endParaRPr lang="en-GB" sz="1000" kern="0">
                <a:solidFill>
                  <a:srgbClr val="000000"/>
                </a:solidFill>
                <a:latin typeface="Arial"/>
                <a:cs typeface="+mn-cs"/>
              </a:endParaRPr>
            </a:p>
          </p:txBody>
        </p:sp>
      </p:grpSp>
      <p:grpSp>
        <p:nvGrpSpPr>
          <p:cNvPr id="21" name="Group 20">
            <a:extLst>
              <a:ext uri="{FF2B5EF4-FFF2-40B4-BE49-F238E27FC236}">
                <a16:creationId xmlns:a16="http://schemas.microsoft.com/office/drawing/2014/main" id="{32891C4E-9F39-69CC-5E5E-C2BE53A82B8A}"/>
              </a:ext>
            </a:extLst>
          </p:cNvPr>
          <p:cNvGrpSpPr/>
          <p:nvPr/>
        </p:nvGrpSpPr>
        <p:grpSpPr>
          <a:xfrm>
            <a:off x="1717040" y="2397169"/>
            <a:ext cx="8236439" cy="3832175"/>
            <a:chOff x="221642" y="1937815"/>
            <a:chExt cx="8236439" cy="3832175"/>
          </a:xfrm>
        </p:grpSpPr>
        <p:sp>
          <p:nvSpPr>
            <p:cNvPr id="22" name="Text Box 6">
              <a:extLst>
                <a:ext uri="{FF2B5EF4-FFF2-40B4-BE49-F238E27FC236}">
                  <a16:creationId xmlns:a16="http://schemas.microsoft.com/office/drawing/2014/main" id="{07A64D6D-DE9D-E290-67D9-9D4162876DA6}"/>
                </a:ext>
              </a:extLst>
            </p:cNvPr>
            <p:cNvSpPr txBox="1">
              <a:spLocks noChangeArrowheads="1"/>
            </p:cNvSpPr>
            <p:nvPr/>
          </p:nvSpPr>
          <p:spPr bwMode="auto">
            <a:xfrm>
              <a:off x="4266699" y="5416047"/>
              <a:ext cx="684830" cy="353943"/>
            </a:xfrm>
            <a:prstGeom prst="rect">
              <a:avLst/>
            </a:prstGeom>
            <a:noFill/>
            <a:ln w="9525" algn="ctr">
              <a:noFill/>
              <a:miter lim="800000"/>
              <a:headEnd/>
              <a:tailEnd/>
            </a:ln>
          </p:spPr>
          <p:txBody>
            <a:bodyPr>
              <a:spAutoFit/>
            </a:bodyPr>
            <a:lstStyle/>
            <a:p>
              <a:pPr algn="ctr" eaLnBrk="1" fontAlgn="auto" hangingPunct="1">
                <a:spcBef>
                  <a:spcPts val="0"/>
                </a:spcBef>
                <a:spcAft>
                  <a:spcPts val="0"/>
                </a:spcAft>
                <a:defRPr/>
              </a:pPr>
              <a:r>
                <a:rPr lang="en-GB" sz="1700" b="1" kern="0">
                  <a:solidFill>
                    <a:srgbClr val="000000"/>
                  </a:solidFill>
                  <a:latin typeface="Aptos" panose="020B0004020202020204" pitchFamily="34" charset="0"/>
                  <a:cs typeface="Arial" pitchFamily="34" charset="0"/>
                </a:rPr>
                <a:t>Age</a:t>
              </a:r>
              <a:endParaRPr lang="en-US" sz="1700" b="1" kern="0">
                <a:solidFill>
                  <a:srgbClr val="000000"/>
                </a:solidFill>
                <a:latin typeface="Aptos" panose="020B0004020202020204" pitchFamily="34" charset="0"/>
                <a:cs typeface="Arial" pitchFamily="34" charset="0"/>
              </a:endParaRPr>
            </a:p>
          </p:txBody>
        </p:sp>
        <p:sp>
          <p:nvSpPr>
            <p:cNvPr id="23" name="Text Box 6">
              <a:extLst>
                <a:ext uri="{FF2B5EF4-FFF2-40B4-BE49-F238E27FC236}">
                  <a16:creationId xmlns:a16="http://schemas.microsoft.com/office/drawing/2014/main" id="{714E0532-9183-6952-D666-0D043352C636}"/>
                </a:ext>
              </a:extLst>
            </p:cNvPr>
            <p:cNvSpPr txBox="1">
              <a:spLocks noChangeArrowheads="1"/>
            </p:cNvSpPr>
            <p:nvPr/>
          </p:nvSpPr>
          <p:spPr bwMode="auto">
            <a:xfrm>
              <a:off x="221642" y="3128629"/>
              <a:ext cx="684830" cy="538609"/>
            </a:xfrm>
            <a:prstGeom prst="rect">
              <a:avLst/>
            </a:prstGeom>
            <a:noFill/>
            <a:ln w="9525" algn="ctr">
              <a:noFill/>
              <a:miter lim="800000"/>
              <a:headEnd/>
              <a:tailEnd/>
            </a:ln>
          </p:spPr>
          <p:txBody>
            <a:bodyPr>
              <a:spAutoFit/>
            </a:bodyPr>
            <a:lstStyle/>
            <a:p>
              <a:pPr algn="ctr" eaLnBrk="1" fontAlgn="auto" hangingPunct="1">
                <a:spcBef>
                  <a:spcPts val="0"/>
                </a:spcBef>
                <a:spcAft>
                  <a:spcPts val="0"/>
                </a:spcAft>
                <a:defRPr/>
              </a:pPr>
              <a:r>
                <a:rPr lang="en-GB" sz="2900" b="1" kern="0">
                  <a:solidFill>
                    <a:srgbClr val="000000"/>
                  </a:solidFill>
                  <a:latin typeface="Aptos" panose="020B0004020202020204" pitchFamily="34" charset="0"/>
                  <a:cs typeface="Arial" pitchFamily="34" charset="0"/>
                </a:rPr>
                <a:t>£</a:t>
              </a:r>
              <a:endParaRPr lang="en-US" sz="2900" b="1" kern="0">
                <a:solidFill>
                  <a:srgbClr val="000000"/>
                </a:solidFill>
                <a:latin typeface="Aptos" panose="020B0004020202020204" pitchFamily="34" charset="0"/>
                <a:cs typeface="Arial" pitchFamily="34" charset="0"/>
              </a:endParaRPr>
            </a:p>
          </p:txBody>
        </p:sp>
        <p:grpSp>
          <p:nvGrpSpPr>
            <p:cNvPr id="24" name="Group 23">
              <a:extLst>
                <a:ext uri="{FF2B5EF4-FFF2-40B4-BE49-F238E27FC236}">
                  <a16:creationId xmlns:a16="http://schemas.microsoft.com/office/drawing/2014/main" id="{708D6134-4DD8-8CBE-0464-830DC791B25E}"/>
                </a:ext>
              </a:extLst>
            </p:cNvPr>
            <p:cNvGrpSpPr/>
            <p:nvPr/>
          </p:nvGrpSpPr>
          <p:grpSpPr>
            <a:xfrm>
              <a:off x="716354" y="1937815"/>
              <a:ext cx="7741727" cy="3363137"/>
              <a:chOff x="716354" y="1937815"/>
              <a:chExt cx="7741727" cy="3363137"/>
            </a:xfrm>
          </p:grpSpPr>
          <p:grpSp>
            <p:nvGrpSpPr>
              <p:cNvPr id="25" name="Group 21">
                <a:extLst>
                  <a:ext uri="{FF2B5EF4-FFF2-40B4-BE49-F238E27FC236}">
                    <a16:creationId xmlns:a16="http://schemas.microsoft.com/office/drawing/2014/main" id="{C49619D2-F13D-6211-F6AF-999E9695D302}"/>
                  </a:ext>
                </a:extLst>
              </p:cNvPr>
              <p:cNvGrpSpPr>
                <a:grpSpLocks/>
              </p:cNvGrpSpPr>
              <p:nvPr/>
            </p:nvGrpSpPr>
            <p:grpSpPr bwMode="auto">
              <a:xfrm>
                <a:off x="716354" y="1937815"/>
                <a:ext cx="7741727" cy="2958514"/>
                <a:chOff x="933709" y="2334864"/>
                <a:chExt cx="7741727" cy="3243921"/>
              </a:xfrm>
            </p:grpSpPr>
            <p:sp>
              <p:nvSpPr>
                <p:cNvPr id="37" name="Line 3">
                  <a:extLst>
                    <a:ext uri="{FF2B5EF4-FFF2-40B4-BE49-F238E27FC236}">
                      <a16:creationId xmlns:a16="http://schemas.microsoft.com/office/drawing/2014/main" id="{75D42F9D-39F3-CC0A-AC02-388E3ED16226}"/>
                    </a:ext>
                  </a:extLst>
                </p:cNvPr>
                <p:cNvSpPr>
                  <a:spLocks noChangeShapeType="1"/>
                </p:cNvSpPr>
                <p:nvPr/>
              </p:nvSpPr>
              <p:spPr bwMode="auto">
                <a:xfrm flipV="1">
                  <a:off x="933709" y="5564782"/>
                  <a:ext cx="7741727" cy="14003"/>
                </a:xfrm>
                <a:prstGeom prst="line">
                  <a:avLst/>
                </a:prstGeom>
                <a:noFill/>
                <a:ln w="28575" cap="flat" cmpd="sng" algn="ctr">
                  <a:solidFill>
                    <a:srgbClr val="000000"/>
                  </a:solidFill>
                  <a:prstDash val="solid"/>
                  <a:miter lim="800000"/>
                  <a:headEnd/>
                  <a:tailEnd/>
                </a:ln>
                <a:effectLst/>
              </p:spPr>
              <p:txBody>
                <a:bodyPr/>
                <a:lstStyle/>
                <a:p>
                  <a:pPr eaLnBrk="1" fontAlgn="auto" hangingPunct="1">
                    <a:spcBef>
                      <a:spcPts val="0"/>
                    </a:spcBef>
                    <a:spcAft>
                      <a:spcPts val="0"/>
                    </a:spcAft>
                    <a:defRPr/>
                  </a:pPr>
                  <a:endParaRPr lang="en-US" b="1" kern="0">
                    <a:solidFill>
                      <a:srgbClr val="000000"/>
                    </a:solidFill>
                    <a:effectLst>
                      <a:outerShdw blurRad="38100" dist="38100" dir="2700000" algn="tl">
                        <a:srgbClr val="000000">
                          <a:alpha val="43137"/>
                        </a:srgbClr>
                      </a:outerShdw>
                    </a:effectLst>
                    <a:cs typeface="Arial" pitchFamily="34" charset="0"/>
                  </a:endParaRPr>
                </a:p>
              </p:txBody>
            </p:sp>
            <p:sp>
              <p:nvSpPr>
                <p:cNvPr id="38" name="Line 4">
                  <a:extLst>
                    <a:ext uri="{FF2B5EF4-FFF2-40B4-BE49-F238E27FC236}">
                      <a16:creationId xmlns:a16="http://schemas.microsoft.com/office/drawing/2014/main" id="{0C99F391-4597-B26D-933F-10D958FC6235}"/>
                    </a:ext>
                  </a:extLst>
                </p:cNvPr>
                <p:cNvSpPr>
                  <a:spLocks noChangeShapeType="1"/>
                </p:cNvSpPr>
                <p:nvPr/>
              </p:nvSpPr>
              <p:spPr bwMode="auto">
                <a:xfrm flipV="1">
                  <a:off x="933710" y="2334864"/>
                  <a:ext cx="0" cy="3240670"/>
                </a:xfrm>
                <a:prstGeom prst="line">
                  <a:avLst/>
                </a:prstGeom>
                <a:noFill/>
                <a:ln w="28575" cap="flat" cmpd="sng" algn="ctr">
                  <a:solidFill>
                    <a:srgbClr val="000000"/>
                  </a:solidFill>
                  <a:prstDash val="solid"/>
                  <a:miter lim="800000"/>
                  <a:headEnd/>
                  <a:tailEnd/>
                </a:ln>
                <a:effectLst/>
              </p:spPr>
              <p:txBody>
                <a:bodyPr/>
                <a:lstStyle/>
                <a:p>
                  <a:pPr eaLnBrk="1" fontAlgn="auto" hangingPunct="1">
                    <a:spcBef>
                      <a:spcPts val="0"/>
                    </a:spcBef>
                    <a:spcAft>
                      <a:spcPts val="0"/>
                    </a:spcAft>
                    <a:defRPr/>
                  </a:pPr>
                  <a:endParaRPr lang="en-US" b="1" kern="0">
                    <a:solidFill>
                      <a:srgbClr val="000000"/>
                    </a:solidFill>
                    <a:effectLst>
                      <a:outerShdw blurRad="38100" dist="38100" dir="2700000" algn="tl">
                        <a:srgbClr val="000000">
                          <a:alpha val="43137"/>
                        </a:srgbClr>
                      </a:outerShdw>
                    </a:effectLst>
                    <a:cs typeface="Arial" pitchFamily="34" charset="0"/>
                  </a:endParaRPr>
                </a:p>
              </p:txBody>
            </p:sp>
          </p:grpSp>
          <p:grpSp>
            <p:nvGrpSpPr>
              <p:cNvPr id="27" name="Group 26">
                <a:extLst>
                  <a:ext uri="{FF2B5EF4-FFF2-40B4-BE49-F238E27FC236}">
                    <a16:creationId xmlns:a16="http://schemas.microsoft.com/office/drawing/2014/main" id="{FF74AE48-7242-3202-033B-68000CDF89D7}"/>
                  </a:ext>
                </a:extLst>
              </p:cNvPr>
              <p:cNvGrpSpPr/>
              <p:nvPr/>
            </p:nvGrpSpPr>
            <p:grpSpPr>
              <a:xfrm>
                <a:off x="988905" y="4962398"/>
                <a:ext cx="7166377" cy="338554"/>
                <a:chOff x="988905" y="4962398"/>
                <a:chExt cx="7166377" cy="338554"/>
              </a:xfrm>
            </p:grpSpPr>
            <p:sp>
              <p:nvSpPr>
                <p:cNvPr id="28" name="Text Box 7">
                  <a:extLst>
                    <a:ext uri="{FF2B5EF4-FFF2-40B4-BE49-F238E27FC236}">
                      <a16:creationId xmlns:a16="http://schemas.microsoft.com/office/drawing/2014/main" id="{232BAEDA-06CE-48C0-AC4E-417B66AEDF30}"/>
                    </a:ext>
                  </a:extLst>
                </p:cNvPr>
                <p:cNvSpPr txBox="1">
                  <a:spLocks noChangeArrowheads="1"/>
                </p:cNvSpPr>
                <p:nvPr/>
              </p:nvSpPr>
              <p:spPr bwMode="auto">
                <a:xfrm>
                  <a:off x="988905" y="4962398"/>
                  <a:ext cx="436558" cy="338554"/>
                </a:xfrm>
                <a:prstGeom prst="rect">
                  <a:avLst/>
                </a:prstGeom>
                <a:noFill/>
                <a:ln w="9525" algn="ctr">
                  <a:noFill/>
                  <a:miter lim="800000"/>
                  <a:headEnd/>
                  <a:tailEnd/>
                </a:ln>
              </p:spPr>
              <p:txBody>
                <a:bodyPr>
                  <a:spAutoFit/>
                </a:bodyPr>
                <a:lstStyle/>
                <a:p>
                  <a:pPr algn="ctr" eaLnBrk="1" fontAlgn="auto" hangingPunct="1">
                    <a:spcBef>
                      <a:spcPts val="0"/>
                    </a:spcBef>
                    <a:spcAft>
                      <a:spcPts val="0"/>
                    </a:spcAft>
                    <a:defRPr/>
                  </a:pPr>
                  <a:r>
                    <a:rPr lang="en-GB" sz="1600" b="1" kern="0">
                      <a:solidFill>
                        <a:srgbClr val="000000"/>
                      </a:solidFill>
                      <a:latin typeface="Aptos" panose="020B0004020202020204" pitchFamily="34" charset="0"/>
                      <a:cs typeface="Arial" pitchFamily="34" charset="0"/>
                    </a:rPr>
                    <a:t>55</a:t>
                  </a:r>
                  <a:endParaRPr lang="en-US" sz="1600" b="1" kern="0">
                    <a:solidFill>
                      <a:srgbClr val="000000"/>
                    </a:solidFill>
                    <a:latin typeface="Aptos" panose="020B0004020202020204" pitchFamily="34" charset="0"/>
                    <a:cs typeface="Arial" pitchFamily="34" charset="0"/>
                  </a:endParaRPr>
                </a:p>
              </p:txBody>
            </p:sp>
            <p:sp>
              <p:nvSpPr>
                <p:cNvPr id="29" name="Text Box 9">
                  <a:extLst>
                    <a:ext uri="{FF2B5EF4-FFF2-40B4-BE49-F238E27FC236}">
                      <a16:creationId xmlns:a16="http://schemas.microsoft.com/office/drawing/2014/main" id="{E900F417-9E74-5D43-E1A5-F472B8056A8C}"/>
                    </a:ext>
                  </a:extLst>
                </p:cNvPr>
                <p:cNvSpPr txBox="1">
                  <a:spLocks noChangeArrowheads="1"/>
                </p:cNvSpPr>
                <p:nvPr/>
              </p:nvSpPr>
              <p:spPr bwMode="auto">
                <a:xfrm>
                  <a:off x="3513213" y="4962398"/>
                  <a:ext cx="434892" cy="338554"/>
                </a:xfrm>
                <a:prstGeom prst="rect">
                  <a:avLst/>
                </a:prstGeom>
                <a:noFill/>
                <a:ln w="9525" algn="ctr">
                  <a:noFill/>
                  <a:miter lim="800000"/>
                  <a:headEnd/>
                  <a:tailEnd/>
                </a:ln>
              </p:spPr>
              <p:txBody>
                <a:bodyPr>
                  <a:spAutoFit/>
                </a:bodyPr>
                <a:lstStyle/>
                <a:p>
                  <a:pPr algn="ctr" eaLnBrk="1" fontAlgn="auto" hangingPunct="1">
                    <a:spcBef>
                      <a:spcPts val="0"/>
                    </a:spcBef>
                    <a:spcAft>
                      <a:spcPts val="0"/>
                    </a:spcAft>
                    <a:defRPr/>
                  </a:pPr>
                  <a:r>
                    <a:rPr lang="en-GB" sz="1600" b="1" kern="0">
                      <a:solidFill>
                        <a:srgbClr val="000000"/>
                      </a:solidFill>
                      <a:latin typeface="Aptos" panose="020B0004020202020204" pitchFamily="34" charset="0"/>
                      <a:cs typeface="Arial" pitchFamily="34" charset="0"/>
                    </a:rPr>
                    <a:t>70</a:t>
                  </a:r>
                  <a:endParaRPr lang="en-US" sz="1600" b="1" kern="0">
                    <a:solidFill>
                      <a:srgbClr val="000000"/>
                    </a:solidFill>
                    <a:latin typeface="Aptos" panose="020B0004020202020204" pitchFamily="34" charset="0"/>
                    <a:cs typeface="Arial" pitchFamily="34" charset="0"/>
                  </a:endParaRPr>
                </a:p>
              </p:txBody>
            </p:sp>
            <p:sp>
              <p:nvSpPr>
                <p:cNvPr id="30" name="Text Box 10">
                  <a:extLst>
                    <a:ext uri="{FF2B5EF4-FFF2-40B4-BE49-F238E27FC236}">
                      <a16:creationId xmlns:a16="http://schemas.microsoft.com/office/drawing/2014/main" id="{1020D947-B26A-96B9-05E8-6090617D5EF8}"/>
                    </a:ext>
                  </a:extLst>
                </p:cNvPr>
                <p:cNvSpPr txBox="1">
                  <a:spLocks noChangeArrowheads="1"/>
                </p:cNvSpPr>
                <p:nvPr/>
              </p:nvSpPr>
              <p:spPr bwMode="auto">
                <a:xfrm>
                  <a:off x="1830341" y="4962398"/>
                  <a:ext cx="436558" cy="338554"/>
                </a:xfrm>
                <a:prstGeom prst="rect">
                  <a:avLst/>
                </a:prstGeom>
                <a:noFill/>
                <a:ln w="9525" algn="ctr">
                  <a:noFill/>
                  <a:miter lim="800000"/>
                  <a:headEnd/>
                  <a:tailEnd/>
                </a:ln>
              </p:spPr>
              <p:txBody>
                <a:bodyPr>
                  <a:spAutoFit/>
                </a:bodyPr>
                <a:lstStyle/>
                <a:p>
                  <a:pPr algn="ctr" eaLnBrk="1" fontAlgn="auto" hangingPunct="1">
                    <a:spcBef>
                      <a:spcPts val="0"/>
                    </a:spcBef>
                    <a:spcAft>
                      <a:spcPts val="0"/>
                    </a:spcAft>
                    <a:defRPr/>
                  </a:pPr>
                  <a:r>
                    <a:rPr lang="en-GB" sz="1600" b="1" kern="0">
                      <a:solidFill>
                        <a:srgbClr val="000000"/>
                      </a:solidFill>
                      <a:latin typeface="Aptos" panose="020B0004020202020204" pitchFamily="34" charset="0"/>
                      <a:cs typeface="Arial" pitchFamily="34" charset="0"/>
                    </a:rPr>
                    <a:t>60</a:t>
                  </a:r>
                  <a:endParaRPr lang="en-US" sz="1600" b="1" kern="0">
                    <a:solidFill>
                      <a:srgbClr val="000000"/>
                    </a:solidFill>
                    <a:latin typeface="Aptos" panose="020B0004020202020204" pitchFamily="34" charset="0"/>
                    <a:cs typeface="Arial" pitchFamily="34" charset="0"/>
                  </a:endParaRPr>
                </a:p>
              </p:txBody>
            </p:sp>
            <p:sp>
              <p:nvSpPr>
                <p:cNvPr id="31" name="Text Box 11">
                  <a:extLst>
                    <a:ext uri="{FF2B5EF4-FFF2-40B4-BE49-F238E27FC236}">
                      <a16:creationId xmlns:a16="http://schemas.microsoft.com/office/drawing/2014/main" id="{9B5D8E4D-09FD-1656-1ED1-9F37136F9BFE}"/>
                    </a:ext>
                  </a:extLst>
                </p:cNvPr>
                <p:cNvSpPr txBox="1">
                  <a:spLocks noChangeArrowheads="1"/>
                </p:cNvSpPr>
                <p:nvPr/>
              </p:nvSpPr>
              <p:spPr bwMode="auto">
                <a:xfrm>
                  <a:off x="2671777" y="4962398"/>
                  <a:ext cx="436558" cy="338554"/>
                </a:xfrm>
                <a:prstGeom prst="rect">
                  <a:avLst/>
                </a:prstGeom>
                <a:noFill/>
                <a:ln w="9525" algn="ctr">
                  <a:noFill/>
                  <a:miter lim="800000"/>
                  <a:headEnd/>
                  <a:tailEnd/>
                </a:ln>
              </p:spPr>
              <p:txBody>
                <a:bodyPr>
                  <a:spAutoFit/>
                </a:bodyPr>
                <a:lstStyle/>
                <a:p>
                  <a:pPr algn="ctr" eaLnBrk="1" fontAlgn="auto" hangingPunct="1">
                    <a:spcBef>
                      <a:spcPts val="0"/>
                    </a:spcBef>
                    <a:spcAft>
                      <a:spcPts val="0"/>
                    </a:spcAft>
                    <a:defRPr/>
                  </a:pPr>
                  <a:r>
                    <a:rPr lang="en-GB" sz="1600" b="1" kern="0">
                      <a:solidFill>
                        <a:srgbClr val="000000"/>
                      </a:solidFill>
                      <a:latin typeface="Aptos" panose="020B0004020202020204" pitchFamily="34" charset="0"/>
                      <a:cs typeface="Arial" pitchFamily="34" charset="0"/>
                    </a:rPr>
                    <a:t>65</a:t>
                  </a:r>
                  <a:endParaRPr lang="en-US" sz="1600" b="1" kern="0">
                    <a:solidFill>
                      <a:srgbClr val="000000"/>
                    </a:solidFill>
                    <a:latin typeface="Aptos" panose="020B0004020202020204" pitchFamily="34" charset="0"/>
                    <a:cs typeface="Arial" pitchFamily="34" charset="0"/>
                  </a:endParaRPr>
                </a:p>
              </p:txBody>
            </p:sp>
            <p:sp>
              <p:nvSpPr>
                <p:cNvPr id="32" name="Text Box 12">
                  <a:extLst>
                    <a:ext uri="{FF2B5EF4-FFF2-40B4-BE49-F238E27FC236}">
                      <a16:creationId xmlns:a16="http://schemas.microsoft.com/office/drawing/2014/main" id="{2E682322-5FC6-90D0-F700-46C9E5956D7B}"/>
                    </a:ext>
                  </a:extLst>
                </p:cNvPr>
                <p:cNvSpPr txBox="1">
                  <a:spLocks noChangeArrowheads="1"/>
                </p:cNvSpPr>
                <p:nvPr/>
              </p:nvSpPr>
              <p:spPr bwMode="auto">
                <a:xfrm>
                  <a:off x="4352983" y="4962398"/>
                  <a:ext cx="436558" cy="338554"/>
                </a:xfrm>
                <a:prstGeom prst="rect">
                  <a:avLst/>
                </a:prstGeom>
                <a:noFill/>
                <a:ln w="9525" algn="ctr">
                  <a:noFill/>
                  <a:miter lim="800000"/>
                  <a:headEnd/>
                  <a:tailEnd/>
                </a:ln>
              </p:spPr>
              <p:txBody>
                <a:bodyPr>
                  <a:spAutoFit/>
                </a:bodyPr>
                <a:lstStyle/>
                <a:p>
                  <a:pPr algn="ctr" eaLnBrk="1" fontAlgn="auto" hangingPunct="1">
                    <a:spcBef>
                      <a:spcPts val="0"/>
                    </a:spcBef>
                    <a:spcAft>
                      <a:spcPts val="0"/>
                    </a:spcAft>
                    <a:defRPr/>
                  </a:pPr>
                  <a:r>
                    <a:rPr lang="en-GB" sz="1600" b="1" kern="0">
                      <a:solidFill>
                        <a:srgbClr val="000000"/>
                      </a:solidFill>
                      <a:latin typeface="Aptos" panose="020B0004020202020204" pitchFamily="34" charset="0"/>
                      <a:cs typeface="Arial" pitchFamily="34" charset="0"/>
                    </a:rPr>
                    <a:t>75</a:t>
                  </a:r>
                  <a:endParaRPr lang="en-US" sz="1600" b="1" kern="0">
                    <a:solidFill>
                      <a:srgbClr val="000000"/>
                    </a:solidFill>
                    <a:latin typeface="Aptos" panose="020B0004020202020204" pitchFamily="34" charset="0"/>
                    <a:cs typeface="Arial" pitchFamily="34" charset="0"/>
                  </a:endParaRPr>
                </a:p>
              </p:txBody>
            </p:sp>
            <p:sp>
              <p:nvSpPr>
                <p:cNvPr id="33" name="Text Box 13">
                  <a:extLst>
                    <a:ext uri="{FF2B5EF4-FFF2-40B4-BE49-F238E27FC236}">
                      <a16:creationId xmlns:a16="http://schemas.microsoft.com/office/drawing/2014/main" id="{EEF68F18-7736-7AD1-FB76-9A89B1E4A982}"/>
                    </a:ext>
                  </a:extLst>
                </p:cNvPr>
                <p:cNvSpPr txBox="1">
                  <a:spLocks noChangeArrowheads="1"/>
                </p:cNvSpPr>
                <p:nvPr/>
              </p:nvSpPr>
              <p:spPr bwMode="auto">
                <a:xfrm>
                  <a:off x="5194419" y="4962398"/>
                  <a:ext cx="436558" cy="338554"/>
                </a:xfrm>
                <a:prstGeom prst="rect">
                  <a:avLst/>
                </a:prstGeom>
                <a:noFill/>
                <a:ln w="9525" algn="ctr">
                  <a:noFill/>
                  <a:miter lim="800000"/>
                  <a:headEnd/>
                  <a:tailEnd/>
                </a:ln>
              </p:spPr>
              <p:txBody>
                <a:bodyPr>
                  <a:spAutoFit/>
                </a:bodyPr>
                <a:lstStyle/>
                <a:p>
                  <a:pPr algn="ctr" eaLnBrk="1" fontAlgn="auto" hangingPunct="1">
                    <a:spcBef>
                      <a:spcPts val="0"/>
                    </a:spcBef>
                    <a:spcAft>
                      <a:spcPts val="0"/>
                    </a:spcAft>
                    <a:defRPr/>
                  </a:pPr>
                  <a:r>
                    <a:rPr lang="en-GB" sz="1600" b="1" kern="0">
                      <a:solidFill>
                        <a:srgbClr val="000000"/>
                      </a:solidFill>
                      <a:latin typeface="Aptos" panose="020B0004020202020204" pitchFamily="34" charset="0"/>
                      <a:cs typeface="Arial" pitchFamily="34" charset="0"/>
                    </a:rPr>
                    <a:t>80</a:t>
                  </a:r>
                  <a:endParaRPr lang="en-US" sz="1600" b="1" kern="0">
                    <a:solidFill>
                      <a:srgbClr val="000000"/>
                    </a:solidFill>
                    <a:latin typeface="Aptos" panose="020B0004020202020204" pitchFamily="34" charset="0"/>
                    <a:cs typeface="Arial" pitchFamily="34" charset="0"/>
                  </a:endParaRPr>
                </a:p>
              </p:txBody>
            </p:sp>
            <p:sp>
              <p:nvSpPr>
                <p:cNvPr id="34" name="Text Box 14">
                  <a:extLst>
                    <a:ext uri="{FF2B5EF4-FFF2-40B4-BE49-F238E27FC236}">
                      <a16:creationId xmlns:a16="http://schemas.microsoft.com/office/drawing/2014/main" id="{81622323-3C1C-FCED-B019-9BE219DD4CE3}"/>
                    </a:ext>
                  </a:extLst>
                </p:cNvPr>
                <p:cNvSpPr txBox="1">
                  <a:spLocks noChangeArrowheads="1"/>
                </p:cNvSpPr>
                <p:nvPr/>
              </p:nvSpPr>
              <p:spPr bwMode="auto">
                <a:xfrm>
                  <a:off x="6035855" y="4962398"/>
                  <a:ext cx="436558" cy="338554"/>
                </a:xfrm>
                <a:prstGeom prst="rect">
                  <a:avLst/>
                </a:prstGeom>
                <a:noFill/>
                <a:ln w="9525" algn="ctr">
                  <a:noFill/>
                  <a:miter lim="800000"/>
                  <a:headEnd/>
                  <a:tailEnd/>
                </a:ln>
              </p:spPr>
              <p:txBody>
                <a:bodyPr>
                  <a:spAutoFit/>
                </a:bodyPr>
                <a:lstStyle/>
                <a:p>
                  <a:pPr algn="ctr" eaLnBrk="1" fontAlgn="auto" hangingPunct="1">
                    <a:spcBef>
                      <a:spcPts val="0"/>
                    </a:spcBef>
                    <a:spcAft>
                      <a:spcPts val="0"/>
                    </a:spcAft>
                    <a:defRPr/>
                  </a:pPr>
                  <a:r>
                    <a:rPr lang="en-GB" sz="1600" b="1" kern="0">
                      <a:solidFill>
                        <a:srgbClr val="000000"/>
                      </a:solidFill>
                      <a:latin typeface="Aptos" panose="020B0004020202020204" pitchFamily="34" charset="0"/>
                      <a:cs typeface="Arial" pitchFamily="34" charset="0"/>
                    </a:rPr>
                    <a:t>85</a:t>
                  </a:r>
                  <a:endParaRPr lang="en-US" sz="1600" b="1" kern="0">
                    <a:solidFill>
                      <a:srgbClr val="000000"/>
                    </a:solidFill>
                    <a:latin typeface="Aptos" panose="020B0004020202020204" pitchFamily="34" charset="0"/>
                    <a:cs typeface="Arial" pitchFamily="34" charset="0"/>
                  </a:endParaRPr>
                </a:p>
              </p:txBody>
            </p:sp>
            <p:sp>
              <p:nvSpPr>
                <p:cNvPr id="35" name="Text Box 15">
                  <a:extLst>
                    <a:ext uri="{FF2B5EF4-FFF2-40B4-BE49-F238E27FC236}">
                      <a16:creationId xmlns:a16="http://schemas.microsoft.com/office/drawing/2014/main" id="{65E64743-AC0C-EB87-E573-F5E4DC6093C6}"/>
                    </a:ext>
                  </a:extLst>
                </p:cNvPr>
                <p:cNvSpPr txBox="1">
                  <a:spLocks noChangeArrowheads="1"/>
                </p:cNvSpPr>
                <p:nvPr/>
              </p:nvSpPr>
              <p:spPr bwMode="auto">
                <a:xfrm>
                  <a:off x="6877291" y="4962398"/>
                  <a:ext cx="436558" cy="338554"/>
                </a:xfrm>
                <a:prstGeom prst="rect">
                  <a:avLst/>
                </a:prstGeom>
                <a:noFill/>
                <a:ln w="9525" algn="ctr">
                  <a:noFill/>
                  <a:miter lim="800000"/>
                  <a:headEnd/>
                  <a:tailEnd/>
                </a:ln>
              </p:spPr>
              <p:txBody>
                <a:bodyPr>
                  <a:spAutoFit/>
                </a:bodyPr>
                <a:lstStyle/>
                <a:p>
                  <a:pPr algn="ctr" eaLnBrk="1" fontAlgn="auto" hangingPunct="1">
                    <a:spcBef>
                      <a:spcPts val="0"/>
                    </a:spcBef>
                    <a:spcAft>
                      <a:spcPts val="0"/>
                    </a:spcAft>
                    <a:defRPr/>
                  </a:pPr>
                  <a:r>
                    <a:rPr lang="en-GB" sz="1600" b="1" kern="0">
                      <a:solidFill>
                        <a:srgbClr val="000000"/>
                      </a:solidFill>
                      <a:latin typeface="Aptos" panose="020B0004020202020204" pitchFamily="34" charset="0"/>
                      <a:cs typeface="Arial" pitchFamily="34" charset="0"/>
                    </a:rPr>
                    <a:t>90</a:t>
                  </a:r>
                  <a:endParaRPr lang="en-US" sz="1600" b="1" kern="0">
                    <a:solidFill>
                      <a:srgbClr val="000000"/>
                    </a:solidFill>
                    <a:latin typeface="Aptos" panose="020B0004020202020204" pitchFamily="34" charset="0"/>
                    <a:cs typeface="Arial" pitchFamily="34" charset="0"/>
                  </a:endParaRPr>
                </a:p>
              </p:txBody>
            </p:sp>
            <p:sp>
              <p:nvSpPr>
                <p:cNvPr id="36" name="Text Box 15">
                  <a:extLst>
                    <a:ext uri="{FF2B5EF4-FFF2-40B4-BE49-F238E27FC236}">
                      <a16:creationId xmlns:a16="http://schemas.microsoft.com/office/drawing/2014/main" id="{418F6EB8-E836-2D22-721E-D673D52C9C31}"/>
                    </a:ext>
                  </a:extLst>
                </p:cNvPr>
                <p:cNvSpPr txBox="1">
                  <a:spLocks noChangeArrowheads="1"/>
                </p:cNvSpPr>
                <p:nvPr/>
              </p:nvSpPr>
              <p:spPr bwMode="auto">
                <a:xfrm>
                  <a:off x="7718724" y="4962398"/>
                  <a:ext cx="436558" cy="338554"/>
                </a:xfrm>
                <a:prstGeom prst="rect">
                  <a:avLst/>
                </a:prstGeom>
                <a:noFill/>
                <a:ln w="9525" algn="ctr">
                  <a:noFill/>
                  <a:miter lim="800000"/>
                  <a:headEnd/>
                  <a:tailEnd/>
                </a:ln>
              </p:spPr>
              <p:txBody>
                <a:bodyPr>
                  <a:spAutoFit/>
                </a:bodyPr>
                <a:lstStyle/>
                <a:p>
                  <a:pPr algn="ctr" eaLnBrk="1" fontAlgn="auto" hangingPunct="1">
                    <a:spcBef>
                      <a:spcPts val="0"/>
                    </a:spcBef>
                    <a:spcAft>
                      <a:spcPts val="0"/>
                    </a:spcAft>
                    <a:defRPr/>
                  </a:pPr>
                  <a:r>
                    <a:rPr lang="en-GB" sz="1600" b="1" kern="0">
                      <a:solidFill>
                        <a:srgbClr val="000000"/>
                      </a:solidFill>
                      <a:latin typeface="Aptos" panose="020B0004020202020204" pitchFamily="34" charset="0"/>
                      <a:cs typeface="Arial" pitchFamily="34" charset="0"/>
                    </a:rPr>
                    <a:t>95</a:t>
                  </a:r>
                  <a:endParaRPr lang="en-US" sz="1600" b="1" kern="0">
                    <a:solidFill>
                      <a:srgbClr val="000000"/>
                    </a:solidFill>
                    <a:latin typeface="Aptos" panose="020B0004020202020204" pitchFamily="34" charset="0"/>
                    <a:cs typeface="Arial" pitchFamily="34" charset="0"/>
                  </a:endParaRPr>
                </a:p>
              </p:txBody>
            </p:sp>
          </p:grpSp>
        </p:grpSp>
      </p:grpSp>
      <p:grpSp>
        <p:nvGrpSpPr>
          <p:cNvPr id="39" name="Group 38">
            <a:extLst>
              <a:ext uri="{FF2B5EF4-FFF2-40B4-BE49-F238E27FC236}">
                <a16:creationId xmlns:a16="http://schemas.microsoft.com/office/drawing/2014/main" id="{E2394DD1-FD0C-37F4-A6B3-68F4F7D2CA33}"/>
              </a:ext>
            </a:extLst>
          </p:cNvPr>
          <p:cNvGrpSpPr/>
          <p:nvPr/>
        </p:nvGrpSpPr>
        <p:grpSpPr>
          <a:xfrm>
            <a:off x="3948892" y="2142983"/>
            <a:ext cx="1544290" cy="891400"/>
            <a:chOff x="2194029" y="1698870"/>
            <a:chExt cx="1544290" cy="891400"/>
          </a:xfrm>
        </p:grpSpPr>
        <p:grpSp>
          <p:nvGrpSpPr>
            <p:cNvPr id="40" name="Group 39">
              <a:extLst>
                <a:ext uri="{FF2B5EF4-FFF2-40B4-BE49-F238E27FC236}">
                  <a16:creationId xmlns:a16="http://schemas.microsoft.com/office/drawing/2014/main" id="{BC33688E-176B-082F-C014-267A263361B1}"/>
                </a:ext>
              </a:extLst>
            </p:cNvPr>
            <p:cNvGrpSpPr/>
            <p:nvPr/>
          </p:nvGrpSpPr>
          <p:grpSpPr>
            <a:xfrm>
              <a:off x="2194029" y="1698870"/>
              <a:ext cx="1544290" cy="891400"/>
              <a:chOff x="2194029" y="1698870"/>
              <a:chExt cx="1544290" cy="891400"/>
            </a:xfrm>
          </p:grpSpPr>
          <p:sp>
            <p:nvSpPr>
              <p:cNvPr id="50" name="Oval 49">
                <a:extLst>
                  <a:ext uri="{FF2B5EF4-FFF2-40B4-BE49-F238E27FC236}">
                    <a16:creationId xmlns:a16="http://schemas.microsoft.com/office/drawing/2014/main" id="{E7C18206-EB69-C263-5EAF-C5F80AC5E946}"/>
                  </a:ext>
                </a:extLst>
              </p:cNvPr>
              <p:cNvSpPr/>
              <p:nvPr/>
            </p:nvSpPr>
            <p:spPr>
              <a:xfrm>
                <a:off x="2701510" y="2055252"/>
                <a:ext cx="535018" cy="535018"/>
              </a:xfrm>
              <a:prstGeom prst="ellipse">
                <a:avLst/>
              </a:prstGeom>
              <a:solidFill>
                <a:srgbClr val="C6C9CA">
                  <a:lumMod val="65000"/>
                </a:srgbClr>
              </a:solidFill>
              <a:ln w="63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algn="ctr" defTabSz="914400" eaLnBrk="1" fontAlgn="auto" hangingPunct="1">
                  <a:spcBef>
                    <a:spcPts val="0"/>
                  </a:spcBef>
                  <a:spcAft>
                    <a:spcPts val="0"/>
                  </a:spcAft>
                  <a:defRPr/>
                </a:pPr>
                <a:endParaRPr lang="en-GB" sz="1000" kern="0">
                  <a:solidFill>
                    <a:srgbClr val="000000"/>
                  </a:solidFill>
                  <a:latin typeface="Arial"/>
                  <a:cs typeface="+mn-cs"/>
                </a:endParaRPr>
              </a:p>
            </p:txBody>
          </p:sp>
          <p:sp>
            <p:nvSpPr>
              <p:cNvPr id="51" name="TextBox 50">
                <a:extLst>
                  <a:ext uri="{FF2B5EF4-FFF2-40B4-BE49-F238E27FC236}">
                    <a16:creationId xmlns:a16="http://schemas.microsoft.com/office/drawing/2014/main" id="{6BC715E5-2E06-ABB3-CE96-0254502180A2}"/>
                  </a:ext>
                </a:extLst>
              </p:cNvPr>
              <p:cNvSpPr txBox="1"/>
              <p:nvPr/>
            </p:nvSpPr>
            <p:spPr>
              <a:xfrm>
                <a:off x="2194029" y="1698870"/>
                <a:ext cx="1544290" cy="338554"/>
              </a:xfrm>
              <a:prstGeom prst="rect">
                <a:avLst/>
              </a:prstGeom>
              <a:noFill/>
            </p:spPr>
            <p:txBody>
              <a:bodyPr wrap="square" rtlCol="0">
                <a:spAutoFit/>
              </a:bodyPr>
              <a:lstStyle/>
              <a:p>
                <a:pPr algn="ctr" defTabSz="914400" eaLnBrk="1" fontAlgn="auto" hangingPunct="1">
                  <a:spcBef>
                    <a:spcPts val="0"/>
                  </a:spcBef>
                  <a:spcAft>
                    <a:spcPts val="0"/>
                  </a:spcAft>
                  <a:defRPr/>
                </a:pPr>
                <a:r>
                  <a:rPr lang="en-GB" sz="1600" kern="0">
                    <a:solidFill>
                      <a:srgbClr val="000000"/>
                    </a:solidFill>
                    <a:latin typeface="Aptos" panose="020B0004020202020204" pitchFamily="34" charset="0"/>
                    <a:cs typeface="+mn-cs"/>
                  </a:rPr>
                  <a:t>State Pension</a:t>
                </a:r>
              </a:p>
            </p:txBody>
          </p:sp>
        </p:grpSp>
        <p:grpSp>
          <p:nvGrpSpPr>
            <p:cNvPr id="41" name="Group 40">
              <a:extLst>
                <a:ext uri="{FF2B5EF4-FFF2-40B4-BE49-F238E27FC236}">
                  <a16:creationId xmlns:a16="http://schemas.microsoft.com/office/drawing/2014/main" id="{E749445D-538F-F1BB-2D21-06943EC6DFC2}"/>
                </a:ext>
              </a:extLst>
            </p:cNvPr>
            <p:cNvGrpSpPr/>
            <p:nvPr/>
          </p:nvGrpSpPr>
          <p:grpSpPr>
            <a:xfrm>
              <a:off x="2837253" y="2203180"/>
              <a:ext cx="234433" cy="232642"/>
              <a:chOff x="233665" y="2746994"/>
              <a:chExt cx="792088" cy="786037"/>
            </a:xfrm>
            <a:solidFill>
              <a:srgbClr val="C6C9CA"/>
            </a:solidFill>
          </p:grpSpPr>
          <p:grpSp>
            <p:nvGrpSpPr>
              <p:cNvPr id="42" name="Group 41">
                <a:extLst>
                  <a:ext uri="{FF2B5EF4-FFF2-40B4-BE49-F238E27FC236}">
                    <a16:creationId xmlns:a16="http://schemas.microsoft.com/office/drawing/2014/main" id="{F9A07368-C806-A65D-04AC-545C4427E926}"/>
                  </a:ext>
                </a:extLst>
              </p:cNvPr>
              <p:cNvGrpSpPr/>
              <p:nvPr/>
            </p:nvGrpSpPr>
            <p:grpSpPr>
              <a:xfrm>
                <a:off x="524920" y="2746994"/>
                <a:ext cx="438707" cy="459540"/>
                <a:chOff x="4207768" y="2346817"/>
                <a:chExt cx="1512168" cy="1583977"/>
              </a:xfrm>
              <a:grpFill/>
            </p:grpSpPr>
            <p:sp>
              <p:nvSpPr>
                <p:cNvPr id="46" name="Oval 17">
                  <a:extLst>
                    <a:ext uri="{FF2B5EF4-FFF2-40B4-BE49-F238E27FC236}">
                      <a16:creationId xmlns:a16="http://schemas.microsoft.com/office/drawing/2014/main" id="{0A365C45-D361-ECC8-C839-4F652311D32D}"/>
                    </a:ext>
                  </a:extLst>
                </p:cNvPr>
                <p:cNvSpPr/>
                <p:nvPr/>
              </p:nvSpPr>
              <p:spPr>
                <a:xfrm>
                  <a:off x="4207768" y="2851006"/>
                  <a:ext cx="1512168" cy="503857"/>
                </a:xfrm>
                <a:custGeom>
                  <a:avLst/>
                  <a:gdLst/>
                  <a:ahLst/>
                  <a:cxnLst/>
                  <a:rect l="l" t="t" r="r" b="b"/>
                  <a:pathLst>
                    <a:path w="1512168" h="431849">
                      <a:moveTo>
                        <a:pt x="15120" y="0"/>
                      </a:moveTo>
                      <a:cubicBezTo>
                        <a:pt x="84969" y="164453"/>
                        <a:pt x="390171" y="288230"/>
                        <a:pt x="756084" y="288230"/>
                      </a:cubicBezTo>
                      <a:cubicBezTo>
                        <a:pt x="1121998" y="288230"/>
                        <a:pt x="1427200" y="164453"/>
                        <a:pt x="1497048" y="0"/>
                      </a:cubicBezTo>
                      <a:cubicBezTo>
                        <a:pt x="1506987" y="23185"/>
                        <a:pt x="1512168" y="47209"/>
                        <a:pt x="1512168" y="71809"/>
                      </a:cubicBezTo>
                      <a:cubicBezTo>
                        <a:pt x="1512168" y="270654"/>
                        <a:pt x="1173658" y="431849"/>
                        <a:pt x="756084" y="431849"/>
                      </a:cubicBezTo>
                      <a:cubicBezTo>
                        <a:pt x="338510" y="431849"/>
                        <a:pt x="0" y="270654"/>
                        <a:pt x="0" y="71809"/>
                      </a:cubicBezTo>
                      <a:cubicBezTo>
                        <a:pt x="0" y="47209"/>
                        <a:pt x="5181" y="23185"/>
                        <a:pt x="15120" y="0"/>
                      </a:cubicBezTo>
                      <a:close/>
                    </a:path>
                  </a:pathLst>
                </a:custGeom>
                <a:grpFill/>
                <a:ln w="6350" cap="flat" cmpd="sng" algn="ctr">
                  <a:noFill/>
                  <a:prstDash val="solid"/>
                  <a:miter lim="800000"/>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panose="020B0604020202020204"/>
                    <a:cs typeface="+mn-cs"/>
                  </a:endParaRPr>
                </a:p>
              </p:txBody>
            </p:sp>
            <p:sp>
              <p:nvSpPr>
                <p:cNvPr id="47" name="Oval 46">
                  <a:extLst>
                    <a:ext uri="{FF2B5EF4-FFF2-40B4-BE49-F238E27FC236}">
                      <a16:creationId xmlns:a16="http://schemas.microsoft.com/office/drawing/2014/main" id="{2B5D7E41-4241-3619-78E2-E22B7267FF22}"/>
                    </a:ext>
                  </a:extLst>
                </p:cNvPr>
                <p:cNvSpPr/>
                <p:nvPr/>
              </p:nvSpPr>
              <p:spPr>
                <a:xfrm>
                  <a:off x="4207768" y="2346817"/>
                  <a:ext cx="1512168" cy="720080"/>
                </a:xfrm>
                <a:prstGeom prst="ellipse">
                  <a:avLst/>
                </a:prstGeom>
                <a:grpFill/>
                <a:ln w="6350" cap="flat" cmpd="sng" algn="ctr">
                  <a:noFill/>
                  <a:prstDash val="solid"/>
                  <a:miter lim="800000"/>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panose="020B0604020202020204"/>
                    <a:cs typeface="+mn-cs"/>
                  </a:endParaRPr>
                </a:p>
              </p:txBody>
            </p:sp>
            <p:sp>
              <p:nvSpPr>
                <p:cNvPr id="48" name="Oval 17">
                  <a:extLst>
                    <a:ext uri="{FF2B5EF4-FFF2-40B4-BE49-F238E27FC236}">
                      <a16:creationId xmlns:a16="http://schemas.microsoft.com/office/drawing/2014/main" id="{9F7C2679-0114-941A-085B-C5482C4E4B5F}"/>
                    </a:ext>
                  </a:extLst>
                </p:cNvPr>
                <p:cNvSpPr/>
                <p:nvPr/>
              </p:nvSpPr>
              <p:spPr>
                <a:xfrm>
                  <a:off x="4207768" y="3138972"/>
                  <a:ext cx="1512168" cy="503857"/>
                </a:xfrm>
                <a:custGeom>
                  <a:avLst/>
                  <a:gdLst/>
                  <a:ahLst/>
                  <a:cxnLst/>
                  <a:rect l="l" t="t" r="r" b="b"/>
                  <a:pathLst>
                    <a:path w="1512168" h="431849">
                      <a:moveTo>
                        <a:pt x="15120" y="0"/>
                      </a:moveTo>
                      <a:cubicBezTo>
                        <a:pt x="84969" y="164453"/>
                        <a:pt x="390171" y="288230"/>
                        <a:pt x="756084" y="288230"/>
                      </a:cubicBezTo>
                      <a:cubicBezTo>
                        <a:pt x="1121998" y="288230"/>
                        <a:pt x="1427200" y="164453"/>
                        <a:pt x="1497048" y="0"/>
                      </a:cubicBezTo>
                      <a:cubicBezTo>
                        <a:pt x="1506987" y="23185"/>
                        <a:pt x="1512168" y="47209"/>
                        <a:pt x="1512168" y="71809"/>
                      </a:cubicBezTo>
                      <a:cubicBezTo>
                        <a:pt x="1512168" y="270654"/>
                        <a:pt x="1173658" y="431849"/>
                        <a:pt x="756084" y="431849"/>
                      </a:cubicBezTo>
                      <a:cubicBezTo>
                        <a:pt x="338510" y="431849"/>
                        <a:pt x="0" y="270654"/>
                        <a:pt x="0" y="71809"/>
                      </a:cubicBezTo>
                      <a:cubicBezTo>
                        <a:pt x="0" y="47209"/>
                        <a:pt x="5181" y="23185"/>
                        <a:pt x="15120" y="0"/>
                      </a:cubicBezTo>
                      <a:close/>
                    </a:path>
                  </a:pathLst>
                </a:custGeom>
                <a:grpFill/>
                <a:ln w="6350" cap="flat" cmpd="sng" algn="ctr">
                  <a:noFill/>
                  <a:prstDash val="solid"/>
                  <a:miter lim="800000"/>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panose="020B0604020202020204"/>
                    <a:cs typeface="+mn-cs"/>
                  </a:endParaRPr>
                </a:p>
              </p:txBody>
            </p:sp>
            <p:sp>
              <p:nvSpPr>
                <p:cNvPr id="49" name="Oval 17">
                  <a:extLst>
                    <a:ext uri="{FF2B5EF4-FFF2-40B4-BE49-F238E27FC236}">
                      <a16:creationId xmlns:a16="http://schemas.microsoft.com/office/drawing/2014/main" id="{E2499382-69B7-7938-7B5D-008CE93CBC8D}"/>
                    </a:ext>
                  </a:extLst>
                </p:cNvPr>
                <p:cNvSpPr/>
                <p:nvPr/>
              </p:nvSpPr>
              <p:spPr>
                <a:xfrm>
                  <a:off x="4207768" y="3426937"/>
                  <a:ext cx="1512168" cy="503857"/>
                </a:xfrm>
                <a:custGeom>
                  <a:avLst/>
                  <a:gdLst/>
                  <a:ahLst/>
                  <a:cxnLst/>
                  <a:rect l="l" t="t" r="r" b="b"/>
                  <a:pathLst>
                    <a:path w="1512168" h="431849">
                      <a:moveTo>
                        <a:pt x="15120" y="0"/>
                      </a:moveTo>
                      <a:cubicBezTo>
                        <a:pt x="84969" y="164453"/>
                        <a:pt x="390171" y="288230"/>
                        <a:pt x="756084" y="288230"/>
                      </a:cubicBezTo>
                      <a:cubicBezTo>
                        <a:pt x="1121998" y="288230"/>
                        <a:pt x="1427200" y="164453"/>
                        <a:pt x="1497048" y="0"/>
                      </a:cubicBezTo>
                      <a:cubicBezTo>
                        <a:pt x="1506987" y="23185"/>
                        <a:pt x="1512168" y="47209"/>
                        <a:pt x="1512168" y="71809"/>
                      </a:cubicBezTo>
                      <a:cubicBezTo>
                        <a:pt x="1512168" y="270654"/>
                        <a:pt x="1173658" y="431849"/>
                        <a:pt x="756084" y="431849"/>
                      </a:cubicBezTo>
                      <a:cubicBezTo>
                        <a:pt x="338510" y="431849"/>
                        <a:pt x="0" y="270654"/>
                        <a:pt x="0" y="71809"/>
                      </a:cubicBezTo>
                      <a:cubicBezTo>
                        <a:pt x="0" y="47209"/>
                        <a:pt x="5181" y="23185"/>
                        <a:pt x="15120" y="0"/>
                      </a:cubicBezTo>
                      <a:close/>
                    </a:path>
                  </a:pathLst>
                </a:custGeom>
                <a:grpFill/>
                <a:ln w="6350" cap="flat" cmpd="sng" algn="ctr">
                  <a:noFill/>
                  <a:prstDash val="solid"/>
                  <a:miter lim="800000"/>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panose="020B0604020202020204"/>
                    <a:cs typeface="+mn-cs"/>
                  </a:endParaRPr>
                </a:p>
              </p:txBody>
            </p:sp>
          </p:grpSp>
          <p:grpSp>
            <p:nvGrpSpPr>
              <p:cNvPr id="43" name="Group 42">
                <a:extLst>
                  <a:ext uri="{FF2B5EF4-FFF2-40B4-BE49-F238E27FC236}">
                    <a16:creationId xmlns:a16="http://schemas.microsoft.com/office/drawing/2014/main" id="{0DEF95C9-28B3-26F6-AE92-3C6B3C99840F}"/>
                  </a:ext>
                </a:extLst>
              </p:cNvPr>
              <p:cNvGrpSpPr/>
              <p:nvPr/>
            </p:nvGrpSpPr>
            <p:grpSpPr>
              <a:xfrm>
                <a:off x="233665" y="3182771"/>
                <a:ext cx="792088" cy="350260"/>
                <a:chOff x="3203848" y="3848884"/>
                <a:chExt cx="2730227" cy="1207303"/>
              </a:xfrm>
              <a:grpFill/>
            </p:grpSpPr>
            <p:sp>
              <p:nvSpPr>
                <p:cNvPr id="44" name="Rounded Rectangle 455">
                  <a:extLst>
                    <a:ext uri="{FF2B5EF4-FFF2-40B4-BE49-F238E27FC236}">
                      <a16:creationId xmlns:a16="http://schemas.microsoft.com/office/drawing/2014/main" id="{E625718B-9DB3-C6FC-0FF4-FD13AD0C9481}"/>
                    </a:ext>
                  </a:extLst>
                </p:cNvPr>
                <p:cNvSpPr/>
                <p:nvPr/>
              </p:nvSpPr>
              <p:spPr>
                <a:xfrm>
                  <a:off x="3203848" y="3848884"/>
                  <a:ext cx="288032" cy="933028"/>
                </a:xfrm>
                <a:prstGeom prst="roundRect">
                  <a:avLst/>
                </a:prstGeom>
                <a:grpFill/>
                <a:ln w="6350" cap="flat" cmpd="sng" algn="ctr">
                  <a:noFill/>
                  <a:prstDash val="solid"/>
                  <a:miter lim="800000"/>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panose="020B0604020202020204"/>
                    <a:cs typeface="+mn-cs"/>
                  </a:endParaRPr>
                </a:p>
              </p:txBody>
            </p:sp>
            <p:sp>
              <p:nvSpPr>
                <p:cNvPr id="45" name="Freeform 456">
                  <a:extLst>
                    <a:ext uri="{FF2B5EF4-FFF2-40B4-BE49-F238E27FC236}">
                      <a16:creationId xmlns:a16="http://schemas.microsoft.com/office/drawing/2014/main" id="{6EC48AE7-277A-E67C-254E-DE43739ACB02}"/>
                    </a:ext>
                  </a:extLst>
                </p:cNvPr>
                <p:cNvSpPr/>
                <p:nvPr/>
              </p:nvSpPr>
              <p:spPr>
                <a:xfrm>
                  <a:off x="3568700" y="3891123"/>
                  <a:ext cx="2365375" cy="1165064"/>
                </a:xfrm>
                <a:custGeom>
                  <a:avLst/>
                  <a:gdLst>
                    <a:gd name="connsiteX0" fmla="*/ 6350 w 2365375"/>
                    <a:gd name="connsiteY0" fmla="*/ 117475 h 1158875"/>
                    <a:gd name="connsiteX1" fmla="*/ 0 w 2365375"/>
                    <a:gd name="connsiteY1" fmla="*/ 723900 h 1158875"/>
                    <a:gd name="connsiteX2" fmla="*/ 22225 w 2365375"/>
                    <a:gd name="connsiteY2" fmla="*/ 739775 h 1158875"/>
                    <a:gd name="connsiteX3" fmla="*/ 41275 w 2365375"/>
                    <a:gd name="connsiteY3" fmla="*/ 755650 h 1158875"/>
                    <a:gd name="connsiteX4" fmla="*/ 66675 w 2365375"/>
                    <a:gd name="connsiteY4" fmla="*/ 765175 h 1158875"/>
                    <a:gd name="connsiteX5" fmla="*/ 120650 w 2365375"/>
                    <a:gd name="connsiteY5" fmla="*/ 758825 h 1158875"/>
                    <a:gd name="connsiteX6" fmla="*/ 193675 w 2365375"/>
                    <a:gd name="connsiteY6" fmla="*/ 774700 h 1158875"/>
                    <a:gd name="connsiteX7" fmla="*/ 1000125 w 2365375"/>
                    <a:gd name="connsiteY7" fmla="*/ 1139825 h 1158875"/>
                    <a:gd name="connsiteX8" fmla="*/ 1035050 w 2365375"/>
                    <a:gd name="connsiteY8" fmla="*/ 1158875 h 1158875"/>
                    <a:gd name="connsiteX9" fmla="*/ 1092200 w 2365375"/>
                    <a:gd name="connsiteY9" fmla="*/ 1158875 h 1158875"/>
                    <a:gd name="connsiteX10" fmla="*/ 1260475 w 2365375"/>
                    <a:gd name="connsiteY10" fmla="*/ 1149350 h 1158875"/>
                    <a:gd name="connsiteX11" fmla="*/ 1330325 w 2365375"/>
                    <a:gd name="connsiteY11" fmla="*/ 1136650 h 1158875"/>
                    <a:gd name="connsiteX12" fmla="*/ 1835150 w 2365375"/>
                    <a:gd name="connsiteY12" fmla="*/ 1063625 h 1158875"/>
                    <a:gd name="connsiteX13" fmla="*/ 2282825 w 2365375"/>
                    <a:gd name="connsiteY13" fmla="*/ 793750 h 1158875"/>
                    <a:gd name="connsiteX14" fmla="*/ 2343150 w 2365375"/>
                    <a:gd name="connsiteY14" fmla="*/ 723900 h 1158875"/>
                    <a:gd name="connsiteX15" fmla="*/ 2365375 w 2365375"/>
                    <a:gd name="connsiteY15" fmla="*/ 660400 h 1158875"/>
                    <a:gd name="connsiteX16" fmla="*/ 2352675 w 2365375"/>
                    <a:gd name="connsiteY16" fmla="*/ 615950 h 1158875"/>
                    <a:gd name="connsiteX17" fmla="*/ 2324100 w 2365375"/>
                    <a:gd name="connsiteY17" fmla="*/ 596900 h 1158875"/>
                    <a:gd name="connsiteX18" fmla="*/ 2317750 w 2365375"/>
                    <a:gd name="connsiteY18" fmla="*/ 587375 h 1158875"/>
                    <a:gd name="connsiteX19" fmla="*/ 2362200 w 2365375"/>
                    <a:gd name="connsiteY19" fmla="*/ 527050 h 1158875"/>
                    <a:gd name="connsiteX20" fmla="*/ 2352675 w 2365375"/>
                    <a:gd name="connsiteY20" fmla="*/ 476250 h 1158875"/>
                    <a:gd name="connsiteX21" fmla="*/ 2314575 w 2365375"/>
                    <a:gd name="connsiteY21" fmla="*/ 450850 h 1158875"/>
                    <a:gd name="connsiteX22" fmla="*/ 2247900 w 2365375"/>
                    <a:gd name="connsiteY22" fmla="*/ 422275 h 1158875"/>
                    <a:gd name="connsiteX23" fmla="*/ 2184400 w 2365375"/>
                    <a:gd name="connsiteY23" fmla="*/ 422275 h 1158875"/>
                    <a:gd name="connsiteX24" fmla="*/ 2117725 w 2365375"/>
                    <a:gd name="connsiteY24" fmla="*/ 425450 h 1158875"/>
                    <a:gd name="connsiteX25" fmla="*/ 2063750 w 2365375"/>
                    <a:gd name="connsiteY25" fmla="*/ 454025 h 1158875"/>
                    <a:gd name="connsiteX26" fmla="*/ 2012950 w 2365375"/>
                    <a:gd name="connsiteY26" fmla="*/ 482600 h 1158875"/>
                    <a:gd name="connsiteX27" fmla="*/ 1920875 w 2365375"/>
                    <a:gd name="connsiteY27" fmla="*/ 577850 h 1158875"/>
                    <a:gd name="connsiteX28" fmla="*/ 1879600 w 2365375"/>
                    <a:gd name="connsiteY28" fmla="*/ 600075 h 1158875"/>
                    <a:gd name="connsiteX29" fmla="*/ 1825625 w 2365375"/>
                    <a:gd name="connsiteY29" fmla="*/ 619125 h 1158875"/>
                    <a:gd name="connsiteX30" fmla="*/ 1622425 w 2365375"/>
                    <a:gd name="connsiteY30" fmla="*/ 650875 h 1158875"/>
                    <a:gd name="connsiteX31" fmla="*/ 1517650 w 2365375"/>
                    <a:gd name="connsiteY31" fmla="*/ 663575 h 1158875"/>
                    <a:gd name="connsiteX32" fmla="*/ 1428750 w 2365375"/>
                    <a:gd name="connsiteY32" fmla="*/ 663575 h 1158875"/>
                    <a:gd name="connsiteX33" fmla="*/ 1346200 w 2365375"/>
                    <a:gd name="connsiteY33" fmla="*/ 660400 h 1158875"/>
                    <a:gd name="connsiteX34" fmla="*/ 1263650 w 2365375"/>
                    <a:gd name="connsiteY34" fmla="*/ 638175 h 1158875"/>
                    <a:gd name="connsiteX35" fmla="*/ 1076325 w 2365375"/>
                    <a:gd name="connsiteY35" fmla="*/ 552450 h 1158875"/>
                    <a:gd name="connsiteX36" fmla="*/ 1270000 w 2365375"/>
                    <a:gd name="connsiteY36" fmla="*/ 549275 h 1158875"/>
                    <a:gd name="connsiteX37" fmla="*/ 1568450 w 2365375"/>
                    <a:gd name="connsiteY37" fmla="*/ 565150 h 1158875"/>
                    <a:gd name="connsiteX38" fmla="*/ 1749425 w 2365375"/>
                    <a:gd name="connsiteY38" fmla="*/ 581025 h 1158875"/>
                    <a:gd name="connsiteX39" fmla="*/ 1800225 w 2365375"/>
                    <a:gd name="connsiteY39" fmla="*/ 555625 h 1158875"/>
                    <a:gd name="connsiteX40" fmla="*/ 1844675 w 2365375"/>
                    <a:gd name="connsiteY40" fmla="*/ 511175 h 1158875"/>
                    <a:gd name="connsiteX41" fmla="*/ 1879600 w 2365375"/>
                    <a:gd name="connsiteY41" fmla="*/ 454025 h 1158875"/>
                    <a:gd name="connsiteX42" fmla="*/ 1882775 w 2365375"/>
                    <a:gd name="connsiteY42" fmla="*/ 387350 h 1158875"/>
                    <a:gd name="connsiteX43" fmla="*/ 1860550 w 2365375"/>
                    <a:gd name="connsiteY43" fmla="*/ 323850 h 1158875"/>
                    <a:gd name="connsiteX44" fmla="*/ 1822450 w 2365375"/>
                    <a:gd name="connsiteY44" fmla="*/ 295275 h 1158875"/>
                    <a:gd name="connsiteX45" fmla="*/ 1768475 w 2365375"/>
                    <a:gd name="connsiteY45" fmla="*/ 273050 h 1158875"/>
                    <a:gd name="connsiteX46" fmla="*/ 1685925 w 2365375"/>
                    <a:gd name="connsiteY46" fmla="*/ 250825 h 1158875"/>
                    <a:gd name="connsiteX47" fmla="*/ 1536700 w 2365375"/>
                    <a:gd name="connsiteY47" fmla="*/ 212725 h 1158875"/>
                    <a:gd name="connsiteX48" fmla="*/ 1397000 w 2365375"/>
                    <a:gd name="connsiteY48" fmla="*/ 200025 h 1158875"/>
                    <a:gd name="connsiteX49" fmla="*/ 1257300 w 2365375"/>
                    <a:gd name="connsiteY49" fmla="*/ 193675 h 1158875"/>
                    <a:gd name="connsiteX50" fmla="*/ 1158875 w 2365375"/>
                    <a:gd name="connsiteY50" fmla="*/ 184150 h 1158875"/>
                    <a:gd name="connsiteX51" fmla="*/ 1098550 w 2365375"/>
                    <a:gd name="connsiteY51" fmla="*/ 149225 h 1158875"/>
                    <a:gd name="connsiteX52" fmla="*/ 958850 w 2365375"/>
                    <a:gd name="connsiteY52" fmla="*/ 79375 h 1158875"/>
                    <a:gd name="connsiteX53" fmla="*/ 854075 w 2365375"/>
                    <a:gd name="connsiteY53" fmla="*/ 41275 h 1158875"/>
                    <a:gd name="connsiteX54" fmla="*/ 746125 w 2365375"/>
                    <a:gd name="connsiteY54" fmla="*/ 15875 h 1158875"/>
                    <a:gd name="connsiteX55" fmla="*/ 628650 w 2365375"/>
                    <a:gd name="connsiteY55" fmla="*/ 0 h 1158875"/>
                    <a:gd name="connsiteX56" fmla="*/ 508000 w 2365375"/>
                    <a:gd name="connsiteY56" fmla="*/ 6350 h 1158875"/>
                    <a:gd name="connsiteX57" fmla="*/ 355600 w 2365375"/>
                    <a:gd name="connsiteY57" fmla="*/ 6350 h 1158875"/>
                    <a:gd name="connsiteX58" fmla="*/ 266700 w 2365375"/>
                    <a:gd name="connsiteY58" fmla="*/ 28575 h 1158875"/>
                    <a:gd name="connsiteX59" fmla="*/ 146050 w 2365375"/>
                    <a:gd name="connsiteY59" fmla="*/ 47625 h 1158875"/>
                    <a:gd name="connsiteX60" fmla="*/ 6350 w 2365375"/>
                    <a:gd name="connsiteY60" fmla="*/ 117475 h 1158875"/>
                    <a:gd name="connsiteX0" fmla="*/ 6350 w 2365375"/>
                    <a:gd name="connsiteY0" fmla="*/ 117475 h 1158875"/>
                    <a:gd name="connsiteX1" fmla="*/ 0 w 2365375"/>
                    <a:gd name="connsiteY1" fmla="*/ 723900 h 1158875"/>
                    <a:gd name="connsiteX2" fmla="*/ 22225 w 2365375"/>
                    <a:gd name="connsiteY2" fmla="*/ 739775 h 1158875"/>
                    <a:gd name="connsiteX3" fmla="*/ 41275 w 2365375"/>
                    <a:gd name="connsiteY3" fmla="*/ 755650 h 1158875"/>
                    <a:gd name="connsiteX4" fmla="*/ 66675 w 2365375"/>
                    <a:gd name="connsiteY4" fmla="*/ 765175 h 1158875"/>
                    <a:gd name="connsiteX5" fmla="*/ 120650 w 2365375"/>
                    <a:gd name="connsiteY5" fmla="*/ 758825 h 1158875"/>
                    <a:gd name="connsiteX6" fmla="*/ 193675 w 2365375"/>
                    <a:gd name="connsiteY6" fmla="*/ 774700 h 1158875"/>
                    <a:gd name="connsiteX7" fmla="*/ 1000125 w 2365375"/>
                    <a:gd name="connsiteY7" fmla="*/ 1139825 h 1158875"/>
                    <a:gd name="connsiteX8" fmla="*/ 1035050 w 2365375"/>
                    <a:gd name="connsiteY8" fmla="*/ 1158875 h 1158875"/>
                    <a:gd name="connsiteX9" fmla="*/ 1092200 w 2365375"/>
                    <a:gd name="connsiteY9" fmla="*/ 1158875 h 1158875"/>
                    <a:gd name="connsiteX10" fmla="*/ 1260475 w 2365375"/>
                    <a:gd name="connsiteY10" fmla="*/ 1149350 h 1158875"/>
                    <a:gd name="connsiteX11" fmla="*/ 1330325 w 2365375"/>
                    <a:gd name="connsiteY11" fmla="*/ 1136650 h 1158875"/>
                    <a:gd name="connsiteX12" fmla="*/ 1835150 w 2365375"/>
                    <a:gd name="connsiteY12" fmla="*/ 1063625 h 1158875"/>
                    <a:gd name="connsiteX13" fmla="*/ 2282825 w 2365375"/>
                    <a:gd name="connsiteY13" fmla="*/ 793750 h 1158875"/>
                    <a:gd name="connsiteX14" fmla="*/ 2343150 w 2365375"/>
                    <a:gd name="connsiteY14" fmla="*/ 723900 h 1158875"/>
                    <a:gd name="connsiteX15" fmla="*/ 2365375 w 2365375"/>
                    <a:gd name="connsiteY15" fmla="*/ 660400 h 1158875"/>
                    <a:gd name="connsiteX16" fmla="*/ 2352675 w 2365375"/>
                    <a:gd name="connsiteY16" fmla="*/ 615950 h 1158875"/>
                    <a:gd name="connsiteX17" fmla="*/ 2324100 w 2365375"/>
                    <a:gd name="connsiteY17" fmla="*/ 596900 h 1158875"/>
                    <a:gd name="connsiteX18" fmla="*/ 2317750 w 2365375"/>
                    <a:gd name="connsiteY18" fmla="*/ 587375 h 1158875"/>
                    <a:gd name="connsiteX19" fmla="*/ 2362200 w 2365375"/>
                    <a:gd name="connsiteY19" fmla="*/ 527050 h 1158875"/>
                    <a:gd name="connsiteX20" fmla="*/ 2352675 w 2365375"/>
                    <a:gd name="connsiteY20" fmla="*/ 476250 h 1158875"/>
                    <a:gd name="connsiteX21" fmla="*/ 2314575 w 2365375"/>
                    <a:gd name="connsiteY21" fmla="*/ 450850 h 1158875"/>
                    <a:gd name="connsiteX22" fmla="*/ 2247900 w 2365375"/>
                    <a:gd name="connsiteY22" fmla="*/ 422275 h 1158875"/>
                    <a:gd name="connsiteX23" fmla="*/ 2184400 w 2365375"/>
                    <a:gd name="connsiteY23" fmla="*/ 422275 h 1158875"/>
                    <a:gd name="connsiteX24" fmla="*/ 2117725 w 2365375"/>
                    <a:gd name="connsiteY24" fmla="*/ 425450 h 1158875"/>
                    <a:gd name="connsiteX25" fmla="*/ 2063750 w 2365375"/>
                    <a:gd name="connsiteY25" fmla="*/ 454025 h 1158875"/>
                    <a:gd name="connsiteX26" fmla="*/ 2012950 w 2365375"/>
                    <a:gd name="connsiteY26" fmla="*/ 482600 h 1158875"/>
                    <a:gd name="connsiteX27" fmla="*/ 1920875 w 2365375"/>
                    <a:gd name="connsiteY27" fmla="*/ 577850 h 1158875"/>
                    <a:gd name="connsiteX28" fmla="*/ 1879600 w 2365375"/>
                    <a:gd name="connsiteY28" fmla="*/ 600075 h 1158875"/>
                    <a:gd name="connsiteX29" fmla="*/ 1825625 w 2365375"/>
                    <a:gd name="connsiteY29" fmla="*/ 619125 h 1158875"/>
                    <a:gd name="connsiteX30" fmla="*/ 1622425 w 2365375"/>
                    <a:gd name="connsiteY30" fmla="*/ 650875 h 1158875"/>
                    <a:gd name="connsiteX31" fmla="*/ 1517650 w 2365375"/>
                    <a:gd name="connsiteY31" fmla="*/ 663575 h 1158875"/>
                    <a:gd name="connsiteX32" fmla="*/ 1428750 w 2365375"/>
                    <a:gd name="connsiteY32" fmla="*/ 663575 h 1158875"/>
                    <a:gd name="connsiteX33" fmla="*/ 1346200 w 2365375"/>
                    <a:gd name="connsiteY33" fmla="*/ 660400 h 1158875"/>
                    <a:gd name="connsiteX34" fmla="*/ 1263650 w 2365375"/>
                    <a:gd name="connsiteY34" fmla="*/ 638175 h 1158875"/>
                    <a:gd name="connsiteX35" fmla="*/ 1076325 w 2365375"/>
                    <a:gd name="connsiteY35" fmla="*/ 552450 h 1158875"/>
                    <a:gd name="connsiteX36" fmla="*/ 1270000 w 2365375"/>
                    <a:gd name="connsiteY36" fmla="*/ 549275 h 1158875"/>
                    <a:gd name="connsiteX37" fmla="*/ 1568450 w 2365375"/>
                    <a:gd name="connsiteY37" fmla="*/ 565150 h 1158875"/>
                    <a:gd name="connsiteX38" fmla="*/ 1749425 w 2365375"/>
                    <a:gd name="connsiteY38" fmla="*/ 581025 h 1158875"/>
                    <a:gd name="connsiteX39" fmla="*/ 1800225 w 2365375"/>
                    <a:gd name="connsiteY39" fmla="*/ 555625 h 1158875"/>
                    <a:gd name="connsiteX40" fmla="*/ 1844675 w 2365375"/>
                    <a:gd name="connsiteY40" fmla="*/ 511175 h 1158875"/>
                    <a:gd name="connsiteX41" fmla="*/ 1879600 w 2365375"/>
                    <a:gd name="connsiteY41" fmla="*/ 454025 h 1158875"/>
                    <a:gd name="connsiteX42" fmla="*/ 1882775 w 2365375"/>
                    <a:gd name="connsiteY42" fmla="*/ 387350 h 1158875"/>
                    <a:gd name="connsiteX43" fmla="*/ 1860550 w 2365375"/>
                    <a:gd name="connsiteY43" fmla="*/ 323850 h 1158875"/>
                    <a:gd name="connsiteX44" fmla="*/ 1822450 w 2365375"/>
                    <a:gd name="connsiteY44" fmla="*/ 295275 h 1158875"/>
                    <a:gd name="connsiteX45" fmla="*/ 1768475 w 2365375"/>
                    <a:gd name="connsiteY45" fmla="*/ 273050 h 1158875"/>
                    <a:gd name="connsiteX46" fmla="*/ 1685925 w 2365375"/>
                    <a:gd name="connsiteY46" fmla="*/ 250825 h 1158875"/>
                    <a:gd name="connsiteX47" fmla="*/ 1536700 w 2365375"/>
                    <a:gd name="connsiteY47" fmla="*/ 212725 h 1158875"/>
                    <a:gd name="connsiteX48" fmla="*/ 1397000 w 2365375"/>
                    <a:gd name="connsiteY48" fmla="*/ 200025 h 1158875"/>
                    <a:gd name="connsiteX49" fmla="*/ 1257300 w 2365375"/>
                    <a:gd name="connsiteY49" fmla="*/ 193675 h 1158875"/>
                    <a:gd name="connsiteX50" fmla="*/ 1158875 w 2365375"/>
                    <a:gd name="connsiteY50" fmla="*/ 184150 h 1158875"/>
                    <a:gd name="connsiteX51" fmla="*/ 1098550 w 2365375"/>
                    <a:gd name="connsiteY51" fmla="*/ 149225 h 1158875"/>
                    <a:gd name="connsiteX52" fmla="*/ 958850 w 2365375"/>
                    <a:gd name="connsiteY52" fmla="*/ 79375 h 1158875"/>
                    <a:gd name="connsiteX53" fmla="*/ 854075 w 2365375"/>
                    <a:gd name="connsiteY53" fmla="*/ 41275 h 1158875"/>
                    <a:gd name="connsiteX54" fmla="*/ 746125 w 2365375"/>
                    <a:gd name="connsiteY54" fmla="*/ 15875 h 1158875"/>
                    <a:gd name="connsiteX55" fmla="*/ 628650 w 2365375"/>
                    <a:gd name="connsiteY55" fmla="*/ 0 h 1158875"/>
                    <a:gd name="connsiteX56" fmla="*/ 508000 w 2365375"/>
                    <a:gd name="connsiteY56" fmla="*/ 6350 h 1158875"/>
                    <a:gd name="connsiteX57" fmla="*/ 355600 w 2365375"/>
                    <a:gd name="connsiteY57" fmla="*/ 6350 h 1158875"/>
                    <a:gd name="connsiteX58" fmla="*/ 266700 w 2365375"/>
                    <a:gd name="connsiteY58" fmla="*/ 28575 h 1158875"/>
                    <a:gd name="connsiteX59" fmla="*/ 146050 w 2365375"/>
                    <a:gd name="connsiteY59" fmla="*/ 47625 h 1158875"/>
                    <a:gd name="connsiteX60" fmla="*/ 6350 w 2365375"/>
                    <a:gd name="connsiteY60" fmla="*/ 117475 h 1158875"/>
                    <a:gd name="connsiteX0" fmla="*/ 6350 w 2365375"/>
                    <a:gd name="connsiteY0" fmla="*/ 117475 h 1158875"/>
                    <a:gd name="connsiteX1" fmla="*/ 0 w 2365375"/>
                    <a:gd name="connsiteY1" fmla="*/ 723900 h 1158875"/>
                    <a:gd name="connsiteX2" fmla="*/ 22225 w 2365375"/>
                    <a:gd name="connsiteY2" fmla="*/ 739775 h 1158875"/>
                    <a:gd name="connsiteX3" fmla="*/ 41275 w 2365375"/>
                    <a:gd name="connsiteY3" fmla="*/ 755650 h 1158875"/>
                    <a:gd name="connsiteX4" fmla="*/ 66675 w 2365375"/>
                    <a:gd name="connsiteY4" fmla="*/ 765175 h 1158875"/>
                    <a:gd name="connsiteX5" fmla="*/ 120650 w 2365375"/>
                    <a:gd name="connsiteY5" fmla="*/ 758825 h 1158875"/>
                    <a:gd name="connsiteX6" fmla="*/ 193675 w 2365375"/>
                    <a:gd name="connsiteY6" fmla="*/ 774700 h 1158875"/>
                    <a:gd name="connsiteX7" fmla="*/ 1000125 w 2365375"/>
                    <a:gd name="connsiteY7" fmla="*/ 1139825 h 1158875"/>
                    <a:gd name="connsiteX8" fmla="*/ 1035050 w 2365375"/>
                    <a:gd name="connsiteY8" fmla="*/ 1158875 h 1158875"/>
                    <a:gd name="connsiteX9" fmla="*/ 1092200 w 2365375"/>
                    <a:gd name="connsiteY9" fmla="*/ 1158875 h 1158875"/>
                    <a:gd name="connsiteX10" fmla="*/ 1260475 w 2365375"/>
                    <a:gd name="connsiteY10" fmla="*/ 1149350 h 1158875"/>
                    <a:gd name="connsiteX11" fmla="*/ 1330325 w 2365375"/>
                    <a:gd name="connsiteY11" fmla="*/ 1136650 h 1158875"/>
                    <a:gd name="connsiteX12" fmla="*/ 1835150 w 2365375"/>
                    <a:gd name="connsiteY12" fmla="*/ 1063625 h 1158875"/>
                    <a:gd name="connsiteX13" fmla="*/ 2282825 w 2365375"/>
                    <a:gd name="connsiteY13" fmla="*/ 793750 h 1158875"/>
                    <a:gd name="connsiteX14" fmla="*/ 2343150 w 2365375"/>
                    <a:gd name="connsiteY14" fmla="*/ 723900 h 1158875"/>
                    <a:gd name="connsiteX15" fmla="*/ 2365375 w 2365375"/>
                    <a:gd name="connsiteY15" fmla="*/ 660400 h 1158875"/>
                    <a:gd name="connsiteX16" fmla="*/ 2352675 w 2365375"/>
                    <a:gd name="connsiteY16" fmla="*/ 615950 h 1158875"/>
                    <a:gd name="connsiteX17" fmla="*/ 2324100 w 2365375"/>
                    <a:gd name="connsiteY17" fmla="*/ 596900 h 1158875"/>
                    <a:gd name="connsiteX18" fmla="*/ 2317750 w 2365375"/>
                    <a:gd name="connsiteY18" fmla="*/ 587375 h 1158875"/>
                    <a:gd name="connsiteX19" fmla="*/ 2362200 w 2365375"/>
                    <a:gd name="connsiteY19" fmla="*/ 527050 h 1158875"/>
                    <a:gd name="connsiteX20" fmla="*/ 2352675 w 2365375"/>
                    <a:gd name="connsiteY20" fmla="*/ 476250 h 1158875"/>
                    <a:gd name="connsiteX21" fmla="*/ 2314575 w 2365375"/>
                    <a:gd name="connsiteY21" fmla="*/ 450850 h 1158875"/>
                    <a:gd name="connsiteX22" fmla="*/ 2247900 w 2365375"/>
                    <a:gd name="connsiteY22" fmla="*/ 422275 h 1158875"/>
                    <a:gd name="connsiteX23" fmla="*/ 2184400 w 2365375"/>
                    <a:gd name="connsiteY23" fmla="*/ 422275 h 1158875"/>
                    <a:gd name="connsiteX24" fmla="*/ 2117725 w 2365375"/>
                    <a:gd name="connsiteY24" fmla="*/ 425450 h 1158875"/>
                    <a:gd name="connsiteX25" fmla="*/ 2063750 w 2365375"/>
                    <a:gd name="connsiteY25" fmla="*/ 454025 h 1158875"/>
                    <a:gd name="connsiteX26" fmla="*/ 2012950 w 2365375"/>
                    <a:gd name="connsiteY26" fmla="*/ 482600 h 1158875"/>
                    <a:gd name="connsiteX27" fmla="*/ 1920875 w 2365375"/>
                    <a:gd name="connsiteY27" fmla="*/ 577850 h 1158875"/>
                    <a:gd name="connsiteX28" fmla="*/ 1879600 w 2365375"/>
                    <a:gd name="connsiteY28" fmla="*/ 600075 h 1158875"/>
                    <a:gd name="connsiteX29" fmla="*/ 1825625 w 2365375"/>
                    <a:gd name="connsiteY29" fmla="*/ 619125 h 1158875"/>
                    <a:gd name="connsiteX30" fmla="*/ 1622425 w 2365375"/>
                    <a:gd name="connsiteY30" fmla="*/ 650875 h 1158875"/>
                    <a:gd name="connsiteX31" fmla="*/ 1517650 w 2365375"/>
                    <a:gd name="connsiteY31" fmla="*/ 663575 h 1158875"/>
                    <a:gd name="connsiteX32" fmla="*/ 1428750 w 2365375"/>
                    <a:gd name="connsiteY32" fmla="*/ 663575 h 1158875"/>
                    <a:gd name="connsiteX33" fmla="*/ 1346200 w 2365375"/>
                    <a:gd name="connsiteY33" fmla="*/ 660400 h 1158875"/>
                    <a:gd name="connsiteX34" fmla="*/ 1263650 w 2365375"/>
                    <a:gd name="connsiteY34" fmla="*/ 638175 h 1158875"/>
                    <a:gd name="connsiteX35" fmla="*/ 1076325 w 2365375"/>
                    <a:gd name="connsiteY35" fmla="*/ 552450 h 1158875"/>
                    <a:gd name="connsiteX36" fmla="*/ 1270000 w 2365375"/>
                    <a:gd name="connsiteY36" fmla="*/ 549275 h 1158875"/>
                    <a:gd name="connsiteX37" fmla="*/ 1568450 w 2365375"/>
                    <a:gd name="connsiteY37" fmla="*/ 565150 h 1158875"/>
                    <a:gd name="connsiteX38" fmla="*/ 1749425 w 2365375"/>
                    <a:gd name="connsiteY38" fmla="*/ 581025 h 1158875"/>
                    <a:gd name="connsiteX39" fmla="*/ 1800225 w 2365375"/>
                    <a:gd name="connsiteY39" fmla="*/ 555625 h 1158875"/>
                    <a:gd name="connsiteX40" fmla="*/ 1844675 w 2365375"/>
                    <a:gd name="connsiteY40" fmla="*/ 511175 h 1158875"/>
                    <a:gd name="connsiteX41" fmla="*/ 1879600 w 2365375"/>
                    <a:gd name="connsiteY41" fmla="*/ 454025 h 1158875"/>
                    <a:gd name="connsiteX42" fmla="*/ 1882775 w 2365375"/>
                    <a:gd name="connsiteY42" fmla="*/ 387350 h 1158875"/>
                    <a:gd name="connsiteX43" fmla="*/ 1860550 w 2365375"/>
                    <a:gd name="connsiteY43" fmla="*/ 323850 h 1158875"/>
                    <a:gd name="connsiteX44" fmla="*/ 1822450 w 2365375"/>
                    <a:gd name="connsiteY44" fmla="*/ 295275 h 1158875"/>
                    <a:gd name="connsiteX45" fmla="*/ 1768475 w 2365375"/>
                    <a:gd name="connsiteY45" fmla="*/ 273050 h 1158875"/>
                    <a:gd name="connsiteX46" fmla="*/ 1685925 w 2365375"/>
                    <a:gd name="connsiteY46" fmla="*/ 250825 h 1158875"/>
                    <a:gd name="connsiteX47" fmla="*/ 1536700 w 2365375"/>
                    <a:gd name="connsiteY47" fmla="*/ 212725 h 1158875"/>
                    <a:gd name="connsiteX48" fmla="*/ 1397000 w 2365375"/>
                    <a:gd name="connsiteY48" fmla="*/ 200025 h 1158875"/>
                    <a:gd name="connsiteX49" fmla="*/ 1257300 w 2365375"/>
                    <a:gd name="connsiteY49" fmla="*/ 193675 h 1158875"/>
                    <a:gd name="connsiteX50" fmla="*/ 1158875 w 2365375"/>
                    <a:gd name="connsiteY50" fmla="*/ 184150 h 1158875"/>
                    <a:gd name="connsiteX51" fmla="*/ 1098550 w 2365375"/>
                    <a:gd name="connsiteY51" fmla="*/ 149225 h 1158875"/>
                    <a:gd name="connsiteX52" fmla="*/ 958850 w 2365375"/>
                    <a:gd name="connsiteY52" fmla="*/ 79375 h 1158875"/>
                    <a:gd name="connsiteX53" fmla="*/ 854075 w 2365375"/>
                    <a:gd name="connsiteY53" fmla="*/ 41275 h 1158875"/>
                    <a:gd name="connsiteX54" fmla="*/ 746125 w 2365375"/>
                    <a:gd name="connsiteY54" fmla="*/ 15875 h 1158875"/>
                    <a:gd name="connsiteX55" fmla="*/ 628650 w 2365375"/>
                    <a:gd name="connsiteY55" fmla="*/ 0 h 1158875"/>
                    <a:gd name="connsiteX56" fmla="*/ 508000 w 2365375"/>
                    <a:gd name="connsiteY56" fmla="*/ 6350 h 1158875"/>
                    <a:gd name="connsiteX57" fmla="*/ 355600 w 2365375"/>
                    <a:gd name="connsiteY57" fmla="*/ 6350 h 1158875"/>
                    <a:gd name="connsiteX58" fmla="*/ 266700 w 2365375"/>
                    <a:gd name="connsiteY58" fmla="*/ 28575 h 1158875"/>
                    <a:gd name="connsiteX59" fmla="*/ 146050 w 2365375"/>
                    <a:gd name="connsiteY59" fmla="*/ 47625 h 1158875"/>
                    <a:gd name="connsiteX60" fmla="*/ 6350 w 2365375"/>
                    <a:gd name="connsiteY60" fmla="*/ 117475 h 1158875"/>
                    <a:gd name="connsiteX0" fmla="*/ 6350 w 2365375"/>
                    <a:gd name="connsiteY0" fmla="*/ 117711 h 1159111"/>
                    <a:gd name="connsiteX1" fmla="*/ 0 w 2365375"/>
                    <a:gd name="connsiteY1" fmla="*/ 724136 h 1159111"/>
                    <a:gd name="connsiteX2" fmla="*/ 22225 w 2365375"/>
                    <a:gd name="connsiteY2" fmla="*/ 740011 h 1159111"/>
                    <a:gd name="connsiteX3" fmla="*/ 41275 w 2365375"/>
                    <a:gd name="connsiteY3" fmla="*/ 755886 h 1159111"/>
                    <a:gd name="connsiteX4" fmla="*/ 66675 w 2365375"/>
                    <a:gd name="connsiteY4" fmla="*/ 765411 h 1159111"/>
                    <a:gd name="connsiteX5" fmla="*/ 120650 w 2365375"/>
                    <a:gd name="connsiteY5" fmla="*/ 759061 h 1159111"/>
                    <a:gd name="connsiteX6" fmla="*/ 193675 w 2365375"/>
                    <a:gd name="connsiteY6" fmla="*/ 774936 h 1159111"/>
                    <a:gd name="connsiteX7" fmla="*/ 1000125 w 2365375"/>
                    <a:gd name="connsiteY7" fmla="*/ 1140061 h 1159111"/>
                    <a:gd name="connsiteX8" fmla="*/ 1035050 w 2365375"/>
                    <a:gd name="connsiteY8" fmla="*/ 1159111 h 1159111"/>
                    <a:gd name="connsiteX9" fmla="*/ 1092200 w 2365375"/>
                    <a:gd name="connsiteY9" fmla="*/ 1159111 h 1159111"/>
                    <a:gd name="connsiteX10" fmla="*/ 1260475 w 2365375"/>
                    <a:gd name="connsiteY10" fmla="*/ 1149586 h 1159111"/>
                    <a:gd name="connsiteX11" fmla="*/ 1330325 w 2365375"/>
                    <a:gd name="connsiteY11" fmla="*/ 1136886 h 1159111"/>
                    <a:gd name="connsiteX12" fmla="*/ 1835150 w 2365375"/>
                    <a:gd name="connsiteY12" fmla="*/ 1063861 h 1159111"/>
                    <a:gd name="connsiteX13" fmla="*/ 2282825 w 2365375"/>
                    <a:gd name="connsiteY13" fmla="*/ 793986 h 1159111"/>
                    <a:gd name="connsiteX14" fmla="*/ 2343150 w 2365375"/>
                    <a:gd name="connsiteY14" fmla="*/ 724136 h 1159111"/>
                    <a:gd name="connsiteX15" fmla="*/ 2365375 w 2365375"/>
                    <a:gd name="connsiteY15" fmla="*/ 660636 h 1159111"/>
                    <a:gd name="connsiteX16" fmla="*/ 2352675 w 2365375"/>
                    <a:gd name="connsiteY16" fmla="*/ 616186 h 1159111"/>
                    <a:gd name="connsiteX17" fmla="*/ 2324100 w 2365375"/>
                    <a:gd name="connsiteY17" fmla="*/ 597136 h 1159111"/>
                    <a:gd name="connsiteX18" fmla="*/ 2317750 w 2365375"/>
                    <a:gd name="connsiteY18" fmla="*/ 587611 h 1159111"/>
                    <a:gd name="connsiteX19" fmla="*/ 2362200 w 2365375"/>
                    <a:gd name="connsiteY19" fmla="*/ 527286 h 1159111"/>
                    <a:gd name="connsiteX20" fmla="*/ 2352675 w 2365375"/>
                    <a:gd name="connsiteY20" fmla="*/ 476486 h 1159111"/>
                    <a:gd name="connsiteX21" fmla="*/ 2314575 w 2365375"/>
                    <a:gd name="connsiteY21" fmla="*/ 451086 h 1159111"/>
                    <a:gd name="connsiteX22" fmla="*/ 2247900 w 2365375"/>
                    <a:gd name="connsiteY22" fmla="*/ 422511 h 1159111"/>
                    <a:gd name="connsiteX23" fmla="*/ 2184400 w 2365375"/>
                    <a:gd name="connsiteY23" fmla="*/ 422511 h 1159111"/>
                    <a:gd name="connsiteX24" fmla="*/ 2117725 w 2365375"/>
                    <a:gd name="connsiteY24" fmla="*/ 425686 h 1159111"/>
                    <a:gd name="connsiteX25" fmla="*/ 2063750 w 2365375"/>
                    <a:gd name="connsiteY25" fmla="*/ 454261 h 1159111"/>
                    <a:gd name="connsiteX26" fmla="*/ 2012950 w 2365375"/>
                    <a:gd name="connsiteY26" fmla="*/ 482836 h 1159111"/>
                    <a:gd name="connsiteX27" fmla="*/ 1920875 w 2365375"/>
                    <a:gd name="connsiteY27" fmla="*/ 578086 h 1159111"/>
                    <a:gd name="connsiteX28" fmla="*/ 1879600 w 2365375"/>
                    <a:gd name="connsiteY28" fmla="*/ 600311 h 1159111"/>
                    <a:gd name="connsiteX29" fmla="*/ 1825625 w 2365375"/>
                    <a:gd name="connsiteY29" fmla="*/ 619361 h 1159111"/>
                    <a:gd name="connsiteX30" fmla="*/ 1622425 w 2365375"/>
                    <a:gd name="connsiteY30" fmla="*/ 651111 h 1159111"/>
                    <a:gd name="connsiteX31" fmla="*/ 1517650 w 2365375"/>
                    <a:gd name="connsiteY31" fmla="*/ 663811 h 1159111"/>
                    <a:gd name="connsiteX32" fmla="*/ 1428750 w 2365375"/>
                    <a:gd name="connsiteY32" fmla="*/ 663811 h 1159111"/>
                    <a:gd name="connsiteX33" fmla="*/ 1346200 w 2365375"/>
                    <a:gd name="connsiteY33" fmla="*/ 660636 h 1159111"/>
                    <a:gd name="connsiteX34" fmla="*/ 1263650 w 2365375"/>
                    <a:gd name="connsiteY34" fmla="*/ 638411 h 1159111"/>
                    <a:gd name="connsiteX35" fmla="*/ 1076325 w 2365375"/>
                    <a:gd name="connsiteY35" fmla="*/ 552686 h 1159111"/>
                    <a:gd name="connsiteX36" fmla="*/ 1270000 w 2365375"/>
                    <a:gd name="connsiteY36" fmla="*/ 549511 h 1159111"/>
                    <a:gd name="connsiteX37" fmla="*/ 1568450 w 2365375"/>
                    <a:gd name="connsiteY37" fmla="*/ 565386 h 1159111"/>
                    <a:gd name="connsiteX38" fmla="*/ 1749425 w 2365375"/>
                    <a:gd name="connsiteY38" fmla="*/ 581261 h 1159111"/>
                    <a:gd name="connsiteX39" fmla="*/ 1800225 w 2365375"/>
                    <a:gd name="connsiteY39" fmla="*/ 555861 h 1159111"/>
                    <a:gd name="connsiteX40" fmla="*/ 1844675 w 2365375"/>
                    <a:gd name="connsiteY40" fmla="*/ 511411 h 1159111"/>
                    <a:gd name="connsiteX41" fmla="*/ 1879600 w 2365375"/>
                    <a:gd name="connsiteY41" fmla="*/ 454261 h 1159111"/>
                    <a:gd name="connsiteX42" fmla="*/ 1882775 w 2365375"/>
                    <a:gd name="connsiteY42" fmla="*/ 387586 h 1159111"/>
                    <a:gd name="connsiteX43" fmla="*/ 1860550 w 2365375"/>
                    <a:gd name="connsiteY43" fmla="*/ 324086 h 1159111"/>
                    <a:gd name="connsiteX44" fmla="*/ 1822450 w 2365375"/>
                    <a:gd name="connsiteY44" fmla="*/ 295511 h 1159111"/>
                    <a:gd name="connsiteX45" fmla="*/ 1768475 w 2365375"/>
                    <a:gd name="connsiteY45" fmla="*/ 273286 h 1159111"/>
                    <a:gd name="connsiteX46" fmla="*/ 1685925 w 2365375"/>
                    <a:gd name="connsiteY46" fmla="*/ 251061 h 1159111"/>
                    <a:gd name="connsiteX47" fmla="*/ 1536700 w 2365375"/>
                    <a:gd name="connsiteY47" fmla="*/ 212961 h 1159111"/>
                    <a:gd name="connsiteX48" fmla="*/ 1397000 w 2365375"/>
                    <a:gd name="connsiteY48" fmla="*/ 200261 h 1159111"/>
                    <a:gd name="connsiteX49" fmla="*/ 1257300 w 2365375"/>
                    <a:gd name="connsiteY49" fmla="*/ 193911 h 1159111"/>
                    <a:gd name="connsiteX50" fmla="*/ 1158875 w 2365375"/>
                    <a:gd name="connsiteY50" fmla="*/ 184386 h 1159111"/>
                    <a:gd name="connsiteX51" fmla="*/ 1098550 w 2365375"/>
                    <a:gd name="connsiteY51" fmla="*/ 149461 h 1159111"/>
                    <a:gd name="connsiteX52" fmla="*/ 958850 w 2365375"/>
                    <a:gd name="connsiteY52" fmla="*/ 79611 h 1159111"/>
                    <a:gd name="connsiteX53" fmla="*/ 854075 w 2365375"/>
                    <a:gd name="connsiteY53" fmla="*/ 41511 h 1159111"/>
                    <a:gd name="connsiteX54" fmla="*/ 746125 w 2365375"/>
                    <a:gd name="connsiteY54" fmla="*/ 16111 h 1159111"/>
                    <a:gd name="connsiteX55" fmla="*/ 628650 w 2365375"/>
                    <a:gd name="connsiteY55" fmla="*/ 236 h 1159111"/>
                    <a:gd name="connsiteX56" fmla="*/ 508000 w 2365375"/>
                    <a:gd name="connsiteY56" fmla="*/ 6586 h 1159111"/>
                    <a:gd name="connsiteX57" fmla="*/ 355600 w 2365375"/>
                    <a:gd name="connsiteY57" fmla="*/ 6586 h 1159111"/>
                    <a:gd name="connsiteX58" fmla="*/ 266700 w 2365375"/>
                    <a:gd name="connsiteY58" fmla="*/ 28811 h 1159111"/>
                    <a:gd name="connsiteX59" fmla="*/ 146050 w 2365375"/>
                    <a:gd name="connsiteY59" fmla="*/ 47861 h 1159111"/>
                    <a:gd name="connsiteX60" fmla="*/ 6350 w 2365375"/>
                    <a:gd name="connsiteY60" fmla="*/ 117711 h 1159111"/>
                    <a:gd name="connsiteX0" fmla="*/ 6350 w 2365375"/>
                    <a:gd name="connsiteY0" fmla="*/ 117711 h 1159111"/>
                    <a:gd name="connsiteX1" fmla="*/ 0 w 2365375"/>
                    <a:gd name="connsiteY1" fmla="*/ 724136 h 1159111"/>
                    <a:gd name="connsiteX2" fmla="*/ 22225 w 2365375"/>
                    <a:gd name="connsiteY2" fmla="*/ 740011 h 1159111"/>
                    <a:gd name="connsiteX3" fmla="*/ 41275 w 2365375"/>
                    <a:gd name="connsiteY3" fmla="*/ 755886 h 1159111"/>
                    <a:gd name="connsiteX4" fmla="*/ 66675 w 2365375"/>
                    <a:gd name="connsiteY4" fmla="*/ 765411 h 1159111"/>
                    <a:gd name="connsiteX5" fmla="*/ 120650 w 2365375"/>
                    <a:gd name="connsiteY5" fmla="*/ 759061 h 1159111"/>
                    <a:gd name="connsiteX6" fmla="*/ 193675 w 2365375"/>
                    <a:gd name="connsiteY6" fmla="*/ 774936 h 1159111"/>
                    <a:gd name="connsiteX7" fmla="*/ 1000125 w 2365375"/>
                    <a:gd name="connsiteY7" fmla="*/ 1140061 h 1159111"/>
                    <a:gd name="connsiteX8" fmla="*/ 1035050 w 2365375"/>
                    <a:gd name="connsiteY8" fmla="*/ 1159111 h 1159111"/>
                    <a:gd name="connsiteX9" fmla="*/ 1092200 w 2365375"/>
                    <a:gd name="connsiteY9" fmla="*/ 1159111 h 1159111"/>
                    <a:gd name="connsiteX10" fmla="*/ 1260475 w 2365375"/>
                    <a:gd name="connsiteY10" fmla="*/ 1149586 h 1159111"/>
                    <a:gd name="connsiteX11" fmla="*/ 1330325 w 2365375"/>
                    <a:gd name="connsiteY11" fmla="*/ 1136886 h 1159111"/>
                    <a:gd name="connsiteX12" fmla="*/ 1835150 w 2365375"/>
                    <a:gd name="connsiteY12" fmla="*/ 1063861 h 1159111"/>
                    <a:gd name="connsiteX13" fmla="*/ 2282825 w 2365375"/>
                    <a:gd name="connsiteY13" fmla="*/ 793986 h 1159111"/>
                    <a:gd name="connsiteX14" fmla="*/ 2343150 w 2365375"/>
                    <a:gd name="connsiteY14" fmla="*/ 724136 h 1159111"/>
                    <a:gd name="connsiteX15" fmla="*/ 2365375 w 2365375"/>
                    <a:gd name="connsiteY15" fmla="*/ 660636 h 1159111"/>
                    <a:gd name="connsiteX16" fmla="*/ 2352675 w 2365375"/>
                    <a:gd name="connsiteY16" fmla="*/ 616186 h 1159111"/>
                    <a:gd name="connsiteX17" fmla="*/ 2324100 w 2365375"/>
                    <a:gd name="connsiteY17" fmla="*/ 597136 h 1159111"/>
                    <a:gd name="connsiteX18" fmla="*/ 2317750 w 2365375"/>
                    <a:gd name="connsiteY18" fmla="*/ 587611 h 1159111"/>
                    <a:gd name="connsiteX19" fmla="*/ 2362200 w 2365375"/>
                    <a:gd name="connsiteY19" fmla="*/ 527286 h 1159111"/>
                    <a:gd name="connsiteX20" fmla="*/ 2352675 w 2365375"/>
                    <a:gd name="connsiteY20" fmla="*/ 476486 h 1159111"/>
                    <a:gd name="connsiteX21" fmla="*/ 2314575 w 2365375"/>
                    <a:gd name="connsiteY21" fmla="*/ 451086 h 1159111"/>
                    <a:gd name="connsiteX22" fmla="*/ 2247900 w 2365375"/>
                    <a:gd name="connsiteY22" fmla="*/ 422511 h 1159111"/>
                    <a:gd name="connsiteX23" fmla="*/ 2184400 w 2365375"/>
                    <a:gd name="connsiteY23" fmla="*/ 422511 h 1159111"/>
                    <a:gd name="connsiteX24" fmla="*/ 2117725 w 2365375"/>
                    <a:gd name="connsiteY24" fmla="*/ 425686 h 1159111"/>
                    <a:gd name="connsiteX25" fmla="*/ 2063750 w 2365375"/>
                    <a:gd name="connsiteY25" fmla="*/ 454261 h 1159111"/>
                    <a:gd name="connsiteX26" fmla="*/ 2012950 w 2365375"/>
                    <a:gd name="connsiteY26" fmla="*/ 482836 h 1159111"/>
                    <a:gd name="connsiteX27" fmla="*/ 1920875 w 2365375"/>
                    <a:gd name="connsiteY27" fmla="*/ 578086 h 1159111"/>
                    <a:gd name="connsiteX28" fmla="*/ 1879600 w 2365375"/>
                    <a:gd name="connsiteY28" fmla="*/ 600311 h 1159111"/>
                    <a:gd name="connsiteX29" fmla="*/ 1825625 w 2365375"/>
                    <a:gd name="connsiteY29" fmla="*/ 619361 h 1159111"/>
                    <a:gd name="connsiteX30" fmla="*/ 1622425 w 2365375"/>
                    <a:gd name="connsiteY30" fmla="*/ 651111 h 1159111"/>
                    <a:gd name="connsiteX31" fmla="*/ 1517650 w 2365375"/>
                    <a:gd name="connsiteY31" fmla="*/ 663811 h 1159111"/>
                    <a:gd name="connsiteX32" fmla="*/ 1428750 w 2365375"/>
                    <a:gd name="connsiteY32" fmla="*/ 663811 h 1159111"/>
                    <a:gd name="connsiteX33" fmla="*/ 1346200 w 2365375"/>
                    <a:gd name="connsiteY33" fmla="*/ 660636 h 1159111"/>
                    <a:gd name="connsiteX34" fmla="*/ 1263650 w 2365375"/>
                    <a:gd name="connsiteY34" fmla="*/ 638411 h 1159111"/>
                    <a:gd name="connsiteX35" fmla="*/ 1076325 w 2365375"/>
                    <a:gd name="connsiteY35" fmla="*/ 552686 h 1159111"/>
                    <a:gd name="connsiteX36" fmla="*/ 1270000 w 2365375"/>
                    <a:gd name="connsiteY36" fmla="*/ 549511 h 1159111"/>
                    <a:gd name="connsiteX37" fmla="*/ 1568450 w 2365375"/>
                    <a:gd name="connsiteY37" fmla="*/ 565386 h 1159111"/>
                    <a:gd name="connsiteX38" fmla="*/ 1749425 w 2365375"/>
                    <a:gd name="connsiteY38" fmla="*/ 581261 h 1159111"/>
                    <a:gd name="connsiteX39" fmla="*/ 1800225 w 2365375"/>
                    <a:gd name="connsiteY39" fmla="*/ 555861 h 1159111"/>
                    <a:gd name="connsiteX40" fmla="*/ 1844675 w 2365375"/>
                    <a:gd name="connsiteY40" fmla="*/ 511411 h 1159111"/>
                    <a:gd name="connsiteX41" fmla="*/ 1879600 w 2365375"/>
                    <a:gd name="connsiteY41" fmla="*/ 454261 h 1159111"/>
                    <a:gd name="connsiteX42" fmla="*/ 1882775 w 2365375"/>
                    <a:gd name="connsiteY42" fmla="*/ 387586 h 1159111"/>
                    <a:gd name="connsiteX43" fmla="*/ 1860550 w 2365375"/>
                    <a:gd name="connsiteY43" fmla="*/ 324086 h 1159111"/>
                    <a:gd name="connsiteX44" fmla="*/ 1822450 w 2365375"/>
                    <a:gd name="connsiteY44" fmla="*/ 295511 h 1159111"/>
                    <a:gd name="connsiteX45" fmla="*/ 1768475 w 2365375"/>
                    <a:gd name="connsiteY45" fmla="*/ 273286 h 1159111"/>
                    <a:gd name="connsiteX46" fmla="*/ 1685925 w 2365375"/>
                    <a:gd name="connsiteY46" fmla="*/ 251061 h 1159111"/>
                    <a:gd name="connsiteX47" fmla="*/ 1536700 w 2365375"/>
                    <a:gd name="connsiteY47" fmla="*/ 212961 h 1159111"/>
                    <a:gd name="connsiteX48" fmla="*/ 1397000 w 2365375"/>
                    <a:gd name="connsiteY48" fmla="*/ 200261 h 1159111"/>
                    <a:gd name="connsiteX49" fmla="*/ 1257300 w 2365375"/>
                    <a:gd name="connsiteY49" fmla="*/ 193911 h 1159111"/>
                    <a:gd name="connsiteX50" fmla="*/ 1158875 w 2365375"/>
                    <a:gd name="connsiteY50" fmla="*/ 184386 h 1159111"/>
                    <a:gd name="connsiteX51" fmla="*/ 1098550 w 2365375"/>
                    <a:gd name="connsiteY51" fmla="*/ 149461 h 1159111"/>
                    <a:gd name="connsiteX52" fmla="*/ 958850 w 2365375"/>
                    <a:gd name="connsiteY52" fmla="*/ 79611 h 1159111"/>
                    <a:gd name="connsiteX53" fmla="*/ 854075 w 2365375"/>
                    <a:gd name="connsiteY53" fmla="*/ 41511 h 1159111"/>
                    <a:gd name="connsiteX54" fmla="*/ 746125 w 2365375"/>
                    <a:gd name="connsiteY54" fmla="*/ 16111 h 1159111"/>
                    <a:gd name="connsiteX55" fmla="*/ 628650 w 2365375"/>
                    <a:gd name="connsiteY55" fmla="*/ 236 h 1159111"/>
                    <a:gd name="connsiteX56" fmla="*/ 508000 w 2365375"/>
                    <a:gd name="connsiteY56" fmla="*/ 6586 h 1159111"/>
                    <a:gd name="connsiteX57" fmla="*/ 355600 w 2365375"/>
                    <a:gd name="connsiteY57" fmla="*/ 6586 h 1159111"/>
                    <a:gd name="connsiteX58" fmla="*/ 266700 w 2365375"/>
                    <a:gd name="connsiteY58" fmla="*/ 28811 h 1159111"/>
                    <a:gd name="connsiteX59" fmla="*/ 146050 w 2365375"/>
                    <a:gd name="connsiteY59" fmla="*/ 47861 h 1159111"/>
                    <a:gd name="connsiteX60" fmla="*/ 6350 w 2365375"/>
                    <a:gd name="connsiteY60" fmla="*/ 117711 h 1159111"/>
                    <a:gd name="connsiteX0" fmla="*/ 6350 w 2365375"/>
                    <a:gd name="connsiteY0" fmla="*/ 117711 h 1159111"/>
                    <a:gd name="connsiteX1" fmla="*/ 0 w 2365375"/>
                    <a:gd name="connsiteY1" fmla="*/ 724136 h 1159111"/>
                    <a:gd name="connsiteX2" fmla="*/ 22225 w 2365375"/>
                    <a:gd name="connsiteY2" fmla="*/ 740011 h 1159111"/>
                    <a:gd name="connsiteX3" fmla="*/ 41275 w 2365375"/>
                    <a:gd name="connsiteY3" fmla="*/ 755886 h 1159111"/>
                    <a:gd name="connsiteX4" fmla="*/ 66675 w 2365375"/>
                    <a:gd name="connsiteY4" fmla="*/ 765411 h 1159111"/>
                    <a:gd name="connsiteX5" fmla="*/ 120650 w 2365375"/>
                    <a:gd name="connsiteY5" fmla="*/ 759061 h 1159111"/>
                    <a:gd name="connsiteX6" fmla="*/ 193675 w 2365375"/>
                    <a:gd name="connsiteY6" fmla="*/ 774936 h 1159111"/>
                    <a:gd name="connsiteX7" fmla="*/ 1000125 w 2365375"/>
                    <a:gd name="connsiteY7" fmla="*/ 1140061 h 1159111"/>
                    <a:gd name="connsiteX8" fmla="*/ 1035050 w 2365375"/>
                    <a:gd name="connsiteY8" fmla="*/ 1159111 h 1159111"/>
                    <a:gd name="connsiteX9" fmla="*/ 1092200 w 2365375"/>
                    <a:gd name="connsiteY9" fmla="*/ 1159111 h 1159111"/>
                    <a:gd name="connsiteX10" fmla="*/ 1260475 w 2365375"/>
                    <a:gd name="connsiteY10" fmla="*/ 1149586 h 1159111"/>
                    <a:gd name="connsiteX11" fmla="*/ 1330325 w 2365375"/>
                    <a:gd name="connsiteY11" fmla="*/ 1136886 h 1159111"/>
                    <a:gd name="connsiteX12" fmla="*/ 1835150 w 2365375"/>
                    <a:gd name="connsiteY12" fmla="*/ 1063861 h 1159111"/>
                    <a:gd name="connsiteX13" fmla="*/ 2282825 w 2365375"/>
                    <a:gd name="connsiteY13" fmla="*/ 793986 h 1159111"/>
                    <a:gd name="connsiteX14" fmla="*/ 2343150 w 2365375"/>
                    <a:gd name="connsiteY14" fmla="*/ 724136 h 1159111"/>
                    <a:gd name="connsiteX15" fmla="*/ 2365375 w 2365375"/>
                    <a:gd name="connsiteY15" fmla="*/ 660636 h 1159111"/>
                    <a:gd name="connsiteX16" fmla="*/ 2352675 w 2365375"/>
                    <a:gd name="connsiteY16" fmla="*/ 616186 h 1159111"/>
                    <a:gd name="connsiteX17" fmla="*/ 2324100 w 2365375"/>
                    <a:gd name="connsiteY17" fmla="*/ 597136 h 1159111"/>
                    <a:gd name="connsiteX18" fmla="*/ 2317750 w 2365375"/>
                    <a:gd name="connsiteY18" fmla="*/ 587611 h 1159111"/>
                    <a:gd name="connsiteX19" fmla="*/ 2362200 w 2365375"/>
                    <a:gd name="connsiteY19" fmla="*/ 527286 h 1159111"/>
                    <a:gd name="connsiteX20" fmla="*/ 2352675 w 2365375"/>
                    <a:gd name="connsiteY20" fmla="*/ 476486 h 1159111"/>
                    <a:gd name="connsiteX21" fmla="*/ 2314575 w 2365375"/>
                    <a:gd name="connsiteY21" fmla="*/ 451086 h 1159111"/>
                    <a:gd name="connsiteX22" fmla="*/ 2247900 w 2365375"/>
                    <a:gd name="connsiteY22" fmla="*/ 422511 h 1159111"/>
                    <a:gd name="connsiteX23" fmla="*/ 2184400 w 2365375"/>
                    <a:gd name="connsiteY23" fmla="*/ 422511 h 1159111"/>
                    <a:gd name="connsiteX24" fmla="*/ 2117725 w 2365375"/>
                    <a:gd name="connsiteY24" fmla="*/ 425686 h 1159111"/>
                    <a:gd name="connsiteX25" fmla="*/ 2063750 w 2365375"/>
                    <a:gd name="connsiteY25" fmla="*/ 454261 h 1159111"/>
                    <a:gd name="connsiteX26" fmla="*/ 2012950 w 2365375"/>
                    <a:gd name="connsiteY26" fmla="*/ 482836 h 1159111"/>
                    <a:gd name="connsiteX27" fmla="*/ 1920875 w 2365375"/>
                    <a:gd name="connsiteY27" fmla="*/ 578086 h 1159111"/>
                    <a:gd name="connsiteX28" fmla="*/ 1879600 w 2365375"/>
                    <a:gd name="connsiteY28" fmla="*/ 600311 h 1159111"/>
                    <a:gd name="connsiteX29" fmla="*/ 1825625 w 2365375"/>
                    <a:gd name="connsiteY29" fmla="*/ 619361 h 1159111"/>
                    <a:gd name="connsiteX30" fmla="*/ 1622425 w 2365375"/>
                    <a:gd name="connsiteY30" fmla="*/ 651111 h 1159111"/>
                    <a:gd name="connsiteX31" fmla="*/ 1517650 w 2365375"/>
                    <a:gd name="connsiteY31" fmla="*/ 663811 h 1159111"/>
                    <a:gd name="connsiteX32" fmla="*/ 1428750 w 2365375"/>
                    <a:gd name="connsiteY32" fmla="*/ 663811 h 1159111"/>
                    <a:gd name="connsiteX33" fmla="*/ 1346200 w 2365375"/>
                    <a:gd name="connsiteY33" fmla="*/ 660636 h 1159111"/>
                    <a:gd name="connsiteX34" fmla="*/ 1263650 w 2365375"/>
                    <a:gd name="connsiteY34" fmla="*/ 638411 h 1159111"/>
                    <a:gd name="connsiteX35" fmla="*/ 1076325 w 2365375"/>
                    <a:gd name="connsiteY35" fmla="*/ 552686 h 1159111"/>
                    <a:gd name="connsiteX36" fmla="*/ 1270000 w 2365375"/>
                    <a:gd name="connsiteY36" fmla="*/ 549511 h 1159111"/>
                    <a:gd name="connsiteX37" fmla="*/ 1568450 w 2365375"/>
                    <a:gd name="connsiteY37" fmla="*/ 565386 h 1159111"/>
                    <a:gd name="connsiteX38" fmla="*/ 1749425 w 2365375"/>
                    <a:gd name="connsiteY38" fmla="*/ 581261 h 1159111"/>
                    <a:gd name="connsiteX39" fmla="*/ 1800225 w 2365375"/>
                    <a:gd name="connsiteY39" fmla="*/ 555861 h 1159111"/>
                    <a:gd name="connsiteX40" fmla="*/ 1844675 w 2365375"/>
                    <a:gd name="connsiteY40" fmla="*/ 511411 h 1159111"/>
                    <a:gd name="connsiteX41" fmla="*/ 1879600 w 2365375"/>
                    <a:gd name="connsiteY41" fmla="*/ 454261 h 1159111"/>
                    <a:gd name="connsiteX42" fmla="*/ 1882775 w 2365375"/>
                    <a:gd name="connsiteY42" fmla="*/ 387586 h 1159111"/>
                    <a:gd name="connsiteX43" fmla="*/ 1860550 w 2365375"/>
                    <a:gd name="connsiteY43" fmla="*/ 324086 h 1159111"/>
                    <a:gd name="connsiteX44" fmla="*/ 1822450 w 2365375"/>
                    <a:gd name="connsiteY44" fmla="*/ 295511 h 1159111"/>
                    <a:gd name="connsiteX45" fmla="*/ 1768475 w 2365375"/>
                    <a:gd name="connsiteY45" fmla="*/ 273286 h 1159111"/>
                    <a:gd name="connsiteX46" fmla="*/ 1685925 w 2365375"/>
                    <a:gd name="connsiteY46" fmla="*/ 251061 h 1159111"/>
                    <a:gd name="connsiteX47" fmla="*/ 1536700 w 2365375"/>
                    <a:gd name="connsiteY47" fmla="*/ 212961 h 1159111"/>
                    <a:gd name="connsiteX48" fmla="*/ 1397000 w 2365375"/>
                    <a:gd name="connsiteY48" fmla="*/ 200261 h 1159111"/>
                    <a:gd name="connsiteX49" fmla="*/ 1257300 w 2365375"/>
                    <a:gd name="connsiteY49" fmla="*/ 193911 h 1159111"/>
                    <a:gd name="connsiteX50" fmla="*/ 1158875 w 2365375"/>
                    <a:gd name="connsiteY50" fmla="*/ 184386 h 1159111"/>
                    <a:gd name="connsiteX51" fmla="*/ 1098550 w 2365375"/>
                    <a:gd name="connsiteY51" fmla="*/ 149461 h 1159111"/>
                    <a:gd name="connsiteX52" fmla="*/ 958850 w 2365375"/>
                    <a:gd name="connsiteY52" fmla="*/ 79611 h 1159111"/>
                    <a:gd name="connsiteX53" fmla="*/ 854075 w 2365375"/>
                    <a:gd name="connsiteY53" fmla="*/ 41511 h 1159111"/>
                    <a:gd name="connsiteX54" fmla="*/ 746125 w 2365375"/>
                    <a:gd name="connsiteY54" fmla="*/ 16111 h 1159111"/>
                    <a:gd name="connsiteX55" fmla="*/ 628650 w 2365375"/>
                    <a:gd name="connsiteY55" fmla="*/ 236 h 1159111"/>
                    <a:gd name="connsiteX56" fmla="*/ 508000 w 2365375"/>
                    <a:gd name="connsiteY56" fmla="*/ 6586 h 1159111"/>
                    <a:gd name="connsiteX57" fmla="*/ 355600 w 2365375"/>
                    <a:gd name="connsiteY57" fmla="*/ 6586 h 1159111"/>
                    <a:gd name="connsiteX58" fmla="*/ 266700 w 2365375"/>
                    <a:gd name="connsiteY58" fmla="*/ 28811 h 1159111"/>
                    <a:gd name="connsiteX59" fmla="*/ 146050 w 2365375"/>
                    <a:gd name="connsiteY59" fmla="*/ 47861 h 1159111"/>
                    <a:gd name="connsiteX60" fmla="*/ 6350 w 2365375"/>
                    <a:gd name="connsiteY60" fmla="*/ 117711 h 1159111"/>
                    <a:gd name="connsiteX0" fmla="*/ 6350 w 2365375"/>
                    <a:gd name="connsiteY0" fmla="*/ 117711 h 1159111"/>
                    <a:gd name="connsiteX1" fmla="*/ 0 w 2365375"/>
                    <a:gd name="connsiteY1" fmla="*/ 724136 h 1159111"/>
                    <a:gd name="connsiteX2" fmla="*/ 22225 w 2365375"/>
                    <a:gd name="connsiteY2" fmla="*/ 740011 h 1159111"/>
                    <a:gd name="connsiteX3" fmla="*/ 41275 w 2365375"/>
                    <a:gd name="connsiteY3" fmla="*/ 755886 h 1159111"/>
                    <a:gd name="connsiteX4" fmla="*/ 66675 w 2365375"/>
                    <a:gd name="connsiteY4" fmla="*/ 765411 h 1159111"/>
                    <a:gd name="connsiteX5" fmla="*/ 120650 w 2365375"/>
                    <a:gd name="connsiteY5" fmla="*/ 759061 h 1159111"/>
                    <a:gd name="connsiteX6" fmla="*/ 193675 w 2365375"/>
                    <a:gd name="connsiteY6" fmla="*/ 774936 h 1159111"/>
                    <a:gd name="connsiteX7" fmla="*/ 1000125 w 2365375"/>
                    <a:gd name="connsiteY7" fmla="*/ 1140061 h 1159111"/>
                    <a:gd name="connsiteX8" fmla="*/ 1035050 w 2365375"/>
                    <a:gd name="connsiteY8" fmla="*/ 1159111 h 1159111"/>
                    <a:gd name="connsiteX9" fmla="*/ 1092200 w 2365375"/>
                    <a:gd name="connsiteY9" fmla="*/ 1159111 h 1159111"/>
                    <a:gd name="connsiteX10" fmla="*/ 1260475 w 2365375"/>
                    <a:gd name="connsiteY10" fmla="*/ 1149586 h 1159111"/>
                    <a:gd name="connsiteX11" fmla="*/ 1330325 w 2365375"/>
                    <a:gd name="connsiteY11" fmla="*/ 1136886 h 1159111"/>
                    <a:gd name="connsiteX12" fmla="*/ 1835150 w 2365375"/>
                    <a:gd name="connsiteY12" fmla="*/ 1063861 h 1159111"/>
                    <a:gd name="connsiteX13" fmla="*/ 2282825 w 2365375"/>
                    <a:gd name="connsiteY13" fmla="*/ 793986 h 1159111"/>
                    <a:gd name="connsiteX14" fmla="*/ 2343150 w 2365375"/>
                    <a:gd name="connsiteY14" fmla="*/ 724136 h 1159111"/>
                    <a:gd name="connsiteX15" fmla="*/ 2365375 w 2365375"/>
                    <a:gd name="connsiteY15" fmla="*/ 660636 h 1159111"/>
                    <a:gd name="connsiteX16" fmla="*/ 2352675 w 2365375"/>
                    <a:gd name="connsiteY16" fmla="*/ 616186 h 1159111"/>
                    <a:gd name="connsiteX17" fmla="*/ 2324100 w 2365375"/>
                    <a:gd name="connsiteY17" fmla="*/ 597136 h 1159111"/>
                    <a:gd name="connsiteX18" fmla="*/ 2317750 w 2365375"/>
                    <a:gd name="connsiteY18" fmla="*/ 587611 h 1159111"/>
                    <a:gd name="connsiteX19" fmla="*/ 2362200 w 2365375"/>
                    <a:gd name="connsiteY19" fmla="*/ 527286 h 1159111"/>
                    <a:gd name="connsiteX20" fmla="*/ 2352675 w 2365375"/>
                    <a:gd name="connsiteY20" fmla="*/ 476486 h 1159111"/>
                    <a:gd name="connsiteX21" fmla="*/ 2314575 w 2365375"/>
                    <a:gd name="connsiteY21" fmla="*/ 451086 h 1159111"/>
                    <a:gd name="connsiteX22" fmla="*/ 2247900 w 2365375"/>
                    <a:gd name="connsiteY22" fmla="*/ 422511 h 1159111"/>
                    <a:gd name="connsiteX23" fmla="*/ 2184400 w 2365375"/>
                    <a:gd name="connsiteY23" fmla="*/ 422511 h 1159111"/>
                    <a:gd name="connsiteX24" fmla="*/ 2117725 w 2365375"/>
                    <a:gd name="connsiteY24" fmla="*/ 425686 h 1159111"/>
                    <a:gd name="connsiteX25" fmla="*/ 2063750 w 2365375"/>
                    <a:gd name="connsiteY25" fmla="*/ 454261 h 1159111"/>
                    <a:gd name="connsiteX26" fmla="*/ 2012950 w 2365375"/>
                    <a:gd name="connsiteY26" fmla="*/ 482836 h 1159111"/>
                    <a:gd name="connsiteX27" fmla="*/ 1920875 w 2365375"/>
                    <a:gd name="connsiteY27" fmla="*/ 578086 h 1159111"/>
                    <a:gd name="connsiteX28" fmla="*/ 1879600 w 2365375"/>
                    <a:gd name="connsiteY28" fmla="*/ 600311 h 1159111"/>
                    <a:gd name="connsiteX29" fmla="*/ 1825625 w 2365375"/>
                    <a:gd name="connsiteY29" fmla="*/ 619361 h 1159111"/>
                    <a:gd name="connsiteX30" fmla="*/ 1622425 w 2365375"/>
                    <a:gd name="connsiteY30" fmla="*/ 651111 h 1159111"/>
                    <a:gd name="connsiteX31" fmla="*/ 1517650 w 2365375"/>
                    <a:gd name="connsiteY31" fmla="*/ 663811 h 1159111"/>
                    <a:gd name="connsiteX32" fmla="*/ 1428750 w 2365375"/>
                    <a:gd name="connsiteY32" fmla="*/ 663811 h 1159111"/>
                    <a:gd name="connsiteX33" fmla="*/ 1346200 w 2365375"/>
                    <a:gd name="connsiteY33" fmla="*/ 660636 h 1159111"/>
                    <a:gd name="connsiteX34" fmla="*/ 1263650 w 2365375"/>
                    <a:gd name="connsiteY34" fmla="*/ 638411 h 1159111"/>
                    <a:gd name="connsiteX35" fmla="*/ 1076325 w 2365375"/>
                    <a:gd name="connsiteY35" fmla="*/ 552686 h 1159111"/>
                    <a:gd name="connsiteX36" fmla="*/ 1270000 w 2365375"/>
                    <a:gd name="connsiteY36" fmla="*/ 549511 h 1159111"/>
                    <a:gd name="connsiteX37" fmla="*/ 1568450 w 2365375"/>
                    <a:gd name="connsiteY37" fmla="*/ 565386 h 1159111"/>
                    <a:gd name="connsiteX38" fmla="*/ 1749425 w 2365375"/>
                    <a:gd name="connsiteY38" fmla="*/ 581261 h 1159111"/>
                    <a:gd name="connsiteX39" fmla="*/ 1800225 w 2365375"/>
                    <a:gd name="connsiteY39" fmla="*/ 555861 h 1159111"/>
                    <a:gd name="connsiteX40" fmla="*/ 1844675 w 2365375"/>
                    <a:gd name="connsiteY40" fmla="*/ 511411 h 1159111"/>
                    <a:gd name="connsiteX41" fmla="*/ 1879600 w 2365375"/>
                    <a:gd name="connsiteY41" fmla="*/ 454261 h 1159111"/>
                    <a:gd name="connsiteX42" fmla="*/ 1882775 w 2365375"/>
                    <a:gd name="connsiteY42" fmla="*/ 387586 h 1159111"/>
                    <a:gd name="connsiteX43" fmla="*/ 1860550 w 2365375"/>
                    <a:gd name="connsiteY43" fmla="*/ 324086 h 1159111"/>
                    <a:gd name="connsiteX44" fmla="*/ 1822450 w 2365375"/>
                    <a:gd name="connsiteY44" fmla="*/ 295511 h 1159111"/>
                    <a:gd name="connsiteX45" fmla="*/ 1768475 w 2365375"/>
                    <a:gd name="connsiteY45" fmla="*/ 273286 h 1159111"/>
                    <a:gd name="connsiteX46" fmla="*/ 1685925 w 2365375"/>
                    <a:gd name="connsiteY46" fmla="*/ 251061 h 1159111"/>
                    <a:gd name="connsiteX47" fmla="*/ 1536700 w 2365375"/>
                    <a:gd name="connsiteY47" fmla="*/ 212961 h 1159111"/>
                    <a:gd name="connsiteX48" fmla="*/ 1397000 w 2365375"/>
                    <a:gd name="connsiteY48" fmla="*/ 200261 h 1159111"/>
                    <a:gd name="connsiteX49" fmla="*/ 1257300 w 2365375"/>
                    <a:gd name="connsiteY49" fmla="*/ 193911 h 1159111"/>
                    <a:gd name="connsiteX50" fmla="*/ 1158875 w 2365375"/>
                    <a:gd name="connsiteY50" fmla="*/ 184386 h 1159111"/>
                    <a:gd name="connsiteX51" fmla="*/ 1098550 w 2365375"/>
                    <a:gd name="connsiteY51" fmla="*/ 149461 h 1159111"/>
                    <a:gd name="connsiteX52" fmla="*/ 958850 w 2365375"/>
                    <a:gd name="connsiteY52" fmla="*/ 79611 h 1159111"/>
                    <a:gd name="connsiteX53" fmla="*/ 854075 w 2365375"/>
                    <a:gd name="connsiteY53" fmla="*/ 41511 h 1159111"/>
                    <a:gd name="connsiteX54" fmla="*/ 746125 w 2365375"/>
                    <a:gd name="connsiteY54" fmla="*/ 16111 h 1159111"/>
                    <a:gd name="connsiteX55" fmla="*/ 628650 w 2365375"/>
                    <a:gd name="connsiteY55" fmla="*/ 236 h 1159111"/>
                    <a:gd name="connsiteX56" fmla="*/ 508000 w 2365375"/>
                    <a:gd name="connsiteY56" fmla="*/ 6586 h 1159111"/>
                    <a:gd name="connsiteX57" fmla="*/ 355600 w 2365375"/>
                    <a:gd name="connsiteY57" fmla="*/ 6586 h 1159111"/>
                    <a:gd name="connsiteX58" fmla="*/ 266700 w 2365375"/>
                    <a:gd name="connsiteY58" fmla="*/ 28811 h 1159111"/>
                    <a:gd name="connsiteX59" fmla="*/ 146050 w 2365375"/>
                    <a:gd name="connsiteY59" fmla="*/ 47861 h 1159111"/>
                    <a:gd name="connsiteX60" fmla="*/ 6350 w 2365375"/>
                    <a:gd name="connsiteY60" fmla="*/ 117711 h 1159111"/>
                    <a:gd name="connsiteX0" fmla="*/ 6350 w 2365375"/>
                    <a:gd name="connsiteY0" fmla="*/ 117711 h 1159111"/>
                    <a:gd name="connsiteX1" fmla="*/ 0 w 2365375"/>
                    <a:gd name="connsiteY1" fmla="*/ 724136 h 1159111"/>
                    <a:gd name="connsiteX2" fmla="*/ 22225 w 2365375"/>
                    <a:gd name="connsiteY2" fmla="*/ 740011 h 1159111"/>
                    <a:gd name="connsiteX3" fmla="*/ 41275 w 2365375"/>
                    <a:gd name="connsiteY3" fmla="*/ 755886 h 1159111"/>
                    <a:gd name="connsiteX4" fmla="*/ 66675 w 2365375"/>
                    <a:gd name="connsiteY4" fmla="*/ 765411 h 1159111"/>
                    <a:gd name="connsiteX5" fmla="*/ 120650 w 2365375"/>
                    <a:gd name="connsiteY5" fmla="*/ 759061 h 1159111"/>
                    <a:gd name="connsiteX6" fmla="*/ 193675 w 2365375"/>
                    <a:gd name="connsiteY6" fmla="*/ 774936 h 1159111"/>
                    <a:gd name="connsiteX7" fmla="*/ 1000125 w 2365375"/>
                    <a:gd name="connsiteY7" fmla="*/ 1140061 h 1159111"/>
                    <a:gd name="connsiteX8" fmla="*/ 1035050 w 2365375"/>
                    <a:gd name="connsiteY8" fmla="*/ 1159111 h 1159111"/>
                    <a:gd name="connsiteX9" fmla="*/ 1092200 w 2365375"/>
                    <a:gd name="connsiteY9" fmla="*/ 1159111 h 1159111"/>
                    <a:gd name="connsiteX10" fmla="*/ 1260475 w 2365375"/>
                    <a:gd name="connsiteY10" fmla="*/ 1149586 h 1159111"/>
                    <a:gd name="connsiteX11" fmla="*/ 1330325 w 2365375"/>
                    <a:gd name="connsiteY11" fmla="*/ 1136886 h 1159111"/>
                    <a:gd name="connsiteX12" fmla="*/ 1835150 w 2365375"/>
                    <a:gd name="connsiteY12" fmla="*/ 1063861 h 1159111"/>
                    <a:gd name="connsiteX13" fmla="*/ 2282825 w 2365375"/>
                    <a:gd name="connsiteY13" fmla="*/ 793986 h 1159111"/>
                    <a:gd name="connsiteX14" fmla="*/ 2343150 w 2365375"/>
                    <a:gd name="connsiteY14" fmla="*/ 724136 h 1159111"/>
                    <a:gd name="connsiteX15" fmla="*/ 2365375 w 2365375"/>
                    <a:gd name="connsiteY15" fmla="*/ 660636 h 1159111"/>
                    <a:gd name="connsiteX16" fmla="*/ 2352675 w 2365375"/>
                    <a:gd name="connsiteY16" fmla="*/ 616186 h 1159111"/>
                    <a:gd name="connsiteX17" fmla="*/ 2324100 w 2365375"/>
                    <a:gd name="connsiteY17" fmla="*/ 597136 h 1159111"/>
                    <a:gd name="connsiteX18" fmla="*/ 2317750 w 2365375"/>
                    <a:gd name="connsiteY18" fmla="*/ 587611 h 1159111"/>
                    <a:gd name="connsiteX19" fmla="*/ 2362200 w 2365375"/>
                    <a:gd name="connsiteY19" fmla="*/ 527286 h 1159111"/>
                    <a:gd name="connsiteX20" fmla="*/ 2352675 w 2365375"/>
                    <a:gd name="connsiteY20" fmla="*/ 476486 h 1159111"/>
                    <a:gd name="connsiteX21" fmla="*/ 2314575 w 2365375"/>
                    <a:gd name="connsiteY21" fmla="*/ 451086 h 1159111"/>
                    <a:gd name="connsiteX22" fmla="*/ 2247900 w 2365375"/>
                    <a:gd name="connsiteY22" fmla="*/ 422511 h 1159111"/>
                    <a:gd name="connsiteX23" fmla="*/ 2184400 w 2365375"/>
                    <a:gd name="connsiteY23" fmla="*/ 422511 h 1159111"/>
                    <a:gd name="connsiteX24" fmla="*/ 2117725 w 2365375"/>
                    <a:gd name="connsiteY24" fmla="*/ 425686 h 1159111"/>
                    <a:gd name="connsiteX25" fmla="*/ 2063750 w 2365375"/>
                    <a:gd name="connsiteY25" fmla="*/ 454261 h 1159111"/>
                    <a:gd name="connsiteX26" fmla="*/ 2012950 w 2365375"/>
                    <a:gd name="connsiteY26" fmla="*/ 482836 h 1159111"/>
                    <a:gd name="connsiteX27" fmla="*/ 1920875 w 2365375"/>
                    <a:gd name="connsiteY27" fmla="*/ 578086 h 1159111"/>
                    <a:gd name="connsiteX28" fmla="*/ 1879600 w 2365375"/>
                    <a:gd name="connsiteY28" fmla="*/ 600311 h 1159111"/>
                    <a:gd name="connsiteX29" fmla="*/ 1825625 w 2365375"/>
                    <a:gd name="connsiteY29" fmla="*/ 619361 h 1159111"/>
                    <a:gd name="connsiteX30" fmla="*/ 1622425 w 2365375"/>
                    <a:gd name="connsiteY30" fmla="*/ 651111 h 1159111"/>
                    <a:gd name="connsiteX31" fmla="*/ 1517650 w 2365375"/>
                    <a:gd name="connsiteY31" fmla="*/ 663811 h 1159111"/>
                    <a:gd name="connsiteX32" fmla="*/ 1428750 w 2365375"/>
                    <a:gd name="connsiteY32" fmla="*/ 663811 h 1159111"/>
                    <a:gd name="connsiteX33" fmla="*/ 1346200 w 2365375"/>
                    <a:gd name="connsiteY33" fmla="*/ 660636 h 1159111"/>
                    <a:gd name="connsiteX34" fmla="*/ 1263650 w 2365375"/>
                    <a:gd name="connsiteY34" fmla="*/ 638411 h 1159111"/>
                    <a:gd name="connsiteX35" fmla="*/ 1076325 w 2365375"/>
                    <a:gd name="connsiteY35" fmla="*/ 552686 h 1159111"/>
                    <a:gd name="connsiteX36" fmla="*/ 1270000 w 2365375"/>
                    <a:gd name="connsiteY36" fmla="*/ 549511 h 1159111"/>
                    <a:gd name="connsiteX37" fmla="*/ 1568450 w 2365375"/>
                    <a:gd name="connsiteY37" fmla="*/ 565386 h 1159111"/>
                    <a:gd name="connsiteX38" fmla="*/ 1749425 w 2365375"/>
                    <a:gd name="connsiteY38" fmla="*/ 581261 h 1159111"/>
                    <a:gd name="connsiteX39" fmla="*/ 1800225 w 2365375"/>
                    <a:gd name="connsiteY39" fmla="*/ 555861 h 1159111"/>
                    <a:gd name="connsiteX40" fmla="*/ 1844675 w 2365375"/>
                    <a:gd name="connsiteY40" fmla="*/ 511411 h 1159111"/>
                    <a:gd name="connsiteX41" fmla="*/ 1879600 w 2365375"/>
                    <a:gd name="connsiteY41" fmla="*/ 454261 h 1159111"/>
                    <a:gd name="connsiteX42" fmla="*/ 1882775 w 2365375"/>
                    <a:gd name="connsiteY42" fmla="*/ 387586 h 1159111"/>
                    <a:gd name="connsiteX43" fmla="*/ 1860550 w 2365375"/>
                    <a:gd name="connsiteY43" fmla="*/ 324086 h 1159111"/>
                    <a:gd name="connsiteX44" fmla="*/ 1822450 w 2365375"/>
                    <a:gd name="connsiteY44" fmla="*/ 295511 h 1159111"/>
                    <a:gd name="connsiteX45" fmla="*/ 1768475 w 2365375"/>
                    <a:gd name="connsiteY45" fmla="*/ 273286 h 1159111"/>
                    <a:gd name="connsiteX46" fmla="*/ 1685925 w 2365375"/>
                    <a:gd name="connsiteY46" fmla="*/ 251061 h 1159111"/>
                    <a:gd name="connsiteX47" fmla="*/ 1536700 w 2365375"/>
                    <a:gd name="connsiteY47" fmla="*/ 212961 h 1159111"/>
                    <a:gd name="connsiteX48" fmla="*/ 1397000 w 2365375"/>
                    <a:gd name="connsiteY48" fmla="*/ 200261 h 1159111"/>
                    <a:gd name="connsiteX49" fmla="*/ 1257300 w 2365375"/>
                    <a:gd name="connsiteY49" fmla="*/ 193911 h 1159111"/>
                    <a:gd name="connsiteX50" fmla="*/ 1158875 w 2365375"/>
                    <a:gd name="connsiteY50" fmla="*/ 184386 h 1159111"/>
                    <a:gd name="connsiteX51" fmla="*/ 1098550 w 2365375"/>
                    <a:gd name="connsiteY51" fmla="*/ 149461 h 1159111"/>
                    <a:gd name="connsiteX52" fmla="*/ 958850 w 2365375"/>
                    <a:gd name="connsiteY52" fmla="*/ 79611 h 1159111"/>
                    <a:gd name="connsiteX53" fmla="*/ 854075 w 2365375"/>
                    <a:gd name="connsiteY53" fmla="*/ 41511 h 1159111"/>
                    <a:gd name="connsiteX54" fmla="*/ 746125 w 2365375"/>
                    <a:gd name="connsiteY54" fmla="*/ 16111 h 1159111"/>
                    <a:gd name="connsiteX55" fmla="*/ 628650 w 2365375"/>
                    <a:gd name="connsiteY55" fmla="*/ 236 h 1159111"/>
                    <a:gd name="connsiteX56" fmla="*/ 508000 w 2365375"/>
                    <a:gd name="connsiteY56" fmla="*/ 6586 h 1159111"/>
                    <a:gd name="connsiteX57" fmla="*/ 355600 w 2365375"/>
                    <a:gd name="connsiteY57" fmla="*/ 6586 h 1159111"/>
                    <a:gd name="connsiteX58" fmla="*/ 266700 w 2365375"/>
                    <a:gd name="connsiteY58" fmla="*/ 28811 h 1159111"/>
                    <a:gd name="connsiteX59" fmla="*/ 146050 w 2365375"/>
                    <a:gd name="connsiteY59" fmla="*/ 47861 h 1159111"/>
                    <a:gd name="connsiteX60" fmla="*/ 6350 w 2365375"/>
                    <a:gd name="connsiteY60" fmla="*/ 117711 h 1159111"/>
                    <a:gd name="connsiteX0" fmla="*/ 6350 w 2365375"/>
                    <a:gd name="connsiteY0" fmla="*/ 117711 h 1159111"/>
                    <a:gd name="connsiteX1" fmla="*/ 0 w 2365375"/>
                    <a:gd name="connsiteY1" fmla="*/ 724136 h 1159111"/>
                    <a:gd name="connsiteX2" fmla="*/ 22225 w 2365375"/>
                    <a:gd name="connsiteY2" fmla="*/ 740011 h 1159111"/>
                    <a:gd name="connsiteX3" fmla="*/ 41275 w 2365375"/>
                    <a:gd name="connsiteY3" fmla="*/ 755886 h 1159111"/>
                    <a:gd name="connsiteX4" fmla="*/ 66675 w 2365375"/>
                    <a:gd name="connsiteY4" fmla="*/ 765411 h 1159111"/>
                    <a:gd name="connsiteX5" fmla="*/ 120650 w 2365375"/>
                    <a:gd name="connsiteY5" fmla="*/ 759061 h 1159111"/>
                    <a:gd name="connsiteX6" fmla="*/ 193675 w 2365375"/>
                    <a:gd name="connsiteY6" fmla="*/ 774936 h 1159111"/>
                    <a:gd name="connsiteX7" fmla="*/ 1000125 w 2365375"/>
                    <a:gd name="connsiteY7" fmla="*/ 1140061 h 1159111"/>
                    <a:gd name="connsiteX8" fmla="*/ 1035050 w 2365375"/>
                    <a:gd name="connsiteY8" fmla="*/ 1159111 h 1159111"/>
                    <a:gd name="connsiteX9" fmla="*/ 1092200 w 2365375"/>
                    <a:gd name="connsiteY9" fmla="*/ 1159111 h 1159111"/>
                    <a:gd name="connsiteX10" fmla="*/ 1260475 w 2365375"/>
                    <a:gd name="connsiteY10" fmla="*/ 1149586 h 1159111"/>
                    <a:gd name="connsiteX11" fmla="*/ 1330325 w 2365375"/>
                    <a:gd name="connsiteY11" fmla="*/ 1136886 h 1159111"/>
                    <a:gd name="connsiteX12" fmla="*/ 1835150 w 2365375"/>
                    <a:gd name="connsiteY12" fmla="*/ 1063861 h 1159111"/>
                    <a:gd name="connsiteX13" fmla="*/ 2282825 w 2365375"/>
                    <a:gd name="connsiteY13" fmla="*/ 793986 h 1159111"/>
                    <a:gd name="connsiteX14" fmla="*/ 2343150 w 2365375"/>
                    <a:gd name="connsiteY14" fmla="*/ 724136 h 1159111"/>
                    <a:gd name="connsiteX15" fmla="*/ 2365375 w 2365375"/>
                    <a:gd name="connsiteY15" fmla="*/ 660636 h 1159111"/>
                    <a:gd name="connsiteX16" fmla="*/ 2352675 w 2365375"/>
                    <a:gd name="connsiteY16" fmla="*/ 616186 h 1159111"/>
                    <a:gd name="connsiteX17" fmla="*/ 2324100 w 2365375"/>
                    <a:gd name="connsiteY17" fmla="*/ 597136 h 1159111"/>
                    <a:gd name="connsiteX18" fmla="*/ 2317750 w 2365375"/>
                    <a:gd name="connsiteY18" fmla="*/ 587611 h 1159111"/>
                    <a:gd name="connsiteX19" fmla="*/ 2362200 w 2365375"/>
                    <a:gd name="connsiteY19" fmla="*/ 527286 h 1159111"/>
                    <a:gd name="connsiteX20" fmla="*/ 2352675 w 2365375"/>
                    <a:gd name="connsiteY20" fmla="*/ 476486 h 1159111"/>
                    <a:gd name="connsiteX21" fmla="*/ 2314575 w 2365375"/>
                    <a:gd name="connsiteY21" fmla="*/ 451086 h 1159111"/>
                    <a:gd name="connsiteX22" fmla="*/ 2247900 w 2365375"/>
                    <a:gd name="connsiteY22" fmla="*/ 422511 h 1159111"/>
                    <a:gd name="connsiteX23" fmla="*/ 2184400 w 2365375"/>
                    <a:gd name="connsiteY23" fmla="*/ 422511 h 1159111"/>
                    <a:gd name="connsiteX24" fmla="*/ 2117725 w 2365375"/>
                    <a:gd name="connsiteY24" fmla="*/ 425686 h 1159111"/>
                    <a:gd name="connsiteX25" fmla="*/ 2063750 w 2365375"/>
                    <a:gd name="connsiteY25" fmla="*/ 454261 h 1159111"/>
                    <a:gd name="connsiteX26" fmla="*/ 2012950 w 2365375"/>
                    <a:gd name="connsiteY26" fmla="*/ 482836 h 1159111"/>
                    <a:gd name="connsiteX27" fmla="*/ 1920875 w 2365375"/>
                    <a:gd name="connsiteY27" fmla="*/ 578086 h 1159111"/>
                    <a:gd name="connsiteX28" fmla="*/ 1879600 w 2365375"/>
                    <a:gd name="connsiteY28" fmla="*/ 600311 h 1159111"/>
                    <a:gd name="connsiteX29" fmla="*/ 1825625 w 2365375"/>
                    <a:gd name="connsiteY29" fmla="*/ 619361 h 1159111"/>
                    <a:gd name="connsiteX30" fmla="*/ 1622425 w 2365375"/>
                    <a:gd name="connsiteY30" fmla="*/ 651111 h 1159111"/>
                    <a:gd name="connsiteX31" fmla="*/ 1517650 w 2365375"/>
                    <a:gd name="connsiteY31" fmla="*/ 663811 h 1159111"/>
                    <a:gd name="connsiteX32" fmla="*/ 1428750 w 2365375"/>
                    <a:gd name="connsiteY32" fmla="*/ 663811 h 1159111"/>
                    <a:gd name="connsiteX33" fmla="*/ 1346200 w 2365375"/>
                    <a:gd name="connsiteY33" fmla="*/ 660636 h 1159111"/>
                    <a:gd name="connsiteX34" fmla="*/ 1263650 w 2365375"/>
                    <a:gd name="connsiteY34" fmla="*/ 638411 h 1159111"/>
                    <a:gd name="connsiteX35" fmla="*/ 1076325 w 2365375"/>
                    <a:gd name="connsiteY35" fmla="*/ 552686 h 1159111"/>
                    <a:gd name="connsiteX36" fmla="*/ 1270000 w 2365375"/>
                    <a:gd name="connsiteY36" fmla="*/ 549511 h 1159111"/>
                    <a:gd name="connsiteX37" fmla="*/ 1568450 w 2365375"/>
                    <a:gd name="connsiteY37" fmla="*/ 565386 h 1159111"/>
                    <a:gd name="connsiteX38" fmla="*/ 1749425 w 2365375"/>
                    <a:gd name="connsiteY38" fmla="*/ 581261 h 1159111"/>
                    <a:gd name="connsiteX39" fmla="*/ 1800225 w 2365375"/>
                    <a:gd name="connsiteY39" fmla="*/ 555861 h 1159111"/>
                    <a:gd name="connsiteX40" fmla="*/ 1844675 w 2365375"/>
                    <a:gd name="connsiteY40" fmla="*/ 511411 h 1159111"/>
                    <a:gd name="connsiteX41" fmla="*/ 1879600 w 2365375"/>
                    <a:gd name="connsiteY41" fmla="*/ 454261 h 1159111"/>
                    <a:gd name="connsiteX42" fmla="*/ 1882775 w 2365375"/>
                    <a:gd name="connsiteY42" fmla="*/ 387586 h 1159111"/>
                    <a:gd name="connsiteX43" fmla="*/ 1860550 w 2365375"/>
                    <a:gd name="connsiteY43" fmla="*/ 324086 h 1159111"/>
                    <a:gd name="connsiteX44" fmla="*/ 1822450 w 2365375"/>
                    <a:gd name="connsiteY44" fmla="*/ 295511 h 1159111"/>
                    <a:gd name="connsiteX45" fmla="*/ 1768475 w 2365375"/>
                    <a:gd name="connsiteY45" fmla="*/ 273286 h 1159111"/>
                    <a:gd name="connsiteX46" fmla="*/ 1685925 w 2365375"/>
                    <a:gd name="connsiteY46" fmla="*/ 251061 h 1159111"/>
                    <a:gd name="connsiteX47" fmla="*/ 1536700 w 2365375"/>
                    <a:gd name="connsiteY47" fmla="*/ 212961 h 1159111"/>
                    <a:gd name="connsiteX48" fmla="*/ 1397000 w 2365375"/>
                    <a:gd name="connsiteY48" fmla="*/ 200261 h 1159111"/>
                    <a:gd name="connsiteX49" fmla="*/ 1257300 w 2365375"/>
                    <a:gd name="connsiteY49" fmla="*/ 193911 h 1159111"/>
                    <a:gd name="connsiteX50" fmla="*/ 1158875 w 2365375"/>
                    <a:gd name="connsiteY50" fmla="*/ 184386 h 1159111"/>
                    <a:gd name="connsiteX51" fmla="*/ 1098550 w 2365375"/>
                    <a:gd name="connsiteY51" fmla="*/ 149461 h 1159111"/>
                    <a:gd name="connsiteX52" fmla="*/ 958850 w 2365375"/>
                    <a:gd name="connsiteY52" fmla="*/ 79611 h 1159111"/>
                    <a:gd name="connsiteX53" fmla="*/ 854075 w 2365375"/>
                    <a:gd name="connsiteY53" fmla="*/ 41511 h 1159111"/>
                    <a:gd name="connsiteX54" fmla="*/ 746125 w 2365375"/>
                    <a:gd name="connsiteY54" fmla="*/ 16111 h 1159111"/>
                    <a:gd name="connsiteX55" fmla="*/ 628650 w 2365375"/>
                    <a:gd name="connsiteY55" fmla="*/ 236 h 1159111"/>
                    <a:gd name="connsiteX56" fmla="*/ 508000 w 2365375"/>
                    <a:gd name="connsiteY56" fmla="*/ 6586 h 1159111"/>
                    <a:gd name="connsiteX57" fmla="*/ 355600 w 2365375"/>
                    <a:gd name="connsiteY57" fmla="*/ 6586 h 1159111"/>
                    <a:gd name="connsiteX58" fmla="*/ 266700 w 2365375"/>
                    <a:gd name="connsiteY58" fmla="*/ 28811 h 1159111"/>
                    <a:gd name="connsiteX59" fmla="*/ 146050 w 2365375"/>
                    <a:gd name="connsiteY59" fmla="*/ 47861 h 1159111"/>
                    <a:gd name="connsiteX60" fmla="*/ 6350 w 2365375"/>
                    <a:gd name="connsiteY60" fmla="*/ 117711 h 1159111"/>
                    <a:gd name="connsiteX0" fmla="*/ 6350 w 2365375"/>
                    <a:gd name="connsiteY0" fmla="*/ 117711 h 1159111"/>
                    <a:gd name="connsiteX1" fmla="*/ 0 w 2365375"/>
                    <a:gd name="connsiteY1" fmla="*/ 724136 h 1159111"/>
                    <a:gd name="connsiteX2" fmla="*/ 22225 w 2365375"/>
                    <a:gd name="connsiteY2" fmla="*/ 740011 h 1159111"/>
                    <a:gd name="connsiteX3" fmla="*/ 41275 w 2365375"/>
                    <a:gd name="connsiteY3" fmla="*/ 755886 h 1159111"/>
                    <a:gd name="connsiteX4" fmla="*/ 66675 w 2365375"/>
                    <a:gd name="connsiteY4" fmla="*/ 765411 h 1159111"/>
                    <a:gd name="connsiteX5" fmla="*/ 120650 w 2365375"/>
                    <a:gd name="connsiteY5" fmla="*/ 759061 h 1159111"/>
                    <a:gd name="connsiteX6" fmla="*/ 193675 w 2365375"/>
                    <a:gd name="connsiteY6" fmla="*/ 774936 h 1159111"/>
                    <a:gd name="connsiteX7" fmla="*/ 1000125 w 2365375"/>
                    <a:gd name="connsiteY7" fmla="*/ 1140061 h 1159111"/>
                    <a:gd name="connsiteX8" fmla="*/ 1035050 w 2365375"/>
                    <a:gd name="connsiteY8" fmla="*/ 1159111 h 1159111"/>
                    <a:gd name="connsiteX9" fmla="*/ 1092200 w 2365375"/>
                    <a:gd name="connsiteY9" fmla="*/ 1159111 h 1159111"/>
                    <a:gd name="connsiteX10" fmla="*/ 1260475 w 2365375"/>
                    <a:gd name="connsiteY10" fmla="*/ 1149586 h 1159111"/>
                    <a:gd name="connsiteX11" fmla="*/ 1330325 w 2365375"/>
                    <a:gd name="connsiteY11" fmla="*/ 1136886 h 1159111"/>
                    <a:gd name="connsiteX12" fmla="*/ 1835150 w 2365375"/>
                    <a:gd name="connsiteY12" fmla="*/ 1063861 h 1159111"/>
                    <a:gd name="connsiteX13" fmla="*/ 2282825 w 2365375"/>
                    <a:gd name="connsiteY13" fmla="*/ 793986 h 1159111"/>
                    <a:gd name="connsiteX14" fmla="*/ 2343150 w 2365375"/>
                    <a:gd name="connsiteY14" fmla="*/ 724136 h 1159111"/>
                    <a:gd name="connsiteX15" fmla="*/ 2365375 w 2365375"/>
                    <a:gd name="connsiteY15" fmla="*/ 660636 h 1159111"/>
                    <a:gd name="connsiteX16" fmla="*/ 2352675 w 2365375"/>
                    <a:gd name="connsiteY16" fmla="*/ 616186 h 1159111"/>
                    <a:gd name="connsiteX17" fmla="*/ 2324100 w 2365375"/>
                    <a:gd name="connsiteY17" fmla="*/ 597136 h 1159111"/>
                    <a:gd name="connsiteX18" fmla="*/ 2317750 w 2365375"/>
                    <a:gd name="connsiteY18" fmla="*/ 587611 h 1159111"/>
                    <a:gd name="connsiteX19" fmla="*/ 2362200 w 2365375"/>
                    <a:gd name="connsiteY19" fmla="*/ 527286 h 1159111"/>
                    <a:gd name="connsiteX20" fmla="*/ 2352675 w 2365375"/>
                    <a:gd name="connsiteY20" fmla="*/ 476486 h 1159111"/>
                    <a:gd name="connsiteX21" fmla="*/ 2314575 w 2365375"/>
                    <a:gd name="connsiteY21" fmla="*/ 451086 h 1159111"/>
                    <a:gd name="connsiteX22" fmla="*/ 2247900 w 2365375"/>
                    <a:gd name="connsiteY22" fmla="*/ 422511 h 1159111"/>
                    <a:gd name="connsiteX23" fmla="*/ 2184400 w 2365375"/>
                    <a:gd name="connsiteY23" fmla="*/ 422511 h 1159111"/>
                    <a:gd name="connsiteX24" fmla="*/ 2117725 w 2365375"/>
                    <a:gd name="connsiteY24" fmla="*/ 425686 h 1159111"/>
                    <a:gd name="connsiteX25" fmla="*/ 2063750 w 2365375"/>
                    <a:gd name="connsiteY25" fmla="*/ 454261 h 1159111"/>
                    <a:gd name="connsiteX26" fmla="*/ 2012950 w 2365375"/>
                    <a:gd name="connsiteY26" fmla="*/ 482836 h 1159111"/>
                    <a:gd name="connsiteX27" fmla="*/ 1920875 w 2365375"/>
                    <a:gd name="connsiteY27" fmla="*/ 578086 h 1159111"/>
                    <a:gd name="connsiteX28" fmla="*/ 1879600 w 2365375"/>
                    <a:gd name="connsiteY28" fmla="*/ 600311 h 1159111"/>
                    <a:gd name="connsiteX29" fmla="*/ 1825625 w 2365375"/>
                    <a:gd name="connsiteY29" fmla="*/ 619361 h 1159111"/>
                    <a:gd name="connsiteX30" fmla="*/ 1622425 w 2365375"/>
                    <a:gd name="connsiteY30" fmla="*/ 651111 h 1159111"/>
                    <a:gd name="connsiteX31" fmla="*/ 1517650 w 2365375"/>
                    <a:gd name="connsiteY31" fmla="*/ 663811 h 1159111"/>
                    <a:gd name="connsiteX32" fmla="*/ 1428750 w 2365375"/>
                    <a:gd name="connsiteY32" fmla="*/ 663811 h 1159111"/>
                    <a:gd name="connsiteX33" fmla="*/ 1346200 w 2365375"/>
                    <a:gd name="connsiteY33" fmla="*/ 660636 h 1159111"/>
                    <a:gd name="connsiteX34" fmla="*/ 1263650 w 2365375"/>
                    <a:gd name="connsiteY34" fmla="*/ 638411 h 1159111"/>
                    <a:gd name="connsiteX35" fmla="*/ 1076325 w 2365375"/>
                    <a:gd name="connsiteY35" fmla="*/ 552686 h 1159111"/>
                    <a:gd name="connsiteX36" fmla="*/ 1270000 w 2365375"/>
                    <a:gd name="connsiteY36" fmla="*/ 549511 h 1159111"/>
                    <a:gd name="connsiteX37" fmla="*/ 1568450 w 2365375"/>
                    <a:gd name="connsiteY37" fmla="*/ 565386 h 1159111"/>
                    <a:gd name="connsiteX38" fmla="*/ 1749425 w 2365375"/>
                    <a:gd name="connsiteY38" fmla="*/ 581261 h 1159111"/>
                    <a:gd name="connsiteX39" fmla="*/ 1800225 w 2365375"/>
                    <a:gd name="connsiteY39" fmla="*/ 555861 h 1159111"/>
                    <a:gd name="connsiteX40" fmla="*/ 1844675 w 2365375"/>
                    <a:gd name="connsiteY40" fmla="*/ 511411 h 1159111"/>
                    <a:gd name="connsiteX41" fmla="*/ 1879600 w 2365375"/>
                    <a:gd name="connsiteY41" fmla="*/ 454261 h 1159111"/>
                    <a:gd name="connsiteX42" fmla="*/ 1882775 w 2365375"/>
                    <a:gd name="connsiteY42" fmla="*/ 387586 h 1159111"/>
                    <a:gd name="connsiteX43" fmla="*/ 1860550 w 2365375"/>
                    <a:gd name="connsiteY43" fmla="*/ 324086 h 1159111"/>
                    <a:gd name="connsiteX44" fmla="*/ 1822450 w 2365375"/>
                    <a:gd name="connsiteY44" fmla="*/ 295511 h 1159111"/>
                    <a:gd name="connsiteX45" fmla="*/ 1768475 w 2365375"/>
                    <a:gd name="connsiteY45" fmla="*/ 273286 h 1159111"/>
                    <a:gd name="connsiteX46" fmla="*/ 1685925 w 2365375"/>
                    <a:gd name="connsiteY46" fmla="*/ 251061 h 1159111"/>
                    <a:gd name="connsiteX47" fmla="*/ 1536700 w 2365375"/>
                    <a:gd name="connsiteY47" fmla="*/ 212961 h 1159111"/>
                    <a:gd name="connsiteX48" fmla="*/ 1397000 w 2365375"/>
                    <a:gd name="connsiteY48" fmla="*/ 200261 h 1159111"/>
                    <a:gd name="connsiteX49" fmla="*/ 1257300 w 2365375"/>
                    <a:gd name="connsiteY49" fmla="*/ 193911 h 1159111"/>
                    <a:gd name="connsiteX50" fmla="*/ 1158875 w 2365375"/>
                    <a:gd name="connsiteY50" fmla="*/ 184386 h 1159111"/>
                    <a:gd name="connsiteX51" fmla="*/ 1098550 w 2365375"/>
                    <a:gd name="connsiteY51" fmla="*/ 149461 h 1159111"/>
                    <a:gd name="connsiteX52" fmla="*/ 958850 w 2365375"/>
                    <a:gd name="connsiteY52" fmla="*/ 79611 h 1159111"/>
                    <a:gd name="connsiteX53" fmla="*/ 854075 w 2365375"/>
                    <a:gd name="connsiteY53" fmla="*/ 41511 h 1159111"/>
                    <a:gd name="connsiteX54" fmla="*/ 746125 w 2365375"/>
                    <a:gd name="connsiteY54" fmla="*/ 16111 h 1159111"/>
                    <a:gd name="connsiteX55" fmla="*/ 628650 w 2365375"/>
                    <a:gd name="connsiteY55" fmla="*/ 236 h 1159111"/>
                    <a:gd name="connsiteX56" fmla="*/ 508000 w 2365375"/>
                    <a:gd name="connsiteY56" fmla="*/ 6586 h 1159111"/>
                    <a:gd name="connsiteX57" fmla="*/ 355600 w 2365375"/>
                    <a:gd name="connsiteY57" fmla="*/ 6586 h 1159111"/>
                    <a:gd name="connsiteX58" fmla="*/ 252412 w 2365375"/>
                    <a:gd name="connsiteY58" fmla="*/ 26430 h 1159111"/>
                    <a:gd name="connsiteX59" fmla="*/ 146050 w 2365375"/>
                    <a:gd name="connsiteY59" fmla="*/ 47861 h 1159111"/>
                    <a:gd name="connsiteX60" fmla="*/ 6350 w 2365375"/>
                    <a:gd name="connsiteY60" fmla="*/ 117711 h 1159111"/>
                    <a:gd name="connsiteX0" fmla="*/ 6350 w 2365375"/>
                    <a:gd name="connsiteY0" fmla="*/ 118902 h 1160302"/>
                    <a:gd name="connsiteX1" fmla="*/ 0 w 2365375"/>
                    <a:gd name="connsiteY1" fmla="*/ 725327 h 1160302"/>
                    <a:gd name="connsiteX2" fmla="*/ 22225 w 2365375"/>
                    <a:gd name="connsiteY2" fmla="*/ 741202 h 1160302"/>
                    <a:gd name="connsiteX3" fmla="*/ 41275 w 2365375"/>
                    <a:gd name="connsiteY3" fmla="*/ 757077 h 1160302"/>
                    <a:gd name="connsiteX4" fmla="*/ 66675 w 2365375"/>
                    <a:gd name="connsiteY4" fmla="*/ 766602 h 1160302"/>
                    <a:gd name="connsiteX5" fmla="*/ 120650 w 2365375"/>
                    <a:gd name="connsiteY5" fmla="*/ 760252 h 1160302"/>
                    <a:gd name="connsiteX6" fmla="*/ 193675 w 2365375"/>
                    <a:gd name="connsiteY6" fmla="*/ 776127 h 1160302"/>
                    <a:gd name="connsiteX7" fmla="*/ 1000125 w 2365375"/>
                    <a:gd name="connsiteY7" fmla="*/ 1141252 h 1160302"/>
                    <a:gd name="connsiteX8" fmla="*/ 1035050 w 2365375"/>
                    <a:gd name="connsiteY8" fmla="*/ 1160302 h 1160302"/>
                    <a:gd name="connsiteX9" fmla="*/ 1092200 w 2365375"/>
                    <a:gd name="connsiteY9" fmla="*/ 1160302 h 1160302"/>
                    <a:gd name="connsiteX10" fmla="*/ 1260475 w 2365375"/>
                    <a:gd name="connsiteY10" fmla="*/ 1150777 h 1160302"/>
                    <a:gd name="connsiteX11" fmla="*/ 1330325 w 2365375"/>
                    <a:gd name="connsiteY11" fmla="*/ 1138077 h 1160302"/>
                    <a:gd name="connsiteX12" fmla="*/ 1835150 w 2365375"/>
                    <a:gd name="connsiteY12" fmla="*/ 1065052 h 1160302"/>
                    <a:gd name="connsiteX13" fmla="*/ 2282825 w 2365375"/>
                    <a:gd name="connsiteY13" fmla="*/ 795177 h 1160302"/>
                    <a:gd name="connsiteX14" fmla="*/ 2343150 w 2365375"/>
                    <a:gd name="connsiteY14" fmla="*/ 725327 h 1160302"/>
                    <a:gd name="connsiteX15" fmla="*/ 2365375 w 2365375"/>
                    <a:gd name="connsiteY15" fmla="*/ 661827 h 1160302"/>
                    <a:gd name="connsiteX16" fmla="*/ 2352675 w 2365375"/>
                    <a:gd name="connsiteY16" fmla="*/ 617377 h 1160302"/>
                    <a:gd name="connsiteX17" fmla="*/ 2324100 w 2365375"/>
                    <a:gd name="connsiteY17" fmla="*/ 598327 h 1160302"/>
                    <a:gd name="connsiteX18" fmla="*/ 2317750 w 2365375"/>
                    <a:gd name="connsiteY18" fmla="*/ 588802 h 1160302"/>
                    <a:gd name="connsiteX19" fmla="*/ 2362200 w 2365375"/>
                    <a:gd name="connsiteY19" fmla="*/ 528477 h 1160302"/>
                    <a:gd name="connsiteX20" fmla="*/ 2352675 w 2365375"/>
                    <a:gd name="connsiteY20" fmla="*/ 477677 h 1160302"/>
                    <a:gd name="connsiteX21" fmla="*/ 2314575 w 2365375"/>
                    <a:gd name="connsiteY21" fmla="*/ 452277 h 1160302"/>
                    <a:gd name="connsiteX22" fmla="*/ 2247900 w 2365375"/>
                    <a:gd name="connsiteY22" fmla="*/ 423702 h 1160302"/>
                    <a:gd name="connsiteX23" fmla="*/ 2184400 w 2365375"/>
                    <a:gd name="connsiteY23" fmla="*/ 423702 h 1160302"/>
                    <a:gd name="connsiteX24" fmla="*/ 2117725 w 2365375"/>
                    <a:gd name="connsiteY24" fmla="*/ 426877 h 1160302"/>
                    <a:gd name="connsiteX25" fmla="*/ 2063750 w 2365375"/>
                    <a:gd name="connsiteY25" fmla="*/ 455452 h 1160302"/>
                    <a:gd name="connsiteX26" fmla="*/ 2012950 w 2365375"/>
                    <a:gd name="connsiteY26" fmla="*/ 484027 h 1160302"/>
                    <a:gd name="connsiteX27" fmla="*/ 1920875 w 2365375"/>
                    <a:gd name="connsiteY27" fmla="*/ 579277 h 1160302"/>
                    <a:gd name="connsiteX28" fmla="*/ 1879600 w 2365375"/>
                    <a:gd name="connsiteY28" fmla="*/ 601502 h 1160302"/>
                    <a:gd name="connsiteX29" fmla="*/ 1825625 w 2365375"/>
                    <a:gd name="connsiteY29" fmla="*/ 620552 h 1160302"/>
                    <a:gd name="connsiteX30" fmla="*/ 1622425 w 2365375"/>
                    <a:gd name="connsiteY30" fmla="*/ 652302 h 1160302"/>
                    <a:gd name="connsiteX31" fmla="*/ 1517650 w 2365375"/>
                    <a:gd name="connsiteY31" fmla="*/ 665002 h 1160302"/>
                    <a:gd name="connsiteX32" fmla="*/ 1428750 w 2365375"/>
                    <a:gd name="connsiteY32" fmla="*/ 665002 h 1160302"/>
                    <a:gd name="connsiteX33" fmla="*/ 1346200 w 2365375"/>
                    <a:gd name="connsiteY33" fmla="*/ 661827 h 1160302"/>
                    <a:gd name="connsiteX34" fmla="*/ 1263650 w 2365375"/>
                    <a:gd name="connsiteY34" fmla="*/ 639602 h 1160302"/>
                    <a:gd name="connsiteX35" fmla="*/ 1076325 w 2365375"/>
                    <a:gd name="connsiteY35" fmla="*/ 553877 h 1160302"/>
                    <a:gd name="connsiteX36" fmla="*/ 1270000 w 2365375"/>
                    <a:gd name="connsiteY36" fmla="*/ 550702 h 1160302"/>
                    <a:gd name="connsiteX37" fmla="*/ 1568450 w 2365375"/>
                    <a:gd name="connsiteY37" fmla="*/ 566577 h 1160302"/>
                    <a:gd name="connsiteX38" fmla="*/ 1749425 w 2365375"/>
                    <a:gd name="connsiteY38" fmla="*/ 582452 h 1160302"/>
                    <a:gd name="connsiteX39" fmla="*/ 1800225 w 2365375"/>
                    <a:gd name="connsiteY39" fmla="*/ 557052 h 1160302"/>
                    <a:gd name="connsiteX40" fmla="*/ 1844675 w 2365375"/>
                    <a:gd name="connsiteY40" fmla="*/ 512602 h 1160302"/>
                    <a:gd name="connsiteX41" fmla="*/ 1879600 w 2365375"/>
                    <a:gd name="connsiteY41" fmla="*/ 455452 h 1160302"/>
                    <a:gd name="connsiteX42" fmla="*/ 1882775 w 2365375"/>
                    <a:gd name="connsiteY42" fmla="*/ 388777 h 1160302"/>
                    <a:gd name="connsiteX43" fmla="*/ 1860550 w 2365375"/>
                    <a:gd name="connsiteY43" fmla="*/ 325277 h 1160302"/>
                    <a:gd name="connsiteX44" fmla="*/ 1822450 w 2365375"/>
                    <a:gd name="connsiteY44" fmla="*/ 296702 h 1160302"/>
                    <a:gd name="connsiteX45" fmla="*/ 1768475 w 2365375"/>
                    <a:gd name="connsiteY45" fmla="*/ 274477 h 1160302"/>
                    <a:gd name="connsiteX46" fmla="*/ 1685925 w 2365375"/>
                    <a:gd name="connsiteY46" fmla="*/ 252252 h 1160302"/>
                    <a:gd name="connsiteX47" fmla="*/ 1536700 w 2365375"/>
                    <a:gd name="connsiteY47" fmla="*/ 214152 h 1160302"/>
                    <a:gd name="connsiteX48" fmla="*/ 1397000 w 2365375"/>
                    <a:gd name="connsiteY48" fmla="*/ 201452 h 1160302"/>
                    <a:gd name="connsiteX49" fmla="*/ 1257300 w 2365375"/>
                    <a:gd name="connsiteY49" fmla="*/ 195102 h 1160302"/>
                    <a:gd name="connsiteX50" fmla="*/ 1158875 w 2365375"/>
                    <a:gd name="connsiteY50" fmla="*/ 185577 h 1160302"/>
                    <a:gd name="connsiteX51" fmla="*/ 1098550 w 2365375"/>
                    <a:gd name="connsiteY51" fmla="*/ 150652 h 1160302"/>
                    <a:gd name="connsiteX52" fmla="*/ 958850 w 2365375"/>
                    <a:gd name="connsiteY52" fmla="*/ 80802 h 1160302"/>
                    <a:gd name="connsiteX53" fmla="*/ 854075 w 2365375"/>
                    <a:gd name="connsiteY53" fmla="*/ 42702 h 1160302"/>
                    <a:gd name="connsiteX54" fmla="*/ 746125 w 2365375"/>
                    <a:gd name="connsiteY54" fmla="*/ 17302 h 1160302"/>
                    <a:gd name="connsiteX55" fmla="*/ 628650 w 2365375"/>
                    <a:gd name="connsiteY55" fmla="*/ 1427 h 1160302"/>
                    <a:gd name="connsiteX56" fmla="*/ 505619 w 2365375"/>
                    <a:gd name="connsiteY56" fmla="*/ 634 h 1160302"/>
                    <a:gd name="connsiteX57" fmla="*/ 355600 w 2365375"/>
                    <a:gd name="connsiteY57" fmla="*/ 7777 h 1160302"/>
                    <a:gd name="connsiteX58" fmla="*/ 252412 w 2365375"/>
                    <a:gd name="connsiteY58" fmla="*/ 27621 h 1160302"/>
                    <a:gd name="connsiteX59" fmla="*/ 146050 w 2365375"/>
                    <a:gd name="connsiteY59" fmla="*/ 49052 h 1160302"/>
                    <a:gd name="connsiteX60" fmla="*/ 6350 w 2365375"/>
                    <a:gd name="connsiteY60" fmla="*/ 118902 h 1160302"/>
                    <a:gd name="connsiteX0" fmla="*/ 6350 w 2365375"/>
                    <a:gd name="connsiteY0" fmla="*/ 118902 h 1165064"/>
                    <a:gd name="connsiteX1" fmla="*/ 0 w 2365375"/>
                    <a:gd name="connsiteY1" fmla="*/ 725327 h 1165064"/>
                    <a:gd name="connsiteX2" fmla="*/ 22225 w 2365375"/>
                    <a:gd name="connsiteY2" fmla="*/ 741202 h 1165064"/>
                    <a:gd name="connsiteX3" fmla="*/ 41275 w 2365375"/>
                    <a:gd name="connsiteY3" fmla="*/ 757077 h 1165064"/>
                    <a:gd name="connsiteX4" fmla="*/ 66675 w 2365375"/>
                    <a:gd name="connsiteY4" fmla="*/ 766602 h 1165064"/>
                    <a:gd name="connsiteX5" fmla="*/ 120650 w 2365375"/>
                    <a:gd name="connsiteY5" fmla="*/ 760252 h 1165064"/>
                    <a:gd name="connsiteX6" fmla="*/ 193675 w 2365375"/>
                    <a:gd name="connsiteY6" fmla="*/ 776127 h 1165064"/>
                    <a:gd name="connsiteX7" fmla="*/ 1000125 w 2365375"/>
                    <a:gd name="connsiteY7" fmla="*/ 1141252 h 1165064"/>
                    <a:gd name="connsiteX8" fmla="*/ 1035050 w 2365375"/>
                    <a:gd name="connsiteY8" fmla="*/ 1160302 h 1165064"/>
                    <a:gd name="connsiteX9" fmla="*/ 1144587 w 2365375"/>
                    <a:gd name="connsiteY9" fmla="*/ 1165064 h 1165064"/>
                    <a:gd name="connsiteX10" fmla="*/ 1260475 w 2365375"/>
                    <a:gd name="connsiteY10" fmla="*/ 1150777 h 1165064"/>
                    <a:gd name="connsiteX11" fmla="*/ 1330325 w 2365375"/>
                    <a:gd name="connsiteY11" fmla="*/ 1138077 h 1165064"/>
                    <a:gd name="connsiteX12" fmla="*/ 1835150 w 2365375"/>
                    <a:gd name="connsiteY12" fmla="*/ 1065052 h 1165064"/>
                    <a:gd name="connsiteX13" fmla="*/ 2282825 w 2365375"/>
                    <a:gd name="connsiteY13" fmla="*/ 795177 h 1165064"/>
                    <a:gd name="connsiteX14" fmla="*/ 2343150 w 2365375"/>
                    <a:gd name="connsiteY14" fmla="*/ 725327 h 1165064"/>
                    <a:gd name="connsiteX15" fmla="*/ 2365375 w 2365375"/>
                    <a:gd name="connsiteY15" fmla="*/ 661827 h 1165064"/>
                    <a:gd name="connsiteX16" fmla="*/ 2352675 w 2365375"/>
                    <a:gd name="connsiteY16" fmla="*/ 617377 h 1165064"/>
                    <a:gd name="connsiteX17" fmla="*/ 2324100 w 2365375"/>
                    <a:gd name="connsiteY17" fmla="*/ 598327 h 1165064"/>
                    <a:gd name="connsiteX18" fmla="*/ 2317750 w 2365375"/>
                    <a:gd name="connsiteY18" fmla="*/ 588802 h 1165064"/>
                    <a:gd name="connsiteX19" fmla="*/ 2362200 w 2365375"/>
                    <a:gd name="connsiteY19" fmla="*/ 528477 h 1165064"/>
                    <a:gd name="connsiteX20" fmla="*/ 2352675 w 2365375"/>
                    <a:gd name="connsiteY20" fmla="*/ 477677 h 1165064"/>
                    <a:gd name="connsiteX21" fmla="*/ 2314575 w 2365375"/>
                    <a:gd name="connsiteY21" fmla="*/ 452277 h 1165064"/>
                    <a:gd name="connsiteX22" fmla="*/ 2247900 w 2365375"/>
                    <a:gd name="connsiteY22" fmla="*/ 423702 h 1165064"/>
                    <a:gd name="connsiteX23" fmla="*/ 2184400 w 2365375"/>
                    <a:gd name="connsiteY23" fmla="*/ 423702 h 1165064"/>
                    <a:gd name="connsiteX24" fmla="*/ 2117725 w 2365375"/>
                    <a:gd name="connsiteY24" fmla="*/ 426877 h 1165064"/>
                    <a:gd name="connsiteX25" fmla="*/ 2063750 w 2365375"/>
                    <a:gd name="connsiteY25" fmla="*/ 455452 h 1165064"/>
                    <a:gd name="connsiteX26" fmla="*/ 2012950 w 2365375"/>
                    <a:gd name="connsiteY26" fmla="*/ 484027 h 1165064"/>
                    <a:gd name="connsiteX27" fmla="*/ 1920875 w 2365375"/>
                    <a:gd name="connsiteY27" fmla="*/ 579277 h 1165064"/>
                    <a:gd name="connsiteX28" fmla="*/ 1879600 w 2365375"/>
                    <a:gd name="connsiteY28" fmla="*/ 601502 h 1165064"/>
                    <a:gd name="connsiteX29" fmla="*/ 1825625 w 2365375"/>
                    <a:gd name="connsiteY29" fmla="*/ 620552 h 1165064"/>
                    <a:gd name="connsiteX30" fmla="*/ 1622425 w 2365375"/>
                    <a:gd name="connsiteY30" fmla="*/ 652302 h 1165064"/>
                    <a:gd name="connsiteX31" fmla="*/ 1517650 w 2365375"/>
                    <a:gd name="connsiteY31" fmla="*/ 665002 h 1165064"/>
                    <a:gd name="connsiteX32" fmla="*/ 1428750 w 2365375"/>
                    <a:gd name="connsiteY32" fmla="*/ 665002 h 1165064"/>
                    <a:gd name="connsiteX33" fmla="*/ 1346200 w 2365375"/>
                    <a:gd name="connsiteY33" fmla="*/ 661827 h 1165064"/>
                    <a:gd name="connsiteX34" fmla="*/ 1263650 w 2365375"/>
                    <a:gd name="connsiteY34" fmla="*/ 639602 h 1165064"/>
                    <a:gd name="connsiteX35" fmla="*/ 1076325 w 2365375"/>
                    <a:gd name="connsiteY35" fmla="*/ 553877 h 1165064"/>
                    <a:gd name="connsiteX36" fmla="*/ 1270000 w 2365375"/>
                    <a:gd name="connsiteY36" fmla="*/ 550702 h 1165064"/>
                    <a:gd name="connsiteX37" fmla="*/ 1568450 w 2365375"/>
                    <a:gd name="connsiteY37" fmla="*/ 566577 h 1165064"/>
                    <a:gd name="connsiteX38" fmla="*/ 1749425 w 2365375"/>
                    <a:gd name="connsiteY38" fmla="*/ 582452 h 1165064"/>
                    <a:gd name="connsiteX39" fmla="*/ 1800225 w 2365375"/>
                    <a:gd name="connsiteY39" fmla="*/ 557052 h 1165064"/>
                    <a:gd name="connsiteX40" fmla="*/ 1844675 w 2365375"/>
                    <a:gd name="connsiteY40" fmla="*/ 512602 h 1165064"/>
                    <a:gd name="connsiteX41" fmla="*/ 1879600 w 2365375"/>
                    <a:gd name="connsiteY41" fmla="*/ 455452 h 1165064"/>
                    <a:gd name="connsiteX42" fmla="*/ 1882775 w 2365375"/>
                    <a:gd name="connsiteY42" fmla="*/ 388777 h 1165064"/>
                    <a:gd name="connsiteX43" fmla="*/ 1860550 w 2365375"/>
                    <a:gd name="connsiteY43" fmla="*/ 325277 h 1165064"/>
                    <a:gd name="connsiteX44" fmla="*/ 1822450 w 2365375"/>
                    <a:gd name="connsiteY44" fmla="*/ 296702 h 1165064"/>
                    <a:gd name="connsiteX45" fmla="*/ 1768475 w 2365375"/>
                    <a:gd name="connsiteY45" fmla="*/ 274477 h 1165064"/>
                    <a:gd name="connsiteX46" fmla="*/ 1685925 w 2365375"/>
                    <a:gd name="connsiteY46" fmla="*/ 252252 h 1165064"/>
                    <a:gd name="connsiteX47" fmla="*/ 1536700 w 2365375"/>
                    <a:gd name="connsiteY47" fmla="*/ 214152 h 1165064"/>
                    <a:gd name="connsiteX48" fmla="*/ 1397000 w 2365375"/>
                    <a:gd name="connsiteY48" fmla="*/ 201452 h 1165064"/>
                    <a:gd name="connsiteX49" fmla="*/ 1257300 w 2365375"/>
                    <a:gd name="connsiteY49" fmla="*/ 195102 h 1165064"/>
                    <a:gd name="connsiteX50" fmla="*/ 1158875 w 2365375"/>
                    <a:gd name="connsiteY50" fmla="*/ 185577 h 1165064"/>
                    <a:gd name="connsiteX51" fmla="*/ 1098550 w 2365375"/>
                    <a:gd name="connsiteY51" fmla="*/ 150652 h 1165064"/>
                    <a:gd name="connsiteX52" fmla="*/ 958850 w 2365375"/>
                    <a:gd name="connsiteY52" fmla="*/ 80802 h 1165064"/>
                    <a:gd name="connsiteX53" fmla="*/ 854075 w 2365375"/>
                    <a:gd name="connsiteY53" fmla="*/ 42702 h 1165064"/>
                    <a:gd name="connsiteX54" fmla="*/ 746125 w 2365375"/>
                    <a:gd name="connsiteY54" fmla="*/ 17302 h 1165064"/>
                    <a:gd name="connsiteX55" fmla="*/ 628650 w 2365375"/>
                    <a:gd name="connsiteY55" fmla="*/ 1427 h 1165064"/>
                    <a:gd name="connsiteX56" fmla="*/ 505619 w 2365375"/>
                    <a:gd name="connsiteY56" fmla="*/ 634 h 1165064"/>
                    <a:gd name="connsiteX57" fmla="*/ 355600 w 2365375"/>
                    <a:gd name="connsiteY57" fmla="*/ 7777 h 1165064"/>
                    <a:gd name="connsiteX58" fmla="*/ 252412 w 2365375"/>
                    <a:gd name="connsiteY58" fmla="*/ 27621 h 1165064"/>
                    <a:gd name="connsiteX59" fmla="*/ 146050 w 2365375"/>
                    <a:gd name="connsiteY59" fmla="*/ 49052 h 1165064"/>
                    <a:gd name="connsiteX60" fmla="*/ 6350 w 2365375"/>
                    <a:gd name="connsiteY60" fmla="*/ 118902 h 1165064"/>
                    <a:gd name="connsiteX0" fmla="*/ 6350 w 2365375"/>
                    <a:gd name="connsiteY0" fmla="*/ 118902 h 1165064"/>
                    <a:gd name="connsiteX1" fmla="*/ 0 w 2365375"/>
                    <a:gd name="connsiteY1" fmla="*/ 725327 h 1165064"/>
                    <a:gd name="connsiteX2" fmla="*/ 22225 w 2365375"/>
                    <a:gd name="connsiteY2" fmla="*/ 741202 h 1165064"/>
                    <a:gd name="connsiteX3" fmla="*/ 41275 w 2365375"/>
                    <a:gd name="connsiteY3" fmla="*/ 757077 h 1165064"/>
                    <a:gd name="connsiteX4" fmla="*/ 66675 w 2365375"/>
                    <a:gd name="connsiteY4" fmla="*/ 766602 h 1165064"/>
                    <a:gd name="connsiteX5" fmla="*/ 120650 w 2365375"/>
                    <a:gd name="connsiteY5" fmla="*/ 760252 h 1165064"/>
                    <a:gd name="connsiteX6" fmla="*/ 193675 w 2365375"/>
                    <a:gd name="connsiteY6" fmla="*/ 776127 h 1165064"/>
                    <a:gd name="connsiteX7" fmla="*/ 1000125 w 2365375"/>
                    <a:gd name="connsiteY7" fmla="*/ 1141252 h 1165064"/>
                    <a:gd name="connsiteX8" fmla="*/ 1035050 w 2365375"/>
                    <a:gd name="connsiteY8" fmla="*/ 1160302 h 1165064"/>
                    <a:gd name="connsiteX9" fmla="*/ 1144587 w 2365375"/>
                    <a:gd name="connsiteY9" fmla="*/ 1165064 h 1165064"/>
                    <a:gd name="connsiteX10" fmla="*/ 1260475 w 2365375"/>
                    <a:gd name="connsiteY10" fmla="*/ 1150777 h 1165064"/>
                    <a:gd name="connsiteX11" fmla="*/ 1330325 w 2365375"/>
                    <a:gd name="connsiteY11" fmla="*/ 1138077 h 1165064"/>
                    <a:gd name="connsiteX12" fmla="*/ 1835150 w 2365375"/>
                    <a:gd name="connsiteY12" fmla="*/ 1065052 h 1165064"/>
                    <a:gd name="connsiteX13" fmla="*/ 2282825 w 2365375"/>
                    <a:gd name="connsiteY13" fmla="*/ 795177 h 1165064"/>
                    <a:gd name="connsiteX14" fmla="*/ 2343150 w 2365375"/>
                    <a:gd name="connsiteY14" fmla="*/ 725327 h 1165064"/>
                    <a:gd name="connsiteX15" fmla="*/ 2365375 w 2365375"/>
                    <a:gd name="connsiteY15" fmla="*/ 661827 h 1165064"/>
                    <a:gd name="connsiteX16" fmla="*/ 2352675 w 2365375"/>
                    <a:gd name="connsiteY16" fmla="*/ 617377 h 1165064"/>
                    <a:gd name="connsiteX17" fmla="*/ 2324100 w 2365375"/>
                    <a:gd name="connsiteY17" fmla="*/ 598327 h 1165064"/>
                    <a:gd name="connsiteX18" fmla="*/ 2317750 w 2365375"/>
                    <a:gd name="connsiteY18" fmla="*/ 588802 h 1165064"/>
                    <a:gd name="connsiteX19" fmla="*/ 2362200 w 2365375"/>
                    <a:gd name="connsiteY19" fmla="*/ 528477 h 1165064"/>
                    <a:gd name="connsiteX20" fmla="*/ 2352675 w 2365375"/>
                    <a:gd name="connsiteY20" fmla="*/ 477677 h 1165064"/>
                    <a:gd name="connsiteX21" fmla="*/ 2314575 w 2365375"/>
                    <a:gd name="connsiteY21" fmla="*/ 452277 h 1165064"/>
                    <a:gd name="connsiteX22" fmla="*/ 2250282 w 2365375"/>
                    <a:gd name="connsiteY22" fmla="*/ 430846 h 1165064"/>
                    <a:gd name="connsiteX23" fmla="*/ 2184400 w 2365375"/>
                    <a:gd name="connsiteY23" fmla="*/ 423702 h 1165064"/>
                    <a:gd name="connsiteX24" fmla="*/ 2117725 w 2365375"/>
                    <a:gd name="connsiteY24" fmla="*/ 426877 h 1165064"/>
                    <a:gd name="connsiteX25" fmla="*/ 2063750 w 2365375"/>
                    <a:gd name="connsiteY25" fmla="*/ 455452 h 1165064"/>
                    <a:gd name="connsiteX26" fmla="*/ 2012950 w 2365375"/>
                    <a:gd name="connsiteY26" fmla="*/ 484027 h 1165064"/>
                    <a:gd name="connsiteX27" fmla="*/ 1920875 w 2365375"/>
                    <a:gd name="connsiteY27" fmla="*/ 579277 h 1165064"/>
                    <a:gd name="connsiteX28" fmla="*/ 1879600 w 2365375"/>
                    <a:gd name="connsiteY28" fmla="*/ 601502 h 1165064"/>
                    <a:gd name="connsiteX29" fmla="*/ 1825625 w 2365375"/>
                    <a:gd name="connsiteY29" fmla="*/ 620552 h 1165064"/>
                    <a:gd name="connsiteX30" fmla="*/ 1622425 w 2365375"/>
                    <a:gd name="connsiteY30" fmla="*/ 652302 h 1165064"/>
                    <a:gd name="connsiteX31" fmla="*/ 1517650 w 2365375"/>
                    <a:gd name="connsiteY31" fmla="*/ 665002 h 1165064"/>
                    <a:gd name="connsiteX32" fmla="*/ 1428750 w 2365375"/>
                    <a:gd name="connsiteY32" fmla="*/ 665002 h 1165064"/>
                    <a:gd name="connsiteX33" fmla="*/ 1346200 w 2365375"/>
                    <a:gd name="connsiteY33" fmla="*/ 661827 h 1165064"/>
                    <a:gd name="connsiteX34" fmla="*/ 1263650 w 2365375"/>
                    <a:gd name="connsiteY34" fmla="*/ 639602 h 1165064"/>
                    <a:gd name="connsiteX35" fmla="*/ 1076325 w 2365375"/>
                    <a:gd name="connsiteY35" fmla="*/ 553877 h 1165064"/>
                    <a:gd name="connsiteX36" fmla="*/ 1270000 w 2365375"/>
                    <a:gd name="connsiteY36" fmla="*/ 550702 h 1165064"/>
                    <a:gd name="connsiteX37" fmla="*/ 1568450 w 2365375"/>
                    <a:gd name="connsiteY37" fmla="*/ 566577 h 1165064"/>
                    <a:gd name="connsiteX38" fmla="*/ 1749425 w 2365375"/>
                    <a:gd name="connsiteY38" fmla="*/ 582452 h 1165064"/>
                    <a:gd name="connsiteX39" fmla="*/ 1800225 w 2365375"/>
                    <a:gd name="connsiteY39" fmla="*/ 557052 h 1165064"/>
                    <a:gd name="connsiteX40" fmla="*/ 1844675 w 2365375"/>
                    <a:gd name="connsiteY40" fmla="*/ 512602 h 1165064"/>
                    <a:gd name="connsiteX41" fmla="*/ 1879600 w 2365375"/>
                    <a:gd name="connsiteY41" fmla="*/ 455452 h 1165064"/>
                    <a:gd name="connsiteX42" fmla="*/ 1882775 w 2365375"/>
                    <a:gd name="connsiteY42" fmla="*/ 388777 h 1165064"/>
                    <a:gd name="connsiteX43" fmla="*/ 1860550 w 2365375"/>
                    <a:gd name="connsiteY43" fmla="*/ 325277 h 1165064"/>
                    <a:gd name="connsiteX44" fmla="*/ 1822450 w 2365375"/>
                    <a:gd name="connsiteY44" fmla="*/ 296702 h 1165064"/>
                    <a:gd name="connsiteX45" fmla="*/ 1768475 w 2365375"/>
                    <a:gd name="connsiteY45" fmla="*/ 274477 h 1165064"/>
                    <a:gd name="connsiteX46" fmla="*/ 1685925 w 2365375"/>
                    <a:gd name="connsiteY46" fmla="*/ 252252 h 1165064"/>
                    <a:gd name="connsiteX47" fmla="*/ 1536700 w 2365375"/>
                    <a:gd name="connsiteY47" fmla="*/ 214152 h 1165064"/>
                    <a:gd name="connsiteX48" fmla="*/ 1397000 w 2365375"/>
                    <a:gd name="connsiteY48" fmla="*/ 201452 h 1165064"/>
                    <a:gd name="connsiteX49" fmla="*/ 1257300 w 2365375"/>
                    <a:gd name="connsiteY49" fmla="*/ 195102 h 1165064"/>
                    <a:gd name="connsiteX50" fmla="*/ 1158875 w 2365375"/>
                    <a:gd name="connsiteY50" fmla="*/ 185577 h 1165064"/>
                    <a:gd name="connsiteX51" fmla="*/ 1098550 w 2365375"/>
                    <a:gd name="connsiteY51" fmla="*/ 150652 h 1165064"/>
                    <a:gd name="connsiteX52" fmla="*/ 958850 w 2365375"/>
                    <a:gd name="connsiteY52" fmla="*/ 80802 h 1165064"/>
                    <a:gd name="connsiteX53" fmla="*/ 854075 w 2365375"/>
                    <a:gd name="connsiteY53" fmla="*/ 42702 h 1165064"/>
                    <a:gd name="connsiteX54" fmla="*/ 746125 w 2365375"/>
                    <a:gd name="connsiteY54" fmla="*/ 17302 h 1165064"/>
                    <a:gd name="connsiteX55" fmla="*/ 628650 w 2365375"/>
                    <a:gd name="connsiteY55" fmla="*/ 1427 h 1165064"/>
                    <a:gd name="connsiteX56" fmla="*/ 505619 w 2365375"/>
                    <a:gd name="connsiteY56" fmla="*/ 634 h 1165064"/>
                    <a:gd name="connsiteX57" fmla="*/ 355600 w 2365375"/>
                    <a:gd name="connsiteY57" fmla="*/ 7777 h 1165064"/>
                    <a:gd name="connsiteX58" fmla="*/ 252412 w 2365375"/>
                    <a:gd name="connsiteY58" fmla="*/ 27621 h 1165064"/>
                    <a:gd name="connsiteX59" fmla="*/ 146050 w 2365375"/>
                    <a:gd name="connsiteY59" fmla="*/ 49052 h 1165064"/>
                    <a:gd name="connsiteX60" fmla="*/ 6350 w 2365375"/>
                    <a:gd name="connsiteY60" fmla="*/ 118902 h 116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365375" h="1165064">
                      <a:moveTo>
                        <a:pt x="6350" y="118902"/>
                      </a:moveTo>
                      <a:cubicBezTo>
                        <a:pt x="4233" y="321044"/>
                        <a:pt x="2117" y="523185"/>
                        <a:pt x="0" y="725327"/>
                      </a:cubicBezTo>
                      <a:lnTo>
                        <a:pt x="22225" y="741202"/>
                      </a:lnTo>
                      <a:lnTo>
                        <a:pt x="41275" y="757077"/>
                      </a:lnTo>
                      <a:lnTo>
                        <a:pt x="66675" y="766602"/>
                      </a:lnTo>
                      <a:lnTo>
                        <a:pt x="120650" y="760252"/>
                      </a:lnTo>
                      <a:lnTo>
                        <a:pt x="193675" y="776127"/>
                      </a:lnTo>
                      <a:lnTo>
                        <a:pt x="1000125" y="1141252"/>
                      </a:lnTo>
                      <a:lnTo>
                        <a:pt x="1035050" y="1160302"/>
                      </a:lnTo>
                      <a:lnTo>
                        <a:pt x="1144587" y="1165064"/>
                      </a:lnTo>
                      <a:lnTo>
                        <a:pt x="1260475" y="1150777"/>
                      </a:lnTo>
                      <a:lnTo>
                        <a:pt x="1330325" y="1138077"/>
                      </a:lnTo>
                      <a:lnTo>
                        <a:pt x="1835150" y="1065052"/>
                      </a:lnTo>
                      <a:lnTo>
                        <a:pt x="2282825" y="795177"/>
                      </a:lnTo>
                      <a:lnTo>
                        <a:pt x="2343150" y="725327"/>
                      </a:lnTo>
                      <a:lnTo>
                        <a:pt x="2365375" y="661827"/>
                      </a:lnTo>
                      <a:lnTo>
                        <a:pt x="2352675" y="617377"/>
                      </a:lnTo>
                      <a:lnTo>
                        <a:pt x="2324100" y="598327"/>
                      </a:lnTo>
                      <a:lnTo>
                        <a:pt x="2317750" y="588802"/>
                      </a:lnTo>
                      <a:lnTo>
                        <a:pt x="2362200" y="528477"/>
                      </a:lnTo>
                      <a:lnTo>
                        <a:pt x="2352675" y="477677"/>
                      </a:lnTo>
                      <a:lnTo>
                        <a:pt x="2314575" y="452277"/>
                      </a:lnTo>
                      <a:lnTo>
                        <a:pt x="2250282" y="430846"/>
                      </a:lnTo>
                      <a:lnTo>
                        <a:pt x="2184400" y="423702"/>
                      </a:lnTo>
                      <a:cubicBezTo>
                        <a:pt x="2162704" y="424231"/>
                        <a:pt x="2137833" y="421585"/>
                        <a:pt x="2117725" y="426877"/>
                      </a:cubicBezTo>
                      <a:cubicBezTo>
                        <a:pt x="2097617" y="432169"/>
                        <a:pt x="2081213" y="445927"/>
                        <a:pt x="2063750" y="455452"/>
                      </a:cubicBezTo>
                      <a:lnTo>
                        <a:pt x="2012950" y="484027"/>
                      </a:lnTo>
                      <a:lnTo>
                        <a:pt x="1920875" y="579277"/>
                      </a:lnTo>
                      <a:lnTo>
                        <a:pt x="1879600" y="601502"/>
                      </a:lnTo>
                      <a:lnTo>
                        <a:pt x="1825625" y="620552"/>
                      </a:lnTo>
                      <a:lnTo>
                        <a:pt x="1622425" y="652302"/>
                      </a:lnTo>
                      <a:lnTo>
                        <a:pt x="1517650" y="665002"/>
                      </a:lnTo>
                      <a:lnTo>
                        <a:pt x="1428750" y="665002"/>
                      </a:lnTo>
                      <a:lnTo>
                        <a:pt x="1346200" y="661827"/>
                      </a:lnTo>
                      <a:lnTo>
                        <a:pt x="1263650" y="639602"/>
                      </a:lnTo>
                      <a:lnTo>
                        <a:pt x="1076325" y="553877"/>
                      </a:lnTo>
                      <a:lnTo>
                        <a:pt x="1270000" y="550702"/>
                      </a:lnTo>
                      <a:lnTo>
                        <a:pt x="1568450" y="566577"/>
                      </a:lnTo>
                      <a:cubicBezTo>
                        <a:pt x="1648354" y="571869"/>
                        <a:pt x="1710796" y="584039"/>
                        <a:pt x="1749425" y="582452"/>
                      </a:cubicBezTo>
                      <a:cubicBezTo>
                        <a:pt x="1788054" y="580865"/>
                        <a:pt x="1784350" y="568694"/>
                        <a:pt x="1800225" y="557052"/>
                      </a:cubicBezTo>
                      <a:lnTo>
                        <a:pt x="1844675" y="512602"/>
                      </a:lnTo>
                      <a:cubicBezTo>
                        <a:pt x="1857904" y="495669"/>
                        <a:pt x="1873250" y="476089"/>
                        <a:pt x="1879600" y="455452"/>
                      </a:cubicBezTo>
                      <a:cubicBezTo>
                        <a:pt x="1885950" y="434815"/>
                        <a:pt x="1885950" y="410473"/>
                        <a:pt x="1882775" y="388777"/>
                      </a:cubicBezTo>
                      <a:cubicBezTo>
                        <a:pt x="1879600" y="367081"/>
                        <a:pt x="1870604" y="340623"/>
                        <a:pt x="1860550" y="325277"/>
                      </a:cubicBezTo>
                      <a:lnTo>
                        <a:pt x="1822450" y="296702"/>
                      </a:lnTo>
                      <a:lnTo>
                        <a:pt x="1768475" y="274477"/>
                      </a:lnTo>
                      <a:lnTo>
                        <a:pt x="1685925" y="252252"/>
                      </a:lnTo>
                      <a:lnTo>
                        <a:pt x="1536700" y="214152"/>
                      </a:lnTo>
                      <a:lnTo>
                        <a:pt x="1397000" y="201452"/>
                      </a:lnTo>
                      <a:lnTo>
                        <a:pt x="1257300" y="195102"/>
                      </a:lnTo>
                      <a:lnTo>
                        <a:pt x="1158875" y="185577"/>
                      </a:lnTo>
                      <a:lnTo>
                        <a:pt x="1098550" y="150652"/>
                      </a:lnTo>
                      <a:lnTo>
                        <a:pt x="958850" y="80802"/>
                      </a:lnTo>
                      <a:lnTo>
                        <a:pt x="854075" y="42702"/>
                      </a:lnTo>
                      <a:lnTo>
                        <a:pt x="746125" y="17302"/>
                      </a:lnTo>
                      <a:lnTo>
                        <a:pt x="628650" y="1427"/>
                      </a:lnTo>
                      <a:cubicBezTo>
                        <a:pt x="588963" y="-160"/>
                        <a:pt x="551127" y="-424"/>
                        <a:pt x="505619" y="634"/>
                      </a:cubicBezTo>
                      <a:cubicBezTo>
                        <a:pt x="460111" y="1692"/>
                        <a:pt x="397801" y="3279"/>
                        <a:pt x="355600" y="7777"/>
                      </a:cubicBezTo>
                      <a:cubicBezTo>
                        <a:pt x="313399" y="12275"/>
                        <a:pt x="287337" y="20742"/>
                        <a:pt x="252412" y="27621"/>
                      </a:cubicBezTo>
                      <a:cubicBezTo>
                        <a:pt x="217487" y="34500"/>
                        <a:pt x="189442" y="34235"/>
                        <a:pt x="146050" y="49052"/>
                      </a:cubicBezTo>
                      <a:lnTo>
                        <a:pt x="6350" y="118902"/>
                      </a:lnTo>
                      <a:close/>
                    </a:path>
                  </a:pathLst>
                </a:custGeom>
                <a:grpFill/>
                <a:ln w="6350" cap="flat" cmpd="sng" algn="ctr">
                  <a:noFill/>
                  <a:prstDash val="solid"/>
                  <a:miter lim="800000"/>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panose="020B0604020202020204"/>
                    <a:cs typeface="+mn-cs"/>
                  </a:endParaRPr>
                </a:p>
              </p:txBody>
            </p:sp>
          </p:grpSp>
        </p:grpSp>
      </p:grpSp>
      <p:sp>
        <p:nvSpPr>
          <p:cNvPr id="53" name="TextBox 52">
            <a:extLst>
              <a:ext uri="{FF2B5EF4-FFF2-40B4-BE49-F238E27FC236}">
                <a16:creationId xmlns:a16="http://schemas.microsoft.com/office/drawing/2014/main" id="{668082EB-7FF4-68EA-1C63-615FC9E6535C}"/>
              </a:ext>
            </a:extLst>
          </p:cNvPr>
          <p:cNvSpPr txBox="1"/>
          <p:nvPr/>
        </p:nvSpPr>
        <p:spPr>
          <a:xfrm>
            <a:off x="5561373" y="2957502"/>
            <a:ext cx="3985478" cy="338554"/>
          </a:xfrm>
          <a:prstGeom prst="rect">
            <a:avLst/>
          </a:prstGeom>
          <a:noFill/>
        </p:spPr>
        <p:txBody>
          <a:bodyPr wrap="square" rtlCol="0">
            <a:spAutoFit/>
          </a:bodyPr>
          <a:lstStyle/>
          <a:p>
            <a:pPr>
              <a:defRPr/>
            </a:pPr>
            <a:r>
              <a:rPr lang="en-GB" sz="1600" dirty="0">
                <a:solidFill>
                  <a:srgbClr val="000000"/>
                </a:solidFill>
                <a:latin typeface="Aptos" panose="020B0004020202020204" pitchFamily="34" charset="0"/>
                <a:cs typeface="+mn-cs"/>
              </a:rPr>
              <a:t>Flexible Income Requirement</a:t>
            </a:r>
          </a:p>
        </p:txBody>
      </p:sp>
      <p:grpSp>
        <p:nvGrpSpPr>
          <p:cNvPr id="54" name="Group 53">
            <a:extLst>
              <a:ext uri="{FF2B5EF4-FFF2-40B4-BE49-F238E27FC236}">
                <a16:creationId xmlns:a16="http://schemas.microsoft.com/office/drawing/2014/main" id="{F74FB432-104B-1BFC-EC62-3F369C83E0BA}"/>
              </a:ext>
            </a:extLst>
          </p:cNvPr>
          <p:cNvGrpSpPr/>
          <p:nvPr/>
        </p:nvGrpSpPr>
        <p:grpSpPr>
          <a:xfrm>
            <a:off x="2411143" y="3886894"/>
            <a:ext cx="7360015" cy="1416829"/>
            <a:chOff x="915745" y="3442780"/>
            <a:chExt cx="7360015" cy="1416829"/>
          </a:xfrm>
        </p:grpSpPr>
        <p:grpSp>
          <p:nvGrpSpPr>
            <p:cNvPr id="55" name="Group 54">
              <a:extLst>
                <a:ext uri="{FF2B5EF4-FFF2-40B4-BE49-F238E27FC236}">
                  <a16:creationId xmlns:a16="http://schemas.microsoft.com/office/drawing/2014/main" id="{9E6869EE-308C-7F5E-D129-F6E1D2B25D09}"/>
                </a:ext>
              </a:extLst>
            </p:cNvPr>
            <p:cNvGrpSpPr/>
            <p:nvPr/>
          </p:nvGrpSpPr>
          <p:grpSpPr>
            <a:xfrm>
              <a:off x="915745" y="3442780"/>
              <a:ext cx="668607" cy="1416829"/>
              <a:chOff x="915745" y="3442780"/>
              <a:chExt cx="668607" cy="1416829"/>
            </a:xfrm>
          </p:grpSpPr>
          <p:sp>
            <p:nvSpPr>
              <p:cNvPr id="776" name="Freeform 674">
                <a:extLst>
                  <a:ext uri="{FF2B5EF4-FFF2-40B4-BE49-F238E27FC236}">
                    <a16:creationId xmlns:a16="http://schemas.microsoft.com/office/drawing/2014/main" id="{8C372983-8A4C-11E1-8AEC-5C11FEB576EE}"/>
                  </a:ext>
                </a:extLst>
              </p:cNvPr>
              <p:cNvSpPr/>
              <p:nvPr/>
            </p:nvSpPr>
            <p:spPr>
              <a:xfrm>
                <a:off x="915745" y="4748006"/>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77" name="Oval 776">
                <a:extLst>
                  <a:ext uri="{FF2B5EF4-FFF2-40B4-BE49-F238E27FC236}">
                    <a16:creationId xmlns:a16="http://schemas.microsoft.com/office/drawing/2014/main" id="{EF89E945-80AA-0D0D-07D7-270F763A891E}"/>
                  </a:ext>
                </a:extLst>
              </p:cNvPr>
              <p:cNvSpPr/>
              <p:nvPr/>
            </p:nvSpPr>
            <p:spPr>
              <a:xfrm>
                <a:off x="915745" y="4712045"/>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78" name="Freeform 676">
                <a:extLst>
                  <a:ext uri="{FF2B5EF4-FFF2-40B4-BE49-F238E27FC236}">
                    <a16:creationId xmlns:a16="http://schemas.microsoft.com/office/drawing/2014/main" id="{F961B676-27FB-5496-BF10-DFC16036C335}"/>
                  </a:ext>
                </a:extLst>
              </p:cNvPr>
              <p:cNvSpPr/>
              <p:nvPr/>
            </p:nvSpPr>
            <p:spPr>
              <a:xfrm>
                <a:off x="915745" y="463262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79" name="Oval 778">
                <a:extLst>
                  <a:ext uri="{FF2B5EF4-FFF2-40B4-BE49-F238E27FC236}">
                    <a16:creationId xmlns:a16="http://schemas.microsoft.com/office/drawing/2014/main" id="{2632FC2F-9165-1DC3-1C99-8D674234BB32}"/>
                  </a:ext>
                </a:extLst>
              </p:cNvPr>
              <p:cNvSpPr/>
              <p:nvPr/>
            </p:nvSpPr>
            <p:spPr>
              <a:xfrm>
                <a:off x="915745" y="459666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80" name="Freeform 678">
                <a:extLst>
                  <a:ext uri="{FF2B5EF4-FFF2-40B4-BE49-F238E27FC236}">
                    <a16:creationId xmlns:a16="http://schemas.microsoft.com/office/drawing/2014/main" id="{03F25D64-9301-64AA-912C-BE28892CA360}"/>
                  </a:ext>
                </a:extLst>
              </p:cNvPr>
              <p:cNvSpPr/>
              <p:nvPr/>
            </p:nvSpPr>
            <p:spPr>
              <a:xfrm>
                <a:off x="915745" y="451723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81" name="Oval 780">
                <a:extLst>
                  <a:ext uri="{FF2B5EF4-FFF2-40B4-BE49-F238E27FC236}">
                    <a16:creationId xmlns:a16="http://schemas.microsoft.com/office/drawing/2014/main" id="{E2C40007-FC68-CC8B-3A49-107FF09D392A}"/>
                  </a:ext>
                </a:extLst>
              </p:cNvPr>
              <p:cNvSpPr/>
              <p:nvPr/>
            </p:nvSpPr>
            <p:spPr>
              <a:xfrm>
                <a:off x="915745" y="448127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82" name="Freeform 680">
                <a:extLst>
                  <a:ext uri="{FF2B5EF4-FFF2-40B4-BE49-F238E27FC236}">
                    <a16:creationId xmlns:a16="http://schemas.microsoft.com/office/drawing/2014/main" id="{80D87EB5-E017-2908-CFC0-25AC640CB41C}"/>
                  </a:ext>
                </a:extLst>
              </p:cNvPr>
              <p:cNvSpPr/>
              <p:nvPr/>
            </p:nvSpPr>
            <p:spPr>
              <a:xfrm>
                <a:off x="915745" y="440184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83" name="Oval 782">
                <a:extLst>
                  <a:ext uri="{FF2B5EF4-FFF2-40B4-BE49-F238E27FC236}">
                    <a16:creationId xmlns:a16="http://schemas.microsoft.com/office/drawing/2014/main" id="{509FBE76-0513-33F5-D75C-DFCF4CA4FB9C}"/>
                  </a:ext>
                </a:extLst>
              </p:cNvPr>
              <p:cNvSpPr/>
              <p:nvPr/>
            </p:nvSpPr>
            <p:spPr>
              <a:xfrm>
                <a:off x="915745" y="436588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84" name="Freeform 682">
                <a:extLst>
                  <a:ext uri="{FF2B5EF4-FFF2-40B4-BE49-F238E27FC236}">
                    <a16:creationId xmlns:a16="http://schemas.microsoft.com/office/drawing/2014/main" id="{A903B3E1-E920-112B-9F97-FC5478278DDA}"/>
                  </a:ext>
                </a:extLst>
              </p:cNvPr>
              <p:cNvSpPr/>
              <p:nvPr/>
            </p:nvSpPr>
            <p:spPr>
              <a:xfrm>
                <a:off x="915745" y="428645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85" name="Oval 784">
                <a:extLst>
                  <a:ext uri="{FF2B5EF4-FFF2-40B4-BE49-F238E27FC236}">
                    <a16:creationId xmlns:a16="http://schemas.microsoft.com/office/drawing/2014/main" id="{035F9BAE-E98A-8C2C-E836-9C9963CB51C4}"/>
                  </a:ext>
                </a:extLst>
              </p:cNvPr>
              <p:cNvSpPr/>
              <p:nvPr/>
            </p:nvSpPr>
            <p:spPr>
              <a:xfrm>
                <a:off x="915745" y="425049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86" name="Freeform 684">
                <a:extLst>
                  <a:ext uri="{FF2B5EF4-FFF2-40B4-BE49-F238E27FC236}">
                    <a16:creationId xmlns:a16="http://schemas.microsoft.com/office/drawing/2014/main" id="{3F5B7C17-6FC3-C145-F74B-6CCB9DBEEDAA}"/>
                  </a:ext>
                </a:extLst>
              </p:cNvPr>
              <p:cNvSpPr/>
              <p:nvPr/>
            </p:nvSpPr>
            <p:spPr>
              <a:xfrm>
                <a:off x="915745" y="417106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87" name="Oval 786">
                <a:extLst>
                  <a:ext uri="{FF2B5EF4-FFF2-40B4-BE49-F238E27FC236}">
                    <a16:creationId xmlns:a16="http://schemas.microsoft.com/office/drawing/2014/main" id="{6A088298-BA0E-E083-6E1C-453185AFC52F}"/>
                  </a:ext>
                </a:extLst>
              </p:cNvPr>
              <p:cNvSpPr/>
              <p:nvPr/>
            </p:nvSpPr>
            <p:spPr>
              <a:xfrm>
                <a:off x="915745" y="413510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88" name="Freeform 686">
                <a:extLst>
                  <a:ext uri="{FF2B5EF4-FFF2-40B4-BE49-F238E27FC236}">
                    <a16:creationId xmlns:a16="http://schemas.microsoft.com/office/drawing/2014/main" id="{8640BAC1-79EE-6841-12C2-9CF49C882E83}"/>
                  </a:ext>
                </a:extLst>
              </p:cNvPr>
              <p:cNvSpPr/>
              <p:nvPr/>
            </p:nvSpPr>
            <p:spPr>
              <a:xfrm>
                <a:off x="915745" y="405568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89" name="Oval 788">
                <a:extLst>
                  <a:ext uri="{FF2B5EF4-FFF2-40B4-BE49-F238E27FC236}">
                    <a16:creationId xmlns:a16="http://schemas.microsoft.com/office/drawing/2014/main" id="{AB48D260-54D6-B07F-9169-2AC130E6AC79}"/>
                  </a:ext>
                </a:extLst>
              </p:cNvPr>
              <p:cNvSpPr/>
              <p:nvPr/>
            </p:nvSpPr>
            <p:spPr>
              <a:xfrm>
                <a:off x="915745" y="401972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90" name="Freeform 688">
                <a:extLst>
                  <a:ext uri="{FF2B5EF4-FFF2-40B4-BE49-F238E27FC236}">
                    <a16:creationId xmlns:a16="http://schemas.microsoft.com/office/drawing/2014/main" id="{F6ED8D12-CA58-65C5-9FB0-10B2E5C50239}"/>
                  </a:ext>
                </a:extLst>
              </p:cNvPr>
              <p:cNvSpPr/>
              <p:nvPr/>
            </p:nvSpPr>
            <p:spPr>
              <a:xfrm>
                <a:off x="915745" y="394029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91" name="Oval 790">
                <a:extLst>
                  <a:ext uri="{FF2B5EF4-FFF2-40B4-BE49-F238E27FC236}">
                    <a16:creationId xmlns:a16="http://schemas.microsoft.com/office/drawing/2014/main" id="{1D0A3945-1911-7FDE-013A-A51B37CCE647}"/>
                  </a:ext>
                </a:extLst>
              </p:cNvPr>
              <p:cNvSpPr/>
              <p:nvPr/>
            </p:nvSpPr>
            <p:spPr>
              <a:xfrm>
                <a:off x="915745" y="390433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92" name="Freeform 690">
                <a:extLst>
                  <a:ext uri="{FF2B5EF4-FFF2-40B4-BE49-F238E27FC236}">
                    <a16:creationId xmlns:a16="http://schemas.microsoft.com/office/drawing/2014/main" id="{F2F8A0C7-2C6B-2C45-67A5-723F273AFAE7}"/>
                  </a:ext>
                </a:extLst>
              </p:cNvPr>
              <p:cNvSpPr/>
              <p:nvPr/>
            </p:nvSpPr>
            <p:spPr>
              <a:xfrm>
                <a:off x="915745" y="382490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93" name="Oval 792">
                <a:extLst>
                  <a:ext uri="{FF2B5EF4-FFF2-40B4-BE49-F238E27FC236}">
                    <a16:creationId xmlns:a16="http://schemas.microsoft.com/office/drawing/2014/main" id="{B6F435F7-59AA-1B53-E934-EEE688A95F0D}"/>
                  </a:ext>
                </a:extLst>
              </p:cNvPr>
              <p:cNvSpPr/>
              <p:nvPr/>
            </p:nvSpPr>
            <p:spPr>
              <a:xfrm>
                <a:off x="915745" y="378894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94" name="Freeform 692">
                <a:extLst>
                  <a:ext uri="{FF2B5EF4-FFF2-40B4-BE49-F238E27FC236}">
                    <a16:creationId xmlns:a16="http://schemas.microsoft.com/office/drawing/2014/main" id="{A5120F8A-B76F-C1F1-B1F6-185EF34908E1}"/>
                  </a:ext>
                </a:extLst>
              </p:cNvPr>
              <p:cNvSpPr/>
              <p:nvPr/>
            </p:nvSpPr>
            <p:spPr>
              <a:xfrm>
                <a:off x="915745" y="370951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95" name="Oval 794">
                <a:extLst>
                  <a:ext uri="{FF2B5EF4-FFF2-40B4-BE49-F238E27FC236}">
                    <a16:creationId xmlns:a16="http://schemas.microsoft.com/office/drawing/2014/main" id="{9722CDAC-61EB-C003-441F-15EBA41245F9}"/>
                  </a:ext>
                </a:extLst>
              </p:cNvPr>
              <p:cNvSpPr/>
              <p:nvPr/>
            </p:nvSpPr>
            <p:spPr>
              <a:xfrm>
                <a:off x="915745" y="367355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96" name="Freeform 694">
                <a:extLst>
                  <a:ext uri="{FF2B5EF4-FFF2-40B4-BE49-F238E27FC236}">
                    <a16:creationId xmlns:a16="http://schemas.microsoft.com/office/drawing/2014/main" id="{9F339B9B-06F2-7B29-23CE-B56CFEA080EF}"/>
                  </a:ext>
                </a:extLst>
              </p:cNvPr>
              <p:cNvSpPr/>
              <p:nvPr/>
            </p:nvSpPr>
            <p:spPr>
              <a:xfrm>
                <a:off x="915745" y="359412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97" name="Oval 796">
                <a:extLst>
                  <a:ext uri="{FF2B5EF4-FFF2-40B4-BE49-F238E27FC236}">
                    <a16:creationId xmlns:a16="http://schemas.microsoft.com/office/drawing/2014/main" id="{5E91F715-8FEB-DE8D-2F43-D4C75A535215}"/>
                  </a:ext>
                </a:extLst>
              </p:cNvPr>
              <p:cNvSpPr/>
              <p:nvPr/>
            </p:nvSpPr>
            <p:spPr>
              <a:xfrm>
                <a:off x="915745" y="355816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nvGrpSpPr>
              <p:cNvPr id="798" name="Group 797">
                <a:extLst>
                  <a:ext uri="{FF2B5EF4-FFF2-40B4-BE49-F238E27FC236}">
                    <a16:creationId xmlns:a16="http://schemas.microsoft.com/office/drawing/2014/main" id="{FF92C0C7-A4D3-C32D-606F-715EBABBBA36}"/>
                  </a:ext>
                </a:extLst>
              </p:cNvPr>
              <p:cNvGrpSpPr/>
              <p:nvPr/>
            </p:nvGrpSpPr>
            <p:grpSpPr>
              <a:xfrm>
                <a:off x="915745" y="3442780"/>
                <a:ext cx="668607" cy="147564"/>
                <a:chOff x="915745" y="3414204"/>
                <a:chExt cx="668607" cy="147564"/>
              </a:xfrm>
            </p:grpSpPr>
            <p:sp>
              <p:nvSpPr>
                <p:cNvPr id="799" name="Freeform 697">
                  <a:extLst>
                    <a:ext uri="{FF2B5EF4-FFF2-40B4-BE49-F238E27FC236}">
                      <a16:creationId xmlns:a16="http://schemas.microsoft.com/office/drawing/2014/main" id="{F7385382-7B43-D2E6-031B-5A85D26C3993}"/>
                    </a:ext>
                  </a:extLst>
                </p:cNvPr>
                <p:cNvSpPr/>
                <p:nvPr/>
              </p:nvSpPr>
              <p:spPr>
                <a:xfrm>
                  <a:off x="915745" y="345016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00" name="Oval 799">
                  <a:extLst>
                    <a:ext uri="{FF2B5EF4-FFF2-40B4-BE49-F238E27FC236}">
                      <a16:creationId xmlns:a16="http://schemas.microsoft.com/office/drawing/2014/main" id="{4B852658-640F-78B6-B244-E0F346BB5357}"/>
                    </a:ext>
                  </a:extLst>
                </p:cNvPr>
                <p:cNvSpPr/>
                <p:nvPr/>
              </p:nvSpPr>
              <p:spPr>
                <a:xfrm>
                  <a:off x="915745" y="341420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grpSp>
        <p:grpSp>
          <p:nvGrpSpPr>
            <p:cNvPr id="56" name="Group 55">
              <a:extLst>
                <a:ext uri="{FF2B5EF4-FFF2-40B4-BE49-F238E27FC236}">
                  <a16:creationId xmlns:a16="http://schemas.microsoft.com/office/drawing/2014/main" id="{72FEEA0E-6D8C-32BD-8541-953A7785D836}"/>
                </a:ext>
              </a:extLst>
            </p:cNvPr>
            <p:cNvGrpSpPr/>
            <p:nvPr/>
          </p:nvGrpSpPr>
          <p:grpSpPr>
            <a:xfrm>
              <a:off x="1752171" y="3442780"/>
              <a:ext cx="668607" cy="1416829"/>
              <a:chOff x="1750689" y="3442780"/>
              <a:chExt cx="668607" cy="1416829"/>
            </a:xfrm>
          </p:grpSpPr>
          <p:sp>
            <p:nvSpPr>
              <p:cNvPr id="751" name="Freeform 649">
                <a:extLst>
                  <a:ext uri="{FF2B5EF4-FFF2-40B4-BE49-F238E27FC236}">
                    <a16:creationId xmlns:a16="http://schemas.microsoft.com/office/drawing/2014/main" id="{CB8BD1EC-5239-A44C-02BD-78ADDDB43651}"/>
                  </a:ext>
                </a:extLst>
              </p:cNvPr>
              <p:cNvSpPr/>
              <p:nvPr/>
            </p:nvSpPr>
            <p:spPr>
              <a:xfrm>
                <a:off x="1750689" y="4748006"/>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52" name="Oval 751">
                <a:extLst>
                  <a:ext uri="{FF2B5EF4-FFF2-40B4-BE49-F238E27FC236}">
                    <a16:creationId xmlns:a16="http://schemas.microsoft.com/office/drawing/2014/main" id="{6DBD0B6D-8CB9-2922-5EBB-2651E2940C9B}"/>
                  </a:ext>
                </a:extLst>
              </p:cNvPr>
              <p:cNvSpPr/>
              <p:nvPr/>
            </p:nvSpPr>
            <p:spPr>
              <a:xfrm>
                <a:off x="1750689" y="4712045"/>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53" name="Freeform 651">
                <a:extLst>
                  <a:ext uri="{FF2B5EF4-FFF2-40B4-BE49-F238E27FC236}">
                    <a16:creationId xmlns:a16="http://schemas.microsoft.com/office/drawing/2014/main" id="{D54DDB8A-66F4-60CB-46CB-B2A195247DC0}"/>
                  </a:ext>
                </a:extLst>
              </p:cNvPr>
              <p:cNvSpPr/>
              <p:nvPr/>
            </p:nvSpPr>
            <p:spPr>
              <a:xfrm>
                <a:off x="1750689" y="463262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54" name="Oval 753">
                <a:extLst>
                  <a:ext uri="{FF2B5EF4-FFF2-40B4-BE49-F238E27FC236}">
                    <a16:creationId xmlns:a16="http://schemas.microsoft.com/office/drawing/2014/main" id="{919AC551-B86D-0F42-AB08-3B43F16238CE}"/>
                  </a:ext>
                </a:extLst>
              </p:cNvPr>
              <p:cNvSpPr/>
              <p:nvPr/>
            </p:nvSpPr>
            <p:spPr>
              <a:xfrm>
                <a:off x="1750689" y="459666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55" name="Freeform 653">
                <a:extLst>
                  <a:ext uri="{FF2B5EF4-FFF2-40B4-BE49-F238E27FC236}">
                    <a16:creationId xmlns:a16="http://schemas.microsoft.com/office/drawing/2014/main" id="{8649EFB4-E850-8658-6FB4-CFF10A9B3527}"/>
                  </a:ext>
                </a:extLst>
              </p:cNvPr>
              <p:cNvSpPr/>
              <p:nvPr/>
            </p:nvSpPr>
            <p:spPr>
              <a:xfrm>
                <a:off x="1750689" y="451723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56" name="Oval 755">
                <a:extLst>
                  <a:ext uri="{FF2B5EF4-FFF2-40B4-BE49-F238E27FC236}">
                    <a16:creationId xmlns:a16="http://schemas.microsoft.com/office/drawing/2014/main" id="{C5F8F262-2E67-29C0-BAE7-405FD988E0D9}"/>
                  </a:ext>
                </a:extLst>
              </p:cNvPr>
              <p:cNvSpPr/>
              <p:nvPr/>
            </p:nvSpPr>
            <p:spPr>
              <a:xfrm>
                <a:off x="1750689" y="448127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57" name="Freeform 655">
                <a:extLst>
                  <a:ext uri="{FF2B5EF4-FFF2-40B4-BE49-F238E27FC236}">
                    <a16:creationId xmlns:a16="http://schemas.microsoft.com/office/drawing/2014/main" id="{F8094D9C-4A33-B7AF-DBCD-C359402EF5EC}"/>
                  </a:ext>
                </a:extLst>
              </p:cNvPr>
              <p:cNvSpPr/>
              <p:nvPr/>
            </p:nvSpPr>
            <p:spPr>
              <a:xfrm>
                <a:off x="1750689" y="440184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58" name="Oval 757">
                <a:extLst>
                  <a:ext uri="{FF2B5EF4-FFF2-40B4-BE49-F238E27FC236}">
                    <a16:creationId xmlns:a16="http://schemas.microsoft.com/office/drawing/2014/main" id="{A24CBAA6-2CBE-B6D6-5B0F-E74E9BBADCE8}"/>
                  </a:ext>
                </a:extLst>
              </p:cNvPr>
              <p:cNvSpPr/>
              <p:nvPr/>
            </p:nvSpPr>
            <p:spPr>
              <a:xfrm>
                <a:off x="1750689" y="436588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59" name="Freeform 657">
                <a:extLst>
                  <a:ext uri="{FF2B5EF4-FFF2-40B4-BE49-F238E27FC236}">
                    <a16:creationId xmlns:a16="http://schemas.microsoft.com/office/drawing/2014/main" id="{F2BBAD70-9CA5-771A-EDAF-AE0C0416F099}"/>
                  </a:ext>
                </a:extLst>
              </p:cNvPr>
              <p:cNvSpPr/>
              <p:nvPr/>
            </p:nvSpPr>
            <p:spPr>
              <a:xfrm>
                <a:off x="1750689" y="428645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60" name="Oval 759">
                <a:extLst>
                  <a:ext uri="{FF2B5EF4-FFF2-40B4-BE49-F238E27FC236}">
                    <a16:creationId xmlns:a16="http://schemas.microsoft.com/office/drawing/2014/main" id="{2A3CEE31-2B1E-4AF7-18BF-10BAFA4D49EB}"/>
                  </a:ext>
                </a:extLst>
              </p:cNvPr>
              <p:cNvSpPr/>
              <p:nvPr/>
            </p:nvSpPr>
            <p:spPr>
              <a:xfrm>
                <a:off x="1750689" y="425049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61" name="Freeform 659">
                <a:extLst>
                  <a:ext uri="{FF2B5EF4-FFF2-40B4-BE49-F238E27FC236}">
                    <a16:creationId xmlns:a16="http://schemas.microsoft.com/office/drawing/2014/main" id="{EA2CB1EF-4AC1-CF05-24C5-D75EFC48E08F}"/>
                  </a:ext>
                </a:extLst>
              </p:cNvPr>
              <p:cNvSpPr/>
              <p:nvPr/>
            </p:nvSpPr>
            <p:spPr>
              <a:xfrm>
                <a:off x="1750689" y="417106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62" name="Oval 761">
                <a:extLst>
                  <a:ext uri="{FF2B5EF4-FFF2-40B4-BE49-F238E27FC236}">
                    <a16:creationId xmlns:a16="http://schemas.microsoft.com/office/drawing/2014/main" id="{1529C5B6-E1F1-A36D-A0BA-086F58CA2983}"/>
                  </a:ext>
                </a:extLst>
              </p:cNvPr>
              <p:cNvSpPr/>
              <p:nvPr/>
            </p:nvSpPr>
            <p:spPr>
              <a:xfrm>
                <a:off x="1750689" y="413510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63" name="Freeform 661">
                <a:extLst>
                  <a:ext uri="{FF2B5EF4-FFF2-40B4-BE49-F238E27FC236}">
                    <a16:creationId xmlns:a16="http://schemas.microsoft.com/office/drawing/2014/main" id="{B5458440-B40B-9003-EA27-285F656A9BE6}"/>
                  </a:ext>
                </a:extLst>
              </p:cNvPr>
              <p:cNvSpPr/>
              <p:nvPr/>
            </p:nvSpPr>
            <p:spPr>
              <a:xfrm>
                <a:off x="1750689" y="405568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64" name="Oval 763">
                <a:extLst>
                  <a:ext uri="{FF2B5EF4-FFF2-40B4-BE49-F238E27FC236}">
                    <a16:creationId xmlns:a16="http://schemas.microsoft.com/office/drawing/2014/main" id="{79EFFD9B-1D88-DA75-04DD-073FBEBE4860}"/>
                  </a:ext>
                </a:extLst>
              </p:cNvPr>
              <p:cNvSpPr/>
              <p:nvPr/>
            </p:nvSpPr>
            <p:spPr>
              <a:xfrm>
                <a:off x="1750689" y="401972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65" name="Freeform 663">
                <a:extLst>
                  <a:ext uri="{FF2B5EF4-FFF2-40B4-BE49-F238E27FC236}">
                    <a16:creationId xmlns:a16="http://schemas.microsoft.com/office/drawing/2014/main" id="{6DAB4FAA-8775-0AB2-43A8-EBEA7469FBF3}"/>
                  </a:ext>
                </a:extLst>
              </p:cNvPr>
              <p:cNvSpPr/>
              <p:nvPr/>
            </p:nvSpPr>
            <p:spPr>
              <a:xfrm>
                <a:off x="1750689" y="394029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66" name="Oval 765">
                <a:extLst>
                  <a:ext uri="{FF2B5EF4-FFF2-40B4-BE49-F238E27FC236}">
                    <a16:creationId xmlns:a16="http://schemas.microsoft.com/office/drawing/2014/main" id="{807423C2-129B-0AA3-37BA-CA611349B86A}"/>
                  </a:ext>
                </a:extLst>
              </p:cNvPr>
              <p:cNvSpPr/>
              <p:nvPr/>
            </p:nvSpPr>
            <p:spPr>
              <a:xfrm>
                <a:off x="1750689" y="390433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67" name="Freeform 665">
                <a:extLst>
                  <a:ext uri="{FF2B5EF4-FFF2-40B4-BE49-F238E27FC236}">
                    <a16:creationId xmlns:a16="http://schemas.microsoft.com/office/drawing/2014/main" id="{90D7322D-4D2A-3CAC-B898-B4214FBA9A47}"/>
                  </a:ext>
                </a:extLst>
              </p:cNvPr>
              <p:cNvSpPr/>
              <p:nvPr/>
            </p:nvSpPr>
            <p:spPr>
              <a:xfrm>
                <a:off x="1750689" y="382490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68" name="Oval 767">
                <a:extLst>
                  <a:ext uri="{FF2B5EF4-FFF2-40B4-BE49-F238E27FC236}">
                    <a16:creationId xmlns:a16="http://schemas.microsoft.com/office/drawing/2014/main" id="{006BB652-E07F-74FF-FAE3-C138BFE2E4E8}"/>
                  </a:ext>
                </a:extLst>
              </p:cNvPr>
              <p:cNvSpPr/>
              <p:nvPr/>
            </p:nvSpPr>
            <p:spPr>
              <a:xfrm>
                <a:off x="1750689" y="378894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69" name="Freeform 667">
                <a:extLst>
                  <a:ext uri="{FF2B5EF4-FFF2-40B4-BE49-F238E27FC236}">
                    <a16:creationId xmlns:a16="http://schemas.microsoft.com/office/drawing/2014/main" id="{5CB5CD3A-EA5B-B785-FD41-01A586BF91BA}"/>
                  </a:ext>
                </a:extLst>
              </p:cNvPr>
              <p:cNvSpPr/>
              <p:nvPr/>
            </p:nvSpPr>
            <p:spPr>
              <a:xfrm>
                <a:off x="1750689" y="370951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70" name="Oval 769">
                <a:extLst>
                  <a:ext uri="{FF2B5EF4-FFF2-40B4-BE49-F238E27FC236}">
                    <a16:creationId xmlns:a16="http://schemas.microsoft.com/office/drawing/2014/main" id="{482C8AC5-9205-26A9-E5FF-337D503A18F5}"/>
                  </a:ext>
                </a:extLst>
              </p:cNvPr>
              <p:cNvSpPr/>
              <p:nvPr/>
            </p:nvSpPr>
            <p:spPr>
              <a:xfrm>
                <a:off x="1750689" y="367355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71" name="Freeform 669">
                <a:extLst>
                  <a:ext uri="{FF2B5EF4-FFF2-40B4-BE49-F238E27FC236}">
                    <a16:creationId xmlns:a16="http://schemas.microsoft.com/office/drawing/2014/main" id="{AC68C8D7-D14E-E25A-0480-5CD2377A7015}"/>
                  </a:ext>
                </a:extLst>
              </p:cNvPr>
              <p:cNvSpPr/>
              <p:nvPr/>
            </p:nvSpPr>
            <p:spPr>
              <a:xfrm>
                <a:off x="1750689" y="359412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72" name="Oval 771">
                <a:extLst>
                  <a:ext uri="{FF2B5EF4-FFF2-40B4-BE49-F238E27FC236}">
                    <a16:creationId xmlns:a16="http://schemas.microsoft.com/office/drawing/2014/main" id="{F99978F7-F2F1-2450-5383-050A1CEB9460}"/>
                  </a:ext>
                </a:extLst>
              </p:cNvPr>
              <p:cNvSpPr/>
              <p:nvPr/>
            </p:nvSpPr>
            <p:spPr>
              <a:xfrm>
                <a:off x="1750689" y="355816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nvGrpSpPr>
              <p:cNvPr id="773" name="Group 772">
                <a:extLst>
                  <a:ext uri="{FF2B5EF4-FFF2-40B4-BE49-F238E27FC236}">
                    <a16:creationId xmlns:a16="http://schemas.microsoft.com/office/drawing/2014/main" id="{9EE0EAB9-0200-0B3E-A9DE-5025D1C4303B}"/>
                  </a:ext>
                </a:extLst>
              </p:cNvPr>
              <p:cNvGrpSpPr/>
              <p:nvPr/>
            </p:nvGrpSpPr>
            <p:grpSpPr>
              <a:xfrm>
                <a:off x="1750689" y="3442780"/>
                <a:ext cx="668607" cy="147564"/>
                <a:chOff x="1750689" y="3414204"/>
                <a:chExt cx="668607" cy="147564"/>
              </a:xfrm>
            </p:grpSpPr>
            <p:sp>
              <p:nvSpPr>
                <p:cNvPr id="774" name="Freeform 672">
                  <a:extLst>
                    <a:ext uri="{FF2B5EF4-FFF2-40B4-BE49-F238E27FC236}">
                      <a16:creationId xmlns:a16="http://schemas.microsoft.com/office/drawing/2014/main" id="{D6E93CE2-D8DD-1208-6712-FAE2C85E9C35}"/>
                    </a:ext>
                  </a:extLst>
                </p:cNvPr>
                <p:cNvSpPr/>
                <p:nvPr/>
              </p:nvSpPr>
              <p:spPr>
                <a:xfrm>
                  <a:off x="1750689" y="345016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75" name="Oval 774">
                  <a:extLst>
                    <a:ext uri="{FF2B5EF4-FFF2-40B4-BE49-F238E27FC236}">
                      <a16:creationId xmlns:a16="http://schemas.microsoft.com/office/drawing/2014/main" id="{EF65D6C5-9ACC-CE95-7C87-D4B13B55116C}"/>
                    </a:ext>
                  </a:extLst>
                </p:cNvPr>
                <p:cNvSpPr/>
                <p:nvPr/>
              </p:nvSpPr>
              <p:spPr>
                <a:xfrm>
                  <a:off x="1750689" y="341420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grpSp>
        <p:grpSp>
          <p:nvGrpSpPr>
            <p:cNvPr id="57" name="Group 56">
              <a:extLst>
                <a:ext uri="{FF2B5EF4-FFF2-40B4-BE49-F238E27FC236}">
                  <a16:creationId xmlns:a16="http://schemas.microsoft.com/office/drawing/2014/main" id="{D900A17B-FA5F-37DF-99BB-B8743631524E}"/>
                </a:ext>
              </a:extLst>
            </p:cNvPr>
            <p:cNvGrpSpPr/>
            <p:nvPr/>
          </p:nvGrpSpPr>
          <p:grpSpPr>
            <a:xfrm>
              <a:off x="2588597" y="3442780"/>
              <a:ext cx="668607" cy="1416829"/>
              <a:chOff x="2585633" y="3442780"/>
              <a:chExt cx="668607" cy="1416829"/>
            </a:xfrm>
          </p:grpSpPr>
          <p:sp>
            <p:nvSpPr>
              <p:cNvPr id="726" name="Freeform 624">
                <a:extLst>
                  <a:ext uri="{FF2B5EF4-FFF2-40B4-BE49-F238E27FC236}">
                    <a16:creationId xmlns:a16="http://schemas.microsoft.com/office/drawing/2014/main" id="{D4649425-8E32-DD3F-839B-257F02C33D50}"/>
                  </a:ext>
                </a:extLst>
              </p:cNvPr>
              <p:cNvSpPr/>
              <p:nvPr/>
            </p:nvSpPr>
            <p:spPr>
              <a:xfrm>
                <a:off x="2585633" y="4748006"/>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27" name="Oval 726">
                <a:extLst>
                  <a:ext uri="{FF2B5EF4-FFF2-40B4-BE49-F238E27FC236}">
                    <a16:creationId xmlns:a16="http://schemas.microsoft.com/office/drawing/2014/main" id="{00393966-23A6-6ABD-7A5E-9F2FF2830170}"/>
                  </a:ext>
                </a:extLst>
              </p:cNvPr>
              <p:cNvSpPr/>
              <p:nvPr/>
            </p:nvSpPr>
            <p:spPr>
              <a:xfrm>
                <a:off x="2585633" y="4712045"/>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28" name="Freeform 626">
                <a:extLst>
                  <a:ext uri="{FF2B5EF4-FFF2-40B4-BE49-F238E27FC236}">
                    <a16:creationId xmlns:a16="http://schemas.microsoft.com/office/drawing/2014/main" id="{A3A8418B-73B9-793D-7BD0-F55D0CF95DB1}"/>
                  </a:ext>
                </a:extLst>
              </p:cNvPr>
              <p:cNvSpPr/>
              <p:nvPr/>
            </p:nvSpPr>
            <p:spPr>
              <a:xfrm>
                <a:off x="2585633" y="463262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29" name="Oval 728">
                <a:extLst>
                  <a:ext uri="{FF2B5EF4-FFF2-40B4-BE49-F238E27FC236}">
                    <a16:creationId xmlns:a16="http://schemas.microsoft.com/office/drawing/2014/main" id="{3C4E8AD4-150B-D7B0-F7E0-6CDFFF0DBEEF}"/>
                  </a:ext>
                </a:extLst>
              </p:cNvPr>
              <p:cNvSpPr/>
              <p:nvPr/>
            </p:nvSpPr>
            <p:spPr>
              <a:xfrm>
                <a:off x="2585633" y="459666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30" name="Freeform 628">
                <a:extLst>
                  <a:ext uri="{FF2B5EF4-FFF2-40B4-BE49-F238E27FC236}">
                    <a16:creationId xmlns:a16="http://schemas.microsoft.com/office/drawing/2014/main" id="{8A21FE21-9CFA-A2B2-921D-ADAC4FCCCAA6}"/>
                  </a:ext>
                </a:extLst>
              </p:cNvPr>
              <p:cNvSpPr/>
              <p:nvPr/>
            </p:nvSpPr>
            <p:spPr>
              <a:xfrm>
                <a:off x="2585633" y="451723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31" name="Oval 730">
                <a:extLst>
                  <a:ext uri="{FF2B5EF4-FFF2-40B4-BE49-F238E27FC236}">
                    <a16:creationId xmlns:a16="http://schemas.microsoft.com/office/drawing/2014/main" id="{DE00F501-B984-C8BC-E9AE-6D09666DAF79}"/>
                  </a:ext>
                </a:extLst>
              </p:cNvPr>
              <p:cNvSpPr/>
              <p:nvPr/>
            </p:nvSpPr>
            <p:spPr>
              <a:xfrm>
                <a:off x="2585633" y="448127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32" name="Freeform 630">
                <a:extLst>
                  <a:ext uri="{FF2B5EF4-FFF2-40B4-BE49-F238E27FC236}">
                    <a16:creationId xmlns:a16="http://schemas.microsoft.com/office/drawing/2014/main" id="{91938BBA-B244-B505-2323-230FDDA81091}"/>
                  </a:ext>
                </a:extLst>
              </p:cNvPr>
              <p:cNvSpPr/>
              <p:nvPr/>
            </p:nvSpPr>
            <p:spPr>
              <a:xfrm>
                <a:off x="2585633" y="440184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33" name="Oval 732">
                <a:extLst>
                  <a:ext uri="{FF2B5EF4-FFF2-40B4-BE49-F238E27FC236}">
                    <a16:creationId xmlns:a16="http://schemas.microsoft.com/office/drawing/2014/main" id="{BA13FF10-B6F2-253C-4388-75CF07A14ECD}"/>
                  </a:ext>
                </a:extLst>
              </p:cNvPr>
              <p:cNvSpPr/>
              <p:nvPr/>
            </p:nvSpPr>
            <p:spPr>
              <a:xfrm>
                <a:off x="2585633" y="436588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34" name="Freeform 632">
                <a:extLst>
                  <a:ext uri="{FF2B5EF4-FFF2-40B4-BE49-F238E27FC236}">
                    <a16:creationId xmlns:a16="http://schemas.microsoft.com/office/drawing/2014/main" id="{17A0D4C3-1679-9206-437F-8FE234F2DD89}"/>
                  </a:ext>
                </a:extLst>
              </p:cNvPr>
              <p:cNvSpPr/>
              <p:nvPr/>
            </p:nvSpPr>
            <p:spPr>
              <a:xfrm>
                <a:off x="2585633" y="428645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35" name="Oval 734">
                <a:extLst>
                  <a:ext uri="{FF2B5EF4-FFF2-40B4-BE49-F238E27FC236}">
                    <a16:creationId xmlns:a16="http://schemas.microsoft.com/office/drawing/2014/main" id="{BAAD5B96-4B6C-B169-4BA1-690DF84D2BA2}"/>
                  </a:ext>
                </a:extLst>
              </p:cNvPr>
              <p:cNvSpPr/>
              <p:nvPr/>
            </p:nvSpPr>
            <p:spPr>
              <a:xfrm>
                <a:off x="2585633" y="425049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36" name="Freeform 634">
                <a:extLst>
                  <a:ext uri="{FF2B5EF4-FFF2-40B4-BE49-F238E27FC236}">
                    <a16:creationId xmlns:a16="http://schemas.microsoft.com/office/drawing/2014/main" id="{3FF6BE1F-F77E-3223-B134-EBA076EEC62E}"/>
                  </a:ext>
                </a:extLst>
              </p:cNvPr>
              <p:cNvSpPr/>
              <p:nvPr/>
            </p:nvSpPr>
            <p:spPr>
              <a:xfrm>
                <a:off x="2585633" y="417106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37" name="Oval 736">
                <a:extLst>
                  <a:ext uri="{FF2B5EF4-FFF2-40B4-BE49-F238E27FC236}">
                    <a16:creationId xmlns:a16="http://schemas.microsoft.com/office/drawing/2014/main" id="{360EBEE6-5D6B-B138-4CE1-A24A9C1A03D4}"/>
                  </a:ext>
                </a:extLst>
              </p:cNvPr>
              <p:cNvSpPr/>
              <p:nvPr/>
            </p:nvSpPr>
            <p:spPr>
              <a:xfrm>
                <a:off x="2585633" y="413510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38" name="Freeform 636">
                <a:extLst>
                  <a:ext uri="{FF2B5EF4-FFF2-40B4-BE49-F238E27FC236}">
                    <a16:creationId xmlns:a16="http://schemas.microsoft.com/office/drawing/2014/main" id="{7E4A0143-72F7-4DE2-DDC4-730100ECB224}"/>
                  </a:ext>
                </a:extLst>
              </p:cNvPr>
              <p:cNvSpPr/>
              <p:nvPr/>
            </p:nvSpPr>
            <p:spPr>
              <a:xfrm>
                <a:off x="2585633" y="405568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39" name="Oval 738">
                <a:extLst>
                  <a:ext uri="{FF2B5EF4-FFF2-40B4-BE49-F238E27FC236}">
                    <a16:creationId xmlns:a16="http://schemas.microsoft.com/office/drawing/2014/main" id="{0B54815A-136A-D178-2C3D-79BAED0D8F96}"/>
                  </a:ext>
                </a:extLst>
              </p:cNvPr>
              <p:cNvSpPr/>
              <p:nvPr/>
            </p:nvSpPr>
            <p:spPr>
              <a:xfrm>
                <a:off x="2585633" y="401972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40" name="Freeform 638">
                <a:extLst>
                  <a:ext uri="{FF2B5EF4-FFF2-40B4-BE49-F238E27FC236}">
                    <a16:creationId xmlns:a16="http://schemas.microsoft.com/office/drawing/2014/main" id="{D311B449-7AF9-1356-98DC-7F8FF2F50F01}"/>
                  </a:ext>
                </a:extLst>
              </p:cNvPr>
              <p:cNvSpPr/>
              <p:nvPr/>
            </p:nvSpPr>
            <p:spPr>
              <a:xfrm>
                <a:off x="2585633" y="394029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41" name="Oval 740">
                <a:extLst>
                  <a:ext uri="{FF2B5EF4-FFF2-40B4-BE49-F238E27FC236}">
                    <a16:creationId xmlns:a16="http://schemas.microsoft.com/office/drawing/2014/main" id="{1D171394-47A7-F025-9D90-3251EB370013}"/>
                  </a:ext>
                </a:extLst>
              </p:cNvPr>
              <p:cNvSpPr/>
              <p:nvPr/>
            </p:nvSpPr>
            <p:spPr>
              <a:xfrm>
                <a:off x="2585633" y="390433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42" name="Freeform 640">
                <a:extLst>
                  <a:ext uri="{FF2B5EF4-FFF2-40B4-BE49-F238E27FC236}">
                    <a16:creationId xmlns:a16="http://schemas.microsoft.com/office/drawing/2014/main" id="{3FF8C61C-8E65-D9B9-FE36-6EEEF12A3352}"/>
                  </a:ext>
                </a:extLst>
              </p:cNvPr>
              <p:cNvSpPr/>
              <p:nvPr/>
            </p:nvSpPr>
            <p:spPr>
              <a:xfrm>
                <a:off x="2585633" y="382490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43" name="Oval 742">
                <a:extLst>
                  <a:ext uri="{FF2B5EF4-FFF2-40B4-BE49-F238E27FC236}">
                    <a16:creationId xmlns:a16="http://schemas.microsoft.com/office/drawing/2014/main" id="{FB708821-FE8E-D053-397F-2AE17F0C674D}"/>
                  </a:ext>
                </a:extLst>
              </p:cNvPr>
              <p:cNvSpPr/>
              <p:nvPr/>
            </p:nvSpPr>
            <p:spPr>
              <a:xfrm>
                <a:off x="2585633" y="378894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44" name="Freeform 642">
                <a:extLst>
                  <a:ext uri="{FF2B5EF4-FFF2-40B4-BE49-F238E27FC236}">
                    <a16:creationId xmlns:a16="http://schemas.microsoft.com/office/drawing/2014/main" id="{F7647F48-9D1D-98FB-29D7-97B537B73F9E}"/>
                  </a:ext>
                </a:extLst>
              </p:cNvPr>
              <p:cNvSpPr/>
              <p:nvPr/>
            </p:nvSpPr>
            <p:spPr>
              <a:xfrm>
                <a:off x="2585633" y="370951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45" name="Oval 744">
                <a:extLst>
                  <a:ext uri="{FF2B5EF4-FFF2-40B4-BE49-F238E27FC236}">
                    <a16:creationId xmlns:a16="http://schemas.microsoft.com/office/drawing/2014/main" id="{1EDDD9B3-2103-18C6-DE75-E9013D143B20}"/>
                  </a:ext>
                </a:extLst>
              </p:cNvPr>
              <p:cNvSpPr/>
              <p:nvPr/>
            </p:nvSpPr>
            <p:spPr>
              <a:xfrm>
                <a:off x="2585633" y="367355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46" name="Freeform 644">
                <a:extLst>
                  <a:ext uri="{FF2B5EF4-FFF2-40B4-BE49-F238E27FC236}">
                    <a16:creationId xmlns:a16="http://schemas.microsoft.com/office/drawing/2014/main" id="{566F63CE-01F7-6C0A-9CD7-0C47B444FC39}"/>
                  </a:ext>
                </a:extLst>
              </p:cNvPr>
              <p:cNvSpPr/>
              <p:nvPr/>
            </p:nvSpPr>
            <p:spPr>
              <a:xfrm>
                <a:off x="2585633" y="359412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47" name="Oval 746">
                <a:extLst>
                  <a:ext uri="{FF2B5EF4-FFF2-40B4-BE49-F238E27FC236}">
                    <a16:creationId xmlns:a16="http://schemas.microsoft.com/office/drawing/2014/main" id="{16F5B385-D994-4EE1-1A7C-1557DFB06445}"/>
                  </a:ext>
                </a:extLst>
              </p:cNvPr>
              <p:cNvSpPr/>
              <p:nvPr/>
            </p:nvSpPr>
            <p:spPr>
              <a:xfrm>
                <a:off x="2585633" y="355816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nvGrpSpPr>
              <p:cNvPr id="748" name="Group 747">
                <a:extLst>
                  <a:ext uri="{FF2B5EF4-FFF2-40B4-BE49-F238E27FC236}">
                    <a16:creationId xmlns:a16="http://schemas.microsoft.com/office/drawing/2014/main" id="{BCD53B1C-9864-FB64-5A36-C7EFEF1E990C}"/>
                  </a:ext>
                </a:extLst>
              </p:cNvPr>
              <p:cNvGrpSpPr/>
              <p:nvPr/>
            </p:nvGrpSpPr>
            <p:grpSpPr>
              <a:xfrm>
                <a:off x="2585633" y="3442780"/>
                <a:ext cx="668607" cy="147564"/>
                <a:chOff x="2585633" y="3414204"/>
                <a:chExt cx="668607" cy="147564"/>
              </a:xfrm>
            </p:grpSpPr>
            <p:sp>
              <p:nvSpPr>
                <p:cNvPr id="749" name="Freeform 647">
                  <a:extLst>
                    <a:ext uri="{FF2B5EF4-FFF2-40B4-BE49-F238E27FC236}">
                      <a16:creationId xmlns:a16="http://schemas.microsoft.com/office/drawing/2014/main" id="{AD458157-5B47-BC16-B08E-28A3C672E432}"/>
                    </a:ext>
                  </a:extLst>
                </p:cNvPr>
                <p:cNvSpPr/>
                <p:nvPr/>
              </p:nvSpPr>
              <p:spPr>
                <a:xfrm>
                  <a:off x="2585633" y="345016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50" name="Oval 749">
                  <a:extLst>
                    <a:ext uri="{FF2B5EF4-FFF2-40B4-BE49-F238E27FC236}">
                      <a16:creationId xmlns:a16="http://schemas.microsoft.com/office/drawing/2014/main" id="{65D50039-1CB9-27EC-A454-2390C51D42C6}"/>
                    </a:ext>
                  </a:extLst>
                </p:cNvPr>
                <p:cNvSpPr/>
                <p:nvPr/>
              </p:nvSpPr>
              <p:spPr>
                <a:xfrm>
                  <a:off x="2585633" y="341420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grpSp>
        <p:grpSp>
          <p:nvGrpSpPr>
            <p:cNvPr id="58" name="Group 57">
              <a:extLst>
                <a:ext uri="{FF2B5EF4-FFF2-40B4-BE49-F238E27FC236}">
                  <a16:creationId xmlns:a16="http://schemas.microsoft.com/office/drawing/2014/main" id="{78465738-5108-B433-6A24-A4A39C7AE287}"/>
                </a:ext>
              </a:extLst>
            </p:cNvPr>
            <p:cNvGrpSpPr/>
            <p:nvPr/>
          </p:nvGrpSpPr>
          <p:grpSpPr>
            <a:xfrm>
              <a:off x="3425023" y="3442780"/>
              <a:ext cx="668607" cy="1416829"/>
              <a:chOff x="2585633" y="3442780"/>
              <a:chExt cx="668607" cy="1416829"/>
            </a:xfrm>
          </p:grpSpPr>
          <p:sp>
            <p:nvSpPr>
              <p:cNvPr id="701" name="Freeform 599">
                <a:extLst>
                  <a:ext uri="{FF2B5EF4-FFF2-40B4-BE49-F238E27FC236}">
                    <a16:creationId xmlns:a16="http://schemas.microsoft.com/office/drawing/2014/main" id="{AF0E0E8B-8DB9-2D1B-C41F-0689C1FE4728}"/>
                  </a:ext>
                </a:extLst>
              </p:cNvPr>
              <p:cNvSpPr/>
              <p:nvPr/>
            </p:nvSpPr>
            <p:spPr>
              <a:xfrm>
                <a:off x="2585633" y="4748006"/>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02" name="Oval 701">
                <a:extLst>
                  <a:ext uri="{FF2B5EF4-FFF2-40B4-BE49-F238E27FC236}">
                    <a16:creationId xmlns:a16="http://schemas.microsoft.com/office/drawing/2014/main" id="{EC15D880-7876-6415-1401-15E9FF01B090}"/>
                  </a:ext>
                </a:extLst>
              </p:cNvPr>
              <p:cNvSpPr/>
              <p:nvPr/>
            </p:nvSpPr>
            <p:spPr>
              <a:xfrm>
                <a:off x="2585633" y="4712045"/>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03" name="Freeform 601">
                <a:extLst>
                  <a:ext uri="{FF2B5EF4-FFF2-40B4-BE49-F238E27FC236}">
                    <a16:creationId xmlns:a16="http://schemas.microsoft.com/office/drawing/2014/main" id="{E5F914F5-75AD-3EA3-0AF6-A37867A377CC}"/>
                  </a:ext>
                </a:extLst>
              </p:cNvPr>
              <p:cNvSpPr/>
              <p:nvPr/>
            </p:nvSpPr>
            <p:spPr>
              <a:xfrm>
                <a:off x="2585633" y="463262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04" name="Oval 703">
                <a:extLst>
                  <a:ext uri="{FF2B5EF4-FFF2-40B4-BE49-F238E27FC236}">
                    <a16:creationId xmlns:a16="http://schemas.microsoft.com/office/drawing/2014/main" id="{8B07FDCB-5F8F-E490-5B59-70127E381C12}"/>
                  </a:ext>
                </a:extLst>
              </p:cNvPr>
              <p:cNvSpPr/>
              <p:nvPr/>
            </p:nvSpPr>
            <p:spPr>
              <a:xfrm>
                <a:off x="2585633" y="459666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05" name="Freeform 603">
                <a:extLst>
                  <a:ext uri="{FF2B5EF4-FFF2-40B4-BE49-F238E27FC236}">
                    <a16:creationId xmlns:a16="http://schemas.microsoft.com/office/drawing/2014/main" id="{108B88F8-A396-9DBE-D639-C34B32D65BCA}"/>
                  </a:ext>
                </a:extLst>
              </p:cNvPr>
              <p:cNvSpPr/>
              <p:nvPr/>
            </p:nvSpPr>
            <p:spPr>
              <a:xfrm>
                <a:off x="2585633" y="451723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06" name="Oval 705">
                <a:extLst>
                  <a:ext uri="{FF2B5EF4-FFF2-40B4-BE49-F238E27FC236}">
                    <a16:creationId xmlns:a16="http://schemas.microsoft.com/office/drawing/2014/main" id="{174EA6D0-7EAB-14C9-F5CC-7E08B61CA932}"/>
                  </a:ext>
                </a:extLst>
              </p:cNvPr>
              <p:cNvSpPr/>
              <p:nvPr/>
            </p:nvSpPr>
            <p:spPr>
              <a:xfrm>
                <a:off x="2585633" y="448127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07" name="Freeform 605">
                <a:extLst>
                  <a:ext uri="{FF2B5EF4-FFF2-40B4-BE49-F238E27FC236}">
                    <a16:creationId xmlns:a16="http://schemas.microsoft.com/office/drawing/2014/main" id="{69F1F549-9067-9C22-A305-279E5ACEB74D}"/>
                  </a:ext>
                </a:extLst>
              </p:cNvPr>
              <p:cNvSpPr/>
              <p:nvPr/>
            </p:nvSpPr>
            <p:spPr>
              <a:xfrm>
                <a:off x="2585633" y="440184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08" name="Oval 707">
                <a:extLst>
                  <a:ext uri="{FF2B5EF4-FFF2-40B4-BE49-F238E27FC236}">
                    <a16:creationId xmlns:a16="http://schemas.microsoft.com/office/drawing/2014/main" id="{F66E82D3-BD80-2C29-568E-3ED9A9EB8102}"/>
                  </a:ext>
                </a:extLst>
              </p:cNvPr>
              <p:cNvSpPr/>
              <p:nvPr/>
            </p:nvSpPr>
            <p:spPr>
              <a:xfrm>
                <a:off x="2585633" y="436588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09" name="Freeform 607">
                <a:extLst>
                  <a:ext uri="{FF2B5EF4-FFF2-40B4-BE49-F238E27FC236}">
                    <a16:creationId xmlns:a16="http://schemas.microsoft.com/office/drawing/2014/main" id="{0DF1EBD4-CA3A-19F5-4C35-498613B20086}"/>
                  </a:ext>
                </a:extLst>
              </p:cNvPr>
              <p:cNvSpPr/>
              <p:nvPr/>
            </p:nvSpPr>
            <p:spPr>
              <a:xfrm>
                <a:off x="2585633" y="428645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10" name="Oval 709">
                <a:extLst>
                  <a:ext uri="{FF2B5EF4-FFF2-40B4-BE49-F238E27FC236}">
                    <a16:creationId xmlns:a16="http://schemas.microsoft.com/office/drawing/2014/main" id="{3667EB70-9577-FB09-4251-3558FE7DA966}"/>
                  </a:ext>
                </a:extLst>
              </p:cNvPr>
              <p:cNvSpPr/>
              <p:nvPr/>
            </p:nvSpPr>
            <p:spPr>
              <a:xfrm>
                <a:off x="2585633" y="425049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11" name="Freeform 609">
                <a:extLst>
                  <a:ext uri="{FF2B5EF4-FFF2-40B4-BE49-F238E27FC236}">
                    <a16:creationId xmlns:a16="http://schemas.microsoft.com/office/drawing/2014/main" id="{A7083AFB-DDB2-76AA-2EFA-B30F66140FC8}"/>
                  </a:ext>
                </a:extLst>
              </p:cNvPr>
              <p:cNvSpPr/>
              <p:nvPr/>
            </p:nvSpPr>
            <p:spPr>
              <a:xfrm>
                <a:off x="2585633" y="417106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12" name="Oval 711">
                <a:extLst>
                  <a:ext uri="{FF2B5EF4-FFF2-40B4-BE49-F238E27FC236}">
                    <a16:creationId xmlns:a16="http://schemas.microsoft.com/office/drawing/2014/main" id="{796779A8-79D5-7682-3109-7BFA8414AE46}"/>
                  </a:ext>
                </a:extLst>
              </p:cNvPr>
              <p:cNvSpPr/>
              <p:nvPr/>
            </p:nvSpPr>
            <p:spPr>
              <a:xfrm>
                <a:off x="2585633" y="413510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13" name="Freeform 611">
                <a:extLst>
                  <a:ext uri="{FF2B5EF4-FFF2-40B4-BE49-F238E27FC236}">
                    <a16:creationId xmlns:a16="http://schemas.microsoft.com/office/drawing/2014/main" id="{8B6328CF-034B-5502-9EC3-63D832E821E6}"/>
                  </a:ext>
                </a:extLst>
              </p:cNvPr>
              <p:cNvSpPr/>
              <p:nvPr/>
            </p:nvSpPr>
            <p:spPr>
              <a:xfrm>
                <a:off x="2585633" y="405568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14" name="Oval 713">
                <a:extLst>
                  <a:ext uri="{FF2B5EF4-FFF2-40B4-BE49-F238E27FC236}">
                    <a16:creationId xmlns:a16="http://schemas.microsoft.com/office/drawing/2014/main" id="{38DD3D7A-0ECA-D298-58EE-61EE4346389F}"/>
                  </a:ext>
                </a:extLst>
              </p:cNvPr>
              <p:cNvSpPr/>
              <p:nvPr/>
            </p:nvSpPr>
            <p:spPr>
              <a:xfrm>
                <a:off x="2585633" y="401972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15" name="Freeform 613">
                <a:extLst>
                  <a:ext uri="{FF2B5EF4-FFF2-40B4-BE49-F238E27FC236}">
                    <a16:creationId xmlns:a16="http://schemas.microsoft.com/office/drawing/2014/main" id="{8F63C004-2B5E-5AC6-529C-97925EF9CCB7}"/>
                  </a:ext>
                </a:extLst>
              </p:cNvPr>
              <p:cNvSpPr/>
              <p:nvPr/>
            </p:nvSpPr>
            <p:spPr>
              <a:xfrm>
                <a:off x="2585633" y="394029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16" name="Oval 715">
                <a:extLst>
                  <a:ext uri="{FF2B5EF4-FFF2-40B4-BE49-F238E27FC236}">
                    <a16:creationId xmlns:a16="http://schemas.microsoft.com/office/drawing/2014/main" id="{4C6196F8-4B67-53D5-4940-EE44E8EC209F}"/>
                  </a:ext>
                </a:extLst>
              </p:cNvPr>
              <p:cNvSpPr/>
              <p:nvPr/>
            </p:nvSpPr>
            <p:spPr>
              <a:xfrm>
                <a:off x="2585633" y="390433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17" name="Freeform 615">
                <a:extLst>
                  <a:ext uri="{FF2B5EF4-FFF2-40B4-BE49-F238E27FC236}">
                    <a16:creationId xmlns:a16="http://schemas.microsoft.com/office/drawing/2014/main" id="{A45A57E0-F7CE-92E8-7AA1-EA2DCD9AD6B9}"/>
                  </a:ext>
                </a:extLst>
              </p:cNvPr>
              <p:cNvSpPr/>
              <p:nvPr/>
            </p:nvSpPr>
            <p:spPr>
              <a:xfrm>
                <a:off x="2585633" y="382490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18" name="Oval 717">
                <a:extLst>
                  <a:ext uri="{FF2B5EF4-FFF2-40B4-BE49-F238E27FC236}">
                    <a16:creationId xmlns:a16="http://schemas.microsoft.com/office/drawing/2014/main" id="{4EDBEF23-B137-F20C-325F-464628A7FA3F}"/>
                  </a:ext>
                </a:extLst>
              </p:cNvPr>
              <p:cNvSpPr/>
              <p:nvPr/>
            </p:nvSpPr>
            <p:spPr>
              <a:xfrm>
                <a:off x="2585633" y="378894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19" name="Freeform 617">
                <a:extLst>
                  <a:ext uri="{FF2B5EF4-FFF2-40B4-BE49-F238E27FC236}">
                    <a16:creationId xmlns:a16="http://schemas.microsoft.com/office/drawing/2014/main" id="{10FE2C5C-72C5-53B6-1325-AFD69F6B94A2}"/>
                  </a:ext>
                </a:extLst>
              </p:cNvPr>
              <p:cNvSpPr/>
              <p:nvPr/>
            </p:nvSpPr>
            <p:spPr>
              <a:xfrm>
                <a:off x="2585633" y="370951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20" name="Oval 719">
                <a:extLst>
                  <a:ext uri="{FF2B5EF4-FFF2-40B4-BE49-F238E27FC236}">
                    <a16:creationId xmlns:a16="http://schemas.microsoft.com/office/drawing/2014/main" id="{E76AE75A-34E0-8ABC-2DC4-12C99458D04D}"/>
                  </a:ext>
                </a:extLst>
              </p:cNvPr>
              <p:cNvSpPr/>
              <p:nvPr/>
            </p:nvSpPr>
            <p:spPr>
              <a:xfrm>
                <a:off x="2585633" y="367355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21" name="Freeform 619">
                <a:extLst>
                  <a:ext uri="{FF2B5EF4-FFF2-40B4-BE49-F238E27FC236}">
                    <a16:creationId xmlns:a16="http://schemas.microsoft.com/office/drawing/2014/main" id="{A762BB52-09B9-E33F-A72E-D4CD3A552763}"/>
                  </a:ext>
                </a:extLst>
              </p:cNvPr>
              <p:cNvSpPr/>
              <p:nvPr/>
            </p:nvSpPr>
            <p:spPr>
              <a:xfrm>
                <a:off x="2585633" y="359412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22" name="Oval 721">
                <a:extLst>
                  <a:ext uri="{FF2B5EF4-FFF2-40B4-BE49-F238E27FC236}">
                    <a16:creationId xmlns:a16="http://schemas.microsoft.com/office/drawing/2014/main" id="{227042A1-84AD-27EA-88E1-D46DD797138A}"/>
                  </a:ext>
                </a:extLst>
              </p:cNvPr>
              <p:cNvSpPr/>
              <p:nvPr/>
            </p:nvSpPr>
            <p:spPr>
              <a:xfrm>
                <a:off x="2585633" y="355816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nvGrpSpPr>
              <p:cNvPr id="723" name="Group 722">
                <a:extLst>
                  <a:ext uri="{FF2B5EF4-FFF2-40B4-BE49-F238E27FC236}">
                    <a16:creationId xmlns:a16="http://schemas.microsoft.com/office/drawing/2014/main" id="{09D07D58-5C04-62B9-7172-7B12C7731285}"/>
                  </a:ext>
                </a:extLst>
              </p:cNvPr>
              <p:cNvGrpSpPr/>
              <p:nvPr/>
            </p:nvGrpSpPr>
            <p:grpSpPr>
              <a:xfrm>
                <a:off x="2585633" y="3442780"/>
                <a:ext cx="668607" cy="147564"/>
                <a:chOff x="2585633" y="3414204"/>
                <a:chExt cx="668607" cy="147564"/>
              </a:xfrm>
            </p:grpSpPr>
            <p:sp>
              <p:nvSpPr>
                <p:cNvPr id="724" name="Freeform 622">
                  <a:extLst>
                    <a:ext uri="{FF2B5EF4-FFF2-40B4-BE49-F238E27FC236}">
                      <a16:creationId xmlns:a16="http://schemas.microsoft.com/office/drawing/2014/main" id="{9B86D70D-3FC0-B67B-4A6B-3A08BB5E05CE}"/>
                    </a:ext>
                  </a:extLst>
                </p:cNvPr>
                <p:cNvSpPr/>
                <p:nvPr/>
              </p:nvSpPr>
              <p:spPr>
                <a:xfrm>
                  <a:off x="2585633" y="345016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25" name="Oval 724">
                  <a:extLst>
                    <a:ext uri="{FF2B5EF4-FFF2-40B4-BE49-F238E27FC236}">
                      <a16:creationId xmlns:a16="http://schemas.microsoft.com/office/drawing/2014/main" id="{D4F9F85A-278E-0213-5E25-BAD35520B8F6}"/>
                    </a:ext>
                  </a:extLst>
                </p:cNvPr>
                <p:cNvSpPr/>
                <p:nvPr/>
              </p:nvSpPr>
              <p:spPr>
                <a:xfrm>
                  <a:off x="2585633" y="341420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grpSp>
        <p:grpSp>
          <p:nvGrpSpPr>
            <p:cNvPr id="59" name="Group 58">
              <a:extLst>
                <a:ext uri="{FF2B5EF4-FFF2-40B4-BE49-F238E27FC236}">
                  <a16:creationId xmlns:a16="http://schemas.microsoft.com/office/drawing/2014/main" id="{32F3097C-0B9D-8E2E-DBB0-BE41E45EEEAA}"/>
                </a:ext>
              </a:extLst>
            </p:cNvPr>
            <p:cNvGrpSpPr/>
            <p:nvPr/>
          </p:nvGrpSpPr>
          <p:grpSpPr>
            <a:xfrm>
              <a:off x="4261449" y="3442780"/>
              <a:ext cx="668607" cy="1416829"/>
              <a:chOff x="2585633" y="3442780"/>
              <a:chExt cx="668607" cy="1416829"/>
            </a:xfrm>
          </p:grpSpPr>
          <p:sp>
            <p:nvSpPr>
              <p:cNvPr id="676" name="Freeform 574">
                <a:extLst>
                  <a:ext uri="{FF2B5EF4-FFF2-40B4-BE49-F238E27FC236}">
                    <a16:creationId xmlns:a16="http://schemas.microsoft.com/office/drawing/2014/main" id="{A2586A2C-4084-BD31-1786-844A94F9943C}"/>
                  </a:ext>
                </a:extLst>
              </p:cNvPr>
              <p:cNvSpPr/>
              <p:nvPr/>
            </p:nvSpPr>
            <p:spPr>
              <a:xfrm>
                <a:off x="2585633" y="4748006"/>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77" name="Oval 676">
                <a:extLst>
                  <a:ext uri="{FF2B5EF4-FFF2-40B4-BE49-F238E27FC236}">
                    <a16:creationId xmlns:a16="http://schemas.microsoft.com/office/drawing/2014/main" id="{6B767C26-CE8C-EE78-3C03-E38DCC086E90}"/>
                  </a:ext>
                </a:extLst>
              </p:cNvPr>
              <p:cNvSpPr/>
              <p:nvPr/>
            </p:nvSpPr>
            <p:spPr>
              <a:xfrm>
                <a:off x="2585633" y="4712045"/>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78" name="Freeform 576">
                <a:extLst>
                  <a:ext uri="{FF2B5EF4-FFF2-40B4-BE49-F238E27FC236}">
                    <a16:creationId xmlns:a16="http://schemas.microsoft.com/office/drawing/2014/main" id="{A910DE8A-A851-9542-5767-C2AB4D00634B}"/>
                  </a:ext>
                </a:extLst>
              </p:cNvPr>
              <p:cNvSpPr/>
              <p:nvPr/>
            </p:nvSpPr>
            <p:spPr>
              <a:xfrm>
                <a:off x="2585633" y="463262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79" name="Oval 678">
                <a:extLst>
                  <a:ext uri="{FF2B5EF4-FFF2-40B4-BE49-F238E27FC236}">
                    <a16:creationId xmlns:a16="http://schemas.microsoft.com/office/drawing/2014/main" id="{CBB21287-43CD-B315-8F31-973090C28904}"/>
                  </a:ext>
                </a:extLst>
              </p:cNvPr>
              <p:cNvSpPr/>
              <p:nvPr/>
            </p:nvSpPr>
            <p:spPr>
              <a:xfrm>
                <a:off x="2585633" y="459666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80" name="Freeform 578">
                <a:extLst>
                  <a:ext uri="{FF2B5EF4-FFF2-40B4-BE49-F238E27FC236}">
                    <a16:creationId xmlns:a16="http://schemas.microsoft.com/office/drawing/2014/main" id="{0AECC6F7-C08D-255D-9061-D3AF36747FA5}"/>
                  </a:ext>
                </a:extLst>
              </p:cNvPr>
              <p:cNvSpPr/>
              <p:nvPr/>
            </p:nvSpPr>
            <p:spPr>
              <a:xfrm>
                <a:off x="2585633" y="451723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81" name="Oval 680">
                <a:extLst>
                  <a:ext uri="{FF2B5EF4-FFF2-40B4-BE49-F238E27FC236}">
                    <a16:creationId xmlns:a16="http://schemas.microsoft.com/office/drawing/2014/main" id="{9C5951AC-DCA6-3D79-4350-9E73F9A34442}"/>
                  </a:ext>
                </a:extLst>
              </p:cNvPr>
              <p:cNvSpPr/>
              <p:nvPr/>
            </p:nvSpPr>
            <p:spPr>
              <a:xfrm>
                <a:off x="2585633" y="448127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82" name="Freeform 580">
                <a:extLst>
                  <a:ext uri="{FF2B5EF4-FFF2-40B4-BE49-F238E27FC236}">
                    <a16:creationId xmlns:a16="http://schemas.microsoft.com/office/drawing/2014/main" id="{BAC69E21-0AAE-78E9-AA9E-2B62B4414D1C}"/>
                  </a:ext>
                </a:extLst>
              </p:cNvPr>
              <p:cNvSpPr/>
              <p:nvPr/>
            </p:nvSpPr>
            <p:spPr>
              <a:xfrm>
                <a:off x="2585633" y="440184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83" name="Oval 682">
                <a:extLst>
                  <a:ext uri="{FF2B5EF4-FFF2-40B4-BE49-F238E27FC236}">
                    <a16:creationId xmlns:a16="http://schemas.microsoft.com/office/drawing/2014/main" id="{3B9F3846-C81C-AA82-8DC4-3EF2DEB83E85}"/>
                  </a:ext>
                </a:extLst>
              </p:cNvPr>
              <p:cNvSpPr/>
              <p:nvPr/>
            </p:nvSpPr>
            <p:spPr>
              <a:xfrm>
                <a:off x="2585633" y="436588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84" name="Freeform 582">
                <a:extLst>
                  <a:ext uri="{FF2B5EF4-FFF2-40B4-BE49-F238E27FC236}">
                    <a16:creationId xmlns:a16="http://schemas.microsoft.com/office/drawing/2014/main" id="{4E8067A5-2B74-F0B4-9278-D62403893E50}"/>
                  </a:ext>
                </a:extLst>
              </p:cNvPr>
              <p:cNvSpPr/>
              <p:nvPr/>
            </p:nvSpPr>
            <p:spPr>
              <a:xfrm>
                <a:off x="2585633" y="428645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85" name="Oval 684">
                <a:extLst>
                  <a:ext uri="{FF2B5EF4-FFF2-40B4-BE49-F238E27FC236}">
                    <a16:creationId xmlns:a16="http://schemas.microsoft.com/office/drawing/2014/main" id="{7F9F2CD6-5F25-0F93-A62D-EE38E8C5CC35}"/>
                  </a:ext>
                </a:extLst>
              </p:cNvPr>
              <p:cNvSpPr/>
              <p:nvPr/>
            </p:nvSpPr>
            <p:spPr>
              <a:xfrm>
                <a:off x="2585633" y="425049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86" name="Freeform 584">
                <a:extLst>
                  <a:ext uri="{FF2B5EF4-FFF2-40B4-BE49-F238E27FC236}">
                    <a16:creationId xmlns:a16="http://schemas.microsoft.com/office/drawing/2014/main" id="{1E8ED6BC-A4DC-6F77-D98E-71CBCE0E4009}"/>
                  </a:ext>
                </a:extLst>
              </p:cNvPr>
              <p:cNvSpPr/>
              <p:nvPr/>
            </p:nvSpPr>
            <p:spPr>
              <a:xfrm>
                <a:off x="2585633" y="417106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87" name="Oval 686">
                <a:extLst>
                  <a:ext uri="{FF2B5EF4-FFF2-40B4-BE49-F238E27FC236}">
                    <a16:creationId xmlns:a16="http://schemas.microsoft.com/office/drawing/2014/main" id="{40685161-5997-C722-6551-ED7A822A10CA}"/>
                  </a:ext>
                </a:extLst>
              </p:cNvPr>
              <p:cNvSpPr/>
              <p:nvPr/>
            </p:nvSpPr>
            <p:spPr>
              <a:xfrm>
                <a:off x="2585633" y="413510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88" name="Freeform 586">
                <a:extLst>
                  <a:ext uri="{FF2B5EF4-FFF2-40B4-BE49-F238E27FC236}">
                    <a16:creationId xmlns:a16="http://schemas.microsoft.com/office/drawing/2014/main" id="{DCE93030-9F18-FE42-C74A-97696940162E}"/>
                  </a:ext>
                </a:extLst>
              </p:cNvPr>
              <p:cNvSpPr/>
              <p:nvPr/>
            </p:nvSpPr>
            <p:spPr>
              <a:xfrm>
                <a:off x="2585633" y="405568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89" name="Oval 688">
                <a:extLst>
                  <a:ext uri="{FF2B5EF4-FFF2-40B4-BE49-F238E27FC236}">
                    <a16:creationId xmlns:a16="http://schemas.microsoft.com/office/drawing/2014/main" id="{B291A4C4-953E-D207-B9CB-718B2BC02C44}"/>
                  </a:ext>
                </a:extLst>
              </p:cNvPr>
              <p:cNvSpPr/>
              <p:nvPr/>
            </p:nvSpPr>
            <p:spPr>
              <a:xfrm>
                <a:off x="2585633" y="401972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90" name="Freeform 588">
                <a:extLst>
                  <a:ext uri="{FF2B5EF4-FFF2-40B4-BE49-F238E27FC236}">
                    <a16:creationId xmlns:a16="http://schemas.microsoft.com/office/drawing/2014/main" id="{5AD4E376-A711-838E-2E9E-A6D4C3AB6D5B}"/>
                  </a:ext>
                </a:extLst>
              </p:cNvPr>
              <p:cNvSpPr/>
              <p:nvPr/>
            </p:nvSpPr>
            <p:spPr>
              <a:xfrm>
                <a:off x="2585633" y="394029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91" name="Oval 690">
                <a:extLst>
                  <a:ext uri="{FF2B5EF4-FFF2-40B4-BE49-F238E27FC236}">
                    <a16:creationId xmlns:a16="http://schemas.microsoft.com/office/drawing/2014/main" id="{37FCBA06-2D80-FD63-7140-DCFFFA605F43}"/>
                  </a:ext>
                </a:extLst>
              </p:cNvPr>
              <p:cNvSpPr/>
              <p:nvPr/>
            </p:nvSpPr>
            <p:spPr>
              <a:xfrm>
                <a:off x="2585633" y="390433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92" name="Freeform 590">
                <a:extLst>
                  <a:ext uri="{FF2B5EF4-FFF2-40B4-BE49-F238E27FC236}">
                    <a16:creationId xmlns:a16="http://schemas.microsoft.com/office/drawing/2014/main" id="{705821AC-7647-5F52-F237-C2B26815E500}"/>
                  </a:ext>
                </a:extLst>
              </p:cNvPr>
              <p:cNvSpPr/>
              <p:nvPr/>
            </p:nvSpPr>
            <p:spPr>
              <a:xfrm>
                <a:off x="2585633" y="382490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93" name="Oval 692">
                <a:extLst>
                  <a:ext uri="{FF2B5EF4-FFF2-40B4-BE49-F238E27FC236}">
                    <a16:creationId xmlns:a16="http://schemas.microsoft.com/office/drawing/2014/main" id="{D0826E70-7B83-4A72-1084-DD6C2F24FA9B}"/>
                  </a:ext>
                </a:extLst>
              </p:cNvPr>
              <p:cNvSpPr/>
              <p:nvPr/>
            </p:nvSpPr>
            <p:spPr>
              <a:xfrm>
                <a:off x="2585633" y="378894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94" name="Freeform 592">
                <a:extLst>
                  <a:ext uri="{FF2B5EF4-FFF2-40B4-BE49-F238E27FC236}">
                    <a16:creationId xmlns:a16="http://schemas.microsoft.com/office/drawing/2014/main" id="{9F705FBB-7124-CDB6-4CE7-1780423ED3DB}"/>
                  </a:ext>
                </a:extLst>
              </p:cNvPr>
              <p:cNvSpPr/>
              <p:nvPr/>
            </p:nvSpPr>
            <p:spPr>
              <a:xfrm>
                <a:off x="2585633" y="370951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95" name="Oval 694">
                <a:extLst>
                  <a:ext uri="{FF2B5EF4-FFF2-40B4-BE49-F238E27FC236}">
                    <a16:creationId xmlns:a16="http://schemas.microsoft.com/office/drawing/2014/main" id="{146A653D-F835-7A0C-96A0-A265B0742F6D}"/>
                  </a:ext>
                </a:extLst>
              </p:cNvPr>
              <p:cNvSpPr/>
              <p:nvPr/>
            </p:nvSpPr>
            <p:spPr>
              <a:xfrm>
                <a:off x="2585633" y="367355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96" name="Freeform 594">
                <a:extLst>
                  <a:ext uri="{FF2B5EF4-FFF2-40B4-BE49-F238E27FC236}">
                    <a16:creationId xmlns:a16="http://schemas.microsoft.com/office/drawing/2014/main" id="{BD2E357A-AA24-E7FA-95EF-4D6D45D0ABAA}"/>
                  </a:ext>
                </a:extLst>
              </p:cNvPr>
              <p:cNvSpPr/>
              <p:nvPr/>
            </p:nvSpPr>
            <p:spPr>
              <a:xfrm>
                <a:off x="2585633" y="359412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97" name="Oval 696">
                <a:extLst>
                  <a:ext uri="{FF2B5EF4-FFF2-40B4-BE49-F238E27FC236}">
                    <a16:creationId xmlns:a16="http://schemas.microsoft.com/office/drawing/2014/main" id="{19ADD51E-9D69-28E7-6D25-886CFA80D43A}"/>
                  </a:ext>
                </a:extLst>
              </p:cNvPr>
              <p:cNvSpPr/>
              <p:nvPr/>
            </p:nvSpPr>
            <p:spPr>
              <a:xfrm>
                <a:off x="2585633" y="355816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nvGrpSpPr>
              <p:cNvPr id="698" name="Group 697">
                <a:extLst>
                  <a:ext uri="{FF2B5EF4-FFF2-40B4-BE49-F238E27FC236}">
                    <a16:creationId xmlns:a16="http://schemas.microsoft.com/office/drawing/2014/main" id="{CB82518B-CD57-A88F-C7EE-773376DA417D}"/>
                  </a:ext>
                </a:extLst>
              </p:cNvPr>
              <p:cNvGrpSpPr/>
              <p:nvPr/>
            </p:nvGrpSpPr>
            <p:grpSpPr>
              <a:xfrm>
                <a:off x="2585633" y="3442780"/>
                <a:ext cx="668607" cy="147564"/>
                <a:chOff x="2585633" y="3414204"/>
                <a:chExt cx="668607" cy="147564"/>
              </a:xfrm>
            </p:grpSpPr>
            <p:sp>
              <p:nvSpPr>
                <p:cNvPr id="699" name="Freeform 597">
                  <a:extLst>
                    <a:ext uri="{FF2B5EF4-FFF2-40B4-BE49-F238E27FC236}">
                      <a16:creationId xmlns:a16="http://schemas.microsoft.com/office/drawing/2014/main" id="{0A305DFC-43F6-A4E8-855D-4700CA6BA4CF}"/>
                    </a:ext>
                  </a:extLst>
                </p:cNvPr>
                <p:cNvSpPr/>
                <p:nvPr/>
              </p:nvSpPr>
              <p:spPr>
                <a:xfrm>
                  <a:off x="2585633" y="345016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700" name="Oval 699">
                  <a:extLst>
                    <a:ext uri="{FF2B5EF4-FFF2-40B4-BE49-F238E27FC236}">
                      <a16:creationId xmlns:a16="http://schemas.microsoft.com/office/drawing/2014/main" id="{D4232521-450A-9D7D-82A9-5B88C6106102}"/>
                    </a:ext>
                  </a:extLst>
                </p:cNvPr>
                <p:cNvSpPr/>
                <p:nvPr/>
              </p:nvSpPr>
              <p:spPr>
                <a:xfrm>
                  <a:off x="2585633" y="341420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grpSp>
        <p:grpSp>
          <p:nvGrpSpPr>
            <p:cNvPr id="60" name="Group 59">
              <a:extLst>
                <a:ext uri="{FF2B5EF4-FFF2-40B4-BE49-F238E27FC236}">
                  <a16:creationId xmlns:a16="http://schemas.microsoft.com/office/drawing/2014/main" id="{5B9D4671-D9F4-B366-4C11-2ECAFB891B93}"/>
                </a:ext>
              </a:extLst>
            </p:cNvPr>
            <p:cNvGrpSpPr/>
            <p:nvPr/>
          </p:nvGrpSpPr>
          <p:grpSpPr>
            <a:xfrm>
              <a:off x="5097875" y="3442780"/>
              <a:ext cx="668607" cy="1416829"/>
              <a:chOff x="2585633" y="3442780"/>
              <a:chExt cx="668607" cy="1416829"/>
            </a:xfrm>
          </p:grpSpPr>
          <p:sp>
            <p:nvSpPr>
              <p:cNvPr id="651" name="Freeform 549">
                <a:extLst>
                  <a:ext uri="{FF2B5EF4-FFF2-40B4-BE49-F238E27FC236}">
                    <a16:creationId xmlns:a16="http://schemas.microsoft.com/office/drawing/2014/main" id="{7044B165-AB31-6CCF-E88E-D5E99A77C10A}"/>
                  </a:ext>
                </a:extLst>
              </p:cNvPr>
              <p:cNvSpPr/>
              <p:nvPr/>
            </p:nvSpPr>
            <p:spPr>
              <a:xfrm>
                <a:off x="2585633" y="4748006"/>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52" name="Oval 651">
                <a:extLst>
                  <a:ext uri="{FF2B5EF4-FFF2-40B4-BE49-F238E27FC236}">
                    <a16:creationId xmlns:a16="http://schemas.microsoft.com/office/drawing/2014/main" id="{AC611CD9-B3FD-1B31-3963-92B50443CD75}"/>
                  </a:ext>
                </a:extLst>
              </p:cNvPr>
              <p:cNvSpPr/>
              <p:nvPr/>
            </p:nvSpPr>
            <p:spPr>
              <a:xfrm>
                <a:off x="2585633" y="4712045"/>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53" name="Freeform 551">
                <a:extLst>
                  <a:ext uri="{FF2B5EF4-FFF2-40B4-BE49-F238E27FC236}">
                    <a16:creationId xmlns:a16="http://schemas.microsoft.com/office/drawing/2014/main" id="{11912417-70E8-0129-72BD-A759C6233BF0}"/>
                  </a:ext>
                </a:extLst>
              </p:cNvPr>
              <p:cNvSpPr/>
              <p:nvPr/>
            </p:nvSpPr>
            <p:spPr>
              <a:xfrm>
                <a:off x="2585633" y="463262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54" name="Oval 653">
                <a:extLst>
                  <a:ext uri="{FF2B5EF4-FFF2-40B4-BE49-F238E27FC236}">
                    <a16:creationId xmlns:a16="http://schemas.microsoft.com/office/drawing/2014/main" id="{460B2712-E8F3-6F73-2D40-5B28D85743D6}"/>
                  </a:ext>
                </a:extLst>
              </p:cNvPr>
              <p:cNvSpPr/>
              <p:nvPr/>
            </p:nvSpPr>
            <p:spPr>
              <a:xfrm>
                <a:off x="2585633" y="459666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55" name="Freeform 553">
                <a:extLst>
                  <a:ext uri="{FF2B5EF4-FFF2-40B4-BE49-F238E27FC236}">
                    <a16:creationId xmlns:a16="http://schemas.microsoft.com/office/drawing/2014/main" id="{1FE71272-04F8-9E67-1F1E-F35923F7533E}"/>
                  </a:ext>
                </a:extLst>
              </p:cNvPr>
              <p:cNvSpPr/>
              <p:nvPr/>
            </p:nvSpPr>
            <p:spPr>
              <a:xfrm>
                <a:off x="2585633" y="451723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56" name="Oval 655">
                <a:extLst>
                  <a:ext uri="{FF2B5EF4-FFF2-40B4-BE49-F238E27FC236}">
                    <a16:creationId xmlns:a16="http://schemas.microsoft.com/office/drawing/2014/main" id="{3CB4A4E9-C52D-7513-4DA3-043B78C52F48}"/>
                  </a:ext>
                </a:extLst>
              </p:cNvPr>
              <p:cNvSpPr/>
              <p:nvPr/>
            </p:nvSpPr>
            <p:spPr>
              <a:xfrm>
                <a:off x="2585633" y="448127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57" name="Freeform 555">
                <a:extLst>
                  <a:ext uri="{FF2B5EF4-FFF2-40B4-BE49-F238E27FC236}">
                    <a16:creationId xmlns:a16="http://schemas.microsoft.com/office/drawing/2014/main" id="{C4D01C88-C446-B3A1-F40D-B9091F852F0E}"/>
                  </a:ext>
                </a:extLst>
              </p:cNvPr>
              <p:cNvSpPr/>
              <p:nvPr/>
            </p:nvSpPr>
            <p:spPr>
              <a:xfrm>
                <a:off x="2585633" y="440184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58" name="Oval 657">
                <a:extLst>
                  <a:ext uri="{FF2B5EF4-FFF2-40B4-BE49-F238E27FC236}">
                    <a16:creationId xmlns:a16="http://schemas.microsoft.com/office/drawing/2014/main" id="{039719C2-FCB3-5200-24CE-72B2D3566527}"/>
                  </a:ext>
                </a:extLst>
              </p:cNvPr>
              <p:cNvSpPr/>
              <p:nvPr/>
            </p:nvSpPr>
            <p:spPr>
              <a:xfrm>
                <a:off x="2585633" y="436588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59" name="Freeform 557">
                <a:extLst>
                  <a:ext uri="{FF2B5EF4-FFF2-40B4-BE49-F238E27FC236}">
                    <a16:creationId xmlns:a16="http://schemas.microsoft.com/office/drawing/2014/main" id="{74E158F9-5F18-CE44-8858-30609D988BF4}"/>
                  </a:ext>
                </a:extLst>
              </p:cNvPr>
              <p:cNvSpPr/>
              <p:nvPr/>
            </p:nvSpPr>
            <p:spPr>
              <a:xfrm>
                <a:off x="2585633" y="428645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60" name="Oval 659">
                <a:extLst>
                  <a:ext uri="{FF2B5EF4-FFF2-40B4-BE49-F238E27FC236}">
                    <a16:creationId xmlns:a16="http://schemas.microsoft.com/office/drawing/2014/main" id="{77B390DB-49F1-8B21-DE99-B57D95469D9B}"/>
                  </a:ext>
                </a:extLst>
              </p:cNvPr>
              <p:cNvSpPr/>
              <p:nvPr/>
            </p:nvSpPr>
            <p:spPr>
              <a:xfrm>
                <a:off x="2585633" y="425049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61" name="Freeform 559">
                <a:extLst>
                  <a:ext uri="{FF2B5EF4-FFF2-40B4-BE49-F238E27FC236}">
                    <a16:creationId xmlns:a16="http://schemas.microsoft.com/office/drawing/2014/main" id="{2FE4D5D2-D4D4-6AF5-240F-360811CD4C1B}"/>
                  </a:ext>
                </a:extLst>
              </p:cNvPr>
              <p:cNvSpPr/>
              <p:nvPr/>
            </p:nvSpPr>
            <p:spPr>
              <a:xfrm>
                <a:off x="2585633" y="417106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62" name="Oval 661">
                <a:extLst>
                  <a:ext uri="{FF2B5EF4-FFF2-40B4-BE49-F238E27FC236}">
                    <a16:creationId xmlns:a16="http://schemas.microsoft.com/office/drawing/2014/main" id="{2D63ED1D-5DCF-CD29-2E05-13ABB0C49032}"/>
                  </a:ext>
                </a:extLst>
              </p:cNvPr>
              <p:cNvSpPr/>
              <p:nvPr/>
            </p:nvSpPr>
            <p:spPr>
              <a:xfrm>
                <a:off x="2585633" y="413510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63" name="Freeform 561">
                <a:extLst>
                  <a:ext uri="{FF2B5EF4-FFF2-40B4-BE49-F238E27FC236}">
                    <a16:creationId xmlns:a16="http://schemas.microsoft.com/office/drawing/2014/main" id="{CA967435-8827-E326-6583-54643297C3A1}"/>
                  </a:ext>
                </a:extLst>
              </p:cNvPr>
              <p:cNvSpPr/>
              <p:nvPr/>
            </p:nvSpPr>
            <p:spPr>
              <a:xfrm>
                <a:off x="2585633" y="405568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64" name="Oval 663">
                <a:extLst>
                  <a:ext uri="{FF2B5EF4-FFF2-40B4-BE49-F238E27FC236}">
                    <a16:creationId xmlns:a16="http://schemas.microsoft.com/office/drawing/2014/main" id="{49C0F0FA-2E2F-E543-6887-A07B02C31409}"/>
                  </a:ext>
                </a:extLst>
              </p:cNvPr>
              <p:cNvSpPr/>
              <p:nvPr/>
            </p:nvSpPr>
            <p:spPr>
              <a:xfrm>
                <a:off x="2585633" y="401972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65" name="Freeform 563">
                <a:extLst>
                  <a:ext uri="{FF2B5EF4-FFF2-40B4-BE49-F238E27FC236}">
                    <a16:creationId xmlns:a16="http://schemas.microsoft.com/office/drawing/2014/main" id="{A679D5A8-5364-ED42-4013-7FCCB05B6F6B}"/>
                  </a:ext>
                </a:extLst>
              </p:cNvPr>
              <p:cNvSpPr/>
              <p:nvPr/>
            </p:nvSpPr>
            <p:spPr>
              <a:xfrm>
                <a:off x="2585633" y="394029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66" name="Oval 665">
                <a:extLst>
                  <a:ext uri="{FF2B5EF4-FFF2-40B4-BE49-F238E27FC236}">
                    <a16:creationId xmlns:a16="http://schemas.microsoft.com/office/drawing/2014/main" id="{A7D2C1CD-99D8-10FD-172D-0F7515A9B203}"/>
                  </a:ext>
                </a:extLst>
              </p:cNvPr>
              <p:cNvSpPr/>
              <p:nvPr/>
            </p:nvSpPr>
            <p:spPr>
              <a:xfrm>
                <a:off x="2585633" y="390433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67" name="Freeform 565">
                <a:extLst>
                  <a:ext uri="{FF2B5EF4-FFF2-40B4-BE49-F238E27FC236}">
                    <a16:creationId xmlns:a16="http://schemas.microsoft.com/office/drawing/2014/main" id="{4169B1A8-4104-ED14-2624-5D41149A0195}"/>
                  </a:ext>
                </a:extLst>
              </p:cNvPr>
              <p:cNvSpPr/>
              <p:nvPr/>
            </p:nvSpPr>
            <p:spPr>
              <a:xfrm>
                <a:off x="2585633" y="382490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68" name="Oval 667">
                <a:extLst>
                  <a:ext uri="{FF2B5EF4-FFF2-40B4-BE49-F238E27FC236}">
                    <a16:creationId xmlns:a16="http://schemas.microsoft.com/office/drawing/2014/main" id="{E263B58D-8E91-8FBD-F07F-7AB4921CD3DD}"/>
                  </a:ext>
                </a:extLst>
              </p:cNvPr>
              <p:cNvSpPr/>
              <p:nvPr/>
            </p:nvSpPr>
            <p:spPr>
              <a:xfrm>
                <a:off x="2585633" y="378894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69" name="Freeform 567">
                <a:extLst>
                  <a:ext uri="{FF2B5EF4-FFF2-40B4-BE49-F238E27FC236}">
                    <a16:creationId xmlns:a16="http://schemas.microsoft.com/office/drawing/2014/main" id="{B531EF78-64D0-CF8F-7170-B6004FD40B1D}"/>
                  </a:ext>
                </a:extLst>
              </p:cNvPr>
              <p:cNvSpPr/>
              <p:nvPr/>
            </p:nvSpPr>
            <p:spPr>
              <a:xfrm>
                <a:off x="2585633" y="370951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70" name="Oval 669">
                <a:extLst>
                  <a:ext uri="{FF2B5EF4-FFF2-40B4-BE49-F238E27FC236}">
                    <a16:creationId xmlns:a16="http://schemas.microsoft.com/office/drawing/2014/main" id="{84F52E37-2231-1A75-104F-CBB4B7581AE5}"/>
                  </a:ext>
                </a:extLst>
              </p:cNvPr>
              <p:cNvSpPr/>
              <p:nvPr/>
            </p:nvSpPr>
            <p:spPr>
              <a:xfrm>
                <a:off x="2585633" y="367355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71" name="Freeform 569">
                <a:extLst>
                  <a:ext uri="{FF2B5EF4-FFF2-40B4-BE49-F238E27FC236}">
                    <a16:creationId xmlns:a16="http://schemas.microsoft.com/office/drawing/2014/main" id="{6AB7CF95-7120-B3A1-783A-CE244A866220}"/>
                  </a:ext>
                </a:extLst>
              </p:cNvPr>
              <p:cNvSpPr/>
              <p:nvPr/>
            </p:nvSpPr>
            <p:spPr>
              <a:xfrm>
                <a:off x="2585633" y="359412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72" name="Oval 671">
                <a:extLst>
                  <a:ext uri="{FF2B5EF4-FFF2-40B4-BE49-F238E27FC236}">
                    <a16:creationId xmlns:a16="http://schemas.microsoft.com/office/drawing/2014/main" id="{5ECADA22-98B6-465E-E24E-09C3178F724D}"/>
                  </a:ext>
                </a:extLst>
              </p:cNvPr>
              <p:cNvSpPr/>
              <p:nvPr/>
            </p:nvSpPr>
            <p:spPr>
              <a:xfrm>
                <a:off x="2585633" y="355816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nvGrpSpPr>
              <p:cNvPr id="673" name="Group 672">
                <a:extLst>
                  <a:ext uri="{FF2B5EF4-FFF2-40B4-BE49-F238E27FC236}">
                    <a16:creationId xmlns:a16="http://schemas.microsoft.com/office/drawing/2014/main" id="{438DCDDF-3886-FDED-9D88-C70146F24A21}"/>
                  </a:ext>
                </a:extLst>
              </p:cNvPr>
              <p:cNvGrpSpPr/>
              <p:nvPr/>
            </p:nvGrpSpPr>
            <p:grpSpPr>
              <a:xfrm>
                <a:off x="2585633" y="3442780"/>
                <a:ext cx="668607" cy="147564"/>
                <a:chOff x="2585633" y="3414204"/>
                <a:chExt cx="668607" cy="147564"/>
              </a:xfrm>
            </p:grpSpPr>
            <p:sp>
              <p:nvSpPr>
                <p:cNvPr id="674" name="Freeform 572">
                  <a:extLst>
                    <a:ext uri="{FF2B5EF4-FFF2-40B4-BE49-F238E27FC236}">
                      <a16:creationId xmlns:a16="http://schemas.microsoft.com/office/drawing/2014/main" id="{5B6E2216-4717-1833-49BF-BFE4BD9D6B81}"/>
                    </a:ext>
                  </a:extLst>
                </p:cNvPr>
                <p:cNvSpPr/>
                <p:nvPr/>
              </p:nvSpPr>
              <p:spPr>
                <a:xfrm>
                  <a:off x="2585633" y="345016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75" name="Oval 674">
                  <a:extLst>
                    <a:ext uri="{FF2B5EF4-FFF2-40B4-BE49-F238E27FC236}">
                      <a16:creationId xmlns:a16="http://schemas.microsoft.com/office/drawing/2014/main" id="{171FF20A-812B-2306-B029-A07DC04B42FF}"/>
                    </a:ext>
                  </a:extLst>
                </p:cNvPr>
                <p:cNvSpPr/>
                <p:nvPr/>
              </p:nvSpPr>
              <p:spPr>
                <a:xfrm>
                  <a:off x="2585633" y="341420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grpSp>
        <p:grpSp>
          <p:nvGrpSpPr>
            <p:cNvPr id="61" name="Group 60">
              <a:extLst>
                <a:ext uri="{FF2B5EF4-FFF2-40B4-BE49-F238E27FC236}">
                  <a16:creationId xmlns:a16="http://schemas.microsoft.com/office/drawing/2014/main" id="{BBE9FD43-A41C-D061-5D9A-22EEE647F951}"/>
                </a:ext>
              </a:extLst>
            </p:cNvPr>
            <p:cNvGrpSpPr/>
            <p:nvPr/>
          </p:nvGrpSpPr>
          <p:grpSpPr>
            <a:xfrm>
              <a:off x="5934301" y="3442780"/>
              <a:ext cx="668607" cy="1416829"/>
              <a:chOff x="2585633" y="3442780"/>
              <a:chExt cx="668607" cy="1416829"/>
            </a:xfrm>
          </p:grpSpPr>
          <p:sp>
            <p:nvSpPr>
              <p:cNvPr id="629" name="Freeform 524">
                <a:extLst>
                  <a:ext uri="{FF2B5EF4-FFF2-40B4-BE49-F238E27FC236}">
                    <a16:creationId xmlns:a16="http://schemas.microsoft.com/office/drawing/2014/main" id="{06DF8166-8481-90DE-D752-26CCBEB5F9E8}"/>
                  </a:ext>
                </a:extLst>
              </p:cNvPr>
              <p:cNvSpPr/>
              <p:nvPr/>
            </p:nvSpPr>
            <p:spPr>
              <a:xfrm>
                <a:off x="2585633" y="4748006"/>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30" name="Oval 629">
                <a:extLst>
                  <a:ext uri="{FF2B5EF4-FFF2-40B4-BE49-F238E27FC236}">
                    <a16:creationId xmlns:a16="http://schemas.microsoft.com/office/drawing/2014/main" id="{8C4A0414-F9A8-029E-B06A-75771835965D}"/>
                  </a:ext>
                </a:extLst>
              </p:cNvPr>
              <p:cNvSpPr/>
              <p:nvPr/>
            </p:nvSpPr>
            <p:spPr>
              <a:xfrm>
                <a:off x="2585633" y="4712045"/>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31" name="Freeform 526">
                <a:extLst>
                  <a:ext uri="{FF2B5EF4-FFF2-40B4-BE49-F238E27FC236}">
                    <a16:creationId xmlns:a16="http://schemas.microsoft.com/office/drawing/2014/main" id="{D7F4C52C-38DD-7AB9-19E0-4D9095BD6B82}"/>
                  </a:ext>
                </a:extLst>
              </p:cNvPr>
              <p:cNvSpPr/>
              <p:nvPr/>
            </p:nvSpPr>
            <p:spPr>
              <a:xfrm>
                <a:off x="2585633" y="463262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32" name="Oval 631">
                <a:extLst>
                  <a:ext uri="{FF2B5EF4-FFF2-40B4-BE49-F238E27FC236}">
                    <a16:creationId xmlns:a16="http://schemas.microsoft.com/office/drawing/2014/main" id="{F293F8FC-5970-5D6A-894A-BFFD14D49111}"/>
                  </a:ext>
                </a:extLst>
              </p:cNvPr>
              <p:cNvSpPr/>
              <p:nvPr/>
            </p:nvSpPr>
            <p:spPr>
              <a:xfrm>
                <a:off x="2585633" y="459666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33" name="Freeform 528">
                <a:extLst>
                  <a:ext uri="{FF2B5EF4-FFF2-40B4-BE49-F238E27FC236}">
                    <a16:creationId xmlns:a16="http://schemas.microsoft.com/office/drawing/2014/main" id="{E1EE29B6-0A5B-C353-EB05-9383A2706EAB}"/>
                  </a:ext>
                </a:extLst>
              </p:cNvPr>
              <p:cNvSpPr/>
              <p:nvPr/>
            </p:nvSpPr>
            <p:spPr>
              <a:xfrm>
                <a:off x="2585633" y="451723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34" name="Oval 633">
                <a:extLst>
                  <a:ext uri="{FF2B5EF4-FFF2-40B4-BE49-F238E27FC236}">
                    <a16:creationId xmlns:a16="http://schemas.microsoft.com/office/drawing/2014/main" id="{DC42A570-BBB9-B388-B02E-3F14E1005214}"/>
                  </a:ext>
                </a:extLst>
              </p:cNvPr>
              <p:cNvSpPr/>
              <p:nvPr/>
            </p:nvSpPr>
            <p:spPr>
              <a:xfrm>
                <a:off x="2585633" y="448127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35" name="Freeform 530">
                <a:extLst>
                  <a:ext uri="{FF2B5EF4-FFF2-40B4-BE49-F238E27FC236}">
                    <a16:creationId xmlns:a16="http://schemas.microsoft.com/office/drawing/2014/main" id="{B40E2B4D-E55F-7985-B63C-B1D846724A4D}"/>
                  </a:ext>
                </a:extLst>
              </p:cNvPr>
              <p:cNvSpPr/>
              <p:nvPr/>
            </p:nvSpPr>
            <p:spPr>
              <a:xfrm>
                <a:off x="2585633" y="440184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36" name="Oval 635">
                <a:extLst>
                  <a:ext uri="{FF2B5EF4-FFF2-40B4-BE49-F238E27FC236}">
                    <a16:creationId xmlns:a16="http://schemas.microsoft.com/office/drawing/2014/main" id="{7B54C2EF-FBEA-B48C-2EB0-5C306E59C6E2}"/>
                  </a:ext>
                </a:extLst>
              </p:cNvPr>
              <p:cNvSpPr/>
              <p:nvPr/>
            </p:nvSpPr>
            <p:spPr>
              <a:xfrm>
                <a:off x="2585633" y="436588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37" name="Freeform 532">
                <a:extLst>
                  <a:ext uri="{FF2B5EF4-FFF2-40B4-BE49-F238E27FC236}">
                    <a16:creationId xmlns:a16="http://schemas.microsoft.com/office/drawing/2014/main" id="{B9AEC2A8-86A5-3B51-4B89-05C9EBC6F859}"/>
                  </a:ext>
                </a:extLst>
              </p:cNvPr>
              <p:cNvSpPr/>
              <p:nvPr/>
            </p:nvSpPr>
            <p:spPr>
              <a:xfrm>
                <a:off x="2585633" y="428645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38" name="Oval 637">
                <a:extLst>
                  <a:ext uri="{FF2B5EF4-FFF2-40B4-BE49-F238E27FC236}">
                    <a16:creationId xmlns:a16="http://schemas.microsoft.com/office/drawing/2014/main" id="{9F25E0BB-4F51-85E6-6CD2-9970373CD66E}"/>
                  </a:ext>
                </a:extLst>
              </p:cNvPr>
              <p:cNvSpPr/>
              <p:nvPr/>
            </p:nvSpPr>
            <p:spPr>
              <a:xfrm>
                <a:off x="2585633" y="425049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39" name="Freeform 534">
                <a:extLst>
                  <a:ext uri="{FF2B5EF4-FFF2-40B4-BE49-F238E27FC236}">
                    <a16:creationId xmlns:a16="http://schemas.microsoft.com/office/drawing/2014/main" id="{4999A582-EABE-1A16-A255-C3BE8B4179A5}"/>
                  </a:ext>
                </a:extLst>
              </p:cNvPr>
              <p:cNvSpPr/>
              <p:nvPr/>
            </p:nvSpPr>
            <p:spPr>
              <a:xfrm>
                <a:off x="2585633" y="417106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197" name="Oval 196">
                <a:extLst>
                  <a:ext uri="{FF2B5EF4-FFF2-40B4-BE49-F238E27FC236}">
                    <a16:creationId xmlns:a16="http://schemas.microsoft.com/office/drawing/2014/main" id="{2062F682-FA08-3878-3D3F-FCD8E6C8F824}"/>
                  </a:ext>
                </a:extLst>
              </p:cNvPr>
              <p:cNvSpPr/>
              <p:nvPr/>
            </p:nvSpPr>
            <p:spPr>
              <a:xfrm>
                <a:off x="2585633" y="413510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198" name="Freeform 536">
                <a:extLst>
                  <a:ext uri="{FF2B5EF4-FFF2-40B4-BE49-F238E27FC236}">
                    <a16:creationId xmlns:a16="http://schemas.microsoft.com/office/drawing/2014/main" id="{6102C897-F9A8-E07F-66F9-3342A4922FEA}"/>
                  </a:ext>
                </a:extLst>
              </p:cNvPr>
              <p:cNvSpPr/>
              <p:nvPr/>
            </p:nvSpPr>
            <p:spPr>
              <a:xfrm>
                <a:off x="2585633" y="405568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200" name="Oval 199">
                <a:extLst>
                  <a:ext uri="{FF2B5EF4-FFF2-40B4-BE49-F238E27FC236}">
                    <a16:creationId xmlns:a16="http://schemas.microsoft.com/office/drawing/2014/main" id="{5C171C76-1E4B-BA5D-F1DB-E47137DD5467}"/>
                  </a:ext>
                </a:extLst>
              </p:cNvPr>
              <p:cNvSpPr/>
              <p:nvPr/>
            </p:nvSpPr>
            <p:spPr>
              <a:xfrm>
                <a:off x="2585633" y="401972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40" name="Freeform 538">
                <a:extLst>
                  <a:ext uri="{FF2B5EF4-FFF2-40B4-BE49-F238E27FC236}">
                    <a16:creationId xmlns:a16="http://schemas.microsoft.com/office/drawing/2014/main" id="{A1C7F769-C7F2-0EB1-5AE7-15CBD06A5083}"/>
                  </a:ext>
                </a:extLst>
              </p:cNvPr>
              <p:cNvSpPr/>
              <p:nvPr/>
            </p:nvSpPr>
            <p:spPr>
              <a:xfrm>
                <a:off x="2585633" y="394029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41" name="Oval 640">
                <a:extLst>
                  <a:ext uri="{FF2B5EF4-FFF2-40B4-BE49-F238E27FC236}">
                    <a16:creationId xmlns:a16="http://schemas.microsoft.com/office/drawing/2014/main" id="{064BC99E-BC4E-DA81-73E8-17EE13AA6BF4}"/>
                  </a:ext>
                </a:extLst>
              </p:cNvPr>
              <p:cNvSpPr/>
              <p:nvPr/>
            </p:nvSpPr>
            <p:spPr>
              <a:xfrm>
                <a:off x="2585633" y="390433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42" name="Freeform 540">
                <a:extLst>
                  <a:ext uri="{FF2B5EF4-FFF2-40B4-BE49-F238E27FC236}">
                    <a16:creationId xmlns:a16="http://schemas.microsoft.com/office/drawing/2014/main" id="{A9CB5604-6517-2BB0-C14F-F0786008BCD7}"/>
                  </a:ext>
                </a:extLst>
              </p:cNvPr>
              <p:cNvSpPr/>
              <p:nvPr/>
            </p:nvSpPr>
            <p:spPr>
              <a:xfrm>
                <a:off x="2585633" y="382490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43" name="Oval 642">
                <a:extLst>
                  <a:ext uri="{FF2B5EF4-FFF2-40B4-BE49-F238E27FC236}">
                    <a16:creationId xmlns:a16="http://schemas.microsoft.com/office/drawing/2014/main" id="{468F9CF6-5340-CB58-B5CE-40C29F30DDC2}"/>
                  </a:ext>
                </a:extLst>
              </p:cNvPr>
              <p:cNvSpPr/>
              <p:nvPr/>
            </p:nvSpPr>
            <p:spPr>
              <a:xfrm>
                <a:off x="2585633" y="378894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44" name="Freeform 542">
                <a:extLst>
                  <a:ext uri="{FF2B5EF4-FFF2-40B4-BE49-F238E27FC236}">
                    <a16:creationId xmlns:a16="http://schemas.microsoft.com/office/drawing/2014/main" id="{36E89622-CDE4-CF85-3B40-80D2FF57082A}"/>
                  </a:ext>
                </a:extLst>
              </p:cNvPr>
              <p:cNvSpPr/>
              <p:nvPr/>
            </p:nvSpPr>
            <p:spPr>
              <a:xfrm>
                <a:off x="2585633" y="370951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45" name="Oval 644">
                <a:extLst>
                  <a:ext uri="{FF2B5EF4-FFF2-40B4-BE49-F238E27FC236}">
                    <a16:creationId xmlns:a16="http://schemas.microsoft.com/office/drawing/2014/main" id="{19455FD5-1870-A07F-167E-C7CB19933B56}"/>
                  </a:ext>
                </a:extLst>
              </p:cNvPr>
              <p:cNvSpPr/>
              <p:nvPr/>
            </p:nvSpPr>
            <p:spPr>
              <a:xfrm>
                <a:off x="2585633" y="367355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46" name="Freeform 544">
                <a:extLst>
                  <a:ext uri="{FF2B5EF4-FFF2-40B4-BE49-F238E27FC236}">
                    <a16:creationId xmlns:a16="http://schemas.microsoft.com/office/drawing/2014/main" id="{CA6BAA56-4E90-2930-3D00-EDFA605E54D1}"/>
                  </a:ext>
                </a:extLst>
              </p:cNvPr>
              <p:cNvSpPr/>
              <p:nvPr/>
            </p:nvSpPr>
            <p:spPr>
              <a:xfrm>
                <a:off x="2585633" y="359412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47" name="Oval 646">
                <a:extLst>
                  <a:ext uri="{FF2B5EF4-FFF2-40B4-BE49-F238E27FC236}">
                    <a16:creationId xmlns:a16="http://schemas.microsoft.com/office/drawing/2014/main" id="{50D12B22-D1D0-5BCE-1CA8-F890A7D8CA33}"/>
                  </a:ext>
                </a:extLst>
              </p:cNvPr>
              <p:cNvSpPr/>
              <p:nvPr/>
            </p:nvSpPr>
            <p:spPr>
              <a:xfrm>
                <a:off x="2585633" y="355816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nvGrpSpPr>
              <p:cNvPr id="648" name="Group 647">
                <a:extLst>
                  <a:ext uri="{FF2B5EF4-FFF2-40B4-BE49-F238E27FC236}">
                    <a16:creationId xmlns:a16="http://schemas.microsoft.com/office/drawing/2014/main" id="{521AA3EF-A749-032F-6E8C-65845C28200C}"/>
                  </a:ext>
                </a:extLst>
              </p:cNvPr>
              <p:cNvGrpSpPr/>
              <p:nvPr/>
            </p:nvGrpSpPr>
            <p:grpSpPr>
              <a:xfrm>
                <a:off x="2585633" y="3442780"/>
                <a:ext cx="668607" cy="147564"/>
                <a:chOff x="2585633" y="3414204"/>
                <a:chExt cx="668607" cy="147564"/>
              </a:xfrm>
            </p:grpSpPr>
            <p:sp>
              <p:nvSpPr>
                <p:cNvPr id="649" name="Freeform 547">
                  <a:extLst>
                    <a:ext uri="{FF2B5EF4-FFF2-40B4-BE49-F238E27FC236}">
                      <a16:creationId xmlns:a16="http://schemas.microsoft.com/office/drawing/2014/main" id="{40D5C982-61F6-8E06-5109-93DEDF1EA9DF}"/>
                    </a:ext>
                  </a:extLst>
                </p:cNvPr>
                <p:cNvSpPr/>
                <p:nvPr/>
              </p:nvSpPr>
              <p:spPr>
                <a:xfrm>
                  <a:off x="2585633" y="345016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50" name="Oval 649">
                  <a:extLst>
                    <a:ext uri="{FF2B5EF4-FFF2-40B4-BE49-F238E27FC236}">
                      <a16:creationId xmlns:a16="http://schemas.microsoft.com/office/drawing/2014/main" id="{623225F6-C689-C7B8-8114-13BF0F5025CC}"/>
                    </a:ext>
                  </a:extLst>
                </p:cNvPr>
                <p:cNvSpPr/>
                <p:nvPr/>
              </p:nvSpPr>
              <p:spPr>
                <a:xfrm>
                  <a:off x="2585633" y="341420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grpSp>
        <p:grpSp>
          <p:nvGrpSpPr>
            <p:cNvPr id="62" name="Group 61">
              <a:extLst>
                <a:ext uri="{FF2B5EF4-FFF2-40B4-BE49-F238E27FC236}">
                  <a16:creationId xmlns:a16="http://schemas.microsoft.com/office/drawing/2014/main" id="{1AE0DCA6-01F1-4050-8768-0138A5D440A4}"/>
                </a:ext>
              </a:extLst>
            </p:cNvPr>
            <p:cNvGrpSpPr/>
            <p:nvPr/>
          </p:nvGrpSpPr>
          <p:grpSpPr>
            <a:xfrm>
              <a:off x="6770727" y="3442780"/>
              <a:ext cx="668607" cy="1416829"/>
              <a:chOff x="2585633" y="3442780"/>
              <a:chExt cx="668607" cy="1416829"/>
            </a:xfrm>
          </p:grpSpPr>
          <p:sp>
            <p:nvSpPr>
              <p:cNvPr id="604" name="Freeform 499">
                <a:extLst>
                  <a:ext uri="{FF2B5EF4-FFF2-40B4-BE49-F238E27FC236}">
                    <a16:creationId xmlns:a16="http://schemas.microsoft.com/office/drawing/2014/main" id="{0E0C790C-C5A6-5D7C-4DAD-26EF78A4384D}"/>
                  </a:ext>
                </a:extLst>
              </p:cNvPr>
              <p:cNvSpPr/>
              <p:nvPr/>
            </p:nvSpPr>
            <p:spPr>
              <a:xfrm>
                <a:off x="2585633" y="4748006"/>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05" name="Oval 604">
                <a:extLst>
                  <a:ext uri="{FF2B5EF4-FFF2-40B4-BE49-F238E27FC236}">
                    <a16:creationId xmlns:a16="http://schemas.microsoft.com/office/drawing/2014/main" id="{63C813F6-A8CD-58E0-6560-28A13D4672B9}"/>
                  </a:ext>
                </a:extLst>
              </p:cNvPr>
              <p:cNvSpPr/>
              <p:nvPr/>
            </p:nvSpPr>
            <p:spPr>
              <a:xfrm>
                <a:off x="2585633" y="4712045"/>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06" name="Freeform 501">
                <a:extLst>
                  <a:ext uri="{FF2B5EF4-FFF2-40B4-BE49-F238E27FC236}">
                    <a16:creationId xmlns:a16="http://schemas.microsoft.com/office/drawing/2014/main" id="{81A4EDC7-A8AE-DE4C-4757-039353BA2651}"/>
                  </a:ext>
                </a:extLst>
              </p:cNvPr>
              <p:cNvSpPr/>
              <p:nvPr/>
            </p:nvSpPr>
            <p:spPr>
              <a:xfrm>
                <a:off x="2585633" y="463262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07" name="Oval 606">
                <a:extLst>
                  <a:ext uri="{FF2B5EF4-FFF2-40B4-BE49-F238E27FC236}">
                    <a16:creationId xmlns:a16="http://schemas.microsoft.com/office/drawing/2014/main" id="{CD88B443-1036-D124-7A31-39482B8C6B56}"/>
                  </a:ext>
                </a:extLst>
              </p:cNvPr>
              <p:cNvSpPr/>
              <p:nvPr/>
            </p:nvSpPr>
            <p:spPr>
              <a:xfrm>
                <a:off x="2585633" y="459666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08" name="Freeform 503">
                <a:extLst>
                  <a:ext uri="{FF2B5EF4-FFF2-40B4-BE49-F238E27FC236}">
                    <a16:creationId xmlns:a16="http://schemas.microsoft.com/office/drawing/2014/main" id="{F1B97D51-7FFC-FCEA-8ED0-5C0F6B2F463E}"/>
                  </a:ext>
                </a:extLst>
              </p:cNvPr>
              <p:cNvSpPr/>
              <p:nvPr/>
            </p:nvSpPr>
            <p:spPr>
              <a:xfrm>
                <a:off x="2585633" y="451723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09" name="Oval 608">
                <a:extLst>
                  <a:ext uri="{FF2B5EF4-FFF2-40B4-BE49-F238E27FC236}">
                    <a16:creationId xmlns:a16="http://schemas.microsoft.com/office/drawing/2014/main" id="{C71DD169-DE62-E9EE-4978-77D920843906}"/>
                  </a:ext>
                </a:extLst>
              </p:cNvPr>
              <p:cNvSpPr/>
              <p:nvPr/>
            </p:nvSpPr>
            <p:spPr>
              <a:xfrm>
                <a:off x="2585633" y="448127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10" name="Freeform 505">
                <a:extLst>
                  <a:ext uri="{FF2B5EF4-FFF2-40B4-BE49-F238E27FC236}">
                    <a16:creationId xmlns:a16="http://schemas.microsoft.com/office/drawing/2014/main" id="{514DCD71-70CE-9E0F-99B7-B59B41D70B8C}"/>
                  </a:ext>
                </a:extLst>
              </p:cNvPr>
              <p:cNvSpPr/>
              <p:nvPr/>
            </p:nvSpPr>
            <p:spPr>
              <a:xfrm>
                <a:off x="2585633" y="440184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11" name="Oval 610">
                <a:extLst>
                  <a:ext uri="{FF2B5EF4-FFF2-40B4-BE49-F238E27FC236}">
                    <a16:creationId xmlns:a16="http://schemas.microsoft.com/office/drawing/2014/main" id="{AD0BD98A-273E-64DA-95AB-325B8C14C6A2}"/>
                  </a:ext>
                </a:extLst>
              </p:cNvPr>
              <p:cNvSpPr/>
              <p:nvPr/>
            </p:nvSpPr>
            <p:spPr>
              <a:xfrm>
                <a:off x="2585633" y="436588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12" name="Freeform 507">
                <a:extLst>
                  <a:ext uri="{FF2B5EF4-FFF2-40B4-BE49-F238E27FC236}">
                    <a16:creationId xmlns:a16="http://schemas.microsoft.com/office/drawing/2014/main" id="{C27AE58D-8594-1121-1D1A-25CD2184F8AF}"/>
                  </a:ext>
                </a:extLst>
              </p:cNvPr>
              <p:cNvSpPr/>
              <p:nvPr/>
            </p:nvSpPr>
            <p:spPr>
              <a:xfrm>
                <a:off x="2585633" y="428645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13" name="Oval 612">
                <a:extLst>
                  <a:ext uri="{FF2B5EF4-FFF2-40B4-BE49-F238E27FC236}">
                    <a16:creationId xmlns:a16="http://schemas.microsoft.com/office/drawing/2014/main" id="{FC346EF9-7F11-D421-1289-4DA4BE0CA9C8}"/>
                  </a:ext>
                </a:extLst>
              </p:cNvPr>
              <p:cNvSpPr/>
              <p:nvPr/>
            </p:nvSpPr>
            <p:spPr>
              <a:xfrm>
                <a:off x="2585633" y="425049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14" name="Freeform 509">
                <a:extLst>
                  <a:ext uri="{FF2B5EF4-FFF2-40B4-BE49-F238E27FC236}">
                    <a16:creationId xmlns:a16="http://schemas.microsoft.com/office/drawing/2014/main" id="{FACFF446-71F8-F287-AAB6-436EF1816C88}"/>
                  </a:ext>
                </a:extLst>
              </p:cNvPr>
              <p:cNvSpPr/>
              <p:nvPr/>
            </p:nvSpPr>
            <p:spPr>
              <a:xfrm>
                <a:off x="2585633" y="417106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15" name="Oval 614">
                <a:extLst>
                  <a:ext uri="{FF2B5EF4-FFF2-40B4-BE49-F238E27FC236}">
                    <a16:creationId xmlns:a16="http://schemas.microsoft.com/office/drawing/2014/main" id="{E6881E12-3D59-8FF2-4DA9-BA3C6F69D47F}"/>
                  </a:ext>
                </a:extLst>
              </p:cNvPr>
              <p:cNvSpPr/>
              <p:nvPr/>
            </p:nvSpPr>
            <p:spPr>
              <a:xfrm>
                <a:off x="2585633" y="413510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16" name="Freeform 511">
                <a:extLst>
                  <a:ext uri="{FF2B5EF4-FFF2-40B4-BE49-F238E27FC236}">
                    <a16:creationId xmlns:a16="http://schemas.microsoft.com/office/drawing/2014/main" id="{7D90611E-7C86-948D-2F18-3DA829EAFB2B}"/>
                  </a:ext>
                </a:extLst>
              </p:cNvPr>
              <p:cNvSpPr/>
              <p:nvPr/>
            </p:nvSpPr>
            <p:spPr>
              <a:xfrm>
                <a:off x="2585633" y="405568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17" name="Oval 616">
                <a:extLst>
                  <a:ext uri="{FF2B5EF4-FFF2-40B4-BE49-F238E27FC236}">
                    <a16:creationId xmlns:a16="http://schemas.microsoft.com/office/drawing/2014/main" id="{4BD3AD5D-0D5E-D6D3-FBDD-56CA349B0B59}"/>
                  </a:ext>
                </a:extLst>
              </p:cNvPr>
              <p:cNvSpPr/>
              <p:nvPr/>
            </p:nvSpPr>
            <p:spPr>
              <a:xfrm>
                <a:off x="2585633" y="401972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18" name="Freeform 513">
                <a:extLst>
                  <a:ext uri="{FF2B5EF4-FFF2-40B4-BE49-F238E27FC236}">
                    <a16:creationId xmlns:a16="http://schemas.microsoft.com/office/drawing/2014/main" id="{5D5BF363-464C-8C4D-18B3-1D8010D79576}"/>
                  </a:ext>
                </a:extLst>
              </p:cNvPr>
              <p:cNvSpPr/>
              <p:nvPr/>
            </p:nvSpPr>
            <p:spPr>
              <a:xfrm>
                <a:off x="2585633" y="394029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19" name="Oval 618">
                <a:extLst>
                  <a:ext uri="{FF2B5EF4-FFF2-40B4-BE49-F238E27FC236}">
                    <a16:creationId xmlns:a16="http://schemas.microsoft.com/office/drawing/2014/main" id="{C54D5F5D-8383-3793-3424-2246B5748458}"/>
                  </a:ext>
                </a:extLst>
              </p:cNvPr>
              <p:cNvSpPr/>
              <p:nvPr/>
            </p:nvSpPr>
            <p:spPr>
              <a:xfrm>
                <a:off x="2585633" y="390433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20" name="Freeform 515">
                <a:extLst>
                  <a:ext uri="{FF2B5EF4-FFF2-40B4-BE49-F238E27FC236}">
                    <a16:creationId xmlns:a16="http://schemas.microsoft.com/office/drawing/2014/main" id="{50801AA6-AFEE-A1AE-9016-EC08B874B876}"/>
                  </a:ext>
                </a:extLst>
              </p:cNvPr>
              <p:cNvSpPr/>
              <p:nvPr/>
            </p:nvSpPr>
            <p:spPr>
              <a:xfrm>
                <a:off x="2585633" y="382490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21" name="Oval 620">
                <a:extLst>
                  <a:ext uri="{FF2B5EF4-FFF2-40B4-BE49-F238E27FC236}">
                    <a16:creationId xmlns:a16="http://schemas.microsoft.com/office/drawing/2014/main" id="{A4994FF0-7CA2-D944-72D6-C6B5DA6D8E3B}"/>
                  </a:ext>
                </a:extLst>
              </p:cNvPr>
              <p:cNvSpPr/>
              <p:nvPr/>
            </p:nvSpPr>
            <p:spPr>
              <a:xfrm>
                <a:off x="2585633" y="378894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22" name="Freeform 517">
                <a:extLst>
                  <a:ext uri="{FF2B5EF4-FFF2-40B4-BE49-F238E27FC236}">
                    <a16:creationId xmlns:a16="http://schemas.microsoft.com/office/drawing/2014/main" id="{D9FAD9A5-BF6F-45B1-F8BA-48E34625BC5A}"/>
                  </a:ext>
                </a:extLst>
              </p:cNvPr>
              <p:cNvSpPr/>
              <p:nvPr/>
            </p:nvSpPr>
            <p:spPr>
              <a:xfrm>
                <a:off x="2585633" y="370951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23" name="Oval 622">
                <a:extLst>
                  <a:ext uri="{FF2B5EF4-FFF2-40B4-BE49-F238E27FC236}">
                    <a16:creationId xmlns:a16="http://schemas.microsoft.com/office/drawing/2014/main" id="{96BE63F7-6521-A66F-D978-8915B4E76BFA}"/>
                  </a:ext>
                </a:extLst>
              </p:cNvPr>
              <p:cNvSpPr/>
              <p:nvPr/>
            </p:nvSpPr>
            <p:spPr>
              <a:xfrm>
                <a:off x="2585633" y="367355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24" name="Freeform 519">
                <a:extLst>
                  <a:ext uri="{FF2B5EF4-FFF2-40B4-BE49-F238E27FC236}">
                    <a16:creationId xmlns:a16="http://schemas.microsoft.com/office/drawing/2014/main" id="{0737F474-A500-E876-A5D7-E0506CF1E765}"/>
                  </a:ext>
                </a:extLst>
              </p:cNvPr>
              <p:cNvSpPr/>
              <p:nvPr/>
            </p:nvSpPr>
            <p:spPr>
              <a:xfrm>
                <a:off x="2585633" y="359412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25" name="Oval 624">
                <a:extLst>
                  <a:ext uri="{FF2B5EF4-FFF2-40B4-BE49-F238E27FC236}">
                    <a16:creationId xmlns:a16="http://schemas.microsoft.com/office/drawing/2014/main" id="{9897A697-444F-9BBC-8293-6483441CB2BC}"/>
                  </a:ext>
                </a:extLst>
              </p:cNvPr>
              <p:cNvSpPr/>
              <p:nvPr/>
            </p:nvSpPr>
            <p:spPr>
              <a:xfrm>
                <a:off x="2585633" y="355816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nvGrpSpPr>
              <p:cNvPr id="626" name="Group 625">
                <a:extLst>
                  <a:ext uri="{FF2B5EF4-FFF2-40B4-BE49-F238E27FC236}">
                    <a16:creationId xmlns:a16="http://schemas.microsoft.com/office/drawing/2014/main" id="{B13D5B8F-7966-0E55-B06E-5A679F3C5655}"/>
                  </a:ext>
                </a:extLst>
              </p:cNvPr>
              <p:cNvGrpSpPr/>
              <p:nvPr/>
            </p:nvGrpSpPr>
            <p:grpSpPr>
              <a:xfrm>
                <a:off x="2585633" y="3442780"/>
                <a:ext cx="668607" cy="147564"/>
                <a:chOff x="2585633" y="3414204"/>
                <a:chExt cx="668607" cy="147564"/>
              </a:xfrm>
            </p:grpSpPr>
            <p:sp>
              <p:nvSpPr>
                <p:cNvPr id="627" name="Freeform 522">
                  <a:extLst>
                    <a:ext uri="{FF2B5EF4-FFF2-40B4-BE49-F238E27FC236}">
                      <a16:creationId xmlns:a16="http://schemas.microsoft.com/office/drawing/2014/main" id="{55412213-71F4-1904-A1E7-3FB56FBA8C09}"/>
                    </a:ext>
                  </a:extLst>
                </p:cNvPr>
                <p:cNvSpPr/>
                <p:nvPr/>
              </p:nvSpPr>
              <p:spPr>
                <a:xfrm>
                  <a:off x="2585633" y="345016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28" name="Oval 627">
                  <a:extLst>
                    <a:ext uri="{FF2B5EF4-FFF2-40B4-BE49-F238E27FC236}">
                      <a16:creationId xmlns:a16="http://schemas.microsoft.com/office/drawing/2014/main" id="{D6403DDE-61D8-9AEF-F76A-E9AD54CF7EFA}"/>
                    </a:ext>
                  </a:extLst>
                </p:cNvPr>
                <p:cNvSpPr/>
                <p:nvPr/>
              </p:nvSpPr>
              <p:spPr>
                <a:xfrm>
                  <a:off x="2585633" y="341420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grpSp>
        <p:grpSp>
          <p:nvGrpSpPr>
            <p:cNvPr id="63" name="Group 62">
              <a:extLst>
                <a:ext uri="{FF2B5EF4-FFF2-40B4-BE49-F238E27FC236}">
                  <a16:creationId xmlns:a16="http://schemas.microsoft.com/office/drawing/2014/main" id="{DFA66757-1550-3EA2-3123-06EEB64B3871}"/>
                </a:ext>
              </a:extLst>
            </p:cNvPr>
            <p:cNvGrpSpPr/>
            <p:nvPr/>
          </p:nvGrpSpPr>
          <p:grpSpPr>
            <a:xfrm>
              <a:off x="7607153" y="3442780"/>
              <a:ext cx="668607" cy="1416829"/>
              <a:chOff x="2585633" y="3442780"/>
              <a:chExt cx="668607" cy="1416829"/>
            </a:xfrm>
          </p:grpSpPr>
          <p:sp>
            <p:nvSpPr>
              <p:cNvPr id="579" name="Freeform 474">
                <a:extLst>
                  <a:ext uri="{FF2B5EF4-FFF2-40B4-BE49-F238E27FC236}">
                    <a16:creationId xmlns:a16="http://schemas.microsoft.com/office/drawing/2014/main" id="{82CB0E45-E96B-087A-3D33-21CC6CAC5BB8}"/>
                  </a:ext>
                </a:extLst>
              </p:cNvPr>
              <p:cNvSpPr/>
              <p:nvPr/>
            </p:nvSpPr>
            <p:spPr>
              <a:xfrm>
                <a:off x="2585633" y="4748006"/>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580" name="Oval 579">
                <a:extLst>
                  <a:ext uri="{FF2B5EF4-FFF2-40B4-BE49-F238E27FC236}">
                    <a16:creationId xmlns:a16="http://schemas.microsoft.com/office/drawing/2014/main" id="{41E2EC95-9210-EFEB-5474-922C6F270525}"/>
                  </a:ext>
                </a:extLst>
              </p:cNvPr>
              <p:cNvSpPr/>
              <p:nvPr/>
            </p:nvSpPr>
            <p:spPr>
              <a:xfrm>
                <a:off x="2585633" y="4712045"/>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581" name="Freeform 476">
                <a:extLst>
                  <a:ext uri="{FF2B5EF4-FFF2-40B4-BE49-F238E27FC236}">
                    <a16:creationId xmlns:a16="http://schemas.microsoft.com/office/drawing/2014/main" id="{3985C7C1-4663-6E79-66AB-C2FF0B5A0DE5}"/>
                  </a:ext>
                </a:extLst>
              </p:cNvPr>
              <p:cNvSpPr/>
              <p:nvPr/>
            </p:nvSpPr>
            <p:spPr>
              <a:xfrm>
                <a:off x="2585633" y="463262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582" name="Oval 581">
                <a:extLst>
                  <a:ext uri="{FF2B5EF4-FFF2-40B4-BE49-F238E27FC236}">
                    <a16:creationId xmlns:a16="http://schemas.microsoft.com/office/drawing/2014/main" id="{34CC435C-3C6C-1513-9E0B-D6FBDC835F5F}"/>
                  </a:ext>
                </a:extLst>
              </p:cNvPr>
              <p:cNvSpPr/>
              <p:nvPr/>
            </p:nvSpPr>
            <p:spPr>
              <a:xfrm>
                <a:off x="2585633" y="459666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583" name="Freeform 478">
                <a:extLst>
                  <a:ext uri="{FF2B5EF4-FFF2-40B4-BE49-F238E27FC236}">
                    <a16:creationId xmlns:a16="http://schemas.microsoft.com/office/drawing/2014/main" id="{A0F80177-247F-4157-872F-658BDA177DC6}"/>
                  </a:ext>
                </a:extLst>
              </p:cNvPr>
              <p:cNvSpPr/>
              <p:nvPr/>
            </p:nvSpPr>
            <p:spPr>
              <a:xfrm>
                <a:off x="2585633" y="451723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584" name="Oval 583">
                <a:extLst>
                  <a:ext uri="{FF2B5EF4-FFF2-40B4-BE49-F238E27FC236}">
                    <a16:creationId xmlns:a16="http://schemas.microsoft.com/office/drawing/2014/main" id="{E4B991C4-59EA-7B43-ED1B-2143D5DD7151}"/>
                  </a:ext>
                </a:extLst>
              </p:cNvPr>
              <p:cNvSpPr/>
              <p:nvPr/>
            </p:nvSpPr>
            <p:spPr>
              <a:xfrm>
                <a:off x="2585633" y="448127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585" name="Freeform 480">
                <a:extLst>
                  <a:ext uri="{FF2B5EF4-FFF2-40B4-BE49-F238E27FC236}">
                    <a16:creationId xmlns:a16="http://schemas.microsoft.com/office/drawing/2014/main" id="{062EDA98-D67A-95D5-27AF-1AEBC3917FDC}"/>
                  </a:ext>
                </a:extLst>
              </p:cNvPr>
              <p:cNvSpPr/>
              <p:nvPr/>
            </p:nvSpPr>
            <p:spPr>
              <a:xfrm>
                <a:off x="2585633" y="440184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586" name="Oval 585">
                <a:extLst>
                  <a:ext uri="{FF2B5EF4-FFF2-40B4-BE49-F238E27FC236}">
                    <a16:creationId xmlns:a16="http://schemas.microsoft.com/office/drawing/2014/main" id="{8641E7F0-0897-AE8E-D91C-A3A007B36B87}"/>
                  </a:ext>
                </a:extLst>
              </p:cNvPr>
              <p:cNvSpPr/>
              <p:nvPr/>
            </p:nvSpPr>
            <p:spPr>
              <a:xfrm>
                <a:off x="2585633" y="436588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587" name="Freeform 482">
                <a:extLst>
                  <a:ext uri="{FF2B5EF4-FFF2-40B4-BE49-F238E27FC236}">
                    <a16:creationId xmlns:a16="http://schemas.microsoft.com/office/drawing/2014/main" id="{2DF1F335-6F4D-8355-BB97-D91168494DE0}"/>
                  </a:ext>
                </a:extLst>
              </p:cNvPr>
              <p:cNvSpPr/>
              <p:nvPr/>
            </p:nvSpPr>
            <p:spPr>
              <a:xfrm>
                <a:off x="2585633" y="428645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588" name="Oval 587">
                <a:extLst>
                  <a:ext uri="{FF2B5EF4-FFF2-40B4-BE49-F238E27FC236}">
                    <a16:creationId xmlns:a16="http://schemas.microsoft.com/office/drawing/2014/main" id="{2E266945-C675-801D-CA46-4CBFBDFEDC09}"/>
                  </a:ext>
                </a:extLst>
              </p:cNvPr>
              <p:cNvSpPr/>
              <p:nvPr/>
            </p:nvSpPr>
            <p:spPr>
              <a:xfrm>
                <a:off x="2585633" y="425049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589" name="Freeform 484">
                <a:extLst>
                  <a:ext uri="{FF2B5EF4-FFF2-40B4-BE49-F238E27FC236}">
                    <a16:creationId xmlns:a16="http://schemas.microsoft.com/office/drawing/2014/main" id="{AE8D332D-4724-6D8B-2210-DD348A2CB726}"/>
                  </a:ext>
                </a:extLst>
              </p:cNvPr>
              <p:cNvSpPr/>
              <p:nvPr/>
            </p:nvSpPr>
            <p:spPr>
              <a:xfrm>
                <a:off x="2585633" y="417106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590" name="Oval 589">
                <a:extLst>
                  <a:ext uri="{FF2B5EF4-FFF2-40B4-BE49-F238E27FC236}">
                    <a16:creationId xmlns:a16="http://schemas.microsoft.com/office/drawing/2014/main" id="{9C9239C3-F1CC-885B-8994-89DB8CCFA8B5}"/>
                  </a:ext>
                </a:extLst>
              </p:cNvPr>
              <p:cNvSpPr/>
              <p:nvPr/>
            </p:nvSpPr>
            <p:spPr>
              <a:xfrm>
                <a:off x="2585633" y="413510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591" name="Freeform 486">
                <a:extLst>
                  <a:ext uri="{FF2B5EF4-FFF2-40B4-BE49-F238E27FC236}">
                    <a16:creationId xmlns:a16="http://schemas.microsoft.com/office/drawing/2014/main" id="{5C03C27D-B34D-52AA-C8FF-F5F92C83D253}"/>
                  </a:ext>
                </a:extLst>
              </p:cNvPr>
              <p:cNvSpPr/>
              <p:nvPr/>
            </p:nvSpPr>
            <p:spPr>
              <a:xfrm>
                <a:off x="2585633" y="405568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592" name="Oval 591">
                <a:extLst>
                  <a:ext uri="{FF2B5EF4-FFF2-40B4-BE49-F238E27FC236}">
                    <a16:creationId xmlns:a16="http://schemas.microsoft.com/office/drawing/2014/main" id="{D4D2C84D-6810-03CE-95A9-F9E593FCF6AD}"/>
                  </a:ext>
                </a:extLst>
              </p:cNvPr>
              <p:cNvSpPr/>
              <p:nvPr/>
            </p:nvSpPr>
            <p:spPr>
              <a:xfrm>
                <a:off x="2585633" y="401972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593" name="Freeform 488">
                <a:extLst>
                  <a:ext uri="{FF2B5EF4-FFF2-40B4-BE49-F238E27FC236}">
                    <a16:creationId xmlns:a16="http://schemas.microsoft.com/office/drawing/2014/main" id="{7BAA0F61-0E5C-2B49-065C-8A5A1E57F8B7}"/>
                  </a:ext>
                </a:extLst>
              </p:cNvPr>
              <p:cNvSpPr/>
              <p:nvPr/>
            </p:nvSpPr>
            <p:spPr>
              <a:xfrm>
                <a:off x="2585633" y="394029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594" name="Oval 593">
                <a:extLst>
                  <a:ext uri="{FF2B5EF4-FFF2-40B4-BE49-F238E27FC236}">
                    <a16:creationId xmlns:a16="http://schemas.microsoft.com/office/drawing/2014/main" id="{2832E832-7413-CD5D-A8FF-4033144083C0}"/>
                  </a:ext>
                </a:extLst>
              </p:cNvPr>
              <p:cNvSpPr/>
              <p:nvPr/>
            </p:nvSpPr>
            <p:spPr>
              <a:xfrm>
                <a:off x="2585633" y="390433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595" name="Freeform 490">
                <a:extLst>
                  <a:ext uri="{FF2B5EF4-FFF2-40B4-BE49-F238E27FC236}">
                    <a16:creationId xmlns:a16="http://schemas.microsoft.com/office/drawing/2014/main" id="{67F3502D-1D6C-A9CB-4F56-356BBCF5991D}"/>
                  </a:ext>
                </a:extLst>
              </p:cNvPr>
              <p:cNvSpPr/>
              <p:nvPr/>
            </p:nvSpPr>
            <p:spPr>
              <a:xfrm>
                <a:off x="2585633" y="382490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596" name="Oval 595">
                <a:extLst>
                  <a:ext uri="{FF2B5EF4-FFF2-40B4-BE49-F238E27FC236}">
                    <a16:creationId xmlns:a16="http://schemas.microsoft.com/office/drawing/2014/main" id="{665D1B87-D614-3D9F-DD88-D5498B751CB2}"/>
                  </a:ext>
                </a:extLst>
              </p:cNvPr>
              <p:cNvSpPr/>
              <p:nvPr/>
            </p:nvSpPr>
            <p:spPr>
              <a:xfrm>
                <a:off x="2585633" y="378894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597" name="Freeform 492">
                <a:extLst>
                  <a:ext uri="{FF2B5EF4-FFF2-40B4-BE49-F238E27FC236}">
                    <a16:creationId xmlns:a16="http://schemas.microsoft.com/office/drawing/2014/main" id="{36633F06-F239-9279-170D-DA798BB48421}"/>
                  </a:ext>
                </a:extLst>
              </p:cNvPr>
              <p:cNvSpPr/>
              <p:nvPr/>
            </p:nvSpPr>
            <p:spPr>
              <a:xfrm>
                <a:off x="2585633" y="370951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598" name="Oval 597">
                <a:extLst>
                  <a:ext uri="{FF2B5EF4-FFF2-40B4-BE49-F238E27FC236}">
                    <a16:creationId xmlns:a16="http://schemas.microsoft.com/office/drawing/2014/main" id="{D11EAA3B-4AFE-991D-D77B-A124BFC0601E}"/>
                  </a:ext>
                </a:extLst>
              </p:cNvPr>
              <p:cNvSpPr/>
              <p:nvPr/>
            </p:nvSpPr>
            <p:spPr>
              <a:xfrm>
                <a:off x="2585633" y="367355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599" name="Freeform 494">
                <a:extLst>
                  <a:ext uri="{FF2B5EF4-FFF2-40B4-BE49-F238E27FC236}">
                    <a16:creationId xmlns:a16="http://schemas.microsoft.com/office/drawing/2014/main" id="{D3279F04-A580-0A25-AD92-2A57BAF6D60A}"/>
                  </a:ext>
                </a:extLst>
              </p:cNvPr>
              <p:cNvSpPr/>
              <p:nvPr/>
            </p:nvSpPr>
            <p:spPr>
              <a:xfrm>
                <a:off x="2585633" y="359412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00" name="Oval 599">
                <a:extLst>
                  <a:ext uri="{FF2B5EF4-FFF2-40B4-BE49-F238E27FC236}">
                    <a16:creationId xmlns:a16="http://schemas.microsoft.com/office/drawing/2014/main" id="{7AFAB344-3921-EDBF-3AC1-A2C911AC7E59}"/>
                  </a:ext>
                </a:extLst>
              </p:cNvPr>
              <p:cNvSpPr/>
              <p:nvPr/>
            </p:nvSpPr>
            <p:spPr>
              <a:xfrm>
                <a:off x="2585633" y="355816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nvGrpSpPr>
              <p:cNvPr id="601" name="Group 600">
                <a:extLst>
                  <a:ext uri="{FF2B5EF4-FFF2-40B4-BE49-F238E27FC236}">
                    <a16:creationId xmlns:a16="http://schemas.microsoft.com/office/drawing/2014/main" id="{4C3E15F3-D99F-B817-7BC9-3B5E09590050}"/>
                  </a:ext>
                </a:extLst>
              </p:cNvPr>
              <p:cNvGrpSpPr/>
              <p:nvPr/>
            </p:nvGrpSpPr>
            <p:grpSpPr>
              <a:xfrm>
                <a:off x="2585633" y="3442780"/>
                <a:ext cx="668607" cy="147564"/>
                <a:chOff x="2585633" y="3414204"/>
                <a:chExt cx="668607" cy="147564"/>
              </a:xfrm>
            </p:grpSpPr>
            <p:sp>
              <p:nvSpPr>
                <p:cNvPr id="602" name="Freeform 497">
                  <a:extLst>
                    <a:ext uri="{FF2B5EF4-FFF2-40B4-BE49-F238E27FC236}">
                      <a16:creationId xmlns:a16="http://schemas.microsoft.com/office/drawing/2014/main" id="{89066480-C015-2B3C-78EB-7F590ABD25E9}"/>
                    </a:ext>
                  </a:extLst>
                </p:cNvPr>
                <p:cNvSpPr/>
                <p:nvPr/>
              </p:nvSpPr>
              <p:spPr>
                <a:xfrm>
                  <a:off x="2585633" y="345016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603" name="Oval 602">
                  <a:extLst>
                    <a:ext uri="{FF2B5EF4-FFF2-40B4-BE49-F238E27FC236}">
                      <a16:creationId xmlns:a16="http://schemas.microsoft.com/office/drawing/2014/main" id="{D485B6A6-5B5B-B447-9D67-6363B87342F5}"/>
                    </a:ext>
                  </a:extLst>
                </p:cNvPr>
                <p:cNvSpPr/>
                <p:nvPr/>
              </p:nvSpPr>
              <p:spPr>
                <a:xfrm>
                  <a:off x="2585633" y="341420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grpSp>
      </p:grpSp>
      <p:grpSp>
        <p:nvGrpSpPr>
          <p:cNvPr id="801" name="Group 800">
            <a:extLst>
              <a:ext uri="{FF2B5EF4-FFF2-40B4-BE49-F238E27FC236}">
                <a16:creationId xmlns:a16="http://schemas.microsoft.com/office/drawing/2014/main" id="{732C6487-E9A5-C1D0-B1AF-3420892DDEAE}"/>
              </a:ext>
            </a:extLst>
          </p:cNvPr>
          <p:cNvGrpSpPr/>
          <p:nvPr/>
        </p:nvGrpSpPr>
        <p:grpSpPr>
          <a:xfrm>
            <a:off x="4920421" y="2963052"/>
            <a:ext cx="4850737" cy="955277"/>
            <a:chOff x="3425023" y="2518938"/>
            <a:chExt cx="4850737" cy="955277"/>
          </a:xfrm>
        </p:grpSpPr>
        <p:grpSp>
          <p:nvGrpSpPr>
            <p:cNvPr id="802" name="Group 801">
              <a:extLst>
                <a:ext uri="{FF2B5EF4-FFF2-40B4-BE49-F238E27FC236}">
                  <a16:creationId xmlns:a16="http://schemas.microsoft.com/office/drawing/2014/main" id="{88B32664-0F1C-AF80-97A2-7872E079F146}"/>
                </a:ext>
              </a:extLst>
            </p:cNvPr>
            <p:cNvGrpSpPr/>
            <p:nvPr/>
          </p:nvGrpSpPr>
          <p:grpSpPr>
            <a:xfrm>
              <a:off x="3425023" y="2518938"/>
              <a:ext cx="668607" cy="955277"/>
              <a:chOff x="2585633" y="3904332"/>
              <a:chExt cx="668607" cy="955277"/>
            </a:xfrm>
          </p:grpSpPr>
          <p:sp>
            <p:nvSpPr>
              <p:cNvPr id="888" name="Freeform 786">
                <a:extLst>
                  <a:ext uri="{FF2B5EF4-FFF2-40B4-BE49-F238E27FC236}">
                    <a16:creationId xmlns:a16="http://schemas.microsoft.com/office/drawing/2014/main" id="{3C6D1414-76F9-AFD3-4A4F-9D52C020A6BB}"/>
                  </a:ext>
                </a:extLst>
              </p:cNvPr>
              <p:cNvSpPr/>
              <p:nvPr/>
            </p:nvSpPr>
            <p:spPr>
              <a:xfrm>
                <a:off x="2585633" y="4748006"/>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89" name="Oval 888">
                <a:extLst>
                  <a:ext uri="{FF2B5EF4-FFF2-40B4-BE49-F238E27FC236}">
                    <a16:creationId xmlns:a16="http://schemas.microsoft.com/office/drawing/2014/main" id="{D30DB259-A40F-104B-AC69-7AFC3ABBA771}"/>
                  </a:ext>
                </a:extLst>
              </p:cNvPr>
              <p:cNvSpPr/>
              <p:nvPr/>
            </p:nvSpPr>
            <p:spPr>
              <a:xfrm>
                <a:off x="2585633" y="4712045"/>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90" name="Freeform 788">
                <a:extLst>
                  <a:ext uri="{FF2B5EF4-FFF2-40B4-BE49-F238E27FC236}">
                    <a16:creationId xmlns:a16="http://schemas.microsoft.com/office/drawing/2014/main" id="{CD89F409-1702-AB8B-6788-2560A18D0C74}"/>
                  </a:ext>
                </a:extLst>
              </p:cNvPr>
              <p:cNvSpPr/>
              <p:nvPr/>
            </p:nvSpPr>
            <p:spPr>
              <a:xfrm>
                <a:off x="2585633" y="463262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91" name="Oval 890">
                <a:extLst>
                  <a:ext uri="{FF2B5EF4-FFF2-40B4-BE49-F238E27FC236}">
                    <a16:creationId xmlns:a16="http://schemas.microsoft.com/office/drawing/2014/main" id="{F1AC2580-E7B4-7E69-F788-7C69ED481FD7}"/>
                  </a:ext>
                </a:extLst>
              </p:cNvPr>
              <p:cNvSpPr/>
              <p:nvPr/>
            </p:nvSpPr>
            <p:spPr>
              <a:xfrm>
                <a:off x="2585633" y="459666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92" name="Freeform 790">
                <a:extLst>
                  <a:ext uri="{FF2B5EF4-FFF2-40B4-BE49-F238E27FC236}">
                    <a16:creationId xmlns:a16="http://schemas.microsoft.com/office/drawing/2014/main" id="{AEFD6317-FDA2-2D0D-834A-F90C46324446}"/>
                  </a:ext>
                </a:extLst>
              </p:cNvPr>
              <p:cNvSpPr/>
              <p:nvPr/>
            </p:nvSpPr>
            <p:spPr>
              <a:xfrm>
                <a:off x="2585633" y="451723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93" name="Oval 892">
                <a:extLst>
                  <a:ext uri="{FF2B5EF4-FFF2-40B4-BE49-F238E27FC236}">
                    <a16:creationId xmlns:a16="http://schemas.microsoft.com/office/drawing/2014/main" id="{3D9D793A-95FD-7B4E-8139-DF15CC1BBCDA}"/>
                  </a:ext>
                </a:extLst>
              </p:cNvPr>
              <p:cNvSpPr/>
              <p:nvPr/>
            </p:nvSpPr>
            <p:spPr>
              <a:xfrm>
                <a:off x="2585633" y="448127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94" name="Freeform 792">
                <a:extLst>
                  <a:ext uri="{FF2B5EF4-FFF2-40B4-BE49-F238E27FC236}">
                    <a16:creationId xmlns:a16="http://schemas.microsoft.com/office/drawing/2014/main" id="{04F7F369-415D-7DE3-F7C7-6902C47819FC}"/>
                  </a:ext>
                </a:extLst>
              </p:cNvPr>
              <p:cNvSpPr/>
              <p:nvPr/>
            </p:nvSpPr>
            <p:spPr>
              <a:xfrm>
                <a:off x="2585633" y="440184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95" name="Oval 894">
                <a:extLst>
                  <a:ext uri="{FF2B5EF4-FFF2-40B4-BE49-F238E27FC236}">
                    <a16:creationId xmlns:a16="http://schemas.microsoft.com/office/drawing/2014/main" id="{F6428F1F-D65A-4207-0B01-0195B997D0E9}"/>
                  </a:ext>
                </a:extLst>
              </p:cNvPr>
              <p:cNvSpPr/>
              <p:nvPr/>
            </p:nvSpPr>
            <p:spPr>
              <a:xfrm>
                <a:off x="2585633" y="436588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96" name="Freeform 794">
                <a:extLst>
                  <a:ext uri="{FF2B5EF4-FFF2-40B4-BE49-F238E27FC236}">
                    <a16:creationId xmlns:a16="http://schemas.microsoft.com/office/drawing/2014/main" id="{3B1AEB89-7768-CD1B-FD29-9092279B7F01}"/>
                  </a:ext>
                </a:extLst>
              </p:cNvPr>
              <p:cNvSpPr/>
              <p:nvPr/>
            </p:nvSpPr>
            <p:spPr>
              <a:xfrm>
                <a:off x="2585633" y="428645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97" name="Oval 896">
                <a:extLst>
                  <a:ext uri="{FF2B5EF4-FFF2-40B4-BE49-F238E27FC236}">
                    <a16:creationId xmlns:a16="http://schemas.microsoft.com/office/drawing/2014/main" id="{2A2FD6BD-A111-5262-C09F-6573BB600D84}"/>
                  </a:ext>
                </a:extLst>
              </p:cNvPr>
              <p:cNvSpPr/>
              <p:nvPr/>
            </p:nvSpPr>
            <p:spPr>
              <a:xfrm>
                <a:off x="2585633" y="425049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98" name="Freeform 796">
                <a:extLst>
                  <a:ext uri="{FF2B5EF4-FFF2-40B4-BE49-F238E27FC236}">
                    <a16:creationId xmlns:a16="http://schemas.microsoft.com/office/drawing/2014/main" id="{309FF107-0E5D-75BC-CA12-98EB0A37BCC1}"/>
                  </a:ext>
                </a:extLst>
              </p:cNvPr>
              <p:cNvSpPr/>
              <p:nvPr/>
            </p:nvSpPr>
            <p:spPr>
              <a:xfrm>
                <a:off x="2585633" y="417106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99" name="Oval 898">
                <a:extLst>
                  <a:ext uri="{FF2B5EF4-FFF2-40B4-BE49-F238E27FC236}">
                    <a16:creationId xmlns:a16="http://schemas.microsoft.com/office/drawing/2014/main" id="{7B92140E-9C22-5742-08F3-E56279508F50}"/>
                  </a:ext>
                </a:extLst>
              </p:cNvPr>
              <p:cNvSpPr/>
              <p:nvPr/>
            </p:nvSpPr>
            <p:spPr>
              <a:xfrm>
                <a:off x="2585633" y="413510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900" name="Freeform 798">
                <a:extLst>
                  <a:ext uri="{FF2B5EF4-FFF2-40B4-BE49-F238E27FC236}">
                    <a16:creationId xmlns:a16="http://schemas.microsoft.com/office/drawing/2014/main" id="{9C445F9B-126E-6F7C-A272-8CF73C75EE10}"/>
                  </a:ext>
                </a:extLst>
              </p:cNvPr>
              <p:cNvSpPr/>
              <p:nvPr/>
            </p:nvSpPr>
            <p:spPr>
              <a:xfrm>
                <a:off x="2585633" y="405568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901" name="Oval 900">
                <a:extLst>
                  <a:ext uri="{FF2B5EF4-FFF2-40B4-BE49-F238E27FC236}">
                    <a16:creationId xmlns:a16="http://schemas.microsoft.com/office/drawing/2014/main" id="{55FE2E68-6D7B-76DF-D417-8CCFBE1C736F}"/>
                  </a:ext>
                </a:extLst>
              </p:cNvPr>
              <p:cNvSpPr/>
              <p:nvPr/>
            </p:nvSpPr>
            <p:spPr>
              <a:xfrm>
                <a:off x="2585633" y="401972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902" name="Freeform 800">
                <a:extLst>
                  <a:ext uri="{FF2B5EF4-FFF2-40B4-BE49-F238E27FC236}">
                    <a16:creationId xmlns:a16="http://schemas.microsoft.com/office/drawing/2014/main" id="{25ED57DA-7114-1FCA-9E72-69DBD304DB7C}"/>
                  </a:ext>
                </a:extLst>
              </p:cNvPr>
              <p:cNvSpPr/>
              <p:nvPr/>
            </p:nvSpPr>
            <p:spPr>
              <a:xfrm>
                <a:off x="2585633" y="394029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903" name="Oval 902">
                <a:extLst>
                  <a:ext uri="{FF2B5EF4-FFF2-40B4-BE49-F238E27FC236}">
                    <a16:creationId xmlns:a16="http://schemas.microsoft.com/office/drawing/2014/main" id="{52BF83B1-E17D-61B7-932F-9FF0CB3F9F2D}"/>
                  </a:ext>
                </a:extLst>
              </p:cNvPr>
              <p:cNvSpPr/>
              <p:nvPr/>
            </p:nvSpPr>
            <p:spPr>
              <a:xfrm>
                <a:off x="2585633" y="390433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grpSp>
          <p:nvGrpSpPr>
            <p:cNvPr id="803" name="Group 802">
              <a:extLst>
                <a:ext uri="{FF2B5EF4-FFF2-40B4-BE49-F238E27FC236}">
                  <a16:creationId xmlns:a16="http://schemas.microsoft.com/office/drawing/2014/main" id="{E6EC8084-BA26-30DF-51F8-7A7903F6A567}"/>
                </a:ext>
              </a:extLst>
            </p:cNvPr>
            <p:cNvGrpSpPr/>
            <p:nvPr/>
          </p:nvGrpSpPr>
          <p:grpSpPr>
            <a:xfrm>
              <a:off x="4261449" y="2518938"/>
              <a:ext cx="668607" cy="955277"/>
              <a:chOff x="2585633" y="3904332"/>
              <a:chExt cx="668607" cy="955277"/>
            </a:xfrm>
          </p:grpSpPr>
          <p:sp>
            <p:nvSpPr>
              <p:cNvPr id="872" name="Freeform 770">
                <a:extLst>
                  <a:ext uri="{FF2B5EF4-FFF2-40B4-BE49-F238E27FC236}">
                    <a16:creationId xmlns:a16="http://schemas.microsoft.com/office/drawing/2014/main" id="{C2EE7CF3-67C9-B221-E3B5-82207A6198AA}"/>
                  </a:ext>
                </a:extLst>
              </p:cNvPr>
              <p:cNvSpPr/>
              <p:nvPr/>
            </p:nvSpPr>
            <p:spPr>
              <a:xfrm>
                <a:off x="2585633" y="4748006"/>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73" name="Oval 872">
                <a:extLst>
                  <a:ext uri="{FF2B5EF4-FFF2-40B4-BE49-F238E27FC236}">
                    <a16:creationId xmlns:a16="http://schemas.microsoft.com/office/drawing/2014/main" id="{92ED42A4-9662-5403-D097-D0828C3F230A}"/>
                  </a:ext>
                </a:extLst>
              </p:cNvPr>
              <p:cNvSpPr/>
              <p:nvPr/>
            </p:nvSpPr>
            <p:spPr>
              <a:xfrm>
                <a:off x="2585633" y="4712045"/>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74" name="Freeform 772">
                <a:extLst>
                  <a:ext uri="{FF2B5EF4-FFF2-40B4-BE49-F238E27FC236}">
                    <a16:creationId xmlns:a16="http://schemas.microsoft.com/office/drawing/2014/main" id="{1536E9AB-403B-92C0-AAEA-CCBE5B7B5146}"/>
                  </a:ext>
                </a:extLst>
              </p:cNvPr>
              <p:cNvSpPr/>
              <p:nvPr/>
            </p:nvSpPr>
            <p:spPr>
              <a:xfrm>
                <a:off x="2585633" y="463262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75" name="Oval 874">
                <a:extLst>
                  <a:ext uri="{FF2B5EF4-FFF2-40B4-BE49-F238E27FC236}">
                    <a16:creationId xmlns:a16="http://schemas.microsoft.com/office/drawing/2014/main" id="{41545FB1-233E-268D-5AC1-F1EC006ABBA0}"/>
                  </a:ext>
                </a:extLst>
              </p:cNvPr>
              <p:cNvSpPr/>
              <p:nvPr/>
            </p:nvSpPr>
            <p:spPr>
              <a:xfrm>
                <a:off x="2585633" y="459666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76" name="Freeform 774">
                <a:extLst>
                  <a:ext uri="{FF2B5EF4-FFF2-40B4-BE49-F238E27FC236}">
                    <a16:creationId xmlns:a16="http://schemas.microsoft.com/office/drawing/2014/main" id="{EF2BF8E1-9029-CD5C-A326-2CAF1D54E96A}"/>
                  </a:ext>
                </a:extLst>
              </p:cNvPr>
              <p:cNvSpPr/>
              <p:nvPr/>
            </p:nvSpPr>
            <p:spPr>
              <a:xfrm>
                <a:off x="2585633" y="451723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77" name="Oval 876">
                <a:extLst>
                  <a:ext uri="{FF2B5EF4-FFF2-40B4-BE49-F238E27FC236}">
                    <a16:creationId xmlns:a16="http://schemas.microsoft.com/office/drawing/2014/main" id="{598797CF-B42D-8DED-3784-C19FC2C7AEF7}"/>
                  </a:ext>
                </a:extLst>
              </p:cNvPr>
              <p:cNvSpPr/>
              <p:nvPr/>
            </p:nvSpPr>
            <p:spPr>
              <a:xfrm>
                <a:off x="2585633" y="448127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78" name="Freeform 776">
                <a:extLst>
                  <a:ext uri="{FF2B5EF4-FFF2-40B4-BE49-F238E27FC236}">
                    <a16:creationId xmlns:a16="http://schemas.microsoft.com/office/drawing/2014/main" id="{CED6655F-02DB-C99F-DC93-1E13E6040FDA}"/>
                  </a:ext>
                </a:extLst>
              </p:cNvPr>
              <p:cNvSpPr/>
              <p:nvPr/>
            </p:nvSpPr>
            <p:spPr>
              <a:xfrm>
                <a:off x="2585633" y="440184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79" name="Oval 878">
                <a:extLst>
                  <a:ext uri="{FF2B5EF4-FFF2-40B4-BE49-F238E27FC236}">
                    <a16:creationId xmlns:a16="http://schemas.microsoft.com/office/drawing/2014/main" id="{DF655851-D349-4FFF-6046-47EE52CFAAFF}"/>
                  </a:ext>
                </a:extLst>
              </p:cNvPr>
              <p:cNvSpPr/>
              <p:nvPr/>
            </p:nvSpPr>
            <p:spPr>
              <a:xfrm>
                <a:off x="2585633" y="436588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80" name="Freeform 778">
                <a:extLst>
                  <a:ext uri="{FF2B5EF4-FFF2-40B4-BE49-F238E27FC236}">
                    <a16:creationId xmlns:a16="http://schemas.microsoft.com/office/drawing/2014/main" id="{350096D6-524E-E8BD-C03E-72B6981DD046}"/>
                  </a:ext>
                </a:extLst>
              </p:cNvPr>
              <p:cNvSpPr/>
              <p:nvPr/>
            </p:nvSpPr>
            <p:spPr>
              <a:xfrm>
                <a:off x="2585633" y="428645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81" name="Oval 880">
                <a:extLst>
                  <a:ext uri="{FF2B5EF4-FFF2-40B4-BE49-F238E27FC236}">
                    <a16:creationId xmlns:a16="http://schemas.microsoft.com/office/drawing/2014/main" id="{DA7B0F75-D4E8-353D-F770-7E63CE262D96}"/>
                  </a:ext>
                </a:extLst>
              </p:cNvPr>
              <p:cNvSpPr/>
              <p:nvPr/>
            </p:nvSpPr>
            <p:spPr>
              <a:xfrm>
                <a:off x="2585633" y="425049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82" name="Freeform 780">
                <a:extLst>
                  <a:ext uri="{FF2B5EF4-FFF2-40B4-BE49-F238E27FC236}">
                    <a16:creationId xmlns:a16="http://schemas.microsoft.com/office/drawing/2014/main" id="{D6F6C3C3-391C-B68C-4ABF-517B40885CF1}"/>
                  </a:ext>
                </a:extLst>
              </p:cNvPr>
              <p:cNvSpPr/>
              <p:nvPr/>
            </p:nvSpPr>
            <p:spPr>
              <a:xfrm>
                <a:off x="2585633" y="417106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83" name="Oval 882">
                <a:extLst>
                  <a:ext uri="{FF2B5EF4-FFF2-40B4-BE49-F238E27FC236}">
                    <a16:creationId xmlns:a16="http://schemas.microsoft.com/office/drawing/2014/main" id="{74FEC3BA-FF9B-73DE-191C-056E86FAACAA}"/>
                  </a:ext>
                </a:extLst>
              </p:cNvPr>
              <p:cNvSpPr/>
              <p:nvPr/>
            </p:nvSpPr>
            <p:spPr>
              <a:xfrm>
                <a:off x="2585633" y="413510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84" name="Freeform 782">
                <a:extLst>
                  <a:ext uri="{FF2B5EF4-FFF2-40B4-BE49-F238E27FC236}">
                    <a16:creationId xmlns:a16="http://schemas.microsoft.com/office/drawing/2014/main" id="{EA06BF21-BC5D-6200-7848-2F0AC5E440E9}"/>
                  </a:ext>
                </a:extLst>
              </p:cNvPr>
              <p:cNvSpPr/>
              <p:nvPr/>
            </p:nvSpPr>
            <p:spPr>
              <a:xfrm>
                <a:off x="2585633" y="405568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85" name="Oval 884">
                <a:extLst>
                  <a:ext uri="{FF2B5EF4-FFF2-40B4-BE49-F238E27FC236}">
                    <a16:creationId xmlns:a16="http://schemas.microsoft.com/office/drawing/2014/main" id="{AC15B010-0C09-E65C-58EE-AE9793D5BD3A}"/>
                  </a:ext>
                </a:extLst>
              </p:cNvPr>
              <p:cNvSpPr/>
              <p:nvPr/>
            </p:nvSpPr>
            <p:spPr>
              <a:xfrm>
                <a:off x="2585633" y="401972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86" name="Freeform 784">
                <a:extLst>
                  <a:ext uri="{FF2B5EF4-FFF2-40B4-BE49-F238E27FC236}">
                    <a16:creationId xmlns:a16="http://schemas.microsoft.com/office/drawing/2014/main" id="{A7641D7A-CC8A-58E0-12E2-3207440ECA2E}"/>
                  </a:ext>
                </a:extLst>
              </p:cNvPr>
              <p:cNvSpPr/>
              <p:nvPr/>
            </p:nvSpPr>
            <p:spPr>
              <a:xfrm>
                <a:off x="2585633" y="394029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87" name="Oval 886">
                <a:extLst>
                  <a:ext uri="{FF2B5EF4-FFF2-40B4-BE49-F238E27FC236}">
                    <a16:creationId xmlns:a16="http://schemas.microsoft.com/office/drawing/2014/main" id="{607E1433-BB63-39E7-42A9-5F8939EF2F51}"/>
                  </a:ext>
                </a:extLst>
              </p:cNvPr>
              <p:cNvSpPr/>
              <p:nvPr/>
            </p:nvSpPr>
            <p:spPr>
              <a:xfrm>
                <a:off x="2585633" y="390433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grpSp>
          <p:nvGrpSpPr>
            <p:cNvPr id="804" name="Group 803">
              <a:extLst>
                <a:ext uri="{FF2B5EF4-FFF2-40B4-BE49-F238E27FC236}">
                  <a16:creationId xmlns:a16="http://schemas.microsoft.com/office/drawing/2014/main" id="{4C628D5A-7103-AB49-0BD0-892C629F10C7}"/>
                </a:ext>
              </a:extLst>
            </p:cNvPr>
            <p:cNvGrpSpPr/>
            <p:nvPr/>
          </p:nvGrpSpPr>
          <p:grpSpPr>
            <a:xfrm>
              <a:off x="5097875" y="2518938"/>
              <a:ext cx="668607" cy="955277"/>
              <a:chOff x="2585633" y="3904332"/>
              <a:chExt cx="668607" cy="955277"/>
            </a:xfrm>
          </p:grpSpPr>
          <p:sp>
            <p:nvSpPr>
              <p:cNvPr id="856" name="Freeform 754">
                <a:extLst>
                  <a:ext uri="{FF2B5EF4-FFF2-40B4-BE49-F238E27FC236}">
                    <a16:creationId xmlns:a16="http://schemas.microsoft.com/office/drawing/2014/main" id="{3C74ECF1-3C02-DAFA-BD72-73DB8CED7759}"/>
                  </a:ext>
                </a:extLst>
              </p:cNvPr>
              <p:cNvSpPr/>
              <p:nvPr/>
            </p:nvSpPr>
            <p:spPr>
              <a:xfrm>
                <a:off x="2585633" y="4748006"/>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57" name="Oval 856">
                <a:extLst>
                  <a:ext uri="{FF2B5EF4-FFF2-40B4-BE49-F238E27FC236}">
                    <a16:creationId xmlns:a16="http://schemas.microsoft.com/office/drawing/2014/main" id="{27FD2F3C-4F55-86F2-D6A4-1EC030FE42D9}"/>
                  </a:ext>
                </a:extLst>
              </p:cNvPr>
              <p:cNvSpPr/>
              <p:nvPr/>
            </p:nvSpPr>
            <p:spPr>
              <a:xfrm>
                <a:off x="2585633" y="4712045"/>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58" name="Freeform 756">
                <a:extLst>
                  <a:ext uri="{FF2B5EF4-FFF2-40B4-BE49-F238E27FC236}">
                    <a16:creationId xmlns:a16="http://schemas.microsoft.com/office/drawing/2014/main" id="{0EF60DE9-7649-A870-8DAD-4BCDE301FBEB}"/>
                  </a:ext>
                </a:extLst>
              </p:cNvPr>
              <p:cNvSpPr/>
              <p:nvPr/>
            </p:nvSpPr>
            <p:spPr>
              <a:xfrm>
                <a:off x="2585633" y="463262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59" name="Oval 858">
                <a:extLst>
                  <a:ext uri="{FF2B5EF4-FFF2-40B4-BE49-F238E27FC236}">
                    <a16:creationId xmlns:a16="http://schemas.microsoft.com/office/drawing/2014/main" id="{6CF452D4-966D-2F04-7756-FDD9CF299838}"/>
                  </a:ext>
                </a:extLst>
              </p:cNvPr>
              <p:cNvSpPr/>
              <p:nvPr/>
            </p:nvSpPr>
            <p:spPr>
              <a:xfrm>
                <a:off x="2585633" y="459666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60" name="Freeform 758">
                <a:extLst>
                  <a:ext uri="{FF2B5EF4-FFF2-40B4-BE49-F238E27FC236}">
                    <a16:creationId xmlns:a16="http://schemas.microsoft.com/office/drawing/2014/main" id="{76CA0D60-31E6-7E99-1401-AC470F166A1D}"/>
                  </a:ext>
                </a:extLst>
              </p:cNvPr>
              <p:cNvSpPr/>
              <p:nvPr/>
            </p:nvSpPr>
            <p:spPr>
              <a:xfrm>
                <a:off x="2585633" y="451723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61" name="Oval 860">
                <a:extLst>
                  <a:ext uri="{FF2B5EF4-FFF2-40B4-BE49-F238E27FC236}">
                    <a16:creationId xmlns:a16="http://schemas.microsoft.com/office/drawing/2014/main" id="{96A3880C-9201-025D-74A7-874CB7470D78}"/>
                  </a:ext>
                </a:extLst>
              </p:cNvPr>
              <p:cNvSpPr/>
              <p:nvPr/>
            </p:nvSpPr>
            <p:spPr>
              <a:xfrm>
                <a:off x="2585633" y="448127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62" name="Freeform 760">
                <a:extLst>
                  <a:ext uri="{FF2B5EF4-FFF2-40B4-BE49-F238E27FC236}">
                    <a16:creationId xmlns:a16="http://schemas.microsoft.com/office/drawing/2014/main" id="{CB7CBB24-44F6-F389-B3C1-E7DAA10BE41D}"/>
                  </a:ext>
                </a:extLst>
              </p:cNvPr>
              <p:cNvSpPr/>
              <p:nvPr/>
            </p:nvSpPr>
            <p:spPr>
              <a:xfrm>
                <a:off x="2585633" y="440184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63" name="Oval 862">
                <a:extLst>
                  <a:ext uri="{FF2B5EF4-FFF2-40B4-BE49-F238E27FC236}">
                    <a16:creationId xmlns:a16="http://schemas.microsoft.com/office/drawing/2014/main" id="{F7EC95F1-4B43-4CB7-CD94-644886F6DA81}"/>
                  </a:ext>
                </a:extLst>
              </p:cNvPr>
              <p:cNvSpPr/>
              <p:nvPr/>
            </p:nvSpPr>
            <p:spPr>
              <a:xfrm>
                <a:off x="2585633" y="436588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64" name="Freeform 762">
                <a:extLst>
                  <a:ext uri="{FF2B5EF4-FFF2-40B4-BE49-F238E27FC236}">
                    <a16:creationId xmlns:a16="http://schemas.microsoft.com/office/drawing/2014/main" id="{948A326B-010A-C304-CE66-BB4B4FEFAE18}"/>
                  </a:ext>
                </a:extLst>
              </p:cNvPr>
              <p:cNvSpPr/>
              <p:nvPr/>
            </p:nvSpPr>
            <p:spPr>
              <a:xfrm>
                <a:off x="2585633" y="428645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65" name="Oval 864">
                <a:extLst>
                  <a:ext uri="{FF2B5EF4-FFF2-40B4-BE49-F238E27FC236}">
                    <a16:creationId xmlns:a16="http://schemas.microsoft.com/office/drawing/2014/main" id="{BC55681C-92D1-A242-6902-DDEE6EB67F0B}"/>
                  </a:ext>
                </a:extLst>
              </p:cNvPr>
              <p:cNvSpPr/>
              <p:nvPr/>
            </p:nvSpPr>
            <p:spPr>
              <a:xfrm>
                <a:off x="2585633" y="425049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66" name="Freeform 764">
                <a:extLst>
                  <a:ext uri="{FF2B5EF4-FFF2-40B4-BE49-F238E27FC236}">
                    <a16:creationId xmlns:a16="http://schemas.microsoft.com/office/drawing/2014/main" id="{408CF72E-B0D7-CDBF-C7B0-5F61EA3852C6}"/>
                  </a:ext>
                </a:extLst>
              </p:cNvPr>
              <p:cNvSpPr/>
              <p:nvPr/>
            </p:nvSpPr>
            <p:spPr>
              <a:xfrm>
                <a:off x="2585633" y="417106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67" name="Oval 866">
                <a:extLst>
                  <a:ext uri="{FF2B5EF4-FFF2-40B4-BE49-F238E27FC236}">
                    <a16:creationId xmlns:a16="http://schemas.microsoft.com/office/drawing/2014/main" id="{FD92B05A-1D73-A1EC-FB61-394B594AA4DC}"/>
                  </a:ext>
                </a:extLst>
              </p:cNvPr>
              <p:cNvSpPr/>
              <p:nvPr/>
            </p:nvSpPr>
            <p:spPr>
              <a:xfrm>
                <a:off x="2585633" y="413510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68" name="Freeform 766">
                <a:extLst>
                  <a:ext uri="{FF2B5EF4-FFF2-40B4-BE49-F238E27FC236}">
                    <a16:creationId xmlns:a16="http://schemas.microsoft.com/office/drawing/2014/main" id="{0AD2A7B0-8679-1C65-3238-D520EACD173E}"/>
                  </a:ext>
                </a:extLst>
              </p:cNvPr>
              <p:cNvSpPr/>
              <p:nvPr/>
            </p:nvSpPr>
            <p:spPr>
              <a:xfrm>
                <a:off x="2585633" y="405568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69" name="Oval 868">
                <a:extLst>
                  <a:ext uri="{FF2B5EF4-FFF2-40B4-BE49-F238E27FC236}">
                    <a16:creationId xmlns:a16="http://schemas.microsoft.com/office/drawing/2014/main" id="{463A3E34-3DFF-C651-3CDD-530057FCCE2A}"/>
                  </a:ext>
                </a:extLst>
              </p:cNvPr>
              <p:cNvSpPr/>
              <p:nvPr/>
            </p:nvSpPr>
            <p:spPr>
              <a:xfrm>
                <a:off x="2585633" y="401972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70" name="Freeform 768">
                <a:extLst>
                  <a:ext uri="{FF2B5EF4-FFF2-40B4-BE49-F238E27FC236}">
                    <a16:creationId xmlns:a16="http://schemas.microsoft.com/office/drawing/2014/main" id="{1D13A94F-5EF4-02CE-1C77-07086C7F54B9}"/>
                  </a:ext>
                </a:extLst>
              </p:cNvPr>
              <p:cNvSpPr/>
              <p:nvPr/>
            </p:nvSpPr>
            <p:spPr>
              <a:xfrm>
                <a:off x="2585633" y="394029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71" name="Oval 870">
                <a:extLst>
                  <a:ext uri="{FF2B5EF4-FFF2-40B4-BE49-F238E27FC236}">
                    <a16:creationId xmlns:a16="http://schemas.microsoft.com/office/drawing/2014/main" id="{10D4FB86-99C2-5205-97E8-BE3FA266EFC0}"/>
                  </a:ext>
                </a:extLst>
              </p:cNvPr>
              <p:cNvSpPr/>
              <p:nvPr/>
            </p:nvSpPr>
            <p:spPr>
              <a:xfrm>
                <a:off x="2585633" y="390433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grpSp>
          <p:nvGrpSpPr>
            <p:cNvPr id="805" name="Group 804">
              <a:extLst>
                <a:ext uri="{FF2B5EF4-FFF2-40B4-BE49-F238E27FC236}">
                  <a16:creationId xmlns:a16="http://schemas.microsoft.com/office/drawing/2014/main" id="{A0DAD564-1F18-571C-FC14-FEF131C28C61}"/>
                </a:ext>
              </a:extLst>
            </p:cNvPr>
            <p:cNvGrpSpPr/>
            <p:nvPr/>
          </p:nvGrpSpPr>
          <p:grpSpPr>
            <a:xfrm>
              <a:off x="5934301" y="2518938"/>
              <a:ext cx="668607" cy="955277"/>
              <a:chOff x="2585633" y="3904332"/>
              <a:chExt cx="668607" cy="955277"/>
            </a:xfrm>
          </p:grpSpPr>
          <p:sp>
            <p:nvSpPr>
              <p:cNvPr id="840" name="Freeform 738">
                <a:extLst>
                  <a:ext uri="{FF2B5EF4-FFF2-40B4-BE49-F238E27FC236}">
                    <a16:creationId xmlns:a16="http://schemas.microsoft.com/office/drawing/2014/main" id="{217FAD2F-4CC6-3C87-46D4-63A8D9AA344F}"/>
                  </a:ext>
                </a:extLst>
              </p:cNvPr>
              <p:cNvSpPr/>
              <p:nvPr/>
            </p:nvSpPr>
            <p:spPr>
              <a:xfrm>
                <a:off x="2585633" y="4748006"/>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41" name="Oval 840">
                <a:extLst>
                  <a:ext uri="{FF2B5EF4-FFF2-40B4-BE49-F238E27FC236}">
                    <a16:creationId xmlns:a16="http://schemas.microsoft.com/office/drawing/2014/main" id="{18FE1753-5CF0-4594-6AD7-32A025FB8265}"/>
                  </a:ext>
                </a:extLst>
              </p:cNvPr>
              <p:cNvSpPr/>
              <p:nvPr/>
            </p:nvSpPr>
            <p:spPr>
              <a:xfrm>
                <a:off x="2585633" y="4712045"/>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42" name="Freeform 740">
                <a:extLst>
                  <a:ext uri="{FF2B5EF4-FFF2-40B4-BE49-F238E27FC236}">
                    <a16:creationId xmlns:a16="http://schemas.microsoft.com/office/drawing/2014/main" id="{1F645CEB-3B7D-4DA0-1966-E5DD09E5ED3D}"/>
                  </a:ext>
                </a:extLst>
              </p:cNvPr>
              <p:cNvSpPr/>
              <p:nvPr/>
            </p:nvSpPr>
            <p:spPr>
              <a:xfrm>
                <a:off x="2585633" y="463262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43" name="Oval 842">
                <a:extLst>
                  <a:ext uri="{FF2B5EF4-FFF2-40B4-BE49-F238E27FC236}">
                    <a16:creationId xmlns:a16="http://schemas.microsoft.com/office/drawing/2014/main" id="{C3D6A769-A22F-10DB-07D6-EA91EC3DCB61}"/>
                  </a:ext>
                </a:extLst>
              </p:cNvPr>
              <p:cNvSpPr/>
              <p:nvPr/>
            </p:nvSpPr>
            <p:spPr>
              <a:xfrm>
                <a:off x="2585633" y="459666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44" name="Freeform 742">
                <a:extLst>
                  <a:ext uri="{FF2B5EF4-FFF2-40B4-BE49-F238E27FC236}">
                    <a16:creationId xmlns:a16="http://schemas.microsoft.com/office/drawing/2014/main" id="{49E38E68-2064-2DFD-25A8-8554FBF0B96C}"/>
                  </a:ext>
                </a:extLst>
              </p:cNvPr>
              <p:cNvSpPr/>
              <p:nvPr/>
            </p:nvSpPr>
            <p:spPr>
              <a:xfrm>
                <a:off x="2585633" y="451723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45" name="Oval 844">
                <a:extLst>
                  <a:ext uri="{FF2B5EF4-FFF2-40B4-BE49-F238E27FC236}">
                    <a16:creationId xmlns:a16="http://schemas.microsoft.com/office/drawing/2014/main" id="{42C10941-97E4-3753-63A2-F1713705019D}"/>
                  </a:ext>
                </a:extLst>
              </p:cNvPr>
              <p:cNvSpPr/>
              <p:nvPr/>
            </p:nvSpPr>
            <p:spPr>
              <a:xfrm>
                <a:off x="2585633" y="448127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46" name="Freeform 744">
                <a:extLst>
                  <a:ext uri="{FF2B5EF4-FFF2-40B4-BE49-F238E27FC236}">
                    <a16:creationId xmlns:a16="http://schemas.microsoft.com/office/drawing/2014/main" id="{583E18A5-9130-AD42-DBF1-5749988B5795}"/>
                  </a:ext>
                </a:extLst>
              </p:cNvPr>
              <p:cNvSpPr/>
              <p:nvPr/>
            </p:nvSpPr>
            <p:spPr>
              <a:xfrm>
                <a:off x="2585633" y="440184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47" name="Oval 846">
                <a:extLst>
                  <a:ext uri="{FF2B5EF4-FFF2-40B4-BE49-F238E27FC236}">
                    <a16:creationId xmlns:a16="http://schemas.microsoft.com/office/drawing/2014/main" id="{B79CE9A2-15EE-D191-10C4-77EFF51318AC}"/>
                  </a:ext>
                </a:extLst>
              </p:cNvPr>
              <p:cNvSpPr/>
              <p:nvPr/>
            </p:nvSpPr>
            <p:spPr>
              <a:xfrm>
                <a:off x="2585633" y="436588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48" name="Freeform 746">
                <a:extLst>
                  <a:ext uri="{FF2B5EF4-FFF2-40B4-BE49-F238E27FC236}">
                    <a16:creationId xmlns:a16="http://schemas.microsoft.com/office/drawing/2014/main" id="{5E1A8B9A-BB94-C743-6646-29F6D055E086}"/>
                  </a:ext>
                </a:extLst>
              </p:cNvPr>
              <p:cNvSpPr/>
              <p:nvPr/>
            </p:nvSpPr>
            <p:spPr>
              <a:xfrm>
                <a:off x="2585633" y="428645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49" name="Oval 848">
                <a:extLst>
                  <a:ext uri="{FF2B5EF4-FFF2-40B4-BE49-F238E27FC236}">
                    <a16:creationId xmlns:a16="http://schemas.microsoft.com/office/drawing/2014/main" id="{A1A8027A-DA93-138A-FFA4-25B6D8BE54EE}"/>
                  </a:ext>
                </a:extLst>
              </p:cNvPr>
              <p:cNvSpPr/>
              <p:nvPr/>
            </p:nvSpPr>
            <p:spPr>
              <a:xfrm>
                <a:off x="2585633" y="425049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50" name="Freeform 748">
                <a:extLst>
                  <a:ext uri="{FF2B5EF4-FFF2-40B4-BE49-F238E27FC236}">
                    <a16:creationId xmlns:a16="http://schemas.microsoft.com/office/drawing/2014/main" id="{E425C25A-DC38-D951-A979-E2712290E584}"/>
                  </a:ext>
                </a:extLst>
              </p:cNvPr>
              <p:cNvSpPr/>
              <p:nvPr/>
            </p:nvSpPr>
            <p:spPr>
              <a:xfrm>
                <a:off x="2585633" y="417106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51" name="Oval 850">
                <a:extLst>
                  <a:ext uri="{FF2B5EF4-FFF2-40B4-BE49-F238E27FC236}">
                    <a16:creationId xmlns:a16="http://schemas.microsoft.com/office/drawing/2014/main" id="{00099352-F506-2F3D-DDDB-ECEEE4A85587}"/>
                  </a:ext>
                </a:extLst>
              </p:cNvPr>
              <p:cNvSpPr/>
              <p:nvPr/>
            </p:nvSpPr>
            <p:spPr>
              <a:xfrm>
                <a:off x="2585633" y="413510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52" name="Freeform 750">
                <a:extLst>
                  <a:ext uri="{FF2B5EF4-FFF2-40B4-BE49-F238E27FC236}">
                    <a16:creationId xmlns:a16="http://schemas.microsoft.com/office/drawing/2014/main" id="{D2229BF7-2C8E-C6E6-6003-904607E8AA40}"/>
                  </a:ext>
                </a:extLst>
              </p:cNvPr>
              <p:cNvSpPr/>
              <p:nvPr/>
            </p:nvSpPr>
            <p:spPr>
              <a:xfrm>
                <a:off x="2585633" y="405568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53" name="Oval 852">
                <a:extLst>
                  <a:ext uri="{FF2B5EF4-FFF2-40B4-BE49-F238E27FC236}">
                    <a16:creationId xmlns:a16="http://schemas.microsoft.com/office/drawing/2014/main" id="{30738D50-5F40-A470-342E-6BC149CDA96D}"/>
                  </a:ext>
                </a:extLst>
              </p:cNvPr>
              <p:cNvSpPr/>
              <p:nvPr/>
            </p:nvSpPr>
            <p:spPr>
              <a:xfrm>
                <a:off x="2585633" y="401972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54" name="Freeform 752">
                <a:extLst>
                  <a:ext uri="{FF2B5EF4-FFF2-40B4-BE49-F238E27FC236}">
                    <a16:creationId xmlns:a16="http://schemas.microsoft.com/office/drawing/2014/main" id="{38AFBB75-D9AD-EE71-E70E-6A9CE212F83A}"/>
                  </a:ext>
                </a:extLst>
              </p:cNvPr>
              <p:cNvSpPr/>
              <p:nvPr/>
            </p:nvSpPr>
            <p:spPr>
              <a:xfrm>
                <a:off x="2585633" y="394029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55" name="Oval 854">
                <a:extLst>
                  <a:ext uri="{FF2B5EF4-FFF2-40B4-BE49-F238E27FC236}">
                    <a16:creationId xmlns:a16="http://schemas.microsoft.com/office/drawing/2014/main" id="{FCDFBA67-DCF1-7A16-7C9F-CB9C7E1260D0}"/>
                  </a:ext>
                </a:extLst>
              </p:cNvPr>
              <p:cNvSpPr/>
              <p:nvPr/>
            </p:nvSpPr>
            <p:spPr>
              <a:xfrm>
                <a:off x="2585633" y="390433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grpSp>
          <p:nvGrpSpPr>
            <p:cNvPr id="806" name="Group 805">
              <a:extLst>
                <a:ext uri="{FF2B5EF4-FFF2-40B4-BE49-F238E27FC236}">
                  <a16:creationId xmlns:a16="http://schemas.microsoft.com/office/drawing/2014/main" id="{AFF5BF81-5691-0842-B27A-738784D94F5B}"/>
                </a:ext>
              </a:extLst>
            </p:cNvPr>
            <p:cNvGrpSpPr/>
            <p:nvPr/>
          </p:nvGrpSpPr>
          <p:grpSpPr>
            <a:xfrm>
              <a:off x="6770727" y="2518938"/>
              <a:ext cx="668607" cy="955277"/>
              <a:chOff x="2585633" y="3904332"/>
              <a:chExt cx="668607" cy="955277"/>
            </a:xfrm>
          </p:grpSpPr>
          <p:sp>
            <p:nvSpPr>
              <p:cNvPr id="824" name="Freeform 722">
                <a:extLst>
                  <a:ext uri="{FF2B5EF4-FFF2-40B4-BE49-F238E27FC236}">
                    <a16:creationId xmlns:a16="http://schemas.microsoft.com/office/drawing/2014/main" id="{BEA0F056-D1DE-FA22-AC3B-F909F42EEC43}"/>
                  </a:ext>
                </a:extLst>
              </p:cNvPr>
              <p:cNvSpPr/>
              <p:nvPr/>
            </p:nvSpPr>
            <p:spPr>
              <a:xfrm>
                <a:off x="2585633" y="4748006"/>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25" name="Oval 824">
                <a:extLst>
                  <a:ext uri="{FF2B5EF4-FFF2-40B4-BE49-F238E27FC236}">
                    <a16:creationId xmlns:a16="http://schemas.microsoft.com/office/drawing/2014/main" id="{694BCB49-7CF8-26B1-74A0-08758EA7079B}"/>
                  </a:ext>
                </a:extLst>
              </p:cNvPr>
              <p:cNvSpPr/>
              <p:nvPr/>
            </p:nvSpPr>
            <p:spPr>
              <a:xfrm>
                <a:off x="2585633" y="4712045"/>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26" name="Freeform 724">
                <a:extLst>
                  <a:ext uri="{FF2B5EF4-FFF2-40B4-BE49-F238E27FC236}">
                    <a16:creationId xmlns:a16="http://schemas.microsoft.com/office/drawing/2014/main" id="{AF61D182-F34D-8CF2-F67A-27DF05D1362F}"/>
                  </a:ext>
                </a:extLst>
              </p:cNvPr>
              <p:cNvSpPr/>
              <p:nvPr/>
            </p:nvSpPr>
            <p:spPr>
              <a:xfrm>
                <a:off x="2585633" y="463262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27" name="Oval 826">
                <a:extLst>
                  <a:ext uri="{FF2B5EF4-FFF2-40B4-BE49-F238E27FC236}">
                    <a16:creationId xmlns:a16="http://schemas.microsoft.com/office/drawing/2014/main" id="{B5BCFF5F-2E4C-CB93-81A3-0B08147D07C3}"/>
                  </a:ext>
                </a:extLst>
              </p:cNvPr>
              <p:cNvSpPr/>
              <p:nvPr/>
            </p:nvSpPr>
            <p:spPr>
              <a:xfrm>
                <a:off x="2585633" y="459666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28" name="Freeform 726">
                <a:extLst>
                  <a:ext uri="{FF2B5EF4-FFF2-40B4-BE49-F238E27FC236}">
                    <a16:creationId xmlns:a16="http://schemas.microsoft.com/office/drawing/2014/main" id="{0DDC638F-34DA-DD93-C63F-E15C2196F200}"/>
                  </a:ext>
                </a:extLst>
              </p:cNvPr>
              <p:cNvSpPr/>
              <p:nvPr/>
            </p:nvSpPr>
            <p:spPr>
              <a:xfrm>
                <a:off x="2585633" y="451723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29" name="Oval 828">
                <a:extLst>
                  <a:ext uri="{FF2B5EF4-FFF2-40B4-BE49-F238E27FC236}">
                    <a16:creationId xmlns:a16="http://schemas.microsoft.com/office/drawing/2014/main" id="{2A76A72A-5B09-447E-8FCC-6E37FA08210B}"/>
                  </a:ext>
                </a:extLst>
              </p:cNvPr>
              <p:cNvSpPr/>
              <p:nvPr/>
            </p:nvSpPr>
            <p:spPr>
              <a:xfrm>
                <a:off x="2585633" y="448127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30" name="Freeform 728">
                <a:extLst>
                  <a:ext uri="{FF2B5EF4-FFF2-40B4-BE49-F238E27FC236}">
                    <a16:creationId xmlns:a16="http://schemas.microsoft.com/office/drawing/2014/main" id="{D2E612F9-7DA8-280B-FA57-1A3D68491F92}"/>
                  </a:ext>
                </a:extLst>
              </p:cNvPr>
              <p:cNvSpPr/>
              <p:nvPr/>
            </p:nvSpPr>
            <p:spPr>
              <a:xfrm>
                <a:off x="2585633" y="440184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31" name="Oval 830">
                <a:extLst>
                  <a:ext uri="{FF2B5EF4-FFF2-40B4-BE49-F238E27FC236}">
                    <a16:creationId xmlns:a16="http://schemas.microsoft.com/office/drawing/2014/main" id="{5F66AF6F-2B2C-E228-EDA7-D5111CF2069A}"/>
                  </a:ext>
                </a:extLst>
              </p:cNvPr>
              <p:cNvSpPr/>
              <p:nvPr/>
            </p:nvSpPr>
            <p:spPr>
              <a:xfrm>
                <a:off x="2585633" y="436588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32" name="Freeform 730">
                <a:extLst>
                  <a:ext uri="{FF2B5EF4-FFF2-40B4-BE49-F238E27FC236}">
                    <a16:creationId xmlns:a16="http://schemas.microsoft.com/office/drawing/2014/main" id="{9039401C-03ED-0460-6818-20559303C8C3}"/>
                  </a:ext>
                </a:extLst>
              </p:cNvPr>
              <p:cNvSpPr/>
              <p:nvPr/>
            </p:nvSpPr>
            <p:spPr>
              <a:xfrm>
                <a:off x="2585633" y="428645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33" name="Oval 832">
                <a:extLst>
                  <a:ext uri="{FF2B5EF4-FFF2-40B4-BE49-F238E27FC236}">
                    <a16:creationId xmlns:a16="http://schemas.microsoft.com/office/drawing/2014/main" id="{8CEBDD7F-BBA0-9E80-F262-A1797C5AF7E8}"/>
                  </a:ext>
                </a:extLst>
              </p:cNvPr>
              <p:cNvSpPr/>
              <p:nvPr/>
            </p:nvSpPr>
            <p:spPr>
              <a:xfrm>
                <a:off x="2585633" y="425049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34" name="Freeform 732">
                <a:extLst>
                  <a:ext uri="{FF2B5EF4-FFF2-40B4-BE49-F238E27FC236}">
                    <a16:creationId xmlns:a16="http://schemas.microsoft.com/office/drawing/2014/main" id="{18027962-BFBA-64FB-199F-59D6C1F80681}"/>
                  </a:ext>
                </a:extLst>
              </p:cNvPr>
              <p:cNvSpPr/>
              <p:nvPr/>
            </p:nvSpPr>
            <p:spPr>
              <a:xfrm>
                <a:off x="2585633" y="417106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35" name="Oval 834">
                <a:extLst>
                  <a:ext uri="{FF2B5EF4-FFF2-40B4-BE49-F238E27FC236}">
                    <a16:creationId xmlns:a16="http://schemas.microsoft.com/office/drawing/2014/main" id="{2D1DDF32-44EB-4B1A-CF71-7D9F69E3B757}"/>
                  </a:ext>
                </a:extLst>
              </p:cNvPr>
              <p:cNvSpPr/>
              <p:nvPr/>
            </p:nvSpPr>
            <p:spPr>
              <a:xfrm>
                <a:off x="2585633" y="413510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36" name="Freeform 734">
                <a:extLst>
                  <a:ext uri="{FF2B5EF4-FFF2-40B4-BE49-F238E27FC236}">
                    <a16:creationId xmlns:a16="http://schemas.microsoft.com/office/drawing/2014/main" id="{076BC969-A725-1D28-76E2-0BF497568578}"/>
                  </a:ext>
                </a:extLst>
              </p:cNvPr>
              <p:cNvSpPr/>
              <p:nvPr/>
            </p:nvSpPr>
            <p:spPr>
              <a:xfrm>
                <a:off x="2585633" y="405568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37" name="Oval 836">
                <a:extLst>
                  <a:ext uri="{FF2B5EF4-FFF2-40B4-BE49-F238E27FC236}">
                    <a16:creationId xmlns:a16="http://schemas.microsoft.com/office/drawing/2014/main" id="{F08EC01E-B3B8-ED30-0270-0BD8725383BB}"/>
                  </a:ext>
                </a:extLst>
              </p:cNvPr>
              <p:cNvSpPr/>
              <p:nvPr/>
            </p:nvSpPr>
            <p:spPr>
              <a:xfrm>
                <a:off x="2585633" y="401972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38" name="Freeform 736">
                <a:extLst>
                  <a:ext uri="{FF2B5EF4-FFF2-40B4-BE49-F238E27FC236}">
                    <a16:creationId xmlns:a16="http://schemas.microsoft.com/office/drawing/2014/main" id="{34752218-24C3-A44F-DAAA-664A43CFCE05}"/>
                  </a:ext>
                </a:extLst>
              </p:cNvPr>
              <p:cNvSpPr/>
              <p:nvPr/>
            </p:nvSpPr>
            <p:spPr>
              <a:xfrm>
                <a:off x="2585633" y="394029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39" name="Oval 838">
                <a:extLst>
                  <a:ext uri="{FF2B5EF4-FFF2-40B4-BE49-F238E27FC236}">
                    <a16:creationId xmlns:a16="http://schemas.microsoft.com/office/drawing/2014/main" id="{1CBA615C-907A-4BA0-7741-CA71C99CD055}"/>
                  </a:ext>
                </a:extLst>
              </p:cNvPr>
              <p:cNvSpPr/>
              <p:nvPr/>
            </p:nvSpPr>
            <p:spPr>
              <a:xfrm>
                <a:off x="2585633" y="390433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grpSp>
          <p:nvGrpSpPr>
            <p:cNvPr id="807" name="Group 806">
              <a:extLst>
                <a:ext uri="{FF2B5EF4-FFF2-40B4-BE49-F238E27FC236}">
                  <a16:creationId xmlns:a16="http://schemas.microsoft.com/office/drawing/2014/main" id="{C94CE38E-806B-A6EE-9D6F-487E2E31AD3B}"/>
                </a:ext>
              </a:extLst>
            </p:cNvPr>
            <p:cNvGrpSpPr/>
            <p:nvPr/>
          </p:nvGrpSpPr>
          <p:grpSpPr>
            <a:xfrm>
              <a:off x="7607153" y="2518938"/>
              <a:ext cx="668607" cy="955277"/>
              <a:chOff x="2585633" y="3904332"/>
              <a:chExt cx="668607" cy="955277"/>
            </a:xfrm>
          </p:grpSpPr>
          <p:sp>
            <p:nvSpPr>
              <p:cNvPr id="808" name="Freeform 706">
                <a:extLst>
                  <a:ext uri="{FF2B5EF4-FFF2-40B4-BE49-F238E27FC236}">
                    <a16:creationId xmlns:a16="http://schemas.microsoft.com/office/drawing/2014/main" id="{52FCE8BA-8CC1-2D70-BECC-BA13DD1B4805}"/>
                  </a:ext>
                </a:extLst>
              </p:cNvPr>
              <p:cNvSpPr/>
              <p:nvPr/>
            </p:nvSpPr>
            <p:spPr>
              <a:xfrm>
                <a:off x="2585633" y="4748006"/>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09" name="Oval 808">
                <a:extLst>
                  <a:ext uri="{FF2B5EF4-FFF2-40B4-BE49-F238E27FC236}">
                    <a16:creationId xmlns:a16="http://schemas.microsoft.com/office/drawing/2014/main" id="{31D32599-A9AB-E654-21B2-182BE02007BA}"/>
                  </a:ext>
                </a:extLst>
              </p:cNvPr>
              <p:cNvSpPr/>
              <p:nvPr/>
            </p:nvSpPr>
            <p:spPr>
              <a:xfrm>
                <a:off x="2585633" y="4712045"/>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10" name="Freeform 708">
                <a:extLst>
                  <a:ext uri="{FF2B5EF4-FFF2-40B4-BE49-F238E27FC236}">
                    <a16:creationId xmlns:a16="http://schemas.microsoft.com/office/drawing/2014/main" id="{E9064DB9-5ADE-CA3A-5A62-C424AB1CE964}"/>
                  </a:ext>
                </a:extLst>
              </p:cNvPr>
              <p:cNvSpPr/>
              <p:nvPr/>
            </p:nvSpPr>
            <p:spPr>
              <a:xfrm>
                <a:off x="2585633" y="463262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11" name="Oval 810">
                <a:extLst>
                  <a:ext uri="{FF2B5EF4-FFF2-40B4-BE49-F238E27FC236}">
                    <a16:creationId xmlns:a16="http://schemas.microsoft.com/office/drawing/2014/main" id="{B8FAEB7B-437E-F620-BC33-1CB379D55A1A}"/>
                  </a:ext>
                </a:extLst>
              </p:cNvPr>
              <p:cNvSpPr/>
              <p:nvPr/>
            </p:nvSpPr>
            <p:spPr>
              <a:xfrm>
                <a:off x="2585633" y="459666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12" name="Freeform 710">
                <a:extLst>
                  <a:ext uri="{FF2B5EF4-FFF2-40B4-BE49-F238E27FC236}">
                    <a16:creationId xmlns:a16="http://schemas.microsoft.com/office/drawing/2014/main" id="{6FBAB94F-E321-33C5-263C-A7E2ABD167B2}"/>
                  </a:ext>
                </a:extLst>
              </p:cNvPr>
              <p:cNvSpPr/>
              <p:nvPr/>
            </p:nvSpPr>
            <p:spPr>
              <a:xfrm>
                <a:off x="2585633" y="451723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13" name="Oval 812">
                <a:extLst>
                  <a:ext uri="{FF2B5EF4-FFF2-40B4-BE49-F238E27FC236}">
                    <a16:creationId xmlns:a16="http://schemas.microsoft.com/office/drawing/2014/main" id="{0EAF2540-C31E-F8E5-554F-F3BA7E398B7D}"/>
                  </a:ext>
                </a:extLst>
              </p:cNvPr>
              <p:cNvSpPr/>
              <p:nvPr/>
            </p:nvSpPr>
            <p:spPr>
              <a:xfrm>
                <a:off x="2585633" y="448127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14" name="Freeform 712">
                <a:extLst>
                  <a:ext uri="{FF2B5EF4-FFF2-40B4-BE49-F238E27FC236}">
                    <a16:creationId xmlns:a16="http://schemas.microsoft.com/office/drawing/2014/main" id="{C3DAB868-D99C-F59E-6B14-5A6DC5029BBB}"/>
                  </a:ext>
                </a:extLst>
              </p:cNvPr>
              <p:cNvSpPr/>
              <p:nvPr/>
            </p:nvSpPr>
            <p:spPr>
              <a:xfrm>
                <a:off x="2585633" y="4401845"/>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15" name="Oval 814">
                <a:extLst>
                  <a:ext uri="{FF2B5EF4-FFF2-40B4-BE49-F238E27FC236}">
                    <a16:creationId xmlns:a16="http://schemas.microsoft.com/office/drawing/2014/main" id="{F1746ECF-17B3-DF8C-8292-5939DA8EAE88}"/>
                  </a:ext>
                </a:extLst>
              </p:cNvPr>
              <p:cNvSpPr/>
              <p:nvPr/>
            </p:nvSpPr>
            <p:spPr>
              <a:xfrm>
                <a:off x="2585633" y="4365884"/>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16" name="Freeform 714">
                <a:extLst>
                  <a:ext uri="{FF2B5EF4-FFF2-40B4-BE49-F238E27FC236}">
                    <a16:creationId xmlns:a16="http://schemas.microsoft.com/office/drawing/2014/main" id="{80F7FAD2-C2D3-83CA-7329-D65BC31B83EB}"/>
                  </a:ext>
                </a:extLst>
              </p:cNvPr>
              <p:cNvSpPr/>
              <p:nvPr/>
            </p:nvSpPr>
            <p:spPr>
              <a:xfrm>
                <a:off x="2585633" y="4286457"/>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17" name="Oval 816">
                <a:extLst>
                  <a:ext uri="{FF2B5EF4-FFF2-40B4-BE49-F238E27FC236}">
                    <a16:creationId xmlns:a16="http://schemas.microsoft.com/office/drawing/2014/main" id="{572A893E-475E-9061-1FB6-3EE9B6BDF347}"/>
                  </a:ext>
                </a:extLst>
              </p:cNvPr>
              <p:cNvSpPr/>
              <p:nvPr/>
            </p:nvSpPr>
            <p:spPr>
              <a:xfrm>
                <a:off x="2585633" y="4250496"/>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18" name="Freeform 716">
                <a:extLst>
                  <a:ext uri="{FF2B5EF4-FFF2-40B4-BE49-F238E27FC236}">
                    <a16:creationId xmlns:a16="http://schemas.microsoft.com/office/drawing/2014/main" id="{55D333E3-F03C-603A-0E44-75C0DF58DCE4}"/>
                  </a:ext>
                </a:extLst>
              </p:cNvPr>
              <p:cNvSpPr/>
              <p:nvPr/>
            </p:nvSpPr>
            <p:spPr>
              <a:xfrm>
                <a:off x="2585633" y="4171069"/>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19" name="Oval 818">
                <a:extLst>
                  <a:ext uri="{FF2B5EF4-FFF2-40B4-BE49-F238E27FC236}">
                    <a16:creationId xmlns:a16="http://schemas.microsoft.com/office/drawing/2014/main" id="{E63FE616-4DC8-85D0-ABD7-93FD8D7516A5}"/>
                  </a:ext>
                </a:extLst>
              </p:cNvPr>
              <p:cNvSpPr/>
              <p:nvPr/>
            </p:nvSpPr>
            <p:spPr>
              <a:xfrm>
                <a:off x="2585633" y="4135108"/>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20" name="Freeform 718">
                <a:extLst>
                  <a:ext uri="{FF2B5EF4-FFF2-40B4-BE49-F238E27FC236}">
                    <a16:creationId xmlns:a16="http://schemas.microsoft.com/office/drawing/2014/main" id="{E0DEEAF4-EE28-8456-348F-B3321AA66068}"/>
                  </a:ext>
                </a:extLst>
              </p:cNvPr>
              <p:cNvSpPr/>
              <p:nvPr/>
            </p:nvSpPr>
            <p:spPr>
              <a:xfrm>
                <a:off x="2585633" y="4055681"/>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21" name="Oval 820">
                <a:extLst>
                  <a:ext uri="{FF2B5EF4-FFF2-40B4-BE49-F238E27FC236}">
                    <a16:creationId xmlns:a16="http://schemas.microsoft.com/office/drawing/2014/main" id="{73B1D737-BCCC-1683-5ADA-DB84372C9FF2}"/>
                  </a:ext>
                </a:extLst>
              </p:cNvPr>
              <p:cNvSpPr/>
              <p:nvPr/>
            </p:nvSpPr>
            <p:spPr>
              <a:xfrm>
                <a:off x="2585633" y="4019720"/>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22" name="Freeform 720">
                <a:extLst>
                  <a:ext uri="{FF2B5EF4-FFF2-40B4-BE49-F238E27FC236}">
                    <a16:creationId xmlns:a16="http://schemas.microsoft.com/office/drawing/2014/main" id="{C3CEE203-27B4-8DD3-D7E1-4818B7EA78A0}"/>
                  </a:ext>
                </a:extLst>
              </p:cNvPr>
              <p:cNvSpPr/>
              <p:nvPr/>
            </p:nvSpPr>
            <p:spPr>
              <a:xfrm>
                <a:off x="2585633" y="3940293"/>
                <a:ext cx="668607" cy="111603"/>
              </a:xfrm>
              <a:custGeom>
                <a:avLst/>
                <a:gdLst>
                  <a:gd name="connsiteX0" fmla="*/ 0 w 1524000"/>
                  <a:gd name="connsiteY0" fmla="*/ 0 h 393700"/>
                  <a:gd name="connsiteX1" fmla="*/ 1524000 w 1524000"/>
                  <a:gd name="connsiteY1" fmla="*/ 0 h 393700"/>
                  <a:gd name="connsiteX2" fmla="*/ 1524000 w 1524000"/>
                  <a:gd name="connsiteY2" fmla="*/ 282507 h 393700"/>
                  <a:gd name="connsiteX3" fmla="*/ 1524000 w 1524000"/>
                  <a:gd name="connsiteY3" fmla="*/ 292100 h 393700"/>
                  <a:gd name="connsiteX4" fmla="*/ 1517373 w 1524000"/>
                  <a:gd name="connsiteY4" fmla="*/ 292100 h 393700"/>
                  <a:gd name="connsiteX5" fmla="*/ 1508519 w 1524000"/>
                  <a:gd name="connsiteY5" fmla="*/ 304916 h 393700"/>
                  <a:gd name="connsiteX6" fmla="*/ 762000 w 1524000"/>
                  <a:gd name="connsiteY6" fmla="*/ 393700 h 393700"/>
                  <a:gd name="connsiteX7" fmla="*/ 15481 w 1524000"/>
                  <a:gd name="connsiteY7" fmla="*/ 304916 h 393700"/>
                  <a:gd name="connsiteX8" fmla="*/ 6627 w 1524000"/>
                  <a:gd name="connsiteY8" fmla="*/ 292100 h 393700"/>
                  <a:gd name="connsiteX9" fmla="*/ 0 w 1524000"/>
                  <a:gd name="connsiteY9" fmla="*/ 292100 h 393700"/>
                  <a:gd name="connsiteX10" fmla="*/ 0 w 1524000"/>
                  <a:gd name="connsiteY10" fmla="*/ 282507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393700">
                    <a:moveTo>
                      <a:pt x="0" y="0"/>
                    </a:moveTo>
                    <a:lnTo>
                      <a:pt x="1524000" y="0"/>
                    </a:lnTo>
                    <a:lnTo>
                      <a:pt x="1524000" y="282507"/>
                    </a:lnTo>
                    <a:lnTo>
                      <a:pt x="1524000" y="292100"/>
                    </a:lnTo>
                    <a:lnTo>
                      <a:pt x="1517373" y="292100"/>
                    </a:lnTo>
                    <a:lnTo>
                      <a:pt x="1508519" y="304916"/>
                    </a:lnTo>
                    <a:cubicBezTo>
                      <a:pt x="1437465" y="355585"/>
                      <a:pt x="1130236" y="393700"/>
                      <a:pt x="762000" y="393700"/>
                    </a:cubicBezTo>
                    <a:cubicBezTo>
                      <a:pt x="393764" y="393700"/>
                      <a:pt x="86535" y="355585"/>
                      <a:pt x="15481" y="304916"/>
                    </a:cubicBezTo>
                    <a:lnTo>
                      <a:pt x="6627" y="292100"/>
                    </a:lnTo>
                    <a:lnTo>
                      <a:pt x="0" y="292100"/>
                    </a:lnTo>
                    <a:lnTo>
                      <a:pt x="0" y="282507"/>
                    </a:lnTo>
                    <a:close/>
                  </a:path>
                </a:pathLst>
              </a:custGeom>
              <a:gradFill flip="none" rotWithShape="1">
                <a:gsLst>
                  <a:gs pos="0">
                    <a:srgbClr val="ECD14A"/>
                  </a:gs>
                  <a:gs pos="15000">
                    <a:srgbClr val="A78E11"/>
                  </a:gs>
                  <a:gs pos="24000">
                    <a:srgbClr val="F9F1C7"/>
                  </a:gs>
                  <a:gs pos="30000">
                    <a:srgbClr val="C6A814"/>
                  </a:gs>
                  <a:gs pos="90000">
                    <a:srgbClr val="A78E11"/>
                  </a:gs>
                  <a:gs pos="63000">
                    <a:srgbClr val="F9F1C7"/>
                  </a:gs>
                </a:gsLst>
                <a:lin ang="0" scaled="1"/>
                <a:tileRect/>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sp>
            <p:nvSpPr>
              <p:cNvPr id="823" name="Oval 822">
                <a:extLst>
                  <a:ext uri="{FF2B5EF4-FFF2-40B4-BE49-F238E27FC236}">
                    <a16:creationId xmlns:a16="http://schemas.microsoft.com/office/drawing/2014/main" id="{527166A5-2D9A-BCB7-2AD6-EA0A003B3B48}"/>
                  </a:ext>
                </a:extLst>
              </p:cNvPr>
              <p:cNvSpPr/>
              <p:nvPr/>
            </p:nvSpPr>
            <p:spPr>
              <a:xfrm>
                <a:off x="2585633" y="3904332"/>
                <a:ext cx="668607" cy="71927"/>
              </a:xfrm>
              <a:prstGeom prst="ellipse">
                <a:avLst/>
              </a:prstGeom>
              <a:gradFill>
                <a:gsLst>
                  <a:gs pos="46000">
                    <a:srgbClr val="DBCE8D"/>
                  </a:gs>
                  <a:gs pos="100000">
                    <a:srgbClr val="A78E11"/>
                  </a:gs>
                  <a:gs pos="4000">
                    <a:srgbClr val="F9F1C7"/>
                  </a:gs>
                </a:gsLst>
                <a:lin ang="0" scaled="1"/>
              </a:gradFill>
              <a:ln w="9525" cap="flat" cmpd="sng" algn="ctr">
                <a:noFill/>
                <a:prstDash val="solid"/>
              </a:ln>
              <a:effectLst/>
            </p:spPr>
            <p:txBody>
              <a:bodyPr rtlCol="0" anchor="ctr"/>
              <a:lstStyle/>
              <a:p>
                <a:pPr algn="ctr" fontAlgn="auto">
                  <a:spcBef>
                    <a:spcPts val="0"/>
                  </a:spcBef>
                  <a:spcAft>
                    <a:spcPts val="0"/>
                  </a:spcAft>
                  <a:defRPr/>
                </a:pPr>
                <a:endParaRPr lang="en-GB" kern="0">
                  <a:solidFill>
                    <a:srgbClr val="000000"/>
                  </a:solidFill>
                  <a:latin typeface="Arial"/>
                  <a:cs typeface="+mn-cs"/>
                </a:endParaRPr>
              </a:p>
            </p:txBody>
          </p:sp>
        </p:grpSp>
      </p:grpSp>
    </p:spTree>
    <p:custDataLst>
      <p:tags r:id="rId1"/>
    </p:custDataLst>
    <p:extLst>
      <p:ext uri="{BB962C8B-B14F-4D97-AF65-F5344CB8AC3E}">
        <p14:creationId xmlns:p14="http://schemas.microsoft.com/office/powerpoint/2010/main" val="242815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750"/>
                                        <p:tgtEl>
                                          <p:spTgt spid="17"/>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750"/>
                                        <p:tgtEl>
                                          <p:spTgt spid="3"/>
                                        </p:tgtEl>
                                      </p:cBhvr>
                                    </p:animEffect>
                                  </p:childTnLst>
                                </p:cTn>
                              </p:par>
                            </p:childTnLst>
                          </p:cTn>
                        </p:par>
                        <p:par>
                          <p:cTn id="21" fill="hold">
                            <p:stCondLst>
                              <p:cond delay="750"/>
                            </p:stCondLst>
                            <p:childTnLst>
                              <p:par>
                                <p:cTn id="22" presetID="22" presetClass="entr" presetSubtype="4"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down)">
                                      <p:cBhvr>
                                        <p:cTn id="24" dur="75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750"/>
                                        <p:tgtEl>
                                          <p:spTgt spid="8"/>
                                        </p:tgtEl>
                                      </p:cBhvr>
                                    </p:animEffect>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childTnLst>
                          </p:cTn>
                        </p:par>
                        <p:par>
                          <p:cTn id="36" fill="hold">
                            <p:stCondLst>
                              <p:cond delay="1250"/>
                            </p:stCondLst>
                            <p:childTnLst>
                              <p:par>
                                <p:cTn id="37" presetID="22" presetClass="entr" presetSubtype="4" fill="hold" nodeType="afterEffect">
                                  <p:stCondLst>
                                    <p:cond delay="0"/>
                                  </p:stCondLst>
                                  <p:childTnLst>
                                    <p:set>
                                      <p:cBhvr>
                                        <p:cTn id="38" dur="1" fill="hold">
                                          <p:stCondLst>
                                            <p:cond delay="0"/>
                                          </p:stCondLst>
                                        </p:cTn>
                                        <p:tgtEl>
                                          <p:spTgt spid="801"/>
                                        </p:tgtEl>
                                        <p:attrNameLst>
                                          <p:attrName>style.visibility</p:attrName>
                                        </p:attrNameLst>
                                      </p:cBhvr>
                                      <p:to>
                                        <p:strVal val="visible"/>
                                      </p:to>
                                    </p:set>
                                    <p:animEffect transition="in" filter="wipe(down)">
                                      <p:cBhvr>
                                        <p:cTn id="39" dur="750"/>
                                        <p:tgtEl>
                                          <p:spTgt spid="801"/>
                                        </p:tgtEl>
                                      </p:cBhvr>
                                    </p:animEffect>
                                  </p:childTnLst>
                                </p:cTn>
                              </p:par>
                            </p:childTnLst>
                          </p:cTn>
                        </p:par>
                        <p:par>
                          <p:cTn id="40" fill="hold">
                            <p:stCondLst>
                              <p:cond delay="2000"/>
                            </p:stCondLst>
                            <p:childTnLst>
                              <p:par>
                                <p:cTn id="41" presetID="10" presetClass="exit" presetSubtype="0" fill="hold" grpId="1" nodeType="afterEffect">
                                  <p:stCondLst>
                                    <p:cond delay="0"/>
                                  </p:stCondLst>
                                  <p:childTnLst>
                                    <p:animEffect transition="out" filter="fade">
                                      <p:cBhvr>
                                        <p:cTn id="42" dur="500"/>
                                        <p:tgtEl>
                                          <p:spTgt spid="53"/>
                                        </p:tgtEl>
                                      </p:cBhvr>
                                    </p:animEffect>
                                    <p:set>
                                      <p:cBhvr>
                                        <p:cTn id="43"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A5A5-5D6C-45B0-735E-69AFACBB7C24}"/>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Rates of income tax</a:t>
            </a:r>
            <a:endParaRPr lang="en-GB" altLang="en-US" sz="3600" dirty="0">
              <a:solidFill>
                <a:srgbClr val="391C66"/>
              </a:solidFill>
              <a:latin typeface="Aptos Display" panose="020B0004020202020204" pitchFamily="34" charset="0"/>
              <a:ea typeface="ヒラギノ角ゴ Pro W3"/>
            </a:endParaRPr>
          </a:p>
        </p:txBody>
      </p:sp>
      <p:sp>
        <p:nvSpPr>
          <p:cNvPr id="16" name="RefTextBox123">
            <a:extLst>
              <a:ext uri="{FF2B5EF4-FFF2-40B4-BE49-F238E27FC236}">
                <a16:creationId xmlns:a16="http://schemas.microsoft.com/office/drawing/2014/main" id="{E1C71723-0475-E47B-B9A6-20873789028A}"/>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pPr eaLnBrk="1" fontAlgn="auto" hangingPunct="1">
              <a:spcBef>
                <a:spcPts val="0"/>
              </a:spcBef>
              <a:spcAft>
                <a:spcPts val="0"/>
              </a:spcAft>
              <a:defRPr/>
            </a:pPr>
            <a:r>
              <a:rPr lang="en-GB" sz="800">
                <a:solidFill>
                  <a:srgbClr val="101012"/>
                </a:solidFill>
                <a:latin typeface="Bierstadt" panose="020B0004020202020204" pitchFamily="34" charset="0"/>
                <a:ea typeface="+mn-ea"/>
                <a:cs typeface="+mn-cs"/>
              </a:rPr>
              <a:t>689165691</a:t>
            </a:r>
          </a:p>
        </p:txBody>
      </p:sp>
      <p:pic>
        <p:nvPicPr>
          <p:cNvPr id="17" name="Picture 16" descr="Image result for one pound coin">
            <a:extLst>
              <a:ext uri="{FF2B5EF4-FFF2-40B4-BE49-F238E27FC236}">
                <a16:creationId xmlns:a16="http://schemas.microsoft.com/office/drawing/2014/main" id="{FBAFD3C3-731C-EC51-CD28-7E6F6735165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991544" y="3319704"/>
            <a:ext cx="1724432" cy="1763520"/>
          </a:xfrm>
          <a:prstGeom prst="rect">
            <a:avLst/>
          </a:prstGeom>
          <a:noFill/>
          <a:scene3d>
            <a:camera prst="orthographicFront">
              <a:rot lat="0" lon="0" rev="0"/>
            </a:camera>
            <a:lightRig rig="threePt" dir="t"/>
          </a:scene3d>
          <a:sp3d extrusionH="133350"/>
          <a:extLst>
            <a:ext uri="{909E8E84-426E-40DD-AFC4-6F175D3DCCD1}">
              <a14:hiddenFill xmlns:a14="http://schemas.microsoft.com/office/drawing/2010/main">
                <a:solidFill>
                  <a:srgbClr val="FFFFFF"/>
                </a:solidFill>
              </a14:hiddenFill>
            </a:ext>
          </a:extLst>
        </p:spPr>
      </p:pic>
      <p:pic>
        <p:nvPicPr>
          <p:cNvPr id="18" name="Picture 17" descr="Image result for one pound coin">
            <a:extLst>
              <a:ext uri="{FF2B5EF4-FFF2-40B4-BE49-F238E27FC236}">
                <a16:creationId xmlns:a16="http://schemas.microsoft.com/office/drawing/2014/main" id="{79C8BA47-AD08-F9B6-F03C-9EFE10CDAB6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356393" y="3306542"/>
            <a:ext cx="1724432" cy="17635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Image result for one pound coin">
            <a:extLst>
              <a:ext uri="{FF2B5EF4-FFF2-40B4-BE49-F238E27FC236}">
                <a16:creationId xmlns:a16="http://schemas.microsoft.com/office/drawing/2014/main" id="{44F2523A-7B44-62B1-90C2-CAC22A8B94E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429754" y="3312375"/>
            <a:ext cx="1724432" cy="17635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Chart 19">
            <a:extLst>
              <a:ext uri="{FF2B5EF4-FFF2-40B4-BE49-F238E27FC236}">
                <a16:creationId xmlns:a16="http://schemas.microsoft.com/office/drawing/2014/main" id="{33E65C09-6B81-1812-5148-0D2367C3C876}"/>
              </a:ext>
            </a:extLst>
          </p:cNvPr>
          <p:cNvGraphicFramePr/>
          <p:nvPr>
            <p:extLst>
              <p:ext uri="{D42A27DB-BD31-4B8C-83A1-F6EECF244321}">
                <p14:modId xmlns:p14="http://schemas.microsoft.com/office/powerpoint/2010/main" val="2798737166"/>
              </p:ext>
            </p:extLst>
          </p:nvPr>
        </p:nvGraphicFramePr>
        <p:xfrm>
          <a:off x="6071685" y="3107276"/>
          <a:ext cx="2009143" cy="23291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C18D7EC2-D44E-2044-451C-465AB6D689C9}"/>
              </a:ext>
            </a:extLst>
          </p:cNvPr>
          <p:cNvGraphicFramePr/>
          <p:nvPr>
            <p:extLst>
              <p:ext uri="{D42A27DB-BD31-4B8C-83A1-F6EECF244321}">
                <p14:modId xmlns:p14="http://schemas.microsoft.com/office/powerpoint/2010/main" val="1584917131"/>
              </p:ext>
            </p:extLst>
          </p:nvPr>
        </p:nvGraphicFramePr>
        <p:xfrm>
          <a:off x="8308763" y="3051134"/>
          <a:ext cx="1966414" cy="2334590"/>
        </p:xfrm>
        <a:graphic>
          <a:graphicData uri="http://schemas.openxmlformats.org/drawingml/2006/chart">
            <c:chart xmlns:c="http://schemas.openxmlformats.org/drawingml/2006/chart" xmlns:r="http://schemas.openxmlformats.org/officeDocument/2006/relationships" r:id="rId6"/>
          </a:graphicData>
        </a:graphic>
      </p:graphicFrame>
      <p:pic>
        <p:nvPicPr>
          <p:cNvPr id="22" name="Picture 4" descr="Image result for one pound coin">
            <a:extLst>
              <a:ext uri="{FF2B5EF4-FFF2-40B4-BE49-F238E27FC236}">
                <a16:creationId xmlns:a16="http://schemas.microsoft.com/office/drawing/2014/main" id="{5A373BE5-88F1-0407-9082-255C0610C48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164128" y="3306530"/>
            <a:ext cx="1724432" cy="176352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A7703DB-5010-1174-E10C-FA2ED4071503}"/>
              </a:ext>
            </a:extLst>
          </p:cNvPr>
          <p:cNvSpPr txBox="1"/>
          <p:nvPr/>
        </p:nvSpPr>
        <p:spPr>
          <a:xfrm>
            <a:off x="2108915" y="1925290"/>
            <a:ext cx="1489690" cy="646331"/>
          </a:xfrm>
          <a:prstGeom prst="rect">
            <a:avLst/>
          </a:prstGeom>
          <a:noFill/>
        </p:spPr>
        <p:txBody>
          <a:bodyPr wrap="square" rtlCol="0">
            <a:spAutoFit/>
          </a:bodyPr>
          <a:lstStyle/>
          <a:p>
            <a:pPr algn="ctr" eaLnBrk="1" fontAlgn="auto" hangingPunct="1">
              <a:spcBef>
                <a:spcPts val="0"/>
              </a:spcBef>
              <a:spcAft>
                <a:spcPts val="0"/>
              </a:spcAft>
              <a:defRPr/>
            </a:pPr>
            <a:r>
              <a:rPr lang="en-GB" b="1" dirty="0">
                <a:solidFill>
                  <a:schemeClr val="tx2"/>
                </a:solidFill>
                <a:latin typeface="Aptos" panose="020B0004020202020204" pitchFamily="34" charset="0"/>
                <a:cs typeface="+mn-cs"/>
              </a:rPr>
              <a:t>Personal</a:t>
            </a:r>
            <a:r>
              <a:rPr lang="en-GB" dirty="0">
                <a:solidFill>
                  <a:schemeClr val="tx2"/>
                </a:solidFill>
                <a:latin typeface="Aptos" panose="020B0004020202020204" pitchFamily="34" charset="0"/>
                <a:cs typeface="+mn-cs"/>
              </a:rPr>
              <a:t> </a:t>
            </a:r>
            <a:r>
              <a:rPr lang="en-GB" b="1" dirty="0">
                <a:solidFill>
                  <a:schemeClr val="tx2"/>
                </a:solidFill>
                <a:latin typeface="Aptos" panose="020B0004020202020204" pitchFamily="34" charset="0"/>
                <a:cs typeface="+mn-cs"/>
              </a:rPr>
              <a:t>Allowance</a:t>
            </a:r>
          </a:p>
        </p:txBody>
      </p:sp>
      <p:sp>
        <p:nvSpPr>
          <p:cNvPr id="24" name="TextBox 23">
            <a:extLst>
              <a:ext uri="{FF2B5EF4-FFF2-40B4-BE49-F238E27FC236}">
                <a16:creationId xmlns:a16="http://schemas.microsoft.com/office/drawing/2014/main" id="{3EEA89DB-7323-2A06-E387-4691C4370BEC}"/>
              </a:ext>
            </a:extLst>
          </p:cNvPr>
          <p:cNvSpPr txBox="1"/>
          <p:nvPr/>
        </p:nvSpPr>
        <p:spPr>
          <a:xfrm>
            <a:off x="4223758" y="1925289"/>
            <a:ext cx="1605177" cy="646331"/>
          </a:xfrm>
          <a:prstGeom prst="rect">
            <a:avLst/>
          </a:prstGeom>
          <a:noFill/>
        </p:spPr>
        <p:txBody>
          <a:bodyPr wrap="square" rtlCol="0">
            <a:spAutoFit/>
          </a:bodyPr>
          <a:lstStyle/>
          <a:p>
            <a:pPr algn="ctr" eaLnBrk="1" fontAlgn="auto" hangingPunct="1">
              <a:spcBef>
                <a:spcPts val="0"/>
              </a:spcBef>
              <a:spcAft>
                <a:spcPts val="0"/>
              </a:spcAft>
              <a:defRPr/>
            </a:pPr>
            <a:r>
              <a:rPr lang="en-GB" b="1" dirty="0">
                <a:solidFill>
                  <a:schemeClr val="accent1"/>
                </a:solidFill>
                <a:latin typeface="Aptos" panose="020B0004020202020204" pitchFamily="34" charset="0"/>
                <a:cs typeface="+mn-cs"/>
              </a:rPr>
              <a:t>Basic </a:t>
            </a:r>
          </a:p>
          <a:p>
            <a:pPr algn="ctr" eaLnBrk="1" fontAlgn="auto" hangingPunct="1">
              <a:spcBef>
                <a:spcPts val="0"/>
              </a:spcBef>
              <a:spcAft>
                <a:spcPts val="0"/>
              </a:spcAft>
              <a:defRPr/>
            </a:pPr>
            <a:r>
              <a:rPr lang="en-GB" b="1" dirty="0">
                <a:solidFill>
                  <a:schemeClr val="accent1"/>
                </a:solidFill>
                <a:latin typeface="Aptos" panose="020B0004020202020204" pitchFamily="34" charset="0"/>
                <a:cs typeface="+mn-cs"/>
              </a:rPr>
              <a:t>Rate Tax</a:t>
            </a:r>
          </a:p>
        </p:txBody>
      </p:sp>
      <p:sp>
        <p:nvSpPr>
          <p:cNvPr id="25" name="TextBox 24">
            <a:extLst>
              <a:ext uri="{FF2B5EF4-FFF2-40B4-BE49-F238E27FC236}">
                <a16:creationId xmlns:a16="http://schemas.microsoft.com/office/drawing/2014/main" id="{60B95682-C1FE-CB89-FFD0-BBE451C6C234}"/>
              </a:ext>
            </a:extLst>
          </p:cNvPr>
          <p:cNvSpPr txBox="1"/>
          <p:nvPr/>
        </p:nvSpPr>
        <p:spPr>
          <a:xfrm>
            <a:off x="6416023" y="1925290"/>
            <a:ext cx="1605177" cy="646331"/>
          </a:xfrm>
          <a:prstGeom prst="rect">
            <a:avLst/>
          </a:prstGeom>
          <a:noFill/>
        </p:spPr>
        <p:txBody>
          <a:bodyPr wrap="square" rtlCol="0">
            <a:spAutoFit/>
          </a:bodyPr>
          <a:lstStyle/>
          <a:p>
            <a:pPr algn="ctr" eaLnBrk="1" fontAlgn="auto" hangingPunct="1">
              <a:spcBef>
                <a:spcPts val="0"/>
              </a:spcBef>
              <a:spcAft>
                <a:spcPts val="0"/>
              </a:spcAft>
              <a:defRPr/>
            </a:pPr>
            <a:r>
              <a:rPr lang="en-GB" b="1" dirty="0">
                <a:solidFill>
                  <a:schemeClr val="accent2"/>
                </a:solidFill>
                <a:latin typeface="Aptos" panose="020B0004020202020204" pitchFamily="34" charset="0"/>
                <a:cs typeface="+mn-cs"/>
              </a:rPr>
              <a:t>Higher </a:t>
            </a:r>
          </a:p>
          <a:p>
            <a:pPr algn="ctr" eaLnBrk="1" fontAlgn="auto" hangingPunct="1">
              <a:spcBef>
                <a:spcPts val="0"/>
              </a:spcBef>
              <a:spcAft>
                <a:spcPts val="0"/>
              </a:spcAft>
              <a:defRPr/>
            </a:pPr>
            <a:r>
              <a:rPr lang="en-GB" b="1" dirty="0">
                <a:solidFill>
                  <a:schemeClr val="accent2"/>
                </a:solidFill>
                <a:latin typeface="Aptos" panose="020B0004020202020204" pitchFamily="34" charset="0"/>
                <a:cs typeface="+mn-cs"/>
              </a:rPr>
              <a:t>Rate Tax</a:t>
            </a:r>
          </a:p>
        </p:txBody>
      </p:sp>
      <p:sp>
        <p:nvSpPr>
          <p:cNvPr id="26" name="TextBox 25">
            <a:extLst>
              <a:ext uri="{FF2B5EF4-FFF2-40B4-BE49-F238E27FC236}">
                <a16:creationId xmlns:a16="http://schemas.microsoft.com/office/drawing/2014/main" id="{2F94D7E1-9596-DB97-F742-108D4AF3834C}"/>
              </a:ext>
            </a:extLst>
          </p:cNvPr>
          <p:cNvSpPr txBox="1"/>
          <p:nvPr/>
        </p:nvSpPr>
        <p:spPr>
          <a:xfrm>
            <a:off x="8336651" y="1914740"/>
            <a:ext cx="1966414" cy="646331"/>
          </a:xfrm>
          <a:prstGeom prst="rect">
            <a:avLst/>
          </a:prstGeom>
          <a:noFill/>
        </p:spPr>
        <p:txBody>
          <a:bodyPr wrap="square" rtlCol="0">
            <a:spAutoFit/>
          </a:bodyPr>
          <a:lstStyle/>
          <a:p>
            <a:pPr algn="ctr" eaLnBrk="1" fontAlgn="auto" hangingPunct="1">
              <a:spcBef>
                <a:spcPts val="0"/>
              </a:spcBef>
              <a:spcAft>
                <a:spcPts val="0"/>
              </a:spcAft>
              <a:defRPr/>
            </a:pPr>
            <a:r>
              <a:rPr lang="en-GB" b="1" dirty="0">
                <a:solidFill>
                  <a:schemeClr val="accent5"/>
                </a:solidFill>
                <a:latin typeface="Aptos" panose="020B0004020202020204" pitchFamily="34" charset="0"/>
                <a:cs typeface="+mn-cs"/>
              </a:rPr>
              <a:t>Additional </a:t>
            </a:r>
          </a:p>
          <a:p>
            <a:pPr algn="ctr" eaLnBrk="1" fontAlgn="auto" hangingPunct="1">
              <a:spcBef>
                <a:spcPts val="0"/>
              </a:spcBef>
              <a:spcAft>
                <a:spcPts val="0"/>
              </a:spcAft>
              <a:defRPr/>
            </a:pPr>
            <a:r>
              <a:rPr lang="en-GB" b="1" dirty="0">
                <a:solidFill>
                  <a:schemeClr val="accent5"/>
                </a:solidFill>
                <a:latin typeface="Aptos" panose="020B0004020202020204" pitchFamily="34" charset="0"/>
                <a:cs typeface="+mn-cs"/>
              </a:rPr>
              <a:t>Rate Tax</a:t>
            </a:r>
          </a:p>
        </p:txBody>
      </p:sp>
      <p:sp>
        <p:nvSpPr>
          <p:cNvPr id="27" name="TextBox 26">
            <a:extLst>
              <a:ext uri="{FF2B5EF4-FFF2-40B4-BE49-F238E27FC236}">
                <a16:creationId xmlns:a16="http://schemas.microsoft.com/office/drawing/2014/main" id="{9BA2D1EC-ADAD-E510-DF70-B292774283E5}"/>
              </a:ext>
            </a:extLst>
          </p:cNvPr>
          <p:cNvSpPr txBox="1"/>
          <p:nvPr/>
        </p:nvSpPr>
        <p:spPr>
          <a:xfrm>
            <a:off x="3169705" y="5199061"/>
            <a:ext cx="1768797" cy="461665"/>
          </a:xfrm>
          <a:prstGeom prst="rect">
            <a:avLst/>
          </a:prstGeom>
          <a:noFill/>
        </p:spPr>
        <p:txBody>
          <a:bodyPr wrap="square" rtlCol="0">
            <a:spAutoFit/>
          </a:bodyPr>
          <a:lstStyle/>
          <a:p>
            <a:pPr algn="ctr" eaLnBrk="1" fontAlgn="auto" hangingPunct="1">
              <a:spcBef>
                <a:spcPts val="0"/>
              </a:spcBef>
              <a:spcAft>
                <a:spcPts val="0"/>
              </a:spcAft>
              <a:defRPr/>
            </a:pPr>
            <a:r>
              <a:rPr lang="en-GB" sz="2400" b="1" dirty="0">
                <a:solidFill>
                  <a:schemeClr val="tx2"/>
                </a:solidFill>
                <a:latin typeface="Aptos" panose="020B0004020202020204" pitchFamily="34" charset="0"/>
                <a:cs typeface="+mn-cs"/>
              </a:rPr>
              <a:t>&gt;£12,570*</a:t>
            </a:r>
          </a:p>
        </p:txBody>
      </p:sp>
      <p:sp>
        <p:nvSpPr>
          <p:cNvPr id="28" name="TextBox 27">
            <a:extLst>
              <a:ext uri="{FF2B5EF4-FFF2-40B4-BE49-F238E27FC236}">
                <a16:creationId xmlns:a16="http://schemas.microsoft.com/office/drawing/2014/main" id="{7543BE28-6E7E-D75D-BBD1-D529AD5AE4BB}"/>
              </a:ext>
            </a:extLst>
          </p:cNvPr>
          <p:cNvSpPr txBox="1"/>
          <p:nvPr/>
        </p:nvSpPr>
        <p:spPr>
          <a:xfrm>
            <a:off x="5361746" y="5173021"/>
            <a:ext cx="1605177" cy="461665"/>
          </a:xfrm>
          <a:prstGeom prst="rect">
            <a:avLst/>
          </a:prstGeom>
          <a:noFill/>
        </p:spPr>
        <p:txBody>
          <a:bodyPr wrap="square" rtlCol="0">
            <a:spAutoFit/>
          </a:bodyPr>
          <a:lstStyle/>
          <a:p>
            <a:pPr algn="ctr" eaLnBrk="1" fontAlgn="auto" hangingPunct="1">
              <a:spcBef>
                <a:spcPts val="0"/>
              </a:spcBef>
              <a:spcAft>
                <a:spcPts val="0"/>
              </a:spcAft>
              <a:defRPr/>
            </a:pPr>
            <a:r>
              <a:rPr lang="en-GB" sz="2400" b="1" dirty="0">
                <a:solidFill>
                  <a:schemeClr val="accent1"/>
                </a:solidFill>
                <a:latin typeface="Aptos" panose="020B0004020202020204" pitchFamily="34" charset="0"/>
                <a:cs typeface="+mn-cs"/>
              </a:rPr>
              <a:t>&gt;£50,270</a:t>
            </a:r>
          </a:p>
        </p:txBody>
      </p:sp>
      <p:sp>
        <p:nvSpPr>
          <p:cNvPr id="29" name="TextBox 28">
            <a:extLst>
              <a:ext uri="{FF2B5EF4-FFF2-40B4-BE49-F238E27FC236}">
                <a16:creationId xmlns:a16="http://schemas.microsoft.com/office/drawing/2014/main" id="{2B5BD118-3A0E-366D-DA8B-AF3FD9519E66}"/>
              </a:ext>
            </a:extLst>
          </p:cNvPr>
          <p:cNvSpPr txBox="1"/>
          <p:nvPr/>
        </p:nvSpPr>
        <p:spPr>
          <a:xfrm>
            <a:off x="7194861" y="5144483"/>
            <a:ext cx="2164307" cy="461665"/>
          </a:xfrm>
          <a:prstGeom prst="rect">
            <a:avLst/>
          </a:prstGeom>
          <a:noFill/>
        </p:spPr>
        <p:txBody>
          <a:bodyPr wrap="square" rtlCol="0">
            <a:spAutoFit/>
          </a:bodyPr>
          <a:lstStyle/>
          <a:p>
            <a:pPr algn="ctr" eaLnBrk="1" fontAlgn="auto" hangingPunct="1">
              <a:spcBef>
                <a:spcPts val="0"/>
              </a:spcBef>
              <a:spcAft>
                <a:spcPts val="0"/>
              </a:spcAft>
              <a:defRPr/>
            </a:pPr>
            <a:r>
              <a:rPr lang="en-GB" sz="2400" b="1" dirty="0">
                <a:solidFill>
                  <a:schemeClr val="accent2"/>
                </a:solidFill>
                <a:latin typeface="Aptos" panose="020B0004020202020204" pitchFamily="34" charset="0"/>
                <a:cs typeface="+mn-cs"/>
              </a:rPr>
              <a:t>&gt;£125,140</a:t>
            </a:r>
          </a:p>
        </p:txBody>
      </p:sp>
      <p:sp>
        <p:nvSpPr>
          <p:cNvPr id="30" name="TextBox 29">
            <a:extLst>
              <a:ext uri="{FF2B5EF4-FFF2-40B4-BE49-F238E27FC236}">
                <a16:creationId xmlns:a16="http://schemas.microsoft.com/office/drawing/2014/main" id="{2F0AD5DB-AF29-119C-7EEB-DB1203A41BF6}"/>
              </a:ext>
            </a:extLst>
          </p:cNvPr>
          <p:cNvSpPr txBox="1"/>
          <p:nvPr/>
        </p:nvSpPr>
        <p:spPr>
          <a:xfrm>
            <a:off x="802800" y="6178548"/>
            <a:ext cx="7898071" cy="261610"/>
          </a:xfrm>
          <a:prstGeom prst="rect">
            <a:avLst/>
          </a:prstGeom>
          <a:noFill/>
        </p:spPr>
        <p:txBody>
          <a:bodyPr wrap="square" lIns="0" rtlCol="0">
            <a:spAutoFit/>
          </a:bodyPr>
          <a:lstStyle/>
          <a:p>
            <a:pPr eaLnBrk="1" fontAlgn="auto" hangingPunct="1">
              <a:spcBef>
                <a:spcPts val="0"/>
              </a:spcBef>
              <a:spcAft>
                <a:spcPts val="0"/>
              </a:spcAft>
              <a:defRPr/>
            </a:pPr>
            <a:r>
              <a:rPr lang="en-GB" sz="1100" dirty="0">
                <a:solidFill>
                  <a:srgbClr val="000000"/>
                </a:solidFill>
                <a:latin typeface="Aptos" panose="020B0004020202020204" pitchFamily="34" charset="0"/>
                <a:cs typeface="+mn-cs"/>
              </a:rPr>
              <a:t>*The Personal Allowance reduces by £1 for every £2 of income above £100,000.</a:t>
            </a:r>
          </a:p>
        </p:txBody>
      </p:sp>
      <p:graphicFrame>
        <p:nvGraphicFramePr>
          <p:cNvPr id="31" name="Chart 30">
            <a:extLst>
              <a:ext uri="{FF2B5EF4-FFF2-40B4-BE49-F238E27FC236}">
                <a16:creationId xmlns:a16="http://schemas.microsoft.com/office/drawing/2014/main" id="{D3292107-E1C9-7D56-C85D-15AF1A54CB26}"/>
              </a:ext>
            </a:extLst>
          </p:cNvPr>
          <p:cNvGraphicFramePr/>
          <p:nvPr>
            <p:extLst>
              <p:ext uri="{D42A27DB-BD31-4B8C-83A1-F6EECF244321}">
                <p14:modId xmlns:p14="http://schemas.microsoft.com/office/powerpoint/2010/main" val="3392724638"/>
              </p:ext>
            </p:extLst>
          </p:nvPr>
        </p:nvGraphicFramePr>
        <p:xfrm>
          <a:off x="3887531" y="2966886"/>
          <a:ext cx="2105246" cy="2664197"/>
        </p:xfrm>
        <a:graphic>
          <a:graphicData uri="http://schemas.openxmlformats.org/drawingml/2006/chart">
            <c:chart xmlns:c="http://schemas.openxmlformats.org/drawingml/2006/chart" xmlns:r="http://schemas.openxmlformats.org/officeDocument/2006/relationships" r:id="rId7"/>
          </a:graphicData>
        </a:graphic>
      </p:graphicFrame>
      <p:sp>
        <p:nvSpPr>
          <p:cNvPr id="32" name="TextBox 31">
            <a:extLst>
              <a:ext uri="{FF2B5EF4-FFF2-40B4-BE49-F238E27FC236}">
                <a16:creationId xmlns:a16="http://schemas.microsoft.com/office/drawing/2014/main" id="{3CACDBA2-FB5B-EBBA-ED33-529FE0EF3AB3}"/>
              </a:ext>
            </a:extLst>
          </p:cNvPr>
          <p:cNvSpPr txBox="1"/>
          <p:nvPr/>
        </p:nvSpPr>
        <p:spPr>
          <a:xfrm>
            <a:off x="5026343" y="3561712"/>
            <a:ext cx="988828" cy="369332"/>
          </a:xfrm>
          <a:prstGeom prst="rect">
            <a:avLst/>
          </a:prstGeom>
          <a:noFill/>
        </p:spPr>
        <p:txBody>
          <a:bodyPr wrap="square" rtlCol="0">
            <a:spAutoFit/>
          </a:bodyPr>
          <a:lstStyle/>
          <a:p>
            <a:pPr eaLnBrk="1" fontAlgn="auto" hangingPunct="1">
              <a:spcBef>
                <a:spcPts val="0"/>
              </a:spcBef>
              <a:spcAft>
                <a:spcPts val="0"/>
              </a:spcAft>
              <a:defRPr/>
            </a:pPr>
            <a:r>
              <a:rPr lang="en-GB" b="1">
                <a:solidFill>
                  <a:srgbClr val="FFFFFF"/>
                </a:solidFill>
                <a:latin typeface="Aptos" panose="020B0004020202020204" pitchFamily="34" charset="0"/>
                <a:cs typeface="+mn-cs"/>
              </a:rPr>
              <a:t>20%</a:t>
            </a:r>
          </a:p>
        </p:txBody>
      </p:sp>
      <p:sp>
        <p:nvSpPr>
          <p:cNvPr id="33" name="TextBox 32">
            <a:extLst>
              <a:ext uri="{FF2B5EF4-FFF2-40B4-BE49-F238E27FC236}">
                <a16:creationId xmlns:a16="http://schemas.microsoft.com/office/drawing/2014/main" id="{1150B2CA-318E-129E-A4D6-490365CAC389}"/>
              </a:ext>
            </a:extLst>
          </p:cNvPr>
          <p:cNvSpPr txBox="1"/>
          <p:nvPr/>
        </p:nvSpPr>
        <p:spPr>
          <a:xfrm>
            <a:off x="7321510" y="3920424"/>
            <a:ext cx="988828" cy="369332"/>
          </a:xfrm>
          <a:prstGeom prst="rect">
            <a:avLst/>
          </a:prstGeom>
          <a:noFill/>
        </p:spPr>
        <p:txBody>
          <a:bodyPr wrap="square" rtlCol="0">
            <a:spAutoFit/>
          </a:bodyPr>
          <a:lstStyle/>
          <a:p>
            <a:pPr eaLnBrk="1" fontAlgn="auto" hangingPunct="1">
              <a:spcBef>
                <a:spcPts val="0"/>
              </a:spcBef>
              <a:spcAft>
                <a:spcPts val="0"/>
              </a:spcAft>
              <a:defRPr/>
            </a:pPr>
            <a:r>
              <a:rPr lang="en-GB" b="1">
                <a:solidFill>
                  <a:srgbClr val="FFFFFF"/>
                </a:solidFill>
                <a:latin typeface="Aptos" panose="020B0004020202020204" pitchFamily="34" charset="0"/>
                <a:cs typeface="+mn-cs"/>
              </a:rPr>
              <a:t>40%</a:t>
            </a:r>
          </a:p>
        </p:txBody>
      </p:sp>
      <p:sp>
        <p:nvSpPr>
          <p:cNvPr id="34" name="TextBox 33">
            <a:extLst>
              <a:ext uri="{FF2B5EF4-FFF2-40B4-BE49-F238E27FC236}">
                <a16:creationId xmlns:a16="http://schemas.microsoft.com/office/drawing/2014/main" id="{5F9967BF-D576-ECF4-68DD-B12B9AA932D4}"/>
              </a:ext>
            </a:extLst>
          </p:cNvPr>
          <p:cNvSpPr txBox="1"/>
          <p:nvPr/>
        </p:nvSpPr>
        <p:spPr>
          <a:xfrm>
            <a:off x="9385295" y="4009469"/>
            <a:ext cx="988828" cy="369332"/>
          </a:xfrm>
          <a:prstGeom prst="rect">
            <a:avLst/>
          </a:prstGeom>
          <a:noFill/>
        </p:spPr>
        <p:txBody>
          <a:bodyPr wrap="square" rtlCol="0">
            <a:spAutoFit/>
          </a:bodyPr>
          <a:lstStyle/>
          <a:p>
            <a:pPr eaLnBrk="1" fontAlgn="auto" hangingPunct="1">
              <a:spcBef>
                <a:spcPts val="0"/>
              </a:spcBef>
              <a:spcAft>
                <a:spcPts val="0"/>
              </a:spcAft>
              <a:defRPr/>
            </a:pPr>
            <a:r>
              <a:rPr lang="en-GB" b="1">
                <a:solidFill>
                  <a:srgbClr val="FFFFFF"/>
                </a:solidFill>
                <a:latin typeface="Aptos" panose="020B0004020202020204" pitchFamily="34" charset="0"/>
                <a:cs typeface="+mn-cs"/>
              </a:rPr>
              <a:t>45%</a:t>
            </a:r>
          </a:p>
        </p:txBody>
      </p:sp>
      <p:cxnSp>
        <p:nvCxnSpPr>
          <p:cNvPr id="35" name="Straight Connector 34">
            <a:extLst>
              <a:ext uri="{FF2B5EF4-FFF2-40B4-BE49-F238E27FC236}">
                <a16:creationId xmlns:a16="http://schemas.microsoft.com/office/drawing/2014/main" id="{12272420-F91C-03FA-51EC-09E07E58D98B}"/>
              </a:ext>
            </a:extLst>
          </p:cNvPr>
          <p:cNvCxnSpPr/>
          <p:nvPr/>
        </p:nvCxnSpPr>
        <p:spPr>
          <a:xfrm>
            <a:off x="3887531" y="3389304"/>
            <a:ext cx="0" cy="1752192"/>
          </a:xfrm>
          <a:prstGeom prst="line">
            <a:avLst/>
          </a:prstGeom>
          <a:noFill/>
          <a:ln w="12700" cap="flat" cmpd="sng" algn="ctr">
            <a:solidFill>
              <a:srgbClr val="047BC1"/>
            </a:solidFill>
            <a:prstDash val="solid"/>
            <a:miter lim="800000"/>
          </a:ln>
          <a:effectLst/>
        </p:spPr>
      </p:cxnSp>
      <p:cxnSp>
        <p:nvCxnSpPr>
          <p:cNvPr id="36" name="Straight Connector 35">
            <a:extLst>
              <a:ext uri="{FF2B5EF4-FFF2-40B4-BE49-F238E27FC236}">
                <a16:creationId xmlns:a16="http://schemas.microsoft.com/office/drawing/2014/main" id="{6E5D8343-91A3-E306-3B05-DBA9AF58C595}"/>
              </a:ext>
            </a:extLst>
          </p:cNvPr>
          <p:cNvCxnSpPr/>
          <p:nvPr/>
        </p:nvCxnSpPr>
        <p:spPr>
          <a:xfrm>
            <a:off x="6169673" y="3389304"/>
            <a:ext cx="0" cy="1752192"/>
          </a:xfrm>
          <a:prstGeom prst="line">
            <a:avLst/>
          </a:prstGeom>
          <a:noFill/>
          <a:ln w="12700" cap="flat" cmpd="sng" algn="ctr">
            <a:solidFill>
              <a:srgbClr val="9875A7"/>
            </a:solidFill>
            <a:prstDash val="solid"/>
            <a:miter lim="800000"/>
          </a:ln>
          <a:effectLst/>
        </p:spPr>
      </p:cxnSp>
      <p:cxnSp>
        <p:nvCxnSpPr>
          <p:cNvPr id="37" name="Straight Connector 36">
            <a:extLst>
              <a:ext uri="{FF2B5EF4-FFF2-40B4-BE49-F238E27FC236}">
                <a16:creationId xmlns:a16="http://schemas.microsoft.com/office/drawing/2014/main" id="{8B963D67-F2D7-10A1-8273-C12930D03B85}"/>
              </a:ext>
            </a:extLst>
          </p:cNvPr>
          <p:cNvCxnSpPr/>
          <p:nvPr/>
        </p:nvCxnSpPr>
        <p:spPr>
          <a:xfrm>
            <a:off x="8245346" y="3413660"/>
            <a:ext cx="0" cy="1752192"/>
          </a:xfrm>
          <a:prstGeom prst="line">
            <a:avLst/>
          </a:prstGeom>
          <a:noFill/>
          <a:ln w="12700" cap="flat" cmpd="sng" algn="ctr">
            <a:solidFill>
              <a:srgbClr val="7DC202"/>
            </a:solidFill>
            <a:prstDash val="solid"/>
            <a:miter lim="800000"/>
          </a:ln>
          <a:effectLst/>
        </p:spPr>
      </p:cxnSp>
      <p:sp>
        <p:nvSpPr>
          <p:cNvPr id="38" name="TextBox 37">
            <a:extLst>
              <a:ext uri="{FF2B5EF4-FFF2-40B4-BE49-F238E27FC236}">
                <a16:creationId xmlns:a16="http://schemas.microsoft.com/office/drawing/2014/main" id="{7C14D8D8-B8DF-C8A1-C96E-222E916DED6C}"/>
              </a:ext>
            </a:extLst>
          </p:cNvPr>
          <p:cNvSpPr txBox="1"/>
          <p:nvPr/>
        </p:nvSpPr>
        <p:spPr>
          <a:xfrm>
            <a:off x="2108919" y="2523046"/>
            <a:ext cx="1489689" cy="738664"/>
          </a:xfrm>
          <a:prstGeom prst="rect">
            <a:avLst/>
          </a:prstGeom>
          <a:noFill/>
        </p:spPr>
        <p:txBody>
          <a:bodyPr wrap="square" rtlCol="0">
            <a:spAutoFit/>
          </a:bodyPr>
          <a:lstStyle/>
          <a:p>
            <a:pPr algn="ctr" eaLnBrk="1" fontAlgn="auto" hangingPunct="1">
              <a:spcBef>
                <a:spcPts val="0"/>
              </a:spcBef>
              <a:spcAft>
                <a:spcPts val="0"/>
              </a:spcAft>
              <a:defRPr/>
            </a:pPr>
            <a:r>
              <a:rPr lang="en-GB">
                <a:solidFill>
                  <a:srgbClr val="000000"/>
                </a:solidFill>
                <a:latin typeface="Aptos" panose="020B0004020202020204" pitchFamily="34" charset="0"/>
                <a:cs typeface="+mn-cs"/>
              </a:rPr>
              <a:t>on the first</a:t>
            </a:r>
          </a:p>
          <a:p>
            <a:pPr algn="ctr" eaLnBrk="1" fontAlgn="auto" hangingPunct="1">
              <a:spcBef>
                <a:spcPts val="0"/>
              </a:spcBef>
              <a:spcAft>
                <a:spcPts val="0"/>
              </a:spcAft>
              <a:defRPr/>
            </a:pPr>
            <a:r>
              <a:rPr lang="en-GB" sz="2400">
                <a:solidFill>
                  <a:srgbClr val="000000"/>
                </a:solidFill>
                <a:latin typeface="Aptos" panose="020B0004020202020204" pitchFamily="34" charset="0"/>
                <a:cs typeface="+mn-cs"/>
              </a:rPr>
              <a:t>£12,570*</a:t>
            </a:r>
          </a:p>
        </p:txBody>
      </p:sp>
      <p:sp>
        <p:nvSpPr>
          <p:cNvPr id="39" name="TextBox 38">
            <a:extLst>
              <a:ext uri="{FF2B5EF4-FFF2-40B4-BE49-F238E27FC236}">
                <a16:creationId xmlns:a16="http://schemas.microsoft.com/office/drawing/2014/main" id="{7645CD01-4C89-C8A5-CE19-D553543B1654}"/>
              </a:ext>
            </a:extLst>
          </p:cNvPr>
          <p:cNvSpPr txBox="1"/>
          <p:nvPr/>
        </p:nvSpPr>
        <p:spPr>
          <a:xfrm>
            <a:off x="4223758" y="2507639"/>
            <a:ext cx="1605177" cy="738664"/>
          </a:xfrm>
          <a:prstGeom prst="rect">
            <a:avLst/>
          </a:prstGeom>
          <a:noFill/>
        </p:spPr>
        <p:txBody>
          <a:bodyPr wrap="square" rtlCol="0">
            <a:spAutoFit/>
          </a:bodyPr>
          <a:lstStyle/>
          <a:p>
            <a:pPr algn="ctr" eaLnBrk="1" fontAlgn="auto" hangingPunct="1">
              <a:spcBef>
                <a:spcPts val="0"/>
              </a:spcBef>
              <a:spcAft>
                <a:spcPts val="0"/>
              </a:spcAft>
              <a:defRPr/>
            </a:pPr>
            <a:r>
              <a:rPr lang="en-GB">
                <a:solidFill>
                  <a:srgbClr val="000000"/>
                </a:solidFill>
                <a:latin typeface="Aptos" panose="020B0004020202020204" pitchFamily="34" charset="0"/>
                <a:cs typeface="+mn-cs"/>
              </a:rPr>
              <a:t>on the next</a:t>
            </a:r>
          </a:p>
          <a:p>
            <a:pPr algn="ctr" eaLnBrk="1" fontAlgn="auto" hangingPunct="1">
              <a:spcBef>
                <a:spcPts val="0"/>
              </a:spcBef>
              <a:spcAft>
                <a:spcPts val="0"/>
              </a:spcAft>
              <a:defRPr/>
            </a:pPr>
            <a:r>
              <a:rPr lang="en-GB" sz="2400">
                <a:solidFill>
                  <a:srgbClr val="000000"/>
                </a:solidFill>
                <a:latin typeface="Aptos" panose="020B0004020202020204" pitchFamily="34" charset="0"/>
                <a:cs typeface="+mn-cs"/>
              </a:rPr>
              <a:t>£37,700</a:t>
            </a:r>
          </a:p>
        </p:txBody>
      </p:sp>
      <p:sp>
        <p:nvSpPr>
          <p:cNvPr id="40" name="TextBox 39">
            <a:extLst>
              <a:ext uri="{FF2B5EF4-FFF2-40B4-BE49-F238E27FC236}">
                <a16:creationId xmlns:a16="http://schemas.microsoft.com/office/drawing/2014/main" id="{A64233A0-0B40-3EF3-1042-BAD6DB7F4A3F}"/>
              </a:ext>
            </a:extLst>
          </p:cNvPr>
          <p:cNvSpPr txBox="1"/>
          <p:nvPr/>
        </p:nvSpPr>
        <p:spPr>
          <a:xfrm>
            <a:off x="6416022" y="2507651"/>
            <a:ext cx="1605177" cy="738664"/>
          </a:xfrm>
          <a:prstGeom prst="rect">
            <a:avLst/>
          </a:prstGeom>
          <a:noFill/>
        </p:spPr>
        <p:txBody>
          <a:bodyPr wrap="square" rtlCol="0">
            <a:spAutoFit/>
          </a:bodyPr>
          <a:lstStyle/>
          <a:p>
            <a:pPr algn="ctr" eaLnBrk="1" fontAlgn="auto" hangingPunct="1">
              <a:spcBef>
                <a:spcPts val="0"/>
              </a:spcBef>
              <a:spcAft>
                <a:spcPts val="0"/>
              </a:spcAft>
              <a:defRPr/>
            </a:pPr>
            <a:r>
              <a:rPr lang="en-GB">
                <a:solidFill>
                  <a:srgbClr val="000000"/>
                </a:solidFill>
                <a:latin typeface="Aptos" panose="020B0004020202020204" pitchFamily="34" charset="0"/>
                <a:cs typeface="+mn-cs"/>
              </a:rPr>
              <a:t>on the next</a:t>
            </a:r>
          </a:p>
          <a:p>
            <a:pPr algn="ctr" eaLnBrk="1" fontAlgn="auto" hangingPunct="1">
              <a:spcBef>
                <a:spcPts val="0"/>
              </a:spcBef>
              <a:spcAft>
                <a:spcPts val="0"/>
              </a:spcAft>
              <a:defRPr/>
            </a:pPr>
            <a:r>
              <a:rPr lang="en-GB" sz="2400">
                <a:solidFill>
                  <a:srgbClr val="000000"/>
                </a:solidFill>
                <a:latin typeface="Aptos" panose="020B0004020202020204" pitchFamily="34" charset="0"/>
                <a:cs typeface="+mn-cs"/>
              </a:rPr>
              <a:t>£74,870</a:t>
            </a:r>
          </a:p>
        </p:txBody>
      </p:sp>
      <p:sp>
        <p:nvSpPr>
          <p:cNvPr id="52" name="TextBox 51">
            <a:extLst>
              <a:ext uri="{FF2B5EF4-FFF2-40B4-BE49-F238E27FC236}">
                <a16:creationId xmlns:a16="http://schemas.microsoft.com/office/drawing/2014/main" id="{9535250F-5C35-5D69-9862-03000251AE7F}"/>
              </a:ext>
            </a:extLst>
          </p:cNvPr>
          <p:cNvSpPr txBox="1"/>
          <p:nvPr/>
        </p:nvSpPr>
        <p:spPr>
          <a:xfrm>
            <a:off x="8236071" y="2514902"/>
            <a:ext cx="2164307" cy="738664"/>
          </a:xfrm>
          <a:prstGeom prst="rect">
            <a:avLst/>
          </a:prstGeom>
          <a:noFill/>
        </p:spPr>
        <p:txBody>
          <a:bodyPr wrap="square" rtlCol="0">
            <a:spAutoFit/>
          </a:bodyPr>
          <a:lstStyle/>
          <a:p>
            <a:pPr algn="ctr" eaLnBrk="1" fontAlgn="auto" hangingPunct="1">
              <a:spcBef>
                <a:spcPts val="0"/>
              </a:spcBef>
              <a:spcAft>
                <a:spcPts val="0"/>
              </a:spcAft>
              <a:defRPr/>
            </a:pPr>
            <a:r>
              <a:rPr lang="en-GB">
                <a:solidFill>
                  <a:srgbClr val="000000"/>
                </a:solidFill>
                <a:latin typeface="Aptos" panose="020B0004020202020204" pitchFamily="34" charset="0"/>
                <a:cs typeface="+mn-cs"/>
              </a:rPr>
              <a:t>on earnings above</a:t>
            </a:r>
          </a:p>
          <a:p>
            <a:pPr algn="ctr" eaLnBrk="1" fontAlgn="auto" hangingPunct="1">
              <a:spcBef>
                <a:spcPts val="0"/>
              </a:spcBef>
              <a:spcAft>
                <a:spcPts val="0"/>
              </a:spcAft>
              <a:defRPr/>
            </a:pPr>
            <a:r>
              <a:rPr lang="en-GB" sz="2400">
                <a:solidFill>
                  <a:srgbClr val="000000"/>
                </a:solidFill>
                <a:latin typeface="Aptos" panose="020B0004020202020204" pitchFamily="34" charset="0"/>
                <a:cs typeface="+mn-cs"/>
              </a:rPr>
              <a:t>£125,140</a:t>
            </a:r>
          </a:p>
        </p:txBody>
      </p:sp>
    </p:spTree>
    <p:custDataLst>
      <p:tags r:id="rId1"/>
    </p:custDataLst>
    <p:extLst>
      <p:ext uri="{BB962C8B-B14F-4D97-AF65-F5344CB8AC3E}">
        <p14:creationId xmlns:p14="http://schemas.microsoft.com/office/powerpoint/2010/main" val="7810503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Graphic spid="21" grpId="0">
        <p:bldAsOne/>
      </p:bldGraphic>
      <p:bldP spid="24" grpId="0"/>
      <p:bldP spid="25" grpId="0"/>
      <p:bldP spid="26" grpId="0"/>
      <p:bldP spid="28" grpId="0"/>
      <p:bldP spid="29" grpId="0"/>
      <p:bldGraphic spid="31" grpId="0">
        <p:bldAsOne/>
      </p:bldGraphic>
      <p:bldP spid="32" grpId="0"/>
      <p:bldP spid="33" grpId="0"/>
      <p:bldP spid="34" grpId="0"/>
      <p:bldP spid="39" grpId="0"/>
      <p:bldP spid="40"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B998F82A-779D-4B0C-8FD4-25FBE0D4E75F}"/>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National Insurance</a:t>
            </a:r>
            <a:endParaRPr lang="en-GB" altLang="en-US" sz="3600" dirty="0">
              <a:solidFill>
                <a:srgbClr val="391C66"/>
              </a:solidFill>
              <a:latin typeface="Aptos Display" panose="020B0004020202020204" pitchFamily="34" charset="0"/>
              <a:ea typeface="ヒラギノ角ゴ Pro W3"/>
            </a:endParaRPr>
          </a:p>
        </p:txBody>
      </p:sp>
      <p:sp>
        <p:nvSpPr>
          <p:cNvPr id="2" name="RefTextBox123">
            <a:extLst>
              <a:ext uri="{FF2B5EF4-FFF2-40B4-BE49-F238E27FC236}">
                <a16:creationId xmlns:a16="http://schemas.microsoft.com/office/drawing/2014/main" id="{46342FD5-B1FD-E65B-8C18-FFC651E9F066}"/>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pPr eaLnBrk="1" fontAlgn="auto" hangingPunct="1">
              <a:spcBef>
                <a:spcPts val="0"/>
              </a:spcBef>
              <a:spcAft>
                <a:spcPts val="0"/>
              </a:spcAft>
              <a:defRPr/>
            </a:pPr>
            <a:r>
              <a:rPr lang="en-GB" sz="800" dirty="0">
                <a:solidFill>
                  <a:srgbClr val="101012"/>
                </a:solidFill>
                <a:latin typeface="Bierstadt" panose="020B0004020202020204" pitchFamily="34" charset="0"/>
                <a:ea typeface="+mn-ea"/>
                <a:cs typeface="+mn-cs"/>
              </a:rPr>
              <a:t>298948723</a:t>
            </a:r>
          </a:p>
        </p:txBody>
      </p:sp>
      <p:grpSp>
        <p:nvGrpSpPr>
          <p:cNvPr id="3" name="Group 2">
            <a:extLst>
              <a:ext uri="{FF2B5EF4-FFF2-40B4-BE49-F238E27FC236}">
                <a16:creationId xmlns:a16="http://schemas.microsoft.com/office/drawing/2014/main" id="{AA6B339F-418F-6DF7-DEDF-C06D6C29CD0E}"/>
              </a:ext>
            </a:extLst>
          </p:cNvPr>
          <p:cNvGrpSpPr/>
          <p:nvPr/>
        </p:nvGrpSpPr>
        <p:grpSpPr>
          <a:xfrm>
            <a:off x="3847775" y="3112461"/>
            <a:ext cx="2405508" cy="2499561"/>
            <a:chOff x="2323775" y="2452606"/>
            <a:chExt cx="2405508" cy="2499561"/>
          </a:xfrm>
        </p:grpSpPr>
        <p:sp>
          <p:nvSpPr>
            <p:cNvPr id="4" name="Freeform 70">
              <a:extLst>
                <a:ext uri="{FF2B5EF4-FFF2-40B4-BE49-F238E27FC236}">
                  <a16:creationId xmlns:a16="http://schemas.microsoft.com/office/drawing/2014/main" id="{B473425A-2111-77BC-E92C-3B9449F013C1}"/>
                </a:ext>
              </a:extLst>
            </p:cNvPr>
            <p:cNvSpPr>
              <a:spLocks noChangeArrowheads="1"/>
            </p:cNvSpPr>
            <p:nvPr/>
          </p:nvSpPr>
          <p:spPr bwMode="auto">
            <a:xfrm>
              <a:off x="2637317" y="2452606"/>
              <a:ext cx="1761849" cy="2499561"/>
            </a:xfrm>
            <a:custGeom>
              <a:avLst/>
              <a:gdLst>
                <a:gd name="T0" fmla="*/ 203 w 3770"/>
                <a:gd name="T1" fmla="*/ 51 h 5351"/>
                <a:gd name="T2" fmla="*/ 203 w 3770"/>
                <a:gd name="T3" fmla="*/ 51 h 5351"/>
                <a:gd name="T4" fmla="*/ 50 w 3770"/>
                <a:gd name="T5" fmla="*/ 203 h 5351"/>
                <a:gd name="T6" fmla="*/ 50 w 3770"/>
                <a:gd name="T7" fmla="*/ 5146 h 5351"/>
                <a:gd name="T8" fmla="*/ 50 w 3770"/>
                <a:gd name="T9" fmla="*/ 5146 h 5351"/>
                <a:gd name="T10" fmla="*/ 203 w 3770"/>
                <a:gd name="T11" fmla="*/ 5299 h 5351"/>
                <a:gd name="T12" fmla="*/ 3566 w 3770"/>
                <a:gd name="T13" fmla="*/ 5299 h 5351"/>
                <a:gd name="T14" fmla="*/ 3566 w 3770"/>
                <a:gd name="T15" fmla="*/ 5299 h 5351"/>
                <a:gd name="T16" fmla="*/ 3719 w 3770"/>
                <a:gd name="T17" fmla="*/ 5146 h 5351"/>
                <a:gd name="T18" fmla="*/ 3719 w 3770"/>
                <a:gd name="T19" fmla="*/ 203 h 5351"/>
                <a:gd name="T20" fmla="*/ 3719 w 3770"/>
                <a:gd name="T21" fmla="*/ 203 h 5351"/>
                <a:gd name="T22" fmla="*/ 3566 w 3770"/>
                <a:gd name="T23" fmla="*/ 51 h 5351"/>
                <a:gd name="T24" fmla="*/ 203 w 3770"/>
                <a:gd name="T25" fmla="*/ 51 h 5351"/>
                <a:gd name="T26" fmla="*/ 3566 w 3770"/>
                <a:gd name="T27" fmla="*/ 5350 h 5351"/>
                <a:gd name="T28" fmla="*/ 203 w 3770"/>
                <a:gd name="T29" fmla="*/ 5350 h 5351"/>
                <a:gd name="T30" fmla="*/ 203 w 3770"/>
                <a:gd name="T31" fmla="*/ 5350 h 5351"/>
                <a:gd name="T32" fmla="*/ 0 w 3770"/>
                <a:gd name="T33" fmla="*/ 5146 h 5351"/>
                <a:gd name="T34" fmla="*/ 0 w 3770"/>
                <a:gd name="T35" fmla="*/ 203 h 5351"/>
                <a:gd name="T36" fmla="*/ 0 w 3770"/>
                <a:gd name="T37" fmla="*/ 203 h 5351"/>
                <a:gd name="T38" fmla="*/ 203 w 3770"/>
                <a:gd name="T39" fmla="*/ 0 h 5351"/>
                <a:gd name="T40" fmla="*/ 3566 w 3770"/>
                <a:gd name="T41" fmla="*/ 0 h 5351"/>
                <a:gd name="T42" fmla="*/ 3566 w 3770"/>
                <a:gd name="T43" fmla="*/ 0 h 5351"/>
                <a:gd name="T44" fmla="*/ 3769 w 3770"/>
                <a:gd name="T45" fmla="*/ 203 h 5351"/>
                <a:gd name="T46" fmla="*/ 3769 w 3770"/>
                <a:gd name="T47" fmla="*/ 5146 h 5351"/>
                <a:gd name="T48" fmla="*/ 3769 w 3770"/>
                <a:gd name="T49" fmla="*/ 5146 h 5351"/>
                <a:gd name="T50" fmla="*/ 3566 w 3770"/>
                <a:gd name="T51" fmla="*/ 5350 h 5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70" h="5351">
                  <a:moveTo>
                    <a:pt x="203" y="51"/>
                  </a:moveTo>
                  <a:lnTo>
                    <a:pt x="203" y="51"/>
                  </a:lnTo>
                  <a:cubicBezTo>
                    <a:pt x="119" y="51"/>
                    <a:pt x="50" y="119"/>
                    <a:pt x="50" y="203"/>
                  </a:cubicBezTo>
                  <a:lnTo>
                    <a:pt x="50" y="5146"/>
                  </a:lnTo>
                  <a:lnTo>
                    <a:pt x="50" y="5146"/>
                  </a:lnTo>
                  <a:cubicBezTo>
                    <a:pt x="50" y="5231"/>
                    <a:pt x="119" y="5299"/>
                    <a:pt x="203" y="5299"/>
                  </a:cubicBezTo>
                  <a:lnTo>
                    <a:pt x="3566" y="5299"/>
                  </a:lnTo>
                  <a:lnTo>
                    <a:pt x="3566" y="5299"/>
                  </a:lnTo>
                  <a:cubicBezTo>
                    <a:pt x="3650" y="5299"/>
                    <a:pt x="3719" y="5231"/>
                    <a:pt x="3719" y="5146"/>
                  </a:cubicBezTo>
                  <a:lnTo>
                    <a:pt x="3719" y="203"/>
                  </a:lnTo>
                  <a:lnTo>
                    <a:pt x="3719" y="203"/>
                  </a:lnTo>
                  <a:cubicBezTo>
                    <a:pt x="3719" y="119"/>
                    <a:pt x="3650" y="51"/>
                    <a:pt x="3566" y="51"/>
                  </a:cubicBezTo>
                  <a:lnTo>
                    <a:pt x="203" y="51"/>
                  </a:lnTo>
                  <a:close/>
                  <a:moveTo>
                    <a:pt x="3566" y="5350"/>
                  </a:moveTo>
                  <a:lnTo>
                    <a:pt x="203" y="5350"/>
                  </a:lnTo>
                  <a:lnTo>
                    <a:pt x="203" y="5350"/>
                  </a:lnTo>
                  <a:cubicBezTo>
                    <a:pt x="91" y="5350"/>
                    <a:pt x="0" y="5258"/>
                    <a:pt x="0" y="5146"/>
                  </a:cubicBezTo>
                  <a:lnTo>
                    <a:pt x="0" y="203"/>
                  </a:lnTo>
                  <a:lnTo>
                    <a:pt x="0" y="203"/>
                  </a:lnTo>
                  <a:cubicBezTo>
                    <a:pt x="0" y="92"/>
                    <a:pt x="91" y="0"/>
                    <a:pt x="203" y="0"/>
                  </a:cubicBezTo>
                  <a:lnTo>
                    <a:pt x="3566" y="0"/>
                  </a:lnTo>
                  <a:lnTo>
                    <a:pt x="3566" y="0"/>
                  </a:lnTo>
                  <a:cubicBezTo>
                    <a:pt x="3678" y="0"/>
                    <a:pt x="3769" y="92"/>
                    <a:pt x="3769" y="203"/>
                  </a:cubicBezTo>
                  <a:lnTo>
                    <a:pt x="3769" y="5146"/>
                  </a:lnTo>
                  <a:lnTo>
                    <a:pt x="3769" y="5146"/>
                  </a:lnTo>
                  <a:cubicBezTo>
                    <a:pt x="3769" y="5258"/>
                    <a:pt x="3678" y="5350"/>
                    <a:pt x="3566" y="5350"/>
                  </a:cubicBezTo>
                  <a:close/>
                </a:path>
              </a:pathLst>
            </a:custGeom>
            <a:solidFill>
              <a:schemeClr val="bg1">
                <a:lumMod val="85000"/>
              </a:schemeClr>
            </a:solidFill>
            <a:ln>
              <a:noFill/>
            </a:ln>
            <a:effectLst/>
          </p:spPr>
          <p:txBody>
            <a:bodyPr wrap="none" anchor="ctr"/>
            <a:lstStyle/>
            <a:p>
              <a:pPr>
                <a:defRPr/>
              </a:pPr>
              <a:endParaRPr lang="en-US" sz="2450">
                <a:solidFill>
                  <a:srgbClr val="111111"/>
                </a:solidFill>
                <a:latin typeface="Lato Light" panose="020F0502020204030203" pitchFamily="34" charset="0"/>
              </a:endParaRPr>
            </a:p>
          </p:txBody>
        </p:sp>
        <p:sp>
          <p:nvSpPr>
            <p:cNvPr id="6" name="Freeform 133">
              <a:extLst>
                <a:ext uri="{FF2B5EF4-FFF2-40B4-BE49-F238E27FC236}">
                  <a16:creationId xmlns:a16="http://schemas.microsoft.com/office/drawing/2014/main" id="{9DF2F611-076D-222A-531F-A0D64AE9C4A8}"/>
                </a:ext>
              </a:extLst>
            </p:cNvPr>
            <p:cNvSpPr>
              <a:spLocks noChangeArrowheads="1"/>
            </p:cNvSpPr>
            <p:nvPr/>
          </p:nvSpPr>
          <p:spPr bwMode="auto">
            <a:xfrm>
              <a:off x="2475698" y="4022817"/>
              <a:ext cx="2105697" cy="704289"/>
            </a:xfrm>
            <a:custGeom>
              <a:avLst/>
              <a:gdLst>
                <a:gd name="T0" fmla="*/ 674 w 5254"/>
                <a:gd name="T1" fmla="*/ 563 h 1225"/>
                <a:gd name="T2" fmla="*/ 42 w 5254"/>
                <a:gd name="T3" fmla="*/ 92 h 1225"/>
                <a:gd name="T4" fmla="*/ 42 w 5254"/>
                <a:gd name="T5" fmla="*/ 92 h 1225"/>
                <a:gd name="T6" fmla="*/ 73 w 5254"/>
                <a:gd name="T7" fmla="*/ 0 h 1225"/>
                <a:gd name="T8" fmla="*/ 4441 w 5254"/>
                <a:gd name="T9" fmla="*/ 0 h 1225"/>
                <a:gd name="T10" fmla="*/ 4441 w 5254"/>
                <a:gd name="T11" fmla="*/ 0 h 1225"/>
                <a:gd name="T12" fmla="*/ 4471 w 5254"/>
                <a:gd name="T13" fmla="*/ 10 h 1225"/>
                <a:gd name="T14" fmla="*/ 5224 w 5254"/>
                <a:gd name="T15" fmla="*/ 563 h 1225"/>
                <a:gd name="T16" fmla="*/ 5224 w 5254"/>
                <a:gd name="T17" fmla="*/ 563 h 1225"/>
                <a:gd name="T18" fmla="*/ 5225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9 w 5254"/>
                <a:gd name="T31" fmla="*/ 1132 h 1225"/>
                <a:gd name="T32" fmla="*/ 675 w 5254"/>
                <a:gd name="T33" fmla="*/ 644 h 1225"/>
                <a:gd name="T34" fmla="*/ 675 w 5254"/>
                <a:gd name="T35" fmla="*/ 644 h 1225"/>
                <a:gd name="T36" fmla="*/ 674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4" y="563"/>
                  </a:moveTo>
                  <a:lnTo>
                    <a:pt x="42" y="92"/>
                  </a:lnTo>
                  <a:lnTo>
                    <a:pt x="42" y="92"/>
                  </a:lnTo>
                  <a:cubicBezTo>
                    <a:pt x="3" y="63"/>
                    <a:pt x="24" y="0"/>
                    <a:pt x="73" y="0"/>
                  </a:cubicBezTo>
                  <a:lnTo>
                    <a:pt x="4441" y="0"/>
                  </a:lnTo>
                  <a:lnTo>
                    <a:pt x="4441" y="0"/>
                  </a:lnTo>
                  <a:cubicBezTo>
                    <a:pt x="4452" y="0"/>
                    <a:pt x="4463" y="3"/>
                    <a:pt x="4471" y="10"/>
                  </a:cubicBezTo>
                  <a:lnTo>
                    <a:pt x="5224" y="563"/>
                  </a:lnTo>
                  <a:lnTo>
                    <a:pt x="5224" y="563"/>
                  </a:lnTo>
                  <a:cubicBezTo>
                    <a:pt x="5252" y="583"/>
                    <a:pt x="5253" y="624"/>
                    <a:pt x="5225" y="644"/>
                  </a:cubicBezTo>
                  <a:lnTo>
                    <a:pt x="4472" y="1213"/>
                  </a:lnTo>
                  <a:lnTo>
                    <a:pt x="4472" y="1213"/>
                  </a:lnTo>
                  <a:cubicBezTo>
                    <a:pt x="4463" y="1220"/>
                    <a:pt x="4452" y="1224"/>
                    <a:pt x="4441" y="1224"/>
                  </a:cubicBezTo>
                  <a:lnTo>
                    <a:pt x="69" y="1224"/>
                  </a:lnTo>
                  <a:lnTo>
                    <a:pt x="69" y="1224"/>
                  </a:lnTo>
                  <a:cubicBezTo>
                    <a:pt x="21" y="1224"/>
                    <a:pt x="0" y="1162"/>
                    <a:pt x="39" y="1132"/>
                  </a:cubicBezTo>
                  <a:lnTo>
                    <a:pt x="675" y="644"/>
                  </a:lnTo>
                  <a:lnTo>
                    <a:pt x="675" y="644"/>
                  </a:lnTo>
                  <a:cubicBezTo>
                    <a:pt x="702" y="624"/>
                    <a:pt x="701" y="583"/>
                    <a:pt x="674" y="563"/>
                  </a:cubicBezTo>
                </a:path>
              </a:pathLst>
            </a:custGeom>
            <a:solidFill>
              <a:srgbClr val="F24979"/>
            </a:solidFill>
            <a:ln>
              <a:solidFill>
                <a:schemeClr val="tx1"/>
              </a:solidFill>
            </a:ln>
            <a:effectLst/>
          </p:spPr>
          <p:txBody>
            <a:bodyPr wrap="none" anchor="ctr"/>
            <a:lstStyle/>
            <a:p>
              <a:pPr>
                <a:defRPr/>
              </a:pPr>
              <a:endParaRPr lang="en-US" sz="2450">
                <a:solidFill>
                  <a:srgbClr val="111111"/>
                </a:solidFill>
                <a:latin typeface="Lato Light" panose="020F0502020204030203" pitchFamily="34" charset="0"/>
              </a:endParaRPr>
            </a:p>
          </p:txBody>
        </p:sp>
        <p:sp>
          <p:nvSpPr>
            <p:cNvPr id="8" name="TextBox 7">
              <a:extLst>
                <a:ext uri="{FF2B5EF4-FFF2-40B4-BE49-F238E27FC236}">
                  <a16:creationId xmlns:a16="http://schemas.microsoft.com/office/drawing/2014/main" id="{621D7941-F21B-6050-3065-B3FFB61320F0}"/>
                </a:ext>
              </a:extLst>
            </p:cNvPr>
            <p:cNvSpPr txBox="1"/>
            <p:nvPr/>
          </p:nvSpPr>
          <p:spPr>
            <a:xfrm>
              <a:off x="3007414" y="4051797"/>
              <a:ext cx="1042273" cy="646331"/>
            </a:xfrm>
            <a:prstGeom prst="rect">
              <a:avLst/>
            </a:prstGeom>
            <a:noFill/>
          </p:spPr>
          <p:txBody>
            <a:bodyPr wrap="none" rtlCol="0" anchor="ctr">
              <a:spAutoFit/>
            </a:bodyPr>
            <a:lstStyle/>
            <a:p>
              <a:pPr algn="ctr">
                <a:defRPr/>
              </a:pPr>
              <a:r>
                <a:rPr lang="en-US" b="1" dirty="0">
                  <a:solidFill>
                    <a:srgbClr val="FFFFFF"/>
                  </a:solidFill>
                  <a:latin typeface="Aptos" panose="020B0004020202020204" pitchFamily="34" charset="0"/>
                  <a:cs typeface="Poppins" pitchFamily="2" charset="77"/>
                </a:rPr>
                <a:t>£6,500 - </a:t>
              </a:r>
            </a:p>
            <a:p>
              <a:pPr algn="ctr">
                <a:defRPr/>
              </a:pPr>
              <a:r>
                <a:rPr lang="en-US" b="1" dirty="0">
                  <a:solidFill>
                    <a:srgbClr val="FFFFFF"/>
                  </a:solidFill>
                  <a:latin typeface="Aptos" panose="020B0004020202020204" pitchFamily="34" charset="0"/>
                  <a:cs typeface="Poppins" pitchFamily="2" charset="77"/>
                </a:rPr>
                <a:t>£</a:t>
              </a:r>
              <a:r>
                <a:rPr lang="en-GB" b="1" dirty="0">
                  <a:solidFill>
                    <a:srgbClr val="FFFFFF"/>
                  </a:solidFill>
                  <a:latin typeface="Aptos" panose="020B0004020202020204" pitchFamily="34" charset="0"/>
                </a:rPr>
                <a:t>12,570</a:t>
              </a:r>
            </a:p>
          </p:txBody>
        </p:sp>
        <p:pic>
          <p:nvPicPr>
            <p:cNvPr id="11" name="Picture 10">
              <a:extLst>
                <a:ext uri="{FF2B5EF4-FFF2-40B4-BE49-F238E27FC236}">
                  <a16:creationId xmlns:a16="http://schemas.microsoft.com/office/drawing/2014/main" id="{50345463-330D-A0A7-B609-C49135A799D3}"/>
                </a:ext>
              </a:extLst>
            </p:cNvPr>
            <p:cNvPicPr>
              <a:picLocks noChangeAspect="1"/>
            </p:cNvPicPr>
            <p:nvPr/>
          </p:nvPicPr>
          <p:blipFill>
            <a:blip r:embed="rId5"/>
            <a:stretch>
              <a:fillRect/>
            </a:stretch>
          </p:blipFill>
          <p:spPr>
            <a:xfrm>
              <a:off x="2323775" y="2509059"/>
              <a:ext cx="2405508" cy="1681173"/>
            </a:xfrm>
            <a:prstGeom prst="rect">
              <a:avLst/>
            </a:prstGeom>
          </p:spPr>
        </p:pic>
      </p:grpSp>
      <p:grpSp>
        <p:nvGrpSpPr>
          <p:cNvPr id="12" name="Group 11">
            <a:extLst>
              <a:ext uri="{FF2B5EF4-FFF2-40B4-BE49-F238E27FC236}">
                <a16:creationId xmlns:a16="http://schemas.microsoft.com/office/drawing/2014/main" id="{D421D720-562D-329B-034B-842FD8CB3E59}"/>
              </a:ext>
            </a:extLst>
          </p:cNvPr>
          <p:cNvGrpSpPr/>
          <p:nvPr/>
        </p:nvGrpSpPr>
        <p:grpSpPr>
          <a:xfrm>
            <a:off x="1546642" y="3062839"/>
            <a:ext cx="2377466" cy="3270580"/>
            <a:chOff x="22642" y="2402985"/>
            <a:chExt cx="2377466" cy="3270580"/>
          </a:xfrm>
        </p:grpSpPr>
        <p:sp>
          <p:nvSpPr>
            <p:cNvPr id="13" name="Freeform 2">
              <a:extLst>
                <a:ext uri="{FF2B5EF4-FFF2-40B4-BE49-F238E27FC236}">
                  <a16:creationId xmlns:a16="http://schemas.microsoft.com/office/drawing/2014/main" id="{E4E6E074-A0D4-D49F-AA0A-92FFCC51C0E8}"/>
                </a:ext>
              </a:extLst>
            </p:cNvPr>
            <p:cNvSpPr>
              <a:spLocks noChangeArrowheads="1"/>
            </p:cNvSpPr>
            <p:nvPr/>
          </p:nvSpPr>
          <p:spPr bwMode="auto">
            <a:xfrm>
              <a:off x="346895" y="2452606"/>
              <a:ext cx="1763911" cy="2499561"/>
            </a:xfrm>
            <a:custGeom>
              <a:avLst/>
              <a:gdLst>
                <a:gd name="T0" fmla="*/ 204 w 3773"/>
                <a:gd name="T1" fmla="*/ 51 h 5351"/>
                <a:gd name="T2" fmla="*/ 204 w 3773"/>
                <a:gd name="T3" fmla="*/ 51 h 5351"/>
                <a:gd name="T4" fmla="*/ 51 w 3773"/>
                <a:gd name="T5" fmla="*/ 203 h 5351"/>
                <a:gd name="T6" fmla="*/ 51 w 3773"/>
                <a:gd name="T7" fmla="*/ 5146 h 5351"/>
                <a:gd name="T8" fmla="*/ 51 w 3773"/>
                <a:gd name="T9" fmla="*/ 5146 h 5351"/>
                <a:gd name="T10" fmla="*/ 204 w 3773"/>
                <a:gd name="T11" fmla="*/ 5299 h 5351"/>
                <a:gd name="T12" fmla="*/ 3568 w 3773"/>
                <a:gd name="T13" fmla="*/ 5299 h 5351"/>
                <a:gd name="T14" fmla="*/ 3568 w 3773"/>
                <a:gd name="T15" fmla="*/ 5299 h 5351"/>
                <a:gd name="T16" fmla="*/ 3721 w 3773"/>
                <a:gd name="T17" fmla="*/ 5146 h 5351"/>
                <a:gd name="T18" fmla="*/ 3721 w 3773"/>
                <a:gd name="T19" fmla="*/ 203 h 5351"/>
                <a:gd name="T20" fmla="*/ 3721 w 3773"/>
                <a:gd name="T21" fmla="*/ 203 h 5351"/>
                <a:gd name="T22" fmla="*/ 3568 w 3773"/>
                <a:gd name="T23" fmla="*/ 51 h 5351"/>
                <a:gd name="T24" fmla="*/ 204 w 3773"/>
                <a:gd name="T25" fmla="*/ 51 h 5351"/>
                <a:gd name="T26" fmla="*/ 3568 w 3773"/>
                <a:gd name="T27" fmla="*/ 5350 h 5351"/>
                <a:gd name="T28" fmla="*/ 204 w 3773"/>
                <a:gd name="T29" fmla="*/ 5350 h 5351"/>
                <a:gd name="T30" fmla="*/ 204 w 3773"/>
                <a:gd name="T31" fmla="*/ 5350 h 5351"/>
                <a:gd name="T32" fmla="*/ 0 w 3773"/>
                <a:gd name="T33" fmla="*/ 5146 h 5351"/>
                <a:gd name="T34" fmla="*/ 0 w 3773"/>
                <a:gd name="T35" fmla="*/ 203 h 5351"/>
                <a:gd name="T36" fmla="*/ 0 w 3773"/>
                <a:gd name="T37" fmla="*/ 203 h 5351"/>
                <a:gd name="T38" fmla="*/ 204 w 3773"/>
                <a:gd name="T39" fmla="*/ 0 h 5351"/>
                <a:gd name="T40" fmla="*/ 3568 w 3773"/>
                <a:gd name="T41" fmla="*/ 0 h 5351"/>
                <a:gd name="T42" fmla="*/ 3568 w 3773"/>
                <a:gd name="T43" fmla="*/ 0 h 5351"/>
                <a:gd name="T44" fmla="*/ 3772 w 3773"/>
                <a:gd name="T45" fmla="*/ 203 h 5351"/>
                <a:gd name="T46" fmla="*/ 3772 w 3773"/>
                <a:gd name="T47" fmla="*/ 5146 h 5351"/>
                <a:gd name="T48" fmla="*/ 3772 w 3773"/>
                <a:gd name="T49" fmla="*/ 5146 h 5351"/>
                <a:gd name="T50" fmla="*/ 3568 w 3773"/>
                <a:gd name="T51" fmla="*/ 5350 h 5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73" h="5351">
                  <a:moveTo>
                    <a:pt x="204" y="51"/>
                  </a:moveTo>
                  <a:lnTo>
                    <a:pt x="204" y="51"/>
                  </a:lnTo>
                  <a:cubicBezTo>
                    <a:pt x="120" y="51"/>
                    <a:pt x="51" y="119"/>
                    <a:pt x="51" y="203"/>
                  </a:cubicBezTo>
                  <a:lnTo>
                    <a:pt x="51" y="5146"/>
                  </a:lnTo>
                  <a:lnTo>
                    <a:pt x="51" y="5146"/>
                  </a:lnTo>
                  <a:cubicBezTo>
                    <a:pt x="51" y="5231"/>
                    <a:pt x="120" y="5299"/>
                    <a:pt x="204" y="5299"/>
                  </a:cubicBezTo>
                  <a:lnTo>
                    <a:pt x="3568" y="5299"/>
                  </a:lnTo>
                  <a:lnTo>
                    <a:pt x="3568" y="5299"/>
                  </a:lnTo>
                  <a:cubicBezTo>
                    <a:pt x="3652" y="5299"/>
                    <a:pt x="3721" y="5231"/>
                    <a:pt x="3721" y="5146"/>
                  </a:cubicBezTo>
                  <a:lnTo>
                    <a:pt x="3721" y="203"/>
                  </a:lnTo>
                  <a:lnTo>
                    <a:pt x="3721" y="203"/>
                  </a:lnTo>
                  <a:cubicBezTo>
                    <a:pt x="3721" y="119"/>
                    <a:pt x="3652" y="51"/>
                    <a:pt x="3568" y="51"/>
                  </a:cubicBezTo>
                  <a:lnTo>
                    <a:pt x="204" y="51"/>
                  </a:lnTo>
                  <a:close/>
                  <a:moveTo>
                    <a:pt x="3568" y="5350"/>
                  </a:moveTo>
                  <a:lnTo>
                    <a:pt x="204" y="5350"/>
                  </a:lnTo>
                  <a:lnTo>
                    <a:pt x="204" y="5350"/>
                  </a:lnTo>
                  <a:cubicBezTo>
                    <a:pt x="92" y="5350"/>
                    <a:pt x="0" y="5258"/>
                    <a:pt x="0" y="5146"/>
                  </a:cubicBezTo>
                  <a:lnTo>
                    <a:pt x="0" y="203"/>
                  </a:lnTo>
                  <a:lnTo>
                    <a:pt x="0" y="203"/>
                  </a:lnTo>
                  <a:cubicBezTo>
                    <a:pt x="0" y="92"/>
                    <a:pt x="92" y="0"/>
                    <a:pt x="204" y="0"/>
                  </a:cubicBezTo>
                  <a:lnTo>
                    <a:pt x="3568" y="0"/>
                  </a:lnTo>
                  <a:lnTo>
                    <a:pt x="3568" y="0"/>
                  </a:lnTo>
                  <a:cubicBezTo>
                    <a:pt x="3680" y="0"/>
                    <a:pt x="3772" y="92"/>
                    <a:pt x="3772" y="203"/>
                  </a:cubicBezTo>
                  <a:lnTo>
                    <a:pt x="3772" y="5146"/>
                  </a:lnTo>
                  <a:lnTo>
                    <a:pt x="3772" y="5146"/>
                  </a:lnTo>
                  <a:cubicBezTo>
                    <a:pt x="3772" y="5258"/>
                    <a:pt x="3680" y="5350"/>
                    <a:pt x="3568" y="5350"/>
                  </a:cubicBezTo>
                  <a:close/>
                </a:path>
              </a:pathLst>
            </a:custGeom>
            <a:solidFill>
              <a:schemeClr val="bg1">
                <a:lumMod val="85000"/>
              </a:schemeClr>
            </a:solidFill>
            <a:ln>
              <a:noFill/>
            </a:ln>
            <a:effectLst/>
          </p:spPr>
          <p:txBody>
            <a:bodyPr wrap="none" anchor="ctr"/>
            <a:lstStyle/>
            <a:p>
              <a:pPr>
                <a:defRPr/>
              </a:pPr>
              <a:endParaRPr lang="en-US" sz="2450">
                <a:solidFill>
                  <a:srgbClr val="111111"/>
                </a:solidFill>
                <a:latin typeface="Lato Light" panose="020F0502020204030203" pitchFamily="34" charset="0"/>
              </a:endParaRPr>
            </a:p>
          </p:txBody>
        </p:sp>
        <p:sp>
          <p:nvSpPr>
            <p:cNvPr id="14" name="Freeform 62">
              <a:extLst>
                <a:ext uri="{FF2B5EF4-FFF2-40B4-BE49-F238E27FC236}">
                  <a16:creationId xmlns:a16="http://schemas.microsoft.com/office/drawing/2014/main" id="{6926CD46-7158-E7B4-66FF-ADA087C1324A}"/>
                </a:ext>
              </a:extLst>
            </p:cNvPr>
            <p:cNvSpPr>
              <a:spLocks noChangeArrowheads="1"/>
            </p:cNvSpPr>
            <p:nvPr/>
          </p:nvSpPr>
          <p:spPr bwMode="auto">
            <a:xfrm>
              <a:off x="181155" y="4022817"/>
              <a:ext cx="2105697" cy="704289"/>
            </a:xfrm>
            <a:custGeom>
              <a:avLst/>
              <a:gdLst>
                <a:gd name="T0" fmla="*/ 674 w 5254"/>
                <a:gd name="T1" fmla="*/ 563 h 1225"/>
                <a:gd name="T2" fmla="*/ 42 w 5254"/>
                <a:gd name="T3" fmla="*/ 92 h 1225"/>
                <a:gd name="T4" fmla="*/ 42 w 5254"/>
                <a:gd name="T5" fmla="*/ 92 h 1225"/>
                <a:gd name="T6" fmla="*/ 72 w 5254"/>
                <a:gd name="T7" fmla="*/ 0 h 1225"/>
                <a:gd name="T8" fmla="*/ 4442 w 5254"/>
                <a:gd name="T9" fmla="*/ 0 h 1225"/>
                <a:gd name="T10" fmla="*/ 4442 w 5254"/>
                <a:gd name="T11" fmla="*/ 0 h 1225"/>
                <a:gd name="T12" fmla="*/ 4472 w 5254"/>
                <a:gd name="T13" fmla="*/ 10 h 1225"/>
                <a:gd name="T14" fmla="*/ 5226 w 5254"/>
                <a:gd name="T15" fmla="*/ 563 h 1225"/>
                <a:gd name="T16" fmla="*/ 5226 w 5254"/>
                <a:gd name="T17" fmla="*/ 563 h 1225"/>
                <a:gd name="T18" fmla="*/ 5226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8 w 5254"/>
                <a:gd name="T31" fmla="*/ 1132 h 1225"/>
                <a:gd name="T32" fmla="*/ 674 w 5254"/>
                <a:gd name="T33" fmla="*/ 644 h 1225"/>
                <a:gd name="T34" fmla="*/ 674 w 5254"/>
                <a:gd name="T35" fmla="*/ 644 h 1225"/>
                <a:gd name="T36" fmla="*/ 674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4" y="563"/>
                  </a:moveTo>
                  <a:lnTo>
                    <a:pt x="42" y="92"/>
                  </a:lnTo>
                  <a:lnTo>
                    <a:pt x="42" y="92"/>
                  </a:lnTo>
                  <a:cubicBezTo>
                    <a:pt x="3" y="63"/>
                    <a:pt x="24" y="0"/>
                    <a:pt x="72" y="0"/>
                  </a:cubicBezTo>
                  <a:lnTo>
                    <a:pt x="4442" y="0"/>
                  </a:lnTo>
                  <a:lnTo>
                    <a:pt x="4442" y="0"/>
                  </a:lnTo>
                  <a:cubicBezTo>
                    <a:pt x="4453" y="0"/>
                    <a:pt x="4463" y="3"/>
                    <a:pt x="4472" y="10"/>
                  </a:cubicBezTo>
                  <a:lnTo>
                    <a:pt x="5226" y="563"/>
                  </a:lnTo>
                  <a:lnTo>
                    <a:pt x="5226" y="563"/>
                  </a:lnTo>
                  <a:cubicBezTo>
                    <a:pt x="5253" y="583"/>
                    <a:pt x="5253" y="624"/>
                    <a:pt x="5226" y="644"/>
                  </a:cubicBezTo>
                  <a:lnTo>
                    <a:pt x="4472" y="1213"/>
                  </a:lnTo>
                  <a:lnTo>
                    <a:pt x="4472" y="1213"/>
                  </a:lnTo>
                  <a:cubicBezTo>
                    <a:pt x="4463" y="1220"/>
                    <a:pt x="4452" y="1224"/>
                    <a:pt x="4441" y="1224"/>
                  </a:cubicBezTo>
                  <a:lnTo>
                    <a:pt x="69" y="1224"/>
                  </a:lnTo>
                  <a:lnTo>
                    <a:pt x="69" y="1224"/>
                  </a:lnTo>
                  <a:cubicBezTo>
                    <a:pt x="20" y="1224"/>
                    <a:pt x="0" y="1162"/>
                    <a:pt x="38" y="1132"/>
                  </a:cubicBezTo>
                  <a:lnTo>
                    <a:pt x="674" y="644"/>
                  </a:lnTo>
                  <a:lnTo>
                    <a:pt x="674" y="644"/>
                  </a:lnTo>
                  <a:cubicBezTo>
                    <a:pt x="701" y="624"/>
                    <a:pt x="701" y="583"/>
                    <a:pt x="674" y="563"/>
                  </a:cubicBezTo>
                </a:path>
              </a:pathLst>
            </a:custGeom>
            <a:solidFill>
              <a:srgbClr val="91BF67"/>
            </a:solidFill>
            <a:ln>
              <a:solidFill>
                <a:schemeClr val="tx1"/>
              </a:solidFill>
            </a:ln>
            <a:effectLst/>
          </p:spPr>
          <p:txBody>
            <a:bodyPr wrap="none" anchor="ctr"/>
            <a:lstStyle/>
            <a:p>
              <a:pPr>
                <a:defRPr/>
              </a:pPr>
              <a:endParaRPr lang="en-US" sz="2450">
                <a:solidFill>
                  <a:srgbClr val="111111"/>
                </a:solidFill>
                <a:latin typeface="Lato Light" panose="020F0502020204030203" pitchFamily="34" charset="0"/>
              </a:endParaRPr>
            </a:p>
          </p:txBody>
        </p:sp>
        <p:sp>
          <p:nvSpPr>
            <p:cNvPr id="17" name="TextBox 16">
              <a:extLst>
                <a:ext uri="{FF2B5EF4-FFF2-40B4-BE49-F238E27FC236}">
                  <a16:creationId xmlns:a16="http://schemas.microsoft.com/office/drawing/2014/main" id="{CB9913C7-5129-1F1A-4CBA-89A287A0DEE0}"/>
                </a:ext>
              </a:extLst>
            </p:cNvPr>
            <p:cNvSpPr txBox="1"/>
            <p:nvPr/>
          </p:nvSpPr>
          <p:spPr>
            <a:xfrm>
              <a:off x="589437" y="4190232"/>
              <a:ext cx="1289135" cy="369460"/>
            </a:xfrm>
            <a:prstGeom prst="rect">
              <a:avLst/>
            </a:prstGeom>
            <a:noFill/>
          </p:spPr>
          <p:txBody>
            <a:bodyPr wrap="none" rtlCol="0" anchor="ctr">
              <a:spAutoFit/>
            </a:bodyPr>
            <a:lstStyle/>
            <a:p>
              <a:pPr algn="ctr">
                <a:defRPr/>
              </a:pPr>
              <a:r>
                <a:rPr lang="en-US" sz="1801" b="1" dirty="0">
                  <a:solidFill>
                    <a:srgbClr val="FFFFFF"/>
                  </a:solidFill>
                  <a:latin typeface="Aptos" panose="020B0004020202020204" pitchFamily="34" charset="0"/>
                  <a:cs typeface="Poppins" pitchFamily="2" charset="77"/>
                </a:rPr>
                <a:t>£0 - £</a:t>
              </a:r>
              <a:r>
                <a:rPr lang="en-GB" b="1" dirty="0">
                  <a:solidFill>
                    <a:srgbClr val="FFFFFF"/>
                  </a:solidFill>
                  <a:latin typeface="Aptos" panose="020B0004020202020204" pitchFamily="34" charset="0"/>
                </a:rPr>
                <a:t>6,500</a:t>
              </a:r>
            </a:p>
          </p:txBody>
        </p:sp>
        <p:pic>
          <p:nvPicPr>
            <p:cNvPr id="19" name="Picture 18">
              <a:extLst>
                <a:ext uri="{FF2B5EF4-FFF2-40B4-BE49-F238E27FC236}">
                  <a16:creationId xmlns:a16="http://schemas.microsoft.com/office/drawing/2014/main" id="{4D9F5921-8D88-E1A3-553F-76833DB5C4E0}"/>
                </a:ext>
              </a:extLst>
            </p:cNvPr>
            <p:cNvPicPr>
              <a:picLocks noChangeAspect="1"/>
            </p:cNvPicPr>
            <p:nvPr/>
          </p:nvPicPr>
          <p:blipFill>
            <a:blip r:embed="rId6"/>
            <a:stretch>
              <a:fillRect/>
            </a:stretch>
          </p:blipFill>
          <p:spPr>
            <a:xfrm>
              <a:off x="22642" y="2511157"/>
              <a:ext cx="2377466" cy="1669189"/>
            </a:xfrm>
            <a:prstGeom prst="rect">
              <a:avLst/>
            </a:prstGeom>
          </p:spPr>
        </p:pic>
        <p:cxnSp>
          <p:nvCxnSpPr>
            <p:cNvPr id="20" name="Straight Connector 19">
              <a:extLst>
                <a:ext uri="{FF2B5EF4-FFF2-40B4-BE49-F238E27FC236}">
                  <a16:creationId xmlns:a16="http://schemas.microsoft.com/office/drawing/2014/main" id="{FD3F7DA6-953D-7B3F-57F2-28A624F60872}"/>
                </a:ext>
              </a:extLst>
            </p:cNvPr>
            <p:cNvCxnSpPr/>
            <p:nvPr/>
          </p:nvCxnSpPr>
          <p:spPr>
            <a:xfrm>
              <a:off x="2369035" y="2402985"/>
              <a:ext cx="0" cy="3270580"/>
            </a:xfrm>
            <a:prstGeom prst="line">
              <a:avLst/>
            </a:prstGeom>
            <a:ln>
              <a:noFill/>
            </a:ln>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EE9CEEED-01BC-E056-62E5-2C6EFBE88FC0}"/>
              </a:ext>
            </a:extLst>
          </p:cNvPr>
          <p:cNvGrpSpPr/>
          <p:nvPr/>
        </p:nvGrpSpPr>
        <p:grpSpPr>
          <a:xfrm>
            <a:off x="3161139" y="1952418"/>
            <a:ext cx="1463793" cy="3686441"/>
            <a:chOff x="1637138" y="1292563"/>
            <a:chExt cx="1463793" cy="3686441"/>
          </a:xfrm>
        </p:grpSpPr>
        <p:cxnSp>
          <p:nvCxnSpPr>
            <p:cNvPr id="22" name="Straight Connector 21">
              <a:extLst>
                <a:ext uri="{FF2B5EF4-FFF2-40B4-BE49-F238E27FC236}">
                  <a16:creationId xmlns:a16="http://schemas.microsoft.com/office/drawing/2014/main" id="{E9BF05BE-D16A-9F8D-4CCA-DFCCC1D6F0DD}"/>
                </a:ext>
              </a:extLst>
            </p:cNvPr>
            <p:cNvCxnSpPr>
              <a:cxnSpLocks/>
            </p:cNvCxnSpPr>
            <p:nvPr/>
          </p:nvCxnSpPr>
          <p:spPr>
            <a:xfrm>
              <a:off x="2369035" y="2214957"/>
              <a:ext cx="0" cy="2764047"/>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37D0BF9E-7268-C34E-12EC-40C0D4C31CEC}"/>
                </a:ext>
              </a:extLst>
            </p:cNvPr>
            <p:cNvSpPr txBox="1"/>
            <p:nvPr/>
          </p:nvSpPr>
          <p:spPr>
            <a:xfrm>
              <a:off x="1637138" y="1292563"/>
              <a:ext cx="1463793" cy="923330"/>
            </a:xfrm>
            <a:prstGeom prst="rect">
              <a:avLst/>
            </a:prstGeom>
            <a:noFill/>
            <a:ln w="19050">
              <a:solidFill>
                <a:schemeClr val="tx1"/>
              </a:solidFill>
              <a:prstDash val="sysDash"/>
            </a:ln>
          </p:spPr>
          <p:txBody>
            <a:bodyPr wrap="square" rtlCol="0">
              <a:spAutoFit/>
            </a:bodyPr>
            <a:lstStyle/>
            <a:p>
              <a:pPr algn="ctr">
                <a:defRPr/>
              </a:pPr>
              <a:r>
                <a:rPr lang="en-GB" b="1">
                  <a:solidFill>
                    <a:srgbClr val="111111"/>
                  </a:solidFill>
                  <a:latin typeface="Aptos" panose="020B0004020202020204" pitchFamily="34" charset="0"/>
                </a:rPr>
                <a:t>Lower Earnings Limit (LEL)</a:t>
              </a:r>
            </a:p>
          </p:txBody>
        </p:sp>
      </p:grpSp>
      <p:cxnSp>
        <p:nvCxnSpPr>
          <p:cNvPr id="24" name="Straight Connector 23">
            <a:extLst>
              <a:ext uri="{FF2B5EF4-FFF2-40B4-BE49-F238E27FC236}">
                <a16:creationId xmlns:a16="http://schemas.microsoft.com/office/drawing/2014/main" id="{50C1CD26-DC78-931A-61F6-0EB7CDB40D84}"/>
              </a:ext>
            </a:extLst>
          </p:cNvPr>
          <p:cNvCxnSpPr/>
          <p:nvPr/>
        </p:nvCxnSpPr>
        <p:spPr>
          <a:xfrm>
            <a:off x="6156979" y="3072725"/>
            <a:ext cx="0" cy="3270580"/>
          </a:xfrm>
          <a:prstGeom prst="line">
            <a:avLst/>
          </a:prstGeom>
          <a:ln>
            <a:noFill/>
          </a:ln>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832DB94B-A641-8FF9-180E-7CAEC67A4C27}"/>
              </a:ext>
            </a:extLst>
          </p:cNvPr>
          <p:cNvGrpSpPr/>
          <p:nvPr/>
        </p:nvGrpSpPr>
        <p:grpSpPr>
          <a:xfrm>
            <a:off x="7697229" y="1952418"/>
            <a:ext cx="1463793" cy="3714627"/>
            <a:chOff x="6173228" y="1292563"/>
            <a:chExt cx="1463793" cy="3714627"/>
          </a:xfrm>
        </p:grpSpPr>
        <p:cxnSp>
          <p:nvCxnSpPr>
            <p:cNvPr id="26" name="Straight Connector 25">
              <a:extLst>
                <a:ext uri="{FF2B5EF4-FFF2-40B4-BE49-F238E27FC236}">
                  <a16:creationId xmlns:a16="http://schemas.microsoft.com/office/drawing/2014/main" id="{8C6D2535-012A-6390-CA17-404B45288FD2}"/>
                </a:ext>
              </a:extLst>
            </p:cNvPr>
            <p:cNvCxnSpPr>
              <a:cxnSpLocks/>
            </p:cNvCxnSpPr>
            <p:nvPr/>
          </p:nvCxnSpPr>
          <p:spPr>
            <a:xfrm>
              <a:off x="6905125" y="2214957"/>
              <a:ext cx="0" cy="2792233"/>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F944E0CC-58FF-7BDB-B98C-37EC0DF2AD06}"/>
                </a:ext>
              </a:extLst>
            </p:cNvPr>
            <p:cNvSpPr txBox="1"/>
            <p:nvPr/>
          </p:nvSpPr>
          <p:spPr>
            <a:xfrm>
              <a:off x="6173228" y="1292563"/>
              <a:ext cx="1463793" cy="923330"/>
            </a:xfrm>
            <a:prstGeom prst="rect">
              <a:avLst/>
            </a:prstGeom>
            <a:noFill/>
            <a:ln w="19050">
              <a:solidFill>
                <a:schemeClr val="tx1"/>
              </a:solidFill>
              <a:prstDash val="sysDash"/>
            </a:ln>
          </p:spPr>
          <p:txBody>
            <a:bodyPr wrap="square" rtlCol="0">
              <a:spAutoFit/>
            </a:bodyPr>
            <a:lstStyle/>
            <a:p>
              <a:pPr algn="ctr">
                <a:defRPr/>
              </a:pPr>
              <a:r>
                <a:rPr lang="en-GB" b="1">
                  <a:solidFill>
                    <a:srgbClr val="111111"/>
                  </a:solidFill>
                  <a:latin typeface="Aptos" panose="020B0004020202020204" pitchFamily="34" charset="0"/>
                </a:rPr>
                <a:t>Upper Earnings Limit (UEL)</a:t>
              </a:r>
            </a:p>
          </p:txBody>
        </p:sp>
      </p:grpSp>
      <p:grpSp>
        <p:nvGrpSpPr>
          <p:cNvPr id="29" name="Group 28">
            <a:extLst>
              <a:ext uri="{FF2B5EF4-FFF2-40B4-BE49-F238E27FC236}">
                <a16:creationId xmlns:a16="http://schemas.microsoft.com/office/drawing/2014/main" id="{049A4942-98EC-5467-6EE6-BD76E569CEB1}"/>
              </a:ext>
            </a:extLst>
          </p:cNvPr>
          <p:cNvGrpSpPr/>
          <p:nvPr/>
        </p:nvGrpSpPr>
        <p:grpSpPr>
          <a:xfrm>
            <a:off x="5425083" y="1947334"/>
            <a:ext cx="1463793" cy="3719710"/>
            <a:chOff x="3901082" y="1287480"/>
            <a:chExt cx="1463793" cy="3719710"/>
          </a:xfrm>
        </p:grpSpPr>
        <p:sp>
          <p:nvSpPr>
            <p:cNvPr id="30" name="TextBox 29">
              <a:extLst>
                <a:ext uri="{FF2B5EF4-FFF2-40B4-BE49-F238E27FC236}">
                  <a16:creationId xmlns:a16="http://schemas.microsoft.com/office/drawing/2014/main" id="{295F86AC-8337-DA85-E147-D52473B2F208}"/>
                </a:ext>
              </a:extLst>
            </p:cNvPr>
            <p:cNvSpPr txBox="1"/>
            <p:nvPr/>
          </p:nvSpPr>
          <p:spPr>
            <a:xfrm>
              <a:off x="3901082" y="1287480"/>
              <a:ext cx="1463793" cy="923330"/>
            </a:xfrm>
            <a:prstGeom prst="rect">
              <a:avLst/>
            </a:prstGeom>
            <a:noFill/>
            <a:ln w="19050">
              <a:solidFill>
                <a:schemeClr val="tx1"/>
              </a:solidFill>
              <a:prstDash val="sysDash"/>
            </a:ln>
          </p:spPr>
          <p:txBody>
            <a:bodyPr wrap="square" rtlCol="0">
              <a:spAutoFit/>
            </a:bodyPr>
            <a:lstStyle/>
            <a:p>
              <a:pPr algn="ctr">
                <a:defRPr/>
              </a:pPr>
              <a:r>
                <a:rPr lang="en-GB" b="1">
                  <a:solidFill>
                    <a:srgbClr val="111111"/>
                  </a:solidFill>
                  <a:latin typeface="Aptos" panose="020B0004020202020204" pitchFamily="34" charset="0"/>
                </a:rPr>
                <a:t>Primary Threshold</a:t>
              </a:r>
            </a:p>
            <a:p>
              <a:pPr algn="ctr">
                <a:defRPr/>
              </a:pPr>
              <a:r>
                <a:rPr lang="en-GB" b="1">
                  <a:solidFill>
                    <a:srgbClr val="111111"/>
                  </a:solidFill>
                  <a:latin typeface="Aptos" panose="020B0004020202020204" pitchFamily="34" charset="0"/>
                </a:rPr>
                <a:t>(PT)</a:t>
              </a:r>
            </a:p>
          </p:txBody>
        </p:sp>
        <p:cxnSp>
          <p:nvCxnSpPr>
            <p:cNvPr id="31" name="Straight Connector 30">
              <a:extLst>
                <a:ext uri="{FF2B5EF4-FFF2-40B4-BE49-F238E27FC236}">
                  <a16:creationId xmlns:a16="http://schemas.microsoft.com/office/drawing/2014/main" id="{F9AD2AFB-41FE-243B-EB90-B9ED6A4D0F79}"/>
                </a:ext>
              </a:extLst>
            </p:cNvPr>
            <p:cNvCxnSpPr>
              <a:cxnSpLocks/>
            </p:cNvCxnSpPr>
            <p:nvPr/>
          </p:nvCxnSpPr>
          <p:spPr>
            <a:xfrm flipH="1">
              <a:off x="4632979" y="2214957"/>
              <a:ext cx="2184" cy="2792233"/>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B6C30732-9305-BC95-482D-1CC27F0E826C}"/>
              </a:ext>
            </a:extLst>
          </p:cNvPr>
          <p:cNvGrpSpPr/>
          <p:nvPr/>
        </p:nvGrpSpPr>
        <p:grpSpPr>
          <a:xfrm>
            <a:off x="6159163" y="3112461"/>
            <a:ext cx="2405508" cy="2499561"/>
            <a:chOff x="4635163" y="2452606"/>
            <a:chExt cx="2405508" cy="2499561"/>
          </a:xfrm>
        </p:grpSpPr>
        <p:sp>
          <p:nvSpPr>
            <p:cNvPr id="33" name="Freeform 141">
              <a:extLst>
                <a:ext uri="{FF2B5EF4-FFF2-40B4-BE49-F238E27FC236}">
                  <a16:creationId xmlns:a16="http://schemas.microsoft.com/office/drawing/2014/main" id="{C256E8AD-914C-2F7C-1216-F66446C7561E}"/>
                </a:ext>
              </a:extLst>
            </p:cNvPr>
            <p:cNvSpPr>
              <a:spLocks noChangeArrowheads="1"/>
            </p:cNvSpPr>
            <p:nvPr/>
          </p:nvSpPr>
          <p:spPr bwMode="auto">
            <a:xfrm>
              <a:off x="4912460" y="2452606"/>
              <a:ext cx="1761849" cy="2499561"/>
            </a:xfrm>
            <a:custGeom>
              <a:avLst/>
              <a:gdLst>
                <a:gd name="T0" fmla="*/ 204 w 3772"/>
                <a:gd name="T1" fmla="*/ 51 h 5351"/>
                <a:gd name="T2" fmla="*/ 204 w 3772"/>
                <a:gd name="T3" fmla="*/ 51 h 5351"/>
                <a:gd name="T4" fmla="*/ 51 w 3772"/>
                <a:gd name="T5" fmla="*/ 203 h 5351"/>
                <a:gd name="T6" fmla="*/ 51 w 3772"/>
                <a:gd name="T7" fmla="*/ 5146 h 5351"/>
                <a:gd name="T8" fmla="*/ 51 w 3772"/>
                <a:gd name="T9" fmla="*/ 5146 h 5351"/>
                <a:gd name="T10" fmla="*/ 204 w 3772"/>
                <a:gd name="T11" fmla="*/ 5299 h 5351"/>
                <a:gd name="T12" fmla="*/ 3567 w 3772"/>
                <a:gd name="T13" fmla="*/ 5299 h 5351"/>
                <a:gd name="T14" fmla="*/ 3567 w 3772"/>
                <a:gd name="T15" fmla="*/ 5299 h 5351"/>
                <a:gd name="T16" fmla="*/ 3720 w 3772"/>
                <a:gd name="T17" fmla="*/ 5146 h 5351"/>
                <a:gd name="T18" fmla="*/ 3720 w 3772"/>
                <a:gd name="T19" fmla="*/ 203 h 5351"/>
                <a:gd name="T20" fmla="*/ 3720 w 3772"/>
                <a:gd name="T21" fmla="*/ 203 h 5351"/>
                <a:gd name="T22" fmla="*/ 3567 w 3772"/>
                <a:gd name="T23" fmla="*/ 51 h 5351"/>
                <a:gd name="T24" fmla="*/ 204 w 3772"/>
                <a:gd name="T25" fmla="*/ 51 h 5351"/>
                <a:gd name="T26" fmla="*/ 3567 w 3772"/>
                <a:gd name="T27" fmla="*/ 5350 h 5351"/>
                <a:gd name="T28" fmla="*/ 204 w 3772"/>
                <a:gd name="T29" fmla="*/ 5350 h 5351"/>
                <a:gd name="T30" fmla="*/ 204 w 3772"/>
                <a:gd name="T31" fmla="*/ 5350 h 5351"/>
                <a:gd name="T32" fmla="*/ 0 w 3772"/>
                <a:gd name="T33" fmla="*/ 5146 h 5351"/>
                <a:gd name="T34" fmla="*/ 0 w 3772"/>
                <a:gd name="T35" fmla="*/ 203 h 5351"/>
                <a:gd name="T36" fmla="*/ 0 w 3772"/>
                <a:gd name="T37" fmla="*/ 203 h 5351"/>
                <a:gd name="T38" fmla="*/ 204 w 3772"/>
                <a:gd name="T39" fmla="*/ 0 h 5351"/>
                <a:gd name="T40" fmla="*/ 3567 w 3772"/>
                <a:gd name="T41" fmla="*/ 0 h 5351"/>
                <a:gd name="T42" fmla="*/ 3567 w 3772"/>
                <a:gd name="T43" fmla="*/ 0 h 5351"/>
                <a:gd name="T44" fmla="*/ 3771 w 3772"/>
                <a:gd name="T45" fmla="*/ 203 h 5351"/>
                <a:gd name="T46" fmla="*/ 3771 w 3772"/>
                <a:gd name="T47" fmla="*/ 5146 h 5351"/>
                <a:gd name="T48" fmla="*/ 3771 w 3772"/>
                <a:gd name="T49" fmla="*/ 5146 h 5351"/>
                <a:gd name="T50" fmla="*/ 3567 w 3772"/>
                <a:gd name="T51" fmla="*/ 5350 h 5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72" h="5351">
                  <a:moveTo>
                    <a:pt x="204" y="51"/>
                  </a:moveTo>
                  <a:lnTo>
                    <a:pt x="204" y="51"/>
                  </a:lnTo>
                  <a:cubicBezTo>
                    <a:pt x="119" y="51"/>
                    <a:pt x="51" y="119"/>
                    <a:pt x="51" y="203"/>
                  </a:cubicBezTo>
                  <a:lnTo>
                    <a:pt x="51" y="5146"/>
                  </a:lnTo>
                  <a:lnTo>
                    <a:pt x="51" y="5146"/>
                  </a:lnTo>
                  <a:cubicBezTo>
                    <a:pt x="51" y="5231"/>
                    <a:pt x="119" y="5299"/>
                    <a:pt x="204" y="5299"/>
                  </a:cubicBezTo>
                  <a:lnTo>
                    <a:pt x="3567" y="5299"/>
                  </a:lnTo>
                  <a:lnTo>
                    <a:pt x="3567" y="5299"/>
                  </a:lnTo>
                  <a:cubicBezTo>
                    <a:pt x="3652" y="5299"/>
                    <a:pt x="3720" y="5231"/>
                    <a:pt x="3720" y="5146"/>
                  </a:cubicBezTo>
                  <a:lnTo>
                    <a:pt x="3720" y="203"/>
                  </a:lnTo>
                  <a:lnTo>
                    <a:pt x="3720" y="203"/>
                  </a:lnTo>
                  <a:cubicBezTo>
                    <a:pt x="3720" y="119"/>
                    <a:pt x="3652" y="51"/>
                    <a:pt x="3567" y="51"/>
                  </a:cubicBezTo>
                  <a:lnTo>
                    <a:pt x="204" y="51"/>
                  </a:lnTo>
                  <a:close/>
                  <a:moveTo>
                    <a:pt x="3567" y="5350"/>
                  </a:moveTo>
                  <a:lnTo>
                    <a:pt x="204" y="5350"/>
                  </a:lnTo>
                  <a:lnTo>
                    <a:pt x="204" y="5350"/>
                  </a:lnTo>
                  <a:cubicBezTo>
                    <a:pt x="91" y="5350"/>
                    <a:pt x="0" y="5258"/>
                    <a:pt x="0" y="5146"/>
                  </a:cubicBezTo>
                  <a:lnTo>
                    <a:pt x="0" y="203"/>
                  </a:lnTo>
                  <a:lnTo>
                    <a:pt x="0" y="203"/>
                  </a:lnTo>
                  <a:cubicBezTo>
                    <a:pt x="0" y="92"/>
                    <a:pt x="91" y="0"/>
                    <a:pt x="204" y="0"/>
                  </a:cubicBezTo>
                  <a:lnTo>
                    <a:pt x="3567" y="0"/>
                  </a:lnTo>
                  <a:lnTo>
                    <a:pt x="3567" y="0"/>
                  </a:lnTo>
                  <a:cubicBezTo>
                    <a:pt x="3680" y="0"/>
                    <a:pt x="3771" y="92"/>
                    <a:pt x="3771" y="203"/>
                  </a:cubicBezTo>
                  <a:lnTo>
                    <a:pt x="3771" y="5146"/>
                  </a:lnTo>
                  <a:lnTo>
                    <a:pt x="3771" y="5146"/>
                  </a:lnTo>
                  <a:cubicBezTo>
                    <a:pt x="3771" y="5258"/>
                    <a:pt x="3680" y="5350"/>
                    <a:pt x="3567" y="5350"/>
                  </a:cubicBezTo>
                  <a:close/>
                </a:path>
              </a:pathLst>
            </a:custGeom>
            <a:solidFill>
              <a:schemeClr val="bg1">
                <a:lumMod val="85000"/>
              </a:schemeClr>
            </a:solidFill>
            <a:ln>
              <a:noFill/>
            </a:ln>
            <a:effectLst/>
          </p:spPr>
          <p:txBody>
            <a:bodyPr wrap="none" anchor="ctr"/>
            <a:lstStyle/>
            <a:p>
              <a:pPr>
                <a:defRPr/>
              </a:pPr>
              <a:endParaRPr lang="en-US" sz="2450">
                <a:solidFill>
                  <a:srgbClr val="111111"/>
                </a:solidFill>
                <a:latin typeface="Lato Light" panose="020F0502020204030203" pitchFamily="34" charset="0"/>
              </a:endParaRPr>
            </a:p>
          </p:txBody>
        </p:sp>
        <p:sp>
          <p:nvSpPr>
            <p:cNvPr id="34" name="Freeform 203">
              <a:extLst>
                <a:ext uri="{FF2B5EF4-FFF2-40B4-BE49-F238E27FC236}">
                  <a16:creationId xmlns:a16="http://schemas.microsoft.com/office/drawing/2014/main" id="{D396D490-5C09-C124-9753-0B0178F2651A}"/>
                </a:ext>
              </a:extLst>
            </p:cNvPr>
            <p:cNvSpPr>
              <a:spLocks noChangeArrowheads="1"/>
            </p:cNvSpPr>
            <p:nvPr/>
          </p:nvSpPr>
          <p:spPr bwMode="auto">
            <a:xfrm>
              <a:off x="4748779" y="4022817"/>
              <a:ext cx="2105695" cy="704289"/>
            </a:xfrm>
            <a:custGeom>
              <a:avLst/>
              <a:gdLst>
                <a:gd name="T0" fmla="*/ 673 w 5254"/>
                <a:gd name="T1" fmla="*/ 563 h 1225"/>
                <a:gd name="T2" fmla="*/ 42 w 5254"/>
                <a:gd name="T3" fmla="*/ 92 h 1225"/>
                <a:gd name="T4" fmla="*/ 42 w 5254"/>
                <a:gd name="T5" fmla="*/ 92 h 1225"/>
                <a:gd name="T6" fmla="*/ 72 w 5254"/>
                <a:gd name="T7" fmla="*/ 0 h 1225"/>
                <a:gd name="T8" fmla="*/ 4442 w 5254"/>
                <a:gd name="T9" fmla="*/ 0 h 1225"/>
                <a:gd name="T10" fmla="*/ 4442 w 5254"/>
                <a:gd name="T11" fmla="*/ 0 h 1225"/>
                <a:gd name="T12" fmla="*/ 4472 w 5254"/>
                <a:gd name="T13" fmla="*/ 10 h 1225"/>
                <a:gd name="T14" fmla="*/ 5225 w 5254"/>
                <a:gd name="T15" fmla="*/ 563 h 1225"/>
                <a:gd name="T16" fmla="*/ 5225 w 5254"/>
                <a:gd name="T17" fmla="*/ 563 h 1225"/>
                <a:gd name="T18" fmla="*/ 5225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8 w 5254"/>
                <a:gd name="T31" fmla="*/ 1132 h 1225"/>
                <a:gd name="T32" fmla="*/ 674 w 5254"/>
                <a:gd name="T33" fmla="*/ 644 h 1225"/>
                <a:gd name="T34" fmla="*/ 674 w 5254"/>
                <a:gd name="T35" fmla="*/ 644 h 1225"/>
                <a:gd name="T36" fmla="*/ 673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3" y="563"/>
                  </a:moveTo>
                  <a:lnTo>
                    <a:pt x="42" y="92"/>
                  </a:lnTo>
                  <a:lnTo>
                    <a:pt x="42" y="92"/>
                  </a:lnTo>
                  <a:cubicBezTo>
                    <a:pt x="2" y="63"/>
                    <a:pt x="23" y="0"/>
                    <a:pt x="72" y="0"/>
                  </a:cubicBezTo>
                  <a:lnTo>
                    <a:pt x="4442" y="0"/>
                  </a:lnTo>
                  <a:lnTo>
                    <a:pt x="4442" y="0"/>
                  </a:lnTo>
                  <a:cubicBezTo>
                    <a:pt x="4452" y="0"/>
                    <a:pt x="4463" y="3"/>
                    <a:pt x="4472" y="10"/>
                  </a:cubicBezTo>
                  <a:lnTo>
                    <a:pt x="5225" y="563"/>
                  </a:lnTo>
                  <a:lnTo>
                    <a:pt x="5225" y="563"/>
                  </a:lnTo>
                  <a:cubicBezTo>
                    <a:pt x="5252" y="583"/>
                    <a:pt x="5253" y="624"/>
                    <a:pt x="5225" y="644"/>
                  </a:cubicBezTo>
                  <a:lnTo>
                    <a:pt x="4472" y="1213"/>
                  </a:lnTo>
                  <a:lnTo>
                    <a:pt x="4472" y="1213"/>
                  </a:lnTo>
                  <a:cubicBezTo>
                    <a:pt x="4463" y="1220"/>
                    <a:pt x="4452" y="1224"/>
                    <a:pt x="4441" y="1224"/>
                  </a:cubicBezTo>
                  <a:lnTo>
                    <a:pt x="69" y="1224"/>
                  </a:lnTo>
                  <a:lnTo>
                    <a:pt x="69" y="1224"/>
                  </a:lnTo>
                  <a:cubicBezTo>
                    <a:pt x="20" y="1224"/>
                    <a:pt x="0" y="1162"/>
                    <a:pt x="38" y="1132"/>
                  </a:cubicBezTo>
                  <a:lnTo>
                    <a:pt x="674" y="644"/>
                  </a:lnTo>
                  <a:lnTo>
                    <a:pt x="674" y="644"/>
                  </a:lnTo>
                  <a:cubicBezTo>
                    <a:pt x="701" y="624"/>
                    <a:pt x="700" y="583"/>
                    <a:pt x="673" y="563"/>
                  </a:cubicBezTo>
                </a:path>
              </a:pathLst>
            </a:custGeom>
            <a:solidFill>
              <a:srgbClr val="0076BE"/>
            </a:solidFill>
            <a:ln>
              <a:solidFill>
                <a:schemeClr val="tx1"/>
              </a:solidFill>
            </a:ln>
            <a:effectLst/>
          </p:spPr>
          <p:txBody>
            <a:bodyPr wrap="none" anchor="ctr"/>
            <a:lstStyle/>
            <a:p>
              <a:pPr>
                <a:defRPr/>
              </a:pPr>
              <a:endParaRPr lang="en-US" sz="2450">
                <a:solidFill>
                  <a:srgbClr val="111111"/>
                </a:solidFill>
                <a:latin typeface="Lato Light" panose="020F0502020204030203" pitchFamily="34" charset="0"/>
              </a:endParaRPr>
            </a:p>
          </p:txBody>
        </p:sp>
        <p:sp>
          <p:nvSpPr>
            <p:cNvPr id="35" name="TextBox 34">
              <a:extLst>
                <a:ext uri="{FF2B5EF4-FFF2-40B4-BE49-F238E27FC236}">
                  <a16:creationId xmlns:a16="http://schemas.microsoft.com/office/drawing/2014/main" id="{BAA07C98-75D1-FD76-FD6C-F2A67D247CE0}"/>
                </a:ext>
              </a:extLst>
            </p:cNvPr>
            <p:cNvSpPr txBox="1"/>
            <p:nvPr/>
          </p:nvSpPr>
          <p:spPr>
            <a:xfrm>
              <a:off x="5205153" y="4051669"/>
              <a:ext cx="1192954" cy="646587"/>
            </a:xfrm>
            <a:prstGeom prst="rect">
              <a:avLst/>
            </a:prstGeom>
            <a:noFill/>
          </p:spPr>
          <p:txBody>
            <a:bodyPr wrap="none" rtlCol="0" anchor="ctr">
              <a:spAutoFit/>
            </a:bodyPr>
            <a:lstStyle/>
            <a:p>
              <a:pPr algn="ctr">
                <a:defRPr/>
              </a:pPr>
              <a:r>
                <a:rPr lang="en-US" sz="1801" b="1">
                  <a:solidFill>
                    <a:srgbClr val="FFFFFF"/>
                  </a:solidFill>
                  <a:latin typeface="Aptos" panose="020B0004020202020204" pitchFamily="34" charset="0"/>
                  <a:cs typeface="Poppins" pitchFamily="2" charset="77"/>
                </a:rPr>
                <a:t>£12,570 – </a:t>
              </a:r>
            </a:p>
            <a:p>
              <a:pPr algn="ctr">
                <a:defRPr/>
              </a:pPr>
              <a:r>
                <a:rPr lang="en-US" sz="1801" b="1">
                  <a:solidFill>
                    <a:srgbClr val="FFFFFF"/>
                  </a:solidFill>
                  <a:latin typeface="Aptos" panose="020B0004020202020204" pitchFamily="34" charset="0"/>
                  <a:cs typeface="Poppins" pitchFamily="2" charset="77"/>
                </a:rPr>
                <a:t>£50,270</a:t>
              </a:r>
            </a:p>
          </p:txBody>
        </p:sp>
        <p:grpSp>
          <p:nvGrpSpPr>
            <p:cNvPr id="36" name="Group 35">
              <a:extLst>
                <a:ext uri="{FF2B5EF4-FFF2-40B4-BE49-F238E27FC236}">
                  <a16:creationId xmlns:a16="http://schemas.microsoft.com/office/drawing/2014/main" id="{2D012B85-AD5E-7747-36B6-DEBE753CAB00}"/>
                </a:ext>
              </a:extLst>
            </p:cNvPr>
            <p:cNvGrpSpPr/>
            <p:nvPr/>
          </p:nvGrpSpPr>
          <p:grpSpPr>
            <a:xfrm>
              <a:off x="4635163" y="2488742"/>
              <a:ext cx="2405508" cy="1681173"/>
              <a:chOff x="3930744" y="8498354"/>
              <a:chExt cx="2405508" cy="1681173"/>
            </a:xfrm>
          </p:grpSpPr>
          <p:pic>
            <p:nvPicPr>
              <p:cNvPr id="37" name="Picture 36">
                <a:extLst>
                  <a:ext uri="{FF2B5EF4-FFF2-40B4-BE49-F238E27FC236}">
                    <a16:creationId xmlns:a16="http://schemas.microsoft.com/office/drawing/2014/main" id="{137BB32B-8563-69B9-AEA4-A91C8BDA27AA}"/>
                  </a:ext>
                </a:extLst>
              </p:cNvPr>
              <p:cNvPicPr>
                <a:picLocks noChangeAspect="1"/>
              </p:cNvPicPr>
              <p:nvPr/>
            </p:nvPicPr>
            <p:blipFill>
              <a:blip r:embed="rId7"/>
              <a:stretch>
                <a:fillRect/>
              </a:stretch>
            </p:blipFill>
            <p:spPr>
              <a:xfrm>
                <a:off x="3930744" y="8498354"/>
                <a:ext cx="2405508" cy="1681173"/>
              </a:xfrm>
              <a:prstGeom prst="rect">
                <a:avLst/>
              </a:prstGeom>
            </p:spPr>
          </p:pic>
          <p:sp>
            <p:nvSpPr>
              <p:cNvPr id="38" name="Rectangle 37">
                <a:extLst>
                  <a:ext uri="{FF2B5EF4-FFF2-40B4-BE49-F238E27FC236}">
                    <a16:creationId xmlns:a16="http://schemas.microsoft.com/office/drawing/2014/main" id="{FA4FCA11-7F92-226D-F6F2-8EA61A174AA1}"/>
                  </a:ext>
                </a:extLst>
              </p:cNvPr>
              <p:cNvSpPr/>
              <p:nvPr/>
            </p:nvSpPr>
            <p:spPr>
              <a:xfrm>
                <a:off x="5163279" y="9142957"/>
                <a:ext cx="712863" cy="249213"/>
              </a:xfrm>
              <a:prstGeom prst="rect">
                <a:avLst/>
              </a:prstGeom>
              <a:solidFill>
                <a:srgbClr val="98C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Arial"/>
                </a:endParaRPr>
              </a:p>
            </p:txBody>
          </p:sp>
          <p:sp>
            <p:nvSpPr>
              <p:cNvPr id="39" name="TextBox 38">
                <a:extLst>
                  <a:ext uri="{FF2B5EF4-FFF2-40B4-BE49-F238E27FC236}">
                    <a16:creationId xmlns:a16="http://schemas.microsoft.com/office/drawing/2014/main" id="{5CAC4BA5-DD46-A133-BBAE-AD8F202DF4E1}"/>
                  </a:ext>
                </a:extLst>
              </p:cNvPr>
              <p:cNvSpPr txBox="1"/>
              <p:nvPr/>
            </p:nvSpPr>
            <p:spPr>
              <a:xfrm>
                <a:off x="5099596" y="9120154"/>
                <a:ext cx="1112208" cy="369332"/>
              </a:xfrm>
              <a:prstGeom prst="rect">
                <a:avLst/>
              </a:prstGeom>
              <a:noFill/>
            </p:spPr>
            <p:txBody>
              <a:bodyPr wrap="square" rtlCol="0">
                <a:spAutoFit/>
              </a:bodyPr>
              <a:lstStyle/>
              <a:p>
                <a:pPr>
                  <a:defRPr/>
                </a:pPr>
                <a:r>
                  <a:rPr lang="en-GB" b="1">
                    <a:solidFill>
                      <a:prstClr val="black"/>
                    </a:solidFill>
                    <a:latin typeface="Arial Black" panose="020B0A04020102020204" pitchFamily="34" charset="0"/>
                  </a:rPr>
                  <a:t>8%</a:t>
                </a:r>
              </a:p>
            </p:txBody>
          </p:sp>
        </p:grpSp>
      </p:grpSp>
      <p:grpSp>
        <p:nvGrpSpPr>
          <p:cNvPr id="40" name="Group 39">
            <a:extLst>
              <a:ext uri="{FF2B5EF4-FFF2-40B4-BE49-F238E27FC236}">
                <a16:creationId xmlns:a16="http://schemas.microsoft.com/office/drawing/2014/main" id="{B402A6AD-FE1A-6D9E-0ADF-12E10FFA4F0B}"/>
              </a:ext>
            </a:extLst>
          </p:cNvPr>
          <p:cNvGrpSpPr/>
          <p:nvPr/>
        </p:nvGrpSpPr>
        <p:grpSpPr>
          <a:xfrm>
            <a:off x="8397971" y="3072725"/>
            <a:ext cx="2392247" cy="3270580"/>
            <a:chOff x="6873970" y="2412871"/>
            <a:chExt cx="2392247" cy="3270580"/>
          </a:xfrm>
        </p:grpSpPr>
        <p:sp>
          <p:nvSpPr>
            <p:cNvPr id="41" name="Freeform 141">
              <a:extLst>
                <a:ext uri="{FF2B5EF4-FFF2-40B4-BE49-F238E27FC236}">
                  <a16:creationId xmlns:a16="http://schemas.microsoft.com/office/drawing/2014/main" id="{F71021AF-9848-257C-9D3E-A2BF96AB9A28}"/>
                </a:ext>
              </a:extLst>
            </p:cNvPr>
            <p:cNvSpPr>
              <a:spLocks noChangeArrowheads="1"/>
            </p:cNvSpPr>
            <p:nvPr/>
          </p:nvSpPr>
          <p:spPr bwMode="auto">
            <a:xfrm>
              <a:off x="7151156" y="2452606"/>
              <a:ext cx="1761849" cy="2499561"/>
            </a:xfrm>
            <a:custGeom>
              <a:avLst/>
              <a:gdLst>
                <a:gd name="T0" fmla="*/ 204 w 3772"/>
                <a:gd name="T1" fmla="*/ 51 h 5351"/>
                <a:gd name="T2" fmla="*/ 204 w 3772"/>
                <a:gd name="T3" fmla="*/ 51 h 5351"/>
                <a:gd name="T4" fmla="*/ 51 w 3772"/>
                <a:gd name="T5" fmla="*/ 203 h 5351"/>
                <a:gd name="T6" fmla="*/ 51 w 3772"/>
                <a:gd name="T7" fmla="*/ 5146 h 5351"/>
                <a:gd name="T8" fmla="*/ 51 w 3772"/>
                <a:gd name="T9" fmla="*/ 5146 h 5351"/>
                <a:gd name="T10" fmla="*/ 204 w 3772"/>
                <a:gd name="T11" fmla="*/ 5299 h 5351"/>
                <a:gd name="T12" fmla="*/ 3567 w 3772"/>
                <a:gd name="T13" fmla="*/ 5299 h 5351"/>
                <a:gd name="T14" fmla="*/ 3567 w 3772"/>
                <a:gd name="T15" fmla="*/ 5299 h 5351"/>
                <a:gd name="T16" fmla="*/ 3720 w 3772"/>
                <a:gd name="T17" fmla="*/ 5146 h 5351"/>
                <a:gd name="T18" fmla="*/ 3720 w 3772"/>
                <a:gd name="T19" fmla="*/ 203 h 5351"/>
                <a:gd name="T20" fmla="*/ 3720 w 3772"/>
                <a:gd name="T21" fmla="*/ 203 h 5351"/>
                <a:gd name="T22" fmla="*/ 3567 w 3772"/>
                <a:gd name="T23" fmla="*/ 51 h 5351"/>
                <a:gd name="T24" fmla="*/ 204 w 3772"/>
                <a:gd name="T25" fmla="*/ 51 h 5351"/>
                <a:gd name="T26" fmla="*/ 3567 w 3772"/>
                <a:gd name="T27" fmla="*/ 5350 h 5351"/>
                <a:gd name="T28" fmla="*/ 204 w 3772"/>
                <a:gd name="T29" fmla="*/ 5350 h 5351"/>
                <a:gd name="T30" fmla="*/ 204 w 3772"/>
                <a:gd name="T31" fmla="*/ 5350 h 5351"/>
                <a:gd name="T32" fmla="*/ 0 w 3772"/>
                <a:gd name="T33" fmla="*/ 5146 h 5351"/>
                <a:gd name="T34" fmla="*/ 0 w 3772"/>
                <a:gd name="T35" fmla="*/ 203 h 5351"/>
                <a:gd name="T36" fmla="*/ 0 w 3772"/>
                <a:gd name="T37" fmla="*/ 203 h 5351"/>
                <a:gd name="T38" fmla="*/ 204 w 3772"/>
                <a:gd name="T39" fmla="*/ 0 h 5351"/>
                <a:gd name="T40" fmla="*/ 3567 w 3772"/>
                <a:gd name="T41" fmla="*/ 0 h 5351"/>
                <a:gd name="T42" fmla="*/ 3567 w 3772"/>
                <a:gd name="T43" fmla="*/ 0 h 5351"/>
                <a:gd name="T44" fmla="*/ 3771 w 3772"/>
                <a:gd name="T45" fmla="*/ 203 h 5351"/>
                <a:gd name="T46" fmla="*/ 3771 w 3772"/>
                <a:gd name="T47" fmla="*/ 5146 h 5351"/>
                <a:gd name="T48" fmla="*/ 3771 w 3772"/>
                <a:gd name="T49" fmla="*/ 5146 h 5351"/>
                <a:gd name="T50" fmla="*/ 3567 w 3772"/>
                <a:gd name="T51" fmla="*/ 5350 h 5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72" h="5351">
                  <a:moveTo>
                    <a:pt x="204" y="51"/>
                  </a:moveTo>
                  <a:lnTo>
                    <a:pt x="204" y="51"/>
                  </a:lnTo>
                  <a:cubicBezTo>
                    <a:pt x="119" y="51"/>
                    <a:pt x="51" y="119"/>
                    <a:pt x="51" y="203"/>
                  </a:cubicBezTo>
                  <a:lnTo>
                    <a:pt x="51" y="5146"/>
                  </a:lnTo>
                  <a:lnTo>
                    <a:pt x="51" y="5146"/>
                  </a:lnTo>
                  <a:cubicBezTo>
                    <a:pt x="51" y="5231"/>
                    <a:pt x="119" y="5299"/>
                    <a:pt x="204" y="5299"/>
                  </a:cubicBezTo>
                  <a:lnTo>
                    <a:pt x="3567" y="5299"/>
                  </a:lnTo>
                  <a:lnTo>
                    <a:pt x="3567" y="5299"/>
                  </a:lnTo>
                  <a:cubicBezTo>
                    <a:pt x="3652" y="5299"/>
                    <a:pt x="3720" y="5231"/>
                    <a:pt x="3720" y="5146"/>
                  </a:cubicBezTo>
                  <a:lnTo>
                    <a:pt x="3720" y="203"/>
                  </a:lnTo>
                  <a:lnTo>
                    <a:pt x="3720" y="203"/>
                  </a:lnTo>
                  <a:cubicBezTo>
                    <a:pt x="3720" y="119"/>
                    <a:pt x="3652" y="51"/>
                    <a:pt x="3567" y="51"/>
                  </a:cubicBezTo>
                  <a:lnTo>
                    <a:pt x="204" y="51"/>
                  </a:lnTo>
                  <a:close/>
                  <a:moveTo>
                    <a:pt x="3567" y="5350"/>
                  </a:moveTo>
                  <a:lnTo>
                    <a:pt x="204" y="5350"/>
                  </a:lnTo>
                  <a:lnTo>
                    <a:pt x="204" y="5350"/>
                  </a:lnTo>
                  <a:cubicBezTo>
                    <a:pt x="91" y="5350"/>
                    <a:pt x="0" y="5258"/>
                    <a:pt x="0" y="5146"/>
                  </a:cubicBezTo>
                  <a:lnTo>
                    <a:pt x="0" y="203"/>
                  </a:lnTo>
                  <a:lnTo>
                    <a:pt x="0" y="203"/>
                  </a:lnTo>
                  <a:cubicBezTo>
                    <a:pt x="0" y="92"/>
                    <a:pt x="91" y="0"/>
                    <a:pt x="204" y="0"/>
                  </a:cubicBezTo>
                  <a:lnTo>
                    <a:pt x="3567" y="0"/>
                  </a:lnTo>
                  <a:lnTo>
                    <a:pt x="3567" y="0"/>
                  </a:lnTo>
                  <a:cubicBezTo>
                    <a:pt x="3680" y="0"/>
                    <a:pt x="3771" y="92"/>
                    <a:pt x="3771" y="203"/>
                  </a:cubicBezTo>
                  <a:lnTo>
                    <a:pt x="3771" y="5146"/>
                  </a:lnTo>
                  <a:lnTo>
                    <a:pt x="3771" y="5146"/>
                  </a:lnTo>
                  <a:cubicBezTo>
                    <a:pt x="3771" y="5258"/>
                    <a:pt x="3680" y="5350"/>
                    <a:pt x="3567" y="5350"/>
                  </a:cubicBezTo>
                  <a:close/>
                </a:path>
              </a:pathLst>
            </a:custGeom>
            <a:solidFill>
              <a:schemeClr val="bg1">
                <a:lumMod val="85000"/>
              </a:schemeClr>
            </a:solidFill>
            <a:ln>
              <a:noFill/>
            </a:ln>
            <a:effectLst/>
          </p:spPr>
          <p:txBody>
            <a:bodyPr wrap="none" anchor="ctr"/>
            <a:lstStyle/>
            <a:p>
              <a:pPr>
                <a:defRPr/>
              </a:pPr>
              <a:endParaRPr lang="en-US" sz="2450">
                <a:solidFill>
                  <a:srgbClr val="111111"/>
                </a:solidFill>
                <a:latin typeface="Lato Light" panose="020F0502020204030203" pitchFamily="34" charset="0"/>
              </a:endParaRPr>
            </a:p>
          </p:txBody>
        </p:sp>
        <p:sp>
          <p:nvSpPr>
            <p:cNvPr id="42" name="Freeform 203">
              <a:extLst>
                <a:ext uri="{FF2B5EF4-FFF2-40B4-BE49-F238E27FC236}">
                  <a16:creationId xmlns:a16="http://schemas.microsoft.com/office/drawing/2014/main" id="{E0AF850A-7171-4293-EA70-DD6A21ED7983}"/>
                </a:ext>
              </a:extLst>
            </p:cNvPr>
            <p:cNvSpPr>
              <a:spLocks noChangeArrowheads="1"/>
            </p:cNvSpPr>
            <p:nvPr/>
          </p:nvSpPr>
          <p:spPr bwMode="auto">
            <a:xfrm>
              <a:off x="6987475" y="4022817"/>
              <a:ext cx="2105695" cy="704289"/>
            </a:xfrm>
            <a:custGeom>
              <a:avLst/>
              <a:gdLst>
                <a:gd name="T0" fmla="*/ 673 w 5254"/>
                <a:gd name="T1" fmla="*/ 563 h 1225"/>
                <a:gd name="T2" fmla="*/ 42 w 5254"/>
                <a:gd name="T3" fmla="*/ 92 h 1225"/>
                <a:gd name="T4" fmla="*/ 42 w 5254"/>
                <a:gd name="T5" fmla="*/ 92 h 1225"/>
                <a:gd name="T6" fmla="*/ 72 w 5254"/>
                <a:gd name="T7" fmla="*/ 0 h 1225"/>
                <a:gd name="T8" fmla="*/ 4442 w 5254"/>
                <a:gd name="T9" fmla="*/ 0 h 1225"/>
                <a:gd name="T10" fmla="*/ 4442 w 5254"/>
                <a:gd name="T11" fmla="*/ 0 h 1225"/>
                <a:gd name="T12" fmla="*/ 4472 w 5254"/>
                <a:gd name="T13" fmla="*/ 10 h 1225"/>
                <a:gd name="T14" fmla="*/ 5225 w 5254"/>
                <a:gd name="T15" fmla="*/ 563 h 1225"/>
                <a:gd name="T16" fmla="*/ 5225 w 5254"/>
                <a:gd name="T17" fmla="*/ 563 h 1225"/>
                <a:gd name="T18" fmla="*/ 5225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8 w 5254"/>
                <a:gd name="T31" fmla="*/ 1132 h 1225"/>
                <a:gd name="T32" fmla="*/ 674 w 5254"/>
                <a:gd name="T33" fmla="*/ 644 h 1225"/>
                <a:gd name="T34" fmla="*/ 674 w 5254"/>
                <a:gd name="T35" fmla="*/ 644 h 1225"/>
                <a:gd name="T36" fmla="*/ 673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3" y="563"/>
                  </a:moveTo>
                  <a:lnTo>
                    <a:pt x="42" y="92"/>
                  </a:lnTo>
                  <a:lnTo>
                    <a:pt x="42" y="92"/>
                  </a:lnTo>
                  <a:cubicBezTo>
                    <a:pt x="2" y="63"/>
                    <a:pt x="23" y="0"/>
                    <a:pt x="72" y="0"/>
                  </a:cubicBezTo>
                  <a:lnTo>
                    <a:pt x="4442" y="0"/>
                  </a:lnTo>
                  <a:lnTo>
                    <a:pt x="4442" y="0"/>
                  </a:lnTo>
                  <a:cubicBezTo>
                    <a:pt x="4452" y="0"/>
                    <a:pt x="4463" y="3"/>
                    <a:pt x="4472" y="10"/>
                  </a:cubicBezTo>
                  <a:lnTo>
                    <a:pt x="5225" y="563"/>
                  </a:lnTo>
                  <a:lnTo>
                    <a:pt x="5225" y="563"/>
                  </a:lnTo>
                  <a:cubicBezTo>
                    <a:pt x="5252" y="583"/>
                    <a:pt x="5253" y="624"/>
                    <a:pt x="5225" y="644"/>
                  </a:cubicBezTo>
                  <a:lnTo>
                    <a:pt x="4472" y="1213"/>
                  </a:lnTo>
                  <a:lnTo>
                    <a:pt x="4472" y="1213"/>
                  </a:lnTo>
                  <a:cubicBezTo>
                    <a:pt x="4463" y="1220"/>
                    <a:pt x="4452" y="1224"/>
                    <a:pt x="4441" y="1224"/>
                  </a:cubicBezTo>
                  <a:lnTo>
                    <a:pt x="69" y="1224"/>
                  </a:lnTo>
                  <a:lnTo>
                    <a:pt x="69" y="1224"/>
                  </a:lnTo>
                  <a:cubicBezTo>
                    <a:pt x="20" y="1224"/>
                    <a:pt x="0" y="1162"/>
                    <a:pt x="38" y="1132"/>
                  </a:cubicBezTo>
                  <a:lnTo>
                    <a:pt x="674" y="644"/>
                  </a:lnTo>
                  <a:lnTo>
                    <a:pt x="674" y="644"/>
                  </a:lnTo>
                  <a:cubicBezTo>
                    <a:pt x="701" y="624"/>
                    <a:pt x="700" y="583"/>
                    <a:pt x="673" y="563"/>
                  </a:cubicBezTo>
                </a:path>
              </a:pathLst>
            </a:custGeom>
            <a:solidFill>
              <a:srgbClr val="5DD6F9"/>
            </a:solidFill>
            <a:ln>
              <a:solidFill>
                <a:schemeClr val="tx1"/>
              </a:solidFill>
            </a:ln>
            <a:effectLst/>
          </p:spPr>
          <p:txBody>
            <a:bodyPr wrap="none" anchor="ctr"/>
            <a:lstStyle/>
            <a:p>
              <a:pPr>
                <a:defRPr/>
              </a:pPr>
              <a:endParaRPr lang="en-US" sz="2450">
                <a:solidFill>
                  <a:srgbClr val="111111"/>
                </a:solidFill>
                <a:latin typeface="Lato Light" panose="020F0502020204030203" pitchFamily="34" charset="0"/>
              </a:endParaRPr>
            </a:p>
          </p:txBody>
        </p:sp>
        <p:sp>
          <p:nvSpPr>
            <p:cNvPr id="43" name="TextBox 42">
              <a:extLst>
                <a:ext uri="{FF2B5EF4-FFF2-40B4-BE49-F238E27FC236}">
                  <a16:creationId xmlns:a16="http://schemas.microsoft.com/office/drawing/2014/main" id="{41F469B7-BB63-F97D-EC05-E19AE5CE4B9F}"/>
                </a:ext>
              </a:extLst>
            </p:cNvPr>
            <p:cNvSpPr txBox="1"/>
            <p:nvPr/>
          </p:nvSpPr>
          <p:spPr>
            <a:xfrm>
              <a:off x="7463885" y="4190232"/>
              <a:ext cx="1152880" cy="369460"/>
            </a:xfrm>
            <a:prstGeom prst="rect">
              <a:avLst/>
            </a:prstGeom>
            <a:noFill/>
          </p:spPr>
          <p:txBody>
            <a:bodyPr wrap="none" rtlCol="0" anchor="ctr">
              <a:spAutoFit/>
            </a:bodyPr>
            <a:lstStyle/>
            <a:p>
              <a:pPr algn="ctr">
                <a:defRPr/>
              </a:pPr>
              <a:r>
                <a:rPr lang="en-US" sz="1801" b="1">
                  <a:solidFill>
                    <a:srgbClr val="FFFFFF"/>
                  </a:solidFill>
                  <a:latin typeface="Aptos" panose="020B0004020202020204" pitchFamily="34" charset="0"/>
                  <a:cs typeface="Poppins" pitchFamily="2" charset="77"/>
                </a:rPr>
                <a:t>£50,270+</a:t>
              </a:r>
            </a:p>
          </p:txBody>
        </p:sp>
        <p:cxnSp>
          <p:nvCxnSpPr>
            <p:cNvPr id="44" name="Straight Connector 43">
              <a:extLst>
                <a:ext uri="{FF2B5EF4-FFF2-40B4-BE49-F238E27FC236}">
                  <a16:creationId xmlns:a16="http://schemas.microsoft.com/office/drawing/2014/main" id="{FC050B69-F405-E95D-A8F3-C9325BAA95FB}"/>
                </a:ext>
              </a:extLst>
            </p:cNvPr>
            <p:cNvCxnSpPr/>
            <p:nvPr/>
          </p:nvCxnSpPr>
          <p:spPr>
            <a:xfrm>
              <a:off x="7176028" y="2412871"/>
              <a:ext cx="0" cy="3270580"/>
            </a:xfrm>
            <a:prstGeom prst="line">
              <a:avLst/>
            </a:prstGeom>
            <a:ln>
              <a:noFill/>
            </a:ln>
          </p:spPr>
          <p:style>
            <a:lnRef idx="2">
              <a:schemeClr val="accent1"/>
            </a:lnRef>
            <a:fillRef idx="0">
              <a:schemeClr val="accent1"/>
            </a:fillRef>
            <a:effectRef idx="1">
              <a:schemeClr val="accent1"/>
            </a:effectRef>
            <a:fontRef idx="minor">
              <a:schemeClr val="tx1"/>
            </a:fontRef>
          </p:style>
        </p:cxnSp>
        <p:pic>
          <p:nvPicPr>
            <p:cNvPr id="45" name="Picture 44">
              <a:extLst>
                <a:ext uri="{FF2B5EF4-FFF2-40B4-BE49-F238E27FC236}">
                  <a16:creationId xmlns:a16="http://schemas.microsoft.com/office/drawing/2014/main" id="{DD4FDD1A-3801-19E0-66C3-DAAA892DA735}"/>
                </a:ext>
              </a:extLst>
            </p:cNvPr>
            <p:cNvPicPr>
              <a:picLocks noChangeAspect="1"/>
            </p:cNvPicPr>
            <p:nvPr/>
          </p:nvPicPr>
          <p:blipFill>
            <a:blip r:embed="rId8"/>
            <a:stretch>
              <a:fillRect/>
            </a:stretch>
          </p:blipFill>
          <p:spPr>
            <a:xfrm>
              <a:off x="6873970" y="2508441"/>
              <a:ext cx="2392247" cy="1671905"/>
            </a:xfrm>
            <a:prstGeom prst="rect">
              <a:avLst/>
            </a:prstGeom>
          </p:spPr>
        </p:pic>
        <p:sp>
          <p:nvSpPr>
            <p:cNvPr id="46" name="Rectangle 45">
              <a:extLst>
                <a:ext uri="{FF2B5EF4-FFF2-40B4-BE49-F238E27FC236}">
                  <a16:creationId xmlns:a16="http://schemas.microsoft.com/office/drawing/2014/main" id="{C2EFEE0C-78F2-4C47-DC52-34BC7A1D3708}"/>
                </a:ext>
              </a:extLst>
            </p:cNvPr>
            <p:cNvSpPr/>
            <p:nvPr/>
          </p:nvSpPr>
          <p:spPr>
            <a:xfrm>
              <a:off x="8158635" y="3151601"/>
              <a:ext cx="712863" cy="249213"/>
            </a:xfrm>
            <a:prstGeom prst="rect">
              <a:avLst/>
            </a:prstGeom>
            <a:solidFill>
              <a:srgbClr val="98CD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Arial"/>
              </a:endParaRPr>
            </a:p>
          </p:txBody>
        </p:sp>
        <p:sp>
          <p:nvSpPr>
            <p:cNvPr id="47" name="TextBox 46">
              <a:extLst>
                <a:ext uri="{FF2B5EF4-FFF2-40B4-BE49-F238E27FC236}">
                  <a16:creationId xmlns:a16="http://schemas.microsoft.com/office/drawing/2014/main" id="{6C3D10A5-917D-0732-384F-688B6F3DB52E}"/>
                </a:ext>
              </a:extLst>
            </p:cNvPr>
            <p:cNvSpPr txBox="1"/>
            <p:nvPr/>
          </p:nvSpPr>
          <p:spPr>
            <a:xfrm>
              <a:off x="8115314" y="3124324"/>
              <a:ext cx="977856" cy="369332"/>
            </a:xfrm>
            <a:prstGeom prst="rect">
              <a:avLst/>
            </a:prstGeom>
            <a:noFill/>
          </p:spPr>
          <p:txBody>
            <a:bodyPr wrap="square" rtlCol="0">
              <a:spAutoFit/>
            </a:bodyPr>
            <a:lstStyle/>
            <a:p>
              <a:pPr>
                <a:defRPr/>
              </a:pPr>
              <a:r>
                <a:rPr lang="en-GB">
                  <a:solidFill>
                    <a:prstClr val="black"/>
                  </a:solidFill>
                  <a:latin typeface="Arial Black" panose="020B0A04020102020204" pitchFamily="34" charset="0"/>
                </a:rPr>
                <a:t>2%</a:t>
              </a:r>
            </a:p>
          </p:txBody>
        </p:sp>
      </p:grpSp>
    </p:spTree>
    <p:custDataLst>
      <p:tags r:id="rId1"/>
    </p:custDataLst>
    <p:extLst>
      <p:ext uri="{BB962C8B-B14F-4D97-AF65-F5344CB8AC3E}">
        <p14:creationId xmlns:p14="http://schemas.microsoft.com/office/powerpoint/2010/main" val="21428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4"/>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B998F82A-779D-4B0C-8FD4-25FBE0D4E75F}"/>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Can you afford to retire?</a:t>
            </a:r>
          </a:p>
        </p:txBody>
      </p:sp>
      <p:grpSp>
        <p:nvGrpSpPr>
          <p:cNvPr id="4" name="Group 3">
            <a:extLst>
              <a:ext uri="{FF2B5EF4-FFF2-40B4-BE49-F238E27FC236}">
                <a16:creationId xmlns:a16="http://schemas.microsoft.com/office/drawing/2014/main" id="{581CD8FA-8555-BE66-0ED2-B0FBDBEE07B9}"/>
              </a:ext>
            </a:extLst>
          </p:cNvPr>
          <p:cNvGrpSpPr/>
          <p:nvPr/>
        </p:nvGrpSpPr>
        <p:grpSpPr>
          <a:xfrm>
            <a:off x="909030" y="2545563"/>
            <a:ext cx="6542413" cy="405560"/>
            <a:chOff x="534693" y="1855825"/>
            <a:chExt cx="6542413" cy="405560"/>
          </a:xfrm>
        </p:grpSpPr>
        <p:grpSp>
          <p:nvGrpSpPr>
            <p:cNvPr id="588" name="Group 587">
              <a:extLst>
                <a:ext uri="{FF2B5EF4-FFF2-40B4-BE49-F238E27FC236}">
                  <a16:creationId xmlns:a16="http://schemas.microsoft.com/office/drawing/2014/main" id="{4E5C5FDC-54F3-44A0-A183-BFC026B6C660}"/>
                </a:ext>
              </a:extLst>
            </p:cNvPr>
            <p:cNvGrpSpPr/>
            <p:nvPr/>
          </p:nvGrpSpPr>
          <p:grpSpPr>
            <a:xfrm>
              <a:off x="4300441" y="1990404"/>
              <a:ext cx="361276" cy="125053"/>
              <a:chOff x="3161430" y="5050988"/>
              <a:chExt cx="638176" cy="220900"/>
            </a:xfrm>
            <a:solidFill>
              <a:srgbClr val="4A4383"/>
            </a:solidFill>
          </p:grpSpPr>
          <p:sp>
            <p:nvSpPr>
              <p:cNvPr id="592" name="Arrow: Chevron 591">
                <a:extLst>
                  <a:ext uri="{FF2B5EF4-FFF2-40B4-BE49-F238E27FC236}">
                    <a16:creationId xmlns:a16="http://schemas.microsoft.com/office/drawing/2014/main" id="{9890E0F3-E67A-4180-A908-8E33B28B413D}"/>
                  </a:ext>
                </a:extLst>
              </p:cNvPr>
              <p:cNvSpPr/>
              <p:nvPr/>
            </p:nvSpPr>
            <p:spPr>
              <a:xfrm>
                <a:off x="3161430" y="5050988"/>
                <a:ext cx="247650" cy="220900"/>
              </a:xfrm>
              <a:prstGeom prst="chevron">
                <a:avLst>
                  <a:gd name="adj" fmla="val 62936"/>
                </a:avLst>
              </a:prstGeom>
              <a:solidFill>
                <a:srgbClr val="000000"/>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cs typeface="+mn-cs"/>
                </a:endParaRPr>
              </a:p>
            </p:txBody>
          </p:sp>
          <p:sp>
            <p:nvSpPr>
              <p:cNvPr id="593" name="Arrow: Chevron 592">
                <a:extLst>
                  <a:ext uri="{FF2B5EF4-FFF2-40B4-BE49-F238E27FC236}">
                    <a16:creationId xmlns:a16="http://schemas.microsoft.com/office/drawing/2014/main" id="{08CC62B0-15F8-42E0-96E7-2609FC840D53}"/>
                  </a:ext>
                </a:extLst>
              </p:cNvPr>
              <p:cNvSpPr/>
              <p:nvPr/>
            </p:nvSpPr>
            <p:spPr>
              <a:xfrm>
                <a:off x="3356693" y="5050988"/>
                <a:ext cx="247650" cy="220900"/>
              </a:xfrm>
              <a:prstGeom prst="chevron">
                <a:avLst>
                  <a:gd name="adj" fmla="val 62936"/>
                </a:avLst>
              </a:prstGeom>
              <a:solidFill>
                <a:srgbClr val="000000"/>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cs typeface="+mn-cs"/>
                </a:endParaRPr>
              </a:p>
            </p:txBody>
          </p:sp>
          <p:sp>
            <p:nvSpPr>
              <p:cNvPr id="594" name="Arrow: Chevron 593">
                <a:extLst>
                  <a:ext uri="{FF2B5EF4-FFF2-40B4-BE49-F238E27FC236}">
                    <a16:creationId xmlns:a16="http://schemas.microsoft.com/office/drawing/2014/main" id="{0337ACCD-C3BE-4B96-A8E9-A7881A009BB4}"/>
                  </a:ext>
                </a:extLst>
              </p:cNvPr>
              <p:cNvSpPr/>
              <p:nvPr/>
            </p:nvSpPr>
            <p:spPr>
              <a:xfrm>
                <a:off x="3551956" y="5050988"/>
                <a:ext cx="247650" cy="220900"/>
              </a:xfrm>
              <a:prstGeom prst="chevron">
                <a:avLst>
                  <a:gd name="adj" fmla="val 62936"/>
                </a:avLst>
              </a:prstGeom>
              <a:solidFill>
                <a:srgbClr val="000000"/>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cs typeface="+mn-cs"/>
                </a:endParaRPr>
              </a:p>
            </p:txBody>
          </p:sp>
        </p:grpSp>
        <p:sp>
          <p:nvSpPr>
            <p:cNvPr id="589" name="Rectangle 588">
              <a:extLst>
                <a:ext uri="{FF2B5EF4-FFF2-40B4-BE49-F238E27FC236}">
                  <a16:creationId xmlns:a16="http://schemas.microsoft.com/office/drawing/2014/main" id="{048470D4-2CE1-4DD1-9E27-C34327E257CA}"/>
                </a:ext>
              </a:extLst>
            </p:cNvPr>
            <p:cNvSpPr/>
            <p:nvPr/>
          </p:nvSpPr>
          <p:spPr>
            <a:xfrm>
              <a:off x="6209561" y="1855825"/>
              <a:ext cx="867545" cy="405560"/>
            </a:xfrm>
            <a:prstGeom prst="rect">
              <a:avLst/>
            </a:prstGeom>
          </p:spPr>
          <p:txBody>
            <a:bodyPr wrap="none">
              <a:spAutoFit/>
            </a:bodyPr>
            <a:lstStyle/>
            <a:p>
              <a:pPr fontAlgn="auto">
                <a:lnSpc>
                  <a:spcPct val="120000"/>
                </a:lnSpc>
                <a:spcBef>
                  <a:spcPct val="20000"/>
                </a:spcBef>
                <a:spcAft>
                  <a:spcPts val="0"/>
                </a:spcAft>
                <a:buClr>
                  <a:srgbClr val="FFFFFF"/>
                </a:buClr>
                <a:buSzPct val="120000"/>
                <a:defRPr/>
              </a:pPr>
              <a:r>
                <a:rPr lang="en-GB" kern="0" dirty="0">
                  <a:solidFill>
                    <a:srgbClr val="000000"/>
                  </a:solidFill>
                  <a:latin typeface="Aptos" panose="020B0004020202020204" pitchFamily="34" charset="0"/>
                  <a:cs typeface="Arial" pitchFamily="34" charset="0"/>
                </a:rPr>
                <a:t>£2,794</a:t>
              </a:r>
            </a:p>
          </p:txBody>
        </p:sp>
        <p:sp>
          <p:nvSpPr>
            <p:cNvPr id="590" name="Rectangle 589">
              <a:extLst>
                <a:ext uri="{FF2B5EF4-FFF2-40B4-BE49-F238E27FC236}">
                  <a16:creationId xmlns:a16="http://schemas.microsoft.com/office/drawing/2014/main" id="{0954F5FF-4099-4FC5-B68B-3FD8E418C68F}"/>
                </a:ext>
              </a:extLst>
            </p:cNvPr>
            <p:cNvSpPr/>
            <p:nvPr/>
          </p:nvSpPr>
          <p:spPr>
            <a:xfrm>
              <a:off x="826172" y="1855825"/>
              <a:ext cx="2081019" cy="405560"/>
            </a:xfrm>
            <a:prstGeom prst="rect">
              <a:avLst/>
            </a:prstGeom>
          </p:spPr>
          <p:txBody>
            <a:bodyPr wrap="none">
              <a:spAutoFit/>
            </a:bodyPr>
            <a:lstStyle/>
            <a:p>
              <a:pPr marL="0" lvl="1">
                <a:lnSpc>
                  <a:spcPct val="120000"/>
                </a:lnSpc>
                <a:spcBef>
                  <a:spcPts val="0"/>
                </a:spcBef>
                <a:spcAft>
                  <a:spcPts val="600"/>
                </a:spcAft>
                <a:buClr>
                  <a:srgbClr val="4D89C4"/>
                </a:buClr>
                <a:buSzPct val="100000"/>
                <a:defRPr/>
              </a:pPr>
              <a:r>
                <a:rPr lang="en-GB" kern="0">
                  <a:solidFill>
                    <a:srgbClr val="000000"/>
                  </a:solidFill>
                  <a:latin typeface="Aptos" panose="020B0004020202020204" pitchFamily="34" charset="0"/>
                  <a:cs typeface="Arial" pitchFamily="34" charset="0"/>
                </a:rPr>
                <a:t>National Insurance</a:t>
              </a:r>
            </a:p>
          </p:txBody>
        </p:sp>
        <p:sp>
          <p:nvSpPr>
            <p:cNvPr id="591" name="Freeform: Shape 590">
              <a:extLst>
                <a:ext uri="{FF2B5EF4-FFF2-40B4-BE49-F238E27FC236}">
                  <a16:creationId xmlns:a16="http://schemas.microsoft.com/office/drawing/2014/main" id="{E4365548-AF72-4F7D-AFE9-F31EF02FCB76}"/>
                </a:ext>
              </a:extLst>
            </p:cNvPr>
            <p:cNvSpPr/>
            <p:nvPr/>
          </p:nvSpPr>
          <p:spPr>
            <a:xfrm>
              <a:off x="534693" y="1974498"/>
              <a:ext cx="294018" cy="156865"/>
            </a:xfrm>
            <a:custGeom>
              <a:avLst/>
              <a:gdLst>
                <a:gd name="connsiteX0" fmla="*/ 0 w 1733465"/>
                <a:gd name="connsiteY0" fmla="*/ 227623 h 924844"/>
                <a:gd name="connsiteX1" fmla="*/ 1 w 1733465"/>
                <a:gd name="connsiteY1" fmla="*/ 227623 h 924844"/>
                <a:gd name="connsiteX2" fmla="*/ 1 w 1733465"/>
                <a:gd name="connsiteY2" fmla="*/ 507641 h 924844"/>
                <a:gd name="connsiteX3" fmla="*/ 0 w 1733465"/>
                <a:gd name="connsiteY3" fmla="*/ 507641 h 924844"/>
                <a:gd name="connsiteX4" fmla="*/ 154145 w 1733465"/>
                <a:gd name="connsiteY4" fmla="*/ 0 h 924844"/>
                <a:gd name="connsiteX5" fmla="*/ 1579321 w 1733465"/>
                <a:gd name="connsiteY5" fmla="*/ 0 h 924844"/>
                <a:gd name="connsiteX6" fmla="*/ 1733465 w 1733465"/>
                <a:gd name="connsiteY6" fmla="*/ 154144 h 924844"/>
                <a:gd name="connsiteX7" fmla="*/ 1733465 w 1733465"/>
                <a:gd name="connsiteY7" fmla="*/ 770700 h 924844"/>
                <a:gd name="connsiteX8" fmla="*/ 1579321 w 1733465"/>
                <a:gd name="connsiteY8" fmla="*/ 924844 h 924844"/>
                <a:gd name="connsiteX9" fmla="*/ 154145 w 1733465"/>
                <a:gd name="connsiteY9" fmla="*/ 924844 h 924844"/>
                <a:gd name="connsiteX10" fmla="*/ 1 w 1733465"/>
                <a:gd name="connsiteY10" fmla="*/ 770700 h 924844"/>
                <a:gd name="connsiteX11" fmla="*/ 1 w 1733465"/>
                <a:gd name="connsiteY11" fmla="*/ 507641 h 924844"/>
                <a:gd name="connsiteX12" fmla="*/ 1733464 w 1733465"/>
                <a:gd name="connsiteY12" fmla="*/ 507641 h 924844"/>
                <a:gd name="connsiteX13" fmla="*/ 1733464 w 1733465"/>
                <a:gd name="connsiteY13" fmla="*/ 227623 h 924844"/>
                <a:gd name="connsiteX14" fmla="*/ 1 w 1733465"/>
                <a:gd name="connsiteY14" fmla="*/ 227623 h 924844"/>
                <a:gd name="connsiteX15" fmla="*/ 1 w 1733465"/>
                <a:gd name="connsiteY15" fmla="*/ 154144 h 924844"/>
                <a:gd name="connsiteX16" fmla="*/ 154145 w 1733465"/>
                <a:gd name="connsiteY16" fmla="*/ 0 h 92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3465" h="924844">
                  <a:moveTo>
                    <a:pt x="0" y="227623"/>
                  </a:moveTo>
                  <a:lnTo>
                    <a:pt x="1" y="227623"/>
                  </a:lnTo>
                  <a:lnTo>
                    <a:pt x="1" y="507641"/>
                  </a:lnTo>
                  <a:lnTo>
                    <a:pt x="0" y="507641"/>
                  </a:lnTo>
                  <a:close/>
                  <a:moveTo>
                    <a:pt x="154145" y="0"/>
                  </a:moveTo>
                  <a:lnTo>
                    <a:pt x="1579321" y="0"/>
                  </a:lnTo>
                  <a:cubicBezTo>
                    <a:pt x="1664452" y="0"/>
                    <a:pt x="1733465" y="69013"/>
                    <a:pt x="1733465" y="154144"/>
                  </a:cubicBezTo>
                  <a:lnTo>
                    <a:pt x="1733465" y="770700"/>
                  </a:lnTo>
                  <a:cubicBezTo>
                    <a:pt x="1733465" y="855831"/>
                    <a:pt x="1664452" y="924844"/>
                    <a:pt x="1579321" y="924844"/>
                  </a:cubicBezTo>
                  <a:lnTo>
                    <a:pt x="154145" y="924844"/>
                  </a:lnTo>
                  <a:cubicBezTo>
                    <a:pt x="69014" y="924844"/>
                    <a:pt x="1" y="855831"/>
                    <a:pt x="1" y="770700"/>
                  </a:cubicBezTo>
                  <a:lnTo>
                    <a:pt x="1" y="507641"/>
                  </a:lnTo>
                  <a:lnTo>
                    <a:pt x="1733464" y="507641"/>
                  </a:lnTo>
                  <a:lnTo>
                    <a:pt x="1733464" y="227623"/>
                  </a:lnTo>
                  <a:lnTo>
                    <a:pt x="1" y="227623"/>
                  </a:lnTo>
                  <a:lnTo>
                    <a:pt x="1" y="154144"/>
                  </a:lnTo>
                  <a:cubicBezTo>
                    <a:pt x="1" y="69013"/>
                    <a:pt x="69014" y="0"/>
                    <a:pt x="154145" y="0"/>
                  </a:cubicBezTo>
                  <a:close/>
                </a:path>
              </a:pathLst>
            </a:custGeom>
            <a:solidFill>
              <a:srgbClr val="391C66"/>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cs typeface="+mn-cs"/>
              </a:endParaRPr>
            </a:p>
          </p:txBody>
        </p:sp>
      </p:grpSp>
      <p:grpSp>
        <p:nvGrpSpPr>
          <p:cNvPr id="5" name="Group 4">
            <a:extLst>
              <a:ext uri="{FF2B5EF4-FFF2-40B4-BE49-F238E27FC236}">
                <a16:creationId xmlns:a16="http://schemas.microsoft.com/office/drawing/2014/main" id="{5A78D774-251C-DA83-9874-A62158091618}"/>
              </a:ext>
            </a:extLst>
          </p:cNvPr>
          <p:cNvGrpSpPr/>
          <p:nvPr/>
        </p:nvGrpSpPr>
        <p:grpSpPr>
          <a:xfrm>
            <a:off x="909030" y="3038878"/>
            <a:ext cx="6542413" cy="405560"/>
            <a:chOff x="534693" y="2348707"/>
            <a:chExt cx="6542413" cy="405560"/>
          </a:xfrm>
        </p:grpSpPr>
        <p:grpSp>
          <p:nvGrpSpPr>
            <p:cNvPr id="596" name="Group 595">
              <a:extLst>
                <a:ext uri="{FF2B5EF4-FFF2-40B4-BE49-F238E27FC236}">
                  <a16:creationId xmlns:a16="http://schemas.microsoft.com/office/drawing/2014/main" id="{DD6003A2-145E-4D68-8038-A56ECEF5D743}"/>
                </a:ext>
              </a:extLst>
            </p:cNvPr>
            <p:cNvGrpSpPr/>
            <p:nvPr/>
          </p:nvGrpSpPr>
          <p:grpSpPr>
            <a:xfrm>
              <a:off x="4300441" y="2483286"/>
              <a:ext cx="361276" cy="125053"/>
              <a:chOff x="3161430" y="5050988"/>
              <a:chExt cx="638176" cy="220900"/>
            </a:xfrm>
            <a:solidFill>
              <a:srgbClr val="4A4383"/>
            </a:solidFill>
          </p:grpSpPr>
          <p:sp>
            <p:nvSpPr>
              <p:cNvPr id="600" name="Arrow: Chevron 599">
                <a:extLst>
                  <a:ext uri="{FF2B5EF4-FFF2-40B4-BE49-F238E27FC236}">
                    <a16:creationId xmlns:a16="http://schemas.microsoft.com/office/drawing/2014/main" id="{1349A9C7-CC86-4E9A-8DE4-7B52248E7ACA}"/>
                  </a:ext>
                </a:extLst>
              </p:cNvPr>
              <p:cNvSpPr/>
              <p:nvPr/>
            </p:nvSpPr>
            <p:spPr>
              <a:xfrm>
                <a:off x="3161430" y="5050988"/>
                <a:ext cx="247650" cy="220900"/>
              </a:xfrm>
              <a:prstGeom prst="chevron">
                <a:avLst>
                  <a:gd name="adj" fmla="val 62936"/>
                </a:avLst>
              </a:prstGeom>
              <a:solidFill>
                <a:srgbClr val="000000"/>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cs typeface="+mn-cs"/>
                </a:endParaRPr>
              </a:p>
            </p:txBody>
          </p:sp>
          <p:sp>
            <p:nvSpPr>
              <p:cNvPr id="601" name="Arrow: Chevron 600">
                <a:extLst>
                  <a:ext uri="{FF2B5EF4-FFF2-40B4-BE49-F238E27FC236}">
                    <a16:creationId xmlns:a16="http://schemas.microsoft.com/office/drawing/2014/main" id="{7FFC340B-161F-4941-8336-5D07D049EBB4}"/>
                  </a:ext>
                </a:extLst>
              </p:cNvPr>
              <p:cNvSpPr/>
              <p:nvPr/>
            </p:nvSpPr>
            <p:spPr>
              <a:xfrm>
                <a:off x="3356693" y="5050988"/>
                <a:ext cx="247650" cy="220900"/>
              </a:xfrm>
              <a:prstGeom prst="chevron">
                <a:avLst>
                  <a:gd name="adj" fmla="val 62936"/>
                </a:avLst>
              </a:prstGeom>
              <a:solidFill>
                <a:srgbClr val="000000"/>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cs typeface="+mn-cs"/>
                </a:endParaRPr>
              </a:p>
            </p:txBody>
          </p:sp>
          <p:sp>
            <p:nvSpPr>
              <p:cNvPr id="602" name="Arrow: Chevron 601">
                <a:extLst>
                  <a:ext uri="{FF2B5EF4-FFF2-40B4-BE49-F238E27FC236}">
                    <a16:creationId xmlns:a16="http://schemas.microsoft.com/office/drawing/2014/main" id="{80DCFFEB-CEB0-4C30-839E-5D9F7979043F}"/>
                  </a:ext>
                </a:extLst>
              </p:cNvPr>
              <p:cNvSpPr/>
              <p:nvPr/>
            </p:nvSpPr>
            <p:spPr>
              <a:xfrm>
                <a:off x="3551956" y="5050988"/>
                <a:ext cx="247650" cy="220900"/>
              </a:xfrm>
              <a:prstGeom prst="chevron">
                <a:avLst>
                  <a:gd name="adj" fmla="val 62936"/>
                </a:avLst>
              </a:prstGeom>
              <a:solidFill>
                <a:srgbClr val="000000"/>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cs typeface="+mn-cs"/>
                </a:endParaRPr>
              </a:p>
            </p:txBody>
          </p:sp>
        </p:grpSp>
        <p:sp>
          <p:nvSpPr>
            <p:cNvPr id="597" name="Rectangle 596">
              <a:extLst>
                <a:ext uri="{FF2B5EF4-FFF2-40B4-BE49-F238E27FC236}">
                  <a16:creationId xmlns:a16="http://schemas.microsoft.com/office/drawing/2014/main" id="{5ACB89CA-A489-4FE0-A086-BD6EF3C1F4A6}"/>
                </a:ext>
              </a:extLst>
            </p:cNvPr>
            <p:cNvSpPr/>
            <p:nvPr/>
          </p:nvSpPr>
          <p:spPr>
            <a:xfrm>
              <a:off x="6209561" y="2348707"/>
              <a:ext cx="867545" cy="405560"/>
            </a:xfrm>
            <a:prstGeom prst="rect">
              <a:avLst/>
            </a:prstGeom>
          </p:spPr>
          <p:txBody>
            <a:bodyPr wrap="none">
              <a:spAutoFit/>
            </a:bodyPr>
            <a:lstStyle/>
            <a:p>
              <a:pPr fontAlgn="auto">
                <a:lnSpc>
                  <a:spcPct val="120000"/>
                </a:lnSpc>
                <a:spcBef>
                  <a:spcPct val="20000"/>
                </a:spcBef>
                <a:spcAft>
                  <a:spcPts val="0"/>
                </a:spcAft>
                <a:buClr>
                  <a:srgbClr val="FFFFFF"/>
                </a:buClr>
                <a:buSzPct val="120000"/>
                <a:defRPr/>
              </a:pPr>
              <a:r>
                <a:rPr lang="en-GB" kern="0" dirty="0">
                  <a:solidFill>
                    <a:srgbClr val="000000"/>
                  </a:solidFill>
                  <a:latin typeface="Aptos" panose="020B0004020202020204" pitchFamily="34" charset="0"/>
                  <a:cs typeface="Arial" pitchFamily="34" charset="0"/>
                </a:rPr>
                <a:t>£2,500</a:t>
              </a:r>
            </a:p>
          </p:txBody>
        </p:sp>
        <p:sp>
          <p:nvSpPr>
            <p:cNvPr id="598" name="Rectangle 597">
              <a:extLst>
                <a:ext uri="{FF2B5EF4-FFF2-40B4-BE49-F238E27FC236}">
                  <a16:creationId xmlns:a16="http://schemas.microsoft.com/office/drawing/2014/main" id="{A1269F22-62A5-4958-BF14-82D502E0798E}"/>
                </a:ext>
              </a:extLst>
            </p:cNvPr>
            <p:cNvSpPr/>
            <p:nvPr/>
          </p:nvSpPr>
          <p:spPr>
            <a:xfrm>
              <a:off x="826172" y="2348707"/>
              <a:ext cx="2473754" cy="405560"/>
            </a:xfrm>
            <a:prstGeom prst="rect">
              <a:avLst/>
            </a:prstGeom>
          </p:spPr>
          <p:txBody>
            <a:bodyPr wrap="none">
              <a:spAutoFit/>
            </a:bodyPr>
            <a:lstStyle/>
            <a:p>
              <a:pPr marL="0" lvl="1">
                <a:lnSpc>
                  <a:spcPct val="120000"/>
                </a:lnSpc>
                <a:spcBef>
                  <a:spcPts val="0"/>
                </a:spcBef>
                <a:spcAft>
                  <a:spcPts val="600"/>
                </a:spcAft>
                <a:buClr>
                  <a:srgbClr val="4D89C4"/>
                </a:buClr>
                <a:buSzPct val="100000"/>
                <a:defRPr/>
              </a:pPr>
              <a:r>
                <a:rPr lang="en-GB" kern="0">
                  <a:solidFill>
                    <a:srgbClr val="000000"/>
                  </a:solidFill>
                  <a:latin typeface="Aptos" panose="020B0004020202020204" pitchFamily="34" charset="0"/>
                  <a:cs typeface="Arial" pitchFamily="34" charset="0"/>
                </a:rPr>
                <a:t>Pension contributions*</a:t>
              </a:r>
            </a:p>
          </p:txBody>
        </p:sp>
        <p:pic>
          <p:nvPicPr>
            <p:cNvPr id="599" name="Graphic 598" descr="Coins">
              <a:extLst>
                <a:ext uri="{FF2B5EF4-FFF2-40B4-BE49-F238E27FC236}">
                  <a16:creationId xmlns:a16="http://schemas.microsoft.com/office/drawing/2014/main" id="{EC9C7185-CBAE-4739-A6C2-AEB9DCF9A36A}"/>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4693" y="2398803"/>
              <a:ext cx="294018" cy="294018"/>
            </a:xfrm>
            <a:prstGeom prst="rect">
              <a:avLst/>
            </a:prstGeom>
          </p:spPr>
        </p:pic>
      </p:grpSp>
      <p:grpSp>
        <p:nvGrpSpPr>
          <p:cNvPr id="6" name="Group 5">
            <a:extLst>
              <a:ext uri="{FF2B5EF4-FFF2-40B4-BE49-F238E27FC236}">
                <a16:creationId xmlns:a16="http://schemas.microsoft.com/office/drawing/2014/main" id="{60EC5F0D-03FF-3C07-D9C5-6521EA957BF2}"/>
              </a:ext>
            </a:extLst>
          </p:cNvPr>
          <p:cNvGrpSpPr/>
          <p:nvPr/>
        </p:nvGrpSpPr>
        <p:grpSpPr>
          <a:xfrm>
            <a:off x="909030" y="3532193"/>
            <a:ext cx="6665845" cy="405560"/>
            <a:chOff x="534693" y="2842455"/>
            <a:chExt cx="6665845" cy="405560"/>
          </a:xfrm>
        </p:grpSpPr>
        <p:grpSp>
          <p:nvGrpSpPr>
            <p:cNvPr id="604" name="Group 603">
              <a:extLst>
                <a:ext uri="{FF2B5EF4-FFF2-40B4-BE49-F238E27FC236}">
                  <a16:creationId xmlns:a16="http://schemas.microsoft.com/office/drawing/2014/main" id="{2629DA06-D11C-4F7E-BE24-C2FF47E44410}"/>
                </a:ext>
              </a:extLst>
            </p:cNvPr>
            <p:cNvGrpSpPr/>
            <p:nvPr/>
          </p:nvGrpSpPr>
          <p:grpSpPr>
            <a:xfrm>
              <a:off x="4300441" y="2977034"/>
              <a:ext cx="361276" cy="125053"/>
              <a:chOff x="3161430" y="5050988"/>
              <a:chExt cx="638176" cy="220900"/>
            </a:xfrm>
            <a:solidFill>
              <a:srgbClr val="4A4383"/>
            </a:solidFill>
          </p:grpSpPr>
          <p:sp>
            <p:nvSpPr>
              <p:cNvPr id="608" name="Arrow: Chevron 607">
                <a:extLst>
                  <a:ext uri="{FF2B5EF4-FFF2-40B4-BE49-F238E27FC236}">
                    <a16:creationId xmlns:a16="http://schemas.microsoft.com/office/drawing/2014/main" id="{2D3CB7FF-321B-4A0B-8211-7DBB27997980}"/>
                  </a:ext>
                </a:extLst>
              </p:cNvPr>
              <p:cNvSpPr/>
              <p:nvPr/>
            </p:nvSpPr>
            <p:spPr>
              <a:xfrm>
                <a:off x="3161430" y="5050988"/>
                <a:ext cx="247650" cy="220900"/>
              </a:xfrm>
              <a:prstGeom prst="chevron">
                <a:avLst>
                  <a:gd name="adj" fmla="val 62936"/>
                </a:avLst>
              </a:prstGeom>
              <a:solidFill>
                <a:srgbClr val="000000"/>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cs typeface="+mn-cs"/>
                </a:endParaRPr>
              </a:p>
            </p:txBody>
          </p:sp>
          <p:sp>
            <p:nvSpPr>
              <p:cNvPr id="609" name="Arrow: Chevron 608">
                <a:extLst>
                  <a:ext uri="{FF2B5EF4-FFF2-40B4-BE49-F238E27FC236}">
                    <a16:creationId xmlns:a16="http://schemas.microsoft.com/office/drawing/2014/main" id="{30DF37A3-85E2-469A-91F5-3A5323D5448E}"/>
                  </a:ext>
                </a:extLst>
              </p:cNvPr>
              <p:cNvSpPr/>
              <p:nvPr/>
            </p:nvSpPr>
            <p:spPr>
              <a:xfrm>
                <a:off x="3356693" y="5050988"/>
                <a:ext cx="247650" cy="220900"/>
              </a:xfrm>
              <a:prstGeom prst="chevron">
                <a:avLst>
                  <a:gd name="adj" fmla="val 62936"/>
                </a:avLst>
              </a:prstGeom>
              <a:solidFill>
                <a:srgbClr val="000000"/>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cs typeface="+mn-cs"/>
                </a:endParaRPr>
              </a:p>
            </p:txBody>
          </p:sp>
          <p:sp>
            <p:nvSpPr>
              <p:cNvPr id="610" name="Arrow: Chevron 609">
                <a:extLst>
                  <a:ext uri="{FF2B5EF4-FFF2-40B4-BE49-F238E27FC236}">
                    <a16:creationId xmlns:a16="http://schemas.microsoft.com/office/drawing/2014/main" id="{DD84CC4D-F511-4420-8C37-289B15F7B7D4}"/>
                  </a:ext>
                </a:extLst>
              </p:cNvPr>
              <p:cNvSpPr/>
              <p:nvPr/>
            </p:nvSpPr>
            <p:spPr>
              <a:xfrm>
                <a:off x="3551956" y="5050988"/>
                <a:ext cx="247650" cy="220900"/>
              </a:xfrm>
              <a:prstGeom prst="chevron">
                <a:avLst>
                  <a:gd name="adj" fmla="val 62936"/>
                </a:avLst>
              </a:prstGeom>
              <a:solidFill>
                <a:srgbClr val="000000"/>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cs typeface="+mn-cs"/>
                </a:endParaRPr>
              </a:p>
            </p:txBody>
          </p:sp>
        </p:grpSp>
        <p:sp>
          <p:nvSpPr>
            <p:cNvPr id="605" name="Rectangle 604">
              <a:extLst>
                <a:ext uri="{FF2B5EF4-FFF2-40B4-BE49-F238E27FC236}">
                  <a16:creationId xmlns:a16="http://schemas.microsoft.com/office/drawing/2014/main" id="{D88D32AB-B1E4-4456-B8AF-00034266BB02}"/>
                </a:ext>
              </a:extLst>
            </p:cNvPr>
            <p:cNvSpPr/>
            <p:nvPr/>
          </p:nvSpPr>
          <p:spPr>
            <a:xfrm>
              <a:off x="6209561" y="2842455"/>
              <a:ext cx="990977" cy="405560"/>
            </a:xfrm>
            <a:prstGeom prst="rect">
              <a:avLst/>
            </a:prstGeom>
          </p:spPr>
          <p:txBody>
            <a:bodyPr wrap="none">
              <a:spAutoFit/>
            </a:bodyPr>
            <a:lstStyle/>
            <a:p>
              <a:pPr fontAlgn="auto">
                <a:lnSpc>
                  <a:spcPct val="120000"/>
                </a:lnSpc>
                <a:spcBef>
                  <a:spcPct val="20000"/>
                </a:spcBef>
                <a:spcAft>
                  <a:spcPts val="0"/>
                </a:spcAft>
                <a:buClr>
                  <a:srgbClr val="FFFFFF"/>
                </a:buClr>
                <a:buSzPct val="120000"/>
                <a:defRPr/>
              </a:pPr>
              <a:r>
                <a:rPr lang="en-GB" kern="0" dirty="0">
                  <a:solidFill>
                    <a:srgbClr val="000000"/>
                  </a:solidFill>
                  <a:latin typeface="Aptos" panose="020B0004020202020204" pitchFamily="34" charset="0"/>
                  <a:cs typeface="Arial" pitchFamily="34" charset="0"/>
                </a:rPr>
                <a:t>£10,000</a:t>
              </a:r>
            </a:p>
          </p:txBody>
        </p:sp>
        <p:sp>
          <p:nvSpPr>
            <p:cNvPr id="606" name="Rectangle 605">
              <a:extLst>
                <a:ext uri="{FF2B5EF4-FFF2-40B4-BE49-F238E27FC236}">
                  <a16:creationId xmlns:a16="http://schemas.microsoft.com/office/drawing/2014/main" id="{F7B41EFB-7D96-4611-B026-D6D35BF88DF1}"/>
                </a:ext>
              </a:extLst>
            </p:cNvPr>
            <p:cNvSpPr/>
            <p:nvPr/>
          </p:nvSpPr>
          <p:spPr>
            <a:xfrm>
              <a:off x="826172" y="2842455"/>
              <a:ext cx="1116011" cy="405560"/>
            </a:xfrm>
            <a:prstGeom prst="rect">
              <a:avLst/>
            </a:prstGeom>
          </p:spPr>
          <p:txBody>
            <a:bodyPr wrap="none">
              <a:spAutoFit/>
            </a:bodyPr>
            <a:lstStyle/>
            <a:p>
              <a:pPr marL="0" lvl="1">
                <a:lnSpc>
                  <a:spcPct val="120000"/>
                </a:lnSpc>
                <a:spcBef>
                  <a:spcPts val="0"/>
                </a:spcBef>
                <a:spcAft>
                  <a:spcPts val="600"/>
                </a:spcAft>
                <a:buClr>
                  <a:srgbClr val="4D89C4"/>
                </a:buClr>
                <a:buSzPct val="100000"/>
                <a:defRPr/>
              </a:pPr>
              <a:r>
                <a:rPr lang="en-GB" kern="0">
                  <a:solidFill>
                    <a:srgbClr val="000000"/>
                  </a:solidFill>
                  <a:latin typeface="Aptos" panose="020B0004020202020204" pitchFamily="34" charset="0"/>
                  <a:cs typeface="Arial" pitchFamily="34" charset="0"/>
                </a:rPr>
                <a:t>Mortgage</a:t>
              </a:r>
            </a:p>
          </p:txBody>
        </p:sp>
        <p:pic>
          <p:nvPicPr>
            <p:cNvPr id="607" name="Graphic 606" descr="Home">
              <a:extLst>
                <a:ext uri="{FF2B5EF4-FFF2-40B4-BE49-F238E27FC236}">
                  <a16:creationId xmlns:a16="http://schemas.microsoft.com/office/drawing/2014/main" id="{B2385B70-2771-421A-8F4F-BE5BBDCA7AE5}"/>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4693" y="2892551"/>
              <a:ext cx="294018" cy="294018"/>
            </a:xfrm>
            <a:prstGeom prst="rect">
              <a:avLst/>
            </a:prstGeom>
          </p:spPr>
        </p:pic>
      </p:grpSp>
      <p:grpSp>
        <p:nvGrpSpPr>
          <p:cNvPr id="7" name="Group 6">
            <a:extLst>
              <a:ext uri="{FF2B5EF4-FFF2-40B4-BE49-F238E27FC236}">
                <a16:creationId xmlns:a16="http://schemas.microsoft.com/office/drawing/2014/main" id="{677FDDBD-DEC0-1A1B-B95D-3808DB79065F}"/>
              </a:ext>
            </a:extLst>
          </p:cNvPr>
          <p:cNvGrpSpPr/>
          <p:nvPr/>
        </p:nvGrpSpPr>
        <p:grpSpPr>
          <a:xfrm>
            <a:off x="909030" y="4025507"/>
            <a:ext cx="6564855" cy="405560"/>
            <a:chOff x="534693" y="3337068"/>
            <a:chExt cx="6564855" cy="405560"/>
          </a:xfrm>
        </p:grpSpPr>
        <p:sp>
          <p:nvSpPr>
            <p:cNvPr id="612" name="Rectangle 611">
              <a:extLst>
                <a:ext uri="{FF2B5EF4-FFF2-40B4-BE49-F238E27FC236}">
                  <a16:creationId xmlns:a16="http://schemas.microsoft.com/office/drawing/2014/main" id="{B506EFE5-49FD-4EC0-BBC6-B25C087C2339}"/>
                </a:ext>
              </a:extLst>
            </p:cNvPr>
            <p:cNvSpPr/>
            <p:nvPr/>
          </p:nvSpPr>
          <p:spPr>
            <a:xfrm>
              <a:off x="826172" y="3337068"/>
              <a:ext cx="788999" cy="405560"/>
            </a:xfrm>
            <a:prstGeom prst="rect">
              <a:avLst/>
            </a:prstGeom>
          </p:spPr>
          <p:txBody>
            <a:bodyPr wrap="none">
              <a:spAutoFit/>
            </a:bodyPr>
            <a:lstStyle/>
            <a:p>
              <a:pPr marL="0" lvl="1">
                <a:lnSpc>
                  <a:spcPct val="120000"/>
                </a:lnSpc>
                <a:spcBef>
                  <a:spcPts val="0"/>
                </a:spcBef>
                <a:spcAft>
                  <a:spcPts val="600"/>
                </a:spcAft>
                <a:buClr>
                  <a:srgbClr val="4D89C4"/>
                </a:buClr>
                <a:buSzPct val="100000"/>
                <a:defRPr/>
              </a:pPr>
              <a:r>
                <a:rPr lang="en-GB" kern="0">
                  <a:solidFill>
                    <a:srgbClr val="000000"/>
                  </a:solidFill>
                  <a:latin typeface="Aptos" panose="020B0004020202020204" pitchFamily="34" charset="0"/>
                  <a:cs typeface="Arial" pitchFamily="34" charset="0"/>
                </a:rPr>
                <a:t>Loans</a:t>
              </a:r>
            </a:p>
          </p:txBody>
        </p:sp>
        <p:grpSp>
          <p:nvGrpSpPr>
            <p:cNvPr id="614" name="Group 613">
              <a:extLst>
                <a:ext uri="{FF2B5EF4-FFF2-40B4-BE49-F238E27FC236}">
                  <a16:creationId xmlns:a16="http://schemas.microsoft.com/office/drawing/2014/main" id="{CD1D61A7-F78A-433A-AB62-629A0092F5F8}"/>
                </a:ext>
              </a:extLst>
            </p:cNvPr>
            <p:cNvGrpSpPr/>
            <p:nvPr/>
          </p:nvGrpSpPr>
          <p:grpSpPr>
            <a:xfrm>
              <a:off x="4300441" y="3471647"/>
              <a:ext cx="361276" cy="125053"/>
              <a:chOff x="3161430" y="5050988"/>
              <a:chExt cx="638176" cy="220900"/>
            </a:xfrm>
            <a:solidFill>
              <a:srgbClr val="4A4383"/>
            </a:solidFill>
          </p:grpSpPr>
          <p:sp>
            <p:nvSpPr>
              <p:cNvPr id="617" name="Arrow: Chevron 616">
                <a:extLst>
                  <a:ext uri="{FF2B5EF4-FFF2-40B4-BE49-F238E27FC236}">
                    <a16:creationId xmlns:a16="http://schemas.microsoft.com/office/drawing/2014/main" id="{351E1A7A-1F26-42A7-A75C-E1B4CCDA4DFF}"/>
                  </a:ext>
                </a:extLst>
              </p:cNvPr>
              <p:cNvSpPr/>
              <p:nvPr/>
            </p:nvSpPr>
            <p:spPr>
              <a:xfrm>
                <a:off x="3161430" y="5050988"/>
                <a:ext cx="247650" cy="220900"/>
              </a:xfrm>
              <a:prstGeom prst="chevron">
                <a:avLst>
                  <a:gd name="adj" fmla="val 62936"/>
                </a:avLst>
              </a:prstGeom>
              <a:solidFill>
                <a:srgbClr val="000000"/>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cs typeface="+mn-cs"/>
                </a:endParaRPr>
              </a:p>
            </p:txBody>
          </p:sp>
          <p:sp>
            <p:nvSpPr>
              <p:cNvPr id="618" name="Arrow: Chevron 617">
                <a:extLst>
                  <a:ext uri="{FF2B5EF4-FFF2-40B4-BE49-F238E27FC236}">
                    <a16:creationId xmlns:a16="http://schemas.microsoft.com/office/drawing/2014/main" id="{4FFA46ED-231A-48DC-A04D-231BDC741ADE}"/>
                  </a:ext>
                </a:extLst>
              </p:cNvPr>
              <p:cNvSpPr/>
              <p:nvPr/>
            </p:nvSpPr>
            <p:spPr>
              <a:xfrm>
                <a:off x="3356693" y="5050988"/>
                <a:ext cx="247650" cy="220900"/>
              </a:xfrm>
              <a:prstGeom prst="chevron">
                <a:avLst>
                  <a:gd name="adj" fmla="val 62936"/>
                </a:avLst>
              </a:prstGeom>
              <a:solidFill>
                <a:srgbClr val="000000"/>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cs typeface="+mn-cs"/>
                </a:endParaRPr>
              </a:p>
            </p:txBody>
          </p:sp>
          <p:sp>
            <p:nvSpPr>
              <p:cNvPr id="619" name="Arrow: Chevron 618">
                <a:extLst>
                  <a:ext uri="{FF2B5EF4-FFF2-40B4-BE49-F238E27FC236}">
                    <a16:creationId xmlns:a16="http://schemas.microsoft.com/office/drawing/2014/main" id="{C019FD3D-3A39-46C9-97BC-9A55B7B37398}"/>
                  </a:ext>
                </a:extLst>
              </p:cNvPr>
              <p:cNvSpPr/>
              <p:nvPr/>
            </p:nvSpPr>
            <p:spPr>
              <a:xfrm>
                <a:off x="3551956" y="5050988"/>
                <a:ext cx="247650" cy="220900"/>
              </a:xfrm>
              <a:prstGeom prst="chevron">
                <a:avLst>
                  <a:gd name="adj" fmla="val 62936"/>
                </a:avLst>
              </a:prstGeom>
              <a:solidFill>
                <a:srgbClr val="000000"/>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cs typeface="+mn-cs"/>
                </a:endParaRPr>
              </a:p>
            </p:txBody>
          </p:sp>
        </p:grpSp>
        <p:sp>
          <p:nvSpPr>
            <p:cNvPr id="615" name="Rectangle 614">
              <a:extLst>
                <a:ext uri="{FF2B5EF4-FFF2-40B4-BE49-F238E27FC236}">
                  <a16:creationId xmlns:a16="http://schemas.microsoft.com/office/drawing/2014/main" id="{C7E41F1B-95A9-43A7-8BE1-FE3C504C9E35}"/>
                </a:ext>
              </a:extLst>
            </p:cNvPr>
            <p:cNvSpPr/>
            <p:nvPr/>
          </p:nvSpPr>
          <p:spPr>
            <a:xfrm>
              <a:off x="6209561" y="3337068"/>
              <a:ext cx="889987" cy="405560"/>
            </a:xfrm>
            <a:prstGeom prst="rect">
              <a:avLst/>
            </a:prstGeom>
          </p:spPr>
          <p:txBody>
            <a:bodyPr wrap="square">
              <a:spAutoFit/>
            </a:bodyPr>
            <a:lstStyle/>
            <a:p>
              <a:pPr fontAlgn="auto">
                <a:lnSpc>
                  <a:spcPct val="120000"/>
                </a:lnSpc>
                <a:spcBef>
                  <a:spcPct val="20000"/>
                </a:spcBef>
                <a:spcAft>
                  <a:spcPts val="0"/>
                </a:spcAft>
                <a:buClr>
                  <a:srgbClr val="FFFFFF"/>
                </a:buClr>
                <a:buSzPct val="120000"/>
                <a:defRPr/>
              </a:pPr>
              <a:r>
                <a:rPr lang="en-GB" kern="0" dirty="0">
                  <a:solidFill>
                    <a:srgbClr val="000000"/>
                  </a:solidFill>
                  <a:latin typeface="Aptos" panose="020B0004020202020204" pitchFamily="34" charset="0"/>
                  <a:cs typeface="Arial" pitchFamily="34" charset="0"/>
                </a:rPr>
                <a:t>£4,000  </a:t>
              </a:r>
            </a:p>
          </p:txBody>
        </p:sp>
        <p:pic>
          <p:nvPicPr>
            <p:cNvPr id="616" name="Graphic 615" descr="Bank check">
              <a:extLst>
                <a:ext uri="{FF2B5EF4-FFF2-40B4-BE49-F238E27FC236}">
                  <a16:creationId xmlns:a16="http://schemas.microsoft.com/office/drawing/2014/main" id="{B1A7A553-AAE7-489C-8AB1-86E172B49799}"/>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4693" y="3387164"/>
              <a:ext cx="294018" cy="294018"/>
            </a:xfrm>
            <a:prstGeom prst="rect">
              <a:avLst/>
            </a:prstGeom>
          </p:spPr>
        </p:pic>
      </p:grpSp>
      <p:grpSp>
        <p:nvGrpSpPr>
          <p:cNvPr id="2" name="Group 1">
            <a:extLst>
              <a:ext uri="{FF2B5EF4-FFF2-40B4-BE49-F238E27FC236}">
                <a16:creationId xmlns:a16="http://schemas.microsoft.com/office/drawing/2014/main" id="{87E31A99-16B9-F55C-93B0-C63818BC98C4}"/>
              </a:ext>
            </a:extLst>
          </p:cNvPr>
          <p:cNvGrpSpPr/>
          <p:nvPr/>
        </p:nvGrpSpPr>
        <p:grpSpPr>
          <a:xfrm>
            <a:off x="826311" y="1694799"/>
            <a:ext cx="7841940" cy="412935"/>
            <a:chOff x="451975" y="1006359"/>
            <a:chExt cx="7841940" cy="412935"/>
          </a:xfrm>
        </p:grpSpPr>
        <p:sp>
          <p:nvSpPr>
            <p:cNvPr id="621" name="Rectangle 620">
              <a:extLst>
                <a:ext uri="{FF2B5EF4-FFF2-40B4-BE49-F238E27FC236}">
                  <a16:creationId xmlns:a16="http://schemas.microsoft.com/office/drawing/2014/main" id="{BA912AB5-3525-4001-9E5A-946401F3E2F4}"/>
                </a:ext>
              </a:extLst>
            </p:cNvPr>
            <p:cNvSpPr/>
            <p:nvPr/>
          </p:nvSpPr>
          <p:spPr>
            <a:xfrm>
              <a:off x="451975" y="1006359"/>
              <a:ext cx="2449710" cy="369332"/>
            </a:xfrm>
            <a:prstGeom prst="rect">
              <a:avLst/>
            </a:prstGeom>
          </p:spPr>
          <p:txBody>
            <a:bodyPr wrap="none">
              <a:spAutoFit/>
            </a:bodyPr>
            <a:lstStyle/>
            <a:p>
              <a:pPr marL="358775" indent="-358775" fontAlgn="auto">
                <a:spcBef>
                  <a:spcPts val="0"/>
                </a:spcBef>
                <a:spcAft>
                  <a:spcPts val="600"/>
                </a:spcAft>
                <a:buClr>
                  <a:srgbClr val="4D89C4"/>
                </a:buClr>
                <a:buSzPct val="120000"/>
                <a:defRPr/>
              </a:pPr>
              <a:r>
                <a:rPr lang="en-GB" b="1" kern="0" dirty="0">
                  <a:solidFill>
                    <a:srgbClr val="000000"/>
                  </a:solidFill>
                  <a:latin typeface="Aptos" panose="020B0004020202020204" pitchFamily="34" charset="0"/>
                  <a:cs typeface="Arial" pitchFamily="34" charset="0"/>
                </a:rPr>
                <a:t>£50,000 annual salary</a:t>
              </a:r>
            </a:p>
          </p:txBody>
        </p:sp>
        <p:sp>
          <p:nvSpPr>
            <p:cNvPr id="622" name="Rectangle 621">
              <a:extLst>
                <a:ext uri="{FF2B5EF4-FFF2-40B4-BE49-F238E27FC236}">
                  <a16:creationId xmlns:a16="http://schemas.microsoft.com/office/drawing/2014/main" id="{7C44E1DB-C433-4293-B060-4C07A74D0C19}"/>
                </a:ext>
              </a:extLst>
            </p:cNvPr>
            <p:cNvSpPr/>
            <p:nvPr/>
          </p:nvSpPr>
          <p:spPr>
            <a:xfrm>
              <a:off x="6209561" y="1080740"/>
              <a:ext cx="2084354" cy="338554"/>
            </a:xfrm>
            <a:prstGeom prst="rect">
              <a:avLst/>
            </a:prstGeom>
          </p:spPr>
          <p:txBody>
            <a:bodyPr wrap="square">
              <a:spAutoFit/>
            </a:bodyPr>
            <a:lstStyle/>
            <a:p>
              <a:pPr fontAlgn="auto">
                <a:spcBef>
                  <a:spcPts val="0"/>
                </a:spcBef>
                <a:spcAft>
                  <a:spcPts val="600"/>
                </a:spcAft>
                <a:buClr>
                  <a:srgbClr val="4D89C4"/>
                </a:buClr>
                <a:buSzPct val="120000"/>
                <a:defRPr/>
              </a:pPr>
              <a:r>
                <a:rPr lang="en-GB" sz="1600" b="1" kern="0">
                  <a:solidFill>
                    <a:srgbClr val="000000"/>
                  </a:solidFill>
                  <a:latin typeface="Aptos" panose="020B0004020202020204" pitchFamily="34" charset="0"/>
                  <a:cs typeface="Arial" pitchFamily="34" charset="0"/>
                </a:rPr>
                <a:t>Costs pa:</a:t>
              </a:r>
            </a:p>
          </p:txBody>
        </p:sp>
      </p:grpSp>
      <p:grpSp>
        <p:nvGrpSpPr>
          <p:cNvPr id="11" name="Group 10">
            <a:extLst>
              <a:ext uri="{FF2B5EF4-FFF2-40B4-BE49-F238E27FC236}">
                <a16:creationId xmlns:a16="http://schemas.microsoft.com/office/drawing/2014/main" id="{3D71FD9A-3470-2F89-9184-A5605F9A7CDA}"/>
              </a:ext>
            </a:extLst>
          </p:cNvPr>
          <p:cNvGrpSpPr/>
          <p:nvPr/>
        </p:nvGrpSpPr>
        <p:grpSpPr>
          <a:xfrm>
            <a:off x="5000997" y="4537821"/>
            <a:ext cx="2683893" cy="405560"/>
            <a:chOff x="4626660" y="3849382"/>
            <a:chExt cx="2683893" cy="405560"/>
          </a:xfrm>
        </p:grpSpPr>
        <p:sp>
          <p:nvSpPr>
            <p:cNvPr id="624" name="Rectangle 623">
              <a:extLst>
                <a:ext uri="{FF2B5EF4-FFF2-40B4-BE49-F238E27FC236}">
                  <a16:creationId xmlns:a16="http://schemas.microsoft.com/office/drawing/2014/main" id="{3AFD5B2D-7945-4841-8AAD-AED732F2D849}"/>
                </a:ext>
              </a:extLst>
            </p:cNvPr>
            <p:cNvSpPr/>
            <p:nvPr/>
          </p:nvSpPr>
          <p:spPr>
            <a:xfrm>
              <a:off x="6106904" y="3849382"/>
              <a:ext cx="1203649" cy="405560"/>
            </a:xfrm>
            <a:prstGeom prst="rect">
              <a:avLst/>
            </a:prstGeom>
          </p:spPr>
          <p:txBody>
            <a:bodyPr wrap="square">
              <a:spAutoFit/>
            </a:bodyPr>
            <a:lstStyle/>
            <a:p>
              <a:pPr fontAlgn="auto">
                <a:lnSpc>
                  <a:spcPct val="120000"/>
                </a:lnSpc>
                <a:spcBef>
                  <a:spcPct val="20000"/>
                </a:spcBef>
                <a:spcAft>
                  <a:spcPts val="0"/>
                </a:spcAft>
                <a:buClr>
                  <a:srgbClr val="FFFFFF"/>
                </a:buClr>
                <a:buSzPct val="120000"/>
                <a:defRPr/>
              </a:pPr>
              <a:r>
                <a:rPr lang="en-GB" dirty="0">
                  <a:solidFill>
                    <a:srgbClr val="000000"/>
                  </a:solidFill>
                  <a:latin typeface="Aptos" panose="020B0004020202020204" pitchFamily="34" charset="0"/>
                  <a:ea typeface="ヒラギノ角ゴ Pro W3" charset="-128"/>
                  <a:cs typeface="Arial" pitchFamily="34" charset="0"/>
                </a:rPr>
                <a:t>£23,720</a:t>
              </a:r>
              <a:endParaRPr lang="en-GB" b="1" kern="0" dirty="0">
                <a:solidFill>
                  <a:srgbClr val="000000"/>
                </a:solidFill>
                <a:latin typeface="Aptos" panose="020B0004020202020204" pitchFamily="34" charset="0"/>
                <a:cs typeface="Arial" pitchFamily="34" charset="0"/>
              </a:endParaRPr>
            </a:p>
          </p:txBody>
        </p:sp>
        <p:sp>
          <p:nvSpPr>
            <p:cNvPr id="625" name="Rectangle 624">
              <a:extLst>
                <a:ext uri="{FF2B5EF4-FFF2-40B4-BE49-F238E27FC236}">
                  <a16:creationId xmlns:a16="http://schemas.microsoft.com/office/drawing/2014/main" id="{0D1499EE-AE8F-47CE-AFB3-7803C591E46F}"/>
                </a:ext>
              </a:extLst>
            </p:cNvPr>
            <p:cNvSpPr/>
            <p:nvPr/>
          </p:nvSpPr>
          <p:spPr>
            <a:xfrm>
              <a:off x="4626660" y="3861821"/>
              <a:ext cx="1351652" cy="369332"/>
            </a:xfrm>
            <a:prstGeom prst="rect">
              <a:avLst/>
            </a:prstGeom>
          </p:spPr>
          <p:txBody>
            <a:bodyPr wrap="none">
              <a:spAutoFit/>
            </a:bodyPr>
            <a:lstStyle/>
            <a:p>
              <a:pPr fontAlgn="auto">
                <a:spcBef>
                  <a:spcPts val="0"/>
                </a:spcBef>
                <a:spcAft>
                  <a:spcPts val="0"/>
                </a:spcAft>
                <a:defRPr/>
              </a:pPr>
              <a:r>
                <a:rPr lang="en-GB">
                  <a:solidFill>
                    <a:srgbClr val="000000"/>
                  </a:solidFill>
                  <a:latin typeface="Aptos" panose="020B0004020202020204" pitchFamily="34" charset="0"/>
                </a:rPr>
                <a:t>Remaining:</a:t>
              </a:r>
            </a:p>
          </p:txBody>
        </p:sp>
      </p:grpSp>
      <p:cxnSp>
        <p:nvCxnSpPr>
          <p:cNvPr id="626" name="Straight Connector 625">
            <a:extLst>
              <a:ext uri="{FF2B5EF4-FFF2-40B4-BE49-F238E27FC236}">
                <a16:creationId xmlns:a16="http://schemas.microsoft.com/office/drawing/2014/main" id="{28D81DD2-C730-479F-995C-F64CD96C82C8}"/>
              </a:ext>
            </a:extLst>
          </p:cNvPr>
          <p:cNvCxnSpPr>
            <a:cxnSpLocks/>
          </p:cNvCxnSpPr>
          <p:nvPr/>
        </p:nvCxnSpPr>
        <p:spPr>
          <a:xfrm>
            <a:off x="6518565" y="4509828"/>
            <a:ext cx="985043" cy="0"/>
          </a:xfrm>
          <a:prstGeom prst="line">
            <a:avLst/>
          </a:prstGeom>
          <a:ln w="28575">
            <a:solidFill>
              <a:srgbClr val="000000"/>
            </a:solidFill>
            <a:prstDash val="sysDot"/>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E59A389-506C-378F-4EE6-1867B4D643CD}"/>
              </a:ext>
            </a:extLst>
          </p:cNvPr>
          <p:cNvGrpSpPr/>
          <p:nvPr/>
        </p:nvGrpSpPr>
        <p:grpSpPr>
          <a:xfrm>
            <a:off x="826311" y="5045715"/>
            <a:ext cx="7841940" cy="369332"/>
            <a:chOff x="451975" y="4357276"/>
            <a:chExt cx="7841940" cy="369332"/>
          </a:xfrm>
        </p:grpSpPr>
        <p:sp>
          <p:nvSpPr>
            <p:cNvPr id="636" name="Rectangle 635">
              <a:extLst>
                <a:ext uri="{FF2B5EF4-FFF2-40B4-BE49-F238E27FC236}">
                  <a16:creationId xmlns:a16="http://schemas.microsoft.com/office/drawing/2014/main" id="{540C98C4-F1A4-4FD2-B6EA-3E2F30E1D8EF}"/>
                </a:ext>
              </a:extLst>
            </p:cNvPr>
            <p:cNvSpPr/>
            <p:nvPr/>
          </p:nvSpPr>
          <p:spPr>
            <a:xfrm>
              <a:off x="451975" y="4357276"/>
              <a:ext cx="3082895" cy="369332"/>
            </a:xfrm>
            <a:prstGeom prst="rect">
              <a:avLst/>
            </a:prstGeom>
          </p:spPr>
          <p:txBody>
            <a:bodyPr wrap="none">
              <a:spAutoFit/>
            </a:bodyPr>
            <a:lstStyle/>
            <a:p>
              <a:pPr marL="358775" indent="-358775" fontAlgn="auto">
                <a:spcBef>
                  <a:spcPts val="0"/>
                </a:spcBef>
                <a:spcAft>
                  <a:spcPts val="600"/>
                </a:spcAft>
                <a:buClr>
                  <a:srgbClr val="4D89C4"/>
                </a:buClr>
                <a:buSzPct val="120000"/>
                <a:defRPr/>
              </a:pPr>
              <a:r>
                <a:rPr lang="en-GB" b="1" kern="0" dirty="0">
                  <a:solidFill>
                    <a:srgbClr val="000000"/>
                  </a:solidFill>
                  <a:latin typeface="Aptos" panose="020B0004020202020204" pitchFamily="34" charset="0"/>
                  <a:cs typeface="Arial" pitchFamily="34" charset="0"/>
                </a:rPr>
                <a:t>£25,000 retirement income</a:t>
              </a:r>
            </a:p>
          </p:txBody>
        </p:sp>
        <p:sp>
          <p:nvSpPr>
            <p:cNvPr id="637" name="Rectangle 636">
              <a:extLst>
                <a:ext uri="{FF2B5EF4-FFF2-40B4-BE49-F238E27FC236}">
                  <a16:creationId xmlns:a16="http://schemas.microsoft.com/office/drawing/2014/main" id="{7AC00BCB-0BB1-492B-8E63-29E2EDC46D6A}"/>
                </a:ext>
              </a:extLst>
            </p:cNvPr>
            <p:cNvSpPr/>
            <p:nvPr/>
          </p:nvSpPr>
          <p:spPr>
            <a:xfrm>
              <a:off x="6209561" y="4372665"/>
              <a:ext cx="2084354" cy="338554"/>
            </a:xfrm>
            <a:prstGeom prst="rect">
              <a:avLst/>
            </a:prstGeom>
          </p:spPr>
          <p:txBody>
            <a:bodyPr wrap="square">
              <a:spAutoFit/>
            </a:bodyPr>
            <a:lstStyle/>
            <a:p>
              <a:pPr fontAlgn="auto">
                <a:spcBef>
                  <a:spcPts val="0"/>
                </a:spcBef>
                <a:spcAft>
                  <a:spcPts val="600"/>
                </a:spcAft>
                <a:buClr>
                  <a:srgbClr val="4D89C4"/>
                </a:buClr>
                <a:buSzPct val="120000"/>
                <a:defRPr/>
              </a:pPr>
              <a:r>
                <a:rPr lang="en-GB" sz="1600" b="1" kern="0">
                  <a:solidFill>
                    <a:srgbClr val="000000"/>
                  </a:solidFill>
                  <a:latin typeface="Aptos" panose="020B0004020202020204" pitchFamily="34" charset="0"/>
                  <a:cs typeface="Arial" pitchFamily="34" charset="0"/>
                </a:rPr>
                <a:t>Costs pa:</a:t>
              </a:r>
            </a:p>
          </p:txBody>
        </p:sp>
      </p:grpSp>
      <p:grpSp>
        <p:nvGrpSpPr>
          <p:cNvPr id="10" name="Group 9">
            <a:extLst>
              <a:ext uri="{FF2B5EF4-FFF2-40B4-BE49-F238E27FC236}">
                <a16:creationId xmlns:a16="http://schemas.microsoft.com/office/drawing/2014/main" id="{B143DE8E-66C6-E1D4-C0B6-3BF121710256}"/>
              </a:ext>
            </a:extLst>
          </p:cNvPr>
          <p:cNvGrpSpPr/>
          <p:nvPr/>
        </p:nvGrpSpPr>
        <p:grpSpPr>
          <a:xfrm>
            <a:off x="5009875" y="5954278"/>
            <a:ext cx="2683893" cy="405560"/>
            <a:chOff x="4635538" y="5265839"/>
            <a:chExt cx="2683893" cy="405560"/>
          </a:xfrm>
        </p:grpSpPr>
        <p:sp>
          <p:nvSpPr>
            <p:cNvPr id="639" name="Rectangle 638">
              <a:extLst>
                <a:ext uri="{FF2B5EF4-FFF2-40B4-BE49-F238E27FC236}">
                  <a16:creationId xmlns:a16="http://schemas.microsoft.com/office/drawing/2014/main" id="{E69BDAB9-BB5B-4B2A-B2AF-05B8DC4AB89E}"/>
                </a:ext>
              </a:extLst>
            </p:cNvPr>
            <p:cNvSpPr/>
            <p:nvPr/>
          </p:nvSpPr>
          <p:spPr>
            <a:xfrm>
              <a:off x="6115782" y="5265839"/>
              <a:ext cx="1203649" cy="405560"/>
            </a:xfrm>
            <a:prstGeom prst="rect">
              <a:avLst/>
            </a:prstGeom>
          </p:spPr>
          <p:txBody>
            <a:bodyPr wrap="square">
              <a:spAutoFit/>
            </a:bodyPr>
            <a:lstStyle/>
            <a:p>
              <a:pPr fontAlgn="auto">
                <a:lnSpc>
                  <a:spcPct val="120000"/>
                </a:lnSpc>
                <a:spcBef>
                  <a:spcPct val="20000"/>
                </a:spcBef>
                <a:spcAft>
                  <a:spcPts val="0"/>
                </a:spcAft>
                <a:buClr>
                  <a:srgbClr val="FFFFFF"/>
                </a:buClr>
                <a:buSzPct val="120000"/>
                <a:defRPr/>
              </a:pPr>
              <a:r>
                <a:rPr lang="en-GB" dirty="0">
                  <a:solidFill>
                    <a:srgbClr val="000000"/>
                  </a:solidFill>
                  <a:latin typeface="Aptos" panose="020B0004020202020204" pitchFamily="34" charset="0"/>
                  <a:ea typeface="ヒラギノ角ゴ Pro W3" charset="-128"/>
                  <a:cs typeface="Arial" pitchFamily="34" charset="0"/>
                </a:rPr>
                <a:t>£22,514</a:t>
              </a:r>
              <a:endParaRPr lang="en-GB" b="1" kern="0" dirty="0">
                <a:solidFill>
                  <a:srgbClr val="000000"/>
                </a:solidFill>
                <a:latin typeface="Aptos" panose="020B0004020202020204" pitchFamily="34" charset="0"/>
                <a:cs typeface="Arial" pitchFamily="34" charset="0"/>
              </a:endParaRPr>
            </a:p>
          </p:txBody>
        </p:sp>
        <p:sp>
          <p:nvSpPr>
            <p:cNvPr id="640" name="Rectangle 639">
              <a:extLst>
                <a:ext uri="{FF2B5EF4-FFF2-40B4-BE49-F238E27FC236}">
                  <a16:creationId xmlns:a16="http://schemas.microsoft.com/office/drawing/2014/main" id="{79353BD0-6E07-47B2-953D-C5DD33564937}"/>
                </a:ext>
              </a:extLst>
            </p:cNvPr>
            <p:cNvSpPr/>
            <p:nvPr/>
          </p:nvSpPr>
          <p:spPr>
            <a:xfrm>
              <a:off x="4635538" y="5278278"/>
              <a:ext cx="1351652" cy="369332"/>
            </a:xfrm>
            <a:prstGeom prst="rect">
              <a:avLst/>
            </a:prstGeom>
          </p:spPr>
          <p:txBody>
            <a:bodyPr wrap="none">
              <a:spAutoFit/>
            </a:bodyPr>
            <a:lstStyle/>
            <a:p>
              <a:pPr fontAlgn="auto">
                <a:spcBef>
                  <a:spcPts val="0"/>
                </a:spcBef>
                <a:spcAft>
                  <a:spcPts val="0"/>
                </a:spcAft>
                <a:defRPr/>
              </a:pPr>
              <a:r>
                <a:rPr lang="en-GB">
                  <a:solidFill>
                    <a:srgbClr val="000000"/>
                  </a:solidFill>
                  <a:latin typeface="Aptos" panose="020B0004020202020204" pitchFamily="34" charset="0"/>
                </a:rPr>
                <a:t>Remaining:</a:t>
              </a:r>
            </a:p>
          </p:txBody>
        </p:sp>
      </p:grpSp>
      <p:cxnSp>
        <p:nvCxnSpPr>
          <p:cNvPr id="641" name="Straight Connector 640">
            <a:extLst>
              <a:ext uri="{FF2B5EF4-FFF2-40B4-BE49-F238E27FC236}">
                <a16:creationId xmlns:a16="http://schemas.microsoft.com/office/drawing/2014/main" id="{938E9DF1-0138-4E50-BD22-4E9D7F7C30BA}"/>
              </a:ext>
            </a:extLst>
          </p:cNvPr>
          <p:cNvCxnSpPr>
            <a:cxnSpLocks/>
          </p:cNvCxnSpPr>
          <p:nvPr/>
        </p:nvCxnSpPr>
        <p:spPr>
          <a:xfrm>
            <a:off x="6518565" y="5926285"/>
            <a:ext cx="985043" cy="0"/>
          </a:xfrm>
          <a:prstGeom prst="line">
            <a:avLst/>
          </a:prstGeom>
          <a:ln w="28575">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642" name="TextBox 641">
            <a:extLst>
              <a:ext uri="{FF2B5EF4-FFF2-40B4-BE49-F238E27FC236}">
                <a16:creationId xmlns:a16="http://schemas.microsoft.com/office/drawing/2014/main" id="{16606F62-E3D5-45BD-81C2-63A676110005}"/>
              </a:ext>
            </a:extLst>
          </p:cNvPr>
          <p:cNvSpPr txBox="1"/>
          <p:nvPr/>
        </p:nvSpPr>
        <p:spPr>
          <a:xfrm>
            <a:off x="693151" y="6355250"/>
            <a:ext cx="6332156" cy="276999"/>
          </a:xfrm>
          <a:prstGeom prst="rect">
            <a:avLst/>
          </a:prstGeom>
          <a:noFill/>
        </p:spPr>
        <p:txBody>
          <a:bodyPr wrap="square" rtlCol="0">
            <a:spAutoFit/>
          </a:bodyPr>
          <a:lstStyle/>
          <a:p>
            <a:pPr eaLnBrk="1" fontAlgn="auto" hangingPunct="1">
              <a:spcBef>
                <a:spcPts val="0"/>
              </a:spcBef>
              <a:spcAft>
                <a:spcPts val="0"/>
              </a:spcAft>
              <a:defRPr/>
            </a:pPr>
            <a:r>
              <a:rPr lang="en-GB" sz="1200" kern="0" dirty="0">
                <a:solidFill>
                  <a:srgbClr val="000000"/>
                </a:solidFill>
                <a:latin typeface="Aptos" panose="020B0004020202020204" pitchFamily="34" charset="0"/>
                <a:cs typeface="Arial" pitchFamily="34" charset="0"/>
              </a:rPr>
              <a:t>*assumes pension contributions of 5% pa through a salary sacrifice arrangement</a:t>
            </a:r>
          </a:p>
        </p:txBody>
      </p:sp>
      <p:grpSp>
        <p:nvGrpSpPr>
          <p:cNvPr id="16" name="Group 15">
            <a:extLst>
              <a:ext uri="{FF2B5EF4-FFF2-40B4-BE49-F238E27FC236}">
                <a16:creationId xmlns:a16="http://schemas.microsoft.com/office/drawing/2014/main" id="{4F535522-9BE7-7ADB-CF8E-F829271B17AF}"/>
              </a:ext>
            </a:extLst>
          </p:cNvPr>
          <p:cNvGrpSpPr/>
          <p:nvPr/>
        </p:nvGrpSpPr>
        <p:grpSpPr>
          <a:xfrm>
            <a:off x="897650" y="2052248"/>
            <a:ext cx="6553792" cy="405560"/>
            <a:chOff x="523314" y="1363809"/>
            <a:chExt cx="6553792" cy="405560"/>
          </a:xfrm>
        </p:grpSpPr>
        <p:grpSp>
          <p:nvGrpSpPr>
            <p:cNvPr id="3" name="Group 2">
              <a:extLst>
                <a:ext uri="{FF2B5EF4-FFF2-40B4-BE49-F238E27FC236}">
                  <a16:creationId xmlns:a16="http://schemas.microsoft.com/office/drawing/2014/main" id="{4553E726-15F8-8150-03D2-9D622A7DB7F4}"/>
                </a:ext>
              </a:extLst>
            </p:cNvPr>
            <p:cNvGrpSpPr/>
            <p:nvPr/>
          </p:nvGrpSpPr>
          <p:grpSpPr>
            <a:xfrm>
              <a:off x="826172" y="1363809"/>
              <a:ext cx="6250934" cy="405560"/>
              <a:chOff x="826172" y="1363809"/>
              <a:chExt cx="6250934" cy="405560"/>
            </a:xfrm>
          </p:grpSpPr>
          <p:grpSp>
            <p:nvGrpSpPr>
              <p:cNvPr id="580" name="Group 579">
                <a:extLst>
                  <a:ext uri="{FF2B5EF4-FFF2-40B4-BE49-F238E27FC236}">
                    <a16:creationId xmlns:a16="http://schemas.microsoft.com/office/drawing/2014/main" id="{E9BCF5CA-CADD-4ED0-AD60-752FC7A6D1DC}"/>
                  </a:ext>
                </a:extLst>
              </p:cNvPr>
              <p:cNvGrpSpPr/>
              <p:nvPr/>
            </p:nvGrpSpPr>
            <p:grpSpPr>
              <a:xfrm>
                <a:off x="4300441" y="1498388"/>
                <a:ext cx="361276" cy="125053"/>
                <a:chOff x="3161430" y="5050988"/>
                <a:chExt cx="638176" cy="220900"/>
              </a:xfrm>
              <a:solidFill>
                <a:srgbClr val="4A4383"/>
              </a:solidFill>
            </p:grpSpPr>
            <p:sp>
              <p:nvSpPr>
                <p:cNvPr id="584" name="Arrow: Chevron 583">
                  <a:extLst>
                    <a:ext uri="{FF2B5EF4-FFF2-40B4-BE49-F238E27FC236}">
                      <a16:creationId xmlns:a16="http://schemas.microsoft.com/office/drawing/2014/main" id="{60C4B797-D43F-4009-B656-369F0D959C73}"/>
                    </a:ext>
                  </a:extLst>
                </p:cNvPr>
                <p:cNvSpPr/>
                <p:nvPr/>
              </p:nvSpPr>
              <p:spPr>
                <a:xfrm>
                  <a:off x="3161430" y="5050988"/>
                  <a:ext cx="247650" cy="220900"/>
                </a:xfrm>
                <a:prstGeom prst="chevron">
                  <a:avLst>
                    <a:gd name="adj" fmla="val 62936"/>
                  </a:avLst>
                </a:prstGeom>
                <a:solidFill>
                  <a:srgbClr val="391C66"/>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cs typeface="+mn-cs"/>
                  </a:endParaRPr>
                </a:p>
              </p:txBody>
            </p:sp>
            <p:sp>
              <p:nvSpPr>
                <p:cNvPr id="585" name="Arrow: Chevron 584">
                  <a:extLst>
                    <a:ext uri="{FF2B5EF4-FFF2-40B4-BE49-F238E27FC236}">
                      <a16:creationId xmlns:a16="http://schemas.microsoft.com/office/drawing/2014/main" id="{4C9A7AB0-9965-45C7-BB6F-9C0648CBB742}"/>
                    </a:ext>
                  </a:extLst>
                </p:cNvPr>
                <p:cNvSpPr/>
                <p:nvPr/>
              </p:nvSpPr>
              <p:spPr>
                <a:xfrm>
                  <a:off x="3356693" y="5050988"/>
                  <a:ext cx="247650" cy="220900"/>
                </a:xfrm>
                <a:prstGeom prst="chevron">
                  <a:avLst>
                    <a:gd name="adj" fmla="val 62936"/>
                  </a:avLst>
                </a:prstGeom>
                <a:solidFill>
                  <a:srgbClr val="391C66"/>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cs typeface="+mn-cs"/>
                  </a:endParaRPr>
                </a:p>
              </p:txBody>
            </p:sp>
            <p:sp>
              <p:nvSpPr>
                <p:cNvPr id="586" name="Arrow: Chevron 585">
                  <a:extLst>
                    <a:ext uri="{FF2B5EF4-FFF2-40B4-BE49-F238E27FC236}">
                      <a16:creationId xmlns:a16="http://schemas.microsoft.com/office/drawing/2014/main" id="{FD1C2FD2-9049-425A-B3DC-687723EA1826}"/>
                    </a:ext>
                  </a:extLst>
                </p:cNvPr>
                <p:cNvSpPr/>
                <p:nvPr/>
              </p:nvSpPr>
              <p:spPr>
                <a:xfrm>
                  <a:off x="3551956" y="5050988"/>
                  <a:ext cx="247650" cy="220900"/>
                </a:xfrm>
                <a:prstGeom prst="chevron">
                  <a:avLst>
                    <a:gd name="adj" fmla="val 62936"/>
                  </a:avLst>
                </a:prstGeom>
                <a:solidFill>
                  <a:srgbClr val="391C66"/>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cs typeface="+mn-cs"/>
                  </a:endParaRPr>
                </a:p>
              </p:txBody>
            </p:sp>
          </p:grpSp>
          <p:sp>
            <p:nvSpPr>
              <p:cNvPr id="581" name="Rectangle 580">
                <a:extLst>
                  <a:ext uri="{FF2B5EF4-FFF2-40B4-BE49-F238E27FC236}">
                    <a16:creationId xmlns:a16="http://schemas.microsoft.com/office/drawing/2014/main" id="{ABEB8503-1E65-449A-ACBE-309DCA6CDD38}"/>
                  </a:ext>
                </a:extLst>
              </p:cNvPr>
              <p:cNvSpPr/>
              <p:nvPr/>
            </p:nvSpPr>
            <p:spPr>
              <a:xfrm>
                <a:off x="6209561" y="1363809"/>
                <a:ext cx="867545" cy="405560"/>
              </a:xfrm>
              <a:prstGeom prst="rect">
                <a:avLst/>
              </a:prstGeom>
            </p:spPr>
            <p:txBody>
              <a:bodyPr wrap="none">
                <a:spAutoFit/>
              </a:bodyPr>
              <a:lstStyle/>
              <a:p>
                <a:pPr fontAlgn="auto">
                  <a:lnSpc>
                    <a:spcPct val="120000"/>
                  </a:lnSpc>
                  <a:spcBef>
                    <a:spcPct val="20000"/>
                  </a:spcBef>
                  <a:spcAft>
                    <a:spcPts val="0"/>
                  </a:spcAft>
                  <a:buClr>
                    <a:srgbClr val="FFFFFF"/>
                  </a:buClr>
                  <a:buSzPct val="120000"/>
                  <a:defRPr/>
                </a:pPr>
                <a:r>
                  <a:rPr lang="en-GB" kern="0" dirty="0">
                    <a:solidFill>
                      <a:srgbClr val="000000"/>
                    </a:solidFill>
                    <a:latin typeface="Aptos" panose="020B0004020202020204" pitchFamily="34" charset="0"/>
                    <a:cs typeface="Arial" pitchFamily="34" charset="0"/>
                  </a:rPr>
                  <a:t>£6,986</a:t>
                </a:r>
              </a:p>
            </p:txBody>
          </p:sp>
          <p:sp>
            <p:nvSpPr>
              <p:cNvPr id="582" name="Rectangle 581">
                <a:extLst>
                  <a:ext uri="{FF2B5EF4-FFF2-40B4-BE49-F238E27FC236}">
                    <a16:creationId xmlns:a16="http://schemas.microsoft.com/office/drawing/2014/main" id="{DDCD1621-DCF0-4280-AC8E-F56C1D494591}"/>
                  </a:ext>
                </a:extLst>
              </p:cNvPr>
              <p:cNvSpPr/>
              <p:nvPr/>
            </p:nvSpPr>
            <p:spPr>
              <a:xfrm>
                <a:off x="826172" y="1363809"/>
                <a:ext cx="1321196" cy="405560"/>
              </a:xfrm>
              <a:prstGeom prst="rect">
                <a:avLst/>
              </a:prstGeom>
            </p:spPr>
            <p:txBody>
              <a:bodyPr wrap="none">
                <a:spAutoFit/>
              </a:bodyPr>
              <a:lstStyle/>
              <a:p>
                <a:pPr marL="0" lvl="1">
                  <a:lnSpc>
                    <a:spcPct val="120000"/>
                  </a:lnSpc>
                  <a:spcBef>
                    <a:spcPts val="0"/>
                  </a:spcBef>
                  <a:spcAft>
                    <a:spcPts val="600"/>
                  </a:spcAft>
                  <a:buClr>
                    <a:srgbClr val="4D89C4"/>
                  </a:buClr>
                  <a:buSzPct val="100000"/>
                  <a:defRPr/>
                </a:pPr>
                <a:r>
                  <a:rPr lang="en-GB" kern="0" dirty="0">
                    <a:solidFill>
                      <a:srgbClr val="000000"/>
                    </a:solidFill>
                    <a:latin typeface="Aptos" panose="020B0004020202020204" pitchFamily="34" charset="0"/>
                    <a:cs typeface="Arial" pitchFamily="34" charset="0"/>
                  </a:rPr>
                  <a:t>Income Tax</a:t>
                </a:r>
              </a:p>
            </p:txBody>
          </p:sp>
        </p:grpSp>
        <p:pic>
          <p:nvPicPr>
            <p:cNvPr id="14" name="Graphic 13" descr="Tax with solid fill">
              <a:extLst>
                <a:ext uri="{FF2B5EF4-FFF2-40B4-BE49-F238E27FC236}">
                  <a16:creationId xmlns:a16="http://schemas.microsoft.com/office/drawing/2014/main" id="{BEF9CE3A-C7E2-E688-1435-946D0D68BD7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23314" y="1376436"/>
              <a:ext cx="369332" cy="369332"/>
            </a:xfrm>
            <a:prstGeom prst="rect">
              <a:avLst/>
            </a:prstGeom>
          </p:spPr>
        </p:pic>
      </p:grpSp>
      <p:grpSp>
        <p:nvGrpSpPr>
          <p:cNvPr id="17" name="Group 16">
            <a:extLst>
              <a:ext uri="{FF2B5EF4-FFF2-40B4-BE49-F238E27FC236}">
                <a16:creationId xmlns:a16="http://schemas.microsoft.com/office/drawing/2014/main" id="{1C98FD7B-BC4D-2CD2-D63D-2A83D0799881}"/>
              </a:ext>
            </a:extLst>
          </p:cNvPr>
          <p:cNvGrpSpPr/>
          <p:nvPr/>
        </p:nvGrpSpPr>
        <p:grpSpPr>
          <a:xfrm>
            <a:off x="912472" y="5437846"/>
            <a:ext cx="6490030" cy="405560"/>
            <a:chOff x="538136" y="4749407"/>
            <a:chExt cx="6490030" cy="405560"/>
          </a:xfrm>
        </p:grpSpPr>
        <p:grpSp>
          <p:nvGrpSpPr>
            <p:cNvPr id="9" name="Group 8">
              <a:extLst>
                <a:ext uri="{FF2B5EF4-FFF2-40B4-BE49-F238E27FC236}">
                  <a16:creationId xmlns:a16="http://schemas.microsoft.com/office/drawing/2014/main" id="{2A81D889-FBEA-50A5-0FBA-54490CF50E6E}"/>
                </a:ext>
              </a:extLst>
            </p:cNvPr>
            <p:cNvGrpSpPr/>
            <p:nvPr/>
          </p:nvGrpSpPr>
          <p:grpSpPr>
            <a:xfrm>
              <a:off x="826172" y="4749407"/>
              <a:ext cx="6201994" cy="405560"/>
              <a:chOff x="826172" y="4749407"/>
              <a:chExt cx="6201994" cy="405560"/>
            </a:xfrm>
          </p:grpSpPr>
          <p:grpSp>
            <p:nvGrpSpPr>
              <p:cNvPr id="628" name="Group 627">
                <a:extLst>
                  <a:ext uri="{FF2B5EF4-FFF2-40B4-BE49-F238E27FC236}">
                    <a16:creationId xmlns:a16="http://schemas.microsoft.com/office/drawing/2014/main" id="{5214B812-6051-4152-BA9B-6D4AF0505B95}"/>
                  </a:ext>
                </a:extLst>
              </p:cNvPr>
              <p:cNvGrpSpPr/>
              <p:nvPr/>
            </p:nvGrpSpPr>
            <p:grpSpPr>
              <a:xfrm>
                <a:off x="4270786" y="4883986"/>
                <a:ext cx="375978" cy="125053"/>
                <a:chOff x="2769250" y="5050988"/>
                <a:chExt cx="664146" cy="220900"/>
              </a:xfrm>
              <a:solidFill>
                <a:srgbClr val="4A4383"/>
              </a:solidFill>
            </p:grpSpPr>
            <p:sp>
              <p:nvSpPr>
                <p:cNvPr id="632" name="Arrow: Chevron 631">
                  <a:extLst>
                    <a:ext uri="{FF2B5EF4-FFF2-40B4-BE49-F238E27FC236}">
                      <a16:creationId xmlns:a16="http://schemas.microsoft.com/office/drawing/2014/main" id="{8E34BF14-12D8-4255-A6C3-E273B0128E33}"/>
                    </a:ext>
                  </a:extLst>
                </p:cNvPr>
                <p:cNvSpPr/>
                <p:nvPr/>
              </p:nvSpPr>
              <p:spPr>
                <a:xfrm>
                  <a:off x="2769250" y="5050988"/>
                  <a:ext cx="247649" cy="220900"/>
                </a:xfrm>
                <a:prstGeom prst="chevron">
                  <a:avLst>
                    <a:gd name="adj" fmla="val 62936"/>
                  </a:avLst>
                </a:prstGeom>
                <a:solidFill>
                  <a:srgbClr val="000000"/>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cs typeface="+mn-cs"/>
                  </a:endParaRPr>
                </a:p>
              </p:txBody>
            </p:sp>
            <p:sp>
              <p:nvSpPr>
                <p:cNvPr id="633" name="Arrow: Chevron 632">
                  <a:extLst>
                    <a:ext uri="{FF2B5EF4-FFF2-40B4-BE49-F238E27FC236}">
                      <a16:creationId xmlns:a16="http://schemas.microsoft.com/office/drawing/2014/main" id="{AA1200ED-DE51-4757-824C-7760B655286C}"/>
                    </a:ext>
                  </a:extLst>
                </p:cNvPr>
                <p:cNvSpPr/>
                <p:nvPr/>
              </p:nvSpPr>
              <p:spPr>
                <a:xfrm>
                  <a:off x="2969776" y="5050988"/>
                  <a:ext cx="247649" cy="220900"/>
                </a:xfrm>
                <a:prstGeom prst="chevron">
                  <a:avLst>
                    <a:gd name="adj" fmla="val 62936"/>
                  </a:avLst>
                </a:prstGeom>
                <a:solidFill>
                  <a:srgbClr val="000000"/>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cs typeface="+mn-cs"/>
                  </a:endParaRPr>
                </a:p>
              </p:txBody>
            </p:sp>
            <p:sp>
              <p:nvSpPr>
                <p:cNvPr id="634" name="Arrow: Chevron 633">
                  <a:extLst>
                    <a:ext uri="{FF2B5EF4-FFF2-40B4-BE49-F238E27FC236}">
                      <a16:creationId xmlns:a16="http://schemas.microsoft.com/office/drawing/2014/main" id="{A25BA698-6FFA-4A8C-AA8B-D7811776B334}"/>
                    </a:ext>
                  </a:extLst>
                </p:cNvPr>
                <p:cNvSpPr/>
                <p:nvPr/>
              </p:nvSpPr>
              <p:spPr>
                <a:xfrm>
                  <a:off x="3185747" y="5050988"/>
                  <a:ext cx="247649" cy="220900"/>
                </a:xfrm>
                <a:prstGeom prst="chevron">
                  <a:avLst>
                    <a:gd name="adj" fmla="val 62936"/>
                  </a:avLst>
                </a:prstGeom>
                <a:solidFill>
                  <a:srgbClr val="000000"/>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cs typeface="+mn-cs"/>
                  </a:endParaRPr>
                </a:p>
              </p:txBody>
            </p:sp>
          </p:grpSp>
          <p:sp>
            <p:nvSpPr>
              <p:cNvPr id="629" name="Rectangle 628">
                <a:extLst>
                  <a:ext uri="{FF2B5EF4-FFF2-40B4-BE49-F238E27FC236}">
                    <a16:creationId xmlns:a16="http://schemas.microsoft.com/office/drawing/2014/main" id="{1C175919-C86C-4D73-9BDC-47DC4ABC0408}"/>
                  </a:ext>
                </a:extLst>
              </p:cNvPr>
              <p:cNvSpPr/>
              <p:nvPr/>
            </p:nvSpPr>
            <p:spPr>
              <a:xfrm>
                <a:off x="6160621" y="4749407"/>
                <a:ext cx="867545" cy="405560"/>
              </a:xfrm>
              <a:prstGeom prst="rect">
                <a:avLst/>
              </a:prstGeom>
            </p:spPr>
            <p:txBody>
              <a:bodyPr wrap="none">
                <a:spAutoFit/>
              </a:bodyPr>
              <a:lstStyle/>
              <a:p>
                <a:pPr fontAlgn="auto">
                  <a:lnSpc>
                    <a:spcPct val="120000"/>
                  </a:lnSpc>
                  <a:spcBef>
                    <a:spcPct val="20000"/>
                  </a:spcBef>
                  <a:spcAft>
                    <a:spcPts val="0"/>
                  </a:spcAft>
                  <a:buClr>
                    <a:srgbClr val="FFFFFF"/>
                  </a:buClr>
                  <a:buSzPct val="120000"/>
                  <a:defRPr/>
                </a:pPr>
                <a:r>
                  <a:rPr lang="en-GB" kern="0" dirty="0">
                    <a:solidFill>
                      <a:srgbClr val="000000"/>
                    </a:solidFill>
                    <a:latin typeface="Aptos" panose="020B0004020202020204" pitchFamily="34" charset="0"/>
                    <a:cs typeface="Arial" pitchFamily="34" charset="0"/>
                  </a:rPr>
                  <a:t>£2,486</a:t>
                </a:r>
              </a:p>
            </p:txBody>
          </p:sp>
          <p:sp>
            <p:nvSpPr>
              <p:cNvPr id="630" name="Rectangle 629">
                <a:extLst>
                  <a:ext uri="{FF2B5EF4-FFF2-40B4-BE49-F238E27FC236}">
                    <a16:creationId xmlns:a16="http://schemas.microsoft.com/office/drawing/2014/main" id="{C3EE5CE1-C662-41BF-A398-B16ADA154837}"/>
                  </a:ext>
                </a:extLst>
              </p:cNvPr>
              <p:cNvSpPr/>
              <p:nvPr/>
            </p:nvSpPr>
            <p:spPr>
              <a:xfrm>
                <a:off x="826172" y="4749407"/>
                <a:ext cx="1321196" cy="405560"/>
              </a:xfrm>
              <a:prstGeom prst="rect">
                <a:avLst/>
              </a:prstGeom>
            </p:spPr>
            <p:txBody>
              <a:bodyPr wrap="none">
                <a:spAutoFit/>
              </a:bodyPr>
              <a:lstStyle/>
              <a:p>
                <a:pPr marL="0" lvl="1">
                  <a:lnSpc>
                    <a:spcPct val="120000"/>
                  </a:lnSpc>
                  <a:spcBef>
                    <a:spcPts val="0"/>
                  </a:spcBef>
                  <a:spcAft>
                    <a:spcPts val="600"/>
                  </a:spcAft>
                  <a:buClr>
                    <a:srgbClr val="4D89C4"/>
                  </a:buClr>
                  <a:buSzPct val="100000"/>
                  <a:defRPr/>
                </a:pPr>
                <a:r>
                  <a:rPr lang="en-GB" kern="0">
                    <a:solidFill>
                      <a:srgbClr val="000000"/>
                    </a:solidFill>
                    <a:latin typeface="Aptos" panose="020B0004020202020204" pitchFamily="34" charset="0"/>
                    <a:cs typeface="Arial" pitchFamily="34" charset="0"/>
                  </a:rPr>
                  <a:t>Income Tax</a:t>
                </a:r>
              </a:p>
            </p:txBody>
          </p:sp>
        </p:grpSp>
        <p:pic>
          <p:nvPicPr>
            <p:cNvPr id="15" name="Graphic 14" descr="Tax with solid fill">
              <a:extLst>
                <a:ext uri="{FF2B5EF4-FFF2-40B4-BE49-F238E27FC236}">
                  <a16:creationId xmlns:a16="http://schemas.microsoft.com/office/drawing/2014/main" id="{F799D540-B8EF-7E60-3BD5-E39FD19E9B7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38136" y="4761846"/>
              <a:ext cx="369332" cy="369332"/>
            </a:xfrm>
            <a:prstGeom prst="rect">
              <a:avLst/>
            </a:prstGeom>
          </p:spPr>
        </p:pic>
      </p:grpSp>
      <p:graphicFrame>
        <p:nvGraphicFramePr>
          <p:cNvPr id="24" name="Object 23">
            <a:extLst>
              <a:ext uri="{FF2B5EF4-FFF2-40B4-BE49-F238E27FC236}">
                <a16:creationId xmlns:a16="http://schemas.microsoft.com/office/drawing/2014/main" id="{97C9CD1C-5683-F3F3-40B1-F7B2EBC59CC1}"/>
              </a:ext>
            </a:extLst>
          </p:cNvPr>
          <p:cNvGraphicFramePr>
            <a:graphicFrameLocks noChangeAspect="1"/>
          </p:cNvGraphicFramePr>
          <p:nvPr>
            <p:extLst>
              <p:ext uri="{D42A27DB-BD31-4B8C-83A1-F6EECF244321}">
                <p14:modId xmlns:p14="http://schemas.microsoft.com/office/powerpoint/2010/main" val="1271551302"/>
              </p:ext>
            </p:extLst>
          </p:nvPr>
        </p:nvGraphicFramePr>
        <p:xfrm>
          <a:off x="-4780362" y="2214920"/>
          <a:ext cx="4400550" cy="3248025"/>
        </p:xfrm>
        <a:graphic>
          <a:graphicData uri="http://schemas.openxmlformats.org/presentationml/2006/ole">
            <mc:AlternateContent xmlns:mc="http://schemas.openxmlformats.org/markup-compatibility/2006">
              <mc:Choice xmlns:v="urn:schemas-microsoft-com:vml" Requires="v">
                <p:oleObj name="Worksheet" r:id="rId8" imgW="4400572" imgH="3248051" progId="Excel.Sheet.12">
                  <p:embed/>
                </p:oleObj>
              </mc:Choice>
              <mc:Fallback>
                <p:oleObj name="Worksheet" r:id="rId8" imgW="4400572" imgH="3248051" progId="Excel.Sheet.12">
                  <p:embed/>
                  <p:pic>
                    <p:nvPicPr>
                      <p:cNvPr id="24" name="Object 23">
                        <a:extLst>
                          <a:ext uri="{FF2B5EF4-FFF2-40B4-BE49-F238E27FC236}">
                            <a16:creationId xmlns:a16="http://schemas.microsoft.com/office/drawing/2014/main" id="{97C9CD1C-5683-F3F3-40B1-F7B2EBC59CC1}"/>
                          </a:ext>
                        </a:extLst>
                      </p:cNvPr>
                      <p:cNvPicPr/>
                      <p:nvPr/>
                    </p:nvPicPr>
                    <p:blipFill>
                      <a:blip r:embed="rId9"/>
                      <a:stretch>
                        <a:fillRect/>
                      </a:stretch>
                    </p:blipFill>
                    <p:spPr>
                      <a:xfrm>
                        <a:off x="-4780362" y="2214920"/>
                        <a:ext cx="4400550" cy="3248025"/>
                      </a:xfrm>
                      <a:prstGeom prst="rect">
                        <a:avLst/>
                      </a:prstGeom>
                    </p:spPr>
                  </p:pic>
                </p:oleObj>
              </mc:Fallback>
            </mc:AlternateContent>
          </a:graphicData>
        </a:graphic>
      </p:graphicFrame>
      <p:graphicFrame>
        <p:nvGraphicFramePr>
          <p:cNvPr id="25" name="Table 24">
            <a:extLst>
              <a:ext uri="{FF2B5EF4-FFF2-40B4-BE49-F238E27FC236}">
                <a16:creationId xmlns:a16="http://schemas.microsoft.com/office/drawing/2014/main" id="{3F143636-A137-7E64-132C-105D83159185}"/>
              </a:ext>
            </a:extLst>
          </p:cNvPr>
          <p:cNvGraphicFramePr>
            <a:graphicFrameLocks noGrp="1"/>
          </p:cNvGraphicFramePr>
          <p:nvPr>
            <p:extLst>
              <p:ext uri="{D42A27DB-BD31-4B8C-83A1-F6EECF244321}">
                <p14:modId xmlns:p14="http://schemas.microsoft.com/office/powerpoint/2010/main" val="1575300301"/>
              </p:ext>
            </p:extLst>
          </p:nvPr>
        </p:nvGraphicFramePr>
        <p:xfrm>
          <a:off x="12371892" y="2501507"/>
          <a:ext cx="5357309" cy="1524000"/>
        </p:xfrm>
        <a:graphic>
          <a:graphicData uri="http://schemas.openxmlformats.org/drawingml/2006/table">
            <a:tbl>
              <a:tblPr>
                <a:tableStyleId>{5C22544A-7EE6-4342-B048-85BDC9FD1C3A}</a:tableStyleId>
              </a:tblPr>
              <a:tblGrid>
                <a:gridCol w="1929866">
                  <a:extLst>
                    <a:ext uri="{9D8B030D-6E8A-4147-A177-3AD203B41FA5}">
                      <a16:colId xmlns:a16="http://schemas.microsoft.com/office/drawing/2014/main" val="3356402383"/>
                    </a:ext>
                  </a:extLst>
                </a:gridCol>
                <a:gridCol w="1543893">
                  <a:extLst>
                    <a:ext uri="{9D8B030D-6E8A-4147-A177-3AD203B41FA5}">
                      <a16:colId xmlns:a16="http://schemas.microsoft.com/office/drawing/2014/main" val="314863900"/>
                    </a:ext>
                  </a:extLst>
                </a:gridCol>
                <a:gridCol w="941775">
                  <a:extLst>
                    <a:ext uri="{9D8B030D-6E8A-4147-A177-3AD203B41FA5}">
                      <a16:colId xmlns:a16="http://schemas.microsoft.com/office/drawing/2014/main" val="91162782"/>
                    </a:ext>
                  </a:extLst>
                </a:gridCol>
                <a:gridCol w="941775">
                  <a:extLst>
                    <a:ext uri="{9D8B030D-6E8A-4147-A177-3AD203B41FA5}">
                      <a16:colId xmlns:a16="http://schemas.microsoft.com/office/drawing/2014/main" val="568026316"/>
                    </a:ext>
                  </a:extLst>
                </a:gridCol>
              </a:tblGrid>
              <a:tr h="381000">
                <a:tc>
                  <a:txBody>
                    <a:bodyPr/>
                    <a:lstStyle/>
                    <a:p>
                      <a:pPr algn="l" fontAlgn="b"/>
                      <a:r>
                        <a:rPr lang="en-GB" sz="1100" u="none" strike="noStrike">
                          <a:effectLst/>
                        </a:rPr>
                        <a:t>Taxable salary after 0% salary sacrifice</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r>
                        <a:rPr lang="en-GB" sz="1100" u="none" strike="noStrike">
                          <a:effectLst/>
                        </a:rPr>
                        <a:t> £                   25,000.00 </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3887270"/>
                  </a:ext>
                </a:extLst>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35996928"/>
                  </a:ext>
                </a:extLst>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Amount Chargeable</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Tax Paid PA</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Tax Paid PM</a:t>
                      </a:r>
                      <a:endParaRPr lang="en-GB" sz="11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39449617"/>
                  </a:ext>
                </a:extLst>
              </a:tr>
              <a:tr h="190500">
                <a:tc>
                  <a:txBody>
                    <a:bodyPr/>
                    <a:lstStyle/>
                    <a:p>
                      <a:pPr algn="l" fontAlgn="b"/>
                      <a:r>
                        <a:rPr lang="en-GB" sz="1100" u="none" strike="noStrike">
                          <a:effectLst/>
                        </a:rPr>
                        <a:t>Zero Tax</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12,570.00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28834227"/>
                  </a:ext>
                </a:extLst>
              </a:tr>
              <a:tr h="190500">
                <a:tc>
                  <a:txBody>
                    <a:bodyPr/>
                    <a:lstStyle/>
                    <a:p>
                      <a:pPr algn="l" fontAlgn="b"/>
                      <a:r>
                        <a:rPr lang="en-GB" sz="1100" u="none" strike="noStrike">
                          <a:effectLst/>
                        </a:rPr>
                        <a:t>20% tax</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12,430.00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2,486.00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207.17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6233107"/>
                  </a:ext>
                </a:extLst>
              </a:tr>
              <a:tr h="190500">
                <a:tc>
                  <a:txBody>
                    <a:bodyPr/>
                    <a:lstStyle/>
                    <a:p>
                      <a:pPr algn="l" fontAlgn="b"/>
                      <a:r>
                        <a:rPr lang="en-GB" sz="1100" u="none" strike="noStrike">
                          <a:effectLst/>
                        </a:rPr>
                        <a:t>40% tax</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   </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   </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59248312"/>
                  </a:ext>
                </a:extLst>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TOTAL</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a:effectLst/>
                        </a:rPr>
                        <a:t> £    2,486.00 </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100" u="none" strike="noStrike" dirty="0">
                          <a:effectLst/>
                        </a:rPr>
                        <a:t> £        207.17 </a:t>
                      </a:r>
                      <a:endParaRPr lang="en-GB"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14945867"/>
                  </a:ext>
                </a:extLst>
              </a:tr>
            </a:tbl>
          </a:graphicData>
        </a:graphic>
      </p:graphicFrame>
    </p:spTree>
    <p:custDataLst>
      <p:tags r:id="rId1"/>
    </p:custDataLst>
    <p:extLst>
      <p:ext uri="{BB962C8B-B14F-4D97-AF65-F5344CB8AC3E}">
        <p14:creationId xmlns:p14="http://schemas.microsoft.com/office/powerpoint/2010/main" val="95172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42"/>
                                        </p:tgtEl>
                                        <p:attrNameLst>
                                          <p:attrName>style.visibility</p:attrName>
                                        </p:attrNameLst>
                                      </p:cBhvr>
                                      <p:to>
                                        <p:strVal val="visible"/>
                                      </p:to>
                                    </p:set>
                                    <p:animEffect transition="in" filter="fade">
                                      <p:cBhvr>
                                        <p:cTn id="26" dur="500"/>
                                        <p:tgtEl>
                                          <p:spTgt spid="64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26"/>
                                        </p:tgtEl>
                                        <p:attrNameLst>
                                          <p:attrName>style.visibility</p:attrName>
                                        </p:attrNameLst>
                                      </p:cBhvr>
                                      <p:to>
                                        <p:strVal val="visible"/>
                                      </p:to>
                                    </p:set>
                                    <p:animEffect transition="in" filter="wipe(left)">
                                      <p:cBhvr>
                                        <p:cTn id="41" dur="500"/>
                                        <p:tgtEl>
                                          <p:spTgt spid="626"/>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641"/>
                                        </p:tgtEl>
                                        <p:attrNameLst>
                                          <p:attrName>style.visibility</p:attrName>
                                        </p:attrNameLst>
                                      </p:cBhvr>
                                      <p:to>
                                        <p:strVal val="visible"/>
                                      </p:to>
                                    </p:set>
                                    <p:animEffect transition="in" filter="wipe(left)">
                                      <p:cBhvr>
                                        <p:cTn id="59" dur="500"/>
                                        <p:tgtEl>
                                          <p:spTgt spid="641"/>
                                        </p:tgtEl>
                                      </p:cBhvr>
                                    </p:animEffect>
                                  </p:childTnLst>
                                </p:cTn>
                              </p:par>
                            </p:childTnLst>
                          </p:cTn>
                        </p:par>
                        <p:par>
                          <p:cTn id="60" fill="hold">
                            <p:stCondLst>
                              <p:cond delay="1000"/>
                            </p:stCondLst>
                            <p:childTnLst>
                              <p:par>
                                <p:cTn id="61" presetID="22" presetClass="entr" presetSubtype="8"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Rectangle 260">
            <a:extLst>
              <a:ext uri="{FF2B5EF4-FFF2-40B4-BE49-F238E27FC236}">
                <a16:creationId xmlns:a16="http://schemas.microsoft.com/office/drawing/2014/main" id="{AEDB1C20-87E9-49EE-BDF7-0F7749746025}"/>
              </a:ext>
            </a:extLst>
          </p:cNvPr>
          <p:cNvSpPr/>
          <p:nvPr/>
        </p:nvSpPr>
        <p:spPr>
          <a:xfrm>
            <a:off x="1461759" y="5270857"/>
            <a:ext cx="2775223" cy="338554"/>
          </a:xfrm>
          <a:prstGeom prst="rect">
            <a:avLst/>
          </a:prstGeom>
        </p:spPr>
        <p:txBody>
          <a:bodyPr wrap="square">
            <a:spAutoFit/>
          </a:bodyPr>
          <a:lstStyle/>
          <a:p>
            <a:pPr algn="ctr" defTabSz="914400" eaLnBrk="1" hangingPunct="1">
              <a:defRPr/>
            </a:pPr>
            <a:r>
              <a:rPr lang="en-GB" sz="1600" kern="0">
                <a:solidFill>
                  <a:srgbClr val="00B6F6"/>
                </a:solidFill>
                <a:latin typeface="Aptos" panose="020B0004020202020204" pitchFamily="34" charset="0"/>
                <a:cs typeface="Arial" pitchFamily="34" charset="0"/>
              </a:rPr>
              <a:t>Cash from downsizing home</a:t>
            </a:r>
          </a:p>
        </p:txBody>
      </p:sp>
      <p:sp>
        <p:nvSpPr>
          <p:cNvPr id="262" name="Rectangle 261">
            <a:extLst>
              <a:ext uri="{FF2B5EF4-FFF2-40B4-BE49-F238E27FC236}">
                <a16:creationId xmlns:a16="http://schemas.microsoft.com/office/drawing/2014/main" id="{4281A808-A0EA-4834-8DC7-F852299C999F}"/>
              </a:ext>
            </a:extLst>
          </p:cNvPr>
          <p:cNvSpPr/>
          <p:nvPr/>
        </p:nvSpPr>
        <p:spPr>
          <a:xfrm>
            <a:off x="7583665" y="3584309"/>
            <a:ext cx="2777853" cy="338554"/>
          </a:xfrm>
          <a:prstGeom prst="rect">
            <a:avLst/>
          </a:prstGeom>
        </p:spPr>
        <p:txBody>
          <a:bodyPr wrap="square">
            <a:spAutoFit/>
          </a:bodyPr>
          <a:lstStyle/>
          <a:p>
            <a:pPr>
              <a:defRPr/>
            </a:pPr>
            <a:r>
              <a:rPr lang="en-GB" sz="1600" kern="0">
                <a:solidFill>
                  <a:srgbClr val="815D91"/>
                </a:solidFill>
                <a:latin typeface="Aptos" panose="020B0004020202020204" pitchFamily="34" charset="0"/>
                <a:cs typeface="Arial" pitchFamily="34" charset="0"/>
              </a:rPr>
              <a:t>Current workplace pension</a:t>
            </a:r>
          </a:p>
        </p:txBody>
      </p:sp>
      <p:sp>
        <p:nvSpPr>
          <p:cNvPr id="263" name="Rectangle 262">
            <a:extLst>
              <a:ext uri="{FF2B5EF4-FFF2-40B4-BE49-F238E27FC236}">
                <a16:creationId xmlns:a16="http://schemas.microsoft.com/office/drawing/2014/main" id="{FC4BFF94-3A55-47F9-B0CA-04AC3DA582F8}"/>
              </a:ext>
            </a:extLst>
          </p:cNvPr>
          <p:cNvSpPr/>
          <p:nvPr/>
        </p:nvSpPr>
        <p:spPr>
          <a:xfrm>
            <a:off x="7604242" y="4422998"/>
            <a:ext cx="2478152" cy="338554"/>
          </a:xfrm>
          <a:prstGeom prst="rect">
            <a:avLst/>
          </a:prstGeom>
        </p:spPr>
        <p:txBody>
          <a:bodyPr wrap="square">
            <a:spAutoFit/>
          </a:bodyPr>
          <a:lstStyle/>
          <a:p>
            <a:pPr defTabSz="914400" eaLnBrk="1" hangingPunct="1">
              <a:defRPr/>
            </a:pPr>
            <a:r>
              <a:rPr lang="en-GB" sz="1600" kern="0">
                <a:solidFill>
                  <a:srgbClr val="B43E5A"/>
                </a:solidFill>
                <a:latin typeface="Aptos" panose="020B0004020202020204" pitchFamily="34" charset="0"/>
                <a:cs typeface="Arial" pitchFamily="34" charset="0"/>
              </a:rPr>
              <a:t>Savings and investments </a:t>
            </a:r>
          </a:p>
        </p:txBody>
      </p:sp>
      <p:sp>
        <p:nvSpPr>
          <p:cNvPr id="264" name="Rectangle 263">
            <a:extLst>
              <a:ext uri="{FF2B5EF4-FFF2-40B4-BE49-F238E27FC236}">
                <a16:creationId xmlns:a16="http://schemas.microsoft.com/office/drawing/2014/main" id="{EA5A8AC2-2180-4992-B5B1-1EB368D27002}"/>
              </a:ext>
            </a:extLst>
          </p:cNvPr>
          <p:cNvSpPr/>
          <p:nvPr/>
        </p:nvSpPr>
        <p:spPr>
          <a:xfrm>
            <a:off x="7958206" y="5435025"/>
            <a:ext cx="1663671" cy="338554"/>
          </a:xfrm>
          <a:prstGeom prst="rect">
            <a:avLst/>
          </a:prstGeom>
        </p:spPr>
        <p:txBody>
          <a:bodyPr wrap="square">
            <a:spAutoFit/>
          </a:bodyPr>
          <a:lstStyle/>
          <a:p>
            <a:pPr defTabSz="914400" eaLnBrk="1" hangingPunct="1">
              <a:defRPr/>
            </a:pPr>
            <a:r>
              <a:rPr lang="en-GB" sz="1600" kern="0">
                <a:solidFill>
                  <a:srgbClr val="68A002"/>
                </a:solidFill>
                <a:latin typeface="Aptos" panose="020B0004020202020204" pitchFamily="34" charset="0"/>
                <a:cs typeface="Arial" pitchFamily="34" charset="0"/>
              </a:rPr>
              <a:t>Part-time work</a:t>
            </a:r>
          </a:p>
        </p:txBody>
      </p:sp>
      <p:sp>
        <p:nvSpPr>
          <p:cNvPr id="265" name="Rectangle 264">
            <a:extLst>
              <a:ext uri="{FF2B5EF4-FFF2-40B4-BE49-F238E27FC236}">
                <a16:creationId xmlns:a16="http://schemas.microsoft.com/office/drawing/2014/main" id="{8068BBCD-2036-4D2F-961E-77F211AE9788}"/>
              </a:ext>
            </a:extLst>
          </p:cNvPr>
          <p:cNvSpPr/>
          <p:nvPr/>
        </p:nvSpPr>
        <p:spPr>
          <a:xfrm>
            <a:off x="2917205" y="3305993"/>
            <a:ext cx="1791954" cy="338554"/>
          </a:xfrm>
          <a:prstGeom prst="rect">
            <a:avLst/>
          </a:prstGeom>
        </p:spPr>
        <p:txBody>
          <a:bodyPr wrap="square">
            <a:spAutoFit/>
          </a:bodyPr>
          <a:lstStyle/>
          <a:p>
            <a:pPr defTabSz="914400" eaLnBrk="1" hangingPunct="1">
              <a:defRPr/>
            </a:pPr>
            <a:r>
              <a:rPr lang="en-GB" sz="1600" kern="0" dirty="0">
                <a:solidFill>
                  <a:srgbClr val="035C93"/>
                </a:solidFill>
                <a:latin typeface="Aptos" panose="020B0004020202020204" pitchFamily="34" charset="0"/>
                <a:cs typeface="Arial" pitchFamily="34" charset="0"/>
              </a:rPr>
              <a:t>State Pension</a:t>
            </a:r>
          </a:p>
        </p:txBody>
      </p:sp>
      <p:sp>
        <p:nvSpPr>
          <p:cNvPr id="266" name="Rectangle 265">
            <a:extLst>
              <a:ext uri="{FF2B5EF4-FFF2-40B4-BE49-F238E27FC236}">
                <a16:creationId xmlns:a16="http://schemas.microsoft.com/office/drawing/2014/main" id="{1CF64339-6504-4CC9-9B6A-4802891E2A52}"/>
              </a:ext>
            </a:extLst>
          </p:cNvPr>
          <p:cNvSpPr/>
          <p:nvPr/>
        </p:nvSpPr>
        <p:spPr>
          <a:xfrm>
            <a:off x="1650979" y="4182953"/>
            <a:ext cx="2928572" cy="338554"/>
          </a:xfrm>
          <a:prstGeom prst="rect">
            <a:avLst/>
          </a:prstGeom>
        </p:spPr>
        <p:txBody>
          <a:bodyPr wrap="square">
            <a:spAutoFit/>
          </a:bodyPr>
          <a:lstStyle/>
          <a:p>
            <a:pPr defTabSz="914400" eaLnBrk="1" hangingPunct="1">
              <a:defRPr/>
            </a:pPr>
            <a:r>
              <a:rPr lang="en-GB" sz="1600" kern="0">
                <a:solidFill>
                  <a:srgbClr val="91964C"/>
                </a:solidFill>
                <a:latin typeface="Aptos" panose="020B0004020202020204" pitchFamily="34" charset="0"/>
                <a:cs typeface="Arial" pitchFamily="34" charset="0"/>
              </a:rPr>
              <a:t>Previous workplace pensions</a:t>
            </a:r>
          </a:p>
        </p:txBody>
      </p:sp>
      <p:grpSp>
        <p:nvGrpSpPr>
          <p:cNvPr id="39" name="Group 38">
            <a:extLst>
              <a:ext uri="{FF2B5EF4-FFF2-40B4-BE49-F238E27FC236}">
                <a16:creationId xmlns:a16="http://schemas.microsoft.com/office/drawing/2014/main" id="{FE6F0975-5345-44D6-8F27-D4BDA8287751}"/>
              </a:ext>
            </a:extLst>
          </p:cNvPr>
          <p:cNvGrpSpPr/>
          <p:nvPr/>
        </p:nvGrpSpPr>
        <p:grpSpPr>
          <a:xfrm>
            <a:off x="3518449" y="4999675"/>
            <a:ext cx="1373708" cy="271182"/>
            <a:chOff x="2274780" y="4724915"/>
            <a:chExt cx="1373708" cy="271182"/>
          </a:xfrm>
        </p:grpSpPr>
        <p:grpSp>
          <p:nvGrpSpPr>
            <p:cNvPr id="272" name="Group 271">
              <a:extLst>
                <a:ext uri="{FF2B5EF4-FFF2-40B4-BE49-F238E27FC236}">
                  <a16:creationId xmlns:a16="http://schemas.microsoft.com/office/drawing/2014/main" id="{98C99E1C-B3ED-467C-9066-DC74AD632B04}"/>
                </a:ext>
              </a:extLst>
            </p:cNvPr>
            <p:cNvGrpSpPr/>
            <p:nvPr/>
          </p:nvGrpSpPr>
          <p:grpSpPr>
            <a:xfrm>
              <a:off x="2274780" y="4779892"/>
              <a:ext cx="1314403" cy="216205"/>
              <a:chOff x="3282874" y="3018383"/>
              <a:chExt cx="737375" cy="140639"/>
            </a:xfrm>
          </p:grpSpPr>
          <p:cxnSp>
            <p:nvCxnSpPr>
              <p:cNvPr id="273" name="Straight Connector 272">
                <a:extLst>
                  <a:ext uri="{FF2B5EF4-FFF2-40B4-BE49-F238E27FC236}">
                    <a16:creationId xmlns:a16="http://schemas.microsoft.com/office/drawing/2014/main" id="{90CFE842-7846-449E-8F37-24CD8E756B0F}"/>
                  </a:ext>
                </a:extLst>
              </p:cNvPr>
              <p:cNvCxnSpPr/>
              <p:nvPr/>
            </p:nvCxnSpPr>
            <p:spPr>
              <a:xfrm flipH="1">
                <a:off x="3288729" y="3018383"/>
                <a:ext cx="731520" cy="0"/>
              </a:xfrm>
              <a:prstGeom prst="line">
                <a:avLst/>
              </a:prstGeom>
              <a:ln w="12700">
                <a:solidFill>
                  <a:srgbClr val="2FC9FF"/>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a:extLst>
                  <a:ext uri="{FF2B5EF4-FFF2-40B4-BE49-F238E27FC236}">
                    <a16:creationId xmlns:a16="http://schemas.microsoft.com/office/drawing/2014/main" id="{C9DF7AFA-62C2-4C56-845E-648756E2DE0E}"/>
                  </a:ext>
                </a:extLst>
              </p:cNvPr>
              <p:cNvCxnSpPr>
                <a:cxnSpLocks/>
              </p:cNvCxnSpPr>
              <p:nvPr/>
            </p:nvCxnSpPr>
            <p:spPr>
              <a:xfrm flipV="1">
                <a:off x="3282874" y="3018383"/>
                <a:ext cx="0" cy="140639"/>
              </a:xfrm>
              <a:prstGeom prst="line">
                <a:avLst/>
              </a:prstGeom>
              <a:ln w="12700">
                <a:solidFill>
                  <a:srgbClr val="2FC9FF"/>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277" name="Isosceles Triangle 276">
              <a:extLst>
                <a:ext uri="{FF2B5EF4-FFF2-40B4-BE49-F238E27FC236}">
                  <a16:creationId xmlns:a16="http://schemas.microsoft.com/office/drawing/2014/main" id="{C10ABEDD-836F-494F-91E0-C1572C35A244}"/>
                </a:ext>
              </a:extLst>
            </p:cNvPr>
            <p:cNvSpPr/>
            <p:nvPr/>
          </p:nvSpPr>
          <p:spPr>
            <a:xfrm rot="5400000">
              <a:off x="3554699" y="4741080"/>
              <a:ext cx="109954" cy="77624"/>
            </a:xfrm>
            <a:prstGeom prst="triangle">
              <a:avLst/>
            </a:prstGeom>
            <a:solidFill>
              <a:srgbClr val="2FC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sp>
        <p:nvSpPr>
          <p:cNvPr id="52" name="Title 1">
            <a:extLst>
              <a:ext uri="{FF2B5EF4-FFF2-40B4-BE49-F238E27FC236}">
                <a16:creationId xmlns:a16="http://schemas.microsoft.com/office/drawing/2014/main" id="{B998F82A-779D-4B0C-8FD4-25FBE0D4E75F}"/>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Where is the money coming from?</a:t>
            </a:r>
          </a:p>
        </p:txBody>
      </p:sp>
      <p:grpSp>
        <p:nvGrpSpPr>
          <p:cNvPr id="38" name="Group 37">
            <a:extLst>
              <a:ext uri="{FF2B5EF4-FFF2-40B4-BE49-F238E27FC236}">
                <a16:creationId xmlns:a16="http://schemas.microsoft.com/office/drawing/2014/main" id="{D2438AB4-70F5-4622-8E9B-DD3CF648E531}"/>
              </a:ext>
            </a:extLst>
          </p:cNvPr>
          <p:cNvGrpSpPr/>
          <p:nvPr/>
        </p:nvGrpSpPr>
        <p:grpSpPr>
          <a:xfrm>
            <a:off x="4212372" y="3040634"/>
            <a:ext cx="1127560" cy="265770"/>
            <a:chOff x="2968703" y="2765874"/>
            <a:chExt cx="1127560" cy="265770"/>
          </a:xfrm>
        </p:grpSpPr>
        <p:grpSp>
          <p:nvGrpSpPr>
            <p:cNvPr id="35" name="Group 34">
              <a:extLst>
                <a:ext uri="{FF2B5EF4-FFF2-40B4-BE49-F238E27FC236}">
                  <a16:creationId xmlns:a16="http://schemas.microsoft.com/office/drawing/2014/main" id="{C780F677-3180-4BE9-AD6F-97FDD520E7D8}"/>
                </a:ext>
              </a:extLst>
            </p:cNvPr>
            <p:cNvGrpSpPr/>
            <p:nvPr/>
          </p:nvGrpSpPr>
          <p:grpSpPr>
            <a:xfrm>
              <a:off x="2968703" y="2815439"/>
              <a:ext cx="1054308" cy="216205"/>
              <a:chOff x="3282874" y="2941236"/>
              <a:chExt cx="737375" cy="140639"/>
            </a:xfrm>
          </p:grpSpPr>
          <p:cxnSp>
            <p:nvCxnSpPr>
              <p:cNvPr id="32" name="Straight Connector 31">
                <a:extLst>
                  <a:ext uri="{FF2B5EF4-FFF2-40B4-BE49-F238E27FC236}">
                    <a16:creationId xmlns:a16="http://schemas.microsoft.com/office/drawing/2014/main" id="{6F4EF847-CEAD-4342-9BD3-66AC16DE9853}"/>
                  </a:ext>
                </a:extLst>
              </p:cNvPr>
              <p:cNvCxnSpPr/>
              <p:nvPr/>
            </p:nvCxnSpPr>
            <p:spPr>
              <a:xfrm flipH="1">
                <a:off x="3288729" y="2941236"/>
                <a:ext cx="731520" cy="0"/>
              </a:xfrm>
              <a:prstGeom prst="line">
                <a:avLst/>
              </a:prstGeom>
              <a:ln w="12700">
                <a:solidFill>
                  <a:srgbClr val="047BC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a:extLst>
                  <a:ext uri="{FF2B5EF4-FFF2-40B4-BE49-F238E27FC236}">
                    <a16:creationId xmlns:a16="http://schemas.microsoft.com/office/drawing/2014/main" id="{3557E113-44F0-46AA-8C5A-44D9BB8B3CF0}"/>
                  </a:ext>
                </a:extLst>
              </p:cNvPr>
              <p:cNvCxnSpPr>
                <a:cxnSpLocks/>
              </p:cNvCxnSpPr>
              <p:nvPr/>
            </p:nvCxnSpPr>
            <p:spPr>
              <a:xfrm flipV="1">
                <a:off x="3282874" y="2941236"/>
                <a:ext cx="0" cy="140639"/>
              </a:xfrm>
              <a:prstGeom prst="line">
                <a:avLst/>
              </a:prstGeom>
              <a:ln w="12700">
                <a:solidFill>
                  <a:srgbClr val="047BC1"/>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34" name="Isosceles Triangle 33">
              <a:extLst>
                <a:ext uri="{FF2B5EF4-FFF2-40B4-BE49-F238E27FC236}">
                  <a16:creationId xmlns:a16="http://schemas.microsoft.com/office/drawing/2014/main" id="{E593051E-A290-415E-A9D8-C0D4206E8627}"/>
                </a:ext>
              </a:extLst>
            </p:cNvPr>
            <p:cNvSpPr/>
            <p:nvPr/>
          </p:nvSpPr>
          <p:spPr>
            <a:xfrm rot="5400000">
              <a:off x="4002474" y="2782039"/>
              <a:ext cx="109954" cy="77624"/>
            </a:xfrm>
            <a:prstGeom prst="triangle">
              <a:avLst/>
            </a:pr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nvGrpSpPr>
          <p:cNvPr id="40" name="Group 39">
            <a:extLst>
              <a:ext uri="{FF2B5EF4-FFF2-40B4-BE49-F238E27FC236}">
                <a16:creationId xmlns:a16="http://schemas.microsoft.com/office/drawing/2014/main" id="{CF11C017-164E-4EE7-881D-28317F2F1D63}"/>
              </a:ext>
            </a:extLst>
          </p:cNvPr>
          <p:cNvGrpSpPr/>
          <p:nvPr/>
        </p:nvGrpSpPr>
        <p:grpSpPr>
          <a:xfrm>
            <a:off x="3824846" y="3941338"/>
            <a:ext cx="1112125" cy="269106"/>
            <a:chOff x="2581176" y="3666578"/>
            <a:chExt cx="1112125" cy="269106"/>
          </a:xfrm>
        </p:grpSpPr>
        <p:grpSp>
          <p:nvGrpSpPr>
            <p:cNvPr id="268" name="Group 267">
              <a:extLst>
                <a:ext uri="{FF2B5EF4-FFF2-40B4-BE49-F238E27FC236}">
                  <a16:creationId xmlns:a16="http://schemas.microsoft.com/office/drawing/2014/main" id="{FA2BDCE1-9FBF-4D49-9639-C7B9487D4A64}"/>
                </a:ext>
              </a:extLst>
            </p:cNvPr>
            <p:cNvGrpSpPr/>
            <p:nvPr/>
          </p:nvGrpSpPr>
          <p:grpSpPr>
            <a:xfrm>
              <a:off x="2581176" y="3719479"/>
              <a:ext cx="1054308" cy="216205"/>
              <a:chOff x="3282874" y="2941236"/>
              <a:chExt cx="737375" cy="140639"/>
            </a:xfrm>
          </p:grpSpPr>
          <p:cxnSp>
            <p:nvCxnSpPr>
              <p:cNvPr id="269" name="Straight Connector 268">
                <a:extLst>
                  <a:ext uri="{FF2B5EF4-FFF2-40B4-BE49-F238E27FC236}">
                    <a16:creationId xmlns:a16="http://schemas.microsoft.com/office/drawing/2014/main" id="{9CCA4448-E82E-4AF6-AF8D-FA30774E5E56}"/>
                  </a:ext>
                </a:extLst>
              </p:cNvPr>
              <p:cNvCxnSpPr/>
              <p:nvPr/>
            </p:nvCxnSpPr>
            <p:spPr>
              <a:xfrm flipH="1">
                <a:off x="3288729" y="2941236"/>
                <a:ext cx="731520" cy="0"/>
              </a:xfrm>
              <a:prstGeom prst="line">
                <a:avLst/>
              </a:prstGeom>
              <a:ln w="12700">
                <a:solidFill>
                  <a:srgbClr val="B1B66E"/>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85311293-6C6C-4CD0-A7F1-8A8A366CF5A1}"/>
                  </a:ext>
                </a:extLst>
              </p:cNvPr>
              <p:cNvCxnSpPr>
                <a:cxnSpLocks/>
              </p:cNvCxnSpPr>
              <p:nvPr/>
            </p:nvCxnSpPr>
            <p:spPr>
              <a:xfrm flipV="1">
                <a:off x="3282874" y="2941236"/>
                <a:ext cx="0" cy="140639"/>
              </a:xfrm>
              <a:prstGeom prst="line">
                <a:avLst/>
              </a:prstGeom>
              <a:ln w="12700">
                <a:solidFill>
                  <a:srgbClr val="B1B66E"/>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276" name="Isosceles Triangle 275">
              <a:extLst>
                <a:ext uri="{FF2B5EF4-FFF2-40B4-BE49-F238E27FC236}">
                  <a16:creationId xmlns:a16="http://schemas.microsoft.com/office/drawing/2014/main" id="{DD1BFCA0-B27C-430A-BEB5-72FDCA11CB59}"/>
                </a:ext>
              </a:extLst>
            </p:cNvPr>
            <p:cNvSpPr/>
            <p:nvPr/>
          </p:nvSpPr>
          <p:spPr>
            <a:xfrm rot="5400000">
              <a:off x="3599512" y="3682743"/>
              <a:ext cx="109954" cy="77624"/>
            </a:xfrm>
            <a:prstGeom prst="triangle">
              <a:avLst/>
            </a:pr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nvGrpSpPr>
          <p:cNvPr id="46" name="Group 45">
            <a:extLst>
              <a:ext uri="{FF2B5EF4-FFF2-40B4-BE49-F238E27FC236}">
                <a16:creationId xmlns:a16="http://schemas.microsoft.com/office/drawing/2014/main" id="{906A4F9B-998E-44DF-B9E4-8BD8B9676973}"/>
              </a:ext>
            </a:extLst>
          </p:cNvPr>
          <p:cNvGrpSpPr/>
          <p:nvPr/>
        </p:nvGrpSpPr>
        <p:grpSpPr>
          <a:xfrm>
            <a:off x="6913440" y="5141109"/>
            <a:ext cx="1373708" cy="271182"/>
            <a:chOff x="5669771" y="4866349"/>
            <a:chExt cx="1373708" cy="271182"/>
          </a:xfrm>
        </p:grpSpPr>
        <p:grpSp>
          <p:nvGrpSpPr>
            <p:cNvPr id="279" name="Group 278">
              <a:extLst>
                <a:ext uri="{FF2B5EF4-FFF2-40B4-BE49-F238E27FC236}">
                  <a16:creationId xmlns:a16="http://schemas.microsoft.com/office/drawing/2014/main" id="{08572B23-0894-495F-A8A5-EBFE922F93A7}"/>
                </a:ext>
              </a:extLst>
            </p:cNvPr>
            <p:cNvGrpSpPr/>
            <p:nvPr/>
          </p:nvGrpSpPr>
          <p:grpSpPr>
            <a:xfrm flipH="1">
              <a:off x="5729076" y="4921326"/>
              <a:ext cx="1314403" cy="216205"/>
              <a:chOff x="3282874" y="3018383"/>
              <a:chExt cx="737375" cy="140639"/>
            </a:xfrm>
          </p:grpSpPr>
          <p:cxnSp>
            <p:nvCxnSpPr>
              <p:cNvPr id="281" name="Straight Connector 280">
                <a:extLst>
                  <a:ext uri="{FF2B5EF4-FFF2-40B4-BE49-F238E27FC236}">
                    <a16:creationId xmlns:a16="http://schemas.microsoft.com/office/drawing/2014/main" id="{FC3A0916-940A-4A48-8667-A8324A040EA3}"/>
                  </a:ext>
                </a:extLst>
              </p:cNvPr>
              <p:cNvCxnSpPr/>
              <p:nvPr/>
            </p:nvCxnSpPr>
            <p:spPr>
              <a:xfrm flipH="1">
                <a:off x="3288729" y="3018383"/>
                <a:ext cx="731520" cy="0"/>
              </a:xfrm>
              <a:prstGeom prst="line">
                <a:avLst/>
              </a:prstGeom>
              <a:ln w="12700">
                <a:solidFill>
                  <a:srgbClr val="7DC20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E1CE694D-B4F1-455A-BBC5-6E8596539BAD}"/>
                  </a:ext>
                </a:extLst>
              </p:cNvPr>
              <p:cNvCxnSpPr>
                <a:cxnSpLocks/>
              </p:cNvCxnSpPr>
              <p:nvPr/>
            </p:nvCxnSpPr>
            <p:spPr>
              <a:xfrm flipV="1">
                <a:off x="3282874" y="3018383"/>
                <a:ext cx="0" cy="140639"/>
              </a:xfrm>
              <a:prstGeom prst="line">
                <a:avLst/>
              </a:prstGeom>
              <a:ln w="12700">
                <a:solidFill>
                  <a:srgbClr val="7DC202"/>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280" name="Isosceles Triangle 279">
              <a:extLst>
                <a:ext uri="{FF2B5EF4-FFF2-40B4-BE49-F238E27FC236}">
                  <a16:creationId xmlns:a16="http://schemas.microsoft.com/office/drawing/2014/main" id="{BD08D7E4-8154-4E4A-87C8-344A9DF88F51}"/>
                </a:ext>
              </a:extLst>
            </p:cNvPr>
            <p:cNvSpPr/>
            <p:nvPr/>
          </p:nvSpPr>
          <p:spPr>
            <a:xfrm rot="16200000" flipH="1">
              <a:off x="5653606" y="4882514"/>
              <a:ext cx="109954" cy="77624"/>
            </a:xfrm>
            <a:prstGeom prst="triangl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nvGrpSpPr>
          <p:cNvPr id="44" name="Group 43">
            <a:extLst>
              <a:ext uri="{FF2B5EF4-FFF2-40B4-BE49-F238E27FC236}">
                <a16:creationId xmlns:a16="http://schemas.microsoft.com/office/drawing/2014/main" id="{93E1204E-4E78-4CC7-8A4C-5C85A92D69B9}"/>
              </a:ext>
            </a:extLst>
          </p:cNvPr>
          <p:cNvGrpSpPr/>
          <p:nvPr/>
        </p:nvGrpSpPr>
        <p:grpSpPr>
          <a:xfrm>
            <a:off x="6626810" y="3290982"/>
            <a:ext cx="1127560" cy="265770"/>
            <a:chOff x="5383141" y="3016222"/>
            <a:chExt cx="1127560" cy="265770"/>
          </a:xfrm>
        </p:grpSpPr>
        <p:grpSp>
          <p:nvGrpSpPr>
            <p:cNvPr id="284" name="Group 283">
              <a:extLst>
                <a:ext uri="{FF2B5EF4-FFF2-40B4-BE49-F238E27FC236}">
                  <a16:creationId xmlns:a16="http://schemas.microsoft.com/office/drawing/2014/main" id="{F2710382-35B7-4BD7-A12E-4BD05A15B14F}"/>
                </a:ext>
              </a:extLst>
            </p:cNvPr>
            <p:cNvGrpSpPr/>
            <p:nvPr/>
          </p:nvGrpSpPr>
          <p:grpSpPr>
            <a:xfrm flipH="1">
              <a:off x="5456393" y="3065787"/>
              <a:ext cx="1054308" cy="216205"/>
              <a:chOff x="3282874" y="2941236"/>
              <a:chExt cx="737375" cy="140639"/>
            </a:xfrm>
          </p:grpSpPr>
          <p:cxnSp>
            <p:nvCxnSpPr>
              <p:cNvPr id="286" name="Straight Connector 285">
                <a:extLst>
                  <a:ext uri="{FF2B5EF4-FFF2-40B4-BE49-F238E27FC236}">
                    <a16:creationId xmlns:a16="http://schemas.microsoft.com/office/drawing/2014/main" id="{E1DAFFEC-62B7-4D0E-947D-98BEBAC35F3A}"/>
                  </a:ext>
                </a:extLst>
              </p:cNvPr>
              <p:cNvCxnSpPr/>
              <p:nvPr/>
            </p:nvCxnSpPr>
            <p:spPr>
              <a:xfrm flipH="1">
                <a:off x="3288729" y="2941236"/>
                <a:ext cx="731520" cy="0"/>
              </a:xfrm>
              <a:prstGeom prst="line">
                <a:avLst/>
              </a:prstGeom>
              <a:ln w="12700">
                <a:solidFill>
                  <a:srgbClr val="9875A7"/>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a:extLst>
                  <a:ext uri="{FF2B5EF4-FFF2-40B4-BE49-F238E27FC236}">
                    <a16:creationId xmlns:a16="http://schemas.microsoft.com/office/drawing/2014/main" id="{93D1E36F-7A24-4AA4-9311-4C23E79DFDC1}"/>
                  </a:ext>
                </a:extLst>
              </p:cNvPr>
              <p:cNvCxnSpPr>
                <a:cxnSpLocks/>
              </p:cNvCxnSpPr>
              <p:nvPr/>
            </p:nvCxnSpPr>
            <p:spPr>
              <a:xfrm flipV="1">
                <a:off x="3282874" y="2941236"/>
                <a:ext cx="0" cy="140639"/>
              </a:xfrm>
              <a:prstGeom prst="line">
                <a:avLst/>
              </a:prstGeom>
              <a:ln w="12700">
                <a:solidFill>
                  <a:srgbClr val="9875A7"/>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285" name="Isosceles Triangle 284">
              <a:extLst>
                <a:ext uri="{FF2B5EF4-FFF2-40B4-BE49-F238E27FC236}">
                  <a16:creationId xmlns:a16="http://schemas.microsoft.com/office/drawing/2014/main" id="{A9B5B276-E06B-411F-9181-7D2F1EFAACC4}"/>
                </a:ext>
              </a:extLst>
            </p:cNvPr>
            <p:cNvSpPr/>
            <p:nvPr/>
          </p:nvSpPr>
          <p:spPr>
            <a:xfrm rot="16200000" flipH="1">
              <a:off x="5366976" y="3032387"/>
              <a:ext cx="109954" cy="77624"/>
            </a:xfrm>
            <a:prstGeom prst="triangl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nvGrpSpPr>
          <p:cNvPr id="45" name="Group 44">
            <a:extLst>
              <a:ext uri="{FF2B5EF4-FFF2-40B4-BE49-F238E27FC236}">
                <a16:creationId xmlns:a16="http://schemas.microsoft.com/office/drawing/2014/main" id="{6D58D423-CF5F-4ED3-A666-319FEC852E24}"/>
              </a:ext>
            </a:extLst>
          </p:cNvPr>
          <p:cNvGrpSpPr/>
          <p:nvPr/>
        </p:nvGrpSpPr>
        <p:grpSpPr>
          <a:xfrm>
            <a:off x="6874629" y="4125293"/>
            <a:ext cx="1112125" cy="269106"/>
            <a:chOff x="5630959" y="3850533"/>
            <a:chExt cx="1112125" cy="269106"/>
          </a:xfrm>
        </p:grpSpPr>
        <p:grpSp>
          <p:nvGrpSpPr>
            <p:cNvPr id="289" name="Group 288">
              <a:extLst>
                <a:ext uri="{FF2B5EF4-FFF2-40B4-BE49-F238E27FC236}">
                  <a16:creationId xmlns:a16="http://schemas.microsoft.com/office/drawing/2014/main" id="{470B293D-EA47-4430-A909-07631DF5AA77}"/>
                </a:ext>
              </a:extLst>
            </p:cNvPr>
            <p:cNvGrpSpPr/>
            <p:nvPr/>
          </p:nvGrpSpPr>
          <p:grpSpPr>
            <a:xfrm flipH="1">
              <a:off x="5688776" y="3903434"/>
              <a:ext cx="1054308" cy="216205"/>
              <a:chOff x="3282874" y="2941236"/>
              <a:chExt cx="737375" cy="140639"/>
            </a:xfrm>
          </p:grpSpPr>
          <p:cxnSp>
            <p:nvCxnSpPr>
              <p:cNvPr id="291" name="Straight Connector 290">
                <a:extLst>
                  <a:ext uri="{FF2B5EF4-FFF2-40B4-BE49-F238E27FC236}">
                    <a16:creationId xmlns:a16="http://schemas.microsoft.com/office/drawing/2014/main" id="{C9F3F542-2F7C-47D1-B7E4-8C3AC7FC7A86}"/>
                  </a:ext>
                </a:extLst>
              </p:cNvPr>
              <p:cNvCxnSpPr/>
              <p:nvPr/>
            </p:nvCxnSpPr>
            <p:spPr>
              <a:xfrm flipH="1">
                <a:off x="3288729" y="2941236"/>
                <a:ext cx="731520" cy="0"/>
              </a:xfrm>
              <a:prstGeom prst="line">
                <a:avLst/>
              </a:prstGeom>
              <a:ln w="12700">
                <a:solidFill>
                  <a:srgbClr val="C65A7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a:extLst>
                  <a:ext uri="{FF2B5EF4-FFF2-40B4-BE49-F238E27FC236}">
                    <a16:creationId xmlns:a16="http://schemas.microsoft.com/office/drawing/2014/main" id="{7CB8A078-CCF8-42F0-9D15-A11C2B63F220}"/>
                  </a:ext>
                </a:extLst>
              </p:cNvPr>
              <p:cNvCxnSpPr>
                <a:cxnSpLocks/>
              </p:cNvCxnSpPr>
              <p:nvPr/>
            </p:nvCxnSpPr>
            <p:spPr>
              <a:xfrm flipV="1">
                <a:off x="3282874" y="2941236"/>
                <a:ext cx="0" cy="140639"/>
              </a:xfrm>
              <a:prstGeom prst="line">
                <a:avLst/>
              </a:prstGeom>
              <a:ln w="12700">
                <a:solidFill>
                  <a:srgbClr val="C65A74"/>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290" name="Isosceles Triangle 289">
              <a:extLst>
                <a:ext uri="{FF2B5EF4-FFF2-40B4-BE49-F238E27FC236}">
                  <a16:creationId xmlns:a16="http://schemas.microsoft.com/office/drawing/2014/main" id="{79A69DF0-348A-4BF1-B7A8-667C3E53052E}"/>
                </a:ext>
              </a:extLst>
            </p:cNvPr>
            <p:cNvSpPr/>
            <p:nvPr/>
          </p:nvSpPr>
          <p:spPr>
            <a:xfrm rot="16200000" flipH="1">
              <a:off x="5614794" y="3866698"/>
              <a:ext cx="109954" cy="77624"/>
            </a:xfrm>
            <a:prstGeom prst="triangle">
              <a:avLst/>
            </a:prstGeom>
            <a:solidFill>
              <a:srgbClr val="C65A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nvGrpSpPr>
          <p:cNvPr id="48" name="Group 47">
            <a:extLst>
              <a:ext uri="{FF2B5EF4-FFF2-40B4-BE49-F238E27FC236}">
                <a16:creationId xmlns:a16="http://schemas.microsoft.com/office/drawing/2014/main" id="{A1BBBB3A-92E7-4DF4-9CDC-33A835A71500}"/>
              </a:ext>
            </a:extLst>
          </p:cNvPr>
          <p:cNvGrpSpPr/>
          <p:nvPr/>
        </p:nvGrpSpPr>
        <p:grpSpPr>
          <a:xfrm>
            <a:off x="4171936" y="2179998"/>
            <a:ext cx="3554365" cy="3618322"/>
            <a:chOff x="2928266" y="1905238"/>
            <a:chExt cx="3554365" cy="3618322"/>
          </a:xfrm>
        </p:grpSpPr>
        <p:sp>
          <p:nvSpPr>
            <p:cNvPr id="29" name="Oval 28">
              <a:extLst>
                <a:ext uri="{FF2B5EF4-FFF2-40B4-BE49-F238E27FC236}">
                  <a16:creationId xmlns:a16="http://schemas.microsoft.com/office/drawing/2014/main" id="{D570B72F-AF16-44BD-8E86-26DC9CB5C4E7}"/>
                </a:ext>
              </a:extLst>
            </p:cNvPr>
            <p:cNvSpPr/>
            <p:nvPr/>
          </p:nvSpPr>
          <p:spPr>
            <a:xfrm rot="21082765">
              <a:off x="2928266" y="4612059"/>
              <a:ext cx="3554365" cy="911501"/>
            </a:xfrm>
            <a:prstGeom prst="ellipse">
              <a:avLst/>
            </a:prstGeom>
            <a:solidFill>
              <a:schemeClr val="bg1">
                <a:lumMod val="50000"/>
              </a:schemeClr>
            </a:solidFill>
            <a:ln>
              <a:noFill/>
            </a:ln>
            <a:effectLst>
              <a:softEdge rad="317500"/>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nvGrpSpPr>
            <p:cNvPr id="47" name="Group 46">
              <a:extLst>
                <a:ext uri="{FF2B5EF4-FFF2-40B4-BE49-F238E27FC236}">
                  <a16:creationId xmlns:a16="http://schemas.microsoft.com/office/drawing/2014/main" id="{F7F25561-8EC2-44BB-9AB2-E33BDB333FA4}"/>
                </a:ext>
              </a:extLst>
            </p:cNvPr>
            <p:cNvGrpSpPr/>
            <p:nvPr/>
          </p:nvGrpSpPr>
          <p:grpSpPr>
            <a:xfrm>
              <a:off x="3654489" y="1905238"/>
              <a:ext cx="1924370" cy="3370124"/>
              <a:chOff x="3654489" y="1905238"/>
              <a:chExt cx="1924370" cy="3370124"/>
            </a:xfrm>
          </p:grpSpPr>
          <p:sp>
            <p:nvSpPr>
              <p:cNvPr id="260" name="Oval 259">
                <a:extLst>
                  <a:ext uri="{FF2B5EF4-FFF2-40B4-BE49-F238E27FC236}">
                    <a16:creationId xmlns:a16="http://schemas.microsoft.com/office/drawing/2014/main" id="{F645D7B5-5175-4482-9885-DD8160CA0895}"/>
                  </a:ext>
                </a:extLst>
              </p:cNvPr>
              <p:cNvSpPr/>
              <p:nvPr/>
            </p:nvSpPr>
            <p:spPr>
              <a:xfrm rot="21082765">
                <a:off x="3990245" y="4886116"/>
                <a:ext cx="1378641" cy="389246"/>
              </a:xfrm>
              <a:prstGeom prst="ellipse">
                <a:avLst/>
              </a:prstGeom>
              <a:solidFill>
                <a:srgbClr val="434343"/>
              </a:solidFill>
              <a:ln>
                <a:noFill/>
              </a:ln>
              <a:effectLst>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226" name="Freeform: Shape 225">
                <a:extLst>
                  <a:ext uri="{FF2B5EF4-FFF2-40B4-BE49-F238E27FC236}">
                    <a16:creationId xmlns:a16="http://schemas.microsoft.com/office/drawing/2014/main" id="{3B2CC5E5-EEFA-450B-921C-F10C64EA6A08}"/>
                  </a:ext>
                </a:extLst>
              </p:cNvPr>
              <p:cNvSpPr/>
              <p:nvPr/>
            </p:nvSpPr>
            <p:spPr>
              <a:xfrm>
                <a:off x="3699666" y="4297542"/>
                <a:ext cx="1225596" cy="743835"/>
              </a:xfrm>
              <a:custGeom>
                <a:avLst/>
                <a:gdLst>
                  <a:gd name="connsiteX0" fmla="*/ 0 w 1443270"/>
                  <a:gd name="connsiteY0" fmla="*/ 0 h 875945"/>
                  <a:gd name="connsiteX1" fmla="*/ 508649 w 1443270"/>
                  <a:gd name="connsiteY1" fmla="*/ 0 h 875945"/>
                  <a:gd name="connsiteX2" fmla="*/ 508649 w 1443270"/>
                  <a:gd name="connsiteY2" fmla="*/ 65962 h 875945"/>
                  <a:gd name="connsiteX3" fmla="*/ 480180 w 1443270"/>
                  <a:gd name="connsiteY3" fmla="*/ 85156 h 875945"/>
                  <a:gd name="connsiteX4" fmla="*/ 437024 w 1443270"/>
                  <a:gd name="connsiteY4" fmla="*/ 189344 h 875945"/>
                  <a:gd name="connsiteX5" fmla="*/ 584367 w 1443270"/>
                  <a:gd name="connsiteY5" fmla="*/ 336686 h 875945"/>
                  <a:gd name="connsiteX6" fmla="*/ 731710 w 1443270"/>
                  <a:gd name="connsiteY6" fmla="*/ 189344 h 875945"/>
                  <a:gd name="connsiteX7" fmla="*/ 688554 w 1443270"/>
                  <a:gd name="connsiteY7" fmla="*/ 85156 h 875945"/>
                  <a:gd name="connsiteX8" fmla="*/ 660086 w 1443270"/>
                  <a:gd name="connsiteY8" fmla="*/ 65962 h 875945"/>
                  <a:gd name="connsiteX9" fmla="*/ 660086 w 1443270"/>
                  <a:gd name="connsiteY9" fmla="*/ 0 h 875945"/>
                  <a:gd name="connsiteX10" fmla="*/ 1108689 w 1443270"/>
                  <a:gd name="connsiteY10" fmla="*/ 0 h 875945"/>
                  <a:gd name="connsiteX11" fmla="*/ 1108689 w 1443270"/>
                  <a:gd name="connsiteY11" fmla="*/ 361955 h 875945"/>
                  <a:gd name="connsiteX12" fmla="*/ 1172546 w 1443270"/>
                  <a:gd name="connsiteY12" fmla="*/ 361955 h 875945"/>
                  <a:gd name="connsiteX13" fmla="*/ 1191740 w 1443270"/>
                  <a:gd name="connsiteY13" fmla="*/ 333486 h 875945"/>
                  <a:gd name="connsiteX14" fmla="*/ 1295928 w 1443270"/>
                  <a:gd name="connsiteY14" fmla="*/ 290330 h 875945"/>
                  <a:gd name="connsiteX15" fmla="*/ 1443270 w 1443270"/>
                  <a:gd name="connsiteY15" fmla="*/ 437673 h 875945"/>
                  <a:gd name="connsiteX16" fmla="*/ 1295928 w 1443270"/>
                  <a:gd name="connsiteY16" fmla="*/ 585016 h 875945"/>
                  <a:gd name="connsiteX17" fmla="*/ 1191740 w 1443270"/>
                  <a:gd name="connsiteY17" fmla="*/ 541861 h 875945"/>
                  <a:gd name="connsiteX18" fmla="*/ 1172546 w 1443270"/>
                  <a:gd name="connsiteY18" fmla="*/ 513391 h 875945"/>
                  <a:gd name="connsiteX19" fmla="*/ 1108689 w 1443270"/>
                  <a:gd name="connsiteY19" fmla="*/ 513391 h 875945"/>
                  <a:gd name="connsiteX20" fmla="*/ 1108689 w 1443270"/>
                  <a:gd name="connsiteY20" fmla="*/ 875348 h 875945"/>
                  <a:gd name="connsiteX21" fmla="*/ 1095352 w 1443270"/>
                  <a:gd name="connsiteY21" fmla="*/ 875945 h 875945"/>
                  <a:gd name="connsiteX22" fmla="*/ 1005827 w 1443270"/>
                  <a:gd name="connsiteY22" fmla="*/ 871937 h 875945"/>
                  <a:gd name="connsiteX23" fmla="*/ 25347 w 1443270"/>
                  <a:gd name="connsiteY23" fmla="*/ 89980 h 87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3270" h="875945">
                    <a:moveTo>
                      <a:pt x="0" y="0"/>
                    </a:moveTo>
                    <a:lnTo>
                      <a:pt x="508649" y="0"/>
                    </a:lnTo>
                    <a:lnTo>
                      <a:pt x="508649" y="65962"/>
                    </a:lnTo>
                    <a:lnTo>
                      <a:pt x="480180" y="85156"/>
                    </a:lnTo>
                    <a:cubicBezTo>
                      <a:pt x="453516" y="111820"/>
                      <a:pt x="437024" y="148656"/>
                      <a:pt x="437024" y="189344"/>
                    </a:cubicBezTo>
                    <a:cubicBezTo>
                      <a:pt x="437024" y="270719"/>
                      <a:pt x="502992" y="336686"/>
                      <a:pt x="584367" y="336686"/>
                    </a:cubicBezTo>
                    <a:cubicBezTo>
                      <a:pt x="665743" y="336686"/>
                      <a:pt x="731710" y="270719"/>
                      <a:pt x="731710" y="189344"/>
                    </a:cubicBezTo>
                    <a:cubicBezTo>
                      <a:pt x="731710" y="148656"/>
                      <a:pt x="715218" y="111820"/>
                      <a:pt x="688554" y="85156"/>
                    </a:cubicBezTo>
                    <a:lnTo>
                      <a:pt x="660086" y="65962"/>
                    </a:lnTo>
                    <a:lnTo>
                      <a:pt x="660086" y="0"/>
                    </a:lnTo>
                    <a:lnTo>
                      <a:pt x="1108689" y="0"/>
                    </a:lnTo>
                    <a:lnTo>
                      <a:pt x="1108689" y="361955"/>
                    </a:lnTo>
                    <a:lnTo>
                      <a:pt x="1172546" y="361955"/>
                    </a:lnTo>
                    <a:lnTo>
                      <a:pt x="1191740" y="333486"/>
                    </a:lnTo>
                    <a:cubicBezTo>
                      <a:pt x="1218404" y="306822"/>
                      <a:pt x="1255240" y="290330"/>
                      <a:pt x="1295928" y="290330"/>
                    </a:cubicBezTo>
                    <a:cubicBezTo>
                      <a:pt x="1377303" y="290330"/>
                      <a:pt x="1443270" y="356298"/>
                      <a:pt x="1443270" y="437673"/>
                    </a:cubicBezTo>
                    <a:cubicBezTo>
                      <a:pt x="1443270" y="519049"/>
                      <a:pt x="1377303" y="585016"/>
                      <a:pt x="1295928" y="585016"/>
                    </a:cubicBezTo>
                    <a:cubicBezTo>
                      <a:pt x="1255240" y="585016"/>
                      <a:pt x="1218404" y="568525"/>
                      <a:pt x="1191740" y="541861"/>
                    </a:cubicBezTo>
                    <a:lnTo>
                      <a:pt x="1172546" y="513391"/>
                    </a:lnTo>
                    <a:lnTo>
                      <a:pt x="1108689" y="513391"/>
                    </a:lnTo>
                    <a:lnTo>
                      <a:pt x="1108689" y="875348"/>
                    </a:lnTo>
                    <a:lnTo>
                      <a:pt x="1095352" y="875945"/>
                    </a:lnTo>
                    <a:lnTo>
                      <a:pt x="1005827" y="871937"/>
                    </a:lnTo>
                    <a:cubicBezTo>
                      <a:pt x="557511" y="831574"/>
                      <a:pt x="159020" y="487137"/>
                      <a:pt x="25347" y="89980"/>
                    </a:cubicBezTo>
                    <a:close/>
                  </a:path>
                </a:pathLst>
              </a:custGeom>
              <a:solidFill>
                <a:srgbClr val="2FC9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defRPr/>
                </a:pPr>
                <a:endParaRPr lang="en-GB">
                  <a:solidFill>
                    <a:srgbClr val="FFFFFF"/>
                  </a:solidFill>
                  <a:latin typeface="Arial"/>
                </a:endParaRPr>
              </a:p>
            </p:txBody>
          </p:sp>
          <p:sp>
            <p:nvSpPr>
              <p:cNvPr id="224" name="Freeform: Shape 223">
                <a:extLst>
                  <a:ext uri="{FF2B5EF4-FFF2-40B4-BE49-F238E27FC236}">
                    <a16:creationId xmlns:a16="http://schemas.microsoft.com/office/drawing/2014/main" id="{74D6D6AA-217E-4BAD-AE30-B22BBF076FFF}"/>
                  </a:ext>
                </a:extLst>
              </p:cNvPr>
              <p:cNvSpPr/>
              <p:nvPr/>
            </p:nvSpPr>
            <p:spPr>
              <a:xfrm>
                <a:off x="3680776" y="3528776"/>
                <a:ext cx="960367" cy="1054673"/>
              </a:xfrm>
              <a:custGeom>
                <a:avLst/>
                <a:gdLst>
                  <a:gd name="connsiteX0" fmla="*/ 163099 w 1130935"/>
                  <a:gd name="connsiteY0" fmla="*/ 0 h 1241991"/>
                  <a:gd name="connsiteX1" fmla="*/ 530895 w 1130935"/>
                  <a:gd name="connsiteY1" fmla="*/ 0 h 1241991"/>
                  <a:gd name="connsiteX2" fmla="*/ 530895 w 1130935"/>
                  <a:gd name="connsiteY2" fmla="*/ 62185 h 1241991"/>
                  <a:gd name="connsiteX3" fmla="*/ 502426 w 1130935"/>
                  <a:gd name="connsiteY3" fmla="*/ 81379 h 1241991"/>
                  <a:gd name="connsiteX4" fmla="*/ 459270 w 1130935"/>
                  <a:gd name="connsiteY4" fmla="*/ 185566 h 1241991"/>
                  <a:gd name="connsiteX5" fmla="*/ 606613 w 1130935"/>
                  <a:gd name="connsiteY5" fmla="*/ 332909 h 1241991"/>
                  <a:gd name="connsiteX6" fmla="*/ 753956 w 1130935"/>
                  <a:gd name="connsiteY6" fmla="*/ 185566 h 1241991"/>
                  <a:gd name="connsiteX7" fmla="*/ 710800 w 1130935"/>
                  <a:gd name="connsiteY7" fmla="*/ 81379 h 1241991"/>
                  <a:gd name="connsiteX8" fmla="*/ 682332 w 1130935"/>
                  <a:gd name="connsiteY8" fmla="*/ 62185 h 1241991"/>
                  <a:gd name="connsiteX9" fmla="*/ 682332 w 1130935"/>
                  <a:gd name="connsiteY9" fmla="*/ 0 h 1241991"/>
                  <a:gd name="connsiteX10" fmla="*/ 1130935 w 1130935"/>
                  <a:gd name="connsiteY10" fmla="*/ 0 h 1241991"/>
                  <a:gd name="connsiteX11" fmla="*/ 1130935 w 1130935"/>
                  <a:gd name="connsiteY11" fmla="*/ 905304 h 1241991"/>
                  <a:gd name="connsiteX12" fmla="*/ 682332 w 1130935"/>
                  <a:gd name="connsiteY12" fmla="*/ 905304 h 1241991"/>
                  <a:gd name="connsiteX13" fmla="*/ 682332 w 1130935"/>
                  <a:gd name="connsiteY13" fmla="*/ 971267 h 1241991"/>
                  <a:gd name="connsiteX14" fmla="*/ 710800 w 1130935"/>
                  <a:gd name="connsiteY14" fmla="*/ 990461 h 1241991"/>
                  <a:gd name="connsiteX15" fmla="*/ 753956 w 1130935"/>
                  <a:gd name="connsiteY15" fmla="*/ 1094649 h 1241991"/>
                  <a:gd name="connsiteX16" fmla="*/ 606613 w 1130935"/>
                  <a:gd name="connsiteY16" fmla="*/ 1241991 h 1241991"/>
                  <a:gd name="connsiteX17" fmla="*/ 459270 w 1130935"/>
                  <a:gd name="connsiteY17" fmla="*/ 1094649 h 1241991"/>
                  <a:gd name="connsiteX18" fmla="*/ 502426 w 1130935"/>
                  <a:gd name="connsiteY18" fmla="*/ 990461 h 1241991"/>
                  <a:gd name="connsiteX19" fmla="*/ 530895 w 1130935"/>
                  <a:gd name="connsiteY19" fmla="*/ 971267 h 1241991"/>
                  <a:gd name="connsiteX20" fmla="*/ 530895 w 1130935"/>
                  <a:gd name="connsiteY20" fmla="*/ 905304 h 1241991"/>
                  <a:gd name="connsiteX21" fmla="*/ 22246 w 1130935"/>
                  <a:gd name="connsiteY21" fmla="*/ 905304 h 1241991"/>
                  <a:gd name="connsiteX22" fmla="*/ 21544 w 1130935"/>
                  <a:gd name="connsiteY22" fmla="*/ 902812 h 1241991"/>
                  <a:gd name="connsiteX23" fmla="*/ 0 w 1130935"/>
                  <a:gd name="connsiteY23" fmla="*/ 714996 h 1241991"/>
                  <a:gd name="connsiteX24" fmla="*/ 105235 w 1130935"/>
                  <a:gd name="connsiteY24" fmla="*/ 154894 h 124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30935" h="1241991">
                    <a:moveTo>
                      <a:pt x="163099" y="0"/>
                    </a:moveTo>
                    <a:lnTo>
                      <a:pt x="530895" y="0"/>
                    </a:lnTo>
                    <a:lnTo>
                      <a:pt x="530895" y="62185"/>
                    </a:lnTo>
                    <a:lnTo>
                      <a:pt x="502426" y="81379"/>
                    </a:lnTo>
                    <a:cubicBezTo>
                      <a:pt x="475762" y="108043"/>
                      <a:pt x="459270" y="144879"/>
                      <a:pt x="459270" y="185566"/>
                    </a:cubicBezTo>
                    <a:cubicBezTo>
                      <a:pt x="459270" y="266942"/>
                      <a:pt x="525238" y="332909"/>
                      <a:pt x="606613" y="332909"/>
                    </a:cubicBezTo>
                    <a:cubicBezTo>
                      <a:pt x="687989" y="332909"/>
                      <a:pt x="753956" y="266942"/>
                      <a:pt x="753956" y="185566"/>
                    </a:cubicBezTo>
                    <a:cubicBezTo>
                      <a:pt x="753956" y="144879"/>
                      <a:pt x="737464" y="108043"/>
                      <a:pt x="710800" y="81379"/>
                    </a:cubicBezTo>
                    <a:lnTo>
                      <a:pt x="682332" y="62185"/>
                    </a:lnTo>
                    <a:lnTo>
                      <a:pt x="682332" y="0"/>
                    </a:lnTo>
                    <a:lnTo>
                      <a:pt x="1130935" y="0"/>
                    </a:lnTo>
                    <a:lnTo>
                      <a:pt x="1130935" y="905304"/>
                    </a:lnTo>
                    <a:lnTo>
                      <a:pt x="682332" y="905304"/>
                    </a:lnTo>
                    <a:lnTo>
                      <a:pt x="682332" y="971267"/>
                    </a:lnTo>
                    <a:lnTo>
                      <a:pt x="710800" y="990461"/>
                    </a:lnTo>
                    <a:cubicBezTo>
                      <a:pt x="737464" y="1017125"/>
                      <a:pt x="753956" y="1053961"/>
                      <a:pt x="753956" y="1094649"/>
                    </a:cubicBezTo>
                    <a:cubicBezTo>
                      <a:pt x="753956" y="1176024"/>
                      <a:pt x="687989" y="1241991"/>
                      <a:pt x="606613" y="1241991"/>
                    </a:cubicBezTo>
                    <a:cubicBezTo>
                      <a:pt x="525238" y="1241991"/>
                      <a:pt x="459270" y="1176024"/>
                      <a:pt x="459270" y="1094649"/>
                    </a:cubicBezTo>
                    <a:cubicBezTo>
                      <a:pt x="459270" y="1053961"/>
                      <a:pt x="475762" y="1017125"/>
                      <a:pt x="502426" y="990461"/>
                    </a:cubicBezTo>
                    <a:lnTo>
                      <a:pt x="530895" y="971267"/>
                    </a:lnTo>
                    <a:lnTo>
                      <a:pt x="530895" y="905304"/>
                    </a:lnTo>
                    <a:lnTo>
                      <a:pt x="22246" y="905304"/>
                    </a:lnTo>
                    <a:lnTo>
                      <a:pt x="21544" y="902812"/>
                    </a:lnTo>
                    <a:cubicBezTo>
                      <a:pt x="7442" y="840692"/>
                      <a:pt x="0" y="777781"/>
                      <a:pt x="0" y="714996"/>
                    </a:cubicBezTo>
                    <a:cubicBezTo>
                      <a:pt x="0" y="561957"/>
                      <a:pt x="36899" y="363363"/>
                      <a:pt x="105235" y="154894"/>
                    </a:cubicBezTo>
                    <a:close/>
                  </a:path>
                </a:pathLst>
              </a:custGeom>
              <a:solidFill>
                <a:srgbClr val="B1B66E"/>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defRPr/>
                </a:pPr>
                <a:endParaRPr lang="en-GB">
                  <a:solidFill>
                    <a:srgbClr val="FFFFFF"/>
                  </a:solidFill>
                  <a:latin typeface="Arial"/>
                </a:endParaRPr>
              </a:p>
            </p:txBody>
          </p:sp>
          <p:sp>
            <p:nvSpPr>
              <p:cNvPr id="222" name="Freeform: Shape 221">
                <a:extLst>
                  <a:ext uri="{FF2B5EF4-FFF2-40B4-BE49-F238E27FC236}">
                    <a16:creationId xmlns:a16="http://schemas.microsoft.com/office/drawing/2014/main" id="{5F095DBE-D458-4D41-86FF-E28AC2D7275E}"/>
                  </a:ext>
                </a:extLst>
              </p:cNvPr>
              <p:cNvSpPr/>
              <p:nvPr/>
            </p:nvSpPr>
            <p:spPr>
              <a:xfrm>
                <a:off x="3819276" y="2752510"/>
                <a:ext cx="821867" cy="1058965"/>
              </a:xfrm>
              <a:custGeom>
                <a:avLst/>
                <a:gdLst>
                  <a:gd name="connsiteX0" fmla="*/ 967836 w 967836"/>
                  <a:gd name="connsiteY0" fmla="*/ 0 h 1247045"/>
                  <a:gd name="connsiteX1" fmla="*/ 967836 w 967836"/>
                  <a:gd name="connsiteY1" fmla="*/ 411122 h 1247045"/>
                  <a:gd name="connsiteX2" fmla="*/ 903013 w 967836"/>
                  <a:gd name="connsiteY2" fmla="*/ 411122 h 1247045"/>
                  <a:gd name="connsiteX3" fmla="*/ 883818 w 967836"/>
                  <a:gd name="connsiteY3" fmla="*/ 382654 h 1247045"/>
                  <a:gd name="connsiteX4" fmla="*/ 779631 w 967836"/>
                  <a:gd name="connsiteY4" fmla="*/ 339498 h 1247045"/>
                  <a:gd name="connsiteX5" fmla="*/ 632288 w 967836"/>
                  <a:gd name="connsiteY5" fmla="*/ 486841 h 1247045"/>
                  <a:gd name="connsiteX6" fmla="*/ 779631 w 967836"/>
                  <a:gd name="connsiteY6" fmla="*/ 634184 h 1247045"/>
                  <a:gd name="connsiteX7" fmla="*/ 883818 w 967836"/>
                  <a:gd name="connsiteY7" fmla="*/ 591028 h 1247045"/>
                  <a:gd name="connsiteX8" fmla="*/ 903013 w 967836"/>
                  <a:gd name="connsiteY8" fmla="*/ 562559 h 1247045"/>
                  <a:gd name="connsiteX9" fmla="*/ 967836 w 967836"/>
                  <a:gd name="connsiteY9" fmla="*/ 562559 h 1247045"/>
                  <a:gd name="connsiteX10" fmla="*/ 967836 w 967836"/>
                  <a:gd name="connsiteY10" fmla="*/ 914136 h 1247045"/>
                  <a:gd name="connsiteX11" fmla="*/ 519233 w 967836"/>
                  <a:gd name="connsiteY11" fmla="*/ 914136 h 1247045"/>
                  <a:gd name="connsiteX12" fmla="*/ 519233 w 967836"/>
                  <a:gd name="connsiteY12" fmla="*/ 976321 h 1247045"/>
                  <a:gd name="connsiteX13" fmla="*/ 547701 w 967836"/>
                  <a:gd name="connsiteY13" fmla="*/ 995515 h 1247045"/>
                  <a:gd name="connsiteX14" fmla="*/ 590857 w 967836"/>
                  <a:gd name="connsiteY14" fmla="*/ 1099702 h 1247045"/>
                  <a:gd name="connsiteX15" fmla="*/ 443514 w 967836"/>
                  <a:gd name="connsiteY15" fmla="*/ 1247045 h 1247045"/>
                  <a:gd name="connsiteX16" fmla="*/ 296171 w 967836"/>
                  <a:gd name="connsiteY16" fmla="*/ 1099702 h 1247045"/>
                  <a:gd name="connsiteX17" fmla="*/ 339327 w 967836"/>
                  <a:gd name="connsiteY17" fmla="*/ 995515 h 1247045"/>
                  <a:gd name="connsiteX18" fmla="*/ 367796 w 967836"/>
                  <a:gd name="connsiteY18" fmla="*/ 976321 h 1247045"/>
                  <a:gd name="connsiteX19" fmla="*/ 367796 w 967836"/>
                  <a:gd name="connsiteY19" fmla="*/ 914136 h 1247045"/>
                  <a:gd name="connsiteX20" fmla="*/ 0 w 967836"/>
                  <a:gd name="connsiteY20" fmla="*/ 914136 h 1247045"/>
                  <a:gd name="connsiteX21" fmla="*/ 20750 w 967836"/>
                  <a:gd name="connsiteY21" fmla="*/ 858592 h 1247045"/>
                  <a:gd name="connsiteX22" fmla="*/ 520525 w 967836"/>
                  <a:gd name="connsiteY22" fmla="*/ 109597 h 1247045"/>
                  <a:gd name="connsiteX23" fmla="*/ 616745 w 967836"/>
                  <a:gd name="connsiteY23" fmla="*/ 31663 h 1247045"/>
                  <a:gd name="connsiteX24" fmla="*/ 741064 w 967836"/>
                  <a:gd name="connsiteY24" fmla="*/ 25118 h 1247045"/>
                  <a:gd name="connsiteX25" fmla="*/ 876268 w 967836"/>
                  <a:gd name="connsiteY25" fmla="*/ 12355 h 124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67836" h="1247045">
                    <a:moveTo>
                      <a:pt x="967836" y="0"/>
                    </a:moveTo>
                    <a:lnTo>
                      <a:pt x="967836" y="411122"/>
                    </a:lnTo>
                    <a:lnTo>
                      <a:pt x="903013" y="411122"/>
                    </a:lnTo>
                    <a:lnTo>
                      <a:pt x="883818" y="382654"/>
                    </a:lnTo>
                    <a:cubicBezTo>
                      <a:pt x="857154" y="355990"/>
                      <a:pt x="820319" y="339498"/>
                      <a:pt x="779631" y="339498"/>
                    </a:cubicBezTo>
                    <a:cubicBezTo>
                      <a:pt x="698256" y="339498"/>
                      <a:pt x="632288" y="405466"/>
                      <a:pt x="632288" y="486841"/>
                    </a:cubicBezTo>
                    <a:cubicBezTo>
                      <a:pt x="632288" y="568217"/>
                      <a:pt x="698256" y="634184"/>
                      <a:pt x="779631" y="634184"/>
                    </a:cubicBezTo>
                    <a:cubicBezTo>
                      <a:pt x="820319" y="634184"/>
                      <a:pt x="857154" y="617692"/>
                      <a:pt x="883818" y="591028"/>
                    </a:cubicBezTo>
                    <a:lnTo>
                      <a:pt x="903013" y="562559"/>
                    </a:lnTo>
                    <a:lnTo>
                      <a:pt x="967836" y="562559"/>
                    </a:lnTo>
                    <a:lnTo>
                      <a:pt x="967836" y="914136"/>
                    </a:lnTo>
                    <a:lnTo>
                      <a:pt x="519233" y="914136"/>
                    </a:lnTo>
                    <a:lnTo>
                      <a:pt x="519233" y="976321"/>
                    </a:lnTo>
                    <a:lnTo>
                      <a:pt x="547701" y="995515"/>
                    </a:lnTo>
                    <a:cubicBezTo>
                      <a:pt x="574365" y="1022179"/>
                      <a:pt x="590857" y="1059015"/>
                      <a:pt x="590857" y="1099702"/>
                    </a:cubicBezTo>
                    <a:cubicBezTo>
                      <a:pt x="590857" y="1181078"/>
                      <a:pt x="524890" y="1247045"/>
                      <a:pt x="443514" y="1247045"/>
                    </a:cubicBezTo>
                    <a:cubicBezTo>
                      <a:pt x="362139" y="1247045"/>
                      <a:pt x="296171" y="1181078"/>
                      <a:pt x="296171" y="1099702"/>
                    </a:cubicBezTo>
                    <a:cubicBezTo>
                      <a:pt x="296171" y="1059015"/>
                      <a:pt x="312663" y="1022179"/>
                      <a:pt x="339327" y="995515"/>
                    </a:cubicBezTo>
                    <a:lnTo>
                      <a:pt x="367796" y="976321"/>
                    </a:lnTo>
                    <a:lnTo>
                      <a:pt x="367796" y="914136"/>
                    </a:lnTo>
                    <a:lnTo>
                      <a:pt x="0" y="914136"/>
                    </a:lnTo>
                    <a:lnTo>
                      <a:pt x="20750" y="858592"/>
                    </a:lnTo>
                    <a:cubicBezTo>
                      <a:pt x="139002" y="577143"/>
                      <a:pt x="309908" y="299285"/>
                      <a:pt x="520525" y="109597"/>
                    </a:cubicBezTo>
                    <a:lnTo>
                      <a:pt x="616745" y="31663"/>
                    </a:lnTo>
                    <a:lnTo>
                      <a:pt x="741064" y="25118"/>
                    </a:lnTo>
                    <a:cubicBezTo>
                      <a:pt x="784835" y="21893"/>
                      <a:pt x="830056" y="17651"/>
                      <a:pt x="876268" y="12355"/>
                    </a:cubicBezTo>
                    <a:close/>
                  </a:path>
                </a:pathLst>
              </a:custGeom>
              <a:solidFill>
                <a:srgbClr val="EF882B"/>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defRPr/>
                </a:pPr>
                <a:endParaRPr lang="en-GB">
                  <a:solidFill>
                    <a:srgbClr val="FFFFFF"/>
                  </a:solidFill>
                  <a:latin typeface="Arial"/>
                </a:endParaRPr>
              </a:p>
            </p:txBody>
          </p:sp>
          <p:sp>
            <p:nvSpPr>
              <p:cNvPr id="230" name="Freeform: Shape 229">
                <a:extLst>
                  <a:ext uri="{FF2B5EF4-FFF2-40B4-BE49-F238E27FC236}">
                    <a16:creationId xmlns:a16="http://schemas.microsoft.com/office/drawing/2014/main" id="{908C3765-267F-4890-B1E8-4CF18C9FF3F3}"/>
                  </a:ext>
                </a:extLst>
              </p:cNvPr>
              <p:cNvSpPr/>
              <p:nvPr/>
            </p:nvSpPr>
            <p:spPr>
              <a:xfrm>
                <a:off x="4641143" y="3247712"/>
                <a:ext cx="937716" cy="1049830"/>
              </a:xfrm>
              <a:custGeom>
                <a:avLst/>
                <a:gdLst>
                  <a:gd name="connsiteX0" fmla="*/ 464776 w 1104261"/>
                  <a:gd name="connsiteY0" fmla="*/ 0 h 1236287"/>
                  <a:gd name="connsiteX1" fmla="*/ 612119 w 1104261"/>
                  <a:gd name="connsiteY1" fmla="*/ 147343 h 1236287"/>
                  <a:gd name="connsiteX2" fmla="*/ 568964 w 1104261"/>
                  <a:gd name="connsiteY2" fmla="*/ 251530 h 1236287"/>
                  <a:gd name="connsiteX3" fmla="*/ 540494 w 1104261"/>
                  <a:gd name="connsiteY3" fmla="*/ 270724 h 1236287"/>
                  <a:gd name="connsiteX4" fmla="*/ 540494 w 1104261"/>
                  <a:gd name="connsiteY4" fmla="*/ 330983 h 1236287"/>
                  <a:gd name="connsiteX5" fmla="*/ 940612 w 1104261"/>
                  <a:gd name="connsiteY5" fmla="*/ 330983 h 1236287"/>
                  <a:gd name="connsiteX6" fmla="*/ 965273 w 1104261"/>
                  <a:gd name="connsiteY6" fmla="*/ 389089 h 1236287"/>
                  <a:gd name="connsiteX7" fmla="*/ 1104261 w 1104261"/>
                  <a:gd name="connsiteY7" fmla="*/ 1045979 h 1236287"/>
                  <a:gd name="connsiteX8" fmla="*/ 1082717 w 1104261"/>
                  <a:gd name="connsiteY8" fmla="*/ 1233795 h 1236287"/>
                  <a:gd name="connsiteX9" fmla="*/ 1082015 w 1104261"/>
                  <a:gd name="connsiteY9" fmla="*/ 1236287 h 1236287"/>
                  <a:gd name="connsiteX10" fmla="*/ 624345 w 1104261"/>
                  <a:gd name="connsiteY10" fmla="*/ 1236287 h 1236287"/>
                  <a:gd name="connsiteX11" fmla="*/ 624345 w 1104261"/>
                  <a:gd name="connsiteY11" fmla="*/ 1172759 h 1236287"/>
                  <a:gd name="connsiteX12" fmla="*/ 652815 w 1104261"/>
                  <a:gd name="connsiteY12" fmla="*/ 1153564 h 1236287"/>
                  <a:gd name="connsiteX13" fmla="*/ 695970 w 1104261"/>
                  <a:gd name="connsiteY13" fmla="*/ 1049377 h 1236287"/>
                  <a:gd name="connsiteX14" fmla="*/ 548627 w 1104261"/>
                  <a:gd name="connsiteY14" fmla="*/ 902034 h 1236287"/>
                  <a:gd name="connsiteX15" fmla="*/ 401284 w 1104261"/>
                  <a:gd name="connsiteY15" fmla="*/ 1049377 h 1236287"/>
                  <a:gd name="connsiteX16" fmla="*/ 444440 w 1104261"/>
                  <a:gd name="connsiteY16" fmla="*/ 1153564 h 1236287"/>
                  <a:gd name="connsiteX17" fmla="*/ 472909 w 1104261"/>
                  <a:gd name="connsiteY17" fmla="*/ 1172759 h 1236287"/>
                  <a:gd name="connsiteX18" fmla="*/ 472909 w 1104261"/>
                  <a:gd name="connsiteY18" fmla="*/ 1236287 h 1236287"/>
                  <a:gd name="connsiteX19" fmla="*/ 0 w 1104261"/>
                  <a:gd name="connsiteY19" fmla="*/ 1236287 h 1236287"/>
                  <a:gd name="connsiteX20" fmla="*/ 0 w 1104261"/>
                  <a:gd name="connsiteY20" fmla="*/ 330983 h 1236287"/>
                  <a:gd name="connsiteX21" fmla="*/ 389058 w 1104261"/>
                  <a:gd name="connsiteY21" fmla="*/ 330983 h 1236287"/>
                  <a:gd name="connsiteX22" fmla="*/ 389058 w 1104261"/>
                  <a:gd name="connsiteY22" fmla="*/ 270724 h 1236287"/>
                  <a:gd name="connsiteX23" fmla="*/ 360589 w 1104261"/>
                  <a:gd name="connsiteY23" fmla="*/ 251530 h 1236287"/>
                  <a:gd name="connsiteX24" fmla="*/ 317433 w 1104261"/>
                  <a:gd name="connsiteY24" fmla="*/ 147343 h 1236287"/>
                  <a:gd name="connsiteX25" fmla="*/ 464776 w 1104261"/>
                  <a:gd name="connsiteY25" fmla="*/ 0 h 12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04261" h="1236287">
                    <a:moveTo>
                      <a:pt x="464776" y="0"/>
                    </a:moveTo>
                    <a:cubicBezTo>
                      <a:pt x="546152" y="0"/>
                      <a:pt x="612119" y="65967"/>
                      <a:pt x="612119" y="147343"/>
                    </a:cubicBezTo>
                    <a:cubicBezTo>
                      <a:pt x="612119" y="188030"/>
                      <a:pt x="595628" y="224866"/>
                      <a:pt x="568964" y="251530"/>
                    </a:cubicBezTo>
                    <a:lnTo>
                      <a:pt x="540494" y="270724"/>
                    </a:lnTo>
                    <a:lnTo>
                      <a:pt x="540494" y="330983"/>
                    </a:lnTo>
                    <a:lnTo>
                      <a:pt x="940612" y="330983"/>
                    </a:lnTo>
                    <a:lnTo>
                      <a:pt x="965273" y="389089"/>
                    </a:lnTo>
                    <a:cubicBezTo>
                      <a:pt x="1055136" y="632161"/>
                      <a:pt x="1104261" y="869396"/>
                      <a:pt x="1104261" y="1045979"/>
                    </a:cubicBezTo>
                    <a:cubicBezTo>
                      <a:pt x="1104261" y="1108764"/>
                      <a:pt x="1096819" y="1171675"/>
                      <a:pt x="1082717" y="1233795"/>
                    </a:cubicBezTo>
                    <a:lnTo>
                      <a:pt x="1082015" y="1236287"/>
                    </a:lnTo>
                    <a:lnTo>
                      <a:pt x="624345" y="1236287"/>
                    </a:lnTo>
                    <a:lnTo>
                      <a:pt x="624345" y="1172759"/>
                    </a:lnTo>
                    <a:lnTo>
                      <a:pt x="652815" y="1153564"/>
                    </a:lnTo>
                    <a:cubicBezTo>
                      <a:pt x="679479" y="1126900"/>
                      <a:pt x="695970" y="1090065"/>
                      <a:pt x="695970" y="1049377"/>
                    </a:cubicBezTo>
                    <a:cubicBezTo>
                      <a:pt x="695970" y="968002"/>
                      <a:pt x="630003" y="902034"/>
                      <a:pt x="548627" y="902034"/>
                    </a:cubicBezTo>
                    <a:cubicBezTo>
                      <a:pt x="467252" y="902034"/>
                      <a:pt x="401284" y="968002"/>
                      <a:pt x="401284" y="1049377"/>
                    </a:cubicBezTo>
                    <a:cubicBezTo>
                      <a:pt x="401284" y="1090065"/>
                      <a:pt x="417776" y="1126900"/>
                      <a:pt x="444440" y="1153564"/>
                    </a:cubicBezTo>
                    <a:lnTo>
                      <a:pt x="472909" y="1172759"/>
                    </a:lnTo>
                    <a:lnTo>
                      <a:pt x="472909" y="1236287"/>
                    </a:lnTo>
                    <a:lnTo>
                      <a:pt x="0" y="1236287"/>
                    </a:lnTo>
                    <a:lnTo>
                      <a:pt x="0" y="330983"/>
                    </a:lnTo>
                    <a:lnTo>
                      <a:pt x="389058" y="330983"/>
                    </a:lnTo>
                    <a:lnTo>
                      <a:pt x="389058" y="270724"/>
                    </a:lnTo>
                    <a:lnTo>
                      <a:pt x="360589" y="251530"/>
                    </a:lnTo>
                    <a:cubicBezTo>
                      <a:pt x="333925" y="224866"/>
                      <a:pt x="317433" y="188030"/>
                      <a:pt x="317433" y="147343"/>
                    </a:cubicBezTo>
                    <a:cubicBezTo>
                      <a:pt x="317433" y="65967"/>
                      <a:pt x="383401" y="0"/>
                      <a:pt x="464776" y="0"/>
                    </a:cubicBezTo>
                    <a:close/>
                  </a:path>
                </a:pathLst>
              </a:custGeom>
              <a:solidFill>
                <a:srgbClr val="C65A74"/>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defRPr/>
                </a:pPr>
                <a:endParaRPr lang="en-GB">
                  <a:solidFill>
                    <a:srgbClr val="FFFFFF"/>
                  </a:solidFill>
                  <a:latin typeface="Arial"/>
                </a:endParaRPr>
              </a:p>
            </p:txBody>
          </p:sp>
          <p:sp>
            <p:nvSpPr>
              <p:cNvPr id="228" name="Freeform: Shape 227">
                <a:extLst>
                  <a:ext uri="{FF2B5EF4-FFF2-40B4-BE49-F238E27FC236}">
                    <a16:creationId xmlns:a16="http://schemas.microsoft.com/office/drawing/2014/main" id="{91C633E4-E86A-47FA-B0AE-DE76927F38E2}"/>
                  </a:ext>
                </a:extLst>
              </p:cNvPr>
              <p:cNvSpPr/>
              <p:nvPr/>
            </p:nvSpPr>
            <p:spPr>
              <a:xfrm>
                <a:off x="4641143" y="4013700"/>
                <a:ext cx="918825" cy="1027169"/>
              </a:xfrm>
              <a:custGeom>
                <a:avLst/>
                <a:gdLst>
                  <a:gd name="connsiteX0" fmla="*/ 548627 w 1082015"/>
                  <a:gd name="connsiteY0" fmla="*/ 0 h 1209602"/>
                  <a:gd name="connsiteX1" fmla="*/ 695970 w 1082015"/>
                  <a:gd name="connsiteY1" fmla="*/ 147342 h 1209602"/>
                  <a:gd name="connsiteX2" fmla="*/ 652815 w 1082015"/>
                  <a:gd name="connsiteY2" fmla="*/ 251530 h 1209602"/>
                  <a:gd name="connsiteX3" fmla="*/ 624345 w 1082015"/>
                  <a:gd name="connsiteY3" fmla="*/ 270724 h 1209602"/>
                  <a:gd name="connsiteX4" fmla="*/ 624345 w 1082015"/>
                  <a:gd name="connsiteY4" fmla="*/ 334253 h 1209602"/>
                  <a:gd name="connsiteX5" fmla="*/ 1082015 w 1082015"/>
                  <a:gd name="connsiteY5" fmla="*/ 334253 h 1209602"/>
                  <a:gd name="connsiteX6" fmla="*/ 1056668 w 1082015"/>
                  <a:gd name="connsiteY6" fmla="*/ 424234 h 1209602"/>
                  <a:gd name="connsiteX7" fmla="*/ 76188 w 1082015"/>
                  <a:gd name="connsiteY7" fmla="*/ 1206191 h 1209602"/>
                  <a:gd name="connsiteX8" fmla="*/ 0 w 1082015"/>
                  <a:gd name="connsiteY8" fmla="*/ 1209602 h 1209602"/>
                  <a:gd name="connsiteX9" fmla="*/ 0 w 1082015"/>
                  <a:gd name="connsiteY9" fmla="*/ 847645 h 1209602"/>
                  <a:gd name="connsiteX10" fmla="*/ 63857 w 1082015"/>
                  <a:gd name="connsiteY10" fmla="*/ 847645 h 1209602"/>
                  <a:gd name="connsiteX11" fmla="*/ 83051 w 1082015"/>
                  <a:gd name="connsiteY11" fmla="*/ 876115 h 1209602"/>
                  <a:gd name="connsiteX12" fmla="*/ 187239 w 1082015"/>
                  <a:gd name="connsiteY12" fmla="*/ 919270 h 1209602"/>
                  <a:gd name="connsiteX13" fmla="*/ 334581 w 1082015"/>
                  <a:gd name="connsiteY13" fmla="*/ 771927 h 1209602"/>
                  <a:gd name="connsiteX14" fmla="*/ 187239 w 1082015"/>
                  <a:gd name="connsiteY14" fmla="*/ 624584 h 1209602"/>
                  <a:gd name="connsiteX15" fmla="*/ 83051 w 1082015"/>
                  <a:gd name="connsiteY15" fmla="*/ 667740 h 1209602"/>
                  <a:gd name="connsiteX16" fmla="*/ 63857 w 1082015"/>
                  <a:gd name="connsiteY16" fmla="*/ 696209 h 1209602"/>
                  <a:gd name="connsiteX17" fmla="*/ 0 w 1082015"/>
                  <a:gd name="connsiteY17" fmla="*/ 696209 h 1209602"/>
                  <a:gd name="connsiteX18" fmla="*/ 0 w 1082015"/>
                  <a:gd name="connsiteY18" fmla="*/ 334253 h 1209602"/>
                  <a:gd name="connsiteX19" fmla="*/ 472909 w 1082015"/>
                  <a:gd name="connsiteY19" fmla="*/ 334253 h 1209602"/>
                  <a:gd name="connsiteX20" fmla="*/ 472909 w 1082015"/>
                  <a:gd name="connsiteY20" fmla="*/ 270724 h 1209602"/>
                  <a:gd name="connsiteX21" fmla="*/ 444440 w 1082015"/>
                  <a:gd name="connsiteY21" fmla="*/ 251530 h 1209602"/>
                  <a:gd name="connsiteX22" fmla="*/ 401284 w 1082015"/>
                  <a:gd name="connsiteY22" fmla="*/ 147342 h 1209602"/>
                  <a:gd name="connsiteX23" fmla="*/ 548627 w 1082015"/>
                  <a:gd name="connsiteY23" fmla="*/ 0 h 120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82015" h="1209602">
                    <a:moveTo>
                      <a:pt x="548627" y="0"/>
                    </a:moveTo>
                    <a:cubicBezTo>
                      <a:pt x="630003" y="0"/>
                      <a:pt x="695970" y="65967"/>
                      <a:pt x="695970" y="147342"/>
                    </a:cubicBezTo>
                    <a:cubicBezTo>
                      <a:pt x="695970" y="188030"/>
                      <a:pt x="679479" y="224866"/>
                      <a:pt x="652815" y="251530"/>
                    </a:cubicBezTo>
                    <a:lnTo>
                      <a:pt x="624345" y="270724"/>
                    </a:lnTo>
                    <a:lnTo>
                      <a:pt x="624345" y="334253"/>
                    </a:lnTo>
                    <a:lnTo>
                      <a:pt x="1082015" y="334253"/>
                    </a:lnTo>
                    <a:lnTo>
                      <a:pt x="1056668" y="424234"/>
                    </a:lnTo>
                    <a:cubicBezTo>
                      <a:pt x="922996" y="821391"/>
                      <a:pt x="524505" y="1165828"/>
                      <a:pt x="76188" y="1206191"/>
                    </a:cubicBezTo>
                    <a:lnTo>
                      <a:pt x="0" y="1209602"/>
                    </a:lnTo>
                    <a:lnTo>
                      <a:pt x="0" y="847645"/>
                    </a:lnTo>
                    <a:lnTo>
                      <a:pt x="63857" y="847645"/>
                    </a:lnTo>
                    <a:lnTo>
                      <a:pt x="83051" y="876115"/>
                    </a:lnTo>
                    <a:cubicBezTo>
                      <a:pt x="109715" y="902779"/>
                      <a:pt x="146551" y="919270"/>
                      <a:pt x="187239" y="919270"/>
                    </a:cubicBezTo>
                    <a:cubicBezTo>
                      <a:pt x="268614" y="919270"/>
                      <a:pt x="334581" y="853303"/>
                      <a:pt x="334581" y="771927"/>
                    </a:cubicBezTo>
                    <a:cubicBezTo>
                      <a:pt x="334581" y="690552"/>
                      <a:pt x="268614" y="624584"/>
                      <a:pt x="187239" y="624584"/>
                    </a:cubicBezTo>
                    <a:cubicBezTo>
                      <a:pt x="146551" y="624584"/>
                      <a:pt x="109715" y="641076"/>
                      <a:pt x="83051" y="667740"/>
                    </a:cubicBezTo>
                    <a:lnTo>
                      <a:pt x="63857" y="696209"/>
                    </a:lnTo>
                    <a:lnTo>
                      <a:pt x="0" y="696209"/>
                    </a:lnTo>
                    <a:lnTo>
                      <a:pt x="0" y="334253"/>
                    </a:lnTo>
                    <a:lnTo>
                      <a:pt x="472909" y="334253"/>
                    </a:lnTo>
                    <a:lnTo>
                      <a:pt x="472909" y="270724"/>
                    </a:lnTo>
                    <a:lnTo>
                      <a:pt x="444440" y="251530"/>
                    </a:lnTo>
                    <a:cubicBezTo>
                      <a:pt x="417776" y="224866"/>
                      <a:pt x="401284" y="188030"/>
                      <a:pt x="401284" y="147342"/>
                    </a:cubicBezTo>
                    <a:cubicBezTo>
                      <a:pt x="401284" y="65967"/>
                      <a:pt x="467252" y="0"/>
                      <a:pt x="548627" y="0"/>
                    </a:cubicBezTo>
                    <a:close/>
                  </a:path>
                </a:pathLst>
              </a:custGeom>
              <a:solidFill>
                <a:srgbClr val="0076BE"/>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defRPr/>
                </a:pPr>
                <a:endParaRPr lang="en-GB">
                  <a:solidFill>
                    <a:srgbClr val="FFFFFF"/>
                  </a:solidFill>
                  <a:latin typeface="Arial"/>
                </a:endParaRPr>
              </a:p>
            </p:txBody>
          </p:sp>
          <p:sp>
            <p:nvSpPr>
              <p:cNvPr id="231" name="Freeform: Shape 230">
                <a:extLst>
                  <a:ext uri="{FF2B5EF4-FFF2-40B4-BE49-F238E27FC236}">
                    <a16:creationId xmlns:a16="http://schemas.microsoft.com/office/drawing/2014/main" id="{DACADA74-4B19-4532-9321-6B8DA076E542}"/>
                  </a:ext>
                </a:extLst>
              </p:cNvPr>
              <p:cNvSpPr/>
              <p:nvPr/>
            </p:nvSpPr>
            <p:spPr>
              <a:xfrm>
                <a:off x="4356202" y="2719882"/>
                <a:ext cx="1083689" cy="808894"/>
              </a:xfrm>
              <a:custGeom>
                <a:avLst/>
                <a:gdLst>
                  <a:gd name="connsiteX0" fmla="*/ 549926 w 1276160"/>
                  <a:gd name="connsiteY0" fmla="*/ 0 h 952560"/>
                  <a:gd name="connsiteX1" fmla="*/ 550868 w 1276160"/>
                  <a:gd name="connsiteY1" fmla="*/ 431 h 952560"/>
                  <a:gd name="connsiteX2" fmla="*/ 1197691 w 1276160"/>
                  <a:gd name="connsiteY2" fmla="*/ 767679 h 952560"/>
                  <a:gd name="connsiteX3" fmla="*/ 1276160 w 1276160"/>
                  <a:gd name="connsiteY3" fmla="*/ 952560 h 952560"/>
                  <a:gd name="connsiteX4" fmla="*/ 876042 w 1276160"/>
                  <a:gd name="connsiteY4" fmla="*/ 952560 h 952560"/>
                  <a:gd name="connsiteX5" fmla="*/ 876042 w 1276160"/>
                  <a:gd name="connsiteY5" fmla="*/ 892301 h 952560"/>
                  <a:gd name="connsiteX6" fmla="*/ 904512 w 1276160"/>
                  <a:gd name="connsiteY6" fmla="*/ 873107 h 952560"/>
                  <a:gd name="connsiteX7" fmla="*/ 947667 w 1276160"/>
                  <a:gd name="connsiteY7" fmla="*/ 768920 h 952560"/>
                  <a:gd name="connsiteX8" fmla="*/ 800324 w 1276160"/>
                  <a:gd name="connsiteY8" fmla="*/ 621577 h 952560"/>
                  <a:gd name="connsiteX9" fmla="*/ 652981 w 1276160"/>
                  <a:gd name="connsiteY9" fmla="*/ 768920 h 952560"/>
                  <a:gd name="connsiteX10" fmla="*/ 696137 w 1276160"/>
                  <a:gd name="connsiteY10" fmla="*/ 873107 h 952560"/>
                  <a:gd name="connsiteX11" fmla="*/ 724606 w 1276160"/>
                  <a:gd name="connsiteY11" fmla="*/ 892301 h 952560"/>
                  <a:gd name="connsiteX12" fmla="*/ 724606 w 1276160"/>
                  <a:gd name="connsiteY12" fmla="*/ 952560 h 952560"/>
                  <a:gd name="connsiteX13" fmla="*/ 335548 w 1276160"/>
                  <a:gd name="connsiteY13" fmla="*/ 952560 h 952560"/>
                  <a:gd name="connsiteX14" fmla="*/ 335548 w 1276160"/>
                  <a:gd name="connsiteY14" fmla="*/ 600983 h 952560"/>
                  <a:gd name="connsiteX15" fmla="*/ 270724 w 1276160"/>
                  <a:gd name="connsiteY15" fmla="*/ 600983 h 952560"/>
                  <a:gd name="connsiteX16" fmla="*/ 251530 w 1276160"/>
                  <a:gd name="connsiteY16" fmla="*/ 629452 h 952560"/>
                  <a:gd name="connsiteX17" fmla="*/ 147342 w 1276160"/>
                  <a:gd name="connsiteY17" fmla="*/ 672608 h 952560"/>
                  <a:gd name="connsiteX18" fmla="*/ 0 w 1276160"/>
                  <a:gd name="connsiteY18" fmla="*/ 525265 h 952560"/>
                  <a:gd name="connsiteX19" fmla="*/ 147342 w 1276160"/>
                  <a:gd name="connsiteY19" fmla="*/ 377922 h 952560"/>
                  <a:gd name="connsiteX20" fmla="*/ 251530 w 1276160"/>
                  <a:gd name="connsiteY20" fmla="*/ 421078 h 952560"/>
                  <a:gd name="connsiteX21" fmla="*/ 270724 w 1276160"/>
                  <a:gd name="connsiteY21" fmla="*/ 449546 h 952560"/>
                  <a:gd name="connsiteX22" fmla="*/ 335548 w 1276160"/>
                  <a:gd name="connsiteY22" fmla="*/ 449546 h 952560"/>
                  <a:gd name="connsiteX23" fmla="*/ 335548 w 1276160"/>
                  <a:gd name="connsiteY23" fmla="*/ 38424 h 952560"/>
                  <a:gd name="connsiteX24" fmla="*/ 378589 w 1276160"/>
                  <a:gd name="connsiteY24" fmla="*/ 32616 h 952560"/>
                  <a:gd name="connsiteX25" fmla="*/ 503388 w 1276160"/>
                  <a:gd name="connsiteY25" fmla="*/ 10472 h 95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6160" h="952560">
                    <a:moveTo>
                      <a:pt x="549926" y="0"/>
                    </a:moveTo>
                    <a:lnTo>
                      <a:pt x="550868" y="431"/>
                    </a:lnTo>
                    <a:cubicBezTo>
                      <a:pt x="820671" y="147456"/>
                      <a:pt x="1042906" y="446515"/>
                      <a:pt x="1197691" y="767679"/>
                    </a:cubicBezTo>
                    <a:lnTo>
                      <a:pt x="1276160" y="952560"/>
                    </a:lnTo>
                    <a:lnTo>
                      <a:pt x="876042" y="952560"/>
                    </a:lnTo>
                    <a:lnTo>
                      <a:pt x="876042" y="892301"/>
                    </a:lnTo>
                    <a:lnTo>
                      <a:pt x="904512" y="873107"/>
                    </a:lnTo>
                    <a:cubicBezTo>
                      <a:pt x="931176" y="846443"/>
                      <a:pt x="947667" y="809608"/>
                      <a:pt x="947667" y="768920"/>
                    </a:cubicBezTo>
                    <a:cubicBezTo>
                      <a:pt x="947667" y="687544"/>
                      <a:pt x="881700" y="621577"/>
                      <a:pt x="800324" y="621577"/>
                    </a:cubicBezTo>
                    <a:cubicBezTo>
                      <a:pt x="718949" y="621577"/>
                      <a:pt x="652981" y="687544"/>
                      <a:pt x="652981" y="768920"/>
                    </a:cubicBezTo>
                    <a:cubicBezTo>
                      <a:pt x="652981" y="809608"/>
                      <a:pt x="669473" y="846443"/>
                      <a:pt x="696137" y="873107"/>
                    </a:cubicBezTo>
                    <a:lnTo>
                      <a:pt x="724606" y="892301"/>
                    </a:lnTo>
                    <a:lnTo>
                      <a:pt x="724606" y="952560"/>
                    </a:lnTo>
                    <a:lnTo>
                      <a:pt x="335548" y="952560"/>
                    </a:lnTo>
                    <a:lnTo>
                      <a:pt x="335548" y="600983"/>
                    </a:lnTo>
                    <a:lnTo>
                      <a:pt x="270724" y="600983"/>
                    </a:lnTo>
                    <a:lnTo>
                      <a:pt x="251530" y="629452"/>
                    </a:lnTo>
                    <a:cubicBezTo>
                      <a:pt x="224866" y="656116"/>
                      <a:pt x="188030" y="672608"/>
                      <a:pt x="147342" y="672608"/>
                    </a:cubicBezTo>
                    <a:cubicBezTo>
                      <a:pt x="65967" y="672608"/>
                      <a:pt x="0" y="606641"/>
                      <a:pt x="0" y="525265"/>
                    </a:cubicBezTo>
                    <a:cubicBezTo>
                      <a:pt x="0" y="443890"/>
                      <a:pt x="65967" y="377922"/>
                      <a:pt x="147342" y="377922"/>
                    </a:cubicBezTo>
                    <a:cubicBezTo>
                      <a:pt x="188030" y="377922"/>
                      <a:pt x="224866" y="394414"/>
                      <a:pt x="251530" y="421078"/>
                    </a:cubicBezTo>
                    <a:lnTo>
                      <a:pt x="270724" y="449546"/>
                    </a:lnTo>
                    <a:lnTo>
                      <a:pt x="335548" y="449546"/>
                    </a:lnTo>
                    <a:lnTo>
                      <a:pt x="335548" y="38424"/>
                    </a:lnTo>
                    <a:lnTo>
                      <a:pt x="378589" y="32616"/>
                    </a:lnTo>
                    <a:cubicBezTo>
                      <a:pt x="421970" y="25852"/>
                      <a:pt x="463716" y="18424"/>
                      <a:pt x="503388" y="10472"/>
                    </a:cubicBezTo>
                    <a:close/>
                  </a:path>
                </a:pathLst>
              </a:custGeom>
              <a:solidFill>
                <a:srgbClr val="F2497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defRPr/>
                </a:pPr>
                <a:endParaRPr lang="en-GB">
                  <a:solidFill>
                    <a:srgbClr val="FFFFFF"/>
                  </a:solidFill>
                  <a:latin typeface="Arial"/>
                </a:endParaRPr>
              </a:p>
            </p:txBody>
          </p:sp>
          <p:grpSp>
            <p:nvGrpSpPr>
              <p:cNvPr id="41" name="Group 40">
                <a:extLst>
                  <a:ext uri="{FF2B5EF4-FFF2-40B4-BE49-F238E27FC236}">
                    <a16:creationId xmlns:a16="http://schemas.microsoft.com/office/drawing/2014/main" id="{D82DF8EB-6DB5-47D1-B8A2-7612ED5143A8}"/>
                  </a:ext>
                </a:extLst>
              </p:cNvPr>
              <p:cNvGrpSpPr/>
              <p:nvPr/>
            </p:nvGrpSpPr>
            <p:grpSpPr>
              <a:xfrm>
                <a:off x="4029012" y="1905238"/>
                <a:ext cx="1131316" cy="670142"/>
                <a:chOff x="4061187" y="2029328"/>
                <a:chExt cx="1131316" cy="670142"/>
              </a:xfrm>
            </p:grpSpPr>
            <p:sp>
              <p:nvSpPr>
                <p:cNvPr id="133" name="Freeform: Shape 132">
                  <a:extLst>
                    <a:ext uri="{FF2B5EF4-FFF2-40B4-BE49-F238E27FC236}">
                      <a16:creationId xmlns:a16="http://schemas.microsoft.com/office/drawing/2014/main" id="{0DA7D952-8A19-4E88-81FC-80B3BED2FEDC}"/>
                    </a:ext>
                  </a:extLst>
                </p:cNvPr>
                <p:cNvSpPr/>
                <p:nvPr/>
              </p:nvSpPr>
              <p:spPr>
                <a:xfrm rot="11242346">
                  <a:off x="4061187" y="2029328"/>
                  <a:ext cx="1131316" cy="670142"/>
                </a:xfrm>
                <a:custGeom>
                  <a:avLst/>
                  <a:gdLst>
                    <a:gd name="connsiteX0" fmla="*/ 699909 w 1332246"/>
                    <a:gd name="connsiteY0" fmla="*/ 786887 h 789164"/>
                    <a:gd name="connsiteX1" fmla="*/ 512880 w 1332246"/>
                    <a:gd name="connsiteY1" fmla="*/ 741083 h 789164"/>
                    <a:gd name="connsiteX2" fmla="*/ 369192 w 1332246"/>
                    <a:gd name="connsiteY2" fmla="*/ 670414 h 789164"/>
                    <a:gd name="connsiteX3" fmla="*/ 291202 w 1332246"/>
                    <a:gd name="connsiteY3" fmla="*/ 690180 h 789164"/>
                    <a:gd name="connsiteX4" fmla="*/ 274052 w 1332246"/>
                    <a:gd name="connsiteY4" fmla="*/ 701926 h 789164"/>
                    <a:gd name="connsiteX5" fmla="*/ 271238 w 1332246"/>
                    <a:gd name="connsiteY5" fmla="*/ 700622 h 789164"/>
                    <a:gd name="connsiteX6" fmla="*/ 218344 w 1332246"/>
                    <a:gd name="connsiteY6" fmla="*/ 738745 h 789164"/>
                    <a:gd name="connsiteX7" fmla="*/ 139013 w 1332246"/>
                    <a:gd name="connsiteY7" fmla="*/ 771204 h 789164"/>
                    <a:gd name="connsiteX8" fmla="*/ 20223 w 1332246"/>
                    <a:gd name="connsiteY8" fmla="*/ 750146 h 789164"/>
                    <a:gd name="connsiteX9" fmla="*/ 53125 w 1332246"/>
                    <a:gd name="connsiteY9" fmla="*/ 554443 h 789164"/>
                    <a:gd name="connsiteX10" fmla="*/ 60803 w 1332246"/>
                    <a:gd name="connsiteY10" fmla="*/ 545925 h 789164"/>
                    <a:gd name="connsiteX11" fmla="*/ 327387 w 1332246"/>
                    <a:gd name="connsiteY11" fmla="*/ 253444 h 789164"/>
                    <a:gd name="connsiteX12" fmla="*/ 359218 w 1332246"/>
                    <a:gd name="connsiteY12" fmla="*/ 205067 h 789164"/>
                    <a:gd name="connsiteX13" fmla="*/ 382466 w 1332246"/>
                    <a:gd name="connsiteY13" fmla="*/ 165393 h 789164"/>
                    <a:gd name="connsiteX14" fmla="*/ 403009 w 1332246"/>
                    <a:gd name="connsiteY14" fmla="*/ 151044 h 789164"/>
                    <a:gd name="connsiteX15" fmla="*/ 804001 w 1332246"/>
                    <a:gd name="connsiteY15" fmla="*/ 9678 h 789164"/>
                    <a:gd name="connsiteX16" fmla="*/ 922097 w 1332246"/>
                    <a:gd name="connsiteY16" fmla="*/ 0 h 789164"/>
                    <a:gd name="connsiteX17" fmla="*/ 942268 w 1332246"/>
                    <a:gd name="connsiteY17" fmla="*/ 26041 h 789164"/>
                    <a:gd name="connsiteX18" fmla="*/ 1002496 w 1332246"/>
                    <a:gd name="connsiteY18" fmla="*/ 96941 h 789164"/>
                    <a:gd name="connsiteX19" fmla="*/ 1160329 w 1332246"/>
                    <a:gd name="connsiteY19" fmla="*/ 241483 h 789164"/>
                    <a:gd name="connsiteX20" fmla="*/ 1168045 w 1332246"/>
                    <a:gd name="connsiteY20" fmla="*/ 245947 h 789164"/>
                    <a:gd name="connsiteX21" fmla="*/ 1240164 w 1332246"/>
                    <a:gd name="connsiteY21" fmla="*/ 314384 h 789164"/>
                    <a:gd name="connsiteX22" fmla="*/ 1273677 w 1332246"/>
                    <a:gd name="connsiteY22" fmla="*/ 363327 h 789164"/>
                    <a:gd name="connsiteX23" fmla="*/ 1286809 w 1332246"/>
                    <a:gd name="connsiteY23" fmla="*/ 377445 h 789164"/>
                    <a:gd name="connsiteX24" fmla="*/ 1283625 w 1332246"/>
                    <a:gd name="connsiteY24" fmla="*/ 377857 h 789164"/>
                    <a:gd name="connsiteX25" fmla="*/ 1296335 w 1332246"/>
                    <a:gd name="connsiteY25" fmla="*/ 396419 h 789164"/>
                    <a:gd name="connsiteX26" fmla="*/ 1303480 w 1332246"/>
                    <a:gd name="connsiteY26" fmla="*/ 594189 h 789164"/>
                    <a:gd name="connsiteX27" fmla="*/ 1183459 w 1332246"/>
                    <a:gd name="connsiteY27" fmla="*/ 598753 h 789164"/>
                    <a:gd name="connsiteX28" fmla="*/ 1170050 w 1332246"/>
                    <a:gd name="connsiteY28" fmla="*/ 590994 h 789164"/>
                    <a:gd name="connsiteX29" fmla="*/ 1069387 w 1332246"/>
                    <a:gd name="connsiteY29" fmla="*/ 539693 h 789164"/>
                    <a:gd name="connsiteX30" fmla="*/ 1031788 w 1332246"/>
                    <a:gd name="connsiteY30" fmla="*/ 550714 h 789164"/>
                    <a:gd name="connsiteX31" fmla="*/ 1023127 w 1332246"/>
                    <a:gd name="connsiteY31" fmla="*/ 562372 h 789164"/>
                    <a:gd name="connsiteX32" fmla="*/ 1005789 w 1332246"/>
                    <a:gd name="connsiteY32" fmla="*/ 596261 h 789164"/>
                    <a:gd name="connsiteX33" fmla="*/ 976671 w 1332246"/>
                    <a:gd name="connsiteY33" fmla="*/ 626470 h 789164"/>
                    <a:gd name="connsiteX34" fmla="*/ 945328 w 1332246"/>
                    <a:gd name="connsiteY34" fmla="*/ 655636 h 789164"/>
                    <a:gd name="connsiteX35" fmla="*/ 943520 w 1332246"/>
                    <a:gd name="connsiteY35" fmla="*/ 659004 h 789164"/>
                    <a:gd name="connsiteX36" fmla="*/ 805830 w 1332246"/>
                    <a:gd name="connsiteY36" fmla="*/ 752570 h 789164"/>
                    <a:gd name="connsiteX37" fmla="*/ 797137 w 1332246"/>
                    <a:gd name="connsiteY37" fmla="*/ 754661 h 789164"/>
                    <a:gd name="connsiteX38" fmla="*/ 795570 w 1332246"/>
                    <a:gd name="connsiteY38" fmla="*/ 755727 h 789164"/>
                    <a:gd name="connsiteX39" fmla="*/ 699909 w 1332246"/>
                    <a:gd name="connsiteY39" fmla="*/ 786887 h 78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32246" h="789164">
                      <a:moveTo>
                        <a:pt x="699909" y="786887"/>
                      </a:moveTo>
                      <a:cubicBezTo>
                        <a:pt x="630348" y="795887"/>
                        <a:pt x="563968" y="777725"/>
                        <a:pt x="512880" y="741083"/>
                      </a:cubicBezTo>
                      <a:lnTo>
                        <a:pt x="369192" y="670414"/>
                      </a:lnTo>
                      <a:cubicBezTo>
                        <a:pt x="341545" y="670345"/>
                        <a:pt x="315191" y="677387"/>
                        <a:pt x="291202" y="690180"/>
                      </a:cubicBezTo>
                      <a:lnTo>
                        <a:pt x="274052" y="701926"/>
                      </a:lnTo>
                      <a:lnTo>
                        <a:pt x="271238" y="700622"/>
                      </a:lnTo>
                      <a:lnTo>
                        <a:pt x="218344" y="738745"/>
                      </a:lnTo>
                      <a:cubicBezTo>
                        <a:pt x="191180" y="753968"/>
                        <a:pt x="164239" y="764912"/>
                        <a:pt x="139013" y="771204"/>
                      </a:cubicBezTo>
                      <a:cubicBezTo>
                        <a:pt x="88563" y="783788"/>
                        <a:pt x="44980" y="777763"/>
                        <a:pt x="20223" y="750146"/>
                      </a:cubicBezTo>
                      <a:cubicBezTo>
                        <a:pt x="-16914" y="708721"/>
                        <a:pt x="-1146" y="630479"/>
                        <a:pt x="53125" y="554443"/>
                      </a:cubicBezTo>
                      <a:lnTo>
                        <a:pt x="60803" y="545925"/>
                      </a:lnTo>
                      <a:cubicBezTo>
                        <a:pt x="106513" y="495759"/>
                        <a:pt x="244436" y="369486"/>
                        <a:pt x="327387" y="253444"/>
                      </a:cubicBezTo>
                      <a:cubicBezTo>
                        <a:pt x="337756" y="238939"/>
                        <a:pt x="348414" y="222623"/>
                        <a:pt x="359218" y="205067"/>
                      </a:cubicBezTo>
                      <a:lnTo>
                        <a:pt x="382466" y="165393"/>
                      </a:lnTo>
                      <a:lnTo>
                        <a:pt x="403009" y="151044"/>
                      </a:lnTo>
                      <a:cubicBezTo>
                        <a:pt x="527999" y="75617"/>
                        <a:pt x="660896" y="29974"/>
                        <a:pt x="804001" y="9678"/>
                      </a:cubicBezTo>
                      <a:lnTo>
                        <a:pt x="922097" y="0"/>
                      </a:lnTo>
                      <a:lnTo>
                        <a:pt x="942268" y="26041"/>
                      </a:lnTo>
                      <a:cubicBezTo>
                        <a:pt x="967965" y="58830"/>
                        <a:pt x="989343" y="84896"/>
                        <a:pt x="1002496" y="96941"/>
                      </a:cubicBezTo>
                      <a:lnTo>
                        <a:pt x="1160329" y="241483"/>
                      </a:lnTo>
                      <a:lnTo>
                        <a:pt x="1168045" y="245947"/>
                      </a:lnTo>
                      <a:cubicBezTo>
                        <a:pt x="1192895" y="264694"/>
                        <a:pt x="1217411" y="287697"/>
                        <a:pt x="1240164" y="314384"/>
                      </a:cubicBezTo>
                      <a:lnTo>
                        <a:pt x="1273677" y="363327"/>
                      </a:lnTo>
                      <a:lnTo>
                        <a:pt x="1286809" y="377445"/>
                      </a:lnTo>
                      <a:lnTo>
                        <a:pt x="1283625" y="377857"/>
                      </a:lnTo>
                      <a:lnTo>
                        <a:pt x="1296335" y="396419"/>
                      </a:lnTo>
                      <a:cubicBezTo>
                        <a:pt x="1340077" y="478927"/>
                        <a:pt x="1345514" y="558352"/>
                        <a:pt x="1303480" y="594189"/>
                      </a:cubicBezTo>
                      <a:cubicBezTo>
                        <a:pt x="1275459" y="618080"/>
                        <a:pt x="1231644" y="618075"/>
                        <a:pt x="1183459" y="598753"/>
                      </a:cubicBezTo>
                      <a:lnTo>
                        <a:pt x="1170050" y="590994"/>
                      </a:lnTo>
                      <a:cubicBezTo>
                        <a:pt x="1148701" y="577932"/>
                        <a:pt x="1092431" y="546406"/>
                        <a:pt x="1069387" y="539693"/>
                      </a:cubicBezTo>
                      <a:cubicBezTo>
                        <a:pt x="1046343" y="532980"/>
                        <a:pt x="1039498" y="546934"/>
                        <a:pt x="1031788" y="550714"/>
                      </a:cubicBezTo>
                      <a:lnTo>
                        <a:pt x="1023127" y="562372"/>
                      </a:lnTo>
                      <a:cubicBezTo>
                        <a:pt x="1015308" y="576134"/>
                        <a:pt x="1009887" y="591081"/>
                        <a:pt x="1005789" y="596261"/>
                      </a:cubicBezTo>
                      <a:lnTo>
                        <a:pt x="976671" y="626470"/>
                      </a:lnTo>
                      <a:lnTo>
                        <a:pt x="945328" y="655636"/>
                      </a:lnTo>
                      <a:lnTo>
                        <a:pt x="943520" y="659004"/>
                      </a:lnTo>
                      <a:cubicBezTo>
                        <a:pt x="913295" y="696454"/>
                        <a:pt x="865010" y="730602"/>
                        <a:pt x="805830" y="752570"/>
                      </a:cubicBezTo>
                      <a:lnTo>
                        <a:pt x="797137" y="754661"/>
                      </a:lnTo>
                      <a:lnTo>
                        <a:pt x="795570" y="755727"/>
                      </a:lnTo>
                      <a:cubicBezTo>
                        <a:pt x="766972" y="771521"/>
                        <a:pt x="734689" y="782386"/>
                        <a:pt x="699909" y="786887"/>
                      </a:cubicBezTo>
                      <a:close/>
                    </a:path>
                  </a:pathLst>
                </a:custGeom>
                <a:solidFill>
                  <a:srgbClr val="EF882B"/>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defRPr/>
                  </a:pPr>
                  <a:endParaRPr lang="en-GB">
                    <a:solidFill>
                      <a:srgbClr val="FFFFFF"/>
                    </a:solidFill>
                    <a:latin typeface="Arial"/>
                  </a:endParaRPr>
                </a:p>
              </p:txBody>
            </p:sp>
            <p:sp>
              <p:nvSpPr>
                <p:cNvPr id="24" name="TextBox 23">
                  <a:extLst>
                    <a:ext uri="{FF2B5EF4-FFF2-40B4-BE49-F238E27FC236}">
                      <a16:creationId xmlns:a16="http://schemas.microsoft.com/office/drawing/2014/main" id="{A2C98772-F2A4-4783-B88B-E40700132222}"/>
                    </a:ext>
                  </a:extLst>
                </p:cNvPr>
                <p:cNvSpPr txBox="1"/>
                <p:nvPr/>
              </p:nvSpPr>
              <p:spPr>
                <a:xfrm rot="21258780">
                  <a:off x="4330864" y="2080270"/>
                  <a:ext cx="582367" cy="523220"/>
                </a:xfrm>
                <a:prstGeom prst="rect">
                  <a:avLst/>
                </a:prstGeom>
                <a:noFill/>
              </p:spPr>
              <p:txBody>
                <a:bodyPr wrap="square" rtlCol="0">
                  <a:spAutoFit/>
                </a:bodyPr>
                <a:lstStyle/>
                <a:p>
                  <a:pPr algn="ctr">
                    <a:defRPr/>
                  </a:pPr>
                  <a:r>
                    <a:rPr lang="en-GB" sz="2800">
                      <a:solidFill>
                        <a:srgbClr val="FFFFFF"/>
                      </a:solidFill>
                      <a:latin typeface="Arial Rounded MT Bold" panose="020F0704030504030204" pitchFamily="34" charset="0"/>
                    </a:rPr>
                    <a:t>£</a:t>
                  </a:r>
                </a:p>
              </p:txBody>
            </p:sp>
          </p:grpSp>
          <p:sp>
            <p:nvSpPr>
              <p:cNvPr id="242" name="TextBox 241">
                <a:extLst>
                  <a:ext uri="{FF2B5EF4-FFF2-40B4-BE49-F238E27FC236}">
                    <a16:creationId xmlns:a16="http://schemas.microsoft.com/office/drawing/2014/main" id="{29774323-F844-476A-A385-599F999F1678}"/>
                  </a:ext>
                </a:extLst>
              </p:cNvPr>
              <p:cNvSpPr txBox="1"/>
              <p:nvPr/>
            </p:nvSpPr>
            <p:spPr>
              <a:xfrm>
                <a:off x="3895777" y="3099362"/>
                <a:ext cx="582367" cy="338554"/>
              </a:xfrm>
              <a:prstGeom prst="rect">
                <a:avLst/>
              </a:prstGeom>
              <a:noFill/>
            </p:spPr>
            <p:txBody>
              <a:bodyPr wrap="square" rtlCol="0">
                <a:spAutoFit/>
              </a:bodyPr>
              <a:lstStyle/>
              <a:p>
                <a:pPr algn="ctr">
                  <a:defRPr/>
                </a:pPr>
                <a:r>
                  <a:rPr lang="en-GB" sz="1600">
                    <a:solidFill>
                      <a:srgbClr val="FFFFFF"/>
                    </a:solidFill>
                    <a:latin typeface="Aptos" panose="020B0004020202020204" pitchFamily="34" charset="0"/>
                  </a:rPr>
                  <a:t>01</a:t>
                </a:r>
              </a:p>
            </p:txBody>
          </p:sp>
          <p:sp>
            <p:nvSpPr>
              <p:cNvPr id="243" name="TextBox 242">
                <a:extLst>
                  <a:ext uri="{FF2B5EF4-FFF2-40B4-BE49-F238E27FC236}">
                    <a16:creationId xmlns:a16="http://schemas.microsoft.com/office/drawing/2014/main" id="{6CF688C0-EFB5-4FDA-B58B-71E8FE5E93EB}"/>
                  </a:ext>
                </a:extLst>
              </p:cNvPr>
              <p:cNvSpPr txBox="1"/>
              <p:nvPr/>
            </p:nvSpPr>
            <p:spPr>
              <a:xfrm>
                <a:off x="4647150" y="2926270"/>
                <a:ext cx="582367" cy="338554"/>
              </a:xfrm>
              <a:prstGeom prst="rect">
                <a:avLst/>
              </a:prstGeom>
              <a:noFill/>
            </p:spPr>
            <p:txBody>
              <a:bodyPr wrap="square" rtlCol="0">
                <a:spAutoFit/>
              </a:bodyPr>
              <a:lstStyle/>
              <a:p>
                <a:pPr algn="ctr">
                  <a:defRPr/>
                </a:pPr>
                <a:r>
                  <a:rPr lang="en-GB" sz="1600">
                    <a:solidFill>
                      <a:srgbClr val="FFFFFF"/>
                    </a:solidFill>
                    <a:latin typeface="Aptos" panose="020B0004020202020204" pitchFamily="34" charset="0"/>
                  </a:rPr>
                  <a:t>02</a:t>
                </a:r>
              </a:p>
            </p:txBody>
          </p:sp>
          <p:sp>
            <p:nvSpPr>
              <p:cNvPr id="244" name="TextBox 243">
                <a:extLst>
                  <a:ext uri="{FF2B5EF4-FFF2-40B4-BE49-F238E27FC236}">
                    <a16:creationId xmlns:a16="http://schemas.microsoft.com/office/drawing/2014/main" id="{2B12D167-F774-4E67-816D-377D81339417}"/>
                  </a:ext>
                </a:extLst>
              </p:cNvPr>
              <p:cNvSpPr txBox="1"/>
              <p:nvPr/>
            </p:nvSpPr>
            <p:spPr>
              <a:xfrm>
                <a:off x="3895777" y="3862036"/>
                <a:ext cx="582367" cy="338554"/>
              </a:xfrm>
              <a:prstGeom prst="rect">
                <a:avLst/>
              </a:prstGeom>
              <a:noFill/>
            </p:spPr>
            <p:txBody>
              <a:bodyPr wrap="square" rtlCol="0">
                <a:spAutoFit/>
              </a:bodyPr>
              <a:lstStyle/>
              <a:p>
                <a:pPr algn="ctr">
                  <a:defRPr/>
                </a:pPr>
                <a:r>
                  <a:rPr lang="en-GB" sz="1600">
                    <a:solidFill>
                      <a:srgbClr val="FFFFFF"/>
                    </a:solidFill>
                    <a:latin typeface="Aptos" panose="020B0004020202020204" pitchFamily="34" charset="0"/>
                  </a:rPr>
                  <a:t>03</a:t>
                </a:r>
              </a:p>
            </p:txBody>
          </p:sp>
          <p:sp>
            <p:nvSpPr>
              <p:cNvPr id="253" name="TextBox 252">
                <a:extLst>
                  <a:ext uri="{FF2B5EF4-FFF2-40B4-BE49-F238E27FC236}">
                    <a16:creationId xmlns:a16="http://schemas.microsoft.com/office/drawing/2014/main" id="{56AF15AC-42C2-4BC5-9CF5-C5AE510F24E8}"/>
                  </a:ext>
                </a:extLst>
              </p:cNvPr>
              <p:cNvSpPr txBox="1"/>
              <p:nvPr/>
            </p:nvSpPr>
            <p:spPr>
              <a:xfrm>
                <a:off x="4802762" y="3676790"/>
                <a:ext cx="582367" cy="338554"/>
              </a:xfrm>
              <a:prstGeom prst="rect">
                <a:avLst/>
              </a:prstGeom>
              <a:noFill/>
            </p:spPr>
            <p:txBody>
              <a:bodyPr wrap="square" rtlCol="0">
                <a:spAutoFit/>
              </a:bodyPr>
              <a:lstStyle/>
              <a:p>
                <a:pPr algn="ctr">
                  <a:defRPr/>
                </a:pPr>
                <a:r>
                  <a:rPr lang="en-GB" sz="1600">
                    <a:solidFill>
                      <a:srgbClr val="FFFFFF"/>
                    </a:solidFill>
                    <a:latin typeface="Aptos" panose="020B0004020202020204" pitchFamily="34" charset="0"/>
                  </a:rPr>
                  <a:t>04</a:t>
                </a:r>
              </a:p>
            </p:txBody>
          </p:sp>
          <p:sp>
            <p:nvSpPr>
              <p:cNvPr id="254" name="TextBox 253">
                <a:extLst>
                  <a:ext uri="{FF2B5EF4-FFF2-40B4-BE49-F238E27FC236}">
                    <a16:creationId xmlns:a16="http://schemas.microsoft.com/office/drawing/2014/main" id="{FAE27D8B-DBCC-4EDC-9A5D-091959E14E10}"/>
                  </a:ext>
                </a:extLst>
              </p:cNvPr>
              <p:cNvSpPr txBox="1"/>
              <p:nvPr/>
            </p:nvSpPr>
            <p:spPr>
              <a:xfrm>
                <a:off x="4030163" y="4599772"/>
                <a:ext cx="582367" cy="338554"/>
              </a:xfrm>
              <a:prstGeom prst="rect">
                <a:avLst/>
              </a:prstGeom>
              <a:noFill/>
            </p:spPr>
            <p:txBody>
              <a:bodyPr wrap="square" rtlCol="0">
                <a:spAutoFit/>
              </a:bodyPr>
              <a:lstStyle/>
              <a:p>
                <a:pPr algn="ctr">
                  <a:defRPr/>
                </a:pPr>
                <a:r>
                  <a:rPr lang="en-GB" sz="1600">
                    <a:solidFill>
                      <a:srgbClr val="FFFFFF"/>
                    </a:solidFill>
                    <a:latin typeface="Aptos" panose="020B0004020202020204" pitchFamily="34" charset="0"/>
                  </a:rPr>
                  <a:t>05</a:t>
                </a:r>
              </a:p>
            </p:txBody>
          </p:sp>
          <p:sp>
            <p:nvSpPr>
              <p:cNvPr id="255" name="TextBox 254">
                <a:extLst>
                  <a:ext uri="{FF2B5EF4-FFF2-40B4-BE49-F238E27FC236}">
                    <a16:creationId xmlns:a16="http://schemas.microsoft.com/office/drawing/2014/main" id="{1DFD3300-136C-4171-A4A3-D7C2CAA282BE}"/>
                  </a:ext>
                </a:extLst>
              </p:cNvPr>
              <p:cNvSpPr txBox="1"/>
              <p:nvPr/>
            </p:nvSpPr>
            <p:spPr>
              <a:xfrm>
                <a:off x="4830142" y="4414761"/>
                <a:ext cx="582367" cy="338554"/>
              </a:xfrm>
              <a:prstGeom prst="rect">
                <a:avLst/>
              </a:prstGeom>
              <a:noFill/>
            </p:spPr>
            <p:txBody>
              <a:bodyPr wrap="square" rtlCol="0">
                <a:spAutoFit/>
              </a:bodyPr>
              <a:lstStyle/>
              <a:p>
                <a:pPr algn="ctr">
                  <a:defRPr/>
                </a:pPr>
                <a:r>
                  <a:rPr lang="en-GB" sz="1600">
                    <a:solidFill>
                      <a:srgbClr val="FFFFFF"/>
                    </a:solidFill>
                    <a:latin typeface="Aptos" panose="020B0004020202020204" pitchFamily="34" charset="0"/>
                  </a:rPr>
                  <a:t>06</a:t>
                </a:r>
              </a:p>
            </p:txBody>
          </p:sp>
          <p:sp>
            <p:nvSpPr>
              <p:cNvPr id="258" name="Freeform: Shape 257">
                <a:extLst>
                  <a:ext uri="{FF2B5EF4-FFF2-40B4-BE49-F238E27FC236}">
                    <a16:creationId xmlns:a16="http://schemas.microsoft.com/office/drawing/2014/main" id="{F7192C60-DAD1-439E-B2DC-0AA16AEBB1CE}"/>
                  </a:ext>
                </a:extLst>
              </p:cNvPr>
              <p:cNvSpPr/>
              <p:nvPr/>
            </p:nvSpPr>
            <p:spPr>
              <a:xfrm>
                <a:off x="3654489" y="2733496"/>
                <a:ext cx="1913728" cy="2323538"/>
              </a:xfrm>
              <a:custGeom>
                <a:avLst/>
                <a:gdLst>
                  <a:gd name="connsiteX0" fmla="*/ 1126810 w 2253620"/>
                  <a:gd name="connsiteY0" fmla="*/ 0 h 2736215"/>
                  <a:gd name="connsiteX1" fmla="*/ 2251263 w 2253620"/>
                  <a:gd name="connsiteY1" fmla="*/ 1366675 h 2736215"/>
                  <a:gd name="connsiteX2" fmla="*/ 2253620 w 2253620"/>
                  <a:gd name="connsiteY2" fmla="*/ 1366675 h 2736215"/>
                  <a:gd name="connsiteX3" fmla="*/ 2252442 w 2253620"/>
                  <a:gd name="connsiteY3" fmla="*/ 1368108 h 2736215"/>
                  <a:gd name="connsiteX4" fmla="*/ 2253620 w 2253620"/>
                  <a:gd name="connsiteY4" fmla="*/ 1369540 h 2736215"/>
                  <a:gd name="connsiteX5" fmla="*/ 2251263 w 2253620"/>
                  <a:gd name="connsiteY5" fmla="*/ 1369540 h 2736215"/>
                  <a:gd name="connsiteX6" fmla="*/ 1126810 w 2253620"/>
                  <a:gd name="connsiteY6" fmla="*/ 2736215 h 2736215"/>
                  <a:gd name="connsiteX7" fmla="*/ 2357 w 2253620"/>
                  <a:gd name="connsiteY7" fmla="*/ 1369540 h 2736215"/>
                  <a:gd name="connsiteX8" fmla="*/ 0 w 2253620"/>
                  <a:gd name="connsiteY8" fmla="*/ 1369540 h 2736215"/>
                  <a:gd name="connsiteX9" fmla="*/ 1179 w 2253620"/>
                  <a:gd name="connsiteY9" fmla="*/ 1368108 h 2736215"/>
                  <a:gd name="connsiteX10" fmla="*/ 0 w 2253620"/>
                  <a:gd name="connsiteY10" fmla="*/ 1366675 h 2736215"/>
                  <a:gd name="connsiteX11" fmla="*/ 2357 w 2253620"/>
                  <a:gd name="connsiteY11" fmla="*/ 1366675 h 273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3620" h="2736215">
                    <a:moveTo>
                      <a:pt x="1126810" y="0"/>
                    </a:moveTo>
                    <a:lnTo>
                      <a:pt x="2251263" y="1366675"/>
                    </a:lnTo>
                    <a:lnTo>
                      <a:pt x="2253620" y="1366675"/>
                    </a:lnTo>
                    <a:lnTo>
                      <a:pt x="2252442" y="1368108"/>
                    </a:lnTo>
                    <a:lnTo>
                      <a:pt x="2253620" y="1369540"/>
                    </a:lnTo>
                    <a:lnTo>
                      <a:pt x="2251263" y="1369540"/>
                    </a:lnTo>
                    <a:lnTo>
                      <a:pt x="1126810" y="2736215"/>
                    </a:lnTo>
                    <a:lnTo>
                      <a:pt x="2357" y="1369540"/>
                    </a:lnTo>
                    <a:lnTo>
                      <a:pt x="0" y="1369540"/>
                    </a:lnTo>
                    <a:lnTo>
                      <a:pt x="1179" y="1368108"/>
                    </a:lnTo>
                    <a:lnTo>
                      <a:pt x="0" y="1366675"/>
                    </a:lnTo>
                    <a:lnTo>
                      <a:pt x="2357" y="1366675"/>
                    </a:lnTo>
                    <a:close/>
                  </a:path>
                </a:pathLst>
              </a:custGeom>
              <a:gradFill flip="none" rotWithShape="1">
                <a:gsLst>
                  <a:gs pos="75000">
                    <a:srgbClr val="FFFFFF">
                      <a:alpha val="33000"/>
                    </a:srgbClr>
                  </a:gs>
                  <a:gs pos="0">
                    <a:schemeClr val="bg1">
                      <a:alpha val="12000"/>
                    </a:schemeClr>
                  </a:gs>
                  <a:gs pos="100000">
                    <a:schemeClr val="bg1">
                      <a:alpha val="44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defRPr/>
                </a:pPr>
                <a:endParaRPr lang="en-GB">
                  <a:solidFill>
                    <a:srgbClr val="FFFFFF"/>
                  </a:solidFill>
                  <a:latin typeface="Arial"/>
                </a:endParaRPr>
              </a:p>
            </p:txBody>
          </p:sp>
          <p:sp>
            <p:nvSpPr>
              <p:cNvPr id="42" name="Rectangle: Rounded Corners 41">
                <a:extLst>
                  <a:ext uri="{FF2B5EF4-FFF2-40B4-BE49-F238E27FC236}">
                    <a16:creationId xmlns:a16="http://schemas.microsoft.com/office/drawing/2014/main" id="{9EE764E2-96BC-4C3B-A32A-ACAF4F28153F}"/>
                  </a:ext>
                </a:extLst>
              </p:cNvPr>
              <p:cNvSpPr/>
              <p:nvPr/>
            </p:nvSpPr>
            <p:spPr>
              <a:xfrm rot="21239381">
                <a:off x="4318991" y="2563211"/>
                <a:ext cx="529714" cy="152478"/>
              </a:xfrm>
              <a:prstGeom prst="roundRect">
                <a:avLst>
                  <a:gd name="adj" fmla="val 50000"/>
                </a:avLst>
              </a:pr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defRPr/>
                </a:pPr>
                <a:endParaRPr lang="en-GB">
                  <a:solidFill>
                    <a:srgbClr val="FFFFFF"/>
                  </a:solidFill>
                  <a:latin typeface="Arial"/>
                </a:endParaRPr>
              </a:p>
            </p:txBody>
          </p:sp>
          <p:sp>
            <p:nvSpPr>
              <p:cNvPr id="298" name="Freeform: Shape 297">
                <a:extLst>
                  <a:ext uri="{FF2B5EF4-FFF2-40B4-BE49-F238E27FC236}">
                    <a16:creationId xmlns:a16="http://schemas.microsoft.com/office/drawing/2014/main" id="{D34E57BC-8DF1-42F8-B1ED-E505BF10A5D4}"/>
                  </a:ext>
                </a:extLst>
              </p:cNvPr>
              <p:cNvSpPr/>
              <p:nvPr/>
            </p:nvSpPr>
            <p:spPr>
              <a:xfrm rot="1255284">
                <a:off x="3900518" y="1975342"/>
                <a:ext cx="812789" cy="775404"/>
              </a:xfrm>
              <a:custGeom>
                <a:avLst/>
                <a:gdLst>
                  <a:gd name="connsiteX0" fmla="*/ 120564 w 812789"/>
                  <a:gd name="connsiteY0" fmla="*/ 60402 h 775404"/>
                  <a:gd name="connsiteX1" fmla="*/ 278564 w 812789"/>
                  <a:gd name="connsiteY1" fmla="*/ 0 h 775404"/>
                  <a:gd name="connsiteX2" fmla="*/ 811559 w 812789"/>
                  <a:gd name="connsiteY2" fmla="*/ 638317 h 775404"/>
                  <a:gd name="connsiteX3" fmla="*/ 812789 w 812789"/>
                  <a:gd name="connsiteY3" fmla="*/ 638316 h 775404"/>
                  <a:gd name="connsiteX4" fmla="*/ 812174 w 812789"/>
                  <a:gd name="connsiteY4" fmla="*/ 639053 h 775404"/>
                  <a:gd name="connsiteX5" fmla="*/ 812789 w 812789"/>
                  <a:gd name="connsiteY5" fmla="*/ 639789 h 775404"/>
                  <a:gd name="connsiteX6" fmla="*/ 811559 w 812789"/>
                  <a:gd name="connsiteY6" fmla="*/ 639790 h 775404"/>
                  <a:gd name="connsiteX7" fmla="*/ 786839 w 812789"/>
                  <a:gd name="connsiteY7" fmla="*/ 669394 h 775404"/>
                  <a:gd name="connsiteX8" fmla="*/ 509539 w 812789"/>
                  <a:gd name="connsiteY8" fmla="*/ 775404 h 775404"/>
                  <a:gd name="connsiteX9" fmla="*/ 422145 w 812789"/>
                  <a:gd name="connsiteY9" fmla="*/ 546799 h 775404"/>
                  <a:gd name="connsiteX10" fmla="*/ 251096 w 812789"/>
                  <a:gd name="connsiteY10" fmla="*/ 612189 h 775404"/>
                  <a:gd name="connsiteX11" fmla="*/ 167040 w 812789"/>
                  <a:gd name="connsiteY11" fmla="*/ 392315 h 775404"/>
                  <a:gd name="connsiteX12" fmla="*/ 83847 w 812789"/>
                  <a:gd name="connsiteY12" fmla="*/ 424119 h 775404"/>
                  <a:gd name="connsiteX13" fmla="*/ 0 w 812789"/>
                  <a:gd name="connsiteY13" fmla="*/ 204790 h 77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2789" h="775404">
                    <a:moveTo>
                      <a:pt x="120564" y="60402"/>
                    </a:moveTo>
                    <a:lnTo>
                      <a:pt x="278564" y="0"/>
                    </a:lnTo>
                    <a:lnTo>
                      <a:pt x="811559" y="638317"/>
                    </a:lnTo>
                    <a:lnTo>
                      <a:pt x="812789" y="638316"/>
                    </a:lnTo>
                    <a:lnTo>
                      <a:pt x="812174" y="639053"/>
                    </a:lnTo>
                    <a:lnTo>
                      <a:pt x="812789" y="639789"/>
                    </a:lnTo>
                    <a:lnTo>
                      <a:pt x="811559" y="639790"/>
                    </a:lnTo>
                    <a:lnTo>
                      <a:pt x="786839" y="669394"/>
                    </a:lnTo>
                    <a:lnTo>
                      <a:pt x="509539" y="775404"/>
                    </a:lnTo>
                    <a:lnTo>
                      <a:pt x="422145" y="546799"/>
                    </a:lnTo>
                    <a:lnTo>
                      <a:pt x="251096" y="612189"/>
                    </a:lnTo>
                    <a:lnTo>
                      <a:pt x="167040" y="392315"/>
                    </a:lnTo>
                    <a:lnTo>
                      <a:pt x="83847" y="424119"/>
                    </a:lnTo>
                    <a:lnTo>
                      <a:pt x="0" y="204790"/>
                    </a:lnTo>
                    <a:close/>
                  </a:path>
                </a:pathLst>
              </a:custGeom>
              <a:gradFill flip="none" rotWithShape="1">
                <a:gsLst>
                  <a:gs pos="75000">
                    <a:srgbClr val="FFFFFF">
                      <a:alpha val="33000"/>
                    </a:srgbClr>
                  </a:gs>
                  <a:gs pos="0">
                    <a:schemeClr val="bg1">
                      <a:alpha val="12000"/>
                    </a:schemeClr>
                  </a:gs>
                  <a:gs pos="100000">
                    <a:schemeClr val="bg1">
                      <a:alpha val="44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defRPr/>
                </a:pPr>
                <a:endParaRPr lang="en-GB">
                  <a:solidFill>
                    <a:srgbClr val="FFFFFF"/>
                  </a:solidFill>
                  <a:latin typeface="Arial"/>
                </a:endParaRPr>
              </a:p>
            </p:txBody>
          </p:sp>
        </p:grpSp>
      </p:grpSp>
      <p:sp>
        <p:nvSpPr>
          <p:cNvPr id="2" name="RefTextBox123">
            <a:extLst>
              <a:ext uri="{FF2B5EF4-FFF2-40B4-BE49-F238E27FC236}">
                <a16:creationId xmlns:a16="http://schemas.microsoft.com/office/drawing/2014/main" id="{B937AB16-1755-5AEE-381D-7C2BBC62C8F1}"/>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921733476</a:t>
            </a:r>
          </a:p>
        </p:txBody>
      </p:sp>
    </p:spTree>
    <p:custDataLst>
      <p:tags r:id="rId1"/>
    </p:custDataLst>
    <p:extLst>
      <p:ext uri="{BB962C8B-B14F-4D97-AF65-F5344CB8AC3E}">
        <p14:creationId xmlns:p14="http://schemas.microsoft.com/office/powerpoint/2010/main" val="154499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250"/>
                                        <p:tgtEl>
                                          <p:spTgt spid="265"/>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25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2"/>
                                        </p:tgtEl>
                                        <p:attrNameLst>
                                          <p:attrName>style.visibility</p:attrName>
                                        </p:attrNameLst>
                                      </p:cBhvr>
                                      <p:to>
                                        <p:strVal val="visible"/>
                                      </p:to>
                                    </p:set>
                                    <p:animEffect transition="in" filter="fade">
                                      <p:cBhvr>
                                        <p:cTn id="16" dur="250"/>
                                        <p:tgtEl>
                                          <p:spTgt spid="262"/>
                                        </p:tgtEl>
                                      </p:cBhvr>
                                    </p:animEffect>
                                  </p:childTnLst>
                                </p:cTn>
                              </p:par>
                            </p:childTnLst>
                          </p:cTn>
                        </p:par>
                        <p:par>
                          <p:cTn id="17" fill="hold">
                            <p:stCondLst>
                              <p:cond delay="250"/>
                            </p:stCondLst>
                            <p:childTnLst>
                              <p:par>
                                <p:cTn id="18" presetID="22" presetClass="entr" presetSubtype="2"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right)">
                                      <p:cBhvr>
                                        <p:cTn id="20" dur="25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6"/>
                                        </p:tgtEl>
                                        <p:attrNameLst>
                                          <p:attrName>style.visibility</p:attrName>
                                        </p:attrNameLst>
                                      </p:cBhvr>
                                      <p:to>
                                        <p:strVal val="visible"/>
                                      </p:to>
                                    </p:set>
                                    <p:animEffect transition="in" filter="fade">
                                      <p:cBhvr>
                                        <p:cTn id="25" dur="250"/>
                                        <p:tgtEl>
                                          <p:spTgt spid="266"/>
                                        </p:tgtEl>
                                      </p:cBhvr>
                                    </p:animEffect>
                                  </p:childTnLst>
                                </p:cTn>
                              </p:par>
                            </p:childTnLst>
                          </p:cTn>
                        </p:par>
                        <p:par>
                          <p:cTn id="26" fill="hold">
                            <p:stCondLst>
                              <p:cond delay="250"/>
                            </p:stCondLst>
                            <p:childTnLst>
                              <p:par>
                                <p:cTn id="27" presetID="22" presetClass="entr" presetSubtype="8"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25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63"/>
                                        </p:tgtEl>
                                        <p:attrNameLst>
                                          <p:attrName>style.visibility</p:attrName>
                                        </p:attrNameLst>
                                      </p:cBhvr>
                                      <p:to>
                                        <p:strVal val="visible"/>
                                      </p:to>
                                    </p:set>
                                    <p:animEffect transition="in" filter="fade">
                                      <p:cBhvr>
                                        <p:cTn id="34" dur="250"/>
                                        <p:tgtEl>
                                          <p:spTgt spid="263"/>
                                        </p:tgtEl>
                                      </p:cBhvr>
                                    </p:animEffect>
                                  </p:childTnLst>
                                </p:cTn>
                              </p:par>
                            </p:childTnLst>
                          </p:cTn>
                        </p:par>
                        <p:par>
                          <p:cTn id="35" fill="hold">
                            <p:stCondLst>
                              <p:cond delay="250"/>
                            </p:stCondLst>
                            <p:childTnLst>
                              <p:par>
                                <p:cTn id="36" presetID="22" presetClass="entr" presetSubtype="2" fill="hold" nodeType="after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right)">
                                      <p:cBhvr>
                                        <p:cTn id="38" dur="25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1"/>
                                        </p:tgtEl>
                                        <p:attrNameLst>
                                          <p:attrName>style.visibility</p:attrName>
                                        </p:attrNameLst>
                                      </p:cBhvr>
                                      <p:to>
                                        <p:strVal val="visible"/>
                                      </p:to>
                                    </p:set>
                                    <p:animEffect transition="in" filter="fade">
                                      <p:cBhvr>
                                        <p:cTn id="43" dur="250"/>
                                        <p:tgtEl>
                                          <p:spTgt spid="261"/>
                                        </p:tgtEl>
                                      </p:cBhvr>
                                    </p:animEffect>
                                  </p:childTnLst>
                                </p:cTn>
                              </p:par>
                            </p:childTnLst>
                          </p:cTn>
                        </p:par>
                        <p:par>
                          <p:cTn id="44" fill="hold">
                            <p:stCondLst>
                              <p:cond delay="250"/>
                            </p:stCondLst>
                            <p:childTnLst>
                              <p:par>
                                <p:cTn id="45" presetID="22" presetClass="entr" presetSubtype="8"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25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4"/>
                                        </p:tgtEl>
                                        <p:attrNameLst>
                                          <p:attrName>style.visibility</p:attrName>
                                        </p:attrNameLst>
                                      </p:cBhvr>
                                      <p:to>
                                        <p:strVal val="visible"/>
                                      </p:to>
                                    </p:set>
                                    <p:animEffect transition="in" filter="fade">
                                      <p:cBhvr>
                                        <p:cTn id="52" dur="250"/>
                                        <p:tgtEl>
                                          <p:spTgt spid="264"/>
                                        </p:tgtEl>
                                      </p:cBhvr>
                                    </p:animEffect>
                                  </p:childTnLst>
                                </p:cTn>
                              </p:par>
                            </p:childTnLst>
                          </p:cTn>
                        </p:par>
                        <p:par>
                          <p:cTn id="53" fill="hold">
                            <p:stCondLst>
                              <p:cond delay="250"/>
                            </p:stCondLst>
                            <p:childTnLst>
                              <p:par>
                                <p:cTn id="54" presetID="22" presetClass="entr" presetSubtype="2" fill="hold"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right)">
                                      <p:cBhvr>
                                        <p:cTn id="56"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P spid="262" grpId="0"/>
      <p:bldP spid="263" grpId="0"/>
      <p:bldP spid="264" grpId="0"/>
      <p:bldP spid="265" grpId="0"/>
      <p:bldP spid="2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803275" y="1671402"/>
            <a:ext cx="4563205" cy="2758190"/>
          </a:xfrm>
          <a:prstGeom prst="rect">
            <a:avLst/>
          </a:prstGeom>
        </p:spPr>
        <p:txBody>
          <a:bodyPr lIns="0" tIns="0" rIns="0" bIns="0" anchor="b">
            <a:noAutofit/>
          </a:bodyPr>
          <a:lstStyle/>
          <a:p>
            <a:r>
              <a:rPr lang="en-GB" altLang="en-US" sz="5400">
                <a:solidFill>
                  <a:srgbClr val="391C66"/>
                </a:solidFill>
                <a:latin typeface="Aptos Display" panose="020B0004020202020204" pitchFamily="34" charset="0"/>
                <a:ea typeface="ヒラギノ角ゴ Pro W3"/>
              </a:rPr>
              <a:t>The State Pension</a:t>
            </a:r>
            <a:endParaRPr lang="en-GB" altLang="en-US" sz="5400" dirty="0">
              <a:solidFill>
                <a:srgbClr val="391C66"/>
              </a:solidFill>
              <a:latin typeface="Aptos Display" panose="020B0004020202020204" pitchFamily="34" charset="0"/>
              <a:ea typeface="ヒラギノ角ゴ Pro W3"/>
            </a:endParaRPr>
          </a:p>
        </p:txBody>
      </p:sp>
      <p:sp>
        <p:nvSpPr>
          <p:cNvPr id="2" name="RefTextBox123">
            <a:extLst>
              <a:ext uri="{FF2B5EF4-FFF2-40B4-BE49-F238E27FC236}">
                <a16:creationId xmlns:a16="http://schemas.microsoft.com/office/drawing/2014/main" id="{1319A590-597C-8CF9-D0F8-DF86C646E8A0}"/>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863776587</a:t>
            </a:r>
          </a:p>
        </p:txBody>
      </p:sp>
    </p:spTree>
    <p:custDataLst>
      <p:tags r:id="rId1"/>
    </p:custDataLst>
    <p:extLst>
      <p:ext uri="{BB962C8B-B14F-4D97-AF65-F5344CB8AC3E}">
        <p14:creationId xmlns:p14="http://schemas.microsoft.com/office/powerpoint/2010/main" val="4214557372"/>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D75125AE-A00A-4C50-8793-1BA2900D0E4F}"/>
              </a:ext>
            </a:extLst>
          </p:cNvPr>
          <p:cNvSpPr/>
          <p:nvPr/>
        </p:nvSpPr>
        <p:spPr>
          <a:xfrm>
            <a:off x="1" y="2298201"/>
            <a:ext cx="12192000" cy="3692357"/>
          </a:xfrm>
          <a:prstGeom prst="triangle">
            <a:avLst>
              <a:gd name="adj" fmla="val 100000"/>
            </a:avLst>
          </a:prstGeom>
          <a:solidFill>
            <a:srgbClr val="E2EE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52" name="Title 1">
            <a:extLst>
              <a:ext uri="{FF2B5EF4-FFF2-40B4-BE49-F238E27FC236}">
                <a16:creationId xmlns:a16="http://schemas.microsoft.com/office/drawing/2014/main" id="{B998F82A-779D-4B0C-8FD4-25FBE0D4E75F}"/>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Your State Pension age</a:t>
            </a:r>
            <a:endParaRPr lang="en-GB" altLang="en-US" sz="3600" dirty="0">
              <a:solidFill>
                <a:srgbClr val="391C66"/>
              </a:solidFill>
              <a:latin typeface="Aptos Display" panose="020B0004020202020204" pitchFamily="34" charset="0"/>
              <a:ea typeface="ヒラギノ角ゴ Pro W3"/>
            </a:endParaRPr>
          </a:p>
        </p:txBody>
      </p:sp>
      <p:sp>
        <p:nvSpPr>
          <p:cNvPr id="55" name="TextBox 54">
            <a:extLst>
              <a:ext uri="{FF2B5EF4-FFF2-40B4-BE49-F238E27FC236}">
                <a16:creationId xmlns:a16="http://schemas.microsoft.com/office/drawing/2014/main" id="{4ABCE85B-2A09-4256-BEB6-6F4AFC90E441}"/>
              </a:ext>
            </a:extLst>
          </p:cNvPr>
          <p:cNvSpPr txBox="1"/>
          <p:nvPr/>
        </p:nvSpPr>
        <p:spPr>
          <a:xfrm>
            <a:off x="3163973" y="3254465"/>
            <a:ext cx="1647765" cy="923330"/>
          </a:xfrm>
          <a:prstGeom prst="rect">
            <a:avLst/>
          </a:prstGeom>
          <a:noFill/>
        </p:spPr>
        <p:txBody>
          <a:bodyPr wrap="square" rtlCol="0">
            <a:spAutoFit/>
          </a:bodyPr>
          <a:lstStyle/>
          <a:p>
            <a:pPr algn="ctr">
              <a:defRPr/>
            </a:pPr>
            <a:r>
              <a:rPr lang="en-GB" dirty="0" err="1">
                <a:solidFill>
                  <a:srgbClr val="000000"/>
                </a:solidFill>
                <a:latin typeface="Aptos" panose="020B0004020202020204" pitchFamily="34" charset="0"/>
                <a:cs typeface="Arial" panose="020B0604020202020204" pitchFamily="34" charset="0"/>
              </a:rPr>
              <a:t>DoB</a:t>
            </a:r>
            <a:r>
              <a:rPr lang="en-GB" dirty="0">
                <a:solidFill>
                  <a:srgbClr val="000000"/>
                </a:solidFill>
                <a:latin typeface="Aptos" panose="020B0004020202020204" pitchFamily="34" charset="0"/>
                <a:cs typeface="Arial" panose="020B0604020202020204" pitchFamily="34" charset="0"/>
              </a:rPr>
              <a:t> between:</a:t>
            </a:r>
          </a:p>
          <a:p>
            <a:pPr algn="ctr">
              <a:defRPr/>
            </a:pPr>
            <a:r>
              <a:rPr lang="en-GB" dirty="0">
                <a:solidFill>
                  <a:srgbClr val="000000"/>
                </a:solidFill>
                <a:latin typeface="Aptos" panose="020B0004020202020204" pitchFamily="34" charset="0"/>
                <a:cs typeface="Arial" panose="020B0604020202020204" pitchFamily="34" charset="0"/>
              </a:rPr>
              <a:t>6 Oct 1954 &amp;</a:t>
            </a:r>
          </a:p>
          <a:p>
            <a:pPr algn="ctr">
              <a:defRPr/>
            </a:pPr>
            <a:r>
              <a:rPr lang="en-GB" dirty="0">
                <a:solidFill>
                  <a:srgbClr val="000000"/>
                </a:solidFill>
                <a:latin typeface="Aptos" panose="020B0004020202020204" pitchFamily="34" charset="0"/>
                <a:cs typeface="Arial" panose="020B0604020202020204" pitchFamily="34" charset="0"/>
              </a:rPr>
              <a:t>5 Apr 1960</a:t>
            </a:r>
          </a:p>
        </p:txBody>
      </p:sp>
      <p:sp>
        <p:nvSpPr>
          <p:cNvPr id="56" name="TextBox 55">
            <a:extLst>
              <a:ext uri="{FF2B5EF4-FFF2-40B4-BE49-F238E27FC236}">
                <a16:creationId xmlns:a16="http://schemas.microsoft.com/office/drawing/2014/main" id="{795A564B-5165-4863-9C1E-9D5465197A64}"/>
              </a:ext>
            </a:extLst>
          </p:cNvPr>
          <p:cNvSpPr txBox="1"/>
          <p:nvPr/>
        </p:nvSpPr>
        <p:spPr>
          <a:xfrm>
            <a:off x="6847356" y="2061777"/>
            <a:ext cx="1647765" cy="923330"/>
          </a:xfrm>
          <a:prstGeom prst="rect">
            <a:avLst/>
          </a:prstGeom>
          <a:noFill/>
        </p:spPr>
        <p:txBody>
          <a:bodyPr wrap="square" rtlCol="0">
            <a:spAutoFit/>
          </a:bodyPr>
          <a:lstStyle/>
          <a:p>
            <a:pPr algn="ctr">
              <a:defRPr/>
            </a:pPr>
            <a:r>
              <a:rPr lang="en-GB" dirty="0" err="1">
                <a:solidFill>
                  <a:srgbClr val="000000"/>
                </a:solidFill>
                <a:latin typeface="Aptos" panose="020B0004020202020204" pitchFamily="34" charset="0"/>
                <a:cs typeface="Arial" panose="020B0604020202020204" pitchFamily="34" charset="0"/>
              </a:rPr>
              <a:t>DoB</a:t>
            </a:r>
            <a:r>
              <a:rPr lang="en-GB" dirty="0">
                <a:solidFill>
                  <a:srgbClr val="000000"/>
                </a:solidFill>
                <a:latin typeface="Aptos" panose="020B0004020202020204" pitchFamily="34" charset="0"/>
                <a:cs typeface="Arial" panose="020B0604020202020204" pitchFamily="34" charset="0"/>
              </a:rPr>
              <a:t> between:</a:t>
            </a:r>
          </a:p>
          <a:p>
            <a:pPr algn="ctr">
              <a:defRPr/>
            </a:pPr>
            <a:r>
              <a:rPr lang="en-GB" dirty="0">
                <a:solidFill>
                  <a:srgbClr val="000000"/>
                </a:solidFill>
                <a:latin typeface="Aptos" panose="020B0004020202020204" pitchFamily="34" charset="0"/>
                <a:cs typeface="Arial" panose="020B0604020202020204" pitchFamily="34" charset="0"/>
              </a:rPr>
              <a:t>6 Mar 1961 &amp;</a:t>
            </a:r>
          </a:p>
          <a:p>
            <a:pPr algn="ctr">
              <a:defRPr/>
            </a:pPr>
            <a:r>
              <a:rPr lang="en-GB" dirty="0">
                <a:solidFill>
                  <a:srgbClr val="000000"/>
                </a:solidFill>
                <a:latin typeface="Aptos" panose="020B0004020202020204" pitchFamily="34" charset="0"/>
                <a:cs typeface="Arial" panose="020B0604020202020204" pitchFamily="34" charset="0"/>
              </a:rPr>
              <a:t>5 Apr 1977</a:t>
            </a:r>
          </a:p>
        </p:txBody>
      </p:sp>
      <p:sp>
        <p:nvSpPr>
          <p:cNvPr id="57" name="TextBox 56">
            <a:extLst>
              <a:ext uri="{FF2B5EF4-FFF2-40B4-BE49-F238E27FC236}">
                <a16:creationId xmlns:a16="http://schemas.microsoft.com/office/drawing/2014/main" id="{E84F7869-679D-4596-AB27-C51660F9B1E1}"/>
              </a:ext>
            </a:extLst>
          </p:cNvPr>
          <p:cNvSpPr txBox="1"/>
          <p:nvPr/>
        </p:nvSpPr>
        <p:spPr>
          <a:xfrm>
            <a:off x="10544235" y="1313250"/>
            <a:ext cx="1647765" cy="646331"/>
          </a:xfrm>
          <a:prstGeom prst="rect">
            <a:avLst/>
          </a:prstGeom>
          <a:noFill/>
        </p:spPr>
        <p:txBody>
          <a:bodyPr wrap="square" rtlCol="0">
            <a:spAutoFit/>
          </a:bodyPr>
          <a:lstStyle/>
          <a:p>
            <a:pPr algn="ctr">
              <a:defRPr/>
            </a:pPr>
            <a:r>
              <a:rPr lang="en-GB" dirty="0" err="1">
                <a:solidFill>
                  <a:srgbClr val="000000"/>
                </a:solidFill>
                <a:latin typeface="Aptos" panose="020B0004020202020204" pitchFamily="34" charset="0"/>
                <a:cs typeface="Arial" panose="020B0604020202020204" pitchFamily="34" charset="0"/>
              </a:rPr>
              <a:t>DoB</a:t>
            </a:r>
            <a:r>
              <a:rPr lang="en-GB" dirty="0">
                <a:solidFill>
                  <a:srgbClr val="000000"/>
                </a:solidFill>
                <a:latin typeface="Aptos" panose="020B0004020202020204" pitchFamily="34" charset="0"/>
                <a:cs typeface="Arial" panose="020B0604020202020204" pitchFamily="34" charset="0"/>
              </a:rPr>
              <a:t> from:</a:t>
            </a:r>
          </a:p>
          <a:p>
            <a:pPr algn="ctr">
              <a:defRPr/>
            </a:pPr>
            <a:r>
              <a:rPr lang="en-GB" dirty="0">
                <a:solidFill>
                  <a:srgbClr val="000000"/>
                </a:solidFill>
                <a:latin typeface="Aptos" panose="020B0004020202020204" pitchFamily="34" charset="0"/>
                <a:cs typeface="Arial" panose="020B0604020202020204" pitchFamily="34" charset="0"/>
              </a:rPr>
              <a:t>6 Apr 1978</a:t>
            </a:r>
          </a:p>
        </p:txBody>
      </p:sp>
      <p:sp>
        <p:nvSpPr>
          <p:cNvPr id="58" name="TextBox 57">
            <a:extLst>
              <a:ext uri="{FF2B5EF4-FFF2-40B4-BE49-F238E27FC236}">
                <a16:creationId xmlns:a16="http://schemas.microsoft.com/office/drawing/2014/main" id="{4E3B01AE-AD5D-44AC-8166-85C5F3B94E56}"/>
              </a:ext>
            </a:extLst>
          </p:cNvPr>
          <p:cNvSpPr txBox="1"/>
          <p:nvPr/>
        </p:nvSpPr>
        <p:spPr>
          <a:xfrm>
            <a:off x="1873145" y="6137952"/>
            <a:ext cx="8410577" cy="461665"/>
          </a:xfrm>
          <a:prstGeom prst="rect">
            <a:avLst/>
          </a:prstGeom>
          <a:noFill/>
        </p:spPr>
        <p:txBody>
          <a:bodyPr wrap="square" rtlCol="0">
            <a:spAutoFit/>
          </a:bodyPr>
          <a:lstStyle/>
          <a:p>
            <a:pPr algn="ctr" eaLnBrk="1" fontAlgn="auto" hangingPunct="1">
              <a:spcBef>
                <a:spcPts val="0"/>
              </a:spcBef>
              <a:spcAft>
                <a:spcPts val="0"/>
              </a:spcAft>
              <a:defRPr/>
            </a:pPr>
            <a:r>
              <a:rPr lang="en-GB" sz="1200" dirty="0">
                <a:solidFill>
                  <a:srgbClr val="000000"/>
                </a:solidFill>
                <a:latin typeface="Aptos" panose="020B0004020202020204" pitchFamily="34" charset="0"/>
                <a:cs typeface="+mn-cs"/>
              </a:rPr>
              <a:t>The Government intends to bring forward the State Pension age transition from 67 to 68 affecting those born between    6</a:t>
            </a:r>
            <a:r>
              <a:rPr lang="en-GB" sz="1200" baseline="30000" dirty="0">
                <a:solidFill>
                  <a:srgbClr val="000000"/>
                </a:solidFill>
                <a:latin typeface="Aptos" panose="020B0004020202020204" pitchFamily="34" charset="0"/>
                <a:cs typeface="+mn-cs"/>
              </a:rPr>
              <a:t>th</a:t>
            </a:r>
            <a:r>
              <a:rPr lang="en-GB" sz="1200" dirty="0">
                <a:solidFill>
                  <a:srgbClr val="000000"/>
                </a:solidFill>
                <a:latin typeface="Aptos" panose="020B0004020202020204" pitchFamily="34" charset="0"/>
                <a:cs typeface="+mn-cs"/>
              </a:rPr>
              <a:t> April 1970 and 5</a:t>
            </a:r>
            <a:r>
              <a:rPr lang="en-GB" sz="1200" baseline="30000" dirty="0">
                <a:solidFill>
                  <a:srgbClr val="000000"/>
                </a:solidFill>
                <a:latin typeface="Aptos" panose="020B0004020202020204" pitchFamily="34" charset="0"/>
                <a:cs typeface="+mn-cs"/>
              </a:rPr>
              <a:t>th</a:t>
            </a:r>
            <a:r>
              <a:rPr lang="en-GB" sz="1200" dirty="0">
                <a:solidFill>
                  <a:srgbClr val="000000"/>
                </a:solidFill>
                <a:latin typeface="Aptos" panose="020B0004020202020204" pitchFamily="34" charset="0"/>
                <a:cs typeface="+mn-cs"/>
              </a:rPr>
              <a:t> April 1978 - if adopted those affected will reach State Pension age between their 67</a:t>
            </a:r>
            <a:r>
              <a:rPr lang="en-GB" sz="1200" baseline="30000" dirty="0">
                <a:solidFill>
                  <a:srgbClr val="000000"/>
                </a:solidFill>
                <a:latin typeface="Aptos" panose="020B0004020202020204" pitchFamily="34" charset="0"/>
                <a:cs typeface="+mn-cs"/>
              </a:rPr>
              <a:t>th</a:t>
            </a:r>
            <a:r>
              <a:rPr lang="en-GB" sz="1200" dirty="0">
                <a:solidFill>
                  <a:srgbClr val="000000"/>
                </a:solidFill>
                <a:latin typeface="Aptos" panose="020B0004020202020204" pitchFamily="34" charset="0"/>
                <a:cs typeface="+mn-cs"/>
              </a:rPr>
              <a:t> &amp; 68</a:t>
            </a:r>
            <a:r>
              <a:rPr lang="en-GB" sz="1200" baseline="30000" dirty="0">
                <a:solidFill>
                  <a:srgbClr val="000000"/>
                </a:solidFill>
                <a:latin typeface="Aptos" panose="020B0004020202020204" pitchFamily="34" charset="0"/>
                <a:cs typeface="+mn-cs"/>
              </a:rPr>
              <a:t>th </a:t>
            </a:r>
            <a:r>
              <a:rPr lang="en-GB" sz="1200" dirty="0">
                <a:solidFill>
                  <a:srgbClr val="000000"/>
                </a:solidFill>
                <a:latin typeface="Aptos" panose="020B0004020202020204" pitchFamily="34" charset="0"/>
                <a:cs typeface="+mn-cs"/>
              </a:rPr>
              <a:t>birthdays</a:t>
            </a:r>
          </a:p>
        </p:txBody>
      </p:sp>
      <p:grpSp>
        <p:nvGrpSpPr>
          <p:cNvPr id="114" name="Group 113">
            <a:extLst>
              <a:ext uri="{FF2B5EF4-FFF2-40B4-BE49-F238E27FC236}">
                <a16:creationId xmlns:a16="http://schemas.microsoft.com/office/drawing/2014/main" id="{AED18439-980F-4CC8-8B7D-12072FE5E0B9}"/>
              </a:ext>
            </a:extLst>
          </p:cNvPr>
          <p:cNvGrpSpPr/>
          <p:nvPr/>
        </p:nvGrpSpPr>
        <p:grpSpPr>
          <a:xfrm>
            <a:off x="4754904" y="3140407"/>
            <a:ext cx="1271854" cy="974988"/>
            <a:chOff x="3452999" y="5341139"/>
            <a:chExt cx="1271854" cy="974988"/>
          </a:xfrm>
        </p:grpSpPr>
        <p:sp>
          <p:nvSpPr>
            <p:cNvPr id="115" name="Freeform: Shape 114">
              <a:extLst>
                <a:ext uri="{FF2B5EF4-FFF2-40B4-BE49-F238E27FC236}">
                  <a16:creationId xmlns:a16="http://schemas.microsoft.com/office/drawing/2014/main" id="{DF99674B-51C3-4D68-A8E1-1560CDA54EA2}"/>
                </a:ext>
              </a:extLst>
            </p:cNvPr>
            <p:cNvSpPr/>
            <p:nvPr/>
          </p:nvSpPr>
          <p:spPr>
            <a:xfrm rot="15074811">
              <a:off x="3786488" y="5634738"/>
              <a:ext cx="347900" cy="1014878"/>
            </a:xfrm>
            <a:custGeom>
              <a:avLst/>
              <a:gdLst>
                <a:gd name="connsiteX0" fmla="*/ 347900 w 347900"/>
                <a:gd name="connsiteY0" fmla="*/ 728960 h 1014878"/>
                <a:gd name="connsiteX1" fmla="*/ 173950 w 347900"/>
                <a:gd name="connsiteY1" fmla="*/ 1014878 h 1014878"/>
                <a:gd name="connsiteX2" fmla="*/ 0 w 347900"/>
                <a:gd name="connsiteY2" fmla="*/ 728960 h 1014878"/>
                <a:gd name="connsiteX3" fmla="*/ 85571 w 347900"/>
                <a:gd name="connsiteY3" fmla="*/ 728960 h 1014878"/>
                <a:gd name="connsiteX4" fmla="*/ 173951 w 347900"/>
                <a:gd name="connsiteY4" fmla="*/ 0 h 1014878"/>
                <a:gd name="connsiteX5" fmla="*/ 262330 w 347900"/>
                <a:gd name="connsiteY5" fmla="*/ 728960 h 101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00" h="1014878">
                  <a:moveTo>
                    <a:pt x="347900" y="728960"/>
                  </a:moveTo>
                  <a:lnTo>
                    <a:pt x="173950" y="1014878"/>
                  </a:lnTo>
                  <a:lnTo>
                    <a:pt x="0" y="728960"/>
                  </a:lnTo>
                  <a:lnTo>
                    <a:pt x="85571" y="728960"/>
                  </a:lnTo>
                  <a:lnTo>
                    <a:pt x="173951" y="0"/>
                  </a:lnTo>
                  <a:lnTo>
                    <a:pt x="262330" y="728960"/>
                  </a:lnTo>
                  <a:close/>
                </a:path>
              </a:pathLst>
            </a:custGeom>
            <a:gradFill flip="none" rotWithShape="1">
              <a:gsLst>
                <a:gs pos="51000">
                  <a:schemeClr val="accent1">
                    <a:lumMod val="40000"/>
                    <a:lumOff val="60000"/>
                  </a:schemeClr>
                </a:gs>
                <a:gs pos="100000">
                  <a:schemeClr val="bg1"/>
                </a:gs>
                <a:gs pos="0">
                  <a:srgbClr val="7A2A3D"/>
                </a:gs>
              </a:gsLst>
              <a:lin ang="16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B4C7D3A4-2A45-4A15-91F6-4B137CEA17ED}"/>
                </a:ext>
              </a:extLst>
            </p:cNvPr>
            <p:cNvSpPr txBox="1"/>
            <p:nvPr/>
          </p:nvSpPr>
          <p:spPr>
            <a:xfrm>
              <a:off x="3475718" y="5341139"/>
              <a:ext cx="1249135" cy="523220"/>
            </a:xfrm>
            <a:prstGeom prst="rect">
              <a:avLst/>
            </a:prstGeom>
            <a:noFill/>
          </p:spPr>
          <p:txBody>
            <a:bodyPr wrap="square" rtlCol="0">
              <a:spAutoFit/>
            </a:bodyPr>
            <a:lstStyle/>
            <a:p>
              <a:pPr algn="ctr">
                <a:defRPr/>
              </a:pPr>
              <a:r>
                <a:rPr lang="en-GB" sz="1400">
                  <a:solidFill>
                    <a:srgbClr val="000000"/>
                  </a:solidFill>
                  <a:latin typeface="Aptos" panose="020B0004020202020204" pitchFamily="34" charset="0"/>
                  <a:cs typeface="Arial" panose="020B0604020202020204" pitchFamily="34" charset="0"/>
                </a:rPr>
                <a:t>gradually </a:t>
              </a:r>
            </a:p>
            <a:p>
              <a:pPr algn="ctr">
                <a:defRPr/>
              </a:pPr>
              <a:r>
                <a:rPr lang="en-GB" sz="1400">
                  <a:solidFill>
                    <a:srgbClr val="000000"/>
                  </a:solidFill>
                  <a:latin typeface="Aptos" panose="020B0004020202020204" pitchFamily="34" charset="0"/>
                  <a:cs typeface="Arial" panose="020B0604020202020204" pitchFamily="34" charset="0"/>
                </a:rPr>
                <a:t>increases</a:t>
              </a:r>
            </a:p>
          </p:txBody>
        </p:sp>
      </p:grpSp>
      <p:sp>
        <p:nvSpPr>
          <p:cNvPr id="53" name="TextBox 52">
            <a:extLst>
              <a:ext uri="{FF2B5EF4-FFF2-40B4-BE49-F238E27FC236}">
                <a16:creationId xmlns:a16="http://schemas.microsoft.com/office/drawing/2014/main" id="{26716D6C-5F96-425C-A431-09F2340F7EB8}"/>
              </a:ext>
            </a:extLst>
          </p:cNvPr>
          <p:cNvSpPr txBox="1"/>
          <p:nvPr/>
        </p:nvSpPr>
        <p:spPr>
          <a:xfrm>
            <a:off x="484815" y="4813488"/>
            <a:ext cx="1953888" cy="1077218"/>
          </a:xfrm>
          <a:prstGeom prst="rect">
            <a:avLst/>
          </a:prstGeom>
          <a:solidFill>
            <a:schemeClr val="bg1"/>
          </a:solidFill>
          <a:ln w="38100">
            <a:solidFill>
              <a:srgbClr val="7A2A3D"/>
            </a:solidFill>
          </a:ln>
        </p:spPr>
        <p:txBody>
          <a:bodyPr wrap="square" rtlCol="0">
            <a:spAutoFit/>
          </a:bodyPr>
          <a:lstStyle/>
          <a:p>
            <a:pPr algn="ctr" eaLnBrk="1" fontAlgn="auto" hangingPunct="1">
              <a:spcBef>
                <a:spcPts val="0"/>
              </a:spcBef>
              <a:spcAft>
                <a:spcPts val="0"/>
              </a:spcAft>
              <a:defRPr/>
            </a:pPr>
            <a:r>
              <a:rPr lang="en-GB" sz="1600" dirty="0">
                <a:solidFill>
                  <a:srgbClr val="000000"/>
                </a:solidFill>
                <a:latin typeface="Aptos" panose="020B0004020202020204" pitchFamily="34" charset="0"/>
              </a:rPr>
              <a:t>Born before 6 Oct 1954? You’ve already reached State Pension age</a:t>
            </a:r>
            <a:endParaRPr lang="en-GB" sz="1600" dirty="0">
              <a:solidFill>
                <a:srgbClr val="000000"/>
              </a:solidFill>
              <a:latin typeface="Aptos" panose="020B0004020202020204" pitchFamily="34" charset="0"/>
              <a:cs typeface="+mn-cs"/>
            </a:endParaRPr>
          </a:p>
        </p:txBody>
      </p:sp>
      <p:sp>
        <p:nvSpPr>
          <p:cNvPr id="7" name="Oval 6">
            <a:extLst>
              <a:ext uri="{FF2B5EF4-FFF2-40B4-BE49-F238E27FC236}">
                <a16:creationId xmlns:a16="http://schemas.microsoft.com/office/drawing/2014/main" id="{02D9A071-D08F-4228-A60C-A7110FC59C34}"/>
              </a:ext>
            </a:extLst>
          </p:cNvPr>
          <p:cNvSpPr/>
          <p:nvPr/>
        </p:nvSpPr>
        <p:spPr>
          <a:xfrm>
            <a:off x="3163974" y="4358483"/>
            <a:ext cx="932125" cy="932125"/>
          </a:xfrm>
          <a:prstGeom prst="ellipse">
            <a:avLst/>
          </a:pr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67" name="Oval 66">
            <a:extLst>
              <a:ext uri="{FF2B5EF4-FFF2-40B4-BE49-F238E27FC236}">
                <a16:creationId xmlns:a16="http://schemas.microsoft.com/office/drawing/2014/main" id="{85667D63-342B-490D-886D-2869DD3767B4}"/>
              </a:ext>
            </a:extLst>
          </p:cNvPr>
          <p:cNvSpPr/>
          <p:nvPr/>
        </p:nvSpPr>
        <p:spPr>
          <a:xfrm>
            <a:off x="10141700" y="2128043"/>
            <a:ext cx="932125" cy="932125"/>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68" name="Oval 67">
            <a:extLst>
              <a:ext uri="{FF2B5EF4-FFF2-40B4-BE49-F238E27FC236}">
                <a16:creationId xmlns:a16="http://schemas.microsoft.com/office/drawing/2014/main" id="{91DE3C2D-62EE-4DA8-9761-25DDBD6F5480}"/>
              </a:ext>
            </a:extLst>
          </p:cNvPr>
          <p:cNvSpPr/>
          <p:nvPr/>
        </p:nvSpPr>
        <p:spPr>
          <a:xfrm>
            <a:off x="6814582" y="3189547"/>
            <a:ext cx="932125" cy="932125"/>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8" name="TextBox 7">
            <a:extLst>
              <a:ext uri="{FF2B5EF4-FFF2-40B4-BE49-F238E27FC236}">
                <a16:creationId xmlns:a16="http://schemas.microsoft.com/office/drawing/2014/main" id="{06999E81-7C7A-48BB-BB7C-0275719712EE}"/>
              </a:ext>
            </a:extLst>
          </p:cNvPr>
          <p:cNvSpPr txBox="1"/>
          <p:nvPr/>
        </p:nvSpPr>
        <p:spPr>
          <a:xfrm>
            <a:off x="3163973" y="4444156"/>
            <a:ext cx="932125" cy="738664"/>
          </a:xfrm>
          <a:prstGeom prst="rect">
            <a:avLst/>
          </a:prstGeom>
          <a:noFill/>
        </p:spPr>
        <p:txBody>
          <a:bodyPr wrap="square" rtlCol="0">
            <a:spAutoFit/>
          </a:bodyPr>
          <a:lstStyle/>
          <a:p>
            <a:pPr algn="ctr">
              <a:defRPr/>
            </a:pPr>
            <a:r>
              <a:rPr lang="en-GB" sz="2800" b="1" dirty="0">
                <a:solidFill>
                  <a:srgbClr val="FFFFFF"/>
                </a:solidFill>
                <a:latin typeface="Aptos" panose="020B0004020202020204" pitchFamily="34" charset="0"/>
              </a:rPr>
              <a:t>66</a:t>
            </a:r>
            <a:endParaRPr lang="en-GB" b="1" dirty="0">
              <a:solidFill>
                <a:srgbClr val="FFFFFF"/>
              </a:solidFill>
              <a:latin typeface="Aptos" panose="020B0004020202020204" pitchFamily="34" charset="0"/>
            </a:endParaRPr>
          </a:p>
          <a:p>
            <a:pPr algn="ctr">
              <a:defRPr/>
            </a:pPr>
            <a:r>
              <a:rPr lang="en-GB" sz="1400" dirty="0">
                <a:solidFill>
                  <a:srgbClr val="FFFFFF"/>
                </a:solidFill>
                <a:latin typeface="Aptos" panose="020B0004020202020204" pitchFamily="34" charset="0"/>
              </a:rPr>
              <a:t>birthday</a:t>
            </a:r>
          </a:p>
        </p:txBody>
      </p:sp>
      <p:sp>
        <p:nvSpPr>
          <p:cNvPr id="82" name="TextBox 81">
            <a:extLst>
              <a:ext uri="{FF2B5EF4-FFF2-40B4-BE49-F238E27FC236}">
                <a16:creationId xmlns:a16="http://schemas.microsoft.com/office/drawing/2014/main" id="{82BE6823-7E0E-47C6-80D6-A58AC5EC950E}"/>
              </a:ext>
            </a:extLst>
          </p:cNvPr>
          <p:cNvSpPr txBox="1"/>
          <p:nvPr/>
        </p:nvSpPr>
        <p:spPr>
          <a:xfrm>
            <a:off x="6815650" y="3275044"/>
            <a:ext cx="932125" cy="738664"/>
          </a:xfrm>
          <a:prstGeom prst="rect">
            <a:avLst/>
          </a:prstGeom>
          <a:noFill/>
        </p:spPr>
        <p:txBody>
          <a:bodyPr wrap="square" rtlCol="0">
            <a:spAutoFit/>
          </a:bodyPr>
          <a:lstStyle/>
          <a:p>
            <a:pPr algn="ctr">
              <a:defRPr/>
            </a:pPr>
            <a:r>
              <a:rPr lang="en-GB" sz="2800" b="1" dirty="0">
                <a:solidFill>
                  <a:srgbClr val="FFFFFF"/>
                </a:solidFill>
                <a:latin typeface="Aptos" panose="020B0004020202020204" pitchFamily="34" charset="0"/>
              </a:rPr>
              <a:t>67</a:t>
            </a:r>
            <a:endParaRPr lang="en-GB" b="1" dirty="0">
              <a:solidFill>
                <a:srgbClr val="FFFFFF"/>
              </a:solidFill>
              <a:latin typeface="Aptos" panose="020B0004020202020204" pitchFamily="34" charset="0"/>
            </a:endParaRPr>
          </a:p>
          <a:p>
            <a:pPr algn="ctr">
              <a:defRPr/>
            </a:pPr>
            <a:r>
              <a:rPr lang="en-GB" sz="1400" dirty="0">
                <a:solidFill>
                  <a:srgbClr val="FFFFFF"/>
                </a:solidFill>
                <a:latin typeface="Aptos" panose="020B0004020202020204" pitchFamily="34" charset="0"/>
              </a:rPr>
              <a:t>birthday</a:t>
            </a:r>
          </a:p>
        </p:txBody>
      </p:sp>
      <p:sp>
        <p:nvSpPr>
          <p:cNvPr id="83" name="TextBox 82">
            <a:extLst>
              <a:ext uri="{FF2B5EF4-FFF2-40B4-BE49-F238E27FC236}">
                <a16:creationId xmlns:a16="http://schemas.microsoft.com/office/drawing/2014/main" id="{9BA3B32C-F05F-4890-81C2-B64EB2016807}"/>
              </a:ext>
            </a:extLst>
          </p:cNvPr>
          <p:cNvSpPr txBox="1"/>
          <p:nvPr/>
        </p:nvSpPr>
        <p:spPr>
          <a:xfrm>
            <a:off x="10141699" y="2224772"/>
            <a:ext cx="932125" cy="738664"/>
          </a:xfrm>
          <a:prstGeom prst="rect">
            <a:avLst/>
          </a:prstGeom>
          <a:noFill/>
        </p:spPr>
        <p:txBody>
          <a:bodyPr wrap="square" rtlCol="0">
            <a:spAutoFit/>
          </a:bodyPr>
          <a:lstStyle/>
          <a:p>
            <a:pPr algn="ctr">
              <a:defRPr/>
            </a:pPr>
            <a:r>
              <a:rPr lang="en-GB" sz="2800" b="1">
                <a:solidFill>
                  <a:srgbClr val="FFFFFF"/>
                </a:solidFill>
                <a:latin typeface="Aptos" panose="020B0004020202020204" pitchFamily="34" charset="0"/>
              </a:rPr>
              <a:t>68</a:t>
            </a:r>
            <a:endParaRPr lang="en-GB" b="1">
              <a:solidFill>
                <a:srgbClr val="FFFFFF"/>
              </a:solidFill>
              <a:latin typeface="Aptos" panose="020B0004020202020204" pitchFamily="34" charset="0"/>
            </a:endParaRPr>
          </a:p>
          <a:p>
            <a:pPr algn="ctr">
              <a:defRPr/>
            </a:pPr>
            <a:r>
              <a:rPr lang="en-GB" sz="1400">
                <a:solidFill>
                  <a:srgbClr val="FFFFFF"/>
                </a:solidFill>
                <a:latin typeface="Aptos" panose="020B0004020202020204" pitchFamily="34" charset="0"/>
              </a:rPr>
              <a:t>birthday</a:t>
            </a:r>
          </a:p>
        </p:txBody>
      </p:sp>
      <p:grpSp>
        <p:nvGrpSpPr>
          <p:cNvPr id="117" name="Group 116">
            <a:extLst>
              <a:ext uri="{FF2B5EF4-FFF2-40B4-BE49-F238E27FC236}">
                <a16:creationId xmlns:a16="http://schemas.microsoft.com/office/drawing/2014/main" id="{75E1F0DF-714B-43F0-ADED-057CF3DC453C}"/>
              </a:ext>
            </a:extLst>
          </p:cNvPr>
          <p:cNvGrpSpPr/>
          <p:nvPr/>
        </p:nvGrpSpPr>
        <p:grpSpPr>
          <a:xfrm>
            <a:off x="8549958" y="2106974"/>
            <a:ext cx="1271854" cy="974988"/>
            <a:chOff x="3452999" y="5341139"/>
            <a:chExt cx="1271854" cy="974988"/>
          </a:xfrm>
        </p:grpSpPr>
        <p:sp>
          <p:nvSpPr>
            <p:cNvPr id="118" name="Freeform: Shape 117">
              <a:extLst>
                <a:ext uri="{FF2B5EF4-FFF2-40B4-BE49-F238E27FC236}">
                  <a16:creationId xmlns:a16="http://schemas.microsoft.com/office/drawing/2014/main" id="{782A6EBE-1993-4D94-92C7-9C19647EA7F2}"/>
                </a:ext>
              </a:extLst>
            </p:cNvPr>
            <p:cNvSpPr/>
            <p:nvPr/>
          </p:nvSpPr>
          <p:spPr>
            <a:xfrm rot="15074811">
              <a:off x="3786488" y="5634738"/>
              <a:ext cx="347900" cy="1014878"/>
            </a:xfrm>
            <a:custGeom>
              <a:avLst/>
              <a:gdLst>
                <a:gd name="connsiteX0" fmla="*/ 347900 w 347900"/>
                <a:gd name="connsiteY0" fmla="*/ 728960 h 1014878"/>
                <a:gd name="connsiteX1" fmla="*/ 173950 w 347900"/>
                <a:gd name="connsiteY1" fmla="*/ 1014878 h 1014878"/>
                <a:gd name="connsiteX2" fmla="*/ 0 w 347900"/>
                <a:gd name="connsiteY2" fmla="*/ 728960 h 1014878"/>
                <a:gd name="connsiteX3" fmla="*/ 85571 w 347900"/>
                <a:gd name="connsiteY3" fmla="*/ 728960 h 1014878"/>
                <a:gd name="connsiteX4" fmla="*/ 173951 w 347900"/>
                <a:gd name="connsiteY4" fmla="*/ 0 h 1014878"/>
                <a:gd name="connsiteX5" fmla="*/ 262330 w 347900"/>
                <a:gd name="connsiteY5" fmla="*/ 728960 h 101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00" h="1014878">
                  <a:moveTo>
                    <a:pt x="347900" y="728960"/>
                  </a:moveTo>
                  <a:lnTo>
                    <a:pt x="173950" y="1014878"/>
                  </a:lnTo>
                  <a:lnTo>
                    <a:pt x="0" y="728960"/>
                  </a:lnTo>
                  <a:lnTo>
                    <a:pt x="85571" y="728960"/>
                  </a:lnTo>
                  <a:lnTo>
                    <a:pt x="173951" y="0"/>
                  </a:lnTo>
                  <a:lnTo>
                    <a:pt x="262330" y="728960"/>
                  </a:lnTo>
                  <a:close/>
                </a:path>
              </a:pathLst>
            </a:custGeom>
            <a:gradFill flip="none" rotWithShape="1">
              <a:gsLst>
                <a:gs pos="51000">
                  <a:schemeClr val="accent1">
                    <a:lumMod val="40000"/>
                    <a:lumOff val="60000"/>
                  </a:schemeClr>
                </a:gs>
                <a:gs pos="100000">
                  <a:schemeClr val="bg1"/>
                </a:gs>
                <a:gs pos="0">
                  <a:srgbClr val="7A2A3D"/>
                </a:gs>
              </a:gsLst>
              <a:lin ang="16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0D05BCF1-3B09-4143-A8BA-E5D9CCEC9BC7}"/>
                </a:ext>
              </a:extLst>
            </p:cNvPr>
            <p:cNvSpPr txBox="1"/>
            <p:nvPr/>
          </p:nvSpPr>
          <p:spPr>
            <a:xfrm>
              <a:off x="3475718" y="5341139"/>
              <a:ext cx="1249135" cy="523220"/>
            </a:xfrm>
            <a:prstGeom prst="rect">
              <a:avLst/>
            </a:prstGeom>
            <a:noFill/>
          </p:spPr>
          <p:txBody>
            <a:bodyPr wrap="square" rtlCol="0">
              <a:spAutoFit/>
            </a:bodyPr>
            <a:lstStyle/>
            <a:p>
              <a:pPr algn="ctr">
                <a:defRPr/>
              </a:pPr>
              <a:r>
                <a:rPr lang="en-GB" sz="1400">
                  <a:solidFill>
                    <a:srgbClr val="000000"/>
                  </a:solidFill>
                  <a:latin typeface="Aptos" panose="020B0004020202020204" pitchFamily="34" charset="0"/>
                  <a:cs typeface="Arial" panose="020B0604020202020204" pitchFamily="34" charset="0"/>
                </a:rPr>
                <a:t>gradually </a:t>
              </a:r>
            </a:p>
            <a:p>
              <a:pPr algn="ctr">
                <a:defRPr/>
              </a:pPr>
              <a:r>
                <a:rPr lang="en-GB" sz="1400">
                  <a:solidFill>
                    <a:srgbClr val="000000"/>
                  </a:solidFill>
                  <a:latin typeface="Aptos" panose="020B0004020202020204" pitchFamily="34" charset="0"/>
                  <a:cs typeface="Arial" panose="020B0604020202020204" pitchFamily="34" charset="0"/>
                </a:rPr>
                <a:t>increases</a:t>
              </a:r>
            </a:p>
          </p:txBody>
        </p:sp>
      </p:grpSp>
      <p:grpSp>
        <p:nvGrpSpPr>
          <p:cNvPr id="34" name="Group 33">
            <a:extLst>
              <a:ext uri="{FF2B5EF4-FFF2-40B4-BE49-F238E27FC236}">
                <a16:creationId xmlns:a16="http://schemas.microsoft.com/office/drawing/2014/main" id="{3107E62F-C615-4222-97A8-CB179D163AA9}"/>
              </a:ext>
            </a:extLst>
          </p:cNvPr>
          <p:cNvGrpSpPr/>
          <p:nvPr/>
        </p:nvGrpSpPr>
        <p:grpSpPr>
          <a:xfrm>
            <a:off x="5390831" y="5138997"/>
            <a:ext cx="4261666" cy="537469"/>
            <a:chOff x="2331432" y="4088575"/>
            <a:chExt cx="4427410" cy="554317"/>
          </a:xfrm>
        </p:grpSpPr>
        <p:sp>
          <p:nvSpPr>
            <p:cNvPr id="35" name="Rounded Rectangle 11">
              <a:extLst>
                <a:ext uri="{FF2B5EF4-FFF2-40B4-BE49-F238E27FC236}">
                  <a16:creationId xmlns:a16="http://schemas.microsoft.com/office/drawing/2014/main" id="{2E26263D-37B2-4A7D-95F8-21A1A89B865D}"/>
                </a:ext>
              </a:extLst>
            </p:cNvPr>
            <p:cNvSpPr/>
            <p:nvPr/>
          </p:nvSpPr>
          <p:spPr>
            <a:xfrm>
              <a:off x="2331432" y="4088575"/>
              <a:ext cx="4427410" cy="554317"/>
            </a:xfrm>
            <a:prstGeom prst="roundRect">
              <a:avLst/>
            </a:prstGeom>
            <a:noFill/>
            <a:ln w="38100">
              <a:solidFill>
                <a:srgbClr val="00A5E3"/>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111111"/>
                </a:solidFill>
                <a:latin typeface="Arial"/>
              </a:endParaRPr>
            </a:p>
          </p:txBody>
        </p:sp>
        <p:sp>
          <p:nvSpPr>
            <p:cNvPr id="36" name="Rectangle 35">
              <a:extLst>
                <a:ext uri="{FF2B5EF4-FFF2-40B4-BE49-F238E27FC236}">
                  <a16:creationId xmlns:a16="http://schemas.microsoft.com/office/drawing/2014/main" id="{6205F017-7121-4186-8840-985F0D80CBA2}"/>
                </a:ext>
              </a:extLst>
            </p:cNvPr>
            <p:cNvSpPr/>
            <p:nvPr/>
          </p:nvSpPr>
          <p:spPr>
            <a:xfrm>
              <a:off x="3247441" y="4178882"/>
              <a:ext cx="3480918" cy="380910"/>
            </a:xfrm>
            <a:prstGeom prst="rect">
              <a:avLst/>
            </a:prstGeom>
          </p:spPr>
          <p:txBody>
            <a:bodyPr wrap="square">
              <a:spAutoFit/>
            </a:bodyPr>
            <a:lstStyle/>
            <a:p>
              <a:pPr defTabSz="914400" eaLnBrk="1" fontAlgn="auto" hangingPunct="1">
                <a:spcBef>
                  <a:spcPts val="0"/>
                </a:spcBef>
                <a:spcAft>
                  <a:spcPts val="0"/>
                </a:spcAft>
                <a:defRPr/>
              </a:pPr>
              <a:r>
                <a:rPr lang="en-GB">
                  <a:solidFill>
                    <a:srgbClr val="000000"/>
                  </a:solidFill>
                  <a:latin typeface="Aptos" panose="020B0004020202020204" pitchFamily="34" charset="0"/>
                  <a:cs typeface="+mn-cs"/>
                </a:rPr>
                <a:t>www.gov.uk/state-pension-age</a:t>
              </a:r>
              <a:endParaRPr lang="en-GB">
                <a:solidFill>
                  <a:srgbClr val="000000"/>
                </a:solidFill>
                <a:latin typeface="Aptos" panose="020B0004020202020204" pitchFamily="34" charset="0"/>
                <a:cs typeface="Calibri" panose="020F0502020204030204" pitchFamily="34" charset="0"/>
              </a:endParaRPr>
            </a:p>
          </p:txBody>
        </p:sp>
      </p:grpSp>
      <p:pic>
        <p:nvPicPr>
          <p:cNvPr id="37" name="Graphic 36" descr="Internet">
            <a:extLst>
              <a:ext uri="{FF2B5EF4-FFF2-40B4-BE49-F238E27FC236}">
                <a16:creationId xmlns:a16="http://schemas.microsoft.com/office/drawing/2014/main" id="{B6ECD8A7-DF32-4960-8EA1-E4459FCFEE7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9043" y="5090243"/>
            <a:ext cx="654462" cy="654462"/>
          </a:xfrm>
          <a:prstGeom prst="rect">
            <a:avLst/>
          </a:prstGeom>
        </p:spPr>
      </p:pic>
      <p:sp>
        <p:nvSpPr>
          <p:cNvPr id="3" name="RefTextBox123">
            <a:extLst>
              <a:ext uri="{FF2B5EF4-FFF2-40B4-BE49-F238E27FC236}">
                <a16:creationId xmlns:a16="http://schemas.microsoft.com/office/drawing/2014/main" id="{A01CD8C0-BDE4-67ED-56A5-B1AF157411DB}"/>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560828722</a:t>
            </a:r>
          </a:p>
        </p:txBody>
      </p:sp>
    </p:spTree>
    <p:custDataLst>
      <p:tags r:id="rId1"/>
    </p:custDataLst>
    <p:extLst>
      <p:ext uri="{BB962C8B-B14F-4D97-AF65-F5344CB8AC3E}">
        <p14:creationId xmlns:p14="http://schemas.microsoft.com/office/powerpoint/2010/main" val="63623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wipe(left)">
                                      <p:cBhvr>
                                        <p:cTn id="18" dur="500"/>
                                        <p:tgtEl>
                                          <p:spTgt spid="114"/>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17"/>
                                        </p:tgtEl>
                                        <p:attrNameLst>
                                          <p:attrName>style.visibility</p:attrName>
                                        </p:attrNameLst>
                                      </p:cBhvr>
                                      <p:to>
                                        <p:strVal val="visible"/>
                                      </p:to>
                                    </p:set>
                                    <p:animEffect transition="in" filter="wipe(left)">
                                      <p:cBhvr>
                                        <p:cTn id="33" dur="500"/>
                                        <p:tgtEl>
                                          <p:spTgt spid="117"/>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7" grpId="0" animBg="1"/>
      <p:bldP spid="67" grpId="0" animBg="1"/>
      <p:bldP spid="68" grpId="0" animBg="1"/>
      <p:bldP spid="8" grpId="0"/>
      <p:bldP spid="82" grpId="0"/>
      <p:bldP spid="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fTextBox123">
            <a:extLst>
              <a:ext uri="{FF2B5EF4-FFF2-40B4-BE49-F238E27FC236}">
                <a16:creationId xmlns:a16="http://schemas.microsoft.com/office/drawing/2014/main" id="{0CBEEDB0-8FE1-7843-FB38-8130C36791AA}"/>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342688764</a:t>
            </a:r>
          </a:p>
        </p:txBody>
      </p:sp>
      <p:sp>
        <p:nvSpPr>
          <p:cNvPr id="3" name="Title 1">
            <a:extLst>
              <a:ext uri="{FF2B5EF4-FFF2-40B4-BE49-F238E27FC236}">
                <a16:creationId xmlns:a16="http://schemas.microsoft.com/office/drawing/2014/main" id="{E151B7D2-7458-F3AD-5227-B4C2EBE403E8}"/>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The new State Pension</a:t>
            </a:r>
          </a:p>
        </p:txBody>
      </p:sp>
      <p:sp>
        <p:nvSpPr>
          <p:cNvPr id="4" name="TextBox 3">
            <a:extLst>
              <a:ext uri="{FF2B5EF4-FFF2-40B4-BE49-F238E27FC236}">
                <a16:creationId xmlns:a16="http://schemas.microsoft.com/office/drawing/2014/main" id="{FF940634-8E07-A300-E949-296C6BCC5E17}"/>
              </a:ext>
            </a:extLst>
          </p:cNvPr>
          <p:cNvSpPr txBox="1"/>
          <p:nvPr/>
        </p:nvSpPr>
        <p:spPr>
          <a:xfrm>
            <a:off x="5014222" y="4930005"/>
            <a:ext cx="6148694" cy="1138773"/>
          </a:xfrm>
          <a:prstGeom prst="rect">
            <a:avLst/>
          </a:prstGeom>
          <a:noFill/>
        </p:spPr>
        <p:txBody>
          <a:bodyPr wrap="square" rtlCol="0">
            <a:spAutoFit/>
          </a:bodyPr>
          <a:lstStyle/>
          <a:p>
            <a:pPr algn="ctr" defTabSz="914400" eaLnBrk="1" fontAlgn="auto" hangingPunct="1">
              <a:spcBef>
                <a:spcPts val="0"/>
              </a:spcBef>
              <a:spcAft>
                <a:spcPts val="0"/>
              </a:spcAft>
              <a:buClr>
                <a:srgbClr val="111111"/>
              </a:buClr>
              <a:defRPr/>
            </a:pPr>
            <a:r>
              <a:rPr lang="en-GB" b="1" kern="0" dirty="0">
                <a:solidFill>
                  <a:srgbClr val="000000"/>
                </a:solidFill>
                <a:latin typeface="Aptos" panose="020B0004020202020204" pitchFamily="34" charset="0"/>
                <a:ea typeface="ヒラギノ角ゴ Pro W3" charset="-128"/>
                <a:cs typeface="Arial" pitchFamily="34" charset="0"/>
              </a:rPr>
              <a:t>Every year of NI contributions gained since 2016/17 to the year before you reach State Pension age will make the deduction less</a:t>
            </a:r>
          </a:p>
          <a:p>
            <a:pPr marL="171450" indent="-171450" algn="ctr" defTabSz="914400" eaLnBrk="1" fontAlgn="auto" hangingPunct="1">
              <a:spcBef>
                <a:spcPts val="0"/>
              </a:spcBef>
              <a:spcAft>
                <a:spcPts val="0"/>
              </a:spcAft>
              <a:buClr>
                <a:srgbClr val="111111"/>
              </a:buClr>
              <a:buFont typeface="Arial" pitchFamily="34" charset="0"/>
              <a:buChar char="–"/>
              <a:defRPr/>
            </a:pPr>
            <a:endParaRPr lang="en-GB" sz="1400" kern="0" dirty="0">
              <a:solidFill>
                <a:srgbClr val="111111"/>
              </a:solidFill>
            </a:endParaRPr>
          </a:p>
        </p:txBody>
      </p:sp>
      <p:sp>
        <p:nvSpPr>
          <p:cNvPr id="5" name="Freeform 2">
            <a:extLst>
              <a:ext uri="{FF2B5EF4-FFF2-40B4-BE49-F238E27FC236}">
                <a16:creationId xmlns:a16="http://schemas.microsoft.com/office/drawing/2014/main" id="{43E896F1-E3AC-BCDF-8EE4-B854179C67FE}"/>
              </a:ext>
            </a:extLst>
          </p:cNvPr>
          <p:cNvSpPr>
            <a:spLocks noChangeArrowheads="1"/>
          </p:cNvSpPr>
          <p:nvPr/>
        </p:nvSpPr>
        <p:spPr bwMode="auto">
          <a:xfrm>
            <a:off x="0" y="1754892"/>
            <a:ext cx="3754769" cy="5103107"/>
          </a:xfrm>
          <a:custGeom>
            <a:avLst/>
            <a:gdLst>
              <a:gd name="T0" fmla="*/ 0 w 9785"/>
              <a:gd name="T1" fmla="*/ 11007 h 11008"/>
              <a:gd name="T2" fmla="*/ 9784 w 9785"/>
              <a:gd name="T3" fmla="*/ 11007 h 11008"/>
              <a:gd name="T4" fmla="*/ 9784 w 9785"/>
              <a:gd name="T5" fmla="*/ 0 h 11008"/>
              <a:gd name="T6" fmla="*/ 0 w 9785"/>
              <a:gd name="T7" fmla="*/ 0 h 11008"/>
              <a:gd name="T8" fmla="*/ 0 w 9785"/>
              <a:gd name="T9" fmla="*/ 11007 h 11008"/>
            </a:gdLst>
            <a:ahLst/>
            <a:cxnLst>
              <a:cxn ang="0">
                <a:pos x="T0" y="T1"/>
              </a:cxn>
              <a:cxn ang="0">
                <a:pos x="T2" y="T3"/>
              </a:cxn>
              <a:cxn ang="0">
                <a:pos x="T4" y="T5"/>
              </a:cxn>
              <a:cxn ang="0">
                <a:pos x="T6" y="T7"/>
              </a:cxn>
              <a:cxn ang="0">
                <a:pos x="T8" y="T9"/>
              </a:cxn>
            </a:cxnLst>
            <a:rect l="0" t="0" r="r" b="b"/>
            <a:pathLst>
              <a:path w="9785" h="11008">
                <a:moveTo>
                  <a:pt x="0" y="11007"/>
                </a:moveTo>
                <a:lnTo>
                  <a:pt x="9784" y="11007"/>
                </a:lnTo>
                <a:lnTo>
                  <a:pt x="9784" y="0"/>
                </a:lnTo>
                <a:lnTo>
                  <a:pt x="0" y="0"/>
                </a:lnTo>
                <a:lnTo>
                  <a:pt x="0" y="11007"/>
                </a:lnTo>
              </a:path>
            </a:pathLst>
          </a:custGeom>
          <a:solidFill>
            <a:schemeClr val="accent2"/>
          </a:solidFill>
          <a:ln>
            <a:noFill/>
          </a:ln>
          <a:effectLst/>
        </p:spPr>
        <p:txBody>
          <a:bodyPr wrap="none" anchor="ctr"/>
          <a:lstStyle/>
          <a:p>
            <a:pPr>
              <a:defRPr/>
            </a:pPr>
            <a:endParaRPr lang="en-US" sz="3599">
              <a:solidFill>
                <a:srgbClr val="111111"/>
              </a:solidFill>
              <a:latin typeface="DM Sans" pitchFamily="2" charset="77"/>
            </a:endParaRPr>
          </a:p>
        </p:txBody>
      </p:sp>
      <p:sp>
        <p:nvSpPr>
          <p:cNvPr id="26" name="Freeform 303">
            <a:extLst>
              <a:ext uri="{FF2B5EF4-FFF2-40B4-BE49-F238E27FC236}">
                <a16:creationId xmlns:a16="http://schemas.microsoft.com/office/drawing/2014/main" id="{042ED4BA-B9B6-FEFF-027A-CC73B19A42AD}"/>
              </a:ext>
            </a:extLst>
          </p:cNvPr>
          <p:cNvSpPr>
            <a:spLocks noChangeArrowheads="1"/>
          </p:cNvSpPr>
          <p:nvPr/>
        </p:nvSpPr>
        <p:spPr bwMode="auto">
          <a:xfrm>
            <a:off x="2829291" y="2705846"/>
            <a:ext cx="1801629" cy="1801629"/>
          </a:xfrm>
          <a:custGeom>
            <a:avLst/>
            <a:gdLst>
              <a:gd name="T0" fmla="*/ 831 w 1970"/>
              <a:gd name="T1" fmla="*/ 1886 h 1972"/>
              <a:gd name="T2" fmla="*/ 84 w 1970"/>
              <a:gd name="T3" fmla="*/ 1138 h 1972"/>
              <a:gd name="T4" fmla="*/ 84 w 1970"/>
              <a:gd name="T5" fmla="*/ 1138 h 1972"/>
              <a:gd name="T6" fmla="*/ 84 w 1970"/>
              <a:gd name="T7" fmla="*/ 832 h 1972"/>
              <a:gd name="T8" fmla="*/ 831 w 1970"/>
              <a:gd name="T9" fmla="*/ 84 h 1972"/>
              <a:gd name="T10" fmla="*/ 831 w 1970"/>
              <a:gd name="T11" fmla="*/ 84 h 1972"/>
              <a:gd name="T12" fmla="*/ 1138 w 1970"/>
              <a:gd name="T13" fmla="*/ 84 h 1972"/>
              <a:gd name="T14" fmla="*/ 1885 w 1970"/>
              <a:gd name="T15" fmla="*/ 832 h 1972"/>
              <a:gd name="T16" fmla="*/ 1885 w 1970"/>
              <a:gd name="T17" fmla="*/ 832 h 1972"/>
              <a:gd name="T18" fmla="*/ 1885 w 1970"/>
              <a:gd name="T19" fmla="*/ 1138 h 1972"/>
              <a:gd name="T20" fmla="*/ 1138 w 1970"/>
              <a:gd name="T21" fmla="*/ 1886 h 1972"/>
              <a:gd name="T22" fmla="*/ 1138 w 1970"/>
              <a:gd name="T23" fmla="*/ 1886 h 1972"/>
              <a:gd name="T24" fmla="*/ 831 w 1970"/>
              <a:gd name="T25" fmla="*/ 1886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0" h="1972">
                <a:moveTo>
                  <a:pt x="831" y="1886"/>
                </a:moveTo>
                <a:lnTo>
                  <a:pt x="84" y="1138"/>
                </a:lnTo>
                <a:lnTo>
                  <a:pt x="84" y="1138"/>
                </a:lnTo>
                <a:cubicBezTo>
                  <a:pt x="0" y="1054"/>
                  <a:pt x="0" y="917"/>
                  <a:pt x="84" y="832"/>
                </a:cubicBezTo>
                <a:lnTo>
                  <a:pt x="831" y="84"/>
                </a:lnTo>
                <a:lnTo>
                  <a:pt x="831" y="84"/>
                </a:lnTo>
                <a:cubicBezTo>
                  <a:pt x="917" y="0"/>
                  <a:pt x="1053" y="0"/>
                  <a:pt x="1138" y="84"/>
                </a:cubicBezTo>
                <a:lnTo>
                  <a:pt x="1885" y="832"/>
                </a:lnTo>
                <a:lnTo>
                  <a:pt x="1885" y="832"/>
                </a:lnTo>
                <a:cubicBezTo>
                  <a:pt x="1969" y="917"/>
                  <a:pt x="1969" y="1054"/>
                  <a:pt x="1885" y="1138"/>
                </a:cubicBezTo>
                <a:lnTo>
                  <a:pt x="1138" y="1886"/>
                </a:lnTo>
                <a:lnTo>
                  <a:pt x="1138" y="1886"/>
                </a:lnTo>
                <a:cubicBezTo>
                  <a:pt x="1053" y="1971"/>
                  <a:pt x="917" y="1971"/>
                  <a:pt x="831" y="1886"/>
                </a:cubicBezTo>
              </a:path>
            </a:pathLst>
          </a:custGeom>
          <a:solidFill>
            <a:srgbClr val="FFFFFF"/>
          </a:solidFill>
          <a:ln w="63500" cap="flat">
            <a:solidFill>
              <a:srgbClr val="00A5E3"/>
            </a:solidFill>
            <a:round/>
            <a:headEnd/>
            <a:tailEnd/>
          </a:ln>
          <a:effectLst/>
        </p:spPr>
        <p:txBody>
          <a:bodyPr wrap="none" anchor="ctr"/>
          <a:lstStyle/>
          <a:p>
            <a:pPr defTabSz="914400" eaLnBrk="1" fontAlgn="auto" hangingPunct="1">
              <a:spcBef>
                <a:spcPts val="0"/>
              </a:spcBef>
              <a:spcAft>
                <a:spcPts val="0"/>
              </a:spcAft>
              <a:defRPr/>
            </a:pPr>
            <a:endParaRPr lang="en-US" sz="3599" kern="0">
              <a:solidFill>
                <a:srgbClr val="111111"/>
              </a:solidFill>
              <a:latin typeface="DM Sans" pitchFamily="2" charset="77"/>
            </a:endParaRPr>
          </a:p>
        </p:txBody>
      </p:sp>
      <p:sp>
        <p:nvSpPr>
          <p:cNvPr id="27" name="Content Placeholder 3">
            <a:extLst>
              <a:ext uri="{FF2B5EF4-FFF2-40B4-BE49-F238E27FC236}">
                <a16:creationId xmlns:a16="http://schemas.microsoft.com/office/drawing/2014/main" id="{F1AE5383-F44B-6BC4-F681-42B7FFED4572}"/>
              </a:ext>
            </a:extLst>
          </p:cNvPr>
          <p:cNvSpPr txBox="1">
            <a:spLocks/>
          </p:cNvSpPr>
          <p:nvPr/>
        </p:nvSpPr>
        <p:spPr bwMode="auto">
          <a:xfrm>
            <a:off x="431394" y="1830544"/>
            <a:ext cx="2891980" cy="86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1pPr>
            <a:lvl2pPr marL="742950" indent="-28575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2pPr>
            <a:lvl3pPr marL="1143000" indent="-2286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3pPr>
            <a:lvl4pPr marL="1600200" indent="-2286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4pPr>
            <a:lvl5pPr marL="2057400" indent="-2286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defTabSz="914400" eaLnBrk="1" hangingPunct="1">
              <a:spcBef>
                <a:spcPts val="0"/>
              </a:spcBef>
              <a:spcAft>
                <a:spcPts val="1200"/>
              </a:spcAft>
              <a:buClr>
                <a:srgbClr val="635A54"/>
              </a:buClr>
              <a:buSzPct val="150000"/>
              <a:buNone/>
              <a:defRPr/>
            </a:pPr>
            <a:r>
              <a:rPr lang="en-GB" kern="0" dirty="0">
                <a:solidFill>
                  <a:srgbClr val="FFFFFF"/>
                </a:solidFill>
                <a:latin typeface="Aptos" panose="020B0004020202020204" pitchFamily="34" charset="0"/>
              </a:rPr>
              <a:t>If you reach State Pension age after 5 April 2016 the new State Pension can provide income of:</a:t>
            </a:r>
          </a:p>
        </p:txBody>
      </p:sp>
      <p:sp>
        <p:nvSpPr>
          <p:cNvPr id="28" name="Freeform 303">
            <a:extLst>
              <a:ext uri="{FF2B5EF4-FFF2-40B4-BE49-F238E27FC236}">
                <a16:creationId xmlns:a16="http://schemas.microsoft.com/office/drawing/2014/main" id="{12A90507-FD1F-9BB8-2C94-B4E6490EE889}"/>
              </a:ext>
            </a:extLst>
          </p:cNvPr>
          <p:cNvSpPr>
            <a:spLocks noChangeArrowheads="1"/>
          </p:cNvSpPr>
          <p:nvPr/>
        </p:nvSpPr>
        <p:spPr bwMode="auto">
          <a:xfrm>
            <a:off x="2852058" y="4821284"/>
            <a:ext cx="1801630" cy="1801630"/>
          </a:xfrm>
          <a:custGeom>
            <a:avLst/>
            <a:gdLst>
              <a:gd name="T0" fmla="*/ 831 w 1970"/>
              <a:gd name="T1" fmla="*/ 1886 h 1972"/>
              <a:gd name="T2" fmla="*/ 84 w 1970"/>
              <a:gd name="T3" fmla="*/ 1138 h 1972"/>
              <a:gd name="T4" fmla="*/ 84 w 1970"/>
              <a:gd name="T5" fmla="*/ 1138 h 1972"/>
              <a:gd name="T6" fmla="*/ 84 w 1970"/>
              <a:gd name="T7" fmla="*/ 832 h 1972"/>
              <a:gd name="T8" fmla="*/ 831 w 1970"/>
              <a:gd name="T9" fmla="*/ 84 h 1972"/>
              <a:gd name="T10" fmla="*/ 831 w 1970"/>
              <a:gd name="T11" fmla="*/ 84 h 1972"/>
              <a:gd name="T12" fmla="*/ 1138 w 1970"/>
              <a:gd name="T13" fmla="*/ 84 h 1972"/>
              <a:gd name="T14" fmla="*/ 1885 w 1970"/>
              <a:gd name="T15" fmla="*/ 832 h 1972"/>
              <a:gd name="T16" fmla="*/ 1885 w 1970"/>
              <a:gd name="T17" fmla="*/ 832 h 1972"/>
              <a:gd name="T18" fmla="*/ 1885 w 1970"/>
              <a:gd name="T19" fmla="*/ 1138 h 1972"/>
              <a:gd name="T20" fmla="*/ 1138 w 1970"/>
              <a:gd name="T21" fmla="*/ 1886 h 1972"/>
              <a:gd name="T22" fmla="*/ 1138 w 1970"/>
              <a:gd name="T23" fmla="*/ 1886 h 1972"/>
              <a:gd name="T24" fmla="*/ 831 w 1970"/>
              <a:gd name="T25" fmla="*/ 1886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0" h="1972">
                <a:moveTo>
                  <a:pt x="831" y="1886"/>
                </a:moveTo>
                <a:lnTo>
                  <a:pt x="84" y="1138"/>
                </a:lnTo>
                <a:lnTo>
                  <a:pt x="84" y="1138"/>
                </a:lnTo>
                <a:cubicBezTo>
                  <a:pt x="0" y="1054"/>
                  <a:pt x="0" y="917"/>
                  <a:pt x="84" y="832"/>
                </a:cubicBezTo>
                <a:lnTo>
                  <a:pt x="831" y="84"/>
                </a:lnTo>
                <a:lnTo>
                  <a:pt x="831" y="84"/>
                </a:lnTo>
                <a:cubicBezTo>
                  <a:pt x="917" y="0"/>
                  <a:pt x="1053" y="0"/>
                  <a:pt x="1138" y="84"/>
                </a:cubicBezTo>
                <a:lnTo>
                  <a:pt x="1885" y="832"/>
                </a:lnTo>
                <a:lnTo>
                  <a:pt x="1885" y="832"/>
                </a:lnTo>
                <a:cubicBezTo>
                  <a:pt x="1969" y="917"/>
                  <a:pt x="1969" y="1054"/>
                  <a:pt x="1885" y="1138"/>
                </a:cubicBezTo>
                <a:lnTo>
                  <a:pt x="1138" y="1886"/>
                </a:lnTo>
                <a:lnTo>
                  <a:pt x="1138" y="1886"/>
                </a:lnTo>
                <a:cubicBezTo>
                  <a:pt x="1053" y="1971"/>
                  <a:pt x="917" y="1971"/>
                  <a:pt x="831" y="1886"/>
                </a:cubicBezTo>
              </a:path>
            </a:pathLst>
          </a:custGeom>
          <a:solidFill>
            <a:srgbClr val="FFFFFF"/>
          </a:solidFill>
          <a:ln w="63500" cap="flat">
            <a:solidFill>
              <a:srgbClr val="00A5E3"/>
            </a:solidFill>
            <a:round/>
            <a:headEnd/>
            <a:tailEnd/>
          </a:ln>
          <a:effectLst/>
        </p:spPr>
        <p:txBody>
          <a:bodyPr wrap="none" anchor="ctr"/>
          <a:lstStyle/>
          <a:p>
            <a:pPr defTabSz="914400" eaLnBrk="1" fontAlgn="auto" hangingPunct="1">
              <a:spcBef>
                <a:spcPts val="0"/>
              </a:spcBef>
              <a:spcAft>
                <a:spcPts val="0"/>
              </a:spcAft>
              <a:defRPr/>
            </a:pPr>
            <a:endParaRPr lang="en-US" sz="3599" kern="0">
              <a:solidFill>
                <a:srgbClr val="111111"/>
              </a:solidFill>
              <a:latin typeface="DM Sans" pitchFamily="2" charset="77"/>
            </a:endParaRPr>
          </a:p>
        </p:txBody>
      </p:sp>
      <p:sp>
        <p:nvSpPr>
          <p:cNvPr id="29" name="TextBox 28">
            <a:extLst>
              <a:ext uri="{FF2B5EF4-FFF2-40B4-BE49-F238E27FC236}">
                <a16:creationId xmlns:a16="http://schemas.microsoft.com/office/drawing/2014/main" id="{A6F1F7EC-B79A-0892-876C-78DD19CE1CF0}"/>
              </a:ext>
            </a:extLst>
          </p:cNvPr>
          <p:cNvSpPr txBox="1"/>
          <p:nvPr/>
        </p:nvSpPr>
        <p:spPr>
          <a:xfrm>
            <a:off x="2623732" y="3349389"/>
            <a:ext cx="2220853" cy="461665"/>
          </a:xfrm>
          <a:prstGeom prst="rect">
            <a:avLst/>
          </a:prstGeom>
          <a:noFill/>
        </p:spPr>
        <p:txBody>
          <a:bodyPr wrap="square" rtlCol="0">
            <a:spAutoFit/>
          </a:bodyPr>
          <a:lstStyle/>
          <a:p>
            <a:pPr algn="ctr" defTabSz="914400" eaLnBrk="1" fontAlgn="auto" hangingPunct="1">
              <a:spcBef>
                <a:spcPts val="0"/>
              </a:spcBef>
              <a:spcAft>
                <a:spcPts val="0"/>
              </a:spcAft>
              <a:defRPr/>
            </a:pPr>
            <a:r>
              <a:rPr lang="en-GB" sz="2400" b="1" kern="0" dirty="0">
                <a:solidFill>
                  <a:srgbClr val="111111"/>
                </a:solidFill>
                <a:latin typeface="Aptos" panose="020B0004020202020204" pitchFamily="34" charset="0"/>
              </a:rPr>
              <a:t>£241.30</a:t>
            </a:r>
          </a:p>
        </p:txBody>
      </p:sp>
      <p:sp>
        <p:nvSpPr>
          <p:cNvPr id="30" name="TextBox 29">
            <a:extLst>
              <a:ext uri="{FF2B5EF4-FFF2-40B4-BE49-F238E27FC236}">
                <a16:creationId xmlns:a16="http://schemas.microsoft.com/office/drawing/2014/main" id="{2A69E30A-AD5D-C3AB-D712-957018670024}"/>
              </a:ext>
            </a:extLst>
          </p:cNvPr>
          <p:cNvSpPr txBox="1"/>
          <p:nvPr/>
        </p:nvSpPr>
        <p:spPr>
          <a:xfrm>
            <a:off x="2642447" y="5469022"/>
            <a:ext cx="2220853" cy="461665"/>
          </a:xfrm>
          <a:prstGeom prst="rect">
            <a:avLst/>
          </a:prstGeom>
          <a:noFill/>
        </p:spPr>
        <p:txBody>
          <a:bodyPr wrap="square" rtlCol="0">
            <a:spAutoFit/>
          </a:bodyPr>
          <a:lstStyle/>
          <a:p>
            <a:pPr algn="ctr" defTabSz="914400" eaLnBrk="1" fontAlgn="auto" hangingPunct="1">
              <a:spcBef>
                <a:spcPts val="0"/>
              </a:spcBef>
              <a:spcAft>
                <a:spcPts val="0"/>
              </a:spcAft>
              <a:defRPr/>
            </a:pPr>
            <a:r>
              <a:rPr lang="en-GB" sz="2400" b="1" kern="0" dirty="0">
                <a:solidFill>
                  <a:srgbClr val="111111"/>
                </a:solidFill>
                <a:latin typeface="Aptos" panose="020B0004020202020204" pitchFamily="34" charset="0"/>
              </a:rPr>
              <a:t>£12,590.68</a:t>
            </a:r>
          </a:p>
        </p:txBody>
      </p:sp>
      <p:sp>
        <p:nvSpPr>
          <p:cNvPr id="31" name="TextBox 30">
            <a:extLst>
              <a:ext uri="{FF2B5EF4-FFF2-40B4-BE49-F238E27FC236}">
                <a16:creationId xmlns:a16="http://schemas.microsoft.com/office/drawing/2014/main" id="{4D07FD68-12FA-B9CA-EA08-7AB7BEA0E277}"/>
              </a:ext>
            </a:extLst>
          </p:cNvPr>
          <p:cNvSpPr txBox="1"/>
          <p:nvPr/>
        </p:nvSpPr>
        <p:spPr>
          <a:xfrm>
            <a:off x="3197296" y="3022528"/>
            <a:ext cx="1130969" cy="369332"/>
          </a:xfrm>
          <a:prstGeom prst="rect">
            <a:avLst/>
          </a:prstGeom>
          <a:noFill/>
        </p:spPr>
        <p:txBody>
          <a:bodyPr wrap="square" rtlCol="0">
            <a:spAutoFit/>
          </a:bodyPr>
          <a:lstStyle/>
          <a:p>
            <a:pPr algn="ctr" defTabSz="914400" eaLnBrk="1" fontAlgn="auto" hangingPunct="1">
              <a:spcBef>
                <a:spcPts val="0"/>
              </a:spcBef>
              <a:spcAft>
                <a:spcPts val="0"/>
              </a:spcAft>
              <a:defRPr/>
            </a:pPr>
            <a:r>
              <a:rPr lang="en-GB" kern="0" dirty="0">
                <a:solidFill>
                  <a:srgbClr val="111111"/>
                </a:solidFill>
                <a:latin typeface="Aptos" panose="020B0004020202020204" pitchFamily="34" charset="0"/>
              </a:rPr>
              <a:t>up to</a:t>
            </a:r>
          </a:p>
        </p:txBody>
      </p:sp>
      <p:sp>
        <p:nvSpPr>
          <p:cNvPr id="32" name="TextBox 31">
            <a:extLst>
              <a:ext uri="{FF2B5EF4-FFF2-40B4-BE49-F238E27FC236}">
                <a16:creationId xmlns:a16="http://schemas.microsoft.com/office/drawing/2014/main" id="{9514143E-A5F8-FEE4-BF59-E0A43E7E46ED}"/>
              </a:ext>
            </a:extLst>
          </p:cNvPr>
          <p:cNvSpPr txBox="1"/>
          <p:nvPr/>
        </p:nvSpPr>
        <p:spPr>
          <a:xfrm>
            <a:off x="3208160" y="5130060"/>
            <a:ext cx="1130969" cy="369332"/>
          </a:xfrm>
          <a:prstGeom prst="rect">
            <a:avLst/>
          </a:prstGeom>
          <a:noFill/>
        </p:spPr>
        <p:txBody>
          <a:bodyPr wrap="square" rtlCol="0">
            <a:spAutoFit/>
          </a:bodyPr>
          <a:lstStyle/>
          <a:p>
            <a:pPr algn="ctr" defTabSz="914400" eaLnBrk="1" fontAlgn="auto" hangingPunct="1">
              <a:spcBef>
                <a:spcPts val="0"/>
              </a:spcBef>
              <a:spcAft>
                <a:spcPts val="0"/>
              </a:spcAft>
              <a:defRPr/>
            </a:pPr>
            <a:r>
              <a:rPr lang="en-GB" kern="0">
                <a:solidFill>
                  <a:srgbClr val="111111"/>
                </a:solidFill>
                <a:latin typeface="Aptos" panose="020B0004020202020204" pitchFamily="34" charset="0"/>
              </a:rPr>
              <a:t>up to</a:t>
            </a:r>
          </a:p>
        </p:txBody>
      </p:sp>
      <p:cxnSp>
        <p:nvCxnSpPr>
          <p:cNvPr id="33" name="Straight Connector 32">
            <a:extLst>
              <a:ext uri="{FF2B5EF4-FFF2-40B4-BE49-F238E27FC236}">
                <a16:creationId xmlns:a16="http://schemas.microsoft.com/office/drawing/2014/main" id="{2458C3FC-A929-FA97-BC22-BA68E6D0F0C1}"/>
              </a:ext>
            </a:extLst>
          </p:cNvPr>
          <p:cNvCxnSpPr>
            <a:cxnSpLocks/>
          </p:cNvCxnSpPr>
          <p:nvPr/>
        </p:nvCxnSpPr>
        <p:spPr>
          <a:xfrm flipH="1">
            <a:off x="2080726" y="3593220"/>
            <a:ext cx="748564" cy="0"/>
          </a:xfrm>
          <a:prstGeom prst="line">
            <a:avLst/>
          </a:prstGeom>
          <a:noFill/>
          <a:ln w="25400" cap="flat" cmpd="sng" algn="ctr">
            <a:solidFill>
              <a:srgbClr val="FFFFFF"/>
            </a:solidFill>
            <a:prstDash val="solid"/>
          </a:ln>
          <a:effectLst/>
        </p:spPr>
      </p:cxnSp>
      <p:sp>
        <p:nvSpPr>
          <p:cNvPr id="34" name="TextBox 33">
            <a:extLst>
              <a:ext uri="{FF2B5EF4-FFF2-40B4-BE49-F238E27FC236}">
                <a16:creationId xmlns:a16="http://schemas.microsoft.com/office/drawing/2014/main" id="{BA3D8672-6184-A0FC-E4CF-6E770D4F76B6}"/>
              </a:ext>
            </a:extLst>
          </p:cNvPr>
          <p:cNvSpPr txBox="1"/>
          <p:nvPr/>
        </p:nvSpPr>
        <p:spPr>
          <a:xfrm>
            <a:off x="938502" y="3382619"/>
            <a:ext cx="1258829" cy="368581"/>
          </a:xfrm>
          <a:prstGeom prst="rect">
            <a:avLst/>
          </a:prstGeom>
          <a:noFill/>
        </p:spPr>
        <p:txBody>
          <a:bodyPr wrap="square" rtlCol="0">
            <a:spAutoFit/>
          </a:bodyPr>
          <a:lstStyle/>
          <a:p>
            <a:pPr defTabSz="914400" eaLnBrk="1" fontAlgn="auto" hangingPunct="1">
              <a:spcBef>
                <a:spcPts val="0"/>
              </a:spcBef>
              <a:spcAft>
                <a:spcPts val="0"/>
              </a:spcAft>
              <a:defRPr/>
            </a:pPr>
            <a:r>
              <a:rPr lang="en-GB" kern="0" dirty="0">
                <a:solidFill>
                  <a:srgbClr val="FFFFFF"/>
                </a:solidFill>
                <a:latin typeface="Aptos" panose="020B0004020202020204" pitchFamily="34" charset="0"/>
              </a:rPr>
              <a:t>per week</a:t>
            </a:r>
          </a:p>
        </p:txBody>
      </p:sp>
      <p:cxnSp>
        <p:nvCxnSpPr>
          <p:cNvPr id="35" name="Straight Connector 34">
            <a:extLst>
              <a:ext uri="{FF2B5EF4-FFF2-40B4-BE49-F238E27FC236}">
                <a16:creationId xmlns:a16="http://schemas.microsoft.com/office/drawing/2014/main" id="{536560B9-0DE5-303E-4AB2-7474392E5299}"/>
              </a:ext>
            </a:extLst>
          </p:cNvPr>
          <p:cNvCxnSpPr>
            <a:cxnSpLocks/>
          </p:cNvCxnSpPr>
          <p:nvPr/>
        </p:nvCxnSpPr>
        <p:spPr>
          <a:xfrm flipH="1">
            <a:off x="2103494" y="5718412"/>
            <a:ext cx="744758" cy="0"/>
          </a:xfrm>
          <a:prstGeom prst="line">
            <a:avLst/>
          </a:prstGeom>
          <a:noFill/>
          <a:ln w="25400" cap="flat" cmpd="sng" algn="ctr">
            <a:solidFill>
              <a:srgbClr val="FFFFFF"/>
            </a:solidFill>
            <a:prstDash val="solid"/>
          </a:ln>
          <a:effectLst/>
        </p:spPr>
      </p:cxnSp>
      <p:sp>
        <p:nvSpPr>
          <p:cNvPr id="36" name="TextBox 35">
            <a:extLst>
              <a:ext uri="{FF2B5EF4-FFF2-40B4-BE49-F238E27FC236}">
                <a16:creationId xmlns:a16="http://schemas.microsoft.com/office/drawing/2014/main" id="{E6C4E21E-8897-32EC-978D-16C33814ED4F}"/>
              </a:ext>
            </a:extLst>
          </p:cNvPr>
          <p:cNvSpPr txBox="1"/>
          <p:nvPr/>
        </p:nvSpPr>
        <p:spPr>
          <a:xfrm>
            <a:off x="1029084" y="5533746"/>
            <a:ext cx="1862616" cy="369332"/>
          </a:xfrm>
          <a:prstGeom prst="rect">
            <a:avLst/>
          </a:prstGeom>
          <a:noFill/>
        </p:spPr>
        <p:txBody>
          <a:bodyPr wrap="square" rtlCol="0">
            <a:spAutoFit/>
          </a:bodyPr>
          <a:lstStyle/>
          <a:p>
            <a:pPr defTabSz="914400" eaLnBrk="1" fontAlgn="auto" hangingPunct="1">
              <a:spcBef>
                <a:spcPts val="0"/>
              </a:spcBef>
              <a:spcAft>
                <a:spcPts val="0"/>
              </a:spcAft>
              <a:defRPr/>
            </a:pPr>
            <a:r>
              <a:rPr lang="en-GB" kern="0" dirty="0">
                <a:solidFill>
                  <a:srgbClr val="FFFFFF"/>
                </a:solidFill>
                <a:latin typeface="Aptos" panose="020B0004020202020204" pitchFamily="34" charset="0"/>
              </a:rPr>
              <a:t>per year</a:t>
            </a:r>
          </a:p>
        </p:txBody>
      </p:sp>
      <p:grpSp>
        <p:nvGrpSpPr>
          <p:cNvPr id="37" name="Group 36">
            <a:extLst>
              <a:ext uri="{FF2B5EF4-FFF2-40B4-BE49-F238E27FC236}">
                <a16:creationId xmlns:a16="http://schemas.microsoft.com/office/drawing/2014/main" id="{16B90D9E-1407-17EC-2D32-C7E8F418E979}"/>
              </a:ext>
            </a:extLst>
          </p:cNvPr>
          <p:cNvGrpSpPr/>
          <p:nvPr/>
        </p:nvGrpSpPr>
        <p:grpSpPr>
          <a:xfrm>
            <a:off x="4896993" y="2292959"/>
            <a:ext cx="6682005" cy="1828470"/>
            <a:chOff x="3914977" y="1907205"/>
            <a:chExt cx="6714945" cy="1828470"/>
          </a:xfrm>
        </p:grpSpPr>
        <p:sp>
          <p:nvSpPr>
            <p:cNvPr id="38" name="TextBox 37">
              <a:extLst>
                <a:ext uri="{FF2B5EF4-FFF2-40B4-BE49-F238E27FC236}">
                  <a16:creationId xmlns:a16="http://schemas.microsoft.com/office/drawing/2014/main" id="{16E2AFDD-BA72-2739-67DE-8C31A5F26E92}"/>
                </a:ext>
              </a:extLst>
            </p:cNvPr>
            <p:cNvSpPr txBox="1"/>
            <p:nvPr/>
          </p:nvSpPr>
          <p:spPr>
            <a:xfrm>
              <a:off x="3914977" y="1907205"/>
              <a:ext cx="4031037" cy="369332"/>
            </a:xfrm>
            <a:prstGeom prst="rect">
              <a:avLst/>
            </a:prstGeom>
            <a:noFill/>
          </p:spPr>
          <p:txBody>
            <a:bodyPr wrap="square" rtlCol="0">
              <a:spAutoFit/>
            </a:bodyPr>
            <a:lstStyle/>
            <a:p>
              <a:pPr defTabSz="914400" eaLnBrk="1" fontAlgn="auto" hangingPunct="1">
                <a:spcBef>
                  <a:spcPts val="0"/>
                </a:spcBef>
                <a:spcAft>
                  <a:spcPts val="0"/>
                </a:spcAft>
                <a:defRPr/>
              </a:pPr>
              <a:r>
                <a:rPr lang="en-GB" kern="0" dirty="0">
                  <a:solidFill>
                    <a:srgbClr val="111111"/>
                  </a:solidFill>
                  <a:latin typeface="+mj-lt"/>
                </a:rPr>
                <a:t>You may receive less if:</a:t>
              </a:r>
            </a:p>
          </p:txBody>
        </p:sp>
        <p:pic>
          <p:nvPicPr>
            <p:cNvPr id="39" name="Picture 38">
              <a:extLst>
                <a:ext uri="{FF2B5EF4-FFF2-40B4-BE49-F238E27FC236}">
                  <a16:creationId xmlns:a16="http://schemas.microsoft.com/office/drawing/2014/main" id="{768EF65A-1F32-3755-89DF-24EF98954E5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112391" y="2446433"/>
              <a:ext cx="650775" cy="447141"/>
            </a:xfrm>
            <a:prstGeom prst="rect">
              <a:avLst/>
            </a:prstGeom>
          </p:spPr>
        </p:pic>
        <p:sp>
          <p:nvSpPr>
            <p:cNvPr id="40" name="TextBox 39">
              <a:extLst>
                <a:ext uri="{FF2B5EF4-FFF2-40B4-BE49-F238E27FC236}">
                  <a16:creationId xmlns:a16="http://schemas.microsoft.com/office/drawing/2014/main" id="{3AB4168D-07D0-9309-5F0C-FAF6AC5F0214}"/>
                </a:ext>
              </a:extLst>
            </p:cNvPr>
            <p:cNvSpPr txBox="1"/>
            <p:nvPr/>
          </p:nvSpPr>
          <p:spPr>
            <a:xfrm>
              <a:off x="4316638" y="2327938"/>
              <a:ext cx="6313284" cy="646331"/>
            </a:xfrm>
            <a:prstGeom prst="rect">
              <a:avLst/>
            </a:prstGeom>
            <a:noFill/>
          </p:spPr>
          <p:txBody>
            <a:bodyPr wrap="square">
              <a:spAutoFit/>
            </a:bodyPr>
            <a:lstStyle/>
            <a:p>
              <a:pPr marL="457200" lvl="3" defTabSz="914400" eaLnBrk="1" fontAlgn="auto" hangingPunct="1">
                <a:spcBef>
                  <a:spcPts val="0"/>
                </a:spcBef>
                <a:spcAft>
                  <a:spcPts val="600"/>
                </a:spcAft>
                <a:buClr>
                  <a:srgbClr val="635A54"/>
                </a:buClr>
                <a:buSzPct val="150000"/>
                <a:defRPr/>
              </a:pPr>
              <a:r>
                <a:rPr lang="en-GB" kern="0" dirty="0">
                  <a:solidFill>
                    <a:srgbClr val="000000"/>
                  </a:solidFill>
                  <a:latin typeface="+mj-lt"/>
                  <a:cs typeface="Arial" pitchFamily="34" charset="0"/>
                </a:rPr>
                <a:t>You have less than 35 years of National Insurance (NI) contributions, &amp;/or</a:t>
              </a:r>
            </a:p>
          </p:txBody>
        </p:sp>
        <p:sp>
          <p:nvSpPr>
            <p:cNvPr id="41" name="TextBox 40">
              <a:extLst>
                <a:ext uri="{FF2B5EF4-FFF2-40B4-BE49-F238E27FC236}">
                  <a16:creationId xmlns:a16="http://schemas.microsoft.com/office/drawing/2014/main" id="{1021BAD1-46C9-5669-9DC3-60AE5477401E}"/>
                </a:ext>
              </a:extLst>
            </p:cNvPr>
            <p:cNvSpPr txBox="1"/>
            <p:nvPr/>
          </p:nvSpPr>
          <p:spPr>
            <a:xfrm>
              <a:off x="4325550" y="3089344"/>
              <a:ext cx="6304371" cy="646331"/>
            </a:xfrm>
            <a:prstGeom prst="rect">
              <a:avLst/>
            </a:prstGeom>
            <a:noFill/>
          </p:spPr>
          <p:txBody>
            <a:bodyPr wrap="square">
              <a:spAutoFit/>
            </a:bodyPr>
            <a:lstStyle/>
            <a:p>
              <a:pPr marL="457200" lvl="3" defTabSz="914400" eaLnBrk="1" fontAlgn="auto" hangingPunct="1">
                <a:spcBef>
                  <a:spcPts val="0"/>
                </a:spcBef>
                <a:spcAft>
                  <a:spcPts val="600"/>
                </a:spcAft>
                <a:buClr>
                  <a:srgbClr val="635A54"/>
                </a:buClr>
                <a:buSzPct val="150000"/>
                <a:defRPr/>
              </a:pPr>
              <a:r>
                <a:rPr lang="en-GB" kern="0" dirty="0">
                  <a:solidFill>
                    <a:srgbClr val="000000"/>
                  </a:solidFill>
                  <a:latin typeface="+mj-lt"/>
                  <a:cs typeface="Arial" pitchFamily="34" charset="0"/>
                </a:rPr>
                <a:t>You have been contracted out of the Additional State Pension</a:t>
              </a:r>
            </a:p>
          </p:txBody>
        </p:sp>
        <p:pic>
          <p:nvPicPr>
            <p:cNvPr id="42" name="Picture 41">
              <a:extLst>
                <a:ext uri="{FF2B5EF4-FFF2-40B4-BE49-F238E27FC236}">
                  <a16:creationId xmlns:a16="http://schemas.microsoft.com/office/drawing/2014/main" id="{2474D967-3A2B-845D-576F-9F2CFF8BB9E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101920" y="3208614"/>
              <a:ext cx="650775" cy="447141"/>
            </a:xfrm>
            <a:prstGeom prst="rect">
              <a:avLst/>
            </a:prstGeom>
          </p:spPr>
        </p:pic>
      </p:grpSp>
    </p:spTree>
    <p:custDataLst>
      <p:tags r:id="rId1"/>
    </p:custDataLst>
    <p:extLst>
      <p:ext uri="{BB962C8B-B14F-4D97-AF65-F5344CB8AC3E}">
        <p14:creationId xmlns:p14="http://schemas.microsoft.com/office/powerpoint/2010/main" val="23588394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a16="http://schemas.microsoft.com/office/drawing/2014/main" id="{FE2A067E-9ADE-4DAF-AC4A-7C5E3E9DE0F3}"/>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cs typeface="+mn-cs"/>
              </a:rPr>
              <a:t>Using the chat box</a:t>
            </a:r>
          </a:p>
        </p:txBody>
      </p:sp>
      <p:grpSp>
        <p:nvGrpSpPr>
          <p:cNvPr id="13" name="Group 12">
            <a:extLst>
              <a:ext uri="{FF2B5EF4-FFF2-40B4-BE49-F238E27FC236}">
                <a16:creationId xmlns:a16="http://schemas.microsoft.com/office/drawing/2014/main" id="{35932213-D046-4E19-A4D6-3D969D740BCD}"/>
              </a:ext>
            </a:extLst>
          </p:cNvPr>
          <p:cNvGrpSpPr/>
          <p:nvPr/>
        </p:nvGrpSpPr>
        <p:grpSpPr>
          <a:xfrm rot="3217853">
            <a:off x="9028096" y="3829704"/>
            <a:ext cx="714234" cy="626743"/>
            <a:chOff x="6934436" y="4159588"/>
            <a:chExt cx="801677" cy="703474"/>
          </a:xfrm>
        </p:grpSpPr>
        <p:cxnSp>
          <p:nvCxnSpPr>
            <p:cNvPr id="66" name="Straight Connector 65">
              <a:extLst>
                <a:ext uri="{FF2B5EF4-FFF2-40B4-BE49-F238E27FC236}">
                  <a16:creationId xmlns:a16="http://schemas.microsoft.com/office/drawing/2014/main" id="{0A3637DC-A639-4883-9E10-69A58798D20D}"/>
                </a:ext>
              </a:extLst>
            </p:cNvPr>
            <p:cNvCxnSpPr>
              <a:cxnSpLocks/>
            </p:cNvCxnSpPr>
            <p:nvPr/>
          </p:nvCxnSpPr>
          <p:spPr>
            <a:xfrm rot="18382147" flipH="1">
              <a:off x="7094439" y="3999585"/>
              <a:ext cx="481672" cy="801677"/>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8CD36FEE-6D87-4E33-A799-F8F5795BD299}"/>
                </a:ext>
              </a:extLst>
            </p:cNvPr>
            <p:cNvSpPr/>
            <p:nvPr/>
          </p:nvSpPr>
          <p:spPr>
            <a:xfrm>
              <a:off x="7488223" y="4809062"/>
              <a:ext cx="54000" cy="54000"/>
            </a:xfrm>
            <a:prstGeom prst="ellipse">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grpSp>
        <p:nvGrpSpPr>
          <p:cNvPr id="36" name="Group 35">
            <a:extLst>
              <a:ext uri="{FF2B5EF4-FFF2-40B4-BE49-F238E27FC236}">
                <a16:creationId xmlns:a16="http://schemas.microsoft.com/office/drawing/2014/main" id="{95137FF0-C260-4EEA-9F60-F1B3B873D467}"/>
              </a:ext>
            </a:extLst>
          </p:cNvPr>
          <p:cNvGrpSpPr/>
          <p:nvPr/>
        </p:nvGrpSpPr>
        <p:grpSpPr>
          <a:xfrm>
            <a:off x="7507923" y="1171727"/>
            <a:ext cx="280262" cy="336332"/>
            <a:chOff x="5432451" y="1433656"/>
            <a:chExt cx="314574" cy="377509"/>
          </a:xfrm>
        </p:grpSpPr>
        <p:sp>
          <p:nvSpPr>
            <p:cNvPr id="41" name="Graphic 8" descr="Cursor">
              <a:extLst>
                <a:ext uri="{FF2B5EF4-FFF2-40B4-BE49-F238E27FC236}">
                  <a16:creationId xmlns:a16="http://schemas.microsoft.com/office/drawing/2014/main" id="{C7CE938E-FE4D-48AF-BD42-A2B66C70F1EF}"/>
                </a:ext>
              </a:extLst>
            </p:cNvPr>
            <p:cNvSpPr/>
            <p:nvPr/>
          </p:nvSpPr>
          <p:spPr>
            <a:xfrm rot="16200000">
              <a:off x="5537921" y="1433586"/>
              <a:ext cx="209034" cy="209174"/>
            </a:xfrm>
            <a:custGeom>
              <a:avLst/>
              <a:gdLst>
                <a:gd name="connsiteX0" fmla="*/ 533045 w 533044"/>
                <a:gd name="connsiteY0" fmla="*/ 448628 h 533400"/>
                <a:gd name="connsiteX1" fmla="*/ 340640 w 533044"/>
                <a:gd name="connsiteY1" fmla="*/ 256318 h 533400"/>
                <a:gd name="connsiteX2" fmla="*/ 510185 w 533044"/>
                <a:gd name="connsiteY2" fmla="*/ 195263 h 533400"/>
                <a:gd name="connsiteX3" fmla="*/ 520531 w 533044"/>
                <a:gd name="connsiteY3" fmla="*/ 174082 h 533400"/>
                <a:gd name="connsiteX4" fmla="*/ 510185 w 533044"/>
                <a:gd name="connsiteY4" fmla="*/ 163735 h 533400"/>
                <a:gd name="connsiteX5" fmla="*/ 21648 w 533044"/>
                <a:gd name="connsiteY5" fmla="*/ 857 h 533400"/>
                <a:gd name="connsiteX6" fmla="*/ 16218 w 533044"/>
                <a:gd name="connsiteY6" fmla="*/ 0 h 533400"/>
                <a:gd name="connsiteX7" fmla="*/ 16218 w 533044"/>
                <a:gd name="connsiteY7" fmla="*/ 0 h 533400"/>
                <a:gd name="connsiteX8" fmla="*/ 4 w 533044"/>
                <a:gd name="connsiteY8" fmla="*/ 16925 h 533400"/>
                <a:gd name="connsiteX9" fmla="*/ 883 w 533044"/>
                <a:gd name="connsiteY9" fmla="*/ 21908 h 533400"/>
                <a:gd name="connsiteX10" fmla="*/ 163380 w 533044"/>
                <a:gd name="connsiteY10" fmla="*/ 510921 h 533400"/>
                <a:gd name="connsiteX11" fmla="*/ 184650 w 533044"/>
                <a:gd name="connsiteY11" fmla="*/ 521083 h 533400"/>
                <a:gd name="connsiteX12" fmla="*/ 194812 w 533044"/>
                <a:gd name="connsiteY12" fmla="*/ 510921 h 533400"/>
                <a:gd name="connsiteX13" fmla="*/ 255963 w 533044"/>
                <a:gd name="connsiteY13" fmla="*/ 341186 h 533400"/>
                <a:gd name="connsiteX14" fmla="*/ 448177 w 533044"/>
                <a:gd name="connsiteY14" fmla="*/ 533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044" h="533400">
                  <a:moveTo>
                    <a:pt x="533045" y="448628"/>
                  </a:moveTo>
                  <a:lnTo>
                    <a:pt x="340640" y="256318"/>
                  </a:lnTo>
                  <a:lnTo>
                    <a:pt x="510185" y="195263"/>
                  </a:lnTo>
                  <a:cubicBezTo>
                    <a:pt x="518891" y="192271"/>
                    <a:pt x="523524" y="182788"/>
                    <a:pt x="520531" y="174082"/>
                  </a:cubicBezTo>
                  <a:cubicBezTo>
                    <a:pt x="518861" y="169222"/>
                    <a:pt x="515044" y="165405"/>
                    <a:pt x="510185" y="163735"/>
                  </a:cubicBezTo>
                  <a:lnTo>
                    <a:pt x="21648" y="857"/>
                  </a:lnTo>
                  <a:cubicBezTo>
                    <a:pt x="19896" y="280"/>
                    <a:pt x="18062" y="-9"/>
                    <a:pt x="16218" y="0"/>
                  </a:cubicBezTo>
                  <a:lnTo>
                    <a:pt x="16218" y="0"/>
                  </a:lnTo>
                  <a:cubicBezTo>
                    <a:pt x="7067" y="196"/>
                    <a:pt x="-192" y="7774"/>
                    <a:pt x="4" y="16925"/>
                  </a:cubicBezTo>
                  <a:cubicBezTo>
                    <a:pt x="40" y="18622"/>
                    <a:pt x="336" y="20302"/>
                    <a:pt x="883" y="21908"/>
                  </a:cubicBezTo>
                  <a:lnTo>
                    <a:pt x="163380" y="510921"/>
                  </a:lnTo>
                  <a:cubicBezTo>
                    <a:pt x="166447" y="519601"/>
                    <a:pt x="175970" y="524151"/>
                    <a:pt x="184650" y="521083"/>
                  </a:cubicBezTo>
                  <a:cubicBezTo>
                    <a:pt x="189399" y="519405"/>
                    <a:pt x="193134" y="515670"/>
                    <a:pt x="194812" y="510921"/>
                  </a:cubicBezTo>
                  <a:lnTo>
                    <a:pt x="255963" y="341186"/>
                  </a:lnTo>
                  <a:lnTo>
                    <a:pt x="448177" y="533400"/>
                  </a:lnTo>
                  <a:close/>
                </a:path>
              </a:pathLst>
            </a:custGeom>
            <a:noFill/>
            <a:ln w="19050" cap="flat">
              <a:solidFill>
                <a:schemeClr val="tx1"/>
              </a:solidFill>
              <a:prstDash val="solid"/>
              <a:miter/>
            </a:ln>
          </p:spPr>
          <p:txBody>
            <a:bodyPr rtlCol="0" anchor="ctr"/>
            <a:lstStyle/>
            <a:p>
              <a:pPr>
                <a:defRPr/>
              </a:pPr>
              <a:endParaRPr lang="en-GB" sz="1600">
                <a:solidFill>
                  <a:srgbClr val="FFFFFF"/>
                </a:solidFill>
              </a:endParaRPr>
            </a:p>
          </p:txBody>
        </p:sp>
        <p:grpSp>
          <p:nvGrpSpPr>
            <p:cNvPr id="42" name="Group 41">
              <a:extLst>
                <a:ext uri="{FF2B5EF4-FFF2-40B4-BE49-F238E27FC236}">
                  <a16:creationId xmlns:a16="http://schemas.microsoft.com/office/drawing/2014/main" id="{E8358264-75C3-405B-974E-DFC85B45EE9B}"/>
                </a:ext>
              </a:extLst>
            </p:cNvPr>
            <p:cNvGrpSpPr/>
            <p:nvPr/>
          </p:nvGrpSpPr>
          <p:grpSpPr>
            <a:xfrm rot="13537615">
              <a:off x="5370558" y="1611166"/>
              <a:ext cx="261892" cy="138106"/>
              <a:chOff x="-551323" y="603845"/>
              <a:chExt cx="1734244" cy="914531"/>
            </a:xfrm>
          </p:grpSpPr>
          <p:cxnSp>
            <p:nvCxnSpPr>
              <p:cNvPr id="52" name="Straight Connector 51">
                <a:extLst>
                  <a:ext uri="{FF2B5EF4-FFF2-40B4-BE49-F238E27FC236}">
                    <a16:creationId xmlns:a16="http://schemas.microsoft.com/office/drawing/2014/main" id="{F0BE7357-609E-4918-A498-7C018A5351F9}"/>
                  </a:ext>
                </a:extLst>
              </p:cNvPr>
              <p:cNvCxnSpPr/>
              <p:nvPr/>
            </p:nvCxnSpPr>
            <p:spPr>
              <a:xfrm>
                <a:off x="312071" y="603845"/>
                <a:ext cx="0" cy="508778"/>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0784D54C-D5FC-4D21-B8B9-9F65A6354927}"/>
                  </a:ext>
                </a:extLst>
              </p:cNvPr>
              <p:cNvGrpSpPr/>
              <p:nvPr/>
            </p:nvGrpSpPr>
            <p:grpSpPr>
              <a:xfrm>
                <a:off x="599084" y="887180"/>
                <a:ext cx="583837" cy="628086"/>
                <a:chOff x="599084" y="887180"/>
                <a:chExt cx="583837" cy="628086"/>
              </a:xfrm>
            </p:grpSpPr>
            <p:cxnSp>
              <p:nvCxnSpPr>
                <p:cNvPr id="57" name="Straight Connector 56">
                  <a:extLst>
                    <a:ext uri="{FF2B5EF4-FFF2-40B4-BE49-F238E27FC236}">
                      <a16:creationId xmlns:a16="http://schemas.microsoft.com/office/drawing/2014/main" id="{F880D5DA-3B5F-41EF-BE29-32CDF3E1F0A1}"/>
                    </a:ext>
                  </a:extLst>
                </p:cNvPr>
                <p:cNvCxnSpPr>
                  <a:cxnSpLocks/>
                </p:cNvCxnSpPr>
                <p:nvPr/>
              </p:nvCxnSpPr>
              <p:spPr>
                <a:xfrm flipH="1">
                  <a:off x="599084" y="887180"/>
                  <a:ext cx="342402" cy="345493"/>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6B08332-EAD7-4224-A16F-C9035E29CCCC}"/>
                    </a:ext>
                  </a:extLst>
                </p:cNvPr>
                <p:cNvCxnSpPr>
                  <a:cxnSpLocks/>
                </p:cNvCxnSpPr>
                <p:nvPr/>
              </p:nvCxnSpPr>
              <p:spPr>
                <a:xfrm flipH="1" flipV="1">
                  <a:off x="702338" y="1510266"/>
                  <a:ext cx="480583" cy="500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0DD49B31-1915-4643-9118-4F204BCDC6DB}"/>
                  </a:ext>
                </a:extLst>
              </p:cNvPr>
              <p:cNvGrpSpPr/>
              <p:nvPr/>
            </p:nvGrpSpPr>
            <p:grpSpPr>
              <a:xfrm flipH="1">
                <a:off x="-551323" y="890301"/>
                <a:ext cx="583821" cy="628075"/>
                <a:chOff x="3329374" y="887195"/>
                <a:chExt cx="583821" cy="628075"/>
              </a:xfrm>
            </p:grpSpPr>
            <p:cxnSp>
              <p:nvCxnSpPr>
                <p:cNvPr id="55" name="Straight Connector 54">
                  <a:extLst>
                    <a:ext uri="{FF2B5EF4-FFF2-40B4-BE49-F238E27FC236}">
                      <a16:creationId xmlns:a16="http://schemas.microsoft.com/office/drawing/2014/main" id="{76C20A95-01F9-49C4-808A-B35BD4F24413}"/>
                    </a:ext>
                  </a:extLst>
                </p:cNvPr>
                <p:cNvCxnSpPr>
                  <a:cxnSpLocks/>
                </p:cNvCxnSpPr>
                <p:nvPr/>
              </p:nvCxnSpPr>
              <p:spPr>
                <a:xfrm flipH="1">
                  <a:off x="3329374" y="887195"/>
                  <a:ext cx="342403" cy="345497"/>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5413B7D-7A39-4068-947C-24EB6AE177B9}"/>
                    </a:ext>
                  </a:extLst>
                </p:cNvPr>
                <p:cNvCxnSpPr>
                  <a:cxnSpLocks/>
                </p:cNvCxnSpPr>
                <p:nvPr/>
              </p:nvCxnSpPr>
              <p:spPr>
                <a:xfrm flipH="1" flipV="1">
                  <a:off x="3432616" y="1510270"/>
                  <a:ext cx="480579" cy="500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cxnSp>
        <p:nvCxnSpPr>
          <p:cNvPr id="38" name="Straight Connector 37">
            <a:extLst>
              <a:ext uri="{FF2B5EF4-FFF2-40B4-BE49-F238E27FC236}">
                <a16:creationId xmlns:a16="http://schemas.microsoft.com/office/drawing/2014/main" id="{D7640232-CE5B-4A89-A27C-6BC6FA19A85F}"/>
              </a:ext>
            </a:extLst>
          </p:cNvPr>
          <p:cNvCxnSpPr>
            <a:cxnSpLocks/>
          </p:cNvCxnSpPr>
          <p:nvPr/>
        </p:nvCxnSpPr>
        <p:spPr>
          <a:xfrm>
            <a:off x="7359299" y="1566680"/>
            <a:ext cx="0" cy="648267"/>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0A9D21CF-3515-4E59-8D47-5E00425EE285}"/>
              </a:ext>
            </a:extLst>
          </p:cNvPr>
          <p:cNvGrpSpPr/>
          <p:nvPr/>
        </p:nvGrpSpPr>
        <p:grpSpPr>
          <a:xfrm>
            <a:off x="9639643" y="3192298"/>
            <a:ext cx="1446843" cy="505635"/>
            <a:chOff x="7255803" y="3779628"/>
            <a:chExt cx="1623979" cy="567539"/>
          </a:xfrm>
        </p:grpSpPr>
        <p:sp>
          <p:nvSpPr>
            <p:cNvPr id="2" name="TextBox 1">
              <a:extLst>
                <a:ext uri="{FF2B5EF4-FFF2-40B4-BE49-F238E27FC236}">
                  <a16:creationId xmlns:a16="http://schemas.microsoft.com/office/drawing/2014/main" id="{3A53F094-884A-4F9E-BD91-6235BA4C72E1}"/>
                </a:ext>
              </a:extLst>
            </p:cNvPr>
            <p:cNvSpPr txBox="1"/>
            <p:nvPr/>
          </p:nvSpPr>
          <p:spPr>
            <a:xfrm>
              <a:off x="7255803" y="3779628"/>
              <a:ext cx="1609523" cy="310912"/>
            </a:xfrm>
            <a:prstGeom prst="rect">
              <a:avLst/>
            </a:prstGeom>
            <a:noFill/>
          </p:spPr>
          <p:txBody>
            <a:bodyPr wrap="square" rtlCol="0">
              <a:spAutoFit/>
            </a:bodyPr>
            <a:lstStyle/>
            <a:p>
              <a:pPr>
                <a:defRPr/>
              </a:pPr>
              <a:r>
                <a:rPr lang="en-GB" sz="1200" dirty="0">
                  <a:solidFill>
                    <a:srgbClr val="000000"/>
                  </a:solidFill>
                  <a:latin typeface="Aptos" panose="020B0004020202020204" pitchFamily="34" charset="0"/>
                  <a:cs typeface="Arial" panose="020B0604020202020204" pitchFamily="34" charset="0"/>
                </a:rPr>
                <a:t>type a message</a:t>
              </a:r>
            </a:p>
          </p:txBody>
        </p:sp>
        <p:sp>
          <p:nvSpPr>
            <p:cNvPr id="26" name="Rectangle 25">
              <a:extLst>
                <a:ext uri="{FF2B5EF4-FFF2-40B4-BE49-F238E27FC236}">
                  <a16:creationId xmlns:a16="http://schemas.microsoft.com/office/drawing/2014/main" id="{746AF6B6-0DC4-4C04-BA00-7D18A06907D1}"/>
                </a:ext>
              </a:extLst>
            </p:cNvPr>
            <p:cNvSpPr/>
            <p:nvPr/>
          </p:nvSpPr>
          <p:spPr>
            <a:xfrm>
              <a:off x="7319850" y="4098836"/>
              <a:ext cx="1559932" cy="220429"/>
            </a:xfrm>
            <a:prstGeom prst="rect">
              <a:avLst/>
            </a:prstGeom>
            <a:noFill/>
            <a:ln>
              <a:solidFill>
                <a:srgbClr val="000000"/>
              </a:solidFill>
            </a:ln>
            <a:effectLst>
              <a:outerShdw blurRad="381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sp>
          <p:nvSpPr>
            <p:cNvPr id="63" name="TextBox 62">
              <a:extLst>
                <a:ext uri="{FF2B5EF4-FFF2-40B4-BE49-F238E27FC236}">
                  <a16:creationId xmlns:a16="http://schemas.microsoft.com/office/drawing/2014/main" id="{75972DC4-C2EE-4CAC-A8C6-A2A9D4A43064}"/>
                </a:ext>
              </a:extLst>
            </p:cNvPr>
            <p:cNvSpPr txBox="1"/>
            <p:nvPr/>
          </p:nvSpPr>
          <p:spPr>
            <a:xfrm>
              <a:off x="7338184" y="4062164"/>
              <a:ext cx="1070624" cy="285003"/>
            </a:xfrm>
            <a:prstGeom prst="rect">
              <a:avLst/>
            </a:prstGeom>
            <a:noFill/>
          </p:spPr>
          <p:txBody>
            <a:bodyPr wrap="square" anchor="ctr">
              <a:spAutoFit/>
            </a:bodyPr>
            <a:lstStyle/>
            <a:p>
              <a:pPr>
                <a:defRPr/>
              </a:pPr>
              <a:r>
                <a:rPr lang="en-GB" sz="1050" dirty="0">
                  <a:solidFill>
                    <a:srgbClr val="000000"/>
                  </a:solidFill>
                  <a:latin typeface="Meta" panose="020B0502030101020104" pitchFamily="34" charset="0"/>
                  <a:cs typeface="Arial" panose="020B0604020202020204" pitchFamily="34" charset="0"/>
                </a:rPr>
                <a:t>Hello  all…</a:t>
              </a:r>
              <a:endParaRPr lang="en-GB" sz="1050" dirty="0">
                <a:solidFill>
                  <a:srgbClr val="111111"/>
                </a:solidFill>
                <a:latin typeface="Meta" panose="020B0502030101020104" pitchFamily="34" charset="0"/>
              </a:endParaRPr>
            </a:p>
          </p:txBody>
        </p:sp>
      </p:grpSp>
      <p:sp>
        <p:nvSpPr>
          <p:cNvPr id="10" name="Rectangle 9">
            <a:extLst>
              <a:ext uri="{FF2B5EF4-FFF2-40B4-BE49-F238E27FC236}">
                <a16:creationId xmlns:a16="http://schemas.microsoft.com/office/drawing/2014/main" id="{34620F3A-A29C-4FEE-A8A5-BB96AA97F0E8}"/>
              </a:ext>
            </a:extLst>
          </p:cNvPr>
          <p:cNvSpPr/>
          <p:nvPr/>
        </p:nvSpPr>
        <p:spPr>
          <a:xfrm>
            <a:off x="5333405" y="2544666"/>
            <a:ext cx="3573352" cy="2117690"/>
          </a:xfrm>
          <a:prstGeom prst="rect">
            <a:avLst/>
          </a:prstGeom>
          <a:pattFill prst="shingle">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nvGrpSpPr>
          <p:cNvPr id="17" name="Group 16">
            <a:extLst>
              <a:ext uri="{FF2B5EF4-FFF2-40B4-BE49-F238E27FC236}">
                <a16:creationId xmlns:a16="http://schemas.microsoft.com/office/drawing/2014/main" id="{A1F21A09-2371-4BAA-BBBB-0097E4775883}"/>
              </a:ext>
            </a:extLst>
          </p:cNvPr>
          <p:cNvGrpSpPr/>
          <p:nvPr/>
        </p:nvGrpSpPr>
        <p:grpSpPr>
          <a:xfrm>
            <a:off x="8071493" y="2558674"/>
            <a:ext cx="930864" cy="2147467"/>
            <a:chOff x="6481135" y="1356982"/>
            <a:chExt cx="1983582" cy="4576048"/>
          </a:xfrm>
        </p:grpSpPr>
        <p:pic>
          <p:nvPicPr>
            <p:cNvPr id="5" name="Picture 4">
              <a:extLst>
                <a:ext uri="{FF2B5EF4-FFF2-40B4-BE49-F238E27FC236}">
                  <a16:creationId xmlns:a16="http://schemas.microsoft.com/office/drawing/2014/main" id="{8153F6E7-B1D8-4694-9AD0-A7483F2934F6}"/>
                </a:ext>
              </a:extLst>
            </p:cNvPr>
            <p:cNvPicPr>
              <a:picLocks noChangeAspect="1"/>
            </p:cNvPicPr>
            <p:nvPr/>
          </p:nvPicPr>
          <p:blipFill>
            <a:blip r:embed="rId4"/>
            <a:stretch>
              <a:fillRect/>
            </a:stretch>
          </p:blipFill>
          <p:spPr>
            <a:xfrm>
              <a:off x="6481135" y="1356982"/>
              <a:ext cx="1983582" cy="4576048"/>
            </a:xfrm>
            <a:prstGeom prst="rect">
              <a:avLst/>
            </a:prstGeom>
          </p:spPr>
        </p:pic>
        <p:sp>
          <p:nvSpPr>
            <p:cNvPr id="7" name="Rectangle 6">
              <a:extLst>
                <a:ext uri="{FF2B5EF4-FFF2-40B4-BE49-F238E27FC236}">
                  <a16:creationId xmlns:a16="http://schemas.microsoft.com/office/drawing/2014/main" id="{382A12E4-80EC-4A05-99B7-DC90FC8D4821}"/>
                </a:ext>
              </a:extLst>
            </p:cNvPr>
            <p:cNvSpPr/>
            <p:nvPr/>
          </p:nvSpPr>
          <p:spPr>
            <a:xfrm>
              <a:off x="6576922" y="1788994"/>
              <a:ext cx="1792008" cy="2695920"/>
            </a:xfrm>
            <a:prstGeom prst="rect">
              <a:avLst/>
            </a:prstGeom>
            <a:solidFill>
              <a:srgbClr val="20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grpSp>
        <p:nvGrpSpPr>
          <p:cNvPr id="18" name="Group 17">
            <a:extLst>
              <a:ext uri="{FF2B5EF4-FFF2-40B4-BE49-F238E27FC236}">
                <a16:creationId xmlns:a16="http://schemas.microsoft.com/office/drawing/2014/main" id="{FE385944-2BC6-49AD-B5E9-6E278949D398}"/>
              </a:ext>
            </a:extLst>
          </p:cNvPr>
          <p:cNvGrpSpPr/>
          <p:nvPr/>
        </p:nvGrpSpPr>
        <p:grpSpPr>
          <a:xfrm>
            <a:off x="5482634" y="2370826"/>
            <a:ext cx="3509893" cy="202736"/>
            <a:chOff x="985475" y="924970"/>
            <a:chExt cx="7479242" cy="432012"/>
          </a:xfrm>
        </p:grpSpPr>
        <p:pic>
          <p:nvPicPr>
            <p:cNvPr id="4" name="Picture 3">
              <a:extLst>
                <a:ext uri="{FF2B5EF4-FFF2-40B4-BE49-F238E27FC236}">
                  <a16:creationId xmlns:a16="http://schemas.microsoft.com/office/drawing/2014/main" id="{00BA9261-B24A-4439-A9B0-FE8D96BA22C8}"/>
                </a:ext>
              </a:extLst>
            </p:cNvPr>
            <p:cNvPicPr>
              <a:picLocks noChangeAspect="1"/>
            </p:cNvPicPr>
            <p:nvPr/>
          </p:nvPicPr>
          <p:blipFill>
            <a:blip r:embed="rId5"/>
            <a:stretch>
              <a:fillRect/>
            </a:stretch>
          </p:blipFill>
          <p:spPr>
            <a:xfrm>
              <a:off x="4963143" y="924970"/>
              <a:ext cx="3501574" cy="432012"/>
            </a:xfrm>
            <a:prstGeom prst="rect">
              <a:avLst/>
            </a:prstGeom>
          </p:spPr>
        </p:pic>
        <p:sp>
          <p:nvSpPr>
            <p:cNvPr id="3" name="Rectangle 2">
              <a:extLst>
                <a:ext uri="{FF2B5EF4-FFF2-40B4-BE49-F238E27FC236}">
                  <a16:creationId xmlns:a16="http://schemas.microsoft.com/office/drawing/2014/main" id="{EEAC3229-F3DD-4766-925B-E60C9B6E816B}"/>
                </a:ext>
              </a:extLst>
            </p:cNvPr>
            <p:cNvSpPr/>
            <p:nvPr/>
          </p:nvSpPr>
          <p:spPr>
            <a:xfrm>
              <a:off x="985475" y="924970"/>
              <a:ext cx="3977668" cy="432012"/>
            </a:xfrm>
            <a:prstGeom prst="rect">
              <a:avLst/>
            </a:prstGeom>
            <a:solidFill>
              <a:srgbClr val="20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grpSp>
        <p:nvGrpSpPr>
          <p:cNvPr id="6" name="Group 5">
            <a:extLst>
              <a:ext uri="{FF2B5EF4-FFF2-40B4-BE49-F238E27FC236}">
                <a16:creationId xmlns:a16="http://schemas.microsoft.com/office/drawing/2014/main" id="{E75B1C58-1220-42A2-A111-22BC85CE10E2}"/>
              </a:ext>
            </a:extLst>
          </p:cNvPr>
          <p:cNvGrpSpPr/>
          <p:nvPr/>
        </p:nvGrpSpPr>
        <p:grpSpPr>
          <a:xfrm>
            <a:off x="6388890" y="3650140"/>
            <a:ext cx="858522" cy="1019494"/>
            <a:chOff x="3169329" y="3860899"/>
            <a:chExt cx="1252519" cy="1487365"/>
          </a:xfrm>
        </p:grpSpPr>
        <p:sp>
          <p:nvSpPr>
            <p:cNvPr id="20" name="Freeform: Shape 19">
              <a:extLst>
                <a:ext uri="{FF2B5EF4-FFF2-40B4-BE49-F238E27FC236}">
                  <a16:creationId xmlns:a16="http://schemas.microsoft.com/office/drawing/2014/main" id="{EBEB8A8F-C9F8-4E95-9A16-A5CECA02CD0B}"/>
                </a:ext>
              </a:extLst>
            </p:cNvPr>
            <p:cNvSpPr/>
            <p:nvPr/>
          </p:nvSpPr>
          <p:spPr>
            <a:xfrm>
              <a:off x="3169329" y="4722005"/>
              <a:ext cx="1252519" cy="626259"/>
            </a:xfrm>
            <a:custGeom>
              <a:avLst/>
              <a:gdLst>
                <a:gd name="connsiteX0" fmla="*/ 1737957 w 1829428"/>
                <a:gd name="connsiteY0" fmla="*/ 274414 h 914714"/>
                <a:gd name="connsiteX1" fmla="*/ 1292034 w 1829428"/>
                <a:gd name="connsiteY1" fmla="*/ 57170 h 914714"/>
                <a:gd name="connsiteX2" fmla="*/ 914714 w 1829428"/>
                <a:gd name="connsiteY2" fmla="*/ 0 h 914714"/>
                <a:gd name="connsiteX3" fmla="*/ 537395 w 1829428"/>
                <a:gd name="connsiteY3" fmla="*/ 57170 h 914714"/>
                <a:gd name="connsiteX4" fmla="*/ 91471 w 1829428"/>
                <a:gd name="connsiteY4" fmla="*/ 274414 h 914714"/>
                <a:gd name="connsiteX5" fmla="*/ 0 w 1829428"/>
                <a:gd name="connsiteY5" fmla="*/ 457357 h 914714"/>
                <a:gd name="connsiteX6" fmla="*/ 0 w 1829428"/>
                <a:gd name="connsiteY6" fmla="*/ 914714 h 914714"/>
                <a:gd name="connsiteX7" fmla="*/ 1829429 w 1829428"/>
                <a:gd name="connsiteY7" fmla="*/ 914714 h 914714"/>
                <a:gd name="connsiteX8" fmla="*/ 1829429 w 1829428"/>
                <a:gd name="connsiteY8" fmla="*/ 457357 h 914714"/>
                <a:gd name="connsiteX9" fmla="*/ 1737957 w 1829428"/>
                <a:gd name="connsiteY9" fmla="*/ 274414 h 91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9428" h="914714">
                  <a:moveTo>
                    <a:pt x="1737957" y="274414"/>
                  </a:moveTo>
                  <a:cubicBezTo>
                    <a:pt x="1612184" y="171509"/>
                    <a:pt x="1452109" y="102905"/>
                    <a:pt x="1292034" y="57170"/>
                  </a:cubicBezTo>
                  <a:cubicBezTo>
                    <a:pt x="1177695" y="22868"/>
                    <a:pt x="1051922" y="0"/>
                    <a:pt x="914714" y="0"/>
                  </a:cubicBezTo>
                  <a:cubicBezTo>
                    <a:pt x="788941" y="0"/>
                    <a:pt x="663168" y="22868"/>
                    <a:pt x="537395" y="57170"/>
                  </a:cubicBezTo>
                  <a:cubicBezTo>
                    <a:pt x="377320" y="102905"/>
                    <a:pt x="217245" y="182943"/>
                    <a:pt x="91471" y="274414"/>
                  </a:cubicBezTo>
                  <a:cubicBezTo>
                    <a:pt x="34302" y="320150"/>
                    <a:pt x="0" y="388754"/>
                    <a:pt x="0" y="457357"/>
                  </a:cubicBezTo>
                  <a:lnTo>
                    <a:pt x="0" y="914714"/>
                  </a:lnTo>
                  <a:lnTo>
                    <a:pt x="1829429" y="914714"/>
                  </a:lnTo>
                  <a:lnTo>
                    <a:pt x="1829429" y="457357"/>
                  </a:lnTo>
                  <a:cubicBezTo>
                    <a:pt x="1829429" y="388754"/>
                    <a:pt x="1795127" y="320150"/>
                    <a:pt x="1737957" y="274414"/>
                  </a:cubicBezTo>
                  <a:close/>
                </a:path>
              </a:pathLst>
            </a:custGeom>
            <a:solidFill>
              <a:srgbClr val="0094C8"/>
            </a:solidFill>
            <a:ln w="28575" cap="flat">
              <a:noFill/>
              <a:prstDash val="solid"/>
              <a:miter/>
            </a:ln>
          </p:spPr>
          <p:txBody>
            <a:bodyPr rtlCol="0" anchor="ctr"/>
            <a:lstStyle/>
            <a:p>
              <a:pPr>
                <a:defRPr/>
              </a:pPr>
              <a:endParaRPr lang="en-GB" sz="1600">
                <a:solidFill>
                  <a:srgbClr val="111111"/>
                </a:solidFill>
              </a:endParaRPr>
            </a:p>
          </p:txBody>
        </p:sp>
        <p:sp>
          <p:nvSpPr>
            <p:cNvPr id="21" name="Freeform: Shape 20">
              <a:extLst>
                <a:ext uri="{FF2B5EF4-FFF2-40B4-BE49-F238E27FC236}">
                  <a16:creationId xmlns:a16="http://schemas.microsoft.com/office/drawing/2014/main" id="{6E623C52-E0AE-4C4B-97EF-ED919C93A183}"/>
                </a:ext>
              </a:extLst>
            </p:cNvPr>
            <p:cNvSpPr/>
            <p:nvPr/>
          </p:nvSpPr>
          <p:spPr>
            <a:xfrm>
              <a:off x="3451146" y="3860899"/>
              <a:ext cx="874806" cy="743683"/>
            </a:xfrm>
            <a:custGeom>
              <a:avLst/>
              <a:gdLst>
                <a:gd name="connsiteX0" fmla="*/ 57170 w 1277741"/>
                <a:gd name="connsiteY0" fmla="*/ 297282 h 1086223"/>
                <a:gd name="connsiteX1" fmla="*/ 97188 w 1277741"/>
                <a:gd name="connsiteY1" fmla="*/ 280131 h 1086223"/>
                <a:gd name="connsiteX2" fmla="*/ 97188 w 1277741"/>
                <a:gd name="connsiteY2" fmla="*/ 280131 h 1086223"/>
                <a:gd name="connsiteX3" fmla="*/ 503093 w 1277741"/>
                <a:gd name="connsiteY3" fmla="*/ 114339 h 1086223"/>
                <a:gd name="connsiteX4" fmla="*/ 1074789 w 1277741"/>
                <a:gd name="connsiteY4" fmla="*/ 686036 h 1086223"/>
                <a:gd name="connsiteX5" fmla="*/ 1074789 w 1277741"/>
                <a:gd name="connsiteY5" fmla="*/ 817526 h 1086223"/>
                <a:gd name="connsiteX6" fmla="*/ 746064 w 1277741"/>
                <a:gd name="connsiteY6" fmla="*/ 926148 h 1086223"/>
                <a:gd name="connsiteX7" fmla="*/ 703187 w 1277741"/>
                <a:gd name="connsiteY7" fmla="*/ 914714 h 1086223"/>
                <a:gd name="connsiteX8" fmla="*/ 617432 w 1277741"/>
                <a:gd name="connsiteY8" fmla="*/ 1000469 h 1086223"/>
                <a:gd name="connsiteX9" fmla="*/ 703187 w 1277741"/>
                <a:gd name="connsiteY9" fmla="*/ 1086223 h 1086223"/>
                <a:gd name="connsiteX10" fmla="*/ 783224 w 1277741"/>
                <a:gd name="connsiteY10" fmla="*/ 1034771 h 1086223"/>
                <a:gd name="connsiteX11" fmla="*/ 1237723 w 1277741"/>
                <a:gd name="connsiteY11" fmla="*/ 883271 h 1086223"/>
                <a:gd name="connsiteX12" fmla="*/ 1277742 w 1277741"/>
                <a:gd name="connsiteY12" fmla="*/ 828960 h 1086223"/>
                <a:gd name="connsiteX13" fmla="*/ 1277742 w 1277741"/>
                <a:gd name="connsiteY13" fmla="*/ 571696 h 1086223"/>
                <a:gd name="connsiteX14" fmla="*/ 1220572 w 1277741"/>
                <a:gd name="connsiteY14" fmla="*/ 514527 h 1086223"/>
                <a:gd name="connsiteX15" fmla="*/ 1169119 w 1277741"/>
                <a:gd name="connsiteY15" fmla="*/ 514527 h 1086223"/>
                <a:gd name="connsiteX16" fmla="*/ 503093 w 1277741"/>
                <a:gd name="connsiteY16" fmla="*/ 0 h 1086223"/>
                <a:gd name="connsiteX17" fmla="*/ 22868 w 1277741"/>
                <a:gd name="connsiteY17" fmla="*/ 194377 h 1086223"/>
                <a:gd name="connsiteX18" fmla="*/ 0 w 1277741"/>
                <a:gd name="connsiteY18" fmla="*/ 240113 h 1086223"/>
                <a:gd name="connsiteX19" fmla="*/ 57170 w 1277741"/>
                <a:gd name="connsiteY19" fmla="*/ 297282 h 108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7741" h="1086223">
                  <a:moveTo>
                    <a:pt x="57170" y="297282"/>
                  </a:moveTo>
                  <a:cubicBezTo>
                    <a:pt x="74321" y="297282"/>
                    <a:pt x="88613" y="291565"/>
                    <a:pt x="97188" y="280131"/>
                  </a:cubicBezTo>
                  <a:lnTo>
                    <a:pt x="97188" y="280131"/>
                  </a:lnTo>
                  <a:cubicBezTo>
                    <a:pt x="202952" y="177226"/>
                    <a:pt x="345876" y="114339"/>
                    <a:pt x="503093" y="114339"/>
                  </a:cubicBezTo>
                  <a:cubicBezTo>
                    <a:pt x="817526" y="114339"/>
                    <a:pt x="1074789" y="371603"/>
                    <a:pt x="1074789" y="686036"/>
                  </a:cubicBezTo>
                  <a:lnTo>
                    <a:pt x="1074789" y="817526"/>
                  </a:lnTo>
                  <a:lnTo>
                    <a:pt x="746064" y="926148"/>
                  </a:lnTo>
                  <a:cubicBezTo>
                    <a:pt x="731772" y="920431"/>
                    <a:pt x="717479" y="914714"/>
                    <a:pt x="703187" y="914714"/>
                  </a:cubicBezTo>
                  <a:cubicBezTo>
                    <a:pt x="654592" y="914714"/>
                    <a:pt x="617432" y="951875"/>
                    <a:pt x="617432" y="1000469"/>
                  </a:cubicBezTo>
                  <a:cubicBezTo>
                    <a:pt x="617432" y="1049063"/>
                    <a:pt x="654592" y="1086223"/>
                    <a:pt x="703187" y="1086223"/>
                  </a:cubicBezTo>
                  <a:cubicBezTo>
                    <a:pt x="737488" y="1086223"/>
                    <a:pt x="768932" y="1066214"/>
                    <a:pt x="783224" y="1034771"/>
                  </a:cubicBezTo>
                  <a:lnTo>
                    <a:pt x="1237723" y="883271"/>
                  </a:lnTo>
                  <a:cubicBezTo>
                    <a:pt x="1260591" y="874696"/>
                    <a:pt x="1277742" y="854686"/>
                    <a:pt x="1277742" y="828960"/>
                  </a:cubicBezTo>
                  <a:lnTo>
                    <a:pt x="1277742" y="571696"/>
                  </a:lnTo>
                  <a:cubicBezTo>
                    <a:pt x="1277742" y="540253"/>
                    <a:pt x="1252015" y="514527"/>
                    <a:pt x="1220572" y="514527"/>
                  </a:cubicBezTo>
                  <a:lnTo>
                    <a:pt x="1169119" y="514527"/>
                  </a:lnTo>
                  <a:cubicBezTo>
                    <a:pt x="1091940" y="220103"/>
                    <a:pt x="823243" y="0"/>
                    <a:pt x="503093" y="0"/>
                  </a:cubicBezTo>
                  <a:cubicBezTo>
                    <a:pt x="317292" y="0"/>
                    <a:pt x="148641" y="74321"/>
                    <a:pt x="22868" y="194377"/>
                  </a:cubicBezTo>
                  <a:cubicBezTo>
                    <a:pt x="8575" y="205811"/>
                    <a:pt x="0" y="220103"/>
                    <a:pt x="0" y="240113"/>
                  </a:cubicBezTo>
                  <a:cubicBezTo>
                    <a:pt x="0" y="271556"/>
                    <a:pt x="25726" y="297282"/>
                    <a:pt x="57170" y="297282"/>
                  </a:cubicBezTo>
                  <a:close/>
                </a:path>
              </a:pathLst>
            </a:custGeom>
            <a:solidFill>
              <a:srgbClr val="753743"/>
            </a:solidFill>
            <a:ln w="28575" cap="flat">
              <a:noFill/>
              <a:prstDash val="solid"/>
              <a:miter/>
            </a:ln>
          </p:spPr>
          <p:txBody>
            <a:bodyPr rtlCol="0" anchor="ctr"/>
            <a:lstStyle/>
            <a:p>
              <a:pPr>
                <a:defRPr/>
              </a:pPr>
              <a:endParaRPr lang="en-GB" sz="1600">
                <a:solidFill>
                  <a:srgbClr val="111111"/>
                </a:solidFill>
              </a:endParaRPr>
            </a:p>
          </p:txBody>
        </p:sp>
        <p:sp>
          <p:nvSpPr>
            <p:cNvPr id="22" name="Freeform: Shape 21">
              <a:extLst>
                <a:ext uri="{FF2B5EF4-FFF2-40B4-BE49-F238E27FC236}">
                  <a16:creationId xmlns:a16="http://schemas.microsoft.com/office/drawing/2014/main" id="{79558DAB-2CD2-428F-89A1-17CF8573A97E}"/>
                </a:ext>
              </a:extLst>
            </p:cNvPr>
            <p:cNvSpPr/>
            <p:nvPr/>
          </p:nvSpPr>
          <p:spPr>
            <a:xfrm>
              <a:off x="3482459" y="4017463"/>
              <a:ext cx="626260" cy="626259"/>
            </a:xfrm>
            <a:custGeom>
              <a:avLst/>
              <a:gdLst>
                <a:gd name="connsiteX0" fmla="*/ 911856 w 914714"/>
                <a:gd name="connsiteY0" fmla="*/ 505951 h 914714"/>
                <a:gd name="connsiteX1" fmla="*/ 914714 w 914714"/>
                <a:gd name="connsiteY1" fmla="*/ 457357 h 914714"/>
                <a:gd name="connsiteX2" fmla="*/ 457357 w 914714"/>
                <a:gd name="connsiteY2" fmla="*/ 0 h 914714"/>
                <a:gd name="connsiteX3" fmla="*/ 0 w 914714"/>
                <a:gd name="connsiteY3" fmla="*/ 457357 h 914714"/>
                <a:gd name="connsiteX4" fmla="*/ 457357 w 914714"/>
                <a:gd name="connsiteY4" fmla="*/ 914714 h 914714"/>
                <a:gd name="connsiteX5" fmla="*/ 485942 w 914714"/>
                <a:gd name="connsiteY5" fmla="*/ 911856 h 914714"/>
                <a:gd name="connsiteX6" fmla="*/ 485942 w 914714"/>
                <a:gd name="connsiteY6" fmla="*/ 771790 h 914714"/>
                <a:gd name="connsiteX7" fmla="*/ 485942 w 914714"/>
                <a:gd name="connsiteY7" fmla="*/ 771790 h 914714"/>
                <a:gd name="connsiteX8" fmla="*/ 503093 w 914714"/>
                <a:gd name="connsiteY8" fmla="*/ 694611 h 914714"/>
                <a:gd name="connsiteX9" fmla="*/ 603140 w 914714"/>
                <a:gd name="connsiteY9" fmla="*/ 608857 h 914714"/>
                <a:gd name="connsiteX10" fmla="*/ 911856 w 914714"/>
                <a:gd name="connsiteY10" fmla="*/ 505951 h 91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714" h="914714">
                  <a:moveTo>
                    <a:pt x="911856" y="505951"/>
                  </a:moveTo>
                  <a:cubicBezTo>
                    <a:pt x="914714" y="488800"/>
                    <a:pt x="914714" y="474508"/>
                    <a:pt x="914714" y="457357"/>
                  </a:cubicBezTo>
                  <a:cubicBezTo>
                    <a:pt x="914714" y="205811"/>
                    <a:pt x="708904" y="0"/>
                    <a:pt x="457357" y="0"/>
                  </a:cubicBezTo>
                  <a:cubicBezTo>
                    <a:pt x="205811" y="0"/>
                    <a:pt x="0" y="205811"/>
                    <a:pt x="0" y="457357"/>
                  </a:cubicBezTo>
                  <a:cubicBezTo>
                    <a:pt x="0" y="708904"/>
                    <a:pt x="205811" y="914714"/>
                    <a:pt x="457357" y="914714"/>
                  </a:cubicBezTo>
                  <a:cubicBezTo>
                    <a:pt x="465933" y="914714"/>
                    <a:pt x="477367" y="914714"/>
                    <a:pt x="485942" y="911856"/>
                  </a:cubicBezTo>
                  <a:lnTo>
                    <a:pt x="485942" y="771790"/>
                  </a:lnTo>
                  <a:lnTo>
                    <a:pt x="485942" y="771790"/>
                  </a:lnTo>
                  <a:cubicBezTo>
                    <a:pt x="485942" y="746064"/>
                    <a:pt x="491659" y="720338"/>
                    <a:pt x="503093" y="694611"/>
                  </a:cubicBezTo>
                  <a:cubicBezTo>
                    <a:pt x="523102" y="654593"/>
                    <a:pt x="557404" y="623149"/>
                    <a:pt x="603140" y="608857"/>
                  </a:cubicBezTo>
                  <a:lnTo>
                    <a:pt x="911856" y="505951"/>
                  </a:lnTo>
                  <a:close/>
                </a:path>
              </a:pathLst>
            </a:custGeom>
            <a:solidFill>
              <a:srgbClr val="0094C8"/>
            </a:solidFill>
            <a:ln w="28575" cap="flat">
              <a:noFill/>
              <a:prstDash val="solid"/>
              <a:miter/>
            </a:ln>
          </p:spPr>
          <p:txBody>
            <a:bodyPr rtlCol="0" anchor="ctr"/>
            <a:lstStyle/>
            <a:p>
              <a:pPr>
                <a:defRPr/>
              </a:pPr>
              <a:endParaRPr lang="en-GB" sz="1600">
                <a:solidFill>
                  <a:srgbClr val="111111"/>
                </a:solidFill>
              </a:endParaRPr>
            </a:p>
          </p:txBody>
        </p:sp>
      </p:grpSp>
      <p:sp>
        <p:nvSpPr>
          <p:cNvPr id="29" name="Freeform: Shape 28">
            <a:extLst>
              <a:ext uri="{FF2B5EF4-FFF2-40B4-BE49-F238E27FC236}">
                <a16:creationId xmlns:a16="http://schemas.microsoft.com/office/drawing/2014/main" id="{34059148-76AE-427E-96FB-D3FF7FDEB198}"/>
              </a:ext>
            </a:extLst>
          </p:cNvPr>
          <p:cNvSpPr/>
          <p:nvPr/>
        </p:nvSpPr>
        <p:spPr>
          <a:xfrm>
            <a:off x="5333405" y="2214946"/>
            <a:ext cx="3828015" cy="2524834"/>
          </a:xfrm>
          <a:custGeom>
            <a:avLst/>
            <a:gdLst>
              <a:gd name="connsiteX0" fmla="*/ 270941 w 5584785"/>
              <a:gd name="connsiteY0" fmla="*/ 231178 h 3683543"/>
              <a:gd name="connsiteX1" fmla="*/ 235859 w 5584785"/>
              <a:gd name="connsiteY1" fmla="*/ 266260 h 3683543"/>
              <a:gd name="connsiteX2" fmla="*/ 235859 w 5584785"/>
              <a:gd name="connsiteY2" fmla="*/ 3438382 h 3683543"/>
              <a:gd name="connsiteX3" fmla="*/ 270941 w 5584785"/>
              <a:gd name="connsiteY3" fmla="*/ 3473464 h 3683543"/>
              <a:gd name="connsiteX4" fmla="*/ 5313844 w 5584785"/>
              <a:gd name="connsiteY4" fmla="*/ 3473464 h 3683543"/>
              <a:gd name="connsiteX5" fmla="*/ 5348926 w 5584785"/>
              <a:gd name="connsiteY5" fmla="*/ 3438382 h 3683543"/>
              <a:gd name="connsiteX6" fmla="*/ 5348926 w 5584785"/>
              <a:gd name="connsiteY6" fmla="*/ 266260 h 3683543"/>
              <a:gd name="connsiteX7" fmla="*/ 5313844 w 5584785"/>
              <a:gd name="connsiteY7" fmla="*/ 231178 h 3683543"/>
              <a:gd name="connsiteX8" fmla="*/ 181060 w 5584785"/>
              <a:gd name="connsiteY8" fmla="*/ 0 h 3683543"/>
              <a:gd name="connsiteX9" fmla="*/ 5403726 w 5584785"/>
              <a:gd name="connsiteY9" fmla="*/ 0 h 3683543"/>
              <a:gd name="connsiteX10" fmla="*/ 5584785 w 5584785"/>
              <a:gd name="connsiteY10" fmla="*/ 181059 h 3683543"/>
              <a:gd name="connsiteX11" fmla="*/ 5584785 w 5584785"/>
              <a:gd name="connsiteY11" fmla="*/ 3683543 h 3683543"/>
              <a:gd name="connsiteX12" fmla="*/ 0 w 5584785"/>
              <a:gd name="connsiteY12" fmla="*/ 3683543 h 3683543"/>
              <a:gd name="connsiteX13" fmla="*/ 0 w 5584785"/>
              <a:gd name="connsiteY13" fmla="*/ 181059 h 3683543"/>
              <a:gd name="connsiteX14" fmla="*/ 181060 w 5584785"/>
              <a:gd name="connsiteY14" fmla="*/ 0 h 368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84785" h="3683543">
                <a:moveTo>
                  <a:pt x="270941" y="231178"/>
                </a:moveTo>
                <a:cubicBezTo>
                  <a:pt x="251566" y="231178"/>
                  <a:pt x="235859" y="246885"/>
                  <a:pt x="235859" y="266260"/>
                </a:cubicBezTo>
                <a:lnTo>
                  <a:pt x="235859" y="3438382"/>
                </a:lnTo>
                <a:cubicBezTo>
                  <a:pt x="235859" y="3457757"/>
                  <a:pt x="251566" y="3473464"/>
                  <a:pt x="270941" y="3473464"/>
                </a:cubicBezTo>
                <a:lnTo>
                  <a:pt x="5313844" y="3473464"/>
                </a:lnTo>
                <a:cubicBezTo>
                  <a:pt x="5333219" y="3473464"/>
                  <a:pt x="5348926" y="3457757"/>
                  <a:pt x="5348926" y="3438382"/>
                </a:cubicBezTo>
                <a:lnTo>
                  <a:pt x="5348926" y="266260"/>
                </a:lnTo>
                <a:cubicBezTo>
                  <a:pt x="5348926" y="246885"/>
                  <a:pt x="5333219" y="231178"/>
                  <a:pt x="5313844" y="231178"/>
                </a:cubicBezTo>
                <a:close/>
                <a:moveTo>
                  <a:pt x="181060" y="0"/>
                </a:moveTo>
                <a:lnTo>
                  <a:pt x="5403726" y="0"/>
                </a:lnTo>
                <a:cubicBezTo>
                  <a:pt x="5503722" y="0"/>
                  <a:pt x="5584785" y="81063"/>
                  <a:pt x="5584785" y="181059"/>
                </a:cubicBezTo>
                <a:lnTo>
                  <a:pt x="5584785" y="3683543"/>
                </a:lnTo>
                <a:lnTo>
                  <a:pt x="0" y="3683543"/>
                </a:lnTo>
                <a:lnTo>
                  <a:pt x="0" y="181059"/>
                </a:lnTo>
                <a:cubicBezTo>
                  <a:pt x="0" y="81063"/>
                  <a:pt x="81063" y="0"/>
                  <a:pt x="181060"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defRPr/>
            </a:pPr>
            <a:endParaRPr lang="en-GB" sz="1600">
              <a:solidFill>
                <a:srgbClr val="FFFFFF"/>
              </a:solidFill>
              <a:latin typeface="Arial"/>
            </a:endParaRPr>
          </a:p>
        </p:txBody>
      </p:sp>
      <p:grpSp>
        <p:nvGrpSpPr>
          <p:cNvPr id="15" name="Group 14">
            <a:extLst>
              <a:ext uri="{FF2B5EF4-FFF2-40B4-BE49-F238E27FC236}">
                <a16:creationId xmlns:a16="http://schemas.microsoft.com/office/drawing/2014/main" id="{B516E973-C20D-4CA4-9BDA-33C02D1E941C}"/>
              </a:ext>
            </a:extLst>
          </p:cNvPr>
          <p:cNvGrpSpPr/>
          <p:nvPr/>
        </p:nvGrpSpPr>
        <p:grpSpPr>
          <a:xfrm>
            <a:off x="4709935" y="4729074"/>
            <a:ext cx="5074954" cy="215907"/>
            <a:chOff x="561975" y="3521871"/>
            <a:chExt cx="3248025" cy="138183"/>
          </a:xfrm>
          <a:effectLst>
            <a:reflection blurRad="6350" stA="55000" endPos="88000" dir="5400000" sy="-100000" algn="bl" rotWithShape="0"/>
          </a:effectLst>
        </p:grpSpPr>
        <p:grpSp>
          <p:nvGrpSpPr>
            <p:cNvPr id="16" name="Group 15">
              <a:extLst>
                <a:ext uri="{FF2B5EF4-FFF2-40B4-BE49-F238E27FC236}">
                  <a16:creationId xmlns:a16="http://schemas.microsoft.com/office/drawing/2014/main" id="{31A80588-F1F4-47B4-877D-CDD48F50B344}"/>
                </a:ext>
              </a:extLst>
            </p:cNvPr>
            <p:cNvGrpSpPr/>
            <p:nvPr/>
          </p:nvGrpSpPr>
          <p:grpSpPr>
            <a:xfrm>
              <a:off x="561975" y="3521871"/>
              <a:ext cx="3248025" cy="138183"/>
              <a:chOff x="1514475" y="5594433"/>
              <a:chExt cx="5543550" cy="235843"/>
            </a:xfrm>
          </p:grpSpPr>
          <p:sp>
            <p:nvSpPr>
              <p:cNvPr id="24" name="Rectangle 23">
                <a:extLst>
                  <a:ext uri="{FF2B5EF4-FFF2-40B4-BE49-F238E27FC236}">
                    <a16:creationId xmlns:a16="http://schemas.microsoft.com/office/drawing/2014/main" id="{1DD79D34-E3B9-4197-A60A-F184CD1FF978}"/>
                  </a:ext>
                </a:extLst>
              </p:cNvPr>
              <p:cNvSpPr/>
              <p:nvPr/>
            </p:nvSpPr>
            <p:spPr>
              <a:xfrm>
                <a:off x="1514475" y="5594433"/>
                <a:ext cx="5543550" cy="141552"/>
              </a:xfrm>
              <a:prstGeom prst="rect">
                <a:avLst/>
              </a:prstGeom>
              <a:gradFill flip="none" rotWithShape="1">
                <a:gsLst>
                  <a:gs pos="0">
                    <a:schemeClr val="bg1">
                      <a:lumMod val="50000"/>
                    </a:schemeClr>
                  </a:gs>
                  <a:gs pos="2000">
                    <a:schemeClr val="bg1"/>
                  </a:gs>
                  <a:gs pos="9000">
                    <a:schemeClr val="bg1">
                      <a:lumMod val="85000"/>
                    </a:schemeClr>
                  </a:gs>
                  <a:gs pos="92000">
                    <a:srgbClr val="ECECED"/>
                  </a:gs>
                  <a:gs pos="98000">
                    <a:schemeClr val="bg1"/>
                  </a:gs>
                  <a:gs pos="100000">
                    <a:schemeClr val="bg1">
                      <a:lumMod val="65000"/>
                    </a:schemeClr>
                  </a:gs>
                  <a:gs pos="70000">
                    <a:schemeClr val="bg1">
                      <a:lumMod val="85000"/>
                    </a:schemeClr>
                  </a:gs>
                  <a:gs pos="34000">
                    <a:srgbClr val="F7F7F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600">
                  <a:solidFill>
                    <a:srgbClr val="FFFFFF"/>
                  </a:solidFill>
                  <a:latin typeface="Arial"/>
                </a:endParaRPr>
              </a:p>
            </p:txBody>
          </p:sp>
          <p:sp>
            <p:nvSpPr>
              <p:cNvPr id="25" name="Flowchart: Manual Operation 24">
                <a:extLst>
                  <a:ext uri="{FF2B5EF4-FFF2-40B4-BE49-F238E27FC236}">
                    <a16:creationId xmlns:a16="http://schemas.microsoft.com/office/drawing/2014/main" id="{14C82C2C-D08B-48DD-A57B-441053E65EE7}"/>
                  </a:ext>
                </a:extLst>
              </p:cNvPr>
              <p:cNvSpPr/>
              <p:nvPr/>
            </p:nvSpPr>
            <p:spPr>
              <a:xfrm>
                <a:off x="1514475" y="5735985"/>
                <a:ext cx="5543550" cy="94291"/>
              </a:xfrm>
              <a:prstGeom prst="flowChartManualOperation">
                <a:avLst/>
              </a:prstGeom>
              <a:gradFill flip="none" rotWithShape="1">
                <a:gsLst>
                  <a:gs pos="100000">
                    <a:schemeClr val="bg1">
                      <a:lumMod val="65000"/>
                    </a:schemeClr>
                  </a:gs>
                  <a:gs pos="0">
                    <a:schemeClr val="bg1">
                      <a:lumMod val="50000"/>
                    </a:schemeClr>
                  </a:gs>
                  <a:gs pos="59000">
                    <a:schemeClr val="bg1">
                      <a:lumMod val="65000"/>
                    </a:schemeClr>
                  </a:gs>
                  <a:gs pos="38000">
                    <a:schemeClr val="bg1">
                      <a:lumMod val="65000"/>
                    </a:schemeClr>
                  </a:gs>
                  <a:gs pos="47000">
                    <a:schemeClr val="bg1">
                      <a:lumMod val="8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sp>
          <p:nvSpPr>
            <p:cNvPr id="19" name="Trapezoid 18">
              <a:extLst>
                <a:ext uri="{FF2B5EF4-FFF2-40B4-BE49-F238E27FC236}">
                  <a16:creationId xmlns:a16="http://schemas.microsoft.com/office/drawing/2014/main" id="{30030932-0527-48E3-B274-5214342975FB}"/>
                </a:ext>
              </a:extLst>
            </p:cNvPr>
            <p:cNvSpPr/>
            <p:nvPr/>
          </p:nvSpPr>
          <p:spPr>
            <a:xfrm flipV="1">
              <a:off x="1899145" y="3543401"/>
              <a:ext cx="573685" cy="21849"/>
            </a:xfrm>
            <a:prstGeom prst="trapezoid">
              <a:avLst>
                <a:gd name="adj" fmla="val 72676"/>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600">
                <a:solidFill>
                  <a:srgbClr val="FFFFFF"/>
                </a:solidFill>
                <a:latin typeface="Arial"/>
              </a:endParaRPr>
            </a:p>
          </p:txBody>
        </p:sp>
        <p:sp>
          <p:nvSpPr>
            <p:cNvPr id="23" name="Rectangle 22">
              <a:extLst>
                <a:ext uri="{FF2B5EF4-FFF2-40B4-BE49-F238E27FC236}">
                  <a16:creationId xmlns:a16="http://schemas.microsoft.com/office/drawing/2014/main" id="{FDB7829D-9320-49A9-95EB-248B7FCF9039}"/>
                </a:ext>
              </a:extLst>
            </p:cNvPr>
            <p:cNvSpPr/>
            <p:nvPr/>
          </p:nvSpPr>
          <p:spPr>
            <a:xfrm>
              <a:off x="3450214" y="3553414"/>
              <a:ext cx="130504" cy="17626"/>
            </a:xfrm>
            <a:prstGeom prst="rect">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pic>
        <p:nvPicPr>
          <p:cNvPr id="14" name="Picture 13">
            <a:extLst>
              <a:ext uri="{FF2B5EF4-FFF2-40B4-BE49-F238E27FC236}">
                <a16:creationId xmlns:a16="http://schemas.microsoft.com/office/drawing/2014/main" id="{87C66671-7B33-41E2-8C7F-2930B534DA9B}"/>
              </a:ext>
            </a:extLst>
          </p:cNvPr>
          <p:cNvPicPr>
            <a:picLocks noChangeAspect="1"/>
          </p:cNvPicPr>
          <p:nvPr/>
        </p:nvPicPr>
        <p:blipFill>
          <a:blip r:embed="rId6"/>
          <a:stretch>
            <a:fillRect/>
          </a:stretch>
        </p:blipFill>
        <p:spPr>
          <a:xfrm>
            <a:off x="7113947" y="2386112"/>
            <a:ext cx="1872340" cy="157277"/>
          </a:xfrm>
          <a:prstGeom prst="rect">
            <a:avLst/>
          </a:prstGeom>
        </p:spPr>
      </p:pic>
      <p:pic>
        <p:nvPicPr>
          <p:cNvPr id="2050" name="Picture 2" descr="Free Icon | Circular black speech bubble with text lines">
            <a:extLst>
              <a:ext uri="{FF2B5EF4-FFF2-40B4-BE49-F238E27FC236}">
                <a16:creationId xmlns:a16="http://schemas.microsoft.com/office/drawing/2014/main" id="{4A151655-2AA8-4C91-B32B-CA44A89AA648}"/>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7225745" y="1218221"/>
            <a:ext cx="270221" cy="270221"/>
          </a:xfrm>
          <a:prstGeom prst="rect">
            <a:avLst/>
          </a:prstGeom>
          <a:noFill/>
          <a:extLst>
            <a:ext uri="{909E8E84-426E-40DD-AFC4-6F175D3DCCD1}">
              <a14:hiddenFill xmlns:a14="http://schemas.microsoft.com/office/drawing/2010/main">
                <a:solidFill>
                  <a:srgbClr val="FFFFFF"/>
                </a:solidFill>
              </a14:hiddenFill>
            </a:ext>
          </a:extLst>
        </p:spPr>
      </p:pic>
      <p:sp>
        <p:nvSpPr>
          <p:cNvPr id="39" name="Oval 38">
            <a:extLst>
              <a:ext uri="{FF2B5EF4-FFF2-40B4-BE49-F238E27FC236}">
                <a16:creationId xmlns:a16="http://schemas.microsoft.com/office/drawing/2014/main" id="{D378BCD9-A747-49A4-BB66-32870ACB9CD0}"/>
              </a:ext>
            </a:extLst>
          </p:cNvPr>
          <p:cNvSpPr/>
          <p:nvPr/>
        </p:nvSpPr>
        <p:spPr>
          <a:xfrm>
            <a:off x="7329891" y="2285506"/>
            <a:ext cx="48110" cy="48110"/>
          </a:xfrm>
          <a:prstGeom prst="ellipse">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nvGrpSpPr>
          <p:cNvPr id="46" name="Group 45">
            <a:extLst>
              <a:ext uri="{FF2B5EF4-FFF2-40B4-BE49-F238E27FC236}">
                <a16:creationId xmlns:a16="http://schemas.microsoft.com/office/drawing/2014/main" id="{6954193C-A285-45F0-B195-DED26189F5EE}"/>
              </a:ext>
            </a:extLst>
          </p:cNvPr>
          <p:cNvGrpSpPr/>
          <p:nvPr/>
        </p:nvGrpSpPr>
        <p:grpSpPr>
          <a:xfrm>
            <a:off x="1717070" y="2275642"/>
            <a:ext cx="1222996" cy="2273177"/>
            <a:chOff x="914871" y="1727517"/>
            <a:chExt cx="1222996" cy="2273177"/>
          </a:xfrm>
        </p:grpSpPr>
        <p:grpSp>
          <p:nvGrpSpPr>
            <p:cNvPr id="31" name="Group 30">
              <a:extLst>
                <a:ext uri="{FF2B5EF4-FFF2-40B4-BE49-F238E27FC236}">
                  <a16:creationId xmlns:a16="http://schemas.microsoft.com/office/drawing/2014/main" id="{93001B05-6467-44E5-967D-65552AC7DDCA}"/>
                </a:ext>
              </a:extLst>
            </p:cNvPr>
            <p:cNvGrpSpPr/>
            <p:nvPr/>
          </p:nvGrpSpPr>
          <p:grpSpPr>
            <a:xfrm>
              <a:off x="914871" y="1727517"/>
              <a:ext cx="1222996" cy="2273177"/>
              <a:chOff x="-2426929" y="2060923"/>
              <a:chExt cx="3537523" cy="6575178"/>
            </a:xfrm>
          </p:grpSpPr>
          <p:sp>
            <p:nvSpPr>
              <p:cNvPr id="51" name="Freeform 76">
                <a:extLst>
                  <a:ext uri="{FF2B5EF4-FFF2-40B4-BE49-F238E27FC236}">
                    <a16:creationId xmlns:a16="http://schemas.microsoft.com/office/drawing/2014/main" id="{656AECF1-785B-4907-B58F-6AEB5A9D1D97}"/>
                  </a:ext>
                </a:extLst>
              </p:cNvPr>
              <p:cNvSpPr>
                <a:spLocks noChangeArrowheads="1"/>
              </p:cNvSpPr>
              <p:nvPr/>
            </p:nvSpPr>
            <p:spPr bwMode="auto">
              <a:xfrm>
                <a:off x="-2426929" y="2060923"/>
                <a:ext cx="3537523" cy="6575178"/>
              </a:xfrm>
              <a:custGeom>
                <a:avLst/>
                <a:gdLst>
                  <a:gd name="T0" fmla="*/ 2610 w 2840"/>
                  <a:gd name="T1" fmla="*/ 5278 h 5279"/>
                  <a:gd name="T2" fmla="*/ 230 w 2840"/>
                  <a:gd name="T3" fmla="*/ 5278 h 5279"/>
                  <a:gd name="T4" fmla="*/ 230 w 2840"/>
                  <a:gd name="T5" fmla="*/ 5278 h 5279"/>
                  <a:gd name="T6" fmla="*/ 0 w 2840"/>
                  <a:gd name="T7" fmla="*/ 5049 h 5279"/>
                  <a:gd name="T8" fmla="*/ 0 w 2840"/>
                  <a:gd name="T9" fmla="*/ 230 h 5279"/>
                  <a:gd name="T10" fmla="*/ 0 w 2840"/>
                  <a:gd name="T11" fmla="*/ 230 h 5279"/>
                  <a:gd name="T12" fmla="*/ 230 w 2840"/>
                  <a:gd name="T13" fmla="*/ 0 h 5279"/>
                  <a:gd name="T14" fmla="*/ 2610 w 2840"/>
                  <a:gd name="T15" fmla="*/ 0 h 5279"/>
                  <a:gd name="T16" fmla="*/ 2610 w 2840"/>
                  <a:gd name="T17" fmla="*/ 0 h 5279"/>
                  <a:gd name="T18" fmla="*/ 2839 w 2840"/>
                  <a:gd name="T19" fmla="*/ 230 h 5279"/>
                  <a:gd name="T20" fmla="*/ 2839 w 2840"/>
                  <a:gd name="T21" fmla="*/ 5049 h 5279"/>
                  <a:gd name="T22" fmla="*/ 2839 w 2840"/>
                  <a:gd name="T23" fmla="*/ 5049 h 5279"/>
                  <a:gd name="T24" fmla="*/ 2610 w 2840"/>
                  <a:gd name="T25" fmla="*/ 5278 h 5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0" h="5279">
                    <a:moveTo>
                      <a:pt x="2610" y="5278"/>
                    </a:moveTo>
                    <a:lnTo>
                      <a:pt x="230" y="5278"/>
                    </a:lnTo>
                    <a:lnTo>
                      <a:pt x="230" y="5278"/>
                    </a:lnTo>
                    <a:cubicBezTo>
                      <a:pt x="103" y="5278"/>
                      <a:pt x="0" y="5176"/>
                      <a:pt x="0" y="5049"/>
                    </a:cubicBezTo>
                    <a:lnTo>
                      <a:pt x="0" y="230"/>
                    </a:lnTo>
                    <a:lnTo>
                      <a:pt x="0" y="230"/>
                    </a:lnTo>
                    <a:cubicBezTo>
                      <a:pt x="0" y="103"/>
                      <a:pt x="103" y="0"/>
                      <a:pt x="230" y="0"/>
                    </a:cubicBezTo>
                    <a:lnTo>
                      <a:pt x="2610" y="0"/>
                    </a:lnTo>
                    <a:lnTo>
                      <a:pt x="2610" y="0"/>
                    </a:lnTo>
                    <a:cubicBezTo>
                      <a:pt x="2736" y="0"/>
                      <a:pt x="2839" y="103"/>
                      <a:pt x="2839" y="230"/>
                    </a:cubicBezTo>
                    <a:lnTo>
                      <a:pt x="2839" y="5049"/>
                    </a:lnTo>
                    <a:lnTo>
                      <a:pt x="2839" y="5049"/>
                    </a:lnTo>
                    <a:cubicBezTo>
                      <a:pt x="2839" y="5176"/>
                      <a:pt x="2736" y="5278"/>
                      <a:pt x="2610" y="5278"/>
                    </a:cubicBezTo>
                  </a:path>
                </a:pathLst>
              </a:custGeom>
              <a:solidFill>
                <a:srgbClr val="000000"/>
              </a:solidFill>
              <a:ln>
                <a:noFill/>
              </a:ln>
              <a:effectLst/>
            </p:spPr>
            <p:txBody>
              <a:bodyPr wrap="none" anchor="ctr"/>
              <a:lstStyle/>
              <a:p>
                <a:pPr>
                  <a:defRPr/>
                </a:pPr>
                <a:endParaRPr lang="en-US" sz="3599">
                  <a:solidFill>
                    <a:srgbClr val="111111"/>
                  </a:solidFill>
                  <a:latin typeface="Poppins" pitchFamily="2" charset="77"/>
                </a:endParaRPr>
              </a:p>
            </p:txBody>
          </p:sp>
          <p:sp>
            <p:nvSpPr>
              <p:cNvPr id="59" name="Freeform 77">
                <a:extLst>
                  <a:ext uri="{FF2B5EF4-FFF2-40B4-BE49-F238E27FC236}">
                    <a16:creationId xmlns:a16="http://schemas.microsoft.com/office/drawing/2014/main" id="{B5D9947A-3CEC-4917-9410-1D176E5E1CD7}"/>
                  </a:ext>
                </a:extLst>
              </p:cNvPr>
              <p:cNvSpPr>
                <a:spLocks noChangeArrowheads="1"/>
              </p:cNvSpPr>
              <p:nvPr/>
            </p:nvSpPr>
            <p:spPr bwMode="auto">
              <a:xfrm>
                <a:off x="-2196218" y="2308115"/>
                <a:ext cx="3070615" cy="5833614"/>
              </a:xfrm>
              <a:custGeom>
                <a:avLst/>
                <a:gdLst>
                  <a:gd name="T0" fmla="*/ 2360 w 2467"/>
                  <a:gd name="T1" fmla="*/ 4684 h 4685"/>
                  <a:gd name="T2" fmla="*/ 106 w 2467"/>
                  <a:gd name="T3" fmla="*/ 4684 h 4685"/>
                  <a:gd name="T4" fmla="*/ 106 w 2467"/>
                  <a:gd name="T5" fmla="*/ 4684 h 4685"/>
                  <a:gd name="T6" fmla="*/ 0 w 2467"/>
                  <a:gd name="T7" fmla="*/ 4579 h 4685"/>
                  <a:gd name="T8" fmla="*/ 0 w 2467"/>
                  <a:gd name="T9" fmla="*/ 105 h 4685"/>
                  <a:gd name="T10" fmla="*/ 0 w 2467"/>
                  <a:gd name="T11" fmla="*/ 105 h 4685"/>
                  <a:gd name="T12" fmla="*/ 106 w 2467"/>
                  <a:gd name="T13" fmla="*/ 0 h 4685"/>
                  <a:gd name="T14" fmla="*/ 2360 w 2467"/>
                  <a:gd name="T15" fmla="*/ 0 h 4685"/>
                  <a:gd name="T16" fmla="*/ 2360 w 2467"/>
                  <a:gd name="T17" fmla="*/ 0 h 4685"/>
                  <a:gd name="T18" fmla="*/ 2466 w 2467"/>
                  <a:gd name="T19" fmla="*/ 105 h 4685"/>
                  <a:gd name="T20" fmla="*/ 2466 w 2467"/>
                  <a:gd name="T21" fmla="*/ 4579 h 4685"/>
                  <a:gd name="T22" fmla="*/ 2466 w 2467"/>
                  <a:gd name="T23" fmla="*/ 4579 h 4685"/>
                  <a:gd name="T24" fmla="*/ 2360 w 2467"/>
                  <a:gd name="T25" fmla="*/ 4684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7" h="4685">
                    <a:moveTo>
                      <a:pt x="2360" y="4684"/>
                    </a:moveTo>
                    <a:lnTo>
                      <a:pt x="106" y="4684"/>
                    </a:lnTo>
                    <a:lnTo>
                      <a:pt x="106" y="4684"/>
                    </a:lnTo>
                    <a:cubicBezTo>
                      <a:pt x="47" y="4684"/>
                      <a:pt x="0" y="4637"/>
                      <a:pt x="0" y="4579"/>
                    </a:cubicBezTo>
                    <a:lnTo>
                      <a:pt x="0" y="105"/>
                    </a:lnTo>
                    <a:lnTo>
                      <a:pt x="0" y="105"/>
                    </a:lnTo>
                    <a:cubicBezTo>
                      <a:pt x="0" y="47"/>
                      <a:pt x="47" y="0"/>
                      <a:pt x="106" y="0"/>
                    </a:cubicBezTo>
                    <a:lnTo>
                      <a:pt x="2360" y="0"/>
                    </a:lnTo>
                    <a:lnTo>
                      <a:pt x="2360" y="0"/>
                    </a:lnTo>
                    <a:cubicBezTo>
                      <a:pt x="2418" y="0"/>
                      <a:pt x="2466" y="47"/>
                      <a:pt x="2466" y="105"/>
                    </a:cubicBezTo>
                    <a:lnTo>
                      <a:pt x="2466" y="4579"/>
                    </a:lnTo>
                    <a:lnTo>
                      <a:pt x="2466" y="4579"/>
                    </a:lnTo>
                    <a:cubicBezTo>
                      <a:pt x="2466" y="4637"/>
                      <a:pt x="2418" y="4684"/>
                      <a:pt x="2360" y="4684"/>
                    </a:cubicBezTo>
                  </a:path>
                </a:pathLst>
              </a:custGeom>
              <a:gradFill>
                <a:gsLst>
                  <a:gs pos="1000">
                    <a:srgbClr val="B7CCEF"/>
                  </a:gs>
                  <a:gs pos="99000">
                    <a:srgbClr val="FFFFFF"/>
                  </a:gs>
                </a:gsLst>
                <a:lin ang="16200000" scaled="0"/>
              </a:gradFill>
              <a:ln>
                <a:noFill/>
              </a:ln>
              <a:effectLst/>
            </p:spPr>
            <p:txBody>
              <a:bodyPr wrap="none" anchor="ctr"/>
              <a:lstStyle/>
              <a:p>
                <a:pPr>
                  <a:defRPr/>
                </a:pPr>
                <a:endParaRPr lang="en-US" sz="3599">
                  <a:solidFill>
                    <a:srgbClr val="111111"/>
                  </a:solidFill>
                  <a:latin typeface="Poppins" pitchFamily="2" charset="77"/>
                </a:endParaRPr>
              </a:p>
            </p:txBody>
          </p:sp>
          <p:sp>
            <p:nvSpPr>
              <p:cNvPr id="61" name="Freeform 103">
                <a:extLst>
                  <a:ext uri="{FF2B5EF4-FFF2-40B4-BE49-F238E27FC236}">
                    <a16:creationId xmlns:a16="http://schemas.microsoft.com/office/drawing/2014/main" id="{D780C645-E95B-42B8-A876-56CD0455BB14}"/>
                  </a:ext>
                </a:extLst>
              </p:cNvPr>
              <p:cNvSpPr>
                <a:spLocks noChangeArrowheads="1"/>
              </p:cNvSpPr>
              <p:nvPr/>
            </p:nvSpPr>
            <p:spPr bwMode="auto">
              <a:xfrm>
                <a:off x="-2196218" y="2308115"/>
                <a:ext cx="3074857" cy="5832369"/>
              </a:xfrm>
              <a:custGeom>
                <a:avLst/>
                <a:gdLst>
                  <a:gd name="connsiteX0" fmla="*/ 3074857 w 3074857"/>
                  <a:gd name="connsiteY0" fmla="*/ 1719320 h 5832369"/>
                  <a:gd name="connsiteX1" fmla="*/ 3074857 w 3074857"/>
                  <a:gd name="connsiteY1" fmla="*/ 2413132 h 5832369"/>
                  <a:gd name="connsiteX2" fmla="*/ 1605465 w 3074857"/>
                  <a:gd name="connsiteY2" fmla="*/ 5832367 h 5832369"/>
                  <a:gd name="connsiteX3" fmla="*/ 1307345 w 3074857"/>
                  <a:gd name="connsiteY3" fmla="*/ 5832367 h 5832369"/>
                  <a:gd name="connsiteX4" fmla="*/ 2744393 w 3074857"/>
                  <a:gd name="connsiteY4" fmla="*/ 0 h 5832369"/>
                  <a:gd name="connsiteX5" fmla="*/ 2913729 w 3074857"/>
                  <a:gd name="connsiteY5" fmla="*/ 0 h 5832369"/>
                  <a:gd name="connsiteX6" fmla="*/ 2975985 w 3074857"/>
                  <a:gd name="connsiteY6" fmla="*/ 12452 h 5832369"/>
                  <a:gd name="connsiteX7" fmla="*/ 478267 w 3074857"/>
                  <a:gd name="connsiteY7" fmla="*/ 5832369 h 5832369"/>
                  <a:gd name="connsiteX8" fmla="*/ 241693 w 3074857"/>
                  <a:gd name="connsiteY8" fmla="*/ 5832369 h 5832369"/>
                  <a:gd name="connsiteX9" fmla="*/ 1778901 w 3074857"/>
                  <a:gd name="connsiteY9" fmla="*/ 0 h 5832369"/>
                  <a:gd name="connsiteX10" fmla="*/ 2426681 w 3074857"/>
                  <a:gd name="connsiteY10" fmla="*/ 0 h 5832369"/>
                  <a:gd name="connsiteX11" fmla="*/ 0 w 3074857"/>
                  <a:gd name="connsiteY11" fmla="*/ 5656590 h 5832369"/>
                  <a:gd name="connsiteX12" fmla="*/ 0 w 3074857"/>
                  <a:gd name="connsiteY12" fmla="*/ 4146505 h 583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4857" h="5832369">
                    <a:moveTo>
                      <a:pt x="3074857" y="1719320"/>
                    </a:moveTo>
                    <a:lnTo>
                      <a:pt x="3074857" y="2413132"/>
                    </a:lnTo>
                    <a:lnTo>
                      <a:pt x="1605465" y="5832367"/>
                    </a:lnTo>
                    <a:lnTo>
                      <a:pt x="1307345" y="5832367"/>
                    </a:lnTo>
                    <a:close/>
                    <a:moveTo>
                      <a:pt x="2744393" y="0"/>
                    </a:moveTo>
                    <a:lnTo>
                      <a:pt x="2913729" y="0"/>
                    </a:lnTo>
                    <a:cubicBezTo>
                      <a:pt x="2936141" y="0"/>
                      <a:pt x="2957309" y="3736"/>
                      <a:pt x="2975985" y="12452"/>
                    </a:cubicBezTo>
                    <a:lnTo>
                      <a:pt x="478267" y="5832369"/>
                    </a:lnTo>
                    <a:lnTo>
                      <a:pt x="241693" y="5832369"/>
                    </a:lnTo>
                    <a:close/>
                    <a:moveTo>
                      <a:pt x="1778901" y="0"/>
                    </a:moveTo>
                    <a:lnTo>
                      <a:pt x="2426681" y="0"/>
                    </a:lnTo>
                    <a:lnTo>
                      <a:pt x="0" y="5656590"/>
                    </a:lnTo>
                    <a:lnTo>
                      <a:pt x="0" y="4146505"/>
                    </a:lnTo>
                    <a:close/>
                  </a:path>
                </a:pathLst>
              </a:custGeom>
              <a:solidFill>
                <a:srgbClr val="FFFFFF">
                  <a:alpha val="50000"/>
                </a:srgbClr>
              </a:solidFill>
              <a:ln>
                <a:noFill/>
              </a:ln>
              <a:effectLst/>
            </p:spPr>
            <p:txBody>
              <a:bodyPr wrap="square" anchor="ctr">
                <a:noAutofit/>
              </a:bodyPr>
              <a:lstStyle/>
              <a:p>
                <a:pPr>
                  <a:defRPr/>
                </a:pPr>
                <a:endParaRPr lang="en-US" sz="3599">
                  <a:solidFill>
                    <a:srgbClr val="111111"/>
                  </a:solidFill>
                  <a:latin typeface="Poppins" pitchFamily="2" charset="77"/>
                </a:endParaRPr>
              </a:p>
            </p:txBody>
          </p:sp>
          <p:sp>
            <p:nvSpPr>
              <p:cNvPr id="60" name="Freeform 79">
                <a:extLst>
                  <a:ext uri="{FF2B5EF4-FFF2-40B4-BE49-F238E27FC236}">
                    <a16:creationId xmlns:a16="http://schemas.microsoft.com/office/drawing/2014/main" id="{DDA6255E-BFA6-4540-8962-87CCFA0F3CD3}"/>
                  </a:ext>
                </a:extLst>
              </p:cNvPr>
              <p:cNvSpPr>
                <a:spLocks noChangeArrowheads="1"/>
              </p:cNvSpPr>
              <p:nvPr/>
            </p:nvSpPr>
            <p:spPr bwMode="auto">
              <a:xfrm>
                <a:off x="-757041" y="8279054"/>
                <a:ext cx="214231" cy="164791"/>
              </a:xfrm>
              <a:custGeom>
                <a:avLst/>
                <a:gdLst>
                  <a:gd name="T0" fmla="*/ 169 w 170"/>
                  <a:gd name="T1" fmla="*/ 85 h 132"/>
                  <a:gd name="T2" fmla="*/ 169 w 170"/>
                  <a:gd name="T3" fmla="*/ 85 h 132"/>
                  <a:gd name="T4" fmla="*/ 84 w 170"/>
                  <a:gd name="T5" fmla="*/ 106 h 132"/>
                  <a:gd name="T6" fmla="*/ 84 w 170"/>
                  <a:gd name="T7" fmla="*/ 106 h 132"/>
                  <a:gd name="T8" fmla="*/ 0 w 170"/>
                  <a:gd name="T9" fmla="*/ 85 h 132"/>
                  <a:gd name="T10" fmla="*/ 0 w 170"/>
                  <a:gd name="T11" fmla="*/ 85 h 132"/>
                  <a:gd name="T12" fmla="*/ 84 w 170"/>
                  <a:gd name="T13" fmla="*/ 0 h 132"/>
                  <a:gd name="T14" fmla="*/ 84 w 170"/>
                  <a:gd name="T15" fmla="*/ 0 h 132"/>
                  <a:gd name="T16" fmla="*/ 169 w 170"/>
                  <a:gd name="T17" fmla="*/ 8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32">
                    <a:moveTo>
                      <a:pt x="169" y="85"/>
                    </a:moveTo>
                    <a:lnTo>
                      <a:pt x="169" y="85"/>
                    </a:lnTo>
                    <a:cubicBezTo>
                      <a:pt x="169" y="131"/>
                      <a:pt x="131" y="106"/>
                      <a:pt x="84" y="106"/>
                    </a:cubicBezTo>
                    <a:lnTo>
                      <a:pt x="84" y="106"/>
                    </a:lnTo>
                    <a:cubicBezTo>
                      <a:pt x="38" y="106"/>
                      <a:pt x="0" y="131"/>
                      <a:pt x="0" y="85"/>
                    </a:cubicBezTo>
                    <a:lnTo>
                      <a:pt x="0" y="85"/>
                    </a:lnTo>
                    <a:cubicBezTo>
                      <a:pt x="0" y="38"/>
                      <a:pt x="38" y="0"/>
                      <a:pt x="84" y="0"/>
                    </a:cubicBezTo>
                    <a:lnTo>
                      <a:pt x="84" y="0"/>
                    </a:lnTo>
                    <a:cubicBezTo>
                      <a:pt x="131" y="0"/>
                      <a:pt x="169" y="38"/>
                      <a:pt x="169" y="85"/>
                    </a:cubicBezTo>
                  </a:path>
                </a:pathLst>
              </a:custGeom>
              <a:solidFill>
                <a:srgbClr val="B7CC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sz="3599">
                  <a:solidFill>
                    <a:srgbClr val="111111"/>
                  </a:solidFill>
                  <a:latin typeface="Poppins" pitchFamily="2" charset="77"/>
                </a:endParaRPr>
              </a:p>
            </p:txBody>
          </p:sp>
        </p:grpSp>
        <p:grpSp>
          <p:nvGrpSpPr>
            <p:cNvPr id="64" name="Group 63">
              <a:extLst>
                <a:ext uri="{FF2B5EF4-FFF2-40B4-BE49-F238E27FC236}">
                  <a16:creationId xmlns:a16="http://schemas.microsoft.com/office/drawing/2014/main" id="{B5ABDBE2-237A-4920-851C-596512014004}"/>
                </a:ext>
              </a:extLst>
            </p:cNvPr>
            <p:cNvGrpSpPr/>
            <p:nvPr/>
          </p:nvGrpSpPr>
          <p:grpSpPr>
            <a:xfrm>
              <a:off x="1249651" y="2978317"/>
              <a:ext cx="600774" cy="713418"/>
              <a:chOff x="3169329" y="3860899"/>
              <a:chExt cx="1252519" cy="1487365"/>
            </a:xfrm>
          </p:grpSpPr>
          <p:sp>
            <p:nvSpPr>
              <p:cNvPr id="65" name="Freeform: Shape 64">
                <a:extLst>
                  <a:ext uri="{FF2B5EF4-FFF2-40B4-BE49-F238E27FC236}">
                    <a16:creationId xmlns:a16="http://schemas.microsoft.com/office/drawing/2014/main" id="{7DE79A13-AD3B-4112-B0E5-6262707F03E7}"/>
                  </a:ext>
                </a:extLst>
              </p:cNvPr>
              <p:cNvSpPr/>
              <p:nvPr/>
            </p:nvSpPr>
            <p:spPr>
              <a:xfrm>
                <a:off x="3169329" y="4722005"/>
                <a:ext cx="1252519" cy="626259"/>
              </a:xfrm>
              <a:custGeom>
                <a:avLst/>
                <a:gdLst>
                  <a:gd name="connsiteX0" fmla="*/ 1737957 w 1829428"/>
                  <a:gd name="connsiteY0" fmla="*/ 274414 h 914714"/>
                  <a:gd name="connsiteX1" fmla="*/ 1292034 w 1829428"/>
                  <a:gd name="connsiteY1" fmla="*/ 57170 h 914714"/>
                  <a:gd name="connsiteX2" fmla="*/ 914714 w 1829428"/>
                  <a:gd name="connsiteY2" fmla="*/ 0 h 914714"/>
                  <a:gd name="connsiteX3" fmla="*/ 537395 w 1829428"/>
                  <a:gd name="connsiteY3" fmla="*/ 57170 h 914714"/>
                  <a:gd name="connsiteX4" fmla="*/ 91471 w 1829428"/>
                  <a:gd name="connsiteY4" fmla="*/ 274414 h 914714"/>
                  <a:gd name="connsiteX5" fmla="*/ 0 w 1829428"/>
                  <a:gd name="connsiteY5" fmla="*/ 457357 h 914714"/>
                  <a:gd name="connsiteX6" fmla="*/ 0 w 1829428"/>
                  <a:gd name="connsiteY6" fmla="*/ 914714 h 914714"/>
                  <a:gd name="connsiteX7" fmla="*/ 1829429 w 1829428"/>
                  <a:gd name="connsiteY7" fmla="*/ 914714 h 914714"/>
                  <a:gd name="connsiteX8" fmla="*/ 1829429 w 1829428"/>
                  <a:gd name="connsiteY8" fmla="*/ 457357 h 914714"/>
                  <a:gd name="connsiteX9" fmla="*/ 1737957 w 1829428"/>
                  <a:gd name="connsiteY9" fmla="*/ 274414 h 91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9428" h="914714">
                    <a:moveTo>
                      <a:pt x="1737957" y="274414"/>
                    </a:moveTo>
                    <a:cubicBezTo>
                      <a:pt x="1612184" y="171509"/>
                      <a:pt x="1452109" y="102905"/>
                      <a:pt x="1292034" y="57170"/>
                    </a:cubicBezTo>
                    <a:cubicBezTo>
                      <a:pt x="1177695" y="22868"/>
                      <a:pt x="1051922" y="0"/>
                      <a:pt x="914714" y="0"/>
                    </a:cubicBezTo>
                    <a:cubicBezTo>
                      <a:pt x="788941" y="0"/>
                      <a:pt x="663168" y="22868"/>
                      <a:pt x="537395" y="57170"/>
                    </a:cubicBezTo>
                    <a:cubicBezTo>
                      <a:pt x="377320" y="102905"/>
                      <a:pt x="217245" y="182943"/>
                      <a:pt x="91471" y="274414"/>
                    </a:cubicBezTo>
                    <a:cubicBezTo>
                      <a:pt x="34302" y="320150"/>
                      <a:pt x="0" y="388754"/>
                      <a:pt x="0" y="457357"/>
                    </a:cubicBezTo>
                    <a:lnTo>
                      <a:pt x="0" y="914714"/>
                    </a:lnTo>
                    <a:lnTo>
                      <a:pt x="1829429" y="914714"/>
                    </a:lnTo>
                    <a:lnTo>
                      <a:pt x="1829429" y="457357"/>
                    </a:lnTo>
                    <a:cubicBezTo>
                      <a:pt x="1829429" y="388754"/>
                      <a:pt x="1795127" y="320150"/>
                      <a:pt x="1737957" y="274414"/>
                    </a:cubicBezTo>
                    <a:close/>
                  </a:path>
                </a:pathLst>
              </a:custGeom>
              <a:solidFill>
                <a:srgbClr val="0094C8"/>
              </a:solidFill>
              <a:ln w="28575" cap="flat">
                <a:noFill/>
                <a:prstDash val="solid"/>
                <a:miter/>
              </a:ln>
            </p:spPr>
            <p:txBody>
              <a:bodyPr rtlCol="0" anchor="ctr"/>
              <a:lstStyle/>
              <a:p>
                <a:pPr>
                  <a:defRPr/>
                </a:pPr>
                <a:endParaRPr lang="en-GB" sz="1600">
                  <a:solidFill>
                    <a:srgbClr val="111111"/>
                  </a:solidFill>
                </a:endParaRPr>
              </a:p>
            </p:txBody>
          </p:sp>
          <p:sp>
            <p:nvSpPr>
              <p:cNvPr id="67" name="Freeform: Shape 66">
                <a:extLst>
                  <a:ext uri="{FF2B5EF4-FFF2-40B4-BE49-F238E27FC236}">
                    <a16:creationId xmlns:a16="http://schemas.microsoft.com/office/drawing/2014/main" id="{58107B42-C0C2-4E19-9EBF-A665BC58A365}"/>
                  </a:ext>
                </a:extLst>
              </p:cNvPr>
              <p:cNvSpPr/>
              <p:nvPr/>
            </p:nvSpPr>
            <p:spPr>
              <a:xfrm>
                <a:off x="3451146" y="3860899"/>
                <a:ext cx="874806" cy="743683"/>
              </a:xfrm>
              <a:custGeom>
                <a:avLst/>
                <a:gdLst>
                  <a:gd name="connsiteX0" fmla="*/ 57170 w 1277741"/>
                  <a:gd name="connsiteY0" fmla="*/ 297282 h 1086223"/>
                  <a:gd name="connsiteX1" fmla="*/ 97188 w 1277741"/>
                  <a:gd name="connsiteY1" fmla="*/ 280131 h 1086223"/>
                  <a:gd name="connsiteX2" fmla="*/ 97188 w 1277741"/>
                  <a:gd name="connsiteY2" fmla="*/ 280131 h 1086223"/>
                  <a:gd name="connsiteX3" fmla="*/ 503093 w 1277741"/>
                  <a:gd name="connsiteY3" fmla="*/ 114339 h 1086223"/>
                  <a:gd name="connsiteX4" fmla="*/ 1074789 w 1277741"/>
                  <a:gd name="connsiteY4" fmla="*/ 686036 h 1086223"/>
                  <a:gd name="connsiteX5" fmla="*/ 1074789 w 1277741"/>
                  <a:gd name="connsiteY5" fmla="*/ 817526 h 1086223"/>
                  <a:gd name="connsiteX6" fmla="*/ 746064 w 1277741"/>
                  <a:gd name="connsiteY6" fmla="*/ 926148 h 1086223"/>
                  <a:gd name="connsiteX7" fmla="*/ 703187 w 1277741"/>
                  <a:gd name="connsiteY7" fmla="*/ 914714 h 1086223"/>
                  <a:gd name="connsiteX8" fmla="*/ 617432 w 1277741"/>
                  <a:gd name="connsiteY8" fmla="*/ 1000469 h 1086223"/>
                  <a:gd name="connsiteX9" fmla="*/ 703187 w 1277741"/>
                  <a:gd name="connsiteY9" fmla="*/ 1086223 h 1086223"/>
                  <a:gd name="connsiteX10" fmla="*/ 783224 w 1277741"/>
                  <a:gd name="connsiteY10" fmla="*/ 1034771 h 1086223"/>
                  <a:gd name="connsiteX11" fmla="*/ 1237723 w 1277741"/>
                  <a:gd name="connsiteY11" fmla="*/ 883271 h 1086223"/>
                  <a:gd name="connsiteX12" fmla="*/ 1277742 w 1277741"/>
                  <a:gd name="connsiteY12" fmla="*/ 828960 h 1086223"/>
                  <a:gd name="connsiteX13" fmla="*/ 1277742 w 1277741"/>
                  <a:gd name="connsiteY13" fmla="*/ 571696 h 1086223"/>
                  <a:gd name="connsiteX14" fmla="*/ 1220572 w 1277741"/>
                  <a:gd name="connsiteY14" fmla="*/ 514527 h 1086223"/>
                  <a:gd name="connsiteX15" fmla="*/ 1169119 w 1277741"/>
                  <a:gd name="connsiteY15" fmla="*/ 514527 h 1086223"/>
                  <a:gd name="connsiteX16" fmla="*/ 503093 w 1277741"/>
                  <a:gd name="connsiteY16" fmla="*/ 0 h 1086223"/>
                  <a:gd name="connsiteX17" fmla="*/ 22868 w 1277741"/>
                  <a:gd name="connsiteY17" fmla="*/ 194377 h 1086223"/>
                  <a:gd name="connsiteX18" fmla="*/ 0 w 1277741"/>
                  <a:gd name="connsiteY18" fmla="*/ 240113 h 1086223"/>
                  <a:gd name="connsiteX19" fmla="*/ 57170 w 1277741"/>
                  <a:gd name="connsiteY19" fmla="*/ 297282 h 108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7741" h="1086223">
                    <a:moveTo>
                      <a:pt x="57170" y="297282"/>
                    </a:moveTo>
                    <a:cubicBezTo>
                      <a:pt x="74321" y="297282"/>
                      <a:pt x="88613" y="291565"/>
                      <a:pt x="97188" y="280131"/>
                    </a:cubicBezTo>
                    <a:lnTo>
                      <a:pt x="97188" y="280131"/>
                    </a:lnTo>
                    <a:cubicBezTo>
                      <a:pt x="202952" y="177226"/>
                      <a:pt x="345876" y="114339"/>
                      <a:pt x="503093" y="114339"/>
                    </a:cubicBezTo>
                    <a:cubicBezTo>
                      <a:pt x="817526" y="114339"/>
                      <a:pt x="1074789" y="371603"/>
                      <a:pt x="1074789" y="686036"/>
                    </a:cubicBezTo>
                    <a:lnTo>
                      <a:pt x="1074789" y="817526"/>
                    </a:lnTo>
                    <a:lnTo>
                      <a:pt x="746064" y="926148"/>
                    </a:lnTo>
                    <a:cubicBezTo>
                      <a:pt x="731772" y="920431"/>
                      <a:pt x="717479" y="914714"/>
                      <a:pt x="703187" y="914714"/>
                    </a:cubicBezTo>
                    <a:cubicBezTo>
                      <a:pt x="654592" y="914714"/>
                      <a:pt x="617432" y="951875"/>
                      <a:pt x="617432" y="1000469"/>
                    </a:cubicBezTo>
                    <a:cubicBezTo>
                      <a:pt x="617432" y="1049063"/>
                      <a:pt x="654592" y="1086223"/>
                      <a:pt x="703187" y="1086223"/>
                    </a:cubicBezTo>
                    <a:cubicBezTo>
                      <a:pt x="737488" y="1086223"/>
                      <a:pt x="768932" y="1066214"/>
                      <a:pt x="783224" y="1034771"/>
                    </a:cubicBezTo>
                    <a:lnTo>
                      <a:pt x="1237723" y="883271"/>
                    </a:lnTo>
                    <a:cubicBezTo>
                      <a:pt x="1260591" y="874696"/>
                      <a:pt x="1277742" y="854686"/>
                      <a:pt x="1277742" y="828960"/>
                    </a:cubicBezTo>
                    <a:lnTo>
                      <a:pt x="1277742" y="571696"/>
                    </a:lnTo>
                    <a:cubicBezTo>
                      <a:pt x="1277742" y="540253"/>
                      <a:pt x="1252015" y="514527"/>
                      <a:pt x="1220572" y="514527"/>
                    </a:cubicBezTo>
                    <a:lnTo>
                      <a:pt x="1169119" y="514527"/>
                    </a:lnTo>
                    <a:cubicBezTo>
                      <a:pt x="1091940" y="220103"/>
                      <a:pt x="823243" y="0"/>
                      <a:pt x="503093" y="0"/>
                    </a:cubicBezTo>
                    <a:cubicBezTo>
                      <a:pt x="317292" y="0"/>
                      <a:pt x="148641" y="74321"/>
                      <a:pt x="22868" y="194377"/>
                    </a:cubicBezTo>
                    <a:cubicBezTo>
                      <a:pt x="8575" y="205811"/>
                      <a:pt x="0" y="220103"/>
                      <a:pt x="0" y="240113"/>
                    </a:cubicBezTo>
                    <a:cubicBezTo>
                      <a:pt x="0" y="271556"/>
                      <a:pt x="25726" y="297282"/>
                      <a:pt x="57170" y="297282"/>
                    </a:cubicBezTo>
                    <a:close/>
                  </a:path>
                </a:pathLst>
              </a:custGeom>
              <a:solidFill>
                <a:srgbClr val="753743"/>
              </a:solidFill>
              <a:ln w="28575" cap="flat">
                <a:noFill/>
                <a:prstDash val="solid"/>
                <a:miter/>
              </a:ln>
            </p:spPr>
            <p:txBody>
              <a:bodyPr rtlCol="0" anchor="ctr"/>
              <a:lstStyle/>
              <a:p>
                <a:pPr>
                  <a:defRPr/>
                </a:pPr>
                <a:endParaRPr lang="en-GB" sz="1600">
                  <a:solidFill>
                    <a:srgbClr val="111111"/>
                  </a:solidFill>
                </a:endParaRPr>
              </a:p>
            </p:txBody>
          </p:sp>
          <p:sp>
            <p:nvSpPr>
              <p:cNvPr id="69" name="Freeform: Shape 68">
                <a:extLst>
                  <a:ext uri="{FF2B5EF4-FFF2-40B4-BE49-F238E27FC236}">
                    <a16:creationId xmlns:a16="http://schemas.microsoft.com/office/drawing/2014/main" id="{4ADF62DF-0BB4-420B-A1FC-32B77371211E}"/>
                  </a:ext>
                </a:extLst>
              </p:cNvPr>
              <p:cNvSpPr/>
              <p:nvPr/>
            </p:nvSpPr>
            <p:spPr>
              <a:xfrm>
                <a:off x="3482459" y="4017463"/>
                <a:ext cx="626260" cy="626259"/>
              </a:xfrm>
              <a:custGeom>
                <a:avLst/>
                <a:gdLst>
                  <a:gd name="connsiteX0" fmla="*/ 911856 w 914714"/>
                  <a:gd name="connsiteY0" fmla="*/ 505951 h 914714"/>
                  <a:gd name="connsiteX1" fmla="*/ 914714 w 914714"/>
                  <a:gd name="connsiteY1" fmla="*/ 457357 h 914714"/>
                  <a:gd name="connsiteX2" fmla="*/ 457357 w 914714"/>
                  <a:gd name="connsiteY2" fmla="*/ 0 h 914714"/>
                  <a:gd name="connsiteX3" fmla="*/ 0 w 914714"/>
                  <a:gd name="connsiteY3" fmla="*/ 457357 h 914714"/>
                  <a:gd name="connsiteX4" fmla="*/ 457357 w 914714"/>
                  <a:gd name="connsiteY4" fmla="*/ 914714 h 914714"/>
                  <a:gd name="connsiteX5" fmla="*/ 485942 w 914714"/>
                  <a:gd name="connsiteY5" fmla="*/ 911856 h 914714"/>
                  <a:gd name="connsiteX6" fmla="*/ 485942 w 914714"/>
                  <a:gd name="connsiteY6" fmla="*/ 771790 h 914714"/>
                  <a:gd name="connsiteX7" fmla="*/ 485942 w 914714"/>
                  <a:gd name="connsiteY7" fmla="*/ 771790 h 914714"/>
                  <a:gd name="connsiteX8" fmla="*/ 503093 w 914714"/>
                  <a:gd name="connsiteY8" fmla="*/ 694611 h 914714"/>
                  <a:gd name="connsiteX9" fmla="*/ 603140 w 914714"/>
                  <a:gd name="connsiteY9" fmla="*/ 608857 h 914714"/>
                  <a:gd name="connsiteX10" fmla="*/ 911856 w 914714"/>
                  <a:gd name="connsiteY10" fmla="*/ 505951 h 91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714" h="914714">
                    <a:moveTo>
                      <a:pt x="911856" y="505951"/>
                    </a:moveTo>
                    <a:cubicBezTo>
                      <a:pt x="914714" y="488800"/>
                      <a:pt x="914714" y="474508"/>
                      <a:pt x="914714" y="457357"/>
                    </a:cubicBezTo>
                    <a:cubicBezTo>
                      <a:pt x="914714" y="205811"/>
                      <a:pt x="708904" y="0"/>
                      <a:pt x="457357" y="0"/>
                    </a:cubicBezTo>
                    <a:cubicBezTo>
                      <a:pt x="205811" y="0"/>
                      <a:pt x="0" y="205811"/>
                      <a:pt x="0" y="457357"/>
                    </a:cubicBezTo>
                    <a:cubicBezTo>
                      <a:pt x="0" y="708904"/>
                      <a:pt x="205811" y="914714"/>
                      <a:pt x="457357" y="914714"/>
                    </a:cubicBezTo>
                    <a:cubicBezTo>
                      <a:pt x="465933" y="914714"/>
                      <a:pt x="477367" y="914714"/>
                      <a:pt x="485942" y="911856"/>
                    </a:cubicBezTo>
                    <a:lnTo>
                      <a:pt x="485942" y="771790"/>
                    </a:lnTo>
                    <a:lnTo>
                      <a:pt x="485942" y="771790"/>
                    </a:lnTo>
                    <a:cubicBezTo>
                      <a:pt x="485942" y="746064"/>
                      <a:pt x="491659" y="720338"/>
                      <a:pt x="503093" y="694611"/>
                    </a:cubicBezTo>
                    <a:cubicBezTo>
                      <a:pt x="523102" y="654593"/>
                      <a:pt x="557404" y="623149"/>
                      <a:pt x="603140" y="608857"/>
                    </a:cubicBezTo>
                    <a:lnTo>
                      <a:pt x="911856" y="505951"/>
                    </a:lnTo>
                    <a:close/>
                  </a:path>
                </a:pathLst>
              </a:custGeom>
              <a:solidFill>
                <a:srgbClr val="0094C8"/>
              </a:solidFill>
              <a:ln w="28575" cap="flat">
                <a:noFill/>
                <a:prstDash val="solid"/>
                <a:miter/>
              </a:ln>
            </p:spPr>
            <p:txBody>
              <a:bodyPr rtlCol="0" anchor="ctr"/>
              <a:lstStyle/>
              <a:p>
                <a:pPr>
                  <a:defRPr/>
                </a:pPr>
                <a:endParaRPr lang="en-GB" sz="1600">
                  <a:solidFill>
                    <a:srgbClr val="111111"/>
                  </a:solidFill>
                </a:endParaRPr>
              </a:p>
            </p:txBody>
          </p:sp>
        </p:grpSp>
        <p:pic>
          <p:nvPicPr>
            <p:cNvPr id="45" name="Picture 44">
              <a:extLst>
                <a:ext uri="{FF2B5EF4-FFF2-40B4-BE49-F238E27FC236}">
                  <a16:creationId xmlns:a16="http://schemas.microsoft.com/office/drawing/2014/main" id="{C84A8C87-18FB-4F62-A2CF-A9DC85EB3299}"/>
                </a:ext>
              </a:extLst>
            </p:cNvPr>
            <p:cNvPicPr>
              <a:picLocks noChangeAspect="1"/>
            </p:cNvPicPr>
            <p:nvPr/>
          </p:nvPicPr>
          <p:blipFill>
            <a:blip r:embed="rId8"/>
            <a:stretch>
              <a:fillRect/>
            </a:stretch>
          </p:blipFill>
          <p:spPr>
            <a:xfrm>
              <a:off x="994631" y="3688080"/>
              <a:ext cx="1055351" cy="141484"/>
            </a:xfrm>
            <a:prstGeom prst="rect">
              <a:avLst/>
            </a:prstGeom>
          </p:spPr>
        </p:pic>
      </p:grpSp>
      <p:cxnSp>
        <p:nvCxnSpPr>
          <p:cNvPr id="70" name="Straight Connector 69">
            <a:extLst>
              <a:ext uri="{FF2B5EF4-FFF2-40B4-BE49-F238E27FC236}">
                <a16:creationId xmlns:a16="http://schemas.microsoft.com/office/drawing/2014/main" id="{58C709CB-FB91-4018-9A45-FA3E313288C6}"/>
              </a:ext>
            </a:extLst>
          </p:cNvPr>
          <p:cNvCxnSpPr>
            <a:cxnSpLocks/>
          </p:cNvCxnSpPr>
          <p:nvPr/>
        </p:nvCxnSpPr>
        <p:spPr>
          <a:xfrm rot="10800000">
            <a:off x="2098951" y="4448252"/>
            <a:ext cx="0" cy="648267"/>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CC85B5D1-05CA-4C02-A4B8-E97255F54551}"/>
              </a:ext>
            </a:extLst>
          </p:cNvPr>
          <p:cNvSpPr/>
          <p:nvPr/>
        </p:nvSpPr>
        <p:spPr>
          <a:xfrm>
            <a:off x="2074896" y="4440859"/>
            <a:ext cx="48110" cy="48110"/>
          </a:xfrm>
          <a:prstGeom prst="ellipse">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nvGrpSpPr>
          <p:cNvPr id="47" name="Group 46">
            <a:extLst>
              <a:ext uri="{FF2B5EF4-FFF2-40B4-BE49-F238E27FC236}">
                <a16:creationId xmlns:a16="http://schemas.microsoft.com/office/drawing/2014/main" id="{3B884DB7-D369-4371-8BCB-EE7D6819ABBD}"/>
              </a:ext>
            </a:extLst>
          </p:cNvPr>
          <p:cNvGrpSpPr/>
          <p:nvPr/>
        </p:nvGrpSpPr>
        <p:grpSpPr>
          <a:xfrm>
            <a:off x="1086894" y="5117513"/>
            <a:ext cx="2200261" cy="638950"/>
            <a:chOff x="155566" y="4191952"/>
            <a:chExt cx="2200261" cy="638950"/>
          </a:xfrm>
        </p:grpSpPr>
        <p:sp>
          <p:nvSpPr>
            <p:cNvPr id="40" name="TextBox 39">
              <a:extLst>
                <a:ext uri="{FF2B5EF4-FFF2-40B4-BE49-F238E27FC236}">
                  <a16:creationId xmlns:a16="http://schemas.microsoft.com/office/drawing/2014/main" id="{0DE57353-C666-429D-AEC3-DE705BD020C3}"/>
                </a:ext>
              </a:extLst>
            </p:cNvPr>
            <p:cNvSpPr txBox="1"/>
            <p:nvPr/>
          </p:nvSpPr>
          <p:spPr>
            <a:xfrm>
              <a:off x="155566" y="4191952"/>
              <a:ext cx="2200261" cy="276999"/>
            </a:xfrm>
            <a:prstGeom prst="rect">
              <a:avLst/>
            </a:prstGeom>
            <a:noFill/>
          </p:spPr>
          <p:txBody>
            <a:bodyPr wrap="square" rtlCol="0">
              <a:spAutoFit/>
            </a:bodyPr>
            <a:lstStyle/>
            <a:p>
              <a:pPr algn="ctr">
                <a:defRPr/>
              </a:pPr>
              <a:r>
                <a:rPr lang="en-GB" sz="1200">
                  <a:solidFill>
                    <a:srgbClr val="000000"/>
                  </a:solidFill>
                  <a:latin typeface="Aptos" panose="020B0004020202020204" pitchFamily="34" charset="0"/>
                  <a:cs typeface="Arial" panose="020B0604020202020204" pitchFamily="34" charset="0"/>
                </a:rPr>
                <a:t>tap the chat box icon</a:t>
              </a:r>
            </a:p>
          </p:txBody>
        </p:sp>
        <p:sp>
          <p:nvSpPr>
            <p:cNvPr id="72" name="TextBox 71">
              <a:extLst>
                <a:ext uri="{FF2B5EF4-FFF2-40B4-BE49-F238E27FC236}">
                  <a16:creationId xmlns:a16="http://schemas.microsoft.com/office/drawing/2014/main" id="{5FFB78F1-4CF4-4285-A760-4140785CBEF9}"/>
                </a:ext>
              </a:extLst>
            </p:cNvPr>
            <p:cNvSpPr txBox="1"/>
            <p:nvPr/>
          </p:nvSpPr>
          <p:spPr>
            <a:xfrm>
              <a:off x="155566" y="4400015"/>
              <a:ext cx="2200261" cy="430887"/>
            </a:xfrm>
            <a:prstGeom prst="rect">
              <a:avLst/>
            </a:prstGeom>
            <a:noFill/>
          </p:spPr>
          <p:txBody>
            <a:bodyPr wrap="square" rtlCol="0">
              <a:spAutoFit/>
            </a:bodyPr>
            <a:lstStyle/>
            <a:p>
              <a:pPr algn="ctr">
                <a:defRPr/>
              </a:pPr>
              <a:r>
                <a:rPr lang="en-GB" sz="1100" dirty="0">
                  <a:solidFill>
                    <a:srgbClr val="000000"/>
                  </a:solidFill>
                  <a:latin typeface="Aptos" panose="020B0004020202020204" pitchFamily="34" charset="0"/>
                  <a:cs typeface="Arial" panose="020B0604020202020204" pitchFamily="34" charset="0"/>
                </a:rPr>
                <a:t>(it may be at the top of your device’s screen)</a:t>
              </a:r>
            </a:p>
          </p:txBody>
        </p:sp>
      </p:grpSp>
      <p:sp>
        <p:nvSpPr>
          <p:cNvPr id="82" name="TextBox 81">
            <a:extLst>
              <a:ext uri="{FF2B5EF4-FFF2-40B4-BE49-F238E27FC236}">
                <a16:creationId xmlns:a16="http://schemas.microsoft.com/office/drawing/2014/main" id="{B23854C5-44BC-46B1-ADD4-BBFC9B59B83B}"/>
              </a:ext>
            </a:extLst>
          </p:cNvPr>
          <p:cNvSpPr txBox="1"/>
          <p:nvPr/>
        </p:nvSpPr>
        <p:spPr>
          <a:xfrm>
            <a:off x="7805257" y="1141939"/>
            <a:ext cx="2469637" cy="307777"/>
          </a:xfrm>
          <a:prstGeom prst="rect">
            <a:avLst/>
          </a:prstGeom>
          <a:noFill/>
        </p:spPr>
        <p:txBody>
          <a:bodyPr wrap="square" rtlCol="0">
            <a:spAutoFit/>
          </a:bodyPr>
          <a:lstStyle/>
          <a:p>
            <a:pPr>
              <a:defRPr/>
            </a:pPr>
            <a:r>
              <a:rPr lang="en-GB" sz="1400">
                <a:solidFill>
                  <a:srgbClr val="000000"/>
                </a:solidFill>
                <a:latin typeface="Aptos" panose="020B0004020202020204" pitchFamily="34" charset="0"/>
                <a:cs typeface="Arial" panose="020B0604020202020204" pitchFamily="34" charset="0"/>
              </a:rPr>
              <a:t>click the chat box icon</a:t>
            </a:r>
          </a:p>
        </p:txBody>
      </p:sp>
      <p:sp>
        <p:nvSpPr>
          <p:cNvPr id="9" name="RefTextBox123">
            <a:extLst>
              <a:ext uri="{FF2B5EF4-FFF2-40B4-BE49-F238E27FC236}">
                <a16:creationId xmlns:a16="http://schemas.microsoft.com/office/drawing/2014/main" id="{F058F6BA-EF0F-05CE-3ABC-574E5CD79D14}"/>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410452555</a:t>
            </a:r>
          </a:p>
        </p:txBody>
      </p:sp>
    </p:spTree>
    <p:custDataLst>
      <p:tags r:id="rId1"/>
    </p:custDataLst>
    <p:extLst>
      <p:ext uri="{BB962C8B-B14F-4D97-AF65-F5344CB8AC3E}">
        <p14:creationId xmlns:p14="http://schemas.microsoft.com/office/powerpoint/2010/main" val="2391096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fTextBox123">
            <a:extLst>
              <a:ext uri="{FF2B5EF4-FFF2-40B4-BE49-F238E27FC236}">
                <a16:creationId xmlns:a16="http://schemas.microsoft.com/office/drawing/2014/main" id="{560C3231-80ED-A5D7-0BC1-7B87C726DB35}"/>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pPr>
              <a:defRPr/>
            </a:pPr>
            <a:r>
              <a:rPr lang="en-GB" sz="800">
                <a:solidFill>
                  <a:srgbClr val="101012"/>
                </a:solidFill>
                <a:latin typeface="Bierstadt" panose="020B0004020202020204" pitchFamily="34" charset="0"/>
              </a:rPr>
              <a:t>282334458</a:t>
            </a:r>
          </a:p>
        </p:txBody>
      </p:sp>
      <p:sp>
        <p:nvSpPr>
          <p:cNvPr id="3" name="Title 1">
            <a:extLst>
              <a:ext uri="{FF2B5EF4-FFF2-40B4-BE49-F238E27FC236}">
                <a16:creationId xmlns:a16="http://schemas.microsoft.com/office/drawing/2014/main" id="{662460BD-B50D-DFE6-36A0-1B81B8B27C6C}"/>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State Pension forecast</a:t>
            </a:r>
          </a:p>
        </p:txBody>
      </p:sp>
      <p:grpSp>
        <p:nvGrpSpPr>
          <p:cNvPr id="6" name="Group 5">
            <a:extLst>
              <a:ext uri="{FF2B5EF4-FFF2-40B4-BE49-F238E27FC236}">
                <a16:creationId xmlns:a16="http://schemas.microsoft.com/office/drawing/2014/main" id="{C34B1D73-F9E0-D3C2-4777-E571948430F0}"/>
              </a:ext>
            </a:extLst>
          </p:cNvPr>
          <p:cNvGrpSpPr/>
          <p:nvPr/>
        </p:nvGrpSpPr>
        <p:grpSpPr>
          <a:xfrm>
            <a:off x="7627663" y="2731208"/>
            <a:ext cx="4871597" cy="537469"/>
            <a:chOff x="2331432" y="4088575"/>
            <a:chExt cx="5061063" cy="554317"/>
          </a:xfrm>
        </p:grpSpPr>
        <p:sp>
          <p:nvSpPr>
            <p:cNvPr id="7" name="Rounded Rectangle 11">
              <a:extLst>
                <a:ext uri="{FF2B5EF4-FFF2-40B4-BE49-F238E27FC236}">
                  <a16:creationId xmlns:a16="http://schemas.microsoft.com/office/drawing/2014/main" id="{8FF85FB9-0DE5-B125-F8F6-445EA265B5D1}"/>
                </a:ext>
              </a:extLst>
            </p:cNvPr>
            <p:cNvSpPr/>
            <p:nvPr/>
          </p:nvSpPr>
          <p:spPr>
            <a:xfrm>
              <a:off x="2331432" y="4088575"/>
              <a:ext cx="4593937" cy="554317"/>
            </a:xfrm>
            <a:prstGeom prst="roundRect">
              <a:avLst/>
            </a:prstGeom>
            <a:noFill/>
            <a:ln w="38100">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111111"/>
                </a:solidFill>
                <a:latin typeface="Arial"/>
              </a:endParaRPr>
            </a:p>
          </p:txBody>
        </p:sp>
        <p:sp>
          <p:nvSpPr>
            <p:cNvPr id="8" name="Rectangle 7">
              <a:extLst>
                <a:ext uri="{FF2B5EF4-FFF2-40B4-BE49-F238E27FC236}">
                  <a16:creationId xmlns:a16="http://schemas.microsoft.com/office/drawing/2014/main" id="{4F3FF9F3-FCE4-846B-76EA-4D8E5F27FDE5}"/>
                </a:ext>
              </a:extLst>
            </p:cNvPr>
            <p:cNvSpPr/>
            <p:nvPr/>
          </p:nvSpPr>
          <p:spPr>
            <a:xfrm>
              <a:off x="3069323" y="4141614"/>
              <a:ext cx="4323172" cy="380909"/>
            </a:xfrm>
            <a:prstGeom prst="rect">
              <a:avLst/>
            </a:prstGeom>
          </p:spPr>
          <p:txBody>
            <a:bodyPr wrap="square">
              <a:spAutoFit/>
            </a:bodyPr>
            <a:lstStyle/>
            <a:p>
              <a:pPr>
                <a:defRPr/>
              </a:pPr>
              <a:r>
                <a:rPr lang="en-GB" dirty="0">
                  <a:solidFill>
                    <a:srgbClr val="000000"/>
                  </a:solidFill>
                  <a:latin typeface="+mj-lt"/>
                  <a:cs typeface="Arial" panose="020B0604020202020204" pitchFamily="34" charset="0"/>
                </a:rPr>
                <a:t>www.gov.uk/check-state-pension</a:t>
              </a:r>
              <a:endParaRPr lang="en-GB" sz="2000" dirty="0">
                <a:solidFill>
                  <a:srgbClr val="000000"/>
                </a:solidFill>
                <a:latin typeface="+mj-lt"/>
                <a:cs typeface="Arial" panose="020B0604020202020204" pitchFamily="34" charset="0"/>
              </a:endParaRPr>
            </a:p>
          </p:txBody>
        </p:sp>
      </p:grpSp>
      <p:sp>
        <p:nvSpPr>
          <p:cNvPr id="9" name="TextBox 8">
            <a:extLst>
              <a:ext uri="{FF2B5EF4-FFF2-40B4-BE49-F238E27FC236}">
                <a16:creationId xmlns:a16="http://schemas.microsoft.com/office/drawing/2014/main" id="{3F34AD7E-1F14-0764-62BD-56293438AF47}"/>
              </a:ext>
            </a:extLst>
          </p:cNvPr>
          <p:cNvSpPr txBox="1"/>
          <p:nvPr/>
        </p:nvSpPr>
        <p:spPr>
          <a:xfrm>
            <a:off x="7869259" y="2991678"/>
            <a:ext cx="1771650" cy="276999"/>
          </a:xfrm>
          <a:prstGeom prst="rect">
            <a:avLst/>
          </a:prstGeom>
          <a:noFill/>
        </p:spPr>
        <p:txBody>
          <a:bodyPr wrap="square" rtlCol="0">
            <a:spAutoFit/>
          </a:bodyPr>
          <a:lstStyle/>
          <a:p>
            <a:pPr>
              <a:defRPr/>
            </a:pPr>
            <a:r>
              <a:rPr lang="en-GB" sz="1200" b="1" dirty="0">
                <a:solidFill>
                  <a:srgbClr val="FFFFFF"/>
                </a:solidFill>
                <a:latin typeface="Aptos" panose="020B0004020202020204" pitchFamily="34" charset="0"/>
                <a:cs typeface="+mn-cs"/>
              </a:rPr>
              <a:t>£175.20 a week</a:t>
            </a:r>
          </a:p>
        </p:txBody>
      </p:sp>
      <p:grpSp>
        <p:nvGrpSpPr>
          <p:cNvPr id="11" name="Group 10">
            <a:extLst>
              <a:ext uri="{FF2B5EF4-FFF2-40B4-BE49-F238E27FC236}">
                <a16:creationId xmlns:a16="http://schemas.microsoft.com/office/drawing/2014/main" id="{E08C0569-11D6-3BB2-2AF6-C51727FC143C}"/>
              </a:ext>
            </a:extLst>
          </p:cNvPr>
          <p:cNvGrpSpPr/>
          <p:nvPr/>
        </p:nvGrpSpPr>
        <p:grpSpPr>
          <a:xfrm>
            <a:off x="143090" y="1954318"/>
            <a:ext cx="8402769" cy="4520213"/>
            <a:chOff x="561975" y="1912801"/>
            <a:chExt cx="3248025" cy="1747253"/>
          </a:xfrm>
        </p:grpSpPr>
        <p:grpSp>
          <p:nvGrpSpPr>
            <p:cNvPr id="13" name="Group 12">
              <a:extLst>
                <a:ext uri="{FF2B5EF4-FFF2-40B4-BE49-F238E27FC236}">
                  <a16:creationId xmlns:a16="http://schemas.microsoft.com/office/drawing/2014/main" id="{F572DC17-2632-CD3B-A8FB-13DA718A95F8}"/>
                </a:ext>
              </a:extLst>
            </p:cNvPr>
            <p:cNvGrpSpPr/>
            <p:nvPr/>
          </p:nvGrpSpPr>
          <p:grpSpPr>
            <a:xfrm>
              <a:off x="961002" y="1912801"/>
              <a:ext cx="2449971" cy="1615923"/>
              <a:chOff x="2314574" y="3173966"/>
              <a:chExt cx="4181475" cy="2757968"/>
            </a:xfrm>
          </p:grpSpPr>
          <p:sp>
            <p:nvSpPr>
              <p:cNvPr id="24" name="Freeform: Shape 23">
                <a:extLst>
                  <a:ext uri="{FF2B5EF4-FFF2-40B4-BE49-F238E27FC236}">
                    <a16:creationId xmlns:a16="http://schemas.microsoft.com/office/drawing/2014/main" id="{3508FF28-1EBE-FC30-2584-E7087FF7B560}"/>
                  </a:ext>
                </a:extLst>
              </p:cNvPr>
              <p:cNvSpPr/>
              <p:nvPr/>
            </p:nvSpPr>
            <p:spPr>
              <a:xfrm>
                <a:off x="2314574" y="3173966"/>
                <a:ext cx="4181475" cy="2757968"/>
              </a:xfrm>
              <a:custGeom>
                <a:avLst/>
                <a:gdLst>
                  <a:gd name="connsiteX0" fmla="*/ 135564 w 4181475"/>
                  <a:gd name="connsiteY0" fmla="*/ 0 h 2757968"/>
                  <a:gd name="connsiteX1" fmla="*/ 4045911 w 4181475"/>
                  <a:gd name="connsiteY1" fmla="*/ 0 h 2757968"/>
                  <a:gd name="connsiteX2" fmla="*/ 4181475 w 4181475"/>
                  <a:gd name="connsiteY2" fmla="*/ 135564 h 2757968"/>
                  <a:gd name="connsiteX3" fmla="*/ 4181475 w 4181475"/>
                  <a:gd name="connsiteY3" fmla="*/ 2757968 h 2757968"/>
                  <a:gd name="connsiteX4" fmla="*/ 0 w 4181475"/>
                  <a:gd name="connsiteY4" fmla="*/ 2757968 h 2757968"/>
                  <a:gd name="connsiteX5" fmla="*/ 0 w 4181475"/>
                  <a:gd name="connsiteY5" fmla="*/ 135564 h 2757968"/>
                  <a:gd name="connsiteX6" fmla="*/ 135564 w 4181475"/>
                  <a:gd name="connsiteY6" fmla="*/ 0 h 275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1475" h="2757968">
                    <a:moveTo>
                      <a:pt x="135564" y="0"/>
                    </a:moveTo>
                    <a:lnTo>
                      <a:pt x="4045911" y="0"/>
                    </a:lnTo>
                    <a:cubicBezTo>
                      <a:pt x="4120781" y="0"/>
                      <a:pt x="4181475" y="60694"/>
                      <a:pt x="4181475" y="135564"/>
                    </a:cubicBezTo>
                    <a:lnTo>
                      <a:pt x="4181475" y="2757968"/>
                    </a:lnTo>
                    <a:lnTo>
                      <a:pt x="0" y="2757968"/>
                    </a:lnTo>
                    <a:lnTo>
                      <a:pt x="0" y="135564"/>
                    </a:lnTo>
                    <a:cubicBezTo>
                      <a:pt x="0" y="60694"/>
                      <a:pt x="60694" y="0"/>
                      <a:pt x="135564"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defRPr/>
                </a:pPr>
                <a:endParaRPr lang="en-GB">
                  <a:solidFill>
                    <a:srgbClr val="FFFFFF"/>
                  </a:solidFill>
                  <a:latin typeface="Arial"/>
                </a:endParaRPr>
              </a:p>
            </p:txBody>
          </p:sp>
          <p:sp>
            <p:nvSpPr>
              <p:cNvPr id="25" name="Rectangle: Rounded Corners 24">
                <a:extLst>
                  <a:ext uri="{FF2B5EF4-FFF2-40B4-BE49-F238E27FC236}">
                    <a16:creationId xmlns:a16="http://schemas.microsoft.com/office/drawing/2014/main" id="{40018495-CFF8-CBF8-AA06-E9ABD6CDEAB0}"/>
                  </a:ext>
                </a:extLst>
              </p:cNvPr>
              <p:cNvSpPr/>
              <p:nvPr/>
            </p:nvSpPr>
            <p:spPr>
              <a:xfrm>
                <a:off x="2491168" y="3347055"/>
                <a:ext cx="3828287" cy="2427587"/>
              </a:xfrm>
              <a:prstGeom prst="roundRect">
                <a:avLst>
                  <a:gd name="adj" fmla="val 108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defRPr/>
                </a:pPr>
                <a:endParaRPr lang="en-GB">
                  <a:solidFill>
                    <a:srgbClr val="FFFFFF"/>
                  </a:solidFill>
                  <a:latin typeface="Arial"/>
                </a:endParaRPr>
              </a:p>
            </p:txBody>
          </p:sp>
        </p:grpSp>
        <p:grpSp>
          <p:nvGrpSpPr>
            <p:cNvPr id="15" name="Group 14">
              <a:extLst>
                <a:ext uri="{FF2B5EF4-FFF2-40B4-BE49-F238E27FC236}">
                  <a16:creationId xmlns:a16="http://schemas.microsoft.com/office/drawing/2014/main" id="{D7A3BE45-F2B2-9B70-30AA-A099B45FB37C}"/>
                </a:ext>
              </a:extLst>
            </p:cNvPr>
            <p:cNvGrpSpPr/>
            <p:nvPr/>
          </p:nvGrpSpPr>
          <p:grpSpPr>
            <a:xfrm>
              <a:off x="561975" y="3521871"/>
              <a:ext cx="3248025" cy="138183"/>
              <a:chOff x="561975" y="3521871"/>
              <a:chExt cx="3248025" cy="138183"/>
            </a:xfrm>
            <a:effectLst>
              <a:reflection blurRad="6350" stA="55000" endPos="88000" dir="5400000" sy="-100000" algn="bl" rotWithShape="0"/>
            </a:effectLst>
          </p:grpSpPr>
          <p:grpSp>
            <p:nvGrpSpPr>
              <p:cNvPr id="16" name="Group 15">
                <a:extLst>
                  <a:ext uri="{FF2B5EF4-FFF2-40B4-BE49-F238E27FC236}">
                    <a16:creationId xmlns:a16="http://schemas.microsoft.com/office/drawing/2014/main" id="{E024789F-9A76-0830-EA21-B1D4CB57DA5B}"/>
                  </a:ext>
                </a:extLst>
              </p:cNvPr>
              <p:cNvGrpSpPr/>
              <p:nvPr/>
            </p:nvGrpSpPr>
            <p:grpSpPr>
              <a:xfrm>
                <a:off x="561975" y="3521871"/>
                <a:ext cx="3248025" cy="138183"/>
                <a:chOff x="1514475" y="5594433"/>
                <a:chExt cx="5543550" cy="235843"/>
              </a:xfrm>
            </p:grpSpPr>
            <p:sp>
              <p:nvSpPr>
                <p:cNvPr id="22" name="Rectangle 21">
                  <a:extLst>
                    <a:ext uri="{FF2B5EF4-FFF2-40B4-BE49-F238E27FC236}">
                      <a16:creationId xmlns:a16="http://schemas.microsoft.com/office/drawing/2014/main" id="{4B5A9528-61C0-6D9C-8F3C-21365B79A480}"/>
                    </a:ext>
                  </a:extLst>
                </p:cNvPr>
                <p:cNvSpPr/>
                <p:nvPr/>
              </p:nvSpPr>
              <p:spPr>
                <a:xfrm>
                  <a:off x="1514475" y="5594433"/>
                  <a:ext cx="5543550" cy="141552"/>
                </a:xfrm>
                <a:prstGeom prst="rect">
                  <a:avLst/>
                </a:prstGeom>
                <a:gradFill flip="none" rotWithShape="1">
                  <a:gsLst>
                    <a:gs pos="0">
                      <a:schemeClr val="bg1">
                        <a:lumMod val="50000"/>
                      </a:schemeClr>
                    </a:gs>
                    <a:gs pos="2000">
                      <a:schemeClr val="bg1"/>
                    </a:gs>
                    <a:gs pos="9000">
                      <a:schemeClr val="bg1">
                        <a:lumMod val="85000"/>
                      </a:schemeClr>
                    </a:gs>
                    <a:gs pos="92000">
                      <a:srgbClr val="ECECED"/>
                    </a:gs>
                    <a:gs pos="98000">
                      <a:schemeClr val="bg1"/>
                    </a:gs>
                    <a:gs pos="100000">
                      <a:schemeClr val="bg1">
                        <a:lumMod val="65000"/>
                      </a:schemeClr>
                    </a:gs>
                    <a:gs pos="70000">
                      <a:schemeClr val="bg1">
                        <a:lumMod val="85000"/>
                      </a:schemeClr>
                    </a:gs>
                    <a:gs pos="34000">
                      <a:srgbClr val="F7F7F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23" name="Flowchart: Manual Operation 22">
                  <a:extLst>
                    <a:ext uri="{FF2B5EF4-FFF2-40B4-BE49-F238E27FC236}">
                      <a16:creationId xmlns:a16="http://schemas.microsoft.com/office/drawing/2014/main" id="{20699215-89EB-3FAE-ED2E-63C8C5D70E43}"/>
                    </a:ext>
                  </a:extLst>
                </p:cNvPr>
                <p:cNvSpPr/>
                <p:nvPr/>
              </p:nvSpPr>
              <p:spPr>
                <a:xfrm>
                  <a:off x="1514475" y="5735985"/>
                  <a:ext cx="5543550" cy="94291"/>
                </a:xfrm>
                <a:prstGeom prst="flowChartManualOperation">
                  <a:avLst/>
                </a:prstGeom>
                <a:gradFill flip="none" rotWithShape="1">
                  <a:gsLst>
                    <a:gs pos="100000">
                      <a:schemeClr val="bg1">
                        <a:lumMod val="65000"/>
                      </a:schemeClr>
                    </a:gs>
                    <a:gs pos="0">
                      <a:schemeClr val="bg1">
                        <a:lumMod val="50000"/>
                      </a:schemeClr>
                    </a:gs>
                    <a:gs pos="59000">
                      <a:schemeClr val="bg1">
                        <a:lumMod val="65000"/>
                      </a:schemeClr>
                    </a:gs>
                    <a:gs pos="38000">
                      <a:schemeClr val="bg1">
                        <a:lumMod val="65000"/>
                      </a:schemeClr>
                    </a:gs>
                    <a:gs pos="47000">
                      <a:schemeClr val="bg1">
                        <a:lumMod val="8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sp>
            <p:nvSpPr>
              <p:cNvPr id="20" name="Trapezoid 19">
                <a:extLst>
                  <a:ext uri="{FF2B5EF4-FFF2-40B4-BE49-F238E27FC236}">
                    <a16:creationId xmlns:a16="http://schemas.microsoft.com/office/drawing/2014/main" id="{DC8DAEA0-9B52-AFC6-63E1-0E1A24725820}"/>
                  </a:ext>
                </a:extLst>
              </p:cNvPr>
              <p:cNvSpPr/>
              <p:nvPr/>
            </p:nvSpPr>
            <p:spPr>
              <a:xfrm flipV="1">
                <a:off x="1899145" y="3543401"/>
                <a:ext cx="573685" cy="21849"/>
              </a:xfrm>
              <a:prstGeom prst="trapezoid">
                <a:avLst>
                  <a:gd name="adj" fmla="val 72676"/>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21" name="Rectangle 20">
                <a:extLst>
                  <a:ext uri="{FF2B5EF4-FFF2-40B4-BE49-F238E27FC236}">
                    <a16:creationId xmlns:a16="http://schemas.microsoft.com/office/drawing/2014/main" id="{F161CD33-A110-7AB9-AFC9-C58F13948B52}"/>
                  </a:ext>
                </a:extLst>
              </p:cNvPr>
              <p:cNvSpPr/>
              <p:nvPr/>
            </p:nvSpPr>
            <p:spPr>
              <a:xfrm>
                <a:off x="3450214" y="3553414"/>
                <a:ext cx="130504" cy="17626"/>
              </a:xfrm>
              <a:prstGeom prst="rect">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pic>
        <p:nvPicPr>
          <p:cNvPr id="26" name="Graphic 25" descr="Internet">
            <a:extLst>
              <a:ext uri="{FF2B5EF4-FFF2-40B4-BE49-F238E27FC236}">
                <a16:creationId xmlns:a16="http://schemas.microsoft.com/office/drawing/2014/main" id="{30BB1DD6-76B0-0025-B512-212C2918EF1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5874" y="2682454"/>
            <a:ext cx="654462" cy="654462"/>
          </a:xfrm>
          <a:prstGeom prst="rect">
            <a:avLst/>
          </a:prstGeom>
        </p:spPr>
      </p:pic>
      <p:sp>
        <p:nvSpPr>
          <p:cNvPr id="27" name="TextBox 26">
            <a:extLst>
              <a:ext uri="{FF2B5EF4-FFF2-40B4-BE49-F238E27FC236}">
                <a16:creationId xmlns:a16="http://schemas.microsoft.com/office/drawing/2014/main" id="{F267602B-49BA-2458-26BA-37020977B04C}"/>
              </a:ext>
            </a:extLst>
          </p:cNvPr>
          <p:cNvSpPr txBox="1"/>
          <p:nvPr/>
        </p:nvSpPr>
        <p:spPr>
          <a:xfrm>
            <a:off x="1557169" y="2226005"/>
            <a:ext cx="5467592" cy="461665"/>
          </a:xfrm>
          <a:prstGeom prst="rect">
            <a:avLst/>
          </a:prstGeom>
          <a:noFill/>
        </p:spPr>
        <p:txBody>
          <a:bodyPr wrap="square" rtlCol="0">
            <a:spAutoFit/>
          </a:bodyPr>
          <a:lstStyle/>
          <a:p>
            <a:pPr>
              <a:defRPr/>
            </a:pPr>
            <a:r>
              <a:rPr lang="en-GB" sz="2400" b="1" dirty="0">
                <a:solidFill>
                  <a:srgbClr val="111111"/>
                </a:solidFill>
                <a:latin typeface="Aptos" panose="020B0004020202020204" pitchFamily="34" charset="0"/>
              </a:rPr>
              <a:t>Your State Pension summary</a:t>
            </a:r>
          </a:p>
        </p:txBody>
      </p:sp>
      <p:sp>
        <p:nvSpPr>
          <p:cNvPr id="28" name="Rectangle 27">
            <a:extLst>
              <a:ext uri="{FF2B5EF4-FFF2-40B4-BE49-F238E27FC236}">
                <a16:creationId xmlns:a16="http://schemas.microsoft.com/office/drawing/2014/main" id="{DDAEBB47-89E3-D347-94E4-3966375D90A9}"/>
              </a:ext>
            </a:extLst>
          </p:cNvPr>
          <p:cNvSpPr/>
          <p:nvPr/>
        </p:nvSpPr>
        <p:spPr>
          <a:xfrm>
            <a:off x="1557170" y="2697404"/>
            <a:ext cx="5620854" cy="1346321"/>
          </a:xfrm>
          <a:prstGeom prst="rect">
            <a:avLst/>
          </a:prstGeom>
          <a:solidFill>
            <a:srgbClr val="0070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29" name="TextBox 28">
            <a:extLst>
              <a:ext uri="{FF2B5EF4-FFF2-40B4-BE49-F238E27FC236}">
                <a16:creationId xmlns:a16="http://schemas.microsoft.com/office/drawing/2014/main" id="{DCF6A270-90BC-4842-0E6A-31C7528D8C29}"/>
              </a:ext>
            </a:extLst>
          </p:cNvPr>
          <p:cNvSpPr txBox="1"/>
          <p:nvPr/>
        </p:nvSpPr>
        <p:spPr>
          <a:xfrm>
            <a:off x="1557170" y="2629371"/>
            <a:ext cx="5620854" cy="954107"/>
          </a:xfrm>
          <a:prstGeom prst="rect">
            <a:avLst/>
          </a:prstGeom>
          <a:noFill/>
        </p:spPr>
        <p:txBody>
          <a:bodyPr wrap="square" rtlCol="0">
            <a:spAutoFit/>
          </a:bodyPr>
          <a:lstStyle/>
          <a:p>
            <a:pPr algn="ctr">
              <a:defRPr/>
            </a:pPr>
            <a:r>
              <a:rPr lang="en-GB" sz="2800" b="1" dirty="0">
                <a:solidFill>
                  <a:srgbClr val="FFFFFF"/>
                </a:solidFill>
                <a:latin typeface="Aptos" panose="020B0004020202020204" pitchFamily="34" charset="0"/>
              </a:rPr>
              <a:t>You can get your State </a:t>
            </a:r>
          </a:p>
          <a:p>
            <a:pPr algn="ctr">
              <a:defRPr/>
            </a:pPr>
            <a:r>
              <a:rPr lang="en-GB" sz="2800" b="1" dirty="0">
                <a:solidFill>
                  <a:srgbClr val="FFFFFF"/>
                </a:solidFill>
                <a:latin typeface="Aptos" panose="020B0004020202020204" pitchFamily="34" charset="0"/>
              </a:rPr>
              <a:t>Pension on 25 June 2036</a:t>
            </a:r>
          </a:p>
        </p:txBody>
      </p:sp>
      <p:sp>
        <p:nvSpPr>
          <p:cNvPr id="30" name="TextBox 29">
            <a:extLst>
              <a:ext uri="{FF2B5EF4-FFF2-40B4-BE49-F238E27FC236}">
                <a16:creationId xmlns:a16="http://schemas.microsoft.com/office/drawing/2014/main" id="{166509C7-32CD-F97C-25CC-38B764A520D9}"/>
              </a:ext>
            </a:extLst>
          </p:cNvPr>
          <p:cNvSpPr txBox="1"/>
          <p:nvPr/>
        </p:nvSpPr>
        <p:spPr>
          <a:xfrm>
            <a:off x="1557169" y="3460558"/>
            <a:ext cx="5598711" cy="584775"/>
          </a:xfrm>
          <a:prstGeom prst="rect">
            <a:avLst/>
          </a:prstGeom>
          <a:noFill/>
        </p:spPr>
        <p:txBody>
          <a:bodyPr wrap="square" rtlCol="0">
            <a:spAutoFit/>
          </a:bodyPr>
          <a:lstStyle/>
          <a:p>
            <a:pPr algn="ctr">
              <a:defRPr/>
            </a:pPr>
            <a:r>
              <a:rPr lang="en-GB" sz="1600" dirty="0">
                <a:solidFill>
                  <a:srgbClr val="FFFFFF"/>
                </a:solidFill>
                <a:latin typeface="Aptos" panose="020B0004020202020204" pitchFamily="34" charset="0"/>
              </a:rPr>
              <a:t>Your forecast is £241.30 a week, </a:t>
            </a:r>
          </a:p>
          <a:p>
            <a:pPr algn="ctr">
              <a:defRPr/>
            </a:pPr>
            <a:r>
              <a:rPr lang="en-GB" sz="1600" dirty="0">
                <a:solidFill>
                  <a:srgbClr val="FFFFFF"/>
                </a:solidFill>
                <a:latin typeface="Aptos" panose="020B0004020202020204" pitchFamily="34" charset="0"/>
              </a:rPr>
              <a:t>£1,049.22 a month, £12,590.68 a year</a:t>
            </a:r>
          </a:p>
        </p:txBody>
      </p:sp>
      <p:sp>
        <p:nvSpPr>
          <p:cNvPr id="31" name="TextBox 30">
            <a:extLst>
              <a:ext uri="{FF2B5EF4-FFF2-40B4-BE49-F238E27FC236}">
                <a16:creationId xmlns:a16="http://schemas.microsoft.com/office/drawing/2014/main" id="{103E5630-6B8A-9FE3-812B-330B97072240}"/>
              </a:ext>
            </a:extLst>
          </p:cNvPr>
          <p:cNvSpPr txBox="1"/>
          <p:nvPr/>
        </p:nvSpPr>
        <p:spPr>
          <a:xfrm>
            <a:off x="1557169" y="4085874"/>
            <a:ext cx="3893996" cy="577081"/>
          </a:xfrm>
          <a:prstGeom prst="rect">
            <a:avLst/>
          </a:prstGeom>
          <a:noFill/>
        </p:spPr>
        <p:txBody>
          <a:bodyPr wrap="square" rtlCol="0">
            <a:spAutoFit/>
          </a:bodyPr>
          <a:lstStyle/>
          <a:p>
            <a:pPr>
              <a:defRPr/>
            </a:pPr>
            <a:r>
              <a:rPr lang="en-GB" sz="1050" dirty="0">
                <a:solidFill>
                  <a:srgbClr val="111111"/>
                </a:solidFill>
                <a:latin typeface="Aptos" panose="020B0004020202020204" pitchFamily="34" charset="0"/>
              </a:rPr>
              <a:t>Your forecast</a:t>
            </a:r>
          </a:p>
          <a:p>
            <a:pPr marL="171450" indent="-171450">
              <a:buFont typeface="Arial" panose="020B0604020202020204" pitchFamily="34" charset="0"/>
              <a:buChar char="•"/>
              <a:defRPr/>
            </a:pPr>
            <a:r>
              <a:rPr lang="en-GB" sz="1050" dirty="0">
                <a:solidFill>
                  <a:srgbClr val="111111"/>
                </a:solidFill>
                <a:latin typeface="Aptos" panose="020B0004020202020204" pitchFamily="34" charset="0"/>
              </a:rPr>
              <a:t>is not a guarantee and is based on the current law</a:t>
            </a:r>
          </a:p>
          <a:p>
            <a:pPr marL="171450" indent="-171450">
              <a:buFont typeface="Arial" panose="020B0604020202020204" pitchFamily="34" charset="0"/>
              <a:buChar char="•"/>
              <a:defRPr/>
            </a:pPr>
            <a:r>
              <a:rPr lang="en-GB" sz="1050" dirty="0">
                <a:solidFill>
                  <a:srgbClr val="111111"/>
                </a:solidFill>
                <a:latin typeface="Aptos" panose="020B0004020202020204" pitchFamily="34" charset="0"/>
              </a:rPr>
              <a:t>does not include any increase due to inflation</a:t>
            </a:r>
          </a:p>
        </p:txBody>
      </p:sp>
      <p:sp>
        <p:nvSpPr>
          <p:cNvPr id="32" name="TextBox 31">
            <a:extLst>
              <a:ext uri="{FF2B5EF4-FFF2-40B4-BE49-F238E27FC236}">
                <a16:creationId xmlns:a16="http://schemas.microsoft.com/office/drawing/2014/main" id="{A352AAE1-E2E9-F1EA-194B-3493D762EDDE}"/>
              </a:ext>
            </a:extLst>
          </p:cNvPr>
          <p:cNvSpPr txBox="1"/>
          <p:nvPr/>
        </p:nvSpPr>
        <p:spPr>
          <a:xfrm>
            <a:off x="1557169" y="4596281"/>
            <a:ext cx="5688716" cy="261610"/>
          </a:xfrm>
          <a:prstGeom prst="rect">
            <a:avLst/>
          </a:prstGeom>
          <a:noFill/>
        </p:spPr>
        <p:txBody>
          <a:bodyPr wrap="square" rtlCol="0">
            <a:spAutoFit/>
          </a:bodyPr>
          <a:lstStyle/>
          <a:p>
            <a:pPr>
              <a:defRPr/>
            </a:pPr>
            <a:r>
              <a:rPr lang="en-GB" sz="1100" b="1" dirty="0">
                <a:solidFill>
                  <a:srgbClr val="111111"/>
                </a:solidFill>
                <a:latin typeface="Aptos" panose="020B0004020202020204" pitchFamily="34" charset="0"/>
              </a:rPr>
              <a:t>You need to continue to contribute National Insurance to reach your forecast</a:t>
            </a:r>
          </a:p>
        </p:txBody>
      </p:sp>
      <p:sp>
        <p:nvSpPr>
          <p:cNvPr id="33" name="TextBox 32">
            <a:extLst>
              <a:ext uri="{FF2B5EF4-FFF2-40B4-BE49-F238E27FC236}">
                <a16:creationId xmlns:a16="http://schemas.microsoft.com/office/drawing/2014/main" id="{A475D635-10D0-25BB-C887-350E2C24BFCE}"/>
              </a:ext>
            </a:extLst>
          </p:cNvPr>
          <p:cNvSpPr txBox="1"/>
          <p:nvPr/>
        </p:nvSpPr>
        <p:spPr>
          <a:xfrm>
            <a:off x="1534898" y="4805518"/>
            <a:ext cx="5489863" cy="261610"/>
          </a:xfrm>
          <a:prstGeom prst="rect">
            <a:avLst/>
          </a:prstGeom>
          <a:noFill/>
        </p:spPr>
        <p:txBody>
          <a:bodyPr wrap="square" rtlCol="0">
            <a:spAutoFit/>
          </a:bodyPr>
          <a:lstStyle/>
          <a:p>
            <a:pPr>
              <a:defRPr/>
            </a:pPr>
            <a:r>
              <a:rPr lang="en-GB" sz="1050" dirty="0">
                <a:solidFill>
                  <a:srgbClr val="111111"/>
                </a:solidFill>
                <a:latin typeface="Aptos" panose="020B0004020202020204" pitchFamily="34" charset="0"/>
              </a:rPr>
              <a:t>Estimate based on your National Insurance record up to 5 April 2026 </a:t>
            </a:r>
          </a:p>
        </p:txBody>
      </p:sp>
      <p:sp>
        <p:nvSpPr>
          <p:cNvPr id="34" name="TextBox 33">
            <a:extLst>
              <a:ext uri="{FF2B5EF4-FFF2-40B4-BE49-F238E27FC236}">
                <a16:creationId xmlns:a16="http://schemas.microsoft.com/office/drawing/2014/main" id="{4E41C5A3-2F7F-544A-86B2-E97663EA0030}"/>
              </a:ext>
            </a:extLst>
          </p:cNvPr>
          <p:cNvSpPr txBox="1"/>
          <p:nvPr/>
        </p:nvSpPr>
        <p:spPr>
          <a:xfrm>
            <a:off x="1534898" y="5339366"/>
            <a:ext cx="5489863" cy="261610"/>
          </a:xfrm>
          <a:prstGeom prst="rect">
            <a:avLst/>
          </a:prstGeom>
          <a:noFill/>
        </p:spPr>
        <p:txBody>
          <a:bodyPr wrap="square" rtlCol="0">
            <a:spAutoFit/>
          </a:bodyPr>
          <a:lstStyle/>
          <a:p>
            <a:pPr>
              <a:defRPr/>
            </a:pPr>
            <a:r>
              <a:rPr lang="en-GB" sz="1050" dirty="0">
                <a:solidFill>
                  <a:srgbClr val="111111"/>
                </a:solidFill>
                <a:latin typeface="Aptos" panose="020B0004020202020204" pitchFamily="34" charset="0"/>
              </a:rPr>
              <a:t>Forecast if you contribute another 7 years before 5 April 2036</a:t>
            </a:r>
          </a:p>
        </p:txBody>
      </p:sp>
      <p:sp>
        <p:nvSpPr>
          <p:cNvPr id="35" name="Rectangle 34">
            <a:extLst>
              <a:ext uri="{FF2B5EF4-FFF2-40B4-BE49-F238E27FC236}">
                <a16:creationId xmlns:a16="http://schemas.microsoft.com/office/drawing/2014/main" id="{5142D2C4-774D-16B0-ADC0-F9FB4D282DC0}"/>
              </a:ext>
            </a:extLst>
          </p:cNvPr>
          <p:cNvSpPr/>
          <p:nvPr/>
        </p:nvSpPr>
        <p:spPr>
          <a:xfrm>
            <a:off x="1636190" y="5079625"/>
            <a:ext cx="4021267" cy="216427"/>
          </a:xfrm>
          <a:prstGeom prst="rect">
            <a:avLst/>
          </a:prstGeom>
          <a:solidFill>
            <a:srgbClr val="0070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ptos" panose="020B0004020202020204" pitchFamily="34" charset="0"/>
            </a:endParaRPr>
          </a:p>
        </p:txBody>
      </p:sp>
      <p:sp>
        <p:nvSpPr>
          <p:cNvPr id="36" name="Rectangle 35">
            <a:extLst>
              <a:ext uri="{FF2B5EF4-FFF2-40B4-BE49-F238E27FC236}">
                <a16:creationId xmlns:a16="http://schemas.microsoft.com/office/drawing/2014/main" id="{55250D31-9BC5-8390-EDAA-1AC4079C0439}"/>
              </a:ext>
            </a:extLst>
          </p:cNvPr>
          <p:cNvSpPr/>
          <p:nvPr/>
        </p:nvSpPr>
        <p:spPr>
          <a:xfrm>
            <a:off x="5657457" y="5078580"/>
            <a:ext cx="1520567" cy="216401"/>
          </a:xfrm>
          <a:prstGeom prst="rect">
            <a:avLst/>
          </a:prstGeom>
          <a:solidFill>
            <a:srgbClr val="C1DF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ptos" panose="020B0004020202020204" pitchFamily="34" charset="0"/>
            </a:endParaRPr>
          </a:p>
        </p:txBody>
      </p:sp>
      <p:sp>
        <p:nvSpPr>
          <p:cNvPr id="37" name="Rectangle 36">
            <a:extLst>
              <a:ext uri="{FF2B5EF4-FFF2-40B4-BE49-F238E27FC236}">
                <a16:creationId xmlns:a16="http://schemas.microsoft.com/office/drawing/2014/main" id="{CA831243-AA56-755E-2DE4-EF833EEBF10D}"/>
              </a:ext>
            </a:extLst>
          </p:cNvPr>
          <p:cNvSpPr/>
          <p:nvPr/>
        </p:nvSpPr>
        <p:spPr>
          <a:xfrm>
            <a:off x="1636190" y="5588911"/>
            <a:ext cx="5541834" cy="232305"/>
          </a:xfrm>
          <a:prstGeom prst="rect">
            <a:avLst/>
          </a:prstGeom>
          <a:solidFill>
            <a:srgbClr val="0070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ptos" panose="020B0004020202020204" pitchFamily="34" charset="0"/>
            </a:endParaRPr>
          </a:p>
        </p:txBody>
      </p:sp>
      <p:sp>
        <p:nvSpPr>
          <p:cNvPr id="38" name="TextBox 37">
            <a:extLst>
              <a:ext uri="{FF2B5EF4-FFF2-40B4-BE49-F238E27FC236}">
                <a16:creationId xmlns:a16="http://schemas.microsoft.com/office/drawing/2014/main" id="{7C1E7C52-BF3F-524B-3FB2-F6688FE5B9C8}"/>
              </a:ext>
            </a:extLst>
          </p:cNvPr>
          <p:cNvSpPr txBox="1"/>
          <p:nvPr/>
        </p:nvSpPr>
        <p:spPr>
          <a:xfrm>
            <a:off x="1614045" y="5547230"/>
            <a:ext cx="2017473" cy="338554"/>
          </a:xfrm>
          <a:prstGeom prst="rect">
            <a:avLst/>
          </a:prstGeom>
          <a:noFill/>
        </p:spPr>
        <p:txBody>
          <a:bodyPr wrap="square" rtlCol="0">
            <a:spAutoFit/>
          </a:bodyPr>
          <a:lstStyle/>
          <a:p>
            <a:pPr>
              <a:defRPr/>
            </a:pPr>
            <a:r>
              <a:rPr lang="en-GB" sz="1600" b="1" dirty="0">
                <a:solidFill>
                  <a:srgbClr val="FFFFFF"/>
                </a:solidFill>
                <a:latin typeface="Aptos" panose="020B0004020202020204" pitchFamily="34" charset="0"/>
              </a:rPr>
              <a:t>£241.30 a week</a:t>
            </a:r>
          </a:p>
        </p:txBody>
      </p:sp>
      <p:sp>
        <p:nvSpPr>
          <p:cNvPr id="39" name="TextBox 38">
            <a:extLst>
              <a:ext uri="{FF2B5EF4-FFF2-40B4-BE49-F238E27FC236}">
                <a16:creationId xmlns:a16="http://schemas.microsoft.com/office/drawing/2014/main" id="{617A104C-3A4F-AFF6-40A7-2E898BAB243E}"/>
              </a:ext>
            </a:extLst>
          </p:cNvPr>
          <p:cNvSpPr txBox="1"/>
          <p:nvPr/>
        </p:nvSpPr>
        <p:spPr>
          <a:xfrm>
            <a:off x="1622956" y="5011056"/>
            <a:ext cx="2017473" cy="338554"/>
          </a:xfrm>
          <a:prstGeom prst="rect">
            <a:avLst/>
          </a:prstGeom>
          <a:noFill/>
        </p:spPr>
        <p:txBody>
          <a:bodyPr wrap="square" rtlCol="0">
            <a:spAutoFit/>
          </a:bodyPr>
          <a:lstStyle/>
          <a:p>
            <a:pPr>
              <a:defRPr/>
            </a:pPr>
            <a:r>
              <a:rPr lang="en-GB" sz="1600" b="1" dirty="0">
                <a:solidFill>
                  <a:srgbClr val="FFFFFF"/>
                </a:solidFill>
                <a:latin typeface="Aptos" panose="020B0004020202020204" pitchFamily="34" charset="0"/>
              </a:rPr>
              <a:t>£193.04 a week</a:t>
            </a:r>
          </a:p>
        </p:txBody>
      </p:sp>
      <p:pic>
        <p:nvPicPr>
          <p:cNvPr id="40" name="Picture 39">
            <a:extLst>
              <a:ext uri="{FF2B5EF4-FFF2-40B4-BE49-F238E27FC236}">
                <a16:creationId xmlns:a16="http://schemas.microsoft.com/office/drawing/2014/main" id="{195ECE58-6D47-D824-FCB5-20903237396A}"/>
              </a:ext>
            </a:extLst>
          </p:cNvPr>
          <p:cNvPicPr>
            <a:picLocks noChangeAspect="1"/>
          </p:cNvPicPr>
          <p:nvPr/>
        </p:nvPicPr>
        <p:blipFill>
          <a:blip r:embed="rId5"/>
          <a:stretch>
            <a:fillRect/>
          </a:stretch>
        </p:blipFill>
        <p:spPr>
          <a:xfrm>
            <a:off x="-10621678" y="31558"/>
            <a:ext cx="10335088" cy="6858000"/>
          </a:xfrm>
          <a:prstGeom prst="rect">
            <a:avLst/>
          </a:prstGeom>
        </p:spPr>
      </p:pic>
    </p:spTree>
    <p:custDataLst>
      <p:tags r:id="rId1"/>
    </p:custDataLst>
    <p:extLst>
      <p:ext uri="{BB962C8B-B14F-4D97-AF65-F5344CB8AC3E}">
        <p14:creationId xmlns:p14="http://schemas.microsoft.com/office/powerpoint/2010/main" val="3141455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803275" y="1671402"/>
            <a:ext cx="4563205" cy="2758190"/>
          </a:xfrm>
          <a:prstGeom prst="rect">
            <a:avLst/>
          </a:prstGeom>
        </p:spPr>
        <p:txBody>
          <a:bodyPr lIns="0" tIns="0" rIns="0" bIns="0" anchor="b">
            <a:noAutofit/>
          </a:bodyPr>
          <a:lstStyle/>
          <a:p>
            <a:r>
              <a:rPr lang="en-GB" altLang="en-US" sz="5400" dirty="0">
                <a:solidFill>
                  <a:srgbClr val="391C66"/>
                </a:solidFill>
                <a:latin typeface="Aptos Display" panose="020B0004020202020204" pitchFamily="34" charset="0"/>
                <a:ea typeface="ヒラギノ角ゴ Pro W3"/>
              </a:rPr>
              <a:t>Workplace pensions</a:t>
            </a:r>
          </a:p>
        </p:txBody>
      </p:sp>
      <p:sp>
        <p:nvSpPr>
          <p:cNvPr id="2" name="RefTextBox123">
            <a:extLst>
              <a:ext uri="{FF2B5EF4-FFF2-40B4-BE49-F238E27FC236}">
                <a16:creationId xmlns:a16="http://schemas.microsoft.com/office/drawing/2014/main" id="{E03D9DD2-B48A-12BE-BA2A-E0C514B698D2}"/>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766259901</a:t>
            </a:r>
          </a:p>
        </p:txBody>
      </p:sp>
    </p:spTree>
    <p:custDataLst>
      <p:tags r:id="rId1"/>
    </p:custDataLst>
    <p:extLst>
      <p:ext uri="{BB962C8B-B14F-4D97-AF65-F5344CB8AC3E}">
        <p14:creationId xmlns:p14="http://schemas.microsoft.com/office/powerpoint/2010/main" val="246381323"/>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CBD53E98-08DB-4EC3-9E33-4F86EE86F246}"/>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dirty="0">
                <a:solidFill>
                  <a:srgbClr val="391C66"/>
                </a:solidFill>
                <a:latin typeface="Aptos Display" panose="020B0004020202020204" pitchFamily="34" charset="0"/>
                <a:ea typeface="ヒラギノ角ゴ Pro W3"/>
              </a:rPr>
              <a:t>Defined benefit (DB) schemes</a:t>
            </a:r>
          </a:p>
        </p:txBody>
      </p:sp>
      <p:sp>
        <p:nvSpPr>
          <p:cNvPr id="2" name="RefTextBox123">
            <a:extLst>
              <a:ext uri="{FF2B5EF4-FFF2-40B4-BE49-F238E27FC236}">
                <a16:creationId xmlns:a16="http://schemas.microsoft.com/office/drawing/2014/main" id="{0D0BD23A-3EB3-8415-E45D-02983B2B7B48}"/>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315718745</a:t>
            </a:r>
          </a:p>
        </p:txBody>
      </p:sp>
      <p:sp>
        <p:nvSpPr>
          <p:cNvPr id="3" name="Freeform 59">
            <a:extLst>
              <a:ext uri="{FF2B5EF4-FFF2-40B4-BE49-F238E27FC236}">
                <a16:creationId xmlns:a16="http://schemas.microsoft.com/office/drawing/2014/main" id="{1C6F1832-AD55-7355-2463-2D4EBA3B7F42}"/>
              </a:ext>
            </a:extLst>
          </p:cNvPr>
          <p:cNvSpPr/>
          <p:nvPr/>
        </p:nvSpPr>
        <p:spPr>
          <a:xfrm>
            <a:off x="3174849" y="3406159"/>
            <a:ext cx="1342732" cy="239811"/>
          </a:xfrm>
          <a:custGeom>
            <a:avLst/>
            <a:gdLst>
              <a:gd name="connsiteX0" fmla="*/ 1135999 w 1342732"/>
              <a:gd name="connsiteY0" fmla="*/ 0 h 239811"/>
              <a:gd name="connsiteX1" fmla="*/ 1342732 w 1342732"/>
              <a:gd name="connsiteY1" fmla="*/ 119906 h 239811"/>
              <a:gd name="connsiteX2" fmla="*/ 1135999 w 1342732"/>
              <a:gd name="connsiteY2" fmla="*/ 239811 h 239811"/>
              <a:gd name="connsiteX3" fmla="*/ 1135999 w 1342732"/>
              <a:gd name="connsiteY3" fmla="*/ 155909 h 239811"/>
              <a:gd name="connsiteX4" fmla="*/ 0 w 1342732"/>
              <a:gd name="connsiteY4" fmla="*/ 155909 h 239811"/>
              <a:gd name="connsiteX5" fmla="*/ 0 w 1342732"/>
              <a:gd name="connsiteY5" fmla="*/ 83901 h 239811"/>
              <a:gd name="connsiteX6" fmla="*/ 1135999 w 1342732"/>
              <a:gd name="connsiteY6" fmla="*/ 83901 h 23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2732" h="239811">
                <a:moveTo>
                  <a:pt x="1135999" y="0"/>
                </a:moveTo>
                <a:lnTo>
                  <a:pt x="1342732" y="119906"/>
                </a:lnTo>
                <a:lnTo>
                  <a:pt x="1135999" y="239811"/>
                </a:lnTo>
                <a:lnTo>
                  <a:pt x="1135999" y="155909"/>
                </a:lnTo>
                <a:lnTo>
                  <a:pt x="0" y="155909"/>
                </a:lnTo>
                <a:lnTo>
                  <a:pt x="0" y="83901"/>
                </a:lnTo>
                <a:lnTo>
                  <a:pt x="1135999" y="83901"/>
                </a:lnTo>
                <a:close/>
              </a:path>
            </a:pathLst>
          </a:custGeom>
          <a:solidFill>
            <a:srgbClr val="4C96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a:endParaRPr>
          </a:p>
        </p:txBody>
      </p:sp>
      <p:sp>
        <p:nvSpPr>
          <p:cNvPr id="4" name="Freeform 60">
            <a:extLst>
              <a:ext uri="{FF2B5EF4-FFF2-40B4-BE49-F238E27FC236}">
                <a16:creationId xmlns:a16="http://schemas.microsoft.com/office/drawing/2014/main" id="{8931BED8-CC17-F34B-6C59-41FFC5063260}"/>
              </a:ext>
            </a:extLst>
          </p:cNvPr>
          <p:cNvSpPr/>
          <p:nvPr/>
        </p:nvSpPr>
        <p:spPr>
          <a:xfrm>
            <a:off x="7268779" y="3406159"/>
            <a:ext cx="1342732" cy="239811"/>
          </a:xfrm>
          <a:custGeom>
            <a:avLst/>
            <a:gdLst>
              <a:gd name="connsiteX0" fmla="*/ 1135999 w 1342732"/>
              <a:gd name="connsiteY0" fmla="*/ 0 h 239811"/>
              <a:gd name="connsiteX1" fmla="*/ 1342732 w 1342732"/>
              <a:gd name="connsiteY1" fmla="*/ 119906 h 239811"/>
              <a:gd name="connsiteX2" fmla="*/ 1135999 w 1342732"/>
              <a:gd name="connsiteY2" fmla="*/ 239811 h 239811"/>
              <a:gd name="connsiteX3" fmla="*/ 1135999 w 1342732"/>
              <a:gd name="connsiteY3" fmla="*/ 155909 h 239811"/>
              <a:gd name="connsiteX4" fmla="*/ 0 w 1342732"/>
              <a:gd name="connsiteY4" fmla="*/ 155909 h 239811"/>
              <a:gd name="connsiteX5" fmla="*/ 0 w 1342732"/>
              <a:gd name="connsiteY5" fmla="*/ 83901 h 239811"/>
              <a:gd name="connsiteX6" fmla="*/ 1135999 w 1342732"/>
              <a:gd name="connsiteY6" fmla="*/ 83901 h 23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2732" h="239811">
                <a:moveTo>
                  <a:pt x="1135999" y="0"/>
                </a:moveTo>
                <a:lnTo>
                  <a:pt x="1342732" y="119906"/>
                </a:lnTo>
                <a:lnTo>
                  <a:pt x="1135999" y="239811"/>
                </a:lnTo>
                <a:lnTo>
                  <a:pt x="1135999" y="155909"/>
                </a:lnTo>
                <a:lnTo>
                  <a:pt x="0" y="155909"/>
                </a:lnTo>
                <a:lnTo>
                  <a:pt x="0" y="83901"/>
                </a:lnTo>
                <a:lnTo>
                  <a:pt x="1135999" y="83901"/>
                </a:lnTo>
                <a:close/>
              </a:path>
            </a:pathLst>
          </a:custGeom>
          <a:solidFill>
            <a:srgbClr val="4C96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a:endParaRPr>
          </a:p>
        </p:txBody>
      </p:sp>
      <p:grpSp>
        <p:nvGrpSpPr>
          <p:cNvPr id="5" name="Group 4">
            <a:extLst>
              <a:ext uri="{FF2B5EF4-FFF2-40B4-BE49-F238E27FC236}">
                <a16:creationId xmlns:a16="http://schemas.microsoft.com/office/drawing/2014/main" id="{3F1EC2C8-CE1D-3AED-26C4-140BF4C9901D}"/>
              </a:ext>
            </a:extLst>
          </p:cNvPr>
          <p:cNvGrpSpPr/>
          <p:nvPr/>
        </p:nvGrpSpPr>
        <p:grpSpPr>
          <a:xfrm>
            <a:off x="802800" y="3490059"/>
            <a:ext cx="10585450" cy="1900202"/>
            <a:chOff x="-516056" y="2388322"/>
            <a:chExt cx="13188474" cy="1900202"/>
          </a:xfrm>
          <a:solidFill>
            <a:srgbClr val="4C96CB"/>
          </a:solidFill>
        </p:grpSpPr>
        <p:sp>
          <p:nvSpPr>
            <p:cNvPr id="6" name="Freeform: Shape 5">
              <a:extLst>
                <a:ext uri="{FF2B5EF4-FFF2-40B4-BE49-F238E27FC236}">
                  <a16:creationId xmlns:a16="http://schemas.microsoft.com/office/drawing/2014/main" id="{A290168E-EC37-4B1F-BB10-7883FF53AA94}"/>
                </a:ext>
              </a:extLst>
            </p:cNvPr>
            <p:cNvSpPr/>
            <p:nvPr/>
          </p:nvSpPr>
          <p:spPr>
            <a:xfrm rot="10800000">
              <a:off x="-516056" y="2388322"/>
              <a:ext cx="13188474" cy="1804945"/>
            </a:xfrm>
            <a:custGeom>
              <a:avLst/>
              <a:gdLst>
                <a:gd name="connsiteX0" fmla="*/ 970114 w 10777387"/>
                <a:gd name="connsiteY0" fmla="*/ 1804945 h 1804945"/>
                <a:gd name="connsiteX1" fmla="*/ 595484 w 10777387"/>
                <a:gd name="connsiteY1" fmla="*/ 1804945 h 1804945"/>
                <a:gd name="connsiteX2" fmla="*/ 594481 w 10777387"/>
                <a:gd name="connsiteY2" fmla="*/ 1804945 h 1804945"/>
                <a:gd name="connsiteX3" fmla="*/ 594481 w 10777387"/>
                <a:gd name="connsiteY3" fmla="*/ 1804866 h 1804945"/>
                <a:gd name="connsiteX4" fmla="*/ 475473 w 10777387"/>
                <a:gd name="connsiteY4" fmla="*/ 1795404 h 1804945"/>
                <a:gd name="connsiteX5" fmla="*/ 0 w 10777387"/>
                <a:gd name="connsiteY5" fmla="*/ 1335335 h 1804945"/>
                <a:gd name="connsiteX6" fmla="*/ 475473 w 10777387"/>
                <a:gd name="connsiteY6" fmla="*/ 875266 h 1804945"/>
                <a:gd name="connsiteX7" fmla="*/ 594481 w 10777387"/>
                <a:gd name="connsiteY7" fmla="*/ 865804 h 1804945"/>
                <a:gd name="connsiteX8" fmla="*/ 594481 w 10777387"/>
                <a:gd name="connsiteY8" fmla="*/ 865725 h 1804945"/>
                <a:gd name="connsiteX9" fmla="*/ 595484 w 10777387"/>
                <a:gd name="connsiteY9" fmla="*/ 865725 h 1804945"/>
                <a:gd name="connsiteX10" fmla="*/ 948465 w 10777387"/>
                <a:gd name="connsiteY10" fmla="*/ 865725 h 1804945"/>
                <a:gd name="connsiteX11" fmla="*/ 970114 w 10777387"/>
                <a:gd name="connsiteY11" fmla="*/ 865725 h 1804945"/>
                <a:gd name="connsiteX12" fmla="*/ 9807273 w 10777387"/>
                <a:gd name="connsiteY12" fmla="*/ 865725 h 1804945"/>
                <a:gd name="connsiteX13" fmla="*/ 9807273 w 10777387"/>
                <a:gd name="connsiteY13" fmla="*/ 867796 h 1804945"/>
                <a:gd name="connsiteX14" fmla="*/ 10153459 w 10777387"/>
                <a:gd name="connsiteY14" fmla="*/ 867796 h 1804945"/>
                <a:gd name="connsiteX15" fmla="*/ 10167924 w 10777387"/>
                <a:gd name="connsiteY15" fmla="*/ 866646 h 1804945"/>
                <a:gd name="connsiteX16" fmla="*/ 10178215 w 10777387"/>
                <a:gd name="connsiteY16" fmla="*/ 866646 h 1804945"/>
                <a:gd name="connsiteX17" fmla="*/ 10179059 w 10777387"/>
                <a:gd name="connsiteY17" fmla="*/ 866646 h 1804945"/>
                <a:gd name="connsiteX18" fmla="*/ 10179059 w 10777387"/>
                <a:gd name="connsiteY18" fmla="*/ 866579 h 1804945"/>
                <a:gd name="connsiteX19" fmla="*/ 10279256 w 10777387"/>
                <a:gd name="connsiteY19" fmla="*/ 858613 h 1804945"/>
                <a:gd name="connsiteX20" fmla="*/ 10679574 w 10777387"/>
                <a:gd name="connsiteY20" fmla="*/ 471264 h 1804945"/>
                <a:gd name="connsiteX21" fmla="*/ 10279256 w 10777387"/>
                <a:gd name="connsiteY21" fmla="*/ 83915 h 1804945"/>
                <a:gd name="connsiteX22" fmla="*/ 10270256 w 10777387"/>
                <a:gd name="connsiteY22" fmla="*/ 83200 h 1804945"/>
                <a:gd name="connsiteX23" fmla="*/ 10255204 w 10777387"/>
                <a:gd name="connsiteY23" fmla="*/ 79515 h 1804945"/>
                <a:gd name="connsiteX24" fmla="*/ 10153446 w 10777387"/>
                <a:gd name="connsiteY24" fmla="*/ 71425 h 1804945"/>
                <a:gd name="connsiteX25" fmla="*/ 9807273 w 10777387"/>
                <a:gd name="connsiteY25" fmla="*/ 71425 h 1804945"/>
                <a:gd name="connsiteX26" fmla="*/ 9807273 w 10777387"/>
                <a:gd name="connsiteY26" fmla="*/ 0 h 1804945"/>
                <a:gd name="connsiteX27" fmla="*/ 10181903 w 10777387"/>
                <a:gd name="connsiteY27" fmla="*/ 0 h 1804945"/>
                <a:gd name="connsiteX28" fmla="*/ 10182906 w 10777387"/>
                <a:gd name="connsiteY28" fmla="*/ 0 h 1804945"/>
                <a:gd name="connsiteX29" fmla="*/ 10182906 w 10777387"/>
                <a:gd name="connsiteY29" fmla="*/ 79 h 1804945"/>
                <a:gd name="connsiteX30" fmla="*/ 10301914 w 10777387"/>
                <a:gd name="connsiteY30" fmla="*/ 9541 h 1804945"/>
                <a:gd name="connsiteX31" fmla="*/ 10777387 w 10777387"/>
                <a:gd name="connsiteY31" fmla="*/ 469610 h 1804945"/>
                <a:gd name="connsiteX32" fmla="*/ 10301914 w 10777387"/>
                <a:gd name="connsiteY32" fmla="*/ 929679 h 1804945"/>
                <a:gd name="connsiteX33" fmla="*/ 10182906 w 10777387"/>
                <a:gd name="connsiteY33" fmla="*/ 939141 h 1804945"/>
                <a:gd name="connsiteX34" fmla="*/ 10182906 w 10777387"/>
                <a:gd name="connsiteY34" fmla="*/ 939220 h 1804945"/>
                <a:gd name="connsiteX35" fmla="*/ 10181903 w 10777387"/>
                <a:gd name="connsiteY35" fmla="*/ 939220 h 1804945"/>
                <a:gd name="connsiteX36" fmla="*/ 9807273 w 10777387"/>
                <a:gd name="connsiteY36" fmla="*/ 939220 h 1804945"/>
                <a:gd name="connsiteX37" fmla="*/ 9807273 w 10777387"/>
                <a:gd name="connsiteY37" fmla="*/ 937733 h 1804945"/>
                <a:gd name="connsiteX38" fmla="*/ 948465 w 10777387"/>
                <a:gd name="connsiteY38" fmla="*/ 937733 h 1804945"/>
                <a:gd name="connsiteX39" fmla="*/ 948465 w 10777387"/>
                <a:gd name="connsiteY39" fmla="*/ 937149 h 1804945"/>
                <a:gd name="connsiteX40" fmla="*/ 623928 w 10777387"/>
                <a:gd name="connsiteY40" fmla="*/ 937149 h 1804945"/>
                <a:gd name="connsiteX41" fmla="*/ 522183 w 10777387"/>
                <a:gd name="connsiteY41" fmla="*/ 945238 h 1804945"/>
                <a:gd name="connsiteX42" fmla="*/ 438801 w 10777387"/>
                <a:gd name="connsiteY42" fmla="*/ 964768 h 1804945"/>
                <a:gd name="connsiteX43" fmla="*/ 433667 w 10777387"/>
                <a:gd name="connsiteY43" fmla="*/ 966778 h 1804945"/>
                <a:gd name="connsiteX44" fmla="*/ 416273 w 10777387"/>
                <a:gd name="connsiteY44" fmla="*/ 970852 h 1804945"/>
                <a:gd name="connsiteX45" fmla="*/ 98749 w 10777387"/>
                <a:gd name="connsiteY45" fmla="*/ 1338809 h 1804945"/>
                <a:gd name="connsiteX46" fmla="*/ 499067 w 10777387"/>
                <a:gd name="connsiteY46" fmla="*/ 1726158 h 1804945"/>
                <a:gd name="connsiteX47" fmla="*/ 599264 w 10777387"/>
                <a:gd name="connsiteY47" fmla="*/ 1734124 h 1804945"/>
                <a:gd name="connsiteX48" fmla="*/ 599264 w 10777387"/>
                <a:gd name="connsiteY48" fmla="*/ 1734191 h 1804945"/>
                <a:gd name="connsiteX49" fmla="*/ 600108 w 10777387"/>
                <a:gd name="connsiteY49" fmla="*/ 1734191 h 1804945"/>
                <a:gd name="connsiteX50" fmla="*/ 915523 w 10777387"/>
                <a:gd name="connsiteY50" fmla="*/ 1734191 h 1804945"/>
                <a:gd name="connsiteX51" fmla="*/ 915523 w 10777387"/>
                <a:gd name="connsiteY51" fmla="*/ 1733520 h 1804945"/>
                <a:gd name="connsiteX52" fmla="*/ 970114 w 10777387"/>
                <a:gd name="connsiteY52" fmla="*/ 1733520 h 180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777387" h="1804945">
                  <a:moveTo>
                    <a:pt x="970114" y="1804945"/>
                  </a:moveTo>
                  <a:lnTo>
                    <a:pt x="595484" y="1804945"/>
                  </a:lnTo>
                  <a:lnTo>
                    <a:pt x="594481" y="1804945"/>
                  </a:lnTo>
                  <a:lnTo>
                    <a:pt x="594481" y="1804866"/>
                  </a:lnTo>
                  <a:lnTo>
                    <a:pt x="475473" y="1795404"/>
                  </a:lnTo>
                  <a:cubicBezTo>
                    <a:pt x="204121" y="1751615"/>
                    <a:pt x="0" y="1562273"/>
                    <a:pt x="0" y="1335335"/>
                  </a:cubicBezTo>
                  <a:cubicBezTo>
                    <a:pt x="0" y="1108397"/>
                    <a:pt x="204121" y="919055"/>
                    <a:pt x="475473" y="875266"/>
                  </a:cubicBezTo>
                  <a:lnTo>
                    <a:pt x="594481" y="865804"/>
                  </a:lnTo>
                  <a:lnTo>
                    <a:pt x="594481" y="865725"/>
                  </a:lnTo>
                  <a:lnTo>
                    <a:pt x="595484" y="865725"/>
                  </a:lnTo>
                  <a:lnTo>
                    <a:pt x="948465" y="865725"/>
                  </a:lnTo>
                  <a:lnTo>
                    <a:pt x="970114" y="865725"/>
                  </a:lnTo>
                  <a:lnTo>
                    <a:pt x="9807273" y="865725"/>
                  </a:lnTo>
                  <a:lnTo>
                    <a:pt x="9807273" y="867796"/>
                  </a:lnTo>
                  <a:lnTo>
                    <a:pt x="10153459" y="867796"/>
                  </a:lnTo>
                  <a:lnTo>
                    <a:pt x="10167924" y="866646"/>
                  </a:lnTo>
                  <a:lnTo>
                    <a:pt x="10178215" y="866646"/>
                  </a:lnTo>
                  <a:lnTo>
                    <a:pt x="10179059" y="866646"/>
                  </a:lnTo>
                  <a:lnTo>
                    <a:pt x="10179059" y="866579"/>
                  </a:lnTo>
                  <a:lnTo>
                    <a:pt x="10279256" y="858613"/>
                  </a:lnTo>
                  <a:cubicBezTo>
                    <a:pt x="10507717" y="821745"/>
                    <a:pt x="10679574" y="662331"/>
                    <a:pt x="10679574" y="471264"/>
                  </a:cubicBezTo>
                  <a:cubicBezTo>
                    <a:pt x="10679574" y="280196"/>
                    <a:pt x="10507717" y="120783"/>
                    <a:pt x="10279256" y="83915"/>
                  </a:cubicBezTo>
                  <a:lnTo>
                    <a:pt x="10270256" y="83200"/>
                  </a:lnTo>
                  <a:lnTo>
                    <a:pt x="10255204" y="79515"/>
                  </a:lnTo>
                  <a:cubicBezTo>
                    <a:pt x="10222335" y="74211"/>
                    <a:pt x="10188303" y="71425"/>
                    <a:pt x="10153446" y="71425"/>
                  </a:cubicBezTo>
                  <a:lnTo>
                    <a:pt x="9807273" y="71425"/>
                  </a:lnTo>
                  <a:lnTo>
                    <a:pt x="9807273" y="0"/>
                  </a:lnTo>
                  <a:lnTo>
                    <a:pt x="10181903" y="0"/>
                  </a:lnTo>
                  <a:lnTo>
                    <a:pt x="10182906" y="0"/>
                  </a:lnTo>
                  <a:lnTo>
                    <a:pt x="10182906" y="79"/>
                  </a:lnTo>
                  <a:lnTo>
                    <a:pt x="10301914" y="9541"/>
                  </a:lnTo>
                  <a:cubicBezTo>
                    <a:pt x="10573266" y="53330"/>
                    <a:pt x="10777387" y="242672"/>
                    <a:pt x="10777387" y="469610"/>
                  </a:cubicBezTo>
                  <a:cubicBezTo>
                    <a:pt x="10777387" y="696548"/>
                    <a:pt x="10573266" y="885890"/>
                    <a:pt x="10301914" y="929679"/>
                  </a:cubicBezTo>
                  <a:lnTo>
                    <a:pt x="10182906" y="939141"/>
                  </a:lnTo>
                  <a:lnTo>
                    <a:pt x="10182906" y="939220"/>
                  </a:lnTo>
                  <a:lnTo>
                    <a:pt x="10181903" y="939220"/>
                  </a:lnTo>
                  <a:lnTo>
                    <a:pt x="9807273" y="939220"/>
                  </a:lnTo>
                  <a:lnTo>
                    <a:pt x="9807273" y="937733"/>
                  </a:lnTo>
                  <a:lnTo>
                    <a:pt x="948465" y="937733"/>
                  </a:lnTo>
                  <a:lnTo>
                    <a:pt x="948465" y="937149"/>
                  </a:lnTo>
                  <a:lnTo>
                    <a:pt x="623928" y="937149"/>
                  </a:lnTo>
                  <a:lnTo>
                    <a:pt x="522183" y="945238"/>
                  </a:lnTo>
                  <a:cubicBezTo>
                    <a:pt x="493423" y="949879"/>
                    <a:pt x="465553" y="956448"/>
                    <a:pt x="438801" y="964768"/>
                  </a:cubicBezTo>
                  <a:lnTo>
                    <a:pt x="433667" y="966778"/>
                  </a:lnTo>
                  <a:lnTo>
                    <a:pt x="416273" y="970852"/>
                  </a:lnTo>
                  <a:cubicBezTo>
                    <a:pt x="230327" y="1028676"/>
                    <a:pt x="98749" y="1171625"/>
                    <a:pt x="98749" y="1338809"/>
                  </a:cubicBezTo>
                  <a:cubicBezTo>
                    <a:pt x="98749" y="1529877"/>
                    <a:pt x="270606" y="1689290"/>
                    <a:pt x="499067" y="1726158"/>
                  </a:cubicBezTo>
                  <a:lnTo>
                    <a:pt x="599264" y="1734124"/>
                  </a:lnTo>
                  <a:lnTo>
                    <a:pt x="599264" y="1734191"/>
                  </a:lnTo>
                  <a:lnTo>
                    <a:pt x="600108" y="1734191"/>
                  </a:lnTo>
                  <a:lnTo>
                    <a:pt x="915523" y="1734191"/>
                  </a:lnTo>
                  <a:lnTo>
                    <a:pt x="915523" y="1733520"/>
                  </a:lnTo>
                  <a:lnTo>
                    <a:pt x="970114" y="173352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914400" eaLnBrk="1" fontAlgn="auto" hangingPunct="1">
                <a:spcBef>
                  <a:spcPts val="0"/>
                </a:spcBef>
                <a:spcAft>
                  <a:spcPts val="0"/>
                </a:spcAft>
                <a:defRPr/>
              </a:pPr>
              <a:endParaRPr lang="en-GB">
                <a:solidFill>
                  <a:srgbClr val="000000"/>
                </a:solidFill>
                <a:latin typeface="Arial"/>
              </a:endParaRPr>
            </a:p>
          </p:txBody>
        </p:sp>
        <p:sp>
          <p:nvSpPr>
            <p:cNvPr id="7" name="Isosceles Triangle 6">
              <a:extLst>
                <a:ext uri="{FF2B5EF4-FFF2-40B4-BE49-F238E27FC236}">
                  <a16:creationId xmlns:a16="http://schemas.microsoft.com/office/drawing/2014/main" id="{C56E561F-50C6-6DD2-F4FB-4BB056A4A729}"/>
                </a:ext>
              </a:extLst>
            </p:cNvPr>
            <p:cNvSpPr/>
            <p:nvPr/>
          </p:nvSpPr>
          <p:spPr>
            <a:xfrm rot="5400000">
              <a:off x="670910" y="4038609"/>
              <a:ext cx="239810" cy="260019"/>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a:endParaRPr>
            </a:p>
          </p:txBody>
        </p:sp>
      </p:grpSp>
      <p:sp>
        <p:nvSpPr>
          <p:cNvPr id="8" name="Freeform 61">
            <a:extLst>
              <a:ext uri="{FF2B5EF4-FFF2-40B4-BE49-F238E27FC236}">
                <a16:creationId xmlns:a16="http://schemas.microsoft.com/office/drawing/2014/main" id="{BDA7BFB5-2E8B-2EF9-B44C-152B7C5DF9A8}"/>
              </a:ext>
            </a:extLst>
          </p:cNvPr>
          <p:cNvSpPr/>
          <p:nvPr/>
        </p:nvSpPr>
        <p:spPr>
          <a:xfrm>
            <a:off x="6398994" y="5150448"/>
            <a:ext cx="895770" cy="239811"/>
          </a:xfrm>
          <a:custGeom>
            <a:avLst/>
            <a:gdLst>
              <a:gd name="connsiteX0" fmla="*/ 689037 w 895770"/>
              <a:gd name="connsiteY0" fmla="*/ 0 h 239811"/>
              <a:gd name="connsiteX1" fmla="*/ 895770 w 895770"/>
              <a:gd name="connsiteY1" fmla="*/ 119906 h 239811"/>
              <a:gd name="connsiteX2" fmla="*/ 689037 w 895770"/>
              <a:gd name="connsiteY2" fmla="*/ 239811 h 239811"/>
              <a:gd name="connsiteX3" fmla="*/ 689037 w 895770"/>
              <a:gd name="connsiteY3" fmla="*/ 155908 h 239811"/>
              <a:gd name="connsiteX4" fmla="*/ 0 w 895770"/>
              <a:gd name="connsiteY4" fmla="*/ 155908 h 239811"/>
              <a:gd name="connsiteX5" fmla="*/ 0 w 895770"/>
              <a:gd name="connsiteY5" fmla="*/ 83900 h 239811"/>
              <a:gd name="connsiteX6" fmla="*/ 689037 w 895770"/>
              <a:gd name="connsiteY6" fmla="*/ 83900 h 23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770" h="239811">
                <a:moveTo>
                  <a:pt x="689037" y="0"/>
                </a:moveTo>
                <a:lnTo>
                  <a:pt x="895770" y="119906"/>
                </a:lnTo>
                <a:lnTo>
                  <a:pt x="689037" y="239811"/>
                </a:lnTo>
                <a:lnTo>
                  <a:pt x="689037" y="155908"/>
                </a:lnTo>
                <a:lnTo>
                  <a:pt x="0" y="155908"/>
                </a:lnTo>
                <a:lnTo>
                  <a:pt x="0" y="83900"/>
                </a:lnTo>
                <a:lnTo>
                  <a:pt x="689037" y="83900"/>
                </a:lnTo>
                <a:close/>
              </a:path>
            </a:pathLst>
          </a:custGeom>
          <a:solidFill>
            <a:srgbClr val="4C96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a:endParaRPr>
          </a:p>
        </p:txBody>
      </p:sp>
      <p:grpSp>
        <p:nvGrpSpPr>
          <p:cNvPr id="9" name="Group 8">
            <a:extLst>
              <a:ext uri="{FF2B5EF4-FFF2-40B4-BE49-F238E27FC236}">
                <a16:creationId xmlns:a16="http://schemas.microsoft.com/office/drawing/2014/main" id="{063137A8-0C69-D8C1-46F3-FEF074728990}"/>
              </a:ext>
            </a:extLst>
          </p:cNvPr>
          <p:cNvGrpSpPr/>
          <p:nvPr/>
        </p:nvGrpSpPr>
        <p:grpSpPr>
          <a:xfrm>
            <a:off x="804853" y="2114045"/>
            <a:ext cx="2892230" cy="2023577"/>
            <a:chOff x="293397" y="1171962"/>
            <a:chExt cx="2892230" cy="2023577"/>
          </a:xfrm>
        </p:grpSpPr>
        <p:sp>
          <p:nvSpPr>
            <p:cNvPr id="10" name="Rectangle 9">
              <a:extLst>
                <a:ext uri="{FF2B5EF4-FFF2-40B4-BE49-F238E27FC236}">
                  <a16:creationId xmlns:a16="http://schemas.microsoft.com/office/drawing/2014/main" id="{B21040F5-2C50-C9F6-712F-CF08545E7048}"/>
                </a:ext>
              </a:extLst>
            </p:cNvPr>
            <p:cNvSpPr/>
            <p:nvPr/>
          </p:nvSpPr>
          <p:spPr>
            <a:xfrm>
              <a:off x="293397" y="1171962"/>
              <a:ext cx="2892230" cy="923330"/>
            </a:xfrm>
            <a:prstGeom prst="rect">
              <a:avLst/>
            </a:prstGeom>
          </p:spPr>
          <p:txBody>
            <a:bodyPr wrap="square">
              <a:spAutoFit/>
            </a:bodyPr>
            <a:lstStyle/>
            <a:p>
              <a:pPr marL="0" lvl="1" algn="ctr" eaLnBrk="1" hangingPunct="1">
                <a:spcBef>
                  <a:spcPts val="0"/>
                </a:spcBef>
                <a:spcAft>
                  <a:spcPts val="1200"/>
                </a:spcAft>
                <a:buSzPct val="75000"/>
                <a:defRPr/>
              </a:pPr>
              <a:r>
                <a:rPr lang="en-US" dirty="0">
                  <a:solidFill>
                    <a:srgbClr val="000000"/>
                  </a:solidFill>
                  <a:latin typeface="Aptos" panose="020B0004020202020204" pitchFamily="34" charset="0"/>
                  <a:ea typeface="ヒラギノ角ゴ Pro W3" charset="-128"/>
                  <a:cs typeface="Arial" pitchFamily="34" charset="0"/>
                </a:rPr>
                <a:t>Employer and employees contribute (tax-free up to HMRC limits)</a:t>
              </a:r>
            </a:p>
          </p:txBody>
        </p:sp>
        <p:pic>
          <p:nvPicPr>
            <p:cNvPr id="11" name="Picture 10">
              <a:extLst>
                <a:ext uri="{FF2B5EF4-FFF2-40B4-BE49-F238E27FC236}">
                  <a16:creationId xmlns:a16="http://schemas.microsoft.com/office/drawing/2014/main" id="{51017120-4580-90CD-3864-B5363D061A26}"/>
                </a:ext>
              </a:extLst>
            </p:cNvPr>
            <p:cNvPicPr>
              <a:picLocks noChangeAspect="1"/>
            </p:cNvPicPr>
            <p:nvPr/>
          </p:nvPicPr>
          <p:blipFill>
            <a:blip r:embed="rId4"/>
            <a:stretch>
              <a:fillRect/>
            </a:stretch>
          </p:blipFill>
          <p:spPr>
            <a:xfrm>
              <a:off x="834285" y="2136182"/>
              <a:ext cx="1111286" cy="1059357"/>
            </a:xfrm>
            <a:prstGeom prst="rect">
              <a:avLst/>
            </a:prstGeom>
          </p:spPr>
        </p:pic>
      </p:grpSp>
      <p:grpSp>
        <p:nvGrpSpPr>
          <p:cNvPr id="12" name="Group 11">
            <a:extLst>
              <a:ext uri="{FF2B5EF4-FFF2-40B4-BE49-F238E27FC236}">
                <a16:creationId xmlns:a16="http://schemas.microsoft.com/office/drawing/2014/main" id="{1C359E93-4BDF-9AA0-789A-08124F4914E5}"/>
              </a:ext>
            </a:extLst>
          </p:cNvPr>
          <p:cNvGrpSpPr/>
          <p:nvPr/>
        </p:nvGrpSpPr>
        <p:grpSpPr>
          <a:xfrm>
            <a:off x="4742053" y="2114045"/>
            <a:ext cx="2564258" cy="1852845"/>
            <a:chOff x="3082100" y="1171962"/>
            <a:chExt cx="2564258" cy="1852845"/>
          </a:xfrm>
        </p:grpSpPr>
        <p:sp>
          <p:nvSpPr>
            <p:cNvPr id="13" name="Rectangle 12">
              <a:extLst>
                <a:ext uri="{FF2B5EF4-FFF2-40B4-BE49-F238E27FC236}">
                  <a16:creationId xmlns:a16="http://schemas.microsoft.com/office/drawing/2014/main" id="{880F83FE-38D9-AC5C-1A68-C05CAEE70720}"/>
                </a:ext>
              </a:extLst>
            </p:cNvPr>
            <p:cNvSpPr/>
            <p:nvPr/>
          </p:nvSpPr>
          <p:spPr>
            <a:xfrm>
              <a:off x="3082100" y="1171962"/>
              <a:ext cx="2564258" cy="646331"/>
            </a:xfrm>
            <a:prstGeom prst="rect">
              <a:avLst/>
            </a:prstGeom>
          </p:spPr>
          <p:txBody>
            <a:bodyPr wrap="square">
              <a:spAutoFit/>
            </a:bodyPr>
            <a:lstStyle/>
            <a:p>
              <a:pPr marL="0" lvl="1" algn="ctr" eaLnBrk="1" hangingPunct="1">
                <a:spcBef>
                  <a:spcPts val="0"/>
                </a:spcBef>
                <a:spcAft>
                  <a:spcPts val="1200"/>
                </a:spcAft>
                <a:buSzPct val="75000"/>
                <a:defRPr/>
              </a:pPr>
              <a:r>
                <a:rPr lang="en-US">
                  <a:latin typeface="Aptos" panose="020B0004020202020204" pitchFamily="34" charset="0"/>
                  <a:ea typeface="ヒラギノ角ゴ Pro W3" charset="-128"/>
                  <a:cs typeface="Arial" pitchFamily="34" charset="0"/>
                </a:rPr>
                <a:t>A secure pension income is built up</a:t>
              </a:r>
            </a:p>
          </p:txBody>
        </p:sp>
        <p:grpSp>
          <p:nvGrpSpPr>
            <p:cNvPr id="14" name="Group 13">
              <a:extLst>
                <a:ext uri="{FF2B5EF4-FFF2-40B4-BE49-F238E27FC236}">
                  <a16:creationId xmlns:a16="http://schemas.microsoft.com/office/drawing/2014/main" id="{3EF9921D-EA57-4BCA-F0B9-D2EBE308977E}"/>
                </a:ext>
              </a:extLst>
            </p:cNvPr>
            <p:cNvGrpSpPr/>
            <p:nvPr/>
          </p:nvGrpSpPr>
          <p:grpSpPr>
            <a:xfrm>
              <a:off x="3966624" y="2142541"/>
              <a:ext cx="668570" cy="882266"/>
              <a:chOff x="3966624" y="2142541"/>
              <a:chExt cx="668570" cy="882266"/>
            </a:xfrm>
          </p:grpSpPr>
          <p:sp>
            <p:nvSpPr>
              <p:cNvPr id="15" name="Freeform 74">
                <a:extLst>
                  <a:ext uri="{FF2B5EF4-FFF2-40B4-BE49-F238E27FC236}">
                    <a16:creationId xmlns:a16="http://schemas.microsoft.com/office/drawing/2014/main" id="{15078E81-7EB0-C7BF-B5AD-1058AD28F300}"/>
                  </a:ext>
                </a:extLst>
              </p:cNvPr>
              <p:cNvSpPr/>
              <p:nvPr/>
            </p:nvSpPr>
            <p:spPr>
              <a:xfrm>
                <a:off x="3966624" y="2691966"/>
                <a:ext cx="332842" cy="332841"/>
              </a:xfrm>
              <a:custGeom>
                <a:avLst/>
                <a:gdLst>
                  <a:gd name="connsiteX0" fmla="*/ 174730 w 332842"/>
                  <a:gd name="connsiteY0" fmla="*/ 73105 h 332841"/>
                  <a:gd name="connsiteX1" fmla="*/ 222319 w 332842"/>
                  <a:gd name="connsiteY1" fmla="*/ 117718 h 332841"/>
                  <a:gd name="connsiteX2" fmla="*/ 201497 w 332842"/>
                  <a:gd name="connsiteY2" fmla="*/ 121913 h 332841"/>
                  <a:gd name="connsiteX3" fmla="*/ 174730 w 332842"/>
                  <a:gd name="connsiteY3" fmla="*/ 94324 h 332841"/>
                  <a:gd name="connsiteX4" fmla="*/ 147783 w 332842"/>
                  <a:gd name="connsiteY4" fmla="*/ 125399 h 332841"/>
                  <a:gd name="connsiteX5" fmla="*/ 148247 w 332842"/>
                  <a:gd name="connsiteY5" fmla="*/ 130779 h 332841"/>
                  <a:gd name="connsiteX6" fmla="*/ 148436 w 332842"/>
                  <a:gd name="connsiteY6" fmla="*/ 130741 h 332841"/>
                  <a:gd name="connsiteX7" fmla="*/ 153209 w 332842"/>
                  <a:gd name="connsiteY7" fmla="*/ 152593 h 332841"/>
                  <a:gd name="connsiteX8" fmla="*/ 189935 w 332842"/>
                  <a:gd name="connsiteY8" fmla="*/ 152593 h 332841"/>
                  <a:gd name="connsiteX9" fmla="*/ 189935 w 332842"/>
                  <a:gd name="connsiteY9" fmla="*/ 174366 h 332841"/>
                  <a:gd name="connsiteX10" fmla="*/ 159130 w 332842"/>
                  <a:gd name="connsiteY10" fmla="*/ 174366 h 332841"/>
                  <a:gd name="connsiteX11" fmla="*/ 160079 w 332842"/>
                  <a:gd name="connsiteY11" fmla="*/ 185890 h 332841"/>
                  <a:gd name="connsiteX12" fmla="*/ 153511 w 332842"/>
                  <a:gd name="connsiteY12" fmla="*/ 216022 h 332841"/>
                  <a:gd name="connsiteX13" fmla="*/ 157003 w 332842"/>
                  <a:gd name="connsiteY13" fmla="*/ 215876 h 332841"/>
                  <a:gd name="connsiteX14" fmla="*/ 180678 w 332842"/>
                  <a:gd name="connsiteY14" fmla="*/ 220843 h 332841"/>
                  <a:gd name="connsiteX15" fmla="*/ 212271 w 332842"/>
                  <a:gd name="connsiteY15" fmla="*/ 222205 h 332841"/>
                  <a:gd name="connsiteX16" fmla="*/ 223410 w 332842"/>
                  <a:gd name="connsiteY16" fmla="*/ 216290 h 332841"/>
                  <a:gd name="connsiteX17" fmla="*/ 230123 w 332842"/>
                  <a:gd name="connsiteY17" fmla="*/ 236799 h 332841"/>
                  <a:gd name="connsiteX18" fmla="*/ 214556 w 332842"/>
                  <a:gd name="connsiteY18" fmla="*/ 242214 h 332841"/>
                  <a:gd name="connsiteX19" fmla="*/ 196858 w 332842"/>
                  <a:gd name="connsiteY19" fmla="*/ 243734 h 332841"/>
                  <a:gd name="connsiteX20" fmla="*/ 178873 w 332842"/>
                  <a:gd name="connsiteY20" fmla="*/ 241536 h 332841"/>
                  <a:gd name="connsiteX21" fmla="*/ 157003 w 332842"/>
                  <a:gd name="connsiteY21" fmla="*/ 238718 h 332841"/>
                  <a:gd name="connsiteX22" fmla="*/ 130992 w 332842"/>
                  <a:gd name="connsiteY22" fmla="*/ 243034 h 332841"/>
                  <a:gd name="connsiteX23" fmla="*/ 130979 w 332842"/>
                  <a:gd name="connsiteY23" fmla="*/ 242982 h 332841"/>
                  <a:gd name="connsiteX24" fmla="*/ 117830 w 332842"/>
                  <a:gd name="connsiteY24" fmla="*/ 249779 h 332841"/>
                  <a:gd name="connsiteX25" fmla="*/ 109507 w 332842"/>
                  <a:gd name="connsiteY25" fmla="*/ 229144 h 332841"/>
                  <a:gd name="connsiteX26" fmla="*/ 137777 w 332842"/>
                  <a:gd name="connsiteY26" fmla="*/ 185890 h 332841"/>
                  <a:gd name="connsiteX27" fmla="*/ 136402 w 332842"/>
                  <a:gd name="connsiteY27" fmla="*/ 174366 h 332841"/>
                  <a:gd name="connsiteX28" fmla="*/ 115230 w 332842"/>
                  <a:gd name="connsiteY28" fmla="*/ 174366 h 332841"/>
                  <a:gd name="connsiteX29" fmla="*/ 115230 w 332842"/>
                  <a:gd name="connsiteY29" fmla="*/ 152593 h 332841"/>
                  <a:gd name="connsiteX30" fmla="*/ 131654 w 332842"/>
                  <a:gd name="connsiteY30" fmla="*/ 152593 h 332841"/>
                  <a:gd name="connsiteX31" fmla="*/ 127908 w 332842"/>
                  <a:gd name="connsiteY31" fmla="*/ 136741 h 332841"/>
                  <a:gd name="connsiteX32" fmla="*/ 127740 w 332842"/>
                  <a:gd name="connsiteY32" fmla="*/ 136775 h 332841"/>
                  <a:gd name="connsiteX33" fmla="*/ 126563 w 332842"/>
                  <a:gd name="connsiteY33" fmla="*/ 125399 h 332841"/>
                  <a:gd name="connsiteX34" fmla="*/ 174730 w 332842"/>
                  <a:gd name="connsiteY34" fmla="*/ 73105 h 332841"/>
                  <a:gd name="connsiteX35" fmla="*/ 166421 w 332842"/>
                  <a:gd name="connsiteY35" fmla="*/ 38248 h 332841"/>
                  <a:gd name="connsiteX36" fmla="*/ 38248 w 332842"/>
                  <a:gd name="connsiteY36" fmla="*/ 166420 h 332841"/>
                  <a:gd name="connsiteX37" fmla="*/ 166421 w 332842"/>
                  <a:gd name="connsiteY37" fmla="*/ 294593 h 332841"/>
                  <a:gd name="connsiteX38" fmla="*/ 294594 w 332842"/>
                  <a:gd name="connsiteY38" fmla="*/ 166420 h 332841"/>
                  <a:gd name="connsiteX39" fmla="*/ 166421 w 332842"/>
                  <a:gd name="connsiteY39" fmla="*/ 38248 h 332841"/>
                  <a:gd name="connsiteX40" fmla="*/ 166421 w 332842"/>
                  <a:gd name="connsiteY40" fmla="*/ 0 h 332841"/>
                  <a:gd name="connsiteX41" fmla="*/ 332842 w 332842"/>
                  <a:gd name="connsiteY41" fmla="*/ 166420 h 332841"/>
                  <a:gd name="connsiteX42" fmla="*/ 166421 w 332842"/>
                  <a:gd name="connsiteY42" fmla="*/ 332841 h 332841"/>
                  <a:gd name="connsiteX43" fmla="*/ 0 w 332842"/>
                  <a:gd name="connsiteY43" fmla="*/ 166420 h 332841"/>
                  <a:gd name="connsiteX44" fmla="*/ 166421 w 332842"/>
                  <a:gd name="connsiteY44" fmla="*/ 0 h 33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2842" h="332841">
                    <a:moveTo>
                      <a:pt x="174730" y="73105"/>
                    </a:moveTo>
                    <a:cubicBezTo>
                      <a:pt x="198925" y="73105"/>
                      <a:pt x="218954" y="92474"/>
                      <a:pt x="222319" y="117718"/>
                    </a:cubicBezTo>
                    <a:lnTo>
                      <a:pt x="201497" y="121913"/>
                    </a:lnTo>
                    <a:cubicBezTo>
                      <a:pt x="200006" y="106391"/>
                      <a:pt x="188590" y="94324"/>
                      <a:pt x="174730" y="94324"/>
                    </a:cubicBezTo>
                    <a:cubicBezTo>
                      <a:pt x="159847" y="94324"/>
                      <a:pt x="147783" y="108237"/>
                      <a:pt x="147783" y="125399"/>
                    </a:cubicBezTo>
                    <a:cubicBezTo>
                      <a:pt x="147783" y="127238"/>
                      <a:pt x="147921" y="129038"/>
                      <a:pt x="148247" y="130779"/>
                    </a:cubicBezTo>
                    <a:lnTo>
                      <a:pt x="148436" y="130741"/>
                    </a:lnTo>
                    <a:cubicBezTo>
                      <a:pt x="149073" y="137366"/>
                      <a:pt x="150557" y="145488"/>
                      <a:pt x="153209" y="152593"/>
                    </a:cubicBezTo>
                    <a:lnTo>
                      <a:pt x="189935" y="152593"/>
                    </a:lnTo>
                    <a:lnTo>
                      <a:pt x="189935" y="174366"/>
                    </a:lnTo>
                    <a:lnTo>
                      <a:pt x="159130" y="174366"/>
                    </a:lnTo>
                    <a:cubicBezTo>
                      <a:pt x="159768" y="178106"/>
                      <a:pt x="160079" y="181958"/>
                      <a:pt x="160079" y="185890"/>
                    </a:cubicBezTo>
                    <a:cubicBezTo>
                      <a:pt x="160079" y="196723"/>
                      <a:pt x="157722" y="206961"/>
                      <a:pt x="153511" y="216022"/>
                    </a:cubicBezTo>
                    <a:cubicBezTo>
                      <a:pt x="154665" y="215896"/>
                      <a:pt x="152475" y="215073"/>
                      <a:pt x="157003" y="215876"/>
                    </a:cubicBezTo>
                    <a:cubicBezTo>
                      <a:pt x="161531" y="216680"/>
                      <a:pt x="171420" y="219953"/>
                      <a:pt x="180678" y="220843"/>
                    </a:cubicBezTo>
                    <a:cubicBezTo>
                      <a:pt x="187300" y="222113"/>
                      <a:pt x="205149" y="222964"/>
                      <a:pt x="212271" y="222205"/>
                    </a:cubicBezTo>
                    <a:cubicBezTo>
                      <a:pt x="219393" y="221446"/>
                      <a:pt x="219694" y="218481"/>
                      <a:pt x="223410" y="216290"/>
                    </a:cubicBezTo>
                    <a:lnTo>
                      <a:pt x="230123" y="236799"/>
                    </a:lnTo>
                    <a:cubicBezTo>
                      <a:pt x="224448" y="239080"/>
                      <a:pt x="218824" y="241043"/>
                      <a:pt x="214556" y="242214"/>
                    </a:cubicBezTo>
                    <a:cubicBezTo>
                      <a:pt x="206764" y="244353"/>
                      <a:pt x="202806" y="243847"/>
                      <a:pt x="196858" y="243734"/>
                    </a:cubicBezTo>
                    <a:cubicBezTo>
                      <a:pt x="190911" y="243621"/>
                      <a:pt x="185516" y="242372"/>
                      <a:pt x="178873" y="241536"/>
                    </a:cubicBezTo>
                    <a:cubicBezTo>
                      <a:pt x="172230" y="240701"/>
                      <a:pt x="164983" y="238469"/>
                      <a:pt x="157003" y="238718"/>
                    </a:cubicBezTo>
                    <a:cubicBezTo>
                      <a:pt x="149023" y="238968"/>
                      <a:pt x="138280" y="240310"/>
                      <a:pt x="130992" y="243034"/>
                    </a:cubicBezTo>
                    <a:lnTo>
                      <a:pt x="130979" y="242982"/>
                    </a:lnTo>
                    <a:cubicBezTo>
                      <a:pt x="126895" y="245778"/>
                      <a:pt x="122487" y="248068"/>
                      <a:pt x="117830" y="249779"/>
                    </a:cubicBezTo>
                    <a:lnTo>
                      <a:pt x="109507" y="229144"/>
                    </a:lnTo>
                    <a:cubicBezTo>
                      <a:pt x="135347" y="211818"/>
                      <a:pt x="137777" y="206228"/>
                      <a:pt x="137777" y="185890"/>
                    </a:cubicBezTo>
                    <a:cubicBezTo>
                      <a:pt x="137777" y="181902"/>
                      <a:pt x="137320" y="178035"/>
                      <a:pt x="136402" y="174366"/>
                    </a:cubicBezTo>
                    <a:lnTo>
                      <a:pt x="115230" y="174366"/>
                    </a:lnTo>
                    <a:lnTo>
                      <a:pt x="115230" y="152593"/>
                    </a:lnTo>
                    <a:lnTo>
                      <a:pt x="131654" y="152593"/>
                    </a:lnTo>
                    <a:cubicBezTo>
                      <a:pt x="129918" y="147016"/>
                      <a:pt x="128659" y="141599"/>
                      <a:pt x="127908" y="136741"/>
                    </a:cubicBezTo>
                    <a:lnTo>
                      <a:pt x="127740" y="136775"/>
                    </a:lnTo>
                    <a:cubicBezTo>
                      <a:pt x="126959" y="133117"/>
                      <a:pt x="126563" y="129308"/>
                      <a:pt x="126563" y="125399"/>
                    </a:cubicBezTo>
                    <a:cubicBezTo>
                      <a:pt x="126563" y="96518"/>
                      <a:pt x="148128" y="73105"/>
                      <a:pt x="174730" y="73105"/>
                    </a:cubicBezTo>
                    <a:close/>
                    <a:moveTo>
                      <a:pt x="166421" y="38248"/>
                    </a:moveTo>
                    <a:cubicBezTo>
                      <a:pt x="95633" y="38248"/>
                      <a:pt x="38248" y="95633"/>
                      <a:pt x="38248" y="166420"/>
                    </a:cubicBezTo>
                    <a:cubicBezTo>
                      <a:pt x="38248" y="237208"/>
                      <a:pt x="95633" y="294593"/>
                      <a:pt x="166421" y="294593"/>
                    </a:cubicBezTo>
                    <a:cubicBezTo>
                      <a:pt x="237209" y="294593"/>
                      <a:pt x="294594" y="237208"/>
                      <a:pt x="294594" y="166420"/>
                    </a:cubicBezTo>
                    <a:cubicBezTo>
                      <a:pt x="294594" y="95633"/>
                      <a:pt x="237209" y="38248"/>
                      <a:pt x="166421" y="38248"/>
                    </a:cubicBezTo>
                    <a:close/>
                    <a:moveTo>
                      <a:pt x="166421" y="0"/>
                    </a:moveTo>
                    <a:cubicBezTo>
                      <a:pt x="258333" y="0"/>
                      <a:pt x="332842" y="74509"/>
                      <a:pt x="332842" y="166420"/>
                    </a:cubicBezTo>
                    <a:cubicBezTo>
                      <a:pt x="332842" y="258332"/>
                      <a:pt x="258333" y="332841"/>
                      <a:pt x="166421" y="332841"/>
                    </a:cubicBezTo>
                    <a:cubicBezTo>
                      <a:pt x="74509" y="332841"/>
                      <a:pt x="0" y="258332"/>
                      <a:pt x="0" y="166420"/>
                    </a:cubicBezTo>
                    <a:cubicBezTo>
                      <a:pt x="0" y="74509"/>
                      <a:pt x="74509" y="0"/>
                      <a:pt x="166421" y="0"/>
                    </a:cubicBezTo>
                    <a:close/>
                  </a:path>
                </a:pathLst>
              </a:custGeom>
              <a:solidFill>
                <a:srgbClr val="006E9A"/>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914400" eaLnBrk="1" fontAlgn="auto" hangingPunct="1">
                  <a:spcBef>
                    <a:spcPts val="0"/>
                  </a:spcBef>
                  <a:spcAft>
                    <a:spcPts val="0"/>
                  </a:spcAft>
                  <a:defRPr/>
                </a:pPr>
                <a:endParaRPr lang="en-GB">
                  <a:solidFill>
                    <a:srgbClr val="000000"/>
                  </a:solidFill>
                  <a:latin typeface="Arial"/>
                </a:endParaRPr>
              </a:p>
            </p:txBody>
          </p:sp>
          <p:sp>
            <p:nvSpPr>
              <p:cNvPr id="16" name="Freeform 73">
                <a:extLst>
                  <a:ext uri="{FF2B5EF4-FFF2-40B4-BE49-F238E27FC236}">
                    <a16:creationId xmlns:a16="http://schemas.microsoft.com/office/drawing/2014/main" id="{68F89856-081D-542C-411C-976EBF31A14B}"/>
                  </a:ext>
                </a:extLst>
              </p:cNvPr>
              <p:cNvSpPr/>
              <p:nvPr/>
            </p:nvSpPr>
            <p:spPr>
              <a:xfrm>
                <a:off x="4034083" y="2142541"/>
                <a:ext cx="601111" cy="486508"/>
              </a:xfrm>
              <a:custGeom>
                <a:avLst/>
                <a:gdLst>
                  <a:gd name="connsiteX0" fmla="*/ 296764 w 601111"/>
                  <a:gd name="connsiteY0" fmla="*/ 0 h 486508"/>
                  <a:gd name="connsiteX1" fmla="*/ 510191 w 601111"/>
                  <a:gd name="connsiteY1" fmla="*/ 0 h 486508"/>
                  <a:gd name="connsiteX2" fmla="*/ 533527 w 601111"/>
                  <a:gd name="connsiteY2" fmla="*/ 23336 h 486508"/>
                  <a:gd name="connsiteX3" fmla="*/ 510191 w 601111"/>
                  <a:gd name="connsiteY3" fmla="*/ 46672 h 486508"/>
                  <a:gd name="connsiteX4" fmla="*/ 419623 w 601111"/>
                  <a:gd name="connsiteY4" fmla="*/ 46672 h 486508"/>
                  <a:gd name="connsiteX5" fmla="*/ 419623 w 601111"/>
                  <a:gd name="connsiteY5" fmla="*/ 141322 h 486508"/>
                  <a:gd name="connsiteX6" fmla="*/ 530723 w 601111"/>
                  <a:gd name="connsiteY6" fmla="*/ 141322 h 486508"/>
                  <a:gd name="connsiteX7" fmla="*/ 530723 w 601111"/>
                  <a:gd name="connsiteY7" fmla="*/ 141672 h 486508"/>
                  <a:gd name="connsiteX8" fmla="*/ 580516 w 601111"/>
                  <a:gd name="connsiteY8" fmla="*/ 141672 h 486508"/>
                  <a:gd name="connsiteX9" fmla="*/ 601111 w 601111"/>
                  <a:gd name="connsiteY9" fmla="*/ 162267 h 486508"/>
                  <a:gd name="connsiteX10" fmla="*/ 580516 w 601111"/>
                  <a:gd name="connsiteY10" fmla="*/ 182863 h 486508"/>
                  <a:gd name="connsiteX11" fmla="*/ 530723 w 601111"/>
                  <a:gd name="connsiteY11" fmla="*/ 182863 h 486508"/>
                  <a:gd name="connsiteX12" fmla="*/ 530723 w 601111"/>
                  <a:gd name="connsiteY12" fmla="*/ 183142 h 486508"/>
                  <a:gd name="connsiteX13" fmla="*/ 145889 w 601111"/>
                  <a:gd name="connsiteY13" fmla="*/ 183142 h 486508"/>
                  <a:gd name="connsiteX14" fmla="*/ 35779 w 601111"/>
                  <a:gd name="connsiteY14" fmla="*/ 293252 h 486508"/>
                  <a:gd name="connsiteX15" fmla="*/ 35779 w 601111"/>
                  <a:gd name="connsiteY15" fmla="*/ 445317 h 486508"/>
                  <a:gd name="connsiteX16" fmla="*/ 151343 w 601111"/>
                  <a:gd name="connsiteY16" fmla="*/ 445317 h 486508"/>
                  <a:gd name="connsiteX17" fmla="*/ 151343 w 601111"/>
                  <a:gd name="connsiteY17" fmla="*/ 322845 h 486508"/>
                  <a:gd name="connsiteX18" fmla="*/ 193935 w 601111"/>
                  <a:gd name="connsiteY18" fmla="*/ 280253 h 486508"/>
                  <a:gd name="connsiteX19" fmla="*/ 473119 w 601111"/>
                  <a:gd name="connsiteY19" fmla="*/ 280253 h 486508"/>
                  <a:gd name="connsiteX20" fmla="*/ 473119 w 601111"/>
                  <a:gd name="connsiteY20" fmla="*/ 280253 h 486508"/>
                  <a:gd name="connsiteX21" fmla="*/ 573411 w 601111"/>
                  <a:gd name="connsiteY21" fmla="*/ 280253 h 486508"/>
                  <a:gd name="connsiteX22" fmla="*/ 594006 w 601111"/>
                  <a:gd name="connsiteY22" fmla="*/ 300848 h 486508"/>
                  <a:gd name="connsiteX23" fmla="*/ 573411 w 601111"/>
                  <a:gd name="connsiteY23" fmla="*/ 321444 h 486508"/>
                  <a:gd name="connsiteX24" fmla="*/ 215503 w 601111"/>
                  <a:gd name="connsiteY24" fmla="*/ 321444 h 486508"/>
                  <a:gd name="connsiteX25" fmla="*/ 211087 w 601111"/>
                  <a:gd name="connsiteY25" fmla="*/ 320553 h 486508"/>
                  <a:gd name="connsiteX26" fmla="*/ 205717 w 601111"/>
                  <a:gd name="connsiteY26" fmla="*/ 321637 h 486508"/>
                  <a:gd name="connsiteX27" fmla="*/ 196061 w 601111"/>
                  <a:gd name="connsiteY27" fmla="*/ 336204 h 486508"/>
                  <a:gd name="connsiteX28" fmla="*/ 196061 w 601111"/>
                  <a:gd name="connsiteY28" fmla="*/ 486508 h 486508"/>
                  <a:gd name="connsiteX29" fmla="*/ 151343 w 601111"/>
                  <a:gd name="connsiteY29" fmla="*/ 486508 h 486508"/>
                  <a:gd name="connsiteX30" fmla="*/ 151343 w 601111"/>
                  <a:gd name="connsiteY30" fmla="*/ 486508 h 486508"/>
                  <a:gd name="connsiteX31" fmla="*/ 35779 w 601111"/>
                  <a:gd name="connsiteY31" fmla="*/ 486508 h 486508"/>
                  <a:gd name="connsiteX32" fmla="*/ 35779 w 601111"/>
                  <a:gd name="connsiteY32" fmla="*/ 486508 h 486508"/>
                  <a:gd name="connsiteX33" fmla="*/ 0 w 601111"/>
                  <a:gd name="connsiteY33" fmla="*/ 486508 h 486508"/>
                  <a:gd name="connsiteX34" fmla="*/ 0 w 601111"/>
                  <a:gd name="connsiteY34" fmla="*/ 279939 h 486508"/>
                  <a:gd name="connsiteX35" fmla="*/ 138617 w 601111"/>
                  <a:gd name="connsiteY35" fmla="*/ 141322 h 486508"/>
                  <a:gd name="connsiteX36" fmla="*/ 378525 w 601111"/>
                  <a:gd name="connsiteY36" fmla="*/ 141322 h 486508"/>
                  <a:gd name="connsiteX37" fmla="*/ 378525 w 601111"/>
                  <a:gd name="connsiteY37" fmla="*/ 46672 h 486508"/>
                  <a:gd name="connsiteX38" fmla="*/ 296764 w 601111"/>
                  <a:gd name="connsiteY38" fmla="*/ 46672 h 486508"/>
                  <a:gd name="connsiteX39" fmla="*/ 273428 w 601111"/>
                  <a:gd name="connsiteY39" fmla="*/ 23336 h 486508"/>
                  <a:gd name="connsiteX40" fmla="*/ 296764 w 601111"/>
                  <a:gd name="connsiteY40" fmla="*/ 0 h 48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1111" h="486508">
                    <a:moveTo>
                      <a:pt x="296764" y="0"/>
                    </a:moveTo>
                    <a:lnTo>
                      <a:pt x="510191" y="0"/>
                    </a:lnTo>
                    <a:cubicBezTo>
                      <a:pt x="523079" y="0"/>
                      <a:pt x="533527" y="10448"/>
                      <a:pt x="533527" y="23336"/>
                    </a:cubicBezTo>
                    <a:cubicBezTo>
                      <a:pt x="533527" y="36224"/>
                      <a:pt x="523079" y="46672"/>
                      <a:pt x="510191" y="46672"/>
                    </a:cubicBezTo>
                    <a:lnTo>
                      <a:pt x="419623" y="46672"/>
                    </a:lnTo>
                    <a:lnTo>
                      <a:pt x="419623" y="141322"/>
                    </a:lnTo>
                    <a:lnTo>
                      <a:pt x="530723" y="141322"/>
                    </a:lnTo>
                    <a:lnTo>
                      <a:pt x="530723" y="141672"/>
                    </a:lnTo>
                    <a:lnTo>
                      <a:pt x="580516" y="141672"/>
                    </a:lnTo>
                    <a:cubicBezTo>
                      <a:pt x="591890" y="141672"/>
                      <a:pt x="601111" y="150893"/>
                      <a:pt x="601111" y="162267"/>
                    </a:cubicBezTo>
                    <a:cubicBezTo>
                      <a:pt x="601111" y="173642"/>
                      <a:pt x="591890" y="182863"/>
                      <a:pt x="580516" y="182863"/>
                    </a:cubicBezTo>
                    <a:lnTo>
                      <a:pt x="530723" y="182863"/>
                    </a:lnTo>
                    <a:lnTo>
                      <a:pt x="530723" y="183142"/>
                    </a:lnTo>
                    <a:lnTo>
                      <a:pt x="145889" y="183142"/>
                    </a:lnTo>
                    <a:cubicBezTo>
                      <a:pt x="85077" y="183142"/>
                      <a:pt x="35779" y="232440"/>
                      <a:pt x="35779" y="293252"/>
                    </a:cubicBezTo>
                    <a:lnTo>
                      <a:pt x="35779" y="445317"/>
                    </a:lnTo>
                    <a:lnTo>
                      <a:pt x="151343" y="445317"/>
                    </a:lnTo>
                    <a:lnTo>
                      <a:pt x="151343" y="322845"/>
                    </a:lnTo>
                    <a:cubicBezTo>
                      <a:pt x="151343" y="299322"/>
                      <a:pt x="170412" y="280253"/>
                      <a:pt x="193935" y="280253"/>
                    </a:cubicBezTo>
                    <a:lnTo>
                      <a:pt x="473119" y="280253"/>
                    </a:lnTo>
                    <a:lnTo>
                      <a:pt x="473119" y="280253"/>
                    </a:lnTo>
                    <a:lnTo>
                      <a:pt x="573411" y="280253"/>
                    </a:lnTo>
                    <a:cubicBezTo>
                      <a:pt x="584786" y="280253"/>
                      <a:pt x="594006" y="289474"/>
                      <a:pt x="594006" y="300848"/>
                    </a:cubicBezTo>
                    <a:cubicBezTo>
                      <a:pt x="594006" y="312223"/>
                      <a:pt x="584786" y="321444"/>
                      <a:pt x="573411" y="321444"/>
                    </a:cubicBezTo>
                    <a:lnTo>
                      <a:pt x="215503" y="321444"/>
                    </a:lnTo>
                    <a:lnTo>
                      <a:pt x="211087" y="320553"/>
                    </a:lnTo>
                    <a:lnTo>
                      <a:pt x="205717" y="321637"/>
                    </a:lnTo>
                    <a:cubicBezTo>
                      <a:pt x="200042" y="324037"/>
                      <a:pt x="196061" y="329655"/>
                      <a:pt x="196061" y="336204"/>
                    </a:cubicBezTo>
                    <a:lnTo>
                      <a:pt x="196061" y="486508"/>
                    </a:lnTo>
                    <a:lnTo>
                      <a:pt x="151343" y="486508"/>
                    </a:lnTo>
                    <a:lnTo>
                      <a:pt x="151343" y="486508"/>
                    </a:lnTo>
                    <a:lnTo>
                      <a:pt x="35779" y="486508"/>
                    </a:lnTo>
                    <a:lnTo>
                      <a:pt x="35779" y="486508"/>
                    </a:lnTo>
                    <a:lnTo>
                      <a:pt x="0" y="486508"/>
                    </a:lnTo>
                    <a:lnTo>
                      <a:pt x="0" y="279939"/>
                    </a:lnTo>
                    <a:cubicBezTo>
                      <a:pt x="0" y="203383"/>
                      <a:pt x="62061" y="141322"/>
                      <a:pt x="138617" y="141322"/>
                    </a:cubicBezTo>
                    <a:lnTo>
                      <a:pt x="378525" y="141322"/>
                    </a:lnTo>
                    <a:lnTo>
                      <a:pt x="378525" y="46672"/>
                    </a:lnTo>
                    <a:lnTo>
                      <a:pt x="296764" y="46672"/>
                    </a:lnTo>
                    <a:cubicBezTo>
                      <a:pt x="283876" y="46672"/>
                      <a:pt x="273428" y="36224"/>
                      <a:pt x="273428" y="23336"/>
                    </a:cubicBezTo>
                    <a:cubicBezTo>
                      <a:pt x="273428" y="10448"/>
                      <a:pt x="283876" y="0"/>
                      <a:pt x="296764" y="0"/>
                    </a:cubicBezTo>
                    <a:close/>
                  </a:path>
                </a:pathLst>
              </a:custGeom>
              <a:solidFill>
                <a:srgbClr val="00A2E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914400" eaLnBrk="1" fontAlgn="auto" hangingPunct="1">
                  <a:spcBef>
                    <a:spcPts val="0"/>
                  </a:spcBef>
                  <a:spcAft>
                    <a:spcPts val="0"/>
                  </a:spcAft>
                  <a:defRPr/>
                </a:pPr>
                <a:endParaRPr lang="en-GB">
                  <a:solidFill>
                    <a:srgbClr val="000000"/>
                  </a:solidFill>
                  <a:latin typeface="Arial"/>
                </a:endParaRPr>
              </a:p>
            </p:txBody>
          </p:sp>
        </p:grpSp>
      </p:grpSp>
      <p:grpSp>
        <p:nvGrpSpPr>
          <p:cNvPr id="17" name="Group 16">
            <a:extLst>
              <a:ext uri="{FF2B5EF4-FFF2-40B4-BE49-F238E27FC236}">
                <a16:creationId xmlns:a16="http://schemas.microsoft.com/office/drawing/2014/main" id="{83E2000B-8C42-1146-F31E-2AC12EA02C4E}"/>
              </a:ext>
            </a:extLst>
          </p:cNvPr>
          <p:cNvGrpSpPr/>
          <p:nvPr/>
        </p:nvGrpSpPr>
        <p:grpSpPr>
          <a:xfrm>
            <a:off x="8265021" y="2128942"/>
            <a:ext cx="2701647" cy="1980101"/>
            <a:chOff x="5936695" y="1186859"/>
            <a:chExt cx="2701647" cy="1980101"/>
          </a:xfrm>
        </p:grpSpPr>
        <p:sp>
          <p:nvSpPr>
            <p:cNvPr id="18" name="Rectangle 17">
              <a:extLst>
                <a:ext uri="{FF2B5EF4-FFF2-40B4-BE49-F238E27FC236}">
                  <a16:creationId xmlns:a16="http://schemas.microsoft.com/office/drawing/2014/main" id="{C794CE7D-036B-F857-B8C4-EE3F7B3D8A6B}"/>
                </a:ext>
              </a:extLst>
            </p:cNvPr>
            <p:cNvSpPr/>
            <p:nvPr/>
          </p:nvSpPr>
          <p:spPr>
            <a:xfrm>
              <a:off x="5936695" y="1186859"/>
              <a:ext cx="2701647" cy="923330"/>
            </a:xfrm>
            <a:prstGeom prst="rect">
              <a:avLst/>
            </a:prstGeom>
          </p:spPr>
          <p:txBody>
            <a:bodyPr wrap="square">
              <a:spAutoFit/>
            </a:bodyPr>
            <a:lstStyle/>
            <a:p>
              <a:pPr marL="0" lvl="1" algn="ctr" eaLnBrk="1" hangingPunct="1">
                <a:spcBef>
                  <a:spcPts val="0"/>
                </a:spcBef>
                <a:spcAft>
                  <a:spcPts val="1200"/>
                </a:spcAft>
                <a:buSzPct val="75000"/>
                <a:defRPr/>
              </a:pPr>
              <a:r>
                <a:rPr lang="en-US">
                  <a:solidFill>
                    <a:srgbClr val="000000"/>
                  </a:solidFill>
                  <a:latin typeface="Aptos" panose="020B0004020202020204" pitchFamily="34" charset="0"/>
                  <a:ea typeface="ヒラギノ角ゴ Pro W3" charset="-128"/>
                  <a:cs typeface="Arial" pitchFamily="34" charset="0"/>
                </a:rPr>
                <a:t>Scheme rules determine when the pension normally starts</a:t>
              </a:r>
            </a:p>
          </p:txBody>
        </p:sp>
        <p:grpSp>
          <p:nvGrpSpPr>
            <p:cNvPr id="19" name="Group 18">
              <a:extLst>
                <a:ext uri="{FF2B5EF4-FFF2-40B4-BE49-F238E27FC236}">
                  <a16:creationId xmlns:a16="http://schemas.microsoft.com/office/drawing/2014/main" id="{754D0281-A0EC-14ED-C695-B035D5EC8EF7}"/>
                </a:ext>
              </a:extLst>
            </p:cNvPr>
            <p:cNvGrpSpPr/>
            <p:nvPr/>
          </p:nvGrpSpPr>
          <p:grpSpPr>
            <a:xfrm>
              <a:off x="6683530" y="2095292"/>
              <a:ext cx="1188221" cy="1071668"/>
              <a:chOff x="-564449" y="1515110"/>
              <a:chExt cx="2408957" cy="2172661"/>
            </a:xfrm>
          </p:grpSpPr>
          <p:sp>
            <p:nvSpPr>
              <p:cNvPr id="20" name="Rounded Rectangle 3">
                <a:extLst>
                  <a:ext uri="{FF2B5EF4-FFF2-40B4-BE49-F238E27FC236}">
                    <a16:creationId xmlns:a16="http://schemas.microsoft.com/office/drawing/2014/main" id="{4E7B7E47-93BE-8780-060F-373369BFC87C}"/>
                  </a:ext>
                </a:extLst>
              </p:cNvPr>
              <p:cNvSpPr/>
              <p:nvPr/>
            </p:nvSpPr>
            <p:spPr>
              <a:xfrm>
                <a:off x="-564449" y="1746460"/>
                <a:ext cx="1893172" cy="1680636"/>
              </a:xfrm>
              <a:custGeom>
                <a:avLst/>
                <a:gdLst/>
                <a:ahLst/>
                <a:cxnLst/>
                <a:rect l="l" t="t" r="r" b="b"/>
                <a:pathLst>
                  <a:path w="1893172" h="1680636">
                    <a:moveTo>
                      <a:pt x="215155" y="0"/>
                    </a:moveTo>
                    <a:lnTo>
                      <a:pt x="312966" y="0"/>
                    </a:lnTo>
                    <a:lnTo>
                      <a:pt x="312966" y="115276"/>
                    </a:lnTo>
                    <a:cubicBezTo>
                      <a:pt x="312966" y="183820"/>
                      <a:pt x="368532" y="239386"/>
                      <a:pt x="437076" y="239386"/>
                    </a:cubicBezTo>
                    <a:cubicBezTo>
                      <a:pt x="505619" y="239386"/>
                      <a:pt x="561185" y="183820"/>
                      <a:pt x="561185" y="115276"/>
                    </a:cubicBezTo>
                    <a:lnTo>
                      <a:pt x="561185" y="0"/>
                    </a:lnTo>
                    <a:lnTo>
                      <a:pt x="1332458" y="0"/>
                    </a:lnTo>
                    <a:lnTo>
                      <a:pt x="1332458" y="115276"/>
                    </a:lnTo>
                    <a:cubicBezTo>
                      <a:pt x="1332458" y="183820"/>
                      <a:pt x="1388024" y="239386"/>
                      <a:pt x="1456568" y="239386"/>
                    </a:cubicBezTo>
                    <a:cubicBezTo>
                      <a:pt x="1525112" y="239386"/>
                      <a:pt x="1580678" y="183820"/>
                      <a:pt x="1580678" y="115276"/>
                    </a:cubicBezTo>
                    <a:lnTo>
                      <a:pt x="1580678" y="0"/>
                    </a:lnTo>
                    <a:lnTo>
                      <a:pt x="1678017" y="0"/>
                    </a:lnTo>
                    <a:cubicBezTo>
                      <a:pt x="1796844" y="0"/>
                      <a:pt x="1893172" y="96328"/>
                      <a:pt x="1893172" y="215155"/>
                    </a:cubicBezTo>
                    <a:lnTo>
                      <a:pt x="1893172" y="1189809"/>
                    </a:lnTo>
                    <a:cubicBezTo>
                      <a:pt x="1861842" y="1177303"/>
                      <a:pt x="1827819" y="1171293"/>
                      <a:pt x="1792471" y="1171283"/>
                    </a:cubicBezTo>
                    <a:lnTo>
                      <a:pt x="1792471" y="349077"/>
                    </a:lnTo>
                    <a:lnTo>
                      <a:pt x="100701" y="349077"/>
                    </a:lnTo>
                    <a:lnTo>
                      <a:pt x="100701" y="1389647"/>
                    </a:lnTo>
                    <a:cubicBezTo>
                      <a:pt x="100701" y="1504588"/>
                      <a:pt x="193879" y="1597766"/>
                      <a:pt x="308820" y="1597766"/>
                    </a:cubicBezTo>
                    <a:lnTo>
                      <a:pt x="1476216" y="1597766"/>
                    </a:lnTo>
                    <a:cubicBezTo>
                      <a:pt x="1482338" y="1627561"/>
                      <a:pt x="1493343" y="1655510"/>
                      <a:pt x="1508775" y="1680636"/>
                    </a:cubicBezTo>
                    <a:lnTo>
                      <a:pt x="215155" y="1680636"/>
                    </a:lnTo>
                    <a:cubicBezTo>
                      <a:pt x="96328" y="1680636"/>
                      <a:pt x="0" y="1584308"/>
                      <a:pt x="0" y="1465481"/>
                    </a:cubicBezTo>
                    <a:lnTo>
                      <a:pt x="0" y="215155"/>
                    </a:lnTo>
                    <a:cubicBezTo>
                      <a:pt x="0" y="96328"/>
                      <a:pt x="96328" y="0"/>
                      <a:pt x="215155" y="0"/>
                    </a:cubicBezTo>
                    <a:close/>
                  </a:path>
                </a:pathLst>
              </a:custGeom>
              <a:solidFill>
                <a:srgbClr val="006E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Calibri"/>
                </a:endParaRPr>
              </a:p>
            </p:txBody>
          </p:sp>
          <p:sp>
            <p:nvSpPr>
              <p:cNvPr id="21" name="Rounded Rectangle 78">
                <a:extLst>
                  <a:ext uri="{FF2B5EF4-FFF2-40B4-BE49-F238E27FC236}">
                    <a16:creationId xmlns:a16="http://schemas.microsoft.com/office/drawing/2014/main" id="{71E2D952-E1A9-3722-EB74-932394C8F607}"/>
                  </a:ext>
                </a:extLst>
              </p:cNvPr>
              <p:cNvSpPr/>
              <p:nvPr/>
            </p:nvSpPr>
            <p:spPr>
              <a:xfrm>
                <a:off x="-225575" y="1515110"/>
                <a:ext cx="196404" cy="430224"/>
              </a:xfrm>
              <a:prstGeom prst="roundRect">
                <a:avLst>
                  <a:gd name="adj" fmla="val 50000"/>
                </a:avLst>
              </a:prstGeom>
              <a:solidFill>
                <a:srgbClr val="006E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Calibri"/>
                </a:endParaRPr>
              </a:p>
            </p:txBody>
          </p:sp>
          <p:sp>
            <p:nvSpPr>
              <p:cNvPr id="22" name="Rounded Rectangle 79">
                <a:extLst>
                  <a:ext uri="{FF2B5EF4-FFF2-40B4-BE49-F238E27FC236}">
                    <a16:creationId xmlns:a16="http://schemas.microsoft.com/office/drawing/2014/main" id="{EA42A5E4-EFF6-729E-D285-6C8C872A673C}"/>
                  </a:ext>
                </a:extLst>
              </p:cNvPr>
              <p:cNvSpPr/>
              <p:nvPr/>
            </p:nvSpPr>
            <p:spPr>
              <a:xfrm>
                <a:off x="793917" y="1515110"/>
                <a:ext cx="196404" cy="430224"/>
              </a:xfrm>
              <a:prstGeom prst="roundRect">
                <a:avLst>
                  <a:gd name="adj" fmla="val 50000"/>
                </a:avLst>
              </a:prstGeom>
              <a:solidFill>
                <a:srgbClr val="006E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Calibri"/>
                </a:endParaRPr>
              </a:p>
            </p:txBody>
          </p:sp>
          <p:sp>
            <p:nvSpPr>
              <p:cNvPr id="23" name="TextBox 22">
                <a:extLst>
                  <a:ext uri="{FF2B5EF4-FFF2-40B4-BE49-F238E27FC236}">
                    <a16:creationId xmlns:a16="http://schemas.microsoft.com/office/drawing/2014/main" id="{A33CBF34-7150-E535-C114-CEEAD34A1D41}"/>
                  </a:ext>
                </a:extLst>
              </p:cNvPr>
              <p:cNvSpPr txBox="1"/>
              <p:nvPr/>
            </p:nvSpPr>
            <p:spPr>
              <a:xfrm>
                <a:off x="-311505" y="2188252"/>
                <a:ext cx="1429620" cy="748770"/>
              </a:xfrm>
              <a:prstGeom prst="rect">
                <a:avLst/>
              </a:prstGeom>
              <a:noFill/>
            </p:spPr>
            <p:txBody>
              <a:bodyPr wrap="square" rtlCol="0">
                <a:spAutoFit/>
              </a:bodyPr>
              <a:lstStyle/>
              <a:p>
                <a:pPr algn="ctr" defTabSz="914400" eaLnBrk="1" fontAlgn="auto" hangingPunct="1">
                  <a:spcBef>
                    <a:spcPts val="0"/>
                  </a:spcBef>
                  <a:spcAft>
                    <a:spcPts val="0"/>
                  </a:spcAft>
                  <a:defRPr/>
                </a:pPr>
                <a:r>
                  <a:rPr lang="en-GB" b="1">
                    <a:solidFill>
                      <a:srgbClr val="000000"/>
                    </a:solidFill>
                    <a:latin typeface="Arial Black" panose="020B0A04020102020204" pitchFamily="34" charset="0"/>
                    <a:cs typeface="+mn-cs"/>
                  </a:rPr>
                  <a:t>Jan</a:t>
                </a:r>
              </a:p>
            </p:txBody>
          </p:sp>
          <p:sp>
            <p:nvSpPr>
              <p:cNvPr id="24" name="TextBox 23">
                <a:extLst>
                  <a:ext uri="{FF2B5EF4-FFF2-40B4-BE49-F238E27FC236}">
                    <a16:creationId xmlns:a16="http://schemas.microsoft.com/office/drawing/2014/main" id="{C9B5716C-DD83-DCA0-489B-D57E0515698B}"/>
                  </a:ext>
                </a:extLst>
              </p:cNvPr>
              <p:cNvSpPr txBox="1"/>
              <p:nvPr/>
            </p:nvSpPr>
            <p:spPr>
              <a:xfrm>
                <a:off x="-311505" y="2624258"/>
                <a:ext cx="1429620" cy="748770"/>
              </a:xfrm>
              <a:prstGeom prst="rect">
                <a:avLst/>
              </a:prstGeom>
              <a:noFill/>
            </p:spPr>
            <p:txBody>
              <a:bodyPr wrap="square" rtlCol="0">
                <a:spAutoFit/>
              </a:bodyPr>
              <a:lstStyle/>
              <a:p>
                <a:pPr algn="ctr" defTabSz="914400" eaLnBrk="1" fontAlgn="auto" hangingPunct="1">
                  <a:spcBef>
                    <a:spcPts val="0"/>
                  </a:spcBef>
                  <a:spcAft>
                    <a:spcPts val="0"/>
                  </a:spcAft>
                  <a:defRPr/>
                </a:pPr>
                <a:r>
                  <a:rPr lang="en-GB" b="1">
                    <a:solidFill>
                      <a:srgbClr val="000000"/>
                    </a:solidFill>
                    <a:latin typeface="Arial Black" panose="020B0A04020102020204" pitchFamily="34" charset="0"/>
                    <a:cs typeface="+mn-cs"/>
                  </a:rPr>
                  <a:t>15</a:t>
                </a:r>
              </a:p>
            </p:txBody>
          </p:sp>
          <p:sp>
            <p:nvSpPr>
              <p:cNvPr id="25" name="Oval 17">
                <a:extLst>
                  <a:ext uri="{FF2B5EF4-FFF2-40B4-BE49-F238E27FC236}">
                    <a16:creationId xmlns:a16="http://schemas.microsoft.com/office/drawing/2014/main" id="{C26D6FDB-9D74-C843-28FE-883897EB8F0A}"/>
                  </a:ext>
                </a:extLst>
              </p:cNvPr>
              <p:cNvSpPr/>
              <p:nvPr/>
            </p:nvSpPr>
            <p:spPr>
              <a:xfrm>
                <a:off x="892119" y="2690158"/>
                <a:ext cx="952389" cy="997613"/>
              </a:xfrm>
              <a:custGeom>
                <a:avLst/>
                <a:gdLst/>
                <a:ahLst/>
                <a:cxnLst/>
                <a:rect l="l" t="t" r="r" b="b"/>
                <a:pathLst>
                  <a:path w="952388" h="997613">
                    <a:moveTo>
                      <a:pt x="9523" y="680276"/>
                    </a:moveTo>
                    <a:cubicBezTo>
                      <a:pt x="53515" y="801122"/>
                      <a:pt x="245736" y="892077"/>
                      <a:pt x="476194" y="892077"/>
                    </a:cubicBezTo>
                    <a:cubicBezTo>
                      <a:pt x="706652" y="892077"/>
                      <a:pt x="898873" y="801122"/>
                      <a:pt x="942864" y="680276"/>
                    </a:cubicBezTo>
                    <a:cubicBezTo>
                      <a:pt x="949124" y="697313"/>
                      <a:pt x="952387" y="714967"/>
                      <a:pt x="952387" y="733044"/>
                    </a:cubicBezTo>
                    <a:cubicBezTo>
                      <a:pt x="952387" y="879162"/>
                      <a:pt x="739188" y="997613"/>
                      <a:pt x="476194" y="997613"/>
                    </a:cubicBezTo>
                    <a:cubicBezTo>
                      <a:pt x="213199" y="997613"/>
                      <a:pt x="0" y="879162"/>
                      <a:pt x="0" y="733044"/>
                    </a:cubicBezTo>
                    <a:cubicBezTo>
                      <a:pt x="0" y="714967"/>
                      <a:pt x="3263" y="697313"/>
                      <a:pt x="9523" y="680276"/>
                    </a:cubicBezTo>
                    <a:close/>
                    <a:moveTo>
                      <a:pt x="9523" y="498911"/>
                    </a:moveTo>
                    <a:cubicBezTo>
                      <a:pt x="53515" y="619757"/>
                      <a:pt x="245736" y="710712"/>
                      <a:pt x="476194" y="710712"/>
                    </a:cubicBezTo>
                    <a:cubicBezTo>
                      <a:pt x="706652" y="710712"/>
                      <a:pt x="898873" y="619757"/>
                      <a:pt x="942864" y="498911"/>
                    </a:cubicBezTo>
                    <a:cubicBezTo>
                      <a:pt x="949124" y="515948"/>
                      <a:pt x="952387" y="533602"/>
                      <a:pt x="952387" y="551679"/>
                    </a:cubicBezTo>
                    <a:cubicBezTo>
                      <a:pt x="952387" y="697797"/>
                      <a:pt x="739188" y="816248"/>
                      <a:pt x="476194" y="816248"/>
                    </a:cubicBezTo>
                    <a:cubicBezTo>
                      <a:pt x="213199" y="816248"/>
                      <a:pt x="0" y="697797"/>
                      <a:pt x="0" y="551679"/>
                    </a:cubicBezTo>
                    <a:cubicBezTo>
                      <a:pt x="0" y="533602"/>
                      <a:pt x="3263" y="515948"/>
                      <a:pt x="9523" y="498911"/>
                    </a:cubicBezTo>
                    <a:close/>
                    <a:moveTo>
                      <a:pt x="9523" y="317546"/>
                    </a:moveTo>
                    <a:cubicBezTo>
                      <a:pt x="53515" y="438392"/>
                      <a:pt x="245736" y="529347"/>
                      <a:pt x="476194" y="529347"/>
                    </a:cubicBezTo>
                    <a:cubicBezTo>
                      <a:pt x="706652" y="529347"/>
                      <a:pt x="898873" y="438392"/>
                      <a:pt x="942864" y="317546"/>
                    </a:cubicBezTo>
                    <a:cubicBezTo>
                      <a:pt x="949124" y="334583"/>
                      <a:pt x="952387" y="352237"/>
                      <a:pt x="952387" y="370314"/>
                    </a:cubicBezTo>
                    <a:cubicBezTo>
                      <a:pt x="952387" y="516432"/>
                      <a:pt x="739188" y="634883"/>
                      <a:pt x="476194" y="634883"/>
                    </a:cubicBezTo>
                    <a:cubicBezTo>
                      <a:pt x="213199" y="634883"/>
                      <a:pt x="0" y="516432"/>
                      <a:pt x="0" y="370314"/>
                    </a:cubicBezTo>
                    <a:cubicBezTo>
                      <a:pt x="0" y="352237"/>
                      <a:pt x="3263" y="334583"/>
                      <a:pt x="9523" y="317546"/>
                    </a:cubicBezTo>
                    <a:close/>
                    <a:moveTo>
                      <a:pt x="476194" y="0"/>
                    </a:moveTo>
                    <a:cubicBezTo>
                      <a:pt x="739189" y="0"/>
                      <a:pt x="952388" y="101523"/>
                      <a:pt x="952388" y="226759"/>
                    </a:cubicBezTo>
                    <a:cubicBezTo>
                      <a:pt x="952388" y="351995"/>
                      <a:pt x="739189" y="453518"/>
                      <a:pt x="476194" y="453518"/>
                    </a:cubicBezTo>
                    <a:cubicBezTo>
                      <a:pt x="213199" y="453518"/>
                      <a:pt x="0" y="351995"/>
                      <a:pt x="0" y="226759"/>
                    </a:cubicBezTo>
                    <a:cubicBezTo>
                      <a:pt x="0" y="101523"/>
                      <a:pt x="213199" y="0"/>
                      <a:pt x="476194" y="0"/>
                    </a:cubicBezTo>
                    <a:close/>
                  </a:path>
                </a:pathLst>
              </a:custGeom>
              <a:solidFill>
                <a:srgbClr val="00A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Calibri"/>
                </a:endParaRPr>
              </a:p>
            </p:txBody>
          </p:sp>
        </p:grpSp>
      </p:grpSp>
      <p:grpSp>
        <p:nvGrpSpPr>
          <p:cNvPr id="26" name="Group 25">
            <a:extLst>
              <a:ext uri="{FF2B5EF4-FFF2-40B4-BE49-F238E27FC236}">
                <a16:creationId xmlns:a16="http://schemas.microsoft.com/office/drawing/2014/main" id="{2EA5B085-C62F-1F8D-1562-8AD3EF3CB22B}"/>
              </a:ext>
            </a:extLst>
          </p:cNvPr>
          <p:cNvGrpSpPr/>
          <p:nvPr/>
        </p:nvGrpSpPr>
        <p:grpSpPr>
          <a:xfrm>
            <a:off x="2900664" y="4646312"/>
            <a:ext cx="3268993" cy="1640887"/>
            <a:chOff x="1172959" y="3704229"/>
            <a:chExt cx="3268993" cy="1640887"/>
          </a:xfrm>
        </p:grpSpPr>
        <p:sp>
          <p:nvSpPr>
            <p:cNvPr id="27" name="Rectangle 26">
              <a:extLst>
                <a:ext uri="{FF2B5EF4-FFF2-40B4-BE49-F238E27FC236}">
                  <a16:creationId xmlns:a16="http://schemas.microsoft.com/office/drawing/2014/main" id="{4B6369B9-52D9-82E7-C43B-5294EE6CA8D1}"/>
                </a:ext>
              </a:extLst>
            </p:cNvPr>
            <p:cNvSpPr/>
            <p:nvPr/>
          </p:nvSpPr>
          <p:spPr>
            <a:xfrm>
              <a:off x="1172959" y="3704229"/>
              <a:ext cx="3268993" cy="923330"/>
            </a:xfrm>
            <a:prstGeom prst="rect">
              <a:avLst/>
            </a:prstGeom>
          </p:spPr>
          <p:txBody>
            <a:bodyPr wrap="square">
              <a:spAutoFit/>
            </a:bodyPr>
            <a:lstStyle/>
            <a:p>
              <a:pPr marL="0" lvl="1" algn="ctr" eaLnBrk="1" hangingPunct="1">
                <a:spcBef>
                  <a:spcPts val="0"/>
                </a:spcBef>
                <a:spcAft>
                  <a:spcPts val="1200"/>
                </a:spcAft>
                <a:buSzPct val="75000"/>
                <a:defRPr/>
              </a:pPr>
              <a:r>
                <a:rPr lang="en-US">
                  <a:solidFill>
                    <a:srgbClr val="000000"/>
                  </a:solidFill>
                  <a:latin typeface="Aptos" panose="020B0004020202020204" pitchFamily="34" charset="0"/>
                  <a:ea typeface="ヒラギノ角ゴ Pro W3" charset="-128"/>
                  <a:cs typeface="Arial" pitchFamily="34" charset="0"/>
                </a:rPr>
                <a:t>It may be possible to start the pension income before or after this time</a:t>
              </a:r>
            </a:p>
          </p:txBody>
        </p:sp>
        <p:grpSp>
          <p:nvGrpSpPr>
            <p:cNvPr id="28" name="Group 27">
              <a:extLst>
                <a:ext uri="{FF2B5EF4-FFF2-40B4-BE49-F238E27FC236}">
                  <a16:creationId xmlns:a16="http://schemas.microsoft.com/office/drawing/2014/main" id="{60361961-8F8D-2219-C201-43C7DDB2DFC0}"/>
                </a:ext>
              </a:extLst>
            </p:cNvPr>
            <p:cNvGrpSpPr/>
            <p:nvPr/>
          </p:nvGrpSpPr>
          <p:grpSpPr>
            <a:xfrm>
              <a:off x="2278996" y="4609846"/>
              <a:ext cx="828544" cy="735270"/>
              <a:chOff x="1403648" y="312738"/>
              <a:chExt cx="6118880" cy="5430042"/>
            </a:xfrm>
          </p:grpSpPr>
          <p:sp>
            <p:nvSpPr>
              <p:cNvPr id="29" name="Freeform 84">
                <a:extLst>
                  <a:ext uri="{FF2B5EF4-FFF2-40B4-BE49-F238E27FC236}">
                    <a16:creationId xmlns:a16="http://schemas.microsoft.com/office/drawing/2014/main" id="{2BEA66C5-25BC-E0B8-94A0-F1F8F0CA0759}"/>
                  </a:ext>
                </a:extLst>
              </p:cNvPr>
              <p:cNvSpPr/>
              <p:nvPr/>
            </p:nvSpPr>
            <p:spPr>
              <a:xfrm>
                <a:off x="1403648" y="312738"/>
                <a:ext cx="5182776" cy="2501900"/>
              </a:xfrm>
              <a:custGeom>
                <a:avLst/>
                <a:gdLst>
                  <a:gd name="connsiteX0" fmla="*/ 69850 w 5181600"/>
                  <a:gd name="connsiteY0" fmla="*/ 1117600 h 2495550"/>
                  <a:gd name="connsiteX1" fmla="*/ 69850 w 5181600"/>
                  <a:gd name="connsiteY1" fmla="*/ 1117600 h 2495550"/>
                  <a:gd name="connsiteX2" fmla="*/ 1625600 w 5181600"/>
                  <a:gd name="connsiteY2" fmla="*/ 63500 h 2495550"/>
                  <a:gd name="connsiteX3" fmla="*/ 1663700 w 5181600"/>
                  <a:gd name="connsiteY3" fmla="*/ 19050 h 2495550"/>
                  <a:gd name="connsiteX4" fmla="*/ 1701800 w 5181600"/>
                  <a:gd name="connsiteY4" fmla="*/ 0 h 2495550"/>
                  <a:gd name="connsiteX5" fmla="*/ 1739900 w 5181600"/>
                  <a:gd name="connsiteY5" fmla="*/ 12700 h 2495550"/>
                  <a:gd name="connsiteX6" fmla="*/ 1784350 w 5181600"/>
                  <a:gd name="connsiteY6" fmla="*/ 25400 h 2495550"/>
                  <a:gd name="connsiteX7" fmla="*/ 1816100 w 5181600"/>
                  <a:gd name="connsiteY7" fmla="*/ 50800 h 2495550"/>
                  <a:gd name="connsiteX8" fmla="*/ 1841500 w 5181600"/>
                  <a:gd name="connsiteY8" fmla="*/ 63500 h 2495550"/>
                  <a:gd name="connsiteX9" fmla="*/ 1841500 w 5181600"/>
                  <a:gd name="connsiteY9" fmla="*/ 95250 h 2495550"/>
                  <a:gd name="connsiteX10" fmla="*/ 1841500 w 5181600"/>
                  <a:gd name="connsiteY10" fmla="*/ 825500 h 2495550"/>
                  <a:gd name="connsiteX11" fmla="*/ 4464050 w 5181600"/>
                  <a:gd name="connsiteY11" fmla="*/ 844550 h 2495550"/>
                  <a:gd name="connsiteX12" fmla="*/ 4622800 w 5181600"/>
                  <a:gd name="connsiteY12" fmla="*/ 869950 h 2495550"/>
                  <a:gd name="connsiteX13" fmla="*/ 4699000 w 5181600"/>
                  <a:gd name="connsiteY13" fmla="*/ 895350 h 2495550"/>
                  <a:gd name="connsiteX14" fmla="*/ 4756150 w 5181600"/>
                  <a:gd name="connsiteY14" fmla="*/ 927100 h 2495550"/>
                  <a:gd name="connsiteX15" fmla="*/ 4883150 w 5181600"/>
                  <a:gd name="connsiteY15" fmla="*/ 996950 h 2495550"/>
                  <a:gd name="connsiteX16" fmla="*/ 4959350 w 5181600"/>
                  <a:gd name="connsiteY16" fmla="*/ 1073150 h 2495550"/>
                  <a:gd name="connsiteX17" fmla="*/ 5010150 w 5181600"/>
                  <a:gd name="connsiteY17" fmla="*/ 1136650 h 2495550"/>
                  <a:gd name="connsiteX18" fmla="*/ 5060950 w 5181600"/>
                  <a:gd name="connsiteY18" fmla="*/ 1200150 h 2495550"/>
                  <a:gd name="connsiteX19" fmla="*/ 5099050 w 5181600"/>
                  <a:gd name="connsiteY19" fmla="*/ 1276350 h 2495550"/>
                  <a:gd name="connsiteX20" fmla="*/ 5130800 w 5181600"/>
                  <a:gd name="connsiteY20" fmla="*/ 1346200 h 2495550"/>
                  <a:gd name="connsiteX21" fmla="*/ 5175250 w 5181600"/>
                  <a:gd name="connsiteY21" fmla="*/ 1473200 h 2495550"/>
                  <a:gd name="connsiteX22" fmla="*/ 5181600 w 5181600"/>
                  <a:gd name="connsiteY22" fmla="*/ 1600200 h 2495550"/>
                  <a:gd name="connsiteX23" fmla="*/ 5162550 w 5181600"/>
                  <a:gd name="connsiteY23" fmla="*/ 1739900 h 2495550"/>
                  <a:gd name="connsiteX24" fmla="*/ 5156200 w 5181600"/>
                  <a:gd name="connsiteY24" fmla="*/ 1803400 h 2495550"/>
                  <a:gd name="connsiteX25" fmla="*/ 5137150 w 5181600"/>
                  <a:gd name="connsiteY25" fmla="*/ 1873250 h 2495550"/>
                  <a:gd name="connsiteX26" fmla="*/ 5099050 w 5181600"/>
                  <a:gd name="connsiteY26" fmla="*/ 1949450 h 2495550"/>
                  <a:gd name="connsiteX27" fmla="*/ 5060950 w 5181600"/>
                  <a:gd name="connsiteY27" fmla="*/ 2006600 h 2495550"/>
                  <a:gd name="connsiteX28" fmla="*/ 5060950 w 5181600"/>
                  <a:gd name="connsiteY28" fmla="*/ 2006600 h 2495550"/>
                  <a:gd name="connsiteX29" fmla="*/ 5010150 w 5181600"/>
                  <a:gd name="connsiteY29" fmla="*/ 1981200 h 2495550"/>
                  <a:gd name="connsiteX30" fmla="*/ 4965700 w 5181600"/>
                  <a:gd name="connsiteY30" fmla="*/ 1924050 h 2495550"/>
                  <a:gd name="connsiteX31" fmla="*/ 4914900 w 5181600"/>
                  <a:gd name="connsiteY31" fmla="*/ 1879600 h 2495550"/>
                  <a:gd name="connsiteX32" fmla="*/ 4832350 w 5181600"/>
                  <a:gd name="connsiteY32" fmla="*/ 1828800 h 2495550"/>
                  <a:gd name="connsiteX33" fmla="*/ 4794250 w 5181600"/>
                  <a:gd name="connsiteY33" fmla="*/ 1790700 h 2495550"/>
                  <a:gd name="connsiteX34" fmla="*/ 4762500 w 5181600"/>
                  <a:gd name="connsiteY34" fmla="*/ 1752600 h 2495550"/>
                  <a:gd name="connsiteX35" fmla="*/ 4705350 w 5181600"/>
                  <a:gd name="connsiteY35" fmla="*/ 1733550 h 2495550"/>
                  <a:gd name="connsiteX36" fmla="*/ 4648200 w 5181600"/>
                  <a:gd name="connsiteY36" fmla="*/ 1701800 h 2495550"/>
                  <a:gd name="connsiteX37" fmla="*/ 4552950 w 5181600"/>
                  <a:gd name="connsiteY37" fmla="*/ 1676400 h 2495550"/>
                  <a:gd name="connsiteX38" fmla="*/ 1841500 w 5181600"/>
                  <a:gd name="connsiteY38" fmla="*/ 1663700 h 2495550"/>
                  <a:gd name="connsiteX39" fmla="*/ 1828800 w 5181600"/>
                  <a:gd name="connsiteY39" fmla="*/ 2413000 h 2495550"/>
                  <a:gd name="connsiteX40" fmla="*/ 1797050 w 5181600"/>
                  <a:gd name="connsiteY40" fmla="*/ 2463800 h 2495550"/>
                  <a:gd name="connsiteX41" fmla="*/ 1752600 w 5181600"/>
                  <a:gd name="connsiteY41" fmla="*/ 2489200 h 2495550"/>
                  <a:gd name="connsiteX42" fmla="*/ 1752600 w 5181600"/>
                  <a:gd name="connsiteY42" fmla="*/ 2489200 h 2495550"/>
                  <a:gd name="connsiteX43" fmla="*/ 1714500 w 5181600"/>
                  <a:gd name="connsiteY43" fmla="*/ 2495550 h 2495550"/>
                  <a:gd name="connsiteX44" fmla="*/ 1670050 w 5181600"/>
                  <a:gd name="connsiteY44" fmla="*/ 2482850 h 2495550"/>
                  <a:gd name="connsiteX45" fmla="*/ 82550 w 5181600"/>
                  <a:gd name="connsiteY45" fmla="*/ 1358900 h 2495550"/>
                  <a:gd name="connsiteX46" fmla="*/ 50800 w 5181600"/>
                  <a:gd name="connsiteY46" fmla="*/ 1346200 h 2495550"/>
                  <a:gd name="connsiteX47" fmla="*/ 25400 w 5181600"/>
                  <a:gd name="connsiteY47" fmla="*/ 1314450 h 2495550"/>
                  <a:gd name="connsiteX48" fmla="*/ 12700 w 5181600"/>
                  <a:gd name="connsiteY48" fmla="*/ 1295400 h 2495550"/>
                  <a:gd name="connsiteX49" fmla="*/ 0 w 5181600"/>
                  <a:gd name="connsiteY49" fmla="*/ 1263650 h 2495550"/>
                  <a:gd name="connsiteX50" fmla="*/ 12700 w 5181600"/>
                  <a:gd name="connsiteY50" fmla="*/ 1219200 h 2495550"/>
                  <a:gd name="connsiteX51" fmla="*/ 25400 w 5181600"/>
                  <a:gd name="connsiteY51" fmla="*/ 1193800 h 2495550"/>
                  <a:gd name="connsiteX52" fmla="*/ 69850 w 5181600"/>
                  <a:gd name="connsiteY52"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63700 w 5181600"/>
                  <a:gd name="connsiteY3" fmla="*/ 19050 h 2495550"/>
                  <a:gd name="connsiteX4" fmla="*/ 1682279 w 5181600"/>
                  <a:gd name="connsiteY4" fmla="*/ 14436 h 2495550"/>
                  <a:gd name="connsiteX5" fmla="*/ 1701800 w 5181600"/>
                  <a:gd name="connsiteY5" fmla="*/ 0 h 2495550"/>
                  <a:gd name="connsiteX6" fmla="*/ 1739900 w 5181600"/>
                  <a:gd name="connsiteY6" fmla="*/ 12700 h 2495550"/>
                  <a:gd name="connsiteX7" fmla="*/ 1784350 w 5181600"/>
                  <a:gd name="connsiteY7" fmla="*/ 25400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70844 w 5181600"/>
                  <a:gd name="connsiteY3" fmla="*/ 23812 h 2495550"/>
                  <a:gd name="connsiteX4" fmla="*/ 1682279 w 5181600"/>
                  <a:gd name="connsiteY4" fmla="*/ 14436 h 2495550"/>
                  <a:gd name="connsiteX5" fmla="*/ 1701800 w 5181600"/>
                  <a:gd name="connsiteY5" fmla="*/ 0 h 2495550"/>
                  <a:gd name="connsiteX6" fmla="*/ 1739900 w 5181600"/>
                  <a:gd name="connsiteY6" fmla="*/ 12700 h 2495550"/>
                  <a:gd name="connsiteX7" fmla="*/ 1784350 w 5181600"/>
                  <a:gd name="connsiteY7" fmla="*/ 25400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70844 w 5181600"/>
                  <a:gd name="connsiteY3" fmla="*/ 23812 h 2495550"/>
                  <a:gd name="connsiteX4" fmla="*/ 1682279 w 5181600"/>
                  <a:gd name="connsiteY4" fmla="*/ 14436 h 2495550"/>
                  <a:gd name="connsiteX5" fmla="*/ 1701800 w 5181600"/>
                  <a:gd name="connsiteY5" fmla="*/ 0 h 2495550"/>
                  <a:gd name="connsiteX6" fmla="*/ 1744663 w 5181600"/>
                  <a:gd name="connsiteY6" fmla="*/ 3175 h 2495550"/>
                  <a:gd name="connsiteX7" fmla="*/ 1784350 w 5181600"/>
                  <a:gd name="connsiteY7" fmla="*/ 25400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70844 w 5181600"/>
                  <a:gd name="connsiteY3" fmla="*/ 23812 h 2495550"/>
                  <a:gd name="connsiteX4" fmla="*/ 1682279 w 5181600"/>
                  <a:gd name="connsiteY4" fmla="*/ 14436 h 2495550"/>
                  <a:gd name="connsiteX5" fmla="*/ 1701800 w 5181600"/>
                  <a:gd name="connsiteY5" fmla="*/ 0 h 2495550"/>
                  <a:gd name="connsiteX6" fmla="*/ 1744663 w 5181600"/>
                  <a:gd name="connsiteY6" fmla="*/ 3175 h 2495550"/>
                  <a:gd name="connsiteX7" fmla="*/ 1789113 w 5181600"/>
                  <a:gd name="connsiteY7" fmla="*/ 15875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16100 w 5181600"/>
                  <a:gd name="connsiteY8" fmla="*/ 57150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9900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18481 w 5181600"/>
                  <a:gd name="connsiteY8" fmla="*/ 50006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9900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9900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58544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58544 w 5181600"/>
                  <a:gd name="connsiteY33" fmla="*/ 1835150 h 2501900"/>
                  <a:gd name="connsiteX34" fmla="*/ 4801394 w 5181600"/>
                  <a:gd name="connsiteY34" fmla="*/ 1794668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9675 w 5181600"/>
                  <a:gd name="connsiteY30" fmla="*/ 1980406 h 2501900"/>
                  <a:gd name="connsiteX31" fmla="*/ 4965700 w 5181600"/>
                  <a:gd name="connsiteY31" fmla="*/ 1930400 h 2501900"/>
                  <a:gd name="connsiteX32" fmla="*/ 4914900 w 5181600"/>
                  <a:gd name="connsiteY32" fmla="*/ 1885950 h 2501900"/>
                  <a:gd name="connsiteX33" fmla="*/ 4858544 w 5181600"/>
                  <a:gd name="connsiteY33" fmla="*/ 1835150 h 2501900"/>
                  <a:gd name="connsiteX34" fmla="*/ 4801394 w 5181600"/>
                  <a:gd name="connsiteY34" fmla="*/ 1794668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2776"/>
                  <a:gd name="connsiteY0" fmla="*/ 1123950 h 2501900"/>
                  <a:gd name="connsiteX1" fmla="*/ 69850 w 5182776"/>
                  <a:gd name="connsiteY1" fmla="*/ 1123950 h 2501900"/>
                  <a:gd name="connsiteX2" fmla="*/ 1625600 w 5182776"/>
                  <a:gd name="connsiteY2" fmla="*/ 69850 h 2501900"/>
                  <a:gd name="connsiteX3" fmla="*/ 1670844 w 5182776"/>
                  <a:gd name="connsiteY3" fmla="*/ 30162 h 2501900"/>
                  <a:gd name="connsiteX4" fmla="*/ 1682279 w 5182776"/>
                  <a:gd name="connsiteY4" fmla="*/ 20786 h 2501900"/>
                  <a:gd name="connsiteX5" fmla="*/ 1701800 w 5182776"/>
                  <a:gd name="connsiteY5" fmla="*/ 6350 h 2501900"/>
                  <a:gd name="connsiteX6" fmla="*/ 1744663 w 5182776"/>
                  <a:gd name="connsiteY6" fmla="*/ 0 h 2501900"/>
                  <a:gd name="connsiteX7" fmla="*/ 1789113 w 5182776"/>
                  <a:gd name="connsiteY7" fmla="*/ 22225 h 2501900"/>
                  <a:gd name="connsiteX8" fmla="*/ 1823244 w 5182776"/>
                  <a:gd name="connsiteY8" fmla="*/ 42862 h 2501900"/>
                  <a:gd name="connsiteX9" fmla="*/ 1841500 w 5182776"/>
                  <a:gd name="connsiteY9" fmla="*/ 69850 h 2501900"/>
                  <a:gd name="connsiteX10" fmla="*/ 1841500 w 5182776"/>
                  <a:gd name="connsiteY10" fmla="*/ 101600 h 2501900"/>
                  <a:gd name="connsiteX11" fmla="*/ 1841500 w 5182776"/>
                  <a:gd name="connsiteY11" fmla="*/ 831850 h 2501900"/>
                  <a:gd name="connsiteX12" fmla="*/ 4464050 w 5182776"/>
                  <a:gd name="connsiteY12" fmla="*/ 850900 h 2501900"/>
                  <a:gd name="connsiteX13" fmla="*/ 4622800 w 5182776"/>
                  <a:gd name="connsiteY13" fmla="*/ 876300 h 2501900"/>
                  <a:gd name="connsiteX14" fmla="*/ 4699000 w 5182776"/>
                  <a:gd name="connsiteY14" fmla="*/ 901700 h 2501900"/>
                  <a:gd name="connsiteX15" fmla="*/ 4756150 w 5182776"/>
                  <a:gd name="connsiteY15" fmla="*/ 933450 h 2501900"/>
                  <a:gd name="connsiteX16" fmla="*/ 4883150 w 5182776"/>
                  <a:gd name="connsiteY16" fmla="*/ 1003300 h 2501900"/>
                  <a:gd name="connsiteX17" fmla="*/ 4959350 w 5182776"/>
                  <a:gd name="connsiteY17" fmla="*/ 1079500 h 2501900"/>
                  <a:gd name="connsiteX18" fmla="*/ 5010150 w 5182776"/>
                  <a:gd name="connsiteY18" fmla="*/ 1143000 h 2501900"/>
                  <a:gd name="connsiteX19" fmla="*/ 5060950 w 5182776"/>
                  <a:gd name="connsiteY19" fmla="*/ 1206500 h 2501900"/>
                  <a:gd name="connsiteX20" fmla="*/ 5099050 w 5182776"/>
                  <a:gd name="connsiteY20" fmla="*/ 1282700 h 2501900"/>
                  <a:gd name="connsiteX21" fmla="*/ 5130800 w 5182776"/>
                  <a:gd name="connsiteY21" fmla="*/ 1352550 h 2501900"/>
                  <a:gd name="connsiteX22" fmla="*/ 5175250 w 5182776"/>
                  <a:gd name="connsiteY22" fmla="*/ 1479550 h 2501900"/>
                  <a:gd name="connsiteX23" fmla="*/ 5181600 w 5182776"/>
                  <a:gd name="connsiteY23" fmla="*/ 1606550 h 2501900"/>
                  <a:gd name="connsiteX24" fmla="*/ 5162550 w 5182776"/>
                  <a:gd name="connsiteY24" fmla="*/ 1746250 h 2501900"/>
                  <a:gd name="connsiteX25" fmla="*/ 5156200 w 5182776"/>
                  <a:gd name="connsiteY25" fmla="*/ 1809750 h 2501900"/>
                  <a:gd name="connsiteX26" fmla="*/ 5137150 w 5182776"/>
                  <a:gd name="connsiteY26" fmla="*/ 1879600 h 2501900"/>
                  <a:gd name="connsiteX27" fmla="*/ 5099050 w 5182776"/>
                  <a:gd name="connsiteY27" fmla="*/ 1955800 h 2501900"/>
                  <a:gd name="connsiteX28" fmla="*/ 5060950 w 5182776"/>
                  <a:gd name="connsiteY28" fmla="*/ 2012950 h 2501900"/>
                  <a:gd name="connsiteX29" fmla="*/ 5060950 w 5182776"/>
                  <a:gd name="connsiteY29" fmla="*/ 2012950 h 2501900"/>
                  <a:gd name="connsiteX30" fmla="*/ 5019675 w 5182776"/>
                  <a:gd name="connsiteY30" fmla="*/ 1980406 h 2501900"/>
                  <a:gd name="connsiteX31" fmla="*/ 4965700 w 5182776"/>
                  <a:gd name="connsiteY31" fmla="*/ 1930400 h 2501900"/>
                  <a:gd name="connsiteX32" fmla="*/ 4914900 w 5182776"/>
                  <a:gd name="connsiteY32" fmla="*/ 1885950 h 2501900"/>
                  <a:gd name="connsiteX33" fmla="*/ 4858544 w 5182776"/>
                  <a:gd name="connsiteY33" fmla="*/ 1835150 h 2501900"/>
                  <a:gd name="connsiteX34" fmla="*/ 4801394 w 5182776"/>
                  <a:gd name="connsiteY34" fmla="*/ 1794668 h 2501900"/>
                  <a:gd name="connsiteX35" fmla="*/ 4762500 w 5182776"/>
                  <a:gd name="connsiteY35" fmla="*/ 1758950 h 2501900"/>
                  <a:gd name="connsiteX36" fmla="*/ 4705350 w 5182776"/>
                  <a:gd name="connsiteY36" fmla="*/ 1730375 h 2501900"/>
                  <a:gd name="connsiteX37" fmla="*/ 4648200 w 5182776"/>
                  <a:gd name="connsiteY37" fmla="*/ 1708150 h 2501900"/>
                  <a:gd name="connsiteX38" fmla="*/ 4552950 w 5182776"/>
                  <a:gd name="connsiteY38" fmla="*/ 1682750 h 2501900"/>
                  <a:gd name="connsiteX39" fmla="*/ 1841500 w 5182776"/>
                  <a:gd name="connsiteY39" fmla="*/ 1670050 h 2501900"/>
                  <a:gd name="connsiteX40" fmla="*/ 1828800 w 5182776"/>
                  <a:gd name="connsiteY40" fmla="*/ 2419350 h 2501900"/>
                  <a:gd name="connsiteX41" fmla="*/ 1797050 w 5182776"/>
                  <a:gd name="connsiteY41" fmla="*/ 2470150 h 2501900"/>
                  <a:gd name="connsiteX42" fmla="*/ 1752600 w 5182776"/>
                  <a:gd name="connsiteY42" fmla="*/ 2495550 h 2501900"/>
                  <a:gd name="connsiteX43" fmla="*/ 1752600 w 5182776"/>
                  <a:gd name="connsiteY43" fmla="*/ 2495550 h 2501900"/>
                  <a:gd name="connsiteX44" fmla="*/ 1714500 w 5182776"/>
                  <a:gd name="connsiteY44" fmla="*/ 2501900 h 2501900"/>
                  <a:gd name="connsiteX45" fmla="*/ 1670050 w 5182776"/>
                  <a:gd name="connsiteY45" fmla="*/ 2489200 h 2501900"/>
                  <a:gd name="connsiteX46" fmla="*/ 82550 w 5182776"/>
                  <a:gd name="connsiteY46" fmla="*/ 1365250 h 2501900"/>
                  <a:gd name="connsiteX47" fmla="*/ 50800 w 5182776"/>
                  <a:gd name="connsiteY47" fmla="*/ 1352550 h 2501900"/>
                  <a:gd name="connsiteX48" fmla="*/ 25400 w 5182776"/>
                  <a:gd name="connsiteY48" fmla="*/ 1320800 h 2501900"/>
                  <a:gd name="connsiteX49" fmla="*/ 12700 w 5182776"/>
                  <a:gd name="connsiteY49" fmla="*/ 1301750 h 2501900"/>
                  <a:gd name="connsiteX50" fmla="*/ 0 w 5182776"/>
                  <a:gd name="connsiteY50" fmla="*/ 1270000 h 2501900"/>
                  <a:gd name="connsiteX51" fmla="*/ 12700 w 5182776"/>
                  <a:gd name="connsiteY51" fmla="*/ 1225550 h 2501900"/>
                  <a:gd name="connsiteX52" fmla="*/ 25400 w 5182776"/>
                  <a:gd name="connsiteY52" fmla="*/ 1200150 h 2501900"/>
                  <a:gd name="connsiteX53" fmla="*/ 69850 w 5182776"/>
                  <a:gd name="connsiteY53" fmla="*/ 1123950 h 2501900"/>
                  <a:gd name="connsiteX0" fmla="*/ 69850 w 5182776"/>
                  <a:gd name="connsiteY0" fmla="*/ 1123950 h 2501900"/>
                  <a:gd name="connsiteX1" fmla="*/ 69850 w 5182776"/>
                  <a:gd name="connsiteY1" fmla="*/ 1123950 h 2501900"/>
                  <a:gd name="connsiteX2" fmla="*/ 1625600 w 5182776"/>
                  <a:gd name="connsiteY2" fmla="*/ 69850 h 2501900"/>
                  <a:gd name="connsiteX3" fmla="*/ 1670844 w 5182776"/>
                  <a:gd name="connsiteY3" fmla="*/ 30162 h 2501900"/>
                  <a:gd name="connsiteX4" fmla="*/ 1682279 w 5182776"/>
                  <a:gd name="connsiteY4" fmla="*/ 20786 h 2501900"/>
                  <a:gd name="connsiteX5" fmla="*/ 1701800 w 5182776"/>
                  <a:gd name="connsiteY5" fmla="*/ 6350 h 2501900"/>
                  <a:gd name="connsiteX6" fmla="*/ 1744663 w 5182776"/>
                  <a:gd name="connsiteY6" fmla="*/ 0 h 2501900"/>
                  <a:gd name="connsiteX7" fmla="*/ 1789113 w 5182776"/>
                  <a:gd name="connsiteY7" fmla="*/ 22225 h 2501900"/>
                  <a:gd name="connsiteX8" fmla="*/ 1823244 w 5182776"/>
                  <a:gd name="connsiteY8" fmla="*/ 42862 h 2501900"/>
                  <a:gd name="connsiteX9" fmla="*/ 1841500 w 5182776"/>
                  <a:gd name="connsiteY9" fmla="*/ 69850 h 2501900"/>
                  <a:gd name="connsiteX10" fmla="*/ 1841500 w 5182776"/>
                  <a:gd name="connsiteY10" fmla="*/ 101600 h 2501900"/>
                  <a:gd name="connsiteX11" fmla="*/ 1841500 w 5182776"/>
                  <a:gd name="connsiteY11" fmla="*/ 831850 h 2501900"/>
                  <a:gd name="connsiteX12" fmla="*/ 4464050 w 5182776"/>
                  <a:gd name="connsiteY12" fmla="*/ 850900 h 2501900"/>
                  <a:gd name="connsiteX13" fmla="*/ 4622800 w 5182776"/>
                  <a:gd name="connsiteY13" fmla="*/ 876300 h 2501900"/>
                  <a:gd name="connsiteX14" fmla="*/ 4699000 w 5182776"/>
                  <a:gd name="connsiteY14" fmla="*/ 901700 h 2501900"/>
                  <a:gd name="connsiteX15" fmla="*/ 4756150 w 5182776"/>
                  <a:gd name="connsiteY15" fmla="*/ 933450 h 2501900"/>
                  <a:gd name="connsiteX16" fmla="*/ 4883150 w 5182776"/>
                  <a:gd name="connsiteY16" fmla="*/ 1003300 h 2501900"/>
                  <a:gd name="connsiteX17" fmla="*/ 4959350 w 5182776"/>
                  <a:gd name="connsiteY17" fmla="*/ 1079500 h 2501900"/>
                  <a:gd name="connsiteX18" fmla="*/ 5010150 w 5182776"/>
                  <a:gd name="connsiteY18" fmla="*/ 1143000 h 2501900"/>
                  <a:gd name="connsiteX19" fmla="*/ 5060950 w 5182776"/>
                  <a:gd name="connsiteY19" fmla="*/ 1206500 h 2501900"/>
                  <a:gd name="connsiteX20" fmla="*/ 5099050 w 5182776"/>
                  <a:gd name="connsiteY20" fmla="*/ 1282700 h 2501900"/>
                  <a:gd name="connsiteX21" fmla="*/ 5130800 w 5182776"/>
                  <a:gd name="connsiteY21" fmla="*/ 1352550 h 2501900"/>
                  <a:gd name="connsiteX22" fmla="*/ 5175250 w 5182776"/>
                  <a:gd name="connsiteY22" fmla="*/ 1479550 h 2501900"/>
                  <a:gd name="connsiteX23" fmla="*/ 5181600 w 5182776"/>
                  <a:gd name="connsiteY23" fmla="*/ 1606550 h 2501900"/>
                  <a:gd name="connsiteX24" fmla="*/ 5162550 w 5182776"/>
                  <a:gd name="connsiteY24" fmla="*/ 1746250 h 2501900"/>
                  <a:gd name="connsiteX25" fmla="*/ 5156200 w 5182776"/>
                  <a:gd name="connsiteY25" fmla="*/ 1809750 h 2501900"/>
                  <a:gd name="connsiteX26" fmla="*/ 5137150 w 5182776"/>
                  <a:gd name="connsiteY26" fmla="*/ 1879600 h 2501900"/>
                  <a:gd name="connsiteX27" fmla="*/ 5099050 w 5182776"/>
                  <a:gd name="connsiteY27" fmla="*/ 1955800 h 2501900"/>
                  <a:gd name="connsiteX28" fmla="*/ 5060950 w 5182776"/>
                  <a:gd name="connsiteY28" fmla="*/ 2012950 h 2501900"/>
                  <a:gd name="connsiteX29" fmla="*/ 5060950 w 5182776"/>
                  <a:gd name="connsiteY29" fmla="*/ 2012950 h 2501900"/>
                  <a:gd name="connsiteX30" fmla="*/ 5019675 w 5182776"/>
                  <a:gd name="connsiteY30" fmla="*/ 1980406 h 2501900"/>
                  <a:gd name="connsiteX31" fmla="*/ 4965700 w 5182776"/>
                  <a:gd name="connsiteY31" fmla="*/ 1930400 h 2501900"/>
                  <a:gd name="connsiteX32" fmla="*/ 4914900 w 5182776"/>
                  <a:gd name="connsiteY32" fmla="*/ 1885950 h 2501900"/>
                  <a:gd name="connsiteX33" fmla="*/ 4858544 w 5182776"/>
                  <a:gd name="connsiteY33" fmla="*/ 1835150 h 2501900"/>
                  <a:gd name="connsiteX34" fmla="*/ 4801394 w 5182776"/>
                  <a:gd name="connsiteY34" fmla="*/ 1794668 h 2501900"/>
                  <a:gd name="connsiteX35" fmla="*/ 4762500 w 5182776"/>
                  <a:gd name="connsiteY35" fmla="*/ 1758950 h 2501900"/>
                  <a:gd name="connsiteX36" fmla="*/ 4705350 w 5182776"/>
                  <a:gd name="connsiteY36" fmla="*/ 1730375 h 2501900"/>
                  <a:gd name="connsiteX37" fmla="*/ 4648200 w 5182776"/>
                  <a:gd name="connsiteY37" fmla="*/ 1708150 h 2501900"/>
                  <a:gd name="connsiteX38" fmla="*/ 4552950 w 5182776"/>
                  <a:gd name="connsiteY38" fmla="*/ 1682750 h 2501900"/>
                  <a:gd name="connsiteX39" fmla="*/ 1841500 w 5182776"/>
                  <a:gd name="connsiteY39" fmla="*/ 1670050 h 2501900"/>
                  <a:gd name="connsiteX40" fmla="*/ 1828800 w 5182776"/>
                  <a:gd name="connsiteY40" fmla="*/ 2419350 h 2501900"/>
                  <a:gd name="connsiteX41" fmla="*/ 1797050 w 5182776"/>
                  <a:gd name="connsiteY41" fmla="*/ 2470150 h 2501900"/>
                  <a:gd name="connsiteX42" fmla="*/ 1752600 w 5182776"/>
                  <a:gd name="connsiteY42" fmla="*/ 2495550 h 2501900"/>
                  <a:gd name="connsiteX43" fmla="*/ 1752600 w 5182776"/>
                  <a:gd name="connsiteY43" fmla="*/ 2495550 h 2501900"/>
                  <a:gd name="connsiteX44" fmla="*/ 1714500 w 5182776"/>
                  <a:gd name="connsiteY44" fmla="*/ 2501900 h 2501900"/>
                  <a:gd name="connsiteX45" fmla="*/ 1670050 w 5182776"/>
                  <a:gd name="connsiteY45" fmla="*/ 2489200 h 2501900"/>
                  <a:gd name="connsiteX46" fmla="*/ 82550 w 5182776"/>
                  <a:gd name="connsiteY46" fmla="*/ 1365250 h 2501900"/>
                  <a:gd name="connsiteX47" fmla="*/ 50800 w 5182776"/>
                  <a:gd name="connsiteY47" fmla="*/ 1352550 h 2501900"/>
                  <a:gd name="connsiteX48" fmla="*/ 25400 w 5182776"/>
                  <a:gd name="connsiteY48" fmla="*/ 1320800 h 2501900"/>
                  <a:gd name="connsiteX49" fmla="*/ 12700 w 5182776"/>
                  <a:gd name="connsiteY49" fmla="*/ 1301750 h 2501900"/>
                  <a:gd name="connsiteX50" fmla="*/ 0 w 5182776"/>
                  <a:gd name="connsiteY50" fmla="*/ 1270000 h 2501900"/>
                  <a:gd name="connsiteX51" fmla="*/ 12700 w 5182776"/>
                  <a:gd name="connsiteY51" fmla="*/ 1225550 h 2501900"/>
                  <a:gd name="connsiteX52" fmla="*/ 25400 w 5182776"/>
                  <a:gd name="connsiteY52" fmla="*/ 1200150 h 2501900"/>
                  <a:gd name="connsiteX53" fmla="*/ 69850 w 5182776"/>
                  <a:gd name="connsiteY53" fmla="*/ 1123950 h 250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182776" h="2501900">
                    <a:moveTo>
                      <a:pt x="69850" y="1123950"/>
                    </a:moveTo>
                    <a:lnTo>
                      <a:pt x="69850" y="1123950"/>
                    </a:lnTo>
                    <a:lnTo>
                      <a:pt x="1625600" y="69850"/>
                    </a:lnTo>
                    <a:lnTo>
                      <a:pt x="1670844" y="30162"/>
                    </a:lnTo>
                    <a:cubicBezTo>
                      <a:pt x="1673862" y="28624"/>
                      <a:pt x="1679261" y="22324"/>
                      <a:pt x="1682279" y="20786"/>
                    </a:cubicBezTo>
                    <a:lnTo>
                      <a:pt x="1701800" y="6350"/>
                    </a:lnTo>
                    <a:lnTo>
                      <a:pt x="1744663" y="0"/>
                    </a:lnTo>
                    <a:lnTo>
                      <a:pt x="1789113" y="22225"/>
                    </a:lnTo>
                    <a:lnTo>
                      <a:pt x="1823244" y="42862"/>
                    </a:lnTo>
                    <a:lnTo>
                      <a:pt x="1841500" y="69850"/>
                    </a:lnTo>
                    <a:lnTo>
                      <a:pt x="1841500" y="101600"/>
                    </a:lnTo>
                    <a:lnTo>
                      <a:pt x="1841500" y="831850"/>
                    </a:lnTo>
                    <a:lnTo>
                      <a:pt x="4464050" y="850900"/>
                    </a:lnTo>
                    <a:lnTo>
                      <a:pt x="4622800" y="876300"/>
                    </a:lnTo>
                    <a:lnTo>
                      <a:pt x="4699000" y="901700"/>
                    </a:lnTo>
                    <a:lnTo>
                      <a:pt x="4756150" y="933450"/>
                    </a:lnTo>
                    <a:cubicBezTo>
                      <a:pt x="4786842" y="950383"/>
                      <a:pt x="4849283" y="978958"/>
                      <a:pt x="4883150" y="1003300"/>
                    </a:cubicBezTo>
                    <a:cubicBezTo>
                      <a:pt x="4917017" y="1027642"/>
                      <a:pt x="4938183" y="1056217"/>
                      <a:pt x="4959350" y="1079500"/>
                    </a:cubicBezTo>
                    <a:lnTo>
                      <a:pt x="5010150" y="1143000"/>
                    </a:lnTo>
                    <a:lnTo>
                      <a:pt x="5060950" y="1206500"/>
                    </a:lnTo>
                    <a:lnTo>
                      <a:pt x="5099050" y="1282700"/>
                    </a:lnTo>
                    <a:lnTo>
                      <a:pt x="5130800" y="1352550"/>
                    </a:lnTo>
                    <a:cubicBezTo>
                      <a:pt x="5143500" y="1385358"/>
                      <a:pt x="5166783" y="1437217"/>
                      <a:pt x="5175250" y="1479550"/>
                    </a:cubicBezTo>
                    <a:cubicBezTo>
                      <a:pt x="5183717" y="1521883"/>
                      <a:pt x="5183717" y="1562100"/>
                      <a:pt x="5181600" y="1606550"/>
                    </a:cubicBezTo>
                    <a:lnTo>
                      <a:pt x="5162550" y="1746250"/>
                    </a:lnTo>
                    <a:lnTo>
                      <a:pt x="5156200" y="1809750"/>
                    </a:lnTo>
                    <a:lnTo>
                      <a:pt x="5137150" y="1879600"/>
                    </a:lnTo>
                    <a:lnTo>
                      <a:pt x="5099050" y="1955800"/>
                    </a:lnTo>
                    <a:lnTo>
                      <a:pt x="5060950" y="2012950"/>
                    </a:lnTo>
                    <a:lnTo>
                      <a:pt x="5060950" y="2012950"/>
                    </a:lnTo>
                    <a:lnTo>
                      <a:pt x="5019675" y="1980406"/>
                    </a:lnTo>
                    <a:lnTo>
                      <a:pt x="4965700" y="1930400"/>
                    </a:lnTo>
                    <a:lnTo>
                      <a:pt x="4914900" y="1885950"/>
                    </a:lnTo>
                    <a:lnTo>
                      <a:pt x="4858544" y="1835150"/>
                    </a:lnTo>
                    <a:lnTo>
                      <a:pt x="4801394" y="1794668"/>
                    </a:lnTo>
                    <a:lnTo>
                      <a:pt x="4762500" y="1758950"/>
                    </a:lnTo>
                    <a:lnTo>
                      <a:pt x="4705350" y="1730375"/>
                    </a:lnTo>
                    <a:lnTo>
                      <a:pt x="4648200" y="1708150"/>
                    </a:lnTo>
                    <a:lnTo>
                      <a:pt x="4552950" y="1682750"/>
                    </a:lnTo>
                    <a:lnTo>
                      <a:pt x="1841500" y="1670050"/>
                    </a:lnTo>
                    <a:lnTo>
                      <a:pt x="1828800" y="2419350"/>
                    </a:lnTo>
                    <a:lnTo>
                      <a:pt x="1797050" y="2470150"/>
                    </a:lnTo>
                    <a:lnTo>
                      <a:pt x="1752600" y="2495550"/>
                    </a:lnTo>
                    <a:lnTo>
                      <a:pt x="1752600" y="2495550"/>
                    </a:lnTo>
                    <a:lnTo>
                      <a:pt x="1714500" y="2501900"/>
                    </a:lnTo>
                    <a:lnTo>
                      <a:pt x="1670050" y="2489200"/>
                    </a:lnTo>
                    <a:lnTo>
                      <a:pt x="82550" y="1365250"/>
                    </a:lnTo>
                    <a:lnTo>
                      <a:pt x="50800" y="1352550"/>
                    </a:lnTo>
                    <a:lnTo>
                      <a:pt x="25400" y="1320800"/>
                    </a:lnTo>
                    <a:lnTo>
                      <a:pt x="12700" y="1301750"/>
                    </a:lnTo>
                    <a:lnTo>
                      <a:pt x="0" y="1270000"/>
                    </a:lnTo>
                    <a:lnTo>
                      <a:pt x="12700" y="1225550"/>
                    </a:lnTo>
                    <a:lnTo>
                      <a:pt x="25400" y="1200150"/>
                    </a:lnTo>
                    <a:lnTo>
                      <a:pt x="69850" y="1123950"/>
                    </a:lnTo>
                    <a:close/>
                  </a:path>
                </a:pathLst>
              </a:custGeom>
              <a:solidFill>
                <a:srgbClr val="00A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111111"/>
                  </a:solidFill>
                  <a:latin typeface="Arial"/>
                </a:endParaRPr>
              </a:p>
            </p:txBody>
          </p:sp>
          <p:sp>
            <p:nvSpPr>
              <p:cNvPr id="30" name="Freeform 85">
                <a:extLst>
                  <a:ext uri="{FF2B5EF4-FFF2-40B4-BE49-F238E27FC236}">
                    <a16:creationId xmlns:a16="http://schemas.microsoft.com/office/drawing/2014/main" id="{0BF8342F-68F9-F19F-57E8-1F89A2D6484B}"/>
                  </a:ext>
                </a:extLst>
              </p:cNvPr>
              <p:cNvSpPr/>
              <p:nvPr/>
            </p:nvSpPr>
            <p:spPr>
              <a:xfrm rot="10800000">
                <a:off x="2339752" y="3240880"/>
                <a:ext cx="5182776" cy="2501900"/>
              </a:xfrm>
              <a:custGeom>
                <a:avLst/>
                <a:gdLst>
                  <a:gd name="connsiteX0" fmla="*/ 69850 w 5181600"/>
                  <a:gd name="connsiteY0" fmla="*/ 1117600 h 2495550"/>
                  <a:gd name="connsiteX1" fmla="*/ 69850 w 5181600"/>
                  <a:gd name="connsiteY1" fmla="*/ 1117600 h 2495550"/>
                  <a:gd name="connsiteX2" fmla="*/ 1625600 w 5181600"/>
                  <a:gd name="connsiteY2" fmla="*/ 63500 h 2495550"/>
                  <a:gd name="connsiteX3" fmla="*/ 1663700 w 5181600"/>
                  <a:gd name="connsiteY3" fmla="*/ 19050 h 2495550"/>
                  <a:gd name="connsiteX4" fmla="*/ 1701800 w 5181600"/>
                  <a:gd name="connsiteY4" fmla="*/ 0 h 2495550"/>
                  <a:gd name="connsiteX5" fmla="*/ 1739900 w 5181600"/>
                  <a:gd name="connsiteY5" fmla="*/ 12700 h 2495550"/>
                  <a:gd name="connsiteX6" fmla="*/ 1784350 w 5181600"/>
                  <a:gd name="connsiteY6" fmla="*/ 25400 h 2495550"/>
                  <a:gd name="connsiteX7" fmla="*/ 1816100 w 5181600"/>
                  <a:gd name="connsiteY7" fmla="*/ 50800 h 2495550"/>
                  <a:gd name="connsiteX8" fmla="*/ 1841500 w 5181600"/>
                  <a:gd name="connsiteY8" fmla="*/ 63500 h 2495550"/>
                  <a:gd name="connsiteX9" fmla="*/ 1841500 w 5181600"/>
                  <a:gd name="connsiteY9" fmla="*/ 95250 h 2495550"/>
                  <a:gd name="connsiteX10" fmla="*/ 1841500 w 5181600"/>
                  <a:gd name="connsiteY10" fmla="*/ 825500 h 2495550"/>
                  <a:gd name="connsiteX11" fmla="*/ 4464050 w 5181600"/>
                  <a:gd name="connsiteY11" fmla="*/ 844550 h 2495550"/>
                  <a:gd name="connsiteX12" fmla="*/ 4622800 w 5181600"/>
                  <a:gd name="connsiteY12" fmla="*/ 869950 h 2495550"/>
                  <a:gd name="connsiteX13" fmla="*/ 4699000 w 5181600"/>
                  <a:gd name="connsiteY13" fmla="*/ 895350 h 2495550"/>
                  <a:gd name="connsiteX14" fmla="*/ 4756150 w 5181600"/>
                  <a:gd name="connsiteY14" fmla="*/ 927100 h 2495550"/>
                  <a:gd name="connsiteX15" fmla="*/ 4883150 w 5181600"/>
                  <a:gd name="connsiteY15" fmla="*/ 996950 h 2495550"/>
                  <a:gd name="connsiteX16" fmla="*/ 4959350 w 5181600"/>
                  <a:gd name="connsiteY16" fmla="*/ 1073150 h 2495550"/>
                  <a:gd name="connsiteX17" fmla="*/ 5010150 w 5181600"/>
                  <a:gd name="connsiteY17" fmla="*/ 1136650 h 2495550"/>
                  <a:gd name="connsiteX18" fmla="*/ 5060950 w 5181600"/>
                  <a:gd name="connsiteY18" fmla="*/ 1200150 h 2495550"/>
                  <a:gd name="connsiteX19" fmla="*/ 5099050 w 5181600"/>
                  <a:gd name="connsiteY19" fmla="*/ 1276350 h 2495550"/>
                  <a:gd name="connsiteX20" fmla="*/ 5130800 w 5181600"/>
                  <a:gd name="connsiteY20" fmla="*/ 1346200 h 2495550"/>
                  <a:gd name="connsiteX21" fmla="*/ 5175250 w 5181600"/>
                  <a:gd name="connsiteY21" fmla="*/ 1473200 h 2495550"/>
                  <a:gd name="connsiteX22" fmla="*/ 5181600 w 5181600"/>
                  <a:gd name="connsiteY22" fmla="*/ 1600200 h 2495550"/>
                  <a:gd name="connsiteX23" fmla="*/ 5162550 w 5181600"/>
                  <a:gd name="connsiteY23" fmla="*/ 1739900 h 2495550"/>
                  <a:gd name="connsiteX24" fmla="*/ 5156200 w 5181600"/>
                  <a:gd name="connsiteY24" fmla="*/ 1803400 h 2495550"/>
                  <a:gd name="connsiteX25" fmla="*/ 5137150 w 5181600"/>
                  <a:gd name="connsiteY25" fmla="*/ 1873250 h 2495550"/>
                  <a:gd name="connsiteX26" fmla="*/ 5099050 w 5181600"/>
                  <a:gd name="connsiteY26" fmla="*/ 1949450 h 2495550"/>
                  <a:gd name="connsiteX27" fmla="*/ 5060950 w 5181600"/>
                  <a:gd name="connsiteY27" fmla="*/ 2006600 h 2495550"/>
                  <a:gd name="connsiteX28" fmla="*/ 5060950 w 5181600"/>
                  <a:gd name="connsiteY28" fmla="*/ 2006600 h 2495550"/>
                  <a:gd name="connsiteX29" fmla="*/ 5010150 w 5181600"/>
                  <a:gd name="connsiteY29" fmla="*/ 1981200 h 2495550"/>
                  <a:gd name="connsiteX30" fmla="*/ 4965700 w 5181600"/>
                  <a:gd name="connsiteY30" fmla="*/ 1924050 h 2495550"/>
                  <a:gd name="connsiteX31" fmla="*/ 4914900 w 5181600"/>
                  <a:gd name="connsiteY31" fmla="*/ 1879600 h 2495550"/>
                  <a:gd name="connsiteX32" fmla="*/ 4832350 w 5181600"/>
                  <a:gd name="connsiteY32" fmla="*/ 1828800 h 2495550"/>
                  <a:gd name="connsiteX33" fmla="*/ 4794250 w 5181600"/>
                  <a:gd name="connsiteY33" fmla="*/ 1790700 h 2495550"/>
                  <a:gd name="connsiteX34" fmla="*/ 4762500 w 5181600"/>
                  <a:gd name="connsiteY34" fmla="*/ 1752600 h 2495550"/>
                  <a:gd name="connsiteX35" fmla="*/ 4705350 w 5181600"/>
                  <a:gd name="connsiteY35" fmla="*/ 1733550 h 2495550"/>
                  <a:gd name="connsiteX36" fmla="*/ 4648200 w 5181600"/>
                  <a:gd name="connsiteY36" fmla="*/ 1701800 h 2495550"/>
                  <a:gd name="connsiteX37" fmla="*/ 4552950 w 5181600"/>
                  <a:gd name="connsiteY37" fmla="*/ 1676400 h 2495550"/>
                  <a:gd name="connsiteX38" fmla="*/ 1841500 w 5181600"/>
                  <a:gd name="connsiteY38" fmla="*/ 1663700 h 2495550"/>
                  <a:gd name="connsiteX39" fmla="*/ 1828800 w 5181600"/>
                  <a:gd name="connsiteY39" fmla="*/ 2413000 h 2495550"/>
                  <a:gd name="connsiteX40" fmla="*/ 1797050 w 5181600"/>
                  <a:gd name="connsiteY40" fmla="*/ 2463800 h 2495550"/>
                  <a:gd name="connsiteX41" fmla="*/ 1752600 w 5181600"/>
                  <a:gd name="connsiteY41" fmla="*/ 2489200 h 2495550"/>
                  <a:gd name="connsiteX42" fmla="*/ 1752600 w 5181600"/>
                  <a:gd name="connsiteY42" fmla="*/ 2489200 h 2495550"/>
                  <a:gd name="connsiteX43" fmla="*/ 1714500 w 5181600"/>
                  <a:gd name="connsiteY43" fmla="*/ 2495550 h 2495550"/>
                  <a:gd name="connsiteX44" fmla="*/ 1670050 w 5181600"/>
                  <a:gd name="connsiteY44" fmla="*/ 2482850 h 2495550"/>
                  <a:gd name="connsiteX45" fmla="*/ 82550 w 5181600"/>
                  <a:gd name="connsiteY45" fmla="*/ 1358900 h 2495550"/>
                  <a:gd name="connsiteX46" fmla="*/ 50800 w 5181600"/>
                  <a:gd name="connsiteY46" fmla="*/ 1346200 h 2495550"/>
                  <a:gd name="connsiteX47" fmla="*/ 25400 w 5181600"/>
                  <a:gd name="connsiteY47" fmla="*/ 1314450 h 2495550"/>
                  <a:gd name="connsiteX48" fmla="*/ 12700 w 5181600"/>
                  <a:gd name="connsiteY48" fmla="*/ 1295400 h 2495550"/>
                  <a:gd name="connsiteX49" fmla="*/ 0 w 5181600"/>
                  <a:gd name="connsiteY49" fmla="*/ 1263650 h 2495550"/>
                  <a:gd name="connsiteX50" fmla="*/ 12700 w 5181600"/>
                  <a:gd name="connsiteY50" fmla="*/ 1219200 h 2495550"/>
                  <a:gd name="connsiteX51" fmla="*/ 25400 w 5181600"/>
                  <a:gd name="connsiteY51" fmla="*/ 1193800 h 2495550"/>
                  <a:gd name="connsiteX52" fmla="*/ 69850 w 5181600"/>
                  <a:gd name="connsiteY52"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63700 w 5181600"/>
                  <a:gd name="connsiteY3" fmla="*/ 19050 h 2495550"/>
                  <a:gd name="connsiteX4" fmla="*/ 1682279 w 5181600"/>
                  <a:gd name="connsiteY4" fmla="*/ 14436 h 2495550"/>
                  <a:gd name="connsiteX5" fmla="*/ 1701800 w 5181600"/>
                  <a:gd name="connsiteY5" fmla="*/ 0 h 2495550"/>
                  <a:gd name="connsiteX6" fmla="*/ 1739900 w 5181600"/>
                  <a:gd name="connsiteY6" fmla="*/ 12700 h 2495550"/>
                  <a:gd name="connsiteX7" fmla="*/ 1784350 w 5181600"/>
                  <a:gd name="connsiteY7" fmla="*/ 25400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70844 w 5181600"/>
                  <a:gd name="connsiteY3" fmla="*/ 23812 h 2495550"/>
                  <a:gd name="connsiteX4" fmla="*/ 1682279 w 5181600"/>
                  <a:gd name="connsiteY4" fmla="*/ 14436 h 2495550"/>
                  <a:gd name="connsiteX5" fmla="*/ 1701800 w 5181600"/>
                  <a:gd name="connsiteY5" fmla="*/ 0 h 2495550"/>
                  <a:gd name="connsiteX6" fmla="*/ 1739900 w 5181600"/>
                  <a:gd name="connsiteY6" fmla="*/ 12700 h 2495550"/>
                  <a:gd name="connsiteX7" fmla="*/ 1784350 w 5181600"/>
                  <a:gd name="connsiteY7" fmla="*/ 25400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70844 w 5181600"/>
                  <a:gd name="connsiteY3" fmla="*/ 23812 h 2495550"/>
                  <a:gd name="connsiteX4" fmla="*/ 1682279 w 5181600"/>
                  <a:gd name="connsiteY4" fmla="*/ 14436 h 2495550"/>
                  <a:gd name="connsiteX5" fmla="*/ 1701800 w 5181600"/>
                  <a:gd name="connsiteY5" fmla="*/ 0 h 2495550"/>
                  <a:gd name="connsiteX6" fmla="*/ 1744663 w 5181600"/>
                  <a:gd name="connsiteY6" fmla="*/ 3175 h 2495550"/>
                  <a:gd name="connsiteX7" fmla="*/ 1784350 w 5181600"/>
                  <a:gd name="connsiteY7" fmla="*/ 25400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70844 w 5181600"/>
                  <a:gd name="connsiteY3" fmla="*/ 23812 h 2495550"/>
                  <a:gd name="connsiteX4" fmla="*/ 1682279 w 5181600"/>
                  <a:gd name="connsiteY4" fmla="*/ 14436 h 2495550"/>
                  <a:gd name="connsiteX5" fmla="*/ 1701800 w 5181600"/>
                  <a:gd name="connsiteY5" fmla="*/ 0 h 2495550"/>
                  <a:gd name="connsiteX6" fmla="*/ 1744663 w 5181600"/>
                  <a:gd name="connsiteY6" fmla="*/ 3175 h 2495550"/>
                  <a:gd name="connsiteX7" fmla="*/ 1789113 w 5181600"/>
                  <a:gd name="connsiteY7" fmla="*/ 15875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16100 w 5181600"/>
                  <a:gd name="connsiteY8" fmla="*/ 57150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9900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18481 w 5181600"/>
                  <a:gd name="connsiteY8" fmla="*/ 50006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9900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9900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58544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58544 w 5181600"/>
                  <a:gd name="connsiteY33" fmla="*/ 1835150 h 2501900"/>
                  <a:gd name="connsiteX34" fmla="*/ 4801394 w 5181600"/>
                  <a:gd name="connsiteY34" fmla="*/ 1794668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9675 w 5181600"/>
                  <a:gd name="connsiteY30" fmla="*/ 1980406 h 2501900"/>
                  <a:gd name="connsiteX31" fmla="*/ 4965700 w 5181600"/>
                  <a:gd name="connsiteY31" fmla="*/ 1930400 h 2501900"/>
                  <a:gd name="connsiteX32" fmla="*/ 4914900 w 5181600"/>
                  <a:gd name="connsiteY32" fmla="*/ 1885950 h 2501900"/>
                  <a:gd name="connsiteX33" fmla="*/ 4858544 w 5181600"/>
                  <a:gd name="connsiteY33" fmla="*/ 1835150 h 2501900"/>
                  <a:gd name="connsiteX34" fmla="*/ 4801394 w 5181600"/>
                  <a:gd name="connsiteY34" fmla="*/ 1794668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2776"/>
                  <a:gd name="connsiteY0" fmla="*/ 1123950 h 2501900"/>
                  <a:gd name="connsiteX1" fmla="*/ 69850 w 5182776"/>
                  <a:gd name="connsiteY1" fmla="*/ 1123950 h 2501900"/>
                  <a:gd name="connsiteX2" fmla="*/ 1625600 w 5182776"/>
                  <a:gd name="connsiteY2" fmla="*/ 69850 h 2501900"/>
                  <a:gd name="connsiteX3" fmla="*/ 1670844 w 5182776"/>
                  <a:gd name="connsiteY3" fmla="*/ 30162 h 2501900"/>
                  <a:gd name="connsiteX4" fmla="*/ 1682279 w 5182776"/>
                  <a:gd name="connsiteY4" fmla="*/ 20786 h 2501900"/>
                  <a:gd name="connsiteX5" fmla="*/ 1701800 w 5182776"/>
                  <a:gd name="connsiteY5" fmla="*/ 6350 h 2501900"/>
                  <a:gd name="connsiteX6" fmla="*/ 1744663 w 5182776"/>
                  <a:gd name="connsiteY6" fmla="*/ 0 h 2501900"/>
                  <a:gd name="connsiteX7" fmla="*/ 1789113 w 5182776"/>
                  <a:gd name="connsiteY7" fmla="*/ 22225 h 2501900"/>
                  <a:gd name="connsiteX8" fmla="*/ 1823244 w 5182776"/>
                  <a:gd name="connsiteY8" fmla="*/ 42862 h 2501900"/>
                  <a:gd name="connsiteX9" fmla="*/ 1841500 w 5182776"/>
                  <a:gd name="connsiteY9" fmla="*/ 69850 h 2501900"/>
                  <a:gd name="connsiteX10" fmla="*/ 1841500 w 5182776"/>
                  <a:gd name="connsiteY10" fmla="*/ 101600 h 2501900"/>
                  <a:gd name="connsiteX11" fmla="*/ 1841500 w 5182776"/>
                  <a:gd name="connsiteY11" fmla="*/ 831850 h 2501900"/>
                  <a:gd name="connsiteX12" fmla="*/ 4464050 w 5182776"/>
                  <a:gd name="connsiteY12" fmla="*/ 850900 h 2501900"/>
                  <a:gd name="connsiteX13" fmla="*/ 4622800 w 5182776"/>
                  <a:gd name="connsiteY13" fmla="*/ 876300 h 2501900"/>
                  <a:gd name="connsiteX14" fmla="*/ 4699000 w 5182776"/>
                  <a:gd name="connsiteY14" fmla="*/ 901700 h 2501900"/>
                  <a:gd name="connsiteX15" fmla="*/ 4756150 w 5182776"/>
                  <a:gd name="connsiteY15" fmla="*/ 933450 h 2501900"/>
                  <a:gd name="connsiteX16" fmla="*/ 4883150 w 5182776"/>
                  <a:gd name="connsiteY16" fmla="*/ 1003300 h 2501900"/>
                  <a:gd name="connsiteX17" fmla="*/ 4959350 w 5182776"/>
                  <a:gd name="connsiteY17" fmla="*/ 1079500 h 2501900"/>
                  <a:gd name="connsiteX18" fmla="*/ 5010150 w 5182776"/>
                  <a:gd name="connsiteY18" fmla="*/ 1143000 h 2501900"/>
                  <a:gd name="connsiteX19" fmla="*/ 5060950 w 5182776"/>
                  <a:gd name="connsiteY19" fmla="*/ 1206500 h 2501900"/>
                  <a:gd name="connsiteX20" fmla="*/ 5099050 w 5182776"/>
                  <a:gd name="connsiteY20" fmla="*/ 1282700 h 2501900"/>
                  <a:gd name="connsiteX21" fmla="*/ 5130800 w 5182776"/>
                  <a:gd name="connsiteY21" fmla="*/ 1352550 h 2501900"/>
                  <a:gd name="connsiteX22" fmla="*/ 5175250 w 5182776"/>
                  <a:gd name="connsiteY22" fmla="*/ 1479550 h 2501900"/>
                  <a:gd name="connsiteX23" fmla="*/ 5181600 w 5182776"/>
                  <a:gd name="connsiteY23" fmla="*/ 1606550 h 2501900"/>
                  <a:gd name="connsiteX24" fmla="*/ 5162550 w 5182776"/>
                  <a:gd name="connsiteY24" fmla="*/ 1746250 h 2501900"/>
                  <a:gd name="connsiteX25" fmla="*/ 5156200 w 5182776"/>
                  <a:gd name="connsiteY25" fmla="*/ 1809750 h 2501900"/>
                  <a:gd name="connsiteX26" fmla="*/ 5137150 w 5182776"/>
                  <a:gd name="connsiteY26" fmla="*/ 1879600 h 2501900"/>
                  <a:gd name="connsiteX27" fmla="*/ 5099050 w 5182776"/>
                  <a:gd name="connsiteY27" fmla="*/ 1955800 h 2501900"/>
                  <a:gd name="connsiteX28" fmla="*/ 5060950 w 5182776"/>
                  <a:gd name="connsiteY28" fmla="*/ 2012950 h 2501900"/>
                  <a:gd name="connsiteX29" fmla="*/ 5060950 w 5182776"/>
                  <a:gd name="connsiteY29" fmla="*/ 2012950 h 2501900"/>
                  <a:gd name="connsiteX30" fmla="*/ 5019675 w 5182776"/>
                  <a:gd name="connsiteY30" fmla="*/ 1980406 h 2501900"/>
                  <a:gd name="connsiteX31" fmla="*/ 4965700 w 5182776"/>
                  <a:gd name="connsiteY31" fmla="*/ 1930400 h 2501900"/>
                  <a:gd name="connsiteX32" fmla="*/ 4914900 w 5182776"/>
                  <a:gd name="connsiteY32" fmla="*/ 1885950 h 2501900"/>
                  <a:gd name="connsiteX33" fmla="*/ 4858544 w 5182776"/>
                  <a:gd name="connsiteY33" fmla="*/ 1835150 h 2501900"/>
                  <a:gd name="connsiteX34" fmla="*/ 4801394 w 5182776"/>
                  <a:gd name="connsiteY34" fmla="*/ 1794668 h 2501900"/>
                  <a:gd name="connsiteX35" fmla="*/ 4762500 w 5182776"/>
                  <a:gd name="connsiteY35" fmla="*/ 1758950 h 2501900"/>
                  <a:gd name="connsiteX36" fmla="*/ 4705350 w 5182776"/>
                  <a:gd name="connsiteY36" fmla="*/ 1730375 h 2501900"/>
                  <a:gd name="connsiteX37" fmla="*/ 4648200 w 5182776"/>
                  <a:gd name="connsiteY37" fmla="*/ 1708150 h 2501900"/>
                  <a:gd name="connsiteX38" fmla="*/ 4552950 w 5182776"/>
                  <a:gd name="connsiteY38" fmla="*/ 1682750 h 2501900"/>
                  <a:gd name="connsiteX39" fmla="*/ 1841500 w 5182776"/>
                  <a:gd name="connsiteY39" fmla="*/ 1670050 h 2501900"/>
                  <a:gd name="connsiteX40" fmla="*/ 1828800 w 5182776"/>
                  <a:gd name="connsiteY40" fmla="*/ 2419350 h 2501900"/>
                  <a:gd name="connsiteX41" fmla="*/ 1797050 w 5182776"/>
                  <a:gd name="connsiteY41" fmla="*/ 2470150 h 2501900"/>
                  <a:gd name="connsiteX42" fmla="*/ 1752600 w 5182776"/>
                  <a:gd name="connsiteY42" fmla="*/ 2495550 h 2501900"/>
                  <a:gd name="connsiteX43" fmla="*/ 1752600 w 5182776"/>
                  <a:gd name="connsiteY43" fmla="*/ 2495550 h 2501900"/>
                  <a:gd name="connsiteX44" fmla="*/ 1714500 w 5182776"/>
                  <a:gd name="connsiteY44" fmla="*/ 2501900 h 2501900"/>
                  <a:gd name="connsiteX45" fmla="*/ 1670050 w 5182776"/>
                  <a:gd name="connsiteY45" fmla="*/ 2489200 h 2501900"/>
                  <a:gd name="connsiteX46" fmla="*/ 82550 w 5182776"/>
                  <a:gd name="connsiteY46" fmla="*/ 1365250 h 2501900"/>
                  <a:gd name="connsiteX47" fmla="*/ 50800 w 5182776"/>
                  <a:gd name="connsiteY47" fmla="*/ 1352550 h 2501900"/>
                  <a:gd name="connsiteX48" fmla="*/ 25400 w 5182776"/>
                  <a:gd name="connsiteY48" fmla="*/ 1320800 h 2501900"/>
                  <a:gd name="connsiteX49" fmla="*/ 12700 w 5182776"/>
                  <a:gd name="connsiteY49" fmla="*/ 1301750 h 2501900"/>
                  <a:gd name="connsiteX50" fmla="*/ 0 w 5182776"/>
                  <a:gd name="connsiteY50" fmla="*/ 1270000 h 2501900"/>
                  <a:gd name="connsiteX51" fmla="*/ 12700 w 5182776"/>
                  <a:gd name="connsiteY51" fmla="*/ 1225550 h 2501900"/>
                  <a:gd name="connsiteX52" fmla="*/ 25400 w 5182776"/>
                  <a:gd name="connsiteY52" fmla="*/ 1200150 h 2501900"/>
                  <a:gd name="connsiteX53" fmla="*/ 69850 w 5182776"/>
                  <a:gd name="connsiteY53" fmla="*/ 1123950 h 2501900"/>
                  <a:gd name="connsiteX0" fmla="*/ 69850 w 5182776"/>
                  <a:gd name="connsiteY0" fmla="*/ 1123950 h 2501900"/>
                  <a:gd name="connsiteX1" fmla="*/ 69850 w 5182776"/>
                  <a:gd name="connsiteY1" fmla="*/ 1123950 h 2501900"/>
                  <a:gd name="connsiteX2" fmla="*/ 1625600 w 5182776"/>
                  <a:gd name="connsiteY2" fmla="*/ 69850 h 2501900"/>
                  <a:gd name="connsiteX3" fmla="*/ 1670844 w 5182776"/>
                  <a:gd name="connsiteY3" fmla="*/ 30162 h 2501900"/>
                  <a:gd name="connsiteX4" fmla="*/ 1682279 w 5182776"/>
                  <a:gd name="connsiteY4" fmla="*/ 20786 h 2501900"/>
                  <a:gd name="connsiteX5" fmla="*/ 1701800 w 5182776"/>
                  <a:gd name="connsiteY5" fmla="*/ 6350 h 2501900"/>
                  <a:gd name="connsiteX6" fmla="*/ 1744663 w 5182776"/>
                  <a:gd name="connsiteY6" fmla="*/ 0 h 2501900"/>
                  <a:gd name="connsiteX7" fmla="*/ 1789113 w 5182776"/>
                  <a:gd name="connsiteY7" fmla="*/ 22225 h 2501900"/>
                  <a:gd name="connsiteX8" fmla="*/ 1823244 w 5182776"/>
                  <a:gd name="connsiteY8" fmla="*/ 42862 h 2501900"/>
                  <a:gd name="connsiteX9" fmla="*/ 1841500 w 5182776"/>
                  <a:gd name="connsiteY9" fmla="*/ 69850 h 2501900"/>
                  <a:gd name="connsiteX10" fmla="*/ 1841500 w 5182776"/>
                  <a:gd name="connsiteY10" fmla="*/ 101600 h 2501900"/>
                  <a:gd name="connsiteX11" fmla="*/ 1841500 w 5182776"/>
                  <a:gd name="connsiteY11" fmla="*/ 831850 h 2501900"/>
                  <a:gd name="connsiteX12" fmla="*/ 4464050 w 5182776"/>
                  <a:gd name="connsiteY12" fmla="*/ 850900 h 2501900"/>
                  <a:gd name="connsiteX13" fmla="*/ 4622800 w 5182776"/>
                  <a:gd name="connsiteY13" fmla="*/ 876300 h 2501900"/>
                  <a:gd name="connsiteX14" fmla="*/ 4699000 w 5182776"/>
                  <a:gd name="connsiteY14" fmla="*/ 901700 h 2501900"/>
                  <a:gd name="connsiteX15" fmla="*/ 4756150 w 5182776"/>
                  <a:gd name="connsiteY15" fmla="*/ 933450 h 2501900"/>
                  <a:gd name="connsiteX16" fmla="*/ 4883150 w 5182776"/>
                  <a:gd name="connsiteY16" fmla="*/ 1003300 h 2501900"/>
                  <a:gd name="connsiteX17" fmla="*/ 4959350 w 5182776"/>
                  <a:gd name="connsiteY17" fmla="*/ 1079500 h 2501900"/>
                  <a:gd name="connsiteX18" fmla="*/ 5010150 w 5182776"/>
                  <a:gd name="connsiteY18" fmla="*/ 1143000 h 2501900"/>
                  <a:gd name="connsiteX19" fmla="*/ 5060950 w 5182776"/>
                  <a:gd name="connsiteY19" fmla="*/ 1206500 h 2501900"/>
                  <a:gd name="connsiteX20" fmla="*/ 5099050 w 5182776"/>
                  <a:gd name="connsiteY20" fmla="*/ 1282700 h 2501900"/>
                  <a:gd name="connsiteX21" fmla="*/ 5130800 w 5182776"/>
                  <a:gd name="connsiteY21" fmla="*/ 1352550 h 2501900"/>
                  <a:gd name="connsiteX22" fmla="*/ 5175250 w 5182776"/>
                  <a:gd name="connsiteY22" fmla="*/ 1479550 h 2501900"/>
                  <a:gd name="connsiteX23" fmla="*/ 5181600 w 5182776"/>
                  <a:gd name="connsiteY23" fmla="*/ 1606550 h 2501900"/>
                  <a:gd name="connsiteX24" fmla="*/ 5162550 w 5182776"/>
                  <a:gd name="connsiteY24" fmla="*/ 1746250 h 2501900"/>
                  <a:gd name="connsiteX25" fmla="*/ 5156200 w 5182776"/>
                  <a:gd name="connsiteY25" fmla="*/ 1809750 h 2501900"/>
                  <a:gd name="connsiteX26" fmla="*/ 5137150 w 5182776"/>
                  <a:gd name="connsiteY26" fmla="*/ 1879600 h 2501900"/>
                  <a:gd name="connsiteX27" fmla="*/ 5099050 w 5182776"/>
                  <a:gd name="connsiteY27" fmla="*/ 1955800 h 2501900"/>
                  <a:gd name="connsiteX28" fmla="*/ 5060950 w 5182776"/>
                  <a:gd name="connsiteY28" fmla="*/ 2012950 h 2501900"/>
                  <a:gd name="connsiteX29" fmla="*/ 5060950 w 5182776"/>
                  <a:gd name="connsiteY29" fmla="*/ 2012950 h 2501900"/>
                  <a:gd name="connsiteX30" fmla="*/ 5019675 w 5182776"/>
                  <a:gd name="connsiteY30" fmla="*/ 1980406 h 2501900"/>
                  <a:gd name="connsiteX31" fmla="*/ 4965700 w 5182776"/>
                  <a:gd name="connsiteY31" fmla="*/ 1930400 h 2501900"/>
                  <a:gd name="connsiteX32" fmla="*/ 4914900 w 5182776"/>
                  <a:gd name="connsiteY32" fmla="*/ 1885950 h 2501900"/>
                  <a:gd name="connsiteX33" fmla="*/ 4858544 w 5182776"/>
                  <a:gd name="connsiteY33" fmla="*/ 1835150 h 2501900"/>
                  <a:gd name="connsiteX34" fmla="*/ 4801394 w 5182776"/>
                  <a:gd name="connsiteY34" fmla="*/ 1794668 h 2501900"/>
                  <a:gd name="connsiteX35" fmla="*/ 4762500 w 5182776"/>
                  <a:gd name="connsiteY35" fmla="*/ 1758950 h 2501900"/>
                  <a:gd name="connsiteX36" fmla="*/ 4705350 w 5182776"/>
                  <a:gd name="connsiteY36" fmla="*/ 1730375 h 2501900"/>
                  <a:gd name="connsiteX37" fmla="*/ 4648200 w 5182776"/>
                  <a:gd name="connsiteY37" fmla="*/ 1708150 h 2501900"/>
                  <a:gd name="connsiteX38" fmla="*/ 4552950 w 5182776"/>
                  <a:gd name="connsiteY38" fmla="*/ 1682750 h 2501900"/>
                  <a:gd name="connsiteX39" fmla="*/ 1841500 w 5182776"/>
                  <a:gd name="connsiteY39" fmla="*/ 1670050 h 2501900"/>
                  <a:gd name="connsiteX40" fmla="*/ 1828800 w 5182776"/>
                  <a:gd name="connsiteY40" fmla="*/ 2419350 h 2501900"/>
                  <a:gd name="connsiteX41" fmla="*/ 1797050 w 5182776"/>
                  <a:gd name="connsiteY41" fmla="*/ 2470150 h 2501900"/>
                  <a:gd name="connsiteX42" fmla="*/ 1752600 w 5182776"/>
                  <a:gd name="connsiteY42" fmla="*/ 2495550 h 2501900"/>
                  <a:gd name="connsiteX43" fmla="*/ 1752600 w 5182776"/>
                  <a:gd name="connsiteY43" fmla="*/ 2495550 h 2501900"/>
                  <a:gd name="connsiteX44" fmla="*/ 1714500 w 5182776"/>
                  <a:gd name="connsiteY44" fmla="*/ 2501900 h 2501900"/>
                  <a:gd name="connsiteX45" fmla="*/ 1670050 w 5182776"/>
                  <a:gd name="connsiteY45" fmla="*/ 2489200 h 2501900"/>
                  <a:gd name="connsiteX46" fmla="*/ 82550 w 5182776"/>
                  <a:gd name="connsiteY46" fmla="*/ 1365250 h 2501900"/>
                  <a:gd name="connsiteX47" fmla="*/ 50800 w 5182776"/>
                  <a:gd name="connsiteY47" fmla="*/ 1352550 h 2501900"/>
                  <a:gd name="connsiteX48" fmla="*/ 25400 w 5182776"/>
                  <a:gd name="connsiteY48" fmla="*/ 1320800 h 2501900"/>
                  <a:gd name="connsiteX49" fmla="*/ 12700 w 5182776"/>
                  <a:gd name="connsiteY49" fmla="*/ 1301750 h 2501900"/>
                  <a:gd name="connsiteX50" fmla="*/ 0 w 5182776"/>
                  <a:gd name="connsiteY50" fmla="*/ 1270000 h 2501900"/>
                  <a:gd name="connsiteX51" fmla="*/ 12700 w 5182776"/>
                  <a:gd name="connsiteY51" fmla="*/ 1225550 h 2501900"/>
                  <a:gd name="connsiteX52" fmla="*/ 25400 w 5182776"/>
                  <a:gd name="connsiteY52" fmla="*/ 1200150 h 2501900"/>
                  <a:gd name="connsiteX53" fmla="*/ 69850 w 5182776"/>
                  <a:gd name="connsiteY53" fmla="*/ 1123950 h 250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182776" h="2501900">
                    <a:moveTo>
                      <a:pt x="69850" y="1123950"/>
                    </a:moveTo>
                    <a:lnTo>
                      <a:pt x="69850" y="1123950"/>
                    </a:lnTo>
                    <a:lnTo>
                      <a:pt x="1625600" y="69850"/>
                    </a:lnTo>
                    <a:lnTo>
                      <a:pt x="1670844" y="30162"/>
                    </a:lnTo>
                    <a:cubicBezTo>
                      <a:pt x="1673862" y="28624"/>
                      <a:pt x="1679261" y="22324"/>
                      <a:pt x="1682279" y="20786"/>
                    </a:cubicBezTo>
                    <a:lnTo>
                      <a:pt x="1701800" y="6350"/>
                    </a:lnTo>
                    <a:lnTo>
                      <a:pt x="1744663" y="0"/>
                    </a:lnTo>
                    <a:lnTo>
                      <a:pt x="1789113" y="22225"/>
                    </a:lnTo>
                    <a:lnTo>
                      <a:pt x="1823244" y="42862"/>
                    </a:lnTo>
                    <a:lnTo>
                      <a:pt x="1841500" y="69850"/>
                    </a:lnTo>
                    <a:lnTo>
                      <a:pt x="1841500" y="101600"/>
                    </a:lnTo>
                    <a:lnTo>
                      <a:pt x="1841500" y="831850"/>
                    </a:lnTo>
                    <a:lnTo>
                      <a:pt x="4464050" y="850900"/>
                    </a:lnTo>
                    <a:lnTo>
                      <a:pt x="4622800" y="876300"/>
                    </a:lnTo>
                    <a:lnTo>
                      <a:pt x="4699000" y="901700"/>
                    </a:lnTo>
                    <a:lnTo>
                      <a:pt x="4756150" y="933450"/>
                    </a:lnTo>
                    <a:cubicBezTo>
                      <a:pt x="4786842" y="950383"/>
                      <a:pt x="4849283" y="978958"/>
                      <a:pt x="4883150" y="1003300"/>
                    </a:cubicBezTo>
                    <a:cubicBezTo>
                      <a:pt x="4917017" y="1027642"/>
                      <a:pt x="4938183" y="1056217"/>
                      <a:pt x="4959350" y="1079500"/>
                    </a:cubicBezTo>
                    <a:lnTo>
                      <a:pt x="5010150" y="1143000"/>
                    </a:lnTo>
                    <a:lnTo>
                      <a:pt x="5060950" y="1206500"/>
                    </a:lnTo>
                    <a:lnTo>
                      <a:pt x="5099050" y="1282700"/>
                    </a:lnTo>
                    <a:lnTo>
                      <a:pt x="5130800" y="1352550"/>
                    </a:lnTo>
                    <a:cubicBezTo>
                      <a:pt x="5143500" y="1385358"/>
                      <a:pt x="5166783" y="1437217"/>
                      <a:pt x="5175250" y="1479550"/>
                    </a:cubicBezTo>
                    <a:cubicBezTo>
                      <a:pt x="5183717" y="1521883"/>
                      <a:pt x="5183717" y="1562100"/>
                      <a:pt x="5181600" y="1606550"/>
                    </a:cubicBezTo>
                    <a:lnTo>
                      <a:pt x="5162550" y="1746250"/>
                    </a:lnTo>
                    <a:lnTo>
                      <a:pt x="5156200" y="1809750"/>
                    </a:lnTo>
                    <a:lnTo>
                      <a:pt x="5137150" y="1879600"/>
                    </a:lnTo>
                    <a:lnTo>
                      <a:pt x="5099050" y="1955800"/>
                    </a:lnTo>
                    <a:lnTo>
                      <a:pt x="5060950" y="2012950"/>
                    </a:lnTo>
                    <a:lnTo>
                      <a:pt x="5060950" y="2012950"/>
                    </a:lnTo>
                    <a:lnTo>
                      <a:pt x="5019675" y="1980406"/>
                    </a:lnTo>
                    <a:lnTo>
                      <a:pt x="4965700" y="1930400"/>
                    </a:lnTo>
                    <a:lnTo>
                      <a:pt x="4914900" y="1885950"/>
                    </a:lnTo>
                    <a:lnTo>
                      <a:pt x="4858544" y="1835150"/>
                    </a:lnTo>
                    <a:lnTo>
                      <a:pt x="4801394" y="1794668"/>
                    </a:lnTo>
                    <a:lnTo>
                      <a:pt x="4762500" y="1758950"/>
                    </a:lnTo>
                    <a:lnTo>
                      <a:pt x="4705350" y="1730375"/>
                    </a:lnTo>
                    <a:lnTo>
                      <a:pt x="4648200" y="1708150"/>
                    </a:lnTo>
                    <a:lnTo>
                      <a:pt x="4552950" y="1682750"/>
                    </a:lnTo>
                    <a:lnTo>
                      <a:pt x="1841500" y="1670050"/>
                    </a:lnTo>
                    <a:lnTo>
                      <a:pt x="1828800" y="2419350"/>
                    </a:lnTo>
                    <a:lnTo>
                      <a:pt x="1797050" y="2470150"/>
                    </a:lnTo>
                    <a:lnTo>
                      <a:pt x="1752600" y="2495550"/>
                    </a:lnTo>
                    <a:lnTo>
                      <a:pt x="1752600" y="2495550"/>
                    </a:lnTo>
                    <a:lnTo>
                      <a:pt x="1714500" y="2501900"/>
                    </a:lnTo>
                    <a:lnTo>
                      <a:pt x="1670050" y="2489200"/>
                    </a:lnTo>
                    <a:lnTo>
                      <a:pt x="82550" y="1365250"/>
                    </a:lnTo>
                    <a:lnTo>
                      <a:pt x="50800" y="1352550"/>
                    </a:lnTo>
                    <a:lnTo>
                      <a:pt x="25400" y="1320800"/>
                    </a:lnTo>
                    <a:lnTo>
                      <a:pt x="12700" y="1301750"/>
                    </a:lnTo>
                    <a:lnTo>
                      <a:pt x="0" y="1270000"/>
                    </a:lnTo>
                    <a:lnTo>
                      <a:pt x="12700" y="1225550"/>
                    </a:lnTo>
                    <a:lnTo>
                      <a:pt x="25400" y="1200150"/>
                    </a:lnTo>
                    <a:lnTo>
                      <a:pt x="69850" y="1123950"/>
                    </a:lnTo>
                    <a:close/>
                  </a:path>
                </a:pathLst>
              </a:custGeom>
              <a:solidFill>
                <a:srgbClr val="006E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111111"/>
                  </a:solidFill>
                  <a:latin typeface="Arial"/>
                </a:endParaRPr>
              </a:p>
            </p:txBody>
          </p:sp>
        </p:grpSp>
      </p:grpSp>
      <p:grpSp>
        <p:nvGrpSpPr>
          <p:cNvPr id="31" name="Group 30">
            <a:extLst>
              <a:ext uri="{FF2B5EF4-FFF2-40B4-BE49-F238E27FC236}">
                <a16:creationId xmlns:a16="http://schemas.microsoft.com/office/drawing/2014/main" id="{8A969C15-2A9C-35F1-4D0B-D5AE5BE47A3A}"/>
              </a:ext>
            </a:extLst>
          </p:cNvPr>
          <p:cNvGrpSpPr/>
          <p:nvPr/>
        </p:nvGrpSpPr>
        <p:grpSpPr>
          <a:xfrm>
            <a:off x="7488300" y="4895085"/>
            <a:ext cx="3268993" cy="1396793"/>
            <a:chOff x="5760595" y="3953002"/>
            <a:chExt cx="3268993" cy="1396793"/>
          </a:xfrm>
        </p:grpSpPr>
        <p:sp>
          <p:nvSpPr>
            <p:cNvPr id="32" name="Rectangle 31">
              <a:extLst>
                <a:ext uri="{FF2B5EF4-FFF2-40B4-BE49-F238E27FC236}">
                  <a16:creationId xmlns:a16="http://schemas.microsoft.com/office/drawing/2014/main" id="{24CBB52A-2DDD-08C9-C9AA-9388A0D7FDDE}"/>
                </a:ext>
              </a:extLst>
            </p:cNvPr>
            <p:cNvSpPr/>
            <p:nvPr/>
          </p:nvSpPr>
          <p:spPr>
            <a:xfrm>
              <a:off x="5760595" y="3953002"/>
              <a:ext cx="3268993" cy="646331"/>
            </a:xfrm>
            <a:prstGeom prst="rect">
              <a:avLst/>
            </a:prstGeom>
          </p:spPr>
          <p:txBody>
            <a:bodyPr wrap="square">
              <a:spAutoFit/>
            </a:bodyPr>
            <a:lstStyle/>
            <a:p>
              <a:pPr marL="0" lvl="1" algn="ctr" eaLnBrk="1" hangingPunct="1">
                <a:spcBef>
                  <a:spcPts val="0"/>
                </a:spcBef>
                <a:spcAft>
                  <a:spcPts val="1200"/>
                </a:spcAft>
                <a:buSzPct val="75000"/>
                <a:defRPr/>
              </a:pPr>
              <a:r>
                <a:rPr lang="en-US" dirty="0">
                  <a:solidFill>
                    <a:srgbClr val="000000"/>
                  </a:solidFill>
                  <a:latin typeface="Aptos" panose="020B0004020202020204" pitchFamily="34" charset="0"/>
                  <a:ea typeface="ヒラギノ角ゴ Pro W3" charset="-128"/>
                  <a:cs typeface="Arial" pitchFamily="34" charset="0"/>
                </a:rPr>
                <a:t>A tax-free cash lump sum is usually also available</a:t>
              </a:r>
            </a:p>
          </p:txBody>
        </p:sp>
        <p:pic>
          <p:nvPicPr>
            <p:cNvPr id="33" name="Picture 32">
              <a:extLst>
                <a:ext uri="{FF2B5EF4-FFF2-40B4-BE49-F238E27FC236}">
                  <a16:creationId xmlns:a16="http://schemas.microsoft.com/office/drawing/2014/main" id="{BE169283-08DD-56F4-8DB0-B1811595AC65}"/>
                </a:ext>
              </a:extLst>
            </p:cNvPr>
            <p:cNvPicPr>
              <a:picLocks noChangeAspect="1"/>
            </p:cNvPicPr>
            <p:nvPr/>
          </p:nvPicPr>
          <p:blipFill>
            <a:blip r:embed="rId5"/>
            <a:stretch>
              <a:fillRect/>
            </a:stretch>
          </p:blipFill>
          <p:spPr>
            <a:xfrm>
              <a:off x="7010154" y="4597548"/>
              <a:ext cx="880538" cy="752247"/>
            </a:xfrm>
            <a:prstGeom prst="rect">
              <a:avLst/>
            </a:prstGeom>
          </p:spPr>
        </p:pic>
      </p:grpSp>
      <p:grpSp>
        <p:nvGrpSpPr>
          <p:cNvPr id="38" name="Group 37">
            <a:extLst>
              <a:ext uri="{FF2B5EF4-FFF2-40B4-BE49-F238E27FC236}">
                <a16:creationId xmlns:a16="http://schemas.microsoft.com/office/drawing/2014/main" id="{A78584D1-6863-D77C-77FD-1F8E01AD387C}"/>
              </a:ext>
            </a:extLst>
          </p:cNvPr>
          <p:cNvGrpSpPr/>
          <p:nvPr/>
        </p:nvGrpSpPr>
        <p:grpSpPr>
          <a:xfrm>
            <a:off x="4978742" y="2114044"/>
            <a:ext cx="2042738" cy="2265922"/>
            <a:chOff x="3454742" y="1116802"/>
            <a:chExt cx="2042738" cy="2265922"/>
          </a:xfrm>
        </p:grpSpPr>
        <p:sp>
          <p:nvSpPr>
            <p:cNvPr id="39" name="Rectangle: Rounded Corners 38">
              <a:extLst>
                <a:ext uri="{FF2B5EF4-FFF2-40B4-BE49-F238E27FC236}">
                  <a16:creationId xmlns:a16="http://schemas.microsoft.com/office/drawing/2014/main" id="{A929F96F-F6CF-3462-1C53-6BA0D934A41E}"/>
                </a:ext>
              </a:extLst>
            </p:cNvPr>
            <p:cNvSpPr/>
            <p:nvPr/>
          </p:nvSpPr>
          <p:spPr>
            <a:xfrm>
              <a:off x="3454742" y="1116802"/>
              <a:ext cx="2039081" cy="2023577"/>
            </a:xfrm>
            <a:prstGeom prst="roundRect">
              <a:avLst>
                <a:gd name="adj" fmla="val 0"/>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Isosceles Triangle 39">
              <a:extLst>
                <a:ext uri="{FF2B5EF4-FFF2-40B4-BE49-F238E27FC236}">
                  <a16:creationId xmlns:a16="http://schemas.microsoft.com/office/drawing/2014/main" id="{4B8E9B0A-C448-2CC1-668B-88A24AC9D14E}"/>
                </a:ext>
              </a:extLst>
            </p:cNvPr>
            <p:cNvSpPr/>
            <p:nvPr/>
          </p:nvSpPr>
          <p:spPr>
            <a:xfrm>
              <a:off x="4377064" y="1941208"/>
              <a:ext cx="1120416" cy="1201448"/>
            </a:xfrm>
            <a:prstGeom prst="triangle">
              <a:avLst>
                <a:gd name="adj" fmla="val 98226"/>
              </a:avLst>
            </a:prstGeom>
            <a:solidFill>
              <a:srgbClr val="0076BE"/>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11C46105-319C-B721-CEA0-8C5B09D01FDC}"/>
                </a:ext>
              </a:extLst>
            </p:cNvPr>
            <p:cNvSpPr txBox="1"/>
            <p:nvPr/>
          </p:nvSpPr>
          <p:spPr>
            <a:xfrm rot="18805649">
              <a:off x="4456727" y="2421379"/>
              <a:ext cx="1276358" cy="646331"/>
            </a:xfrm>
            <a:prstGeom prst="rect">
              <a:avLst/>
            </a:prstGeom>
            <a:noFill/>
          </p:spPr>
          <p:txBody>
            <a:bodyPr wrap="square" rtlCol="0">
              <a:spAutoFit/>
            </a:bodyPr>
            <a:lstStyle/>
            <a:p>
              <a:pPr algn="ctr"/>
              <a:r>
                <a:rPr lang="en-GB" b="1">
                  <a:solidFill>
                    <a:schemeClr val="bg1"/>
                  </a:solidFill>
                  <a:latin typeface="Aptos" panose="020B0004020202020204" pitchFamily="34" charset="0"/>
                </a:rPr>
                <a:t>pension input</a:t>
              </a:r>
            </a:p>
          </p:txBody>
        </p:sp>
      </p:grpSp>
    </p:spTree>
    <p:custDataLst>
      <p:tags r:id="rId1"/>
    </p:custDataLst>
    <p:extLst>
      <p:ext uri="{BB962C8B-B14F-4D97-AF65-F5344CB8AC3E}">
        <p14:creationId xmlns:p14="http://schemas.microsoft.com/office/powerpoint/2010/main" val="57175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1000"/>
                                        <p:tgtEl>
                                          <p:spTgt spid="5"/>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1">
            <a:extLst>
              <a:ext uri="{FF2B5EF4-FFF2-40B4-BE49-F238E27FC236}">
                <a16:creationId xmlns:a16="http://schemas.microsoft.com/office/drawing/2014/main" id="{86594973-6414-444F-8A43-90C9EAAAF911}"/>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Defined contribution (DC) schemes</a:t>
            </a:r>
          </a:p>
        </p:txBody>
      </p:sp>
      <p:sp>
        <p:nvSpPr>
          <p:cNvPr id="2" name="RefTextBox123">
            <a:extLst>
              <a:ext uri="{FF2B5EF4-FFF2-40B4-BE49-F238E27FC236}">
                <a16:creationId xmlns:a16="http://schemas.microsoft.com/office/drawing/2014/main" id="{CA1961AB-78C4-FC7F-C962-96955266CC31}"/>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779311300</a:t>
            </a:r>
          </a:p>
        </p:txBody>
      </p:sp>
      <p:sp>
        <p:nvSpPr>
          <p:cNvPr id="32" name="Freeform 59">
            <a:extLst>
              <a:ext uri="{FF2B5EF4-FFF2-40B4-BE49-F238E27FC236}">
                <a16:creationId xmlns:a16="http://schemas.microsoft.com/office/drawing/2014/main" id="{02C50EEA-75FE-9484-9054-04C4F1BB61B3}"/>
              </a:ext>
            </a:extLst>
          </p:cNvPr>
          <p:cNvSpPr/>
          <p:nvPr/>
        </p:nvSpPr>
        <p:spPr>
          <a:xfrm>
            <a:off x="2618779" y="3267412"/>
            <a:ext cx="1007049" cy="179858"/>
          </a:xfrm>
          <a:custGeom>
            <a:avLst/>
            <a:gdLst>
              <a:gd name="connsiteX0" fmla="*/ 1135999 w 1342732"/>
              <a:gd name="connsiteY0" fmla="*/ 0 h 239811"/>
              <a:gd name="connsiteX1" fmla="*/ 1342732 w 1342732"/>
              <a:gd name="connsiteY1" fmla="*/ 119906 h 239811"/>
              <a:gd name="connsiteX2" fmla="*/ 1135999 w 1342732"/>
              <a:gd name="connsiteY2" fmla="*/ 239811 h 239811"/>
              <a:gd name="connsiteX3" fmla="*/ 1135999 w 1342732"/>
              <a:gd name="connsiteY3" fmla="*/ 155909 h 239811"/>
              <a:gd name="connsiteX4" fmla="*/ 0 w 1342732"/>
              <a:gd name="connsiteY4" fmla="*/ 155909 h 239811"/>
              <a:gd name="connsiteX5" fmla="*/ 0 w 1342732"/>
              <a:gd name="connsiteY5" fmla="*/ 83901 h 239811"/>
              <a:gd name="connsiteX6" fmla="*/ 1135999 w 1342732"/>
              <a:gd name="connsiteY6" fmla="*/ 83901 h 23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2732" h="239811">
                <a:moveTo>
                  <a:pt x="1135999" y="0"/>
                </a:moveTo>
                <a:lnTo>
                  <a:pt x="1342732" y="119906"/>
                </a:lnTo>
                <a:lnTo>
                  <a:pt x="1135999" y="239811"/>
                </a:lnTo>
                <a:lnTo>
                  <a:pt x="1135999" y="155909"/>
                </a:lnTo>
                <a:lnTo>
                  <a:pt x="0" y="155909"/>
                </a:lnTo>
                <a:lnTo>
                  <a:pt x="0" y="83901"/>
                </a:lnTo>
                <a:lnTo>
                  <a:pt x="1135999" y="83901"/>
                </a:ln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GB">
              <a:solidFill>
                <a:srgbClr val="000000"/>
              </a:solidFill>
              <a:latin typeface="Arial" panose="020B0604020202020204" pitchFamily="34" charset="0"/>
              <a:cs typeface="Arial" panose="020B0604020202020204" pitchFamily="34" charset="0"/>
            </a:endParaRPr>
          </a:p>
        </p:txBody>
      </p:sp>
      <p:sp>
        <p:nvSpPr>
          <p:cNvPr id="33" name="Freeform 60">
            <a:extLst>
              <a:ext uri="{FF2B5EF4-FFF2-40B4-BE49-F238E27FC236}">
                <a16:creationId xmlns:a16="http://schemas.microsoft.com/office/drawing/2014/main" id="{6A137208-4A36-6BFF-3912-18A0F8D23CA1}"/>
              </a:ext>
            </a:extLst>
          </p:cNvPr>
          <p:cNvSpPr/>
          <p:nvPr/>
        </p:nvSpPr>
        <p:spPr>
          <a:xfrm>
            <a:off x="6422463" y="3267412"/>
            <a:ext cx="1007049" cy="179858"/>
          </a:xfrm>
          <a:custGeom>
            <a:avLst/>
            <a:gdLst>
              <a:gd name="connsiteX0" fmla="*/ 1135999 w 1342732"/>
              <a:gd name="connsiteY0" fmla="*/ 0 h 239811"/>
              <a:gd name="connsiteX1" fmla="*/ 1342732 w 1342732"/>
              <a:gd name="connsiteY1" fmla="*/ 119906 h 239811"/>
              <a:gd name="connsiteX2" fmla="*/ 1135999 w 1342732"/>
              <a:gd name="connsiteY2" fmla="*/ 239811 h 239811"/>
              <a:gd name="connsiteX3" fmla="*/ 1135999 w 1342732"/>
              <a:gd name="connsiteY3" fmla="*/ 155909 h 239811"/>
              <a:gd name="connsiteX4" fmla="*/ 0 w 1342732"/>
              <a:gd name="connsiteY4" fmla="*/ 155909 h 239811"/>
              <a:gd name="connsiteX5" fmla="*/ 0 w 1342732"/>
              <a:gd name="connsiteY5" fmla="*/ 83901 h 239811"/>
              <a:gd name="connsiteX6" fmla="*/ 1135999 w 1342732"/>
              <a:gd name="connsiteY6" fmla="*/ 83901 h 23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2732" h="239811">
                <a:moveTo>
                  <a:pt x="1135999" y="0"/>
                </a:moveTo>
                <a:lnTo>
                  <a:pt x="1342732" y="119906"/>
                </a:lnTo>
                <a:lnTo>
                  <a:pt x="1135999" y="239811"/>
                </a:lnTo>
                <a:lnTo>
                  <a:pt x="1135999" y="155909"/>
                </a:lnTo>
                <a:lnTo>
                  <a:pt x="0" y="155909"/>
                </a:lnTo>
                <a:lnTo>
                  <a:pt x="0" y="83901"/>
                </a:lnTo>
                <a:lnTo>
                  <a:pt x="1135999" y="83901"/>
                </a:ln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GB">
              <a:solidFill>
                <a:srgbClr val="000000"/>
              </a:solidFill>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DD61DB87-233A-6DB7-4CDB-0540D3577516}"/>
              </a:ext>
            </a:extLst>
          </p:cNvPr>
          <p:cNvGrpSpPr/>
          <p:nvPr/>
        </p:nvGrpSpPr>
        <p:grpSpPr>
          <a:xfrm>
            <a:off x="802799" y="3330340"/>
            <a:ext cx="10555469" cy="1425151"/>
            <a:chOff x="-952560" y="2388323"/>
            <a:chExt cx="12469928" cy="1900201"/>
          </a:xfrm>
          <a:solidFill>
            <a:srgbClr val="4C96CB"/>
          </a:solidFill>
        </p:grpSpPr>
        <p:sp>
          <p:nvSpPr>
            <p:cNvPr id="35" name="Freeform: Shape 34">
              <a:extLst>
                <a:ext uri="{FF2B5EF4-FFF2-40B4-BE49-F238E27FC236}">
                  <a16:creationId xmlns:a16="http://schemas.microsoft.com/office/drawing/2014/main" id="{71396003-205E-513B-D7AC-8A2D9791BF5C}"/>
                </a:ext>
              </a:extLst>
            </p:cNvPr>
            <p:cNvSpPr/>
            <p:nvPr/>
          </p:nvSpPr>
          <p:spPr>
            <a:xfrm rot="10800000">
              <a:off x="-952560" y="2388323"/>
              <a:ext cx="12469928" cy="1804946"/>
            </a:xfrm>
            <a:custGeom>
              <a:avLst/>
              <a:gdLst>
                <a:gd name="connsiteX0" fmla="*/ 970114 w 10777387"/>
                <a:gd name="connsiteY0" fmla="*/ 1804945 h 1804945"/>
                <a:gd name="connsiteX1" fmla="*/ 595484 w 10777387"/>
                <a:gd name="connsiteY1" fmla="*/ 1804945 h 1804945"/>
                <a:gd name="connsiteX2" fmla="*/ 594481 w 10777387"/>
                <a:gd name="connsiteY2" fmla="*/ 1804945 h 1804945"/>
                <a:gd name="connsiteX3" fmla="*/ 594481 w 10777387"/>
                <a:gd name="connsiteY3" fmla="*/ 1804866 h 1804945"/>
                <a:gd name="connsiteX4" fmla="*/ 475473 w 10777387"/>
                <a:gd name="connsiteY4" fmla="*/ 1795404 h 1804945"/>
                <a:gd name="connsiteX5" fmla="*/ 0 w 10777387"/>
                <a:gd name="connsiteY5" fmla="*/ 1335335 h 1804945"/>
                <a:gd name="connsiteX6" fmla="*/ 475473 w 10777387"/>
                <a:gd name="connsiteY6" fmla="*/ 875266 h 1804945"/>
                <a:gd name="connsiteX7" fmla="*/ 594481 w 10777387"/>
                <a:gd name="connsiteY7" fmla="*/ 865804 h 1804945"/>
                <a:gd name="connsiteX8" fmla="*/ 594481 w 10777387"/>
                <a:gd name="connsiteY8" fmla="*/ 865725 h 1804945"/>
                <a:gd name="connsiteX9" fmla="*/ 595484 w 10777387"/>
                <a:gd name="connsiteY9" fmla="*/ 865725 h 1804945"/>
                <a:gd name="connsiteX10" fmla="*/ 948465 w 10777387"/>
                <a:gd name="connsiteY10" fmla="*/ 865725 h 1804945"/>
                <a:gd name="connsiteX11" fmla="*/ 970114 w 10777387"/>
                <a:gd name="connsiteY11" fmla="*/ 865725 h 1804945"/>
                <a:gd name="connsiteX12" fmla="*/ 9807273 w 10777387"/>
                <a:gd name="connsiteY12" fmla="*/ 865725 h 1804945"/>
                <a:gd name="connsiteX13" fmla="*/ 9807273 w 10777387"/>
                <a:gd name="connsiteY13" fmla="*/ 867796 h 1804945"/>
                <a:gd name="connsiteX14" fmla="*/ 10153459 w 10777387"/>
                <a:gd name="connsiteY14" fmla="*/ 867796 h 1804945"/>
                <a:gd name="connsiteX15" fmla="*/ 10167924 w 10777387"/>
                <a:gd name="connsiteY15" fmla="*/ 866646 h 1804945"/>
                <a:gd name="connsiteX16" fmla="*/ 10178215 w 10777387"/>
                <a:gd name="connsiteY16" fmla="*/ 866646 h 1804945"/>
                <a:gd name="connsiteX17" fmla="*/ 10179059 w 10777387"/>
                <a:gd name="connsiteY17" fmla="*/ 866646 h 1804945"/>
                <a:gd name="connsiteX18" fmla="*/ 10179059 w 10777387"/>
                <a:gd name="connsiteY18" fmla="*/ 866579 h 1804945"/>
                <a:gd name="connsiteX19" fmla="*/ 10279256 w 10777387"/>
                <a:gd name="connsiteY19" fmla="*/ 858613 h 1804945"/>
                <a:gd name="connsiteX20" fmla="*/ 10679574 w 10777387"/>
                <a:gd name="connsiteY20" fmla="*/ 471264 h 1804945"/>
                <a:gd name="connsiteX21" fmla="*/ 10279256 w 10777387"/>
                <a:gd name="connsiteY21" fmla="*/ 83915 h 1804945"/>
                <a:gd name="connsiteX22" fmla="*/ 10270256 w 10777387"/>
                <a:gd name="connsiteY22" fmla="*/ 83200 h 1804945"/>
                <a:gd name="connsiteX23" fmla="*/ 10255204 w 10777387"/>
                <a:gd name="connsiteY23" fmla="*/ 79515 h 1804945"/>
                <a:gd name="connsiteX24" fmla="*/ 10153446 w 10777387"/>
                <a:gd name="connsiteY24" fmla="*/ 71425 h 1804945"/>
                <a:gd name="connsiteX25" fmla="*/ 9807273 w 10777387"/>
                <a:gd name="connsiteY25" fmla="*/ 71425 h 1804945"/>
                <a:gd name="connsiteX26" fmla="*/ 9807273 w 10777387"/>
                <a:gd name="connsiteY26" fmla="*/ 0 h 1804945"/>
                <a:gd name="connsiteX27" fmla="*/ 10181903 w 10777387"/>
                <a:gd name="connsiteY27" fmla="*/ 0 h 1804945"/>
                <a:gd name="connsiteX28" fmla="*/ 10182906 w 10777387"/>
                <a:gd name="connsiteY28" fmla="*/ 0 h 1804945"/>
                <a:gd name="connsiteX29" fmla="*/ 10182906 w 10777387"/>
                <a:gd name="connsiteY29" fmla="*/ 79 h 1804945"/>
                <a:gd name="connsiteX30" fmla="*/ 10301914 w 10777387"/>
                <a:gd name="connsiteY30" fmla="*/ 9541 h 1804945"/>
                <a:gd name="connsiteX31" fmla="*/ 10777387 w 10777387"/>
                <a:gd name="connsiteY31" fmla="*/ 469610 h 1804945"/>
                <a:gd name="connsiteX32" fmla="*/ 10301914 w 10777387"/>
                <a:gd name="connsiteY32" fmla="*/ 929679 h 1804945"/>
                <a:gd name="connsiteX33" fmla="*/ 10182906 w 10777387"/>
                <a:gd name="connsiteY33" fmla="*/ 939141 h 1804945"/>
                <a:gd name="connsiteX34" fmla="*/ 10182906 w 10777387"/>
                <a:gd name="connsiteY34" fmla="*/ 939220 h 1804945"/>
                <a:gd name="connsiteX35" fmla="*/ 10181903 w 10777387"/>
                <a:gd name="connsiteY35" fmla="*/ 939220 h 1804945"/>
                <a:gd name="connsiteX36" fmla="*/ 9807273 w 10777387"/>
                <a:gd name="connsiteY36" fmla="*/ 939220 h 1804945"/>
                <a:gd name="connsiteX37" fmla="*/ 9807273 w 10777387"/>
                <a:gd name="connsiteY37" fmla="*/ 937733 h 1804945"/>
                <a:gd name="connsiteX38" fmla="*/ 948465 w 10777387"/>
                <a:gd name="connsiteY38" fmla="*/ 937733 h 1804945"/>
                <a:gd name="connsiteX39" fmla="*/ 948465 w 10777387"/>
                <a:gd name="connsiteY39" fmla="*/ 937149 h 1804945"/>
                <a:gd name="connsiteX40" fmla="*/ 623928 w 10777387"/>
                <a:gd name="connsiteY40" fmla="*/ 937149 h 1804945"/>
                <a:gd name="connsiteX41" fmla="*/ 522183 w 10777387"/>
                <a:gd name="connsiteY41" fmla="*/ 945238 h 1804945"/>
                <a:gd name="connsiteX42" fmla="*/ 438801 w 10777387"/>
                <a:gd name="connsiteY42" fmla="*/ 964768 h 1804945"/>
                <a:gd name="connsiteX43" fmla="*/ 433667 w 10777387"/>
                <a:gd name="connsiteY43" fmla="*/ 966778 h 1804945"/>
                <a:gd name="connsiteX44" fmla="*/ 416273 w 10777387"/>
                <a:gd name="connsiteY44" fmla="*/ 970852 h 1804945"/>
                <a:gd name="connsiteX45" fmla="*/ 98749 w 10777387"/>
                <a:gd name="connsiteY45" fmla="*/ 1338809 h 1804945"/>
                <a:gd name="connsiteX46" fmla="*/ 499067 w 10777387"/>
                <a:gd name="connsiteY46" fmla="*/ 1726158 h 1804945"/>
                <a:gd name="connsiteX47" fmla="*/ 599264 w 10777387"/>
                <a:gd name="connsiteY47" fmla="*/ 1734124 h 1804945"/>
                <a:gd name="connsiteX48" fmla="*/ 599264 w 10777387"/>
                <a:gd name="connsiteY48" fmla="*/ 1734191 h 1804945"/>
                <a:gd name="connsiteX49" fmla="*/ 600108 w 10777387"/>
                <a:gd name="connsiteY49" fmla="*/ 1734191 h 1804945"/>
                <a:gd name="connsiteX50" fmla="*/ 915523 w 10777387"/>
                <a:gd name="connsiteY50" fmla="*/ 1734191 h 1804945"/>
                <a:gd name="connsiteX51" fmla="*/ 915523 w 10777387"/>
                <a:gd name="connsiteY51" fmla="*/ 1733520 h 1804945"/>
                <a:gd name="connsiteX52" fmla="*/ 970114 w 10777387"/>
                <a:gd name="connsiteY52" fmla="*/ 1733520 h 180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777387" h="1804945">
                  <a:moveTo>
                    <a:pt x="970114" y="1804945"/>
                  </a:moveTo>
                  <a:lnTo>
                    <a:pt x="595484" y="1804945"/>
                  </a:lnTo>
                  <a:lnTo>
                    <a:pt x="594481" y="1804945"/>
                  </a:lnTo>
                  <a:lnTo>
                    <a:pt x="594481" y="1804866"/>
                  </a:lnTo>
                  <a:lnTo>
                    <a:pt x="475473" y="1795404"/>
                  </a:lnTo>
                  <a:cubicBezTo>
                    <a:pt x="204121" y="1751615"/>
                    <a:pt x="0" y="1562273"/>
                    <a:pt x="0" y="1335335"/>
                  </a:cubicBezTo>
                  <a:cubicBezTo>
                    <a:pt x="0" y="1108397"/>
                    <a:pt x="204121" y="919055"/>
                    <a:pt x="475473" y="875266"/>
                  </a:cubicBezTo>
                  <a:lnTo>
                    <a:pt x="594481" y="865804"/>
                  </a:lnTo>
                  <a:lnTo>
                    <a:pt x="594481" y="865725"/>
                  </a:lnTo>
                  <a:lnTo>
                    <a:pt x="595484" y="865725"/>
                  </a:lnTo>
                  <a:lnTo>
                    <a:pt x="948465" y="865725"/>
                  </a:lnTo>
                  <a:lnTo>
                    <a:pt x="970114" y="865725"/>
                  </a:lnTo>
                  <a:lnTo>
                    <a:pt x="9807273" y="865725"/>
                  </a:lnTo>
                  <a:lnTo>
                    <a:pt x="9807273" y="867796"/>
                  </a:lnTo>
                  <a:lnTo>
                    <a:pt x="10153459" y="867796"/>
                  </a:lnTo>
                  <a:lnTo>
                    <a:pt x="10167924" y="866646"/>
                  </a:lnTo>
                  <a:lnTo>
                    <a:pt x="10178215" y="866646"/>
                  </a:lnTo>
                  <a:lnTo>
                    <a:pt x="10179059" y="866646"/>
                  </a:lnTo>
                  <a:lnTo>
                    <a:pt x="10179059" y="866579"/>
                  </a:lnTo>
                  <a:lnTo>
                    <a:pt x="10279256" y="858613"/>
                  </a:lnTo>
                  <a:cubicBezTo>
                    <a:pt x="10507717" y="821745"/>
                    <a:pt x="10679574" y="662331"/>
                    <a:pt x="10679574" y="471264"/>
                  </a:cubicBezTo>
                  <a:cubicBezTo>
                    <a:pt x="10679574" y="280196"/>
                    <a:pt x="10507717" y="120783"/>
                    <a:pt x="10279256" y="83915"/>
                  </a:cubicBezTo>
                  <a:lnTo>
                    <a:pt x="10270256" y="83200"/>
                  </a:lnTo>
                  <a:lnTo>
                    <a:pt x="10255204" y="79515"/>
                  </a:lnTo>
                  <a:cubicBezTo>
                    <a:pt x="10222335" y="74211"/>
                    <a:pt x="10188303" y="71425"/>
                    <a:pt x="10153446" y="71425"/>
                  </a:cubicBezTo>
                  <a:lnTo>
                    <a:pt x="9807273" y="71425"/>
                  </a:lnTo>
                  <a:lnTo>
                    <a:pt x="9807273" y="0"/>
                  </a:lnTo>
                  <a:lnTo>
                    <a:pt x="10181903" y="0"/>
                  </a:lnTo>
                  <a:lnTo>
                    <a:pt x="10182906" y="0"/>
                  </a:lnTo>
                  <a:lnTo>
                    <a:pt x="10182906" y="79"/>
                  </a:lnTo>
                  <a:lnTo>
                    <a:pt x="10301914" y="9541"/>
                  </a:lnTo>
                  <a:cubicBezTo>
                    <a:pt x="10573266" y="53330"/>
                    <a:pt x="10777387" y="242672"/>
                    <a:pt x="10777387" y="469610"/>
                  </a:cubicBezTo>
                  <a:cubicBezTo>
                    <a:pt x="10777387" y="696548"/>
                    <a:pt x="10573266" y="885890"/>
                    <a:pt x="10301914" y="929679"/>
                  </a:cubicBezTo>
                  <a:lnTo>
                    <a:pt x="10182906" y="939141"/>
                  </a:lnTo>
                  <a:lnTo>
                    <a:pt x="10182906" y="939220"/>
                  </a:lnTo>
                  <a:lnTo>
                    <a:pt x="10181903" y="939220"/>
                  </a:lnTo>
                  <a:lnTo>
                    <a:pt x="9807273" y="939220"/>
                  </a:lnTo>
                  <a:lnTo>
                    <a:pt x="9807273" y="937733"/>
                  </a:lnTo>
                  <a:lnTo>
                    <a:pt x="948465" y="937733"/>
                  </a:lnTo>
                  <a:lnTo>
                    <a:pt x="948465" y="937149"/>
                  </a:lnTo>
                  <a:lnTo>
                    <a:pt x="623928" y="937149"/>
                  </a:lnTo>
                  <a:lnTo>
                    <a:pt x="522183" y="945238"/>
                  </a:lnTo>
                  <a:cubicBezTo>
                    <a:pt x="493423" y="949879"/>
                    <a:pt x="465553" y="956448"/>
                    <a:pt x="438801" y="964768"/>
                  </a:cubicBezTo>
                  <a:lnTo>
                    <a:pt x="433667" y="966778"/>
                  </a:lnTo>
                  <a:lnTo>
                    <a:pt x="416273" y="970852"/>
                  </a:lnTo>
                  <a:cubicBezTo>
                    <a:pt x="230327" y="1028676"/>
                    <a:pt x="98749" y="1171625"/>
                    <a:pt x="98749" y="1338809"/>
                  </a:cubicBezTo>
                  <a:cubicBezTo>
                    <a:pt x="98749" y="1529877"/>
                    <a:pt x="270606" y="1689290"/>
                    <a:pt x="499067" y="1726158"/>
                  </a:cubicBezTo>
                  <a:lnTo>
                    <a:pt x="599264" y="1734124"/>
                  </a:lnTo>
                  <a:lnTo>
                    <a:pt x="599264" y="1734191"/>
                  </a:lnTo>
                  <a:lnTo>
                    <a:pt x="600108" y="1734191"/>
                  </a:lnTo>
                  <a:lnTo>
                    <a:pt x="915523" y="1734191"/>
                  </a:lnTo>
                  <a:lnTo>
                    <a:pt x="915523" y="1733520"/>
                  </a:lnTo>
                  <a:lnTo>
                    <a:pt x="970114" y="1733520"/>
                  </a:ln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85800">
                <a:defRPr/>
              </a:pPr>
              <a:endParaRPr lang="en-GB">
                <a:solidFill>
                  <a:srgbClr val="000000"/>
                </a:solidFill>
                <a:latin typeface="Arial" panose="020B0604020202020204" pitchFamily="34" charset="0"/>
                <a:cs typeface="Arial" panose="020B0604020202020204" pitchFamily="34" charset="0"/>
              </a:endParaRPr>
            </a:p>
          </p:txBody>
        </p:sp>
        <p:sp>
          <p:nvSpPr>
            <p:cNvPr id="36" name="Isosceles Triangle 35">
              <a:extLst>
                <a:ext uri="{FF2B5EF4-FFF2-40B4-BE49-F238E27FC236}">
                  <a16:creationId xmlns:a16="http://schemas.microsoft.com/office/drawing/2014/main" id="{768E2B3F-F754-553B-1DBA-DE1C671468E3}"/>
                </a:ext>
              </a:extLst>
            </p:cNvPr>
            <p:cNvSpPr/>
            <p:nvPr/>
          </p:nvSpPr>
          <p:spPr>
            <a:xfrm rot="5400000">
              <a:off x="147982" y="4038609"/>
              <a:ext cx="239811" cy="260019"/>
            </a:xfrm>
            <a:prstGeom prst="triangle">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GB">
                <a:solidFill>
                  <a:srgbClr val="000000"/>
                </a:solidFill>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3909AF4B-07AB-A5FE-62B0-8A1B842533FB}"/>
              </a:ext>
            </a:extLst>
          </p:cNvPr>
          <p:cNvGrpSpPr/>
          <p:nvPr/>
        </p:nvGrpSpPr>
        <p:grpSpPr>
          <a:xfrm>
            <a:off x="802800" y="1838421"/>
            <a:ext cx="2960070" cy="1977588"/>
            <a:chOff x="-134240" y="558755"/>
            <a:chExt cx="3946759" cy="2636784"/>
          </a:xfrm>
        </p:grpSpPr>
        <p:sp>
          <p:nvSpPr>
            <p:cNvPr id="38" name="Rectangle 37">
              <a:extLst>
                <a:ext uri="{FF2B5EF4-FFF2-40B4-BE49-F238E27FC236}">
                  <a16:creationId xmlns:a16="http://schemas.microsoft.com/office/drawing/2014/main" id="{1B66519F-D62B-9F51-0E16-6514E35982FD}"/>
                </a:ext>
              </a:extLst>
            </p:cNvPr>
            <p:cNvSpPr/>
            <p:nvPr/>
          </p:nvSpPr>
          <p:spPr>
            <a:xfrm>
              <a:off x="-134240" y="558755"/>
              <a:ext cx="3946759" cy="861775"/>
            </a:xfrm>
            <a:prstGeom prst="rect">
              <a:avLst/>
            </a:prstGeom>
          </p:spPr>
          <p:txBody>
            <a:bodyPr wrap="square">
              <a:spAutoFit/>
            </a:bodyPr>
            <a:lstStyle/>
            <a:p>
              <a:pPr marL="0" lvl="1" algn="ctr" defTabSz="342900">
                <a:spcAft>
                  <a:spcPts val="900"/>
                </a:spcAft>
                <a:buSzPct val="75000"/>
                <a:defRPr/>
              </a:pPr>
              <a:r>
                <a:rPr lang="en-US" kern="0" dirty="0">
                  <a:latin typeface="Aptos" panose="020B0004020202020204" pitchFamily="34" charset="0"/>
                  <a:cs typeface="Arial" pitchFamily="34" charset="0"/>
                </a:rPr>
                <a:t>Employer and employees contribute (tax-free*)</a:t>
              </a:r>
            </a:p>
          </p:txBody>
        </p:sp>
        <p:pic>
          <p:nvPicPr>
            <p:cNvPr id="39" name="Picture 38">
              <a:extLst>
                <a:ext uri="{FF2B5EF4-FFF2-40B4-BE49-F238E27FC236}">
                  <a16:creationId xmlns:a16="http://schemas.microsoft.com/office/drawing/2014/main" id="{45A80E51-64B8-28EF-24C4-DE8C4310E186}"/>
                </a:ext>
              </a:extLst>
            </p:cNvPr>
            <p:cNvPicPr>
              <a:picLocks noChangeAspect="1"/>
            </p:cNvPicPr>
            <p:nvPr/>
          </p:nvPicPr>
          <p:blipFill>
            <a:blip r:embed="rId4" cstate="hqprint">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59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834285" y="2136182"/>
              <a:ext cx="1111286" cy="1059357"/>
            </a:xfrm>
            <a:prstGeom prst="rect">
              <a:avLst/>
            </a:prstGeom>
          </p:spPr>
        </p:pic>
      </p:grpSp>
      <p:sp>
        <p:nvSpPr>
          <p:cNvPr id="40" name="Rectangle 39">
            <a:extLst>
              <a:ext uri="{FF2B5EF4-FFF2-40B4-BE49-F238E27FC236}">
                <a16:creationId xmlns:a16="http://schemas.microsoft.com/office/drawing/2014/main" id="{73BE6967-D147-8BC4-55CB-6385D21746A2}"/>
              </a:ext>
            </a:extLst>
          </p:cNvPr>
          <p:cNvSpPr/>
          <p:nvPr/>
        </p:nvSpPr>
        <p:spPr>
          <a:xfrm>
            <a:off x="4404305" y="1835332"/>
            <a:ext cx="2228859" cy="646331"/>
          </a:xfrm>
          <a:prstGeom prst="rect">
            <a:avLst/>
          </a:prstGeom>
        </p:spPr>
        <p:txBody>
          <a:bodyPr wrap="square">
            <a:spAutoFit/>
          </a:bodyPr>
          <a:lstStyle/>
          <a:p>
            <a:pPr marL="0" lvl="1" algn="ctr" defTabSz="342900">
              <a:spcAft>
                <a:spcPts val="900"/>
              </a:spcAft>
              <a:buSzPct val="75000"/>
              <a:defRPr/>
            </a:pPr>
            <a:r>
              <a:rPr lang="en-US" kern="0" dirty="0">
                <a:solidFill>
                  <a:srgbClr val="000000"/>
                </a:solidFill>
                <a:latin typeface="Aptos" panose="020B0004020202020204" pitchFamily="34" charset="0"/>
                <a:cs typeface="Arial" pitchFamily="34" charset="0"/>
              </a:rPr>
              <a:t>Any investment growth is tax-free</a:t>
            </a:r>
          </a:p>
        </p:txBody>
      </p:sp>
      <p:grpSp>
        <p:nvGrpSpPr>
          <p:cNvPr id="41" name="Group 40">
            <a:extLst>
              <a:ext uri="{FF2B5EF4-FFF2-40B4-BE49-F238E27FC236}">
                <a16:creationId xmlns:a16="http://schemas.microsoft.com/office/drawing/2014/main" id="{5840A0D9-7A22-879E-F447-286965C0966A}"/>
              </a:ext>
            </a:extLst>
          </p:cNvPr>
          <p:cNvGrpSpPr/>
          <p:nvPr/>
        </p:nvGrpSpPr>
        <p:grpSpPr>
          <a:xfrm>
            <a:off x="7429512" y="1835331"/>
            <a:ext cx="3031993" cy="1948976"/>
            <a:chOff x="5413773" y="568327"/>
            <a:chExt cx="4042658" cy="2598633"/>
          </a:xfrm>
        </p:grpSpPr>
        <p:sp>
          <p:nvSpPr>
            <p:cNvPr id="42" name="Rectangle 41">
              <a:extLst>
                <a:ext uri="{FF2B5EF4-FFF2-40B4-BE49-F238E27FC236}">
                  <a16:creationId xmlns:a16="http://schemas.microsoft.com/office/drawing/2014/main" id="{4056F3E7-D769-B3E2-CD53-9A2DCB4A447A}"/>
                </a:ext>
              </a:extLst>
            </p:cNvPr>
            <p:cNvSpPr/>
            <p:nvPr/>
          </p:nvSpPr>
          <p:spPr>
            <a:xfrm>
              <a:off x="5413773" y="568327"/>
              <a:ext cx="4042658" cy="861774"/>
            </a:xfrm>
            <a:prstGeom prst="rect">
              <a:avLst/>
            </a:prstGeom>
          </p:spPr>
          <p:txBody>
            <a:bodyPr wrap="square">
              <a:spAutoFit/>
            </a:bodyPr>
            <a:lstStyle/>
            <a:p>
              <a:pPr marL="0" lvl="1" algn="ctr" defTabSz="342900">
                <a:spcAft>
                  <a:spcPts val="900"/>
                </a:spcAft>
                <a:buSzPct val="75000"/>
                <a:defRPr/>
              </a:pPr>
              <a:r>
                <a:rPr lang="en-US" kern="0">
                  <a:solidFill>
                    <a:srgbClr val="000000"/>
                  </a:solidFill>
                  <a:latin typeface="Aptos" panose="020B0004020202020204" pitchFamily="34" charset="0"/>
                  <a:cs typeface="Arial" pitchFamily="34" charset="0"/>
                </a:rPr>
                <a:t>You can access your pension from age 55**</a:t>
              </a:r>
            </a:p>
          </p:txBody>
        </p:sp>
        <p:grpSp>
          <p:nvGrpSpPr>
            <p:cNvPr id="43" name="Group 42">
              <a:extLst>
                <a:ext uri="{FF2B5EF4-FFF2-40B4-BE49-F238E27FC236}">
                  <a16:creationId xmlns:a16="http://schemas.microsoft.com/office/drawing/2014/main" id="{98E77938-BCB0-E81F-6A99-CD49BCA11EFF}"/>
                </a:ext>
              </a:extLst>
            </p:cNvPr>
            <p:cNvGrpSpPr/>
            <p:nvPr/>
          </p:nvGrpSpPr>
          <p:grpSpPr>
            <a:xfrm>
              <a:off x="6683530" y="2095292"/>
              <a:ext cx="1188221" cy="1071668"/>
              <a:chOff x="-564449" y="1515110"/>
              <a:chExt cx="2408957" cy="2172661"/>
            </a:xfrm>
          </p:grpSpPr>
          <p:sp>
            <p:nvSpPr>
              <p:cNvPr id="52" name="Rounded Rectangle 3">
                <a:extLst>
                  <a:ext uri="{FF2B5EF4-FFF2-40B4-BE49-F238E27FC236}">
                    <a16:creationId xmlns:a16="http://schemas.microsoft.com/office/drawing/2014/main" id="{72FB73C0-7201-0094-81A0-88566C39D50E}"/>
                  </a:ext>
                </a:extLst>
              </p:cNvPr>
              <p:cNvSpPr/>
              <p:nvPr/>
            </p:nvSpPr>
            <p:spPr>
              <a:xfrm>
                <a:off x="-564449" y="1746460"/>
                <a:ext cx="1893172" cy="1680636"/>
              </a:xfrm>
              <a:custGeom>
                <a:avLst/>
                <a:gdLst/>
                <a:ahLst/>
                <a:cxnLst/>
                <a:rect l="l" t="t" r="r" b="b"/>
                <a:pathLst>
                  <a:path w="1893172" h="1680636">
                    <a:moveTo>
                      <a:pt x="215155" y="0"/>
                    </a:moveTo>
                    <a:lnTo>
                      <a:pt x="312966" y="0"/>
                    </a:lnTo>
                    <a:lnTo>
                      <a:pt x="312966" y="115276"/>
                    </a:lnTo>
                    <a:cubicBezTo>
                      <a:pt x="312966" y="183820"/>
                      <a:pt x="368532" y="239386"/>
                      <a:pt x="437076" y="239386"/>
                    </a:cubicBezTo>
                    <a:cubicBezTo>
                      <a:pt x="505619" y="239386"/>
                      <a:pt x="561185" y="183820"/>
                      <a:pt x="561185" y="115276"/>
                    </a:cubicBezTo>
                    <a:lnTo>
                      <a:pt x="561185" y="0"/>
                    </a:lnTo>
                    <a:lnTo>
                      <a:pt x="1332458" y="0"/>
                    </a:lnTo>
                    <a:lnTo>
                      <a:pt x="1332458" y="115276"/>
                    </a:lnTo>
                    <a:cubicBezTo>
                      <a:pt x="1332458" y="183820"/>
                      <a:pt x="1388024" y="239386"/>
                      <a:pt x="1456568" y="239386"/>
                    </a:cubicBezTo>
                    <a:cubicBezTo>
                      <a:pt x="1525112" y="239386"/>
                      <a:pt x="1580678" y="183820"/>
                      <a:pt x="1580678" y="115276"/>
                    </a:cubicBezTo>
                    <a:lnTo>
                      <a:pt x="1580678" y="0"/>
                    </a:lnTo>
                    <a:lnTo>
                      <a:pt x="1678017" y="0"/>
                    </a:lnTo>
                    <a:cubicBezTo>
                      <a:pt x="1796844" y="0"/>
                      <a:pt x="1893172" y="96328"/>
                      <a:pt x="1893172" y="215155"/>
                    </a:cubicBezTo>
                    <a:lnTo>
                      <a:pt x="1893172" y="1189809"/>
                    </a:lnTo>
                    <a:cubicBezTo>
                      <a:pt x="1861842" y="1177303"/>
                      <a:pt x="1827819" y="1171293"/>
                      <a:pt x="1792471" y="1171283"/>
                    </a:cubicBezTo>
                    <a:lnTo>
                      <a:pt x="1792471" y="349077"/>
                    </a:lnTo>
                    <a:lnTo>
                      <a:pt x="100701" y="349077"/>
                    </a:lnTo>
                    <a:lnTo>
                      <a:pt x="100701" y="1389647"/>
                    </a:lnTo>
                    <a:cubicBezTo>
                      <a:pt x="100701" y="1504588"/>
                      <a:pt x="193879" y="1597766"/>
                      <a:pt x="308820" y="1597766"/>
                    </a:cubicBezTo>
                    <a:lnTo>
                      <a:pt x="1476216" y="1597766"/>
                    </a:lnTo>
                    <a:cubicBezTo>
                      <a:pt x="1482338" y="1627561"/>
                      <a:pt x="1493343" y="1655510"/>
                      <a:pt x="1508775" y="1680636"/>
                    </a:cubicBezTo>
                    <a:lnTo>
                      <a:pt x="215155" y="1680636"/>
                    </a:lnTo>
                    <a:cubicBezTo>
                      <a:pt x="96328" y="1680636"/>
                      <a:pt x="0" y="1584308"/>
                      <a:pt x="0" y="1465481"/>
                    </a:cubicBezTo>
                    <a:lnTo>
                      <a:pt x="0" y="215155"/>
                    </a:lnTo>
                    <a:cubicBezTo>
                      <a:pt x="0" y="96328"/>
                      <a:pt x="96328" y="0"/>
                      <a:pt x="215155" y="0"/>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GB">
                  <a:solidFill>
                    <a:srgbClr val="000000"/>
                  </a:solidFill>
                  <a:latin typeface="Arial" panose="020B0604020202020204" pitchFamily="34" charset="0"/>
                  <a:cs typeface="Arial" panose="020B0604020202020204" pitchFamily="34" charset="0"/>
                </a:endParaRPr>
              </a:p>
            </p:txBody>
          </p:sp>
          <p:sp>
            <p:nvSpPr>
              <p:cNvPr id="69" name="Rounded Rectangle 78">
                <a:extLst>
                  <a:ext uri="{FF2B5EF4-FFF2-40B4-BE49-F238E27FC236}">
                    <a16:creationId xmlns:a16="http://schemas.microsoft.com/office/drawing/2014/main" id="{FBEA126E-A949-6DE2-CB84-FBD683A5889C}"/>
                  </a:ext>
                </a:extLst>
              </p:cNvPr>
              <p:cNvSpPr/>
              <p:nvPr/>
            </p:nvSpPr>
            <p:spPr>
              <a:xfrm>
                <a:off x="-225575" y="1515110"/>
                <a:ext cx="196404" cy="430224"/>
              </a:xfrm>
              <a:prstGeom prst="roundRect">
                <a:avLst>
                  <a:gd name="adj" fmla="val 50000"/>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GB">
                  <a:solidFill>
                    <a:srgbClr val="000000"/>
                  </a:solidFill>
                  <a:latin typeface="Arial" panose="020B0604020202020204" pitchFamily="34" charset="0"/>
                  <a:cs typeface="Arial" panose="020B0604020202020204" pitchFamily="34" charset="0"/>
                </a:endParaRPr>
              </a:p>
            </p:txBody>
          </p:sp>
          <p:sp>
            <p:nvSpPr>
              <p:cNvPr id="70" name="Rounded Rectangle 79">
                <a:extLst>
                  <a:ext uri="{FF2B5EF4-FFF2-40B4-BE49-F238E27FC236}">
                    <a16:creationId xmlns:a16="http://schemas.microsoft.com/office/drawing/2014/main" id="{AAF08911-098B-B8AD-6F8B-8DAF505D00A4}"/>
                  </a:ext>
                </a:extLst>
              </p:cNvPr>
              <p:cNvSpPr/>
              <p:nvPr/>
            </p:nvSpPr>
            <p:spPr>
              <a:xfrm>
                <a:off x="793917" y="1515110"/>
                <a:ext cx="196404" cy="430224"/>
              </a:xfrm>
              <a:prstGeom prst="roundRect">
                <a:avLst>
                  <a:gd name="adj" fmla="val 50000"/>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GB">
                  <a:solidFill>
                    <a:srgbClr val="000000"/>
                  </a:solidFill>
                  <a:latin typeface="Arial" panose="020B0604020202020204" pitchFamily="34" charset="0"/>
                  <a:cs typeface="Arial" panose="020B0604020202020204" pitchFamily="34" charset="0"/>
                </a:endParaRPr>
              </a:p>
            </p:txBody>
          </p:sp>
          <p:sp>
            <p:nvSpPr>
              <p:cNvPr id="71" name="Oval 17">
                <a:extLst>
                  <a:ext uri="{FF2B5EF4-FFF2-40B4-BE49-F238E27FC236}">
                    <a16:creationId xmlns:a16="http://schemas.microsoft.com/office/drawing/2014/main" id="{CA801EFE-35E4-2251-666E-310AAEF49C80}"/>
                  </a:ext>
                </a:extLst>
              </p:cNvPr>
              <p:cNvSpPr/>
              <p:nvPr/>
            </p:nvSpPr>
            <p:spPr>
              <a:xfrm>
                <a:off x="892119" y="2690158"/>
                <a:ext cx="952389" cy="997613"/>
              </a:xfrm>
              <a:custGeom>
                <a:avLst/>
                <a:gdLst/>
                <a:ahLst/>
                <a:cxnLst/>
                <a:rect l="l" t="t" r="r" b="b"/>
                <a:pathLst>
                  <a:path w="952388" h="997613">
                    <a:moveTo>
                      <a:pt x="9523" y="680276"/>
                    </a:moveTo>
                    <a:cubicBezTo>
                      <a:pt x="53515" y="801122"/>
                      <a:pt x="245736" y="892077"/>
                      <a:pt x="476194" y="892077"/>
                    </a:cubicBezTo>
                    <a:cubicBezTo>
                      <a:pt x="706652" y="892077"/>
                      <a:pt x="898873" y="801122"/>
                      <a:pt x="942864" y="680276"/>
                    </a:cubicBezTo>
                    <a:cubicBezTo>
                      <a:pt x="949124" y="697313"/>
                      <a:pt x="952387" y="714967"/>
                      <a:pt x="952387" y="733044"/>
                    </a:cubicBezTo>
                    <a:cubicBezTo>
                      <a:pt x="952387" y="879162"/>
                      <a:pt x="739188" y="997613"/>
                      <a:pt x="476194" y="997613"/>
                    </a:cubicBezTo>
                    <a:cubicBezTo>
                      <a:pt x="213199" y="997613"/>
                      <a:pt x="0" y="879162"/>
                      <a:pt x="0" y="733044"/>
                    </a:cubicBezTo>
                    <a:cubicBezTo>
                      <a:pt x="0" y="714967"/>
                      <a:pt x="3263" y="697313"/>
                      <a:pt x="9523" y="680276"/>
                    </a:cubicBezTo>
                    <a:close/>
                    <a:moveTo>
                      <a:pt x="9523" y="498911"/>
                    </a:moveTo>
                    <a:cubicBezTo>
                      <a:pt x="53515" y="619757"/>
                      <a:pt x="245736" y="710712"/>
                      <a:pt x="476194" y="710712"/>
                    </a:cubicBezTo>
                    <a:cubicBezTo>
                      <a:pt x="706652" y="710712"/>
                      <a:pt x="898873" y="619757"/>
                      <a:pt x="942864" y="498911"/>
                    </a:cubicBezTo>
                    <a:cubicBezTo>
                      <a:pt x="949124" y="515948"/>
                      <a:pt x="952387" y="533602"/>
                      <a:pt x="952387" y="551679"/>
                    </a:cubicBezTo>
                    <a:cubicBezTo>
                      <a:pt x="952387" y="697797"/>
                      <a:pt x="739188" y="816248"/>
                      <a:pt x="476194" y="816248"/>
                    </a:cubicBezTo>
                    <a:cubicBezTo>
                      <a:pt x="213199" y="816248"/>
                      <a:pt x="0" y="697797"/>
                      <a:pt x="0" y="551679"/>
                    </a:cubicBezTo>
                    <a:cubicBezTo>
                      <a:pt x="0" y="533602"/>
                      <a:pt x="3263" y="515948"/>
                      <a:pt x="9523" y="498911"/>
                    </a:cubicBezTo>
                    <a:close/>
                    <a:moveTo>
                      <a:pt x="9523" y="317546"/>
                    </a:moveTo>
                    <a:cubicBezTo>
                      <a:pt x="53515" y="438392"/>
                      <a:pt x="245736" y="529347"/>
                      <a:pt x="476194" y="529347"/>
                    </a:cubicBezTo>
                    <a:cubicBezTo>
                      <a:pt x="706652" y="529347"/>
                      <a:pt x="898873" y="438392"/>
                      <a:pt x="942864" y="317546"/>
                    </a:cubicBezTo>
                    <a:cubicBezTo>
                      <a:pt x="949124" y="334583"/>
                      <a:pt x="952387" y="352237"/>
                      <a:pt x="952387" y="370314"/>
                    </a:cubicBezTo>
                    <a:cubicBezTo>
                      <a:pt x="952387" y="516432"/>
                      <a:pt x="739188" y="634883"/>
                      <a:pt x="476194" y="634883"/>
                    </a:cubicBezTo>
                    <a:cubicBezTo>
                      <a:pt x="213199" y="634883"/>
                      <a:pt x="0" y="516432"/>
                      <a:pt x="0" y="370314"/>
                    </a:cubicBezTo>
                    <a:cubicBezTo>
                      <a:pt x="0" y="352237"/>
                      <a:pt x="3263" y="334583"/>
                      <a:pt x="9523" y="317546"/>
                    </a:cubicBezTo>
                    <a:close/>
                    <a:moveTo>
                      <a:pt x="476194" y="0"/>
                    </a:moveTo>
                    <a:cubicBezTo>
                      <a:pt x="739189" y="0"/>
                      <a:pt x="952388" y="101523"/>
                      <a:pt x="952388" y="226759"/>
                    </a:cubicBezTo>
                    <a:cubicBezTo>
                      <a:pt x="952388" y="351995"/>
                      <a:pt x="739189" y="453518"/>
                      <a:pt x="476194" y="453518"/>
                    </a:cubicBezTo>
                    <a:cubicBezTo>
                      <a:pt x="213199" y="453518"/>
                      <a:pt x="0" y="351995"/>
                      <a:pt x="0" y="226759"/>
                    </a:cubicBezTo>
                    <a:cubicBezTo>
                      <a:pt x="0" y="101523"/>
                      <a:pt x="213199" y="0"/>
                      <a:pt x="476194" y="0"/>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GB">
                  <a:solidFill>
                    <a:srgbClr val="000000"/>
                  </a:solidFill>
                  <a:latin typeface="Arial" panose="020B0604020202020204" pitchFamily="34" charset="0"/>
                  <a:cs typeface="Arial" panose="020B0604020202020204" pitchFamily="34" charset="0"/>
                </a:endParaRPr>
              </a:p>
            </p:txBody>
          </p:sp>
        </p:grpSp>
      </p:grpSp>
      <p:sp>
        <p:nvSpPr>
          <p:cNvPr id="72" name="Rectangle 71">
            <a:extLst>
              <a:ext uri="{FF2B5EF4-FFF2-40B4-BE49-F238E27FC236}">
                <a16:creationId xmlns:a16="http://schemas.microsoft.com/office/drawing/2014/main" id="{37C01CE5-61EA-2701-AB0D-5655A61CF75B}"/>
              </a:ext>
            </a:extLst>
          </p:cNvPr>
          <p:cNvSpPr/>
          <p:nvPr/>
        </p:nvSpPr>
        <p:spPr>
          <a:xfrm>
            <a:off x="2505387" y="4555303"/>
            <a:ext cx="2451745" cy="646331"/>
          </a:xfrm>
          <a:prstGeom prst="rect">
            <a:avLst/>
          </a:prstGeom>
        </p:spPr>
        <p:txBody>
          <a:bodyPr wrap="square">
            <a:spAutoFit/>
          </a:bodyPr>
          <a:lstStyle/>
          <a:p>
            <a:pPr marL="0" lvl="1" algn="ctr" defTabSz="342900">
              <a:spcAft>
                <a:spcPts val="900"/>
              </a:spcAft>
              <a:buSzPct val="75000"/>
              <a:defRPr/>
            </a:pPr>
            <a:r>
              <a:rPr lang="en-US" kern="0" dirty="0">
                <a:solidFill>
                  <a:srgbClr val="000000"/>
                </a:solidFill>
                <a:latin typeface="Aptos" panose="020B0004020202020204" pitchFamily="34" charset="0"/>
                <a:cs typeface="Arial" pitchFamily="34" charset="0"/>
              </a:rPr>
              <a:t>Receive up to 25% tax-free</a:t>
            </a:r>
          </a:p>
        </p:txBody>
      </p:sp>
      <p:sp>
        <p:nvSpPr>
          <p:cNvPr id="73" name="Freeform 85">
            <a:extLst>
              <a:ext uri="{FF2B5EF4-FFF2-40B4-BE49-F238E27FC236}">
                <a16:creationId xmlns:a16="http://schemas.microsoft.com/office/drawing/2014/main" id="{B7F67C35-B785-4E1F-9E15-F7E61B36FD59}"/>
              </a:ext>
            </a:extLst>
          </p:cNvPr>
          <p:cNvSpPr/>
          <p:nvPr/>
        </p:nvSpPr>
        <p:spPr>
          <a:xfrm rot="10800000">
            <a:off x="5554192" y="4656523"/>
            <a:ext cx="526341" cy="254083"/>
          </a:xfrm>
          <a:custGeom>
            <a:avLst/>
            <a:gdLst>
              <a:gd name="connsiteX0" fmla="*/ 69850 w 5181600"/>
              <a:gd name="connsiteY0" fmla="*/ 1117600 h 2495550"/>
              <a:gd name="connsiteX1" fmla="*/ 69850 w 5181600"/>
              <a:gd name="connsiteY1" fmla="*/ 1117600 h 2495550"/>
              <a:gd name="connsiteX2" fmla="*/ 1625600 w 5181600"/>
              <a:gd name="connsiteY2" fmla="*/ 63500 h 2495550"/>
              <a:gd name="connsiteX3" fmla="*/ 1663700 w 5181600"/>
              <a:gd name="connsiteY3" fmla="*/ 19050 h 2495550"/>
              <a:gd name="connsiteX4" fmla="*/ 1701800 w 5181600"/>
              <a:gd name="connsiteY4" fmla="*/ 0 h 2495550"/>
              <a:gd name="connsiteX5" fmla="*/ 1739900 w 5181600"/>
              <a:gd name="connsiteY5" fmla="*/ 12700 h 2495550"/>
              <a:gd name="connsiteX6" fmla="*/ 1784350 w 5181600"/>
              <a:gd name="connsiteY6" fmla="*/ 25400 h 2495550"/>
              <a:gd name="connsiteX7" fmla="*/ 1816100 w 5181600"/>
              <a:gd name="connsiteY7" fmla="*/ 50800 h 2495550"/>
              <a:gd name="connsiteX8" fmla="*/ 1841500 w 5181600"/>
              <a:gd name="connsiteY8" fmla="*/ 63500 h 2495550"/>
              <a:gd name="connsiteX9" fmla="*/ 1841500 w 5181600"/>
              <a:gd name="connsiteY9" fmla="*/ 95250 h 2495550"/>
              <a:gd name="connsiteX10" fmla="*/ 1841500 w 5181600"/>
              <a:gd name="connsiteY10" fmla="*/ 825500 h 2495550"/>
              <a:gd name="connsiteX11" fmla="*/ 4464050 w 5181600"/>
              <a:gd name="connsiteY11" fmla="*/ 844550 h 2495550"/>
              <a:gd name="connsiteX12" fmla="*/ 4622800 w 5181600"/>
              <a:gd name="connsiteY12" fmla="*/ 869950 h 2495550"/>
              <a:gd name="connsiteX13" fmla="*/ 4699000 w 5181600"/>
              <a:gd name="connsiteY13" fmla="*/ 895350 h 2495550"/>
              <a:gd name="connsiteX14" fmla="*/ 4756150 w 5181600"/>
              <a:gd name="connsiteY14" fmla="*/ 927100 h 2495550"/>
              <a:gd name="connsiteX15" fmla="*/ 4883150 w 5181600"/>
              <a:gd name="connsiteY15" fmla="*/ 996950 h 2495550"/>
              <a:gd name="connsiteX16" fmla="*/ 4959350 w 5181600"/>
              <a:gd name="connsiteY16" fmla="*/ 1073150 h 2495550"/>
              <a:gd name="connsiteX17" fmla="*/ 5010150 w 5181600"/>
              <a:gd name="connsiteY17" fmla="*/ 1136650 h 2495550"/>
              <a:gd name="connsiteX18" fmla="*/ 5060950 w 5181600"/>
              <a:gd name="connsiteY18" fmla="*/ 1200150 h 2495550"/>
              <a:gd name="connsiteX19" fmla="*/ 5099050 w 5181600"/>
              <a:gd name="connsiteY19" fmla="*/ 1276350 h 2495550"/>
              <a:gd name="connsiteX20" fmla="*/ 5130800 w 5181600"/>
              <a:gd name="connsiteY20" fmla="*/ 1346200 h 2495550"/>
              <a:gd name="connsiteX21" fmla="*/ 5175250 w 5181600"/>
              <a:gd name="connsiteY21" fmla="*/ 1473200 h 2495550"/>
              <a:gd name="connsiteX22" fmla="*/ 5181600 w 5181600"/>
              <a:gd name="connsiteY22" fmla="*/ 1600200 h 2495550"/>
              <a:gd name="connsiteX23" fmla="*/ 5162550 w 5181600"/>
              <a:gd name="connsiteY23" fmla="*/ 1739900 h 2495550"/>
              <a:gd name="connsiteX24" fmla="*/ 5156200 w 5181600"/>
              <a:gd name="connsiteY24" fmla="*/ 1803400 h 2495550"/>
              <a:gd name="connsiteX25" fmla="*/ 5137150 w 5181600"/>
              <a:gd name="connsiteY25" fmla="*/ 1873250 h 2495550"/>
              <a:gd name="connsiteX26" fmla="*/ 5099050 w 5181600"/>
              <a:gd name="connsiteY26" fmla="*/ 1949450 h 2495550"/>
              <a:gd name="connsiteX27" fmla="*/ 5060950 w 5181600"/>
              <a:gd name="connsiteY27" fmla="*/ 2006600 h 2495550"/>
              <a:gd name="connsiteX28" fmla="*/ 5060950 w 5181600"/>
              <a:gd name="connsiteY28" fmla="*/ 2006600 h 2495550"/>
              <a:gd name="connsiteX29" fmla="*/ 5010150 w 5181600"/>
              <a:gd name="connsiteY29" fmla="*/ 1981200 h 2495550"/>
              <a:gd name="connsiteX30" fmla="*/ 4965700 w 5181600"/>
              <a:gd name="connsiteY30" fmla="*/ 1924050 h 2495550"/>
              <a:gd name="connsiteX31" fmla="*/ 4914900 w 5181600"/>
              <a:gd name="connsiteY31" fmla="*/ 1879600 h 2495550"/>
              <a:gd name="connsiteX32" fmla="*/ 4832350 w 5181600"/>
              <a:gd name="connsiteY32" fmla="*/ 1828800 h 2495550"/>
              <a:gd name="connsiteX33" fmla="*/ 4794250 w 5181600"/>
              <a:gd name="connsiteY33" fmla="*/ 1790700 h 2495550"/>
              <a:gd name="connsiteX34" fmla="*/ 4762500 w 5181600"/>
              <a:gd name="connsiteY34" fmla="*/ 1752600 h 2495550"/>
              <a:gd name="connsiteX35" fmla="*/ 4705350 w 5181600"/>
              <a:gd name="connsiteY35" fmla="*/ 1733550 h 2495550"/>
              <a:gd name="connsiteX36" fmla="*/ 4648200 w 5181600"/>
              <a:gd name="connsiteY36" fmla="*/ 1701800 h 2495550"/>
              <a:gd name="connsiteX37" fmla="*/ 4552950 w 5181600"/>
              <a:gd name="connsiteY37" fmla="*/ 1676400 h 2495550"/>
              <a:gd name="connsiteX38" fmla="*/ 1841500 w 5181600"/>
              <a:gd name="connsiteY38" fmla="*/ 1663700 h 2495550"/>
              <a:gd name="connsiteX39" fmla="*/ 1828800 w 5181600"/>
              <a:gd name="connsiteY39" fmla="*/ 2413000 h 2495550"/>
              <a:gd name="connsiteX40" fmla="*/ 1797050 w 5181600"/>
              <a:gd name="connsiteY40" fmla="*/ 2463800 h 2495550"/>
              <a:gd name="connsiteX41" fmla="*/ 1752600 w 5181600"/>
              <a:gd name="connsiteY41" fmla="*/ 2489200 h 2495550"/>
              <a:gd name="connsiteX42" fmla="*/ 1752600 w 5181600"/>
              <a:gd name="connsiteY42" fmla="*/ 2489200 h 2495550"/>
              <a:gd name="connsiteX43" fmla="*/ 1714500 w 5181600"/>
              <a:gd name="connsiteY43" fmla="*/ 2495550 h 2495550"/>
              <a:gd name="connsiteX44" fmla="*/ 1670050 w 5181600"/>
              <a:gd name="connsiteY44" fmla="*/ 2482850 h 2495550"/>
              <a:gd name="connsiteX45" fmla="*/ 82550 w 5181600"/>
              <a:gd name="connsiteY45" fmla="*/ 1358900 h 2495550"/>
              <a:gd name="connsiteX46" fmla="*/ 50800 w 5181600"/>
              <a:gd name="connsiteY46" fmla="*/ 1346200 h 2495550"/>
              <a:gd name="connsiteX47" fmla="*/ 25400 w 5181600"/>
              <a:gd name="connsiteY47" fmla="*/ 1314450 h 2495550"/>
              <a:gd name="connsiteX48" fmla="*/ 12700 w 5181600"/>
              <a:gd name="connsiteY48" fmla="*/ 1295400 h 2495550"/>
              <a:gd name="connsiteX49" fmla="*/ 0 w 5181600"/>
              <a:gd name="connsiteY49" fmla="*/ 1263650 h 2495550"/>
              <a:gd name="connsiteX50" fmla="*/ 12700 w 5181600"/>
              <a:gd name="connsiteY50" fmla="*/ 1219200 h 2495550"/>
              <a:gd name="connsiteX51" fmla="*/ 25400 w 5181600"/>
              <a:gd name="connsiteY51" fmla="*/ 1193800 h 2495550"/>
              <a:gd name="connsiteX52" fmla="*/ 69850 w 5181600"/>
              <a:gd name="connsiteY52"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63700 w 5181600"/>
              <a:gd name="connsiteY3" fmla="*/ 19050 h 2495550"/>
              <a:gd name="connsiteX4" fmla="*/ 1682279 w 5181600"/>
              <a:gd name="connsiteY4" fmla="*/ 14436 h 2495550"/>
              <a:gd name="connsiteX5" fmla="*/ 1701800 w 5181600"/>
              <a:gd name="connsiteY5" fmla="*/ 0 h 2495550"/>
              <a:gd name="connsiteX6" fmla="*/ 1739900 w 5181600"/>
              <a:gd name="connsiteY6" fmla="*/ 12700 h 2495550"/>
              <a:gd name="connsiteX7" fmla="*/ 1784350 w 5181600"/>
              <a:gd name="connsiteY7" fmla="*/ 25400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70844 w 5181600"/>
              <a:gd name="connsiteY3" fmla="*/ 23812 h 2495550"/>
              <a:gd name="connsiteX4" fmla="*/ 1682279 w 5181600"/>
              <a:gd name="connsiteY4" fmla="*/ 14436 h 2495550"/>
              <a:gd name="connsiteX5" fmla="*/ 1701800 w 5181600"/>
              <a:gd name="connsiteY5" fmla="*/ 0 h 2495550"/>
              <a:gd name="connsiteX6" fmla="*/ 1739900 w 5181600"/>
              <a:gd name="connsiteY6" fmla="*/ 12700 h 2495550"/>
              <a:gd name="connsiteX7" fmla="*/ 1784350 w 5181600"/>
              <a:gd name="connsiteY7" fmla="*/ 25400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70844 w 5181600"/>
              <a:gd name="connsiteY3" fmla="*/ 23812 h 2495550"/>
              <a:gd name="connsiteX4" fmla="*/ 1682279 w 5181600"/>
              <a:gd name="connsiteY4" fmla="*/ 14436 h 2495550"/>
              <a:gd name="connsiteX5" fmla="*/ 1701800 w 5181600"/>
              <a:gd name="connsiteY5" fmla="*/ 0 h 2495550"/>
              <a:gd name="connsiteX6" fmla="*/ 1744663 w 5181600"/>
              <a:gd name="connsiteY6" fmla="*/ 3175 h 2495550"/>
              <a:gd name="connsiteX7" fmla="*/ 1784350 w 5181600"/>
              <a:gd name="connsiteY7" fmla="*/ 25400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70844 w 5181600"/>
              <a:gd name="connsiteY3" fmla="*/ 23812 h 2495550"/>
              <a:gd name="connsiteX4" fmla="*/ 1682279 w 5181600"/>
              <a:gd name="connsiteY4" fmla="*/ 14436 h 2495550"/>
              <a:gd name="connsiteX5" fmla="*/ 1701800 w 5181600"/>
              <a:gd name="connsiteY5" fmla="*/ 0 h 2495550"/>
              <a:gd name="connsiteX6" fmla="*/ 1744663 w 5181600"/>
              <a:gd name="connsiteY6" fmla="*/ 3175 h 2495550"/>
              <a:gd name="connsiteX7" fmla="*/ 1789113 w 5181600"/>
              <a:gd name="connsiteY7" fmla="*/ 15875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16100 w 5181600"/>
              <a:gd name="connsiteY8" fmla="*/ 57150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9900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18481 w 5181600"/>
              <a:gd name="connsiteY8" fmla="*/ 50006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9900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9900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58544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58544 w 5181600"/>
              <a:gd name="connsiteY33" fmla="*/ 1835150 h 2501900"/>
              <a:gd name="connsiteX34" fmla="*/ 4801394 w 5181600"/>
              <a:gd name="connsiteY34" fmla="*/ 1794668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9675 w 5181600"/>
              <a:gd name="connsiteY30" fmla="*/ 1980406 h 2501900"/>
              <a:gd name="connsiteX31" fmla="*/ 4965700 w 5181600"/>
              <a:gd name="connsiteY31" fmla="*/ 1930400 h 2501900"/>
              <a:gd name="connsiteX32" fmla="*/ 4914900 w 5181600"/>
              <a:gd name="connsiteY32" fmla="*/ 1885950 h 2501900"/>
              <a:gd name="connsiteX33" fmla="*/ 4858544 w 5181600"/>
              <a:gd name="connsiteY33" fmla="*/ 1835150 h 2501900"/>
              <a:gd name="connsiteX34" fmla="*/ 4801394 w 5181600"/>
              <a:gd name="connsiteY34" fmla="*/ 1794668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2776"/>
              <a:gd name="connsiteY0" fmla="*/ 1123950 h 2501900"/>
              <a:gd name="connsiteX1" fmla="*/ 69850 w 5182776"/>
              <a:gd name="connsiteY1" fmla="*/ 1123950 h 2501900"/>
              <a:gd name="connsiteX2" fmla="*/ 1625600 w 5182776"/>
              <a:gd name="connsiteY2" fmla="*/ 69850 h 2501900"/>
              <a:gd name="connsiteX3" fmla="*/ 1670844 w 5182776"/>
              <a:gd name="connsiteY3" fmla="*/ 30162 h 2501900"/>
              <a:gd name="connsiteX4" fmla="*/ 1682279 w 5182776"/>
              <a:gd name="connsiteY4" fmla="*/ 20786 h 2501900"/>
              <a:gd name="connsiteX5" fmla="*/ 1701800 w 5182776"/>
              <a:gd name="connsiteY5" fmla="*/ 6350 h 2501900"/>
              <a:gd name="connsiteX6" fmla="*/ 1744663 w 5182776"/>
              <a:gd name="connsiteY6" fmla="*/ 0 h 2501900"/>
              <a:gd name="connsiteX7" fmla="*/ 1789113 w 5182776"/>
              <a:gd name="connsiteY7" fmla="*/ 22225 h 2501900"/>
              <a:gd name="connsiteX8" fmla="*/ 1823244 w 5182776"/>
              <a:gd name="connsiteY8" fmla="*/ 42862 h 2501900"/>
              <a:gd name="connsiteX9" fmla="*/ 1841500 w 5182776"/>
              <a:gd name="connsiteY9" fmla="*/ 69850 h 2501900"/>
              <a:gd name="connsiteX10" fmla="*/ 1841500 w 5182776"/>
              <a:gd name="connsiteY10" fmla="*/ 101600 h 2501900"/>
              <a:gd name="connsiteX11" fmla="*/ 1841500 w 5182776"/>
              <a:gd name="connsiteY11" fmla="*/ 831850 h 2501900"/>
              <a:gd name="connsiteX12" fmla="*/ 4464050 w 5182776"/>
              <a:gd name="connsiteY12" fmla="*/ 850900 h 2501900"/>
              <a:gd name="connsiteX13" fmla="*/ 4622800 w 5182776"/>
              <a:gd name="connsiteY13" fmla="*/ 876300 h 2501900"/>
              <a:gd name="connsiteX14" fmla="*/ 4699000 w 5182776"/>
              <a:gd name="connsiteY14" fmla="*/ 901700 h 2501900"/>
              <a:gd name="connsiteX15" fmla="*/ 4756150 w 5182776"/>
              <a:gd name="connsiteY15" fmla="*/ 933450 h 2501900"/>
              <a:gd name="connsiteX16" fmla="*/ 4883150 w 5182776"/>
              <a:gd name="connsiteY16" fmla="*/ 1003300 h 2501900"/>
              <a:gd name="connsiteX17" fmla="*/ 4959350 w 5182776"/>
              <a:gd name="connsiteY17" fmla="*/ 1079500 h 2501900"/>
              <a:gd name="connsiteX18" fmla="*/ 5010150 w 5182776"/>
              <a:gd name="connsiteY18" fmla="*/ 1143000 h 2501900"/>
              <a:gd name="connsiteX19" fmla="*/ 5060950 w 5182776"/>
              <a:gd name="connsiteY19" fmla="*/ 1206500 h 2501900"/>
              <a:gd name="connsiteX20" fmla="*/ 5099050 w 5182776"/>
              <a:gd name="connsiteY20" fmla="*/ 1282700 h 2501900"/>
              <a:gd name="connsiteX21" fmla="*/ 5130800 w 5182776"/>
              <a:gd name="connsiteY21" fmla="*/ 1352550 h 2501900"/>
              <a:gd name="connsiteX22" fmla="*/ 5175250 w 5182776"/>
              <a:gd name="connsiteY22" fmla="*/ 1479550 h 2501900"/>
              <a:gd name="connsiteX23" fmla="*/ 5181600 w 5182776"/>
              <a:gd name="connsiteY23" fmla="*/ 1606550 h 2501900"/>
              <a:gd name="connsiteX24" fmla="*/ 5162550 w 5182776"/>
              <a:gd name="connsiteY24" fmla="*/ 1746250 h 2501900"/>
              <a:gd name="connsiteX25" fmla="*/ 5156200 w 5182776"/>
              <a:gd name="connsiteY25" fmla="*/ 1809750 h 2501900"/>
              <a:gd name="connsiteX26" fmla="*/ 5137150 w 5182776"/>
              <a:gd name="connsiteY26" fmla="*/ 1879600 h 2501900"/>
              <a:gd name="connsiteX27" fmla="*/ 5099050 w 5182776"/>
              <a:gd name="connsiteY27" fmla="*/ 1955800 h 2501900"/>
              <a:gd name="connsiteX28" fmla="*/ 5060950 w 5182776"/>
              <a:gd name="connsiteY28" fmla="*/ 2012950 h 2501900"/>
              <a:gd name="connsiteX29" fmla="*/ 5060950 w 5182776"/>
              <a:gd name="connsiteY29" fmla="*/ 2012950 h 2501900"/>
              <a:gd name="connsiteX30" fmla="*/ 5019675 w 5182776"/>
              <a:gd name="connsiteY30" fmla="*/ 1980406 h 2501900"/>
              <a:gd name="connsiteX31" fmla="*/ 4965700 w 5182776"/>
              <a:gd name="connsiteY31" fmla="*/ 1930400 h 2501900"/>
              <a:gd name="connsiteX32" fmla="*/ 4914900 w 5182776"/>
              <a:gd name="connsiteY32" fmla="*/ 1885950 h 2501900"/>
              <a:gd name="connsiteX33" fmla="*/ 4858544 w 5182776"/>
              <a:gd name="connsiteY33" fmla="*/ 1835150 h 2501900"/>
              <a:gd name="connsiteX34" fmla="*/ 4801394 w 5182776"/>
              <a:gd name="connsiteY34" fmla="*/ 1794668 h 2501900"/>
              <a:gd name="connsiteX35" fmla="*/ 4762500 w 5182776"/>
              <a:gd name="connsiteY35" fmla="*/ 1758950 h 2501900"/>
              <a:gd name="connsiteX36" fmla="*/ 4705350 w 5182776"/>
              <a:gd name="connsiteY36" fmla="*/ 1730375 h 2501900"/>
              <a:gd name="connsiteX37" fmla="*/ 4648200 w 5182776"/>
              <a:gd name="connsiteY37" fmla="*/ 1708150 h 2501900"/>
              <a:gd name="connsiteX38" fmla="*/ 4552950 w 5182776"/>
              <a:gd name="connsiteY38" fmla="*/ 1682750 h 2501900"/>
              <a:gd name="connsiteX39" fmla="*/ 1841500 w 5182776"/>
              <a:gd name="connsiteY39" fmla="*/ 1670050 h 2501900"/>
              <a:gd name="connsiteX40" fmla="*/ 1828800 w 5182776"/>
              <a:gd name="connsiteY40" fmla="*/ 2419350 h 2501900"/>
              <a:gd name="connsiteX41" fmla="*/ 1797050 w 5182776"/>
              <a:gd name="connsiteY41" fmla="*/ 2470150 h 2501900"/>
              <a:gd name="connsiteX42" fmla="*/ 1752600 w 5182776"/>
              <a:gd name="connsiteY42" fmla="*/ 2495550 h 2501900"/>
              <a:gd name="connsiteX43" fmla="*/ 1752600 w 5182776"/>
              <a:gd name="connsiteY43" fmla="*/ 2495550 h 2501900"/>
              <a:gd name="connsiteX44" fmla="*/ 1714500 w 5182776"/>
              <a:gd name="connsiteY44" fmla="*/ 2501900 h 2501900"/>
              <a:gd name="connsiteX45" fmla="*/ 1670050 w 5182776"/>
              <a:gd name="connsiteY45" fmla="*/ 2489200 h 2501900"/>
              <a:gd name="connsiteX46" fmla="*/ 82550 w 5182776"/>
              <a:gd name="connsiteY46" fmla="*/ 1365250 h 2501900"/>
              <a:gd name="connsiteX47" fmla="*/ 50800 w 5182776"/>
              <a:gd name="connsiteY47" fmla="*/ 1352550 h 2501900"/>
              <a:gd name="connsiteX48" fmla="*/ 25400 w 5182776"/>
              <a:gd name="connsiteY48" fmla="*/ 1320800 h 2501900"/>
              <a:gd name="connsiteX49" fmla="*/ 12700 w 5182776"/>
              <a:gd name="connsiteY49" fmla="*/ 1301750 h 2501900"/>
              <a:gd name="connsiteX50" fmla="*/ 0 w 5182776"/>
              <a:gd name="connsiteY50" fmla="*/ 1270000 h 2501900"/>
              <a:gd name="connsiteX51" fmla="*/ 12700 w 5182776"/>
              <a:gd name="connsiteY51" fmla="*/ 1225550 h 2501900"/>
              <a:gd name="connsiteX52" fmla="*/ 25400 w 5182776"/>
              <a:gd name="connsiteY52" fmla="*/ 1200150 h 2501900"/>
              <a:gd name="connsiteX53" fmla="*/ 69850 w 5182776"/>
              <a:gd name="connsiteY53" fmla="*/ 1123950 h 2501900"/>
              <a:gd name="connsiteX0" fmla="*/ 69850 w 5182776"/>
              <a:gd name="connsiteY0" fmla="*/ 1123950 h 2501900"/>
              <a:gd name="connsiteX1" fmla="*/ 69850 w 5182776"/>
              <a:gd name="connsiteY1" fmla="*/ 1123950 h 2501900"/>
              <a:gd name="connsiteX2" fmla="*/ 1625600 w 5182776"/>
              <a:gd name="connsiteY2" fmla="*/ 69850 h 2501900"/>
              <a:gd name="connsiteX3" fmla="*/ 1670844 w 5182776"/>
              <a:gd name="connsiteY3" fmla="*/ 30162 h 2501900"/>
              <a:gd name="connsiteX4" fmla="*/ 1682279 w 5182776"/>
              <a:gd name="connsiteY4" fmla="*/ 20786 h 2501900"/>
              <a:gd name="connsiteX5" fmla="*/ 1701800 w 5182776"/>
              <a:gd name="connsiteY5" fmla="*/ 6350 h 2501900"/>
              <a:gd name="connsiteX6" fmla="*/ 1744663 w 5182776"/>
              <a:gd name="connsiteY6" fmla="*/ 0 h 2501900"/>
              <a:gd name="connsiteX7" fmla="*/ 1789113 w 5182776"/>
              <a:gd name="connsiteY7" fmla="*/ 22225 h 2501900"/>
              <a:gd name="connsiteX8" fmla="*/ 1823244 w 5182776"/>
              <a:gd name="connsiteY8" fmla="*/ 42862 h 2501900"/>
              <a:gd name="connsiteX9" fmla="*/ 1841500 w 5182776"/>
              <a:gd name="connsiteY9" fmla="*/ 69850 h 2501900"/>
              <a:gd name="connsiteX10" fmla="*/ 1841500 w 5182776"/>
              <a:gd name="connsiteY10" fmla="*/ 101600 h 2501900"/>
              <a:gd name="connsiteX11" fmla="*/ 1841500 w 5182776"/>
              <a:gd name="connsiteY11" fmla="*/ 831850 h 2501900"/>
              <a:gd name="connsiteX12" fmla="*/ 4464050 w 5182776"/>
              <a:gd name="connsiteY12" fmla="*/ 850900 h 2501900"/>
              <a:gd name="connsiteX13" fmla="*/ 4622800 w 5182776"/>
              <a:gd name="connsiteY13" fmla="*/ 876300 h 2501900"/>
              <a:gd name="connsiteX14" fmla="*/ 4699000 w 5182776"/>
              <a:gd name="connsiteY14" fmla="*/ 901700 h 2501900"/>
              <a:gd name="connsiteX15" fmla="*/ 4756150 w 5182776"/>
              <a:gd name="connsiteY15" fmla="*/ 933450 h 2501900"/>
              <a:gd name="connsiteX16" fmla="*/ 4883150 w 5182776"/>
              <a:gd name="connsiteY16" fmla="*/ 1003300 h 2501900"/>
              <a:gd name="connsiteX17" fmla="*/ 4959350 w 5182776"/>
              <a:gd name="connsiteY17" fmla="*/ 1079500 h 2501900"/>
              <a:gd name="connsiteX18" fmla="*/ 5010150 w 5182776"/>
              <a:gd name="connsiteY18" fmla="*/ 1143000 h 2501900"/>
              <a:gd name="connsiteX19" fmla="*/ 5060950 w 5182776"/>
              <a:gd name="connsiteY19" fmla="*/ 1206500 h 2501900"/>
              <a:gd name="connsiteX20" fmla="*/ 5099050 w 5182776"/>
              <a:gd name="connsiteY20" fmla="*/ 1282700 h 2501900"/>
              <a:gd name="connsiteX21" fmla="*/ 5130800 w 5182776"/>
              <a:gd name="connsiteY21" fmla="*/ 1352550 h 2501900"/>
              <a:gd name="connsiteX22" fmla="*/ 5175250 w 5182776"/>
              <a:gd name="connsiteY22" fmla="*/ 1479550 h 2501900"/>
              <a:gd name="connsiteX23" fmla="*/ 5181600 w 5182776"/>
              <a:gd name="connsiteY23" fmla="*/ 1606550 h 2501900"/>
              <a:gd name="connsiteX24" fmla="*/ 5162550 w 5182776"/>
              <a:gd name="connsiteY24" fmla="*/ 1746250 h 2501900"/>
              <a:gd name="connsiteX25" fmla="*/ 5156200 w 5182776"/>
              <a:gd name="connsiteY25" fmla="*/ 1809750 h 2501900"/>
              <a:gd name="connsiteX26" fmla="*/ 5137150 w 5182776"/>
              <a:gd name="connsiteY26" fmla="*/ 1879600 h 2501900"/>
              <a:gd name="connsiteX27" fmla="*/ 5099050 w 5182776"/>
              <a:gd name="connsiteY27" fmla="*/ 1955800 h 2501900"/>
              <a:gd name="connsiteX28" fmla="*/ 5060950 w 5182776"/>
              <a:gd name="connsiteY28" fmla="*/ 2012950 h 2501900"/>
              <a:gd name="connsiteX29" fmla="*/ 5060950 w 5182776"/>
              <a:gd name="connsiteY29" fmla="*/ 2012950 h 2501900"/>
              <a:gd name="connsiteX30" fmla="*/ 5019675 w 5182776"/>
              <a:gd name="connsiteY30" fmla="*/ 1980406 h 2501900"/>
              <a:gd name="connsiteX31" fmla="*/ 4965700 w 5182776"/>
              <a:gd name="connsiteY31" fmla="*/ 1930400 h 2501900"/>
              <a:gd name="connsiteX32" fmla="*/ 4914900 w 5182776"/>
              <a:gd name="connsiteY32" fmla="*/ 1885950 h 2501900"/>
              <a:gd name="connsiteX33" fmla="*/ 4858544 w 5182776"/>
              <a:gd name="connsiteY33" fmla="*/ 1835150 h 2501900"/>
              <a:gd name="connsiteX34" fmla="*/ 4801394 w 5182776"/>
              <a:gd name="connsiteY34" fmla="*/ 1794668 h 2501900"/>
              <a:gd name="connsiteX35" fmla="*/ 4762500 w 5182776"/>
              <a:gd name="connsiteY35" fmla="*/ 1758950 h 2501900"/>
              <a:gd name="connsiteX36" fmla="*/ 4705350 w 5182776"/>
              <a:gd name="connsiteY36" fmla="*/ 1730375 h 2501900"/>
              <a:gd name="connsiteX37" fmla="*/ 4648200 w 5182776"/>
              <a:gd name="connsiteY37" fmla="*/ 1708150 h 2501900"/>
              <a:gd name="connsiteX38" fmla="*/ 4552950 w 5182776"/>
              <a:gd name="connsiteY38" fmla="*/ 1682750 h 2501900"/>
              <a:gd name="connsiteX39" fmla="*/ 1841500 w 5182776"/>
              <a:gd name="connsiteY39" fmla="*/ 1670050 h 2501900"/>
              <a:gd name="connsiteX40" fmla="*/ 1828800 w 5182776"/>
              <a:gd name="connsiteY40" fmla="*/ 2419350 h 2501900"/>
              <a:gd name="connsiteX41" fmla="*/ 1797050 w 5182776"/>
              <a:gd name="connsiteY41" fmla="*/ 2470150 h 2501900"/>
              <a:gd name="connsiteX42" fmla="*/ 1752600 w 5182776"/>
              <a:gd name="connsiteY42" fmla="*/ 2495550 h 2501900"/>
              <a:gd name="connsiteX43" fmla="*/ 1752600 w 5182776"/>
              <a:gd name="connsiteY43" fmla="*/ 2495550 h 2501900"/>
              <a:gd name="connsiteX44" fmla="*/ 1714500 w 5182776"/>
              <a:gd name="connsiteY44" fmla="*/ 2501900 h 2501900"/>
              <a:gd name="connsiteX45" fmla="*/ 1670050 w 5182776"/>
              <a:gd name="connsiteY45" fmla="*/ 2489200 h 2501900"/>
              <a:gd name="connsiteX46" fmla="*/ 82550 w 5182776"/>
              <a:gd name="connsiteY46" fmla="*/ 1365250 h 2501900"/>
              <a:gd name="connsiteX47" fmla="*/ 50800 w 5182776"/>
              <a:gd name="connsiteY47" fmla="*/ 1352550 h 2501900"/>
              <a:gd name="connsiteX48" fmla="*/ 25400 w 5182776"/>
              <a:gd name="connsiteY48" fmla="*/ 1320800 h 2501900"/>
              <a:gd name="connsiteX49" fmla="*/ 12700 w 5182776"/>
              <a:gd name="connsiteY49" fmla="*/ 1301750 h 2501900"/>
              <a:gd name="connsiteX50" fmla="*/ 0 w 5182776"/>
              <a:gd name="connsiteY50" fmla="*/ 1270000 h 2501900"/>
              <a:gd name="connsiteX51" fmla="*/ 12700 w 5182776"/>
              <a:gd name="connsiteY51" fmla="*/ 1225550 h 2501900"/>
              <a:gd name="connsiteX52" fmla="*/ 25400 w 5182776"/>
              <a:gd name="connsiteY52" fmla="*/ 1200150 h 2501900"/>
              <a:gd name="connsiteX53" fmla="*/ 69850 w 5182776"/>
              <a:gd name="connsiteY53" fmla="*/ 1123950 h 250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182776" h="2501900">
                <a:moveTo>
                  <a:pt x="69850" y="1123950"/>
                </a:moveTo>
                <a:lnTo>
                  <a:pt x="69850" y="1123950"/>
                </a:lnTo>
                <a:lnTo>
                  <a:pt x="1625600" y="69850"/>
                </a:lnTo>
                <a:lnTo>
                  <a:pt x="1670844" y="30162"/>
                </a:lnTo>
                <a:cubicBezTo>
                  <a:pt x="1673862" y="28624"/>
                  <a:pt x="1679261" y="22324"/>
                  <a:pt x="1682279" y="20786"/>
                </a:cubicBezTo>
                <a:lnTo>
                  <a:pt x="1701800" y="6350"/>
                </a:lnTo>
                <a:lnTo>
                  <a:pt x="1744663" y="0"/>
                </a:lnTo>
                <a:lnTo>
                  <a:pt x="1789113" y="22225"/>
                </a:lnTo>
                <a:lnTo>
                  <a:pt x="1823244" y="42862"/>
                </a:lnTo>
                <a:lnTo>
                  <a:pt x="1841500" y="69850"/>
                </a:lnTo>
                <a:lnTo>
                  <a:pt x="1841500" y="101600"/>
                </a:lnTo>
                <a:lnTo>
                  <a:pt x="1841500" y="831850"/>
                </a:lnTo>
                <a:lnTo>
                  <a:pt x="4464050" y="850900"/>
                </a:lnTo>
                <a:lnTo>
                  <a:pt x="4622800" y="876300"/>
                </a:lnTo>
                <a:lnTo>
                  <a:pt x="4699000" y="901700"/>
                </a:lnTo>
                <a:lnTo>
                  <a:pt x="4756150" y="933450"/>
                </a:lnTo>
                <a:cubicBezTo>
                  <a:pt x="4786842" y="950383"/>
                  <a:pt x="4849283" y="978958"/>
                  <a:pt x="4883150" y="1003300"/>
                </a:cubicBezTo>
                <a:cubicBezTo>
                  <a:pt x="4917017" y="1027642"/>
                  <a:pt x="4938183" y="1056217"/>
                  <a:pt x="4959350" y="1079500"/>
                </a:cubicBezTo>
                <a:lnTo>
                  <a:pt x="5010150" y="1143000"/>
                </a:lnTo>
                <a:lnTo>
                  <a:pt x="5060950" y="1206500"/>
                </a:lnTo>
                <a:lnTo>
                  <a:pt x="5099050" y="1282700"/>
                </a:lnTo>
                <a:lnTo>
                  <a:pt x="5130800" y="1352550"/>
                </a:lnTo>
                <a:cubicBezTo>
                  <a:pt x="5143500" y="1385358"/>
                  <a:pt x="5166783" y="1437217"/>
                  <a:pt x="5175250" y="1479550"/>
                </a:cubicBezTo>
                <a:cubicBezTo>
                  <a:pt x="5183717" y="1521883"/>
                  <a:pt x="5183717" y="1562100"/>
                  <a:pt x="5181600" y="1606550"/>
                </a:cubicBezTo>
                <a:lnTo>
                  <a:pt x="5162550" y="1746250"/>
                </a:lnTo>
                <a:lnTo>
                  <a:pt x="5156200" y="1809750"/>
                </a:lnTo>
                <a:lnTo>
                  <a:pt x="5137150" y="1879600"/>
                </a:lnTo>
                <a:lnTo>
                  <a:pt x="5099050" y="1955800"/>
                </a:lnTo>
                <a:lnTo>
                  <a:pt x="5060950" y="2012950"/>
                </a:lnTo>
                <a:lnTo>
                  <a:pt x="5060950" y="2012950"/>
                </a:lnTo>
                <a:lnTo>
                  <a:pt x="5019675" y="1980406"/>
                </a:lnTo>
                <a:lnTo>
                  <a:pt x="4965700" y="1930400"/>
                </a:lnTo>
                <a:lnTo>
                  <a:pt x="4914900" y="1885950"/>
                </a:lnTo>
                <a:lnTo>
                  <a:pt x="4858544" y="1835150"/>
                </a:lnTo>
                <a:lnTo>
                  <a:pt x="4801394" y="1794668"/>
                </a:lnTo>
                <a:lnTo>
                  <a:pt x="4762500" y="1758950"/>
                </a:lnTo>
                <a:lnTo>
                  <a:pt x="4705350" y="1730375"/>
                </a:lnTo>
                <a:lnTo>
                  <a:pt x="4648200" y="1708150"/>
                </a:lnTo>
                <a:lnTo>
                  <a:pt x="4552950" y="1682750"/>
                </a:lnTo>
                <a:lnTo>
                  <a:pt x="1841500" y="1670050"/>
                </a:lnTo>
                <a:lnTo>
                  <a:pt x="1828800" y="2419350"/>
                </a:lnTo>
                <a:lnTo>
                  <a:pt x="1797050" y="2470150"/>
                </a:lnTo>
                <a:lnTo>
                  <a:pt x="1752600" y="2495550"/>
                </a:lnTo>
                <a:lnTo>
                  <a:pt x="1752600" y="2495550"/>
                </a:lnTo>
                <a:lnTo>
                  <a:pt x="1714500" y="2501900"/>
                </a:lnTo>
                <a:lnTo>
                  <a:pt x="1670050" y="2489200"/>
                </a:lnTo>
                <a:lnTo>
                  <a:pt x="82550" y="1365250"/>
                </a:lnTo>
                <a:lnTo>
                  <a:pt x="50800" y="1352550"/>
                </a:lnTo>
                <a:lnTo>
                  <a:pt x="25400" y="1320800"/>
                </a:lnTo>
                <a:lnTo>
                  <a:pt x="12700" y="1301750"/>
                </a:lnTo>
                <a:lnTo>
                  <a:pt x="0" y="1270000"/>
                </a:lnTo>
                <a:lnTo>
                  <a:pt x="12700" y="1225550"/>
                </a:lnTo>
                <a:lnTo>
                  <a:pt x="25400" y="1200150"/>
                </a:lnTo>
                <a:lnTo>
                  <a:pt x="69850" y="1123950"/>
                </a:ln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GB">
              <a:solidFill>
                <a:srgbClr val="000000"/>
              </a:solidFill>
              <a:latin typeface="Arial" panose="020B0604020202020204" pitchFamily="34" charset="0"/>
              <a:cs typeface="Arial" panose="020B0604020202020204" pitchFamily="34" charset="0"/>
            </a:endParaRPr>
          </a:p>
        </p:txBody>
      </p:sp>
      <p:sp>
        <p:nvSpPr>
          <p:cNvPr id="74" name="Rectangle 73">
            <a:extLst>
              <a:ext uri="{FF2B5EF4-FFF2-40B4-BE49-F238E27FC236}">
                <a16:creationId xmlns:a16="http://schemas.microsoft.com/office/drawing/2014/main" id="{73BD4E13-92F4-5D05-DB3B-645347C95F17}"/>
              </a:ext>
            </a:extLst>
          </p:cNvPr>
          <p:cNvSpPr/>
          <p:nvPr/>
        </p:nvSpPr>
        <p:spPr>
          <a:xfrm>
            <a:off x="6946541" y="4558393"/>
            <a:ext cx="4441709" cy="646331"/>
          </a:xfrm>
          <a:prstGeom prst="rect">
            <a:avLst/>
          </a:prstGeom>
        </p:spPr>
        <p:txBody>
          <a:bodyPr wrap="square">
            <a:spAutoFit/>
          </a:bodyPr>
          <a:lstStyle/>
          <a:p>
            <a:pPr algn="ctr"/>
            <a:r>
              <a:rPr lang="en-GB" kern="0">
                <a:solidFill>
                  <a:srgbClr val="000000"/>
                </a:solidFill>
                <a:latin typeface="Aptos" panose="020B0004020202020204" pitchFamily="34" charset="0"/>
                <a:cs typeface="Arial" pitchFamily="34" charset="0"/>
              </a:rPr>
              <a:t>Receive a taxable lump sum or generate a taxable income with remaining pot</a:t>
            </a:r>
          </a:p>
        </p:txBody>
      </p:sp>
      <p:pic>
        <p:nvPicPr>
          <p:cNvPr id="75" name="Graphic 74" descr="Safe">
            <a:extLst>
              <a:ext uri="{FF2B5EF4-FFF2-40B4-BE49-F238E27FC236}">
                <a16:creationId xmlns:a16="http://schemas.microsoft.com/office/drawing/2014/main" id="{31AD267F-5E2D-D8A5-528E-7F4CB90E0E9E}"/>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57132" y="2900141"/>
            <a:ext cx="914400" cy="914400"/>
          </a:xfrm>
          <a:prstGeom prst="rect">
            <a:avLst/>
          </a:prstGeom>
        </p:spPr>
      </p:pic>
      <p:pic>
        <p:nvPicPr>
          <p:cNvPr id="76" name="Picture 2">
            <a:extLst>
              <a:ext uri="{FF2B5EF4-FFF2-40B4-BE49-F238E27FC236}">
                <a16:creationId xmlns:a16="http://schemas.microsoft.com/office/drawing/2014/main" id="{D9F9EACC-9BDB-420A-7601-2996B4340B3F}"/>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p:blipFill>
        <p:spPr bwMode="auto">
          <a:xfrm>
            <a:off x="3376957" y="5302425"/>
            <a:ext cx="821896" cy="81361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15A37303-9079-1127-231A-5E52CD27F4D9}"/>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931707" y="5285043"/>
            <a:ext cx="694819" cy="830997"/>
          </a:xfrm>
          <a:prstGeom prst="rect">
            <a:avLst/>
          </a:prstGeom>
        </p:spPr>
      </p:pic>
      <p:sp>
        <p:nvSpPr>
          <p:cNvPr id="78" name="TextBox 77">
            <a:extLst>
              <a:ext uri="{FF2B5EF4-FFF2-40B4-BE49-F238E27FC236}">
                <a16:creationId xmlns:a16="http://schemas.microsoft.com/office/drawing/2014/main" id="{4C6E1322-A3B3-8687-6883-047EE4FCFB8F}"/>
              </a:ext>
            </a:extLst>
          </p:cNvPr>
          <p:cNvSpPr txBox="1"/>
          <p:nvPr/>
        </p:nvSpPr>
        <p:spPr>
          <a:xfrm>
            <a:off x="802799" y="6120385"/>
            <a:ext cx="2052746" cy="276999"/>
          </a:xfrm>
          <a:prstGeom prst="rect">
            <a:avLst/>
          </a:prstGeom>
          <a:noFill/>
        </p:spPr>
        <p:txBody>
          <a:bodyPr wrap="square" lIns="0" rtlCol="0">
            <a:spAutoFit/>
          </a:bodyPr>
          <a:lstStyle/>
          <a:p>
            <a:pPr fontAlgn="auto">
              <a:spcBef>
                <a:spcPts val="0"/>
              </a:spcBef>
              <a:spcAft>
                <a:spcPts val="0"/>
              </a:spcAft>
              <a:defRPr/>
            </a:pPr>
            <a:r>
              <a:rPr lang="en-GB" sz="1200" dirty="0">
                <a:solidFill>
                  <a:srgbClr val="000000"/>
                </a:solidFill>
                <a:latin typeface="Aptos" panose="020B0004020202020204" pitchFamily="34" charset="0"/>
                <a:cs typeface="+mn-cs"/>
              </a:rPr>
              <a:t>*subject to HMRC limits</a:t>
            </a:r>
          </a:p>
        </p:txBody>
      </p:sp>
      <p:sp>
        <p:nvSpPr>
          <p:cNvPr id="79" name="Rectangle 78">
            <a:extLst>
              <a:ext uri="{FF2B5EF4-FFF2-40B4-BE49-F238E27FC236}">
                <a16:creationId xmlns:a16="http://schemas.microsoft.com/office/drawing/2014/main" id="{847BFDA3-8339-CF90-17B7-27D390D2D593}"/>
              </a:ext>
            </a:extLst>
          </p:cNvPr>
          <p:cNvSpPr/>
          <p:nvPr/>
        </p:nvSpPr>
        <p:spPr>
          <a:xfrm>
            <a:off x="799762" y="6407136"/>
            <a:ext cx="10585450" cy="461665"/>
          </a:xfrm>
          <a:prstGeom prst="rect">
            <a:avLst/>
          </a:prstGeom>
        </p:spPr>
        <p:txBody>
          <a:bodyPr wrap="square" lIns="0">
            <a:spAutoFit/>
          </a:bodyPr>
          <a:lstStyle/>
          <a:p>
            <a:r>
              <a:rPr lang="en-GB" sz="1200" dirty="0">
                <a:solidFill>
                  <a:srgbClr val="222222"/>
                </a:solidFill>
              </a:rPr>
              <a:t>**The minimum age for accessing your pension is expected to increase to age 57 from 6 April 2028.  Pension savings in certain schemes may be protected from this change.</a:t>
            </a:r>
            <a:endParaRPr lang="en-GB" sz="1200" dirty="0"/>
          </a:p>
        </p:txBody>
      </p:sp>
      <p:grpSp>
        <p:nvGrpSpPr>
          <p:cNvPr id="80" name="Group 79">
            <a:extLst>
              <a:ext uri="{FF2B5EF4-FFF2-40B4-BE49-F238E27FC236}">
                <a16:creationId xmlns:a16="http://schemas.microsoft.com/office/drawing/2014/main" id="{776FAA97-04C3-4FBA-7B2C-94B69C49679C}"/>
              </a:ext>
            </a:extLst>
          </p:cNvPr>
          <p:cNvGrpSpPr/>
          <p:nvPr/>
        </p:nvGrpSpPr>
        <p:grpSpPr>
          <a:xfrm>
            <a:off x="833730" y="1816994"/>
            <a:ext cx="2854790" cy="2265922"/>
            <a:chOff x="2642690" y="1116802"/>
            <a:chExt cx="2854790" cy="2265922"/>
          </a:xfrm>
        </p:grpSpPr>
        <p:sp>
          <p:nvSpPr>
            <p:cNvPr id="81" name="Rectangle: Rounded Corners 80">
              <a:extLst>
                <a:ext uri="{FF2B5EF4-FFF2-40B4-BE49-F238E27FC236}">
                  <a16:creationId xmlns:a16="http://schemas.microsoft.com/office/drawing/2014/main" id="{22088586-6653-EF6C-BE19-31649B6DD8B0}"/>
                </a:ext>
              </a:extLst>
            </p:cNvPr>
            <p:cNvSpPr/>
            <p:nvPr/>
          </p:nvSpPr>
          <p:spPr>
            <a:xfrm>
              <a:off x="2642690" y="1116802"/>
              <a:ext cx="2851133" cy="2023577"/>
            </a:xfrm>
            <a:prstGeom prst="roundRect">
              <a:avLst>
                <a:gd name="adj" fmla="val 0"/>
              </a:avLst>
            </a:prstGeom>
            <a:noFill/>
            <a:ln w="38100">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2" name="Isosceles Triangle 81">
              <a:extLst>
                <a:ext uri="{FF2B5EF4-FFF2-40B4-BE49-F238E27FC236}">
                  <a16:creationId xmlns:a16="http://schemas.microsoft.com/office/drawing/2014/main" id="{6205F251-6EB8-82CD-A53A-DE272EDA86F5}"/>
                </a:ext>
              </a:extLst>
            </p:cNvPr>
            <p:cNvSpPr/>
            <p:nvPr/>
          </p:nvSpPr>
          <p:spPr>
            <a:xfrm>
              <a:off x="4377064" y="1941208"/>
              <a:ext cx="1120416" cy="1201448"/>
            </a:xfrm>
            <a:prstGeom prst="triangle">
              <a:avLst>
                <a:gd name="adj" fmla="val 98226"/>
              </a:avLst>
            </a:prstGeom>
            <a:solidFill>
              <a:schemeClr val="accent5">
                <a:lumMod val="75000"/>
              </a:schemeClr>
            </a:solidFill>
            <a:ln w="38100">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B07C7C9F-D016-CB24-00BC-B4E9956166D4}"/>
                </a:ext>
              </a:extLst>
            </p:cNvPr>
            <p:cNvSpPr txBox="1"/>
            <p:nvPr/>
          </p:nvSpPr>
          <p:spPr>
            <a:xfrm rot="18805649">
              <a:off x="4456727" y="2421379"/>
              <a:ext cx="1276358" cy="646331"/>
            </a:xfrm>
            <a:prstGeom prst="rect">
              <a:avLst/>
            </a:prstGeom>
            <a:noFill/>
          </p:spPr>
          <p:txBody>
            <a:bodyPr wrap="square" rtlCol="0">
              <a:spAutoFit/>
            </a:bodyPr>
            <a:lstStyle/>
            <a:p>
              <a:pPr algn="ctr"/>
              <a:r>
                <a:rPr lang="en-GB" b="1" dirty="0">
                  <a:solidFill>
                    <a:schemeClr val="bg1"/>
                  </a:solidFill>
                  <a:latin typeface="Aptos" panose="020B0004020202020204" pitchFamily="34" charset="0"/>
                </a:rPr>
                <a:t>pension input</a:t>
              </a:r>
            </a:p>
          </p:txBody>
        </p:sp>
      </p:grpSp>
    </p:spTree>
    <p:custDataLst>
      <p:tags r:id="rId1"/>
    </p:custDataLst>
    <p:extLst>
      <p:ext uri="{BB962C8B-B14F-4D97-AF65-F5344CB8AC3E}">
        <p14:creationId xmlns:p14="http://schemas.microsoft.com/office/powerpoint/2010/main" val="401524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fade">
                                      <p:cBhvr>
                                        <p:cTn id="35" dur="500"/>
                                        <p:tgtEl>
                                          <p:spTgt spid="7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up)">
                                      <p:cBhvr>
                                        <p:cTn id="40" dur="1000"/>
                                        <p:tgtEl>
                                          <p:spTgt spid="34"/>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500"/>
                                        <p:tgtEl>
                                          <p:spTgt spid="72"/>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wipe(left)">
                                      <p:cBhvr>
                                        <p:cTn id="53" dur="250"/>
                                        <p:tgtEl>
                                          <p:spTgt spid="73"/>
                                        </p:tgtEl>
                                      </p:cBhvr>
                                    </p:animEffect>
                                  </p:childTnLst>
                                </p:cTn>
                              </p:par>
                            </p:childTnLst>
                          </p:cTn>
                        </p:par>
                        <p:par>
                          <p:cTn id="54" fill="hold">
                            <p:stCondLst>
                              <p:cond delay="250"/>
                            </p:stCondLst>
                            <p:childTnLst>
                              <p:par>
                                <p:cTn id="55" presetID="10" presetClass="entr" presetSubtype="0" fill="hold" grpId="0" nodeType="after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500"/>
                                        <p:tgtEl>
                                          <p:spTgt spid="74"/>
                                        </p:tgtEl>
                                      </p:cBhvr>
                                    </p:animEffect>
                                  </p:childTnLst>
                                </p:cTn>
                              </p:par>
                            </p:childTnLst>
                          </p:cTn>
                        </p:par>
                        <p:par>
                          <p:cTn id="58" fill="hold">
                            <p:stCondLst>
                              <p:cond delay="750"/>
                            </p:stCondLst>
                            <p:childTnLst>
                              <p:par>
                                <p:cTn id="59" presetID="10" presetClass="entr" presetSubtype="0" fill="hold"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fade">
                                      <p:cBhvr>
                                        <p:cTn id="61" dur="500"/>
                                        <p:tgtEl>
                                          <p:spTgt spid="7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fade">
                                      <p:cBhvr>
                                        <p:cTn id="6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0" grpId="0"/>
      <p:bldP spid="72" grpId="0"/>
      <p:bldP spid="73" grpId="0" animBg="1"/>
      <p:bldP spid="74" grpId="0"/>
      <p:bldP spid="78" grpId="0"/>
      <p:bldP spid="7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sz="3600">
                <a:solidFill>
                  <a:srgbClr val="391C66"/>
                </a:solidFill>
                <a:latin typeface="Aptos Display" panose="020B0004020202020204" pitchFamily="34" charset="0"/>
              </a:rPr>
              <a:t>Your pension contributions</a:t>
            </a:r>
            <a:endParaRPr lang="en-GB" sz="3600" dirty="0">
              <a:solidFill>
                <a:srgbClr val="391C66"/>
              </a:solidFill>
              <a:latin typeface="Aptos Display" panose="020B0004020202020204" pitchFamily="34" charset="0"/>
            </a:endParaRPr>
          </a:p>
        </p:txBody>
      </p:sp>
      <p:sp>
        <p:nvSpPr>
          <p:cNvPr id="6" name="Rectangle 5">
            <a:extLst>
              <a:ext uri="{FF2B5EF4-FFF2-40B4-BE49-F238E27FC236}">
                <a16:creationId xmlns:a16="http://schemas.microsoft.com/office/drawing/2014/main" id="{61581F7C-5951-41DD-A5F1-88D391F02D67}"/>
              </a:ext>
            </a:extLst>
          </p:cNvPr>
          <p:cNvSpPr/>
          <p:nvPr/>
        </p:nvSpPr>
        <p:spPr>
          <a:xfrm>
            <a:off x="802800" y="4538761"/>
            <a:ext cx="10698638" cy="1231106"/>
          </a:xfrm>
          <a:prstGeom prst="rect">
            <a:avLst/>
          </a:prstGeom>
        </p:spPr>
        <p:txBody>
          <a:bodyPr wrap="square">
            <a:spAutoFit/>
          </a:bodyPr>
          <a:lstStyle/>
          <a:p>
            <a:pPr marL="358775" lvl="1" indent="-358775" eaLnBrk="1" fontAlgn="auto" hangingPunct="1">
              <a:spcBef>
                <a:spcPts val="0"/>
              </a:spcBef>
              <a:spcAft>
                <a:spcPts val="1200"/>
              </a:spcAft>
              <a:buClr>
                <a:srgbClr val="092149"/>
              </a:buClr>
              <a:buSzPct val="100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anose="020B0604020202020204" pitchFamily="34" charset="0"/>
              </a:rPr>
              <a:t>You can increase contributions beyond 5% however LSEG’s contributions will not increase further</a:t>
            </a:r>
          </a:p>
          <a:p>
            <a:pPr marL="358775" lvl="1" indent="-358775" eaLnBrk="1" fontAlgn="auto" hangingPunct="1">
              <a:spcBef>
                <a:spcPts val="0"/>
              </a:spcBef>
              <a:spcAft>
                <a:spcPts val="1200"/>
              </a:spcAft>
              <a:buClr>
                <a:srgbClr val="092149"/>
              </a:buClr>
              <a:buSzPct val="100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anose="020B0604020202020204" pitchFamily="34" charset="0"/>
              </a:rPr>
              <a:t>You can change contribution levels at any time on </a:t>
            </a:r>
            <a:r>
              <a:rPr lang="en-GB" dirty="0" err="1">
                <a:solidFill>
                  <a:srgbClr val="000000"/>
                </a:solidFill>
                <a:latin typeface="Aptos" panose="020B0004020202020204" pitchFamily="34" charset="0"/>
                <a:ea typeface="ヒラギノ角ゴ Pro W3" charset="-128"/>
                <a:cs typeface="Arial" panose="020B0604020202020204" pitchFamily="34" charset="0"/>
              </a:rPr>
              <a:t>MyBenefits</a:t>
            </a:r>
            <a:endParaRPr lang="en-GB" dirty="0">
              <a:solidFill>
                <a:srgbClr val="000000"/>
              </a:solidFill>
              <a:latin typeface="Aptos" panose="020B0004020202020204" pitchFamily="34" charset="0"/>
              <a:ea typeface="ヒラギノ角ゴ Pro W3" charset="-128"/>
              <a:cs typeface="Arial" panose="020B0604020202020204" pitchFamily="34" charset="0"/>
            </a:endParaRPr>
          </a:p>
          <a:p>
            <a:pPr marL="358775" lvl="1" indent="-358775" eaLnBrk="1" fontAlgn="auto" hangingPunct="1">
              <a:spcBef>
                <a:spcPts val="0"/>
              </a:spcBef>
              <a:spcAft>
                <a:spcPts val="1200"/>
              </a:spcAft>
              <a:buClr>
                <a:srgbClr val="092149"/>
              </a:buClr>
              <a:buSzPct val="100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anose="020B0604020202020204" pitchFamily="34" charset="0"/>
              </a:rPr>
              <a:t>Contributions are defaulted to be paid via salary sacrifice</a:t>
            </a:r>
          </a:p>
        </p:txBody>
      </p:sp>
      <p:graphicFrame>
        <p:nvGraphicFramePr>
          <p:cNvPr id="14" name="Table 7">
            <a:extLst>
              <a:ext uri="{FF2B5EF4-FFF2-40B4-BE49-F238E27FC236}">
                <a16:creationId xmlns:a16="http://schemas.microsoft.com/office/drawing/2014/main" id="{7AB7B238-0532-4D45-AB36-74E7F84BA7A8}"/>
              </a:ext>
            </a:extLst>
          </p:cNvPr>
          <p:cNvGraphicFramePr>
            <a:graphicFrameLocks noGrp="1"/>
          </p:cNvGraphicFramePr>
          <p:nvPr/>
        </p:nvGraphicFramePr>
        <p:xfrm>
          <a:off x="1231107" y="2027071"/>
          <a:ext cx="9729786" cy="1788804"/>
        </p:xfrm>
        <a:graphic>
          <a:graphicData uri="http://schemas.openxmlformats.org/drawingml/2006/table">
            <a:tbl>
              <a:tblPr firstRow="1" bandRow="1">
                <a:tableStyleId>{5C22544A-7EE6-4342-B048-85BDC9FD1C3A}</a:tableStyleId>
              </a:tblPr>
              <a:tblGrid>
                <a:gridCol w="3243262">
                  <a:extLst>
                    <a:ext uri="{9D8B030D-6E8A-4147-A177-3AD203B41FA5}">
                      <a16:colId xmlns:a16="http://schemas.microsoft.com/office/drawing/2014/main" val="930019740"/>
                    </a:ext>
                  </a:extLst>
                </a:gridCol>
                <a:gridCol w="3243262">
                  <a:extLst>
                    <a:ext uri="{9D8B030D-6E8A-4147-A177-3AD203B41FA5}">
                      <a16:colId xmlns:a16="http://schemas.microsoft.com/office/drawing/2014/main" val="749902285"/>
                    </a:ext>
                  </a:extLst>
                </a:gridCol>
                <a:gridCol w="3243262">
                  <a:extLst>
                    <a:ext uri="{9D8B030D-6E8A-4147-A177-3AD203B41FA5}">
                      <a16:colId xmlns:a16="http://schemas.microsoft.com/office/drawing/2014/main" val="4234411272"/>
                    </a:ext>
                  </a:extLst>
                </a:gridCol>
              </a:tblGrid>
              <a:tr h="447201">
                <a:tc>
                  <a:txBody>
                    <a:bodyPr/>
                    <a:lstStyle/>
                    <a:p>
                      <a:pPr algn="ctr"/>
                      <a:r>
                        <a:rPr lang="en-GB" b="1" dirty="0">
                          <a:solidFill>
                            <a:schemeClr val="bg1"/>
                          </a:solidFill>
                        </a:rPr>
                        <a:t>You Pay</a:t>
                      </a:r>
                    </a:p>
                  </a:txBody>
                  <a:tcPr/>
                </a:tc>
                <a:tc>
                  <a:txBody>
                    <a:bodyPr/>
                    <a:lstStyle/>
                    <a:p>
                      <a:pPr algn="ctr"/>
                      <a:r>
                        <a:rPr lang="en-GB" b="1" dirty="0">
                          <a:solidFill>
                            <a:schemeClr val="bg1"/>
                          </a:solidFill>
                        </a:rPr>
                        <a:t>LSEG Pays</a:t>
                      </a:r>
                    </a:p>
                  </a:txBody>
                  <a:tcPr/>
                </a:tc>
                <a:tc>
                  <a:txBody>
                    <a:bodyPr/>
                    <a:lstStyle/>
                    <a:p>
                      <a:pPr algn="ctr"/>
                      <a:r>
                        <a:rPr lang="en-GB" b="1" dirty="0">
                          <a:solidFill>
                            <a:schemeClr val="bg1"/>
                          </a:solidFill>
                        </a:rPr>
                        <a:t>Total</a:t>
                      </a:r>
                    </a:p>
                  </a:txBody>
                  <a:tcPr/>
                </a:tc>
                <a:extLst>
                  <a:ext uri="{0D108BD9-81ED-4DB2-BD59-A6C34878D82A}">
                    <a16:rowId xmlns:a16="http://schemas.microsoft.com/office/drawing/2014/main" val="621820153"/>
                  </a:ext>
                </a:extLst>
              </a:tr>
              <a:tr h="447201">
                <a:tc>
                  <a:txBody>
                    <a:bodyPr/>
                    <a:lstStyle/>
                    <a:p>
                      <a:pPr algn="ctr"/>
                      <a:r>
                        <a:rPr lang="en-GB" dirty="0"/>
                        <a:t>3</a:t>
                      </a:r>
                      <a:r>
                        <a:rPr lang="en-GB" b="1" dirty="0"/>
                        <a:t>%</a:t>
                      </a:r>
                    </a:p>
                  </a:txBody>
                  <a:tcPr/>
                </a:tc>
                <a:tc>
                  <a:txBody>
                    <a:bodyPr/>
                    <a:lstStyle/>
                    <a:p>
                      <a:pPr algn="ctr"/>
                      <a:r>
                        <a:rPr lang="en-GB" dirty="0"/>
                        <a:t>6%</a:t>
                      </a:r>
                    </a:p>
                  </a:txBody>
                  <a:tcPr/>
                </a:tc>
                <a:tc>
                  <a:txBody>
                    <a:bodyPr/>
                    <a:lstStyle/>
                    <a:p>
                      <a:pPr algn="ctr"/>
                      <a:r>
                        <a:rPr lang="en-GB" dirty="0"/>
                        <a:t>9%</a:t>
                      </a:r>
                    </a:p>
                  </a:txBody>
                  <a:tcPr/>
                </a:tc>
                <a:extLst>
                  <a:ext uri="{0D108BD9-81ED-4DB2-BD59-A6C34878D82A}">
                    <a16:rowId xmlns:a16="http://schemas.microsoft.com/office/drawing/2014/main" val="2693646380"/>
                  </a:ext>
                </a:extLst>
              </a:tr>
              <a:tr h="447201">
                <a:tc>
                  <a:txBody>
                    <a:bodyPr/>
                    <a:lstStyle/>
                    <a:p>
                      <a:pPr algn="ctr"/>
                      <a:r>
                        <a:rPr lang="en-GB" dirty="0"/>
                        <a:t>4%</a:t>
                      </a:r>
                    </a:p>
                  </a:txBody>
                  <a:tcPr/>
                </a:tc>
                <a:tc>
                  <a:txBody>
                    <a:bodyPr/>
                    <a:lstStyle/>
                    <a:p>
                      <a:pPr algn="ctr"/>
                      <a:r>
                        <a:rPr lang="en-GB" dirty="0"/>
                        <a:t>8%</a:t>
                      </a:r>
                    </a:p>
                  </a:txBody>
                  <a:tcPr/>
                </a:tc>
                <a:tc>
                  <a:txBody>
                    <a:bodyPr/>
                    <a:lstStyle/>
                    <a:p>
                      <a:pPr algn="ctr"/>
                      <a:r>
                        <a:rPr lang="en-GB" dirty="0"/>
                        <a:t>12%</a:t>
                      </a:r>
                    </a:p>
                  </a:txBody>
                  <a:tcPr/>
                </a:tc>
                <a:extLst>
                  <a:ext uri="{0D108BD9-81ED-4DB2-BD59-A6C34878D82A}">
                    <a16:rowId xmlns:a16="http://schemas.microsoft.com/office/drawing/2014/main" val="1940471285"/>
                  </a:ext>
                </a:extLst>
              </a:tr>
              <a:tr h="447201">
                <a:tc>
                  <a:txBody>
                    <a:bodyPr/>
                    <a:lstStyle/>
                    <a:p>
                      <a:pPr algn="ctr"/>
                      <a:r>
                        <a:rPr lang="en-GB" dirty="0"/>
                        <a:t>5%</a:t>
                      </a:r>
                    </a:p>
                  </a:txBody>
                  <a:tcPr/>
                </a:tc>
                <a:tc>
                  <a:txBody>
                    <a:bodyPr/>
                    <a:lstStyle/>
                    <a:p>
                      <a:pPr algn="ctr"/>
                      <a:r>
                        <a:rPr lang="en-GB" dirty="0"/>
                        <a:t>10%</a:t>
                      </a:r>
                    </a:p>
                  </a:txBody>
                  <a:tcPr/>
                </a:tc>
                <a:tc>
                  <a:txBody>
                    <a:bodyPr/>
                    <a:lstStyle/>
                    <a:p>
                      <a:pPr algn="ctr"/>
                      <a:r>
                        <a:rPr lang="en-GB" dirty="0"/>
                        <a:t>15%</a:t>
                      </a:r>
                    </a:p>
                  </a:txBody>
                  <a:tcPr/>
                </a:tc>
                <a:extLst>
                  <a:ext uri="{0D108BD9-81ED-4DB2-BD59-A6C34878D82A}">
                    <a16:rowId xmlns:a16="http://schemas.microsoft.com/office/drawing/2014/main" val="3576476469"/>
                  </a:ext>
                </a:extLst>
              </a:tr>
            </a:tbl>
          </a:graphicData>
        </a:graphic>
      </p:graphicFrame>
    </p:spTree>
    <p:custDataLst>
      <p:tags r:id="rId1"/>
    </p:custDataLst>
    <p:extLst>
      <p:ext uri="{BB962C8B-B14F-4D97-AF65-F5344CB8AC3E}">
        <p14:creationId xmlns:p14="http://schemas.microsoft.com/office/powerpoint/2010/main" val="3184611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txBox="1">
            <a:spLocks/>
          </p:cNvSpPr>
          <p:nvPr/>
        </p:nvSpPr>
        <p:spPr>
          <a:xfrm>
            <a:off x="802800" y="1059680"/>
            <a:ext cx="10585450" cy="525280"/>
          </a:xfrm>
          <a:prstGeom prst="rect">
            <a:avLst/>
          </a:prstGeom>
        </p:spPr>
        <p:txBody>
          <a:bodyPr lIns="0" tIns="0" rIns="0" bIns="0" anchor="ctr">
            <a:noAutofit/>
          </a:bodyPr>
          <a:lstStyle>
            <a:lvl1pPr algn="l" defTabSz="457200" rtl="0" eaLnBrk="1" fontAlgn="base" hangingPunct="1">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How your contributions may add up</a:t>
            </a:r>
            <a:endParaRPr lang="en-GB" altLang="en-US" sz="3600" dirty="0">
              <a:solidFill>
                <a:srgbClr val="391C66"/>
              </a:solidFill>
              <a:latin typeface="Aptos Display" panose="020B0004020202020204" pitchFamily="34" charset="0"/>
              <a:ea typeface="ヒラギノ角ゴ Pro W3"/>
            </a:endParaRPr>
          </a:p>
        </p:txBody>
      </p:sp>
      <p:sp>
        <p:nvSpPr>
          <p:cNvPr id="92" name="Rectangle 5"/>
          <p:cNvSpPr txBox="1">
            <a:spLocks noChangeArrowheads="1"/>
          </p:cNvSpPr>
          <p:nvPr/>
        </p:nvSpPr>
        <p:spPr bwMode="auto">
          <a:xfrm>
            <a:off x="1021867" y="1861274"/>
            <a:ext cx="5771333" cy="2067219"/>
          </a:xfrm>
          <a:prstGeom prst="rect">
            <a:avLst/>
          </a:prstGeom>
          <a:noFill/>
          <a:ln w="9525">
            <a:noFill/>
            <a:miter lim="800000"/>
            <a:headEnd/>
            <a:tailEnd/>
          </a:ln>
        </p:spPr>
        <p:txBody>
          <a:bodyPr lIns="0" tIns="0" rIns="0" bIns="0"/>
          <a:lstStyle/>
          <a:p>
            <a:pPr marL="358775" indent="-358775" defTabSz="914400" eaLnBrk="1" hangingPunct="1">
              <a:spcAft>
                <a:spcPts val="600"/>
              </a:spcAft>
              <a:buClr>
                <a:schemeClr val="tx1"/>
              </a:buClr>
              <a:buFont typeface="Arial" panose="020B0604020202020204" pitchFamily="34" charset="0"/>
              <a:buChar char="•"/>
              <a:defRPr/>
            </a:pPr>
            <a:r>
              <a:rPr lang="en-GB" kern="0" dirty="0">
                <a:solidFill>
                  <a:srgbClr val="000000"/>
                </a:solidFill>
                <a:latin typeface="Aptos" panose="020B0004020202020204" pitchFamily="34" charset="0"/>
                <a:ea typeface="+mn-ea"/>
                <a:cs typeface="Arial" pitchFamily="34" charset="0"/>
              </a:rPr>
              <a:t>Annual Salary £45,000 (basic rate taxpayer)</a:t>
            </a:r>
          </a:p>
          <a:p>
            <a:pPr marL="358775" indent="-358775" defTabSz="914400" eaLnBrk="1" hangingPunct="1">
              <a:spcAft>
                <a:spcPts val="600"/>
              </a:spcAft>
              <a:buClr>
                <a:schemeClr val="tx1"/>
              </a:buClr>
              <a:buFont typeface="Arial" panose="020B0604020202020204" pitchFamily="34" charset="0"/>
              <a:buChar char="•"/>
              <a:defRPr/>
            </a:pPr>
            <a:r>
              <a:rPr lang="en-GB" kern="0" dirty="0">
                <a:solidFill>
                  <a:srgbClr val="000000"/>
                </a:solidFill>
                <a:latin typeface="Aptos" panose="020B0004020202020204" pitchFamily="34" charset="0"/>
                <a:ea typeface="+mn-ea"/>
                <a:cs typeface="Arial" pitchFamily="34" charset="0"/>
              </a:rPr>
              <a:t>Employee Contribution = £2,250pa (5%)</a:t>
            </a:r>
          </a:p>
          <a:p>
            <a:pPr marL="358775" indent="-358775" defTabSz="914400" eaLnBrk="1" hangingPunct="1">
              <a:spcAft>
                <a:spcPts val="600"/>
              </a:spcAft>
              <a:buClr>
                <a:schemeClr val="tx1"/>
              </a:buClr>
              <a:buFont typeface="Arial" panose="020B0604020202020204" pitchFamily="34" charset="0"/>
              <a:buChar char="•"/>
              <a:defRPr/>
            </a:pPr>
            <a:r>
              <a:rPr lang="en-GB" kern="0" dirty="0">
                <a:solidFill>
                  <a:srgbClr val="000000"/>
                </a:solidFill>
                <a:latin typeface="Aptos" panose="020B0004020202020204" pitchFamily="34" charset="0"/>
                <a:ea typeface="+mn-ea"/>
                <a:cs typeface="Arial" pitchFamily="34" charset="0"/>
              </a:rPr>
              <a:t>Tax Saving = 20%</a:t>
            </a:r>
          </a:p>
          <a:p>
            <a:pPr marL="358775" indent="-358775" defTabSz="914400" eaLnBrk="1" hangingPunct="1">
              <a:spcAft>
                <a:spcPts val="600"/>
              </a:spcAft>
              <a:buClr>
                <a:schemeClr val="tx1"/>
              </a:buClr>
              <a:buFont typeface="Arial" panose="020B0604020202020204" pitchFamily="34" charset="0"/>
              <a:buChar char="•"/>
              <a:defRPr/>
            </a:pPr>
            <a:r>
              <a:rPr lang="en-GB" kern="0" dirty="0">
                <a:solidFill>
                  <a:srgbClr val="000000"/>
                </a:solidFill>
                <a:latin typeface="Aptos" panose="020B0004020202020204" pitchFamily="34" charset="0"/>
                <a:ea typeface="+mn-ea"/>
                <a:cs typeface="Arial" pitchFamily="34" charset="0"/>
              </a:rPr>
              <a:t>NI Saving = 8%</a:t>
            </a:r>
          </a:p>
          <a:p>
            <a:pPr marL="358775" indent="-358775" defTabSz="914400" eaLnBrk="1" hangingPunct="1">
              <a:spcAft>
                <a:spcPts val="600"/>
              </a:spcAft>
              <a:buClr>
                <a:schemeClr val="tx1"/>
              </a:buClr>
              <a:buFont typeface="Arial" panose="020B0604020202020204" pitchFamily="34" charset="0"/>
              <a:buChar char="•"/>
              <a:defRPr/>
            </a:pPr>
            <a:r>
              <a:rPr lang="en-GB" kern="0" dirty="0">
                <a:solidFill>
                  <a:srgbClr val="000000"/>
                </a:solidFill>
                <a:latin typeface="Aptos" panose="020B0004020202020204" pitchFamily="34" charset="0"/>
                <a:ea typeface="+mn-ea"/>
                <a:cs typeface="Arial" pitchFamily="34" charset="0"/>
              </a:rPr>
              <a:t>Personal Cost = £1,620pa</a:t>
            </a:r>
          </a:p>
          <a:p>
            <a:pPr marL="358775" indent="-358775" defTabSz="914400" eaLnBrk="1" hangingPunct="1">
              <a:spcAft>
                <a:spcPts val="600"/>
              </a:spcAft>
              <a:buClr>
                <a:schemeClr val="tx1"/>
              </a:buClr>
              <a:buFont typeface="Arial" panose="020B0604020202020204" pitchFamily="34" charset="0"/>
              <a:buChar char="•"/>
              <a:defRPr/>
            </a:pPr>
            <a:r>
              <a:rPr lang="en-GB" kern="0" dirty="0">
                <a:solidFill>
                  <a:srgbClr val="000000"/>
                </a:solidFill>
                <a:latin typeface="Aptos" panose="020B0004020202020204" pitchFamily="34" charset="0"/>
                <a:ea typeface="+mn-ea"/>
                <a:cs typeface="Arial" pitchFamily="34" charset="0"/>
              </a:rPr>
              <a:t>Employer Contribution = £4,500pa (10%)</a:t>
            </a:r>
          </a:p>
        </p:txBody>
      </p:sp>
      <p:grpSp>
        <p:nvGrpSpPr>
          <p:cNvPr id="93" name="Group 92"/>
          <p:cNvGrpSpPr/>
          <p:nvPr/>
        </p:nvGrpSpPr>
        <p:grpSpPr>
          <a:xfrm>
            <a:off x="974175" y="5683026"/>
            <a:ext cx="4121448" cy="369332"/>
            <a:chOff x="523123" y="5111526"/>
            <a:chExt cx="4121448" cy="369332"/>
          </a:xfrm>
        </p:grpSpPr>
        <p:sp>
          <p:nvSpPr>
            <p:cNvPr id="94" name="Text Box 8"/>
            <p:cNvSpPr txBox="1">
              <a:spLocks noChangeArrowheads="1"/>
            </p:cNvSpPr>
            <p:nvPr/>
          </p:nvSpPr>
          <p:spPr bwMode="auto">
            <a:xfrm>
              <a:off x="1364417" y="5111526"/>
              <a:ext cx="3280154" cy="369332"/>
            </a:xfrm>
            <a:prstGeom prst="rect">
              <a:avLst/>
            </a:prstGeom>
            <a:noFill/>
            <a:ln w="9525" algn="ctr">
              <a:noFill/>
              <a:miter lim="800000"/>
              <a:headEnd/>
              <a:tailEnd/>
            </a:ln>
          </p:spPr>
          <p:txBody>
            <a:bodyPr wrap="square">
              <a:spAutoFit/>
            </a:bodyPr>
            <a:lstStyle/>
            <a:p>
              <a:pPr defTabSz="914400" eaLnBrk="1" fontAlgn="auto" hangingPunct="1">
                <a:spcBef>
                  <a:spcPct val="50000"/>
                </a:spcBef>
                <a:spcAft>
                  <a:spcPts val="0"/>
                </a:spcAft>
                <a:defRPr/>
              </a:pPr>
              <a:r>
                <a:rPr lang="en-GB" kern="0" dirty="0">
                  <a:solidFill>
                    <a:srgbClr val="000000"/>
                  </a:solidFill>
                  <a:latin typeface="Aptos" panose="020B0004020202020204" pitchFamily="34" charset="0"/>
                  <a:ea typeface="+mn-ea"/>
                  <a:cs typeface="Arial" pitchFamily="34" charset="0"/>
                </a:rPr>
                <a:t>Employee contribution (5%)</a:t>
              </a:r>
              <a:endParaRPr lang="en-US" kern="0" dirty="0">
                <a:solidFill>
                  <a:srgbClr val="000000"/>
                </a:solidFill>
                <a:latin typeface="Aptos" panose="020B0004020202020204" pitchFamily="34" charset="0"/>
                <a:ea typeface="+mn-ea"/>
                <a:cs typeface="Arial" pitchFamily="34" charset="0"/>
              </a:endParaRPr>
            </a:p>
          </p:txBody>
        </p:sp>
        <p:grpSp>
          <p:nvGrpSpPr>
            <p:cNvPr id="95" name="Group 94"/>
            <p:cNvGrpSpPr/>
            <p:nvPr/>
          </p:nvGrpSpPr>
          <p:grpSpPr>
            <a:xfrm>
              <a:off x="523123" y="5132874"/>
              <a:ext cx="684000" cy="288000"/>
              <a:chOff x="1581856" y="2492896"/>
              <a:chExt cx="1080000" cy="540000"/>
            </a:xfrm>
            <a:effectLst/>
          </p:grpSpPr>
          <p:sp>
            <p:nvSpPr>
              <p:cNvPr id="96" name="Rectangle 95"/>
              <p:cNvSpPr/>
              <p:nvPr/>
            </p:nvSpPr>
            <p:spPr>
              <a:xfrm>
                <a:off x="1581856" y="2492896"/>
                <a:ext cx="540000" cy="540000"/>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Calibri"/>
                  <a:ea typeface="+mn-ea"/>
                  <a:cs typeface="+mn-cs"/>
                </a:endParaRPr>
              </a:p>
            </p:txBody>
          </p:sp>
          <p:sp>
            <p:nvSpPr>
              <p:cNvPr id="97" name="Rectangle 96"/>
              <p:cNvSpPr/>
              <p:nvPr/>
            </p:nvSpPr>
            <p:spPr>
              <a:xfrm>
                <a:off x="2121856" y="2492896"/>
                <a:ext cx="540000" cy="540000"/>
              </a:xfrm>
              <a:prstGeom prst="rect">
                <a:avLst/>
              </a:prstGeom>
              <a:solidFill>
                <a:srgbClr val="0076BE"/>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Calibri"/>
                  <a:ea typeface="+mn-ea"/>
                  <a:cs typeface="+mn-cs"/>
                </a:endParaRPr>
              </a:p>
            </p:txBody>
          </p:sp>
        </p:grpSp>
      </p:grpSp>
      <p:grpSp>
        <p:nvGrpSpPr>
          <p:cNvPr id="98" name="Group 97"/>
          <p:cNvGrpSpPr/>
          <p:nvPr/>
        </p:nvGrpSpPr>
        <p:grpSpPr>
          <a:xfrm>
            <a:off x="974176" y="5038314"/>
            <a:ext cx="2914565" cy="369332"/>
            <a:chOff x="523123" y="4466814"/>
            <a:chExt cx="2914565" cy="369332"/>
          </a:xfrm>
        </p:grpSpPr>
        <p:sp>
          <p:nvSpPr>
            <p:cNvPr id="99" name="Text Box 13"/>
            <p:cNvSpPr txBox="1">
              <a:spLocks noChangeArrowheads="1"/>
            </p:cNvSpPr>
            <p:nvPr/>
          </p:nvSpPr>
          <p:spPr bwMode="auto">
            <a:xfrm>
              <a:off x="1364417" y="4466814"/>
              <a:ext cx="2073271" cy="369332"/>
            </a:xfrm>
            <a:prstGeom prst="rect">
              <a:avLst/>
            </a:prstGeom>
            <a:noFill/>
            <a:ln w="9525" algn="ctr">
              <a:noFill/>
              <a:miter lim="800000"/>
              <a:headEnd/>
              <a:tailEnd/>
            </a:ln>
          </p:spPr>
          <p:txBody>
            <a:bodyPr wrap="square">
              <a:spAutoFit/>
            </a:bodyPr>
            <a:lstStyle/>
            <a:p>
              <a:pPr defTabSz="914400" eaLnBrk="1" fontAlgn="auto" hangingPunct="1">
                <a:spcBef>
                  <a:spcPct val="50000"/>
                </a:spcBef>
                <a:spcAft>
                  <a:spcPts val="0"/>
                </a:spcAft>
                <a:defRPr/>
              </a:pPr>
              <a:r>
                <a:rPr lang="en-GB" kern="0" dirty="0">
                  <a:solidFill>
                    <a:srgbClr val="000000"/>
                  </a:solidFill>
                  <a:latin typeface="Aptos" panose="020B0004020202020204" pitchFamily="34" charset="0"/>
                  <a:ea typeface="+mn-ea"/>
                  <a:cs typeface="Arial" pitchFamily="34" charset="0"/>
                </a:rPr>
                <a:t>Tax &amp; NI savings</a:t>
              </a:r>
              <a:endParaRPr lang="en-US" kern="0" dirty="0">
                <a:solidFill>
                  <a:srgbClr val="000000"/>
                </a:solidFill>
                <a:latin typeface="Aptos" panose="020B0004020202020204" pitchFamily="34" charset="0"/>
                <a:ea typeface="+mn-ea"/>
                <a:cs typeface="Arial" pitchFamily="34" charset="0"/>
              </a:endParaRPr>
            </a:p>
          </p:txBody>
        </p:sp>
        <p:grpSp>
          <p:nvGrpSpPr>
            <p:cNvPr id="100" name="Group 99"/>
            <p:cNvGrpSpPr/>
            <p:nvPr/>
          </p:nvGrpSpPr>
          <p:grpSpPr>
            <a:xfrm>
              <a:off x="523123" y="4485606"/>
              <a:ext cx="684000" cy="288000"/>
              <a:chOff x="1581856" y="2492896"/>
              <a:chExt cx="1080000" cy="540000"/>
            </a:xfrm>
            <a:effectLst/>
          </p:grpSpPr>
          <p:sp>
            <p:nvSpPr>
              <p:cNvPr id="101" name="Rectangle 100"/>
              <p:cNvSpPr/>
              <p:nvPr/>
            </p:nvSpPr>
            <p:spPr>
              <a:xfrm>
                <a:off x="1581856" y="2492896"/>
                <a:ext cx="540000" cy="540000"/>
              </a:xfrm>
              <a:prstGeom prst="rect">
                <a:avLst/>
              </a:prstGeom>
              <a:solidFill>
                <a:schemeClr val="accent1">
                  <a:lumMod val="60000"/>
                  <a:lumOff val="4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Calibri"/>
                  <a:ea typeface="+mn-ea"/>
                  <a:cs typeface="+mn-cs"/>
                </a:endParaRPr>
              </a:p>
            </p:txBody>
          </p:sp>
          <p:sp>
            <p:nvSpPr>
              <p:cNvPr id="102" name="Rectangle 101"/>
              <p:cNvSpPr/>
              <p:nvPr/>
            </p:nvSpPr>
            <p:spPr>
              <a:xfrm>
                <a:off x="2121856" y="2492896"/>
                <a:ext cx="540000" cy="540000"/>
              </a:xfrm>
              <a:prstGeom prst="rect">
                <a:avLst/>
              </a:prstGeom>
              <a:solidFill>
                <a:schemeClr val="accent1"/>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Calibri"/>
                  <a:ea typeface="+mn-ea"/>
                  <a:cs typeface="+mn-cs"/>
                </a:endParaRPr>
              </a:p>
            </p:txBody>
          </p:sp>
        </p:grpSp>
      </p:grpSp>
      <p:grpSp>
        <p:nvGrpSpPr>
          <p:cNvPr id="103" name="Group 102"/>
          <p:cNvGrpSpPr/>
          <p:nvPr/>
        </p:nvGrpSpPr>
        <p:grpSpPr>
          <a:xfrm>
            <a:off x="974175" y="4393603"/>
            <a:ext cx="5804318" cy="369332"/>
            <a:chOff x="523123" y="3822103"/>
            <a:chExt cx="5804318" cy="369332"/>
          </a:xfrm>
        </p:grpSpPr>
        <p:sp>
          <p:nvSpPr>
            <p:cNvPr id="104" name="Text Box 14"/>
            <p:cNvSpPr txBox="1">
              <a:spLocks noChangeArrowheads="1"/>
            </p:cNvSpPr>
            <p:nvPr/>
          </p:nvSpPr>
          <p:spPr bwMode="auto">
            <a:xfrm>
              <a:off x="1364417" y="3822103"/>
              <a:ext cx="4963024" cy="369332"/>
            </a:xfrm>
            <a:prstGeom prst="rect">
              <a:avLst/>
            </a:prstGeom>
            <a:noFill/>
            <a:ln w="9525" algn="ctr">
              <a:noFill/>
              <a:miter lim="800000"/>
              <a:headEnd/>
              <a:tailEnd/>
            </a:ln>
          </p:spPr>
          <p:txBody>
            <a:bodyPr wrap="square">
              <a:spAutoFit/>
            </a:bodyPr>
            <a:lstStyle/>
            <a:p>
              <a:pPr defTabSz="914400" eaLnBrk="1" fontAlgn="auto" hangingPunct="1">
                <a:spcBef>
                  <a:spcPct val="50000"/>
                </a:spcBef>
                <a:spcAft>
                  <a:spcPts val="0"/>
                </a:spcAft>
                <a:defRPr/>
              </a:pPr>
              <a:r>
                <a:rPr lang="en-GB" kern="0" dirty="0">
                  <a:solidFill>
                    <a:srgbClr val="000000"/>
                  </a:solidFill>
                  <a:latin typeface="Aptos" panose="020B0004020202020204" pitchFamily="34" charset="0"/>
                  <a:ea typeface="+mn-ea"/>
                  <a:cs typeface="Arial" pitchFamily="34" charset="0"/>
                </a:rPr>
                <a:t>Employer matching contribution (10%)</a:t>
              </a:r>
              <a:endParaRPr lang="en-US" kern="0" dirty="0">
                <a:solidFill>
                  <a:srgbClr val="000000"/>
                </a:solidFill>
                <a:latin typeface="Aptos" panose="020B0004020202020204" pitchFamily="34" charset="0"/>
                <a:ea typeface="+mn-ea"/>
                <a:cs typeface="Arial" pitchFamily="34" charset="0"/>
              </a:endParaRPr>
            </a:p>
          </p:txBody>
        </p:sp>
        <p:grpSp>
          <p:nvGrpSpPr>
            <p:cNvPr id="105" name="Group 104"/>
            <p:cNvGrpSpPr/>
            <p:nvPr/>
          </p:nvGrpSpPr>
          <p:grpSpPr>
            <a:xfrm>
              <a:off x="523123" y="3838337"/>
              <a:ext cx="684000" cy="288000"/>
              <a:chOff x="1581856" y="2492896"/>
              <a:chExt cx="1080000" cy="540000"/>
            </a:xfrm>
            <a:effectLst/>
          </p:grpSpPr>
          <p:sp>
            <p:nvSpPr>
              <p:cNvPr id="106" name="Rectangle 105"/>
              <p:cNvSpPr/>
              <p:nvPr/>
            </p:nvSpPr>
            <p:spPr>
              <a:xfrm>
                <a:off x="1581856" y="2492896"/>
                <a:ext cx="540000" cy="540000"/>
              </a:xfrm>
              <a:prstGeom prst="rect">
                <a:avLst/>
              </a:prstGeom>
              <a:solidFill>
                <a:srgbClr val="8BE1FF"/>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Calibri"/>
                  <a:ea typeface="+mn-ea"/>
                  <a:cs typeface="+mn-cs"/>
                </a:endParaRPr>
              </a:p>
            </p:txBody>
          </p:sp>
          <p:sp>
            <p:nvSpPr>
              <p:cNvPr id="107" name="Rectangle 106"/>
              <p:cNvSpPr/>
              <p:nvPr/>
            </p:nvSpPr>
            <p:spPr>
              <a:xfrm>
                <a:off x="2121856" y="2492896"/>
                <a:ext cx="540000" cy="540000"/>
              </a:xfrm>
              <a:prstGeom prst="rect">
                <a:avLst/>
              </a:prstGeom>
              <a:solidFill>
                <a:schemeClr val="accent3">
                  <a:lumMod val="40000"/>
                  <a:lumOff val="6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Calibri"/>
                  <a:ea typeface="+mn-ea"/>
                  <a:cs typeface="+mn-cs"/>
                </a:endParaRPr>
              </a:p>
            </p:txBody>
          </p:sp>
        </p:grpSp>
      </p:grpSp>
      <p:sp>
        <p:nvSpPr>
          <p:cNvPr id="110" name="Rectangle 109"/>
          <p:cNvSpPr/>
          <p:nvPr/>
        </p:nvSpPr>
        <p:spPr>
          <a:xfrm>
            <a:off x="9414334" y="2232773"/>
            <a:ext cx="1217790" cy="3713412"/>
          </a:xfrm>
          <a:prstGeom prst="rect">
            <a:avLst/>
          </a:prstGeom>
          <a:pattFill prst="lgCheck">
            <a:fgClr>
              <a:sysClr val="window" lastClr="FFFFFF">
                <a:lumMod val="85000"/>
              </a:sysClr>
            </a:fgClr>
            <a:bgClr>
              <a:sysClr val="window" lastClr="FFFFFF"/>
            </a:bgClr>
          </a:pattFill>
          <a:ln w="25400" cap="flat" cmpd="sng" algn="ctr">
            <a:noFill/>
            <a:prstDash val="solid"/>
          </a:ln>
          <a:effectLst>
            <a:innerShdw blurRad="139700">
              <a:prstClr val="black"/>
            </a:innerShdw>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nvGrpSpPr>
          <p:cNvPr id="111" name="Group 110"/>
          <p:cNvGrpSpPr/>
          <p:nvPr/>
        </p:nvGrpSpPr>
        <p:grpSpPr>
          <a:xfrm>
            <a:off x="9570401" y="4052808"/>
            <a:ext cx="905657" cy="1610742"/>
            <a:chOff x="6319373" y="4402985"/>
            <a:chExt cx="974369" cy="1165968"/>
          </a:xfrm>
        </p:grpSpPr>
        <p:grpSp>
          <p:nvGrpSpPr>
            <p:cNvPr id="112" name="Group 111"/>
            <p:cNvGrpSpPr/>
            <p:nvPr/>
          </p:nvGrpSpPr>
          <p:grpSpPr>
            <a:xfrm>
              <a:off x="6319373" y="4402985"/>
              <a:ext cx="949926" cy="1165968"/>
              <a:chOff x="1581856" y="2492896"/>
              <a:chExt cx="1080000" cy="540000"/>
            </a:xfrm>
            <a:effectLst>
              <a:outerShdw blurRad="152400" dist="38100" dir="18900000" sx="101000" sy="101000" algn="bl" rotWithShape="0">
                <a:prstClr val="black">
                  <a:alpha val="40000"/>
                </a:prstClr>
              </a:outerShdw>
            </a:effectLst>
          </p:grpSpPr>
          <p:sp>
            <p:nvSpPr>
              <p:cNvPr id="114" name="Rectangle 113"/>
              <p:cNvSpPr/>
              <p:nvPr/>
            </p:nvSpPr>
            <p:spPr>
              <a:xfrm>
                <a:off x="1581856" y="2492896"/>
                <a:ext cx="540000" cy="540000"/>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dirty="0">
                  <a:solidFill>
                    <a:prstClr val="white"/>
                  </a:solidFill>
                  <a:latin typeface="Calibri"/>
                  <a:ea typeface="+mn-ea"/>
                  <a:cs typeface="+mn-cs"/>
                </a:endParaRPr>
              </a:p>
            </p:txBody>
          </p:sp>
          <p:sp>
            <p:nvSpPr>
              <p:cNvPr id="115" name="Rectangle 114"/>
              <p:cNvSpPr/>
              <p:nvPr/>
            </p:nvSpPr>
            <p:spPr>
              <a:xfrm>
                <a:off x="2121856" y="2492896"/>
                <a:ext cx="540000" cy="540000"/>
              </a:xfrm>
              <a:prstGeom prst="rect">
                <a:avLst/>
              </a:prstGeom>
              <a:solidFill>
                <a:srgbClr val="0076BE"/>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sp>
          <p:nvSpPr>
            <p:cNvPr id="113" name="Text Box 15"/>
            <p:cNvSpPr txBox="1">
              <a:spLocks noChangeArrowheads="1"/>
            </p:cNvSpPr>
            <p:nvPr/>
          </p:nvSpPr>
          <p:spPr bwMode="auto">
            <a:xfrm>
              <a:off x="6408773" y="4469216"/>
              <a:ext cx="884969" cy="240651"/>
            </a:xfrm>
            <a:prstGeom prst="rect">
              <a:avLst/>
            </a:prstGeom>
            <a:noFill/>
            <a:ln w="9525" algn="ctr">
              <a:noFill/>
              <a:miter lim="800000"/>
              <a:headEnd/>
              <a:tailEnd/>
            </a:ln>
          </p:spPr>
          <p:txBody>
            <a:bodyPr wrap="square">
              <a:noAutofit/>
            </a:bodyPr>
            <a:lstStyle/>
            <a:p>
              <a:pPr defTabSz="914400" eaLnBrk="1" fontAlgn="auto" hangingPunct="1">
                <a:spcBef>
                  <a:spcPct val="50000"/>
                </a:spcBef>
                <a:spcAft>
                  <a:spcPts val="0"/>
                </a:spcAft>
                <a:defRPr/>
              </a:pPr>
              <a:r>
                <a:rPr lang="en-GB" sz="2000" b="1" kern="0" dirty="0">
                  <a:solidFill>
                    <a:schemeClr val="bg1"/>
                  </a:solidFill>
                  <a:latin typeface="Agency FB" panose="020B0503020202020204" pitchFamily="34" charset="0"/>
                  <a:ea typeface="+mn-ea"/>
                  <a:cs typeface="Arial" pitchFamily="34" charset="0"/>
                </a:rPr>
                <a:t>£2,250</a:t>
              </a:r>
              <a:endParaRPr lang="en-US" sz="2000" b="1" kern="0" dirty="0">
                <a:solidFill>
                  <a:schemeClr val="bg1"/>
                </a:solidFill>
                <a:latin typeface="Agency FB" panose="020B0503020202020204" pitchFamily="34" charset="0"/>
                <a:ea typeface="+mn-ea"/>
                <a:cs typeface="Arial" pitchFamily="34" charset="0"/>
              </a:endParaRPr>
            </a:p>
          </p:txBody>
        </p:sp>
      </p:grpSp>
      <p:grpSp>
        <p:nvGrpSpPr>
          <p:cNvPr id="116" name="Group 115"/>
          <p:cNvGrpSpPr/>
          <p:nvPr/>
        </p:nvGrpSpPr>
        <p:grpSpPr>
          <a:xfrm>
            <a:off x="9485969" y="5506413"/>
            <a:ext cx="1074520" cy="346776"/>
            <a:chOff x="1581856" y="2492896"/>
            <a:chExt cx="1080000" cy="540000"/>
          </a:xfrm>
          <a:effectLst>
            <a:outerShdw blurRad="215900" dist="38100" dir="16200000" sx="102000" sy="102000" rotWithShape="0">
              <a:prstClr val="black">
                <a:alpha val="40000"/>
              </a:prstClr>
            </a:outerShdw>
          </a:effectLst>
        </p:grpSpPr>
        <p:sp>
          <p:nvSpPr>
            <p:cNvPr id="117" name="Rectangle 116"/>
            <p:cNvSpPr/>
            <p:nvPr/>
          </p:nvSpPr>
          <p:spPr>
            <a:xfrm>
              <a:off x="1581856" y="2492896"/>
              <a:ext cx="540000" cy="540000"/>
            </a:xfrm>
            <a:prstGeom prst="rect">
              <a:avLst/>
            </a:prstGeom>
            <a:solidFill>
              <a:sysClr val="window" lastClr="FFFFFF"/>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118" name="Rectangle 117"/>
            <p:cNvSpPr/>
            <p:nvPr/>
          </p:nvSpPr>
          <p:spPr>
            <a:xfrm>
              <a:off x="2121856" y="2492896"/>
              <a:ext cx="540000" cy="540000"/>
            </a:xfrm>
            <a:prstGeom prst="rect">
              <a:avLst/>
            </a:prstGeom>
            <a:solidFill>
              <a:sysClr val="window" lastClr="FFFFFF">
                <a:lumMod val="85000"/>
              </a:sys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grpSp>
        <p:nvGrpSpPr>
          <p:cNvPr id="119" name="Group 118"/>
          <p:cNvGrpSpPr/>
          <p:nvPr/>
        </p:nvGrpSpPr>
        <p:grpSpPr>
          <a:xfrm>
            <a:off x="9570378" y="2615301"/>
            <a:ext cx="882939" cy="1448074"/>
            <a:chOff x="6319375" y="2149467"/>
            <a:chExt cx="949926" cy="1712721"/>
          </a:xfrm>
        </p:grpSpPr>
        <p:grpSp>
          <p:nvGrpSpPr>
            <p:cNvPr id="120" name="Group 119"/>
            <p:cNvGrpSpPr/>
            <p:nvPr/>
          </p:nvGrpSpPr>
          <p:grpSpPr>
            <a:xfrm>
              <a:off x="6319375" y="2149467"/>
              <a:ext cx="949926" cy="1712721"/>
              <a:chOff x="1581856" y="2444685"/>
              <a:chExt cx="1080000" cy="588211"/>
            </a:xfrm>
            <a:effectLst>
              <a:outerShdw blurRad="152400" dist="38100" dir="18900000" sx="101000" sy="101000" algn="bl" rotWithShape="0">
                <a:prstClr val="black">
                  <a:alpha val="40000"/>
                </a:prstClr>
              </a:outerShdw>
            </a:effectLst>
          </p:grpSpPr>
          <p:sp>
            <p:nvSpPr>
              <p:cNvPr id="122" name="Rectangle 121"/>
              <p:cNvSpPr/>
              <p:nvPr/>
            </p:nvSpPr>
            <p:spPr>
              <a:xfrm>
                <a:off x="1581856" y="2444685"/>
                <a:ext cx="540000" cy="588211"/>
              </a:xfrm>
              <a:prstGeom prst="rect">
                <a:avLst/>
              </a:prstGeom>
              <a:solidFill>
                <a:schemeClr val="accent1">
                  <a:lumMod val="40000"/>
                  <a:lumOff val="6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123" name="Rectangle 122"/>
              <p:cNvSpPr/>
              <p:nvPr/>
            </p:nvSpPr>
            <p:spPr>
              <a:xfrm>
                <a:off x="2121856" y="2444685"/>
                <a:ext cx="540000" cy="588211"/>
              </a:xfrm>
              <a:prstGeom prst="rect">
                <a:avLst/>
              </a:prstGeom>
              <a:solidFill>
                <a:schemeClr val="accent1"/>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sp>
          <p:nvSpPr>
            <p:cNvPr id="121" name="Text Box 15"/>
            <p:cNvSpPr txBox="1">
              <a:spLocks noChangeArrowheads="1"/>
            </p:cNvSpPr>
            <p:nvPr/>
          </p:nvSpPr>
          <p:spPr bwMode="auto">
            <a:xfrm>
              <a:off x="6359927" y="2838934"/>
              <a:ext cx="894027" cy="473233"/>
            </a:xfrm>
            <a:prstGeom prst="rect">
              <a:avLst/>
            </a:prstGeom>
            <a:noFill/>
            <a:ln w="9525" algn="ctr">
              <a:noFill/>
              <a:miter lim="800000"/>
              <a:headEnd/>
              <a:tailEnd/>
            </a:ln>
          </p:spPr>
          <p:txBody>
            <a:bodyPr wrap="square">
              <a:spAutoFit/>
            </a:bodyPr>
            <a:lstStyle/>
            <a:p>
              <a:pPr algn="ctr" defTabSz="914400" eaLnBrk="1" fontAlgn="auto" hangingPunct="1">
                <a:spcBef>
                  <a:spcPct val="50000"/>
                </a:spcBef>
                <a:spcAft>
                  <a:spcPts val="0"/>
                </a:spcAft>
                <a:defRPr/>
              </a:pPr>
              <a:r>
                <a:rPr lang="en-GB" sz="2000" b="1" kern="0" dirty="0">
                  <a:solidFill>
                    <a:srgbClr val="002E3E"/>
                  </a:solidFill>
                  <a:latin typeface="Agency FB" panose="020B0503020202020204" pitchFamily="34" charset="0"/>
                  <a:ea typeface="+mn-ea"/>
                  <a:cs typeface="Arial" pitchFamily="34" charset="0"/>
                </a:rPr>
                <a:t>£4,500</a:t>
              </a:r>
              <a:endParaRPr lang="en-US" sz="2000" b="1" kern="0" dirty="0">
                <a:solidFill>
                  <a:srgbClr val="002E3E"/>
                </a:solidFill>
                <a:latin typeface="Agency FB" panose="020B0503020202020204" pitchFamily="34" charset="0"/>
                <a:ea typeface="+mn-ea"/>
                <a:cs typeface="Arial" pitchFamily="34" charset="0"/>
              </a:endParaRPr>
            </a:p>
          </p:txBody>
        </p:sp>
      </p:grpSp>
      <p:sp>
        <p:nvSpPr>
          <p:cNvPr id="124" name="Text Box 15"/>
          <p:cNvSpPr txBox="1">
            <a:spLocks noChangeArrowheads="1"/>
          </p:cNvSpPr>
          <p:nvPr/>
        </p:nvSpPr>
        <p:spPr bwMode="auto">
          <a:xfrm>
            <a:off x="9639620" y="4760247"/>
            <a:ext cx="767218" cy="332451"/>
          </a:xfrm>
          <a:prstGeom prst="rect">
            <a:avLst/>
          </a:prstGeom>
          <a:noFill/>
          <a:ln w="9525" algn="ctr">
            <a:noFill/>
            <a:miter lim="800000"/>
            <a:headEnd/>
            <a:tailEnd/>
          </a:ln>
        </p:spPr>
        <p:txBody>
          <a:bodyPr wrap="square">
            <a:noAutofit/>
          </a:bodyPr>
          <a:lstStyle/>
          <a:p>
            <a:pPr defTabSz="914400" eaLnBrk="1" hangingPunct="1">
              <a:spcBef>
                <a:spcPct val="50000"/>
              </a:spcBef>
              <a:defRPr/>
            </a:pPr>
            <a:r>
              <a:rPr lang="en-GB" sz="2000" b="1" kern="0" dirty="0">
                <a:solidFill>
                  <a:schemeClr val="bg1"/>
                </a:solidFill>
                <a:latin typeface="Agency FB" panose="020B0503020202020204" pitchFamily="34" charset="0"/>
                <a:ea typeface="+mn-ea"/>
                <a:cs typeface="Arial" pitchFamily="34" charset="0"/>
              </a:rPr>
              <a:t>£1,620</a:t>
            </a:r>
            <a:endParaRPr lang="en-US" sz="2000" b="1" kern="0" dirty="0">
              <a:solidFill>
                <a:schemeClr val="bg1"/>
              </a:solidFill>
              <a:latin typeface="Agency FB" panose="020B0503020202020204" pitchFamily="34" charset="0"/>
              <a:ea typeface="+mn-ea"/>
              <a:cs typeface="Arial" pitchFamily="34" charset="0"/>
            </a:endParaRPr>
          </a:p>
        </p:txBody>
      </p:sp>
      <p:grpSp>
        <p:nvGrpSpPr>
          <p:cNvPr id="125" name="Group 124"/>
          <p:cNvGrpSpPr/>
          <p:nvPr/>
        </p:nvGrpSpPr>
        <p:grpSpPr>
          <a:xfrm>
            <a:off x="9565082" y="4040193"/>
            <a:ext cx="882938" cy="474692"/>
            <a:chOff x="6319375" y="3849689"/>
            <a:chExt cx="949926" cy="553296"/>
          </a:xfrm>
        </p:grpSpPr>
        <p:grpSp>
          <p:nvGrpSpPr>
            <p:cNvPr id="126" name="Group 125"/>
            <p:cNvGrpSpPr/>
            <p:nvPr/>
          </p:nvGrpSpPr>
          <p:grpSpPr>
            <a:xfrm>
              <a:off x="6319375" y="3849689"/>
              <a:ext cx="949926" cy="553296"/>
              <a:chOff x="1581856" y="2492896"/>
              <a:chExt cx="1080000" cy="540000"/>
            </a:xfrm>
            <a:effectLst>
              <a:outerShdw blurRad="152400" dist="38100" dir="18900000" sx="101000" sy="101000" algn="bl" rotWithShape="0">
                <a:prstClr val="black">
                  <a:alpha val="40000"/>
                </a:prstClr>
              </a:outerShdw>
            </a:effectLst>
          </p:grpSpPr>
          <p:sp>
            <p:nvSpPr>
              <p:cNvPr id="128" name="Rectangle 127"/>
              <p:cNvSpPr/>
              <p:nvPr/>
            </p:nvSpPr>
            <p:spPr>
              <a:xfrm>
                <a:off x="1581856" y="2492896"/>
                <a:ext cx="540000" cy="540000"/>
              </a:xfrm>
              <a:prstGeom prst="rect">
                <a:avLst/>
              </a:prstGeom>
              <a:solidFill>
                <a:schemeClr val="tx2">
                  <a:lumMod val="40000"/>
                  <a:lumOff val="6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129" name="Rectangle 128"/>
              <p:cNvSpPr/>
              <p:nvPr/>
            </p:nvSpPr>
            <p:spPr>
              <a:xfrm>
                <a:off x="2121856" y="2492896"/>
                <a:ext cx="540000" cy="540000"/>
              </a:xfrm>
              <a:prstGeom prst="rect">
                <a:avLst/>
              </a:prstGeom>
              <a:solidFill>
                <a:schemeClr val="tx2"/>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sp>
          <p:nvSpPr>
            <p:cNvPr id="127" name="Text Box 15"/>
            <p:cNvSpPr txBox="1">
              <a:spLocks noChangeArrowheads="1"/>
            </p:cNvSpPr>
            <p:nvPr/>
          </p:nvSpPr>
          <p:spPr bwMode="auto">
            <a:xfrm>
              <a:off x="6439679" y="3891488"/>
              <a:ext cx="784941" cy="466364"/>
            </a:xfrm>
            <a:prstGeom prst="rect">
              <a:avLst/>
            </a:prstGeom>
            <a:noFill/>
            <a:ln w="9525" algn="ctr">
              <a:noFill/>
              <a:miter lim="800000"/>
              <a:headEnd/>
              <a:tailEnd/>
            </a:ln>
          </p:spPr>
          <p:txBody>
            <a:bodyPr wrap="square">
              <a:spAutoFit/>
            </a:bodyPr>
            <a:lstStyle/>
            <a:p>
              <a:pPr defTabSz="914400" eaLnBrk="1" fontAlgn="auto" hangingPunct="1">
                <a:spcBef>
                  <a:spcPct val="50000"/>
                </a:spcBef>
                <a:spcAft>
                  <a:spcPts val="0"/>
                </a:spcAft>
                <a:defRPr/>
              </a:pPr>
              <a:r>
                <a:rPr lang="en-GB" sz="2000" b="1" kern="0" dirty="0">
                  <a:solidFill>
                    <a:prstClr val="white"/>
                  </a:solidFill>
                  <a:latin typeface="Agency FB" panose="020B0503020202020204" pitchFamily="34" charset="0"/>
                  <a:ea typeface="+mn-ea"/>
                  <a:cs typeface="Arial" pitchFamily="34" charset="0"/>
                </a:rPr>
                <a:t>£630</a:t>
              </a:r>
              <a:endParaRPr lang="en-US" sz="2000" b="1" kern="0" dirty="0">
                <a:solidFill>
                  <a:prstClr val="white"/>
                </a:solidFill>
                <a:latin typeface="Agency FB" panose="020B0503020202020204" pitchFamily="34" charset="0"/>
                <a:ea typeface="+mn-ea"/>
                <a:cs typeface="Arial" pitchFamily="34" charset="0"/>
              </a:endParaRPr>
            </a:p>
          </p:txBody>
        </p:sp>
      </p:grpSp>
      <p:sp>
        <p:nvSpPr>
          <p:cNvPr id="143" name="Rectangle 142"/>
          <p:cNvSpPr/>
          <p:nvPr/>
        </p:nvSpPr>
        <p:spPr>
          <a:xfrm>
            <a:off x="9414333" y="2185860"/>
            <a:ext cx="1217786" cy="3630707"/>
          </a:xfrm>
          <a:prstGeom prst="rect">
            <a:avLst/>
          </a:prstGeom>
          <a:gradFill>
            <a:gsLst>
              <a:gs pos="64000">
                <a:sysClr val="window" lastClr="FFFFFF">
                  <a:lumMod val="95000"/>
                  <a:alpha val="20000"/>
                </a:sysClr>
              </a:gs>
              <a:gs pos="0">
                <a:sysClr val="window" lastClr="FFFFFF">
                  <a:lumMod val="50000"/>
                  <a:alpha val="40000"/>
                </a:sysClr>
              </a:gs>
              <a:gs pos="92000">
                <a:sysClr val="window" lastClr="FFFFFF">
                  <a:alpha val="20000"/>
                </a:sysClr>
              </a:gs>
              <a:gs pos="15000">
                <a:sysClr val="window" lastClr="FFFFFF">
                  <a:alpha val="20000"/>
                </a:sysClr>
              </a:gs>
              <a:gs pos="100000">
                <a:sysClr val="window" lastClr="FFFFFF">
                  <a:lumMod val="50000"/>
                  <a:alpha val="40000"/>
                </a:sysClr>
              </a:gs>
            </a:gsLst>
            <a:lin ang="0" scaled="0"/>
          </a:gra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dirty="0">
              <a:solidFill>
                <a:prstClr val="white"/>
              </a:solidFill>
              <a:latin typeface="Calibri"/>
              <a:ea typeface="+mn-ea"/>
              <a:cs typeface="+mn-cs"/>
            </a:endParaRPr>
          </a:p>
        </p:txBody>
      </p:sp>
      <p:sp>
        <p:nvSpPr>
          <p:cNvPr id="2" name="Rectangle 1">
            <a:extLst>
              <a:ext uri="{FF2B5EF4-FFF2-40B4-BE49-F238E27FC236}">
                <a16:creationId xmlns:a16="http://schemas.microsoft.com/office/drawing/2014/main" id="{A243D520-8346-4189-9989-A8984ACF3AE1}"/>
              </a:ext>
            </a:extLst>
          </p:cNvPr>
          <p:cNvSpPr/>
          <p:nvPr/>
        </p:nvSpPr>
        <p:spPr>
          <a:xfrm>
            <a:off x="802800" y="6211705"/>
            <a:ext cx="6274475" cy="276999"/>
          </a:xfrm>
          <a:prstGeom prst="rect">
            <a:avLst/>
          </a:prstGeom>
        </p:spPr>
        <p:txBody>
          <a:bodyPr wrap="none">
            <a:spAutoFit/>
          </a:bodyPr>
          <a:lstStyle/>
          <a:p>
            <a:pPr defTabSz="914400" eaLnBrk="1" fontAlgn="auto" hangingPunct="1">
              <a:spcBef>
                <a:spcPts val="0"/>
              </a:spcBef>
              <a:spcAft>
                <a:spcPts val="0"/>
              </a:spcAft>
              <a:defRPr/>
            </a:pPr>
            <a:r>
              <a:rPr lang="en-GB" sz="1200" kern="0" dirty="0">
                <a:solidFill>
                  <a:srgbClr val="000000"/>
                </a:solidFill>
                <a:latin typeface="Aptos" panose="020B0004020202020204" pitchFamily="34" charset="0"/>
                <a:ea typeface="+mn-ea"/>
                <a:cs typeface="Arial" pitchFamily="34" charset="0"/>
              </a:rPr>
              <a:t>*Percentage shows the increase in total contribution when compared to the personal cost.</a:t>
            </a:r>
            <a:endParaRPr lang="en-GB" sz="1200" dirty="0">
              <a:solidFill>
                <a:srgbClr val="000000"/>
              </a:solidFill>
              <a:latin typeface="Aptos" panose="020B0004020202020204" pitchFamily="34" charset="0"/>
              <a:ea typeface="+mn-ea"/>
              <a:cs typeface="+mn-cs"/>
            </a:endParaRPr>
          </a:p>
        </p:txBody>
      </p:sp>
      <p:grpSp>
        <p:nvGrpSpPr>
          <p:cNvPr id="138" name="Group 137"/>
          <p:cNvGrpSpPr/>
          <p:nvPr/>
        </p:nvGrpSpPr>
        <p:grpSpPr>
          <a:xfrm>
            <a:off x="9132452" y="5741368"/>
            <a:ext cx="2037681" cy="744919"/>
            <a:chOff x="5863228" y="5837321"/>
            <a:chExt cx="2170572" cy="881059"/>
          </a:xfrm>
        </p:grpSpPr>
        <p:sp>
          <p:nvSpPr>
            <p:cNvPr id="139" name="Oval 138"/>
            <p:cNvSpPr/>
            <p:nvPr/>
          </p:nvSpPr>
          <p:spPr>
            <a:xfrm>
              <a:off x="5863228" y="6045436"/>
              <a:ext cx="2170572" cy="672944"/>
            </a:xfrm>
            <a:prstGeom prst="ellipse">
              <a:avLst/>
            </a:prstGeom>
            <a:solidFill>
              <a:sysClr val="window" lastClr="FFFFFF">
                <a:lumMod val="65000"/>
              </a:sysClr>
            </a:solidFill>
            <a:ln w="25400" cap="flat" cmpd="sng" algn="ctr">
              <a:noFill/>
              <a:prstDash val="solid"/>
            </a:ln>
            <a:effectLst>
              <a:softEdge rad="190500"/>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nvGrpSpPr>
            <p:cNvPr id="140" name="Group 139"/>
            <p:cNvGrpSpPr/>
            <p:nvPr/>
          </p:nvGrpSpPr>
          <p:grpSpPr>
            <a:xfrm>
              <a:off x="6139243" y="5837321"/>
              <a:ext cx="1310183" cy="649600"/>
              <a:chOff x="6139243" y="5837321"/>
              <a:chExt cx="1310183" cy="649600"/>
            </a:xfrm>
          </p:grpSpPr>
          <p:sp>
            <p:nvSpPr>
              <p:cNvPr id="141" name="Freeform 140"/>
              <p:cNvSpPr/>
              <p:nvPr/>
            </p:nvSpPr>
            <p:spPr>
              <a:xfrm>
                <a:off x="6139243" y="5837321"/>
                <a:ext cx="1310182" cy="649600"/>
              </a:xfrm>
              <a:custGeom>
                <a:avLst/>
                <a:gdLst>
                  <a:gd name="connsiteX0" fmla="*/ 0 w 1310182"/>
                  <a:gd name="connsiteY0" fmla="*/ 0 h 955142"/>
                  <a:gd name="connsiteX1" fmla="*/ 655091 w 1310182"/>
                  <a:gd name="connsiteY1" fmla="*/ 116885 h 955142"/>
                  <a:gd name="connsiteX2" fmla="*/ 1310182 w 1310182"/>
                  <a:gd name="connsiteY2" fmla="*/ 0 h 955142"/>
                  <a:gd name="connsiteX3" fmla="*/ 1310182 w 1310182"/>
                  <a:gd name="connsiteY3" fmla="*/ 838257 h 955142"/>
                  <a:gd name="connsiteX4" fmla="*/ 1310182 w 1310182"/>
                  <a:gd name="connsiteY4" fmla="*/ 838258 h 955142"/>
                  <a:gd name="connsiteX5" fmla="*/ 1310182 w 1310182"/>
                  <a:gd name="connsiteY5" fmla="*/ 838258 h 955142"/>
                  <a:gd name="connsiteX6" fmla="*/ 1296873 w 1310182"/>
                  <a:gd name="connsiteY6" fmla="*/ 861814 h 955142"/>
                  <a:gd name="connsiteX7" fmla="*/ 655091 w 1310182"/>
                  <a:gd name="connsiteY7" fmla="*/ 955142 h 955142"/>
                  <a:gd name="connsiteX8" fmla="*/ 13309 w 1310182"/>
                  <a:gd name="connsiteY8" fmla="*/ 861814 h 955142"/>
                  <a:gd name="connsiteX9" fmla="*/ 1 w 1310182"/>
                  <a:gd name="connsiteY9" fmla="*/ 838258 h 955142"/>
                  <a:gd name="connsiteX10" fmla="*/ 0 w 1310182"/>
                  <a:gd name="connsiteY10" fmla="*/ 838258 h 955142"/>
                  <a:gd name="connsiteX11" fmla="*/ 0 w 1310182"/>
                  <a:gd name="connsiteY11" fmla="*/ 838257 h 9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0182" h="955142">
                    <a:moveTo>
                      <a:pt x="0" y="0"/>
                    </a:moveTo>
                    <a:cubicBezTo>
                      <a:pt x="0" y="64554"/>
                      <a:pt x="293294" y="116885"/>
                      <a:pt x="655091" y="116885"/>
                    </a:cubicBezTo>
                    <a:cubicBezTo>
                      <a:pt x="1016888" y="116885"/>
                      <a:pt x="1310182" y="64554"/>
                      <a:pt x="1310182" y="0"/>
                    </a:cubicBezTo>
                    <a:lnTo>
                      <a:pt x="1310182" y="838257"/>
                    </a:lnTo>
                    <a:lnTo>
                      <a:pt x="1310182" y="838258"/>
                    </a:lnTo>
                    <a:lnTo>
                      <a:pt x="1310182" y="838258"/>
                    </a:lnTo>
                    <a:lnTo>
                      <a:pt x="1296873" y="861814"/>
                    </a:lnTo>
                    <a:cubicBezTo>
                      <a:pt x="1235788" y="915076"/>
                      <a:pt x="971664" y="955142"/>
                      <a:pt x="655091" y="955142"/>
                    </a:cubicBezTo>
                    <a:cubicBezTo>
                      <a:pt x="338519" y="955142"/>
                      <a:pt x="74394" y="915076"/>
                      <a:pt x="13309" y="861814"/>
                    </a:cubicBezTo>
                    <a:lnTo>
                      <a:pt x="1" y="838258"/>
                    </a:lnTo>
                    <a:lnTo>
                      <a:pt x="0" y="838258"/>
                    </a:lnTo>
                    <a:lnTo>
                      <a:pt x="0" y="838257"/>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a:outerShdw blurRad="101600" dist="38100" dir="16200000" sx="102000" sy="102000" rotWithShape="0">
                  <a:prstClr val="black">
                    <a:alpha val="40000"/>
                  </a:prstClr>
                </a:outerShdw>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sp>
            <p:nvSpPr>
              <p:cNvPr id="142" name="Freeform 141"/>
              <p:cNvSpPr/>
              <p:nvPr/>
            </p:nvSpPr>
            <p:spPr>
              <a:xfrm>
                <a:off x="6139244" y="6089098"/>
                <a:ext cx="1310182" cy="134035"/>
              </a:xfrm>
              <a:custGeom>
                <a:avLst/>
                <a:gdLst>
                  <a:gd name="connsiteX0" fmla="*/ 1384092 w 1390786"/>
                  <a:gd name="connsiteY0" fmla="*/ 0 h 134035"/>
                  <a:gd name="connsiteX1" fmla="*/ 1390786 w 1390786"/>
                  <a:gd name="connsiteY1" fmla="*/ 0 h 134035"/>
                  <a:gd name="connsiteX2" fmla="*/ 1390786 w 1390786"/>
                  <a:gd name="connsiteY2" fmla="*/ 53139 h 134035"/>
                  <a:gd name="connsiteX3" fmla="*/ 1384092 w 1390786"/>
                  <a:gd name="connsiteY3" fmla="*/ 53139 h 134035"/>
                  <a:gd name="connsiteX4" fmla="*/ 1390785 w 1390786"/>
                  <a:gd name="connsiteY4" fmla="*/ 56820 h 134035"/>
                  <a:gd name="connsiteX5" fmla="*/ 695393 w 1390786"/>
                  <a:gd name="connsiteY5" fmla="*/ 134035 h 134035"/>
                  <a:gd name="connsiteX6" fmla="*/ 0 w 1390786"/>
                  <a:gd name="connsiteY6" fmla="*/ 56820 h 134035"/>
                  <a:gd name="connsiteX7" fmla="*/ 6693 w 1390786"/>
                  <a:gd name="connsiteY7" fmla="*/ 53139 h 134035"/>
                  <a:gd name="connsiteX8" fmla="*/ 2 w 1390786"/>
                  <a:gd name="connsiteY8" fmla="*/ 53139 h 134035"/>
                  <a:gd name="connsiteX9" fmla="*/ 2 w 1390786"/>
                  <a:gd name="connsiteY9" fmla="*/ 3507 h 134035"/>
                  <a:gd name="connsiteX10" fmla="*/ 14128 w 1390786"/>
                  <a:gd name="connsiteY10" fmla="*/ 18318 h 134035"/>
                  <a:gd name="connsiteX11" fmla="*/ 695393 w 1390786"/>
                  <a:gd name="connsiteY11" fmla="*/ 77008 h 134035"/>
                  <a:gd name="connsiteX12" fmla="*/ 1390785 w 1390786"/>
                  <a:gd name="connsiteY12" fmla="*/ 3505 h 134035"/>
                  <a:gd name="connsiteX13" fmla="*/ 2 w 1390786"/>
                  <a:gd name="connsiteY13" fmla="*/ 0 h 134035"/>
                  <a:gd name="connsiteX14" fmla="*/ 6693 w 1390786"/>
                  <a:gd name="connsiteY14" fmla="*/ 0 h 134035"/>
                  <a:gd name="connsiteX15" fmla="*/ 2 w 1390786"/>
                  <a:gd name="connsiteY15" fmla="*/ 3504 h 13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786" h="134035">
                    <a:moveTo>
                      <a:pt x="1384092" y="0"/>
                    </a:moveTo>
                    <a:lnTo>
                      <a:pt x="1390786" y="0"/>
                    </a:lnTo>
                    <a:lnTo>
                      <a:pt x="1390786" y="53139"/>
                    </a:lnTo>
                    <a:lnTo>
                      <a:pt x="1384092" y="53139"/>
                    </a:lnTo>
                    <a:lnTo>
                      <a:pt x="1390785" y="56820"/>
                    </a:lnTo>
                    <a:cubicBezTo>
                      <a:pt x="1390785" y="99465"/>
                      <a:pt x="1079448" y="134035"/>
                      <a:pt x="695393" y="134035"/>
                    </a:cubicBezTo>
                    <a:cubicBezTo>
                      <a:pt x="311338" y="134035"/>
                      <a:pt x="0" y="99465"/>
                      <a:pt x="0" y="56820"/>
                    </a:cubicBezTo>
                    <a:lnTo>
                      <a:pt x="6693" y="53139"/>
                    </a:lnTo>
                    <a:lnTo>
                      <a:pt x="2" y="53139"/>
                    </a:lnTo>
                    <a:lnTo>
                      <a:pt x="2" y="3507"/>
                    </a:lnTo>
                    <a:lnTo>
                      <a:pt x="14128" y="18318"/>
                    </a:lnTo>
                    <a:cubicBezTo>
                      <a:pt x="78971" y="51813"/>
                      <a:pt x="359345" y="77008"/>
                      <a:pt x="695393" y="77008"/>
                    </a:cubicBezTo>
                    <a:cubicBezTo>
                      <a:pt x="1079448" y="77008"/>
                      <a:pt x="1390785" y="44100"/>
                      <a:pt x="1390785" y="3505"/>
                    </a:cubicBezTo>
                    <a:close/>
                    <a:moveTo>
                      <a:pt x="2" y="0"/>
                    </a:moveTo>
                    <a:lnTo>
                      <a:pt x="6693" y="0"/>
                    </a:lnTo>
                    <a:lnTo>
                      <a:pt x="2" y="3504"/>
                    </a:lnTo>
                    <a:close/>
                  </a:path>
                </a:pathLst>
              </a:custGeom>
              <a:solidFill>
                <a:sysClr val="window" lastClr="FFFFFF">
                  <a:lumMod val="75000"/>
                </a:sys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ea typeface="+mn-ea"/>
                  <a:cs typeface="+mn-cs"/>
                </a:endParaRPr>
              </a:p>
            </p:txBody>
          </p:sp>
        </p:grpSp>
      </p:grpSp>
      <p:grpSp>
        <p:nvGrpSpPr>
          <p:cNvPr id="130" name="Group 129"/>
          <p:cNvGrpSpPr/>
          <p:nvPr/>
        </p:nvGrpSpPr>
        <p:grpSpPr>
          <a:xfrm>
            <a:off x="9338383" y="1895773"/>
            <a:ext cx="1369693" cy="662403"/>
            <a:chOff x="6065646" y="1298438"/>
            <a:chExt cx="1473610" cy="783463"/>
          </a:xfrm>
        </p:grpSpPr>
        <p:grpSp>
          <p:nvGrpSpPr>
            <p:cNvPr id="131" name="Group 130"/>
            <p:cNvGrpSpPr/>
            <p:nvPr/>
          </p:nvGrpSpPr>
          <p:grpSpPr>
            <a:xfrm>
              <a:off x="6065646" y="1298438"/>
              <a:ext cx="1473610" cy="783463"/>
              <a:chOff x="6065646" y="1298438"/>
              <a:chExt cx="1473610" cy="783463"/>
            </a:xfrm>
          </p:grpSpPr>
          <p:sp>
            <p:nvSpPr>
              <p:cNvPr id="133" name="Freeform 132"/>
              <p:cNvSpPr/>
              <p:nvPr/>
            </p:nvSpPr>
            <p:spPr>
              <a:xfrm>
                <a:off x="6065646" y="1366005"/>
                <a:ext cx="1473610" cy="715896"/>
              </a:xfrm>
              <a:custGeom>
                <a:avLst/>
                <a:gdLst>
                  <a:gd name="connsiteX0" fmla="*/ 0 w 1473610"/>
                  <a:gd name="connsiteY0" fmla="*/ 0 h 715896"/>
                  <a:gd name="connsiteX1" fmla="*/ 1473609 w 1473610"/>
                  <a:gd name="connsiteY1" fmla="*/ 0 h 715896"/>
                  <a:gd name="connsiteX2" fmla="*/ 1473609 w 1473610"/>
                  <a:gd name="connsiteY2" fmla="*/ 657982 h 715896"/>
                  <a:gd name="connsiteX3" fmla="*/ 1473610 w 1473610"/>
                  <a:gd name="connsiteY3" fmla="*/ 657983 h 715896"/>
                  <a:gd name="connsiteX4" fmla="*/ 1473609 w 1473610"/>
                  <a:gd name="connsiteY4" fmla="*/ 657984 h 715896"/>
                  <a:gd name="connsiteX5" fmla="*/ 1473609 w 1473610"/>
                  <a:gd name="connsiteY5" fmla="*/ 687544 h 715896"/>
                  <a:gd name="connsiteX6" fmla="*/ 1367239 w 1473610"/>
                  <a:gd name="connsiteY6" fmla="*/ 687544 h 715896"/>
                  <a:gd name="connsiteX7" fmla="*/ 1347775 w 1473610"/>
                  <a:gd name="connsiteY7" fmla="*/ 690363 h 715896"/>
                  <a:gd name="connsiteX8" fmla="*/ 736805 w 1473610"/>
                  <a:gd name="connsiteY8" fmla="*/ 715896 h 715896"/>
                  <a:gd name="connsiteX9" fmla="*/ 125835 w 1473610"/>
                  <a:gd name="connsiteY9" fmla="*/ 690363 h 715896"/>
                  <a:gd name="connsiteX10" fmla="*/ 106372 w 1473610"/>
                  <a:gd name="connsiteY10" fmla="*/ 687544 h 715896"/>
                  <a:gd name="connsiteX11" fmla="*/ 0 w 1473610"/>
                  <a:gd name="connsiteY11" fmla="*/ 687544 h 715896"/>
                  <a:gd name="connsiteX12" fmla="*/ 0 w 1473610"/>
                  <a:gd name="connsiteY12" fmla="*/ 657983 h 71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3610" h="715896">
                    <a:moveTo>
                      <a:pt x="0" y="0"/>
                    </a:moveTo>
                    <a:lnTo>
                      <a:pt x="1473609" y="0"/>
                    </a:lnTo>
                    <a:lnTo>
                      <a:pt x="1473609" y="657982"/>
                    </a:lnTo>
                    <a:lnTo>
                      <a:pt x="1473610" y="657983"/>
                    </a:lnTo>
                    <a:lnTo>
                      <a:pt x="1473609" y="657984"/>
                    </a:lnTo>
                    <a:lnTo>
                      <a:pt x="1473609" y="687544"/>
                    </a:lnTo>
                    <a:lnTo>
                      <a:pt x="1367239" y="687544"/>
                    </a:lnTo>
                    <a:lnTo>
                      <a:pt x="1347775" y="690363"/>
                    </a:lnTo>
                    <a:cubicBezTo>
                      <a:pt x="1215366" y="705768"/>
                      <a:pt x="991134" y="715896"/>
                      <a:pt x="736805" y="715896"/>
                    </a:cubicBezTo>
                    <a:cubicBezTo>
                      <a:pt x="482477" y="715896"/>
                      <a:pt x="258244" y="705768"/>
                      <a:pt x="125835" y="690363"/>
                    </a:cubicBezTo>
                    <a:lnTo>
                      <a:pt x="106372" y="687544"/>
                    </a:lnTo>
                    <a:lnTo>
                      <a:pt x="0" y="687544"/>
                    </a:lnTo>
                    <a:lnTo>
                      <a:pt x="0" y="657983"/>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sz="1000" kern="0">
                  <a:solidFill>
                    <a:prstClr val="white"/>
                  </a:solidFill>
                  <a:latin typeface="Calibri"/>
                  <a:ea typeface="+mn-ea"/>
                  <a:cs typeface="+mn-cs"/>
                </a:endParaRPr>
              </a:p>
            </p:txBody>
          </p:sp>
          <p:sp>
            <p:nvSpPr>
              <p:cNvPr id="134" name="Oval 133"/>
              <p:cNvSpPr/>
              <p:nvPr/>
            </p:nvSpPr>
            <p:spPr>
              <a:xfrm>
                <a:off x="6065647" y="1298438"/>
                <a:ext cx="1473609" cy="115826"/>
              </a:xfrm>
              <a:prstGeom prst="ellipse">
                <a:avLst/>
              </a:prstGeom>
              <a:gradFill flip="none" rotWithShape="1">
                <a:gsLst>
                  <a:gs pos="71000">
                    <a:sysClr val="window" lastClr="FFFFFF">
                      <a:lumMod val="65000"/>
                    </a:sysClr>
                  </a:gs>
                  <a:gs pos="30000">
                    <a:sysClr val="window" lastClr="FFFFFF">
                      <a:lumMod val="95000"/>
                    </a:sysClr>
                  </a:gs>
                  <a:gs pos="0">
                    <a:sysClr val="window" lastClr="FFFFFF"/>
                  </a:gs>
                </a:gsLst>
                <a:lin ang="0" scaled="0"/>
                <a:tileRect/>
              </a:gra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00" kern="0">
                  <a:solidFill>
                    <a:prstClr val="white"/>
                  </a:solidFill>
                  <a:latin typeface="Calibri"/>
                  <a:ea typeface="+mn-ea"/>
                  <a:cs typeface="+mn-cs"/>
                </a:endParaRPr>
              </a:p>
            </p:txBody>
          </p:sp>
        </p:grpSp>
        <p:sp>
          <p:nvSpPr>
            <p:cNvPr id="132" name="Freeform 131"/>
            <p:cNvSpPr/>
            <p:nvPr/>
          </p:nvSpPr>
          <p:spPr>
            <a:xfrm>
              <a:off x="6065647" y="1932764"/>
              <a:ext cx="1473609" cy="66623"/>
            </a:xfrm>
            <a:custGeom>
              <a:avLst/>
              <a:gdLst>
                <a:gd name="connsiteX0" fmla="*/ 1349409 w 1349409"/>
                <a:gd name="connsiteY0" fmla="*/ 0 h 88674"/>
                <a:gd name="connsiteX1" fmla="*/ 1349409 w 1349409"/>
                <a:gd name="connsiteY1" fmla="*/ 7778 h 88674"/>
                <a:gd name="connsiteX2" fmla="*/ 1342909 w 1349409"/>
                <a:gd name="connsiteY2" fmla="*/ 7778 h 88674"/>
                <a:gd name="connsiteX3" fmla="*/ 1349408 w 1349409"/>
                <a:gd name="connsiteY3" fmla="*/ 11459 h 88674"/>
                <a:gd name="connsiteX4" fmla="*/ 674168 w 1349409"/>
                <a:gd name="connsiteY4" fmla="*/ 88674 h 88674"/>
                <a:gd name="connsiteX5" fmla="*/ 12645 w 1349409"/>
                <a:gd name="connsiteY5" fmla="*/ 27021 h 88674"/>
                <a:gd name="connsiteX6" fmla="*/ 0 w 1349409"/>
                <a:gd name="connsiteY6" fmla="*/ 12677 h 88674"/>
                <a:gd name="connsiteX7" fmla="*/ 33335 w 1349409"/>
                <a:gd name="connsiteY7" fmla="*/ 19089 h 88674"/>
                <a:gd name="connsiteX8" fmla="*/ 641752 w 1349409"/>
                <a:gd name="connsiteY8" fmla="*/ 59086 h 88674"/>
                <a:gd name="connsiteX9" fmla="*/ 1250169 w 1349409"/>
                <a:gd name="connsiteY9" fmla="*/ 19089 h 8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9409" h="88674">
                  <a:moveTo>
                    <a:pt x="1349409" y="0"/>
                  </a:moveTo>
                  <a:lnTo>
                    <a:pt x="1349409" y="7778"/>
                  </a:lnTo>
                  <a:lnTo>
                    <a:pt x="1342909" y="7778"/>
                  </a:lnTo>
                  <a:lnTo>
                    <a:pt x="1349408" y="11459"/>
                  </a:lnTo>
                  <a:cubicBezTo>
                    <a:pt x="1349408" y="54104"/>
                    <a:pt x="1047093" y="88674"/>
                    <a:pt x="674168" y="88674"/>
                  </a:cubicBezTo>
                  <a:cubicBezTo>
                    <a:pt x="347858" y="88674"/>
                    <a:pt x="75609" y="62206"/>
                    <a:pt x="12645" y="27021"/>
                  </a:cubicBezTo>
                  <a:lnTo>
                    <a:pt x="0" y="12677"/>
                  </a:lnTo>
                  <a:lnTo>
                    <a:pt x="33335" y="19089"/>
                  </a:lnTo>
                  <a:cubicBezTo>
                    <a:pt x="189042" y="43801"/>
                    <a:pt x="404150" y="59086"/>
                    <a:pt x="641752" y="59086"/>
                  </a:cubicBezTo>
                  <a:cubicBezTo>
                    <a:pt x="879354" y="59086"/>
                    <a:pt x="1094462" y="43801"/>
                    <a:pt x="1250169" y="19089"/>
                  </a:cubicBezTo>
                  <a:close/>
                </a:path>
              </a:pathLst>
            </a:custGeom>
            <a:solidFill>
              <a:sysClr val="window" lastClr="FFFFFF">
                <a:lumMod val="75000"/>
              </a:sys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00" kern="0">
                <a:solidFill>
                  <a:prstClr val="white"/>
                </a:solidFill>
                <a:latin typeface="Calibri"/>
                <a:ea typeface="+mn-ea"/>
                <a:cs typeface="+mn-cs"/>
              </a:endParaRPr>
            </a:p>
          </p:txBody>
        </p:sp>
      </p:grpSp>
      <p:grpSp>
        <p:nvGrpSpPr>
          <p:cNvPr id="135" name="Group 134"/>
          <p:cNvGrpSpPr/>
          <p:nvPr/>
        </p:nvGrpSpPr>
        <p:grpSpPr>
          <a:xfrm>
            <a:off x="9458869" y="1952900"/>
            <a:ext cx="1128720" cy="627426"/>
            <a:chOff x="6294712" y="1366008"/>
            <a:chExt cx="1214355" cy="742093"/>
          </a:xfrm>
        </p:grpSpPr>
        <p:sp>
          <p:nvSpPr>
            <p:cNvPr id="136" name="Text Box 15"/>
            <p:cNvSpPr txBox="1">
              <a:spLocks noChangeArrowheads="1"/>
            </p:cNvSpPr>
            <p:nvPr/>
          </p:nvSpPr>
          <p:spPr bwMode="auto">
            <a:xfrm>
              <a:off x="6294712" y="1562063"/>
              <a:ext cx="1214355" cy="546038"/>
            </a:xfrm>
            <a:prstGeom prst="rect">
              <a:avLst/>
            </a:prstGeom>
            <a:noFill/>
            <a:ln w="9525" algn="ctr">
              <a:noFill/>
              <a:miter lim="800000"/>
              <a:headEnd/>
              <a:tailEnd/>
            </a:ln>
          </p:spPr>
          <p:txBody>
            <a:bodyPr wrap="square">
              <a:spAutoFit/>
            </a:bodyPr>
            <a:lstStyle/>
            <a:p>
              <a:pPr algn="ctr" defTabSz="914400" eaLnBrk="1" hangingPunct="1">
                <a:spcBef>
                  <a:spcPct val="50000"/>
                </a:spcBef>
                <a:defRPr/>
              </a:pPr>
              <a:r>
                <a:rPr lang="en-GB" sz="2400" b="1" kern="0" dirty="0">
                  <a:solidFill>
                    <a:prstClr val="white">
                      <a:lumMod val="50000"/>
                    </a:prstClr>
                  </a:solidFill>
                  <a:latin typeface="Agency FB" panose="020B0503020202020204" pitchFamily="34" charset="0"/>
                  <a:ea typeface="+mn-ea"/>
                  <a:cs typeface="Arial" pitchFamily="34" charset="0"/>
                </a:rPr>
                <a:t>£6,750</a:t>
              </a:r>
              <a:endParaRPr lang="en-US" sz="2400" b="1" kern="0" dirty="0">
                <a:solidFill>
                  <a:prstClr val="white">
                    <a:lumMod val="50000"/>
                  </a:prstClr>
                </a:solidFill>
                <a:latin typeface="Agency FB" panose="020B0503020202020204" pitchFamily="34" charset="0"/>
                <a:ea typeface="+mn-ea"/>
                <a:cs typeface="Arial" pitchFamily="34" charset="0"/>
              </a:endParaRPr>
            </a:p>
          </p:txBody>
        </p:sp>
        <p:sp>
          <p:nvSpPr>
            <p:cNvPr id="137" name="Text Box 15"/>
            <p:cNvSpPr txBox="1">
              <a:spLocks noChangeArrowheads="1"/>
            </p:cNvSpPr>
            <p:nvPr/>
          </p:nvSpPr>
          <p:spPr bwMode="auto">
            <a:xfrm>
              <a:off x="6331925" y="1366008"/>
              <a:ext cx="984250" cy="364026"/>
            </a:xfrm>
            <a:prstGeom prst="rect">
              <a:avLst/>
            </a:prstGeom>
            <a:noFill/>
            <a:ln w="9525" algn="ctr">
              <a:noFill/>
              <a:miter lim="800000"/>
              <a:headEnd/>
              <a:tailEnd/>
            </a:ln>
          </p:spPr>
          <p:txBody>
            <a:bodyPr>
              <a:spAutoFit/>
            </a:bodyPr>
            <a:lstStyle/>
            <a:p>
              <a:pPr algn="ctr" defTabSz="914400" eaLnBrk="1" hangingPunct="1">
                <a:spcBef>
                  <a:spcPct val="50000"/>
                </a:spcBef>
                <a:defRPr/>
              </a:pPr>
              <a:r>
                <a:rPr lang="en-GB" sz="1400" kern="0" dirty="0">
                  <a:solidFill>
                    <a:prstClr val="white">
                      <a:lumMod val="50000"/>
                    </a:prstClr>
                  </a:solidFill>
                  <a:latin typeface="Agency FB" panose="020B0503020202020204" pitchFamily="34" charset="0"/>
                  <a:ea typeface="+mn-ea"/>
                  <a:cs typeface="Arial" pitchFamily="34" charset="0"/>
                </a:rPr>
                <a:t>TOTAL</a:t>
              </a:r>
              <a:endParaRPr lang="en-US" sz="1400" kern="0" dirty="0">
                <a:solidFill>
                  <a:prstClr val="white">
                    <a:lumMod val="50000"/>
                  </a:prstClr>
                </a:solidFill>
                <a:latin typeface="Agency FB" panose="020B0503020202020204" pitchFamily="34" charset="0"/>
                <a:ea typeface="+mn-ea"/>
                <a:cs typeface="Arial" pitchFamily="34" charset="0"/>
              </a:endParaRPr>
            </a:p>
          </p:txBody>
        </p:sp>
      </p:grpSp>
    </p:spTree>
    <p:custDataLst>
      <p:tags r:id="rId1"/>
    </p:custDataLst>
    <p:extLst>
      <p:ext uri="{BB962C8B-B14F-4D97-AF65-F5344CB8AC3E}">
        <p14:creationId xmlns:p14="http://schemas.microsoft.com/office/powerpoint/2010/main" val="353349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Effect transition="in" filter="wipe(left)">
                                      <p:cBhvr>
                                        <p:cTn id="7" dur="500"/>
                                        <p:tgtEl>
                                          <p:spTgt spid="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2">
                                            <p:txEl>
                                              <p:pRg st="1" end="1"/>
                                            </p:txEl>
                                          </p:spTgt>
                                        </p:tgtEl>
                                        <p:attrNameLst>
                                          <p:attrName>style.visibility</p:attrName>
                                        </p:attrNameLst>
                                      </p:cBhvr>
                                      <p:to>
                                        <p:strVal val="visible"/>
                                      </p:to>
                                    </p:set>
                                    <p:animEffect transition="in" filter="wipe(left)">
                                      <p:cBhvr>
                                        <p:cTn id="12" dur="500"/>
                                        <p:tgtEl>
                                          <p:spTgt spid="92">
                                            <p:txEl>
                                              <p:pRg st="1" end="1"/>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11"/>
                                        </p:tgtEl>
                                        <p:attrNameLst>
                                          <p:attrName>style.visibility</p:attrName>
                                        </p:attrNameLst>
                                      </p:cBhvr>
                                      <p:to>
                                        <p:strVal val="visible"/>
                                      </p:to>
                                    </p:set>
                                    <p:animEffect transition="in" filter="wipe(down)">
                                      <p:cBhvr>
                                        <p:cTn id="16" dur="1000"/>
                                        <p:tgtEl>
                                          <p:spTgt spid="111"/>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wipe(left)">
                                      <p:cBhvr>
                                        <p:cTn id="20" dur="750"/>
                                        <p:tgtEl>
                                          <p:spTgt spid="9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2">
                                            <p:txEl>
                                              <p:pRg st="2" end="2"/>
                                            </p:txEl>
                                          </p:spTgt>
                                        </p:tgtEl>
                                        <p:attrNameLst>
                                          <p:attrName>style.visibility</p:attrName>
                                        </p:attrNameLst>
                                      </p:cBhvr>
                                      <p:to>
                                        <p:strVal val="visible"/>
                                      </p:to>
                                    </p:set>
                                    <p:animEffect transition="in" filter="wipe(left)">
                                      <p:cBhvr>
                                        <p:cTn id="25" dur="500"/>
                                        <p:tgtEl>
                                          <p:spTgt spid="92">
                                            <p:txEl>
                                              <p:pRg st="2" end="2"/>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92">
                                            <p:txEl>
                                              <p:pRg st="3" end="3"/>
                                            </p:txEl>
                                          </p:spTgt>
                                        </p:tgtEl>
                                        <p:attrNameLst>
                                          <p:attrName>style.visibility</p:attrName>
                                        </p:attrNameLst>
                                      </p:cBhvr>
                                      <p:to>
                                        <p:strVal val="visible"/>
                                      </p:to>
                                    </p:set>
                                    <p:animEffect transition="in" filter="wipe(left)">
                                      <p:cBhvr>
                                        <p:cTn id="29" dur="500"/>
                                        <p:tgtEl>
                                          <p:spTgt spid="92">
                                            <p:txEl>
                                              <p:pRg st="3" end="3"/>
                                            </p:txEl>
                                          </p:spTgt>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92">
                                            <p:txEl>
                                              <p:pRg st="4" end="4"/>
                                            </p:txEl>
                                          </p:spTgt>
                                        </p:tgtEl>
                                        <p:attrNameLst>
                                          <p:attrName>style.visibility</p:attrName>
                                        </p:attrNameLst>
                                      </p:cBhvr>
                                      <p:to>
                                        <p:strVal val="visible"/>
                                      </p:to>
                                    </p:set>
                                    <p:animEffect transition="in" filter="wipe(left)">
                                      <p:cBhvr>
                                        <p:cTn id="33" dur="500"/>
                                        <p:tgtEl>
                                          <p:spTgt spid="92">
                                            <p:txEl>
                                              <p:pRg st="4" end="4"/>
                                            </p:txEl>
                                          </p:spTgt>
                                        </p:tgtEl>
                                      </p:cBhvr>
                                    </p:animEffect>
                                  </p:childTnLst>
                                </p:cTn>
                              </p:par>
                            </p:childTnLst>
                          </p:cTn>
                        </p:par>
                        <p:par>
                          <p:cTn id="34" fill="hold">
                            <p:stCondLst>
                              <p:cond delay="1500"/>
                            </p:stCondLst>
                            <p:childTnLst>
                              <p:par>
                                <p:cTn id="35" presetID="22" presetClass="entr" presetSubtype="1" fill="hold" nodeType="after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wipe(up)">
                                      <p:cBhvr>
                                        <p:cTn id="37" dur="750"/>
                                        <p:tgtEl>
                                          <p:spTgt spid="125"/>
                                        </p:tgtEl>
                                      </p:cBhvr>
                                    </p:animEffect>
                                  </p:childTnLst>
                                </p:cTn>
                              </p:par>
                            </p:childTnLst>
                          </p:cTn>
                        </p:par>
                        <p:par>
                          <p:cTn id="38" fill="hold">
                            <p:stCondLst>
                              <p:cond delay="2250"/>
                            </p:stCondLst>
                            <p:childTnLst>
                              <p:par>
                                <p:cTn id="39" presetID="22" presetClass="entr" presetSubtype="8" fill="hold" nodeType="after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wipe(left)">
                                      <p:cBhvr>
                                        <p:cTn id="41" dur="500"/>
                                        <p:tgtEl>
                                          <p:spTgt spid="98"/>
                                        </p:tgtEl>
                                      </p:cBhvr>
                                    </p:animEffect>
                                  </p:childTnLst>
                                </p:cTn>
                              </p:par>
                            </p:childTnLst>
                          </p:cTn>
                        </p:par>
                        <p:par>
                          <p:cTn id="42" fill="hold">
                            <p:stCondLst>
                              <p:cond delay="2750"/>
                            </p:stCondLst>
                            <p:childTnLst>
                              <p:par>
                                <p:cTn id="43" presetID="1" presetClass="entr" presetSubtype="0" fill="hold" grpId="1" nodeType="afterEffect">
                                  <p:stCondLst>
                                    <p:cond delay="0"/>
                                  </p:stCondLst>
                                  <p:childTnLst>
                                    <p:set>
                                      <p:cBhvr>
                                        <p:cTn id="44" dur="1" fill="hold">
                                          <p:stCondLst>
                                            <p:cond delay="0"/>
                                          </p:stCondLst>
                                        </p:cTn>
                                        <p:tgtEl>
                                          <p:spTgt spid="124"/>
                                        </p:tgtEl>
                                        <p:attrNameLst>
                                          <p:attrName>style.visibility</p:attrName>
                                        </p:attrNameLst>
                                      </p:cBhvr>
                                      <p:to>
                                        <p:strVal val="visible"/>
                                      </p:to>
                                    </p:set>
                                  </p:childTnLst>
                                </p:cTn>
                              </p:par>
                            </p:childTnLst>
                          </p:cTn>
                        </p:par>
                        <p:par>
                          <p:cTn id="45" fill="hold">
                            <p:stCondLst>
                              <p:cond delay="2750"/>
                            </p:stCondLst>
                            <p:childTnLst>
                              <p:par>
                                <p:cTn id="46" presetID="64" presetClass="path" presetSubtype="0" accel="50000" decel="50000" fill="hold" grpId="0" nodeType="afterEffect">
                                  <p:stCondLst>
                                    <p:cond delay="0"/>
                                  </p:stCondLst>
                                  <p:childTnLst>
                                    <p:animMotion origin="layout" path="M -3.88889E-6 -1.11111E-6 L -3.88889E-6 -0.09282 " pathEditMode="relative" rAng="0" ptsTypes="AA">
                                      <p:cBhvr>
                                        <p:cTn id="47" dur="2000" spd="-100000" fill="hold"/>
                                        <p:tgtEl>
                                          <p:spTgt spid="124"/>
                                        </p:tgtEl>
                                        <p:attrNameLst>
                                          <p:attrName>ppt_x</p:attrName>
                                          <p:attrName>ppt_y</p:attrName>
                                        </p:attrNameLst>
                                      </p:cBhvr>
                                      <p:rCtr x="0" y="-4653"/>
                                    </p:animMotion>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2">
                                            <p:txEl>
                                              <p:pRg st="5" end="5"/>
                                            </p:txEl>
                                          </p:spTgt>
                                        </p:tgtEl>
                                        <p:attrNameLst>
                                          <p:attrName>style.visibility</p:attrName>
                                        </p:attrNameLst>
                                      </p:cBhvr>
                                      <p:to>
                                        <p:strVal val="visible"/>
                                      </p:to>
                                    </p:set>
                                    <p:animEffect transition="in" filter="wipe(left)">
                                      <p:cBhvr>
                                        <p:cTn id="52" dur="500"/>
                                        <p:tgtEl>
                                          <p:spTgt spid="92">
                                            <p:txEl>
                                              <p:pRg st="5" end="5"/>
                                            </p:txEl>
                                          </p:spTgt>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wipe(left)">
                                      <p:cBhvr>
                                        <p:cTn id="56" dur="500"/>
                                        <p:tgtEl>
                                          <p:spTgt spid="103"/>
                                        </p:tgtEl>
                                      </p:cBhvr>
                                    </p:animEffect>
                                  </p:childTnLst>
                                </p:cTn>
                              </p:par>
                            </p:childTnLst>
                          </p:cTn>
                        </p:par>
                        <p:par>
                          <p:cTn id="57" fill="hold">
                            <p:stCondLst>
                              <p:cond delay="1000"/>
                            </p:stCondLst>
                            <p:childTnLst>
                              <p:par>
                                <p:cTn id="58" presetID="22" presetClass="entr" presetSubtype="4" fill="hold" nodeType="afterEffect">
                                  <p:stCondLst>
                                    <p:cond delay="0"/>
                                  </p:stCondLst>
                                  <p:childTnLst>
                                    <p:set>
                                      <p:cBhvr>
                                        <p:cTn id="59" dur="1" fill="hold">
                                          <p:stCondLst>
                                            <p:cond delay="0"/>
                                          </p:stCondLst>
                                        </p:cTn>
                                        <p:tgtEl>
                                          <p:spTgt spid="119"/>
                                        </p:tgtEl>
                                        <p:attrNameLst>
                                          <p:attrName>style.visibility</p:attrName>
                                        </p:attrNameLst>
                                      </p:cBhvr>
                                      <p:to>
                                        <p:strVal val="visible"/>
                                      </p:to>
                                    </p:set>
                                    <p:animEffect transition="in" filter="wipe(down)">
                                      <p:cBhvr>
                                        <p:cTn id="60" dur="1000"/>
                                        <p:tgtEl>
                                          <p:spTgt spid="119"/>
                                        </p:tgtEl>
                                      </p:cBhvr>
                                    </p:animEffect>
                                  </p:childTnLst>
                                </p:cTn>
                              </p:par>
                            </p:childTnLst>
                          </p:cTn>
                        </p:par>
                        <p:par>
                          <p:cTn id="61" fill="hold">
                            <p:stCondLst>
                              <p:cond delay="2000"/>
                            </p:stCondLst>
                            <p:childTnLst>
                              <p:par>
                                <p:cTn id="62" presetID="10" presetClass="entr" presetSubtype="0" fill="hold" nodeType="afterEffect">
                                  <p:stCondLst>
                                    <p:cond delay="0"/>
                                  </p:stCondLst>
                                  <p:childTnLst>
                                    <p:set>
                                      <p:cBhvr>
                                        <p:cTn id="63" dur="1" fill="hold">
                                          <p:stCondLst>
                                            <p:cond delay="0"/>
                                          </p:stCondLst>
                                        </p:cTn>
                                        <p:tgtEl>
                                          <p:spTgt spid="135"/>
                                        </p:tgtEl>
                                        <p:attrNameLst>
                                          <p:attrName>style.visibility</p:attrName>
                                        </p:attrNameLst>
                                      </p:cBhvr>
                                      <p:to>
                                        <p:strVal val="visible"/>
                                      </p:to>
                                    </p:set>
                                    <p:animEffect transition="in" filter="fade">
                                      <p:cBhvr>
                                        <p:cTn id="64" dur="500"/>
                                        <p:tgtEl>
                                          <p:spTgt spid="135"/>
                                        </p:tgtEl>
                                      </p:cBhvr>
                                    </p:animEffect>
                                  </p:childTnLst>
                                </p:cTn>
                              </p:par>
                            </p:childTnLst>
                          </p:cTn>
                        </p:par>
                        <p:par>
                          <p:cTn id="65" fill="hold">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4" grpId="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83C1594C-77D7-455A-AD1C-E1E6FF352185}"/>
              </a:ext>
            </a:extLst>
          </p:cNvPr>
          <p:cNvSpPr/>
          <p:nvPr/>
        </p:nvSpPr>
        <p:spPr>
          <a:xfrm>
            <a:off x="802800" y="6153399"/>
            <a:ext cx="6715424" cy="338554"/>
          </a:xfrm>
          <a:prstGeom prst="rect">
            <a:avLst/>
          </a:prstGeom>
        </p:spPr>
        <p:txBody>
          <a:bodyPr wrap="none" lIns="0">
            <a:spAutoFit/>
          </a:bodyPr>
          <a:lstStyle/>
          <a:p>
            <a:pPr defTabSz="914400" eaLnBrk="1" fontAlgn="auto" hangingPunct="1">
              <a:spcBef>
                <a:spcPts val="0"/>
              </a:spcBef>
              <a:spcAft>
                <a:spcPts val="0"/>
              </a:spcAft>
              <a:defRPr/>
            </a:pPr>
            <a:r>
              <a:rPr lang="en-US" sz="1600" kern="0" dirty="0">
                <a:solidFill>
                  <a:srgbClr val="000000"/>
                </a:solidFill>
                <a:latin typeface="Aptos" panose="020B0004020202020204" pitchFamily="34" charset="0"/>
                <a:cs typeface="Arial" pitchFamily="34" charset="0"/>
              </a:rPr>
              <a:t>*</a:t>
            </a:r>
            <a:r>
              <a:rPr lang="en-US" sz="1200" kern="0" dirty="0">
                <a:solidFill>
                  <a:srgbClr val="000000"/>
                </a:solidFill>
                <a:latin typeface="Aptos" panose="020B0004020202020204" pitchFamily="34" charset="0"/>
                <a:cs typeface="Arial" pitchFamily="34" charset="0"/>
              </a:rPr>
              <a:t>Tax relief is only available on contributions up to the greater of 100% of relevant earnings or £3,600</a:t>
            </a:r>
            <a:endParaRPr lang="en-GB" sz="1200" dirty="0">
              <a:solidFill>
                <a:srgbClr val="000000"/>
              </a:solidFill>
              <a:latin typeface="Aptos" panose="020B0004020202020204" pitchFamily="34" charset="0"/>
              <a:cs typeface="+mn-cs"/>
            </a:endParaRPr>
          </a:p>
        </p:txBody>
      </p:sp>
      <p:sp>
        <p:nvSpPr>
          <p:cNvPr id="115" name="Rectangle 114">
            <a:extLst>
              <a:ext uri="{FF2B5EF4-FFF2-40B4-BE49-F238E27FC236}">
                <a16:creationId xmlns:a16="http://schemas.microsoft.com/office/drawing/2014/main" id="{2A6ECA12-25EF-4FF8-AF35-788C0110EFF0}"/>
              </a:ext>
            </a:extLst>
          </p:cNvPr>
          <p:cNvSpPr/>
          <p:nvPr/>
        </p:nvSpPr>
        <p:spPr>
          <a:xfrm>
            <a:off x="802800" y="1642379"/>
            <a:ext cx="10585450" cy="1669688"/>
          </a:xfrm>
          <a:prstGeom prst="rect">
            <a:avLst/>
          </a:prstGeom>
        </p:spPr>
        <p:txBody>
          <a:bodyPr lIns="0"/>
          <a:lstStyle/>
          <a:p>
            <a:r>
              <a:rPr lang="en-GB" b="1" dirty="0"/>
              <a:t>Annual Allowance (AA)</a:t>
            </a:r>
          </a:p>
          <a:p>
            <a:pPr marL="285750" lvl="2" indent="-285750" defTabSz="914400">
              <a:spcBef>
                <a:spcPts val="600"/>
              </a:spcBef>
              <a:spcAft>
                <a:spcPts val="300"/>
              </a:spcAft>
              <a:buClr>
                <a:schemeClr val="tx1"/>
              </a:buClr>
              <a:buSzPct val="100000"/>
              <a:buFont typeface="Arial" panose="020B0604020202020204" pitchFamily="34" charset="0"/>
              <a:buChar char="•"/>
            </a:pPr>
            <a:r>
              <a:rPr lang="en-GB" sz="1600" kern="0" dirty="0">
                <a:solidFill>
                  <a:srgbClr val="000000"/>
                </a:solidFill>
                <a:latin typeface="Aptos" panose="020B0004020202020204" pitchFamily="34" charset="0"/>
                <a:cs typeface="Arial" pitchFamily="34" charset="0"/>
              </a:rPr>
              <a:t>The annual allowance is £60,000*</a:t>
            </a:r>
          </a:p>
          <a:p>
            <a:pPr marL="285750" lvl="2" indent="-285750" defTabSz="914400">
              <a:spcBef>
                <a:spcPts val="600"/>
              </a:spcBef>
              <a:spcAft>
                <a:spcPts val="300"/>
              </a:spcAft>
              <a:buClr>
                <a:schemeClr val="tx1"/>
              </a:buClr>
              <a:buSzPct val="100000"/>
              <a:buFont typeface="Arial" panose="020B0604020202020204" pitchFamily="34" charset="0"/>
              <a:buChar char="•"/>
            </a:pPr>
            <a:r>
              <a:rPr lang="en-GB" sz="1600" kern="0" dirty="0">
                <a:solidFill>
                  <a:srgbClr val="000000"/>
                </a:solidFill>
                <a:latin typeface="Aptos" panose="020B0004020202020204" pitchFamily="34" charset="0"/>
                <a:cs typeface="Arial" pitchFamily="34" charset="0"/>
              </a:rPr>
              <a:t>This may be reduced if your total taxable income exceeds £200,000 or you flexibly withdraw taxable income from a DC scheme </a:t>
            </a:r>
          </a:p>
          <a:p>
            <a:pPr marL="285750" lvl="2" indent="-285750" defTabSz="914400">
              <a:spcBef>
                <a:spcPts val="600"/>
              </a:spcBef>
              <a:spcAft>
                <a:spcPts val="300"/>
              </a:spcAft>
              <a:buClr>
                <a:schemeClr val="tx1"/>
              </a:buClr>
              <a:buSzPct val="100000"/>
              <a:buFont typeface="Arial" panose="020B0604020202020204" pitchFamily="34" charset="0"/>
              <a:buChar char="•"/>
            </a:pPr>
            <a:r>
              <a:rPr lang="en-GB" sz="1600" kern="0" dirty="0">
                <a:solidFill>
                  <a:srgbClr val="000000"/>
                </a:solidFill>
                <a:latin typeface="Aptos" panose="020B0004020202020204" pitchFamily="34" charset="0"/>
                <a:cs typeface="Arial" pitchFamily="34" charset="0"/>
              </a:rPr>
              <a:t>Carry forward may be available from up to the 3 previous tax years</a:t>
            </a:r>
          </a:p>
        </p:txBody>
      </p:sp>
      <p:sp>
        <p:nvSpPr>
          <p:cNvPr id="126" name="TextBox 125">
            <a:extLst>
              <a:ext uri="{FF2B5EF4-FFF2-40B4-BE49-F238E27FC236}">
                <a16:creationId xmlns:a16="http://schemas.microsoft.com/office/drawing/2014/main" id="{52AB68B9-1C7A-406A-94EC-16C1FEB10345}"/>
              </a:ext>
            </a:extLst>
          </p:cNvPr>
          <p:cNvSpPr txBox="1"/>
          <p:nvPr/>
        </p:nvSpPr>
        <p:spPr>
          <a:xfrm>
            <a:off x="2846712" y="5677935"/>
            <a:ext cx="7916639" cy="338554"/>
          </a:xfrm>
          <a:prstGeom prst="rect">
            <a:avLst/>
          </a:prstGeom>
          <a:noFill/>
        </p:spPr>
        <p:txBody>
          <a:bodyPr wrap="square" rtlCol="0">
            <a:spAutoFit/>
          </a:bodyPr>
          <a:lstStyle/>
          <a:p>
            <a:pPr>
              <a:buClr>
                <a:srgbClr val="111111"/>
              </a:buClr>
              <a:defRPr/>
            </a:pPr>
            <a:r>
              <a:rPr lang="en-GB" sz="1600" b="1" kern="0">
                <a:solidFill>
                  <a:srgbClr val="000000"/>
                </a:solidFill>
                <a:latin typeface="Aptos" panose="020B0004020202020204" pitchFamily="34" charset="0"/>
                <a:cs typeface="Arial" pitchFamily="34" charset="0"/>
              </a:rPr>
              <a:t>If you think you may be affected, ask about this on your follow up call </a:t>
            </a:r>
          </a:p>
        </p:txBody>
      </p:sp>
      <p:sp>
        <p:nvSpPr>
          <p:cNvPr id="130" name="Title 1">
            <a:extLst>
              <a:ext uri="{FF2B5EF4-FFF2-40B4-BE49-F238E27FC236}">
                <a16:creationId xmlns:a16="http://schemas.microsoft.com/office/drawing/2014/main" id="{CD9B3C3F-5764-4CA7-BA0B-0FD572442796}"/>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Limits on tax efficiency</a:t>
            </a:r>
          </a:p>
        </p:txBody>
      </p:sp>
      <p:sp>
        <p:nvSpPr>
          <p:cNvPr id="34" name="Rectangle 12">
            <a:extLst>
              <a:ext uri="{FF2B5EF4-FFF2-40B4-BE49-F238E27FC236}">
                <a16:creationId xmlns:a16="http://schemas.microsoft.com/office/drawing/2014/main" id="{633FAEA1-E208-41E6-879D-AB1C9A248724}"/>
              </a:ext>
            </a:extLst>
          </p:cNvPr>
          <p:cNvSpPr txBox="1">
            <a:spLocks noChangeArrowheads="1"/>
          </p:cNvSpPr>
          <p:nvPr/>
        </p:nvSpPr>
        <p:spPr>
          <a:xfrm>
            <a:off x="802800" y="3369486"/>
            <a:ext cx="10585450" cy="2308449"/>
          </a:xfrm>
          <a:prstGeom prst="rect">
            <a:avLst/>
          </a:prstGeom>
        </p:spPr>
        <p:txBody>
          <a:bodyPr lIns="0"/>
          <a:lstStyle/>
          <a:p>
            <a:pPr marL="0" lvl="2" defTabSz="914400" eaLnBrk="1" fontAlgn="auto" hangingPunct="1">
              <a:spcBef>
                <a:spcPts val="600"/>
              </a:spcBef>
              <a:spcAft>
                <a:spcPts val="300"/>
              </a:spcAft>
              <a:buClr>
                <a:schemeClr val="tx1"/>
              </a:buClr>
              <a:buSzPct val="100000"/>
              <a:defRPr/>
            </a:pPr>
            <a:r>
              <a:rPr lang="en-GB" b="1" kern="0" dirty="0">
                <a:solidFill>
                  <a:srgbClr val="000000"/>
                </a:solidFill>
                <a:latin typeface="Aptos" panose="020B0004020202020204" pitchFamily="34" charset="0"/>
                <a:cs typeface="Arial" pitchFamily="34" charset="0"/>
              </a:rPr>
              <a:t>Limits on tax-free cash</a:t>
            </a:r>
          </a:p>
          <a:p>
            <a:pPr marL="285750" lvl="2" indent="-285750" defTabSz="914400" eaLnBrk="1" fontAlgn="auto" hangingPunct="1">
              <a:spcBef>
                <a:spcPts val="600"/>
              </a:spcBef>
              <a:spcAft>
                <a:spcPts val="300"/>
              </a:spcAft>
              <a:buClr>
                <a:schemeClr val="tx1"/>
              </a:buClr>
              <a:buSzPct val="100000"/>
              <a:buFont typeface="Arial" panose="020B0604020202020204" pitchFamily="34" charset="0"/>
              <a:buChar char="•"/>
              <a:defRPr/>
            </a:pPr>
            <a:r>
              <a:rPr lang="en-GB" sz="1600" kern="0" dirty="0">
                <a:solidFill>
                  <a:srgbClr val="000000"/>
                </a:solidFill>
                <a:latin typeface="Aptos" panose="020B0004020202020204" pitchFamily="34" charset="0"/>
                <a:cs typeface="Arial" pitchFamily="34" charset="0"/>
              </a:rPr>
              <a:t>Lump Sum Allowance (LSA): The maximum tax-free cash is limited to 25% of the pension value, subject to a total cap of £268,275 (which is set to be frozen)</a:t>
            </a:r>
          </a:p>
          <a:p>
            <a:pPr marL="285750" lvl="2" indent="-285750" defTabSz="914400" eaLnBrk="1" fontAlgn="auto" hangingPunct="1">
              <a:spcBef>
                <a:spcPts val="600"/>
              </a:spcBef>
              <a:spcAft>
                <a:spcPts val="300"/>
              </a:spcAft>
              <a:buClr>
                <a:schemeClr val="tx1"/>
              </a:buClr>
              <a:buSzPct val="100000"/>
              <a:buFont typeface="Arial" panose="020B0604020202020204" pitchFamily="34" charset="0"/>
              <a:buChar char="•"/>
              <a:defRPr/>
            </a:pPr>
            <a:r>
              <a:rPr lang="en-GB" sz="1600" kern="0" dirty="0">
                <a:solidFill>
                  <a:srgbClr val="000000"/>
                </a:solidFill>
                <a:latin typeface="Aptos" panose="020B0004020202020204" pitchFamily="34" charset="0"/>
                <a:cs typeface="Arial" pitchFamily="34" charset="0"/>
              </a:rPr>
              <a:t>Lump Sum and Death Benefits Allowance (LSDBA): The maximum amount of non-taxable lump sums that can be taken from a pension, set at £1,073,100.</a:t>
            </a:r>
          </a:p>
          <a:p>
            <a:pPr marL="285750" lvl="2" indent="-285750" defTabSz="914400" eaLnBrk="1" fontAlgn="auto" hangingPunct="1">
              <a:spcBef>
                <a:spcPts val="600"/>
              </a:spcBef>
              <a:spcAft>
                <a:spcPts val="300"/>
              </a:spcAft>
              <a:buClr>
                <a:schemeClr val="tx1"/>
              </a:buClr>
              <a:buSzPct val="100000"/>
              <a:buFont typeface="Arial" panose="020B0604020202020204" pitchFamily="34" charset="0"/>
              <a:buChar char="•"/>
              <a:defRPr/>
            </a:pPr>
            <a:r>
              <a:rPr lang="en-US" sz="1600" dirty="0">
                <a:solidFill>
                  <a:srgbClr val="111111"/>
                </a:solidFill>
                <a:latin typeface="Aptos" panose="020B0004020202020204" pitchFamily="34" charset="0"/>
              </a:rPr>
              <a:t>Those individuals who hold Life Time Allowance (LTA) protection will have allowances based on their protected LTA</a:t>
            </a:r>
            <a:endParaRPr lang="en-US" sz="1600" b="1" kern="0" dirty="0">
              <a:solidFill>
                <a:srgbClr val="111111"/>
              </a:solidFill>
              <a:latin typeface="Aptos" panose="020B0004020202020204" pitchFamily="34" charset="0"/>
              <a:cs typeface="Arial" pitchFamily="34" charset="0"/>
            </a:endParaRPr>
          </a:p>
        </p:txBody>
      </p:sp>
      <p:pic>
        <p:nvPicPr>
          <p:cNvPr id="6" name="Picture 5">
            <a:extLst>
              <a:ext uri="{FF2B5EF4-FFF2-40B4-BE49-F238E27FC236}">
                <a16:creationId xmlns:a16="http://schemas.microsoft.com/office/drawing/2014/main" id="{C7F6FA72-E56F-CFF0-E6FA-9CF5578886BC}"/>
              </a:ext>
            </a:extLst>
          </p:cNvPr>
          <p:cNvPicPr>
            <a:picLocks noChangeAspect="1"/>
          </p:cNvPicPr>
          <p:nvPr/>
        </p:nvPicPr>
        <p:blipFill>
          <a:blip r:embed="rId4"/>
          <a:stretch>
            <a:fillRect/>
          </a:stretch>
        </p:blipFill>
        <p:spPr>
          <a:xfrm>
            <a:off x="2247482" y="5466940"/>
            <a:ext cx="817882" cy="802944"/>
          </a:xfrm>
          <a:prstGeom prst="rect">
            <a:avLst/>
          </a:prstGeom>
        </p:spPr>
      </p:pic>
      <p:sp>
        <p:nvSpPr>
          <p:cNvPr id="2" name="RefTextBox123">
            <a:extLst>
              <a:ext uri="{FF2B5EF4-FFF2-40B4-BE49-F238E27FC236}">
                <a16:creationId xmlns:a16="http://schemas.microsoft.com/office/drawing/2014/main" id="{B09D5778-54CC-BD24-82E3-129307E5F925}"/>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860866534</a:t>
            </a:r>
          </a:p>
        </p:txBody>
      </p:sp>
    </p:spTree>
    <p:custDataLst>
      <p:tags r:id="rId1"/>
    </p:custDataLst>
    <p:extLst>
      <p:ext uri="{BB962C8B-B14F-4D97-AF65-F5344CB8AC3E}">
        <p14:creationId xmlns:p14="http://schemas.microsoft.com/office/powerpoint/2010/main" val="248799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5">
                                            <p:txEl>
                                              <p:pRg st="1" end="1"/>
                                            </p:txEl>
                                          </p:spTgt>
                                        </p:tgtEl>
                                        <p:attrNameLst>
                                          <p:attrName>style.visibility</p:attrName>
                                        </p:attrNameLst>
                                      </p:cBhvr>
                                      <p:to>
                                        <p:strVal val="visible"/>
                                      </p:to>
                                    </p:set>
                                    <p:animEffect transition="in" filter="fade">
                                      <p:cBhvr>
                                        <p:cTn id="10" dur="500"/>
                                        <p:tgtEl>
                                          <p:spTgt spid="1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5">
                                            <p:txEl>
                                              <p:pRg st="2" end="2"/>
                                            </p:txEl>
                                          </p:spTgt>
                                        </p:tgtEl>
                                        <p:attrNameLst>
                                          <p:attrName>style.visibility</p:attrName>
                                        </p:attrNameLst>
                                      </p:cBhvr>
                                      <p:to>
                                        <p:strVal val="visible"/>
                                      </p:to>
                                    </p:set>
                                    <p:animEffect transition="in" filter="fade">
                                      <p:cBhvr>
                                        <p:cTn id="13" dur="500"/>
                                        <p:tgtEl>
                                          <p:spTgt spid="11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5">
                                            <p:txEl>
                                              <p:pRg st="3" end="3"/>
                                            </p:txEl>
                                          </p:spTgt>
                                        </p:tgtEl>
                                        <p:attrNameLst>
                                          <p:attrName>style.visibility</p:attrName>
                                        </p:attrNameLst>
                                      </p:cBhvr>
                                      <p:to>
                                        <p:strVal val="visible"/>
                                      </p:to>
                                    </p:set>
                                    <p:animEffect transition="in" filter="fade">
                                      <p:cBhvr>
                                        <p:cTn id="16" dur="500"/>
                                        <p:tgtEl>
                                          <p:spTgt spid="115">
                                            <p:txEl>
                                              <p:pRg st="3" end="3"/>
                                            </p:txEl>
                                          </p:spTgt>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
                                            <p:txEl>
                                              <p:pRg st="0" end="0"/>
                                            </p:txEl>
                                          </p:spTgt>
                                        </p:tgtEl>
                                        <p:attrNameLst>
                                          <p:attrName>style.visibility</p:attrName>
                                        </p:attrNameLst>
                                      </p:cBhvr>
                                      <p:to>
                                        <p:strVal val="visible"/>
                                      </p:to>
                                    </p:set>
                                    <p:animEffect transition="in" filter="fade">
                                      <p:cBhvr>
                                        <p:cTn id="23" dur="500"/>
                                        <p:tgtEl>
                                          <p:spTgt spid="3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4">
                                            <p:txEl>
                                              <p:pRg st="1" end="1"/>
                                            </p:txEl>
                                          </p:spTgt>
                                        </p:tgtEl>
                                        <p:attrNameLst>
                                          <p:attrName>style.visibility</p:attrName>
                                        </p:attrNameLst>
                                      </p:cBhvr>
                                      <p:to>
                                        <p:strVal val="visible"/>
                                      </p:to>
                                    </p:set>
                                    <p:animEffect transition="in" filter="fade">
                                      <p:cBhvr>
                                        <p:cTn id="28" dur="500"/>
                                        <p:tgtEl>
                                          <p:spTgt spid="3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4">
                                            <p:txEl>
                                              <p:pRg st="2" end="2"/>
                                            </p:txEl>
                                          </p:spTgt>
                                        </p:tgtEl>
                                        <p:attrNameLst>
                                          <p:attrName>style.visibility</p:attrName>
                                        </p:attrNameLst>
                                      </p:cBhvr>
                                      <p:to>
                                        <p:strVal val="visible"/>
                                      </p:to>
                                    </p:set>
                                    <p:animEffect transition="in" filter="fade">
                                      <p:cBhvr>
                                        <p:cTn id="33" dur="500"/>
                                        <p:tgtEl>
                                          <p:spTgt spid="3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4">
                                            <p:txEl>
                                              <p:pRg st="3" end="3"/>
                                            </p:txEl>
                                          </p:spTgt>
                                        </p:tgtEl>
                                        <p:attrNameLst>
                                          <p:attrName>style.visibility</p:attrName>
                                        </p:attrNameLst>
                                      </p:cBhvr>
                                      <p:to>
                                        <p:strVal val="visible"/>
                                      </p:to>
                                    </p:set>
                                    <p:animEffect transition="in" filter="fade">
                                      <p:cBhvr>
                                        <p:cTn id="38" dur="500"/>
                                        <p:tgtEl>
                                          <p:spTgt spid="3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fade">
                                      <p:cBhvr>
                                        <p:cTn id="43" dur="500"/>
                                        <p:tgtEl>
                                          <p:spTgt spid="126"/>
                                        </p:tgtEl>
                                      </p:cBhvr>
                                    </p:animEffect>
                                  </p:childTnLst>
                                </p:cTn>
                              </p:par>
                              <p:par>
                                <p:cTn id="44" presetID="10"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2E7EAD0B-6450-4E37-B078-50E90787A9B0}"/>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Defined contribution income options</a:t>
            </a:r>
          </a:p>
        </p:txBody>
      </p:sp>
      <p:sp>
        <p:nvSpPr>
          <p:cNvPr id="3" name="Rounded Rectangle 33">
            <a:extLst>
              <a:ext uri="{FF2B5EF4-FFF2-40B4-BE49-F238E27FC236}">
                <a16:creationId xmlns:a16="http://schemas.microsoft.com/office/drawing/2014/main" id="{006EDF54-55CC-4A17-ADC3-C9E0333C1195}"/>
              </a:ext>
            </a:extLst>
          </p:cNvPr>
          <p:cNvSpPr/>
          <p:nvPr/>
        </p:nvSpPr>
        <p:spPr>
          <a:xfrm>
            <a:off x="5322637" y="4123550"/>
            <a:ext cx="1612286" cy="681944"/>
          </a:xfrm>
          <a:prstGeom prst="roundRect">
            <a:avLst/>
          </a:prstGeom>
          <a:noFill/>
          <a:ln w="44450" cap="flat" cmpd="sng" algn="ctr">
            <a:solidFill>
              <a:srgbClr val="DFE0E0">
                <a:shade val="50000"/>
              </a:srgbClr>
            </a:solidFill>
            <a:prstDash val="solid"/>
          </a:ln>
          <a:effectLst/>
          <a:scene3d>
            <a:camera prst="orthographicFront"/>
            <a:lightRig rig="balanced" dir="t"/>
          </a:scene3d>
          <a:sp3d>
            <a:bevelT/>
          </a:sp3d>
        </p:spPr>
        <p:txBody>
          <a:bodyPr rtlCol="0" anchor="ctr"/>
          <a:lstStyle/>
          <a:p>
            <a:pPr algn="ctr" eaLnBrk="1" fontAlgn="auto" hangingPunct="1">
              <a:spcBef>
                <a:spcPts val="0"/>
              </a:spcBef>
              <a:spcAft>
                <a:spcPts val="0"/>
              </a:spcAft>
              <a:defRPr/>
            </a:pPr>
            <a:r>
              <a:rPr lang="en-GB">
                <a:solidFill>
                  <a:srgbClr val="000000"/>
                </a:solidFill>
                <a:latin typeface="Aptos" panose="020B0004020202020204" pitchFamily="34" charset="0"/>
                <a:ea typeface="ヒラギノ角ゴ Pro W3" charset="-128"/>
                <a:cs typeface="Arial" pitchFamily="34" charset="0"/>
              </a:rPr>
              <a:t>Draw regular income</a:t>
            </a:r>
          </a:p>
        </p:txBody>
      </p:sp>
      <p:sp>
        <p:nvSpPr>
          <p:cNvPr id="4" name="Rounded Rectangle 35">
            <a:extLst>
              <a:ext uri="{FF2B5EF4-FFF2-40B4-BE49-F238E27FC236}">
                <a16:creationId xmlns:a16="http://schemas.microsoft.com/office/drawing/2014/main" id="{DC30739A-1738-4290-A40F-67DAE47C58D4}"/>
              </a:ext>
            </a:extLst>
          </p:cNvPr>
          <p:cNvSpPr/>
          <p:nvPr/>
        </p:nvSpPr>
        <p:spPr>
          <a:xfrm>
            <a:off x="1741503" y="4123550"/>
            <a:ext cx="1477096" cy="681944"/>
          </a:xfrm>
          <a:prstGeom prst="roundRect">
            <a:avLst/>
          </a:prstGeom>
          <a:noFill/>
          <a:ln w="44450" cap="flat" cmpd="sng" algn="ctr">
            <a:solidFill>
              <a:srgbClr val="DFE0E0">
                <a:shade val="50000"/>
              </a:srgbClr>
            </a:solidFill>
            <a:prstDash val="solid"/>
          </a:ln>
          <a:effectLst/>
          <a:scene3d>
            <a:camera prst="orthographicFront"/>
            <a:lightRig rig="balanced" dir="t"/>
          </a:scene3d>
          <a:sp3d>
            <a:bevelT/>
          </a:sp3d>
        </p:spPr>
        <p:txBody>
          <a:bodyPr rtlCol="0" anchor="ctr"/>
          <a:lstStyle/>
          <a:p>
            <a:pPr algn="ctr" eaLnBrk="1" fontAlgn="auto" hangingPunct="1">
              <a:spcBef>
                <a:spcPts val="0"/>
              </a:spcBef>
              <a:spcAft>
                <a:spcPts val="0"/>
              </a:spcAft>
              <a:defRPr/>
            </a:pPr>
            <a:r>
              <a:rPr lang="en-GB">
                <a:solidFill>
                  <a:srgbClr val="000000"/>
                </a:solidFill>
                <a:latin typeface="Aptos" panose="020B0004020202020204" pitchFamily="34" charset="0"/>
                <a:ea typeface="ヒラギノ角ゴ Pro W3" charset="-128"/>
                <a:cs typeface="Arial" pitchFamily="34" charset="0"/>
              </a:rPr>
              <a:t>Cash lump sums</a:t>
            </a:r>
          </a:p>
        </p:txBody>
      </p:sp>
      <p:sp>
        <p:nvSpPr>
          <p:cNvPr id="5" name="Rounded Rectangle 37">
            <a:extLst>
              <a:ext uri="{FF2B5EF4-FFF2-40B4-BE49-F238E27FC236}">
                <a16:creationId xmlns:a16="http://schemas.microsoft.com/office/drawing/2014/main" id="{29945BEA-AB26-4545-B66B-9AF23EDFEB24}"/>
              </a:ext>
            </a:extLst>
          </p:cNvPr>
          <p:cNvSpPr/>
          <p:nvPr/>
        </p:nvSpPr>
        <p:spPr>
          <a:xfrm>
            <a:off x="8903769" y="4123550"/>
            <a:ext cx="1477096" cy="681944"/>
          </a:xfrm>
          <a:prstGeom prst="roundRect">
            <a:avLst/>
          </a:prstGeom>
          <a:noFill/>
          <a:ln w="44450" cap="flat" cmpd="sng" algn="ctr">
            <a:solidFill>
              <a:srgbClr val="DFE0E0">
                <a:shade val="50000"/>
              </a:srgbClr>
            </a:solidFill>
            <a:prstDash val="solid"/>
          </a:ln>
          <a:effectLst/>
          <a:scene3d>
            <a:camera prst="orthographicFront"/>
            <a:lightRig rig="balanced" dir="t"/>
          </a:scene3d>
          <a:sp3d>
            <a:bevelT/>
          </a:sp3d>
        </p:spPr>
        <p:txBody>
          <a:bodyPr rtlCol="0" anchor="ctr"/>
          <a:lstStyle/>
          <a:p>
            <a:pPr algn="ctr" eaLnBrk="1" fontAlgn="auto" hangingPunct="1">
              <a:spcBef>
                <a:spcPts val="0"/>
              </a:spcBef>
              <a:spcAft>
                <a:spcPts val="0"/>
              </a:spcAft>
              <a:defRPr/>
            </a:pPr>
            <a:r>
              <a:rPr lang="en-GB">
                <a:solidFill>
                  <a:srgbClr val="000000"/>
                </a:solidFill>
                <a:latin typeface="Aptos" panose="020B0004020202020204" pitchFamily="34" charset="0"/>
                <a:ea typeface="ヒラギノ角ゴ Pro W3" charset="-128"/>
                <a:cs typeface="Arial" pitchFamily="34" charset="0"/>
              </a:rPr>
              <a:t>Annuity</a:t>
            </a:r>
          </a:p>
        </p:txBody>
      </p:sp>
      <p:sp>
        <p:nvSpPr>
          <p:cNvPr id="6" name="Rectangle 48">
            <a:extLst>
              <a:ext uri="{FF2B5EF4-FFF2-40B4-BE49-F238E27FC236}">
                <a16:creationId xmlns:a16="http://schemas.microsoft.com/office/drawing/2014/main" id="{69BE420C-9766-40B0-A69E-7B2DFDD6EF3C}"/>
              </a:ext>
            </a:extLst>
          </p:cNvPr>
          <p:cNvSpPr/>
          <p:nvPr/>
        </p:nvSpPr>
        <p:spPr>
          <a:xfrm>
            <a:off x="2392855" y="3429000"/>
            <a:ext cx="7336659" cy="591237"/>
          </a:xfrm>
          <a:custGeom>
            <a:avLst/>
            <a:gdLst/>
            <a:ahLst/>
            <a:cxnLst/>
            <a:rect l="l" t="t" r="r" b="b"/>
            <a:pathLst>
              <a:path w="7336659" h="718324">
                <a:moveTo>
                  <a:pt x="3624733" y="0"/>
                </a:moveTo>
                <a:lnTo>
                  <a:pt x="3711929" y="0"/>
                </a:lnTo>
                <a:lnTo>
                  <a:pt x="3711929" y="263608"/>
                </a:lnTo>
                <a:lnTo>
                  <a:pt x="7205865" y="263608"/>
                </a:lnTo>
                <a:lnTo>
                  <a:pt x="7205865" y="263607"/>
                </a:lnTo>
                <a:lnTo>
                  <a:pt x="7293061" y="263607"/>
                </a:lnTo>
                <a:lnTo>
                  <a:pt x="7293061" y="576089"/>
                </a:lnTo>
                <a:lnTo>
                  <a:pt x="7336659" y="576089"/>
                </a:lnTo>
                <a:lnTo>
                  <a:pt x="7249463" y="663285"/>
                </a:lnTo>
                <a:lnTo>
                  <a:pt x="7162267" y="576089"/>
                </a:lnTo>
                <a:lnTo>
                  <a:pt x="7205865" y="576089"/>
                </a:lnTo>
                <a:lnTo>
                  <a:pt x="7205865" y="353608"/>
                </a:lnTo>
                <a:lnTo>
                  <a:pt x="3711929" y="353608"/>
                </a:lnTo>
                <a:lnTo>
                  <a:pt x="3711929" y="620020"/>
                </a:lnTo>
                <a:lnTo>
                  <a:pt x="3755527" y="620020"/>
                </a:lnTo>
                <a:lnTo>
                  <a:pt x="3668331" y="707216"/>
                </a:lnTo>
                <a:lnTo>
                  <a:pt x="3581135" y="620020"/>
                </a:lnTo>
                <a:lnTo>
                  <a:pt x="3624733" y="620020"/>
                </a:lnTo>
                <a:lnTo>
                  <a:pt x="3624733" y="353608"/>
                </a:lnTo>
                <a:lnTo>
                  <a:pt x="130795" y="353608"/>
                </a:lnTo>
                <a:lnTo>
                  <a:pt x="130795" y="631128"/>
                </a:lnTo>
                <a:lnTo>
                  <a:pt x="174392" y="631128"/>
                </a:lnTo>
                <a:lnTo>
                  <a:pt x="87196" y="718324"/>
                </a:lnTo>
                <a:lnTo>
                  <a:pt x="0" y="631128"/>
                </a:lnTo>
                <a:lnTo>
                  <a:pt x="43599" y="631128"/>
                </a:lnTo>
                <a:lnTo>
                  <a:pt x="43599" y="263606"/>
                </a:lnTo>
                <a:lnTo>
                  <a:pt x="130795" y="263606"/>
                </a:lnTo>
                <a:lnTo>
                  <a:pt x="130795" y="263608"/>
                </a:lnTo>
                <a:lnTo>
                  <a:pt x="3624733" y="263608"/>
                </a:lnTo>
                <a:close/>
              </a:path>
            </a:pathLst>
          </a:custGeom>
          <a:solidFill>
            <a:srgbClr val="818284"/>
          </a:solidFill>
          <a:ln w="25400" cap="flat" cmpd="sng" algn="ctr">
            <a:noFill/>
            <a:prstDash val="solid"/>
          </a:ln>
          <a:effectLst>
            <a:outerShdw blurRad="44450" dist="27940" dir="5400000" algn="ctr">
              <a:srgbClr val="000000">
                <a:alpha val="32000"/>
              </a:srgbClr>
            </a:outerShdw>
          </a:effectLst>
          <a:scene3d>
            <a:camera prst="orthographicFront"/>
            <a:lightRig rig="threePt" dir="t"/>
          </a:scene3d>
          <a:sp3d>
            <a:bevelT/>
          </a:sp3d>
        </p:spPr>
        <p:txBody>
          <a:bodyPr rtlCol="0" anchor="ctr"/>
          <a:lstStyle/>
          <a:p>
            <a:pPr algn="ctr" eaLnBrk="1" fontAlgn="auto" hangingPunct="1">
              <a:spcBef>
                <a:spcPts val="0"/>
              </a:spcBef>
              <a:spcAft>
                <a:spcPts val="0"/>
              </a:spcAft>
              <a:defRPr/>
            </a:pPr>
            <a:endParaRPr lang="en-GB" kern="0">
              <a:solidFill>
                <a:srgbClr val="000000"/>
              </a:solidFill>
              <a:latin typeface="Arial"/>
              <a:cs typeface="Tahoma"/>
            </a:endParaRPr>
          </a:p>
        </p:txBody>
      </p:sp>
      <p:sp>
        <p:nvSpPr>
          <p:cNvPr id="7" name="Rectangle 6">
            <a:extLst>
              <a:ext uri="{FF2B5EF4-FFF2-40B4-BE49-F238E27FC236}">
                <a16:creationId xmlns:a16="http://schemas.microsoft.com/office/drawing/2014/main" id="{D63B50A5-C48F-4C4B-B9EA-97FA695640FF}"/>
              </a:ext>
            </a:extLst>
          </p:cNvPr>
          <p:cNvSpPr/>
          <p:nvPr/>
        </p:nvSpPr>
        <p:spPr>
          <a:xfrm>
            <a:off x="3102554" y="5868081"/>
            <a:ext cx="5936164" cy="584775"/>
          </a:xfrm>
          <a:prstGeom prst="rect">
            <a:avLst/>
          </a:prstGeom>
        </p:spPr>
        <p:txBody>
          <a:bodyPr wrap="square">
            <a:spAutoFit/>
          </a:bodyPr>
          <a:lstStyle/>
          <a:p>
            <a:pPr algn="ctr" defTabSz="914400" eaLnBrk="1" fontAlgn="auto" hangingPunct="1">
              <a:spcBef>
                <a:spcPts val="0"/>
              </a:spcBef>
              <a:spcAft>
                <a:spcPts val="0"/>
              </a:spcAft>
              <a:defRPr/>
            </a:pPr>
            <a:r>
              <a:rPr lang="en-GB" sz="1600">
                <a:solidFill>
                  <a:srgbClr val="000000"/>
                </a:solidFill>
                <a:latin typeface="Aptos" panose="020B0004020202020204" pitchFamily="34" charset="0"/>
                <a:ea typeface="ヒラギノ角ゴ Pro W3" charset="-128"/>
                <a:cs typeface="Arial" pitchFamily="34" charset="0"/>
              </a:rPr>
              <a:t>You may need to transfer your benefits to an alternative arrangement to access your chosen income route</a:t>
            </a:r>
          </a:p>
        </p:txBody>
      </p:sp>
      <p:grpSp>
        <p:nvGrpSpPr>
          <p:cNvPr id="8" name="Group 7">
            <a:extLst>
              <a:ext uri="{FF2B5EF4-FFF2-40B4-BE49-F238E27FC236}">
                <a16:creationId xmlns:a16="http://schemas.microsoft.com/office/drawing/2014/main" id="{F5748591-FD2B-416A-88E8-C209EDFBFFA3}"/>
              </a:ext>
            </a:extLst>
          </p:cNvPr>
          <p:cNvGrpSpPr/>
          <p:nvPr/>
        </p:nvGrpSpPr>
        <p:grpSpPr>
          <a:xfrm>
            <a:off x="5247687" y="1864717"/>
            <a:ext cx="1687236" cy="1480959"/>
            <a:chOff x="3723687" y="1351290"/>
            <a:chExt cx="1687236" cy="1480959"/>
          </a:xfrm>
        </p:grpSpPr>
        <p:grpSp>
          <p:nvGrpSpPr>
            <p:cNvPr id="9" name="Group 8">
              <a:extLst>
                <a:ext uri="{FF2B5EF4-FFF2-40B4-BE49-F238E27FC236}">
                  <a16:creationId xmlns:a16="http://schemas.microsoft.com/office/drawing/2014/main" id="{8FEF9979-E541-4ECB-B6FA-827EE93C3C5A}"/>
                </a:ext>
              </a:extLst>
            </p:cNvPr>
            <p:cNvGrpSpPr/>
            <p:nvPr/>
          </p:nvGrpSpPr>
          <p:grpSpPr>
            <a:xfrm>
              <a:off x="3723687" y="1351290"/>
              <a:ext cx="1687236" cy="1480959"/>
              <a:chOff x="3723687" y="1112341"/>
              <a:chExt cx="1687236" cy="1480959"/>
            </a:xfrm>
          </p:grpSpPr>
          <p:sp>
            <p:nvSpPr>
              <p:cNvPr id="30" name="Rounded Rectangle 84">
                <a:extLst>
                  <a:ext uri="{FF2B5EF4-FFF2-40B4-BE49-F238E27FC236}">
                    <a16:creationId xmlns:a16="http://schemas.microsoft.com/office/drawing/2014/main" id="{CFAC98C6-B02F-493A-81A9-EF8BC15B3C39}"/>
                  </a:ext>
                </a:extLst>
              </p:cNvPr>
              <p:cNvSpPr/>
              <p:nvPr/>
            </p:nvSpPr>
            <p:spPr>
              <a:xfrm>
                <a:off x="3723687" y="1112341"/>
                <a:ext cx="1645900" cy="1480959"/>
              </a:xfrm>
              <a:prstGeom prst="roundRect">
                <a:avLst/>
              </a:prstGeom>
              <a:noFill/>
              <a:ln w="44450" cap="flat" cmpd="sng" algn="ctr">
                <a:solidFill>
                  <a:srgbClr val="DFE0E0">
                    <a:shade val="50000"/>
                  </a:srgbClr>
                </a:solidFill>
                <a:prstDash val="solid"/>
              </a:ln>
              <a:effectLst/>
              <a:scene3d>
                <a:camera prst="orthographicFront"/>
                <a:lightRig rig="balanced" dir="t"/>
              </a:scene3d>
              <a:sp3d>
                <a:bevelT/>
              </a:sp3d>
            </p:spPr>
            <p:txBody>
              <a:bodyPr rtlCol="0" anchor="ctr"/>
              <a:lstStyle/>
              <a:p>
                <a:pPr algn="ctr" eaLnBrk="1" fontAlgn="auto" hangingPunct="1">
                  <a:spcBef>
                    <a:spcPts val="0"/>
                  </a:spcBef>
                  <a:spcAft>
                    <a:spcPts val="0"/>
                  </a:spcAft>
                  <a:defRPr/>
                </a:pPr>
                <a:endParaRPr lang="en-GB" kern="0">
                  <a:solidFill>
                    <a:srgbClr val="000000"/>
                  </a:solidFill>
                  <a:latin typeface="Arial"/>
                  <a:cs typeface="Tahoma"/>
                </a:endParaRPr>
              </a:p>
            </p:txBody>
          </p:sp>
          <p:sp>
            <p:nvSpPr>
              <p:cNvPr id="31" name="Rectangle 6">
                <a:extLst>
                  <a:ext uri="{FF2B5EF4-FFF2-40B4-BE49-F238E27FC236}">
                    <a16:creationId xmlns:a16="http://schemas.microsoft.com/office/drawing/2014/main" id="{18272E52-1F1C-4469-8436-8E258007873F}"/>
                  </a:ext>
                </a:extLst>
              </p:cNvPr>
              <p:cNvSpPr/>
              <p:nvPr/>
            </p:nvSpPr>
            <p:spPr>
              <a:xfrm>
                <a:off x="3755603" y="1168319"/>
                <a:ext cx="1655320" cy="646331"/>
              </a:xfrm>
              <a:prstGeom prst="rect">
                <a:avLst/>
              </a:prstGeom>
            </p:spPr>
            <p:txBody>
              <a:bodyPr wrap="square">
                <a:spAutoFit/>
              </a:bodyPr>
              <a:lstStyle/>
              <a:p>
                <a:pPr algn="ctr" eaLnBrk="1" fontAlgn="auto" hangingPunct="1">
                  <a:spcBef>
                    <a:spcPts val="0"/>
                  </a:spcBef>
                  <a:spcAft>
                    <a:spcPts val="0"/>
                  </a:spcAft>
                  <a:defRPr/>
                </a:pPr>
                <a:r>
                  <a:rPr lang="en-US">
                    <a:solidFill>
                      <a:srgbClr val="000000"/>
                    </a:solidFill>
                    <a:latin typeface="Aptos" panose="020B0004020202020204" pitchFamily="34" charset="0"/>
                    <a:ea typeface="ヒラギノ角ゴ Pro W3" charset="-128"/>
                    <a:cs typeface="Arial" pitchFamily="34" charset="0"/>
                  </a:rPr>
                  <a:t>DC retirement savings</a:t>
                </a:r>
                <a:endParaRPr lang="en-GB">
                  <a:solidFill>
                    <a:srgbClr val="000000"/>
                  </a:solidFill>
                  <a:latin typeface="Aptos" panose="020B0004020202020204" pitchFamily="34" charset="0"/>
                  <a:ea typeface="ヒラギノ角ゴ Pro W3" charset="-128"/>
                  <a:cs typeface="Arial" pitchFamily="34" charset="0"/>
                </a:endParaRPr>
              </a:p>
            </p:txBody>
          </p:sp>
        </p:grpSp>
        <p:grpSp>
          <p:nvGrpSpPr>
            <p:cNvPr id="10" name="Group 9">
              <a:extLst>
                <a:ext uri="{FF2B5EF4-FFF2-40B4-BE49-F238E27FC236}">
                  <a16:creationId xmlns:a16="http://schemas.microsoft.com/office/drawing/2014/main" id="{53CBFD78-945B-4C53-909C-523E7CBDB8D4}"/>
                </a:ext>
              </a:extLst>
            </p:cNvPr>
            <p:cNvGrpSpPr/>
            <p:nvPr/>
          </p:nvGrpSpPr>
          <p:grpSpPr>
            <a:xfrm>
              <a:off x="4283210" y="2014946"/>
              <a:ext cx="638358" cy="498984"/>
              <a:chOff x="1999320" y="1708557"/>
              <a:chExt cx="1994038" cy="1841203"/>
            </a:xfrm>
          </p:grpSpPr>
          <p:sp>
            <p:nvSpPr>
              <p:cNvPr id="26" name="Diamond 25">
                <a:extLst>
                  <a:ext uri="{FF2B5EF4-FFF2-40B4-BE49-F238E27FC236}">
                    <a16:creationId xmlns:a16="http://schemas.microsoft.com/office/drawing/2014/main" id="{F9428296-DB89-4414-995A-AA45C2324B6D}"/>
                  </a:ext>
                </a:extLst>
              </p:cNvPr>
              <p:cNvSpPr/>
              <p:nvPr/>
            </p:nvSpPr>
            <p:spPr>
              <a:xfrm>
                <a:off x="1999320" y="1708557"/>
                <a:ext cx="1994038" cy="522508"/>
              </a:xfrm>
              <a:prstGeom prst="diamond">
                <a:avLst/>
              </a:prstGeom>
              <a:solidFill>
                <a:srgbClr val="FFFFFF">
                  <a:lumMod val="95000"/>
                </a:srgbClr>
              </a:solidFill>
              <a:ln w="9525" cap="flat" cmpd="sng" algn="ctr">
                <a:noFill/>
                <a:prstDash val="solid"/>
              </a:ln>
              <a:effectLst/>
            </p:spPr>
            <p:txBody>
              <a:bodyPr rtlCol="0" anchor="ctr"/>
              <a:lstStyle/>
              <a:p>
                <a:pPr algn="ctr" eaLnBrk="1" fontAlgn="auto" hangingPunct="1">
                  <a:spcBef>
                    <a:spcPts val="0"/>
                  </a:spcBef>
                  <a:spcAft>
                    <a:spcPts val="0"/>
                  </a:spcAft>
                  <a:defRPr/>
                </a:pPr>
                <a:endParaRPr lang="en-GB" kern="0">
                  <a:solidFill>
                    <a:srgbClr val="000000"/>
                  </a:solidFill>
                  <a:latin typeface="Arial"/>
                  <a:cs typeface="+mn-cs"/>
                </a:endParaRPr>
              </a:p>
            </p:txBody>
          </p:sp>
          <p:sp>
            <p:nvSpPr>
              <p:cNvPr id="27" name="Diamond 26">
                <a:extLst>
                  <a:ext uri="{FF2B5EF4-FFF2-40B4-BE49-F238E27FC236}">
                    <a16:creationId xmlns:a16="http://schemas.microsoft.com/office/drawing/2014/main" id="{158DFF4E-4271-4A74-A0D8-4E1CFA98B14C}"/>
                  </a:ext>
                </a:extLst>
              </p:cNvPr>
              <p:cNvSpPr/>
              <p:nvPr/>
            </p:nvSpPr>
            <p:spPr>
              <a:xfrm>
                <a:off x="1999320" y="3027252"/>
                <a:ext cx="1994038" cy="522508"/>
              </a:xfrm>
              <a:prstGeom prst="diamond">
                <a:avLst/>
              </a:prstGeom>
              <a:solidFill>
                <a:srgbClr val="FFFFFF">
                  <a:lumMod val="95000"/>
                </a:srgbClr>
              </a:solidFill>
              <a:ln w="9525" cap="flat" cmpd="sng" algn="ctr">
                <a:noFill/>
                <a:prstDash val="solid"/>
              </a:ln>
              <a:effectLst/>
            </p:spPr>
            <p:txBody>
              <a:bodyPr rtlCol="0" anchor="ctr"/>
              <a:lstStyle/>
              <a:p>
                <a:pPr algn="ctr" eaLnBrk="1" fontAlgn="auto" hangingPunct="1">
                  <a:spcBef>
                    <a:spcPts val="0"/>
                  </a:spcBef>
                  <a:spcAft>
                    <a:spcPts val="0"/>
                  </a:spcAft>
                  <a:defRPr/>
                </a:pPr>
                <a:endParaRPr lang="en-GB" kern="0">
                  <a:solidFill>
                    <a:srgbClr val="000000"/>
                  </a:solidFill>
                  <a:latin typeface="Arial"/>
                  <a:cs typeface="+mn-cs"/>
                </a:endParaRPr>
              </a:p>
            </p:txBody>
          </p:sp>
          <p:sp>
            <p:nvSpPr>
              <p:cNvPr id="28" name="Freeform: Shape 27">
                <a:extLst>
                  <a:ext uri="{FF2B5EF4-FFF2-40B4-BE49-F238E27FC236}">
                    <a16:creationId xmlns:a16="http://schemas.microsoft.com/office/drawing/2014/main" id="{A064A297-1F6C-45D9-B812-74F0F9DF741B}"/>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w="9525" cap="flat" cmpd="sng" algn="ctr">
                <a:noFill/>
                <a:prstDash val="solid"/>
              </a:ln>
              <a:effectLst/>
            </p:spPr>
            <p:txBody>
              <a:bodyPr rtlCol="0" anchor="ctr"/>
              <a:lstStyle/>
              <a:p>
                <a:pPr algn="ctr" eaLnBrk="1" fontAlgn="auto" hangingPunct="1">
                  <a:spcBef>
                    <a:spcPts val="0"/>
                  </a:spcBef>
                  <a:spcAft>
                    <a:spcPts val="0"/>
                  </a:spcAft>
                  <a:defRPr/>
                </a:pPr>
                <a:endParaRPr lang="en-GB" kern="0">
                  <a:solidFill>
                    <a:srgbClr val="000000"/>
                  </a:solidFill>
                  <a:latin typeface="Arial"/>
                  <a:cs typeface="+mn-cs"/>
                </a:endParaRPr>
              </a:p>
            </p:txBody>
          </p:sp>
          <p:sp>
            <p:nvSpPr>
              <p:cNvPr id="29" name="Freeform: Shape 28">
                <a:extLst>
                  <a:ext uri="{FF2B5EF4-FFF2-40B4-BE49-F238E27FC236}">
                    <a16:creationId xmlns:a16="http://schemas.microsoft.com/office/drawing/2014/main" id="{F67C2E3D-C083-4661-9D96-580EFA33F3E1}"/>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FFFFFF">
                  <a:lumMod val="85000"/>
                </a:srgbClr>
              </a:solidFill>
              <a:ln w="9525" cap="flat" cmpd="sng" algn="ctr">
                <a:noFill/>
                <a:prstDash val="solid"/>
              </a:ln>
              <a:effectLst/>
            </p:spPr>
            <p:txBody>
              <a:bodyPr rtlCol="0" anchor="ctr"/>
              <a:lstStyle/>
              <a:p>
                <a:pPr algn="ctr" eaLnBrk="1" fontAlgn="auto" hangingPunct="1">
                  <a:spcBef>
                    <a:spcPts val="0"/>
                  </a:spcBef>
                  <a:spcAft>
                    <a:spcPts val="0"/>
                  </a:spcAft>
                  <a:defRPr/>
                </a:pPr>
                <a:endParaRPr lang="en-GB" kern="0">
                  <a:solidFill>
                    <a:srgbClr val="000000"/>
                  </a:solidFill>
                  <a:latin typeface="Arial"/>
                  <a:cs typeface="+mn-cs"/>
                </a:endParaRPr>
              </a:p>
            </p:txBody>
          </p:sp>
        </p:grpSp>
        <p:grpSp>
          <p:nvGrpSpPr>
            <p:cNvPr id="11" name="Group 10">
              <a:extLst>
                <a:ext uri="{FF2B5EF4-FFF2-40B4-BE49-F238E27FC236}">
                  <a16:creationId xmlns:a16="http://schemas.microsoft.com/office/drawing/2014/main" id="{12E2540D-EBC3-4971-AF48-0C7A04ECC26E}"/>
                </a:ext>
              </a:extLst>
            </p:cNvPr>
            <p:cNvGrpSpPr/>
            <p:nvPr/>
          </p:nvGrpSpPr>
          <p:grpSpPr>
            <a:xfrm>
              <a:off x="3912161" y="2109268"/>
              <a:ext cx="638358" cy="498986"/>
              <a:chOff x="1999320" y="1708557"/>
              <a:chExt cx="1994038" cy="1841203"/>
            </a:xfrm>
          </p:grpSpPr>
          <p:sp>
            <p:nvSpPr>
              <p:cNvPr id="22" name="Diamond 21">
                <a:extLst>
                  <a:ext uri="{FF2B5EF4-FFF2-40B4-BE49-F238E27FC236}">
                    <a16:creationId xmlns:a16="http://schemas.microsoft.com/office/drawing/2014/main" id="{3B1A9892-3A0D-4AA7-9761-D837586B9C67}"/>
                  </a:ext>
                </a:extLst>
              </p:cNvPr>
              <p:cNvSpPr/>
              <p:nvPr/>
            </p:nvSpPr>
            <p:spPr>
              <a:xfrm>
                <a:off x="1999320" y="1708557"/>
                <a:ext cx="1994038" cy="522509"/>
              </a:xfrm>
              <a:prstGeom prst="diamond">
                <a:avLst/>
              </a:prstGeom>
              <a:solidFill>
                <a:srgbClr val="80C602"/>
              </a:solidFill>
              <a:ln w="9525" cap="flat" cmpd="sng" algn="ctr">
                <a:noFill/>
                <a:prstDash val="solid"/>
              </a:ln>
              <a:effectLst/>
            </p:spPr>
            <p:txBody>
              <a:bodyPr rtlCol="0" anchor="ctr"/>
              <a:lstStyle/>
              <a:p>
                <a:pPr algn="ctr" eaLnBrk="1" fontAlgn="auto" hangingPunct="1">
                  <a:spcBef>
                    <a:spcPts val="0"/>
                  </a:spcBef>
                  <a:spcAft>
                    <a:spcPts val="0"/>
                  </a:spcAft>
                  <a:defRPr/>
                </a:pPr>
                <a:endParaRPr lang="en-GB" kern="0">
                  <a:solidFill>
                    <a:srgbClr val="000000"/>
                  </a:solidFill>
                  <a:latin typeface="Arial"/>
                  <a:cs typeface="+mn-cs"/>
                </a:endParaRPr>
              </a:p>
            </p:txBody>
          </p:sp>
          <p:sp>
            <p:nvSpPr>
              <p:cNvPr id="23" name="Diamond 22">
                <a:extLst>
                  <a:ext uri="{FF2B5EF4-FFF2-40B4-BE49-F238E27FC236}">
                    <a16:creationId xmlns:a16="http://schemas.microsoft.com/office/drawing/2014/main" id="{29204E86-1A01-44B4-B90A-1D35E7AC6F0C}"/>
                  </a:ext>
                </a:extLst>
              </p:cNvPr>
              <p:cNvSpPr/>
              <p:nvPr/>
            </p:nvSpPr>
            <p:spPr>
              <a:xfrm>
                <a:off x="1999320" y="3027251"/>
                <a:ext cx="1994038" cy="522509"/>
              </a:xfrm>
              <a:prstGeom prst="diamond">
                <a:avLst/>
              </a:prstGeom>
              <a:solidFill>
                <a:srgbClr val="FFFFFF">
                  <a:lumMod val="95000"/>
                </a:srgbClr>
              </a:solidFill>
              <a:ln w="9525" cap="flat" cmpd="sng" algn="ctr">
                <a:noFill/>
                <a:prstDash val="solid"/>
              </a:ln>
              <a:effectLst/>
            </p:spPr>
            <p:txBody>
              <a:bodyPr rtlCol="0" anchor="ctr"/>
              <a:lstStyle/>
              <a:p>
                <a:pPr algn="ctr" eaLnBrk="1" fontAlgn="auto" hangingPunct="1">
                  <a:spcBef>
                    <a:spcPts val="0"/>
                  </a:spcBef>
                  <a:spcAft>
                    <a:spcPts val="0"/>
                  </a:spcAft>
                  <a:defRPr/>
                </a:pPr>
                <a:endParaRPr lang="en-GB" kern="0">
                  <a:solidFill>
                    <a:srgbClr val="000000"/>
                  </a:solidFill>
                  <a:latin typeface="Arial"/>
                  <a:cs typeface="+mn-cs"/>
                </a:endParaRPr>
              </a:p>
            </p:txBody>
          </p:sp>
          <p:sp>
            <p:nvSpPr>
              <p:cNvPr id="24" name="Freeform: Shape 23">
                <a:extLst>
                  <a:ext uri="{FF2B5EF4-FFF2-40B4-BE49-F238E27FC236}">
                    <a16:creationId xmlns:a16="http://schemas.microsoft.com/office/drawing/2014/main" id="{3765E7AD-CC3D-42C9-8AE9-65660F6BA875}"/>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8CD802"/>
              </a:solidFill>
              <a:ln w="9525" cap="flat" cmpd="sng" algn="ctr">
                <a:noFill/>
                <a:prstDash val="solid"/>
              </a:ln>
              <a:effectLst/>
            </p:spPr>
            <p:txBody>
              <a:bodyPr rtlCol="0" anchor="ctr"/>
              <a:lstStyle/>
              <a:p>
                <a:pPr algn="ctr" eaLnBrk="1" fontAlgn="auto" hangingPunct="1">
                  <a:spcBef>
                    <a:spcPts val="0"/>
                  </a:spcBef>
                  <a:spcAft>
                    <a:spcPts val="0"/>
                  </a:spcAft>
                  <a:defRPr/>
                </a:pPr>
                <a:endParaRPr lang="en-GB" kern="0">
                  <a:solidFill>
                    <a:srgbClr val="000000"/>
                  </a:solidFill>
                  <a:latin typeface="Arial"/>
                  <a:cs typeface="+mn-cs"/>
                </a:endParaRPr>
              </a:p>
            </p:txBody>
          </p:sp>
          <p:sp>
            <p:nvSpPr>
              <p:cNvPr id="25" name="Freeform: Shape 24">
                <a:extLst>
                  <a:ext uri="{FF2B5EF4-FFF2-40B4-BE49-F238E27FC236}">
                    <a16:creationId xmlns:a16="http://schemas.microsoft.com/office/drawing/2014/main" id="{DDF9D805-3FA4-4700-8B7A-8DCC0B0C6FB8}"/>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5E9101"/>
              </a:solidFill>
              <a:ln w="9525" cap="flat" cmpd="sng" algn="ctr">
                <a:noFill/>
                <a:prstDash val="solid"/>
              </a:ln>
              <a:effectLst/>
            </p:spPr>
            <p:txBody>
              <a:bodyPr rtlCol="0" anchor="ctr"/>
              <a:lstStyle/>
              <a:p>
                <a:pPr algn="ctr" eaLnBrk="1" fontAlgn="auto" hangingPunct="1">
                  <a:spcBef>
                    <a:spcPts val="0"/>
                  </a:spcBef>
                  <a:spcAft>
                    <a:spcPts val="0"/>
                  </a:spcAft>
                  <a:defRPr/>
                </a:pPr>
                <a:endParaRPr lang="en-GB" kern="0">
                  <a:solidFill>
                    <a:srgbClr val="000000"/>
                  </a:solidFill>
                  <a:latin typeface="Arial"/>
                  <a:cs typeface="+mn-cs"/>
                </a:endParaRPr>
              </a:p>
            </p:txBody>
          </p:sp>
        </p:grpSp>
        <p:grpSp>
          <p:nvGrpSpPr>
            <p:cNvPr id="12" name="Group 11">
              <a:extLst>
                <a:ext uri="{FF2B5EF4-FFF2-40B4-BE49-F238E27FC236}">
                  <a16:creationId xmlns:a16="http://schemas.microsoft.com/office/drawing/2014/main" id="{28B90A2E-DFB5-438D-8073-3FA6FA568FCC}"/>
                </a:ext>
              </a:extLst>
            </p:cNvPr>
            <p:cNvGrpSpPr/>
            <p:nvPr/>
          </p:nvGrpSpPr>
          <p:grpSpPr>
            <a:xfrm>
              <a:off x="4650705" y="2095740"/>
              <a:ext cx="638358" cy="498984"/>
              <a:chOff x="1999320" y="1708557"/>
              <a:chExt cx="1994038" cy="1841203"/>
            </a:xfrm>
          </p:grpSpPr>
          <p:sp>
            <p:nvSpPr>
              <p:cNvPr id="18" name="Diamond 17">
                <a:extLst>
                  <a:ext uri="{FF2B5EF4-FFF2-40B4-BE49-F238E27FC236}">
                    <a16:creationId xmlns:a16="http://schemas.microsoft.com/office/drawing/2014/main" id="{AC13EB3D-B61A-4086-A012-2A564B352437}"/>
                  </a:ext>
                </a:extLst>
              </p:cNvPr>
              <p:cNvSpPr/>
              <p:nvPr/>
            </p:nvSpPr>
            <p:spPr>
              <a:xfrm>
                <a:off x="1999320" y="1708557"/>
                <a:ext cx="1994038" cy="522508"/>
              </a:xfrm>
              <a:prstGeom prst="diamond">
                <a:avLst/>
              </a:prstGeom>
              <a:solidFill>
                <a:srgbClr val="FFFFFF">
                  <a:lumMod val="95000"/>
                </a:srgbClr>
              </a:solidFill>
              <a:ln w="9525" cap="flat" cmpd="sng" algn="ctr">
                <a:noFill/>
                <a:prstDash val="solid"/>
              </a:ln>
              <a:effectLst/>
            </p:spPr>
            <p:txBody>
              <a:bodyPr rtlCol="0" anchor="ctr"/>
              <a:lstStyle/>
              <a:p>
                <a:pPr algn="ctr" eaLnBrk="1" fontAlgn="auto" hangingPunct="1">
                  <a:spcBef>
                    <a:spcPts val="0"/>
                  </a:spcBef>
                  <a:spcAft>
                    <a:spcPts val="0"/>
                  </a:spcAft>
                  <a:defRPr/>
                </a:pPr>
                <a:endParaRPr lang="en-GB" kern="0">
                  <a:solidFill>
                    <a:srgbClr val="000000"/>
                  </a:solidFill>
                  <a:latin typeface="Arial"/>
                  <a:cs typeface="+mn-cs"/>
                </a:endParaRPr>
              </a:p>
            </p:txBody>
          </p:sp>
          <p:sp>
            <p:nvSpPr>
              <p:cNvPr id="19" name="Diamond 18">
                <a:extLst>
                  <a:ext uri="{FF2B5EF4-FFF2-40B4-BE49-F238E27FC236}">
                    <a16:creationId xmlns:a16="http://schemas.microsoft.com/office/drawing/2014/main" id="{02B716EA-C41D-4B75-B372-87BA841FB5D2}"/>
                  </a:ext>
                </a:extLst>
              </p:cNvPr>
              <p:cNvSpPr/>
              <p:nvPr/>
            </p:nvSpPr>
            <p:spPr>
              <a:xfrm>
                <a:off x="1999320" y="3027252"/>
                <a:ext cx="1994038" cy="522508"/>
              </a:xfrm>
              <a:prstGeom prst="diamond">
                <a:avLst/>
              </a:prstGeom>
              <a:solidFill>
                <a:srgbClr val="FFFFFF">
                  <a:lumMod val="95000"/>
                </a:srgbClr>
              </a:solidFill>
              <a:ln w="9525" cap="flat" cmpd="sng" algn="ctr">
                <a:noFill/>
                <a:prstDash val="solid"/>
              </a:ln>
              <a:effectLst/>
            </p:spPr>
            <p:txBody>
              <a:bodyPr rtlCol="0" anchor="ctr"/>
              <a:lstStyle/>
              <a:p>
                <a:pPr algn="ctr" eaLnBrk="1" fontAlgn="auto" hangingPunct="1">
                  <a:spcBef>
                    <a:spcPts val="0"/>
                  </a:spcBef>
                  <a:spcAft>
                    <a:spcPts val="0"/>
                  </a:spcAft>
                  <a:defRPr/>
                </a:pPr>
                <a:endParaRPr lang="en-GB" kern="0">
                  <a:solidFill>
                    <a:srgbClr val="000000"/>
                  </a:solidFill>
                  <a:latin typeface="Arial"/>
                  <a:cs typeface="+mn-cs"/>
                </a:endParaRPr>
              </a:p>
            </p:txBody>
          </p:sp>
          <p:sp>
            <p:nvSpPr>
              <p:cNvPr id="20" name="Freeform: Shape 19">
                <a:extLst>
                  <a:ext uri="{FF2B5EF4-FFF2-40B4-BE49-F238E27FC236}">
                    <a16:creationId xmlns:a16="http://schemas.microsoft.com/office/drawing/2014/main" id="{1ED2CFB9-B6DB-4BC1-B3E7-55F3FA31789B}"/>
                  </a:ext>
                </a:extLst>
              </p:cNvPr>
              <p:cNvSpPr/>
              <p:nvPr/>
            </p:nvSpPr>
            <p:spPr>
              <a:xfrm>
                <a:off x="1999688" y="1969812"/>
                <a:ext cx="1001406" cy="1577567"/>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E7E6E8"/>
              </a:solidFill>
              <a:ln w="9525" cap="flat" cmpd="sng" algn="ctr">
                <a:noFill/>
                <a:prstDash val="solid"/>
              </a:ln>
              <a:effectLst/>
            </p:spPr>
            <p:txBody>
              <a:bodyPr rtlCol="0" anchor="ctr"/>
              <a:lstStyle/>
              <a:p>
                <a:pPr algn="ctr" eaLnBrk="1" fontAlgn="auto" hangingPunct="1">
                  <a:spcBef>
                    <a:spcPts val="0"/>
                  </a:spcBef>
                  <a:spcAft>
                    <a:spcPts val="0"/>
                  </a:spcAft>
                  <a:defRPr/>
                </a:pPr>
                <a:endParaRPr lang="en-GB" kern="0">
                  <a:solidFill>
                    <a:srgbClr val="000000"/>
                  </a:solidFill>
                  <a:latin typeface="Arial"/>
                  <a:cs typeface="+mn-cs"/>
                </a:endParaRPr>
              </a:p>
            </p:txBody>
          </p:sp>
          <p:sp>
            <p:nvSpPr>
              <p:cNvPr id="21" name="Freeform: Shape 20">
                <a:extLst>
                  <a:ext uri="{FF2B5EF4-FFF2-40B4-BE49-F238E27FC236}">
                    <a16:creationId xmlns:a16="http://schemas.microsoft.com/office/drawing/2014/main" id="{CEE1E444-83EF-4AF1-8976-FCC6DA790ED6}"/>
                  </a:ext>
                </a:extLst>
              </p:cNvPr>
              <p:cNvSpPr/>
              <p:nvPr/>
            </p:nvSpPr>
            <p:spPr>
              <a:xfrm flipH="1">
                <a:off x="2995901" y="1969811"/>
                <a:ext cx="995066" cy="1579949"/>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FFFFFF">
                  <a:lumMod val="85000"/>
                </a:srgbClr>
              </a:solidFill>
              <a:ln w="9525" cap="flat" cmpd="sng" algn="ctr">
                <a:noFill/>
                <a:prstDash val="solid"/>
              </a:ln>
              <a:effectLst/>
            </p:spPr>
            <p:txBody>
              <a:bodyPr rtlCol="0" anchor="ctr"/>
              <a:lstStyle/>
              <a:p>
                <a:pPr algn="ctr" eaLnBrk="1" fontAlgn="auto" hangingPunct="1">
                  <a:spcBef>
                    <a:spcPts val="0"/>
                  </a:spcBef>
                  <a:spcAft>
                    <a:spcPts val="0"/>
                  </a:spcAft>
                  <a:defRPr/>
                </a:pPr>
                <a:endParaRPr lang="en-GB" kern="0">
                  <a:solidFill>
                    <a:srgbClr val="000000"/>
                  </a:solidFill>
                  <a:latin typeface="Arial"/>
                  <a:cs typeface="+mn-cs"/>
                </a:endParaRPr>
              </a:p>
            </p:txBody>
          </p:sp>
        </p:grpSp>
        <p:grpSp>
          <p:nvGrpSpPr>
            <p:cNvPr id="13" name="Group 12">
              <a:extLst>
                <a:ext uri="{FF2B5EF4-FFF2-40B4-BE49-F238E27FC236}">
                  <a16:creationId xmlns:a16="http://schemas.microsoft.com/office/drawing/2014/main" id="{17EE8C38-2180-4165-A2CB-AD82592AA671}"/>
                </a:ext>
              </a:extLst>
            </p:cNvPr>
            <p:cNvGrpSpPr/>
            <p:nvPr/>
          </p:nvGrpSpPr>
          <p:grpSpPr>
            <a:xfrm>
              <a:off x="4279656" y="2190061"/>
              <a:ext cx="638358" cy="498985"/>
              <a:chOff x="1999320" y="1708557"/>
              <a:chExt cx="1994038" cy="1841203"/>
            </a:xfrm>
          </p:grpSpPr>
          <p:sp>
            <p:nvSpPr>
              <p:cNvPr id="14" name="Diamond 13">
                <a:extLst>
                  <a:ext uri="{FF2B5EF4-FFF2-40B4-BE49-F238E27FC236}">
                    <a16:creationId xmlns:a16="http://schemas.microsoft.com/office/drawing/2014/main" id="{98668CB9-628E-40C0-BFF6-6493021FD25F}"/>
                  </a:ext>
                </a:extLst>
              </p:cNvPr>
              <p:cNvSpPr/>
              <p:nvPr/>
            </p:nvSpPr>
            <p:spPr>
              <a:xfrm>
                <a:off x="1999320" y="1708557"/>
                <a:ext cx="1994038" cy="522509"/>
              </a:xfrm>
              <a:prstGeom prst="diamond">
                <a:avLst/>
              </a:prstGeom>
              <a:solidFill>
                <a:srgbClr val="FFFFFF">
                  <a:lumMod val="95000"/>
                </a:srgbClr>
              </a:solidFill>
              <a:ln w="9525" cap="flat" cmpd="sng" algn="ctr">
                <a:noFill/>
                <a:prstDash val="solid"/>
              </a:ln>
              <a:effectLst/>
            </p:spPr>
            <p:txBody>
              <a:bodyPr rtlCol="0" anchor="ctr"/>
              <a:lstStyle/>
              <a:p>
                <a:pPr algn="ctr" eaLnBrk="1" fontAlgn="auto" hangingPunct="1">
                  <a:spcBef>
                    <a:spcPts val="0"/>
                  </a:spcBef>
                  <a:spcAft>
                    <a:spcPts val="0"/>
                  </a:spcAft>
                  <a:defRPr/>
                </a:pPr>
                <a:endParaRPr lang="en-GB" kern="0">
                  <a:solidFill>
                    <a:srgbClr val="000000"/>
                  </a:solidFill>
                  <a:latin typeface="Arial"/>
                  <a:cs typeface="+mn-cs"/>
                </a:endParaRPr>
              </a:p>
            </p:txBody>
          </p:sp>
          <p:sp>
            <p:nvSpPr>
              <p:cNvPr id="15" name="Diamond 14">
                <a:extLst>
                  <a:ext uri="{FF2B5EF4-FFF2-40B4-BE49-F238E27FC236}">
                    <a16:creationId xmlns:a16="http://schemas.microsoft.com/office/drawing/2014/main" id="{EED2FCCF-E7FA-45F6-8AF2-18EAD5F9CB5F}"/>
                  </a:ext>
                </a:extLst>
              </p:cNvPr>
              <p:cNvSpPr/>
              <p:nvPr/>
            </p:nvSpPr>
            <p:spPr>
              <a:xfrm>
                <a:off x="1999320" y="3027251"/>
                <a:ext cx="1994038" cy="522509"/>
              </a:xfrm>
              <a:prstGeom prst="diamond">
                <a:avLst/>
              </a:prstGeom>
              <a:solidFill>
                <a:srgbClr val="FFFFFF">
                  <a:lumMod val="95000"/>
                </a:srgbClr>
              </a:solidFill>
              <a:ln w="9525" cap="flat" cmpd="sng" algn="ctr">
                <a:noFill/>
                <a:prstDash val="solid"/>
              </a:ln>
              <a:effectLst/>
            </p:spPr>
            <p:txBody>
              <a:bodyPr rtlCol="0" anchor="ctr"/>
              <a:lstStyle/>
              <a:p>
                <a:pPr algn="ctr" eaLnBrk="1" fontAlgn="auto" hangingPunct="1">
                  <a:spcBef>
                    <a:spcPts val="0"/>
                  </a:spcBef>
                  <a:spcAft>
                    <a:spcPts val="0"/>
                  </a:spcAft>
                  <a:defRPr/>
                </a:pPr>
                <a:endParaRPr lang="en-GB" kern="0">
                  <a:solidFill>
                    <a:srgbClr val="000000"/>
                  </a:solidFill>
                  <a:latin typeface="Arial"/>
                  <a:cs typeface="+mn-cs"/>
                </a:endParaRPr>
              </a:p>
            </p:txBody>
          </p:sp>
          <p:sp>
            <p:nvSpPr>
              <p:cNvPr id="16" name="Freeform: Shape 15">
                <a:extLst>
                  <a:ext uri="{FF2B5EF4-FFF2-40B4-BE49-F238E27FC236}">
                    <a16:creationId xmlns:a16="http://schemas.microsoft.com/office/drawing/2014/main" id="{141CC45F-CC23-4AA4-ADA2-9CCCE0FC4F76}"/>
                  </a:ext>
                </a:extLst>
              </p:cNvPr>
              <p:cNvSpPr/>
              <p:nvPr/>
            </p:nvSpPr>
            <p:spPr>
              <a:xfrm>
                <a:off x="1999687" y="1969812"/>
                <a:ext cx="1001407" cy="1577566"/>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69" h="875473">
                    <a:moveTo>
                      <a:pt x="1556" y="731887"/>
                    </a:moveTo>
                    <a:lnTo>
                      <a:pt x="518383" y="875473"/>
                    </a:lnTo>
                    <a:lnTo>
                      <a:pt x="520669" y="146150"/>
                    </a:lnTo>
                    <a:lnTo>
                      <a:pt x="0" y="0"/>
                    </a:lnTo>
                    <a:cubicBezTo>
                      <a:pt x="1619" y="235652"/>
                      <a:pt x="-63" y="496235"/>
                      <a:pt x="1556" y="731887"/>
                    </a:cubicBezTo>
                    <a:close/>
                  </a:path>
                </a:pathLst>
              </a:custGeom>
              <a:solidFill>
                <a:srgbClr val="FFFFFF">
                  <a:lumMod val="95000"/>
                </a:srgbClr>
              </a:solidFill>
              <a:ln w="9525" cap="flat" cmpd="sng" algn="ctr">
                <a:noFill/>
                <a:prstDash val="solid"/>
              </a:ln>
              <a:effectLst/>
            </p:spPr>
            <p:txBody>
              <a:bodyPr rtlCol="0" anchor="ctr"/>
              <a:lstStyle/>
              <a:p>
                <a:pPr algn="ctr" eaLnBrk="1" fontAlgn="auto" hangingPunct="1">
                  <a:spcBef>
                    <a:spcPts val="0"/>
                  </a:spcBef>
                  <a:spcAft>
                    <a:spcPts val="0"/>
                  </a:spcAft>
                  <a:defRPr/>
                </a:pPr>
                <a:endParaRPr lang="en-GB" kern="0">
                  <a:solidFill>
                    <a:srgbClr val="000000"/>
                  </a:solidFill>
                  <a:latin typeface="Arial"/>
                  <a:cs typeface="+mn-cs"/>
                </a:endParaRPr>
              </a:p>
            </p:txBody>
          </p:sp>
          <p:sp>
            <p:nvSpPr>
              <p:cNvPr id="17" name="Freeform: Shape 16">
                <a:extLst>
                  <a:ext uri="{FF2B5EF4-FFF2-40B4-BE49-F238E27FC236}">
                    <a16:creationId xmlns:a16="http://schemas.microsoft.com/office/drawing/2014/main" id="{4287F555-37B4-422D-BEAB-165E6CCB3AD0}"/>
                  </a:ext>
                </a:extLst>
              </p:cNvPr>
              <p:cNvSpPr/>
              <p:nvPr/>
            </p:nvSpPr>
            <p:spPr>
              <a:xfrm flipH="1">
                <a:off x="2995900" y="1969810"/>
                <a:ext cx="995067" cy="1579950"/>
              </a:xfrm>
              <a:custGeom>
                <a:avLst/>
                <a:gdLst>
                  <a:gd name="connsiteX0" fmla="*/ 2382 w 521494"/>
                  <a:gd name="connsiteY0" fmla="*/ 714375 h 876300"/>
                  <a:gd name="connsiteX1" fmla="*/ 516732 w 521494"/>
                  <a:gd name="connsiteY1" fmla="*/ 876300 h 876300"/>
                  <a:gd name="connsiteX2" fmla="*/ 521494 w 521494"/>
                  <a:gd name="connsiteY2" fmla="*/ 159543 h 876300"/>
                  <a:gd name="connsiteX3" fmla="*/ 0 w 521494"/>
                  <a:gd name="connsiteY3" fmla="*/ 0 h 876300"/>
                  <a:gd name="connsiteX4" fmla="*/ 2382 w 521494"/>
                  <a:gd name="connsiteY4" fmla="*/ 714375 h 876300"/>
                  <a:gd name="connsiteX0" fmla="*/ 2382 w 519018"/>
                  <a:gd name="connsiteY0" fmla="*/ 714375 h 876300"/>
                  <a:gd name="connsiteX1" fmla="*/ 516732 w 519018"/>
                  <a:gd name="connsiteY1" fmla="*/ 876300 h 876300"/>
                  <a:gd name="connsiteX2" fmla="*/ 519018 w 519018"/>
                  <a:gd name="connsiteY2" fmla="*/ 171414 h 876300"/>
                  <a:gd name="connsiteX3" fmla="*/ 0 w 519018"/>
                  <a:gd name="connsiteY3" fmla="*/ 0 h 876300"/>
                  <a:gd name="connsiteX4" fmla="*/ 2382 w 519018"/>
                  <a:gd name="connsiteY4" fmla="*/ 714375 h 876300"/>
                  <a:gd name="connsiteX0" fmla="*/ 4858 w 521494"/>
                  <a:gd name="connsiteY0" fmla="*/ 706955 h 868880"/>
                  <a:gd name="connsiteX1" fmla="*/ 519208 w 521494"/>
                  <a:gd name="connsiteY1" fmla="*/ 868880 h 868880"/>
                  <a:gd name="connsiteX2" fmla="*/ 521494 w 521494"/>
                  <a:gd name="connsiteY2" fmla="*/ 163994 h 868880"/>
                  <a:gd name="connsiteX3" fmla="*/ 0 w 521494"/>
                  <a:gd name="connsiteY3" fmla="*/ 0 h 868880"/>
                  <a:gd name="connsiteX4" fmla="*/ 4858 w 521494"/>
                  <a:gd name="connsiteY4" fmla="*/ 706955 h 868880"/>
                  <a:gd name="connsiteX0" fmla="*/ 3619 w 521494"/>
                  <a:gd name="connsiteY0" fmla="*/ 709923 h 868880"/>
                  <a:gd name="connsiteX1" fmla="*/ 519208 w 521494"/>
                  <a:gd name="connsiteY1" fmla="*/ 868880 h 868880"/>
                  <a:gd name="connsiteX2" fmla="*/ 521494 w 521494"/>
                  <a:gd name="connsiteY2" fmla="*/ 163994 h 868880"/>
                  <a:gd name="connsiteX3" fmla="*/ 0 w 521494"/>
                  <a:gd name="connsiteY3" fmla="*/ 0 h 868880"/>
                  <a:gd name="connsiteX4" fmla="*/ 3619 w 521494"/>
                  <a:gd name="connsiteY4" fmla="*/ 709923 h 868880"/>
                  <a:gd name="connsiteX0" fmla="*/ 3619 w 521494"/>
                  <a:gd name="connsiteY0" fmla="*/ 709923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09923 h 874816"/>
                  <a:gd name="connsiteX0" fmla="*/ 3619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3619 w 521494"/>
                  <a:gd name="connsiteY4" fmla="*/ 711407 h 874816"/>
                  <a:gd name="connsiteX0" fmla="*/ 2380 w 521494"/>
                  <a:gd name="connsiteY0" fmla="*/ 711407 h 874816"/>
                  <a:gd name="connsiteX1" fmla="*/ 519208 w 521494"/>
                  <a:gd name="connsiteY1" fmla="*/ 874816 h 874816"/>
                  <a:gd name="connsiteX2" fmla="*/ 521494 w 521494"/>
                  <a:gd name="connsiteY2" fmla="*/ 163994 h 874816"/>
                  <a:gd name="connsiteX3" fmla="*/ 0 w 521494"/>
                  <a:gd name="connsiteY3" fmla="*/ 0 h 874816"/>
                  <a:gd name="connsiteX4" fmla="*/ 2380 w 521494"/>
                  <a:gd name="connsiteY4" fmla="*/ 711407 h 874816"/>
                  <a:gd name="connsiteX0" fmla="*/ 2380 w 521494"/>
                  <a:gd name="connsiteY0" fmla="*/ 711407 h 876300"/>
                  <a:gd name="connsiteX1" fmla="*/ 520446 w 521494"/>
                  <a:gd name="connsiteY1" fmla="*/ 876300 h 876300"/>
                  <a:gd name="connsiteX2" fmla="*/ 521494 w 521494"/>
                  <a:gd name="connsiteY2" fmla="*/ 163994 h 876300"/>
                  <a:gd name="connsiteX3" fmla="*/ 0 w 521494"/>
                  <a:gd name="connsiteY3" fmla="*/ 0 h 876300"/>
                  <a:gd name="connsiteX4" fmla="*/ 2380 w 521494"/>
                  <a:gd name="connsiteY4" fmla="*/ 711407 h 876300"/>
                  <a:gd name="connsiteX0" fmla="*/ 2380 w 521494"/>
                  <a:gd name="connsiteY0" fmla="*/ 712891 h 877784"/>
                  <a:gd name="connsiteX1" fmla="*/ 520446 w 521494"/>
                  <a:gd name="connsiteY1" fmla="*/ 877784 h 877784"/>
                  <a:gd name="connsiteX2" fmla="*/ 521494 w 521494"/>
                  <a:gd name="connsiteY2" fmla="*/ 165478 h 877784"/>
                  <a:gd name="connsiteX3" fmla="*/ 0 w 521494"/>
                  <a:gd name="connsiteY3" fmla="*/ 0 h 877784"/>
                  <a:gd name="connsiteX4" fmla="*/ 2380 w 521494"/>
                  <a:gd name="connsiteY4" fmla="*/ 712891 h 877784"/>
                  <a:gd name="connsiteX0" fmla="*/ 3618 w 522732"/>
                  <a:gd name="connsiteY0" fmla="*/ 711407 h 876300"/>
                  <a:gd name="connsiteX1" fmla="*/ 521684 w 522732"/>
                  <a:gd name="connsiteY1" fmla="*/ 876300 h 876300"/>
                  <a:gd name="connsiteX2" fmla="*/ 522732 w 522732"/>
                  <a:gd name="connsiteY2" fmla="*/ 163994 h 876300"/>
                  <a:gd name="connsiteX3" fmla="*/ 0 w 522732"/>
                  <a:gd name="connsiteY3" fmla="*/ 0 h 876300"/>
                  <a:gd name="connsiteX4" fmla="*/ 3618 w 522732"/>
                  <a:gd name="connsiteY4" fmla="*/ 711407 h 876300"/>
                  <a:gd name="connsiteX0" fmla="*/ 5269 w 524383"/>
                  <a:gd name="connsiteY0" fmla="*/ 713386 h 878279"/>
                  <a:gd name="connsiteX1" fmla="*/ 523335 w 524383"/>
                  <a:gd name="connsiteY1" fmla="*/ 878279 h 878279"/>
                  <a:gd name="connsiteX2" fmla="*/ 524383 w 524383"/>
                  <a:gd name="connsiteY2" fmla="*/ 165973 h 878279"/>
                  <a:gd name="connsiteX3" fmla="*/ 0 w 524383"/>
                  <a:gd name="connsiteY3" fmla="*/ 0 h 878279"/>
                  <a:gd name="connsiteX4" fmla="*/ 5269 w 524383"/>
                  <a:gd name="connsiteY4" fmla="*/ 713386 h 878279"/>
                  <a:gd name="connsiteX0" fmla="*/ 4031 w 523145"/>
                  <a:gd name="connsiteY0" fmla="*/ 714870 h 879763"/>
                  <a:gd name="connsiteX1" fmla="*/ 522097 w 523145"/>
                  <a:gd name="connsiteY1" fmla="*/ 879763 h 879763"/>
                  <a:gd name="connsiteX2" fmla="*/ 523145 w 523145"/>
                  <a:gd name="connsiteY2" fmla="*/ 167457 h 879763"/>
                  <a:gd name="connsiteX3" fmla="*/ 0 w 523145"/>
                  <a:gd name="connsiteY3" fmla="*/ 0 h 879763"/>
                  <a:gd name="connsiteX4" fmla="*/ 4031 w 523145"/>
                  <a:gd name="connsiteY4" fmla="*/ 714870 h 879763"/>
                  <a:gd name="connsiteX0" fmla="*/ 508 w 519622"/>
                  <a:gd name="connsiteY0" fmla="*/ 713386 h 878279"/>
                  <a:gd name="connsiteX1" fmla="*/ 518574 w 519622"/>
                  <a:gd name="connsiteY1" fmla="*/ 878279 h 878279"/>
                  <a:gd name="connsiteX2" fmla="*/ 519622 w 519622"/>
                  <a:gd name="connsiteY2" fmla="*/ 165973 h 878279"/>
                  <a:gd name="connsiteX3" fmla="*/ 191 w 519622"/>
                  <a:gd name="connsiteY3" fmla="*/ 0 h 878279"/>
                  <a:gd name="connsiteX4" fmla="*/ 508 w 519622"/>
                  <a:gd name="connsiteY4" fmla="*/ 713386 h 878279"/>
                  <a:gd name="connsiteX0" fmla="*/ 508 w 521388"/>
                  <a:gd name="connsiteY0" fmla="*/ 713386 h 879763"/>
                  <a:gd name="connsiteX1" fmla="*/ 521050 w 521388"/>
                  <a:gd name="connsiteY1" fmla="*/ 879763 h 879763"/>
                  <a:gd name="connsiteX2" fmla="*/ 519622 w 521388"/>
                  <a:gd name="connsiteY2" fmla="*/ 165973 h 879763"/>
                  <a:gd name="connsiteX3" fmla="*/ 191 w 521388"/>
                  <a:gd name="connsiteY3" fmla="*/ 0 h 879763"/>
                  <a:gd name="connsiteX4" fmla="*/ 508 w 521388"/>
                  <a:gd name="connsiteY4" fmla="*/ 713386 h 879763"/>
                  <a:gd name="connsiteX0" fmla="*/ 508 w 519622"/>
                  <a:gd name="connsiteY0" fmla="*/ 713386 h 876795"/>
                  <a:gd name="connsiteX1" fmla="*/ 517336 w 519622"/>
                  <a:gd name="connsiteY1" fmla="*/ 876795 h 876795"/>
                  <a:gd name="connsiteX2" fmla="*/ 519622 w 519622"/>
                  <a:gd name="connsiteY2" fmla="*/ 165973 h 876795"/>
                  <a:gd name="connsiteX3" fmla="*/ 191 w 519622"/>
                  <a:gd name="connsiteY3" fmla="*/ 0 h 876795"/>
                  <a:gd name="connsiteX4" fmla="*/ 508 w 519622"/>
                  <a:gd name="connsiteY4" fmla="*/ 713386 h 876795"/>
                  <a:gd name="connsiteX0" fmla="*/ 508 w 522098"/>
                  <a:gd name="connsiteY0" fmla="*/ 713386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13386 h 876795"/>
                  <a:gd name="connsiteX0" fmla="*/ 508 w 522098"/>
                  <a:gd name="connsiteY0" fmla="*/ 731887 h 876795"/>
                  <a:gd name="connsiteX1" fmla="*/ 517336 w 522098"/>
                  <a:gd name="connsiteY1" fmla="*/ 876795 h 876795"/>
                  <a:gd name="connsiteX2" fmla="*/ 522098 w 522098"/>
                  <a:gd name="connsiteY2" fmla="*/ 146151 h 876795"/>
                  <a:gd name="connsiteX3" fmla="*/ 191 w 522098"/>
                  <a:gd name="connsiteY3" fmla="*/ 0 h 876795"/>
                  <a:gd name="connsiteX4" fmla="*/ 508 w 522098"/>
                  <a:gd name="connsiteY4" fmla="*/ 731887 h 876795"/>
                  <a:gd name="connsiteX0" fmla="*/ 508 w 517422"/>
                  <a:gd name="connsiteY0" fmla="*/ 731887 h 876795"/>
                  <a:gd name="connsiteX1" fmla="*/ 517336 w 517422"/>
                  <a:gd name="connsiteY1" fmla="*/ 876795 h 876795"/>
                  <a:gd name="connsiteX2" fmla="*/ 499812 w 517422"/>
                  <a:gd name="connsiteY2" fmla="*/ 168616 h 876795"/>
                  <a:gd name="connsiteX3" fmla="*/ 191 w 517422"/>
                  <a:gd name="connsiteY3" fmla="*/ 0 h 876795"/>
                  <a:gd name="connsiteX4" fmla="*/ 508 w 517422"/>
                  <a:gd name="connsiteY4" fmla="*/ 731887 h 876795"/>
                  <a:gd name="connsiteX0" fmla="*/ 508 w 520860"/>
                  <a:gd name="connsiteY0" fmla="*/ 731887 h 876795"/>
                  <a:gd name="connsiteX1" fmla="*/ 517336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0759"/>
                  <a:gd name="connsiteX1" fmla="*/ 500002 w 520860"/>
                  <a:gd name="connsiteY1" fmla="*/ 880759 h 880759"/>
                  <a:gd name="connsiteX2" fmla="*/ 520860 w 520860"/>
                  <a:gd name="connsiteY2" fmla="*/ 146150 h 880759"/>
                  <a:gd name="connsiteX3" fmla="*/ 191 w 520860"/>
                  <a:gd name="connsiteY3" fmla="*/ 0 h 880759"/>
                  <a:gd name="connsiteX4" fmla="*/ 508 w 520860"/>
                  <a:gd name="connsiteY4" fmla="*/ 731887 h 880759"/>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76795"/>
                  <a:gd name="connsiteX1" fmla="*/ 518574 w 520860"/>
                  <a:gd name="connsiteY1" fmla="*/ 876795 h 876795"/>
                  <a:gd name="connsiteX2" fmla="*/ 520860 w 520860"/>
                  <a:gd name="connsiteY2" fmla="*/ 146150 h 876795"/>
                  <a:gd name="connsiteX3" fmla="*/ 191 w 520860"/>
                  <a:gd name="connsiteY3" fmla="*/ 0 h 876795"/>
                  <a:gd name="connsiteX4" fmla="*/ 508 w 520860"/>
                  <a:gd name="connsiteY4" fmla="*/ 731887 h 876795"/>
                  <a:gd name="connsiteX0" fmla="*/ 508 w 520860"/>
                  <a:gd name="connsiteY0" fmla="*/ 731887 h 883402"/>
                  <a:gd name="connsiteX1" fmla="*/ 498764 w 520860"/>
                  <a:gd name="connsiteY1" fmla="*/ 883402 h 883402"/>
                  <a:gd name="connsiteX2" fmla="*/ 520860 w 520860"/>
                  <a:gd name="connsiteY2" fmla="*/ 146150 h 883402"/>
                  <a:gd name="connsiteX3" fmla="*/ 191 w 520860"/>
                  <a:gd name="connsiteY3" fmla="*/ 0 h 883402"/>
                  <a:gd name="connsiteX4" fmla="*/ 508 w 520860"/>
                  <a:gd name="connsiteY4" fmla="*/ 731887 h 883402"/>
                  <a:gd name="connsiteX0" fmla="*/ 508 w 520860"/>
                  <a:gd name="connsiteY0" fmla="*/ 731887 h 875473"/>
                  <a:gd name="connsiteX1" fmla="*/ 518574 w 520860"/>
                  <a:gd name="connsiteY1" fmla="*/ 875473 h 875473"/>
                  <a:gd name="connsiteX2" fmla="*/ 520860 w 520860"/>
                  <a:gd name="connsiteY2" fmla="*/ 146150 h 875473"/>
                  <a:gd name="connsiteX3" fmla="*/ 191 w 520860"/>
                  <a:gd name="connsiteY3" fmla="*/ 0 h 875473"/>
                  <a:gd name="connsiteX4" fmla="*/ 508 w 520860"/>
                  <a:gd name="connsiteY4" fmla="*/ 731887 h 875473"/>
                  <a:gd name="connsiteX0" fmla="*/ 7746 w 520669"/>
                  <a:gd name="connsiteY0" fmla="*/ 730566 h 875473"/>
                  <a:gd name="connsiteX1" fmla="*/ 518383 w 520669"/>
                  <a:gd name="connsiteY1" fmla="*/ 875473 h 875473"/>
                  <a:gd name="connsiteX2" fmla="*/ 520669 w 520669"/>
                  <a:gd name="connsiteY2" fmla="*/ 146150 h 875473"/>
                  <a:gd name="connsiteX3" fmla="*/ 0 w 520669"/>
                  <a:gd name="connsiteY3" fmla="*/ 0 h 875473"/>
                  <a:gd name="connsiteX4" fmla="*/ 7746 w 520669"/>
                  <a:gd name="connsiteY4" fmla="*/ 730566 h 875473"/>
                  <a:gd name="connsiteX0" fmla="*/ 5270 w 520669"/>
                  <a:gd name="connsiteY0" fmla="*/ 733208 h 875473"/>
                  <a:gd name="connsiteX1" fmla="*/ 518383 w 520669"/>
                  <a:gd name="connsiteY1" fmla="*/ 875473 h 875473"/>
                  <a:gd name="connsiteX2" fmla="*/ 520669 w 520669"/>
                  <a:gd name="connsiteY2" fmla="*/ 146150 h 875473"/>
                  <a:gd name="connsiteX3" fmla="*/ 0 w 520669"/>
                  <a:gd name="connsiteY3" fmla="*/ 0 h 875473"/>
                  <a:gd name="connsiteX4" fmla="*/ 5270 w 520669"/>
                  <a:gd name="connsiteY4" fmla="*/ 733208 h 875473"/>
                  <a:gd name="connsiteX0" fmla="*/ 507 w 520858"/>
                  <a:gd name="connsiteY0" fmla="*/ 735851 h 875473"/>
                  <a:gd name="connsiteX1" fmla="*/ 518572 w 520858"/>
                  <a:gd name="connsiteY1" fmla="*/ 875473 h 875473"/>
                  <a:gd name="connsiteX2" fmla="*/ 520858 w 520858"/>
                  <a:gd name="connsiteY2" fmla="*/ 146150 h 875473"/>
                  <a:gd name="connsiteX3" fmla="*/ 189 w 520858"/>
                  <a:gd name="connsiteY3" fmla="*/ 0 h 875473"/>
                  <a:gd name="connsiteX4" fmla="*/ 507 w 520858"/>
                  <a:gd name="connsiteY4" fmla="*/ 735851 h 875473"/>
                  <a:gd name="connsiteX0" fmla="*/ 1556 w 520669"/>
                  <a:gd name="connsiteY0" fmla="*/ 731887 h 875473"/>
                  <a:gd name="connsiteX1" fmla="*/ 518383 w 520669"/>
                  <a:gd name="connsiteY1" fmla="*/ 875473 h 875473"/>
                  <a:gd name="connsiteX2" fmla="*/ 520669 w 520669"/>
                  <a:gd name="connsiteY2" fmla="*/ 146150 h 875473"/>
                  <a:gd name="connsiteX3" fmla="*/ 0 w 520669"/>
                  <a:gd name="connsiteY3" fmla="*/ 0 h 875473"/>
                  <a:gd name="connsiteX4" fmla="*/ 1556 w 520669"/>
                  <a:gd name="connsiteY4" fmla="*/ 731887 h 875473"/>
                  <a:gd name="connsiteX0" fmla="*/ 307 w 519420"/>
                  <a:gd name="connsiteY0" fmla="*/ 730566 h 874152"/>
                  <a:gd name="connsiteX1" fmla="*/ 517134 w 519420"/>
                  <a:gd name="connsiteY1" fmla="*/ 874152 h 874152"/>
                  <a:gd name="connsiteX2" fmla="*/ 519420 w 519420"/>
                  <a:gd name="connsiteY2" fmla="*/ 144829 h 874152"/>
                  <a:gd name="connsiteX3" fmla="*/ 2465 w 519420"/>
                  <a:gd name="connsiteY3" fmla="*/ 0 h 874152"/>
                  <a:gd name="connsiteX4" fmla="*/ 307 w 519420"/>
                  <a:gd name="connsiteY4" fmla="*/ 730566 h 874152"/>
                  <a:gd name="connsiteX0" fmla="*/ 508 w 517145"/>
                  <a:gd name="connsiteY0" fmla="*/ 731887 h 874152"/>
                  <a:gd name="connsiteX1" fmla="*/ 514859 w 517145"/>
                  <a:gd name="connsiteY1" fmla="*/ 874152 h 874152"/>
                  <a:gd name="connsiteX2" fmla="*/ 517145 w 517145"/>
                  <a:gd name="connsiteY2" fmla="*/ 144829 h 874152"/>
                  <a:gd name="connsiteX3" fmla="*/ 190 w 517145"/>
                  <a:gd name="connsiteY3" fmla="*/ 0 h 874152"/>
                  <a:gd name="connsiteX4" fmla="*/ 508 w 517145"/>
                  <a:gd name="connsiteY4" fmla="*/ 731887 h 874152"/>
                  <a:gd name="connsiteX0" fmla="*/ 508 w 517145"/>
                  <a:gd name="connsiteY0" fmla="*/ 731887 h 875473"/>
                  <a:gd name="connsiteX1" fmla="*/ 514859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7145"/>
                  <a:gd name="connsiteY0" fmla="*/ 731887 h 875473"/>
                  <a:gd name="connsiteX1" fmla="*/ 516097 w 517145"/>
                  <a:gd name="connsiteY1" fmla="*/ 875473 h 875473"/>
                  <a:gd name="connsiteX2" fmla="*/ 517145 w 517145"/>
                  <a:gd name="connsiteY2" fmla="*/ 144829 h 875473"/>
                  <a:gd name="connsiteX3" fmla="*/ 190 w 517145"/>
                  <a:gd name="connsiteY3" fmla="*/ 0 h 875473"/>
                  <a:gd name="connsiteX4" fmla="*/ 508 w 517145"/>
                  <a:gd name="connsiteY4" fmla="*/ 731887 h 875473"/>
                  <a:gd name="connsiteX0" fmla="*/ 508 w 516179"/>
                  <a:gd name="connsiteY0" fmla="*/ 731887 h 875473"/>
                  <a:gd name="connsiteX1" fmla="*/ 516097 w 516179"/>
                  <a:gd name="connsiteY1" fmla="*/ 875473 h 875473"/>
                  <a:gd name="connsiteX2" fmla="*/ 515907 w 516179"/>
                  <a:gd name="connsiteY2" fmla="*/ 144829 h 875473"/>
                  <a:gd name="connsiteX3" fmla="*/ 190 w 516179"/>
                  <a:gd name="connsiteY3" fmla="*/ 0 h 875473"/>
                  <a:gd name="connsiteX4" fmla="*/ 508 w 516179"/>
                  <a:gd name="connsiteY4" fmla="*/ 731887 h 875473"/>
                  <a:gd name="connsiteX0" fmla="*/ 508 w 517373"/>
                  <a:gd name="connsiteY0" fmla="*/ 731887 h 876795"/>
                  <a:gd name="connsiteX1" fmla="*/ 517335 w 517373"/>
                  <a:gd name="connsiteY1" fmla="*/ 876795 h 876795"/>
                  <a:gd name="connsiteX2" fmla="*/ 515907 w 517373"/>
                  <a:gd name="connsiteY2" fmla="*/ 144829 h 876795"/>
                  <a:gd name="connsiteX3" fmla="*/ 190 w 517373"/>
                  <a:gd name="connsiteY3" fmla="*/ 0 h 876795"/>
                  <a:gd name="connsiteX4" fmla="*/ 508 w 517373"/>
                  <a:gd name="connsiteY4" fmla="*/ 731887 h 87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373" h="876795">
                    <a:moveTo>
                      <a:pt x="508" y="731887"/>
                    </a:moveTo>
                    <a:lnTo>
                      <a:pt x="517335" y="876795"/>
                    </a:lnTo>
                    <a:cubicBezTo>
                      <a:pt x="517684" y="633247"/>
                      <a:pt x="515558" y="388377"/>
                      <a:pt x="515907" y="144829"/>
                    </a:cubicBezTo>
                    <a:lnTo>
                      <a:pt x="190" y="0"/>
                    </a:lnTo>
                    <a:cubicBezTo>
                      <a:pt x="1809" y="235652"/>
                      <a:pt x="-1111" y="496235"/>
                      <a:pt x="508" y="731887"/>
                    </a:cubicBezTo>
                    <a:close/>
                  </a:path>
                </a:pathLst>
              </a:custGeom>
              <a:solidFill>
                <a:srgbClr val="D8D7D8"/>
              </a:solidFill>
              <a:ln w="9525" cap="flat" cmpd="sng" algn="ctr">
                <a:noFill/>
                <a:prstDash val="solid"/>
              </a:ln>
              <a:effectLst/>
            </p:spPr>
            <p:txBody>
              <a:bodyPr rtlCol="0" anchor="ctr"/>
              <a:lstStyle/>
              <a:p>
                <a:pPr algn="ctr" eaLnBrk="1" fontAlgn="auto" hangingPunct="1">
                  <a:spcBef>
                    <a:spcPts val="0"/>
                  </a:spcBef>
                  <a:spcAft>
                    <a:spcPts val="0"/>
                  </a:spcAft>
                  <a:defRPr/>
                </a:pPr>
                <a:endParaRPr lang="en-GB" kern="0">
                  <a:solidFill>
                    <a:srgbClr val="000000"/>
                  </a:solidFill>
                  <a:latin typeface="Arial"/>
                  <a:cs typeface="+mn-cs"/>
                </a:endParaRPr>
              </a:p>
            </p:txBody>
          </p:sp>
        </p:grpSp>
      </p:grpSp>
      <p:pic>
        <p:nvPicPr>
          <p:cNvPr id="32" name="Picture 31">
            <a:extLst>
              <a:ext uri="{FF2B5EF4-FFF2-40B4-BE49-F238E27FC236}">
                <a16:creationId xmlns:a16="http://schemas.microsoft.com/office/drawing/2014/main" id="{5CCBA496-D9EE-49C1-89E4-D0AE4071E35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718387" y="4942613"/>
            <a:ext cx="704501" cy="842577"/>
          </a:xfrm>
          <a:prstGeom prst="rect">
            <a:avLst/>
          </a:prstGeom>
        </p:spPr>
      </p:pic>
      <p:pic>
        <p:nvPicPr>
          <p:cNvPr id="33" name="Picture 32">
            <a:extLst>
              <a:ext uri="{FF2B5EF4-FFF2-40B4-BE49-F238E27FC236}">
                <a16:creationId xmlns:a16="http://schemas.microsoft.com/office/drawing/2014/main" id="{A5528193-EFFC-4F09-BAA6-A2D0B093523D}"/>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097453" y="5060777"/>
            <a:ext cx="765197" cy="704278"/>
          </a:xfrm>
          <a:prstGeom prst="rect">
            <a:avLst/>
          </a:prstGeom>
        </p:spPr>
      </p:pic>
      <p:pic>
        <p:nvPicPr>
          <p:cNvPr id="34" name="Picture 33">
            <a:extLst>
              <a:ext uri="{FF2B5EF4-FFF2-40B4-BE49-F238E27FC236}">
                <a16:creationId xmlns:a16="http://schemas.microsoft.com/office/drawing/2014/main" id="{BBAEB1ED-AA36-4403-9446-C6A10C5A973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278625" y="5040735"/>
            <a:ext cx="639229" cy="646331"/>
          </a:xfrm>
          <a:prstGeom prst="rect">
            <a:avLst/>
          </a:prstGeom>
        </p:spPr>
      </p:pic>
      <p:sp>
        <p:nvSpPr>
          <p:cNvPr id="2" name="RefTextBox123">
            <a:extLst>
              <a:ext uri="{FF2B5EF4-FFF2-40B4-BE49-F238E27FC236}">
                <a16:creationId xmlns:a16="http://schemas.microsoft.com/office/drawing/2014/main" id="{27E5DF40-3108-B2F8-9ADE-10BA97ECA73E}"/>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157059708</a:t>
            </a:r>
          </a:p>
        </p:txBody>
      </p:sp>
    </p:spTree>
    <p:custDataLst>
      <p:tags r:id="rId1"/>
    </p:custDataLst>
    <p:extLst>
      <p:ext uri="{BB962C8B-B14F-4D97-AF65-F5344CB8AC3E}">
        <p14:creationId xmlns:p14="http://schemas.microsoft.com/office/powerpoint/2010/main" val="280734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22" presetClass="entr" presetSubtype="4"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22" presetClass="entr" presetSubtype="4"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22" presetClass="entr" presetSubtype="4"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altLang="en-US" sz="3600">
                <a:solidFill>
                  <a:srgbClr val="391C66"/>
                </a:solidFill>
                <a:latin typeface="Aptos Display" panose="020B0004020202020204" pitchFamily="34" charset="0"/>
                <a:ea typeface="ヒラギノ角ゴ Pro W3"/>
              </a:rPr>
              <a:t>Cash lump sum</a:t>
            </a:r>
          </a:p>
        </p:txBody>
      </p:sp>
      <p:grpSp>
        <p:nvGrpSpPr>
          <p:cNvPr id="46" name="Group 45"/>
          <p:cNvGrpSpPr/>
          <p:nvPr/>
        </p:nvGrpSpPr>
        <p:grpSpPr>
          <a:xfrm>
            <a:off x="4190531" y="1285717"/>
            <a:ext cx="2880000" cy="2880000"/>
            <a:chOff x="3132000" y="1973942"/>
            <a:chExt cx="2880000" cy="2880000"/>
          </a:xfrm>
          <a:scene3d>
            <a:camera prst="perspectiveRelaxed">
              <a:rot lat="17700000" lon="0" rev="0"/>
            </a:camera>
            <a:lightRig rig="harsh" dir="t"/>
          </a:scene3d>
        </p:grpSpPr>
        <p:sp>
          <p:nvSpPr>
            <p:cNvPr id="47" name="Freeform 46"/>
            <p:cNvSpPr/>
            <p:nvPr/>
          </p:nvSpPr>
          <p:spPr>
            <a:xfrm>
              <a:off x="4572000" y="1973942"/>
              <a:ext cx="1440000" cy="1440000"/>
            </a:xfrm>
            <a:custGeom>
              <a:avLst/>
              <a:gdLst>
                <a:gd name="connsiteX0" fmla="*/ 0 w 1440000"/>
                <a:gd name="connsiteY0" fmla="*/ 0 h 1440000"/>
                <a:gd name="connsiteX1" fmla="*/ 1440000 w 1440000"/>
                <a:gd name="connsiteY1" fmla="*/ 144000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cubicBezTo>
                    <a:pt x="795290" y="0"/>
                    <a:pt x="1440000" y="644710"/>
                    <a:pt x="1440000" y="1440000"/>
                  </a:cubicBezTo>
                  <a:lnTo>
                    <a:pt x="0" y="1440000"/>
                  </a:lnTo>
                  <a:close/>
                </a:path>
              </a:pathLst>
            </a:custGeom>
            <a:solidFill>
              <a:schemeClr val="accent5"/>
            </a:solidFill>
            <a:ln w="25400" cap="flat" cmpd="sng" algn="ctr">
              <a:noFill/>
              <a:prstDash val="solid"/>
            </a:ln>
            <a:effectLst/>
            <a:scene3d>
              <a:camera prst="perspectiveFront"/>
              <a:lightRig rig="twoPt" dir="t"/>
            </a:scene3d>
            <a:sp3d z="171450" extrusionH="317500" prstMaterial="metal">
              <a:bevelT/>
            </a:sp3d>
          </p:spPr>
          <p:txBody>
            <a:bodyPr rtlCol="0" anchor="ctr"/>
            <a:lstStyle/>
            <a:p>
              <a:pPr algn="ctr" defTabSz="914400" eaLnBrk="1" hangingPunct="1">
                <a:defRPr/>
              </a:pPr>
              <a:endParaRPr lang="en-GB" kern="0" dirty="0">
                <a:solidFill>
                  <a:prstClr val="black"/>
                </a:solidFill>
                <a:latin typeface="Calibri"/>
                <a:cs typeface="+mn-cs"/>
              </a:endParaRPr>
            </a:p>
          </p:txBody>
        </p:sp>
        <p:sp>
          <p:nvSpPr>
            <p:cNvPr id="48" name="Pie 47"/>
            <p:cNvSpPr/>
            <p:nvPr/>
          </p:nvSpPr>
          <p:spPr>
            <a:xfrm>
              <a:off x="3132000" y="1973942"/>
              <a:ext cx="2880000" cy="2880000"/>
            </a:xfrm>
            <a:prstGeom prst="pie">
              <a:avLst/>
            </a:prstGeom>
            <a:solidFill>
              <a:srgbClr val="4F81BD"/>
            </a:solidFill>
            <a:ln w="25400" cap="flat" cmpd="sng" algn="ctr">
              <a:noFill/>
              <a:prstDash val="solid"/>
            </a:ln>
            <a:effectLst/>
            <a:scene3d>
              <a:camera prst="perspectiveFront"/>
              <a:lightRig rig="twoPt" dir="t"/>
            </a:scene3d>
            <a:sp3d extrusionH="317500" prstMaterial="metal">
              <a:bevelT/>
            </a:sp3d>
          </p:spPr>
          <p:txBody>
            <a:bodyPr rtlCol="0" anchor="ctr"/>
            <a:lstStyle/>
            <a:p>
              <a:pPr algn="ctr" defTabSz="914400" eaLnBrk="1" hangingPunct="1">
                <a:defRPr/>
              </a:pPr>
              <a:endParaRPr lang="en-GB" kern="0">
                <a:solidFill>
                  <a:prstClr val="black"/>
                </a:solidFill>
                <a:latin typeface="Calibri"/>
                <a:cs typeface="+mn-cs"/>
              </a:endParaRPr>
            </a:p>
          </p:txBody>
        </p:sp>
      </p:grpSp>
      <p:grpSp>
        <p:nvGrpSpPr>
          <p:cNvPr id="49" name="Group 48"/>
          <p:cNvGrpSpPr/>
          <p:nvPr/>
        </p:nvGrpSpPr>
        <p:grpSpPr>
          <a:xfrm>
            <a:off x="6324032" y="1852153"/>
            <a:ext cx="1651495" cy="514541"/>
            <a:chOff x="5265500" y="2540377"/>
            <a:chExt cx="1651495" cy="514541"/>
          </a:xfrm>
        </p:grpSpPr>
        <p:grpSp>
          <p:nvGrpSpPr>
            <p:cNvPr id="50" name="Group 49"/>
            <p:cNvGrpSpPr/>
            <p:nvPr/>
          </p:nvGrpSpPr>
          <p:grpSpPr>
            <a:xfrm>
              <a:off x="5292000" y="2583544"/>
              <a:ext cx="1567542" cy="449942"/>
              <a:chOff x="5292000" y="2583544"/>
              <a:chExt cx="1567542" cy="449942"/>
            </a:xfrm>
          </p:grpSpPr>
          <p:cxnSp>
            <p:nvCxnSpPr>
              <p:cNvPr id="53" name="Straight Connector 52"/>
              <p:cNvCxnSpPr/>
              <p:nvPr/>
            </p:nvCxnSpPr>
            <p:spPr>
              <a:xfrm flipV="1">
                <a:off x="5306286" y="2583544"/>
                <a:ext cx="0" cy="449942"/>
              </a:xfrm>
              <a:prstGeom prst="line">
                <a:avLst/>
              </a:prstGeom>
              <a:noFill/>
              <a:ln w="28575" cap="flat" cmpd="sng" algn="ctr">
                <a:solidFill>
                  <a:sysClr val="window" lastClr="FFFFFF">
                    <a:lumMod val="75000"/>
                  </a:sysClr>
                </a:solidFill>
                <a:prstDash val="solid"/>
              </a:ln>
              <a:effectLst/>
            </p:spPr>
          </p:cxnSp>
          <p:cxnSp>
            <p:nvCxnSpPr>
              <p:cNvPr id="54" name="Straight Connector 53"/>
              <p:cNvCxnSpPr/>
              <p:nvPr/>
            </p:nvCxnSpPr>
            <p:spPr>
              <a:xfrm>
                <a:off x="5292000" y="2585020"/>
                <a:ext cx="1567542" cy="0"/>
              </a:xfrm>
              <a:prstGeom prst="line">
                <a:avLst/>
              </a:prstGeom>
              <a:noFill/>
              <a:ln w="28575" cap="flat" cmpd="sng" algn="ctr">
                <a:solidFill>
                  <a:sysClr val="window" lastClr="FFFFFF">
                    <a:lumMod val="75000"/>
                  </a:sysClr>
                </a:solidFill>
                <a:prstDash val="solid"/>
              </a:ln>
              <a:effectLst/>
            </p:spPr>
          </p:cxnSp>
        </p:grpSp>
        <p:sp>
          <p:nvSpPr>
            <p:cNvPr id="51" name="Oval 50"/>
            <p:cNvSpPr/>
            <p:nvPr/>
          </p:nvSpPr>
          <p:spPr>
            <a:xfrm>
              <a:off x="5265500" y="2968584"/>
              <a:ext cx="86334" cy="86334"/>
            </a:xfrm>
            <a:prstGeom prst="ellipse">
              <a:avLst/>
            </a:prstGeom>
            <a:solidFill>
              <a:srgbClr val="EEECE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algn="ctr" defTabSz="914400" eaLnBrk="1" hangingPunct="1">
                <a:defRPr/>
              </a:pPr>
              <a:endParaRPr lang="en-GB" kern="0">
                <a:solidFill>
                  <a:prstClr val="white"/>
                </a:solidFill>
                <a:latin typeface="Calibri"/>
                <a:cs typeface="+mn-cs"/>
              </a:endParaRPr>
            </a:p>
          </p:txBody>
        </p:sp>
        <p:sp>
          <p:nvSpPr>
            <p:cNvPr id="52" name="Oval 51"/>
            <p:cNvSpPr/>
            <p:nvPr/>
          </p:nvSpPr>
          <p:spPr>
            <a:xfrm>
              <a:off x="6830661" y="2540377"/>
              <a:ext cx="86334" cy="86334"/>
            </a:xfrm>
            <a:prstGeom prst="ellipse">
              <a:avLst/>
            </a:prstGeom>
            <a:solidFill>
              <a:srgbClr val="EEECE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algn="ctr" defTabSz="914400" eaLnBrk="1" hangingPunct="1">
                <a:defRPr/>
              </a:pPr>
              <a:endParaRPr lang="en-GB" kern="0">
                <a:solidFill>
                  <a:prstClr val="white"/>
                </a:solidFill>
                <a:latin typeface="Calibri"/>
                <a:cs typeface="+mn-cs"/>
              </a:endParaRPr>
            </a:p>
          </p:txBody>
        </p:sp>
      </p:grpSp>
      <p:grpSp>
        <p:nvGrpSpPr>
          <p:cNvPr id="55" name="Group 54"/>
          <p:cNvGrpSpPr/>
          <p:nvPr/>
        </p:nvGrpSpPr>
        <p:grpSpPr>
          <a:xfrm flipH="1" flipV="1">
            <a:off x="3979037" y="3651177"/>
            <a:ext cx="1651495" cy="514541"/>
            <a:chOff x="5265500" y="2540377"/>
            <a:chExt cx="1651495" cy="514541"/>
          </a:xfrm>
        </p:grpSpPr>
        <p:grpSp>
          <p:nvGrpSpPr>
            <p:cNvPr id="56" name="Group 55"/>
            <p:cNvGrpSpPr/>
            <p:nvPr/>
          </p:nvGrpSpPr>
          <p:grpSpPr>
            <a:xfrm>
              <a:off x="5292000" y="2583544"/>
              <a:ext cx="1567542" cy="449942"/>
              <a:chOff x="5292000" y="2583544"/>
              <a:chExt cx="1567542" cy="449942"/>
            </a:xfrm>
          </p:grpSpPr>
          <p:cxnSp>
            <p:nvCxnSpPr>
              <p:cNvPr id="59" name="Straight Connector 58"/>
              <p:cNvCxnSpPr/>
              <p:nvPr/>
            </p:nvCxnSpPr>
            <p:spPr>
              <a:xfrm flipV="1">
                <a:off x="5306286" y="2583544"/>
                <a:ext cx="0" cy="449942"/>
              </a:xfrm>
              <a:prstGeom prst="line">
                <a:avLst/>
              </a:prstGeom>
              <a:noFill/>
              <a:ln w="28575" cap="flat" cmpd="sng" algn="ctr">
                <a:solidFill>
                  <a:sysClr val="window" lastClr="FFFFFF">
                    <a:lumMod val="75000"/>
                  </a:sysClr>
                </a:solidFill>
                <a:prstDash val="solid"/>
              </a:ln>
              <a:effectLst/>
            </p:spPr>
          </p:cxnSp>
          <p:cxnSp>
            <p:nvCxnSpPr>
              <p:cNvPr id="60" name="Straight Connector 59"/>
              <p:cNvCxnSpPr/>
              <p:nvPr/>
            </p:nvCxnSpPr>
            <p:spPr>
              <a:xfrm>
                <a:off x="5292000" y="2585020"/>
                <a:ext cx="1567542" cy="0"/>
              </a:xfrm>
              <a:prstGeom prst="line">
                <a:avLst/>
              </a:prstGeom>
              <a:noFill/>
              <a:ln w="28575" cap="flat" cmpd="sng" algn="ctr">
                <a:solidFill>
                  <a:sysClr val="window" lastClr="FFFFFF">
                    <a:lumMod val="75000"/>
                  </a:sysClr>
                </a:solidFill>
                <a:prstDash val="solid"/>
              </a:ln>
              <a:effectLst/>
            </p:spPr>
          </p:cxnSp>
        </p:grpSp>
        <p:sp>
          <p:nvSpPr>
            <p:cNvPr id="57" name="Oval 56"/>
            <p:cNvSpPr/>
            <p:nvPr/>
          </p:nvSpPr>
          <p:spPr>
            <a:xfrm>
              <a:off x="5265500" y="2968584"/>
              <a:ext cx="86334" cy="86334"/>
            </a:xfrm>
            <a:prstGeom prst="ellipse">
              <a:avLst/>
            </a:prstGeom>
            <a:solidFill>
              <a:srgbClr val="EEECE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algn="ctr" defTabSz="914400" eaLnBrk="1" hangingPunct="1">
                <a:defRPr/>
              </a:pPr>
              <a:endParaRPr lang="en-GB" kern="0">
                <a:solidFill>
                  <a:prstClr val="white"/>
                </a:solidFill>
                <a:latin typeface="Calibri"/>
                <a:cs typeface="+mn-cs"/>
              </a:endParaRPr>
            </a:p>
          </p:txBody>
        </p:sp>
        <p:sp>
          <p:nvSpPr>
            <p:cNvPr id="58" name="Oval 57"/>
            <p:cNvSpPr/>
            <p:nvPr/>
          </p:nvSpPr>
          <p:spPr>
            <a:xfrm>
              <a:off x="6830661" y="2540377"/>
              <a:ext cx="86334" cy="86334"/>
            </a:xfrm>
            <a:prstGeom prst="ellipse">
              <a:avLst/>
            </a:prstGeom>
            <a:solidFill>
              <a:srgbClr val="EEECE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algn="ctr" defTabSz="914400" eaLnBrk="1" hangingPunct="1">
                <a:defRPr/>
              </a:pPr>
              <a:endParaRPr lang="en-GB" kern="0">
                <a:solidFill>
                  <a:prstClr val="white"/>
                </a:solidFill>
                <a:latin typeface="Calibri"/>
                <a:cs typeface="+mn-cs"/>
              </a:endParaRPr>
            </a:p>
          </p:txBody>
        </p:sp>
      </p:grpSp>
      <p:grpSp>
        <p:nvGrpSpPr>
          <p:cNvPr id="61" name="Group 60"/>
          <p:cNvGrpSpPr/>
          <p:nvPr/>
        </p:nvGrpSpPr>
        <p:grpSpPr>
          <a:xfrm>
            <a:off x="7501281" y="1667486"/>
            <a:ext cx="2108269" cy="692818"/>
            <a:chOff x="6442749" y="2355711"/>
            <a:chExt cx="2108269" cy="692818"/>
          </a:xfrm>
        </p:grpSpPr>
        <p:sp>
          <p:nvSpPr>
            <p:cNvPr id="62" name="Rectangle 61"/>
            <p:cNvSpPr/>
            <p:nvPr/>
          </p:nvSpPr>
          <p:spPr>
            <a:xfrm>
              <a:off x="7128834" y="2355711"/>
              <a:ext cx="697627" cy="400110"/>
            </a:xfrm>
            <a:prstGeom prst="rect">
              <a:avLst/>
            </a:prstGeom>
          </p:spPr>
          <p:txBody>
            <a:bodyPr wrap="none">
              <a:spAutoFit/>
            </a:bodyPr>
            <a:lstStyle/>
            <a:p>
              <a:pPr defTabSz="914400" eaLnBrk="1" hangingPunct="1">
                <a:defRPr/>
              </a:pPr>
              <a:r>
                <a:rPr lang="en-GB" sz="2000" b="1" kern="0">
                  <a:solidFill>
                    <a:srgbClr val="7DAE22"/>
                  </a:solidFill>
                  <a:latin typeface="Aptos" panose="020B0004020202020204" pitchFamily="34" charset="0"/>
                  <a:cs typeface="Arial" pitchFamily="34" charset="0"/>
                </a:rPr>
                <a:t>25%</a:t>
              </a:r>
              <a:endParaRPr lang="en-GB" sz="2000" b="1">
                <a:solidFill>
                  <a:srgbClr val="7DAE22"/>
                </a:solidFill>
                <a:latin typeface="Aptos" panose="020B0004020202020204" pitchFamily="34" charset="0"/>
                <a:cs typeface="Times New Roman" pitchFamily="18" charset="0"/>
              </a:endParaRPr>
            </a:p>
          </p:txBody>
        </p:sp>
        <p:sp>
          <p:nvSpPr>
            <p:cNvPr id="63" name="Rectangle 62"/>
            <p:cNvSpPr/>
            <p:nvPr/>
          </p:nvSpPr>
          <p:spPr>
            <a:xfrm>
              <a:off x="6442749" y="2679197"/>
              <a:ext cx="2108269" cy="369332"/>
            </a:xfrm>
            <a:prstGeom prst="rect">
              <a:avLst/>
            </a:prstGeom>
          </p:spPr>
          <p:txBody>
            <a:bodyPr wrap="none">
              <a:spAutoFit/>
            </a:bodyPr>
            <a:lstStyle/>
            <a:p>
              <a:pPr defTabSz="914400" eaLnBrk="1" hangingPunct="1">
                <a:defRPr/>
              </a:pPr>
              <a:r>
                <a:rPr lang="en-GB" kern="0" dirty="0">
                  <a:solidFill>
                    <a:srgbClr val="000000"/>
                  </a:solidFill>
                  <a:latin typeface="Aptos" panose="020B0004020202020204" pitchFamily="34" charset="0"/>
                  <a:cs typeface="Arial" pitchFamily="34" charset="0"/>
                </a:rPr>
                <a:t>Tax-free lump sum</a:t>
              </a:r>
              <a:endParaRPr lang="en-GB" dirty="0">
                <a:solidFill>
                  <a:srgbClr val="000000"/>
                </a:solidFill>
                <a:latin typeface="Aptos" panose="020B0004020202020204" pitchFamily="34" charset="0"/>
                <a:cs typeface="Times New Roman" pitchFamily="18" charset="0"/>
              </a:endParaRPr>
            </a:p>
          </p:txBody>
        </p:sp>
      </p:grpSp>
      <p:grpSp>
        <p:nvGrpSpPr>
          <p:cNvPr id="64" name="Group 63"/>
          <p:cNvGrpSpPr/>
          <p:nvPr/>
        </p:nvGrpSpPr>
        <p:grpSpPr>
          <a:xfrm>
            <a:off x="2558391" y="3897579"/>
            <a:ext cx="2000869" cy="762222"/>
            <a:chOff x="1499859" y="4585804"/>
            <a:chExt cx="2000869" cy="762222"/>
          </a:xfrm>
        </p:grpSpPr>
        <p:sp>
          <p:nvSpPr>
            <p:cNvPr id="65" name="Rectangle 64"/>
            <p:cNvSpPr/>
            <p:nvPr/>
          </p:nvSpPr>
          <p:spPr>
            <a:xfrm>
              <a:off x="2160297" y="4585804"/>
              <a:ext cx="697627" cy="400110"/>
            </a:xfrm>
            <a:prstGeom prst="rect">
              <a:avLst/>
            </a:prstGeom>
          </p:spPr>
          <p:txBody>
            <a:bodyPr wrap="none">
              <a:spAutoFit/>
            </a:bodyPr>
            <a:lstStyle/>
            <a:p>
              <a:pPr defTabSz="914400" eaLnBrk="1" hangingPunct="1">
                <a:defRPr/>
              </a:pPr>
              <a:r>
                <a:rPr lang="en-GB" sz="2000" b="1" kern="0">
                  <a:solidFill>
                    <a:srgbClr val="567CAA"/>
                  </a:solidFill>
                  <a:latin typeface="Aptos" panose="020B0004020202020204" pitchFamily="34" charset="0"/>
                  <a:cs typeface="Arial" pitchFamily="34" charset="0"/>
                </a:rPr>
                <a:t>75%</a:t>
              </a:r>
              <a:endParaRPr lang="en-GB" sz="2000" b="1">
                <a:solidFill>
                  <a:srgbClr val="567CAA"/>
                </a:solidFill>
                <a:latin typeface="Aptos" panose="020B0004020202020204" pitchFamily="34" charset="0"/>
                <a:cs typeface="Times New Roman" pitchFamily="18" charset="0"/>
              </a:endParaRPr>
            </a:p>
          </p:txBody>
        </p:sp>
        <p:sp>
          <p:nvSpPr>
            <p:cNvPr id="66" name="Rectangle 65"/>
            <p:cNvSpPr/>
            <p:nvPr/>
          </p:nvSpPr>
          <p:spPr>
            <a:xfrm>
              <a:off x="1499859" y="4978694"/>
              <a:ext cx="2000869" cy="369332"/>
            </a:xfrm>
            <a:prstGeom prst="rect">
              <a:avLst/>
            </a:prstGeom>
          </p:spPr>
          <p:txBody>
            <a:bodyPr wrap="none">
              <a:spAutoFit/>
            </a:bodyPr>
            <a:lstStyle/>
            <a:p>
              <a:pPr defTabSz="914400" eaLnBrk="1" hangingPunct="1">
                <a:defRPr/>
              </a:pPr>
              <a:r>
                <a:rPr lang="en-GB" kern="0">
                  <a:solidFill>
                    <a:srgbClr val="000000"/>
                  </a:solidFill>
                  <a:latin typeface="Aptos" panose="020B0004020202020204" pitchFamily="34" charset="0"/>
                  <a:cs typeface="Arial" pitchFamily="34" charset="0"/>
                </a:rPr>
                <a:t>Taxable lump sum</a:t>
              </a:r>
              <a:endParaRPr lang="en-GB">
                <a:solidFill>
                  <a:srgbClr val="000000"/>
                </a:solidFill>
                <a:latin typeface="Aptos" panose="020B0004020202020204" pitchFamily="34" charset="0"/>
                <a:cs typeface="Times New Roman" pitchFamily="18" charset="0"/>
              </a:endParaRPr>
            </a:p>
          </p:txBody>
        </p:sp>
      </p:grpSp>
      <p:sp>
        <p:nvSpPr>
          <p:cNvPr id="25" name="Rectangle 24"/>
          <p:cNvSpPr/>
          <p:nvPr/>
        </p:nvSpPr>
        <p:spPr>
          <a:xfrm>
            <a:off x="802800" y="4844105"/>
            <a:ext cx="7689282" cy="1077218"/>
          </a:xfrm>
          <a:prstGeom prst="rect">
            <a:avLst/>
          </a:prstGeom>
        </p:spPr>
        <p:txBody>
          <a:bodyPr wrap="square" lIns="0">
            <a:spAutoFit/>
          </a:bodyPr>
          <a:lstStyle/>
          <a:p>
            <a:pPr marL="285750" indent="-285750" defTabSz="914400" eaLnBrk="1" fontAlgn="auto" hangingPunct="1">
              <a:spcBef>
                <a:spcPts val="0"/>
              </a:spcBef>
              <a:spcAft>
                <a:spcPts val="600"/>
              </a:spcAft>
              <a:buClr>
                <a:schemeClr val="tx1"/>
              </a:buClr>
              <a:buFont typeface="Arial" panose="020B0604020202020204" pitchFamily="34" charset="0"/>
              <a:buChar char="•"/>
              <a:defRPr/>
            </a:pPr>
            <a:r>
              <a:rPr lang="en-GB" kern="0">
                <a:solidFill>
                  <a:srgbClr val="000000"/>
                </a:solidFill>
                <a:latin typeface="Aptos" panose="020B0004020202020204" pitchFamily="34" charset="0"/>
                <a:cs typeface="Arial" pitchFamily="34" charset="0"/>
              </a:rPr>
              <a:t>The taxable lump sum is taxed in the year of receipt</a:t>
            </a:r>
          </a:p>
          <a:p>
            <a:pPr marL="285750" indent="-285750" defTabSz="914400" eaLnBrk="1" fontAlgn="auto" hangingPunct="1">
              <a:spcBef>
                <a:spcPts val="0"/>
              </a:spcBef>
              <a:spcAft>
                <a:spcPts val="600"/>
              </a:spcAft>
              <a:buClr>
                <a:schemeClr val="tx1"/>
              </a:buClr>
              <a:buFont typeface="Arial" panose="020B0604020202020204" pitchFamily="34" charset="0"/>
              <a:buChar char="•"/>
              <a:defRPr/>
            </a:pPr>
            <a:r>
              <a:rPr lang="en-GB" kern="0">
                <a:solidFill>
                  <a:srgbClr val="000000"/>
                </a:solidFill>
                <a:latin typeface="Aptos" panose="020B0004020202020204" pitchFamily="34" charset="0"/>
                <a:cs typeface="Arial" pitchFamily="34" charset="0"/>
              </a:rPr>
              <a:t>This could lead to a significant tax charge</a:t>
            </a:r>
          </a:p>
          <a:p>
            <a:pPr marL="285750" indent="-285750" defTabSz="914400" eaLnBrk="1" fontAlgn="auto" hangingPunct="1">
              <a:spcBef>
                <a:spcPts val="0"/>
              </a:spcBef>
              <a:spcAft>
                <a:spcPts val="600"/>
              </a:spcAft>
              <a:buClr>
                <a:schemeClr val="tx1"/>
              </a:buClr>
              <a:buFont typeface="Arial" panose="020B0604020202020204" pitchFamily="34" charset="0"/>
              <a:buChar char="•"/>
              <a:defRPr/>
            </a:pPr>
            <a:r>
              <a:rPr lang="en-GB" kern="0">
                <a:solidFill>
                  <a:srgbClr val="000000"/>
                </a:solidFill>
                <a:latin typeface="Aptos" panose="020B0004020202020204" pitchFamily="34" charset="0"/>
                <a:cs typeface="Arial" pitchFamily="34" charset="0"/>
              </a:rPr>
              <a:t>There is the option to receive a series of lump sums</a:t>
            </a:r>
          </a:p>
        </p:txBody>
      </p:sp>
      <p:sp>
        <p:nvSpPr>
          <p:cNvPr id="2" name="RefTextBox123">
            <a:extLst>
              <a:ext uri="{FF2B5EF4-FFF2-40B4-BE49-F238E27FC236}">
                <a16:creationId xmlns:a16="http://schemas.microsoft.com/office/drawing/2014/main" id="{DA6F911B-8AC2-4DE3-B6B6-84E99B443F65}"/>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475807093</a:t>
            </a:r>
          </a:p>
        </p:txBody>
      </p:sp>
    </p:spTree>
    <p:custDataLst>
      <p:tags r:id="rId1"/>
    </p:custDataLst>
    <p:extLst>
      <p:ext uri="{BB962C8B-B14F-4D97-AF65-F5344CB8AC3E}">
        <p14:creationId xmlns:p14="http://schemas.microsoft.com/office/powerpoint/2010/main" val="206761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bg/>
                                          </p:spTgt>
                                        </p:tgtEl>
                                        <p:attrNameLst>
                                          <p:attrName>style.visibility</p:attrName>
                                        </p:attrNameLst>
                                      </p:cBhvr>
                                      <p:to>
                                        <p:strVal val="visible"/>
                                      </p:to>
                                    </p:set>
                                    <p:animEffect transition="in" filter="wipe(left)">
                                      <p:cBhvr>
                                        <p:cTn id="7" dur="500"/>
                                        <p:tgtEl>
                                          <p:spTgt spid="49">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
                                            <p:bg/>
                                          </p:spTgt>
                                        </p:tgtEl>
                                        <p:attrNameLst>
                                          <p:attrName>style.visibility</p:attrName>
                                        </p:attrNameLst>
                                      </p:cBhvr>
                                      <p:to>
                                        <p:strVal val="visible"/>
                                      </p:to>
                                    </p:set>
                                    <p:animEffect transition="in" filter="fade">
                                      <p:cBhvr>
                                        <p:cTn id="11" dur="500"/>
                                        <p:tgtEl>
                                          <p:spTgt spid="61">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5">
                                            <p:bg/>
                                          </p:spTgt>
                                        </p:tgtEl>
                                        <p:attrNameLst>
                                          <p:attrName>style.visibility</p:attrName>
                                        </p:attrNameLst>
                                      </p:cBhvr>
                                      <p:to>
                                        <p:strVal val="visible"/>
                                      </p:to>
                                    </p:set>
                                    <p:animEffect transition="in" filter="wipe(right)">
                                      <p:cBhvr>
                                        <p:cTn id="16" dur="500"/>
                                        <p:tgtEl>
                                          <p:spTgt spid="55">
                                            <p:bg/>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4">
                                            <p:bg/>
                                          </p:spTgt>
                                        </p:tgtEl>
                                        <p:attrNameLst>
                                          <p:attrName>style.visibility</p:attrName>
                                        </p:attrNameLst>
                                      </p:cBhvr>
                                      <p:to>
                                        <p:strVal val="visible"/>
                                      </p:to>
                                    </p:set>
                                    <p:animEffect transition="in" filter="fade">
                                      <p:cBhvr>
                                        <p:cTn id="20" dur="500"/>
                                        <p:tgtEl>
                                          <p:spTgt spid="64">
                                            <p:bg/>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Effect transition="in" filter="wipe(left)">
                                      <p:cBhvr>
                                        <p:cTn id="25" dur="500"/>
                                        <p:tgtEl>
                                          <p:spTgt spid="2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5">
                                            <p:txEl>
                                              <p:pRg st="1" end="1"/>
                                            </p:txEl>
                                          </p:spTgt>
                                        </p:tgtEl>
                                        <p:attrNameLst>
                                          <p:attrName>style.visibility</p:attrName>
                                        </p:attrNameLst>
                                      </p:cBhvr>
                                      <p:to>
                                        <p:strVal val="visible"/>
                                      </p:to>
                                    </p:set>
                                    <p:animEffect transition="in" filter="wipe(left)">
                                      <p:cBhvr>
                                        <p:cTn id="30" dur="500"/>
                                        <p:tgtEl>
                                          <p:spTgt spid="2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5">
                                            <p:txEl>
                                              <p:pRg st="2" end="2"/>
                                            </p:txEl>
                                          </p:spTgt>
                                        </p:tgtEl>
                                        <p:attrNameLst>
                                          <p:attrName>style.visibility</p:attrName>
                                        </p:attrNameLst>
                                      </p:cBhvr>
                                      <p:to>
                                        <p:strVal val="visible"/>
                                      </p:to>
                                    </p:set>
                                    <p:animEffect transition="in" filter="wipe(left)">
                                      <p:cBhvr>
                                        <p:cTn id="35"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36783" y="4853030"/>
            <a:ext cx="4454110" cy="699299"/>
            <a:chOff x="495504" y="3902648"/>
            <a:chExt cx="4454110" cy="699299"/>
          </a:xfrm>
        </p:grpSpPr>
        <p:sp>
          <p:nvSpPr>
            <p:cNvPr id="129" name="Can 128"/>
            <p:cNvSpPr/>
            <p:nvPr/>
          </p:nvSpPr>
          <p:spPr>
            <a:xfrm rot="16200000" flipV="1">
              <a:off x="2728970" y="2377331"/>
              <a:ext cx="691355" cy="3749933"/>
            </a:xfrm>
            <a:prstGeom prst="can">
              <a:avLst>
                <a:gd name="adj" fmla="val 30015"/>
              </a:avLst>
            </a:prstGeom>
            <a:gradFill flip="none" rotWithShape="1">
              <a:gsLst>
                <a:gs pos="65000">
                  <a:schemeClr val="bg2">
                    <a:lumMod val="85000"/>
                  </a:schemeClr>
                </a:gs>
                <a:gs pos="41000">
                  <a:srgbClr val="EAEAEA"/>
                </a:gs>
                <a:gs pos="0">
                  <a:schemeClr val="bg2">
                    <a:lumMod val="95000"/>
                  </a:schemeClr>
                </a:gs>
                <a:gs pos="22000">
                  <a:schemeClr val="bg2"/>
                </a:gs>
                <a:gs pos="100000">
                  <a:schemeClr val="bg2">
                    <a:lumMod val="95000"/>
                  </a:schemeClr>
                </a:gs>
              </a:gsLst>
              <a:lin ang="0" scaled="0"/>
              <a:tileRect/>
            </a:gradFill>
            <a:ln w="9525" cap="flat" algn="ctr">
              <a:noFill/>
              <a:prstDash val="solid"/>
            </a:ln>
            <a:effectLst/>
            <a:scene3d>
              <a:camera prst="orthographicFront"/>
              <a:lightRig rig="contrasting" dir="t"/>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defRPr/>
              </a:pPr>
              <a:endParaRPr lang="en-GB">
                <a:solidFill>
                  <a:srgbClr val="B5C2E5"/>
                </a:solidFill>
                <a:latin typeface="Arial"/>
              </a:endParaRPr>
            </a:p>
          </p:txBody>
        </p:sp>
        <p:sp>
          <p:nvSpPr>
            <p:cNvPr id="131" name="TextBox 130"/>
            <p:cNvSpPr txBox="1"/>
            <p:nvPr/>
          </p:nvSpPr>
          <p:spPr>
            <a:xfrm rot="16200000" flipV="1">
              <a:off x="714744" y="3882965"/>
              <a:ext cx="557023" cy="738664"/>
            </a:xfrm>
            <a:prstGeom prst="rect">
              <a:avLst/>
            </a:prstGeom>
            <a:noFill/>
          </p:spPr>
          <p:txBody>
            <a:bodyPr wrap="square" rtlCol="0">
              <a:spAutoFit/>
            </a:bodyPr>
            <a:lstStyle/>
            <a:p>
              <a:pPr algn="ctr" defTabSz="914400" eaLnBrk="1" fontAlgn="auto" hangingPunct="1">
                <a:defRPr/>
              </a:pPr>
              <a:r>
                <a:rPr lang="en-GB" sz="1400">
                  <a:solidFill>
                    <a:srgbClr val="FFFFFF"/>
                  </a:solidFill>
                  <a:latin typeface="Aptos" panose="020B0004020202020204" pitchFamily="34" charset="0"/>
                  <a:cs typeface="+mn-cs"/>
                </a:rPr>
                <a:t>basic rate</a:t>
              </a:r>
            </a:p>
          </p:txBody>
        </p:sp>
        <p:sp>
          <p:nvSpPr>
            <p:cNvPr id="132" name="Freeform 131"/>
            <p:cNvSpPr/>
            <p:nvPr/>
          </p:nvSpPr>
          <p:spPr>
            <a:xfrm rot="16200000">
              <a:off x="771470" y="3676966"/>
              <a:ext cx="691358" cy="1150663"/>
            </a:xfrm>
            <a:custGeom>
              <a:avLst/>
              <a:gdLst>
                <a:gd name="connsiteX0" fmla="*/ 818076 w 818076"/>
                <a:gd name="connsiteY0" fmla="*/ 973846 h 990733"/>
                <a:gd name="connsiteX1" fmla="*/ 818076 w 818076"/>
                <a:gd name="connsiteY1" fmla="*/ 990733 h 990733"/>
                <a:gd name="connsiteX2" fmla="*/ 818075 w 818076"/>
                <a:gd name="connsiteY2" fmla="*/ 990733 h 990733"/>
                <a:gd name="connsiteX3" fmla="*/ 818075 w 818076"/>
                <a:gd name="connsiteY3" fmla="*/ 973847 h 990733"/>
                <a:gd name="connsiteX4" fmla="*/ 818076 w 818076"/>
                <a:gd name="connsiteY4" fmla="*/ 172659 h 990733"/>
                <a:gd name="connsiteX5" fmla="*/ 818076 w 818076"/>
                <a:gd name="connsiteY5" fmla="*/ 973846 h 990733"/>
                <a:gd name="connsiteX6" fmla="*/ 409039 w 818076"/>
                <a:gd name="connsiteY6" fmla="*/ 927819 h 990733"/>
                <a:gd name="connsiteX7" fmla="*/ 409038 w 818076"/>
                <a:gd name="connsiteY7" fmla="*/ 927819 h 990733"/>
                <a:gd name="connsiteX8" fmla="*/ 1 w 818076"/>
                <a:gd name="connsiteY8" fmla="*/ 973846 h 990733"/>
                <a:gd name="connsiteX9" fmla="*/ 1 w 818076"/>
                <a:gd name="connsiteY9" fmla="*/ 261735 h 990733"/>
                <a:gd name="connsiteX10" fmla="*/ 0 w 818076"/>
                <a:gd name="connsiteY10" fmla="*/ 70187 h 990733"/>
                <a:gd name="connsiteX11" fmla="*/ 409038 w 818076"/>
                <a:gd name="connsiteY11" fmla="*/ 0 h 990733"/>
                <a:gd name="connsiteX12" fmla="*/ 409038 w 818076"/>
                <a:gd name="connsiteY12" fmla="*/ 0 h 990733"/>
                <a:gd name="connsiteX13" fmla="*/ 409039 w 818076"/>
                <a:gd name="connsiteY13" fmla="*/ 0 h 990733"/>
                <a:gd name="connsiteX14" fmla="*/ 818076 w 818076"/>
                <a:gd name="connsiteY14" fmla="*/ 70187 h 990733"/>
                <a:gd name="connsiteX15" fmla="*/ 818075 w 818076"/>
                <a:gd name="connsiteY15" fmla="*/ 70189 h 990733"/>
                <a:gd name="connsiteX16" fmla="*/ 818075 w 818076"/>
                <a:gd name="connsiteY16" fmla="*/ 172659 h 99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8076" h="990733">
                  <a:moveTo>
                    <a:pt x="818076" y="973846"/>
                  </a:moveTo>
                  <a:lnTo>
                    <a:pt x="818076" y="990733"/>
                  </a:lnTo>
                  <a:lnTo>
                    <a:pt x="818075" y="990733"/>
                  </a:lnTo>
                  <a:lnTo>
                    <a:pt x="818075" y="973847"/>
                  </a:lnTo>
                  <a:close/>
                  <a:moveTo>
                    <a:pt x="818076" y="172659"/>
                  </a:moveTo>
                  <a:lnTo>
                    <a:pt x="818076" y="973846"/>
                  </a:lnTo>
                  <a:cubicBezTo>
                    <a:pt x="818076" y="948426"/>
                    <a:pt x="634944" y="927819"/>
                    <a:pt x="409039" y="927819"/>
                  </a:cubicBezTo>
                  <a:lnTo>
                    <a:pt x="409038" y="927819"/>
                  </a:lnTo>
                  <a:cubicBezTo>
                    <a:pt x="183133" y="927819"/>
                    <a:pt x="1" y="948426"/>
                    <a:pt x="1" y="973846"/>
                  </a:cubicBezTo>
                  <a:lnTo>
                    <a:pt x="1" y="261735"/>
                  </a:lnTo>
                  <a:lnTo>
                    <a:pt x="0" y="70187"/>
                  </a:lnTo>
                  <a:cubicBezTo>
                    <a:pt x="0" y="31424"/>
                    <a:pt x="183133" y="0"/>
                    <a:pt x="409038" y="0"/>
                  </a:cubicBezTo>
                  <a:lnTo>
                    <a:pt x="409038" y="0"/>
                  </a:lnTo>
                  <a:lnTo>
                    <a:pt x="409039" y="0"/>
                  </a:lnTo>
                  <a:cubicBezTo>
                    <a:pt x="634944" y="0"/>
                    <a:pt x="818076" y="31424"/>
                    <a:pt x="818076" y="70187"/>
                  </a:cubicBezTo>
                  <a:lnTo>
                    <a:pt x="818075" y="70189"/>
                  </a:lnTo>
                  <a:lnTo>
                    <a:pt x="818075" y="172659"/>
                  </a:lnTo>
                  <a:close/>
                </a:path>
              </a:pathLst>
            </a:custGeom>
            <a:gradFill>
              <a:gsLst>
                <a:gs pos="37000">
                  <a:srgbClr val="923249"/>
                </a:gs>
                <a:gs pos="16000">
                  <a:srgbClr val="CC6A81"/>
                </a:gs>
                <a:gs pos="0">
                  <a:srgbClr val="612130"/>
                </a:gs>
                <a:gs pos="98000">
                  <a:srgbClr val="5E202F"/>
                </a:gs>
              </a:gsLst>
              <a:lin ang="0" scaled="0"/>
              <a:tileRect/>
            </a:gra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defRPr/>
              </a:pPr>
              <a:endParaRPr lang="en-GB">
                <a:solidFill>
                  <a:srgbClr val="B5C2E5"/>
                </a:solidFill>
                <a:latin typeface="Arial"/>
              </a:endParaRPr>
            </a:p>
          </p:txBody>
        </p:sp>
        <p:grpSp>
          <p:nvGrpSpPr>
            <p:cNvPr id="13" name="Group 12"/>
            <p:cNvGrpSpPr/>
            <p:nvPr/>
          </p:nvGrpSpPr>
          <p:grpSpPr>
            <a:xfrm>
              <a:off x="502802" y="3964535"/>
              <a:ext cx="1131254" cy="575524"/>
              <a:chOff x="505700" y="4691694"/>
              <a:chExt cx="1131254" cy="575524"/>
            </a:xfrm>
          </p:grpSpPr>
          <p:sp>
            <p:nvSpPr>
              <p:cNvPr id="154" name="TextBox 153"/>
              <p:cNvSpPr txBox="1"/>
              <p:nvPr/>
            </p:nvSpPr>
            <p:spPr>
              <a:xfrm>
                <a:off x="505700" y="4959441"/>
                <a:ext cx="1131254" cy="307777"/>
              </a:xfrm>
              <a:prstGeom prst="rect">
                <a:avLst/>
              </a:prstGeom>
              <a:noFill/>
            </p:spPr>
            <p:txBody>
              <a:bodyPr wrap="square" rtlCol="0">
                <a:spAutoFit/>
              </a:bodyPr>
              <a:lstStyle/>
              <a:p>
                <a:pPr algn="ctr" defTabSz="914400" eaLnBrk="1" fontAlgn="auto" hangingPunct="1">
                  <a:defRPr/>
                </a:pPr>
                <a:r>
                  <a:rPr lang="en-GB" sz="1400">
                    <a:solidFill>
                      <a:srgbClr val="FFFFFF"/>
                    </a:solidFill>
                    <a:latin typeface="Agency FB" panose="020B0503020202020204" pitchFamily="34" charset="0"/>
                    <a:cs typeface="+mn-cs"/>
                  </a:rPr>
                  <a:t>Higher Rate</a:t>
                </a:r>
              </a:p>
            </p:txBody>
          </p:sp>
          <p:sp>
            <p:nvSpPr>
              <p:cNvPr id="155" name="TextBox 154"/>
              <p:cNvSpPr txBox="1"/>
              <p:nvPr/>
            </p:nvSpPr>
            <p:spPr>
              <a:xfrm>
                <a:off x="505700" y="4691694"/>
                <a:ext cx="1131254" cy="369332"/>
              </a:xfrm>
              <a:prstGeom prst="rect">
                <a:avLst/>
              </a:prstGeom>
              <a:noFill/>
            </p:spPr>
            <p:txBody>
              <a:bodyPr wrap="square" rtlCol="0">
                <a:spAutoFit/>
              </a:bodyPr>
              <a:lstStyle/>
              <a:p>
                <a:pPr algn="ctr" defTabSz="914400" eaLnBrk="1" fontAlgn="auto" hangingPunct="1">
                  <a:defRPr/>
                </a:pPr>
                <a:r>
                  <a:rPr lang="en-GB">
                    <a:solidFill>
                      <a:srgbClr val="FFFFFF"/>
                    </a:solidFill>
                    <a:latin typeface="Agency FB" panose="020B0503020202020204" pitchFamily="34" charset="0"/>
                    <a:cs typeface="+mn-cs"/>
                  </a:rPr>
                  <a:t>40%</a:t>
                </a:r>
              </a:p>
            </p:txBody>
          </p:sp>
        </p:grpSp>
        <p:grpSp>
          <p:nvGrpSpPr>
            <p:cNvPr id="78" name="Group 77"/>
            <p:cNvGrpSpPr/>
            <p:nvPr/>
          </p:nvGrpSpPr>
          <p:grpSpPr>
            <a:xfrm>
              <a:off x="2639724" y="3965752"/>
              <a:ext cx="1163397" cy="573091"/>
              <a:chOff x="2445747" y="1613014"/>
              <a:chExt cx="1163397" cy="573091"/>
            </a:xfrm>
          </p:grpSpPr>
          <p:sp>
            <p:nvSpPr>
              <p:cNvPr id="80" name="TextBox 79"/>
              <p:cNvSpPr txBox="1"/>
              <p:nvPr/>
            </p:nvSpPr>
            <p:spPr>
              <a:xfrm>
                <a:off x="2445747" y="1785995"/>
                <a:ext cx="1163397" cy="400110"/>
              </a:xfrm>
              <a:prstGeom prst="rect">
                <a:avLst/>
              </a:prstGeom>
              <a:noFill/>
            </p:spPr>
            <p:txBody>
              <a:bodyPr wrap="square" rtlCol="0">
                <a:spAutoFit/>
              </a:bodyPr>
              <a:lstStyle/>
              <a:p>
                <a:pPr defTabSz="914400" eaLnBrk="1" fontAlgn="auto" hangingPunct="1">
                  <a:defRPr/>
                </a:pPr>
                <a:r>
                  <a:rPr lang="en-GB" sz="2000">
                    <a:solidFill>
                      <a:srgbClr val="632231"/>
                    </a:solidFill>
                    <a:latin typeface="Aptos" panose="020B0004020202020204" pitchFamily="34" charset="0"/>
                    <a:cs typeface="+mn-cs"/>
                  </a:rPr>
                  <a:t>£24,730</a:t>
                </a:r>
              </a:p>
            </p:txBody>
          </p:sp>
          <p:sp>
            <p:nvSpPr>
              <p:cNvPr id="82" name="Rectangle 81"/>
              <p:cNvSpPr/>
              <p:nvPr/>
            </p:nvSpPr>
            <p:spPr>
              <a:xfrm>
                <a:off x="2634748" y="1613014"/>
                <a:ext cx="731290" cy="276999"/>
              </a:xfrm>
              <a:prstGeom prst="rect">
                <a:avLst/>
              </a:prstGeom>
            </p:spPr>
            <p:txBody>
              <a:bodyPr wrap="none">
                <a:spAutoFit/>
              </a:bodyPr>
              <a:lstStyle/>
              <a:p>
                <a:pPr defTabSz="914400" eaLnBrk="1" fontAlgn="auto" hangingPunct="1">
                  <a:defRPr/>
                </a:pPr>
                <a:r>
                  <a:rPr lang="en-GB" sz="1200">
                    <a:solidFill>
                      <a:srgbClr val="632231"/>
                    </a:solidFill>
                    <a:latin typeface="Aptos" panose="020B0004020202020204" pitchFamily="34" charset="0"/>
                    <a:cs typeface="+mn-cs"/>
                  </a:rPr>
                  <a:t>the next</a:t>
                </a:r>
              </a:p>
            </p:txBody>
          </p:sp>
        </p:grpSp>
        <p:sp>
          <p:nvSpPr>
            <p:cNvPr id="102" name="Freeform 101"/>
            <p:cNvSpPr/>
            <p:nvPr/>
          </p:nvSpPr>
          <p:spPr>
            <a:xfrm rot="16200000">
              <a:off x="1224646" y="4192786"/>
              <a:ext cx="681188" cy="119023"/>
            </a:xfrm>
            <a:custGeom>
              <a:avLst/>
              <a:gdLst>
                <a:gd name="connsiteX0" fmla="*/ 691357 w 691357"/>
                <a:gd name="connsiteY0" fmla="*/ 86237 h 174741"/>
                <a:gd name="connsiteX1" fmla="*/ 691357 w 691357"/>
                <a:gd name="connsiteY1" fmla="*/ 86241 h 174741"/>
                <a:gd name="connsiteX2" fmla="*/ 691357 w 691357"/>
                <a:gd name="connsiteY2" fmla="*/ 117880 h 174741"/>
                <a:gd name="connsiteX3" fmla="*/ 691357 w 691357"/>
                <a:gd name="connsiteY3" fmla="*/ 121849 h 174741"/>
                <a:gd name="connsiteX4" fmla="*/ 684335 w 691357"/>
                <a:gd name="connsiteY4" fmla="*/ 104472 h 174741"/>
                <a:gd name="connsiteX5" fmla="*/ 345680 w 691357"/>
                <a:gd name="connsiteY5" fmla="*/ 35612 h 174741"/>
                <a:gd name="connsiteX6" fmla="*/ 345679 w 691357"/>
                <a:gd name="connsiteY6" fmla="*/ 35612 h 174741"/>
                <a:gd name="connsiteX7" fmla="*/ 1 w 691357"/>
                <a:gd name="connsiteY7" fmla="*/ 121851 h 174741"/>
                <a:gd name="connsiteX8" fmla="*/ 1 w 691357"/>
                <a:gd name="connsiteY8" fmla="*/ 174741 h 174741"/>
                <a:gd name="connsiteX9" fmla="*/ 0 w 691357"/>
                <a:gd name="connsiteY9" fmla="*/ 174741 h 174741"/>
                <a:gd name="connsiteX10" fmla="*/ 1 w 691357"/>
                <a:gd name="connsiteY10" fmla="*/ 86239 h 174741"/>
                <a:gd name="connsiteX11" fmla="*/ 345679 w 691357"/>
                <a:gd name="connsiteY11" fmla="*/ 0 h 174741"/>
                <a:gd name="connsiteX12" fmla="*/ 345680 w 691357"/>
                <a:gd name="connsiteY12" fmla="*/ 0 h 174741"/>
                <a:gd name="connsiteX13" fmla="*/ 684335 w 691357"/>
                <a:gd name="connsiteY13" fmla="*/ 68860 h 17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1357" h="174741">
                  <a:moveTo>
                    <a:pt x="691357" y="86237"/>
                  </a:moveTo>
                  <a:lnTo>
                    <a:pt x="691357" y="86241"/>
                  </a:lnTo>
                  <a:lnTo>
                    <a:pt x="691357" y="117880"/>
                  </a:lnTo>
                  <a:lnTo>
                    <a:pt x="691357" y="121849"/>
                  </a:lnTo>
                  <a:lnTo>
                    <a:pt x="684335" y="104472"/>
                  </a:lnTo>
                  <a:cubicBezTo>
                    <a:pt x="652102" y="65173"/>
                    <a:pt x="512729" y="35612"/>
                    <a:pt x="345680" y="35612"/>
                  </a:cubicBezTo>
                  <a:lnTo>
                    <a:pt x="345679" y="35612"/>
                  </a:lnTo>
                  <a:cubicBezTo>
                    <a:pt x="154766" y="35612"/>
                    <a:pt x="1" y="74223"/>
                    <a:pt x="1" y="121851"/>
                  </a:cubicBezTo>
                  <a:lnTo>
                    <a:pt x="1" y="174741"/>
                  </a:lnTo>
                  <a:lnTo>
                    <a:pt x="0" y="174741"/>
                  </a:lnTo>
                  <a:cubicBezTo>
                    <a:pt x="0" y="145240"/>
                    <a:pt x="1" y="115740"/>
                    <a:pt x="1" y="86239"/>
                  </a:cubicBezTo>
                  <a:cubicBezTo>
                    <a:pt x="1" y="38611"/>
                    <a:pt x="154766" y="0"/>
                    <a:pt x="345679" y="0"/>
                  </a:cubicBezTo>
                  <a:lnTo>
                    <a:pt x="345680" y="0"/>
                  </a:lnTo>
                  <a:cubicBezTo>
                    <a:pt x="512729" y="0"/>
                    <a:pt x="652102" y="29561"/>
                    <a:pt x="684335" y="68860"/>
                  </a:cubicBezTo>
                  <a:close/>
                </a:path>
              </a:pathLst>
            </a:custGeom>
            <a:solidFill>
              <a:srgbClr val="CC6A81"/>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914400" eaLnBrk="1" fontAlgn="auto" hangingPunct="1">
                <a:defRPr/>
              </a:pPr>
              <a:endParaRPr lang="en-GB">
                <a:solidFill>
                  <a:srgbClr val="B5C2E5"/>
                </a:solidFill>
                <a:latin typeface="Arial"/>
              </a:endParaRPr>
            </a:p>
          </p:txBody>
        </p:sp>
        <p:sp>
          <p:nvSpPr>
            <p:cNvPr id="107" name="Freeform 106"/>
            <p:cNvSpPr/>
            <p:nvPr/>
          </p:nvSpPr>
          <p:spPr>
            <a:xfrm rot="5400000">
              <a:off x="217544" y="4180608"/>
              <a:ext cx="699299" cy="143379"/>
            </a:xfrm>
            <a:custGeom>
              <a:avLst/>
              <a:gdLst>
                <a:gd name="connsiteX0" fmla="*/ 0 w 699299"/>
                <a:gd name="connsiteY0" fmla="*/ 69184 h 143379"/>
                <a:gd name="connsiteX1" fmla="*/ 0 w 699299"/>
                <a:gd name="connsiteY1" fmla="*/ 69183 h 143379"/>
                <a:gd name="connsiteX2" fmla="*/ 0 w 699299"/>
                <a:gd name="connsiteY2" fmla="*/ 0 h 143379"/>
                <a:gd name="connsiteX3" fmla="*/ 1 w 699299"/>
                <a:gd name="connsiteY3" fmla="*/ 0 h 143379"/>
                <a:gd name="connsiteX4" fmla="*/ 7104 w 699299"/>
                <a:gd name="connsiteY4" fmla="*/ 14952 h 143379"/>
                <a:gd name="connsiteX5" fmla="*/ 349650 w 699299"/>
                <a:gd name="connsiteY5" fmla="*/ 74195 h 143379"/>
                <a:gd name="connsiteX6" fmla="*/ 692196 w 699299"/>
                <a:gd name="connsiteY6" fmla="*/ 14952 h 143379"/>
                <a:gd name="connsiteX7" fmla="*/ 699299 w 699299"/>
                <a:gd name="connsiteY7" fmla="*/ 0 h 143379"/>
                <a:gd name="connsiteX8" fmla="*/ 699299 w 699299"/>
                <a:gd name="connsiteY8" fmla="*/ 69183 h 143379"/>
                <a:gd name="connsiteX9" fmla="*/ 699299 w 699299"/>
                <a:gd name="connsiteY9" fmla="*/ 69184 h 143379"/>
                <a:gd name="connsiteX10" fmla="*/ 692196 w 699299"/>
                <a:gd name="connsiteY10" fmla="*/ 84136 h 143379"/>
                <a:gd name="connsiteX11" fmla="*/ 349650 w 699299"/>
                <a:gd name="connsiteY11" fmla="*/ 143379 h 143379"/>
                <a:gd name="connsiteX12" fmla="*/ 7104 w 699299"/>
                <a:gd name="connsiteY12" fmla="*/ 84136 h 143379"/>
                <a:gd name="connsiteX13" fmla="*/ 1 w 699299"/>
                <a:gd name="connsiteY13" fmla="*/ 69184 h 14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9299" h="143379">
                  <a:moveTo>
                    <a:pt x="0" y="69184"/>
                  </a:moveTo>
                  <a:lnTo>
                    <a:pt x="0" y="69183"/>
                  </a:lnTo>
                  <a:lnTo>
                    <a:pt x="0" y="0"/>
                  </a:lnTo>
                  <a:lnTo>
                    <a:pt x="1" y="0"/>
                  </a:lnTo>
                  <a:lnTo>
                    <a:pt x="7104" y="14952"/>
                  </a:lnTo>
                  <a:cubicBezTo>
                    <a:pt x="39707" y="48762"/>
                    <a:pt x="180682" y="74195"/>
                    <a:pt x="349650" y="74195"/>
                  </a:cubicBezTo>
                  <a:cubicBezTo>
                    <a:pt x="518618" y="74195"/>
                    <a:pt x="659592" y="48762"/>
                    <a:pt x="692196" y="14952"/>
                  </a:cubicBezTo>
                  <a:lnTo>
                    <a:pt x="699299" y="0"/>
                  </a:lnTo>
                  <a:lnTo>
                    <a:pt x="699299" y="69183"/>
                  </a:lnTo>
                  <a:lnTo>
                    <a:pt x="699299" y="69184"/>
                  </a:lnTo>
                  <a:lnTo>
                    <a:pt x="692196" y="84136"/>
                  </a:lnTo>
                  <a:cubicBezTo>
                    <a:pt x="659592" y="117946"/>
                    <a:pt x="518618" y="143379"/>
                    <a:pt x="349650" y="143379"/>
                  </a:cubicBezTo>
                  <a:cubicBezTo>
                    <a:pt x="180682" y="143379"/>
                    <a:pt x="39707" y="117946"/>
                    <a:pt x="7104" y="84136"/>
                  </a:cubicBezTo>
                  <a:lnTo>
                    <a:pt x="1" y="69184"/>
                  </a:lnTo>
                  <a:close/>
                </a:path>
              </a:pathLst>
            </a:custGeom>
            <a:gradFill flip="none" rotWithShape="1">
              <a:gsLst>
                <a:gs pos="17696">
                  <a:srgbClr val="AAAAAA"/>
                </a:gs>
                <a:gs pos="0">
                  <a:sysClr val="window" lastClr="FFFFFF"/>
                </a:gs>
                <a:gs pos="69000">
                  <a:sysClr val="window" lastClr="FFFFFF"/>
                </a:gs>
                <a:gs pos="26000">
                  <a:schemeClr val="bg2">
                    <a:lumMod val="75000"/>
                  </a:schemeClr>
                </a:gs>
                <a:gs pos="10000">
                  <a:schemeClr val="bg2">
                    <a:lumMod val="50000"/>
                  </a:schemeClr>
                </a:gs>
                <a:gs pos="90000">
                  <a:schemeClr val="bg2">
                    <a:lumMod val="50000"/>
                  </a:schemeClr>
                </a:gs>
                <a:gs pos="100000">
                  <a:sysClr val="window" lastClr="FFFFFF"/>
                </a:gs>
              </a:gsLst>
              <a:lin ang="0" scaled="0"/>
              <a:tileRect/>
            </a:gradFill>
            <a:ln w="25400" cap="flat" cmpd="sng" algn="ctr">
              <a:noFill/>
              <a:prstDash val="solid"/>
            </a:ln>
            <a:effectLst/>
          </p:spPr>
          <p:txBody>
            <a:bodyPr wrap="square" rtlCol="0" anchor="ctr">
              <a:noAutofit/>
            </a:bodyPr>
            <a:lstStyle/>
            <a:p>
              <a:pPr algn="ctr" defTabSz="914400" eaLnBrk="1" fontAlgn="auto" hangingPunct="1">
                <a:defRPr/>
              </a:pPr>
              <a:endParaRPr lang="en-GB" sz="1600" kern="0">
                <a:solidFill>
                  <a:prstClr val="white"/>
                </a:solidFill>
                <a:latin typeface="Calibri"/>
                <a:cs typeface="+mn-cs"/>
              </a:endParaRPr>
            </a:p>
          </p:txBody>
        </p:sp>
      </p:grpSp>
      <p:grpSp>
        <p:nvGrpSpPr>
          <p:cNvPr id="3" name="Group 2"/>
          <p:cNvGrpSpPr/>
          <p:nvPr/>
        </p:nvGrpSpPr>
        <p:grpSpPr>
          <a:xfrm>
            <a:off x="836783" y="2158859"/>
            <a:ext cx="4441882" cy="699299"/>
            <a:chOff x="495504" y="1208477"/>
            <a:chExt cx="4441882" cy="699299"/>
          </a:xfrm>
        </p:grpSpPr>
        <p:grpSp>
          <p:nvGrpSpPr>
            <p:cNvPr id="167" name="Group 166"/>
            <p:cNvGrpSpPr/>
            <p:nvPr/>
          </p:nvGrpSpPr>
          <p:grpSpPr>
            <a:xfrm>
              <a:off x="502803" y="1212201"/>
              <a:ext cx="4434583" cy="691200"/>
              <a:chOff x="502803" y="1212201"/>
              <a:chExt cx="4434583" cy="691200"/>
            </a:xfrm>
          </p:grpSpPr>
          <p:sp>
            <p:nvSpPr>
              <p:cNvPr id="6" name="Can 5"/>
              <p:cNvSpPr/>
              <p:nvPr/>
            </p:nvSpPr>
            <p:spPr>
              <a:xfrm rot="16200000" flipV="1">
                <a:off x="2716820" y="-317166"/>
                <a:ext cx="691200" cy="3749933"/>
              </a:xfrm>
              <a:prstGeom prst="can">
                <a:avLst>
                  <a:gd name="adj" fmla="val 27808"/>
                </a:avLst>
              </a:prstGeom>
              <a:gradFill flip="none" rotWithShape="1">
                <a:gsLst>
                  <a:gs pos="65000">
                    <a:schemeClr val="bg2">
                      <a:lumMod val="85000"/>
                    </a:schemeClr>
                  </a:gs>
                  <a:gs pos="41000">
                    <a:srgbClr val="EAEAEA"/>
                  </a:gs>
                  <a:gs pos="0">
                    <a:schemeClr val="bg2">
                      <a:lumMod val="95000"/>
                    </a:schemeClr>
                  </a:gs>
                  <a:gs pos="22000">
                    <a:schemeClr val="bg2"/>
                  </a:gs>
                  <a:gs pos="100000">
                    <a:schemeClr val="bg2">
                      <a:lumMod val="95000"/>
                    </a:schemeClr>
                  </a:gs>
                </a:gsLst>
                <a:lin ang="0" scaled="0"/>
                <a:tileRect/>
              </a:gradFill>
              <a:ln w="9525" cap="flat" algn="ctr">
                <a:noFill/>
                <a:prstDash val="solid"/>
              </a:ln>
              <a:effectLst/>
              <a:scene3d>
                <a:camera prst="orthographicFront"/>
                <a:lightRig rig="contrasting" dir="t"/>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defRPr/>
                </a:pPr>
                <a:endParaRPr lang="en-GB">
                  <a:solidFill>
                    <a:srgbClr val="B5C2E5"/>
                  </a:solidFill>
                  <a:latin typeface="Arial"/>
                </a:endParaRPr>
              </a:p>
            </p:txBody>
          </p:sp>
          <p:sp>
            <p:nvSpPr>
              <p:cNvPr id="74" name="Freeform 73"/>
              <p:cNvSpPr/>
              <p:nvPr/>
            </p:nvSpPr>
            <p:spPr>
              <a:xfrm rot="16200000">
                <a:off x="752043" y="962961"/>
                <a:ext cx="691200" cy="1189680"/>
              </a:xfrm>
              <a:custGeom>
                <a:avLst/>
                <a:gdLst>
                  <a:gd name="connsiteX0" fmla="*/ 818076 w 818076"/>
                  <a:gd name="connsiteY0" fmla="*/ 973846 h 990733"/>
                  <a:gd name="connsiteX1" fmla="*/ 818076 w 818076"/>
                  <a:gd name="connsiteY1" fmla="*/ 990733 h 990733"/>
                  <a:gd name="connsiteX2" fmla="*/ 818075 w 818076"/>
                  <a:gd name="connsiteY2" fmla="*/ 990733 h 990733"/>
                  <a:gd name="connsiteX3" fmla="*/ 818075 w 818076"/>
                  <a:gd name="connsiteY3" fmla="*/ 973847 h 990733"/>
                  <a:gd name="connsiteX4" fmla="*/ 818076 w 818076"/>
                  <a:gd name="connsiteY4" fmla="*/ 172659 h 990733"/>
                  <a:gd name="connsiteX5" fmla="*/ 818076 w 818076"/>
                  <a:gd name="connsiteY5" fmla="*/ 973846 h 990733"/>
                  <a:gd name="connsiteX6" fmla="*/ 409039 w 818076"/>
                  <a:gd name="connsiteY6" fmla="*/ 927819 h 990733"/>
                  <a:gd name="connsiteX7" fmla="*/ 409038 w 818076"/>
                  <a:gd name="connsiteY7" fmla="*/ 927819 h 990733"/>
                  <a:gd name="connsiteX8" fmla="*/ 1 w 818076"/>
                  <a:gd name="connsiteY8" fmla="*/ 973846 h 990733"/>
                  <a:gd name="connsiteX9" fmla="*/ 1 w 818076"/>
                  <a:gd name="connsiteY9" fmla="*/ 261735 h 990733"/>
                  <a:gd name="connsiteX10" fmla="*/ 0 w 818076"/>
                  <a:gd name="connsiteY10" fmla="*/ 70187 h 990733"/>
                  <a:gd name="connsiteX11" fmla="*/ 409038 w 818076"/>
                  <a:gd name="connsiteY11" fmla="*/ 0 h 990733"/>
                  <a:gd name="connsiteX12" fmla="*/ 409038 w 818076"/>
                  <a:gd name="connsiteY12" fmla="*/ 0 h 990733"/>
                  <a:gd name="connsiteX13" fmla="*/ 409039 w 818076"/>
                  <a:gd name="connsiteY13" fmla="*/ 0 h 990733"/>
                  <a:gd name="connsiteX14" fmla="*/ 818076 w 818076"/>
                  <a:gd name="connsiteY14" fmla="*/ 70187 h 990733"/>
                  <a:gd name="connsiteX15" fmla="*/ 818075 w 818076"/>
                  <a:gd name="connsiteY15" fmla="*/ 70189 h 990733"/>
                  <a:gd name="connsiteX16" fmla="*/ 818075 w 818076"/>
                  <a:gd name="connsiteY16" fmla="*/ 172659 h 99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8076" h="990733">
                    <a:moveTo>
                      <a:pt x="818076" y="973846"/>
                    </a:moveTo>
                    <a:lnTo>
                      <a:pt x="818076" y="990733"/>
                    </a:lnTo>
                    <a:lnTo>
                      <a:pt x="818075" y="990733"/>
                    </a:lnTo>
                    <a:lnTo>
                      <a:pt x="818075" y="973847"/>
                    </a:lnTo>
                    <a:close/>
                    <a:moveTo>
                      <a:pt x="818076" y="172659"/>
                    </a:moveTo>
                    <a:lnTo>
                      <a:pt x="818076" y="973846"/>
                    </a:lnTo>
                    <a:cubicBezTo>
                      <a:pt x="818076" y="948426"/>
                      <a:pt x="634944" y="927819"/>
                      <a:pt x="409039" y="927819"/>
                    </a:cubicBezTo>
                    <a:lnTo>
                      <a:pt x="409038" y="927819"/>
                    </a:lnTo>
                    <a:cubicBezTo>
                      <a:pt x="183133" y="927819"/>
                      <a:pt x="1" y="948426"/>
                      <a:pt x="1" y="973846"/>
                    </a:cubicBezTo>
                    <a:lnTo>
                      <a:pt x="1" y="261735"/>
                    </a:lnTo>
                    <a:lnTo>
                      <a:pt x="0" y="70187"/>
                    </a:lnTo>
                    <a:cubicBezTo>
                      <a:pt x="0" y="31424"/>
                      <a:pt x="183133" y="0"/>
                      <a:pt x="409038" y="0"/>
                    </a:cubicBezTo>
                    <a:lnTo>
                      <a:pt x="409038" y="0"/>
                    </a:lnTo>
                    <a:lnTo>
                      <a:pt x="409039" y="0"/>
                    </a:lnTo>
                    <a:cubicBezTo>
                      <a:pt x="634944" y="0"/>
                      <a:pt x="818076" y="31424"/>
                      <a:pt x="818076" y="70187"/>
                    </a:cubicBezTo>
                    <a:lnTo>
                      <a:pt x="818075" y="70189"/>
                    </a:lnTo>
                    <a:lnTo>
                      <a:pt x="818075" y="172659"/>
                    </a:lnTo>
                    <a:close/>
                  </a:path>
                </a:pathLst>
              </a:custGeom>
              <a:gradFill>
                <a:gsLst>
                  <a:gs pos="55000">
                    <a:srgbClr val="6EAA02"/>
                  </a:gs>
                  <a:gs pos="19000">
                    <a:srgbClr val="9BF002"/>
                  </a:gs>
                  <a:gs pos="0">
                    <a:srgbClr val="588901"/>
                  </a:gs>
                  <a:gs pos="100000">
                    <a:srgbClr val="6BA602"/>
                  </a:gs>
                </a:gsLst>
                <a:lin ang="0" scaled="0"/>
                <a:tileRect/>
              </a:gra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defRPr/>
                </a:pPr>
                <a:endParaRPr lang="en-GB">
                  <a:solidFill>
                    <a:srgbClr val="B5C2E5"/>
                  </a:solidFill>
                  <a:latin typeface="Arial"/>
                </a:endParaRPr>
              </a:p>
            </p:txBody>
          </p:sp>
          <p:sp>
            <p:nvSpPr>
              <p:cNvPr id="56" name="TextBox 55"/>
              <p:cNvSpPr txBox="1"/>
              <p:nvPr/>
            </p:nvSpPr>
            <p:spPr>
              <a:xfrm>
                <a:off x="544805" y="1326500"/>
                <a:ext cx="1131254" cy="523220"/>
              </a:xfrm>
              <a:prstGeom prst="rect">
                <a:avLst/>
              </a:prstGeom>
              <a:noFill/>
            </p:spPr>
            <p:txBody>
              <a:bodyPr wrap="square" rtlCol="0">
                <a:spAutoFit/>
              </a:bodyPr>
              <a:lstStyle/>
              <a:p>
                <a:pPr defTabSz="914400" eaLnBrk="1" fontAlgn="auto" hangingPunct="1">
                  <a:defRPr/>
                </a:pPr>
                <a:r>
                  <a:rPr lang="en-GB" sz="1400" dirty="0">
                    <a:solidFill>
                      <a:srgbClr val="FFFFFF"/>
                    </a:solidFill>
                    <a:latin typeface="Agency FB" panose="020B0503020202020204" pitchFamily="34" charset="0"/>
                    <a:cs typeface="+mn-cs"/>
                  </a:rPr>
                  <a:t>Tax-free Cash Lump sum</a:t>
                </a:r>
              </a:p>
            </p:txBody>
          </p:sp>
          <p:grpSp>
            <p:nvGrpSpPr>
              <p:cNvPr id="5" name="Group 4"/>
              <p:cNvGrpSpPr/>
              <p:nvPr/>
            </p:nvGrpSpPr>
            <p:grpSpPr>
              <a:xfrm>
                <a:off x="2359647" y="1271255"/>
                <a:ext cx="1723549" cy="573091"/>
                <a:chOff x="2276781" y="1613014"/>
                <a:chExt cx="1723549" cy="573091"/>
              </a:xfrm>
            </p:grpSpPr>
            <p:sp>
              <p:nvSpPr>
                <p:cNvPr id="35" name="TextBox 34"/>
                <p:cNvSpPr txBox="1"/>
                <p:nvPr/>
              </p:nvSpPr>
              <p:spPr>
                <a:xfrm>
                  <a:off x="2445747" y="1785995"/>
                  <a:ext cx="1163397" cy="400110"/>
                </a:xfrm>
                <a:prstGeom prst="rect">
                  <a:avLst/>
                </a:prstGeom>
                <a:noFill/>
              </p:spPr>
              <p:txBody>
                <a:bodyPr wrap="square" rtlCol="0">
                  <a:spAutoFit/>
                </a:bodyPr>
                <a:lstStyle/>
                <a:p>
                  <a:pPr defTabSz="914400" eaLnBrk="1" fontAlgn="auto" hangingPunct="1">
                    <a:defRPr/>
                  </a:pPr>
                  <a:r>
                    <a:rPr lang="en-GB" sz="2000">
                      <a:solidFill>
                        <a:srgbClr val="6CA702"/>
                      </a:solidFill>
                      <a:latin typeface="Aptos" panose="020B0004020202020204" pitchFamily="34" charset="0"/>
                      <a:cs typeface="+mn-cs"/>
                    </a:rPr>
                    <a:t>£25,000</a:t>
                  </a:r>
                </a:p>
              </p:txBody>
            </p:sp>
            <p:sp>
              <p:nvSpPr>
                <p:cNvPr id="4" name="Rectangle 3"/>
                <p:cNvSpPr/>
                <p:nvPr/>
              </p:nvSpPr>
              <p:spPr>
                <a:xfrm>
                  <a:off x="2276781" y="1613014"/>
                  <a:ext cx="1723549" cy="276999"/>
                </a:xfrm>
                <a:prstGeom prst="rect">
                  <a:avLst/>
                </a:prstGeom>
              </p:spPr>
              <p:txBody>
                <a:bodyPr wrap="none">
                  <a:spAutoFit/>
                </a:bodyPr>
                <a:lstStyle/>
                <a:p>
                  <a:pPr defTabSz="914400" eaLnBrk="1" fontAlgn="auto" hangingPunct="1">
                    <a:defRPr/>
                  </a:pPr>
                  <a:r>
                    <a:rPr lang="en-GB" sz="1200">
                      <a:solidFill>
                        <a:srgbClr val="6CA702"/>
                      </a:solidFill>
                      <a:latin typeface="Aptos" panose="020B0004020202020204" pitchFamily="34" charset="0"/>
                      <a:cs typeface="+mn-cs"/>
                    </a:rPr>
                    <a:t>the first 25% of the pot</a:t>
                  </a:r>
                </a:p>
              </p:txBody>
            </p:sp>
          </p:grpSp>
        </p:grpSp>
        <p:sp>
          <p:nvSpPr>
            <p:cNvPr id="110" name="Freeform 109"/>
            <p:cNvSpPr/>
            <p:nvPr/>
          </p:nvSpPr>
          <p:spPr>
            <a:xfrm rot="5400000">
              <a:off x="217544" y="1486437"/>
              <a:ext cx="699299" cy="143379"/>
            </a:xfrm>
            <a:custGeom>
              <a:avLst/>
              <a:gdLst>
                <a:gd name="connsiteX0" fmla="*/ 0 w 699299"/>
                <a:gd name="connsiteY0" fmla="*/ 69184 h 143379"/>
                <a:gd name="connsiteX1" fmla="*/ 0 w 699299"/>
                <a:gd name="connsiteY1" fmla="*/ 69183 h 143379"/>
                <a:gd name="connsiteX2" fmla="*/ 0 w 699299"/>
                <a:gd name="connsiteY2" fmla="*/ 0 h 143379"/>
                <a:gd name="connsiteX3" fmla="*/ 1 w 699299"/>
                <a:gd name="connsiteY3" fmla="*/ 0 h 143379"/>
                <a:gd name="connsiteX4" fmla="*/ 7104 w 699299"/>
                <a:gd name="connsiteY4" fmla="*/ 14952 h 143379"/>
                <a:gd name="connsiteX5" fmla="*/ 349650 w 699299"/>
                <a:gd name="connsiteY5" fmla="*/ 74195 h 143379"/>
                <a:gd name="connsiteX6" fmla="*/ 692196 w 699299"/>
                <a:gd name="connsiteY6" fmla="*/ 14952 h 143379"/>
                <a:gd name="connsiteX7" fmla="*/ 699299 w 699299"/>
                <a:gd name="connsiteY7" fmla="*/ 0 h 143379"/>
                <a:gd name="connsiteX8" fmla="*/ 699299 w 699299"/>
                <a:gd name="connsiteY8" fmla="*/ 69183 h 143379"/>
                <a:gd name="connsiteX9" fmla="*/ 699299 w 699299"/>
                <a:gd name="connsiteY9" fmla="*/ 69184 h 143379"/>
                <a:gd name="connsiteX10" fmla="*/ 692196 w 699299"/>
                <a:gd name="connsiteY10" fmla="*/ 84136 h 143379"/>
                <a:gd name="connsiteX11" fmla="*/ 349650 w 699299"/>
                <a:gd name="connsiteY11" fmla="*/ 143379 h 143379"/>
                <a:gd name="connsiteX12" fmla="*/ 7104 w 699299"/>
                <a:gd name="connsiteY12" fmla="*/ 84136 h 143379"/>
                <a:gd name="connsiteX13" fmla="*/ 1 w 699299"/>
                <a:gd name="connsiteY13" fmla="*/ 69184 h 14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9299" h="143379">
                  <a:moveTo>
                    <a:pt x="0" y="69184"/>
                  </a:moveTo>
                  <a:lnTo>
                    <a:pt x="0" y="69183"/>
                  </a:lnTo>
                  <a:lnTo>
                    <a:pt x="0" y="0"/>
                  </a:lnTo>
                  <a:lnTo>
                    <a:pt x="1" y="0"/>
                  </a:lnTo>
                  <a:lnTo>
                    <a:pt x="7104" y="14952"/>
                  </a:lnTo>
                  <a:cubicBezTo>
                    <a:pt x="39707" y="48762"/>
                    <a:pt x="180682" y="74195"/>
                    <a:pt x="349650" y="74195"/>
                  </a:cubicBezTo>
                  <a:cubicBezTo>
                    <a:pt x="518618" y="74195"/>
                    <a:pt x="659592" y="48762"/>
                    <a:pt x="692196" y="14952"/>
                  </a:cubicBezTo>
                  <a:lnTo>
                    <a:pt x="699299" y="0"/>
                  </a:lnTo>
                  <a:lnTo>
                    <a:pt x="699299" y="69183"/>
                  </a:lnTo>
                  <a:lnTo>
                    <a:pt x="699299" y="69184"/>
                  </a:lnTo>
                  <a:lnTo>
                    <a:pt x="692196" y="84136"/>
                  </a:lnTo>
                  <a:cubicBezTo>
                    <a:pt x="659592" y="117946"/>
                    <a:pt x="518618" y="143379"/>
                    <a:pt x="349650" y="143379"/>
                  </a:cubicBezTo>
                  <a:cubicBezTo>
                    <a:pt x="180682" y="143379"/>
                    <a:pt x="39707" y="117946"/>
                    <a:pt x="7104" y="84136"/>
                  </a:cubicBezTo>
                  <a:lnTo>
                    <a:pt x="1" y="69184"/>
                  </a:lnTo>
                  <a:close/>
                </a:path>
              </a:pathLst>
            </a:custGeom>
            <a:gradFill flip="none" rotWithShape="1">
              <a:gsLst>
                <a:gs pos="17696">
                  <a:srgbClr val="AAAAAA"/>
                </a:gs>
                <a:gs pos="0">
                  <a:sysClr val="window" lastClr="FFFFFF"/>
                </a:gs>
                <a:gs pos="69000">
                  <a:sysClr val="window" lastClr="FFFFFF"/>
                </a:gs>
                <a:gs pos="26000">
                  <a:schemeClr val="bg2">
                    <a:lumMod val="75000"/>
                  </a:schemeClr>
                </a:gs>
                <a:gs pos="10000">
                  <a:schemeClr val="bg2">
                    <a:lumMod val="50000"/>
                  </a:schemeClr>
                </a:gs>
                <a:gs pos="90000">
                  <a:schemeClr val="bg2">
                    <a:lumMod val="50000"/>
                  </a:schemeClr>
                </a:gs>
                <a:gs pos="100000">
                  <a:sysClr val="window" lastClr="FFFFFF"/>
                </a:gs>
              </a:gsLst>
              <a:lin ang="0" scaled="0"/>
              <a:tileRect/>
            </a:gradFill>
            <a:ln w="25400" cap="flat" cmpd="sng" algn="ctr">
              <a:noFill/>
              <a:prstDash val="solid"/>
            </a:ln>
            <a:effectLst/>
          </p:spPr>
          <p:txBody>
            <a:bodyPr wrap="square" rtlCol="0" anchor="ctr">
              <a:noAutofit/>
            </a:bodyPr>
            <a:lstStyle/>
            <a:p>
              <a:pPr algn="ctr" defTabSz="914400" eaLnBrk="1" fontAlgn="auto" hangingPunct="1">
                <a:defRPr/>
              </a:pPr>
              <a:endParaRPr lang="en-GB" sz="1600" kern="0">
                <a:solidFill>
                  <a:prstClr val="white"/>
                </a:solidFill>
                <a:latin typeface="Calibri"/>
                <a:cs typeface="+mn-cs"/>
              </a:endParaRPr>
            </a:p>
          </p:txBody>
        </p:sp>
        <p:sp>
          <p:nvSpPr>
            <p:cNvPr id="92" name="Freeform 91"/>
            <p:cNvSpPr/>
            <p:nvPr/>
          </p:nvSpPr>
          <p:spPr>
            <a:xfrm rot="16200000">
              <a:off x="1224649" y="1498169"/>
              <a:ext cx="681188" cy="119023"/>
            </a:xfrm>
            <a:custGeom>
              <a:avLst/>
              <a:gdLst>
                <a:gd name="connsiteX0" fmla="*/ 691357 w 691357"/>
                <a:gd name="connsiteY0" fmla="*/ 86237 h 174741"/>
                <a:gd name="connsiteX1" fmla="*/ 691357 w 691357"/>
                <a:gd name="connsiteY1" fmla="*/ 86241 h 174741"/>
                <a:gd name="connsiteX2" fmla="*/ 691357 w 691357"/>
                <a:gd name="connsiteY2" fmla="*/ 117880 h 174741"/>
                <a:gd name="connsiteX3" fmla="*/ 691357 w 691357"/>
                <a:gd name="connsiteY3" fmla="*/ 121849 h 174741"/>
                <a:gd name="connsiteX4" fmla="*/ 684335 w 691357"/>
                <a:gd name="connsiteY4" fmla="*/ 104472 h 174741"/>
                <a:gd name="connsiteX5" fmla="*/ 345680 w 691357"/>
                <a:gd name="connsiteY5" fmla="*/ 35612 h 174741"/>
                <a:gd name="connsiteX6" fmla="*/ 345679 w 691357"/>
                <a:gd name="connsiteY6" fmla="*/ 35612 h 174741"/>
                <a:gd name="connsiteX7" fmla="*/ 1 w 691357"/>
                <a:gd name="connsiteY7" fmla="*/ 121851 h 174741"/>
                <a:gd name="connsiteX8" fmla="*/ 1 w 691357"/>
                <a:gd name="connsiteY8" fmla="*/ 174741 h 174741"/>
                <a:gd name="connsiteX9" fmla="*/ 0 w 691357"/>
                <a:gd name="connsiteY9" fmla="*/ 174741 h 174741"/>
                <a:gd name="connsiteX10" fmla="*/ 1 w 691357"/>
                <a:gd name="connsiteY10" fmla="*/ 86239 h 174741"/>
                <a:gd name="connsiteX11" fmla="*/ 345679 w 691357"/>
                <a:gd name="connsiteY11" fmla="*/ 0 h 174741"/>
                <a:gd name="connsiteX12" fmla="*/ 345680 w 691357"/>
                <a:gd name="connsiteY12" fmla="*/ 0 h 174741"/>
                <a:gd name="connsiteX13" fmla="*/ 684335 w 691357"/>
                <a:gd name="connsiteY13" fmla="*/ 68860 h 17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1357" h="174741">
                  <a:moveTo>
                    <a:pt x="691357" y="86237"/>
                  </a:moveTo>
                  <a:lnTo>
                    <a:pt x="691357" y="86241"/>
                  </a:lnTo>
                  <a:lnTo>
                    <a:pt x="691357" y="117880"/>
                  </a:lnTo>
                  <a:lnTo>
                    <a:pt x="691357" y="121849"/>
                  </a:lnTo>
                  <a:lnTo>
                    <a:pt x="684335" y="104472"/>
                  </a:lnTo>
                  <a:cubicBezTo>
                    <a:pt x="652102" y="65173"/>
                    <a:pt x="512729" y="35612"/>
                    <a:pt x="345680" y="35612"/>
                  </a:cubicBezTo>
                  <a:lnTo>
                    <a:pt x="345679" y="35612"/>
                  </a:lnTo>
                  <a:cubicBezTo>
                    <a:pt x="154766" y="35612"/>
                    <a:pt x="1" y="74223"/>
                    <a:pt x="1" y="121851"/>
                  </a:cubicBezTo>
                  <a:lnTo>
                    <a:pt x="1" y="174741"/>
                  </a:lnTo>
                  <a:lnTo>
                    <a:pt x="0" y="174741"/>
                  </a:lnTo>
                  <a:cubicBezTo>
                    <a:pt x="0" y="145240"/>
                    <a:pt x="1" y="115740"/>
                    <a:pt x="1" y="86239"/>
                  </a:cubicBezTo>
                  <a:cubicBezTo>
                    <a:pt x="1" y="38611"/>
                    <a:pt x="154766" y="0"/>
                    <a:pt x="345679" y="0"/>
                  </a:cubicBezTo>
                  <a:lnTo>
                    <a:pt x="345680" y="0"/>
                  </a:lnTo>
                  <a:cubicBezTo>
                    <a:pt x="512729" y="0"/>
                    <a:pt x="652102" y="29561"/>
                    <a:pt x="684335" y="68860"/>
                  </a:cubicBezTo>
                  <a:close/>
                </a:path>
              </a:pathLst>
            </a:custGeom>
            <a:solidFill>
              <a:srgbClr val="9BEF02"/>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914400" eaLnBrk="1" fontAlgn="auto" hangingPunct="1">
                <a:defRPr/>
              </a:pPr>
              <a:endParaRPr lang="en-GB">
                <a:solidFill>
                  <a:srgbClr val="B5C2E5"/>
                </a:solidFill>
                <a:latin typeface="Arial"/>
              </a:endParaRPr>
            </a:p>
          </p:txBody>
        </p:sp>
      </p:grpSp>
      <p:grpSp>
        <p:nvGrpSpPr>
          <p:cNvPr id="11" name="Group 10"/>
          <p:cNvGrpSpPr/>
          <p:nvPr/>
        </p:nvGrpSpPr>
        <p:grpSpPr>
          <a:xfrm>
            <a:off x="836784" y="3953228"/>
            <a:ext cx="6080371" cy="699299"/>
            <a:chOff x="495504" y="3002846"/>
            <a:chExt cx="6080371" cy="699299"/>
          </a:xfrm>
        </p:grpSpPr>
        <p:sp>
          <p:nvSpPr>
            <p:cNvPr id="119" name="Can 118"/>
            <p:cNvSpPr/>
            <p:nvPr/>
          </p:nvSpPr>
          <p:spPr>
            <a:xfrm rot="16200000" flipV="1">
              <a:off x="3527138" y="649436"/>
              <a:ext cx="691355" cy="5406118"/>
            </a:xfrm>
            <a:prstGeom prst="can">
              <a:avLst>
                <a:gd name="adj" fmla="val 32770"/>
              </a:avLst>
            </a:prstGeom>
            <a:gradFill flip="none" rotWithShape="1">
              <a:gsLst>
                <a:gs pos="65000">
                  <a:schemeClr val="bg2">
                    <a:lumMod val="85000"/>
                  </a:schemeClr>
                </a:gs>
                <a:gs pos="41000">
                  <a:srgbClr val="EAEAEA"/>
                </a:gs>
                <a:gs pos="0">
                  <a:schemeClr val="bg2">
                    <a:lumMod val="95000"/>
                  </a:schemeClr>
                </a:gs>
                <a:gs pos="22000">
                  <a:schemeClr val="bg2"/>
                </a:gs>
                <a:gs pos="100000">
                  <a:schemeClr val="bg2">
                    <a:lumMod val="95000"/>
                  </a:schemeClr>
                </a:gs>
              </a:gsLst>
              <a:lin ang="0" scaled="0"/>
              <a:tileRect/>
            </a:gradFill>
            <a:ln w="9525" cap="flat" algn="ctr">
              <a:noFill/>
              <a:prstDash val="solid"/>
            </a:ln>
            <a:effectLst/>
            <a:scene3d>
              <a:camera prst="orthographicFront"/>
              <a:lightRig rig="contrasting" dir="t"/>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defRPr/>
              </a:pPr>
              <a:endParaRPr lang="en-GB">
                <a:solidFill>
                  <a:srgbClr val="B5C2E5"/>
                </a:solidFill>
                <a:latin typeface="Arial"/>
              </a:endParaRPr>
            </a:p>
          </p:txBody>
        </p:sp>
        <p:sp>
          <p:nvSpPr>
            <p:cNvPr id="121" name="TextBox 120"/>
            <p:cNvSpPr txBox="1"/>
            <p:nvPr/>
          </p:nvSpPr>
          <p:spPr>
            <a:xfrm rot="16200000" flipV="1">
              <a:off x="684821" y="2983163"/>
              <a:ext cx="557023" cy="738664"/>
            </a:xfrm>
            <a:prstGeom prst="rect">
              <a:avLst/>
            </a:prstGeom>
            <a:noFill/>
          </p:spPr>
          <p:txBody>
            <a:bodyPr wrap="square" rtlCol="0">
              <a:spAutoFit/>
            </a:bodyPr>
            <a:lstStyle/>
            <a:p>
              <a:pPr algn="ctr" defTabSz="914400" eaLnBrk="1" fontAlgn="auto" hangingPunct="1">
                <a:defRPr/>
              </a:pPr>
              <a:r>
                <a:rPr lang="en-GB" sz="1400">
                  <a:solidFill>
                    <a:srgbClr val="FFFFFF"/>
                  </a:solidFill>
                  <a:latin typeface="Aptos" panose="020B0004020202020204" pitchFamily="34" charset="0"/>
                  <a:cs typeface="+mn-cs"/>
                </a:rPr>
                <a:t>basic rate</a:t>
              </a:r>
            </a:p>
          </p:txBody>
        </p:sp>
        <p:sp>
          <p:nvSpPr>
            <p:cNvPr id="122" name="Freeform 121"/>
            <p:cNvSpPr/>
            <p:nvPr/>
          </p:nvSpPr>
          <p:spPr>
            <a:xfrm rot="16200000">
              <a:off x="756511" y="2762202"/>
              <a:ext cx="691358" cy="1180587"/>
            </a:xfrm>
            <a:custGeom>
              <a:avLst/>
              <a:gdLst>
                <a:gd name="connsiteX0" fmla="*/ 818076 w 818076"/>
                <a:gd name="connsiteY0" fmla="*/ 973846 h 990733"/>
                <a:gd name="connsiteX1" fmla="*/ 818076 w 818076"/>
                <a:gd name="connsiteY1" fmla="*/ 990733 h 990733"/>
                <a:gd name="connsiteX2" fmla="*/ 818075 w 818076"/>
                <a:gd name="connsiteY2" fmla="*/ 990733 h 990733"/>
                <a:gd name="connsiteX3" fmla="*/ 818075 w 818076"/>
                <a:gd name="connsiteY3" fmla="*/ 973847 h 990733"/>
                <a:gd name="connsiteX4" fmla="*/ 818076 w 818076"/>
                <a:gd name="connsiteY4" fmla="*/ 172659 h 990733"/>
                <a:gd name="connsiteX5" fmla="*/ 818076 w 818076"/>
                <a:gd name="connsiteY5" fmla="*/ 973846 h 990733"/>
                <a:gd name="connsiteX6" fmla="*/ 409039 w 818076"/>
                <a:gd name="connsiteY6" fmla="*/ 927819 h 990733"/>
                <a:gd name="connsiteX7" fmla="*/ 409038 w 818076"/>
                <a:gd name="connsiteY7" fmla="*/ 927819 h 990733"/>
                <a:gd name="connsiteX8" fmla="*/ 1 w 818076"/>
                <a:gd name="connsiteY8" fmla="*/ 973846 h 990733"/>
                <a:gd name="connsiteX9" fmla="*/ 1 w 818076"/>
                <a:gd name="connsiteY9" fmla="*/ 261735 h 990733"/>
                <a:gd name="connsiteX10" fmla="*/ 0 w 818076"/>
                <a:gd name="connsiteY10" fmla="*/ 70187 h 990733"/>
                <a:gd name="connsiteX11" fmla="*/ 409038 w 818076"/>
                <a:gd name="connsiteY11" fmla="*/ 0 h 990733"/>
                <a:gd name="connsiteX12" fmla="*/ 409038 w 818076"/>
                <a:gd name="connsiteY12" fmla="*/ 0 h 990733"/>
                <a:gd name="connsiteX13" fmla="*/ 409039 w 818076"/>
                <a:gd name="connsiteY13" fmla="*/ 0 h 990733"/>
                <a:gd name="connsiteX14" fmla="*/ 818076 w 818076"/>
                <a:gd name="connsiteY14" fmla="*/ 70187 h 990733"/>
                <a:gd name="connsiteX15" fmla="*/ 818075 w 818076"/>
                <a:gd name="connsiteY15" fmla="*/ 70189 h 990733"/>
                <a:gd name="connsiteX16" fmla="*/ 818075 w 818076"/>
                <a:gd name="connsiteY16" fmla="*/ 172659 h 99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8076" h="990733">
                  <a:moveTo>
                    <a:pt x="818076" y="973846"/>
                  </a:moveTo>
                  <a:lnTo>
                    <a:pt x="818076" y="990733"/>
                  </a:lnTo>
                  <a:lnTo>
                    <a:pt x="818075" y="990733"/>
                  </a:lnTo>
                  <a:lnTo>
                    <a:pt x="818075" y="973847"/>
                  </a:lnTo>
                  <a:close/>
                  <a:moveTo>
                    <a:pt x="818076" y="172659"/>
                  </a:moveTo>
                  <a:lnTo>
                    <a:pt x="818076" y="973846"/>
                  </a:lnTo>
                  <a:cubicBezTo>
                    <a:pt x="818076" y="948426"/>
                    <a:pt x="634944" y="927819"/>
                    <a:pt x="409039" y="927819"/>
                  </a:cubicBezTo>
                  <a:lnTo>
                    <a:pt x="409038" y="927819"/>
                  </a:lnTo>
                  <a:cubicBezTo>
                    <a:pt x="183133" y="927819"/>
                    <a:pt x="1" y="948426"/>
                    <a:pt x="1" y="973846"/>
                  </a:cubicBezTo>
                  <a:lnTo>
                    <a:pt x="1" y="261735"/>
                  </a:lnTo>
                  <a:lnTo>
                    <a:pt x="0" y="70187"/>
                  </a:lnTo>
                  <a:cubicBezTo>
                    <a:pt x="0" y="31424"/>
                    <a:pt x="183133" y="0"/>
                    <a:pt x="409038" y="0"/>
                  </a:cubicBezTo>
                  <a:lnTo>
                    <a:pt x="409038" y="0"/>
                  </a:lnTo>
                  <a:lnTo>
                    <a:pt x="409039" y="0"/>
                  </a:lnTo>
                  <a:cubicBezTo>
                    <a:pt x="634944" y="0"/>
                    <a:pt x="818076" y="31424"/>
                    <a:pt x="818076" y="70187"/>
                  </a:cubicBezTo>
                  <a:lnTo>
                    <a:pt x="818075" y="70189"/>
                  </a:lnTo>
                  <a:lnTo>
                    <a:pt x="818075" y="172659"/>
                  </a:lnTo>
                  <a:close/>
                </a:path>
              </a:pathLst>
            </a:custGeom>
            <a:gradFill>
              <a:gsLst>
                <a:gs pos="32000">
                  <a:srgbClr val="906CA0"/>
                </a:gs>
                <a:gs pos="15000">
                  <a:srgbClr val="CEBDD5"/>
                </a:gs>
                <a:gs pos="0">
                  <a:srgbClr val="775486"/>
                </a:gs>
                <a:gs pos="100000">
                  <a:srgbClr val="7F5B8F"/>
                </a:gs>
              </a:gsLst>
              <a:lin ang="0" scaled="0"/>
              <a:tileRect/>
            </a:gra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defRPr/>
              </a:pPr>
              <a:endParaRPr lang="en-GB">
                <a:solidFill>
                  <a:srgbClr val="B5C2E5"/>
                </a:solidFill>
                <a:latin typeface="Arial"/>
              </a:endParaRPr>
            </a:p>
          </p:txBody>
        </p:sp>
        <p:grpSp>
          <p:nvGrpSpPr>
            <p:cNvPr id="9" name="Group 8"/>
            <p:cNvGrpSpPr/>
            <p:nvPr/>
          </p:nvGrpSpPr>
          <p:grpSpPr>
            <a:xfrm>
              <a:off x="502802" y="3073849"/>
              <a:ext cx="1131254" cy="557293"/>
              <a:chOff x="598795" y="3630052"/>
              <a:chExt cx="1131254" cy="557293"/>
            </a:xfrm>
          </p:grpSpPr>
          <p:sp>
            <p:nvSpPr>
              <p:cNvPr id="126" name="TextBox 125"/>
              <p:cNvSpPr txBox="1"/>
              <p:nvPr/>
            </p:nvSpPr>
            <p:spPr>
              <a:xfrm>
                <a:off x="598795" y="3879568"/>
                <a:ext cx="1131254" cy="307777"/>
              </a:xfrm>
              <a:prstGeom prst="rect">
                <a:avLst/>
              </a:prstGeom>
              <a:noFill/>
            </p:spPr>
            <p:txBody>
              <a:bodyPr wrap="square" rtlCol="0">
                <a:spAutoFit/>
              </a:bodyPr>
              <a:lstStyle/>
              <a:p>
                <a:pPr algn="ctr" defTabSz="914400" eaLnBrk="1" fontAlgn="auto" hangingPunct="1">
                  <a:defRPr/>
                </a:pPr>
                <a:r>
                  <a:rPr lang="en-GB" sz="1400">
                    <a:solidFill>
                      <a:srgbClr val="FFFFFF"/>
                    </a:solidFill>
                    <a:latin typeface="Agency FB" panose="020B0503020202020204" pitchFamily="34" charset="0"/>
                    <a:cs typeface="+mn-cs"/>
                  </a:rPr>
                  <a:t>Basic Rate</a:t>
                </a:r>
              </a:p>
            </p:txBody>
          </p:sp>
          <p:sp>
            <p:nvSpPr>
              <p:cNvPr id="148" name="TextBox 147"/>
              <p:cNvSpPr txBox="1"/>
              <p:nvPr/>
            </p:nvSpPr>
            <p:spPr>
              <a:xfrm>
                <a:off x="598795" y="3630052"/>
                <a:ext cx="1131254" cy="369332"/>
              </a:xfrm>
              <a:prstGeom prst="rect">
                <a:avLst/>
              </a:prstGeom>
              <a:noFill/>
            </p:spPr>
            <p:txBody>
              <a:bodyPr wrap="square" rtlCol="0">
                <a:spAutoFit/>
              </a:bodyPr>
              <a:lstStyle/>
              <a:p>
                <a:pPr algn="ctr" defTabSz="914400" eaLnBrk="1" fontAlgn="auto" hangingPunct="1">
                  <a:defRPr/>
                </a:pPr>
                <a:r>
                  <a:rPr lang="en-GB">
                    <a:solidFill>
                      <a:srgbClr val="FFFFFF"/>
                    </a:solidFill>
                    <a:latin typeface="Agency FB" panose="020B0503020202020204" pitchFamily="34" charset="0"/>
                    <a:cs typeface="+mn-cs"/>
                  </a:rPr>
                  <a:t>20%</a:t>
                </a:r>
              </a:p>
            </p:txBody>
          </p:sp>
        </p:grpSp>
        <p:grpSp>
          <p:nvGrpSpPr>
            <p:cNvPr id="75" name="Group 74"/>
            <p:cNvGrpSpPr/>
            <p:nvPr/>
          </p:nvGrpSpPr>
          <p:grpSpPr>
            <a:xfrm>
              <a:off x="3291116" y="3065950"/>
              <a:ext cx="1163397" cy="573091"/>
              <a:chOff x="2445747" y="1613014"/>
              <a:chExt cx="1163397" cy="573091"/>
            </a:xfrm>
          </p:grpSpPr>
          <p:sp>
            <p:nvSpPr>
              <p:cNvPr id="76" name="TextBox 75"/>
              <p:cNvSpPr txBox="1"/>
              <p:nvPr/>
            </p:nvSpPr>
            <p:spPr>
              <a:xfrm>
                <a:off x="2445747" y="1785995"/>
                <a:ext cx="1163397" cy="400110"/>
              </a:xfrm>
              <a:prstGeom prst="rect">
                <a:avLst/>
              </a:prstGeom>
              <a:noFill/>
            </p:spPr>
            <p:txBody>
              <a:bodyPr wrap="square" rtlCol="0">
                <a:spAutoFit/>
              </a:bodyPr>
              <a:lstStyle/>
              <a:p>
                <a:pPr defTabSz="914400" eaLnBrk="1" fontAlgn="auto" hangingPunct="1">
                  <a:defRPr/>
                </a:pPr>
                <a:r>
                  <a:rPr lang="en-GB" sz="2000">
                    <a:solidFill>
                      <a:srgbClr val="805C90"/>
                    </a:solidFill>
                    <a:latin typeface="Aptos" panose="020B0004020202020204" pitchFamily="34" charset="0"/>
                    <a:cs typeface="+mn-cs"/>
                  </a:rPr>
                  <a:t>£37,700</a:t>
                </a:r>
              </a:p>
            </p:txBody>
          </p:sp>
          <p:sp>
            <p:nvSpPr>
              <p:cNvPr id="77" name="Rectangle 76"/>
              <p:cNvSpPr/>
              <p:nvPr/>
            </p:nvSpPr>
            <p:spPr>
              <a:xfrm>
                <a:off x="2634748" y="1613014"/>
                <a:ext cx="731290" cy="276999"/>
              </a:xfrm>
              <a:prstGeom prst="rect">
                <a:avLst/>
              </a:prstGeom>
            </p:spPr>
            <p:txBody>
              <a:bodyPr wrap="none">
                <a:spAutoFit/>
              </a:bodyPr>
              <a:lstStyle/>
              <a:p>
                <a:pPr defTabSz="914400" eaLnBrk="1" fontAlgn="auto" hangingPunct="1">
                  <a:defRPr/>
                </a:pPr>
                <a:r>
                  <a:rPr lang="en-GB" sz="1200">
                    <a:solidFill>
                      <a:srgbClr val="805C90"/>
                    </a:solidFill>
                    <a:latin typeface="Aptos" panose="020B0004020202020204" pitchFamily="34" charset="0"/>
                    <a:cs typeface="+mn-cs"/>
                  </a:rPr>
                  <a:t>the next</a:t>
                </a:r>
              </a:p>
            </p:txBody>
          </p:sp>
        </p:grpSp>
        <p:sp>
          <p:nvSpPr>
            <p:cNvPr id="108" name="Freeform 107"/>
            <p:cNvSpPr/>
            <p:nvPr/>
          </p:nvSpPr>
          <p:spPr>
            <a:xfrm rot="5400000">
              <a:off x="217544" y="3280806"/>
              <a:ext cx="699299" cy="143379"/>
            </a:xfrm>
            <a:custGeom>
              <a:avLst/>
              <a:gdLst>
                <a:gd name="connsiteX0" fmla="*/ 0 w 699299"/>
                <a:gd name="connsiteY0" fmla="*/ 69184 h 143379"/>
                <a:gd name="connsiteX1" fmla="*/ 0 w 699299"/>
                <a:gd name="connsiteY1" fmla="*/ 69183 h 143379"/>
                <a:gd name="connsiteX2" fmla="*/ 0 w 699299"/>
                <a:gd name="connsiteY2" fmla="*/ 0 h 143379"/>
                <a:gd name="connsiteX3" fmla="*/ 1 w 699299"/>
                <a:gd name="connsiteY3" fmla="*/ 0 h 143379"/>
                <a:gd name="connsiteX4" fmla="*/ 7104 w 699299"/>
                <a:gd name="connsiteY4" fmla="*/ 14952 h 143379"/>
                <a:gd name="connsiteX5" fmla="*/ 349650 w 699299"/>
                <a:gd name="connsiteY5" fmla="*/ 74195 h 143379"/>
                <a:gd name="connsiteX6" fmla="*/ 692196 w 699299"/>
                <a:gd name="connsiteY6" fmla="*/ 14952 h 143379"/>
                <a:gd name="connsiteX7" fmla="*/ 699299 w 699299"/>
                <a:gd name="connsiteY7" fmla="*/ 0 h 143379"/>
                <a:gd name="connsiteX8" fmla="*/ 699299 w 699299"/>
                <a:gd name="connsiteY8" fmla="*/ 69183 h 143379"/>
                <a:gd name="connsiteX9" fmla="*/ 699299 w 699299"/>
                <a:gd name="connsiteY9" fmla="*/ 69184 h 143379"/>
                <a:gd name="connsiteX10" fmla="*/ 692196 w 699299"/>
                <a:gd name="connsiteY10" fmla="*/ 84136 h 143379"/>
                <a:gd name="connsiteX11" fmla="*/ 349650 w 699299"/>
                <a:gd name="connsiteY11" fmla="*/ 143379 h 143379"/>
                <a:gd name="connsiteX12" fmla="*/ 7104 w 699299"/>
                <a:gd name="connsiteY12" fmla="*/ 84136 h 143379"/>
                <a:gd name="connsiteX13" fmla="*/ 1 w 699299"/>
                <a:gd name="connsiteY13" fmla="*/ 69184 h 14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9299" h="143379">
                  <a:moveTo>
                    <a:pt x="0" y="69184"/>
                  </a:moveTo>
                  <a:lnTo>
                    <a:pt x="0" y="69183"/>
                  </a:lnTo>
                  <a:lnTo>
                    <a:pt x="0" y="0"/>
                  </a:lnTo>
                  <a:lnTo>
                    <a:pt x="1" y="0"/>
                  </a:lnTo>
                  <a:lnTo>
                    <a:pt x="7104" y="14952"/>
                  </a:lnTo>
                  <a:cubicBezTo>
                    <a:pt x="39707" y="48762"/>
                    <a:pt x="180682" y="74195"/>
                    <a:pt x="349650" y="74195"/>
                  </a:cubicBezTo>
                  <a:cubicBezTo>
                    <a:pt x="518618" y="74195"/>
                    <a:pt x="659592" y="48762"/>
                    <a:pt x="692196" y="14952"/>
                  </a:cubicBezTo>
                  <a:lnTo>
                    <a:pt x="699299" y="0"/>
                  </a:lnTo>
                  <a:lnTo>
                    <a:pt x="699299" y="69183"/>
                  </a:lnTo>
                  <a:lnTo>
                    <a:pt x="699299" y="69184"/>
                  </a:lnTo>
                  <a:lnTo>
                    <a:pt x="692196" y="84136"/>
                  </a:lnTo>
                  <a:cubicBezTo>
                    <a:pt x="659592" y="117946"/>
                    <a:pt x="518618" y="143379"/>
                    <a:pt x="349650" y="143379"/>
                  </a:cubicBezTo>
                  <a:cubicBezTo>
                    <a:pt x="180682" y="143379"/>
                    <a:pt x="39707" y="117946"/>
                    <a:pt x="7104" y="84136"/>
                  </a:cubicBezTo>
                  <a:lnTo>
                    <a:pt x="1" y="69184"/>
                  </a:lnTo>
                  <a:close/>
                </a:path>
              </a:pathLst>
            </a:custGeom>
            <a:gradFill flip="none" rotWithShape="1">
              <a:gsLst>
                <a:gs pos="17696">
                  <a:srgbClr val="AAAAAA"/>
                </a:gs>
                <a:gs pos="0">
                  <a:sysClr val="window" lastClr="FFFFFF"/>
                </a:gs>
                <a:gs pos="69000">
                  <a:sysClr val="window" lastClr="FFFFFF"/>
                </a:gs>
                <a:gs pos="26000">
                  <a:schemeClr val="bg2">
                    <a:lumMod val="75000"/>
                  </a:schemeClr>
                </a:gs>
                <a:gs pos="10000">
                  <a:schemeClr val="bg2">
                    <a:lumMod val="50000"/>
                  </a:schemeClr>
                </a:gs>
                <a:gs pos="90000">
                  <a:schemeClr val="bg2">
                    <a:lumMod val="50000"/>
                  </a:schemeClr>
                </a:gs>
                <a:gs pos="100000">
                  <a:sysClr val="window" lastClr="FFFFFF"/>
                </a:gs>
              </a:gsLst>
              <a:lin ang="0" scaled="0"/>
              <a:tileRect/>
            </a:gradFill>
            <a:ln w="25400" cap="flat" cmpd="sng" algn="ctr">
              <a:noFill/>
              <a:prstDash val="solid"/>
            </a:ln>
            <a:effectLst/>
          </p:spPr>
          <p:txBody>
            <a:bodyPr wrap="square" rtlCol="0" anchor="ctr">
              <a:noAutofit/>
            </a:bodyPr>
            <a:lstStyle/>
            <a:p>
              <a:pPr algn="ctr" defTabSz="914400" eaLnBrk="1" fontAlgn="auto" hangingPunct="1">
                <a:defRPr/>
              </a:pPr>
              <a:endParaRPr lang="en-GB" sz="1600" kern="0">
                <a:solidFill>
                  <a:prstClr val="white"/>
                </a:solidFill>
                <a:latin typeface="Calibri"/>
                <a:cs typeface="+mn-cs"/>
              </a:endParaRPr>
            </a:p>
          </p:txBody>
        </p:sp>
        <p:sp>
          <p:nvSpPr>
            <p:cNvPr id="90" name="Freeform 89"/>
            <p:cNvSpPr/>
            <p:nvPr/>
          </p:nvSpPr>
          <p:spPr>
            <a:xfrm rot="16200000">
              <a:off x="1224647" y="3298068"/>
              <a:ext cx="681188" cy="119023"/>
            </a:xfrm>
            <a:custGeom>
              <a:avLst/>
              <a:gdLst>
                <a:gd name="connsiteX0" fmla="*/ 691357 w 691357"/>
                <a:gd name="connsiteY0" fmla="*/ 86237 h 174741"/>
                <a:gd name="connsiteX1" fmla="*/ 691357 w 691357"/>
                <a:gd name="connsiteY1" fmla="*/ 86241 h 174741"/>
                <a:gd name="connsiteX2" fmla="*/ 691357 w 691357"/>
                <a:gd name="connsiteY2" fmla="*/ 117880 h 174741"/>
                <a:gd name="connsiteX3" fmla="*/ 691357 w 691357"/>
                <a:gd name="connsiteY3" fmla="*/ 121849 h 174741"/>
                <a:gd name="connsiteX4" fmla="*/ 684335 w 691357"/>
                <a:gd name="connsiteY4" fmla="*/ 104472 h 174741"/>
                <a:gd name="connsiteX5" fmla="*/ 345680 w 691357"/>
                <a:gd name="connsiteY5" fmla="*/ 35612 h 174741"/>
                <a:gd name="connsiteX6" fmla="*/ 345679 w 691357"/>
                <a:gd name="connsiteY6" fmla="*/ 35612 h 174741"/>
                <a:gd name="connsiteX7" fmla="*/ 1 w 691357"/>
                <a:gd name="connsiteY7" fmla="*/ 121851 h 174741"/>
                <a:gd name="connsiteX8" fmla="*/ 1 w 691357"/>
                <a:gd name="connsiteY8" fmla="*/ 174741 h 174741"/>
                <a:gd name="connsiteX9" fmla="*/ 0 w 691357"/>
                <a:gd name="connsiteY9" fmla="*/ 174741 h 174741"/>
                <a:gd name="connsiteX10" fmla="*/ 1 w 691357"/>
                <a:gd name="connsiteY10" fmla="*/ 86239 h 174741"/>
                <a:gd name="connsiteX11" fmla="*/ 345679 w 691357"/>
                <a:gd name="connsiteY11" fmla="*/ 0 h 174741"/>
                <a:gd name="connsiteX12" fmla="*/ 345680 w 691357"/>
                <a:gd name="connsiteY12" fmla="*/ 0 h 174741"/>
                <a:gd name="connsiteX13" fmla="*/ 684335 w 691357"/>
                <a:gd name="connsiteY13" fmla="*/ 68860 h 17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1357" h="174741">
                  <a:moveTo>
                    <a:pt x="691357" y="86237"/>
                  </a:moveTo>
                  <a:lnTo>
                    <a:pt x="691357" y="86241"/>
                  </a:lnTo>
                  <a:lnTo>
                    <a:pt x="691357" y="117880"/>
                  </a:lnTo>
                  <a:lnTo>
                    <a:pt x="691357" y="121849"/>
                  </a:lnTo>
                  <a:lnTo>
                    <a:pt x="684335" y="104472"/>
                  </a:lnTo>
                  <a:cubicBezTo>
                    <a:pt x="652102" y="65173"/>
                    <a:pt x="512729" y="35612"/>
                    <a:pt x="345680" y="35612"/>
                  </a:cubicBezTo>
                  <a:lnTo>
                    <a:pt x="345679" y="35612"/>
                  </a:lnTo>
                  <a:cubicBezTo>
                    <a:pt x="154766" y="35612"/>
                    <a:pt x="1" y="74223"/>
                    <a:pt x="1" y="121851"/>
                  </a:cubicBezTo>
                  <a:lnTo>
                    <a:pt x="1" y="174741"/>
                  </a:lnTo>
                  <a:lnTo>
                    <a:pt x="0" y="174741"/>
                  </a:lnTo>
                  <a:cubicBezTo>
                    <a:pt x="0" y="145240"/>
                    <a:pt x="1" y="115740"/>
                    <a:pt x="1" y="86239"/>
                  </a:cubicBezTo>
                  <a:cubicBezTo>
                    <a:pt x="1" y="38611"/>
                    <a:pt x="154766" y="0"/>
                    <a:pt x="345679" y="0"/>
                  </a:cubicBezTo>
                  <a:lnTo>
                    <a:pt x="345680" y="0"/>
                  </a:lnTo>
                  <a:cubicBezTo>
                    <a:pt x="512729" y="0"/>
                    <a:pt x="652102" y="29561"/>
                    <a:pt x="684335" y="68860"/>
                  </a:cubicBezTo>
                  <a:close/>
                </a:path>
              </a:pathLst>
            </a:custGeom>
            <a:solidFill>
              <a:srgbClr val="B69EC0"/>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914400" eaLnBrk="1" fontAlgn="auto" hangingPunct="1">
                <a:defRPr/>
              </a:pPr>
              <a:endParaRPr lang="en-GB">
                <a:solidFill>
                  <a:srgbClr val="B5C2E5"/>
                </a:solidFill>
                <a:latin typeface="Arial"/>
              </a:endParaRPr>
            </a:p>
          </p:txBody>
        </p:sp>
      </p:grpSp>
      <p:grpSp>
        <p:nvGrpSpPr>
          <p:cNvPr id="10" name="Group 9"/>
          <p:cNvGrpSpPr/>
          <p:nvPr/>
        </p:nvGrpSpPr>
        <p:grpSpPr>
          <a:xfrm>
            <a:off x="836783" y="3053426"/>
            <a:ext cx="2686904" cy="699299"/>
            <a:chOff x="495504" y="2103044"/>
            <a:chExt cx="2686904" cy="699299"/>
          </a:xfrm>
        </p:grpSpPr>
        <p:sp>
          <p:nvSpPr>
            <p:cNvPr id="81" name="Can 80"/>
            <p:cNvSpPr/>
            <p:nvPr/>
          </p:nvSpPr>
          <p:spPr>
            <a:xfrm rot="16200000" flipV="1">
              <a:off x="1825566" y="1441823"/>
              <a:ext cx="691942" cy="2021742"/>
            </a:xfrm>
            <a:prstGeom prst="can">
              <a:avLst>
                <a:gd name="adj" fmla="val 31401"/>
              </a:avLst>
            </a:prstGeom>
            <a:gradFill flip="none" rotWithShape="1">
              <a:gsLst>
                <a:gs pos="65000">
                  <a:schemeClr val="bg2">
                    <a:lumMod val="85000"/>
                  </a:schemeClr>
                </a:gs>
                <a:gs pos="41000">
                  <a:srgbClr val="EAEAEA"/>
                </a:gs>
                <a:gs pos="0">
                  <a:schemeClr val="bg2">
                    <a:lumMod val="95000"/>
                  </a:schemeClr>
                </a:gs>
                <a:gs pos="22000">
                  <a:schemeClr val="bg2"/>
                </a:gs>
                <a:gs pos="100000">
                  <a:schemeClr val="bg2">
                    <a:lumMod val="95000"/>
                  </a:schemeClr>
                </a:gs>
              </a:gsLst>
              <a:lin ang="0" scaled="0"/>
              <a:tileRect/>
            </a:gradFill>
            <a:ln w="9525" cap="flat" algn="ctr">
              <a:noFill/>
              <a:prstDash val="solid"/>
            </a:ln>
            <a:effectLst/>
            <a:scene3d>
              <a:camera prst="orthographicFront"/>
              <a:lightRig rig="contrasting" dir="t"/>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defRPr/>
              </a:pPr>
              <a:endParaRPr lang="en-GB">
                <a:solidFill>
                  <a:srgbClr val="B5C2E5"/>
                </a:solidFill>
                <a:latin typeface="Arial"/>
              </a:endParaRPr>
            </a:p>
          </p:txBody>
        </p:sp>
        <p:sp>
          <p:nvSpPr>
            <p:cNvPr id="83" name="TextBox 82"/>
            <p:cNvSpPr txBox="1"/>
            <p:nvPr/>
          </p:nvSpPr>
          <p:spPr>
            <a:xfrm rot="16200000" flipV="1">
              <a:off x="675729" y="2083361"/>
              <a:ext cx="557023" cy="738664"/>
            </a:xfrm>
            <a:prstGeom prst="rect">
              <a:avLst/>
            </a:prstGeom>
            <a:noFill/>
          </p:spPr>
          <p:txBody>
            <a:bodyPr wrap="square" rtlCol="0">
              <a:spAutoFit/>
            </a:bodyPr>
            <a:lstStyle/>
            <a:p>
              <a:pPr algn="ctr" defTabSz="914400" eaLnBrk="1" fontAlgn="auto" hangingPunct="1">
                <a:defRPr/>
              </a:pPr>
              <a:r>
                <a:rPr lang="en-GB" sz="1400">
                  <a:solidFill>
                    <a:srgbClr val="FFFFFF"/>
                  </a:solidFill>
                  <a:latin typeface="Aptos" panose="020B0004020202020204" pitchFamily="34" charset="0"/>
                  <a:cs typeface="+mn-cs"/>
                </a:rPr>
                <a:t>basic rate</a:t>
              </a:r>
            </a:p>
          </p:txBody>
        </p:sp>
        <p:sp>
          <p:nvSpPr>
            <p:cNvPr id="84" name="Freeform 83"/>
            <p:cNvSpPr/>
            <p:nvPr/>
          </p:nvSpPr>
          <p:spPr>
            <a:xfrm rot="16200000">
              <a:off x="751964" y="1857854"/>
              <a:ext cx="691358" cy="1189680"/>
            </a:xfrm>
            <a:custGeom>
              <a:avLst/>
              <a:gdLst>
                <a:gd name="connsiteX0" fmla="*/ 818076 w 818076"/>
                <a:gd name="connsiteY0" fmla="*/ 973846 h 990733"/>
                <a:gd name="connsiteX1" fmla="*/ 818076 w 818076"/>
                <a:gd name="connsiteY1" fmla="*/ 990733 h 990733"/>
                <a:gd name="connsiteX2" fmla="*/ 818075 w 818076"/>
                <a:gd name="connsiteY2" fmla="*/ 990733 h 990733"/>
                <a:gd name="connsiteX3" fmla="*/ 818075 w 818076"/>
                <a:gd name="connsiteY3" fmla="*/ 973847 h 990733"/>
                <a:gd name="connsiteX4" fmla="*/ 818076 w 818076"/>
                <a:gd name="connsiteY4" fmla="*/ 172659 h 990733"/>
                <a:gd name="connsiteX5" fmla="*/ 818076 w 818076"/>
                <a:gd name="connsiteY5" fmla="*/ 973846 h 990733"/>
                <a:gd name="connsiteX6" fmla="*/ 409039 w 818076"/>
                <a:gd name="connsiteY6" fmla="*/ 927819 h 990733"/>
                <a:gd name="connsiteX7" fmla="*/ 409038 w 818076"/>
                <a:gd name="connsiteY7" fmla="*/ 927819 h 990733"/>
                <a:gd name="connsiteX8" fmla="*/ 1 w 818076"/>
                <a:gd name="connsiteY8" fmla="*/ 973846 h 990733"/>
                <a:gd name="connsiteX9" fmla="*/ 1 w 818076"/>
                <a:gd name="connsiteY9" fmla="*/ 261735 h 990733"/>
                <a:gd name="connsiteX10" fmla="*/ 0 w 818076"/>
                <a:gd name="connsiteY10" fmla="*/ 70187 h 990733"/>
                <a:gd name="connsiteX11" fmla="*/ 409038 w 818076"/>
                <a:gd name="connsiteY11" fmla="*/ 0 h 990733"/>
                <a:gd name="connsiteX12" fmla="*/ 409038 w 818076"/>
                <a:gd name="connsiteY12" fmla="*/ 0 h 990733"/>
                <a:gd name="connsiteX13" fmla="*/ 409039 w 818076"/>
                <a:gd name="connsiteY13" fmla="*/ 0 h 990733"/>
                <a:gd name="connsiteX14" fmla="*/ 818076 w 818076"/>
                <a:gd name="connsiteY14" fmla="*/ 70187 h 990733"/>
                <a:gd name="connsiteX15" fmla="*/ 818075 w 818076"/>
                <a:gd name="connsiteY15" fmla="*/ 70189 h 990733"/>
                <a:gd name="connsiteX16" fmla="*/ 818075 w 818076"/>
                <a:gd name="connsiteY16" fmla="*/ 172659 h 99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8076" h="990733">
                  <a:moveTo>
                    <a:pt x="818076" y="973846"/>
                  </a:moveTo>
                  <a:lnTo>
                    <a:pt x="818076" y="990733"/>
                  </a:lnTo>
                  <a:lnTo>
                    <a:pt x="818075" y="990733"/>
                  </a:lnTo>
                  <a:lnTo>
                    <a:pt x="818075" y="973847"/>
                  </a:lnTo>
                  <a:close/>
                  <a:moveTo>
                    <a:pt x="818076" y="172659"/>
                  </a:moveTo>
                  <a:lnTo>
                    <a:pt x="818076" y="973846"/>
                  </a:lnTo>
                  <a:cubicBezTo>
                    <a:pt x="818076" y="948426"/>
                    <a:pt x="634944" y="927819"/>
                    <a:pt x="409039" y="927819"/>
                  </a:cubicBezTo>
                  <a:lnTo>
                    <a:pt x="409038" y="927819"/>
                  </a:lnTo>
                  <a:cubicBezTo>
                    <a:pt x="183133" y="927819"/>
                    <a:pt x="1" y="948426"/>
                    <a:pt x="1" y="973846"/>
                  </a:cubicBezTo>
                  <a:lnTo>
                    <a:pt x="1" y="261735"/>
                  </a:lnTo>
                  <a:lnTo>
                    <a:pt x="0" y="70187"/>
                  </a:lnTo>
                  <a:cubicBezTo>
                    <a:pt x="0" y="31424"/>
                    <a:pt x="183133" y="0"/>
                    <a:pt x="409038" y="0"/>
                  </a:cubicBezTo>
                  <a:lnTo>
                    <a:pt x="409038" y="0"/>
                  </a:lnTo>
                  <a:lnTo>
                    <a:pt x="409039" y="0"/>
                  </a:lnTo>
                  <a:cubicBezTo>
                    <a:pt x="634944" y="0"/>
                    <a:pt x="818076" y="31424"/>
                    <a:pt x="818076" y="70187"/>
                  </a:cubicBezTo>
                  <a:lnTo>
                    <a:pt x="818075" y="70189"/>
                  </a:lnTo>
                  <a:lnTo>
                    <a:pt x="818075" y="172659"/>
                  </a:lnTo>
                  <a:close/>
                </a:path>
              </a:pathLst>
            </a:custGeom>
            <a:gradFill>
              <a:gsLst>
                <a:gs pos="47000">
                  <a:srgbClr val="047DC8"/>
                </a:gs>
                <a:gs pos="17000">
                  <a:srgbClr val="8ED2FC"/>
                </a:gs>
                <a:gs pos="2000">
                  <a:srgbClr val="035A8F"/>
                </a:gs>
                <a:gs pos="100000">
                  <a:srgbClr val="036CAD"/>
                </a:gs>
              </a:gsLst>
              <a:lin ang="0" scaled="0"/>
              <a:tileRect/>
            </a:gra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defRPr/>
              </a:pPr>
              <a:endParaRPr lang="en-GB">
                <a:solidFill>
                  <a:srgbClr val="B5C2E5"/>
                </a:solidFill>
                <a:latin typeface="Arial"/>
              </a:endParaRPr>
            </a:p>
          </p:txBody>
        </p:sp>
        <p:sp>
          <p:nvSpPr>
            <p:cNvPr id="113" name="TextBox 112"/>
            <p:cNvSpPr txBox="1"/>
            <p:nvPr/>
          </p:nvSpPr>
          <p:spPr>
            <a:xfrm>
              <a:off x="595040" y="2191083"/>
              <a:ext cx="1131254" cy="523220"/>
            </a:xfrm>
            <a:prstGeom prst="rect">
              <a:avLst/>
            </a:prstGeom>
            <a:noFill/>
          </p:spPr>
          <p:txBody>
            <a:bodyPr wrap="square" rtlCol="0">
              <a:spAutoFit/>
            </a:bodyPr>
            <a:lstStyle/>
            <a:p>
              <a:pPr defTabSz="914400" eaLnBrk="1" fontAlgn="auto" hangingPunct="1">
                <a:defRPr/>
              </a:pPr>
              <a:r>
                <a:rPr lang="en-GB" sz="1400">
                  <a:solidFill>
                    <a:srgbClr val="FFFFFF"/>
                  </a:solidFill>
                  <a:latin typeface="Agency FB" panose="020B0503020202020204" pitchFamily="34" charset="0"/>
                  <a:cs typeface="+mn-cs"/>
                </a:rPr>
                <a:t>Personal </a:t>
              </a:r>
            </a:p>
            <a:p>
              <a:pPr defTabSz="914400" eaLnBrk="1" fontAlgn="auto" hangingPunct="1">
                <a:defRPr/>
              </a:pPr>
              <a:r>
                <a:rPr lang="en-GB" sz="1400">
                  <a:solidFill>
                    <a:srgbClr val="FFFFFF"/>
                  </a:solidFill>
                  <a:latin typeface="Agency FB" panose="020B0503020202020204" pitchFamily="34" charset="0"/>
                  <a:cs typeface="+mn-cs"/>
                </a:rPr>
                <a:t>Allowance</a:t>
              </a:r>
            </a:p>
          </p:txBody>
        </p:sp>
        <p:grpSp>
          <p:nvGrpSpPr>
            <p:cNvPr id="68" name="Group 67"/>
            <p:cNvGrpSpPr/>
            <p:nvPr/>
          </p:nvGrpSpPr>
          <p:grpSpPr>
            <a:xfrm>
              <a:off x="1720970" y="2166148"/>
              <a:ext cx="1163397" cy="573091"/>
              <a:chOff x="2445747" y="1613014"/>
              <a:chExt cx="1163397" cy="573091"/>
            </a:xfrm>
          </p:grpSpPr>
          <p:sp>
            <p:nvSpPr>
              <p:cNvPr id="69" name="TextBox 68"/>
              <p:cNvSpPr txBox="1"/>
              <p:nvPr/>
            </p:nvSpPr>
            <p:spPr>
              <a:xfrm>
                <a:off x="2445747" y="1785995"/>
                <a:ext cx="1163397" cy="400110"/>
              </a:xfrm>
              <a:prstGeom prst="rect">
                <a:avLst/>
              </a:prstGeom>
              <a:noFill/>
            </p:spPr>
            <p:txBody>
              <a:bodyPr wrap="square" rtlCol="0">
                <a:spAutoFit/>
              </a:bodyPr>
              <a:lstStyle/>
              <a:p>
                <a:pPr defTabSz="914400" eaLnBrk="1" fontAlgn="auto" hangingPunct="1">
                  <a:defRPr/>
                </a:pPr>
                <a:r>
                  <a:rPr lang="en-GB" sz="2000">
                    <a:solidFill>
                      <a:srgbClr val="036EB1"/>
                    </a:solidFill>
                    <a:latin typeface="Aptos" panose="020B0004020202020204" pitchFamily="34" charset="0"/>
                    <a:cs typeface="+mn-cs"/>
                  </a:rPr>
                  <a:t>£12,570</a:t>
                </a:r>
              </a:p>
            </p:txBody>
          </p:sp>
          <p:sp>
            <p:nvSpPr>
              <p:cNvPr id="70" name="Rectangle 69"/>
              <p:cNvSpPr/>
              <p:nvPr/>
            </p:nvSpPr>
            <p:spPr>
              <a:xfrm>
                <a:off x="2634748" y="1613014"/>
                <a:ext cx="731290" cy="276999"/>
              </a:xfrm>
              <a:prstGeom prst="rect">
                <a:avLst/>
              </a:prstGeom>
            </p:spPr>
            <p:txBody>
              <a:bodyPr wrap="none">
                <a:spAutoFit/>
              </a:bodyPr>
              <a:lstStyle/>
              <a:p>
                <a:pPr defTabSz="914400" eaLnBrk="1" fontAlgn="auto" hangingPunct="1">
                  <a:defRPr/>
                </a:pPr>
                <a:r>
                  <a:rPr lang="en-GB" sz="1200">
                    <a:solidFill>
                      <a:srgbClr val="036EB1"/>
                    </a:solidFill>
                    <a:latin typeface="Aptos" panose="020B0004020202020204" pitchFamily="34" charset="0"/>
                    <a:cs typeface="+mn-cs"/>
                  </a:rPr>
                  <a:t>the next</a:t>
                </a:r>
              </a:p>
            </p:txBody>
          </p:sp>
        </p:grpSp>
        <p:sp>
          <p:nvSpPr>
            <p:cNvPr id="109" name="Freeform 108"/>
            <p:cNvSpPr/>
            <p:nvPr/>
          </p:nvSpPr>
          <p:spPr>
            <a:xfrm rot="5400000">
              <a:off x="217544" y="2381004"/>
              <a:ext cx="699299" cy="143379"/>
            </a:xfrm>
            <a:custGeom>
              <a:avLst/>
              <a:gdLst>
                <a:gd name="connsiteX0" fmla="*/ 0 w 699299"/>
                <a:gd name="connsiteY0" fmla="*/ 69184 h 143379"/>
                <a:gd name="connsiteX1" fmla="*/ 0 w 699299"/>
                <a:gd name="connsiteY1" fmla="*/ 69183 h 143379"/>
                <a:gd name="connsiteX2" fmla="*/ 0 w 699299"/>
                <a:gd name="connsiteY2" fmla="*/ 0 h 143379"/>
                <a:gd name="connsiteX3" fmla="*/ 1 w 699299"/>
                <a:gd name="connsiteY3" fmla="*/ 0 h 143379"/>
                <a:gd name="connsiteX4" fmla="*/ 7104 w 699299"/>
                <a:gd name="connsiteY4" fmla="*/ 14952 h 143379"/>
                <a:gd name="connsiteX5" fmla="*/ 349650 w 699299"/>
                <a:gd name="connsiteY5" fmla="*/ 74195 h 143379"/>
                <a:gd name="connsiteX6" fmla="*/ 692196 w 699299"/>
                <a:gd name="connsiteY6" fmla="*/ 14952 h 143379"/>
                <a:gd name="connsiteX7" fmla="*/ 699299 w 699299"/>
                <a:gd name="connsiteY7" fmla="*/ 0 h 143379"/>
                <a:gd name="connsiteX8" fmla="*/ 699299 w 699299"/>
                <a:gd name="connsiteY8" fmla="*/ 69183 h 143379"/>
                <a:gd name="connsiteX9" fmla="*/ 699299 w 699299"/>
                <a:gd name="connsiteY9" fmla="*/ 69184 h 143379"/>
                <a:gd name="connsiteX10" fmla="*/ 692196 w 699299"/>
                <a:gd name="connsiteY10" fmla="*/ 84136 h 143379"/>
                <a:gd name="connsiteX11" fmla="*/ 349650 w 699299"/>
                <a:gd name="connsiteY11" fmla="*/ 143379 h 143379"/>
                <a:gd name="connsiteX12" fmla="*/ 7104 w 699299"/>
                <a:gd name="connsiteY12" fmla="*/ 84136 h 143379"/>
                <a:gd name="connsiteX13" fmla="*/ 1 w 699299"/>
                <a:gd name="connsiteY13" fmla="*/ 69184 h 14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9299" h="143379">
                  <a:moveTo>
                    <a:pt x="0" y="69184"/>
                  </a:moveTo>
                  <a:lnTo>
                    <a:pt x="0" y="69183"/>
                  </a:lnTo>
                  <a:lnTo>
                    <a:pt x="0" y="0"/>
                  </a:lnTo>
                  <a:lnTo>
                    <a:pt x="1" y="0"/>
                  </a:lnTo>
                  <a:lnTo>
                    <a:pt x="7104" y="14952"/>
                  </a:lnTo>
                  <a:cubicBezTo>
                    <a:pt x="39707" y="48762"/>
                    <a:pt x="180682" y="74195"/>
                    <a:pt x="349650" y="74195"/>
                  </a:cubicBezTo>
                  <a:cubicBezTo>
                    <a:pt x="518618" y="74195"/>
                    <a:pt x="659592" y="48762"/>
                    <a:pt x="692196" y="14952"/>
                  </a:cubicBezTo>
                  <a:lnTo>
                    <a:pt x="699299" y="0"/>
                  </a:lnTo>
                  <a:lnTo>
                    <a:pt x="699299" y="69183"/>
                  </a:lnTo>
                  <a:lnTo>
                    <a:pt x="699299" y="69184"/>
                  </a:lnTo>
                  <a:lnTo>
                    <a:pt x="692196" y="84136"/>
                  </a:lnTo>
                  <a:cubicBezTo>
                    <a:pt x="659592" y="117946"/>
                    <a:pt x="518618" y="143379"/>
                    <a:pt x="349650" y="143379"/>
                  </a:cubicBezTo>
                  <a:cubicBezTo>
                    <a:pt x="180682" y="143379"/>
                    <a:pt x="39707" y="117946"/>
                    <a:pt x="7104" y="84136"/>
                  </a:cubicBezTo>
                  <a:lnTo>
                    <a:pt x="1" y="69184"/>
                  </a:lnTo>
                  <a:close/>
                </a:path>
              </a:pathLst>
            </a:custGeom>
            <a:gradFill flip="none" rotWithShape="1">
              <a:gsLst>
                <a:gs pos="17696">
                  <a:srgbClr val="AAAAAA"/>
                </a:gs>
                <a:gs pos="0">
                  <a:sysClr val="window" lastClr="FFFFFF"/>
                </a:gs>
                <a:gs pos="69000">
                  <a:sysClr val="window" lastClr="FFFFFF"/>
                </a:gs>
                <a:gs pos="26000">
                  <a:schemeClr val="bg2">
                    <a:lumMod val="75000"/>
                  </a:schemeClr>
                </a:gs>
                <a:gs pos="10000">
                  <a:schemeClr val="bg2">
                    <a:lumMod val="50000"/>
                  </a:schemeClr>
                </a:gs>
                <a:gs pos="90000">
                  <a:schemeClr val="bg2">
                    <a:lumMod val="50000"/>
                  </a:schemeClr>
                </a:gs>
                <a:gs pos="100000">
                  <a:sysClr val="window" lastClr="FFFFFF"/>
                </a:gs>
              </a:gsLst>
              <a:lin ang="0" scaled="0"/>
              <a:tileRect/>
            </a:gradFill>
            <a:ln w="25400" cap="flat" cmpd="sng" algn="ctr">
              <a:noFill/>
              <a:prstDash val="solid"/>
            </a:ln>
            <a:effectLst/>
          </p:spPr>
          <p:txBody>
            <a:bodyPr wrap="square" rtlCol="0" anchor="ctr">
              <a:noAutofit/>
            </a:bodyPr>
            <a:lstStyle/>
            <a:p>
              <a:pPr algn="ctr" defTabSz="914400" eaLnBrk="1" fontAlgn="auto" hangingPunct="1">
                <a:defRPr/>
              </a:pPr>
              <a:endParaRPr lang="en-GB" sz="1600" kern="0">
                <a:solidFill>
                  <a:prstClr val="white"/>
                </a:solidFill>
                <a:latin typeface="Calibri"/>
                <a:cs typeface="+mn-cs"/>
              </a:endParaRPr>
            </a:p>
          </p:txBody>
        </p:sp>
        <p:sp>
          <p:nvSpPr>
            <p:cNvPr id="91" name="Freeform 90"/>
            <p:cNvSpPr/>
            <p:nvPr/>
          </p:nvSpPr>
          <p:spPr>
            <a:xfrm rot="16200000">
              <a:off x="1224648" y="2393181"/>
              <a:ext cx="681188" cy="119023"/>
            </a:xfrm>
            <a:custGeom>
              <a:avLst/>
              <a:gdLst>
                <a:gd name="connsiteX0" fmla="*/ 691357 w 691357"/>
                <a:gd name="connsiteY0" fmla="*/ 86237 h 174741"/>
                <a:gd name="connsiteX1" fmla="*/ 691357 w 691357"/>
                <a:gd name="connsiteY1" fmla="*/ 86241 h 174741"/>
                <a:gd name="connsiteX2" fmla="*/ 691357 w 691357"/>
                <a:gd name="connsiteY2" fmla="*/ 117880 h 174741"/>
                <a:gd name="connsiteX3" fmla="*/ 691357 w 691357"/>
                <a:gd name="connsiteY3" fmla="*/ 121849 h 174741"/>
                <a:gd name="connsiteX4" fmla="*/ 684335 w 691357"/>
                <a:gd name="connsiteY4" fmla="*/ 104472 h 174741"/>
                <a:gd name="connsiteX5" fmla="*/ 345680 w 691357"/>
                <a:gd name="connsiteY5" fmla="*/ 35612 h 174741"/>
                <a:gd name="connsiteX6" fmla="*/ 345679 w 691357"/>
                <a:gd name="connsiteY6" fmla="*/ 35612 h 174741"/>
                <a:gd name="connsiteX7" fmla="*/ 1 w 691357"/>
                <a:gd name="connsiteY7" fmla="*/ 121851 h 174741"/>
                <a:gd name="connsiteX8" fmla="*/ 1 w 691357"/>
                <a:gd name="connsiteY8" fmla="*/ 174741 h 174741"/>
                <a:gd name="connsiteX9" fmla="*/ 0 w 691357"/>
                <a:gd name="connsiteY9" fmla="*/ 174741 h 174741"/>
                <a:gd name="connsiteX10" fmla="*/ 1 w 691357"/>
                <a:gd name="connsiteY10" fmla="*/ 86239 h 174741"/>
                <a:gd name="connsiteX11" fmla="*/ 345679 w 691357"/>
                <a:gd name="connsiteY11" fmla="*/ 0 h 174741"/>
                <a:gd name="connsiteX12" fmla="*/ 345680 w 691357"/>
                <a:gd name="connsiteY12" fmla="*/ 0 h 174741"/>
                <a:gd name="connsiteX13" fmla="*/ 684335 w 691357"/>
                <a:gd name="connsiteY13" fmla="*/ 68860 h 17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1357" h="174741">
                  <a:moveTo>
                    <a:pt x="691357" y="86237"/>
                  </a:moveTo>
                  <a:lnTo>
                    <a:pt x="691357" y="86241"/>
                  </a:lnTo>
                  <a:lnTo>
                    <a:pt x="691357" y="117880"/>
                  </a:lnTo>
                  <a:lnTo>
                    <a:pt x="691357" y="121849"/>
                  </a:lnTo>
                  <a:lnTo>
                    <a:pt x="684335" y="104472"/>
                  </a:lnTo>
                  <a:cubicBezTo>
                    <a:pt x="652102" y="65173"/>
                    <a:pt x="512729" y="35612"/>
                    <a:pt x="345680" y="35612"/>
                  </a:cubicBezTo>
                  <a:lnTo>
                    <a:pt x="345679" y="35612"/>
                  </a:lnTo>
                  <a:cubicBezTo>
                    <a:pt x="154766" y="35612"/>
                    <a:pt x="1" y="74223"/>
                    <a:pt x="1" y="121851"/>
                  </a:cubicBezTo>
                  <a:lnTo>
                    <a:pt x="1" y="174741"/>
                  </a:lnTo>
                  <a:lnTo>
                    <a:pt x="0" y="174741"/>
                  </a:lnTo>
                  <a:cubicBezTo>
                    <a:pt x="0" y="145240"/>
                    <a:pt x="1" y="115740"/>
                    <a:pt x="1" y="86239"/>
                  </a:cubicBezTo>
                  <a:cubicBezTo>
                    <a:pt x="1" y="38611"/>
                    <a:pt x="154766" y="0"/>
                    <a:pt x="345679" y="0"/>
                  </a:cubicBezTo>
                  <a:lnTo>
                    <a:pt x="345680" y="0"/>
                  </a:lnTo>
                  <a:cubicBezTo>
                    <a:pt x="512729" y="0"/>
                    <a:pt x="652102" y="29561"/>
                    <a:pt x="684335" y="68860"/>
                  </a:cubicBezTo>
                  <a:close/>
                </a:path>
              </a:pathLst>
            </a:custGeom>
            <a:solidFill>
              <a:srgbClr val="6DBDEF"/>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914400" eaLnBrk="1" fontAlgn="auto" hangingPunct="1">
                <a:defRPr/>
              </a:pPr>
              <a:endParaRPr lang="en-GB">
                <a:solidFill>
                  <a:srgbClr val="B5C2E5"/>
                </a:solidFill>
                <a:latin typeface="Arial"/>
              </a:endParaRPr>
            </a:p>
          </p:txBody>
        </p:sp>
      </p:grpSp>
      <p:sp>
        <p:nvSpPr>
          <p:cNvPr id="79" name="Rectangle 2"/>
          <p:cNvSpPr txBox="1">
            <a:spLocks noChangeArrowheads="1"/>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spcBef>
                <a:spcPct val="20000"/>
              </a:spcBef>
              <a:defRPr/>
            </a:pPr>
            <a:r>
              <a:rPr lang="en-GB" sz="3600">
                <a:solidFill>
                  <a:srgbClr val="391C66"/>
                </a:solidFill>
                <a:latin typeface="Aptos Display" panose="020B0004020202020204" pitchFamily="34" charset="0"/>
                <a:ea typeface="ヒラギノ角ゴ Pro W3"/>
              </a:rPr>
              <a:t>Receiving a taxable cash lump sum</a:t>
            </a:r>
          </a:p>
        </p:txBody>
      </p:sp>
      <p:grpSp>
        <p:nvGrpSpPr>
          <p:cNvPr id="61" name="Group 60"/>
          <p:cNvGrpSpPr/>
          <p:nvPr/>
        </p:nvGrpSpPr>
        <p:grpSpPr>
          <a:xfrm>
            <a:off x="6694499" y="3954353"/>
            <a:ext cx="965568" cy="697049"/>
            <a:chOff x="6170403" y="3001986"/>
            <a:chExt cx="965568" cy="697049"/>
          </a:xfrm>
        </p:grpSpPr>
        <p:sp>
          <p:nvSpPr>
            <p:cNvPr id="120" name="Can 119"/>
            <p:cNvSpPr/>
            <p:nvPr/>
          </p:nvSpPr>
          <p:spPr>
            <a:xfrm rot="16200000" flipV="1">
              <a:off x="6294292" y="2904288"/>
              <a:ext cx="697049" cy="892446"/>
            </a:xfrm>
            <a:prstGeom prst="can">
              <a:avLst>
                <a:gd name="adj" fmla="val 19538"/>
              </a:avLst>
            </a:prstGeom>
            <a:gradFill>
              <a:gsLst>
                <a:gs pos="32000">
                  <a:srgbClr val="906CA0"/>
                </a:gs>
                <a:gs pos="15000">
                  <a:srgbClr val="CEBDD5"/>
                </a:gs>
                <a:gs pos="0">
                  <a:srgbClr val="775486"/>
                </a:gs>
                <a:gs pos="100000">
                  <a:srgbClr val="7F5B8F"/>
                </a:gs>
              </a:gsLst>
              <a:lin ang="0" scaled="0"/>
              <a:tileRect/>
            </a:gra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defRPr/>
              </a:pPr>
              <a:endParaRPr lang="en-GB">
                <a:solidFill>
                  <a:srgbClr val="B5C2E5"/>
                </a:solidFill>
                <a:latin typeface="Arial"/>
              </a:endParaRPr>
            </a:p>
          </p:txBody>
        </p:sp>
        <p:grpSp>
          <p:nvGrpSpPr>
            <p:cNvPr id="7" name="Group 6"/>
            <p:cNvGrpSpPr/>
            <p:nvPr/>
          </p:nvGrpSpPr>
          <p:grpSpPr>
            <a:xfrm>
              <a:off x="6170403" y="3081371"/>
              <a:ext cx="965568" cy="530291"/>
              <a:chOff x="6110743" y="3693203"/>
              <a:chExt cx="965568" cy="530291"/>
            </a:xfrm>
          </p:grpSpPr>
          <p:sp>
            <p:nvSpPr>
              <p:cNvPr id="127" name="TextBox 126"/>
              <p:cNvSpPr txBox="1"/>
              <p:nvPr/>
            </p:nvSpPr>
            <p:spPr>
              <a:xfrm>
                <a:off x="6202805" y="3693203"/>
                <a:ext cx="873506" cy="369332"/>
              </a:xfrm>
              <a:prstGeom prst="rect">
                <a:avLst/>
              </a:prstGeom>
              <a:noFill/>
            </p:spPr>
            <p:txBody>
              <a:bodyPr wrap="square" rtlCol="0">
                <a:spAutoFit/>
              </a:bodyPr>
              <a:lstStyle/>
              <a:p>
                <a:pPr defTabSz="914400" eaLnBrk="1" fontAlgn="auto" hangingPunct="1">
                  <a:defRPr/>
                </a:pPr>
                <a:r>
                  <a:rPr lang="en-GB">
                    <a:solidFill>
                      <a:srgbClr val="FFFFFF"/>
                    </a:solidFill>
                    <a:latin typeface="Agency FB" panose="020B0503020202020204" pitchFamily="34" charset="0"/>
                    <a:cs typeface="+mn-cs"/>
                  </a:rPr>
                  <a:t>£7,540</a:t>
                </a:r>
              </a:p>
            </p:txBody>
          </p:sp>
          <p:sp>
            <p:nvSpPr>
              <p:cNvPr id="128" name="TextBox 127"/>
              <p:cNvSpPr txBox="1"/>
              <p:nvPr/>
            </p:nvSpPr>
            <p:spPr>
              <a:xfrm>
                <a:off x="6110743" y="3915717"/>
                <a:ext cx="873506" cy="307777"/>
              </a:xfrm>
              <a:prstGeom prst="rect">
                <a:avLst/>
              </a:prstGeom>
              <a:noFill/>
            </p:spPr>
            <p:txBody>
              <a:bodyPr wrap="square" rtlCol="0">
                <a:spAutoFit/>
              </a:bodyPr>
              <a:lstStyle/>
              <a:p>
                <a:pPr algn="ctr" defTabSz="914400" eaLnBrk="1" fontAlgn="auto" hangingPunct="1">
                  <a:defRPr/>
                </a:pPr>
                <a:r>
                  <a:rPr lang="en-GB" sz="1400">
                    <a:solidFill>
                      <a:srgbClr val="FFFFFF"/>
                    </a:solidFill>
                    <a:latin typeface="Agency FB" panose="020B0503020202020204" pitchFamily="34" charset="0"/>
                    <a:cs typeface="+mn-cs"/>
                  </a:rPr>
                  <a:t>tax</a:t>
                </a:r>
              </a:p>
            </p:txBody>
          </p:sp>
        </p:grpSp>
      </p:grpSp>
      <p:sp>
        <p:nvSpPr>
          <p:cNvPr id="51" name="Rounded Rectangle 50"/>
          <p:cNvSpPr/>
          <p:nvPr/>
        </p:nvSpPr>
        <p:spPr>
          <a:xfrm>
            <a:off x="7611486" y="2903647"/>
            <a:ext cx="3752791" cy="525925"/>
          </a:xfrm>
          <a:prstGeom prst="roundRect">
            <a:avLst>
              <a:gd name="adj" fmla="val 28206"/>
            </a:avLst>
          </a:prstGeom>
          <a:solidFill>
            <a:srgbClr val="FFFFFF"/>
          </a:solidFill>
          <a:ln w="38100" cap="sq" cmpd="sng" algn="ctr">
            <a:solidFill>
              <a:srgbClr val="0460A9"/>
            </a:solidFill>
            <a:prstDash val="sysDot"/>
          </a:ln>
          <a:effectLst/>
        </p:spPr>
        <p:txBody>
          <a:bodyPr rtlCol="0" anchor="ctr"/>
          <a:lstStyle/>
          <a:p>
            <a:pPr algn="ctr" defTabSz="914400" eaLnBrk="1" hangingPunct="1">
              <a:defRPr/>
            </a:pPr>
            <a:endParaRPr lang="en-GB" sz="1000" kern="0">
              <a:solidFill>
                <a:srgbClr val="FFFFFF"/>
              </a:solidFill>
              <a:latin typeface="Arial"/>
              <a:cs typeface="+mn-cs"/>
            </a:endParaRPr>
          </a:p>
        </p:txBody>
      </p:sp>
      <p:grpSp>
        <p:nvGrpSpPr>
          <p:cNvPr id="160" name="Group 159"/>
          <p:cNvGrpSpPr/>
          <p:nvPr/>
        </p:nvGrpSpPr>
        <p:grpSpPr>
          <a:xfrm>
            <a:off x="7412566" y="2906351"/>
            <a:ext cx="484951" cy="493284"/>
            <a:chOff x="5734635" y="5237819"/>
            <a:chExt cx="1021135" cy="1038682"/>
          </a:xfrm>
        </p:grpSpPr>
        <p:sp>
          <p:nvSpPr>
            <p:cNvPr id="161" name="Freeform 160"/>
            <p:cNvSpPr/>
            <p:nvPr/>
          </p:nvSpPr>
          <p:spPr>
            <a:xfrm rot="5400000">
              <a:off x="6041585" y="5562315"/>
              <a:ext cx="407236" cy="1021135"/>
            </a:xfrm>
            <a:custGeom>
              <a:avLst/>
              <a:gdLst>
                <a:gd name="connsiteX0" fmla="*/ 1074888 w 2226676"/>
                <a:gd name="connsiteY0" fmla="*/ 2123158 h 5583343"/>
                <a:gd name="connsiteX1" fmla="*/ 1077052 w 2226676"/>
                <a:gd name="connsiteY1" fmla="*/ 2116215 h 5583343"/>
                <a:gd name="connsiteX2" fmla="*/ 1077670 w 2226676"/>
                <a:gd name="connsiteY2" fmla="*/ 2114828 h 5583343"/>
                <a:gd name="connsiteX3" fmla="*/ 1077052 w 2226676"/>
                <a:gd name="connsiteY3" fmla="*/ 2116216 h 5583343"/>
                <a:gd name="connsiteX4" fmla="*/ 944915 w 2226676"/>
                <a:gd name="connsiteY4" fmla="*/ 2016744 h 5583343"/>
                <a:gd name="connsiteX5" fmla="*/ 944916 w 2226676"/>
                <a:gd name="connsiteY5" fmla="*/ 2016744 h 5583343"/>
                <a:gd name="connsiteX6" fmla="*/ 952908 w 2226676"/>
                <a:gd name="connsiteY6" fmla="*/ 2025401 h 5583343"/>
                <a:gd name="connsiteX7" fmla="*/ 0 w 2226676"/>
                <a:gd name="connsiteY7" fmla="*/ 3613966 h 5583343"/>
                <a:gd name="connsiteX8" fmla="*/ 2223 w 2226676"/>
                <a:gd name="connsiteY8" fmla="*/ 3614206 h 5583343"/>
                <a:gd name="connsiteX9" fmla="*/ 616487 w 2226676"/>
                <a:gd name="connsiteY9" fmla="*/ 3610715 h 5583343"/>
                <a:gd name="connsiteX10" fmla="*/ 931402 w 2226676"/>
                <a:gd name="connsiteY10" fmla="*/ 3569556 h 5583343"/>
                <a:gd name="connsiteX11" fmla="*/ 1181850 w 2226676"/>
                <a:gd name="connsiteY11" fmla="*/ 3514775 h 5583343"/>
                <a:gd name="connsiteX12" fmla="*/ 1169788 w 2226676"/>
                <a:gd name="connsiteY12" fmla="*/ 3510498 h 5583343"/>
                <a:gd name="connsiteX13" fmla="*/ 714740 w 2226676"/>
                <a:gd name="connsiteY13" fmla="*/ 3102483 h 5583343"/>
                <a:gd name="connsiteX14" fmla="*/ 702775 w 2226676"/>
                <a:gd name="connsiteY14" fmla="*/ 3075579 h 5583343"/>
                <a:gd name="connsiteX15" fmla="*/ 702776 w 2226676"/>
                <a:gd name="connsiteY15" fmla="*/ 3075578 h 5583343"/>
                <a:gd name="connsiteX16" fmla="*/ 702776 w 2226676"/>
                <a:gd name="connsiteY16" fmla="*/ 3075577 h 5583343"/>
                <a:gd name="connsiteX17" fmla="*/ 709223 w 2226676"/>
                <a:gd name="connsiteY17" fmla="*/ 3063699 h 5583343"/>
                <a:gd name="connsiteX18" fmla="*/ 749944 w 2226676"/>
                <a:gd name="connsiteY18" fmla="*/ 2932515 h 5583343"/>
                <a:gd name="connsiteX19" fmla="*/ 759306 w 2226676"/>
                <a:gd name="connsiteY19" fmla="*/ 2839649 h 5583343"/>
                <a:gd name="connsiteX20" fmla="*/ 764143 w 2226676"/>
                <a:gd name="connsiteY20" fmla="*/ 2791670 h 5583343"/>
                <a:gd name="connsiteX21" fmla="*/ 764144 w 2226676"/>
                <a:gd name="connsiteY21" fmla="*/ 2791670 h 5583343"/>
                <a:gd name="connsiteX22" fmla="*/ 709224 w 2226676"/>
                <a:gd name="connsiteY22" fmla="*/ 2519641 h 5583343"/>
                <a:gd name="connsiteX23" fmla="*/ 702776 w 2226676"/>
                <a:gd name="connsiteY23" fmla="*/ 2507762 h 5583343"/>
                <a:gd name="connsiteX24" fmla="*/ 714740 w 2226676"/>
                <a:gd name="connsiteY24" fmla="*/ 2480862 h 5583343"/>
                <a:gd name="connsiteX25" fmla="*/ 1025731 w 2226676"/>
                <a:gd name="connsiteY25" fmla="*/ 2149219 h 5583343"/>
                <a:gd name="connsiteX26" fmla="*/ 1074888 w 2226676"/>
                <a:gd name="connsiteY26" fmla="*/ 2123158 h 5583343"/>
                <a:gd name="connsiteX27" fmla="*/ 1169788 w 2226676"/>
                <a:gd name="connsiteY27" fmla="*/ 2072846 h 5583343"/>
                <a:gd name="connsiteX28" fmla="*/ 1181850 w 2226676"/>
                <a:gd name="connsiteY28" fmla="*/ 2068569 h 5583343"/>
                <a:gd name="connsiteX29" fmla="*/ 944916 w 2226676"/>
                <a:gd name="connsiteY29" fmla="*/ 2016744 h 5583343"/>
                <a:gd name="connsiteX30" fmla="*/ 944916 w 2226676"/>
                <a:gd name="connsiteY30" fmla="*/ 2016744 h 5583343"/>
                <a:gd name="connsiteX31" fmla="*/ 944915 w 2226676"/>
                <a:gd name="connsiteY31" fmla="*/ 2016744 h 5583343"/>
                <a:gd name="connsiteX32" fmla="*/ 931402 w 2226676"/>
                <a:gd name="connsiteY32" fmla="*/ 2013788 h 5583343"/>
                <a:gd name="connsiteX33" fmla="*/ 616487 w 2226676"/>
                <a:gd name="connsiteY33" fmla="*/ 1972630 h 5583343"/>
                <a:gd name="connsiteX34" fmla="*/ 2224 w 2226676"/>
                <a:gd name="connsiteY34" fmla="*/ 1969139 h 5583343"/>
                <a:gd name="connsiteX35" fmla="*/ 1 w 2226676"/>
                <a:gd name="connsiteY35" fmla="*/ 1969379 h 5583343"/>
                <a:gd name="connsiteX36" fmla="*/ 17934 w 2226676"/>
                <a:gd name="connsiteY36" fmla="*/ 1913412 h 5583343"/>
                <a:gd name="connsiteX37" fmla="*/ 568453 w 2226676"/>
                <a:gd name="connsiteY37" fmla="*/ 646905 h 5583343"/>
                <a:gd name="connsiteX38" fmla="*/ 798639 w 2226676"/>
                <a:gd name="connsiteY38" fmla="*/ 350936 h 5583343"/>
                <a:gd name="connsiteX39" fmla="*/ 1395388 w 2226676"/>
                <a:gd name="connsiteY39" fmla="*/ 71642 h 5583343"/>
                <a:gd name="connsiteX40" fmla="*/ 1767932 w 2226676"/>
                <a:gd name="connsiteY40" fmla="*/ 3160 h 5583343"/>
                <a:gd name="connsiteX41" fmla="*/ 1828831 w 2226676"/>
                <a:gd name="connsiteY41" fmla="*/ 0 h 5583343"/>
                <a:gd name="connsiteX42" fmla="*/ 1881769 w 2226676"/>
                <a:gd name="connsiteY42" fmla="*/ 153911 h 5583343"/>
                <a:gd name="connsiteX43" fmla="*/ 2203051 w 2226676"/>
                <a:gd name="connsiteY43" fmla="*/ 1900766 h 5583343"/>
                <a:gd name="connsiteX44" fmla="*/ 2221015 w 2226676"/>
                <a:gd name="connsiteY44" fmla="*/ 2136341 h 5583343"/>
                <a:gd name="connsiteX45" fmla="*/ 2221016 w 2226676"/>
                <a:gd name="connsiteY45" fmla="*/ 2136341 h 5583343"/>
                <a:gd name="connsiteX46" fmla="*/ 2225254 w 2226676"/>
                <a:gd name="connsiteY46" fmla="*/ 2191920 h 5583343"/>
                <a:gd name="connsiteX47" fmla="*/ 2226676 w 2226676"/>
                <a:gd name="connsiteY47" fmla="*/ 2221725 h 5583343"/>
                <a:gd name="connsiteX48" fmla="*/ 2226676 w 2226676"/>
                <a:gd name="connsiteY48" fmla="*/ 2791672 h 5583343"/>
                <a:gd name="connsiteX49" fmla="*/ 2226676 w 2226676"/>
                <a:gd name="connsiteY49" fmla="*/ 3361619 h 5583343"/>
                <a:gd name="connsiteX50" fmla="*/ 2225254 w 2226676"/>
                <a:gd name="connsiteY50" fmla="*/ 3391424 h 5583343"/>
                <a:gd name="connsiteX51" fmla="*/ 2221016 w 2226676"/>
                <a:gd name="connsiteY51" fmla="*/ 3447003 h 5583343"/>
                <a:gd name="connsiteX52" fmla="*/ 2221015 w 2226676"/>
                <a:gd name="connsiteY52" fmla="*/ 3447003 h 5583343"/>
                <a:gd name="connsiteX53" fmla="*/ 2203051 w 2226676"/>
                <a:gd name="connsiteY53" fmla="*/ 3682579 h 5583343"/>
                <a:gd name="connsiteX54" fmla="*/ 1881769 w 2226676"/>
                <a:gd name="connsiteY54" fmla="*/ 5429432 h 5583343"/>
                <a:gd name="connsiteX55" fmla="*/ 1828831 w 2226676"/>
                <a:gd name="connsiteY55" fmla="*/ 5583343 h 5583343"/>
                <a:gd name="connsiteX56" fmla="*/ 1767932 w 2226676"/>
                <a:gd name="connsiteY56" fmla="*/ 5580183 h 5583343"/>
                <a:gd name="connsiteX57" fmla="*/ 1395388 w 2226676"/>
                <a:gd name="connsiteY57" fmla="*/ 5511701 h 5583343"/>
                <a:gd name="connsiteX58" fmla="*/ 798639 w 2226676"/>
                <a:gd name="connsiteY58" fmla="*/ 5232408 h 5583343"/>
                <a:gd name="connsiteX59" fmla="*/ 568453 w 2226676"/>
                <a:gd name="connsiteY59" fmla="*/ 4936438 h 5583343"/>
                <a:gd name="connsiteX60" fmla="*/ 17933 w 2226676"/>
                <a:gd name="connsiteY60" fmla="*/ 3669932 h 558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26676" h="5583343">
                  <a:moveTo>
                    <a:pt x="1074888" y="2123158"/>
                  </a:moveTo>
                  <a:lnTo>
                    <a:pt x="1077052" y="2116215"/>
                  </a:lnTo>
                  <a:lnTo>
                    <a:pt x="1077670" y="2114828"/>
                  </a:lnTo>
                  <a:lnTo>
                    <a:pt x="1077052" y="2116216"/>
                  </a:lnTo>
                  <a:close/>
                  <a:moveTo>
                    <a:pt x="944915" y="2016744"/>
                  </a:moveTo>
                  <a:lnTo>
                    <a:pt x="944916" y="2016744"/>
                  </a:lnTo>
                  <a:lnTo>
                    <a:pt x="952908" y="2025401"/>
                  </a:lnTo>
                  <a:close/>
                  <a:moveTo>
                    <a:pt x="0" y="3613966"/>
                  </a:moveTo>
                  <a:lnTo>
                    <a:pt x="2223" y="3614206"/>
                  </a:lnTo>
                  <a:cubicBezTo>
                    <a:pt x="192378" y="3630193"/>
                    <a:pt x="400026" y="3629934"/>
                    <a:pt x="616487" y="3610715"/>
                  </a:cubicBezTo>
                  <a:cubicBezTo>
                    <a:pt x="724718" y="3601104"/>
                    <a:pt x="830028" y="3587210"/>
                    <a:pt x="931402" y="3569556"/>
                  </a:cubicBezTo>
                  <a:lnTo>
                    <a:pt x="1181850" y="3514775"/>
                  </a:lnTo>
                  <a:lnTo>
                    <a:pt x="1169788" y="3510498"/>
                  </a:lnTo>
                  <a:cubicBezTo>
                    <a:pt x="966758" y="3422129"/>
                    <a:pt x="805036" y="3277842"/>
                    <a:pt x="714740" y="3102483"/>
                  </a:cubicBezTo>
                  <a:lnTo>
                    <a:pt x="702775" y="3075579"/>
                  </a:lnTo>
                  <a:lnTo>
                    <a:pt x="702776" y="3075578"/>
                  </a:lnTo>
                  <a:lnTo>
                    <a:pt x="702776" y="3075577"/>
                  </a:lnTo>
                  <a:lnTo>
                    <a:pt x="709223" y="3063699"/>
                  </a:lnTo>
                  <a:cubicBezTo>
                    <a:pt x="726905" y="3021894"/>
                    <a:pt x="740635" y="2978010"/>
                    <a:pt x="749944" y="2932515"/>
                  </a:cubicBezTo>
                  <a:lnTo>
                    <a:pt x="759306" y="2839649"/>
                  </a:lnTo>
                  <a:lnTo>
                    <a:pt x="764143" y="2791670"/>
                  </a:lnTo>
                  <a:lnTo>
                    <a:pt x="764144" y="2791670"/>
                  </a:lnTo>
                  <a:cubicBezTo>
                    <a:pt x="764144" y="2695177"/>
                    <a:pt x="744588" y="2603251"/>
                    <a:pt x="709224" y="2519641"/>
                  </a:cubicBezTo>
                  <a:lnTo>
                    <a:pt x="702776" y="2507762"/>
                  </a:lnTo>
                  <a:lnTo>
                    <a:pt x="714740" y="2480862"/>
                  </a:lnTo>
                  <a:cubicBezTo>
                    <a:pt x="782462" y="2349342"/>
                    <a:pt x="890361" y="2235301"/>
                    <a:pt x="1025731" y="2149219"/>
                  </a:cubicBezTo>
                  <a:lnTo>
                    <a:pt x="1074888" y="2123158"/>
                  </a:lnTo>
                  <a:lnTo>
                    <a:pt x="1169788" y="2072846"/>
                  </a:lnTo>
                  <a:lnTo>
                    <a:pt x="1181850" y="2068569"/>
                  </a:lnTo>
                  <a:lnTo>
                    <a:pt x="944916" y="2016744"/>
                  </a:lnTo>
                  <a:lnTo>
                    <a:pt x="944916" y="2016744"/>
                  </a:lnTo>
                  <a:lnTo>
                    <a:pt x="944915" y="2016744"/>
                  </a:lnTo>
                  <a:lnTo>
                    <a:pt x="931402" y="2013788"/>
                  </a:lnTo>
                  <a:cubicBezTo>
                    <a:pt x="830028" y="1996135"/>
                    <a:pt x="724718" y="1982240"/>
                    <a:pt x="616487" y="1972630"/>
                  </a:cubicBezTo>
                  <a:cubicBezTo>
                    <a:pt x="400026" y="1953410"/>
                    <a:pt x="192379" y="1953151"/>
                    <a:pt x="2224" y="1969139"/>
                  </a:cubicBezTo>
                  <a:lnTo>
                    <a:pt x="1" y="1969379"/>
                  </a:lnTo>
                  <a:lnTo>
                    <a:pt x="17934" y="1913412"/>
                  </a:lnTo>
                  <a:cubicBezTo>
                    <a:pt x="174998" y="1446593"/>
                    <a:pt x="489854" y="778323"/>
                    <a:pt x="568453" y="646905"/>
                  </a:cubicBezTo>
                  <a:cubicBezTo>
                    <a:pt x="671640" y="474376"/>
                    <a:pt x="563160" y="607411"/>
                    <a:pt x="798639" y="350936"/>
                  </a:cubicBezTo>
                  <a:cubicBezTo>
                    <a:pt x="1007087" y="198312"/>
                    <a:pt x="1173401" y="118652"/>
                    <a:pt x="1395388" y="71642"/>
                  </a:cubicBezTo>
                  <a:cubicBezTo>
                    <a:pt x="1561878" y="36386"/>
                    <a:pt x="1649986" y="12165"/>
                    <a:pt x="1767932" y="3160"/>
                  </a:cubicBezTo>
                  <a:lnTo>
                    <a:pt x="1828831" y="0"/>
                  </a:lnTo>
                  <a:lnTo>
                    <a:pt x="1881769" y="153911"/>
                  </a:lnTo>
                  <a:cubicBezTo>
                    <a:pt x="2031420" y="632636"/>
                    <a:pt x="2143607" y="1231209"/>
                    <a:pt x="2203051" y="1900766"/>
                  </a:cubicBezTo>
                  <a:lnTo>
                    <a:pt x="2221015" y="2136341"/>
                  </a:lnTo>
                  <a:lnTo>
                    <a:pt x="2221016" y="2136341"/>
                  </a:lnTo>
                  <a:lnTo>
                    <a:pt x="2225254" y="2191920"/>
                  </a:lnTo>
                  <a:lnTo>
                    <a:pt x="2226676" y="2221725"/>
                  </a:lnTo>
                  <a:lnTo>
                    <a:pt x="2226676" y="2791672"/>
                  </a:lnTo>
                  <a:lnTo>
                    <a:pt x="2226676" y="3361619"/>
                  </a:lnTo>
                  <a:lnTo>
                    <a:pt x="2225254" y="3391424"/>
                  </a:lnTo>
                  <a:lnTo>
                    <a:pt x="2221016" y="3447003"/>
                  </a:lnTo>
                  <a:lnTo>
                    <a:pt x="2221015" y="3447003"/>
                  </a:lnTo>
                  <a:lnTo>
                    <a:pt x="2203051" y="3682579"/>
                  </a:lnTo>
                  <a:cubicBezTo>
                    <a:pt x="2143607" y="4352134"/>
                    <a:pt x="2031420" y="4950707"/>
                    <a:pt x="1881769" y="5429432"/>
                  </a:cubicBezTo>
                  <a:lnTo>
                    <a:pt x="1828831" y="5583343"/>
                  </a:lnTo>
                  <a:lnTo>
                    <a:pt x="1767932" y="5580183"/>
                  </a:lnTo>
                  <a:cubicBezTo>
                    <a:pt x="1649986" y="5571179"/>
                    <a:pt x="1561878" y="5546958"/>
                    <a:pt x="1395388" y="5511701"/>
                  </a:cubicBezTo>
                  <a:cubicBezTo>
                    <a:pt x="1173401" y="5464691"/>
                    <a:pt x="1007087" y="5385031"/>
                    <a:pt x="798639" y="5232408"/>
                  </a:cubicBezTo>
                  <a:cubicBezTo>
                    <a:pt x="563160" y="4975933"/>
                    <a:pt x="671640" y="5108967"/>
                    <a:pt x="568453" y="4936438"/>
                  </a:cubicBezTo>
                  <a:cubicBezTo>
                    <a:pt x="489854" y="4805020"/>
                    <a:pt x="174997" y="4136751"/>
                    <a:pt x="17933" y="3669932"/>
                  </a:cubicBezTo>
                  <a:close/>
                </a:path>
              </a:pathLst>
            </a:custGeom>
            <a:solidFill>
              <a:srgbClr val="EF882B"/>
            </a:solidFill>
            <a:ln w="12700" cap="sq" cmpd="sng" algn="ctr">
              <a:noFill/>
              <a:prstDash val="solid"/>
            </a:ln>
            <a:effectLst/>
          </p:spPr>
          <p:txBody>
            <a:bodyPr wrap="square" rtlCol="0" anchor="ctr">
              <a:noAutofit/>
            </a:bodyPr>
            <a:lstStyle/>
            <a:p>
              <a:pPr algn="ctr" defTabSz="914400" eaLnBrk="1" hangingPunct="1">
                <a:defRPr/>
              </a:pPr>
              <a:endParaRPr lang="en-GB" sz="1000" kern="0">
                <a:solidFill>
                  <a:srgbClr val="FFFFFF"/>
                </a:solidFill>
                <a:latin typeface="Arial"/>
                <a:cs typeface="+mn-cs"/>
              </a:endParaRPr>
            </a:p>
          </p:txBody>
        </p:sp>
        <p:sp>
          <p:nvSpPr>
            <p:cNvPr id="162" name="Freeform 161"/>
            <p:cNvSpPr/>
            <p:nvPr/>
          </p:nvSpPr>
          <p:spPr>
            <a:xfrm rot="5400000">
              <a:off x="6133785" y="5821460"/>
              <a:ext cx="222835" cy="305070"/>
            </a:xfrm>
            <a:custGeom>
              <a:avLst/>
              <a:gdLst>
                <a:gd name="connsiteX0" fmla="*/ 1067039 w 1218414"/>
                <a:gd name="connsiteY0" fmla="*/ 189058 h 1668052"/>
                <a:gd name="connsiteX1" fmla="*/ 1090104 w 1218414"/>
                <a:gd name="connsiteY1" fmla="*/ 234000 h 1668052"/>
                <a:gd name="connsiteX2" fmla="*/ 1074671 w 1218414"/>
                <a:gd name="connsiteY2" fmla="*/ 203929 h 1668052"/>
                <a:gd name="connsiteX3" fmla="*/ 53261 w 1218414"/>
                <a:gd name="connsiteY3" fmla="*/ 1106123 h 1668052"/>
                <a:gd name="connsiteX4" fmla="*/ 57791 w 1218414"/>
                <a:gd name="connsiteY4" fmla="*/ 1102199 h 1668052"/>
                <a:gd name="connsiteX5" fmla="*/ 69751 w 1218414"/>
                <a:gd name="connsiteY5" fmla="*/ 1087703 h 1668052"/>
                <a:gd name="connsiteX6" fmla="*/ 79487 w 1218414"/>
                <a:gd name="connsiteY6" fmla="*/ 1088684 h 1668052"/>
                <a:gd name="connsiteX7" fmla="*/ 56363 w 1218414"/>
                <a:gd name="connsiteY7" fmla="*/ 1104880 h 1668052"/>
                <a:gd name="connsiteX8" fmla="*/ 1 w 1218414"/>
                <a:gd name="connsiteY8" fmla="*/ 1532889 h 1668052"/>
                <a:gd name="connsiteX9" fmla="*/ 101841 w 1218414"/>
                <a:gd name="connsiteY9" fmla="*/ 1532890 h 1668052"/>
                <a:gd name="connsiteX10" fmla="*/ 681349 w 1218414"/>
                <a:gd name="connsiteY10" fmla="*/ 1224768 h 1668052"/>
                <a:gd name="connsiteX11" fmla="*/ 739337 w 1218414"/>
                <a:gd name="connsiteY11" fmla="*/ 1117933 h 1668052"/>
                <a:gd name="connsiteX12" fmla="*/ 751301 w 1218414"/>
                <a:gd name="connsiteY12" fmla="*/ 1144834 h 1668052"/>
                <a:gd name="connsiteX13" fmla="*/ 1206348 w 1218414"/>
                <a:gd name="connsiteY13" fmla="*/ 1552850 h 1668052"/>
                <a:gd name="connsiteX14" fmla="*/ 1218414 w 1218414"/>
                <a:gd name="connsiteY14" fmla="*/ 1557128 h 1668052"/>
                <a:gd name="connsiteX15" fmla="*/ 967964 w 1218414"/>
                <a:gd name="connsiteY15" fmla="*/ 1611909 h 1668052"/>
                <a:gd name="connsiteX16" fmla="*/ 653049 w 1218414"/>
                <a:gd name="connsiteY16" fmla="*/ 1653067 h 1668052"/>
                <a:gd name="connsiteX17" fmla="*/ 38787 w 1218414"/>
                <a:gd name="connsiteY17" fmla="*/ 1656558 h 1668052"/>
                <a:gd name="connsiteX18" fmla="*/ 36564 w 1218414"/>
                <a:gd name="connsiteY18" fmla="*/ 1656318 h 1668052"/>
                <a:gd name="connsiteX19" fmla="*/ 21232 w 1218414"/>
                <a:gd name="connsiteY19" fmla="*/ 1608469 h 1668052"/>
                <a:gd name="connsiteX20" fmla="*/ 0 w 1218414"/>
                <a:gd name="connsiteY20" fmla="*/ 135162 h 1668052"/>
                <a:gd name="connsiteX21" fmla="*/ 21232 w 1218414"/>
                <a:gd name="connsiteY21" fmla="*/ 59582 h 1668052"/>
                <a:gd name="connsiteX22" fmla="*/ 36564 w 1218414"/>
                <a:gd name="connsiteY22" fmla="*/ 11734 h 1668052"/>
                <a:gd name="connsiteX23" fmla="*/ 38787 w 1218414"/>
                <a:gd name="connsiteY23" fmla="*/ 11494 h 1668052"/>
                <a:gd name="connsiteX24" fmla="*/ 653048 w 1218414"/>
                <a:gd name="connsiteY24" fmla="*/ 14985 h 1668052"/>
                <a:gd name="connsiteX25" fmla="*/ 967963 w 1218414"/>
                <a:gd name="connsiteY25" fmla="*/ 56143 h 1668052"/>
                <a:gd name="connsiteX26" fmla="*/ 1218413 w 1218414"/>
                <a:gd name="connsiteY26" fmla="*/ 110924 h 1668052"/>
                <a:gd name="connsiteX27" fmla="*/ 1206347 w 1218414"/>
                <a:gd name="connsiteY27" fmla="*/ 115202 h 1668052"/>
                <a:gd name="connsiteX28" fmla="*/ 1067039 w 1218414"/>
                <a:gd name="connsiteY28" fmla="*/ 189058 h 1668052"/>
                <a:gd name="connsiteX29" fmla="*/ 1062291 w 1218414"/>
                <a:gd name="connsiteY29" fmla="*/ 191575 h 1668052"/>
                <a:gd name="connsiteX30" fmla="*/ 751300 w 1218414"/>
                <a:gd name="connsiteY30" fmla="*/ 523217 h 1668052"/>
                <a:gd name="connsiteX31" fmla="*/ 739336 w 1218414"/>
                <a:gd name="connsiteY31" fmla="*/ 550117 h 1668052"/>
                <a:gd name="connsiteX32" fmla="*/ 681349 w 1218414"/>
                <a:gd name="connsiteY32" fmla="*/ 443284 h 1668052"/>
                <a:gd name="connsiteX33" fmla="*/ 101842 w 1218414"/>
                <a:gd name="connsiteY33" fmla="*/ 135162 h 166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8414" h="1668052">
                  <a:moveTo>
                    <a:pt x="1067039" y="189058"/>
                  </a:moveTo>
                  <a:lnTo>
                    <a:pt x="1090104" y="234000"/>
                  </a:lnTo>
                  <a:lnTo>
                    <a:pt x="1074671" y="203929"/>
                  </a:lnTo>
                  <a:close/>
                  <a:moveTo>
                    <a:pt x="53261" y="1106123"/>
                  </a:moveTo>
                  <a:lnTo>
                    <a:pt x="57791" y="1102199"/>
                  </a:lnTo>
                  <a:lnTo>
                    <a:pt x="69751" y="1087703"/>
                  </a:lnTo>
                  <a:lnTo>
                    <a:pt x="79487" y="1088684"/>
                  </a:lnTo>
                  <a:lnTo>
                    <a:pt x="56363" y="1104880"/>
                  </a:lnTo>
                  <a:close/>
                  <a:moveTo>
                    <a:pt x="1" y="1532889"/>
                  </a:moveTo>
                  <a:lnTo>
                    <a:pt x="101841" y="1532890"/>
                  </a:lnTo>
                  <a:cubicBezTo>
                    <a:pt x="343073" y="1532890"/>
                    <a:pt x="555758" y="1410666"/>
                    <a:pt x="681349" y="1224768"/>
                  </a:cubicBezTo>
                  <a:lnTo>
                    <a:pt x="739337" y="1117933"/>
                  </a:lnTo>
                  <a:lnTo>
                    <a:pt x="751301" y="1144834"/>
                  </a:lnTo>
                  <a:cubicBezTo>
                    <a:pt x="841597" y="1320194"/>
                    <a:pt x="1003319" y="1464480"/>
                    <a:pt x="1206348" y="1552850"/>
                  </a:cubicBezTo>
                  <a:lnTo>
                    <a:pt x="1218414" y="1557128"/>
                  </a:lnTo>
                  <a:lnTo>
                    <a:pt x="967964" y="1611909"/>
                  </a:lnTo>
                  <a:cubicBezTo>
                    <a:pt x="866590" y="1629562"/>
                    <a:pt x="761280" y="1643456"/>
                    <a:pt x="653049" y="1653067"/>
                  </a:cubicBezTo>
                  <a:cubicBezTo>
                    <a:pt x="436588" y="1672287"/>
                    <a:pt x="228941" y="1672546"/>
                    <a:pt x="38787" y="1656558"/>
                  </a:cubicBezTo>
                  <a:lnTo>
                    <a:pt x="36564" y="1656318"/>
                  </a:lnTo>
                  <a:lnTo>
                    <a:pt x="21232" y="1608469"/>
                  </a:lnTo>
                  <a:close/>
                  <a:moveTo>
                    <a:pt x="0" y="135162"/>
                  </a:moveTo>
                  <a:lnTo>
                    <a:pt x="21232" y="59582"/>
                  </a:lnTo>
                  <a:lnTo>
                    <a:pt x="36564" y="11734"/>
                  </a:lnTo>
                  <a:lnTo>
                    <a:pt x="38787" y="11494"/>
                  </a:lnTo>
                  <a:cubicBezTo>
                    <a:pt x="228940" y="-4494"/>
                    <a:pt x="436587" y="-4235"/>
                    <a:pt x="653048" y="14985"/>
                  </a:cubicBezTo>
                  <a:cubicBezTo>
                    <a:pt x="761279" y="24595"/>
                    <a:pt x="866589" y="38490"/>
                    <a:pt x="967963" y="56143"/>
                  </a:cubicBezTo>
                  <a:lnTo>
                    <a:pt x="1218413" y="110924"/>
                  </a:lnTo>
                  <a:lnTo>
                    <a:pt x="1206347" y="115202"/>
                  </a:lnTo>
                  <a:lnTo>
                    <a:pt x="1067039" y="189058"/>
                  </a:lnTo>
                  <a:lnTo>
                    <a:pt x="1062291" y="191575"/>
                  </a:lnTo>
                  <a:cubicBezTo>
                    <a:pt x="926921" y="277657"/>
                    <a:pt x="819022" y="391698"/>
                    <a:pt x="751300" y="523217"/>
                  </a:cubicBezTo>
                  <a:lnTo>
                    <a:pt x="739336" y="550117"/>
                  </a:lnTo>
                  <a:lnTo>
                    <a:pt x="681349" y="443284"/>
                  </a:lnTo>
                  <a:cubicBezTo>
                    <a:pt x="555758" y="257385"/>
                    <a:pt x="343073" y="135162"/>
                    <a:pt x="101842" y="135162"/>
                  </a:cubicBezTo>
                  <a:close/>
                </a:path>
              </a:pathLst>
            </a:custGeom>
            <a:solidFill>
              <a:schemeClr val="bg2"/>
            </a:solidFill>
            <a:ln w="12700" cap="sq" cmpd="sng" algn="ctr">
              <a:noFill/>
              <a:prstDash val="solid"/>
            </a:ln>
            <a:effectLst/>
          </p:spPr>
          <p:txBody>
            <a:bodyPr wrap="square" rtlCol="0" anchor="ctr">
              <a:noAutofit/>
            </a:bodyPr>
            <a:lstStyle/>
            <a:p>
              <a:pPr algn="ctr" defTabSz="914400" eaLnBrk="1" hangingPunct="1">
                <a:defRPr/>
              </a:pPr>
              <a:endParaRPr lang="en-GB" sz="1000" kern="0">
                <a:solidFill>
                  <a:srgbClr val="F2A42D"/>
                </a:solidFill>
                <a:latin typeface="Arial"/>
                <a:cs typeface="+mn-cs"/>
              </a:endParaRPr>
            </a:p>
          </p:txBody>
        </p:sp>
        <p:sp>
          <p:nvSpPr>
            <p:cNvPr id="163" name="Freeform 162"/>
            <p:cNvSpPr/>
            <p:nvPr/>
          </p:nvSpPr>
          <p:spPr>
            <a:xfrm rot="5673523">
              <a:off x="6130562" y="5773857"/>
              <a:ext cx="216947" cy="260950"/>
            </a:xfrm>
            <a:custGeom>
              <a:avLst/>
              <a:gdLst>
                <a:gd name="connsiteX0" fmla="*/ 1089747 w 1186217"/>
                <a:gd name="connsiteY0" fmla="*/ 809768 h 1426817"/>
                <a:gd name="connsiteX1" fmla="*/ 1089748 w 1186217"/>
                <a:gd name="connsiteY1" fmla="*/ 809767 h 1426817"/>
                <a:gd name="connsiteX2" fmla="*/ 1096471 w 1186217"/>
                <a:gd name="connsiteY2" fmla="*/ 793623 h 1426817"/>
                <a:gd name="connsiteX3" fmla="*/ 1103560 w 1186217"/>
                <a:gd name="connsiteY3" fmla="*/ 776600 h 1426817"/>
                <a:gd name="connsiteX4" fmla="*/ 1130503 w 1186217"/>
                <a:gd name="connsiteY4" fmla="*/ 647620 h 1426817"/>
                <a:gd name="connsiteX5" fmla="*/ 1103560 w 1186217"/>
                <a:gd name="connsiteY5" fmla="*/ 776599 h 1426817"/>
                <a:gd name="connsiteX6" fmla="*/ 1096471 w 1186217"/>
                <a:gd name="connsiteY6" fmla="*/ 793623 h 1426817"/>
                <a:gd name="connsiteX7" fmla="*/ 887858 w 1186217"/>
                <a:gd name="connsiteY7" fmla="*/ 277901 h 1426817"/>
                <a:gd name="connsiteX8" fmla="*/ 951041 w 1186217"/>
                <a:gd name="connsiteY8" fmla="*/ 336257 h 1426817"/>
                <a:gd name="connsiteX9" fmla="*/ 887858 w 1186217"/>
                <a:gd name="connsiteY9" fmla="*/ 277900 h 1426817"/>
                <a:gd name="connsiteX10" fmla="*/ 0 w 1186217"/>
                <a:gd name="connsiteY10" fmla="*/ 37505 h 1426817"/>
                <a:gd name="connsiteX11" fmla="*/ 624 w 1186217"/>
                <a:gd name="connsiteY11" fmla="*/ 35576 h 1426817"/>
                <a:gd name="connsiteX12" fmla="*/ 4771 w 1186217"/>
                <a:gd name="connsiteY12" fmla="*/ 39858 h 1426817"/>
                <a:gd name="connsiteX13" fmla="*/ 39635 w 1186217"/>
                <a:gd name="connsiteY13" fmla="*/ 33513 h 1426817"/>
                <a:gd name="connsiteX14" fmla="*/ 330254 w 1186217"/>
                <a:gd name="connsiteY14" fmla="*/ 10340 h 1426817"/>
                <a:gd name="connsiteX15" fmla="*/ 326431 w 1186217"/>
                <a:gd name="connsiteY15" fmla="*/ 29773 h 1426817"/>
                <a:gd name="connsiteX16" fmla="*/ 314292 w 1186217"/>
                <a:gd name="connsiteY16" fmla="*/ 114468 h 1426817"/>
                <a:gd name="connsiteX17" fmla="*/ 313409 w 1186217"/>
                <a:gd name="connsiteY17" fmla="*/ 129602 h 1426817"/>
                <a:gd name="connsiteX18" fmla="*/ 313410 w 1186217"/>
                <a:gd name="connsiteY18" fmla="*/ 129602 h 1426817"/>
                <a:gd name="connsiteX19" fmla="*/ 314293 w 1186217"/>
                <a:gd name="connsiteY19" fmla="*/ 114469 h 1426817"/>
                <a:gd name="connsiteX20" fmla="*/ 326432 w 1186217"/>
                <a:gd name="connsiteY20" fmla="*/ 29773 h 1426817"/>
                <a:gd name="connsiteX21" fmla="*/ 330256 w 1186217"/>
                <a:gd name="connsiteY21" fmla="*/ 10342 h 1426817"/>
                <a:gd name="connsiteX22" fmla="*/ 431774 w 1186217"/>
                <a:gd name="connsiteY22" fmla="*/ 2248 h 1426817"/>
                <a:gd name="connsiteX23" fmla="*/ 1033938 w 1186217"/>
                <a:gd name="connsiteY23" fmla="*/ 263334 h 1426817"/>
                <a:gd name="connsiteX24" fmla="*/ 1100232 w 1186217"/>
                <a:gd name="connsiteY24" fmla="*/ 365221 h 1426817"/>
                <a:gd name="connsiteX25" fmla="*/ 1082515 w 1186217"/>
                <a:gd name="connsiteY25" fmla="*/ 415484 h 1426817"/>
                <a:gd name="connsiteX26" fmla="*/ 1082010 w 1186217"/>
                <a:gd name="connsiteY26" fmla="*/ 416916 h 1426817"/>
                <a:gd name="connsiteX27" fmla="*/ 1064569 w 1186217"/>
                <a:gd name="connsiteY27" fmla="*/ 493975 h 1426817"/>
                <a:gd name="connsiteX28" fmla="*/ 1008682 w 1186217"/>
                <a:gd name="connsiteY28" fmla="*/ 403582 h 1426817"/>
                <a:gd name="connsiteX29" fmla="*/ 957637 w 1186217"/>
                <a:gd name="connsiteY29" fmla="*/ 343806 h 1426817"/>
                <a:gd name="connsiteX30" fmla="*/ 1008682 w 1186217"/>
                <a:gd name="connsiteY30" fmla="*/ 403583 h 1426817"/>
                <a:gd name="connsiteX31" fmla="*/ 1064569 w 1186217"/>
                <a:gd name="connsiteY31" fmla="*/ 493975 h 1426817"/>
                <a:gd name="connsiteX32" fmla="*/ 1082010 w 1186217"/>
                <a:gd name="connsiteY32" fmla="*/ 416917 h 1426817"/>
                <a:gd name="connsiteX33" fmla="*/ 1082515 w 1186217"/>
                <a:gd name="connsiteY33" fmla="*/ 415484 h 1426817"/>
                <a:gd name="connsiteX34" fmla="*/ 1100233 w 1186217"/>
                <a:gd name="connsiteY34" fmla="*/ 365222 h 1426817"/>
                <a:gd name="connsiteX35" fmla="*/ 1107604 w 1186217"/>
                <a:gd name="connsiteY35" fmla="*/ 376551 h 1426817"/>
                <a:gd name="connsiteX36" fmla="*/ 1183972 w 1186217"/>
                <a:gd name="connsiteY36" fmla="*/ 643355 h 1426817"/>
                <a:gd name="connsiteX37" fmla="*/ 1183971 w 1186217"/>
                <a:gd name="connsiteY37" fmla="*/ 643355 h 1426817"/>
                <a:gd name="connsiteX38" fmla="*/ 1150845 w 1186217"/>
                <a:gd name="connsiteY38" fmla="*/ 918887 h 1426817"/>
                <a:gd name="connsiteX39" fmla="*/ 1145363 w 1186217"/>
                <a:gd name="connsiteY39" fmla="*/ 931241 h 1426817"/>
                <a:gd name="connsiteX40" fmla="*/ 1145364 w 1186217"/>
                <a:gd name="connsiteY40" fmla="*/ 931242 h 1426817"/>
                <a:gd name="connsiteX41" fmla="*/ 1145363 w 1186217"/>
                <a:gd name="connsiteY41" fmla="*/ 931242 h 1426817"/>
                <a:gd name="connsiteX42" fmla="*/ 1096050 w 1186217"/>
                <a:gd name="connsiteY42" fmla="*/ 1042347 h 1426817"/>
                <a:gd name="connsiteX43" fmla="*/ 542865 w 1186217"/>
                <a:gd name="connsiteY43" fmla="*/ 1395554 h 1426817"/>
                <a:gd name="connsiteX44" fmla="*/ 441347 w 1186217"/>
                <a:gd name="connsiteY44" fmla="*/ 1403646 h 1426817"/>
                <a:gd name="connsiteX45" fmla="*/ 434492 w 1186217"/>
                <a:gd name="connsiteY45" fmla="*/ 1385065 h 1426817"/>
                <a:gd name="connsiteX46" fmla="*/ 409086 w 1186217"/>
                <a:gd name="connsiteY46" fmla="*/ 1303364 h 1426817"/>
                <a:gd name="connsiteX47" fmla="*/ 405816 w 1186217"/>
                <a:gd name="connsiteY47" fmla="*/ 1288560 h 1426817"/>
                <a:gd name="connsiteX48" fmla="*/ 492872 w 1186217"/>
                <a:gd name="connsiteY48" fmla="*/ 1281620 h 1426817"/>
                <a:gd name="connsiteX49" fmla="*/ 1003238 w 1186217"/>
                <a:gd name="connsiteY49" fmla="*/ 982727 h 1426817"/>
                <a:gd name="connsiteX50" fmla="*/ 1036329 w 1186217"/>
                <a:gd name="connsiteY50" fmla="*/ 928468 h 1426817"/>
                <a:gd name="connsiteX51" fmla="*/ 1048891 w 1186217"/>
                <a:gd name="connsiteY51" fmla="*/ 907870 h 1426817"/>
                <a:gd name="connsiteX52" fmla="*/ 1068778 w 1186217"/>
                <a:gd name="connsiteY52" fmla="*/ 860115 h 1426817"/>
                <a:gd name="connsiteX53" fmla="*/ 1089747 w 1186217"/>
                <a:gd name="connsiteY53" fmla="*/ 809764 h 1426817"/>
                <a:gd name="connsiteX54" fmla="*/ 1089747 w 1186217"/>
                <a:gd name="connsiteY54" fmla="*/ 809763 h 1426817"/>
                <a:gd name="connsiteX55" fmla="*/ 1068778 w 1186217"/>
                <a:gd name="connsiteY55" fmla="*/ 860115 h 1426817"/>
                <a:gd name="connsiteX56" fmla="*/ 1048890 w 1186217"/>
                <a:gd name="connsiteY56" fmla="*/ 907871 h 1426817"/>
                <a:gd name="connsiteX57" fmla="*/ 1036329 w 1186217"/>
                <a:gd name="connsiteY57" fmla="*/ 928468 h 1426817"/>
                <a:gd name="connsiteX58" fmla="*/ 1003238 w 1186217"/>
                <a:gd name="connsiteY58" fmla="*/ 982726 h 1426817"/>
                <a:gd name="connsiteX59" fmla="*/ 492871 w 1186217"/>
                <a:gd name="connsiteY59" fmla="*/ 1281619 h 1426817"/>
                <a:gd name="connsiteX60" fmla="*/ 405815 w 1186217"/>
                <a:gd name="connsiteY60" fmla="*/ 1288559 h 1426817"/>
                <a:gd name="connsiteX61" fmla="*/ 409085 w 1186217"/>
                <a:gd name="connsiteY61" fmla="*/ 1303363 h 1426817"/>
                <a:gd name="connsiteX62" fmla="*/ 434491 w 1186217"/>
                <a:gd name="connsiteY62" fmla="*/ 1385065 h 1426817"/>
                <a:gd name="connsiteX63" fmla="*/ 441346 w 1186217"/>
                <a:gd name="connsiteY63" fmla="*/ 1403645 h 1426817"/>
                <a:gd name="connsiteX64" fmla="*/ 150727 w 1186217"/>
                <a:gd name="connsiteY64" fmla="*/ 1426817 h 1426817"/>
                <a:gd name="connsiteX65" fmla="*/ 125080 w 1186217"/>
                <a:gd name="connsiteY65" fmla="*/ 1426282 h 1426817"/>
                <a:gd name="connsiteX66" fmla="*/ 198537 w 1186217"/>
                <a:gd name="connsiteY66" fmla="*/ 1365586 h 1426817"/>
                <a:gd name="connsiteX67" fmla="*/ 409651 w 1186217"/>
                <a:gd name="connsiteY67" fmla="*/ 709418 h 1426817"/>
                <a:gd name="connsiteX68" fmla="*/ 71550 w 1186217"/>
                <a:gd name="connsiteY68" fmla="*/ 76986 h 142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186217" h="1426817">
                  <a:moveTo>
                    <a:pt x="1089747" y="809768"/>
                  </a:moveTo>
                  <a:lnTo>
                    <a:pt x="1089748" y="809767"/>
                  </a:lnTo>
                  <a:lnTo>
                    <a:pt x="1096471" y="793623"/>
                  </a:lnTo>
                  <a:lnTo>
                    <a:pt x="1103560" y="776600"/>
                  </a:lnTo>
                  <a:lnTo>
                    <a:pt x="1130503" y="647620"/>
                  </a:lnTo>
                  <a:lnTo>
                    <a:pt x="1103560" y="776599"/>
                  </a:lnTo>
                  <a:lnTo>
                    <a:pt x="1096471" y="793623"/>
                  </a:lnTo>
                  <a:close/>
                  <a:moveTo>
                    <a:pt x="887858" y="277901"/>
                  </a:moveTo>
                  <a:lnTo>
                    <a:pt x="951041" y="336257"/>
                  </a:lnTo>
                  <a:lnTo>
                    <a:pt x="887858" y="277900"/>
                  </a:lnTo>
                  <a:close/>
                  <a:moveTo>
                    <a:pt x="0" y="37505"/>
                  </a:moveTo>
                  <a:lnTo>
                    <a:pt x="624" y="35576"/>
                  </a:lnTo>
                  <a:lnTo>
                    <a:pt x="4771" y="39858"/>
                  </a:lnTo>
                  <a:lnTo>
                    <a:pt x="39635" y="33513"/>
                  </a:lnTo>
                  <a:lnTo>
                    <a:pt x="330254" y="10340"/>
                  </a:lnTo>
                  <a:lnTo>
                    <a:pt x="326431" y="29773"/>
                  </a:lnTo>
                  <a:cubicBezTo>
                    <a:pt x="321193" y="60083"/>
                    <a:pt x="317096" y="88431"/>
                    <a:pt x="314292" y="114468"/>
                  </a:cubicBezTo>
                  <a:cubicBezTo>
                    <a:pt x="313998" y="119513"/>
                    <a:pt x="313703" y="124557"/>
                    <a:pt x="313409" y="129602"/>
                  </a:cubicBezTo>
                  <a:lnTo>
                    <a:pt x="313410" y="129602"/>
                  </a:lnTo>
                  <a:cubicBezTo>
                    <a:pt x="313704" y="124558"/>
                    <a:pt x="313999" y="119513"/>
                    <a:pt x="314293" y="114469"/>
                  </a:cubicBezTo>
                  <a:cubicBezTo>
                    <a:pt x="317098" y="88432"/>
                    <a:pt x="321194" y="60083"/>
                    <a:pt x="326432" y="29773"/>
                  </a:cubicBezTo>
                  <a:lnTo>
                    <a:pt x="330256" y="10342"/>
                  </a:lnTo>
                  <a:lnTo>
                    <a:pt x="431774" y="2248"/>
                  </a:lnTo>
                  <a:cubicBezTo>
                    <a:pt x="672243" y="-16926"/>
                    <a:pt x="893969" y="88005"/>
                    <a:pt x="1033938" y="263334"/>
                  </a:cubicBezTo>
                  <a:lnTo>
                    <a:pt x="1100232" y="365221"/>
                  </a:lnTo>
                  <a:lnTo>
                    <a:pt x="1082515" y="415484"/>
                  </a:lnTo>
                  <a:lnTo>
                    <a:pt x="1082010" y="416916"/>
                  </a:lnTo>
                  <a:lnTo>
                    <a:pt x="1064569" y="493975"/>
                  </a:lnTo>
                  <a:lnTo>
                    <a:pt x="1008682" y="403582"/>
                  </a:lnTo>
                  <a:lnTo>
                    <a:pt x="957637" y="343806"/>
                  </a:lnTo>
                  <a:lnTo>
                    <a:pt x="1008682" y="403583"/>
                  </a:lnTo>
                  <a:lnTo>
                    <a:pt x="1064569" y="493975"/>
                  </a:lnTo>
                  <a:lnTo>
                    <a:pt x="1082010" y="416917"/>
                  </a:lnTo>
                  <a:lnTo>
                    <a:pt x="1082515" y="415484"/>
                  </a:lnTo>
                  <a:lnTo>
                    <a:pt x="1100233" y="365222"/>
                  </a:lnTo>
                  <a:lnTo>
                    <a:pt x="1107604" y="376551"/>
                  </a:lnTo>
                  <a:cubicBezTo>
                    <a:pt x="1149502" y="457086"/>
                    <a:pt x="1176302" y="547167"/>
                    <a:pt x="1183972" y="643355"/>
                  </a:cubicBezTo>
                  <a:lnTo>
                    <a:pt x="1183971" y="643355"/>
                  </a:lnTo>
                  <a:cubicBezTo>
                    <a:pt x="1191640" y="739542"/>
                    <a:pt x="1179453" y="832731"/>
                    <a:pt x="1150845" y="918887"/>
                  </a:cubicBezTo>
                  <a:lnTo>
                    <a:pt x="1145363" y="931241"/>
                  </a:lnTo>
                  <a:lnTo>
                    <a:pt x="1145364" y="931242"/>
                  </a:lnTo>
                  <a:lnTo>
                    <a:pt x="1145363" y="931242"/>
                  </a:lnTo>
                  <a:lnTo>
                    <a:pt x="1096050" y="1042347"/>
                  </a:lnTo>
                  <a:cubicBezTo>
                    <a:pt x="985631" y="1237639"/>
                    <a:pt x="783334" y="1376381"/>
                    <a:pt x="542865" y="1395554"/>
                  </a:cubicBezTo>
                  <a:lnTo>
                    <a:pt x="441347" y="1403646"/>
                  </a:lnTo>
                  <a:lnTo>
                    <a:pt x="434492" y="1385065"/>
                  </a:lnTo>
                  <a:cubicBezTo>
                    <a:pt x="424518" y="1355970"/>
                    <a:pt x="415981" y="1328629"/>
                    <a:pt x="409086" y="1303364"/>
                  </a:cubicBezTo>
                  <a:lnTo>
                    <a:pt x="405816" y="1288560"/>
                  </a:lnTo>
                  <a:lnTo>
                    <a:pt x="492872" y="1281620"/>
                  </a:lnTo>
                  <a:cubicBezTo>
                    <a:pt x="704900" y="1264714"/>
                    <a:pt x="887048" y="1150147"/>
                    <a:pt x="1003238" y="982727"/>
                  </a:cubicBezTo>
                  <a:lnTo>
                    <a:pt x="1036329" y="928468"/>
                  </a:lnTo>
                  <a:lnTo>
                    <a:pt x="1048891" y="907870"/>
                  </a:lnTo>
                  <a:lnTo>
                    <a:pt x="1068778" y="860115"/>
                  </a:lnTo>
                  <a:lnTo>
                    <a:pt x="1089747" y="809764"/>
                  </a:lnTo>
                  <a:lnTo>
                    <a:pt x="1089747" y="809763"/>
                  </a:lnTo>
                  <a:lnTo>
                    <a:pt x="1068778" y="860115"/>
                  </a:lnTo>
                  <a:lnTo>
                    <a:pt x="1048890" y="907871"/>
                  </a:lnTo>
                  <a:lnTo>
                    <a:pt x="1036329" y="928468"/>
                  </a:lnTo>
                  <a:lnTo>
                    <a:pt x="1003238" y="982726"/>
                  </a:lnTo>
                  <a:cubicBezTo>
                    <a:pt x="887048" y="1150146"/>
                    <a:pt x="704900" y="1264713"/>
                    <a:pt x="492871" y="1281619"/>
                  </a:cubicBezTo>
                  <a:lnTo>
                    <a:pt x="405815" y="1288559"/>
                  </a:lnTo>
                  <a:lnTo>
                    <a:pt x="409085" y="1303363"/>
                  </a:lnTo>
                  <a:cubicBezTo>
                    <a:pt x="415981" y="1328628"/>
                    <a:pt x="424517" y="1355969"/>
                    <a:pt x="434491" y="1385065"/>
                  </a:cubicBezTo>
                  <a:lnTo>
                    <a:pt x="441346" y="1403645"/>
                  </a:lnTo>
                  <a:lnTo>
                    <a:pt x="150727" y="1426817"/>
                  </a:lnTo>
                  <a:lnTo>
                    <a:pt x="125080" y="1426282"/>
                  </a:lnTo>
                  <a:lnTo>
                    <a:pt x="198537" y="1365586"/>
                  </a:lnTo>
                  <a:cubicBezTo>
                    <a:pt x="345492" y="1215312"/>
                    <a:pt x="430737" y="973874"/>
                    <a:pt x="409651" y="709418"/>
                  </a:cubicBezTo>
                  <a:cubicBezTo>
                    <a:pt x="387511" y="431740"/>
                    <a:pt x="253642" y="197693"/>
                    <a:pt x="71550" y="76986"/>
                  </a:cubicBezTo>
                  <a:close/>
                </a:path>
              </a:pathLst>
            </a:custGeom>
            <a:solidFill>
              <a:srgbClr val="F0A73E"/>
            </a:solidFill>
            <a:ln w="12700" cap="sq" cmpd="sng" algn="ctr">
              <a:noFill/>
              <a:prstDash val="solid"/>
            </a:ln>
            <a:effectLst/>
          </p:spPr>
          <p:txBody>
            <a:bodyPr rtlCol="0" anchor="ctr"/>
            <a:lstStyle/>
            <a:p>
              <a:pPr algn="ctr" defTabSz="914400" eaLnBrk="1" hangingPunct="1">
                <a:defRPr/>
              </a:pPr>
              <a:endParaRPr lang="en-GB" sz="1000" kern="0">
                <a:solidFill>
                  <a:srgbClr val="F4C263"/>
                </a:solidFill>
                <a:latin typeface="Arial"/>
                <a:cs typeface="+mn-cs"/>
              </a:endParaRPr>
            </a:p>
          </p:txBody>
        </p:sp>
        <p:sp>
          <p:nvSpPr>
            <p:cNvPr id="164" name="Freeform 163"/>
            <p:cNvSpPr/>
            <p:nvPr/>
          </p:nvSpPr>
          <p:spPr>
            <a:xfrm rot="5673523">
              <a:off x="6007512" y="5371685"/>
              <a:ext cx="464350" cy="533468"/>
            </a:xfrm>
            <a:custGeom>
              <a:avLst/>
              <a:gdLst>
                <a:gd name="connsiteX0" fmla="*/ 1894015 w 2538969"/>
                <a:gd name="connsiteY0" fmla="*/ 616611 h 2916886"/>
                <a:gd name="connsiteX1" fmla="*/ 2001873 w 2538969"/>
                <a:gd name="connsiteY1" fmla="*/ 621985 h 2916886"/>
                <a:gd name="connsiteX2" fmla="*/ 1894015 w 2538969"/>
                <a:gd name="connsiteY2" fmla="*/ 616610 h 2916886"/>
                <a:gd name="connsiteX3" fmla="*/ 1957 w 2538969"/>
                <a:gd name="connsiteY3" fmla="*/ 948824 h 2916886"/>
                <a:gd name="connsiteX4" fmla="*/ 200315 w 2538969"/>
                <a:gd name="connsiteY4" fmla="*/ 714571 h 2916886"/>
                <a:gd name="connsiteX5" fmla="*/ 228331 w 2538969"/>
                <a:gd name="connsiteY5" fmla="*/ 701938 h 2916886"/>
                <a:gd name="connsiteX6" fmla="*/ 228008 w 2538969"/>
                <a:gd name="connsiteY6" fmla="*/ 697888 h 2916886"/>
                <a:gd name="connsiteX7" fmla="*/ 235886 w 2538969"/>
                <a:gd name="connsiteY7" fmla="*/ 698536 h 2916886"/>
                <a:gd name="connsiteX8" fmla="*/ 266158 w 2538969"/>
                <a:gd name="connsiteY8" fmla="*/ 684887 h 2916886"/>
                <a:gd name="connsiteX9" fmla="*/ 267133 w 2538969"/>
                <a:gd name="connsiteY9" fmla="*/ 682472 h 2916886"/>
                <a:gd name="connsiteX10" fmla="*/ 507903 w 2538969"/>
                <a:gd name="connsiteY10" fmla="*/ 525675 h 2916886"/>
                <a:gd name="connsiteX11" fmla="*/ 538425 w 2538969"/>
                <a:gd name="connsiteY11" fmla="*/ 516688 h 2916886"/>
                <a:gd name="connsiteX12" fmla="*/ 538398 w 2538969"/>
                <a:gd name="connsiteY12" fmla="*/ 516339 h 2916886"/>
                <a:gd name="connsiteX13" fmla="*/ 540059 w 2538969"/>
                <a:gd name="connsiteY13" fmla="*/ 516205 h 2916886"/>
                <a:gd name="connsiteX14" fmla="*/ 544518 w 2538969"/>
                <a:gd name="connsiteY14" fmla="*/ 514892 h 2916886"/>
                <a:gd name="connsiteX15" fmla="*/ 621748 w 2538969"/>
                <a:gd name="connsiteY15" fmla="*/ 492156 h 2916886"/>
                <a:gd name="connsiteX16" fmla="*/ 792697 w 2538969"/>
                <a:gd name="connsiteY16" fmla="*/ 487613 h 2916886"/>
                <a:gd name="connsiteX17" fmla="*/ 805257 w 2538969"/>
                <a:gd name="connsiteY17" fmla="*/ 494102 h 2916886"/>
                <a:gd name="connsiteX18" fmla="*/ 908785 w 2538969"/>
                <a:gd name="connsiteY18" fmla="*/ 485847 h 2916886"/>
                <a:gd name="connsiteX19" fmla="*/ 791079 w 2538969"/>
                <a:gd name="connsiteY19" fmla="*/ 439504 h 2916886"/>
                <a:gd name="connsiteX20" fmla="*/ 757350 w 2538969"/>
                <a:gd name="connsiteY20" fmla="*/ 420123 h 2916886"/>
                <a:gd name="connsiteX21" fmla="*/ 757352 w 2538969"/>
                <a:gd name="connsiteY21" fmla="*/ 420124 h 2916886"/>
                <a:gd name="connsiteX22" fmla="*/ 791080 w 2538969"/>
                <a:gd name="connsiteY22" fmla="*/ 439504 h 2916886"/>
                <a:gd name="connsiteX23" fmla="*/ 908786 w 2538969"/>
                <a:gd name="connsiteY23" fmla="*/ 485847 h 2916886"/>
                <a:gd name="connsiteX24" fmla="*/ 1088227 w 2538969"/>
                <a:gd name="connsiteY24" fmla="*/ 471540 h 2916886"/>
                <a:gd name="connsiteX25" fmla="*/ 642531 w 2538969"/>
                <a:gd name="connsiteY25" fmla="*/ 280531 h 2916886"/>
                <a:gd name="connsiteX26" fmla="*/ 622609 w 2538969"/>
                <a:gd name="connsiteY26" fmla="*/ 278893 h 2916886"/>
                <a:gd name="connsiteX27" fmla="*/ 625684 w 2538969"/>
                <a:gd name="connsiteY27" fmla="*/ 288778 h 2916886"/>
                <a:gd name="connsiteX28" fmla="*/ 625683 w 2538969"/>
                <a:gd name="connsiteY28" fmla="*/ 288777 h 2916886"/>
                <a:gd name="connsiteX29" fmla="*/ 622608 w 2538969"/>
                <a:gd name="connsiteY29" fmla="*/ 278892 h 2916886"/>
                <a:gd name="connsiteX30" fmla="*/ 597214 w 2538969"/>
                <a:gd name="connsiteY30" fmla="*/ 276806 h 2916886"/>
                <a:gd name="connsiteX31" fmla="*/ 589205 w 2538969"/>
                <a:gd name="connsiteY31" fmla="*/ 276592 h 2916886"/>
                <a:gd name="connsiteX32" fmla="*/ 580300 w 2538969"/>
                <a:gd name="connsiteY32" fmla="*/ 247967 h 2916886"/>
                <a:gd name="connsiteX33" fmla="*/ 579992 w 2538969"/>
                <a:gd name="connsiteY33" fmla="*/ 199157 h 2916886"/>
                <a:gd name="connsiteX34" fmla="*/ 952706 w 2538969"/>
                <a:gd name="connsiteY34" fmla="*/ 4813 h 2916886"/>
                <a:gd name="connsiteX35" fmla="*/ 1596746 w 2538969"/>
                <a:gd name="connsiteY35" fmla="*/ 422327 h 2916886"/>
                <a:gd name="connsiteX36" fmla="*/ 1609748 w 2538969"/>
                <a:gd name="connsiteY36" fmla="*/ 441660 h 2916886"/>
                <a:gd name="connsiteX37" fmla="*/ 1647097 w 2538969"/>
                <a:gd name="connsiteY37" fmla="*/ 444350 h 2916886"/>
                <a:gd name="connsiteX38" fmla="*/ 2117834 w 2538969"/>
                <a:gd name="connsiteY38" fmla="*/ 651701 h 2916886"/>
                <a:gd name="connsiteX39" fmla="*/ 2130909 w 2538969"/>
                <a:gd name="connsiteY39" fmla="*/ 665202 h 2916886"/>
                <a:gd name="connsiteX40" fmla="*/ 2140540 w 2538969"/>
                <a:gd name="connsiteY40" fmla="*/ 663449 h 2916886"/>
                <a:gd name="connsiteX41" fmla="*/ 2141226 w 2538969"/>
                <a:gd name="connsiteY41" fmla="*/ 672052 h 2916886"/>
                <a:gd name="connsiteX42" fmla="*/ 2116882 w 2538969"/>
                <a:gd name="connsiteY42" fmla="*/ 657741 h 2916886"/>
                <a:gd name="connsiteX43" fmla="*/ 2116881 w 2538969"/>
                <a:gd name="connsiteY43" fmla="*/ 657742 h 2916886"/>
                <a:gd name="connsiteX44" fmla="*/ 2223366 w 2538969"/>
                <a:gd name="connsiteY44" fmla="*/ 720338 h 2916886"/>
                <a:gd name="connsiteX45" fmla="*/ 2535788 w 2538969"/>
                <a:gd name="connsiteY45" fmla="*/ 1334761 h 2916886"/>
                <a:gd name="connsiteX46" fmla="*/ 2324675 w 2538969"/>
                <a:gd name="connsiteY46" fmla="*/ 1990930 h 2916886"/>
                <a:gd name="connsiteX47" fmla="*/ 2252443 w 2538969"/>
                <a:gd name="connsiteY47" fmla="*/ 2050613 h 2916886"/>
                <a:gd name="connsiteX48" fmla="*/ 2252526 w 2538969"/>
                <a:gd name="connsiteY48" fmla="*/ 2051653 h 2916886"/>
                <a:gd name="connsiteX49" fmla="*/ 2251218 w 2538969"/>
                <a:gd name="connsiteY49" fmla="*/ 2051626 h 2916886"/>
                <a:gd name="connsiteX50" fmla="*/ 2241435 w 2538969"/>
                <a:gd name="connsiteY50" fmla="*/ 2051422 h 2916886"/>
                <a:gd name="connsiteX51" fmla="*/ 2230665 w 2538969"/>
                <a:gd name="connsiteY51" fmla="*/ 2066823 h 2916886"/>
                <a:gd name="connsiteX52" fmla="*/ 2226461 w 2538969"/>
                <a:gd name="connsiteY52" fmla="*/ 2071093 h 2916886"/>
                <a:gd name="connsiteX53" fmla="*/ 2140252 w 2538969"/>
                <a:gd name="connsiteY53" fmla="*/ 2158685 h 2916886"/>
                <a:gd name="connsiteX54" fmla="*/ 1798732 w 2538969"/>
                <a:gd name="connsiteY54" fmla="*/ 2346145 h 2916886"/>
                <a:gd name="connsiteX55" fmla="*/ 1750907 w 2538969"/>
                <a:gd name="connsiteY55" fmla="*/ 2357393 h 2916886"/>
                <a:gd name="connsiteX56" fmla="*/ 1746319 w 2538969"/>
                <a:gd name="connsiteY56" fmla="*/ 2396738 h 2916886"/>
                <a:gd name="connsiteX57" fmla="*/ 1442613 w 2538969"/>
                <a:gd name="connsiteY57" fmla="*/ 2788911 h 2916886"/>
                <a:gd name="connsiteX58" fmla="*/ 767893 w 2538969"/>
                <a:gd name="connsiteY58" fmla="*/ 2789091 h 2916886"/>
                <a:gd name="connsiteX59" fmla="*/ 736924 w 2538969"/>
                <a:gd name="connsiteY59" fmla="*/ 2720614 h 2916886"/>
                <a:gd name="connsiteX60" fmla="*/ 730221 w 2538969"/>
                <a:gd name="connsiteY60" fmla="*/ 2670818 h 2916886"/>
                <a:gd name="connsiteX61" fmla="*/ 761854 w 2538969"/>
                <a:gd name="connsiteY61" fmla="*/ 2665189 h 2916886"/>
                <a:gd name="connsiteX62" fmla="*/ 761854 w 2538969"/>
                <a:gd name="connsiteY62" fmla="*/ 2665187 h 2916886"/>
                <a:gd name="connsiteX63" fmla="*/ 822356 w 2538969"/>
                <a:gd name="connsiteY63" fmla="*/ 2654418 h 2916886"/>
                <a:gd name="connsiteX64" fmla="*/ 923564 w 2538969"/>
                <a:gd name="connsiteY64" fmla="*/ 2631796 h 2916886"/>
                <a:gd name="connsiteX65" fmla="*/ 997778 w 2538969"/>
                <a:gd name="connsiteY65" fmla="*/ 2610478 h 2916886"/>
                <a:gd name="connsiteX66" fmla="*/ 1263920 w 2538969"/>
                <a:gd name="connsiteY66" fmla="*/ 2417000 h 2916886"/>
                <a:gd name="connsiteX67" fmla="*/ 1263870 w 2538969"/>
                <a:gd name="connsiteY67" fmla="*/ 2416816 h 2916886"/>
                <a:gd name="connsiteX68" fmla="*/ 1257677 w 2538969"/>
                <a:gd name="connsiteY68" fmla="*/ 2408418 h 2916886"/>
                <a:gd name="connsiteX69" fmla="*/ 1252631 w 2538969"/>
                <a:gd name="connsiteY69" fmla="*/ 2401571 h 2916886"/>
                <a:gd name="connsiteX70" fmla="*/ 819514 w 2538969"/>
                <a:gd name="connsiteY70" fmla="*/ 2436105 h 2916886"/>
                <a:gd name="connsiteX71" fmla="*/ 819514 w 2538969"/>
                <a:gd name="connsiteY71" fmla="*/ 2436106 h 2916886"/>
                <a:gd name="connsiteX72" fmla="*/ 739282 w 2538969"/>
                <a:gd name="connsiteY72" fmla="*/ 2442504 h 2916886"/>
                <a:gd name="connsiteX73" fmla="*/ 739281 w 2538969"/>
                <a:gd name="connsiteY73" fmla="*/ 2442502 h 2916886"/>
                <a:gd name="connsiteX74" fmla="*/ 712168 w 2538969"/>
                <a:gd name="connsiteY74" fmla="*/ 2444664 h 2916886"/>
                <a:gd name="connsiteX75" fmla="*/ 710671 w 2538969"/>
                <a:gd name="connsiteY75" fmla="*/ 2425877 h 2916886"/>
                <a:gd name="connsiteX76" fmla="*/ 687389 w 2538969"/>
                <a:gd name="connsiteY76" fmla="*/ 2412350 h 2916886"/>
                <a:gd name="connsiteX77" fmla="*/ 442256 w 2538969"/>
                <a:gd name="connsiteY77" fmla="*/ 2322618 h 2916886"/>
                <a:gd name="connsiteX78" fmla="*/ 379156 w 2538969"/>
                <a:gd name="connsiteY78" fmla="*/ 2307797 h 2916886"/>
                <a:gd name="connsiteX79" fmla="*/ 371241 w 2538969"/>
                <a:gd name="connsiteY79" fmla="*/ 2308625 h 2916886"/>
                <a:gd name="connsiteX80" fmla="*/ 372624 w 2538969"/>
                <a:gd name="connsiteY80" fmla="*/ 2306264 h 2916886"/>
                <a:gd name="connsiteX81" fmla="*/ 372622 w 2538969"/>
                <a:gd name="connsiteY81" fmla="*/ 2306262 h 2916886"/>
                <a:gd name="connsiteX82" fmla="*/ 397511 w 2538969"/>
                <a:gd name="connsiteY82" fmla="*/ 2263742 h 2916886"/>
                <a:gd name="connsiteX83" fmla="*/ 508938 w 2538969"/>
                <a:gd name="connsiteY83" fmla="*/ 1967911 h 2916886"/>
                <a:gd name="connsiteX84" fmla="*/ 387633 w 2538969"/>
                <a:gd name="connsiteY84" fmla="*/ 1118019 h 2916886"/>
                <a:gd name="connsiteX85" fmla="*/ 327504 w 2538969"/>
                <a:gd name="connsiteY85" fmla="*/ 1089027 h 2916886"/>
                <a:gd name="connsiteX86" fmla="*/ 275682 w 2538969"/>
                <a:gd name="connsiteY86" fmla="*/ 1087728 h 2916886"/>
                <a:gd name="connsiteX87" fmla="*/ 1957 w 2538969"/>
                <a:gd name="connsiteY87" fmla="*/ 948824 h 2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38969" h="2916886">
                  <a:moveTo>
                    <a:pt x="1894015" y="616611"/>
                  </a:moveTo>
                  <a:lnTo>
                    <a:pt x="2001873" y="621985"/>
                  </a:lnTo>
                  <a:lnTo>
                    <a:pt x="1894015" y="616610"/>
                  </a:lnTo>
                  <a:close/>
                  <a:moveTo>
                    <a:pt x="1957" y="948824"/>
                  </a:moveTo>
                  <a:cubicBezTo>
                    <a:pt x="-13730" y="871156"/>
                    <a:pt x="66071" y="783770"/>
                    <a:pt x="200315" y="714571"/>
                  </a:cubicBezTo>
                  <a:lnTo>
                    <a:pt x="228331" y="701938"/>
                  </a:lnTo>
                  <a:lnTo>
                    <a:pt x="228008" y="697888"/>
                  </a:lnTo>
                  <a:lnTo>
                    <a:pt x="235886" y="698536"/>
                  </a:lnTo>
                  <a:lnTo>
                    <a:pt x="266158" y="684887"/>
                  </a:lnTo>
                  <a:lnTo>
                    <a:pt x="267133" y="682472"/>
                  </a:lnTo>
                  <a:cubicBezTo>
                    <a:pt x="297492" y="631534"/>
                    <a:pt x="389770" y="569473"/>
                    <a:pt x="507903" y="525675"/>
                  </a:cubicBezTo>
                  <a:lnTo>
                    <a:pt x="538425" y="516688"/>
                  </a:lnTo>
                  <a:lnTo>
                    <a:pt x="538398" y="516339"/>
                  </a:lnTo>
                  <a:lnTo>
                    <a:pt x="540059" y="516205"/>
                  </a:lnTo>
                  <a:lnTo>
                    <a:pt x="544518" y="514892"/>
                  </a:lnTo>
                  <a:lnTo>
                    <a:pt x="621748" y="492156"/>
                  </a:lnTo>
                  <a:cubicBezTo>
                    <a:pt x="693633" y="476693"/>
                    <a:pt x="755209" y="475054"/>
                    <a:pt x="792697" y="487613"/>
                  </a:cubicBezTo>
                  <a:lnTo>
                    <a:pt x="805257" y="494102"/>
                  </a:lnTo>
                  <a:lnTo>
                    <a:pt x="908785" y="485847"/>
                  </a:lnTo>
                  <a:lnTo>
                    <a:pt x="791079" y="439504"/>
                  </a:lnTo>
                  <a:lnTo>
                    <a:pt x="757350" y="420123"/>
                  </a:lnTo>
                  <a:lnTo>
                    <a:pt x="757352" y="420124"/>
                  </a:lnTo>
                  <a:lnTo>
                    <a:pt x="791080" y="439504"/>
                  </a:lnTo>
                  <a:lnTo>
                    <a:pt x="908786" y="485847"/>
                  </a:lnTo>
                  <a:lnTo>
                    <a:pt x="1088227" y="471540"/>
                  </a:lnTo>
                  <a:lnTo>
                    <a:pt x="642531" y="280531"/>
                  </a:lnTo>
                  <a:lnTo>
                    <a:pt x="622609" y="278893"/>
                  </a:lnTo>
                  <a:lnTo>
                    <a:pt x="625684" y="288778"/>
                  </a:lnTo>
                  <a:lnTo>
                    <a:pt x="625683" y="288777"/>
                  </a:lnTo>
                  <a:lnTo>
                    <a:pt x="622608" y="278892"/>
                  </a:lnTo>
                  <a:lnTo>
                    <a:pt x="597214" y="276806"/>
                  </a:lnTo>
                  <a:lnTo>
                    <a:pt x="589205" y="276592"/>
                  </a:lnTo>
                  <a:lnTo>
                    <a:pt x="580300" y="247967"/>
                  </a:lnTo>
                  <a:cubicBezTo>
                    <a:pt x="577788" y="232192"/>
                    <a:pt x="577596" y="215908"/>
                    <a:pt x="579992" y="199157"/>
                  </a:cubicBezTo>
                  <a:cubicBezTo>
                    <a:pt x="599156" y="65130"/>
                    <a:pt x="766026" y="-21880"/>
                    <a:pt x="952706" y="4813"/>
                  </a:cubicBezTo>
                  <a:cubicBezTo>
                    <a:pt x="1104384" y="26502"/>
                    <a:pt x="1473819" y="262648"/>
                    <a:pt x="1596746" y="422327"/>
                  </a:cubicBezTo>
                  <a:lnTo>
                    <a:pt x="1609748" y="441660"/>
                  </a:lnTo>
                  <a:lnTo>
                    <a:pt x="1647097" y="444350"/>
                  </a:lnTo>
                  <a:cubicBezTo>
                    <a:pt x="1824284" y="466125"/>
                    <a:pt x="1987010" y="540199"/>
                    <a:pt x="2117834" y="651701"/>
                  </a:cubicBezTo>
                  <a:lnTo>
                    <a:pt x="2130909" y="665202"/>
                  </a:lnTo>
                  <a:lnTo>
                    <a:pt x="2140540" y="663449"/>
                  </a:lnTo>
                  <a:lnTo>
                    <a:pt x="2141226" y="672052"/>
                  </a:lnTo>
                  <a:lnTo>
                    <a:pt x="2116882" y="657741"/>
                  </a:lnTo>
                  <a:lnTo>
                    <a:pt x="2116881" y="657742"/>
                  </a:lnTo>
                  <a:lnTo>
                    <a:pt x="2223366" y="720338"/>
                  </a:lnTo>
                  <a:cubicBezTo>
                    <a:pt x="2392276" y="845427"/>
                    <a:pt x="2514703" y="1070306"/>
                    <a:pt x="2535788" y="1334761"/>
                  </a:cubicBezTo>
                  <a:cubicBezTo>
                    <a:pt x="2556875" y="1599218"/>
                    <a:pt x="2471630" y="1840656"/>
                    <a:pt x="2324675" y="1990930"/>
                  </a:cubicBezTo>
                  <a:lnTo>
                    <a:pt x="2252443" y="2050613"/>
                  </a:lnTo>
                  <a:lnTo>
                    <a:pt x="2252526" y="2051653"/>
                  </a:lnTo>
                  <a:lnTo>
                    <a:pt x="2251218" y="2051626"/>
                  </a:lnTo>
                  <a:lnTo>
                    <a:pt x="2241435" y="2051422"/>
                  </a:lnTo>
                  <a:lnTo>
                    <a:pt x="2230665" y="2066823"/>
                  </a:lnTo>
                  <a:lnTo>
                    <a:pt x="2226461" y="2071093"/>
                  </a:lnTo>
                  <a:lnTo>
                    <a:pt x="2140252" y="2158685"/>
                  </a:lnTo>
                  <a:cubicBezTo>
                    <a:pt x="2043285" y="2244022"/>
                    <a:pt x="1927355" y="2308962"/>
                    <a:pt x="1798732" y="2346145"/>
                  </a:cubicBezTo>
                  <a:lnTo>
                    <a:pt x="1750907" y="2357393"/>
                  </a:lnTo>
                  <a:lnTo>
                    <a:pt x="1746319" y="2396738"/>
                  </a:lnTo>
                  <a:cubicBezTo>
                    <a:pt x="1714826" y="2534340"/>
                    <a:pt x="1605997" y="2682307"/>
                    <a:pt x="1442613" y="2788911"/>
                  </a:cubicBezTo>
                  <a:cubicBezTo>
                    <a:pt x="1181197" y="2959475"/>
                    <a:pt x="879115" y="2959556"/>
                    <a:pt x="767893" y="2789091"/>
                  </a:cubicBezTo>
                  <a:cubicBezTo>
                    <a:pt x="753991" y="2767783"/>
                    <a:pt x="743729" y="2744818"/>
                    <a:pt x="736924" y="2720614"/>
                  </a:cubicBezTo>
                  <a:lnTo>
                    <a:pt x="730221" y="2670818"/>
                  </a:lnTo>
                  <a:lnTo>
                    <a:pt x="761854" y="2665189"/>
                  </a:lnTo>
                  <a:lnTo>
                    <a:pt x="761854" y="2665187"/>
                  </a:lnTo>
                  <a:lnTo>
                    <a:pt x="822356" y="2654418"/>
                  </a:lnTo>
                  <a:cubicBezTo>
                    <a:pt x="857657" y="2647356"/>
                    <a:pt x="891468" y="2639790"/>
                    <a:pt x="923564" y="2631796"/>
                  </a:cubicBezTo>
                  <a:lnTo>
                    <a:pt x="997778" y="2610478"/>
                  </a:lnTo>
                  <a:lnTo>
                    <a:pt x="1263920" y="2417000"/>
                  </a:lnTo>
                  <a:lnTo>
                    <a:pt x="1263870" y="2416816"/>
                  </a:lnTo>
                  <a:lnTo>
                    <a:pt x="1257677" y="2408418"/>
                  </a:lnTo>
                  <a:lnTo>
                    <a:pt x="1252631" y="2401571"/>
                  </a:lnTo>
                  <a:lnTo>
                    <a:pt x="819514" y="2436105"/>
                  </a:lnTo>
                  <a:lnTo>
                    <a:pt x="819514" y="2436106"/>
                  </a:lnTo>
                  <a:lnTo>
                    <a:pt x="739282" y="2442504"/>
                  </a:lnTo>
                  <a:lnTo>
                    <a:pt x="739281" y="2442502"/>
                  </a:lnTo>
                  <a:lnTo>
                    <a:pt x="712168" y="2444664"/>
                  </a:lnTo>
                  <a:lnTo>
                    <a:pt x="710671" y="2425877"/>
                  </a:lnTo>
                  <a:lnTo>
                    <a:pt x="687389" y="2412350"/>
                  </a:lnTo>
                  <a:cubicBezTo>
                    <a:pt x="623363" y="2379604"/>
                    <a:pt x="538806" y="2348239"/>
                    <a:pt x="442256" y="2322618"/>
                  </a:cubicBezTo>
                  <a:lnTo>
                    <a:pt x="379156" y="2307797"/>
                  </a:lnTo>
                  <a:lnTo>
                    <a:pt x="371241" y="2308625"/>
                  </a:lnTo>
                  <a:lnTo>
                    <a:pt x="372624" y="2306264"/>
                  </a:lnTo>
                  <a:lnTo>
                    <a:pt x="372622" y="2306262"/>
                  </a:lnTo>
                  <a:lnTo>
                    <a:pt x="397511" y="2263742"/>
                  </a:lnTo>
                  <a:cubicBezTo>
                    <a:pt x="442424" y="2175613"/>
                    <a:pt x="480653" y="2075794"/>
                    <a:pt x="508938" y="1967911"/>
                  </a:cubicBezTo>
                  <a:cubicBezTo>
                    <a:pt x="607933" y="1590326"/>
                    <a:pt x="552293" y="1239054"/>
                    <a:pt x="387633" y="1118019"/>
                  </a:cubicBezTo>
                  <a:lnTo>
                    <a:pt x="327504" y="1089027"/>
                  </a:lnTo>
                  <a:lnTo>
                    <a:pt x="275682" y="1087728"/>
                  </a:lnTo>
                  <a:cubicBezTo>
                    <a:pt x="125104" y="1076054"/>
                    <a:pt x="17641" y="1026492"/>
                    <a:pt x="1957" y="948824"/>
                  </a:cubicBezTo>
                  <a:close/>
                </a:path>
              </a:pathLst>
            </a:custGeom>
            <a:solidFill>
              <a:srgbClr val="FFCA65"/>
            </a:solidFill>
            <a:ln w="12700" cap="sq" cmpd="sng" algn="ctr">
              <a:noFill/>
              <a:prstDash val="solid"/>
            </a:ln>
            <a:effectLst/>
          </p:spPr>
          <p:txBody>
            <a:bodyPr rtlCol="0" anchor="ctr"/>
            <a:lstStyle/>
            <a:p>
              <a:pPr algn="ctr" defTabSz="914400" eaLnBrk="1" hangingPunct="1">
                <a:defRPr/>
              </a:pPr>
              <a:endParaRPr lang="en-GB" sz="1000" kern="0">
                <a:solidFill>
                  <a:srgbClr val="F4C263"/>
                </a:solidFill>
                <a:latin typeface="Arial"/>
                <a:cs typeface="+mn-cs"/>
              </a:endParaRPr>
            </a:p>
          </p:txBody>
        </p:sp>
        <p:sp>
          <p:nvSpPr>
            <p:cNvPr id="165" name="Freeform 164"/>
            <p:cNvSpPr/>
            <p:nvPr/>
          </p:nvSpPr>
          <p:spPr>
            <a:xfrm rot="5673523">
              <a:off x="6049990" y="5214389"/>
              <a:ext cx="399442" cy="446302"/>
            </a:xfrm>
            <a:custGeom>
              <a:avLst/>
              <a:gdLst>
                <a:gd name="connsiteX0" fmla="*/ 1677498 w 2184063"/>
                <a:gd name="connsiteY0" fmla="*/ 147715 h 2440282"/>
                <a:gd name="connsiteX1" fmla="*/ 1677500 w 2184063"/>
                <a:gd name="connsiteY1" fmla="*/ 147717 h 2440282"/>
                <a:gd name="connsiteX2" fmla="*/ 1718637 w 2184063"/>
                <a:gd name="connsiteY2" fmla="*/ 153446 h 2440282"/>
                <a:gd name="connsiteX3" fmla="*/ 1852850 w 2184063"/>
                <a:gd name="connsiteY3" fmla="*/ 209092 h 2440282"/>
                <a:gd name="connsiteX4" fmla="*/ 1854464 w 2184063"/>
                <a:gd name="connsiteY4" fmla="*/ 210520 h 2440282"/>
                <a:gd name="connsiteX5" fmla="*/ 1976204 w 2184063"/>
                <a:gd name="connsiteY5" fmla="*/ 200812 h 2440282"/>
                <a:gd name="connsiteX6" fmla="*/ 1976202 w 2184063"/>
                <a:gd name="connsiteY6" fmla="*/ 200811 h 2440282"/>
                <a:gd name="connsiteX7" fmla="*/ 1854465 w 2184063"/>
                <a:gd name="connsiteY7" fmla="*/ 210519 h 2440282"/>
                <a:gd name="connsiteX8" fmla="*/ 1852851 w 2184063"/>
                <a:gd name="connsiteY8" fmla="*/ 209091 h 2440282"/>
                <a:gd name="connsiteX9" fmla="*/ 1718638 w 2184063"/>
                <a:gd name="connsiteY9" fmla="*/ 153445 h 2440282"/>
                <a:gd name="connsiteX10" fmla="*/ 1545827 w 2184063"/>
                <a:gd name="connsiteY10" fmla="*/ 16370 h 2440282"/>
                <a:gd name="connsiteX11" fmla="*/ 1546839 w 2184063"/>
                <a:gd name="connsiteY11" fmla="*/ 19625 h 2440282"/>
                <a:gd name="connsiteX12" fmla="*/ 1657190 w 2184063"/>
                <a:gd name="connsiteY12" fmla="*/ 136048 h 2440282"/>
                <a:gd name="connsiteX13" fmla="*/ 1660824 w 2184063"/>
                <a:gd name="connsiteY13" fmla="*/ 138136 h 2440282"/>
                <a:gd name="connsiteX14" fmla="*/ 1657191 w 2184063"/>
                <a:gd name="connsiteY14" fmla="*/ 136048 h 2440282"/>
                <a:gd name="connsiteX15" fmla="*/ 1642098 w 2184063"/>
                <a:gd name="connsiteY15" fmla="*/ 123750 h 2440282"/>
                <a:gd name="connsiteX16" fmla="*/ 1590822 w 2184063"/>
                <a:gd name="connsiteY16" fmla="*/ 81972 h 2440282"/>
                <a:gd name="connsiteX17" fmla="*/ 1546840 w 2184063"/>
                <a:gd name="connsiteY17" fmla="*/ 19625 h 2440282"/>
                <a:gd name="connsiteX18" fmla="*/ 1545827 w 2184063"/>
                <a:gd name="connsiteY18" fmla="*/ 16370 h 2440282"/>
                <a:gd name="connsiteX19" fmla="*/ 1205373 w 2184063"/>
                <a:gd name="connsiteY19" fmla="*/ 316165 h 2440282"/>
                <a:gd name="connsiteX20" fmla="*/ 1212305 w 2184063"/>
                <a:gd name="connsiteY20" fmla="*/ 300036 h 2440282"/>
                <a:gd name="connsiteX21" fmla="*/ 1212305 w 2184063"/>
                <a:gd name="connsiteY21" fmla="*/ 300036 h 2440282"/>
                <a:gd name="connsiteX22" fmla="*/ 1193878 w 2184063"/>
                <a:gd name="connsiteY22" fmla="*/ 368108 h 2440282"/>
                <a:gd name="connsiteX23" fmla="*/ 1193878 w 2184063"/>
                <a:gd name="connsiteY23" fmla="*/ 368108 h 2440282"/>
                <a:gd name="connsiteX24" fmla="*/ 1197076 w 2184063"/>
                <a:gd name="connsiteY24" fmla="*/ 335468 h 2440282"/>
                <a:gd name="connsiteX25" fmla="*/ 1197076 w 2184063"/>
                <a:gd name="connsiteY25" fmla="*/ 335468 h 2440282"/>
                <a:gd name="connsiteX26" fmla="*/ 1154137 w 2184063"/>
                <a:gd name="connsiteY26" fmla="*/ 414159 h 2440282"/>
                <a:gd name="connsiteX27" fmla="*/ 1154137 w 2184063"/>
                <a:gd name="connsiteY27" fmla="*/ 414159 h 2440282"/>
                <a:gd name="connsiteX28" fmla="*/ 1155110 w 2184063"/>
                <a:gd name="connsiteY28" fmla="*/ 411746 h 2440282"/>
                <a:gd name="connsiteX29" fmla="*/ 1155110 w 2184063"/>
                <a:gd name="connsiteY29" fmla="*/ 411746 h 2440282"/>
                <a:gd name="connsiteX30" fmla="*/ 1259218 w 2184063"/>
                <a:gd name="connsiteY30" fmla="*/ 2037899 h 2440282"/>
                <a:gd name="connsiteX31" fmla="*/ 1267134 w 2184063"/>
                <a:gd name="connsiteY31" fmla="*/ 2037071 h 2440282"/>
                <a:gd name="connsiteX32" fmla="*/ 1330234 w 2184063"/>
                <a:gd name="connsiteY32" fmla="*/ 2051892 h 2440282"/>
                <a:gd name="connsiteX33" fmla="*/ 1523631 w 2184063"/>
                <a:gd name="connsiteY33" fmla="*/ 2117390 h 2440282"/>
                <a:gd name="connsiteX34" fmla="*/ 1547271 w 2184063"/>
                <a:gd name="connsiteY34" fmla="*/ 2128463 h 2440282"/>
                <a:gd name="connsiteX35" fmla="*/ 1560018 w 2184063"/>
                <a:gd name="connsiteY35" fmla="*/ 2288333 h 2440282"/>
                <a:gd name="connsiteX36" fmla="*/ 2005328 w 2184063"/>
                <a:gd name="connsiteY36" fmla="*/ 2252828 h 2440282"/>
                <a:gd name="connsiteX37" fmla="*/ 2005329 w 2184063"/>
                <a:gd name="connsiteY37" fmla="*/ 2252827 h 2440282"/>
                <a:gd name="connsiteX38" fmla="*/ 1560018 w 2184063"/>
                <a:gd name="connsiteY38" fmla="*/ 2288333 h 2440282"/>
                <a:gd name="connsiteX39" fmla="*/ 1547271 w 2184063"/>
                <a:gd name="connsiteY39" fmla="*/ 2128463 h 2440282"/>
                <a:gd name="connsiteX40" fmla="*/ 1523631 w 2184063"/>
                <a:gd name="connsiteY40" fmla="*/ 2117390 h 2440282"/>
                <a:gd name="connsiteX41" fmla="*/ 1330234 w 2184063"/>
                <a:gd name="connsiteY41" fmla="*/ 2051892 h 2440282"/>
                <a:gd name="connsiteX42" fmla="*/ 1267134 w 2184063"/>
                <a:gd name="connsiteY42" fmla="*/ 2037070 h 2440282"/>
                <a:gd name="connsiteX43" fmla="*/ 1259218 w 2184063"/>
                <a:gd name="connsiteY43" fmla="*/ 2037899 h 2440282"/>
                <a:gd name="connsiteX44" fmla="*/ 1259462 w 2184063"/>
                <a:gd name="connsiteY44" fmla="*/ 2037483 h 2440282"/>
                <a:gd name="connsiteX45" fmla="*/ 1116309 w 2184063"/>
                <a:gd name="connsiteY45" fmla="*/ 431210 h 2440282"/>
                <a:gd name="connsiteX46" fmla="*/ 1116309 w 2184063"/>
                <a:gd name="connsiteY46" fmla="*/ 431210 h 2440282"/>
                <a:gd name="connsiteX47" fmla="*/ 1115986 w 2184063"/>
                <a:gd name="connsiteY47" fmla="*/ 427159 h 2440282"/>
                <a:gd name="connsiteX48" fmla="*/ 1115986 w 2184063"/>
                <a:gd name="connsiteY48" fmla="*/ 427159 h 2440282"/>
                <a:gd name="connsiteX49" fmla="*/ 889934 w 2184063"/>
                <a:gd name="connsiteY49" fmla="*/ 678097 h 2440282"/>
                <a:gd name="connsiteX50" fmla="*/ 1163660 w 2184063"/>
                <a:gd name="connsiteY50" fmla="*/ 817001 h 2440282"/>
                <a:gd name="connsiteX51" fmla="*/ 1215481 w 2184063"/>
                <a:gd name="connsiteY51" fmla="*/ 818299 h 2440282"/>
                <a:gd name="connsiteX52" fmla="*/ 1275610 w 2184063"/>
                <a:gd name="connsiteY52" fmla="*/ 847293 h 2440282"/>
                <a:gd name="connsiteX53" fmla="*/ 1396916 w 2184063"/>
                <a:gd name="connsiteY53" fmla="*/ 1697184 h 2440282"/>
                <a:gd name="connsiteX54" fmla="*/ 1285489 w 2184063"/>
                <a:gd name="connsiteY54" fmla="*/ 1993015 h 2440282"/>
                <a:gd name="connsiteX55" fmla="*/ 1260601 w 2184063"/>
                <a:gd name="connsiteY55" fmla="*/ 2035534 h 2440282"/>
                <a:gd name="connsiteX56" fmla="*/ 1260602 w 2184063"/>
                <a:gd name="connsiteY56" fmla="*/ 2035534 h 2440282"/>
                <a:gd name="connsiteX57" fmla="*/ 1260602 w 2184063"/>
                <a:gd name="connsiteY57" fmla="*/ 2035534 h 2440282"/>
                <a:gd name="connsiteX58" fmla="*/ 1260601 w 2184063"/>
                <a:gd name="connsiteY58" fmla="*/ 2035533 h 2440282"/>
                <a:gd name="connsiteX59" fmla="*/ 1285489 w 2184063"/>
                <a:gd name="connsiteY59" fmla="*/ 1993015 h 2440282"/>
                <a:gd name="connsiteX60" fmla="*/ 1396916 w 2184063"/>
                <a:gd name="connsiteY60" fmla="*/ 1697184 h 2440282"/>
                <a:gd name="connsiteX61" fmla="*/ 1275610 w 2184063"/>
                <a:gd name="connsiteY61" fmla="*/ 847292 h 2440282"/>
                <a:gd name="connsiteX62" fmla="*/ 1215481 w 2184063"/>
                <a:gd name="connsiteY62" fmla="*/ 818299 h 2440282"/>
                <a:gd name="connsiteX63" fmla="*/ 1163660 w 2184063"/>
                <a:gd name="connsiteY63" fmla="*/ 817000 h 2440282"/>
                <a:gd name="connsiteX64" fmla="*/ 889934 w 2184063"/>
                <a:gd name="connsiteY64" fmla="*/ 678096 h 2440282"/>
                <a:gd name="connsiteX65" fmla="*/ 888448 w 2184063"/>
                <a:gd name="connsiteY65" fmla="*/ 648570 h 2440282"/>
                <a:gd name="connsiteX66" fmla="*/ 895432 w 2184063"/>
                <a:gd name="connsiteY66" fmla="*/ 618460 h 2440282"/>
                <a:gd name="connsiteX67" fmla="*/ 895432 w 2184063"/>
                <a:gd name="connsiteY67" fmla="*/ 618460 h 2440282"/>
                <a:gd name="connsiteX68" fmla="*/ 889934 w 2184063"/>
                <a:gd name="connsiteY68" fmla="*/ 678097 h 2440282"/>
                <a:gd name="connsiteX69" fmla="*/ 6797 w 2184063"/>
                <a:gd name="connsiteY69" fmla="*/ 1320701 h 2440282"/>
                <a:gd name="connsiteX70" fmla="*/ 432908 w 2184063"/>
                <a:gd name="connsiteY70" fmla="*/ 239297 h 2440282"/>
                <a:gd name="connsiteX71" fmla="*/ 537196 w 2184063"/>
                <a:gd name="connsiteY71" fmla="*/ 252259 h 2440282"/>
                <a:gd name="connsiteX72" fmla="*/ 549990 w 2184063"/>
                <a:gd name="connsiteY72" fmla="*/ 257738 h 2440282"/>
                <a:gd name="connsiteX73" fmla="*/ 539024 w 2184063"/>
                <a:gd name="connsiteY73" fmla="*/ 238711 h 2440282"/>
                <a:gd name="connsiteX74" fmla="*/ 534800 w 2184063"/>
                <a:gd name="connsiteY74" fmla="*/ 216566 h 2440282"/>
                <a:gd name="connsiteX75" fmla="*/ 1352552 w 2184063"/>
                <a:gd name="connsiteY75" fmla="*/ 0 h 2440282"/>
                <a:gd name="connsiteX76" fmla="*/ 1509348 w 2184063"/>
                <a:gd name="connsiteY76" fmla="*/ 4183 h 2440282"/>
                <a:gd name="connsiteX77" fmla="*/ 1509465 w 2184063"/>
                <a:gd name="connsiteY77" fmla="*/ 4560 h 2440282"/>
                <a:gd name="connsiteX78" fmla="*/ 1509348 w 2184063"/>
                <a:gd name="connsiteY78" fmla="*/ 4183 h 2440282"/>
                <a:gd name="connsiteX79" fmla="*/ 1517357 w 2184063"/>
                <a:gd name="connsiteY79" fmla="*/ 4397 h 2440282"/>
                <a:gd name="connsiteX80" fmla="*/ 1542751 w 2184063"/>
                <a:gd name="connsiteY80" fmla="*/ 6483 h 2440282"/>
                <a:gd name="connsiteX81" fmla="*/ 1542752 w 2184063"/>
                <a:gd name="connsiteY81" fmla="*/ 6485 h 2440282"/>
                <a:gd name="connsiteX82" fmla="*/ 1562673 w 2184063"/>
                <a:gd name="connsiteY82" fmla="*/ 8123 h 2440282"/>
                <a:gd name="connsiteX83" fmla="*/ 2008369 w 2184063"/>
                <a:gd name="connsiteY83" fmla="*/ 199132 h 2440282"/>
                <a:gd name="connsiteX84" fmla="*/ 1828928 w 2184063"/>
                <a:gd name="connsiteY84" fmla="*/ 213439 h 2440282"/>
                <a:gd name="connsiteX85" fmla="*/ 1828923 w 2184063"/>
                <a:gd name="connsiteY85" fmla="*/ 213437 h 2440282"/>
                <a:gd name="connsiteX86" fmla="*/ 1725400 w 2184063"/>
                <a:gd name="connsiteY86" fmla="*/ 221692 h 2440282"/>
                <a:gd name="connsiteX87" fmla="*/ 1712840 w 2184063"/>
                <a:gd name="connsiteY87" fmla="*/ 215203 h 2440282"/>
                <a:gd name="connsiteX88" fmla="*/ 1541891 w 2184063"/>
                <a:gd name="connsiteY88" fmla="*/ 219746 h 2440282"/>
                <a:gd name="connsiteX89" fmla="*/ 1464661 w 2184063"/>
                <a:gd name="connsiteY89" fmla="*/ 242482 h 2440282"/>
                <a:gd name="connsiteX90" fmla="*/ 1460202 w 2184063"/>
                <a:gd name="connsiteY90" fmla="*/ 243795 h 2440282"/>
                <a:gd name="connsiteX91" fmla="*/ 1458541 w 2184063"/>
                <a:gd name="connsiteY91" fmla="*/ 243929 h 2440282"/>
                <a:gd name="connsiteX92" fmla="*/ 1458568 w 2184063"/>
                <a:gd name="connsiteY92" fmla="*/ 244278 h 2440282"/>
                <a:gd name="connsiteX93" fmla="*/ 1428046 w 2184063"/>
                <a:gd name="connsiteY93" fmla="*/ 253265 h 2440282"/>
                <a:gd name="connsiteX94" fmla="*/ 1187276 w 2184063"/>
                <a:gd name="connsiteY94" fmla="*/ 410062 h 2440282"/>
                <a:gd name="connsiteX95" fmla="*/ 1186301 w 2184063"/>
                <a:gd name="connsiteY95" fmla="*/ 412477 h 2440282"/>
                <a:gd name="connsiteX96" fmla="*/ 1156029 w 2184063"/>
                <a:gd name="connsiteY96" fmla="*/ 426126 h 2440282"/>
                <a:gd name="connsiteX97" fmla="*/ 1148151 w 2184063"/>
                <a:gd name="connsiteY97" fmla="*/ 425478 h 2440282"/>
                <a:gd name="connsiteX98" fmla="*/ 1148474 w 2184063"/>
                <a:gd name="connsiteY98" fmla="*/ 429528 h 2440282"/>
                <a:gd name="connsiteX99" fmla="*/ 1120458 w 2184063"/>
                <a:gd name="connsiteY99" fmla="*/ 442161 h 2440282"/>
                <a:gd name="connsiteX100" fmla="*/ 922100 w 2184063"/>
                <a:gd name="connsiteY100" fmla="*/ 676414 h 2440282"/>
                <a:gd name="connsiteX101" fmla="*/ 1195825 w 2184063"/>
                <a:gd name="connsiteY101" fmla="*/ 815318 h 2440282"/>
                <a:gd name="connsiteX102" fmla="*/ 1247647 w 2184063"/>
                <a:gd name="connsiteY102" fmla="*/ 816617 h 2440282"/>
                <a:gd name="connsiteX103" fmla="*/ 1307776 w 2184063"/>
                <a:gd name="connsiteY103" fmla="*/ 845609 h 2440282"/>
                <a:gd name="connsiteX104" fmla="*/ 1429081 w 2184063"/>
                <a:gd name="connsiteY104" fmla="*/ 1695501 h 2440282"/>
                <a:gd name="connsiteX105" fmla="*/ 1317654 w 2184063"/>
                <a:gd name="connsiteY105" fmla="*/ 1991332 h 2440282"/>
                <a:gd name="connsiteX106" fmla="*/ 1292765 w 2184063"/>
                <a:gd name="connsiteY106" fmla="*/ 2033852 h 2440282"/>
                <a:gd name="connsiteX107" fmla="*/ 1292767 w 2184063"/>
                <a:gd name="connsiteY107" fmla="*/ 2033854 h 2440282"/>
                <a:gd name="connsiteX108" fmla="*/ 1291384 w 2184063"/>
                <a:gd name="connsiteY108" fmla="*/ 2036215 h 2440282"/>
                <a:gd name="connsiteX109" fmla="*/ 1299299 w 2184063"/>
                <a:gd name="connsiteY109" fmla="*/ 2035387 h 2440282"/>
                <a:gd name="connsiteX110" fmla="*/ 1362399 w 2184063"/>
                <a:gd name="connsiteY110" fmla="*/ 2050208 h 2440282"/>
                <a:gd name="connsiteX111" fmla="*/ 1607532 w 2184063"/>
                <a:gd name="connsiteY111" fmla="*/ 2139940 h 2440282"/>
                <a:gd name="connsiteX112" fmla="*/ 1630814 w 2184063"/>
                <a:gd name="connsiteY112" fmla="*/ 2153467 h 2440282"/>
                <a:gd name="connsiteX113" fmla="*/ 1632311 w 2184063"/>
                <a:gd name="connsiteY113" fmla="*/ 2172254 h 2440282"/>
                <a:gd name="connsiteX114" fmla="*/ 1659424 w 2184063"/>
                <a:gd name="connsiteY114" fmla="*/ 2170092 h 2440282"/>
                <a:gd name="connsiteX115" fmla="*/ 1659425 w 2184063"/>
                <a:gd name="connsiteY115" fmla="*/ 2170094 h 2440282"/>
                <a:gd name="connsiteX116" fmla="*/ 1739657 w 2184063"/>
                <a:gd name="connsiteY116" fmla="*/ 2163696 h 2440282"/>
                <a:gd name="connsiteX117" fmla="*/ 1739657 w 2184063"/>
                <a:gd name="connsiteY117" fmla="*/ 2163695 h 2440282"/>
                <a:gd name="connsiteX118" fmla="*/ 2172774 w 2184063"/>
                <a:gd name="connsiteY118" fmla="*/ 2129161 h 2440282"/>
                <a:gd name="connsiteX119" fmla="*/ 2177820 w 2184063"/>
                <a:gd name="connsiteY119" fmla="*/ 2136008 h 2440282"/>
                <a:gd name="connsiteX120" fmla="*/ 2184013 w 2184063"/>
                <a:gd name="connsiteY120" fmla="*/ 2144406 h 2440282"/>
                <a:gd name="connsiteX121" fmla="*/ 2184063 w 2184063"/>
                <a:gd name="connsiteY121" fmla="*/ 2144590 h 2440282"/>
                <a:gd name="connsiteX122" fmla="*/ 1917921 w 2184063"/>
                <a:gd name="connsiteY122" fmla="*/ 2338068 h 2440282"/>
                <a:gd name="connsiteX123" fmla="*/ 1843707 w 2184063"/>
                <a:gd name="connsiteY123" fmla="*/ 2359386 h 2440282"/>
                <a:gd name="connsiteX124" fmla="*/ 1742499 w 2184063"/>
                <a:gd name="connsiteY124" fmla="*/ 2382008 h 2440282"/>
                <a:gd name="connsiteX125" fmla="*/ 1681997 w 2184063"/>
                <a:gd name="connsiteY125" fmla="*/ 2392777 h 2440282"/>
                <a:gd name="connsiteX126" fmla="*/ 1681997 w 2184063"/>
                <a:gd name="connsiteY126" fmla="*/ 2392779 h 2440282"/>
                <a:gd name="connsiteX127" fmla="*/ 1650364 w 2184063"/>
                <a:gd name="connsiteY127" fmla="*/ 2398408 h 2440282"/>
                <a:gd name="connsiteX128" fmla="*/ 1649832 w 2184063"/>
                <a:gd name="connsiteY128" fmla="*/ 2394461 h 2440282"/>
                <a:gd name="connsiteX129" fmla="*/ 1649832 w 2184063"/>
                <a:gd name="connsiteY129" fmla="*/ 2394461 h 2440282"/>
                <a:gd name="connsiteX130" fmla="*/ 1650364 w 2184063"/>
                <a:gd name="connsiteY130" fmla="*/ 2398408 h 2440282"/>
                <a:gd name="connsiteX131" fmla="*/ 1632353 w 2184063"/>
                <a:gd name="connsiteY131" fmla="*/ 2401613 h 2440282"/>
                <a:gd name="connsiteX132" fmla="*/ 1390668 w 2184063"/>
                <a:gd name="connsiteY132" fmla="*/ 2429950 h 2440282"/>
                <a:gd name="connsiteX133" fmla="*/ 579308 w 2184063"/>
                <a:gd name="connsiteY133" fmla="*/ 2333617 h 2440282"/>
                <a:gd name="connsiteX134" fmla="*/ 569445 w 2184063"/>
                <a:gd name="connsiteY134" fmla="*/ 2320235 h 2440282"/>
                <a:gd name="connsiteX135" fmla="*/ 546402 w 2184063"/>
                <a:gd name="connsiteY135" fmla="*/ 2319700 h 2440282"/>
                <a:gd name="connsiteX136" fmla="*/ 6797 w 2184063"/>
                <a:gd name="connsiteY136" fmla="*/ 1320701 h 2440282"/>
                <a:gd name="connsiteX0dup0" fmla="*/ 1677498 w 2184063"/>
                <a:gd name="connsiteY0dup0" fmla="*/ 147715 h 2440282"/>
                <a:gd name="connsiteX1dup0" fmla="*/ 1677500 w 2184063"/>
                <a:gd name="connsiteY1dup0" fmla="*/ 147717 h 2440282"/>
                <a:gd name="connsiteX2dup0" fmla="*/ 1718637 w 2184063"/>
                <a:gd name="connsiteY2dup0" fmla="*/ 153446 h 2440282"/>
                <a:gd name="connsiteX3dup0" fmla="*/ 1852850 w 2184063"/>
                <a:gd name="connsiteY3dup0" fmla="*/ 209092 h 2440282"/>
                <a:gd name="connsiteX4dup0" fmla="*/ 1854464 w 2184063"/>
                <a:gd name="connsiteY4dup0" fmla="*/ 210520 h 2440282"/>
                <a:gd name="connsiteX5dup0" fmla="*/ 1976204 w 2184063"/>
                <a:gd name="connsiteY5dup0" fmla="*/ 200812 h 2440282"/>
                <a:gd name="connsiteX6dup0" fmla="*/ 1976202 w 2184063"/>
                <a:gd name="connsiteY6dup0" fmla="*/ 200811 h 2440282"/>
                <a:gd name="connsiteX7dup0" fmla="*/ 1854465 w 2184063"/>
                <a:gd name="connsiteY7dup0" fmla="*/ 210519 h 2440282"/>
                <a:gd name="connsiteX8dup0" fmla="*/ 1852851 w 2184063"/>
                <a:gd name="connsiteY8dup0" fmla="*/ 209091 h 2440282"/>
                <a:gd name="connsiteX9dup0" fmla="*/ 1718638 w 2184063"/>
                <a:gd name="connsiteY9dup0" fmla="*/ 153445 h 2440282"/>
                <a:gd name="connsiteX10dup0" fmla="*/ 1677498 w 2184063"/>
                <a:gd name="connsiteY10dup0" fmla="*/ 147715 h 2440282"/>
                <a:gd name="connsiteX11dup0" fmla="*/ 1545827 w 2184063"/>
                <a:gd name="connsiteY11dup0" fmla="*/ 16370 h 2440282"/>
                <a:gd name="connsiteX12dup0" fmla="*/ 1546839 w 2184063"/>
                <a:gd name="connsiteY12dup0" fmla="*/ 19625 h 2440282"/>
                <a:gd name="connsiteX13dup0" fmla="*/ 1657190 w 2184063"/>
                <a:gd name="connsiteY13dup0" fmla="*/ 136048 h 2440282"/>
                <a:gd name="connsiteX14dup0" fmla="*/ 1660824 w 2184063"/>
                <a:gd name="connsiteY14dup0" fmla="*/ 138136 h 2440282"/>
                <a:gd name="connsiteX15dup0" fmla="*/ 1657191 w 2184063"/>
                <a:gd name="connsiteY15dup0" fmla="*/ 136048 h 2440282"/>
                <a:gd name="connsiteX16dup0" fmla="*/ 1642098 w 2184063"/>
                <a:gd name="connsiteY16dup0" fmla="*/ 123750 h 2440282"/>
                <a:gd name="connsiteX17dup0" fmla="*/ 1546840 w 2184063"/>
                <a:gd name="connsiteY17dup0" fmla="*/ 19625 h 2440282"/>
                <a:gd name="connsiteX18dup0" fmla="*/ 1545827 w 2184063"/>
                <a:gd name="connsiteY18dup0" fmla="*/ 16370 h 2440282"/>
                <a:gd name="connsiteX19dup0" fmla="*/ 1205373 w 2184063"/>
                <a:gd name="connsiteY19dup0" fmla="*/ 316165 h 2440282"/>
                <a:gd name="connsiteX20dup0" fmla="*/ 1212305 w 2184063"/>
                <a:gd name="connsiteY20dup0" fmla="*/ 300036 h 2440282"/>
                <a:gd name="connsiteX21dup0" fmla="*/ 1212305 w 2184063"/>
                <a:gd name="connsiteY21dup0" fmla="*/ 300036 h 2440282"/>
                <a:gd name="connsiteX22dup0" fmla="*/ 1205373 w 2184063"/>
                <a:gd name="connsiteY22dup0" fmla="*/ 316165 h 2440282"/>
                <a:gd name="connsiteX23dup0" fmla="*/ 1193878 w 2184063"/>
                <a:gd name="connsiteY23dup0" fmla="*/ 368108 h 2440282"/>
                <a:gd name="connsiteX24dup0" fmla="*/ 1193878 w 2184063"/>
                <a:gd name="connsiteY24dup0" fmla="*/ 368108 h 2440282"/>
                <a:gd name="connsiteX25dup0" fmla="*/ 1197076 w 2184063"/>
                <a:gd name="connsiteY25dup0" fmla="*/ 335468 h 2440282"/>
                <a:gd name="connsiteX26dup0" fmla="*/ 1197076 w 2184063"/>
                <a:gd name="connsiteY26dup0" fmla="*/ 335468 h 2440282"/>
                <a:gd name="connsiteX27dup0" fmla="*/ 1193878 w 2184063"/>
                <a:gd name="connsiteY27dup0" fmla="*/ 368108 h 2440282"/>
                <a:gd name="connsiteX28dup0" fmla="*/ 1154137 w 2184063"/>
                <a:gd name="connsiteY28dup0" fmla="*/ 414159 h 2440282"/>
                <a:gd name="connsiteX29dup0" fmla="*/ 1154137 w 2184063"/>
                <a:gd name="connsiteY29dup0" fmla="*/ 414159 h 2440282"/>
                <a:gd name="connsiteX30dup0" fmla="*/ 1155110 w 2184063"/>
                <a:gd name="connsiteY30dup0" fmla="*/ 411746 h 2440282"/>
                <a:gd name="connsiteX31dup0" fmla="*/ 1155110 w 2184063"/>
                <a:gd name="connsiteY31dup0" fmla="*/ 411746 h 2440282"/>
                <a:gd name="connsiteX32dup0" fmla="*/ 1154137 w 2184063"/>
                <a:gd name="connsiteY32dup0" fmla="*/ 414159 h 2440282"/>
                <a:gd name="connsiteX33dup0" fmla="*/ 1259218 w 2184063"/>
                <a:gd name="connsiteY33dup0" fmla="*/ 2037899 h 2440282"/>
                <a:gd name="connsiteX34dup0" fmla="*/ 1267134 w 2184063"/>
                <a:gd name="connsiteY34dup0" fmla="*/ 2037071 h 2440282"/>
                <a:gd name="connsiteX35dup0" fmla="*/ 1330234 w 2184063"/>
                <a:gd name="connsiteY35dup0" fmla="*/ 2051892 h 2440282"/>
                <a:gd name="connsiteX36dup0" fmla="*/ 1523631 w 2184063"/>
                <a:gd name="connsiteY36dup0" fmla="*/ 2117390 h 2440282"/>
                <a:gd name="connsiteX37dup0" fmla="*/ 1547271 w 2184063"/>
                <a:gd name="connsiteY37dup0" fmla="*/ 2128463 h 2440282"/>
                <a:gd name="connsiteX38dup0" fmla="*/ 1560018 w 2184063"/>
                <a:gd name="connsiteY38dup0" fmla="*/ 2288333 h 2440282"/>
                <a:gd name="connsiteX39dup0" fmla="*/ 2005328 w 2184063"/>
                <a:gd name="connsiteY39dup0" fmla="*/ 2252828 h 2440282"/>
                <a:gd name="connsiteX40dup0" fmla="*/ 2005329 w 2184063"/>
                <a:gd name="connsiteY40dup0" fmla="*/ 2252827 h 2440282"/>
                <a:gd name="connsiteX41dup0" fmla="*/ 1560018 w 2184063"/>
                <a:gd name="connsiteY41dup0" fmla="*/ 2288333 h 2440282"/>
                <a:gd name="connsiteX42dup0" fmla="*/ 1547271 w 2184063"/>
                <a:gd name="connsiteY42dup0" fmla="*/ 2128463 h 2440282"/>
                <a:gd name="connsiteX43dup0" fmla="*/ 1523631 w 2184063"/>
                <a:gd name="connsiteY43dup0" fmla="*/ 2117390 h 2440282"/>
                <a:gd name="connsiteX44dup0" fmla="*/ 1330234 w 2184063"/>
                <a:gd name="connsiteY44dup0" fmla="*/ 2051892 h 2440282"/>
                <a:gd name="connsiteX45dup0" fmla="*/ 1267134 w 2184063"/>
                <a:gd name="connsiteY45dup0" fmla="*/ 2037070 h 2440282"/>
                <a:gd name="connsiteX46dup0" fmla="*/ 1259218 w 2184063"/>
                <a:gd name="connsiteY46dup0" fmla="*/ 2037899 h 2440282"/>
                <a:gd name="connsiteX47dup0" fmla="*/ 1259462 w 2184063"/>
                <a:gd name="connsiteY47dup0" fmla="*/ 2037483 h 2440282"/>
                <a:gd name="connsiteX48dup0" fmla="*/ 1259218 w 2184063"/>
                <a:gd name="connsiteY48dup0" fmla="*/ 2037899 h 2440282"/>
                <a:gd name="connsiteX49dup0" fmla="*/ 1116309 w 2184063"/>
                <a:gd name="connsiteY49dup0" fmla="*/ 431210 h 2440282"/>
                <a:gd name="connsiteX50dup0" fmla="*/ 1116309 w 2184063"/>
                <a:gd name="connsiteY50dup0" fmla="*/ 431210 h 2440282"/>
                <a:gd name="connsiteX51dup0" fmla="*/ 1115986 w 2184063"/>
                <a:gd name="connsiteY51dup0" fmla="*/ 427159 h 2440282"/>
                <a:gd name="connsiteX52dup0" fmla="*/ 1115986 w 2184063"/>
                <a:gd name="connsiteY52dup0" fmla="*/ 427159 h 2440282"/>
                <a:gd name="connsiteX53dup0" fmla="*/ 1116309 w 2184063"/>
                <a:gd name="connsiteY53dup0" fmla="*/ 431210 h 2440282"/>
                <a:gd name="connsiteX54dup0" fmla="*/ 889934 w 2184063"/>
                <a:gd name="connsiteY54dup0" fmla="*/ 678097 h 2440282"/>
                <a:gd name="connsiteX55dup0" fmla="*/ 1163660 w 2184063"/>
                <a:gd name="connsiteY55dup0" fmla="*/ 817001 h 2440282"/>
                <a:gd name="connsiteX56dup0" fmla="*/ 1215481 w 2184063"/>
                <a:gd name="connsiteY56dup0" fmla="*/ 818299 h 2440282"/>
                <a:gd name="connsiteX57dup0" fmla="*/ 1275610 w 2184063"/>
                <a:gd name="connsiteY57dup0" fmla="*/ 847293 h 2440282"/>
                <a:gd name="connsiteX58dup0" fmla="*/ 1396916 w 2184063"/>
                <a:gd name="connsiteY58dup0" fmla="*/ 1697184 h 2440282"/>
                <a:gd name="connsiteX59dup0" fmla="*/ 1285489 w 2184063"/>
                <a:gd name="connsiteY59dup0" fmla="*/ 1993015 h 2440282"/>
                <a:gd name="connsiteX60dup0" fmla="*/ 1260601 w 2184063"/>
                <a:gd name="connsiteY60dup0" fmla="*/ 2035534 h 2440282"/>
                <a:gd name="connsiteX61dup0" fmla="*/ 1260602 w 2184063"/>
                <a:gd name="connsiteY61dup0" fmla="*/ 2035534 h 2440282"/>
                <a:gd name="connsiteX62dup0" fmla="*/ 1260602 w 2184063"/>
                <a:gd name="connsiteY62dup0" fmla="*/ 2035534 h 2440282"/>
                <a:gd name="connsiteX63dup0" fmla="*/ 1260601 w 2184063"/>
                <a:gd name="connsiteY63dup0" fmla="*/ 2035533 h 2440282"/>
                <a:gd name="connsiteX64dup0" fmla="*/ 1285489 w 2184063"/>
                <a:gd name="connsiteY64dup0" fmla="*/ 1993015 h 2440282"/>
                <a:gd name="connsiteX65dup0" fmla="*/ 1396916 w 2184063"/>
                <a:gd name="connsiteY65dup0" fmla="*/ 1697184 h 2440282"/>
                <a:gd name="connsiteX66dup0" fmla="*/ 1275610 w 2184063"/>
                <a:gd name="connsiteY66dup0" fmla="*/ 847292 h 2440282"/>
                <a:gd name="connsiteX67dup0" fmla="*/ 1215481 w 2184063"/>
                <a:gd name="connsiteY67dup0" fmla="*/ 818299 h 2440282"/>
                <a:gd name="connsiteX68dup0" fmla="*/ 1163660 w 2184063"/>
                <a:gd name="connsiteY68dup0" fmla="*/ 817000 h 2440282"/>
                <a:gd name="connsiteX69dup0" fmla="*/ 889934 w 2184063"/>
                <a:gd name="connsiteY69dup0" fmla="*/ 678096 h 2440282"/>
                <a:gd name="connsiteX70dup0" fmla="*/ 888448 w 2184063"/>
                <a:gd name="connsiteY70dup0" fmla="*/ 648570 h 2440282"/>
                <a:gd name="connsiteX71dup0" fmla="*/ 895432 w 2184063"/>
                <a:gd name="connsiteY71dup0" fmla="*/ 618460 h 2440282"/>
                <a:gd name="connsiteX72dup0" fmla="*/ 895432 w 2184063"/>
                <a:gd name="connsiteY72dup0" fmla="*/ 618460 h 2440282"/>
                <a:gd name="connsiteX73dup0" fmla="*/ 889934 w 2184063"/>
                <a:gd name="connsiteY73dup0" fmla="*/ 678097 h 2440282"/>
                <a:gd name="connsiteX74dup0" fmla="*/ 6797 w 2184063"/>
                <a:gd name="connsiteY74dup0" fmla="*/ 1320701 h 2440282"/>
                <a:gd name="connsiteX75dup0" fmla="*/ 432908 w 2184063"/>
                <a:gd name="connsiteY75dup0" fmla="*/ 239297 h 2440282"/>
                <a:gd name="connsiteX76dup0" fmla="*/ 537196 w 2184063"/>
                <a:gd name="connsiteY76dup0" fmla="*/ 252259 h 2440282"/>
                <a:gd name="connsiteX77dup0" fmla="*/ 549990 w 2184063"/>
                <a:gd name="connsiteY77dup0" fmla="*/ 257738 h 2440282"/>
                <a:gd name="connsiteX78dup0" fmla="*/ 539024 w 2184063"/>
                <a:gd name="connsiteY78dup0" fmla="*/ 238711 h 2440282"/>
                <a:gd name="connsiteX79dup0" fmla="*/ 534800 w 2184063"/>
                <a:gd name="connsiteY79dup0" fmla="*/ 216566 h 2440282"/>
                <a:gd name="connsiteX80dup0" fmla="*/ 1352552 w 2184063"/>
                <a:gd name="connsiteY80dup0" fmla="*/ 0 h 2440282"/>
                <a:gd name="connsiteX81dup0" fmla="*/ 1509348 w 2184063"/>
                <a:gd name="connsiteY81dup0" fmla="*/ 4183 h 2440282"/>
                <a:gd name="connsiteX82dup0" fmla="*/ 1509465 w 2184063"/>
                <a:gd name="connsiteY82dup0" fmla="*/ 4560 h 2440282"/>
                <a:gd name="connsiteX83dup0" fmla="*/ 1509348 w 2184063"/>
                <a:gd name="connsiteY83dup0" fmla="*/ 4183 h 2440282"/>
                <a:gd name="connsiteX84dup0" fmla="*/ 1517357 w 2184063"/>
                <a:gd name="connsiteY84dup0" fmla="*/ 4397 h 2440282"/>
                <a:gd name="connsiteX85dup0" fmla="*/ 1542751 w 2184063"/>
                <a:gd name="connsiteY85dup0" fmla="*/ 6483 h 2440282"/>
                <a:gd name="connsiteX86dup0" fmla="*/ 1542752 w 2184063"/>
                <a:gd name="connsiteY86dup0" fmla="*/ 6485 h 2440282"/>
                <a:gd name="connsiteX87dup0" fmla="*/ 1562673 w 2184063"/>
                <a:gd name="connsiteY87dup0" fmla="*/ 8123 h 2440282"/>
                <a:gd name="connsiteX88dup0" fmla="*/ 2008369 w 2184063"/>
                <a:gd name="connsiteY88dup0" fmla="*/ 199132 h 2440282"/>
                <a:gd name="connsiteX89dup0" fmla="*/ 1828928 w 2184063"/>
                <a:gd name="connsiteY89dup0" fmla="*/ 213439 h 2440282"/>
                <a:gd name="connsiteX90dup0" fmla="*/ 1828923 w 2184063"/>
                <a:gd name="connsiteY90dup0" fmla="*/ 213437 h 2440282"/>
                <a:gd name="connsiteX91dup0" fmla="*/ 1725400 w 2184063"/>
                <a:gd name="connsiteY91dup0" fmla="*/ 221692 h 2440282"/>
                <a:gd name="connsiteX92dup0" fmla="*/ 1712840 w 2184063"/>
                <a:gd name="connsiteY92dup0" fmla="*/ 215203 h 2440282"/>
                <a:gd name="connsiteX93dup0" fmla="*/ 1541891 w 2184063"/>
                <a:gd name="connsiteY93dup0" fmla="*/ 219746 h 2440282"/>
                <a:gd name="connsiteX94dup0" fmla="*/ 1464661 w 2184063"/>
                <a:gd name="connsiteY94dup0" fmla="*/ 242482 h 2440282"/>
                <a:gd name="connsiteX95dup0" fmla="*/ 1460202 w 2184063"/>
                <a:gd name="connsiteY95dup0" fmla="*/ 243795 h 2440282"/>
                <a:gd name="connsiteX96dup0" fmla="*/ 1458541 w 2184063"/>
                <a:gd name="connsiteY96dup0" fmla="*/ 243929 h 2440282"/>
                <a:gd name="connsiteX97dup0" fmla="*/ 1458568 w 2184063"/>
                <a:gd name="connsiteY97dup0" fmla="*/ 244278 h 2440282"/>
                <a:gd name="connsiteX98dup0" fmla="*/ 1428046 w 2184063"/>
                <a:gd name="connsiteY98dup0" fmla="*/ 253265 h 2440282"/>
                <a:gd name="connsiteX99dup0" fmla="*/ 1187276 w 2184063"/>
                <a:gd name="connsiteY99dup0" fmla="*/ 410062 h 2440282"/>
                <a:gd name="connsiteX100dup0" fmla="*/ 1186301 w 2184063"/>
                <a:gd name="connsiteY100dup0" fmla="*/ 412477 h 2440282"/>
                <a:gd name="connsiteX101dup0" fmla="*/ 1156029 w 2184063"/>
                <a:gd name="connsiteY101dup0" fmla="*/ 426126 h 2440282"/>
                <a:gd name="connsiteX102dup0" fmla="*/ 1148151 w 2184063"/>
                <a:gd name="connsiteY102dup0" fmla="*/ 425478 h 2440282"/>
                <a:gd name="connsiteX103dup0" fmla="*/ 1148474 w 2184063"/>
                <a:gd name="connsiteY103dup0" fmla="*/ 429528 h 2440282"/>
                <a:gd name="connsiteX104dup0" fmla="*/ 1120458 w 2184063"/>
                <a:gd name="connsiteY104dup0" fmla="*/ 442161 h 2440282"/>
                <a:gd name="connsiteX105dup0" fmla="*/ 922100 w 2184063"/>
                <a:gd name="connsiteY105dup0" fmla="*/ 676414 h 2440282"/>
                <a:gd name="connsiteX106dup0" fmla="*/ 1195825 w 2184063"/>
                <a:gd name="connsiteY106dup0" fmla="*/ 815318 h 2440282"/>
                <a:gd name="connsiteX107dup0" fmla="*/ 1247647 w 2184063"/>
                <a:gd name="connsiteY107dup0" fmla="*/ 816617 h 2440282"/>
                <a:gd name="connsiteX108dup0" fmla="*/ 1307776 w 2184063"/>
                <a:gd name="connsiteY108dup0" fmla="*/ 845609 h 2440282"/>
                <a:gd name="connsiteX109dup0" fmla="*/ 1429081 w 2184063"/>
                <a:gd name="connsiteY109dup0" fmla="*/ 1695501 h 2440282"/>
                <a:gd name="connsiteX110dup0" fmla="*/ 1317654 w 2184063"/>
                <a:gd name="connsiteY110dup0" fmla="*/ 1991332 h 2440282"/>
                <a:gd name="connsiteX111dup0" fmla="*/ 1292765 w 2184063"/>
                <a:gd name="connsiteY111dup0" fmla="*/ 2033852 h 2440282"/>
                <a:gd name="connsiteX112dup0" fmla="*/ 1292767 w 2184063"/>
                <a:gd name="connsiteY112dup0" fmla="*/ 2033854 h 2440282"/>
                <a:gd name="connsiteX113dup0" fmla="*/ 1291384 w 2184063"/>
                <a:gd name="connsiteY113dup0" fmla="*/ 2036215 h 2440282"/>
                <a:gd name="connsiteX114dup0" fmla="*/ 1299299 w 2184063"/>
                <a:gd name="connsiteY114dup0" fmla="*/ 2035387 h 2440282"/>
                <a:gd name="connsiteX115dup0" fmla="*/ 1362399 w 2184063"/>
                <a:gd name="connsiteY115dup0" fmla="*/ 2050208 h 2440282"/>
                <a:gd name="connsiteX116dup0" fmla="*/ 1607532 w 2184063"/>
                <a:gd name="connsiteY116dup0" fmla="*/ 2139940 h 2440282"/>
                <a:gd name="connsiteX117dup0" fmla="*/ 1630814 w 2184063"/>
                <a:gd name="connsiteY117dup0" fmla="*/ 2153467 h 2440282"/>
                <a:gd name="connsiteX118dup0" fmla="*/ 1632311 w 2184063"/>
                <a:gd name="connsiteY118dup0" fmla="*/ 2172254 h 2440282"/>
                <a:gd name="connsiteX119dup0" fmla="*/ 1659424 w 2184063"/>
                <a:gd name="connsiteY119dup0" fmla="*/ 2170092 h 2440282"/>
                <a:gd name="connsiteX120dup0" fmla="*/ 1659425 w 2184063"/>
                <a:gd name="connsiteY120dup0" fmla="*/ 2170094 h 2440282"/>
                <a:gd name="connsiteX121dup0" fmla="*/ 1739657 w 2184063"/>
                <a:gd name="connsiteY121dup0" fmla="*/ 2163696 h 2440282"/>
                <a:gd name="connsiteX122dup0" fmla="*/ 1739657 w 2184063"/>
                <a:gd name="connsiteY122dup0" fmla="*/ 2163695 h 2440282"/>
                <a:gd name="connsiteX123dup0" fmla="*/ 2172774 w 2184063"/>
                <a:gd name="connsiteY123dup0" fmla="*/ 2129161 h 2440282"/>
                <a:gd name="connsiteX124dup0" fmla="*/ 2177820 w 2184063"/>
                <a:gd name="connsiteY124dup0" fmla="*/ 2136008 h 2440282"/>
                <a:gd name="connsiteX125dup0" fmla="*/ 2184013 w 2184063"/>
                <a:gd name="connsiteY125dup0" fmla="*/ 2144406 h 2440282"/>
                <a:gd name="connsiteX126dup0" fmla="*/ 2184063 w 2184063"/>
                <a:gd name="connsiteY126dup0" fmla="*/ 2144590 h 2440282"/>
                <a:gd name="connsiteX127dup0" fmla="*/ 1917921 w 2184063"/>
                <a:gd name="connsiteY127dup0" fmla="*/ 2338068 h 2440282"/>
                <a:gd name="connsiteX128dup0" fmla="*/ 1843707 w 2184063"/>
                <a:gd name="connsiteY128dup0" fmla="*/ 2359386 h 2440282"/>
                <a:gd name="connsiteX129dup0" fmla="*/ 1742499 w 2184063"/>
                <a:gd name="connsiteY129dup0" fmla="*/ 2382008 h 2440282"/>
                <a:gd name="connsiteX130dup0" fmla="*/ 1681997 w 2184063"/>
                <a:gd name="connsiteY130dup0" fmla="*/ 2392777 h 2440282"/>
                <a:gd name="connsiteX131dup0" fmla="*/ 1681997 w 2184063"/>
                <a:gd name="connsiteY131dup0" fmla="*/ 2392779 h 2440282"/>
                <a:gd name="connsiteX132dup0" fmla="*/ 1650364 w 2184063"/>
                <a:gd name="connsiteY132dup0" fmla="*/ 2398408 h 2440282"/>
                <a:gd name="connsiteX133dup0" fmla="*/ 1649832 w 2184063"/>
                <a:gd name="connsiteY133dup0" fmla="*/ 2394461 h 2440282"/>
                <a:gd name="connsiteX134dup0" fmla="*/ 1649832 w 2184063"/>
                <a:gd name="connsiteY134dup0" fmla="*/ 2394461 h 2440282"/>
                <a:gd name="connsiteX135dup0" fmla="*/ 1650364 w 2184063"/>
                <a:gd name="connsiteY135dup0" fmla="*/ 2398408 h 2440282"/>
                <a:gd name="connsiteX136dup0" fmla="*/ 1632353 w 2184063"/>
                <a:gd name="connsiteY136dup0" fmla="*/ 2401613 h 2440282"/>
                <a:gd name="connsiteX137" fmla="*/ 1390668 w 2184063"/>
                <a:gd name="connsiteY137" fmla="*/ 2429950 h 2440282"/>
                <a:gd name="connsiteX138" fmla="*/ 579308 w 2184063"/>
                <a:gd name="connsiteY138" fmla="*/ 2333617 h 2440282"/>
                <a:gd name="connsiteX139" fmla="*/ 569445 w 2184063"/>
                <a:gd name="connsiteY139" fmla="*/ 2320235 h 2440282"/>
                <a:gd name="connsiteX140" fmla="*/ 546402 w 2184063"/>
                <a:gd name="connsiteY140" fmla="*/ 2319700 h 2440282"/>
                <a:gd name="connsiteX141" fmla="*/ 6797 w 2184063"/>
                <a:gd name="connsiteY141" fmla="*/ 1320701 h 2440282"/>
                <a:gd name="connsiteX0dup0dup1" fmla="*/ 1677498 w 2184063"/>
                <a:gd name="connsiteY0dup0dup1" fmla="*/ 147715 h 2440282"/>
                <a:gd name="connsiteX1dup0dup1" fmla="*/ 1677500 w 2184063"/>
                <a:gd name="connsiteY1dup0dup1" fmla="*/ 147717 h 2440282"/>
                <a:gd name="connsiteX2dup0dup1" fmla="*/ 1718637 w 2184063"/>
                <a:gd name="connsiteY2dup0dup1" fmla="*/ 153446 h 2440282"/>
                <a:gd name="connsiteX3dup0dup1" fmla="*/ 1852850 w 2184063"/>
                <a:gd name="connsiteY3dup0dup1" fmla="*/ 209092 h 2440282"/>
                <a:gd name="connsiteX4dup0dup1" fmla="*/ 1854464 w 2184063"/>
                <a:gd name="connsiteY4dup0dup1" fmla="*/ 210520 h 2440282"/>
                <a:gd name="connsiteX5dup0dup1" fmla="*/ 1976204 w 2184063"/>
                <a:gd name="connsiteY5dup0dup1" fmla="*/ 200812 h 2440282"/>
                <a:gd name="connsiteX6dup0dup1" fmla="*/ 1976202 w 2184063"/>
                <a:gd name="connsiteY6dup0dup1" fmla="*/ 200811 h 2440282"/>
                <a:gd name="connsiteX7dup0dup1" fmla="*/ 1854465 w 2184063"/>
                <a:gd name="connsiteY7dup0dup1" fmla="*/ 210519 h 2440282"/>
                <a:gd name="connsiteX8dup0dup1" fmla="*/ 1852851 w 2184063"/>
                <a:gd name="connsiteY8dup0dup1" fmla="*/ 209091 h 2440282"/>
                <a:gd name="connsiteX9dup0dup1" fmla="*/ 1718638 w 2184063"/>
                <a:gd name="connsiteY9dup0dup1" fmla="*/ 153445 h 2440282"/>
                <a:gd name="connsiteX10dup0dup1" fmla="*/ 1677498 w 2184063"/>
                <a:gd name="connsiteY10dup0dup1" fmla="*/ 147715 h 2440282"/>
                <a:gd name="connsiteX11dup0dup1" fmla="*/ 1545827 w 2184063"/>
                <a:gd name="connsiteY11dup0dup1" fmla="*/ 16370 h 2440282"/>
                <a:gd name="connsiteX12dup0dup1" fmla="*/ 1546839 w 2184063"/>
                <a:gd name="connsiteY12dup0dup1" fmla="*/ 19625 h 2440282"/>
                <a:gd name="connsiteX13dup0dup1" fmla="*/ 1657190 w 2184063"/>
                <a:gd name="connsiteY13dup0dup1" fmla="*/ 136048 h 2440282"/>
                <a:gd name="connsiteX14dup0dup1" fmla="*/ 1660824 w 2184063"/>
                <a:gd name="connsiteY14dup0dup1" fmla="*/ 138136 h 2440282"/>
                <a:gd name="connsiteX15dup0dup1" fmla="*/ 1657191 w 2184063"/>
                <a:gd name="connsiteY15dup0dup1" fmla="*/ 136048 h 2440282"/>
                <a:gd name="connsiteX16dup0dup1" fmla="*/ 1546840 w 2184063"/>
                <a:gd name="connsiteY16dup0dup1" fmla="*/ 19625 h 2440282"/>
                <a:gd name="connsiteX17dup0dup1" fmla="*/ 1545827 w 2184063"/>
                <a:gd name="connsiteY17dup0dup1" fmla="*/ 16370 h 2440282"/>
                <a:gd name="connsiteX18dup0dup1" fmla="*/ 1205373 w 2184063"/>
                <a:gd name="connsiteY18dup0dup1" fmla="*/ 316165 h 2440282"/>
                <a:gd name="connsiteX19dup0dup1" fmla="*/ 1212305 w 2184063"/>
                <a:gd name="connsiteY19dup0dup1" fmla="*/ 300036 h 2440282"/>
                <a:gd name="connsiteX20dup0dup1" fmla="*/ 1212305 w 2184063"/>
                <a:gd name="connsiteY20dup0dup1" fmla="*/ 300036 h 2440282"/>
                <a:gd name="connsiteX21dup0dup1" fmla="*/ 1205373 w 2184063"/>
                <a:gd name="connsiteY21dup0dup1" fmla="*/ 316165 h 2440282"/>
                <a:gd name="connsiteX22dup0dup1" fmla="*/ 1193878 w 2184063"/>
                <a:gd name="connsiteY22dup0dup1" fmla="*/ 368108 h 2440282"/>
                <a:gd name="connsiteX23dup0dup1" fmla="*/ 1193878 w 2184063"/>
                <a:gd name="connsiteY23dup0dup1" fmla="*/ 368108 h 2440282"/>
                <a:gd name="connsiteX24dup0dup1" fmla="*/ 1197076 w 2184063"/>
                <a:gd name="connsiteY24dup0dup1" fmla="*/ 335468 h 2440282"/>
                <a:gd name="connsiteX25dup0dup1" fmla="*/ 1197076 w 2184063"/>
                <a:gd name="connsiteY25dup0dup1" fmla="*/ 335468 h 2440282"/>
                <a:gd name="connsiteX26dup0dup1" fmla="*/ 1193878 w 2184063"/>
                <a:gd name="connsiteY26dup0dup1" fmla="*/ 368108 h 2440282"/>
                <a:gd name="connsiteX27dup0dup1" fmla="*/ 1154137 w 2184063"/>
                <a:gd name="connsiteY27dup0dup1" fmla="*/ 414159 h 2440282"/>
                <a:gd name="connsiteX28dup0dup1" fmla="*/ 1154137 w 2184063"/>
                <a:gd name="connsiteY28dup0dup1" fmla="*/ 414159 h 2440282"/>
                <a:gd name="connsiteX29dup0dup1" fmla="*/ 1155110 w 2184063"/>
                <a:gd name="connsiteY29dup0dup1" fmla="*/ 411746 h 2440282"/>
                <a:gd name="connsiteX30dup0dup1" fmla="*/ 1155110 w 2184063"/>
                <a:gd name="connsiteY30dup0dup1" fmla="*/ 411746 h 2440282"/>
                <a:gd name="connsiteX31dup0dup1" fmla="*/ 1154137 w 2184063"/>
                <a:gd name="connsiteY31dup0dup1" fmla="*/ 414159 h 2440282"/>
                <a:gd name="connsiteX32dup0dup1" fmla="*/ 1259218 w 2184063"/>
                <a:gd name="connsiteY32dup0dup1" fmla="*/ 2037899 h 2440282"/>
                <a:gd name="connsiteX33dup0dup1" fmla="*/ 1267134 w 2184063"/>
                <a:gd name="connsiteY33dup0dup1" fmla="*/ 2037071 h 2440282"/>
                <a:gd name="connsiteX34dup0dup1" fmla="*/ 1330234 w 2184063"/>
                <a:gd name="connsiteY34dup0dup1" fmla="*/ 2051892 h 2440282"/>
                <a:gd name="connsiteX35dup0dup1" fmla="*/ 1523631 w 2184063"/>
                <a:gd name="connsiteY35dup0dup1" fmla="*/ 2117390 h 2440282"/>
                <a:gd name="connsiteX36dup0dup1" fmla="*/ 1547271 w 2184063"/>
                <a:gd name="connsiteY36dup0dup1" fmla="*/ 2128463 h 2440282"/>
                <a:gd name="connsiteX37dup0dup1" fmla="*/ 1560018 w 2184063"/>
                <a:gd name="connsiteY37dup0dup1" fmla="*/ 2288333 h 2440282"/>
                <a:gd name="connsiteX38dup0dup1" fmla="*/ 2005328 w 2184063"/>
                <a:gd name="connsiteY38dup0dup1" fmla="*/ 2252828 h 2440282"/>
                <a:gd name="connsiteX39dup0dup1" fmla="*/ 2005329 w 2184063"/>
                <a:gd name="connsiteY39dup0dup1" fmla="*/ 2252827 h 2440282"/>
                <a:gd name="connsiteX40dup0dup1" fmla="*/ 1560018 w 2184063"/>
                <a:gd name="connsiteY40dup0dup1" fmla="*/ 2288333 h 2440282"/>
                <a:gd name="connsiteX41dup0dup1" fmla="*/ 1547271 w 2184063"/>
                <a:gd name="connsiteY41dup0dup1" fmla="*/ 2128463 h 2440282"/>
                <a:gd name="connsiteX42dup0dup1" fmla="*/ 1523631 w 2184063"/>
                <a:gd name="connsiteY42dup0dup1" fmla="*/ 2117390 h 2440282"/>
                <a:gd name="connsiteX43dup0dup1" fmla="*/ 1330234 w 2184063"/>
                <a:gd name="connsiteY43dup0dup1" fmla="*/ 2051892 h 2440282"/>
                <a:gd name="connsiteX44dup0dup1" fmla="*/ 1267134 w 2184063"/>
                <a:gd name="connsiteY44dup0dup1" fmla="*/ 2037070 h 2440282"/>
                <a:gd name="connsiteX45dup0dup1" fmla="*/ 1259218 w 2184063"/>
                <a:gd name="connsiteY45dup0dup1" fmla="*/ 2037899 h 2440282"/>
                <a:gd name="connsiteX46dup0dup1" fmla="*/ 1259462 w 2184063"/>
                <a:gd name="connsiteY46dup0dup1" fmla="*/ 2037483 h 2440282"/>
                <a:gd name="connsiteX47dup0dup1" fmla="*/ 1259218 w 2184063"/>
                <a:gd name="connsiteY47dup0dup1" fmla="*/ 2037899 h 2440282"/>
                <a:gd name="connsiteX48dup0dup1" fmla="*/ 1116309 w 2184063"/>
                <a:gd name="connsiteY48dup0dup1" fmla="*/ 431210 h 2440282"/>
                <a:gd name="connsiteX49dup0dup1" fmla="*/ 1116309 w 2184063"/>
                <a:gd name="connsiteY49dup0dup1" fmla="*/ 431210 h 2440282"/>
                <a:gd name="connsiteX50dup0dup1" fmla="*/ 1115986 w 2184063"/>
                <a:gd name="connsiteY50dup0dup1" fmla="*/ 427159 h 2440282"/>
                <a:gd name="connsiteX51dup0dup1" fmla="*/ 1115986 w 2184063"/>
                <a:gd name="connsiteY51dup0dup1" fmla="*/ 427159 h 2440282"/>
                <a:gd name="connsiteX52dup0dup1" fmla="*/ 1116309 w 2184063"/>
                <a:gd name="connsiteY52dup0dup1" fmla="*/ 431210 h 2440282"/>
                <a:gd name="connsiteX53dup0dup1" fmla="*/ 889934 w 2184063"/>
                <a:gd name="connsiteY53dup0dup1" fmla="*/ 678097 h 2440282"/>
                <a:gd name="connsiteX54dup0dup1" fmla="*/ 1163660 w 2184063"/>
                <a:gd name="connsiteY54dup0dup1" fmla="*/ 817001 h 2440282"/>
                <a:gd name="connsiteX55dup0dup1" fmla="*/ 1215481 w 2184063"/>
                <a:gd name="connsiteY55dup0dup1" fmla="*/ 818299 h 2440282"/>
                <a:gd name="connsiteX56dup0dup1" fmla="*/ 1275610 w 2184063"/>
                <a:gd name="connsiteY56dup0dup1" fmla="*/ 847293 h 2440282"/>
                <a:gd name="connsiteX57dup0dup1" fmla="*/ 1396916 w 2184063"/>
                <a:gd name="connsiteY57dup0dup1" fmla="*/ 1697184 h 2440282"/>
                <a:gd name="connsiteX58dup0dup1" fmla="*/ 1285489 w 2184063"/>
                <a:gd name="connsiteY58dup0dup1" fmla="*/ 1993015 h 2440282"/>
                <a:gd name="connsiteX59dup0dup1" fmla="*/ 1260601 w 2184063"/>
                <a:gd name="connsiteY59dup0dup1" fmla="*/ 2035534 h 2440282"/>
                <a:gd name="connsiteX60dup0dup1" fmla="*/ 1260602 w 2184063"/>
                <a:gd name="connsiteY60dup0dup1" fmla="*/ 2035534 h 2440282"/>
                <a:gd name="connsiteX61dup0dup1" fmla="*/ 1260602 w 2184063"/>
                <a:gd name="connsiteY61dup0dup1" fmla="*/ 2035534 h 2440282"/>
                <a:gd name="connsiteX62dup0dup1" fmla="*/ 1260601 w 2184063"/>
                <a:gd name="connsiteY62dup0dup1" fmla="*/ 2035533 h 2440282"/>
                <a:gd name="connsiteX63dup0dup1" fmla="*/ 1285489 w 2184063"/>
                <a:gd name="connsiteY63dup0dup1" fmla="*/ 1993015 h 2440282"/>
                <a:gd name="connsiteX64dup0dup1" fmla="*/ 1396916 w 2184063"/>
                <a:gd name="connsiteY64dup0dup1" fmla="*/ 1697184 h 2440282"/>
                <a:gd name="connsiteX65dup0dup1" fmla="*/ 1275610 w 2184063"/>
                <a:gd name="connsiteY65dup0dup1" fmla="*/ 847292 h 2440282"/>
                <a:gd name="connsiteX66dup0dup1" fmla="*/ 1215481 w 2184063"/>
                <a:gd name="connsiteY66dup0dup1" fmla="*/ 818299 h 2440282"/>
                <a:gd name="connsiteX67dup0dup1" fmla="*/ 1163660 w 2184063"/>
                <a:gd name="connsiteY67dup0dup1" fmla="*/ 817000 h 2440282"/>
                <a:gd name="connsiteX68dup0dup1" fmla="*/ 889934 w 2184063"/>
                <a:gd name="connsiteY68dup0dup1" fmla="*/ 678096 h 2440282"/>
                <a:gd name="connsiteX69dup0dup1" fmla="*/ 888448 w 2184063"/>
                <a:gd name="connsiteY69dup0dup1" fmla="*/ 648570 h 2440282"/>
                <a:gd name="connsiteX70dup0dup1" fmla="*/ 895432 w 2184063"/>
                <a:gd name="connsiteY70dup0dup1" fmla="*/ 618460 h 2440282"/>
                <a:gd name="connsiteX71dup0dup1" fmla="*/ 895432 w 2184063"/>
                <a:gd name="connsiteY71dup0dup1" fmla="*/ 618460 h 2440282"/>
                <a:gd name="connsiteX72dup0dup1" fmla="*/ 889934 w 2184063"/>
                <a:gd name="connsiteY72dup0dup1" fmla="*/ 678097 h 2440282"/>
                <a:gd name="connsiteX73dup0dup1" fmla="*/ 6797 w 2184063"/>
                <a:gd name="connsiteY73dup0dup1" fmla="*/ 1320701 h 2440282"/>
                <a:gd name="connsiteX74dup0dup1" fmla="*/ 432908 w 2184063"/>
                <a:gd name="connsiteY74dup0dup1" fmla="*/ 239297 h 2440282"/>
                <a:gd name="connsiteX75dup0dup1" fmla="*/ 537196 w 2184063"/>
                <a:gd name="connsiteY75dup0dup1" fmla="*/ 252259 h 2440282"/>
                <a:gd name="connsiteX76dup0dup1" fmla="*/ 549990 w 2184063"/>
                <a:gd name="connsiteY76dup0dup1" fmla="*/ 257738 h 2440282"/>
                <a:gd name="connsiteX77dup0dup1" fmla="*/ 539024 w 2184063"/>
                <a:gd name="connsiteY77dup0dup1" fmla="*/ 238711 h 2440282"/>
                <a:gd name="connsiteX78dup0dup1" fmla="*/ 534800 w 2184063"/>
                <a:gd name="connsiteY78dup0dup1" fmla="*/ 216566 h 2440282"/>
                <a:gd name="connsiteX79dup0dup1" fmla="*/ 1352552 w 2184063"/>
                <a:gd name="connsiteY79dup0dup1" fmla="*/ 0 h 2440282"/>
                <a:gd name="connsiteX80dup0dup1" fmla="*/ 1509348 w 2184063"/>
                <a:gd name="connsiteY80dup0dup1" fmla="*/ 4183 h 2440282"/>
                <a:gd name="connsiteX81dup0dup1" fmla="*/ 1509465 w 2184063"/>
                <a:gd name="connsiteY81dup0dup1" fmla="*/ 4560 h 2440282"/>
                <a:gd name="connsiteX82dup0dup1" fmla="*/ 1509348 w 2184063"/>
                <a:gd name="connsiteY82dup0dup1" fmla="*/ 4183 h 2440282"/>
                <a:gd name="connsiteX83dup0dup1" fmla="*/ 1517357 w 2184063"/>
                <a:gd name="connsiteY83dup0dup1" fmla="*/ 4397 h 2440282"/>
                <a:gd name="connsiteX84dup0dup1" fmla="*/ 1542751 w 2184063"/>
                <a:gd name="connsiteY84dup0dup1" fmla="*/ 6483 h 2440282"/>
                <a:gd name="connsiteX85dup0dup1" fmla="*/ 1542752 w 2184063"/>
                <a:gd name="connsiteY85dup0dup1" fmla="*/ 6485 h 2440282"/>
                <a:gd name="connsiteX86dup0dup1" fmla="*/ 1562673 w 2184063"/>
                <a:gd name="connsiteY86dup0dup1" fmla="*/ 8123 h 2440282"/>
                <a:gd name="connsiteX87dup0dup1" fmla="*/ 2008369 w 2184063"/>
                <a:gd name="connsiteY87dup0dup1" fmla="*/ 199132 h 2440282"/>
                <a:gd name="connsiteX88dup0dup1" fmla="*/ 1828928 w 2184063"/>
                <a:gd name="connsiteY88dup0dup1" fmla="*/ 213439 h 2440282"/>
                <a:gd name="connsiteX89dup0dup1" fmla="*/ 1828923 w 2184063"/>
                <a:gd name="connsiteY89dup0dup1" fmla="*/ 213437 h 2440282"/>
                <a:gd name="connsiteX90dup0dup1" fmla="*/ 1725400 w 2184063"/>
                <a:gd name="connsiteY90dup0dup1" fmla="*/ 221692 h 2440282"/>
                <a:gd name="connsiteX91dup0dup1" fmla="*/ 1712840 w 2184063"/>
                <a:gd name="connsiteY91dup0dup1" fmla="*/ 215203 h 2440282"/>
                <a:gd name="connsiteX92dup0dup1" fmla="*/ 1541891 w 2184063"/>
                <a:gd name="connsiteY92dup0dup1" fmla="*/ 219746 h 2440282"/>
                <a:gd name="connsiteX93dup0dup1" fmla="*/ 1464661 w 2184063"/>
                <a:gd name="connsiteY93dup0dup1" fmla="*/ 242482 h 2440282"/>
                <a:gd name="connsiteX94dup0dup1" fmla="*/ 1460202 w 2184063"/>
                <a:gd name="connsiteY94dup0dup1" fmla="*/ 243795 h 2440282"/>
                <a:gd name="connsiteX95dup0dup1" fmla="*/ 1458541 w 2184063"/>
                <a:gd name="connsiteY95dup0dup1" fmla="*/ 243929 h 2440282"/>
                <a:gd name="connsiteX96dup0dup1" fmla="*/ 1458568 w 2184063"/>
                <a:gd name="connsiteY96dup0dup1" fmla="*/ 244278 h 2440282"/>
                <a:gd name="connsiteX97dup0dup1" fmla="*/ 1428046 w 2184063"/>
                <a:gd name="connsiteY97dup0dup1" fmla="*/ 253265 h 2440282"/>
                <a:gd name="connsiteX98dup0dup1" fmla="*/ 1187276 w 2184063"/>
                <a:gd name="connsiteY98dup0dup1" fmla="*/ 410062 h 2440282"/>
                <a:gd name="connsiteX99dup0dup1" fmla="*/ 1186301 w 2184063"/>
                <a:gd name="connsiteY99dup0dup1" fmla="*/ 412477 h 2440282"/>
                <a:gd name="connsiteX100dup0dup1" fmla="*/ 1156029 w 2184063"/>
                <a:gd name="connsiteY100dup0dup1" fmla="*/ 426126 h 2440282"/>
                <a:gd name="connsiteX101dup0dup1" fmla="*/ 1148151 w 2184063"/>
                <a:gd name="connsiteY101dup0dup1" fmla="*/ 425478 h 2440282"/>
                <a:gd name="connsiteX102dup0dup1" fmla="*/ 1148474 w 2184063"/>
                <a:gd name="connsiteY102dup0dup1" fmla="*/ 429528 h 2440282"/>
                <a:gd name="connsiteX103dup0dup1" fmla="*/ 1120458 w 2184063"/>
                <a:gd name="connsiteY103dup0dup1" fmla="*/ 442161 h 2440282"/>
                <a:gd name="connsiteX104dup0dup1" fmla="*/ 922100 w 2184063"/>
                <a:gd name="connsiteY104dup0dup1" fmla="*/ 676414 h 2440282"/>
                <a:gd name="connsiteX105dup0dup1" fmla="*/ 1195825 w 2184063"/>
                <a:gd name="connsiteY105dup0dup1" fmla="*/ 815318 h 2440282"/>
                <a:gd name="connsiteX106dup0dup1" fmla="*/ 1247647 w 2184063"/>
                <a:gd name="connsiteY106dup0dup1" fmla="*/ 816617 h 2440282"/>
                <a:gd name="connsiteX107dup0dup1" fmla="*/ 1307776 w 2184063"/>
                <a:gd name="connsiteY107dup0dup1" fmla="*/ 845609 h 2440282"/>
                <a:gd name="connsiteX108dup0dup1" fmla="*/ 1429081 w 2184063"/>
                <a:gd name="connsiteY108dup0dup1" fmla="*/ 1695501 h 2440282"/>
                <a:gd name="connsiteX109dup0dup1" fmla="*/ 1317654 w 2184063"/>
                <a:gd name="connsiteY109dup0dup1" fmla="*/ 1991332 h 2440282"/>
                <a:gd name="connsiteX110dup0dup1" fmla="*/ 1292765 w 2184063"/>
                <a:gd name="connsiteY110dup0dup1" fmla="*/ 2033852 h 2440282"/>
                <a:gd name="connsiteX111dup0dup1" fmla="*/ 1292767 w 2184063"/>
                <a:gd name="connsiteY111dup0dup1" fmla="*/ 2033854 h 2440282"/>
                <a:gd name="connsiteX112dup0dup1" fmla="*/ 1291384 w 2184063"/>
                <a:gd name="connsiteY112dup0dup1" fmla="*/ 2036215 h 2440282"/>
                <a:gd name="connsiteX113dup0dup1" fmla="*/ 1299299 w 2184063"/>
                <a:gd name="connsiteY113dup0dup1" fmla="*/ 2035387 h 2440282"/>
                <a:gd name="connsiteX114dup0dup1" fmla="*/ 1362399 w 2184063"/>
                <a:gd name="connsiteY114dup0dup1" fmla="*/ 2050208 h 2440282"/>
                <a:gd name="connsiteX115dup0dup1" fmla="*/ 1607532 w 2184063"/>
                <a:gd name="connsiteY115dup0dup1" fmla="*/ 2139940 h 2440282"/>
                <a:gd name="connsiteX116dup0dup1" fmla="*/ 1630814 w 2184063"/>
                <a:gd name="connsiteY116dup0dup1" fmla="*/ 2153467 h 2440282"/>
                <a:gd name="connsiteX117dup0dup1" fmla="*/ 1632311 w 2184063"/>
                <a:gd name="connsiteY117dup0dup1" fmla="*/ 2172254 h 2440282"/>
                <a:gd name="connsiteX118dup0dup1" fmla="*/ 1659424 w 2184063"/>
                <a:gd name="connsiteY118dup0dup1" fmla="*/ 2170092 h 2440282"/>
                <a:gd name="connsiteX119dup0dup1" fmla="*/ 1659425 w 2184063"/>
                <a:gd name="connsiteY119dup0dup1" fmla="*/ 2170094 h 2440282"/>
                <a:gd name="connsiteX120dup0dup1" fmla="*/ 1739657 w 2184063"/>
                <a:gd name="connsiteY120dup0dup1" fmla="*/ 2163696 h 2440282"/>
                <a:gd name="connsiteX121dup0dup1" fmla="*/ 1739657 w 2184063"/>
                <a:gd name="connsiteY121dup0dup1" fmla="*/ 2163695 h 2440282"/>
                <a:gd name="connsiteX122dup0dup1" fmla="*/ 2172774 w 2184063"/>
                <a:gd name="connsiteY122dup0dup1" fmla="*/ 2129161 h 2440282"/>
                <a:gd name="connsiteX123dup0dup1" fmla="*/ 2177820 w 2184063"/>
                <a:gd name="connsiteY123dup0dup1" fmla="*/ 2136008 h 2440282"/>
                <a:gd name="connsiteX124dup0dup1" fmla="*/ 2184013 w 2184063"/>
                <a:gd name="connsiteY124dup0dup1" fmla="*/ 2144406 h 2440282"/>
                <a:gd name="connsiteX125dup0dup1" fmla="*/ 2184063 w 2184063"/>
                <a:gd name="connsiteY125dup0dup1" fmla="*/ 2144590 h 2440282"/>
                <a:gd name="connsiteX126dup0dup1" fmla="*/ 1917921 w 2184063"/>
                <a:gd name="connsiteY126dup0dup1" fmla="*/ 2338068 h 2440282"/>
                <a:gd name="connsiteX127dup0dup1" fmla="*/ 1843707 w 2184063"/>
                <a:gd name="connsiteY127dup0dup1" fmla="*/ 2359386 h 2440282"/>
                <a:gd name="connsiteX128dup0dup1" fmla="*/ 1742499 w 2184063"/>
                <a:gd name="connsiteY128dup0dup1" fmla="*/ 2382008 h 2440282"/>
                <a:gd name="connsiteX129dup0dup1" fmla="*/ 1681997 w 2184063"/>
                <a:gd name="connsiteY129dup0dup1" fmla="*/ 2392777 h 2440282"/>
                <a:gd name="connsiteX130dup0dup1" fmla="*/ 1681997 w 2184063"/>
                <a:gd name="connsiteY130dup0dup1" fmla="*/ 2392779 h 2440282"/>
                <a:gd name="connsiteX131dup0dup1" fmla="*/ 1650364 w 2184063"/>
                <a:gd name="connsiteY131dup0dup1" fmla="*/ 2398408 h 2440282"/>
                <a:gd name="connsiteX132dup0dup1" fmla="*/ 1649832 w 2184063"/>
                <a:gd name="connsiteY132dup0dup1" fmla="*/ 2394461 h 2440282"/>
                <a:gd name="connsiteX133dup0dup1" fmla="*/ 1649832 w 2184063"/>
                <a:gd name="connsiteY133dup0dup1" fmla="*/ 2394461 h 2440282"/>
                <a:gd name="connsiteX134dup0dup1" fmla="*/ 1650364 w 2184063"/>
                <a:gd name="connsiteY134dup0dup1" fmla="*/ 2398408 h 2440282"/>
                <a:gd name="connsiteX135dup0dup1" fmla="*/ 1632353 w 2184063"/>
                <a:gd name="connsiteY135dup0dup1" fmla="*/ 2401613 h 2440282"/>
                <a:gd name="connsiteX136dup0dup1" fmla="*/ 1390668 w 2184063"/>
                <a:gd name="connsiteY136dup0dup1" fmla="*/ 2429950 h 2440282"/>
                <a:gd name="connsiteX137dup0" fmla="*/ 579308 w 2184063"/>
                <a:gd name="connsiteY137dup0" fmla="*/ 2333617 h 2440282"/>
                <a:gd name="connsiteX138dup0" fmla="*/ 569445 w 2184063"/>
                <a:gd name="connsiteY138dup0" fmla="*/ 2320235 h 2440282"/>
                <a:gd name="connsiteX139dup0" fmla="*/ 546402 w 2184063"/>
                <a:gd name="connsiteY139dup0" fmla="*/ 2319700 h 2440282"/>
                <a:gd name="connsiteX140dup0" fmla="*/ 6797 w 2184063"/>
                <a:gd name="connsiteY140dup0" fmla="*/ 1320701 h 2440282"/>
                <a:gd name="connsiteX0dup0dup1dup2" fmla="*/ 1677498 w 2184063"/>
                <a:gd name="connsiteY0dup0dup1dup2" fmla="*/ 147715 h 2440282"/>
                <a:gd name="connsiteX1dup0dup1dup2" fmla="*/ 1677500 w 2184063"/>
                <a:gd name="connsiteY1dup0dup1dup2" fmla="*/ 147717 h 2440282"/>
                <a:gd name="connsiteX2dup0dup1dup2" fmla="*/ 1718637 w 2184063"/>
                <a:gd name="connsiteY2dup0dup1dup2" fmla="*/ 153446 h 2440282"/>
                <a:gd name="connsiteX3dup0dup1dup2" fmla="*/ 1852850 w 2184063"/>
                <a:gd name="connsiteY3dup0dup1dup2" fmla="*/ 209092 h 2440282"/>
                <a:gd name="connsiteX4dup0dup1dup2" fmla="*/ 1854464 w 2184063"/>
                <a:gd name="connsiteY4dup0dup1dup2" fmla="*/ 210520 h 2440282"/>
                <a:gd name="connsiteX5dup0dup1dup2" fmla="*/ 1976204 w 2184063"/>
                <a:gd name="connsiteY5dup0dup1dup2" fmla="*/ 200812 h 2440282"/>
                <a:gd name="connsiteX6dup0dup1dup2" fmla="*/ 1976202 w 2184063"/>
                <a:gd name="connsiteY6dup0dup1dup2" fmla="*/ 200811 h 2440282"/>
                <a:gd name="connsiteX7dup0dup1dup2" fmla="*/ 1854465 w 2184063"/>
                <a:gd name="connsiteY7dup0dup1dup2" fmla="*/ 210519 h 2440282"/>
                <a:gd name="connsiteX8dup0dup1dup2" fmla="*/ 1852851 w 2184063"/>
                <a:gd name="connsiteY8dup0dup1dup2" fmla="*/ 209091 h 2440282"/>
                <a:gd name="connsiteX9dup0dup1dup2" fmla="*/ 1718638 w 2184063"/>
                <a:gd name="connsiteY9dup0dup1dup2" fmla="*/ 153445 h 2440282"/>
                <a:gd name="connsiteX10dup0dup1dup2" fmla="*/ 1677498 w 2184063"/>
                <a:gd name="connsiteY10dup0dup1dup2" fmla="*/ 147715 h 2440282"/>
                <a:gd name="connsiteX11dup0dup1dup2" fmla="*/ 1545827 w 2184063"/>
                <a:gd name="connsiteY11dup0dup1dup2" fmla="*/ 16370 h 2440282"/>
                <a:gd name="connsiteX12dup0dup1dup2" fmla="*/ 1546839 w 2184063"/>
                <a:gd name="connsiteY12dup0dup1dup2" fmla="*/ 19625 h 2440282"/>
                <a:gd name="connsiteX13dup0dup1dup2" fmla="*/ 1657190 w 2184063"/>
                <a:gd name="connsiteY13dup0dup1dup2" fmla="*/ 136048 h 2440282"/>
                <a:gd name="connsiteX14dup0dup1dup2" fmla="*/ 1660824 w 2184063"/>
                <a:gd name="connsiteY14dup0dup1dup2" fmla="*/ 138136 h 2440282"/>
                <a:gd name="connsiteX15dup0dup1dup2" fmla="*/ 1546840 w 2184063"/>
                <a:gd name="connsiteY15dup0dup1dup2" fmla="*/ 19625 h 2440282"/>
                <a:gd name="connsiteX16dup0dup1dup2" fmla="*/ 1545827 w 2184063"/>
                <a:gd name="connsiteY16dup0dup1dup2" fmla="*/ 16370 h 2440282"/>
                <a:gd name="connsiteX17dup0dup1dup2" fmla="*/ 1205373 w 2184063"/>
                <a:gd name="connsiteY17dup0dup1dup2" fmla="*/ 316165 h 2440282"/>
                <a:gd name="connsiteX18dup0dup1dup2" fmla="*/ 1212305 w 2184063"/>
                <a:gd name="connsiteY18dup0dup1dup2" fmla="*/ 300036 h 2440282"/>
                <a:gd name="connsiteX19dup0dup1dup2" fmla="*/ 1212305 w 2184063"/>
                <a:gd name="connsiteY19dup0dup1dup2" fmla="*/ 300036 h 2440282"/>
                <a:gd name="connsiteX20dup0dup1dup2" fmla="*/ 1205373 w 2184063"/>
                <a:gd name="connsiteY20dup0dup1dup2" fmla="*/ 316165 h 2440282"/>
                <a:gd name="connsiteX21dup0dup1dup2" fmla="*/ 1193878 w 2184063"/>
                <a:gd name="connsiteY21dup0dup1dup2" fmla="*/ 368108 h 2440282"/>
                <a:gd name="connsiteX22dup0dup1dup2" fmla="*/ 1193878 w 2184063"/>
                <a:gd name="connsiteY22dup0dup1dup2" fmla="*/ 368108 h 2440282"/>
                <a:gd name="connsiteX23dup0dup1dup2" fmla="*/ 1197076 w 2184063"/>
                <a:gd name="connsiteY23dup0dup1dup2" fmla="*/ 335468 h 2440282"/>
                <a:gd name="connsiteX24dup0dup1dup2" fmla="*/ 1197076 w 2184063"/>
                <a:gd name="connsiteY24dup0dup1dup2" fmla="*/ 335468 h 2440282"/>
                <a:gd name="connsiteX25dup0dup1dup2" fmla="*/ 1193878 w 2184063"/>
                <a:gd name="connsiteY25dup0dup1dup2" fmla="*/ 368108 h 2440282"/>
                <a:gd name="connsiteX26dup0dup1dup2" fmla="*/ 1154137 w 2184063"/>
                <a:gd name="connsiteY26dup0dup1dup2" fmla="*/ 414159 h 2440282"/>
                <a:gd name="connsiteX27dup0dup1dup2" fmla="*/ 1154137 w 2184063"/>
                <a:gd name="connsiteY27dup0dup1dup2" fmla="*/ 414159 h 2440282"/>
                <a:gd name="connsiteX28dup0dup1dup2" fmla="*/ 1155110 w 2184063"/>
                <a:gd name="connsiteY28dup0dup1dup2" fmla="*/ 411746 h 2440282"/>
                <a:gd name="connsiteX29dup0dup1dup2" fmla="*/ 1155110 w 2184063"/>
                <a:gd name="connsiteY29dup0dup1dup2" fmla="*/ 411746 h 2440282"/>
                <a:gd name="connsiteX30dup0dup1dup2" fmla="*/ 1154137 w 2184063"/>
                <a:gd name="connsiteY30dup0dup1dup2" fmla="*/ 414159 h 2440282"/>
                <a:gd name="connsiteX31dup0dup1dup2" fmla="*/ 1259218 w 2184063"/>
                <a:gd name="connsiteY31dup0dup1dup2" fmla="*/ 2037899 h 2440282"/>
                <a:gd name="connsiteX32dup0dup1dup2" fmla="*/ 1267134 w 2184063"/>
                <a:gd name="connsiteY32dup0dup1dup2" fmla="*/ 2037071 h 2440282"/>
                <a:gd name="connsiteX33dup0dup1dup2" fmla="*/ 1330234 w 2184063"/>
                <a:gd name="connsiteY33dup0dup1dup2" fmla="*/ 2051892 h 2440282"/>
                <a:gd name="connsiteX34dup0dup1dup2" fmla="*/ 1523631 w 2184063"/>
                <a:gd name="connsiteY34dup0dup1dup2" fmla="*/ 2117390 h 2440282"/>
                <a:gd name="connsiteX35dup0dup1dup2" fmla="*/ 1547271 w 2184063"/>
                <a:gd name="connsiteY35dup0dup1dup2" fmla="*/ 2128463 h 2440282"/>
                <a:gd name="connsiteX36dup0dup1dup2" fmla="*/ 1560018 w 2184063"/>
                <a:gd name="connsiteY36dup0dup1dup2" fmla="*/ 2288333 h 2440282"/>
                <a:gd name="connsiteX37dup0dup1dup2" fmla="*/ 2005328 w 2184063"/>
                <a:gd name="connsiteY37dup0dup1dup2" fmla="*/ 2252828 h 2440282"/>
                <a:gd name="connsiteX38dup0dup1dup2" fmla="*/ 2005329 w 2184063"/>
                <a:gd name="connsiteY38dup0dup1dup2" fmla="*/ 2252827 h 2440282"/>
                <a:gd name="connsiteX39dup0dup1dup2" fmla="*/ 1560018 w 2184063"/>
                <a:gd name="connsiteY39dup0dup1dup2" fmla="*/ 2288333 h 2440282"/>
                <a:gd name="connsiteX40dup0dup1dup2" fmla="*/ 1547271 w 2184063"/>
                <a:gd name="connsiteY40dup0dup1dup2" fmla="*/ 2128463 h 2440282"/>
                <a:gd name="connsiteX41dup0dup1dup2" fmla="*/ 1523631 w 2184063"/>
                <a:gd name="connsiteY41dup0dup1dup2" fmla="*/ 2117390 h 2440282"/>
                <a:gd name="connsiteX42dup0dup1dup2" fmla="*/ 1330234 w 2184063"/>
                <a:gd name="connsiteY42dup0dup1dup2" fmla="*/ 2051892 h 2440282"/>
                <a:gd name="connsiteX43dup0dup1dup2" fmla="*/ 1267134 w 2184063"/>
                <a:gd name="connsiteY43dup0dup1dup2" fmla="*/ 2037070 h 2440282"/>
                <a:gd name="connsiteX44dup0dup1dup2" fmla="*/ 1259218 w 2184063"/>
                <a:gd name="connsiteY44dup0dup1dup2" fmla="*/ 2037899 h 2440282"/>
                <a:gd name="connsiteX45dup0dup1dup2" fmla="*/ 1259462 w 2184063"/>
                <a:gd name="connsiteY45dup0dup1dup2" fmla="*/ 2037483 h 2440282"/>
                <a:gd name="connsiteX46dup0dup1dup2" fmla="*/ 1259218 w 2184063"/>
                <a:gd name="connsiteY46dup0dup1dup2" fmla="*/ 2037899 h 2440282"/>
                <a:gd name="connsiteX47dup0dup1dup2" fmla="*/ 1116309 w 2184063"/>
                <a:gd name="connsiteY47dup0dup1dup2" fmla="*/ 431210 h 2440282"/>
                <a:gd name="connsiteX48dup0dup1dup2" fmla="*/ 1116309 w 2184063"/>
                <a:gd name="connsiteY48dup0dup1dup2" fmla="*/ 431210 h 2440282"/>
                <a:gd name="connsiteX49dup0dup1dup2" fmla="*/ 1115986 w 2184063"/>
                <a:gd name="connsiteY49dup0dup1dup2" fmla="*/ 427159 h 2440282"/>
                <a:gd name="connsiteX50dup0dup1dup2" fmla="*/ 1115986 w 2184063"/>
                <a:gd name="connsiteY50dup0dup1dup2" fmla="*/ 427159 h 2440282"/>
                <a:gd name="connsiteX51dup0dup1dup2" fmla="*/ 1116309 w 2184063"/>
                <a:gd name="connsiteY51dup0dup1dup2" fmla="*/ 431210 h 2440282"/>
                <a:gd name="connsiteX52dup0dup1dup2" fmla="*/ 889934 w 2184063"/>
                <a:gd name="connsiteY52dup0dup1dup2" fmla="*/ 678097 h 2440282"/>
                <a:gd name="connsiteX53dup0dup1dup2" fmla="*/ 1163660 w 2184063"/>
                <a:gd name="connsiteY53dup0dup1dup2" fmla="*/ 817001 h 2440282"/>
                <a:gd name="connsiteX54dup0dup1dup2" fmla="*/ 1215481 w 2184063"/>
                <a:gd name="connsiteY54dup0dup1dup2" fmla="*/ 818299 h 2440282"/>
                <a:gd name="connsiteX55dup0dup1dup2" fmla="*/ 1275610 w 2184063"/>
                <a:gd name="connsiteY55dup0dup1dup2" fmla="*/ 847293 h 2440282"/>
                <a:gd name="connsiteX56dup0dup1dup2" fmla="*/ 1396916 w 2184063"/>
                <a:gd name="connsiteY56dup0dup1dup2" fmla="*/ 1697184 h 2440282"/>
                <a:gd name="connsiteX57dup0dup1dup2" fmla="*/ 1285489 w 2184063"/>
                <a:gd name="connsiteY57dup0dup1dup2" fmla="*/ 1993015 h 2440282"/>
                <a:gd name="connsiteX58dup0dup1dup2" fmla="*/ 1260601 w 2184063"/>
                <a:gd name="connsiteY58dup0dup1dup2" fmla="*/ 2035534 h 2440282"/>
                <a:gd name="connsiteX59dup0dup1dup2" fmla="*/ 1260602 w 2184063"/>
                <a:gd name="connsiteY59dup0dup1dup2" fmla="*/ 2035534 h 2440282"/>
                <a:gd name="connsiteX60dup0dup1dup2" fmla="*/ 1260602 w 2184063"/>
                <a:gd name="connsiteY60dup0dup1dup2" fmla="*/ 2035534 h 2440282"/>
                <a:gd name="connsiteX61dup0dup1dup2" fmla="*/ 1260601 w 2184063"/>
                <a:gd name="connsiteY61dup0dup1dup2" fmla="*/ 2035533 h 2440282"/>
                <a:gd name="connsiteX62dup0dup1dup2" fmla="*/ 1285489 w 2184063"/>
                <a:gd name="connsiteY62dup0dup1dup2" fmla="*/ 1993015 h 2440282"/>
                <a:gd name="connsiteX63dup0dup1dup2" fmla="*/ 1396916 w 2184063"/>
                <a:gd name="connsiteY63dup0dup1dup2" fmla="*/ 1697184 h 2440282"/>
                <a:gd name="connsiteX64dup0dup1dup2" fmla="*/ 1275610 w 2184063"/>
                <a:gd name="connsiteY64dup0dup1dup2" fmla="*/ 847292 h 2440282"/>
                <a:gd name="connsiteX65dup0dup1dup2" fmla="*/ 1215481 w 2184063"/>
                <a:gd name="connsiteY65dup0dup1dup2" fmla="*/ 818299 h 2440282"/>
                <a:gd name="connsiteX66dup0dup1dup2" fmla="*/ 1163660 w 2184063"/>
                <a:gd name="connsiteY66dup0dup1dup2" fmla="*/ 817000 h 2440282"/>
                <a:gd name="connsiteX67dup0dup1dup2" fmla="*/ 889934 w 2184063"/>
                <a:gd name="connsiteY67dup0dup1dup2" fmla="*/ 678096 h 2440282"/>
                <a:gd name="connsiteX68dup0dup1dup2" fmla="*/ 888448 w 2184063"/>
                <a:gd name="connsiteY68dup0dup1dup2" fmla="*/ 648570 h 2440282"/>
                <a:gd name="connsiteX69dup0dup1dup2" fmla="*/ 895432 w 2184063"/>
                <a:gd name="connsiteY69dup0dup1dup2" fmla="*/ 618460 h 2440282"/>
                <a:gd name="connsiteX70dup0dup1dup2" fmla="*/ 895432 w 2184063"/>
                <a:gd name="connsiteY70dup0dup1dup2" fmla="*/ 618460 h 2440282"/>
                <a:gd name="connsiteX71dup0dup1dup2" fmla="*/ 889934 w 2184063"/>
                <a:gd name="connsiteY71dup0dup1dup2" fmla="*/ 678097 h 2440282"/>
                <a:gd name="connsiteX72dup0dup1dup2" fmla="*/ 6797 w 2184063"/>
                <a:gd name="connsiteY72dup0dup1dup2" fmla="*/ 1320701 h 2440282"/>
                <a:gd name="connsiteX73dup0dup1dup2" fmla="*/ 432908 w 2184063"/>
                <a:gd name="connsiteY73dup0dup1dup2" fmla="*/ 239297 h 2440282"/>
                <a:gd name="connsiteX74dup0dup1dup2" fmla="*/ 537196 w 2184063"/>
                <a:gd name="connsiteY74dup0dup1dup2" fmla="*/ 252259 h 2440282"/>
                <a:gd name="connsiteX75dup0dup1dup2" fmla="*/ 549990 w 2184063"/>
                <a:gd name="connsiteY75dup0dup1dup2" fmla="*/ 257738 h 2440282"/>
                <a:gd name="connsiteX76dup0dup1dup2" fmla="*/ 539024 w 2184063"/>
                <a:gd name="connsiteY76dup0dup1dup2" fmla="*/ 238711 h 2440282"/>
                <a:gd name="connsiteX77dup0dup1dup2" fmla="*/ 534800 w 2184063"/>
                <a:gd name="connsiteY77dup0dup1dup2" fmla="*/ 216566 h 2440282"/>
                <a:gd name="connsiteX78dup0dup1dup2" fmla="*/ 1352552 w 2184063"/>
                <a:gd name="connsiteY78dup0dup1dup2" fmla="*/ 0 h 2440282"/>
                <a:gd name="connsiteX79dup0dup1dup2" fmla="*/ 1509348 w 2184063"/>
                <a:gd name="connsiteY79dup0dup1dup2" fmla="*/ 4183 h 2440282"/>
                <a:gd name="connsiteX80dup0dup1dup2" fmla="*/ 1509465 w 2184063"/>
                <a:gd name="connsiteY80dup0dup1dup2" fmla="*/ 4560 h 2440282"/>
                <a:gd name="connsiteX81dup0dup1dup2" fmla="*/ 1509348 w 2184063"/>
                <a:gd name="connsiteY81dup0dup1dup2" fmla="*/ 4183 h 2440282"/>
                <a:gd name="connsiteX82dup0dup1dup2" fmla="*/ 1517357 w 2184063"/>
                <a:gd name="connsiteY82dup0dup1dup2" fmla="*/ 4397 h 2440282"/>
                <a:gd name="connsiteX83dup0dup1dup2" fmla="*/ 1542751 w 2184063"/>
                <a:gd name="connsiteY83dup0dup1dup2" fmla="*/ 6483 h 2440282"/>
                <a:gd name="connsiteX84dup0dup1dup2" fmla="*/ 1542752 w 2184063"/>
                <a:gd name="connsiteY84dup0dup1dup2" fmla="*/ 6485 h 2440282"/>
                <a:gd name="connsiteX85dup0dup1dup2" fmla="*/ 1562673 w 2184063"/>
                <a:gd name="connsiteY85dup0dup1dup2" fmla="*/ 8123 h 2440282"/>
                <a:gd name="connsiteX86dup0dup1dup2" fmla="*/ 2008369 w 2184063"/>
                <a:gd name="connsiteY86dup0dup1dup2" fmla="*/ 199132 h 2440282"/>
                <a:gd name="connsiteX87dup0dup1dup2" fmla="*/ 1828928 w 2184063"/>
                <a:gd name="connsiteY87dup0dup1dup2" fmla="*/ 213439 h 2440282"/>
                <a:gd name="connsiteX88dup0dup1dup2" fmla="*/ 1828923 w 2184063"/>
                <a:gd name="connsiteY88dup0dup1dup2" fmla="*/ 213437 h 2440282"/>
                <a:gd name="connsiteX89dup0dup1dup2" fmla="*/ 1725400 w 2184063"/>
                <a:gd name="connsiteY89dup0dup1dup2" fmla="*/ 221692 h 2440282"/>
                <a:gd name="connsiteX90dup0dup1dup2" fmla="*/ 1712840 w 2184063"/>
                <a:gd name="connsiteY90dup0dup1dup2" fmla="*/ 215203 h 2440282"/>
                <a:gd name="connsiteX91dup0dup1dup2" fmla="*/ 1541891 w 2184063"/>
                <a:gd name="connsiteY91dup0dup1dup2" fmla="*/ 219746 h 2440282"/>
                <a:gd name="connsiteX92dup0dup1dup2" fmla="*/ 1464661 w 2184063"/>
                <a:gd name="connsiteY92dup0dup1dup2" fmla="*/ 242482 h 2440282"/>
                <a:gd name="connsiteX93dup0dup1dup2" fmla="*/ 1460202 w 2184063"/>
                <a:gd name="connsiteY93dup0dup1dup2" fmla="*/ 243795 h 2440282"/>
                <a:gd name="connsiteX94dup0dup1dup2" fmla="*/ 1458541 w 2184063"/>
                <a:gd name="connsiteY94dup0dup1dup2" fmla="*/ 243929 h 2440282"/>
                <a:gd name="connsiteX95dup0dup1dup2" fmla="*/ 1458568 w 2184063"/>
                <a:gd name="connsiteY95dup0dup1dup2" fmla="*/ 244278 h 2440282"/>
                <a:gd name="connsiteX96dup0dup1dup2" fmla="*/ 1428046 w 2184063"/>
                <a:gd name="connsiteY96dup0dup1dup2" fmla="*/ 253265 h 2440282"/>
                <a:gd name="connsiteX97dup0dup1dup2" fmla="*/ 1187276 w 2184063"/>
                <a:gd name="connsiteY97dup0dup1dup2" fmla="*/ 410062 h 2440282"/>
                <a:gd name="connsiteX98dup0dup1dup2" fmla="*/ 1186301 w 2184063"/>
                <a:gd name="connsiteY98dup0dup1dup2" fmla="*/ 412477 h 2440282"/>
                <a:gd name="connsiteX99dup0dup1dup2" fmla="*/ 1156029 w 2184063"/>
                <a:gd name="connsiteY99dup0dup1dup2" fmla="*/ 426126 h 2440282"/>
                <a:gd name="connsiteX100dup0dup1dup2" fmla="*/ 1148151 w 2184063"/>
                <a:gd name="connsiteY100dup0dup1dup2" fmla="*/ 425478 h 2440282"/>
                <a:gd name="connsiteX101dup0dup1dup2" fmla="*/ 1148474 w 2184063"/>
                <a:gd name="connsiteY101dup0dup1dup2" fmla="*/ 429528 h 2440282"/>
                <a:gd name="connsiteX102dup0dup1dup2" fmla="*/ 1120458 w 2184063"/>
                <a:gd name="connsiteY102dup0dup1dup2" fmla="*/ 442161 h 2440282"/>
                <a:gd name="connsiteX103dup0dup1dup2" fmla="*/ 922100 w 2184063"/>
                <a:gd name="connsiteY103dup0dup1dup2" fmla="*/ 676414 h 2440282"/>
                <a:gd name="connsiteX104dup0dup1dup2" fmla="*/ 1195825 w 2184063"/>
                <a:gd name="connsiteY104dup0dup1dup2" fmla="*/ 815318 h 2440282"/>
                <a:gd name="connsiteX105dup0dup1dup2" fmla="*/ 1247647 w 2184063"/>
                <a:gd name="connsiteY105dup0dup1dup2" fmla="*/ 816617 h 2440282"/>
                <a:gd name="connsiteX106dup0dup1dup2" fmla="*/ 1307776 w 2184063"/>
                <a:gd name="connsiteY106dup0dup1dup2" fmla="*/ 845609 h 2440282"/>
                <a:gd name="connsiteX107dup0dup1dup2" fmla="*/ 1429081 w 2184063"/>
                <a:gd name="connsiteY107dup0dup1dup2" fmla="*/ 1695501 h 2440282"/>
                <a:gd name="connsiteX108dup0dup1dup2" fmla="*/ 1317654 w 2184063"/>
                <a:gd name="connsiteY108dup0dup1dup2" fmla="*/ 1991332 h 2440282"/>
                <a:gd name="connsiteX109dup0dup1dup2" fmla="*/ 1292765 w 2184063"/>
                <a:gd name="connsiteY109dup0dup1dup2" fmla="*/ 2033852 h 2440282"/>
                <a:gd name="connsiteX110dup0dup1dup2" fmla="*/ 1292767 w 2184063"/>
                <a:gd name="connsiteY110dup0dup1dup2" fmla="*/ 2033854 h 2440282"/>
                <a:gd name="connsiteX111dup0dup1dup2" fmla="*/ 1291384 w 2184063"/>
                <a:gd name="connsiteY111dup0dup1dup2" fmla="*/ 2036215 h 2440282"/>
                <a:gd name="connsiteX112dup0dup1dup2" fmla="*/ 1299299 w 2184063"/>
                <a:gd name="connsiteY112dup0dup1dup2" fmla="*/ 2035387 h 2440282"/>
                <a:gd name="connsiteX113dup0dup1dup2" fmla="*/ 1362399 w 2184063"/>
                <a:gd name="connsiteY113dup0dup1dup2" fmla="*/ 2050208 h 2440282"/>
                <a:gd name="connsiteX114dup0dup1dup2" fmla="*/ 1607532 w 2184063"/>
                <a:gd name="connsiteY114dup0dup1dup2" fmla="*/ 2139940 h 2440282"/>
                <a:gd name="connsiteX115dup0dup1dup2" fmla="*/ 1630814 w 2184063"/>
                <a:gd name="connsiteY115dup0dup1dup2" fmla="*/ 2153467 h 2440282"/>
                <a:gd name="connsiteX116dup0dup1dup2" fmla="*/ 1632311 w 2184063"/>
                <a:gd name="connsiteY116dup0dup1dup2" fmla="*/ 2172254 h 2440282"/>
                <a:gd name="connsiteX117dup0dup1dup2" fmla="*/ 1659424 w 2184063"/>
                <a:gd name="connsiteY117dup0dup1dup2" fmla="*/ 2170092 h 2440282"/>
                <a:gd name="connsiteX118dup0dup1dup2" fmla="*/ 1659425 w 2184063"/>
                <a:gd name="connsiteY118dup0dup1dup2" fmla="*/ 2170094 h 2440282"/>
                <a:gd name="connsiteX119dup0dup1dup2" fmla="*/ 1739657 w 2184063"/>
                <a:gd name="connsiteY119dup0dup1dup2" fmla="*/ 2163696 h 2440282"/>
                <a:gd name="connsiteX120dup0dup1dup2" fmla="*/ 1739657 w 2184063"/>
                <a:gd name="connsiteY120dup0dup1dup2" fmla="*/ 2163695 h 2440282"/>
                <a:gd name="connsiteX121dup0dup1dup2" fmla="*/ 2172774 w 2184063"/>
                <a:gd name="connsiteY121dup0dup1dup2" fmla="*/ 2129161 h 2440282"/>
                <a:gd name="connsiteX122dup0dup1dup2" fmla="*/ 2177820 w 2184063"/>
                <a:gd name="connsiteY122dup0dup1dup2" fmla="*/ 2136008 h 2440282"/>
                <a:gd name="connsiteX123dup0dup1dup2" fmla="*/ 2184013 w 2184063"/>
                <a:gd name="connsiteY123dup0dup1dup2" fmla="*/ 2144406 h 2440282"/>
                <a:gd name="connsiteX124dup0dup1dup2" fmla="*/ 2184063 w 2184063"/>
                <a:gd name="connsiteY124dup0dup1dup2" fmla="*/ 2144590 h 2440282"/>
                <a:gd name="connsiteX125dup0dup1dup2" fmla="*/ 1917921 w 2184063"/>
                <a:gd name="connsiteY125dup0dup1dup2" fmla="*/ 2338068 h 2440282"/>
                <a:gd name="connsiteX126dup0dup1dup2" fmla="*/ 1843707 w 2184063"/>
                <a:gd name="connsiteY126dup0dup1dup2" fmla="*/ 2359386 h 2440282"/>
                <a:gd name="connsiteX127dup0dup1dup2" fmla="*/ 1742499 w 2184063"/>
                <a:gd name="connsiteY127dup0dup1dup2" fmla="*/ 2382008 h 2440282"/>
                <a:gd name="connsiteX128dup0dup1dup2" fmla="*/ 1681997 w 2184063"/>
                <a:gd name="connsiteY128dup0dup1dup2" fmla="*/ 2392777 h 2440282"/>
                <a:gd name="connsiteX129dup0dup1dup2" fmla="*/ 1681997 w 2184063"/>
                <a:gd name="connsiteY129dup0dup1dup2" fmla="*/ 2392779 h 2440282"/>
                <a:gd name="connsiteX130dup0dup1dup2" fmla="*/ 1650364 w 2184063"/>
                <a:gd name="connsiteY130dup0dup1dup2" fmla="*/ 2398408 h 2440282"/>
                <a:gd name="connsiteX131dup0dup1dup2" fmla="*/ 1649832 w 2184063"/>
                <a:gd name="connsiteY131dup0dup1dup2" fmla="*/ 2394461 h 2440282"/>
                <a:gd name="connsiteX132dup0dup1dup2" fmla="*/ 1649832 w 2184063"/>
                <a:gd name="connsiteY132dup0dup1dup2" fmla="*/ 2394461 h 2440282"/>
                <a:gd name="connsiteX133dup0dup1dup2" fmla="*/ 1650364 w 2184063"/>
                <a:gd name="connsiteY133dup0dup1dup2" fmla="*/ 2398408 h 2440282"/>
                <a:gd name="connsiteX134dup0dup1dup2" fmla="*/ 1632353 w 2184063"/>
                <a:gd name="connsiteY134dup0dup1dup2" fmla="*/ 2401613 h 2440282"/>
                <a:gd name="connsiteX135dup0dup1dup2" fmla="*/ 1390668 w 2184063"/>
                <a:gd name="connsiteY135dup0dup1dup2" fmla="*/ 2429950 h 2440282"/>
                <a:gd name="connsiteX136dup0dup1dup2" fmla="*/ 579308 w 2184063"/>
                <a:gd name="connsiteY136dup0dup1dup2" fmla="*/ 2333617 h 2440282"/>
                <a:gd name="connsiteX137dup0dup1" fmla="*/ 569445 w 2184063"/>
                <a:gd name="connsiteY137dup0dup1" fmla="*/ 2320235 h 2440282"/>
                <a:gd name="connsiteX138dup0dup1" fmla="*/ 546402 w 2184063"/>
                <a:gd name="connsiteY138dup0dup1" fmla="*/ 2319700 h 2440282"/>
                <a:gd name="connsiteX139dup0dup1" fmla="*/ 6797 w 2184063"/>
                <a:gd name="connsiteY139dup0dup1" fmla="*/ 1320701 h 2440282"/>
                <a:gd name="connsiteX0dup0dup1dup2dup3" fmla="*/ 1677498 w 2184063"/>
                <a:gd name="connsiteY0dup0dup1dup2dup3" fmla="*/ 147715 h 2440282"/>
                <a:gd name="connsiteX1dup0dup1dup2dup3" fmla="*/ 1677500 w 2184063"/>
                <a:gd name="connsiteY1dup0dup1dup2dup3" fmla="*/ 147717 h 2440282"/>
                <a:gd name="connsiteX2dup0dup1dup2dup3" fmla="*/ 1718637 w 2184063"/>
                <a:gd name="connsiteY2dup0dup1dup2dup3" fmla="*/ 153446 h 2440282"/>
                <a:gd name="connsiteX3dup0dup1dup2dup3" fmla="*/ 1852850 w 2184063"/>
                <a:gd name="connsiteY3dup0dup1dup2dup3" fmla="*/ 209092 h 2440282"/>
                <a:gd name="connsiteX4dup0dup1dup2dup3" fmla="*/ 1854464 w 2184063"/>
                <a:gd name="connsiteY4dup0dup1dup2dup3" fmla="*/ 210520 h 2440282"/>
                <a:gd name="connsiteX5dup0dup1dup2dup3" fmla="*/ 1976204 w 2184063"/>
                <a:gd name="connsiteY5dup0dup1dup2dup3" fmla="*/ 200812 h 2440282"/>
                <a:gd name="connsiteX6dup0dup1dup2dup3" fmla="*/ 1976202 w 2184063"/>
                <a:gd name="connsiteY6dup0dup1dup2dup3" fmla="*/ 200811 h 2440282"/>
                <a:gd name="connsiteX7dup0dup1dup2dup3" fmla="*/ 1854465 w 2184063"/>
                <a:gd name="connsiteY7dup0dup1dup2dup3" fmla="*/ 210519 h 2440282"/>
                <a:gd name="connsiteX8dup0dup1dup2dup3" fmla="*/ 1852851 w 2184063"/>
                <a:gd name="connsiteY8dup0dup1dup2dup3" fmla="*/ 209091 h 2440282"/>
                <a:gd name="connsiteX9dup0dup1dup2dup3" fmla="*/ 1718638 w 2184063"/>
                <a:gd name="connsiteY9dup0dup1dup2dup3" fmla="*/ 153445 h 2440282"/>
                <a:gd name="connsiteX10dup0dup1dup2dup3" fmla="*/ 1677498 w 2184063"/>
                <a:gd name="connsiteY10dup0dup1dup2dup3" fmla="*/ 147715 h 2440282"/>
                <a:gd name="connsiteX11dup0dup1dup2dup3" fmla="*/ 1545827 w 2184063"/>
                <a:gd name="connsiteY11dup0dup1dup2dup3" fmla="*/ 16370 h 2440282"/>
                <a:gd name="connsiteX12dup0dup1dup2dup3" fmla="*/ 1546839 w 2184063"/>
                <a:gd name="connsiteY12dup0dup1dup2dup3" fmla="*/ 19625 h 2440282"/>
                <a:gd name="connsiteX13dup0dup1dup2dup3" fmla="*/ 1657190 w 2184063"/>
                <a:gd name="connsiteY13dup0dup1dup2dup3" fmla="*/ 136048 h 2440282"/>
                <a:gd name="connsiteX14dup0dup1dup2dup3" fmla="*/ 1546840 w 2184063"/>
                <a:gd name="connsiteY14dup0dup1dup2dup3" fmla="*/ 19625 h 2440282"/>
                <a:gd name="connsiteX15dup0dup1dup2dup3" fmla="*/ 1545827 w 2184063"/>
                <a:gd name="connsiteY15dup0dup1dup2dup3" fmla="*/ 16370 h 2440282"/>
                <a:gd name="connsiteX16dup0dup1dup2dup3" fmla="*/ 1205373 w 2184063"/>
                <a:gd name="connsiteY16dup0dup1dup2dup3" fmla="*/ 316165 h 2440282"/>
                <a:gd name="connsiteX17dup0dup1dup2dup3" fmla="*/ 1212305 w 2184063"/>
                <a:gd name="connsiteY17dup0dup1dup2dup3" fmla="*/ 300036 h 2440282"/>
                <a:gd name="connsiteX18dup0dup1dup2dup3" fmla="*/ 1212305 w 2184063"/>
                <a:gd name="connsiteY18dup0dup1dup2dup3" fmla="*/ 300036 h 2440282"/>
                <a:gd name="connsiteX19dup0dup1dup2dup3" fmla="*/ 1205373 w 2184063"/>
                <a:gd name="connsiteY19dup0dup1dup2dup3" fmla="*/ 316165 h 2440282"/>
                <a:gd name="connsiteX20dup0dup1dup2dup3" fmla="*/ 1193878 w 2184063"/>
                <a:gd name="connsiteY20dup0dup1dup2dup3" fmla="*/ 368108 h 2440282"/>
                <a:gd name="connsiteX21dup0dup1dup2dup3" fmla="*/ 1193878 w 2184063"/>
                <a:gd name="connsiteY21dup0dup1dup2dup3" fmla="*/ 368108 h 2440282"/>
                <a:gd name="connsiteX22dup0dup1dup2dup3" fmla="*/ 1197076 w 2184063"/>
                <a:gd name="connsiteY22dup0dup1dup2dup3" fmla="*/ 335468 h 2440282"/>
                <a:gd name="connsiteX23dup0dup1dup2dup3" fmla="*/ 1197076 w 2184063"/>
                <a:gd name="connsiteY23dup0dup1dup2dup3" fmla="*/ 335468 h 2440282"/>
                <a:gd name="connsiteX24dup0dup1dup2dup3" fmla="*/ 1193878 w 2184063"/>
                <a:gd name="connsiteY24dup0dup1dup2dup3" fmla="*/ 368108 h 2440282"/>
                <a:gd name="connsiteX25dup0dup1dup2dup3" fmla="*/ 1154137 w 2184063"/>
                <a:gd name="connsiteY25dup0dup1dup2dup3" fmla="*/ 414159 h 2440282"/>
                <a:gd name="connsiteX26dup0dup1dup2dup3" fmla="*/ 1154137 w 2184063"/>
                <a:gd name="connsiteY26dup0dup1dup2dup3" fmla="*/ 414159 h 2440282"/>
                <a:gd name="connsiteX27dup0dup1dup2dup3" fmla="*/ 1155110 w 2184063"/>
                <a:gd name="connsiteY27dup0dup1dup2dup3" fmla="*/ 411746 h 2440282"/>
                <a:gd name="connsiteX28dup0dup1dup2dup3" fmla="*/ 1155110 w 2184063"/>
                <a:gd name="connsiteY28dup0dup1dup2dup3" fmla="*/ 411746 h 2440282"/>
                <a:gd name="connsiteX29dup0dup1dup2dup3" fmla="*/ 1154137 w 2184063"/>
                <a:gd name="connsiteY29dup0dup1dup2dup3" fmla="*/ 414159 h 2440282"/>
                <a:gd name="connsiteX30dup0dup1dup2dup3" fmla="*/ 1259218 w 2184063"/>
                <a:gd name="connsiteY30dup0dup1dup2dup3" fmla="*/ 2037899 h 2440282"/>
                <a:gd name="connsiteX31dup0dup1dup2dup3" fmla="*/ 1267134 w 2184063"/>
                <a:gd name="connsiteY31dup0dup1dup2dup3" fmla="*/ 2037071 h 2440282"/>
                <a:gd name="connsiteX32dup0dup1dup2dup3" fmla="*/ 1330234 w 2184063"/>
                <a:gd name="connsiteY32dup0dup1dup2dup3" fmla="*/ 2051892 h 2440282"/>
                <a:gd name="connsiteX33dup0dup1dup2dup3" fmla="*/ 1523631 w 2184063"/>
                <a:gd name="connsiteY33dup0dup1dup2dup3" fmla="*/ 2117390 h 2440282"/>
                <a:gd name="connsiteX34dup0dup1dup2dup3" fmla="*/ 1547271 w 2184063"/>
                <a:gd name="connsiteY34dup0dup1dup2dup3" fmla="*/ 2128463 h 2440282"/>
                <a:gd name="connsiteX35dup0dup1dup2dup3" fmla="*/ 1560018 w 2184063"/>
                <a:gd name="connsiteY35dup0dup1dup2dup3" fmla="*/ 2288333 h 2440282"/>
                <a:gd name="connsiteX36dup0dup1dup2dup3" fmla="*/ 2005328 w 2184063"/>
                <a:gd name="connsiteY36dup0dup1dup2dup3" fmla="*/ 2252828 h 2440282"/>
                <a:gd name="connsiteX37dup0dup1dup2dup3" fmla="*/ 2005329 w 2184063"/>
                <a:gd name="connsiteY37dup0dup1dup2dup3" fmla="*/ 2252827 h 2440282"/>
                <a:gd name="connsiteX38dup0dup1dup2dup3" fmla="*/ 1560018 w 2184063"/>
                <a:gd name="connsiteY38dup0dup1dup2dup3" fmla="*/ 2288333 h 2440282"/>
                <a:gd name="connsiteX39dup0dup1dup2dup3" fmla="*/ 1547271 w 2184063"/>
                <a:gd name="connsiteY39dup0dup1dup2dup3" fmla="*/ 2128463 h 2440282"/>
                <a:gd name="connsiteX40dup0dup1dup2dup3" fmla="*/ 1523631 w 2184063"/>
                <a:gd name="connsiteY40dup0dup1dup2dup3" fmla="*/ 2117390 h 2440282"/>
                <a:gd name="connsiteX41dup0dup1dup2dup3" fmla="*/ 1330234 w 2184063"/>
                <a:gd name="connsiteY41dup0dup1dup2dup3" fmla="*/ 2051892 h 2440282"/>
                <a:gd name="connsiteX42dup0dup1dup2dup3" fmla="*/ 1267134 w 2184063"/>
                <a:gd name="connsiteY42dup0dup1dup2dup3" fmla="*/ 2037070 h 2440282"/>
                <a:gd name="connsiteX43dup0dup1dup2dup3" fmla="*/ 1259218 w 2184063"/>
                <a:gd name="connsiteY43dup0dup1dup2dup3" fmla="*/ 2037899 h 2440282"/>
                <a:gd name="connsiteX44dup0dup1dup2dup3" fmla="*/ 1259462 w 2184063"/>
                <a:gd name="connsiteY44dup0dup1dup2dup3" fmla="*/ 2037483 h 2440282"/>
                <a:gd name="connsiteX45dup0dup1dup2dup3" fmla="*/ 1259218 w 2184063"/>
                <a:gd name="connsiteY45dup0dup1dup2dup3" fmla="*/ 2037899 h 2440282"/>
                <a:gd name="connsiteX46dup0dup1dup2dup3" fmla="*/ 1116309 w 2184063"/>
                <a:gd name="connsiteY46dup0dup1dup2dup3" fmla="*/ 431210 h 2440282"/>
                <a:gd name="connsiteX47dup0dup1dup2dup3" fmla="*/ 1116309 w 2184063"/>
                <a:gd name="connsiteY47dup0dup1dup2dup3" fmla="*/ 431210 h 2440282"/>
                <a:gd name="connsiteX48dup0dup1dup2dup3" fmla="*/ 1115986 w 2184063"/>
                <a:gd name="connsiteY48dup0dup1dup2dup3" fmla="*/ 427159 h 2440282"/>
                <a:gd name="connsiteX49dup0dup1dup2dup3" fmla="*/ 1115986 w 2184063"/>
                <a:gd name="connsiteY49dup0dup1dup2dup3" fmla="*/ 427159 h 2440282"/>
                <a:gd name="connsiteX50dup0dup1dup2dup3" fmla="*/ 1116309 w 2184063"/>
                <a:gd name="connsiteY50dup0dup1dup2dup3" fmla="*/ 431210 h 2440282"/>
                <a:gd name="connsiteX51dup0dup1dup2dup3" fmla="*/ 889934 w 2184063"/>
                <a:gd name="connsiteY51dup0dup1dup2dup3" fmla="*/ 678097 h 2440282"/>
                <a:gd name="connsiteX52dup0dup1dup2dup3" fmla="*/ 1163660 w 2184063"/>
                <a:gd name="connsiteY52dup0dup1dup2dup3" fmla="*/ 817001 h 2440282"/>
                <a:gd name="connsiteX53dup0dup1dup2dup3" fmla="*/ 1215481 w 2184063"/>
                <a:gd name="connsiteY53dup0dup1dup2dup3" fmla="*/ 818299 h 2440282"/>
                <a:gd name="connsiteX54dup0dup1dup2dup3" fmla="*/ 1275610 w 2184063"/>
                <a:gd name="connsiteY54dup0dup1dup2dup3" fmla="*/ 847293 h 2440282"/>
                <a:gd name="connsiteX55dup0dup1dup2dup3" fmla="*/ 1396916 w 2184063"/>
                <a:gd name="connsiteY55dup0dup1dup2dup3" fmla="*/ 1697184 h 2440282"/>
                <a:gd name="connsiteX56dup0dup1dup2dup3" fmla="*/ 1285489 w 2184063"/>
                <a:gd name="connsiteY56dup0dup1dup2dup3" fmla="*/ 1993015 h 2440282"/>
                <a:gd name="connsiteX57dup0dup1dup2dup3" fmla="*/ 1260601 w 2184063"/>
                <a:gd name="connsiteY57dup0dup1dup2dup3" fmla="*/ 2035534 h 2440282"/>
                <a:gd name="connsiteX58dup0dup1dup2dup3" fmla="*/ 1260602 w 2184063"/>
                <a:gd name="connsiteY58dup0dup1dup2dup3" fmla="*/ 2035534 h 2440282"/>
                <a:gd name="connsiteX59dup0dup1dup2dup3" fmla="*/ 1260602 w 2184063"/>
                <a:gd name="connsiteY59dup0dup1dup2dup3" fmla="*/ 2035534 h 2440282"/>
                <a:gd name="connsiteX60dup0dup1dup2dup3" fmla="*/ 1260601 w 2184063"/>
                <a:gd name="connsiteY60dup0dup1dup2dup3" fmla="*/ 2035533 h 2440282"/>
                <a:gd name="connsiteX61dup0dup1dup2dup3" fmla="*/ 1285489 w 2184063"/>
                <a:gd name="connsiteY61dup0dup1dup2dup3" fmla="*/ 1993015 h 2440282"/>
                <a:gd name="connsiteX62dup0dup1dup2dup3" fmla="*/ 1396916 w 2184063"/>
                <a:gd name="connsiteY62dup0dup1dup2dup3" fmla="*/ 1697184 h 2440282"/>
                <a:gd name="connsiteX63dup0dup1dup2dup3" fmla="*/ 1275610 w 2184063"/>
                <a:gd name="connsiteY63dup0dup1dup2dup3" fmla="*/ 847292 h 2440282"/>
                <a:gd name="connsiteX64dup0dup1dup2dup3" fmla="*/ 1215481 w 2184063"/>
                <a:gd name="connsiteY64dup0dup1dup2dup3" fmla="*/ 818299 h 2440282"/>
                <a:gd name="connsiteX65dup0dup1dup2dup3" fmla="*/ 1163660 w 2184063"/>
                <a:gd name="connsiteY65dup0dup1dup2dup3" fmla="*/ 817000 h 2440282"/>
                <a:gd name="connsiteX66dup0dup1dup2dup3" fmla="*/ 889934 w 2184063"/>
                <a:gd name="connsiteY66dup0dup1dup2dup3" fmla="*/ 678096 h 2440282"/>
                <a:gd name="connsiteX67dup0dup1dup2dup3" fmla="*/ 888448 w 2184063"/>
                <a:gd name="connsiteY67dup0dup1dup2dup3" fmla="*/ 648570 h 2440282"/>
                <a:gd name="connsiteX68dup0dup1dup2dup3" fmla="*/ 895432 w 2184063"/>
                <a:gd name="connsiteY68dup0dup1dup2dup3" fmla="*/ 618460 h 2440282"/>
                <a:gd name="connsiteX69dup0dup1dup2dup3" fmla="*/ 895432 w 2184063"/>
                <a:gd name="connsiteY69dup0dup1dup2dup3" fmla="*/ 618460 h 2440282"/>
                <a:gd name="connsiteX70dup0dup1dup2dup3" fmla="*/ 889934 w 2184063"/>
                <a:gd name="connsiteY70dup0dup1dup2dup3" fmla="*/ 678097 h 2440282"/>
                <a:gd name="connsiteX71dup0dup1dup2dup3" fmla="*/ 6797 w 2184063"/>
                <a:gd name="connsiteY71dup0dup1dup2dup3" fmla="*/ 1320701 h 2440282"/>
                <a:gd name="connsiteX72dup0dup1dup2dup3" fmla="*/ 432908 w 2184063"/>
                <a:gd name="connsiteY72dup0dup1dup2dup3" fmla="*/ 239297 h 2440282"/>
                <a:gd name="connsiteX73dup0dup1dup2dup3" fmla="*/ 537196 w 2184063"/>
                <a:gd name="connsiteY73dup0dup1dup2dup3" fmla="*/ 252259 h 2440282"/>
                <a:gd name="connsiteX74dup0dup1dup2dup3" fmla="*/ 549990 w 2184063"/>
                <a:gd name="connsiteY74dup0dup1dup2dup3" fmla="*/ 257738 h 2440282"/>
                <a:gd name="connsiteX75dup0dup1dup2dup3" fmla="*/ 539024 w 2184063"/>
                <a:gd name="connsiteY75dup0dup1dup2dup3" fmla="*/ 238711 h 2440282"/>
                <a:gd name="connsiteX76dup0dup1dup2dup3" fmla="*/ 534800 w 2184063"/>
                <a:gd name="connsiteY76dup0dup1dup2dup3" fmla="*/ 216566 h 2440282"/>
                <a:gd name="connsiteX77dup0dup1dup2dup3" fmla="*/ 1352552 w 2184063"/>
                <a:gd name="connsiteY77dup0dup1dup2dup3" fmla="*/ 0 h 2440282"/>
                <a:gd name="connsiteX78dup0dup1dup2dup3" fmla="*/ 1509348 w 2184063"/>
                <a:gd name="connsiteY78dup0dup1dup2dup3" fmla="*/ 4183 h 2440282"/>
                <a:gd name="connsiteX79dup0dup1dup2dup3" fmla="*/ 1509465 w 2184063"/>
                <a:gd name="connsiteY79dup0dup1dup2dup3" fmla="*/ 4560 h 2440282"/>
                <a:gd name="connsiteX80dup0dup1dup2dup3" fmla="*/ 1509348 w 2184063"/>
                <a:gd name="connsiteY80dup0dup1dup2dup3" fmla="*/ 4183 h 2440282"/>
                <a:gd name="connsiteX81dup0dup1dup2dup3" fmla="*/ 1517357 w 2184063"/>
                <a:gd name="connsiteY81dup0dup1dup2dup3" fmla="*/ 4397 h 2440282"/>
                <a:gd name="connsiteX82dup0dup1dup2dup3" fmla="*/ 1542751 w 2184063"/>
                <a:gd name="connsiteY82dup0dup1dup2dup3" fmla="*/ 6483 h 2440282"/>
                <a:gd name="connsiteX83dup0dup1dup2dup3" fmla="*/ 1542752 w 2184063"/>
                <a:gd name="connsiteY83dup0dup1dup2dup3" fmla="*/ 6485 h 2440282"/>
                <a:gd name="connsiteX84dup0dup1dup2dup3" fmla="*/ 1562673 w 2184063"/>
                <a:gd name="connsiteY84dup0dup1dup2dup3" fmla="*/ 8123 h 2440282"/>
                <a:gd name="connsiteX85dup0dup1dup2dup3" fmla="*/ 2008369 w 2184063"/>
                <a:gd name="connsiteY85dup0dup1dup2dup3" fmla="*/ 199132 h 2440282"/>
                <a:gd name="connsiteX86dup0dup1dup2dup3" fmla="*/ 1828928 w 2184063"/>
                <a:gd name="connsiteY86dup0dup1dup2dup3" fmla="*/ 213439 h 2440282"/>
                <a:gd name="connsiteX87dup0dup1dup2dup3" fmla="*/ 1828923 w 2184063"/>
                <a:gd name="connsiteY87dup0dup1dup2dup3" fmla="*/ 213437 h 2440282"/>
                <a:gd name="connsiteX88dup0dup1dup2dup3" fmla="*/ 1725400 w 2184063"/>
                <a:gd name="connsiteY88dup0dup1dup2dup3" fmla="*/ 221692 h 2440282"/>
                <a:gd name="connsiteX89dup0dup1dup2dup3" fmla="*/ 1712840 w 2184063"/>
                <a:gd name="connsiteY89dup0dup1dup2dup3" fmla="*/ 215203 h 2440282"/>
                <a:gd name="connsiteX90dup0dup1dup2dup3" fmla="*/ 1541891 w 2184063"/>
                <a:gd name="connsiteY90dup0dup1dup2dup3" fmla="*/ 219746 h 2440282"/>
                <a:gd name="connsiteX91dup0dup1dup2dup3" fmla="*/ 1464661 w 2184063"/>
                <a:gd name="connsiteY91dup0dup1dup2dup3" fmla="*/ 242482 h 2440282"/>
                <a:gd name="connsiteX92dup0dup1dup2dup3" fmla="*/ 1460202 w 2184063"/>
                <a:gd name="connsiteY92dup0dup1dup2dup3" fmla="*/ 243795 h 2440282"/>
                <a:gd name="connsiteX93dup0dup1dup2dup3" fmla="*/ 1458541 w 2184063"/>
                <a:gd name="connsiteY93dup0dup1dup2dup3" fmla="*/ 243929 h 2440282"/>
                <a:gd name="connsiteX94dup0dup1dup2dup3" fmla="*/ 1458568 w 2184063"/>
                <a:gd name="connsiteY94dup0dup1dup2dup3" fmla="*/ 244278 h 2440282"/>
                <a:gd name="connsiteX95dup0dup1dup2dup3" fmla="*/ 1428046 w 2184063"/>
                <a:gd name="connsiteY95dup0dup1dup2dup3" fmla="*/ 253265 h 2440282"/>
                <a:gd name="connsiteX96dup0dup1dup2dup3" fmla="*/ 1187276 w 2184063"/>
                <a:gd name="connsiteY96dup0dup1dup2dup3" fmla="*/ 410062 h 2440282"/>
                <a:gd name="connsiteX97dup0dup1dup2dup3" fmla="*/ 1186301 w 2184063"/>
                <a:gd name="connsiteY97dup0dup1dup2dup3" fmla="*/ 412477 h 2440282"/>
                <a:gd name="connsiteX98dup0dup1dup2dup3" fmla="*/ 1156029 w 2184063"/>
                <a:gd name="connsiteY98dup0dup1dup2dup3" fmla="*/ 426126 h 2440282"/>
                <a:gd name="connsiteX99dup0dup1dup2dup3" fmla="*/ 1148151 w 2184063"/>
                <a:gd name="connsiteY99dup0dup1dup2dup3" fmla="*/ 425478 h 2440282"/>
                <a:gd name="connsiteX100dup0dup1dup2dup3" fmla="*/ 1148474 w 2184063"/>
                <a:gd name="connsiteY100dup0dup1dup2dup3" fmla="*/ 429528 h 2440282"/>
                <a:gd name="connsiteX101dup0dup1dup2dup3" fmla="*/ 1120458 w 2184063"/>
                <a:gd name="connsiteY101dup0dup1dup2dup3" fmla="*/ 442161 h 2440282"/>
                <a:gd name="connsiteX102dup0dup1dup2dup3" fmla="*/ 922100 w 2184063"/>
                <a:gd name="connsiteY102dup0dup1dup2dup3" fmla="*/ 676414 h 2440282"/>
                <a:gd name="connsiteX103dup0dup1dup2dup3" fmla="*/ 1195825 w 2184063"/>
                <a:gd name="connsiteY103dup0dup1dup2dup3" fmla="*/ 815318 h 2440282"/>
                <a:gd name="connsiteX104dup0dup1dup2dup3" fmla="*/ 1247647 w 2184063"/>
                <a:gd name="connsiteY104dup0dup1dup2dup3" fmla="*/ 816617 h 2440282"/>
                <a:gd name="connsiteX105dup0dup1dup2dup3" fmla="*/ 1307776 w 2184063"/>
                <a:gd name="connsiteY105dup0dup1dup2dup3" fmla="*/ 845609 h 2440282"/>
                <a:gd name="connsiteX106dup0dup1dup2dup3" fmla="*/ 1429081 w 2184063"/>
                <a:gd name="connsiteY106dup0dup1dup2dup3" fmla="*/ 1695501 h 2440282"/>
                <a:gd name="connsiteX107dup0dup1dup2dup3" fmla="*/ 1317654 w 2184063"/>
                <a:gd name="connsiteY107dup0dup1dup2dup3" fmla="*/ 1991332 h 2440282"/>
                <a:gd name="connsiteX108dup0dup1dup2dup3" fmla="*/ 1292765 w 2184063"/>
                <a:gd name="connsiteY108dup0dup1dup2dup3" fmla="*/ 2033852 h 2440282"/>
                <a:gd name="connsiteX109dup0dup1dup2dup3" fmla="*/ 1292767 w 2184063"/>
                <a:gd name="connsiteY109dup0dup1dup2dup3" fmla="*/ 2033854 h 2440282"/>
                <a:gd name="connsiteX110dup0dup1dup2dup3" fmla="*/ 1291384 w 2184063"/>
                <a:gd name="connsiteY110dup0dup1dup2dup3" fmla="*/ 2036215 h 2440282"/>
                <a:gd name="connsiteX111dup0dup1dup2dup3" fmla="*/ 1299299 w 2184063"/>
                <a:gd name="connsiteY111dup0dup1dup2dup3" fmla="*/ 2035387 h 2440282"/>
                <a:gd name="connsiteX112dup0dup1dup2dup3" fmla="*/ 1362399 w 2184063"/>
                <a:gd name="connsiteY112dup0dup1dup2dup3" fmla="*/ 2050208 h 2440282"/>
                <a:gd name="connsiteX113dup0dup1dup2dup3" fmla="*/ 1607532 w 2184063"/>
                <a:gd name="connsiteY113dup0dup1dup2dup3" fmla="*/ 2139940 h 2440282"/>
                <a:gd name="connsiteX114dup0dup1dup2dup3" fmla="*/ 1630814 w 2184063"/>
                <a:gd name="connsiteY114dup0dup1dup2dup3" fmla="*/ 2153467 h 2440282"/>
                <a:gd name="connsiteX115dup0dup1dup2dup3" fmla="*/ 1632311 w 2184063"/>
                <a:gd name="connsiteY115dup0dup1dup2dup3" fmla="*/ 2172254 h 2440282"/>
                <a:gd name="connsiteX116dup0dup1dup2dup3" fmla="*/ 1659424 w 2184063"/>
                <a:gd name="connsiteY116dup0dup1dup2dup3" fmla="*/ 2170092 h 2440282"/>
                <a:gd name="connsiteX117dup0dup1dup2dup3" fmla="*/ 1659425 w 2184063"/>
                <a:gd name="connsiteY117dup0dup1dup2dup3" fmla="*/ 2170094 h 2440282"/>
                <a:gd name="connsiteX118dup0dup1dup2dup3" fmla="*/ 1739657 w 2184063"/>
                <a:gd name="connsiteY118dup0dup1dup2dup3" fmla="*/ 2163696 h 2440282"/>
                <a:gd name="connsiteX119dup0dup1dup2dup3" fmla="*/ 1739657 w 2184063"/>
                <a:gd name="connsiteY119dup0dup1dup2dup3" fmla="*/ 2163695 h 2440282"/>
                <a:gd name="connsiteX120dup0dup1dup2dup3" fmla="*/ 2172774 w 2184063"/>
                <a:gd name="connsiteY120dup0dup1dup2dup3" fmla="*/ 2129161 h 2440282"/>
                <a:gd name="connsiteX121dup0dup1dup2dup3" fmla="*/ 2177820 w 2184063"/>
                <a:gd name="connsiteY121dup0dup1dup2dup3" fmla="*/ 2136008 h 2440282"/>
                <a:gd name="connsiteX122dup0dup1dup2dup3" fmla="*/ 2184013 w 2184063"/>
                <a:gd name="connsiteY122dup0dup1dup2dup3" fmla="*/ 2144406 h 2440282"/>
                <a:gd name="connsiteX123dup0dup1dup2dup3" fmla="*/ 2184063 w 2184063"/>
                <a:gd name="connsiteY123dup0dup1dup2dup3" fmla="*/ 2144590 h 2440282"/>
                <a:gd name="connsiteX124dup0dup1dup2dup3" fmla="*/ 1917921 w 2184063"/>
                <a:gd name="connsiteY124dup0dup1dup2dup3" fmla="*/ 2338068 h 2440282"/>
                <a:gd name="connsiteX125dup0dup1dup2dup3" fmla="*/ 1843707 w 2184063"/>
                <a:gd name="connsiteY125dup0dup1dup2dup3" fmla="*/ 2359386 h 2440282"/>
                <a:gd name="connsiteX126dup0dup1dup2dup3" fmla="*/ 1742499 w 2184063"/>
                <a:gd name="connsiteY126dup0dup1dup2dup3" fmla="*/ 2382008 h 2440282"/>
                <a:gd name="connsiteX127dup0dup1dup2dup3" fmla="*/ 1681997 w 2184063"/>
                <a:gd name="connsiteY127dup0dup1dup2dup3" fmla="*/ 2392777 h 2440282"/>
                <a:gd name="connsiteX128dup0dup1dup2dup3" fmla="*/ 1681997 w 2184063"/>
                <a:gd name="connsiteY128dup0dup1dup2dup3" fmla="*/ 2392779 h 2440282"/>
                <a:gd name="connsiteX129dup0dup1dup2dup3" fmla="*/ 1650364 w 2184063"/>
                <a:gd name="connsiteY129dup0dup1dup2dup3" fmla="*/ 2398408 h 2440282"/>
                <a:gd name="connsiteX130dup0dup1dup2dup3" fmla="*/ 1649832 w 2184063"/>
                <a:gd name="connsiteY130dup0dup1dup2dup3" fmla="*/ 2394461 h 2440282"/>
                <a:gd name="connsiteX131dup0dup1dup2dup3" fmla="*/ 1649832 w 2184063"/>
                <a:gd name="connsiteY131dup0dup1dup2dup3" fmla="*/ 2394461 h 2440282"/>
                <a:gd name="connsiteX132dup0dup1dup2dup3" fmla="*/ 1650364 w 2184063"/>
                <a:gd name="connsiteY132dup0dup1dup2dup3" fmla="*/ 2398408 h 2440282"/>
                <a:gd name="connsiteX133dup0dup1dup2dup3" fmla="*/ 1632353 w 2184063"/>
                <a:gd name="connsiteY133dup0dup1dup2dup3" fmla="*/ 2401613 h 2440282"/>
                <a:gd name="connsiteX134dup0dup1dup2dup3" fmla="*/ 1390668 w 2184063"/>
                <a:gd name="connsiteY134dup0dup1dup2dup3" fmla="*/ 2429950 h 2440282"/>
                <a:gd name="connsiteX135dup0dup1dup2dup3" fmla="*/ 579308 w 2184063"/>
                <a:gd name="connsiteY135dup0dup1dup2dup3" fmla="*/ 2333617 h 2440282"/>
                <a:gd name="connsiteX136dup0dup1dup2dup3" fmla="*/ 569445 w 2184063"/>
                <a:gd name="connsiteY136dup0dup1dup2dup3" fmla="*/ 2320235 h 2440282"/>
                <a:gd name="connsiteX137dup0dup1dup2" fmla="*/ 546402 w 2184063"/>
                <a:gd name="connsiteY137dup0dup1dup2" fmla="*/ 2319700 h 2440282"/>
                <a:gd name="connsiteX138dup0dup1dup2" fmla="*/ 6797 w 2184063"/>
                <a:gd name="connsiteY138dup0dup1dup2" fmla="*/ 1320701 h 2440282"/>
                <a:gd name="connsiteX0dup0dup1dup2dup3dup4" fmla="*/ 1677498 w 2184063"/>
                <a:gd name="connsiteY0dup0dup1dup2dup3dup4" fmla="*/ 147715 h 2440282"/>
                <a:gd name="connsiteX1dup0dup1dup2dup3dup4" fmla="*/ 1677500 w 2184063"/>
                <a:gd name="connsiteY1dup0dup1dup2dup3dup4" fmla="*/ 147717 h 2440282"/>
                <a:gd name="connsiteX2dup0dup1dup2dup3dup4" fmla="*/ 1718637 w 2184063"/>
                <a:gd name="connsiteY2dup0dup1dup2dup3dup4" fmla="*/ 153446 h 2440282"/>
                <a:gd name="connsiteX3dup0dup1dup2dup3dup4" fmla="*/ 1852850 w 2184063"/>
                <a:gd name="connsiteY3dup0dup1dup2dup3dup4" fmla="*/ 209092 h 2440282"/>
                <a:gd name="connsiteX4dup0dup1dup2dup3dup4" fmla="*/ 1854464 w 2184063"/>
                <a:gd name="connsiteY4dup0dup1dup2dup3dup4" fmla="*/ 210520 h 2440282"/>
                <a:gd name="connsiteX5dup0dup1dup2dup3dup4" fmla="*/ 1976204 w 2184063"/>
                <a:gd name="connsiteY5dup0dup1dup2dup3dup4" fmla="*/ 200812 h 2440282"/>
                <a:gd name="connsiteX6dup0dup1dup2dup3dup4" fmla="*/ 1976202 w 2184063"/>
                <a:gd name="connsiteY6dup0dup1dup2dup3dup4" fmla="*/ 200811 h 2440282"/>
                <a:gd name="connsiteX7dup0dup1dup2dup3dup4" fmla="*/ 1854465 w 2184063"/>
                <a:gd name="connsiteY7dup0dup1dup2dup3dup4" fmla="*/ 210519 h 2440282"/>
                <a:gd name="connsiteX8dup0dup1dup2dup3dup4" fmla="*/ 1852851 w 2184063"/>
                <a:gd name="connsiteY8dup0dup1dup2dup3dup4" fmla="*/ 209091 h 2440282"/>
                <a:gd name="connsiteX9dup0dup1dup2dup3dup4" fmla="*/ 1718638 w 2184063"/>
                <a:gd name="connsiteY9dup0dup1dup2dup3dup4" fmla="*/ 153445 h 2440282"/>
                <a:gd name="connsiteX10dup0dup1dup2dup3dup4" fmla="*/ 1677498 w 2184063"/>
                <a:gd name="connsiteY10dup0dup1dup2dup3dup4" fmla="*/ 147715 h 2440282"/>
                <a:gd name="connsiteX11dup0dup1dup2dup3dup4" fmla="*/ 1545827 w 2184063"/>
                <a:gd name="connsiteY11dup0dup1dup2dup3dup4" fmla="*/ 16370 h 2440282"/>
                <a:gd name="connsiteX12dup0dup1dup2dup3dup4" fmla="*/ 1546839 w 2184063"/>
                <a:gd name="connsiteY12dup0dup1dup2dup3dup4" fmla="*/ 19625 h 2440282"/>
                <a:gd name="connsiteX13dup0dup1dup2dup3dup4" fmla="*/ 1546840 w 2184063"/>
                <a:gd name="connsiteY13dup0dup1dup2dup3dup4" fmla="*/ 19625 h 2440282"/>
                <a:gd name="connsiteX14dup0dup1dup2dup3dup4" fmla="*/ 1545827 w 2184063"/>
                <a:gd name="connsiteY14dup0dup1dup2dup3dup4" fmla="*/ 16370 h 2440282"/>
                <a:gd name="connsiteX15dup0dup1dup2dup3dup4" fmla="*/ 1205373 w 2184063"/>
                <a:gd name="connsiteY15dup0dup1dup2dup3dup4" fmla="*/ 316165 h 2440282"/>
                <a:gd name="connsiteX16dup0dup1dup2dup3dup4" fmla="*/ 1212305 w 2184063"/>
                <a:gd name="connsiteY16dup0dup1dup2dup3dup4" fmla="*/ 300036 h 2440282"/>
                <a:gd name="connsiteX17dup0dup1dup2dup3dup4" fmla="*/ 1212305 w 2184063"/>
                <a:gd name="connsiteY17dup0dup1dup2dup3dup4" fmla="*/ 300036 h 2440282"/>
                <a:gd name="connsiteX18dup0dup1dup2dup3dup4" fmla="*/ 1205373 w 2184063"/>
                <a:gd name="connsiteY18dup0dup1dup2dup3dup4" fmla="*/ 316165 h 2440282"/>
                <a:gd name="connsiteX19dup0dup1dup2dup3dup4" fmla="*/ 1193878 w 2184063"/>
                <a:gd name="connsiteY19dup0dup1dup2dup3dup4" fmla="*/ 368108 h 2440282"/>
                <a:gd name="connsiteX20dup0dup1dup2dup3dup4" fmla="*/ 1193878 w 2184063"/>
                <a:gd name="connsiteY20dup0dup1dup2dup3dup4" fmla="*/ 368108 h 2440282"/>
                <a:gd name="connsiteX21dup0dup1dup2dup3dup4" fmla="*/ 1197076 w 2184063"/>
                <a:gd name="connsiteY21dup0dup1dup2dup3dup4" fmla="*/ 335468 h 2440282"/>
                <a:gd name="connsiteX22dup0dup1dup2dup3dup4" fmla="*/ 1197076 w 2184063"/>
                <a:gd name="connsiteY22dup0dup1dup2dup3dup4" fmla="*/ 335468 h 2440282"/>
                <a:gd name="connsiteX23dup0dup1dup2dup3dup4" fmla="*/ 1193878 w 2184063"/>
                <a:gd name="connsiteY23dup0dup1dup2dup3dup4" fmla="*/ 368108 h 2440282"/>
                <a:gd name="connsiteX24dup0dup1dup2dup3dup4" fmla="*/ 1154137 w 2184063"/>
                <a:gd name="connsiteY24dup0dup1dup2dup3dup4" fmla="*/ 414159 h 2440282"/>
                <a:gd name="connsiteX25dup0dup1dup2dup3dup4" fmla="*/ 1154137 w 2184063"/>
                <a:gd name="connsiteY25dup0dup1dup2dup3dup4" fmla="*/ 414159 h 2440282"/>
                <a:gd name="connsiteX26dup0dup1dup2dup3dup4" fmla="*/ 1155110 w 2184063"/>
                <a:gd name="connsiteY26dup0dup1dup2dup3dup4" fmla="*/ 411746 h 2440282"/>
                <a:gd name="connsiteX27dup0dup1dup2dup3dup4" fmla="*/ 1155110 w 2184063"/>
                <a:gd name="connsiteY27dup0dup1dup2dup3dup4" fmla="*/ 411746 h 2440282"/>
                <a:gd name="connsiteX28dup0dup1dup2dup3dup4" fmla="*/ 1154137 w 2184063"/>
                <a:gd name="connsiteY28dup0dup1dup2dup3dup4" fmla="*/ 414159 h 2440282"/>
                <a:gd name="connsiteX29dup0dup1dup2dup3dup4" fmla="*/ 1259218 w 2184063"/>
                <a:gd name="connsiteY29dup0dup1dup2dup3dup4" fmla="*/ 2037899 h 2440282"/>
                <a:gd name="connsiteX30dup0dup1dup2dup3dup4" fmla="*/ 1267134 w 2184063"/>
                <a:gd name="connsiteY30dup0dup1dup2dup3dup4" fmla="*/ 2037071 h 2440282"/>
                <a:gd name="connsiteX31dup0dup1dup2dup3dup4" fmla="*/ 1330234 w 2184063"/>
                <a:gd name="connsiteY31dup0dup1dup2dup3dup4" fmla="*/ 2051892 h 2440282"/>
                <a:gd name="connsiteX32dup0dup1dup2dup3dup4" fmla="*/ 1523631 w 2184063"/>
                <a:gd name="connsiteY32dup0dup1dup2dup3dup4" fmla="*/ 2117390 h 2440282"/>
                <a:gd name="connsiteX33dup0dup1dup2dup3dup4" fmla="*/ 1547271 w 2184063"/>
                <a:gd name="connsiteY33dup0dup1dup2dup3dup4" fmla="*/ 2128463 h 2440282"/>
                <a:gd name="connsiteX34dup0dup1dup2dup3dup4" fmla="*/ 1560018 w 2184063"/>
                <a:gd name="connsiteY34dup0dup1dup2dup3dup4" fmla="*/ 2288333 h 2440282"/>
                <a:gd name="connsiteX35dup0dup1dup2dup3dup4" fmla="*/ 2005328 w 2184063"/>
                <a:gd name="connsiteY35dup0dup1dup2dup3dup4" fmla="*/ 2252828 h 2440282"/>
                <a:gd name="connsiteX36dup0dup1dup2dup3dup4" fmla="*/ 2005329 w 2184063"/>
                <a:gd name="connsiteY36dup0dup1dup2dup3dup4" fmla="*/ 2252827 h 2440282"/>
                <a:gd name="connsiteX37dup0dup1dup2dup3dup4" fmla="*/ 1560018 w 2184063"/>
                <a:gd name="connsiteY37dup0dup1dup2dup3dup4" fmla="*/ 2288333 h 2440282"/>
                <a:gd name="connsiteX38dup0dup1dup2dup3dup4" fmla="*/ 1547271 w 2184063"/>
                <a:gd name="connsiteY38dup0dup1dup2dup3dup4" fmla="*/ 2128463 h 2440282"/>
                <a:gd name="connsiteX39dup0dup1dup2dup3dup4" fmla="*/ 1523631 w 2184063"/>
                <a:gd name="connsiteY39dup0dup1dup2dup3dup4" fmla="*/ 2117390 h 2440282"/>
                <a:gd name="connsiteX40dup0dup1dup2dup3dup4" fmla="*/ 1330234 w 2184063"/>
                <a:gd name="connsiteY40dup0dup1dup2dup3dup4" fmla="*/ 2051892 h 2440282"/>
                <a:gd name="connsiteX41dup0dup1dup2dup3dup4" fmla="*/ 1267134 w 2184063"/>
                <a:gd name="connsiteY41dup0dup1dup2dup3dup4" fmla="*/ 2037070 h 2440282"/>
                <a:gd name="connsiteX42dup0dup1dup2dup3dup4" fmla="*/ 1259218 w 2184063"/>
                <a:gd name="connsiteY42dup0dup1dup2dup3dup4" fmla="*/ 2037899 h 2440282"/>
                <a:gd name="connsiteX43dup0dup1dup2dup3dup4" fmla="*/ 1259462 w 2184063"/>
                <a:gd name="connsiteY43dup0dup1dup2dup3dup4" fmla="*/ 2037483 h 2440282"/>
                <a:gd name="connsiteX44dup0dup1dup2dup3dup4" fmla="*/ 1259218 w 2184063"/>
                <a:gd name="connsiteY44dup0dup1dup2dup3dup4" fmla="*/ 2037899 h 2440282"/>
                <a:gd name="connsiteX45dup0dup1dup2dup3dup4" fmla="*/ 1116309 w 2184063"/>
                <a:gd name="connsiteY45dup0dup1dup2dup3dup4" fmla="*/ 431210 h 2440282"/>
                <a:gd name="connsiteX46dup0dup1dup2dup3dup4" fmla="*/ 1116309 w 2184063"/>
                <a:gd name="connsiteY46dup0dup1dup2dup3dup4" fmla="*/ 431210 h 2440282"/>
                <a:gd name="connsiteX47dup0dup1dup2dup3dup4" fmla="*/ 1115986 w 2184063"/>
                <a:gd name="connsiteY47dup0dup1dup2dup3dup4" fmla="*/ 427159 h 2440282"/>
                <a:gd name="connsiteX48dup0dup1dup2dup3dup4" fmla="*/ 1115986 w 2184063"/>
                <a:gd name="connsiteY48dup0dup1dup2dup3dup4" fmla="*/ 427159 h 2440282"/>
                <a:gd name="connsiteX49dup0dup1dup2dup3dup4" fmla="*/ 1116309 w 2184063"/>
                <a:gd name="connsiteY49dup0dup1dup2dup3dup4" fmla="*/ 431210 h 2440282"/>
                <a:gd name="connsiteX50dup0dup1dup2dup3dup4" fmla="*/ 889934 w 2184063"/>
                <a:gd name="connsiteY50dup0dup1dup2dup3dup4" fmla="*/ 678097 h 2440282"/>
                <a:gd name="connsiteX51dup0dup1dup2dup3dup4" fmla="*/ 1163660 w 2184063"/>
                <a:gd name="connsiteY51dup0dup1dup2dup3dup4" fmla="*/ 817001 h 2440282"/>
                <a:gd name="connsiteX52dup0dup1dup2dup3dup4" fmla="*/ 1215481 w 2184063"/>
                <a:gd name="connsiteY52dup0dup1dup2dup3dup4" fmla="*/ 818299 h 2440282"/>
                <a:gd name="connsiteX53dup0dup1dup2dup3dup4" fmla="*/ 1275610 w 2184063"/>
                <a:gd name="connsiteY53dup0dup1dup2dup3dup4" fmla="*/ 847293 h 2440282"/>
                <a:gd name="connsiteX54dup0dup1dup2dup3dup4" fmla="*/ 1396916 w 2184063"/>
                <a:gd name="connsiteY54dup0dup1dup2dup3dup4" fmla="*/ 1697184 h 2440282"/>
                <a:gd name="connsiteX55dup0dup1dup2dup3dup4" fmla="*/ 1285489 w 2184063"/>
                <a:gd name="connsiteY55dup0dup1dup2dup3dup4" fmla="*/ 1993015 h 2440282"/>
                <a:gd name="connsiteX56dup0dup1dup2dup3dup4" fmla="*/ 1260601 w 2184063"/>
                <a:gd name="connsiteY56dup0dup1dup2dup3dup4" fmla="*/ 2035534 h 2440282"/>
                <a:gd name="connsiteX57dup0dup1dup2dup3dup4" fmla="*/ 1260602 w 2184063"/>
                <a:gd name="connsiteY57dup0dup1dup2dup3dup4" fmla="*/ 2035534 h 2440282"/>
                <a:gd name="connsiteX58dup0dup1dup2dup3dup4" fmla="*/ 1260602 w 2184063"/>
                <a:gd name="connsiteY58dup0dup1dup2dup3dup4" fmla="*/ 2035534 h 2440282"/>
                <a:gd name="connsiteX59dup0dup1dup2dup3dup4" fmla="*/ 1260601 w 2184063"/>
                <a:gd name="connsiteY59dup0dup1dup2dup3dup4" fmla="*/ 2035533 h 2440282"/>
                <a:gd name="connsiteX60dup0dup1dup2dup3dup4" fmla="*/ 1285489 w 2184063"/>
                <a:gd name="connsiteY60dup0dup1dup2dup3dup4" fmla="*/ 1993015 h 2440282"/>
                <a:gd name="connsiteX61dup0dup1dup2dup3dup4" fmla="*/ 1396916 w 2184063"/>
                <a:gd name="connsiteY61dup0dup1dup2dup3dup4" fmla="*/ 1697184 h 2440282"/>
                <a:gd name="connsiteX62dup0dup1dup2dup3dup4" fmla="*/ 1275610 w 2184063"/>
                <a:gd name="connsiteY62dup0dup1dup2dup3dup4" fmla="*/ 847292 h 2440282"/>
                <a:gd name="connsiteX63dup0dup1dup2dup3dup4" fmla="*/ 1215481 w 2184063"/>
                <a:gd name="connsiteY63dup0dup1dup2dup3dup4" fmla="*/ 818299 h 2440282"/>
                <a:gd name="connsiteX64dup0dup1dup2dup3dup4" fmla="*/ 1163660 w 2184063"/>
                <a:gd name="connsiteY64dup0dup1dup2dup3dup4" fmla="*/ 817000 h 2440282"/>
                <a:gd name="connsiteX65dup0dup1dup2dup3dup4" fmla="*/ 889934 w 2184063"/>
                <a:gd name="connsiteY65dup0dup1dup2dup3dup4" fmla="*/ 678096 h 2440282"/>
                <a:gd name="connsiteX66dup0dup1dup2dup3dup4" fmla="*/ 888448 w 2184063"/>
                <a:gd name="connsiteY66dup0dup1dup2dup3dup4" fmla="*/ 648570 h 2440282"/>
                <a:gd name="connsiteX67dup0dup1dup2dup3dup4" fmla="*/ 895432 w 2184063"/>
                <a:gd name="connsiteY67dup0dup1dup2dup3dup4" fmla="*/ 618460 h 2440282"/>
                <a:gd name="connsiteX68dup0dup1dup2dup3dup4" fmla="*/ 895432 w 2184063"/>
                <a:gd name="connsiteY68dup0dup1dup2dup3dup4" fmla="*/ 618460 h 2440282"/>
                <a:gd name="connsiteX69dup0dup1dup2dup3dup4" fmla="*/ 889934 w 2184063"/>
                <a:gd name="connsiteY69dup0dup1dup2dup3dup4" fmla="*/ 678097 h 2440282"/>
                <a:gd name="connsiteX70dup0dup1dup2dup3dup4" fmla="*/ 6797 w 2184063"/>
                <a:gd name="connsiteY70dup0dup1dup2dup3dup4" fmla="*/ 1320701 h 2440282"/>
                <a:gd name="connsiteX71dup0dup1dup2dup3dup4" fmla="*/ 432908 w 2184063"/>
                <a:gd name="connsiteY71dup0dup1dup2dup3dup4" fmla="*/ 239297 h 2440282"/>
                <a:gd name="connsiteX72dup0dup1dup2dup3dup4" fmla="*/ 537196 w 2184063"/>
                <a:gd name="connsiteY72dup0dup1dup2dup3dup4" fmla="*/ 252259 h 2440282"/>
                <a:gd name="connsiteX73dup0dup1dup2dup3dup4" fmla="*/ 549990 w 2184063"/>
                <a:gd name="connsiteY73dup0dup1dup2dup3dup4" fmla="*/ 257738 h 2440282"/>
                <a:gd name="connsiteX74dup0dup1dup2dup3dup4" fmla="*/ 539024 w 2184063"/>
                <a:gd name="connsiteY74dup0dup1dup2dup3dup4" fmla="*/ 238711 h 2440282"/>
                <a:gd name="connsiteX75dup0dup1dup2dup3dup4" fmla="*/ 534800 w 2184063"/>
                <a:gd name="connsiteY75dup0dup1dup2dup3dup4" fmla="*/ 216566 h 2440282"/>
                <a:gd name="connsiteX76dup0dup1dup2dup3dup4" fmla="*/ 1352552 w 2184063"/>
                <a:gd name="connsiteY76dup0dup1dup2dup3dup4" fmla="*/ 0 h 2440282"/>
                <a:gd name="connsiteX77dup0dup1dup2dup3dup4" fmla="*/ 1509348 w 2184063"/>
                <a:gd name="connsiteY77dup0dup1dup2dup3dup4" fmla="*/ 4183 h 2440282"/>
                <a:gd name="connsiteX78dup0dup1dup2dup3dup4" fmla="*/ 1509465 w 2184063"/>
                <a:gd name="connsiteY78dup0dup1dup2dup3dup4" fmla="*/ 4560 h 2440282"/>
                <a:gd name="connsiteX79dup0dup1dup2dup3dup4" fmla="*/ 1509348 w 2184063"/>
                <a:gd name="connsiteY79dup0dup1dup2dup3dup4" fmla="*/ 4183 h 2440282"/>
                <a:gd name="connsiteX80dup0dup1dup2dup3dup4" fmla="*/ 1517357 w 2184063"/>
                <a:gd name="connsiteY80dup0dup1dup2dup3dup4" fmla="*/ 4397 h 2440282"/>
                <a:gd name="connsiteX81dup0dup1dup2dup3dup4" fmla="*/ 1542751 w 2184063"/>
                <a:gd name="connsiteY81dup0dup1dup2dup3dup4" fmla="*/ 6483 h 2440282"/>
                <a:gd name="connsiteX82dup0dup1dup2dup3dup4" fmla="*/ 1542752 w 2184063"/>
                <a:gd name="connsiteY82dup0dup1dup2dup3dup4" fmla="*/ 6485 h 2440282"/>
                <a:gd name="connsiteX83dup0dup1dup2dup3dup4" fmla="*/ 1562673 w 2184063"/>
                <a:gd name="connsiteY83dup0dup1dup2dup3dup4" fmla="*/ 8123 h 2440282"/>
                <a:gd name="connsiteX84dup0dup1dup2dup3dup4" fmla="*/ 2008369 w 2184063"/>
                <a:gd name="connsiteY84dup0dup1dup2dup3dup4" fmla="*/ 199132 h 2440282"/>
                <a:gd name="connsiteX85dup0dup1dup2dup3dup4" fmla="*/ 1828928 w 2184063"/>
                <a:gd name="connsiteY85dup0dup1dup2dup3dup4" fmla="*/ 213439 h 2440282"/>
                <a:gd name="connsiteX86dup0dup1dup2dup3dup4" fmla="*/ 1828923 w 2184063"/>
                <a:gd name="connsiteY86dup0dup1dup2dup3dup4" fmla="*/ 213437 h 2440282"/>
                <a:gd name="connsiteX87dup0dup1dup2dup3dup4" fmla="*/ 1725400 w 2184063"/>
                <a:gd name="connsiteY87dup0dup1dup2dup3dup4" fmla="*/ 221692 h 2440282"/>
                <a:gd name="connsiteX88dup0dup1dup2dup3dup4" fmla="*/ 1712840 w 2184063"/>
                <a:gd name="connsiteY88dup0dup1dup2dup3dup4" fmla="*/ 215203 h 2440282"/>
                <a:gd name="connsiteX89dup0dup1dup2dup3dup4" fmla="*/ 1541891 w 2184063"/>
                <a:gd name="connsiteY89dup0dup1dup2dup3dup4" fmla="*/ 219746 h 2440282"/>
                <a:gd name="connsiteX90dup0dup1dup2dup3dup4" fmla="*/ 1464661 w 2184063"/>
                <a:gd name="connsiteY90dup0dup1dup2dup3dup4" fmla="*/ 242482 h 2440282"/>
                <a:gd name="connsiteX91dup0dup1dup2dup3dup4" fmla="*/ 1460202 w 2184063"/>
                <a:gd name="connsiteY91dup0dup1dup2dup3dup4" fmla="*/ 243795 h 2440282"/>
                <a:gd name="connsiteX92dup0dup1dup2dup3dup4" fmla="*/ 1458541 w 2184063"/>
                <a:gd name="connsiteY92dup0dup1dup2dup3dup4" fmla="*/ 243929 h 2440282"/>
                <a:gd name="connsiteX93dup0dup1dup2dup3dup4" fmla="*/ 1458568 w 2184063"/>
                <a:gd name="connsiteY93dup0dup1dup2dup3dup4" fmla="*/ 244278 h 2440282"/>
                <a:gd name="connsiteX94dup0dup1dup2dup3dup4" fmla="*/ 1428046 w 2184063"/>
                <a:gd name="connsiteY94dup0dup1dup2dup3dup4" fmla="*/ 253265 h 2440282"/>
                <a:gd name="connsiteX95dup0dup1dup2dup3dup4" fmla="*/ 1187276 w 2184063"/>
                <a:gd name="connsiteY95dup0dup1dup2dup3dup4" fmla="*/ 410062 h 2440282"/>
                <a:gd name="connsiteX96dup0dup1dup2dup3dup4" fmla="*/ 1186301 w 2184063"/>
                <a:gd name="connsiteY96dup0dup1dup2dup3dup4" fmla="*/ 412477 h 2440282"/>
                <a:gd name="connsiteX97dup0dup1dup2dup3dup4" fmla="*/ 1156029 w 2184063"/>
                <a:gd name="connsiteY97dup0dup1dup2dup3dup4" fmla="*/ 426126 h 2440282"/>
                <a:gd name="connsiteX98dup0dup1dup2dup3dup4" fmla="*/ 1148151 w 2184063"/>
                <a:gd name="connsiteY98dup0dup1dup2dup3dup4" fmla="*/ 425478 h 2440282"/>
                <a:gd name="connsiteX99dup0dup1dup2dup3dup4" fmla="*/ 1148474 w 2184063"/>
                <a:gd name="connsiteY99dup0dup1dup2dup3dup4" fmla="*/ 429528 h 2440282"/>
                <a:gd name="connsiteX100dup0dup1dup2dup3dup4" fmla="*/ 1120458 w 2184063"/>
                <a:gd name="connsiteY100dup0dup1dup2dup3dup4" fmla="*/ 442161 h 2440282"/>
                <a:gd name="connsiteX101dup0dup1dup2dup3dup4" fmla="*/ 922100 w 2184063"/>
                <a:gd name="connsiteY101dup0dup1dup2dup3dup4" fmla="*/ 676414 h 2440282"/>
                <a:gd name="connsiteX102dup0dup1dup2dup3dup4" fmla="*/ 1195825 w 2184063"/>
                <a:gd name="connsiteY102dup0dup1dup2dup3dup4" fmla="*/ 815318 h 2440282"/>
                <a:gd name="connsiteX103dup0dup1dup2dup3dup4" fmla="*/ 1247647 w 2184063"/>
                <a:gd name="connsiteY103dup0dup1dup2dup3dup4" fmla="*/ 816617 h 2440282"/>
                <a:gd name="connsiteX104dup0dup1dup2dup3dup4" fmla="*/ 1307776 w 2184063"/>
                <a:gd name="connsiteY104dup0dup1dup2dup3dup4" fmla="*/ 845609 h 2440282"/>
                <a:gd name="connsiteX105dup0dup1dup2dup3dup4" fmla="*/ 1429081 w 2184063"/>
                <a:gd name="connsiteY105dup0dup1dup2dup3dup4" fmla="*/ 1695501 h 2440282"/>
                <a:gd name="connsiteX106dup0dup1dup2dup3dup4" fmla="*/ 1317654 w 2184063"/>
                <a:gd name="connsiteY106dup0dup1dup2dup3dup4" fmla="*/ 1991332 h 2440282"/>
                <a:gd name="connsiteX107dup0dup1dup2dup3dup4" fmla="*/ 1292765 w 2184063"/>
                <a:gd name="connsiteY107dup0dup1dup2dup3dup4" fmla="*/ 2033852 h 2440282"/>
                <a:gd name="connsiteX108dup0dup1dup2dup3dup4" fmla="*/ 1292767 w 2184063"/>
                <a:gd name="connsiteY108dup0dup1dup2dup3dup4" fmla="*/ 2033854 h 2440282"/>
                <a:gd name="connsiteX109dup0dup1dup2dup3dup4" fmla="*/ 1291384 w 2184063"/>
                <a:gd name="connsiteY109dup0dup1dup2dup3dup4" fmla="*/ 2036215 h 2440282"/>
                <a:gd name="connsiteX110dup0dup1dup2dup3dup4" fmla="*/ 1299299 w 2184063"/>
                <a:gd name="connsiteY110dup0dup1dup2dup3dup4" fmla="*/ 2035387 h 2440282"/>
                <a:gd name="connsiteX111dup0dup1dup2dup3dup4" fmla="*/ 1362399 w 2184063"/>
                <a:gd name="connsiteY111dup0dup1dup2dup3dup4" fmla="*/ 2050208 h 2440282"/>
                <a:gd name="connsiteX112dup0dup1dup2dup3dup4" fmla="*/ 1607532 w 2184063"/>
                <a:gd name="connsiteY112dup0dup1dup2dup3dup4" fmla="*/ 2139940 h 2440282"/>
                <a:gd name="connsiteX113dup0dup1dup2dup3dup4" fmla="*/ 1630814 w 2184063"/>
                <a:gd name="connsiteY113dup0dup1dup2dup3dup4" fmla="*/ 2153467 h 2440282"/>
                <a:gd name="connsiteX114dup0dup1dup2dup3dup4" fmla="*/ 1632311 w 2184063"/>
                <a:gd name="connsiteY114dup0dup1dup2dup3dup4" fmla="*/ 2172254 h 2440282"/>
                <a:gd name="connsiteX115dup0dup1dup2dup3dup4" fmla="*/ 1659424 w 2184063"/>
                <a:gd name="connsiteY115dup0dup1dup2dup3dup4" fmla="*/ 2170092 h 2440282"/>
                <a:gd name="connsiteX116dup0dup1dup2dup3dup4" fmla="*/ 1659425 w 2184063"/>
                <a:gd name="connsiteY116dup0dup1dup2dup3dup4" fmla="*/ 2170094 h 2440282"/>
                <a:gd name="connsiteX117dup0dup1dup2dup3dup4" fmla="*/ 1739657 w 2184063"/>
                <a:gd name="connsiteY117dup0dup1dup2dup3dup4" fmla="*/ 2163696 h 2440282"/>
                <a:gd name="connsiteX118dup0dup1dup2dup3dup4" fmla="*/ 1739657 w 2184063"/>
                <a:gd name="connsiteY118dup0dup1dup2dup3dup4" fmla="*/ 2163695 h 2440282"/>
                <a:gd name="connsiteX119dup0dup1dup2dup3dup4" fmla="*/ 2172774 w 2184063"/>
                <a:gd name="connsiteY119dup0dup1dup2dup3dup4" fmla="*/ 2129161 h 2440282"/>
                <a:gd name="connsiteX120dup0dup1dup2dup3dup4" fmla="*/ 2177820 w 2184063"/>
                <a:gd name="connsiteY120dup0dup1dup2dup3dup4" fmla="*/ 2136008 h 2440282"/>
                <a:gd name="connsiteX121dup0dup1dup2dup3dup4" fmla="*/ 2184013 w 2184063"/>
                <a:gd name="connsiteY121dup0dup1dup2dup3dup4" fmla="*/ 2144406 h 2440282"/>
                <a:gd name="connsiteX122dup0dup1dup2dup3dup4" fmla="*/ 2184063 w 2184063"/>
                <a:gd name="connsiteY122dup0dup1dup2dup3dup4" fmla="*/ 2144590 h 2440282"/>
                <a:gd name="connsiteX123dup0dup1dup2dup3dup4" fmla="*/ 1917921 w 2184063"/>
                <a:gd name="connsiteY123dup0dup1dup2dup3dup4" fmla="*/ 2338068 h 2440282"/>
                <a:gd name="connsiteX124dup0dup1dup2dup3dup4" fmla="*/ 1843707 w 2184063"/>
                <a:gd name="connsiteY124dup0dup1dup2dup3dup4" fmla="*/ 2359386 h 2440282"/>
                <a:gd name="connsiteX125dup0dup1dup2dup3dup4" fmla="*/ 1742499 w 2184063"/>
                <a:gd name="connsiteY125dup0dup1dup2dup3dup4" fmla="*/ 2382008 h 2440282"/>
                <a:gd name="connsiteX126dup0dup1dup2dup3dup4" fmla="*/ 1681997 w 2184063"/>
                <a:gd name="connsiteY126dup0dup1dup2dup3dup4" fmla="*/ 2392777 h 2440282"/>
                <a:gd name="connsiteX127dup0dup1dup2dup3dup4" fmla="*/ 1681997 w 2184063"/>
                <a:gd name="connsiteY127dup0dup1dup2dup3dup4" fmla="*/ 2392779 h 2440282"/>
                <a:gd name="connsiteX128dup0dup1dup2dup3dup4" fmla="*/ 1650364 w 2184063"/>
                <a:gd name="connsiteY128dup0dup1dup2dup3dup4" fmla="*/ 2398408 h 2440282"/>
                <a:gd name="connsiteX129dup0dup1dup2dup3dup4" fmla="*/ 1649832 w 2184063"/>
                <a:gd name="connsiteY129dup0dup1dup2dup3dup4" fmla="*/ 2394461 h 2440282"/>
                <a:gd name="connsiteX130dup0dup1dup2dup3dup4" fmla="*/ 1649832 w 2184063"/>
                <a:gd name="connsiteY130dup0dup1dup2dup3dup4" fmla="*/ 2394461 h 2440282"/>
                <a:gd name="connsiteX131dup0dup1dup2dup3dup4" fmla="*/ 1650364 w 2184063"/>
                <a:gd name="connsiteY131dup0dup1dup2dup3dup4" fmla="*/ 2398408 h 2440282"/>
                <a:gd name="connsiteX132dup0dup1dup2dup3dup4" fmla="*/ 1632353 w 2184063"/>
                <a:gd name="connsiteY132dup0dup1dup2dup3dup4" fmla="*/ 2401613 h 2440282"/>
                <a:gd name="connsiteX133dup0dup1dup2dup3dup4" fmla="*/ 1390668 w 2184063"/>
                <a:gd name="connsiteY133dup0dup1dup2dup3dup4" fmla="*/ 2429950 h 2440282"/>
                <a:gd name="connsiteX134dup0dup1dup2dup3dup4" fmla="*/ 579308 w 2184063"/>
                <a:gd name="connsiteY134dup0dup1dup2dup3dup4" fmla="*/ 2333617 h 2440282"/>
                <a:gd name="connsiteX135dup0dup1dup2dup3dup4" fmla="*/ 569445 w 2184063"/>
                <a:gd name="connsiteY135dup0dup1dup2dup3dup4" fmla="*/ 2320235 h 2440282"/>
                <a:gd name="connsiteX136dup0dup1dup2dup3dup4" fmla="*/ 546402 w 2184063"/>
                <a:gd name="connsiteY136dup0dup1dup2dup3dup4" fmla="*/ 2319700 h 2440282"/>
                <a:gd name="connsiteX137dup0dup1dup2dup3" fmla="*/ 6797 w 2184063"/>
                <a:gd name="connsiteY137dup0dup1dup2dup3" fmla="*/ 1320701 h 2440282"/>
                <a:gd name="connsiteX0dup0dup1dup2dup3dup4dup5" fmla="*/ 1718638 w 2184063"/>
                <a:gd name="connsiteY0dup0dup1dup2dup3dup4dup5" fmla="*/ 153445 h 2440282"/>
                <a:gd name="connsiteX1dup0dup1dup2dup3dup4dup5" fmla="*/ 1677500 w 2184063"/>
                <a:gd name="connsiteY1dup0dup1dup2dup3dup4dup5" fmla="*/ 147717 h 2440282"/>
                <a:gd name="connsiteX2dup0dup1dup2dup3dup4dup5" fmla="*/ 1718637 w 2184063"/>
                <a:gd name="connsiteY2dup0dup1dup2dup3dup4dup5" fmla="*/ 153446 h 2440282"/>
                <a:gd name="connsiteX3dup0dup1dup2dup3dup4dup5" fmla="*/ 1852850 w 2184063"/>
                <a:gd name="connsiteY3dup0dup1dup2dup3dup4dup5" fmla="*/ 209092 h 2440282"/>
                <a:gd name="connsiteX4dup0dup1dup2dup3dup4dup5" fmla="*/ 1854464 w 2184063"/>
                <a:gd name="connsiteY4dup0dup1dup2dup3dup4dup5" fmla="*/ 210520 h 2440282"/>
                <a:gd name="connsiteX5dup0dup1dup2dup3dup4dup5" fmla="*/ 1976204 w 2184063"/>
                <a:gd name="connsiteY5dup0dup1dup2dup3dup4dup5" fmla="*/ 200812 h 2440282"/>
                <a:gd name="connsiteX6dup0dup1dup2dup3dup4dup5" fmla="*/ 1976202 w 2184063"/>
                <a:gd name="connsiteY6dup0dup1dup2dup3dup4dup5" fmla="*/ 200811 h 2440282"/>
                <a:gd name="connsiteX7dup0dup1dup2dup3dup4dup5" fmla="*/ 1854465 w 2184063"/>
                <a:gd name="connsiteY7dup0dup1dup2dup3dup4dup5" fmla="*/ 210519 h 2440282"/>
                <a:gd name="connsiteX8dup0dup1dup2dup3dup4dup5" fmla="*/ 1852851 w 2184063"/>
                <a:gd name="connsiteY8dup0dup1dup2dup3dup4dup5" fmla="*/ 209091 h 2440282"/>
                <a:gd name="connsiteX9dup0dup1dup2dup3dup4dup5" fmla="*/ 1718638 w 2184063"/>
                <a:gd name="connsiteY9dup0dup1dup2dup3dup4dup5" fmla="*/ 153445 h 2440282"/>
                <a:gd name="connsiteX10dup0dup1dup2dup3dup4dup5" fmla="*/ 1545827 w 2184063"/>
                <a:gd name="connsiteY10dup0dup1dup2dup3dup4dup5" fmla="*/ 16370 h 2440282"/>
                <a:gd name="connsiteX11dup0dup1dup2dup3dup4dup5" fmla="*/ 1546839 w 2184063"/>
                <a:gd name="connsiteY11dup0dup1dup2dup3dup4dup5" fmla="*/ 19625 h 2440282"/>
                <a:gd name="connsiteX12dup0dup1dup2dup3dup4dup5" fmla="*/ 1546840 w 2184063"/>
                <a:gd name="connsiteY12dup0dup1dup2dup3dup4dup5" fmla="*/ 19625 h 2440282"/>
                <a:gd name="connsiteX13dup0dup1dup2dup3dup4dup5" fmla="*/ 1545827 w 2184063"/>
                <a:gd name="connsiteY13dup0dup1dup2dup3dup4dup5" fmla="*/ 16370 h 2440282"/>
                <a:gd name="connsiteX14dup0dup1dup2dup3dup4dup5" fmla="*/ 1205373 w 2184063"/>
                <a:gd name="connsiteY14dup0dup1dup2dup3dup4dup5" fmla="*/ 316165 h 2440282"/>
                <a:gd name="connsiteX15dup0dup1dup2dup3dup4dup5" fmla="*/ 1212305 w 2184063"/>
                <a:gd name="connsiteY15dup0dup1dup2dup3dup4dup5" fmla="*/ 300036 h 2440282"/>
                <a:gd name="connsiteX16dup0dup1dup2dup3dup4dup5" fmla="*/ 1212305 w 2184063"/>
                <a:gd name="connsiteY16dup0dup1dup2dup3dup4dup5" fmla="*/ 300036 h 2440282"/>
                <a:gd name="connsiteX17dup0dup1dup2dup3dup4dup5" fmla="*/ 1205373 w 2184063"/>
                <a:gd name="connsiteY17dup0dup1dup2dup3dup4dup5" fmla="*/ 316165 h 2440282"/>
                <a:gd name="connsiteX18dup0dup1dup2dup3dup4dup5" fmla="*/ 1193878 w 2184063"/>
                <a:gd name="connsiteY18dup0dup1dup2dup3dup4dup5" fmla="*/ 368108 h 2440282"/>
                <a:gd name="connsiteX19dup0dup1dup2dup3dup4dup5" fmla="*/ 1193878 w 2184063"/>
                <a:gd name="connsiteY19dup0dup1dup2dup3dup4dup5" fmla="*/ 368108 h 2440282"/>
                <a:gd name="connsiteX20dup0dup1dup2dup3dup4dup5" fmla="*/ 1197076 w 2184063"/>
                <a:gd name="connsiteY20dup0dup1dup2dup3dup4dup5" fmla="*/ 335468 h 2440282"/>
                <a:gd name="connsiteX21dup0dup1dup2dup3dup4dup5" fmla="*/ 1197076 w 2184063"/>
                <a:gd name="connsiteY21dup0dup1dup2dup3dup4dup5" fmla="*/ 335468 h 2440282"/>
                <a:gd name="connsiteX22dup0dup1dup2dup3dup4dup5" fmla="*/ 1193878 w 2184063"/>
                <a:gd name="connsiteY22dup0dup1dup2dup3dup4dup5" fmla="*/ 368108 h 2440282"/>
                <a:gd name="connsiteX23dup0dup1dup2dup3dup4dup5" fmla="*/ 1154137 w 2184063"/>
                <a:gd name="connsiteY23dup0dup1dup2dup3dup4dup5" fmla="*/ 414159 h 2440282"/>
                <a:gd name="connsiteX24dup0dup1dup2dup3dup4dup5" fmla="*/ 1154137 w 2184063"/>
                <a:gd name="connsiteY24dup0dup1dup2dup3dup4dup5" fmla="*/ 414159 h 2440282"/>
                <a:gd name="connsiteX25dup0dup1dup2dup3dup4dup5" fmla="*/ 1155110 w 2184063"/>
                <a:gd name="connsiteY25dup0dup1dup2dup3dup4dup5" fmla="*/ 411746 h 2440282"/>
                <a:gd name="connsiteX26dup0dup1dup2dup3dup4dup5" fmla="*/ 1155110 w 2184063"/>
                <a:gd name="connsiteY26dup0dup1dup2dup3dup4dup5" fmla="*/ 411746 h 2440282"/>
                <a:gd name="connsiteX27dup0dup1dup2dup3dup4dup5" fmla="*/ 1154137 w 2184063"/>
                <a:gd name="connsiteY27dup0dup1dup2dup3dup4dup5" fmla="*/ 414159 h 2440282"/>
                <a:gd name="connsiteX28dup0dup1dup2dup3dup4dup5" fmla="*/ 1259218 w 2184063"/>
                <a:gd name="connsiteY28dup0dup1dup2dup3dup4dup5" fmla="*/ 2037899 h 2440282"/>
                <a:gd name="connsiteX29dup0dup1dup2dup3dup4dup5" fmla="*/ 1267134 w 2184063"/>
                <a:gd name="connsiteY29dup0dup1dup2dup3dup4dup5" fmla="*/ 2037071 h 2440282"/>
                <a:gd name="connsiteX30dup0dup1dup2dup3dup4dup5" fmla="*/ 1330234 w 2184063"/>
                <a:gd name="connsiteY30dup0dup1dup2dup3dup4dup5" fmla="*/ 2051892 h 2440282"/>
                <a:gd name="connsiteX31dup0dup1dup2dup3dup4dup5" fmla="*/ 1523631 w 2184063"/>
                <a:gd name="connsiteY31dup0dup1dup2dup3dup4dup5" fmla="*/ 2117390 h 2440282"/>
                <a:gd name="connsiteX32dup0dup1dup2dup3dup4dup5" fmla="*/ 1547271 w 2184063"/>
                <a:gd name="connsiteY32dup0dup1dup2dup3dup4dup5" fmla="*/ 2128463 h 2440282"/>
                <a:gd name="connsiteX33dup0dup1dup2dup3dup4dup5" fmla="*/ 1560018 w 2184063"/>
                <a:gd name="connsiteY33dup0dup1dup2dup3dup4dup5" fmla="*/ 2288333 h 2440282"/>
                <a:gd name="connsiteX34dup0dup1dup2dup3dup4dup5" fmla="*/ 2005328 w 2184063"/>
                <a:gd name="connsiteY34dup0dup1dup2dup3dup4dup5" fmla="*/ 2252828 h 2440282"/>
                <a:gd name="connsiteX35dup0dup1dup2dup3dup4dup5" fmla="*/ 2005329 w 2184063"/>
                <a:gd name="connsiteY35dup0dup1dup2dup3dup4dup5" fmla="*/ 2252827 h 2440282"/>
                <a:gd name="connsiteX36dup0dup1dup2dup3dup4dup5" fmla="*/ 1560018 w 2184063"/>
                <a:gd name="connsiteY36dup0dup1dup2dup3dup4dup5" fmla="*/ 2288333 h 2440282"/>
                <a:gd name="connsiteX37dup0dup1dup2dup3dup4dup5" fmla="*/ 1547271 w 2184063"/>
                <a:gd name="connsiteY37dup0dup1dup2dup3dup4dup5" fmla="*/ 2128463 h 2440282"/>
                <a:gd name="connsiteX38dup0dup1dup2dup3dup4dup5" fmla="*/ 1523631 w 2184063"/>
                <a:gd name="connsiteY38dup0dup1dup2dup3dup4dup5" fmla="*/ 2117390 h 2440282"/>
                <a:gd name="connsiteX39dup0dup1dup2dup3dup4dup5" fmla="*/ 1330234 w 2184063"/>
                <a:gd name="connsiteY39dup0dup1dup2dup3dup4dup5" fmla="*/ 2051892 h 2440282"/>
                <a:gd name="connsiteX40dup0dup1dup2dup3dup4dup5" fmla="*/ 1267134 w 2184063"/>
                <a:gd name="connsiteY40dup0dup1dup2dup3dup4dup5" fmla="*/ 2037070 h 2440282"/>
                <a:gd name="connsiteX41dup0dup1dup2dup3dup4dup5" fmla="*/ 1259218 w 2184063"/>
                <a:gd name="connsiteY41dup0dup1dup2dup3dup4dup5" fmla="*/ 2037899 h 2440282"/>
                <a:gd name="connsiteX42dup0dup1dup2dup3dup4dup5" fmla="*/ 1259462 w 2184063"/>
                <a:gd name="connsiteY42dup0dup1dup2dup3dup4dup5" fmla="*/ 2037483 h 2440282"/>
                <a:gd name="connsiteX43dup0dup1dup2dup3dup4dup5" fmla="*/ 1259218 w 2184063"/>
                <a:gd name="connsiteY43dup0dup1dup2dup3dup4dup5" fmla="*/ 2037899 h 2440282"/>
                <a:gd name="connsiteX44dup0dup1dup2dup3dup4dup5" fmla="*/ 1116309 w 2184063"/>
                <a:gd name="connsiteY44dup0dup1dup2dup3dup4dup5" fmla="*/ 431210 h 2440282"/>
                <a:gd name="connsiteX45dup0dup1dup2dup3dup4dup5" fmla="*/ 1116309 w 2184063"/>
                <a:gd name="connsiteY45dup0dup1dup2dup3dup4dup5" fmla="*/ 431210 h 2440282"/>
                <a:gd name="connsiteX46dup0dup1dup2dup3dup4dup5" fmla="*/ 1115986 w 2184063"/>
                <a:gd name="connsiteY46dup0dup1dup2dup3dup4dup5" fmla="*/ 427159 h 2440282"/>
                <a:gd name="connsiteX47dup0dup1dup2dup3dup4dup5" fmla="*/ 1115986 w 2184063"/>
                <a:gd name="connsiteY47dup0dup1dup2dup3dup4dup5" fmla="*/ 427159 h 2440282"/>
                <a:gd name="connsiteX48dup0dup1dup2dup3dup4dup5" fmla="*/ 1116309 w 2184063"/>
                <a:gd name="connsiteY48dup0dup1dup2dup3dup4dup5" fmla="*/ 431210 h 2440282"/>
                <a:gd name="connsiteX49dup0dup1dup2dup3dup4dup5" fmla="*/ 889934 w 2184063"/>
                <a:gd name="connsiteY49dup0dup1dup2dup3dup4dup5" fmla="*/ 678097 h 2440282"/>
                <a:gd name="connsiteX50dup0dup1dup2dup3dup4dup5" fmla="*/ 1163660 w 2184063"/>
                <a:gd name="connsiteY50dup0dup1dup2dup3dup4dup5" fmla="*/ 817001 h 2440282"/>
                <a:gd name="connsiteX51dup0dup1dup2dup3dup4dup5" fmla="*/ 1215481 w 2184063"/>
                <a:gd name="connsiteY51dup0dup1dup2dup3dup4dup5" fmla="*/ 818299 h 2440282"/>
                <a:gd name="connsiteX52dup0dup1dup2dup3dup4dup5" fmla="*/ 1275610 w 2184063"/>
                <a:gd name="connsiteY52dup0dup1dup2dup3dup4dup5" fmla="*/ 847293 h 2440282"/>
                <a:gd name="connsiteX53dup0dup1dup2dup3dup4dup5" fmla="*/ 1396916 w 2184063"/>
                <a:gd name="connsiteY53dup0dup1dup2dup3dup4dup5" fmla="*/ 1697184 h 2440282"/>
                <a:gd name="connsiteX54dup0dup1dup2dup3dup4dup5" fmla="*/ 1285489 w 2184063"/>
                <a:gd name="connsiteY54dup0dup1dup2dup3dup4dup5" fmla="*/ 1993015 h 2440282"/>
                <a:gd name="connsiteX55dup0dup1dup2dup3dup4dup5" fmla="*/ 1260601 w 2184063"/>
                <a:gd name="connsiteY55dup0dup1dup2dup3dup4dup5" fmla="*/ 2035534 h 2440282"/>
                <a:gd name="connsiteX56dup0dup1dup2dup3dup4dup5" fmla="*/ 1260602 w 2184063"/>
                <a:gd name="connsiteY56dup0dup1dup2dup3dup4dup5" fmla="*/ 2035534 h 2440282"/>
                <a:gd name="connsiteX57dup0dup1dup2dup3dup4dup5" fmla="*/ 1260602 w 2184063"/>
                <a:gd name="connsiteY57dup0dup1dup2dup3dup4dup5" fmla="*/ 2035534 h 2440282"/>
                <a:gd name="connsiteX58dup0dup1dup2dup3dup4dup5" fmla="*/ 1260601 w 2184063"/>
                <a:gd name="connsiteY58dup0dup1dup2dup3dup4dup5" fmla="*/ 2035533 h 2440282"/>
                <a:gd name="connsiteX59dup0dup1dup2dup3dup4dup5" fmla="*/ 1285489 w 2184063"/>
                <a:gd name="connsiteY59dup0dup1dup2dup3dup4dup5" fmla="*/ 1993015 h 2440282"/>
                <a:gd name="connsiteX60dup0dup1dup2dup3dup4dup5" fmla="*/ 1396916 w 2184063"/>
                <a:gd name="connsiteY60dup0dup1dup2dup3dup4dup5" fmla="*/ 1697184 h 2440282"/>
                <a:gd name="connsiteX61dup0dup1dup2dup3dup4dup5" fmla="*/ 1275610 w 2184063"/>
                <a:gd name="connsiteY61dup0dup1dup2dup3dup4dup5" fmla="*/ 847292 h 2440282"/>
                <a:gd name="connsiteX62dup0dup1dup2dup3dup4dup5" fmla="*/ 1215481 w 2184063"/>
                <a:gd name="connsiteY62dup0dup1dup2dup3dup4dup5" fmla="*/ 818299 h 2440282"/>
                <a:gd name="connsiteX63dup0dup1dup2dup3dup4dup5" fmla="*/ 1163660 w 2184063"/>
                <a:gd name="connsiteY63dup0dup1dup2dup3dup4dup5" fmla="*/ 817000 h 2440282"/>
                <a:gd name="connsiteX64dup0dup1dup2dup3dup4dup5" fmla="*/ 889934 w 2184063"/>
                <a:gd name="connsiteY64dup0dup1dup2dup3dup4dup5" fmla="*/ 678096 h 2440282"/>
                <a:gd name="connsiteX65dup0dup1dup2dup3dup4dup5" fmla="*/ 888448 w 2184063"/>
                <a:gd name="connsiteY65dup0dup1dup2dup3dup4dup5" fmla="*/ 648570 h 2440282"/>
                <a:gd name="connsiteX66dup0dup1dup2dup3dup4dup5" fmla="*/ 895432 w 2184063"/>
                <a:gd name="connsiteY66dup0dup1dup2dup3dup4dup5" fmla="*/ 618460 h 2440282"/>
                <a:gd name="connsiteX67dup0dup1dup2dup3dup4dup5" fmla="*/ 895432 w 2184063"/>
                <a:gd name="connsiteY67dup0dup1dup2dup3dup4dup5" fmla="*/ 618460 h 2440282"/>
                <a:gd name="connsiteX68dup0dup1dup2dup3dup4dup5" fmla="*/ 889934 w 2184063"/>
                <a:gd name="connsiteY68dup0dup1dup2dup3dup4dup5" fmla="*/ 678097 h 2440282"/>
                <a:gd name="connsiteX69dup0dup1dup2dup3dup4dup5" fmla="*/ 6797 w 2184063"/>
                <a:gd name="connsiteY69dup0dup1dup2dup3dup4dup5" fmla="*/ 1320701 h 2440282"/>
                <a:gd name="connsiteX70dup0dup1dup2dup3dup4dup5" fmla="*/ 432908 w 2184063"/>
                <a:gd name="connsiteY70dup0dup1dup2dup3dup4dup5" fmla="*/ 239297 h 2440282"/>
                <a:gd name="connsiteX71dup0dup1dup2dup3dup4dup5" fmla="*/ 537196 w 2184063"/>
                <a:gd name="connsiteY71dup0dup1dup2dup3dup4dup5" fmla="*/ 252259 h 2440282"/>
                <a:gd name="connsiteX72dup0dup1dup2dup3dup4dup5" fmla="*/ 549990 w 2184063"/>
                <a:gd name="connsiteY72dup0dup1dup2dup3dup4dup5" fmla="*/ 257738 h 2440282"/>
                <a:gd name="connsiteX73dup0dup1dup2dup3dup4dup5" fmla="*/ 539024 w 2184063"/>
                <a:gd name="connsiteY73dup0dup1dup2dup3dup4dup5" fmla="*/ 238711 h 2440282"/>
                <a:gd name="connsiteX74dup0dup1dup2dup3dup4dup5" fmla="*/ 534800 w 2184063"/>
                <a:gd name="connsiteY74dup0dup1dup2dup3dup4dup5" fmla="*/ 216566 h 2440282"/>
                <a:gd name="connsiteX75dup0dup1dup2dup3dup4dup5" fmla="*/ 1352552 w 2184063"/>
                <a:gd name="connsiteY75dup0dup1dup2dup3dup4dup5" fmla="*/ 0 h 2440282"/>
                <a:gd name="connsiteX76dup0dup1dup2dup3dup4dup5" fmla="*/ 1509348 w 2184063"/>
                <a:gd name="connsiteY76dup0dup1dup2dup3dup4dup5" fmla="*/ 4183 h 2440282"/>
                <a:gd name="connsiteX77dup0dup1dup2dup3dup4dup5" fmla="*/ 1509465 w 2184063"/>
                <a:gd name="connsiteY77dup0dup1dup2dup3dup4dup5" fmla="*/ 4560 h 2440282"/>
                <a:gd name="connsiteX78dup0dup1dup2dup3dup4dup5" fmla="*/ 1509348 w 2184063"/>
                <a:gd name="connsiteY78dup0dup1dup2dup3dup4dup5" fmla="*/ 4183 h 2440282"/>
                <a:gd name="connsiteX79dup0dup1dup2dup3dup4dup5" fmla="*/ 1517357 w 2184063"/>
                <a:gd name="connsiteY79dup0dup1dup2dup3dup4dup5" fmla="*/ 4397 h 2440282"/>
                <a:gd name="connsiteX80dup0dup1dup2dup3dup4dup5" fmla="*/ 1542751 w 2184063"/>
                <a:gd name="connsiteY80dup0dup1dup2dup3dup4dup5" fmla="*/ 6483 h 2440282"/>
                <a:gd name="connsiteX81dup0dup1dup2dup3dup4dup5" fmla="*/ 1542752 w 2184063"/>
                <a:gd name="connsiteY81dup0dup1dup2dup3dup4dup5" fmla="*/ 6485 h 2440282"/>
                <a:gd name="connsiteX82dup0dup1dup2dup3dup4dup5" fmla="*/ 1562673 w 2184063"/>
                <a:gd name="connsiteY82dup0dup1dup2dup3dup4dup5" fmla="*/ 8123 h 2440282"/>
                <a:gd name="connsiteX83dup0dup1dup2dup3dup4dup5" fmla="*/ 2008369 w 2184063"/>
                <a:gd name="connsiteY83dup0dup1dup2dup3dup4dup5" fmla="*/ 199132 h 2440282"/>
                <a:gd name="connsiteX84dup0dup1dup2dup3dup4dup5" fmla="*/ 1828928 w 2184063"/>
                <a:gd name="connsiteY84dup0dup1dup2dup3dup4dup5" fmla="*/ 213439 h 2440282"/>
                <a:gd name="connsiteX85dup0dup1dup2dup3dup4dup5" fmla="*/ 1828923 w 2184063"/>
                <a:gd name="connsiteY85dup0dup1dup2dup3dup4dup5" fmla="*/ 213437 h 2440282"/>
                <a:gd name="connsiteX86dup0dup1dup2dup3dup4dup5" fmla="*/ 1725400 w 2184063"/>
                <a:gd name="connsiteY86dup0dup1dup2dup3dup4dup5" fmla="*/ 221692 h 2440282"/>
                <a:gd name="connsiteX87dup0dup1dup2dup3dup4dup5" fmla="*/ 1712840 w 2184063"/>
                <a:gd name="connsiteY87dup0dup1dup2dup3dup4dup5" fmla="*/ 215203 h 2440282"/>
                <a:gd name="connsiteX88dup0dup1dup2dup3dup4dup5" fmla="*/ 1541891 w 2184063"/>
                <a:gd name="connsiteY88dup0dup1dup2dup3dup4dup5" fmla="*/ 219746 h 2440282"/>
                <a:gd name="connsiteX89dup0dup1dup2dup3dup4dup5" fmla="*/ 1464661 w 2184063"/>
                <a:gd name="connsiteY89dup0dup1dup2dup3dup4dup5" fmla="*/ 242482 h 2440282"/>
                <a:gd name="connsiteX90dup0dup1dup2dup3dup4dup5" fmla="*/ 1460202 w 2184063"/>
                <a:gd name="connsiteY90dup0dup1dup2dup3dup4dup5" fmla="*/ 243795 h 2440282"/>
                <a:gd name="connsiteX91dup0dup1dup2dup3dup4dup5" fmla="*/ 1458541 w 2184063"/>
                <a:gd name="connsiteY91dup0dup1dup2dup3dup4dup5" fmla="*/ 243929 h 2440282"/>
                <a:gd name="connsiteX92dup0dup1dup2dup3dup4dup5" fmla="*/ 1458568 w 2184063"/>
                <a:gd name="connsiteY92dup0dup1dup2dup3dup4dup5" fmla="*/ 244278 h 2440282"/>
                <a:gd name="connsiteX93dup0dup1dup2dup3dup4dup5" fmla="*/ 1428046 w 2184063"/>
                <a:gd name="connsiteY93dup0dup1dup2dup3dup4dup5" fmla="*/ 253265 h 2440282"/>
                <a:gd name="connsiteX94dup0dup1dup2dup3dup4dup5" fmla="*/ 1187276 w 2184063"/>
                <a:gd name="connsiteY94dup0dup1dup2dup3dup4dup5" fmla="*/ 410062 h 2440282"/>
                <a:gd name="connsiteX95dup0dup1dup2dup3dup4dup5" fmla="*/ 1186301 w 2184063"/>
                <a:gd name="connsiteY95dup0dup1dup2dup3dup4dup5" fmla="*/ 412477 h 2440282"/>
                <a:gd name="connsiteX96dup0dup1dup2dup3dup4dup5" fmla="*/ 1156029 w 2184063"/>
                <a:gd name="connsiteY96dup0dup1dup2dup3dup4dup5" fmla="*/ 426126 h 2440282"/>
                <a:gd name="connsiteX97dup0dup1dup2dup3dup4dup5" fmla="*/ 1148151 w 2184063"/>
                <a:gd name="connsiteY97dup0dup1dup2dup3dup4dup5" fmla="*/ 425478 h 2440282"/>
                <a:gd name="connsiteX98dup0dup1dup2dup3dup4dup5" fmla="*/ 1148474 w 2184063"/>
                <a:gd name="connsiteY98dup0dup1dup2dup3dup4dup5" fmla="*/ 429528 h 2440282"/>
                <a:gd name="connsiteX99dup0dup1dup2dup3dup4dup5" fmla="*/ 1120458 w 2184063"/>
                <a:gd name="connsiteY99dup0dup1dup2dup3dup4dup5" fmla="*/ 442161 h 2440282"/>
                <a:gd name="connsiteX100dup0dup1dup2dup3dup4dup5" fmla="*/ 922100 w 2184063"/>
                <a:gd name="connsiteY100dup0dup1dup2dup3dup4dup5" fmla="*/ 676414 h 2440282"/>
                <a:gd name="connsiteX101dup0dup1dup2dup3dup4dup5" fmla="*/ 1195825 w 2184063"/>
                <a:gd name="connsiteY101dup0dup1dup2dup3dup4dup5" fmla="*/ 815318 h 2440282"/>
                <a:gd name="connsiteX102dup0dup1dup2dup3dup4dup5" fmla="*/ 1247647 w 2184063"/>
                <a:gd name="connsiteY102dup0dup1dup2dup3dup4dup5" fmla="*/ 816617 h 2440282"/>
                <a:gd name="connsiteX103dup0dup1dup2dup3dup4dup5" fmla="*/ 1307776 w 2184063"/>
                <a:gd name="connsiteY103dup0dup1dup2dup3dup4dup5" fmla="*/ 845609 h 2440282"/>
                <a:gd name="connsiteX104dup0dup1dup2dup3dup4dup5" fmla="*/ 1429081 w 2184063"/>
                <a:gd name="connsiteY104dup0dup1dup2dup3dup4dup5" fmla="*/ 1695501 h 2440282"/>
                <a:gd name="connsiteX105dup0dup1dup2dup3dup4dup5" fmla="*/ 1317654 w 2184063"/>
                <a:gd name="connsiteY105dup0dup1dup2dup3dup4dup5" fmla="*/ 1991332 h 2440282"/>
                <a:gd name="connsiteX106dup0dup1dup2dup3dup4dup5" fmla="*/ 1292765 w 2184063"/>
                <a:gd name="connsiteY106dup0dup1dup2dup3dup4dup5" fmla="*/ 2033852 h 2440282"/>
                <a:gd name="connsiteX107dup0dup1dup2dup3dup4dup5" fmla="*/ 1292767 w 2184063"/>
                <a:gd name="connsiteY107dup0dup1dup2dup3dup4dup5" fmla="*/ 2033854 h 2440282"/>
                <a:gd name="connsiteX108dup0dup1dup2dup3dup4dup5" fmla="*/ 1291384 w 2184063"/>
                <a:gd name="connsiteY108dup0dup1dup2dup3dup4dup5" fmla="*/ 2036215 h 2440282"/>
                <a:gd name="connsiteX109dup0dup1dup2dup3dup4dup5" fmla="*/ 1299299 w 2184063"/>
                <a:gd name="connsiteY109dup0dup1dup2dup3dup4dup5" fmla="*/ 2035387 h 2440282"/>
                <a:gd name="connsiteX110dup0dup1dup2dup3dup4dup5" fmla="*/ 1362399 w 2184063"/>
                <a:gd name="connsiteY110dup0dup1dup2dup3dup4dup5" fmla="*/ 2050208 h 2440282"/>
                <a:gd name="connsiteX111dup0dup1dup2dup3dup4dup5" fmla="*/ 1607532 w 2184063"/>
                <a:gd name="connsiteY111dup0dup1dup2dup3dup4dup5" fmla="*/ 2139940 h 2440282"/>
                <a:gd name="connsiteX112dup0dup1dup2dup3dup4dup5" fmla="*/ 1630814 w 2184063"/>
                <a:gd name="connsiteY112dup0dup1dup2dup3dup4dup5" fmla="*/ 2153467 h 2440282"/>
                <a:gd name="connsiteX113dup0dup1dup2dup3dup4dup5" fmla="*/ 1632311 w 2184063"/>
                <a:gd name="connsiteY113dup0dup1dup2dup3dup4dup5" fmla="*/ 2172254 h 2440282"/>
                <a:gd name="connsiteX114dup0dup1dup2dup3dup4dup5" fmla="*/ 1659424 w 2184063"/>
                <a:gd name="connsiteY114dup0dup1dup2dup3dup4dup5" fmla="*/ 2170092 h 2440282"/>
                <a:gd name="connsiteX115dup0dup1dup2dup3dup4dup5" fmla="*/ 1659425 w 2184063"/>
                <a:gd name="connsiteY115dup0dup1dup2dup3dup4dup5" fmla="*/ 2170094 h 2440282"/>
                <a:gd name="connsiteX116dup0dup1dup2dup3dup4dup5" fmla="*/ 1739657 w 2184063"/>
                <a:gd name="connsiteY116dup0dup1dup2dup3dup4dup5" fmla="*/ 2163696 h 2440282"/>
                <a:gd name="connsiteX117dup0dup1dup2dup3dup4dup5" fmla="*/ 1739657 w 2184063"/>
                <a:gd name="connsiteY117dup0dup1dup2dup3dup4dup5" fmla="*/ 2163695 h 2440282"/>
                <a:gd name="connsiteX118dup0dup1dup2dup3dup4dup5" fmla="*/ 2172774 w 2184063"/>
                <a:gd name="connsiteY118dup0dup1dup2dup3dup4dup5" fmla="*/ 2129161 h 2440282"/>
                <a:gd name="connsiteX119dup0dup1dup2dup3dup4dup5" fmla="*/ 2177820 w 2184063"/>
                <a:gd name="connsiteY119dup0dup1dup2dup3dup4dup5" fmla="*/ 2136008 h 2440282"/>
                <a:gd name="connsiteX120dup0dup1dup2dup3dup4dup5" fmla="*/ 2184013 w 2184063"/>
                <a:gd name="connsiteY120dup0dup1dup2dup3dup4dup5" fmla="*/ 2144406 h 2440282"/>
                <a:gd name="connsiteX121dup0dup1dup2dup3dup4dup5" fmla="*/ 2184063 w 2184063"/>
                <a:gd name="connsiteY121dup0dup1dup2dup3dup4dup5" fmla="*/ 2144590 h 2440282"/>
                <a:gd name="connsiteX122dup0dup1dup2dup3dup4dup5" fmla="*/ 1917921 w 2184063"/>
                <a:gd name="connsiteY122dup0dup1dup2dup3dup4dup5" fmla="*/ 2338068 h 2440282"/>
                <a:gd name="connsiteX123dup0dup1dup2dup3dup4dup5" fmla="*/ 1843707 w 2184063"/>
                <a:gd name="connsiteY123dup0dup1dup2dup3dup4dup5" fmla="*/ 2359386 h 2440282"/>
                <a:gd name="connsiteX124dup0dup1dup2dup3dup4dup5" fmla="*/ 1742499 w 2184063"/>
                <a:gd name="connsiteY124dup0dup1dup2dup3dup4dup5" fmla="*/ 2382008 h 2440282"/>
                <a:gd name="connsiteX125dup0dup1dup2dup3dup4dup5" fmla="*/ 1681997 w 2184063"/>
                <a:gd name="connsiteY125dup0dup1dup2dup3dup4dup5" fmla="*/ 2392777 h 2440282"/>
                <a:gd name="connsiteX126dup0dup1dup2dup3dup4dup5" fmla="*/ 1681997 w 2184063"/>
                <a:gd name="connsiteY126dup0dup1dup2dup3dup4dup5" fmla="*/ 2392779 h 2440282"/>
                <a:gd name="connsiteX127dup0dup1dup2dup3dup4dup5" fmla="*/ 1650364 w 2184063"/>
                <a:gd name="connsiteY127dup0dup1dup2dup3dup4dup5" fmla="*/ 2398408 h 2440282"/>
                <a:gd name="connsiteX128dup0dup1dup2dup3dup4dup5" fmla="*/ 1649832 w 2184063"/>
                <a:gd name="connsiteY128dup0dup1dup2dup3dup4dup5" fmla="*/ 2394461 h 2440282"/>
                <a:gd name="connsiteX129dup0dup1dup2dup3dup4dup5" fmla="*/ 1649832 w 2184063"/>
                <a:gd name="connsiteY129dup0dup1dup2dup3dup4dup5" fmla="*/ 2394461 h 2440282"/>
                <a:gd name="connsiteX130dup0dup1dup2dup3dup4dup5" fmla="*/ 1650364 w 2184063"/>
                <a:gd name="connsiteY130dup0dup1dup2dup3dup4dup5" fmla="*/ 2398408 h 2440282"/>
                <a:gd name="connsiteX131dup0dup1dup2dup3dup4dup5" fmla="*/ 1632353 w 2184063"/>
                <a:gd name="connsiteY131dup0dup1dup2dup3dup4dup5" fmla="*/ 2401613 h 2440282"/>
                <a:gd name="connsiteX132dup0dup1dup2dup3dup4dup5" fmla="*/ 1390668 w 2184063"/>
                <a:gd name="connsiteY132dup0dup1dup2dup3dup4dup5" fmla="*/ 2429950 h 2440282"/>
                <a:gd name="connsiteX133dup0dup1dup2dup3dup4dup5" fmla="*/ 579308 w 2184063"/>
                <a:gd name="connsiteY133dup0dup1dup2dup3dup4dup5" fmla="*/ 2333617 h 2440282"/>
                <a:gd name="connsiteX134dup0dup1dup2dup3dup4dup5" fmla="*/ 569445 w 2184063"/>
                <a:gd name="connsiteY134dup0dup1dup2dup3dup4dup5" fmla="*/ 2320235 h 2440282"/>
                <a:gd name="connsiteX135dup0dup1dup2dup3dup4dup5" fmla="*/ 546402 w 2184063"/>
                <a:gd name="connsiteY135dup0dup1dup2dup3dup4dup5" fmla="*/ 2319700 h 2440282"/>
                <a:gd name="connsiteX136dup0dup1dup2dup3dup4dup5" fmla="*/ 6797 w 2184063"/>
                <a:gd name="connsiteY136dup0dup1dup2dup3dup4dup5" fmla="*/ 1320701 h 2440282"/>
                <a:gd name="connsiteX0dup0dup1dup2dup3dup4dup5dup6" fmla="*/ 1852851 w 2184063"/>
                <a:gd name="connsiteY0dup0dup1dup2dup3dup4dup5dup6" fmla="*/ 209091 h 2440282"/>
                <a:gd name="connsiteX1dup0dup1dup2dup3dup4dup5dup6" fmla="*/ 1677500 w 2184063"/>
                <a:gd name="connsiteY1dup0dup1dup2dup3dup4dup5dup6" fmla="*/ 147717 h 2440282"/>
                <a:gd name="connsiteX2dup0dup1dup2dup3dup4dup5dup6" fmla="*/ 1718637 w 2184063"/>
                <a:gd name="connsiteY2dup0dup1dup2dup3dup4dup5dup6" fmla="*/ 153446 h 2440282"/>
                <a:gd name="connsiteX3dup0dup1dup2dup3dup4dup5dup6" fmla="*/ 1852850 w 2184063"/>
                <a:gd name="connsiteY3dup0dup1dup2dup3dup4dup5dup6" fmla="*/ 209092 h 2440282"/>
                <a:gd name="connsiteX4dup0dup1dup2dup3dup4dup5dup6" fmla="*/ 1854464 w 2184063"/>
                <a:gd name="connsiteY4dup0dup1dup2dup3dup4dup5dup6" fmla="*/ 210520 h 2440282"/>
                <a:gd name="connsiteX5dup0dup1dup2dup3dup4dup5dup6" fmla="*/ 1976204 w 2184063"/>
                <a:gd name="connsiteY5dup0dup1dup2dup3dup4dup5dup6" fmla="*/ 200812 h 2440282"/>
                <a:gd name="connsiteX6dup0dup1dup2dup3dup4dup5dup6" fmla="*/ 1976202 w 2184063"/>
                <a:gd name="connsiteY6dup0dup1dup2dup3dup4dup5dup6" fmla="*/ 200811 h 2440282"/>
                <a:gd name="connsiteX7dup0dup1dup2dup3dup4dup5dup6" fmla="*/ 1854465 w 2184063"/>
                <a:gd name="connsiteY7dup0dup1dup2dup3dup4dup5dup6" fmla="*/ 210519 h 2440282"/>
                <a:gd name="connsiteX8dup0dup1dup2dup3dup4dup5dup6" fmla="*/ 1852851 w 2184063"/>
                <a:gd name="connsiteY8dup0dup1dup2dup3dup4dup5dup6" fmla="*/ 209091 h 2440282"/>
                <a:gd name="connsiteX9dup0dup1dup2dup3dup4dup5dup6" fmla="*/ 1545827 w 2184063"/>
                <a:gd name="connsiteY9dup0dup1dup2dup3dup4dup5dup6" fmla="*/ 16370 h 2440282"/>
                <a:gd name="connsiteX10dup0dup1dup2dup3dup4dup5dup6" fmla="*/ 1546839 w 2184063"/>
                <a:gd name="connsiteY10dup0dup1dup2dup3dup4dup5dup6" fmla="*/ 19625 h 2440282"/>
                <a:gd name="connsiteX11dup0dup1dup2dup3dup4dup5dup6" fmla="*/ 1546840 w 2184063"/>
                <a:gd name="connsiteY11dup0dup1dup2dup3dup4dup5dup6" fmla="*/ 19625 h 2440282"/>
                <a:gd name="connsiteX12dup0dup1dup2dup3dup4dup5dup6" fmla="*/ 1545827 w 2184063"/>
                <a:gd name="connsiteY12dup0dup1dup2dup3dup4dup5dup6" fmla="*/ 16370 h 2440282"/>
                <a:gd name="connsiteX13dup0dup1dup2dup3dup4dup5dup6" fmla="*/ 1205373 w 2184063"/>
                <a:gd name="connsiteY13dup0dup1dup2dup3dup4dup5dup6" fmla="*/ 316165 h 2440282"/>
                <a:gd name="connsiteX14dup0dup1dup2dup3dup4dup5dup6" fmla="*/ 1212305 w 2184063"/>
                <a:gd name="connsiteY14dup0dup1dup2dup3dup4dup5dup6" fmla="*/ 300036 h 2440282"/>
                <a:gd name="connsiteX15dup0dup1dup2dup3dup4dup5dup6" fmla="*/ 1212305 w 2184063"/>
                <a:gd name="connsiteY15dup0dup1dup2dup3dup4dup5dup6" fmla="*/ 300036 h 2440282"/>
                <a:gd name="connsiteX16dup0dup1dup2dup3dup4dup5dup6" fmla="*/ 1205373 w 2184063"/>
                <a:gd name="connsiteY16dup0dup1dup2dup3dup4dup5dup6" fmla="*/ 316165 h 2440282"/>
                <a:gd name="connsiteX17dup0dup1dup2dup3dup4dup5dup6" fmla="*/ 1193878 w 2184063"/>
                <a:gd name="connsiteY17dup0dup1dup2dup3dup4dup5dup6" fmla="*/ 368108 h 2440282"/>
                <a:gd name="connsiteX18dup0dup1dup2dup3dup4dup5dup6" fmla="*/ 1193878 w 2184063"/>
                <a:gd name="connsiteY18dup0dup1dup2dup3dup4dup5dup6" fmla="*/ 368108 h 2440282"/>
                <a:gd name="connsiteX19dup0dup1dup2dup3dup4dup5dup6" fmla="*/ 1197076 w 2184063"/>
                <a:gd name="connsiteY19dup0dup1dup2dup3dup4dup5dup6" fmla="*/ 335468 h 2440282"/>
                <a:gd name="connsiteX20dup0dup1dup2dup3dup4dup5dup6" fmla="*/ 1197076 w 2184063"/>
                <a:gd name="connsiteY20dup0dup1dup2dup3dup4dup5dup6" fmla="*/ 335468 h 2440282"/>
                <a:gd name="connsiteX21dup0dup1dup2dup3dup4dup5dup6" fmla="*/ 1193878 w 2184063"/>
                <a:gd name="connsiteY21dup0dup1dup2dup3dup4dup5dup6" fmla="*/ 368108 h 2440282"/>
                <a:gd name="connsiteX22dup0dup1dup2dup3dup4dup5dup6" fmla="*/ 1154137 w 2184063"/>
                <a:gd name="connsiteY22dup0dup1dup2dup3dup4dup5dup6" fmla="*/ 414159 h 2440282"/>
                <a:gd name="connsiteX23dup0dup1dup2dup3dup4dup5dup6" fmla="*/ 1154137 w 2184063"/>
                <a:gd name="connsiteY23dup0dup1dup2dup3dup4dup5dup6" fmla="*/ 414159 h 2440282"/>
                <a:gd name="connsiteX24dup0dup1dup2dup3dup4dup5dup6" fmla="*/ 1155110 w 2184063"/>
                <a:gd name="connsiteY24dup0dup1dup2dup3dup4dup5dup6" fmla="*/ 411746 h 2440282"/>
                <a:gd name="connsiteX25dup0dup1dup2dup3dup4dup5dup6" fmla="*/ 1155110 w 2184063"/>
                <a:gd name="connsiteY25dup0dup1dup2dup3dup4dup5dup6" fmla="*/ 411746 h 2440282"/>
                <a:gd name="connsiteX26dup0dup1dup2dup3dup4dup5dup6" fmla="*/ 1154137 w 2184063"/>
                <a:gd name="connsiteY26dup0dup1dup2dup3dup4dup5dup6" fmla="*/ 414159 h 2440282"/>
                <a:gd name="connsiteX27dup0dup1dup2dup3dup4dup5dup6" fmla="*/ 1259218 w 2184063"/>
                <a:gd name="connsiteY27dup0dup1dup2dup3dup4dup5dup6" fmla="*/ 2037899 h 2440282"/>
                <a:gd name="connsiteX28dup0dup1dup2dup3dup4dup5dup6" fmla="*/ 1267134 w 2184063"/>
                <a:gd name="connsiteY28dup0dup1dup2dup3dup4dup5dup6" fmla="*/ 2037071 h 2440282"/>
                <a:gd name="connsiteX29dup0dup1dup2dup3dup4dup5dup6" fmla="*/ 1330234 w 2184063"/>
                <a:gd name="connsiteY29dup0dup1dup2dup3dup4dup5dup6" fmla="*/ 2051892 h 2440282"/>
                <a:gd name="connsiteX30dup0dup1dup2dup3dup4dup5dup6" fmla="*/ 1523631 w 2184063"/>
                <a:gd name="connsiteY30dup0dup1dup2dup3dup4dup5dup6" fmla="*/ 2117390 h 2440282"/>
                <a:gd name="connsiteX31dup0dup1dup2dup3dup4dup5dup6" fmla="*/ 1547271 w 2184063"/>
                <a:gd name="connsiteY31dup0dup1dup2dup3dup4dup5dup6" fmla="*/ 2128463 h 2440282"/>
                <a:gd name="connsiteX32dup0dup1dup2dup3dup4dup5dup6" fmla="*/ 1560018 w 2184063"/>
                <a:gd name="connsiteY32dup0dup1dup2dup3dup4dup5dup6" fmla="*/ 2288333 h 2440282"/>
                <a:gd name="connsiteX33dup0dup1dup2dup3dup4dup5dup6" fmla="*/ 2005328 w 2184063"/>
                <a:gd name="connsiteY33dup0dup1dup2dup3dup4dup5dup6" fmla="*/ 2252828 h 2440282"/>
                <a:gd name="connsiteX34dup0dup1dup2dup3dup4dup5dup6" fmla="*/ 2005329 w 2184063"/>
                <a:gd name="connsiteY34dup0dup1dup2dup3dup4dup5dup6" fmla="*/ 2252827 h 2440282"/>
                <a:gd name="connsiteX35dup0dup1dup2dup3dup4dup5dup6" fmla="*/ 1560018 w 2184063"/>
                <a:gd name="connsiteY35dup0dup1dup2dup3dup4dup5dup6" fmla="*/ 2288333 h 2440282"/>
                <a:gd name="connsiteX36dup0dup1dup2dup3dup4dup5dup6" fmla="*/ 1547271 w 2184063"/>
                <a:gd name="connsiteY36dup0dup1dup2dup3dup4dup5dup6" fmla="*/ 2128463 h 2440282"/>
                <a:gd name="connsiteX37dup0dup1dup2dup3dup4dup5dup6" fmla="*/ 1523631 w 2184063"/>
                <a:gd name="connsiteY37dup0dup1dup2dup3dup4dup5dup6" fmla="*/ 2117390 h 2440282"/>
                <a:gd name="connsiteX38dup0dup1dup2dup3dup4dup5dup6" fmla="*/ 1330234 w 2184063"/>
                <a:gd name="connsiteY38dup0dup1dup2dup3dup4dup5dup6" fmla="*/ 2051892 h 2440282"/>
                <a:gd name="connsiteX39dup0dup1dup2dup3dup4dup5dup6" fmla="*/ 1267134 w 2184063"/>
                <a:gd name="connsiteY39dup0dup1dup2dup3dup4dup5dup6" fmla="*/ 2037070 h 2440282"/>
                <a:gd name="connsiteX40dup0dup1dup2dup3dup4dup5dup6" fmla="*/ 1259218 w 2184063"/>
                <a:gd name="connsiteY40dup0dup1dup2dup3dup4dup5dup6" fmla="*/ 2037899 h 2440282"/>
                <a:gd name="connsiteX41dup0dup1dup2dup3dup4dup5dup6" fmla="*/ 1259462 w 2184063"/>
                <a:gd name="connsiteY41dup0dup1dup2dup3dup4dup5dup6" fmla="*/ 2037483 h 2440282"/>
                <a:gd name="connsiteX42dup0dup1dup2dup3dup4dup5dup6" fmla="*/ 1259218 w 2184063"/>
                <a:gd name="connsiteY42dup0dup1dup2dup3dup4dup5dup6" fmla="*/ 2037899 h 2440282"/>
                <a:gd name="connsiteX43dup0dup1dup2dup3dup4dup5dup6" fmla="*/ 1116309 w 2184063"/>
                <a:gd name="connsiteY43dup0dup1dup2dup3dup4dup5dup6" fmla="*/ 431210 h 2440282"/>
                <a:gd name="connsiteX44dup0dup1dup2dup3dup4dup5dup6" fmla="*/ 1116309 w 2184063"/>
                <a:gd name="connsiteY44dup0dup1dup2dup3dup4dup5dup6" fmla="*/ 431210 h 2440282"/>
                <a:gd name="connsiteX45dup0dup1dup2dup3dup4dup5dup6" fmla="*/ 1115986 w 2184063"/>
                <a:gd name="connsiteY45dup0dup1dup2dup3dup4dup5dup6" fmla="*/ 427159 h 2440282"/>
                <a:gd name="connsiteX46dup0dup1dup2dup3dup4dup5dup6" fmla="*/ 1115986 w 2184063"/>
                <a:gd name="connsiteY46dup0dup1dup2dup3dup4dup5dup6" fmla="*/ 427159 h 2440282"/>
                <a:gd name="connsiteX47dup0dup1dup2dup3dup4dup5dup6" fmla="*/ 1116309 w 2184063"/>
                <a:gd name="connsiteY47dup0dup1dup2dup3dup4dup5dup6" fmla="*/ 431210 h 2440282"/>
                <a:gd name="connsiteX48dup0dup1dup2dup3dup4dup5dup6" fmla="*/ 889934 w 2184063"/>
                <a:gd name="connsiteY48dup0dup1dup2dup3dup4dup5dup6" fmla="*/ 678097 h 2440282"/>
                <a:gd name="connsiteX49dup0dup1dup2dup3dup4dup5dup6" fmla="*/ 1163660 w 2184063"/>
                <a:gd name="connsiteY49dup0dup1dup2dup3dup4dup5dup6" fmla="*/ 817001 h 2440282"/>
                <a:gd name="connsiteX50dup0dup1dup2dup3dup4dup5dup6" fmla="*/ 1215481 w 2184063"/>
                <a:gd name="connsiteY50dup0dup1dup2dup3dup4dup5dup6" fmla="*/ 818299 h 2440282"/>
                <a:gd name="connsiteX51dup0dup1dup2dup3dup4dup5dup6" fmla="*/ 1275610 w 2184063"/>
                <a:gd name="connsiteY51dup0dup1dup2dup3dup4dup5dup6" fmla="*/ 847293 h 2440282"/>
                <a:gd name="connsiteX52dup0dup1dup2dup3dup4dup5dup6" fmla="*/ 1396916 w 2184063"/>
                <a:gd name="connsiteY52dup0dup1dup2dup3dup4dup5dup6" fmla="*/ 1697184 h 2440282"/>
                <a:gd name="connsiteX53dup0dup1dup2dup3dup4dup5dup6" fmla="*/ 1285489 w 2184063"/>
                <a:gd name="connsiteY53dup0dup1dup2dup3dup4dup5dup6" fmla="*/ 1993015 h 2440282"/>
                <a:gd name="connsiteX54dup0dup1dup2dup3dup4dup5dup6" fmla="*/ 1260601 w 2184063"/>
                <a:gd name="connsiteY54dup0dup1dup2dup3dup4dup5dup6" fmla="*/ 2035534 h 2440282"/>
                <a:gd name="connsiteX55dup0dup1dup2dup3dup4dup5dup6" fmla="*/ 1260602 w 2184063"/>
                <a:gd name="connsiteY55dup0dup1dup2dup3dup4dup5dup6" fmla="*/ 2035534 h 2440282"/>
                <a:gd name="connsiteX56dup0dup1dup2dup3dup4dup5dup6" fmla="*/ 1260602 w 2184063"/>
                <a:gd name="connsiteY56dup0dup1dup2dup3dup4dup5dup6" fmla="*/ 2035534 h 2440282"/>
                <a:gd name="connsiteX57dup0dup1dup2dup3dup4dup5dup6" fmla="*/ 1260601 w 2184063"/>
                <a:gd name="connsiteY57dup0dup1dup2dup3dup4dup5dup6" fmla="*/ 2035533 h 2440282"/>
                <a:gd name="connsiteX58dup0dup1dup2dup3dup4dup5dup6" fmla="*/ 1285489 w 2184063"/>
                <a:gd name="connsiteY58dup0dup1dup2dup3dup4dup5dup6" fmla="*/ 1993015 h 2440282"/>
                <a:gd name="connsiteX59dup0dup1dup2dup3dup4dup5dup6" fmla="*/ 1396916 w 2184063"/>
                <a:gd name="connsiteY59dup0dup1dup2dup3dup4dup5dup6" fmla="*/ 1697184 h 2440282"/>
                <a:gd name="connsiteX60dup0dup1dup2dup3dup4dup5dup6" fmla="*/ 1275610 w 2184063"/>
                <a:gd name="connsiteY60dup0dup1dup2dup3dup4dup5dup6" fmla="*/ 847292 h 2440282"/>
                <a:gd name="connsiteX61dup0dup1dup2dup3dup4dup5dup6" fmla="*/ 1215481 w 2184063"/>
                <a:gd name="connsiteY61dup0dup1dup2dup3dup4dup5dup6" fmla="*/ 818299 h 2440282"/>
                <a:gd name="connsiteX62dup0dup1dup2dup3dup4dup5dup6" fmla="*/ 1163660 w 2184063"/>
                <a:gd name="connsiteY62dup0dup1dup2dup3dup4dup5dup6" fmla="*/ 817000 h 2440282"/>
                <a:gd name="connsiteX63dup0dup1dup2dup3dup4dup5dup6" fmla="*/ 889934 w 2184063"/>
                <a:gd name="connsiteY63dup0dup1dup2dup3dup4dup5dup6" fmla="*/ 678096 h 2440282"/>
                <a:gd name="connsiteX64dup0dup1dup2dup3dup4dup5dup6" fmla="*/ 888448 w 2184063"/>
                <a:gd name="connsiteY64dup0dup1dup2dup3dup4dup5dup6" fmla="*/ 648570 h 2440282"/>
                <a:gd name="connsiteX65dup0dup1dup2dup3dup4dup5dup6" fmla="*/ 895432 w 2184063"/>
                <a:gd name="connsiteY65dup0dup1dup2dup3dup4dup5dup6" fmla="*/ 618460 h 2440282"/>
                <a:gd name="connsiteX66dup0dup1dup2dup3dup4dup5dup6" fmla="*/ 895432 w 2184063"/>
                <a:gd name="connsiteY66dup0dup1dup2dup3dup4dup5dup6" fmla="*/ 618460 h 2440282"/>
                <a:gd name="connsiteX67dup0dup1dup2dup3dup4dup5dup6" fmla="*/ 889934 w 2184063"/>
                <a:gd name="connsiteY67dup0dup1dup2dup3dup4dup5dup6" fmla="*/ 678097 h 2440282"/>
                <a:gd name="connsiteX68dup0dup1dup2dup3dup4dup5dup6" fmla="*/ 6797 w 2184063"/>
                <a:gd name="connsiteY68dup0dup1dup2dup3dup4dup5dup6" fmla="*/ 1320701 h 2440282"/>
                <a:gd name="connsiteX69dup0dup1dup2dup3dup4dup5dup6" fmla="*/ 432908 w 2184063"/>
                <a:gd name="connsiteY69dup0dup1dup2dup3dup4dup5dup6" fmla="*/ 239297 h 2440282"/>
                <a:gd name="connsiteX70dup0dup1dup2dup3dup4dup5dup6" fmla="*/ 537196 w 2184063"/>
                <a:gd name="connsiteY70dup0dup1dup2dup3dup4dup5dup6" fmla="*/ 252259 h 2440282"/>
                <a:gd name="connsiteX71dup0dup1dup2dup3dup4dup5dup6" fmla="*/ 549990 w 2184063"/>
                <a:gd name="connsiteY71dup0dup1dup2dup3dup4dup5dup6" fmla="*/ 257738 h 2440282"/>
                <a:gd name="connsiteX72dup0dup1dup2dup3dup4dup5dup6" fmla="*/ 539024 w 2184063"/>
                <a:gd name="connsiteY72dup0dup1dup2dup3dup4dup5dup6" fmla="*/ 238711 h 2440282"/>
                <a:gd name="connsiteX73dup0dup1dup2dup3dup4dup5dup6" fmla="*/ 534800 w 2184063"/>
                <a:gd name="connsiteY73dup0dup1dup2dup3dup4dup5dup6" fmla="*/ 216566 h 2440282"/>
                <a:gd name="connsiteX74dup0dup1dup2dup3dup4dup5dup6" fmla="*/ 1352552 w 2184063"/>
                <a:gd name="connsiteY74dup0dup1dup2dup3dup4dup5dup6" fmla="*/ 0 h 2440282"/>
                <a:gd name="connsiteX75dup0dup1dup2dup3dup4dup5dup6" fmla="*/ 1509348 w 2184063"/>
                <a:gd name="connsiteY75dup0dup1dup2dup3dup4dup5dup6" fmla="*/ 4183 h 2440282"/>
                <a:gd name="connsiteX76dup0dup1dup2dup3dup4dup5dup6" fmla="*/ 1509465 w 2184063"/>
                <a:gd name="connsiteY76dup0dup1dup2dup3dup4dup5dup6" fmla="*/ 4560 h 2440282"/>
                <a:gd name="connsiteX77dup0dup1dup2dup3dup4dup5dup6" fmla="*/ 1509348 w 2184063"/>
                <a:gd name="connsiteY77dup0dup1dup2dup3dup4dup5dup6" fmla="*/ 4183 h 2440282"/>
                <a:gd name="connsiteX78dup0dup1dup2dup3dup4dup5dup6" fmla="*/ 1517357 w 2184063"/>
                <a:gd name="connsiteY78dup0dup1dup2dup3dup4dup5dup6" fmla="*/ 4397 h 2440282"/>
                <a:gd name="connsiteX79dup0dup1dup2dup3dup4dup5dup6" fmla="*/ 1542751 w 2184063"/>
                <a:gd name="connsiteY79dup0dup1dup2dup3dup4dup5dup6" fmla="*/ 6483 h 2440282"/>
                <a:gd name="connsiteX80dup0dup1dup2dup3dup4dup5dup6" fmla="*/ 1542752 w 2184063"/>
                <a:gd name="connsiteY80dup0dup1dup2dup3dup4dup5dup6" fmla="*/ 6485 h 2440282"/>
                <a:gd name="connsiteX81dup0dup1dup2dup3dup4dup5dup6" fmla="*/ 1562673 w 2184063"/>
                <a:gd name="connsiteY81dup0dup1dup2dup3dup4dup5dup6" fmla="*/ 8123 h 2440282"/>
                <a:gd name="connsiteX82dup0dup1dup2dup3dup4dup5dup6" fmla="*/ 2008369 w 2184063"/>
                <a:gd name="connsiteY82dup0dup1dup2dup3dup4dup5dup6" fmla="*/ 199132 h 2440282"/>
                <a:gd name="connsiteX83dup0dup1dup2dup3dup4dup5dup6" fmla="*/ 1828928 w 2184063"/>
                <a:gd name="connsiteY83dup0dup1dup2dup3dup4dup5dup6" fmla="*/ 213439 h 2440282"/>
                <a:gd name="connsiteX84dup0dup1dup2dup3dup4dup5dup6" fmla="*/ 1828923 w 2184063"/>
                <a:gd name="connsiteY84dup0dup1dup2dup3dup4dup5dup6" fmla="*/ 213437 h 2440282"/>
                <a:gd name="connsiteX85dup0dup1dup2dup3dup4dup5dup6" fmla="*/ 1725400 w 2184063"/>
                <a:gd name="connsiteY85dup0dup1dup2dup3dup4dup5dup6" fmla="*/ 221692 h 2440282"/>
                <a:gd name="connsiteX86dup0dup1dup2dup3dup4dup5dup6" fmla="*/ 1712840 w 2184063"/>
                <a:gd name="connsiteY86dup0dup1dup2dup3dup4dup5dup6" fmla="*/ 215203 h 2440282"/>
                <a:gd name="connsiteX87dup0dup1dup2dup3dup4dup5dup6" fmla="*/ 1541891 w 2184063"/>
                <a:gd name="connsiteY87dup0dup1dup2dup3dup4dup5dup6" fmla="*/ 219746 h 2440282"/>
                <a:gd name="connsiteX88dup0dup1dup2dup3dup4dup5dup6" fmla="*/ 1464661 w 2184063"/>
                <a:gd name="connsiteY88dup0dup1dup2dup3dup4dup5dup6" fmla="*/ 242482 h 2440282"/>
                <a:gd name="connsiteX89dup0dup1dup2dup3dup4dup5dup6" fmla="*/ 1460202 w 2184063"/>
                <a:gd name="connsiteY89dup0dup1dup2dup3dup4dup5dup6" fmla="*/ 243795 h 2440282"/>
                <a:gd name="connsiteX90dup0dup1dup2dup3dup4dup5dup6" fmla="*/ 1458541 w 2184063"/>
                <a:gd name="connsiteY90dup0dup1dup2dup3dup4dup5dup6" fmla="*/ 243929 h 2440282"/>
                <a:gd name="connsiteX91dup0dup1dup2dup3dup4dup5dup6" fmla="*/ 1458568 w 2184063"/>
                <a:gd name="connsiteY91dup0dup1dup2dup3dup4dup5dup6" fmla="*/ 244278 h 2440282"/>
                <a:gd name="connsiteX92dup0dup1dup2dup3dup4dup5dup6" fmla="*/ 1428046 w 2184063"/>
                <a:gd name="connsiteY92dup0dup1dup2dup3dup4dup5dup6" fmla="*/ 253265 h 2440282"/>
                <a:gd name="connsiteX93dup0dup1dup2dup3dup4dup5dup6" fmla="*/ 1187276 w 2184063"/>
                <a:gd name="connsiteY93dup0dup1dup2dup3dup4dup5dup6" fmla="*/ 410062 h 2440282"/>
                <a:gd name="connsiteX94dup0dup1dup2dup3dup4dup5dup6" fmla="*/ 1186301 w 2184063"/>
                <a:gd name="connsiteY94dup0dup1dup2dup3dup4dup5dup6" fmla="*/ 412477 h 2440282"/>
                <a:gd name="connsiteX95dup0dup1dup2dup3dup4dup5dup6" fmla="*/ 1156029 w 2184063"/>
                <a:gd name="connsiteY95dup0dup1dup2dup3dup4dup5dup6" fmla="*/ 426126 h 2440282"/>
                <a:gd name="connsiteX96dup0dup1dup2dup3dup4dup5dup6" fmla="*/ 1148151 w 2184063"/>
                <a:gd name="connsiteY96dup0dup1dup2dup3dup4dup5dup6" fmla="*/ 425478 h 2440282"/>
                <a:gd name="connsiteX97dup0dup1dup2dup3dup4dup5dup6" fmla="*/ 1148474 w 2184063"/>
                <a:gd name="connsiteY97dup0dup1dup2dup3dup4dup5dup6" fmla="*/ 429528 h 2440282"/>
                <a:gd name="connsiteX98dup0dup1dup2dup3dup4dup5dup6" fmla="*/ 1120458 w 2184063"/>
                <a:gd name="connsiteY98dup0dup1dup2dup3dup4dup5dup6" fmla="*/ 442161 h 2440282"/>
                <a:gd name="connsiteX99dup0dup1dup2dup3dup4dup5dup6" fmla="*/ 922100 w 2184063"/>
                <a:gd name="connsiteY99dup0dup1dup2dup3dup4dup5dup6" fmla="*/ 676414 h 2440282"/>
                <a:gd name="connsiteX100dup0dup1dup2dup3dup4dup5dup6" fmla="*/ 1195825 w 2184063"/>
                <a:gd name="connsiteY100dup0dup1dup2dup3dup4dup5dup6" fmla="*/ 815318 h 2440282"/>
                <a:gd name="connsiteX101dup0dup1dup2dup3dup4dup5dup6" fmla="*/ 1247647 w 2184063"/>
                <a:gd name="connsiteY101dup0dup1dup2dup3dup4dup5dup6" fmla="*/ 816617 h 2440282"/>
                <a:gd name="connsiteX102dup0dup1dup2dup3dup4dup5dup6" fmla="*/ 1307776 w 2184063"/>
                <a:gd name="connsiteY102dup0dup1dup2dup3dup4dup5dup6" fmla="*/ 845609 h 2440282"/>
                <a:gd name="connsiteX103dup0dup1dup2dup3dup4dup5dup6" fmla="*/ 1429081 w 2184063"/>
                <a:gd name="connsiteY103dup0dup1dup2dup3dup4dup5dup6" fmla="*/ 1695501 h 2440282"/>
                <a:gd name="connsiteX104dup0dup1dup2dup3dup4dup5dup6" fmla="*/ 1317654 w 2184063"/>
                <a:gd name="connsiteY104dup0dup1dup2dup3dup4dup5dup6" fmla="*/ 1991332 h 2440282"/>
                <a:gd name="connsiteX105dup0dup1dup2dup3dup4dup5dup6" fmla="*/ 1292765 w 2184063"/>
                <a:gd name="connsiteY105dup0dup1dup2dup3dup4dup5dup6" fmla="*/ 2033852 h 2440282"/>
                <a:gd name="connsiteX106dup0dup1dup2dup3dup4dup5dup6" fmla="*/ 1292767 w 2184063"/>
                <a:gd name="connsiteY106dup0dup1dup2dup3dup4dup5dup6" fmla="*/ 2033854 h 2440282"/>
                <a:gd name="connsiteX107dup0dup1dup2dup3dup4dup5dup6" fmla="*/ 1291384 w 2184063"/>
                <a:gd name="connsiteY107dup0dup1dup2dup3dup4dup5dup6" fmla="*/ 2036215 h 2440282"/>
                <a:gd name="connsiteX108dup0dup1dup2dup3dup4dup5dup6" fmla="*/ 1299299 w 2184063"/>
                <a:gd name="connsiteY108dup0dup1dup2dup3dup4dup5dup6" fmla="*/ 2035387 h 2440282"/>
                <a:gd name="connsiteX109dup0dup1dup2dup3dup4dup5dup6" fmla="*/ 1362399 w 2184063"/>
                <a:gd name="connsiteY109dup0dup1dup2dup3dup4dup5dup6" fmla="*/ 2050208 h 2440282"/>
                <a:gd name="connsiteX110dup0dup1dup2dup3dup4dup5dup6" fmla="*/ 1607532 w 2184063"/>
                <a:gd name="connsiteY110dup0dup1dup2dup3dup4dup5dup6" fmla="*/ 2139940 h 2440282"/>
                <a:gd name="connsiteX111dup0dup1dup2dup3dup4dup5dup6" fmla="*/ 1630814 w 2184063"/>
                <a:gd name="connsiteY111dup0dup1dup2dup3dup4dup5dup6" fmla="*/ 2153467 h 2440282"/>
                <a:gd name="connsiteX112dup0dup1dup2dup3dup4dup5dup6" fmla="*/ 1632311 w 2184063"/>
                <a:gd name="connsiteY112dup0dup1dup2dup3dup4dup5dup6" fmla="*/ 2172254 h 2440282"/>
                <a:gd name="connsiteX113dup0dup1dup2dup3dup4dup5dup6" fmla="*/ 1659424 w 2184063"/>
                <a:gd name="connsiteY113dup0dup1dup2dup3dup4dup5dup6" fmla="*/ 2170092 h 2440282"/>
                <a:gd name="connsiteX114dup0dup1dup2dup3dup4dup5dup6" fmla="*/ 1659425 w 2184063"/>
                <a:gd name="connsiteY114dup0dup1dup2dup3dup4dup5dup6" fmla="*/ 2170094 h 2440282"/>
                <a:gd name="connsiteX115dup0dup1dup2dup3dup4dup5dup6" fmla="*/ 1739657 w 2184063"/>
                <a:gd name="connsiteY115dup0dup1dup2dup3dup4dup5dup6" fmla="*/ 2163696 h 2440282"/>
                <a:gd name="connsiteX116dup0dup1dup2dup3dup4dup5dup6" fmla="*/ 1739657 w 2184063"/>
                <a:gd name="connsiteY116dup0dup1dup2dup3dup4dup5dup6" fmla="*/ 2163695 h 2440282"/>
                <a:gd name="connsiteX117dup0dup1dup2dup3dup4dup5dup6" fmla="*/ 2172774 w 2184063"/>
                <a:gd name="connsiteY117dup0dup1dup2dup3dup4dup5dup6" fmla="*/ 2129161 h 2440282"/>
                <a:gd name="connsiteX118dup0dup1dup2dup3dup4dup5dup6" fmla="*/ 2177820 w 2184063"/>
                <a:gd name="connsiteY118dup0dup1dup2dup3dup4dup5dup6" fmla="*/ 2136008 h 2440282"/>
                <a:gd name="connsiteX119dup0dup1dup2dup3dup4dup5dup6" fmla="*/ 2184013 w 2184063"/>
                <a:gd name="connsiteY119dup0dup1dup2dup3dup4dup5dup6" fmla="*/ 2144406 h 2440282"/>
                <a:gd name="connsiteX120dup0dup1dup2dup3dup4dup5dup6" fmla="*/ 2184063 w 2184063"/>
                <a:gd name="connsiteY120dup0dup1dup2dup3dup4dup5dup6" fmla="*/ 2144590 h 2440282"/>
                <a:gd name="connsiteX121dup0dup1dup2dup3dup4dup5dup6" fmla="*/ 1917921 w 2184063"/>
                <a:gd name="connsiteY121dup0dup1dup2dup3dup4dup5dup6" fmla="*/ 2338068 h 2440282"/>
                <a:gd name="connsiteX122dup0dup1dup2dup3dup4dup5dup6" fmla="*/ 1843707 w 2184063"/>
                <a:gd name="connsiteY122dup0dup1dup2dup3dup4dup5dup6" fmla="*/ 2359386 h 2440282"/>
                <a:gd name="connsiteX123dup0dup1dup2dup3dup4dup5dup6" fmla="*/ 1742499 w 2184063"/>
                <a:gd name="connsiteY123dup0dup1dup2dup3dup4dup5dup6" fmla="*/ 2382008 h 2440282"/>
                <a:gd name="connsiteX124dup0dup1dup2dup3dup4dup5dup6" fmla="*/ 1681997 w 2184063"/>
                <a:gd name="connsiteY124dup0dup1dup2dup3dup4dup5dup6" fmla="*/ 2392777 h 2440282"/>
                <a:gd name="connsiteX125dup0dup1dup2dup3dup4dup5dup6" fmla="*/ 1681997 w 2184063"/>
                <a:gd name="connsiteY125dup0dup1dup2dup3dup4dup5dup6" fmla="*/ 2392779 h 2440282"/>
                <a:gd name="connsiteX126dup0dup1dup2dup3dup4dup5dup6" fmla="*/ 1650364 w 2184063"/>
                <a:gd name="connsiteY126dup0dup1dup2dup3dup4dup5dup6" fmla="*/ 2398408 h 2440282"/>
                <a:gd name="connsiteX127dup0dup1dup2dup3dup4dup5dup6" fmla="*/ 1649832 w 2184063"/>
                <a:gd name="connsiteY127dup0dup1dup2dup3dup4dup5dup6" fmla="*/ 2394461 h 2440282"/>
                <a:gd name="connsiteX128dup0dup1dup2dup3dup4dup5dup6" fmla="*/ 1649832 w 2184063"/>
                <a:gd name="connsiteY128dup0dup1dup2dup3dup4dup5dup6" fmla="*/ 2394461 h 2440282"/>
                <a:gd name="connsiteX129dup0dup1dup2dup3dup4dup5dup6" fmla="*/ 1650364 w 2184063"/>
                <a:gd name="connsiteY129dup0dup1dup2dup3dup4dup5dup6" fmla="*/ 2398408 h 2440282"/>
                <a:gd name="connsiteX130dup0dup1dup2dup3dup4dup5dup6" fmla="*/ 1632353 w 2184063"/>
                <a:gd name="connsiteY130dup0dup1dup2dup3dup4dup5dup6" fmla="*/ 2401613 h 2440282"/>
                <a:gd name="connsiteX131dup0dup1dup2dup3dup4dup5dup6" fmla="*/ 1390668 w 2184063"/>
                <a:gd name="connsiteY131dup0dup1dup2dup3dup4dup5dup6" fmla="*/ 2429950 h 2440282"/>
                <a:gd name="connsiteX132dup0dup1dup2dup3dup4dup5dup6" fmla="*/ 579308 w 2184063"/>
                <a:gd name="connsiteY132dup0dup1dup2dup3dup4dup5dup6" fmla="*/ 2333617 h 2440282"/>
                <a:gd name="connsiteX133dup0dup1dup2dup3dup4dup5dup6" fmla="*/ 569445 w 2184063"/>
                <a:gd name="connsiteY133dup0dup1dup2dup3dup4dup5dup6" fmla="*/ 2320235 h 2440282"/>
                <a:gd name="connsiteX134dup0dup1dup2dup3dup4dup5dup6" fmla="*/ 546402 w 2184063"/>
                <a:gd name="connsiteY134dup0dup1dup2dup3dup4dup5dup6" fmla="*/ 2319700 h 2440282"/>
                <a:gd name="connsiteX135dup0dup1dup2dup3dup4dup5dup6" fmla="*/ 6797 w 2184063"/>
                <a:gd name="connsiteY135dup0dup1dup2dup3dup4dup5dup6" fmla="*/ 1320701 h 2440282"/>
                <a:gd name="connsiteX0dup0dup1dup2dup3dup4dup5dup6dup7" fmla="*/ 1852851 w 2184063"/>
                <a:gd name="connsiteY0dup0dup1dup2dup3dup4dup5dup6dup7" fmla="*/ 209091 h 2440282"/>
                <a:gd name="connsiteX1dup0dup1dup2dup3dup4dup5dup6dup7" fmla="*/ 1718637 w 2184063"/>
                <a:gd name="connsiteY1dup0dup1dup2dup3dup4dup5dup6dup7" fmla="*/ 153446 h 2440282"/>
                <a:gd name="connsiteX2dup0dup1dup2dup3dup4dup5dup6dup7" fmla="*/ 1852850 w 2184063"/>
                <a:gd name="connsiteY2dup0dup1dup2dup3dup4dup5dup6dup7" fmla="*/ 209092 h 2440282"/>
                <a:gd name="connsiteX3dup0dup1dup2dup3dup4dup5dup6dup7" fmla="*/ 1854464 w 2184063"/>
                <a:gd name="connsiteY3dup0dup1dup2dup3dup4dup5dup6dup7" fmla="*/ 210520 h 2440282"/>
                <a:gd name="connsiteX4dup0dup1dup2dup3dup4dup5dup6dup7" fmla="*/ 1976204 w 2184063"/>
                <a:gd name="connsiteY4dup0dup1dup2dup3dup4dup5dup6dup7" fmla="*/ 200812 h 2440282"/>
                <a:gd name="connsiteX5dup0dup1dup2dup3dup4dup5dup6dup7" fmla="*/ 1976202 w 2184063"/>
                <a:gd name="connsiteY5dup0dup1dup2dup3dup4dup5dup6dup7" fmla="*/ 200811 h 2440282"/>
                <a:gd name="connsiteX6dup0dup1dup2dup3dup4dup5dup6dup7" fmla="*/ 1854465 w 2184063"/>
                <a:gd name="connsiteY6dup0dup1dup2dup3dup4dup5dup6dup7" fmla="*/ 210519 h 2440282"/>
                <a:gd name="connsiteX7dup0dup1dup2dup3dup4dup5dup6dup7" fmla="*/ 1852851 w 2184063"/>
                <a:gd name="connsiteY7dup0dup1dup2dup3dup4dup5dup6dup7" fmla="*/ 209091 h 2440282"/>
                <a:gd name="connsiteX8dup0dup1dup2dup3dup4dup5dup6dup7" fmla="*/ 1545827 w 2184063"/>
                <a:gd name="connsiteY8dup0dup1dup2dup3dup4dup5dup6dup7" fmla="*/ 16370 h 2440282"/>
                <a:gd name="connsiteX9dup0dup1dup2dup3dup4dup5dup6dup7" fmla="*/ 1546839 w 2184063"/>
                <a:gd name="connsiteY9dup0dup1dup2dup3dup4dup5dup6dup7" fmla="*/ 19625 h 2440282"/>
                <a:gd name="connsiteX10dup0dup1dup2dup3dup4dup5dup6dup7" fmla="*/ 1546840 w 2184063"/>
                <a:gd name="connsiteY10dup0dup1dup2dup3dup4dup5dup6dup7" fmla="*/ 19625 h 2440282"/>
                <a:gd name="connsiteX11dup0dup1dup2dup3dup4dup5dup6dup7" fmla="*/ 1545827 w 2184063"/>
                <a:gd name="connsiteY11dup0dup1dup2dup3dup4dup5dup6dup7" fmla="*/ 16370 h 2440282"/>
                <a:gd name="connsiteX12dup0dup1dup2dup3dup4dup5dup6dup7" fmla="*/ 1205373 w 2184063"/>
                <a:gd name="connsiteY12dup0dup1dup2dup3dup4dup5dup6dup7" fmla="*/ 316165 h 2440282"/>
                <a:gd name="connsiteX13dup0dup1dup2dup3dup4dup5dup6dup7" fmla="*/ 1212305 w 2184063"/>
                <a:gd name="connsiteY13dup0dup1dup2dup3dup4dup5dup6dup7" fmla="*/ 300036 h 2440282"/>
                <a:gd name="connsiteX14dup0dup1dup2dup3dup4dup5dup6dup7" fmla="*/ 1212305 w 2184063"/>
                <a:gd name="connsiteY14dup0dup1dup2dup3dup4dup5dup6dup7" fmla="*/ 300036 h 2440282"/>
                <a:gd name="connsiteX15dup0dup1dup2dup3dup4dup5dup6dup7" fmla="*/ 1205373 w 2184063"/>
                <a:gd name="connsiteY15dup0dup1dup2dup3dup4dup5dup6dup7" fmla="*/ 316165 h 2440282"/>
                <a:gd name="connsiteX16dup0dup1dup2dup3dup4dup5dup6dup7" fmla="*/ 1193878 w 2184063"/>
                <a:gd name="connsiteY16dup0dup1dup2dup3dup4dup5dup6dup7" fmla="*/ 368108 h 2440282"/>
                <a:gd name="connsiteX17dup0dup1dup2dup3dup4dup5dup6dup7" fmla="*/ 1193878 w 2184063"/>
                <a:gd name="connsiteY17dup0dup1dup2dup3dup4dup5dup6dup7" fmla="*/ 368108 h 2440282"/>
                <a:gd name="connsiteX18dup0dup1dup2dup3dup4dup5dup6dup7" fmla="*/ 1197076 w 2184063"/>
                <a:gd name="connsiteY18dup0dup1dup2dup3dup4dup5dup6dup7" fmla="*/ 335468 h 2440282"/>
                <a:gd name="connsiteX19dup0dup1dup2dup3dup4dup5dup6dup7" fmla="*/ 1197076 w 2184063"/>
                <a:gd name="connsiteY19dup0dup1dup2dup3dup4dup5dup6dup7" fmla="*/ 335468 h 2440282"/>
                <a:gd name="connsiteX20dup0dup1dup2dup3dup4dup5dup6dup7" fmla="*/ 1193878 w 2184063"/>
                <a:gd name="connsiteY20dup0dup1dup2dup3dup4dup5dup6dup7" fmla="*/ 368108 h 2440282"/>
                <a:gd name="connsiteX21dup0dup1dup2dup3dup4dup5dup6dup7" fmla="*/ 1154137 w 2184063"/>
                <a:gd name="connsiteY21dup0dup1dup2dup3dup4dup5dup6dup7" fmla="*/ 414159 h 2440282"/>
                <a:gd name="connsiteX22dup0dup1dup2dup3dup4dup5dup6dup7" fmla="*/ 1154137 w 2184063"/>
                <a:gd name="connsiteY22dup0dup1dup2dup3dup4dup5dup6dup7" fmla="*/ 414159 h 2440282"/>
                <a:gd name="connsiteX23dup0dup1dup2dup3dup4dup5dup6dup7" fmla="*/ 1155110 w 2184063"/>
                <a:gd name="connsiteY23dup0dup1dup2dup3dup4dup5dup6dup7" fmla="*/ 411746 h 2440282"/>
                <a:gd name="connsiteX24dup0dup1dup2dup3dup4dup5dup6dup7" fmla="*/ 1155110 w 2184063"/>
                <a:gd name="connsiteY24dup0dup1dup2dup3dup4dup5dup6dup7" fmla="*/ 411746 h 2440282"/>
                <a:gd name="connsiteX25dup0dup1dup2dup3dup4dup5dup6dup7" fmla="*/ 1154137 w 2184063"/>
                <a:gd name="connsiteY25dup0dup1dup2dup3dup4dup5dup6dup7" fmla="*/ 414159 h 2440282"/>
                <a:gd name="connsiteX26dup0dup1dup2dup3dup4dup5dup6dup7" fmla="*/ 1259218 w 2184063"/>
                <a:gd name="connsiteY26dup0dup1dup2dup3dup4dup5dup6dup7" fmla="*/ 2037899 h 2440282"/>
                <a:gd name="connsiteX27dup0dup1dup2dup3dup4dup5dup6dup7" fmla="*/ 1267134 w 2184063"/>
                <a:gd name="connsiteY27dup0dup1dup2dup3dup4dup5dup6dup7" fmla="*/ 2037071 h 2440282"/>
                <a:gd name="connsiteX28dup0dup1dup2dup3dup4dup5dup6dup7" fmla="*/ 1330234 w 2184063"/>
                <a:gd name="connsiteY28dup0dup1dup2dup3dup4dup5dup6dup7" fmla="*/ 2051892 h 2440282"/>
                <a:gd name="connsiteX29dup0dup1dup2dup3dup4dup5dup6dup7" fmla="*/ 1523631 w 2184063"/>
                <a:gd name="connsiteY29dup0dup1dup2dup3dup4dup5dup6dup7" fmla="*/ 2117390 h 2440282"/>
                <a:gd name="connsiteX30dup0dup1dup2dup3dup4dup5dup6dup7" fmla="*/ 1547271 w 2184063"/>
                <a:gd name="connsiteY30dup0dup1dup2dup3dup4dup5dup6dup7" fmla="*/ 2128463 h 2440282"/>
                <a:gd name="connsiteX31dup0dup1dup2dup3dup4dup5dup6dup7" fmla="*/ 1560018 w 2184063"/>
                <a:gd name="connsiteY31dup0dup1dup2dup3dup4dup5dup6dup7" fmla="*/ 2288333 h 2440282"/>
                <a:gd name="connsiteX32dup0dup1dup2dup3dup4dup5dup6dup7" fmla="*/ 2005328 w 2184063"/>
                <a:gd name="connsiteY32dup0dup1dup2dup3dup4dup5dup6dup7" fmla="*/ 2252828 h 2440282"/>
                <a:gd name="connsiteX33dup0dup1dup2dup3dup4dup5dup6dup7" fmla="*/ 2005329 w 2184063"/>
                <a:gd name="connsiteY33dup0dup1dup2dup3dup4dup5dup6dup7" fmla="*/ 2252827 h 2440282"/>
                <a:gd name="connsiteX34dup0dup1dup2dup3dup4dup5dup6dup7" fmla="*/ 1560018 w 2184063"/>
                <a:gd name="connsiteY34dup0dup1dup2dup3dup4dup5dup6dup7" fmla="*/ 2288333 h 2440282"/>
                <a:gd name="connsiteX35dup0dup1dup2dup3dup4dup5dup6dup7" fmla="*/ 1547271 w 2184063"/>
                <a:gd name="connsiteY35dup0dup1dup2dup3dup4dup5dup6dup7" fmla="*/ 2128463 h 2440282"/>
                <a:gd name="connsiteX36dup0dup1dup2dup3dup4dup5dup6dup7" fmla="*/ 1523631 w 2184063"/>
                <a:gd name="connsiteY36dup0dup1dup2dup3dup4dup5dup6dup7" fmla="*/ 2117390 h 2440282"/>
                <a:gd name="connsiteX37dup0dup1dup2dup3dup4dup5dup6dup7" fmla="*/ 1330234 w 2184063"/>
                <a:gd name="connsiteY37dup0dup1dup2dup3dup4dup5dup6dup7" fmla="*/ 2051892 h 2440282"/>
                <a:gd name="connsiteX38dup0dup1dup2dup3dup4dup5dup6dup7" fmla="*/ 1267134 w 2184063"/>
                <a:gd name="connsiteY38dup0dup1dup2dup3dup4dup5dup6dup7" fmla="*/ 2037070 h 2440282"/>
                <a:gd name="connsiteX39dup0dup1dup2dup3dup4dup5dup6dup7" fmla="*/ 1259218 w 2184063"/>
                <a:gd name="connsiteY39dup0dup1dup2dup3dup4dup5dup6dup7" fmla="*/ 2037899 h 2440282"/>
                <a:gd name="connsiteX40dup0dup1dup2dup3dup4dup5dup6dup7" fmla="*/ 1259462 w 2184063"/>
                <a:gd name="connsiteY40dup0dup1dup2dup3dup4dup5dup6dup7" fmla="*/ 2037483 h 2440282"/>
                <a:gd name="connsiteX41dup0dup1dup2dup3dup4dup5dup6dup7" fmla="*/ 1259218 w 2184063"/>
                <a:gd name="connsiteY41dup0dup1dup2dup3dup4dup5dup6dup7" fmla="*/ 2037899 h 2440282"/>
                <a:gd name="connsiteX42dup0dup1dup2dup3dup4dup5dup6dup7" fmla="*/ 1116309 w 2184063"/>
                <a:gd name="connsiteY42dup0dup1dup2dup3dup4dup5dup6dup7" fmla="*/ 431210 h 2440282"/>
                <a:gd name="connsiteX43dup0dup1dup2dup3dup4dup5dup6dup7" fmla="*/ 1116309 w 2184063"/>
                <a:gd name="connsiteY43dup0dup1dup2dup3dup4dup5dup6dup7" fmla="*/ 431210 h 2440282"/>
                <a:gd name="connsiteX44dup0dup1dup2dup3dup4dup5dup6dup7" fmla="*/ 1115986 w 2184063"/>
                <a:gd name="connsiteY44dup0dup1dup2dup3dup4dup5dup6dup7" fmla="*/ 427159 h 2440282"/>
                <a:gd name="connsiteX45dup0dup1dup2dup3dup4dup5dup6dup7" fmla="*/ 1115986 w 2184063"/>
                <a:gd name="connsiteY45dup0dup1dup2dup3dup4dup5dup6dup7" fmla="*/ 427159 h 2440282"/>
                <a:gd name="connsiteX46dup0dup1dup2dup3dup4dup5dup6dup7" fmla="*/ 1116309 w 2184063"/>
                <a:gd name="connsiteY46dup0dup1dup2dup3dup4dup5dup6dup7" fmla="*/ 431210 h 2440282"/>
                <a:gd name="connsiteX47dup0dup1dup2dup3dup4dup5dup6dup7" fmla="*/ 889934 w 2184063"/>
                <a:gd name="connsiteY47dup0dup1dup2dup3dup4dup5dup6dup7" fmla="*/ 678097 h 2440282"/>
                <a:gd name="connsiteX48dup0dup1dup2dup3dup4dup5dup6dup7" fmla="*/ 1163660 w 2184063"/>
                <a:gd name="connsiteY48dup0dup1dup2dup3dup4dup5dup6dup7" fmla="*/ 817001 h 2440282"/>
                <a:gd name="connsiteX49dup0dup1dup2dup3dup4dup5dup6dup7" fmla="*/ 1215481 w 2184063"/>
                <a:gd name="connsiteY49dup0dup1dup2dup3dup4dup5dup6dup7" fmla="*/ 818299 h 2440282"/>
                <a:gd name="connsiteX50dup0dup1dup2dup3dup4dup5dup6dup7" fmla="*/ 1275610 w 2184063"/>
                <a:gd name="connsiteY50dup0dup1dup2dup3dup4dup5dup6dup7" fmla="*/ 847293 h 2440282"/>
                <a:gd name="connsiteX51dup0dup1dup2dup3dup4dup5dup6dup7" fmla="*/ 1396916 w 2184063"/>
                <a:gd name="connsiteY51dup0dup1dup2dup3dup4dup5dup6dup7" fmla="*/ 1697184 h 2440282"/>
                <a:gd name="connsiteX52dup0dup1dup2dup3dup4dup5dup6dup7" fmla="*/ 1285489 w 2184063"/>
                <a:gd name="connsiteY52dup0dup1dup2dup3dup4dup5dup6dup7" fmla="*/ 1993015 h 2440282"/>
                <a:gd name="connsiteX53dup0dup1dup2dup3dup4dup5dup6dup7" fmla="*/ 1260601 w 2184063"/>
                <a:gd name="connsiteY53dup0dup1dup2dup3dup4dup5dup6dup7" fmla="*/ 2035534 h 2440282"/>
                <a:gd name="connsiteX54dup0dup1dup2dup3dup4dup5dup6dup7" fmla="*/ 1260602 w 2184063"/>
                <a:gd name="connsiteY54dup0dup1dup2dup3dup4dup5dup6dup7" fmla="*/ 2035534 h 2440282"/>
                <a:gd name="connsiteX55dup0dup1dup2dup3dup4dup5dup6dup7" fmla="*/ 1260602 w 2184063"/>
                <a:gd name="connsiteY55dup0dup1dup2dup3dup4dup5dup6dup7" fmla="*/ 2035534 h 2440282"/>
                <a:gd name="connsiteX56dup0dup1dup2dup3dup4dup5dup6dup7" fmla="*/ 1260601 w 2184063"/>
                <a:gd name="connsiteY56dup0dup1dup2dup3dup4dup5dup6dup7" fmla="*/ 2035533 h 2440282"/>
                <a:gd name="connsiteX57dup0dup1dup2dup3dup4dup5dup6dup7" fmla="*/ 1285489 w 2184063"/>
                <a:gd name="connsiteY57dup0dup1dup2dup3dup4dup5dup6dup7" fmla="*/ 1993015 h 2440282"/>
                <a:gd name="connsiteX58dup0dup1dup2dup3dup4dup5dup6dup7" fmla="*/ 1396916 w 2184063"/>
                <a:gd name="connsiteY58dup0dup1dup2dup3dup4dup5dup6dup7" fmla="*/ 1697184 h 2440282"/>
                <a:gd name="connsiteX59dup0dup1dup2dup3dup4dup5dup6dup7" fmla="*/ 1275610 w 2184063"/>
                <a:gd name="connsiteY59dup0dup1dup2dup3dup4dup5dup6dup7" fmla="*/ 847292 h 2440282"/>
                <a:gd name="connsiteX60dup0dup1dup2dup3dup4dup5dup6dup7" fmla="*/ 1215481 w 2184063"/>
                <a:gd name="connsiteY60dup0dup1dup2dup3dup4dup5dup6dup7" fmla="*/ 818299 h 2440282"/>
                <a:gd name="connsiteX61dup0dup1dup2dup3dup4dup5dup6dup7" fmla="*/ 1163660 w 2184063"/>
                <a:gd name="connsiteY61dup0dup1dup2dup3dup4dup5dup6dup7" fmla="*/ 817000 h 2440282"/>
                <a:gd name="connsiteX62dup0dup1dup2dup3dup4dup5dup6dup7" fmla="*/ 889934 w 2184063"/>
                <a:gd name="connsiteY62dup0dup1dup2dup3dup4dup5dup6dup7" fmla="*/ 678096 h 2440282"/>
                <a:gd name="connsiteX63dup0dup1dup2dup3dup4dup5dup6dup7" fmla="*/ 888448 w 2184063"/>
                <a:gd name="connsiteY63dup0dup1dup2dup3dup4dup5dup6dup7" fmla="*/ 648570 h 2440282"/>
                <a:gd name="connsiteX64dup0dup1dup2dup3dup4dup5dup6dup7" fmla="*/ 895432 w 2184063"/>
                <a:gd name="connsiteY64dup0dup1dup2dup3dup4dup5dup6dup7" fmla="*/ 618460 h 2440282"/>
                <a:gd name="connsiteX65dup0dup1dup2dup3dup4dup5dup6dup7" fmla="*/ 895432 w 2184063"/>
                <a:gd name="connsiteY65dup0dup1dup2dup3dup4dup5dup6dup7" fmla="*/ 618460 h 2440282"/>
                <a:gd name="connsiteX66dup0dup1dup2dup3dup4dup5dup6dup7" fmla="*/ 889934 w 2184063"/>
                <a:gd name="connsiteY66dup0dup1dup2dup3dup4dup5dup6dup7" fmla="*/ 678097 h 2440282"/>
                <a:gd name="connsiteX67dup0dup1dup2dup3dup4dup5dup6dup7" fmla="*/ 6797 w 2184063"/>
                <a:gd name="connsiteY67dup0dup1dup2dup3dup4dup5dup6dup7" fmla="*/ 1320701 h 2440282"/>
                <a:gd name="connsiteX68dup0dup1dup2dup3dup4dup5dup6dup7" fmla="*/ 432908 w 2184063"/>
                <a:gd name="connsiteY68dup0dup1dup2dup3dup4dup5dup6dup7" fmla="*/ 239297 h 2440282"/>
                <a:gd name="connsiteX69dup0dup1dup2dup3dup4dup5dup6dup7" fmla="*/ 537196 w 2184063"/>
                <a:gd name="connsiteY69dup0dup1dup2dup3dup4dup5dup6dup7" fmla="*/ 252259 h 2440282"/>
                <a:gd name="connsiteX70dup0dup1dup2dup3dup4dup5dup6dup7" fmla="*/ 549990 w 2184063"/>
                <a:gd name="connsiteY70dup0dup1dup2dup3dup4dup5dup6dup7" fmla="*/ 257738 h 2440282"/>
                <a:gd name="connsiteX71dup0dup1dup2dup3dup4dup5dup6dup7" fmla="*/ 539024 w 2184063"/>
                <a:gd name="connsiteY71dup0dup1dup2dup3dup4dup5dup6dup7" fmla="*/ 238711 h 2440282"/>
                <a:gd name="connsiteX72dup0dup1dup2dup3dup4dup5dup6dup7" fmla="*/ 534800 w 2184063"/>
                <a:gd name="connsiteY72dup0dup1dup2dup3dup4dup5dup6dup7" fmla="*/ 216566 h 2440282"/>
                <a:gd name="connsiteX73dup0dup1dup2dup3dup4dup5dup6dup7" fmla="*/ 1352552 w 2184063"/>
                <a:gd name="connsiteY73dup0dup1dup2dup3dup4dup5dup6dup7" fmla="*/ 0 h 2440282"/>
                <a:gd name="connsiteX74dup0dup1dup2dup3dup4dup5dup6dup7" fmla="*/ 1509348 w 2184063"/>
                <a:gd name="connsiteY74dup0dup1dup2dup3dup4dup5dup6dup7" fmla="*/ 4183 h 2440282"/>
                <a:gd name="connsiteX75dup0dup1dup2dup3dup4dup5dup6dup7" fmla="*/ 1509465 w 2184063"/>
                <a:gd name="connsiteY75dup0dup1dup2dup3dup4dup5dup6dup7" fmla="*/ 4560 h 2440282"/>
                <a:gd name="connsiteX76dup0dup1dup2dup3dup4dup5dup6dup7" fmla="*/ 1509348 w 2184063"/>
                <a:gd name="connsiteY76dup0dup1dup2dup3dup4dup5dup6dup7" fmla="*/ 4183 h 2440282"/>
                <a:gd name="connsiteX77dup0dup1dup2dup3dup4dup5dup6dup7" fmla="*/ 1517357 w 2184063"/>
                <a:gd name="connsiteY77dup0dup1dup2dup3dup4dup5dup6dup7" fmla="*/ 4397 h 2440282"/>
                <a:gd name="connsiteX78dup0dup1dup2dup3dup4dup5dup6dup7" fmla="*/ 1542751 w 2184063"/>
                <a:gd name="connsiteY78dup0dup1dup2dup3dup4dup5dup6dup7" fmla="*/ 6483 h 2440282"/>
                <a:gd name="connsiteX79dup0dup1dup2dup3dup4dup5dup6dup7" fmla="*/ 1542752 w 2184063"/>
                <a:gd name="connsiteY79dup0dup1dup2dup3dup4dup5dup6dup7" fmla="*/ 6485 h 2440282"/>
                <a:gd name="connsiteX80dup0dup1dup2dup3dup4dup5dup6dup7" fmla="*/ 1562673 w 2184063"/>
                <a:gd name="connsiteY80dup0dup1dup2dup3dup4dup5dup6dup7" fmla="*/ 8123 h 2440282"/>
                <a:gd name="connsiteX81dup0dup1dup2dup3dup4dup5dup6dup7" fmla="*/ 2008369 w 2184063"/>
                <a:gd name="connsiteY81dup0dup1dup2dup3dup4dup5dup6dup7" fmla="*/ 199132 h 2440282"/>
                <a:gd name="connsiteX82dup0dup1dup2dup3dup4dup5dup6dup7" fmla="*/ 1828928 w 2184063"/>
                <a:gd name="connsiteY82dup0dup1dup2dup3dup4dup5dup6dup7" fmla="*/ 213439 h 2440282"/>
                <a:gd name="connsiteX83dup0dup1dup2dup3dup4dup5dup6dup7" fmla="*/ 1828923 w 2184063"/>
                <a:gd name="connsiteY83dup0dup1dup2dup3dup4dup5dup6dup7" fmla="*/ 213437 h 2440282"/>
                <a:gd name="connsiteX84dup0dup1dup2dup3dup4dup5dup6dup7" fmla="*/ 1725400 w 2184063"/>
                <a:gd name="connsiteY84dup0dup1dup2dup3dup4dup5dup6dup7" fmla="*/ 221692 h 2440282"/>
                <a:gd name="connsiteX85dup0dup1dup2dup3dup4dup5dup6dup7" fmla="*/ 1712840 w 2184063"/>
                <a:gd name="connsiteY85dup0dup1dup2dup3dup4dup5dup6dup7" fmla="*/ 215203 h 2440282"/>
                <a:gd name="connsiteX86dup0dup1dup2dup3dup4dup5dup6dup7" fmla="*/ 1541891 w 2184063"/>
                <a:gd name="connsiteY86dup0dup1dup2dup3dup4dup5dup6dup7" fmla="*/ 219746 h 2440282"/>
                <a:gd name="connsiteX87dup0dup1dup2dup3dup4dup5dup6dup7" fmla="*/ 1464661 w 2184063"/>
                <a:gd name="connsiteY87dup0dup1dup2dup3dup4dup5dup6dup7" fmla="*/ 242482 h 2440282"/>
                <a:gd name="connsiteX88dup0dup1dup2dup3dup4dup5dup6dup7" fmla="*/ 1460202 w 2184063"/>
                <a:gd name="connsiteY88dup0dup1dup2dup3dup4dup5dup6dup7" fmla="*/ 243795 h 2440282"/>
                <a:gd name="connsiteX89dup0dup1dup2dup3dup4dup5dup6dup7" fmla="*/ 1458541 w 2184063"/>
                <a:gd name="connsiteY89dup0dup1dup2dup3dup4dup5dup6dup7" fmla="*/ 243929 h 2440282"/>
                <a:gd name="connsiteX90dup0dup1dup2dup3dup4dup5dup6dup7" fmla="*/ 1458568 w 2184063"/>
                <a:gd name="connsiteY90dup0dup1dup2dup3dup4dup5dup6dup7" fmla="*/ 244278 h 2440282"/>
                <a:gd name="connsiteX91dup0dup1dup2dup3dup4dup5dup6dup7" fmla="*/ 1428046 w 2184063"/>
                <a:gd name="connsiteY91dup0dup1dup2dup3dup4dup5dup6dup7" fmla="*/ 253265 h 2440282"/>
                <a:gd name="connsiteX92dup0dup1dup2dup3dup4dup5dup6dup7" fmla="*/ 1187276 w 2184063"/>
                <a:gd name="connsiteY92dup0dup1dup2dup3dup4dup5dup6dup7" fmla="*/ 410062 h 2440282"/>
                <a:gd name="connsiteX93dup0dup1dup2dup3dup4dup5dup6dup7" fmla="*/ 1186301 w 2184063"/>
                <a:gd name="connsiteY93dup0dup1dup2dup3dup4dup5dup6dup7" fmla="*/ 412477 h 2440282"/>
                <a:gd name="connsiteX94dup0dup1dup2dup3dup4dup5dup6dup7" fmla="*/ 1156029 w 2184063"/>
                <a:gd name="connsiteY94dup0dup1dup2dup3dup4dup5dup6dup7" fmla="*/ 426126 h 2440282"/>
                <a:gd name="connsiteX95dup0dup1dup2dup3dup4dup5dup6dup7" fmla="*/ 1148151 w 2184063"/>
                <a:gd name="connsiteY95dup0dup1dup2dup3dup4dup5dup6dup7" fmla="*/ 425478 h 2440282"/>
                <a:gd name="connsiteX96dup0dup1dup2dup3dup4dup5dup6dup7" fmla="*/ 1148474 w 2184063"/>
                <a:gd name="connsiteY96dup0dup1dup2dup3dup4dup5dup6dup7" fmla="*/ 429528 h 2440282"/>
                <a:gd name="connsiteX97dup0dup1dup2dup3dup4dup5dup6dup7" fmla="*/ 1120458 w 2184063"/>
                <a:gd name="connsiteY97dup0dup1dup2dup3dup4dup5dup6dup7" fmla="*/ 442161 h 2440282"/>
                <a:gd name="connsiteX98dup0dup1dup2dup3dup4dup5dup6dup7" fmla="*/ 922100 w 2184063"/>
                <a:gd name="connsiteY98dup0dup1dup2dup3dup4dup5dup6dup7" fmla="*/ 676414 h 2440282"/>
                <a:gd name="connsiteX99dup0dup1dup2dup3dup4dup5dup6dup7" fmla="*/ 1195825 w 2184063"/>
                <a:gd name="connsiteY99dup0dup1dup2dup3dup4dup5dup6dup7" fmla="*/ 815318 h 2440282"/>
                <a:gd name="connsiteX100dup0dup1dup2dup3dup4dup5dup6dup7" fmla="*/ 1247647 w 2184063"/>
                <a:gd name="connsiteY100dup0dup1dup2dup3dup4dup5dup6dup7" fmla="*/ 816617 h 2440282"/>
                <a:gd name="connsiteX101dup0dup1dup2dup3dup4dup5dup6dup7" fmla="*/ 1307776 w 2184063"/>
                <a:gd name="connsiteY101dup0dup1dup2dup3dup4dup5dup6dup7" fmla="*/ 845609 h 2440282"/>
                <a:gd name="connsiteX102dup0dup1dup2dup3dup4dup5dup6dup7" fmla="*/ 1429081 w 2184063"/>
                <a:gd name="connsiteY102dup0dup1dup2dup3dup4dup5dup6dup7" fmla="*/ 1695501 h 2440282"/>
                <a:gd name="connsiteX103dup0dup1dup2dup3dup4dup5dup6dup7" fmla="*/ 1317654 w 2184063"/>
                <a:gd name="connsiteY103dup0dup1dup2dup3dup4dup5dup6dup7" fmla="*/ 1991332 h 2440282"/>
                <a:gd name="connsiteX104dup0dup1dup2dup3dup4dup5dup6dup7" fmla="*/ 1292765 w 2184063"/>
                <a:gd name="connsiteY104dup0dup1dup2dup3dup4dup5dup6dup7" fmla="*/ 2033852 h 2440282"/>
                <a:gd name="connsiteX105dup0dup1dup2dup3dup4dup5dup6dup7" fmla="*/ 1292767 w 2184063"/>
                <a:gd name="connsiteY105dup0dup1dup2dup3dup4dup5dup6dup7" fmla="*/ 2033854 h 2440282"/>
                <a:gd name="connsiteX106dup0dup1dup2dup3dup4dup5dup6dup7" fmla="*/ 1291384 w 2184063"/>
                <a:gd name="connsiteY106dup0dup1dup2dup3dup4dup5dup6dup7" fmla="*/ 2036215 h 2440282"/>
                <a:gd name="connsiteX107dup0dup1dup2dup3dup4dup5dup6dup7" fmla="*/ 1299299 w 2184063"/>
                <a:gd name="connsiteY107dup0dup1dup2dup3dup4dup5dup6dup7" fmla="*/ 2035387 h 2440282"/>
                <a:gd name="connsiteX108dup0dup1dup2dup3dup4dup5dup6dup7" fmla="*/ 1362399 w 2184063"/>
                <a:gd name="connsiteY108dup0dup1dup2dup3dup4dup5dup6dup7" fmla="*/ 2050208 h 2440282"/>
                <a:gd name="connsiteX109dup0dup1dup2dup3dup4dup5dup6dup7" fmla="*/ 1607532 w 2184063"/>
                <a:gd name="connsiteY109dup0dup1dup2dup3dup4dup5dup6dup7" fmla="*/ 2139940 h 2440282"/>
                <a:gd name="connsiteX110dup0dup1dup2dup3dup4dup5dup6dup7" fmla="*/ 1630814 w 2184063"/>
                <a:gd name="connsiteY110dup0dup1dup2dup3dup4dup5dup6dup7" fmla="*/ 2153467 h 2440282"/>
                <a:gd name="connsiteX111dup0dup1dup2dup3dup4dup5dup6dup7" fmla="*/ 1632311 w 2184063"/>
                <a:gd name="connsiteY111dup0dup1dup2dup3dup4dup5dup6dup7" fmla="*/ 2172254 h 2440282"/>
                <a:gd name="connsiteX112dup0dup1dup2dup3dup4dup5dup6dup7" fmla="*/ 1659424 w 2184063"/>
                <a:gd name="connsiteY112dup0dup1dup2dup3dup4dup5dup6dup7" fmla="*/ 2170092 h 2440282"/>
                <a:gd name="connsiteX113dup0dup1dup2dup3dup4dup5dup6dup7" fmla="*/ 1659425 w 2184063"/>
                <a:gd name="connsiteY113dup0dup1dup2dup3dup4dup5dup6dup7" fmla="*/ 2170094 h 2440282"/>
                <a:gd name="connsiteX114dup0dup1dup2dup3dup4dup5dup6dup7" fmla="*/ 1739657 w 2184063"/>
                <a:gd name="connsiteY114dup0dup1dup2dup3dup4dup5dup6dup7" fmla="*/ 2163696 h 2440282"/>
                <a:gd name="connsiteX115dup0dup1dup2dup3dup4dup5dup6dup7" fmla="*/ 1739657 w 2184063"/>
                <a:gd name="connsiteY115dup0dup1dup2dup3dup4dup5dup6dup7" fmla="*/ 2163695 h 2440282"/>
                <a:gd name="connsiteX116dup0dup1dup2dup3dup4dup5dup6dup7" fmla="*/ 2172774 w 2184063"/>
                <a:gd name="connsiteY116dup0dup1dup2dup3dup4dup5dup6dup7" fmla="*/ 2129161 h 2440282"/>
                <a:gd name="connsiteX117dup0dup1dup2dup3dup4dup5dup6dup7" fmla="*/ 2177820 w 2184063"/>
                <a:gd name="connsiteY117dup0dup1dup2dup3dup4dup5dup6dup7" fmla="*/ 2136008 h 2440282"/>
                <a:gd name="connsiteX118dup0dup1dup2dup3dup4dup5dup6dup7" fmla="*/ 2184013 w 2184063"/>
                <a:gd name="connsiteY118dup0dup1dup2dup3dup4dup5dup6dup7" fmla="*/ 2144406 h 2440282"/>
                <a:gd name="connsiteX119dup0dup1dup2dup3dup4dup5dup6dup7" fmla="*/ 2184063 w 2184063"/>
                <a:gd name="connsiteY119dup0dup1dup2dup3dup4dup5dup6dup7" fmla="*/ 2144590 h 2440282"/>
                <a:gd name="connsiteX120dup0dup1dup2dup3dup4dup5dup6dup7" fmla="*/ 1917921 w 2184063"/>
                <a:gd name="connsiteY120dup0dup1dup2dup3dup4dup5dup6dup7" fmla="*/ 2338068 h 2440282"/>
                <a:gd name="connsiteX121dup0dup1dup2dup3dup4dup5dup6dup7" fmla="*/ 1843707 w 2184063"/>
                <a:gd name="connsiteY121dup0dup1dup2dup3dup4dup5dup6dup7" fmla="*/ 2359386 h 2440282"/>
                <a:gd name="connsiteX122dup0dup1dup2dup3dup4dup5dup6dup7" fmla="*/ 1742499 w 2184063"/>
                <a:gd name="connsiteY122dup0dup1dup2dup3dup4dup5dup6dup7" fmla="*/ 2382008 h 2440282"/>
                <a:gd name="connsiteX123dup0dup1dup2dup3dup4dup5dup6dup7" fmla="*/ 1681997 w 2184063"/>
                <a:gd name="connsiteY123dup0dup1dup2dup3dup4dup5dup6dup7" fmla="*/ 2392777 h 2440282"/>
                <a:gd name="connsiteX124dup0dup1dup2dup3dup4dup5dup6dup7" fmla="*/ 1681997 w 2184063"/>
                <a:gd name="connsiteY124dup0dup1dup2dup3dup4dup5dup6dup7" fmla="*/ 2392779 h 2440282"/>
                <a:gd name="connsiteX125dup0dup1dup2dup3dup4dup5dup6dup7" fmla="*/ 1650364 w 2184063"/>
                <a:gd name="connsiteY125dup0dup1dup2dup3dup4dup5dup6dup7" fmla="*/ 2398408 h 2440282"/>
                <a:gd name="connsiteX126dup0dup1dup2dup3dup4dup5dup6dup7" fmla="*/ 1649832 w 2184063"/>
                <a:gd name="connsiteY126dup0dup1dup2dup3dup4dup5dup6dup7" fmla="*/ 2394461 h 2440282"/>
                <a:gd name="connsiteX127dup0dup1dup2dup3dup4dup5dup6dup7" fmla="*/ 1649832 w 2184063"/>
                <a:gd name="connsiteY127dup0dup1dup2dup3dup4dup5dup6dup7" fmla="*/ 2394461 h 2440282"/>
                <a:gd name="connsiteX128dup0dup1dup2dup3dup4dup5dup6dup7" fmla="*/ 1650364 w 2184063"/>
                <a:gd name="connsiteY128dup0dup1dup2dup3dup4dup5dup6dup7" fmla="*/ 2398408 h 2440282"/>
                <a:gd name="connsiteX129dup0dup1dup2dup3dup4dup5dup6dup7" fmla="*/ 1632353 w 2184063"/>
                <a:gd name="connsiteY129dup0dup1dup2dup3dup4dup5dup6dup7" fmla="*/ 2401613 h 2440282"/>
                <a:gd name="connsiteX130dup0dup1dup2dup3dup4dup5dup6dup7" fmla="*/ 1390668 w 2184063"/>
                <a:gd name="connsiteY130dup0dup1dup2dup3dup4dup5dup6dup7" fmla="*/ 2429950 h 2440282"/>
                <a:gd name="connsiteX131dup0dup1dup2dup3dup4dup5dup6dup7" fmla="*/ 579308 w 2184063"/>
                <a:gd name="connsiteY131dup0dup1dup2dup3dup4dup5dup6dup7" fmla="*/ 2333617 h 2440282"/>
                <a:gd name="connsiteX132dup0dup1dup2dup3dup4dup5dup6dup7" fmla="*/ 569445 w 2184063"/>
                <a:gd name="connsiteY132dup0dup1dup2dup3dup4dup5dup6dup7" fmla="*/ 2320235 h 2440282"/>
                <a:gd name="connsiteX133dup0dup1dup2dup3dup4dup5dup6dup7" fmla="*/ 546402 w 2184063"/>
                <a:gd name="connsiteY133dup0dup1dup2dup3dup4dup5dup6dup7" fmla="*/ 2319700 h 2440282"/>
                <a:gd name="connsiteX134dup0dup1dup2dup3dup4dup5dup6dup7" fmla="*/ 6797 w 2184063"/>
                <a:gd name="connsiteY134dup0dup1dup2dup3dup4dup5dup6dup7" fmla="*/ 1320701 h 2440282"/>
                <a:gd name="connsiteX0dup0dup1dup2dup3dup4dup5dup6dup7dup8" fmla="*/ 1852851 w 2184063"/>
                <a:gd name="connsiteY0dup0dup1dup2dup3dup4dup5dup6dup7dup8" fmla="*/ 209091 h 2440282"/>
                <a:gd name="connsiteX1dup0dup1dup2dup3dup4dup5dup6dup7dup8" fmla="*/ 1852850 w 2184063"/>
                <a:gd name="connsiteY1dup0dup1dup2dup3dup4dup5dup6dup7dup8" fmla="*/ 209092 h 2440282"/>
                <a:gd name="connsiteX2dup0dup1dup2dup3dup4dup5dup6dup7dup8" fmla="*/ 1854464 w 2184063"/>
                <a:gd name="connsiteY2dup0dup1dup2dup3dup4dup5dup6dup7dup8" fmla="*/ 210520 h 2440282"/>
                <a:gd name="connsiteX3dup0dup1dup2dup3dup4dup5dup6dup7dup8" fmla="*/ 1976204 w 2184063"/>
                <a:gd name="connsiteY3dup0dup1dup2dup3dup4dup5dup6dup7dup8" fmla="*/ 200812 h 2440282"/>
                <a:gd name="connsiteX4dup0dup1dup2dup3dup4dup5dup6dup7dup8" fmla="*/ 1976202 w 2184063"/>
                <a:gd name="connsiteY4dup0dup1dup2dup3dup4dup5dup6dup7dup8" fmla="*/ 200811 h 2440282"/>
                <a:gd name="connsiteX5dup0dup1dup2dup3dup4dup5dup6dup7dup8" fmla="*/ 1854465 w 2184063"/>
                <a:gd name="connsiteY5dup0dup1dup2dup3dup4dup5dup6dup7dup8" fmla="*/ 210519 h 2440282"/>
                <a:gd name="connsiteX6dup0dup1dup2dup3dup4dup5dup6dup7dup8" fmla="*/ 1852851 w 2184063"/>
                <a:gd name="connsiteY6dup0dup1dup2dup3dup4dup5dup6dup7dup8" fmla="*/ 209091 h 2440282"/>
                <a:gd name="connsiteX7dup0dup1dup2dup3dup4dup5dup6dup7dup8" fmla="*/ 1545827 w 2184063"/>
                <a:gd name="connsiteY7dup0dup1dup2dup3dup4dup5dup6dup7dup8" fmla="*/ 16370 h 2440282"/>
                <a:gd name="connsiteX8dup0dup1dup2dup3dup4dup5dup6dup7dup8" fmla="*/ 1546839 w 2184063"/>
                <a:gd name="connsiteY8dup0dup1dup2dup3dup4dup5dup6dup7dup8" fmla="*/ 19625 h 2440282"/>
                <a:gd name="connsiteX9dup0dup1dup2dup3dup4dup5dup6dup7dup8" fmla="*/ 1546840 w 2184063"/>
                <a:gd name="connsiteY9dup0dup1dup2dup3dup4dup5dup6dup7dup8" fmla="*/ 19625 h 2440282"/>
                <a:gd name="connsiteX10dup0dup1dup2dup3dup4dup5dup6dup7dup8" fmla="*/ 1545827 w 2184063"/>
                <a:gd name="connsiteY10dup0dup1dup2dup3dup4dup5dup6dup7dup8" fmla="*/ 16370 h 2440282"/>
                <a:gd name="connsiteX11dup0dup1dup2dup3dup4dup5dup6dup7dup8" fmla="*/ 1205373 w 2184063"/>
                <a:gd name="connsiteY11dup0dup1dup2dup3dup4dup5dup6dup7dup8" fmla="*/ 316165 h 2440282"/>
                <a:gd name="connsiteX12dup0dup1dup2dup3dup4dup5dup6dup7dup8" fmla="*/ 1212305 w 2184063"/>
                <a:gd name="connsiteY12dup0dup1dup2dup3dup4dup5dup6dup7dup8" fmla="*/ 300036 h 2440282"/>
                <a:gd name="connsiteX13dup0dup1dup2dup3dup4dup5dup6dup7dup8" fmla="*/ 1212305 w 2184063"/>
                <a:gd name="connsiteY13dup0dup1dup2dup3dup4dup5dup6dup7dup8" fmla="*/ 300036 h 2440282"/>
                <a:gd name="connsiteX14dup0dup1dup2dup3dup4dup5dup6dup7dup8" fmla="*/ 1205373 w 2184063"/>
                <a:gd name="connsiteY14dup0dup1dup2dup3dup4dup5dup6dup7dup8" fmla="*/ 316165 h 2440282"/>
                <a:gd name="connsiteX15dup0dup1dup2dup3dup4dup5dup6dup7dup8" fmla="*/ 1193878 w 2184063"/>
                <a:gd name="connsiteY15dup0dup1dup2dup3dup4dup5dup6dup7dup8" fmla="*/ 368108 h 2440282"/>
                <a:gd name="connsiteX16dup0dup1dup2dup3dup4dup5dup6dup7dup8" fmla="*/ 1193878 w 2184063"/>
                <a:gd name="connsiteY16dup0dup1dup2dup3dup4dup5dup6dup7dup8" fmla="*/ 368108 h 2440282"/>
                <a:gd name="connsiteX17dup0dup1dup2dup3dup4dup5dup6dup7dup8" fmla="*/ 1197076 w 2184063"/>
                <a:gd name="connsiteY17dup0dup1dup2dup3dup4dup5dup6dup7dup8" fmla="*/ 335468 h 2440282"/>
                <a:gd name="connsiteX18dup0dup1dup2dup3dup4dup5dup6dup7dup8" fmla="*/ 1197076 w 2184063"/>
                <a:gd name="connsiteY18dup0dup1dup2dup3dup4dup5dup6dup7dup8" fmla="*/ 335468 h 2440282"/>
                <a:gd name="connsiteX19dup0dup1dup2dup3dup4dup5dup6dup7dup8" fmla="*/ 1193878 w 2184063"/>
                <a:gd name="connsiteY19dup0dup1dup2dup3dup4dup5dup6dup7dup8" fmla="*/ 368108 h 2440282"/>
                <a:gd name="connsiteX20dup0dup1dup2dup3dup4dup5dup6dup7dup8" fmla="*/ 1154137 w 2184063"/>
                <a:gd name="connsiteY20dup0dup1dup2dup3dup4dup5dup6dup7dup8" fmla="*/ 414159 h 2440282"/>
                <a:gd name="connsiteX21dup0dup1dup2dup3dup4dup5dup6dup7dup8" fmla="*/ 1154137 w 2184063"/>
                <a:gd name="connsiteY21dup0dup1dup2dup3dup4dup5dup6dup7dup8" fmla="*/ 414159 h 2440282"/>
                <a:gd name="connsiteX22dup0dup1dup2dup3dup4dup5dup6dup7dup8" fmla="*/ 1155110 w 2184063"/>
                <a:gd name="connsiteY22dup0dup1dup2dup3dup4dup5dup6dup7dup8" fmla="*/ 411746 h 2440282"/>
                <a:gd name="connsiteX23dup0dup1dup2dup3dup4dup5dup6dup7dup8" fmla="*/ 1155110 w 2184063"/>
                <a:gd name="connsiteY23dup0dup1dup2dup3dup4dup5dup6dup7dup8" fmla="*/ 411746 h 2440282"/>
                <a:gd name="connsiteX24dup0dup1dup2dup3dup4dup5dup6dup7dup8" fmla="*/ 1154137 w 2184063"/>
                <a:gd name="connsiteY24dup0dup1dup2dup3dup4dup5dup6dup7dup8" fmla="*/ 414159 h 2440282"/>
                <a:gd name="connsiteX25dup0dup1dup2dup3dup4dup5dup6dup7dup8" fmla="*/ 1259218 w 2184063"/>
                <a:gd name="connsiteY25dup0dup1dup2dup3dup4dup5dup6dup7dup8" fmla="*/ 2037899 h 2440282"/>
                <a:gd name="connsiteX26dup0dup1dup2dup3dup4dup5dup6dup7dup8" fmla="*/ 1267134 w 2184063"/>
                <a:gd name="connsiteY26dup0dup1dup2dup3dup4dup5dup6dup7dup8" fmla="*/ 2037071 h 2440282"/>
                <a:gd name="connsiteX27dup0dup1dup2dup3dup4dup5dup6dup7dup8" fmla="*/ 1330234 w 2184063"/>
                <a:gd name="connsiteY27dup0dup1dup2dup3dup4dup5dup6dup7dup8" fmla="*/ 2051892 h 2440282"/>
                <a:gd name="connsiteX28dup0dup1dup2dup3dup4dup5dup6dup7dup8" fmla="*/ 1523631 w 2184063"/>
                <a:gd name="connsiteY28dup0dup1dup2dup3dup4dup5dup6dup7dup8" fmla="*/ 2117390 h 2440282"/>
                <a:gd name="connsiteX29dup0dup1dup2dup3dup4dup5dup6dup7dup8" fmla="*/ 1547271 w 2184063"/>
                <a:gd name="connsiteY29dup0dup1dup2dup3dup4dup5dup6dup7dup8" fmla="*/ 2128463 h 2440282"/>
                <a:gd name="connsiteX30dup0dup1dup2dup3dup4dup5dup6dup7dup8" fmla="*/ 1560018 w 2184063"/>
                <a:gd name="connsiteY30dup0dup1dup2dup3dup4dup5dup6dup7dup8" fmla="*/ 2288333 h 2440282"/>
                <a:gd name="connsiteX31dup0dup1dup2dup3dup4dup5dup6dup7dup8" fmla="*/ 2005328 w 2184063"/>
                <a:gd name="connsiteY31dup0dup1dup2dup3dup4dup5dup6dup7dup8" fmla="*/ 2252828 h 2440282"/>
                <a:gd name="connsiteX32dup0dup1dup2dup3dup4dup5dup6dup7dup8" fmla="*/ 2005329 w 2184063"/>
                <a:gd name="connsiteY32dup0dup1dup2dup3dup4dup5dup6dup7dup8" fmla="*/ 2252827 h 2440282"/>
                <a:gd name="connsiteX33dup0dup1dup2dup3dup4dup5dup6dup7dup8" fmla="*/ 1560018 w 2184063"/>
                <a:gd name="connsiteY33dup0dup1dup2dup3dup4dup5dup6dup7dup8" fmla="*/ 2288333 h 2440282"/>
                <a:gd name="connsiteX34dup0dup1dup2dup3dup4dup5dup6dup7dup8" fmla="*/ 1547271 w 2184063"/>
                <a:gd name="connsiteY34dup0dup1dup2dup3dup4dup5dup6dup7dup8" fmla="*/ 2128463 h 2440282"/>
                <a:gd name="connsiteX35dup0dup1dup2dup3dup4dup5dup6dup7dup8" fmla="*/ 1523631 w 2184063"/>
                <a:gd name="connsiteY35dup0dup1dup2dup3dup4dup5dup6dup7dup8" fmla="*/ 2117390 h 2440282"/>
                <a:gd name="connsiteX36dup0dup1dup2dup3dup4dup5dup6dup7dup8" fmla="*/ 1330234 w 2184063"/>
                <a:gd name="connsiteY36dup0dup1dup2dup3dup4dup5dup6dup7dup8" fmla="*/ 2051892 h 2440282"/>
                <a:gd name="connsiteX37dup0dup1dup2dup3dup4dup5dup6dup7dup8" fmla="*/ 1267134 w 2184063"/>
                <a:gd name="connsiteY37dup0dup1dup2dup3dup4dup5dup6dup7dup8" fmla="*/ 2037070 h 2440282"/>
                <a:gd name="connsiteX38dup0dup1dup2dup3dup4dup5dup6dup7dup8" fmla="*/ 1259218 w 2184063"/>
                <a:gd name="connsiteY38dup0dup1dup2dup3dup4dup5dup6dup7dup8" fmla="*/ 2037899 h 2440282"/>
                <a:gd name="connsiteX39dup0dup1dup2dup3dup4dup5dup6dup7dup8" fmla="*/ 1259462 w 2184063"/>
                <a:gd name="connsiteY39dup0dup1dup2dup3dup4dup5dup6dup7dup8" fmla="*/ 2037483 h 2440282"/>
                <a:gd name="connsiteX40dup0dup1dup2dup3dup4dup5dup6dup7dup8" fmla="*/ 1259218 w 2184063"/>
                <a:gd name="connsiteY40dup0dup1dup2dup3dup4dup5dup6dup7dup8" fmla="*/ 2037899 h 2440282"/>
                <a:gd name="connsiteX41dup0dup1dup2dup3dup4dup5dup6dup7dup8" fmla="*/ 1116309 w 2184063"/>
                <a:gd name="connsiteY41dup0dup1dup2dup3dup4dup5dup6dup7dup8" fmla="*/ 431210 h 2440282"/>
                <a:gd name="connsiteX42dup0dup1dup2dup3dup4dup5dup6dup7dup8" fmla="*/ 1116309 w 2184063"/>
                <a:gd name="connsiteY42dup0dup1dup2dup3dup4dup5dup6dup7dup8" fmla="*/ 431210 h 2440282"/>
                <a:gd name="connsiteX43dup0dup1dup2dup3dup4dup5dup6dup7dup8" fmla="*/ 1115986 w 2184063"/>
                <a:gd name="connsiteY43dup0dup1dup2dup3dup4dup5dup6dup7dup8" fmla="*/ 427159 h 2440282"/>
                <a:gd name="connsiteX44dup0dup1dup2dup3dup4dup5dup6dup7dup8" fmla="*/ 1115986 w 2184063"/>
                <a:gd name="connsiteY44dup0dup1dup2dup3dup4dup5dup6dup7dup8" fmla="*/ 427159 h 2440282"/>
                <a:gd name="connsiteX45dup0dup1dup2dup3dup4dup5dup6dup7dup8" fmla="*/ 1116309 w 2184063"/>
                <a:gd name="connsiteY45dup0dup1dup2dup3dup4dup5dup6dup7dup8" fmla="*/ 431210 h 2440282"/>
                <a:gd name="connsiteX46dup0dup1dup2dup3dup4dup5dup6dup7dup8" fmla="*/ 889934 w 2184063"/>
                <a:gd name="connsiteY46dup0dup1dup2dup3dup4dup5dup6dup7dup8" fmla="*/ 678097 h 2440282"/>
                <a:gd name="connsiteX47dup0dup1dup2dup3dup4dup5dup6dup7dup8" fmla="*/ 1163660 w 2184063"/>
                <a:gd name="connsiteY47dup0dup1dup2dup3dup4dup5dup6dup7dup8" fmla="*/ 817001 h 2440282"/>
                <a:gd name="connsiteX48dup0dup1dup2dup3dup4dup5dup6dup7dup8" fmla="*/ 1215481 w 2184063"/>
                <a:gd name="connsiteY48dup0dup1dup2dup3dup4dup5dup6dup7dup8" fmla="*/ 818299 h 2440282"/>
                <a:gd name="connsiteX49dup0dup1dup2dup3dup4dup5dup6dup7dup8" fmla="*/ 1275610 w 2184063"/>
                <a:gd name="connsiteY49dup0dup1dup2dup3dup4dup5dup6dup7dup8" fmla="*/ 847293 h 2440282"/>
                <a:gd name="connsiteX50dup0dup1dup2dup3dup4dup5dup6dup7dup8" fmla="*/ 1396916 w 2184063"/>
                <a:gd name="connsiteY50dup0dup1dup2dup3dup4dup5dup6dup7dup8" fmla="*/ 1697184 h 2440282"/>
                <a:gd name="connsiteX51dup0dup1dup2dup3dup4dup5dup6dup7dup8" fmla="*/ 1285489 w 2184063"/>
                <a:gd name="connsiteY51dup0dup1dup2dup3dup4dup5dup6dup7dup8" fmla="*/ 1993015 h 2440282"/>
                <a:gd name="connsiteX52dup0dup1dup2dup3dup4dup5dup6dup7dup8" fmla="*/ 1260601 w 2184063"/>
                <a:gd name="connsiteY52dup0dup1dup2dup3dup4dup5dup6dup7dup8" fmla="*/ 2035534 h 2440282"/>
                <a:gd name="connsiteX53dup0dup1dup2dup3dup4dup5dup6dup7dup8" fmla="*/ 1260602 w 2184063"/>
                <a:gd name="connsiteY53dup0dup1dup2dup3dup4dup5dup6dup7dup8" fmla="*/ 2035534 h 2440282"/>
                <a:gd name="connsiteX54dup0dup1dup2dup3dup4dup5dup6dup7dup8" fmla="*/ 1260602 w 2184063"/>
                <a:gd name="connsiteY54dup0dup1dup2dup3dup4dup5dup6dup7dup8" fmla="*/ 2035534 h 2440282"/>
                <a:gd name="connsiteX55dup0dup1dup2dup3dup4dup5dup6dup7dup8" fmla="*/ 1260601 w 2184063"/>
                <a:gd name="connsiteY55dup0dup1dup2dup3dup4dup5dup6dup7dup8" fmla="*/ 2035533 h 2440282"/>
                <a:gd name="connsiteX56dup0dup1dup2dup3dup4dup5dup6dup7dup8" fmla="*/ 1285489 w 2184063"/>
                <a:gd name="connsiteY56dup0dup1dup2dup3dup4dup5dup6dup7dup8" fmla="*/ 1993015 h 2440282"/>
                <a:gd name="connsiteX57dup0dup1dup2dup3dup4dup5dup6dup7dup8" fmla="*/ 1396916 w 2184063"/>
                <a:gd name="connsiteY57dup0dup1dup2dup3dup4dup5dup6dup7dup8" fmla="*/ 1697184 h 2440282"/>
                <a:gd name="connsiteX58dup0dup1dup2dup3dup4dup5dup6dup7dup8" fmla="*/ 1275610 w 2184063"/>
                <a:gd name="connsiteY58dup0dup1dup2dup3dup4dup5dup6dup7dup8" fmla="*/ 847292 h 2440282"/>
                <a:gd name="connsiteX59dup0dup1dup2dup3dup4dup5dup6dup7dup8" fmla="*/ 1215481 w 2184063"/>
                <a:gd name="connsiteY59dup0dup1dup2dup3dup4dup5dup6dup7dup8" fmla="*/ 818299 h 2440282"/>
                <a:gd name="connsiteX60dup0dup1dup2dup3dup4dup5dup6dup7dup8" fmla="*/ 1163660 w 2184063"/>
                <a:gd name="connsiteY60dup0dup1dup2dup3dup4dup5dup6dup7dup8" fmla="*/ 817000 h 2440282"/>
                <a:gd name="connsiteX61dup0dup1dup2dup3dup4dup5dup6dup7dup8" fmla="*/ 889934 w 2184063"/>
                <a:gd name="connsiteY61dup0dup1dup2dup3dup4dup5dup6dup7dup8" fmla="*/ 678096 h 2440282"/>
                <a:gd name="connsiteX62dup0dup1dup2dup3dup4dup5dup6dup7dup8" fmla="*/ 888448 w 2184063"/>
                <a:gd name="connsiteY62dup0dup1dup2dup3dup4dup5dup6dup7dup8" fmla="*/ 648570 h 2440282"/>
                <a:gd name="connsiteX63dup0dup1dup2dup3dup4dup5dup6dup7dup8" fmla="*/ 895432 w 2184063"/>
                <a:gd name="connsiteY63dup0dup1dup2dup3dup4dup5dup6dup7dup8" fmla="*/ 618460 h 2440282"/>
                <a:gd name="connsiteX64dup0dup1dup2dup3dup4dup5dup6dup7dup8" fmla="*/ 895432 w 2184063"/>
                <a:gd name="connsiteY64dup0dup1dup2dup3dup4dup5dup6dup7dup8" fmla="*/ 618460 h 2440282"/>
                <a:gd name="connsiteX65dup0dup1dup2dup3dup4dup5dup6dup7dup8" fmla="*/ 889934 w 2184063"/>
                <a:gd name="connsiteY65dup0dup1dup2dup3dup4dup5dup6dup7dup8" fmla="*/ 678097 h 2440282"/>
                <a:gd name="connsiteX66dup0dup1dup2dup3dup4dup5dup6dup7dup8" fmla="*/ 6797 w 2184063"/>
                <a:gd name="connsiteY66dup0dup1dup2dup3dup4dup5dup6dup7dup8" fmla="*/ 1320701 h 2440282"/>
                <a:gd name="connsiteX67dup0dup1dup2dup3dup4dup5dup6dup7dup8" fmla="*/ 432908 w 2184063"/>
                <a:gd name="connsiteY67dup0dup1dup2dup3dup4dup5dup6dup7dup8" fmla="*/ 239297 h 2440282"/>
                <a:gd name="connsiteX68dup0dup1dup2dup3dup4dup5dup6dup7dup8" fmla="*/ 537196 w 2184063"/>
                <a:gd name="connsiteY68dup0dup1dup2dup3dup4dup5dup6dup7dup8" fmla="*/ 252259 h 2440282"/>
                <a:gd name="connsiteX69dup0dup1dup2dup3dup4dup5dup6dup7dup8" fmla="*/ 549990 w 2184063"/>
                <a:gd name="connsiteY69dup0dup1dup2dup3dup4dup5dup6dup7dup8" fmla="*/ 257738 h 2440282"/>
                <a:gd name="connsiteX70dup0dup1dup2dup3dup4dup5dup6dup7dup8" fmla="*/ 539024 w 2184063"/>
                <a:gd name="connsiteY70dup0dup1dup2dup3dup4dup5dup6dup7dup8" fmla="*/ 238711 h 2440282"/>
                <a:gd name="connsiteX71dup0dup1dup2dup3dup4dup5dup6dup7dup8" fmla="*/ 534800 w 2184063"/>
                <a:gd name="connsiteY71dup0dup1dup2dup3dup4dup5dup6dup7dup8" fmla="*/ 216566 h 2440282"/>
                <a:gd name="connsiteX72dup0dup1dup2dup3dup4dup5dup6dup7dup8" fmla="*/ 1352552 w 2184063"/>
                <a:gd name="connsiteY72dup0dup1dup2dup3dup4dup5dup6dup7dup8" fmla="*/ 0 h 2440282"/>
                <a:gd name="connsiteX73dup0dup1dup2dup3dup4dup5dup6dup7dup8" fmla="*/ 1509348 w 2184063"/>
                <a:gd name="connsiteY73dup0dup1dup2dup3dup4dup5dup6dup7dup8" fmla="*/ 4183 h 2440282"/>
                <a:gd name="connsiteX74dup0dup1dup2dup3dup4dup5dup6dup7dup8" fmla="*/ 1509465 w 2184063"/>
                <a:gd name="connsiteY74dup0dup1dup2dup3dup4dup5dup6dup7dup8" fmla="*/ 4560 h 2440282"/>
                <a:gd name="connsiteX75dup0dup1dup2dup3dup4dup5dup6dup7dup8" fmla="*/ 1509348 w 2184063"/>
                <a:gd name="connsiteY75dup0dup1dup2dup3dup4dup5dup6dup7dup8" fmla="*/ 4183 h 2440282"/>
                <a:gd name="connsiteX76dup0dup1dup2dup3dup4dup5dup6dup7dup8" fmla="*/ 1517357 w 2184063"/>
                <a:gd name="connsiteY76dup0dup1dup2dup3dup4dup5dup6dup7dup8" fmla="*/ 4397 h 2440282"/>
                <a:gd name="connsiteX77dup0dup1dup2dup3dup4dup5dup6dup7dup8" fmla="*/ 1542751 w 2184063"/>
                <a:gd name="connsiteY77dup0dup1dup2dup3dup4dup5dup6dup7dup8" fmla="*/ 6483 h 2440282"/>
                <a:gd name="connsiteX78dup0dup1dup2dup3dup4dup5dup6dup7dup8" fmla="*/ 1542752 w 2184063"/>
                <a:gd name="connsiteY78dup0dup1dup2dup3dup4dup5dup6dup7dup8" fmla="*/ 6485 h 2440282"/>
                <a:gd name="connsiteX79dup0dup1dup2dup3dup4dup5dup6dup7dup8" fmla="*/ 1562673 w 2184063"/>
                <a:gd name="connsiteY79dup0dup1dup2dup3dup4dup5dup6dup7dup8" fmla="*/ 8123 h 2440282"/>
                <a:gd name="connsiteX80dup0dup1dup2dup3dup4dup5dup6dup7dup8" fmla="*/ 2008369 w 2184063"/>
                <a:gd name="connsiteY80dup0dup1dup2dup3dup4dup5dup6dup7dup8" fmla="*/ 199132 h 2440282"/>
                <a:gd name="connsiteX81dup0dup1dup2dup3dup4dup5dup6dup7dup8" fmla="*/ 1828928 w 2184063"/>
                <a:gd name="connsiteY81dup0dup1dup2dup3dup4dup5dup6dup7dup8" fmla="*/ 213439 h 2440282"/>
                <a:gd name="connsiteX82dup0dup1dup2dup3dup4dup5dup6dup7dup8" fmla="*/ 1828923 w 2184063"/>
                <a:gd name="connsiteY82dup0dup1dup2dup3dup4dup5dup6dup7dup8" fmla="*/ 213437 h 2440282"/>
                <a:gd name="connsiteX83dup0dup1dup2dup3dup4dup5dup6dup7dup8" fmla="*/ 1725400 w 2184063"/>
                <a:gd name="connsiteY83dup0dup1dup2dup3dup4dup5dup6dup7dup8" fmla="*/ 221692 h 2440282"/>
                <a:gd name="connsiteX84dup0dup1dup2dup3dup4dup5dup6dup7dup8" fmla="*/ 1712840 w 2184063"/>
                <a:gd name="connsiteY84dup0dup1dup2dup3dup4dup5dup6dup7dup8" fmla="*/ 215203 h 2440282"/>
                <a:gd name="connsiteX85dup0dup1dup2dup3dup4dup5dup6dup7dup8" fmla="*/ 1541891 w 2184063"/>
                <a:gd name="connsiteY85dup0dup1dup2dup3dup4dup5dup6dup7dup8" fmla="*/ 219746 h 2440282"/>
                <a:gd name="connsiteX86dup0dup1dup2dup3dup4dup5dup6dup7dup8" fmla="*/ 1464661 w 2184063"/>
                <a:gd name="connsiteY86dup0dup1dup2dup3dup4dup5dup6dup7dup8" fmla="*/ 242482 h 2440282"/>
                <a:gd name="connsiteX87dup0dup1dup2dup3dup4dup5dup6dup7dup8" fmla="*/ 1460202 w 2184063"/>
                <a:gd name="connsiteY87dup0dup1dup2dup3dup4dup5dup6dup7dup8" fmla="*/ 243795 h 2440282"/>
                <a:gd name="connsiteX88dup0dup1dup2dup3dup4dup5dup6dup7dup8" fmla="*/ 1458541 w 2184063"/>
                <a:gd name="connsiteY88dup0dup1dup2dup3dup4dup5dup6dup7dup8" fmla="*/ 243929 h 2440282"/>
                <a:gd name="connsiteX89dup0dup1dup2dup3dup4dup5dup6dup7dup8" fmla="*/ 1458568 w 2184063"/>
                <a:gd name="connsiteY89dup0dup1dup2dup3dup4dup5dup6dup7dup8" fmla="*/ 244278 h 2440282"/>
                <a:gd name="connsiteX90dup0dup1dup2dup3dup4dup5dup6dup7dup8" fmla="*/ 1428046 w 2184063"/>
                <a:gd name="connsiteY90dup0dup1dup2dup3dup4dup5dup6dup7dup8" fmla="*/ 253265 h 2440282"/>
                <a:gd name="connsiteX91dup0dup1dup2dup3dup4dup5dup6dup7dup8" fmla="*/ 1187276 w 2184063"/>
                <a:gd name="connsiteY91dup0dup1dup2dup3dup4dup5dup6dup7dup8" fmla="*/ 410062 h 2440282"/>
                <a:gd name="connsiteX92dup0dup1dup2dup3dup4dup5dup6dup7dup8" fmla="*/ 1186301 w 2184063"/>
                <a:gd name="connsiteY92dup0dup1dup2dup3dup4dup5dup6dup7dup8" fmla="*/ 412477 h 2440282"/>
                <a:gd name="connsiteX93dup0dup1dup2dup3dup4dup5dup6dup7dup8" fmla="*/ 1156029 w 2184063"/>
                <a:gd name="connsiteY93dup0dup1dup2dup3dup4dup5dup6dup7dup8" fmla="*/ 426126 h 2440282"/>
                <a:gd name="connsiteX94dup0dup1dup2dup3dup4dup5dup6dup7dup8" fmla="*/ 1148151 w 2184063"/>
                <a:gd name="connsiteY94dup0dup1dup2dup3dup4dup5dup6dup7dup8" fmla="*/ 425478 h 2440282"/>
                <a:gd name="connsiteX95dup0dup1dup2dup3dup4dup5dup6dup7dup8" fmla="*/ 1148474 w 2184063"/>
                <a:gd name="connsiteY95dup0dup1dup2dup3dup4dup5dup6dup7dup8" fmla="*/ 429528 h 2440282"/>
                <a:gd name="connsiteX96dup0dup1dup2dup3dup4dup5dup6dup7dup8" fmla="*/ 1120458 w 2184063"/>
                <a:gd name="connsiteY96dup0dup1dup2dup3dup4dup5dup6dup7dup8" fmla="*/ 442161 h 2440282"/>
                <a:gd name="connsiteX97dup0dup1dup2dup3dup4dup5dup6dup7dup8" fmla="*/ 922100 w 2184063"/>
                <a:gd name="connsiteY97dup0dup1dup2dup3dup4dup5dup6dup7dup8" fmla="*/ 676414 h 2440282"/>
                <a:gd name="connsiteX98dup0dup1dup2dup3dup4dup5dup6dup7dup8" fmla="*/ 1195825 w 2184063"/>
                <a:gd name="connsiteY98dup0dup1dup2dup3dup4dup5dup6dup7dup8" fmla="*/ 815318 h 2440282"/>
                <a:gd name="connsiteX99dup0dup1dup2dup3dup4dup5dup6dup7dup8" fmla="*/ 1247647 w 2184063"/>
                <a:gd name="connsiteY99dup0dup1dup2dup3dup4dup5dup6dup7dup8" fmla="*/ 816617 h 2440282"/>
                <a:gd name="connsiteX100dup0dup1dup2dup3dup4dup5dup6dup7dup8" fmla="*/ 1307776 w 2184063"/>
                <a:gd name="connsiteY100dup0dup1dup2dup3dup4dup5dup6dup7dup8" fmla="*/ 845609 h 2440282"/>
                <a:gd name="connsiteX101dup0dup1dup2dup3dup4dup5dup6dup7dup8" fmla="*/ 1429081 w 2184063"/>
                <a:gd name="connsiteY101dup0dup1dup2dup3dup4dup5dup6dup7dup8" fmla="*/ 1695501 h 2440282"/>
                <a:gd name="connsiteX102dup0dup1dup2dup3dup4dup5dup6dup7dup8" fmla="*/ 1317654 w 2184063"/>
                <a:gd name="connsiteY102dup0dup1dup2dup3dup4dup5dup6dup7dup8" fmla="*/ 1991332 h 2440282"/>
                <a:gd name="connsiteX103dup0dup1dup2dup3dup4dup5dup6dup7dup8" fmla="*/ 1292765 w 2184063"/>
                <a:gd name="connsiteY103dup0dup1dup2dup3dup4dup5dup6dup7dup8" fmla="*/ 2033852 h 2440282"/>
                <a:gd name="connsiteX104dup0dup1dup2dup3dup4dup5dup6dup7dup8" fmla="*/ 1292767 w 2184063"/>
                <a:gd name="connsiteY104dup0dup1dup2dup3dup4dup5dup6dup7dup8" fmla="*/ 2033854 h 2440282"/>
                <a:gd name="connsiteX105dup0dup1dup2dup3dup4dup5dup6dup7dup8" fmla="*/ 1291384 w 2184063"/>
                <a:gd name="connsiteY105dup0dup1dup2dup3dup4dup5dup6dup7dup8" fmla="*/ 2036215 h 2440282"/>
                <a:gd name="connsiteX106dup0dup1dup2dup3dup4dup5dup6dup7dup8" fmla="*/ 1299299 w 2184063"/>
                <a:gd name="connsiteY106dup0dup1dup2dup3dup4dup5dup6dup7dup8" fmla="*/ 2035387 h 2440282"/>
                <a:gd name="connsiteX107dup0dup1dup2dup3dup4dup5dup6dup7dup8" fmla="*/ 1362399 w 2184063"/>
                <a:gd name="connsiteY107dup0dup1dup2dup3dup4dup5dup6dup7dup8" fmla="*/ 2050208 h 2440282"/>
                <a:gd name="connsiteX108dup0dup1dup2dup3dup4dup5dup6dup7dup8" fmla="*/ 1607532 w 2184063"/>
                <a:gd name="connsiteY108dup0dup1dup2dup3dup4dup5dup6dup7dup8" fmla="*/ 2139940 h 2440282"/>
                <a:gd name="connsiteX109dup0dup1dup2dup3dup4dup5dup6dup7dup8" fmla="*/ 1630814 w 2184063"/>
                <a:gd name="connsiteY109dup0dup1dup2dup3dup4dup5dup6dup7dup8" fmla="*/ 2153467 h 2440282"/>
                <a:gd name="connsiteX110dup0dup1dup2dup3dup4dup5dup6dup7dup8" fmla="*/ 1632311 w 2184063"/>
                <a:gd name="connsiteY110dup0dup1dup2dup3dup4dup5dup6dup7dup8" fmla="*/ 2172254 h 2440282"/>
                <a:gd name="connsiteX111dup0dup1dup2dup3dup4dup5dup6dup7dup8" fmla="*/ 1659424 w 2184063"/>
                <a:gd name="connsiteY111dup0dup1dup2dup3dup4dup5dup6dup7dup8" fmla="*/ 2170092 h 2440282"/>
                <a:gd name="connsiteX112dup0dup1dup2dup3dup4dup5dup6dup7dup8" fmla="*/ 1659425 w 2184063"/>
                <a:gd name="connsiteY112dup0dup1dup2dup3dup4dup5dup6dup7dup8" fmla="*/ 2170094 h 2440282"/>
                <a:gd name="connsiteX113dup0dup1dup2dup3dup4dup5dup6dup7dup8" fmla="*/ 1739657 w 2184063"/>
                <a:gd name="connsiteY113dup0dup1dup2dup3dup4dup5dup6dup7dup8" fmla="*/ 2163696 h 2440282"/>
                <a:gd name="connsiteX114dup0dup1dup2dup3dup4dup5dup6dup7dup8" fmla="*/ 1739657 w 2184063"/>
                <a:gd name="connsiteY114dup0dup1dup2dup3dup4dup5dup6dup7dup8" fmla="*/ 2163695 h 2440282"/>
                <a:gd name="connsiteX115dup0dup1dup2dup3dup4dup5dup6dup7dup8" fmla="*/ 2172774 w 2184063"/>
                <a:gd name="connsiteY115dup0dup1dup2dup3dup4dup5dup6dup7dup8" fmla="*/ 2129161 h 2440282"/>
                <a:gd name="connsiteX116dup0dup1dup2dup3dup4dup5dup6dup7dup8" fmla="*/ 2177820 w 2184063"/>
                <a:gd name="connsiteY116dup0dup1dup2dup3dup4dup5dup6dup7dup8" fmla="*/ 2136008 h 2440282"/>
                <a:gd name="connsiteX117dup0dup1dup2dup3dup4dup5dup6dup7dup8" fmla="*/ 2184013 w 2184063"/>
                <a:gd name="connsiteY117dup0dup1dup2dup3dup4dup5dup6dup7dup8" fmla="*/ 2144406 h 2440282"/>
                <a:gd name="connsiteX118dup0dup1dup2dup3dup4dup5dup6dup7dup8" fmla="*/ 2184063 w 2184063"/>
                <a:gd name="connsiteY118dup0dup1dup2dup3dup4dup5dup6dup7dup8" fmla="*/ 2144590 h 2440282"/>
                <a:gd name="connsiteX119dup0dup1dup2dup3dup4dup5dup6dup7dup8" fmla="*/ 1917921 w 2184063"/>
                <a:gd name="connsiteY119dup0dup1dup2dup3dup4dup5dup6dup7dup8" fmla="*/ 2338068 h 2440282"/>
                <a:gd name="connsiteX120dup0dup1dup2dup3dup4dup5dup6dup7dup8" fmla="*/ 1843707 w 2184063"/>
                <a:gd name="connsiteY120dup0dup1dup2dup3dup4dup5dup6dup7dup8" fmla="*/ 2359386 h 2440282"/>
                <a:gd name="connsiteX121dup0dup1dup2dup3dup4dup5dup6dup7dup8" fmla="*/ 1742499 w 2184063"/>
                <a:gd name="connsiteY121dup0dup1dup2dup3dup4dup5dup6dup7dup8" fmla="*/ 2382008 h 2440282"/>
                <a:gd name="connsiteX122dup0dup1dup2dup3dup4dup5dup6dup7dup8" fmla="*/ 1681997 w 2184063"/>
                <a:gd name="connsiteY122dup0dup1dup2dup3dup4dup5dup6dup7dup8" fmla="*/ 2392777 h 2440282"/>
                <a:gd name="connsiteX123dup0dup1dup2dup3dup4dup5dup6dup7dup8" fmla="*/ 1681997 w 2184063"/>
                <a:gd name="connsiteY123dup0dup1dup2dup3dup4dup5dup6dup7dup8" fmla="*/ 2392779 h 2440282"/>
                <a:gd name="connsiteX124dup0dup1dup2dup3dup4dup5dup6dup7dup8" fmla="*/ 1650364 w 2184063"/>
                <a:gd name="connsiteY124dup0dup1dup2dup3dup4dup5dup6dup7dup8" fmla="*/ 2398408 h 2440282"/>
                <a:gd name="connsiteX125dup0dup1dup2dup3dup4dup5dup6dup7dup8" fmla="*/ 1649832 w 2184063"/>
                <a:gd name="connsiteY125dup0dup1dup2dup3dup4dup5dup6dup7dup8" fmla="*/ 2394461 h 2440282"/>
                <a:gd name="connsiteX126dup0dup1dup2dup3dup4dup5dup6dup7dup8" fmla="*/ 1649832 w 2184063"/>
                <a:gd name="connsiteY126dup0dup1dup2dup3dup4dup5dup6dup7dup8" fmla="*/ 2394461 h 2440282"/>
                <a:gd name="connsiteX127dup0dup1dup2dup3dup4dup5dup6dup7dup8" fmla="*/ 1650364 w 2184063"/>
                <a:gd name="connsiteY127dup0dup1dup2dup3dup4dup5dup6dup7dup8" fmla="*/ 2398408 h 2440282"/>
                <a:gd name="connsiteX128dup0dup1dup2dup3dup4dup5dup6dup7dup8" fmla="*/ 1632353 w 2184063"/>
                <a:gd name="connsiteY128dup0dup1dup2dup3dup4dup5dup6dup7dup8" fmla="*/ 2401613 h 2440282"/>
                <a:gd name="connsiteX129dup0dup1dup2dup3dup4dup5dup6dup7dup8" fmla="*/ 1390668 w 2184063"/>
                <a:gd name="connsiteY129dup0dup1dup2dup3dup4dup5dup6dup7dup8" fmla="*/ 2429950 h 2440282"/>
                <a:gd name="connsiteX130dup0dup1dup2dup3dup4dup5dup6dup7dup8" fmla="*/ 579308 w 2184063"/>
                <a:gd name="connsiteY130dup0dup1dup2dup3dup4dup5dup6dup7dup8" fmla="*/ 2333617 h 2440282"/>
                <a:gd name="connsiteX131dup0dup1dup2dup3dup4dup5dup6dup7dup8" fmla="*/ 569445 w 2184063"/>
                <a:gd name="connsiteY131dup0dup1dup2dup3dup4dup5dup6dup7dup8" fmla="*/ 2320235 h 2440282"/>
                <a:gd name="connsiteX132dup0dup1dup2dup3dup4dup5dup6dup7dup8" fmla="*/ 546402 w 2184063"/>
                <a:gd name="connsiteY132dup0dup1dup2dup3dup4dup5dup6dup7dup8" fmla="*/ 2319700 h 2440282"/>
                <a:gd name="connsiteX133dup0dup1dup2dup3dup4dup5dup6dup7dup8" fmla="*/ 6797 w 2184063"/>
                <a:gd name="connsiteY133dup0dup1dup2dup3dup4dup5dup6dup7dup8" fmla="*/ 1320701 h 2440282"/>
              </a:gdLst>
              <a:ahLst/>
              <a:cxnLst>
                <a:cxn ang="0">
                  <a:pos x="connsiteX0dup0dup1dup2dup3dup4dup5dup6dup7dup8" y="connsiteY0dup0dup1dup2dup3dup4dup5dup6dup7dup8"/>
                </a:cxn>
                <a:cxn ang="0">
                  <a:pos x="connsiteX1dup0dup1dup2dup3dup4dup5dup6dup7dup8" y="connsiteY1dup0dup1dup2dup3dup4dup5dup6dup7dup8"/>
                </a:cxn>
                <a:cxn ang="0">
                  <a:pos x="connsiteX2dup0dup1dup2dup3dup4dup5dup6dup7dup8" y="connsiteY2dup0dup1dup2dup3dup4dup5dup6dup7dup8"/>
                </a:cxn>
                <a:cxn ang="0">
                  <a:pos x="connsiteX3dup0dup1dup2dup3dup4dup5dup6dup7dup8" y="connsiteY3dup0dup1dup2dup3dup4dup5dup6dup7dup8"/>
                </a:cxn>
                <a:cxn ang="0">
                  <a:pos x="connsiteX4dup0dup1dup2dup3dup4dup5dup6dup7dup8" y="connsiteY4dup0dup1dup2dup3dup4dup5dup6dup7dup8"/>
                </a:cxn>
                <a:cxn ang="0">
                  <a:pos x="connsiteX5dup0dup1dup2dup3dup4dup5dup6dup7dup8" y="connsiteY5dup0dup1dup2dup3dup4dup5dup6dup7dup8"/>
                </a:cxn>
                <a:cxn ang="0">
                  <a:pos x="connsiteX6dup0dup1dup2dup3dup4dup5dup6dup7dup8" y="connsiteY6dup0dup1dup2dup3dup4dup5dup6dup7dup8"/>
                </a:cxn>
                <a:cxn ang="0">
                  <a:pos x="connsiteX7dup0dup1dup2dup3dup4dup5dup6dup7dup8" y="connsiteY7dup0dup1dup2dup3dup4dup5dup6dup7dup8"/>
                </a:cxn>
                <a:cxn ang="0">
                  <a:pos x="connsiteX8dup0dup1dup2dup3dup4dup5dup6dup7dup8" y="connsiteY8dup0dup1dup2dup3dup4dup5dup6dup7dup8"/>
                </a:cxn>
                <a:cxn ang="0">
                  <a:pos x="connsiteX9dup0dup1dup2dup3dup4dup5dup6dup7dup8" y="connsiteY9dup0dup1dup2dup3dup4dup5dup6dup7dup8"/>
                </a:cxn>
                <a:cxn ang="0">
                  <a:pos x="connsiteX10dup0dup1dup2dup3dup4dup5dup6dup7dup8" y="connsiteY10dup0dup1dup2dup3dup4dup5dup6dup7dup8"/>
                </a:cxn>
                <a:cxn ang="0">
                  <a:pos x="connsiteX11dup0dup1dup2dup3dup4dup5dup6dup7dup8" y="connsiteY11dup0dup1dup2dup3dup4dup5dup6dup7dup8"/>
                </a:cxn>
                <a:cxn ang="0">
                  <a:pos x="connsiteX12dup0dup1dup2dup3dup4dup5dup6dup7dup8" y="connsiteY12dup0dup1dup2dup3dup4dup5dup6dup7dup8"/>
                </a:cxn>
                <a:cxn ang="0">
                  <a:pos x="connsiteX13dup0dup1dup2dup3dup4dup5dup6dup7dup8" y="connsiteY13dup0dup1dup2dup3dup4dup5dup6dup7dup8"/>
                </a:cxn>
                <a:cxn ang="0">
                  <a:pos x="connsiteX14dup0dup1dup2dup3dup4dup5dup6dup7dup8" y="connsiteY14dup0dup1dup2dup3dup4dup5dup6dup7dup8"/>
                </a:cxn>
                <a:cxn ang="0">
                  <a:pos x="connsiteX15dup0dup1dup2dup3dup4dup5dup6dup7dup8" y="connsiteY15dup0dup1dup2dup3dup4dup5dup6dup7dup8"/>
                </a:cxn>
                <a:cxn ang="0">
                  <a:pos x="connsiteX16dup0dup1dup2dup3dup4dup5dup6dup7dup8" y="connsiteY16dup0dup1dup2dup3dup4dup5dup6dup7dup8"/>
                </a:cxn>
                <a:cxn ang="0">
                  <a:pos x="connsiteX17dup0dup1dup2dup3dup4dup5dup6dup7dup8" y="connsiteY17dup0dup1dup2dup3dup4dup5dup6dup7dup8"/>
                </a:cxn>
                <a:cxn ang="0">
                  <a:pos x="connsiteX18dup0dup1dup2dup3dup4dup5dup6dup7dup8" y="connsiteY18dup0dup1dup2dup3dup4dup5dup6dup7dup8"/>
                </a:cxn>
                <a:cxn ang="0">
                  <a:pos x="connsiteX19dup0dup1dup2dup3dup4dup5dup6dup7dup8" y="connsiteY19dup0dup1dup2dup3dup4dup5dup6dup7dup8"/>
                </a:cxn>
                <a:cxn ang="0">
                  <a:pos x="connsiteX20dup0dup1dup2dup3dup4dup5dup6dup7dup8" y="connsiteY20dup0dup1dup2dup3dup4dup5dup6dup7dup8"/>
                </a:cxn>
                <a:cxn ang="0">
                  <a:pos x="connsiteX21dup0dup1dup2dup3dup4dup5dup6dup7dup8" y="connsiteY21dup0dup1dup2dup3dup4dup5dup6dup7dup8"/>
                </a:cxn>
                <a:cxn ang="0">
                  <a:pos x="connsiteX22dup0dup1dup2dup3dup4dup5dup6dup7dup8" y="connsiteY22dup0dup1dup2dup3dup4dup5dup6dup7dup8"/>
                </a:cxn>
                <a:cxn ang="0">
                  <a:pos x="connsiteX23dup0dup1dup2dup3dup4dup5dup6dup7dup8" y="connsiteY23dup0dup1dup2dup3dup4dup5dup6dup7dup8"/>
                </a:cxn>
                <a:cxn ang="0">
                  <a:pos x="connsiteX24dup0dup1dup2dup3dup4dup5dup6dup7dup8" y="connsiteY24dup0dup1dup2dup3dup4dup5dup6dup7dup8"/>
                </a:cxn>
                <a:cxn ang="0">
                  <a:pos x="connsiteX25dup0dup1dup2dup3dup4dup5dup6dup7dup8" y="connsiteY25dup0dup1dup2dup3dup4dup5dup6dup7dup8"/>
                </a:cxn>
                <a:cxn ang="0">
                  <a:pos x="connsiteX26dup0dup1dup2dup3dup4dup5dup6dup7dup8" y="connsiteY26dup0dup1dup2dup3dup4dup5dup6dup7dup8"/>
                </a:cxn>
                <a:cxn ang="0">
                  <a:pos x="connsiteX27dup0dup1dup2dup3dup4dup5dup6dup7dup8" y="connsiteY27dup0dup1dup2dup3dup4dup5dup6dup7dup8"/>
                </a:cxn>
                <a:cxn ang="0">
                  <a:pos x="connsiteX28dup0dup1dup2dup3dup4dup5dup6dup7dup8" y="connsiteY28dup0dup1dup2dup3dup4dup5dup6dup7dup8"/>
                </a:cxn>
                <a:cxn ang="0">
                  <a:pos x="connsiteX29dup0dup1dup2dup3dup4dup5dup6dup7dup8" y="connsiteY29dup0dup1dup2dup3dup4dup5dup6dup7dup8"/>
                </a:cxn>
                <a:cxn ang="0">
                  <a:pos x="connsiteX30dup0dup1dup2dup3dup4dup5dup6dup7dup8" y="connsiteY30dup0dup1dup2dup3dup4dup5dup6dup7dup8"/>
                </a:cxn>
                <a:cxn ang="0">
                  <a:pos x="connsiteX31dup0dup1dup2dup3dup4dup5dup6dup7dup8" y="connsiteY31dup0dup1dup2dup3dup4dup5dup6dup7dup8"/>
                </a:cxn>
                <a:cxn ang="0">
                  <a:pos x="connsiteX32dup0dup1dup2dup3dup4dup5dup6dup7dup8" y="connsiteY32dup0dup1dup2dup3dup4dup5dup6dup7dup8"/>
                </a:cxn>
                <a:cxn ang="0">
                  <a:pos x="connsiteX33dup0dup1dup2dup3dup4dup5dup6dup7dup8" y="connsiteY33dup0dup1dup2dup3dup4dup5dup6dup7dup8"/>
                </a:cxn>
                <a:cxn ang="0">
                  <a:pos x="connsiteX34dup0dup1dup2dup3dup4dup5dup6dup7dup8" y="connsiteY34dup0dup1dup2dup3dup4dup5dup6dup7dup8"/>
                </a:cxn>
                <a:cxn ang="0">
                  <a:pos x="connsiteX35dup0dup1dup2dup3dup4dup5dup6dup7dup8" y="connsiteY35dup0dup1dup2dup3dup4dup5dup6dup7dup8"/>
                </a:cxn>
                <a:cxn ang="0">
                  <a:pos x="connsiteX36dup0dup1dup2dup3dup4dup5dup6dup7dup8" y="connsiteY36dup0dup1dup2dup3dup4dup5dup6dup7dup8"/>
                </a:cxn>
                <a:cxn ang="0">
                  <a:pos x="connsiteX37dup0dup1dup2dup3dup4dup5dup6dup7dup8" y="connsiteY37dup0dup1dup2dup3dup4dup5dup6dup7dup8"/>
                </a:cxn>
                <a:cxn ang="0">
                  <a:pos x="connsiteX38dup0dup1dup2dup3dup4dup5dup6dup7dup8" y="connsiteY38dup0dup1dup2dup3dup4dup5dup6dup7dup8"/>
                </a:cxn>
                <a:cxn ang="0">
                  <a:pos x="connsiteX39dup0dup1dup2dup3dup4dup5dup6dup7dup8" y="connsiteY39dup0dup1dup2dup3dup4dup5dup6dup7dup8"/>
                </a:cxn>
                <a:cxn ang="0">
                  <a:pos x="connsiteX40dup0dup1dup2dup3dup4dup5dup6dup7dup8" y="connsiteY40dup0dup1dup2dup3dup4dup5dup6dup7dup8"/>
                </a:cxn>
                <a:cxn ang="0">
                  <a:pos x="connsiteX41dup0dup1dup2dup3dup4dup5dup6dup7dup8" y="connsiteY41dup0dup1dup2dup3dup4dup5dup6dup7dup8"/>
                </a:cxn>
                <a:cxn ang="0">
                  <a:pos x="connsiteX42dup0dup1dup2dup3dup4dup5dup6dup7dup8" y="connsiteY42dup0dup1dup2dup3dup4dup5dup6dup7dup8"/>
                </a:cxn>
                <a:cxn ang="0">
                  <a:pos x="connsiteX43dup0dup1dup2dup3dup4dup5dup6dup7dup8" y="connsiteY43dup0dup1dup2dup3dup4dup5dup6dup7dup8"/>
                </a:cxn>
                <a:cxn ang="0">
                  <a:pos x="connsiteX44dup0dup1dup2dup3dup4dup5dup6dup7dup8" y="connsiteY44dup0dup1dup2dup3dup4dup5dup6dup7dup8"/>
                </a:cxn>
                <a:cxn ang="0">
                  <a:pos x="connsiteX45dup0dup1dup2dup3dup4dup5dup6dup7dup8" y="connsiteY45dup0dup1dup2dup3dup4dup5dup6dup7dup8"/>
                </a:cxn>
                <a:cxn ang="0">
                  <a:pos x="connsiteX46dup0dup1dup2dup3dup4dup5dup6dup7dup8" y="connsiteY46dup0dup1dup2dup3dup4dup5dup6dup7dup8"/>
                </a:cxn>
                <a:cxn ang="0">
                  <a:pos x="connsiteX47dup0dup1dup2dup3dup4dup5dup6dup7dup8" y="connsiteY47dup0dup1dup2dup3dup4dup5dup6dup7dup8"/>
                </a:cxn>
                <a:cxn ang="0">
                  <a:pos x="connsiteX48dup0dup1dup2dup3dup4dup5dup6dup7dup8" y="connsiteY48dup0dup1dup2dup3dup4dup5dup6dup7dup8"/>
                </a:cxn>
                <a:cxn ang="0">
                  <a:pos x="connsiteX49dup0dup1dup2dup3dup4dup5dup6dup7dup8" y="connsiteY49dup0dup1dup2dup3dup4dup5dup6dup7dup8"/>
                </a:cxn>
                <a:cxn ang="0">
                  <a:pos x="connsiteX50dup0dup1dup2dup3dup4dup5dup6dup7dup8" y="connsiteY50dup0dup1dup2dup3dup4dup5dup6dup7dup8"/>
                </a:cxn>
                <a:cxn ang="0">
                  <a:pos x="connsiteX51dup0dup1dup2dup3dup4dup5dup6dup7dup8" y="connsiteY51dup0dup1dup2dup3dup4dup5dup6dup7dup8"/>
                </a:cxn>
                <a:cxn ang="0">
                  <a:pos x="connsiteX52dup0dup1dup2dup3dup4dup5dup6dup7dup8" y="connsiteY52dup0dup1dup2dup3dup4dup5dup6dup7dup8"/>
                </a:cxn>
                <a:cxn ang="0">
                  <a:pos x="connsiteX53dup0dup1dup2dup3dup4dup5dup6dup7dup8" y="connsiteY53dup0dup1dup2dup3dup4dup5dup6dup7dup8"/>
                </a:cxn>
                <a:cxn ang="0">
                  <a:pos x="connsiteX54dup0dup1dup2dup3dup4dup5dup6dup7dup8" y="connsiteY54dup0dup1dup2dup3dup4dup5dup6dup7dup8"/>
                </a:cxn>
                <a:cxn ang="0">
                  <a:pos x="connsiteX55dup0dup1dup2dup3dup4dup5dup6dup7dup8" y="connsiteY55dup0dup1dup2dup3dup4dup5dup6dup7dup8"/>
                </a:cxn>
                <a:cxn ang="0">
                  <a:pos x="connsiteX56dup0dup1dup2dup3dup4dup5dup6dup7dup8" y="connsiteY56dup0dup1dup2dup3dup4dup5dup6dup7dup8"/>
                </a:cxn>
                <a:cxn ang="0">
                  <a:pos x="connsiteX57dup0dup1dup2dup3dup4dup5dup6dup7dup8" y="connsiteY57dup0dup1dup2dup3dup4dup5dup6dup7dup8"/>
                </a:cxn>
                <a:cxn ang="0">
                  <a:pos x="connsiteX58dup0dup1dup2dup3dup4dup5dup6dup7dup8" y="connsiteY58dup0dup1dup2dup3dup4dup5dup6dup7dup8"/>
                </a:cxn>
                <a:cxn ang="0">
                  <a:pos x="connsiteX59dup0dup1dup2dup3dup4dup5dup6dup7dup8" y="connsiteY59dup0dup1dup2dup3dup4dup5dup6dup7dup8"/>
                </a:cxn>
                <a:cxn ang="0">
                  <a:pos x="connsiteX60dup0dup1dup2dup3dup4dup5dup6dup7dup8" y="connsiteY60dup0dup1dup2dup3dup4dup5dup6dup7dup8"/>
                </a:cxn>
                <a:cxn ang="0">
                  <a:pos x="connsiteX61dup0dup1dup2dup3dup4dup5dup6dup7dup8" y="connsiteY61dup0dup1dup2dup3dup4dup5dup6dup7dup8"/>
                </a:cxn>
                <a:cxn ang="0">
                  <a:pos x="connsiteX62dup0dup1dup2dup3dup4dup5dup6dup7dup8" y="connsiteY62dup0dup1dup2dup3dup4dup5dup6dup7dup8"/>
                </a:cxn>
                <a:cxn ang="0">
                  <a:pos x="connsiteX63dup0dup1dup2dup3dup4dup5dup6dup7dup8" y="connsiteY63dup0dup1dup2dup3dup4dup5dup6dup7dup8"/>
                </a:cxn>
                <a:cxn ang="0">
                  <a:pos x="connsiteX64dup0dup1dup2dup3dup4dup5dup6dup7dup8" y="connsiteY64dup0dup1dup2dup3dup4dup5dup6dup7dup8"/>
                </a:cxn>
                <a:cxn ang="0">
                  <a:pos x="connsiteX65dup0dup1dup2dup3dup4dup5dup6dup7dup8" y="connsiteY65dup0dup1dup2dup3dup4dup5dup6dup7dup8"/>
                </a:cxn>
                <a:cxn ang="0">
                  <a:pos x="connsiteX66dup0dup1dup2dup3dup4dup5dup6dup7dup8" y="connsiteY66dup0dup1dup2dup3dup4dup5dup6dup7dup8"/>
                </a:cxn>
                <a:cxn ang="0">
                  <a:pos x="connsiteX67dup0dup1dup2dup3dup4dup5dup6dup7dup8" y="connsiteY67dup0dup1dup2dup3dup4dup5dup6dup7dup8"/>
                </a:cxn>
                <a:cxn ang="0">
                  <a:pos x="connsiteX68dup0dup1dup2dup3dup4dup5dup6dup7dup8" y="connsiteY68dup0dup1dup2dup3dup4dup5dup6dup7dup8"/>
                </a:cxn>
                <a:cxn ang="0">
                  <a:pos x="connsiteX69dup0dup1dup2dup3dup4dup5dup6dup7dup8" y="connsiteY69dup0dup1dup2dup3dup4dup5dup6dup7dup8"/>
                </a:cxn>
                <a:cxn ang="0">
                  <a:pos x="connsiteX70dup0dup1dup2dup3dup4dup5dup6dup7dup8" y="connsiteY70dup0dup1dup2dup3dup4dup5dup6dup7dup8"/>
                </a:cxn>
                <a:cxn ang="0">
                  <a:pos x="connsiteX71dup0dup1dup2dup3dup4dup5dup6dup7dup8" y="connsiteY71dup0dup1dup2dup3dup4dup5dup6dup7dup8"/>
                </a:cxn>
                <a:cxn ang="0">
                  <a:pos x="connsiteX72dup0dup1dup2dup3dup4dup5dup6dup7dup8" y="connsiteY72dup0dup1dup2dup3dup4dup5dup6dup7dup8"/>
                </a:cxn>
                <a:cxn ang="0">
                  <a:pos x="connsiteX73dup0dup1dup2dup3dup4dup5dup6dup7dup8" y="connsiteY73dup0dup1dup2dup3dup4dup5dup6dup7dup8"/>
                </a:cxn>
                <a:cxn ang="0">
                  <a:pos x="connsiteX74dup0dup1dup2dup3dup4dup5dup6dup7dup8" y="connsiteY74dup0dup1dup2dup3dup4dup5dup6dup7dup8"/>
                </a:cxn>
                <a:cxn ang="0">
                  <a:pos x="connsiteX75dup0dup1dup2dup3dup4dup5dup6dup7dup8" y="connsiteY75dup0dup1dup2dup3dup4dup5dup6dup7dup8"/>
                </a:cxn>
                <a:cxn ang="0">
                  <a:pos x="connsiteX76dup0dup1dup2dup3dup4dup5dup6dup7dup8" y="connsiteY76dup0dup1dup2dup3dup4dup5dup6dup7dup8"/>
                </a:cxn>
                <a:cxn ang="0">
                  <a:pos x="connsiteX77dup0dup1dup2dup3dup4dup5dup6dup7dup8" y="connsiteY77dup0dup1dup2dup3dup4dup5dup6dup7dup8"/>
                </a:cxn>
                <a:cxn ang="0">
                  <a:pos x="connsiteX78dup0dup1dup2dup3dup4dup5dup6dup7dup8" y="connsiteY78dup0dup1dup2dup3dup4dup5dup6dup7dup8"/>
                </a:cxn>
                <a:cxn ang="0">
                  <a:pos x="connsiteX79dup0dup1dup2dup3dup4dup5dup6dup7dup8" y="connsiteY79dup0dup1dup2dup3dup4dup5dup6dup7dup8"/>
                </a:cxn>
                <a:cxn ang="0">
                  <a:pos x="connsiteX80dup0dup1dup2dup3dup4dup5dup6dup7dup8" y="connsiteY80dup0dup1dup2dup3dup4dup5dup6dup7dup8"/>
                </a:cxn>
                <a:cxn ang="0">
                  <a:pos x="connsiteX81dup0dup1dup2dup3dup4dup5dup6dup7dup8" y="connsiteY81dup0dup1dup2dup3dup4dup5dup6dup7dup8"/>
                </a:cxn>
                <a:cxn ang="0">
                  <a:pos x="connsiteX82dup0dup1dup2dup3dup4dup5dup6dup7dup8" y="connsiteY82dup0dup1dup2dup3dup4dup5dup6dup7dup8"/>
                </a:cxn>
                <a:cxn ang="0">
                  <a:pos x="connsiteX83dup0dup1dup2dup3dup4dup5dup6dup7dup8" y="connsiteY83dup0dup1dup2dup3dup4dup5dup6dup7dup8"/>
                </a:cxn>
                <a:cxn ang="0">
                  <a:pos x="connsiteX84dup0dup1dup2dup3dup4dup5dup6dup7dup8" y="connsiteY84dup0dup1dup2dup3dup4dup5dup6dup7dup8"/>
                </a:cxn>
                <a:cxn ang="0">
                  <a:pos x="connsiteX85dup0dup1dup2dup3dup4dup5dup6dup7dup8" y="connsiteY85dup0dup1dup2dup3dup4dup5dup6dup7dup8"/>
                </a:cxn>
                <a:cxn ang="0">
                  <a:pos x="connsiteX86dup0dup1dup2dup3dup4dup5dup6dup7dup8" y="connsiteY86dup0dup1dup2dup3dup4dup5dup6dup7dup8"/>
                </a:cxn>
                <a:cxn ang="0">
                  <a:pos x="connsiteX87dup0dup1dup2dup3dup4dup5dup6dup7dup8" y="connsiteY87dup0dup1dup2dup3dup4dup5dup6dup7dup8"/>
                </a:cxn>
                <a:cxn ang="0">
                  <a:pos x="connsiteX88dup0dup1dup2dup3dup4dup5dup6dup7dup8" y="connsiteY88dup0dup1dup2dup3dup4dup5dup6dup7dup8"/>
                </a:cxn>
                <a:cxn ang="0">
                  <a:pos x="connsiteX89dup0dup1dup2dup3dup4dup5dup6dup7dup8" y="connsiteY89dup0dup1dup2dup3dup4dup5dup6dup7dup8"/>
                </a:cxn>
                <a:cxn ang="0">
                  <a:pos x="connsiteX90dup0dup1dup2dup3dup4dup5dup6dup7dup8" y="connsiteY90dup0dup1dup2dup3dup4dup5dup6dup7dup8"/>
                </a:cxn>
                <a:cxn ang="0">
                  <a:pos x="connsiteX91dup0dup1dup2dup3dup4dup5dup6dup7dup8" y="connsiteY91dup0dup1dup2dup3dup4dup5dup6dup7dup8"/>
                </a:cxn>
                <a:cxn ang="0">
                  <a:pos x="connsiteX92dup0dup1dup2dup3dup4dup5dup6dup7dup8" y="connsiteY92dup0dup1dup2dup3dup4dup5dup6dup7dup8"/>
                </a:cxn>
                <a:cxn ang="0">
                  <a:pos x="connsiteX93dup0dup1dup2dup3dup4dup5dup6dup7dup8" y="connsiteY93dup0dup1dup2dup3dup4dup5dup6dup7dup8"/>
                </a:cxn>
                <a:cxn ang="0">
                  <a:pos x="connsiteX94dup0dup1dup2dup3dup4dup5dup6dup7dup8" y="connsiteY94dup0dup1dup2dup3dup4dup5dup6dup7dup8"/>
                </a:cxn>
                <a:cxn ang="0">
                  <a:pos x="connsiteX95dup0dup1dup2dup3dup4dup5dup6dup7dup8" y="connsiteY95dup0dup1dup2dup3dup4dup5dup6dup7dup8"/>
                </a:cxn>
                <a:cxn ang="0">
                  <a:pos x="connsiteX96dup0dup1dup2dup3dup4dup5dup6dup7dup8" y="connsiteY96dup0dup1dup2dup3dup4dup5dup6dup7dup8"/>
                </a:cxn>
                <a:cxn ang="0">
                  <a:pos x="connsiteX97dup0dup1dup2dup3dup4dup5dup6dup7dup8" y="connsiteY97dup0dup1dup2dup3dup4dup5dup6dup7dup8"/>
                </a:cxn>
                <a:cxn ang="0">
                  <a:pos x="connsiteX98dup0dup1dup2dup3dup4dup5dup6dup7dup8" y="connsiteY98dup0dup1dup2dup3dup4dup5dup6dup7dup8"/>
                </a:cxn>
                <a:cxn ang="0">
                  <a:pos x="connsiteX99dup0dup1dup2dup3dup4dup5dup6dup7dup8" y="connsiteY99dup0dup1dup2dup3dup4dup5dup6dup7dup8"/>
                </a:cxn>
                <a:cxn ang="0">
                  <a:pos x="connsiteX100dup0dup1dup2dup3dup4dup5dup6dup7dup8" y="connsiteY100dup0dup1dup2dup3dup4dup5dup6dup7dup8"/>
                </a:cxn>
                <a:cxn ang="0">
                  <a:pos x="connsiteX101dup0dup1dup2dup3dup4dup5dup6dup7dup8" y="connsiteY101dup0dup1dup2dup3dup4dup5dup6dup7dup8"/>
                </a:cxn>
                <a:cxn ang="0">
                  <a:pos x="connsiteX102dup0dup1dup2dup3dup4dup5dup6dup7dup8" y="connsiteY102dup0dup1dup2dup3dup4dup5dup6dup7dup8"/>
                </a:cxn>
                <a:cxn ang="0">
                  <a:pos x="connsiteX103dup0dup1dup2dup3dup4dup5dup6dup7dup8" y="connsiteY103dup0dup1dup2dup3dup4dup5dup6dup7dup8"/>
                </a:cxn>
                <a:cxn ang="0">
                  <a:pos x="connsiteX104dup0dup1dup2dup3dup4dup5dup6dup7dup8" y="connsiteY104dup0dup1dup2dup3dup4dup5dup6dup7dup8"/>
                </a:cxn>
                <a:cxn ang="0">
                  <a:pos x="connsiteX105dup0dup1dup2dup3dup4dup5dup6dup7dup8" y="connsiteY105dup0dup1dup2dup3dup4dup5dup6dup7dup8"/>
                </a:cxn>
                <a:cxn ang="0">
                  <a:pos x="connsiteX106dup0dup1dup2dup3dup4dup5dup6dup7dup8" y="connsiteY106dup0dup1dup2dup3dup4dup5dup6dup7dup8"/>
                </a:cxn>
                <a:cxn ang="0">
                  <a:pos x="connsiteX107dup0dup1dup2dup3dup4dup5dup6dup7dup8" y="connsiteY107dup0dup1dup2dup3dup4dup5dup6dup7dup8"/>
                </a:cxn>
                <a:cxn ang="0">
                  <a:pos x="connsiteX108dup0dup1dup2dup3dup4dup5dup6dup7dup8" y="connsiteY108dup0dup1dup2dup3dup4dup5dup6dup7dup8"/>
                </a:cxn>
                <a:cxn ang="0">
                  <a:pos x="connsiteX109dup0dup1dup2dup3dup4dup5dup6dup7dup8" y="connsiteY109dup0dup1dup2dup3dup4dup5dup6dup7dup8"/>
                </a:cxn>
                <a:cxn ang="0">
                  <a:pos x="connsiteX110dup0dup1dup2dup3dup4dup5dup6dup7dup8" y="connsiteY110dup0dup1dup2dup3dup4dup5dup6dup7dup8"/>
                </a:cxn>
                <a:cxn ang="0">
                  <a:pos x="connsiteX111dup0dup1dup2dup3dup4dup5dup6dup7dup8" y="connsiteY111dup0dup1dup2dup3dup4dup5dup6dup7dup8"/>
                </a:cxn>
                <a:cxn ang="0">
                  <a:pos x="connsiteX112dup0dup1dup2dup3dup4dup5dup6dup7dup8" y="connsiteY112dup0dup1dup2dup3dup4dup5dup6dup7dup8"/>
                </a:cxn>
                <a:cxn ang="0">
                  <a:pos x="connsiteX113dup0dup1dup2dup3dup4dup5dup6dup7dup8" y="connsiteY113dup0dup1dup2dup3dup4dup5dup6dup7dup8"/>
                </a:cxn>
                <a:cxn ang="0">
                  <a:pos x="connsiteX114dup0dup1dup2dup3dup4dup5dup6dup7dup8" y="connsiteY114dup0dup1dup2dup3dup4dup5dup6dup7dup8"/>
                </a:cxn>
                <a:cxn ang="0">
                  <a:pos x="connsiteX115dup0dup1dup2dup3dup4dup5dup6dup7dup8" y="connsiteY115dup0dup1dup2dup3dup4dup5dup6dup7dup8"/>
                </a:cxn>
                <a:cxn ang="0">
                  <a:pos x="connsiteX116dup0dup1dup2dup3dup4dup5dup6dup7dup8" y="connsiteY116dup0dup1dup2dup3dup4dup5dup6dup7dup8"/>
                </a:cxn>
                <a:cxn ang="0">
                  <a:pos x="connsiteX117dup0dup1dup2dup3dup4dup5dup6dup7dup8" y="connsiteY117dup0dup1dup2dup3dup4dup5dup6dup7dup8"/>
                </a:cxn>
                <a:cxn ang="0">
                  <a:pos x="connsiteX118dup0dup1dup2dup3dup4dup5dup6dup7dup8" y="connsiteY118dup0dup1dup2dup3dup4dup5dup6dup7dup8"/>
                </a:cxn>
                <a:cxn ang="0">
                  <a:pos x="connsiteX119dup0dup1dup2dup3dup4dup5dup6dup7dup8" y="connsiteY119dup0dup1dup2dup3dup4dup5dup6dup7dup8"/>
                </a:cxn>
                <a:cxn ang="0">
                  <a:pos x="connsiteX120dup0dup1dup2dup3dup4dup5dup6dup7dup8" y="connsiteY120dup0dup1dup2dup3dup4dup5dup6dup7dup8"/>
                </a:cxn>
                <a:cxn ang="0">
                  <a:pos x="connsiteX121dup0dup1dup2dup3dup4dup5dup6dup7dup8" y="connsiteY121dup0dup1dup2dup3dup4dup5dup6dup7dup8"/>
                </a:cxn>
                <a:cxn ang="0">
                  <a:pos x="connsiteX122dup0dup1dup2dup3dup4dup5dup6dup7dup8" y="connsiteY122dup0dup1dup2dup3dup4dup5dup6dup7dup8"/>
                </a:cxn>
                <a:cxn ang="0">
                  <a:pos x="connsiteX123dup0dup1dup2dup3dup4dup5dup6dup7dup8" y="connsiteY123dup0dup1dup2dup3dup4dup5dup6dup7dup8"/>
                </a:cxn>
                <a:cxn ang="0">
                  <a:pos x="connsiteX124dup0dup1dup2dup3dup4dup5dup6dup7dup8" y="connsiteY124dup0dup1dup2dup3dup4dup5dup6dup7dup8"/>
                </a:cxn>
                <a:cxn ang="0">
                  <a:pos x="connsiteX125dup0dup1dup2dup3dup4dup5dup6dup7dup8" y="connsiteY125dup0dup1dup2dup3dup4dup5dup6dup7dup8"/>
                </a:cxn>
                <a:cxn ang="0">
                  <a:pos x="connsiteX126dup0dup1dup2dup3dup4dup5dup6dup7dup8" y="connsiteY126dup0dup1dup2dup3dup4dup5dup6dup7dup8"/>
                </a:cxn>
                <a:cxn ang="0">
                  <a:pos x="connsiteX127dup0dup1dup2dup3dup4dup5dup6dup7dup8" y="connsiteY127dup0dup1dup2dup3dup4dup5dup6dup7dup8"/>
                </a:cxn>
                <a:cxn ang="0">
                  <a:pos x="connsiteX128dup0dup1dup2dup3dup4dup5dup6dup7dup8" y="connsiteY128dup0dup1dup2dup3dup4dup5dup6dup7dup8"/>
                </a:cxn>
                <a:cxn ang="0">
                  <a:pos x="connsiteX129dup0dup1dup2dup3dup4dup5dup6dup7dup8" y="connsiteY129dup0dup1dup2dup3dup4dup5dup6dup7dup8"/>
                </a:cxn>
                <a:cxn ang="0">
                  <a:pos x="connsiteX130dup0dup1dup2dup3dup4dup5dup6dup7dup8" y="connsiteY130dup0dup1dup2dup3dup4dup5dup6dup7dup8"/>
                </a:cxn>
                <a:cxn ang="0">
                  <a:pos x="connsiteX131dup0dup1dup2dup3dup4dup5dup6dup7dup8" y="connsiteY131dup0dup1dup2dup3dup4dup5dup6dup7dup8"/>
                </a:cxn>
                <a:cxn ang="0">
                  <a:pos x="connsiteX132dup0dup1dup2dup3dup4dup5dup6dup7dup8" y="connsiteY132dup0dup1dup2dup3dup4dup5dup6dup7dup8"/>
                </a:cxn>
                <a:cxn ang="0">
                  <a:pos x="connsiteX133dup0dup1dup2dup3dup4dup5dup6dup7dup8" y="connsiteY133dup0dup1dup2dup3dup4dup5dup6dup7dup8"/>
                </a:cxn>
              </a:cxnLst>
              <a:rect l="l" t="t" r="r" b="b"/>
              <a:pathLst>
                <a:path w="2184063" h="2440282">
                  <a:moveTo>
                    <a:pt x="1852851" y="209091"/>
                  </a:moveTo>
                  <a:lnTo>
                    <a:pt x="1852850" y="209092"/>
                  </a:lnTo>
                  <a:lnTo>
                    <a:pt x="1854464" y="210520"/>
                  </a:lnTo>
                  <a:lnTo>
                    <a:pt x="1976204" y="200812"/>
                  </a:lnTo>
                  <a:cubicBezTo>
                    <a:pt x="1976203" y="200812"/>
                    <a:pt x="1976203" y="200811"/>
                    <a:pt x="1976202" y="200811"/>
                  </a:cubicBezTo>
                  <a:lnTo>
                    <a:pt x="1854465" y="210519"/>
                  </a:lnTo>
                  <a:lnTo>
                    <a:pt x="1852851" y="209091"/>
                  </a:lnTo>
                  <a:close/>
                  <a:moveTo>
                    <a:pt x="1545827" y="16370"/>
                  </a:moveTo>
                  <a:lnTo>
                    <a:pt x="1546839" y="19625"/>
                  </a:lnTo>
                  <a:cubicBezTo>
                    <a:pt x="1547008" y="20167"/>
                    <a:pt x="1547009" y="20167"/>
                    <a:pt x="1546840" y="19625"/>
                  </a:cubicBezTo>
                  <a:lnTo>
                    <a:pt x="1545827" y="16370"/>
                  </a:lnTo>
                  <a:close/>
                  <a:moveTo>
                    <a:pt x="1205373" y="316165"/>
                  </a:moveTo>
                  <a:lnTo>
                    <a:pt x="1212305" y="300036"/>
                  </a:lnTo>
                  <a:lnTo>
                    <a:pt x="1212305" y="300036"/>
                  </a:lnTo>
                  <a:lnTo>
                    <a:pt x="1205373" y="316165"/>
                  </a:lnTo>
                  <a:close/>
                  <a:moveTo>
                    <a:pt x="1193878" y="368108"/>
                  </a:moveTo>
                  <a:lnTo>
                    <a:pt x="1193878" y="368108"/>
                  </a:lnTo>
                  <a:lnTo>
                    <a:pt x="1197076" y="335468"/>
                  </a:lnTo>
                  <a:lnTo>
                    <a:pt x="1197076" y="335468"/>
                  </a:lnTo>
                  <a:lnTo>
                    <a:pt x="1193878" y="368108"/>
                  </a:lnTo>
                  <a:close/>
                  <a:moveTo>
                    <a:pt x="1154137" y="414159"/>
                  </a:moveTo>
                  <a:lnTo>
                    <a:pt x="1154137" y="414159"/>
                  </a:lnTo>
                  <a:lnTo>
                    <a:pt x="1155110" y="411746"/>
                  </a:lnTo>
                  <a:lnTo>
                    <a:pt x="1155110" y="411746"/>
                  </a:lnTo>
                  <a:lnTo>
                    <a:pt x="1154137" y="414159"/>
                  </a:lnTo>
                  <a:close/>
                  <a:moveTo>
                    <a:pt x="1259218" y="2037899"/>
                  </a:moveTo>
                  <a:lnTo>
                    <a:pt x="1267134" y="2037071"/>
                  </a:lnTo>
                  <a:lnTo>
                    <a:pt x="1330234" y="2051892"/>
                  </a:lnTo>
                  <a:cubicBezTo>
                    <a:pt x="1402647" y="2071108"/>
                    <a:pt x="1468312" y="2093554"/>
                    <a:pt x="1523631" y="2117390"/>
                  </a:cubicBezTo>
                  <a:lnTo>
                    <a:pt x="1547271" y="2128463"/>
                  </a:lnTo>
                  <a:lnTo>
                    <a:pt x="1560018" y="2288333"/>
                  </a:lnTo>
                  <a:lnTo>
                    <a:pt x="2005328" y="2252828"/>
                  </a:lnTo>
                  <a:lnTo>
                    <a:pt x="2005329" y="2252827"/>
                  </a:lnTo>
                  <a:lnTo>
                    <a:pt x="1560018" y="2288333"/>
                  </a:lnTo>
                  <a:lnTo>
                    <a:pt x="1547271" y="2128463"/>
                  </a:lnTo>
                  <a:lnTo>
                    <a:pt x="1523631" y="2117390"/>
                  </a:lnTo>
                  <a:cubicBezTo>
                    <a:pt x="1468312" y="2093553"/>
                    <a:pt x="1402647" y="2071107"/>
                    <a:pt x="1330234" y="2051892"/>
                  </a:cubicBezTo>
                  <a:lnTo>
                    <a:pt x="1267134" y="2037070"/>
                  </a:lnTo>
                  <a:lnTo>
                    <a:pt x="1259218" y="2037899"/>
                  </a:lnTo>
                  <a:cubicBezTo>
                    <a:pt x="1259299" y="2037760"/>
                    <a:pt x="1259381" y="2037622"/>
                    <a:pt x="1259462" y="2037483"/>
                  </a:cubicBezTo>
                  <a:cubicBezTo>
                    <a:pt x="1259381" y="2037622"/>
                    <a:pt x="1259299" y="2037760"/>
                    <a:pt x="1259218" y="2037899"/>
                  </a:cubicBezTo>
                  <a:close/>
                  <a:moveTo>
                    <a:pt x="1116309" y="431210"/>
                  </a:moveTo>
                  <a:lnTo>
                    <a:pt x="1116309" y="431210"/>
                  </a:lnTo>
                  <a:cubicBezTo>
                    <a:pt x="1116201" y="429860"/>
                    <a:pt x="1116094" y="428509"/>
                    <a:pt x="1115986" y="427159"/>
                  </a:cubicBezTo>
                  <a:lnTo>
                    <a:pt x="1115986" y="427159"/>
                  </a:lnTo>
                  <a:cubicBezTo>
                    <a:pt x="1116094" y="428509"/>
                    <a:pt x="1116201" y="429860"/>
                    <a:pt x="1116309" y="431210"/>
                  </a:cubicBezTo>
                  <a:close/>
                  <a:moveTo>
                    <a:pt x="889934" y="678097"/>
                  </a:moveTo>
                  <a:cubicBezTo>
                    <a:pt x="905620" y="755766"/>
                    <a:pt x="1013082" y="805327"/>
                    <a:pt x="1163660" y="817001"/>
                  </a:cubicBezTo>
                  <a:lnTo>
                    <a:pt x="1215481" y="818299"/>
                  </a:lnTo>
                  <a:lnTo>
                    <a:pt x="1275610" y="847293"/>
                  </a:lnTo>
                  <a:cubicBezTo>
                    <a:pt x="1440271" y="968328"/>
                    <a:pt x="1495911" y="1319599"/>
                    <a:pt x="1396916" y="1697184"/>
                  </a:cubicBezTo>
                  <a:cubicBezTo>
                    <a:pt x="1368632" y="1805068"/>
                    <a:pt x="1330403" y="1904884"/>
                    <a:pt x="1285489" y="1993015"/>
                  </a:cubicBezTo>
                  <a:lnTo>
                    <a:pt x="1260601" y="2035534"/>
                  </a:lnTo>
                  <a:lnTo>
                    <a:pt x="1260602" y="2035534"/>
                  </a:lnTo>
                  <a:lnTo>
                    <a:pt x="1260602" y="2035534"/>
                  </a:lnTo>
                  <a:lnTo>
                    <a:pt x="1260601" y="2035533"/>
                  </a:lnTo>
                  <a:lnTo>
                    <a:pt x="1285489" y="1993015"/>
                  </a:lnTo>
                  <a:cubicBezTo>
                    <a:pt x="1330403" y="1904884"/>
                    <a:pt x="1368632" y="1805067"/>
                    <a:pt x="1396916" y="1697184"/>
                  </a:cubicBezTo>
                  <a:cubicBezTo>
                    <a:pt x="1495911" y="1319598"/>
                    <a:pt x="1440271" y="968327"/>
                    <a:pt x="1275610" y="847292"/>
                  </a:cubicBezTo>
                  <a:lnTo>
                    <a:pt x="1215481" y="818299"/>
                  </a:lnTo>
                  <a:lnTo>
                    <a:pt x="1163660" y="817000"/>
                  </a:lnTo>
                  <a:cubicBezTo>
                    <a:pt x="1013082" y="805326"/>
                    <a:pt x="905620" y="755765"/>
                    <a:pt x="889934" y="678096"/>
                  </a:cubicBezTo>
                  <a:cubicBezTo>
                    <a:pt x="887973" y="668388"/>
                    <a:pt x="887505" y="658527"/>
                    <a:pt x="888448" y="648570"/>
                  </a:cubicBezTo>
                  <a:lnTo>
                    <a:pt x="895432" y="618460"/>
                  </a:lnTo>
                  <a:lnTo>
                    <a:pt x="895432" y="618460"/>
                  </a:lnTo>
                  <a:cubicBezTo>
                    <a:pt x="888059" y="638656"/>
                    <a:pt x="886012" y="658680"/>
                    <a:pt x="889934" y="678097"/>
                  </a:cubicBezTo>
                  <a:close/>
                  <a:moveTo>
                    <a:pt x="6797" y="1320701"/>
                  </a:moveTo>
                  <a:cubicBezTo>
                    <a:pt x="-39033" y="745877"/>
                    <a:pt x="151742" y="261712"/>
                    <a:pt x="432908" y="239297"/>
                  </a:cubicBezTo>
                  <a:cubicBezTo>
                    <a:pt x="468053" y="236494"/>
                    <a:pt x="502949" y="241039"/>
                    <a:pt x="537196" y="252259"/>
                  </a:cubicBezTo>
                  <a:lnTo>
                    <a:pt x="549990" y="257738"/>
                  </a:lnTo>
                  <a:lnTo>
                    <a:pt x="539024" y="238711"/>
                  </a:lnTo>
                  <a:cubicBezTo>
                    <a:pt x="536231" y="231429"/>
                    <a:pt x="534801" y="224038"/>
                    <a:pt x="534800" y="216566"/>
                  </a:cubicBezTo>
                  <a:cubicBezTo>
                    <a:pt x="534802" y="96957"/>
                    <a:pt x="900922" y="-1"/>
                    <a:pt x="1352552" y="0"/>
                  </a:cubicBezTo>
                  <a:lnTo>
                    <a:pt x="1509348" y="4183"/>
                  </a:lnTo>
                  <a:lnTo>
                    <a:pt x="1509465" y="4560"/>
                  </a:lnTo>
                  <a:lnTo>
                    <a:pt x="1509348" y="4183"/>
                  </a:lnTo>
                  <a:lnTo>
                    <a:pt x="1517357" y="4397"/>
                  </a:lnTo>
                  <a:lnTo>
                    <a:pt x="1542751" y="6483"/>
                  </a:lnTo>
                  <a:cubicBezTo>
                    <a:pt x="1542751" y="6484"/>
                    <a:pt x="1542752" y="6484"/>
                    <a:pt x="1542752" y="6485"/>
                  </a:cubicBezTo>
                  <a:lnTo>
                    <a:pt x="1562673" y="8123"/>
                  </a:lnTo>
                  <a:lnTo>
                    <a:pt x="2008369" y="199132"/>
                  </a:lnTo>
                  <a:lnTo>
                    <a:pt x="1828928" y="213439"/>
                  </a:lnTo>
                  <a:cubicBezTo>
                    <a:pt x="1828926" y="213438"/>
                    <a:pt x="1828925" y="213438"/>
                    <a:pt x="1828923" y="213437"/>
                  </a:cubicBezTo>
                  <a:lnTo>
                    <a:pt x="1725400" y="221692"/>
                  </a:lnTo>
                  <a:lnTo>
                    <a:pt x="1712840" y="215203"/>
                  </a:lnTo>
                  <a:cubicBezTo>
                    <a:pt x="1675352" y="202644"/>
                    <a:pt x="1613776" y="204283"/>
                    <a:pt x="1541891" y="219746"/>
                  </a:cubicBezTo>
                  <a:lnTo>
                    <a:pt x="1464661" y="242482"/>
                  </a:lnTo>
                  <a:lnTo>
                    <a:pt x="1460202" y="243795"/>
                  </a:lnTo>
                  <a:lnTo>
                    <a:pt x="1458541" y="243929"/>
                  </a:lnTo>
                  <a:cubicBezTo>
                    <a:pt x="1458550" y="244045"/>
                    <a:pt x="1458559" y="244162"/>
                    <a:pt x="1458568" y="244278"/>
                  </a:cubicBezTo>
                  <a:lnTo>
                    <a:pt x="1428046" y="253265"/>
                  </a:lnTo>
                  <a:cubicBezTo>
                    <a:pt x="1309913" y="297063"/>
                    <a:pt x="1217635" y="359124"/>
                    <a:pt x="1187276" y="410062"/>
                  </a:cubicBezTo>
                  <a:lnTo>
                    <a:pt x="1186301" y="412477"/>
                  </a:lnTo>
                  <a:lnTo>
                    <a:pt x="1156029" y="426126"/>
                  </a:lnTo>
                  <a:lnTo>
                    <a:pt x="1148151" y="425478"/>
                  </a:lnTo>
                  <a:cubicBezTo>
                    <a:pt x="1148259" y="426828"/>
                    <a:pt x="1148366" y="428178"/>
                    <a:pt x="1148474" y="429528"/>
                  </a:cubicBezTo>
                  <a:lnTo>
                    <a:pt x="1120458" y="442161"/>
                  </a:lnTo>
                  <a:cubicBezTo>
                    <a:pt x="986214" y="511360"/>
                    <a:pt x="906413" y="598746"/>
                    <a:pt x="922100" y="676414"/>
                  </a:cubicBezTo>
                  <a:cubicBezTo>
                    <a:pt x="937784" y="754082"/>
                    <a:pt x="1045247" y="803644"/>
                    <a:pt x="1195825" y="815318"/>
                  </a:cubicBezTo>
                  <a:lnTo>
                    <a:pt x="1247647" y="816617"/>
                  </a:lnTo>
                  <a:lnTo>
                    <a:pt x="1307776" y="845609"/>
                  </a:lnTo>
                  <a:cubicBezTo>
                    <a:pt x="1472436" y="966644"/>
                    <a:pt x="1528076" y="1317916"/>
                    <a:pt x="1429081" y="1695501"/>
                  </a:cubicBezTo>
                  <a:cubicBezTo>
                    <a:pt x="1400796" y="1803384"/>
                    <a:pt x="1362567" y="1903203"/>
                    <a:pt x="1317654" y="1991332"/>
                  </a:cubicBezTo>
                  <a:lnTo>
                    <a:pt x="1292765" y="2033852"/>
                  </a:lnTo>
                  <a:lnTo>
                    <a:pt x="1292767" y="2033854"/>
                  </a:lnTo>
                  <a:lnTo>
                    <a:pt x="1291384" y="2036215"/>
                  </a:lnTo>
                  <a:lnTo>
                    <a:pt x="1299299" y="2035387"/>
                  </a:lnTo>
                  <a:lnTo>
                    <a:pt x="1362399" y="2050208"/>
                  </a:lnTo>
                  <a:cubicBezTo>
                    <a:pt x="1458949" y="2075829"/>
                    <a:pt x="1543506" y="2107194"/>
                    <a:pt x="1607532" y="2139940"/>
                  </a:cubicBezTo>
                  <a:lnTo>
                    <a:pt x="1630814" y="2153467"/>
                  </a:lnTo>
                  <a:lnTo>
                    <a:pt x="1632311" y="2172254"/>
                  </a:lnTo>
                  <a:lnTo>
                    <a:pt x="1659424" y="2170092"/>
                  </a:lnTo>
                  <a:cubicBezTo>
                    <a:pt x="1659424" y="2170093"/>
                    <a:pt x="1659425" y="2170093"/>
                    <a:pt x="1659425" y="2170094"/>
                  </a:cubicBezTo>
                  <a:lnTo>
                    <a:pt x="1739657" y="2163696"/>
                  </a:lnTo>
                  <a:lnTo>
                    <a:pt x="1739657" y="2163695"/>
                  </a:lnTo>
                  <a:lnTo>
                    <a:pt x="2172774" y="2129161"/>
                  </a:lnTo>
                  <a:lnTo>
                    <a:pt x="2177820" y="2136008"/>
                  </a:lnTo>
                  <a:lnTo>
                    <a:pt x="2184013" y="2144406"/>
                  </a:lnTo>
                  <a:cubicBezTo>
                    <a:pt x="2184030" y="2144467"/>
                    <a:pt x="2184046" y="2144529"/>
                    <a:pt x="2184063" y="2144590"/>
                  </a:cubicBezTo>
                  <a:lnTo>
                    <a:pt x="1917921" y="2338068"/>
                  </a:lnTo>
                  <a:lnTo>
                    <a:pt x="1843707" y="2359386"/>
                  </a:lnTo>
                  <a:cubicBezTo>
                    <a:pt x="1811611" y="2367380"/>
                    <a:pt x="1777800" y="2374946"/>
                    <a:pt x="1742499" y="2382008"/>
                  </a:cubicBezTo>
                  <a:lnTo>
                    <a:pt x="1681997" y="2392777"/>
                  </a:lnTo>
                  <a:lnTo>
                    <a:pt x="1681997" y="2392779"/>
                  </a:lnTo>
                  <a:lnTo>
                    <a:pt x="1650364" y="2398408"/>
                  </a:lnTo>
                  <a:cubicBezTo>
                    <a:pt x="1650187" y="2397092"/>
                    <a:pt x="1650009" y="2395777"/>
                    <a:pt x="1649832" y="2394461"/>
                  </a:cubicBezTo>
                  <a:lnTo>
                    <a:pt x="1649832" y="2394461"/>
                  </a:lnTo>
                  <a:cubicBezTo>
                    <a:pt x="1650009" y="2395777"/>
                    <a:pt x="1650187" y="2397092"/>
                    <a:pt x="1650364" y="2398408"/>
                  </a:cubicBezTo>
                  <a:lnTo>
                    <a:pt x="1632353" y="2401613"/>
                  </a:lnTo>
                  <a:cubicBezTo>
                    <a:pt x="1556245" y="2413574"/>
                    <a:pt x="1475081" y="2423220"/>
                    <a:pt x="1390668" y="2429950"/>
                  </a:cubicBezTo>
                  <a:cubicBezTo>
                    <a:pt x="996741" y="2461358"/>
                    <a:pt x="662600" y="2418871"/>
                    <a:pt x="579308" y="2333617"/>
                  </a:cubicBezTo>
                  <a:lnTo>
                    <a:pt x="569445" y="2320235"/>
                  </a:lnTo>
                  <a:lnTo>
                    <a:pt x="546402" y="2319700"/>
                  </a:lnTo>
                  <a:cubicBezTo>
                    <a:pt x="285436" y="2286867"/>
                    <a:pt x="49765" y="1859601"/>
                    <a:pt x="6797" y="1320701"/>
                  </a:cubicBezTo>
                  <a:close/>
                </a:path>
              </a:pathLst>
            </a:custGeom>
            <a:solidFill>
              <a:srgbClr val="5D5635"/>
            </a:solidFill>
            <a:ln w="12700" cap="sq" cmpd="sng" algn="ctr">
              <a:noFill/>
              <a:prstDash val="solid"/>
            </a:ln>
            <a:effectLst/>
          </p:spPr>
          <p:txBody>
            <a:bodyPr rtlCol="0" anchor="ctr"/>
            <a:lstStyle/>
            <a:p>
              <a:pPr algn="ctr" defTabSz="914400" eaLnBrk="1" hangingPunct="1">
                <a:defRPr/>
              </a:pPr>
              <a:endParaRPr lang="en-GB" sz="1000" kern="0">
                <a:solidFill>
                  <a:srgbClr val="F4C263"/>
                </a:solidFill>
                <a:latin typeface="Arial"/>
                <a:cs typeface="+mn-cs"/>
              </a:endParaRPr>
            </a:p>
          </p:txBody>
        </p:sp>
      </p:grpSp>
      <p:sp>
        <p:nvSpPr>
          <p:cNvPr id="59" name="Rectangle 58"/>
          <p:cNvSpPr/>
          <p:nvPr/>
        </p:nvSpPr>
        <p:spPr>
          <a:xfrm>
            <a:off x="8214732" y="2976842"/>
            <a:ext cx="2852063" cy="369332"/>
          </a:xfrm>
          <a:prstGeom prst="rect">
            <a:avLst/>
          </a:prstGeom>
        </p:spPr>
        <p:txBody>
          <a:bodyPr wrap="none">
            <a:spAutoFit/>
          </a:bodyPr>
          <a:lstStyle/>
          <a:p>
            <a:pPr defTabSz="914400" eaLnBrk="1" fontAlgn="auto" hangingPunct="1">
              <a:defRPr/>
            </a:pPr>
            <a:r>
              <a:rPr lang="en-GB" kern="0">
                <a:solidFill>
                  <a:srgbClr val="000000"/>
                </a:solidFill>
                <a:latin typeface="Aptos" panose="020B0004020202020204" pitchFamily="34" charset="0"/>
                <a:cs typeface="Arial" panose="020B0604020202020204" pitchFamily="34" charset="0"/>
              </a:rPr>
              <a:t>Total tax charge of £17,432</a:t>
            </a:r>
            <a:endParaRPr lang="en-GB">
              <a:solidFill>
                <a:srgbClr val="000000"/>
              </a:solidFill>
              <a:latin typeface="Aptos" panose="020B0004020202020204" pitchFamily="34" charset="0"/>
            </a:endParaRPr>
          </a:p>
        </p:txBody>
      </p:sp>
      <p:grpSp>
        <p:nvGrpSpPr>
          <p:cNvPr id="166" name="Group 165"/>
          <p:cNvGrpSpPr/>
          <p:nvPr/>
        </p:nvGrpSpPr>
        <p:grpSpPr>
          <a:xfrm>
            <a:off x="5074844" y="2162581"/>
            <a:ext cx="919028" cy="691200"/>
            <a:chOff x="4733565" y="1212200"/>
            <a:chExt cx="919028" cy="691200"/>
          </a:xfrm>
        </p:grpSpPr>
        <p:sp>
          <p:nvSpPr>
            <p:cNvPr id="52" name="Can 51"/>
            <p:cNvSpPr/>
            <p:nvPr/>
          </p:nvSpPr>
          <p:spPr>
            <a:xfrm rot="16200000" flipV="1">
              <a:off x="4860770" y="1111577"/>
              <a:ext cx="691200" cy="892446"/>
            </a:xfrm>
            <a:prstGeom prst="can">
              <a:avLst>
                <a:gd name="adj" fmla="val 19538"/>
              </a:avLst>
            </a:prstGeom>
            <a:gradFill>
              <a:gsLst>
                <a:gs pos="55000">
                  <a:srgbClr val="6EAA02"/>
                </a:gs>
                <a:gs pos="19000">
                  <a:srgbClr val="9BF002"/>
                </a:gs>
                <a:gs pos="0">
                  <a:srgbClr val="588901"/>
                </a:gs>
                <a:gs pos="100000">
                  <a:srgbClr val="6BA602"/>
                </a:gs>
              </a:gsLst>
              <a:lin ang="0" scaled="0"/>
              <a:tileRect/>
            </a:gra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defRPr/>
              </a:pPr>
              <a:endParaRPr lang="en-GB">
                <a:solidFill>
                  <a:srgbClr val="B5C2E5"/>
                </a:solidFill>
                <a:latin typeface="Arial"/>
              </a:endParaRPr>
            </a:p>
          </p:txBody>
        </p:sp>
        <p:grpSp>
          <p:nvGrpSpPr>
            <p:cNvPr id="2" name="Group 1"/>
            <p:cNvGrpSpPr/>
            <p:nvPr/>
          </p:nvGrpSpPr>
          <p:grpSpPr>
            <a:xfrm>
              <a:off x="4733565" y="1293758"/>
              <a:ext cx="873506" cy="537777"/>
              <a:chOff x="4454227" y="1624899"/>
              <a:chExt cx="873506" cy="537777"/>
            </a:xfrm>
          </p:grpSpPr>
          <p:sp>
            <p:nvSpPr>
              <p:cNvPr id="114" name="TextBox 113"/>
              <p:cNvSpPr txBox="1"/>
              <p:nvPr/>
            </p:nvSpPr>
            <p:spPr>
              <a:xfrm>
                <a:off x="4454227" y="1824122"/>
                <a:ext cx="873506" cy="338554"/>
              </a:xfrm>
              <a:prstGeom prst="rect">
                <a:avLst/>
              </a:prstGeom>
              <a:noFill/>
            </p:spPr>
            <p:txBody>
              <a:bodyPr wrap="square" rtlCol="0">
                <a:spAutoFit/>
              </a:bodyPr>
              <a:lstStyle/>
              <a:p>
                <a:pPr algn="ctr" defTabSz="914400" eaLnBrk="1" fontAlgn="auto" hangingPunct="1">
                  <a:defRPr/>
                </a:pPr>
                <a:r>
                  <a:rPr lang="en-GB" sz="1600">
                    <a:solidFill>
                      <a:srgbClr val="FFFFFF"/>
                    </a:solidFill>
                    <a:latin typeface="Agency FB" panose="020B0503020202020204" pitchFamily="34" charset="0"/>
                    <a:cs typeface="+mn-cs"/>
                  </a:rPr>
                  <a:t>TAX</a:t>
                </a:r>
              </a:p>
            </p:txBody>
          </p:sp>
          <p:sp>
            <p:nvSpPr>
              <p:cNvPr id="115" name="TextBox 114"/>
              <p:cNvSpPr txBox="1"/>
              <p:nvPr/>
            </p:nvSpPr>
            <p:spPr>
              <a:xfrm>
                <a:off x="4454227" y="1624899"/>
                <a:ext cx="873506" cy="338554"/>
              </a:xfrm>
              <a:prstGeom prst="rect">
                <a:avLst/>
              </a:prstGeom>
              <a:noFill/>
            </p:spPr>
            <p:txBody>
              <a:bodyPr wrap="square" rtlCol="0">
                <a:spAutoFit/>
              </a:bodyPr>
              <a:lstStyle/>
              <a:p>
                <a:pPr algn="ctr" defTabSz="914400" eaLnBrk="1" fontAlgn="auto" hangingPunct="1">
                  <a:defRPr/>
                </a:pPr>
                <a:r>
                  <a:rPr lang="en-GB" sz="1600">
                    <a:solidFill>
                      <a:srgbClr val="FFFFFF"/>
                    </a:solidFill>
                    <a:latin typeface="Agency FB" panose="020B0503020202020204" pitchFamily="34" charset="0"/>
                    <a:cs typeface="+mn-cs"/>
                  </a:rPr>
                  <a:t>ZERO</a:t>
                </a:r>
              </a:p>
            </p:txBody>
          </p:sp>
        </p:grpSp>
      </p:grpSp>
      <p:grpSp>
        <p:nvGrpSpPr>
          <p:cNvPr id="14" name="Group 13"/>
          <p:cNvGrpSpPr/>
          <p:nvPr/>
        </p:nvGrpSpPr>
        <p:grpSpPr>
          <a:xfrm>
            <a:off x="3239415" y="3057398"/>
            <a:ext cx="935899" cy="691355"/>
            <a:chOff x="2762876" y="2304167"/>
            <a:chExt cx="935899" cy="691355"/>
          </a:xfrm>
        </p:grpSpPr>
        <p:sp>
          <p:nvSpPr>
            <p:cNvPr id="116" name="Can 115"/>
            <p:cNvSpPr/>
            <p:nvPr/>
          </p:nvSpPr>
          <p:spPr>
            <a:xfrm rot="16200000" flipV="1">
              <a:off x="2906874" y="2203622"/>
              <a:ext cx="691355" cy="892446"/>
            </a:xfrm>
            <a:prstGeom prst="can">
              <a:avLst>
                <a:gd name="adj" fmla="val 19538"/>
              </a:avLst>
            </a:prstGeom>
            <a:gradFill>
              <a:gsLst>
                <a:gs pos="47000">
                  <a:srgbClr val="047DC8"/>
                </a:gs>
                <a:gs pos="17000">
                  <a:srgbClr val="8ED2FC"/>
                </a:gs>
                <a:gs pos="2000">
                  <a:srgbClr val="035A8F"/>
                </a:gs>
                <a:gs pos="100000">
                  <a:srgbClr val="036CAD"/>
                </a:gs>
              </a:gsLst>
              <a:lin ang="0" scaled="0"/>
              <a:tileRect/>
            </a:gra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defRPr/>
              </a:pPr>
              <a:endParaRPr lang="en-GB">
                <a:solidFill>
                  <a:srgbClr val="B5C2E5"/>
                </a:solidFill>
                <a:latin typeface="Arial"/>
              </a:endParaRPr>
            </a:p>
          </p:txBody>
        </p:sp>
        <p:grpSp>
          <p:nvGrpSpPr>
            <p:cNvPr id="71" name="Group 70"/>
            <p:cNvGrpSpPr/>
            <p:nvPr/>
          </p:nvGrpSpPr>
          <p:grpSpPr>
            <a:xfrm>
              <a:off x="2762876" y="2380957"/>
              <a:ext cx="873506" cy="537777"/>
              <a:chOff x="4454227" y="1624899"/>
              <a:chExt cx="873506" cy="537777"/>
            </a:xfrm>
          </p:grpSpPr>
          <p:sp>
            <p:nvSpPr>
              <p:cNvPr id="72" name="TextBox 71"/>
              <p:cNvSpPr txBox="1"/>
              <p:nvPr/>
            </p:nvSpPr>
            <p:spPr>
              <a:xfrm>
                <a:off x="4454227" y="1824122"/>
                <a:ext cx="873506" cy="338554"/>
              </a:xfrm>
              <a:prstGeom prst="rect">
                <a:avLst/>
              </a:prstGeom>
              <a:noFill/>
            </p:spPr>
            <p:txBody>
              <a:bodyPr wrap="square" rtlCol="0">
                <a:spAutoFit/>
              </a:bodyPr>
              <a:lstStyle/>
              <a:p>
                <a:pPr algn="ctr" defTabSz="914400" eaLnBrk="1" fontAlgn="auto" hangingPunct="1">
                  <a:defRPr/>
                </a:pPr>
                <a:r>
                  <a:rPr lang="en-GB" sz="1600">
                    <a:solidFill>
                      <a:srgbClr val="FFFFFF"/>
                    </a:solidFill>
                    <a:latin typeface="Agency FB" panose="020B0503020202020204" pitchFamily="34" charset="0"/>
                    <a:cs typeface="+mn-cs"/>
                  </a:rPr>
                  <a:t>TAX</a:t>
                </a:r>
              </a:p>
            </p:txBody>
          </p:sp>
          <p:sp>
            <p:nvSpPr>
              <p:cNvPr id="73" name="TextBox 72"/>
              <p:cNvSpPr txBox="1"/>
              <p:nvPr/>
            </p:nvSpPr>
            <p:spPr>
              <a:xfrm>
                <a:off x="4454227" y="1624899"/>
                <a:ext cx="873506" cy="338554"/>
              </a:xfrm>
              <a:prstGeom prst="rect">
                <a:avLst/>
              </a:prstGeom>
              <a:noFill/>
            </p:spPr>
            <p:txBody>
              <a:bodyPr wrap="square" rtlCol="0">
                <a:spAutoFit/>
              </a:bodyPr>
              <a:lstStyle/>
              <a:p>
                <a:pPr algn="ctr" defTabSz="914400" eaLnBrk="1" fontAlgn="auto" hangingPunct="1">
                  <a:defRPr/>
                </a:pPr>
                <a:r>
                  <a:rPr lang="en-GB" sz="1600">
                    <a:solidFill>
                      <a:srgbClr val="FFFFFF"/>
                    </a:solidFill>
                    <a:latin typeface="Agency FB" panose="020B0503020202020204" pitchFamily="34" charset="0"/>
                    <a:cs typeface="+mn-cs"/>
                  </a:rPr>
                  <a:t>ZERO</a:t>
                </a:r>
              </a:p>
            </p:txBody>
          </p:sp>
        </p:grpSp>
      </p:grpSp>
      <p:grpSp>
        <p:nvGrpSpPr>
          <p:cNvPr id="62" name="Group 61"/>
          <p:cNvGrpSpPr/>
          <p:nvPr/>
        </p:nvGrpSpPr>
        <p:grpSpPr>
          <a:xfrm>
            <a:off x="5037538" y="4854155"/>
            <a:ext cx="965568" cy="697049"/>
            <a:chOff x="4614533" y="3902648"/>
            <a:chExt cx="965568" cy="697049"/>
          </a:xfrm>
        </p:grpSpPr>
        <p:sp>
          <p:nvSpPr>
            <p:cNvPr id="130" name="Can 129"/>
            <p:cNvSpPr/>
            <p:nvPr/>
          </p:nvSpPr>
          <p:spPr>
            <a:xfrm rot="16200000" flipV="1">
              <a:off x="4758932" y="3804950"/>
              <a:ext cx="697049" cy="892446"/>
            </a:xfrm>
            <a:prstGeom prst="can">
              <a:avLst>
                <a:gd name="adj" fmla="val 19538"/>
              </a:avLst>
            </a:prstGeom>
            <a:gradFill>
              <a:gsLst>
                <a:gs pos="37000">
                  <a:srgbClr val="923249"/>
                </a:gs>
                <a:gs pos="16000">
                  <a:srgbClr val="CC6A81"/>
                </a:gs>
                <a:gs pos="0">
                  <a:srgbClr val="612130"/>
                </a:gs>
                <a:gs pos="98000">
                  <a:srgbClr val="5E202F"/>
                </a:gs>
              </a:gsLst>
              <a:lin ang="0" scaled="0"/>
              <a:tileRect/>
            </a:gra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defRPr/>
              </a:pPr>
              <a:endParaRPr lang="en-GB">
                <a:solidFill>
                  <a:srgbClr val="B5C2E5"/>
                </a:solidFill>
                <a:latin typeface="Arial"/>
              </a:endParaRPr>
            </a:p>
          </p:txBody>
        </p:sp>
        <p:grpSp>
          <p:nvGrpSpPr>
            <p:cNvPr id="85" name="Group 84"/>
            <p:cNvGrpSpPr/>
            <p:nvPr/>
          </p:nvGrpSpPr>
          <p:grpSpPr>
            <a:xfrm>
              <a:off x="4614533" y="3978935"/>
              <a:ext cx="965568" cy="530291"/>
              <a:chOff x="6110743" y="3693203"/>
              <a:chExt cx="965568" cy="530291"/>
            </a:xfrm>
          </p:grpSpPr>
          <p:sp>
            <p:nvSpPr>
              <p:cNvPr id="86" name="TextBox 85"/>
              <p:cNvSpPr txBox="1"/>
              <p:nvPr/>
            </p:nvSpPr>
            <p:spPr>
              <a:xfrm>
                <a:off x="6202805" y="3693203"/>
                <a:ext cx="873506" cy="369332"/>
              </a:xfrm>
              <a:prstGeom prst="rect">
                <a:avLst/>
              </a:prstGeom>
              <a:noFill/>
            </p:spPr>
            <p:txBody>
              <a:bodyPr wrap="square" rtlCol="0">
                <a:spAutoFit/>
              </a:bodyPr>
              <a:lstStyle/>
              <a:p>
                <a:pPr defTabSz="914400" eaLnBrk="1" fontAlgn="auto" hangingPunct="1">
                  <a:defRPr/>
                </a:pPr>
                <a:r>
                  <a:rPr lang="en-GB">
                    <a:solidFill>
                      <a:srgbClr val="FFFFFF"/>
                    </a:solidFill>
                    <a:latin typeface="Agency FB" panose="020B0503020202020204" pitchFamily="34" charset="0"/>
                    <a:cs typeface="+mn-cs"/>
                  </a:rPr>
                  <a:t>£9,892</a:t>
                </a:r>
              </a:p>
            </p:txBody>
          </p:sp>
          <p:sp>
            <p:nvSpPr>
              <p:cNvPr id="87" name="TextBox 86"/>
              <p:cNvSpPr txBox="1"/>
              <p:nvPr/>
            </p:nvSpPr>
            <p:spPr>
              <a:xfrm>
                <a:off x="6110743" y="3915717"/>
                <a:ext cx="873506" cy="307777"/>
              </a:xfrm>
              <a:prstGeom prst="rect">
                <a:avLst/>
              </a:prstGeom>
              <a:noFill/>
            </p:spPr>
            <p:txBody>
              <a:bodyPr wrap="square" rtlCol="0">
                <a:spAutoFit/>
              </a:bodyPr>
              <a:lstStyle/>
              <a:p>
                <a:pPr algn="ctr" defTabSz="914400" eaLnBrk="1" fontAlgn="auto" hangingPunct="1">
                  <a:defRPr/>
                </a:pPr>
                <a:r>
                  <a:rPr lang="en-GB" sz="1400">
                    <a:solidFill>
                      <a:srgbClr val="FFFFFF"/>
                    </a:solidFill>
                    <a:latin typeface="Agency FB" panose="020B0503020202020204" pitchFamily="34" charset="0"/>
                    <a:cs typeface="+mn-cs"/>
                  </a:rPr>
                  <a:t>tax</a:t>
                </a:r>
              </a:p>
            </p:txBody>
          </p:sp>
        </p:grpSp>
      </p:grpSp>
      <p:sp>
        <p:nvSpPr>
          <p:cNvPr id="88" name="TextBox 87">
            <a:extLst>
              <a:ext uri="{FF2B5EF4-FFF2-40B4-BE49-F238E27FC236}">
                <a16:creationId xmlns:a16="http://schemas.microsoft.com/office/drawing/2014/main" id="{B8ECF895-738A-4410-B307-BCFBDA7D04D8}"/>
              </a:ext>
            </a:extLst>
          </p:cNvPr>
          <p:cNvSpPr txBox="1"/>
          <p:nvPr/>
        </p:nvSpPr>
        <p:spPr>
          <a:xfrm>
            <a:off x="802800" y="1584960"/>
            <a:ext cx="8179676" cy="369332"/>
          </a:xfrm>
          <a:prstGeom prst="rect">
            <a:avLst/>
          </a:prstGeom>
          <a:noFill/>
        </p:spPr>
        <p:txBody>
          <a:bodyPr wrap="square" lIns="0">
            <a:spAutoFit/>
          </a:bodyPr>
          <a:lstStyle/>
          <a:p>
            <a:pPr>
              <a:defRPr/>
            </a:pPr>
            <a:r>
              <a:rPr lang="en-GB" kern="0" dirty="0">
                <a:solidFill>
                  <a:srgbClr val="000000"/>
                </a:solidFill>
                <a:latin typeface="Aptos" panose="020B0004020202020204" pitchFamily="34" charset="0"/>
                <a:cs typeface="Arial" pitchFamily="34" charset="0"/>
              </a:rPr>
              <a:t>An individual who receives a £100,000 cash lump sum from a pension:</a:t>
            </a:r>
            <a:endParaRPr lang="en-GB" dirty="0">
              <a:solidFill>
                <a:srgbClr val="000000"/>
              </a:solidFill>
              <a:latin typeface="Aptos" panose="020B0004020202020204" pitchFamily="34" charset="0"/>
            </a:endParaRPr>
          </a:p>
        </p:txBody>
      </p:sp>
      <p:sp>
        <p:nvSpPr>
          <p:cNvPr id="8" name="TextBox 7">
            <a:extLst>
              <a:ext uri="{FF2B5EF4-FFF2-40B4-BE49-F238E27FC236}">
                <a16:creationId xmlns:a16="http://schemas.microsoft.com/office/drawing/2014/main" id="{964F7608-9A44-285D-F1B6-A9C9200B02F7}"/>
              </a:ext>
            </a:extLst>
          </p:cNvPr>
          <p:cNvSpPr txBox="1"/>
          <p:nvPr/>
        </p:nvSpPr>
        <p:spPr>
          <a:xfrm>
            <a:off x="2219736" y="6239899"/>
            <a:ext cx="7751578" cy="307777"/>
          </a:xfrm>
          <a:prstGeom prst="rect">
            <a:avLst/>
          </a:prstGeom>
          <a:noFill/>
        </p:spPr>
        <p:txBody>
          <a:bodyPr wrap="square">
            <a:spAutoFit/>
          </a:bodyPr>
          <a:lstStyle/>
          <a:p>
            <a:pPr algn="ctr">
              <a:defRPr/>
            </a:pPr>
            <a:r>
              <a:rPr lang="en-GB" sz="1400" dirty="0">
                <a:solidFill>
                  <a:srgbClr val="000000"/>
                </a:solidFill>
                <a:latin typeface="Aptos" panose="020B0004020202020204" pitchFamily="34" charset="0"/>
                <a:ea typeface="Calibri" panose="020F0502020204030204" pitchFamily="34" charset="0"/>
              </a:rPr>
              <a:t>This is an illustrative example only that assumes the individual has no other income in the tax year.</a:t>
            </a:r>
            <a:endParaRPr lang="en-GB" sz="1400" dirty="0">
              <a:solidFill>
                <a:srgbClr val="111111"/>
              </a:solidFill>
              <a:latin typeface="Aptos" panose="020B0004020202020204" pitchFamily="34" charset="0"/>
            </a:endParaRPr>
          </a:p>
        </p:txBody>
      </p:sp>
      <p:sp>
        <p:nvSpPr>
          <p:cNvPr id="15" name="RefTextBox123">
            <a:extLst>
              <a:ext uri="{FF2B5EF4-FFF2-40B4-BE49-F238E27FC236}">
                <a16:creationId xmlns:a16="http://schemas.microsoft.com/office/drawing/2014/main" id="{17807F08-076E-C8D5-34DE-4D8D730C1158}"/>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533937562</a:t>
            </a:r>
          </a:p>
        </p:txBody>
      </p:sp>
    </p:spTree>
    <p:custDataLst>
      <p:tags r:id="rId1"/>
    </p:custDataLst>
    <p:extLst>
      <p:ext uri="{BB962C8B-B14F-4D97-AF65-F5344CB8AC3E}">
        <p14:creationId xmlns:p14="http://schemas.microsoft.com/office/powerpoint/2010/main" val="10282772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1000"/>
                                        <p:tgtEl>
                                          <p:spTgt spid="3">
                                            <p:bg/>
                                          </p:spTgt>
                                        </p:tgtEl>
                                      </p:cBhvr>
                                    </p:animEffect>
                                  </p:childTnLst>
                                </p:cTn>
                              </p:par>
                            </p:childTnLst>
                          </p:cTn>
                        </p:par>
                        <p:par>
                          <p:cTn id="8" fill="hold">
                            <p:stCondLst>
                              <p:cond delay="1000"/>
                            </p:stCondLst>
                            <p:childTnLst>
                              <p:par>
                                <p:cTn id="9" presetID="1" presetClass="entr" presetSubtype="0" fill="hold" nodeType="afterEffect">
                                  <p:stCondLst>
                                    <p:cond delay="100"/>
                                  </p:stCondLst>
                                  <p:childTnLst>
                                    <p:set>
                                      <p:cBhvr>
                                        <p:cTn id="10" dur="1" fill="hold">
                                          <p:stCondLst>
                                            <p:cond delay="0"/>
                                          </p:stCondLst>
                                        </p:cTn>
                                        <p:tgtEl>
                                          <p:spTgt spid="166">
                                            <p:bg/>
                                          </p:spTgt>
                                        </p:tgtEl>
                                        <p:attrNameLst>
                                          <p:attrName>style.visibility</p:attrName>
                                        </p:attrNameLst>
                                      </p:cBhvr>
                                      <p:to>
                                        <p:strVal val="visible"/>
                                      </p:to>
                                    </p:set>
                                  </p:childTnLst>
                                </p:cTn>
                              </p:par>
                            </p:childTnLst>
                          </p:cTn>
                        </p:par>
                        <p:par>
                          <p:cTn id="11" fill="hold">
                            <p:stCondLst>
                              <p:cond delay="1101"/>
                            </p:stCondLst>
                            <p:childTnLst>
                              <p:par>
                                <p:cTn id="12" presetID="35" presetClass="path" presetSubtype="0" accel="50000" fill="hold" nodeType="afterEffect">
                                  <p:stCondLst>
                                    <p:cond delay="0"/>
                                  </p:stCondLst>
                                  <p:childTnLst>
                                    <p:animMotion origin="layout" path="M 3.75E-6 -7.40741E-7 L -0.05013 -7.40741E-7 " pathEditMode="relative" rAng="0" ptsTypes="AA">
                                      <p:cBhvr>
                                        <p:cTn id="13" dur="750" spd="-100000" fill="hold"/>
                                        <p:tgtEl>
                                          <p:spTgt spid="166">
                                            <p:bg/>
                                          </p:spTgt>
                                        </p:tgtEl>
                                        <p:attrNameLst>
                                          <p:attrName>ppt_x</p:attrName>
                                          <p:attrName>ppt_y</p:attrName>
                                        </p:attrNameLst>
                                      </p:cBhvr>
                                      <p:by x="-2147483648" y="-2147483648"/>
                                      <p:from x="-2147483648" y="-2147483648"/>
                                      <p:to x="-2147483648" y="-2147483648"/>
                                      <p:rCtr x="-2513" y="0"/>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bg/>
                                          </p:spTgt>
                                        </p:tgtEl>
                                        <p:attrNameLst>
                                          <p:attrName>style.visibility</p:attrName>
                                        </p:attrNameLst>
                                      </p:cBhvr>
                                      <p:to>
                                        <p:strVal val="visible"/>
                                      </p:to>
                                    </p:set>
                                    <p:animEffect transition="in" filter="wipe(left)">
                                      <p:cBhvr>
                                        <p:cTn id="18" dur="1000"/>
                                        <p:tgtEl>
                                          <p:spTgt spid="10">
                                            <p:bg/>
                                          </p:spTgt>
                                        </p:tgtEl>
                                      </p:cBhvr>
                                    </p:animEffect>
                                  </p:childTnLst>
                                </p:cTn>
                              </p:par>
                            </p:childTnLst>
                          </p:cTn>
                        </p:par>
                        <p:par>
                          <p:cTn id="19" fill="hold">
                            <p:stCondLst>
                              <p:cond delay="1000"/>
                            </p:stCondLst>
                            <p:childTnLst>
                              <p:par>
                                <p:cTn id="20" presetID="1" presetClass="entr" presetSubtype="0" fill="hold" nodeType="afterEffect">
                                  <p:stCondLst>
                                    <p:cond delay="100"/>
                                  </p:stCondLst>
                                  <p:childTnLst>
                                    <p:set>
                                      <p:cBhvr>
                                        <p:cTn id="21" dur="1" fill="hold">
                                          <p:stCondLst>
                                            <p:cond delay="0"/>
                                          </p:stCondLst>
                                        </p:cTn>
                                        <p:tgtEl>
                                          <p:spTgt spid="14">
                                            <p:bg/>
                                          </p:spTgt>
                                        </p:tgtEl>
                                        <p:attrNameLst>
                                          <p:attrName>style.visibility</p:attrName>
                                        </p:attrNameLst>
                                      </p:cBhvr>
                                      <p:to>
                                        <p:strVal val="visible"/>
                                      </p:to>
                                    </p:set>
                                  </p:childTnLst>
                                </p:cTn>
                              </p:par>
                            </p:childTnLst>
                          </p:cTn>
                        </p:par>
                        <p:par>
                          <p:cTn id="22" fill="hold">
                            <p:stCondLst>
                              <p:cond delay="1101"/>
                            </p:stCondLst>
                            <p:childTnLst>
                              <p:par>
                                <p:cTn id="23" presetID="35" presetClass="path" presetSubtype="0" accel="50000" fill="hold" nodeType="afterEffect">
                                  <p:stCondLst>
                                    <p:cond delay="0"/>
                                  </p:stCondLst>
                                  <p:childTnLst>
                                    <p:animMotion origin="layout" path="M 3.54167E-6 -4.81481E-6 L -0.05013 -4.81481E-6 " pathEditMode="relative" rAng="0" ptsTypes="AA">
                                      <p:cBhvr>
                                        <p:cTn id="24" dur="750" spd="-100000" fill="hold"/>
                                        <p:tgtEl>
                                          <p:spTgt spid="14">
                                            <p:bg/>
                                          </p:spTgt>
                                        </p:tgtEl>
                                        <p:attrNameLst>
                                          <p:attrName>ppt_x</p:attrName>
                                          <p:attrName>ppt_y</p:attrName>
                                        </p:attrNameLst>
                                      </p:cBhvr>
                                      <p:by x="-2147483648" y="-2147483648"/>
                                      <p:from x="-2147483648" y="-2147483648"/>
                                      <p:to x="-2147483648" y="-2147483648"/>
                                      <p:rCtr x="-2513" y="0"/>
                                    </p:animMotion>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bg/>
                                          </p:spTgt>
                                        </p:tgtEl>
                                        <p:attrNameLst>
                                          <p:attrName>style.visibility</p:attrName>
                                        </p:attrNameLst>
                                      </p:cBhvr>
                                      <p:to>
                                        <p:strVal val="visible"/>
                                      </p:to>
                                    </p:set>
                                    <p:animEffect transition="in" filter="wipe(left)">
                                      <p:cBhvr>
                                        <p:cTn id="29" dur="1000"/>
                                        <p:tgtEl>
                                          <p:spTgt spid="11">
                                            <p:bg/>
                                          </p:spTgt>
                                        </p:tgtEl>
                                      </p:cBhvr>
                                    </p:animEffect>
                                  </p:childTnLst>
                                </p:cTn>
                              </p:par>
                            </p:childTnLst>
                          </p:cTn>
                        </p:par>
                        <p:par>
                          <p:cTn id="30" fill="hold">
                            <p:stCondLst>
                              <p:cond delay="1000"/>
                            </p:stCondLst>
                            <p:childTnLst>
                              <p:par>
                                <p:cTn id="31" presetID="1" presetClass="entr" presetSubtype="0" fill="hold" nodeType="afterEffect">
                                  <p:stCondLst>
                                    <p:cond delay="0"/>
                                  </p:stCondLst>
                                  <p:childTnLst>
                                    <p:set>
                                      <p:cBhvr>
                                        <p:cTn id="32" dur="1" fill="hold">
                                          <p:stCondLst>
                                            <p:cond delay="0"/>
                                          </p:stCondLst>
                                        </p:cTn>
                                        <p:tgtEl>
                                          <p:spTgt spid="61">
                                            <p:bg/>
                                          </p:spTgt>
                                        </p:tgtEl>
                                        <p:attrNameLst>
                                          <p:attrName>style.visibility</p:attrName>
                                        </p:attrNameLst>
                                      </p:cBhvr>
                                      <p:to>
                                        <p:strVal val="visible"/>
                                      </p:to>
                                    </p:set>
                                  </p:childTnLst>
                                </p:cTn>
                              </p:par>
                            </p:childTnLst>
                          </p:cTn>
                        </p:par>
                        <p:par>
                          <p:cTn id="33" fill="hold">
                            <p:stCondLst>
                              <p:cond delay="1001"/>
                            </p:stCondLst>
                            <p:childTnLst>
                              <p:par>
                                <p:cTn id="34" presetID="35" presetClass="path" presetSubtype="0" accel="50000" fill="hold" nodeType="afterEffect">
                                  <p:stCondLst>
                                    <p:cond delay="0"/>
                                  </p:stCondLst>
                                  <p:childTnLst>
                                    <p:animMotion origin="layout" path="M -1.875E-6 -4.81481E-6 L -0.05013 -4.81481E-6 " pathEditMode="relative" rAng="0" ptsTypes="AA">
                                      <p:cBhvr>
                                        <p:cTn id="35" dur="750" spd="-100000" fill="hold"/>
                                        <p:tgtEl>
                                          <p:spTgt spid="61">
                                            <p:bg/>
                                          </p:spTgt>
                                        </p:tgtEl>
                                        <p:attrNameLst>
                                          <p:attrName>ppt_x</p:attrName>
                                          <p:attrName>ppt_y</p:attrName>
                                        </p:attrNameLst>
                                      </p:cBhvr>
                                      <p:by x="-2147483648" y="-2147483648"/>
                                      <p:from x="-2147483648" y="-2147483648"/>
                                      <p:to x="-2147483648" y="-2147483648"/>
                                      <p:rCtr x="-2513" y="0"/>
                                    </p:animMotion>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2">
                                            <p:bg/>
                                          </p:spTgt>
                                        </p:tgtEl>
                                        <p:attrNameLst>
                                          <p:attrName>style.visibility</p:attrName>
                                        </p:attrNameLst>
                                      </p:cBhvr>
                                      <p:to>
                                        <p:strVal val="visible"/>
                                      </p:to>
                                    </p:set>
                                    <p:animEffect transition="in" filter="wipe(left)">
                                      <p:cBhvr>
                                        <p:cTn id="40" dur="1000"/>
                                        <p:tgtEl>
                                          <p:spTgt spid="12">
                                            <p:bg/>
                                          </p:spTgt>
                                        </p:tgtEl>
                                      </p:cBhvr>
                                    </p:animEffect>
                                  </p:childTnLst>
                                </p:cTn>
                              </p:par>
                            </p:childTnLst>
                          </p:cTn>
                        </p:par>
                        <p:par>
                          <p:cTn id="41" fill="hold">
                            <p:stCondLst>
                              <p:cond delay="1000"/>
                            </p:stCondLst>
                            <p:childTnLst>
                              <p:par>
                                <p:cTn id="42" presetID="1" presetClass="entr" presetSubtype="0" fill="hold" nodeType="afterEffect">
                                  <p:stCondLst>
                                    <p:cond delay="100"/>
                                  </p:stCondLst>
                                  <p:childTnLst>
                                    <p:set>
                                      <p:cBhvr>
                                        <p:cTn id="43" dur="1" fill="hold">
                                          <p:stCondLst>
                                            <p:cond delay="0"/>
                                          </p:stCondLst>
                                        </p:cTn>
                                        <p:tgtEl>
                                          <p:spTgt spid="62">
                                            <p:bg/>
                                          </p:spTgt>
                                        </p:tgtEl>
                                        <p:attrNameLst>
                                          <p:attrName>style.visibility</p:attrName>
                                        </p:attrNameLst>
                                      </p:cBhvr>
                                      <p:to>
                                        <p:strVal val="visible"/>
                                      </p:to>
                                    </p:set>
                                  </p:childTnLst>
                                </p:cTn>
                              </p:par>
                            </p:childTnLst>
                          </p:cTn>
                        </p:par>
                        <p:par>
                          <p:cTn id="44" fill="hold">
                            <p:stCondLst>
                              <p:cond delay="1101"/>
                            </p:stCondLst>
                            <p:childTnLst>
                              <p:par>
                                <p:cTn id="45" presetID="35" presetClass="path" presetSubtype="0" accel="50000" fill="hold" nodeType="afterEffect">
                                  <p:stCondLst>
                                    <p:cond delay="0"/>
                                  </p:stCondLst>
                                  <p:childTnLst>
                                    <p:animMotion origin="layout" path="M -4.375E-6 -4.81481E-6 L -0.05013 -4.81481E-6 " pathEditMode="relative" rAng="0" ptsTypes="AA">
                                      <p:cBhvr>
                                        <p:cTn id="46" dur="750" spd="-100000" fill="hold"/>
                                        <p:tgtEl>
                                          <p:spTgt spid="62">
                                            <p:bg/>
                                          </p:spTgt>
                                        </p:tgtEl>
                                        <p:attrNameLst>
                                          <p:attrName>ppt_x</p:attrName>
                                          <p:attrName>ppt_y</p:attrName>
                                        </p:attrNameLst>
                                      </p:cBhvr>
                                      <p:by x="-2147483648" y="-2147483648"/>
                                      <p:from x="-2147483648" y="-2147483648"/>
                                      <p:to x="-2147483648" y="-2147483648"/>
                                      <p:rCtr x="-2513" y="0"/>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60">
                                            <p:bg/>
                                          </p:spTgt>
                                        </p:tgtEl>
                                        <p:attrNameLst>
                                          <p:attrName>style.visibility</p:attrName>
                                        </p:attrNameLst>
                                      </p:cBhvr>
                                      <p:to>
                                        <p:strVal val="visible"/>
                                      </p:to>
                                    </p:set>
                                    <p:animEffect transition="in" filter="fade">
                                      <p:cBhvr>
                                        <p:cTn id="51" dur="500"/>
                                        <p:tgtEl>
                                          <p:spTgt spid="160">
                                            <p:bg/>
                                          </p:spTgt>
                                        </p:tgtEl>
                                      </p:cBhvr>
                                    </p:animEffect>
                                  </p:childTnLst>
                                </p:cTn>
                              </p:par>
                            </p:childTnLst>
                          </p:cTn>
                        </p:par>
                        <p:par>
                          <p:cTn id="52" fill="hold">
                            <p:stCondLst>
                              <p:cond delay="500"/>
                            </p:stCondLst>
                            <p:childTnLst>
                              <p:par>
                                <p:cTn id="53" presetID="21" presetClass="entr" presetSubtype="1"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heel(1)">
                                      <p:cBhvr>
                                        <p:cTn id="55" dur="1000"/>
                                        <p:tgtEl>
                                          <p:spTgt spid="51"/>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9"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0A3F900-13C3-48F7-8F81-2AA993726618}"/>
              </a:ext>
            </a:extLst>
          </p:cNvPr>
          <p:cNvSpPr>
            <a:spLocks noGrp="1"/>
          </p:cNvSpPr>
          <p:nvPr>
            <p:ph type="title" idx="4294967295"/>
          </p:nvPr>
        </p:nvSpPr>
        <p:spPr>
          <a:xfrm>
            <a:off x="802800" y="1059679"/>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ea typeface="ヒラギノ角ゴ Pro W3"/>
              </a:rPr>
              <a:t>About us</a:t>
            </a:r>
          </a:p>
        </p:txBody>
      </p:sp>
      <p:sp>
        <p:nvSpPr>
          <p:cNvPr id="7" name="Content Placeholder 1">
            <a:extLst>
              <a:ext uri="{FF2B5EF4-FFF2-40B4-BE49-F238E27FC236}">
                <a16:creationId xmlns:a16="http://schemas.microsoft.com/office/drawing/2014/main" id="{5E2B319A-D4CD-4666-B155-10F1F74A0A91}"/>
              </a:ext>
            </a:extLst>
          </p:cNvPr>
          <p:cNvSpPr>
            <a:spLocks noGrp="1"/>
          </p:cNvSpPr>
          <p:nvPr>
            <p:ph sz="quarter" idx="4294967295"/>
          </p:nvPr>
        </p:nvSpPr>
        <p:spPr>
          <a:xfrm>
            <a:off x="802799" y="1813694"/>
            <a:ext cx="10494465" cy="4192587"/>
          </a:xfrm>
          <a:prstGeom prst="rect">
            <a:avLst/>
          </a:prstGeom>
        </p:spPr>
        <p:txBody>
          <a:bodyPr lIns="0"/>
          <a:lstStyle/>
          <a:p>
            <a:pPr marL="0" indent="0">
              <a:buNone/>
            </a:pPr>
            <a:r>
              <a:rPr lang="en-GB" dirty="0">
                <a:latin typeface="Aptos" panose="020B0004020202020204" pitchFamily="34" charset="0"/>
              </a:rPr>
              <a:t>WEALTH at work is a leading financial wellbeing, retirement and workplace savings specialist.</a:t>
            </a:r>
            <a:br>
              <a:rPr lang="en-US" altLang="en-US" dirty="0">
                <a:latin typeface="Aptos" panose="020B0004020202020204" pitchFamily="34" charset="0"/>
                <a:ea typeface="ヒラギノ角ゴ Pro W3"/>
              </a:rPr>
            </a:br>
            <a:br>
              <a:rPr lang="en-US" altLang="en-US" dirty="0">
                <a:latin typeface="Aptos" panose="020B0004020202020204" pitchFamily="34" charset="0"/>
                <a:ea typeface="ヒラギノ角ゴ Pro W3"/>
              </a:rPr>
            </a:br>
            <a:r>
              <a:rPr lang="en-GB" dirty="0">
                <a:latin typeface="Aptos" panose="020B0004020202020204" pitchFamily="34" charset="0"/>
              </a:rPr>
              <a:t>Established in 2005, we work with hundreds of organisations across both the private and public sector.</a:t>
            </a:r>
            <a:br>
              <a:rPr lang="en-GB" dirty="0">
                <a:latin typeface="Aptos" panose="020B0004020202020204" pitchFamily="34" charset="0"/>
              </a:rPr>
            </a:br>
            <a:br>
              <a:rPr lang="en-GB" dirty="0">
                <a:latin typeface="Aptos" panose="020B0004020202020204" pitchFamily="34" charset="0"/>
              </a:rPr>
            </a:br>
            <a:r>
              <a:rPr lang="en-US" altLang="en-US" dirty="0">
                <a:latin typeface="Aptos" panose="020B0004020202020204" pitchFamily="34" charset="0"/>
                <a:ea typeface="ヒラギノ角ゴ Pro W3"/>
              </a:rPr>
              <a:t>Our financial education services are delivered on a bespoke basis.</a:t>
            </a:r>
            <a:endParaRPr lang="en-US" altLang="en-US" dirty="0">
              <a:solidFill>
                <a:srgbClr val="FF0000"/>
              </a:solidFill>
              <a:latin typeface="Aptos" panose="020B0004020202020204" pitchFamily="34" charset="0"/>
              <a:ea typeface="ヒラギノ角ゴ Pro W3"/>
            </a:endParaRPr>
          </a:p>
        </p:txBody>
      </p:sp>
      <p:sp>
        <p:nvSpPr>
          <p:cNvPr id="2" name="RefTextBox123">
            <a:extLst>
              <a:ext uri="{FF2B5EF4-FFF2-40B4-BE49-F238E27FC236}">
                <a16:creationId xmlns:a16="http://schemas.microsoft.com/office/drawing/2014/main" id="{E0ABDBF1-E447-8196-D423-6407985311B3}"/>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341377444</a:t>
            </a:r>
          </a:p>
        </p:txBody>
      </p:sp>
    </p:spTree>
    <p:custDataLst>
      <p:tags r:id="rId1"/>
    </p:custDataLst>
    <p:extLst>
      <p:ext uri="{BB962C8B-B14F-4D97-AF65-F5344CB8AC3E}">
        <p14:creationId xmlns:p14="http://schemas.microsoft.com/office/powerpoint/2010/main" val="1463213247"/>
      </p:ext>
    </p:extLst>
  </p:cSld>
  <p:clrMapOvr>
    <a:masterClrMapping/>
  </p:clrMapOvr>
  <p:transition spd="slow">
    <p:wipe dir="r"/>
  </p:transition>
  <p:extLst>
    <p:ext uri="{6950BFC3-D8DA-4A85-94F7-54DA5524770B}">
      <p188:commentRel xmlns:p188="http://schemas.microsoft.com/office/powerpoint/2018/8/main" r:id="rId4"/>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471759" y="2157596"/>
            <a:ext cx="2880000" cy="2880000"/>
            <a:chOff x="1131029" y="2331000"/>
            <a:chExt cx="3060155" cy="3060066"/>
          </a:xfrm>
          <a:effectLst/>
          <a:scene3d>
            <a:camera prst="perspectiveRelaxed">
              <a:rot lat="17700000" lon="0" rev="0"/>
            </a:camera>
            <a:lightRig rig="harsh" dir="t"/>
          </a:scene3d>
        </p:grpSpPr>
        <p:sp>
          <p:nvSpPr>
            <p:cNvPr id="4" name="Freeform 3"/>
            <p:cNvSpPr/>
            <p:nvPr/>
          </p:nvSpPr>
          <p:spPr>
            <a:xfrm>
              <a:off x="2661106" y="2331142"/>
              <a:ext cx="1268554" cy="1529891"/>
            </a:xfrm>
            <a:custGeom>
              <a:avLst/>
              <a:gdLst>
                <a:gd name="connsiteX0" fmla="*/ 1265390 w 1291911"/>
                <a:gd name="connsiteY0" fmla="*/ 670323 h 1529891"/>
                <a:gd name="connsiteX1" fmla="*/ 1268554 w 1291911"/>
                <a:gd name="connsiteY1" fmla="*/ 674553 h 1529891"/>
                <a:gd name="connsiteX2" fmla="*/ 1287048 w 1291911"/>
                <a:gd name="connsiteY2" fmla="*/ 704996 h 1529891"/>
                <a:gd name="connsiteX3" fmla="*/ 1264110 w 1291911"/>
                <a:gd name="connsiteY3" fmla="*/ 668610 h 1529891"/>
                <a:gd name="connsiteX4" fmla="*/ 1265187 w 1291911"/>
                <a:gd name="connsiteY4" fmla="*/ 670051 h 1529891"/>
                <a:gd name="connsiteX5" fmla="*/ 1291911 w 1291911"/>
                <a:gd name="connsiteY5" fmla="*/ 713295 h 1529891"/>
                <a:gd name="connsiteX6" fmla="*/ 1291782 w 1291911"/>
                <a:gd name="connsiteY6" fmla="*/ 713388 h 1529891"/>
                <a:gd name="connsiteX7" fmla="*/ 1 w 1291911"/>
                <a:gd name="connsiteY7" fmla="*/ 0 h 1529891"/>
                <a:gd name="connsiteX8" fmla="*/ 175540 w 1291911"/>
                <a:gd name="connsiteY8" fmla="*/ 9968 h 1529891"/>
                <a:gd name="connsiteX9" fmla="*/ 1180477 w 1291911"/>
                <a:gd name="connsiteY9" fmla="*/ 556769 h 1529891"/>
                <a:gd name="connsiteX10" fmla="*/ 1261635 w 1291911"/>
                <a:gd name="connsiteY10" fmla="*/ 665301 h 1529891"/>
                <a:gd name="connsiteX11" fmla="*/ 0 w 1291911"/>
                <a:gd name="connsiteY11" fmla="*/ 1529891 h 1529891"/>
                <a:gd name="connsiteX0" fmla="*/ 1265390 w 1291911"/>
                <a:gd name="connsiteY0" fmla="*/ 670323 h 1529891"/>
                <a:gd name="connsiteX1" fmla="*/ 1268554 w 1291911"/>
                <a:gd name="connsiteY1" fmla="*/ 674553 h 1529891"/>
                <a:gd name="connsiteX2" fmla="*/ 1287048 w 1291911"/>
                <a:gd name="connsiteY2" fmla="*/ 704996 h 1529891"/>
                <a:gd name="connsiteX3" fmla="*/ 1265390 w 1291911"/>
                <a:gd name="connsiteY3" fmla="*/ 670323 h 1529891"/>
                <a:gd name="connsiteX4" fmla="*/ 1264110 w 1291911"/>
                <a:gd name="connsiteY4" fmla="*/ 668610 h 1529891"/>
                <a:gd name="connsiteX5" fmla="*/ 1265187 w 1291911"/>
                <a:gd name="connsiteY5" fmla="*/ 670051 h 1529891"/>
                <a:gd name="connsiteX6" fmla="*/ 1291911 w 1291911"/>
                <a:gd name="connsiteY6" fmla="*/ 713295 h 1529891"/>
                <a:gd name="connsiteX7" fmla="*/ 1264110 w 1291911"/>
                <a:gd name="connsiteY7" fmla="*/ 668610 h 1529891"/>
                <a:gd name="connsiteX8" fmla="*/ 1 w 1291911"/>
                <a:gd name="connsiteY8" fmla="*/ 0 h 1529891"/>
                <a:gd name="connsiteX9" fmla="*/ 175540 w 1291911"/>
                <a:gd name="connsiteY9" fmla="*/ 9968 h 1529891"/>
                <a:gd name="connsiteX10" fmla="*/ 1180477 w 1291911"/>
                <a:gd name="connsiteY10" fmla="*/ 556769 h 1529891"/>
                <a:gd name="connsiteX11" fmla="*/ 1261635 w 1291911"/>
                <a:gd name="connsiteY11" fmla="*/ 665301 h 1529891"/>
                <a:gd name="connsiteX12" fmla="*/ 0 w 1291911"/>
                <a:gd name="connsiteY12" fmla="*/ 1529891 h 1529891"/>
                <a:gd name="connsiteX13" fmla="*/ 1 w 1291911"/>
                <a:gd name="connsiteY13" fmla="*/ 0 h 1529891"/>
                <a:gd name="connsiteX0" fmla="*/ 1265390 w 1287048"/>
                <a:gd name="connsiteY0" fmla="*/ 670323 h 1529891"/>
                <a:gd name="connsiteX1" fmla="*/ 1268554 w 1287048"/>
                <a:gd name="connsiteY1" fmla="*/ 674553 h 1529891"/>
                <a:gd name="connsiteX2" fmla="*/ 1287048 w 1287048"/>
                <a:gd name="connsiteY2" fmla="*/ 704996 h 1529891"/>
                <a:gd name="connsiteX3" fmla="*/ 1265390 w 1287048"/>
                <a:gd name="connsiteY3" fmla="*/ 670323 h 1529891"/>
                <a:gd name="connsiteX4" fmla="*/ 1264110 w 1287048"/>
                <a:gd name="connsiteY4" fmla="*/ 668610 h 1529891"/>
                <a:gd name="connsiteX5" fmla="*/ 1265187 w 1287048"/>
                <a:gd name="connsiteY5" fmla="*/ 670051 h 1529891"/>
                <a:gd name="connsiteX6" fmla="*/ 1264110 w 1287048"/>
                <a:gd name="connsiteY6" fmla="*/ 668610 h 1529891"/>
                <a:gd name="connsiteX7" fmla="*/ 1 w 1287048"/>
                <a:gd name="connsiteY7" fmla="*/ 0 h 1529891"/>
                <a:gd name="connsiteX8" fmla="*/ 175540 w 1287048"/>
                <a:gd name="connsiteY8" fmla="*/ 9968 h 1529891"/>
                <a:gd name="connsiteX9" fmla="*/ 1180477 w 1287048"/>
                <a:gd name="connsiteY9" fmla="*/ 556769 h 1529891"/>
                <a:gd name="connsiteX10" fmla="*/ 1261635 w 1287048"/>
                <a:gd name="connsiteY10" fmla="*/ 665301 h 1529891"/>
                <a:gd name="connsiteX11" fmla="*/ 0 w 1287048"/>
                <a:gd name="connsiteY11" fmla="*/ 1529891 h 1529891"/>
                <a:gd name="connsiteX12" fmla="*/ 1 w 1287048"/>
                <a:gd name="connsiteY12" fmla="*/ 0 h 1529891"/>
                <a:gd name="connsiteX0" fmla="*/ 1265390 w 1268554"/>
                <a:gd name="connsiteY0" fmla="*/ 670323 h 1529891"/>
                <a:gd name="connsiteX1" fmla="*/ 1268554 w 1268554"/>
                <a:gd name="connsiteY1" fmla="*/ 674553 h 1529891"/>
                <a:gd name="connsiteX2" fmla="*/ 1265390 w 1268554"/>
                <a:gd name="connsiteY2" fmla="*/ 670323 h 1529891"/>
                <a:gd name="connsiteX3" fmla="*/ 1264110 w 1268554"/>
                <a:gd name="connsiteY3" fmla="*/ 668610 h 1529891"/>
                <a:gd name="connsiteX4" fmla="*/ 1265187 w 1268554"/>
                <a:gd name="connsiteY4" fmla="*/ 670051 h 1529891"/>
                <a:gd name="connsiteX5" fmla="*/ 1264110 w 1268554"/>
                <a:gd name="connsiteY5" fmla="*/ 668610 h 1529891"/>
                <a:gd name="connsiteX6" fmla="*/ 1 w 1268554"/>
                <a:gd name="connsiteY6" fmla="*/ 0 h 1529891"/>
                <a:gd name="connsiteX7" fmla="*/ 175540 w 1268554"/>
                <a:gd name="connsiteY7" fmla="*/ 9968 h 1529891"/>
                <a:gd name="connsiteX8" fmla="*/ 1180477 w 1268554"/>
                <a:gd name="connsiteY8" fmla="*/ 556769 h 1529891"/>
                <a:gd name="connsiteX9" fmla="*/ 1261635 w 1268554"/>
                <a:gd name="connsiteY9" fmla="*/ 665301 h 1529891"/>
                <a:gd name="connsiteX10" fmla="*/ 0 w 1268554"/>
                <a:gd name="connsiteY10" fmla="*/ 1529891 h 1529891"/>
                <a:gd name="connsiteX11" fmla="*/ 1 w 1268554"/>
                <a:gd name="connsiteY11" fmla="*/ 0 h 15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8554" h="1529891">
                  <a:moveTo>
                    <a:pt x="1265390" y="670323"/>
                  </a:moveTo>
                  <a:lnTo>
                    <a:pt x="1268554" y="674553"/>
                  </a:lnTo>
                  <a:lnTo>
                    <a:pt x="1265390" y="670323"/>
                  </a:lnTo>
                  <a:close/>
                  <a:moveTo>
                    <a:pt x="1264110" y="668610"/>
                  </a:moveTo>
                  <a:lnTo>
                    <a:pt x="1265187" y="670051"/>
                  </a:lnTo>
                  <a:lnTo>
                    <a:pt x="1264110" y="668610"/>
                  </a:lnTo>
                  <a:close/>
                  <a:moveTo>
                    <a:pt x="1" y="0"/>
                  </a:moveTo>
                  <a:lnTo>
                    <a:pt x="175540" y="9968"/>
                  </a:lnTo>
                  <a:cubicBezTo>
                    <a:pt x="579085" y="56103"/>
                    <a:pt x="934930" y="259235"/>
                    <a:pt x="1180477" y="556769"/>
                  </a:cubicBezTo>
                  <a:lnTo>
                    <a:pt x="1261635" y="665301"/>
                  </a:lnTo>
                  <a:lnTo>
                    <a:pt x="0" y="1529891"/>
                  </a:lnTo>
                  <a:cubicBezTo>
                    <a:pt x="0" y="1019927"/>
                    <a:pt x="1" y="509964"/>
                    <a:pt x="1" y="0"/>
                  </a:cubicBezTo>
                  <a:close/>
                </a:path>
              </a:pathLst>
            </a:custGeom>
            <a:solidFill>
              <a:schemeClr val="accent6"/>
            </a:solidFill>
            <a:ln w="25400" cap="flat" cmpd="sng" algn="ctr">
              <a:noFill/>
              <a:prstDash val="solid"/>
            </a:ln>
            <a:effectLst/>
            <a:sp3d z="171450" extrusionH="317500" prstMaterial="metal">
              <a:bevelT/>
            </a:sp3d>
          </p:spPr>
          <p:txBody>
            <a:bodyPr rtlCol="0" anchor="ctr"/>
            <a:lstStyle/>
            <a:p>
              <a:pPr algn="ctr" defTabSz="914400" eaLnBrk="1" hangingPunct="1">
                <a:defRPr/>
              </a:pPr>
              <a:endParaRPr lang="en-GB" kern="0">
                <a:solidFill>
                  <a:prstClr val="white"/>
                </a:solidFill>
                <a:latin typeface="Calibri"/>
                <a:cs typeface="+mn-cs"/>
              </a:endParaRPr>
            </a:p>
          </p:txBody>
        </p:sp>
        <p:sp>
          <p:nvSpPr>
            <p:cNvPr id="5" name="Freeform 4"/>
            <p:cNvSpPr/>
            <p:nvPr/>
          </p:nvSpPr>
          <p:spPr>
            <a:xfrm>
              <a:off x="1131029" y="2331000"/>
              <a:ext cx="3060155" cy="3060066"/>
            </a:xfrm>
            <a:custGeom>
              <a:avLst/>
              <a:gdLst>
                <a:gd name="connsiteX0" fmla="*/ 3015260 w 3060155"/>
                <a:gd name="connsiteY0" fmla="*/ 1166046 h 3060066"/>
                <a:gd name="connsiteX1" fmla="*/ 3015625 w 3060155"/>
                <a:gd name="connsiteY1" fmla="*/ 1167656 h 3060066"/>
                <a:gd name="connsiteX2" fmla="*/ 3015184 w 3060155"/>
                <a:gd name="connsiteY2" fmla="*/ 1166063 h 3060066"/>
                <a:gd name="connsiteX3" fmla="*/ 1530147 w 3060155"/>
                <a:gd name="connsiteY3" fmla="*/ 0 h 3060066"/>
                <a:gd name="connsiteX4" fmla="*/ 1530146 w 3060155"/>
                <a:gd name="connsiteY4" fmla="*/ 1530000 h 3060066"/>
                <a:gd name="connsiteX5" fmla="*/ 3021072 w 3060155"/>
                <a:gd name="connsiteY5" fmla="*/ 1191686 h 3060066"/>
                <a:gd name="connsiteX6" fmla="*/ 3034971 w 3060155"/>
                <a:gd name="connsiteY6" fmla="*/ 1253003 h 3060066"/>
                <a:gd name="connsiteX7" fmla="*/ 2672803 w 3060155"/>
                <a:gd name="connsiteY7" fmla="*/ 2547465 h 3060066"/>
                <a:gd name="connsiteX8" fmla="*/ 816841 w 3060155"/>
                <a:gd name="connsiteY8" fmla="*/ 2883549 h 3060066"/>
                <a:gd name="connsiteX9" fmla="*/ 44914 w 3060155"/>
                <a:gd name="connsiteY9" fmla="*/ 1162597 h 3060066"/>
                <a:gd name="connsiteX10" fmla="*/ 1530147 w 3060155"/>
                <a:gd name="connsiteY10" fmla="*/ 0 h 3060066"/>
                <a:gd name="connsiteX0" fmla="*/ 3015184 w 3060155"/>
                <a:gd name="connsiteY0" fmla="*/ 1166063 h 3060066"/>
                <a:gd name="connsiteX1" fmla="*/ 3015625 w 3060155"/>
                <a:gd name="connsiteY1" fmla="*/ 1167656 h 3060066"/>
                <a:gd name="connsiteX2" fmla="*/ 3015184 w 3060155"/>
                <a:gd name="connsiteY2" fmla="*/ 1166063 h 3060066"/>
                <a:gd name="connsiteX3" fmla="*/ 1530147 w 3060155"/>
                <a:gd name="connsiteY3" fmla="*/ 0 h 3060066"/>
                <a:gd name="connsiteX4" fmla="*/ 1530146 w 3060155"/>
                <a:gd name="connsiteY4" fmla="*/ 1530000 h 3060066"/>
                <a:gd name="connsiteX5" fmla="*/ 3021072 w 3060155"/>
                <a:gd name="connsiteY5" fmla="*/ 1191686 h 3060066"/>
                <a:gd name="connsiteX6" fmla="*/ 3034971 w 3060155"/>
                <a:gd name="connsiteY6" fmla="*/ 1253003 h 3060066"/>
                <a:gd name="connsiteX7" fmla="*/ 2672803 w 3060155"/>
                <a:gd name="connsiteY7" fmla="*/ 2547465 h 3060066"/>
                <a:gd name="connsiteX8" fmla="*/ 816841 w 3060155"/>
                <a:gd name="connsiteY8" fmla="*/ 2883549 h 3060066"/>
                <a:gd name="connsiteX9" fmla="*/ 44914 w 3060155"/>
                <a:gd name="connsiteY9" fmla="*/ 1162597 h 3060066"/>
                <a:gd name="connsiteX10" fmla="*/ 1530147 w 3060155"/>
                <a:gd name="connsiteY10" fmla="*/ 0 h 3060066"/>
                <a:gd name="connsiteX0" fmla="*/ 1530147 w 3060155"/>
                <a:gd name="connsiteY0" fmla="*/ 0 h 3060066"/>
                <a:gd name="connsiteX1" fmla="*/ 1530146 w 3060155"/>
                <a:gd name="connsiteY1" fmla="*/ 1530000 h 3060066"/>
                <a:gd name="connsiteX2" fmla="*/ 3021072 w 3060155"/>
                <a:gd name="connsiteY2" fmla="*/ 1191686 h 3060066"/>
                <a:gd name="connsiteX3" fmla="*/ 3034971 w 3060155"/>
                <a:gd name="connsiteY3" fmla="*/ 1253003 h 3060066"/>
                <a:gd name="connsiteX4" fmla="*/ 2672803 w 3060155"/>
                <a:gd name="connsiteY4" fmla="*/ 2547465 h 3060066"/>
                <a:gd name="connsiteX5" fmla="*/ 816841 w 3060155"/>
                <a:gd name="connsiteY5" fmla="*/ 2883549 h 3060066"/>
                <a:gd name="connsiteX6" fmla="*/ 44914 w 3060155"/>
                <a:gd name="connsiteY6" fmla="*/ 1162597 h 3060066"/>
                <a:gd name="connsiteX7" fmla="*/ 1530147 w 3060155"/>
                <a:gd name="connsiteY7" fmla="*/ 0 h 306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155" h="3060066">
                  <a:moveTo>
                    <a:pt x="1530147" y="0"/>
                  </a:moveTo>
                  <a:cubicBezTo>
                    <a:pt x="1530147" y="510000"/>
                    <a:pt x="1530146" y="1020000"/>
                    <a:pt x="1530146" y="1530000"/>
                  </a:cubicBezTo>
                  <a:lnTo>
                    <a:pt x="3021072" y="1191686"/>
                  </a:lnTo>
                  <a:lnTo>
                    <a:pt x="3034971" y="1253003"/>
                  </a:lnTo>
                  <a:cubicBezTo>
                    <a:pt x="3118230" y="1706284"/>
                    <a:pt x="2994430" y="2186264"/>
                    <a:pt x="2672803" y="2547465"/>
                  </a:cubicBezTo>
                  <a:cubicBezTo>
                    <a:pt x="2204982" y="3072848"/>
                    <a:pt x="1439191" y="3211521"/>
                    <a:pt x="816841" y="2883549"/>
                  </a:cubicBezTo>
                  <a:cubicBezTo>
                    <a:pt x="194491" y="2555578"/>
                    <a:pt x="-124015" y="1845493"/>
                    <a:pt x="44914" y="1162597"/>
                  </a:cubicBezTo>
                  <a:cubicBezTo>
                    <a:pt x="213843" y="479700"/>
                    <a:pt x="826666" y="0"/>
                    <a:pt x="1530147" y="0"/>
                  </a:cubicBezTo>
                  <a:close/>
                </a:path>
              </a:pathLst>
            </a:custGeom>
            <a:solidFill>
              <a:schemeClr val="accent2"/>
            </a:solidFill>
            <a:ln w="25400" cap="flat" cmpd="sng" algn="ctr">
              <a:noFill/>
              <a:prstDash val="solid"/>
            </a:ln>
            <a:effectLst/>
            <a:sp3d extrusionH="317500" prstMaterial="metal">
              <a:bevelT/>
            </a:sp3d>
          </p:spPr>
          <p:txBody>
            <a:bodyPr rtlCol="0" anchor="ctr"/>
            <a:lstStyle/>
            <a:p>
              <a:pPr algn="ctr" defTabSz="914400" eaLnBrk="1" hangingPunct="1">
                <a:defRPr/>
              </a:pPr>
              <a:endParaRPr lang="en-GB" kern="0">
                <a:solidFill>
                  <a:prstClr val="white"/>
                </a:solidFill>
                <a:latin typeface="Calibri"/>
                <a:cs typeface="+mn-cs"/>
              </a:endParaRPr>
            </a:p>
          </p:txBody>
        </p:sp>
        <p:sp>
          <p:nvSpPr>
            <p:cNvPr id="6" name="Freeform 5"/>
            <p:cNvSpPr/>
            <p:nvPr/>
          </p:nvSpPr>
          <p:spPr>
            <a:xfrm>
              <a:off x="2661106" y="2996136"/>
              <a:ext cx="1492068" cy="864897"/>
            </a:xfrm>
            <a:custGeom>
              <a:avLst/>
              <a:gdLst>
                <a:gd name="connsiteX0" fmla="*/ 1262083 w 1492068"/>
                <a:gd name="connsiteY0" fmla="*/ 0 h 864897"/>
                <a:gd name="connsiteX1" fmla="*/ 1492068 w 1492068"/>
                <a:gd name="connsiteY1" fmla="*/ 526324 h 864897"/>
                <a:gd name="connsiteX2" fmla="*/ 0 w 1492068"/>
                <a:gd name="connsiteY2" fmla="*/ 864897 h 864897"/>
              </a:gdLst>
              <a:ahLst/>
              <a:cxnLst>
                <a:cxn ang="0">
                  <a:pos x="connsiteX0" y="connsiteY0"/>
                </a:cxn>
                <a:cxn ang="0">
                  <a:pos x="connsiteX1" y="connsiteY1"/>
                </a:cxn>
                <a:cxn ang="0">
                  <a:pos x="connsiteX2" y="connsiteY2"/>
                </a:cxn>
              </a:cxnLst>
              <a:rect l="l" t="t" r="r" b="b"/>
              <a:pathLst>
                <a:path w="1492068" h="864897">
                  <a:moveTo>
                    <a:pt x="1262083" y="0"/>
                  </a:moveTo>
                  <a:cubicBezTo>
                    <a:pt x="1371284" y="159349"/>
                    <a:pt x="1449321" y="337937"/>
                    <a:pt x="1492068" y="526324"/>
                  </a:cubicBezTo>
                  <a:lnTo>
                    <a:pt x="0" y="864897"/>
                  </a:lnTo>
                  <a:close/>
                </a:path>
              </a:pathLst>
            </a:custGeom>
            <a:solidFill>
              <a:schemeClr val="accent5"/>
            </a:solidFill>
            <a:ln w="25400" cap="flat" cmpd="sng" algn="ctr">
              <a:noFill/>
              <a:prstDash val="solid"/>
            </a:ln>
            <a:effectLst/>
            <a:sp3d z="107950" extrusionH="317500" prstMaterial="metal">
              <a:bevelT/>
            </a:sp3d>
          </p:spPr>
          <p:txBody>
            <a:bodyPr rtlCol="0" anchor="ctr"/>
            <a:lstStyle/>
            <a:p>
              <a:pPr algn="ctr" defTabSz="914400" eaLnBrk="1" hangingPunct="1">
                <a:defRPr/>
              </a:pPr>
              <a:endParaRPr lang="en-GB" kern="0" dirty="0">
                <a:solidFill>
                  <a:prstClr val="white"/>
                </a:solidFill>
                <a:latin typeface="Calibri"/>
                <a:cs typeface="+mn-cs"/>
              </a:endParaRPr>
            </a:p>
          </p:txBody>
        </p:sp>
      </p:grpSp>
      <p:grpSp>
        <p:nvGrpSpPr>
          <p:cNvPr id="7" name="Group 6"/>
          <p:cNvGrpSpPr/>
          <p:nvPr/>
        </p:nvGrpSpPr>
        <p:grpSpPr>
          <a:xfrm>
            <a:off x="6279885" y="2604697"/>
            <a:ext cx="1651495" cy="514541"/>
            <a:chOff x="5265500" y="2540377"/>
            <a:chExt cx="1651495" cy="514541"/>
          </a:xfrm>
        </p:grpSpPr>
        <p:grpSp>
          <p:nvGrpSpPr>
            <p:cNvPr id="8" name="Group 7"/>
            <p:cNvGrpSpPr/>
            <p:nvPr/>
          </p:nvGrpSpPr>
          <p:grpSpPr>
            <a:xfrm>
              <a:off x="5292000" y="2583544"/>
              <a:ext cx="1567542" cy="449942"/>
              <a:chOff x="5292000" y="2583544"/>
              <a:chExt cx="1567542" cy="449942"/>
            </a:xfrm>
          </p:grpSpPr>
          <p:cxnSp>
            <p:nvCxnSpPr>
              <p:cNvPr id="11" name="Straight Connector 10"/>
              <p:cNvCxnSpPr/>
              <p:nvPr/>
            </p:nvCxnSpPr>
            <p:spPr>
              <a:xfrm flipV="1">
                <a:off x="5306286" y="2583544"/>
                <a:ext cx="0" cy="449942"/>
              </a:xfrm>
              <a:prstGeom prst="line">
                <a:avLst/>
              </a:prstGeom>
              <a:noFill/>
              <a:ln w="28575" cap="flat" cmpd="sng" algn="ctr">
                <a:solidFill>
                  <a:srgbClr val="013657"/>
                </a:solidFill>
                <a:prstDash val="solid"/>
              </a:ln>
              <a:effectLst/>
            </p:spPr>
          </p:cxnSp>
          <p:cxnSp>
            <p:nvCxnSpPr>
              <p:cNvPr id="12" name="Straight Connector 11"/>
              <p:cNvCxnSpPr/>
              <p:nvPr/>
            </p:nvCxnSpPr>
            <p:spPr>
              <a:xfrm>
                <a:off x="5292000" y="2585020"/>
                <a:ext cx="1567542" cy="0"/>
              </a:xfrm>
              <a:prstGeom prst="line">
                <a:avLst/>
              </a:prstGeom>
              <a:noFill/>
              <a:ln w="28575" cap="flat" cmpd="sng" algn="ctr">
                <a:solidFill>
                  <a:srgbClr val="013657"/>
                </a:solidFill>
                <a:prstDash val="solid"/>
              </a:ln>
              <a:effectLst/>
            </p:spPr>
          </p:cxnSp>
        </p:grpSp>
        <p:sp>
          <p:nvSpPr>
            <p:cNvPr id="9" name="Oval 8"/>
            <p:cNvSpPr/>
            <p:nvPr/>
          </p:nvSpPr>
          <p:spPr>
            <a:xfrm>
              <a:off x="5265500" y="2968584"/>
              <a:ext cx="86334" cy="86334"/>
            </a:xfrm>
            <a:prstGeom prst="ellipse">
              <a:avLst/>
            </a:prstGeom>
            <a:solidFill>
              <a:srgbClr val="013657"/>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algn="ctr" defTabSz="914400" eaLnBrk="1" hangingPunct="1">
                <a:defRPr/>
              </a:pPr>
              <a:endParaRPr lang="en-GB" kern="0">
                <a:solidFill>
                  <a:prstClr val="white"/>
                </a:solidFill>
                <a:latin typeface="Calibri"/>
                <a:cs typeface="+mn-cs"/>
              </a:endParaRPr>
            </a:p>
          </p:txBody>
        </p:sp>
        <p:sp>
          <p:nvSpPr>
            <p:cNvPr id="10" name="Oval 9"/>
            <p:cNvSpPr/>
            <p:nvPr/>
          </p:nvSpPr>
          <p:spPr>
            <a:xfrm>
              <a:off x="6830661" y="2540377"/>
              <a:ext cx="86334" cy="86334"/>
            </a:xfrm>
            <a:prstGeom prst="ellipse">
              <a:avLst/>
            </a:prstGeom>
            <a:solidFill>
              <a:srgbClr val="013657"/>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algn="ctr" defTabSz="914400" eaLnBrk="1" hangingPunct="1">
                <a:defRPr/>
              </a:pPr>
              <a:endParaRPr lang="en-GB" kern="0">
                <a:solidFill>
                  <a:prstClr val="white"/>
                </a:solidFill>
                <a:latin typeface="Calibri"/>
                <a:cs typeface="+mn-cs"/>
              </a:endParaRPr>
            </a:p>
          </p:txBody>
        </p:sp>
      </p:grpSp>
      <p:grpSp>
        <p:nvGrpSpPr>
          <p:cNvPr id="13" name="Group 12"/>
          <p:cNvGrpSpPr/>
          <p:nvPr/>
        </p:nvGrpSpPr>
        <p:grpSpPr>
          <a:xfrm>
            <a:off x="5964396" y="5107485"/>
            <a:ext cx="3070071" cy="690835"/>
            <a:chOff x="5168936" y="4980833"/>
            <a:chExt cx="3070071" cy="690835"/>
          </a:xfrm>
        </p:grpSpPr>
        <p:sp>
          <p:nvSpPr>
            <p:cNvPr id="14" name="Rectangle 13"/>
            <p:cNvSpPr/>
            <p:nvPr/>
          </p:nvSpPr>
          <p:spPr>
            <a:xfrm>
              <a:off x="6347161" y="4980833"/>
              <a:ext cx="697627" cy="400110"/>
            </a:xfrm>
            <a:prstGeom prst="rect">
              <a:avLst/>
            </a:prstGeom>
          </p:spPr>
          <p:txBody>
            <a:bodyPr wrap="none">
              <a:spAutoFit/>
            </a:bodyPr>
            <a:lstStyle/>
            <a:p>
              <a:pPr defTabSz="914400">
                <a:defRPr/>
              </a:pPr>
              <a:r>
                <a:rPr lang="en-GB" sz="2000" b="1" kern="0" dirty="0">
                  <a:solidFill>
                    <a:schemeClr val="accent5"/>
                  </a:solidFill>
                  <a:latin typeface="Aptos" panose="020B0004020202020204" pitchFamily="34" charset="0"/>
                  <a:cs typeface="Arial" panose="020B0604020202020204" pitchFamily="34" charset="0"/>
                </a:rPr>
                <a:t>25%</a:t>
              </a:r>
              <a:endParaRPr lang="en-GB" sz="2000" b="1" dirty="0">
                <a:solidFill>
                  <a:schemeClr val="accent5"/>
                </a:solidFill>
                <a:latin typeface="Aptos" panose="020B0004020202020204" pitchFamily="34" charset="0"/>
                <a:cs typeface="Arial" panose="020B0604020202020204" pitchFamily="34" charset="0"/>
              </a:endParaRPr>
            </a:p>
          </p:txBody>
        </p:sp>
        <p:sp>
          <p:nvSpPr>
            <p:cNvPr id="15" name="Rectangle 14"/>
            <p:cNvSpPr/>
            <p:nvPr/>
          </p:nvSpPr>
          <p:spPr>
            <a:xfrm>
              <a:off x="5168936" y="5302336"/>
              <a:ext cx="3070071" cy="369332"/>
            </a:xfrm>
            <a:prstGeom prst="rect">
              <a:avLst/>
            </a:prstGeom>
          </p:spPr>
          <p:txBody>
            <a:bodyPr wrap="none">
              <a:spAutoFit/>
            </a:bodyPr>
            <a:lstStyle/>
            <a:p>
              <a:pPr defTabSz="914400">
                <a:defRPr/>
              </a:pPr>
              <a:r>
                <a:rPr lang="en-GB" kern="0" dirty="0">
                  <a:solidFill>
                    <a:srgbClr val="000000"/>
                  </a:solidFill>
                  <a:latin typeface="Aptos" panose="020B0004020202020204" pitchFamily="34" charset="0"/>
                  <a:cs typeface="Arial" panose="020B0604020202020204" pitchFamily="34" charset="0"/>
                </a:rPr>
                <a:t>Of this withdrawal is tax-free</a:t>
              </a:r>
              <a:endParaRPr lang="en-GB" dirty="0">
                <a:solidFill>
                  <a:srgbClr val="000000"/>
                </a:solidFill>
                <a:latin typeface="Aptos" panose="020B0004020202020204" pitchFamily="34" charset="0"/>
                <a:cs typeface="Arial" panose="020B0604020202020204" pitchFamily="34" charset="0"/>
              </a:endParaRPr>
            </a:p>
          </p:txBody>
        </p:sp>
      </p:grpSp>
      <p:grpSp>
        <p:nvGrpSpPr>
          <p:cNvPr id="17" name="Group 16"/>
          <p:cNvGrpSpPr/>
          <p:nvPr/>
        </p:nvGrpSpPr>
        <p:grpSpPr>
          <a:xfrm rot="5400000">
            <a:off x="6408417" y="3896434"/>
            <a:ext cx="1651495" cy="514541"/>
            <a:chOff x="5265500" y="2540377"/>
            <a:chExt cx="1651495" cy="514541"/>
          </a:xfrm>
        </p:grpSpPr>
        <p:grpSp>
          <p:nvGrpSpPr>
            <p:cNvPr id="18" name="Group 17"/>
            <p:cNvGrpSpPr/>
            <p:nvPr/>
          </p:nvGrpSpPr>
          <p:grpSpPr>
            <a:xfrm>
              <a:off x="5292000" y="2583544"/>
              <a:ext cx="1567542" cy="449942"/>
              <a:chOff x="5292000" y="2583544"/>
              <a:chExt cx="1567542" cy="449942"/>
            </a:xfrm>
          </p:grpSpPr>
          <p:cxnSp>
            <p:nvCxnSpPr>
              <p:cNvPr id="21" name="Straight Connector 20"/>
              <p:cNvCxnSpPr/>
              <p:nvPr/>
            </p:nvCxnSpPr>
            <p:spPr>
              <a:xfrm flipV="1">
                <a:off x="5306286" y="2583544"/>
                <a:ext cx="0" cy="449942"/>
              </a:xfrm>
              <a:prstGeom prst="line">
                <a:avLst/>
              </a:prstGeom>
              <a:noFill/>
              <a:ln w="28575" cap="flat" cmpd="sng" algn="ctr">
                <a:solidFill>
                  <a:srgbClr val="013657"/>
                </a:solidFill>
                <a:prstDash val="solid"/>
              </a:ln>
              <a:effectLst/>
            </p:spPr>
          </p:cxnSp>
          <p:cxnSp>
            <p:nvCxnSpPr>
              <p:cNvPr id="22" name="Straight Connector 21"/>
              <p:cNvCxnSpPr/>
              <p:nvPr/>
            </p:nvCxnSpPr>
            <p:spPr>
              <a:xfrm>
                <a:off x="5292000" y="2585020"/>
                <a:ext cx="1567542" cy="0"/>
              </a:xfrm>
              <a:prstGeom prst="line">
                <a:avLst/>
              </a:prstGeom>
              <a:noFill/>
              <a:ln w="28575" cap="flat" cmpd="sng" algn="ctr">
                <a:solidFill>
                  <a:srgbClr val="013657"/>
                </a:solidFill>
                <a:prstDash val="solid"/>
              </a:ln>
              <a:effectLst/>
            </p:spPr>
          </p:cxnSp>
        </p:grpSp>
        <p:sp>
          <p:nvSpPr>
            <p:cNvPr id="19" name="Oval 18"/>
            <p:cNvSpPr/>
            <p:nvPr/>
          </p:nvSpPr>
          <p:spPr>
            <a:xfrm>
              <a:off x="5265500" y="2968584"/>
              <a:ext cx="86334" cy="86334"/>
            </a:xfrm>
            <a:prstGeom prst="ellipse">
              <a:avLst/>
            </a:prstGeom>
            <a:solidFill>
              <a:srgbClr val="013657"/>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algn="ctr" defTabSz="914400" eaLnBrk="1" hangingPunct="1">
                <a:defRPr/>
              </a:pPr>
              <a:endParaRPr lang="en-GB" kern="0">
                <a:solidFill>
                  <a:prstClr val="white"/>
                </a:solidFill>
                <a:latin typeface="Calibri"/>
                <a:cs typeface="+mn-cs"/>
              </a:endParaRPr>
            </a:p>
          </p:txBody>
        </p:sp>
        <p:sp>
          <p:nvSpPr>
            <p:cNvPr id="20" name="Oval 19"/>
            <p:cNvSpPr/>
            <p:nvPr/>
          </p:nvSpPr>
          <p:spPr>
            <a:xfrm>
              <a:off x="6830661" y="2540377"/>
              <a:ext cx="86334" cy="86334"/>
            </a:xfrm>
            <a:prstGeom prst="ellipse">
              <a:avLst/>
            </a:prstGeom>
            <a:solidFill>
              <a:srgbClr val="013657"/>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algn="ctr" defTabSz="914400" eaLnBrk="1" hangingPunct="1">
                <a:defRPr/>
              </a:pPr>
              <a:endParaRPr lang="en-GB" kern="0">
                <a:solidFill>
                  <a:prstClr val="white"/>
                </a:solidFill>
                <a:latin typeface="Calibri"/>
                <a:cs typeface="+mn-cs"/>
              </a:endParaRPr>
            </a:p>
          </p:txBody>
        </p:sp>
      </p:grpSp>
      <p:grpSp>
        <p:nvGrpSpPr>
          <p:cNvPr id="23" name="Group 22"/>
          <p:cNvGrpSpPr/>
          <p:nvPr/>
        </p:nvGrpSpPr>
        <p:grpSpPr>
          <a:xfrm>
            <a:off x="7001054" y="2464673"/>
            <a:ext cx="3044423" cy="702254"/>
            <a:chOff x="5710902" y="1979440"/>
            <a:chExt cx="3044423" cy="702254"/>
          </a:xfrm>
        </p:grpSpPr>
        <p:sp>
          <p:nvSpPr>
            <p:cNvPr id="24" name="Rectangle 23"/>
            <p:cNvSpPr/>
            <p:nvPr/>
          </p:nvSpPr>
          <p:spPr>
            <a:xfrm>
              <a:off x="5710902" y="2312362"/>
              <a:ext cx="3044423" cy="369332"/>
            </a:xfrm>
            <a:prstGeom prst="rect">
              <a:avLst/>
            </a:prstGeom>
          </p:spPr>
          <p:txBody>
            <a:bodyPr wrap="none">
              <a:spAutoFit/>
            </a:bodyPr>
            <a:lstStyle/>
            <a:p>
              <a:pPr defTabSz="914400">
                <a:defRPr/>
              </a:pPr>
              <a:r>
                <a:rPr lang="en-GB" kern="0">
                  <a:solidFill>
                    <a:srgbClr val="000000"/>
                  </a:solidFill>
                  <a:latin typeface="Aptos" panose="020B0004020202020204" pitchFamily="34" charset="0"/>
                  <a:cs typeface="Arial" panose="020B0604020202020204" pitchFamily="34" charset="0"/>
                </a:rPr>
                <a:t>Of this withdrawal is taxable</a:t>
              </a:r>
              <a:endParaRPr lang="en-GB">
                <a:solidFill>
                  <a:srgbClr val="000000"/>
                </a:solidFill>
                <a:latin typeface="Aptos" panose="020B0004020202020204" pitchFamily="34" charset="0"/>
                <a:cs typeface="Arial" panose="020B0604020202020204" pitchFamily="34" charset="0"/>
              </a:endParaRPr>
            </a:p>
          </p:txBody>
        </p:sp>
        <p:sp>
          <p:nvSpPr>
            <p:cNvPr id="25" name="Rectangle 24"/>
            <p:cNvSpPr/>
            <p:nvPr/>
          </p:nvSpPr>
          <p:spPr>
            <a:xfrm>
              <a:off x="6694324" y="1979440"/>
              <a:ext cx="697627" cy="400110"/>
            </a:xfrm>
            <a:prstGeom prst="rect">
              <a:avLst/>
            </a:prstGeom>
          </p:spPr>
          <p:txBody>
            <a:bodyPr wrap="none">
              <a:spAutoFit/>
            </a:bodyPr>
            <a:lstStyle/>
            <a:p>
              <a:pPr defTabSz="914400">
                <a:defRPr/>
              </a:pPr>
              <a:r>
                <a:rPr lang="en-GB" sz="2000" b="1" kern="0" dirty="0">
                  <a:solidFill>
                    <a:schemeClr val="accent6"/>
                  </a:solidFill>
                  <a:latin typeface="Aptos" panose="020B0004020202020204" pitchFamily="34" charset="0"/>
                  <a:cs typeface="Arial" panose="020B0604020202020204" pitchFamily="34" charset="0"/>
                </a:rPr>
                <a:t>75%</a:t>
              </a:r>
              <a:endParaRPr lang="en-GB" sz="2000" b="1" dirty="0">
                <a:solidFill>
                  <a:schemeClr val="accent6"/>
                </a:solidFill>
                <a:latin typeface="Aptos" panose="020B0004020202020204" pitchFamily="34" charset="0"/>
                <a:cs typeface="Arial" panose="020B0604020202020204" pitchFamily="34" charset="0"/>
              </a:endParaRPr>
            </a:p>
          </p:txBody>
        </p:sp>
      </p:grpSp>
      <p:grpSp>
        <p:nvGrpSpPr>
          <p:cNvPr id="26" name="Group 25"/>
          <p:cNvGrpSpPr/>
          <p:nvPr/>
        </p:nvGrpSpPr>
        <p:grpSpPr>
          <a:xfrm>
            <a:off x="3537407" y="2818800"/>
            <a:ext cx="1999487" cy="826324"/>
            <a:chOff x="1958355" y="2680009"/>
            <a:chExt cx="1999487" cy="826324"/>
          </a:xfrm>
        </p:grpSpPr>
        <p:grpSp>
          <p:nvGrpSpPr>
            <p:cNvPr id="27" name="Group 26"/>
            <p:cNvGrpSpPr/>
            <p:nvPr/>
          </p:nvGrpSpPr>
          <p:grpSpPr>
            <a:xfrm flipH="1">
              <a:off x="1958355" y="2723176"/>
              <a:ext cx="1974313" cy="730722"/>
              <a:chOff x="5292000" y="2583544"/>
              <a:chExt cx="1567542" cy="449942"/>
            </a:xfrm>
          </p:grpSpPr>
          <p:cxnSp>
            <p:nvCxnSpPr>
              <p:cNvPr id="30" name="Straight Connector 29"/>
              <p:cNvCxnSpPr/>
              <p:nvPr/>
            </p:nvCxnSpPr>
            <p:spPr>
              <a:xfrm flipV="1">
                <a:off x="5306286" y="2583544"/>
                <a:ext cx="0" cy="449942"/>
              </a:xfrm>
              <a:prstGeom prst="line">
                <a:avLst/>
              </a:prstGeom>
              <a:noFill/>
              <a:ln w="28575" cap="flat" cmpd="sng" algn="ctr">
                <a:solidFill>
                  <a:srgbClr val="013657"/>
                </a:solidFill>
                <a:prstDash val="solid"/>
              </a:ln>
              <a:effectLst/>
            </p:spPr>
          </p:cxnSp>
          <p:cxnSp>
            <p:nvCxnSpPr>
              <p:cNvPr id="31" name="Straight Connector 30"/>
              <p:cNvCxnSpPr/>
              <p:nvPr/>
            </p:nvCxnSpPr>
            <p:spPr>
              <a:xfrm>
                <a:off x="5292000" y="2585020"/>
                <a:ext cx="1567542" cy="0"/>
              </a:xfrm>
              <a:prstGeom prst="line">
                <a:avLst/>
              </a:prstGeom>
              <a:noFill/>
              <a:ln w="28575" cap="flat" cmpd="sng" algn="ctr">
                <a:solidFill>
                  <a:srgbClr val="013657"/>
                </a:solidFill>
                <a:prstDash val="solid"/>
              </a:ln>
              <a:effectLst/>
            </p:spPr>
          </p:cxnSp>
        </p:grpSp>
        <p:sp>
          <p:nvSpPr>
            <p:cNvPr id="28" name="Oval 27"/>
            <p:cNvSpPr/>
            <p:nvPr/>
          </p:nvSpPr>
          <p:spPr>
            <a:xfrm flipH="1">
              <a:off x="3871508" y="3419999"/>
              <a:ext cx="86334" cy="86334"/>
            </a:xfrm>
            <a:prstGeom prst="ellipse">
              <a:avLst/>
            </a:prstGeom>
            <a:solidFill>
              <a:srgbClr val="013657"/>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algn="ctr" defTabSz="914400" eaLnBrk="1" hangingPunct="1">
                <a:defRPr/>
              </a:pPr>
              <a:endParaRPr lang="en-GB" kern="0">
                <a:solidFill>
                  <a:prstClr val="white"/>
                </a:solidFill>
                <a:latin typeface="Calibri"/>
                <a:cs typeface="+mn-cs"/>
              </a:endParaRPr>
            </a:p>
          </p:txBody>
        </p:sp>
        <p:sp>
          <p:nvSpPr>
            <p:cNvPr id="29" name="Oval 28"/>
            <p:cNvSpPr/>
            <p:nvPr/>
          </p:nvSpPr>
          <p:spPr>
            <a:xfrm flipH="1">
              <a:off x="1958355" y="2680009"/>
              <a:ext cx="86334" cy="86334"/>
            </a:xfrm>
            <a:prstGeom prst="ellipse">
              <a:avLst/>
            </a:prstGeom>
            <a:solidFill>
              <a:srgbClr val="013657"/>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algn="ctr" defTabSz="914400" eaLnBrk="1" hangingPunct="1">
                <a:defRPr/>
              </a:pPr>
              <a:endParaRPr lang="en-GB" kern="0">
                <a:solidFill>
                  <a:prstClr val="white"/>
                </a:solidFill>
                <a:latin typeface="Calibri"/>
                <a:cs typeface="+mn-cs"/>
              </a:endParaRPr>
            </a:p>
          </p:txBody>
        </p:sp>
      </p:grpSp>
      <p:grpSp>
        <p:nvGrpSpPr>
          <p:cNvPr id="32" name="Group 31"/>
          <p:cNvGrpSpPr/>
          <p:nvPr/>
        </p:nvGrpSpPr>
        <p:grpSpPr>
          <a:xfrm>
            <a:off x="1461759" y="2634134"/>
            <a:ext cx="2513877" cy="1254418"/>
            <a:chOff x="121999" y="2449338"/>
            <a:chExt cx="2513877" cy="1254418"/>
          </a:xfrm>
        </p:grpSpPr>
        <p:sp>
          <p:nvSpPr>
            <p:cNvPr id="33" name="Rectangle 32"/>
            <p:cNvSpPr/>
            <p:nvPr/>
          </p:nvSpPr>
          <p:spPr>
            <a:xfrm>
              <a:off x="818528" y="2449338"/>
              <a:ext cx="1120820" cy="369332"/>
            </a:xfrm>
            <a:prstGeom prst="rect">
              <a:avLst/>
            </a:prstGeom>
          </p:spPr>
          <p:txBody>
            <a:bodyPr wrap="none">
              <a:spAutoFit/>
            </a:bodyPr>
            <a:lstStyle/>
            <a:p>
              <a:pPr defTabSz="914400">
                <a:defRPr/>
              </a:pPr>
              <a:r>
                <a:rPr lang="en-GB" b="1" kern="0" dirty="0">
                  <a:solidFill>
                    <a:schemeClr val="accent2"/>
                  </a:solidFill>
                  <a:latin typeface="Aptos" panose="020B0004020202020204" pitchFamily="34" charset="0"/>
                  <a:cs typeface="Arial" panose="020B0604020202020204" pitchFamily="34" charset="0"/>
                </a:rPr>
                <a:t>Invested</a:t>
              </a:r>
              <a:endParaRPr lang="en-GB" b="1" dirty="0">
                <a:solidFill>
                  <a:schemeClr val="accent2"/>
                </a:solidFill>
                <a:latin typeface="Aptos" panose="020B0004020202020204" pitchFamily="34" charset="0"/>
                <a:cs typeface="Arial" panose="020B0604020202020204" pitchFamily="34" charset="0"/>
              </a:endParaRPr>
            </a:p>
          </p:txBody>
        </p:sp>
        <p:sp>
          <p:nvSpPr>
            <p:cNvPr id="34" name="Rectangle 33"/>
            <p:cNvSpPr/>
            <p:nvPr/>
          </p:nvSpPr>
          <p:spPr>
            <a:xfrm>
              <a:off x="121999" y="2780426"/>
              <a:ext cx="2513877" cy="923330"/>
            </a:xfrm>
            <a:prstGeom prst="rect">
              <a:avLst/>
            </a:prstGeom>
          </p:spPr>
          <p:txBody>
            <a:bodyPr wrap="square">
              <a:spAutoFit/>
            </a:bodyPr>
            <a:lstStyle/>
            <a:p>
              <a:pPr algn="ctr" defTabSz="914400">
                <a:defRPr/>
              </a:pPr>
              <a:r>
                <a:rPr lang="en-GB" kern="0">
                  <a:solidFill>
                    <a:srgbClr val="000000"/>
                  </a:solidFill>
                  <a:latin typeface="Aptos" panose="020B0004020202020204" pitchFamily="34" charset="0"/>
                  <a:cs typeface="Arial" panose="020B0604020202020204" pitchFamily="34" charset="0"/>
                </a:rPr>
                <a:t>Remaining amount is invested and can be drawn in the future</a:t>
              </a:r>
              <a:endParaRPr lang="en-GB">
                <a:solidFill>
                  <a:srgbClr val="000000"/>
                </a:solidFill>
                <a:latin typeface="Aptos" panose="020B0004020202020204" pitchFamily="34" charset="0"/>
                <a:cs typeface="Arial" panose="020B0604020202020204" pitchFamily="34" charset="0"/>
              </a:endParaRPr>
            </a:p>
          </p:txBody>
        </p:sp>
      </p:grpSp>
      <p:sp>
        <p:nvSpPr>
          <p:cNvPr id="35" name="Title 1"/>
          <p:cNvSpPr txBox="1">
            <a:spLocks/>
          </p:cNvSpPr>
          <p:nvPr/>
        </p:nvSpPr>
        <p:spPr bwMode="auto">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altLang="en-US" sz="3600">
                <a:solidFill>
                  <a:srgbClr val="391C66"/>
                </a:solidFill>
                <a:latin typeface="Aptos Display" panose="020B0004020202020204" pitchFamily="34" charset="0"/>
                <a:ea typeface="ヒラギノ角ゴ Pro W3"/>
              </a:rPr>
              <a:t>Phased cash lump sums</a:t>
            </a:r>
          </a:p>
        </p:txBody>
      </p:sp>
      <p:sp>
        <p:nvSpPr>
          <p:cNvPr id="2" name="RefTextBox123">
            <a:extLst>
              <a:ext uri="{FF2B5EF4-FFF2-40B4-BE49-F238E27FC236}">
                <a16:creationId xmlns:a16="http://schemas.microsoft.com/office/drawing/2014/main" id="{966128E4-C778-F751-CDF7-CABCBD838EF4}"/>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188038938</a:t>
            </a:r>
          </a:p>
        </p:txBody>
      </p:sp>
    </p:spTree>
    <p:custDataLst>
      <p:tags r:id="rId1"/>
    </p:custDataLst>
    <p:extLst>
      <p:ext uri="{BB962C8B-B14F-4D97-AF65-F5344CB8AC3E}">
        <p14:creationId xmlns:p14="http://schemas.microsoft.com/office/powerpoint/2010/main" val="38451574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altLang="en-US" sz="3600">
                <a:solidFill>
                  <a:srgbClr val="391C66"/>
                </a:solidFill>
                <a:latin typeface="Aptos Display" panose="020B0004020202020204" pitchFamily="34" charset="0"/>
                <a:ea typeface="ヒラギノ角ゴ Pro W3"/>
              </a:rPr>
              <a:t>Flexi access drawdown</a:t>
            </a:r>
          </a:p>
        </p:txBody>
      </p:sp>
      <p:grpSp>
        <p:nvGrpSpPr>
          <p:cNvPr id="24" name="Group 23"/>
          <p:cNvGrpSpPr/>
          <p:nvPr/>
        </p:nvGrpSpPr>
        <p:grpSpPr>
          <a:xfrm>
            <a:off x="4301165" y="1829942"/>
            <a:ext cx="2880000" cy="2880000"/>
            <a:chOff x="3132000" y="1973942"/>
            <a:chExt cx="2880000" cy="2880000"/>
          </a:xfrm>
          <a:scene3d>
            <a:camera prst="perspectiveRelaxed">
              <a:rot lat="17700000" lon="0" rev="0"/>
            </a:camera>
            <a:lightRig rig="harsh" dir="t"/>
          </a:scene3d>
        </p:grpSpPr>
        <p:sp>
          <p:nvSpPr>
            <p:cNvPr id="25" name="Freeform 24"/>
            <p:cNvSpPr/>
            <p:nvPr/>
          </p:nvSpPr>
          <p:spPr>
            <a:xfrm>
              <a:off x="3132000" y="1973942"/>
              <a:ext cx="2880000" cy="2880000"/>
            </a:xfrm>
            <a:custGeom>
              <a:avLst/>
              <a:gdLst>
                <a:gd name="connsiteX0" fmla="*/ 1440000 w 2880000"/>
                <a:gd name="connsiteY0" fmla="*/ 1440000 h 2880000"/>
                <a:gd name="connsiteX1" fmla="*/ 2880000 w 2880000"/>
                <a:gd name="connsiteY1" fmla="*/ 1440000 h 2880000"/>
                <a:gd name="connsiteX2" fmla="*/ 1440000 w 2880000"/>
                <a:gd name="connsiteY2" fmla="*/ 2880000 h 2880000"/>
                <a:gd name="connsiteX3" fmla="*/ 753611 w 2880000"/>
                <a:gd name="connsiteY3" fmla="*/ 2706200 h 2880000"/>
                <a:gd name="connsiteX4" fmla="*/ 699169 w 2880000"/>
                <a:gd name="connsiteY4" fmla="*/ 2673126 h 2880000"/>
                <a:gd name="connsiteX5" fmla="*/ 1440000 w 2880000"/>
                <a:gd name="connsiteY5" fmla="*/ 0 h 2880000"/>
                <a:gd name="connsiteX6" fmla="*/ 1440000 w 2880000"/>
                <a:gd name="connsiteY6" fmla="*/ 1440000 h 2880000"/>
                <a:gd name="connsiteX7" fmla="*/ 530347 w 2880000"/>
                <a:gd name="connsiteY7" fmla="*/ 2555901 h 2880000"/>
                <a:gd name="connsiteX8" fmla="*/ 524026 w 2880000"/>
                <a:gd name="connsiteY8" fmla="*/ 2551174 h 2880000"/>
                <a:gd name="connsiteX9" fmla="*/ 0 w 2880000"/>
                <a:gd name="connsiteY9" fmla="*/ 1440000 h 2880000"/>
                <a:gd name="connsiteX10" fmla="*/ 1440000 w 2880000"/>
                <a:gd name="connsiteY10" fmla="*/ 0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0000" h="2880000">
                  <a:moveTo>
                    <a:pt x="1440000" y="1440000"/>
                  </a:moveTo>
                  <a:lnTo>
                    <a:pt x="2880000" y="1440000"/>
                  </a:lnTo>
                  <a:cubicBezTo>
                    <a:pt x="2880000" y="2235290"/>
                    <a:pt x="2235290" y="2880000"/>
                    <a:pt x="1440000" y="2880000"/>
                  </a:cubicBezTo>
                  <a:cubicBezTo>
                    <a:pt x="1191472" y="2880000"/>
                    <a:pt x="957649" y="2817040"/>
                    <a:pt x="753611" y="2706200"/>
                  </a:cubicBezTo>
                  <a:lnTo>
                    <a:pt x="699169" y="2673126"/>
                  </a:lnTo>
                  <a:close/>
                  <a:moveTo>
                    <a:pt x="1440000" y="0"/>
                  </a:moveTo>
                  <a:lnTo>
                    <a:pt x="1440000" y="1440000"/>
                  </a:lnTo>
                  <a:lnTo>
                    <a:pt x="530347" y="2555901"/>
                  </a:lnTo>
                  <a:lnTo>
                    <a:pt x="524026" y="2551174"/>
                  </a:lnTo>
                  <a:cubicBezTo>
                    <a:pt x="203990" y="2287057"/>
                    <a:pt x="0" y="1887351"/>
                    <a:pt x="0" y="1440000"/>
                  </a:cubicBezTo>
                  <a:cubicBezTo>
                    <a:pt x="0" y="644710"/>
                    <a:pt x="644710" y="0"/>
                    <a:pt x="1440000" y="0"/>
                  </a:cubicBezTo>
                  <a:close/>
                </a:path>
              </a:pathLst>
            </a:custGeom>
            <a:solidFill>
              <a:schemeClr val="accent2"/>
            </a:solidFill>
            <a:ln w="25400" cap="flat" cmpd="sng" algn="ctr">
              <a:noFill/>
              <a:prstDash val="solid"/>
            </a:ln>
            <a:effectLst/>
            <a:scene3d>
              <a:camera prst="perspectiveFront"/>
              <a:lightRig rig="twoPt" dir="t"/>
            </a:scene3d>
            <a:sp3d extrusionH="317500" prstMaterial="metal">
              <a:bevelT/>
            </a:sp3d>
          </p:spPr>
          <p:txBody>
            <a:bodyPr rtlCol="0" anchor="ctr"/>
            <a:lstStyle/>
            <a:p>
              <a:pPr algn="ctr" defTabSz="914400" eaLnBrk="1" hangingPunct="1">
                <a:defRPr/>
              </a:pPr>
              <a:endParaRPr lang="en-GB" kern="0">
                <a:solidFill>
                  <a:prstClr val="black"/>
                </a:solidFill>
                <a:latin typeface="Calibri"/>
                <a:cs typeface="+mn-cs"/>
              </a:endParaRPr>
            </a:p>
          </p:txBody>
        </p:sp>
        <p:sp>
          <p:nvSpPr>
            <p:cNvPr id="26" name="Pie 25"/>
            <p:cNvSpPr/>
            <p:nvPr/>
          </p:nvSpPr>
          <p:spPr>
            <a:xfrm>
              <a:off x="3132000" y="1973942"/>
              <a:ext cx="2880000" cy="2880000"/>
            </a:xfrm>
            <a:prstGeom prst="pie">
              <a:avLst>
                <a:gd name="adj1" fmla="val 7259784"/>
                <a:gd name="adj2" fmla="val 7751163"/>
              </a:avLst>
            </a:prstGeom>
            <a:solidFill>
              <a:schemeClr val="accent6"/>
            </a:solidFill>
            <a:ln w="25400" cap="flat" cmpd="sng" algn="ctr">
              <a:noFill/>
              <a:prstDash val="solid"/>
            </a:ln>
            <a:effectLst/>
            <a:scene3d>
              <a:camera prst="perspectiveFront"/>
              <a:lightRig rig="twoPt" dir="t"/>
            </a:scene3d>
            <a:sp3d z="114300" extrusionH="317500" prstMaterial="metal">
              <a:bevelT/>
            </a:sp3d>
          </p:spPr>
          <p:txBody>
            <a:bodyPr rtlCol="0" anchor="ctr"/>
            <a:lstStyle/>
            <a:p>
              <a:pPr algn="ctr" defTabSz="914400" eaLnBrk="1" hangingPunct="1">
                <a:defRPr/>
              </a:pPr>
              <a:endParaRPr lang="en-GB" kern="0">
                <a:solidFill>
                  <a:prstClr val="black"/>
                </a:solidFill>
                <a:latin typeface="Calibri"/>
                <a:cs typeface="+mn-cs"/>
              </a:endParaRPr>
            </a:p>
          </p:txBody>
        </p:sp>
        <p:sp>
          <p:nvSpPr>
            <p:cNvPr id="27" name="Freeform 26"/>
            <p:cNvSpPr/>
            <p:nvPr/>
          </p:nvSpPr>
          <p:spPr>
            <a:xfrm>
              <a:off x="4572000" y="1973942"/>
              <a:ext cx="1440000" cy="1440000"/>
            </a:xfrm>
            <a:custGeom>
              <a:avLst/>
              <a:gdLst>
                <a:gd name="connsiteX0" fmla="*/ 0 w 1440000"/>
                <a:gd name="connsiteY0" fmla="*/ 0 h 1440000"/>
                <a:gd name="connsiteX1" fmla="*/ 1440000 w 1440000"/>
                <a:gd name="connsiteY1" fmla="*/ 1440000 h 1440000"/>
                <a:gd name="connsiteX2" fmla="*/ 0 w 1440000"/>
                <a:gd name="connsiteY2" fmla="*/ 1440000 h 1440000"/>
              </a:gdLst>
              <a:ahLst/>
              <a:cxnLst>
                <a:cxn ang="0">
                  <a:pos x="connsiteX0" y="connsiteY0"/>
                </a:cxn>
                <a:cxn ang="0">
                  <a:pos x="connsiteX1" y="connsiteY1"/>
                </a:cxn>
                <a:cxn ang="0">
                  <a:pos x="connsiteX2" y="connsiteY2"/>
                </a:cxn>
              </a:cxnLst>
              <a:rect l="l" t="t" r="r" b="b"/>
              <a:pathLst>
                <a:path w="1440000" h="1440000">
                  <a:moveTo>
                    <a:pt x="0" y="0"/>
                  </a:moveTo>
                  <a:cubicBezTo>
                    <a:pt x="795290" y="0"/>
                    <a:pt x="1440000" y="644710"/>
                    <a:pt x="1440000" y="1440000"/>
                  </a:cubicBezTo>
                  <a:lnTo>
                    <a:pt x="0" y="1440000"/>
                  </a:lnTo>
                  <a:close/>
                </a:path>
              </a:pathLst>
            </a:custGeom>
            <a:solidFill>
              <a:schemeClr val="accent5"/>
            </a:solidFill>
            <a:ln w="25400" cap="flat" cmpd="sng" algn="ctr">
              <a:noFill/>
              <a:prstDash val="solid"/>
            </a:ln>
            <a:effectLst/>
            <a:scene3d>
              <a:camera prst="perspectiveFront"/>
              <a:lightRig rig="twoPt" dir="t"/>
            </a:scene3d>
            <a:sp3d z="171450" extrusionH="317500" prstMaterial="metal">
              <a:bevelT/>
            </a:sp3d>
          </p:spPr>
          <p:txBody>
            <a:bodyPr rtlCol="0" anchor="ctr"/>
            <a:lstStyle/>
            <a:p>
              <a:pPr algn="ctr" defTabSz="914400" eaLnBrk="1" hangingPunct="1">
                <a:defRPr/>
              </a:pPr>
              <a:endParaRPr lang="en-GB" kern="0" dirty="0">
                <a:solidFill>
                  <a:prstClr val="black"/>
                </a:solidFill>
                <a:latin typeface="Calibri"/>
                <a:cs typeface="+mn-cs"/>
              </a:endParaRPr>
            </a:p>
          </p:txBody>
        </p:sp>
      </p:grpSp>
      <p:grpSp>
        <p:nvGrpSpPr>
          <p:cNvPr id="30" name="Group 29"/>
          <p:cNvGrpSpPr/>
          <p:nvPr/>
        </p:nvGrpSpPr>
        <p:grpSpPr>
          <a:xfrm>
            <a:off x="6434665" y="2396378"/>
            <a:ext cx="1425638" cy="514541"/>
            <a:chOff x="5265500" y="2540377"/>
            <a:chExt cx="1425638" cy="514541"/>
          </a:xfrm>
        </p:grpSpPr>
        <p:grpSp>
          <p:nvGrpSpPr>
            <p:cNvPr id="32" name="Group 31"/>
            <p:cNvGrpSpPr/>
            <p:nvPr/>
          </p:nvGrpSpPr>
          <p:grpSpPr>
            <a:xfrm>
              <a:off x="5292000" y="2583544"/>
              <a:ext cx="1312804" cy="449942"/>
              <a:chOff x="5292000" y="2583544"/>
              <a:chExt cx="1312804" cy="449942"/>
            </a:xfrm>
          </p:grpSpPr>
          <p:cxnSp>
            <p:nvCxnSpPr>
              <p:cNvPr id="35" name="Straight Connector 34"/>
              <p:cNvCxnSpPr/>
              <p:nvPr/>
            </p:nvCxnSpPr>
            <p:spPr>
              <a:xfrm flipV="1">
                <a:off x="5306286" y="2583544"/>
                <a:ext cx="0" cy="449942"/>
              </a:xfrm>
              <a:prstGeom prst="line">
                <a:avLst/>
              </a:prstGeom>
              <a:noFill/>
              <a:ln w="28575" cap="flat" cmpd="sng" algn="ctr">
                <a:solidFill>
                  <a:sysClr val="window" lastClr="FFFFFF">
                    <a:lumMod val="75000"/>
                  </a:sysClr>
                </a:solidFill>
                <a:prstDash val="solid"/>
              </a:ln>
              <a:effectLst/>
            </p:spPr>
          </p:cxnSp>
          <p:cxnSp>
            <p:nvCxnSpPr>
              <p:cNvPr id="36" name="Straight Connector 35"/>
              <p:cNvCxnSpPr>
                <a:endCxn id="34" idx="2"/>
              </p:cNvCxnSpPr>
              <p:nvPr/>
            </p:nvCxnSpPr>
            <p:spPr>
              <a:xfrm flipV="1">
                <a:off x="5292000" y="2583544"/>
                <a:ext cx="1312804" cy="1476"/>
              </a:xfrm>
              <a:prstGeom prst="line">
                <a:avLst/>
              </a:prstGeom>
              <a:noFill/>
              <a:ln w="28575" cap="flat" cmpd="sng" algn="ctr">
                <a:solidFill>
                  <a:sysClr val="window" lastClr="FFFFFF">
                    <a:lumMod val="75000"/>
                  </a:sysClr>
                </a:solidFill>
                <a:prstDash val="solid"/>
              </a:ln>
              <a:effectLst/>
            </p:spPr>
          </p:cxnSp>
        </p:grpSp>
        <p:sp>
          <p:nvSpPr>
            <p:cNvPr id="33" name="Oval 32"/>
            <p:cNvSpPr/>
            <p:nvPr/>
          </p:nvSpPr>
          <p:spPr>
            <a:xfrm>
              <a:off x="5265500" y="2968584"/>
              <a:ext cx="86334" cy="86334"/>
            </a:xfrm>
            <a:prstGeom prst="ellipse">
              <a:avLst/>
            </a:prstGeom>
            <a:solidFill>
              <a:srgbClr val="EEECE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algn="ctr" defTabSz="914400" eaLnBrk="1" hangingPunct="1">
                <a:defRPr/>
              </a:pPr>
              <a:endParaRPr lang="en-GB" kern="0">
                <a:solidFill>
                  <a:prstClr val="white"/>
                </a:solidFill>
                <a:latin typeface="Calibri"/>
                <a:cs typeface="+mn-cs"/>
              </a:endParaRPr>
            </a:p>
          </p:txBody>
        </p:sp>
        <p:sp>
          <p:nvSpPr>
            <p:cNvPr id="34" name="Oval 33"/>
            <p:cNvSpPr/>
            <p:nvPr/>
          </p:nvSpPr>
          <p:spPr>
            <a:xfrm>
              <a:off x="6604804" y="2540377"/>
              <a:ext cx="86334" cy="86334"/>
            </a:xfrm>
            <a:prstGeom prst="ellipse">
              <a:avLst/>
            </a:prstGeom>
            <a:solidFill>
              <a:srgbClr val="EEECE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algn="ctr" defTabSz="914400" eaLnBrk="1" hangingPunct="1">
                <a:defRPr/>
              </a:pPr>
              <a:endParaRPr lang="en-GB" kern="0">
                <a:solidFill>
                  <a:prstClr val="white"/>
                </a:solidFill>
                <a:latin typeface="Calibri"/>
                <a:cs typeface="+mn-cs"/>
              </a:endParaRPr>
            </a:p>
          </p:txBody>
        </p:sp>
      </p:grpSp>
      <p:sp>
        <p:nvSpPr>
          <p:cNvPr id="37" name="Rectangle 36"/>
          <p:cNvSpPr/>
          <p:nvPr/>
        </p:nvSpPr>
        <p:spPr>
          <a:xfrm>
            <a:off x="7901165" y="2211711"/>
            <a:ext cx="1346844" cy="400110"/>
          </a:xfrm>
          <a:prstGeom prst="rect">
            <a:avLst/>
          </a:prstGeom>
        </p:spPr>
        <p:txBody>
          <a:bodyPr wrap="none">
            <a:spAutoFit/>
          </a:bodyPr>
          <a:lstStyle/>
          <a:p>
            <a:pPr defTabSz="914400" eaLnBrk="1" hangingPunct="1">
              <a:defRPr/>
            </a:pPr>
            <a:r>
              <a:rPr lang="en-GB" sz="2000" b="1" kern="0" dirty="0">
                <a:solidFill>
                  <a:schemeClr val="accent5"/>
                </a:solidFill>
                <a:latin typeface="Aptos" panose="020B0004020202020204" pitchFamily="34" charset="0"/>
                <a:cs typeface="Arial" pitchFamily="34" charset="0"/>
              </a:rPr>
              <a:t>Up to 25%</a:t>
            </a:r>
            <a:endParaRPr lang="en-GB" sz="2000" b="1" dirty="0">
              <a:solidFill>
                <a:schemeClr val="accent5"/>
              </a:solidFill>
              <a:latin typeface="Aptos" panose="020B0004020202020204" pitchFamily="34" charset="0"/>
              <a:cs typeface="Times New Roman" pitchFamily="18" charset="0"/>
            </a:endParaRPr>
          </a:p>
        </p:txBody>
      </p:sp>
      <p:sp>
        <p:nvSpPr>
          <p:cNvPr id="38" name="Rectangle 37"/>
          <p:cNvSpPr/>
          <p:nvPr/>
        </p:nvSpPr>
        <p:spPr>
          <a:xfrm>
            <a:off x="7336824" y="2607430"/>
            <a:ext cx="2733907" cy="830997"/>
          </a:xfrm>
          <a:prstGeom prst="rect">
            <a:avLst/>
          </a:prstGeom>
        </p:spPr>
        <p:txBody>
          <a:bodyPr wrap="square">
            <a:spAutoFit/>
          </a:bodyPr>
          <a:lstStyle/>
          <a:p>
            <a:pPr defTabSz="914400" eaLnBrk="1" hangingPunct="1">
              <a:defRPr/>
            </a:pPr>
            <a:r>
              <a:rPr lang="en-GB" sz="1600" kern="0" dirty="0">
                <a:solidFill>
                  <a:srgbClr val="000000"/>
                </a:solidFill>
                <a:latin typeface="Aptos" panose="020B0004020202020204" pitchFamily="34" charset="0"/>
                <a:cs typeface="Arial" pitchFamily="34" charset="0"/>
              </a:rPr>
              <a:t>Tax-free cash or opt to receive tax-free cash gradually</a:t>
            </a:r>
            <a:endParaRPr lang="en-GB" sz="1600" dirty="0">
              <a:solidFill>
                <a:srgbClr val="000000"/>
              </a:solidFill>
              <a:latin typeface="Aptos" panose="020B0004020202020204" pitchFamily="34" charset="0"/>
              <a:cs typeface="Times New Roman" pitchFamily="18" charset="0"/>
            </a:endParaRPr>
          </a:p>
        </p:txBody>
      </p:sp>
      <p:grpSp>
        <p:nvGrpSpPr>
          <p:cNvPr id="39" name="Group 38"/>
          <p:cNvGrpSpPr/>
          <p:nvPr/>
        </p:nvGrpSpPr>
        <p:grpSpPr>
          <a:xfrm flipH="1" flipV="1">
            <a:off x="3184332" y="4297002"/>
            <a:ext cx="1651495" cy="514541"/>
            <a:chOff x="5265500" y="2540377"/>
            <a:chExt cx="1651495" cy="514541"/>
          </a:xfrm>
        </p:grpSpPr>
        <p:grpSp>
          <p:nvGrpSpPr>
            <p:cNvPr id="40" name="Group 39"/>
            <p:cNvGrpSpPr/>
            <p:nvPr/>
          </p:nvGrpSpPr>
          <p:grpSpPr>
            <a:xfrm>
              <a:off x="5292000" y="2583544"/>
              <a:ext cx="1567542" cy="449942"/>
              <a:chOff x="5292000" y="2583544"/>
              <a:chExt cx="1567542" cy="449942"/>
            </a:xfrm>
          </p:grpSpPr>
          <p:cxnSp>
            <p:nvCxnSpPr>
              <p:cNvPr id="43" name="Straight Connector 42"/>
              <p:cNvCxnSpPr/>
              <p:nvPr/>
            </p:nvCxnSpPr>
            <p:spPr>
              <a:xfrm flipV="1">
                <a:off x="5306286" y="2583544"/>
                <a:ext cx="0" cy="449942"/>
              </a:xfrm>
              <a:prstGeom prst="line">
                <a:avLst/>
              </a:prstGeom>
              <a:noFill/>
              <a:ln w="28575" cap="flat" cmpd="sng" algn="ctr">
                <a:solidFill>
                  <a:sysClr val="window" lastClr="FFFFFF">
                    <a:lumMod val="75000"/>
                  </a:sysClr>
                </a:solidFill>
                <a:prstDash val="solid"/>
              </a:ln>
              <a:effectLst/>
            </p:spPr>
          </p:cxnSp>
          <p:cxnSp>
            <p:nvCxnSpPr>
              <p:cNvPr id="44" name="Straight Connector 43"/>
              <p:cNvCxnSpPr/>
              <p:nvPr/>
            </p:nvCxnSpPr>
            <p:spPr>
              <a:xfrm>
                <a:off x="5292000" y="2585020"/>
                <a:ext cx="1567542" cy="0"/>
              </a:xfrm>
              <a:prstGeom prst="line">
                <a:avLst/>
              </a:prstGeom>
              <a:noFill/>
              <a:ln w="28575" cap="flat" cmpd="sng" algn="ctr">
                <a:solidFill>
                  <a:sysClr val="window" lastClr="FFFFFF">
                    <a:lumMod val="75000"/>
                  </a:sysClr>
                </a:solidFill>
                <a:prstDash val="solid"/>
              </a:ln>
              <a:effectLst/>
            </p:spPr>
          </p:cxnSp>
        </p:grpSp>
        <p:sp>
          <p:nvSpPr>
            <p:cNvPr id="41" name="Oval 40"/>
            <p:cNvSpPr/>
            <p:nvPr/>
          </p:nvSpPr>
          <p:spPr>
            <a:xfrm>
              <a:off x="5265500" y="2968584"/>
              <a:ext cx="86334" cy="86334"/>
            </a:xfrm>
            <a:prstGeom prst="ellipse">
              <a:avLst/>
            </a:prstGeom>
            <a:solidFill>
              <a:srgbClr val="EEECE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algn="ctr" defTabSz="914400" eaLnBrk="1" hangingPunct="1">
                <a:defRPr/>
              </a:pPr>
              <a:endParaRPr lang="en-GB" kern="0">
                <a:solidFill>
                  <a:prstClr val="white"/>
                </a:solidFill>
                <a:latin typeface="Calibri"/>
                <a:cs typeface="+mn-cs"/>
              </a:endParaRPr>
            </a:p>
          </p:txBody>
        </p:sp>
        <p:sp>
          <p:nvSpPr>
            <p:cNvPr id="42" name="Oval 41"/>
            <p:cNvSpPr/>
            <p:nvPr/>
          </p:nvSpPr>
          <p:spPr>
            <a:xfrm>
              <a:off x="6830661" y="2540377"/>
              <a:ext cx="86334" cy="86334"/>
            </a:xfrm>
            <a:prstGeom prst="ellipse">
              <a:avLst/>
            </a:prstGeom>
            <a:solidFill>
              <a:srgbClr val="EEECE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algn="ctr" defTabSz="914400" eaLnBrk="1" hangingPunct="1">
                <a:defRPr/>
              </a:pPr>
              <a:endParaRPr lang="en-GB" kern="0">
                <a:solidFill>
                  <a:prstClr val="white"/>
                </a:solidFill>
                <a:latin typeface="Calibri"/>
                <a:cs typeface="+mn-cs"/>
              </a:endParaRPr>
            </a:p>
          </p:txBody>
        </p:sp>
      </p:grpSp>
      <p:grpSp>
        <p:nvGrpSpPr>
          <p:cNvPr id="45" name="Group 44"/>
          <p:cNvGrpSpPr/>
          <p:nvPr/>
        </p:nvGrpSpPr>
        <p:grpSpPr>
          <a:xfrm>
            <a:off x="1461759" y="4543405"/>
            <a:ext cx="3287733" cy="929301"/>
            <a:chOff x="292593" y="4687404"/>
            <a:chExt cx="3287733" cy="929301"/>
          </a:xfrm>
        </p:grpSpPr>
        <p:sp>
          <p:nvSpPr>
            <p:cNvPr id="46" name="Rectangle 45"/>
            <p:cNvSpPr/>
            <p:nvPr/>
          </p:nvSpPr>
          <p:spPr>
            <a:xfrm>
              <a:off x="803151" y="4687404"/>
              <a:ext cx="1138453" cy="400110"/>
            </a:xfrm>
            <a:prstGeom prst="rect">
              <a:avLst/>
            </a:prstGeom>
          </p:spPr>
          <p:txBody>
            <a:bodyPr wrap="none">
              <a:spAutoFit/>
            </a:bodyPr>
            <a:lstStyle/>
            <a:p>
              <a:pPr defTabSz="914400" eaLnBrk="1" hangingPunct="1">
                <a:defRPr/>
              </a:pPr>
              <a:r>
                <a:rPr lang="en-GB" sz="2000" b="1" kern="0" dirty="0">
                  <a:solidFill>
                    <a:schemeClr val="accent6"/>
                  </a:solidFill>
                  <a:latin typeface="Aptos" panose="020B0004020202020204" pitchFamily="34" charset="0"/>
                  <a:cs typeface="Arial" pitchFamily="34" charset="0"/>
                </a:rPr>
                <a:t>Flexible</a:t>
              </a:r>
              <a:endParaRPr lang="en-GB" sz="2000" b="1" dirty="0">
                <a:solidFill>
                  <a:schemeClr val="accent6"/>
                </a:solidFill>
                <a:latin typeface="Aptos" panose="020B0004020202020204" pitchFamily="34" charset="0"/>
                <a:cs typeface="Times New Roman" pitchFamily="18" charset="0"/>
              </a:endParaRPr>
            </a:p>
          </p:txBody>
        </p:sp>
        <p:sp>
          <p:nvSpPr>
            <p:cNvPr id="47" name="Rectangle 46"/>
            <p:cNvSpPr/>
            <p:nvPr/>
          </p:nvSpPr>
          <p:spPr>
            <a:xfrm>
              <a:off x="292593" y="5031930"/>
              <a:ext cx="3287733" cy="584775"/>
            </a:xfrm>
            <a:prstGeom prst="rect">
              <a:avLst/>
            </a:prstGeom>
          </p:spPr>
          <p:txBody>
            <a:bodyPr wrap="square">
              <a:spAutoFit/>
            </a:bodyPr>
            <a:lstStyle/>
            <a:p>
              <a:pPr defTabSz="914400" eaLnBrk="1" hangingPunct="1">
                <a:defRPr/>
              </a:pPr>
              <a:r>
                <a:rPr lang="en-GB" sz="1600" kern="0">
                  <a:solidFill>
                    <a:srgbClr val="000000"/>
                  </a:solidFill>
                  <a:latin typeface="Aptos" panose="020B0004020202020204" pitchFamily="34" charset="0"/>
                  <a:cs typeface="Arial" pitchFamily="34" charset="0"/>
                </a:rPr>
                <a:t>Make flexible withdrawals to create a taxable 'income’</a:t>
              </a:r>
              <a:endParaRPr lang="en-GB" sz="1600">
                <a:solidFill>
                  <a:srgbClr val="000000"/>
                </a:solidFill>
                <a:latin typeface="Aptos" panose="020B0004020202020204" pitchFamily="34" charset="0"/>
                <a:cs typeface="Times New Roman" pitchFamily="18" charset="0"/>
              </a:endParaRPr>
            </a:p>
          </p:txBody>
        </p:sp>
      </p:grpSp>
      <p:grpSp>
        <p:nvGrpSpPr>
          <p:cNvPr id="48" name="Group 47"/>
          <p:cNvGrpSpPr/>
          <p:nvPr/>
        </p:nvGrpSpPr>
        <p:grpSpPr>
          <a:xfrm rot="10800000">
            <a:off x="6086674" y="3641232"/>
            <a:ext cx="2012187" cy="826324"/>
            <a:chOff x="1945655" y="2680009"/>
            <a:chExt cx="2012187" cy="826324"/>
          </a:xfrm>
        </p:grpSpPr>
        <p:grpSp>
          <p:nvGrpSpPr>
            <p:cNvPr id="49" name="Group 48"/>
            <p:cNvGrpSpPr/>
            <p:nvPr/>
          </p:nvGrpSpPr>
          <p:grpSpPr>
            <a:xfrm flipH="1">
              <a:off x="1958355" y="2723176"/>
              <a:ext cx="1974313" cy="730722"/>
              <a:chOff x="5292000" y="2583544"/>
              <a:chExt cx="1567542" cy="449942"/>
            </a:xfrm>
          </p:grpSpPr>
          <p:cxnSp>
            <p:nvCxnSpPr>
              <p:cNvPr id="52" name="Straight Connector 51"/>
              <p:cNvCxnSpPr/>
              <p:nvPr/>
            </p:nvCxnSpPr>
            <p:spPr>
              <a:xfrm flipV="1">
                <a:off x="5306286" y="2583544"/>
                <a:ext cx="0" cy="449942"/>
              </a:xfrm>
              <a:prstGeom prst="line">
                <a:avLst/>
              </a:prstGeom>
              <a:noFill/>
              <a:ln w="28575" cap="flat" cmpd="sng" algn="ctr">
                <a:solidFill>
                  <a:sysClr val="window" lastClr="FFFFFF">
                    <a:lumMod val="75000"/>
                  </a:sysClr>
                </a:solidFill>
                <a:prstDash val="solid"/>
              </a:ln>
              <a:effectLst/>
            </p:spPr>
          </p:cxnSp>
          <p:cxnSp>
            <p:nvCxnSpPr>
              <p:cNvPr id="53" name="Straight Connector 52"/>
              <p:cNvCxnSpPr/>
              <p:nvPr/>
            </p:nvCxnSpPr>
            <p:spPr>
              <a:xfrm>
                <a:off x="5292000" y="2585020"/>
                <a:ext cx="1567542" cy="0"/>
              </a:xfrm>
              <a:prstGeom prst="line">
                <a:avLst/>
              </a:prstGeom>
              <a:noFill/>
              <a:ln w="28575" cap="flat" cmpd="sng" algn="ctr">
                <a:solidFill>
                  <a:sysClr val="window" lastClr="FFFFFF">
                    <a:lumMod val="75000"/>
                  </a:sysClr>
                </a:solidFill>
                <a:prstDash val="solid"/>
              </a:ln>
              <a:effectLst/>
            </p:spPr>
          </p:cxnSp>
        </p:grpSp>
        <p:sp>
          <p:nvSpPr>
            <p:cNvPr id="50" name="Oval 49"/>
            <p:cNvSpPr/>
            <p:nvPr/>
          </p:nvSpPr>
          <p:spPr>
            <a:xfrm flipH="1">
              <a:off x="3871508" y="3419999"/>
              <a:ext cx="86334" cy="86334"/>
            </a:xfrm>
            <a:prstGeom prst="ellipse">
              <a:avLst/>
            </a:prstGeom>
            <a:solidFill>
              <a:srgbClr val="EEECE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algn="ctr" defTabSz="914400" eaLnBrk="1" hangingPunct="1">
                <a:defRPr/>
              </a:pPr>
              <a:endParaRPr lang="en-GB" kern="0">
                <a:solidFill>
                  <a:prstClr val="white"/>
                </a:solidFill>
                <a:latin typeface="Calibri"/>
                <a:cs typeface="+mn-cs"/>
              </a:endParaRPr>
            </a:p>
          </p:txBody>
        </p:sp>
        <p:sp>
          <p:nvSpPr>
            <p:cNvPr id="51" name="Oval 50"/>
            <p:cNvSpPr/>
            <p:nvPr/>
          </p:nvSpPr>
          <p:spPr>
            <a:xfrm flipH="1">
              <a:off x="1945655" y="2680009"/>
              <a:ext cx="86334" cy="86334"/>
            </a:xfrm>
            <a:prstGeom prst="ellipse">
              <a:avLst/>
            </a:prstGeom>
            <a:solidFill>
              <a:srgbClr val="EEECE1"/>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algn="ctr" defTabSz="914400" eaLnBrk="1" hangingPunct="1">
                <a:defRPr/>
              </a:pPr>
              <a:endParaRPr lang="en-GB" kern="0">
                <a:solidFill>
                  <a:prstClr val="white"/>
                </a:solidFill>
                <a:latin typeface="Calibri"/>
                <a:cs typeface="+mn-cs"/>
              </a:endParaRPr>
            </a:p>
          </p:txBody>
        </p:sp>
      </p:grpSp>
      <p:grpSp>
        <p:nvGrpSpPr>
          <p:cNvPr id="54" name="Group 53"/>
          <p:cNvGrpSpPr/>
          <p:nvPr/>
        </p:nvGrpSpPr>
        <p:grpSpPr>
          <a:xfrm>
            <a:off x="6655566" y="4233938"/>
            <a:ext cx="3415164" cy="1123175"/>
            <a:chOff x="4121212" y="4738657"/>
            <a:chExt cx="3415164" cy="1123175"/>
          </a:xfrm>
        </p:grpSpPr>
        <p:sp>
          <p:nvSpPr>
            <p:cNvPr id="55" name="Rectangle 54"/>
            <p:cNvSpPr/>
            <p:nvPr/>
          </p:nvSpPr>
          <p:spPr>
            <a:xfrm>
              <a:off x="5719027" y="4738657"/>
              <a:ext cx="1225015" cy="400110"/>
            </a:xfrm>
            <a:prstGeom prst="rect">
              <a:avLst/>
            </a:prstGeom>
          </p:spPr>
          <p:txBody>
            <a:bodyPr wrap="none">
              <a:spAutoFit/>
            </a:bodyPr>
            <a:lstStyle/>
            <a:p>
              <a:pPr defTabSz="914400" eaLnBrk="1" hangingPunct="1">
                <a:defRPr/>
              </a:pPr>
              <a:r>
                <a:rPr lang="en-GB" sz="2000" b="1" kern="0" dirty="0">
                  <a:solidFill>
                    <a:schemeClr val="accent2"/>
                  </a:solidFill>
                  <a:latin typeface="Aptos" panose="020B0004020202020204" pitchFamily="34" charset="0"/>
                  <a:cs typeface="Arial" pitchFamily="34" charset="0"/>
                </a:rPr>
                <a:t>Invested</a:t>
              </a:r>
              <a:endParaRPr lang="en-GB" sz="2000" b="1" dirty="0">
                <a:solidFill>
                  <a:schemeClr val="accent2"/>
                </a:solidFill>
                <a:latin typeface="Aptos" panose="020B0004020202020204" pitchFamily="34" charset="0"/>
                <a:cs typeface="Times New Roman" pitchFamily="18" charset="0"/>
              </a:endParaRPr>
            </a:p>
          </p:txBody>
        </p:sp>
        <p:sp>
          <p:nvSpPr>
            <p:cNvPr id="56" name="Rectangle 55"/>
            <p:cNvSpPr/>
            <p:nvPr/>
          </p:nvSpPr>
          <p:spPr>
            <a:xfrm>
              <a:off x="4121212" y="5030835"/>
              <a:ext cx="3415164" cy="830997"/>
            </a:xfrm>
            <a:prstGeom prst="rect">
              <a:avLst/>
            </a:prstGeom>
          </p:spPr>
          <p:txBody>
            <a:bodyPr wrap="square">
              <a:spAutoFit/>
            </a:bodyPr>
            <a:lstStyle/>
            <a:p>
              <a:pPr algn="ctr" defTabSz="914400" eaLnBrk="1" hangingPunct="1">
                <a:defRPr/>
              </a:pPr>
              <a:r>
                <a:rPr lang="en-GB" sz="1600" kern="0">
                  <a:solidFill>
                    <a:srgbClr val="000000"/>
                  </a:solidFill>
                  <a:latin typeface="Aptos" panose="020B0004020202020204" pitchFamily="34" charset="0"/>
                  <a:cs typeface="Arial" pitchFamily="34" charset="0"/>
                </a:rPr>
                <a:t>Remaining amount is invested and can be drawn in the future as a taxable ‘income’</a:t>
              </a:r>
              <a:endParaRPr lang="en-GB" sz="1600">
                <a:solidFill>
                  <a:srgbClr val="000000"/>
                </a:solidFill>
                <a:latin typeface="Aptos" panose="020B0004020202020204" pitchFamily="34" charset="0"/>
                <a:cs typeface="Times New Roman" pitchFamily="18" charset="0"/>
              </a:endParaRPr>
            </a:p>
          </p:txBody>
        </p:sp>
      </p:grpSp>
      <p:sp>
        <p:nvSpPr>
          <p:cNvPr id="2" name="Rectangle 1"/>
          <p:cNvSpPr/>
          <p:nvPr/>
        </p:nvSpPr>
        <p:spPr>
          <a:xfrm>
            <a:off x="2047200" y="6367598"/>
            <a:ext cx="8097599" cy="307777"/>
          </a:xfrm>
          <a:prstGeom prst="rect">
            <a:avLst/>
          </a:prstGeom>
        </p:spPr>
        <p:txBody>
          <a:bodyPr wrap="square">
            <a:spAutoFit/>
          </a:bodyPr>
          <a:lstStyle/>
          <a:p>
            <a:pPr algn="ctr">
              <a:defRPr/>
            </a:pPr>
            <a:r>
              <a:rPr lang="en-GB" sz="1400">
                <a:solidFill>
                  <a:srgbClr val="000000"/>
                </a:solidFill>
                <a:latin typeface="Aptos" panose="020B0004020202020204" pitchFamily="34" charset="0"/>
                <a:ea typeface="ヒラギノ角ゴ Pro W3" charset="-128"/>
                <a:cs typeface="Arial" pitchFamily="34" charset="0"/>
              </a:rPr>
              <a:t>Remember – the MPAA will apply if you receive taxable money flexibly from any DC pension pot.</a:t>
            </a:r>
            <a:endParaRPr lang="en-GB" sz="1400">
              <a:solidFill>
                <a:srgbClr val="000000"/>
              </a:solidFill>
              <a:latin typeface="Aptos" panose="020B0004020202020204" pitchFamily="34" charset="0"/>
            </a:endParaRPr>
          </a:p>
        </p:txBody>
      </p:sp>
      <p:sp>
        <p:nvSpPr>
          <p:cNvPr id="4" name="RefTextBox123">
            <a:extLst>
              <a:ext uri="{FF2B5EF4-FFF2-40B4-BE49-F238E27FC236}">
                <a16:creationId xmlns:a16="http://schemas.microsoft.com/office/drawing/2014/main" id="{4F00AA8B-CACE-7EDB-51BB-448BD506831A}"/>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664760966</a:t>
            </a:r>
          </a:p>
        </p:txBody>
      </p:sp>
    </p:spTree>
    <p:custDataLst>
      <p:tags r:id="rId1"/>
    </p:custDataLst>
    <p:extLst>
      <p:ext uri="{BB962C8B-B14F-4D97-AF65-F5344CB8AC3E}">
        <p14:creationId xmlns:p14="http://schemas.microsoft.com/office/powerpoint/2010/main" val="425491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9">
                                            <p:bg/>
                                          </p:spTgt>
                                        </p:tgtEl>
                                        <p:attrNameLst>
                                          <p:attrName>style.visibility</p:attrName>
                                        </p:attrNameLst>
                                      </p:cBhvr>
                                      <p:to>
                                        <p:strVal val="visible"/>
                                      </p:to>
                                    </p:set>
                                    <p:animEffect transition="in" filter="wipe(right)">
                                      <p:cBhvr>
                                        <p:cTn id="7" dur="500"/>
                                        <p:tgtEl>
                                          <p:spTgt spid="39">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
                                            <p:bg/>
                                          </p:spTgt>
                                        </p:tgtEl>
                                        <p:attrNameLst>
                                          <p:attrName>style.visibility</p:attrName>
                                        </p:attrNameLst>
                                      </p:cBhvr>
                                      <p:to>
                                        <p:strVal val="visible"/>
                                      </p:to>
                                    </p:set>
                                    <p:animEffect transition="in" filter="fade">
                                      <p:cBhvr>
                                        <p:cTn id="11" dur="500"/>
                                        <p:tgtEl>
                                          <p:spTgt spid="45">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8">
                                            <p:bg/>
                                          </p:spTgt>
                                        </p:tgtEl>
                                        <p:attrNameLst>
                                          <p:attrName>style.visibility</p:attrName>
                                        </p:attrNameLst>
                                      </p:cBhvr>
                                      <p:to>
                                        <p:strVal val="visible"/>
                                      </p:to>
                                    </p:set>
                                    <p:animEffect transition="in" filter="wipe(left)">
                                      <p:cBhvr>
                                        <p:cTn id="16" dur="500"/>
                                        <p:tgtEl>
                                          <p:spTgt spid="48">
                                            <p:bg/>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4">
                                            <p:bg/>
                                          </p:spTgt>
                                        </p:tgtEl>
                                        <p:attrNameLst>
                                          <p:attrName>style.visibility</p:attrName>
                                        </p:attrNameLst>
                                      </p:cBhvr>
                                      <p:to>
                                        <p:strVal val="visible"/>
                                      </p:to>
                                    </p:set>
                                    <p:animEffect transition="in" filter="fade">
                                      <p:cBhvr>
                                        <p:cTn id="20" dur="500"/>
                                        <p:tgtEl>
                                          <p:spTgt spid="54">
                                            <p:bg/>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626874" y="2554898"/>
            <a:ext cx="4099659" cy="2052885"/>
            <a:chOff x="216606" y="2518861"/>
            <a:chExt cx="4099659" cy="2052885"/>
          </a:xfrm>
        </p:grpSpPr>
        <p:sp>
          <p:nvSpPr>
            <p:cNvPr id="24" name="Freeform 23"/>
            <p:cNvSpPr>
              <a:spLocks noChangeAspect="1"/>
            </p:cNvSpPr>
            <p:nvPr/>
          </p:nvSpPr>
          <p:spPr>
            <a:xfrm rot="9180000" flipH="1">
              <a:off x="3060222" y="3315703"/>
              <a:ext cx="1256043" cy="1256043"/>
            </a:xfrm>
            <a:custGeom>
              <a:avLst/>
              <a:gdLst>
                <a:gd name="connsiteX0" fmla="*/ 256733 w 1367507"/>
                <a:gd name="connsiteY0" fmla="*/ 1115264 h 1367507"/>
                <a:gd name="connsiteX1" fmla="*/ 1020408 w 1367507"/>
                <a:gd name="connsiteY1" fmla="*/ 1115264 h 1367507"/>
                <a:gd name="connsiteX2" fmla="*/ 1020408 w 1367507"/>
                <a:gd name="connsiteY2" fmla="*/ 351589 h 1367507"/>
                <a:gd name="connsiteX3" fmla="*/ 256733 w 1367507"/>
                <a:gd name="connsiteY3" fmla="*/ 351589 h 1367507"/>
                <a:gd name="connsiteX4" fmla="*/ 256733 w 1367507"/>
                <a:gd name="connsiteY4" fmla="*/ 1115264 h 1367507"/>
                <a:gd name="connsiteX5" fmla="*/ 189795 w 1367507"/>
                <a:gd name="connsiteY5" fmla="*/ 1177712 h 1367507"/>
                <a:gd name="connsiteX6" fmla="*/ 0 w 1367507"/>
                <a:gd name="connsiteY6" fmla="*/ 719507 h 1367507"/>
                <a:gd name="connsiteX7" fmla="*/ 648000 w 1367507"/>
                <a:gd name="connsiteY7" fmla="*/ 71507 h 1367507"/>
                <a:gd name="connsiteX8" fmla="*/ 1367507 w 1367507"/>
                <a:gd name="connsiteY8" fmla="*/ 0 h 1367507"/>
                <a:gd name="connsiteX9" fmla="*/ 1296000 w 1367507"/>
                <a:gd name="connsiteY9" fmla="*/ 719507 h 1367507"/>
                <a:gd name="connsiteX10" fmla="*/ 648000 w 1367507"/>
                <a:gd name="connsiteY10" fmla="*/ 1367507 h 1367507"/>
                <a:gd name="connsiteX11" fmla="*/ 189795 w 1367507"/>
                <a:gd name="connsiteY11" fmla="*/ 1177712 h 136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7507" h="1367507">
                  <a:moveTo>
                    <a:pt x="256733" y="1115264"/>
                  </a:moveTo>
                  <a:cubicBezTo>
                    <a:pt x="467616" y="1326147"/>
                    <a:pt x="809525" y="1326147"/>
                    <a:pt x="1020408" y="1115264"/>
                  </a:cubicBezTo>
                  <a:cubicBezTo>
                    <a:pt x="1231292" y="904381"/>
                    <a:pt x="1231292" y="562472"/>
                    <a:pt x="1020408" y="351589"/>
                  </a:cubicBezTo>
                  <a:cubicBezTo>
                    <a:pt x="809525" y="140705"/>
                    <a:pt x="467616" y="140705"/>
                    <a:pt x="256733" y="351589"/>
                  </a:cubicBezTo>
                  <a:cubicBezTo>
                    <a:pt x="45850" y="562472"/>
                    <a:pt x="45850" y="904381"/>
                    <a:pt x="256733" y="1115264"/>
                  </a:cubicBezTo>
                  <a:close/>
                  <a:moveTo>
                    <a:pt x="189795" y="1177712"/>
                  </a:moveTo>
                  <a:cubicBezTo>
                    <a:pt x="72530" y="1060448"/>
                    <a:pt x="0" y="898448"/>
                    <a:pt x="0" y="719507"/>
                  </a:cubicBezTo>
                  <a:cubicBezTo>
                    <a:pt x="0" y="361626"/>
                    <a:pt x="290119" y="71507"/>
                    <a:pt x="648000" y="71507"/>
                  </a:cubicBezTo>
                  <a:cubicBezTo>
                    <a:pt x="887835" y="71507"/>
                    <a:pt x="1127671" y="47671"/>
                    <a:pt x="1367507" y="0"/>
                  </a:cubicBezTo>
                  <a:cubicBezTo>
                    <a:pt x="1319836" y="239836"/>
                    <a:pt x="1296000" y="479672"/>
                    <a:pt x="1296000" y="719507"/>
                  </a:cubicBezTo>
                  <a:cubicBezTo>
                    <a:pt x="1296000" y="1077388"/>
                    <a:pt x="1005881" y="1367507"/>
                    <a:pt x="648000" y="1367507"/>
                  </a:cubicBezTo>
                  <a:cubicBezTo>
                    <a:pt x="469059" y="1367507"/>
                    <a:pt x="307059" y="1294977"/>
                    <a:pt x="189795" y="1177712"/>
                  </a:cubicBezTo>
                  <a:close/>
                </a:path>
              </a:pathLst>
            </a:custGeom>
            <a:solidFill>
              <a:schemeClr val="accent6"/>
            </a:solidFill>
            <a:ln w="9525" cap="flat" cmpd="sng" algn="ctr">
              <a:noFill/>
              <a:prstDash val="solid"/>
            </a:ln>
            <a:effectLst/>
          </p:spPr>
          <p:txBody>
            <a:bodyPr rtlCol="0" anchor="ctr"/>
            <a:lstStyle/>
            <a:p>
              <a:pPr algn="ctr" defTabSz="914400" eaLnBrk="1" fontAlgn="auto" hangingPunct="1">
                <a:defRPr/>
              </a:pPr>
              <a:endParaRPr lang="en-GB" kern="0">
                <a:solidFill>
                  <a:srgbClr val="092149"/>
                </a:solidFill>
                <a:latin typeface="Arial"/>
                <a:cs typeface="+mn-cs"/>
              </a:endParaRPr>
            </a:p>
          </p:txBody>
        </p:sp>
        <p:sp>
          <p:nvSpPr>
            <p:cNvPr id="27" name="Rectangle 26"/>
            <p:cNvSpPr/>
            <p:nvPr/>
          </p:nvSpPr>
          <p:spPr>
            <a:xfrm>
              <a:off x="216606" y="2518861"/>
              <a:ext cx="3585349" cy="1200329"/>
            </a:xfrm>
            <a:prstGeom prst="rect">
              <a:avLst/>
            </a:prstGeom>
          </p:spPr>
          <p:txBody>
            <a:bodyPr wrap="square">
              <a:spAutoFit/>
            </a:bodyPr>
            <a:lstStyle/>
            <a:p>
              <a:pPr fontAlgn="auto">
                <a:buClr>
                  <a:srgbClr val="4D89C4"/>
                </a:buClr>
                <a:defRPr/>
              </a:pPr>
              <a:r>
                <a:rPr lang="en-GB" kern="0" dirty="0">
                  <a:solidFill>
                    <a:srgbClr val="000000"/>
                  </a:solidFill>
                  <a:latin typeface="Aptos" panose="020B0004020202020204" pitchFamily="34" charset="0"/>
                  <a:cs typeface="Arial" pitchFamily="34" charset="0"/>
                </a:rPr>
                <a:t>Options include</a:t>
              </a:r>
            </a:p>
            <a:p>
              <a:pPr marL="285750" indent="-285750" fontAlgn="auto">
                <a:buClr>
                  <a:srgbClr val="092149"/>
                </a:buClr>
                <a:buFont typeface="Arial" panose="020B0604020202020204" pitchFamily="34" charset="0"/>
                <a:buChar char="•"/>
                <a:defRPr/>
              </a:pPr>
              <a:r>
                <a:rPr lang="en-GB" kern="0" dirty="0">
                  <a:solidFill>
                    <a:srgbClr val="000000"/>
                  </a:solidFill>
                  <a:latin typeface="Aptos" panose="020B0004020202020204" pitchFamily="34" charset="0"/>
                  <a:cs typeface="Arial" pitchFamily="34" charset="0"/>
                </a:rPr>
                <a:t>A guarantee period</a:t>
              </a:r>
            </a:p>
            <a:p>
              <a:pPr marL="285750" indent="-285750" fontAlgn="auto">
                <a:buClr>
                  <a:srgbClr val="092149"/>
                </a:buClr>
                <a:buFont typeface="Arial" panose="020B0604020202020204" pitchFamily="34" charset="0"/>
                <a:buChar char="•"/>
                <a:defRPr/>
              </a:pPr>
              <a:r>
                <a:rPr lang="en-GB" kern="0" dirty="0">
                  <a:solidFill>
                    <a:srgbClr val="000000"/>
                  </a:solidFill>
                  <a:latin typeface="Aptos" panose="020B0004020202020204" pitchFamily="34" charset="0"/>
                  <a:cs typeface="Arial" pitchFamily="34" charset="0"/>
                </a:rPr>
                <a:t>Inflation linking </a:t>
              </a:r>
            </a:p>
            <a:p>
              <a:pPr marL="285750" indent="-285750" fontAlgn="auto">
                <a:buClr>
                  <a:srgbClr val="092149"/>
                </a:buClr>
                <a:buFont typeface="Arial" panose="020B0604020202020204" pitchFamily="34" charset="0"/>
                <a:buChar char="•"/>
                <a:defRPr/>
              </a:pPr>
              <a:r>
                <a:rPr lang="en-GB" kern="0" dirty="0">
                  <a:solidFill>
                    <a:srgbClr val="000000"/>
                  </a:solidFill>
                  <a:latin typeface="Aptos" panose="020B0004020202020204" pitchFamily="34" charset="0"/>
                  <a:cs typeface="Arial" pitchFamily="34" charset="0"/>
                </a:rPr>
                <a:t>Spouse/partner income </a:t>
              </a:r>
            </a:p>
          </p:txBody>
        </p:sp>
        <p:pic>
          <p:nvPicPr>
            <p:cNvPr id="29" name="Picture 28"/>
            <p:cNvPicPr>
              <a:picLocks noChangeAspect="1"/>
            </p:cNvPicPr>
            <p:nvPr/>
          </p:nvPicPr>
          <p:blipFill>
            <a:blip r:embed="rId4"/>
            <a:srcRect/>
            <a:stretch>
              <a:fillRect/>
            </a:stretch>
          </p:blipFill>
          <p:spPr>
            <a:xfrm>
              <a:off x="3350674" y="3818587"/>
              <a:ext cx="592351" cy="293184"/>
            </a:xfrm>
            <a:prstGeom prst="rect">
              <a:avLst/>
            </a:prstGeom>
          </p:spPr>
        </p:pic>
      </p:grpSp>
      <p:grpSp>
        <p:nvGrpSpPr>
          <p:cNvPr id="32" name="Group 31"/>
          <p:cNvGrpSpPr/>
          <p:nvPr/>
        </p:nvGrpSpPr>
        <p:grpSpPr>
          <a:xfrm>
            <a:off x="4114690" y="1759792"/>
            <a:ext cx="3962619" cy="2102609"/>
            <a:chOff x="2704422" y="1723755"/>
            <a:chExt cx="3962619" cy="2102609"/>
          </a:xfrm>
        </p:grpSpPr>
        <p:sp>
          <p:nvSpPr>
            <p:cNvPr id="34" name="Freeform 33"/>
            <p:cNvSpPr>
              <a:spLocks noChangeAspect="1"/>
            </p:cNvSpPr>
            <p:nvPr/>
          </p:nvSpPr>
          <p:spPr>
            <a:xfrm rot="8100000">
              <a:off x="4037217" y="2570321"/>
              <a:ext cx="1256043" cy="1256043"/>
            </a:xfrm>
            <a:custGeom>
              <a:avLst/>
              <a:gdLst>
                <a:gd name="connsiteX0" fmla="*/ 256733 w 1367507"/>
                <a:gd name="connsiteY0" fmla="*/ 1115264 h 1367507"/>
                <a:gd name="connsiteX1" fmla="*/ 1020408 w 1367507"/>
                <a:gd name="connsiteY1" fmla="*/ 1115264 h 1367507"/>
                <a:gd name="connsiteX2" fmla="*/ 1020408 w 1367507"/>
                <a:gd name="connsiteY2" fmla="*/ 351589 h 1367507"/>
                <a:gd name="connsiteX3" fmla="*/ 256733 w 1367507"/>
                <a:gd name="connsiteY3" fmla="*/ 351589 h 1367507"/>
                <a:gd name="connsiteX4" fmla="*/ 256733 w 1367507"/>
                <a:gd name="connsiteY4" fmla="*/ 1115264 h 1367507"/>
                <a:gd name="connsiteX5" fmla="*/ 189795 w 1367507"/>
                <a:gd name="connsiteY5" fmla="*/ 1177712 h 1367507"/>
                <a:gd name="connsiteX6" fmla="*/ 0 w 1367507"/>
                <a:gd name="connsiteY6" fmla="*/ 719507 h 1367507"/>
                <a:gd name="connsiteX7" fmla="*/ 648000 w 1367507"/>
                <a:gd name="connsiteY7" fmla="*/ 71507 h 1367507"/>
                <a:gd name="connsiteX8" fmla="*/ 1367507 w 1367507"/>
                <a:gd name="connsiteY8" fmla="*/ 0 h 1367507"/>
                <a:gd name="connsiteX9" fmla="*/ 1296000 w 1367507"/>
                <a:gd name="connsiteY9" fmla="*/ 719507 h 1367507"/>
                <a:gd name="connsiteX10" fmla="*/ 648000 w 1367507"/>
                <a:gd name="connsiteY10" fmla="*/ 1367507 h 1367507"/>
                <a:gd name="connsiteX11" fmla="*/ 189795 w 1367507"/>
                <a:gd name="connsiteY11" fmla="*/ 1177712 h 136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7507" h="1367507">
                  <a:moveTo>
                    <a:pt x="256733" y="1115264"/>
                  </a:moveTo>
                  <a:cubicBezTo>
                    <a:pt x="467616" y="1326147"/>
                    <a:pt x="809525" y="1326147"/>
                    <a:pt x="1020408" y="1115264"/>
                  </a:cubicBezTo>
                  <a:cubicBezTo>
                    <a:pt x="1231292" y="904381"/>
                    <a:pt x="1231292" y="562472"/>
                    <a:pt x="1020408" y="351589"/>
                  </a:cubicBezTo>
                  <a:cubicBezTo>
                    <a:pt x="809525" y="140705"/>
                    <a:pt x="467616" y="140705"/>
                    <a:pt x="256733" y="351589"/>
                  </a:cubicBezTo>
                  <a:cubicBezTo>
                    <a:pt x="45850" y="562472"/>
                    <a:pt x="45850" y="904381"/>
                    <a:pt x="256733" y="1115264"/>
                  </a:cubicBezTo>
                  <a:close/>
                  <a:moveTo>
                    <a:pt x="189795" y="1177712"/>
                  </a:moveTo>
                  <a:cubicBezTo>
                    <a:pt x="72530" y="1060448"/>
                    <a:pt x="0" y="898448"/>
                    <a:pt x="0" y="719507"/>
                  </a:cubicBezTo>
                  <a:cubicBezTo>
                    <a:pt x="0" y="361626"/>
                    <a:pt x="290119" y="71507"/>
                    <a:pt x="648000" y="71507"/>
                  </a:cubicBezTo>
                  <a:cubicBezTo>
                    <a:pt x="887835" y="71507"/>
                    <a:pt x="1127671" y="47671"/>
                    <a:pt x="1367507" y="0"/>
                  </a:cubicBezTo>
                  <a:cubicBezTo>
                    <a:pt x="1319836" y="239836"/>
                    <a:pt x="1296000" y="479672"/>
                    <a:pt x="1296000" y="719507"/>
                  </a:cubicBezTo>
                  <a:cubicBezTo>
                    <a:pt x="1296000" y="1077388"/>
                    <a:pt x="1005881" y="1367507"/>
                    <a:pt x="648000" y="1367507"/>
                  </a:cubicBezTo>
                  <a:cubicBezTo>
                    <a:pt x="469059" y="1367507"/>
                    <a:pt x="307059" y="1294977"/>
                    <a:pt x="189795" y="1177712"/>
                  </a:cubicBezTo>
                  <a:close/>
                </a:path>
              </a:pathLst>
            </a:custGeom>
            <a:solidFill>
              <a:srgbClr val="D2D6AB"/>
            </a:solidFill>
            <a:ln w="9525" cap="flat" cmpd="sng" algn="ctr">
              <a:noFill/>
              <a:prstDash val="solid"/>
            </a:ln>
            <a:effectLst/>
          </p:spPr>
          <p:txBody>
            <a:bodyPr rtlCol="0" anchor="ctr"/>
            <a:lstStyle/>
            <a:p>
              <a:pPr algn="ctr" defTabSz="914400" eaLnBrk="1" fontAlgn="auto" hangingPunct="1">
                <a:defRPr/>
              </a:pPr>
              <a:endParaRPr lang="en-GB" kern="0">
                <a:solidFill>
                  <a:srgbClr val="092149"/>
                </a:solidFill>
                <a:latin typeface="Arial"/>
                <a:cs typeface="+mn-cs"/>
              </a:endParaRPr>
            </a:p>
          </p:txBody>
        </p:sp>
        <p:sp>
          <p:nvSpPr>
            <p:cNvPr id="35" name="Rectangle 34"/>
            <p:cNvSpPr/>
            <p:nvPr/>
          </p:nvSpPr>
          <p:spPr>
            <a:xfrm>
              <a:off x="2704422" y="1723755"/>
              <a:ext cx="3962619" cy="646331"/>
            </a:xfrm>
            <a:prstGeom prst="rect">
              <a:avLst/>
            </a:prstGeom>
          </p:spPr>
          <p:txBody>
            <a:bodyPr wrap="square">
              <a:spAutoFit/>
            </a:bodyPr>
            <a:lstStyle/>
            <a:p>
              <a:pPr algn="ctr" fontAlgn="auto">
                <a:spcAft>
                  <a:spcPts val="1000"/>
                </a:spcAft>
                <a:buClr>
                  <a:srgbClr val="4D89C4"/>
                </a:buClr>
                <a:defRPr/>
              </a:pPr>
              <a:r>
                <a:rPr lang="en-GB" kern="0" dirty="0">
                  <a:solidFill>
                    <a:srgbClr val="000000"/>
                  </a:solidFill>
                  <a:latin typeface="Aptos" panose="020B0004020202020204" pitchFamily="34" charset="0"/>
                  <a:cs typeface="Arial" pitchFamily="34" charset="0"/>
                </a:rPr>
                <a:t>Receive up to 25% as a tax-free lump sum</a:t>
              </a:r>
            </a:p>
          </p:txBody>
        </p:sp>
        <p:pic>
          <p:nvPicPr>
            <p:cNvPr id="36" name="Picture 35"/>
            <p:cNvPicPr>
              <a:picLocks noChangeAspect="1"/>
            </p:cNvPicPr>
            <p:nvPr/>
          </p:nvPicPr>
          <p:blipFill>
            <a:blip r:embed="rId5"/>
            <a:srcRect/>
            <a:stretch>
              <a:fillRect/>
            </a:stretch>
          </p:blipFill>
          <p:spPr>
            <a:xfrm>
              <a:off x="4389676" y="2848823"/>
              <a:ext cx="576000" cy="576000"/>
            </a:xfrm>
            <a:prstGeom prst="rect">
              <a:avLst/>
            </a:prstGeom>
          </p:spPr>
        </p:pic>
      </p:grpSp>
      <p:grpSp>
        <p:nvGrpSpPr>
          <p:cNvPr id="37" name="Group 36"/>
          <p:cNvGrpSpPr/>
          <p:nvPr/>
        </p:nvGrpSpPr>
        <p:grpSpPr>
          <a:xfrm>
            <a:off x="6424481" y="2884859"/>
            <a:ext cx="3250843" cy="1731218"/>
            <a:chOff x="5014213" y="2848823"/>
            <a:chExt cx="3250843" cy="1731218"/>
          </a:xfrm>
        </p:grpSpPr>
        <p:sp>
          <p:nvSpPr>
            <p:cNvPr id="38" name="Freeform 37"/>
            <p:cNvSpPr>
              <a:spLocks noChangeAspect="1"/>
            </p:cNvSpPr>
            <p:nvPr/>
          </p:nvSpPr>
          <p:spPr>
            <a:xfrm rot="12420000">
              <a:off x="5014213" y="3323998"/>
              <a:ext cx="1256043" cy="1256043"/>
            </a:xfrm>
            <a:custGeom>
              <a:avLst/>
              <a:gdLst>
                <a:gd name="connsiteX0" fmla="*/ 256733 w 1367507"/>
                <a:gd name="connsiteY0" fmla="*/ 1115264 h 1367507"/>
                <a:gd name="connsiteX1" fmla="*/ 1020408 w 1367507"/>
                <a:gd name="connsiteY1" fmla="*/ 1115264 h 1367507"/>
                <a:gd name="connsiteX2" fmla="*/ 1020408 w 1367507"/>
                <a:gd name="connsiteY2" fmla="*/ 351589 h 1367507"/>
                <a:gd name="connsiteX3" fmla="*/ 256733 w 1367507"/>
                <a:gd name="connsiteY3" fmla="*/ 351589 h 1367507"/>
                <a:gd name="connsiteX4" fmla="*/ 256733 w 1367507"/>
                <a:gd name="connsiteY4" fmla="*/ 1115264 h 1367507"/>
                <a:gd name="connsiteX5" fmla="*/ 189795 w 1367507"/>
                <a:gd name="connsiteY5" fmla="*/ 1177712 h 1367507"/>
                <a:gd name="connsiteX6" fmla="*/ 0 w 1367507"/>
                <a:gd name="connsiteY6" fmla="*/ 719507 h 1367507"/>
                <a:gd name="connsiteX7" fmla="*/ 648000 w 1367507"/>
                <a:gd name="connsiteY7" fmla="*/ 71507 h 1367507"/>
                <a:gd name="connsiteX8" fmla="*/ 1367507 w 1367507"/>
                <a:gd name="connsiteY8" fmla="*/ 0 h 1367507"/>
                <a:gd name="connsiteX9" fmla="*/ 1296000 w 1367507"/>
                <a:gd name="connsiteY9" fmla="*/ 719507 h 1367507"/>
                <a:gd name="connsiteX10" fmla="*/ 648000 w 1367507"/>
                <a:gd name="connsiteY10" fmla="*/ 1367507 h 1367507"/>
                <a:gd name="connsiteX11" fmla="*/ 189795 w 1367507"/>
                <a:gd name="connsiteY11" fmla="*/ 1177712 h 136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7507" h="1367507">
                  <a:moveTo>
                    <a:pt x="256733" y="1115264"/>
                  </a:moveTo>
                  <a:cubicBezTo>
                    <a:pt x="467616" y="1326147"/>
                    <a:pt x="809525" y="1326147"/>
                    <a:pt x="1020408" y="1115264"/>
                  </a:cubicBezTo>
                  <a:cubicBezTo>
                    <a:pt x="1231292" y="904381"/>
                    <a:pt x="1231292" y="562472"/>
                    <a:pt x="1020408" y="351589"/>
                  </a:cubicBezTo>
                  <a:cubicBezTo>
                    <a:pt x="809525" y="140705"/>
                    <a:pt x="467616" y="140705"/>
                    <a:pt x="256733" y="351589"/>
                  </a:cubicBezTo>
                  <a:cubicBezTo>
                    <a:pt x="45850" y="562472"/>
                    <a:pt x="45850" y="904381"/>
                    <a:pt x="256733" y="1115264"/>
                  </a:cubicBezTo>
                  <a:close/>
                  <a:moveTo>
                    <a:pt x="189795" y="1177712"/>
                  </a:moveTo>
                  <a:cubicBezTo>
                    <a:pt x="72530" y="1060448"/>
                    <a:pt x="0" y="898448"/>
                    <a:pt x="0" y="719507"/>
                  </a:cubicBezTo>
                  <a:cubicBezTo>
                    <a:pt x="0" y="361626"/>
                    <a:pt x="290119" y="71507"/>
                    <a:pt x="648000" y="71507"/>
                  </a:cubicBezTo>
                  <a:cubicBezTo>
                    <a:pt x="887835" y="71507"/>
                    <a:pt x="1127671" y="47671"/>
                    <a:pt x="1367507" y="0"/>
                  </a:cubicBezTo>
                  <a:cubicBezTo>
                    <a:pt x="1319836" y="239836"/>
                    <a:pt x="1296000" y="479672"/>
                    <a:pt x="1296000" y="719507"/>
                  </a:cubicBezTo>
                  <a:cubicBezTo>
                    <a:pt x="1296000" y="1077388"/>
                    <a:pt x="1005881" y="1367507"/>
                    <a:pt x="648000" y="1367507"/>
                  </a:cubicBezTo>
                  <a:cubicBezTo>
                    <a:pt x="469059" y="1367507"/>
                    <a:pt x="307059" y="1294977"/>
                    <a:pt x="189795" y="1177712"/>
                  </a:cubicBezTo>
                  <a:close/>
                </a:path>
              </a:pathLst>
            </a:custGeom>
            <a:solidFill>
              <a:schemeClr val="tx2">
                <a:lumMod val="40000"/>
                <a:lumOff val="60000"/>
              </a:schemeClr>
            </a:solidFill>
            <a:ln w="9525" cap="flat" cmpd="sng" algn="ctr">
              <a:noFill/>
              <a:prstDash val="solid"/>
            </a:ln>
            <a:effectLst/>
          </p:spPr>
          <p:txBody>
            <a:bodyPr rtlCol="0" anchor="ctr"/>
            <a:lstStyle/>
            <a:p>
              <a:pPr algn="ctr" defTabSz="914400" eaLnBrk="1" fontAlgn="auto" hangingPunct="1">
                <a:defRPr/>
              </a:pPr>
              <a:endParaRPr lang="en-GB" kern="0">
                <a:solidFill>
                  <a:srgbClr val="092149"/>
                </a:solidFill>
                <a:latin typeface="Arial"/>
                <a:cs typeface="+mn-cs"/>
              </a:endParaRPr>
            </a:p>
          </p:txBody>
        </p:sp>
        <p:sp>
          <p:nvSpPr>
            <p:cNvPr id="39" name="Rectangle 38"/>
            <p:cNvSpPr/>
            <p:nvPr/>
          </p:nvSpPr>
          <p:spPr>
            <a:xfrm>
              <a:off x="6165991" y="2848823"/>
              <a:ext cx="2099065" cy="646331"/>
            </a:xfrm>
            <a:prstGeom prst="rect">
              <a:avLst/>
            </a:prstGeom>
          </p:spPr>
          <p:txBody>
            <a:bodyPr wrap="square">
              <a:spAutoFit/>
            </a:bodyPr>
            <a:lstStyle/>
            <a:p>
              <a:pPr algn="r" fontAlgn="auto">
                <a:spcAft>
                  <a:spcPts val="1000"/>
                </a:spcAft>
                <a:buClr>
                  <a:srgbClr val="4D89C4"/>
                </a:buClr>
                <a:defRPr/>
              </a:pPr>
              <a:r>
                <a:rPr lang="en-GB" kern="0">
                  <a:solidFill>
                    <a:srgbClr val="000000"/>
                  </a:solidFill>
                  <a:latin typeface="Aptos" panose="020B0004020202020204" pitchFamily="34" charset="0"/>
                  <a:cs typeface="Arial" pitchFamily="34" charset="0"/>
                </a:rPr>
                <a:t>Buy an annuity with the remainder</a:t>
              </a:r>
            </a:p>
          </p:txBody>
        </p:sp>
        <p:pic>
          <p:nvPicPr>
            <p:cNvPr id="40" name="Picture 39"/>
            <p:cNvPicPr>
              <a:picLocks noChangeAspect="1"/>
            </p:cNvPicPr>
            <p:nvPr/>
          </p:nvPicPr>
          <p:blipFill>
            <a:blip r:embed="rId6"/>
            <a:srcRect/>
            <a:stretch>
              <a:fillRect/>
            </a:stretch>
          </p:blipFill>
          <p:spPr>
            <a:xfrm>
              <a:off x="5444159" y="3633369"/>
              <a:ext cx="576000" cy="583200"/>
            </a:xfrm>
            <a:prstGeom prst="rect">
              <a:avLst/>
            </a:prstGeom>
          </p:spPr>
        </p:pic>
      </p:grpSp>
      <p:grpSp>
        <p:nvGrpSpPr>
          <p:cNvPr id="41" name="Group 40"/>
          <p:cNvGrpSpPr/>
          <p:nvPr/>
        </p:nvGrpSpPr>
        <p:grpSpPr>
          <a:xfrm>
            <a:off x="2084814" y="4502305"/>
            <a:ext cx="4004624" cy="1296015"/>
            <a:chOff x="674547" y="4466268"/>
            <a:chExt cx="4004624" cy="1296015"/>
          </a:xfrm>
        </p:grpSpPr>
        <p:sp>
          <p:nvSpPr>
            <p:cNvPr id="42" name="Freeform 41"/>
            <p:cNvSpPr>
              <a:spLocks noChangeAspect="1"/>
            </p:cNvSpPr>
            <p:nvPr/>
          </p:nvSpPr>
          <p:spPr>
            <a:xfrm rot="4860000" flipH="1">
              <a:off x="3423128" y="4466268"/>
              <a:ext cx="1256043" cy="1256043"/>
            </a:xfrm>
            <a:custGeom>
              <a:avLst/>
              <a:gdLst>
                <a:gd name="connsiteX0" fmla="*/ 256733 w 1367507"/>
                <a:gd name="connsiteY0" fmla="*/ 1115264 h 1367507"/>
                <a:gd name="connsiteX1" fmla="*/ 1020408 w 1367507"/>
                <a:gd name="connsiteY1" fmla="*/ 1115264 h 1367507"/>
                <a:gd name="connsiteX2" fmla="*/ 1020408 w 1367507"/>
                <a:gd name="connsiteY2" fmla="*/ 351589 h 1367507"/>
                <a:gd name="connsiteX3" fmla="*/ 256733 w 1367507"/>
                <a:gd name="connsiteY3" fmla="*/ 351589 h 1367507"/>
                <a:gd name="connsiteX4" fmla="*/ 256733 w 1367507"/>
                <a:gd name="connsiteY4" fmla="*/ 1115264 h 1367507"/>
                <a:gd name="connsiteX5" fmla="*/ 189795 w 1367507"/>
                <a:gd name="connsiteY5" fmla="*/ 1177712 h 1367507"/>
                <a:gd name="connsiteX6" fmla="*/ 0 w 1367507"/>
                <a:gd name="connsiteY6" fmla="*/ 719507 h 1367507"/>
                <a:gd name="connsiteX7" fmla="*/ 648000 w 1367507"/>
                <a:gd name="connsiteY7" fmla="*/ 71507 h 1367507"/>
                <a:gd name="connsiteX8" fmla="*/ 1367507 w 1367507"/>
                <a:gd name="connsiteY8" fmla="*/ 0 h 1367507"/>
                <a:gd name="connsiteX9" fmla="*/ 1296000 w 1367507"/>
                <a:gd name="connsiteY9" fmla="*/ 719507 h 1367507"/>
                <a:gd name="connsiteX10" fmla="*/ 648000 w 1367507"/>
                <a:gd name="connsiteY10" fmla="*/ 1367507 h 1367507"/>
                <a:gd name="connsiteX11" fmla="*/ 189795 w 1367507"/>
                <a:gd name="connsiteY11" fmla="*/ 1177712 h 136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7507" h="1367507">
                  <a:moveTo>
                    <a:pt x="256733" y="1115264"/>
                  </a:moveTo>
                  <a:cubicBezTo>
                    <a:pt x="467616" y="1326147"/>
                    <a:pt x="809525" y="1326147"/>
                    <a:pt x="1020408" y="1115264"/>
                  </a:cubicBezTo>
                  <a:cubicBezTo>
                    <a:pt x="1231292" y="904381"/>
                    <a:pt x="1231292" y="562472"/>
                    <a:pt x="1020408" y="351589"/>
                  </a:cubicBezTo>
                  <a:cubicBezTo>
                    <a:pt x="809525" y="140705"/>
                    <a:pt x="467616" y="140705"/>
                    <a:pt x="256733" y="351589"/>
                  </a:cubicBezTo>
                  <a:cubicBezTo>
                    <a:pt x="45850" y="562472"/>
                    <a:pt x="45850" y="904381"/>
                    <a:pt x="256733" y="1115264"/>
                  </a:cubicBezTo>
                  <a:close/>
                  <a:moveTo>
                    <a:pt x="189795" y="1177712"/>
                  </a:moveTo>
                  <a:cubicBezTo>
                    <a:pt x="72530" y="1060448"/>
                    <a:pt x="0" y="898448"/>
                    <a:pt x="0" y="719507"/>
                  </a:cubicBezTo>
                  <a:cubicBezTo>
                    <a:pt x="0" y="361626"/>
                    <a:pt x="290119" y="71507"/>
                    <a:pt x="648000" y="71507"/>
                  </a:cubicBezTo>
                  <a:cubicBezTo>
                    <a:pt x="887835" y="71507"/>
                    <a:pt x="1127671" y="47671"/>
                    <a:pt x="1367507" y="0"/>
                  </a:cubicBezTo>
                  <a:cubicBezTo>
                    <a:pt x="1319836" y="239836"/>
                    <a:pt x="1296000" y="479672"/>
                    <a:pt x="1296000" y="719507"/>
                  </a:cubicBezTo>
                  <a:cubicBezTo>
                    <a:pt x="1296000" y="1077388"/>
                    <a:pt x="1005881" y="1367507"/>
                    <a:pt x="648000" y="1367507"/>
                  </a:cubicBezTo>
                  <a:cubicBezTo>
                    <a:pt x="469059" y="1367507"/>
                    <a:pt x="307059" y="1294977"/>
                    <a:pt x="189795" y="1177712"/>
                  </a:cubicBezTo>
                  <a:close/>
                </a:path>
              </a:pathLst>
            </a:custGeom>
            <a:solidFill>
              <a:schemeClr val="accent2"/>
            </a:solidFill>
            <a:ln w="9525" cap="flat" cmpd="sng" algn="ctr">
              <a:noFill/>
              <a:prstDash val="solid"/>
            </a:ln>
            <a:effectLst/>
          </p:spPr>
          <p:txBody>
            <a:bodyPr rtlCol="0" anchor="ctr"/>
            <a:lstStyle/>
            <a:p>
              <a:pPr algn="ctr" defTabSz="914400" eaLnBrk="1" fontAlgn="auto" hangingPunct="1">
                <a:defRPr/>
              </a:pPr>
              <a:endParaRPr lang="en-GB" kern="0">
                <a:solidFill>
                  <a:srgbClr val="092149"/>
                </a:solidFill>
                <a:latin typeface="Arial"/>
                <a:cs typeface="+mn-cs"/>
              </a:endParaRPr>
            </a:p>
          </p:txBody>
        </p:sp>
        <p:sp>
          <p:nvSpPr>
            <p:cNvPr id="43" name="Rectangle 42"/>
            <p:cNvSpPr/>
            <p:nvPr/>
          </p:nvSpPr>
          <p:spPr>
            <a:xfrm>
              <a:off x="674547" y="4838953"/>
              <a:ext cx="2972302" cy="923330"/>
            </a:xfrm>
            <a:prstGeom prst="rect">
              <a:avLst/>
            </a:prstGeom>
          </p:spPr>
          <p:txBody>
            <a:bodyPr wrap="square">
              <a:spAutoFit/>
            </a:bodyPr>
            <a:lstStyle/>
            <a:p>
              <a:pPr fontAlgn="auto">
                <a:spcAft>
                  <a:spcPts val="1000"/>
                </a:spcAft>
                <a:buClr>
                  <a:srgbClr val="4D89C4"/>
                </a:buClr>
                <a:defRPr/>
              </a:pPr>
              <a:r>
                <a:rPr lang="en-GB" kern="0">
                  <a:solidFill>
                    <a:srgbClr val="000000"/>
                  </a:solidFill>
                  <a:latin typeface="Aptos" panose="020B0004020202020204" pitchFamily="34" charset="0"/>
                  <a:cs typeface="Arial" pitchFamily="34" charset="0"/>
                </a:rPr>
                <a:t>The income level is determined by your circumstances</a:t>
              </a:r>
            </a:p>
          </p:txBody>
        </p:sp>
        <p:pic>
          <p:nvPicPr>
            <p:cNvPr id="44" name="Picture 43"/>
            <p:cNvPicPr>
              <a:picLocks noChangeAspect="1"/>
            </p:cNvPicPr>
            <p:nvPr/>
          </p:nvPicPr>
          <p:blipFill>
            <a:blip r:embed="rId7"/>
            <a:srcRect/>
            <a:stretch>
              <a:fillRect/>
            </a:stretch>
          </p:blipFill>
          <p:spPr>
            <a:xfrm>
              <a:off x="3734999" y="4923030"/>
              <a:ext cx="532625" cy="529337"/>
            </a:xfrm>
            <a:prstGeom prst="rect">
              <a:avLst/>
            </a:prstGeom>
          </p:spPr>
        </p:pic>
      </p:grpSp>
      <p:grpSp>
        <p:nvGrpSpPr>
          <p:cNvPr id="45" name="Group 44"/>
          <p:cNvGrpSpPr/>
          <p:nvPr/>
        </p:nvGrpSpPr>
        <p:grpSpPr>
          <a:xfrm>
            <a:off x="6061575" y="4510600"/>
            <a:ext cx="4289329" cy="1256043"/>
            <a:chOff x="4651307" y="4474563"/>
            <a:chExt cx="4289329" cy="1256043"/>
          </a:xfrm>
        </p:grpSpPr>
        <p:sp>
          <p:nvSpPr>
            <p:cNvPr id="46" name="Freeform 45"/>
            <p:cNvSpPr>
              <a:spLocks noChangeAspect="1"/>
            </p:cNvSpPr>
            <p:nvPr/>
          </p:nvSpPr>
          <p:spPr>
            <a:xfrm rot="16740000">
              <a:off x="4651307" y="4474563"/>
              <a:ext cx="1256043" cy="1256043"/>
            </a:xfrm>
            <a:custGeom>
              <a:avLst/>
              <a:gdLst>
                <a:gd name="connsiteX0" fmla="*/ 256733 w 1367507"/>
                <a:gd name="connsiteY0" fmla="*/ 1115264 h 1367507"/>
                <a:gd name="connsiteX1" fmla="*/ 1020408 w 1367507"/>
                <a:gd name="connsiteY1" fmla="*/ 1115264 h 1367507"/>
                <a:gd name="connsiteX2" fmla="*/ 1020408 w 1367507"/>
                <a:gd name="connsiteY2" fmla="*/ 351589 h 1367507"/>
                <a:gd name="connsiteX3" fmla="*/ 256733 w 1367507"/>
                <a:gd name="connsiteY3" fmla="*/ 351589 h 1367507"/>
                <a:gd name="connsiteX4" fmla="*/ 256733 w 1367507"/>
                <a:gd name="connsiteY4" fmla="*/ 1115264 h 1367507"/>
                <a:gd name="connsiteX5" fmla="*/ 189795 w 1367507"/>
                <a:gd name="connsiteY5" fmla="*/ 1177712 h 1367507"/>
                <a:gd name="connsiteX6" fmla="*/ 0 w 1367507"/>
                <a:gd name="connsiteY6" fmla="*/ 719507 h 1367507"/>
                <a:gd name="connsiteX7" fmla="*/ 648000 w 1367507"/>
                <a:gd name="connsiteY7" fmla="*/ 71507 h 1367507"/>
                <a:gd name="connsiteX8" fmla="*/ 1367507 w 1367507"/>
                <a:gd name="connsiteY8" fmla="*/ 0 h 1367507"/>
                <a:gd name="connsiteX9" fmla="*/ 1296000 w 1367507"/>
                <a:gd name="connsiteY9" fmla="*/ 719507 h 1367507"/>
                <a:gd name="connsiteX10" fmla="*/ 648000 w 1367507"/>
                <a:gd name="connsiteY10" fmla="*/ 1367507 h 1367507"/>
                <a:gd name="connsiteX11" fmla="*/ 189795 w 1367507"/>
                <a:gd name="connsiteY11" fmla="*/ 1177712 h 136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7507" h="1367507">
                  <a:moveTo>
                    <a:pt x="256733" y="1115264"/>
                  </a:moveTo>
                  <a:cubicBezTo>
                    <a:pt x="467616" y="1326147"/>
                    <a:pt x="809525" y="1326147"/>
                    <a:pt x="1020408" y="1115264"/>
                  </a:cubicBezTo>
                  <a:cubicBezTo>
                    <a:pt x="1231292" y="904381"/>
                    <a:pt x="1231292" y="562472"/>
                    <a:pt x="1020408" y="351589"/>
                  </a:cubicBezTo>
                  <a:cubicBezTo>
                    <a:pt x="809525" y="140705"/>
                    <a:pt x="467616" y="140705"/>
                    <a:pt x="256733" y="351589"/>
                  </a:cubicBezTo>
                  <a:cubicBezTo>
                    <a:pt x="45850" y="562472"/>
                    <a:pt x="45850" y="904381"/>
                    <a:pt x="256733" y="1115264"/>
                  </a:cubicBezTo>
                  <a:close/>
                  <a:moveTo>
                    <a:pt x="189795" y="1177712"/>
                  </a:moveTo>
                  <a:cubicBezTo>
                    <a:pt x="72530" y="1060448"/>
                    <a:pt x="0" y="898448"/>
                    <a:pt x="0" y="719507"/>
                  </a:cubicBezTo>
                  <a:cubicBezTo>
                    <a:pt x="0" y="361626"/>
                    <a:pt x="290119" y="71507"/>
                    <a:pt x="648000" y="71507"/>
                  </a:cubicBezTo>
                  <a:cubicBezTo>
                    <a:pt x="887835" y="71507"/>
                    <a:pt x="1127671" y="47671"/>
                    <a:pt x="1367507" y="0"/>
                  </a:cubicBezTo>
                  <a:cubicBezTo>
                    <a:pt x="1319836" y="239836"/>
                    <a:pt x="1296000" y="479672"/>
                    <a:pt x="1296000" y="719507"/>
                  </a:cubicBezTo>
                  <a:cubicBezTo>
                    <a:pt x="1296000" y="1077388"/>
                    <a:pt x="1005881" y="1367507"/>
                    <a:pt x="648000" y="1367507"/>
                  </a:cubicBezTo>
                  <a:cubicBezTo>
                    <a:pt x="469059" y="1367507"/>
                    <a:pt x="307059" y="1294977"/>
                    <a:pt x="189795" y="1177712"/>
                  </a:cubicBezTo>
                  <a:close/>
                </a:path>
              </a:pathLst>
            </a:custGeom>
            <a:solidFill>
              <a:schemeClr val="accent5"/>
            </a:solidFill>
            <a:ln w="9525" cap="flat" cmpd="sng" algn="ctr">
              <a:noFill/>
              <a:prstDash val="solid"/>
            </a:ln>
            <a:effectLst/>
          </p:spPr>
          <p:txBody>
            <a:bodyPr rtlCol="0" anchor="ctr"/>
            <a:lstStyle/>
            <a:p>
              <a:pPr algn="ctr" defTabSz="914400" eaLnBrk="1" fontAlgn="auto" hangingPunct="1">
                <a:defRPr/>
              </a:pPr>
              <a:endParaRPr lang="en-GB" kern="0">
                <a:solidFill>
                  <a:srgbClr val="092149"/>
                </a:solidFill>
                <a:latin typeface="Arial"/>
                <a:cs typeface="+mn-cs"/>
              </a:endParaRPr>
            </a:p>
          </p:txBody>
        </p:sp>
        <p:sp>
          <p:nvSpPr>
            <p:cNvPr id="47" name="Rectangle 46"/>
            <p:cNvSpPr/>
            <p:nvPr/>
          </p:nvSpPr>
          <p:spPr>
            <a:xfrm>
              <a:off x="5995282" y="4926776"/>
              <a:ext cx="2945354" cy="646331"/>
            </a:xfrm>
            <a:prstGeom prst="rect">
              <a:avLst/>
            </a:prstGeom>
          </p:spPr>
          <p:txBody>
            <a:bodyPr wrap="square">
              <a:spAutoFit/>
            </a:bodyPr>
            <a:lstStyle/>
            <a:p>
              <a:pPr algn="r" fontAlgn="auto">
                <a:spcAft>
                  <a:spcPts val="1000"/>
                </a:spcAft>
                <a:buClr>
                  <a:srgbClr val="4D89C4"/>
                </a:buClr>
                <a:defRPr/>
              </a:pPr>
              <a:r>
                <a:rPr lang="en-GB" kern="0">
                  <a:solidFill>
                    <a:srgbClr val="000000"/>
                  </a:solidFill>
                  <a:latin typeface="Aptos" panose="020B0004020202020204" pitchFamily="34" charset="0"/>
                  <a:cs typeface="Arial" pitchFamily="34" charset="0"/>
                </a:rPr>
                <a:t>Provides a secure income throughout your retirement</a:t>
              </a:r>
            </a:p>
          </p:txBody>
        </p:sp>
        <p:pic>
          <p:nvPicPr>
            <p:cNvPr id="48" name="Picture 47"/>
            <p:cNvPicPr>
              <a:picLocks noChangeAspect="1"/>
            </p:cNvPicPr>
            <p:nvPr/>
          </p:nvPicPr>
          <p:blipFill>
            <a:blip r:embed="rId8"/>
            <a:srcRect/>
            <a:stretch>
              <a:fillRect/>
            </a:stretch>
          </p:blipFill>
          <p:spPr>
            <a:xfrm>
              <a:off x="5080573" y="4890970"/>
              <a:ext cx="526017" cy="593455"/>
            </a:xfrm>
            <a:prstGeom prst="rect">
              <a:avLst/>
            </a:prstGeom>
          </p:spPr>
        </p:pic>
      </p:grpSp>
      <p:sp>
        <p:nvSpPr>
          <p:cNvPr id="49" name="Title 1"/>
          <p:cNvSpPr txBox="1"/>
          <p:nvPr/>
        </p:nvSpPr>
        <p:spPr>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altLang="en-US" sz="3600">
                <a:solidFill>
                  <a:srgbClr val="391C66"/>
                </a:solidFill>
                <a:latin typeface="Aptos Display" panose="020B0004020202020204" pitchFamily="34" charset="0"/>
                <a:ea typeface="ヒラギノ角ゴ Pro W3"/>
              </a:rPr>
              <a:t>Buying an annuity</a:t>
            </a:r>
          </a:p>
        </p:txBody>
      </p:sp>
      <p:sp>
        <p:nvSpPr>
          <p:cNvPr id="2" name="RefTextBox123">
            <a:extLst>
              <a:ext uri="{FF2B5EF4-FFF2-40B4-BE49-F238E27FC236}">
                <a16:creationId xmlns:a16="http://schemas.microsoft.com/office/drawing/2014/main" id="{F3EA8ACC-16DB-C2D9-5EC1-CFA74C7E8EEA}"/>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779206143</a:t>
            </a:r>
          </a:p>
        </p:txBody>
      </p:sp>
    </p:spTree>
    <p:custDataLst>
      <p:tags r:id="rId1"/>
    </p:custDataLst>
    <p:extLst>
      <p:ext uri="{BB962C8B-B14F-4D97-AF65-F5344CB8AC3E}">
        <p14:creationId xmlns:p14="http://schemas.microsoft.com/office/powerpoint/2010/main" val="58421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bg/>
                                          </p:spTgt>
                                        </p:tgtEl>
                                        <p:attrNameLst>
                                          <p:attrName>style.visibility</p:attrName>
                                        </p:attrNameLst>
                                      </p:cBhvr>
                                      <p:to>
                                        <p:strVal val="visible"/>
                                      </p:to>
                                    </p:set>
                                    <p:animEffect transition="in" filter="fade">
                                      <p:cBhvr>
                                        <p:cTn id="7" dur="500"/>
                                        <p:tgtEl>
                                          <p:spTgt spid="3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bg/>
                                          </p:spTgt>
                                        </p:tgtEl>
                                        <p:attrNameLst>
                                          <p:attrName>style.visibility</p:attrName>
                                        </p:attrNameLst>
                                      </p:cBhvr>
                                      <p:to>
                                        <p:strVal val="visible"/>
                                      </p:to>
                                    </p:set>
                                    <p:animEffect transition="in" filter="fade">
                                      <p:cBhvr>
                                        <p:cTn id="12" dur="500"/>
                                        <p:tgtEl>
                                          <p:spTgt spid="3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bg/>
                                          </p:spTgt>
                                        </p:tgtEl>
                                        <p:attrNameLst>
                                          <p:attrName>style.visibility</p:attrName>
                                        </p:attrNameLst>
                                      </p:cBhvr>
                                      <p:to>
                                        <p:strVal val="visible"/>
                                      </p:to>
                                    </p:set>
                                    <p:animEffect transition="in" filter="fade">
                                      <p:cBhvr>
                                        <p:cTn id="17" dur="500"/>
                                        <p:tgtEl>
                                          <p:spTgt spid="4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bg/>
                                          </p:spTgt>
                                        </p:tgtEl>
                                        <p:attrNameLst>
                                          <p:attrName>style.visibility</p:attrName>
                                        </p:attrNameLst>
                                      </p:cBhvr>
                                      <p:to>
                                        <p:strVal val="visible"/>
                                      </p:to>
                                    </p:set>
                                    <p:animEffect transition="in" filter="fade">
                                      <p:cBhvr>
                                        <p:cTn id="22" dur="500"/>
                                        <p:tgtEl>
                                          <p:spTgt spid="41">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bg/>
                                          </p:spTgt>
                                        </p:tgtEl>
                                        <p:attrNameLst>
                                          <p:attrName>style.visibility</p:attrName>
                                        </p:attrNameLst>
                                      </p:cBhvr>
                                      <p:to>
                                        <p:strVal val="visible"/>
                                      </p:to>
                                    </p:set>
                                    <p:animEffect transition="in" filter="fade">
                                      <p:cBhvr>
                                        <p:cTn id="27" dur="500"/>
                                        <p:tgtEl>
                                          <p:spTgt spid="2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a:extLst>
              <a:ext uri="{FF2B5EF4-FFF2-40B4-BE49-F238E27FC236}">
                <a16:creationId xmlns:a16="http://schemas.microsoft.com/office/drawing/2014/main" id="{3032A944-4220-4D97-8636-AB393314474F}"/>
              </a:ext>
            </a:extLst>
          </p:cNvPr>
          <p:cNvSpPr txBox="1">
            <a:spLocks/>
          </p:cNvSpPr>
          <p:nvPr/>
        </p:nvSpPr>
        <p:spPr bwMode="auto">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altLang="en-US" sz="3600">
                <a:solidFill>
                  <a:srgbClr val="391C66"/>
                </a:solidFill>
                <a:latin typeface="Aptos Display" panose="020B0004020202020204" pitchFamily="34" charset="0"/>
                <a:ea typeface="ヒラギノ角ゴ Pro W3"/>
              </a:rPr>
              <a:t>Example annuity rate</a:t>
            </a:r>
          </a:p>
        </p:txBody>
      </p:sp>
      <p:sp>
        <p:nvSpPr>
          <p:cNvPr id="56" name="RefTextBox123">
            <a:extLst>
              <a:ext uri="{FF2B5EF4-FFF2-40B4-BE49-F238E27FC236}">
                <a16:creationId xmlns:a16="http://schemas.microsoft.com/office/drawing/2014/main" id="{F3663772-27F3-F0D0-A7DA-285960391357}"/>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908264036</a:t>
            </a:r>
          </a:p>
        </p:txBody>
      </p:sp>
      <p:grpSp>
        <p:nvGrpSpPr>
          <p:cNvPr id="58" name="Group 57">
            <a:extLst>
              <a:ext uri="{FF2B5EF4-FFF2-40B4-BE49-F238E27FC236}">
                <a16:creationId xmlns:a16="http://schemas.microsoft.com/office/drawing/2014/main" id="{C3929E39-A325-C242-3670-29E4AC5F0279}"/>
              </a:ext>
            </a:extLst>
          </p:cNvPr>
          <p:cNvGrpSpPr/>
          <p:nvPr/>
        </p:nvGrpSpPr>
        <p:grpSpPr>
          <a:xfrm>
            <a:off x="1225798" y="3048571"/>
            <a:ext cx="2524576" cy="563803"/>
            <a:chOff x="592702" y="2348722"/>
            <a:chExt cx="2524576" cy="563803"/>
          </a:xfrm>
        </p:grpSpPr>
        <p:grpSp>
          <p:nvGrpSpPr>
            <p:cNvPr id="59" name="Group 58">
              <a:extLst>
                <a:ext uri="{FF2B5EF4-FFF2-40B4-BE49-F238E27FC236}">
                  <a16:creationId xmlns:a16="http://schemas.microsoft.com/office/drawing/2014/main" id="{B84B6ACF-F7CF-8540-0616-F67504B494AF}"/>
                </a:ext>
              </a:extLst>
            </p:cNvPr>
            <p:cNvGrpSpPr/>
            <p:nvPr/>
          </p:nvGrpSpPr>
          <p:grpSpPr>
            <a:xfrm>
              <a:off x="592702" y="2348722"/>
              <a:ext cx="563803" cy="563803"/>
              <a:chOff x="616293" y="3380016"/>
              <a:chExt cx="563803" cy="563803"/>
            </a:xfrm>
          </p:grpSpPr>
          <p:grpSp>
            <p:nvGrpSpPr>
              <p:cNvPr id="61" name="Group 60">
                <a:extLst>
                  <a:ext uri="{FF2B5EF4-FFF2-40B4-BE49-F238E27FC236}">
                    <a16:creationId xmlns:a16="http://schemas.microsoft.com/office/drawing/2014/main" id="{E7224A21-2414-3ADB-8625-FAED2C00B546}"/>
                  </a:ext>
                </a:extLst>
              </p:cNvPr>
              <p:cNvGrpSpPr/>
              <p:nvPr/>
            </p:nvGrpSpPr>
            <p:grpSpPr>
              <a:xfrm>
                <a:off x="616293" y="3380016"/>
                <a:ext cx="563803" cy="563803"/>
                <a:chOff x="10093827" y="1372959"/>
                <a:chExt cx="2347946" cy="2337562"/>
              </a:xfrm>
            </p:grpSpPr>
            <p:sp>
              <p:nvSpPr>
                <p:cNvPr id="67" name="Freeform 80">
                  <a:extLst>
                    <a:ext uri="{FF2B5EF4-FFF2-40B4-BE49-F238E27FC236}">
                      <a16:creationId xmlns:a16="http://schemas.microsoft.com/office/drawing/2014/main" id="{110B0EE7-F3F6-5BFC-D845-571C1E21D162}"/>
                    </a:ext>
                  </a:extLst>
                </p:cNvPr>
                <p:cNvSpPr/>
                <p:nvPr/>
              </p:nvSpPr>
              <p:spPr>
                <a:xfrm>
                  <a:off x="11267800" y="1372959"/>
                  <a:ext cx="1173973" cy="2337562"/>
                </a:xfrm>
                <a:custGeom>
                  <a:avLst/>
                  <a:gdLst>
                    <a:gd name="connsiteX0" fmla="*/ 5192 w 1173973"/>
                    <a:gd name="connsiteY0" fmla="*/ 0 h 2337562"/>
                    <a:gd name="connsiteX1" fmla="*/ 1173973 w 1173973"/>
                    <a:gd name="connsiteY1" fmla="*/ 1168781 h 2337562"/>
                    <a:gd name="connsiteX2" fmla="*/ 5192 w 1173973"/>
                    <a:gd name="connsiteY2" fmla="*/ 2337562 h 2337562"/>
                    <a:gd name="connsiteX3" fmla="*/ 0 w 1173973"/>
                    <a:gd name="connsiteY3" fmla="*/ 2337300 h 2337562"/>
                    <a:gd name="connsiteX4" fmla="*/ 0 w 1173973"/>
                    <a:gd name="connsiteY4" fmla="*/ 262 h 233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973" h="2337562">
                      <a:moveTo>
                        <a:pt x="5192" y="0"/>
                      </a:moveTo>
                      <a:cubicBezTo>
                        <a:pt x="650692" y="0"/>
                        <a:pt x="1173973" y="523281"/>
                        <a:pt x="1173973" y="1168781"/>
                      </a:cubicBezTo>
                      <a:cubicBezTo>
                        <a:pt x="1173973" y="1814281"/>
                        <a:pt x="650692" y="2337562"/>
                        <a:pt x="5192" y="2337562"/>
                      </a:cubicBezTo>
                      <a:lnTo>
                        <a:pt x="0" y="2337300"/>
                      </a:lnTo>
                      <a:lnTo>
                        <a:pt x="0" y="262"/>
                      </a:lnTo>
                      <a:close/>
                    </a:path>
                  </a:pathLst>
                </a:custGeom>
                <a:solidFill>
                  <a:srgbClr val="D7D7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92149"/>
                    </a:solidFill>
                    <a:latin typeface="Arial"/>
                  </a:endParaRPr>
                </a:p>
              </p:txBody>
            </p:sp>
            <p:sp>
              <p:nvSpPr>
                <p:cNvPr id="68" name="Freeform 81">
                  <a:extLst>
                    <a:ext uri="{FF2B5EF4-FFF2-40B4-BE49-F238E27FC236}">
                      <a16:creationId xmlns:a16="http://schemas.microsoft.com/office/drawing/2014/main" id="{16789BCC-59B0-7075-D49D-EB55BB11BDA6}"/>
                    </a:ext>
                  </a:extLst>
                </p:cNvPr>
                <p:cNvSpPr/>
                <p:nvPr/>
              </p:nvSpPr>
              <p:spPr>
                <a:xfrm flipH="1">
                  <a:off x="10093827" y="1372959"/>
                  <a:ext cx="1173973" cy="2337562"/>
                </a:xfrm>
                <a:custGeom>
                  <a:avLst/>
                  <a:gdLst>
                    <a:gd name="connsiteX0" fmla="*/ 5192 w 1173973"/>
                    <a:gd name="connsiteY0" fmla="*/ 0 h 2337562"/>
                    <a:gd name="connsiteX1" fmla="*/ 1173973 w 1173973"/>
                    <a:gd name="connsiteY1" fmla="*/ 1168781 h 2337562"/>
                    <a:gd name="connsiteX2" fmla="*/ 5192 w 1173973"/>
                    <a:gd name="connsiteY2" fmla="*/ 2337562 h 2337562"/>
                    <a:gd name="connsiteX3" fmla="*/ 0 w 1173973"/>
                    <a:gd name="connsiteY3" fmla="*/ 2337300 h 2337562"/>
                    <a:gd name="connsiteX4" fmla="*/ 0 w 1173973"/>
                    <a:gd name="connsiteY4" fmla="*/ 262 h 233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973" h="2337562">
                      <a:moveTo>
                        <a:pt x="5192" y="0"/>
                      </a:moveTo>
                      <a:cubicBezTo>
                        <a:pt x="650692" y="0"/>
                        <a:pt x="1173973" y="523281"/>
                        <a:pt x="1173973" y="1168781"/>
                      </a:cubicBezTo>
                      <a:cubicBezTo>
                        <a:pt x="1173973" y="1814281"/>
                        <a:pt x="650692" y="2337562"/>
                        <a:pt x="5192" y="2337562"/>
                      </a:cubicBezTo>
                      <a:lnTo>
                        <a:pt x="0" y="2337300"/>
                      </a:lnTo>
                      <a:lnTo>
                        <a:pt x="0" y="262"/>
                      </a:lnTo>
                      <a:close/>
                    </a:path>
                  </a:pathLst>
                </a:custGeom>
                <a:solidFill>
                  <a:srgbClr val="F1F1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92149"/>
                    </a:solidFill>
                    <a:latin typeface="Arial"/>
                  </a:endParaRPr>
                </a:p>
              </p:txBody>
            </p:sp>
          </p:grpSp>
          <p:sp>
            <p:nvSpPr>
              <p:cNvPr id="62" name="Freeform 78">
                <a:extLst>
                  <a:ext uri="{FF2B5EF4-FFF2-40B4-BE49-F238E27FC236}">
                    <a16:creationId xmlns:a16="http://schemas.microsoft.com/office/drawing/2014/main" id="{DE5C927E-42D5-6A3C-8781-25B5E2E21812}"/>
                  </a:ext>
                </a:extLst>
              </p:cNvPr>
              <p:cNvSpPr/>
              <p:nvPr/>
            </p:nvSpPr>
            <p:spPr>
              <a:xfrm>
                <a:off x="898195" y="3451766"/>
                <a:ext cx="210152" cy="420303"/>
              </a:xfrm>
              <a:custGeom>
                <a:avLst/>
                <a:gdLst>
                  <a:gd name="connsiteX0" fmla="*/ 5192 w 1173973"/>
                  <a:gd name="connsiteY0" fmla="*/ 0 h 2337562"/>
                  <a:gd name="connsiteX1" fmla="*/ 1173973 w 1173973"/>
                  <a:gd name="connsiteY1" fmla="*/ 1168781 h 2337562"/>
                  <a:gd name="connsiteX2" fmla="*/ 5192 w 1173973"/>
                  <a:gd name="connsiteY2" fmla="*/ 2337562 h 2337562"/>
                  <a:gd name="connsiteX3" fmla="*/ 0 w 1173973"/>
                  <a:gd name="connsiteY3" fmla="*/ 2337300 h 2337562"/>
                  <a:gd name="connsiteX4" fmla="*/ 0 w 1173973"/>
                  <a:gd name="connsiteY4" fmla="*/ 262 h 233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973" h="2337562">
                    <a:moveTo>
                      <a:pt x="5192" y="0"/>
                    </a:moveTo>
                    <a:cubicBezTo>
                      <a:pt x="650692" y="0"/>
                      <a:pt x="1173973" y="523281"/>
                      <a:pt x="1173973" y="1168781"/>
                    </a:cubicBezTo>
                    <a:cubicBezTo>
                      <a:pt x="1173973" y="1814281"/>
                      <a:pt x="650692" y="2337562"/>
                      <a:pt x="5192" y="2337562"/>
                    </a:cubicBezTo>
                    <a:lnTo>
                      <a:pt x="0" y="2337300"/>
                    </a:lnTo>
                    <a:lnTo>
                      <a:pt x="0" y="262"/>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92149"/>
                  </a:solidFill>
                  <a:latin typeface="Arial"/>
                </a:endParaRPr>
              </a:p>
            </p:txBody>
          </p:sp>
          <p:sp>
            <p:nvSpPr>
              <p:cNvPr id="63" name="Freeform 79">
                <a:extLst>
                  <a:ext uri="{FF2B5EF4-FFF2-40B4-BE49-F238E27FC236}">
                    <a16:creationId xmlns:a16="http://schemas.microsoft.com/office/drawing/2014/main" id="{35EA3020-3E22-2690-0EAF-7EF9F3570AA3}"/>
                  </a:ext>
                </a:extLst>
              </p:cNvPr>
              <p:cNvSpPr/>
              <p:nvPr/>
            </p:nvSpPr>
            <p:spPr>
              <a:xfrm flipH="1">
                <a:off x="688043" y="3451766"/>
                <a:ext cx="210152" cy="420303"/>
              </a:xfrm>
              <a:custGeom>
                <a:avLst/>
                <a:gdLst>
                  <a:gd name="connsiteX0" fmla="*/ 5192 w 1173973"/>
                  <a:gd name="connsiteY0" fmla="*/ 0 h 2337562"/>
                  <a:gd name="connsiteX1" fmla="*/ 1173973 w 1173973"/>
                  <a:gd name="connsiteY1" fmla="*/ 1168781 h 2337562"/>
                  <a:gd name="connsiteX2" fmla="*/ 5192 w 1173973"/>
                  <a:gd name="connsiteY2" fmla="*/ 2337562 h 2337562"/>
                  <a:gd name="connsiteX3" fmla="*/ 0 w 1173973"/>
                  <a:gd name="connsiteY3" fmla="*/ 2337300 h 2337562"/>
                  <a:gd name="connsiteX4" fmla="*/ 0 w 1173973"/>
                  <a:gd name="connsiteY4" fmla="*/ 262 h 233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973" h="2337562">
                    <a:moveTo>
                      <a:pt x="5192" y="0"/>
                    </a:moveTo>
                    <a:cubicBezTo>
                      <a:pt x="650692" y="0"/>
                      <a:pt x="1173973" y="523281"/>
                      <a:pt x="1173973" y="1168781"/>
                    </a:cubicBezTo>
                    <a:cubicBezTo>
                      <a:pt x="1173973" y="1814281"/>
                      <a:pt x="650692" y="2337562"/>
                      <a:pt x="5192" y="2337562"/>
                    </a:cubicBezTo>
                    <a:lnTo>
                      <a:pt x="0" y="2337300"/>
                    </a:lnTo>
                    <a:lnTo>
                      <a:pt x="0" y="262"/>
                    </a:lnTo>
                    <a:close/>
                  </a:path>
                </a:pathLst>
              </a:custGeom>
              <a:solidFill>
                <a:srgbClr val="16A3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92149"/>
                  </a:solidFill>
                  <a:latin typeface="Arial"/>
                </a:endParaRPr>
              </a:p>
            </p:txBody>
          </p:sp>
          <p:grpSp>
            <p:nvGrpSpPr>
              <p:cNvPr id="64" name="Group 63">
                <a:extLst>
                  <a:ext uri="{FF2B5EF4-FFF2-40B4-BE49-F238E27FC236}">
                    <a16:creationId xmlns:a16="http://schemas.microsoft.com/office/drawing/2014/main" id="{4B46A6A0-802E-13D4-501F-AD2CA2BB97AE}"/>
                  </a:ext>
                </a:extLst>
              </p:cNvPr>
              <p:cNvGrpSpPr/>
              <p:nvPr/>
            </p:nvGrpSpPr>
            <p:grpSpPr>
              <a:xfrm>
                <a:off x="792113" y="3514594"/>
                <a:ext cx="220763" cy="271187"/>
                <a:chOff x="3735652" y="447366"/>
                <a:chExt cx="450557" cy="553469"/>
              </a:xfrm>
              <a:solidFill>
                <a:schemeClr val="bg2"/>
              </a:solidFill>
            </p:grpSpPr>
            <p:sp>
              <p:nvSpPr>
                <p:cNvPr id="65" name="Oval 64">
                  <a:extLst>
                    <a:ext uri="{FF2B5EF4-FFF2-40B4-BE49-F238E27FC236}">
                      <a16:creationId xmlns:a16="http://schemas.microsoft.com/office/drawing/2014/main" id="{89DC830D-4EBC-7BB4-5A01-2FCA30C9CBAA}"/>
                    </a:ext>
                  </a:extLst>
                </p:cNvPr>
                <p:cNvSpPr/>
                <p:nvPr/>
              </p:nvSpPr>
              <p:spPr>
                <a:xfrm>
                  <a:off x="3835375" y="447366"/>
                  <a:ext cx="251112" cy="25111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92149"/>
                    </a:solidFill>
                    <a:latin typeface="Arial"/>
                  </a:endParaRPr>
                </a:p>
              </p:txBody>
            </p:sp>
            <p:sp>
              <p:nvSpPr>
                <p:cNvPr id="66" name="Round Same Side Corner Rectangle 4">
                  <a:extLst>
                    <a:ext uri="{FF2B5EF4-FFF2-40B4-BE49-F238E27FC236}">
                      <a16:creationId xmlns:a16="http://schemas.microsoft.com/office/drawing/2014/main" id="{291FEE71-16D5-6F02-7504-9ACF213BD773}"/>
                    </a:ext>
                  </a:extLst>
                </p:cNvPr>
                <p:cNvSpPr/>
                <p:nvPr/>
              </p:nvSpPr>
              <p:spPr>
                <a:xfrm>
                  <a:off x="3735652" y="710690"/>
                  <a:ext cx="450557" cy="290145"/>
                </a:xfrm>
                <a:custGeom>
                  <a:avLst/>
                  <a:gdLst/>
                  <a:ahLst/>
                  <a:cxnLst/>
                  <a:rect l="l" t="t" r="r" b="b"/>
                  <a:pathLst>
                    <a:path w="972424" h="626212">
                      <a:moveTo>
                        <a:pt x="595805" y="0"/>
                      </a:moveTo>
                      <a:lnTo>
                        <a:pt x="620805" y="0"/>
                      </a:lnTo>
                      <a:cubicBezTo>
                        <a:pt x="838356" y="0"/>
                        <a:pt x="972424" y="183408"/>
                        <a:pt x="972424" y="400960"/>
                      </a:cubicBezTo>
                      <a:lnTo>
                        <a:pt x="967630" y="464090"/>
                      </a:lnTo>
                      <a:cubicBezTo>
                        <a:pt x="968457" y="465023"/>
                        <a:pt x="968482" y="465998"/>
                        <a:pt x="968482" y="466975"/>
                      </a:cubicBezTo>
                      <a:lnTo>
                        <a:pt x="967041" y="471858"/>
                      </a:lnTo>
                      <a:cubicBezTo>
                        <a:pt x="967304" y="478112"/>
                        <a:pt x="966504" y="484240"/>
                        <a:pt x="965636" y="490357"/>
                      </a:cubicBezTo>
                      <a:lnTo>
                        <a:pt x="962329" y="487815"/>
                      </a:lnTo>
                      <a:cubicBezTo>
                        <a:pt x="936803" y="559602"/>
                        <a:pt x="776829" y="616503"/>
                        <a:pt x="571529" y="626212"/>
                      </a:cubicBezTo>
                      <a:lnTo>
                        <a:pt x="517352" y="201991"/>
                      </a:lnTo>
                      <a:lnTo>
                        <a:pt x="504988" y="72351"/>
                      </a:lnTo>
                      <a:close/>
                      <a:moveTo>
                        <a:pt x="351619" y="0"/>
                      </a:moveTo>
                      <a:lnTo>
                        <a:pt x="376620" y="0"/>
                      </a:lnTo>
                      <a:lnTo>
                        <a:pt x="467438" y="72352"/>
                      </a:lnTo>
                      <a:lnTo>
                        <a:pt x="455081" y="201918"/>
                      </a:lnTo>
                      <a:lnTo>
                        <a:pt x="400895" y="626212"/>
                      </a:lnTo>
                      <a:cubicBezTo>
                        <a:pt x="195595" y="616502"/>
                        <a:pt x="35622" y="559601"/>
                        <a:pt x="10097" y="487814"/>
                      </a:cubicBezTo>
                      <a:cubicBezTo>
                        <a:pt x="8841" y="488492"/>
                        <a:pt x="7814" y="489423"/>
                        <a:pt x="6789" y="490357"/>
                      </a:cubicBezTo>
                      <a:lnTo>
                        <a:pt x="5383" y="471850"/>
                      </a:lnTo>
                      <a:cubicBezTo>
                        <a:pt x="4017" y="470302"/>
                        <a:pt x="3944" y="468641"/>
                        <a:pt x="3944" y="466975"/>
                      </a:cubicBezTo>
                      <a:lnTo>
                        <a:pt x="4795" y="464095"/>
                      </a:lnTo>
                      <a:cubicBezTo>
                        <a:pt x="1293" y="443291"/>
                        <a:pt x="0" y="422218"/>
                        <a:pt x="0" y="400960"/>
                      </a:cubicBezTo>
                      <a:cubicBezTo>
                        <a:pt x="0" y="183408"/>
                        <a:pt x="134068" y="0"/>
                        <a:pt x="351619"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92149"/>
                    </a:solidFill>
                    <a:latin typeface="Arial"/>
                  </a:endParaRPr>
                </a:p>
              </p:txBody>
            </p:sp>
          </p:grpSp>
        </p:grpSp>
        <p:sp>
          <p:nvSpPr>
            <p:cNvPr id="60" name="Rectangle 59">
              <a:extLst>
                <a:ext uri="{FF2B5EF4-FFF2-40B4-BE49-F238E27FC236}">
                  <a16:creationId xmlns:a16="http://schemas.microsoft.com/office/drawing/2014/main" id="{D3F52CC9-784D-A50F-22A8-7A147177EFA0}"/>
                </a:ext>
              </a:extLst>
            </p:cNvPr>
            <p:cNvSpPr/>
            <p:nvPr/>
          </p:nvSpPr>
          <p:spPr>
            <a:xfrm>
              <a:off x="1483497" y="2419276"/>
              <a:ext cx="1633781" cy="369332"/>
            </a:xfrm>
            <a:prstGeom prst="rect">
              <a:avLst/>
            </a:prstGeom>
          </p:spPr>
          <p:txBody>
            <a:bodyPr wrap="none">
              <a:spAutoFit/>
            </a:bodyPr>
            <a:lstStyle/>
            <a:p>
              <a:pPr>
                <a:defRPr/>
              </a:pPr>
              <a:r>
                <a:rPr lang="en-GB" kern="0">
                  <a:solidFill>
                    <a:srgbClr val="000000"/>
                  </a:solidFill>
                  <a:latin typeface="Aptos" panose="020B0004020202020204" pitchFamily="34" charset="0"/>
                </a:rPr>
                <a:t>Single income</a:t>
              </a:r>
              <a:endParaRPr lang="en-GB">
                <a:solidFill>
                  <a:srgbClr val="000000"/>
                </a:solidFill>
                <a:latin typeface="Aptos" panose="020B0004020202020204" pitchFamily="34" charset="0"/>
              </a:endParaRPr>
            </a:p>
          </p:txBody>
        </p:sp>
      </p:grpSp>
      <p:grpSp>
        <p:nvGrpSpPr>
          <p:cNvPr id="69" name="Group 68">
            <a:extLst>
              <a:ext uri="{FF2B5EF4-FFF2-40B4-BE49-F238E27FC236}">
                <a16:creationId xmlns:a16="http://schemas.microsoft.com/office/drawing/2014/main" id="{825D1116-5AA3-BF82-74D2-53AD261E002B}"/>
              </a:ext>
            </a:extLst>
          </p:cNvPr>
          <p:cNvGrpSpPr/>
          <p:nvPr/>
        </p:nvGrpSpPr>
        <p:grpSpPr>
          <a:xfrm>
            <a:off x="1225799" y="3873158"/>
            <a:ext cx="3178601" cy="563803"/>
            <a:chOff x="592702" y="3173309"/>
            <a:chExt cx="3178601" cy="563803"/>
          </a:xfrm>
        </p:grpSpPr>
        <p:grpSp>
          <p:nvGrpSpPr>
            <p:cNvPr id="70" name="Group 69">
              <a:extLst>
                <a:ext uri="{FF2B5EF4-FFF2-40B4-BE49-F238E27FC236}">
                  <a16:creationId xmlns:a16="http://schemas.microsoft.com/office/drawing/2014/main" id="{F08BAD11-DCCE-F1AE-8207-51FB37C3C85A}"/>
                </a:ext>
              </a:extLst>
            </p:cNvPr>
            <p:cNvGrpSpPr/>
            <p:nvPr/>
          </p:nvGrpSpPr>
          <p:grpSpPr>
            <a:xfrm>
              <a:off x="592702" y="3173309"/>
              <a:ext cx="563803" cy="563803"/>
              <a:chOff x="616293" y="2425634"/>
              <a:chExt cx="563803" cy="563803"/>
            </a:xfrm>
          </p:grpSpPr>
          <p:grpSp>
            <p:nvGrpSpPr>
              <p:cNvPr id="72" name="Group 71">
                <a:extLst>
                  <a:ext uri="{FF2B5EF4-FFF2-40B4-BE49-F238E27FC236}">
                    <a16:creationId xmlns:a16="http://schemas.microsoft.com/office/drawing/2014/main" id="{F7E1C0DA-BD73-DB14-8B26-8DF7996779B6}"/>
                  </a:ext>
                </a:extLst>
              </p:cNvPr>
              <p:cNvGrpSpPr/>
              <p:nvPr/>
            </p:nvGrpSpPr>
            <p:grpSpPr>
              <a:xfrm>
                <a:off x="616293" y="2425634"/>
                <a:ext cx="563803" cy="563803"/>
                <a:chOff x="10093827" y="1372959"/>
                <a:chExt cx="2347946" cy="2337562"/>
              </a:xfrm>
            </p:grpSpPr>
            <p:sp>
              <p:nvSpPr>
                <p:cNvPr id="76" name="Freeform 91">
                  <a:extLst>
                    <a:ext uri="{FF2B5EF4-FFF2-40B4-BE49-F238E27FC236}">
                      <a16:creationId xmlns:a16="http://schemas.microsoft.com/office/drawing/2014/main" id="{38B96A7D-BF1E-E3FE-2757-B7225FED0A0E}"/>
                    </a:ext>
                  </a:extLst>
                </p:cNvPr>
                <p:cNvSpPr/>
                <p:nvPr/>
              </p:nvSpPr>
              <p:spPr>
                <a:xfrm>
                  <a:off x="11267800" y="1372959"/>
                  <a:ext cx="1173973" cy="2337562"/>
                </a:xfrm>
                <a:custGeom>
                  <a:avLst/>
                  <a:gdLst>
                    <a:gd name="connsiteX0" fmla="*/ 5192 w 1173973"/>
                    <a:gd name="connsiteY0" fmla="*/ 0 h 2337562"/>
                    <a:gd name="connsiteX1" fmla="*/ 1173973 w 1173973"/>
                    <a:gd name="connsiteY1" fmla="*/ 1168781 h 2337562"/>
                    <a:gd name="connsiteX2" fmla="*/ 5192 w 1173973"/>
                    <a:gd name="connsiteY2" fmla="*/ 2337562 h 2337562"/>
                    <a:gd name="connsiteX3" fmla="*/ 0 w 1173973"/>
                    <a:gd name="connsiteY3" fmla="*/ 2337300 h 2337562"/>
                    <a:gd name="connsiteX4" fmla="*/ 0 w 1173973"/>
                    <a:gd name="connsiteY4" fmla="*/ 262 h 233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973" h="2337562">
                      <a:moveTo>
                        <a:pt x="5192" y="0"/>
                      </a:moveTo>
                      <a:cubicBezTo>
                        <a:pt x="650692" y="0"/>
                        <a:pt x="1173973" y="523281"/>
                        <a:pt x="1173973" y="1168781"/>
                      </a:cubicBezTo>
                      <a:cubicBezTo>
                        <a:pt x="1173973" y="1814281"/>
                        <a:pt x="650692" y="2337562"/>
                        <a:pt x="5192" y="2337562"/>
                      </a:cubicBezTo>
                      <a:lnTo>
                        <a:pt x="0" y="2337300"/>
                      </a:lnTo>
                      <a:lnTo>
                        <a:pt x="0" y="262"/>
                      </a:lnTo>
                      <a:close/>
                    </a:path>
                  </a:pathLst>
                </a:custGeom>
                <a:solidFill>
                  <a:srgbClr val="D7D7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92149"/>
                    </a:solidFill>
                    <a:latin typeface="Arial"/>
                  </a:endParaRPr>
                </a:p>
              </p:txBody>
            </p:sp>
            <p:sp>
              <p:nvSpPr>
                <p:cNvPr id="77" name="Freeform 92">
                  <a:extLst>
                    <a:ext uri="{FF2B5EF4-FFF2-40B4-BE49-F238E27FC236}">
                      <a16:creationId xmlns:a16="http://schemas.microsoft.com/office/drawing/2014/main" id="{A52A0125-358A-E40E-6BFD-13255F76110F}"/>
                    </a:ext>
                  </a:extLst>
                </p:cNvPr>
                <p:cNvSpPr/>
                <p:nvPr/>
              </p:nvSpPr>
              <p:spPr>
                <a:xfrm flipH="1">
                  <a:off x="10093827" y="1372959"/>
                  <a:ext cx="1173973" cy="2337562"/>
                </a:xfrm>
                <a:custGeom>
                  <a:avLst/>
                  <a:gdLst>
                    <a:gd name="connsiteX0" fmla="*/ 5192 w 1173973"/>
                    <a:gd name="connsiteY0" fmla="*/ 0 h 2337562"/>
                    <a:gd name="connsiteX1" fmla="*/ 1173973 w 1173973"/>
                    <a:gd name="connsiteY1" fmla="*/ 1168781 h 2337562"/>
                    <a:gd name="connsiteX2" fmla="*/ 5192 w 1173973"/>
                    <a:gd name="connsiteY2" fmla="*/ 2337562 h 2337562"/>
                    <a:gd name="connsiteX3" fmla="*/ 0 w 1173973"/>
                    <a:gd name="connsiteY3" fmla="*/ 2337300 h 2337562"/>
                    <a:gd name="connsiteX4" fmla="*/ 0 w 1173973"/>
                    <a:gd name="connsiteY4" fmla="*/ 262 h 233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973" h="2337562">
                      <a:moveTo>
                        <a:pt x="5192" y="0"/>
                      </a:moveTo>
                      <a:cubicBezTo>
                        <a:pt x="650692" y="0"/>
                        <a:pt x="1173973" y="523281"/>
                        <a:pt x="1173973" y="1168781"/>
                      </a:cubicBezTo>
                      <a:cubicBezTo>
                        <a:pt x="1173973" y="1814281"/>
                        <a:pt x="650692" y="2337562"/>
                        <a:pt x="5192" y="2337562"/>
                      </a:cubicBezTo>
                      <a:lnTo>
                        <a:pt x="0" y="2337300"/>
                      </a:lnTo>
                      <a:lnTo>
                        <a:pt x="0" y="262"/>
                      </a:lnTo>
                      <a:close/>
                    </a:path>
                  </a:pathLst>
                </a:custGeom>
                <a:solidFill>
                  <a:srgbClr val="F1F1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92149"/>
                    </a:solidFill>
                    <a:latin typeface="Arial"/>
                  </a:endParaRPr>
                </a:p>
              </p:txBody>
            </p:sp>
          </p:grpSp>
          <p:sp>
            <p:nvSpPr>
              <p:cNvPr id="73" name="Freeform 93">
                <a:extLst>
                  <a:ext uri="{FF2B5EF4-FFF2-40B4-BE49-F238E27FC236}">
                    <a16:creationId xmlns:a16="http://schemas.microsoft.com/office/drawing/2014/main" id="{3A7B9B3A-D9CD-E165-D036-E19A06B0521D}"/>
                  </a:ext>
                </a:extLst>
              </p:cNvPr>
              <p:cNvSpPr/>
              <p:nvPr/>
            </p:nvSpPr>
            <p:spPr>
              <a:xfrm>
                <a:off x="898195" y="2497384"/>
                <a:ext cx="210152" cy="420303"/>
              </a:xfrm>
              <a:custGeom>
                <a:avLst/>
                <a:gdLst>
                  <a:gd name="connsiteX0" fmla="*/ 5192 w 1173973"/>
                  <a:gd name="connsiteY0" fmla="*/ 0 h 2337562"/>
                  <a:gd name="connsiteX1" fmla="*/ 1173973 w 1173973"/>
                  <a:gd name="connsiteY1" fmla="*/ 1168781 h 2337562"/>
                  <a:gd name="connsiteX2" fmla="*/ 5192 w 1173973"/>
                  <a:gd name="connsiteY2" fmla="*/ 2337562 h 2337562"/>
                  <a:gd name="connsiteX3" fmla="*/ 0 w 1173973"/>
                  <a:gd name="connsiteY3" fmla="*/ 2337300 h 2337562"/>
                  <a:gd name="connsiteX4" fmla="*/ 0 w 1173973"/>
                  <a:gd name="connsiteY4" fmla="*/ 262 h 233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973" h="2337562">
                    <a:moveTo>
                      <a:pt x="5192" y="0"/>
                    </a:moveTo>
                    <a:cubicBezTo>
                      <a:pt x="650692" y="0"/>
                      <a:pt x="1173973" y="523281"/>
                      <a:pt x="1173973" y="1168781"/>
                    </a:cubicBezTo>
                    <a:cubicBezTo>
                      <a:pt x="1173973" y="1814281"/>
                      <a:pt x="650692" y="2337562"/>
                      <a:pt x="5192" y="2337562"/>
                    </a:cubicBezTo>
                    <a:lnTo>
                      <a:pt x="0" y="2337300"/>
                    </a:lnTo>
                    <a:lnTo>
                      <a:pt x="0" y="262"/>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srgbClr val="092149"/>
                  </a:solidFill>
                  <a:latin typeface="Arial"/>
                </a:endParaRPr>
              </a:p>
            </p:txBody>
          </p:sp>
          <p:sp>
            <p:nvSpPr>
              <p:cNvPr id="74" name="Freeform 94">
                <a:extLst>
                  <a:ext uri="{FF2B5EF4-FFF2-40B4-BE49-F238E27FC236}">
                    <a16:creationId xmlns:a16="http://schemas.microsoft.com/office/drawing/2014/main" id="{2D76663B-3CF1-40D2-C625-69E4FAB153E2}"/>
                  </a:ext>
                </a:extLst>
              </p:cNvPr>
              <p:cNvSpPr/>
              <p:nvPr/>
            </p:nvSpPr>
            <p:spPr>
              <a:xfrm flipH="1">
                <a:off x="688043" y="2497384"/>
                <a:ext cx="210152" cy="420303"/>
              </a:xfrm>
              <a:custGeom>
                <a:avLst/>
                <a:gdLst>
                  <a:gd name="connsiteX0" fmla="*/ 5192 w 1173973"/>
                  <a:gd name="connsiteY0" fmla="*/ 0 h 2337562"/>
                  <a:gd name="connsiteX1" fmla="*/ 1173973 w 1173973"/>
                  <a:gd name="connsiteY1" fmla="*/ 1168781 h 2337562"/>
                  <a:gd name="connsiteX2" fmla="*/ 5192 w 1173973"/>
                  <a:gd name="connsiteY2" fmla="*/ 2337562 h 2337562"/>
                  <a:gd name="connsiteX3" fmla="*/ 0 w 1173973"/>
                  <a:gd name="connsiteY3" fmla="*/ 2337300 h 2337562"/>
                  <a:gd name="connsiteX4" fmla="*/ 0 w 1173973"/>
                  <a:gd name="connsiteY4" fmla="*/ 262 h 233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973" h="2337562">
                    <a:moveTo>
                      <a:pt x="5192" y="0"/>
                    </a:moveTo>
                    <a:cubicBezTo>
                      <a:pt x="650692" y="0"/>
                      <a:pt x="1173973" y="523281"/>
                      <a:pt x="1173973" y="1168781"/>
                    </a:cubicBezTo>
                    <a:cubicBezTo>
                      <a:pt x="1173973" y="1814281"/>
                      <a:pt x="650692" y="2337562"/>
                      <a:pt x="5192" y="2337562"/>
                    </a:cubicBezTo>
                    <a:lnTo>
                      <a:pt x="0" y="2337300"/>
                    </a:lnTo>
                    <a:lnTo>
                      <a:pt x="0" y="262"/>
                    </a:lnTo>
                    <a:close/>
                  </a:path>
                </a:pathLst>
              </a:custGeom>
              <a:solidFill>
                <a:srgbClr val="16A3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92149"/>
                  </a:solidFill>
                  <a:latin typeface="Arial"/>
                </a:endParaRPr>
              </a:p>
            </p:txBody>
          </p:sp>
          <p:pic>
            <p:nvPicPr>
              <p:cNvPr id="75" name="Picture 74">
                <a:extLst>
                  <a:ext uri="{FF2B5EF4-FFF2-40B4-BE49-F238E27FC236}">
                    <a16:creationId xmlns:a16="http://schemas.microsoft.com/office/drawing/2014/main" id="{FB71C688-41D2-F2C4-239D-4A38E8FCD88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41584" y="2546922"/>
                <a:ext cx="321225" cy="321225"/>
              </a:xfrm>
              <a:prstGeom prst="rect">
                <a:avLst/>
              </a:prstGeom>
            </p:spPr>
          </p:pic>
        </p:grpSp>
        <p:sp>
          <p:nvSpPr>
            <p:cNvPr id="71" name="Rectangle 70">
              <a:extLst>
                <a:ext uri="{FF2B5EF4-FFF2-40B4-BE49-F238E27FC236}">
                  <a16:creationId xmlns:a16="http://schemas.microsoft.com/office/drawing/2014/main" id="{DAD48BB2-56D0-27D2-3964-9CA6D9A154CF}"/>
                </a:ext>
              </a:extLst>
            </p:cNvPr>
            <p:cNvSpPr/>
            <p:nvPr/>
          </p:nvSpPr>
          <p:spPr>
            <a:xfrm>
              <a:off x="1483497" y="3272280"/>
              <a:ext cx="2287806" cy="369332"/>
            </a:xfrm>
            <a:prstGeom prst="rect">
              <a:avLst/>
            </a:prstGeom>
          </p:spPr>
          <p:txBody>
            <a:bodyPr wrap="none">
              <a:spAutoFit/>
            </a:bodyPr>
            <a:lstStyle/>
            <a:p>
              <a:pPr>
                <a:defRPr/>
              </a:pPr>
              <a:r>
                <a:rPr lang="en-GB" kern="0">
                  <a:solidFill>
                    <a:srgbClr val="000000"/>
                  </a:solidFill>
                  <a:latin typeface="Aptos" panose="020B0004020202020204" pitchFamily="34" charset="0"/>
                </a:rPr>
                <a:t>No annual increases</a:t>
              </a:r>
              <a:endParaRPr lang="en-GB">
                <a:solidFill>
                  <a:srgbClr val="000000"/>
                </a:solidFill>
                <a:latin typeface="Aptos" panose="020B0004020202020204" pitchFamily="34" charset="0"/>
              </a:endParaRPr>
            </a:p>
          </p:txBody>
        </p:sp>
      </p:grpSp>
      <p:grpSp>
        <p:nvGrpSpPr>
          <p:cNvPr id="78" name="Group 77">
            <a:extLst>
              <a:ext uri="{FF2B5EF4-FFF2-40B4-BE49-F238E27FC236}">
                <a16:creationId xmlns:a16="http://schemas.microsoft.com/office/drawing/2014/main" id="{D44E6856-ABAB-2674-0964-2B8AFC503969}"/>
              </a:ext>
            </a:extLst>
          </p:cNvPr>
          <p:cNvGrpSpPr/>
          <p:nvPr/>
        </p:nvGrpSpPr>
        <p:grpSpPr>
          <a:xfrm>
            <a:off x="1225799" y="4697745"/>
            <a:ext cx="2447631" cy="563803"/>
            <a:chOff x="592702" y="3997896"/>
            <a:chExt cx="2447631" cy="563803"/>
          </a:xfrm>
        </p:grpSpPr>
        <p:grpSp>
          <p:nvGrpSpPr>
            <p:cNvPr id="79" name="Group 78">
              <a:extLst>
                <a:ext uri="{FF2B5EF4-FFF2-40B4-BE49-F238E27FC236}">
                  <a16:creationId xmlns:a16="http://schemas.microsoft.com/office/drawing/2014/main" id="{A0ED4781-EF75-E840-73AC-63B1382C5B8D}"/>
                </a:ext>
              </a:extLst>
            </p:cNvPr>
            <p:cNvGrpSpPr/>
            <p:nvPr/>
          </p:nvGrpSpPr>
          <p:grpSpPr>
            <a:xfrm>
              <a:off x="592702" y="3997896"/>
              <a:ext cx="563803" cy="563803"/>
              <a:chOff x="616293" y="4232924"/>
              <a:chExt cx="563803" cy="563803"/>
            </a:xfrm>
          </p:grpSpPr>
          <p:grpSp>
            <p:nvGrpSpPr>
              <p:cNvPr id="81" name="Group 80">
                <a:extLst>
                  <a:ext uri="{FF2B5EF4-FFF2-40B4-BE49-F238E27FC236}">
                    <a16:creationId xmlns:a16="http://schemas.microsoft.com/office/drawing/2014/main" id="{2D77AEF7-B86D-8007-6C99-A711EB7854A9}"/>
                  </a:ext>
                </a:extLst>
              </p:cNvPr>
              <p:cNvGrpSpPr/>
              <p:nvPr/>
            </p:nvGrpSpPr>
            <p:grpSpPr>
              <a:xfrm>
                <a:off x="616293" y="4232924"/>
                <a:ext cx="563803" cy="563803"/>
                <a:chOff x="10093827" y="1372959"/>
                <a:chExt cx="2347946" cy="2337562"/>
              </a:xfrm>
            </p:grpSpPr>
            <p:sp>
              <p:nvSpPr>
                <p:cNvPr id="86" name="Freeform 72">
                  <a:extLst>
                    <a:ext uri="{FF2B5EF4-FFF2-40B4-BE49-F238E27FC236}">
                      <a16:creationId xmlns:a16="http://schemas.microsoft.com/office/drawing/2014/main" id="{781A646D-25BB-A8EA-2E23-A3BDAB896721}"/>
                    </a:ext>
                  </a:extLst>
                </p:cNvPr>
                <p:cNvSpPr/>
                <p:nvPr/>
              </p:nvSpPr>
              <p:spPr>
                <a:xfrm>
                  <a:off x="11267800" y="1372959"/>
                  <a:ext cx="1173973" cy="2337562"/>
                </a:xfrm>
                <a:custGeom>
                  <a:avLst/>
                  <a:gdLst>
                    <a:gd name="connsiteX0" fmla="*/ 5192 w 1173973"/>
                    <a:gd name="connsiteY0" fmla="*/ 0 h 2337562"/>
                    <a:gd name="connsiteX1" fmla="*/ 1173973 w 1173973"/>
                    <a:gd name="connsiteY1" fmla="*/ 1168781 h 2337562"/>
                    <a:gd name="connsiteX2" fmla="*/ 5192 w 1173973"/>
                    <a:gd name="connsiteY2" fmla="*/ 2337562 h 2337562"/>
                    <a:gd name="connsiteX3" fmla="*/ 0 w 1173973"/>
                    <a:gd name="connsiteY3" fmla="*/ 2337300 h 2337562"/>
                    <a:gd name="connsiteX4" fmla="*/ 0 w 1173973"/>
                    <a:gd name="connsiteY4" fmla="*/ 262 h 233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973" h="2337562">
                      <a:moveTo>
                        <a:pt x="5192" y="0"/>
                      </a:moveTo>
                      <a:cubicBezTo>
                        <a:pt x="650692" y="0"/>
                        <a:pt x="1173973" y="523281"/>
                        <a:pt x="1173973" y="1168781"/>
                      </a:cubicBezTo>
                      <a:cubicBezTo>
                        <a:pt x="1173973" y="1814281"/>
                        <a:pt x="650692" y="2337562"/>
                        <a:pt x="5192" y="2337562"/>
                      </a:cubicBezTo>
                      <a:lnTo>
                        <a:pt x="0" y="2337300"/>
                      </a:lnTo>
                      <a:lnTo>
                        <a:pt x="0" y="262"/>
                      </a:lnTo>
                      <a:close/>
                    </a:path>
                  </a:pathLst>
                </a:custGeom>
                <a:solidFill>
                  <a:srgbClr val="D7D7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92149"/>
                    </a:solidFill>
                    <a:latin typeface="Arial"/>
                  </a:endParaRPr>
                </a:p>
              </p:txBody>
            </p:sp>
            <p:sp>
              <p:nvSpPr>
                <p:cNvPr id="87" name="Freeform 73">
                  <a:extLst>
                    <a:ext uri="{FF2B5EF4-FFF2-40B4-BE49-F238E27FC236}">
                      <a16:creationId xmlns:a16="http://schemas.microsoft.com/office/drawing/2014/main" id="{12EE9554-A5C2-B887-56DB-A4747E438B58}"/>
                    </a:ext>
                  </a:extLst>
                </p:cNvPr>
                <p:cNvSpPr/>
                <p:nvPr/>
              </p:nvSpPr>
              <p:spPr>
                <a:xfrm flipH="1">
                  <a:off x="10093827" y="1372959"/>
                  <a:ext cx="1173973" cy="2337562"/>
                </a:xfrm>
                <a:custGeom>
                  <a:avLst/>
                  <a:gdLst>
                    <a:gd name="connsiteX0" fmla="*/ 5192 w 1173973"/>
                    <a:gd name="connsiteY0" fmla="*/ 0 h 2337562"/>
                    <a:gd name="connsiteX1" fmla="*/ 1173973 w 1173973"/>
                    <a:gd name="connsiteY1" fmla="*/ 1168781 h 2337562"/>
                    <a:gd name="connsiteX2" fmla="*/ 5192 w 1173973"/>
                    <a:gd name="connsiteY2" fmla="*/ 2337562 h 2337562"/>
                    <a:gd name="connsiteX3" fmla="*/ 0 w 1173973"/>
                    <a:gd name="connsiteY3" fmla="*/ 2337300 h 2337562"/>
                    <a:gd name="connsiteX4" fmla="*/ 0 w 1173973"/>
                    <a:gd name="connsiteY4" fmla="*/ 262 h 233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973" h="2337562">
                      <a:moveTo>
                        <a:pt x="5192" y="0"/>
                      </a:moveTo>
                      <a:cubicBezTo>
                        <a:pt x="650692" y="0"/>
                        <a:pt x="1173973" y="523281"/>
                        <a:pt x="1173973" y="1168781"/>
                      </a:cubicBezTo>
                      <a:cubicBezTo>
                        <a:pt x="1173973" y="1814281"/>
                        <a:pt x="650692" y="2337562"/>
                        <a:pt x="5192" y="2337562"/>
                      </a:cubicBezTo>
                      <a:lnTo>
                        <a:pt x="0" y="2337300"/>
                      </a:lnTo>
                      <a:lnTo>
                        <a:pt x="0" y="262"/>
                      </a:lnTo>
                      <a:close/>
                    </a:path>
                  </a:pathLst>
                </a:custGeom>
                <a:solidFill>
                  <a:srgbClr val="F1F1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92149"/>
                    </a:solidFill>
                    <a:latin typeface="Arial"/>
                  </a:endParaRPr>
                </a:p>
              </p:txBody>
            </p:sp>
          </p:grpSp>
          <p:grpSp>
            <p:nvGrpSpPr>
              <p:cNvPr id="82" name="Group 81">
                <a:extLst>
                  <a:ext uri="{FF2B5EF4-FFF2-40B4-BE49-F238E27FC236}">
                    <a16:creationId xmlns:a16="http://schemas.microsoft.com/office/drawing/2014/main" id="{93C231A2-30EC-0D67-5825-EA128AC49CAF}"/>
                  </a:ext>
                </a:extLst>
              </p:cNvPr>
              <p:cNvGrpSpPr/>
              <p:nvPr/>
            </p:nvGrpSpPr>
            <p:grpSpPr>
              <a:xfrm>
                <a:off x="688043" y="4304674"/>
                <a:ext cx="420303" cy="420303"/>
                <a:chOff x="10093827" y="1372959"/>
                <a:chExt cx="2347946" cy="2337562"/>
              </a:xfrm>
            </p:grpSpPr>
            <p:sp>
              <p:nvSpPr>
                <p:cNvPr id="84" name="Freeform 70">
                  <a:extLst>
                    <a:ext uri="{FF2B5EF4-FFF2-40B4-BE49-F238E27FC236}">
                      <a16:creationId xmlns:a16="http://schemas.microsoft.com/office/drawing/2014/main" id="{6290FD0B-FA1D-B60D-DDF8-D0620AFF7B52}"/>
                    </a:ext>
                  </a:extLst>
                </p:cNvPr>
                <p:cNvSpPr/>
                <p:nvPr/>
              </p:nvSpPr>
              <p:spPr>
                <a:xfrm>
                  <a:off x="11267800" y="1372959"/>
                  <a:ext cx="1173973" cy="2337562"/>
                </a:xfrm>
                <a:custGeom>
                  <a:avLst/>
                  <a:gdLst>
                    <a:gd name="connsiteX0" fmla="*/ 5192 w 1173973"/>
                    <a:gd name="connsiteY0" fmla="*/ 0 h 2337562"/>
                    <a:gd name="connsiteX1" fmla="*/ 1173973 w 1173973"/>
                    <a:gd name="connsiteY1" fmla="*/ 1168781 h 2337562"/>
                    <a:gd name="connsiteX2" fmla="*/ 5192 w 1173973"/>
                    <a:gd name="connsiteY2" fmla="*/ 2337562 h 2337562"/>
                    <a:gd name="connsiteX3" fmla="*/ 0 w 1173973"/>
                    <a:gd name="connsiteY3" fmla="*/ 2337300 h 2337562"/>
                    <a:gd name="connsiteX4" fmla="*/ 0 w 1173973"/>
                    <a:gd name="connsiteY4" fmla="*/ 262 h 233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973" h="2337562">
                      <a:moveTo>
                        <a:pt x="5192" y="0"/>
                      </a:moveTo>
                      <a:cubicBezTo>
                        <a:pt x="650692" y="0"/>
                        <a:pt x="1173973" y="523281"/>
                        <a:pt x="1173973" y="1168781"/>
                      </a:cubicBezTo>
                      <a:cubicBezTo>
                        <a:pt x="1173973" y="1814281"/>
                        <a:pt x="650692" y="2337562"/>
                        <a:pt x="5192" y="2337562"/>
                      </a:cubicBezTo>
                      <a:lnTo>
                        <a:pt x="0" y="2337300"/>
                      </a:lnTo>
                      <a:lnTo>
                        <a:pt x="0" y="262"/>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92149"/>
                    </a:solidFill>
                    <a:latin typeface="Arial"/>
                  </a:endParaRPr>
                </a:p>
              </p:txBody>
            </p:sp>
            <p:sp>
              <p:nvSpPr>
                <p:cNvPr id="85" name="Freeform 71">
                  <a:extLst>
                    <a:ext uri="{FF2B5EF4-FFF2-40B4-BE49-F238E27FC236}">
                      <a16:creationId xmlns:a16="http://schemas.microsoft.com/office/drawing/2014/main" id="{889FFF24-ED70-D9BE-F934-99BB32B0D012}"/>
                    </a:ext>
                  </a:extLst>
                </p:cNvPr>
                <p:cNvSpPr/>
                <p:nvPr/>
              </p:nvSpPr>
              <p:spPr>
                <a:xfrm flipH="1">
                  <a:off x="10093827" y="1372959"/>
                  <a:ext cx="1173973" cy="2337562"/>
                </a:xfrm>
                <a:custGeom>
                  <a:avLst/>
                  <a:gdLst>
                    <a:gd name="connsiteX0" fmla="*/ 5192 w 1173973"/>
                    <a:gd name="connsiteY0" fmla="*/ 0 h 2337562"/>
                    <a:gd name="connsiteX1" fmla="*/ 1173973 w 1173973"/>
                    <a:gd name="connsiteY1" fmla="*/ 1168781 h 2337562"/>
                    <a:gd name="connsiteX2" fmla="*/ 5192 w 1173973"/>
                    <a:gd name="connsiteY2" fmla="*/ 2337562 h 2337562"/>
                    <a:gd name="connsiteX3" fmla="*/ 0 w 1173973"/>
                    <a:gd name="connsiteY3" fmla="*/ 2337300 h 2337562"/>
                    <a:gd name="connsiteX4" fmla="*/ 0 w 1173973"/>
                    <a:gd name="connsiteY4" fmla="*/ 262 h 233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973" h="2337562">
                      <a:moveTo>
                        <a:pt x="5192" y="0"/>
                      </a:moveTo>
                      <a:cubicBezTo>
                        <a:pt x="650692" y="0"/>
                        <a:pt x="1173973" y="523281"/>
                        <a:pt x="1173973" y="1168781"/>
                      </a:cubicBezTo>
                      <a:cubicBezTo>
                        <a:pt x="1173973" y="1814281"/>
                        <a:pt x="650692" y="2337562"/>
                        <a:pt x="5192" y="2337562"/>
                      </a:cubicBezTo>
                      <a:lnTo>
                        <a:pt x="0" y="2337300"/>
                      </a:lnTo>
                      <a:lnTo>
                        <a:pt x="0" y="262"/>
                      </a:lnTo>
                      <a:close/>
                    </a:path>
                  </a:pathLst>
                </a:custGeom>
                <a:solidFill>
                  <a:srgbClr val="16A3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92149"/>
                    </a:solidFill>
                    <a:latin typeface="Arial"/>
                  </a:endParaRPr>
                </a:p>
              </p:txBody>
            </p:sp>
          </p:grpSp>
          <p:sp>
            <p:nvSpPr>
              <p:cNvPr id="83" name="Rounded Rectangle 5">
                <a:extLst>
                  <a:ext uri="{FF2B5EF4-FFF2-40B4-BE49-F238E27FC236}">
                    <a16:creationId xmlns:a16="http://schemas.microsoft.com/office/drawing/2014/main" id="{2B9AD059-9754-97D8-81DB-83A0C12CAB36}"/>
                  </a:ext>
                </a:extLst>
              </p:cNvPr>
              <p:cNvSpPr/>
              <p:nvPr/>
            </p:nvSpPr>
            <p:spPr>
              <a:xfrm>
                <a:off x="809251" y="4371041"/>
                <a:ext cx="177887" cy="277829"/>
              </a:xfrm>
              <a:custGeom>
                <a:avLst/>
                <a:gdLst/>
                <a:ahLst/>
                <a:cxnLst/>
                <a:rect l="l" t="t" r="r" b="b"/>
                <a:pathLst>
                  <a:path w="3024336" h="4723500">
                    <a:moveTo>
                      <a:pt x="1512168" y="374885"/>
                    </a:moveTo>
                    <a:cubicBezTo>
                      <a:pt x="1062353" y="374885"/>
                      <a:pt x="697706" y="739532"/>
                      <a:pt x="697706" y="1189347"/>
                    </a:cubicBezTo>
                    <a:lnTo>
                      <a:pt x="697706" y="2123022"/>
                    </a:lnTo>
                    <a:lnTo>
                      <a:pt x="701131" y="2190841"/>
                    </a:lnTo>
                    <a:lnTo>
                      <a:pt x="2323206" y="2190841"/>
                    </a:lnTo>
                    <a:cubicBezTo>
                      <a:pt x="2325689" y="2168514"/>
                      <a:pt x="2326630" y="2145878"/>
                      <a:pt x="2326630" y="2123022"/>
                    </a:cubicBezTo>
                    <a:lnTo>
                      <a:pt x="2326630" y="1189347"/>
                    </a:lnTo>
                    <a:cubicBezTo>
                      <a:pt x="2326630" y="739532"/>
                      <a:pt x="1961983" y="374885"/>
                      <a:pt x="1512168" y="374885"/>
                    </a:cubicBezTo>
                    <a:close/>
                    <a:moveTo>
                      <a:pt x="1512168" y="0"/>
                    </a:moveTo>
                    <a:cubicBezTo>
                      <a:pt x="2168355" y="0"/>
                      <a:pt x="2700300" y="531945"/>
                      <a:pt x="2700300" y="1188132"/>
                    </a:cubicBezTo>
                    <a:lnTo>
                      <a:pt x="2700300" y="2124236"/>
                    </a:lnTo>
                    <a:lnTo>
                      <a:pt x="2696937" y="2190841"/>
                    </a:lnTo>
                    <a:lnTo>
                      <a:pt x="2756989" y="2190841"/>
                    </a:lnTo>
                    <a:cubicBezTo>
                      <a:pt x="2904641" y="2190841"/>
                      <a:pt x="3024336" y="2310536"/>
                      <a:pt x="3024336" y="2458188"/>
                    </a:cubicBezTo>
                    <a:lnTo>
                      <a:pt x="3024336" y="4456153"/>
                    </a:lnTo>
                    <a:cubicBezTo>
                      <a:pt x="3024336" y="4603805"/>
                      <a:pt x="2904641" y="4723500"/>
                      <a:pt x="2756989" y="4723500"/>
                    </a:cubicBezTo>
                    <a:lnTo>
                      <a:pt x="267347" y="4723500"/>
                    </a:lnTo>
                    <a:cubicBezTo>
                      <a:pt x="119695" y="4723500"/>
                      <a:pt x="0" y="4603805"/>
                      <a:pt x="0" y="4456153"/>
                    </a:cubicBezTo>
                    <a:lnTo>
                      <a:pt x="0" y="2458188"/>
                    </a:lnTo>
                    <a:cubicBezTo>
                      <a:pt x="0" y="2310536"/>
                      <a:pt x="119695" y="2190841"/>
                      <a:pt x="267347" y="2190841"/>
                    </a:cubicBezTo>
                    <a:lnTo>
                      <a:pt x="327399" y="2190841"/>
                    </a:lnTo>
                    <a:cubicBezTo>
                      <a:pt x="324655" y="2168851"/>
                      <a:pt x="324036" y="2146616"/>
                      <a:pt x="324036" y="2124236"/>
                    </a:cubicBezTo>
                    <a:lnTo>
                      <a:pt x="324036" y="1188132"/>
                    </a:lnTo>
                    <a:cubicBezTo>
                      <a:pt x="324036" y="531945"/>
                      <a:pt x="855981" y="0"/>
                      <a:pt x="1512168"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92149"/>
                  </a:solidFill>
                  <a:latin typeface="Arial"/>
                </a:endParaRPr>
              </a:p>
            </p:txBody>
          </p:sp>
        </p:grpSp>
        <p:sp>
          <p:nvSpPr>
            <p:cNvPr id="80" name="Rectangle 79">
              <a:extLst>
                <a:ext uri="{FF2B5EF4-FFF2-40B4-BE49-F238E27FC236}">
                  <a16:creationId xmlns:a16="http://schemas.microsoft.com/office/drawing/2014/main" id="{BD945BDF-AA72-5999-7167-A509C8E29A24}"/>
                </a:ext>
              </a:extLst>
            </p:cNvPr>
            <p:cNvSpPr/>
            <p:nvPr/>
          </p:nvSpPr>
          <p:spPr>
            <a:xfrm>
              <a:off x="1483497" y="4090261"/>
              <a:ext cx="1556836" cy="369332"/>
            </a:xfrm>
            <a:prstGeom prst="rect">
              <a:avLst/>
            </a:prstGeom>
          </p:spPr>
          <p:txBody>
            <a:bodyPr wrap="none">
              <a:spAutoFit/>
            </a:bodyPr>
            <a:lstStyle/>
            <a:p>
              <a:pPr>
                <a:defRPr/>
              </a:pPr>
              <a:r>
                <a:rPr lang="en-GB" kern="0" dirty="0">
                  <a:solidFill>
                    <a:srgbClr val="000000"/>
                  </a:solidFill>
                  <a:latin typeface="Aptos" panose="020B0004020202020204" pitchFamily="34" charset="0"/>
                </a:rPr>
                <a:t>No protection</a:t>
              </a:r>
              <a:endParaRPr lang="en-GB" dirty="0">
                <a:solidFill>
                  <a:srgbClr val="000000"/>
                </a:solidFill>
                <a:latin typeface="Aptos" panose="020B0004020202020204" pitchFamily="34" charset="0"/>
              </a:endParaRPr>
            </a:p>
          </p:txBody>
        </p:sp>
      </p:grpSp>
      <p:grpSp>
        <p:nvGrpSpPr>
          <p:cNvPr id="88" name="Group 87">
            <a:extLst>
              <a:ext uri="{FF2B5EF4-FFF2-40B4-BE49-F238E27FC236}">
                <a16:creationId xmlns:a16="http://schemas.microsoft.com/office/drawing/2014/main" id="{43B42C5F-41A0-3B19-5542-A23178833FC7}"/>
              </a:ext>
            </a:extLst>
          </p:cNvPr>
          <p:cNvGrpSpPr/>
          <p:nvPr/>
        </p:nvGrpSpPr>
        <p:grpSpPr>
          <a:xfrm>
            <a:off x="1225799" y="5522331"/>
            <a:ext cx="2332215" cy="563803"/>
            <a:chOff x="592702" y="4822482"/>
            <a:chExt cx="2332215" cy="563803"/>
          </a:xfrm>
        </p:grpSpPr>
        <p:grpSp>
          <p:nvGrpSpPr>
            <p:cNvPr id="89" name="Group 88">
              <a:extLst>
                <a:ext uri="{FF2B5EF4-FFF2-40B4-BE49-F238E27FC236}">
                  <a16:creationId xmlns:a16="http://schemas.microsoft.com/office/drawing/2014/main" id="{B2CC61F3-7A8C-D5F1-6FB8-3CDC85BEDE5F}"/>
                </a:ext>
              </a:extLst>
            </p:cNvPr>
            <p:cNvGrpSpPr/>
            <p:nvPr/>
          </p:nvGrpSpPr>
          <p:grpSpPr>
            <a:xfrm>
              <a:off x="592702" y="4822482"/>
              <a:ext cx="563803" cy="563803"/>
              <a:chOff x="6483271" y="2088055"/>
              <a:chExt cx="2304000" cy="2304000"/>
            </a:xfrm>
          </p:grpSpPr>
          <p:grpSp>
            <p:nvGrpSpPr>
              <p:cNvPr id="91" name="Group 90">
                <a:extLst>
                  <a:ext uri="{FF2B5EF4-FFF2-40B4-BE49-F238E27FC236}">
                    <a16:creationId xmlns:a16="http://schemas.microsoft.com/office/drawing/2014/main" id="{6ADCDB78-D5BB-7584-9734-C56EB72961EF}"/>
                  </a:ext>
                </a:extLst>
              </p:cNvPr>
              <p:cNvGrpSpPr/>
              <p:nvPr/>
            </p:nvGrpSpPr>
            <p:grpSpPr>
              <a:xfrm>
                <a:off x="6483271" y="2088055"/>
                <a:ext cx="2304000" cy="2304000"/>
                <a:chOff x="10093827" y="1372959"/>
                <a:chExt cx="2347946" cy="2337562"/>
              </a:xfrm>
            </p:grpSpPr>
            <p:sp>
              <p:nvSpPr>
                <p:cNvPr id="96" name="Freeform 57">
                  <a:extLst>
                    <a:ext uri="{FF2B5EF4-FFF2-40B4-BE49-F238E27FC236}">
                      <a16:creationId xmlns:a16="http://schemas.microsoft.com/office/drawing/2014/main" id="{55F053E7-46F1-4FE7-FE26-BC34E4C78B1C}"/>
                    </a:ext>
                  </a:extLst>
                </p:cNvPr>
                <p:cNvSpPr/>
                <p:nvPr/>
              </p:nvSpPr>
              <p:spPr>
                <a:xfrm>
                  <a:off x="11267800" y="1372959"/>
                  <a:ext cx="1173973" cy="2337562"/>
                </a:xfrm>
                <a:custGeom>
                  <a:avLst/>
                  <a:gdLst>
                    <a:gd name="connsiteX0" fmla="*/ 5192 w 1173973"/>
                    <a:gd name="connsiteY0" fmla="*/ 0 h 2337562"/>
                    <a:gd name="connsiteX1" fmla="*/ 1173973 w 1173973"/>
                    <a:gd name="connsiteY1" fmla="*/ 1168781 h 2337562"/>
                    <a:gd name="connsiteX2" fmla="*/ 5192 w 1173973"/>
                    <a:gd name="connsiteY2" fmla="*/ 2337562 h 2337562"/>
                    <a:gd name="connsiteX3" fmla="*/ 0 w 1173973"/>
                    <a:gd name="connsiteY3" fmla="*/ 2337300 h 2337562"/>
                    <a:gd name="connsiteX4" fmla="*/ 0 w 1173973"/>
                    <a:gd name="connsiteY4" fmla="*/ 262 h 233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973" h="2337562">
                      <a:moveTo>
                        <a:pt x="5192" y="0"/>
                      </a:moveTo>
                      <a:cubicBezTo>
                        <a:pt x="650692" y="0"/>
                        <a:pt x="1173973" y="523281"/>
                        <a:pt x="1173973" y="1168781"/>
                      </a:cubicBezTo>
                      <a:cubicBezTo>
                        <a:pt x="1173973" y="1814281"/>
                        <a:pt x="650692" y="2337562"/>
                        <a:pt x="5192" y="2337562"/>
                      </a:cubicBezTo>
                      <a:lnTo>
                        <a:pt x="0" y="2337300"/>
                      </a:lnTo>
                      <a:lnTo>
                        <a:pt x="0" y="262"/>
                      </a:lnTo>
                      <a:close/>
                    </a:path>
                  </a:pathLst>
                </a:custGeom>
                <a:solidFill>
                  <a:srgbClr val="D7D7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92149"/>
                    </a:solidFill>
                    <a:latin typeface="Arial"/>
                  </a:endParaRPr>
                </a:p>
              </p:txBody>
            </p:sp>
            <p:sp>
              <p:nvSpPr>
                <p:cNvPr id="97" name="Freeform 58">
                  <a:extLst>
                    <a:ext uri="{FF2B5EF4-FFF2-40B4-BE49-F238E27FC236}">
                      <a16:creationId xmlns:a16="http://schemas.microsoft.com/office/drawing/2014/main" id="{59D2BCC9-C28C-CFBE-F63C-2B6579278B3A}"/>
                    </a:ext>
                  </a:extLst>
                </p:cNvPr>
                <p:cNvSpPr/>
                <p:nvPr/>
              </p:nvSpPr>
              <p:spPr>
                <a:xfrm flipH="1">
                  <a:off x="10093827" y="1372959"/>
                  <a:ext cx="1173973" cy="2337562"/>
                </a:xfrm>
                <a:custGeom>
                  <a:avLst/>
                  <a:gdLst>
                    <a:gd name="connsiteX0" fmla="*/ 5192 w 1173973"/>
                    <a:gd name="connsiteY0" fmla="*/ 0 h 2337562"/>
                    <a:gd name="connsiteX1" fmla="*/ 1173973 w 1173973"/>
                    <a:gd name="connsiteY1" fmla="*/ 1168781 h 2337562"/>
                    <a:gd name="connsiteX2" fmla="*/ 5192 w 1173973"/>
                    <a:gd name="connsiteY2" fmla="*/ 2337562 h 2337562"/>
                    <a:gd name="connsiteX3" fmla="*/ 0 w 1173973"/>
                    <a:gd name="connsiteY3" fmla="*/ 2337300 h 2337562"/>
                    <a:gd name="connsiteX4" fmla="*/ 0 w 1173973"/>
                    <a:gd name="connsiteY4" fmla="*/ 262 h 233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973" h="2337562">
                      <a:moveTo>
                        <a:pt x="5192" y="0"/>
                      </a:moveTo>
                      <a:cubicBezTo>
                        <a:pt x="650692" y="0"/>
                        <a:pt x="1173973" y="523281"/>
                        <a:pt x="1173973" y="1168781"/>
                      </a:cubicBezTo>
                      <a:cubicBezTo>
                        <a:pt x="1173973" y="1814281"/>
                        <a:pt x="650692" y="2337562"/>
                        <a:pt x="5192" y="2337562"/>
                      </a:cubicBezTo>
                      <a:lnTo>
                        <a:pt x="0" y="2337300"/>
                      </a:lnTo>
                      <a:lnTo>
                        <a:pt x="0" y="262"/>
                      </a:lnTo>
                      <a:close/>
                    </a:path>
                  </a:pathLst>
                </a:custGeom>
                <a:solidFill>
                  <a:srgbClr val="F1F1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92149"/>
                    </a:solidFill>
                    <a:latin typeface="Arial"/>
                  </a:endParaRPr>
                </a:p>
              </p:txBody>
            </p:sp>
          </p:grpSp>
          <p:grpSp>
            <p:nvGrpSpPr>
              <p:cNvPr id="92" name="Group 91">
                <a:extLst>
                  <a:ext uri="{FF2B5EF4-FFF2-40B4-BE49-F238E27FC236}">
                    <a16:creationId xmlns:a16="http://schemas.microsoft.com/office/drawing/2014/main" id="{E23AC42A-75D7-F762-EC9F-5F5A03BBC44A}"/>
                  </a:ext>
                </a:extLst>
              </p:cNvPr>
              <p:cNvGrpSpPr/>
              <p:nvPr/>
            </p:nvGrpSpPr>
            <p:grpSpPr>
              <a:xfrm>
                <a:off x="6776481" y="2381265"/>
                <a:ext cx="1717581" cy="1717581"/>
                <a:chOff x="10093827" y="1372959"/>
                <a:chExt cx="2347946" cy="2337562"/>
              </a:xfrm>
            </p:grpSpPr>
            <p:sp>
              <p:nvSpPr>
                <p:cNvPr id="94" name="Freeform 61">
                  <a:extLst>
                    <a:ext uri="{FF2B5EF4-FFF2-40B4-BE49-F238E27FC236}">
                      <a16:creationId xmlns:a16="http://schemas.microsoft.com/office/drawing/2014/main" id="{5F250E35-A57E-454E-008A-DF94599D4717}"/>
                    </a:ext>
                  </a:extLst>
                </p:cNvPr>
                <p:cNvSpPr/>
                <p:nvPr/>
              </p:nvSpPr>
              <p:spPr>
                <a:xfrm>
                  <a:off x="11267800" y="1372959"/>
                  <a:ext cx="1173973" cy="2337562"/>
                </a:xfrm>
                <a:custGeom>
                  <a:avLst/>
                  <a:gdLst>
                    <a:gd name="connsiteX0" fmla="*/ 5192 w 1173973"/>
                    <a:gd name="connsiteY0" fmla="*/ 0 h 2337562"/>
                    <a:gd name="connsiteX1" fmla="*/ 1173973 w 1173973"/>
                    <a:gd name="connsiteY1" fmla="*/ 1168781 h 2337562"/>
                    <a:gd name="connsiteX2" fmla="*/ 5192 w 1173973"/>
                    <a:gd name="connsiteY2" fmla="*/ 2337562 h 2337562"/>
                    <a:gd name="connsiteX3" fmla="*/ 0 w 1173973"/>
                    <a:gd name="connsiteY3" fmla="*/ 2337300 h 2337562"/>
                    <a:gd name="connsiteX4" fmla="*/ 0 w 1173973"/>
                    <a:gd name="connsiteY4" fmla="*/ 262 h 233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973" h="2337562">
                      <a:moveTo>
                        <a:pt x="5192" y="0"/>
                      </a:moveTo>
                      <a:cubicBezTo>
                        <a:pt x="650692" y="0"/>
                        <a:pt x="1173973" y="523281"/>
                        <a:pt x="1173973" y="1168781"/>
                      </a:cubicBezTo>
                      <a:cubicBezTo>
                        <a:pt x="1173973" y="1814281"/>
                        <a:pt x="650692" y="2337562"/>
                        <a:pt x="5192" y="2337562"/>
                      </a:cubicBezTo>
                      <a:lnTo>
                        <a:pt x="0" y="2337300"/>
                      </a:lnTo>
                      <a:lnTo>
                        <a:pt x="0" y="262"/>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srgbClr val="092149"/>
                    </a:solidFill>
                    <a:latin typeface="Arial"/>
                  </a:endParaRPr>
                </a:p>
              </p:txBody>
            </p:sp>
            <p:sp>
              <p:nvSpPr>
                <p:cNvPr id="95" name="Freeform 62">
                  <a:extLst>
                    <a:ext uri="{FF2B5EF4-FFF2-40B4-BE49-F238E27FC236}">
                      <a16:creationId xmlns:a16="http://schemas.microsoft.com/office/drawing/2014/main" id="{4B69A364-9835-AF55-AB64-70E262FA0107}"/>
                    </a:ext>
                  </a:extLst>
                </p:cNvPr>
                <p:cNvSpPr/>
                <p:nvPr/>
              </p:nvSpPr>
              <p:spPr>
                <a:xfrm flipH="1">
                  <a:off x="10093827" y="1372959"/>
                  <a:ext cx="1173973" cy="2337562"/>
                </a:xfrm>
                <a:custGeom>
                  <a:avLst/>
                  <a:gdLst>
                    <a:gd name="connsiteX0" fmla="*/ 5192 w 1173973"/>
                    <a:gd name="connsiteY0" fmla="*/ 0 h 2337562"/>
                    <a:gd name="connsiteX1" fmla="*/ 1173973 w 1173973"/>
                    <a:gd name="connsiteY1" fmla="*/ 1168781 h 2337562"/>
                    <a:gd name="connsiteX2" fmla="*/ 5192 w 1173973"/>
                    <a:gd name="connsiteY2" fmla="*/ 2337562 h 2337562"/>
                    <a:gd name="connsiteX3" fmla="*/ 0 w 1173973"/>
                    <a:gd name="connsiteY3" fmla="*/ 2337300 h 2337562"/>
                    <a:gd name="connsiteX4" fmla="*/ 0 w 1173973"/>
                    <a:gd name="connsiteY4" fmla="*/ 262 h 233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973" h="2337562">
                      <a:moveTo>
                        <a:pt x="5192" y="0"/>
                      </a:moveTo>
                      <a:cubicBezTo>
                        <a:pt x="650692" y="0"/>
                        <a:pt x="1173973" y="523281"/>
                        <a:pt x="1173973" y="1168781"/>
                      </a:cubicBezTo>
                      <a:cubicBezTo>
                        <a:pt x="1173973" y="1814281"/>
                        <a:pt x="650692" y="2337562"/>
                        <a:pt x="5192" y="2337562"/>
                      </a:cubicBezTo>
                      <a:lnTo>
                        <a:pt x="0" y="2337300"/>
                      </a:lnTo>
                      <a:lnTo>
                        <a:pt x="0" y="262"/>
                      </a:lnTo>
                      <a:close/>
                    </a:path>
                  </a:pathLst>
                </a:custGeom>
                <a:solidFill>
                  <a:srgbClr val="16A3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92149"/>
                    </a:solidFill>
                    <a:latin typeface="Arial"/>
                  </a:endParaRPr>
                </a:p>
              </p:txBody>
            </p:sp>
          </p:grpSp>
          <p:sp>
            <p:nvSpPr>
              <p:cNvPr id="93" name="Freeform 54">
                <a:extLst>
                  <a:ext uri="{FF2B5EF4-FFF2-40B4-BE49-F238E27FC236}">
                    <a16:creationId xmlns:a16="http://schemas.microsoft.com/office/drawing/2014/main" id="{06CB1F9F-DC94-BD60-52A6-004126E88359}"/>
                  </a:ext>
                </a:extLst>
              </p:cNvPr>
              <p:cNvSpPr/>
              <p:nvPr/>
            </p:nvSpPr>
            <p:spPr>
              <a:xfrm>
                <a:off x="7164382" y="2610694"/>
                <a:ext cx="941778" cy="1172300"/>
              </a:xfrm>
              <a:custGeom>
                <a:avLst/>
                <a:gdLst>
                  <a:gd name="connsiteX0" fmla="*/ 3218953 w 4146313"/>
                  <a:gd name="connsiteY0" fmla="*/ 1964424 h 5161201"/>
                  <a:gd name="connsiteX1" fmla="*/ 3259512 w 4146313"/>
                  <a:gd name="connsiteY1" fmla="*/ 2002023 h 5161201"/>
                  <a:gd name="connsiteX2" fmla="*/ 3660607 w 4146313"/>
                  <a:gd name="connsiteY2" fmla="*/ 3656016 h 5161201"/>
                  <a:gd name="connsiteX3" fmla="*/ 3683767 w 4146313"/>
                  <a:gd name="connsiteY3" fmla="*/ 3667517 h 5161201"/>
                  <a:gd name="connsiteX4" fmla="*/ 3950077 w 4146313"/>
                  <a:gd name="connsiteY4" fmla="*/ 4140564 h 5161201"/>
                  <a:gd name="connsiteX5" fmla="*/ 3612253 w 4146313"/>
                  <a:gd name="connsiteY5" fmla="*/ 4650223 h 5161201"/>
                  <a:gd name="connsiteX6" fmla="*/ 3596621 w 4146313"/>
                  <a:gd name="connsiteY6" fmla="*/ 4655075 h 5161201"/>
                  <a:gd name="connsiteX7" fmla="*/ 3863414 w 4146313"/>
                  <a:gd name="connsiteY7" fmla="*/ 4946253 h 5161201"/>
                  <a:gd name="connsiteX8" fmla="*/ 3855493 w 4146313"/>
                  <a:gd name="connsiteY8" fmla="*/ 5127501 h 5161201"/>
                  <a:gd name="connsiteX9" fmla="*/ 3674245 w 4146313"/>
                  <a:gd name="connsiteY9" fmla="*/ 5119580 h 5161201"/>
                  <a:gd name="connsiteX10" fmla="*/ 3295197 w 4146313"/>
                  <a:gd name="connsiteY10" fmla="*/ 4705887 h 5161201"/>
                  <a:gd name="connsiteX11" fmla="*/ 871466 w 4146313"/>
                  <a:gd name="connsiteY11" fmla="*/ 4996405 h 5161201"/>
                  <a:gd name="connsiteX12" fmla="*/ 644168 w 4146313"/>
                  <a:gd name="connsiteY12" fmla="*/ 4958455 h 5161201"/>
                  <a:gd name="connsiteX13" fmla="*/ 486216 w 4146313"/>
                  <a:gd name="connsiteY13" fmla="*/ 4907763 h 5161201"/>
                  <a:gd name="connsiteX14" fmla="*/ 323709 w 4146313"/>
                  <a:gd name="connsiteY14" fmla="*/ 5085124 h 5161201"/>
                  <a:gd name="connsiteX15" fmla="*/ 173449 w 4146313"/>
                  <a:gd name="connsiteY15" fmla="*/ 5091690 h 5161201"/>
                  <a:gd name="connsiteX16" fmla="*/ 166883 w 4146313"/>
                  <a:gd name="connsiteY16" fmla="*/ 4941431 h 5161201"/>
                  <a:gd name="connsiteX17" fmla="*/ 291845 w 4146313"/>
                  <a:gd name="connsiteY17" fmla="*/ 4805047 h 5161201"/>
                  <a:gd name="connsiteX18" fmla="*/ 187763 w 4146313"/>
                  <a:gd name="connsiteY18" fmla="*/ 4714716 h 5161201"/>
                  <a:gd name="connsiteX19" fmla="*/ 0 w 4146313"/>
                  <a:gd name="connsiteY19" fmla="*/ 4124939 h 5161201"/>
                  <a:gd name="connsiteX20" fmla="*/ 871466 w 4146313"/>
                  <a:gd name="connsiteY20" fmla="*/ 3253473 h 5161201"/>
                  <a:gd name="connsiteX21" fmla="*/ 937144 w 4146313"/>
                  <a:gd name="connsiteY21" fmla="*/ 3251811 h 5161201"/>
                  <a:gd name="connsiteX22" fmla="*/ 1108932 w 4146313"/>
                  <a:gd name="connsiteY22" fmla="*/ 3258293 h 5161201"/>
                  <a:gd name="connsiteX23" fmla="*/ 1137881 w 4146313"/>
                  <a:gd name="connsiteY23" fmla="*/ 3260344 h 5161201"/>
                  <a:gd name="connsiteX24" fmla="*/ 913814 w 4146313"/>
                  <a:gd name="connsiteY24" fmla="*/ 2812194 h 5161201"/>
                  <a:gd name="connsiteX25" fmla="*/ 584604 w 4146313"/>
                  <a:gd name="connsiteY25" fmla="*/ 2812194 h 5161201"/>
                  <a:gd name="connsiteX26" fmla="*/ 435418 w 4146313"/>
                  <a:gd name="connsiteY26" fmla="*/ 2663008 h 5161201"/>
                  <a:gd name="connsiteX27" fmla="*/ 584604 w 4146313"/>
                  <a:gd name="connsiteY27" fmla="*/ 2513822 h 5161201"/>
                  <a:gd name="connsiteX28" fmla="*/ 1036136 w 4146313"/>
                  <a:gd name="connsiteY28" fmla="*/ 2513822 h 5161201"/>
                  <a:gd name="connsiteX29" fmla="*/ 1391684 w 4146313"/>
                  <a:gd name="connsiteY29" fmla="*/ 2792595 h 5161201"/>
                  <a:gd name="connsiteX30" fmla="*/ 1397202 w 4146313"/>
                  <a:gd name="connsiteY30" fmla="*/ 2803631 h 5161201"/>
                  <a:gd name="connsiteX31" fmla="*/ 1354790 w 4146313"/>
                  <a:gd name="connsiteY31" fmla="*/ 2812194 h 5161201"/>
                  <a:gd name="connsiteX32" fmla="*/ 1207480 w 4146313"/>
                  <a:gd name="connsiteY32" fmla="*/ 2812194 h 5161201"/>
                  <a:gd name="connsiteX33" fmla="*/ 1445097 w 4146313"/>
                  <a:gd name="connsiteY33" fmla="*/ 3287445 h 5161201"/>
                  <a:gd name="connsiteX34" fmla="*/ 1542888 w 4146313"/>
                  <a:gd name="connsiteY34" fmla="*/ 3297514 h 5161201"/>
                  <a:gd name="connsiteX35" fmla="*/ 1365063 w 4146313"/>
                  <a:gd name="connsiteY35" fmla="*/ 3815640 h 5161201"/>
                  <a:gd name="connsiteX36" fmla="*/ 1359568 w 4146313"/>
                  <a:gd name="connsiteY36" fmla="*/ 3839093 h 5161201"/>
                  <a:gd name="connsiteX37" fmla="*/ 1343774 w 4146313"/>
                  <a:gd name="connsiteY37" fmla="*/ 3809995 h 5161201"/>
                  <a:gd name="connsiteX38" fmla="*/ 892778 w 4146313"/>
                  <a:gd name="connsiteY38" fmla="*/ 3570202 h 5161201"/>
                  <a:gd name="connsiteX39" fmla="*/ 348895 w 4146313"/>
                  <a:gd name="connsiteY39" fmla="*/ 4114085 h 5161201"/>
                  <a:gd name="connsiteX40" fmla="*/ 892778 w 4146313"/>
                  <a:gd name="connsiteY40" fmla="*/ 4657968 h 5161201"/>
                  <a:gd name="connsiteX41" fmla="*/ 1393920 w 4146313"/>
                  <a:gd name="connsiteY41" fmla="*/ 4325789 h 5161201"/>
                  <a:gd name="connsiteX42" fmla="*/ 1425581 w 4146313"/>
                  <a:gd name="connsiteY42" fmla="*/ 4223795 h 5161201"/>
                  <a:gd name="connsiteX43" fmla="*/ 1431717 w 4146313"/>
                  <a:gd name="connsiteY43" fmla="*/ 4233797 h 5161201"/>
                  <a:gd name="connsiteX44" fmla="*/ 1645157 w 4146313"/>
                  <a:gd name="connsiteY44" fmla="*/ 4388462 h 5161201"/>
                  <a:gd name="connsiteX45" fmla="*/ 2217980 w 4146313"/>
                  <a:gd name="connsiteY45" fmla="*/ 4108368 h 5161201"/>
                  <a:gd name="connsiteX46" fmla="*/ 2455174 w 4146313"/>
                  <a:gd name="connsiteY46" fmla="*/ 3417258 h 5161201"/>
                  <a:gd name="connsiteX47" fmla="*/ 2546082 w 4146313"/>
                  <a:gd name="connsiteY47" fmla="*/ 3430702 h 5161201"/>
                  <a:gd name="connsiteX48" fmla="*/ 3177365 w 4146313"/>
                  <a:gd name="connsiteY48" fmla="*/ 3537687 h 5161201"/>
                  <a:gd name="connsiteX49" fmla="*/ 3329853 w 4146313"/>
                  <a:gd name="connsiteY49" fmla="*/ 3565779 h 5161201"/>
                  <a:gd name="connsiteX50" fmla="*/ 2967796 w 4146313"/>
                  <a:gd name="connsiteY50" fmla="*/ 2072764 h 5161201"/>
                  <a:gd name="connsiteX51" fmla="*/ 3004626 w 4146313"/>
                  <a:gd name="connsiteY51" fmla="*/ 2012353 h 5161201"/>
                  <a:gd name="connsiteX52" fmla="*/ 3199101 w 4146313"/>
                  <a:gd name="connsiteY52" fmla="*/ 1965192 h 5161201"/>
                  <a:gd name="connsiteX53" fmla="*/ 3218953 w 4146313"/>
                  <a:gd name="connsiteY53" fmla="*/ 1964424 h 5161201"/>
                  <a:gd name="connsiteX54" fmla="*/ 3983729 w 4146313"/>
                  <a:gd name="connsiteY54" fmla="*/ 1261685 h 5161201"/>
                  <a:gd name="connsiteX55" fmla="*/ 4139657 w 4146313"/>
                  <a:gd name="connsiteY55" fmla="*/ 1359697 h 5161201"/>
                  <a:gd name="connsiteX56" fmla="*/ 4008131 w 4146313"/>
                  <a:gd name="connsiteY56" fmla="*/ 1567227 h 5161201"/>
                  <a:gd name="connsiteX57" fmla="*/ 3643555 w 4146313"/>
                  <a:gd name="connsiteY57" fmla="*/ 1689850 h 5161201"/>
                  <a:gd name="connsiteX58" fmla="*/ 3501211 w 4146313"/>
                  <a:gd name="connsiteY58" fmla="*/ 1689901 h 5161201"/>
                  <a:gd name="connsiteX59" fmla="*/ 3479684 w 4146313"/>
                  <a:gd name="connsiteY59" fmla="*/ 1676619 h 5161201"/>
                  <a:gd name="connsiteX60" fmla="*/ 3509082 w 4146313"/>
                  <a:gd name="connsiteY60" fmla="*/ 1666730 h 5161201"/>
                  <a:gd name="connsiteX61" fmla="*/ 3640608 w 4146313"/>
                  <a:gd name="connsiteY61" fmla="*/ 1459201 h 5161201"/>
                  <a:gd name="connsiteX62" fmla="*/ 3607189 w 4146313"/>
                  <a:gd name="connsiteY62" fmla="*/ 1406881 h 5161201"/>
                  <a:gd name="connsiteX63" fmla="*/ 3574272 w 4146313"/>
                  <a:gd name="connsiteY63" fmla="*/ 1386571 h 5161201"/>
                  <a:gd name="connsiteX64" fmla="*/ 3909450 w 4146313"/>
                  <a:gd name="connsiteY64" fmla="*/ 1273835 h 5161201"/>
                  <a:gd name="connsiteX65" fmla="*/ 3983729 w 4146313"/>
                  <a:gd name="connsiteY65" fmla="*/ 1261685 h 5161201"/>
                  <a:gd name="connsiteX66" fmla="*/ 1598420 w 4146313"/>
                  <a:gd name="connsiteY66" fmla="*/ 710058 h 5161201"/>
                  <a:gd name="connsiteX67" fmla="*/ 1677778 w 4146313"/>
                  <a:gd name="connsiteY67" fmla="*/ 713533 h 5161201"/>
                  <a:gd name="connsiteX68" fmla="*/ 1778829 w 4146313"/>
                  <a:gd name="connsiteY68" fmla="*/ 755058 h 5161201"/>
                  <a:gd name="connsiteX69" fmla="*/ 2231731 w 4146313"/>
                  <a:gd name="connsiteY69" fmla="*/ 1057713 h 5161201"/>
                  <a:gd name="connsiteX70" fmla="*/ 2333774 w 4146313"/>
                  <a:gd name="connsiteY70" fmla="*/ 1390112 h 5161201"/>
                  <a:gd name="connsiteX71" fmla="*/ 2329258 w 4146313"/>
                  <a:gd name="connsiteY71" fmla="*/ 1398608 h 5161201"/>
                  <a:gd name="connsiteX72" fmla="*/ 2502320 w 4146313"/>
                  <a:gd name="connsiteY72" fmla="*/ 1498122 h 5161201"/>
                  <a:gd name="connsiteX73" fmla="*/ 3114654 w 4146313"/>
                  <a:gd name="connsiteY73" fmla="*/ 1281998 h 5161201"/>
                  <a:gd name="connsiteX74" fmla="*/ 3388777 w 4146313"/>
                  <a:gd name="connsiteY74" fmla="*/ 1418133 h 5161201"/>
                  <a:gd name="connsiteX75" fmla="*/ 3252643 w 4146313"/>
                  <a:gd name="connsiteY75" fmla="*/ 1692256 h 5161201"/>
                  <a:gd name="connsiteX76" fmla="*/ 2612176 w 4146313"/>
                  <a:gd name="connsiteY76" fmla="*/ 1912521 h 5161201"/>
                  <a:gd name="connsiteX77" fmla="*/ 2368653 w 4146313"/>
                  <a:gd name="connsiteY77" fmla="*/ 1920560 h 5161201"/>
                  <a:gd name="connsiteX78" fmla="*/ 2092237 w 4146313"/>
                  <a:gd name="connsiteY78" fmla="*/ 1761615 h 5161201"/>
                  <a:gd name="connsiteX79" fmla="*/ 1746322 w 4146313"/>
                  <a:gd name="connsiteY79" fmla="*/ 2279251 h 5161201"/>
                  <a:gd name="connsiteX80" fmla="*/ 2262579 w 4146313"/>
                  <a:gd name="connsiteY80" fmla="*/ 2471101 h 5161201"/>
                  <a:gd name="connsiteX81" fmla="*/ 2412681 w 4146313"/>
                  <a:gd name="connsiteY81" fmla="*/ 2798741 h 5161201"/>
                  <a:gd name="connsiteX82" fmla="*/ 2392796 w 4146313"/>
                  <a:gd name="connsiteY82" fmla="*/ 2839254 h 5161201"/>
                  <a:gd name="connsiteX83" fmla="*/ 2012849 w 4146313"/>
                  <a:gd name="connsiteY83" fmla="*/ 4052009 h 5161201"/>
                  <a:gd name="connsiteX84" fmla="*/ 1741624 w 4146313"/>
                  <a:gd name="connsiteY84" fmla="*/ 4193830 h 5161201"/>
                  <a:gd name="connsiteX85" fmla="*/ 1599803 w 4146313"/>
                  <a:gd name="connsiteY85" fmla="*/ 3922605 h 5161201"/>
                  <a:gd name="connsiteX86" fmla="*/ 1923665 w 4146313"/>
                  <a:gd name="connsiteY86" fmla="*/ 2888873 h 5161201"/>
                  <a:gd name="connsiteX87" fmla="*/ 1297008 w 4146313"/>
                  <a:gd name="connsiteY87" fmla="*/ 2655995 h 5161201"/>
                  <a:gd name="connsiteX88" fmla="*/ 1191401 w 4146313"/>
                  <a:gd name="connsiteY88" fmla="*/ 2614490 h 5161201"/>
                  <a:gd name="connsiteX89" fmla="*/ 738500 w 4146313"/>
                  <a:gd name="connsiteY89" fmla="*/ 2311835 h 5161201"/>
                  <a:gd name="connsiteX90" fmla="*/ 662615 w 4146313"/>
                  <a:gd name="connsiteY90" fmla="*/ 1930230 h 5161201"/>
                  <a:gd name="connsiteX91" fmla="*/ 1397224 w 4146313"/>
                  <a:gd name="connsiteY91" fmla="*/ 830942 h 5161201"/>
                  <a:gd name="connsiteX92" fmla="*/ 1598420 w 4146313"/>
                  <a:gd name="connsiteY92" fmla="*/ 710058 h 5161201"/>
                  <a:gd name="connsiteX93" fmla="*/ 2477765 w 4146313"/>
                  <a:gd name="connsiteY93" fmla="*/ 0 h 5161201"/>
                  <a:gd name="connsiteX94" fmla="*/ 2945817 w 4146313"/>
                  <a:gd name="connsiteY94" fmla="*/ 468053 h 5161201"/>
                  <a:gd name="connsiteX95" fmla="*/ 2477765 w 4146313"/>
                  <a:gd name="connsiteY95" fmla="*/ 936104 h 5161201"/>
                  <a:gd name="connsiteX96" fmla="*/ 2009713 w 4146313"/>
                  <a:gd name="connsiteY96" fmla="*/ 468053 h 5161201"/>
                  <a:gd name="connsiteX97" fmla="*/ 2477765 w 4146313"/>
                  <a:gd name="connsiteY97" fmla="*/ 0 h 5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146313" h="5161201">
                    <a:moveTo>
                      <a:pt x="3218953" y="1964424"/>
                    </a:moveTo>
                    <a:cubicBezTo>
                      <a:pt x="3238194" y="1967573"/>
                      <a:pt x="3254629" y="1981883"/>
                      <a:pt x="3259512" y="2002023"/>
                    </a:cubicBezTo>
                    <a:lnTo>
                      <a:pt x="3660607" y="3656016"/>
                    </a:lnTo>
                    <a:lnTo>
                      <a:pt x="3683767" y="3667517"/>
                    </a:lnTo>
                    <a:cubicBezTo>
                      <a:pt x="3843427" y="3764528"/>
                      <a:pt x="3950077" y="3940091"/>
                      <a:pt x="3950077" y="4140564"/>
                    </a:cubicBezTo>
                    <a:cubicBezTo>
                      <a:pt x="3950077" y="4369676"/>
                      <a:pt x="3810778" y="4566254"/>
                      <a:pt x="3612253" y="4650223"/>
                    </a:cubicBezTo>
                    <a:lnTo>
                      <a:pt x="3596621" y="4655075"/>
                    </a:lnTo>
                    <a:lnTo>
                      <a:pt x="3863414" y="4946253"/>
                    </a:lnTo>
                    <a:cubicBezTo>
                      <a:pt x="3911277" y="4998490"/>
                      <a:pt x="3907731" y="5079638"/>
                      <a:pt x="3855493" y="5127501"/>
                    </a:cubicBezTo>
                    <a:cubicBezTo>
                      <a:pt x="3803256" y="5175364"/>
                      <a:pt x="3722108" y="5171817"/>
                      <a:pt x="3674245" y="5119580"/>
                    </a:cubicBezTo>
                    <a:lnTo>
                      <a:pt x="3295197" y="4705887"/>
                    </a:lnTo>
                    <a:lnTo>
                      <a:pt x="871466" y="4996405"/>
                    </a:lnTo>
                    <a:cubicBezTo>
                      <a:pt x="788810" y="4987591"/>
                      <a:pt x="713200" y="4974884"/>
                      <a:pt x="644168" y="4958455"/>
                    </a:cubicBezTo>
                    <a:lnTo>
                      <a:pt x="486216" y="4907763"/>
                    </a:lnTo>
                    <a:lnTo>
                      <a:pt x="323709" y="5085124"/>
                    </a:lnTo>
                    <a:cubicBezTo>
                      <a:pt x="284029" y="5128430"/>
                      <a:pt x="216756" y="5131370"/>
                      <a:pt x="173449" y="5091690"/>
                    </a:cubicBezTo>
                    <a:cubicBezTo>
                      <a:pt x="130143" y="5052010"/>
                      <a:pt x="127203" y="4984737"/>
                      <a:pt x="166883" y="4941431"/>
                    </a:cubicBezTo>
                    <a:lnTo>
                      <a:pt x="291845" y="4805047"/>
                    </a:lnTo>
                    <a:lnTo>
                      <a:pt x="187763" y="4714716"/>
                    </a:lnTo>
                    <a:cubicBezTo>
                      <a:pt x="52553" y="4565826"/>
                      <a:pt x="0" y="4365588"/>
                      <a:pt x="0" y="4124939"/>
                    </a:cubicBezTo>
                    <a:cubicBezTo>
                      <a:pt x="0" y="3643642"/>
                      <a:pt x="276015" y="3291328"/>
                      <a:pt x="871466" y="3253473"/>
                    </a:cubicBezTo>
                    <a:cubicBezTo>
                      <a:pt x="890074" y="3252290"/>
                      <a:pt x="912063" y="3251748"/>
                      <a:pt x="937144" y="3251811"/>
                    </a:cubicBezTo>
                    <a:cubicBezTo>
                      <a:pt x="984171" y="3251929"/>
                      <a:pt x="1042069" y="3254171"/>
                      <a:pt x="1108932" y="3258293"/>
                    </a:cubicBezTo>
                    <a:lnTo>
                      <a:pt x="1137881" y="3260344"/>
                    </a:lnTo>
                    <a:lnTo>
                      <a:pt x="913814" y="2812194"/>
                    </a:lnTo>
                    <a:lnTo>
                      <a:pt x="584604" y="2812194"/>
                    </a:lnTo>
                    <a:cubicBezTo>
                      <a:pt x="502211" y="2812194"/>
                      <a:pt x="435418" y="2745401"/>
                      <a:pt x="435418" y="2663008"/>
                    </a:cubicBezTo>
                    <a:cubicBezTo>
                      <a:pt x="435418" y="2580615"/>
                      <a:pt x="502211" y="2513822"/>
                      <a:pt x="584604" y="2513822"/>
                    </a:cubicBezTo>
                    <a:lnTo>
                      <a:pt x="1036136" y="2513822"/>
                    </a:lnTo>
                    <a:lnTo>
                      <a:pt x="1391684" y="2792595"/>
                    </a:lnTo>
                    <a:lnTo>
                      <a:pt x="1397202" y="2803631"/>
                    </a:lnTo>
                    <a:lnTo>
                      <a:pt x="1354790" y="2812194"/>
                    </a:lnTo>
                    <a:lnTo>
                      <a:pt x="1207480" y="2812194"/>
                    </a:lnTo>
                    <a:lnTo>
                      <a:pt x="1445097" y="3287445"/>
                    </a:lnTo>
                    <a:lnTo>
                      <a:pt x="1542888" y="3297514"/>
                    </a:lnTo>
                    <a:lnTo>
                      <a:pt x="1365063" y="3815640"/>
                    </a:lnTo>
                    <a:lnTo>
                      <a:pt x="1359568" y="3839093"/>
                    </a:lnTo>
                    <a:lnTo>
                      <a:pt x="1343774" y="3809995"/>
                    </a:lnTo>
                    <a:cubicBezTo>
                      <a:pt x="1246035" y="3665321"/>
                      <a:pt x="1080514" y="3570202"/>
                      <a:pt x="892778" y="3570202"/>
                    </a:cubicBezTo>
                    <a:cubicBezTo>
                      <a:pt x="592400" y="3570202"/>
                      <a:pt x="348895" y="3813707"/>
                      <a:pt x="348895" y="4114085"/>
                    </a:cubicBezTo>
                    <a:cubicBezTo>
                      <a:pt x="348895" y="4414463"/>
                      <a:pt x="592400" y="4657968"/>
                      <a:pt x="892778" y="4657968"/>
                    </a:cubicBezTo>
                    <a:cubicBezTo>
                      <a:pt x="1118062" y="4657968"/>
                      <a:pt x="1311354" y="4520997"/>
                      <a:pt x="1393920" y="4325789"/>
                    </a:cubicBezTo>
                    <a:lnTo>
                      <a:pt x="1425581" y="4223795"/>
                    </a:lnTo>
                    <a:lnTo>
                      <a:pt x="1431717" y="4233797"/>
                    </a:lnTo>
                    <a:cubicBezTo>
                      <a:pt x="1483999" y="4303139"/>
                      <a:pt x="1556835" y="4358149"/>
                      <a:pt x="1645157" y="4388462"/>
                    </a:cubicBezTo>
                    <a:cubicBezTo>
                      <a:pt x="1880684" y="4469297"/>
                      <a:pt x="2137145" y="4343895"/>
                      <a:pt x="2217980" y="4108368"/>
                    </a:cubicBezTo>
                    <a:lnTo>
                      <a:pt x="2455174" y="3417258"/>
                    </a:lnTo>
                    <a:lnTo>
                      <a:pt x="2546082" y="3430702"/>
                    </a:lnTo>
                    <a:cubicBezTo>
                      <a:pt x="2763839" y="3464368"/>
                      <a:pt x="2979348" y="3500680"/>
                      <a:pt x="3177365" y="3537687"/>
                    </a:cubicBezTo>
                    <a:lnTo>
                      <a:pt x="3329853" y="3565779"/>
                    </a:lnTo>
                    <a:lnTo>
                      <a:pt x="2967796" y="2072764"/>
                    </a:lnTo>
                    <a:cubicBezTo>
                      <a:pt x="2961284" y="2045911"/>
                      <a:pt x="2977774" y="2018864"/>
                      <a:pt x="3004626" y="2012353"/>
                    </a:cubicBezTo>
                    <a:lnTo>
                      <a:pt x="3199101" y="1965192"/>
                    </a:lnTo>
                    <a:cubicBezTo>
                      <a:pt x="3205814" y="1963564"/>
                      <a:pt x="3212539" y="1963374"/>
                      <a:pt x="3218953" y="1964424"/>
                    </a:cubicBezTo>
                    <a:close/>
                    <a:moveTo>
                      <a:pt x="3983729" y="1261685"/>
                    </a:moveTo>
                    <a:cubicBezTo>
                      <a:pt x="4056135" y="1262120"/>
                      <a:pt x="4119219" y="1298933"/>
                      <a:pt x="4139657" y="1359697"/>
                    </a:cubicBezTo>
                    <a:cubicBezTo>
                      <a:pt x="4166907" y="1440715"/>
                      <a:pt x="4108021" y="1533629"/>
                      <a:pt x="4008131" y="1567227"/>
                    </a:cubicBezTo>
                    <a:lnTo>
                      <a:pt x="3643555" y="1689850"/>
                    </a:lnTo>
                    <a:cubicBezTo>
                      <a:pt x="3593610" y="1706649"/>
                      <a:pt x="3542870" y="1705439"/>
                      <a:pt x="3501211" y="1689901"/>
                    </a:cubicBezTo>
                    <a:lnTo>
                      <a:pt x="3479684" y="1676619"/>
                    </a:lnTo>
                    <a:lnTo>
                      <a:pt x="3509082" y="1666730"/>
                    </a:lnTo>
                    <a:cubicBezTo>
                      <a:pt x="3608972" y="1633133"/>
                      <a:pt x="3667858" y="1540219"/>
                      <a:pt x="3640608" y="1459201"/>
                    </a:cubicBezTo>
                    <a:cubicBezTo>
                      <a:pt x="3633795" y="1438946"/>
                      <a:pt x="3622244" y="1421353"/>
                      <a:pt x="3607189" y="1406881"/>
                    </a:cubicBezTo>
                    <a:lnTo>
                      <a:pt x="3574272" y="1386571"/>
                    </a:lnTo>
                    <a:lnTo>
                      <a:pt x="3909450" y="1273835"/>
                    </a:lnTo>
                    <a:cubicBezTo>
                      <a:pt x="3934422" y="1265436"/>
                      <a:pt x="3959594" y="1261539"/>
                      <a:pt x="3983729" y="1261685"/>
                    </a:cubicBezTo>
                    <a:close/>
                    <a:moveTo>
                      <a:pt x="1598420" y="710058"/>
                    </a:moveTo>
                    <a:cubicBezTo>
                      <a:pt x="1624712" y="707397"/>
                      <a:pt x="1651452" y="708499"/>
                      <a:pt x="1677778" y="713533"/>
                    </a:cubicBezTo>
                    <a:cubicBezTo>
                      <a:pt x="1712880" y="720246"/>
                      <a:pt x="1747246" y="733952"/>
                      <a:pt x="1778829" y="755058"/>
                    </a:cubicBezTo>
                    <a:lnTo>
                      <a:pt x="2231731" y="1057713"/>
                    </a:lnTo>
                    <a:cubicBezTo>
                      <a:pt x="2342271" y="1131582"/>
                      <a:pt x="2382101" y="1271624"/>
                      <a:pt x="2333774" y="1390112"/>
                    </a:cubicBezTo>
                    <a:lnTo>
                      <a:pt x="2329258" y="1398608"/>
                    </a:lnTo>
                    <a:lnTo>
                      <a:pt x="2502320" y="1498122"/>
                    </a:lnTo>
                    <a:lnTo>
                      <a:pt x="3114654" y="1281998"/>
                    </a:lnTo>
                    <a:cubicBezTo>
                      <a:pt x="3227944" y="1243894"/>
                      <a:pt x="3350673" y="1304843"/>
                      <a:pt x="3388777" y="1418133"/>
                    </a:cubicBezTo>
                    <a:cubicBezTo>
                      <a:pt x="3426882" y="1531422"/>
                      <a:pt x="3365932" y="1654152"/>
                      <a:pt x="3252643" y="1692256"/>
                    </a:cubicBezTo>
                    <a:lnTo>
                      <a:pt x="2612176" y="1912521"/>
                    </a:lnTo>
                    <a:cubicBezTo>
                      <a:pt x="2521162" y="1946813"/>
                      <a:pt x="2446365" y="1965246"/>
                      <a:pt x="2368653" y="1920560"/>
                    </a:cubicBezTo>
                    <a:lnTo>
                      <a:pt x="2092237" y="1761615"/>
                    </a:lnTo>
                    <a:lnTo>
                      <a:pt x="1746322" y="2279251"/>
                    </a:lnTo>
                    <a:lnTo>
                      <a:pt x="2262579" y="2471101"/>
                    </a:lnTo>
                    <a:cubicBezTo>
                      <a:pt x="2394504" y="2520127"/>
                      <a:pt x="2461707" y="2666816"/>
                      <a:pt x="2412681" y="2798741"/>
                    </a:cubicBezTo>
                    <a:lnTo>
                      <a:pt x="2392796" y="2839254"/>
                    </a:lnTo>
                    <a:lnTo>
                      <a:pt x="2012849" y="4052009"/>
                    </a:lnTo>
                    <a:cubicBezTo>
                      <a:pt x="1977115" y="4166068"/>
                      <a:pt x="1855684" y="4229564"/>
                      <a:pt x="1741624" y="4193830"/>
                    </a:cubicBezTo>
                    <a:cubicBezTo>
                      <a:pt x="1627565" y="4158096"/>
                      <a:pt x="1564069" y="4036664"/>
                      <a:pt x="1599803" y="3922605"/>
                    </a:cubicBezTo>
                    <a:lnTo>
                      <a:pt x="1923665" y="2888873"/>
                    </a:lnTo>
                    <a:lnTo>
                      <a:pt x="1297008" y="2655995"/>
                    </a:lnTo>
                    <a:lnTo>
                      <a:pt x="1191401" y="2614490"/>
                    </a:lnTo>
                    <a:lnTo>
                      <a:pt x="738500" y="2311835"/>
                    </a:lnTo>
                    <a:cubicBezTo>
                      <a:pt x="612167" y="2227412"/>
                      <a:pt x="578193" y="2056562"/>
                      <a:pt x="662615" y="1930230"/>
                    </a:cubicBezTo>
                    <a:lnTo>
                      <a:pt x="1397224" y="830942"/>
                    </a:lnTo>
                    <a:cubicBezTo>
                      <a:pt x="1444711" y="759880"/>
                      <a:pt x="1519545" y="718041"/>
                      <a:pt x="1598420" y="710058"/>
                    </a:cubicBezTo>
                    <a:close/>
                    <a:moveTo>
                      <a:pt x="2477765" y="0"/>
                    </a:moveTo>
                    <a:cubicBezTo>
                      <a:pt x="2736263" y="0"/>
                      <a:pt x="2945817" y="209554"/>
                      <a:pt x="2945817" y="468053"/>
                    </a:cubicBezTo>
                    <a:cubicBezTo>
                      <a:pt x="2945817" y="726551"/>
                      <a:pt x="2736263" y="936104"/>
                      <a:pt x="2477765" y="936104"/>
                    </a:cubicBezTo>
                    <a:cubicBezTo>
                      <a:pt x="2219267" y="936104"/>
                      <a:pt x="2009713" y="726551"/>
                      <a:pt x="2009713" y="468053"/>
                    </a:cubicBezTo>
                    <a:cubicBezTo>
                      <a:pt x="2009713" y="209554"/>
                      <a:pt x="2219267" y="0"/>
                      <a:pt x="2477765"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92149"/>
                  </a:solidFill>
                  <a:latin typeface="Calibri"/>
                </a:endParaRPr>
              </a:p>
            </p:txBody>
          </p:sp>
        </p:grpSp>
        <p:sp>
          <p:nvSpPr>
            <p:cNvPr id="90" name="Rectangle 89">
              <a:extLst>
                <a:ext uri="{FF2B5EF4-FFF2-40B4-BE49-F238E27FC236}">
                  <a16:creationId xmlns:a16="http://schemas.microsoft.com/office/drawing/2014/main" id="{092C992C-553A-9B1E-2A40-D56295812940}"/>
                </a:ext>
              </a:extLst>
            </p:cNvPr>
            <p:cNvSpPr/>
            <p:nvPr/>
          </p:nvSpPr>
          <p:spPr>
            <a:xfrm>
              <a:off x="1483497" y="4945203"/>
              <a:ext cx="1441420" cy="369332"/>
            </a:xfrm>
            <a:prstGeom prst="rect">
              <a:avLst/>
            </a:prstGeom>
          </p:spPr>
          <p:txBody>
            <a:bodyPr wrap="none">
              <a:spAutoFit/>
            </a:bodyPr>
            <a:lstStyle/>
            <a:p>
              <a:pPr>
                <a:defRPr/>
              </a:pPr>
              <a:r>
                <a:rPr lang="en-GB" kern="0">
                  <a:solidFill>
                    <a:srgbClr val="000000"/>
                  </a:solidFill>
                  <a:latin typeface="Aptos" panose="020B0004020202020204" pitchFamily="34" charset="0"/>
                </a:rPr>
                <a:t>Good health</a:t>
              </a:r>
              <a:endParaRPr lang="en-GB">
                <a:solidFill>
                  <a:srgbClr val="000000"/>
                </a:solidFill>
                <a:latin typeface="Aptos" panose="020B0004020202020204" pitchFamily="34" charset="0"/>
              </a:endParaRPr>
            </a:p>
          </p:txBody>
        </p:sp>
      </p:grpSp>
      <p:sp>
        <p:nvSpPr>
          <p:cNvPr id="98" name="Rectangle 97">
            <a:extLst>
              <a:ext uri="{FF2B5EF4-FFF2-40B4-BE49-F238E27FC236}">
                <a16:creationId xmlns:a16="http://schemas.microsoft.com/office/drawing/2014/main" id="{47B04FF0-D4FF-763D-6285-C73311B86C4C}"/>
              </a:ext>
            </a:extLst>
          </p:cNvPr>
          <p:cNvSpPr/>
          <p:nvPr/>
        </p:nvSpPr>
        <p:spPr>
          <a:xfrm>
            <a:off x="802800" y="6290175"/>
            <a:ext cx="8280920" cy="276999"/>
          </a:xfrm>
          <a:prstGeom prst="rect">
            <a:avLst/>
          </a:prstGeom>
        </p:spPr>
        <p:txBody>
          <a:bodyPr wrap="square" lIns="0">
            <a:spAutoFit/>
          </a:bodyPr>
          <a:lstStyle/>
          <a:p>
            <a:pPr defTabSz="914400" eaLnBrk="1" hangingPunct="1">
              <a:spcAft>
                <a:spcPts val="600"/>
              </a:spcAft>
              <a:defRPr/>
            </a:pPr>
            <a:r>
              <a:rPr lang="en-GB" sz="1200" dirty="0">
                <a:solidFill>
                  <a:srgbClr val="000000"/>
                </a:solidFill>
                <a:latin typeface="Aptos" panose="020B0004020202020204" pitchFamily="34" charset="0"/>
                <a:ea typeface="ヒラギノ角ゴ Pro W3" charset="-128"/>
                <a:cs typeface="Arial" pitchFamily="34" charset="0"/>
              </a:rPr>
              <a:t>Source: Money Helper – rates correct as at 23.01.2025</a:t>
            </a:r>
          </a:p>
        </p:txBody>
      </p:sp>
      <p:grpSp>
        <p:nvGrpSpPr>
          <p:cNvPr id="99" name="Group 98">
            <a:extLst>
              <a:ext uri="{FF2B5EF4-FFF2-40B4-BE49-F238E27FC236}">
                <a16:creationId xmlns:a16="http://schemas.microsoft.com/office/drawing/2014/main" id="{F524711A-CBF1-82BA-5BF1-70E7EF442827}"/>
              </a:ext>
            </a:extLst>
          </p:cNvPr>
          <p:cNvGrpSpPr/>
          <p:nvPr/>
        </p:nvGrpSpPr>
        <p:grpSpPr>
          <a:xfrm>
            <a:off x="802800" y="1859525"/>
            <a:ext cx="9032062" cy="829635"/>
            <a:chOff x="-18646" y="1007480"/>
            <a:chExt cx="9032062" cy="829635"/>
          </a:xfrm>
        </p:grpSpPr>
        <p:grpSp>
          <p:nvGrpSpPr>
            <p:cNvPr id="100" name="Group 99">
              <a:extLst>
                <a:ext uri="{FF2B5EF4-FFF2-40B4-BE49-F238E27FC236}">
                  <a16:creationId xmlns:a16="http://schemas.microsoft.com/office/drawing/2014/main" id="{3A7BC6F6-8A68-7AC6-E448-78D9075D90CD}"/>
                </a:ext>
              </a:extLst>
            </p:cNvPr>
            <p:cNvGrpSpPr/>
            <p:nvPr/>
          </p:nvGrpSpPr>
          <p:grpSpPr>
            <a:xfrm>
              <a:off x="45" y="1007480"/>
              <a:ext cx="9013371" cy="804886"/>
              <a:chOff x="-123371" y="2904171"/>
              <a:chExt cx="9013371" cy="921958"/>
            </a:xfrm>
          </p:grpSpPr>
          <p:sp>
            <p:nvSpPr>
              <p:cNvPr id="109" name="Freeform 129">
                <a:extLst>
                  <a:ext uri="{FF2B5EF4-FFF2-40B4-BE49-F238E27FC236}">
                    <a16:creationId xmlns:a16="http://schemas.microsoft.com/office/drawing/2014/main" id="{042E7F26-62FA-8F08-BEF9-023A56BF0B27}"/>
                  </a:ext>
                </a:extLst>
              </p:cNvPr>
              <p:cNvSpPr/>
              <p:nvPr/>
            </p:nvSpPr>
            <p:spPr>
              <a:xfrm>
                <a:off x="-123371" y="2904171"/>
                <a:ext cx="9013371" cy="466830"/>
              </a:xfrm>
              <a:custGeom>
                <a:avLst/>
                <a:gdLst>
                  <a:gd name="connsiteX0" fmla="*/ 0 w 9013371"/>
                  <a:gd name="connsiteY0" fmla="*/ 0 h 466830"/>
                  <a:gd name="connsiteX1" fmla="*/ 8560703 w 9013371"/>
                  <a:gd name="connsiteY1" fmla="*/ 0 h 466830"/>
                  <a:gd name="connsiteX2" fmla="*/ 9013371 w 9013371"/>
                  <a:gd name="connsiteY2" fmla="*/ 452669 h 466830"/>
                  <a:gd name="connsiteX3" fmla="*/ 8999210 w 9013371"/>
                  <a:gd name="connsiteY3" fmla="*/ 466830 h 466830"/>
                  <a:gd name="connsiteX4" fmla="*/ 0 w 9013371"/>
                  <a:gd name="connsiteY4" fmla="*/ 466830 h 466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3371" h="466830">
                    <a:moveTo>
                      <a:pt x="0" y="0"/>
                    </a:moveTo>
                    <a:lnTo>
                      <a:pt x="8560703" y="0"/>
                    </a:lnTo>
                    <a:lnTo>
                      <a:pt x="9013371" y="452669"/>
                    </a:lnTo>
                    <a:lnTo>
                      <a:pt x="8999210" y="466830"/>
                    </a:lnTo>
                    <a:lnTo>
                      <a:pt x="0" y="466830"/>
                    </a:lnTo>
                    <a:close/>
                  </a:path>
                </a:pathLst>
              </a:custGeom>
              <a:solidFill>
                <a:srgbClr val="F1F1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92149"/>
                  </a:solidFill>
                  <a:latin typeface="Arial"/>
                </a:endParaRPr>
              </a:p>
            </p:txBody>
          </p:sp>
          <p:sp>
            <p:nvSpPr>
              <p:cNvPr id="110" name="Freeform 130">
                <a:extLst>
                  <a:ext uri="{FF2B5EF4-FFF2-40B4-BE49-F238E27FC236}">
                    <a16:creationId xmlns:a16="http://schemas.microsoft.com/office/drawing/2014/main" id="{E898E21A-4A9D-ED7D-A8A4-2DB8D09628D0}"/>
                  </a:ext>
                </a:extLst>
              </p:cNvPr>
              <p:cNvSpPr/>
              <p:nvPr/>
            </p:nvSpPr>
            <p:spPr>
              <a:xfrm flipV="1">
                <a:off x="-123371" y="3359299"/>
                <a:ext cx="9013371" cy="466830"/>
              </a:xfrm>
              <a:custGeom>
                <a:avLst/>
                <a:gdLst>
                  <a:gd name="connsiteX0" fmla="*/ 0 w 9013371"/>
                  <a:gd name="connsiteY0" fmla="*/ 0 h 466830"/>
                  <a:gd name="connsiteX1" fmla="*/ 8560703 w 9013371"/>
                  <a:gd name="connsiteY1" fmla="*/ 0 h 466830"/>
                  <a:gd name="connsiteX2" fmla="*/ 9013371 w 9013371"/>
                  <a:gd name="connsiteY2" fmla="*/ 452669 h 466830"/>
                  <a:gd name="connsiteX3" fmla="*/ 8999210 w 9013371"/>
                  <a:gd name="connsiteY3" fmla="*/ 466830 h 466830"/>
                  <a:gd name="connsiteX4" fmla="*/ 0 w 9013371"/>
                  <a:gd name="connsiteY4" fmla="*/ 466830 h 466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3371" h="466830">
                    <a:moveTo>
                      <a:pt x="0" y="0"/>
                    </a:moveTo>
                    <a:lnTo>
                      <a:pt x="8560703" y="0"/>
                    </a:lnTo>
                    <a:lnTo>
                      <a:pt x="9013371" y="452669"/>
                    </a:lnTo>
                    <a:lnTo>
                      <a:pt x="8999210" y="466830"/>
                    </a:lnTo>
                    <a:lnTo>
                      <a:pt x="0" y="466830"/>
                    </a:lnTo>
                    <a:close/>
                  </a:path>
                </a:pathLst>
              </a:custGeom>
              <a:solidFill>
                <a:srgbClr val="D7D7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92149"/>
                  </a:solidFill>
                  <a:latin typeface="Arial"/>
                </a:endParaRPr>
              </a:p>
            </p:txBody>
          </p:sp>
        </p:grpSp>
        <p:sp>
          <p:nvSpPr>
            <p:cNvPr id="101" name="TextBox 100">
              <a:extLst>
                <a:ext uri="{FF2B5EF4-FFF2-40B4-BE49-F238E27FC236}">
                  <a16:creationId xmlns:a16="http://schemas.microsoft.com/office/drawing/2014/main" id="{308C8CB7-F5AA-F77C-D9D6-8A0D62A1AC61}"/>
                </a:ext>
              </a:extLst>
            </p:cNvPr>
            <p:cNvSpPr txBox="1"/>
            <p:nvPr/>
          </p:nvSpPr>
          <p:spPr>
            <a:xfrm>
              <a:off x="-18646" y="1054660"/>
              <a:ext cx="3121706" cy="307777"/>
            </a:xfrm>
            <a:prstGeom prst="rect">
              <a:avLst/>
            </a:prstGeom>
            <a:noFill/>
          </p:spPr>
          <p:txBody>
            <a:bodyPr wrap="square" rtlCol="0">
              <a:spAutoFit/>
            </a:bodyPr>
            <a:lstStyle/>
            <a:p>
              <a:pPr algn="ctr">
                <a:defRPr/>
              </a:pPr>
              <a:r>
                <a:rPr lang="en-GB" sz="1400" dirty="0">
                  <a:solidFill>
                    <a:srgbClr val="000000"/>
                  </a:solidFill>
                  <a:latin typeface="Aptos" panose="020B0004020202020204" pitchFamily="34" charset="0"/>
                </a:rPr>
                <a:t>pot after receiving tax-free cash</a:t>
              </a:r>
            </a:p>
          </p:txBody>
        </p:sp>
        <p:sp>
          <p:nvSpPr>
            <p:cNvPr id="102" name="TextBox 101">
              <a:extLst>
                <a:ext uri="{FF2B5EF4-FFF2-40B4-BE49-F238E27FC236}">
                  <a16:creationId xmlns:a16="http://schemas.microsoft.com/office/drawing/2014/main" id="{17DC26A8-BD65-09D6-577A-4BDAA4A69FC0}"/>
                </a:ext>
              </a:extLst>
            </p:cNvPr>
            <p:cNvSpPr txBox="1"/>
            <p:nvPr/>
          </p:nvSpPr>
          <p:spPr>
            <a:xfrm>
              <a:off x="3092431" y="1054660"/>
              <a:ext cx="1078090" cy="307777"/>
            </a:xfrm>
            <a:prstGeom prst="rect">
              <a:avLst/>
            </a:prstGeom>
            <a:noFill/>
          </p:spPr>
          <p:txBody>
            <a:bodyPr wrap="square" rtlCol="0">
              <a:spAutoFit/>
            </a:bodyPr>
            <a:lstStyle/>
            <a:p>
              <a:pPr algn="ctr">
                <a:defRPr/>
              </a:pPr>
              <a:r>
                <a:rPr lang="en-GB" sz="1400">
                  <a:solidFill>
                    <a:srgbClr val="000000"/>
                  </a:solidFill>
                  <a:latin typeface="Aptos" panose="020B0004020202020204" pitchFamily="34" charset="0"/>
                </a:rPr>
                <a:t>age</a:t>
              </a:r>
            </a:p>
          </p:txBody>
        </p:sp>
        <p:sp>
          <p:nvSpPr>
            <p:cNvPr id="103" name="TextBox 102">
              <a:extLst>
                <a:ext uri="{FF2B5EF4-FFF2-40B4-BE49-F238E27FC236}">
                  <a16:creationId xmlns:a16="http://schemas.microsoft.com/office/drawing/2014/main" id="{E86A90CF-144B-FEDC-2B27-C0870A226C28}"/>
                </a:ext>
              </a:extLst>
            </p:cNvPr>
            <p:cNvSpPr txBox="1"/>
            <p:nvPr/>
          </p:nvSpPr>
          <p:spPr>
            <a:xfrm>
              <a:off x="2859983" y="1375450"/>
              <a:ext cx="1527468" cy="461665"/>
            </a:xfrm>
            <a:prstGeom prst="rect">
              <a:avLst/>
            </a:prstGeom>
            <a:noFill/>
          </p:spPr>
          <p:txBody>
            <a:bodyPr wrap="square" rtlCol="0">
              <a:spAutoFit/>
            </a:bodyPr>
            <a:lstStyle/>
            <a:p>
              <a:pPr algn="ctr">
                <a:defRPr/>
              </a:pPr>
              <a:r>
                <a:rPr lang="en-GB" sz="2400">
                  <a:solidFill>
                    <a:srgbClr val="03649F"/>
                  </a:solidFill>
                  <a:latin typeface="Aptos" panose="020B0004020202020204" pitchFamily="34" charset="0"/>
                </a:rPr>
                <a:t>65</a:t>
              </a:r>
            </a:p>
          </p:txBody>
        </p:sp>
        <p:sp>
          <p:nvSpPr>
            <p:cNvPr id="104" name="TextBox 103">
              <a:extLst>
                <a:ext uri="{FF2B5EF4-FFF2-40B4-BE49-F238E27FC236}">
                  <a16:creationId xmlns:a16="http://schemas.microsoft.com/office/drawing/2014/main" id="{917CD81F-13F8-F2D4-A617-942B0A05FC55}"/>
                </a:ext>
              </a:extLst>
            </p:cNvPr>
            <p:cNvSpPr txBox="1"/>
            <p:nvPr/>
          </p:nvSpPr>
          <p:spPr>
            <a:xfrm>
              <a:off x="4963947" y="1054660"/>
              <a:ext cx="1078090" cy="307777"/>
            </a:xfrm>
            <a:prstGeom prst="rect">
              <a:avLst/>
            </a:prstGeom>
            <a:noFill/>
          </p:spPr>
          <p:txBody>
            <a:bodyPr wrap="square" rtlCol="0">
              <a:spAutoFit/>
            </a:bodyPr>
            <a:lstStyle/>
            <a:p>
              <a:pPr algn="ctr">
                <a:defRPr/>
              </a:pPr>
              <a:r>
                <a:rPr lang="en-GB" sz="1400">
                  <a:solidFill>
                    <a:srgbClr val="000000"/>
                  </a:solidFill>
                  <a:latin typeface="Aptos" panose="020B0004020202020204" pitchFamily="34" charset="0"/>
                </a:rPr>
                <a:t>annually</a:t>
              </a:r>
            </a:p>
          </p:txBody>
        </p:sp>
        <p:sp>
          <p:nvSpPr>
            <p:cNvPr id="105" name="TextBox 104">
              <a:extLst>
                <a:ext uri="{FF2B5EF4-FFF2-40B4-BE49-F238E27FC236}">
                  <a16:creationId xmlns:a16="http://schemas.microsoft.com/office/drawing/2014/main" id="{13E21D30-D0B6-619A-5B60-2C9157A47E9A}"/>
                </a:ext>
              </a:extLst>
            </p:cNvPr>
            <p:cNvSpPr txBox="1"/>
            <p:nvPr/>
          </p:nvSpPr>
          <p:spPr>
            <a:xfrm>
              <a:off x="4731499" y="1375450"/>
              <a:ext cx="1527468" cy="461665"/>
            </a:xfrm>
            <a:prstGeom prst="rect">
              <a:avLst/>
            </a:prstGeom>
            <a:noFill/>
          </p:spPr>
          <p:txBody>
            <a:bodyPr wrap="square" rtlCol="0">
              <a:spAutoFit/>
            </a:bodyPr>
            <a:lstStyle/>
            <a:p>
              <a:pPr algn="ctr">
                <a:defRPr/>
              </a:pPr>
              <a:r>
                <a:rPr lang="en-GB" sz="2400" dirty="0">
                  <a:solidFill>
                    <a:srgbClr val="03649F"/>
                  </a:solidFill>
                  <a:latin typeface="Aptos" panose="020B0004020202020204" pitchFamily="34" charset="0"/>
                </a:rPr>
                <a:t>£7,610</a:t>
              </a:r>
            </a:p>
          </p:txBody>
        </p:sp>
        <p:sp>
          <p:nvSpPr>
            <p:cNvPr id="106" name="TextBox 105">
              <a:extLst>
                <a:ext uri="{FF2B5EF4-FFF2-40B4-BE49-F238E27FC236}">
                  <a16:creationId xmlns:a16="http://schemas.microsoft.com/office/drawing/2014/main" id="{406ACD1B-9660-DE04-386D-8E41C156A638}"/>
                </a:ext>
              </a:extLst>
            </p:cNvPr>
            <p:cNvSpPr txBox="1"/>
            <p:nvPr/>
          </p:nvSpPr>
          <p:spPr>
            <a:xfrm>
              <a:off x="6955635" y="1054660"/>
              <a:ext cx="1078090" cy="307777"/>
            </a:xfrm>
            <a:prstGeom prst="rect">
              <a:avLst/>
            </a:prstGeom>
            <a:noFill/>
          </p:spPr>
          <p:txBody>
            <a:bodyPr wrap="square" rtlCol="0">
              <a:spAutoFit/>
            </a:bodyPr>
            <a:lstStyle/>
            <a:p>
              <a:pPr algn="ctr">
                <a:defRPr/>
              </a:pPr>
              <a:r>
                <a:rPr lang="en-GB" sz="1400">
                  <a:solidFill>
                    <a:srgbClr val="000000"/>
                  </a:solidFill>
                  <a:latin typeface="Aptos" panose="020B0004020202020204" pitchFamily="34" charset="0"/>
                </a:rPr>
                <a:t>monthly</a:t>
              </a:r>
            </a:p>
          </p:txBody>
        </p:sp>
        <p:sp>
          <p:nvSpPr>
            <p:cNvPr id="107" name="TextBox 106">
              <a:extLst>
                <a:ext uri="{FF2B5EF4-FFF2-40B4-BE49-F238E27FC236}">
                  <a16:creationId xmlns:a16="http://schemas.microsoft.com/office/drawing/2014/main" id="{01A7B35B-CE7F-074A-79E6-682EDCD38CE0}"/>
                </a:ext>
              </a:extLst>
            </p:cNvPr>
            <p:cNvSpPr txBox="1"/>
            <p:nvPr/>
          </p:nvSpPr>
          <p:spPr>
            <a:xfrm>
              <a:off x="6723187" y="1375450"/>
              <a:ext cx="1527468" cy="461665"/>
            </a:xfrm>
            <a:prstGeom prst="rect">
              <a:avLst/>
            </a:prstGeom>
            <a:noFill/>
          </p:spPr>
          <p:txBody>
            <a:bodyPr wrap="square" rtlCol="0">
              <a:spAutoFit/>
            </a:bodyPr>
            <a:lstStyle/>
            <a:p>
              <a:pPr algn="ctr">
                <a:defRPr/>
              </a:pPr>
              <a:r>
                <a:rPr lang="en-GB" sz="2400" dirty="0">
                  <a:solidFill>
                    <a:srgbClr val="03649F"/>
                  </a:solidFill>
                  <a:latin typeface="Aptos" panose="020B0004020202020204" pitchFamily="34" charset="0"/>
                </a:rPr>
                <a:t>£634</a:t>
              </a:r>
            </a:p>
          </p:txBody>
        </p:sp>
        <p:sp>
          <p:nvSpPr>
            <p:cNvPr id="108" name="Rectangle 107">
              <a:extLst>
                <a:ext uri="{FF2B5EF4-FFF2-40B4-BE49-F238E27FC236}">
                  <a16:creationId xmlns:a16="http://schemas.microsoft.com/office/drawing/2014/main" id="{2761E92D-81C1-C171-5ADD-05D693D82FD0}"/>
                </a:ext>
              </a:extLst>
            </p:cNvPr>
            <p:cNvSpPr/>
            <p:nvPr/>
          </p:nvSpPr>
          <p:spPr>
            <a:xfrm>
              <a:off x="824680" y="1375450"/>
              <a:ext cx="1491114" cy="461665"/>
            </a:xfrm>
            <a:prstGeom prst="rect">
              <a:avLst/>
            </a:prstGeom>
          </p:spPr>
          <p:txBody>
            <a:bodyPr wrap="none">
              <a:spAutoFit/>
            </a:bodyPr>
            <a:lstStyle/>
            <a:p>
              <a:pPr algn="ctr">
                <a:defRPr/>
              </a:pPr>
              <a:r>
                <a:rPr lang="en-GB" sz="2400">
                  <a:solidFill>
                    <a:srgbClr val="03649F"/>
                  </a:solidFill>
                  <a:latin typeface="Aptos" panose="020B0004020202020204" pitchFamily="34" charset="0"/>
                </a:rPr>
                <a:t>£100,000 </a:t>
              </a:r>
            </a:p>
          </p:txBody>
        </p:sp>
      </p:grpSp>
      <p:pic>
        <p:nvPicPr>
          <p:cNvPr id="111" name="Picture 110">
            <a:extLst>
              <a:ext uri="{FF2B5EF4-FFF2-40B4-BE49-F238E27FC236}">
                <a16:creationId xmlns:a16="http://schemas.microsoft.com/office/drawing/2014/main" id="{2B923838-FA22-4273-00A8-3B194C5B322C}"/>
              </a:ext>
            </a:extLst>
          </p:cNvPr>
          <p:cNvPicPr>
            <a:picLocks noChangeAspect="1"/>
          </p:cNvPicPr>
          <p:nvPr/>
        </p:nvPicPr>
        <p:blipFill>
          <a:blip r:embed="rId5"/>
          <a:srcRect/>
          <a:stretch/>
        </p:blipFill>
        <p:spPr>
          <a:xfrm>
            <a:off x="12271568" y="40266"/>
            <a:ext cx="2604912" cy="4580065"/>
          </a:xfrm>
          <a:prstGeom prst="rect">
            <a:avLst/>
          </a:prstGeom>
        </p:spPr>
      </p:pic>
    </p:spTree>
    <p:custDataLst>
      <p:tags r:id="rId1"/>
    </p:custDataLst>
    <p:extLst>
      <p:ext uri="{BB962C8B-B14F-4D97-AF65-F5344CB8AC3E}">
        <p14:creationId xmlns:p14="http://schemas.microsoft.com/office/powerpoint/2010/main" val="146228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75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left)">
                                      <p:cBhvr>
                                        <p:cTn id="17" dur="75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wipe(left)">
                                      <p:cBhvr>
                                        <p:cTn id="22" dur="75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12">
            <a:extLst>
              <a:ext uri="{FF2B5EF4-FFF2-40B4-BE49-F238E27FC236}">
                <a16:creationId xmlns:a16="http://schemas.microsoft.com/office/drawing/2014/main" id="{3A2868DA-3A4E-4479-907B-0EF70670FFBF}"/>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Transferring from DB to DC</a:t>
            </a:r>
            <a:endParaRPr lang="en-GB" sz="3600" dirty="0">
              <a:solidFill>
                <a:srgbClr val="391C66"/>
              </a:solidFill>
              <a:latin typeface="Aptos Display" panose="020B0004020202020204" pitchFamily="34" charset="0"/>
              <a:cs typeface="+mn-cs"/>
            </a:endParaRPr>
          </a:p>
        </p:txBody>
      </p:sp>
      <p:sp>
        <p:nvSpPr>
          <p:cNvPr id="3" name="RefTextBox123">
            <a:extLst>
              <a:ext uri="{FF2B5EF4-FFF2-40B4-BE49-F238E27FC236}">
                <a16:creationId xmlns:a16="http://schemas.microsoft.com/office/drawing/2014/main" id="{978456AE-283A-4BA0-BEA0-4AA1ED82E6B4}"/>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548276707</a:t>
            </a:r>
          </a:p>
        </p:txBody>
      </p:sp>
      <p:sp>
        <p:nvSpPr>
          <p:cNvPr id="19" name="Oval 18">
            <a:extLst>
              <a:ext uri="{FF2B5EF4-FFF2-40B4-BE49-F238E27FC236}">
                <a16:creationId xmlns:a16="http://schemas.microsoft.com/office/drawing/2014/main" id="{79BED5A1-C2F7-EA2E-7AAE-3F79403A120E}"/>
              </a:ext>
            </a:extLst>
          </p:cNvPr>
          <p:cNvSpPr/>
          <p:nvPr/>
        </p:nvSpPr>
        <p:spPr>
          <a:xfrm rot="18360000">
            <a:off x="4635245" y="3095404"/>
            <a:ext cx="2430685" cy="2430685"/>
          </a:xfrm>
          <a:prstGeom prst="ellipse">
            <a:avLst/>
          </a:prstGeom>
          <a:noFill/>
          <a:ln w="15875">
            <a:solidFill>
              <a:schemeClr val="bg2">
                <a:lumMod val="6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B5C2E5"/>
              </a:solidFill>
              <a:latin typeface="Arial"/>
            </a:endParaRPr>
          </a:p>
        </p:txBody>
      </p:sp>
      <p:sp>
        <p:nvSpPr>
          <p:cNvPr id="20" name="Freeform 81">
            <a:extLst>
              <a:ext uri="{FF2B5EF4-FFF2-40B4-BE49-F238E27FC236}">
                <a16:creationId xmlns:a16="http://schemas.microsoft.com/office/drawing/2014/main" id="{774D6688-BDCF-B882-6150-D26D67854459}"/>
              </a:ext>
            </a:extLst>
          </p:cNvPr>
          <p:cNvSpPr/>
          <p:nvPr/>
        </p:nvSpPr>
        <p:spPr>
          <a:xfrm>
            <a:off x="5121882" y="3559037"/>
            <a:ext cx="1501918" cy="1497194"/>
          </a:xfrm>
          <a:custGeom>
            <a:avLst/>
            <a:gdLst>
              <a:gd name="connsiteX0" fmla="*/ 1325120 w 2662367"/>
              <a:gd name="connsiteY0" fmla="*/ 588076 h 2653993"/>
              <a:gd name="connsiteX1" fmla="*/ 1037962 w 2662367"/>
              <a:gd name="connsiteY1" fmla="*/ 652189 h 2653993"/>
              <a:gd name="connsiteX2" fmla="*/ 662445 w 2662367"/>
              <a:gd name="connsiteY2" fmla="*/ 1630444 h 2653993"/>
              <a:gd name="connsiteX3" fmla="*/ 1640700 w 2662367"/>
              <a:gd name="connsiteY3" fmla="*/ 2005961 h 2653993"/>
              <a:gd name="connsiteX4" fmla="*/ 2016217 w 2662367"/>
              <a:gd name="connsiteY4" fmla="*/ 1027706 h 2653993"/>
              <a:gd name="connsiteX5" fmla="*/ 1325120 w 2662367"/>
              <a:gd name="connsiteY5" fmla="*/ 588076 h 2653993"/>
              <a:gd name="connsiteX6" fmla="*/ 1280831 w 2662367"/>
              <a:gd name="connsiteY6" fmla="*/ 0 h 2653993"/>
              <a:gd name="connsiteX7" fmla="*/ 1434192 w 2662367"/>
              <a:gd name="connsiteY7" fmla="*/ 0 h 2653993"/>
              <a:gd name="connsiteX8" fmla="*/ 1491950 w 2662367"/>
              <a:gd name="connsiteY8" fmla="*/ 231030 h 2653993"/>
              <a:gd name="connsiteX9" fmla="*/ 1531857 w 2662367"/>
              <a:gd name="connsiteY9" fmla="*/ 236127 h 2653993"/>
              <a:gd name="connsiteX10" fmla="*/ 1661460 w 2662367"/>
              <a:gd name="connsiteY10" fmla="*/ 267179 h 2653993"/>
              <a:gd name="connsiteX11" fmla="*/ 1668271 w 2662367"/>
              <a:gd name="connsiteY11" fmla="*/ 269700 h 2653993"/>
              <a:gd name="connsiteX12" fmla="*/ 1818445 w 2662367"/>
              <a:gd name="connsiteY12" fmla="*/ 77737 h 2653993"/>
              <a:gd name="connsiteX13" fmla="*/ 1958547 w 2662367"/>
              <a:gd name="connsiteY13" fmla="*/ 140115 h 2653993"/>
              <a:gd name="connsiteX14" fmla="*/ 1916086 w 2662367"/>
              <a:gd name="connsiteY14" fmla="*/ 381821 h 2653993"/>
              <a:gd name="connsiteX15" fmla="*/ 2015572 w 2662367"/>
              <a:gd name="connsiteY15" fmla="*/ 449006 h 2653993"/>
              <a:gd name="connsiteX16" fmla="*/ 2067352 w 2662367"/>
              <a:gd name="connsiteY16" fmla="*/ 493987 h 2653993"/>
              <a:gd name="connsiteX17" fmla="*/ 2260435 w 2662367"/>
              <a:gd name="connsiteY17" fmla="*/ 391480 h 2653993"/>
              <a:gd name="connsiteX18" fmla="*/ 2363053 w 2662367"/>
              <a:gd name="connsiteY18" fmla="*/ 505450 h 2653993"/>
              <a:gd name="connsiteX19" fmla="*/ 2241385 w 2662367"/>
              <a:gd name="connsiteY19" fmla="*/ 686076 h 2653993"/>
              <a:gd name="connsiteX20" fmla="*/ 2287430 w 2662367"/>
              <a:gd name="connsiteY20" fmla="*/ 752249 h 2653993"/>
              <a:gd name="connsiteX21" fmla="*/ 2353059 w 2662367"/>
              <a:gd name="connsiteY21" fmla="*/ 877734 h 2653993"/>
              <a:gd name="connsiteX22" fmla="*/ 2353854 w 2662367"/>
              <a:gd name="connsiteY22" fmla="*/ 879774 h 2653993"/>
              <a:gd name="connsiteX23" fmla="*/ 2565264 w 2662367"/>
              <a:gd name="connsiteY23" fmla="*/ 865125 h 2653993"/>
              <a:gd name="connsiteX24" fmla="*/ 2612655 w 2662367"/>
              <a:gd name="connsiteY24" fmla="*/ 1010980 h 2653993"/>
              <a:gd name="connsiteX25" fmla="*/ 2429240 w 2662367"/>
              <a:gd name="connsiteY25" fmla="*/ 1125752 h 2653993"/>
              <a:gd name="connsiteX26" fmla="*/ 2439111 w 2662367"/>
              <a:gd name="connsiteY26" fmla="*/ 1179151 h 2653993"/>
              <a:gd name="connsiteX27" fmla="*/ 2448239 w 2662367"/>
              <a:gd name="connsiteY27" fmla="*/ 1280749 h 2653993"/>
              <a:gd name="connsiteX28" fmla="*/ 2448141 w 2662367"/>
              <a:gd name="connsiteY28" fmla="*/ 1318381 h 2653993"/>
              <a:gd name="connsiteX29" fmla="*/ 2662367 w 2662367"/>
              <a:gd name="connsiteY29" fmla="*/ 1396506 h 2653993"/>
              <a:gd name="connsiteX30" fmla="*/ 2646337 w 2662367"/>
              <a:gd name="connsiteY30" fmla="*/ 1549027 h 2653993"/>
              <a:gd name="connsiteX31" fmla="*/ 2420062 w 2662367"/>
              <a:gd name="connsiteY31" fmla="*/ 1580974 h 2653993"/>
              <a:gd name="connsiteX32" fmla="*/ 2393182 w 2662367"/>
              <a:gd name="connsiteY32" fmla="*/ 1676592 h 2653993"/>
              <a:gd name="connsiteX33" fmla="*/ 2361794 w 2662367"/>
              <a:gd name="connsiteY33" fmla="*/ 1752869 h 2653993"/>
              <a:gd name="connsiteX34" fmla="*/ 2526590 w 2662367"/>
              <a:gd name="connsiteY34" fmla="*/ 1912212 h 2653993"/>
              <a:gd name="connsiteX35" fmla="*/ 2449910 w 2662367"/>
              <a:gd name="connsiteY35" fmla="*/ 2045027 h 2653993"/>
              <a:gd name="connsiteX36" fmla="*/ 2233868 w 2662367"/>
              <a:gd name="connsiteY36" fmla="*/ 1983226 h 2653993"/>
              <a:gd name="connsiteX37" fmla="*/ 2149792 w 2662367"/>
              <a:gd name="connsiteY37" fmla="*/ 2087457 h 2653993"/>
              <a:gd name="connsiteX38" fmla="*/ 2113145 w 2662367"/>
              <a:gd name="connsiteY38" fmla="*/ 2122974 h 2653993"/>
              <a:gd name="connsiteX39" fmla="*/ 2206661 w 2662367"/>
              <a:gd name="connsiteY39" fmla="*/ 2354860 h 2653993"/>
              <a:gd name="connsiteX40" fmla="*/ 2082590 w 2662367"/>
              <a:gd name="connsiteY40" fmla="*/ 2445003 h 2653993"/>
              <a:gd name="connsiteX41" fmla="*/ 1896144 w 2662367"/>
              <a:gd name="connsiteY41" fmla="*/ 2288757 h 2653993"/>
              <a:gd name="connsiteX42" fmla="*/ 1891990 w 2662367"/>
              <a:gd name="connsiteY42" fmla="*/ 2291422 h 2653993"/>
              <a:gd name="connsiteX43" fmla="*/ 1790672 w 2662367"/>
              <a:gd name="connsiteY43" fmla="*/ 2342803 h 2653993"/>
              <a:gd name="connsiteX44" fmla="*/ 1700308 w 2662367"/>
              <a:gd name="connsiteY44" fmla="*/ 2376291 h 2653993"/>
              <a:gd name="connsiteX45" fmla="*/ 1691568 w 2662367"/>
              <a:gd name="connsiteY45" fmla="*/ 2622108 h 2653993"/>
              <a:gd name="connsiteX46" fmla="*/ 1541559 w 2662367"/>
              <a:gd name="connsiteY46" fmla="*/ 2653993 h 2653993"/>
              <a:gd name="connsiteX47" fmla="*/ 1433589 w 2662367"/>
              <a:gd name="connsiteY47" fmla="*/ 2432976 h 2653993"/>
              <a:gd name="connsiteX48" fmla="*/ 1381316 w 2662367"/>
              <a:gd name="connsiteY48" fmla="*/ 2438239 h 2653993"/>
              <a:gd name="connsiteX49" fmla="*/ 1244638 w 2662367"/>
              <a:gd name="connsiteY49" fmla="*/ 2434895 h 2653993"/>
              <a:gd name="connsiteX50" fmla="*/ 1225021 w 2662367"/>
              <a:gd name="connsiteY50" fmla="*/ 2432224 h 2653993"/>
              <a:gd name="connsiteX51" fmla="*/ 1126972 w 2662367"/>
              <a:gd name="connsiteY51" fmla="*/ 2632931 h 2653993"/>
              <a:gd name="connsiteX52" fmla="*/ 976963 w 2662367"/>
              <a:gd name="connsiteY52" fmla="*/ 2601046 h 2653993"/>
              <a:gd name="connsiteX53" fmla="*/ 968882 w 2662367"/>
              <a:gd name="connsiteY53" fmla="*/ 2373759 h 2653993"/>
              <a:gd name="connsiteX54" fmla="*/ 929264 w 2662367"/>
              <a:gd name="connsiteY54" fmla="*/ 2360190 h 2653993"/>
              <a:gd name="connsiteX55" fmla="*/ 775377 w 2662367"/>
              <a:gd name="connsiteY55" fmla="*/ 2284701 h 2653993"/>
              <a:gd name="connsiteX56" fmla="*/ 615978 w 2662367"/>
              <a:gd name="connsiteY56" fmla="*/ 2418281 h 2653993"/>
              <a:gd name="connsiteX57" fmla="*/ 491907 w 2662367"/>
              <a:gd name="connsiteY57" fmla="*/ 2328138 h 2653993"/>
              <a:gd name="connsiteX58" fmla="*/ 572960 w 2662367"/>
              <a:gd name="connsiteY58" fmla="*/ 2127157 h 2653993"/>
              <a:gd name="connsiteX59" fmla="*/ 505393 w 2662367"/>
              <a:gd name="connsiteY59" fmla="*/ 2061576 h 2653993"/>
              <a:gd name="connsiteX60" fmla="*/ 447137 w 2662367"/>
              <a:gd name="connsiteY60" fmla="*/ 1988126 h 2653993"/>
              <a:gd name="connsiteX61" fmla="*/ 212755 w 2662367"/>
              <a:gd name="connsiteY61" fmla="*/ 2055174 h 2653993"/>
              <a:gd name="connsiteX62" fmla="*/ 136074 w 2662367"/>
              <a:gd name="connsiteY62" fmla="*/ 1922359 h 2653993"/>
              <a:gd name="connsiteX63" fmla="*/ 314356 w 2662367"/>
              <a:gd name="connsiteY63" fmla="*/ 1749975 h 2653993"/>
              <a:gd name="connsiteX64" fmla="*/ 275012 w 2662367"/>
              <a:gd name="connsiteY64" fmla="*/ 1643488 h 2653993"/>
              <a:gd name="connsiteX65" fmla="*/ 260992 w 2662367"/>
              <a:gd name="connsiteY65" fmla="*/ 1581940 h 2653993"/>
              <a:gd name="connsiteX66" fmla="*/ 16031 w 2662367"/>
              <a:gd name="connsiteY66" fmla="*/ 1547355 h 2653993"/>
              <a:gd name="connsiteX67" fmla="*/ 0 w 2662367"/>
              <a:gd name="connsiteY67" fmla="*/ 1394834 h 2653993"/>
              <a:gd name="connsiteX68" fmla="*/ 231640 w 2662367"/>
              <a:gd name="connsiteY68" fmla="*/ 1310358 h 2653993"/>
              <a:gd name="connsiteX69" fmla="*/ 234265 w 2662367"/>
              <a:gd name="connsiteY69" fmla="*/ 1226033 h 2653993"/>
              <a:gd name="connsiteX70" fmla="*/ 253850 w 2662367"/>
              <a:gd name="connsiteY70" fmla="*/ 1101509 h 2653993"/>
              <a:gd name="connsiteX71" fmla="*/ 51470 w 2662367"/>
              <a:gd name="connsiteY71" fmla="*/ 974869 h 2653993"/>
              <a:gd name="connsiteX72" fmla="*/ 98861 w 2662367"/>
              <a:gd name="connsiteY72" fmla="*/ 829014 h 2653993"/>
              <a:gd name="connsiteX73" fmla="*/ 341330 w 2662367"/>
              <a:gd name="connsiteY73" fmla="*/ 845815 h 2653993"/>
              <a:gd name="connsiteX74" fmla="*/ 347346 w 2662367"/>
              <a:gd name="connsiteY74" fmla="*/ 831693 h 2653993"/>
              <a:gd name="connsiteX75" fmla="*/ 416397 w 2662367"/>
              <a:gd name="connsiteY75" fmla="*/ 712744 h 2653993"/>
              <a:gd name="connsiteX76" fmla="*/ 457265 w 2662367"/>
              <a:gd name="connsiteY76" fmla="*/ 657065 h 2653993"/>
              <a:gd name="connsiteX77" fmla="*/ 332491 w 2662367"/>
              <a:gd name="connsiteY77" fmla="*/ 471828 h 2653993"/>
              <a:gd name="connsiteX78" fmla="*/ 435110 w 2662367"/>
              <a:gd name="connsiteY78" fmla="*/ 357858 h 2653993"/>
              <a:gd name="connsiteX79" fmla="*/ 642797 w 2662367"/>
              <a:gd name="connsiteY79" fmla="*/ 468118 h 2653993"/>
              <a:gd name="connsiteX80" fmla="*/ 786673 w 2662367"/>
              <a:gd name="connsiteY80" fmla="*/ 366728 h 2653993"/>
              <a:gd name="connsiteX81" fmla="*/ 787799 w 2662367"/>
              <a:gd name="connsiteY81" fmla="*/ 366157 h 2653993"/>
              <a:gd name="connsiteX82" fmla="*/ 748932 w 2662367"/>
              <a:gd name="connsiteY82" fmla="*/ 144912 h 2653993"/>
              <a:gd name="connsiteX83" fmla="*/ 889034 w 2662367"/>
              <a:gd name="connsiteY83" fmla="*/ 82534 h 2653993"/>
              <a:gd name="connsiteX84" fmla="*/ 1031130 w 2662367"/>
              <a:gd name="connsiteY84" fmla="*/ 264171 h 2653993"/>
              <a:gd name="connsiteX85" fmla="*/ 1047572 w 2662367"/>
              <a:gd name="connsiteY85" fmla="*/ 258293 h 2653993"/>
              <a:gd name="connsiteX86" fmla="*/ 1209733 w 2662367"/>
              <a:gd name="connsiteY86" fmla="*/ 226708 h 2653993"/>
              <a:gd name="connsiteX87" fmla="*/ 1224404 w 2662367"/>
              <a:gd name="connsiteY87" fmla="*/ 225708 h 265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662367" h="2653993">
                <a:moveTo>
                  <a:pt x="1325120" y="588076"/>
                </a:moveTo>
                <a:cubicBezTo>
                  <a:pt x="1228888" y="589879"/>
                  <a:pt x="1131420" y="610579"/>
                  <a:pt x="1037962" y="652189"/>
                </a:cubicBezTo>
                <a:cubicBezTo>
                  <a:pt x="664128" y="818630"/>
                  <a:pt x="496003" y="1256610"/>
                  <a:pt x="662445" y="1630444"/>
                </a:cubicBezTo>
                <a:cubicBezTo>
                  <a:pt x="828887" y="2004278"/>
                  <a:pt x="1266867" y="2172403"/>
                  <a:pt x="1640700" y="2005961"/>
                </a:cubicBezTo>
                <a:cubicBezTo>
                  <a:pt x="2014534" y="1839519"/>
                  <a:pt x="2182659" y="1401540"/>
                  <a:pt x="2016217" y="1027706"/>
                </a:cubicBezTo>
                <a:cubicBezTo>
                  <a:pt x="1891386" y="747331"/>
                  <a:pt x="1613815" y="582667"/>
                  <a:pt x="1325120" y="588076"/>
                </a:cubicBezTo>
                <a:close/>
                <a:moveTo>
                  <a:pt x="1280831" y="0"/>
                </a:moveTo>
                <a:lnTo>
                  <a:pt x="1434192" y="0"/>
                </a:lnTo>
                <a:lnTo>
                  <a:pt x="1491950" y="231030"/>
                </a:lnTo>
                <a:lnTo>
                  <a:pt x="1531857" y="236127"/>
                </a:lnTo>
                <a:cubicBezTo>
                  <a:pt x="1575702" y="243892"/>
                  <a:pt x="1618983" y="254273"/>
                  <a:pt x="1661460" y="267179"/>
                </a:cubicBezTo>
                <a:lnTo>
                  <a:pt x="1668271" y="269700"/>
                </a:lnTo>
                <a:lnTo>
                  <a:pt x="1818445" y="77737"/>
                </a:lnTo>
                <a:lnTo>
                  <a:pt x="1958547" y="140115"/>
                </a:lnTo>
                <a:lnTo>
                  <a:pt x="1916086" y="381821"/>
                </a:lnTo>
                <a:lnTo>
                  <a:pt x="2015572" y="449006"/>
                </a:lnTo>
                <a:lnTo>
                  <a:pt x="2067352" y="493987"/>
                </a:lnTo>
                <a:lnTo>
                  <a:pt x="2260435" y="391480"/>
                </a:lnTo>
                <a:lnTo>
                  <a:pt x="2363053" y="505450"/>
                </a:lnTo>
                <a:lnTo>
                  <a:pt x="2241385" y="686076"/>
                </a:lnTo>
                <a:lnTo>
                  <a:pt x="2287430" y="752249"/>
                </a:lnTo>
                <a:cubicBezTo>
                  <a:pt x="2311629" y="792136"/>
                  <a:pt x="2333585" y="833995"/>
                  <a:pt x="2353059" y="877734"/>
                </a:cubicBezTo>
                <a:lnTo>
                  <a:pt x="2353854" y="879774"/>
                </a:lnTo>
                <a:lnTo>
                  <a:pt x="2565264" y="865125"/>
                </a:lnTo>
                <a:lnTo>
                  <a:pt x="2612655" y="1010980"/>
                </a:lnTo>
                <a:lnTo>
                  <a:pt x="2429240" y="1125752"/>
                </a:lnTo>
                <a:lnTo>
                  <a:pt x="2439111" y="1179151"/>
                </a:lnTo>
                <a:cubicBezTo>
                  <a:pt x="2443744" y="1213024"/>
                  <a:pt x="2446774" y="1246924"/>
                  <a:pt x="2448239" y="1280749"/>
                </a:cubicBezTo>
                <a:lnTo>
                  <a:pt x="2448141" y="1318381"/>
                </a:lnTo>
                <a:lnTo>
                  <a:pt x="2662367" y="1396506"/>
                </a:lnTo>
                <a:lnTo>
                  <a:pt x="2646337" y="1549027"/>
                </a:lnTo>
                <a:lnTo>
                  <a:pt x="2420062" y="1580974"/>
                </a:lnTo>
                <a:lnTo>
                  <a:pt x="2393182" y="1676592"/>
                </a:lnTo>
                <a:lnTo>
                  <a:pt x="2361794" y="1752869"/>
                </a:lnTo>
                <a:lnTo>
                  <a:pt x="2526590" y="1912212"/>
                </a:lnTo>
                <a:lnTo>
                  <a:pt x="2449910" y="2045027"/>
                </a:lnTo>
                <a:lnTo>
                  <a:pt x="2233868" y="1983226"/>
                </a:lnTo>
                <a:lnTo>
                  <a:pt x="2149792" y="2087457"/>
                </a:lnTo>
                <a:lnTo>
                  <a:pt x="2113145" y="2122974"/>
                </a:lnTo>
                <a:lnTo>
                  <a:pt x="2206661" y="2354860"/>
                </a:lnTo>
                <a:lnTo>
                  <a:pt x="2082590" y="2445003"/>
                </a:lnTo>
                <a:lnTo>
                  <a:pt x="1896144" y="2288757"/>
                </a:lnTo>
                <a:lnTo>
                  <a:pt x="1891990" y="2291422"/>
                </a:lnTo>
                <a:cubicBezTo>
                  <a:pt x="1859452" y="2310056"/>
                  <a:pt x="1825664" y="2327223"/>
                  <a:pt x="1790672" y="2342803"/>
                </a:cubicBezTo>
                <a:lnTo>
                  <a:pt x="1700308" y="2376291"/>
                </a:lnTo>
                <a:lnTo>
                  <a:pt x="1691568" y="2622108"/>
                </a:lnTo>
                <a:lnTo>
                  <a:pt x="1541559" y="2653993"/>
                </a:lnTo>
                <a:lnTo>
                  <a:pt x="1433589" y="2432976"/>
                </a:lnTo>
                <a:lnTo>
                  <a:pt x="1381316" y="2438239"/>
                </a:lnTo>
                <a:cubicBezTo>
                  <a:pt x="1335524" y="2439957"/>
                  <a:pt x="1289881" y="2438811"/>
                  <a:pt x="1244638" y="2434895"/>
                </a:cubicBezTo>
                <a:lnTo>
                  <a:pt x="1225021" y="2432224"/>
                </a:lnTo>
                <a:lnTo>
                  <a:pt x="1126972" y="2632931"/>
                </a:lnTo>
                <a:lnTo>
                  <a:pt x="976963" y="2601046"/>
                </a:lnTo>
                <a:lnTo>
                  <a:pt x="968882" y="2373759"/>
                </a:lnTo>
                <a:lnTo>
                  <a:pt x="929264" y="2360190"/>
                </a:lnTo>
                <a:lnTo>
                  <a:pt x="775377" y="2284701"/>
                </a:lnTo>
                <a:lnTo>
                  <a:pt x="615978" y="2418281"/>
                </a:lnTo>
                <a:lnTo>
                  <a:pt x="491907" y="2328138"/>
                </a:lnTo>
                <a:lnTo>
                  <a:pt x="572960" y="2127157"/>
                </a:lnTo>
                <a:lnTo>
                  <a:pt x="505393" y="2061576"/>
                </a:lnTo>
                <a:lnTo>
                  <a:pt x="447137" y="1988126"/>
                </a:lnTo>
                <a:lnTo>
                  <a:pt x="212755" y="2055174"/>
                </a:lnTo>
                <a:lnTo>
                  <a:pt x="136074" y="1922359"/>
                </a:lnTo>
                <a:lnTo>
                  <a:pt x="314356" y="1749975"/>
                </a:lnTo>
                <a:lnTo>
                  <a:pt x="275012" y="1643488"/>
                </a:lnTo>
                <a:lnTo>
                  <a:pt x="260992" y="1581940"/>
                </a:lnTo>
                <a:lnTo>
                  <a:pt x="16031" y="1547355"/>
                </a:lnTo>
                <a:lnTo>
                  <a:pt x="0" y="1394834"/>
                </a:lnTo>
                <a:lnTo>
                  <a:pt x="231640" y="1310358"/>
                </a:lnTo>
                <a:lnTo>
                  <a:pt x="234265" y="1226033"/>
                </a:lnTo>
                <a:lnTo>
                  <a:pt x="253850" y="1101509"/>
                </a:lnTo>
                <a:lnTo>
                  <a:pt x="51470" y="974869"/>
                </a:lnTo>
                <a:lnTo>
                  <a:pt x="98861" y="829014"/>
                </a:lnTo>
                <a:lnTo>
                  <a:pt x="341330" y="845815"/>
                </a:lnTo>
                <a:lnTo>
                  <a:pt x="347346" y="831693"/>
                </a:lnTo>
                <a:cubicBezTo>
                  <a:pt x="367851" y="790739"/>
                  <a:pt x="390902" y="751002"/>
                  <a:pt x="416397" y="712744"/>
                </a:cubicBezTo>
                <a:lnTo>
                  <a:pt x="457265" y="657065"/>
                </a:lnTo>
                <a:lnTo>
                  <a:pt x="332491" y="471828"/>
                </a:lnTo>
                <a:lnTo>
                  <a:pt x="435110" y="357858"/>
                </a:lnTo>
                <a:lnTo>
                  <a:pt x="642797" y="468118"/>
                </a:lnTo>
                <a:lnTo>
                  <a:pt x="786673" y="366728"/>
                </a:lnTo>
                <a:lnTo>
                  <a:pt x="787799" y="366157"/>
                </a:lnTo>
                <a:lnTo>
                  <a:pt x="748932" y="144912"/>
                </a:lnTo>
                <a:lnTo>
                  <a:pt x="889034" y="82534"/>
                </a:lnTo>
                <a:lnTo>
                  <a:pt x="1031130" y="264171"/>
                </a:lnTo>
                <a:lnTo>
                  <a:pt x="1047572" y="258293"/>
                </a:lnTo>
                <a:cubicBezTo>
                  <a:pt x="1101334" y="243573"/>
                  <a:pt x="1155526" y="233097"/>
                  <a:pt x="1209733" y="226708"/>
                </a:cubicBezTo>
                <a:lnTo>
                  <a:pt x="1224404" y="225708"/>
                </a:lnTo>
                <a:close/>
              </a:path>
            </a:pathLst>
          </a:custGeom>
          <a:solidFill>
            <a:schemeClr val="bg2">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B5C2E5"/>
              </a:solidFill>
              <a:latin typeface="Arial"/>
            </a:endParaRPr>
          </a:p>
        </p:txBody>
      </p:sp>
      <p:pic>
        <p:nvPicPr>
          <p:cNvPr id="25" name="Picture 24">
            <a:extLst>
              <a:ext uri="{FF2B5EF4-FFF2-40B4-BE49-F238E27FC236}">
                <a16:creationId xmlns:a16="http://schemas.microsoft.com/office/drawing/2014/main" id="{80965A2A-3E61-3D08-768E-009FBEFBA7F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609660" y="3940923"/>
            <a:ext cx="548799" cy="818299"/>
          </a:xfrm>
          <a:prstGeom prst="rect">
            <a:avLst/>
          </a:prstGeom>
        </p:spPr>
      </p:pic>
      <p:grpSp>
        <p:nvGrpSpPr>
          <p:cNvPr id="26" name="Group 25">
            <a:extLst>
              <a:ext uri="{FF2B5EF4-FFF2-40B4-BE49-F238E27FC236}">
                <a16:creationId xmlns:a16="http://schemas.microsoft.com/office/drawing/2014/main" id="{E92D3929-EB69-323C-FEB7-E0677FFD0C3C}"/>
              </a:ext>
            </a:extLst>
          </p:cNvPr>
          <p:cNvGrpSpPr/>
          <p:nvPr/>
        </p:nvGrpSpPr>
        <p:grpSpPr>
          <a:xfrm>
            <a:off x="3806011" y="1967936"/>
            <a:ext cx="4109344" cy="1307278"/>
            <a:chOff x="2282011" y="1078863"/>
            <a:chExt cx="4109344" cy="1307278"/>
          </a:xfrm>
        </p:grpSpPr>
        <p:grpSp>
          <p:nvGrpSpPr>
            <p:cNvPr id="27" name="Group 26">
              <a:extLst>
                <a:ext uri="{FF2B5EF4-FFF2-40B4-BE49-F238E27FC236}">
                  <a16:creationId xmlns:a16="http://schemas.microsoft.com/office/drawing/2014/main" id="{DFC5B583-0450-9ADC-C962-E1862425A148}"/>
                </a:ext>
              </a:extLst>
            </p:cNvPr>
            <p:cNvGrpSpPr/>
            <p:nvPr/>
          </p:nvGrpSpPr>
          <p:grpSpPr>
            <a:xfrm>
              <a:off x="3770605" y="1667352"/>
              <a:ext cx="1162086" cy="261610"/>
              <a:chOff x="4006579" y="1667352"/>
              <a:chExt cx="1162086" cy="261610"/>
            </a:xfrm>
          </p:grpSpPr>
          <p:sp>
            <p:nvSpPr>
              <p:cNvPr id="36" name="Rounded Rectangle 74">
                <a:extLst>
                  <a:ext uri="{FF2B5EF4-FFF2-40B4-BE49-F238E27FC236}">
                    <a16:creationId xmlns:a16="http://schemas.microsoft.com/office/drawing/2014/main" id="{BAA705D8-142C-4179-BE59-92ECF0ECA413}"/>
                  </a:ext>
                </a:extLst>
              </p:cNvPr>
              <p:cNvSpPr/>
              <p:nvPr/>
            </p:nvSpPr>
            <p:spPr>
              <a:xfrm>
                <a:off x="4006579" y="1690403"/>
                <a:ext cx="1162086" cy="210122"/>
              </a:xfrm>
              <a:prstGeom prst="roundRect">
                <a:avLst>
                  <a:gd name="adj" fmla="val 50000"/>
                </a:avLst>
              </a:pr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B5C2E5"/>
                  </a:solidFill>
                  <a:latin typeface="Arial"/>
                </a:endParaRPr>
              </a:p>
            </p:txBody>
          </p:sp>
          <p:sp>
            <p:nvSpPr>
              <p:cNvPr id="37" name="TextBox 36">
                <a:extLst>
                  <a:ext uri="{FF2B5EF4-FFF2-40B4-BE49-F238E27FC236}">
                    <a16:creationId xmlns:a16="http://schemas.microsoft.com/office/drawing/2014/main" id="{8A66B031-D8BA-F40B-C9E6-59F6A291F80D}"/>
                  </a:ext>
                </a:extLst>
              </p:cNvPr>
              <p:cNvSpPr txBox="1"/>
              <p:nvPr/>
            </p:nvSpPr>
            <p:spPr>
              <a:xfrm>
                <a:off x="4056059" y="1667352"/>
                <a:ext cx="1057512" cy="261610"/>
              </a:xfrm>
              <a:prstGeom prst="rect">
                <a:avLst/>
              </a:prstGeom>
              <a:noFill/>
            </p:spPr>
            <p:txBody>
              <a:bodyPr wrap="square" rtlCol="0">
                <a:spAutoFit/>
              </a:bodyPr>
              <a:lstStyle/>
              <a:p>
                <a:pPr algn="ctr" eaLnBrk="1" fontAlgn="auto" hangingPunct="1">
                  <a:spcBef>
                    <a:spcPts val="0"/>
                  </a:spcBef>
                  <a:spcAft>
                    <a:spcPts val="0"/>
                  </a:spcAft>
                  <a:defRPr/>
                </a:pPr>
                <a:r>
                  <a:rPr lang="en-GB" sz="1100">
                    <a:solidFill>
                      <a:srgbClr val="FFFFFF"/>
                    </a:solidFill>
                    <a:latin typeface="Aptos" panose="020B0004020202020204" pitchFamily="34" charset="0"/>
                    <a:cs typeface="+mn-cs"/>
                  </a:rPr>
                  <a:t>WARNING!</a:t>
                </a:r>
              </a:p>
            </p:txBody>
          </p:sp>
        </p:grpSp>
        <p:sp>
          <p:nvSpPr>
            <p:cNvPr id="28" name="Rectangle 27">
              <a:extLst>
                <a:ext uri="{FF2B5EF4-FFF2-40B4-BE49-F238E27FC236}">
                  <a16:creationId xmlns:a16="http://schemas.microsoft.com/office/drawing/2014/main" id="{C8EFDBEC-BAA8-31E1-E44D-8AD2F8CD59F3}"/>
                </a:ext>
              </a:extLst>
            </p:cNvPr>
            <p:cNvSpPr/>
            <p:nvPr/>
          </p:nvSpPr>
          <p:spPr>
            <a:xfrm>
              <a:off x="2282011" y="1078863"/>
              <a:ext cx="4109344" cy="523220"/>
            </a:xfrm>
            <a:prstGeom prst="rect">
              <a:avLst/>
            </a:prstGeom>
          </p:spPr>
          <p:txBody>
            <a:bodyPr wrap="square">
              <a:spAutoFit/>
            </a:bodyPr>
            <a:lstStyle/>
            <a:p>
              <a:pPr marL="0" lvl="1" algn="ctr">
                <a:spcBef>
                  <a:spcPts val="0"/>
                </a:spcBef>
                <a:spcAft>
                  <a:spcPts val="1200"/>
                </a:spcAft>
                <a:buClr>
                  <a:srgbClr val="1F497D"/>
                </a:buClr>
                <a:buSzPct val="100000"/>
                <a:defRPr/>
              </a:pPr>
              <a:r>
                <a:rPr lang="en-GB" sz="1400" b="1" dirty="0">
                  <a:solidFill>
                    <a:srgbClr val="000000"/>
                  </a:solidFill>
                  <a:latin typeface="Aptos" panose="020B0004020202020204" pitchFamily="34" charset="0"/>
                  <a:ea typeface="ヒラギノ角ゴ Pro W3" charset="-128"/>
                  <a:cs typeface="Arial" pitchFamily="34" charset="0"/>
                </a:rPr>
                <a:t>WARNING</a:t>
              </a:r>
              <a:r>
                <a:rPr lang="en-GB" sz="1400" dirty="0">
                  <a:solidFill>
                    <a:srgbClr val="000000"/>
                  </a:solidFill>
                  <a:latin typeface="Aptos" panose="020B0004020202020204" pitchFamily="34" charset="0"/>
                  <a:ea typeface="ヒラギノ角ゴ Pro W3" charset="-128"/>
                  <a:cs typeface="Arial" pitchFamily="34" charset="0"/>
                </a:rPr>
                <a:t> - transferring out of a defined benefit (DB) scheme could damage your wealth!</a:t>
              </a:r>
            </a:p>
          </p:txBody>
        </p:sp>
        <p:grpSp>
          <p:nvGrpSpPr>
            <p:cNvPr id="29" name="Group 28">
              <a:extLst>
                <a:ext uri="{FF2B5EF4-FFF2-40B4-BE49-F238E27FC236}">
                  <a16:creationId xmlns:a16="http://schemas.microsoft.com/office/drawing/2014/main" id="{FBB6FBF2-7C88-1548-A45C-F9252F99DBF4}"/>
                </a:ext>
              </a:extLst>
            </p:cNvPr>
            <p:cNvGrpSpPr/>
            <p:nvPr/>
          </p:nvGrpSpPr>
          <p:grpSpPr>
            <a:xfrm>
              <a:off x="4165177" y="2043128"/>
              <a:ext cx="343013" cy="343013"/>
              <a:chOff x="4401151" y="2043128"/>
              <a:chExt cx="343013" cy="343013"/>
            </a:xfrm>
          </p:grpSpPr>
          <p:sp>
            <p:nvSpPr>
              <p:cNvPr id="34" name="Oval 33">
                <a:extLst>
                  <a:ext uri="{FF2B5EF4-FFF2-40B4-BE49-F238E27FC236}">
                    <a16:creationId xmlns:a16="http://schemas.microsoft.com/office/drawing/2014/main" id="{FE7A7965-3847-8AFD-FACE-EDE3644D53F3}"/>
                  </a:ext>
                </a:extLst>
              </p:cNvPr>
              <p:cNvSpPr/>
              <p:nvPr/>
            </p:nvSpPr>
            <p:spPr>
              <a:xfrm rot="18360000">
                <a:off x="4401151" y="2043128"/>
                <a:ext cx="343013" cy="343013"/>
              </a:xfrm>
              <a:prstGeom prst="ellipse">
                <a:avLst/>
              </a:pr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B5C2E5"/>
                  </a:solidFill>
                  <a:latin typeface="Arial"/>
                </a:endParaRPr>
              </a:p>
            </p:txBody>
          </p:sp>
          <p:pic>
            <p:nvPicPr>
              <p:cNvPr id="35" name="Picture 34">
                <a:extLst>
                  <a:ext uri="{FF2B5EF4-FFF2-40B4-BE49-F238E27FC236}">
                    <a16:creationId xmlns:a16="http://schemas.microsoft.com/office/drawing/2014/main" id="{507565AF-E26E-6932-F2DF-4E53A93DD43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459426" y="2097679"/>
                <a:ext cx="239528" cy="201784"/>
              </a:xfrm>
              <a:prstGeom prst="rect">
                <a:avLst/>
              </a:prstGeom>
            </p:spPr>
          </p:pic>
        </p:grpSp>
      </p:grpSp>
      <p:grpSp>
        <p:nvGrpSpPr>
          <p:cNvPr id="38" name="Group 37">
            <a:extLst>
              <a:ext uri="{FF2B5EF4-FFF2-40B4-BE49-F238E27FC236}">
                <a16:creationId xmlns:a16="http://schemas.microsoft.com/office/drawing/2014/main" id="{647C4B9C-EE59-532B-ED49-451D13AC87BE}"/>
              </a:ext>
            </a:extLst>
          </p:cNvPr>
          <p:cNvGrpSpPr/>
          <p:nvPr/>
        </p:nvGrpSpPr>
        <p:grpSpPr>
          <a:xfrm>
            <a:off x="6636444" y="3359897"/>
            <a:ext cx="3367840" cy="983233"/>
            <a:chOff x="5112444" y="2470823"/>
            <a:chExt cx="3367840" cy="983233"/>
          </a:xfrm>
        </p:grpSpPr>
        <p:sp>
          <p:nvSpPr>
            <p:cNvPr id="39" name="Oval 38">
              <a:extLst>
                <a:ext uri="{FF2B5EF4-FFF2-40B4-BE49-F238E27FC236}">
                  <a16:creationId xmlns:a16="http://schemas.microsoft.com/office/drawing/2014/main" id="{B0299AC4-B86F-BA63-042E-DFD56A82532C}"/>
                </a:ext>
              </a:extLst>
            </p:cNvPr>
            <p:cNvSpPr/>
            <p:nvPr/>
          </p:nvSpPr>
          <p:spPr>
            <a:xfrm rot="18360000">
              <a:off x="5112444" y="2530542"/>
              <a:ext cx="343013" cy="343013"/>
            </a:xfrm>
            <a:prstGeom prst="ellipse">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B5C2E5"/>
                </a:solidFill>
                <a:latin typeface="Arial"/>
              </a:endParaRPr>
            </a:p>
          </p:txBody>
        </p:sp>
        <p:grpSp>
          <p:nvGrpSpPr>
            <p:cNvPr id="40" name="Group 39">
              <a:extLst>
                <a:ext uri="{FF2B5EF4-FFF2-40B4-BE49-F238E27FC236}">
                  <a16:creationId xmlns:a16="http://schemas.microsoft.com/office/drawing/2014/main" id="{CFFC303E-16C6-7F39-B2F8-9F2D42961A12}"/>
                </a:ext>
              </a:extLst>
            </p:cNvPr>
            <p:cNvGrpSpPr/>
            <p:nvPr/>
          </p:nvGrpSpPr>
          <p:grpSpPr>
            <a:xfrm>
              <a:off x="5673520" y="2470823"/>
              <a:ext cx="1162087" cy="261610"/>
              <a:chOff x="2583110" y="4461334"/>
              <a:chExt cx="1162087" cy="261610"/>
            </a:xfrm>
          </p:grpSpPr>
          <p:sp>
            <p:nvSpPr>
              <p:cNvPr id="42" name="Rounded Rectangle 49">
                <a:extLst>
                  <a:ext uri="{FF2B5EF4-FFF2-40B4-BE49-F238E27FC236}">
                    <a16:creationId xmlns:a16="http://schemas.microsoft.com/office/drawing/2014/main" id="{EA658EA4-2C96-2D0E-1373-C3EDDCDC8D99}"/>
                  </a:ext>
                </a:extLst>
              </p:cNvPr>
              <p:cNvSpPr/>
              <p:nvPr/>
            </p:nvSpPr>
            <p:spPr>
              <a:xfrm>
                <a:off x="2583110" y="4492890"/>
                <a:ext cx="1162087" cy="210122"/>
              </a:xfrm>
              <a:prstGeom prst="roundRect">
                <a:avLst>
                  <a:gd name="adj" fmla="val 50000"/>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B5C2E5"/>
                  </a:solidFill>
                  <a:latin typeface="Arial"/>
                </a:endParaRPr>
              </a:p>
            </p:txBody>
          </p:sp>
          <p:sp>
            <p:nvSpPr>
              <p:cNvPr id="43" name="TextBox 42">
                <a:extLst>
                  <a:ext uri="{FF2B5EF4-FFF2-40B4-BE49-F238E27FC236}">
                    <a16:creationId xmlns:a16="http://schemas.microsoft.com/office/drawing/2014/main" id="{9C11DE23-CDEF-4A26-6E5D-D8AD49EFF6AA}"/>
                  </a:ext>
                </a:extLst>
              </p:cNvPr>
              <p:cNvSpPr txBox="1"/>
              <p:nvPr/>
            </p:nvSpPr>
            <p:spPr>
              <a:xfrm>
                <a:off x="2588239" y="4461334"/>
                <a:ext cx="1151828" cy="261610"/>
              </a:xfrm>
              <a:prstGeom prst="rect">
                <a:avLst/>
              </a:prstGeom>
              <a:noFill/>
            </p:spPr>
            <p:txBody>
              <a:bodyPr wrap="square" rtlCol="0">
                <a:spAutoFit/>
              </a:bodyPr>
              <a:lstStyle/>
              <a:p>
                <a:pPr algn="ctr" eaLnBrk="1" fontAlgn="auto" hangingPunct="1">
                  <a:spcBef>
                    <a:spcPts val="0"/>
                  </a:spcBef>
                  <a:spcAft>
                    <a:spcPts val="0"/>
                  </a:spcAft>
                  <a:defRPr/>
                </a:pPr>
                <a:r>
                  <a:rPr lang="en-GB" sz="1100">
                    <a:solidFill>
                      <a:srgbClr val="FFFFFF"/>
                    </a:solidFill>
                    <a:latin typeface="Aptos" panose="020B0004020202020204" pitchFamily="34" charset="0"/>
                    <a:cs typeface="+mn-cs"/>
                  </a:rPr>
                  <a:t>£30,000</a:t>
                </a:r>
              </a:p>
            </p:txBody>
          </p:sp>
        </p:grpSp>
        <p:sp>
          <p:nvSpPr>
            <p:cNvPr id="41" name="Rectangle 40">
              <a:extLst>
                <a:ext uri="{FF2B5EF4-FFF2-40B4-BE49-F238E27FC236}">
                  <a16:creationId xmlns:a16="http://schemas.microsoft.com/office/drawing/2014/main" id="{4A22171F-028A-180A-2416-6F240532FAB8}"/>
                </a:ext>
              </a:extLst>
            </p:cNvPr>
            <p:cNvSpPr/>
            <p:nvPr/>
          </p:nvSpPr>
          <p:spPr>
            <a:xfrm>
              <a:off x="5608061" y="2715392"/>
              <a:ext cx="2872223" cy="738664"/>
            </a:xfrm>
            <a:prstGeom prst="rect">
              <a:avLst/>
            </a:prstGeom>
          </p:spPr>
          <p:txBody>
            <a:bodyPr wrap="square">
              <a:spAutoFit/>
            </a:bodyPr>
            <a:lstStyle/>
            <a:p>
              <a:pPr marL="0" lvl="1">
                <a:spcBef>
                  <a:spcPts val="0"/>
                </a:spcBef>
                <a:spcAft>
                  <a:spcPts val="1200"/>
                </a:spcAft>
                <a:buClr>
                  <a:srgbClr val="1F497D"/>
                </a:buClr>
                <a:buSzPct val="100000"/>
                <a:defRPr/>
              </a:pPr>
              <a:r>
                <a:rPr lang="en-GB" sz="1400">
                  <a:solidFill>
                    <a:srgbClr val="000000"/>
                  </a:solidFill>
                  <a:latin typeface="Aptos" panose="020B0004020202020204" pitchFamily="34" charset="0"/>
                  <a:ea typeface="ヒラギノ角ゴ Pro W3" charset="-128"/>
                  <a:cs typeface="Arial" pitchFamily="34" charset="0"/>
                </a:rPr>
                <a:t>Regulated advice must be received before transferring benefits over £30,000</a:t>
              </a:r>
            </a:p>
          </p:txBody>
        </p:sp>
      </p:grpSp>
      <p:sp>
        <p:nvSpPr>
          <p:cNvPr id="44" name="Donut 17">
            <a:extLst>
              <a:ext uri="{FF2B5EF4-FFF2-40B4-BE49-F238E27FC236}">
                <a16:creationId xmlns:a16="http://schemas.microsoft.com/office/drawing/2014/main" id="{6D08FDF7-8755-0767-A6F3-7A6199DB3DF7}"/>
              </a:ext>
            </a:extLst>
          </p:cNvPr>
          <p:cNvSpPr/>
          <p:nvPr/>
        </p:nvSpPr>
        <p:spPr>
          <a:xfrm>
            <a:off x="6752466" y="3490701"/>
            <a:ext cx="137114" cy="200840"/>
          </a:xfrm>
          <a:custGeom>
            <a:avLst/>
            <a:gdLst>
              <a:gd name="connsiteX0" fmla="*/ 2200374 w 4069133"/>
              <a:gd name="connsiteY0" fmla="*/ 0 h 5960323"/>
              <a:gd name="connsiteX1" fmla="*/ 3805864 w 4069133"/>
              <a:gd name="connsiteY1" fmla="*/ 1505066 h 5960323"/>
              <a:gd name="connsiteX2" fmla="*/ 3103398 w 4069133"/>
              <a:gd name="connsiteY2" fmla="*/ 1646605 h 5960323"/>
              <a:gd name="connsiteX3" fmla="*/ 2200374 w 4069133"/>
              <a:gd name="connsiteY3" fmla="*/ 715855 h 5960323"/>
              <a:gd name="connsiteX4" fmla="*/ 1291280 w 4069133"/>
              <a:gd name="connsiteY4" fmla="*/ 1764196 h 5960323"/>
              <a:gd name="connsiteX5" fmla="*/ 1306937 w 4069133"/>
              <a:gd name="connsiteY5" fmla="*/ 1945698 h 5960323"/>
              <a:gd name="connsiteX6" fmla="*/ 1313338 w 4069133"/>
              <a:gd name="connsiteY6" fmla="*/ 1944408 h 5960323"/>
              <a:gd name="connsiteX7" fmla="*/ 1474333 w 4069133"/>
              <a:gd name="connsiteY7" fmla="*/ 2681615 h 5960323"/>
              <a:gd name="connsiteX8" fmla="*/ 2713339 w 4069133"/>
              <a:gd name="connsiteY8" fmla="*/ 2681615 h 5960323"/>
              <a:gd name="connsiteX9" fmla="*/ 2713339 w 4069133"/>
              <a:gd name="connsiteY9" fmla="*/ 3416169 h 5960323"/>
              <a:gd name="connsiteX10" fmla="*/ 1674099 w 4069133"/>
              <a:gd name="connsiteY10" fmla="*/ 3416169 h 5960323"/>
              <a:gd name="connsiteX11" fmla="*/ 1706099 w 4069133"/>
              <a:gd name="connsiteY11" fmla="*/ 3804922 h 5960323"/>
              <a:gd name="connsiteX12" fmla="*/ 1484519 w 4069133"/>
              <a:gd name="connsiteY12" fmla="*/ 4821494 h 5960323"/>
              <a:gd name="connsiteX13" fmla="*/ 1602331 w 4069133"/>
              <a:gd name="connsiteY13" fmla="*/ 4816558 h 5960323"/>
              <a:gd name="connsiteX14" fmla="*/ 2569323 w 4069133"/>
              <a:gd name="connsiteY14" fmla="*/ 4946016 h 5960323"/>
              <a:gd name="connsiteX15" fmla="*/ 3476393 w 4069133"/>
              <a:gd name="connsiteY15" fmla="*/ 4996736 h 5960323"/>
              <a:gd name="connsiteX16" fmla="*/ 3842666 w 4069133"/>
              <a:gd name="connsiteY16" fmla="*/ 4830527 h 5960323"/>
              <a:gd name="connsiteX17" fmla="*/ 4069133 w 4069133"/>
              <a:gd name="connsiteY17" fmla="*/ 5522407 h 5960323"/>
              <a:gd name="connsiteX18" fmla="*/ 3543963 w 4069133"/>
              <a:gd name="connsiteY18" fmla="*/ 5705114 h 5960323"/>
              <a:gd name="connsiteX19" fmla="*/ 2946908 w 4069133"/>
              <a:gd name="connsiteY19" fmla="*/ 5756383 h 5960323"/>
              <a:gd name="connsiteX20" fmla="*/ 2497315 w 4069133"/>
              <a:gd name="connsiteY20" fmla="*/ 5729091 h 5960323"/>
              <a:gd name="connsiteX21" fmla="*/ 2340153 w 4069133"/>
              <a:gd name="connsiteY21" fmla="*/ 5682244 h 5960323"/>
              <a:gd name="connsiteX22" fmla="*/ 1602330 w 4069133"/>
              <a:gd name="connsiteY22" fmla="*/ 5587170 h 5960323"/>
              <a:gd name="connsiteX23" fmla="*/ 724830 w 4069133"/>
              <a:gd name="connsiteY23" fmla="*/ 5732777 h 5960323"/>
              <a:gd name="connsiteX24" fmla="*/ 724386 w 4069133"/>
              <a:gd name="connsiteY24" fmla="*/ 5731001 h 5960323"/>
              <a:gd name="connsiteX25" fmla="*/ 280770 w 4069133"/>
              <a:gd name="connsiteY25" fmla="*/ 5960323 h 5960323"/>
              <a:gd name="connsiteX26" fmla="*/ 0 w 4069133"/>
              <a:gd name="connsiteY26" fmla="*/ 5264173 h 5960323"/>
              <a:gd name="connsiteX27" fmla="*/ 953733 w 4069133"/>
              <a:gd name="connsiteY27" fmla="*/ 3804922 h 5960323"/>
              <a:gd name="connsiteX28" fmla="*/ 907328 w 4069133"/>
              <a:gd name="connsiteY28" fmla="*/ 3416169 h 5960323"/>
              <a:gd name="connsiteX29" fmla="*/ 193059 w 4069133"/>
              <a:gd name="connsiteY29" fmla="*/ 3416169 h 5960323"/>
              <a:gd name="connsiteX30" fmla="*/ 193059 w 4069133"/>
              <a:gd name="connsiteY30" fmla="*/ 2681615 h 5960323"/>
              <a:gd name="connsiteX31" fmla="*/ 747164 w 4069133"/>
              <a:gd name="connsiteY31" fmla="*/ 2681615 h 5960323"/>
              <a:gd name="connsiteX32" fmla="*/ 620789 w 4069133"/>
              <a:gd name="connsiteY32" fmla="*/ 2146821 h 5960323"/>
              <a:gd name="connsiteX33" fmla="*/ 615122 w 4069133"/>
              <a:gd name="connsiteY33" fmla="*/ 2147963 h 5960323"/>
              <a:gd name="connsiteX34" fmla="*/ 575425 w 4069133"/>
              <a:gd name="connsiteY34" fmla="*/ 1764196 h 5960323"/>
              <a:gd name="connsiteX35" fmla="*/ 2200374 w 4069133"/>
              <a:gd name="connsiteY35" fmla="*/ 0 h 5960323"/>
              <a:gd name="connsiteX0" fmla="*/ 2200374 w 4069133"/>
              <a:gd name="connsiteY0" fmla="*/ 0 h 5960323"/>
              <a:gd name="connsiteX1" fmla="*/ 3805864 w 4069133"/>
              <a:gd name="connsiteY1" fmla="*/ 1505066 h 5960323"/>
              <a:gd name="connsiteX2" fmla="*/ 3103398 w 4069133"/>
              <a:gd name="connsiteY2" fmla="*/ 1646605 h 5960323"/>
              <a:gd name="connsiteX3" fmla="*/ 2200374 w 4069133"/>
              <a:gd name="connsiteY3" fmla="*/ 715855 h 5960323"/>
              <a:gd name="connsiteX4" fmla="*/ 1291280 w 4069133"/>
              <a:gd name="connsiteY4" fmla="*/ 1764196 h 5960323"/>
              <a:gd name="connsiteX5" fmla="*/ 1306937 w 4069133"/>
              <a:gd name="connsiteY5" fmla="*/ 1945698 h 5960323"/>
              <a:gd name="connsiteX6" fmla="*/ 1313338 w 4069133"/>
              <a:gd name="connsiteY6" fmla="*/ 1944408 h 5960323"/>
              <a:gd name="connsiteX7" fmla="*/ 1474333 w 4069133"/>
              <a:gd name="connsiteY7" fmla="*/ 2681615 h 5960323"/>
              <a:gd name="connsiteX8" fmla="*/ 2713339 w 4069133"/>
              <a:gd name="connsiteY8" fmla="*/ 2681615 h 5960323"/>
              <a:gd name="connsiteX9" fmla="*/ 2713339 w 4069133"/>
              <a:gd name="connsiteY9" fmla="*/ 3416169 h 5960323"/>
              <a:gd name="connsiteX10" fmla="*/ 1674099 w 4069133"/>
              <a:gd name="connsiteY10" fmla="*/ 3416169 h 5960323"/>
              <a:gd name="connsiteX11" fmla="*/ 1706099 w 4069133"/>
              <a:gd name="connsiteY11" fmla="*/ 3804922 h 5960323"/>
              <a:gd name="connsiteX12" fmla="*/ 1484519 w 4069133"/>
              <a:gd name="connsiteY12" fmla="*/ 4821494 h 5960323"/>
              <a:gd name="connsiteX13" fmla="*/ 1602331 w 4069133"/>
              <a:gd name="connsiteY13" fmla="*/ 4816558 h 5960323"/>
              <a:gd name="connsiteX14" fmla="*/ 2502648 w 4069133"/>
              <a:gd name="connsiteY14" fmla="*/ 4946016 h 5960323"/>
              <a:gd name="connsiteX15" fmla="*/ 3476393 w 4069133"/>
              <a:gd name="connsiteY15" fmla="*/ 4996736 h 5960323"/>
              <a:gd name="connsiteX16" fmla="*/ 3842666 w 4069133"/>
              <a:gd name="connsiteY16" fmla="*/ 4830527 h 5960323"/>
              <a:gd name="connsiteX17" fmla="*/ 4069133 w 4069133"/>
              <a:gd name="connsiteY17" fmla="*/ 5522407 h 5960323"/>
              <a:gd name="connsiteX18" fmla="*/ 3543963 w 4069133"/>
              <a:gd name="connsiteY18" fmla="*/ 5705114 h 5960323"/>
              <a:gd name="connsiteX19" fmla="*/ 2946908 w 4069133"/>
              <a:gd name="connsiteY19" fmla="*/ 5756383 h 5960323"/>
              <a:gd name="connsiteX20" fmla="*/ 2497315 w 4069133"/>
              <a:gd name="connsiteY20" fmla="*/ 5729091 h 5960323"/>
              <a:gd name="connsiteX21" fmla="*/ 2340153 w 4069133"/>
              <a:gd name="connsiteY21" fmla="*/ 5682244 h 5960323"/>
              <a:gd name="connsiteX22" fmla="*/ 1602330 w 4069133"/>
              <a:gd name="connsiteY22" fmla="*/ 5587170 h 5960323"/>
              <a:gd name="connsiteX23" fmla="*/ 724830 w 4069133"/>
              <a:gd name="connsiteY23" fmla="*/ 5732777 h 5960323"/>
              <a:gd name="connsiteX24" fmla="*/ 724386 w 4069133"/>
              <a:gd name="connsiteY24" fmla="*/ 5731001 h 5960323"/>
              <a:gd name="connsiteX25" fmla="*/ 280770 w 4069133"/>
              <a:gd name="connsiteY25" fmla="*/ 5960323 h 5960323"/>
              <a:gd name="connsiteX26" fmla="*/ 0 w 4069133"/>
              <a:gd name="connsiteY26" fmla="*/ 5264173 h 5960323"/>
              <a:gd name="connsiteX27" fmla="*/ 953733 w 4069133"/>
              <a:gd name="connsiteY27" fmla="*/ 3804922 h 5960323"/>
              <a:gd name="connsiteX28" fmla="*/ 907328 w 4069133"/>
              <a:gd name="connsiteY28" fmla="*/ 3416169 h 5960323"/>
              <a:gd name="connsiteX29" fmla="*/ 193059 w 4069133"/>
              <a:gd name="connsiteY29" fmla="*/ 3416169 h 5960323"/>
              <a:gd name="connsiteX30" fmla="*/ 193059 w 4069133"/>
              <a:gd name="connsiteY30" fmla="*/ 2681615 h 5960323"/>
              <a:gd name="connsiteX31" fmla="*/ 747164 w 4069133"/>
              <a:gd name="connsiteY31" fmla="*/ 2681615 h 5960323"/>
              <a:gd name="connsiteX32" fmla="*/ 620789 w 4069133"/>
              <a:gd name="connsiteY32" fmla="*/ 2146821 h 5960323"/>
              <a:gd name="connsiteX33" fmla="*/ 615122 w 4069133"/>
              <a:gd name="connsiteY33" fmla="*/ 2147963 h 5960323"/>
              <a:gd name="connsiteX34" fmla="*/ 575425 w 4069133"/>
              <a:gd name="connsiteY34" fmla="*/ 1764196 h 5960323"/>
              <a:gd name="connsiteX35" fmla="*/ 2200374 w 4069133"/>
              <a:gd name="connsiteY35" fmla="*/ 0 h 5960323"/>
              <a:gd name="connsiteX0" fmla="*/ 2200374 w 4069133"/>
              <a:gd name="connsiteY0" fmla="*/ 0 h 5960323"/>
              <a:gd name="connsiteX1" fmla="*/ 3805864 w 4069133"/>
              <a:gd name="connsiteY1" fmla="*/ 1505066 h 5960323"/>
              <a:gd name="connsiteX2" fmla="*/ 3103398 w 4069133"/>
              <a:gd name="connsiteY2" fmla="*/ 1646605 h 5960323"/>
              <a:gd name="connsiteX3" fmla="*/ 2200374 w 4069133"/>
              <a:gd name="connsiteY3" fmla="*/ 715855 h 5960323"/>
              <a:gd name="connsiteX4" fmla="*/ 1291280 w 4069133"/>
              <a:gd name="connsiteY4" fmla="*/ 1764196 h 5960323"/>
              <a:gd name="connsiteX5" fmla="*/ 1306937 w 4069133"/>
              <a:gd name="connsiteY5" fmla="*/ 1945698 h 5960323"/>
              <a:gd name="connsiteX6" fmla="*/ 1313338 w 4069133"/>
              <a:gd name="connsiteY6" fmla="*/ 1944408 h 5960323"/>
              <a:gd name="connsiteX7" fmla="*/ 1474333 w 4069133"/>
              <a:gd name="connsiteY7" fmla="*/ 2681615 h 5960323"/>
              <a:gd name="connsiteX8" fmla="*/ 2713339 w 4069133"/>
              <a:gd name="connsiteY8" fmla="*/ 2681615 h 5960323"/>
              <a:gd name="connsiteX9" fmla="*/ 2713339 w 4069133"/>
              <a:gd name="connsiteY9" fmla="*/ 3416169 h 5960323"/>
              <a:gd name="connsiteX10" fmla="*/ 1674099 w 4069133"/>
              <a:gd name="connsiteY10" fmla="*/ 3416169 h 5960323"/>
              <a:gd name="connsiteX11" fmla="*/ 1706099 w 4069133"/>
              <a:gd name="connsiteY11" fmla="*/ 3804922 h 5960323"/>
              <a:gd name="connsiteX12" fmla="*/ 1484519 w 4069133"/>
              <a:gd name="connsiteY12" fmla="*/ 4821494 h 5960323"/>
              <a:gd name="connsiteX13" fmla="*/ 1602331 w 4069133"/>
              <a:gd name="connsiteY13" fmla="*/ 4816558 h 5960323"/>
              <a:gd name="connsiteX14" fmla="*/ 2502648 w 4069133"/>
              <a:gd name="connsiteY14" fmla="*/ 4946016 h 5960323"/>
              <a:gd name="connsiteX15" fmla="*/ 3476393 w 4069133"/>
              <a:gd name="connsiteY15" fmla="*/ 5025311 h 5960323"/>
              <a:gd name="connsiteX16" fmla="*/ 3842666 w 4069133"/>
              <a:gd name="connsiteY16" fmla="*/ 4830527 h 5960323"/>
              <a:gd name="connsiteX17" fmla="*/ 4069133 w 4069133"/>
              <a:gd name="connsiteY17" fmla="*/ 5522407 h 5960323"/>
              <a:gd name="connsiteX18" fmla="*/ 3543963 w 4069133"/>
              <a:gd name="connsiteY18" fmla="*/ 5705114 h 5960323"/>
              <a:gd name="connsiteX19" fmla="*/ 2946908 w 4069133"/>
              <a:gd name="connsiteY19" fmla="*/ 5756383 h 5960323"/>
              <a:gd name="connsiteX20" fmla="*/ 2497315 w 4069133"/>
              <a:gd name="connsiteY20" fmla="*/ 5729091 h 5960323"/>
              <a:gd name="connsiteX21" fmla="*/ 2340153 w 4069133"/>
              <a:gd name="connsiteY21" fmla="*/ 5682244 h 5960323"/>
              <a:gd name="connsiteX22" fmla="*/ 1602330 w 4069133"/>
              <a:gd name="connsiteY22" fmla="*/ 5587170 h 5960323"/>
              <a:gd name="connsiteX23" fmla="*/ 724830 w 4069133"/>
              <a:gd name="connsiteY23" fmla="*/ 5732777 h 5960323"/>
              <a:gd name="connsiteX24" fmla="*/ 724386 w 4069133"/>
              <a:gd name="connsiteY24" fmla="*/ 5731001 h 5960323"/>
              <a:gd name="connsiteX25" fmla="*/ 280770 w 4069133"/>
              <a:gd name="connsiteY25" fmla="*/ 5960323 h 5960323"/>
              <a:gd name="connsiteX26" fmla="*/ 0 w 4069133"/>
              <a:gd name="connsiteY26" fmla="*/ 5264173 h 5960323"/>
              <a:gd name="connsiteX27" fmla="*/ 953733 w 4069133"/>
              <a:gd name="connsiteY27" fmla="*/ 3804922 h 5960323"/>
              <a:gd name="connsiteX28" fmla="*/ 907328 w 4069133"/>
              <a:gd name="connsiteY28" fmla="*/ 3416169 h 5960323"/>
              <a:gd name="connsiteX29" fmla="*/ 193059 w 4069133"/>
              <a:gd name="connsiteY29" fmla="*/ 3416169 h 5960323"/>
              <a:gd name="connsiteX30" fmla="*/ 193059 w 4069133"/>
              <a:gd name="connsiteY30" fmla="*/ 2681615 h 5960323"/>
              <a:gd name="connsiteX31" fmla="*/ 747164 w 4069133"/>
              <a:gd name="connsiteY31" fmla="*/ 2681615 h 5960323"/>
              <a:gd name="connsiteX32" fmla="*/ 620789 w 4069133"/>
              <a:gd name="connsiteY32" fmla="*/ 2146821 h 5960323"/>
              <a:gd name="connsiteX33" fmla="*/ 615122 w 4069133"/>
              <a:gd name="connsiteY33" fmla="*/ 2147963 h 5960323"/>
              <a:gd name="connsiteX34" fmla="*/ 575425 w 4069133"/>
              <a:gd name="connsiteY34" fmla="*/ 1764196 h 5960323"/>
              <a:gd name="connsiteX35" fmla="*/ 2200374 w 4069133"/>
              <a:gd name="connsiteY35" fmla="*/ 0 h 5960323"/>
              <a:gd name="connsiteX0" fmla="*/ 2200374 w 4069133"/>
              <a:gd name="connsiteY0" fmla="*/ 0 h 5960323"/>
              <a:gd name="connsiteX1" fmla="*/ 3805864 w 4069133"/>
              <a:gd name="connsiteY1" fmla="*/ 1505066 h 5960323"/>
              <a:gd name="connsiteX2" fmla="*/ 3103398 w 4069133"/>
              <a:gd name="connsiteY2" fmla="*/ 1646605 h 5960323"/>
              <a:gd name="connsiteX3" fmla="*/ 2200374 w 4069133"/>
              <a:gd name="connsiteY3" fmla="*/ 715855 h 5960323"/>
              <a:gd name="connsiteX4" fmla="*/ 1291280 w 4069133"/>
              <a:gd name="connsiteY4" fmla="*/ 1764196 h 5960323"/>
              <a:gd name="connsiteX5" fmla="*/ 1306937 w 4069133"/>
              <a:gd name="connsiteY5" fmla="*/ 1945698 h 5960323"/>
              <a:gd name="connsiteX6" fmla="*/ 1313338 w 4069133"/>
              <a:gd name="connsiteY6" fmla="*/ 1944408 h 5960323"/>
              <a:gd name="connsiteX7" fmla="*/ 1474333 w 4069133"/>
              <a:gd name="connsiteY7" fmla="*/ 2681615 h 5960323"/>
              <a:gd name="connsiteX8" fmla="*/ 2713339 w 4069133"/>
              <a:gd name="connsiteY8" fmla="*/ 2681615 h 5960323"/>
              <a:gd name="connsiteX9" fmla="*/ 2713339 w 4069133"/>
              <a:gd name="connsiteY9" fmla="*/ 3416169 h 5960323"/>
              <a:gd name="connsiteX10" fmla="*/ 1674099 w 4069133"/>
              <a:gd name="connsiteY10" fmla="*/ 3416169 h 5960323"/>
              <a:gd name="connsiteX11" fmla="*/ 1706099 w 4069133"/>
              <a:gd name="connsiteY11" fmla="*/ 3804922 h 5960323"/>
              <a:gd name="connsiteX12" fmla="*/ 1484519 w 4069133"/>
              <a:gd name="connsiteY12" fmla="*/ 4821494 h 5960323"/>
              <a:gd name="connsiteX13" fmla="*/ 1602331 w 4069133"/>
              <a:gd name="connsiteY13" fmla="*/ 4816558 h 5960323"/>
              <a:gd name="connsiteX14" fmla="*/ 2502648 w 4069133"/>
              <a:gd name="connsiteY14" fmla="*/ 4946016 h 5960323"/>
              <a:gd name="connsiteX15" fmla="*/ 3476393 w 4069133"/>
              <a:gd name="connsiteY15" fmla="*/ 5025311 h 5960323"/>
              <a:gd name="connsiteX16" fmla="*/ 3842666 w 4069133"/>
              <a:gd name="connsiteY16" fmla="*/ 4830527 h 5960323"/>
              <a:gd name="connsiteX17" fmla="*/ 4069133 w 4069133"/>
              <a:gd name="connsiteY17" fmla="*/ 5522407 h 5960323"/>
              <a:gd name="connsiteX18" fmla="*/ 3543963 w 4069133"/>
              <a:gd name="connsiteY18" fmla="*/ 5705114 h 5960323"/>
              <a:gd name="connsiteX19" fmla="*/ 2946908 w 4069133"/>
              <a:gd name="connsiteY19" fmla="*/ 5756383 h 5960323"/>
              <a:gd name="connsiteX20" fmla="*/ 2497315 w 4069133"/>
              <a:gd name="connsiteY20" fmla="*/ 5729091 h 5960323"/>
              <a:gd name="connsiteX21" fmla="*/ 2340153 w 4069133"/>
              <a:gd name="connsiteY21" fmla="*/ 5682244 h 5960323"/>
              <a:gd name="connsiteX22" fmla="*/ 1602330 w 4069133"/>
              <a:gd name="connsiteY22" fmla="*/ 5587170 h 5960323"/>
              <a:gd name="connsiteX23" fmla="*/ 724830 w 4069133"/>
              <a:gd name="connsiteY23" fmla="*/ 5732777 h 5960323"/>
              <a:gd name="connsiteX24" fmla="*/ 724386 w 4069133"/>
              <a:gd name="connsiteY24" fmla="*/ 5731001 h 5960323"/>
              <a:gd name="connsiteX25" fmla="*/ 280770 w 4069133"/>
              <a:gd name="connsiteY25" fmla="*/ 5960323 h 5960323"/>
              <a:gd name="connsiteX26" fmla="*/ 0 w 4069133"/>
              <a:gd name="connsiteY26" fmla="*/ 5264173 h 5960323"/>
              <a:gd name="connsiteX27" fmla="*/ 953733 w 4069133"/>
              <a:gd name="connsiteY27" fmla="*/ 3804922 h 5960323"/>
              <a:gd name="connsiteX28" fmla="*/ 907328 w 4069133"/>
              <a:gd name="connsiteY28" fmla="*/ 3416169 h 5960323"/>
              <a:gd name="connsiteX29" fmla="*/ 193059 w 4069133"/>
              <a:gd name="connsiteY29" fmla="*/ 3416169 h 5960323"/>
              <a:gd name="connsiteX30" fmla="*/ 193059 w 4069133"/>
              <a:gd name="connsiteY30" fmla="*/ 2681615 h 5960323"/>
              <a:gd name="connsiteX31" fmla="*/ 747164 w 4069133"/>
              <a:gd name="connsiteY31" fmla="*/ 2681615 h 5960323"/>
              <a:gd name="connsiteX32" fmla="*/ 620789 w 4069133"/>
              <a:gd name="connsiteY32" fmla="*/ 2146821 h 5960323"/>
              <a:gd name="connsiteX33" fmla="*/ 615122 w 4069133"/>
              <a:gd name="connsiteY33" fmla="*/ 2147963 h 5960323"/>
              <a:gd name="connsiteX34" fmla="*/ 575425 w 4069133"/>
              <a:gd name="connsiteY34" fmla="*/ 1764196 h 5960323"/>
              <a:gd name="connsiteX35" fmla="*/ 2200374 w 4069133"/>
              <a:gd name="connsiteY35" fmla="*/ 0 h 5960323"/>
              <a:gd name="connsiteX0" fmla="*/ 2200374 w 4069133"/>
              <a:gd name="connsiteY0" fmla="*/ 0 h 5960323"/>
              <a:gd name="connsiteX1" fmla="*/ 3805864 w 4069133"/>
              <a:gd name="connsiteY1" fmla="*/ 1505066 h 5960323"/>
              <a:gd name="connsiteX2" fmla="*/ 3103398 w 4069133"/>
              <a:gd name="connsiteY2" fmla="*/ 1646605 h 5960323"/>
              <a:gd name="connsiteX3" fmla="*/ 2200374 w 4069133"/>
              <a:gd name="connsiteY3" fmla="*/ 715855 h 5960323"/>
              <a:gd name="connsiteX4" fmla="*/ 1291280 w 4069133"/>
              <a:gd name="connsiteY4" fmla="*/ 1764196 h 5960323"/>
              <a:gd name="connsiteX5" fmla="*/ 1306937 w 4069133"/>
              <a:gd name="connsiteY5" fmla="*/ 1945698 h 5960323"/>
              <a:gd name="connsiteX6" fmla="*/ 1313338 w 4069133"/>
              <a:gd name="connsiteY6" fmla="*/ 1944408 h 5960323"/>
              <a:gd name="connsiteX7" fmla="*/ 1474333 w 4069133"/>
              <a:gd name="connsiteY7" fmla="*/ 2681615 h 5960323"/>
              <a:gd name="connsiteX8" fmla="*/ 2713339 w 4069133"/>
              <a:gd name="connsiteY8" fmla="*/ 2681615 h 5960323"/>
              <a:gd name="connsiteX9" fmla="*/ 2713339 w 4069133"/>
              <a:gd name="connsiteY9" fmla="*/ 3416169 h 5960323"/>
              <a:gd name="connsiteX10" fmla="*/ 1674099 w 4069133"/>
              <a:gd name="connsiteY10" fmla="*/ 3416169 h 5960323"/>
              <a:gd name="connsiteX11" fmla="*/ 1706099 w 4069133"/>
              <a:gd name="connsiteY11" fmla="*/ 3804922 h 5960323"/>
              <a:gd name="connsiteX12" fmla="*/ 1484519 w 4069133"/>
              <a:gd name="connsiteY12" fmla="*/ 4821494 h 5960323"/>
              <a:gd name="connsiteX13" fmla="*/ 1602331 w 4069133"/>
              <a:gd name="connsiteY13" fmla="*/ 4816558 h 5960323"/>
              <a:gd name="connsiteX14" fmla="*/ 2502648 w 4069133"/>
              <a:gd name="connsiteY14" fmla="*/ 4946016 h 5960323"/>
              <a:gd name="connsiteX15" fmla="*/ 3476393 w 4069133"/>
              <a:gd name="connsiteY15" fmla="*/ 5082461 h 5960323"/>
              <a:gd name="connsiteX16" fmla="*/ 3842666 w 4069133"/>
              <a:gd name="connsiteY16" fmla="*/ 4830527 h 5960323"/>
              <a:gd name="connsiteX17" fmla="*/ 4069133 w 4069133"/>
              <a:gd name="connsiteY17" fmla="*/ 5522407 h 5960323"/>
              <a:gd name="connsiteX18" fmla="*/ 3543963 w 4069133"/>
              <a:gd name="connsiteY18" fmla="*/ 5705114 h 5960323"/>
              <a:gd name="connsiteX19" fmla="*/ 2946908 w 4069133"/>
              <a:gd name="connsiteY19" fmla="*/ 5756383 h 5960323"/>
              <a:gd name="connsiteX20" fmla="*/ 2497315 w 4069133"/>
              <a:gd name="connsiteY20" fmla="*/ 5729091 h 5960323"/>
              <a:gd name="connsiteX21" fmla="*/ 2340153 w 4069133"/>
              <a:gd name="connsiteY21" fmla="*/ 5682244 h 5960323"/>
              <a:gd name="connsiteX22" fmla="*/ 1602330 w 4069133"/>
              <a:gd name="connsiteY22" fmla="*/ 5587170 h 5960323"/>
              <a:gd name="connsiteX23" fmla="*/ 724830 w 4069133"/>
              <a:gd name="connsiteY23" fmla="*/ 5732777 h 5960323"/>
              <a:gd name="connsiteX24" fmla="*/ 724386 w 4069133"/>
              <a:gd name="connsiteY24" fmla="*/ 5731001 h 5960323"/>
              <a:gd name="connsiteX25" fmla="*/ 280770 w 4069133"/>
              <a:gd name="connsiteY25" fmla="*/ 5960323 h 5960323"/>
              <a:gd name="connsiteX26" fmla="*/ 0 w 4069133"/>
              <a:gd name="connsiteY26" fmla="*/ 5264173 h 5960323"/>
              <a:gd name="connsiteX27" fmla="*/ 953733 w 4069133"/>
              <a:gd name="connsiteY27" fmla="*/ 3804922 h 5960323"/>
              <a:gd name="connsiteX28" fmla="*/ 907328 w 4069133"/>
              <a:gd name="connsiteY28" fmla="*/ 3416169 h 5960323"/>
              <a:gd name="connsiteX29" fmla="*/ 193059 w 4069133"/>
              <a:gd name="connsiteY29" fmla="*/ 3416169 h 5960323"/>
              <a:gd name="connsiteX30" fmla="*/ 193059 w 4069133"/>
              <a:gd name="connsiteY30" fmla="*/ 2681615 h 5960323"/>
              <a:gd name="connsiteX31" fmla="*/ 747164 w 4069133"/>
              <a:gd name="connsiteY31" fmla="*/ 2681615 h 5960323"/>
              <a:gd name="connsiteX32" fmla="*/ 620789 w 4069133"/>
              <a:gd name="connsiteY32" fmla="*/ 2146821 h 5960323"/>
              <a:gd name="connsiteX33" fmla="*/ 615122 w 4069133"/>
              <a:gd name="connsiteY33" fmla="*/ 2147963 h 5960323"/>
              <a:gd name="connsiteX34" fmla="*/ 575425 w 4069133"/>
              <a:gd name="connsiteY34" fmla="*/ 1764196 h 5960323"/>
              <a:gd name="connsiteX35" fmla="*/ 2200374 w 4069133"/>
              <a:gd name="connsiteY35" fmla="*/ 0 h 5960323"/>
              <a:gd name="connsiteX0" fmla="*/ 2200374 w 4069133"/>
              <a:gd name="connsiteY0" fmla="*/ 0 h 5960323"/>
              <a:gd name="connsiteX1" fmla="*/ 3805864 w 4069133"/>
              <a:gd name="connsiteY1" fmla="*/ 1505066 h 5960323"/>
              <a:gd name="connsiteX2" fmla="*/ 3103398 w 4069133"/>
              <a:gd name="connsiteY2" fmla="*/ 1646605 h 5960323"/>
              <a:gd name="connsiteX3" fmla="*/ 2200374 w 4069133"/>
              <a:gd name="connsiteY3" fmla="*/ 715855 h 5960323"/>
              <a:gd name="connsiteX4" fmla="*/ 1291280 w 4069133"/>
              <a:gd name="connsiteY4" fmla="*/ 1764196 h 5960323"/>
              <a:gd name="connsiteX5" fmla="*/ 1306937 w 4069133"/>
              <a:gd name="connsiteY5" fmla="*/ 1945698 h 5960323"/>
              <a:gd name="connsiteX6" fmla="*/ 1313338 w 4069133"/>
              <a:gd name="connsiteY6" fmla="*/ 1944408 h 5960323"/>
              <a:gd name="connsiteX7" fmla="*/ 1474333 w 4069133"/>
              <a:gd name="connsiteY7" fmla="*/ 2681615 h 5960323"/>
              <a:gd name="connsiteX8" fmla="*/ 2713339 w 4069133"/>
              <a:gd name="connsiteY8" fmla="*/ 2681615 h 5960323"/>
              <a:gd name="connsiteX9" fmla="*/ 2713339 w 4069133"/>
              <a:gd name="connsiteY9" fmla="*/ 3416169 h 5960323"/>
              <a:gd name="connsiteX10" fmla="*/ 1674099 w 4069133"/>
              <a:gd name="connsiteY10" fmla="*/ 3416169 h 5960323"/>
              <a:gd name="connsiteX11" fmla="*/ 1706099 w 4069133"/>
              <a:gd name="connsiteY11" fmla="*/ 3804922 h 5960323"/>
              <a:gd name="connsiteX12" fmla="*/ 1484519 w 4069133"/>
              <a:gd name="connsiteY12" fmla="*/ 4821494 h 5960323"/>
              <a:gd name="connsiteX13" fmla="*/ 1602331 w 4069133"/>
              <a:gd name="connsiteY13" fmla="*/ 4816558 h 5960323"/>
              <a:gd name="connsiteX14" fmla="*/ 2502648 w 4069133"/>
              <a:gd name="connsiteY14" fmla="*/ 4946016 h 5960323"/>
              <a:gd name="connsiteX15" fmla="*/ 3466868 w 4069133"/>
              <a:gd name="connsiteY15" fmla="*/ 5030073 h 5960323"/>
              <a:gd name="connsiteX16" fmla="*/ 3842666 w 4069133"/>
              <a:gd name="connsiteY16" fmla="*/ 4830527 h 5960323"/>
              <a:gd name="connsiteX17" fmla="*/ 4069133 w 4069133"/>
              <a:gd name="connsiteY17" fmla="*/ 5522407 h 5960323"/>
              <a:gd name="connsiteX18" fmla="*/ 3543963 w 4069133"/>
              <a:gd name="connsiteY18" fmla="*/ 5705114 h 5960323"/>
              <a:gd name="connsiteX19" fmla="*/ 2946908 w 4069133"/>
              <a:gd name="connsiteY19" fmla="*/ 5756383 h 5960323"/>
              <a:gd name="connsiteX20" fmla="*/ 2497315 w 4069133"/>
              <a:gd name="connsiteY20" fmla="*/ 5729091 h 5960323"/>
              <a:gd name="connsiteX21" fmla="*/ 2340153 w 4069133"/>
              <a:gd name="connsiteY21" fmla="*/ 5682244 h 5960323"/>
              <a:gd name="connsiteX22" fmla="*/ 1602330 w 4069133"/>
              <a:gd name="connsiteY22" fmla="*/ 5587170 h 5960323"/>
              <a:gd name="connsiteX23" fmla="*/ 724830 w 4069133"/>
              <a:gd name="connsiteY23" fmla="*/ 5732777 h 5960323"/>
              <a:gd name="connsiteX24" fmla="*/ 724386 w 4069133"/>
              <a:gd name="connsiteY24" fmla="*/ 5731001 h 5960323"/>
              <a:gd name="connsiteX25" fmla="*/ 280770 w 4069133"/>
              <a:gd name="connsiteY25" fmla="*/ 5960323 h 5960323"/>
              <a:gd name="connsiteX26" fmla="*/ 0 w 4069133"/>
              <a:gd name="connsiteY26" fmla="*/ 5264173 h 5960323"/>
              <a:gd name="connsiteX27" fmla="*/ 953733 w 4069133"/>
              <a:gd name="connsiteY27" fmla="*/ 3804922 h 5960323"/>
              <a:gd name="connsiteX28" fmla="*/ 907328 w 4069133"/>
              <a:gd name="connsiteY28" fmla="*/ 3416169 h 5960323"/>
              <a:gd name="connsiteX29" fmla="*/ 193059 w 4069133"/>
              <a:gd name="connsiteY29" fmla="*/ 3416169 h 5960323"/>
              <a:gd name="connsiteX30" fmla="*/ 193059 w 4069133"/>
              <a:gd name="connsiteY30" fmla="*/ 2681615 h 5960323"/>
              <a:gd name="connsiteX31" fmla="*/ 747164 w 4069133"/>
              <a:gd name="connsiteY31" fmla="*/ 2681615 h 5960323"/>
              <a:gd name="connsiteX32" fmla="*/ 620789 w 4069133"/>
              <a:gd name="connsiteY32" fmla="*/ 2146821 h 5960323"/>
              <a:gd name="connsiteX33" fmla="*/ 615122 w 4069133"/>
              <a:gd name="connsiteY33" fmla="*/ 2147963 h 5960323"/>
              <a:gd name="connsiteX34" fmla="*/ 575425 w 4069133"/>
              <a:gd name="connsiteY34" fmla="*/ 1764196 h 5960323"/>
              <a:gd name="connsiteX35" fmla="*/ 2200374 w 4069133"/>
              <a:gd name="connsiteY35" fmla="*/ 0 h 5960323"/>
              <a:gd name="connsiteX0" fmla="*/ 2200374 w 4069133"/>
              <a:gd name="connsiteY0" fmla="*/ 0 h 5960323"/>
              <a:gd name="connsiteX1" fmla="*/ 3805864 w 4069133"/>
              <a:gd name="connsiteY1" fmla="*/ 1505066 h 5960323"/>
              <a:gd name="connsiteX2" fmla="*/ 3103398 w 4069133"/>
              <a:gd name="connsiteY2" fmla="*/ 1646605 h 5960323"/>
              <a:gd name="connsiteX3" fmla="*/ 2200374 w 4069133"/>
              <a:gd name="connsiteY3" fmla="*/ 715855 h 5960323"/>
              <a:gd name="connsiteX4" fmla="*/ 1291280 w 4069133"/>
              <a:gd name="connsiteY4" fmla="*/ 1764196 h 5960323"/>
              <a:gd name="connsiteX5" fmla="*/ 1306937 w 4069133"/>
              <a:gd name="connsiteY5" fmla="*/ 1945698 h 5960323"/>
              <a:gd name="connsiteX6" fmla="*/ 1313338 w 4069133"/>
              <a:gd name="connsiteY6" fmla="*/ 1944408 h 5960323"/>
              <a:gd name="connsiteX7" fmla="*/ 1474333 w 4069133"/>
              <a:gd name="connsiteY7" fmla="*/ 2681615 h 5960323"/>
              <a:gd name="connsiteX8" fmla="*/ 2713339 w 4069133"/>
              <a:gd name="connsiteY8" fmla="*/ 2681615 h 5960323"/>
              <a:gd name="connsiteX9" fmla="*/ 2713339 w 4069133"/>
              <a:gd name="connsiteY9" fmla="*/ 3416169 h 5960323"/>
              <a:gd name="connsiteX10" fmla="*/ 1674099 w 4069133"/>
              <a:gd name="connsiteY10" fmla="*/ 3416169 h 5960323"/>
              <a:gd name="connsiteX11" fmla="*/ 1706099 w 4069133"/>
              <a:gd name="connsiteY11" fmla="*/ 3804922 h 5960323"/>
              <a:gd name="connsiteX12" fmla="*/ 1484519 w 4069133"/>
              <a:gd name="connsiteY12" fmla="*/ 4821494 h 5960323"/>
              <a:gd name="connsiteX13" fmla="*/ 1602331 w 4069133"/>
              <a:gd name="connsiteY13" fmla="*/ 4816558 h 5960323"/>
              <a:gd name="connsiteX14" fmla="*/ 2502648 w 4069133"/>
              <a:gd name="connsiteY14" fmla="*/ 4946016 h 5960323"/>
              <a:gd name="connsiteX15" fmla="*/ 3466868 w 4069133"/>
              <a:gd name="connsiteY15" fmla="*/ 5030073 h 5960323"/>
              <a:gd name="connsiteX16" fmla="*/ 3842666 w 4069133"/>
              <a:gd name="connsiteY16" fmla="*/ 4830527 h 5960323"/>
              <a:gd name="connsiteX17" fmla="*/ 4069133 w 4069133"/>
              <a:gd name="connsiteY17" fmla="*/ 5522407 h 5960323"/>
              <a:gd name="connsiteX18" fmla="*/ 3543963 w 4069133"/>
              <a:gd name="connsiteY18" fmla="*/ 5705114 h 5960323"/>
              <a:gd name="connsiteX19" fmla="*/ 2946908 w 4069133"/>
              <a:gd name="connsiteY19" fmla="*/ 5756383 h 5960323"/>
              <a:gd name="connsiteX20" fmla="*/ 2340153 w 4069133"/>
              <a:gd name="connsiteY20" fmla="*/ 5682244 h 5960323"/>
              <a:gd name="connsiteX21" fmla="*/ 1602330 w 4069133"/>
              <a:gd name="connsiteY21" fmla="*/ 5587170 h 5960323"/>
              <a:gd name="connsiteX22" fmla="*/ 724830 w 4069133"/>
              <a:gd name="connsiteY22" fmla="*/ 5732777 h 5960323"/>
              <a:gd name="connsiteX23" fmla="*/ 724386 w 4069133"/>
              <a:gd name="connsiteY23" fmla="*/ 5731001 h 5960323"/>
              <a:gd name="connsiteX24" fmla="*/ 280770 w 4069133"/>
              <a:gd name="connsiteY24" fmla="*/ 5960323 h 5960323"/>
              <a:gd name="connsiteX25" fmla="*/ 0 w 4069133"/>
              <a:gd name="connsiteY25" fmla="*/ 5264173 h 5960323"/>
              <a:gd name="connsiteX26" fmla="*/ 953733 w 4069133"/>
              <a:gd name="connsiteY26" fmla="*/ 3804922 h 5960323"/>
              <a:gd name="connsiteX27" fmla="*/ 907328 w 4069133"/>
              <a:gd name="connsiteY27" fmla="*/ 3416169 h 5960323"/>
              <a:gd name="connsiteX28" fmla="*/ 193059 w 4069133"/>
              <a:gd name="connsiteY28" fmla="*/ 3416169 h 5960323"/>
              <a:gd name="connsiteX29" fmla="*/ 193059 w 4069133"/>
              <a:gd name="connsiteY29" fmla="*/ 2681615 h 5960323"/>
              <a:gd name="connsiteX30" fmla="*/ 747164 w 4069133"/>
              <a:gd name="connsiteY30" fmla="*/ 2681615 h 5960323"/>
              <a:gd name="connsiteX31" fmla="*/ 620789 w 4069133"/>
              <a:gd name="connsiteY31" fmla="*/ 2146821 h 5960323"/>
              <a:gd name="connsiteX32" fmla="*/ 615122 w 4069133"/>
              <a:gd name="connsiteY32" fmla="*/ 2147963 h 5960323"/>
              <a:gd name="connsiteX33" fmla="*/ 575425 w 4069133"/>
              <a:gd name="connsiteY33" fmla="*/ 1764196 h 5960323"/>
              <a:gd name="connsiteX34" fmla="*/ 2200374 w 4069133"/>
              <a:gd name="connsiteY34" fmla="*/ 0 h 5960323"/>
              <a:gd name="connsiteX0" fmla="*/ 2200374 w 4069133"/>
              <a:gd name="connsiteY0" fmla="*/ 0 h 5960323"/>
              <a:gd name="connsiteX1" fmla="*/ 3805864 w 4069133"/>
              <a:gd name="connsiteY1" fmla="*/ 1505066 h 5960323"/>
              <a:gd name="connsiteX2" fmla="*/ 3103398 w 4069133"/>
              <a:gd name="connsiteY2" fmla="*/ 1646605 h 5960323"/>
              <a:gd name="connsiteX3" fmla="*/ 2200374 w 4069133"/>
              <a:gd name="connsiteY3" fmla="*/ 715855 h 5960323"/>
              <a:gd name="connsiteX4" fmla="*/ 1291280 w 4069133"/>
              <a:gd name="connsiteY4" fmla="*/ 1764196 h 5960323"/>
              <a:gd name="connsiteX5" fmla="*/ 1306937 w 4069133"/>
              <a:gd name="connsiteY5" fmla="*/ 1945698 h 5960323"/>
              <a:gd name="connsiteX6" fmla="*/ 1313338 w 4069133"/>
              <a:gd name="connsiteY6" fmla="*/ 1944408 h 5960323"/>
              <a:gd name="connsiteX7" fmla="*/ 1474333 w 4069133"/>
              <a:gd name="connsiteY7" fmla="*/ 2681615 h 5960323"/>
              <a:gd name="connsiteX8" fmla="*/ 2713339 w 4069133"/>
              <a:gd name="connsiteY8" fmla="*/ 2681615 h 5960323"/>
              <a:gd name="connsiteX9" fmla="*/ 2713339 w 4069133"/>
              <a:gd name="connsiteY9" fmla="*/ 3416169 h 5960323"/>
              <a:gd name="connsiteX10" fmla="*/ 1674099 w 4069133"/>
              <a:gd name="connsiteY10" fmla="*/ 3416169 h 5960323"/>
              <a:gd name="connsiteX11" fmla="*/ 1706099 w 4069133"/>
              <a:gd name="connsiteY11" fmla="*/ 3804922 h 5960323"/>
              <a:gd name="connsiteX12" fmla="*/ 1484519 w 4069133"/>
              <a:gd name="connsiteY12" fmla="*/ 4821494 h 5960323"/>
              <a:gd name="connsiteX13" fmla="*/ 1602331 w 4069133"/>
              <a:gd name="connsiteY13" fmla="*/ 4816558 h 5960323"/>
              <a:gd name="connsiteX14" fmla="*/ 2401048 w 4069133"/>
              <a:gd name="connsiteY14" fmla="*/ 4984116 h 5960323"/>
              <a:gd name="connsiteX15" fmla="*/ 3466868 w 4069133"/>
              <a:gd name="connsiteY15" fmla="*/ 5030073 h 5960323"/>
              <a:gd name="connsiteX16" fmla="*/ 3842666 w 4069133"/>
              <a:gd name="connsiteY16" fmla="*/ 4830527 h 5960323"/>
              <a:gd name="connsiteX17" fmla="*/ 4069133 w 4069133"/>
              <a:gd name="connsiteY17" fmla="*/ 5522407 h 5960323"/>
              <a:gd name="connsiteX18" fmla="*/ 3543963 w 4069133"/>
              <a:gd name="connsiteY18" fmla="*/ 5705114 h 5960323"/>
              <a:gd name="connsiteX19" fmla="*/ 2946908 w 4069133"/>
              <a:gd name="connsiteY19" fmla="*/ 5756383 h 5960323"/>
              <a:gd name="connsiteX20" fmla="*/ 2340153 w 4069133"/>
              <a:gd name="connsiteY20" fmla="*/ 5682244 h 5960323"/>
              <a:gd name="connsiteX21" fmla="*/ 1602330 w 4069133"/>
              <a:gd name="connsiteY21" fmla="*/ 5587170 h 5960323"/>
              <a:gd name="connsiteX22" fmla="*/ 724830 w 4069133"/>
              <a:gd name="connsiteY22" fmla="*/ 5732777 h 5960323"/>
              <a:gd name="connsiteX23" fmla="*/ 724386 w 4069133"/>
              <a:gd name="connsiteY23" fmla="*/ 5731001 h 5960323"/>
              <a:gd name="connsiteX24" fmla="*/ 280770 w 4069133"/>
              <a:gd name="connsiteY24" fmla="*/ 5960323 h 5960323"/>
              <a:gd name="connsiteX25" fmla="*/ 0 w 4069133"/>
              <a:gd name="connsiteY25" fmla="*/ 5264173 h 5960323"/>
              <a:gd name="connsiteX26" fmla="*/ 953733 w 4069133"/>
              <a:gd name="connsiteY26" fmla="*/ 3804922 h 5960323"/>
              <a:gd name="connsiteX27" fmla="*/ 907328 w 4069133"/>
              <a:gd name="connsiteY27" fmla="*/ 3416169 h 5960323"/>
              <a:gd name="connsiteX28" fmla="*/ 193059 w 4069133"/>
              <a:gd name="connsiteY28" fmla="*/ 3416169 h 5960323"/>
              <a:gd name="connsiteX29" fmla="*/ 193059 w 4069133"/>
              <a:gd name="connsiteY29" fmla="*/ 2681615 h 5960323"/>
              <a:gd name="connsiteX30" fmla="*/ 747164 w 4069133"/>
              <a:gd name="connsiteY30" fmla="*/ 2681615 h 5960323"/>
              <a:gd name="connsiteX31" fmla="*/ 620789 w 4069133"/>
              <a:gd name="connsiteY31" fmla="*/ 2146821 h 5960323"/>
              <a:gd name="connsiteX32" fmla="*/ 615122 w 4069133"/>
              <a:gd name="connsiteY32" fmla="*/ 2147963 h 5960323"/>
              <a:gd name="connsiteX33" fmla="*/ 575425 w 4069133"/>
              <a:gd name="connsiteY33" fmla="*/ 1764196 h 5960323"/>
              <a:gd name="connsiteX34" fmla="*/ 2200374 w 4069133"/>
              <a:gd name="connsiteY34" fmla="*/ 0 h 596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69133" h="5960323">
                <a:moveTo>
                  <a:pt x="2200374" y="0"/>
                </a:moveTo>
                <a:cubicBezTo>
                  <a:pt x="3016639" y="0"/>
                  <a:pt x="3692330" y="653438"/>
                  <a:pt x="3805864" y="1505066"/>
                </a:cubicBezTo>
                <a:lnTo>
                  <a:pt x="3103398" y="1646605"/>
                </a:lnTo>
                <a:cubicBezTo>
                  <a:pt x="3053110" y="1122953"/>
                  <a:pt x="2667969" y="715855"/>
                  <a:pt x="2200374" y="715855"/>
                </a:cubicBezTo>
                <a:cubicBezTo>
                  <a:pt x="1698295" y="715855"/>
                  <a:pt x="1291280" y="1185213"/>
                  <a:pt x="1291280" y="1764196"/>
                </a:cubicBezTo>
                <a:cubicBezTo>
                  <a:pt x="1291280" y="1826215"/>
                  <a:pt x="1295950" y="1886976"/>
                  <a:pt x="1306937" y="1945698"/>
                </a:cubicBezTo>
                <a:lnTo>
                  <a:pt x="1313338" y="1944408"/>
                </a:lnTo>
                <a:cubicBezTo>
                  <a:pt x="1334803" y="2167921"/>
                  <a:pt x="1384881" y="2441928"/>
                  <a:pt x="1474333" y="2681615"/>
                </a:cubicBezTo>
                <a:lnTo>
                  <a:pt x="2713339" y="2681615"/>
                </a:lnTo>
                <a:lnTo>
                  <a:pt x="2713339" y="3416169"/>
                </a:lnTo>
                <a:lnTo>
                  <a:pt x="1674099" y="3416169"/>
                </a:lnTo>
                <a:cubicBezTo>
                  <a:pt x="1695633" y="3542329"/>
                  <a:pt x="1706099" y="3672303"/>
                  <a:pt x="1706099" y="3804922"/>
                </a:cubicBezTo>
                <a:cubicBezTo>
                  <a:pt x="1706099" y="4170394"/>
                  <a:pt x="1626612" y="4515781"/>
                  <a:pt x="1484519" y="4821494"/>
                </a:cubicBezTo>
                <a:cubicBezTo>
                  <a:pt x="1523469" y="4817243"/>
                  <a:pt x="1449576" y="4789454"/>
                  <a:pt x="1602331" y="4816558"/>
                </a:cubicBezTo>
                <a:cubicBezTo>
                  <a:pt x="1755086" y="4843662"/>
                  <a:pt x="2088704" y="4954086"/>
                  <a:pt x="2401048" y="4984116"/>
                </a:cubicBezTo>
                <a:cubicBezTo>
                  <a:pt x="2624447" y="5026953"/>
                  <a:pt x="3226598" y="5055671"/>
                  <a:pt x="3466868" y="5030073"/>
                </a:cubicBezTo>
                <a:cubicBezTo>
                  <a:pt x="3707138" y="5004475"/>
                  <a:pt x="3717292" y="4904433"/>
                  <a:pt x="3842666" y="4830527"/>
                </a:cubicBezTo>
                <a:lnTo>
                  <a:pt x="4069133" y="5522407"/>
                </a:lnTo>
                <a:cubicBezTo>
                  <a:pt x="3877660" y="5599370"/>
                  <a:pt x="3687952" y="5665592"/>
                  <a:pt x="3543963" y="5705114"/>
                </a:cubicBezTo>
                <a:cubicBezTo>
                  <a:pt x="3281097" y="5777266"/>
                  <a:pt x="3147543" y="5760195"/>
                  <a:pt x="2946908" y="5756383"/>
                </a:cubicBezTo>
                <a:cubicBezTo>
                  <a:pt x="2746273" y="5752571"/>
                  <a:pt x="2564249" y="5710446"/>
                  <a:pt x="2340153" y="5682244"/>
                </a:cubicBezTo>
                <a:cubicBezTo>
                  <a:pt x="2116057" y="5654042"/>
                  <a:pt x="1871550" y="5578748"/>
                  <a:pt x="1602330" y="5587170"/>
                </a:cubicBezTo>
                <a:cubicBezTo>
                  <a:pt x="1333110" y="5595592"/>
                  <a:pt x="970702" y="5640879"/>
                  <a:pt x="724830" y="5732777"/>
                </a:cubicBezTo>
                <a:lnTo>
                  <a:pt x="724386" y="5731001"/>
                </a:lnTo>
                <a:cubicBezTo>
                  <a:pt x="586610" y="5825322"/>
                  <a:pt x="437881" y="5902604"/>
                  <a:pt x="280770" y="5960323"/>
                </a:cubicBezTo>
                <a:lnTo>
                  <a:pt x="0" y="5264173"/>
                </a:lnTo>
                <a:cubicBezTo>
                  <a:pt x="871758" y="4679638"/>
                  <a:pt x="953733" y="4491058"/>
                  <a:pt x="953733" y="3804922"/>
                </a:cubicBezTo>
                <a:cubicBezTo>
                  <a:pt x="953733" y="3670391"/>
                  <a:pt x="938306" y="3539923"/>
                  <a:pt x="907328" y="3416169"/>
                </a:cubicBezTo>
                <a:lnTo>
                  <a:pt x="193059" y="3416169"/>
                </a:lnTo>
                <a:lnTo>
                  <a:pt x="193059" y="2681615"/>
                </a:lnTo>
                <a:lnTo>
                  <a:pt x="747164" y="2681615"/>
                </a:lnTo>
                <a:cubicBezTo>
                  <a:pt x="688600" y="2493483"/>
                  <a:pt x="646114" y="2310728"/>
                  <a:pt x="620789" y="2146821"/>
                </a:cubicBezTo>
                <a:lnTo>
                  <a:pt x="615122" y="2147963"/>
                </a:lnTo>
                <a:cubicBezTo>
                  <a:pt x="588753" y="2024571"/>
                  <a:pt x="575425" y="1896073"/>
                  <a:pt x="575425" y="1764196"/>
                </a:cubicBezTo>
                <a:cubicBezTo>
                  <a:pt x="575425" y="789857"/>
                  <a:pt x="1302939" y="0"/>
                  <a:pt x="2200374"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black"/>
              </a:solidFill>
              <a:latin typeface="Calibri"/>
            </a:endParaRPr>
          </a:p>
        </p:txBody>
      </p:sp>
      <p:grpSp>
        <p:nvGrpSpPr>
          <p:cNvPr id="45" name="Group 44">
            <a:extLst>
              <a:ext uri="{FF2B5EF4-FFF2-40B4-BE49-F238E27FC236}">
                <a16:creationId xmlns:a16="http://schemas.microsoft.com/office/drawing/2014/main" id="{B8544917-2B2B-6F36-B0B8-6643523016AD}"/>
              </a:ext>
            </a:extLst>
          </p:cNvPr>
          <p:cNvGrpSpPr/>
          <p:nvPr/>
        </p:nvGrpSpPr>
        <p:grpSpPr>
          <a:xfrm>
            <a:off x="2784035" y="5184161"/>
            <a:ext cx="2651838" cy="1079699"/>
            <a:chOff x="1260035" y="4295087"/>
            <a:chExt cx="2651838" cy="1079699"/>
          </a:xfrm>
        </p:grpSpPr>
        <p:sp>
          <p:nvSpPr>
            <p:cNvPr id="46" name="Oval 45">
              <a:extLst>
                <a:ext uri="{FF2B5EF4-FFF2-40B4-BE49-F238E27FC236}">
                  <a16:creationId xmlns:a16="http://schemas.microsoft.com/office/drawing/2014/main" id="{D807A3BC-9766-27E3-D773-08D765E3840B}"/>
                </a:ext>
              </a:extLst>
            </p:cNvPr>
            <p:cNvSpPr/>
            <p:nvPr/>
          </p:nvSpPr>
          <p:spPr>
            <a:xfrm rot="18360000">
              <a:off x="3568860" y="4295087"/>
              <a:ext cx="343013" cy="343013"/>
            </a:xfrm>
            <a:prstGeom prst="ellipse">
              <a:avLst/>
            </a:prstGeom>
            <a:solidFill>
              <a:srgbClr val="7A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B5C2E5"/>
                </a:solidFill>
                <a:latin typeface="Arial"/>
              </a:endParaRPr>
            </a:p>
          </p:txBody>
        </p:sp>
        <p:grpSp>
          <p:nvGrpSpPr>
            <p:cNvPr id="47" name="Group 46">
              <a:extLst>
                <a:ext uri="{FF2B5EF4-FFF2-40B4-BE49-F238E27FC236}">
                  <a16:creationId xmlns:a16="http://schemas.microsoft.com/office/drawing/2014/main" id="{C29984DF-06F5-3739-7EB3-588AC669D3FF}"/>
                </a:ext>
              </a:extLst>
            </p:cNvPr>
            <p:cNvGrpSpPr/>
            <p:nvPr/>
          </p:nvGrpSpPr>
          <p:grpSpPr>
            <a:xfrm>
              <a:off x="2516950" y="4808954"/>
              <a:ext cx="1179151" cy="261610"/>
              <a:chOff x="6237539" y="3587033"/>
              <a:chExt cx="1179151" cy="261610"/>
            </a:xfrm>
          </p:grpSpPr>
          <p:sp>
            <p:nvSpPr>
              <p:cNvPr id="54" name="Rounded Rectangle 22">
                <a:extLst>
                  <a:ext uri="{FF2B5EF4-FFF2-40B4-BE49-F238E27FC236}">
                    <a16:creationId xmlns:a16="http://schemas.microsoft.com/office/drawing/2014/main" id="{4AA15BE9-F22E-520C-8369-E1FC2C07E4DE}"/>
                  </a:ext>
                </a:extLst>
              </p:cNvPr>
              <p:cNvSpPr/>
              <p:nvPr/>
            </p:nvSpPr>
            <p:spPr>
              <a:xfrm>
                <a:off x="6254603" y="3621277"/>
                <a:ext cx="1162087" cy="210122"/>
              </a:xfrm>
              <a:prstGeom prst="roundRect">
                <a:avLst>
                  <a:gd name="adj" fmla="val 50000"/>
                </a:avLst>
              </a:prstGeom>
              <a:solidFill>
                <a:srgbClr val="7A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B5C2E5"/>
                  </a:solidFill>
                  <a:latin typeface="Arial"/>
                </a:endParaRPr>
              </a:p>
            </p:txBody>
          </p:sp>
          <p:sp>
            <p:nvSpPr>
              <p:cNvPr id="55" name="TextBox 54">
                <a:extLst>
                  <a:ext uri="{FF2B5EF4-FFF2-40B4-BE49-F238E27FC236}">
                    <a16:creationId xmlns:a16="http://schemas.microsoft.com/office/drawing/2014/main" id="{CA61E1EA-1247-419B-BC1E-53B20476F53C}"/>
                  </a:ext>
                </a:extLst>
              </p:cNvPr>
              <p:cNvSpPr txBox="1"/>
              <p:nvPr/>
            </p:nvSpPr>
            <p:spPr>
              <a:xfrm>
                <a:off x="6237539" y="3587033"/>
                <a:ext cx="1151828" cy="261610"/>
              </a:xfrm>
              <a:prstGeom prst="rect">
                <a:avLst/>
              </a:prstGeom>
              <a:noFill/>
            </p:spPr>
            <p:txBody>
              <a:bodyPr wrap="square" rtlCol="0">
                <a:spAutoFit/>
              </a:bodyPr>
              <a:lstStyle/>
              <a:p>
                <a:pPr algn="ctr" eaLnBrk="1" fontAlgn="auto" hangingPunct="1">
                  <a:spcBef>
                    <a:spcPts val="0"/>
                  </a:spcBef>
                  <a:spcAft>
                    <a:spcPts val="0"/>
                  </a:spcAft>
                  <a:defRPr/>
                </a:pPr>
                <a:r>
                  <a:rPr lang="en-GB" sz="1100">
                    <a:solidFill>
                      <a:srgbClr val="FFFFFF"/>
                    </a:solidFill>
                    <a:latin typeface="Aptos" panose="020B0004020202020204" pitchFamily="34" charset="0"/>
                    <a:cs typeface="+mn-cs"/>
                  </a:rPr>
                  <a:t>RISK</a:t>
                </a:r>
              </a:p>
            </p:txBody>
          </p:sp>
        </p:grpSp>
        <p:sp>
          <p:nvSpPr>
            <p:cNvPr id="53" name="Rectangle 52">
              <a:extLst>
                <a:ext uri="{FF2B5EF4-FFF2-40B4-BE49-F238E27FC236}">
                  <a16:creationId xmlns:a16="http://schemas.microsoft.com/office/drawing/2014/main" id="{900C9047-0575-5257-ACA0-1FC1A0232D71}"/>
                </a:ext>
              </a:extLst>
            </p:cNvPr>
            <p:cNvSpPr/>
            <p:nvPr/>
          </p:nvSpPr>
          <p:spPr>
            <a:xfrm>
              <a:off x="1260035" y="5067009"/>
              <a:ext cx="2513830" cy="307777"/>
            </a:xfrm>
            <a:prstGeom prst="rect">
              <a:avLst/>
            </a:prstGeom>
          </p:spPr>
          <p:txBody>
            <a:bodyPr wrap="none">
              <a:spAutoFit/>
            </a:bodyPr>
            <a:lstStyle/>
            <a:p>
              <a:pPr marL="0" lvl="1" algn="r">
                <a:spcBef>
                  <a:spcPts val="0"/>
                </a:spcBef>
                <a:spcAft>
                  <a:spcPts val="1200"/>
                </a:spcAft>
                <a:buClr>
                  <a:srgbClr val="1F497D"/>
                </a:buClr>
                <a:buSzPct val="100000"/>
                <a:defRPr/>
              </a:pPr>
              <a:r>
                <a:rPr lang="en-US" sz="1400">
                  <a:solidFill>
                    <a:srgbClr val="000000"/>
                  </a:solidFill>
                  <a:latin typeface="Aptos" panose="020B0004020202020204" pitchFamily="34" charset="0"/>
                  <a:ea typeface="ヒラギノ角ゴ Pro W3" charset="-128"/>
                  <a:cs typeface="Arial" pitchFamily="34" charset="0"/>
                </a:rPr>
                <a:t>Certainty is replaced with risk</a:t>
              </a:r>
            </a:p>
          </p:txBody>
        </p:sp>
      </p:grpSp>
      <p:sp>
        <p:nvSpPr>
          <p:cNvPr id="56" name="Rounded Rectangle 5">
            <a:extLst>
              <a:ext uri="{FF2B5EF4-FFF2-40B4-BE49-F238E27FC236}">
                <a16:creationId xmlns:a16="http://schemas.microsoft.com/office/drawing/2014/main" id="{7B00E041-39C1-13FA-7903-1EAF139379CD}"/>
              </a:ext>
            </a:extLst>
          </p:cNvPr>
          <p:cNvSpPr/>
          <p:nvPr/>
        </p:nvSpPr>
        <p:spPr>
          <a:xfrm>
            <a:off x="5204061" y="5247652"/>
            <a:ext cx="138317" cy="216029"/>
          </a:xfrm>
          <a:custGeom>
            <a:avLst/>
            <a:gdLst/>
            <a:ahLst/>
            <a:cxnLst/>
            <a:rect l="l" t="t" r="r" b="b"/>
            <a:pathLst>
              <a:path w="3024336" h="4723500">
                <a:moveTo>
                  <a:pt x="1512168" y="374885"/>
                </a:moveTo>
                <a:cubicBezTo>
                  <a:pt x="1062353" y="374885"/>
                  <a:pt x="697706" y="739532"/>
                  <a:pt x="697706" y="1189347"/>
                </a:cubicBezTo>
                <a:lnTo>
                  <a:pt x="697706" y="2123022"/>
                </a:lnTo>
                <a:lnTo>
                  <a:pt x="701131" y="2190841"/>
                </a:lnTo>
                <a:lnTo>
                  <a:pt x="2323206" y="2190841"/>
                </a:lnTo>
                <a:cubicBezTo>
                  <a:pt x="2325689" y="2168514"/>
                  <a:pt x="2326630" y="2145878"/>
                  <a:pt x="2326630" y="2123022"/>
                </a:cubicBezTo>
                <a:lnTo>
                  <a:pt x="2326630" y="1189347"/>
                </a:lnTo>
                <a:cubicBezTo>
                  <a:pt x="2326630" y="739532"/>
                  <a:pt x="1961983" y="374885"/>
                  <a:pt x="1512168" y="374885"/>
                </a:cubicBezTo>
                <a:close/>
                <a:moveTo>
                  <a:pt x="1512168" y="0"/>
                </a:moveTo>
                <a:cubicBezTo>
                  <a:pt x="2168355" y="0"/>
                  <a:pt x="2700300" y="531945"/>
                  <a:pt x="2700300" y="1188132"/>
                </a:cubicBezTo>
                <a:lnTo>
                  <a:pt x="2700300" y="2124236"/>
                </a:lnTo>
                <a:lnTo>
                  <a:pt x="2696937" y="2190841"/>
                </a:lnTo>
                <a:lnTo>
                  <a:pt x="2756989" y="2190841"/>
                </a:lnTo>
                <a:cubicBezTo>
                  <a:pt x="2904641" y="2190841"/>
                  <a:pt x="3024336" y="2310536"/>
                  <a:pt x="3024336" y="2458188"/>
                </a:cubicBezTo>
                <a:lnTo>
                  <a:pt x="3024336" y="4456153"/>
                </a:lnTo>
                <a:cubicBezTo>
                  <a:pt x="3024336" y="4603805"/>
                  <a:pt x="2904641" y="4723500"/>
                  <a:pt x="2756989" y="4723500"/>
                </a:cubicBezTo>
                <a:lnTo>
                  <a:pt x="267347" y="4723500"/>
                </a:lnTo>
                <a:cubicBezTo>
                  <a:pt x="119695" y="4723500"/>
                  <a:pt x="0" y="4603805"/>
                  <a:pt x="0" y="4456153"/>
                </a:cubicBezTo>
                <a:lnTo>
                  <a:pt x="0" y="2458188"/>
                </a:lnTo>
                <a:cubicBezTo>
                  <a:pt x="0" y="2310536"/>
                  <a:pt x="119695" y="2190841"/>
                  <a:pt x="267347" y="2190841"/>
                </a:cubicBezTo>
                <a:lnTo>
                  <a:pt x="327399" y="2190841"/>
                </a:lnTo>
                <a:cubicBezTo>
                  <a:pt x="324655" y="2168851"/>
                  <a:pt x="324036" y="2146616"/>
                  <a:pt x="324036" y="2124236"/>
                </a:cubicBezTo>
                <a:lnTo>
                  <a:pt x="324036" y="1188132"/>
                </a:lnTo>
                <a:cubicBezTo>
                  <a:pt x="324036" y="531945"/>
                  <a:pt x="855981" y="0"/>
                  <a:pt x="1512168"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grpSp>
        <p:nvGrpSpPr>
          <p:cNvPr id="61" name="Group 60">
            <a:extLst>
              <a:ext uri="{FF2B5EF4-FFF2-40B4-BE49-F238E27FC236}">
                <a16:creationId xmlns:a16="http://schemas.microsoft.com/office/drawing/2014/main" id="{26142733-FE2E-3A2A-F0FB-0EFDD5BABF58}"/>
              </a:ext>
            </a:extLst>
          </p:cNvPr>
          <p:cNvGrpSpPr/>
          <p:nvPr/>
        </p:nvGrpSpPr>
        <p:grpSpPr>
          <a:xfrm>
            <a:off x="1970142" y="4387058"/>
            <a:ext cx="2894565" cy="843045"/>
            <a:chOff x="446141" y="3497984"/>
            <a:chExt cx="2894565" cy="843045"/>
          </a:xfrm>
        </p:grpSpPr>
        <p:grpSp>
          <p:nvGrpSpPr>
            <p:cNvPr id="62" name="Group 61">
              <a:extLst>
                <a:ext uri="{FF2B5EF4-FFF2-40B4-BE49-F238E27FC236}">
                  <a16:creationId xmlns:a16="http://schemas.microsoft.com/office/drawing/2014/main" id="{D9BA15EA-444F-A80C-F1A1-7A70D24F16FC}"/>
                </a:ext>
              </a:extLst>
            </p:cNvPr>
            <p:cNvGrpSpPr/>
            <p:nvPr/>
          </p:nvGrpSpPr>
          <p:grpSpPr>
            <a:xfrm>
              <a:off x="1320508" y="3580425"/>
              <a:ext cx="1487864" cy="261610"/>
              <a:chOff x="5855940" y="4470912"/>
              <a:chExt cx="1487864" cy="261610"/>
            </a:xfrm>
          </p:grpSpPr>
          <p:sp>
            <p:nvSpPr>
              <p:cNvPr id="65" name="Rounded Rectangle 31">
                <a:extLst>
                  <a:ext uri="{FF2B5EF4-FFF2-40B4-BE49-F238E27FC236}">
                    <a16:creationId xmlns:a16="http://schemas.microsoft.com/office/drawing/2014/main" id="{8CFB7D93-A892-CF47-87C5-2B3B032CD3FE}"/>
                  </a:ext>
                </a:extLst>
              </p:cNvPr>
              <p:cNvSpPr/>
              <p:nvPr/>
            </p:nvSpPr>
            <p:spPr>
              <a:xfrm>
                <a:off x="5861367" y="4492890"/>
                <a:ext cx="1445549" cy="210122"/>
              </a:xfrm>
              <a:prstGeom prst="roundRect">
                <a:avLst>
                  <a:gd name="adj" fmla="val 50000"/>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B5C2E5"/>
                  </a:solidFill>
                  <a:latin typeface="Arial"/>
                </a:endParaRPr>
              </a:p>
            </p:txBody>
          </p:sp>
          <p:sp>
            <p:nvSpPr>
              <p:cNvPr id="66" name="TextBox 65">
                <a:extLst>
                  <a:ext uri="{FF2B5EF4-FFF2-40B4-BE49-F238E27FC236}">
                    <a16:creationId xmlns:a16="http://schemas.microsoft.com/office/drawing/2014/main" id="{5B31524C-2F75-5120-5C75-76851C881A07}"/>
                  </a:ext>
                </a:extLst>
              </p:cNvPr>
              <p:cNvSpPr txBox="1"/>
              <p:nvPr/>
            </p:nvSpPr>
            <p:spPr>
              <a:xfrm>
                <a:off x="5855940" y="4470912"/>
                <a:ext cx="1487864" cy="261610"/>
              </a:xfrm>
              <a:prstGeom prst="rect">
                <a:avLst/>
              </a:prstGeom>
              <a:noFill/>
            </p:spPr>
            <p:txBody>
              <a:bodyPr wrap="square" rtlCol="0">
                <a:spAutoFit/>
              </a:bodyPr>
              <a:lstStyle/>
              <a:p>
                <a:pPr algn="ctr" eaLnBrk="1" fontAlgn="auto" hangingPunct="1">
                  <a:spcBef>
                    <a:spcPts val="0"/>
                  </a:spcBef>
                  <a:spcAft>
                    <a:spcPts val="0"/>
                  </a:spcAft>
                  <a:defRPr/>
                </a:pPr>
                <a:r>
                  <a:rPr lang="en-GB" sz="1100">
                    <a:solidFill>
                      <a:srgbClr val="FFFFFF"/>
                    </a:solidFill>
                    <a:latin typeface="Aptos" panose="020B0004020202020204" pitchFamily="34" charset="0"/>
                    <a:cs typeface="+mn-cs"/>
                  </a:rPr>
                  <a:t>IRREVERSIBLE</a:t>
                </a:r>
              </a:p>
            </p:txBody>
          </p:sp>
        </p:grpSp>
        <p:sp>
          <p:nvSpPr>
            <p:cNvPr id="63" name="Rectangle 62">
              <a:extLst>
                <a:ext uri="{FF2B5EF4-FFF2-40B4-BE49-F238E27FC236}">
                  <a16:creationId xmlns:a16="http://schemas.microsoft.com/office/drawing/2014/main" id="{E4AADA71-1CE6-7F53-4137-3172614AE34C}"/>
                </a:ext>
              </a:extLst>
            </p:cNvPr>
            <p:cNvSpPr/>
            <p:nvPr/>
          </p:nvSpPr>
          <p:spPr>
            <a:xfrm>
              <a:off x="446141" y="3817809"/>
              <a:ext cx="2398747" cy="523220"/>
            </a:xfrm>
            <a:prstGeom prst="rect">
              <a:avLst/>
            </a:prstGeom>
          </p:spPr>
          <p:txBody>
            <a:bodyPr wrap="square">
              <a:spAutoFit/>
            </a:bodyPr>
            <a:lstStyle/>
            <a:p>
              <a:pPr marL="0" lvl="1" algn="r">
                <a:spcBef>
                  <a:spcPts val="0"/>
                </a:spcBef>
                <a:spcAft>
                  <a:spcPts val="1200"/>
                </a:spcAft>
                <a:buClr>
                  <a:srgbClr val="1F497D"/>
                </a:buClr>
                <a:buSzPct val="100000"/>
                <a:defRPr/>
              </a:pPr>
              <a:r>
                <a:rPr lang="en-US" sz="1400">
                  <a:solidFill>
                    <a:srgbClr val="000000"/>
                  </a:solidFill>
                  <a:latin typeface="Aptos" panose="020B0004020202020204" pitchFamily="34" charset="0"/>
                  <a:ea typeface="ヒラギノ角ゴ Pro W3" charset="-128"/>
                  <a:cs typeface="Arial" pitchFamily="34" charset="0"/>
                </a:rPr>
                <a:t>A transfer is usually irreversible</a:t>
              </a:r>
            </a:p>
          </p:txBody>
        </p:sp>
        <p:sp>
          <p:nvSpPr>
            <p:cNvPr id="64" name="Oval 63">
              <a:extLst>
                <a:ext uri="{FF2B5EF4-FFF2-40B4-BE49-F238E27FC236}">
                  <a16:creationId xmlns:a16="http://schemas.microsoft.com/office/drawing/2014/main" id="{7EAE9095-4BE8-BBDF-A5EF-6411813E0FDC}"/>
                </a:ext>
              </a:extLst>
            </p:cNvPr>
            <p:cNvSpPr/>
            <p:nvPr/>
          </p:nvSpPr>
          <p:spPr>
            <a:xfrm rot="18360000">
              <a:off x="2997693" y="3497984"/>
              <a:ext cx="343013" cy="343013"/>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B5C2E5"/>
                </a:solidFill>
                <a:latin typeface="Arial"/>
              </a:endParaRPr>
            </a:p>
          </p:txBody>
        </p:sp>
      </p:grpSp>
      <p:grpSp>
        <p:nvGrpSpPr>
          <p:cNvPr id="67" name="Group 66">
            <a:extLst>
              <a:ext uri="{FF2B5EF4-FFF2-40B4-BE49-F238E27FC236}">
                <a16:creationId xmlns:a16="http://schemas.microsoft.com/office/drawing/2014/main" id="{A9E4164D-BC80-7943-CAA2-9C2EA1892781}"/>
              </a:ext>
            </a:extLst>
          </p:cNvPr>
          <p:cNvGrpSpPr/>
          <p:nvPr/>
        </p:nvGrpSpPr>
        <p:grpSpPr>
          <a:xfrm>
            <a:off x="6129801" y="5248783"/>
            <a:ext cx="2717003" cy="1219000"/>
            <a:chOff x="4605800" y="4359710"/>
            <a:chExt cx="2717003" cy="1219000"/>
          </a:xfrm>
        </p:grpSpPr>
        <p:sp>
          <p:nvSpPr>
            <p:cNvPr id="68" name="Oval 67">
              <a:extLst>
                <a:ext uri="{FF2B5EF4-FFF2-40B4-BE49-F238E27FC236}">
                  <a16:creationId xmlns:a16="http://schemas.microsoft.com/office/drawing/2014/main" id="{03FA40C9-F012-C5CF-78F8-FF0E95810832}"/>
                </a:ext>
              </a:extLst>
            </p:cNvPr>
            <p:cNvSpPr/>
            <p:nvPr/>
          </p:nvSpPr>
          <p:spPr>
            <a:xfrm rot="18360000">
              <a:off x="4605800" y="4359710"/>
              <a:ext cx="343013" cy="343013"/>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B5C2E5"/>
                </a:solidFill>
                <a:latin typeface="Arial"/>
              </a:endParaRPr>
            </a:p>
          </p:txBody>
        </p:sp>
        <p:grpSp>
          <p:nvGrpSpPr>
            <p:cNvPr id="69" name="Group 68">
              <a:extLst>
                <a:ext uri="{FF2B5EF4-FFF2-40B4-BE49-F238E27FC236}">
                  <a16:creationId xmlns:a16="http://schemas.microsoft.com/office/drawing/2014/main" id="{0C9C5252-6BD4-6CFD-9A70-706F76020C51}"/>
                </a:ext>
              </a:extLst>
            </p:cNvPr>
            <p:cNvGrpSpPr/>
            <p:nvPr/>
          </p:nvGrpSpPr>
          <p:grpSpPr>
            <a:xfrm>
              <a:off x="4678663" y="4381998"/>
              <a:ext cx="2644140" cy="1196712"/>
              <a:chOff x="4678663" y="4381998"/>
              <a:chExt cx="2644140" cy="1196712"/>
            </a:xfrm>
          </p:grpSpPr>
          <p:grpSp>
            <p:nvGrpSpPr>
              <p:cNvPr id="70" name="Group 69">
                <a:extLst>
                  <a:ext uri="{FF2B5EF4-FFF2-40B4-BE49-F238E27FC236}">
                    <a16:creationId xmlns:a16="http://schemas.microsoft.com/office/drawing/2014/main" id="{7A5EA413-9B48-32D3-00BD-3350D7DBD491}"/>
                  </a:ext>
                </a:extLst>
              </p:cNvPr>
              <p:cNvGrpSpPr/>
              <p:nvPr/>
            </p:nvGrpSpPr>
            <p:grpSpPr>
              <a:xfrm>
                <a:off x="4813111" y="4814118"/>
                <a:ext cx="1259864" cy="261610"/>
                <a:chOff x="2115466" y="3598459"/>
                <a:chExt cx="1259864" cy="261610"/>
              </a:xfrm>
            </p:grpSpPr>
            <p:sp>
              <p:nvSpPr>
                <p:cNvPr id="74" name="Rounded Rectangle 58">
                  <a:extLst>
                    <a:ext uri="{FF2B5EF4-FFF2-40B4-BE49-F238E27FC236}">
                      <a16:creationId xmlns:a16="http://schemas.microsoft.com/office/drawing/2014/main" id="{0DDF39FB-DF9E-A006-5875-3FD818013311}"/>
                    </a:ext>
                  </a:extLst>
                </p:cNvPr>
                <p:cNvSpPr/>
                <p:nvPr/>
              </p:nvSpPr>
              <p:spPr>
                <a:xfrm>
                  <a:off x="2164355" y="3622607"/>
                  <a:ext cx="1162086" cy="210122"/>
                </a:xfrm>
                <a:prstGeom prst="roundRect">
                  <a:avLst>
                    <a:gd name="adj" fmla="val 50000"/>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B5C2E5"/>
                    </a:solidFill>
                    <a:latin typeface="Arial"/>
                  </a:endParaRPr>
                </a:p>
              </p:txBody>
            </p:sp>
            <p:sp>
              <p:nvSpPr>
                <p:cNvPr id="76" name="TextBox 75">
                  <a:extLst>
                    <a:ext uri="{FF2B5EF4-FFF2-40B4-BE49-F238E27FC236}">
                      <a16:creationId xmlns:a16="http://schemas.microsoft.com/office/drawing/2014/main" id="{57161D26-03AB-8DA2-A1F8-10FC5B5F06E8}"/>
                    </a:ext>
                  </a:extLst>
                </p:cNvPr>
                <p:cNvSpPr txBox="1"/>
                <p:nvPr/>
              </p:nvSpPr>
              <p:spPr>
                <a:xfrm>
                  <a:off x="2115466" y="3598459"/>
                  <a:ext cx="1259864" cy="261610"/>
                </a:xfrm>
                <a:prstGeom prst="rect">
                  <a:avLst/>
                </a:prstGeom>
                <a:noFill/>
              </p:spPr>
              <p:txBody>
                <a:bodyPr wrap="square" rtlCol="0">
                  <a:spAutoFit/>
                </a:bodyPr>
                <a:lstStyle/>
                <a:p>
                  <a:pPr algn="ctr" eaLnBrk="1" fontAlgn="auto" hangingPunct="1">
                    <a:spcBef>
                      <a:spcPts val="0"/>
                    </a:spcBef>
                    <a:spcAft>
                      <a:spcPts val="0"/>
                    </a:spcAft>
                    <a:defRPr/>
                  </a:pPr>
                  <a:r>
                    <a:rPr lang="en-GB" sz="1100">
                      <a:solidFill>
                        <a:srgbClr val="FFFFFF"/>
                      </a:solidFill>
                      <a:latin typeface="Aptos" panose="020B0004020202020204" pitchFamily="34" charset="0"/>
                      <a:cs typeface="+mn-cs"/>
                    </a:rPr>
                    <a:t>COST</a:t>
                  </a:r>
                </a:p>
              </p:txBody>
            </p:sp>
          </p:grpSp>
          <p:sp>
            <p:nvSpPr>
              <p:cNvPr id="71" name="Rectangle 70">
                <a:extLst>
                  <a:ext uri="{FF2B5EF4-FFF2-40B4-BE49-F238E27FC236}">
                    <a16:creationId xmlns:a16="http://schemas.microsoft.com/office/drawing/2014/main" id="{881992DE-3DF5-8EA0-CCF6-3CBC48C2CDBC}"/>
                  </a:ext>
                </a:extLst>
              </p:cNvPr>
              <p:cNvSpPr/>
              <p:nvPr/>
            </p:nvSpPr>
            <p:spPr>
              <a:xfrm>
                <a:off x="4786693" y="5055490"/>
                <a:ext cx="2536110" cy="523220"/>
              </a:xfrm>
              <a:prstGeom prst="rect">
                <a:avLst/>
              </a:prstGeom>
            </p:spPr>
            <p:txBody>
              <a:bodyPr wrap="square">
                <a:spAutoFit/>
              </a:bodyPr>
              <a:lstStyle/>
              <a:p>
                <a:pPr marL="0" lvl="1">
                  <a:spcBef>
                    <a:spcPts val="0"/>
                  </a:spcBef>
                  <a:spcAft>
                    <a:spcPts val="1200"/>
                  </a:spcAft>
                  <a:buClr>
                    <a:srgbClr val="1F497D"/>
                  </a:buClr>
                  <a:buSzPct val="100000"/>
                  <a:defRPr/>
                </a:pPr>
                <a:r>
                  <a:rPr lang="en-US" sz="1400">
                    <a:solidFill>
                      <a:srgbClr val="000000"/>
                    </a:solidFill>
                    <a:latin typeface="Aptos" panose="020B0004020202020204" pitchFamily="34" charset="0"/>
                    <a:ea typeface="ヒラギノ角ゴ Pro W3" charset="-128"/>
                    <a:cs typeface="Arial" pitchFamily="34" charset="0"/>
                  </a:rPr>
                  <a:t>The cost of advice must be disclosed at the outset</a:t>
                </a:r>
              </a:p>
            </p:txBody>
          </p:sp>
          <p:pic>
            <p:nvPicPr>
              <p:cNvPr id="72" name="Picture 71">
                <a:extLst>
                  <a:ext uri="{FF2B5EF4-FFF2-40B4-BE49-F238E27FC236}">
                    <a16:creationId xmlns:a16="http://schemas.microsoft.com/office/drawing/2014/main" id="{49BDAD5D-4601-8688-36ED-C77F4181BE32}"/>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30958" t="15021" r="28949" b="35473"/>
              <a:stretch/>
            </p:blipFill>
            <p:spPr>
              <a:xfrm>
                <a:off x="4678663" y="4381998"/>
                <a:ext cx="216060" cy="284649"/>
              </a:xfrm>
              <a:prstGeom prst="rect">
                <a:avLst/>
              </a:prstGeom>
            </p:spPr>
          </p:pic>
        </p:grpSp>
      </p:grpSp>
      <p:grpSp>
        <p:nvGrpSpPr>
          <p:cNvPr id="79" name="Group 78">
            <a:extLst>
              <a:ext uri="{FF2B5EF4-FFF2-40B4-BE49-F238E27FC236}">
                <a16:creationId xmlns:a16="http://schemas.microsoft.com/office/drawing/2014/main" id="{B8DEC974-D5C4-8CAD-9220-0DAAD2FEF1C1}"/>
              </a:ext>
            </a:extLst>
          </p:cNvPr>
          <p:cNvGrpSpPr/>
          <p:nvPr/>
        </p:nvGrpSpPr>
        <p:grpSpPr>
          <a:xfrm>
            <a:off x="6831032" y="4467721"/>
            <a:ext cx="3602939" cy="1017998"/>
            <a:chOff x="5307031" y="3578648"/>
            <a:chExt cx="3602939" cy="1017998"/>
          </a:xfrm>
        </p:grpSpPr>
        <p:sp>
          <p:nvSpPr>
            <p:cNvPr id="80" name="Oval 79">
              <a:extLst>
                <a:ext uri="{FF2B5EF4-FFF2-40B4-BE49-F238E27FC236}">
                  <a16:creationId xmlns:a16="http://schemas.microsoft.com/office/drawing/2014/main" id="{B55B7E62-1022-E8B9-886A-C2B7C7815515}"/>
                </a:ext>
              </a:extLst>
            </p:cNvPr>
            <p:cNvSpPr/>
            <p:nvPr/>
          </p:nvSpPr>
          <p:spPr>
            <a:xfrm rot="18360000">
              <a:off x="5307031" y="3578648"/>
              <a:ext cx="343013" cy="343013"/>
            </a:xfrm>
            <a:prstGeom prst="ellipse">
              <a:avLst/>
            </a:pr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B5C2E5"/>
                </a:solidFill>
                <a:latin typeface="Arial"/>
              </a:endParaRPr>
            </a:p>
          </p:txBody>
        </p:sp>
        <p:grpSp>
          <p:nvGrpSpPr>
            <p:cNvPr id="81" name="Group 80">
              <a:extLst>
                <a:ext uri="{FF2B5EF4-FFF2-40B4-BE49-F238E27FC236}">
                  <a16:creationId xmlns:a16="http://schemas.microsoft.com/office/drawing/2014/main" id="{275A5324-1142-7BE6-732A-7B181C2A1BF9}"/>
                </a:ext>
              </a:extLst>
            </p:cNvPr>
            <p:cNvGrpSpPr/>
            <p:nvPr/>
          </p:nvGrpSpPr>
          <p:grpSpPr>
            <a:xfrm>
              <a:off x="5402157" y="3640510"/>
              <a:ext cx="3507813" cy="956136"/>
              <a:chOff x="5402157" y="3640510"/>
              <a:chExt cx="3507813" cy="956136"/>
            </a:xfrm>
          </p:grpSpPr>
          <p:grpSp>
            <p:nvGrpSpPr>
              <p:cNvPr id="83" name="Group 82">
                <a:extLst>
                  <a:ext uri="{FF2B5EF4-FFF2-40B4-BE49-F238E27FC236}">
                    <a16:creationId xmlns:a16="http://schemas.microsoft.com/office/drawing/2014/main" id="{F6D8814A-E6AA-416E-4932-37CD1329B3A4}"/>
                  </a:ext>
                </a:extLst>
              </p:cNvPr>
              <p:cNvGrpSpPr/>
              <p:nvPr/>
            </p:nvGrpSpPr>
            <p:grpSpPr>
              <a:xfrm>
                <a:off x="5761601" y="3640510"/>
                <a:ext cx="2691088" cy="261610"/>
                <a:chOff x="1023432" y="3871566"/>
                <a:chExt cx="2362862" cy="261610"/>
              </a:xfrm>
            </p:grpSpPr>
            <p:sp>
              <p:nvSpPr>
                <p:cNvPr id="86" name="Rounded Rectangle 104">
                  <a:extLst>
                    <a:ext uri="{FF2B5EF4-FFF2-40B4-BE49-F238E27FC236}">
                      <a16:creationId xmlns:a16="http://schemas.microsoft.com/office/drawing/2014/main" id="{03537332-EBC0-D6F8-DFA4-A962A0A42930}"/>
                    </a:ext>
                  </a:extLst>
                </p:cNvPr>
                <p:cNvSpPr/>
                <p:nvPr/>
              </p:nvSpPr>
              <p:spPr>
                <a:xfrm>
                  <a:off x="1023432" y="3890091"/>
                  <a:ext cx="2362861" cy="208800"/>
                </a:xfrm>
                <a:prstGeom prst="roundRect">
                  <a:avLst>
                    <a:gd name="adj" fmla="val 50000"/>
                  </a:avLst>
                </a:pr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0000"/>
                    </a:solidFill>
                    <a:latin typeface="Arial"/>
                  </a:endParaRPr>
                </a:p>
              </p:txBody>
            </p:sp>
            <p:sp>
              <p:nvSpPr>
                <p:cNvPr id="87" name="TextBox 86">
                  <a:extLst>
                    <a:ext uri="{FF2B5EF4-FFF2-40B4-BE49-F238E27FC236}">
                      <a16:creationId xmlns:a16="http://schemas.microsoft.com/office/drawing/2014/main" id="{D3AEC63E-7DE2-F81D-0402-52DA4F2E3ED4}"/>
                    </a:ext>
                  </a:extLst>
                </p:cNvPr>
                <p:cNvSpPr txBox="1"/>
                <p:nvPr/>
              </p:nvSpPr>
              <p:spPr>
                <a:xfrm>
                  <a:off x="1072297" y="3871566"/>
                  <a:ext cx="2313997" cy="261610"/>
                </a:xfrm>
                <a:prstGeom prst="rect">
                  <a:avLst/>
                </a:prstGeom>
                <a:noFill/>
              </p:spPr>
              <p:txBody>
                <a:bodyPr wrap="square" rtlCol="0">
                  <a:spAutoFit/>
                </a:bodyPr>
                <a:lstStyle/>
                <a:p>
                  <a:pPr algn="ctr" eaLnBrk="1" fontAlgn="auto" hangingPunct="1">
                    <a:spcBef>
                      <a:spcPts val="0"/>
                    </a:spcBef>
                    <a:spcAft>
                      <a:spcPts val="0"/>
                    </a:spcAft>
                    <a:defRPr/>
                  </a:pPr>
                  <a:r>
                    <a:rPr lang="en-GB" sz="1100" dirty="0">
                      <a:solidFill>
                        <a:srgbClr val="FFFFFF"/>
                      </a:solidFill>
                      <a:latin typeface="Aptos" panose="020B0004020202020204" pitchFamily="34" charset="0"/>
                      <a:cs typeface="+mn-cs"/>
                    </a:rPr>
                    <a:t>ADVANTAGES &amp; DISADVANTAGES</a:t>
                  </a:r>
                </a:p>
              </p:txBody>
            </p:sp>
          </p:grpSp>
          <p:sp>
            <p:nvSpPr>
              <p:cNvPr id="84" name="Rectangle 83">
                <a:extLst>
                  <a:ext uri="{FF2B5EF4-FFF2-40B4-BE49-F238E27FC236}">
                    <a16:creationId xmlns:a16="http://schemas.microsoft.com/office/drawing/2014/main" id="{76AE0A97-8F1C-9987-B9B7-8EAD8BEE8725}"/>
                  </a:ext>
                </a:extLst>
              </p:cNvPr>
              <p:cNvSpPr/>
              <p:nvPr/>
            </p:nvSpPr>
            <p:spPr>
              <a:xfrm>
                <a:off x="5680811" y="3857982"/>
                <a:ext cx="3229159" cy="738664"/>
              </a:xfrm>
              <a:prstGeom prst="rect">
                <a:avLst/>
              </a:prstGeom>
            </p:spPr>
            <p:txBody>
              <a:bodyPr wrap="square">
                <a:spAutoFit/>
              </a:bodyPr>
              <a:lstStyle/>
              <a:p>
                <a:pPr marL="0" lvl="1">
                  <a:spcBef>
                    <a:spcPts val="0"/>
                  </a:spcBef>
                  <a:spcAft>
                    <a:spcPts val="1200"/>
                  </a:spcAft>
                  <a:buClr>
                    <a:srgbClr val="1F497D"/>
                  </a:buClr>
                  <a:buSzPct val="100000"/>
                  <a:defRPr/>
                </a:pPr>
                <a:r>
                  <a:rPr lang="en-US" sz="1400">
                    <a:solidFill>
                      <a:srgbClr val="000000"/>
                    </a:solidFill>
                    <a:latin typeface="Aptos" panose="020B0004020202020204" pitchFamily="34" charset="0"/>
                    <a:ea typeface="ヒラギノ角ゴ Pro W3" charset="-128"/>
                    <a:cs typeface="Arial" pitchFamily="34" charset="0"/>
                  </a:rPr>
                  <a:t>You should consider the advantages and disadvantages of a transfer before deciding whether or not to take advice</a:t>
                </a:r>
                <a:endParaRPr lang="en-GB" sz="1400" kern="0">
                  <a:solidFill>
                    <a:srgbClr val="000000"/>
                  </a:solidFill>
                  <a:latin typeface="Aptos" panose="020B0004020202020204" pitchFamily="34" charset="0"/>
                  <a:cs typeface="Arial" pitchFamily="34" charset="0"/>
                </a:endParaRPr>
              </a:p>
            </p:txBody>
          </p:sp>
          <p:pic>
            <p:nvPicPr>
              <p:cNvPr id="85" name="Picture 84">
                <a:extLst>
                  <a:ext uri="{FF2B5EF4-FFF2-40B4-BE49-F238E27FC236}">
                    <a16:creationId xmlns:a16="http://schemas.microsoft.com/office/drawing/2014/main" id="{56977A06-CC28-E5FF-E12A-275B80BC667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402157" y="3661431"/>
                <a:ext cx="206713" cy="194272"/>
              </a:xfrm>
              <a:prstGeom prst="rect">
                <a:avLst/>
              </a:prstGeom>
            </p:spPr>
          </p:pic>
        </p:grpSp>
      </p:grpSp>
      <p:grpSp>
        <p:nvGrpSpPr>
          <p:cNvPr id="88" name="Group 87">
            <a:extLst>
              <a:ext uri="{FF2B5EF4-FFF2-40B4-BE49-F238E27FC236}">
                <a16:creationId xmlns:a16="http://schemas.microsoft.com/office/drawing/2014/main" id="{7384186A-B0EE-27D5-E75F-A53EB52AF858}"/>
              </a:ext>
            </a:extLst>
          </p:cNvPr>
          <p:cNvGrpSpPr/>
          <p:nvPr/>
        </p:nvGrpSpPr>
        <p:grpSpPr>
          <a:xfrm>
            <a:off x="4584935" y="4469565"/>
            <a:ext cx="232527" cy="206350"/>
            <a:chOff x="4897016" y="4432159"/>
            <a:chExt cx="232527" cy="206350"/>
          </a:xfrm>
        </p:grpSpPr>
        <p:sp>
          <p:nvSpPr>
            <p:cNvPr id="89" name="Freeform 133">
              <a:extLst>
                <a:ext uri="{FF2B5EF4-FFF2-40B4-BE49-F238E27FC236}">
                  <a16:creationId xmlns:a16="http://schemas.microsoft.com/office/drawing/2014/main" id="{EBB4798F-5265-AB7B-6560-324D7CC1AB75}"/>
                </a:ext>
              </a:extLst>
            </p:cNvPr>
            <p:cNvSpPr/>
            <p:nvPr/>
          </p:nvSpPr>
          <p:spPr>
            <a:xfrm>
              <a:off x="4897016" y="4432159"/>
              <a:ext cx="196954" cy="95076"/>
            </a:xfrm>
            <a:custGeom>
              <a:avLst/>
              <a:gdLst>
                <a:gd name="connsiteX0" fmla="*/ 69850 w 5181600"/>
                <a:gd name="connsiteY0" fmla="*/ 1117600 h 2495550"/>
                <a:gd name="connsiteX1" fmla="*/ 69850 w 5181600"/>
                <a:gd name="connsiteY1" fmla="*/ 1117600 h 2495550"/>
                <a:gd name="connsiteX2" fmla="*/ 1625600 w 5181600"/>
                <a:gd name="connsiteY2" fmla="*/ 63500 h 2495550"/>
                <a:gd name="connsiteX3" fmla="*/ 1663700 w 5181600"/>
                <a:gd name="connsiteY3" fmla="*/ 19050 h 2495550"/>
                <a:gd name="connsiteX4" fmla="*/ 1701800 w 5181600"/>
                <a:gd name="connsiteY4" fmla="*/ 0 h 2495550"/>
                <a:gd name="connsiteX5" fmla="*/ 1739900 w 5181600"/>
                <a:gd name="connsiteY5" fmla="*/ 12700 h 2495550"/>
                <a:gd name="connsiteX6" fmla="*/ 1784350 w 5181600"/>
                <a:gd name="connsiteY6" fmla="*/ 25400 h 2495550"/>
                <a:gd name="connsiteX7" fmla="*/ 1816100 w 5181600"/>
                <a:gd name="connsiteY7" fmla="*/ 50800 h 2495550"/>
                <a:gd name="connsiteX8" fmla="*/ 1841500 w 5181600"/>
                <a:gd name="connsiteY8" fmla="*/ 63500 h 2495550"/>
                <a:gd name="connsiteX9" fmla="*/ 1841500 w 5181600"/>
                <a:gd name="connsiteY9" fmla="*/ 95250 h 2495550"/>
                <a:gd name="connsiteX10" fmla="*/ 1841500 w 5181600"/>
                <a:gd name="connsiteY10" fmla="*/ 825500 h 2495550"/>
                <a:gd name="connsiteX11" fmla="*/ 4464050 w 5181600"/>
                <a:gd name="connsiteY11" fmla="*/ 844550 h 2495550"/>
                <a:gd name="connsiteX12" fmla="*/ 4622800 w 5181600"/>
                <a:gd name="connsiteY12" fmla="*/ 869950 h 2495550"/>
                <a:gd name="connsiteX13" fmla="*/ 4699000 w 5181600"/>
                <a:gd name="connsiteY13" fmla="*/ 895350 h 2495550"/>
                <a:gd name="connsiteX14" fmla="*/ 4756150 w 5181600"/>
                <a:gd name="connsiteY14" fmla="*/ 927100 h 2495550"/>
                <a:gd name="connsiteX15" fmla="*/ 4883150 w 5181600"/>
                <a:gd name="connsiteY15" fmla="*/ 996950 h 2495550"/>
                <a:gd name="connsiteX16" fmla="*/ 4959350 w 5181600"/>
                <a:gd name="connsiteY16" fmla="*/ 1073150 h 2495550"/>
                <a:gd name="connsiteX17" fmla="*/ 5010150 w 5181600"/>
                <a:gd name="connsiteY17" fmla="*/ 1136650 h 2495550"/>
                <a:gd name="connsiteX18" fmla="*/ 5060950 w 5181600"/>
                <a:gd name="connsiteY18" fmla="*/ 1200150 h 2495550"/>
                <a:gd name="connsiteX19" fmla="*/ 5099050 w 5181600"/>
                <a:gd name="connsiteY19" fmla="*/ 1276350 h 2495550"/>
                <a:gd name="connsiteX20" fmla="*/ 5130800 w 5181600"/>
                <a:gd name="connsiteY20" fmla="*/ 1346200 h 2495550"/>
                <a:gd name="connsiteX21" fmla="*/ 5175250 w 5181600"/>
                <a:gd name="connsiteY21" fmla="*/ 1473200 h 2495550"/>
                <a:gd name="connsiteX22" fmla="*/ 5181600 w 5181600"/>
                <a:gd name="connsiteY22" fmla="*/ 1600200 h 2495550"/>
                <a:gd name="connsiteX23" fmla="*/ 5162550 w 5181600"/>
                <a:gd name="connsiteY23" fmla="*/ 1739900 h 2495550"/>
                <a:gd name="connsiteX24" fmla="*/ 5156200 w 5181600"/>
                <a:gd name="connsiteY24" fmla="*/ 1803400 h 2495550"/>
                <a:gd name="connsiteX25" fmla="*/ 5137150 w 5181600"/>
                <a:gd name="connsiteY25" fmla="*/ 1873250 h 2495550"/>
                <a:gd name="connsiteX26" fmla="*/ 5099050 w 5181600"/>
                <a:gd name="connsiteY26" fmla="*/ 1949450 h 2495550"/>
                <a:gd name="connsiteX27" fmla="*/ 5060950 w 5181600"/>
                <a:gd name="connsiteY27" fmla="*/ 2006600 h 2495550"/>
                <a:gd name="connsiteX28" fmla="*/ 5060950 w 5181600"/>
                <a:gd name="connsiteY28" fmla="*/ 2006600 h 2495550"/>
                <a:gd name="connsiteX29" fmla="*/ 5010150 w 5181600"/>
                <a:gd name="connsiteY29" fmla="*/ 1981200 h 2495550"/>
                <a:gd name="connsiteX30" fmla="*/ 4965700 w 5181600"/>
                <a:gd name="connsiteY30" fmla="*/ 1924050 h 2495550"/>
                <a:gd name="connsiteX31" fmla="*/ 4914900 w 5181600"/>
                <a:gd name="connsiteY31" fmla="*/ 1879600 h 2495550"/>
                <a:gd name="connsiteX32" fmla="*/ 4832350 w 5181600"/>
                <a:gd name="connsiteY32" fmla="*/ 1828800 h 2495550"/>
                <a:gd name="connsiteX33" fmla="*/ 4794250 w 5181600"/>
                <a:gd name="connsiteY33" fmla="*/ 1790700 h 2495550"/>
                <a:gd name="connsiteX34" fmla="*/ 4762500 w 5181600"/>
                <a:gd name="connsiteY34" fmla="*/ 1752600 h 2495550"/>
                <a:gd name="connsiteX35" fmla="*/ 4705350 w 5181600"/>
                <a:gd name="connsiteY35" fmla="*/ 1733550 h 2495550"/>
                <a:gd name="connsiteX36" fmla="*/ 4648200 w 5181600"/>
                <a:gd name="connsiteY36" fmla="*/ 1701800 h 2495550"/>
                <a:gd name="connsiteX37" fmla="*/ 4552950 w 5181600"/>
                <a:gd name="connsiteY37" fmla="*/ 1676400 h 2495550"/>
                <a:gd name="connsiteX38" fmla="*/ 1841500 w 5181600"/>
                <a:gd name="connsiteY38" fmla="*/ 1663700 h 2495550"/>
                <a:gd name="connsiteX39" fmla="*/ 1828800 w 5181600"/>
                <a:gd name="connsiteY39" fmla="*/ 2413000 h 2495550"/>
                <a:gd name="connsiteX40" fmla="*/ 1797050 w 5181600"/>
                <a:gd name="connsiteY40" fmla="*/ 2463800 h 2495550"/>
                <a:gd name="connsiteX41" fmla="*/ 1752600 w 5181600"/>
                <a:gd name="connsiteY41" fmla="*/ 2489200 h 2495550"/>
                <a:gd name="connsiteX42" fmla="*/ 1752600 w 5181600"/>
                <a:gd name="connsiteY42" fmla="*/ 2489200 h 2495550"/>
                <a:gd name="connsiteX43" fmla="*/ 1714500 w 5181600"/>
                <a:gd name="connsiteY43" fmla="*/ 2495550 h 2495550"/>
                <a:gd name="connsiteX44" fmla="*/ 1670050 w 5181600"/>
                <a:gd name="connsiteY44" fmla="*/ 2482850 h 2495550"/>
                <a:gd name="connsiteX45" fmla="*/ 82550 w 5181600"/>
                <a:gd name="connsiteY45" fmla="*/ 1358900 h 2495550"/>
                <a:gd name="connsiteX46" fmla="*/ 50800 w 5181600"/>
                <a:gd name="connsiteY46" fmla="*/ 1346200 h 2495550"/>
                <a:gd name="connsiteX47" fmla="*/ 25400 w 5181600"/>
                <a:gd name="connsiteY47" fmla="*/ 1314450 h 2495550"/>
                <a:gd name="connsiteX48" fmla="*/ 12700 w 5181600"/>
                <a:gd name="connsiteY48" fmla="*/ 1295400 h 2495550"/>
                <a:gd name="connsiteX49" fmla="*/ 0 w 5181600"/>
                <a:gd name="connsiteY49" fmla="*/ 1263650 h 2495550"/>
                <a:gd name="connsiteX50" fmla="*/ 12700 w 5181600"/>
                <a:gd name="connsiteY50" fmla="*/ 1219200 h 2495550"/>
                <a:gd name="connsiteX51" fmla="*/ 25400 w 5181600"/>
                <a:gd name="connsiteY51" fmla="*/ 1193800 h 2495550"/>
                <a:gd name="connsiteX52" fmla="*/ 69850 w 5181600"/>
                <a:gd name="connsiteY52"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63700 w 5181600"/>
                <a:gd name="connsiteY3" fmla="*/ 19050 h 2495550"/>
                <a:gd name="connsiteX4" fmla="*/ 1682279 w 5181600"/>
                <a:gd name="connsiteY4" fmla="*/ 14436 h 2495550"/>
                <a:gd name="connsiteX5" fmla="*/ 1701800 w 5181600"/>
                <a:gd name="connsiteY5" fmla="*/ 0 h 2495550"/>
                <a:gd name="connsiteX6" fmla="*/ 1739900 w 5181600"/>
                <a:gd name="connsiteY6" fmla="*/ 12700 h 2495550"/>
                <a:gd name="connsiteX7" fmla="*/ 1784350 w 5181600"/>
                <a:gd name="connsiteY7" fmla="*/ 25400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70844 w 5181600"/>
                <a:gd name="connsiteY3" fmla="*/ 23812 h 2495550"/>
                <a:gd name="connsiteX4" fmla="*/ 1682279 w 5181600"/>
                <a:gd name="connsiteY4" fmla="*/ 14436 h 2495550"/>
                <a:gd name="connsiteX5" fmla="*/ 1701800 w 5181600"/>
                <a:gd name="connsiteY5" fmla="*/ 0 h 2495550"/>
                <a:gd name="connsiteX6" fmla="*/ 1739900 w 5181600"/>
                <a:gd name="connsiteY6" fmla="*/ 12700 h 2495550"/>
                <a:gd name="connsiteX7" fmla="*/ 1784350 w 5181600"/>
                <a:gd name="connsiteY7" fmla="*/ 25400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70844 w 5181600"/>
                <a:gd name="connsiteY3" fmla="*/ 23812 h 2495550"/>
                <a:gd name="connsiteX4" fmla="*/ 1682279 w 5181600"/>
                <a:gd name="connsiteY4" fmla="*/ 14436 h 2495550"/>
                <a:gd name="connsiteX5" fmla="*/ 1701800 w 5181600"/>
                <a:gd name="connsiteY5" fmla="*/ 0 h 2495550"/>
                <a:gd name="connsiteX6" fmla="*/ 1744663 w 5181600"/>
                <a:gd name="connsiteY6" fmla="*/ 3175 h 2495550"/>
                <a:gd name="connsiteX7" fmla="*/ 1784350 w 5181600"/>
                <a:gd name="connsiteY7" fmla="*/ 25400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70844 w 5181600"/>
                <a:gd name="connsiteY3" fmla="*/ 23812 h 2495550"/>
                <a:gd name="connsiteX4" fmla="*/ 1682279 w 5181600"/>
                <a:gd name="connsiteY4" fmla="*/ 14436 h 2495550"/>
                <a:gd name="connsiteX5" fmla="*/ 1701800 w 5181600"/>
                <a:gd name="connsiteY5" fmla="*/ 0 h 2495550"/>
                <a:gd name="connsiteX6" fmla="*/ 1744663 w 5181600"/>
                <a:gd name="connsiteY6" fmla="*/ 3175 h 2495550"/>
                <a:gd name="connsiteX7" fmla="*/ 1789113 w 5181600"/>
                <a:gd name="connsiteY7" fmla="*/ 15875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16100 w 5181600"/>
                <a:gd name="connsiteY8" fmla="*/ 57150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9900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18481 w 5181600"/>
                <a:gd name="connsiteY8" fmla="*/ 50006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9900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9900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58544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58544 w 5181600"/>
                <a:gd name="connsiteY33" fmla="*/ 1835150 h 2501900"/>
                <a:gd name="connsiteX34" fmla="*/ 4801394 w 5181600"/>
                <a:gd name="connsiteY34" fmla="*/ 1794668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9675 w 5181600"/>
                <a:gd name="connsiteY30" fmla="*/ 1980406 h 2501900"/>
                <a:gd name="connsiteX31" fmla="*/ 4965700 w 5181600"/>
                <a:gd name="connsiteY31" fmla="*/ 1930400 h 2501900"/>
                <a:gd name="connsiteX32" fmla="*/ 4914900 w 5181600"/>
                <a:gd name="connsiteY32" fmla="*/ 1885950 h 2501900"/>
                <a:gd name="connsiteX33" fmla="*/ 4858544 w 5181600"/>
                <a:gd name="connsiteY33" fmla="*/ 1835150 h 2501900"/>
                <a:gd name="connsiteX34" fmla="*/ 4801394 w 5181600"/>
                <a:gd name="connsiteY34" fmla="*/ 1794668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2776"/>
                <a:gd name="connsiteY0" fmla="*/ 1123950 h 2501900"/>
                <a:gd name="connsiteX1" fmla="*/ 69850 w 5182776"/>
                <a:gd name="connsiteY1" fmla="*/ 1123950 h 2501900"/>
                <a:gd name="connsiteX2" fmla="*/ 1625600 w 5182776"/>
                <a:gd name="connsiteY2" fmla="*/ 69850 h 2501900"/>
                <a:gd name="connsiteX3" fmla="*/ 1670844 w 5182776"/>
                <a:gd name="connsiteY3" fmla="*/ 30162 h 2501900"/>
                <a:gd name="connsiteX4" fmla="*/ 1682279 w 5182776"/>
                <a:gd name="connsiteY4" fmla="*/ 20786 h 2501900"/>
                <a:gd name="connsiteX5" fmla="*/ 1701800 w 5182776"/>
                <a:gd name="connsiteY5" fmla="*/ 6350 h 2501900"/>
                <a:gd name="connsiteX6" fmla="*/ 1744663 w 5182776"/>
                <a:gd name="connsiteY6" fmla="*/ 0 h 2501900"/>
                <a:gd name="connsiteX7" fmla="*/ 1789113 w 5182776"/>
                <a:gd name="connsiteY7" fmla="*/ 22225 h 2501900"/>
                <a:gd name="connsiteX8" fmla="*/ 1823244 w 5182776"/>
                <a:gd name="connsiteY8" fmla="*/ 42862 h 2501900"/>
                <a:gd name="connsiteX9" fmla="*/ 1841500 w 5182776"/>
                <a:gd name="connsiteY9" fmla="*/ 69850 h 2501900"/>
                <a:gd name="connsiteX10" fmla="*/ 1841500 w 5182776"/>
                <a:gd name="connsiteY10" fmla="*/ 101600 h 2501900"/>
                <a:gd name="connsiteX11" fmla="*/ 1841500 w 5182776"/>
                <a:gd name="connsiteY11" fmla="*/ 831850 h 2501900"/>
                <a:gd name="connsiteX12" fmla="*/ 4464050 w 5182776"/>
                <a:gd name="connsiteY12" fmla="*/ 850900 h 2501900"/>
                <a:gd name="connsiteX13" fmla="*/ 4622800 w 5182776"/>
                <a:gd name="connsiteY13" fmla="*/ 876300 h 2501900"/>
                <a:gd name="connsiteX14" fmla="*/ 4699000 w 5182776"/>
                <a:gd name="connsiteY14" fmla="*/ 901700 h 2501900"/>
                <a:gd name="connsiteX15" fmla="*/ 4756150 w 5182776"/>
                <a:gd name="connsiteY15" fmla="*/ 933450 h 2501900"/>
                <a:gd name="connsiteX16" fmla="*/ 4883150 w 5182776"/>
                <a:gd name="connsiteY16" fmla="*/ 1003300 h 2501900"/>
                <a:gd name="connsiteX17" fmla="*/ 4959350 w 5182776"/>
                <a:gd name="connsiteY17" fmla="*/ 1079500 h 2501900"/>
                <a:gd name="connsiteX18" fmla="*/ 5010150 w 5182776"/>
                <a:gd name="connsiteY18" fmla="*/ 1143000 h 2501900"/>
                <a:gd name="connsiteX19" fmla="*/ 5060950 w 5182776"/>
                <a:gd name="connsiteY19" fmla="*/ 1206500 h 2501900"/>
                <a:gd name="connsiteX20" fmla="*/ 5099050 w 5182776"/>
                <a:gd name="connsiteY20" fmla="*/ 1282700 h 2501900"/>
                <a:gd name="connsiteX21" fmla="*/ 5130800 w 5182776"/>
                <a:gd name="connsiteY21" fmla="*/ 1352550 h 2501900"/>
                <a:gd name="connsiteX22" fmla="*/ 5175250 w 5182776"/>
                <a:gd name="connsiteY22" fmla="*/ 1479550 h 2501900"/>
                <a:gd name="connsiteX23" fmla="*/ 5181600 w 5182776"/>
                <a:gd name="connsiteY23" fmla="*/ 1606550 h 2501900"/>
                <a:gd name="connsiteX24" fmla="*/ 5162550 w 5182776"/>
                <a:gd name="connsiteY24" fmla="*/ 1746250 h 2501900"/>
                <a:gd name="connsiteX25" fmla="*/ 5156200 w 5182776"/>
                <a:gd name="connsiteY25" fmla="*/ 1809750 h 2501900"/>
                <a:gd name="connsiteX26" fmla="*/ 5137150 w 5182776"/>
                <a:gd name="connsiteY26" fmla="*/ 1879600 h 2501900"/>
                <a:gd name="connsiteX27" fmla="*/ 5099050 w 5182776"/>
                <a:gd name="connsiteY27" fmla="*/ 1955800 h 2501900"/>
                <a:gd name="connsiteX28" fmla="*/ 5060950 w 5182776"/>
                <a:gd name="connsiteY28" fmla="*/ 2012950 h 2501900"/>
                <a:gd name="connsiteX29" fmla="*/ 5060950 w 5182776"/>
                <a:gd name="connsiteY29" fmla="*/ 2012950 h 2501900"/>
                <a:gd name="connsiteX30" fmla="*/ 5019675 w 5182776"/>
                <a:gd name="connsiteY30" fmla="*/ 1980406 h 2501900"/>
                <a:gd name="connsiteX31" fmla="*/ 4965700 w 5182776"/>
                <a:gd name="connsiteY31" fmla="*/ 1930400 h 2501900"/>
                <a:gd name="connsiteX32" fmla="*/ 4914900 w 5182776"/>
                <a:gd name="connsiteY32" fmla="*/ 1885950 h 2501900"/>
                <a:gd name="connsiteX33" fmla="*/ 4858544 w 5182776"/>
                <a:gd name="connsiteY33" fmla="*/ 1835150 h 2501900"/>
                <a:gd name="connsiteX34" fmla="*/ 4801394 w 5182776"/>
                <a:gd name="connsiteY34" fmla="*/ 1794668 h 2501900"/>
                <a:gd name="connsiteX35" fmla="*/ 4762500 w 5182776"/>
                <a:gd name="connsiteY35" fmla="*/ 1758950 h 2501900"/>
                <a:gd name="connsiteX36" fmla="*/ 4705350 w 5182776"/>
                <a:gd name="connsiteY36" fmla="*/ 1730375 h 2501900"/>
                <a:gd name="connsiteX37" fmla="*/ 4648200 w 5182776"/>
                <a:gd name="connsiteY37" fmla="*/ 1708150 h 2501900"/>
                <a:gd name="connsiteX38" fmla="*/ 4552950 w 5182776"/>
                <a:gd name="connsiteY38" fmla="*/ 1682750 h 2501900"/>
                <a:gd name="connsiteX39" fmla="*/ 1841500 w 5182776"/>
                <a:gd name="connsiteY39" fmla="*/ 1670050 h 2501900"/>
                <a:gd name="connsiteX40" fmla="*/ 1828800 w 5182776"/>
                <a:gd name="connsiteY40" fmla="*/ 2419350 h 2501900"/>
                <a:gd name="connsiteX41" fmla="*/ 1797050 w 5182776"/>
                <a:gd name="connsiteY41" fmla="*/ 2470150 h 2501900"/>
                <a:gd name="connsiteX42" fmla="*/ 1752600 w 5182776"/>
                <a:gd name="connsiteY42" fmla="*/ 2495550 h 2501900"/>
                <a:gd name="connsiteX43" fmla="*/ 1752600 w 5182776"/>
                <a:gd name="connsiteY43" fmla="*/ 2495550 h 2501900"/>
                <a:gd name="connsiteX44" fmla="*/ 1714500 w 5182776"/>
                <a:gd name="connsiteY44" fmla="*/ 2501900 h 2501900"/>
                <a:gd name="connsiteX45" fmla="*/ 1670050 w 5182776"/>
                <a:gd name="connsiteY45" fmla="*/ 2489200 h 2501900"/>
                <a:gd name="connsiteX46" fmla="*/ 82550 w 5182776"/>
                <a:gd name="connsiteY46" fmla="*/ 1365250 h 2501900"/>
                <a:gd name="connsiteX47" fmla="*/ 50800 w 5182776"/>
                <a:gd name="connsiteY47" fmla="*/ 1352550 h 2501900"/>
                <a:gd name="connsiteX48" fmla="*/ 25400 w 5182776"/>
                <a:gd name="connsiteY48" fmla="*/ 1320800 h 2501900"/>
                <a:gd name="connsiteX49" fmla="*/ 12700 w 5182776"/>
                <a:gd name="connsiteY49" fmla="*/ 1301750 h 2501900"/>
                <a:gd name="connsiteX50" fmla="*/ 0 w 5182776"/>
                <a:gd name="connsiteY50" fmla="*/ 1270000 h 2501900"/>
                <a:gd name="connsiteX51" fmla="*/ 12700 w 5182776"/>
                <a:gd name="connsiteY51" fmla="*/ 1225550 h 2501900"/>
                <a:gd name="connsiteX52" fmla="*/ 25400 w 5182776"/>
                <a:gd name="connsiteY52" fmla="*/ 1200150 h 2501900"/>
                <a:gd name="connsiteX53" fmla="*/ 69850 w 5182776"/>
                <a:gd name="connsiteY53" fmla="*/ 1123950 h 2501900"/>
                <a:gd name="connsiteX0" fmla="*/ 69850 w 5182776"/>
                <a:gd name="connsiteY0" fmla="*/ 1123950 h 2501900"/>
                <a:gd name="connsiteX1" fmla="*/ 69850 w 5182776"/>
                <a:gd name="connsiteY1" fmla="*/ 1123950 h 2501900"/>
                <a:gd name="connsiteX2" fmla="*/ 1625600 w 5182776"/>
                <a:gd name="connsiteY2" fmla="*/ 69850 h 2501900"/>
                <a:gd name="connsiteX3" fmla="*/ 1670844 w 5182776"/>
                <a:gd name="connsiteY3" fmla="*/ 30162 h 2501900"/>
                <a:gd name="connsiteX4" fmla="*/ 1682279 w 5182776"/>
                <a:gd name="connsiteY4" fmla="*/ 20786 h 2501900"/>
                <a:gd name="connsiteX5" fmla="*/ 1701800 w 5182776"/>
                <a:gd name="connsiteY5" fmla="*/ 6350 h 2501900"/>
                <a:gd name="connsiteX6" fmla="*/ 1744663 w 5182776"/>
                <a:gd name="connsiteY6" fmla="*/ 0 h 2501900"/>
                <a:gd name="connsiteX7" fmla="*/ 1789113 w 5182776"/>
                <a:gd name="connsiteY7" fmla="*/ 22225 h 2501900"/>
                <a:gd name="connsiteX8" fmla="*/ 1823244 w 5182776"/>
                <a:gd name="connsiteY8" fmla="*/ 42862 h 2501900"/>
                <a:gd name="connsiteX9" fmla="*/ 1841500 w 5182776"/>
                <a:gd name="connsiteY9" fmla="*/ 69850 h 2501900"/>
                <a:gd name="connsiteX10" fmla="*/ 1841500 w 5182776"/>
                <a:gd name="connsiteY10" fmla="*/ 101600 h 2501900"/>
                <a:gd name="connsiteX11" fmla="*/ 1841500 w 5182776"/>
                <a:gd name="connsiteY11" fmla="*/ 831850 h 2501900"/>
                <a:gd name="connsiteX12" fmla="*/ 4464050 w 5182776"/>
                <a:gd name="connsiteY12" fmla="*/ 850900 h 2501900"/>
                <a:gd name="connsiteX13" fmla="*/ 4622800 w 5182776"/>
                <a:gd name="connsiteY13" fmla="*/ 876300 h 2501900"/>
                <a:gd name="connsiteX14" fmla="*/ 4699000 w 5182776"/>
                <a:gd name="connsiteY14" fmla="*/ 901700 h 2501900"/>
                <a:gd name="connsiteX15" fmla="*/ 4756150 w 5182776"/>
                <a:gd name="connsiteY15" fmla="*/ 933450 h 2501900"/>
                <a:gd name="connsiteX16" fmla="*/ 4883150 w 5182776"/>
                <a:gd name="connsiteY16" fmla="*/ 1003300 h 2501900"/>
                <a:gd name="connsiteX17" fmla="*/ 4959350 w 5182776"/>
                <a:gd name="connsiteY17" fmla="*/ 1079500 h 2501900"/>
                <a:gd name="connsiteX18" fmla="*/ 5010150 w 5182776"/>
                <a:gd name="connsiteY18" fmla="*/ 1143000 h 2501900"/>
                <a:gd name="connsiteX19" fmla="*/ 5060950 w 5182776"/>
                <a:gd name="connsiteY19" fmla="*/ 1206500 h 2501900"/>
                <a:gd name="connsiteX20" fmla="*/ 5099050 w 5182776"/>
                <a:gd name="connsiteY20" fmla="*/ 1282700 h 2501900"/>
                <a:gd name="connsiteX21" fmla="*/ 5130800 w 5182776"/>
                <a:gd name="connsiteY21" fmla="*/ 1352550 h 2501900"/>
                <a:gd name="connsiteX22" fmla="*/ 5175250 w 5182776"/>
                <a:gd name="connsiteY22" fmla="*/ 1479550 h 2501900"/>
                <a:gd name="connsiteX23" fmla="*/ 5181600 w 5182776"/>
                <a:gd name="connsiteY23" fmla="*/ 1606550 h 2501900"/>
                <a:gd name="connsiteX24" fmla="*/ 5162550 w 5182776"/>
                <a:gd name="connsiteY24" fmla="*/ 1746250 h 2501900"/>
                <a:gd name="connsiteX25" fmla="*/ 5156200 w 5182776"/>
                <a:gd name="connsiteY25" fmla="*/ 1809750 h 2501900"/>
                <a:gd name="connsiteX26" fmla="*/ 5137150 w 5182776"/>
                <a:gd name="connsiteY26" fmla="*/ 1879600 h 2501900"/>
                <a:gd name="connsiteX27" fmla="*/ 5099050 w 5182776"/>
                <a:gd name="connsiteY27" fmla="*/ 1955800 h 2501900"/>
                <a:gd name="connsiteX28" fmla="*/ 5060950 w 5182776"/>
                <a:gd name="connsiteY28" fmla="*/ 2012950 h 2501900"/>
                <a:gd name="connsiteX29" fmla="*/ 5060950 w 5182776"/>
                <a:gd name="connsiteY29" fmla="*/ 2012950 h 2501900"/>
                <a:gd name="connsiteX30" fmla="*/ 5019675 w 5182776"/>
                <a:gd name="connsiteY30" fmla="*/ 1980406 h 2501900"/>
                <a:gd name="connsiteX31" fmla="*/ 4965700 w 5182776"/>
                <a:gd name="connsiteY31" fmla="*/ 1930400 h 2501900"/>
                <a:gd name="connsiteX32" fmla="*/ 4914900 w 5182776"/>
                <a:gd name="connsiteY32" fmla="*/ 1885950 h 2501900"/>
                <a:gd name="connsiteX33" fmla="*/ 4858544 w 5182776"/>
                <a:gd name="connsiteY33" fmla="*/ 1835150 h 2501900"/>
                <a:gd name="connsiteX34" fmla="*/ 4801394 w 5182776"/>
                <a:gd name="connsiteY34" fmla="*/ 1794668 h 2501900"/>
                <a:gd name="connsiteX35" fmla="*/ 4762500 w 5182776"/>
                <a:gd name="connsiteY35" fmla="*/ 1758950 h 2501900"/>
                <a:gd name="connsiteX36" fmla="*/ 4705350 w 5182776"/>
                <a:gd name="connsiteY36" fmla="*/ 1730375 h 2501900"/>
                <a:gd name="connsiteX37" fmla="*/ 4648200 w 5182776"/>
                <a:gd name="connsiteY37" fmla="*/ 1708150 h 2501900"/>
                <a:gd name="connsiteX38" fmla="*/ 4552950 w 5182776"/>
                <a:gd name="connsiteY38" fmla="*/ 1682750 h 2501900"/>
                <a:gd name="connsiteX39" fmla="*/ 1841500 w 5182776"/>
                <a:gd name="connsiteY39" fmla="*/ 1670050 h 2501900"/>
                <a:gd name="connsiteX40" fmla="*/ 1828800 w 5182776"/>
                <a:gd name="connsiteY40" fmla="*/ 2419350 h 2501900"/>
                <a:gd name="connsiteX41" fmla="*/ 1797050 w 5182776"/>
                <a:gd name="connsiteY41" fmla="*/ 2470150 h 2501900"/>
                <a:gd name="connsiteX42" fmla="*/ 1752600 w 5182776"/>
                <a:gd name="connsiteY42" fmla="*/ 2495550 h 2501900"/>
                <a:gd name="connsiteX43" fmla="*/ 1752600 w 5182776"/>
                <a:gd name="connsiteY43" fmla="*/ 2495550 h 2501900"/>
                <a:gd name="connsiteX44" fmla="*/ 1714500 w 5182776"/>
                <a:gd name="connsiteY44" fmla="*/ 2501900 h 2501900"/>
                <a:gd name="connsiteX45" fmla="*/ 1670050 w 5182776"/>
                <a:gd name="connsiteY45" fmla="*/ 2489200 h 2501900"/>
                <a:gd name="connsiteX46" fmla="*/ 82550 w 5182776"/>
                <a:gd name="connsiteY46" fmla="*/ 1365250 h 2501900"/>
                <a:gd name="connsiteX47" fmla="*/ 50800 w 5182776"/>
                <a:gd name="connsiteY47" fmla="*/ 1352550 h 2501900"/>
                <a:gd name="connsiteX48" fmla="*/ 25400 w 5182776"/>
                <a:gd name="connsiteY48" fmla="*/ 1320800 h 2501900"/>
                <a:gd name="connsiteX49" fmla="*/ 12700 w 5182776"/>
                <a:gd name="connsiteY49" fmla="*/ 1301750 h 2501900"/>
                <a:gd name="connsiteX50" fmla="*/ 0 w 5182776"/>
                <a:gd name="connsiteY50" fmla="*/ 1270000 h 2501900"/>
                <a:gd name="connsiteX51" fmla="*/ 12700 w 5182776"/>
                <a:gd name="connsiteY51" fmla="*/ 1225550 h 2501900"/>
                <a:gd name="connsiteX52" fmla="*/ 25400 w 5182776"/>
                <a:gd name="connsiteY52" fmla="*/ 1200150 h 2501900"/>
                <a:gd name="connsiteX53" fmla="*/ 69850 w 5182776"/>
                <a:gd name="connsiteY53" fmla="*/ 1123950 h 250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182776" h="2501900">
                  <a:moveTo>
                    <a:pt x="69850" y="1123950"/>
                  </a:moveTo>
                  <a:lnTo>
                    <a:pt x="69850" y="1123950"/>
                  </a:lnTo>
                  <a:lnTo>
                    <a:pt x="1625600" y="69850"/>
                  </a:lnTo>
                  <a:lnTo>
                    <a:pt x="1670844" y="30162"/>
                  </a:lnTo>
                  <a:cubicBezTo>
                    <a:pt x="1673862" y="28624"/>
                    <a:pt x="1679261" y="22324"/>
                    <a:pt x="1682279" y="20786"/>
                  </a:cubicBezTo>
                  <a:lnTo>
                    <a:pt x="1701800" y="6350"/>
                  </a:lnTo>
                  <a:lnTo>
                    <a:pt x="1744663" y="0"/>
                  </a:lnTo>
                  <a:lnTo>
                    <a:pt x="1789113" y="22225"/>
                  </a:lnTo>
                  <a:lnTo>
                    <a:pt x="1823244" y="42862"/>
                  </a:lnTo>
                  <a:lnTo>
                    <a:pt x="1841500" y="69850"/>
                  </a:lnTo>
                  <a:lnTo>
                    <a:pt x="1841500" y="101600"/>
                  </a:lnTo>
                  <a:lnTo>
                    <a:pt x="1841500" y="831850"/>
                  </a:lnTo>
                  <a:lnTo>
                    <a:pt x="4464050" y="850900"/>
                  </a:lnTo>
                  <a:lnTo>
                    <a:pt x="4622800" y="876300"/>
                  </a:lnTo>
                  <a:lnTo>
                    <a:pt x="4699000" y="901700"/>
                  </a:lnTo>
                  <a:lnTo>
                    <a:pt x="4756150" y="933450"/>
                  </a:lnTo>
                  <a:cubicBezTo>
                    <a:pt x="4786842" y="950383"/>
                    <a:pt x="4849283" y="978958"/>
                    <a:pt x="4883150" y="1003300"/>
                  </a:cubicBezTo>
                  <a:cubicBezTo>
                    <a:pt x="4917017" y="1027642"/>
                    <a:pt x="4938183" y="1056217"/>
                    <a:pt x="4959350" y="1079500"/>
                  </a:cubicBezTo>
                  <a:lnTo>
                    <a:pt x="5010150" y="1143000"/>
                  </a:lnTo>
                  <a:lnTo>
                    <a:pt x="5060950" y="1206500"/>
                  </a:lnTo>
                  <a:lnTo>
                    <a:pt x="5099050" y="1282700"/>
                  </a:lnTo>
                  <a:lnTo>
                    <a:pt x="5130800" y="1352550"/>
                  </a:lnTo>
                  <a:cubicBezTo>
                    <a:pt x="5143500" y="1385358"/>
                    <a:pt x="5166783" y="1437217"/>
                    <a:pt x="5175250" y="1479550"/>
                  </a:cubicBezTo>
                  <a:cubicBezTo>
                    <a:pt x="5183717" y="1521883"/>
                    <a:pt x="5183717" y="1562100"/>
                    <a:pt x="5181600" y="1606550"/>
                  </a:cubicBezTo>
                  <a:lnTo>
                    <a:pt x="5162550" y="1746250"/>
                  </a:lnTo>
                  <a:lnTo>
                    <a:pt x="5156200" y="1809750"/>
                  </a:lnTo>
                  <a:lnTo>
                    <a:pt x="5137150" y="1879600"/>
                  </a:lnTo>
                  <a:lnTo>
                    <a:pt x="5099050" y="1955800"/>
                  </a:lnTo>
                  <a:lnTo>
                    <a:pt x="5060950" y="2012950"/>
                  </a:lnTo>
                  <a:lnTo>
                    <a:pt x="5060950" y="2012950"/>
                  </a:lnTo>
                  <a:lnTo>
                    <a:pt x="5019675" y="1980406"/>
                  </a:lnTo>
                  <a:lnTo>
                    <a:pt x="4965700" y="1930400"/>
                  </a:lnTo>
                  <a:lnTo>
                    <a:pt x="4914900" y="1885950"/>
                  </a:lnTo>
                  <a:lnTo>
                    <a:pt x="4858544" y="1835150"/>
                  </a:lnTo>
                  <a:lnTo>
                    <a:pt x="4801394" y="1794668"/>
                  </a:lnTo>
                  <a:lnTo>
                    <a:pt x="4762500" y="1758950"/>
                  </a:lnTo>
                  <a:lnTo>
                    <a:pt x="4705350" y="1730375"/>
                  </a:lnTo>
                  <a:lnTo>
                    <a:pt x="4648200" y="1708150"/>
                  </a:lnTo>
                  <a:lnTo>
                    <a:pt x="4552950" y="1682750"/>
                  </a:lnTo>
                  <a:lnTo>
                    <a:pt x="1841500" y="1670050"/>
                  </a:lnTo>
                  <a:lnTo>
                    <a:pt x="1828800" y="2419350"/>
                  </a:lnTo>
                  <a:lnTo>
                    <a:pt x="1797050" y="2470150"/>
                  </a:lnTo>
                  <a:lnTo>
                    <a:pt x="1752600" y="2495550"/>
                  </a:lnTo>
                  <a:lnTo>
                    <a:pt x="1752600" y="2495550"/>
                  </a:lnTo>
                  <a:lnTo>
                    <a:pt x="1714500" y="2501900"/>
                  </a:lnTo>
                  <a:lnTo>
                    <a:pt x="1670050" y="2489200"/>
                  </a:lnTo>
                  <a:lnTo>
                    <a:pt x="82550" y="1365250"/>
                  </a:lnTo>
                  <a:lnTo>
                    <a:pt x="50800" y="1352550"/>
                  </a:lnTo>
                  <a:lnTo>
                    <a:pt x="25400" y="1320800"/>
                  </a:lnTo>
                  <a:lnTo>
                    <a:pt x="12700" y="1301750"/>
                  </a:lnTo>
                  <a:lnTo>
                    <a:pt x="0" y="1270000"/>
                  </a:lnTo>
                  <a:lnTo>
                    <a:pt x="12700" y="1225550"/>
                  </a:lnTo>
                  <a:lnTo>
                    <a:pt x="25400" y="1200150"/>
                  </a:lnTo>
                  <a:lnTo>
                    <a:pt x="69850" y="1123950"/>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sp>
          <p:nvSpPr>
            <p:cNvPr id="91" name="Freeform 134">
              <a:extLst>
                <a:ext uri="{FF2B5EF4-FFF2-40B4-BE49-F238E27FC236}">
                  <a16:creationId xmlns:a16="http://schemas.microsoft.com/office/drawing/2014/main" id="{21B3E883-5955-769D-7CD5-1DEBFCE6498D}"/>
                </a:ext>
              </a:extLst>
            </p:cNvPr>
            <p:cNvSpPr/>
            <p:nvPr/>
          </p:nvSpPr>
          <p:spPr>
            <a:xfrm rot="10800000">
              <a:off x="4932589" y="4543433"/>
              <a:ext cx="196954" cy="95076"/>
            </a:xfrm>
            <a:custGeom>
              <a:avLst/>
              <a:gdLst>
                <a:gd name="connsiteX0" fmla="*/ 69850 w 5181600"/>
                <a:gd name="connsiteY0" fmla="*/ 1117600 h 2495550"/>
                <a:gd name="connsiteX1" fmla="*/ 69850 w 5181600"/>
                <a:gd name="connsiteY1" fmla="*/ 1117600 h 2495550"/>
                <a:gd name="connsiteX2" fmla="*/ 1625600 w 5181600"/>
                <a:gd name="connsiteY2" fmla="*/ 63500 h 2495550"/>
                <a:gd name="connsiteX3" fmla="*/ 1663700 w 5181600"/>
                <a:gd name="connsiteY3" fmla="*/ 19050 h 2495550"/>
                <a:gd name="connsiteX4" fmla="*/ 1701800 w 5181600"/>
                <a:gd name="connsiteY4" fmla="*/ 0 h 2495550"/>
                <a:gd name="connsiteX5" fmla="*/ 1739900 w 5181600"/>
                <a:gd name="connsiteY5" fmla="*/ 12700 h 2495550"/>
                <a:gd name="connsiteX6" fmla="*/ 1784350 w 5181600"/>
                <a:gd name="connsiteY6" fmla="*/ 25400 h 2495550"/>
                <a:gd name="connsiteX7" fmla="*/ 1816100 w 5181600"/>
                <a:gd name="connsiteY7" fmla="*/ 50800 h 2495550"/>
                <a:gd name="connsiteX8" fmla="*/ 1841500 w 5181600"/>
                <a:gd name="connsiteY8" fmla="*/ 63500 h 2495550"/>
                <a:gd name="connsiteX9" fmla="*/ 1841500 w 5181600"/>
                <a:gd name="connsiteY9" fmla="*/ 95250 h 2495550"/>
                <a:gd name="connsiteX10" fmla="*/ 1841500 w 5181600"/>
                <a:gd name="connsiteY10" fmla="*/ 825500 h 2495550"/>
                <a:gd name="connsiteX11" fmla="*/ 4464050 w 5181600"/>
                <a:gd name="connsiteY11" fmla="*/ 844550 h 2495550"/>
                <a:gd name="connsiteX12" fmla="*/ 4622800 w 5181600"/>
                <a:gd name="connsiteY12" fmla="*/ 869950 h 2495550"/>
                <a:gd name="connsiteX13" fmla="*/ 4699000 w 5181600"/>
                <a:gd name="connsiteY13" fmla="*/ 895350 h 2495550"/>
                <a:gd name="connsiteX14" fmla="*/ 4756150 w 5181600"/>
                <a:gd name="connsiteY14" fmla="*/ 927100 h 2495550"/>
                <a:gd name="connsiteX15" fmla="*/ 4883150 w 5181600"/>
                <a:gd name="connsiteY15" fmla="*/ 996950 h 2495550"/>
                <a:gd name="connsiteX16" fmla="*/ 4959350 w 5181600"/>
                <a:gd name="connsiteY16" fmla="*/ 1073150 h 2495550"/>
                <a:gd name="connsiteX17" fmla="*/ 5010150 w 5181600"/>
                <a:gd name="connsiteY17" fmla="*/ 1136650 h 2495550"/>
                <a:gd name="connsiteX18" fmla="*/ 5060950 w 5181600"/>
                <a:gd name="connsiteY18" fmla="*/ 1200150 h 2495550"/>
                <a:gd name="connsiteX19" fmla="*/ 5099050 w 5181600"/>
                <a:gd name="connsiteY19" fmla="*/ 1276350 h 2495550"/>
                <a:gd name="connsiteX20" fmla="*/ 5130800 w 5181600"/>
                <a:gd name="connsiteY20" fmla="*/ 1346200 h 2495550"/>
                <a:gd name="connsiteX21" fmla="*/ 5175250 w 5181600"/>
                <a:gd name="connsiteY21" fmla="*/ 1473200 h 2495550"/>
                <a:gd name="connsiteX22" fmla="*/ 5181600 w 5181600"/>
                <a:gd name="connsiteY22" fmla="*/ 1600200 h 2495550"/>
                <a:gd name="connsiteX23" fmla="*/ 5162550 w 5181600"/>
                <a:gd name="connsiteY23" fmla="*/ 1739900 h 2495550"/>
                <a:gd name="connsiteX24" fmla="*/ 5156200 w 5181600"/>
                <a:gd name="connsiteY24" fmla="*/ 1803400 h 2495550"/>
                <a:gd name="connsiteX25" fmla="*/ 5137150 w 5181600"/>
                <a:gd name="connsiteY25" fmla="*/ 1873250 h 2495550"/>
                <a:gd name="connsiteX26" fmla="*/ 5099050 w 5181600"/>
                <a:gd name="connsiteY26" fmla="*/ 1949450 h 2495550"/>
                <a:gd name="connsiteX27" fmla="*/ 5060950 w 5181600"/>
                <a:gd name="connsiteY27" fmla="*/ 2006600 h 2495550"/>
                <a:gd name="connsiteX28" fmla="*/ 5060950 w 5181600"/>
                <a:gd name="connsiteY28" fmla="*/ 2006600 h 2495550"/>
                <a:gd name="connsiteX29" fmla="*/ 5010150 w 5181600"/>
                <a:gd name="connsiteY29" fmla="*/ 1981200 h 2495550"/>
                <a:gd name="connsiteX30" fmla="*/ 4965700 w 5181600"/>
                <a:gd name="connsiteY30" fmla="*/ 1924050 h 2495550"/>
                <a:gd name="connsiteX31" fmla="*/ 4914900 w 5181600"/>
                <a:gd name="connsiteY31" fmla="*/ 1879600 h 2495550"/>
                <a:gd name="connsiteX32" fmla="*/ 4832350 w 5181600"/>
                <a:gd name="connsiteY32" fmla="*/ 1828800 h 2495550"/>
                <a:gd name="connsiteX33" fmla="*/ 4794250 w 5181600"/>
                <a:gd name="connsiteY33" fmla="*/ 1790700 h 2495550"/>
                <a:gd name="connsiteX34" fmla="*/ 4762500 w 5181600"/>
                <a:gd name="connsiteY34" fmla="*/ 1752600 h 2495550"/>
                <a:gd name="connsiteX35" fmla="*/ 4705350 w 5181600"/>
                <a:gd name="connsiteY35" fmla="*/ 1733550 h 2495550"/>
                <a:gd name="connsiteX36" fmla="*/ 4648200 w 5181600"/>
                <a:gd name="connsiteY36" fmla="*/ 1701800 h 2495550"/>
                <a:gd name="connsiteX37" fmla="*/ 4552950 w 5181600"/>
                <a:gd name="connsiteY37" fmla="*/ 1676400 h 2495550"/>
                <a:gd name="connsiteX38" fmla="*/ 1841500 w 5181600"/>
                <a:gd name="connsiteY38" fmla="*/ 1663700 h 2495550"/>
                <a:gd name="connsiteX39" fmla="*/ 1828800 w 5181600"/>
                <a:gd name="connsiteY39" fmla="*/ 2413000 h 2495550"/>
                <a:gd name="connsiteX40" fmla="*/ 1797050 w 5181600"/>
                <a:gd name="connsiteY40" fmla="*/ 2463800 h 2495550"/>
                <a:gd name="connsiteX41" fmla="*/ 1752600 w 5181600"/>
                <a:gd name="connsiteY41" fmla="*/ 2489200 h 2495550"/>
                <a:gd name="connsiteX42" fmla="*/ 1752600 w 5181600"/>
                <a:gd name="connsiteY42" fmla="*/ 2489200 h 2495550"/>
                <a:gd name="connsiteX43" fmla="*/ 1714500 w 5181600"/>
                <a:gd name="connsiteY43" fmla="*/ 2495550 h 2495550"/>
                <a:gd name="connsiteX44" fmla="*/ 1670050 w 5181600"/>
                <a:gd name="connsiteY44" fmla="*/ 2482850 h 2495550"/>
                <a:gd name="connsiteX45" fmla="*/ 82550 w 5181600"/>
                <a:gd name="connsiteY45" fmla="*/ 1358900 h 2495550"/>
                <a:gd name="connsiteX46" fmla="*/ 50800 w 5181600"/>
                <a:gd name="connsiteY46" fmla="*/ 1346200 h 2495550"/>
                <a:gd name="connsiteX47" fmla="*/ 25400 w 5181600"/>
                <a:gd name="connsiteY47" fmla="*/ 1314450 h 2495550"/>
                <a:gd name="connsiteX48" fmla="*/ 12700 w 5181600"/>
                <a:gd name="connsiteY48" fmla="*/ 1295400 h 2495550"/>
                <a:gd name="connsiteX49" fmla="*/ 0 w 5181600"/>
                <a:gd name="connsiteY49" fmla="*/ 1263650 h 2495550"/>
                <a:gd name="connsiteX50" fmla="*/ 12700 w 5181600"/>
                <a:gd name="connsiteY50" fmla="*/ 1219200 h 2495550"/>
                <a:gd name="connsiteX51" fmla="*/ 25400 w 5181600"/>
                <a:gd name="connsiteY51" fmla="*/ 1193800 h 2495550"/>
                <a:gd name="connsiteX52" fmla="*/ 69850 w 5181600"/>
                <a:gd name="connsiteY52"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63700 w 5181600"/>
                <a:gd name="connsiteY3" fmla="*/ 19050 h 2495550"/>
                <a:gd name="connsiteX4" fmla="*/ 1682279 w 5181600"/>
                <a:gd name="connsiteY4" fmla="*/ 14436 h 2495550"/>
                <a:gd name="connsiteX5" fmla="*/ 1701800 w 5181600"/>
                <a:gd name="connsiteY5" fmla="*/ 0 h 2495550"/>
                <a:gd name="connsiteX6" fmla="*/ 1739900 w 5181600"/>
                <a:gd name="connsiteY6" fmla="*/ 12700 h 2495550"/>
                <a:gd name="connsiteX7" fmla="*/ 1784350 w 5181600"/>
                <a:gd name="connsiteY7" fmla="*/ 25400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70844 w 5181600"/>
                <a:gd name="connsiteY3" fmla="*/ 23812 h 2495550"/>
                <a:gd name="connsiteX4" fmla="*/ 1682279 w 5181600"/>
                <a:gd name="connsiteY4" fmla="*/ 14436 h 2495550"/>
                <a:gd name="connsiteX5" fmla="*/ 1701800 w 5181600"/>
                <a:gd name="connsiteY5" fmla="*/ 0 h 2495550"/>
                <a:gd name="connsiteX6" fmla="*/ 1739900 w 5181600"/>
                <a:gd name="connsiteY6" fmla="*/ 12700 h 2495550"/>
                <a:gd name="connsiteX7" fmla="*/ 1784350 w 5181600"/>
                <a:gd name="connsiteY7" fmla="*/ 25400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70844 w 5181600"/>
                <a:gd name="connsiteY3" fmla="*/ 23812 h 2495550"/>
                <a:gd name="connsiteX4" fmla="*/ 1682279 w 5181600"/>
                <a:gd name="connsiteY4" fmla="*/ 14436 h 2495550"/>
                <a:gd name="connsiteX5" fmla="*/ 1701800 w 5181600"/>
                <a:gd name="connsiteY5" fmla="*/ 0 h 2495550"/>
                <a:gd name="connsiteX6" fmla="*/ 1744663 w 5181600"/>
                <a:gd name="connsiteY6" fmla="*/ 3175 h 2495550"/>
                <a:gd name="connsiteX7" fmla="*/ 1784350 w 5181600"/>
                <a:gd name="connsiteY7" fmla="*/ 25400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70844 w 5181600"/>
                <a:gd name="connsiteY3" fmla="*/ 23812 h 2495550"/>
                <a:gd name="connsiteX4" fmla="*/ 1682279 w 5181600"/>
                <a:gd name="connsiteY4" fmla="*/ 14436 h 2495550"/>
                <a:gd name="connsiteX5" fmla="*/ 1701800 w 5181600"/>
                <a:gd name="connsiteY5" fmla="*/ 0 h 2495550"/>
                <a:gd name="connsiteX6" fmla="*/ 1744663 w 5181600"/>
                <a:gd name="connsiteY6" fmla="*/ 3175 h 2495550"/>
                <a:gd name="connsiteX7" fmla="*/ 1789113 w 5181600"/>
                <a:gd name="connsiteY7" fmla="*/ 15875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16100 w 5181600"/>
                <a:gd name="connsiteY8" fmla="*/ 57150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9900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18481 w 5181600"/>
                <a:gd name="connsiteY8" fmla="*/ 50006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9900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9900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58544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58544 w 5181600"/>
                <a:gd name="connsiteY33" fmla="*/ 1835150 h 2501900"/>
                <a:gd name="connsiteX34" fmla="*/ 4801394 w 5181600"/>
                <a:gd name="connsiteY34" fmla="*/ 1794668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9675 w 5181600"/>
                <a:gd name="connsiteY30" fmla="*/ 1980406 h 2501900"/>
                <a:gd name="connsiteX31" fmla="*/ 4965700 w 5181600"/>
                <a:gd name="connsiteY31" fmla="*/ 1930400 h 2501900"/>
                <a:gd name="connsiteX32" fmla="*/ 4914900 w 5181600"/>
                <a:gd name="connsiteY32" fmla="*/ 1885950 h 2501900"/>
                <a:gd name="connsiteX33" fmla="*/ 4858544 w 5181600"/>
                <a:gd name="connsiteY33" fmla="*/ 1835150 h 2501900"/>
                <a:gd name="connsiteX34" fmla="*/ 4801394 w 5181600"/>
                <a:gd name="connsiteY34" fmla="*/ 1794668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2776"/>
                <a:gd name="connsiteY0" fmla="*/ 1123950 h 2501900"/>
                <a:gd name="connsiteX1" fmla="*/ 69850 w 5182776"/>
                <a:gd name="connsiteY1" fmla="*/ 1123950 h 2501900"/>
                <a:gd name="connsiteX2" fmla="*/ 1625600 w 5182776"/>
                <a:gd name="connsiteY2" fmla="*/ 69850 h 2501900"/>
                <a:gd name="connsiteX3" fmla="*/ 1670844 w 5182776"/>
                <a:gd name="connsiteY3" fmla="*/ 30162 h 2501900"/>
                <a:gd name="connsiteX4" fmla="*/ 1682279 w 5182776"/>
                <a:gd name="connsiteY4" fmla="*/ 20786 h 2501900"/>
                <a:gd name="connsiteX5" fmla="*/ 1701800 w 5182776"/>
                <a:gd name="connsiteY5" fmla="*/ 6350 h 2501900"/>
                <a:gd name="connsiteX6" fmla="*/ 1744663 w 5182776"/>
                <a:gd name="connsiteY6" fmla="*/ 0 h 2501900"/>
                <a:gd name="connsiteX7" fmla="*/ 1789113 w 5182776"/>
                <a:gd name="connsiteY7" fmla="*/ 22225 h 2501900"/>
                <a:gd name="connsiteX8" fmla="*/ 1823244 w 5182776"/>
                <a:gd name="connsiteY8" fmla="*/ 42862 h 2501900"/>
                <a:gd name="connsiteX9" fmla="*/ 1841500 w 5182776"/>
                <a:gd name="connsiteY9" fmla="*/ 69850 h 2501900"/>
                <a:gd name="connsiteX10" fmla="*/ 1841500 w 5182776"/>
                <a:gd name="connsiteY10" fmla="*/ 101600 h 2501900"/>
                <a:gd name="connsiteX11" fmla="*/ 1841500 w 5182776"/>
                <a:gd name="connsiteY11" fmla="*/ 831850 h 2501900"/>
                <a:gd name="connsiteX12" fmla="*/ 4464050 w 5182776"/>
                <a:gd name="connsiteY12" fmla="*/ 850900 h 2501900"/>
                <a:gd name="connsiteX13" fmla="*/ 4622800 w 5182776"/>
                <a:gd name="connsiteY13" fmla="*/ 876300 h 2501900"/>
                <a:gd name="connsiteX14" fmla="*/ 4699000 w 5182776"/>
                <a:gd name="connsiteY14" fmla="*/ 901700 h 2501900"/>
                <a:gd name="connsiteX15" fmla="*/ 4756150 w 5182776"/>
                <a:gd name="connsiteY15" fmla="*/ 933450 h 2501900"/>
                <a:gd name="connsiteX16" fmla="*/ 4883150 w 5182776"/>
                <a:gd name="connsiteY16" fmla="*/ 1003300 h 2501900"/>
                <a:gd name="connsiteX17" fmla="*/ 4959350 w 5182776"/>
                <a:gd name="connsiteY17" fmla="*/ 1079500 h 2501900"/>
                <a:gd name="connsiteX18" fmla="*/ 5010150 w 5182776"/>
                <a:gd name="connsiteY18" fmla="*/ 1143000 h 2501900"/>
                <a:gd name="connsiteX19" fmla="*/ 5060950 w 5182776"/>
                <a:gd name="connsiteY19" fmla="*/ 1206500 h 2501900"/>
                <a:gd name="connsiteX20" fmla="*/ 5099050 w 5182776"/>
                <a:gd name="connsiteY20" fmla="*/ 1282700 h 2501900"/>
                <a:gd name="connsiteX21" fmla="*/ 5130800 w 5182776"/>
                <a:gd name="connsiteY21" fmla="*/ 1352550 h 2501900"/>
                <a:gd name="connsiteX22" fmla="*/ 5175250 w 5182776"/>
                <a:gd name="connsiteY22" fmla="*/ 1479550 h 2501900"/>
                <a:gd name="connsiteX23" fmla="*/ 5181600 w 5182776"/>
                <a:gd name="connsiteY23" fmla="*/ 1606550 h 2501900"/>
                <a:gd name="connsiteX24" fmla="*/ 5162550 w 5182776"/>
                <a:gd name="connsiteY24" fmla="*/ 1746250 h 2501900"/>
                <a:gd name="connsiteX25" fmla="*/ 5156200 w 5182776"/>
                <a:gd name="connsiteY25" fmla="*/ 1809750 h 2501900"/>
                <a:gd name="connsiteX26" fmla="*/ 5137150 w 5182776"/>
                <a:gd name="connsiteY26" fmla="*/ 1879600 h 2501900"/>
                <a:gd name="connsiteX27" fmla="*/ 5099050 w 5182776"/>
                <a:gd name="connsiteY27" fmla="*/ 1955800 h 2501900"/>
                <a:gd name="connsiteX28" fmla="*/ 5060950 w 5182776"/>
                <a:gd name="connsiteY28" fmla="*/ 2012950 h 2501900"/>
                <a:gd name="connsiteX29" fmla="*/ 5060950 w 5182776"/>
                <a:gd name="connsiteY29" fmla="*/ 2012950 h 2501900"/>
                <a:gd name="connsiteX30" fmla="*/ 5019675 w 5182776"/>
                <a:gd name="connsiteY30" fmla="*/ 1980406 h 2501900"/>
                <a:gd name="connsiteX31" fmla="*/ 4965700 w 5182776"/>
                <a:gd name="connsiteY31" fmla="*/ 1930400 h 2501900"/>
                <a:gd name="connsiteX32" fmla="*/ 4914900 w 5182776"/>
                <a:gd name="connsiteY32" fmla="*/ 1885950 h 2501900"/>
                <a:gd name="connsiteX33" fmla="*/ 4858544 w 5182776"/>
                <a:gd name="connsiteY33" fmla="*/ 1835150 h 2501900"/>
                <a:gd name="connsiteX34" fmla="*/ 4801394 w 5182776"/>
                <a:gd name="connsiteY34" fmla="*/ 1794668 h 2501900"/>
                <a:gd name="connsiteX35" fmla="*/ 4762500 w 5182776"/>
                <a:gd name="connsiteY35" fmla="*/ 1758950 h 2501900"/>
                <a:gd name="connsiteX36" fmla="*/ 4705350 w 5182776"/>
                <a:gd name="connsiteY36" fmla="*/ 1730375 h 2501900"/>
                <a:gd name="connsiteX37" fmla="*/ 4648200 w 5182776"/>
                <a:gd name="connsiteY37" fmla="*/ 1708150 h 2501900"/>
                <a:gd name="connsiteX38" fmla="*/ 4552950 w 5182776"/>
                <a:gd name="connsiteY38" fmla="*/ 1682750 h 2501900"/>
                <a:gd name="connsiteX39" fmla="*/ 1841500 w 5182776"/>
                <a:gd name="connsiteY39" fmla="*/ 1670050 h 2501900"/>
                <a:gd name="connsiteX40" fmla="*/ 1828800 w 5182776"/>
                <a:gd name="connsiteY40" fmla="*/ 2419350 h 2501900"/>
                <a:gd name="connsiteX41" fmla="*/ 1797050 w 5182776"/>
                <a:gd name="connsiteY41" fmla="*/ 2470150 h 2501900"/>
                <a:gd name="connsiteX42" fmla="*/ 1752600 w 5182776"/>
                <a:gd name="connsiteY42" fmla="*/ 2495550 h 2501900"/>
                <a:gd name="connsiteX43" fmla="*/ 1752600 w 5182776"/>
                <a:gd name="connsiteY43" fmla="*/ 2495550 h 2501900"/>
                <a:gd name="connsiteX44" fmla="*/ 1714500 w 5182776"/>
                <a:gd name="connsiteY44" fmla="*/ 2501900 h 2501900"/>
                <a:gd name="connsiteX45" fmla="*/ 1670050 w 5182776"/>
                <a:gd name="connsiteY45" fmla="*/ 2489200 h 2501900"/>
                <a:gd name="connsiteX46" fmla="*/ 82550 w 5182776"/>
                <a:gd name="connsiteY46" fmla="*/ 1365250 h 2501900"/>
                <a:gd name="connsiteX47" fmla="*/ 50800 w 5182776"/>
                <a:gd name="connsiteY47" fmla="*/ 1352550 h 2501900"/>
                <a:gd name="connsiteX48" fmla="*/ 25400 w 5182776"/>
                <a:gd name="connsiteY48" fmla="*/ 1320800 h 2501900"/>
                <a:gd name="connsiteX49" fmla="*/ 12700 w 5182776"/>
                <a:gd name="connsiteY49" fmla="*/ 1301750 h 2501900"/>
                <a:gd name="connsiteX50" fmla="*/ 0 w 5182776"/>
                <a:gd name="connsiteY50" fmla="*/ 1270000 h 2501900"/>
                <a:gd name="connsiteX51" fmla="*/ 12700 w 5182776"/>
                <a:gd name="connsiteY51" fmla="*/ 1225550 h 2501900"/>
                <a:gd name="connsiteX52" fmla="*/ 25400 w 5182776"/>
                <a:gd name="connsiteY52" fmla="*/ 1200150 h 2501900"/>
                <a:gd name="connsiteX53" fmla="*/ 69850 w 5182776"/>
                <a:gd name="connsiteY53" fmla="*/ 1123950 h 2501900"/>
                <a:gd name="connsiteX0" fmla="*/ 69850 w 5182776"/>
                <a:gd name="connsiteY0" fmla="*/ 1123950 h 2501900"/>
                <a:gd name="connsiteX1" fmla="*/ 69850 w 5182776"/>
                <a:gd name="connsiteY1" fmla="*/ 1123950 h 2501900"/>
                <a:gd name="connsiteX2" fmla="*/ 1625600 w 5182776"/>
                <a:gd name="connsiteY2" fmla="*/ 69850 h 2501900"/>
                <a:gd name="connsiteX3" fmla="*/ 1670844 w 5182776"/>
                <a:gd name="connsiteY3" fmla="*/ 30162 h 2501900"/>
                <a:gd name="connsiteX4" fmla="*/ 1682279 w 5182776"/>
                <a:gd name="connsiteY4" fmla="*/ 20786 h 2501900"/>
                <a:gd name="connsiteX5" fmla="*/ 1701800 w 5182776"/>
                <a:gd name="connsiteY5" fmla="*/ 6350 h 2501900"/>
                <a:gd name="connsiteX6" fmla="*/ 1744663 w 5182776"/>
                <a:gd name="connsiteY6" fmla="*/ 0 h 2501900"/>
                <a:gd name="connsiteX7" fmla="*/ 1789113 w 5182776"/>
                <a:gd name="connsiteY7" fmla="*/ 22225 h 2501900"/>
                <a:gd name="connsiteX8" fmla="*/ 1823244 w 5182776"/>
                <a:gd name="connsiteY8" fmla="*/ 42862 h 2501900"/>
                <a:gd name="connsiteX9" fmla="*/ 1841500 w 5182776"/>
                <a:gd name="connsiteY9" fmla="*/ 69850 h 2501900"/>
                <a:gd name="connsiteX10" fmla="*/ 1841500 w 5182776"/>
                <a:gd name="connsiteY10" fmla="*/ 101600 h 2501900"/>
                <a:gd name="connsiteX11" fmla="*/ 1841500 w 5182776"/>
                <a:gd name="connsiteY11" fmla="*/ 831850 h 2501900"/>
                <a:gd name="connsiteX12" fmla="*/ 4464050 w 5182776"/>
                <a:gd name="connsiteY12" fmla="*/ 850900 h 2501900"/>
                <a:gd name="connsiteX13" fmla="*/ 4622800 w 5182776"/>
                <a:gd name="connsiteY13" fmla="*/ 876300 h 2501900"/>
                <a:gd name="connsiteX14" fmla="*/ 4699000 w 5182776"/>
                <a:gd name="connsiteY14" fmla="*/ 901700 h 2501900"/>
                <a:gd name="connsiteX15" fmla="*/ 4756150 w 5182776"/>
                <a:gd name="connsiteY15" fmla="*/ 933450 h 2501900"/>
                <a:gd name="connsiteX16" fmla="*/ 4883150 w 5182776"/>
                <a:gd name="connsiteY16" fmla="*/ 1003300 h 2501900"/>
                <a:gd name="connsiteX17" fmla="*/ 4959350 w 5182776"/>
                <a:gd name="connsiteY17" fmla="*/ 1079500 h 2501900"/>
                <a:gd name="connsiteX18" fmla="*/ 5010150 w 5182776"/>
                <a:gd name="connsiteY18" fmla="*/ 1143000 h 2501900"/>
                <a:gd name="connsiteX19" fmla="*/ 5060950 w 5182776"/>
                <a:gd name="connsiteY19" fmla="*/ 1206500 h 2501900"/>
                <a:gd name="connsiteX20" fmla="*/ 5099050 w 5182776"/>
                <a:gd name="connsiteY20" fmla="*/ 1282700 h 2501900"/>
                <a:gd name="connsiteX21" fmla="*/ 5130800 w 5182776"/>
                <a:gd name="connsiteY21" fmla="*/ 1352550 h 2501900"/>
                <a:gd name="connsiteX22" fmla="*/ 5175250 w 5182776"/>
                <a:gd name="connsiteY22" fmla="*/ 1479550 h 2501900"/>
                <a:gd name="connsiteX23" fmla="*/ 5181600 w 5182776"/>
                <a:gd name="connsiteY23" fmla="*/ 1606550 h 2501900"/>
                <a:gd name="connsiteX24" fmla="*/ 5162550 w 5182776"/>
                <a:gd name="connsiteY24" fmla="*/ 1746250 h 2501900"/>
                <a:gd name="connsiteX25" fmla="*/ 5156200 w 5182776"/>
                <a:gd name="connsiteY25" fmla="*/ 1809750 h 2501900"/>
                <a:gd name="connsiteX26" fmla="*/ 5137150 w 5182776"/>
                <a:gd name="connsiteY26" fmla="*/ 1879600 h 2501900"/>
                <a:gd name="connsiteX27" fmla="*/ 5099050 w 5182776"/>
                <a:gd name="connsiteY27" fmla="*/ 1955800 h 2501900"/>
                <a:gd name="connsiteX28" fmla="*/ 5060950 w 5182776"/>
                <a:gd name="connsiteY28" fmla="*/ 2012950 h 2501900"/>
                <a:gd name="connsiteX29" fmla="*/ 5060950 w 5182776"/>
                <a:gd name="connsiteY29" fmla="*/ 2012950 h 2501900"/>
                <a:gd name="connsiteX30" fmla="*/ 5019675 w 5182776"/>
                <a:gd name="connsiteY30" fmla="*/ 1980406 h 2501900"/>
                <a:gd name="connsiteX31" fmla="*/ 4965700 w 5182776"/>
                <a:gd name="connsiteY31" fmla="*/ 1930400 h 2501900"/>
                <a:gd name="connsiteX32" fmla="*/ 4914900 w 5182776"/>
                <a:gd name="connsiteY32" fmla="*/ 1885950 h 2501900"/>
                <a:gd name="connsiteX33" fmla="*/ 4858544 w 5182776"/>
                <a:gd name="connsiteY33" fmla="*/ 1835150 h 2501900"/>
                <a:gd name="connsiteX34" fmla="*/ 4801394 w 5182776"/>
                <a:gd name="connsiteY34" fmla="*/ 1794668 h 2501900"/>
                <a:gd name="connsiteX35" fmla="*/ 4762500 w 5182776"/>
                <a:gd name="connsiteY35" fmla="*/ 1758950 h 2501900"/>
                <a:gd name="connsiteX36" fmla="*/ 4705350 w 5182776"/>
                <a:gd name="connsiteY36" fmla="*/ 1730375 h 2501900"/>
                <a:gd name="connsiteX37" fmla="*/ 4648200 w 5182776"/>
                <a:gd name="connsiteY37" fmla="*/ 1708150 h 2501900"/>
                <a:gd name="connsiteX38" fmla="*/ 4552950 w 5182776"/>
                <a:gd name="connsiteY38" fmla="*/ 1682750 h 2501900"/>
                <a:gd name="connsiteX39" fmla="*/ 1841500 w 5182776"/>
                <a:gd name="connsiteY39" fmla="*/ 1670050 h 2501900"/>
                <a:gd name="connsiteX40" fmla="*/ 1828800 w 5182776"/>
                <a:gd name="connsiteY40" fmla="*/ 2419350 h 2501900"/>
                <a:gd name="connsiteX41" fmla="*/ 1797050 w 5182776"/>
                <a:gd name="connsiteY41" fmla="*/ 2470150 h 2501900"/>
                <a:gd name="connsiteX42" fmla="*/ 1752600 w 5182776"/>
                <a:gd name="connsiteY42" fmla="*/ 2495550 h 2501900"/>
                <a:gd name="connsiteX43" fmla="*/ 1752600 w 5182776"/>
                <a:gd name="connsiteY43" fmla="*/ 2495550 h 2501900"/>
                <a:gd name="connsiteX44" fmla="*/ 1714500 w 5182776"/>
                <a:gd name="connsiteY44" fmla="*/ 2501900 h 2501900"/>
                <a:gd name="connsiteX45" fmla="*/ 1670050 w 5182776"/>
                <a:gd name="connsiteY45" fmla="*/ 2489200 h 2501900"/>
                <a:gd name="connsiteX46" fmla="*/ 82550 w 5182776"/>
                <a:gd name="connsiteY46" fmla="*/ 1365250 h 2501900"/>
                <a:gd name="connsiteX47" fmla="*/ 50800 w 5182776"/>
                <a:gd name="connsiteY47" fmla="*/ 1352550 h 2501900"/>
                <a:gd name="connsiteX48" fmla="*/ 25400 w 5182776"/>
                <a:gd name="connsiteY48" fmla="*/ 1320800 h 2501900"/>
                <a:gd name="connsiteX49" fmla="*/ 12700 w 5182776"/>
                <a:gd name="connsiteY49" fmla="*/ 1301750 h 2501900"/>
                <a:gd name="connsiteX50" fmla="*/ 0 w 5182776"/>
                <a:gd name="connsiteY50" fmla="*/ 1270000 h 2501900"/>
                <a:gd name="connsiteX51" fmla="*/ 12700 w 5182776"/>
                <a:gd name="connsiteY51" fmla="*/ 1225550 h 2501900"/>
                <a:gd name="connsiteX52" fmla="*/ 25400 w 5182776"/>
                <a:gd name="connsiteY52" fmla="*/ 1200150 h 2501900"/>
                <a:gd name="connsiteX53" fmla="*/ 69850 w 5182776"/>
                <a:gd name="connsiteY53" fmla="*/ 1123950 h 250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182776" h="2501900">
                  <a:moveTo>
                    <a:pt x="69850" y="1123950"/>
                  </a:moveTo>
                  <a:lnTo>
                    <a:pt x="69850" y="1123950"/>
                  </a:lnTo>
                  <a:lnTo>
                    <a:pt x="1625600" y="69850"/>
                  </a:lnTo>
                  <a:lnTo>
                    <a:pt x="1670844" y="30162"/>
                  </a:lnTo>
                  <a:cubicBezTo>
                    <a:pt x="1673862" y="28624"/>
                    <a:pt x="1679261" y="22324"/>
                    <a:pt x="1682279" y="20786"/>
                  </a:cubicBezTo>
                  <a:lnTo>
                    <a:pt x="1701800" y="6350"/>
                  </a:lnTo>
                  <a:lnTo>
                    <a:pt x="1744663" y="0"/>
                  </a:lnTo>
                  <a:lnTo>
                    <a:pt x="1789113" y="22225"/>
                  </a:lnTo>
                  <a:lnTo>
                    <a:pt x="1823244" y="42862"/>
                  </a:lnTo>
                  <a:lnTo>
                    <a:pt x="1841500" y="69850"/>
                  </a:lnTo>
                  <a:lnTo>
                    <a:pt x="1841500" y="101600"/>
                  </a:lnTo>
                  <a:lnTo>
                    <a:pt x="1841500" y="831850"/>
                  </a:lnTo>
                  <a:lnTo>
                    <a:pt x="4464050" y="850900"/>
                  </a:lnTo>
                  <a:lnTo>
                    <a:pt x="4622800" y="876300"/>
                  </a:lnTo>
                  <a:lnTo>
                    <a:pt x="4699000" y="901700"/>
                  </a:lnTo>
                  <a:lnTo>
                    <a:pt x="4756150" y="933450"/>
                  </a:lnTo>
                  <a:cubicBezTo>
                    <a:pt x="4786842" y="950383"/>
                    <a:pt x="4849283" y="978958"/>
                    <a:pt x="4883150" y="1003300"/>
                  </a:cubicBezTo>
                  <a:cubicBezTo>
                    <a:pt x="4917017" y="1027642"/>
                    <a:pt x="4938183" y="1056217"/>
                    <a:pt x="4959350" y="1079500"/>
                  </a:cubicBezTo>
                  <a:lnTo>
                    <a:pt x="5010150" y="1143000"/>
                  </a:lnTo>
                  <a:lnTo>
                    <a:pt x="5060950" y="1206500"/>
                  </a:lnTo>
                  <a:lnTo>
                    <a:pt x="5099050" y="1282700"/>
                  </a:lnTo>
                  <a:lnTo>
                    <a:pt x="5130800" y="1352550"/>
                  </a:lnTo>
                  <a:cubicBezTo>
                    <a:pt x="5143500" y="1385358"/>
                    <a:pt x="5166783" y="1437217"/>
                    <a:pt x="5175250" y="1479550"/>
                  </a:cubicBezTo>
                  <a:cubicBezTo>
                    <a:pt x="5183717" y="1521883"/>
                    <a:pt x="5183717" y="1562100"/>
                    <a:pt x="5181600" y="1606550"/>
                  </a:cubicBezTo>
                  <a:lnTo>
                    <a:pt x="5162550" y="1746250"/>
                  </a:lnTo>
                  <a:lnTo>
                    <a:pt x="5156200" y="1809750"/>
                  </a:lnTo>
                  <a:lnTo>
                    <a:pt x="5137150" y="1879600"/>
                  </a:lnTo>
                  <a:lnTo>
                    <a:pt x="5099050" y="1955800"/>
                  </a:lnTo>
                  <a:lnTo>
                    <a:pt x="5060950" y="2012950"/>
                  </a:lnTo>
                  <a:lnTo>
                    <a:pt x="5060950" y="2012950"/>
                  </a:lnTo>
                  <a:lnTo>
                    <a:pt x="5019675" y="1980406"/>
                  </a:lnTo>
                  <a:lnTo>
                    <a:pt x="4965700" y="1930400"/>
                  </a:lnTo>
                  <a:lnTo>
                    <a:pt x="4914900" y="1885950"/>
                  </a:lnTo>
                  <a:lnTo>
                    <a:pt x="4858544" y="1835150"/>
                  </a:lnTo>
                  <a:lnTo>
                    <a:pt x="4801394" y="1794668"/>
                  </a:lnTo>
                  <a:lnTo>
                    <a:pt x="4762500" y="1758950"/>
                  </a:lnTo>
                  <a:lnTo>
                    <a:pt x="4705350" y="1730375"/>
                  </a:lnTo>
                  <a:lnTo>
                    <a:pt x="4648200" y="1708150"/>
                  </a:lnTo>
                  <a:lnTo>
                    <a:pt x="4552950" y="1682750"/>
                  </a:lnTo>
                  <a:lnTo>
                    <a:pt x="1841500" y="1670050"/>
                  </a:lnTo>
                  <a:lnTo>
                    <a:pt x="1828800" y="2419350"/>
                  </a:lnTo>
                  <a:lnTo>
                    <a:pt x="1797050" y="2470150"/>
                  </a:lnTo>
                  <a:lnTo>
                    <a:pt x="1752600" y="2495550"/>
                  </a:lnTo>
                  <a:lnTo>
                    <a:pt x="1752600" y="2495550"/>
                  </a:lnTo>
                  <a:lnTo>
                    <a:pt x="1714500" y="2501900"/>
                  </a:lnTo>
                  <a:lnTo>
                    <a:pt x="1670050" y="2489200"/>
                  </a:lnTo>
                  <a:lnTo>
                    <a:pt x="82550" y="1365250"/>
                  </a:lnTo>
                  <a:lnTo>
                    <a:pt x="50800" y="1352550"/>
                  </a:lnTo>
                  <a:lnTo>
                    <a:pt x="25400" y="1320800"/>
                  </a:lnTo>
                  <a:lnTo>
                    <a:pt x="12700" y="1301750"/>
                  </a:lnTo>
                  <a:lnTo>
                    <a:pt x="0" y="1270000"/>
                  </a:lnTo>
                  <a:lnTo>
                    <a:pt x="12700" y="1225550"/>
                  </a:lnTo>
                  <a:lnTo>
                    <a:pt x="25400" y="1200150"/>
                  </a:lnTo>
                  <a:lnTo>
                    <a:pt x="69850" y="1123950"/>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grpSp>
      <p:grpSp>
        <p:nvGrpSpPr>
          <p:cNvPr id="93" name="Group 92">
            <a:extLst>
              <a:ext uri="{FF2B5EF4-FFF2-40B4-BE49-F238E27FC236}">
                <a16:creationId xmlns:a16="http://schemas.microsoft.com/office/drawing/2014/main" id="{3DF8F7FC-C3DB-BC26-998A-EBF8337CA780}"/>
              </a:ext>
            </a:extLst>
          </p:cNvPr>
          <p:cNvGrpSpPr/>
          <p:nvPr/>
        </p:nvGrpSpPr>
        <p:grpSpPr>
          <a:xfrm>
            <a:off x="1730342" y="3336918"/>
            <a:ext cx="3449987" cy="952220"/>
            <a:chOff x="206341" y="2578473"/>
            <a:chExt cx="3449987" cy="952220"/>
          </a:xfrm>
        </p:grpSpPr>
        <p:grpSp>
          <p:nvGrpSpPr>
            <p:cNvPr id="95" name="Group 94">
              <a:extLst>
                <a:ext uri="{FF2B5EF4-FFF2-40B4-BE49-F238E27FC236}">
                  <a16:creationId xmlns:a16="http://schemas.microsoft.com/office/drawing/2014/main" id="{49601A4C-4869-2EAA-0CA9-73705276749C}"/>
                </a:ext>
              </a:extLst>
            </p:cNvPr>
            <p:cNvGrpSpPr/>
            <p:nvPr/>
          </p:nvGrpSpPr>
          <p:grpSpPr>
            <a:xfrm>
              <a:off x="206341" y="2578473"/>
              <a:ext cx="3373574" cy="952220"/>
              <a:chOff x="206341" y="2447845"/>
              <a:chExt cx="3373574" cy="952220"/>
            </a:xfrm>
          </p:grpSpPr>
          <p:grpSp>
            <p:nvGrpSpPr>
              <p:cNvPr id="99" name="Group 98">
                <a:extLst>
                  <a:ext uri="{FF2B5EF4-FFF2-40B4-BE49-F238E27FC236}">
                    <a16:creationId xmlns:a16="http://schemas.microsoft.com/office/drawing/2014/main" id="{7DAEDAC0-DA63-DC47-1D83-4F4127A86191}"/>
                  </a:ext>
                </a:extLst>
              </p:cNvPr>
              <p:cNvGrpSpPr/>
              <p:nvPr/>
            </p:nvGrpSpPr>
            <p:grpSpPr>
              <a:xfrm>
                <a:off x="1925699" y="2447845"/>
                <a:ext cx="968035" cy="261610"/>
                <a:chOff x="5916080" y="2775286"/>
                <a:chExt cx="968035" cy="261610"/>
              </a:xfrm>
            </p:grpSpPr>
            <p:sp>
              <p:nvSpPr>
                <p:cNvPr id="107" name="Rounded Rectangle 13">
                  <a:extLst>
                    <a:ext uri="{FF2B5EF4-FFF2-40B4-BE49-F238E27FC236}">
                      <a16:creationId xmlns:a16="http://schemas.microsoft.com/office/drawing/2014/main" id="{F835FB19-3F65-94A6-372D-1ED8E3C46BAF}"/>
                    </a:ext>
                  </a:extLst>
                </p:cNvPr>
                <p:cNvSpPr/>
                <p:nvPr/>
              </p:nvSpPr>
              <p:spPr>
                <a:xfrm>
                  <a:off x="5916080" y="2805780"/>
                  <a:ext cx="968035" cy="210122"/>
                </a:xfrm>
                <a:prstGeom prst="roundRect">
                  <a:avLst>
                    <a:gd name="adj" fmla="val 50000"/>
                  </a:avLst>
                </a:pr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B5C2E5"/>
                    </a:solidFill>
                    <a:latin typeface="Arial"/>
                  </a:endParaRPr>
                </a:p>
              </p:txBody>
            </p:sp>
            <p:sp>
              <p:nvSpPr>
                <p:cNvPr id="108" name="TextBox 107">
                  <a:extLst>
                    <a:ext uri="{FF2B5EF4-FFF2-40B4-BE49-F238E27FC236}">
                      <a16:creationId xmlns:a16="http://schemas.microsoft.com/office/drawing/2014/main" id="{4B092ADA-8304-66DB-54FD-A9B7FC6E9F19}"/>
                    </a:ext>
                  </a:extLst>
                </p:cNvPr>
                <p:cNvSpPr txBox="1"/>
                <p:nvPr/>
              </p:nvSpPr>
              <p:spPr>
                <a:xfrm>
                  <a:off x="5927199" y="2775286"/>
                  <a:ext cx="956916" cy="261610"/>
                </a:xfrm>
                <a:prstGeom prst="rect">
                  <a:avLst/>
                </a:prstGeom>
                <a:noFill/>
              </p:spPr>
              <p:txBody>
                <a:bodyPr wrap="square" rtlCol="0">
                  <a:spAutoFit/>
                </a:bodyPr>
                <a:lstStyle/>
                <a:p>
                  <a:pPr algn="ctr" eaLnBrk="1" fontAlgn="auto" hangingPunct="1">
                    <a:spcBef>
                      <a:spcPts val="0"/>
                    </a:spcBef>
                    <a:spcAft>
                      <a:spcPts val="0"/>
                    </a:spcAft>
                    <a:defRPr/>
                  </a:pPr>
                  <a:r>
                    <a:rPr lang="en-GB" sz="1100">
                      <a:solidFill>
                        <a:srgbClr val="FFFFFF"/>
                      </a:solidFill>
                      <a:latin typeface="Aptos" panose="020B0004020202020204" pitchFamily="34" charset="0"/>
                      <a:cs typeface="+mn-cs"/>
                    </a:rPr>
                    <a:t>FCA</a:t>
                  </a:r>
                </a:p>
              </p:txBody>
            </p:sp>
          </p:grpSp>
          <p:sp>
            <p:nvSpPr>
              <p:cNvPr id="101" name="Rectangle 100">
                <a:extLst>
                  <a:ext uri="{FF2B5EF4-FFF2-40B4-BE49-F238E27FC236}">
                    <a16:creationId xmlns:a16="http://schemas.microsoft.com/office/drawing/2014/main" id="{86159E54-AD18-D777-E1A7-BD2FA9E7903D}"/>
                  </a:ext>
                </a:extLst>
              </p:cNvPr>
              <p:cNvSpPr/>
              <p:nvPr/>
            </p:nvSpPr>
            <p:spPr>
              <a:xfrm>
                <a:off x="206341" y="2661401"/>
                <a:ext cx="2794465" cy="738664"/>
              </a:xfrm>
              <a:prstGeom prst="rect">
                <a:avLst/>
              </a:prstGeom>
            </p:spPr>
            <p:txBody>
              <a:bodyPr wrap="square">
                <a:spAutoFit/>
              </a:bodyPr>
              <a:lstStyle/>
              <a:p>
                <a:pPr marL="0" lvl="1" algn="r">
                  <a:spcBef>
                    <a:spcPts val="0"/>
                  </a:spcBef>
                  <a:spcAft>
                    <a:spcPts val="1200"/>
                  </a:spcAft>
                  <a:buClr>
                    <a:srgbClr val="1F497D"/>
                  </a:buClr>
                  <a:buSzPct val="100000"/>
                  <a:defRPr/>
                </a:pPr>
                <a:r>
                  <a:rPr lang="en-US" sz="1400">
                    <a:solidFill>
                      <a:srgbClr val="000000"/>
                    </a:solidFill>
                    <a:latin typeface="Aptos" panose="020B0004020202020204" pitchFamily="34" charset="0"/>
                    <a:ea typeface="ヒラギノ角ゴ Pro W3" charset="-128"/>
                    <a:cs typeface="Arial" pitchFamily="34" charset="0"/>
                  </a:rPr>
                  <a:t>FCA require adviser firms to start from the position that a transfer will not be suitable</a:t>
                </a:r>
              </a:p>
            </p:txBody>
          </p:sp>
          <p:sp>
            <p:nvSpPr>
              <p:cNvPr id="102" name="Oval 101">
                <a:extLst>
                  <a:ext uri="{FF2B5EF4-FFF2-40B4-BE49-F238E27FC236}">
                    <a16:creationId xmlns:a16="http://schemas.microsoft.com/office/drawing/2014/main" id="{859CC943-360E-F2F0-5183-55036118E9B1}"/>
                  </a:ext>
                </a:extLst>
              </p:cNvPr>
              <p:cNvSpPr/>
              <p:nvPr/>
            </p:nvSpPr>
            <p:spPr>
              <a:xfrm rot="18360000">
                <a:off x="3236902" y="2521763"/>
                <a:ext cx="343013" cy="343013"/>
              </a:xfrm>
              <a:prstGeom prst="ellipse">
                <a:avLst/>
              </a:pr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B5C2E5"/>
                  </a:solidFill>
                  <a:latin typeface="Arial"/>
                </a:endParaRPr>
              </a:p>
            </p:txBody>
          </p:sp>
        </p:grpSp>
        <p:sp>
          <p:nvSpPr>
            <p:cNvPr id="97" name="TextBox 96">
              <a:extLst>
                <a:ext uri="{FF2B5EF4-FFF2-40B4-BE49-F238E27FC236}">
                  <a16:creationId xmlns:a16="http://schemas.microsoft.com/office/drawing/2014/main" id="{6A5179A7-FC3C-7989-7DC8-201194D12CAE}"/>
                </a:ext>
              </a:extLst>
            </p:cNvPr>
            <p:cNvSpPr txBox="1"/>
            <p:nvPr/>
          </p:nvSpPr>
          <p:spPr>
            <a:xfrm>
              <a:off x="3155282" y="2698061"/>
              <a:ext cx="501046" cy="261610"/>
            </a:xfrm>
            <a:prstGeom prst="rect">
              <a:avLst/>
            </a:prstGeom>
            <a:noFill/>
          </p:spPr>
          <p:txBody>
            <a:bodyPr wrap="square">
              <a:spAutoFit/>
            </a:bodyPr>
            <a:lstStyle/>
            <a:p>
              <a:pPr algn="ctr" eaLnBrk="1" fontAlgn="auto" hangingPunct="1">
                <a:spcBef>
                  <a:spcPts val="0"/>
                </a:spcBef>
                <a:spcAft>
                  <a:spcPts val="0"/>
                </a:spcAft>
                <a:defRPr/>
              </a:pPr>
              <a:r>
                <a:rPr lang="en-GB" sz="1050">
                  <a:solidFill>
                    <a:srgbClr val="FFFFFF"/>
                  </a:solidFill>
                  <a:latin typeface="Aptos" panose="020B0004020202020204" pitchFamily="34" charset="0"/>
                  <a:cs typeface="+mn-cs"/>
                </a:rPr>
                <a:t>FCA</a:t>
              </a:r>
            </a:p>
          </p:txBody>
        </p:sp>
      </p:grpSp>
    </p:spTree>
    <p:custDataLst>
      <p:tags r:id="rId1"/>
    </p:custDataLst>
    <p:extLst>
      <p:ext uri="{BB962C8B-B14F-4D97-AF65-F5344CB8AC3E}">
        <p14:creationId xmlns:p14="http://schemas.microsoft.com/office/powerpoint/2010/main" val="39458557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250"/>
                                        <p:tgtEl>
                                          <p:spTgt spid="19"/>
                                        </p:tgtEl>
                                      </p:cBhvr>
                                    </p:animEffect>
                                  </p:childTnLst>
                                </p:cTn>
                              </p:par>
                              <p:par>
                                <p:cTn id="8" presetID="10" presetClass="entr" presetSubtype="0" fill="hold" nodeType="withEffect">
                                  <p:stCondLst>
                                    <p:cond delay="10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fade">
                                      <p:cBhvr>
                                        <p:cTn id="20" dur="500"/>
                                        <p:tgtEl>
                                          <p:spTgt spid="7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fade">
                                      <p:cBhvr>
                                        <p:cTn id="4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7C75FD15-0848-4BAF-9437-1FCF715C9E97}"/>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Financial scams – protect yourself</a:t>
            </a:r>
          </a:p>
        </p:txBody>
      </p:sp>
      <p:grpSp>
        <p:nvGrpSpPr>
          <p:cNvPr id="94" name="Group 93">
            <a:extLst>
              <a:ext uri="{FF2B5EF4-FFF2-40B4-BE49-F238E27FC236}">
                <a16:creationId xmlns:a16="http://schemas.microsoft.com/office/drawing/2014/main" id="{CC7CB7CE-B2B9-4654-8884-ACCE6390D021}"/>
              </a:ext>
            </a:extLst>
          </p:cNvPr>
          <p:cNvGrpSpPr/>
          <p:nvPr/>
        </p:nvGrpSpPr>
        <p:grpSpPr>
          <a:xfrm>
            <a:off x="802800" y="1723458"/>
            <a:ext cx="8552884" cy="1393993"/>
            <a:chOff x="247700" y="1001966"/>
            <a:chExt cx="8552884" cy="1393993"/>
          </a:xfrm>
        </p:grpSpPr>
        <p:grpSp>
          <p:nvGrpSpPr>
            <p:cNvPr id="44" name="Group 43">
              <a:extLst>
                <a:ext uri="{FF2B5EF4-FFF2-40B4-BE49-F238E27FC236}">
                  <a16:creationId xmlns:a16="http://schemas.microsoft.com/office/drawing/2014/main" id="{934AEA47-C516-4947-9E8C-77F106632A2D}"/>
                </a:ext>
              </a:extLst>
            </p:cNvPr>
            <p:cNvGrpSpPr/>
            <p:nvPr/>
          </p:nvGrpSpPr>
          <p:grpSpPr>
            <a:xfrm>
              <a:off x="2070717" y="1403038"/>
              <a:ext cx="6729867" cy="369332"/>
              <a:chOff x="2671707" y="1903481"/>
              <a:chExt cx="6729867" cy="369332"/>
            </a:xfrm>
          </p:grpSpPr>
          <p:sp>
            <p:nvSpPr>
              <p:cNvPr id="46" name="Chevron 27">
                <a:extLst>
                  <a:ext uri="{FF2B5EF4-FFF2-40B4-BE49-F238E27FC236}">
                    <a16:creationId xmlns:a16="http://schemas.microsoft.com/office/drawing/2014/main" id="{C77CD2E1-392F-4024-9F8E-414B193DA146}"/>
                  </a:ext>
                </a:extLst>
              </p:cNvPr>
              <p:cNvSpPr/>
              <p:nvPr/>
            </p:nvSpPr>
            <p:spPr>
              <a:xfrm>
                <a:off x="2671707" y="1935209"/>
                <a:ext cx="304272" cy="321615"/>
              </a:xfrm>
              <a:prstGeom prst="chevron">
                <a:avLst/>
              </a:prstGeom>
              <a:solidFill>
                <a:srgbClr val="5DD6F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chemeClr val="tx1"/>
                  </a:solidFill>
                  <a:latin typeface="Arial"/>
                </a:endParaRPr>
              </a:p>
            </p:txBody>
          </p:sp>
          <p:sp>
            <p:nvSpPr>
              <p:cNvPr id="47" name="Rectangle 46">
                <a:extLst>
                  <a:ext uri="{FF2B5EF4-FFF2-40B4-BE49-F238E27FC236}">
                    <a16:creationId xmlns:a16="http://schemas.microsoft.com/office/drawing/2014/main" id="{6BEF93C3-DF17-4603-ADD1-6C3DE80DCCB6}"/>
                  </a:ext>
                </a:extLst>
              </p:cNvPr>
              <p:cNvSpPr/>
              <p:nvPr/>
            </p:nvSpPr>
            <p:spPr>
              <a:xfrm>
                <a:off x="3112789" y="1903481"/>
                <a:ext cx="6288785" cy="369332"/>
              </a:xfrm>
              <a:prstGeom prst="rect">
                <a:avLst/>
              </a:prstGeom>
            </p:spPr>
            <p:txBody>
              <a:bodyPr wrap="square">
                <a:spAutoFit/>
              </a:bodyPr>
              <a:lstStyle/>
              <a:p>
                <a:pPr defTabSz="914400" eaLnBrk="1" fontAlgn="auto" hangingPunct="1">
                  <a:spcBef>
                    <a:spcPts val="0"/>
                  </a:spcBef>
                  <a:spcAft>
                    <a:spcPts val="0"/>
                  </a:spcAft>
                  <a:defRPr/>
                </a:pPr>
                <a:r>
                  <a:rPr lang="en-GB">
                    <a:solidFill>
                      <a:srgbClr val="000000"/>
                    </a:solidFill>
                    <a:latin typeface="Aptos" panose="020B0004020202020204" pitchFamily="34" charset="0"/>
                    <a:ea typeface="+mn-ea"/>
                    <a:cs typeface="+mn-cs"/>
                  </a:rPr>
                  <a:t>Reject unexpected offers and communications</a:t>
                </a:r>
              </a:p>
            </p:txBody>
          </p:sp>
        </p:grpSp>
        <p:grpSp>
          <p:nvGrpSpPr>
            <p:cNvPr id="71" name="Group 70">
              <a:extLst>
                <a:ext uri="{FF2B5EF4-FFF2-40B4-BE49-F238E27FC236}">
                  <a16:creationId xmlns:a16="http://schemas.microsoft.com/office/drawing/2014/main" id="{EEE64AEB-4C85-4B51-ACFD-194BEF49B146}"/>
                </a:ext>
              </a:extLst>
            </p:cNvPr>
            <p:cNvGrpSpPr/>
            <p:nvPr/>
          </p:nvGrpSpPr>
          <p:grpSpPr>
            <a:xfrm>
              <a:off x="247700" y="1001966"/>
              <a:ext cx="1462733" cy="1393993"/>
              <a:chOff x="593567" y="987106"/>
              <a:chExt cx="1462733" cy="1393993"/>
            </a:xfrm>
          </p:grpSpPr>
          <p:pic>
            <p:nvPicPr>
              <p:cNvPr id="69" name="Graphic 68" descr="Speech with solid fill">
                <a:extLst>
                  <a:ext uri="{FF2B5EF4-FFF2-40B4-BE49-F238E27FC236}">
                    <a16:creationId xmlns:a16="http://schemas.microsoft.com/office/drawing/2014/main" id="{F0C09B00-BABE-468A-A97B-A51B63A0CCF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93567" y="987106"/>
                <a:ext cx="1462733" cy="1393993"/>
              </a:xfrm>
              <a:prstGeom prst="rect">
                <a:avLst/>
              </a:prstGeom>
            </p:spPr>
          </p:pic>
          <p:sp>
            <p:nvSpPr>
              <p:cNvPr id="70" name="TextBox 69">
                <a:extLst>
                  <a:ext uri="{FF2B5EF4-FFF2-40B4-BE49-F238E27FC236}">
                    <a16:creationId xmlns:a16="http://schemas.microsoft.com/office/drawing/2014/main" id="{E3E6B5C8-8E36-4BEE-A53F-80CFD56E48A9}"/>
                  </a:ext>
                </a:extLst>
              </p:cNvPr>
              <p:cNvSpPr txBox="1"/>
              <p:nvPr/>
            </p:nvSpPr>
            <p:spPr>
              <a:xfrm>
                <a:off x="723944" y="1241464"/>
                <a:ext cx="1210614" cy="646331"/>
              </a:xfrm>
              <a:prstGeom prst="rect">
                <a:avLst/>
              </a:prstGeom>
              <a:noFill/>
            </p:spPr>
            <p:txBody>
              <a:bodyPr wrap="square" rtlCol="0">
                <a:spAutoFit/>
              </a:bodyPr>
              <a:lstStyle/>
              <a:p>
                <a:pPr algn="ctr"/>
                <a:r>
                  <a:rPr lang="en-GB" b="1">
                    <a:solidFill>
                      <a:schemeClr val="bg2"/>
                    </a:solidFill>
                    <a:latin typeface="Aptos" panose="020B0004020202020204" pitchFamily="34" charset="0"/>
                  </a:rPr>
                  <a:t>NO</a:t>
                </a:r>
                <a:br>
                  <a:rPr lang="en-GB" b="1">
                    <a:solidFill>
                      <a:schemeClr val="bg2"/>
                    </a:solidFill>
                    <a:latin typeface="Aptos" panose="020B0004020202020204" pitchFamily="34" charset="0"/>
                  </a:rPr>
                </a:br>
                <a:r>
                  <a:rPr lang="en-GB" b="1">
                    <a:solidFill>
                      <a:schemeClr val="bg2"/>
                    </a:solidFill>
                    <a:latin typeface="Aptos" panose="020B0004020202020204" pitchFamily="34" charset="0"/>
                  </a:rPr>
                  <a:t>THANKS</a:t>
                </a:r>
              </a:p>
            </p:txBody>
          </p:sp>
        </p:grpSp>
      </p:grpSp>
      <p:grpSp>
        <p:nvGrpSpPr>
          <p:cNvPr id="95" name="Group 94">
            <a:extLst>
              <a:ext uri="{FF2B5EF4-FFF2-40B4-BE49-F238E27FC236}">
                <a16:creationId xmlns:a16="http://schemas.microsoft.com/office/drawing/2014/main" id="{87E1B697-B8D3-440C-B954-D8ABA32BF043}"/>
              </a:ext>
            </a:extLst>
          </p:cNvPr>
          <p:cNvGrpSpPr/>
          <p:nvPr/>
        </p:nvGrpSpPr>
        <p:grpSpPr>
          <a:xfrm>
            <a:off x="1003035" y="2703608"/>
            <a:ext cx="8352651" cy="1238766"/>
            <a:chOff x="447935" y="2001855"/>
            <a:chExt cx="8352651" cy="1238766"/>
          </a:xfrm>
        </p:grpSpPr>
        <p:grpSp>
          <p:nvGrpSpPr>
            <p:cNvPr id="50" name="Group 49">
              <a:extLst>
                <a:ext uri="{FF2B5EF4-FFF2-40B4-BE49-F238E27FC236}">
                  <a16:creationId xmlns:a16="http://schemas.microsoft.com/office/drawing/2014/main" id="{8B1D7333-D79A-4C09-96A4-DAE7343F65F5}"/>
                </a:ext>
              </a:extLst>
            </p:cNvPr>
            <p:cNvGrpSpPr/>
            <p:nvPr/>
          </p:nvGrpSpPr>
          <p:grpSpPr>
            <a:xfrm>
              <a:off x="2070717" y="2178792"/>
              <a:ext cx="6729869" cy="1061829"/>
              <a:chOff x="2671707" y="2999147"/>
              <a:chExt cx="6729869" cy="1061829"/>
            </a:xfrm>
          </p:grpSpPr>
          <p:sp>
            <p:nvSpPr>
              <p:cNvPr id="52" name="Chevron 89">
                <a:extLst>
                  <a:ext uri="{FF2B5EF4-FFF2-40B4-BE49-F238E27FC236}">
                    <a16:creationId xmlns:a16="http://schemas.microsoft.com/office/drawing/2014/main" id="{8767936A-5159-442F-9ED5-BC92E53161C4}"/>
                  </a:ext>
                </a:extLst>
              </p:cNvPr>
              <p:cNvSpPr/>
              <p:nvPr/>
            </p:nvSpPr>
            <p:spPr>
              <a:xfrm>
                <a:off x="2671707" y="3221285"/>
                <a:ext cx="304272" cy="321615"/>
              </a:xfrm>
              <a:prstGeom prst="chevron">
                <a:avLst/>
              </a:prstGeom>
              <a:solidFill>
                <a:srgbClr val="91BF6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chemeClr val="tx1"/>
                  </a:solidFill>
                  <a:latin typeface="Arial"/>
                </a:endParaRPr>
              </a:p>
            </p:txBody>
          </p:sp>
          <p:sp>
            <p:nvSpPr>
              <p:cNvPr id="53" name="Rectangle 52">
                <a:extLst>
                  <a:ext uri="{FF2B5EF4-FFF2-40B4-BE49-F238E27FC236}">
                    <a16:creationId xmlns:a16="http://schemas.microsoft.com/office/drawing/2014/main" id="{FB332BBB-48FD-4DE2-A29E-30D97C58234C}"/>
                  </a:ext>
                </a:extLst>
              </p:cNvPr>
              <p:cNvSpPr/>
              <p:nvPr/>
            </p:nvSpPr>
            <p:spPr>
              <a:xfrm>
                <a:off x="3112789" y="2999147"/>
                <a:ext cx="6288787" cy="1061829"/>
              </a:xfrm>
              <a:prstGeom prst="rect">
                <a:avLst/>
              </a:prstGeom>
            </p:spPr>
            <p:txBody>
              <a:bodyPr wrap="square">
                <a:spAutoFit/>
              </a:bodyPr>
              <a:lstStyle/>
              <a:p>
                <a:pPr defTabSz="914400" eaLnBrk="1" fontAlgn="auto" hangingPunct="1">
                  <a:spcBef>
                    <a:spcPts val="0"/>
                  </a:spcBef>
                  <a:spcAft>
                    <a:spcPts val="0"/>
                  </a:spcAft>
                  <a:defRPr/>
                </a:pPr>
                <a:r>
                  <a:rPr lang="en-GB">
                    <a:solidFill>
                      <a:srgbClr val="000000"/>
                    </a:solidFill>
                    <a:latin typeface="Aptos" panose="020B0004020202020204" pitchFamily="34" charset="0"/>
                    <a:ea typeface="+mn-ea"/>
                    <a:cs typeface="+mn-cs"/>
                  </a:rPr>
                  <a:t>Check who you’re dealing with</a:t>
                </a:r>
              </a:p>
              <a:p>
                <a:pPr defTabSz="914400" eaLnBrk="1" fontAlgn="auto" hangingPunct="1">
                  <a:spcBef>
                    <a:spcPts val="0"/>
                  </a:spcBef>
                  <a:spcAft>
                    <a:spcPts val="0"/>
                  </a:spcAft>
                  <a:defRPr/>
                </a:pPr>
                <a:endParaRPr lang="en-GB" sz="900">
                  <a:solidFill>
                    <a:srgbClr val="000000"/>
                  </a:solidFill>
                  <a:latin typeface="Aptos" panose="020B0004020202020204" pitchFamily="34" charset="0"/>
                  <a:ea typeface="+mn-ea"/>
                  <a:cs typeface="+mn-cs"/>
                </a:endParaRPr>
              </a:p>
              <a:p>
                <a:pPr defTabSz="914400" eaLnBrk="1" fontAlgn="auto" hangingPunct="1">
                  <a:spcBef>
                    <a:spcPts val="0"/>
                  </a:spcBef>
                  <a:spcAft>
                    <a:spcPts val="0"/>
                  </a:spcAft>
                  <a:defRPr/>
                </a:pPr>
                <a:r>
                  <a:rPr lang="en-GB">
                    <a:solidFill>
                      <a:srgbClr val="000000"/>
                    </a:solidFill>
                    <a:latin typeface="Aptos" panose="020B0004020202020204" pitchFamily="34" charset="0"/>
                    <a:ea typeface="+mn-ea"/>
                    <a:cs typeface="+mn-cs"/>
                  </a:rPr>
                  <a:t>Financial services register: </a:t>
                </a:r>
                <a:r>
                  <a:rPr lang="en-GB">
                    <a:solidFill>
                      <a:srgbClr val="000000"/>
                    </a:solidFill>
                    <a:latin typeface="Aptos" panose="020B0004020202020204" pitchFamily="34" charset="0"/>
                    <a:ea typeface="+mn-ea"/>
                    <a:cs typeface="+mn-cs"/>
                    <a:hlinkClick r:id="rId5">
                      <a:extLst>
                        <a:ext uri="{A12FA001-AC4F-418D-AE19-62706E023703}">
                          <ahyp:hlinkClr xmlns:ahyp="http://schemas.microsoft.com/office/drawing/2018/hyperlinkcolor" val="tx"/>
                        </a:ext>
                      </a:extLst>
                    </a:hlinkClick>
                  </a:rPr>
                  <a:t>https://register.fca.org.uk/</a:t>
                </a:r>
                <a:endParaRPr lang="en-GB">
                  <a:solidFill>
                    <a:srgbClr val="000000"/>
                  </a:solidFill>
                  <a:latin typeface="Aptos" panose="020B0004020202020204" pitchFamily="34" charset="0"/>
                  <a:ea typeface="+mn-ea"/>
                  <a:cs typeface="+mn-cs"/>
                </a:endParaRPr>
              </a:p>
              <a:p>
                <a:pPr defTabSz="914400" eaLnBrk="1" fontAlgn="auto" hangingPunct="1">
                  <a:spcBef>
                    <a:spcPts val="0"/>
                  </a:spcBef>
                  <a:spcAft>
                    <a:spcPts val="0"/>
                  </a:spcAft>
                  <a:defRPr/>
                </a:pPr>
                <a:r>
                  <a:rPr lang="en-GB">
                    <a:solidFill>
                      <a:srgbClr val="000000"/>
                    </a:solidFill>
                    <a:latin typeface="Aptos" panose="020B0004020202020204" pitchFamily="34" charset="0"/>
                    <a:ea typeface="+mn-ea"/>
                    <a:cs typeface="+mn-cs"/>
                  </a:rPr>
                  <a:t> or 0800 111 6768</a:t>
                </a:r>
              </a:p>
            </p:txBody>
          </p:sp>
        </p:grpSp>
        <p:pic>
          <p:nvPicPr>
            <p:cNvPr id="73" name="Graphic 72" descr="Laptop with solid fill">
              <a:extLst>
                <a:ext uri="{FF2B5EF4-FFF2-40B4-BE49-F238E27FC236}">
                  <a16:creationId xmlns:a16="http://schemas.microsoft.com/office/drawing/2014/main" id="{5B84E1DC-A218-4BAC-AF5F-B729B3B053F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47935" y="2001855"/>
              <a:ext cx="1132467" cy="1132467"/>
            </a:xfrm>
            <a:prstGeom prst="rect">
              <a:avLst/>
            </a:prstGeom>
          </p:spPr>
        </p:pic>
      </p:grpSp>
      <p:grpSp>
        <p:nvGrpSpPr>
          <p:cNvPr id="96" name="Group 95">
            <a:extLst>
              <a:ext uri="{FF2B5EF4-FFF2-40B4-BE49-F238E27FC236}">
                <a16:creationId xmlns:a16="http://schemas.microsoft.com/office/drawing/2014/main" id="{7457560D-DDC3-49F5-BB6C-5ACBCA3CC7E3}"/>
              </a:ext>
            </a:extLst>
          </p:cNvPr>
          <p:cNvGrpSpPr/>
          <p:nvPr/>
        </p:nvGrpSpPr>
        <p:grpSpPr>
          <a:xfrm>
            <a:off x="1112068" y="3787728"/>
            <a:ext cx="6526831" cy="914400"/>
            <a:chOff x="556968" y="3085975"/>
            <a:chExt cx="6526831" cy="914400"/>
          </a:xfrm>
        </p:grpSpPr>
        <p:grpSp>
          <p:nvGrpSpPr>
            <p:cNvPr id="61" name="Group 60">
              <a:extLst>
                <a:ext uri="{FF2B5EF4-FFF2-40B4-BE49-F238E27FC236}">
                  <a16:creationId xmlns:a16="http://schemas.microsoft.com/office/drawing/2014/main" id="{80FAE5D4-DA11-4BEA-B1FF-2DD01A004DD5}"/>
                </a:ext>
              </a:extLst>
            </p:cNvPr>
            <p:cNvGrpSpPr/>
            <p:nvPr/>
          </p:nvGrpSpPr>
          <p:grpSpPr>
            <a:xfrm>
              <a:off x="2070717" y="3358509"/>
              <a:ext cx="5013082" cy="369332"/>
              <a:chOff x="2608387" y="4787808"/>
              <a:chExt cx="5013082" cy="369332"/>
            </a:xfrm>
          </p:grpSpPr>
          <p:sp>
            <p:nvSpPr>
              <p:cNvPr id="63" name="Chevron 90">
                <a:extLst>
                  <a:ext uri="{FF2B5EF4-FFF2-40B4-BE49-F238E27FC236}">
                    <a16:creationId xmlns:a16="http://schemas.microsoft.com/office/drawing/2014/main" id="{8D3A9D32-0FD1-4638-82FD-601BA5CD64F8}"/>
                  </a:ext>
                </a:extLst>
              </p:cNvPr>
              <p:cNvSpPr/>
              <p:nvPr/>
            </p:nvSpPr>
            <p:spPr>
              <a:xfrm>
                <a:off x="2608387" y="4795521"/>
                <a:ext cx="304272" cy="321615"/>
              </a:xfrm>
              <a:prstGeom prst="chevron">
                <a:avLst/>
              </a:prstGeom>
              <a:solidFill>
                <a:srgbClr val="F2497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chemeClr val="tx1"/>
                  </a:solidFill>
                  <a:latin typeface="Arial"/>
                </a:endParaRPr>
              </a:p>
            </p:txBody>
          </p:sp>
          <p:sp>
            <p:nvSpPr>
              <p:cNvPr id="64" name="Rectangle 63">
                <a:extLst>
                  <a:ext uri="{FF2B5EF4-FFF2-40B4-BE49-F238E27FC236}">
                    <a16:creationId xmlns:a16="http://schemas.microsoft.com/office/drawing/2014/main" id="{040AAF47-8EFC-455B-9AD9-063113EC3AC7}"/>
                  </a:ext>
                </a:extLst>
              </p:cNvPr>
              <p:cNvSpPr/>
              <p:nvPr/>
            </p:nvSpPr>
            <p:spPr>
              <a:xfrm>
                <a:off x="3049469" y="4787808"/>
                <a:ext cx="4572000" cy="369332"/>
              </a:xfrm>
              <a:prstGeom prst="rect">
                <a:avLst/>
              </a:prstGeom>
            </p:spPr>
            <p:txBody>
              <a:bodyPr>
                <a:spAutoFit/>
              </a:bodyPr>
              <a:lstStyle/>
              <a:p>
                <a:pPr defTabSz="914400" eaLnBrk="1" fontAlgn="auto" hangingPunct="1">
                  <a:spcBef>
                    <a:spcPts val="0"/>
                  </a:spcBef>
                  <a:spcAft>
                    <a:spcPts val="0"/>
                  </a:spcAft>
                  <a:defRPr/>
                </a:pPr>
                <a:r>
                  <a:rPr lang="en-GB">
                    <a:solidFill>
                      <a:srgbClr val="000000"/>
                    </a:solidFill>
                    <a:latin typeface="Aptos" panose="020B0004020202020204" pitchFamily="34" charset="0"/>
                    <a:ea typeface="+mn-ea"/>
                    <a:cs typeface="+mn-cs"/>
                  </a:rPr>
                  <a:t>Don’t be rushed or feel pressured</a:t>
                </a:r>
              </a:p>
            </p:txBody>
          </p:sp>
        </p:grpSp>
        <p:pic>
          <p:nvPicPr>
            <p:cNvPr id="75" name="Graphic 74" descr="Hourglass 60% with solid fill">
              <a:extLst>
                <a:ext uri="{FF2B5EF4-FFF2-40B4-BE49-F238E27FC236}">
                  <a16:creationId xmlns:a16="http://schemas.microsoft.com/office/drawing/2014/main" id="{C7315D8D-7A3C-4D4F-8F55-A5C953224B6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56968" y="3085975"/>
              <a:ext cx="914400" cy="914400"/>
            </a:xfrm>
            <a:prstGeom prst="rect">
              <a:avLst/>
            </a:prstGeom>
          </p:spPr>
        </p:pic>
      </p:grpSp>
      <p:grpSp>
        <p:nvGrpSpPr>
          <p:cNvPr id="97" name="Group 96">
            <a:extLst>
              <a:ext uri="{FF2B5EF4-FFF2-40B4-BE49-F238E27FC236}">
                <a16:creationId xmlns:a16="http://schemas.microsoft.com/office/drawing/2014/main" id="{86774794-4E9A-40D3-9E16-CFF93E08ACD5}"/>
              </a:ext>
            </a:extLst>
          </p:cNvPr>
          <p:cNvGrpSpPr/>
          <p:nvPr/>
        </p:nvGrpSpPr>
        <p:grpSpPr>
          <a:xfrm>
            <a:off x="933176" y="4654575"/>
            <a:ext cx="8422508" cy="961953"/>
            <a:chOff x="378077" y="3952821"/>
            <a:chExt cx="8422508" cy="961953"/>
          </a:xfrm>
        </p:grpSpPr>
        <p:pic>
          <p:nvPicPr>
            <p:cNvPr id="77" name="Graphic 76" descr="Receiver with solid fill">
              <a:extLst>
                <a:ext uri="{FF2B5EF4-FFF2-40B4-BE49-F238E27FC236}">
                  <a16:creationId xmlns:a16="http://schemas.microsoft.com/office/drawing/2014/main" id="{804D88A0-07A4-44E7-83D8-1E21A787B3B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78077" y="4179265"/>
              <a:ext cx="735509" cy="735509"/>
            </a:xfrm>
            <a:prstGeom prst="rect">
              <a:avLst/>
            </a:prstGeom>
          </p:spPr>
        </p:pic>
        <p:grpSp>
          <p:nvGrpSpPr>
            <p:cNvPr id="81" name="Group 80">
              <a:extLst>
                <a:ext uri="{FF2B5EF4-FFF2-40B4-BE49-F238E27FC236}">
                  <a16:creationId xmlns:a16="http://schemas.microsoft.com/office/drawing/2014/main" id="{E6A7FBF0-D9A0-4505-AFFD-439F2E2C4848}"/>
                </a:ext>
              </a:extLst>
            </p:cNvPr>
            <p:cNvGrpSpPr/>
            <p:nvPr/>
          </p:nvGrpSpPr>
          <p:grpSpPr>
            <a:xfrm>
              <a:off x="664478" y="3952821"/>
              <a:ext cx="699380" cy="699380"/>
              <a:chOff x="1239001" y="4302511"/>
              <a:chExt cx="699380" cy="699380"/>
            </a:xfrm>
          </p:grpSpPr>
          <p:pic>
            <p:nvPicPr>
              <p:cNvPr id="79" name="Graphic 78" descr="Speech with solid fill">
                <a:extLst>
                  <a:ext uri="{FF2B5EF4-FFF2-40B4-BE49-F238E27FC236}">
                    <a16:creationId xmlns:a16="http://schemas.microsoft.com/office/drawing/2014/main" id="{768FAD1F-35DD-4CF5-8AE9-E2DDB1C97E65}"/>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flipH="1">
                <a:off x="1239001" y="4302511"/>
                <a:ext cx="699380" cy="699380"/>
              </a:xfrm>
              <a:prstGeom prst="rect">
                <a:avLst/>
              </a:prstGeom>
            </p:spPr>
          </p:pic>
          <p:sp>
            <p:nvSpPr>
              <p:cNvPr id="80" name="TextBox 79">
                <a:extLst>
                  <a:ext uri="{FF2B5EF4-FFF2-40B4-BE49-F238E27FC236}">
                    <a16:creationId xmlns:a16="http://schemas.microsoft.com/office/drawing/2014/main" id="{9475637C-D312-4BFC-8C65-7DBF1349BD85}"/>
                  </a:ext>
                </a:extLst>
              </p:cNvPr>
              <p:cNvSpPr txBox="1"/>
              <p:nvPr/>
            </p:nvSpPr>
            <p:spPr>
              <a:xfrm>
                <a:off x="1400817" y="4376896"/>
                <a:ext cx="489397" cy="461665"/>
              </a:xfrm>
              <a:prstGeom prst="rect">
                <a:avLst/>
              </a:prstGeom>
              <a:noFill/>
            </p:spPr>
            <p:txBody>
              <a:bodyPr wrap="square" rtlCol="0">
                <a:spAutoFit/>
              </a:bodyPr>
              <a:lstStyle/>
              <a:p>
                <a:r>
                  <a:rPr lang="en-GB" sz="2400" b="1">
                    <a:solidFill>
                      <a:schemeClr val="bg2"/>
                    </a:solidFill>
                    <a:latin typeface="Aptos" panose="020B0004020202020204" pitchFamily="34" charset="0"/>
                  </a:rPr>
                  <a:t>£</a:t>
                </a:r>
              </a:p>
            </p:txBody>
          </p:sp>
        </p:grpSp>
        <p:grpSp>
          <p:nvGrpSpPr>
            <p:cNvPr id="82" name="Group 81">
              <a:extLst>
                <a:ext uri="{FF2B5EF4-FFF2-40B4-BE49-F238E27FC236}">
                  <a16:creationId xmlns:a16="http://schemas.microsoft.com/office/drawing/2014/main" id="{E04B1C98-AF36-40DC-8FC1-B806E239724C}"/>
                </a:ext>
              </a:extLst>
            </p:cNvPr>
            <p:cNvGrpSpPr/>
            <p:nvPr/>
          </p:nvGrpSpPr>
          <p:grpSpPr>
            <a:xfrm>
              <a:off x="2057156" y="4115226"/>
              <a:ext cx="6743429" cy="646331"/>
              <a:chOff x="2608387" y="4644996"/>
              <a:chExt cx="6743429" cy="646331"/>
            </a:xfrm>
          </p:grpSpPr>
          <p:sp>
            <p:nvSpPr>
              <p:cNvPr id="83" name="Chevron 90">
                <a:extLst>
                  <a:ext uri="{FF2B5EF4-FFF2-40B4-BE49-F238E27FC236}">
                    <a16:creationId xmlns:a16="http://schemas.microsoft.com/office/drawing/2014/main" id="{12B9CB73-38A5-4C2D-950F-5371F46B263F}"/>
                  </a:ext>
                </a:extLst>
              </p:cNvPr>
              <p:cNvSpPr/>
              <p:nvPr/>
            </p:nvSpPr>
            <p:spPr>
              <a:xfrm>
                <a:off x="2608387" y="4795521"/>
                <a:ext cx="304272" cy="321615"/>
              </a:xfrm>
              <a:prstGeom prst="chevron">
                <a:avLst/>
              </a:prstGeom>
              <a:solidFill>
                <a:srgbClr val="0076B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chemeClr val="tx1"/>
                  </a:solidFill>
                  <a:latin typeface="Arial"/>
                </a:endParaRPr>
              </a:p>
            </p:txBody>
          </p:sp>
          <p:sp>
            <p:nvSpPr>
              <p:cNvPr id="84" name="Rectangle 83">
                <a:extLst>
                  <a:ext uri="{FF2B5EF4-FFF2-40B4-BE49-F238E27FC236}">
                    <a16:creationId xmlns:a16="http://schemas.microsoft.com/office/drawing/2014/main" id="{7A5752A1-3E76-457B-A0A8-FE67152E9FFC}"/>
                  </a:ext>
                </a:extLst>
              </p:cNvPr>
              <p:cNvSpPr/>
              <p:nvPr/>
            </p:nvSpPr>
            <p:spPr>
              <a:xfrm>
                <a:off x="3065463" y="4644996"/>
                <a:ext cx="6286353" cy="646331"/>
              </a:xfrm>
              <a:prstGeom prst="rect">
                <a:avLst/>
              </a:prstGeom>
            </p:spPr>
            <p:txBody>
              <a:bodyPr wrap="square">
                <a:spAutoFit/>
              </a:bodyPr>
              <a:lstStyle/>
              <a:p>
                <a:pPr defTabSz="914400" eaLnBrk="1" fontAlgn="auto" hangingPunct="1">
                  <a:spcBef>
                    <a:spcPts val="0"/>
                  </a:spcBef>
                  <a:spcAft>
                    <a:spcPts val="0"/>
                  </a:spcAft>
                  <a:defRPr/>
                </a:pPr>
                <a:r>
                  <a:rPr lang="en-GB">
                    <a:solidFill>
                      <a:srgbClr val="000000"/>
                    </a:solidFill>
                    <a:latin typeface="Aptos" panose="020B0004020202020204" pitchFamily="34" charset="0"/>
                    <a:ea typeface="+mn-ea"/>
                    <a:cs typeface="+mn-cs"/>
                  </a:rPr>
                  <a:t>Get impartial information or advice before changing your pension arrangements</a:t>
                </a:r>
              </a:p>
            </p:txBody>
          </p:sp>
        </p:grpSp>
      </p:grpSp>
      <p:grpSp>
        <p:nvGrpSpPr>
          <p:cNvPr id="98" name="Group 97">
            <a:extLst>
              <a:ext uri="{FF2B5EF4-FFF2-40B4-BE49-F238E27FC236}">
                <a16:creationId xmlns:a16="http://schemas.microsoft.com/office/drawing/2014/main" id="{B7CBDB5D-BCBF-4B50-B607-C8E022A0DC95}"/>
              </a:ext>
            </a:extLst>
          </p:cNvPr>
          <p:cNvGrpSpPr/>
          <p:nvPr/>
        </p:nvGrpSpPr>
        <p:grpSpPr>
          <a:xfrm>
            <a:off x="3594718" y="5850697"/>
            <a:ext cx="4497507" cy="654462"/>
            <a:chOff x="2070717" y="5181816"/>
            <a:chExt cx="4497507" cy="654462"/>
          </a:xfrm>
        </p:grpSpPr>
        <p:grpSp>
          <p:nvGrpSpPr>
            <p:cNvPr id="89" name="Group 88">
              <a:extLst>
                <a:ext uri="{FF2B5EF4-FFF2-40B4-BE49-F238E27FC236}">
                  <a16:creationId xmlns:a16="http://schemas.microsoft.com/office/drawing/2014/main" id="{46008ABC-FB7F-4818-B278-9F7F15533AFA}"/>
                </a:ext>
              </a:extLst>
            </p:cNvPr>
            <p:cNvGrpSpPr/>
            <p:nvPr/>
          </p:nvGrpSpPr>
          <p:grpSpPr>
            <a:xfrm>
              <a:off x="2070717" y="5181816"/>
              <a:ext cx="4497507" cy="646331"/>
              <a:chOff x="2734488" y="3976301"/>
              <a:chExt cx="4672424" cy="666591"/>
            </a:xfrm>
          </p:grpSpPr>
          <p:sp>
            <p:nvSpPr>
              <p:cNvPr id="90" name="Rounded Rectangle 11">
                <a:extLst>
                  <a:ext uri="{FF2B5EF4-FFF2-40B4-BE49-F238E27FC236}">
                    <a16:creationId xmlns:a16="http://schemas.microsoft.com/office/drawing/2014/main" id="{3C2BFFBD-139E-46D5-9532-477117605D17}"/>
                  </a:ext>
                </a:extLst>
              </p:cNvPr>
              <p:cNvSpPr/>
              <p:nvPr/>
            </p:nvSpPr>
            <p:spPr>
              <a:xfrm>
                <a:off x="2734488" y="3976301"/>
                <a:ext cx="4672424" cy="666591"/>
              </a:xfrm>
              <a:prstGeom prst="roundRect">
                <a:avLst/>
              </a:prstGeom>
              <a:noFill/>
              <a:ln w="38100">
                <a:solidFill>
                  <a:srgbClr val="05057D"/>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111111"/>
                  </a:solidFill>
                  <a:latin typeface="Arial"/>
                </a:endParaRPr>
              </a:p>
            </p:txBody>
          </p:sp>
          <p:sp>
            <p:nvSpPr>
              <p:cNvPr id="91" name="Rectangle 90">
                <a:extLst>
                  <a:ext uri="{FF2B5EF4-FFF2-40B4-BE49-F238E27FC236}">
                    <a16:creationId xmlns:a16="http://schemas.microsoft.com/office/drawing/2014/main" id="{181280DA-5349-4C41-9591-D86E9A863134}"/>
                  </a:ext>
                </a:extLst>
              </p:cNvPr>
              <p:cNvSpPr/>
              <p:nvPr/>
            </p:nvSpPr>
            <p:spPr>
              <a:xfrm>
                <a:off x="3926855" y="4119140"/>
                <a:ext cx="3115851" cy="380910"/>
              </a:xfrm>
              <a:prstGeom prst="rect">
                <a:avLst/>
              </a:prstGeom>
            </p:spPr>
            <p:txBody>
              <a:bodyPr wrap="square">
                <a:spAutoFit/>
              </a:bodyPr>
              <a:lstStyle/>
              <a:p>
                <a:r>
                  <a:rPr lang="en-GB">
                    <a:solidFill>
                      <a:srgbClr val="000000"/>
                    </a:solidFill>
                    <a:latin typeface="Aptos" panose="020B0004020202020204" pitchFamily="34" charset="0"/>
                  </a:rPr>
                  <a:t>www.fca.org.uk/scamsmart</a:t>
                </a:r>
              </a:p>
            </p:txBody>
          </p:sp>
        </p:grpSp>
        <p:pic>
          <p:nvPicPr>
            <p:cNvPr id="92" name="Graphic 91" descr="Internet">
              <a:extLst>
                <a:ext uri="{FF2B5EF4-FFF2-40B4-BE49-F238E27FC236}">
                  <a16:creationId xmlns:a16="http://schemas.microsoft.com/office/drawing/2014/main" id="{23F76E4F-AB23-4B5D-B419-FC20DE513CD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05341" y="5181816"/>
              <a:ext cx="654462" cy="654462"/>
            </a:xfrm>
            <a:prstGeom prst="rect">
              <a:avLst/>
            </a:prstGeom>
          </p:spPr>
        </p:pic>
      </p:grpSp>
      <p:sp>
        <p:nvSpPr>
          <p:cNvPr id="2" name="RefTextBox123">
            <a:extLst>
              <a:ext uri="{FF2B5EF4-FFF2-40B4-BE49-F238E27FC236}">
                <a16:creationId xmlns:a16="http://schemas.microsoft.com/office/drawing/2014/main" id="{1757CC0E-6804-A917-AED3-D78E0437E2E6}"/>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544701173</a:t>
            </a:r>
          </a:p>
        </p:txBody>
      </p:sp>
    </p:spTree>
    <p:custDataLst>
      <p:tags r:id="rId1"/>
    </p:custDataLst>
    <p:extLst>
      <p:ext uri="{BB962C8B-B14F-4D97-AF65-F5344CB8AC3E}">
        <p14:creationId xmlns:p14="http://schemas.microsoft.com/office/powerpoint/2010/main" val="361429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500"/>
                                        <p:tgtEl>
                                          <p:spTgt spid="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500"/>
                                        <p:tgtEl>
                                          <p:spTgt spid="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803275" y="1671402"/>
            <a:ext cx="4563205" cy="2758190"/>
          </a:xfrm>
          <a:prstGeom prst="rect">
            <a:avLst/>
          </a:prstGeom>
        </p:spPr>
        <p:txBody>
          <a:bodyPr lIns="0" tIns="0" rIns="0" bIns="0" anchor="b">
            <a:noAutofit/>
          </a:bodyPr>
          <a:lstStyle/>
          <a:p>
            <a:r>
              <a:rPr lang="en-GB" altLang="en-US" sz="5400">
                <a:solidFill>
                  <a:srgbClr val="391C66"/>
                </a:solidFill>
                <a:latin typeface="Aptos Display" panose="020B0004020202020204" pitchFamily="34" charset="0"/>
                <a:ea typeface="ヒラギノ角ゴ Pro W3"/>
              </a:rPr>
              <a:t>Inflation, savings and investments</a:t>
            </a:r>
          </a:p>
        </p:txBody>
      </p:sp>
      <p:sp>
        <p:nvSpPr>
          <p:cNvPr id="2" name="RefTextBox123">
            <a:extLst>
              <a:ext uri="{FF2B5EF4-FFF2-40B4-BE49-F238E27FC236}">
                <a16:creationId xmlns:a16="http://schemas.microsoft.com/office/drawing/2014/main" id="{DB0E1C53-CBFC-F154-321D-A33DD2E8D965}"/>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743226699</a:t>
            </a:r>
          </a:p>
        </p:txBody>
      </p:sp>
    </p:spTree>
    <p:custDataLst>
      <p:tags r:id="rId1"/>
    </p:custDataLst>
    <p:extLst>
      <p:ext uri="{BB962C8B-B14F-4D97-AF65-F5344CB8AC3E}">
        <p14:creationId xmlns:p14="http://schemas.microsoft.com/office/powerpoint/2010/main" val="310110922"/>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2E7EAD0B-6450-4E37-B078-50E90787A9B0}"/>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Investment principles</a:t>
            </a:r>
          </a:p>
        </p:txBody>
      </p:sp>
      <p:grpSp>
        <p:nvGrpSpPr>
          <p:cNvPr id="116" name="Group 115">
            <a:extLst>
              <a:ext uri="{FF2B5EF4-FFF2-40B4-BE49-F238E27FC236}">
                <a16:creationId xmlns:a16="http://schemas.microsoft.com/office/drawing/2014/main" id="{21A7451C-DE9C-4EA2-BA74-25B3DA70C915}"/>
              </a:ext>
            </a:extLst>
          </p:cNvPr>
          <p:cNvGrpSpPr/>
          <p:nvPr/>
        </p:nvGrpSpPr>
        <p:grpSpPr>
          <a:xfrm>
            <a:off x="4402552" y="2103366"/>
            <a:ext cx="3734991" cy="3289259"/>
            <a:chOff x="2011659" y="973909"/>
            <a:chExt cx="5134819" cy="4522033"/>
          </a:xfrm>
        </p:grpSpPr>
        <p:sp>
          <p:nvSpPr>
            <p:cNvPr id="117" name="Oval 36">
              <a:extLst>
                <a:ext uri="{FF2B5EF4-FFF2-40B4-BE49-F238E27FC236}">
                  <a16:creationId xmlns:a16="http://schemas.microsoft.com/office/drawing/2014/main" id="{898AE6F3-2BCB-40A2-92D1-D766881A96A2}"/>
                </a:ext>
              </a:extLst>
            </p:cNvPr>
            <p:cNvSpPr/>
            <p:nvPr/>
          </p:nvSpPr>
          <p:spPr>
            <a:xfrm>
              <a:off x="2687264" y="1340767"/>
              <a:ext cx="3816424" cy="3816424"/>
            </a:xfrm>
            <a:custGeom>
              <a:avLst/>
              <a:gdLst/>
              <a:ahLst/>
              <a:cxnLst/>
              <a:rect l="l" t="t" r="r" b="b"/>
              <a:pathLst>
                <a:path w="3816424" h="3816424">
                  <a:moveTo>
                    <a:pt x="1117663" y="2409745"/>
                  </a:moveTo>
                  <a:lnTo>
                    <a:pt x="493326" y="2770207"/>
                  </a:lnTo>
                  <a:cubicBezTo>
                    <a:pt x="777047" y="3238232"/>
                    <a:pt x="1286969" y="3552950"/>
                    <a:pt x="1871396" y="3564742"/>
                  </a:cubicBezTo>
                  <a:lnTo>
                    <a:pt x="1871396" y="2843348"/>
                  </a:lnTo>
                  <a:cubicBezTo>
                    <a:pt x="1553907" y="2832215"/>
                    <a:pt x="1276975" y="2662009"/>
                    <a:pt x="1117663" y="2409745"/>
                  </a:cubicBezTo>
                  <a:close/>
                  <a:moveTo>
                    <a:pt x="2698761" y="2409745"/>
                  </a:moveTo>
                  <a:cubicBezTo>
                    <a:pt x="2539450" y="2662009"/>
                    <a:pt x="2262518" y="2832215"/>
                    <a:pt x="1945028" y="2843348"/>
                  </a:cubicBezTo>
                  <a:lnTo>
                    <a:pt x="1945028" y="3564168"/>
                  </a:lnTo>
                  <a:cubicBezTo>
                    <a:pt x="2529491" y="3553455"/>
                    <a:pt x="3039381" y="3238367"/>
                    <a:pt x="3323026" y="2770165"/>
                  </a:cubicBezTo>
                  <a:close/>
                  <a:moveTo>
                    <a:pt x="3363200" y="1113284"/>
                  </a:moveTo>
                  <a:lnTo>
                    <a:pt x="2738168" y="1474146"/>
                  </a:lnTo>
                  <a:cubicBezTo>
                    <a:pt x="2806719" y="1603711"/>
                    <a:pt x="2845207" y="1751467"/>
                    <a:pt x="2845207" y="1908212"/>
                  </a:cubicBezTo>
                  <a:cubicBezTo>
                    <a:pt x="2845207" y="2066566"/>
                    <a:pt x="2805925" y="2215745"/>
                    <a:pt x="2736210" y="2346343"/>
                  </a:cubicBezTo>
                  <a:lnTo>
                    <a:pt x="3361266" y="2707220"/>
                  </a:lnTo>
                  <a:cubicBezTo>
                    <a:pt x="3492281" y="2470402"/>
                    <a:pt x="3566601" y="2197986"/>
                    <a:pt x="3566601" y="1908212"/>
                  </a:cubicBezTo>
                  <a:cubicBezTo>
                    <a:pt x="3566601" y="1620032"/>
                    <a:pt x="3493096" y="1349020"/>
                    <a:pt x="3363200" y="1113284"/>
                  </a:cubicBezTo>
                  <a:close/>
                  <a:moveTo>
                    <a:pt x="452821" y="1113051"/>
                  </a:moveTo>
                  <a:cubicBezTo>
                    <a:pt x="323323" y="1349041"/>
                    <a:pt x="249823" y="1620043"/>
                    <a:pt x="249823" y="1908212"/>
                  </a:cubicBezTo>
                  <a:cubicBezTo>
                    <a:pt x="249823" y="2197998"/>
                    <a:pt x="324150" y="2470424"/>
                    <a:pt x="455534" y="2707003"/>
                  </a:cubicBezTo>
                  <a:lnTo>
                    <a:pt x="1080215" y="2346344"/>
                  </a:lnTo>
                  <a:cubicBezTo>
                    <a:pt x="1010499" y="2215745"/>
                    <a:pt x="971217" y="2066566"/>
                    <a:pt x="971217" y="1908212"/>
                  </a:cubicBezTo>
                  <a:cubicBezTo>
                    <a:pt x="971217" y="1751467"/>
                    <a:pt x="1009705" y="1603711"/>
                    <a:pt x="1078256" y="1474146"/>
                  </a:cubicBezTo>
                  <a:close/>
                  <a:moveTo>
                    <a:pt x="1945028" y="251682"/>
                  </a:moveTo>
                  <a:lnTo>
                    <a:pt x="1945028" y="973076"/>
                  </a:lnTo>
                  <a:cubicBezTo>
                    <a:pt x="2264115" y="984271"/>
                    <a:pt x="2542236" y="1156132"/>
                    <a:pt x="2701098" y="1410526"/>
                  </a:cubicBezTo>
                  <a:lnTo>
                    <a:pt x="3325408" y="1050080"/>
                  </a:lnTo>
                  <a:cubicBezTo>
                    <a:pt x="3042175" y="579922"/>
                    <a:pt x="2531059" y="263507"/>
                    <a:pt x="1945028" y="251682"/>
                  </a:cubicBezTo>
                  <a:close/>
                  <a:moveTo>
                    <a:pt x="1871396" y="251045"/>
                  </a:moveTo>
                  <a:cubicBezTo>
                    <a:pt x="1285345" y="262995"/>
                    <a:pt x="774250" y="579782"/>
                    <a:pt x="491061" y="1050106"/>
                  </a:cubicBezTo>
                  <a:lnTo>
                    <a:pt x="1115326" y="1410526"/>
                  </a:lnTo>
                  <a:cubicBezTo>
                    <a:pt x="1274188" y="1156132"/>
                    <a:pt x="1552309" y="984271"/>
                    <a:pt x="1871396" y="973076"/>
                  </a:cubicBezTo>
                  <a:close/>
                  <a:moveTo>
                    <a:pt x="1908212" y="0"/>
                  </a:moveTo>
                  <a:cubicBezTo>
                    <a:pt x="2962088" y="0"/>
                    <a:pt x="3816424" y="854336"/>
                    <a:pt x="3816424" y="1908212"/>
                  </a:cubicBezTo>
                  <a:cubicBezTo>
                    <a:pt x="3816424" y="2962088"/>
                    <a:pt x="2962088" y="3816424"/>
                    <a:pt x="1908212" y="3816424"/>
                  </a:cubicBezTo>
                  <a:cubicBezTo>
                    <a:pt x="854336" y="3816424"/>
                    <a:pt x="0" y="2962088"/>
                    <a:pt x="0" y="1908212"/>
                  </a:cubicBezTo>
                  <a:cubicBezTo>
                    <a:pt x="0" y="854336"/>
                    <a:pt x="854336" y="0"/>
                    <a:pt x="1908212" y="0"/>
                  </a:cubicBezTo>
                  <a:close/>
                </a:path>
              </a:pathLst>
            </a:custGeom>
            <a:solidFill>
              <a:srgbClr val="777777"/>
            </a:solidFill>
            <a:ln>
              <a:noFill/>
            </a:ln>
            <a:effectLst/>
            <a:scene3d>
              <a:camera prst="orthographicFront"/>
              <a:lightRig rig="soft" dir="t"/>
            </a:scene3d>
            <a:sp3d prstMaterial="metal">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7A2A3D"/>
                </a:solidFill>
                <a:latin typeface="Arial"/>
              </a:endParaRPr>
            </a:p>
          </p:txBody>
        </p:sp>
        <p:sp>
          <p:nvSpPr>
            <p:cNvPr id="118" name="Donut 3">
              <a:extLst>
                <a:ext uri="{FF2B5EF4-FFF2-40B4-BE49-F238E27FC236}">
                  <a16:creationId xmlns:a16="http://schemas.microsoft.com/office/drawing/2014/main" id="{75557FE5-6793-4243-8DC6-68F5E42C5D99}"/>
                </a:ext>
              </a:extLst>
            </p:cNvPr>
            <p:cNvSpPr/>
            <p:nvPr/>
          </p:nvSpPr>
          <p:spPr>
            <a:xfrm>
              <a:off x="2676551" y="973909"/>
              <a:ext cx="1810908" cy="1548372"/>
            </a:xfrm>
            <a:custGeom>
              <a:avLst/>
              <a:gdLst/>
              <a:ahLst/>
              <a:cxnLst/>
              <a:rect l="l" t="t" r="r" b="b"/>
              <a:pathLst>
                <a:path w="1810908" h="1548372">
                  <a:moveTo>
                    <a:pt x="1810908" y="0"/>
                  </a:moveTo>
                  <a:lnTo>
                    <a:pt x="1810908" y="1007084"/>
                  </a:lnTo>
                  <a:cubicBezTo>
                    <a:pt x="1420389" y="1034499"/>
                    <a:pt x="1079980" y="1242528"/>
                    <a:pt x="871822" y="1548372"/>
                  </a:cubicBezTo>
                  <a:lnTo>
                    <a:pt x="0" y="1045025"/>
                  </a:lnTo>
                  <a:cubicBezTo>
                    <a:pt x="383635" y="439207"/>
                    <a:pt x="1048397" y="29946"/>
                    <a:pt x="1810908" y="0"/>
                  </a:cubicBezTo>
                  <a:close/>
                </a:path>
              </a:pathLst>
            </a:cu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7A2A3D"/>
                </a:solidFill>
                <a:latin typeface="Arial"/>
              </a:endParaRPr>
            </a:p>
          </p:txBody>
        </p:sp>
        <p:sp>
          <p:nvSpPr>
            <p:cNvPr id="119" name="Donut 3">
              <a:extLst>
                <a:ext uri="{FF2B5EF4-FFF2-40B4-BE49-F238E27FC236}">
                  <a16:creationId xmlns:a16="http://schemas.microsoft.com/office/drawing/2014/main" id="{944B8892-8CC6-425F-A080-B6486516F13B}"/>
                </a:ext>
              </a:extLst>
            </p:cNvPr>
            <p:cNvSpPr/>
            <p:nvPr/>
          </p:nvSpPr>
          <p:spPr>
            <a:xfrm flipH="1">
              <a:off x="4702150" y="973909"/>
              <a:ext cx="1810908" cy="1548372"/>
            </a:xfrm>
            <a:custGeom>
              <a:avLst/>
              <a:gdLst/>
              <a:ahLst/>
              <a:cxnLst/>
              <a:rect l="l" t="t" r="r" b="b"/>
              <a:pathLst>
                <a:path w="1810908" h="1548372">
                  <a:moveTo>
                    <a:pt x="1810908" y="0"/>
                  </a:moveTo>
                  <a:lnTo>
                    <a:pt x="1810908" y="1007084"/>
                  </a:lnTo>
                  <a:cubicBezTo>
                    <a:pt x="1420389" y="1034499"/>
                    <a:pt x="1079980" y="1242528"/>
                    <a:pt x="871822" y="1548372"/>
                  </a:cubicBezTo>
                  <a:lnTo>
                    <a:pt x="0" y="1045025"/>
                  </a:lnTo>
                  <a:cubicBezTo>
                    <a:pt x="383635" y="439207"/>
                    <a:pt x="1048397" y="29946"/>
                    <a:pt x="1810908" y="0"/>
                  </a:cubicBezTo>
                  <a:close/>
                </a:path>
              </a:pathLst>
            </a:cu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7A2A3D"/>
                </a:solidFill>
                <a:latin typeface="Arial"/>
              </a:endParaRPr>
            </a:p>
          </p:txBody>
        </p:sp>
        <p:sp>
          <p:nvSpPr>
            <p:cNvPr id="120" name="Donut 3">
              <a:extLst>
                <a:ext uri="{FF2B5EF4-FFF2-40B4-BE49-F238E27FC236}">
                  <a16:creationId xmlns:a16="http://schemas.microsoft.com/office/drawing/2014/main" id="{5AE194F6-E4E0-4C36-B6EA-3278AD24A8C0}"/>
                </a:ext>
              </a:extLst>
            </p:cNvPr>
            <p:cNvSpPr/>
            <p:nvPr/>
          </p:nvSpPr>
          <p:spPr>
            <a:xfrm flipV="1">
              <a:off x="2681696" y="3947570"/>
              <a:ext cx="1810908" cy="1548372"/>
            </a:xfrm>
            <a:custGeom>
              <a:avLst/>
              <a:gdLst/>
              <a:ahLst/>
              <a:cxnLst/>
              <a:rect l="l" t="t" r="r" b="b"/>
              <a:pathLst>
                <a:path w="1810908" h="1548372">
                  <a:moveTo>
                    <a:pt x="1810908" y="0"/>
                  </a:moveTo>
                  <a:lnTo>
                    <a:pt x="1810908" y="1007084"/>
                  </a:lnTo>
                  <a:cubicBezTo>
                    <a:pt x="1420389" y="1034499"/>
                    <a:pt x="1079980" y="1242528"/>
                    <a:pt x="871822" y="1548372"/>
                  </a:cubicBezTo>
                  <a:lnTo>
                    <a:pt x="0" y="1045025"/>
                  </a:lnTo>
                  <a:cubicBezTo>
                    <a:pt x="383635" y="439207"/>
                    <a:pt x="1048397" y="29946"/>
                    <a:pt x="1810908" y="0"/>
                  </a:cubicBezTo>
                  <a:close/>
                </a:path>
              </a:pathLst>
            </a:custGeom>
            <a:solidFill>
              <a:srgbClr val="7A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7A2A3D"/>
                </a:solidFill>
                <a:latin typeface="Arial"/>
              </a:endParaRPr>
            </a:p>
          </p:txBody>
        </p:sp>
        <p:sp>
          <p:nvSpPr>
            <p:cNvPr id="121" name="Donut 3">
              <a:extLst>
                <a:ext uri="{FF2B5EF4-FFF2-40B4-BE49-F238E27FC236}">
                  <a16:creationId xmlns:a16="http://schemas.microsoft.com/office/drawing/2014/main" id="{D9ED9B86-AE1C-45F6-AAEF-63FE67CA8BA1}"/>
                </a:ext>
              </a:extLst>
            </p:cNvPr>
            <p:cNvSpPr/>
            <p:nvPr/>
          </p:nvSpPr>
          <p:spPr>
            <a:xfrm flipH="1" flipV="1">
              <a:off x="4692781" y="3942581"/>
              <a:ext cx="1810908" cy="1548372"/>
            </a:xfrm>
            <a:custGeom>
              <a:avLst/>
              <a:gdLst/>
              <a:ahLst/>
              <a:cxnLst/>
              <a:rect l="l" t="t" r="r" b="b"/>
              <a:pathLst>
                <a:path w="1810908" h="1548372">
                  <a:moveTo>
                    <a:pt x="1810908" y="0"/>
                  </a:moveTo>
                  <a:lnTo>
                    <a:pt x="1810908" y="1007084"/>
                  </a:lnTo>
                  <a:cubicBezTo>
                    <a:pt x="1420389" y="1034499"/>
                    <a:pt x="1079980" y="1242528"/>
                    <a:pt x="871822" y="1548372"/>
                  </a:cubicBezTo>
                  <a:lnTo>
                    <a:pt x="0" y="1045025"/>
                  </a:lnTo>
                  <a:cubicBezTo>
                    <a:pt x="383635" y="439207"/>
                    <a:pt x="1048397" y="29946"/>
                    <a:pt x="1810908" y="0"/>
                  </a:cubicBezTo>
                  <a:close/>
                </a:path>
              </a:pathLst>
            </a:custGeom>
            <a:solidFill>
              <a:srgbClr val="D2D6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7A2A3D"/>
                </a:solidFill>
                <a:latin typeface="Arial"/>
              </a:endParaRPr>
            </a:p>
          </p:txBody>
        </p:sp>
        <p:sp>
          <p:nvSpPr>
            <p:cNvPr id="122" name="Donut 3">
              <a:extLst>
                <a:ext uri="{FF2B5EF4-FFF2-40B4-BE49-F238E27FC236}">
                  <a16:creationId xmlns:a16="http://schemas.microsoft.com/office/drawing/2014/main" id="{197918E2-99AF-49F6-800A-84F425E684D1}"/>
                </a:ext>
              </a:extLst>
            </p:cNvPr>
            <p:cNvSpPr/>
            <p:nvPr/>
          </p:nvSpPr>
          <p:spPr>
            <a:xfrm rot="3600000" flipH="1">
              <a:off x="5466838" y="2607081"/>
              <a:ext cx="1810908" cy="1548372"/>
            </a:xfrm>
            <a:custGeom>
              <a:avLst/>
              <a:gdLst/>
              <a:ahLst/>
              <a:cxnLst/>
              <a:rect l="l" t="t" r="r" b="b"/>
              <a:pathLst>
                <a:path w="1810908" h="1548372">
                  <a:moveTo>
                    <a:pt x="1810908" y="0"/>
                  </a:moveTo>
                  <a:lnTo>
                    <a:pt x="1810908" y="1007084"/>
                  </a:lnTo>
                  <a:cubicBezTo>
                    <a:pt x="1420389" y="1034499"/>
                    <a:pt x="1079980" y="1242528"/>
                    <a:pt x="871822" y="1548372"/>
                  </a:cubicBezTo>
                  <a:lnTo>
                    <a:pt x="0" y="1045025"/>
                  </a:lnTo>
                  <a:cubicBezTo>
                    <a:pt x="383635" y="439207"/>
                    <a:pt x="1048397" y="29946"/>
                    <a:pt x="1810908" y="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7A2A3D"/>
                </a:solidFill>
                <a:latin typeface="Arial"/>
              </a:endParaRPr>
            </a:p>
          </p:txBody>
        </p:sp>
        <p:sp>
          <p:nvSpPr>
            <p:cNvPr id="123" name="Donut 3">
              <a:extLst>
                <a:ext uri="{FF2B5EF4-FFF2-40B4-BE49-F238E27FC236}">
                  <a16:creationId xmlns:a16="http://schemas.microsoft.com/office/drawing/2014/main" id="{8D54AE1D-E630-4230-96B0-C105B49F51A0}"/>
                </a:ext>
              </a:extLst>
            </p:cNvPr>
            <p:cNvSpPr/>
            <p:nvPr/>
          </p:nvSpPr>
          <p:spPr>
            <a:xfrm rot="18000000">
              <a:off x="1880391" y="2602162"/>
              <a:ext cx="1810908" cy="1548372"/>
            </a:xfrm>
            <a:custGeom>
              <a:avLst/>
              <a:gdLst/>
              <a:ahLst/>
              <a:cxnLst/>
              <a:rect l="l" t="t" r="r" b="b"/>
              <a:pathLst>
                <a:path w="1810908" h="1548372">
                  <a:moveTo>
                    <a:pt x="1810908" y="0"/>
                  </a:moveTo>
                  <a:lnTo>
                    <a:pt x="1810908" y="1007084"/>
                  </a:lnTo>
                  <a:cubicBezTo>
                    <a:pt x="1420389" y="1034499"/>
                    <a:pt x="1079980" y="1242528"/>
                    <a:pt x="871822" y="1548372"/>
                  </a:cubicBezTo>
                  <a:lnTo>
                    <a:pt x="0" y="1045025"/>
                  </a:lnTo>
                  <a:cubicBezTo>
                    <a:pt x="383635" y="439207"/>
                    <a:pt x="1048397" y="29946"/>
                    <a:pt x="1810908" y="0"/>
                  </a:cubicBezTo>
                  <a:close/>
                </a:path>
              </a:pathLst>
            </a:cu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7A2A3D"/>
                </a:solidFill>
                <a:latin typeface="Arial"/>
              </a:endParaRPr>
            </a:p>
          </p:txBody>
        </p:sp>
      </p:grpSp>
      <p:sp>
        <p:nvSpPr>
          <p:cNvPr id="124" name="Rectangle 123">
            <a:extLst>
              <a:ext uri="{FF2B5EF4-FFF2-40B4-BE49-F238E27FC236}">
                <a16:creationId xmlns:a16="http://schemas.microsoft.com/office/drawing/2014/main" id="{723E712B-662D-4A90-B79F-FB262CC55025}"/>
              </a:ext>
            </a:extLst>
          </p:cNvPr>
          <p:cNvSpPr/>
          <p:nvPr/>
        </p:nvSpPr>
        <p:spPr>
          <a:xfrm>
            <a:off x="5708747" y="3391802"/>
            <a:ext cx="1146468" cy="646331"/>
          </a:xfrm>
          <a:prstGeom prst="rect">
            <a:avLst/>
          </a:prstGeom>
        </p:spPr>
        <p:txBody>
          <a:bodyPr wrap="none">
            <a:spAutoFit/>
          </a:bodyPr>
          <a:lstStyle/>
          <a:p>
            <a:pPr algn="ctr">
              <a:defRPr/>
            </a:pPr>
            <a:r>
              <a:rPr lang="en-GB" b="1">
                <a:solidFill>
                  <a:srgbClr val="FFFFFF"/>
                </a:solidFill>
                <a:latin typeface="Aptos" panose="020B0004020202020204" pitchFamily="34" charset="0"/>
              </a:rPr>
              <a:t>Core </a:t>
            </a:r>
          </a:p>
          <a:p>
            <a:pPr algn="ctr">
              <a:defRPr/>
            </a:pPr>
            <a:r>
              <a:rPr lang="en-GB" b="1">
                <a:solidFill>
                  <a:srgbClr val="FFFFFF"/>
                </a:solidFill>
                <a:latin typeface="Aptos" panose="020B0004020202020204" pitchFamily="34" charset="0"/>
              </a:rPr>
              <a:t>Features</a:t>
            </a:r>
          </a:p>
        </p:txBody>
      </p:sp>
      <p:grpSp>
        <p:nvGrpSpPr>
          <p:cNvPr id="125" name="Group 124">
            <a:extLst>
              <a:ext uri="{FF2B5EF4-FFF2-40B4-BE49-F238E27FC236}">
                <a16:creationId xmlns:a16="http://schemas.microsoft.com/office/drawing/2014/main" id="{52CFB6B2-507D-4B4F-946A-A2D1C2D3CAD1}"/>
              </a:ext>
            </a:extLst>
          </p:cNvPr>
          <p:cNvGrpSpPr/>
          <p:nvPr/>
        </p:nvGrpSpPr>
        <p:grpSpPr>
          <a:xfrm>
            <a:off x="2247482" y="3343031"/>
            <a:ext cx="3066089" cy="695101"/>
            <a:chOff x="421867" y="2943018"/>
            <a:chExt cx="3066089" cy="695101"/>
          </a:xfrm>
        </p:grpSpPr>
        <p:sp>
          <p:nvSpPr>
            <p:cNvPr id="126" name="TextBox 6">
              <a:extLst>
                <a:ext uri="{FF2B5EF4-FFF2-40B4-BE49-F238E27FC236}">
                  <a16:creationId xmlns:a16="http://schemas.microsoft.com/office/drawing/2014/main" id="{6792B413-C44F-43B9-B882-BD9E77281B01}"/>
                </a:ext>
              </a:extLst>
            </p:cNvPr>
            <p:cNvSpPr txBox="1">
              <a:spLocks noChangeArrowheads="1"/>
            </p:cNvSpPr>
            <p:nvPr/>
          </p:nvSpPr>
          <p:spPr bwMode="auto">
            <a:xfrm>
              <a:off x="421867" y="2943018"/>
              <a:ext cx="22513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4"/>
                </a:buBlip>
                <a:defRPr>
                  <a:solidFill>
                    <a:srgbClr val="000000"/>
                  </a:solidFill>
                  <a:latin typeface="Arial" pitchFamily="34" charset="0"/>
                  <a:ea typeface="ヒラギノ角ゴ Pro W3"/>
                  <a:cs typeface="Arial" pitchFamily="34" charset="0"/>
                </a:defRPr>
              </a:lvl1pPr>
              <a:lvl2pPr marL="742950" indent="-285750" eaLnBrk="0" hangingPunct="0">
                <a:spcBef>
                  <a:spcPct val="20000"/>
                </a:spcBef>
                <a:buBlip>
                  <a:blip r:embed="rId4"/>
                </a:buBlip>
                <a:defRPr>
                  <a:solidFill>
                    <a:srgbClr val="000000"/>
                  </a:solidFill>
                  <a:latin typeface="Arial" pitchFamily="34" charset="0"/>
                  <a:ea typeface="ヒラギノ角ゴ Pro W3"/>
                  <a:cs typeface="Arial" pitchFamily="34" charset="0"/>
                </a:defRPr>
              </a:lvl2pPr>
              <a:lvl3pPr marL="1143000" indent="-228600" eaLnBrk="0" hangingPunct="0">
                <a:spcBef>
                  <a:spcPct val="20000"/>
                </a:spcBef>
                <a:buBlip>
                  <a:blip r:embed="rId4"/>
                </a:buBlip>
                <a:defRPr>
                  <a:solidFill>
                    <a:srgbClr val="000000"/>
                  </a:solidFill>
                  <a:latin typeface="Arial" pitchFamily="34" charset="0"/>
                  <a:ea typeface="ヒラギノ角ゴ Pro W3"/>
                  <a:cs typeface="Arial" pitchFamily="34" charset="0"/>
                </a:defRPr>
              </a:lvl3pPr>
              <a:lvl4pPr marL="1600200" indent="-228600" eaLnBrk="0" hangingPunct="0">
                <a:spcBef>
                  <a:spcPct val="20000"/>
                </a:spcBef>
                <a:buBlip>
                  <a:blip r:embed="rId4"/>
                </a:buBlip>
                <a:defRPr>
                  <a:solidFill>
                    <a:srgbClr val="000000"/>
                  </a:solidFill>
                  <a:latin typeface="Arial" pitchFamily="34" charset="0"/>
                  <a:ea typeface="ヒラギノ角ゴ Pro W3"/>
                  <a:cs typeface="Arial" pitchFamily="34" charset="0"/>
                </a:defRPr>
              </a:lvl4pPr>
              <a:lvl5pPr marL="2057400" indent="-228600" eaLnBrk="0" hangingPunct="0">
                <a:spcBef>
                  <a:spcPct val="20000"/>
                </a:spcBef>
                <a:buBlip>
                  <a:blip r:embed="rId4"/>
                </a:buBlip>
                <a:defRPr>
                  <a:solidFill>
                    <a:srgbClr val="000000"/>
                  </a:solidFill>
                  <a:latin typeface="Arial" pitchFamily="34" charset="0"/>
                  <a:ea typeface="ヒラギノ角ゴ Pro W3"/>
                  <a:cs typeface="Arial" pitchFamily="34" charset="0"/>
                </a:defRPr>
              </a:lvl5pPr>
              <a:lvl6pPr marL="25146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6pPr>
              <a:lvl7pPr marL="29718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7pPr>
              <a:lvl8pPr marL="34290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8pPr>
              <a:lvl9pPr marL="38862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9pPr>
            </a:lstStyle>
            <a:p>
              <a:pPr algn="ctr" eaLnBrk="1" fontAlgn="auto" hangingPunct="1">
                <a:spcBef>
                  <a:spcPts val="0"/>
                </a:spcBef>
                <a:spcAft>
                  <a:spcPts val="0"/>
                </a:spcAft>
                <a:buNone/>
                <a:defRPr/>
              </a:pPr>
              <a:r>
                <a:rPr lang="en-GB">
                  <a:latin typeface="Aptos" panose="020B0004020202020204" pitchFamily="34" charset="0"/>
                </a:rPr>
                <a:t>Environmental, Social &amp; Governance</a:t>
              </a:r>
            </a:p>
          </p:txBody>
        </p:sp>
        <p:pic>
          <p:nvPicPr>
            <p:cNvPr id="127" name="Graphic 126" descr="Forest scene with solid fill">
              <a:extLst>
                <a:ext uri="{FF2B5EF4-FFF2-40B4-BE49-F238E27FC236}">
                  <a16:creationId xmlns:a16="http://schemas.microsoft.com/office/drawing/2014/main" id="{F964E09C-8F68-4999-8398-5BFEF9178C1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856090" y="3006253"/>
              <a:ext cx="631866" cy="631866"/>
            </a:xfrm>
            <a:prstGeom prst="rect">
              <a:avLst/>
            </a:prstGeom>
          </p:spPr>
        </p:pic>
      </p:grpSp>
      <p:grpSp>
        <p:nvGrpSpPr>
          <p:cNvPr id="128" name="Group 127">
            <a:extLst>
              <a:ext uri="{FF2B5EF4-FFF2-40B4-BE49-F238E27FC236}">
                <a16:creationId xmlns:a16="http://schemas.microsoft.com/office/drawing/2014/main" id="{775E0666-4665-4CF3-9575-9239F1B76DB9}"/>
              </a:ext>
            </a:extLst>
          </p:cNvPr>
          <p:cNvGrpSpPr/>
          <p:nvPr/>
        </p:nvGrpSpPr>
        <p:grpSpPr>
          <a:xfrm>
            <a:off x="6625843" y="1952909"/>
            <a:ext cx="3106188" cy="1021309"/>
            <a:chOff x="4800229" y="1552895"/>
            <a:chExt cx="3106188" cy="1021309"/>
          </a:xfrm>
        </p:grpSpPr>
        <p:sp>
          <p:nvSpPr>
            <p:cNvPr id="129" name="TextBox 1">
              <a:extLst>
                <a:ext uri="{FF2B5EF4-FFF2-40B4-BE49-F238E27FC236}">
                  <a16:creationId xmlns:a16="http://schemas.microsoft.com/office/drawing/2014/main" id="{3B053FDE-70C5-486A-8B46-0F957C5D9D26}"/>
                </a:ext>
              </a:extLst>
            </p:cNvPr>
            <p:cNvSpPr txBox="1">
              <a:spLocks noChangeArrowheads="1"/>
            </p:cNvSpPr>
            <p:nvPr/>
          </p:nvSpPr>
          <p:spPr bwMode="auto">
            <a:xfrm>
              <a:off x="5225163" y="1552895"/>
              <a:ext cx="2681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4"/>
                </a:buBlip>
                <a:defRPr>
                  <a:solidFill>
                    <a:srgbClr val="000000"/>
                  </a:solidFill>
                  <a:latin typeface="Arial" pitchFamily="34" charset="0"/>
                  <a:ea typeface="ヒラギノ角ゴ Pro W3"/>
                  <a:cs typeface="Arial" pitchFamily="34" charset="0"/>
                </a:defRPr>
              </a:lvl1pPr>
              <a:lvl2pPr marL="742950" indent="-285750" eaLnBrk="0" hangingPunct="0">
                <a:spcBef>
                  <a:spcPct val="20000"/>
                </a:spcBef>
                <a:buBlip>
                  <a:blip r:embed="rId4"/>
                </a:buBlip>
                <a:defRPr>
                  <a:solidFill>
                    <a:srgbClr val="000000"/>
                  </a:solidFill>
                  <a:latin typeface="Arial" pitchFamily="34" charset="0"/>
                  <a:ea typeface="ヒラギノ角ゴ Pro W3"/>
                  <a:cs typeface="Arial" pitchFamily="34" charset="0"/>
                </a:defRPr>
              </a:lvl2pPr>
              <a:lvl3pPr marL="1143000" indent="-228600" eaLnBrk="0" hangingPunct="0">
                <a:spcBef>
                  <a:spcPct val="20000"/>
                </a:spcBef>
                <a:buBlip>
                  <a:blip r:embed="rId4"/>
                </a:buBlip>
                <a:defRPr>
                  <a:solidFill>
                    <a:srgbClr val="000000"/>
                  </a:solidFill>
                  <a:latin typeface="Arial" pitchFamily="34" charset="0"/>
                  <a:ea typeface="ヒラギノ角ゴ Pro W3"/>
                  <a:cs typeface="Arial" pitchFamily="34" charset="0"/>
                </a:defRPr>
              </a:lvl3pPr>
              <a:lvl4pPr marL="1600200" indent="-228600" eaLnBrk="0" hangingPunct="0">
                <a:spcBef>
                  <a:spcPct val="20000"/>
                </a:spcBef>
                <a:buBlip>
                  <a:blip r:embed="rId4"/>
                </a:buBlip>
                <a:defRPr>
                  <a:solidFill>
                    <a:srgbClr val="000000"/>
                  </a:solidFill>
                  <a:latin typeface="Arial" pitchFamily="34" charset="0"/>
                  <a:ea typeface="ヒラギノ角ゴ Pro W3"/>
                  <a:cs typeface="Arial" pitchFamily="34" charset="0"/>
                </a:defRPr>
              </a:lvl4pPr>
              <a:lvl5pPr marL="2057400" indent="-228600" eaLnBrk="0" hangingPunct="0">
                <a:spcBef>
                  <a:spcPct val="20000"/>
                </a:spcBef>
                <a:buBlip>
                  <a:blip r:embed="rId4"/>
                </a:buBlip>
                <a:defRPr>
                  <a:solidFill>
                    <a:srgbClr val="000000"/>
                  </a:solidFill>
                  <a:latin typeface="Arial" pitchFamily="34" charset="0"/>
                  <a:ea typeface="ヒラギノ角ゴ Pro W3"/>
                  <a:cs typeface="Arial" pitchFamily="34" charset="0"/>
                </a:defRPr>
              </a:lvl5pPr>
              <a:lvl6pPr marL="25146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6pPr>
              <a:lvl7pPr marL="29718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7pPr>
              <a:lvl8pPr marL="34290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8pPr>
              <a:lvl9pPr marL="38862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9pPr>
            </a:lstStyle>
            <a:p>
              <a:pPr algn="ctr" eaLnBrk="1" fontAlgn="auto" hangingPunct="1">
                <a:spcBef>
                  <a:spcPts val="0"/>
                </a:spcBef>
                <a:spcAft>
                  <a:spcPts val="0"/>
                </a:spcAft>
                <a:buNone/>
                <a:defRPr/>
              </a:pPr>
              <a:r>
                <a:rPr lang="en-GB">
                  <a:latin typeface="Aptos" panose="020B0004020202020204" pitchFamily="34" charset="0"/>
                </a:rPr>
                <a:t>Capital is completely safe</a:t>
              </a:r>
            </a:p>
          </p:txBody>
        </p:sp>
        <p:pic>
          <p:nvPicPr>
            <p:cNvPr id="130" name="Graphic 129" descr="Lock with solid fill">
              <a:extLst>
                <a:ext uri="{FF2B5EF4-FFF2-40B4-BE49-F238E27FC236}">
                  <a16:creationId xmlns:a16="http://schemas.microsoft.com/office/drawing/2014/main" id="{90151E36-97EF-4BED-99E4-3EBAC810F6E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800229" y="1893193"/>
              <a:ext cx="681011" cy="681011"/>
            </a:xfrm>
            <a:prstGeom prst="rect">
              <a:avLst/>
            </a:prstGeom>
          </p:spPr>
        </p:pic>
      </p:grpSp>
      <p:grpSp>
        <p:nvGrpSpPr>
          <p:cNvPr id="131" name="Group 130">
            <a:extLst>
              <a:ext uri="{FF2B5EF4-FFF2-40B4-BE49-F238E27FC236}">
                <a16:creationId xmlns:a16="http://schemas.microsoft.com/office/drawing/2014/main" id="{A4D9AF86-AF7F-4710-8A1A-52BB10232FE8}"/>
              </a:ext>
            </a:extLst>
          </p:cNvPr>
          <p:cNvGrpSpPr/>
          <p:nvPr/>
        </p:nvGrpSpPr>
        <p:grpSpPr>
          <a:xfrm>
            <a:off x="7250393" y="3419314"/>
            <a:ext cx="3028257" cy="646331"/>
            <a:chOff x="5424778" y="3019300"/>
            <a:chExt cx="3028257" cy="646331"/>
          </a:xfrm>
        </p:grpSpPr>
        <p:sp>
          <p:nvSpPr>
            <p:cNvPr id="132" name="TextBox 7">
              <a:extLst>
                <a:ext uri="{FF2B5EF4-FFF2-40B4-BE49-F238E27FC236}">
                  <a16:creationId xmlns:a16="http://schemas.microsoft.com/office/drawing/2014/main" id="{C1C80809-C9D3-4D5C-A2DA-1C16E483D5D0}"/>
                </a:ext>
              </a:extLst>
            </p:cNvPr>
            <p:cNvSpPr txBox="1">
              <a:spLocks noChangeArrowheads="1"/>
            </p:cNvSpPr>
            <p:nvPr/>
          </p:nvSpPr>
          <p:spPr bwMode="auto">
            <a:xfrm>
              <a:off x="6368220" y="3019300"/>
              <a:ext cx="20848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4"/>
                </a:buBlip>
                <a:defRPr>
                  <a:solidFill>
                    <a:srgbClr val="000000"/>
                  </a:solidFill>
                  <a:latin typeface="Arial" pitchFamily="34" charset="0"/>
                  <a:ea typeface="ヒラギノ角ゴ Pro W3"/>
                  <a:cs typeface="Arial" pitchFamily="34" charset="0"/>
                </a:defRPr>
              </a:lvl1pPr>
              <a:lvl2pPr marL="742950" indent="-285750" eaLnBrk="0" hangingPunct="0">
                <a:spcBef>
                  <a:spcPct val="20000"/>
                </a:spcBef>
                <a:buBlip>
                  <a:blip r:embed="rId4"/>
                </a:buBlip>
                <a:defRPr>
                  <a:solidFill>
                    <a:srgbClr val="000000"/>
                  </a:solidFill>
                  <a:latin typeface="Arial" pitchFamily="34" charset="0"/>
                  <a:ea typeface="ヒラギノ角ゴ Pro W3"/>
                  <a:cs typeface="Arial" pitchFamily="34" charset="0"/>
                </a:defRPr>
              </a:lvl2pPr>
              <a:lvl3pPr marL="1143000" indent="-228600" eaLnBrk="0" hangingPunct="0">
                <a:spcBef>
                  <a:spcPct val="20000"/>
                </a:spcBef>
                <a:buBlip>
                  <a:blip r:embed="rId4"/>
                </a:buBlip>
                <a:defRPr>
                  <a:solidFill>
                    <a:srgbClr val="000000"/>
                  </a:solidFill>
                  <a:latin typeface="Arial" pitchFamily="34" charset="0"/>
                  <a:ea typeface="ヒラギノ角ゴ Pro W3"/>
                  <a:cs typeface="Arial" pitchFamily="34" charset="0"/>
                </a:defRPr>
              </a:lvl3pPr>
              <a:lvl4pPr marL="1600200" indent="-228600" eaLnBrk="0" hangingPunct="0">
                <a:spcBef>
                  <a:spcPct val="20000"/>
                </a:spcBef>
                <a:buBlip>
                  <a:blip r:embed="rId4"/>
                </a:buBlip>
                <a:defRPr>
                  <a:solidFill>
                    <a:srgbClr val="000000"/>
                  </a:solidFill>
                  <a:latin typeface="Arial" pitchFamily="34" charset="0"/>
                  <a:ea typeface="ヒラギノ角ゴ Pro W3"/>
                  <a:cs typeface="Arial" pitchFamily="34" charset="0"/>
                </a:defRPr>
              </a:lvl4pPr>
              <a:lvl5pPr marL="2057400" indent="-228600" eaLnBrk="0" hangingPunct="0">
                <a:spcBef>
                  <a:spcPct val="20000"/>
                </a:spcBef>
                <a:buBlip>
                  <a:blip r:embed="rId4"/>
                </a:buBlip>
                <a:defRPr>
                  <a:solidFill>
                    <a:srgbClr val="000000"/>
                  </a:solidFill>
                  <a:latin typeface="Arial" pitchFamily="34" charset="0"/>
                  <a:ea typeface="ヒラギノ角ゴ Pro W3"/>
                  <a:cs typeface="Arial" pitchFamily="34" charset="0"/>
                </a:defRPr>
              </a:lvl5pPr>
              <a:lvl6pPr marL="25146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6pPr>
              <a:lvl7pPr marL="29718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7pPr>
              <a:lvl8pPr marL="34290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8pPr>
              <a:lvl9pPr marL="38862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9pPr>
            </a:lstStyle>
            <a:p>
              <a:pPr algn="ctr" eaLnBrk="1" fontAlgn="auto" hangingPunct="1">
                <a:spcBef>
                  <a:spcPts val="0"/>
                </a:spcBef>
                <a:spcAft>
                  <a:spcPts val="0"/>
                </a:spcAft>
                <a:buNone/>
                <a:defRPr/>
              </a:pPr>
              <a:r>
                <a:rPr lang="en-GB">
                  <a:latin typeface="Aptos" panose="020B0004020202020204" pitchFamily="34" charset="0"/>
                </a:rPr>
                <a:t>Very high growth/return</a:t>
              </a:r>
            </a:p>
          </p:txBody>
        </p:sp>
        <p:pic>
          <p:nvPicPr>
            <p:cNvPr id="133" name="Graphic 132" descr="Bar graph with upward trend with solid fill">
              <a:extLst>
                <a:ext uri="{FF2B5EF4-FFF2-40B4-BE49-F238E27FC236}">
                  <a16:creationId xmlns:a16="http://schemas.microsoft.com/office/drawing/2014/main" id="{2147F497-203C-4043-9387-D5065AE4F84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424778" y="3041563"/>
              <a:ext cx="618534" cy="618534"/>
            </a:xfrm>
            <a:prstGeom prst="rect">
              <a:avLst/>
            </a:prstGeom>
          </p:spPr>
        </p:pic>
      </p:grpSp>
      <p:grpSp>
        <p:nvGrpSpPr>
          <p:cNvPr id="134" name="Group 133">
            <a:extLst>
              <a:ext uri="{FF2B5EF4-FFF2-40B4-BE49-F238E27FC236}">
                <a16:creationId xmlns:a16="http://schemas.microsoft.com/office/drawing/2014/main" id="{B7052B3A-3564-4800-9EC5-7AD7B1751DB9}"/>
              </a:ext>
            </a:extLst>
          </p:cNvPr>
          <p:cNvGrpSpPr/>
          <p:nvPr/>
        </p:nvGrpSpPr>
        <p:grpSpPr>
          <a:xfrm>
            <a:off x="6598281" y="4535530"/>
            <a:ext cx="3291184" cy="1185383"/>
            <a:chOff x="4772667" y="4135516"/>
            <a:chExt cx="3291184" cy="1185383"/>
          </a:xfrm>
        </p:grpSpPr>
        <p:sp>
          <p:nvSpPr>
            <p:cNvPr id="135" name="TextBox 5">
              <a:extLst>
                <a:ext uri="{FF2B5EF4-FFF2-40B4-BE49-F238E27FC236}">
                  <a16:creationId xmlns:a16="http://schemas.microsoft.com/office/drawing/2014/main" id="{B27430F0-BAB9-4BE3-881A-C0583FE83A4B}"/>
                </a:ext>
              </a:extLst>
            </p:cNvPr>
            <p:cNvSpPr txBox="1">
              <a:spLocks noChangeArrowheads="1"/>
            </p:cNvSpPr>
            <p:nvPr/>
          </p:nvSpPr>
          <p:spPr bwMode="auto">
            <a:xfrm>
              <a:off x="4996601" y="4674568"/>
              <a:ext cx="3067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4"/>
                </a:buBlip>
                <a:defRPr>
                  <a:solidFill>
                    <a:srgbClr val="000000"/>
                  </a:solidFill>
                  <a:latin typeface="Arial" pitchFamily="34" charset="0"/>
                  <a:ea typeface="ヒラギノ角ゴ Pro W3"/>
                  <a:cs typeface="Arial" pitchFamily="34" charset="0"/>
                </a:defRPr>
              </a:lvl1pPr>
              <a:lvl2pPr marL="742950" indent="-285750" eaLnBrk="0" hangingPunct="0">
                <a:spcBef>
                  <a:spcPct val="20000"/>
                </a:spcBef>
                <a:buBlip>
                  <a:blip r:embed="rId4"/>
                </a:buBlip>
                <a:defRPr>
                  <a:solidFill>
                    <a:srgbClr val="000000"/>
                  </a:solidFill>
                  <a:latin typeface="Arial" pitchFamily="34" charset="0"/>
                  <a:ea typeface="ヒラギノ角ゴ Pro W3"/>
                  <a:cs typeface="Arial" pitchFamily="34" charset="0"/>
                </a:defRPr>
              </a:lvl2pPr>
              <a:lvl3pPr marL="1143000" indent="-228600" eaLnBrk="0" hangingPunct="0">
                <a:spcBef>
                  <a:spcPct val="20000"/>
                </a:spcBef>
                <a:buBlip>
                  <a:blip r:embed="rId4"/>
                </a:buBlip>
                <a:defRPr>
                  <a:solidFill>
                    <a:srgbClr val="000000"/>
                  </a:solidFill>
                  <a:latin typeface="Arial" pitchFamily="34" charset="0"/>
                  <a:ea typeface="ヒラギノ角ゴ Pro W3"/>
                  <a:cs typeface="Arial" pitchFamily="34" charset="0"/>
                </a:defRPr>
              </a:lvl3pPr>
              <a:lvl4pPr marL="1600200" indent="-228600" eaLnBrk="0" hangingPunct="0">
                <a:spcBef>
                  <a:spcPct val="20000"/>
                </a:spcBef>
                <a:buBlip>
                  <a:blip r:embed="rId4"/>
                </a:buBlip>
                <a:defRPr>
                  <a:solidFill>
                    <a:srgbClr val="000000"/>
                  </a:solidFill>
                  <a:latin typeface="Arial" pitchFamily="34" charset="0"/>
                  <a:ea typeface="ヒラギノ角ゴ Pro W3"/>
                  <a:cs typeface="Arial" pitchFamily="34" charset="0"/>
                </a:defRPr>
              </a:lvl4pPr>
              <a:lvl5pPr marL="2057400" indent="-228600" eaLnBrk="0" hangingPunct="0">
                <a:spcBef>
                  <a:spcPct val="20000"/>
                </a:spcBef>
                <a:buBlip>
                  <a:blip r:embed="rId4"/>
                </a:buBlip>
                <a:defRPr>
                  <a:solidFill>
                    <a:srgbClr val="000000"/>
                  </a:solidFill>
                  <a:latin typeface="Arial" pitchFamily="34" charset="0"/>
                  <a:ea typeface="ヒラギノ角ゴ Pro W3"/>
                  <a:cs typeface="Arial" pitchFamily="34" charset="0"/>
                </a:defRPr>
              </a:lvl5pPr>
              <a:lvl6pPr marL="25146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6pPr>
              <a:lvl7pPr marL="29718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7pPr>
              <a:lvl8pPr marL="34290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8pPr>
              <a:lvl9pPr marL="38862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9pPr>
            </a:lstStyle>
            <a:p>
              <a:pPr algn="ctr" eaLnBrk="1" fontAlgn="auto" hangingPunct="1">
                <a:spcBef>
                  <a:spcPts val="0"/>
                </a:spcBef>
                <a:spcAft>
                  <a:spcPts val="0"/>
                </a:spcAft>
                <a:buNone/>
                <a:defRPr/>
              </a:pPr>
              <a:r>
                <a:rPr lang="en-GB">
                  <a:latin typeface="Aptos" panose="020B0004020202020204" pitchFamily="34" charset="0"/>
                </a:rPr>
                <a:t>Investment </a:t>
              </a:r>
            </a:p>
            <a:p>
              <a:pPr algn="ctr" eaLnBrk="1" fontAlgn="auto" hangingPunct="1">
                <a:spcBef>
                  <a:spcPts val="0"/>
                </a:spcBef>
                <a:spcAft>
                  <a:spcPts val="0"/>
                </a:spcAft>
                <a:buNone/>
                <a:defRPr/>
              </a:pPr>
              <a:r>
                <a:rPr lang="en-GB">
                  <a:latin typeface="Aptos" panose="020B0004020202020204" pitchFamily="34" charset="0"/>
                </a:rPr>
                <a:t>is liquid</a:t>
              </a:r>
            </a:p>
          </p:txBody>
        </p:sp>
        <p:pic>
          <p:nvPicPr>
            <p:cNvPr id="136" name="Graphic 135" descr="Register with solid fill">
              <a:extLst>
                <a:ext uri="{FF2B5EF4-FFF2-40B4-BE49-F238E27FC236}">
                  <a16:creationId xmlns:a16="http://schemas.microsoft.com/office/drawing/2014/main" id="{DD21130E-5F2A-4B3A-AA9B-EE2FCCE71DC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772667" y="4135516"/>
              <a:ext cx="629065" cy="629065"/>
            </a:xfrm>
            <a:prstGeom prst="rect">
              <a:avLst/>
            </a:prstGeom>
          </p:spPr>
        </p:pic>
      </p:grpSp>
      <p:grpSp>
        <p:nvGrpSpPr>
          <p:cNvPr id="137" name="Group 136">
            <a:extLst>
              <a:ext uri="{FF2B5EF4-FFF2-40B4-BE49-F238E27FC236}">
                <a16:creationId xmlns:a16="http://schemas.microsoft.com/office/drawing/2014/main" id="{4336431C-8321-4B8F-AA80-6C1CCBBE9CBC}"/>
              </a:ext>
            </a:extLst>
          </p:cNvPr>
          <p:cNvGrpSpPr/>
          <p:nvPr/>
        </p:nvGrpSpPr>
        <p:grpSpPr>
          <a:xfrm>
            <a:off x="3555874" y="4607420"/>
            <a:ext cx="2309514" cy="1190900"/>
            <a:chOff x="1730260" y="4207407"/>
            <a:chExt cx="2309514" cy="1190900"/>
          </a:xfrm>
        </p:grpSpPr>
        <p:sp>
          <p:nvSpPr>
            <p:cNvPr id="138" name="TextBox 6">
              <a:extLst>
                <a:ext uri="{FF2B5EF4-FFF2-40B4-BE49-F238E27FC236}">
                  <a16:creationId xmlns:a16="http://schemas.microsoft.com/office/drawing/2014/main" id="{01157D2B-DC2A-4949-BB6D-5DD35B0D6263}"/>
                </a:ext>
              </a:extLst>
            </p:cNvPr>
            <p:cNvSpPr txBox="1">
              <a:spLocks noChangeArrowheads="1"/>
            </p:cNvSpPr>
            <p:nvPr/>
          </p:nvSpPr>
          <p:spPr bwMode="auto">
            <a:xfrm>
              <a:off x="1730260" y="4751976"/>
              <a:ext cx="18160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4"/>
                </a:buBlip>
                <a:defRPr>
                  <a:solidFill>
                    <a:srgbClr val="000000"/>
                  </a:solidFill>
                  <a:latin typeface="Arial" pitchFamily="34" charset="0"/>
                  <a:ea typeface="ヒラギノ角ゴ Pro W3"/>
                  <a:cs typeface="Arial" pitchFamily="34" charset="0"/>
                </a:defRPr>
              </a:lvl1pPr>
              <a:lvl2pPr marL="742950" indent="-285750" eaLnBrk="0" hangingPunct="0">
                <a:spcBef>
                  <a:spcPct val="20000"/>
                </a:spcBef>
                <a:buBlip>
                  <a:blip r:embed="rId4"/>
                </a:buBlip>
                <a:defRPr>
                  <a:solidFill>
                    <a:srgbClr val="000000"/>
                  </a:solidFill>
                  <a:latin typeface="Arial" pitchFamily="34" charset="0"/>
                  <a:ea typeface="ヒラギノ角ゴ Pro W3"/>
                  <a:cs typeface="Arial" pitchFamily="34" charset="0"/>
                </a:defRPr>
              </a:lvl2pPr>
              <a:lvl3pPr marL="1143000" indent="-228600" eaLnBrk="0" hangingPunct="0">
                <a:spcBef>
                  <a:spcPct val="20000"/>
                </a:spcBef>
                <a:buBlip>
                  <a:blip r:embed="rId4"/>
                </a:buBlip>
                <a:defRPr>
                  <a:solidFill>
                    <a:srgbClr val="000000"/>
                  </a:solidFill>
                  <a:latin typeface="Arial" pitchFamily="34" charset="0"/>
                  <a:ea typeface="ヒラギノ角ゴ Pro W3"/>
                  <a:cs typeface="Arial" pitchFamily="34" charset="0"/>
                </a:defRPr>
              </a:lvl3pPr>
              <a:lvl4pPr marL="1600200" indent="-228600" eaLnBrk="0" hangingPunct="0">
                <a:spcBef>
                  <a:spcPct val="20000"/>
                </a:spcBef>
                <a:buBlip>
                  <a:blip r:embed="rId4"/>
                </a:buBlip>
                <a:defRPr>
                  <a:solidFill>
                    <a:srgbClr val="000000"/>
                  </a:solidFill>
                  <a:latin typeface="Arial" pitchFamily="34" charset="0"/>
                  <a:ea typeface="ヒラギノ角ゴ Pro W3"/>
                  <a:cs typeface="Arial" pitchFamily="34" charset="0"/>
                </a:defRPr>
              </a:lvl4pPr>
              <a:lvl5pPr marL="2057400" indent="-228600" eaLnBrk="0" hangingPunct="0">
                <a:spcBef>
                  <a:spcPct val="20000"/>
                </a:spcBef>
                <a:buBlip>
                  <a:blip r:embed="rId4"/>
                </a:buBlip>
                <a:defRPr>
                  <a:solidFill>
                    <a:srgbClr val="000000"/>
                  </a:solidFill>
                  <a:latin typeface="Arial" pitchFamily="34" charset="0"/>
                  <a:ea typeface="ヒラギノ角ゴ Pro W3"/>
                  <a:cs typeface="Arial" pitchFamily="34" charset="0"/>
                </a:defRPr>
              </a:lvl5pPr>
              <a:lvl6pPr marL="25146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6pPr>
              <a:lvl7pPr marL="29718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7pPr>
              <a:lvl8pPr marL="34290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8pPr>
              <a:lvl9pPr marL="38862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9pPr>
            </a:lstStyle>
            <a:p>
              <a:pPr algn="ctr" eaLnBrk="1" fontAlgn="auto" hangingPunct="1">
                <a:spcBef>
                  <a:spcPts val="0"/>
                </a:spcBef>
                <a:spcAft>
                  <a:spcPts val="0"/>
                </a:spcAft>
                <a:buNone/>
                <a:defRPr/>
              </a:pPr>
              <a:r>
                <a:rPr lang="en-GB">
                  <a:latin typeface="Aptos" panose="020B0004020202020204" pitchFamily="34" charset="0"/>
                </a:rPr>
                <a:t>The cost of investing is low</a:t>
              </a:r>
            </a:p>
          </p:txBody>
        </p:sp>
        <p:pic>
          <p:nvPicPr>
            <p:cNvPr id="139" name="Graphic 138" descr="Chevron arrows with solid fill">
              <a:extLst>
                <a:ext uri="{FF2B5EF4-FFF2-40B4-BE49-F238E27FC236}">
                  <a16:creationId xmlns:a16="http://schemas.microsoft.com/office/drawing/2014/main" id="{AA1CE48A-C174-47B2-BDCE-5D46D3A5322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rot="5400000">
              <a:off x="3517887" y="4207407"/>
              <a:ext cx="521887" cy="521887"/>
            </a:xfrm>
            <a:prstGeom prst="rect">
              <a:avLst/>
            </a:prstGeom>
          </p:spPr>
        </p:pic>
      </p:grpSp>
      <p:grpSp>
        <p:nvGrpSpPr>
          <p:cNvPr id="140" name="Group 139">
            <a:extLst>
              <a:ext uri="{FF2B5EF4-FFF2-40B4-BE49-F238E27FC236}">
                <a16:creationId xmlns:a16="http://schemas.microsoft.com/office/drawing/2014/main" id="{A047633E-D432-468B-9DDB-AC75D53F9EDD}"/>
              </a:ext>
            </a:extLst>
          </p:cNvPr>
          <p:cNvGrpSpPr/>
          <p:nvPr/>
        </p:nvGrpSpPr>
        <p:grpSpPr>
          <a:xfrm>
            <a:off x="2692200" y="1811204"/>
            <a:ext cx="3241424" cy="1429837"/>
            <a:chOff x="866586" y="1411190"/>
            <a:chExt cx="3241424" cy="1429837"/>
          </a:xfrm>
        </p:grpSpPr>
        <p:sp>
          <p:nvSpPr>
            <p:cNvPr id="141" name="TextBox 8">
              <a:extLst>
                <a:ext uri="{FF2B5EF4-FFF2-40B4-BE49-F238E27FC236}">
                  <a16:creationId xmlns:a16="http://schemas.microsoft.com/office/drawing/2014/main" id="{CD7368E9-657B-4B8C-8063-E9F37BBB8CAB}"/>
                </a:ext>
              </a:extLst>
            </p:cNvPr>
            <p:cNvSpPr txBox="1">
              <a:spLocks noChangeArrowheads="1"/>
            </p:cNvSpPr>
            <p:nvPr/>
          </p:nvSpPr>
          <p:spPr bwMode="auto">
            <a:xfrm>
              <a:off x="866586" y="1411190"/>
              <a:ext cx="22513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4"/>
                </a:buBlip>
                <a:defRPr>
                  <a:solidFill>
                    <a:srgbClr val="000000"/>
                  </a:solidFill>
                  <a:latin typeface="Arial" pitchFamily="34" charset="0"/>
                  <a:ea typeface="ヒラギノ角ゴ Pro W3"/>
                  <a:cs typeface="Arial" pitchFamily="34" charset="0"/>
                </a:defRPr>
              </a:lvl1pPr>
              <a:lvl2pPr marL="742950" indent="-285750" eaLnBrk="0" hangingPunct="0">
                <a:spcBef>
                  <a:spcPct val="20000"/>
                </a:spcBef>
                <a:buBlip>
                  <a:blip r:embed="rId4"/>
                </a:buBlip>
                <a:defRPr>
                  <a:solidFill>
                    <a:srgbClr val="000000"/>
                  </a:solidFill>
                  <a:latin typeface="Arial" pitchFamily="34" charset="0"/>
                  <a:ea typeface="ヒラギノ角ゴ Pro W3"/>
                  <a:cs typeface="Arial" pitchFamily="34" charset="0"/>
                </a:defRPr>
              </a:lvl2pPr>
              <a:lvl3pPr marL="1143000" indent="-228600" eaLnBrk="0" hangingPunct="0">
                <a:spcBef>
                  <a:spcPct val="20000"/>
                </a:spcBef>
                <a:buBlip>
                  <a:blip r:embed="rId4"/>
                </a:buBlip>
                <a:defRPr>
                  <a:solidFill>
                    <a:srgbClr val="000000"/>
                  </a:solidFill>
                  <a:latin typeface="Arial" pitchFamily="34" charset="0"/>
                  <a:ea typeface="ヒラギノ角ゴ Pro W3"/>
                  <a:cs typeface="Arial" pitchFamily="34" charset="0"/>
                </a:defRPr>
              </a:lvl3pPr>
              <a:lvl4pPr marL="1600200" indent="-228600" eaLnBrk="0" hangingPunct="0">
                <a:spcBef>
                  <a:spcPct val="20000"/>
                </a:spcBef>
                <a:buBlip>
                  <a:blip r:embed="rId4"/>
                </a:buBlip>
                <a:defRPr>
                  <a:solidFill>
                    <a:srgbClr val="000000"/>
                  </a:solidFill>
                  <a:latin typeface="Arial" pitchFamily="34" charset="0"/>
                  <a:ea typeface="ヒラギノ角ゴ Pro W3"/>
                  <a:cs typeface="Arial" pitchFamily="34" charset="0"/>
                </a:defRPr>
              </a:lvl4pPr>
              <a:lvl5pPr marL="2057400" indent="-228600" eaLnBrk="0" hangingPunct="0">
                <a:spcBef>
                  <a:spcPct val="20000"/>
                </a:spcBef>
                <a:buBlip>
                  <a:blip r:embed="rId4"/>
                </a:buBlip>
                <a:defRPr>
                  <a:solidFill>
                    <a:srgbClr val="000000"/>
                  </a:solidFill>
                  <a:latin typeface="Arial" pitchFamily="34" charset="0"/>
                  <a:ea typeface="ヒラギノ角ゴ Pro W3"/>
                  <a:cs typeface="Arial" pitchFamily="34" charset="0"/>
                </a:defRPr>
              </a:lvl5pPr>
              <a:lvl6pPr marL="25146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6pPr>
              <a:lvl7pPr marL="29718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7pPr>
              <a:lvl8pPr marL="34290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8pPr>
              <a:lvl9pPr marL="3886200" indent="-228600" defTabSz="457200" eaLnBrk="0" fontAlgn="base" hangingPunct="0">
                <a:spcBef>
                  <a:spcPct val="20000"/>
                </a:spcBef>
                <a:spcAft>
                  <a:spcPct val="0"/>
                </a:spcAft>
                <a:buBlip>
                  <a:blip r:embed="rId4"/>
                </a:buBlip>
                <a:defRPr>
                  <a:solidFill>
                    <a:srgbClr val="000000"/>
                  </a:solidFill>
                  <a:latin typeface="Arial" pitchFamily="34" charset="0"/>
                  <a:ea typeface="ヒラギノ角ゴ Pro W3"/>
                  <a:cs typeface="Arial" pitchFamily="34" charset="0"/>
                </a:defRPr>
              </a:lvl9pPr>
            </a:lstStyle>
            <a:p>
              <a:pPr algn="ctr" eaLnBrk="1" fontAlgn="auto" hangingPunct="1">
                <a:spcBef>
                  <a:spcPts val="0"/>
                </a:spcBef>
                <a:spcAft>
                  <a:spcPts val="0"/>
                </a:spcAft>
                <a:buNone/>
                <a:defRPr/>
              </a:pPr>
              <a:r>
                <a:rPr lang="en-GB" dirty="0">
                  <a:latin typeface="Aptos" panose="020B0004020202020204" pitchFamily="34" charset="0"/>
                </a:rPr>
                <a:t>Interest/dividends and long term gains are tax-free</a:t>
              </a:r>
            </a:p>
          </p:txBody>
        </p:sp>
        <p:grpSp>
          <p:nvGrpSpPr>
            <p:cNvPr id="142" name="Group 141">
              <a:extLst>
                <a:ext uri="{FF2B5EF4-FFF2-40B4-BE49-F238E27FC236}">
                  <a16:creationId xmlns:a16="http://schemas.microsoft.com/office/drawing/2014/main" id="{F3AB7AC5-BF4C-4368-A222-6F7F281DA6F4}"/>
                </a:ext>
              </a:extLst>
            </p:cNvPr>
            <p:cNvGrpSpPr/>
            <p:nvPr/>
          </p:nvGrpSpPr>
          <p:grpSpPr>
            <a:xfrm>
              <a:off x="3468858" y="1960557"/>
              <a:ext cx="639152" cy="535082"/>
              <a:chOff x="2267744" y="4302442"/>
              <a:chExt cx="937976" cy="785251"/>
            </a:xfrm>
            <a:solidFill>
              <a:schemeClr val="bg1"/>
            </a:solidFill>
          </p:grpSpPr>
          <p:sp>
            <p:nvSpPr>
              <p:cNvPr id="144" name="Pentagon 22">
                <a:extLst>
                  <a:ext uri="{FF2B5EF4-FFF2-40B4-BE49-F238E27FC236}">
                    <a16:creationId xmlns:a16="http://schemas.microsoft.com/office/drawing/2014/main" id="{860EE5F4-8E6F-4347-92F5-9099DF4BD897}"/>
                  </a:ext>
                </a:extLst>
              </p:cNvPr>
              <p:cNvSpPr/>
              <p:nvPr/>
            </p:nvSpPr>
            <p:spPr>
              <a:xfrm rot="18970263">
                <a:off x="2267744" y="4612758"/>
                <a:ext cx="936104" cy="474935"/>
              </a:xfrm>
              <a:custGeom>
                <a:avLst/>
                <a:gdLst/>
                <a:ahLst/>
                <a:cxnLst/>
                <a:rect l="l" t="t" r="r" b="b"/>
                <a:pathLst>
                  <a:path w="4056902" h="2058278">
                    <a:moveTo>
                      <a:pt x="3684434" y="885824"/>
                    </a:moveTo>
                    <a:cubicBezTo>
                      <a:pt x="3612709" y="816973"/>
                      <a:pt x="3498750" y="819303"/>
                      <a:pt x="3429900" y="891027"/>
                    </a:cubicBezTo>
                    <a:cubicBezTo>
                      <a:pt x="3361049" y="962751"/>
                      <a:pt x="3363379" y="1076710"/>
                      <a:pt x="3435103" y="1145560"/>
                    </a:cubicBezTo>
                    <a:cubicBezTo>
                      <a:pt x="3506827" y="1214411"/>
                      <a:pt x="3620786" y="1212081"/>
                      <a:pt x="3689637" y="1140357"/>
                    </a:cubicBezTo>
                    <a:cubicBezTo>
                      <a:pt x="3758487" y="1068633"/>
                      <a:pt x="3756158" y="954674"/>
                      <a:pt x="3684434" y="885824"/>
                    </a:cubicBezTo>
                    <a:close/>
                    <a:moveTo>
                      <a:pt x="3027763" y="0"/>
                    </a:moveTo>
                    <a:lnTo>
                      <a:pt x="4056902" y="1029139"/>
                    </a:lnTo>
                    <a:lnTo>
                      <a:pt x="3027763" y="2058278"/>
                    </a:lnTo>
                    <a:lnTo>
                      <a:pt x="520727" y="2058278"/>
                    </a:lnTo>
                    <a:lnTo>
                      <a:pt x="0" y="1558413"/>
                    </a:lnTo>
                    <a:lnTo>
                      <a:pt x="0" y="0"/>
                    </a:lnTo>
                    <a:close/>
                  </a:path>
                </a:pathLst>
              </a:cu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145" name="Oval 1">
                <a:extLst>
                  <a:ext uri="{FF2B5EF4-FFF2-40B4-BE49-F238E27FC236}">
                    <a16:creationId xmlns:a16="http://schemas.microsoft.com/office/drawing/2014/main" id="{EF2E2700-1931-40FE-8448-2B82CAC1EC36}"/>
                  </a:ext>
                </a:extLst>
              </p:cNvPr>
              <p:cNvSpPr/>
              <p:nvPr/>
            </p:nvSpPr>
            <p:spPr>
              <a:xfrm rot="2330882">
                <a:off x="3010402" y="4302442"/>
                <a:ext cx="195318" cy="360040"/>
              </a:xfrm>
              <a:custGeom>
                <a:avLst/>
                <a:gdLst/>
                <a:ahLst/>
                <a:cxnLst/>
                <a:rect l="l" t="t" r="r" b="b"/>
                <a:pathLst>
                  <a:path w="195318" h="360040">
                    <a:moveTo>
                      <a:pt x="59646" y="14147"/>
                    </a:moveTo>
                    <a:cubicBezTo>
                      <a:pt x="71330" y="5037"/>
                      <a:pt x="84176" y="0"/>
                      <a:pt x="97659" y="0"/>
                    </a:cubicBezTo>
                    <a:cubicBezTo>
                      <a:pt x="151595" y="0"/>
                      <a:pt x="195319" y="80598"/>
                      <a:pt x="195318" y="180020"/>
                    </a:cubicBezTo>
                    <a:cubicBezTo>
                      <a:pt x="195319" y="279442"/>
                      <a:pt x="151595" y="360040"/>
                      <a:pt x="97659" y="360040"/>
                    </a:cubicBezTo>
                    <a:cubicBezTo>
                      <a:pt x="83740" y="360040"/>
                      <a:pt x="70500" y="354672"/>
                      <a:pt x="58721" y="344744"/>
                    </a:cubicBezTo>
                    <a:lnTo>
                      <a:pt x="103705" y="308514"/>
                    </a:lnTo>
                    <a:cubicBezTo>
                      <a:pt x="134798" y="303462"/>
                      <a:pt x="158692" y="247735"/>
                      <a:pt x="158692" y="180020"/>
                    </a:cubicBezTo>
                    <a:cubicBezTo>
                      <a:pt x="158693" y="107607"/>
                      <a:pt x="131367" y="48904"/>
                      <a:pt x="97659" y="48904"/>
                    </a:cubicBezTo>
                    <a:cubicBezTo>
                      <a:pt x="89232" y="48904"/>
                      <a:pt x="81205" y="52573"/>
                      <a:pt x="73903" y="59208"/>
                    </a:cubicBezTo>
                    <a:cubicBezTo>
                      <a:pt x="51996" y="79113"/>
                      <a:pt x="36626" y="125710"/>
                      <a:pt x="36626" y="180020"/>
                    </a:cubicBezTo>
                    <a:cubicBezTo>
                      <a:pt x="36626" y="206515"/>
                      <a:pt x="40285" y="231175"/>
                      <a:pt x="47813" y="251418"/>
                    </a:cubicBezTo>
                    <a:lnTo>
                      <a:pt x="17183" y="276088"/>
                    </a:lnTo>
                    <a:cubicBezTo>
                      <a:pt x="5606" y="248809"/>
                      <a:pt x="-1" y="215621"/>
                      <a:pt x="1" y="180020"/>
                    </a:cubicBezTo>
                    <a:cubicBezTo>
                      <a:pt x="-1" y="105454"/>
                      <a:pt x="24594" y="41475"/>
                      <a:pt x="59646" y="14147"/>
                    </a:cubicBezTo>
                    <a:close/>
                  </a:path>
                </a:pathLst>
              </a:cu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grpSp>
        <p:sp>
          <p:nvSpPr>
            <p:cNvPr id="143" name="TextBox 142">
              <a:extLst>
                <a:ext uri="{FF2B5EF4-FFF2-40B4-BE49-F238E27FC236}">
                  <a16:creationId xmlns:a16="http://schemas.microsoft.com/office/drawing/2014/main" id="{6C3CC1F0-AB27-4F55-9D35-00EB3FBE259F}"/>
                </a:ext>
              </a:extLst>
            </p:cNvPr>
            <p:cNvSpPr txBox="1"/>
            <p:nvPr/>
          </p:nvSpPr>
          <p:spPr>
            <a:xfrm rot="18753718">
              <a:off x="3284062" y="2166119"/>
              <a:ext cx="918929" cy="430887"/>
            </a:xfrm>
            <a:prstGeom prst="rect">
              <a:avLst/>
            </a:prstGeom>
            <a:noFill/>
          </p:spPr>
          <p:txBody>
            <a:bodyPr wrap="square" rtlCol="0">
              <a:spAutoFit/>
            </a:bodyPr>
            <a:lstStyle/>
            <a:p>
              <a:pPr algn="ctr">
                <a:defRPr/>
              </a:pPr>
              <a:r>
                <a:rPr lang="en-GB" sz="1050" b="1">
                  <a:solidFill>
                    <a:srgbClr val="111111"/>
                  </a:solidFill>
                  <a:latin typeface="Aptos" panose="020B0004020202020204" pitchFamily="34" charset="0"/>
                </a:rPr>
                <a:t>TAX</a:t>
              </a:r>
            </a:p>
            <a:p>
              <a:pPr algn="ctr">
                <a:defRPr/>
              </a:pPr>
              <a:r>
                <a:rPr lang="en-GB" sz="1050" b="1">
                  <a:solidFill>
                    <a:srgbClr val="111111"/>
                  </a:solidFill>
                  <a:latin typeface="Aptos" panose="020B0004020202020204" pitchFamily="34" charset="0"/>
                </a:rPr>
                <a:t>FREE</a:t>
              </a:r>
            </a:p>
          </p:txBody>
        </p:sp>
      </p:grpSp>
      <p:sp>
        <p:nvSpPr>
          <p:cNvPr id="2" name="RefTextBox123">
            <a:extLst>
              <a:ext uri="{FF2B5EF4-FFF2-40B4-BE49-F238E27FC236}">
                <a16:creationId xmlns:a16="http://schemas.microsoft.com/office/drawing/2014/main" id="{01421DA8-0416-C3BE-A338-550817B9A378}"/>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116216649</a:t>
            </a:r>
          </a:p>
        </p:txBody>
      </p:sp>
    </p:spTree>
    <p:custDataLst>
      <p:tags r:id="rId1"/>
    </p:custDataLst>
    <p:extLst>
      <p:ext uri="{BB962C8B-B14F-4D97-AF65-F5344CB8AC3E}">
        <p14:creationId xmlns:p14="http://schemas.microsoft.com/office/powerpoint/2010/main" val="8209637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
                                        </p:tgtEl>
                                        <p:attrNameLst>
                                          <p:attrName>style.visibility</p:attrName>
                                        </p:attrNameLst>
                                      </p:cBhvr>
                                      <p:to>
                                        <p:strVal val="visible"/>
                                      </p:to>
                                    </p:set>
                                    <p:animEffect transition="in" filter="fade">
                                      <p:cBhvr>
                                        <p:cTn id="17" dur="500"/>
                                        <p:tgtEl>
                                          <p:spTgt spid="1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fade">
                                      <p:cBhvr>
                                        <p:cTn id="22" dur="500"/>
                                        <p:tgtEl>
                                          <p:spTgt spid="1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500"/>
                                        <p:tgtEl>
                                          <p:spTgt spid="1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0"/>
                                        </p:tgtEl>
                                        <p:attrNameLst>
                                          <p:attrName>style.visibility</p:attrName>
                                        </p:attrNameLst>
                                      </p:cBhvr>
                                      <p:to>
                                        <p:strVal val="visible"/>
                                      </p:to>
                                    </p:set>
                                    <p:animEffect transition="in" filter="fade">
                                      <p:cBhvr>
                                        <p:cTn id="32"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fTextBox123">
            <a:extLst>
              <a:ext uri="{FF2B5EF4-FFF2-40B4-BE49-F238E27FC236}">
                <a16:creationId xmlns:a16="http://schemas.microsoft.com/office/drawing/2014/main" id="{C9D89AFF-D492-3967-BC64-250E7999FF98}"/>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911901396</a:t>
            </a:r>
          </a:p>
        </p:txBody>
      </p:sp>
      <p:cxnSp>
        <p:nvCxnSpPr>
          <p:cNvPr id="2" name="Straight Arrow Connector 1">
            <a:extLst>
              <a:ext uri="{FF2B5EF4-FFF2-40B4-BE49-F238E27FC236}">
                <a16:creationId xmlns:a16="http://schemas.microsoft.com/office/drawing/2014/main" id="{34E6490F-23CF-251D-3191-D1CCE9C4AC60}"/>
              </a:ext>
            </a:extLst>
          </p:cNvPr>
          <p:cNvCxnSpPr>
            <a:cxnSpLocks/>
          </p:cNvCxnSpPr>
          <p:nvPr/>
        </p:nvCxnSpPr>
        <p:spPr>
          <a:xfrm flipH="1">
            <a:off x="152400" y="2300733"/>
            <a:ext cx="11747500"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6FA83408-A649-C487-AB85-03B8FE34F3B6}"/>
              </a:ext>
            </a:extLst>
          </p:cNvPr>
          <p:cNvSpPr/>
          <p:nvPr/>
        </p:nvSpPr>
        <p:spPr>
          <a:xfrm>
            <a:off x="10647802" y="1418733"/>
            <a:ext cx="2228859" cy="369332"/>
          </a:xfrm>
          <a:prstGeom prst="rect">
            <a:avLst/>
          </a:prstGeom>
        </p:spPr>
        <p:txBody>
          <a:bodyPr wrap="square">
            <a:spAutoFit/>
          </a:bodyPr>
          <a:lstStyle/>
          <a:p>
            <a:pPr marL="0" marR="0" lvl="1" indent="0" algn="ctr" defTabSz="342900" rtl="0" eaLnBrk="1" fontAlgn="auto" latinLnBrk="0" hangingPunct="1">
              <a:lnSpc>
                <a:spcPct val="100000"/>
              </a:lnSpc>
              <a:spcBef>
                <a:spcPts val="0"/>
              </a:spcBef>
              <a:spcAft>
                <a:spcPts val="900"/>
              </a:spcAft>
              <a:buClrTx/>
              <a:buSzPct val="75000"/>
              <a:buFontTx/>
              <a:buNone/>
              <a:tabLst/>
              <a:defRPr/>
            </a:pPr>
            <a:r>
              <a:rPr kumimoji="0" lang="en-US" sz="1800" b="1" i="0" u="none" strike="noStrike" kern="0" cap="none" spc="0" normalizeH="0" baseline="0" noProof="0" dirty="0">
                <a:ln>
                  <a:noFill/>
                </a:ln>
                <a:solidFill>
                  <a:srgbClr val="000000"/>
                </a:solidFill>
                <a:effectLst/>
                <a:uLnTx/>
                <a:uFillTx/>
                <a:latin typeface="Aptos" panose="020B0004020202020204" pitchFamily="34" charset="0"/>
                <a:ea typeface="+mn-ea"/>
                <a:cs typeface="Arial" pitchFamily="34" charset="0"/>
              </a:rPr>
              <a:t>High</a:t>
            </a:r>
          </a:p>
        </p:txBody>
      </p:sp>
      <p:sp>
        <p:nvSpPr>
          <p:cNvPr id="5" name="Rectangle 4">
            <a:extLst>
              <a:ext uri="{FF2B5EF4-FFF2-40B4-BE49-F238E27FC236}">
                <a16:creationId xmlns:a16="http://schemas.microsoft.com/office/drawing/2014/main" id="{E3A634E6-28CC-608C-1342-3BEB65728143}"/>
              </a:ext>
            </a:extLst>
          </p:cNvPr>
          <p:cNvSpPr/>
          <p:nvPr/>
        </p:nvSpPr>
        <p:spPr>
          <a:xfrm>
            <a:off x="-684661" y="1443059"/>
            <a:ext cx="2228859" cy="369332"/>
          </a:xfrm>
          <a:prstGeom prst="rect">
            <a:avLst/>
          </a:prstGeom>
        </p:spPr>
        <p:txBody>
          <a:bodyPr wrap="square">
            <a:spAutoFit/>
          </a:bodyPr>
          <a:lstStyle/>
          <a:p>
            <a:pPr marL="0" marR="0" lvl="1" indent="0" algn="ctr" defTabSz="342900" rtl="0" eaLnBrk="1" fontAlgn="auto" latinLnBrk="0" hangingPunct="1">
              <a:lnSpc>
                <a:spcPct val="100000"/>
              </a:lnSpc>
              <a:spcBef>
                <a:spcPts val="0"/>
              </a:spcBef>
              <a:spcAft>
                <a:spcPts val="900"/>
              </a:spcAft>
              <a:buClrTx/>
              <a:buSzPct val="75000"/>
              <a:buFontTx/>
              <a:buNone/>
              <a:tabLst/>
              <a:defRPr/>
            </a:pPr>
            <a:r>
              <a:rPr kumimoji="0" lang="en-US" sz="1800" b="1" i="0" u="none" strike="noStrike" kern="0" cap="none" spc="0" normalizeH="0" baseline="0" noProof="0" dirty="0">
                <a:ln>
                  <a:noFill/>
                </a:ln>
                <a:solidFill>
                  <a:srgbClr val="000000"/>
                </a:solidFill>
                <a:effectLst/>
                <a:uLnTx/>
                <a:uFillTx/>
                <a:latin typeface="Aptos" panose="020B0004020202020204" pitchFamily="34" charset="0"/>
                <a:ea typeface="+mn-ea"/>
                <a:cs typeface="Arial" pitchFamily="34" charset="0"/>
              </a:rPr>
              <a:t>Low</a:t>
            </a:r>
          </a:p>
        </p:txBody>
      </p:sp>
      <p:sp>
        <p:nvSpPr>
          <p:cNvPr id="6" name="Rectangle 2">
            <a:extLst>
              <a:ext uri="{FF2B5EF4-FFF2-40B4-BE49-F238E27FC236}">
                <a16:creationId xmlns:a16="http://schemas.microsoft.com/office/drawing/2014/main" id="{7CA49B0A-9FA9-2D0F-758B-96A9E7FCB9AA}"/>
              </a:ext>
            </a:extLst>
          </p:cNvPr>
          <p:cNvSpPr txBox="1">
            <a:spLocks noChangeArrowheads="1"/>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391C66"/>
                </a:solidFill>
                <a:effectLst/>
                <a:uLnTx/>
                <a:uFillTx/>
                <a:latin typeface="Aptos Display" panose="020B0004020202020204" pitchFamily="34" charset="0"/>
                <a:ea typeface="ヒラギノ角ゴ Pro W3"/>
                <a:cs typeface="Times New Roman" pitchFamily="18" charset="0"/>
              </a:rPr>
              <a:t>The relationship between risk and return</a:t>
            </a:r>
          </a:p>
        </p:txBody>
      </p:sp>
      <p:sp>
        <p:nvSpPr>
          <p:cNvPr id="11" name="Oval 10">
            <a:extLst>
              <a:ext uri="{FF2B5EF4-FFF2-40B4-BE49-F238E27FC236}">
                <a16:creationId xmlns:a16="http://schemas.microsoft.com/office/drawing/2014/main" id="{5CF993B5-B35F-CA16-9C69-2936687F86C2}"/>
              </a:ext>
            </a:extLst>
          </p:cNvPr>
          <p:cNvSpPr/>
          <p:nvPr/>
        </p:nvSpPr>
        <p:spPr>
          <a:xfrm>
            <a:off x="444988" y="1733945"/>
            <a:ext cx="1149484" cy="1136468"/>
          </a:xfrm>
          <a:prstGeom prst="ellipse">
            <a:avLst/>
          </a:prstGeom>
          <a:gradFill flip="none" rotWithShape="1">
            <a:gsLst>
              <a:gs pos="0">
                <a:schemeClr val="bg1"/>
              </a:gs>
              <a:gs pos="85000">
                <a:schemeClr val="tx1"/>
              </a:gs>
              <a:gs pos="63000">
                <a:srgbClr val="686868"/>
              </a:gs>
              <a:gs pos="53000">
                <a:srgbClr val="00FF00"/>
              </a:gs>
              <a:gs pos="100000">
                <a:schemeClr val="tx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B8BE3D3C-4F4C-B899-6123-82DE7A83ECFE}"/>
              </a:ext>
            </a:extLst>
          </p:cNvPr>
          <p:cNvSpPr/>
          <p:nvPr/>
        </p:nvSpPr>
        <p:spPr>
          <a:xfrm>
            <a:off x="2117014" y="1733945"/>
            <a:ext cx="1149484" cy="1136468"/>
          </a:xfrm>
          <a:prstGeom prst="ellipse">
            <a:avLst/>
          </a:prstGeom>
          <a:gradFill flip="none" rotWithShape="1">
            <a:gsLst>
              <a:gs pos="0">
                <a:schemeClr val="bg1"/>
              </a:gs>
              <a:gs pos="85000">
                <a:schemeClr val="tx1"/>
              </a:gs>
              <a:gs pos="63000">
                <a:srgbClr val="686868"/>
              </a:gs>
              <a:gs pos="53000">
                <a:srgbClr val="66FF33"/>
              </a:gs>
              <a:gs pos="100000">
                <a:schemeClr val="tx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760E07D3-86FD-4C3A-3899-2EB555DC4938}"/>
              </a:ext>
            </a:extLst>
          </p:cNvPr>
          <p:cNvSpPr/>
          <p:nvPr/>
        </p:nvSpPr>
        <p:spPr>
          <a:xfrm>
            <a:off x="3789040" y="1733945"/>
            <a:ext cx="1149484" cy="1136468"/>
          </a:xfrm>
          <a:prstGeom prst="ellipse">
            <a:avLst/>
          </a:prstGeom>
          <a:gradFill flip="none" rotWithShape="1">
            <a:gsLst>
              <a:gs pos="0">
                <a:schemeClr val="bg1"/>
              </a:gs>
              <a:gs pos="85000">
                <a:schemeClr val="tx1"/>
              </a:gs>
              <a:gs pos="63000">
                <a:srgbClr val="686868"/>
              </a:gs>
              <a:gs pos="53000">
                <a:srgbClr val="3CFE00"/>
              </a:gs>
              <a:gs pos="100000">
                <a:schemeClr val="tx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40E022C7-30DA-F8B7-438D-F7ADDC7AD740}"/>
              </a:ext>
            </a:extLst>
          </p:cNvPr>
          <p:cNvSpPr/>
          <p:nvPr/>
        </p:nvSpPr>
        <p:spPr>
          <a:xfrm>
            <a:off x="5461066" y="1733945"/>
            <a:ext cx="1149484" cy="1136468"/>
          </a:xfrm>
          <a:prstGeom prst="ellipse">
            <a:avLst/>
          </a:prstGeom>
          <a:gradFill flip="none" rotWithShape="1">
            <a:gsLst>
              <a:gs pos="0">
                <a:schemeClr val="bg1"/>
              </a:gs>
              <a:gs pos="85000">
                <a:schemeClr val="tx1"/>
              </a:gs>
              <a:gs pos="63000">
                <a:srgbClr val="686868"/>
              </a:gs>
              <a:gs pos="53000">
                <a:srgbClr val="FFFF00"/>
              </a:gs>
              <a:gs pos="100000">
                <a:schemeClr val="tx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7C0B3879-94F7-4C49-B1E3-5DA7C9733017}"/>
              </a:ext>
            </a:extLst>
          </p:cNvPr>
          <p:cNvSpPr/>
          <p:nvPr/>
        </p:nvSpPr>
        <p:spPr>
          <a:xfrm>
            <a:off x="7133092" y="1733945"/>
            <a:ext cx="1149484" cy="1136468"/>
          </a:xfrm>
          <a:prstGeom prst="ellipse">
            <a:avLst/>
          </a:prstGeom>
          <a:gradFill flip="none" rotWithShape="1">
            <a:gsLst>
              <a:gs pos="0">
                <a:schemeClr val="bg1"/>
              </a:gs>
              <a:gs pos="85000">
                <a:schemeClr val="tx1"/>
              </a:gs>
              <a:gs pos="63000">
                <a:srgbClr val="686868"/>
              </a:gs>
              <a:gs pos="53000">
                <a:srgbClr val="FFC000"/>
              </a:gs>
              <a:gs pos="100000">
                <a:schemeClr val="tx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542A1549-3D97-3A20-4D1B-ADE86FCCC588}"/>
              </a:ext>
            </a:extLst>
          </p:cNvPr>
          <p:cNvSpPr/>
          <p:nvPr/>
        </p:nvSpPr>
        <p:spPr>
          <a:xfrm>
            <a:off x="8805118" y="1733945"/>
            <a:ext cx="1149484" cy="1136468"/>
          </a:xfrm>
          <a:prstGeom prst="ellipse">
            <a:avLst/>
          </a:prstGeom>
          <a:gradFill flip="none" rotWithShape="1">
            <a:gsLst>
              <a:gs pos="0">
                <a:schemeClr val="bg1"/>
              </a:gs>
              <a:gs pos="85000">
                <a:schemeClr val="tx1"/>
              </a:gs>
              <a:gs pos="63000">
                <a:srgbClr val="686868"/>
              </a:gs>
              <a:gs pos="53000">
                <a:srgbClr val="FFC000"/>
              </a:gs>
              <a:gs pos="100000">
                <a:schemeClr val="tx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17" name="Oval 16">
            <a:extLst>
              <a:ext uri="{FF2B5EF4-FFF2-40B4-BE49-F238E27FC236}">
                <a16:creationId xmlns:a16="http://schemas.microsoft.com/office/drawing/2014/main" id="{A278DCFF-ABDC-967C-EC3B-A3BF9F3C0365}"/>
              </a:ext>
            </a:extLst>
          </p:cNvPr>
          <p:cNvSpPr/>
          <p:nvPr/>
        </p:nvSpPr>
        <p:spPr>
          <a:xfrm>
            <a:off x="10477144" y="1733945"/>
            <a:ext cx="1149484" cy="1136468"/>
          </a:xfrm>
          <a:prstGeom prst="ellipse">
            <a:avLst/>
          </a:prstGeom>
          <a:gradFill flip="none" rotWithShape="1">
            <a:gsLst>
              <a:gs pos="0">
                <a:schemeClr val="bg1"/>
              </a:gs>
              <a:gs pos="85000">
                <a:schemeClr val="tx1"/>
              </a:gs>
              <a:gs pos="63000">
                <a:srgbClr val="686868"/>
              </a:gs>
              <a:gs pos="53000">
                <a:srgbClr val="C00000"/>
              </a:gs>
              <a:gs pos="100000">
                <a:schemeClr val="tx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grpSp>
        <p:nvGrpSpPr>
          <p:cNvPr id="18" name="Group 17">
            <a:extLst>
              <a:ext uri="{FF2B5EF4-FFF2-40B4-BE49-F238E27FC236}">
                <a16:creationId xmlns:a16="http://schemas.microsoft.com/office/drawing/2014/main" id="{2F858F46-13C4-43FA-890A-359E045AD9BC}"/>
              </a:ext>
            </a:extLst>
          </p:cNvPr>
          <p:cNvGrpSpPr/>
          <p:nvPr/>
        </p:nvGrpSpPr>
        <p:grpSpPr>
          <a:xfrm>
            <a:off x="9777211" y="5017448"/>
            <a:ext cx="998622" cy="1327154"/>
            <a:chOff x="2239398" y="5017448"/>
            <a:chExt cx="998622" cy="1327154"/>
          </a:xfrm>
        </p:grpSpPr>
        <p:sp>
          <p:nvSpPr>
            <p:cNvPr id="19" name="Subtitle 2">
              <a:extLst>
                <a:ext uri="{FF2B5EF4-FFF2-40B4-BE49-F238E27FC236}">
                  <a16:creationId xmlns:a16="http://schemas.microsoft.com/office/drawing/2014/main" id="{015F25BC-2605-8415-F965-5E67CFDC5FD7}"/>
                </a:ext>
              </a:extLst>
            </p:cNvPr>
            <p:cNvSpPr txBox="1">
              <a:spLocks/>
            </p:cNvSpPr>
            <p:nvPr/>
          </p:nvSpPr>
          <p:spPr>
            <a:xfrm>
              <a:off x="2403609" y="6067603"/>
              <a:ext cx="661381" cy="27699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600" b="1" i="0" u="none" strike="noStrike" kern="1200" cap="none" spc="0" normalizeH="0" baseline="0" noProof="0" dirty="0">
                  <a:ln>
                    <a:noFill/>
                  </a:ln>
                  <a:solidFill>
                    <a:srgbClr val="1B1B1B"/>
                  </a:solidFill>
                  <a:effectLst/>
                  <a:uLnTx/>
                  <a:uFillTx/>
                  <a:latin typeface="Aptos" panose="02110004020202020204"/>
                  <a:ea typeface="Lato Light" panose="020F0502020204030203" pitchFamily="34" charset="0"/>
                  <a:cs typeface="Mukta ExtraLight" panose="020B0000000000000000" pitchFamily="34" charset="77"/>
                </a:rPr>
                <a:t>Cash</a:t>
              </a:r>
            </a:p>
          </p:txBody>
        </p:sp>
        <p:grpSp>
          <p:nvGrpSpPr>
            <p:cNvPr id="20" name="Group 19">
              <a:extLst>
                <a:ext uri="{FF2B5EF4-FFF2-40B4-BE49-F238E27FC236}">
                  <a16:creationId xmlns:a16="http://schemas.microsoft.com/office/drawing/2014/main" id="{D1471E7F-EC7F-BCB2-9CA0-D09A25C003A9}"/>
                </a:ext>
              </a:extLst>
            </p:cNvPr>
            <p:cNvGrpSpPr/>
            <p:nvPr/>
          </p:nvGrpSpPr>
          <p:grpSpPr>
            <a:xfrm>
              <a:off x="2239398" y="5017448"/>
              <a:ext cx="998622" cy="998622"/>
              <a:chOff x="316542" y="3197282"/>
              <a:chExt cx="998622" cy="998622"/>
            </a:xfrm>
          </p:grpSpPr>
          <p:grpSp>
            <p:nvGrpSpPr>
              <p:cNvPr id="21" name="Group 20">
                <a:extLst>
                  <a:ext uri="{FF2B5EF4-FFF2-40B4-BE49-F238E27FC236}">
                    <a16:creationId xmlns:a16="http://schemas.microsoft.com/office/drawing/2014/main" id="{47F11106-1B50-0783-D94F-F15988FEE972}"/>
                  </a:ext>
                </a:extLst>
              </p:cNvPr>
              <p:cNvGrpSpPr/>
              <p:nvPr/>
            </p:nvGrpSpPr>
            <p:grpSpPr>
              <a:xfrm>
                <a:off x="316542" y="3197282"/>
                <a:ext cx="998622" cy="998622"/>
                <a:chOff x="7432674" y="2932108"/>
                <a:chExt cx="1254126" cy="1254126"/>
              </a:xfrm>
            </p:grpSpPr>
            <p:sp>
              <p:nvSpPr>
                <p:cNvPr id="23" name="Oval 22">
                  <a:extLst>
                    <a:ext uri="{FF2B5EF4-FFF2-40B4-BE49-F238E27FC236}">
                      <a16:creationId xmlns:a16="http://schemas.microsoft.com/office/drawing/2014/main" id="{5A50BE68-FE32-42DE-0C03-E234765AD084}"/>
                    </a:ext>
                  </a:extLst>
                </p:cNvPr>
                <p:cNvSpPr/>
                <p:nvPr/>
              </p:nvSpPr>
              <p:spPr>
                <a:xfrm>
                  <a:off x="7432674" y="2932108"/>
                  <a:ext cx="1254126" cy="1254126"/>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24" name="Oval 23">
                  <a:extLst>
                    <a:ext uri="{FF2B5EF4-FFF2-40B4-BE49-F238E27FC236}">
                      <a16:creationId xmlns:a16="http://schemas.microsoft.com/office/drawing/2014/main" id="{7884AF07-34A7-13AC-6CD8-2C79E39934D1}"/>
                    </a:ext>
                  </a:extLst>
                </p:cNvPr>
                <p:cNvSpPr/>
                <p:nvPr/>
              </p:nvSpPr>
              <p:spPr>
                <a:xfrm>
                  <a:off x="7477523" y="2976957"/>
                  <a:ext cx="1164428" cy="1164428"/>
                </a:xfrm>
                <a:prstGeom prst="ellipse">
                  <a:avLst/>
                </a:prstGeom>
                <a:no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5" name="Oval 24">
                  <a:extLst>
                    <a:ext uri="{FF2B5EF4-FFF2-40B4-BE49-F238E27FC236}">
                      <a16:creationId xmlns:a16="http://schemas.microsoft.com/office/drawing/2014/main" id="{A04C3F24-D2DD-7A05-A6B0-E6E3BA56249D}"/>
                    </a:ext>
                  </a:extLst>
                </p:cNvPr>
                <p:cNvSpPr/>
                <p:nvPr/>
              </p:nvSpPr>
              <p:spPr>
                <a:xfrm>
                  <a:off x="7596583" y="3096017"/>
                  <a:ext cx="926309" cy="926309"/>
                </a:xfrm>
                <a:prstGeom prst="ellipse">
                  <a:avLst/>
                </a:prstGeom>
                <a:noFill/>
                <a:ln>
                  <a:noFill/>
                </a:ln>
                <a:effectLst>
                  <a:outerShdw blurRad="76200" dist="38100" dir="2700000" sx="97000" sy="97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grpSp>
          <p:pic>
            <p:nvPicPr>
              <p:cNvPr id="22" name="Graphic 21" descr="Money outline">
                <a:extLst>
                  <a:ext uri="{FF2B5EF4-FFF2-40B4-BE49-F238E27FC236}">
                    <a16:creationId xmlns:a16="http://schemas.microsoft.com/office/drawing/2014/main" id="{FF813495-041B-6344-BDC8-21B84C09A686}"/>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60900" y="3407484"/>
                <a:ext cx="501088" cy="501088"/>
              </a:xfrm>
              <a:prstGeom prst="rect">
                <a:avLst/>
              </a:prstGeom>
            </p:spPr>
          </p:pic>
        </p:grpSp>
      </p:grpSp>
      <p:grpSp>
        <p:nvGrpSpPr>
          <p:cNvPr id="26" name="Group 25">
            <a:extLst>
              <a:ext uri="{FF2B5EF4-FFF2-40B4-BE49-F238E27FC236}">
                <a16:creationId xmlns:a16="http://schemas.microsoft.com/office/drawing/2014/main" id="{D36376CB-9ABA-089D-C26B-B2EDA0E76277}"/>
              </a:ext>
            </a:extLst>
          </p:cNvPr>
          <p:cNvGrpSpPr/>
          <p:nvPr/>
        </p:nvGrpSpPr>
        <p:grpSpPr>
          <a:xfrm>
            <a:off x="2172410" y="5017448"/>
            <a:ext cx="998622" cy="1327154"/>
            <a:chOff x="790951" y="5017448"/>
            <a:chExt cx="998622" cy="1327154"/>
          </a:xfrm>
        </p:grpSpPr>
        <p:sp>
          <p:nvSpPr>
            <p:cNvPr id="27" name="Subtitle 2">
              <a:extLst>
                <a:ext uri="{FF2B5EF4-FFF2-40B4-BE49-F238E27FC236}">
                  <a16:creationId xmlns:a16="http://schemas.microsoft.com/office/drawing/2014/main" id="{9F7A4576-E07E-3C47-3267-98C2110BC8DA}"/>
                </a:ext>
              </a:extLst>
            </p:cNvPr>
            <p:cNvSpPr txBox="1">
              <a:spLocks/>
            </p:cNvSpPr>
            <p:nvPr/>
          </p:nvSpPr>
          <p:spPr>
            <a:xfrm>
              <a:off x="982949" y="6067603"/>
              <a:ext cx="544580" cy="27699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600" b="1" i="0" u="none" strike="noStrike" kern="1200" cap="none" spc="0" normalizeH="0" baseline="0" noProof="0" dirty="0">
                  <a:ln>
                    <a:noFill/>
                  </a:ln>
                  <a:solidFill>
                    <a:srgbClr val="1B1B1B"/>
                  </a:solidFill>
                  <a:effectLst/>
                  <a:uLnTx/>
                  <a:uFillTx/>
                  <a:latin typeface="Aptos" panose="02110004020202020204"/>
                  <a:ea typeface="Lato Light" panose="020F0502020204030203" pitchFamily="34" charset="0"/>
                  <a:cs typeface="Mukta ExtraLight" panose="020B0000000000000000" pitchFamily="34" charset="77"/>
                </a:rPr>
                <a:t>Gilts</a:t>
              </a:r>
            </a:p>
          </p:txBody>
        </p:sp>
        <p:grpSp>
          <p:nvGrpSpPr>
            <p:cNvPr id="28" name="Group 27">
              <a:extLst>
                <a:ext uri="{FF2B5EF4-FFF2-40B4-BE49-F238E27FC236}">
                  <a16:creationId xmlns:a16="http://schemas.microsoft.com/office/drawing/2014/main" id="{C8043235-C428-9B93-93A1-16B7BAD77F14}"/>
                </a:ext>
              </a:extLst>
            </p:cNvPr>
            <p:cNvGrpSpPr/>
            <p:nvPr/>
          </p:nvGrpSpPr>
          <p:grpSpPr>
            <a:xfrm>
              <a:off x="790951" y="5017448"/>
              <a:ext cx="998622" cy="998622"/>
              <a:chOff x="316542" y="3197282"/>
              <a:chExt cx="998622" cy="998622"/>
            </a:xfrm>
          </p:grpSpPr>
          <p:grpSp>
            <p:nvGrpSpPr>
              <p:cNvPr id="29" name="Group 28">
                <a:extLst>
                  <a:ext uri="{FF2B5EF4-FFF2-40B4-BE49-F238E27FC236}">
                    <a16:creationId xmlns:a16="http://schemas.microsoft.com/office/drawing/2014/main" id="{4E194073-4C62-A7A5-CFF5-1AF559F59E18}"/>
                  </a:ext>
                </a:extLst>
              </p:cNvPr>
              <p:cNvGrpSpPr/>
              <p:nvPr/>
            </p:nvGrpSpPr>
            <p:grpSpPr>
              <a:xfrm>
                <a:off x="316542" y="3197282"/>
                <a:ext cx="998622" cy="998622"/>
                <a:chOff x="7432674" y="2932108"/>
                <a:chExt cx="1254126" cy="1254126"/>
              </a:xfrm>
            </p:grpSpPr>
            <p:sp>
              <p:nvSpPr>
                <p:cNvPr id="31" name="Oval 30">
                  <a:extLst>
                    <a:ext uri="{FF2B5EF4-FFF2-40B4-BE49-F238E27FC236}">
                      <a16:creationId xmlns:a16="http://schemas.microsoft.com/office/drawing/2014/main" id="{9EFF26DD-BB42-7B80-EC8E-237B24623B44}"/>
                    </a:ext>
                  </a:extLst>
                </p:cNvPr>
                <p:cNvSpPr/>
                <p:nvPr/>
              </p:nvSpPr>
              <p:spPr>
                <a:xfrm>
                  <a:off x="7432674" y="2932108"/>
                  <a:ext cx="1254126" cy="1254126"/>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32" name="Oval 31">
                  <a:extLst>
                    <a:ext uri="{FF2B5EF4-FFF2-40B4-BE49-F238E27FC236}">
                      <a16:creationId xmlns:a16="http://schemas.microsoft.com/office/drawing/2014/main" id="{5083AD9B-912B-0598-F947-3C20DBBAD042}"/>
                    </a:ext>
                  </a:extLst>
                </p:cNvPr>
                <p:cNvSpPr/>
                <p:nvPr/>
              </p:nvSpPr>
              <p:spPr>
                <a:xfrm>
                  <a:off x="7477523" y="2976957"/>
                  <a:ext cx="1164428" cy="1164428"/>
                </a:xfrm>
                <a:prstGeom prst="ellipse">
                  <a:avLst/>
                </a:prstGeom>
                <a:no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33" name="Oval 32">
                  <a:extLst>
                    <a:ext uri="{FF2B5EF4-FFF2-40B4-BE49-F238E27FC236}">
                      <a16:creationId xmlns:a16="http://schemas.microsoft.com/office/drawing/2014/main" id="{7E7A3E37-589A-B9B6-F227-2BA83C4BB87D}"/>
                    </a:ext>
                  </a:extLst>
                </p:cNvPr>
                <p:cNvSpPr/>
                <p:nvPr/>
              </p:nvSpPr>
              <p:spPr>
                <a:xfrm>
                  <a:off x="7596583" y="3096017"/>
                  <a:ext cx="926309" cy="926309"/>
                </a:xfrm>
                <a:prstGeom prst="ellipse">
                  <a:avLst/>
                </a:prstGeom>
                <a:noFill/>
                <a:ln>
                  <a:noFill/>
                </a:ln>
                <a:effectLst>
                  <a:outerShdw blurRad="76200" dist="38100" dir="2700000" sx="97000" sy="97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grpSp>
          <p:pic>
            <p:nvPicPr>
              <p:cNvPr id="30" name="Graphic 29" descr="Contract outline">
                <a:extLst>
                  <a:ext uri="{FF2B5EF4-FFF2-40B4-BE49-F238E27FC236}">
                    <a16:creationId xmlns:a16="http://schemas.microsoft.com/office/drawing/2014/main" id="{2F34BA9C-A0FD-AC25-CD3D-1F72B151CF92}"/>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60900" y="3407484"/>
                <a:ext cx="501088" cy="501088"/>
              </a:xfrm>
              <a:prstGeom prst="rect">
                <a:avLst/>
              </a:prstGeom>
            </p:spPr>
          </p:pic>
        </p:grpSp>
      </p:grpSp>
      <p:grpSp>
        <p:nvGrpSpPr>
          <p:cNvPr id="34" name="Group 33">
            <a:extLst>
              <a:ext uri="{FF2B5EF4-FFF2-40B4-BE49-F238E27FC236}">
                <a16:creationId xmlns:a16="http://schemas.microsoft.com/office/drawing/2014/main" id="{9FBB33D6-08A6-AA38-B4CB-E865C7140928}"/>
              </a:ext>
            </a:extLst>
          </p:cNvPr>
          <p:cNvGrpSpPr/>
          <p:nvPr/>
        </p:nvGrpSpPr>
        <p:grpSpPr>
          <a:xfrm>
            <a:off x="3694644" y="5017449"/>
            <a:ext cx="998622" cy="1327153"/>
            <a:chOff x="3508264" y="5017448"/>
            <a:chExt cx="998622" cy="1327153"/>
          </a:xfrm>
        </p:grpSpPr>
        <p:sp>
          <p:nvSpPr>
            <p:cNvPr id="55" name="Subtitle 2">
              <a:extLst>
                <a:ext uri="{FF2B5EF4-FFF2-40B4-BE49-F238E27FC236}">
                  <a16:creationId xmlns:a16="http://schemas.microsoft.com/office/drawing/2014/main" id="{DE9E9CA1-F4A4-E89E-420F-E1F474EA546E}"/>
                </a:ext>
              </a:extLst>
            </p:cNvPr>
            <p:cNvSpPr txBox="1">
              <a:spLocks/>
            </p:cNvSpPr>
            <p:nvPr/>
          </p:nvSpPr>
          <p:spPr>
            <a:xfrm>
              <a:off x="3587079" y="6067603"/>
              <a:ext cx="802839" cy="27699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600" b="1" i="0" u="none" strike="noStrike" kern="1200" cap="none" spc="0" normalizeH="0" baseline="0" noProof="0" dirty="0">
                  <a:ln>
                    <a:noFill/>
                  </a:ln>
                  <a:solidFill>
                    <a:srgbClr val="1B1B1B"/>
                  </a:solidFill>
                  <a:effectLst/>
                  <a:uLnTx/>
                  <a:uFillTx/>
                  <a:latin typeface="Aptos" panose="02110004020202020204"/>
                  <a:ea typeface="Lato Light" panose="020F0502020204030203" pitchFamily="34" charset="0"/>
                  <a:cs typeface="Mukta ExtraLight" panose="020B0000000000000000" pitchFamily="34" charset="77"/>
                </a:rPr>
                <a:t>Shares</a:t>
              </a:r>
            </a:p>
          </p:txBody>
        </p:sp>
        <p:grpSp>
          <p:nvGrpSpPr>
            <p:cNvPr id="56" name="Group 55">
              <a:extLst>
                <a:ext uri="{FF2B5EF4-FFF2-40B4-BE49-F238E27FC236}">
                  <a16:creationId xmlns:a16="http://schemas.microsoft.com/office/drawing/2014/main" id="{95B2C393-CCB3-6BB7-C69F-E1EE32DB97C7}"/>
                </a:ext>
              </a:extLst>
            </p:cNvPr>
            <p:cNvGrpSpPr/>
            <p:nvPr/>
          </p:nvGrpSpPr>
          <p:grpSpPr>
            <a:xfrm>
              <a:off x="3508264" y="5017448"/>
              <a:ext cx="998622" cy="998622"/>
              <a:chOff x="316542" y="3197282"/>
              <a:chExt cx="998622" cy="998622"/>
            </a:xfrm>
          </p:grpSpPr>
          <p:grpSp>
            <p:nvGrpSpPr>
              <p:cNvPr id="57" name="Group 56">
                <a:extLst>
                  <a:ext uri="{FF2B5EF4-FFF2-40B4-BE49-F238E27FC236}">
                    <a16:creationId xmlns:a16="http://schemas.microsoft.com/office/drawing/2014/main" id="{AED9E3C0-DF99-8281-8A96-E22DABD153EC}"/>
                  </a:ext>
                </a:extLst>
              </p:cNvPr>
              <p:cNvGrpSpPr/>
              <p:nvPr/>
            </p:nvGrpSpPr>
            <p:grpSpPr>
              <a:xfrm>
                <a:off x="316542" y="3197282"/>
                <a:ext cx="998622" cy="998622"/>
                <a:chOff x="7432674" y="2932108"/>
                <a:chExt cx="1254126" cy="1254126"/>
              </a:xfrm>
            </p:grpSpPr>
            <p:sp>
              <p:nvSpPr>
                <p:cNvPr id="59" name="Oval 58">
                  <a:extLst>
                    <a:ext uri="{FF2B5EF4-FFF2-40B4-BE49-F238E27FC236}">
                      <a16:creationId xmlns:a16="http://schemas.microsoft.com/office/drawing/2014/main" id="{43ED076F-EDD8-C433-46D5-60AFE0E29AAD}"/>
                    </a:ext>
                  </a:extLst>
                </p:cNvPr>
                <p:cNvSpPr/>
                <p:nvPr/>
              </p:nvSpPr>
              <p:spPr>
                <a:xfrm>
                  <a:off x="7432674" y="2932108"/>
                  <a:ext cx="1254126" cy="1254126"/>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60" name="Oval 59">
                  <a:extLst>
                    <a:ext uri="{FF2B5EF4-FFF2-40B4-BE49-F238E27FC236}">
                      <a16:creationId xmlns:a16="http://schemas.microsoft.com/office/drawing/2014/main" id="{3E3BF001-26E3-0CE6-D629-646A13C750F3}"/>
                    </a:ext>
                  </a:extLst>
                </p:cNvPr>
                <p:cNvSpPr/>
                <p:nvPr/>
              </p:nvSpPr>
              <p:spPr>
                <a:xfrm>
                  <a:off x="7477523" y="2976957"/>
                  <a:ext cx="1164428" cy="1164428"/>
                </a:xfrm>
                <a:prstGeom prst="ellipse">
                  <a:avLst/>
                </a:prstGeom>
                <a:no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61" name="Oval 60">
                  <a:extLst>
                    <a:ext uri="{FF2B5EF4-FFF2-40B4-BE49-F238E27FC236}">
                      <a16:creationId xmlns:a16="http://schemas.microsoft.com/office/drawing/2014/main" id="{8EDE7DEC-095F-D539-2FB8-2797F58E1051}"/>
                    </a:ext>
                  </a:extLst>
                </p:cNvPr>
                <p:cNvSpPr/>
                <p:nvPr/>
              </p:nvSpPr>
              <p:spPr>
                <a:xfrm>
                  <a:off x="7596583" y="3096017"/>
                  <a:ext cx="926309" cy="926309"/>
                </a:xfrm>
                <a:prstGeom prst="ellipse">
                  <a:avLst/>
                </a:prstGeom>
                <a:noFill/>
                <a:ln>
                  <a:noFill/>
                </a:ln>
                <a:effectLst>
                  <a:outerShdw blurRad="76200" dist="38100" dir="2700000" sx="97000" sy="97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grpSp>
          <p:pic>
            <p:nvPicPr>
              <p:cNvPr id="58" name="Graphic 57" descr="Upward trend outline">
                <a:extLst>
                  <a:ext uri="{FF2B5EF4-FFF2-40B4-BE49-F238E27FC236}">
                    <a16:creationId xmlns:a16="http://schemas.microsoft.com/office/drawing/2014/main" id="{2AC280BF-B837-27D8-F54B-36D921D7C515}"/>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560900" y="3407484"/>
                <a:ext cx="501088" cy="501088"/>
              </a:xfrm>
              <a:prstGeom prst="rect">
                <a:avLst/>
              </a:prstGeom>
            </p:spPr>
          </p:pic>
        </p:grpSp>
      </p:grpSp>
      <p:grpSp>
        <p:nvGrpSpPr>
          <p:cNvPr id="62" name="Group 61">
            <a:extLst>
              <a:ext uri="{FF2B5EF4-FFF2-40B4-BE49-F238E27FC236}">
                <a16:creationId xmlns:a16="http://schemas.microsoft.com/office/drawing/2014/main" id="{684CE387-AF37-8246-1268-B9CF7DC935F6}"/>
              </a:ext>
            </a:extLst>
          </p:cNvPr>
          <p:cNvGrpSpPr/>
          <p:nvPr/>
        </p:nvGrpSpPr>
        <p:grpSpPr>
          <a:xfrm>
            <a:off x="6590746" y="5017448"/>
            <a:ext cx="1364115" cy="1327154"/>
            <a:chOff x="6817910" y="5017448"/>
            <a:chExt cx="1364115" cy="1327154"/>
          </a:xfrm>
        </p:grpSpPr>
        <p:sp>
          <p:nvSpPr>
            <p:cNvPr id="63" name="Subtitle 2">
              <a:extLst>
                <a:ext uri="{FF2B5EF4-FFF2-40B4-BE49-F238E27FC236}">
                  <a16:creationId xmlns:a16="http://schemas.microsoft.com/office/drawing/2014/main" id="{D9C26F7C-4FB5-84A0-582E-4C06392ACA07}"/>
                </a:ext>
              </a:extLst>
            </p:cNvPr>
            <p:cNvSpPr txBox="1">
              <a:spLocks/>
            </p:cNvSpPr>
            <p:nvPr/>
          </p:nvSpPr>
          <p:spPr>
            <a:xfrm>
              <a:off x="6817910" y="6067603"/>
              <a:ext cx="1364115" cy="27699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600" b="1" i="0" u="none" strike="noStrike" kern="1200" cap="none" spc="0" normalizeH="0" baseline="0" noProof="0" dirty="0">
                  <a:ln>
                    <a:noFill/>
                  </a:ln>
                  <a:solidFill>
                    <a:srgbClr val="1B1B1B"/>
                  </a:solidFill>
                  <a:effectLst/>
                  <a:uLnTx/>
                  <a:uFillTx/>
                  <a:latin typeface="Aptos" panose="02110004020202020204"/>
                  <a:ea typeface="Lato Light" panose="020F0502020204030203" pitchFamily="34" charset="0"/>
                  <a:cs typeface="Mukta ExtraLight" panose="020B0000000000000000" pitchFamily="34" charset="77"/>
                </a:rPr>
                <a:t>Commodities</a:t>
              </a:r>
            </a:p>
          </p:txBody>
        </p:sp>
        <p:grpSp>
          <p:nvGrpSpPr>
            <p:cNvPr id="64" name="Group 63">
              <a:extLst>
                <a:ext uri="{FF2B5EF4-FFF2-40B4-BE49-F238E27FC236}">
                  <a16:creationId xmlns:a16="http://schemas.microsoft.com/office/drawing/2014/main" id="{12582AEB-32FC-A17B-5DAD-FEF6D2D2F011}"/>
                </a:ext>
              </a:extLst>
            </p:cNvPr>
            <p:cNvGrpSpPr/>
            <p:nvPr/>
          </p:nvGrpSpPr>
          <p:grpSpPr>
            <a:xfrm>
              <a:off x="6975631" y="5017448"/>
              <a:ext cx="998622" cy="998622"/>
              <a:chOff x="316542" y="3197282"/>
              <a:chExt cx="998622" cy="998622"/>
            </a:xfrm>
          </p:grpSpPr>
          <p:grpSp>
            <p:nvGrpSpPr>
              <p:cNvPr id="65" name="Group 64">
                <a:extLst>
                  <a:ext uri="{FF2B5EF4-FFF2-40B4-BE49-F238E27FC236}">
                    <a16:creationId xmlns:a16="http://schemas.microsoft.com/office/drawing/2014/main" id="{C68691A6-D892-BA0D-6A65-E21B59F7E84B}"/>
                  </a:ext>
                </a:extLst>
              </p:cNvPr>
              <p:cNvGrpSpPr/>
              <p:nvPr/>
            </p:nvGrpSpPr>
            <p:grpSpPr>
              <a:xfrm>
                <a:off x="316542" y="3197282"/>
                <a:ext cx="998622" cy="998622"/>
                <a:chOff x="7432674" y="2932108"/>
                <a:chExt cx="1254126" cy="1254126"/>
              </a:xfrm>
            </p:grpSpPr>
            <p:sp>
              <p:nvSpPr>
                <p:cNvPr id="67" name="Oval 66">
                  <a:extLst>
                    <a:ext uri="{FF2B5EF4-FFF2-40B4-BE49-F238E27FC236}">
                      <a16:creationId xmlns:a16="http://schemas.microsoft.com/office/drawing/2014/main" id="{9012CEFE-BC51-4395-F332-DBC2B4C09705}"/>
                    </a:ext>
                  </a:extLst>
                </p:cNvPr>
                <p:cNvSpPr/>
                <p:nvPr/>
              </p:nvSpPr>
              <p:spPr>
                <a:xfrm>
                  <a:off x="7432674" y="2932108"/>
                  <a:ext cx="1254126" cy="1254126"/>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68" name="Oval 67">
                  <a:extLst>
                    <a:ext uri="{FF2B5EF4-FFF2-40B4-BE49-F238E27FC236}">
                      <a16:creationId xmlns:a16="http://schemas.microsoft.com/office/drawing/2014/main" id="{39582D12-A98C-F02F-20AF-4B256265F427}"/>
                    </a:ext>
                  </a:extLst>
                </p:cNvPr>
                <p:cNvSpPr/>
                <p:nvPr/>
              </p:nvSpPr>
              <p:spPr>
                <a:xfrm>
                  <a:off x="7477523" y="2976957"/>
                  <a:ext cx="1164428" cy="1164428"/>
                </a:xfrm>
                <a:prstGeom prst="ellipse">
                  <a:avLst/>
                </a:prstGeom>
                <a:no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69" name="Oval 68">
                  <a:extLst>
                    <a:ext uri="{FF2B5EF4-FFF2-40B4-BE49-F238E27FC236}">
                      <a16:creationId xmlns:a16="http://schemas.microsoft.com/office/drawing/2014/main" id="{731E9311-C17C-8256-D67B-B62BB735829F}"/>
                    </a:ext>
                  </a:extLst>
                </p:cNvPr>
                <p:cNvSpPr/>
                <p:nvPr/>
              </p:nvSpPr>
              <p:spPr>
                <a:xfrm>
                  <a:off x="7596583" y="3096017"/>
                  <a:ext cx="926309" cy="926309"/>
                </a:xfrm>
                <a:prstGeom prst="ellipse">
                  <a:avLst/>
                </a:prstGeom>
                <a:noFill/>
                <a:ln>
                  <a:noFill/>
                </a:ln>
                <a:effectLst>
                  <a:outerShdw blurRad="76200" dist="38100" dir="2700000" sx="97000" sy="97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grpSp>
          <p:pic>
            <p:nvPicPr>
              <p:cNvPr id="66" name="Graphic 65" descr="Gold bars outline">
                <a:extLst>
                  <a:ext uri="{FF2B5EF4-FFF2-40B4-BE49-F238E27FC236}">
                    <a16:creationId xmlns:a16="http://schemas.microsoft.com/office/drawing/2014/main" id="{68B82AE4-0AA9-D457-A90F-D83394B3F142}"/>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560900" y="3407484"/>
                <a:ext cx="501088" cy="501088"/>
              </a:xfrm>
              <a:prstGeom prst="rect">
                <a:avLst/>
              </a:prstGeom>
            </p:spPr>
          </p:pic>
        </p:grpSp>
      </p:grpSp>
      <p:grpSp>
        <p:nvGrpSpPr>
          <p:cNvPr id="70" name="Group 69">
            <a:extLst>
              <a:ext uri="{FF2B5EF4-FFF2-40B4-BE49-F238E27FC236}">
                <a16:creationId xmlns:a16="http://schemas.microsoft.com/office/drawing/2014/main" id="{2142387D-BC3D-808D-A09E-57F3C9B32AE3}"/>
              </a:ext>
            </a:extLst>
          </p:cNvPr>
          <p:cNvGrpSpPr/>
          <p:nvPr/>
        </p:nvGrpSpPr>
        <p:grpSpPr>
          <a:xfrm>
            <a:off x="4855075" y="5017448"/>
            <a:ext cx="1584111" cy="1327154"/>
            <a:chOff x="4729311" y="5017448"/>
            <a:chExt cx="1584111" cy="1327154"/>
          </a:xfrm>
        </p:grpSpPr>
        <p:sp>
          <p:nvSpPr>
            <p:cNvPr id="71" name="Subtitle 2">
              <a:extLst>
                <a:ext uri="{FF2B5EF4-FFF2-40B4-BE49-F238E27FC236}">
                  <a16:creationId xmlns:a16="http://schemas.microsoft.com/office/drawing/2014/main" id="{01C6ABED-D16C-7F55-BF8E-B997606BED4F}"/>
                </a:ext>
              </a:extLst>
            </p:cNvPr>
            <p:cNvSpPr txBox="1">
              <a:spLocks/>
            </p:cNvSpPr>
            <p:nvPr/>
          </p:nvSpPr>
          <p:spPr>
            <a:xfrm>
              <a:off x="4729311" y="6067603"/>
              <a:ext cx="1584111" cy="27699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600" b="1" i="0" u="none" strike="noStrike" kern="1200" cap="none" spc="0" normalizeH="0" baseline="0" noProof="0" dirty="0">
                  <a:ln>
                    <a:noFill/>
                  </a:ln>
                  <a:solidFill>
                    <a:srgbClr val="1B1B1B"/>
                  </a:solidFill>
                  <a:effectLst/>
                  <a:uLnTx/>
                  <a:uFillTx/>
                  <a:latin typeface="Aptos" panose="02110004020202020204"/>
                  <a:ea typeface="Lato Light" panose="020F0502020204030203" pitchFamily="34" charset="0"/>
                  <a:cs typeface="Mukta ExtraLight" panose="020B0000000000000000" pitchFamily="34" charset="77"/>
                </a:rPr>
                <a:t>Cryptocurrency</a:t>
              </a:r>
            </a:p>
          </p:txBody>
        </p:sp>
        <p:grpSp>
          <p:nvGrpSpPr>
            <p:cNvPr id="72" name="Group 71">
              <a:extLst>
                <a:ext uri="{FF2B5EF4-FFF2-40B4-BE49-F238E27FC236}">
                  <a16:creationId xmlns:a16="http://schemas.microsoft.com/office/drawing/2014/main" id="{FAFA0E2A-9BE8-F71C-B216-2312538CC53B}"/>
                </a:ext>
              </a:extLst>
            </p:cNvPr>
            <p:cNvGrpSpPr/>
            <p:nvPr/>
          </p:nvGrpSpPr>
          <p:grpSpPr>
            <a:xfrm>
              <a:off x="5064757" y="5017448"/>
              <a:ext cx="998622" cy="998622"/>
              <a:chOff x="316542" y="3197282"/>
              <a:chExt cx="998622" cy="998622"/>
            </a:xfrm>
          </p:grpSpPr>
          <p:grpSp>
            <p:nvGrpSpPr>
              <p:cNvPr id="73" name="Group 72">
                <a:extLst>
                  <a:ext uri="{FF2B5EF4-FFF2-40B4-BE49-F238E27FC236}">
                    <a16:creationId xmlns:a16="http://schemas.microsoft.com/office/drawing/2014/main" id="{DB529127-4500-F984-D81F-633CCD653174}"/>
                  </a:ext>
                </a:extLst>
              </p:cNvPr>
              <p:cNvGrpSpPr/>
              <p:nvPr/>
            </p:nvGrpSpPr>
            <p:grpSpPr>
              <a:xfrm>
                <a:off x="316542" y="3197282"/>
                <a:ext cx="998622" cy="998622"/>
                <a:chOff x="7432674" y="2932108"/>
                <a:chExt cx="1254126" cy="1254126"/>
              </a:xfrm>
            </p:grpSpPr>
            <p:sp>
              <p:nvSpPr>
                <p:cNvPr id="75" name="Oval 74">
                  <a:extLst>
                    <a:ext uri="{FF2B5EF4-FFF2-40B4-BE49-F238E27FC236}">
                      <a16:creationId xmlns:a16="http://schemas.microsoft.com/office/drawing/2014/main" id="{3F1984DF-D375-8E13-C248-C85C52F1D807}"/>
                    </a:ext>
                  </a:extLst>
                </p:cNvPr>
                <p:cNvSpPr/>
                <p:nvPr/>
              </p:nvSpPr>
              <p:spPr>
                <a:xfrm>
                  <a:off x="7432674" y="2932108"/>
                  <a:ext cx="1254126" cy="1254126"/>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76" name="Oval 75">
                  <a:extLst>
                    <a:ext uri="{FF2B5EF4-FFF2-40B4-BE49-F238E27FC236}">
                      <a16:creationId xmlns:a16="http://schemas.microsoft.com/office/drawing/2014/main" id="{8A0DD1D0-EDA9-6028-998B-3E1DB4DE4456}"/>
                    </a:ext>
                  </a:extLst>
                </p:cNvPr>
                <p:cNvSpPr/>
                <p:nvPr/>
              </p:nvSpPr>
              <p:spPr>
                <a:xfrm>
                  <a:off x="7477523" y="2976957"/>
                  <a:ext cx="1164428" cy="1164428"/>
                </a:xfrm>
                <a:prstGeom prst="ellipse">
                  <a:avLst/>
                </a:prstGeom>
                <a:no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77" name="Oval 76">
                  <a:extLst>
                    <a:ext uri="{FF2B5EF4-FFF2-40B4-BE49-F238E27FC236}">
                      <a16:creationId xmlns:a16="http://schemas.microsoft.com/office/drawing/2014/main" id="{5757728F-6DBA-C4BE-6612-EC8E31FB8293}"/>
                    </a:ext>
                  </a:extLst>
                </p:cNvPr>
                <p:cNvSpPr/>
                <p:nvPr/>
              </p:nvSpPr>
              <p:spPr>
                <a:xfrm>
                  <a:off x="7596583" y="3096017"/>
                  <a:ext cx="926309" cy="926309"/>
                </a:xfrm>
                <a:prstGeom prst="ellipse">
                  <a:avLst/>
                </a:prstGeom>
                <a:noFill/>
                <a:ln>
                  <a:noFill/>
                </a:ln>
                <a:effectLst>
                  <a:outerShdw blurRad="76200" dist="38100" dir="2700000" sx="97000" sy="97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grpSp>
          <p:pic>
            <p:nvPicPr>
              <p:cNvPr id="74" name="Graphic 73" descr="Bitcoin outline">
                <a:extLst>
                  <a:ext uri="{FF2B5EF4-FFF2-40B4-BE49-F238E27FC236}">
                    <a16:creationId xmlns:a16="http://schemas.microsoft.com/office/drawing/2014/main" id="{C71A541C-F38F-5B15-C32B-08943C25DB27}"/>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560900" y="3407484"/>
                <a:ext cx="501088" cy="501088"/>
              </a:xfrm>
              <a:prstGeom prst="rect">
                <a:avLst/>
              </a:prstGeom>
            </p:spPr>
          </p:pic>
        </p:grpSp>
      </p:grpSp>
      <p:grpSp>
        <p:nvGrpSpPr>
          <p:cNvPr id="78" name="Group 77">
            <a:extLst>
              <a:ext uri="{FF2B5EF4-FFF2-40B4-BE49-F238E27FC236}">
                <a16:creationId xmlns:a16="http://schemas.microsoft.com/office/drawing/2014/main" id="{18C8384F-49DB-C7E3-1523-29079C18E5AE}"/>
              </a:ext>
            </a:extLst>
          </p:cNvPr>
          <p:cNvGrpSpPr/>
          <p:nvPr/>
        </p:nvGrpSpPr>
        <p:grpSpPr>
          <a:xfrm>
            <a:off x="8360559" y="5017448"/>
            <a:ext cx="998622" cy="1327154"/>
            <a:chOff x="8436626" y="5017448"/>
            <a:chExt cx="998622" cy="1327154"/>
          </a:xfrm>
        </p:grpSpPr>
        <p:sp>
          <p:nvSpPr>
            <p:cNvPr id="79" name="Subtitle 2">
              <a:extLst>
                <a:ext uri="{FF2B5EF4-FFF2-40B4-BE49-F238E27FC236}">
                  <a16:creationId xmlns:a16="http://schemas.microsoft.com/office/drawing/2014/main" id="{2CEFFD4F-686C-468F-90B4-805B8A2497B1}"/>
                </a:ext>
              </a:extLst>
            </p:cNvPr>
            <p:cNvSpPr txBox="1">
              <a:spLocks/>
            </p:cNvSpPr>
            <p:nvPr/>
          </p:nvSpPr>
          <p:spPr>
            <a:xfrm>
              <a:off x="8494473" y="6067603"/>
              <a:ext cx="895260" cy="27699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600" b="1" i="0" u="none" strike="noStrike" kern="1200" cap="none" spc="0" normalizeH="0" baseline="0" noProof="0" dirty="0">
                  <a:ln>
                    <a:noFill/>
                  </a:ln>
                  <a:solidFill>
                    <a:srgbClr val="1B1B1B"/>
                  </a:solidFill>
                  <a:effectLst/>
                  <a:uLnTx/>
                  <a:uFillTx/>
                  <a:latin typeface="Aptos" panose="02110004020202020204"/>
                  <a:ea typeface="Lato Light" panose="020F0502020204030203" pitchFamily="34" charset="0"/>
                  <a:cs typeface="Mukta ExtraLight" panose="020B0000000000000000" pitchFamily="34" charset="77"/>
                </a:rPr>
                <a:t>Property</a:t>
              </a:r>
            </a:p>
          </p:txBody>
        </p:sp>
        <p:grpSp>
          <p:nvGrpSpPr>
            <p:cNvPr id="80" name="Group 79">
              <a:extLst>
                <a:ext uri="{FF2B5EF4-FFF2-40B4-BE49-F238E27FC236}">
                  <a16:creationId xmlns:a16="http://schemas.microsoft.com/office/drawing/2014/main" id="{E00AE156-AD81-8B6C-9B10-172D8CAF414E}"/>
                </a:ext>
              </a:extLst>
            </p:cNvPr>
            <p:cNvGrpSpPr/>
            <p:nvPr/>
          </p:nvGrpSpPr>
          <p:grpSpPr>
            <a:xfrm>
              <a:off x="8436626" y="5017448"/>
              <a:ext cx="998622" cy="998622"/>
              <a:chOff x="316542" y="3197282"/>
              <a:chExt cx="998622" cy="998622"/>
            </a:xfrm>
          </p:grpSpPr>
          <p:grpSp>
            <p:nvGrpSpPr>
              <p:cNvPr id="81" name="Group 80">
                <a:extLst>
                  <a:ext uri="{FF2B5EF4-FFF2-40B4-BE49-F238E27FC236}">
                    <a16:creationId xmlns:a16="http://schemas.microsoft.com/office/drawing/2014/main" id="{9D9F8C49-30B5-A9AA-A49D-68A39545CB4E}"/>
                  </a:ext>
                </a:extLst>
              </p:cNvPr>
              <p:cNvGrpSpPr/>
              <p:nvPr/>
            </p:nvGrpSpPr>
            <p:grpSpPr>
              <a:xfrm>
                <a:off x="316542" y="3197282"/>
                <a:ext cx="998622" cy="998622"/>
                <a:chOff x="7432674" y="2932108"/>
                <a:chExt cx="1254126" cy="1254126"/>
              </a:xfrm>
            </p:grpSpPr>
            <p:sp>
              <p:nvSpPr>
                <p:cNvPr id="83" name="Oval 82">
                  <a:extLst>
                    <a:ext uri="{FF2B5EF4-FFF2-40B4-BE49-F238E27FC236}">
                      <a16:creationId xmlns:a16="http://schemas.microsoft.com/office/drawing/2014/main" id="{14107BA4-C42D-9E78-118B-F6023804C9E1}"/>
                    </a:ext>
                  </a:extLst>
                </p:cNvPr>
                <p:cNvSpPr/>
                <p:nvPr/>
              </p:nvSpPr>
              <p:spPr>
                <a:xfrm>
                  <a:off x="7432674" y="2932108"/>
                  <a:ext cx="1254126" cy="1254126"/>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84" name="Oval 83">
                  <a:extLst>
                    <a:ext uri="{FF2B5EF4-FFF2-40B4-BE49-F238E27FC236}">
                      <a16:creationId xmlns:a16="http://schemas.microsoft.com/office/drawing/2014/main" id="{BD17930C-9111-5EF2-9A10-DF31D261C49D}"/>
                    </a:ext>
                  </a:extLst>
                </p:cNvPr>
                <p:cNvSpPr/>
                <p:nvPr/>
              </p:nvSpPr>
              <p:spPr>
                <a:xfrm>
                  <a:off x="7477523" y="2976957"/>
                  <a:ext cx="1164428" cy="1164428"/>
                </a:xfrm>
                <a:prstGeom prst="ellipse">
                  <a:avLst/>
                </a:prstGeom>
                <a:no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86" name="Oval 85">
                  <a:extLst>
                    <a:ext uri="{FF2B5EF4-FFF2-40B4-BE49-F238E27FC236}">
                      <a16:creationId xmlns:a16="http://schemas.microsoft.com/office/drawing/2014/main" id="{D03854EE-8802-89D2-EE0C-E04D2D9B8F3A}"/>
                    </a:ext>
                  </a:extLst>
                </p:cNvPr>
                <p:cNvSpPr/>
                <p:nvPr/>
              </p:nvSpPr>
              <p:spPr>
                <a:xfrm>
                  <a:off x="7596583" y="3096017"/>
                  <a:ext cx="926309" cy="926309"/>
                </a:xfrm>
                <a:prstGeom prst="ellipse">
                  <a:avLst/>
                </a:prstGeom>
                <a:noFill/>
                <a:ln>
                  <a:noFill/>
                </a:ln>
                <a:effectLst>
                  <a:outerShdw blurRad="76200" dist="38100" dir="2700000" sx="97000" sy="97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grpSp>
          <p:pic>
            <p:nvPicPr>
              <p:cNvPr id="82" name="Graphic 81" descr="Home outline">
                <a:extLst>
                  <a:ext uri="{FF2B5EF4-FFF2-40B4-BE49-F238E27FC236}">
                    <a16:creationId xmlns:a16="http://schemas.microsoft.com/office/drawing/2014/main" id="{EAFDA2C8-FA1D-2A1C-01EE-2F146D8BCAC3}"/>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560900" y="3407484"/>
                <a:ext cx="501088" cy="501088"/>
              </a:xfrm>
              <a:prstGeom prst="rect">
                <a:avLst/>
              </a:prstGeom>
            </p:spPr>
          </p:pic>
        </p:grpSp>
      </p:grpSp>
      <p:grpSp>
        <p:nvGrpSpPr>
          <p:cNvPr id="87" name="Group 86">
            <a:extLst>
              <a:ext uri="{FF2B5EF4-FFF2-40B4-BE49-F238E27FC236}">
                <a16:creationId xmlns:a16="http://schemas.microsoft.com/office/drawing/2014/main" id="{666DCBCA-D2AD-0E09-8905-FBBA7E004A40}"/>
              </a:ext>
            </a:extLst>
          </p:cNvPr>
          <p:cNvGrpSpPr/>
          <p:nvPr/>
        </p:nvGrpSpPr>
        <p:grpSpPr>
          <a:xfrm>
            <a:off x="715261" y="5019852"/>
            <a:ext cx="998622" cy="1322346"/>
            <a:chOff x="9870182" y="5022256"/>
            <a:chExt cx="998622" cy="1322346"/>
          </a:xfrm>
        </p:grpSpPr>
        <p:sp>
          <p:nvSpPr>
            <p:cNvPr id="88" name="Subtitle 2">
              <a:extLst>
                <a:ext uri="{FF2B5EF4-FFF2-40B4-BE49-F238E27FC236}">
                  <a16:creationId xmlns:a16="http://schemas.microsoft.com/office/drawing/2014/main" id="{92A10E89-4ED0-E303-F168-28BD3E216722}"/>
                </a:ext>
              </a:extLst>
            </p:cNvPr>
            <p:cNvSpPr txBox="1">
              <a:spLocks/>
            </p:cNvSpPr>
            <p:nvPr/>
          </p:nvSpPr>
          <p:spPr>
            <a:xfrm>
              <a:off x="10000698" y="6067603"/>
              <a:ext cx="732223" cy="27699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600" b="1" i="0" u="none" strike="noStrike" kern="1200" cap="none" spc="0" normalizeH="0" baseline="0" noProof="0" dirty="0">
                  <a:ln>
                    <a:noFill/>
                  </a:ln>
                  <a:solidFill>
                    <a:srgbClr val="1B1B1B"/>
                  </a:solidFill>
                  <a:effectLst/>
                  <a:uLnTx/>
                  <a:uFillTx/>
                  <a:latin typeface="Aptos" panose="02110004020202020204"/>
                  <a:ea typeface="Lato Light" panose="020F0502020204030203" pitchFamily="34" charset="0"/>
                  <a:cs typeface="Mukta ExtraLight" panose="020B0000000000000000" pitchFamily="34" charset="77"/>
                </a:rPr>
                <a:t>Bonds</a:t>
              </a:r>
            </a:p>
          </p:txBody>
        </p:sp>
        <p:grpSp>
          <p:nvGrpSpPr>
            <p:cNvPr id="89" name="Group 88">
              <a:extLst>
                <a:ext uri="{FF2B5EF4-FFF2-40B4-BE49-F238E27FC236}">
                  <a16:creationId xmlns:a16="http://schemas.microsoft.com/office/drawing/2014/main" id="{B338D583-61C9-BC4A-D2FA-E770136FC34A}"/>
                </a:ext>
              </a:extLst>
            </p:cNvPr>
            <p:cNvGrpSpPr/>
            <p:nvPr/>
          </p:nvGrpSpPr>
          <p:grpSpPr>
            <a:xfrm>
              <a:off x="9870182" y="5022256"/>
              <a:ext cx="998622" cy="998622"/>
              <a:chOff x="316542" y="3197282"/>
              <a:chExt cx="998622" cy="998622"/>
            </a:xfrm>
          </p:grpSpPr>
          <p:grpSp>
            <p:nvGrpSpPr>
              <p:cNvPr id="90" name="Group 89">
                <a:extLst>
                  <a:ext uri="{FF2B5EF4-FFF2-40B4-BE49-F238E27FC236}">
                    <a16:creationId xmlns:a16="http://schemas.microsoft.com/office/drawing/2014/main" id="{51F6AFC9-9261-8ADA-8AEF-0C7318D5F790}"/>
                  </a:ext>
                </a:extLst>
              </p:cNvPr>
              <p:cNvGrpSpPr/>
              <p:nvPr/>
            </p:nvGrpSpPr>
            <p:grpSpPr>
              <a:xfrm>
                <a:off x="316542" y="3197282"/>
                <a:ext cx="998622" cy="998622"/>
                <a:chOff x="7432674" y="2932108"/>
                <a:chExt cx="1254126" cy="1254126"/>
              </a:xfrm>
            </p:grpSpPr>
            <p:sp>
              <p:nvSpPr>
                <p:cNvPr id="92" name="Oval 91">
                  <a:extLst>
                    <a:ext uri="{FF2B5EF4-FFF2-40B4-BE49-F238E27FC236}">
                      <a16:creationId xmlns:a16="http://schemas.microsoft.com/office/drawing/2014/main" id="{A6544C3C-CC31-8A69-2F15-EB185BF69721}"/>
                    </a:ext>
                  </a:extLst>
                </p:cNvPr>
                <p:cNvSpPr/>
                <p:nvPr/>
              </p:nvSpPr>
              <p:spPr>
                <a:xfrm>
                  <a:off x="7432674" y="2932108"/>
                  <a:ext cx="1254126" cy="1254126"/>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93" name="Oval 92">
                  <a:extLst>
                    <a:ext uri="{FF2B5EF4-FFF2-40B4-BE49-F238E27FC236}">
                      <a16:creationId xmlns:a16="http://schemas.microsoft.com/office/drawing/2014/main" id="{17F57851-6C94-9D49-310D-F2DA7470F339}"/>
                    </a:ext>
                  </a:extLst>
                </p:cNvPr>
                <p:cNvSpPr/>
                <p:nvPr/>
              </p:nvSpPr>
              <p:spPr>
                <a:xfrm>
                  <a:off x="7477523" y="2976957"/>
                  <a:ext cx="1164428" cy="1164428"/>
                </a:xfrm>
                <a:prstGeom prst="ellipse">
                  <a:avLst/>
                </a:prstGeom>
                <a:no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94" name="Oval 93">
                  <a:extLst>
                    <a:ext uri="{FF2B5EF4-FFF2-40B4-BE49-F238E27FC236}">
                      <a16:creationId xmlns:a16="http://schemas.microsoft.com/office/drawing/2014/main" id="{DD56CEC2-9172-D196-D18F-BBDEA885A232}"/>
                    </a:ext>
                  </a:extLst>
                </p:cNvPr>
                <p:cNvSpPr/>
                <p:nvPr/>
              </p:nvSpPr>
              <p:spPr>
                <a:xfrm>
                  <a:off x="7596583" y="3096017"/>
                  <a:ext cx="926309" cy="926309"/>
                </a:xfrm>
                <a:prstGeom prst="ellipse">
                  <a:avLst/>
                </a:prstGeom>
                <a:noFill/>
                <a:ln>
                  <a:noFill/>
                </a:ln>
                <a:effectLst>
                  <a:outerShdw blurRad="76200" dist="38100" dir="2700000" sx="97000" sy="97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grpSp>
          <p:pic>
            <p:nvPicPr>
              <p:cNvPr id="91" name="Graphic 90" descr="Contract outline">
                <a:extLst>
                  <a:ext uri="{FF2B5EF4-FFF2-40B4-BE49-F238E27FC236}">
                    <a16:creationId xmlns:a16="http://schemas.microsoft.com/office/drawing/2014/main" id="{A28BA284-2473-0709-28C9-52425DA70C75}"/>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60900" y="3407484"/>
                <a:ext cx="501088" cy="501088"/>
              </a:xfrm>
              <a:prstGeom prst="rect">
                <a:avLst/>
              </a:prstGeom>
            </p:spPr>
          </p:pic>
        </p:grpSp>
      </p:grpSp>
      <p:grpSp>
        <p:nvGrpSpPr>
          <p:cNvPr id="95" name="Group 94">
            <a:extLst>
              <a:ext uri="{FF2B5EF4-FFF2-40B4-BE49-F238E27FC236}">
                <a16:creationId xmlns:a16="http://schemas.microsoft.com/office/drawing/2014/main" id="{033FF551-BC8E-9F29-ABCE-8B9299F5F911}"/>
              </a:ext>
            </a:extLst>
          </p:cNvPr>
          <p:cNvGrpSpPr/>
          <p:nvPr/>
        </p:nvGrpSpPr>
        <p:grpSpPr>
          <a:xfrm>
            <a:off x="433780" y="7543665"/>
            <a:ext cx="1471975" cy="3142209"/>
            <a:chOff x="3002570" y="3471556"/>
            <a:chExt cx="1471975" cy="3142209"/>
          </a:xfrm>
          <a:solidFill>
            <a:srgbClr val="8DFF8D"/>
          </a:solidFill>
          <a:effectLst/>
        </p:grpSpPr>
        <p:sp>
          <p:nvSpPr>
            <p:cNvPr id="96" name="Rounded Rectangle 33">
              <a:extLst>
                <a:ext uri="{FF2B5EF4-FFF2-40B4-BE49-F238E27FC236}">
                  <a16:creationId xmlns:a16="http://schemas.microsoft.com/office/drawing/2014/main" id="{D51FBC60-96DA-B599-AA52-C2AFD6117E24}"/>
                </a:ext>
              </a:extLst>
            </p:cNvPr>
            <p:cNvSpPr/>
            <p:nvPr/>
          </p:nvSpPr>
          <p:spPr>
            <a:xfrm>
              <a:off x="3002570" y="3471556"/>
              <a:ext cx="1442072" cy="3142209"/>
            </a:xfrm>
            <a:prstGeom prst="roundRect">
              <a:avLst>
                <a:gd name="adj" fmla="val 6980"/>
              </a:avLst>
            </a:prstGeom>
            <a:grpFill/>
            <a:ln w="63500">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7" name="TextBox 96">
              <a:extLst>
                <a:ext uri="{FF2B5EF4-FFF2-40B4-BE49-F238E27FC236}">
                  <a16:creationId xmlns:a16="http://schemas.microsoft.com/office/drawing/2014/main" id="{AD2A7148-E6AD-600E-83CD-EC0008E6109F}"/>
                </a:ext>
              </a:extLst>
            </p:cNvPr>
            <p:cNvSpPr txBox="1"/>
            <p:nvPr/>
          </p:nvSpPr>
          <p:spPr>
            <a:xfrm>
              <a:off x="3148864" y="3550262"/>
              <a:ext cx="1149484" cy="369332"/>
            </a:xfrm>
            <a:prstGeom prst="rect">
              <a:avLst/>
            </a:prstGeom>
            <a:grpFill/>
          </p:spPr>
          <p:txBody>
            <a:bodyPr wrap="square" rtlCol="0">
              <a:spAutoFit/>
            </a:bodyPr>
            <a:lstStyle/>
            <a:p>
              <a:pPr algn="ctr"/>
              <a:r>
                <a:rPr lang="en-GB" b="1" dirty="0"/>
                <a:t>Benefits</a:t>
              </a:r>
            </a:p>
          </p:txBody>
        </p:sp>
        <p:sp>
          <p:nvSpPr>
            <p:cNvPr id="98" name="TextBox 97">
              <a:extLst>
                <a:ext uri="{FF2B5EF4-FFF2-40B4-BE49-F238E27FC236}">
                  <a16:creationId xmlns:a16="http://schemas.microsoft.com/office/drawing/2014/main" id="{FE3D0428-5A67-0842-EE6A-8487BD1FEC0D}"/>
                </a:ext>
              </a:extLst>
            </p:cNvPr>
            <p:cNvSpPr txBox="1"/>
            <p:nvPr/>
          </p:nvSpPr>
          <p:spPr>
            <a:xfrm>
              <a:off x="3148864" y="4920718"/>
              <a:ext cx="1149484" cy="369332"/>
            </a:xfrm>
            <a:prstGeom prst="rect">
              <a:avLst/>
            </a:prstGeom>
            <a:grpFill/>
          </p:spPr>
          <p:txBody>
            <a:bodyPr wrap="square" rtlCol="0">
              <a:spAutoFit/>
            </a:bodyPr>
            <a:lstStyle/>
            <a:p>
              <a:pPr algn="ctr"/>
              <a:r>
                <a:rPr lang="en-GB" b="1" dirty="0"/>
                <a:t>Risks</a:t>
              </a:r>
            </a:p>
          </p:txBody>
        </p:sp>
        <p:sp>
          <p:nvSpPr>
            <p:cNvPr id="99" name="TextBox 98">
              <a:extLst>
                <a:ext uri="{FF2B5EF4-FFF2-40B4-BE49-F238E27FC236}">
                  <a16:creationId xmlns:a16="http://schemas.microsoft.com/office/drawing/2014/main" id="{2E1ECD39-CC04-0189-AE50-05DC88EDA9D0}"/>
                </a:ext>
              </a:extLst>
            </p:cNvPr>
            <p:cNvSpPr txBox="1"/>
            <p:nvPr/>
          </p:nvSpPr>
          <p:spPr>
            <a:xfrm>
              <a:off x="3148864" y="3919594"/>
              <a:ext cx="1149484" cy="338554"/>
            </a:xfrm>
            <a:prstGeom prst="rect">
              <a:avLst/>
            </a:prstGeom>
            <a:grpFill/>
          </p:spPr>
          <p:txBody>
            <a:bodyPr wrap="square" rtlCol="0">
              <a:spAutoFit/>
            </a:bodyPr>
            <a:lstStyle/>
            <a:p>
              <a:pPr algn="ctr"/>
              <a:r>
                <a:rPr lang="en-GB" sz="1600" dirty="0"/>
                <a:t>Safe</a:t>
              </a:r>
            </a:p>
          </p:txBody>
        </p:sp>
        <p:sp>
          <p:nvSpPr>
            <p:cNvPr id="100" name="TextBox 99">
              <a:extLst>
                <a:ext uri="{FF2B5EF4-FFF2-40B4-BE49-F238E27FC236}">
                  <a16:creationId xmlns:a16="http://schemas.microsoft.com/office/drawing/2014/main" id="{174515CC-871D-0ADA-26B2-922DE310D86B}"/>
                </a:ext>
              </a:extLst>
            </p:cNvPr>
            <p:cNvSpPr txBox="1"/>
            <p:nvPr/>
          </p:nvSpPr>
          <p:spPr>
            <a:xfrm>
              <a:off x="3075717" y="4247064"/>
              <a:ext cx="1295778" cy="338554"/>
            </a:xfrm>
            <a:prstGeom prst="rect">
              <a:avLst/>
            </a:prstGeom>
            <a:grpFill/>
          </p:spPr>
          <p:txBody>
            <a:bodyPr wrap="square" rtlCol="0">
              <a:spAutoFit/>
            </a:bodyPr>
            <a:lstStyle/>
            <a:p>
              <a:pPr algn="ctr"/>
              <a:r>
                <a:rPr lang="en-GB" sz="1600" dirty="0"/>
                <a:t>Easy access</a:t>
              </a:r>
            </a:p>
          </p:txBody>
        </p:sp>
        <p:sp>
          <p:nvSpPr>
            <p:cNvPr id="101" name="TextBox 100">
              <a:extLst>
                <a:ext uri="{FF2B5EF4-FFF2-40B4-BE49-F238E27FC236}">
                  <a16:creationId xmlns:a16="http://schemas.microsoft.com/office/drawing/2014/main" id="{EFA02BB6-B350-882E-D2B0-F09523AE66B4}"/>
                </a:ext>
              </a:extLst>
            </p:cNvPr>
            <p:cNvSpPr txBox="1"/>
            <p:nvPr/>
          </p:nvSpPr>
          <p:spPr>
            <a:xfrm>
              <a:off x="3148864" y="4603562"/>
              <a:ext cx="1149484" cy="338554"/>
            </a:xfrm>
            <a:prstGeom prst="rect">
              <a:avLst/>
            </a:prstGeom>
            <a:grpFill/>
          </p:spPr>
          <p:txBody>
            <a:bodyPr wrap="square" rtlCol="0">
              <a:spAutoFit/>
            </a:bodyPr>
            <a:lstStyle/>
            <a:p>
              <a:pPr algn="ctr"/>
              <a:r>
                <a:rPr lang="en-GB" sz="1600" dirty="0"/>
                <a:t>Stable</a:t>
              </a:r>
            </a:p>
          </p:txBody>
        </p:sp>
        <p:sp>
          <p:nvSpPr>
            <p:cNvPr id="102" name="TextBox 101">
              <a:extLst>
                <a:ext uri="{FF2B5EF4-FFF2-40B4-BE49-F238E27FC236}">
                  <a16:creationId xmlns:a16="http://schemas.microsoft.com/office/drawing/2014/main" id="{BED833D5-4082-1C7C-A190-CD7E195337BB}"/>
                </a:ext>
              </a:extLst>
            </p:cNvPr>
            <p:cNvSpPr txBox="1"/>
            <p:nvPr/>
          </p:nvSpPr>
          <p:spPr>
            <a:xfrm>
              <a:off x="3094004" y="5252633"/>
              <a:ext cx="1259205" cy="338554"/>
            </a:xfrm>
            <a:prstGeom prst="rect">
              <a:avLst/>
            </a:prstGeom>
            <a:grpFill/>
          </p:spPr>
          <p:txBody>
            <a:bodyPr wrap="square" rtlCol="0">
              <a:spAutoFit/>
            </a:bodyPr>
            <a:lstStyle/>
            <a:p>
              <a:pPr algn="ctr"/>
              <a:r>
                <a:rPr lang="en-GB" sz="1600" dirty="0"/>
                <a:t>Poor returns</a:t>
              </a:r>
            </a:p>
          </p:txBody>
        </p:sp>
        <p:sp>
          <p:nvSpPr>
            <p:cNvPr id="103" name="TextBox 102">
              <a:extLst>
                <a:ext uri="{FF2B5EF4-FFF2-40B4-BE49-F238E27FC236}">
                  <a16:creationId xmlns:a16="http://schemas.microsoft.com/office/drawing/2014/main" id="{BB0DC7E2-C5DA-21A8-D327-AFB9FD6C1D48}"/>
                </a:ext>
              </a:extLst>
            </p:cNvPr>
            <p:cNvSpPr txBox="1"/>
            <p:nvPr/>
          </p:nvSpPr>
          <p:spPr>
            <a:xfrm>
              <a:off x="3148864" y="5646728"/>
              <a:ext cx="1149484" cy="338554"/>
            </a:xfrm>
            <a:prstGeom prst="rect">
              <a:avLst/>
            </a:prstGeom>
            <a:grpFill/>
          </p:spPr>
          <p:txBody>
            <a:bodyPr wrap="square" rtlCol="0">
              <a:spAutoFit/>
            </a:bodyPr>
            <a:lstStyle/>
            <a:p>
              <a:pPr algn="ctr"/>
              <a:r>
                <a:rPr lang="en-GB" sz="1600" dirty="0"/>
                <a:t>Inflation</a:t>
              </a:r>
            </a:p>
          </p:txBody>
        </p:sp>
        <p:sp>
          <p:nvSpPr>
            <p:cNvPr id="104" name="TextBox 103">
              <a:extLst>
                <a:ext uri="{FF2B5EF4-FFF2-40B4-BE49-F238E27FC236}">
                  <a16:creationId xmlns:a16="http://schemas.microsoft.com/office/drawing/2014/main" id="{9051CF50-2CB2-A24E-1073-676EB9960FBE}"/>
                </a:ext>
              </a:extLst>
            </p:cNvPr>
            <p:cNvSpPr txBox="1"/>
            <p:nvPr/>
          </p:nvSpPr>
          <p:spPr>
            <a:xfrm>
              <a:off x="3009616" y="6040823"/>
              <a:ext cx="1464929" cy="338554"/>
            </a:xfrm>
            <a:prstGeom prst="rect">
              <a:avLst/>
            </a:prstGeom>
            <a:noFill/>
          </p:spPr>
          <p:txBody>
            <a:bodyPr wrap="square" rtlCol="0">
              <a:spAutoFit/>
            </a:bodyPr>
            <a:lstStyle/>
            <a:p>
              <a:pPr algn="ctr"/>
              <a:r>
                <a:rPr lang="en-GB" sz="1600" dirty="0"/>
                <a:t>Exchange rate</a:t>
              </a:r>
            </a:p>
          </p:txBody>
        </p:sp>
      </p:grpSp>
      <p:grpSp>
        <p:nvGrpSpPr>
          <p:cNvPr id="105" name="Group 104">
            <a:extLst>
              <a:ext uri="{FF2B5EF4-FFF2-40B4-BE49-F238E27FC236}">
                <a16:creationId xmlns:a16="http://schemas.microsoft.com/office/drawing/2014/main" id="{0C0D4294-9E49-10F1-0B6D-3CE1925C1F19}"/>
              </a:ext>
            </a:extLst>
          </p:cNvPr>
          <p:cNvGrpSpPr/>
          <p:nvPr/>
        </p:nvGrpSpPr>
        <p:grpSpPr>
          <a:xfrm>
            <a:off x="2117583" y="7554128"/>
            <a:ext cx="1442072" cy="3142209"/>
            <a:chOff x="3002570" y="3471556"/>
            <a:chExt cx="1442072" cy="3142209"/>
          </a:xfrm>
          <a:effectLst/>
        </p:grpSpPr>
        <p:sp>
          <p:nvSpPr>
            <p:cNvPr id="106" name="Rounded Rectangle 33">
              <a:extLst>
                <a:ext uri="{FF2B5EF4-FFF2-40B4-BE49-F238E27FC236}">
                  <a16:creationId xmlns:a16="http://schemas.microsoft.com/office/drawing/2014/main" id="{4FE197B9-5373-DD16-DB97-D942BD8A9C72}"/>
                </a:ext>
              </a:extLst>
            </p:cNvPr>
            <p:cNvSpPr/>
            <p:nvPr/>
          </p:nvSpPr>
          <p:spPr>
            <a:xfrm>
              <a:off x="3002570" y="3471556"/>
              <a:ext cx="1442072" cy="3142209"/>
            </a:xfrm>
            <a:prstGeom prst="roundRect">
              <a:avLst>
                <a:gd name="adj" fmla="val 6980"/>
              </a:avLst>
            </a:prstGeom>
            <a:solidFill>
              <a:srgbClr val="8DFF8D"/>
            </a:solidFill>
            <a:ln>
              <a:solidFill>
                <a:srgbClr val="8DFF8D"/>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07" name="TextBox 106">
              <a:extLst>
                <a:ext uri="{FF2B5EF4-FFF2-40B4-BE49-F238E27FC236}">
                  <a16:creationId xmlns:a16="http://schemas.microsoft.com/office/drawing/2014/main" id="{A20BE178-48B0-9521-1064-2934D0BDA1CA}"/>
                </a:ext>
              </a:extLst>
            </p:cNvPr>
            <p:cNvSpPr txBox="1"/>
            <p:nvPr/>
          </p:nvSpPr>
          <p:spPr>
            <a:xfrm>
              <a:off x="3148864" y="3550262"/>
              <a:ext cx="1149484" cy="369332"/>
            </a:xfrm>
            <a:prstGeom prst="rect">
              <a:avLst/>
            </a:prstGeom>
          </p:spPr>
          <p:txBody>
            <a:bodyPr wrap="square" rtlCol="0">
              <a:spAutoFit/>
            </a:bodyPr>
            <a:lstStyle/>
            <a:p>
              <a:pPr algn="ctr"/>
              <a:r>
                <a:rPr lang="en-GB" b="1" dirty="0"/>
                <a:t>Benefits</a:t>
              </a:r>
            </a:p>
          </p:txBody>
        </p:sp>
        <p:sp>
          <p:nvSpPr>
            <p:cNvPr id="108" name="TextBox 107">
              <a:extLst>
                <a:ext uri="{FF2B5EF4-FFF2-40B4-BE49-F238E27FC236}">
                  <a16:creationId xmlns:a16="http://schemas.microsoft.com/office/drawing/2014/main" id="{6D46BE86-ED89-ADC5-BAAC-ECDB598F5E36}"/>
                </a:ext>
              </a:extLst>
            </p:cNvPr>
            <p:cNvSpPr txBox="1"/>
            <p:nvPr/>
          </p:nvSpPr>
          <p:spPr>
            <a:xfrm>
              <a:off x="3148864" y="4920718"/>
              <a:ext cx="1149484" cy="369332"/>
            </a:xfrm>
            <a:prstGeom prst="rect">
              <a:avLst/>
            </a:prstGeom>
          </p:spPr>
          <p:txBody>
            <a:bodyPr wrap="square" rtlCol="0">
              <a:spAutoFit/>
            </a:bodyPr>
            <a:lstStyle/>
            <a:p>
              <a:pPr algn="ctr"/>
              <a:r>
                <a:rPr lang="en-GB" b="1" dirty="0"/>
                <a:t>Risks</a:t>
              </a:r>
            </a:p>
          </p:txBody>
        </p:sp>
        <p:sp>
          <p:nvSpPr>
            <p:cNvPr id="109" name="TextBox 108">
              <a:extLst>
                <a:ext uri="{FF2B5EF4-FFF2-40B4-BE49-F238E27FC236}">
                  <a16:creationId xmlns:a16="http://schemas.microsoft.com/office/drawing/2014/main" id="{BD649CBF-3474-5DB6-800E-A8196616A464}"/>
                </a:ext>
              </a:extLst>
            </p:cNvPr>
            <p:cNvSpPr txBox="1"/>
            <p:nvPr/>
          </p:nvSpPr>
          <p:spPr>
            <a:xfrm>
              <a:off x="3148864" y="3919594"/>
              <a:ext cx="1149484" cy="338554"/>
            </a:xfrm>
            <a:prstGeom prst="rect">
              <a:avLst/>
            </a:prstGeom>
          </p:spPr>
          <p:txBody>
            <a:bodyPr wrap="square" rtlCol="0">
              <a:spAutoFit/>
            </a:bodyPr>
            <a:lstStyle/>
            <a:p>
              <a:pPr algn="ctr"/>
              <a:r>
                <a:rPr lang="en-GB" sz="1600" dirty="0"/>
                <a:t>Safe</a:t>
              </a:r>
            </a:p>
          </p:txBody>
        </p:sp>
        <p:sp>
          <p:nvSpPr>
            <p:cNvPr id="110" name="TextBox 109">
              <a:extLst>
                <a:ext uri="{FF2B5EF4-FFF2-40B4-BE49-F238E27FC236}">
                  <a16:creationId xmlns:a16="http://schemas.microsoft.com/office/drawing/2014/main" id="{EF6BCCD9-D70F-43FB-F289-F0214FCAD695}"/>
                </a:ext>
              </a:extLst>
            </p:cNvPr>
            <p:cNvSpPr txBox="1"/>
            <p:nvPr/>
          </p:nvSpPr>
          <p:spPr>
            <a:xfrm>
              <a:off x="3075717" y="4247064"/>
              <a:ext cx="1295778" cy="338554"/>
            </a:xfrm>
            <a:prstGeom prst="rect">
              <a:avLst/>
            </a:prstGeom>
          </p:spPr>
          <p:txBody>
            <a:bodyPr wrap="square" rtlCol="0">
              <a:spAutoFit/>
            </a:bodyPr>
            <a:lstStyle/>
            <a:p>
              <a:pPr algn="ctr"/>
              <a:r>
                <a:rPr lang="en-GB" sz="1600" dirty="0"/>
                <a:t>Predictable</a:t>
              </a:r>
            </a:p>
          </p:txBody>
        </p:sp>
        <p:sp>
          <p:nvSpPr>
            <p:cNvPr id="111" name="TextBox 110">
              <a:extLst>
                <a:ext uri="{FF2B5EF4-FFF2-40B4-BE49-F238E27FC236}">
                  <a16:creationId xmlns:a16="http://schemas.microsoft.com/office/drawing/2014/main" id="{A48AF96B-3F62-3AD1-4E26-769C7BE3C092}"/>
                </a:ext>
              </a:extLst>
            </p:cNvPr>
            <p:cNvSpPr txBox="1"/>
            <p:nvPr/>
          </p:nvSpPr>
          <p:spPr>
            <a:xfrm>
              <a:off x="3148864" y="4603562"/>
              <a:ext cx="1149484" cy="338554"/>
            </a:xfrm>
            <a:prstGeom prst="rect">
              <a:avLst/>
            </a:prstGeom>
          </p:spPr>
          <p:txBody>
            <a:bodyPr wrap="square" rtlCol="0">
              <a:spAutoFit/>
            </a:bodyPr>
            <a:lstStyle/>
            <a:p>
              <a:pPr algn="ctr"/>
              <a:r>
                <a:rPr lang="en-GB" sz="1600" dirty="0"/>
                <a:t>Stable</a:t>
              </a:r>
            </a:p>
          </p:txBody>
        </p:sp>
        <p:sp>
          <p:nvSpPr>
            <p:cNvPr id="112" name="TextBox 111">
              <a:extLst>
                <a:ext uri="{FF2B5EF4-FFF2-40B4-BE49-F238E27FC236}">
                  <a16:creationId xmlns:a16="http://schemas.microsoft.com/office/drawing/2014/main" id="{609937D5-478E-87AD-E136-BB4915754089}"/>
                </a:ext>
              </a:extLst>
            </p:cNvPr>
            <p:cNvSpPr txBox="1"/>
            <p:nvPr/>
          </p:nvSpPr>
          <p:spPr>
            <a:xfrm>
              <a:off x="3094004" y="5252633"/>
              <a:ext cx="1259205" cy="338554"/>
            </a:xfrm>
            <a:prstGeom prst="rect">
              <a:avLst/>
            </a:prstGeom>
          </p:spPr>
          <p:txBody>
            <a:bodyPr wrap="square" rtlCol="0">
              <a:spAutoFit/>
            </a:bodyPr>
            <a:lstStyle/>
            <a:p>
              <a:pPr algn="ctr"/>
              <a:r>
                <a:rPr lang="en-GB" sz="1600" dirty="0"/>
                <a:t>Poor returns</a:t>
              </a:r>
            </a:p>
          </p:txBody>
        </p:sp>
        <p:sp>
          <p:nvSpPr>
            <p:cNvPr id="113" name="TextBox 112">
              <a:extLst>
                <a:ext uri="{FF2B5EF4-FFF2-40B4-BE49-F238E27FC236}">
                  <a16:creationId xmlns:a16="http://schemas.microsoft.com/office/drawing/2014/main" id="{35CA9478-A81C-D0A0-F315-97D9305752E4}"/>
                </a:ext>
              </a:extLst>
            </p:cNvPr>
            <p:cNvSpPr txBox="1"/>
            <p:nvPr/>
          </p:nvSpPr>
          <p:spPr>
            <a:xfrm>
              <a:off x="3148864" y="5632214"/>
              <a:ext cx="1149484" cy="338554"/>
            </a:xfrm>
            <a:prstGeom prst="rect">
              <a:avLst/>
            </a:prstGeom>
          </p:spPr>
          <p:txBody>
            <a:bodyPr wrap="square" rtlCol="0">
              <a:spAutoFit/>
            </a:bodyPr>
            <a:lstStyle/>
            <a:p>
              <a:pPr algn="ctr"/>
              <a:r>
                <a:rPr lang="en-GB" sz="1600" dirty="0"/>
                <a:t>Inflation</a:t>
              </a:r>
            </a:p>
          </p:txBody>
        </p:sp>
        <p:sp>
          <p:nvSpPr>
            <p:cNvPr id="114" name="TextBox 113">
              <a:extLst>
                <a:ext uri="{FF2B5EF4-FFF2-40B4-BE49-F238E27FC236}">
                  <a16:creationId xmlns:a16="http://schemas.microsoft.com/office/drawing/2014/main" id="{2BC67C45-C6D7-81F3-E0C7-D19B5363980B}"/>
                </a:ext>
              </a:extLst>
            </p:cNvPr>
            <p:cNvSpPr txBox="1"/>
            <p:nvPr/>
          </p:nvSpPr>
          <p:spPr>
            <a:xfrm>
              <a:off x="3053159" y="6011795"/>
              <a:ext cx="1340894" cy="338554"/>
            </a:xfrm>
            <a:prstGeom prst="rect">
              <a:avLst/>
            </a:prstGeom>
          </p:spPr>
          <p:txBody>
            <a:bodyPr wrap="square" rtlCol="0">
              <a:spAutoFit/>
            </a:bodyPr>
            <a:lstStyle/>
            <a:p>
              <a:pPr algn="ctr"/>
              <a:r>
                <a:rPr lang="en-GB" sz="1600" dirty="0"/>
                <a:t>Interest rates</a:t>
              </a:r>
            </a:p>
          </p:txBody>
        </p:sp>
      </p:grpSp>
      <p:grpSp>
        <p:nvGrpSpPr>
          <p:cNvPr id="115" name="Group 114">
            <a:extLst>
              <a:ext uri="{FF2B5EF4-FFF2-40B4-BE49-F238E27FC236}">
                <a16:creationId xmlns:a16="http://schemas.microsoft.com/office/drawing/2014/main" id="{054C7A72-5A0D-826A-34AE-C13CBF569274}"/>
              </a:ext>
            </a:extLst>
          </p:cNvPr>
          <p:cNvGrpSpPr/>
          <p:nvPr/>
        </p:nvGrpSpPr>
        <p:grpSpPr>
          <a:xfrm>
            <a:off x="3714878" y="7564591"/>
            <a:ext cx="1601737" cy="3142209"/>
            <a:chOff x="2916062" y="3471556"/>
            <a:chExt cx="1601737" cy="3142209"/>
          </a:xfrm>
          <a:solidFill>
            <a:srgbClr val="8DFF8D"/>
          </a:solidFill>
          <a:effectLst/>
        </p:grpSpPr>
        <p:sp>
          <p:nvSpPr>
            <p:cNvPr id="116" name="Rounded Rectangle 33">
              <a:extLst>
                <a:ext uri="{FF2B5EF4-FFF2-40B4-BE49-F238E27FC236}">
                  <a16:creationId xmlns:a16="http://schemas.microsoft.com/office/drawing/2014/main" id="{23F92AE8-2714-2034-F00D-CE6D76A8FA09}"/>
                </a:ext>
              </a:extLst>
            </p:cNvPr>
            <p:cNvSpPr/>
            <p:nvPr/>
          </p:nvSpPr>
          <p:spPr>
            <a:xfrm>
              <a:off x="3002570" y="3471556"/>
              <a:ext cx="1442072" cy="3142209"/>
            </a:xfrm>
            <a:prstGeom prst="roundRect">
              <a:avLst>
                <a:gd name="adj" fmla="val 6980"/>
              </a:avLst>
            </a:prstGeom>
            <a:solidFill>
              <a:srgbClr val="8DFF8D"/>
            </a:solidFill>
            <a:ln w="63500">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17" name="TextBox 116">
              <a:extLst>
                <a:ext uri="{FF2B5EF4-FFF2-40B4-BE49-F238E27FC236}">
                  <a16:creationId xmlns:a16="http://schemas.microsoft.com/office/drawing/2014/main" id="{F7781142-FF77-D249-4835-C6C2EF8E4870}"/>
                </a:ext>
              </a:extLst>
            </p:cNvPr>
            <p:cNvSpPr txBox="1"/>
            <p:nvPr/>
          </p:nvSpPr>
          <p:spPr>
            <a:xfrm>
              <a:off x="3148864" y="3550262"/>
              <a:ext cx="1149484" cy="369332"/>
            </a:xfrm>
            <a:prstGeom prst="rect">
              <a:avLst/>
            </a:prstGeom>
            <a:grpFill/>
            <a:ln>
              <a:noFill/>
            </a:ln>
          </p:spPr>
          <p:txBody>
            <a:bodyPr wrap="square" rtlCol="0">
              <a:spAutoFit/>
            </a:bodyPr>
            <a:lstStyle/>
            <a:p>
              <a:pPr algn="ctr"/>
              <a:r>
                <a:rPr lang="en-GB" b="1" dirty="0"/>
                <a:t>Benefits</a:t>
              </a:r>
            </a:p>
          </p:txBody>
        </p:sp>
        <p:sp>
          <p:nvSpPr>
            <p:cNvPr id="118" name="TextBox 117">
              <a:extLst>
                <a:ext uri="{FF2B5EF4-FFF2-40B4-BE49-F238E27FC236}">
                  <a16:creationId xmlns:a16="http://schemas.microsoft.com/office/drawing/2014/main" id="{0E4C3850-9E4D-C783-B098-C3A92341325C}"/>
                </a:ext>
              </a:extLst>
            </p:cNvPr>
            <p:cNvSpPr txBox="1"/>
            <p:nvPr/>
          </p:nvSpPr>
          <p:spPr>
            <a:xfrm>
              <a:off x="3148864" y="4920718"/>
              <a:ext cx="1149484" cy="369332"/>
            </a:xfrm>
            <a:prstGeom prst="rect">
              <a:avLst/>
            </a:prstGeom>
            <a:grpFill/>
            <a:ln>
              <a:noFill/>
            </a:ln>
          </p:spPr>
          <p:txBody>
            <a:bodyPr wrap="square" rtlCol="0">
              <a:spAutoFit/>
            </a:bodyPr>
            <a:lstStyle/>
            <a:p>
              <a:pPr algn="ctr"/>
              <a:r>
                <a:rPr lang="en-GB" b="1" dirty="0"/>
                <a:t>Risks</a:t>
              </a:r>
            </a:p>
          </p:txBody>
        </p:sp>
        <p:sp>
          <p:nvSpPr>
            <p:cNvPr id="119" name="TextBox 118">
              <a:extLst>
                <a:ext uri="{FF2B5EF4-FFF2-40B4-BE49-F238E27FC236}">
                  <a16:creationId xmlns:a16="http://schemas.microsoft.com/office/drawing/2014/main" id="{86991F91-CDA6-2E73-12E5-53BDFAE2B78C}"/>
                </a:ext>
              </a:extLst>
            </p:cNvPr>
            <p:cNvSpPr txBox="1"/>
            <p:nvPr/>
          </p:nvSpPr>
          <p:spPr>
            <a:xfrm>
              <a:off x="3148864" y="3919594"/>
              <a:ext cx="1149484" cy="338554"/>
            </a:xfrm>
            <a:prstGeom prst="rect">
              <a:avLst/>
            </a:prstGeom>
            <a:grpFill/>
            <a:ln>
              <a:noFill/>
            </a:ln>
          </p:spPr>
          <p:txBody>
            <a:bodyPr wrap="square" rtlCol="0">
              <a:spAutoFit/>
            </a:bodyPr>
            <a:lstStyle/>
            <a:p>
              <a:pPr algn="ctr"/>
              <a:r>
                <a:rPr lang="en-GB" sz="1600" dirty="0"/>
                <a:t>Lower risk</a:t>
              </a:r>
            </a:p>
          </p:txBody>
        </p:sp>
        <p:sp>
          <p:nvSpPr>
            <p:cNvPr id="120" name="TextBox 119">
              <a:extLst>
                <a:ext uri="{FF2B5EF4-FFF2-40B4-BE49-F238E27FC236}">
                  <a16:creationId xmlns:a16="http://schemas.microsoft.com/office/drawing/2014/main" id="{E36AE251-7CE6-DB1B-BC16-ECCF9BDC23B7}"/>
                </a:ext>
              </a:extLst>
            </p:cNvPr>
            <p:cNvSpPr txBox="1"/>
            <p:nvPr/>
          </p:nvSpPr>
          <p:spPr>
            <a:xfrm>
              <a:off x="2916062" y="4247064"/>
              <a:ext cx="1601737" cy="338554"/>
            </a:xfrm>
            <a:prstGeom prst="rect">
              <a:avLst/>
            </a:prstGeom>
            <a:noFill/>
            <a:ln>
              <a:noFill/>
            </a:ln>
          </p:spPr>
          <p:txBody>
            <a:bodyPr wrap="square" rtlCol="0">
              <a:spAutoFit/>
            </a:bodyPr>
            <a:lstStyle/>
            <a:p>
              <a:pPr algn="ctr"/>
              <a:r>
                <a:rPr lang="en-GB" sz="1600" dirty="0"/>
                <a:t>Regular income</a:t>
              </a:r>
            </a:p>
          </p:txBody>
        </p:sp>
        <p:sp>
          <p:nvSpPr>
            <p:cNvPr id="121" name="TextBox 120">
              <a:extLst>
                <a:ext uri="{FF2B5EF4-FFF2-40B4-BE49-F238E27FC236}">
                  <a16:creationId xmlns:a16="http://schemas.microsoft.com/office/drawing/2014/main" id="{E3431680-2194-70DA-8995-CC6F62BF8757}"/>
                </a:ext>
              </a:extLst>
            </p:cNvPr>
            <p:cNvSpPr txBox="1"/>
            <p:nvPr/>
          </p:nvSpPr>
          <p:spPr>
            <a:xfrm>
              <a:off x="3032751" y="4603562"/>
              <a:ext cx="1368933" cy="338554"/>
            </a:xfrm>
            <a:prstGeom prst="rect">
              <a:avLst/>
            </a:prstGeom>
            <a:grpFill/>
            <a:ln>
              <a:noFill/>
            </a:ln>
          </p:spPr>
          <p:txBody>
            <a:bodyPr wrap="square" rtlCol="0">
              <a:spAutoFit/>
            </a:bodyPr>
            <a:lstStyle/>
            <a:p>
              <a:pPr algn="ctr"/>
              <a:r>
                <a:rPr lang="en-GB" sz="1600" dirty="0"/>
                <a:t>Low volatility</a:t>
              </a:r>
            </a:p>
          </p:txBody>
        </p:sp>
        <p:sp>
          <p:nvSpPr>
            <p:cNvPr id="122" name="TextBox 121">
              <a:extLst>
                <a:ext uri="{FF2B5EF4-FFF2-40B4-BE49-F238E27FC236}">
                  <a16:creationId xmlns:a16="http://schemas.microsoft.com/office/drawing/2014/main" id="{7D285A8D-FAF6-F4B8-ADB7-2F00C04E3BA0}"/>
                </a:ext>
              </a:extLst>
            </p:cNvPr>
            <p:cNvSpPr txBox="1"/>
            <p:nvPr/>
          </p:nvSpPr>
          <p:spPr>
            <a:xfrm>
              <a:off x="3094004" y="5252633"/>
              <a:ext cx="1259205" cy="338554"/>
            </a:xfrm>
            <a:prstGeom prst="rect">
              <a:avLst/>
            </a:prstGeom>
            <a:grpFill/>
            <a:ln>
              <a:noFill/>
            </a:ln>
          </p:spPr>
          <p:txBody>
            <a:bodyPr wrap="square" rtlCol="0">
              <a:spAutoFit/>
            </a:bodyPr>
            <a:lstStyle/>
            <a:p>
              <a:pPr algn="ctr"/>
              <a:r>
                <a:rPr lang="en-GB" sz="1600" dirty="0"/>
                <a:t>Default</a:t>
              </a:r>
            </a:p>
          </p:txBody>
        </p:sp>
        <p:sp>
          <p:nvSpPr>
            <p:cNvPr id="123" name="TextBox 122">
              <a:extLst>
                <a:ext uri="{FF2B5EF4-FFF2-40B4-BE49-F238E27FC236}">
                  <a16:creationId xmlns:a16="http://schemas.microsoft.com/office/drawing/2014/main" id="{90D6387B-D929-A0D8-21D1-1E9BE06F9EC2}"/>
                </a:ext>
              </a:extLst>
            </p:cNvPr>
            <p:cNvSpPr txBox="1"/>
            <p:nvPr/>
          </p:nvSpPr>
          <p:spPr>
            <a:xfrm>
              <a:off x="3148864" y="5639472"/>
              <a:ext cx="1149484" cy="338554"/>
            </a:xfrm>
            <a:prstGeom prst="rect">
              <a:avLst/>
            </a:prstGeom>
            <a:grpFill/>
            <a:ln>
              <a:noFill/>
            </a:ln>
          </p:spPr>
          <p:txBody>
            <a:bodyPr wrap="square" rtlCol="0">
              <a:spAutoFit/>
            </a:bodyPr>
            <a:lstStyle/>
            <a:p>
              <a:pPr algn="ctr"/>
              <a:r>
                <a:rPr lang="en-GB" sz="1600" dirty="0"/>
                <a:t>Inflation</a:t>
              </a:r>
            </a:p>
          </p:txBody>
        </p:sp>
        <p:sp>
          <p:nvSpPr>
            <p:cNvPr id="124" name="TextBox 123">
              <a:extLst>
                <a:ext uri="{FF2B5EF4-FFF2-40B4-BE49-F238E27FC236}">
                  <a16:creationId xmlns:a16="http://schemas.microsoft.com/office/drawing/2014/main" id="{11891506-F93A-7D51-B5A2-6856DFD6DD06}"/>
                </a:ext>
              </a:extLst>
            </p:cNvPr>
            <p:cNvSpPr txBox="1"/>
            <p:nvPr/>
          </p:nvSpPr>
          <p:spPr>
            <a:xfrm>
              <a:off x="3053159" y="6026311"/>
              <a:ext cx="1340894" cy="338554"/>
            </a:xfrm>
            <a:prstGeom prst="rect">
              <a:avLst/>
            </a:prstGeom>
            <a:grpFill/>
            <a:ln>
              <a:noFill/>
            </a:ln>
          </p:spPr>
          <p:txBody>
            <a:bodyPr wrap="square" rtlCol="0">
              <a:spAutoFit/>
            </a:bodyPr>
            <a:lstStyle/>
            <a:p>
              <a:pPr algn="ctr"/>
              <a:r>
                <a:rPr lang="en-GB" sz="1600" dirty="0"/>
                <a:t>Interest rates</a:t>
              </a:r>
            </a:p>
          </p:txBody>
        </p:sp>
      </p:grpSp>
      <p:grpSp>
        <p:nvGrpSpPr>
          <p:cNvPr id="125" name="Group 124">
            <a:extLst>
              <a:ext uri="{FF2B5EF4-FFF2-40B4-BE49-F238E27FC236}">
                <a16:creationId xmlns:a16="http://schemas.microsoft.com/office/drawing/2014/main" id="{99E95660-B3F9-6001-FD0B-4E326D12D0D7}"/>
              </a:ext>
            </a:extLst>
          </p:cNvPr>
          <p:cNvGrpSpPr/>
          <p:nvPr/>
        </p:nvGrpSpPr>
        <p:grpSpPr>
          <a:xfrm>
            <a:off x="5485189" y="7575054"/>
            <a:ext cx="1457025" cy="3142209"/>
            <a:chOff x="3002570" y="3471556"/>
            <a:chExt cx="1457025" cy="3142209"/>
          </a:xfrm>
          <a:effectLst/>
        </p:grpSpPr>
        <p:sp>
          <p:nvSpPr>
            <p:cNvPr id="126" name="Rounded Rectangle 33">
              <a:extLst>
                <a:ext uri="{FF2B5EF4-FFF2-40B4-BE49-F238E27FC236}">
                  <a16:creationId xmlns:a16="http://schemas.microsoft.com/office/drawing/2014/main" id="{7CE4FF31-07B5-64C7-90B6-8C16C66288B3}"/>
                </a:ext>
              </a:extLst>
            </p:cNvPr>
            <p:cNvSpPr/>
            <p:nvPr/>
          </p:nvSpPr>
          <p:spPr>
            <a:xfrm>
              <a:off x="3002570" y="3471556"/>
              <a:ext cx="1442072" cy="3142209"/>
            </a:xfrm>
            <a:prstGeom prst="roundRect">
              <a:avLst>
                <a:gd name="adj" fmla="val 6980"/>
              </a:avLst>
            </a:prstGeom>
            <a:solidFill>
              <a:srgbClr val="FFFF43"/>
            </a:solidFill>
            <a:ln w="63500">
              <a:solidFill>
                <a:srgbClr val="FFFF43"/>
              </a:solidFill>
            </a:ln>
            <a:effectLst>
              <a:glow rad="63500">
                <a:srgbClr val="FFFF43">
                  <a:alpha val="40000"/>
                </a:srgbClr>
              </a:glow>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27" name="TextBox 126">
              <a:extLst>
                <a:ext uri="{FF2B5EF4-FFF2-40B4-BE49-F238E27FC236}">
                  <a16:creationId xmlns:a16="http://schemas.microsoft.com/office/drawing/2014/main" id="{E0D1A5D6-CFE1-DACB-A7B4-ACF27E6645C5}"/>
                </a:ext>
              </a:extLst>
            </p:cNvPr>
            <p:cNvSpPr txBox="1"/>
            <p:nvPr/>
          </p:nvSpPr>
          <p:spPr>
            <a:xfrm>
              <a:off x="3148864" y="3550262"/>
              <a:ext cx="1149484" cy="369332"/>
            </a:xfrm>
            <a:prstGeom prst="rect">
              <a:avLst/>
            </a:prstGeom>
            <a:noFill/>
          </p:spPr>
          <p:txBody>
            <a:bodyPr wrap="square" rtlCol="0">
              <a:spAutoFit/>
            </a:bodyPr>
            <a:lstStyle/>
            <a:p>
              <a:pPr algn="ctr"/>
              <a:r>
                <a:rPr lang="en-GB" b="1" dirty="0"/>
                <a:t>Benefits</a:t>
              </a:r>
            </a:p>
          </p:txBody>
        </p:sp>
        <p:sp>
          <p:nvSpPr>
            <p:cNvPr id="128" name="TextBox 127">
              <a:extLst>
                <a:ext uri="{FF2B5EF4-FFF2-40B4-BE49-F238E27FC236}">
                  <a16:creationId xmlns:a16="http://schemas.microsoft.com/office/drawing/2014/main" id="{FC2E09D6-C20F-05E3-64FD-3EB956400AB2}"/>
                </a:ext>
              </a:extLst>
            </p:cNvPr>
            <p:cNvSpPr txBox="1"/>
            <p:nvPr/>
          </p:nvSpPr>
          <p:spPr>
            <a:xfrm>
              <a:off x="3148864" y="4920718"/>
              <a:ext cx="1149484" cy="369332"/>
            </a:xfrm>
            <a:prstGeom prst="rect">
              <a:avLst/>
            </a:prstGeom>
            <a:noFill/>
          </p:spPr>
          <p:txBody>
            <a:bodyPr wrap="square" rtlCol="0">
              <a:spAutoFit/>
            </a:bodyPr>
            <a:lstStyle/>
            <a:p>
              <a:pPr algn="ctr"/>
              <a:r>
                <a:rPr lang="en-GB" b="1" dirty="0"/>
                <a:t>Risks</a:t>
              </a:r>
            </a:p>
          </p:txBody>
        </p:sp>
        <p:sp>
          <p:nvSpPr>
            <p:cNvPr id="129" name="TextBox 128">
              <a:extLst>
                <a:ext uri="{FF2B5EF4-FFF2-40B4-BE49-F238E27FC236}">
                  <a16:creationId xmlns:a16="http://schemas.microsoft.com/office/drawing/2014/main" id="{E357BD3F-A756-09F2-B071-735F77AD4DC2}"/>
                </a:ext>
              </a:extLst>
            </p:cNvPr>
            <p:cNvSpPr txBox="1"/>
            <p:nvPr/>
          </p:nvSpPr>
          <p:spPr>
            <a:xfrm>
              <a:off x="3148864" y="3919594"/>
              <a:ext cx="1149484" cy="338554"/>
            </a:xfrm>
            <a:prstGeom prst="rect">
              <a:avLst/>
            </a:prstGeom>
            <a:noFill/>
          </p:spPr>
          <p:txBody>
            <a:bodyPr wrap="square" rtlCol="0">
              <a:spAutoFit/>
            </a:bodyPr>
            <a:lstStyle/>
            <a:p>
              <a:pPr algn="ctr"/>
              <a:r>
                <a:rPr lang="en-GB" sz="1600" dirty="0"/>
                <a:t>Income</a:t>
              </a:r>
            </a:p>
          </p:txBody>
        </p:sp>
        <p:sp>
          <p:nvSpPr>
            <p:cNvPr id="130" name="TextBox 129">
              <a:extLst>
                <a:ext uri="{FF2B5EF4-FFF2-40B4-BE49-F238E27FC236}">
                  <a16:creationId xmlns:a16="http://schemas.microsoft.com/office/drawing/2014/main" id="{D0B0A269-E8A5-1348-8977-008DF648342D}"/>
                </a:ext>
              </a:extLst>
            </p:cNvPr>
            <p:cNvSpPr txBox="1"/>
            <p:nvPr/>
          </p:nvSpPr>
          <p:spPr>
            <a:xfrm>
              <a:off x="3075717" y="4247064"/>
              <a:ext cx="1295778" cy="338554"/>
            </a:xfrm>
            <a:prstGeom prst="rect">
              <a:avLst/>
            </a:prstGeom>
            <a:noFill/>
          </p:spPr>
          <p:txBody>
            <a:bodyPr wrap="square" rtlCol="0">
              <a:spAutoFit/>
            </a:bodyPr>
            <a:lstStyle/>
            <a:p>
              <a:pPr algn="ctr"/>
              <a:r>
                <a:rPr lang="en-GB" sz="1600" dirty="0"/>
                <a:t>Gearing</a:t>
              </a:r>
            </a:p>
          </p:txBody>
        </p:sp>
        <p:sp>
          <p:nvSpPr>
            <p:cNvPr id="131" name="TextBox 130">
              <a:extLst>
                <a:ext uri="{FF2B5EF4-FFF2-40B4-BE49-F238E27FC236}">
                  <a16:creationId xmlns:a16="http://schemas.microsoft.com/office/drawing/2014/main" id="{FE53DD66-BD37-5147-7C1C-77AE8C65DE6D}"/>
                </a:ext>
              </a:extLst>
            </p:cNvPr>
            <p:cNvSpPr txBox="1"/>
            <p:nvPr/>
          </p:nvSpPr>
          <p:spPr>
            <a:xfrm>
              <a:off x="3018237" y="4603562"/>
              <a:ext cx="1383301" cy="338554"/>
            </a:xfrm>
            <a:prstGeom prst="rect">
              <a:avLst/>
            </a:prstGeom>
            <a:noFill/>
          </p:spPr>
          <p:txBody>
            <a:bodyPr wrap="square" rtlCol="0">
              <a:spAutoFit/>
            </a:bodyPr>
            <a:lstStyle/>
            <a:p>
              <a:pPr algn="ctr"/>
              <a:r>
                <a:rPr lang="en-GB" sz="1600" dirty="0"/>
                <a:t>Asset backed</a:t>
              </a:r>
            </a:p>
          </p:txBody>
        </p:sp>
        <p:sp>
          <p:nvSpPr>
            <p:cNvPr id="132" name="TextBox 131">
              <a:extLst>
                <a:ext uri="{FF2B5EF4-FFF2-40B4-BE49-F238E27FC236}">
                  <a16:creationId xmlns:a16="http://schemas.microsoft.com/office/drawing/2014/main" id="{C3B64B3F-6B84-4438-4866-235852CF7C1E}"/>
                </a:ext>
              </a:extLst>
            </p:cNvPr>
            <p:cNvSpPr txBox="1"/>
            <p:nvPr/>
          </p:nvSpPr>
          <p:spPr>
            <a:xfrm>
              <a:off x="3035948" y="5252633"/>
              <a:ext cx="1423647" cy="338554"/>
            </a:xfrm>
            <a:prstGeom prst="rect">
              <a:avLst/>
            </a:prstGeom>
            <a:noFill/>
          </p:spPr>
          <p:txBody>
            <a:bodyPr wrap="square" rtlCol="0">
              <a:spAutoFit/>
            </a:bodyPr>
            <a:lstStyle/>
            <a:p>
              <a:pPr algn="ctr"/>
              <a:r>
                <a:rPr lang="en-GB" sz="1600" dirty="0"/>
                <a:t>Maintenance</a:t>
              </a:r>
            </a:p>
          </p:txBody>
        </p:sp>
        <p:sp>
          <p:nvSpPr>
            <p:cNvPr id="133" name="TextBox 132">
              <a:extLst>
                <a:ext uri="{FF2B5EF4-FFF2-40B4-BE49-F238E27FC236}">
                  <a16:creationId xmlns:a16="http://schemas.microsoft.com/office/drawing/2014/main" id="{0ED8EE85-375B-8043-C6BA-AD835AE0577B}"/>
                </a:ext>
              </a:extLst>
            </p:cNvPr>
            <p:cNvSpPr txBox="1"/>
            <p:nvPr/>
          </p:nvSpPr>
          <p:spPr>
            <a:xfrm>
              <a:off x="3148864" y="5596124"/>
              <a:ext cx="1149484" cy="338554"/>
            </a:xfrm>
            <a:prstGeom prst="rect">
              <a:avLst/>
            </a:prstGeom>
            <a:noFill/>
          </p:spPr>
          <p:txBody>
            <a:bodyPr wrap="square" rtlCol="0">
              <a:spAutoFit/>
            </a:bodyPr>
            <a:lstStyle/>
            <a:p>
              <a:pPr algn="ctr"/>
              <a:r>
                <a:rPr lang="en-GB" sz="1600" dirty="0"/>
                <a:t>Tax</a:t>
              </a:r>
            </a:p>
          </p:txBody>
        </p:sp>
        <p:sp>
          <p:nvSpPr>
            <p:cNvPr id="134" name="TextBox 133">
              <a:extLst>
                <a:ext uri="{FF2B5EF4-FFF2-40B4-BE49-F238E27FC236}">
                  <a16:creationId xmlns:a16="http://schemas.microsoft.com/office/drawing/2014/main" id="{801BF503-1481-D3C0-821E-9AE0D0153584}"/>
                </a:ext>
              </a:extLst>
            </p:cNvPr>
            <p:cNvSpPr txBox="1"/>
            <p:nvPr/>
          </p:nvSpPr>
          <p:spPr>
            <a:xfrm>
              <a:off x="3053159" y="5953739"/>
              <a:ext cx="1340894" cy="338554"/>
            </a:xfrm>
            <a:prstGeom prst="rect">
              <a:avLst/>
            </a:prstGeom>
            <a:noFill/>
          </p:spPr>
          <p:txBody>
            <a:bodyPr wrap="square" rtlCol="0">
              <a:spAutoFit/>
            </a:bodyPr>
            <a:lstStyle/>
            <a:p>
              <a:pPr algn="ctr"/>
              <a:r>
                <a:rPr lang="en-GB" sz="1600" dirty="0"/>
                <a:t>Illiquid</a:t>
              </a:r>
            </a:p>
          </p:txBody>
        </p:sp>
      </p:grpSp>
      <p:grpSp>
        <p:nvGrpSpPr>
          <p:cNvPr id="135" name="Group 134">
            <a:extLst>
              <a:ext uri="{FF2B5EF4-FFF2-40B4-BE49-F238E27FC236}">
                <a16:creationId xmlns:a16="http://schemas.microsoft.com/office/drawing/2014/main" id="{88FEA7D0-3ECB-DB4B-3F15-621CA2C0CF33}"/>
              </a:ext>
            </a:extLst>
          </p:cNvPr>
          <p:cNvGrpSpPr/>
          <p:nvPr/>
        </p:nvGrpSpPr>
        <p:grpSpPr>
          <a:xfrm>
            <a:off x="7168992" y="7585517"/>
            <a:ext cx="1442072" cy="3142209"/>
            <a:chOff x="3002570" y="3471556"/>
            <a:chExt cx="1442072" cy="3142209"/>
          </a:xfrm>
          <a:effectLst>
            <a:glow rad="63500">
              <a:schemeClr val="accent1">
                <a:satMod val="175000"/>
                <a:alpha val="40000"/>
              </a:schemeClr>
            </a:glow>
          </a:effectLst>
        </p:grpSpPr>
        <p:sp>
          <p:nvSpPr>
            <p:cNvPr id="136" name="Rounded Rectangle 33">
              <a:extLst>
                <a:ext uri="{FF2B5EF4-FFF2-40B4-BE49-F238E27FC236}">
                  <a16:creationId xmlns:a16="http://schemas.microsoft.com/office/drawing/2014/main" id="{A2F3A6E6-C6FF-90CE-3D1D-017627C58EC8}"/>
                </a:ext>
              </a:extLst>
            </p:cNvPr>
            <p:cNvSpPr/>
            <p:nvPr/>
          </p:nvSpPr>
          <p:spPr>
            <a:xfrm>
              <a:off x="3002570" y="3471556"/>
              <a:ext cx="1442072" cy="3142209"/>
            </a:xfrm>
            <a:prstGeom prst="roundRect">
              <a:avLst>
                <a:gd name="adj" fmla="val 698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37" name="TextBox 136">
              <a:extLst>
                <a:ext uri="{FF2B5EF4-FFF2-40B4-BE49-F238E27FC236}">
                  <a16:creationId xmlns:a16="http://schemas.microsoft.com/office/drawing/2014/main" id="{CEECA4D9-2BB8-B657-6E1D-FE9573C5AE5F}"/>
                </a:ext>
              </a:extLst>
            </p:cNvPr>
            <p:cNvSpPr txBox="1"/>
            <p:nvPr/>
          </p:nvSpPr>
          <p:spPr>
            <a:xfrm>
              <a:off x="3148864" y="3550262"/>
              <a:ext cx="1149484" cy="369332"/>
            </a:xfrm>
            <a:prstGeom prst="rect">
              <a:avLst/>
            </a:prstGeom>
            <a:ln>
              <a:solidFill>
                <a:schemeClr val="accent1"/>
              </a:solidFill>
            </a:ln>
          </p:spPr>
          <p:txBody>
            <a:bodyPr wrap="square" rtlCol="0">
              <a:spAutoFit/>
            </a:bodyPr>
            <a:lstStyle/>
            <a:p>
              <a:pPr algn="ctr"/>
              <a:r>
                <a:rPr lang="en-GB" b="1" dirty="0"/>
                <a:t>Benefits</a:t>
              </a:r>
            </a:p>
          </p:txBody>
        </p:sp>
        <p:sp>
          <p:nvSpPr>
            <p:cNvPr id="138" name="TextBox 137">
              <a:extLst>
                <a:ext uri="{FF2B5EF4-FFF2-40B4-BE49-F238E27FC236}">
                  <a16:creationId xmlns:a16="http://schemas.microsoft.com/office/drawing/2014/main" id="{41898AA4-6C24-3DC0-5A92-DAE6265AAF93}"/>
                </a:ext>
              </a:extLst>
            </p:cNvPr>
            <p:cNvSpPr txBox="1"/>
            <p:nvPr/>
          </p:nvSpPr>
          <p:spPr>
            <a:xfrm>
              <a:off x="3148864" y="4920718"/>
              <a:ext cx="1149484" cy="369332"/>
            </a:xfrm>
            <a:prstGeom prst="rect">
              <a:avLst/>
            </a:prstGeom>
            <a:ln>
              <a:solidFill>
                <a:schemeClr val="accent1"/>
              </a:solidFill>
            </a:ln>
          </p:spPr>
          <p:txBody>
            <a:bodyPr wrap="square" rtlCol="0">
              <a:spAutoFit/>
            </a:bodyPr>
            <a:lstStyle/>
            <a:p>
              <a:pPr algn="ctr"/>
              <a:r>
                <a:rPr lang="en-GB" b="1" dirty="0"/>
                <a:t>Risks</a:t>
              </a:r>
            </a:p>
          </p:txBody>
        </p:sp>
        <p:sp>
          <p:nvSpPr>
            <p:cNvPr id="139" name="TextBox 138">
              <a:extLst>
                <a:ext uri="{FF2B5EF4-FFF2-40B4-BE49-F238E27FC236}">
                  <a16:creationId xmlns:a16="http://schemas.microsoft.com/office/drawing/2014/main" id="{BFCCF457-7CBC-1773-641B-148D81AD8D89}"/>
                </a:ext>
              </a:extLst>
            </p:cNvPr>
            <p:cNvSpPr txBox="1"/>
            <p:nvPr/>
          </p:nvSpPr>
          <p:spPr>
            <a:xfrm>
              <a:off x="3148864" y="3919594"/>
              <a:ext cx="1149484" cy="338554"/>
            </a:xfrm>
            <a:prstGeom prst="rect">
              <a:avLst/>
            </a:prstGeom>
            <a:ln>
              <a:solidFill>
                <a:schemeClr val="accent1"/>
              </a:solidFill>
            </a:ln>
          </p:spPr>
          <p:txBody>
            <a:bodyPr wrap="square" rtlCol="0">
              <a:spAutoFit/>
            </a:bodyPr>
            <a:lstStyle/>
            <a:p>
              <a:pPr algn="ctr"/>
              <a:r>
                <a:rPr lang="en-GB" sz="1600" dirty="0"/>
                <a:t>Growth</a:t>
              </a:r>
            </a:p>
          </p:txBody>
        </p:sp>
        <p:sp>
          <p:nvSpPr>
            <p:cNvPr id="140" name="TextBox 139">
              <a:extLst>
                <a:ext uri="{FF2B5EF4-FFF2-40B4-BE49-F238E27FC236}">
                  <a16:creationId xmlns:a16="http://schemas.microsoft.com/office/drawing/2014/main" id="{01982DFC-F14F-37EF-95B6-C2BC4A48415D}"/>
                </a:ext>
              </a:extLst>
            </p:cNvPr>
            <p:cNvSpPr txBox="1"/>
            <p:nvPr/>
          </p:nvSpPr>
          <p:spPr>
            <a:xfrm>
              <a:off x="3075717" y="4247064"/>
              <a:ext cx="1295778" cy="338554"/>
            </a:xfrm>
            <a:prstGeom prst="rect">
              <a:avLst/>
            </a:prstGeom>
            <a:ln>
              <a:solidFill>
                <a:schemeClr val="accent1"/>
              </a:solidFill>
            </a:ln>
          </p:spPr>
          <p:txBody>
            <a:bodyPr wrap="square" rtlCol="0">
              <a:spAutoFit/>
            </a:bodyPr>
            <a:lstStyle/>
            <a:p>
              <a:pPr algn="ctr"/>
              <a:r>
                <a:rPr lang="en-GB" sz="1600" dirty="0"/>
                <a:t>Dividends</a:t>
              </a:r>
            </a:p>
          </p:txBody>
        </p:sp>
        <p:sp>
          <p:nvSpPr>
            <p:cNvPr id="141" name="TextBox 140">
              <a:extLst>
                <a:ext uri="{FF2B5EF4-FFF2-40B4-BE49-F238E27FC236}">
                  <a16:creationId xmlns:a16="http://schemas.microsoft.com/office/drawing/2014/main" id="{89275571-8C2A-CCB1-4FB9-F2DDF92219BC}"/>
                </a:ext>
              </a:extLst>
            </p:cNvPr>
            <p:cNvSpPr txBox="1"/>
            <p:nvPr/>
          </p:nvSpPr>
          <p:spPr>
            <a:xfrm>
              <a:off x="3148864" y="4603562"/>
              <a:ext cx="1149484" cy="338554"/>
            </a:xfrm>
            <a:prstGeom prst="rect">
              <a:avLst/>
            </a:prstGeom>
            <a:ln>
              <a:solidFill>
                <a:schemeClr val="accent1"/>
              </a:solidFill>
            </a:ln>
          </p:spPr>
          <p:txBody>
            <a:bodyPr wrap="square" rtlCol="0">
              <a:spAutoFit/>
            </a:bodyPr>
            <a:lstStyle/>
            <a:p>
              <a:pPr algn="ctr"/>
              <a:r>
                <a:rPr lang="en-GB" sz="1600" dirty="0"/>
                <a:t>Ownership</a:t>
              </a:r>
            </a:p>
          </p:txBody>
        </p:sp>
        <p:sp>
          <p:nvSpPr>
            <p:cNvPr id="142" name="TextBox 141">
              <a:extLst>
                <a:ext uri="{FF2B5EF4-FFF2-40B4-BE49-F238E27FC236}">
                  <a16:creationId xmlns:a16="http://schemas.microsoft.com/office/drawing/2014/main" id="{4D82443E-786A-A22C-6A2F-3DC7DC0452C6}"/>
                </a:ext>
              </a:extLst>
            </p:cNvPr>
            <p:cNvSpPr txBox="1"/>
            <p:nvPr/>
          </p:nvSpPr>
          <p:spPr>
            <a:xfrm>
              <a:off x="3094004" y="5252633"/>
              <a:ext cx="1259205" cy="338554"/>
            </a:xfrm>
            <a:prstGeom prst="rect">
              <a:avLst/>
            </a:prstGeom>
            <a:ln>
              <a:solidFill>
                <a:schemeClr val="accent1"/>
              </a:solidFill>
            </a:ln>
          </p:spPr>
          <p:txBody>
            <a:bodyPr wrap="square" rtlCol="0">
              <a:spAutoFit/>
            </a:bodyPr>
            <a:lstStyle/>
            <a:p>
              <a:pPr algn="ctr"/>
              <a:r>
                <a:rPr lang="en-GB" sz="1600" dirty="0"/>
                <a:t>Timing</a:t>
              </a:r>
            </a:p>
          </p:txBody>
        </p:sp>
        <p:sp>
          <p:nvSpPr>
            <p:cNvPr id="143" name="TextBox 142">
              <a:extLst>
                <a:ext uri="{FF2B5EF4-FFF2-40B4-BE49-F238E27FC236}">
                  <a16:creationId xmlns:a16="http://schemas.microsoft.com/office/drawing/2014/main" id="{AB98E91E-CAC5-7555-9946-6E6098577D99}"/>
                </a:ext>
              </a:extLst>
            </p:cNvPr>
            <p:cNvSpPr txBox="1"/>
            <p:nvPr/>
          </p:nvSpPr>
          <p:spPr>
            <a:xfrm>
              <a:off x="3148864" y="5632215"/>
              <a:ext cx="1149484" cy="338554"/>
            </a:xfrm>
            <a:prstGeom prst="rect">
              <a:avLst/>
            </a:prstGeom>
            <a:ln>
              <a:solidFill>
                <a:schemeClr val="accent1"/>
              </a:solidFill>
            </a:ln>
          </p:spPr>
          <p:txBody>
            <a:bodyPr wrap="square" rtlCol="0">
              <a:spAutoFit/>
            </a:bodyPr>
            <a:lstStyle/>
            <a:p>
              <a:pPr algn="ctr"/>
              <a:r>
                <a:rPr lang="en-GB" sz="1600" dirty="0"/>
                <a:t>Volatility</a:t>
              </a:r>
            </a:p>
          </p:txBody>
        </p:sp>
        <p:sp>
          <p:nvSpPr>
            <p:cNvPr id="144" name="TextBox 143">
              <a:extLst>
                <a:ext uri="{FF2B5EF4-FFF2-40B4-BE49-F238E27FC236}">
                  <a16:creationId xmlns:a16="http://schemas.microsoft.com/office/drawing/2014/main" id="{86C77B66-EEB0-690C-42A5-D128A9974BA0}"/>
                </a:ext>
              </a:extLst>
            </p:cNvPr>
            <p:cNvSpPr txBox="1"/>
            <p:nvPr/>
          </p:nvSpPr>
          <p:spPr>
            <a:xfrm>
              <a:off x="3053159" y="6011797"/>
              <a:ext cx="1340894" cy="338554"/>
            </a:xfrm>
            <a:prstGeom prst="rect">
              <a:avLst/>
            </a:prstGeom>
            <a:ln>
              <a:solidFill>
                <a:schemeClr val="accent1"/>
              </a:solidFill>
            </a:ln>
          </p:spPr>
          <p:txBody>
            <a:bodyPr wrap="square" rtlCol="0">
              <a:spAutoFit/>
            </a:bodyPr>
            <a:lstStyle/>
            <a:p>
              <a:pPr algn="ctr"/>
              <a:r>
                <a:rPr lang="en-GB" sz="1600" dirty="0"/>
                <a:t>Capital</a:t>
              </a:r>
            </a:p>
          </p:txBody>
        </p:sp>
      </p:grpSp>
      <p:grpSp>
        <p:nvGrpSpPr>
          <p:cNvPr id="145" name="Group 144">
            <a:extLst>
              <a:ext uri="{FF2B5EF4-FFF2-40B4-BE49-F238E27FC236}">
                <a16:creationId xmlns:a16="http://schemas.microsoft.com/office/drawing/2014/main" id="{B6C7C493-858B-FE46-B44A-9B19229FB270}"/>
              </a:ext>
            </a:extLst>
          </p:cNvPr>
          <p:cNvGrpSpPr/>
          <p:nvPr/>
        </p:nvGrpSpPr>
        <p:grpSpPr>
          <a:xfrm>
            <a:off x="8766860" y="7595980"/>
            <a:ext cx="1627582" cy="3142209"/>
            <a:chOff x="2916635" y="3471556"/>
            <a:chExt cx="1627582" cy="3142209"/>
          </a:xfrm>
          <a:effectLst>
            <a:glow rad="63500">
              <a:schemeClr val="accent1">
                <a:satMod val="175000"/>
                <a:alpha val="40000"/>
              </a:schemeClr>
            </a:glow>
          </a:effectLst>
        </p:grpSpPr>
        <p:sp>
          <p:nvSpPr>
            <p:cNvPr id="146" name="Rounded Rectangle 33">
              <a:extLst>
                <a:ext uri="{FF2B5EF4-FFF2-40B4-BE49-F238E27FC236}">
                  <a16:creationId xmlns:a16="http://schemas.microsoft.com/office/drawing/2014/main" id="{98AF86FC-40CA-5862-B7A1-28534EEECE9A}"/>
                </a:ext>
              </a:extLst>
            </p:cNvPr>
            <p:cNvSpPr/>
            <p:nvPr/>
          </p:nvSpPr>
          <p:spPr>
            <a:xfrm>
              <a:off x="3002570" y="3471556"/>
              <a:ext cx="1442072" cy="3142209"/>
            </a:xfrm>
            <a:prstGeom prst="roundRect">
              <a:avLst>
                <a:gd name="adj" fmla="val 698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47" name="TextBox 146">
              <a:extLst>
                <a:ext uri="{FF2B5EF4-FFF2-40B4-BE49-F238E27FC236}">
                  <a16:creationId xmlns:a16="http://schemas.microsoft.com/office/drawing/2014/main" id="{B423D453-3477-3165-D321-0459165FEB11}"/>
                </a:ext>
              </a:extLst>
            </p:cNvPr>
            <p:cNvSpPr txBox="1"/>
            <p:nvPr/>
          </p:nvSpPr>
          <p:spPr>
            <a:xfrm>
              <a:off x="3148864" y="3550262"/>
              <a:ext cx="1149484" cy="369332"/>
            </a:xfrm>
            <a:prstGeom prst="rect">
              <a:avLst/>
            </a:prstGeom>
            <a:ln>
              <a:solidFill>
                <a:schemeClr val="accent1"/>
              </a:solidFill>
            </a:ln>
          </p:spPr>
          <p:txBody>
            <a:bodyPr wrap="square" rtlCol="0">
              <a:spAutoFit/>
            </a:bodyPr>
            <a:lstStyle/>
            <a:p>
              <a:pPr algn="ctr"/>
              <a:r>
                <a:rPr lang="en-GB" b="1" dirty="0"/>
                <a:t>Benefits</a:t>
              </a:r>
            </a:p>
          </p:txBody>
        </p:sp>
        <p:sp>
          <p:nvSpPr>
            <p:cNvPr id="148" name="TextBox 147">
              <a:extLst>
                <a:ext uri="{FF2B5EF4-FFF2-40B4-BE49-F238E27FC236}">
                  <a16:creationId xmlns:a16="http://schemas.microsoft.com/office/drawing/2014/main" id="{BD73737D-A49E-B03D-4509-EA8FD68A4514}"/>
                </a:ext>
              </a:extLst>
            </p:cNvPr>
            <p:cNvSpPr txBox="1"/>
            <p:nvPr/>
          </p:nvSpPr>
          <p:spPr>
            <a:xfrm>
              <a:off x="3148864" y="4920718"/>
              <a:ext cx="1149484" cy="369332"/>
            </a:xfrm>
            <a:prstGeom prst="rect">
              <a:avLst/>
            </a:prstGeom>
            <a:ln>
              <a:solidFill>
                <a:schemeClr val="accent1"/>
              </a:solidFill>
            </a:ln>
          </p:spPr>
          <p:txBody>
            <a:bodyPr wrap="square" rtlCol="0">
              <a:spAutoFit/>
            </a:bodyPr>
            <a:lstStyle/>
            <a:p>
              <a:pPr algn="ctr"/>
              <a:r>
                <a:rPr lang="en-GB" b="1" dirty="0"/>
                <a:t>Risks</a:t>
              </a:r>
            </a:p>
          </p:txBody>
        </p:sp>
        <p:sp>
          <p:nvSpPr>
            <p:cNvPr id="149" name="TextBox 148">
              <a:extLst>
                <a:ext uri="{FF2B5EF4-FFF2-40B4-BE49-F238E27FC236}">
                  <a16:creationId xmlns:a16="http://schemas.microsoft.com/office/drawing/2014/main" id="{2AC579AC-9EDF-9CF4-03AA-8A8EA2EDB18E}"/>
                </a:ext>
              </a:extLst>
            </p:cNvPr>
            <p:cNvSpPr txBox="1"/>
            <p:nvPr/>
          </p:nvSpPr>
          <p:spPr>
            <a:xfrm>
              <a:off x="3148864" y="3919594"/>
              <a:ext cx="1149484" cy="338554"/>
            </a:xfrm>
            <a:prstGeom prst="rect">
              <a:avLst/>
            </a:prstGeom>
            <a:ln>
              <a:solidFill>
                <a:schemeClr val="accent1"/>
              </a:solidFill>
            </a:ln>
          </p:spPr>
          <p:txBody>
            <a:bodyPr wrap="square" rtlCol="0">
              <a:spAutoFit/>
            </a:bodyPr>
            <a:lstStyle/>
            <a:p>
              <a:pPr algn="ctr"/>
              <a:r>
                <a:rPr lang="en-GB" sz="1600" dirty="0"/>
                <a:t>Inflation</a:t>
              </a:r>
            </a:p>
          </p:txBody>
        </p:sp>
        <p:sp>
          <p:nvSpPr>
            <p:cNvPr id="150" name="TextBox 149">
              <a:extLst>
                <a:ext uri="{FF2B5EF4-FFF2-40B4-BE49-F238E27FC236}">
                  <a16:creationId xmlns:a16="http://schemas.microsoft.com/office/drawing/2014/main" id="{853FEA5C-67AF-6245-9C38-7E7E950911D8}"/>
                </a:ext>
              </a:extLst>
            </p:cNvPr>
            <p:cNvSpPr txBox="1"/>
            <p:nvPr/>
          </p:nvSpPr>
          <p:spPr>
            <a:xfrm>
              <a:off x="3075717" y="4247064"/>
              <a:ext cx="1295778" cy="338554"/>
            </a:xfrm>
            <a:prstGeom prst="rect">
              <a:avLst/>
            </a:prstGeom>
            <a:ln>
              <a:solidFill>
                <a:schemeClr val="accent1"/>
              </a:solidFill>
            </a:ln>
          </p:spPr>
          <p:txBody>
            <a:bodyPr wrap="square" rtlCol="0">
              <a:spAutoFit/>
            </a:bodyPr>
            <a:lstStyle/>
            <a:p>
              <a:pPr algn="ctr"/>
              <a:r>
                <a:rPr lang="en-GB" sz="1600" dirty="0"/>
                <a:t>Diverse</a:t>
              </a:r>
            </a:p>
          </p:txBody>
        </p:sp>
        <p:sp>
          <p:nvSpPr>
            <p:cNvPr id="151" name="TextBox 150">
              <a:extLst>
                <a:ext uri="{FF2B5EF4-FFF2-40B4-BE49-F238E27FC236}">
                  <a16:creationId xmlns:a16="http://schemas.microsoft.com/office/drawing/2014/main" id="{E90105BE-6233-F050-ACCB-11D7CDB92F21}"/>
                </a:ext>
              </a:extLst>
            </p:cNvPr>
            <p:cNvSpPr txBox="1"/>
            <p:nvPr/>
          </p:nvSpPr>
          <p:spPr>
            <a:xfrm>
              <a:off x="2916635" y="4603562"/>
              <a:ext cx="1627582" cy="338554"/>
            </a:xfrm>
            <a:prstGeom prst="rect">
              <a:avLst/>
            </a:prstGeom>
            <a:ln>
              <a:noFill/>
            </a:ln>
          </p:spPr>
          <p:txBody>
            <a:bodyPr wrap="square" rtlCol="0">
              <a:spAutoFit/>
            </a:bodyPr>
            <a:lstStyle/>
            <a:p>
              <a:pPr algn="ctr"/>
              <a:r>
                <a:rPr lang="en-GB" sz="1600" dirty="0"/>
                <a:t>Global demand </a:t>
              </a:r>
            </a:p>
          </p:txBody>
        </p:sp>
        <p:sp>
          <p:nvSpPr>
            <p:cNvPr id="152" name="TextBox 151">
              <a:extLst>
                <a:ext uri="{FF2B5EF4-FFF2-40B4-BE49-F238E27FC236}">
                  <a16:creationId xmlns:a16="http://schemas.microsoft.com/office/drawing/2014/main" id="{6444DDCF-E90E-165B-6D7E-62DDC9920836}"/>
                </a:ext>
              </a:extLst>
            </p:cNvPr>
            <p:cNvSpPr txBox="1"/>
            <p:nvPr/>
          </p:nvSpPr>
          <p:spPr>
            <a:xfrm>
              <a:off x="3094004" y="5252633"/>
              <a:ext cx="1259205" cy="338554"/>
            </a:xfrm>
            <a:prstGeom prst="rect">
              <a:avLst/>
            </a:prstGeom>
            <a:ln>
              <a:solidFill>
                <a:schemeClr val="accent1"/>
              </a:solidFill>
            </a:ln>
          </p:spPr>
          <p:txBody>
            <a:bodyPr wrap="square" rtlCol="0">
              <a:spAutoFit/>
            </a:bodyPr>
            <a:lstStyle/>
            <a:p>
              <a:pPr algn="ctr"/>
              <a:r>
                <a:rPr lang="en-GB" sz="1600" dirty="0"/>
                <a:t>Volatility</a:t>
              </a:r>
            </a:p>
          </p:txBody>
        </p:sp>
        <p:sp>
          <p:nvSpPr>
            <p:cNvPr id="153" name="TextBox 152">
              <a:extLst>
                <a:ext uri="{FF2B5EF4-FFF2-40B4-BE49-F238E27FC236}">
                  <a16:creationId xmlns:a16="http://schemas.microsoft.com/office/drawing/2014/main" id="{6A6FDD7F-3D34-9FB9-F8C1-DCA1CA54F98E}"/>
                </a:ext>
              </a:extLst>
            </p:cNvPr>
            <p:cNvSpPr txBox="1"/>
            <p:nvPr/>
          </p:nvSpPr>
          <p:spPr>
            <a:xfrm>
              <a:off x="3148864" y="5625152"/>
              <a:ext cx="1149484" cy="338554"/>
            </a:xfrm>
            <a:prstGeom prst="rect">
              <a:avLst/>
            </a:prstGeom>
            <a:ln>
              <a:solidFill>
                <a:schemeClr val="accent1"/>
              </a:solidFill>
            </a:ln>
          </p:spPr>
          <p:txBody>
            <a:bodyPr wrap="square" rtlCol="0">
              <a:spAutoFit/>
            </a:bodyPr>
            <a:lstStyle/>
            <a:p>
              <a:pPr algn="ctr"/>
              <a:r>
                <a:rPr lang="en-GB" sz="1600" dirty="0"/>
                <a:t>Storage</a:t>
              </a:r>
            </a:p>
          </p:txBody>
        </p:sp>
        <p:sp>
          <p:nvSpPr>
            <p:cNvPr id="154" name="TextBox 153">
              <a:extLst>
                <a:ext uri="{FF2B5EF4-FFF2-40B4-BE49-F238E27FC236}">
                  <a16:creationId xmlns:a16="http://schemas.microsoft.com/office/drawing/2014/main" id="{6CE68FC6-9EA5-DD9B-D8A9-A1E0365A3F8D}"/>
                </a:ext>
              </a:extLst>
            </p:cNvPr>
            <p:cNvSpPr txBox="1"/>
            <p:nvPr/>
          </p:nvSpPr>
          <p:spPr>
            <a:xfrm>
              <a:off x="3053159" y="6011795"/>
              <a:ext cx="1340894" cy="338554"/>
            </a:xfrm>
            <a:prstGeom prst="rect">
              <a:avLst/>
            </a:prstGeom>
            <a:ln>
              <a:solidFill>
                <a:schemeClr val="accent1"/>
              </a:solidFill>
            </a:ln>
          </p:spPr>
          <p:txBody>
            <a:bodyPr wrap="square" rtlCol="0">
              <a:spAutoFit/>
            </a:bodyPr>
            <a:lstStyle/>
            <a:p>
              <a:pPr algn="ctr"/>
              <a:r>
                <a:rPr lang="en-GB" sz="1600" dirty="0"/>
                <a:t>Security</a:t>
              </a:r>
            </a:p>
          </p:txBody>
        </p:sp>
      </p:grpSp>
      <p:grpSp>
        <p:nvGrpSpPr>
          <p:cNvPr id="155" name="Group 154">
            <a:extLst>
              <a:ext uri="{FF2B5EF4-FFF2-40B4-BE49-F238E27FC236}">
                <a16:creationId xmlns:a16="http://schemas.microsoft.com/office/drawing/2014/main" id="{DC3D23A8-C75A-BC0A-C36B-CDDD742FAD6F}"/>
              </a:ext>
            </a:extLst>
          </p:cNvPr>
          <p:cNvGrpSpPr/>
          <p:nvPr/>
        </p:nvGrpSpPr>
        <p:grpSpPr>
          <a:xfrm>
            <a:off x="10522657" y="7606443"/>
            <a:ext cx="1456010" cy="3142209"/>
            <a:chOff x="2988632" y="3471556"/>
            <a:chExt cx="1456010" cy="3142209"/>
          </a:xfrm>
          <a:effectLst>
            <a:glow rad="101600">
              <a:srgbClr val="FF0000">
                <a:alpha val="60000"/>
              </a:srgbClr>
            </a:glow>
          </a:effectLst>
        </p:grpSpPr>
        <p:sp>
          <p:nvSpPr>
            <p:cNvPr id="156" name="Rounded Rectangle 33">
              <a:extLst>
                <a:ext uri="{FF2B5EF4-FFF2-40B4-BE49-F238E27FC236}">
                  <a16:creationId xmlns:a16="http://schemas.microsoft.com/office/drawing/2014/main" id="{8FA32AAB-C1C9-E374-49AD-D92D9419F49E}"/>
                </a:ext>
              </a:extLst>
            </p:cNvPr>
            <p:cNvSpPr/>
            <p:nvPr/>
          </p:nvSpPr>
          <p:spPr>
            <a:xfrm>
              <a:off x="3002570" y="3471556"/>
              <a:ext cx="1442072" cy="3142209"/>
            </a:xfrm>
            <a:prstGeom prst="roundRect">
              <a:avLst>
                <a:gd name="adj" fmla="val 6980"/>
              </a:avLst>
            </a:prstGeom>
            <a:solidFill>
              <a:srgbClr val="C92626"/>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157" name="TextBox 156">
              <a:extLst>
                <a:ext uri="{FF2B5EF4-FFF2-40B4-BE49-F238E27FC236}">
                  <a16:creationId xmlns:a16="http://schemas.microsoft.com/office/drawing/2014/main" id="{FFBBC456-6C01-3C9A-79C1-390C0908A191}"/>
                </a:ext>
              </a:extLst>
            </p:cNvPr>
            <p:cNvSpPr txBox="1"/>
            <p:nvPr/>
          </p:nvSpPr>
          <p:spPr>
            <a:xfrm>
              <a:off x="3148864" y="3550262"/>
              <a:ext cx="1149484" cy="369332"/>
            </a:xfrm>
            <a:prstGeom prst="rect">
              <a:avLst/>
            </a:prstGeom>
            <a:noFill/>
            <a:ln>
              <a:noFill/>
            </a:ln>
          </p:spPr>
          <p:txBody>
            <a:bodyPr wrap="square" rtlCol="0">
              <a:spAutoFit/>
            </a:bodyPr>
            <a:lstStyle/>
            <a:p>
              <a:pPr algn="ctr"/>
              <a:r>
                <a:rPr lang="en-GB" b="1" dirty="0"/>
                <a:t>Benefits</a:t>
              </a:r>
            </a:p>
          </p:txBody>
        </p:sp>
        <p:sp>
          <p:nvSpPr>
            <p:cNvPr id="158" name="TextBox 157">
              <a:extLst>
                <a:ext uri="{FF2B5EF4-FFF2-40B4-BE49-F238E27FC236}">
                  <a16:creationId xmlns:a16="http://schemas.microsoft.com/office/drawing/2014/main" id="{4DF3CC51-4B83-48A8-A093-FEE84EB1E473}"/>
                </a:ext>
              </a:extLst>
            </p:cNvPr>
            <p:cNvSpPr txBox="1"/>
            <p:nvPr/>
          </p:nvSpPr>
          <p:spPr>
            <a:xfrm>
              <a:off x="3148864" y="4920718"/>
              <a:ext cx="1149484" cy="369332"/>
            </a:xfrm>
            <a:prstGeom prst="rect">
              <a:avLst/>
            </a:prstGeom>
            <a:noFill/>
            <a:ln>
              <a:noFill/>
            </a:ln>
          </p:spPr>
          <p:txBody>
            <a:bodyPr wrap="square" rtlCol="0">
              <a:spAutoFit/>
            </a:bodyPr>
            <a:lstStyle/>
            <a:p>
              <a:pPr algn="ctr"/>
              <a:r>
                <a:rPr lang="en-GB" b="1" dirty="0"/>
                <a:t>Risks</a:t>
              </a:r>
            </a:p>
          </p:txBody>
        </p:sp>
        <p:sp>
          <p:nvSpPr>
            <p:cNvPr id="159" name="TextBox 158">
              <a:extLst>
                <a:ext uri="{FF2B5EF4-FFF2-40B4-BE49-F238E27FC236}">
                  <a16:creationId xmlns:a16="http://schemas.microsoft.com/office/drawing/2014/main" id="{785A49A3-AE6F-72AF-25CE-E068F4D86CCA}"/>
                </a:ext>
              </a:extLst>
            </p:cNvPr>
            <p:cNvSpPr txBox="1"/>
            <p:nvPr/>
          </p:nvSpPr>
          <p:spPr>
            <a:xfrm>
              <a:off x="3148864" y="3919594"/>
              <a:ext cx="1149484" cy="338554"/>
            </a:xfrm>
            <a:prstGeom prst="rect">
              <a:avLst/>
            </a:prstGeom>
            <a:noFill/>
            <a:ln>
              <a:noFill/>
            </a:ln>
          </p:spPr>
          <p:txBody>
            <a:bodyPr wrap="square" rtlCol="0">
              <a:spAutoFit/>
            </a:bodyPr>
            <a:lstStyle/>
            <a:p>
              <a:pPr algn="ctr"/>
              <a:r>
                <a:rPr lang="en-GB" sz="1600" dirty="0"/>
                <a:t>Innovation</a:t>
              </a:r>
            </a:p>
          </p:txBody>
        </p:sp>
        <p:sp>
          <p:nvSpPr>
            <p:cNvPr id="160" name="TextBox 159">
              <a:extLst>
                <a:ext uri="{FF2B5EF4-FFF2-40B4-BE49-F238E27FC236}">
                  <a16:creationId xmlns:a16="http://schemas.microsoft.com/office/drawing/2014/main" id="{D3C36A50-8374-7E62-99A0-375C7858DE2F}"/>
                </a:ext>
              </a:extLst>
            </p:cNvPr>
            <p:cNvSpPr txBox="1"/>
            <p:nvPr/>
          </p:nvSpPr>
          <p:spPr>
            <a:xfrm>
              <a:off x="2988632" y="4247064"/>
              <a:ext cx="1439685" cy="338554"/>
            </a:xfrm>
            <a:prstGeom prst="rect">
              <a:avLst/>
            </a:prstGeom>
            <a:noFill/>
            <a:ln>
              <a:noFill/>
            </a:ln>
          </p:spPr>
          <p:txBody>
            <a:bodyPr wrap="square" rtlCol="0">
              <a:spAutoFit/>
            </a:bodyPr>
            <a:lstStyle/>
            <a:p>
              <a:pPr algn="ctr"/>
              <a:r>
                <a:rPr lang="en-GB" sz="1600" dirty="0"/>
                <a:t>Decentralised</a:t>
              </a:r>
            </a:p>
          </p:txBody>
        </p:sp>
        <p:sp>
          <p:nvSpPr>
            <p:cNvPr id="161" name="TextBox 160">
              <a:extLst>
                <a:ext uri="{FF2B5EF4-FFF2-40B4-BE49-F238E27FC236}">
                  <a16:creationId xmlns:a16="http://schemas.microsoft.com/office/drawing/2014/main" id="{CA1830F8-A68F-874B-9C2F-1E0DF9F4ED2E}"/>
                </a:ext>
              </a:extLst>
            </p:cNvPr>
            <p:cNvSpPr txBox="1"/>
            <p:nvPr/>
          </p:nvSpPr>
          <p:spPr>
            <a:xfrm>
              <a:off x="3003724" y="4603562"/>
              <a:ext cx="1366538" cy="338554"/>
            </a:xfrm>
            <a:prstGeom prst="rect">
              <a:avLst/>
            </a:prstGeom>
            <a:noFill/>
            <a:ln>
              <a:noFill/>
            </a:ln>
          </p:spPr>
          <p:txBody>
            <a:bodyPr wrap="square" rtlCol="0">
              <a:spAutoFit/>
            </a:bodyPr>
            <a:lstStyle/>
            <a:p>
              <a:pPr algn="ctr"/>
              <a:r>
                <a:rPr lang="en-GB" sz="1600" dirty="0"/>
                <a:t>Technology</a:t>
              </a:r>
            </a:p>
          </p:txBody>
        </p:sp>
        <p:sp>
          <p:nvSpPr>
            <p:cNvPr id="162" name="TextBox 161">
              <a:extLst>
                <a:ext uri="{FF2B5EF4-FFF2-40B4-BE49-F238E27FC236}">
                  <a16:creationId xmlns:a16="http://schemas.microsoft.com/office/drawing/2014/main" id="{EAB7EFE1-A1C4-8F9C-97C9-C46292BAD508}"/>
                </a:ext>
              </a:extLst>
            </p:cNvPr>
            <p:cNvSpPr txBox="1"/>
            <p:nvPr/>
          </p:nvSpPr>
          <p:spPr>
            <a:xfrm>
              <a:off x="3094004" y="5252633"/>
              <a:ext cx="1259205" cy="338554"/>
            </a:xfrm>
            <a:prstGeom prst="rect">
              <a:avLst/>
            </a:prstGeom>
            <a:noFill/>
            <a:ln>
              <a:noFill/>
            </a:ln>
          </p:spPr>
          <p:txBody>
            <a:bodyPr wrap="square" rtlCol="0">
              <a:spAutoFit/>
            </a:bodyPr>
            <a:lstStyle/>
            <a:p>
              <a:pPr algn="ctr"/>
              <a:r>
                <a:rPr lang="en-GB" sz="1600" dirty="0"/>
                <a:t>Hacking</a:t>
              </a:r>
            </a:p>
          </p:txBody>
        </p:sp>
        <p:sp>
          <p:nvSpPr>
            <p:cNvPr id="163" name="TextBox 162">
              <a:extLst>
                <a:ext uri="{FF2B5EF4-FFF2-40B4-BE49-F238E27FC236}">
                  <a16:creationId xmlns:a16="http://schemas.microsoft.com/office/drawing/2014/main" id="{B644CD2A-8799-6D65-843D-17EE040A7FC6}"/>
                </a:ext>
              </a:extLst>
            </p:cNvPr>
            <p:cNvSpPr txBox="1"/>
            <p:nvPr/>
          </p:nvSpPr>
          <p:spPr>
            <a:xfrm>
              <a:off x="3148864" y="5639471"/>
              <a:ext cx="1149484" cy="338554"/>
            </a:xfrm>
            <a:prstGeom prst="rect">
              <a:avLst/>
            </a:prstGeom>
            <a:noFill/>
            <a:ln>
              <a:noFill/>
            </a:ln>
          </p:spPr>
          <p:txBody>
            <a:bodyPr wrap="square" rtlCol="0">
              <a:spAutoFit/>
            </a:bodyPr>
            <a:lstStyle/>
            <a:p>
              <a:pPr algn="ctr"/>
              <a:r>
                <a:rPr lang="en-GB" sz="1600" dirty="0"/>
                <a:t>Volatility</a:t>
              </a:r>
            </a:p>
          </p:txBody>
        </p:sp>
        <p:sp>
          <p:nvSpPr>
            <p:cNvPr id="164" name="TextBox 163">
              <a:extLst>
                <a:ext uri="{FF2B5EF4-FFF2-40B4-BE49-F238E27FC236}">
                  <a16:creationId xmlns:a16="http://schemas.microsoft.com/office/drawing/2014/main" id="{7B83C1CE-3607-D289-4791-6ACC0953CC55}"/>
                </a:ext>
              </a:extLst>
            </p:cNvPr>
            <p:cNvSpPr txBox="1"/>
            <p:nvPr/>
          </p:nvSpPr>
          <p:spPr>
            <a:xfrm>
              <a:off x="3053159" y="6026309"/>
              <a:ext cx="1340894" cy="338554"/>
            </a:xfrm>
            <a:prstGeom prst="rect">
              <a:avLst/>
            </a:prstGeom>
            <a:noFill/>
            <a:ln>
              <a:noFill/>
            </a:ln>
          </p:spPr>
          <p:txBody>
            <a:bodyPr wrap="square" rtlCol="0">
              <a:spAutoFit/>
            </a:bodyPr>
            <a:lstStyle/>
            <a:p>
              <a:pPr algn="ctr"/>
              <a:r>
                <a:rPr lang="en-GB" sz="1600" dirty="0"/>
                <a:t>Regulation</a:t>
              </a:r>
            </a:p>
          </p:txBody>
        </p:sp>
      </p:grpSp>
    </p:spTree>
    <p:custDataLst>
      <p:tags r:id="rId1"/>
    </p:custDataLst>
    <p:extLst>
      <p:ext uri="{BB962C8B-B14F-4D97-AF65-F5344CB8AC3E}">
        <p14:creationId xmlns:p14="http://schemas.microsoft.com/office/powerpoint/2010/main" val="1176640101"/>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14:presetBounceEnd="41000">
                                      <p:stCondLst>
                                        <p:cond delay="0"/>
                                      </p:stCondLst>
                                      <p:childTnLst>
                                        <p:animMotion origin="layout" path="M -0.00417 0.01111 L -0.75951 -0.46991 " pathEditMode="relative" rAng="0" ptsTypes="AA" p14:bounceEnd="41000">
                                          <p:cBhvr>
                                            <p:cTn id="6" dur="2000" fill="hold"/>
                                            <p:tgtEl>
                                              <p:spTgt spid="18"/>
                                            </p:tgtEl>
                                            <p:attrNameLst>
                                              <p:attrName>ppt_x</p:attrName>
                                              <p:attrName>ppt_y</p:attrName>
                                            </p:attrNameLst>
                                          </p:cBhvr>
                                          <p:rCtr x="-37773" y="-24051"/>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fill="hold" nodeType="clickEffect" p14:presetBounceEnd="41000">
                                      <p:stCondLst>
                                        <p:cond delay="0"/>
                                      </p:stCondLst>
                                      <p:childTnLst>
                                        <p:animMotion origin="layout" path="M -6.25E-7 0.00741 L 0.00143 -0.46921 " pathEditMode="relative" rAng="0" ptsTypes="AA" p14:bounceEnd="41000">
                                          <p:cBhvr>
                                            <p:cTn id="10" dur="1000" fill="hold"/>
                                            <p:tgtEl>
                                              <p:spTgt spid="26"/>
                                            </p:tgtEl>
                                            <p:attrNameLst>
                                              <p:attrName>ppt_x</p:attrName>
                                              <p:attrName>ppt_y</p:attrName>
                                            </p:attrNameLst>
                                          </p:cBhvr>
                                          <p:rCtr x="65" y="-23843"/>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fill="hold" nodeType="clickEffect" p14:presetBounceEnd="41000">
                                      <p:stCondLst>
                                        <p:cond delay="0"/>
                                      </p:stCondLst>
                                      <p:childTnLst>
                                        <p:animMotion origin="layout" path="M 0.00312 -0.00185 L 0.25768 -0.46875 " pathEditMode="relative" rAng="0" ptsTypes="AA" p14:bounceEnd="41000">
                                          <p:cBhvr>
                                            <p:cTn id="14" dur="1000" fill="hold"/>
                                            <p:tgtEl>
                                              <p:spTgt spid="87"/>
                                            </p:tgtEl>
                                            <p:attrNameLst>
                                              <p:attrName>ppt_x</p:attrName>
                                              <p:attrName>ppt_y</p:attrName>
                                            </p:attrNameLst>
                                          </p:cBhvr>
                                          <p:rCtr x="12721" y="-23356"/>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fill="hold" nodeType="clickEffect" p14:presetBounceEnd="41000">
                                      <p:stCondLst>
                                        <p:cond delay="0"/>
                                      </p:stCondLst>
                                      <p:childTnLst>
                                        <p:animMotion origin="layout" path="M -2.70833E-6 0.00556 L -0.23151 -0.46921 " pathEditMode="relative" rAng="0" ptsTypes="AA" p14:bounceEnd="41000">
                                          <p:cBhvr>
                                            <p:cTn id="18" dur="2000" fill="hold"/>
                                            <p:tgtEl>
                                              <p:spTgt spid="78"/>
                                            </p:tgtEl>
                                            <p:attrNameLst>
                                              <p:attrName>ppt_x</p:attrName>
                                              <p:attrName>ppt_y</p:attrName>
                                            </p:attrNameLst>
                                          </p:cBhvr>
                                          <p:rCtr x="-11576" y="-23750"/>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fill="hold" nodeType="clickEffect" p14:presetBounceEnd="40667">
                                      <p:stCondLst>
                                        <p:cond delay="0"/>
                                      </p:stCondLst>
                                      <p:childTnLst>
                                        <p:animMotion origin="layout" path="M -0.00208 0.02037 L 0.28763 -0.46805 " pathEditMode="relative" rAng="0" ptsTypes="AA" p14:bounceEnd="40667">
                                          <p:cBhvr>
                                            <p:cTn id="22" dur="1500" fill="hold"/>
                                            <p:tgtEl>
                                              <p:spTgt spid="34"/>
                                            </p:tgtEl>
                                            <p:attrNameLst>
                                              <p:attrName>ppt_x</p:attrName>
                                              <p:attrName>ppt_y</p:attrName>
                                            </p:attrNameLst>
                                          </p:cBhvr>
                                          <p:rCtr x="14479" y="-24421"/>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fill="hold" nodeType="clickEffect" p14:presetBounceEnd="41000">
                                      <p:stCondLst>
                                        <p:cond delay="0"/>
                                      </p:stCondLst>
                                      <p:childTnLst>
                                        <p:animMotion origin="layout" path="M 0.00209 -0.01852 L 0.175 -0.46921 " pathEditMode="relative" rAng="0" ptsTypes="AA" p14:bounceEnd="41000">
                                          <p:cBhvr>
                                            <p:cTn id="26" dur="1000" fill="hold"/>
                                            <p:tgtEl>
                                              <p:spTgt spid="62"/>
                                            </p:tgtEl>
                                            <p:attrNameLst>
                                              <p:attrName>ppt_x</p:attrName>
                                              <p:attrName>ppt_y</p:attrName>
                                            </p:attrNameLst>
                                          </p:cBhvr>
                                          <p:rCtr x="8646" y="-22546"/>
                                        </p:animMotion>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fill="hold" nodeType="clickEffect" p14:presetBounceEnd="40667">
                                      <p:stCondLst>
                                        <p:cond delay="0"/>
                                      </p:stCondLst>
                                      <p:childTnLst>
                                        <p:animMotion origin="layout" path="M -0.00417 -0.00741 L 0.43919 -0.46898 " pathEditMode="relative" rAng="0" ptsTypes="AA" p14:bounceEnd="40667">
                                          <p:cBhvr>
                                            <p:cTn id="30" dur="1500" fill="hold"/>
                                            <p:tgtEl>
                                              <p:spTgt spid="70"/>
                                            </p:tgtEl>
                                            <p:attrNameLst>
                                              <p:attrName>ppt_x</p:attrName>
                                              <p:attrName>ppt_y</p:attrName>
                                            </p:attrNameLst>
                                          </p:cBhvr>
                                          <p:rCtr x="22161" y="-23079"/>
                                        </p:animMotion>
                                      </p:childTnLst>
                                    </p:cTn>
                                  </p:par>
                                </p:childTnLst>
                              </p:cTn>
                            </p:par>
                          </p:childTnLst>
                        </p:cTn>
                      </p:par>
                      <p:par>
                        <p:cTn id="31" fill="hold">
                          <p:stCondLst>
                            <p:cond delay="indefinite"/>
                          </p:stCondLst>
                          <p:childTnLst>
                            <p:par>
                              <p:cTn id="32" fill="hold">
                                <p:stCondLst>
                                  <p:cond delay="0"/>
                                </p:stCondLst>
                                <p:childTnLst>
                                  <p:par>
                                    <p:cTn id="33" presetID="64" presetClass="path" presetSubtype="0" accel="50000" fill="hold" nodeType="clickEffect" p14:presetBounceEnd="43000">
                                      <p:stCondLst>
                                        <p:cond delay="0"/>
                                      </p:stCondLst>
                                      <p:childTnLst>
                                        <p:animMotion origin="layout" path="M -3.33333E-6 4.81481E-6 L -3.33333E-6 -0.58959 " pathEditMode="relative" rAng="0" ptsTypes="AA" p14:bounceEnd="43000">
                                          <p:cBhvr>
                                            <p:cTn id="34" dur="2000" fill="hold"/>
                                            <p:tgtEl>
                                              <p:spTgt spid="95"/>
                                            </p:tgtEl>
                                            <p:attrNameLst>
                                              <p:attrName>ppt_x</p:attrName>
                                              <p:attrName>ppt_y</p:attrName>
                                            </p:attrNameLst>
                                          </p:cBhvr>
                                          <p:rCtr x="0" y="-29491"/>
                                        </p:animMotion>
                                      </p:childTnLst>
                                    </p:cTn>
                                  </p:par>
                                </p:childTnLst>
                              </p:cTn>
                            </p:par>
                          </p:childTnLst>
                        </p:cTn>
                      </p:par>
                      <p:par>
                        <p:cTn id="35" fill="hold">
                          <p:stCondLst>
                            <p:cond delay="indefinite"/>
                          </p:stCondLst>
                          <p:childTnLst>
                            <p:par>
                              <p:cTn id="36" fill="hold">
                                <p:stCondLst>
                                  <p:cond delay="0"/>
                                </p:stCondLst>
                                <p:childTnLst>
                                  <p:par>
                                    <p:cTn id="37" presetID="64" presetClass="path" presetSubtype="0" accel="50000" fill="hold" nodeType="clickEffect" p14:presetBounceEnd="43000">
                                      <p:stCondLst>
                                        <p:cond delay="0"/>
                                      </p:stCondLst>
                                      <p:childTnLst>
                                        <p:animMotion origin="layout" path="M -3.33333E-6 4.81481E-6 L -3.33333E-6 -0.58959 " pathEditMode="relative" rAng="0" ptsTypes="AA" p14:bounceEnd="43000">
                                          <p:cBhvr>
                                            <p:cTn id="38" dur="2000" fill="hold"/>
                                            <p:tgtEl>
                                              <p:spTgt spid="105"/>
                                            </p:tgtEl>
                                            <p:attrNameLst>
                                              <p:attrName>ppt_x</p:attrName>
                                              <p:attrName>ppt_y</p:attrName>
                                            </p:attrNameLst>
                                          </p:cBhvr>
                                          <p:rCtr x="0" y="-29491"/>
                                        </p:animMotion>
                                      </p:childTnLst>
                                    </p:cTn>
                                  </p:par>
                                </p:childTnLst>
                              </p:cTn>
                            </p:par>
                          </p:childTnLst>
                        </p:cTn>
                      </p:par>
                      <p:par>
                        <p:cTn id="39" fill="hold">
                          <p:stCondLst>
                            <p:cond delay="indefinite"/>
                          </p:stCondLst>
                          <p:childTnLst>
                            <p:par>
                              <p:cTn id="40" fill="hold">
                                <p:stCondLst>
                                  <p:cond delay="0"/>
                                </p:stCondLst>
                                <p:childTnLst>
                                  <p:par>
                                    <p:cTn id="41" presetID="64" presetClass="path" presetSubtype="0" accel="50000" fill="hold" nodeType="clickEffect" p14:presetBounceEnd="43000">
                                      <p:stCondLst>
                                        <p:cond delay="0"/>
                                      </p:stCondLst>
                                      <p:childTnLst>
                                        <p:animMotion origin="layout" path="M -3.33333E-6 4.81481E-6 L -3.33333E-6 -0.58959 " pathEditMode="relative" rAng="0" ptsTypes="AA" p14:bounceEnd="43000">
                                          <p:cBhvr>
                                            <p:cTn id="42" dur="2000" fill="hold"/>
                                            <p:tgtEl>
                                              <p:spTgt spid="115"/>
                                            </p:tgtEl>
                                            <p:attrNameLst>
                                              <p:attrName>ppt_x</p:attrName>
                                              <p:attrName>ppt_y</p:attrName>
                                            </p:attrNameLst>
                                          </p:cBhvr>
                                          <p:rCtr x="0" y="-29491"/>
                                        </p:animMotion>
                                      </p:childTnLst>
                                    </p:cTn>
                                  </p:par>
                                </p:childTnLst>
                              </p:cTn>
                            </p:par>
                          </p:childTnLst>
                        </p:cTn>
                      </p:par>
                      <p:par>
                        <p:cTn id="43" fill="hold">
                          <p:stCondLst>
                            <p:cond delay="indefinite"/>
                          </p:stCondLst>
                          <p:childTnLst>
                            <p:par>
                              <p:cTn id="44" fill="hold">
                                <p:stCondLst>
                                  <p:cond delay="0"/>
                                </p:stCondLst>
                                <p:childTnLst>
                                  <p:par>
                                    <p:cTn id="45" presetID="64" presetClass="path" presetSubtype="0" accel="50000" fill="hold" nodeType="clickEffect" p14:presetBounceEnd="43000">
                                      <p:stCondLst>
                                        <p:cond delay="0"/>
                                      </p:stCondLst>
                                      <p:childTnLst>
                                        <p:animMotion origin="layout" path="M -3.33333E-6 4.81481E-6 L -3.33333E-6 -0.58959 " pathEditMode="relative" rAng="0" ptsTypes="AA" p14:bounceEnd="43000">
                                          <p:cBhvr>
                                            <p:cTn id="46" dur="2000" fill="hold"/>
                                            <p:tgtEl>
                                              <p:spTgt spid="125"/>
                                            </p:tgtEl>
                                            <p:attrNameLst>
                                              <p:attrName>ppt_x</p:attrName>
                                              <p:attrName>ppt_y</p:attrName>
                                            </p:attrNameLst>
                                          </p:cBhvr>
                                          <p:rCtr x="0" y="-29491"/>
                                        </p:animMotion>
                                      </p:childTnLst>
                                    </p:cTn>
                                  </p:par>
                                </p:childTnLst>
                              </p:cTn>
                            </p:par>
                          </p:childTnLst>
                        </p:cTn>
                      </p:par>
                      <p:par>
                        <p:cTn id="47" fill="hold">
                          <p:stCondLst>
                            <p:cond delay="indefinite"/>
                          </p:stCondLst>
                          <p:childTnLst>
                            <p:par>
                              <p:cTn id="48" fill="hold">
                                <p:stCondLst>
                                  <p:cond delay="0"/>
                                </p:stCondLst>
                                <p:childTnLst>
                                  <p:par>
                                    <p:cTn id="49" presetID="64" presetClass="path" presetSubtype="0" accel="50000" fill="hold" nodeType="clickEffect" p14:presetBounceEnd="43000">
                                      <p:stCondLst>
                                        <p:cond delay="0"/>
                                      </p:stCondLst>
                                      <p:childTnLst>
                                        <p:animMotion origin="layout" path="M -3.33333E-6 4.81481E-6 L -3.33333E-6 -0.58959 " pathEditMode="relative" rAng="0" ptsTypes="AA" p14:bounceEnd="43000">
                                          <p:cBhvr>
                                            <p:cTn id="50" dur="2000" fill="hold"/>
                                            <p:tgtEl>
                                              <p:spTgt spid="135"/>
                                            </p:tgtEl>
                                            <p:attrNameLst>
                                              <p:attrName>ppt_x</p:attrName>
                                              <p:attrName>ppt_y</p:attrName>
                                            </p:attrNameLst>
                                          </p:cBhvr>
                                          <p:rCtr x="0" y="-29491"/>
                                        </p:animMotion>
                                      </p:childTnLst>
                                    </p:cTn>
                                  </p:par>
                                </p:childTnLst>
                              </p:cTn>
                            </p:par>
                          </p:childTnLst>
                        </p:cTn>
                      </p:par>
                      <p:par>
                        <p:cTn id="51" fill="hold">
                          <p:stCondLst>
                            <p:cond delay="indefinite"/>
                          </p:stCondLst>
                          <p:childTnLst>
                            <p:par>
                              <p:cTn id="52" fill="hold">
                                <p:stCondLst>
                                  <p:cond delay="0"/>
                                </p:stCondLst>
                                <p:childTnLst>
                                  <p:par>
                                    <p:cTn id="53" presetID="64" presetClass="path" presetSubtype="0" accel="50000" fill="hold" nodeType="clickEffect" p14:presetBounceEnd="43000">
                                      <p:stCondLst>
                                        <p:cond delay="0"/>
                                      </p:stCondLst>
                                      <p:childTnLst>
                                        <p:animMotion origin="layout" path="M -3.33333E-6 4.81481E-6 L -3.33333E-6 -0.58959 " pathEditMode="relative" rAng="0" ptsTypes="AA" p14:bounceEnd="43000">
                                          <p:cBhvr>
                                            <p:cTn id="54" dur="2000" fill="hold"/>
                                            <p:tgtEl>
                                              <p:spTgt spid="145"/>
                                            </p:tgtEl>
                                            <p:attrNameLst>
                                              <p:attrName>ppt_x</p:attrName>
                                              <p:attrName>ppt_y</p:attrName>
                                            </p:attrNameLst>
                                          </p:cBhvr>
                                          <p:rCtr x="0" y="-29491"/>
                                        </p:animMotion>
                                      </p:childTnLst>
                                    </p:cTn>
                                  </p:par>
                                </p:childTnLst>
                              </p:cTn>
                            </p:par>
                          </p:childTnLst>
                        </p:cTn>
                      </p:par>
                      <p:par>
                        <p:cTn id="55" fill="hold">
                          <p:stCondLst>
                            <p:cond delay="indefinite"/>
                          </p:stCondLst>
                          <p:childTnLst>
                            <p:par>
                              <p:cTn id="56" fill="hold">
                                <p:stCondLst>
                                  <p:cond delay="0"/>
                                </p:stCondLst>
                                <p:childTnLst>
                                  <p:par>
                                    <p:cTn id="57" presetID="64" presetClass="path" presetSubtype="0" accel="50000" fill="hold" nodeType="clickEffect" p14:presetBounceEnd="43000">
                                      <p:stCondLst>
                                        <p:cond delay="0"/>
                                      </p:stCondLst>
                                      <p:childTnLst>
                                        <p:animMotion origin="layout" path="M -3.33333E-6 4.81481E-6 L -3.33333E-6 -0.58959 " pathEditMode="relative" rAng="0" ptsTypes="AA" p14:bounceEnd="43000">
                                          <p:cBhvr>
                                            <p:cTn id="58" dur="2000" fill="hold"/>
                                            <p:tgtEl>
                                              <p:spTgt spid="155"/>
                                            </p:tgtEl>
                                            <p:attrNameLst>
                                              <p:attrName>ppt_x</p:attrName>
                                              <p:attrName>ppt_y</p:attrName>
                                            </p:attrNameLst>
                                          </p:cBhvr>
                                          <p:rCtr x="0" y="-294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stCondLst>
                                        <p:cond delay="0"/>
                                      </p:stCondLst>
                                      <p:childTnLst>
                                        <p:animMotion origin="layout" path="M -0.00417 0.01111 L -0.75951 -0.46991 " pathEditMode="relative" rAng="0" ptsTypes="AA">
                                          <p:cBhvr>
                                            <p:cTn id="6" dur="2000" fill="hold"/>
                                            <p:tgtEl>
                                              <p:spTgt spid="18"/>
                                            </p:tgtEl>
                                            <p:attrNameLst>
                                              <p:attrName>ppt_x</p:attrName>
                                              <p:attrName>ppt_y</p:attrName>
                                            </p:attrNameLst>
                                          </p:cBhvr>
                                          <p:rCtr x="-37773" y="-24051"/>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fill="hold" nodeType="clickEffect">
                                      <p:stCondLst>
                                        <p:cond delay="0"/>
                                      </p:stCondLst>
                                      <p:childTnLst>
                                        <p:animMotion origin="layout" path="M -6.25E-7 0.00741 L 0.00143 -0.46921 " pathEditMode="relative" rAng="0" ptsTypes="AA">
                                          <p:cBhvr>
                                            <p:cTn id="10" dur="1000" fill="hold"/>
                                            <p:tgtEl>
                                              <p:spTgt spid="26"/>
                                            </p:tgtEl>
                                            <p:attrNameLst>
                                              <p:attrName>ppt_x</p:attrName>
                                              <p:attrName>ppt_y</p:attrName>
                                            </p:attrNameLst>
                                          </p:cBhvr>
                                          <p:rCtr x="65" y="-23843"/>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fill="hold" nodeType="clickEffect">
                                      <p:stCondLst>
                                        <p:cond delay="0"/>
                                      </p:stCondLst>
                                      <p:childTnLst>
                                        <p:animMotion origin="layout" path="M 0.00312 -0.00185 L 0.25768 -0.46875 " pathEditMode="relative" rAng="0" ptsTypes="AA">
                                          <p:cBhvr>
                                            <p:cTn id="14" dur="1000" fill="hold"/>
                                            <p:tgtEl>
                                              <p:spTgt spid="87"/>
                                            </p:tgtEl>
                                            <p:attrNameLst>
                                              <p:attrName>ppt_x</p:attrName>
                                              <p:attrName>ppt_y</p:attrName>
                                            </p:attrNameLst>
                                          </p:cBhvr>
                                          <p:rCtr x="12721" y="-23356"/>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fill="hold" nodeType="clickEffect">
                                      <p:stCondLst>
                                        <p:cond delay="0"/>
                                      </p:stCondLst>
                                      <p:childTnLst>
                                        <p:animMotion origin="layout" path="M -2.70833E-6 0.00556 L -0.23151 -0.46921 " pathEditMode="relative" rAng="0" ptsTypes="AA">
                                          <p:cBhvr>
                                            <p:cTn id="18" dur="2000" fill="hold"/>
                                            <p:tgtEl>
                                              <p:spTgt spid="78"/>
                                            </p:tgtEl>
                                            <p:attrNameLst>
                                              <p:attrName>ppt_x</p:attrName>
                                              <p:attrName>ppt_y</p:attrName>
                                            </p:attrNameLst>
                                          </p:cBhvr>
                                          <p:rCtr x="-11576" y="-23750"/>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fill="hold" nodeType="clickEffect">
                                      <p:stCondLst>
                                        <p:cond delay="0"/>
                                      </p:stCondLst>
                                      <p:childTnLst>
                                        <p:animMotion origin="layout" path="M -0.00208 0.02037 L 0.28763 -0.46805 " pathEditMode="relative" rAng="0" ptsTypes="AA">
                                          <p:cBhvr>
                                            <p:cTn id="22" dur="1500" fill="hold"/>
                                            <p:tgtEl>
                                              <p:spTgt spid="34"/>
                                            </p:tgtEl>
                                            <p:attrNameLst>
                                              <p:attrName>ppt_x</p:attrName>
                                              <p:attrName>ppt_y</p:attrName>
                                            </p:attrNameLst>
                                          </p:cBhvr>
                                          <p:rCtr x="14479" y="-24421"/>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fill="hold" nodeType="clickEffect">
                                      <p:stCondLst>
                                        <p:cond delay="0"/>
                                      </p:stCondLst>
                                      <p:childTnLst>
                                        <p:animMotion origin="layout" path="M 0.00209 -0.01852 L 0.175 -0.46921 " pathEditMode="relative" rAng="0" ptsTypes="AA">
                                          <p:cBhvr>
                                            <p:cTn id="26" dur="1000" fill="hold"/>
                                            <p:tgtEl>
                                              <p:spTgt spid="62"/>
                                            </p:tgtEl>
                                            <p:attrNameLst>
                                              <p:attrName>ppt_x</p:attrName>
                                              <p:attrName>ppt_y</p:attrName>
                                            </p:attrNameLst>
                                          </p:cBhvr>
                                          <p:rCtr x="8646" y="-22546"/>
                                        </p:animMotion>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fill="hold" nodeType="clickEffect">
                                      <p:stCondLst>
                                        <p:cond delay="0"/>
                                      </p:stCondLst>
                                      <p:childTnLst>
                                        <p:animMotion origin="layout" path="M -0.00417 -0.00741 L 0.43919 -0.46898 " pathEditMode="relative" rAng="0" ptsTypes="AA">
                                          <p:cBhvr>
                                            <p:cTn id="30" dur="1500" fill="hold"/>
                                            <p:tgtEl>
                                              <p:spTgt spid="70"/>
                                            </p:tgtEl>
                                            <p:attrNameLst>
                                              <p:attrName>ppt_x</p:attrName>
                                              <p:attrName>ppt_y</p:attrName>
                                            </p:attrNameLst>
                                          </p:cBhvr>
                                          <p:rCtr x="22161" y="-23079"/>
                                        </p:animMotion>
                                      </p:childTnLst>
                                    </p:cTn>
                                  </p:par>
                                </p:childTnLst>
                              </p:cTn>
                            </p:par>
                          </p:childTnLst>
                        </p:cTn>
                      </p:par>
                      <p:par>
                        <p:cTn id="31" fill="hold">
                          <p:stCondLst>
                            <p:cond delay="indefinite"/>
                          </p:stCondLst>
                          <p:childTnLst>
                            <p:par>
                              <p:cTn id="32" fill="hold">
                                <p:stCondLst>
                                  <p:cond delay="0"/>
                                </p:stCondLst>
                                <p:childTnLst>
                                  <p:par>
                                    <p:cTn id="33" presetID="64" presetClass="path" presetSubtype="0" accel="50000" fill="hold" nodeType="clickEffect">
                                      <p:stCondLst>
                                        <p:cond delay="0"/>
                                      </p:stCondLst>
                                      <p:childTnLst>
                                        <p:animMotion origin="layout" path="M -3.33333E-6 4.81481E-6 L -3.33333E-6 -0.58959 " pathEditMode="relative" rAng="0" ptsTypes="AA">
                                          <p:cBhvr>
                                            <p:cTn id="34" dur="2000" fill="hold"/>
                                            <p:tgtEl>
                                              <p:spTgt spid="95"/>
                                            </p:tgtEl>
                                            <p:attrNameLst>
                                              <p:attrName>ppt_x</p:attrName>
                                              <p:attrName>ppt_y</p:attrName>
                                            </p:attrNameLst>
                                          </p:cBhvr>
                                          <p:rCtr x="0" y="-29491"/>
                                        </p:animMotion>
                                      </p:childTnLst>
                                    </p:cTn>
                                  </p:par>
                                </p:childTnLst>
                              </p:cTn>
                            </p:par>
                          </p:childTnLst>
                        </p:cTn>
                      </p:par>
                      <p:par>
                        <p:cTn id="35" fill="hold">
                          <p:stCondLst>
                            <p:cond delay="indefinite"/>
                          </p:stCondLst>
                          <p:childTnLst>
                            <p:par>
                              <p:cTn id="36" fill="hold">
                                <p:stCondLst>
                                  <p:cond delay="0"/>
                                </p:stCondLst>
                                <p:childTnLst>
                                  <p:par>
                                    <p:cTn id="37" presetID="64" presetClass="path" presetSubtype="0" accel="50000" fill="hold" nodeType="clickEffect">
                                      <p:stCondLst>
                                        <p:cond delay="0"/>
                                      </p:stCondLst>
                                      <p:childTnLst>
                                        <p:animMotion origin="layout" path="M -3.33333E-6 4.81481E-6 L -3.33333E-6 -0.58959 " pathEditMode="relative" rAng="0" ptsTypes="AA">
                                          <p:cBhvr>
                                            <p:cTn id="38" dur="2000" fill="hold"/>
                                            <p:tgtEl>
                                              <p:spTgt spid="105"/>
                                            </p:tgtEl>
                                            <p:attrNameLst>
                                              <p:attrName>ppt_x</p:attrName>
                                              <p:attrName>ppt_y</p:attrName>
                                            </p:attrNameLst>
                                          </p:cBhvr>
                                          <p:rCtr x="0" y="-29491"/>
                                        </p:animMotion>
                                      </p:childTnLst>
                                    </p:cTn>
                                  </p:par>
                                </p:childTnLst>
                              </p:cTn>
                            </p:par>
                          </p:childTnLst>
                        </p:cTn>
                      </p:par>
                      <p:par>
                        <p:cTn id="39" fill="hold">
                          <p:stCondLst>
                            <p:cond delay="indefinite"/>
                          </p:stCondLst>
                          <p:childTnLst>
                            <p:par>
                              <p:cTn id="40" fill="hold">
                                <p:stCondLst>
                                  <p:cond delay="0"/>
                                </p:stCondLst>
                                <p:childTnLst>
                                  <p:par>
                                    <p:cTn id="41" presetID="64" presetClass="path" presetSubtype="0" accel="50000" fill="hold" nodeType="clickEffect">
                                      <p:stCondLst>
                                        <p:cond delay="0"/>
                                      </p:stCondLst>
                                      <p:childTnLst>
                                        <p:animMotion origin="layout" path="M -3.33333E-6 4.81481E-6 L -3.33333E-6 -0.58959 " pathEditMode="relative" rAng="0" ptsTypes="AA">
                                          <p:cBhvr>
                                            <p:cTn id="42" dur="2000" fill="hold"/>
                                            <p:tgtEl>
                                              <p:spTgt spid="115"/>
                                            </p:tgtEl>
                                            <p:attrNameLst>
                                              <p:attrName>ppt_x</p:attrName>
                                              <p:attrName>ppt_y</p:attrName>
                                            </p:attrNameLst>
                                          </p:cBhvr>
                                          <p:rCtr x="0" y="-29491"/>
                                        </p:animMotion>
                                      </p:childTnLst>
                                    </p:cTn>
                                  </p:par>
                                </p:childTnLst>
                              </p:cTn>
                            </p:par>
                          </p:childTnLst>
                        </p:cTn>
                      </p:par>
                      <p:par>
                        <p:cTn id="43" fill="hold">
                          <p:stCondLst>
                            <p:cond delay="indefinite"/>
                          </p:stCondLst>
                          <p:childTnLst>
                            <p:par>
                              <p:cTn id="44" fill="hold">
                                <p:stCondLst>
                                  <p:cond delay="0"/>
                                </p:stCondLst>
                                <p:childTnLst>
                                  <p:par>
                                    <p:cTn id="45" presetID="64" presetClass="path" presetSubtype="0" accel="50000" fill="hold" nodeType="clickEffect">
                                      <p:stCondLst>
                                        <p:cond delay="0"/>
                                      </p:stCondLst>
                                      <p:childTnLst>
                                        <p:animMotion origin="layout" path="M -3.33333E-6 4.81481E-6 L -3.33333E-6 -0.58959 " pathEditMode="relative" rAng="0" ptsTypes="AA">
                                          <p:cBhvr>
                                            <p:cTn id="46" dur="2000" fill="hold"/>
                                            <p:tgtEl>
                                              <p:spTgt spid="125"/>
                                            </p:tgtEl>
                                            <p:attrNameLst>
                                              <p:attrName>ppt_x</p:attrName>
                                              <p:attrName>ppt_y</p:attrName>
                                            </p:attrNameLst>
                                          </p:cBhvr>
                                          <p:rCtr x="0" y="-29491"/>
                                        </p:animMotion>
                                      </p:childTnLst>
                                    </p:cTn>
                                  </p:par>
                                </p:childTnLst>
                              </p:cTn>
                            </p:par>
                          </p:childTnLst>
                        </p:cTn>
                      </p:par>
                      <p:par>
                        <p:cTn id="47" fill="hold">
                          <p:stCondLst>
                            <p:cond delay="indefinite"/>
                          </p:stCondLst>
                          <p:childTnLst>
                            <p:par>
                              <p:cTn id="48" fill="hold">
                                <p:stCondLst>
                                  <p:cond delay="0"/>
                                </p:stCondLst>
                                <p:childTnLst>
                                  <p:par>
                                    <p:cTn id="49" presetID="64" presetClass="path" presetSubtype="0" accel="50000" fill="hold" nodeType="clickEffect">
                                      <p:stCondLst>
                                        <p:cond delay="0"/>
                                      </p:stCondLst>
                                      <p:childTnLst>
                                        <p:animMotion origin="layout" path="M -3.33333E-6 4.81481E-6 L -3.33333E-6 -0.58959 " pathEditMode="relative" rAng="0" ptsTypes="AA">
                                          <p:cBhvr>
                                            <p:cTn id="50" dur="2000" fill="hold"/>
                                            <p:tgtEl>
                                              <p:spTgt spid="135"/>
                                            </p:tgtEl>
                                            <p:attrNameLst>
                                              <p:attrName>ppt_x</p:attrName>
                                              <p:attrName>ppt_y</p:attrName>
                                            </p:attrNameLst>
                                          </p:cBhvr>
                                          <p:rCtr x="0" y="-29491"/>
                                        </p:animMotion>
                                      </p:childTnLst>
                                    </p:cTn>
                                  </p:par>
                                </p:childTnLst>
                              </p:cTn>
                            </p:par>
                          </p:childTnLst>
                        </p:cTn>
                      </p:par>
                      <p:par>
                        <p:cTn id="51" fill="hold">
                          <p:stCondLst>
                            <p:cond delay="indefinite"/>
                          </p:stCondLst>
                          <p:childTnLst>
                            <p:par>
                              <p:cTn id="52" fill="hold">
                                <p:stCondLst>
                                  <p:cond delay="0"/>
                                </p:stCondLst>
                                <p:childTnLst>
                                  <p:par>
                                    <p:cTn id="53" presetID="64" presetClass="path" presetSubtype="0" accel="50000" fill="hold" nodeType="clickEffect">
                                      <p:stCondLst>
                                        <p:cond delay="0"/>
                                      </p:stCondLst>
                                      <p:childTnLst>
                                        <p:animMotion origin="layout" path="M -3.33333E-6 4.81481E-6 L -3.33333E-6 -0.58959 " pathEditMode="relative" rAng="0" ptsTypes="AA">
                                          <p:cBhvr>
                                            <p:cTn id="54" dur="2000" fill="hold"/>
                                            <p:tgtEl>
                                              <p:spTgt spid="145"/>
                                            </p:tgtEl>
                                            <p:attrNameLst>
                                              <p:attrName>ppt_x</p:attrName>
                                              <p:attrName>ppt_y</p:attrName>
                                            </p:attrNameLst>
                                          </p:cBhvr>
                                          <p:rCtr x="0" y="-29491"/>
                                        </p:animMotion>
                                      </p:childTnLst>
                                    </p:cTn>
                                  </p:par>
                                </p:childTnLst>
                              </p:cTn>
                            </p:par>
                          </p:childTnLst>
                        </p:cTn>
                      </p:par>
                      <p:par>
                        <p:cTn id="55" fill="hold">
                          <p:stCondLst>
                            <p:cond delay="indefinite"/>
                          </p:stCondLst>
                          <p:childTnLst>
                            <p:par>
                              <p:cTn id="56" fill="hold">
                                <p:stCondLst>
                                  <p:cond delay="0"/>
                                </p:stCondLst>
                                <p:childTnLst>
                                  <p:par>
                                    <p:cTn id="57" presetID="64" presetClass="path" presetSubtype="0" accel="50000" fill="hold" nodeType="clickEffect">
                                      <p:stCondLst>
                                        <p:cond delay="0"/>
                                      </p:stCondLst>
                                      <p:childTnLst>
                                        <p:animMotion origin="layout" path="M -3.33333E-6 4.81481E-6 L -3.33333E-6 -0.58959 " pathEditMode="relative" rAng="0" ptsTypes="AA">
                                          <p:cBhvr>
                                            <p:cTn id="58" dur="2000" fill="hold"/>
                                            <p:tgtEl>
                                              <p:spTgt spid="155"/>
                                            </p:tgtEl>
                                            <p:attrNameLst>
                                              <p:attrName>ppt_x</p:attrName>
                                              <p:attrName>ppt_y</p:attrName>
                                            </p:attrNameLst>
                                          </p:cBhvr>
                                          <p:rCtr x="0" y="-294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29476-714F-2F33-E1E0-568480ECD736}"/>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000-000003000000}"/>
              </a:ext>
            </a:extLst>
          </p:cNvPr>
          <p:cNvGraphicFramePr>
            <a:graphicFrameLocks/>
          </p:cNvGraphicFramePr>
          <p:nvPr/>
        </p:nvGraphicFramePr>
        <p:xfrm>
          <a:off x="802799" y="1584960"/>
          <a:ext cx="9969279" cy="4213361"/>
        </p:xfrm>
        <a:graphic>
          <a:graphicData uri="http://schemas.openxmlformats.org/drawingml/2006/chart">
            <c:chart xmlns:c="http://schemas.openxmlformats.org/drawingml/2006/chart" xmlns:r="http://schemas.openxmlformats.org/officeDocument/2006/relationships" r:id="rId5"/>
          </a:graphicData>
        </a:graphic>
      </p:graphicFrame>
      <p:sp>
        <p:nvSpPr>
          <p:cNvPr id="2" name="RefTextBox123">
            <a:extLst>
              <a:ext uri="{FF2B5EF4-FFF2-40B4-BE49-F238E27FC236}">
                <a16:creationId xmlns:a16="http://schemas.microsoft.com/office/drawing/2014/main" id="{07DC7FBA-B474-0418-6F49-9D163D3C9AD9}"/>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pPr>
              <a:defRPr/>
            </a:pPr>
            <a:r>
              <a:rPr lang="en-GB" sz="800">
                <a:solidFill>
                  <a:srgbClr val="101012"/>
                </a:solidFill>
                <a:latin typeface="Bierstadt" panose="020B0004020202020204" pitchFamily="34" charset="0"/>
              </a:rPr>
              <a:t>273593575</a:t>
            </a:r>
          </a:p>
        </p:txBody>
      </p:sp>
      <p:sp>
        <p:nvSpPr>
          <p:cNvPr id="8" name="Title 4">
            <a:extLst>
              <a:ext uri="{FF2B5EF4-FFF2-40B4-BE49-F238E27FC236}">
                <a16:creationId xmlns:a16="http://schemas.microsoft.com/office/drawing/2014/main" id="{F6B6332C-45AA-A9E2-C5BC-C3745FBC245F}"/>
              </a:ext>
            </a:extLst>
          </p:cNvPr>
          <p:cNvSpPr txBox="1">
            <a:spLocks/>
          </p:cNvSpPr>
          <p:nvPr/>
        </p:nvSpPr>
        <p:spPr>
          <a:xfrm>
            <a:off x="802800" y="1059680"/>
            <a:ext cx="10585450" cy="525280"/>
          </a:xfrm>
          <a:prstGeom prst="rect">
            <a:avLst/>
          </a:prstGeom>
          <a:noFill/>
        </p:spPr>
        <p:txBody>
          <a:bodyPr wrap="square" lIns="0" tIns="0" rIns="0" bIns="0" rtlCol="0" anchor="ctr">
            <a:noAutofit/>
          </a:bodyPr>
          <a:lstStyle>
            <a:lvl1pPr algn="l" defTabSz="457042"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042"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042"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042"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042"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042" algn="ctr" defTabSz="457042"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086" algn="ctr" defTabSz="457042"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128" algn="ctr" defTabSz="457042"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170" algn="ctr" defTabSz="457042"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defTabSz="457200">
              <a:defRPr/>
            </a:pPr>
            <a:r>
              <a:rPr lang="en-GB" sz="3600" dirty="0">
                <a:solidFill>
                  <a:srgbClr val="391C66"/>
                </a:solidFill>
                <a:latin typeface="Aptos Display" panose="020B0004020202020204" pitchFamily="34" charset="0"/>
                <a:ea typeface="ヒラギノ角ゴ Pro W3"/>
              </a:rPr>
              <a:t>Risk and returns: the real world</a:t>
            </a:r>
          </a:p>
        </p:txBody>
      </p:sp>
      <p:sp>
        <p:nvSpPr>
          <p:cNvPr id="44" name="Rectangle 43">
            <a:extLst>
              <a:ext uri="{FF2B5EF4-FFF2-40B4-BE49-F238E27FC236}">
                <a16:creationId xmlns:a16="http://schemas.microsoft.com/office/drawing/2014/main" id="{B1C55154-0590-7629-A6DD-01CD6664226A}"/>
              </a:ext>
            </a:extLst>
          </p:cNvPr>
          <p:cNvSpPr/>
          <p:nvPr/>
        </p:nvSpPr>
        <p:spPr>
          <a:xfrm>
            <a:off x="10667369" y="2017486"/>
            <a:ext cx="1112364"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rPr>
              <a:t>FTSE All Share Total Return</a:t>
            </a:r>
          </a:p>
        </p:txBody>
      </p:sp>
      <p:sp>
        <p:nvSpPr>
          <p:cNvPr id="45" name="Rectangle 44">
            <a:extLst>
              <a:ext uri="{FF2B5EF4-FFF2-40B4-BE49-F238E27FC236}">
                <a16:creationId xmlns:a16="http://schemas.microsoft.com/office/drawing/2014/main" id="{B9E24BA8-D3FE-482B-068B-C49BBCF23176}"/>
              </a:ext>
            </a:extLst>
          </p:cNvPr>
          <p:cNvSpPr/>
          <p:nvPr/>
        </p:nvSpPr>
        <p:spPr>
          <a:xfrm>
            <a:off x="10667369" y="4198572"/>
            <a:ext cx="545342" cy="24622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rPr>
              <a:t>Bonds</a:t>
            </a:r>
          </a:p>
        </p:txBody>
      </p:sp>
      <p:sp>
        <p:nvSpPr>
          <p:cNvPr id="46" name="Rectangle 45">
            <a:extLst>
              <a:ext uri="{FF2B5EF4-FFF2-40B4-BE49-F238E27FC236}">
                <a16:creationId xmlns:a16="http://schemas.microsoft.com/office/drawing/2014/main" id="{61367174-E808-F561-5CA7-DE302FA4EE9B}"/>
              </a:ext>
            </a:extLst>
          </p:cNvPr>
          <p:cNvSpPr/>
          <p:nvPr/>
        </p:nvSpPr>
        <p:spPr>
          <a:xfrm>
            <a:off x="10667369" y="3984854"/>
            <a:ext cx="397866" cy="246221"/>
          </a:xfrm>
          <a:prstGeom prst="rect">
            <a:avLst/>
          </a:prstGeom>
          <a:ln>
            <a:noFill/>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rPr>
              <a:t>CPI</a:t>
            </a:r>
          </a:p>
        </p:txBody>
      </p:sp>
      <p:sp>
        <p:nvSpPr>
          <p:cNvPr id="47" name="Rectangle 46">
            <a:extLst>
              <a:ext uri="{FF2B5EF4-FFF2-40B4-BE49-F238E27FC236}">
                <a16:creationId xmlns:a16="http://schemas.microsoft.com/office/drawing/2014/main" id="{81CD22F5-0DAF-ABD8-B647-2722C27FED25}"/>
              </a:ext>
            </a:extLst>
          </p:cNvPr>
          <p:cNvSpPr/>
          <p:nvPr/>
        </p:nvSpPr>
        <p:spPr>
          <a:xfrm>
            <a:off x="10667369" y="4510134"/>
            <a:ext cx="482824" cy="246221"/>
          </a:xfrm>
          <a:prstGeom prst="rect">
            <a:avLst/>
          </a:prstGeom>
          <a:noFill/>
          <a:ln>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rPr>
              <a:t>Cash</a:t>
            </a:r>
          </a:p>
        </p:txBody>
      </p:sp>
      <p:grpSp>
        <p:nvGrpSpPr>
          <p:cNvPr id="48" name="Group 47">
            <a:extLst>
              <a:ext uri="{FF2B5EF4-FFF2-40B4-BE49-F238E27FC236}">
                <a16:creationId xmlns:a16="http://schemas.microsoft.com/office/drawing/2014/main" id="{574863D7-C6C7-0324-73C7-DC0E5AEE6630}"/>
              </a:ext>
            </a:extLst>
          </p:cNvPr>
          <p:cNvGrpSpPr/>
          <p:nvPr/>
        </p:nvGrpSpPr>
        <p:grpSpPr>
          <a:xfrm>
            <a:off x="698384" y="1686535"/>
            <a:ext cx="9122228" cy="4939988"/>
            <a:chOff x="352697" y="1033386"/>
            <a:chExt cx="9122228" cy="4939988"/>
          </a:xfrm>
        </p:grpSpPr>
        <p:sp>
          <p:nvSpPr>
            <p:cNvPr id="49" name="Rectangle 48">
              <a:extLst>
                <a:ext uri="{FF2B5EF4-FFF2-40B4-BE49-F238E27FC236}">
                  <a16:creationId xmlns:a16="http://schemas.microsoft.com/office/drawing/2014/main" id="{72728227-E056-8D7F-1684-DB2CFBA9A510}"/>
                </a:ext>
              </a:extLst>
            </p:cNvPr>
            <p:cNvSpPr/>
            <p:nvPr/>
          </p:nvSpPr>
          <p:spPr>
            <a:xfrm>
              <a:off x="2389457" y="5329429"/>
              <a:ext cx="6721712"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rPr>
                <a:t>This chart shows past performance which is not a reliable guide to the future</a:t>
              </a:r>
            </a:p>
          </p:txBody>
        </p:sp>
        <p:sp>
          <p:nvSpPr>
            <p:cNvPr id="50" name="TextBox 49">
              <a:extLst>
                <a:ext uri="{FF2B5EF4-FFF2-40B4-BE49-F238E27FC236}">
                  <a16:creationId xmlns:a16="http://schemas.microsoft.com/office/drawing/2014/main" id="{BB486E89-A3D4-42A2-85E3-927F1C9FB59D}"/>
                </a:ext>
              </a:extLst>
            </p:cNvPr>
            <p:cNvSpPr txBox="1"/>
            <p:nvPr/>
          </p:nvSpPr>
          <p:spPr>
            <a:xfrm>
              <a:off x="352697" y="5634820"/>
              <a:ext cx="9122228" cy="338554"/>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rPr>
                <a:t>Source: Financial Express &amp; Bloomberg</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rPr>
                <a:t>*Cash is calculated using:  FE FER Cash Proxy from 31/12/2015 to 31/12/2018 and the UK Bank of England Base rate from 31/12/2018 to 31/12/2025.</a:t>
              </a:r>
            </a:p>
          </p:txBody>
        </p:sp>
        <p:sp>
          <p:nvSpPr>
            <p:cNvPr id="51" name="Rectangle 50">
              <a:extLst>
                <a:ext uri="{FF2B5EF4-FFF2-40B4-BE49-F238E27FC236}">
                  <a16:creationId xmlns:a16="http://schemas.microsoft.com/office/drawing/2014/main" id="{41C72DC0-7241-71A9-62B2-4985F8EE59F5}"/>
                </a:ext>
              </a:extLst>
            </p:cNvPr>
            <p:cNvSpPr/>
            <p:nvPr/>
          </p:nvSpPr>
          <p:spPr>
            <a:xfrm>
              <a:off x="3507173" y="1033386"/>
              <a:ext cx="4485330" cy="276999"/>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rPr>
                <a:t>The value of £100 originally invested 31/12/2015 by 31/12/2025</a:t>
              </a:r>
            </a:p>
          </p:txBody>
        </p:sp>
      </p:grpSp>
      <p:grpSp>
        <p:nvGrpSpPr>
          <p:cNvPr id="3" name="Group 2">
            <a:extLst>
              <a:ext uri="{FF2B5EF4-FFF2-40B4-BE49-F238E27FC236}">
                <a16:creationId xmlns:a16="http://schemas.microsoft.com/office/drawing/2014/main" id="{60C0ED96-85E4-1327-7E38-135761D33A46}"/>
              </a:ext>
            </a:extLst>
          </p:cNvPr>
          <p:cNvGrpSpPr/>
          <p:nvPr/>
        </p:nvGrpSpPr>
        <p:grpSpPr>
          <a:xfrm>
            <a:off x="2553672" y="2439161"/>
            <a:ext cx="3091808" cy="261610"/>
            <a:chOff x="1287345" y="1530458"/>
            <a:chExt cx="3091808" cy="261610"/>
          </a:xfrm>
        </p:grpSpPr>
        <p:sp>
          <p:nvSpPr>
            <p:cNvPr id="5" name="TextBox 4">
              <a:extLst>
                <a:ext uri="{FF2B5EF4-FFF2-40B4-BE49-F238E27FC236}">
                  <a16:creationId xmlns:a16="http://schemas.microsoft.com/office/drawing/2014/main" id="{E2E2EF7C-1F98-3B26-56D6-C4EEF868A0EC}"/>
                </a:ext>
              </a:extLst>
            </p:cNvPr>
            <p:cNvSpPr txBox="1"/>
            <p:nvPr/>
          </p:nvSpPr>
          <p:spPr>
            <a:xfrm>
              <a:off x="1548906" y="1530458"/>
              <a:ext cx="2203269" cy="261610"/>
            </a:xfrm>
            <a:prstGeom prst="rect">
              <a:avLst/>
            </a:prstGeom>
            <a:noFill/>
          </p:spPr>
          <p:txBody>
            <a:bodyPr vert="horz" wrap="square" rtlCol="0">
              <a:spAutoFit/>
            </a:bodyPr>
            <a:lstStyle/>
            <a:p>
              <a:pPr marL="9525"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ヒラギノ角ゴ Pro W3"/>
                </a:rPr>
                <a:t>FTSE All Share TR ……………..</a:t>
              </a:r>
            </a:p>
          </p:txBody>
        </p:sp>
        <p:sp>
          <p:nvSpPr>
            <p:cNvPr id="6" name="TextBox 5">
              <a:extLst>
                <a:ext uri="{FF2B5EF4-FFF2-40B4-BE49-F238E27FC236}">
                  <a16:creationId xmlns:a16="http://schemas.microsoft.com/office/drawing/2014/main" id="{5FB935F1-F07A-D602-56F6-C029FEBD8AA7}"/>
                </a:ext>
              </a:extLst>
            </p:cNvPr>
            <p:cNvSpPr txBox="1"/>
            <p:nvPr/>
          </p:nvSpPr>
          <p:spPr>
            <a:xfrm>
              <a:off x="3626622" y="1530458"/>
              <a:ext cx="752531" cy="261610"/>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ヒラギノ角ゴ Pro W3"/>
                </a:rPr>
                <a:t>123.45%</a:t>
              </a:r>
            </a:p>
          </p:txBody>
        </p:sp>
        <p:sp>
          <p:nvSpPr>
            <p:cNvPr id="7" name="Rectangle 6">
              <a:extLst>
                <a:ext uri="{FF2B5EF4-FFF2-40B4-BE49-F238E27FC236}">
                  <a16:creationId xmlns:a16="http://schemas.microsoft.com/office/drawing/2014/main" id="{4745E662-EC44-CB75-768A-C875BBE70AFD}"/>
                </a:ext>
              </a:extLst>
            </p:cNvPr>
            <p:cNvSpPr/>
            <p:nvPr/>
          </p:nvSpPr>
          <p:spPr>
            <a:xfrm>
              <a:off x="1287345" y="1633091"/>
              <a:ext cx="176603" cy="5634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grpSp>
      <p:grpSp>
        <p:nvGrpSpPr>
          <p:cNvPr id="12" name="Group 11">
            <a:extLst>
              <a:ext uri="{FF2B5EF4-FFF2-40B4-BE49-F238E27FC236}">
                <a16:creationId xmlns:a16="http://schemas.microsoft.com/office/drawing/2014/main" id="{ABC10870-1E4C-6C6C-AB6D-A18140E95383}"/>
              </a:ext>
            </a:extLst>
          </p:cNvPr>
          <p:cNvGrpSpPr/>
          <p:nvPr/>
        </p:nvGrpSpPr>
        <p:grpSpPr>
          <a:xfrm>
            <a:off x="2553672" y="2706663"/>
            <a:ext cx="3002716" cy="261610"/>
            <a:chOff x="1287345" y="1797960"/>
            <a:chExt cx="3002716" cy="261610"/>
          </a:xfrm>
        </p:grpSpPr>
        <p:sp>
          <p:nvSpPr>
            <p:cNvPr id="13" name="TextBox 12">
              <a:extLst>
                <a:ext uri="{FF2B5EF4-FFF2-40B4-BE49-F238E27FC236}">
                  <a16:creationId xmlns:a16="http://schemas.microsoft.com/office/drawing/2014/main" id="{15394803-2230-7D61-1069-E4D25BD3672B}"/>
                </a:ext>
              </a:extLst>
            </p:cNvPr>
            <p:cNvSpPr txBox="1"/>
            <p:nvPr/>
          </p:nvSpPr>
          <p:spPr>
            <a:xfrm>
              <a:off x="1548906" y="1797960"/>
              <a:ext cx="2203269" cy="261610"/>
            </a:xfrm>
            <a:prstGeom prst="rect">
              <a:avLst/>
            </a:prstGeom>
            <a:noFill/>
          </p:spPr>
          <p:txBody>
            <a:bodyPr vert="horz" wrap="square" rtlCol="0">
              <a:spAutoFit/>
            </a:bodyPr>
            <a:lstStyle/>
            <a:p>
              <a:pPr marL="9525"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ヒラギノ角ゴ Pro W3"/>
                </a:rPr>
                <a:t>IA Sterling Corporate Bond …...</a:t>
              </a:r>
            </a:p>
          </p:txBody>
        </p:sp>
        <p:sp>
          <p:nvSpPr>
            <p:cNvPr id="15" name="TextBox 14">
              <a:extLst>
                <a:ext uri="{FF2B5EF4-FFF2-40B4-BE49-F238E27FC236}">
                  <a16:creationId xmlns:a16="http://schemas.microsoft.com/office/drawing/2014/main" id="{000A947C-6ABB-8304-6DE2-9034D7F6EC52}"/>
                </a:ext>
              </a:extLst>
            </p:cNvPr>
            <p:cNvSpPr txBox="1"/>
            <p:nvPr/>
          </p:nvSpPr>
          <p:spPr>
            <a:xfrm>
              <a:off x="3626622" y="1797960"/>
              <a:ext cx="663439" cy="261610"/>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ヒラギノ角ゴ Pro W3"/>
                </a:rPr>
                <a:t>30.81%</a:t>
              </a:r>
            </a:p>
          </p:txBody>
        </p:sp>
        <p:sp>
          <p:nvSpPr>
            <p:cNvPr id="27" name="Rectangle 26">
              <a:extLst>
                <a:ext uri="{FF2B5EF4-FFF2-40B4-BE49-F238E27FC236}">
                  <a16:creationId xmlns:a16="http://schemas.microsoft.com/office/drawing/2014/main" id="{34E2E0D5-1149-C26E-6220-7C76F2EDE1E2}"/>
                </a:ext>
              </a:extLst>
            </p:cNvPr>
            <p:cNvSpPr/>
            <p:nvPr/>
          </p:nvSpPr>
          <p:spPr>
            <a:xfrm>
              <a:off x="1287345" y="1900593"/>
              <a:ext cx="176603" cy="56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grpSp>
      <p:grpSp>
        <p:nvGrpSpPr>
          <p:cNvPr id="28" name="Group 27">
            <a:extLst>
              <a:ext uri="{FF2B5EF4-FFF2-40B4-BE49-F238E27FC236}">
                <a16:creationId xmlns:a16="http://schemas.microsoft.com/office/drawing/2014/main" id="{2CD8895A-3DBD-C385-D6A9-D36E8CA71661}"/>
              </a:ext>
            </a:extLst>
          </p:cNvPr>
          <p:cNvGrpSpPr/>
          <p:nvPr/>
        </p:nvGrpSpPr>
        <p:grpSpPr>
          <a:xfrm>
            <a:off x="2553672" y="2974166"/>
            <a:ext cx="3002716" cy="261610"/>
            <a:chOff x="1287345" y="2065463"/>
            <a:chExt cx="3002716" cy="261610"/>
          </a:xfrm>
        </p:grpSpPr>
        <p:sp>
          <p:nvSpPr>
            <p:cNvPr id="30" name="TextBox 29">
              <a:extLst>
                <a:ext uri="{FF2B5EF4-FFF2-40B4-BE49-F238E27FC236}">
                  <a16:creationId xmlns:a16="http://schemas.microsoft.com/office/drawing/2014/main" id="{E75F8E8C-2263-A4DA-D9C1-752AD9432A91}"/>
                </a:ext>
              </a:extLst>
            </p:cNvPr>
            <p:cNvSpPr txBox="1"/>
            <p:nvPr/>
          </p:nvSpPr>
          <p:spPr>
            <a:xfrm>
              <a:off x="1548906" y="2065463"/>
              <a:ext cx="2200557" cy="261610"/>
            </a:xfrm>
            <a:prstGeom prst="rect">
              <a:avLst/>
            </a:prstGeom>
            <a:noFill/>
          </p:spPr>
          <p:txBody>
            <a:bodyPr vert="horz" wrap="square" rtlCol="0">
              <a:spAutoFit/>
            </a:bodyPr>
            <a:lstStyle/>
            <a:p>
              <a:pPr marL="9525"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ヒラギノ角ゴ Pro W3"/>
                </a:rPr>
                <a:t>Cash*……………………..….…</a:t>
              </a:r>
            </a:p>
          </p:txBody>
        </p:sp>
        <p:sp>
          <p:nvSpPr>
            <p:cNvPr id="36" name="TextBox 35">
              <a:extLst>
                <a:ext uri="{FF2B5EF4-FFF2-40B4-BE49-F238E27FC236}">
                  <a16:creationId xmlns:a16="http://schemas.microsoft.com/office/drawing/2014/main" id="{52A8792F-40D2-EABA-3F77-30957B63CE62}"/>
                </a:ext>
              </a:extLst>
            </p:cNvPr>
            <p:cNvSpPr txBox="1"/>
            <p:nvPr/>
          </p:nvSpPr>
          <p:spPr>
            <a:xfrm>
              <a:off x="3626622" y="2065463"/>
              <a:ext cx="663439" cy="261610"/>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ヒラギノ角ゴ Pro W3"/>
                </a:rPr>
                <a:t>18.86%</a:t>
              </a:r>
            </a:p>
          </p:txBody>
        </p:sp>
        <p:sp>
          <p:nvSpPr>
            <p:cNvPr id="37" name="Rectangle 36">
              <a:extLst>
                <a:ext uri="{FF2B5EF4-FFF2-40B4-BE49-F238E27FC236}">
                  <a16:creationId xmlns:a16="http://schemas.microsoft.com/office/drawing/2014/main" id="{0A089D83-F797-BDE5-C507-F20217D5D486}"/>
                </a:ext>
              </a:extLst>
            </p:cNvPr>
            <p:cNvSpPr/>
            <p:nvPr/>
          </p:nvSpPr>
          <p:spPr>
            <a:xfrm>
              <a:off x="1287345" y="2168096"/>
              <a:ext cx="176603" cy="563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grpSp>
      <p:grpSp>
        <p:nvGrpSpPr>
          <p:cNvPr id="38" name="Group 37">
            <a:extLst>
              <a:ext uri="{FF2B5EF4-FFF2-40B4-BE49-F238E27FC236}">
                <a16:creationId xmlns:a16="http://schemas.microsoft.com/office/drawing/2014/main" id="{3B8D6488-C682-0E09-AE22-7653E8BB5B93}"/>
              </a:ext>
            </a:extLst>
          </p:cNvPr>
          <p:cNvGrpSpPr/>
          <p:nvPr/>
        </p:nvGrpSpPr>
        <p:grpSpPr>
          <a:xfrm>
            <a:off x="2553672" y="3241668"/>
            <a:ext cx="3002716" cy="261610"/>
            <a:chOff x="1287345" y="2332965"/>
            <a:chExt cx="3002716" cy="261610"/>
          </a:xfrm>
        </p:grpSpPr>
        <p:sp>
          <p:nvSpPr>
            <p:cNvPr id="39" name="TextBox 38">
              <a:extLst>
                <a:ext uri="{FF2B5EF4-FFF2-40B4-BE49-F238E27FC236}">
                  <a16:creationId xmlns:a16="http://schemas.microsoft.com/office/drawing/2014/main" id="{68041167-DE78-4B05-165D-5B58BC4A8380}"/>
                </a:ext>
              </a:extLst>
            </p:cNvPr>
            <p:cNvSpPr txBox="1"/>
            <p:nvPr/>
          </p:nvSpPr>
          <p:spPr>
            <a:xfrm>
              <a:off x="1548906" y="2332965"/>
              <a:ext cx="2200557" cy="261610"/>
            </a:xfrm>
            <a:prstGeom prst="rect">
              <a:avLst/>
            </a:prstGeom>
            <a:noFill/>
          </p:spPr>
          <p:txBody>
            <a:bodyPr vert="horz" wrap="square" rtlCol="0">
              <a:spAutoFit/>
            </a:bodyPr>
            <a:lstStyle/>
            <a:p>
              <a:pPr marL="9525"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ヒラギノ角ゴ Pro W3"/>
                </a:rPr>
                <a:t>UK CPI …………………..</a:t>
              </a:r>
            </a:p>
          </p:txBody>
        </p:sp>
        <p:sp>
          <p:nvSpPr>
            <p:cNvPr id="40" name="TextBox 39">
              <a:extLst>
                <a:ext uri="{FF2B5EF4-FFF2-40B4-BE49-F238E27FC236}">
                  <a16:creationId xmlns:a16="http://schemas.microsoft.com/office/drawing/2014/main" id="{9C7FE695-E0FA-42AB-2531-0FFFAB5A3610}"/>
                </a:ext>
              </a:extLst>
            </p:cNvPr>
            <p:cNvSpPr txBox="1"/>
            <p:nvPr/>
          </p:nvSpPr>
          <p:spPr>
            <a:xfrm>
              <a:off x="3626622" y="2332965"/>
              <a:ext cx="663439" cy="261610"/>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ヒラギノ角ゴ Pro W3"/>
                </a:rPr>
                <a:t>39.08%</a:t>
              </a:r>
            </a:p>
          </p:txBody>
        </p:sp>
        <p:sp>
          <p:nvSpPr>
            <p:cNvPr id="41" name="Rectangle 40">
              <a:extLst>
                <a:ext uri="{FF2B5EF4-FFF2-40B4-BE49-F238E27FC236}">
                  <a16:creationId xmlns:a16="http://schemas.microsoft.com/office/drawing/2014/main" id="{6A4E242E-7205-6AF1-872B-C1E0E0E473BF}"/>
                </a:ext>
              </a:extLst>
            </p:cNvPr>
            <p:cNvSpPr/>
            <p:nvPr/>
          </p:nvSpPr>
          <p:spPr>
            <a:xfrm>
              <a:off x="1287345" y="2435598"/>
              <a:ext cx="176603" cy="563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grpSp>
      <p:sp>
        <p:nvSpPr>
          <p:cNvPr id="42" name="Rectangle: Rounded Corners 41">
            <a:extLst>
              <a:ext uri="{FF2B5EF4-FFF2-40B4-BE49-F238E27FC236}">
                <a16:creationId xmlns:a16="http://schemas.microsoft.com/office/drawing/2014/main" id="{A6ACAA52-760C-39F0-7BF8-2B05ABD5BC90}"/>
              </a:ext>
            </a:extLst>
          </p:cNvPr>
          <p:cNvSpPr/>
          <p:nvPr/>
        </p:nvSpPr>
        <p:spPr>
          <a:xfrm>
            <a:off x="2344931" y="2128059"/>
            <a:ext cx="3300549" cy="1471906"/>
          </a:xfrm>
          <a:prstGeom prst="roundRect">
            <a:avLst>
              <a:gd name="adj" fmla="val 3807"/>
            </a:avLst>
          </a:prstGeom>
          <a:noFill/>
          <a:ln>
            <a:solidFill>
              <a:srgbClr val="757575"/>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FFFFFF"/>
              </a:solidFill>
              <a:effectLst/>
              <a:uLnTx/>
              <a:uFillTx/>
              <a:ea typeface="+mn-ea"/>
              <a:cs typeface="+mn-cs"/>
            </a:endParaRPr>
          </a:p>
        </p:txBody>
      </p:sp>
      <p:sp>
        <p:nvSpPr>
          <p:cNvPr id="43" name="TextBox 42">
            <a:extLst>
              <a:ext uri="{FF2B5EF4-FFF2-40B4-BE49-F238E27FC236}">
                <a16:creationId xmlns:a16="http://schemas.microsoft.com/office/drawing/2014/main" id="{64DAEE9C-65A1-312E-AF9E-C4418717A041}"/>
              </a:ext>
            </a:extLst>
          </p:cNvPr>
          <p:cNvSpPr txBox="1"/>
          <p:nvPr/>
        </p:nvSpPr>
        <p:spPr>
          <a:xfrm>
            <a:off x="2394425" y="2156161"/>
            <a:ext cx="3201560" cy="246221"/>
          </a:xfrm>
          <a:prstGeom prst="rect">
            <a:avLst/>
          </a:prstGeom>
          <a:noFill/>
        </p:spPr>
        <p:txBody>
          <a:bodyPr vert="horz" wrap="square" rtlCol="0">
            <a:spAutoFit/>
          </a:bodyPr>
          <a:lstStyle/>
          <a:p>
            <a:pPr marL="9525" marR="0" lvl="0" indent="0" algn="ctr" defTabSz="4572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0000"/>
                </a:solidFill>
                <a:effectLst/>
                <a:uLnTx/>
                <a:uFillTx/>
                <a:ea typeface="ヒラギノ角ゴ Pro W3"/>
                <a:cs typeface="Arial" panose="020B0604020202020204" pitchFamily="34" charset="0"/>
              </a:rPr>
              <a:t>Total Return Over Period 31/12/2015 – 31/12/2025</a:t>
            </a:r>
          </a:p>
        </p:txBody>
      </p:sp>
    </p:spTree>
    <p:custDataLst>
      <p:tags r:id="rId1"/>
    </p:custDataLst>
    <p:extLst>
      <p:ext uri="{BB962C8B-B14F-4D97-AF65-F5344CB8AC3E}">
        <p14:creationId xmlns:p14="http://schemas.microsoft.com/office/powerpoint/2010/main" val="125547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5" dur="500"/>
                                        <p:tgtEl>
                                          <p:spTgt spid="4">
                                            <p:graphicEl>
                                              <a:chart seriesIdx="0" categoryIdx="-4" bldStep="series"/>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750"/>
                                        <p:tgtEl>
                                          <p:spTgt spid="42"/>
                                        </p:tgtEl>
                                      </p:cBhvr>
                                    </p:animEffect>
                                  </p:childTnLst>
                                </p:cTn>
                              </p:par>
                            </p:childTnLst>
                          </p:cTn>
                        </p:par>
                        <p:par>
                          <p:cTn id="19" fill="hold">
                            <p:stCondLst>
                              <p:cond delay="750"/>
                            </p:stCondLst>
                            <p:childTnLst>
                              <p:par>
                                <p:cTn id="20" presetID="10" presetClass="entr" presetSubtype="0"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22" presetClass="entr" presetSubtype="8"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33" dur="500"/>
                                        <p:tgtEl>
                                          <p:spTgt spid="4">
                                            <p:graphicEl>
                                              <a:chart seriesIdx="1" categoryIdx="-4" bldStep="series"/>
                                            </p:graphic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45" dur="500"/>
                                        <p:tgtEl>
                                          <p:spTgt spid="4">
                                            <p:graphicEl>
                                              <a:chart seriesIdx="2" categoryIdx="-4" bldStep="series"/>
                                            </p:graphicEl>
                                          </p:spTgt>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57" dur="500"/>
                                        <p:tgtEl>
                                          <p:spTgt spid="4">
                                            <p:graphicEl>
                                              <a:chart seriesIdx="3" categoryIdx="-4" bldStep="series"/>
                                            </p:graphicEl>
                                          </p:spTgt>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left)">
                                      <p:cBhvr>
                                        <p:cTn id="61" dur="500"/>
                                        <p:tgtEl>
                                          <p:spTgt spid="3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44" grpId="0"/>
      <p:bldP spid="45" grpId="0"/>
      <p:bldP spid="46" grpId="0"/>
      <p:bldP spid="47" grpId="0"/>
      <p:bldP spid="42" grpId="0" animBg="1"/>
      <p:bldP spid="43" grpId="0"/>
    </p:bldLst>
  </p:timing>
  <p:extLst>
    <p:ext uri="{6950BFC3-D8DA-4A85-94F7-54DA5524770B}">
      <p188:commentRel xmlns:p188="http://schemas.microsoft.com/office/powerpoint/2018/8/main" r:id="rId4"/>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fTextBox123">
            <a:extLst>
              <a:ext uri="{FF2B5EF4-FFF2-40B4-BE49-F238E27FC236}">
                <a16:creationId xmlns:a16="http://schemas.microsoft.com/office/drawing/2014/main" id="{F9E90443-157C-618E-3E5C-CF8EE97770EB}"/>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27949402</a:t>
            </a:r>
          </a:p>
        </p:txBody>
      </p:sp>
      <p:sp>
        <p:nvSpPr>
          <p:cNvPr id="6" name="Rectangle 12">
            <a:extLst>
              <a:ext uri="{FF2B5EF4-FFF2-40B4-BE49-F238E27FC236}">
                <a16:creationId xmlns:a16="http://schemas.microsoft.com/office/drawing/2014/main" id="{904A9E5C-62E3-393A-5608-F04BC4C10F79}"/>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cs typeface="+mn-cs"/>
              </a:rPr>
              <a:t>Financial education structure</a:t>
            </a:r>
          </a:p>
        </p:txBody>
      </p:sp>
      <p:grpSp>
        <p:nvGrpSpPr>
          <p:cNvPr id="7" name="Group 6">
            <a:extLst>
              <a:ext uri="{FF2B5EF4-FFF2-40B4-BE49-F238E27FC236}">
                <a16:creationId xmlns:a16="http://schemas.microsoft.com/office/drawing/2014/main" id="{A899E3C2-F99F-0A49-AE89-8CF9158A1F87}"/>
              </a:ext>
            </a:extLst>
          </p:cNvPr>
          <p:cNvGrpSpPr/>
          <p:nvPr/>
        </p:nvGrpSpPr>
        <p:grpSpPr>
          <a:xfrm>
            <a:off x="2688441" y="2856883"/>
            <a:ext cx="2404090" cy="3011454"/>
            <a:chOff x="1164441" y="2302658"/>
            <a:chExt cx="2404090" cy="3011454"/>
          </a:xfrm>
        </p:grpSpPr>
        <p:sp>
          <p:nvSpPr>
            <p:cNvPr id="8" name="Freeform: Shape 8">
              <a:extLst>
                <a:ext uri="{FF2B5EF4-FFF2-40B4-BE49-F238E27FC236}">
                  <a16:creationId xmlns:a16="http://schemas.microsoft.com/office/drawing/2014/main" id="{84BEEBD9-83B5-50E8-6516-F9C0F54F3A94}"/>
                </a:ext>
              </a:extLst>
            </p:cNvPr>
            <p:cNvSpPr/>
            <p:nvPr/>
          </p:nvSpPr>
          <p:spPr>
            <a:xfrm>
              <a:off x="1510594"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9" name="Freeform: Shape 9">
              <a:extLst>
                <a:ext uri="{FF2B5EF4-FFF2-40B4-BE49-F238E27FC236}">
                  <a16:creationId xmlns:a16="http://schemas.microsoft.com/office/drawing/2014/main" id="{D7CB72F4-D0A7-9869-2EDA-4DC6E20E7E32}"/>
                </a:ext>
              </a:extLst>
            </p:cNvPr>
            <p:cNvSpPr/>
            <p:nvPr/>
          </p:nvSpPr>
          <p:spPr>
            <a:xfrm flipH="1">
              <a:off x="2366487"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C3DCAC"/>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10" name="Freeform: Shape 17">
              <a:extLst>
                <a:ext uri="{FF2B5EF4-FFF2-40B4-BE49-F238E27FC236}">
                  <a16:creationId xmlns:a16="http://schemas.microsoft.com/office/drawing/2014/main" id="{F4BE5503-52F9-8325-B3A4-523BA13B314B}"/>
                </a:ext>
              </a:extLst>
            </p:cNvPr>
            <p:cNvSpPr/>
            <p:nvPr/>
          </p:nvSpPr>
          <p:spPr>
            <a:xfrm flipV="1">
              <a:off x="1256405" y="2348844"/>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11" name="Oval 10">
              <a:extLst>
                <a:ext uri="{FF2B5EF4-FFF2-40B4-BE49-F238E27FC236}">
                  <a16:creationId xmlns:a16="http://schemas.microsoft.com/office/drawing/2014/main" id="{E569CB92-DB0B-83B2-BD71-0AC25472DF66}"/>
                </a:ext>
              </a:extLst>
            </p:cNvPr>
            <p:cNvSpPr/>
            <p:nvPr/>
          </p:nvSpPr>
          <p:spPr>
            <a:xfrm>
              <a:off x="2292690" y="2302658"/>
              <a:ext cx="147593" cy="147593"/>
            </a:xfrm>
            <a:prstGeom prst="ellipse">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grpSp>
          <p:nvGrpSpPr>
            <p:cNvPr id="12" name="Group 11">
              <a:extLst>
                <a:ext uri="{FF2B5EF4-FFF2-40B4-BE49-F238E27FC236}">
                  <a16:creationId xmlns:a16="http://schemas.microsoft.com/office/drawing/2014/main" id="{EE9D9ABB-6F00-7067-0E6C-B34FC8A91601}"/>
                </a:ext>
              </a:extLst>
            </p:cNvPr>
            <p:cNvGrpSpPr/>
            <p:nvPr/>
          </p:nvGrpSpPr>
          <p:grpSpPr>
            <a:xfrm>
              <a:off x="1164441" y="4400324"/>
              <a:ext cx="2404090" cy="913788"/>
              <a:chOff x="1164441" y="4400324"/>
              <a:chExt cx="2404090" cy="913788"/>
            </a:xfrm>
          </p:grpSpPr>
          <p:sp>
            <p:nvSpPr>
              <p:cNvPr id="17" name="Rectangle 16">
                <a:extLst>
                  <a:ext uri="{FF2B5EF4-FFF2-40B4-BE49-F238E27FC236}">
                    <a16:creationId xmlns:a16="http://schemas.microsoft.com/office/drawing/2014/main" id="{CB55055B-6821-8E60-C238-ECAF231EDBAF}"/>
                  </a:ext>
                </a:extLst>
              </p:cNvPr>
              <p:cNvSpPr/>
              <p:nvPr/>
            </p:nvSpPr>
            <p:spPr>
              <a:xfrm>
                <a:off x="1164441" y="4790892"/>
                <a:ext cx="2404090" cy="523220"/>
              </a:xfrm>
              <a:prstGeom prst="rect">
                <a:avLst/>
              </a:prstGeom>
            </p:spPr>
            <p:txBody>
              <a:bodyPr wrap="square">
                <a:spAutoFit/>
              </a:bodyPr>
              <a:lstStyle/>
              <a:p>
                <a:pPr algn="ctr" eaLnBrk="1" fontAlgn="auto" hangingPunct="1">
                  <a:spcBef>
                    <a:spcPts val="0"/>
                  </a:spcBef>
                  <a:spcAft>
                    <a:spcPts val="0"/>
                  </a:spcAft>
                  <a:defRPr/>
                </a:pPr>
                <a:r>
                  <a:rPr lang="en-GB" sz="1400" dirty="0">
                    <a:solidFill>
                      <a:srgbClr val="000000"/>
                    </a:solidFill>
                    <a:latin typeface="Aptos" panose="020B0004020202020204" pitchFamily="34" charset="0"/>
                    <a:cs typeface="+mn-cs"/>
                  </a:rPr>
                  <a:t>Today’s online seminar will cover financial education.</a:t>
                </a:r>
              </a:p>
            </p:txBody>
          </p:sp>
          <p:sp>
            <p:nvSpPr>
              <p:cNvPr id="18" name="Rectangle 17">
                <a:extLst>
                  <a:ext uri="{FF2B5EF4-FFF2-40B4-BE49-F238E27FC236}">
                    <a16:creationId xmlns:a16="http://schemas.microsoft.com/office/drawing/2014/main" id="{0BBB4C33-29D8-AC84-128C-BDE9D50E2ABB}"/>
                  </a:ext>
                </a:extLst>
              </p:cNvPr>
              <p:cNvSpPr/>
              <p:nvPr/>
            </p:nvSpPr>
            <p:spPr>
              <a:xfrm>
                <a:off x="1455299" y="4400324"/>
                <a:ext cx="1805302" cy="369332"/>
              </a:xfrm>
              <a:prstGeom prst="rect">
                <a:avLst/>
              </a:prstGeom>
            </p:spPr>
            <p:txBody>
              <a:bodyPr wrap="none">
                <a:spAutoFit/>
              </a:bodyPr>
              <a:lstStyle/>
              <a:p>
                <a:pPr algn="ctr" eaLnBrk="1" fontAlgn="auto" hangingPunct="1">
                  <a:spcBef>
                    <a:spcPts val="0"/>
                  </a:spcBef>
                  <a:spcAft>
                    <a:spcPts val="0"/>
                  </a:spcAft>
                  <a:defRPr/>
                </a:pPr>
                <a:r>
                  <a:rPr lang="en-GB" b="1" dirty="0">
                    <a:solidFill>
                      <a:schemeClr val="accent5"/>
                    </a:solidFill>
                    <a:latin typeface="Aptos" panose="020B0004020202020204" pitchFamily="34" charset="0"/>
                    <a:cs typeface="+mn-cs"/>
                  </a:rPr>
                  <a:t>Online Seminar</a:t>
                </a:r>
              </a:p>
            </p:txBody>
          </p:sp>
        </p:grpSp>
        <p:grpSp>
          <p:nvGrpSpPr>
            <p:cNvPr id="13" name="Picture 4" descr="Teacher">
              <a:extLst>
                <a:ext uri="{FF2B5EF4-FFF2-40B4-BE49-F238E27FC236}">
                  <a16:creationId xmlns:a16="http://schemas.microsoft.com/office/drawing/2014/main" id="{E6326470-FFD6-2C05-0F08-65FC97F05A2A}"/>
                </a:ext>
              </a:extLst>
            </p:cNvPr>
            <p:cNvGrpSpPr/>
            <p:nvPr/>
          </p:nvGrpSpPr>
          <p:grpSpPr>
            <a:xfrm>
              <a:off x="2015203" y="3163637"/>
              <a:ext cx="684208" cy="684208"/>
              <a:chOff x="2052010" y="3047538"/>
              <a:chExt cx="684208" cy="684208"/>
            </a:xfrm>
            <a:solidFill>
              <a:srgbClr val="00A5E3"/>
            </a:solidFill>
            <a:effectLst/>
          </p:grpSpPr>
          <p:sp>
            <p:nvSpPr>
              <p:cNvPr id="14" name="Freeform: Shape 52">
                <a:extLst>
                  <a:ext uri="{FF2B5EF4-FFF2-40B4-BE49-F238E27FC236}">
                    <a16:creationId xmlns:a16="http://schemas.microsoft.com/office/drawing/2014/main" id="{57DE030A-41F9-8C8A-E3E1-70B79A298383}"/>
                  </a:ext>
                </a:extLst>
              </p:cNvPr>
              <p:cNvSpPr/>
              <p:nvPr/>
            </p:nvSpPr>
            <p:spPr>
              <a:xfrm>
                <a:off x="2193127" y="3182954"/>
                <a:ext cx="513156" cy="356358"/>
              </a:xfrm>
              <a:custGeom>
                <a:avLst/>
                <a:gdLst>
                  <a:gd name="connsiteX0" fmla="*/ 484647 w 513156"/>
                  <a:gd name="connsiteY0" fmla="*/ 0 h 356358"/>
                  <a:gd name="connsiteX1" fmla="*/ 28509 w 513156"/>
                  <a:gd name="connsiteY1" fmla="*/ 0 h 356358"/>
                  <a:gd name="connsiteX2" fmla="*/ 0 w 513156"/>
                  <a:gd name="connsiteY2" fmla="*/ 28509 h 356358"/>
                  <a:gd name="connsiteX3" fmla="*/ 0 w 513156"/>
                  <a:gd name="connsiteY3" fmla="*/ 131853 h 356358"/>
                  <a:gd name="connsiteX4" fmla="*/ 25658 w 513156"/>
                  <a:gd name="connsiteY4" fmla="*/ 128289 h 356358"/>
                  <a:gd name="connsiteX5" fmla="*/ 42763 w 513156"/>
                  <a:gd name="connsiteY5" fmla="*/ 129714 h 356358"/>
                  <a:gd name="connsiteX6" fmla="*/ 42763 w 513156"/>
                  <a:gd name="connsiteY6" fmla="*/ 42763 h 356358"/>
                  <a:gd name="connsiteX7" fmla="*/ 470393 w 513156"/>
                  <a:gd name="connsiteY7" fmla="*/ 42763 h 356358"/>
                  <a:gd name="connsiteX8" fmla="*/ 470393 w 513156"/>
                  <a:gd name="connsiteY8" fmla="*/ 313595 h 356358"/>
                  <a:gd name="connsiteX9" fmla="*/ 228782 w 513156"/>
                  <a:gd name="connsiteY9" fmla="*/ 313595 h 356358"/>
                  <a:gd name="connsiteX10" fmla="*/ 188157 w 513156"/>
                  <a:gd name="connsiteY10" fmla="*/ 356358 h 356358"/>
                  <a:gd name="connsiteX11" fmla="*/ 484647 w 513156"/>
                  <a:gd name="connsiteY11" fmla="*/ 356358 h 356358"/>
                  <a:gd name="connsiteX12" fmla="*/ 513156 w 513156"/>
                  <a:gd name="connsiteY12" fmla="*/ 327850 h 356358"/>
                  <a:gd name="connsiteX13" fmla="*/ 513156 w 513156"/>
                  <a:gd name="connsiteY13" fmla="*/ 28509 h 356358"/>
                  <a:gd name="connsiteX14" fmla="*/ 484647 w 513156"/>
                  <a:gd name="connsiteY14" fmla="*/ 0 h 35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3156" h="356358">
                    <a:moveTo>
                      <a:pt x="484647" y="0"/>
                    </a:moveTo>
                    <a:lnTo>
                      <a:pt x="28509" y="0"/>
                    </a:lnTo>
                    <a:cubicBezTo>
                      <a:pt x="12829" y="0"/>
                      <a:pt x="0" y="12829"/>
                      <a:pt x="0" y="28509"/>
                    </a:cubicBezTo>
                    <a:lnTo>
                      <a:pt x="0" y="131853"/>
                    </a:lnTo>
                    <a:cubicBezTo>
                      <a:pt x="7840" y="129714"/>
                      <a:pt x="17105" y="128289"/>
                      <a:pt x="25658" y="128289"/>
                    </a:cubicBezTo>
                    <a:cubicBezTo>
                      <a:pt x="31360" y="128289"/>
                      <a:pt x="37061" y="129002"/>
                      <a:pt x="42763" y="129714"/>
                    </a:cubicBezTo>
                    <a:lnTo>
                      <a:pt x="42763" y="42763"/>
                    </a:lnTo>
                    <a:lnTo>
                      <a:pt x="470393" y="42763"/>
                    </a:lnTo>
                    <a:lnTo>
                      <a:pt x="470393" y="313595"/>
                    </a:lnTo>
                    <a:lnTo>
                      <a:pt x="228782" y="313595"/>
                    </a:lnTo>
                    <a:lnTo>
                      <a:pt x="188157" y="356358"/>
                    </a:lnTo>
                    <a:lnTo>
                      <a:pt x="484647" y="356358"/>
                    </a:lnTo>
                    <a:cubicBezTo>
                      <a:pt x="500327" y="356358"/>
                      <a:pt x="513156" y="343529"/>
                      <a:pt x="513156" y="327850"/>
                    </a:cubicBezTo>
                    <a:lnTo>
                      <a:pt x="513156" y="28509"/>
                    </a:lnTo>
                    <a:cubicBezTo>
                      <a:pt x="513156" y="12829"/>
                      <a:pt x="500327" y="0"/>
                      <a:pt x="484647" y="0"/>
                    </a:cubicBezTo>
                  </a:path>
                </a:pathLst>
              </a:custGeom>
              <a:solidFill>
                <a:schemeClr val="accent5"/>
              </a:solidFill>
              <a:ln w="7044" cap="flat">
                <a:noFill/>
                <a:prstDash val="solid"/>
                <a:miter/>
              </a:ln>
            </p:spPr>
            <p:txBody>
              <a:bodyPr rtlCol="0" anchor="ctr"/>
              <a:lstStyle/>
              <a:p>
                <a:pPr eaLnBrk="1" fontAlgn="auto" hangingPunct="1">
                  <a:spcBef>
                    <a:spcPts val="0"/>
                  </a:spcBef>
                  <a:spcAft>
                    <a:spcPts val="0"/>
                  </a:spcAft>
                  <a:defRPr/>
                </a:pPr>
                <a:endParaRPr lang="en-GB">
                  <a:solidFill>
                    <a:srgbClr val="111111"/>
                  </a:solidFill>
                  <a:latin typeface="Arial"/>
                  <a:cs typeface="+mn-cs"/>
                </a:endParaRPr>
              </a:p>
            </p:txBody>
          </p:sp>
          <p:sp>
            <p:nvSpPr>
              <p:cNvPr id="15" name="Freeform: Shape 53">
                <a:extLst>
                  <a:ext uri="{FF2B5EF4-FFF2-40B4-BE49-F238E27FC236}">
                    <a16:creationId xmlns:a16="http://schemas.microsoft.com/office/drawing/2014/main" id="{D0C3BC8C-411F-1FCF-DDA1-B7ABED308436}"/>
                  </a:ext>
                </a:extLst>
              </p:cNvPr>
              <p:cNvSpPr/>
              <p:nvPr/>
            </p:nvSpPr>
            <p:spPr>
              <a:xfrm>
                <a:off x="2158904" y="3339751"/>
                <a:ext cx="121175" cy="121161"/>
              </a:xfrm>
              <a:custGeom>
                <a:avLst/>
                <a:gdLst>
                  <a:gd name="connsiteX0" fmla="*/ 60594 w 121175"/>
                  <a:gd name="connsiteY0" fmla="*/ 121162 h 121161"/>
                  <a:gd name="connsiteX1" fmla="*/ 121175 w 121175"/>
                  <a:gd name="connsiteY1" fmla="*/ 60581 h 121161"/>
                  <a:gd name="connsiteX2" fmla="*/ 60594 w 121175"/>
                  <a:gd name="connsiteY2" fmla="*/ 0 h 121161"/>
                  <a:gd name="connsiteX3" fmla="*/ 13 w 121175"/>
                  <a:gd name="connsiteY3" fmla="*/ 60581 h 121161"/>
                  <a:gd name="connsiteX4" fmla="*/ 60594 w 121175"/>
                  <a:gd name="connsiteY4" fmla="*/ 121162 h 12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75" h="121161">
                    <a:moveTo>
                      <a:pt x="60594" y="121162"/>
                    </a:moveTo>
                    <a:cubicBezTo>
                      <a:pt x="94092" y="121162"/>
                      <a:pt x="121175" y="94079"/>
                      <a:pt x="121175" y="60581"/>
                    </a:cubicBezTo>
                    <a:cubicBezTo>
                      <a:pt x="121175" y="27083"/>
                      <a:pt x="94092" y="0"/>
                      <a:pt x="60594" y="0"/>
                    </a:cubicBezTo>
                    <a:cubicBezTo>
                      <a:pt x="27097" y="0"/>
                      <a:pt x="13" y="27083"/>
                      <a:pt x="13" y="60581"/>
                    </a:cubicBezTo>
                    <a:cubicBezTo>
                      <a:pt x="-699" y="94079"/>
                      <a:pt x="27097" y="121162"/>
                      <a:pt x="60594" y="121162"/>
                    </a:cubicBezTo>
                  </a:path>
                </a:pathLst>
              </a:custGeom>
              <a:solidFill>
                <a:schemeClr val="accent5"/>
              </a:solidFill>
              <a:ln w="7044" cap="flat">
                <a:noFill/>
                <a:prstDash val="solid"/>
                <a:miter/>
              </a:ln>
            </p:spPr>
            <p:txBody>
              <a:bodyPr rtlCol="0" anchor="ctr"/>
              <a:lstStyle/>
              <a:p>
                <a:pPr eaLnBrk="1" fontAlgn="auto" hangingPunct="1">
                  <a:spcBef>
                    <a:spcPts val="0"/>
                  </a:spcBef>
                  <a:spcAft>
                    <a:spcPts val="0"/>
                  </a:spcAft>
                  <a:defRPr/>
                </a:pPr>
                <a:endParaRPr lang="en-GB" dirty="0">
                  <a:solidFill>
                    <a:srgbClr val="111111"/>
                  </a:solidFill>
                  <a:latin typeface="Arial"/>
                  <a:cs typeface="+mn-cs"/>
                </a:endParaRPr>
              </a:p>
            </p:txBody>
          </p:sp>
          <p:sp>
            <p:nvSpPr>
              <p:cNvPr id="16" name="Freeform: Shape 54">
                <a:extLst>
                  <a:ext uri="{FF2B5EF4-FFF2-40B4-BE49-F238E27FC236}">
                    <a16:creationId xmlns:a16="http://schemas.microsoft.com/office/drawing/2014/main" id="{F49EB3FF-6447-8062-F39A-2D76F6CEA120}"/>
                  </a:ext>
                </a:extLst>
              </p:cNvPr>
              <p:cNvSpPr/>
              <p:nvPr/>
            </p:nvSpPr>
            <p:spPr>
              <a:xfrm>
                <a:off x="2081944" y="3376496"/>
                <a:ext cx="375208" cy="219832"/>
              </a:xfrm>
              <a:custGeom>
                <a:avLst/>
                <a:gdLst>
                  <a:gd name="connsiteX0" fmla="*/ 370613 w 375208"/>
                  <a:gd name="connsiteY0" fmla="*/ 13858 h 219832"/>
                  <a:gd name="connsiteX1" fmla="*/ 328562 w 375208"/>
                  <a:gd name="connsiteY1" fmla="*/ 4593 h 219832"/>
                  <a:gd name="connsiteX2" fmla="*/ 322861 w 375208"/>
                  <a:gd name="connsiteY2" fmla="*/ 10294 h 219832"/>
                  <a:gd name="connsiteX3" fmla="*/ 218804 w 375208"/>
                  <a:gd name="connsiteY3" fmla="*/ 118627 h 219832"/>
                  <a:gd name="connsiteX4" fmla="*/ 187444 w 375208"/>
                  <a:gd name="connsiteY4" fmla="*/ 105798 h 219832"/>
                  <a:gd name="connsiteX5" fmla="*/ 137554 w 375208"/>
                  <a:gd name="connsiteY5" fmla="*/ 99384 h 219832"/>
                  <a:gd name="connsiteX6" fmla="*/ 87664 w 375208"/>
                  <a:gd name="connsiteY6" fmla="*/ 107224 h 219832"/>
                  <a:gd name="connsiteX7" fmla="*/ 24232 w 375208"/>
                  <a:gd name="connsiteY7" fmla="*/ 140721 h 219832"/>
                  <a:gd name="connsiteX8" fmla="*/ 14967 w 375208"/>
                  <a:gd name="connsiteY8" fmla="*/ 157114 h 219832"/>
                  <a:gd name="connsiteX9" fmla="*/ 0 w 375208"/>
                  <a:gd name="connsiteY9" fmla="*/ 219833 h 219832"/>
                  <a:gd name="connsiteX10" fmla="*/ 213102 w 375208"/>
                  <a:gd name="connsiteY10" fmla="*/ 219833 h 219832"/>
                  <a:gd name="connsiteX11" fmla="*/ 213102 w 375208"/>
                  <a:gd name="connsiteY11" fmla="*/ 219120 h 219832"/>
                  <a:gd name="connsiteX12" fmla="*/ 273683 w 375208"/>
                  <a:gd name="connsiteY12" fmla="*/ 148561 h 219832"/>
                  <a:gd name="connsiteX13" fmla="*/ 367049 w 375208"/>
                  <a:gd name="connsiteY13" fmla="*/ 50206 h 219832"/>
                  <a:gd name="connsiteX14" fmla="*/ 370613 w 375208"/>
                  <a:gd name="connsiteY14" fmla="*/ 13858 h 21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5208" h="219832">
                    <a:moveTo>
                      <a:pt x="370613" y="13858"/>
                    </a:moveTo>
                    <a:cubicBezTo>
                      <a:pt x="361347" y="-396"/>
                      <a:pt x="342817" y="-3960"/>
                      <a:pt x="328562" y="4593"/>
                    </a:cubicBezTo>
                    <a:cubicBezTo>
                      <a:pt x="325712" y="6018"/>
                      <a:pt x="324286" y="8869"/>
                      <a:pt x="322861" y="10294"/>
                    </a:cubicBezTo>
                    <a:lnTo>
                      <a:pt x="218804" y="118627"/>
                    </a:lnTo>
                    <a:cubicBezTo>
                      <a:pt x="208826" y="113638"/>
                      <a:pt x="198135" y="109362"/>
                      <a:pt x="187444" y="105798"/>
                    </a:cubicBezTo>
                    <a:cubicBezTo>
                      <a:pt x="171052" y="102947"/>
                      <a:pt x="153947" y="99384"/>
                      <a:pt x="137554" y="99384"/>
                    </a:cubicBezTo>
                    <a:cubicBezTo>
                      <a:pt x="121162" y="99384"/>
                      <a:pt x="104057" y="102235"/>
                      <a:pt x="87664" y="107224"/>
                    </a:cubicBezTo>
                    <a:cubicBezTo>
                      <a:pt x="63432" y="113638"/>
                      <a:pt x="42050" y="125754"/>
                      <a:pt x="24232" y="140721"/>
                    </a:cubicBezTo>
                    <a:cubicBezTo>
                      <a:pt x="19956" y="144998"/>
                      <a:pt x="16392" y="151412"/>
                      <a:pt x="14967" y="157114"/>
                    </a:cubicBezTo>
                    <a:lnTo>
                      <a:pt x="0" y="219833"/>
                    </a:lnTo>
                    <a:lnTo>
                      <a:pt x="213102" y="219833"/>
                    </a:lnTo>
                    <a:lnTo>
                      <a:pt x="213102" y="219120"/>
                    </a:lnTo>
                    <a:lnTo>
                      <a:pt x="273683" y="148561"/>
                    </a:lnTo>
                    <a:lnTo>
                      <a:pt x="367049" y="50206"/>
                    </a:lnTo>
                    <a:cubicBezTo>
                      <a:pt x="375602" y="41654"/>
                      <a:pt x="378453" y="25261"/>
                      <a:pt x="370613" y="13858"/>
                    </a:cubicBezTo>
                  </a:path>
                </a:pathLst>
              </a:custGeom>
              <a:solidFill>
                <a:schemeClr val="accent5"/>
              </a:solidFill>
              <a:ln w="7044" cap="flat">
                <a:noFill/>
                <a:prstDash val="solid"/>
                <a:miter/>
              </a:ln>
            </p:spPr>
            <p:txBody>
              <a:bodyPr rtlCol="0" anchor="ctr"/>
              <a:lstStyle/>
              <a:p>
                <a:pPr eaLnBrk="1" fontAlgn="auto" hangingPunct="1">
                  <a:spcBef>
                    <a:spcPts val="0"/>
                  </a:spcBef>
                  <a:spcAft>
                    <a:spcPts val="0"/>
                  </a:spcAft>
                  <a:defRPr/>
                </a:pPr>
                <a:endParaRPr lang="en-GB">
                  <a:solidFill>
                    <a:srgbClr val="111111"/>
                  </a:solidFill>
                  <a:latin typeface="Arial"/>
                  <a:cs typeface="+mn-cs"/>
                </a:endParaRPr>
              </a:p>
            </p:txBody>
          </p:sp>
        </p:grpSp>
      </p:grpSp>
      <p:grpSp>
        <p:nvGrpSpPr>
          <p:cNvPr id="19" name="Group 18">
            <a:extLst>
              <a:ext uri="{FF2B5EF4-FFF2-40B4-BE49-F238E27FC236}">
                <a16:creationId xmlns:a16="http://schemas.microsoft.com/office/drawing/2014/main" id="{5AC7A69E-95D4-14A1-1F1A-1278484F5D0B}"/>
              </a:ext>
            </a:extLst>
          </p:cNvPr>
          <p:cNvGrpSpPr/>
          <p:nvPr/>
        </p:nvGrpSpPr>
        <p:grpSpPr>
          <a:xfrm>
            <a:off x="4751047" y="2012669"/>
            <a:ext cx="2644499" cy="3138423"/>
            <a:chOff x="3227046" y="1458443"/>
            <a:chExt cx="2644499" cy="3138423"/>
          </a:xfrm>
        </p:grpSpPr>
        <p:sp>
          <p:nvSpPr>
            <p:cNvPr id="20" name="Freeform: Shape 16">
              <a:extLst>
                <a:ext uri="{FF2B5EF4-FFF2-40B4-BE49-F238E27FC236}">
                  <a16:creationId xmlns:a16="http://schemas.microsoft.com/office/drawing/2014/main" id="{F5FA2DE9-31DE-E319-4EA9-153057CC629B}"/>
                </a:ext>
              </a:extLst>
            </p:cNvPr>
            <p:cNvSpPr/>
            <p:nvPr/>
          </p:nvSpPr>
          <p:spPr>
            <a:xfrm>
              <a:off x="3434309" y="3432869"/>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21" name="Freeform: Shape 20">
              <a:extLst>
                <a:ext uri="{FF2B5EF4-FFF2-40B4-BE49-F238E27FC236}">
                  <a16:creationId xmlns:a16="http://schemas.microsoft.com/office/drawing/2014/main" id="{6BF3E777-4F9A-A33E-9488-AFA559964A7B}"/>
                </a:ext>
              </a:extLst>
            </p:cNvPr>
            <p:cNvSpPr/>
            <p:nvPr/>
          </p:nvSpPr>
          <p:spPr>
            <a:xfrm>
              <a:off x="3693403"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22" name="Freeform: Shape 21">
              <a:extLst>
                <a:ext uri="{FF2B5EF4-FFF2-40B4-BE49-F238E27FC236}">
                  <a16:creationId xmlns:a16="http://schemas.microsoft.com/office/drawing/2014/main" id="{8169987D-A036-7C5C-358E-BD48C7A9BEB3}"/>
                </a:ext>
              </a:extLst>
            </p:cNvPr>
            <p:cNvSpPr/>
            <p:nvPr/>
          </p:nvSpPr>
          <p:spPr>
            <a:xfrm flipH="1">
              <a:off x="4549296"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05A0F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23" name="Oval 22">
              <a:extLst>
                <a:ext uri="{FF2B5EF4-FFF2-40B4-BE49-F238E27FC236}">
                  <a16:creationId xmlns:a16="http://schemas.microsoft.com/office/drawing/2014/main" id="{FB604066-013E-5E3B-19EB-09021B1620FF}"/>
                </a:ext>
              </a:extLst>
            </p:cNvPr>
            <p:cNvSpPr/>
            <p:nvPr/>
          </p:nvSpPr>
          <p:spPr>
            <a:xfrm>
              <a:off x="3394538" y="3379583"/>
              <a:ext cx="147593" cy="147593"/>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sp>
          <p:nvSpPr>
            <p:cNvPr id="24" name="Oval 23">
              <a:extLst>
                <a:ext uri="{FF2B5EF4-FFF2-40B4-BE49-F238E27FC236}">
                  <a16:creationId xmlns:a16="http://schemas.microsoft.com/office/drawing/2014/main" id="{7E5A8066-F016-49FD-787A-0E6D79471724}"/>
                </a:ext>
              </a:extLst>
            </p:cNvPr>
            <p:cNvSpPr/>
            <p:nvPr/>
          </p:nvSpPr>
          <p:spPr>
            <a:xfrm>
              <a:off x="4475499" y="4449273"/>
              <a:ext cx="147593" cy="147593"/>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grpSp>
          <p:nvGrpSpPr>
            <p:cNvPr id="25" name="Group 24">
              <a:extLst>
                <a:ext uri="{FF2B5EF4-FFF2-40B4-BE49-F238E27FC236}">
                  <a16:creationId xmlns:a16="http://schemas.microsoft.com/office/drawing/2014/main" id="{28869000-A65F-6E81-53FA-8EBDECF219FE}"/>
                </a:ext>
              </a:extLst>
            </p:cNvPr>
            <p:cNvGrpSpPr/>
            <p:nvPr/>
          </p:nvGrpSpPr>
          <p:grpSpPr>
            <a:xfrm>
              <a:off x="3227046" y="1458443"/>
              <a:ext cx="2644499" cy="1060049"/>
              <a:chOff x="3227046" y="1458443"/>
              <a:chExt cx="2644499" cy="1060049"/>
            </a:xfrm>
          </p:grpSpPr>
          <p:sp>
            <p:nvSpPr>
              <p:cNvPr id="27" name="Rectangle 26">
                <a:extLst>
                  <a:ext uri="{FF2B5EF4-FFF2-40B4-BE49-F238E27FC236}">
                    <a16:creationId xmlns:a16="http://schemas.microsoft.com/office/drawing/2014/main" id="{211B823D-D2AE-7206-9E16-5896CD32716E}"/>
                  </a:ext>
                </a:extLst>
              </p:cNvPr>
              <p:cNvSpPr/>
              <p:nvPr/>
            </p:nvSpPr>
            <p:spPr>
              <a:xfrm>
                <a:off x="3227046" y="1779828"/>
                <a:ext cx="2644499" cy="738664"/>
              </a:xfrm>
              <a:prstGeom prst="rect">
                <a:avLst/>
              </a:prstGeom>
            </p:spPr>
            <p:txBody>
              <a:bodyPr wrap="square">
                <a:spAutoFit/>
              </a:bodyPr>
              <a:lstStyle/>
              <a:p>
                <a:pPr lvl="0" algn="ctr">
                  <a:defRPr/>
                </a:pPr>
                <a:r>
                  <a:rPr lang="en-GB" sz="1400" dirty="0">
                    <a:solidFill>
                      <a:srgbClr val="000000"/>
                    </a:solidFill>
                    <a:latin typeface="Arial"/>
                    <a:ea typeface="ヒラギノ角ゴ Pro W3"/>
                  </a:rPr>
                  <a:t>You will be able to ask </a:t>
                </a:r>
                <a:r>
                  <a:rPr lang="en-GB" sz="1400" dirty="0">
                    <a:solidFill>
                      <a:srgbClr val="000000"/>
                    </a:solidFill>
                    <a:latin typeface="Aptos" panose="020B0004020202020204" pitchFamily="34" charset="0"/>
                  </a:rPr>
                  <a:t>questions relating to your own circumstances. </a:t>
                </a:r>
              </a:p>
            </p:txBody>
          </p:sp>
          <p:sp>
            <p:nvSpPr>
              <p:cNvPr id="28" name="Rectangle 27">
                <a:extLst>
                  <a:ext uri="{FF2B5EF4-FFF2-40B4-BE49-F238E27FC236}">
                    <a16:creationId xmlns:a16="http://schemas.microsoft.com/office/drawing/2014/main" id="{D32D5581-2575-3B04-C213-8884763AF045}"/>
                  </a:ext>
                </a:extLst>
              </p:cNvPr>
              <p:cNvSpPr/>
              <p:nvPr/>
            </p:nvSpPr>
            <p:spPr>
              <a:xfrm>
                <a:off x="3731383" y="1458443"/>
                <a:ext cx="1635832" cy="369332"/>
              </a:xfrm>
              <a:prstGeom prst="rect">
                <a:avLst/>
              </a:prstGeom>
            </p:spPr>
            <p:txBody>
              <a:bodyPr wrap="none">
                <a:spAutoFit/>
              </a:bodyPr>
              <a:lstStyle/>
              <a:p>
                <a:pPr algn="ctr" eaLnBrk="1" fontAlgn="auto" hangingPunct="1">
                  <a:spcBef>
                    <a:spcPts val="0"/>
                  </a:spcBef>
                  <a:spcAft>
                    <a:spcPts val="0"/>
                  </a:spcAft>
                  <a:defRPr/>
                </a:pPr>
                <a:r>
                  <a:rPr lang="en-GB" b="1" dirty="0">
                    <a:solidFill>
                      <a:schemeClr val="accent2"/>
                    </a:solidFill>
                    <a:latin typeface="Aptos" panose="020B0004020202020204" pitchFamily="34" charset="0"/>
                    <a:cs typeface="+mn-cs"/>
                  </a:rPr>
                  <a:t>Follow up call</a:t>
                </a:r>
              </a:p>
            </p:txBody>
          </p:sp>
        </p:grpSp>
        <p:pic>
          <p:nvPicPr>
            <p:cNvPr id="26" name="Picture 3" descr="Call center">
              <a:extLst>
                <a:ext uri="{FF2B5EF4-FFF2-40B4-BE49-F238E27FC236}">
                  <a16:creationId xmlns:a16="http://schemas.microsoft.com/office/drawing/2014/main" id="{23864E1E-DA3C-6BB8-6AF9-6338E42CB849}"/>
                </a:ext>
              </a:extLst>
            </p:cNvPr>
            <p:cNvPicPr>
              <a:picLocks noChangeAspect="1" noChangeArrowheads="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4260235" y="3129438"/>
              <a:ext cx="595198" cy="59519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9" name="Group 28">
            <a:extLst>
              <a:ext uri="{FF2B5EF4-FFF2-40B4-BE49-F238E27FC236}">
                <a16:creationId xmlns:a16="http://schemas.microsoft.com/office/drawing/2014/main" id="{A4005069-28B3-520D-D731-DFC677FA9ACF}"/>
              </a:ext>
            </a:extLst>
          </p:cNvPr>
          <p:cNvGrpSpPr/>
          <p:nvPr/>
        </p:nvGrpSpPr>
        <p:grpSpPr>
          <a:xfrm>
            <a:off x="7058011" y="2856883"/>
            <a:ext cx="2466354" cy="3227042"/>
            <a:chOff x="5534011" y="2302658"/>
            <a:chExt cx="2466354" cy="3227042"/>
          </a:xfrm>
        </p:grpSpPr>
        <p:sp>
          <p:nvSpPr>
            <p:cNvPr id="30" name="Freeform: Shape 18">
              <a:extLst>
                <a:ext uri="{FF2B5EF4-FFF2-40B4-BE49-F238E27FC236}">
                  <a16:creationId xmlns:a16="http://schemas.microsoft.com/office/drawing/2014/main" id="{52B0CBC6-EB46-701E-A70D-8603D2CBCD93}"/>
                </a:ext>
              </a:extLst>
            </p:cNvPr>
            <p:cNvSpPr/>
            <p:nvPr/>
          </p:nvSpPr>
          <p:spPr>
            <a:xfrm flipV="1">
              <a:off x="5612213" y="2348844"/>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31" name="Freeform: Shape 23">
              <a:extLst>
                <a:ext uri="{FF2B5EF4-FFF2-40B4-BE49-F238E27FC236}">
                  <a16:creationId xmlns:a16="http://schemas.microsoft.com/office/drawing/2014/main" id="{083C823C-494A-65C3-CB30-89794454C673}"/>
                </a:ext>
              </a:extLst>
            </p:cNvPr>
            <p:cNvSpPr/>
            <p:nvPr/>
          </p:nvSpPr>
          <p:spPr>
            <a:xfrm>
              <a:off x="5867895"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32" name="Freeform: Shape 24">
              <a:extLst>
                <a:ext uri="{FF2B5EF4-FFF2-40B4-BE49-F238E27FC236}">
                  <a16:creationId xmlns:a16="http://schemas.microsoft.com/office/drawing/2014/main" id="{09851F88-6737-2F65-69B2-B99AEB6422AA}"/>
                </a:ext>
              </a:extLst>
            </p:cNvPr>
            <p:cNvSpPr/>
            <p:nvPr/>
          </p:nvSpPr>
          <p:spPr>
            <a:xfrm flipH="1">
              <a:off x="6723788"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F789A8"/>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33" name="Oval 32">
              <a:extLst>
                <a:ext uri="{FF2B5EF4-FFF2-40B4-BE49-F238E27FC236}">
                  <a16:creationId xmlns:a16="http://schemas.microsoft.com/office/drawing/2014/main" id="{E9058B06-50B7-C178-99C9-4986D91D8528}"/>
                </a:ext>
              </a:extLst>
            </p:cNvPr>
            <p:cNvSpPr/>
            <p:nvPr/>
          </p:nvSpPr>
          <p:spPr>
            <a:xfrm>
              <a:off x="5572442" y="3379583"/>
              <a:ext cx="147593" cy="147593"/>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sp>
          <p:nvSpPr>
            <p:cNvPr id="34" name="Oval 33">
              <a:extLst>
                <a:ext uri="{FF2B5EF4-FFF2-40B4-BE49-F238E27FC236}">
                  <a16:creationId xmlns:a16="http://schemas.microsoft.com/office/drawing/2014/main" id="{B3CCA3F5-C862-2704-C59E-35374CC3F5D3}"/>
                </a:ext>
              </a:extLst>
            </p:cNvPr>
            <p:cNvSpPr/>
            <p:nvPr/>
          </p:nvSpPr>
          <p:spPr>
            <a:xfrm>
              <a:off x="6649991" y="2302658"/>
              <a:ext cx="147593" cy="147593"/>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sp>
          <p:nvSpPr>
            <p:cNvPr id="35" name="Oval 34">
              <a:extLst>
                <a:ext uri="{FF2B5EF4-FFF2-40B4-BE49-F238E27FC236}">
                  <a16:creationId xmlns:a16="http://schemas.microsoft.com/office/drawing/2014/main" id="{4189AED5-AD5F-4979-D1E8-660F7A26BF35}"/>
                </a:ext>
              </a:extLst>
            </p:cNvPr>
            <p:cNvSpPr/>
            <p:nvPr/>
          </p:nvSpPr>
          <p:spPr>
            <a:xfrm>
              <a:off x="7725888" y="3379583"/>
              <a:ext cx="147593" cy="147593"/>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grpSp>
          <p:nvGrpSpPr>
            <p:cNvPr id="36" name="Group 35">
              <a:extLst>
                <a:ext uri="{FF2B5EF4-FFF2-40B4-BE49-F238E27FC236}">
                  <a16:creationId xmlns:a16="http://schemas.microsoft.com/office/drawing/2014/main" id="{2A9F1240-931B-F3EB-65FE-56CB5D736580}"/>
                </a:ext>
              </a:extLst>
            </p:cNvPr>
            <p:cNvGrpSpPr/>
            <p:nvPr/>
          </p:nvGrpSpPr>
          <p:grpSpPr>
            <a:xfrm>
              <a:off x="5534011" y="4400324"/>
              <a:ext cx="2466354" cy="1129376"/>
              <a:chOff x="5534011" y="4400324"/>
              <a:chExt cx="2466354" cy="1129376"/>
            </a:xfrm>
          </p:grpSpPr>
          <p:sp>
            <p:nvSpPr>
              <p:cNvPr id="41" name="Rectangle 40">
                <a:extLst>
                  <a:ext uri="{FF2B5EF4-FFF2-40B4-BE49-F238E27FC236}">
                    <a16:creationId xmlns:a16="http://schemas.microsoft.com/office/drawing/2014/main" id="{916E9481-7B67-8E16-DB95-1C743DDA546B}"/>
                  </a:ext>
                </a:extLst>
              </p:cNvPr>
              <p:cNvSpPr/>
              <p:nvPr/>
            </p:nvSpPr>
            <p:spPr>
              <a:xfrm>
                <a:off x="5534011" y="4791036"/>
                <a:ext cx="2466354" cy="738664"/>
              </a:xfrm>
              <a:prstGeom prst="rect">
                <a:avLst/>
              </a:prstGeom>
            </p:spPr>
            <p:txBody>
              <a:bodyPr wrap="square">
                <a:spAutoFit/>
              </a:bodyPr>
              <a:lstStyle/>
              <a:p>
                <a:pPr algn="ctr" eaLnBrk="1" fontAlgn="auto" hangingPunct="1">
                  <a:spcBef>
                    <a:spcPts val="0"/>
                  </a:spcBef>
                  <a:spcAft>
                    <a:spcPts val="0"/>
                  </a:spcAft>
                  <a:defRPr/>
                </a:pPr>
                <a:r>
                  <a:rPr lang="en-GB" sz="1400" dirty="0">
                    <a:solidFill>
                      <a:srgbClr val="000000"/>
                    </a:solidFill>
                    <a:latin typeface="Aptos" panose="020B0004020202020204" pitchFamily="34" charset="0"/>
                    <a:cs typeface="+mn-cs"/>
                  </a:rPr>
                  <a:t>We will identify your next steps and point you in the right direction.</a:t>
                </a:r>
              </a:p>
            </p:txBody>
          </p:sp>
          <p:sp>
            <p:nvSpPr>
              <p:cNvPr id="42" name="Rectangle 41">
                <a:extLst>
                  <a:ext uri="{FF2B5EF4-FFF2-40B4-BE49-F238E27FC236}">
                    <a16:creationId xmlns:a16="http://schemas.microsoft.com/office/drawing/2014/main" id="{9C964607-DD38-0929-31FE-CB7F40090CE8}"/>
                  </a:ext>
                </a:extLst>
              </p:cNvPr>
              <p:cNvSpPr/>
              <p:nvPr/>
            </p:nvSpPr>
            <p:spPr>
              <a:xfrm>
                <a:off x="6099941" y="4400324"/>
                <a:ext cx="1297022" cy="369332"/>
              </a:xfrm>
              <a:prstGeom prst="rect">
                <a:avLst/>
              </a:prstGeom>
            </p:spPr>
            <p:txBody>
              <a:bodyPr wrap="none">
                <a:spAutoFit/>
              </a:bodyPr>
              <a:lstStyle/>
              <a:p>
                <a:pPr algn="ctr" eaLnBrk="1" fontAlgn="auto" hangingPunct="1">
                  <a:spcBef>
                    <a:spcPts val="0"/>
                  </a:spcBef>
                  <a:spcAft>
                    <a:spcPts val="0"/>
                  </a:spcAft>
                  <a:defRPr/>
                </a:pPr>
                <a:r>
                  <a:rPr lang="en-GB" b="1" dirty="0">
                    <a:solidFill>
                      <a:schemeClr val="accent6"/>
                    </a:solidFill>
                    <a:latin typeface="Aptos" panose="020B0004020202020204" pitchFamily="34" charset="0"/>
                    <a:cs typeface="+mn-cs"/>
                  </a:rPr>
                  <a:t>Next steps</a:t>
                </a:r>
              </a:p>
            </p:txBody>
          </p:sp>
        </p:grpSp>
        <p:grpSp>
          <p:nvGrpSpPr>
            <p:cNvPr id="37" name="Group 14">
              <a:extLst>
                <a:ext uri="{FF2B5EF4-FFF2-40B4-BE49-F238E27FC236}">
                  <a16:creationId xmlns:a16="http://schemas.microsoft.com/office/drawing/2014/main" id="{2ED17688-2428-D5A1-E2BD-0FB0925B7830}"/>
                </a:ext>
              </a:extLst>
            </p:cNvPr>
            <p:cNvGrpSpPr/>
            <p:nvPr/>
          </p:nvGrpSpPr>
          <p:grpSpPr>
            <a:xfrm>
              <a:off x="6370747" y="3129438"/>
              <a:ext cx="722718" cy="896142"/>
              <a:chOff x="1502662" y="755824"/>
              <a:chExt cx="5138418" cy="6371434"/>
            </a:xfrm>
            <a:solidFill>
              <a:srgbClr val="9875A7"/>
            </a:solidFill>
          </p:grpSpPr>
          <p:sp>
            <p:nvSpPr>
              <p:cNvPr id="38" name="Isosceles Triangle 13">
                <a:extLst>
                  <a:ext uri="{FF2B5EF4-FFF2-40B4-BE49-F238E27FC236}">
                    <a16:creationId xmlns:a16="http://schemas.microsoft.com/office/drawing/2014/main" id="{7A822998-B08F-EBDF-8F1E-3D9CB4BD3941}"/>
                  </a:ext>
                </a:extLst>
              </p:cNvPr>
              <p:cNvSpPr/>
              <p:nvPr/>
            </p:nvSpPr>
            <p:spPr>
              <a:xfrm>
                <a:off x="1502662" y="1988840"/>
                <a:ext cx="5138418" cy="5138418"/>
              </a:xfrm>
              <a:custGeom>
                <a:avLst/>
                <a:gdLst/>
                <a:ahLst/>
                <a:cxnLst/>
                <a:rect l="l" t="t" r="r" b="b"/>
                <a:pathLst>
                  <a:path w="5138418" h="5138418">
                    <a:moveTo>
                      <a:pt x="2569209" y="0"/>
                    </a:moveTo>
                    <a:lnTo>
                      <a:pt x="3433305" y="1008112"/>
                    </a:lnTo>
                    <a:lnTo>
                      <a:pt x="2929249" y="1008112"/>
                    </a:lnTo>
                    <a:lnTo>
                      <a:pt x="2929249" y="2209169"/>
                    </a:lnTo>
                    <a:lnTo>
                      <a:pt x="4130306" y="2209169"/>
                    </a:lnTo>
                    <a:lnTo>
                      <a:pt x="4130306" y="1705113"/>
                    </a:lnTo>
                    <a:lnTo>
                      <a:pt x="5138418" y="2569209"/>
                    </a:lnTo>
                    <a:lnTo>
                      <a:pt x="4130306" y="3433305"/>
                    </a:lnTo>
                    <a:lnTo>
                      <a:pt x="4130306" y="2929249"/>
                    </a:lnTo>
                    <a:lnTo>
                      <a:pt x="2929249" y="2929249"/>
                    </a:lnTo>
                    <a:lnTo>
                      <a:pt x="2929249" y="4130306"/>
                    </a:lnTo>
                    <a:lnTo>
                      <a:pt x="3433305" y="4130306"/>
                    </a:lnTo>
                    <a:lnTo>
                      <a:pt x="2569209" y="5138418"/>
                    </a:lnTo>
                    <a:lnTo>
                      <a:pt x="1705113" y="4130306"/>
                    </a:lnTo>
                    <a:lnTo>
                      <a:pt x="2209169" y="4130306"/>
                    </a:lnTo>
                    <a:lnTo>
                      <a:pt x="2209169" y="2929249"/>
                    </a:lnTo>
                    <a:lnTo>
                      <a:pt x="1008112" y="2929249"/>
                    </a:lnTo>
                    <a:lnTo>
                      <a:pt x="1008112" y="3433305"/>
                    </a:lnTo>
                    <a:lnTo>
                      <a:pt x="0" y="2569209"/>
                    </a:lnTo>
                    <a:lnTo>
                      <a:pt x="1008112" y="1705113"/>
                    </a:lnTo>
                    <a:lnTo>
                      <a:pt x="1008112" y="2209169"/>
                    </a:lnTo>
                    <a:lnTo>
                      <a:pt x="2209169" y="2209169"/>
                    </a:lnTo>
                    <a:lnTo>
                      <a:pt x="2209169" y="1008112"/>
                    </a:lnTo>
                    <a:lnTo>
                      <a:pt x="1705113" y="1008112"/>
                    </a:lnTo>
                    <a:close/>
                  </a:path>
                </a:pathLst>
              </a:custGeom>
              <a:solidFill>
                <a:srgbClr val="F56F95"/>
              </a:solidFill>
              <a:ln>
                <a:noFill/>
              </a:ln>
              <a:effectLst/>
              <a:scene3d>
                <a:camera prst="isometricOffAxis2Top">
                  <a:rot lat="18601862" lon="3705720" rev="1743494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dirty="0">
                  <a:solidFill>
                    <a:prstClr val="white"/>
                  </a:solidFill>
                  <a:latin typeface="Arial"/>
                </a:endParaRPr>
              </a:p>
            </p:txBody>
          </p:sp>
          <p:sp>
            <p:nvSpPr>
              <p:cNvPr id="40" name="Rectangle 11">
                <a:extLst>
                  <a:ext uri="{FF2B5EF4-FFF2-40B4-BE49-F238E27FC236}">
                    <a16:creationId xmlns:a16="http://schemas.microsoft.com/office/drawing/2014/main" id="{BA1E5B29-B332-52C1-EE7B-7B129B356621}"/>
                  </a:ext>
                </a:extLst>
              </p:cNvPr>
              <p:cNvSpPr/>
              <p:nvPr/>
            </p:nvSpPr>
            <p:spPr>
              <a:xfrm>
                <a:off x="3275856" y="755824"/>
                <a:ext cx="1592030" cy="3892624"/>
              </a:xfrm>
              <a:custGeom>
                <a:avLst/>
                <a:gdLst/>
                <a:ahLst/>
                <a:cxnLst/>
                <a:rect l="l" t="t" r="r" b="b"/>
                <a:pathLst>
                  <a:path w="1592030" h="3892624">
                    <a:moveTo>
                      <a:pt x="421902" y="1028750"/>
                    </a:moveTo>
                    <a:lnTo>
                      <a:pt x="796015" y="1028750"/>
                    </a:lnTo>
                    <a:lnTo>
                      <a:pt x="1170129" y="1028750"/>
                    </a:lnTo>
                    <a:cubicBezTo>
                      <a:pt x="1403138" y="1028750"/>
                      <a:pt x="1592030" y="1208648"/>
                      <a:pt x="1592030" y="1430563"/>
                    </a:cubicBezTo>
                    <a:cubicBezTo>
                      <a:pt x="1422526" y="1965473"/>
                      <a:pt x="1571583" y="2384268"/>
                      <a:pt x="1241369" y="2484490"/>
                    </a:cubicBezTo>
                    <a:lnTo>
                      <a:pt x="1065947" y="3877384"/>
                    </a:lnTo>
                    <a:lnTo>
                      <a:pt x="495603" y="3892624"/>
                    </a:lnTo>
                    <a:lnTo>
                      <a:pt x="346887" y="2483555"/>
                    </a:lnTo>
                    <a:cubicBezTo>
                      <a:pt x="21568" y="2381105"/>
                      <a:pt x="168865" y="1963454"/>
                      <a:pt x="0" y="1430563"/>
                    </a:cubicBezTo>
                    <a:cubicBezTo>
                      <a:pt x="0" y="1208648"/>
                      <a:pt x="188892" y="1028750"/>
                      <a:pt x="421902" y="1028750"/>
                    </a:cubicBezTo>
                    <a:close/>
                    <a:moveTo>
                      <a:pt x="796015" y="0"/>
                    </a:moveTo>
                    <a:cubicBezTo>
                      <a:pt x="1054513" y="0"/>
                      <a:pt x="1264067" y="209554"/>
                      <a:pt x="1264067" y="468052"/>
                    </a:cubicBezTo>
                    <a:cubicBezTo>
                      <a:pt x="1264067" y="726550"/>
                      <a:pt x="1054513" y="936104"/>
                      <a:pt x="796015" y="936104"/>
                    </a:cubicBezTo>
                    <a:cubicBezTo>
                      <a:pt x="537517" y="936104"/>
                      <a:pt x="327963" y="726550"/>
                      <a:pt x="327963" y="468052"/>
                    </a:cubicBezTo>
                    <a:cubicBezTo>
                      <a:pt x="327963" y="209554"/>
                      <a:pt x="537517" y="0"/>
                      <a:pt x="796015" y="0"/>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grpSp>
      </p:grpSp>
    </p:spTree>
    <p:custDataLst>
      <p:tags r:id="rId1"/>
    </p:custDataLst>
    <p:extLst>
      <p:ext uri="{BB962C8B-B14F-4D97-AF65-F5344CB8AC3E}">
        <p14:creationId xmlns:p14="http://schemas.microsoft.com/office/powerpoint/2010/main" val="33844344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803275" y="1671402"/>
            <a:ext cx="4563205" cy="2758190"/>
          </a:xfrm>
          <a:prstGeom prst="rect">
            <a:avLst/>
          </a:prstGeom>
        </p:spPr>
        <p:txBody>
          <a:bodyPr lIns="0" tIns="0" rIns="0" bIns="0" anchor="b">
            <a:noAutofit/>
          </a:bodyPr>
          <a:lstStyle/>
          <a:p>
            <a:r>
              <a:rPr lang="en-GB" altLang="en-US" sz="5400" dirty="0">
                <a:solidFill>
                  <a:srgbClr val="391C66"/>
                </a:solidFill>
                <a:latin typeface="Aptos Display" panose="020B0004020202020204" pitchFamily="34" charset="0"/>
                <a:ea typeface="ヒラギノ角ゴ Pro W3"/>
              </a:rPr>
              <a:t>Personal taxation</a:t>
            </a:r>
          </a:p>
        </p:txBody>
      </p:sp>
      <p:sp>
        <p:nvSpPr>
          <p:cNvPr id="2" name="RefTextBox123">
            <a:extLst>
              <a:ext uri="{FF2B5EF4-FFF2-40B4-BE49-F238E27FC236}">
                <a16:creationId xmlns:a16="http://schemas.microsoft.com/office/drawing/2014/main" id="{6FD7804F-5CB2-6AB6-FA4C-569C57018387}"/>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437541320</a:t>
            </a:r>
          </a:p>
        </p:txBody>
      </p:sp>
    </p:spTree>
    <p:custDataLst>
      <p:tags r:id="rId1"/>
    </p:custDataLst>
    <p:extLst>
      <p:ext uri="{BB962C8B-B14F-4D97-AF65-F5344CB8AC3E}">
        <p14:creationId xmlns:p14="http://schemas.microsoft.com/office/powerpoint/2010/main" val="2812924362"/>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2E7EAD0B-6450-4E37-B078-50E90787A9B0}"/>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Tax on your income</a:t>
            </a:r>
          </a:p>
        </p:txBody>
      </p:sp>
      <p:grpSp>
        <p:nvGrpSpPr>
          <p:cNvPr id="13" name="!!earnings">
            <a:extLst>
              <a:ext uri="{FF2B5EF4-FFF2-40B4-BE49-F238E27FC236}">
                <a16:creationId xmlns:a16="http://schemas.microsoft.com/office/drawing/2014/main" id="{14873377-89A5-4751-AE62-D7032CCDA818}"/>
              </a:ext>
            </a:extLst>
          </p:cNvPr>
          <p:cNvGrpSpPr/>
          <p:nvPr/>
        </p:nvGrpSpPr>
        <p:grpSpPr>
          <a:xfrm>
            <a:off x="5537464" y="4532530"/>
            <a:ext cx="1123200" cy="1733645"/>
            <a:chOff x="4013464" y="3672771"/>
            <a:chExt cx="1123200" cy="1074516"/>
          </a:xfrm>
          <a:solidFill>
            <a:srgbClr val="0070C0"/>
          </a:solidFill>
        </p:grpSpPr>
        <p:grpSp>
          <p:nvGrpSpPr>
            <p:cNvPr id="14" name="Group 13">
              <a:extLst>
                <a:ext uri="{FF2B5EF4-FFF2-40B4-BE49-F238E27FC236}">
                  <a16:creationId xmlns:a16="http://schemas.microsoft.com/office/drawing/2014/main" id="{C7DDCBDB-D63B-4E51-826B-EC3F63C699ED}"/>
                </a:ext>
              </a:extLst>
            </p:cNvPr>
            <p:cNvGrpSpPr/>
            <p:nvPr/>
          </p:nvGrpSpPr>
          <p:grpSpPr>
            <a:xfrm>
              <a:off x="4013464" y="3672771"/>
              <a:ext cx="1123200" cy="1074516"/>
              <a:chOff x="2689418" y="2767436"/>
              <a:chExt cx="1123200" cy="1074516"/>
            </a:xfrm>
            <a:grpFill/>
          </p:grpSpPr>
          <p:sp>
            <p:nvSpPr>
              <p:cNvPr id="18" name="Freeform: Shape 17">
                <a:extLst>
                  <a:ext uri="{FF2B5EF4-FFF2-40B4-BE49-F238E27FC236}">
                    <a16:creationId xmlns:a16="http://schemas.microsoft.com/office/drawing/2014/main" id="{F0B7E0D0-70C5-4B01-8F45-11CB91CB41CB}"/>
                  </a:ext>
                </a:extLst>
              </p:cNvPr>
              <p:cNvSpPr/>
              <p:nvPr/>
            </p:nvSpPr>
            <p:spPr bwMode="auto">
              <a:xfrm>
                <a:off x="2689418" y="2820541"/>
                <a:ext cx="1123200" cy="968001"/>
              </a:xfrm>
              <a:custGeom>
                <a:avLst/>
                <a:gdLst>
                  <a:gd name="connsiteX0" fmla="*/ 0 w 1123200"/>
                  <a:gd name="connsiteY0" fmla="*/ 0 h 419359"/>
                  <a:gd name="connsiteX1" fmla="*/ 1123200 w 1123200"/>
                  <a:gd name="connsiteY1" fmla="*/ 0 h 419359"/>
                  <a:gd name="connsiteX2" fmla="*/ 1123200 w 1123200"/>
                  <a:gd name="connsiteY2" fmla="*/ 419359 h 419359"/>
                  <a:gd name="connsiteX3" fmla="*/ 0 w 1123200"/>
                  <a:gd name="connsiteY3" fmla="*/ 419359 h 419359"/>
                </a:gdLst>
                <a:ahLst/>
                <a:cxnLst>
                  <a:cxn ang="0">
                    <a:pos x="connsiteX0" y="connsiteY0"/>
                  </a:cxn>
                  <a:cxn ang="0">
                    <a:pos x="connsiteX1" y="connsiteY1"/>
                  </a:cxn>
                  <a:cxn ang="0">
                    <a:pos x="connsiteX2" y="connsiteY2"/>
                  </a:cxn>
                  <a:cxn ang="0">
                    <a:pos x="connsiteX3" y="connsiteY3"/>
                  </a:cxn>
                </a:cxnLst>
                <a:rect l="l" t="t" r="r" b="b"/>
                <a:pathLst>
                  <a:path w="1123200" h="419359">
                    <a:moveTo>
                      <a:pt x="0" y="0"/>
                    </a:moveTo>
                    <a:lnTo>
                      <a:pt x="1123200" y="0"/>
                    </a:lnTo>
                    <a:lnTo>
                      <a:pt x="1123200" y="419359"/>
                    </a:lnTo>
                    <a:lnTo>
                      <a:pt x="0" y="419359"/>
                    </a:lnTo>
                    <a:close/>
                  </a:path>
                </a:pathLst>
              </a:custGeom>
              <a:grp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19" name="Oval 18">
                <a:extLst>
                  <a:ext uri="{FF2B5EF4-FFF2-40B4-BE49-F238E27FC236}">
                    <a16:creationId xmlns:a16="http://schemas.microsoft.com/office/drawing/2014/main" id="{3E381A55-3A05-49E6-ADCC-E0F23E23430D}"/>
                  </a:ext>
                </a:extLst>
              </p:cNvPr>
              <p:cNvSpPr/>
              <p:nvPr/>
            </p:nvSpPr>
            <p:spPr bwMode="auto">
              <a:xfrm>
                <a:off x="2689418" y="3747801"/>
                <a:ext cx="1123200" cy="94151"/>
              </a:xfrm>
              <a:prstGeom prst="ellipse">
                <a:avLst/>
              </a:prstGeom>
              <a:grp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20" name="Oval 19">
                <a:extLst>
                  <a:ext uri="{FF2B5EF4-FFF2-40B4-BE49-F238E27FC236}">
                    <a16:creationId xmlns:a16="http://schemas.microsoft.com/office/drawing/2014/main" id="{6B86E80F-6E1D-4077-9B04-4C6DE1DADBA0}"/>
                  </a:ext>
                </a:extLst>
              </p:cNvPr>
              <p:cNvSpPr/>
              <p:nvPr/>
            </p:nvSpPr>
            <p:spPr bwMode="auto">
              <a:xfrm>
                <a:off x="2689418" y="2767436"/>
                <a:ext cx="1123200" cy="94151"/>
              </a:xfrm>
              <a:prstGeom prst="ellipse">
                <a:avLst/>
              </a:prstGeom>
              <a:grp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u="sng" kern="0" err="1">
                  <a:solidFill>
                    <a:srgbClr val="FFFFFF"/>
                  </a:solidFill>
                  <a:latin typeface="Calibri" panose="020F0502020204030204"/>
                  <a:cs typeface="+mn-cs"/>
                </a:endParaRPr>
              </a:p>
            </p:txBody>
          </p:sp>
        </p:grpSp>
        <p:grpSp>
          <p:nvGrpSpPr>
            <p:cNvPr id="15" name="Group 14">
              <a:extLst>
                <a:ext uri="{FF2B5EF4-FFF2-40B4-BE49-F238E27FC236}">
                  <a16:creationId xmlns:a16="http://schemas.microsoft.com/office/drawing/2014/main" id="{57A8CAA9-D49C-4D6C-AB6B-6D70930D5118}"/>
                </a:ext>
              </a:extLst>
            </p:cNvPr>
            <p:cNvGrpSpPr/>
            <p:nvPr/>
          </p:nvGrpSpPr>
          <p:grpSpPr>
            <a:xfrm>
              <a:off x="4013464" y="3900417"/>
              <a:ext cx="1123200" cy="380599"/>
              <a:chOff x="3602053" y="4476618"/>
              <a:chExt cx="1123200" cy="380599"/>
            </a:xfrm>
            <a:grpFill/>
          </p:grpSpPr>
          <p:sp>
            <p:nvSpPr>
              <p:cNvPr id="16" name="Freeform: Shape 15">
                <a:extLst>
                  <a:ext uri="{FF2B5EF4-FFF2-40B4-BE49-F238E27FC236}">
                    <a16:creationId xmlns:a16="http://schemas.microsoft.com/office/drawing/2014/main" id="{087F9063-FB5C-4B1C-9FA6-2A93F5E2C710}"/>
                  </a:ext>
                </a:extLst>
              </p:cNvPr>
              <p:cNvSpPr/>
              <p:nvPr/>
            </p:nvSpPr>
            <p:spPr bwMode="auto">
              <a:xfrm>
                <a:off x="3602053" y="4476618"/>
                <a:ext cx="1123200" cy="380599"/>
              </a:xfrm>
              <a:custGeom>
                <a:avLst/>
                <a:gdLst>
                  <a:gd name="connsiteX0" fmla="*/ 0 w 1123200"/>
                  <a:gd name="connsiteY0" fmla="*/ 934 h 380599"/>
                  <a:gd name="connsiteX1" fmla="*/ 561600 w 1123200"/>
                  <a:gd name="connsiteY1" fmla="*/ 43685 h 380599"/>
                  <a:gd name="connsiteX2" fmla="*/ 1123200 w 1123200"/>
                  <a:gd name="connsiteY2" fmla="*/ 934 h 380599"/>
                  <a:gd name="connsiteX3" fmla="*/ 1123200 w 1123200"/>
                  <a:gd name="connsiteY3" fmla="*/ 30486 h 380599"/>
                  <a:gd name="connsiteX4" fmla="*/ 1123200 w 1123200"/>
                  <a:gd name="connsiteY4" fmla="*/ 31420 h 380599"/>
                  <a:gd name="connsiteX5" fmla="*/ 1123200 w 1123200"/>
                  <a:gd name="connsiteY5" fmla="*/ 64245 h 380599"/>
                  <a:gd name="connsiteX6" fmla="*/ 1123200 w 1123200"/>
                  <a:gd name="connsiteY6" fmla="*/ 65179 h 380599"/>
                  <a:gd name="connsiteX7" fmla="*/ 1123200 w 1123200"/>
                  <a:gd name="connsiteY7" fmla="*/ 82090 h 380599"/>
                  <a:gd name="connsiteX8" fmla="*/ 1123200 w 1123200"/>
                  <a:gd name="connsiteY8" fmla="*/ 83024 h 380599"/>
                  <a:gd name="connsiteX9" fmla="*/ 1123200 w 1123200"/>
                  <a:gd name="connsiteY9" fmla="*/ 96647 h 380599"/>
                  <a:gd name="connsiteX10" fmla="*/ 1123200 w 1123200"/>
                  <a:gd name="connsiteY10" fmla="*/ 97581 h 380599"/>
                  <a:gd name="connsiteX11" fmla="*/ 1123200 w 1123200"/>
                  <a:gd name="connsiteY11" fmla="*/ 112576 h 380599"/>
                  <a:gd name="connsiteX12" fmla="*/ 1123200 w 1123200"/>
                  <a:gd name="connsiteY12" fmla="*/ 113510 h 380599"/>
                  <a:gd name="connsiteX13" fmla="*/ 1123200 w 1123200"/>
                  <a:gd name="connsiteY13" fmla="*/ 130078 h 380599"/>
                  <a:gd name="connsiteX14" fmla="*/ 1123200 w 1123200"/>
                  <a:gd name="connsiteY14" fmla="*/ 131012 h 380599"/>
                  <a:gd name="connsiteX15" fmla="*/ 1123200 w 1123200"/>
                  <a:gd name="connsiteY15" fmla="*/ 146335 h 380599"/>
                  <a:gd name="connsiteX16" fmla="*/ 1123200 w 1123200"/>
                  <a:gd name="connsiteY16" fmla="*/ 147269 h 380599"/>
                  <a:gd name="connsiteX17" fmla="*/ 1123200 w 1123200"/>
                  <a:gd name="connsiteY17" fmla="*/ 170676 h 380599"/>
                  <a:gd name="connsiteX18" fmla="*/ 1123200 w 1123200"/>
                  <a:gd name="connsiteY18" fmla="*/ 171610 h 380599"/>
                  <a:gd name="connsiteX19" fmla="*/ 1123200 w 1123200"/>
                  <a:gd name="connsiteY19" fmla="*/ 178737 h 380599"/>
                  <a:gd name="connsiteX20" fmla="*/ 1123200 w 1123200"/>
                  <a:gd name="connsiteY20" fmla="*/ 179671 h 380599"/>
                  <a:gd name="connsiteX21" fmla="*/ 1123200 w 1123200"/>
                  <a:gd name="connsiteY21" fmla="*/ 212168 h 380599"/>
                  <a:gd name="connsiteX22" fmla="*/ 1123200 w 1123200"/>
                  <a:gd name="connsiteY22" fmla="*/ 213102 h 380599"/>
                  <a:gd name="connsiteX23" fmla="*/ 1123200 w 1123200"/>
                  <a:gd name="connsiteY23" fmla="*/ 213892 h 380599"/>
                  <a:gd name="connsiteX24" fmla="*/ 1123200 w 1123200"/>
                  <a:gd name="connsiteY24" fmla="*/ 214826 h 380599"/>
                  <a:gd name="connsiteX25" fmla="*/ 1123200 w 1123200"/>
                  <a:gd name="connsiteY25" fmla="*/ 252766 h 380599"/>
                  <a:gd name="connsiteX26" fmla="*/ 1123200 w 1123200"/>
                  <a:gd name="connsiteY26" fmla="*/ 253700 h 380599"/>
                  <a:gd name="connsiteX27" fmla="*/ 1123200 w 1123200"/>
                  <a:gd name="connsiteY27" fmla="*/ 254824 h 380599"/>
                  <a:gd name="connsiteX28" fmla="*/ 1123200 w 1123200"/>
                  <a:gd name="connsiteY28" fmla="*/ 255758 h 380599"/>
                  <a:gd name="connsiteX29" fmla="*/ 1123200 w 1123200"/>
                  <a:gd name="connsiteY29" fmla="*/ 295982 h 380599"/>
                  <a:gd name="connsiteX30" fmla="*/ 1123200 w 1123200"/>
                  <a:gd name="connsiteY30" fmla="*/ 296916 h 380599"/>
                  <a:gd name="connsiteX31" fmla="*/ 1123200 w 1123200"/>
                  <a:gd name="connsiteY31" fmla="*/ 336914 h 380599"/>
                  <a:gd name="connsiteX32" fmla="*/ 1121964 w 1123200"/>
                  <a:gd name="connsiteY32" fmla="*/ 336914 h 380599"/>
                  <a:gd name="connsiteX33" fmla="*/ 1123200 w 1123200"/>
                  <a:gd name="connsiteY33" fmla="*/ 337848 h 380599"/>
                  <a:gd name="connsiteX34" fmla="*/ 561600 w 1123200"/>
                  <a:gd name="connsiteY34" fmla="*/ 380599 h 380599"/>
                  <a:gd name="connsiteX35" fmla="*/ 0 w 1123200"/>
                  <a:gd name="connsiteY35" fmla="*/ 337848 h 380599"/>
                  <a:gd name="connsiteX36" fmla="*/ 1236 w 1123200"/>
                  <a:gd name="connsiteY36" fmla="*/ 336914 h 380599"/>
                  <a:gd name="connsiteX37" fmla="*/ 0 w 1123200"/>
                  <a:gd name="connsiteY37" fmla="*/ 336914 h 380599"/>
                  <a:gd name="connsiteX38" fmla="*/ 0 w 1123200"/>
                  <a:gd name="connsiteY38" fmla="*/ 296916 h 380599"/>
                  <a:gd name="connsiteX39" fmla="*/ 0 w 1123200"/>
                  <a:gd name="connsiteY39" fmla="*/ 295982 h 380599"/>
                  <a:gd name="connsiteX40" fmla="*/ 0 w 1123200"/>
                  <a:gd name="connsiteY40" fmla="*/ 255758 h 380599"/>
                  <a:gd name="connsiteX41" fmla="*/ 0 w 1123200"/>
                  <a:gd name="connsiteY41" fmla="*/ 254824 h 380599"/>
                  <a:gd name="connsiteX42" fmla="*/ 0 w 1123200"/>
                  <a:gd name="connsiteY42" fmla="*/ 253700 h 380599"/>
                  <a:gd name="connsiteX43" fmla="*/ 0 w 1123200"/>
                  <a:gd name="connsiteY43" fmla="*/ 252766 h 380599"/>
                  <a:gd name="connsiteX44" fmla="*/ 0 w 1123200"/>
                  <a:gd name="connsiteY44" fmla="*/ 214826 h 380599"/>
                  <a:gd name="connsiteX45" fmla="*/ 0 w 1123200"/>
                  <a:gd name="connsiteY45" fmla="*/ 213892 h 380599"/>
                  <a:gd name="connsiteX46" fmla="*/ 0 w 1123200"/>
                  <a:gd name="connsiteY46" fmla="*/ 213102 h 380599"/>
                  <a:gd name="connsiteX47" fmla="*/ 0 w 1123200"/>
                  <a:gd name="connsiteY47" fmla="*/ 212168 h 380599"/>
                  <a:gd name="connsiteX48" fmla="*/ 0 w 1123200"/>
                  <a:gd name="connsiteY48" fmla="*/ 179671 h 380599"/>
                  <a:gd name="connsiteX49" fmla="*/ 0 w 1123200"/>
                  <a:gd name="connsiteY49" fmla="*/ 178737 h 380599"/>
                  <a:gd name="connsiteX50" fmla="*/ 0 w 1123200"/>
                  <a:gd name="connsiteY50" fmla="*/ 171610 h 380599"/>
                  <a:gd name="connsiteX51" fmla="*/ 0 w 1123200"/>
                  <a:gd name="connsiteY51" fmla="*/ 170676 h 380599"/>
                  <a:gd name="connsiteX52" fmla="*/ 0 w 1123200"/>
                  <a:gd name="connsiteY52" fmla="*/ 147269 h 380599"/>
                  <a:gd name="connsiteX53" fmla="*/ 0 w 1123200"/>
                  <a:gd name="connsiteY53" fmla="*/ 146335 h 380599"/>
                  <a:gd name="connsiteX54" fmla="*/ 0 w 1123200"/>
                  <a:gd name="connsiteY54" fmla="*/ 131012 h 380599"/>
                  <a:gd name="connsiteX55" fmla="*/ 0 w 1123200"/>
                  <a:gd name="connsiteY55" fmla="*/ 130078 h 380599"/>
                  <a:gd name="connsiteX56" fmla="*/ 0 w 1123200"/>
                  <a:gd name="connsiteY56" fmla="*/ 113510 h 380599"/>
                  <a:gd name="connsiteX57" fmla="*/ 0 w 1123200"/>
                  <a:gd name="connsiteY57" fmla="*/ 112576 h 380599"/>
                  <a:gd name="connsiteX58" fmla="*/ 0 w 1123200"/>
                  <a:gd name="connsiteY58" fmla="*/ 97581 h 380599"/>
                  <a:gd name="connsiteX59" fmla="*/ 0 w 1123200"/>
                  <a:gd name="connsiteY59" fmla="*/ 96647 h 380599"/>
                  <a:gd name="connsiteX60" fmla="*/ 0 w 1123200"/>
                  <a:gd name="connsiteY60" fmla="*/ 83024 h 380599"/>
                  <a:gd name="connsiteX61" fmla="*/ 0 w 1123200"/>
                  <a:gd name="connsiteY61" fmla="*/ 82090 h 380599"/>
                  <a:gd name="connsiteX62" fmla="*/ 0 w 1123200"/>
                  <a:gd name="connsiteY62" fmla="*/ 65179 h 380599"/>
                  <a:gd name="connsiteX63" fmla="*/ 0 w 1123200"/>
                  <a:gd name="connsiteY63" fmla="*/ 64245 h 380599"/>
                  <a:gd name="connsiteX64" fmla="*/ 0 w 1123200"/>
                  <a:gd name="connsiteY64" fmla="*/ 31420 h 380599"/>
                  <a:gd name="connsiteX65" fmla="*/ 0 w 1123200"/>
                  <a:gd name="connsiteY65" fmla="*/ 30486 h 380599"/>
                  <a:gd name="connsiteX66" fmla="*/ 1121964 w 1123200"/>
                  <a:gd name="connsiteY66" fmla="*/ 0 h 380599"/>
                  <a:gd name="connsiteX67" fmla="*/ 1123200 w 1123200"/>
                  <a:gd name="connsiteY67" fmla="*/ 0 h 380599"/>
                  <a:gd name="connsiteX68" fmla="*/ 1123200 w 1123200"/>
                  <a:gd name="connsiteY68" fmla="*/ 934 h 380599"/>
                  <a:gd name="connsiteX69" fmla="*/ 0 w 1123200"/>
                  <a:gd name="connsiteY69" fmla="*/ 0 h 380599"/>
                  <a:gd name="connsiteX70" fmla="*/ 1236 w 1123200"/>
                  <a:gd name="connsiteY70" fmla="*/ 0 h 380599"/>
                  <a:gd name="connsiteX71" fmla="*/ 0 w 1123200"/>
                  <a:gd name="connsiteY71" fmla="*/ 934 h 38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23200" h="380599">
                    <a:moveTo>
                      <a:pt x="0" y="934"/>
                    </a:moveTo>
                    <a:cubicBezTo>
                      <a:pt x="0" y="24545"/>
                      <a:pt x="251437" y="43685"/>
                      <a:pt x="561600" y="43685"/>
                    </a:cubicBezTo>
                    <a:cubicBezTo>
                      <a:pt x="871763" y="43685"/>
                      <a:pt x="1123200" y="24545"/>
                      <a:pt x="1123200" y="934"/>
                    </a:cubicBezTo>
                    <a:lnTo>
                      <a:pt x="1123200" y="30486"/>
                    </a:lnTo>
                    <a:lnTo>
                      <a:pt x="1123200" y="31420"/>
                    </a:lnTo>
                    <a:lnTo>
                      <a:pt x="1123200" y="64245"/>
                    </a:lnTo>
                    <a:lnTo>
                      <a:pt x="1123200" y="65179"/>
                    </a:lnTo>
                    <a:lnTo>
                      <a:pt x="1123200" y="82090"/>
                    </a:lnTo>
                    <a:lnTo>
                      <a:pt x="1123200" y="83024"/>
                    </a:lnTo>
                    <a:lnTo>
                      <a:pt x="1123200" y="96647"/>
                    </a:lnTo>
                    <a:lnTo>
                      <a:pt x="1123200" y="97581"/>
                    </a:lnTo>
                    <a:lnTo>
                      <a:pt x="1123200" y="112576"/>
                    </a:lnTo>
                    <a:lnTo>
                      <a:pt x="1123200" y="113510"/>
                    </a:lnTo>
                    <a:lnTo>
                      <a:pt x="1123200" y="130078"/>
                    </a:lnTo>
                    <a:lnTo>
                      <a:pt x="1123200" y="131012"/>
                    </a:lnTo>
                    <a:lnTo>
                      <a:pt x="1123200" y="146335"/>
                    </a:lnTo>
                    <a:lnTo>
                      <a:pt x="1123200" y="147269"/>
                    </a:lnTo>
                    <a:lnTo>
                      <a:pt x="1123200" y="170676"/>
                    </a:lnTo>
                    <a:lnTo>
                      <a:pt x="1123200" y="171610"/>
                    </a:lnTo>
                    <a:lnTo>
                      <a:pt x="1123200" y="178737"/>
                    </a:lnTo>
                    <a:lnTo>
                      <a:pt x="1123200" y="179671"/>
                    </a:lnTo>
                    <a:lnTo>
                      <a:pt x="1123200" y="212168"/>
                    </a:lnTo>
                    <a:lnTo>
                      <a:pt x="1123200" y="213102"/>
                    </a:lnTo>
                    <a:lnTo>
                      <a:pt x="1123200" y="213892"/>
                    </a:lnTo>
                    <a:lnTo>
                      <a:pt x="1123200" y="214826"/>
                    </a:lnTo>
                    <a:lnTo>
                      <a:pt x="1123200" y="252766"/>
                    </a:lnTo>
                    <a:lnTo>
                      <a:pt x="1123200" y="253700"/>
                    </a:lnTo>
                    <a:lnTo>
                      <a:pt x="1123200" y="254824"/>
                    </a:lnTo>
                    <a:lnTo>
                      <a:pt x="1123200" y="255758"/>
                    </a:lnTo>
                    <a:lnTo>
                      <a:pt x="1123200" y="295982"/>
                    </a:lnTo>
                    <a:lnTo>
                      <a:pt x="1123200" y="296916"/>
                    </a:lnTo>
                    <a:lnTo>
                      <a:pt x="1123200" y="336914"/>
                    </a:lnTo>
                    <a:lnTo>
                      <a:pt x="1121964" y="336914"/>
                    </a:lnTo>
                    <a:lnTo>
                      <a:pt x="1123200" y="337848"/>
                    </a:lnTo>
                    <a:cubicBezTo>
                      <a:pt x="1123200" y="361459"/>
                      <a:pt x="871763" y="380599"/>
                      <a:pt x="561600" y="380599"/>
                    </a:cubicBezTo>
                    <a:cubicBezTo>
                      <a:pt x="251437" y="380599"/>
                      <a:pt x="0" y="361459"/>
                      <a:pt x="0" y="337848"/>
                    </a:cubicBezTo>
                    <a:lnTo>
                      <a:pt x="1236" y="336914"/>
                    </a:lnTo>
                    <a:lnTo>
                      <a:pt x="0" y="336914"/>
                    </a:lnTo>
                    <a:lnTo>
                      <a:pt x="0" y="296916"/>
                    </a:lnTo>
                    <a:lnTo>
                      <a:pt x="0" y="295982"/>
                    </a:lnTo>
                    <a:lnTo>
                      <a:pt x="0" y="255758"/>
                    </a:lnTo>
                    <a:lnTo>
                      <a:pt x="0" y="254824"/>
                    </a:lnTo>
                    <a:lnTo>
                      <a:pt x="0" y="253700"/>
                    </a:lnTo>
                    <a:lnTo>
                      <a:pt x="0" y="252766"/>
                    </a:lnTo>
                    <a:lnTo>
                      <a:pt x="0" y="214826"/>
                    </a:lnTo>
                    <a:lnTo>
                      <a:pt x="0" y="213892"/>
                    </a:lnTo>
                    <a:lnTo>
                      <a:pt x="0" y="213102"/>
                    </a:lnTo>
                    <a:lnTo>
                      <a:pt x="0" y="212168"/>
                    </a:lnTo>
                    <a:lnTo>
                      <a:pt x="0" y="179671"/>
                    </a:lnTo>
                    <a:lnTo>
                      <a:pt x="0" y="178737"/>
                    </a:lnTo>
                    <a:lnTo>
                      <a:pt x="0" y="171610"/>
                    </a:lnTo>
                    <a:lnTo>
                      <a:pt x="0" y="170676"/>
                    </a:lnTo>
                    <a:lnTo>
                      <a:pt x="0" y="147269"/>
                    </a:lnTo>
                    <a:lnTo>
                      <a:pt x="0" y="146335"/>
                    </a:lnTo>
                    <a:lnTo>
                      <a:pt x="0" y="131012"/>
                    </a:lnTo>
                    <a:lnTo>
                      <a:pt x="0" y="130078"/>
                    </a:lnTo>
                    <a:lnTo>
                      <a:pt x="0" y="113510"/>
                    </a:lnTo>
                    <a:lnTo>
                      <a:pt x="0" y="112576"/>
                    </a:lnTo>
                    <a:lnTo>
                      <a:pt x="0" y="97581"/>
                    </a:lnTo>
                    <a:lnTo>
                      <a:pt x="0" y="96647"/>
                    </a:lnTo>
                    <a:lnTo>
                      <a:pt x="0" y="83024"/>
                    </a:lnTo>
                    <a:lnTo>
                      <a:pt x="0" y="82090"/>
                    </a:lnTo>
                    <a:lnTo>
                      <a:pt x="0" y="65179"/>
                    </a:lnTo>
                    <a:lnTo>
                      <a:pt x="0" y="64245"/>
                    </a:lnTo>
                    <a:lnTo>
                      <a:pt x="0" y="31420"/>
                    </a:lnTo>
                    <a:lnTo>
                      <a:pt x="0" y="30486"/>
                    </a:lnTo>
                    <a:close/>
                    <a:moveTo>
                      <a:pt x="1121964" y="0"/>
                    </a:moveTo>
                    <a:lnTo>
                      <a:pt x="1123200" y="0"/>
                    </a:lnTo>
                    <a:lnTo>
                      <a:pt x="1123200" y="934"/>
                    </a:lnTo>
                    <a:close/>
                    <a:moveTo>
                      <a:pt x="0" y="0"/>
                    </a:moveTo>
                    <a:lnTo>
                      <a:pt x="1236" y="0"/>
                    </a:lnTo>
                    <a:lnTo>
                      <a:pt x="0" y="934"/>
                    </a:lnTo>
                    <a:close/>
                  </a:path>
                </a:pathLst>
              </a:custGeom>
              <a:solidFill>
                <a:srgbClr val="4472C4">
                  <a:lumMod val="40000"/>
                  <a:lumOff val="60000"/>
                </a:srgbClr>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17" name="Text Box 8">
                <a:extLst>
                  <a:ext uri="{FF2B5EF4-FFF2-40B4-BE49-F238E27FC236}">
                    <a16:creationId xmlns:a16="http://schemas.microsoft.com/office/drawing/2014/main" id="{39685B59-9574-422F-A702-FEFC1B8ADF67}"/>
                  </a:ext>
                </a:extLst>
              </p:cNvPr>
              <p:cNvSpPr txBox="1">
                <a:spLocks noChangeArrowheads="1"/>
              </p:cNvSpPr>
              <p:nvPr/>
            </p:nvSpPr>
            <p:spPr bwMode="auto">
              <a:xfrm>
                <a:off x="3624986" y="4635511"/>
                <a:ext cx="1077334" cy="203965"/>
              </a:xfrm>
              <a:prstGeom prst="rect">
                <a:avLst/>
              </a:prstGeom>
              <a:noFill/>
              <a:ln w="9525" algn="ctr">
                <a:noFill/>
                <a:miter lim="800000"/>
                <a:headEnd/>
                <a:tailEnd/>
              </a:ln>
            </p:spPr>
            <p:txBody>
              <a:bodyPr wrap="square" lIns="82058" tIns="41029" rIns="82058" bIns="41029">
                <a:spAutoFit/>
              </a:bodyPr>
              <a:lstStyle/>
              <a:p>
                <a:pPr algn="ctr" defTabSz="914400" eaLnBrk="1" fontAlgn="auto" hangingPunct="1">
                  <a:spcBef>
                    <a:spcPct val="50000"/>
                  </a:spcBef>
                  <a:spcAft>
                    <a:spcPts val="0"/>
                  </a:spcAft>
                  <a:defRPr/>
                </a:pPr>
                <a:r>
                  <a:rPr lang="en-GB" sz="1600" kern="0">
                    <a:latin typeface="Aptos" panose="020B0004020202020204" pitchFamily="34" charset="0"/>
                    <a:ea typeface="ヒラギノ角ゴ Pro W3" charset="-128"/>
                    <a:cs typeface="Arial" pitchFamily="34" charset="0"/>
                  </a:rPr>
                  <a:t>Earnings</a:t>
                </a:r>
                <a:endParaRPr lang="en-US" sz="1600" kern="0">
                  <a:latin typeface="Aptos" panose="020B0004020202020204" pitchFamily="34" charset="0"/>
                  <a:ea typeface="ヒラギノ角ゴ Pro W3" charset="-128"/>
                  <a:cs typeface="Arial" pitchFamily="34" charset="0"/>
                </a:endParaRPr>
              </a:p>
            </p:txBody>
          </p:sp>
        </p:grpSp>
      </p:grpSp>
      <p:grpSp>
        <p:nvGrpSpPr>
          <p:cNvPr id="21" name="!!savingsinterest">
            <a:extLst>
              <a:ext uri="{FF2B5EF4-FFF2-40B4-BE49-F238E27FC236}">
                <a16:creationId xmlns:a16="http://schemas.microsoft.com/office/drawing/2014/main" id="{BF0D77A9-27BF-49B0-B710-B95A2128B404}"/>
              </a:ext>
            </a:extLst>
          </p:cNvPr>
          <p:cNvGrpSpPr/>
          <p:nvPr/>
        </p:nvGrpSpPr>
        <p:grpSpPr>
          <a:xfrm>
            <a:off x="5537464" y="3900348"/>
            <a:ext cx="1123200" cy="781650"/>
            <a:chOff x="4013464" y="2881643"/>
            <a:chExt cx="1123200" cy="781650"/>
          </a:xfrm>
        </p:grpSpPr>
        <p:sp>
          <p:nvSpPr>
            <p:cNvPr id="22" name="Freeform: Shape 21">
              <a:extLst>
                <a:ext uri="{FF2B5EF4-FFF2-40B4-BE49-F238E27FC236}">
                  <a16:creationId xmlns:a16="http://schemas.microsoft.com/office/drawing/2014/main" id="{2B40B157-BE74-4310-B3A9-832CA7BB31E3}"/>
                </a:ext>
              </a:extLst>
            </p:cNvPr>
            <p:cNvSpPr/>
            <p:nvPr/>
          </p:nvSpPr>
          <p:spPr bwMode="auto">
            <a:xfrm>
              <a:off x="4013464" y="3494146"/>
              <a:ext cx="1123200" cy="169147"/>
            </a:xfrm>
            <a:custGeom>
              <a:avLst/>
              <a:gdLst>
                <a:gd name="connsiteX0" fmla="*/ 0 w 1123200"/>
                <a:gd name="connsiteY0" fmla="*/ 0 h 169147"/>
                <a:gd name="connsiteX1" fmla="*/ 1123200 w 1123200"/>
                <a:gd name="connsiteY1" fmla="*/ 0 h 169147"/>
                <a:gd name="connsiteX2" fmla="*/ 1123200 w 1123200"/>
                <a:gd name="connsiteY2" fmla="*/ 122071 h 169147"/>
                <a:gd name="connsiteX3" fmla="*/ 1123200 w 1123200"/>
                <a:gd name="connsiteY3" fmla="*/ 123719 h 169147"/>
                <a:gd name="connsiteX4" fmla="*/ 1119231 w 1123200"/>
                <a:gd name="connsiteY4" fmla="*/ 123719 h 169147"/>
                <a:gd name="connsiteX5" fmla="*/ 1079067 w 1123200"/>
                <a:gd name="connsiteY5" fmla="*/ 140395 h 169147"/>
                <a:gd name="connsiteX6" fmla="*/ 561600 w 1123200"/>
                <a:gd name="connsiteY6" fmla="*/ 169147 h 169147"/>
                <a:gd name="connsiteX7" fmla="*/ 44134 w 1123200"/>
                <a:gd name="connsiteY7" fmla="*/ 140395 h 169147"/>
                <a:gd name="connsiteX8" fmla="*/ 3969 w 1123200"/>
                <a:gd name="connsiteY8" fmla="*/ 123719 h 169147"/>
                <a:gd name="connsiteX9" fmla="*/ 0 w 1123200"/>
                <a:gd name="connsiteY9" fmla="*/ 123719 h 169147"/>
                <a:gd name="connsiteX10" fmla="*/ 0 w 1123200"/>
                <a:gd name="connsiteY10" fmla="*/ 122071 h 16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3200" h="169147">
                  <a:moveTo>
                    <a:pt x="0" y="0"/>
                  </a:moveTo>
                  <a:lnTo>
                    <a:pt x="1123200" y="0"/>
                  </a:lnTo>
                  <a:lnTo>
                    <a:pt x="1123200" y="122071"/>
                  </a:lnTo>
                  <a:lnTo>
                    <a:pt x="1123200" y="123719"/>
                  </a:lnTo>
                  <a:lnTo>
                    <a:pt x="1119231" y="123719"/>
                  </a:lnTo>
                  <a:lnTo>
                    <a:pt x="1079067" y="140395"/>
                  </a:lnTo>
                  <a:cubicBezTo>
                    <a:pt x="993811" y="157291"/>
                    <a:pt x="794223" y="169147"/>
                    <a:pt x="561600" y="169147"/>
                  </a:cubicBezTo>
                  <a:cubicBezTo>
                    <a:pt x="328978" y="169147"/>
                    <a:pt x="129389" y="157291"/>
                    <a:pt x="44134" y="140395"/>
                  </a:cubicBezTo>
                  <a:lnTo>
                    <a:pt x="3969" y="123719"/>
                  </a:lnTo>
                  <a:lnTo>
                    <a:pt x="0" y="123719"/>
                  </a:lnTo>
                  <a:lnTo>
                    <a:pt x="0" y="122071"/>
                  </a:lnTo>
                  <a:close/>
                </a:path>
              </a:pathLst>
            </a:custGeom>
            <a:solidFill>
              <a:srgbClr val="196E75"/>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23" name="Freeform: Shape 22">
              <a:extLst>
                <a:ext uri="{FF2B5EF4-FFF2-40B4-BE49-F238E27FC236}">
                  <a16:creationId xmlns:a16="http://schemas.microsoft.com/office/drawing/2014/main" id="{F384809F-C442-41F8-83FF-3C416E554AA1}"/>
                </a:ext>
              </a:extLst>
            </p:cNvPr>
            <p:cNvSpPr/>
            <p:nvPr/>
          </p:nvSpPr>
          <p:spPr bwMode="auto">
            <a:xfrm>
              <a:off x="4013464" y="2927692"/>
              <a:ext cx="1123200" cy="586132"/>
            </a:xfrm>
            <a:custGeom>
              <a:avLst/>
              <a:gdLst>
                <a:gd name="connsiteX0" fmla="*/ 0 w 1123200"/>
                <a:gd name="connsiteY0" fmla="*/ 0 h 182398"/>
                <a:gd name="connsiteX1" fmla="*/ 1123200 w 1123200"/>
                <a:gd name="connsiteY1" fmla="*/ 0 h 182398"/>
                <a:gd name="connsiteX2" fmla="*/ 1123200 w 1123200"/>
                <a:gd name="connsiteY2" fmla="*/ 182398 h 182398"/>
                <a:gd name="connsiteX3" fmla="*/ 0 w 1123200"/>
                <a:gd name="connsiteY3" fmla="*/ 182398 h 182398"/>
              </a:gdLst>
              <a:ahLst/>
              <a:cxnLst>
                <a:cxn ang="0">
                  <a:pos x="connsiteX0" y="connsiteY0"/>
                </a:cxn>
                <a:cxn ang="0">
                  <a:pos x="connsiteX1" y="connsiteY1"/>
                </a:cxn>
                <a:cxn ang="0">
                  <a:pos x="connsiteX2" y="connsiteY2"/>
                </a:cxn>
                <a:cxn ang="0">
                  <a:pos x="connsiteX3" y="connsiteY3"/>
                </a:cxn>
              </a:cxnLst>
              <a:rect l="l" t="t" r="r" b="b"/>
              <a:pathLst>
                <a:path w="1123200" h="182398">
                  <a:moveTo>
                    <a:pt x="0" y="0"/>
                  </a:moveTo>
                  <a:lnTo>
                    <a:pt x="1123200" y="0"/>
                  </a:lnTo>
                  <a:lnTo>
                    <a:pt x="1123200" y="182398"/>
                  </a:lnTo>
                  <a:lnTo>
                    <a:pt x="0" y="182398"/>
                  </a:lnTo>
                  <a:close/>
                </a:path>
              </a:pathLst>
            </a:custGeom>
            <a:solidFill>
              <a:srgbClr val="196E75"/>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grpSp>
          <p:nvGrpSpPr>
            <p:cNvPr id="24" name="Group 23">
              <a:extLst>
                <a:ext uri="{FF2B5EF4-FFF2-40B4-BE49-F238E27FC236}">
                  <a16:creationId xmlns:a16="http://schemas.microsoft.com/office/drawing/2014/main" id="{E06F4F19-BE0B-44E9-A9C3-1674449C2A68}"/>
                </a:ext>
              </a:extLst>
            </p:cNvPr>
            <p:cNvGrpSpPr/>
            <p:nvPr/>
          </p:nvGrpSpPr>
          <p:grpSpPr>
            <a:xfrm>
              <a:off x="4013464" y="3036316"/>
              <a:ext cx="1123200" cy="531549"/>
              <a:chOff x="4010400" y="3265124"/>
              <a:chExt cx="1123200" cy="531549"/>
            </a:xfrm>
          </p:grpSpPr>
          <p:sp>
            <p:nvSpPr>
              <p:cNvPr id="26" name="Freeform: Shape 25">
                <a:extLst>
                  <a:ext uri="{FF2B5EF4-FFF2-40B4-BE49-F238E27FC236}">
                    <a16:creationId xmlns:a16="http://schemas.microsoft.com/office/drawing/2014/main" id="{F574017F-F75F-4E59-B989-4A1F3D0B17FF}"/>
                  </a:ext>
                </a:extLst>
              </p:cNvPr>
              <p:cNvSpPr/>
              <p:nvPr/>
            </p:nvSpPr>
            <p:spPr bwMode="auto">
              <a:xfrm>
                <a:off x="4010400" y="3265124"/>
                <a:ext cx="1123200" cy="493365"/>
              </a:xfrm>
              <a:custGeom>
                <a:avLst/>
                <a:gdLst>
                  <a:gd name="connsiteX0" fmla="*/ 0 w 1123200"/>
                  <a:gd name="connsiteY0" fmla="*/ 934 h 493365"/>
                  <a:gd name="connsiteX1" fmla="*/ 561600 w 1123200"/>
                  <a:gd name="connsiteY1" fmla="*/ 43685 h 493365"/>
                  <a:gd name="connsiteX2" fmla="*/ 1123200 w 1123200"/>
                  <a:gd name="connsiteY2" fmla="*/ 934 h 493365"/>
                  <a:gd name="connsiteX3" fmla="*/ 1123200 w 1123200"/>
                  <a:gd name="connsiteY3" fmla="*/ 30486 h 493365"/>
                  <a:gd name="connsiteX4" fmla="*/ 1123200 w 1123200"/>
                  <a:gd name="connsiteY4" fmla="*/ 31420 h 493365"/>
                  <a:gd name="connsiteX5" fmla="*/ 1123200 w 1123200"/>
                  <a:gd name="connsiteY5" fmla="*/ 64245 h 493365"/>
                  <a:gd name="connsiteX6" fmla="*/ 1123200 w 1123200"/>
                  <a:gd name="connsiteY6" fmla="*/ 65179 h 493365"/>
                  <a:gd name="connsiteX7" fmla="*/ 1123200 w 1123200"/>
                  <a:gd name="connsiteY7" fmla="*/ 82090 h 493365"/>
                  <a:gd name="connsiteX8" fmla="*/ 1123200 w 1123200"/>
                  <a:gd name="connsiteY8" fmla="*/ 83024 h 493365"/>
                  <a:gd name="connsiteX9" fmla="*/ 1123200 w 1123200"/>
                  <a:gd name="connsiteY9" fmla="*/ 96647 h 493365"/>
                  <a:gd name="connsiteX10" fmla="*/ 1123200 w 1123200"/>
                  <a:gd name="connsiteY10" fmla="*/ 97581 h 493365"/>
                  <a:gd name="connsiteX11" fmla="*/ 1123200 w 1123200"/>
                  <a:gd name="connsiteY11" fmla="*/ 112576 h 493365"/>
                  <a:gd name="connsiteX12" fmla="*/ 1123200 w 1123200"/>
                  <a:gd name="connsiteY12" fmla="*/ 112766 h 493365"/>
                  <a:gd name="connsiteX13" fmla="*/ 1123200 w 1123200"/>
                  <a:gd name="connsiteY13" fmla="*/ 113510 h 493365"/>
                  <a:gd name="connsiteX14" fmla="*/ 1123200 w 1123200"/>
                  <a:gd name="connsiteY14" fmla="*/ 113700 h 493365"/>
                  <a:gd name="connsiteX15" fmla="*/ 1123200 w 1123200"/>
                  <a:gd name="connsiteY15" fmla="*/ 130078 h 493365"/>
                  <a:gd name="connsiteX16" fmla="*/ 1123200 w 1123200"/>
                  <a:gd name="connsiteY16" fmla="*/ 131012 h 493365"/>
                  <a:gd name="connsiteX17" fmla="*/ 1123200 w 1123200"/>
                  <a:gd name="connsiteY17" fmla="*/ 143252 h 493365"/>
                  <a:gd name="connsiteX18" fmla="*/ 1123200 w 1123200"/>
                  <a:gd name="connsiteY18" fmla="*/ 144186 h 493365"/>
                  <a:gd name="connsiteX19" fmla="*/ 1123200 w 1123200"/>
                  <a:gd name="connsiteY19" fmla="*/ 146335 h 493365"/>
                  <a:gd name="connsiteX20" fmla="*/ 1123200 w 1123200"/>
                  <a:gd name="connsiteY20" fmla="*/ 147269 h 493365"/>
                  <a:gd name="connsiteX21" fmla="*/ 1123200 w 1123200"/>
                  <a:gd name="connsiteY21" fmla="*/ 170676 h 493365"/>
                  <a:gd name="connsiteX22" fmla="*/ 1123200 w 1123200"/>
                  <a:gd name="connsiteY22" fmla="*/ 171610 h 493365"/>
                  <a:gd name="connsiteX23" fmla="*/ 1123200 w 1123200"/>
                  <a:gd name="connsiteY23" fmla="*/ 177011 h 493365"/>
                  <a:gd name="connsiteX24" fmla="*/ 1123200 w 1123200"/>
                  <a:gd name="connsiteY24" fmla="*/ 177945 h 493365"/>
                  <a:gd name="connsiteX25" fmla="*/ 1123200 w 1123200"/>
                  <a:gd name="connsiteY25" fmla="*/ 178737 h 493365"/>
                  <a:gd name="connsiteX26" fmla="*/ 1123200 w 1123200"/>
                  <a:gd name="connsiteY26" fmla="*/ 179671 h 493365"/>
                  <a:gd name="connsiteX27" fmla="*/ 1123200 w 1123200"/>
                  <a:gd name="connsiteY27" fmla="*/ 194856 h 493365"/>
                  <a:gd name="connsiteX28" fmla="*/ 1123200 w 1123200"/>
                  <a:gd name="connsiteY28" fmla="*/ 195790 h 493365"/>
                  <a:gd name="connsiteX29" fmla="*/ 1123200 w 1123200"/>
                  <a:gd name="connsiteY29" fmla="*/ 209413 h 493365"/>
                  <a:gd name="connsiteX30" fmla="*/ 1123200 w 1123200"/>
                  <a:gd name="connsiteY30" fmla="*/ 210347 h 493365"/>
                  <a:gd name="connsiteX31" fmla="*/ 1123200 w 1123200"/>
                  <a:gd name="connsiteY31" fmla="*/ 212168 h 493365"/>
                  <a:gd name="connsiteX32" fmla="*/ 1123200 w 1123200"/>
                  <a:gd name="connsiteY32" fmla="*/ 213102 h 493365"/>
                  <a:gd name="connsiteX33" fmla="*/ 1123200 w 1123200"/>
                  <a:gd name="connsiteY33" fmla="*/ 213892 h 493365"/>
                  <a:gd name="connsiteX34" fmla="*/ 1123200 w 1123200"/>
                  <a:gd name="connsiteY34" fmla="*/ 214826 h 493365"/>
                  <a:gd name="connsiteX35" fmla="*/ 1123200 w 1123200"/>
                  <a:gd name="connsiteY35" fmla="*/ 225342 h 493365"/>
                  <a:gd name="connsiteX36" fmla="*/ 1123200 w 1123200"/>
                  <a:gd name="connsiteY36" fmla="*/ 226276 h 493365"/>
                  <a:gd name="connsiteX37" fmla="*/ 1123200 w 1123200"/>
                  <a:gd name="connsiteY37" fmla="*/ 242844 h 493365"/>
                  <a:gd name="connsiteX38" fmla="*/ 1123200 w 1123200"/>
                  <a:gd name="connsiteY38" fmla="*/ 243778 h 493365"/>
                  <a:gd name="connsiteX39" fmla="*/ 1123200 w 1123200"/>
                  <a:gd name="connsiteY39" fmla="*/ 252766 h 493365"/>
                  <a:gd name="connsiteX40" fmla="*/ 1123200 w 1123200"/>
                  <a:gd name="connsiteY40" fmla="*/ 253700 h 493365"/>
                  <a:gd name="connsiteX41" fmla="*/ 1123200 w 1123200"/>
                  <a:gd name="connsiteY41" fmla="*/ 254824 h 493365"/>
                  <a:gd name="connsiteX42" fmla="*/ 1123200 w 1123200"/>
                  <a:gd name="connsiteY42" fmla="*/ 255758 h 493365"/>
                  <a:gd name="connsiteX43" fmla="*/ 1123200 w 1123200"/>
                  <a:gd name="connsiteY43" fmla="*/ 259101 h 493365"/>
                  <a:gd name="connsiteX44" fmla="*/ 1123200 w 1123200"/>
                  <a:gd name="connsiteY44" fmla="*/ 260035 h 493365"/>
                  <a:gd name="connsiteX45" fmla="*/ 1123200 w 1123200"/>
                  <a:gd name="connsiteY45" fmla="*/ 283442 h 493365"/>
                  <a:gd name="connsiteX46" fmla="*/ 1123200 w 1123200"/>
                  <a:gd name="connsiteY46" fmla="*/ 284376 h 493365"/>
                  <a:gd name="connsiteX47" fmla="*/ 1123200 w 1123200"/>
                  <a:gd name="connsiteY47" fmla="*/ 291503 h 493365"/>
                  <a:gd name="connsiteX48" fmla="*/ 1123200 w 1123200"/>
                  <a:gd name="connsiteY48" fmla="*/ 292437 h 493365"/>
                  <a:gd name="connsiteX49" fmla="*/ 1123200 w 1123200"/>
                  <a:gd name="connsiteY49" fmla="*/ 295982 h 493365"/>
                  <a:gd name="connsiteX50" fmla="*/ 1123200 w 1123200"/>
                  <a:gd name="connsiteY50" fmla="*/ 296916 h 493365"/>
                  <a:gd name="connsiteX51" fmla="*/ 1123200 w 1123200"/>
                  <a:gd name="connsiteY51" fmla="*/ 324934 h 493365"/>
                  <a:gd name="connsiteX52" fmla="*/ 1123200 w 1123200"/>
                  <a:gd name="connsiteY52" fmla="*/ 325868 h 493365"/>
                  <a:gd name="connsiteX53" fmla="*/ 1123200 w 1123200"/>
                  <a:gd name="connsiteY53" fmla="*/ 326658 h 493365"/>
                  <a:gd name="connsiteX54" fmla="*/ 1123200 w 1123200"/>
                  <a:gd name="connsiteY54" fmla="*/ 327592 h 493365"/>
                  <a:gd name="connsiteX55" fmla="*/ 1123200 w 1123200"/>
                  <a:gd name="connsiteY55" fmla="*/ 336914 h 493365"/>
                  <a:gd name="connsiteX56" fmla="*/ 1123200 w 1123200"/>
                  <a:gd name="connsiteY56" fmla="*/ 337848 h 493365"/>
                  <a:gd name="connsiteX57" fmla="*/ 1123200 w 1123200"/>
                  <a:gd name="connsiteY57" fmla="*/ 365532 h 493365"/>
                  <a:gd name="connsiteX58" fmla="*/ 1123200 w 1123200"/>
                  <a:gd name="connsiteY58" fmla="*/ 366466 h 493365"/>
                  <a:gd name="connsiteX59" fmla="*/ 1123200 w 1123200"/>
                  <a:gd name="connsiteY59" fmla="*/ 367590 h 493365"/>
                  <a:gd name="connsiteX60" fmla="*/ 1123200 w 1123200"/>
                  <a:gd name="connsiteY60" fmla="*/ 368524 h 493365"/>
                  <a:gd name="connsiteX61" fmla="*/ 1123200 w 1123200"/>
                  <a:gd name="connsiteY61" fmla="*/ 408748 h 493365"/>
                  <a:gd name="connsiteX62" fmla="*/ 1123200 w 1123200"/>
                  <a:gd name="connsiteY62" fmla="*/ 409682 h 493365"/>
                  <a:gd name="connsiteX63" fmla="*/ 1123200 w 1123200"/>
                  <a:gd name="connsiteY63" fmla="*/ 449680 h 493365"/>
                  <a:gd name="connsiteX64" fmla="*/ 1121964 w 1123200"/>
                  <a:gd name="connsiteY64" fmla="*/ 449680 h 493365"/>
                  <a:gd name="connsiteX65" fmla="*/ 1123200 w 1123200"/>
                  <a:gd name="connsiteY65" fmla="*/ 450614 h 493365"/>
                  <a:gd name="connsiteX66" fmla="*/ 561600 w 1123200"/>
                  <a:gd name="connsiteY66" fmla="*/ 493365 h 493365"/>
                  <a:gd name="connsiteX67" fmla="*/ 0 w 1123200"/>
                  <a:gd name="connsiteY67" fmla="*/ 450614 h 493365"/>
                  <a:gd name="connsiteX68" fmla="*/ 1236 w 1123200"/>
                  <a:gd name="connsiteY68" fmla="*/ 449680 h 493365"/>
                  <a:gd name="connsiteX69" fmla="*/ 0 w 1123200"/>
                  <a:gd name="connsiteY69" fmla="*/ 449680 h 493365"/>
                  <a:gd name="connsiteX70" fmla="*/ 0 w 1123200"/>
                  <a:gd name="connsiteY70" fmla="*/ 409682 h 493365"/>
                  <a:gd name="connsiteX71" fmla="*/ 0 w 1123200"/>
                  <a:gd name="connsiteY71" fmla="*/ 408748 h 493365"/>
                  <a:gd name="connsiteX72" fmla="*/ 0 w 1123200"/>
                  <a:gd name="connsiteY72" fmla="*/ 368524 h 493365"/>
                  <a:gd name="connsiteX73" fmla="*/ 0 w 1123200"/>
                  <a:gd name="connsiteY73" fmla="*/ 367590 h 493365"/>
                  <a:gd name="connsiteX74" fmla="*/ 0 w 1123200"/>
                  <a:gd name="connsiteY74" fmla="*/ 366466 h 493365"/>
                  <a:gd name="connsiteX75" fmla="*/ 0 w 1123200"/>
                  <a:gd name="connsiteY75" fmla="*/ 365532 h 493365"/>
                  <a:gd name="connsiteX76" fmla="*/ 0 w 1123200"/>
                  <a:gd name="connsiteY76" fmla="*/ 337848 h 493365"/>
                  <a:gd name="connsiteX77" fmla="*/ 0 w 1123200"/>
                  <a:gd name="connsiteY77" fmla="*/ 336914 h 493365"/>
                  <a:gd name="connsiteX78" fmla="*/ 0 w 1123200"/>
                  <a:gd name="connsiteY78" fmla="*/ 327592 h 493365"/>
                  <a:gd name="connsiteX79" fmla="*/ 0 w 1123200"/>
                  <a:gd name="connsiteY79" fmla="*/ 326658 h 493365"/>
                  <a:gd name="connsiteX80" fmla="*/ 0 w 1123200"/>
                  <a:gd name="connsiteY80" fmla="*/ 325868 h 493365"/>
                  <a:gd name="connsiteX81" fmla="*/ 0 w 1123200"/>
                  <a:gd name="connsiteY81" fmla="*/ 324934 h 493365"/>
                  <a:gd name="connsiteX82" fmla="*/ 0 w 1123200"/>
                  <a:gd name="connsiteY82" fmla="*/ 296916 h 493365"/>
                  <a:gd name="connsiteX83" fmla="*/ 0 w 1123200"/>
                  <a:gd name="connsiteY83" fmla="*/ 295982 h 493365"/>
                  <a:gd name="connsiteX84" fmla="*/ 0 w 1123200"/>
                  <a:gd name="connsiteY84" fmla="*/ 292437 h 493365"/>
                  <a:gd name="connsiteX85" fmla="*/ 0 w 1123200"/>
                  <a:gd name="connsiteY85" fmla="*/ 291503 h 493365"/>
                  <a:gd name="connsiteX86" fmla="*/ 0 w 1123200"/>
                  <a:gd name="connsiteY86" fmla="*/ 284376 h 493365"/>
                  <a:gd name="connsiteX87" fmla="*/ 0 w 1123200"/>
                  <a:gd name="connsiteY87" fmla="*/ 283442 h 493365"/>
                  <a:gd name="connsiteX88" fmla="*/ 0 w 1123200"/>
                  <a:gd name="connsiteY88" fmla="*/ 260035 h 493365"/>
                  <a:gd name="connsiteX89" fmla="*/ 0 w 1123200"/>
                  <a:gd name="connsiteY89" fmla="*/ 259101 h 493365"/>
                  <a:gd name="connsiteX90" fmla="*/ 0 w 1123200"/>
                  <a:gd name="connsiteY90" fmla="*/ 255758 h 493365"/>
                  <a:gd name="connsiteX91" fmla="*/ 0 w 1123200"/>
                  <a:gd name="connsiteY91" fmla="*/ 254824 h 493365"/>
                  <a:gd name="connsiteX92" fmla="*/ 0 w 1123200"/>
                  <a:gd name="connsiteY92" fmla="*/ 253700 h 493365"/>
                  <a:gd name="connsiteX93" fmla="*/ 0 w 1123200"/>
                  <a:gd name="connsiteY93" fmla="*/ 252766 h 493365"/>
                  <a:gd name="connsiteX94" fmla="*/ 0 w 1123200"/>
                  <a:gd name="connsiteY94" fmla="*/ 243778 h 493365"/>
                  <a:gd name="connsiteX95" fmla="*/ 0 w 1123200"/>
                  <a:gd name="connsiteY95" fmla="*/ 242844 h 493365"/>
                  <a:gd name="connsiteX96" fmla="*/ 0 w 1123200"/>
                  <a:gd name="connsiteY96" fmla="*/ 226276 h 493365"/>
                  <a:gd name="connsiteX97" fmla="*/ 0 w 1123200"/>
                  <a:gd name="connsiteY97" fmla="*/ 225342 h 493365"/>
                  <a:gd name="connsiteX98" fmla="*/ 0 w 1123200"/>
                  <a:gd name="connsiteY98" fmla="*/ 214826 h 493365"/>
                  <a:gd name="connsiteX99" fmla="*/ 0 w 1123200"/>
                  <a:gd name="connsiteY99" fmla="*/ 213892 h 493365"/>
                  <a:gd name="connsiteX100" fmla="*/ 0 w 1123200"/>
                  <a:gd name="connsiteY100" fmla="*/ 213102 h 493365"/>
                  <a:gd name="connsiteX101" fmla="*/ 0 w 1123200"/>
                  <a:gd name="connsiteY101" fmla="*/ 212168 h 493365"/>
                  <a:gd name="connsiteX102" fmla="*/ 0 w 1123200"/>
                  <a:gd name="connsiteY102" fmla="*/ 210347 h 493365"/>
                  <a:gd name="connsiteX103" fmla="*/ 0 w 1123200"/>
                  <a:gd name="connsiteY103" fmla="*/ 209413 h 493365"/>
                  <a:gd name="connsiteX104" fmla="*/ 0 w 1123200"/>
                  <a:gd name="connsiteY104" fmla="*/ 195790 h 493365"/>
                  <a:gd name="connsiteX105" fmla="*/ 0 w 1123200"/>
                  <a:gd name="connsiteY105" fmla="*/ 194856 h 493365"/>
                  <a:gd name="connsiteX106" fmla="*/ 0 w 1123200"/>
                  <a:gd name="connsiteY106" fmla="*/ 179671 h 493365"/>
                  <a:gd name="connsiteX107" fmla="*/ 0 w 1123200"/>
                  <a:gd name="connsiteY107" fmla="*/ 178737 h 493365"/>
                  <a:gd name="connsiteX108" fmla="*/ 0 w 1123200"/>
                  <a:gd name="connsiteY108" fmla="*/ 177945 h 493365"/>
                  <a:gd name="connsiteX109" fmla="*/ 0 w 1123200"/>
                  <a:gd name="connsiteY109" fmla="*/ 177011 h 493365"/>
                  <a:gd name="connsiteX110" fmla="*/ 0 w 1123200"/>
                  <a:gd name="connsiteY110" fmla="*/ 171610 h 493365"/>
                  <a:gd name="connsiteX111" fmla="*/ 0 w 1123200"/>
                  <a:gd name="connsiteY111" fmla="*/ 170676 h 493365"/>
                  <a:gd name="connsiteX112" fmla="*/ 0 w 1123200"/>
                  <a:gd name="connsiteY112" fmla="*/ 147269 h 493365"/>
                  <a:gd name="connsiteX113" fmla="*/ 0 w 1123200"/>
                  <a:gd name="connsiteY113" fmla="*/ 146335 h 493365"/>
                  <a:gd name="connsiteX114" fmla="*/ 0 w 1123200"/>
                  <a:gd name="connsiteY114" fmla="*/ 144186 h 493365"/>
                  <a:gd name="connsiteX115" fmla="*/ 0 w 1123200"/>
                  <a:gd name="connsiteY115" fmla="*/ 143252 h 493365"/>
                  <a:gd name="connsiteX116" fmla="*/ 0 w 1123200"/>
                  <a:gd name="connsiteY116" fmla="*/ 131012 h 493365"/>
                  <a:gd name="connsiteX117" fmla="*/ 0 w 1123200"/>
                  <a:gd name="connsiteY117" fmla="*/ 130078 h 493365"/>
                  <a:gd name="connsiteX118" fmla="*/ 0 w 1123200"/>
                  <a:gd name="connsiteY118" fmla="*/ 113700 h 493365"/>
                  <a:gd name="connsiteX119" fmla="*/ 0 w 1123200"/>
                  <a:gd name="connsiteY119" fmla="*/ 113510 h 493365"/>
                  <a:gd name="connsiteX120" fmla="*/ 0 w 1123200"/>
                  <a:gd name="connsiteY120" fmla="*/ 112766 h 493365"/>
                  <a:gd name="connsiteX121" fmla="*/ 0 w 1123200"/>
                  <a:gd name="connsiteY121" fmla="*/ 112576 h 493365"/>
                  <a:gd name="connsiteX122" fmla="*/ 0 w 1123200"/>
                  <a:gd name="connsiteY122" fmla="*/ 97581 h 493365"/>
                  <a:gd name="connsiteX123" fmla="*/ 0 w 1123200"/>
                  <a:gd name="connsiteY123" fmla="*/ 96647 h 493365"/>
                  <a:gd name="connsiteX124" fmla="*/ 0 w 1123200"/>
                  <a:gd name="connsiteY124" fmla="*/ 83024 h 493365"/>
                  <a:gd name="connsiteX125" fmla="*/ 0 w 1123200"/>
                  <a:gd name="connsiteY125" fmla="*/ 82090 h 493365"/>
                  <a:gd name="connsiteX126" fmla="*/ 0 w 1123200"/>
                  <a:gd name="connsiteY126" fmla="*/ 65179 h 493365"/>
                  <a:gd name="connsiteX127" fmla="*/ 0 w 1123200"/>
                  <a:gd name="connsiteY127" fmla="*/ 64245 h 493365"/>
                  <a:gd name="connsiteX128" fmla="*/ 0 w 1123200"/>
                  <a:gd name="connsiteY128" fmla="*/ 31420 h 493365"/>
                  <a:gd name="connsiteX129" fmla="*/ 0 w 1123200"/>
                  <a:gd name="connsiteY129" fmla="*/ 30486 h 493365"/>
                  <a:gd name="connsiteX130" fmla="*/ 1121964 w 1123200"/>
                  <a:gd name="connsiteY130" fmla="*/ 0 h 493365"/>
                  <a:gd name="connsiteX131" fmla="*/ 1123200 w 1123200"/>
                  <a:gd name="connsiteY131" fmla="*/ 0 h 493365"/>
                  <a:gd name="connsiteX132" fmla="*/ 1123200 w 1123200"/>
                  <a:gd name="connsiteY132" fmla="*/ 934 h 493365"/>
                  <a:gd name="connsiteX133" fmla="*/ 0 w 1123200"/>
                  <a:gd name="connsiteY133" fmla="*/ 0 h 493365"/>
                  <a:gd name="connsiteX134" fmla="*/ 1236 w 1123200"/>
                  <a:gd name="connsiteY134" fmla="*/ 0 h 493365"/>
                  <a:gd name="connsiteX135" fmla="*/ 0 w 1123200"/>
                  <a:gd name="connsiteY135" fmla="*/ 934 h 49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123200" h="493365">
                    <a:moveTo>
                      <a:pt x="0" y="934"/>
                    </a:moveTo>
                    <a:cubicBezTo>
                      <a:pt x="0" y="24545"/>
                      <a:pt x="251437" y="43685"/>
                      <a:pt x="561600" y="43685"/>
                    </a:cubicBezTo>
                    <a:cubicBezTo>
                      <a:pt x="871763" y="43685"/>
                      <a:pt x="1123200" y="24545"/>
                      <a:pt x="1123200" y="934"/>
                    </a:cubicBezTo>
                    <a:lnTo>
                      <a:pt x="1123200" y="30486"/>
                    </a:lnTo>
                    <a:lnTo>
                      <a:pt x="1123200" y="31420"/>
                    </a:lnTo>
                    <a:lnTo>
                      <a:pt x="1123200" y="64245"/>
                    </a:lnTo>
                    <a:lnTo>
                      <a:pt x="1123200" y="65179"/>
                    </a:lnTo>
                    <a:lnTo>
                      <a:pt x="1123200" y="82090"/>
                    </a:lnTo>
                    <a:lnTo>
                      <a:pt x="1123200" y="83024"/>
                    </a:lnTo>
                    <a:lnTo>
                      <a:pt x="1123200" y="96647"/>
                    </a:lnTo>
                    <a:lnTo>
                      <a:pt x="1123200" y="97581"/>
                    </a:lnTo>
                    <a:lnTo>
                      <a:pt x="1123200" y="112576"/>
                    </a:lnTo>
                    <a:lnTo>
                      <a:pt x="1123200" y="112766"/>
                    </a:lnTo>
                    <a:lnTo>
                      <a:pt x="1123200" y="113510"/>
                    </a:lnTo>
                    <a:lnTo>
                      <a:pt x="1123200" y="113700"/>
                    </a:lnTo>
                    <a:lnTo>
                      <a:pt x="1123200" y="130078"/>
                    </a:lnTo>
                    <a:lnTo>
                      <a:pt x="1123200" y="131012"/>
                    </a:lnTo>
                    <a:lnTo>
                      <a:pt x="1123200" y="143252"/>
                    </a:lnTo>
                    <a:lnTo>
                      <a:pt x="1123200" y="144186"/>
                    </a:lnTo>
                    <a:lnTo>
                      <a:pt x="1123200" y="146335"/>
                    </a:lnTo>
                    <a:lnTo>
                      <a:pt x="1123200" y="147269"/>
                    </a:lnTo>
                    <a:lnTo>
                      <a:pt x="1123200" y="170676"/>
                    </a:lnTo>
                    <a:lnTo>
                      <a:pt x="1123200" y="171610"/>
                    </a:lnTo>
                    <a:lnTo>
                      <a:pt x="1123200" y="177011"/>
                    </a:lnTo>
                    <a:lnTo>
                      <a:pt x="1123200" y="177945"/>
                    </a:lnTo>
                    <a:lnTo>
                      <a:pt x="1123200" y="178737"/>
                    </a:lnTo>
                    <a:lnTo>
                      <a:pt x="1123200" y="179671"/>
                    </a:lnTo>
                    <a:lnTo>
                      <a:pt x="1123200" y="194856"/>
                    </a:lnTo>
                    <a:lnTo>
                      <a:pt x="1123200" y="195790"/>
                    </a:lnTo>
                    <a:lnTo>
                      <a:pt x="1123200" y="209413"/>
                    </a:lnTo>
                    <a:lnTo>
                      <a:pt x="1123200" y="210347"/>
                    </a:lnTo>
                    <a:lnTo>
                      <a:pt x="1123200" y="212168"/>
                    </a:lnTo>
                    <a:lnTo>
                      <a:pt x="1123200" y="213102"/>
                    </a:lnTo>
                    <a:lnTo>
                      <a:pt x="1123200" y="213892"/>
                    </a:lnTo>
                    <a:lnTo>
                      <a:pt x="1123200" y="214826"/>
                    </a:lnTo>
                    <a:lnTo>
                      <a:pt x="1123200" y="225342"/>
                    </a:lnTo>
                    <a:lnTo>
                      <a:pt x="1123200" y="226276"/>
                    </a:lnTo>
                    <a:lnTo>
                      <a:pt x="1123200" y="242844"/>
                    </a:lnTo>
                    <a:lnTo>
                      <a:pt x="1123200" y="243778"/>
                    </a:lnTo>
                    <a:lnTo>
                      <a:pt x="1123200" y="252766"/>
                    </a:lnTo>
                    <a:lnTo>
                      <a:pt x="1123200" y="253700"/>
                    </a:lnTo>
                    <a:lnTo>
                      <a:pt x="1123200" y="254824"/>
                    </a:lnTo>
                    <a:lnTo>
                      <a:pt x="1123200" y="255758"/>
                    </a:lnTo>
                    <a:lnTo>
                      <a:pt x="1123200" y="259101"/>
                    </a:lnTo>
                    <a:lnTo>
                      <a:pt x="1123200" y="260035"/>
                    </a:lnTo>
                    <a:lnTo>
                      <a:pt x="1123200" y="283442"/>
                    </a:lnTo>
                    <a:lnTo>
                      <a:pt x="1123200" y="284376"/>
                    </a:lnTo>
                    <a:lnTo>
                      <a:pt x="1123200" y="291503"/>
                    </a:lnTo>
                    <a:lnTo>
                      <a:pt x="1123200" y="292437"/>
                    </a:lnTo>
                    <a:lnTo>
                      <a:pt x="1123200" y="295982"/>
                    </a:lnTo>
                    <a:lnTo>
                      <a:pt x="1123200" y="296916"/>
                    </a:lnTo>
                    <a:lnTo>
                      <a:pt x="1123200" y="324934"/>
                    </a:lnTo>
                    <a:lnTo>
                      <a:pt x="1123200" y="325868"/>
                    </a:lnTo>
                    <a:lnTo>
                      <a:pt x="1123200" y="326658"/>
                    </a:lnTo>
                    <a:lnTo>
                      <a:pt x="1123200" y="327592"/>
                    </a:lnTo>
                    <a:lnTo>
                      <a:pt x="1123200" y="336914"/>
                    </a:lnTo>
                    <a:lnTo>
                      <a:pt x="1123200" y="337848"/>
                    </a:lnTo>
                    <a:lnTo>
                      <a:pt x="1123200" y="365532"/>
                    </a:lnTo>
                    <a:lnTo>
                      <a:pt x="1123200" y="366466"/>
                    </a:lnTo>
                    <a:lnTo>
                      <a:pt x="1123200" y="367590"/>
                    </a:lnTo>
                    <a:lnTo>
                      <a:pt x="1123200" y="368524"/>
                    </a:lnTo>
                    <a:lnTo>
                      <a:pt x="1123200" y="408748"/>
                    </a:lnTo>
                    <a:lnTo>
                      <a:pt x="1123200" y="409682"/>
                    </a:lnTo>
                    <a:lnTo>
                      <a:pt x="1123200" y="449680"/>
                    </a:lnTo>
                    <a:lnTo>
                      <a:pt x="1121964" y="449680"/>
                    </a:lnTo>
                    <a:lnTo>
                      <a:pt x="1123200" y="450614"/>
                    </a:lnTo>
                    <a:cubicBezTo>
                      <a:pt x="1123200" y="474225"/>
                      <a:pt x="871763" y="493365"/>
                      <a:pt x="561600" y="493365"/>
                    </a:cubicBezTo>
                    <a:cubicBezTo>
                      <a:pt x="251437" y="493365"/>
                      <a:pt x="0" y="474225"/>
                      <a:pt x="0" y="450614"/>
                    </a:cubicBezTo>
                    <a:lnTo>
                      <a:pt x="1236" y="449680"/>
                    </a:lnTo>
                    <a:lnTo>
                      <a:pt x="0" y="449680"/>
                    </a:lnTo>
                    <a:lnTo>
                      <a:pt x="0" y="409682"/>
                    </a:lnTo>
                    <a:lnTo>
                      <a:pt x="0" y="408748"/>
                    </a:lnTo>
                    <a:lnTo>
                      <a:pt x="0" y="368524"/>
                    </a:lnTo>
                    <a:lnTo>
                      <a:pt x="0" y="367590"/>
                    </a:lnTo>
                    <a:lnTo>
                      <a:pt x="0" y="366466"/>
                    </a:lnTo>
                    <a:lnTo>
                      <a:pt x="0" y="365532"/>
                    </a:lnTo>
                    <a:lnTo>
                      <a:pt x="0" y="337848"/>
                    </a:lnTo>
                    <a:lnTo>
                      <a:pt x="0" y="336914"/>
                    </a:lnTo>
                    <a:lnTo>
                      <a:pt x="0" y="327592"/>
                    </a:lnTo>
                    <a:lnTo>
                      <a:pt x="0" y="326658"/>
                    </a:lnTo>
                    <a:lnTo>
                      <a:pt x="0" y="325868"/>
                    </a:lnTo>
                    <a:lnTo>
                      <a:pt x="0" y="324934"/>
                    </a:lnTo>
                    <a:lnTo>
                      <a:pt x="0" y="296916"/>
                    </a:lnTo>
                    <a:lnTo>
                      <a:pt x="0" y="295982"/>
                    </a:lnTo>
                    <a:lnTo>
                      <a:pt x="0" y="292437"/>
                    </a:lnTo>
                    <a:lnTo>
                      <a:pt x="0" y="291503"/>
                    </a:lnTo>
                    <a:lnTo>
                      <a:pt x="0" y="284376"/>
                    </a:lnTo>
                    <a:lnTo>
                      <a:pt x="0" y="283442"/>
                    </a:lnTo>
                    <a:lnTo>
                      <a:pt x="0" y="260035"/>
                    </a:lnTo>
                    <a:lnTo>
                      <a:pt x="0" y="259101"/>
                    </a:lnTo>
                    <a:lnTo>
                      <a:pt x="0" y="255758"/>
                    </a:lnTo>
                    <a:lnTo>
                      <a:pt x="0" y="254824"/>
                    </a:lnTo>
                    <a:lnTo>
                      <a:pt x="0" y="253700"/>
                    </a:lnTo>
                    <a:lnTo>
                      <a:pt x="0" y="252766"/>
                    </a:lnTo>
                    <a:lnTo>
                      <a:pt x="0" y="243778"/>
                    </a:lnTo>
                    <a:lnTo>
                      <a:pt x="0" y="242844"/>
                    </a:lnTo>
                    <a:lnTo>
                      <a:pt x="0" y="226276"/>
                    </a:lnTo>
                    <a:lnTo>
                      <a:pt x="0" y="225342"/>
                    </a:lnTo>
                    <a:lnTo>
                      <a:pt x="0" y="214826"/>
                    </a:lnTo>
                    <a:lnTo>
                      <a:pt x="0" y="213892"/>
                    </a:lnTo>
                    <a:lnTo>
                      <a:pt x="0" y="213102"/>
                    </a:lnTo>
                    <a:lnTo>
                      <a:pt x="0" y="212168"/>
                    </a:lnTo>
                    <a:lnTo>
                      <a:pt x="0" y="210347"/>
                    </a:lnTo>
                    <a:lnTo>
                      <a:pt x="0" y="209413"/>
                    </a:lnTo>
                    <a:lnTo>
                      <a:pt x="0" y="195790"/>
                    </a:lnTo>
                    <a:lnTo>
                      <a:pt x="0" y="194856"/>
                    </a:lnTo>
                    <a:lnTo>
                      <a:pt x="0" y="179671"/>
                    </a:lnTo>
                    <a:lnTo>
                      <a:pt x="0" y="178737"/>
                    </a:lnTo>
                    <a:lnTo>
                      <a:pt x="0" y="177945"/>
                    </a:lnTo>
                    <a:lnTo>
                      <a:pt x="0" y="177011"/>
                    </a:lnTo>
                    <a:lnTo>
                      <a:pt x="0" y="171610"/>
                    </a:lnTo>
                    <a:lnTo>
                      <a:pt x="0" y="170676"/>
                    </a:lnTo>
                    <a:lnTo>
                      <a:pt x="0" y="147269"/>
                    </a:lnTo>
                    <a:lnTo>
                      <a:pt x="0" y="146335"/>
                    </a:lnTo>
                    <a:lnTo>
                      <a:pt x="0" y="144186"/>
                    </a:lnTo>
                    <a:lnTo>
                      <a:pt x="0" y="143252"/>
                    </a:lnTo>
                    <a:lnTo>
                      <a:pt x="0" y="131012"/>
                    </a:lnTo>
                    <a:lnTo>
                      <a:pt x="0" y="130078"/>
                    </a:lnTo>
                    <a:lnTo>
                      <a:pt x="0" y="113700"/>
                    </a:lnTo>
                    <a:lnTo>
                      <a:pt x="0" y="113510"/>
                    </a:lnTo>
                    <a:lnTo>
                      <a:pt x="0" y="112766"/>
                    </a:lnTo>
                    <a:lnTo>
                      <a:pt x="0" y="112576"/>
                    </a:lnTo>
                    <a:lnTo>
                      <a:pt x="0" y="97581"/>
                    </a:lnTo>
                    <a:lnTo>
                      <a:pt x="0" y="96647"/>
                    </a:lnTo>
                    <a:lnTo>
                      <a:pt x="0" y="83024"/>
                    </a:lnTo>
                    <a:lnTo>
                      <a:pt x="0" y="82090"/>
                    </a:lnTo>
                    <a:lnTo>
                      <a:pt x="0" y="65179"/>
                    </a:lnTo>
                    <a:lnTo>
                      <a:pt x="0" y="64245"/>
                    </a:lnTo>
                    <a:lnTo>
                      <a:pt x="0" y="31420"/>
                    </a:lnTo>
                    <a:lnTo>
                      <a:pt x="0" y="30486"/>
                    </a:lnTo>
                    <a:close/>
                    <a:moveTo>
                      <a:pt x="1121964" y="0"/>
                    </a:moveTo>
                    <a:lnTo>
                      <a:pt x="1123200" y="0"/>
                    </a:lnTo>
                    <a:lnTo>
                      <a:pt x="1123200" y="934"/>
                    </a:lnTo>
                    <a:close/>
                    <a:moveTo>
                      <a:pt x="0" y="0"/>
                    </a:moveTo>
                    <a:lnTo>
                      <a:pt x="1236" y="0"/>
                    </a:lnTo>
                    <a:lnTo>
                      <a:pt x="0" y="934"/>
                    </a:lnTo>
                    <a:close/>
                  </a:path>
                </a:pathLst>
              </a:custGeom>
              <a:solidFill>
                <a:srgbClr val="B0EAEE"/>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27" name="Text Box 8">
                <a:extLst>
                  <a:ext uri="{FF2B5EF4-FFF2-40B4-BE49-F238E27FC236}">
                    <a16:creationId xmlns:a16="http://schemas.microsoft.com/office/drawing/2014/main" id="{3A5F5C11-6E43-486D-BFE5-80C394EAA231}"/>
                  </a:ext>
                </a:extLst>
              </p:cNvPr>
              <p:cNvSpPr txBox="1">
                <a:spLocks noChangeArrowheads="1"/>
              </p:cNvSpPr>
              <p:nvPr/>
            </p:nvSpPr>
            <p:spPr bwMode="auto">
              <a:xfrm>
                <a:off x="4033333" y="3467592"/>
                <a:ext cx="1077334" cy="329081"/>
              </a:xfrm>
              <a:prstGeom prst="rect">
                <a:avLst/>
              </a:prstGeom>
              <a:noFill/>
              <a:ln w="9525" algn="ctr">
                <a:noFill/>
                <a:miter lim="800000"/>
                <a:headEnd/>
                <a:tailEnd/>
              </a:ln>
            </p:spPr>
            <p:txBody>
              <a:bodyPr wrap="square" lIns="82058" tIns="41029" rIns="82058" bIns="41029">
                <a:spAutoFit/>
              </a:bodyPr>
              <a:lstStyle/>
              <a:p>
                <a:pPr algn="ctr" defTabSz="914400" eaLnBrk="1" fontAlgn="auto" hangingPunct="1">
                  <a:spcBef>
                    <a:spcPct val="50000"/>
                  </a:spcBef>
                  <a:spcAft>
                    <a:spcPts val="0"/>
                  </a:spcAft>
                  <a:defRPr/>
                </a:pPr>
                <a:r>
                  <a:rPr lang="en-GB" sz="1600" kern="0">
                    <a:latin typeface="Aptos" panose="020B0004020202020204" pitchFamily="34" charset="0"/>
                    <a:ea typeface="ヒラギノ角ゴ Pro W3" charset="-128"/>
                    <a:cs typeface="Arial" pitchFamily="34" charset="0"/>
                  </a:rPr>
                  <a:t>Interest</a:t>
                </a:r>
                <a:endParaRPr lang="en-US" sz="1600" kern="0">
                  <a:latin typeface="Aptos" panose="020B0004020202020204" pitchFamily="34" charset="0"/>
                  <a:ea typeface="ヒラギノ角ゴ Pro W3" charset="-128"/>
                  <a:cs typeface="Arial" pitchFamily="34" charset="0"/>
                </a:endParaRPr>
              </a:p>
            </p:txBody>
          </p:sp>
          <p:sp>
            <p:nvSpPr>
              <p:cNvPr id="28" name="Text Box 8">
                <a:extLst>
                  <a:ext uri="{FF2B5EF4-FFF2-40B4-BE49-F238E27FC236}">
                    <a16:creationId xmlns:a16="http://schemas.microsoft.com/office/drawing/2014/main" id="{5431AC5D-E8EC-4F33-A1C7-95BDA4CD43F7}"/>
                  </a:ext>
                </a:extLst>
              </p:cNvPr>
              <p:cNvSpPr txBox="1">
                <a:spLocks noChangeArrowheads="1"/>
              </p:cNvSpPr>
              <p:nvPr/>
            </p:nvSpPr>
            <p:spPr bwMode="auto">
              <a:xfrm>
                <a:off x="4033333" y="3284615"/>
                <a:ext cx="1077334" cy="329081"/>
              </a:xfrm>
              <a:prstGeom prst="rect">
                <a:avLst/>
              </a:prstGeom>
              <a:noFill/>
              <a:ln w="9525" algn="ctr">
                <a:noFill/>
                <a:miter lim="800000"/>
                <a:headEnd/>
                <a:tailEnd/>
              </a:ln>
            </p:spPr>
            <p:txBody>
              <a:bodyPr wrap="square" lIns="82058" tIns="41029" rIns="82058" bIns="41029">
                <a:spAutoFit/>
              </a:bodyPr>
              <a:lstStyle/>
              <a:p>
                <a:pPr algn="ctr" defTabSz="914400" eaLnBrk="1" fontAlgn="auto" hangingPunct="1">
                  <a:spcBef>
                    <a:spcPct val="50000"/>
                  </a:spcBef>
                  <a:spcAft>
                    <a:spcPts val="0"/>
                  </a:spcAft>
                  <a:defRPr/>
                </a:pPr>
                <a:r>
                  <a:rPr lang="en-GB" sz="1600" kern="0">
                    <a:latin typeface="Aptos" panose="020B0004020202020204" pitchFamily="34" charset="0"/>
                    <a:ea typeface="ヒラギノ角ゴ Pro W3" charset="-128"/>
                    <a:cs typeface="Arial" pitchFamily="34" charset="0"/>
                  </a:rPr>
                  <a:t>Savings</a:t>
                </a:r>
                <a:endParaRPr lang="en-US" sz="1600" kern="0">
                  <a:latin typeface="Aptos" panose="020B0004020202020204" pitchFamily="34" charset="0"/>
                  <a:ea typeface="ヒラギノ角ゴ Pro W3" charset="-128"/>
                  <a:cs typeface="Arial" pitchFamily="34" charset="0"/>
                </a:endParaRPr>
              </a:p>
            </p:txBody>
          </p:sp>
        </p:grpSp>
        <p:sp>
          <p:nvSpPr>
            <p:cNvPr id="25" name="Oval 24">
              <a:extLst>
                <a:ext uri="{FF2B5EF4-FFF2-40B4-BE49-F238E27FC236}">
                  <a16:creationId xmlns:a16="http://schemas.microsoft.com/office/drawing/2014/main" id="{DD1673CE-9967-4AC5-A17D-F92BC18024A5}"/>
                </a:ext>
              </a:extLst>
            </p:cNvPr>
            <p:cNvSpPr/>
            <p:nvPr/>
          </p:nvSpPr>
          <p:spPr bwMode="auto">
            <a:xfrm>
              <a:off x="4013464" y="2881643"/>
              <a:ext cx="1123200" cy="94151"/>
            </a:xfrm>
            <a:prstGeom prst="ellipse">
              <a:avLst/>
            </a:prstGeom>
            <a:gradFill flip="none" rotWithShape="1">
              <a:gsLst>
                <a:gs pos="100000">
                  <a:srgbClr val="38C9D4"/>
                </a:gs>
                <a:gs pos="0">
                  <a:srgbClr val="196E75"/>
                </a:gs>
              </a:gsLst>
              <a:lin ang="2700000" scaled="1"/>
              <a:tileRect/>
            </a:gra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u="sng" kern="0" err="1">
                <a:solidFill>
                  <a:srgbClr val="FFFFFF"/>
                </a:solidFill>
                <a:latin typeface="Calibri" panose="020F0502020204030204"/>
                <a:cs typeface="+mn-cs"/>
              </a:endParaRPr>
            </a:p>
          </p:txBody>
        </p:sp>
      </p:grpSp>
      <p:grpSp>
        <p:nvGrpSpPr>
          <p:cNvPr id="29" name="!!dividends">
            <a:extLst>
              <a:ext uri="{FF2B5EF4-FFF2-40B4-BE49-F238E27FC236}">
                <a16:creationId xmlns:a16="http://schemas.microsoft.com/office/drawing/2014/main" id="{C4A6E7C4-731A-43FC-85A7-85E34234A74B}"/>
              </a:ext>
            </a:extLst>
          </p:cNvPr>
          <p:cNvGrpSpPr/>
          <p:nvPr/>
        </p:nvGrpSpPr>
        <p:grpSpPr>
          <a:xfrm>
            <a:off x="5537464" y="3241838"/>
            <a:ext cx="1123200" cy="743486"/>
            <a:chOff x="4013464" y="2132045"/>
            <a:chExt cx="1123200" cy="743486"/>
          </a:xfrm>
        </p:grpSpPr>
        <p:sp>
          <p:nvSpPr>
            <p:cNvPr id="30" name="Freeform: Shape 29">
              <a:extLst>
                <a:ext uri="{FF2B5EF4-FFF2-40B4-BE49-F238E27FC236}">
                  <a16:creationId xmlns:a16="http://schemas.microsoft.com/office/drawing/2014/main" id="{C509109F-5807-427B-8AAF-AE2C5EBF79BF}"/>
                </a:ext>
              </a:extLst>
            </p:cNvPr>
            <p:cNvSpPr/>
            <p:nvPr/>
          </p:nvSpPr>
          <p:spPr bwMode="auto">
            <a:xfrm>
              <a:off x="4013464" y="2180668"/>
              <a:ext cx="1123200" cy="663212"/>
            </a:xfrm>
            <a:custGeom>
              <a:avLst/>
              <a:gdLst>
                <a:gd name="connsiteX0" fmla="*/ 0 w 1123200"/>
                <a:gd name="connsiteY0" fmla="*/ 0 h 1418764"/>
                <a:gd name="connsiteX1" fmla="*/ 1123200 w 1123200"/>
                <a:gd name="connsiteY1" fmla="*/ 0 h 1418764"/>
                <a:gd name="connsiteX2" fmla="*/ 1123200 w 1123200"/>
                <a:gd name="connsiteY2" fmla="*/ 1371688 h 1418764"/>
                <a:gd name="connsiteX3" fmla="*/ 561600 w 1123200"/>
                <a:gd name="connsiteY3" fmla="*/ 1418764 h 1418764"/>
                <a:gd name="connsiteX4" fmla="*/ 0 w 1123200"/>
                <a:gd name="connsiteY4" fmla="*/ 1371688 h 1418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200" h="1418764">
                  <a:moveTo>
                    <a:pt x="0" y="0"/>
                  </a:moveTo>
                  <a:lnTo>
                    <a:pt x="1123200" y="0"/>
                  </a:lnTo>
                  <a:lnTo>
                    <a:pt x="1123200" y="1371688"/>
                  </a:lnTo>
                  <a:cubicBezTo>
                    <a:pt x="1123200" y="1397687"/>
                    <a:pt x="871763" y="1418764"/>
                    <a:pt x="561600" y="1418764"/>
                  </a:cubicBezTo>
                  <a:cubicBezTo>
                    <a:pt x="251437" y="1418764"/>
                    <a:pt x="0" y="1397687"/>
                    <a:pt x="0" y="1371688"/>
                  </a:cubicBezTo>
                  <a:close/>
                </a:path>
              </a:pathLst>
            </a:custGeom>
            <a:solidFill>
              <a:srgbClr val="E49B13"/>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31" name="Oval 30">
              <a:extLst>
                <a:ext uri="{FF2B5EF4-FFF2-40B4-BE49-F238E27FC236}">
                  <a16:creationId xmlns:a16="http://schemas.microsoft.com/office/drawing/2014/main" id="{4CF40558-9C79-4C14-BC04-B867249A8F61}"/>
                </a:ext>
              </a:extLst>
            </p:cNvPr>
            <p:cNvSpPr/>
            <p:nvPr/>
          </p:nvSpPr>
          <p:spPr bwMode="auto">
            <a:xfrm>
              <a:off x="4013464" y="2781380"/>
              <a:ext cx="1123200" cy="94151"/>
            </a:xfrm>
            <a:prstGeom prst="ellipse">
              <a:avLst/>
            </a:prstGeom>
            <a:solidFill>
              <a:srgbClr val="E49B13"/>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grpSp>
          <p:nvGrpSpPr>
            <p:cNvPr id="32" name="Group 31">
              <a:extLst>
                <a:ext uri="{FF2B5EF4-FFF2-40B4-BE49-F238E27FC236}">
                  <a16:creationId xmlns:a16="http://schemas.microsoft.com/office/drawing/2014/main" id="{6C0E82F4-17D1-4E16-A41F-99D15EF4291F}"/>
                </a:ext>
              </a:extLst>
            </p:cNvPr>
            <p:cNvGrpSpPr/>
            <p:nvPr/>
          </p:nvGrpSpPr>
          <p:grpSpPr>
            <a:xfrm>
              <a:off x="4013464" y="2318356"/>
              <a:ext cx="1123200" cy="383541"/>
              <a:chOff x="3602053" y="5065975"/>
              <a:chExt cx="1123200" cy="383541"/>
            </a:xfrm>
          </p:grpSpPr>
          <p:sp>
            <p:nvSpPr>
              <p:cNvPr id="34" name="Freeform: Shape 33">
                <a:extLst>
                  <a:ext uri="{FF2B5EF4-FFF2-40B4-BE49-F238E27FC236}">
                    <a16:creationId xmlns:a16="http://schemas.microsoft.com/office/drawing/2014/main" id="{D6A34E57-D578-4AC8-A02A-6775C194BAE4}"/>
                  </a:ext>
                </a:extLst>
              </p:cNvPr>
              <p:cNvSpPr/>
              <p:nvPr/>
            </p:nvSpPr>
            <p:spPr bwMode="auto">
              <a:xfrm>
                <a:off x="3602053" y="5065975"/>
                <a:ext cx="1123200" cy="380599"/>
              </a:xfrm>
              <a:custGeom>
                <a:avLst/>
                <a:gdLst>
                  <a:gd name="connsiteX0" fmla="*/ 0 w 1123200"/>
                  <a:gd name="connsiteY0" fmla="*/ 934 h 380599"/>
                  <a:gd name="connsiteX1" fmla="*/ 561600 w 1123200"/>
                  <a:gd name="connsiteY1" fmla="*/ 43685 h 380599"/>
                  <a:gd name="connsiteX2" fmla="*/ 1123200 w 1123200"/>
                  <a:gd name="connsiteY2" fmla="*/ 934 h 380599"/>
                  <a:gd name="connsiteX3" fmla="*/ 1123200 w 1123200"/>
                  <a:gd name="connsiteY3" fmla="*/ 30486 h 380599"/>
                  <a:gd name="connsiteX4" fmla="*/ 1123200 w 1123200"/>
                  <a:gd name="connsiteY4" fmla="*/ 31420 h 380599"/>
                  <a:gd name="connsiteX5" fmla="*/ 1123200 w 1123200"/>
                  <a:gd name="connsiteY5" fmla="*/ 64245 h 380599"/>
                  <a:gd name="connsiteX6" fmla="*/ 1123200 w 1123200"/>
                  <a:gd name="connsiteY6" fmla="*/ 65179 h 380599"/>
                  <a:gd name="connsiteX7" fmla="*/ 1123200 w 1123200"/>
                  <a:gd name="connsiteY7" fmla="*/ 82090 h 380599"/>
                  <a:gd name="connsiteX8" fmla="*/ 1123200 w 1123200"/>
                  <a:gd name="connsiteY8" fmla="*/ 83024 h 380599"/>
                  <a:gd name="connsiteX9" fmla="*/ 1123200 w 1123200"/>
                  <a:gd name="connsiteY9" fmla="*/ 96647 h 380599"/>
                  <a:gd name="connsiteX10" fmla="*/ 1123200 w 1123200"/>
                  <a:gd name="connsiteY10" fmla="*/ 97581 h 380599"/>
                  <a:gd name="connsiteX11" fmla="*/ 1123200 w 1123200"/>
                  <a:gd name="connsiteY11" fmla="*/ 112576 h 380599"/>
                  <a:gd name="connsiteX12" fmla="*/ 1123200 w 1123200"/>
                  <a:gd name="connsiteY12" fmla="*/ 113510 h 380599"/>
                  <a:gd name="connsiteX13" fmla="*/ 1123200 w 1123200"/>
                  <a:gd name="connsiteY13" fmla="*/ 130078 h 380599"/>
                  <a:gd name="connsiteX14" fmla="*/ 1123200 w 1123200"/>
                  <a:gd name="connsiteY14" fmla="*/ 131012 h 380599"/>
                  <a:gd name="connsiteX15" fmla="*/ 1123200 w 1123200"/>
                  <a:gd name="connsiteY15" fmla="*/ 146335 h 380599"/>
                  <a:gd name="connsiteX16" fmla="*/ 1123200 w 1123200"/>
                  <a:gd name="connsiteY16" fmla="*/ 147269 h 380599"/>
                  <a:gd name="connsiteX17" fmla="*/ 1123200 w 1123200"/>
                  <a:gd name="connsiteY17" fmla="*/ 170676 h 380599"/>
                  <a:gd name="connsiteX18" fmla="*/ 1123200 w 1123200"/>
                  <a:gd name="connsiteY18" fmla="*/ 171610 h 380599"/>
                  <a:gd name="connsiteX19" fmla="*/ 1123200 w 1123200"/>
                  <a:gd name="connsiteY19" fmla="*/ 178737 h 380599"/>
                  <a:gd name="connsiteX20" fmla="*/ 1123200 w 1123200"/>
                  <a:gd name="connsiteY20" fmla="*/ 179671 h 380599"/>
                  <a:gd name="connsiteX21" fmla="*/ 1123200 w 1123200"/>
                  <a:gd name="connsiteY21" fmla="*/ 212168 h 380599"/>
                  <a:gd name="connsiteX22" fmla="*/ 1123200 w 1123200"/>
                  <a:gd name="connsiteY22" fmla="*/ 213102 h 380599"/>
                  <a:gd name="connsiteX23" fmla="*/ 1123200 w 1123200"/>
                  <a:gd name="connsiteY23" fmla="*/ 213892 h 380599"/>
                  <a:gd name="connsiteX24" fmla="*/ 1123200 w 1123200"/>
                  <a:gd name="connsiteY24" fmla="*/ 214826 h 380599"/>
                  <a:gd name="connsiteX25" fmla="*/ 1123200 w 1123200"/>
                  <a:gd name="connsiteY25" fmla="*/ 252766 h 380599"/>
                  <a:gd name="connsiteX26" fmla="*/ 1123200 w 1123200"/>
                  <a:gd name="connsiteY26" fmla="*/ 253700 h 380599"/>
                  <a:gd name="connsiteX27" fmla="*/ 1123200 w 1123200"/>
                  <a:gd name="connsiteY27" fmla="*/ 254824 h 380599"/>
                  <a:gd name="connsiteX28" fmla="*/ 1123200 w 1123200"/>
                  <a:gd name="connsiteY28" fmla="*/ 255758 h 380599"/>
                  <a:gd name="connsiteX29" fmla="*/ 1123200 w 1123200"/>
                  <a:gd name="connsiteY29" fmla="*/ 295982 h 380599"/>
                  <a:gd name="connsiteX30" fmla="*/ 1123200 w 1123200"/>
                  <a:gd name="connsiteY30" fmla="*/ 296916 h 380599"/>
                  <a:gd name="connsiteX31" fmla="*/ 1123200 w 1123200"/>
                  <a:gd name="connsiteY31" fmla="*/ 336914 h 380599"/>
                  <a:gd name="connsiteX32" fmla="*/ 1121964 w 1123200"/>
                  <a:gd name="connsiteY32" fmla="*/ 336914 h 380599"/>
                  <a:gd name="connsiteX33" fmla="*/ 1123200 w 1123200"/>
                  <a:gd name="connsiteY33" fmla="*/ 337848 h 380599"/>
                  <a:gd name="connsiteX34" fmla="*/ 561600 w 1123200"/>
                  <a:gd name="connsiteY34" fmla="*/ 380599 h 380599"/>
                  <a:gd name="connsiteX35" fmla="*/ 0 w 1123200"/>
                  <a:gd name="connsiteY35" fmla="*/ 337848 h 380599"/>
                  <a:gd name="connsiteX36" fmla="*/ 1236 w 1123200"/>
                  <a:gd name="connsiteY36" fmla="*/ 336914 h 380599"/>
                  <a:gd name="connsiteX37" fmla="*/ 0 w 1123200"/>
                  <a:gd name="connsiteY37" fmla="*/ 336914 h 380599"/>
                  <a:gd name="connsiteX38" fmla="*/ 0 w 1123200"/>
                  <a:gd name="connsiteY38" fmla="*/ 296916 h 380599"/>
                  <a:gd name="connsiteX39" fmla="*/ 0 w 1123200"/>
                  <a:gd name="connsiteY39" fmla="*/ 295982 h 380599"/>
                  <a:gd name="connsiteX40" fmla="*/ 0 w 1123200"/>
                  <a:gd name="connsiteY40" fmla="*/ 255758 h 380599"/>
                  <a:gd name="connsiteX41" fmla="*/ 0 w 1123200"/>
                  <a:gd name="connsiteY41" fmla="*/ 254824 h 380599"/>
                  <a:gd name="connsiteX42" fmla="*/ 0 w 1123200"/>
                  <a:gd name="connsiteY42" fmla="*/ 253700 h 380599"/>
                  <a:gd name="connsiteX43" fmla="*/ 0 w 1123200"/>
                  <a:gd name="connsiteY43" fmla="*/ 252766 h 380599"/>
                  <a:gd name="connsiteX44" fmla="*/ 0 w 1123200"/>
                  <a:gd name="connsiteY44" fmla="*/ 214826 h 380599"/>
                  <a:gd name="connsiteX45" fmla="*/ 0 w 1123200"/>
                  <a:gd name="connsiteY45" fmla="*/ 213892 h 380599"/>
                  <a:gd name="connsiteX46" fmla="*/ 0 w 1123200"/>
                  <a:gd name="connsiteY46" fmla="*/ 213102 h 380599"/>
                  <a:gd name="connsiteX47" fmla="*/ 0 w 1123200"/>
                  <a:gd name="connsiteY47" fmla="*/ 212168 h 380599"/>
                  <a:gd name="connsiteX48" fmla="*/ 0 w 1123200"/>
                  <a:gd name="connsiteY48" fmla="*/ 179671 h 380599"/>
                  <a:gd name="connsiteX49" fmla="*/ 0 w 1123200"/>
                  <a:gd name="connsiteY49" fmla="*/ 178737 h 380599"/>
                  <a:gd name="connsiteX50" fmla="*/ 0 w 1123200"/>
                  <a:gd name="connsiteY50" fmla="*/ 171610 h 380599"/>
                  <a:gd name="connsiteX51" fmla="*/ 0 w 1123200"/>
                  <a:gd name="connsiteY51" fmla="*/ 170676 h 380599"/>
                  <a:gd name="connsiteX52" fmla="*/ 0 w 1123200"/>
                  <a:gd name="connsiteY52" fmla="*/ 147269 h 380599"/>
                  <a:gd name="connsiteX53" fmla="*/ 0 w 1123200"/>
                  <a:gd name="connsiteY53" fmla="*/ 146335 h 380599"/>
                  <a:gd name="connsiteX54" fmla="*/ 0 w 1123200"/>
                  <a:gd name="connsiteY54" fmla="*/ 131012 h 380599"/>
                  <a:gd name="connsiteX55" fmla="*/ 0 w 1123200"/>
                  <a:gd name="connsiteY55" fmla="*/ 130078 h 380599"/>
                  <a:gd name="connsiteX56" fmla="*/ 0 w 1123200"/>
                  <a:gd name="connsiteY56" fmla="*/ 113510 h 380599"/>
                  <a:gd name="connsiteX57" fmla="*/ 0 w 1123200"/>
                  <a:gd name="connsiteY57" fmla="*/ 112576 h 380599"/>
                  <a:gd name="connsiteX58" fmla="*/ 0 w 1123200"/>
                  <a:gd name="connsiteY58" fmla="*/ 97581 h 380599"/>
                  <a:gd name="connsiteX59" fmla="*/ 0 w 1123200"/>
                  <a:gd name="connsiteY59" fmla="*/ 96647 h 380599"/>
                  <a:gd name="connsiteX60" fmla="*/ 0 w 1123200"/>
                  <a:gd name="connsiteY60" fmla="*/ 83024 h 380599"/>
                  <a:gd name="connsiteX61" fmla="*/ 0 w 1123200"/>
                  <a:gd name="connsiteY61" fmla="*/ 82090 h 380599"/>
                  <a:gd name="connsiteX62" fmla="*/ 0 w 1123200"/>
                  <a:gd name="connsiteY62" fmla="*/ 65179 h 380599"/>
                  <a:gd name="connsiteX63" fmla="*/ 0 w 1123200"/>
                  <a:gd name="connsiteY63" fmla="*/ 64245 h 380599"/>
                  <a:gd name="connsiteX64" fmla="*/ 0 w 1123200"/>
                  <a:gd name="connsiteY64" fmla="*/ 31420 h 380599"/>
                  <a:gd name="connsiteX65" fmla="*/ 0 w 1123200"/>
                  <a:gd name="connsiteY65" fmla="*/ 30486 h 380599"/>
                  <a:gd name="connsiteX66" fmla="*/ 1121964 w 1123200"/>
                  <a:gd name="connsiteY66" fmla="*/ 0 h 380599"/>
                  <a:gd name="connsiteX67" fmla="*/ 1123200 w 1123200"/>
                  <a:gd name="connsiteY67" fmla="*/ 0 h 380599"/>
                  <a:gd name="connsiteX68" fmla="*/ 1123200 w 1123200"/>
                  <a:gd name="connsiteY68" fmla="*/ 934 h 380599"/>
                  <a:gd name="connsiteX69" fmla="*/ 0 w 1123200"/>
                  <a:gd name="connsiteY69" fmla="*/ 0 h 380599"/>
                  <a:gd name="connsiteX70" fmla="*/ 1236 w 1123200"/>
                  <a:gd name="connsiteY70" fmla="*/ 0 h 380599"/>
                  <a:gd name="connsiteX71" fmla="*/ 0 w 1123200"/>
                  <a:gd name="connsiteY71" fmla="*/ 934 h 38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23200" h="380599">
                    <a:moveTo>
                      <a:pt x="0" y="934"/>
                    </a:moveTo>
                    <a:cubicBezTo>
                      <a:pt x="0" y="24545"/>
                      <a:pt x="251437" y="43685"/>
                      <a:pt x="561600" y="43685"/>
                    </a:cubicBezTo>
                    <a:cubicBezTo>
                      <a:pt x="871763" y="43685"/>
                      <a:pt x="1123200" y="24545"/>
                      <a:pt x="1123200" y="934"/>
                    </a:cubicBezTo>
                    <a:lnTo>
                      <a:pt x="1123200" y="30486"/>
                    </a:lnTo>
                    <a:lnTo>
                      <a:pt x="1123200" y="31420"/>
                    </a:lnTo>
                    <a:lnTo>
                      <a:pt x="1123200" y="64245"/>
                    </a:lnTo>
                    <a:lnTo>
                      <a:pt x="1123200" y="65179"/>
                    </a:lnTo>
                    <a:lnTo>
                      <a:pt x="1123200" y="82090"/>
                    </a:lnTo>
                    <a:lnTo>
                      <a:pt x="1123200" y="83024"/>
                    </a:lnTo>
                    <a:lnTo>
                      <a:pt x="1123200" y="96647"/>
                    </a:lnTo>
                    <a:lnTo>
                      <a:pt x="1123200" y="97581"/>
                    </a:lnTo>
                    <a:lnTo>
                      <a:pt x="1123200" y="112576"/>
                    </a:lnTo>
                    <a:lnTo>
                      <a:pt x="1123200" y="113510"/>
                    </a:lnTo>
                    <a:lnTo>
                      <a:pt x="1123200" y="130078"/>
                    </a:lnTo>
                    <a:lnTo>
                      <a:pt x="1123200" y="131012"/>
                    </a:lnTo>
                    <a:lnTo>
                      <a:pt x="1123200" y="146335"/>
                    </a:lnTo>
                    <a:lnTo>
                      <a:pt x="1123200" y="147269"/>
                    </a:lnTo>
                    <a:lnTo>
                      <a:pt x="1123200" y="170676"/>
                    </a:lnTo>
                    <a:lnTo>
                      <a:pt x="1123200" y="171610"/>
                    </a:lnTo>
                    <a:lnTo>
                      <a:pt x="1123200" y="178737"/>
                    </a:lnTo>
                    <a:lnTo>
                      <a:pt x="1123200" y="179671"/>
                    </a:lnTo>
                    <a:lnTo>
                      <a:pt x="1123200" y="212168"/>
                    </a:lnTo>
                    <a:lnTo>
                      <a:pt x="1123200" y="213102"/>
                    </a:lnTo>
                    <a:lnTo>
                      <a:pt x="1123200" y="213892"/>
                    </a:lnTo>
                    <a:lnTo>
                      <a:pt x="1123200" y="214826"/>
                    </a:lnTo>
                    <a:lnTo>
                      <a:pt x="1123200" y="252766"/>
                    </a:lnTo>
                    <a:lnTo>
                      <a:pt x="1123200" y="253700"/>
                    </a:lnTo>
                    <a:lnTo>
                      <a:pt x="1123200" y="254824"/>
                    </a:lnTo>
                    <a:lnTo>
                      <a:pt x="1123200" y="255758"/>
                    </a:lnTo>
                    <a:lnTo>
                      <a:pt x="1123200" y="295982"/>
                    </a:lnTo>
                    <a:lnTo>
                      <a:pt x="1123200" y="296916"/>
                    </a:lnTo>
                    <a:lnTo>
                      <a:pt x="1123200" y="336914"/>
                    </a:lnTo>
                    <a:lnTo>
                      <a:pt x="1121964" y="336914"/>
                    </a:lnTo>
                    <a:lnTo>
                      <a:pt x="1123200" y="337848"/>
                    </a:lnTo>
                    <a:cubicBezTo>
                      <a:pt x="1123200" y="361459"/>
                      <a:pt x="871763" y="380599"/>
                      <a:pt x="561600" y="380599"/>
                    </a:cubicBezTo>
                    <a:cubicBezTo>
                      <a:pt x="251437" y="380599"/>
                      <a:pt x="0" y="361459"/>
                      <a:pt x="0" y="337848"/>
                    </a:cubicBezTo>
                    <a:lnTo>
                      <a:pt x="1236" y="336914"/>
                    </a:lnTo>
                    <a:lnTo>
                      <a:pt x="0" y="336914"/>
                    </a:lnTo>
                    <a:lnTo>
                      <a:pt x="0" y="296916"/>
                    </a:lnTo>
                    <a:lnTo>
                      <a:pt x="0" y="295982"/>
                    </a:lnTo>
                    <a:lnTo>
                      <a:pt x="0" y="255758"/>
                    </a:lnTo>
                    <a:lnTo>
                      <a:pt x="0" y="254824"/>
                    </a:lnTo>
                    <a:lnTo>
                      <a:pt x="0" y="253700"/>
                    </a:lnTo>
                    <a:lnTo>
                      <a:pt x="0" y="252766"/>
                    </a:lnTo>
                    <a:lnTo>
                      <a:pt x="0" y="214826"/>
                    </a:lnTo>
                    <a:lnTo>
                      <a:pt x="0" y="213892"/>
                    </a:lnTo>
                    <a:lnTo>
                      <a:pt x="0" y="213102"/>
                    </a:lnTo>
                    <a:lnTo>
                      <a:pt x="0" y="212168"/>
                    </a:lnTo>
                    <a:lnTo>
                      <a:pt x="0" y="179671"/>
                    </a:lnTo>
                    <a:lnTo>
                      <a:pt x="0" y="178737"/>
                    </a:lnTo>
                    <a:lnTo>
                      <a:pt x="0" y="171610"/>
                    </a:lnTo>
                    <a:lnTo>
                      <a:pt x="0" y="170676"/>
                    </a:lnTo>
                    <a:lnTo>
                      <a:pt x="0" y="147269"/>
                    </a:lnTo>
                    <a:lnTo>
                      <a:pt x="0" y="146335"/>
                    </a:lnTo>
                    <a:lnTo>
                      <a:pt x="0" y="131012"/>
                    </a:lnTo>
                    <a:lnTo>
                      <a:pt x="0" y="130078"/>
                    </a:lnTo>
                    <a:lnTo>
                      <a:pt x="0" y="113510"/>
                    </a:lnTo>
                    <a:lnTo>
                      <a:pt x="0" y="112576"/>
                    </a:lnTo>
                    <a:lnTo>
                      <a:pt x="0" y="97581"/>
                    </a:lnTo>
                    <a:lnTo>
                      <a:pt x="0" y="96647"/>
                    </a:lnTo>
                    <a:lnTo>
                      <a:pt x="0" y="83024"/>
                    </a:lnTo>
                    <a:lnTo>
                      <a:pt x="0" y="82090"/>
                    </a:lnTo>
                    <a:lnTo>
                      <a:pt x="0" y="65179"/>
                    </a:lnTo>
                    <a:lnTo>
                      <a:pt x="0" y="64245"/>
                    </a:lnTo>
                    <a:lnTo>
                      <a:pt x="0" y="31420"/>
                    </a:lnTo>
                    <a:lnTo>
                      <a:pt x="0" y="30486"/>
                    </a:lnTo>
                    <a:close/>
                    <a:moveTo>
                      <a:pt x="1121964" y="0"/>
                    </a:moveTo>
                    <a:lnTo>
                      <a:pt x="1123200" y="0"/>
                    </a:lnTo>
                    <a:lnTo>
                      <a:pt x="1123200" y="934"/>
                    </a:lnTo>
                    <a:close/>
                    <a:moveTo>
                      <a:pt x="0" y="0"/>
                    </a:moveTo>
                    <a:lnTo>
                      <a:pt x="1236" y="0"/>
                    </a:lnTo>
                    <a:lnTo>
                      <a:pt x="0" y="934"/>
                    </a:lnTo>
                    <a:close/>
                  </a:path>
                </a:pathLst>
              </a:custGeom>
              <a:solidFill>
                <a:srgbClr val="F7D89F"/>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46" name="Text Box 8">
                <a:extLst>
                  <a:ext uri="{FF2B5EF4-FFF2-40B4-BE49-F238E27FC236}">
                    <a16:creationId xmlns:a16="http://schemas.microsoft.com/office/drawing/2014/main" id="{C112D6B3-BABC-4EEE-AEC0-C548713B9BA9}"/>
                  </a:ext>
                </a:extLst>
              </p:cNvPr>
              <p:cNvSpPr txBox="1">
                <a:spLocks noChangeArrowheads="1"/>
              </p:cNvSpPr>
              <p:nvPr/>
            </p:nvSpPr>
            <p:spPr bwMode="auto">
              <a:xfrm>
                <a:off x="3624986" y="5120435"/>
                <a:ext cx="1077334" cy="329081"/>
              </a:xfrm>
              <a:prstGeom prst="rect">
                <a:avLst/>
              </a:prstGeom>
              <a:noFill/>
              <a:ln w="9525" algn="ctr">
                <a:noFill/>
                <a:miter lim="800000"/>
                <a:headEnd/>
                <a:tailEnd/>
              </a:ln>
            </p:spPr>
            <p:txBody>
              <a:bodyPr wrap="square" lIns="82058" tIns="41029" rIns="82058" bIns="41029">
                <a:spAutoFit/>
              </a:bodyPr>
              <a:lstStyle/>
              <a:p>
                <a:pPr algn="ctr" defTabSz="914400" eaLnBrk="1" fontAlgn="auto" hangingPunct="1">
                  <a:spcBef>
                    <a:spcPct val="50000"/>
                  </a:spcBef>
                  <a:spcAft>
                    <a:spcPts val="0"/>
                  </a:spcAft>
                  <a:defRPr/>
                </a:pPr>
                <a:r>
                  <a:rPr lang="en-GB" sz="1600" kern="0" dirty="0">
                    <a:latin typeface="Aptos" panose="020B0004020202020204" pitchFamily="34" charset="0"/>
                    <a:ea typeface="ヒラギノ角ゴ Pro W3" charset="-128"/>
                    <a:cs typeface="Arial" pitchFamily="34" charset="0"/>
                  </a:rPr>
                  <a:t>Dividends</a:t>
                </a:r>
                <a:endParaRPr lang="en-US" sz="1600" kern="0" dirty="0">
                  <a:latin typeface="Aptos" panose="020B0004020202020204" pitchFamily="34" charset="0"/>
                  <a:ea typeface="ヒラギノ角ゴ Pro W3" charset="-128"/>
                  <a:cs typeface="Arial" pitchFamily="34" charset="0"/>
                </a:endParaRPr>
              </a:p>
            </p:txBody>
          </p:sp>
        </p:grpSp>
        <p:sp>
          <p:nvSpPr>
            <p:cNvPr id="33" name="Oval 32">
              <a:extLst>
                <a:ext uri="{FF2B5EF4-FFF2-40B4-BE49-F238E27FC236}">
                  <a16:creationId xmlns:a16="http://schemas.microsoft.com/office/drawing/2014/main" id="{E75C057E-627C-4ECB-BDF2-858C53E65561}"/>
                </a:ext>
              </a:extLst>
            </p:cNvPr>
            <p:cNvSpPr/>
            <p:nvPr/>
          </p:nvSpPr>
          <p:spPr bwMode="auto">
            <a:xfrm>
              <a:off x="4013464" y="2132045"/>
              <a:ext cx="1123200" cy="94151"/>
            </a:xfrm>
            <a:prstGeom prst="ellipse">
              <a:avLst/>
            </a:prstGeom>
            <a:gradFill flip="none" rotWithShape="1">
              <a:gsLst>
                <a:gs pos="100000">
                  <a:srgbClr val="F2BF64"/>
                </a:gs>
                <a:gs pos="0">
                  <a:srgbClr val="E49B13"/>
                </a:gs>
              </a:gsLst>
              <a:lin ang="2700000" scaled="1"/>
              <a:tileRect/>
            </a:gra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u="sng" kern="0" err="1">
                <a:solidFill>
                  <a:srgbClr val="FFFFFF"/>
                </a:solidFill>
                <a:latin typeface="Calibri" panose="020F0502020204030204"/>
                <a:cs typeface="+mn-cs"/>
              </a:endParaRPr>
            </a:p>
          </p:txBody>
        </p:sp>
      </p:grpSp>
      <p:grpSp>
        <p:nvGrpSpPr>
          <p:cNvPr id="47" name="Group 46">
            <a:extLst>
              <a:ext uri="{FF2B5EF4-FFF2-40B4-BE49-F238E27FC236}">
                <a16:creationId xmlns:a16="http://schemas.microsoft.com/office/drawing/2014/main" id="{C9AEDE36-882A-485E-B27D-4B2C0E94006A}"/>
              </a:ext>
            </a:extLst>
          </p:cNvPr>
          <p:cNvGrpSpPr/>
          <p:nvPr/>
        </p:nvGrpSpPr>
        <p:grpSpPr>
          <a:xfrm>
            <a:off x="5523065" y="6185940"/>
            <a:ext cx="1151998" cy="153662"/>
            <a:chOff x="3999065" y="5700360"/>
            <a:chExt cx="1151998" cy="153662"/>
          </a:xfrm>
        </p:grpSpPr>
        <p:sp>
          <p:nvSpPr>
            <p:cNvPr id="48" name="Freeform: Shape 47">
              <a:extLst>
                <a:ext uri="{FF2B5EF4-FFF2-40B4-BE49-F238E27FC236}">
                  <a16:creationId xmlns:a16="http://schemas.microsoft.com/office/drawing/2014/main" id="{6758743B-FFD1-42A2-B210-1A5C958674B3}"/>
                </a:ext>
              </a:extLst>
            </p:cNvPr>
            <p:cNvSpPr/>
            <p:nvPr/>
          </p:nvSpPr>
          <p:spPr>
            <a:xfrm>
              <a:off x="3999065" y="5700360"/>
              <a:ext cx="1151998" cy="153662"/>
            </a:xfrm>
            <a:custGeom>
              <a:avLst/>
              <a:gdLst>
                <a:gd name="connsiteX0" fmla="*/ 0 w 1151998"/>
                <a:gd name="connsiteY0" fmla="*/ 0 h 153662"/>
                <a:gd name="connsiteX1" fmla="*/ 2 w 1151998"/>
                <a:gd name="connsiteY1" fmla="*/ 0 h 153662"/>
                <a:gd name="connsiteX2" fmla="*/ 11703 w 1151998"/>
                <a:gd name="connsiteY2" fmla="*/ 9818 h 153662"/>
                <a:gd name="connsiteX3" fmla="*/ 576000 w 1151998"/>
                <a:gd name="connsiteY3" fmla="*/ 48721 h 153662"/>
                <a:gd name="connsiteX4" fmla="*/ 1140297 w 1151998"/>
                <a:gd name="connsiteY4" fmla="*/ 9818 h 153662"/>
                <a:gd name="connsiteX5" fmla="*/ 1151998 w 1151998"/>
                <a:gd name="connsiteY5" fmla="*/ 0 h 153662"/>
                <a:gd name="connsiteX6" fmla="*/ 1151998 w 1151998"/>
                <a:gd name="connsiteY6" fmla="*/ 24870 h 153662"/>
                <a:gd name="connsiteX7" fmla="*/ 1151998 w 1151998"/>
                <a:gd name="connsiteY7" fmla="*/ 41766 h 153662"/>
                <a:gd name="connsiteX8" fmla="*/ 1151998 w 1151998"/>
                <a:gd name="connsiteY8" fmla="*/ 45429 h 153662"/>
                <a:gd name="connsiteX9" fmla="*/ 1151998 w 1151998"/>
                <a:gd name="connsiteY9" fmla="*/ 45430 h 153662"/>
                <a:gd name="connsiteX10" fmla="*/ 1151998 w 1151998"/>
                <a:gd name="connsiteY10" fmla="*/ 59511 h 153662"/>
                <a:gd name="connsiteX11" fmla="*/ 1151998 w 1151998"/>
                <a:gd name="connsiteY11" fmla="*/ 70300 h 153662"/>
                <a:gd name="connsiteX12" fmla="*/ 1151998 w 1151998"/>
                <a:gd name="connsiteY12" fmla="*/ 70300 h 153662"/>
                <a:gd name="connsiteX13" fmla="*/ 1151998 w 1151998"/>
                <a:gd name="connsiteY13" fmla="*/ 87196 h 153662"/>
                <a:gd name="connsiteX14" fmla="*/ 1151998 w 1151998"/>
                <a:gd name="connsiteY14" fmla="*/ 87196 h 153662"/>
                <a:gd name="connsiteX15" fmla="*/ 1151998 w 1151998"/>
                <a:gd name="connsiteY15" fmla="*/ 104941 h 153662"/>
                <a:gd name="connsiteX16" fmla="*/ 1151998 w 1151998"/>
                <a:gd name="connsiteY16" fmla="*/ 104941 h 153662"/>
                <a:gd name="connsiteX17" fmla="*/ 1140297 w 1151998"/>
                <a:gd name="connsiteY17" fmla="*/ 114760 h 153662"/>
                <a:gd name="connsiteX18" fmla="*/ 576000 w 1151998"/>
                <a:gd name="connsiteY18" fmla="*/ 153662 h 153662"/>
                <a:gd name="connsiteX19" fmla="*/ 11703 w 1151998"/>
                <a:gd name="connsiteY19" fmla="*/ 114760 h 153662"/>
                <a:gd name="connsiteX20" fmla="*/ 2 w 1151998"/>
                <a:gd name="connsiteY20" fmla="*/ 104941 h 153662"/>
                <a:gd name="connsiteX21" fmla="*/ 0 w 1151998"/>
                <a:gd name="connsiteY21" fmla="*/ 104941 h 153662"/>
                <a:gd name="connsiteX22" fmla="*/ 0 w 1151998"/>
                <a:gd name="connsiteY22" fmla="*/ 104941 h 153662"/>
                <a:gd name="connsiteX23" fmla="*/ 0 w 1151998"/>
                <a:gd name="connsiteY23" fmla="*/ 87196 h 153662"/>
                <a:gd name="connsiteX24" fmla="*/ 0 w 1151998"/>
                <a:gd name="connsiteY24" fmla="*/ 87196 h 153662"/>
                <a:gd name="connsiteX25" fmla="*/ 0 w 1151998"/>
                <a:gd name="connsiteY25" fmla="*/ 70300 h 153662"/>
                <a:gd name="connsiteX26" fmla="*/ 0 w 1151998"/>
                <a:gd name="connsiteY26" fmla="*/ 70300 h 153662"/>
                <a:gd name="connsiteX27" fmla="*/ 0 w 1151998"/>
                <a:gd name="connsiteY27" fmla="*/ 59511 h 153662"/>
                <a:gd name="connsiteX28" fmla="*/ 0 w 1151998"/>
                <a:gd name="connsiteY28" fmla="*/ 45430 h 153662"/>
                <a:gd name="connsiteX29" fmla="*/ 0 w 1151998"/>
                <a:gd name="connsiteY29" fmla="*/ 45429 h 153662"/>
                <a:gd name="connsiteX30" fmla="*/ 0 w 1151998"/>
                <a:gd name="connsiteY30" fmla="*/ 41766 h 153662"/>
                <a:gd name="connsiteX31" fmla="*/ 0 w 1151998"/>
                <a:gd name="connsiteY31" fmla="*/ 24870 h 153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51998" h="153662">
                  <a:moveTo>
                    <a:pt x="0" y="0"/>
                  </a:moveTo>
                  <a:lnTo>
                    <a:pt x="2" y="0"/>
                  </a:lnTo>
                  <a:lnTo>
                    <a:pt x="11703" y="9818"/>
                  </a:lnTo>
                  <a:cubicBezTo>
                    <a:pt x="65412" y="32020"/>
                    <a:pt x="297649" y="48721"/>
                    <a:pt x="576000" y="48721"/>
                  </a:cubicBezTo>
                  <a:cubicBezTo>
                    <a:pt x="854351" y="48721"/>
                    <a:pt x="1086586" y="32020"/>
                    <a:pt x="1140297" y="9818"/>
                  </a:cubicBezTo>
                  <a:lnTo>
                    <a:pt x="1151998" y="0"/>
                  </a:lnTo>
                  <a:lnTo>
                    <a:pt x="1151998" y="24870"/>
                  </a:lnTo>
                  <a:lnTo>
                    <a:pt x="1151998" y="41766"/>
                  </a:lnTo>
                  <a:lnTo>
                    <a:pt x="1151998" y="45429"/>
                  </a:lnTo>
                  <a:lnTo>
                    <a:pt x="1151998" y="45430"/>
                  </a:lnTo>
                  <a:lnTo>
                    <a:pt x="1151998" y="59511"/>
                  </a:lnTo>
                  <a:lnTo>
                    <a:pt x="1151998" y="70300"/>
                  </a:lnTo>
                  <a:lnTo>
                    <a:pt x="1151998" y="70300"/>
                  </a:lnTo>
                  <a:lnTo>
                    <a:pt x="1151998" y="87196"/>
                  </a:lnTo>
                  <a:lnTo>
                    <a:pt x="1151998" y="87196"/>
                  </a:lnTo>
                  <a:lnTo>
                    <a:pt x="1151998" y="104941"/>
                  </a:lnTo>
                  <a:lnTo>
                    <a:pt x="1151998" y="104941"/>
                  </a:lnTo>
                  <a:lnTo>
                    <a:pt x="1140297" y="114760"/>
                  </a:lnTo>
                  <a:cubicBezTo>
                    <a:pt x="1086586" y="136961"/>
                    <a:pt x="854351" y="153662"/>
                    <a:pt x="576000" y="153662"/>
                  </a:cubicBezTo>
                  <a:cubicBezTo>
                    <a:pt x="297649" y="153662"/>
                    <a:pt x="65412" y="136961"/>
                    <a:pt x="11703" y="114760"/>
                  </a:cubicBezTo>
                  <a:lnTo>
                    <a:pt x="2" y="104941"/>
                  </a:lnTo>
                  <a:lnTo>
                    <a:pt x="0" y="104941"/>
                  </a:lnTo>
                  <a:lnTo>
                    <a:pt x="0" y="104941"/>
                  </a:lnTo>
                  <a:lnTo>
                    <a:pt x="0" y="87196"/>
                  </a:lnTo>
                  <a:lnTo>
                    <a:pt x="0" y="87196"/>
                  </a:lnTo>
                  <a:lnTo>
                    <a:pt x="0" y="70300"/>
                  </a:lnTo>
                  <a:lnTo>
                    <a:pt x="0" y="70300"/>
                  </a:lnTo>
                  <a:lnTo>
                    <a:pt x="0" y="59511"/>
                  </a:lnTo>
                  <a:lnTo>
                    <a:pt x="0" y="45430"/>
                  </a:lnTo>
                  <a:lnTo>
                    <a:pt x="0" y="45429"/>
                  </a:lnTo>
                  <a:lnTo>
                    <a:pt x="0" y="41766"/>
                  </a:lnTo>
                  <a:lnTo>
                    <a:pt x="0" y="24870"/>
                  </a:lnTo>
                  <a:close/>
                </a:path>
              </a:pathLst>
            </a:custGeom>
            <a:gradFill flip="none" rotWithShape="1">
              <a:gsLst>
                <a:gs pos="17696">
                  <a:srgbClr val="AAAAAA"/>
                </a:gs>
                <a:gs pos="0">
                  <a:sysClr val="window" lastClr="FFFFFF"/>
                </a:gs>
                <a:gs pos="69000">
                  <a:sysClr val="window" lastClr="FFFFFF"/>
                </a:gs>
                <a:gs pos="26000">
                  <a:srgbClr val="FFFFFF">
                    <a:lumMod val="75000"/>
                  </a:srgbClr>
                </a:gs>
                <a:gs pos="10000">
                  <a:srgbClr val="FFFFFF">
                    <a:lumMod val="50000"/>
                  </a:srgbClr>
                </a:gs>
                <a:gs pos="90000">
                  <a:srgbClr val="FFFFFF">
                    <a:lumMod val="50000"/>
                  </a:srgbClr>
                </a:gs>
                <a:gs pos="100000">
                  <a:sysClr val="window" lastClr="FFFFFF"/>
                </a:gs>
              </a:gsLst>
              <a:lin ang="0" scaled="0"/>
              <a:tileRect/>
            </a:gradFill>
            <a:ln w="25400"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sz="1600" kern="0">
                <a:solidFill>
                  <a:prstClr val="white"/>
                </a:solidFill>
                <a:latin typeface="Calibri"/>
                <a:cs typeface="+mn-cs"/>
              </a:endParaRPr>
            </a:p>
          </p:txBody>
        </p:sp>
        <p:sp>
          <p:nvSpPr>
            <p:cNvPr id="49" name="Freeform: Shape 48">
              <a:extLst>
                <a:ext uri="{FF2B5EF4-FFF2-40B4-BE49-F238E27FC236}">
                  <a16:creationId xmlns:a16="http://schemas.microsoft.com/office/drawing/2014/main" id="{D5319AC3-4C0C-4F43-B175-BF3AA84F6FDC}"/>
                </a:ext>
              </a:extLst>
            </p:cNvPr>
            <p:cNvSpPr/>
            <p:nvPr/>
          </p:nvSpPr>
          <p:spPr>
            <a:xfrm>
              <a:off x="3999065" y="5744987"/>
              <a:ext cx="1133998" cy="64408"/>
            </a:xfrm>
            <a:custGeom>
              <a:avLst/>
              <a:gdLst>
                <a:gd name="connsiteX0" fmla="*/ 0 w 1152000"/>
                <a:gd name="connsiteY0" fmla="*/ 0 h 166259"/>
                <a:gd name="connsiteX1" fmla="*/ 2 w 1152000"/>
                <a:gd name="connsiteY1" fmla="*/ 0 h 166259"/>
                <a:gd name="connsiteX2" fmla="*/ 11703 w 1152000"/>
                <a:gd name="connsiteY2" fmla="*/ 25345 h 166259"/>
                <a:gd name="connsiteX3" fmla="*/ 576001 w 1152000"/>
                <a:gd name="connsiteY3" fmla="*/ 125765 h 166259"/>
                <a:gd name="connsiteX4" fmla="*/ 1140299 w 1152000"/>
                <a:gd name="connsiteY4" fmla="*/ 25345 h 166259"/>
                <a:gd name="connsiteX5" fmla="*/ 1152000 w 1152000"/>
                <a:gd name="connsiteY5" fmla="*/ 0 h 166259"/>
                <a:gd name="connsiteX6" fmla="*/ 1152000 w 1152000"/>
                <a:gd name="connsiteY6" fmla="*/ 40494 h 166259"/>
                <a:gd name="connsiteX7" fmla="*/ 1140299 w 1152000"/>
                <a:gd name="connsiteY7" fmla="*/ 65839 h 166259"/>
                <a:gd name="connsiteX8" fmla="*/ 576001 w 1152000"/>
                <a:gd name="connsiteY8" fmla="*/ 166259 h 166259"/>
                <a:gd name="connsiteX9" fmla="*/ 11703 w 1152000"/>
                <a:gd name="connsiteY9" fmla="*/ 65839 h 166259"/>
                <a:gd name="connsiteX10" fmla="*/ 2 w 1152000"/>
                <a:gd name="connsiteY10" fmla="*/ 40494 h 166259"/>
                <a:gd name="connsiteX11" fmla="*/ 0 w 1152000"/>
                <a:gd name="connsiteY11" fmla="*/ 40494 h 16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2000" h="166259">
                  <a:moveTo>
                    <a:pt x="0" y="0"/>
                  </a:moveTo>
                  <a:lnTo>
                    <a:pt x="2" y="0"/>
                  </a:lnTo>
                  <a:lnTo>
                    <a:pt x="11703" y="25345"/>
                  </a:lnTo>
                  <a:cubicBezTo>
                    <a:pt x="65412" y="82655"/>
                    <a:pt x="297649" y="125765"/>
                    <a:pt x="576001" y="125765"/>
                  </a:cubicBezTo>
                  <a:cubicBezTo>
                    <a:pt x="854353" y="125765"/>
                    <a:pt x="1086588" y="82655"/>
                    <a:pt x="1140299" y="25345"/>
                  </a:cubicBezTo>
                  <a:lnTo>
                    <a:pt x="1152000" y="0"/>
                  </a:lnTo>
                  <a:lnTo>
                    <a:pt x="1152000" y="40494"/>
                  </a:lnTo>
                  <a:lnTo>
                    <a:pt x="1140299" y="65839"/>
                  </a:lnTo>
                  <a:cubicBezTo>
                    <a:pt x="1086588" y="123149"/>
                    <a:pt x="854353" y="166259"/>
                    <a:pt x="576001" y="166259"/>
                  </a:cubicBezTo>
                  <a:cubicBezTo>
                    <a:pt x="297649" y="166259"/>
                    <a:pt x="65412" y="123149"/>
                    <a:pt x="11703" y="65839"/>
                  </a:cubicBezTo>
                  <a:lnTo>
                    <a:pt x="2" y="40494"/>
                  </a:lnTo>
                  <a:lnTo>
                    <a:pt x="0" y="40494"/>
                  </a:lnTo>
                  <a:close/>
                </a:path>
              </a:pathLst>
            </a:custGeom>
            <a:solidFill>
              <a:sysClr val="window" lastClr="FFFFFF">
                <a:lumMod val="50000"/>
              </a:sysClr>
            </a:solidFill>
            <a:ln w="25400"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sz="1600" kern="0">
                <a:solidFill>
                  <a:prstClr val="white"/>
                </a:solidFill>
                <a:latin typeface="Calibri"/>
                <a:cs typeface="+mn-cs"/>
              </a:endParaRPr>
            </a:p>
          </p:txBody>
        </p:sp>
      </p:grpSp>
      <p:grpSp>
        <p:nvGrpSpPr>
          <p:cNvPr id="50" name="Group 49">
            <a:extLst>
              <a:ext uri="{FF2B5EF4-FFF2-40B4-BE49-F238E27FC236}">
                <a16:creationId xmlns:a16="http://schemas.microsoft.com/office/drawing/2014/main" id="{90B1EC7C-998A-4EE7-A6BA-3D2B29029A4F}"/>
              </a:ext>
            </a:extLst>
          </p:cNvPr>
          <p:cNvGrpSpPr/>
          <p:nvPr/>
        </p:nvGrpSpPr>
        <p:grpSpPr>
          <a:xfrm>
            <a:off x="2851297" y="5103776"/>
            <a:ext cx="3823766" cy="329081"/>
            <a:chOff x="899592" y="4225052"/>
            <a:chExt cx="3823766" cy="329081"/>
          </a:xfrm>
        </p:grpSpPr>
        <p:sp>
          <p:nvSpPr>
            <p:cNvPr id="51" name="Text Box 8">
              <a:extLst>
                <a:ext uri="{FF2B5EF4-FFF2-40B4-BE49-F238E27FC236}">
                  <a16:creationId xmlns:a16="http://schemas.microsoft.com/office/drawing/2014/main" id="{3D7A29E9-2509-440F-BE11-7031B9946464}"/>
                </a:ext>
              </a:extLst>
            </p:cNvPr>
            <p:cNvSpPr txBox="1">
              <a:spLocks noChangeArrowheads="1"/>
            </p:cNvSpPr>
            <p:nvPr/>
          </p:nvSpPr>
          <p:spPr bwMode="auto">
            <a:xfrm>
              <a:off x="899592" y="4225052"/>
              <a:ext cx="2486684" cy="329081"/>
            </a:xfrm>
            <a:prstGeom prst="rect">
              <a:avLst/>
            </a:prstGeom>
            <a:noFill/>
            <a:ln w="9525" algn="ctr">
              <a:noFill/>
              <a:miter lim="800000"/>
              <a:headEnd/>
              <a:tailEnd/>
            </a:ln>
          </p:spPr>
          <p:txBody>
            <a:bodyPr wrap="square" lIns="82058" tIns="41029" rIns="82058" bIns="41029">
              <a:spAutoFit/>
            </a:bodyPr>
            <a:lstStyle/>
            <a:p>
              <a:pPr algn="r" defTabSz="914400" eaLnBrk="1" fontAlgn="auto" hangingPunct="1">
                <a:spcBef>
                  <a:spcPct val="50000"/>
                </a:spcBef>
                <a:spcAft>
                  <a:spcPts val="0"/>
                </a:spcAft>
                <a:defRPr/>
              </a:pPr>
              <a:r>
                <a:rPr lang="en-GB" sz="1600" kern="0">
                  <a:solidFill>
                    <a:srgbClr val="000000"/>
                  </a:solidFill>
                  <a:latin typeface="Aptos" panose="020B0004020202020204" pitchFamily="34" charset="0"/>
                  <a:cs typeface="Arial" pitchFamily="34" charset="0"/>
                </a:rPr>
                <a:t>Personal Tax Allowance</a:t>
              </a:r>
              <a:endParaRPr lang="en-US" sz="1600" kern="0">
                <a:solidFill>
                  <a:srgbClr val="000000"/>
                </a:solidFill>
                <a:latin typeface="Aptos" panose="020B0004020202020204" pitchFamily="34" charset="0"/>
                <a:cs typeface="Arial" pitchFamily="34" charset="0"/>
              </a:endParaRPr>
            </a:p>
          </p:txBody>
        </p:sp>
        <p:cxnSp>
          <p:nvCxnSpPr>
            <p:cNvPr id="52" name="Straight Connector 51">
              <a:extLst>
                <a:ext uri="{FF2B5EF4-FFF2-40B4-BE49-F238E27FC236}">
                  <a16:creationId xmlns:a16="http://schemas.microsoft.com/office/drawing/2014/main" id="{8976FB6A-67F3-4BD6-9C7F-3EB88AC9BBE7}"/>
                </a:ext>
              </a:extLst>
            </p:cNvPr>
            <p:cNvCxnSpPr>
              <a:cxnSpLocks/>
            </p:cNvCxnSpPr>
            <p:nvPr/>
          </p:nvCxnSpPr>
          <p:spPr>
            <a:xfrm>
              <a:off x="1403648" y="4523355"/>
              <a:ext cx="1982628" cy="0"/>
            </a:xfrm>
            <a:prstGeom prst="line">
              <a:avLst/>
            </a:prstGeom>
            <a:noFill/>
            <a:ln w="19050" cap="flat" cmpd="sng" algn="ctr">
              <a:solidFill>
                <a:sysClr val="window" lastClr="FFFFFF">
                  <a:lumMod val="50000"/>
                </a:sysClr>
              </a:solidFill>
              <a:prstDash val="dash"/>
              <a:miter lim="800000"/>
            </a:ln>
            <a:effectLst/>
          </p:spPr>
        </p:cxnSp>
        <p:cxnSp>
          <p:nvCxnSpPr>
            <p:cNvPr id="53" name="Straight Connector 52">
              <a:extLst>
                <a:ext uri="{FF2B5EF4-FFF2-40B4-BE49-F238E27FC236}">
                  <a16:creationId xmlns:a16="http://schemas.microsoft.com/office/drawing/2014/main" id="{9C0C1A92-1379-4B1C-A61B-7B58D2994FE4}"/>
                </a:ext>
              </a:extLst>
            </p:cNvPr>
            <p:cNvCxnSpPr>
              <a:cxnSpLocks/>
            </p:cNvCxnSpPr>
            <p:nvPr/>
          </p:nvCxnSpPr>
          <p:spPr>
            <a:xfrm>
              <a:off x="3386276" y="4247771"/>
              <a:ext cx="205114" cy="0"/>
            </a:xfrm>
            <a:prstGeom prst="line">
              <a:avLst/>
            </a:prstGeom>
            <a:noFill/>
            <a:ln w="19050" cap="flat" cmpd="sng" algn="ctr">
              <a:solidFill>
                <a:sysClr val="window" lastClr="FFFFFF">
                  <a:lumMod val="50000"/>
                </a:sysClr>
              </a:solidFill>
              <a:prstDash val="dash"/>
              <a:miter lim="800000"/>
            </a:ln>
            <a:effectLst/>
          </p:spPr>
        </p:cxnSp>
        <p:cxnSp>
          <p:nvCxnSpPr>
            <p:cNvPr id="54" name="Straight Connector 53">
              <a:extLst>
                <a:ext uri="{FF2B5EF4-FFF2-40B4-BE49-F238E27FC236}">
                  <a16:creationId xmlns:a16="http://schemas.microsoft.com/office/drawing/2014/main" id="{F5D7BE91-C5DA-48E5-AC1C-41D8142A84E1}"/>
                </a:ext>
              </a:extLst>
            </p:cNvPr>
            <p:cNvCxnSpPr>
              <a:cxnSpLocks/>
            </p:cNvCxnSpPr>
            <p:nvPr/>
          </p:nvCxnSpPr>
          <p:spPr>
            <a:xfrm>
              <a:off x="3386276" y="4247771"/>
              <a:ext cx="0" cy="275584"/>
            </a:xfrm>
            <a:prstGeom prst="line">
              <a:avLst/>
            </a:prstGeom>
            <a:noFill/>
            <a:ln w="19050" cap="flat" cmpd="sng" algn="ctr">
              <a:solidFill>
                <a:sysClr val="window" lastClr="FFFFFF">
                  <a:lumMod val="50000"/>
                </a:sysClr>
              </a:solidFill>
              <a:prstDash val="dash"/>
              <a:miter lim="800000"/>
            </a:ln>
            <a:effectLst/>
          </p:spPr>
        </p:cxnSp>
        <p:sp>
          <p:nvSpPr>
            <p:cNvPr id="55" name="Freeform: Shape 54">
              <a:extLst>
                <a:ext uri="{FF2B5EF4-FFF2-40B4-BE49-F238E27FC236}">
                  <a16:creationId xmlns:a16="http://schemas.microsoft.com/office/drawing/2014/main" id="{9E8D593B-2243-441B-93B7-5DD63377DB04}"/>
                </a:ext>
              </a:extLst>
            </p:cNvPr>
            <p:cNvSpPr/>
            <p:nvPr/>
          </p:nvSpPr>
          <p:spPr bwMode="auto">
            <a:xfrm>
              <a:off x="3600158" y="4247771"/>
              <a:ext cx="1123200" cy="66012"/>
            </a:xfrm>
            <a:custGeom>
              <a:avLst/>
              <a:gdLst>
                <a:gd name="connsiteX0" fmla="*/ 31801 w 1123200"/>
                <a:gd name="connsiteY0" fmla="*/ 0 h 81529"/>
                <a:gd name="connsiteX1" fmla="*/ 44134 w 1123200"/>
                <a:gd name="connsiteY1" fmla="*/ 6926 h 81529"/>
                <a:gd name="connsiteX2" fmla="*/ 561600 w 1123200"/>
                <a:gd name="connsiteY2" fmla="*/ 45813 h 81529"/>
                <a:gd name="connsiteX3" fmla="*/ 1079067 w 1123200"/>
                <a:gd name="connsiteY3" fmla="*/ 6926 h 81529"/>
                <a:gd name="connsiteX4" fmla="*/ 1091400 w 1123200"/>
                <a:gd name="connsiteY4" fmla="*/ 0 h 81529"/>
                <a:gd name="connsiteX5" fmla="*/ 1123200 w 1123200"/>
                <a:gd name="connsiteY5" fmla="*/ 17858 h 81529"/>
                <a:gd name="connsiteX6" fmla="*/ 561600 w 1123200"/>
                <a:gd name="connsiteY6" fmla="*/ 81529 h 81529"/>
                <a:gd name="connsiteX7" fmla="*/ 0 w 1123200"/>
                <a:gd name="connsiteY7" fmla="*/ 17858 h 81529"/>
                <a:gd name="connsiteX0" fmla="*/ 31801 w 1123200"/>
                <a:gd name="connsiteY0" fmla="*/ 0 h 81529"/>
                <a:gd name="connsiteX1" fmla="*/ 44134 w 1123200"/>
                <a:gd name="connsiteY1" fmla="*/ 6926 h 81529"/>
                <a:gd name="connsiteX2" fmla="*/ 561600 w 1123200"/>
                <a:gd name="connsiteY2" fmla="*/ 45813 h 81529"/>
                <a:gd name="connsiteX3" fmla="*/ 1079067 w 1123200"/>
                <a:gd name="connsiteY3" fmla="*/ 6926 h 81529"/>
                <a:gd name="connsiteX4" fmla="*/ 1091400 w 1123200"/>
                <a:gd name="connsiteY4" fmla="*/ 0 h 81529"/>
                <a:gd name="connsiteX5" fmla="*/ 1123200 w 1123200"/>
                <a:gd name="connsiteY5" fmla="*/ 17858 h 81529"/>
                <a:gd name="connsiteX6" fmla="*/ 561600 w 1123200"/>
                <a:gd name="connsiteY6" fmla="*/ 81529 h 81529"/>
                <a:gd name="connsiteX7" fmla="*/ 0 w 1123200"/>
                <a:gd name="connsiteY7" fmla="*/ 17858 h 81529"/>
                <a:gd name="connsiteX8" fmla="*/ 106916 w 1123200"/>
                <a:gd name="connsiteY8" fmla="*/ 79185 h 81529"/>
                <a:gd name="connsiteX0" fmla="*/ 31801 w 1123200"/>
                <a:gd name="connsiteY0" fmla="*/ 0 h 81529"/>
                <a:gd name="connsiteX1" fmla="*/ 44134 w 1123200"/>
                <a:gd name="connsiteY1" fmla="*/ 6926 h 81529"/>
                <a:gd name="connsiteX2" fmla="*/ 561600 w 1123200"/>
                <a:gd name="connsiteY2" fmla="*/ 45813 h 81529"/>
                <a:gd name="connsiteX3" fmla="*/ 1079067 w 1123200"/>
                <a:gd name="connsiteY3" fmla="*/ 6926 h 81529"/>
                <a:gd name="connsiteX4" fmla="*/ 1091400 w 1123200"/>
                <a:gd name="connsiteY4" fmla="*/ 0 h 81529"/>
                <a:gd name="connsiteX5" fmla="*/ 1123200 w 1123200"/>
                <a:gd name="connsiteY5" fmla="*/ 17858 h 81529"/>
                <a:gd name="connsiteX6" fmla="*/ 561600 w 1123200"/>
                <a:gd name="connsiteY6" fmla="*/ 81529 h 81529"/>
                <a:gd name="connsiteX7" fmla="*/ 0 w 1123200"/>
                <a:gd name="connsiteY7" fmla="*/ 17858 h 81529"/>
                <a:gd name="connsiteX0" fmla="*/ 31801 w 1123200"/>
                <a:gd name="connsiteY0" fmla="*/ 0 h 81529"/>
                <a:gd name="connsiteX1" fmla="*/ 561600 w 1123200"/>
                <a:gd name="connsiteY1" fmla="*/ 45813 h 81529"/>
                <a:gd name="connsiteX2" fmla="*/ 1079067 w 1123200"/>
                <a:gd name="connsiteY2" fmla="*/ 6926 h 81529"/>
                <a:gd name="connsiteX3" fmla="*/ 1091400 w 1123200"/>
                <a:gd name="connsiteY3" fmla="*/ 0 h 81529"/>
                <a:gd name="connsiteX4" fmla="*/ 1123200 w 1123200"/>
                <a:gd name="connsiteY4" fmla="*/ 17858 h 81529"/>
                <a:gd name="connsiteX5" fmla="*/ 561600 w 1123200"/>
                <a:gd name="connsiteY5" fmla="*/ 81529 h 81529"/>
                <a:gd name="connsiteX6" fmla="*/ 0 w 1123200"/>
                <a:gd name="connsiteY6" fmla="*/ 17858 h 81529"/>
                <a:gd name="connsiteX0" fmla="*/ 561600 w 1123200"/>
                <a:gd name="connsiteY0" fmla="*/ 45813 h 81529"/>
                <a:gd name="connsiteX1" fmla="*/ 1079067 w 1123200"/>
                <a:gd name="connsiteY1" fmla="*/ 6926 h 81529"/>
                <a:gd name="connsiteX2" fmla="*/ 1091400 w 1123200"/>
                <a:gd name="connsiteY2" fmla="*/ 0 h 81529"/>
                <a:gd name="connsiteX3" fmla="*/ 1123200 w 1123200"/>
                <a:gd name="connsiteY3" fmla="*/ 17858 h 81529"/>
                <a:gd name="connsiteX4" fmla="*/ 561600 w 1123200"/>
                <a:gd name="connsiteY4" fmla="*/ 81529 h 81529"/>
                <a:gd name="connsiteX5" fmla="*/ 0 w 1123200"/>
                <a:gd name="connsiteY5" fmla="*/ 17858 h 81529"/>
                <a:gd name="connsiteX0" fmla="*/ 1079067 w 1123200"/>
                <a:gd name="connsiteY0" fmla="*/ 6926 h 81529"/>
                <a:gd name="connsiteX1" fmla="*/ 1091400 w 1123200"/>
                <a:gd name="connsiteY1" fmla="*/ 0 h 81529"/>
                <a:gd name="connsiteX2" fmla="*/ 1123200 w 1123200"/>
                <a:gd name="connsiteY2" fmla="*/ 17858 h 81529"/>
                <a:gd name="connsiteX3" fmla="*/ 561600 w 1123200"/>
                <a:gd name="connsiteY3" fmla="*/ 81529 h 81529"/>
                <a:gd name="connsiteX4" fmla="*/ 0 w 1123200"/>
                <a:gd name="connsiteY4" fmla="*/ 17858 h 81529"/>
                <a:gd name="connsiteX0" fmla="*/ 1079067 w 1123200"/>
                <a:gd name="connsiteY0" fmla="*/ 0 h 74603"/>
                <a:gd name="connsiteX1" fmla="*/ 1123200 w 1123200"/>
                <a:gd name="connsiteY1" fmla="*/ 10932 h 74603"/>
                <a:gd name="connsiteX2" fmla="*/ 561600 w 1123200"/>
                <a:gd name="connsiteY2" fmla="*/ 74603 h 74603"/>
                <a:gd name="connsiteX3" fmla="*/ 0 w 1123200"/>
                <a:gd name="connsiteY3" fmla="*/ 10932 h 74603"/>
                <a:gd name="connsiteX0" fmla="*/ 1123200 w 1123200"/>
                <a:gd name="connsiteY0" fmla="*/ 0 h 63671"/>
                <a:gd name="connsiteX1" fmla="*/ 561600 w 1123200"/>
                <a:gd name="connsiteY1" fmla="*/ 63671 h 63671"/>
                <a:gd name="connsiteX2" fmla="*/ 0 w 1123200"/>
                <a:gd name="connsiteY2" fmla="*/ 0 h 63671"/>
              </a:gdLst>
              <a:ahLst/>
              <a:cxnLst>
                <a:cxn ang="0">
                  <a:pos x="connsiteX0" y="connsiteY0"/>
                </a:cxn>
                <a:cxn ang="0">
                  <a:pos x="connsiteX1" y="connsiteY1"/>
                </a:cxn>
                <a:cxn ang="0">
                  <a:pos x="connsiteX2" y="connsiteY2"/>
                </a:cxn>
              </a:cxnLst>
              <a:rect l="l" t="t" r="r" b="b"/>
              <a:pathLst>
                <a:path w="1123200" h="63671">
                  <a:moveTo>
                    <a:pt x="1123200" y="0"/>
                  </a:moveTo>
                  <a:cubicBezTo>
                    <a:pt x="1123200" y="35165"/>
                    <a:pt x="871763" y="63671"/>
                    <a:pt x="561600" y="63671"/>
                  </a:cubicBezTo>
                  <a:cubicBezTo>
                    <a:pt x="251437" y="63671"/>
                    <a:pt x="0" y="35165"/>
                    <a:pt x="0" y="0"/>
                  </a:cubicBezTo>
                </a:path>
              </a:pathLst>
            </a:custGeom>
            <a:noFill/>
            <a:ln w="15875" cap="flat" cmpd="sng" algn="ctr">
              <a:solidFill>
                <a:sysClr val="window" lastClr="FFFFFF">
                  <a:lumMod val="50000"/>
                </a:sysClr>
              </a:solidFill>
              <a:prstDash val="dash"/>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grpSp>
      <p:sp>
        <p:nvSpPr>
          <p:cNvPr id="57" name="TextBox 56">
            <a:extLst>
              <a:ext uri="{FF2B5EF4-FFF2-40B4-BE49-F238E27FC236}">
                <a16:creationId xmlns:a16="http://schemas.microsoft.com/office/drawing/2014/main" id="{B5209320-0F49-4B5C-AEFB-BE2FD77A0EDC}"/>
              </a:ext>
            </a:extLst>
          </p:cNvPr>
          <p:cNvSpPr txBox="1"/>
          <p:nvPr/>
        </p:nvSpPr>
        <p:spPr>
          <a:xfrm>
            <a:off x="802800" y="1587363"/>
            <a:ext cx="10585450" cy="646331"/>
          </a:xfrm>
          <a:prstGeom prst="rect">
            <a:avLst/>
          </a:prstGeom>
          <a:noFill/>
        </p:spPr>
        <p:txBody>
          <a:bodyPr wrap="square" lIns="0" rIns="0" rtlCol="0">
            <a:spAutoFit/>
          </a:bodyPr>
          <a:lstStyle/>
          <a:p>
            <a:pPr eaLnBrk="1" fontAlgn="auto" hangingPunct="1">
              <a:spcBef>
                <a:spcPts val="0"/>
              </a:spcBef>
              <a:spcAft>
                <a:spcPts val="400"/>
              </a:spcAft>
              <a:buClr>
                <a:srgbClr val="4D89C4"/>
              </a:buClr>
              <a:buSzPct val="100000"/>
              <a:defRPr/>
            </a:pPr>
            <a:r>
              <a:rPr lang="en-US" kern="0" dirty="0">
                <a:solidFill>
                  <a:srgbClr val="000000"/>
                </a:solidFill>
                <a:latin typeface="Aptos" panose="020B0004020202020204" pitchFamily="34" charset="0"/>
                <a:cs typeface="Arial" pitchFamily="34" charset="0"/>
              </a:rPr>
              <a:t>Your income is taxed in a specific order. The income you receive in work may be taxed differently to the income you receive in retirement.</a:t>
            </a:r>
            <a:endParaRPr lang="en-GB" kern="0" dirty="0">
              <a:solidFill>
                <a:srgbClr val="000000"/>
              </a:solidFill>
              <a:latin typeface="Aptos" panose="020B0004020202020204" pitchFamily="34" charset="0"/>
              <a:cs typeface="Arial" pitchFamily="34" charset="0"/>
            </a:endParaRPr>
          </a:p>
        </p:txBody>
      </p:sp>
      <p:sp>
        <p:nvSpPr>
          <p:cNvPr id="58" name="Freeform: Shape 57">
            <a:extLst>
              <a:ext uri="{FF2B5EF4-FFF2-40B4-BE49-F238E27FC236}">
                <a16:creationId xmlns:a16="http://schemas.microsoft.com/office/drawing/2014/main" id="{C88F6F1F-C6AD-4266-A528-5697F4DACF15}"/>
              </a:ext>
            </a:extLst>
          </p:cNvPr>
          <p:cNvSpPr/>
          <p:nvPr/>
        </p:nvSpPr>
        <p:spPr>
          <a:xfrm>
            <a:off x="5528464" y="2557211"/>
            <a:ext cx="1123200" cy="3726879"/>
          </a:xfrm>
          <a:custGeom>
            <a:avLst/>
            <a:gdLst>
              <a:gd name="connsiteX0" fmla="*/ 0 w 1123200"/>
              <a:gd name="connsiteY0" fmla="*/ 0 h 3726879"/>
              <a:gd name="connsiteX1" fmla="*/ 1123200 w 1123200"/>
              <a:gd name="connsiteY1" fmla="*/ 0 h 3726879"/>
              <a:gd name="connsiteX2" fmla="*/ 1123200 w 1123200"/>
              <a:gd name="connsiteY2" fmla="*/ 3679803 h 3726879"/>
              <a:gd name="connsiteX3" fmla="*/ 1123200 w 1123200"/>
              <a:gd name="connsiteY3" fmla="*/ 3696416 h 3726879"/>
              <a:gd name="connsiteX4" fmla="*/ 1085403 w 1123200"/>
              <a:gd name="connsiteY4" fmla="*/ 3696416 h 3726879"/>
              <a:gd name="connsiteX5" fmla="*/ 1079067 w 1123200"/>
              <a:gd name="connsiteY5" fmla="*/ 3698127 h 3726879"/>
              <a:gd name="connsiteX6" fmla="*/ 561600 w 1123200"/>
              <a:gd name="connsiteY6" fmla="*/ 3726879 h 3726879"/>
              <a:gd name="connsiteX7" fmla="*/ 44134 w 1123200"/>
              <a:gd name="connsiteY7" fmla="*/ 3698127 h 3726879"/>
              <a:gd name="connsiteX8" fmla="*/ 37798 w 1123200"/>
              <a:gd name="connsiteY8" fmla="*/ 3696416 h 3726879"/>
              <a:gd name="connsiteX9" fmla="*/ 0 w 1123200"/>
              <a:gd name="connsiteY9" fmla="*/ 3696416 h 3726879"/>
              <a:gd name="connsiteX10" fmla="*/ 0 w 1123200"/>
              <a:gd name="connsiteY10" fmla="*/ 3679803 h 372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3200" h="3726879">
                <a:moveTo>
                  <a:pt x="0" y="0"/>
                </a:moveTo>
                <a:lnTo>
                  <a:pt x="1123200" y="0"/>
                </a:lnTo>
                <a:lnTo>
                  <a:pt x="1123200" y="3679803"/>
                </a:lnTo>
                <a:lnTo>
                  <a:pt x="1123200" y="3696416"/>
                </a:lnTo>
                <a:lnTo>
                  <a:pt x="1085403" y="3696416"/>
                </a:lnTo>
                <a:lnTo>
                  <a:pt x="1079067" y="3698127"/>
                </a:lnTo>
                <a:cubicBezTo>
                  <a:pt x="993811" y="3715023"/>
                  <a:pt x="794223" y="3726879"/>
                  <a:pt x="561600" y="3726879"/>
                </a:cubicBezTo>
                <a:cubicBezTo>
                  <a:pt x="328978" y="3726879"/>
                  <a:pt x="129389" y="3715023"/>
                  <a:pt x="44134" y="3698127"/>
                </a:cubicBezTo>
                <a:lnTo>
                  <a:pt x="37798" y="3696416"/>
                </a:lnTo>
                <a:lnTo>
                  <a:pt x="0" y="3696416"/>
                </a:lnTo>
                <a:lnTo>
                  <a:pt x="0" y="3679803"/>
                </a:lnTo>
                <a:close/>
              </a:path>
            </a:pathLst>
          </a:custGeom>
          <a:gradFill>
            <a:gsLst>
              <a:gs pos="38000">
                <a:sysClr val="windowText" lastClr="000000">
                  <a:alpha val="20000"/>
                </a:sysClr>
              </a:gs>
              <a:gs pos="2000">
                <a:sysClr val="window" lastClr="FFFFFF">
                  <a:alpha val="50000"/>
                </a:sysClr>
              </a:gs>
              <a:gs pos="0">
                <a:srgbClr val="FFFFFF">
                  <a:alpha val="50000"/>
                </a:srgbClr>
              </a:gs>
              <a:gs pos="88000">
                <a:sysClr val="windowText" lastClr="000000">
                  <a:alpha val="30000"/>
                </a:sysClr>
              </a:gs>
              <a:gs pos="79000">
                <a:sysClr val="window" lastClr="FFFFFF">
                  <a:alpha val="50000"/>
                </a:sysClr>
              </a:gs>
              <a:gs pos="67000">
                <a:sysClr val="windowText" lastClr="000000">
                  <a:alpha val="20000"/>
                </a:sysClr>
              </a:gs>
              <a:gs pos="100000">
                <a:sysClr val="window" lastClr="FFFFFF">
                  <a:alpha val="50000"/>
                </a:sysClr>
              </a:gs>
            </a:gsLst>
            <a:lin ang="0" scaled="0"/>
          </a:gradFill>
          <a:ln w="12700" cap="flat" cmpd="sng" algn="ctr">
            <a:noFill/>
            <a:prstDash val="solid"/>
            <a:miter lim="800000"/>
          </a:ln>
          <a:effectLst/>
        </p:spPr>
        <p:txBody>
          <a:bodyPr wrap="square" rtlCol="0" anchor="ctr">
            <a:noAutofit/>
          </a:bodyPr>
          <a:lstStyle/>
          <a:p>
            <a:pPr algn="ctr" defTabSz="914400" eaLnBrk="1" fontAlgn="auto" hangingPunct="1">
              <a:spcBef>
                <a:spcPts val="0"/>
              </a:spcBef>
              <a:spcAft>
                <a:spcPts val="0"/>
              </a:spcAft>
              <a:defRPr/>
            </a:pPr>
            <a:endParaRPr lang="en-GB" kern="0">
              <a:solidFill>
                <a:prstClr val="white"/>
              </a:solidFill>
              <a:latin typeface="Calibri"/>
              <a:cs typeface="+mn-cs"/>
            </a:endParaRPr>
          </a:p>
        </p:txBody>
      </p:sp>
      <p:sp>
        <p:nvSpPr>
          <p:cNvPr id="56" name="Oval 55">
            <a:extLst>
              <a:ext uri="{FF2B5EF4-FFF2-40B4-BE49-F238E27FC236}">
                <a16:creationId xmlns:a16="http://schemas.microsoft.com/office/drawing/2014/main" id="{4CE60E0A-FF28-477C-A89C-9443D6EEF0A5}"/>
              </a:ext>
            </a:extLst>
          </p:cNvPr>
          <p:cNvSpPr/>
          <p:nvPr/>
        </p:nvSpPr>
        <p:spPr bwMode="auto">
          <a:xfrm>
            <a:off x="5537464" y="2525781"/>
            <a:ext cx="1123200" cy="94151"/>
          </a:xfrm>
          <a:prstGeom prst="ellipse">
            <a:avLst/>
          </a:prstGeom>
          <a:gradFill flip="none" rotWithShape="1">
            <a:gsLst>
              <a:gs pos="100000">
                <a:sysClr val="window" lastClr="FFFFFF">
                  <a:lumMod val="85000"/>
                </a:sysClr>
              </a:gs>
              <a:gs pos="0">
                <a:sysClr val="window" lastClr="FFFFFF">
                  <a:lumMod val="50000"/>
                </a:sysClr>
              </a:gs>
            </a:gsLst>
            <a:lin ang="2700000" scaled="1"/>
            <a:tileRect/>
          </a:gra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2" name="RefTextBox123">
            <a:extLst>
              <a:ext uri="{FF2B5EF4-FFF2-40B4-BE49-F238E27FC236}">
                <a16:creationId xmlns:a16="http://schemas.microsoft.com/office/drawing/2014/main" id="{D9C406B9-3ED6-9EEF-D40C-8592213CD3F6}"/>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797933702</a:t>
            </a:r>
          </a:p>
        </p:txBody>
      </p:sp>
    </p:spTree>
    <p:custDataLst>
      <p:tags r:id="rId1"/>
    </p:custDataLst>
    <p:extLst>
      <p:ext uri="{BB962C8B-B14F-4D97-AF65-F5344CB8AC3E}">
        <p14:creationId xmlns:p14="http://schemas.microsoft.com/office/powerpoint/2010/main" val="3679454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2E7EAD0B-6450-4E37-B078-50E90787A9B0}"/>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Tax on your income</a:t>
            </a:r>
          </a:p>
        </p:txBody>
      </p:sp>
      <p:sp>
        <p:nvSpPr>
          <p:cNvPr id="57" name="TextBox 56">
            <a:extLst>
              <a:ext uri="{FF2B5EF4-FFF2-40B4-BE49-F238E27FC236}">
                <a16:creationId xmlns:a16="http://schemas.microsoft.com/office/drawing/2014/main" id="{B5209320-0F49-4B5C-AEFB-BE2FD77A0EDC}"/>
              </a:ext>
            </a:extLst>
          </p:cNvPr>
          <p:cNvSpPr txBox="1"/>
          <p:nvPr/>
        </p:nvSpPr>
        <p:spPr>
          <a:xfrm>
            <a:off x="802799" y="1589567"/>
            <a:ext cx="10585445" cy="646331"/>
          </a:xfrm>
          <a:prstGeom prst="rect">
            <a:avLst/>
          </a:prstGeom>
          <a:noFill/>
        </p:spPr>
        <p:txBody>
          <a:bodyPr wrap="square" lIns="0" rtlCol="0">
            <a:spAutoFit/>
          </a:bodyPr>
          <a:lstStyle/>
          <a:p>
            <a:pPr eaLnBrk="1" fontAlgn="auto" hangingPunct="1">
              <a:spcBef>
                <a:spcPts val="0"/>
              </a:spcBef>
              <a:spcAft>
                <a:spcPts val="400"/>
              </a:spcAft>
              <a:buClr>
                <a:srgbClr val="4D89C4"/>
              </a:buClr>
              <a:buSzPct val="100000"/>
              <a:defRPr/>
            </a:pPr>
            <a:r>
              <a:rPr lang="en-US" kern="0" dirty="0">
                <a:solidFill>
                  <a:srgbClr val="000000"/>
                </a:solidFill>
                <a:latin typeface="Aptos" panose="020B0004020202020204" pitchFamily="34" charset="0"/>
                <a:cs typeface="Arial" pitchFamily="34" charset="0"/>
              </a:rPr>
              <a:t>Your income is taxed in a specific order. The income you receive in work may be taxed differently to the income you receive in retirement.</a:t>
            </a:r>
            <a:endParaRPr lang="en-GB" kern="0" dirty="0">
              <a:solidFill>
                <a:srgbClr val="000000"/>
              </a:solidFill>
              <a:latin typeface="Aptos" panose="020B0004020202020204" pitchFamily="34" charset="0"/>
              <a:cs typeface="Arial" pitchFamily="34" charset="0"/>
            </a:endParaRPr>
          </a:p>
        </p:txBody>
      </p:sp>
      <p:grpSp>
        <p:nvGrpSpPr>
          <p:cNvPr id="38" name="Group 37">
            <a:extLst>
              <a:ext uri="{FF2B5EF4-FFF2-40B4-BE49-F238E27FC236}">
                <a16:creationId xmlns:a16="http://schemas.microsoft.com/office/drawing/2014/main" id="{0E0878D9-B41E-49FE-9860-FBCA563F5101}"/>
              </a:ext>
            </a:extLst>
          </p:cNvPr>
          <p:cNvGrpSpPr/>
          <p:nvPr/>
        </p:nvGrpSpPr>
        <p:grpSpPr>
          <a:xfrm>
            <a:off x="5523065" y="6188144"/>
            <a:ext cx="1151998" cy="153662"/>
            <a:chOff x="3999065" y="5700360"/>
            <a:chExt cx="1151998" cy="153662"/>
          </a:xfrm>
        </p:grpSpPr>
        <p:sp>
          <p:nvSpPr>
            <p:cNvPr id="39" name="Freeform: Shape 38">
              <a:extLst>
                <a:ext uri="{FF2B5EF4-FFF2-40B4-BE49-F238E27FC236}">
                  <a16:creationId xmlns:a16="http://schemas.microsoft.com/office/drawing/2014/main" id="{80ECC088-AE34-48B5-99B9-2F2AA266CA26}"/>
                </a:ext>
              </a:extLst>
            </p:cNvPr>
            <p:cNvSpPr/>
            <p:nvPr/>
          </p:nvSpPr>
          <p:spPr>
            <a:xfrm>
              <a:off x="3999065" y="5700360"/>
              <a:ext cx="1151998" cy="153662"/>
            </a:xfrm>
            <a:custGeom>
              <a:avLst/>
              <a:gdLst>
                <a:gd name="connsiteX0" fmla="*/ 0 w 1151998"/>
                <a:gd name="connsiteY0" fmla="*/ 0 h 153662"/>
                <a:gd name="connsiteX1" fmla="*/ 2 w 1151998"/>
                <a:gd name="connsiteY1" fmla="*/ 0 h 153662"/>
                <a:gd name="connsiteX2" fmla="*/ 11703 w 1151998"/>
                <a:gd name="connsiteY2" fmla="*/ 9818 h 153662"/>
                <a:gd name="connsiteX3" fmla="*/ 576000 w 1151998"/>
                <a:gd name="connsiteY3" fmla="*/ 48721 h 153662"/>
                <a:gd name="connsiteX4" fmla="*/ 1140297 w 1151998"/>
                <a:gd name="connsiteY4" fmla="*/ 9818 h 153662"/>
                <a:gd name="connsiteX5" fmla="*/ 1151998 w 1151998"/>
                <a:gd name="connsiteY5" fmla="*/ 0 h 153662"/>
                <a:gd name="connsiteX6" fmla="*/ 1151998 w 1151998"/>
                <a:gd name="connsiteY6" fmla="*/ 24870 h 153662"/>
                <a:gd name="connsiteX7" fmla="*/ 1151998 w 1151998"/>
                <a:gd name="connsiteY7" fmla="*/ 41766 h 153662"/>
                <a:gd name="connsiteX8" fmla="*/ 1151998 w 1151998"/>
                <a:gd name="connsiteY8" fmla="*/ 45429 h 153662"/>
                <a:gd name="connsiteX9" fmla="*/ 1151998 w 1151998"/>
                <a:gd name="connsiteY9" fmla="*/ 45430 h 153662"/>
                <a:gd name="connsiteX10" fmla="*/ 1151998 w 1151998"/>
                <a:gd name="connsiteY10" fmla="*/ 59511 h 153662"/>
                <a:gd name="connsiteX11" fmla="*/ 1151998 w 1151998"/>
                <a:gd name="connsiteY11" fmla="*/ 70300 h 153662"/>
                <a:gd name="connsiteX12" fmla="*/ 1151998 w 1151998"/>
                <a:gd name="connsiteY12" fmla="*/ 70300 h 153662"/>
                <a:gd name="connsiteX13" fmla="*/ 1151998 w 1151998"/>
                <a:gd name="connsiteY13" fmla="*/ 87196 h 153662"/>
                <a:gd name="connsiteX14" fmla="*/ 1151998 w 1151998"/>
                <a:gd name="connsiteY14" fmla="*/ 87196 h 153662"/>
                <a:gd name="connsiteX15" fmla="*/ 1151998 w 1151998"/>
                <a:gd name="connsiteY15" fmla="*/ 104941 h 153662"/>
                <a:gd name="connsiteX16" fmla="*/ 1151998 w 1151998"/>
                <a:gd name="connsiteY16" fmla="*/ 104941 h 153662"/>
                <a:gd name="connsiteX17" fmla="*/ 1140297 w 1151998"/>
                <a:gd name="connsiteY17" fmla="*/ 114760 h 153662"/>
                <a:gd name="connsiteX18" fmla="*/ 576000 w 1151998"/>
                <a:gd name="connsiteY18" fmla="*/ 153662 h 153662"/>
                <a:gd name="connsiteX19" fmla="*/ 11703 w 1151998"/>
                <a:gd name="connsiteY19" fmla="*/ 114760 h 153662"/>
                <a:gd name="connsiteX20" fmla="*/ 2 w 1151998"/>
                <a:gd name="connsiteY20" fmla="*/ 104941 h 153662"/>
                <a:gd name="connsiteX21" fmla="*/ 0 w 1151998"/>
                <a:gd name="connsiteY21" fmla="*/ 104941 h 153662"/>
                <a:gd name="connsiteX22" fmla="*/ 0 w 1151998"/>
                <a:gd name="connsiteY22" fmla="*/ 104941 h 153662"/>
                <a:gd name="connsiteX23" fmla="*/ 0 w 1151998"/>
                <a:gd name="connsiteY23" fmla="*/ 87196 h 153662"/>
                <a:gd name="connsiteX24" fmla="*/ 0 w 1151998"/>
                <a:gd name="connsiteY24" fmla="*/ 87196 h 153662"/>
                <a:gd name="connsiteX25" fmla="*/ 0 w 1151998"/>
                <a:gd name="connsiteY25" fmla="*/ 70300 h 153662"/>
                <a:gd name="connsiteX26" fmla="*/ 0 w 1151998"/>
                <a:gd name="connsiteY26" fmla="*/ 70300 h 153662"/>
                <a:gd name="connsiteX27" fmla="*/ 0 w 1151998"/>
                <a:gd name="connsiteY27" fmla="*/ 59511 h 153662"/>
                <a:gd name="connsiteX28" fmla="*/ 0 w 1151998"/>
                <a:gd name="connsiteY28" fmla="*/ 45430 h 153662"/>
                <a:gd name="connsiteX29" fmla="*/ 0 w 1151998"/>
                <a:gd name="connsiteY29" fmla="*/ 45429 h 153662"/>
                <a:gd name="connsiteX30" fmla="*/ 0 w 1151998"/>
                <a:gd name="connsiteY30" fmla="*/ 41766 h 153662"/>
                <a:gd name="connsiteX31" fmla="*/ 0 w 1151998"/>
                <a:gd name="connsiteY31" fmla="*/ 24870 h 153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51998" h="153662">
                  <a:moveTo>
                    <a:pt x="0" y="0"/>
                  </a:moveTo>
                  <a:lnTo>
                    <a:pt x="2" y="0"/>
                  </a:lnTo>
                  <a:lnTo>
                    <a:pt x="11703" y="9818"/>
                  </a:lnTo>
                  <a:cubicBezTo>
                    <a:pt x="65412" y="32020"/>
                    <a:pt x="297649" y="48721"/>
                    <a:pt x="576000" y="48721"/>
                  </a:cubicBezTo>
                  <a:cubicBezTo>
                    <a:pt x="854351" y="48721"/>
                    <a:pt x="1086586" y="32020"/>
                    <a:pt x="1140297" y="9818"/>
                  </a:cubicBezTo>
                  <a:lnTo>
                    <a:pt x="1151998" y="0"/>
                  </a:lnTo>
                  <a:lnTo>
                    <a:pt x="1151998" y="24870"/>
                  </a:lnTo>
                  <a:lnTo>
                    <a:pt x="1151998" y="41766"/>
                  </a:lnTo>
                  <a:lnTo>
                    <a:pt x="1151998" y="45429"/>
                  </a:lnTo>
                  <a:lnTo>
                    <a:pt x="1151998" y="45430"/>
                  </a:lnTo>
                  <a:lnTo>
                    <a:pt x="1151998" y="59511"/>
                  </a:lnTo>
                  <a:lnTo>
                    <a:pt x="1151998" y="70300"/>
                  </a:lnTo>
                  <a:lnTo>
                    <a:pt x="1151998" y="70300"/>
                  </a:lnTo>
                  <a:lnTo>
                    <a:pt x="1151998" y="87196"/>
                  </a:lnTo>
                  <a:lnTo>
                    <a:pt x="1151998" y="87196"/>
                  </a:lnTo>
                  <a:lnTo>
                    <a:pt x="1151998" y="104941"/>
                  </a:lnTo>
                  <a:lnTo>
                    <a:pt x="1151998" y="104941"/>
                  </a:lnTo>
                  <a:lnTo>
                    <a:pt x="1140297" y="114760"/>
                  </a:lnTo>
                  <a:cubicBezTo>
                    <a:pt x="1086586" y="136961"/>
                    <a:pt x="854351" y="153662"/>
                    <a:pt x="576000" y="153662"/>
                  </a:cubicBezTo>
                  <a:cubicBezTo>
                    <a:pt x="297649" y="153662"/>
                    <a:pt x="65412" y="136961"/>
                    <a:pt x="11703" y="114760"/>
                  </a:cubicBezTo>
                  <a:lnTo>
                    <a:pt x="2" y="104941"/>
                  </a:lnTo>
                  <a:lnTo>
                    <a:pt x="0" y="104941"/>
                  </a:lnTo>
                  <a:lnTo>
                    <a:pt x="0" y="104941"/>
                  </a:lnTo>
                  <a:lnTo>
                    <a:pt x="0" y="87196"/>
                  </a:lnTo>
                  <a:lnTo>
                    <a:pt x="0" y="87196"/>
                  </a:lnTo>
                  <a:lnTo>
                    <a:pt x="0" y="70300"/>
                  </a:lnTo>
                  <a:lnTo>
                    <a:pt x="0" y="70300"/>
                  </a:lnTo>
                  <a:lnTo>
                    <a:pt x="0" y="59511"/>
                  </a:lnTo>
                  <a:lnTo>
                    <a:pt x="0" y="45430"/>
                  </a:lnTo>
                  <a:lnTo>
                    <a:pt x="0" y="45429"/>
                  </a:lnTo>
                  <a:lnTo>
                    <a:pt x="0" y="41766"/>
                  </a:lnTo>
                  <a:lnTo>
                    <a:pt x="0" y="24870"/>
                  </a:lnTo>
                  <a:close/>
                </a:path>
              </a:pathLst>
            </a:custGeom>
            <a:gradFill flip="none" rotWithShape="1">
              <a:gsLst>
                <a:gs pos="17696">
                  <a:srgbClr val="AAAAAA"/>
                </a:gs>
                <a:gs pos="0">
                  <a:sysClr val="window" lastClr="FFFFFF"/>
                </a:gs>
                <a:gs pos="69000">
                  <a:sysClr val="window" lastClr="FFFFFF"/>
                </a:gs>
                <a:gs pos="26000">
                  <a:srgbClr val="FFFFFF">
                    <a:lumMod val="75000"/>
                  </a:srgbClr>
                </a:gs>
                <a:gs pos="10000">
                  <a:srgbClr val="FFFFFF">
                    <a:lumMod val="50000"/>
                  </a:srgbClr>
                </a:gs>
                <a:gs pos="90000">
                  <a:srgbClr val="FFFFFF">
                    <a:lumMod val="50000"/>
                  </a:srgbClr>
                </a:gs>
                <a:gs pos="100000">
                  <a:sysClr val="window" lastClr="FFFFFF"/>
                </a:gs>
              </a:gsLst>
              <a:lin ang="0" scaled="0"/>
              <a:tileRect/>
            </a:gradFill>
            <a:ln w="25400"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sz="1600" kern="0">
                <a:solidFill>
                  <a:prstClr val="white"/>
                </a:solidFill>
                <a:latin typeface="Calibri"/>
                <a:cs typeface="+mn-cs"/>
              </a:endParaRPr>
            </a:p>
          </p:txBody>
        </p:sp>
        <p:sp>
          <p:nvSpPr>
            <p:cNvPr id="40" name="Freeform: Shape 39">
              <a:extLst>
                <a:ext uri="{FF2B5EF4-FFF2-40B4-BE49-F238E27FC236}">
                  <a16:creationId xmlns:a16="http://schemas.microsoft.com/office/drawing/2014/main" id="{757E9895-F939-4A3D-9D25-603D8723A154}"/>
                </a:ext>
              </a:extLst>
            </p:cNvPr>
            <p:cNvSpPr/>
            <p:nvPr/>
          </p:nvSpPr>
          <p:spPr>
            <a:xfrm>
              <a:off x="3999065" y="5744987"/>
              <a:ext cx="1133998" cy="64408"/>
            </a:xfrm>
            <a:custGeom>
              <a:avLst/>
              <a:gdLst>
                <a:gd name="connsiteX0" fmla="*/ 0 w 1152000"/>
                <a:gd name="connsiteY0" fmla="*/ 0 h 166259"/>
                <a:gd name="connsiteX1" fmla="*/ 2 w 1152000"/>
                <a:gd name="connsiteY1" fmla="*/ 0 h 166259"/>
                <a:gd name="connsiteX2" fmla="*/ 11703 w 1152000"/>
                <a:gd name="connsiteY2" fmla="*/ 25345 h 166259"/>
                <a:gd name="connsiteX3" fmla="*/ 576001 w 1152000"/>
                <a:gd name="connsiteY3" fmla="*/ 125765 h 166259"/>
                <a:gd name="connsiteX4" fmla="*/ 1140299 w 1152000"/>
                <a:gd name="connsiteY4" fmla="*/ 25345 h 166259"/>
                <a:gd name="connsiteX5" fmla="*/ 1152000 w 1152000"/>
                <a:gd name="connsiteY5" fmla="*/ 0 h 166259"/>
                <a:gd name="connsiteX6" fmla="*/ 1152000 w 1152000"/>
                <a:gd name="connsiteY6" fmla="*/ 40494 h 166259"/>
                <a:gd name="connsiteX7" fmla="*/ 1140299 w 1152000"/>
                <a:gd name="connsiteY7" fmla="*/ 65839 h 166259"/>
                <a:gd name="connsiteX8" fmla="*/ 576001 w 1152000"/>
                <a:gd name="connsiteY8" fmla="*/ 166259 h 166259"/>
                <a:gd name="connsiteX9" fmla="*/ 11703 w 1152000"/>
                <a:gd name="connsiteY9" fmla="*/ 65839 h 166259"/>
                <a:gd name="connsiteX10" fmla="*/ 2 w 1152000"/>
                <a:gd name="connsiteY10" fmla="*/ 40494 h 166259"/>
                <a:gd name="connsiteX11" fmla="*/ 0 w 1152000"/>
                <a:gd name="connsiteY11" fmla="*/ 40494 h 16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2000" h="166259">
                  <a:moveTo>
                    <a:pt x="0" y="0"/>
                  </a:moveTo>
                  <a:lnTo>
                    <a:pt x="2" y="0"/>
                  </a:lnTo>
                  <a:lnTo>
                    <a:pt x="11703" y="25345"/>
                  </a:lnTo>
                  <a:cubicBezTo>
                    <a:pt x="65412" y="82655"/>
                    <a:pt x="297649" y="125765"/>
                    <a:pt x="576001" y="125765"/>
                  </a:cubicBezTo>
                  <a:cubicBezTo>
                    <a:pt x="854353" y="125765"/>
                    <a:pt x="1086588" y="82655"/>
                    <a:pt x="1140299" y="25345"/>
                  </a:cubicBezTo>
                  <a:lnTo>
                    <a:pt x="1152000" y="0"/>
                  </a:lnTo>
                  <a:lnTo>
                    <a:pt x="1152000" y="40494"/>
                  </a:lnTo>
                  <a:lnTo>
                    <a:pt x="1140299" y="65839"/>
                  </a:lnTo>
                  <a:cubicBezTo>
                    <a:pt x="1086588" y="123149"/>
                    <a:pt x="854353" y="166259"/>
                    <a:pt x="576001" y="166259"/>
                  </a:cubicBezTo>
                  <a:cubicBezTo>
                    <a:pt x="297649" y="166259"/>
                    <a:pt x="65412" y="123149"/>
                    <a:pt x="11703" y="65839"/>
                  </a:cubicBezTo>
                  <a:lnTo>
                    <a:pt x="2" y="40494"/>
                  </a:lnTo>
                  <a:lnTo>
                    <a:pt x="0" y="40494"/>
                  </a:lnTo>
                  <a:close/>
                </a:path>
              </a:pathLst>
            </a:custGeom>
            <a:solidFill>
              <a:sysClr val="window" lastClr="FFFFFF">
                <a:lumMod val="50000"/>
              </a:sysClr>
            </a:solidFill>
            <a:ln w="25400"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sz="1600" kern="0">
                <a:solidFill>
                  <a:prstClr val="white"/>
                </a:solidFill>
                <a:latin typeface="Calibri"/>
                <a:cs typeface="+mn-cs"/>
              </a:endParaRPr>
            </a:p>
          </p:txBody>
        </p:sp>
      </p:grpSp>
      <p:sp>
        <p:nvSpPr>
          <p:cNvPr id="41" name="Freeform: Shape 40">
            <a:extLst>
              <a:ext uri="{FF2B5EF4-FFF2-40B4-BE49-F238E27FC236}">
                <a16:creationId xmlns:a16="http://schemas.microsoft.com/office/drawing/2014/main" id="{D1DBE49C-4983-4221-A7E6-5EA62F2C45A8}"/>
              </a:ext>
            </a:extLst>
          </p:cNvPr>
          <p:cNvSpPr/>
          <p:nvPr/>
        </p:nvSpPr>
        <p:spPr>
          <a:xfrm>
            <a:off x="5537464" y="2572586"/>
            <a:ext cx="1123200" cy="3726879"/>
          </a:xfrm>
          <a:custGeom>
            <a:avLst/>
            <a:gdLst>
              <a:gd name="connsiteX0" fmla="*/ 0 w 1123200"/>
              <a:gd name="connsiteY0" fmla="*/ 0 h 3726879"/>
              <a:gd name="connsiteX1" fmla="*/ 1123200 w 1123200"/>
              <a:gd name="connsiteY1" fmla="*/ 0 h 3726879"/>
              <a:gd name="connsiteX2" fmla="*/ 1123200 w 1123200"/>
              <a:gd name="connsiteY2" fmla="*/ 3679803 h 3726879"/>
              <a:gd name="connsiteX3" fmla="*/ 1123200 w 1123200"/>
              <a:gd name="connsiteY3" fmla="*/ 3696416 h 3726879"/>
              <a:gd name="connsiteX4" fmla="*/ 1085403 w 1123200"/>
              <a:gd name="connsiteY4" fmla="*/ 3696416 h 3726879"/>
              <a:gd name="connsiteX5" fmla="*/ 1079067 w 1123200"/>
              <a:gd name="connsiteY5" fmla="*/ 3698127 h 3726879"/>
              <a:gd name="connsiteX6" fmla="*/ 561600 w 1123200"/>
              <a:gd name="connsiteY6" fmla="*/ 3726879 h 3726879"/>
              <a:gd name="connsiteX7" fmla="*/ 44134 w 1123200"/>
              <a:gd name="connsiteY7" fmla="*/ 3698127 h 3726879"/>
              <a:gd name="connsiteX8" fmla="*/ 37798 w 1123200"/>
              <a:gd name="connsiteY8" fmla="*/ 3696416 h 3726879"/>
              <a:gd name="connsiteX9" fmla="*/ 0 w 1123200"/>
              <a:gd name="connsiteY9" fmla="*/ 3696416 h 3726879"/>
              <a:gd name="connsiteX10" fmla="*/ 0 w 1123200"/>
              <a:gd name="connsiteY10" fmla="*/ 3679803 h 372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3200" h="3726879">
                <a:moveTo>
                  <a:pt x="0" y="0"/>
                </a:moveTo>
                <a:lnTo>
                  <a:pt x="1123200" y="0"/>
                </a:lnTo>
                <a:lnTo>
                  <a:pt x="1123200" y="3679803"/>
                </a:lnTo>
                <a:lnTo>
                  <a:pt x="1123200" y="3696416"/>
                </a:lnTo>
                <a:lnTo>
                  <a:pt x="1085403" y="3696416"/>
                </a:lnTo>
                <a:lnTo>
                  <a:pt x="1079067" y="3698127"/>
                </a:lnTo>
                <a:cubicBezTo>
                  <a:pt x="993811" y="3715023"/>
                  <a:pt x="794223" y="3726879"/>
                  <a:pt x="561600" y="3726879"/>
                </a:cubicBezTo>
                <a:cubicBezTo>
                  <a:pt x="328978" y="3726879"/>
                  <a:pt x="129389" y="3715023"/>
                  <a:pt x="44134" y="3698127"/>
                </a:cubicBezTo>
                <a:lnTo>
                  <a:pt x="37798" y="3696416"/>
                </a:lnTo>
                <a:lnTo>
                  <a:pt x="0" y="3696416"/>
                </a:lnTo>
                <a:lnTo>
                  <a:pt x="0" y="3679803"/>
                </a:lnTo>
                <a:close/>
              </a:path>
            </a:pathLst>
          </a:custGeom>
          <a:gradFill>
            <a:gsLst>
              <a:gs pos="38000">
                <a:sysClr val="windowText" lastClr="000000">
                  <a:alpha val="20000"/>
                </a:sysClr>
              </a:gs>
              <a:gs pos="2000">
                <a:sysClr val="window" lastClr="FFFFFF">
                  <a:alpha val="50000"/>
                </a:sysClr>
              </a:gs>
              <a:gs pos="0">
                <a:srgbClr val="FFFFFF">
                  <a:alpha val="50000"/>
                </a:srgbClr>
              </a:gs>
              <a:gs pos="88000">
                <a:sysClr val="windowText" lastClr="000000">
                  <a:alpha val="30000"/>
                </a:sysClr>
              </a:gs>
              <a:gs pos="79000">
                <a:sysClr val="window" lastClr="FFFFFF">
                  <a:alpha val="50000"/>
                </a:sysClr>
              </a:gs>
              <a:gs pos="67000">
                <a:sysClr val="windowText" lastClr="000000">
                  <a:alpha val="20000"/>
                </a:sysClr>
              </a:gs>
              <a:gs pos="100000">
                <a:sysClr val="window" lastClr="FFFFFF">
                  <a:alpha val="50000"/>
                </a:sysClr>
              </a:gs>
            </a:gsLst>
            <a:lin ang="0" scaled="0"/>
          </a:gradFill>
          <a:ln w="12700" cap="flat" cmpd="sng" algn="ctr">
            <a:noFill/>
            <a:prstDash val="solid"/>
            <a:miter lim="800000"/>
          </a:ln>
          <a:effectLst/>
        </p:spPr>
        <p:txBody>
          <a:bodyPr wrap="square" rtlCol="0" anchor="ctr">
            <a:noAutofit/>
          </a:bodyPr>
          <a:lstStyle/>
          <a:p>
            <a:pPr algn="ctr" defTabSz="914400" eaLnBrk="1" fontAlgn="auto" hangingPunct="1">
              <a:spcBef>
                <a:spcPts val="0"/>
              </a:spcBef>
              <a:spcAft>
                <a:spcPts val="0"/>
              </a:spcAft>
              <a:defRPr/>
            </a:pPr>
            <a:endParaRPr lang="en-GB" kern="0">
              <a:solidFill>
                <a:prstClr val="white"/>
              </a:solidFill>
              <a:latin typeface="Calibri"/>
              <a:cs typeface="+mn-cs"/>
            </a:endParaRPr>
          </a:p>
        </p:txBody>
      </p:sp>
      <p:grpSp>
        <p:nvGrpSpPr>
          <p:cNvPr id="42" name="!!pensions">
            <a:extLst>
              <a:ext uri="{FF2B5EF4-FFF2-40B4-BE49-F238E27FC236}">
                <a16:creationId xmlns:a16="http://schemas.microsoft.com/office/drawing/2014/main" id="{C73BB75E-9C64-4997-A000-5C3831C40706}"/>
              </a:ext>
            </a:extLst>
          </p:cNvPr>
          <p:cNvGrpSpPr/>
          <p:nvPr/>
        </p:nvGrpSpPr>
        <p:grpSpPr>
          <a:xfrm>
            <a:off x="5537464" y="5311806"/>
            <a:ext cx="1123200" cy="930551"/>
            <a:chOff x="4013464" y="4704675"/>
            <a:chExt cx="1123200" cy="930551"/>
          </a:xfrm>
        </p:grpSpPr>
        <p:grpSp>
          <p:nvGrpSpPr>
            <p:cNvPr id="44" name="Group 43">
              <a:extLst>
                <a:ext uri="{FF2B5EF4-FFF2-40B4-BE49-F238E27FC236}">
                  <a16:creationId xmlns:a16="http://schemas.microsoft.com/office/drawing/2014/main" id="{671E3347-5739-451C-B983-3403F85D0A9C}"/>
                </a:ext>
              </a:extLst>
            </p:cNvPr>
            <p:cNvGrpSpPr/>
            <p:nvPr/>
          </p:nvGrpSpPr>
          <p:grpSpPr>
            <a:xfrm>
              <a:off x="4013464" y="4704675"/>
              <a:ext cx="1123200" cy="930551"/>
              <a:chOff x="2689418" y="2334062"/>
              <a:chExt cx="1123200" cy="930551"/>
            </a:xfrm>
          </p:grpSpPr>
          <p:sp>
            <p:nvSpPr>
              <p:cNvPr id="61" name="Oval 60">
                <a:extLst>
                  <a:ext uri="{FF2B5EF4-FFF2-40B4-BE49-F238E27FC236}">
                    <a16:creationId xmlns:a16="http://schemas.microsoft.com/office/drawing/2014/main" id="{4C5B6DD8-C116-4B38-B237-B3D75B468E15}"/>
                  </a:ext>
                </a:extLst>
              </p:cNvPr>
              <p:cNvSpPr/>
              <p:nvPr/>
            </p:nvSpPr>
            <p:spPr bwMode="auto">
              <a:xfrm>
                <a:off x="2689418" y="2334062"/>
                <a:ext cx="1123200" cy="94151"/>
              </a:xfrm>
              <a:prstGeom prst="ellipse">
                <a:avLst/>
              </a:prstGeom>
              <a:gradFill flip="none" rotWithShape="1">
                <a:gsLst>
                  <a:gs pos="100000">
                    <a:srgbClr val="33FF33"/>
                  </a:gs>
                  <a:gs pos="0">
                    <a:srgbClr val="008A00"/>
                  </a:gs>
                </a:gsLst>
                <a:lin ang="2700000" scaled="1"/>
                <a:tileRect/>
              </a:gra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u="sng" kern="0" err="1">
                  <a:solidFill>
                    <a:srgbClr val="FFFFFF"/>
                  </a:solidFill>
                  <a:latin typeface="Calibri" panose="020F0502020204030204"/>
                  <a:cs typeface="+mn-cs"/>
                </a:endParaRPr>
              </a:p>
            </p:txBody>
          </p:sp>
          <p:sp>
            <p:nvSpPr>
              <p:cNvPr id="62" name="Freeform: Shape 61">
                <a:extLst>
                  <a:ext uri="{FF2B5EF4-FFF2-40B4-BE49-F238E27FC236}">
                    <a16:creationId xmlns:a16="http://schemas.microsoft.com/office/drawing/2014/main" id="{CEEF811A-5B72-489A-B900-91BDA184A652}"/>
                  </a:ext>
                </a:extLst>
              </p:cNvPr>
              <p:cNvSpPr/>
              <p:nvPr/>
            </p:nvSpPr>
            <p:spPr bwMode="auto">
              <a:xfrm>
                <a:off x="2689418" y="2381153"/>
                <a:ext cx="1123200" cy="829248"/>
              </a:xfrm>
              <a:custGeom>
                <a:avLst/>
                <a:gdLst>
                  <a:gd name="connsiteX0" fmla="*/ 0 w 1123200"/>
                  <a:gd name="connsiteY0" fmla="*/ 0 h 419359"/>
                  <a:gd name="connsiteX1" fmla="*/ 1123200 w 1123200"/>
                  <a:gd name="connsiteY1" fmla="*/ 0 h 419359"/>
                  <a:gd name="connsiteX2" fmla="*/ 1123200 w 1123200"/>
                  <a:gd name="connsiteY2" fmla="*/ 419359 h 419359"/>
                  <a:gd name="connsiteX3" fmla="*/ 0 w 1123200"/>
                  <a:gd name="connsiteY3" fmla="*/ 419359 h 419359"/>
                </a:gdLst>
                <a:ahLst/>
                <a:cxnLst>
                  <a:cxn ang="0">
                    <a:pos x="connsiteX0" y="connsiteY0"/>
                  </a:cxn>
                  <a:cxn ang="0">
                    <a:pos x="connsiteX1" y="connsiteY1"/>
                  </a:cxn>
                  <a:cxn ang="0">
                    <a:pos x="connsiteX2" y="connsiteY2"/>
                  </a:cxn>
                  <a:cxn ang="0">
                    <a:pos x="connsiteX3" y="connsiteY3"/>
                  </a:cxn>
                </a:cxnLst>
                <a:rect l="l" t="t" r="r" b="b"/>
                <a:pathLst>
                  <a:path w="1123200" h="419359">
                    <a:moveTo>
                      <a:pt x="0" y="0"/>
                    </a:moveTo>
                    <a:lnTo>
                      <a:pt x="1123200" y="0"/>
                    </a:lnTo>
                    <a:lnTo>
                      <a:pt x="1123200" y="419359"/>
                    </a:lnTo>
                    <a:lnTo>
                      <a:pt x="0" y="419359"/>
                    </a:lnTo>
                    <a:close/>
                  </a:path>
                </a:pathLst>
              </a:custGeom>
              <a:solidFill>
                <a:srgbClr val="008A00"/>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63" name="Oval 62">
                <a:extLst>
                  <a:ext uri="{FF2B5EF4-FFF2-40B4-BE49-F238E27FC236}">
                    <a16:creationId xmlns:a16="http://schemas.microsoft.com/office/drawing/2014/main" id="{F05530AB-3897-47A4-8531-1FFC2BC3D5A7}"/>
                  </a:ext>
                </a:extLst>
              </p:cNvPr>
              <p:cNvSpPr/>
              <p:nvPr/>
            </p:nvSpPr>
            <p:spPr bwMode="auto">
              <a:xfrm>
                <a:off x="2689418" y="3170462"/>
                <a:ext cx="1123200" cy="94151"/>
              </a:xfrm>
              <a:prstGeom prst="ellipse">
                <a:avLst/>
              </a:prstGeom>
              <a:solidFill>
                <a:srgbClr val="008A00"/>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grpSp>
        <p:grpSp>
          <p:nvGrpSpPr>
            <p:cNvPr id="45" name="Group 44">
              <a:extLst>
                <a:ext uri="{FF2B5EF4-FFF2-40B4-BE49-F238E27FC236}">
                  <a16:creationId xmlns:a16="http://schemas.microsoft.com/office/drawing/2014/main" id="{A7375A83-6CF7-457E-AB07-231F945ED786}"/>
                </a:ext>
              </a:extLst>
            </p:cNvPr>
            <p:cNvGrpSpPr/>
            <p:nvPr/>
          </p:nvGrpSpPr>
          <p:grpSpPr>
            <a:xfrm>
              <a:off x="4013464" y="4972652"/>
              <a:ext cx="1123200" cy="383541"/>
              <a:chOff x="3602053" y="4476618"/>
              <a:chExt cx="1123200" cy="383541"/>
            </a:xfrm>
            <a:solidFill>
              <a:srgbClr val="B7FFB7"/>
            </a:solidFill>
          </p:grpSpPr>
          <p:sp>
            <p:nvSpPr>
              <p:cNvPr id="59" name="Freeform: Shape 58">
                <a:extLst>
                  <a:ext uri="{FF2B5EF4-FFF2-40B4-BE49-F238E27FC236}">
                    <a16:creationId xmlns:a16="http://schemas.microsoft.com/office/drawing/2014/main" id="{14CE25EC-7052-4108-B64E-82A18152F2A0}"/>
                  </a:ext>
                </a:extLst>
              </p:cNvPr>
              <p:cNvSpPr/>
              <p:nvPr/>
            </p:nvSpPr>
            <p:spPr bwMode="auto">
              <a:xfrm>
                <a:off x="3602053" y="4476618"/>
                <a:ext cx="1123200" cy="380599"/>
              </a:xfrm>
              <a:custGeom>
                <a:avLst/>
                <a:gdLst>
                  <a:gd name="connsiteX0" fmla="*/ 0 w 1123200"/>
                  <a:gd name="connsiteY0" fmla="*/ 934 h 380599"/>
                  <a:gd name="connsiteX1" fmla="*/ 561600 w 1123200"/>
                  <a:gd name="connsiteY1" fmla="*/ 43685 h 380599"/>
                  <a:gd name="connsiteX2" fmla="*/ 1123200 w 1123200"/>
                  <a:gd name="connsiteY2" fmla="*/ 934 h 380599"/>
                  <a:gd name="connsiteX3" fmla="*/ 1123200 w 1123200"/>
                  <a:gd name="connsiteY3" fmla="*/ 30486 h 380599"/>
                  <a:gd name="connsiteX4" fmla="*/ 1123200 w 1123200"/>
                  <a:gd name="connsiteY4" fmla="*/ 31420 h 380599"/>
                  <a:gd name="connsiteX5" fmla="*/ 1123200 w 1123200"/>
                  <a:gd name="connsiteY5" fmla="*/ 64245 h 380599"/>
                  <a:gd name="connsiteX6" fmla="*/ 1123200 w 1123200"/>
                  <a:gd name="connsiteY6" fmla="*/ 65179 h 380599"/>
                  <a:gd name="connsiteX7" fmla="*/ 1123200 w 1123200"/>
                  <a:gd name="connsiteY7" fmla="*/ 82090 h 380599"/>
                  <a:gd name="connsiteX8" fmla="*/ 1123200 w 1123200"/>
                  <a:gd name="connsiteY8" fmla="*/ 83024 h 380599"/>
                  <a:gd name="connsiteX9" fmla="*/ 1123200 w 1123200"/>
                  <a:gd name="connsiteY9" fmla="*/ 96647 h 380599"/>
                  <a:gd name="connsiteX10" fmla="*/ 1123200 w 1123200"/>
                  <a:gd name="connsiteY10" fmla="*/ 97581 h 380599"/>
                  <a:gd name="connsiteX11" fmla="*/ 1123200 w 1123200"/>
                  <a:gd name="connsiteY11" fmla="*/ 112576 h 380599"/>
                  <a:gd name="connsiteX12" fmla="*/ 1123200 w 1123200"/>
                  <a:gd name="connsiteY12" fmla="*/ 113510 h 380599"/>
                  <a:gd name="connsiteX13" fmla="*/ 1123200 w 1123200"/>
                  <a:gd name="connsiteY13" fmla="*/ 130078 h 380599"/>
                  <a:gd name="connsiteX14" fmla="*/ 1123200 w 1123200"/>
                  <a:gd name="connsiteY14" fmla="*/ 131012 h 380599"/>
                  <a:gd name="connsiteX15" fmla="*/ 1123200 w 1123200"/>
                  <a:gd name="connsiteY15" fmla="*/ 146335 h 380599"/>
                  <a:gd name="connsiteX16" fmla="*/ 1123200 w 1123200"/>
                  <a:gd name="connsiteY16" fmla="*/ 147269 h 380599"/>
                  <a:gd name="connsiteX17" fmla="*/ 1123200 w 1123200"/>
                  <a:gd name="connsiteY17" fmla="*/ 170676 h 380599"/>
                  <a:gd name="connsiteX18" fmla="*/ 1123200 w 1123200"/>
                  <a:gd name="connsiteY18" fmla="*/ 171610 h 380599"/>
                  <a:gd name="connsiteX19" fmla="*/ 1123200 w 1123200"/>
                  <a:gd name="connsiteY19" fmla="*/ 178737 h 380599"/>
                  <a:gd name="connsiteX20" fmla="*/ 1123200 w 1123200"/>
                  <a:gd name="connsiteY20" fmla="*/ 179671 h 380599"/>
                  <a:gd name="connsiteX21" fmla="*/ 1123200 w 1123200"/>
                  <a:gd name="connsiteY21" fmla="*/ 212168 h 380599"/>
                  <a:gd name="connsiteX22" fmla="*/ 1123200 w 1123200"/>
                  <a:gd name="connsiteY22" fmla="*/ 213102 h 380599"/>
                  <a:gd name="connsiteX23" fmla="*/ 1123200 w 1123200"/>
                  <a:gd name="connsiteY23" fmla="*/ 213892 h 380599"/>
                  <a:gd name="connsiteX24" fmla="*/ 1123200 w 1123200"/>
                  <a:gd name="connsiteY24" fmla="*/ 214826 h 380599"/>
                  <a:gd name="connsiteX25" fmla="*/ 1123200 w 1123200"/>
                  <a:gd name="connsiteY25" fmla="*/ 252766 h 380599"/>
                  <a:gd name="connsiteX26" fmla="*/ 1123200 w 1123200"/>
                  <a:gd name="connsiteY26" fmla="*/ 253700 h 380599"/>
                  <a:gd name="connsiteX27" fmla="*/ 1123200 w 1123200"/>
                  <a:gd name="connsiteY27" fmla="*/ 254824 h 380599"/>
                  <a:gd name="connsiteX28" fmla="*/ 1123200 w 1123200"/>
                  <a:gd name="connsiteY28" fmla="*/ 255758 h 380599"/>
                  <a:gd name="connsiteX29" fmla="*/ 1123200 w 1123200"/>
                  <a:gd name="connsiteY29" fmla="*/ 295982 h 380599"/>
                  <a:gd name="connsiteX30" fmla="*/ 1123200 w 1123200"/>
                  <a:gd name="connsiteY30" fmla="*/ 296916 h 380599"/>
                  <a:gd name="connsiteX31" fmla="*/ 1123200 w 1123200"/>
                  <a:gd name="connsiteY31" fmla="*/ 336914 h 380599"/>
                  <a:gd name="connsiteX32" fmla="*/ 1121964 w 1123200"/>
                  <a:gd name="connsiteY32" fmla="*/ 336914 h 380599"/>
                  <a:gd name="connsiteX33" fmla="*/ 1123200 w 1123200"/>
                  <a:gd name="connsiteY33" fmla="*/ 337848 h 380599"/>
                  <a:gd name="connsiteX34" fmla="*/ 561600 w 1123200"/>
                  <a:gd name="connsiteY34" fmla="*/ 380599 h 380599"/>
                  <a:gd name="connsiteX35" fmla="*/ 0 w 1123200"/>
                  <a:gd name="connsiteY35" fmla="*/ 337848 h 380599"/>
                  <a:gd name="connsiteX36" fmla="*/ 1236 w 1123200"/>
                  <a:gd name="connsiteY36" fmla="*/ 336914 h 380599"/>
                  <a:gd name="connsiteX37" fmla="*/ 0 w 1123200"/>
                  <a:gd name="connsiteY37" fmla="*/ 336914 h 380599"/>
                  <a:gd name="connsiteX38" fmla="*/ 0 w 1123200"/>
                  <a:gd name="connsiteY38" fmla="*/ 296916 h 380599"/>
                  <a:gd name="connsiteX39" fmla="*/ 0 w 1123200"/>
                  <a:gd name="connsiteY39" fmla="*/ 295982 h 380599"/>
                  <a:gd name="connsiteX40" fmla="*/ 0 w 1123200"/>
                  <a:gd name="connsiteY40" fmla="*/ 255758 h 380599"/>
                  <a:gd name="connsiteX41" fmla="*/ 0 w 1123200"/>
                  <a:gd name="connsiteY41" fmla="*/ 254824 h 380599"/>
                  <a:gd name="connsiteX42" fmla="*/ 0 w 1123200"/>
                  <a:gd name="connsiteY42" fmla="*/ 253700 h 380599"/>
                  <a:gd name="connsiteX43" fmla="*/ 0 w 1123200"/>
                  <a:gd name="connsiteY43" fmla="*/ 252766 h 380599"/>
                  <a:gd name="connsiteX44" fmla="*/ 0 w 1123200"/>
                  <a:gd name="connsiteY44" fmla="*/ 214826 h 380599"/>
                  <a:gd name="connsiteX45" fmla="*/ 0 w 1123200"/>
                  <a:gd name="connsiteY45" fmla="*/ 213892 h 380599"/>
                  <a:gd name="connsiteX46" fmla="*/ 0 w 1123200"/>
                  <a:gd name="connsiteY46" fmla="*/ 213102 h 380599"/>
                  <a:gd name="connsiteX47" fmla="*/ 0 w 1123200"/>
                  <a:gd name="connsiteY47" fmla="*/ 212168 h 380599"/>
                  <a:gd name="connsiteX48" fmla="*/ 0 w 1123200"/>
                  <a:gd name="connsiteY48" fmla="*/ 179671 h 380599"/>
                  <a:gd name="connsiteX49" fmla="*/ 0 w 1123200"/>
                  <a:gd name="connsiteY49" fmla="*/ 178737 h 380599"/>
                  <a:gd name="connsiteX50" fmla="*/ 0 w 1123200"/>
                  <a:gd name="connsiteY50" fmla="*/ 171610 h 380599"/>
                  <a:gd name="connsiteX51" fmla="*/ 0 w 1123200"/>
                  <a:gd name="connsiteY51" fmla="*/ 170676 h 380599"/>
                  <a:gd name="connsiteX52" fmla="*/ 0 w 1123200"/>
                  <a:gd name="connsiteY52" fmla="*/ 147269 h 380599"/>
                  <a:gd name="connsiteX53" fmla="*/ 0 w 1123200"/>
                  <a:gd name="connsiteY53" fmla="*/ 146335 h 380599"/>
                  <a:gd name="connsiteX54" fmla="*/ 0 w 1123200"/>
                  <a:gd name="connsiteY54" fmla="*/ 131012 h 380599"/>
                  <a:gd name="connsiteX55" fmla="*/ 0 w 1123200"/>
                  <a:gd name="connsiteY55" fmla="*/ 130078 h 380599"/>
                  <a:gd name="connsiteX56" fmla="*/ 0 w 1123200"/>
                  <a:gd name="connsiteY56" fmla="*/ 113510 h 380599"/>
                  <a:gd name="connsiteX57" fmla="*/ 0 w 1123200"/>
                  <a:gd name="connsiteY57" fmla="*/ 112576 h 380599"/>
                  <a:gd name="connsiteX58" fmla="*/ 0 w 1123200"/>
                  <a:gd name="connsiteY58" fmla="*/ 97581 h 380599"/>
                  <a:gd name="connsiteX59" fmla="*/ 0 w 1123200"/>
                  <a:gd name="connsiteY59" fmla="*/ 96647 h 380599"/>
                  <a:gd name="connsiteX60" fmla="*/ 0 w 1123200"/>
                  <a:gd name="connsiteY60" fmla="*/ 83024 h 380599"/>
                  <a:gd name="connsiteX61" fmla="*/ 0 w 1123200"/>
                  <a:gd name="connsiteY61" fmla="*/ 82090 h 380599"/>
                  <a:gd name="connsiteX62" fmla="*/ 0 w 1123200"/>
                  <a:gd name="connsiteY62" fmla="*/ 65179 h 380599"/>
                  <a:gd name="connsiteX63" fmla="*/ 0 w 1123200"/>
                  <a:gd name="connsiteY63" fmla="*/ 64245 h 380599"/>
                  <a:gd name="connsiteX64" fmla="*/ 0 w 1123200"/>
                  <a:gd name="connsiteY64" fmla="*/ 31420 h 380599"/>
                  <a:gd name="connsiteX65" fmla="*/ 0 w 1123200"/>
                  <a:gd name="connsiteY65" fmla="*/ 30486 h 380599"/>
                  <a:gd name="connsiteX66" fmla="*/ 1121964 w 1123200"/>
                  <a:gd name="connsiteY66" fmla="*/ 0 h 380599"/>
                  <a:gd name="connsiteX67" fmla="*/ 1123200 w 1123200"/>
                  <a:gd name="connsiteY67" fmla="*/ 0 h 380599"/>
                  <a:gd name="connsiteX68" fmla="*/ 1123200 w 1123200"/>
                  <a:gd name="connsiteY68" fmla="*/ 934 h 380599"/>
                  <a:gd name="connsiteX69" fmla="*/ 0 w 1123200"/>
                  <a:gd name="connsiteY69" fmla="*/ 0 h 380599"/>
                  <a:gd name="connsiteX70" fmla="*/ 1236 w 1123200"/>
                  <a:gd name="connsiteY70" fmla="*/ 0 h 380599"/>
                  <a:gd name="connsiteX71" fmla="*/ 0 w 1123200"/>
                  <a:gd name="connsiteY71" fmla="*/ 934 h 38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23200" h="380599">
                    <a:moveTo>
                      <a:pt x="0" y="934"/>
                    </a:moveTo>
                    <a:cubicBezTo>
                      <a:pt x="0" y="24545"/>
                      <a:pt x="251437" y="43685"/>
                      <a:pt x="561600" y="43685"/>
                    </a:cubicBezTo>
                    <a:cubicBezTo>
                      <a:pt x="871763" y="43685"/>
                      <a:pt x="1123200" y="24545"/>
                      <a:pt x="1123200" y="934"/>
                    </a:cubicBezTo>
                    <a:lnTo>
                      <a:pt x="1123200" y="30486"/>
                    </a:lnTo>
                    <a:lnTo>
                      <a:pt x="1123200" y="31420"/>
                    </a:lnTo>
                    <a:lnTo>
                      <a:pt x="1123200" y="64245"/>
                    </a:lnTo>
                    <a:lnTo>
                      <a:pt x="1123200" y="65179"/>
                    </a:lnTo>
                    <a:lnTo>
                      <a:pt x="1123200" y="82090"/>
                    </a:lnTo>
                    <a:lnTo>
                      <a:pt x="1123200" y="83024"/>
                    </a:lnTo>
                    <a:lnTo>
                      <a:pt x="1123200" y="96647"/>
                    </a:lnTo>
                    <a:lnTo>
                      <a:pt x="1123200" y="97581"/>
                    </a:lnTo>
                    <a:lnTo>
                      <a:pt x="1123200" y="112576"/>
                    </a:lnTo>
                    <a:lnTo>
                      <a:pt x="1123200" y="113510"/>
                    </a:lnTo>
                    <a:lnTo>
                      <a:pt x="1123200" y="130078"/>
                    </a:lnTo>
                    <a:lnTo>
                      <a:pt x="1123200" y="131012"/>
                    </a:lnTo>
                    <a:lnTo>
                      <a:pt x="1123200" y="146335"/>
                    </a:lnTo>
                    <a:lnTo>
                      <a:pt x="1123200" y="147269"/>
                    </a:lnTo>
                    <a:lnTo>
                      <a:pt x="1123200" y="170676"/>
                    </a:lnTo>
                    <a:lnTo>
                      <a:pt x="1123200" y="171610"/>
                    </a:lnTo>
                    <a:lnTo>
                      <a:pt x="1123200" y="178737"/>
                    </a:lnTo>
                    <a:lnTo>
                      <a:pt x="1123200" y="179671"/>
                    </a:lnTo>
                    <a:lnTo>
                      <a:pt x="1123200" y="212168"/>
                    </a:lnTo>
                    <a:lnTo>
                      <a:pt x="1123200" y="213102"/>
                    </a:lnTo>
                    <a:lnTo>
                      <a:pt x="1123200" y="213892"/>
                    </a:lnTo>
                    <a:lnTo>
                      <a:pt x="1123200" y="214826"/>
                    </a:lnTo>
                    <a:lnTo>
                      <a:pt x="1123200" y="252766"/>
                    </a:lnTo>
                    <a:lnTo>
                      <a:pt x="1123200" y="253700"/>
                    </a:lnTo>
                    <a:lnTo>
                      <a:pt x="1123200" y="254824"/>
                    </a:lnTo>
                    <a:lnTo>
                      <a:pt x="1123200" y="255758"/>
                    </a:lnTo>
                    <a:lnTo>
                      <a:pt x="1123200" y="295982"/>
                    </a:lnTo>
                    <a:lnTo>
                      <a:pt x="1123200" y="296916"/>
                    </a:lnTo>
                    <a:lnTo>
                      <a:pt x="1123200" y="336914"/>
                    </a:lnTo>
                    <a:lnTo>
                      <a:pt x="1121964" y="336914"/>
                    </a:lnTo>
                    <a:lnTo>
                      <a:pt x="1123200" y="337848"/>
                    </a:lnTo>
                    <a:cubicBezTo>
                      <a:pt x="1123200" y="361459"/>
                      <a:pt x="871763" y="380599"/>
                      <a:pt x="561600" y="380599"/>
                    </a:cubicBezTo>
                    <a:cubicBezTo>
                      <a:pt x="251437" y="380599"/>
                      <a:pt x="0" y="361459"/>
                      <a:pt x="0" y="337848"/>
                    </a:cubicBezTo>
                    <a:lnTo>
                      <a:pt x="1236" y="336914"/>
                    </a:lnTo>
                    <a:lnTo>
                      <a:pt x="0" y="336914"/>
                    </a:lnTo>
                    <a:lnTo>
                      <a:pt x="0" y="296916"/>
                    </a:lnTo>
                    <a:lnTo>
                      <a:pt x="0" y="295982"/>
                    </a:lnTo>
                    <a:lnTo>
                      <a:pt x="0" y="255758"/>
                    </a:lnTo>
                    <a:lnTo>
                      <a:pt x="0" y="254824"/>
                    </a:lnTo>
                    <a:lnTo>
                      <a:pt x="0" y="253700"/>
                    </a:lnTo>
                    <a:lnTo>
                      <a:pt x="0" y="252766"/>
                    </a:lnTo>
                    <a:lnTo>
                      <a:pt x="0" y="214826"/>
                    </a:lnTo>
                    <a:lnTo>
                      <a:pt x="0" y="213892"/>
                    </a:lnTo>
                    <a:lnTo>
                      <a:pt x="0" y="213102"/>
                    </a:lnTo>
                    <a:lnTo>
                      <a:pt x="0" y="212168"/>
                    </a:lnTo>
                    <a:lnTo>
                      <a:pt x="0" y="179671"/>
                    </a:lnTo>
                    <a:lnTo>
                      <a:pt x="0" y="178737"/>
                    </a:lnTo>
                    <a:lnTo>
                      <a:pt x="0" y="171610"/>
                    </a:lnTo>
                    <a:lnTo>
                      <a:pt x="0" y="170676"/>
                    </a:lnTo>
                    <a:lnTo>
                      <a:pt x="0" y="147269"/>
                    </a:lnTo>
                    <a:lnTo>
                      <a:pt x="0" y="146335"/>
                    </a:lnTo>
                    <a:lnTo>
                      <a:pt x="0" y="131012"/>
                    </a:lnTo>
                    <a:lnTo>
                      <a:pt x="0" y="130078"/>
                    </a:lnTo>
                    <a:lnTo>
                      <a:pt x="0" y="113510"/>
                    </a:lnTo>
                    <a:lnTo>
                      <a:pt x="0" y="112576"/>
                    </a:lnTo>
                    <a:lnTo>
                      <a:pt x="0" y="97581"/>
                    </a:lnTo>
                    <a:lnTo>
                      <a:pt x="0" y="96647"/>
                    </a:lnTo>
                    <a:lnTo>
                      <a:pt x="0" y="83024"/>
                    </a:lnTo>
                    <a:lnTo>
                      <a:pt x="0" y="82090"/>
                    </a:lnTo>
                    <a:lnTo>
                      <a:pt x="0" y="65179"/>
                    </a:lnTo>
                    <a:lnTo>
                      <a:pt x="0" y="64245"/>
                    </a:lnTo>
                    <a:lnTo>
                      <a:pt x="0" y="31420"/>
                    </a:lnTo>
                    <a:lnTo>
                      <a:pt x="0" y="30486"/>
                    </a:lnTo>
                    <a:close/>
                    <a:moveTo>
                      <a:pt x="1121964" y="0"/>
                    </a:moveTo>
                    <a:lnTo>
                      <a:pt x="1123200" y="0"/>
                    </a:lnTo>
                    <a:lnTo>
                      <a:pt x="1123200" y="934"/>
                    </a:lnTo>
                    <a:close/>
                    <a:moveTo>
                      <a:pt x="0" y="0"/>
                    </a:moveTo>
                    <a:lnTo>
                      <a:pt x="1236" y="0"/>
                    </a:lnTo>
                    <a:lnTo>
                      <a:pt x="0" y="934"/>
                    </a:lnTo>
                    <a:close/>
                  </a:path>
                </a:pathLst>
              </a:custGeom>
              <a:grp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60" name="Text Box 8">
                <a:extLst>
                  <a:ext uri="{FF2B5EF4-FFF2-40B4-BE49-F238E27FC236}">
                    <a16:creationId xmlns:a16="http://schemas.microsoft.com/office/drawing/2014/main" id="{5DB66851-C7F5-43F8-8DE6-5BA92EE5E714}"/>
                  </a:ext>
                </a:extLst>
              </p:cNvPr>
              <p:cNvSpPr txBox="1">
                <a:spLocks noChangeArrowheads="1"/>
              </p:cNvSpPr>
              <p:nvPr/>
            </p:nvSpPr>
            <p:spPr bwMode="auto">
              <a:xfrm>
                <a:off x="3624986" y="4531078"/>
                <a:ext cx="1077334" cy="329081"/>
              </a:xfrm>
              <a:prstGeom prst="rect">
                <a:avLst/>
              </a:prstGeom>
              <a:grpFill/>
              <a:ln w="9525" algn="ctr">
                <a:noFill/>
                <a:miter lim="800000"/>
                <a:headEnd/>
                <a:tailEnd/>
              </a:ln>
            </p:spPr>
            <p:txBody>
              <a:bodyPr wrap="square" lIns="82058" tIns="41029" rIns="82058" bIns="41029">
                <a:spAutoFit/>
              </a:bodyPr>
              <a:lstStyle/>
              <a:p>
                <a:pPr algn="ctr" defTabSz="914400" eaLnBrk="1" fontAlgn="auto" hangingPunct="1">
                  <a:spcBef>
                    <a:spcPct val="50000"/>
                  </a:spcBef>
                  <a:spcAft>
                    <a:spcPts val="0"/>
                  </a:spcAft>
                  <a:defRPr/>
                </a:pPr>
                <a:r>
                  <a:rPr lang="en-GB" sz="1600" kern="0">
                    <a:latin typeface="Aptos" panose="020B0004020202020204" pitchFamily="34" charset="0"/>
                    <a:ea typeface="ヒラギノ角ゴ Pro W3" charset="-128"/>
                    <a:cs typeface="Arial" pitchFamily="34" charset="0"/>
                  </a:rPr>
                  <a:t>Pensions</a:t>
                </a:r>
                <a:endParaRPr lang="en-US" sz="1600" kern="0">
                  <a:latin typeface="Aptos" panose="020B0004020202020204" pitchFamily="34" charset="0"/>
                  <a:ea typeface="ヒラギノ角ゴ Pro W3" charset="-128"/>
                  <a:cs typeface="Arial" pitchFamily="34" charset="0"/>
                </a:endParaRPr>
              </a:p>
            </p:txBody>
          </p:sp>
        </p:grpSp>
      </p:grpSp>
      <p:grpSp>
        <p:nvGrpSpPr>
          <p:cNvPr id="64" name="!!earnings">
            <a:extLst>
              <a:ext uri="{FF2B5EF4-FFF2-40B4-BE49-F238E27FC236}">
                <a16:creationId xmlns:a16="http://schemas.microsoft.com/office/drawing/2014/main" id="{49FF246A-344E-4B87-92F1-AA875DD1173B}"/>
              </a:ext>
            </a:extLst>
          </p:cNvPr>
          <p:cNvGrpSpPr/>
          <p:nvPr/>
        </p:nvGrpSpPr>
        <p:grpSpPr>
          <a:xfrm>
            <a:off x="5537464" y="3742646"/>
            <a:ext cx="1123200" cy="1733645"/>
            <a:chOff x="4013464" y="3672771"/>
            <a:chExt cx="1123200" cy="1074516"/>
          </a:xfrm>
        </p:grpSpPr>
        <p:grpSp>
          <p:nvGrpSpPr>
            <p:cNvPr id="65" name="Group 64">
              <a:extLst>
                <a:ext uri="{FF2B5EF4-FFF2-40B4-BE49-F238E27FC236}">
                  <a16:creationId xmlns:a16="http://schemas.microsoft.com/office/drawing/2014/main" id="{0576CF57-1953-4642-A219-7D17FE71FCAD}"/>
                </a:ext>
              </a:extLst>
            </p:cNvPr>
            <p:cNvGrpSpPr/>
            <p:nvPr/>
          </p:nvGrpSpPr>
          <p:grpSpPr>
            <a:xfrm>
              <a:off x="4013464" y="3672771"/>
              <a:ext cx="1123200" cy="1074516"/>
              <a:chOff x="2689418" y="2767436"/>
              <a:chExt cx="1123200" cy="1074516"/>
            </a:xfrm>
          </p:grpSpPr>
          <p:sp>
            <p:nvSpPr>
              <p:cNvPr id="69" name="Freeform: Shape 68">
                <a:extLst>
                  <a:ext uri="{FF2B5EF4-FFF2-40B4-BE49-F238E27FC236}">
                    <a16:creationId xmlns:a16="http://schemas.microsoft.com/office/drawing/2014/main" id="{DCA5CB6B-E52B-4753-9A1D-F968EEE59F37}"/>
                  </a:ext>
                </a:extLst>
              </p:cNvPr>
              <p:cNvSpPr/>
              <p:nvPr/>
            </p:nvSpPr>
            <p:spPr bwMode="auto">
              <a:xfrm>
                <a:off x="2689418" y="2820541"/>
                <a:ext cx="1123200" cy="968001"/>
              </a:xfrm>
              <a:custGeom>
                <a:avLst/>
                <a:gdLst>
                  <a:gd name="connsiteX0" fmla="*/ 0 w 1123200"/>
                  <a:gd name="connsiteY0" fmla="*/ 0 h 419359"/>
                  <a:gd name="connsiteX1" fmla="*/ 1123200 w 1123200"/>
                  <a:gd name="connsiteY1" fmla="*/ 0 h 419359"/>
                  <a:gd name="connsiteX2" fmla="*/ 1123200 w 1123200"/>
                  <a:gd name="connsiteY2" fmla="*/ 419359 h 419359"/>
                  <a:gd name="connsiteX3" fmla="*/ 0 w 1123200"/>
                  <a:gd name="connsiteY3" fmla="*/ 419359 h 419359"/>
                </a:gdLst>
                <a:ahLst/>
                <a:cxnLst>
                  <a:cxn ang="0">
                    <a:pos x="connsiteX0" y="connsiteY0"/>
                  </a:cxn>
                  <a:cxn ang="0">
                    <a:pos x="connsiteX1" y="connsiteY1"/>
                  </a:cxn>
                  <a:cxn ang="0">
                    <a:pos x="connsiteX2" y="connsiteY2"/>
                  </a:cxn>
                  <a:cxn ang="0">
                    <a:pos x="connsiteX3" y="connsiteY3"/>
                  </a:cxn>
                </a:cxnLst>
                <a:rect l="l" t="t" r="r" b="b"/>
                <a:pathLst>
                  <a:path w="1123200" h="419359">
                    <a:moveTo>
                      <a:pt x="0" y="0"/>
                    </a:moveTo>
                    <a:lnTo>
                      <a:pt x="1123200" y="0"/>
                    </a:lnTo>
                    <a:lnTo>
                      <a:pt x="1123200" y="419359"/>
                    </a:lnTo>
                    <a:lnTo>
                      <a:pt x="0" y="419359"/>
                    </a:lnTo>
                    <a:close/>
                  </a:path>
                </a:pathLst>
              </a:custGeom>
              <a:solidFill>
                <a:srgbClr val="0070C0"/>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70" name="Oval 69">
                <a:extLst>
                  <a:ext uri="{FF2B5EF4-FFF2-40B4-BE49-F238E27FC236}">
                    <a16:creationId xmlns:a16="http://schemas.microsoft.com/office/drawing/2014/main" id="{086C1DAF-C6FF-4E36-B323-6D94720A1A02}"/>
                  </a:ext>
                </a:extLst>
              </p:cNvPr>
              <p:cNvSpPr/>
              <p:nvPr/>
            </p:nvSpPr>
            <p:spPr bwMode="auto">
              <a:xfrm>
                <a:off x="2689418" y="3747801"/>
                <a:ext cx="1123200" cy="94151"/>
              </a:xfrm>
              <a:prstGeom prst="ellipse">
                <a:avLst/>
              </a:prstGeom>
              <a:solidFill>
                <a:srgbClr val="00549E"/>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71" name="Oval 70">
                <a:extLst>
                  <a:ext uri="{FF2B5EF4-FFF2-40B4-BE49-F238E27FC236}">
                    <a16:creationId xmlns:a16="http://schemas.microsoft.com/office/drawing/2014/main" id="{0086A69A-0A2D-47E2-A079-5DC1788E7464}"/>
                  </a:ext>
                </a:extLst>
              </p:cNvPr>
              <p:cNvSpPr/>
              <p:nvPr/>
            </p:nvSpPr>
            <p:spPr bwMode="auto">
              <a:xfrm>
                <a:off x="2689418" y="2767436"/>
                <a:ext cx="1123200" cy="94151"/>
              </a:xfrm>
              <a:prstGeom prst="ellipse">
                <a:avLst/>
              </a:prstGeom>
              <a:gradFill flip="none" rotWithShape="1">
                <a:gsLst>
                  <a:gs pos="100000">
                    <a:srgbClr val="FFA161"/>
                  </a:gs>
                  <a:gs pos="0">
                    <a:srgbClr val="FF6600"/>
                  </a:gs>
                </a:gsLst>
                <a:lin ang="2700000" scaled="1"/>
                <a:tileRect/>
              </a:gra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u="sng" kern="0" err="1">
                  <a:solidFill>
                    <a:srgbClr val="FFFFFF"/>
                  </a:solidFill>
                  <a:latin typeface="Calibri" panose="020F0502020204030204"/>
                  <a:cs typeface="+mn-cs"/>
                </a:endParaRPr>
              </a:p>
            </p:txBody>
          </p:sp>
        </p:grpSp>
        <p:grpSp>
          <p:nvGrpSpPr>
            <p:cNvPr id="66" name="Group 65">
              <a:extLst>
                <a:ext uri="{FF2B5EF4-FFF2-40B4-BE49-F238E27FC236}">
                  <a16:creationId xmlns:a16="http://schemas.microsoft.com/office/drawing/2014/main" id="{C7DE7687-6340-49DA-9DC2-7AAA01468C0B}"/>
                </a:ext>
              </a:extLst>
            </p:cNvPr>
            <p:cNvGrpSpPr/>
            <p:nvPr/>
          </p:nvGrpSpPr>
          <p:grpSpPr>
            <a:xfrm>
              <a:off x="4013464" y="3900417"/>
              <a:ext cx="1123200" cy="380599"/>
              <a:chOff x="3602053" y="4476618"/>
              <a:chExt cx="1123200" cy="380599"/>
            </a:xfrm>
          </p:grpSpPr>
          <p:sp>
            <p:nvSpPr>
              <p:cNvPr id="67" name="Freeform: Shape 66">
                <a:extLst>
                  <a:ext uri="{FF2B5EF4-FFF2-40B4-BE49-F238E27FC236}">
                    <a16:creationId xmlns:a16="http://schemas.microsoft.com/office/drawing/2014/main" id="{0637778C-7DD4-4558-A47B-F3ECD6BFE432}"/>
                  </a:ext>
                </a:extLst>
              </p:cNvPr>
              <p:cNvSpPr/>
              <p:nvPr/>
            </p:nvSpPr>
            <p:spPr bwMode="auto">
              <a:xfrm>
                <a:off x="3602053" y="4476618"/>
                <a:ext cx="1123200" cy="380599"/>
              </a:xfrm>
              <a:custGeom>
                <a:avLst/>
                <a:gdLst>
                  <a:gd name="connsiteX0" fmla="*/ 0 w 1123200"/>
                  <a:gd name="connsiteY0" fmla="*/ 934 h 380599"/>
                  <a:gd name="connsiteX1" fmla="*/ 561600 w 1123200"/>
                  <a:gd name="connsiteY1" fmla="*/ 43685 h 380599"/>
                  <a:gd name="connsiteX2" fmla="*/ 1123200 w 1123200"/>
                  <a:gd name="connsiteY2" fmla="*/ 934 h 380599"/>
                  <a:gd name="connsiteX3" fmla="*/ 1123200 w 1123200"/>
                  <a:gd name="connsiteY3" fmla="*/ 30486 h 380599"/>
                  <a:gd name="connsiteX4" fmla="*/ 1123200 w 1123200"/>
                  <a:gd name="connsiteY4" fmla="*/ 31420 h 380599"/>
                  <a:gd name="connsiteX5" fmla="*/ 1123200 w 1123200"/>
                  <a:gd name="connsiteY5" fmla="*/ 64245 h 380599"/>
                  <a:gd name="connsiteX6" fmla="*/ 1123200 w 1123200"/>
                  <a:gd name="connsiteY6" fmla="*/ 65179 h 380599"/>
                  <a:gd name="connsiteX7" fmla="*/ 1123200 w 1123200"/>
                  <a:gd name="connsiteY7" fmla="*/ 82090 h 380599"/>
                  <a:gd name="connsiteX8" fmla="*/ 1123200 w 1123200"/>
                  <a:gd name="connsiteY8" fmla="*/ 83024 h 380599"/>
                  <a:gd name="connsiteX9" fmla="*/ 1123200 w 1123200"/>
                  <a:gd name="connsiteY9" fmla="*/ 96647 h 380599"/>
                  <a:gd name="connsiteX10" fmla="*/ 1123200 w 1123200"/>
                  <a:gd name="connsiteY10" fmla="*/ 97581 h 380599"/>
                  <a:gd name="connsiteX11" fmla="*/ 1123200 w 1123200"/>
                  <a:gd name="connsiteY11" fmla="*/ 112576 h 380599"/>
                  <a:gd name="connsiteX12" fmla="*/ 1123200 w 1123200"/>
                  <a:gd name="connsiteY12" fmla="*/ 113510 h 380599"/>
                  <a:gd name="connsiteX13" fmla="*/ 1123200 w 1123200"/>
                  <a:gd name="connsiteY13" fmla="*/ 130078 h 380599"/>
                  <a:gd name="connsiteX14" fmla="*/ 1123200 w 1123200"/>
                  <a:gd name="connsiteY14" fmla="*/ 131012 h 380599"/>
                  <a:gd name="connsiteX15" fmla="*/ 1123200 w 1123200"/>
                  <a:gd name="connsiteY15" fmla="*/ 146335 h 380599"/>
                  <a:gd name="connsiteX16" fmla="*/ 1123200 w 1123200"/>
                  <a:gd name="connsiteY16" fmla="*/ 147269 h 380599"/>
                  <a:gd name="connsiteX17" fmla="*/ 1123200 w 1123200"/>
                  <a:gd name="connsiteY17" fmla="*/ 170676 h 380599"/>
                  <a:gd name="connsiteX18" fmla="*/ 1123200 w 1123200"/>
                  <a:gd name="connsiteY18" fmla="*/ 171610 h 380599"/>
                  <a:gd name="connsiteX19" fmla="*/ 1123200 w 1123200"/>
                  <a:gd name="connsiteY19" fmla="*/ 178737 h 380599"/>
                  <a:gd name="connsiteX20" fmla="*/ 1123200 w 1123200"/>
                  <a:gd name="connsiteY20" fmla="*/ 179671 h 380599"/>
                  <a:gd name="connsiteX21" fmla="*/ 1123200 w 1123200"/>
                  <a:gd name="connsiteY21" fmla="*/ 212168 h 380599"/>
                  <a:gd name="connsiteX22" fmla="*/ 1123200 w 1123200"/>
                  <a:gd name="connsiteY22" fmla="*/ 213102 h 380599"/>
                  <a:gd name="connsiteX23" fmla="*/ 1123200 w 1123200"/>
                  <a:gd name="connsiteY23" fmla="*/ 213892 h 380599"/>
                  <a:gd name="connsiteX24" fmla="*/ 1123200 w 1123200"/>
                  <a:gd name="connsiteY24" fmla="*/ 214826 h 380599"/>
                  <a:gd name="connsiteX25" fmla="*/ 1123200 w 1123200"/>
                  <a:gd name="connsiteY25" fmla="*/ 252766 h 380599"/>
                  <a:gd name="connsiteX26" fmla="*/ 1123200 w 1123200"/>
                  <a:gd name="connsiteY26" fmla="*/ 253700 h 380599"/>
                  <a:gd name="connsiteX27" fmla="*/ 1123200 w 1123200"/>
                  <a:gd name="connsiteY27" fmla="*/ 254824 h 380599"/>
                  <a:gd name="connsiteX28" fmla="*/ 1123200 w 1123200"/>
                  <a:gd name="connsiteY28" fmla="*/ 255758 h 380599"/>
                  <a:gd name="connsiteX29" fmla="*/ 1123200 w 1123200"/>
                  <a:gd name="connsiteY29" fmla="*/ 295982 h 380599"/>
                  <a:gd name="connsiteX30" fmla="*/ 1123200 w 1123200"/>
                  <a:gd name="connsiteY30" fmla="*/ 296916 h 380599"/>
                  <a:gd name="connsiteX31" fmla="*/ 1123200 w 1123200"/>
                  <a:gd name="connsiteY31" fmla="*/ 336914 h 380599"/>
                  <a:gd name="connsiteX32" fmla="*/ 1121964 w 1123200"/>
                  <a:gd name="connsiteY32" fmla="*/ 336914 h 380599"/>
                  <a:gd name="connsiteX33" fmla="*/ 1123200 w 1123200"/>
                  <a:gd name="connsiteY33" fmla="*/ 337848 h 380599"/>
                  <a:gd name="connsiteX34" fmla="*/ 561600 w 1123200"/>
                  <a:gd name="connsiteY34" fmla="*/ 380599 h 380599"/>
                  <a:gd name="connsiteX35" fmla="*/ 0 w 1123200"/>
                  <a:gd name="connsiteY35" fmla="*/ 337848 h 380599"/>
                  <a:gd name="connsiteX36" fmla="*/ 1236 w 1123200"/>
                  <a:gd name="connsiteY36" fmla="*/ 336914 h 380599"/>
                  <a:gd name="connsiteX37" fmla="*/ 0 w 1123200"/>
                  <a:gd name="connsiteY37" fmla="*/ 336914 h 380599"/>
                  <a:gd name="connsiteX38" fmla="*/ 0 w 1123200"/>
                  <a:gd name="connsiteY38" fmla="*/ 296916 h 380599"/>
                  <a:gd name="connsiteX39" fmla="*/ 0 w 1123200"/>
                  <a:gd name="connsiteY39" fmla="*/ 295982 h 380599"/>
                  <a:gd name="connsiteX40" fmla="*/ 0 w 1123200"/>
                  <a:gd name="connsiteY40" fmla="*/ 255758 h 380599"/>
                  <a:gd name="connsiteX41" fmla="*/ 0 w 1123200"/>
                  <a:gd name="connsiteY41" fmla="*/ 254824 h 380599"/>
                  <a:gd name="connsiteX42" fmla="*/ 0 w 1123200"/>
                  <a:gd name="connsiteY42" fmla="*/ 253700 h 380599"/>
                  <a:gd name="connsiteX43" fmla="*/ 0 w 1123200"/>
                  <a:gd name="connsiteY43" fmla="*/ 252766 h 380599"/>
                  <a:gd name="connsiteX44" fmla="*/ 0 w 1123200"/>
                  <a:gd name="connsiteY44" fmla="*/ 214826 h 380599"/>
                  <a:gd name="connsiteX45" fmla="*/ 0 w 1123200"/>
                  <a:gd name="connsiteY45" fmla="*/ 213892 h 380599"/>
                  <a:gd name="connsiteX46" fmla="*/ 0 w 1123200"/>
                  <a:gd name="connsiteY46" fmla="*/ 213102 h 380599"/>
                  <a:gd name="connsiteX47" fmla="*/ 0 w 1123200"/>
                  <a:gd name="connsiteY47" fmla="*/ 212168 h 380599"/>
                  <a:gd name="connsiteX48" fmla="*/ 0 w 1123200"/>
                  <a:gd name="connsiteY48" fmla="*/ 179671 h 380599"/>
                  <a:gd name="connsiteX49" fmla="*/ 0 w 1123200"/>
                  <a:gd name="connsiteY49" fmla="*/ 178737 h 380599"/>
                  <a:gd name="connsiteX50" fmla="*/ 0 w 1123200"/>
                  <a:gd name="connsiteY50" fmla="*/ 171610 h 380599"/>
                  <a:gd name="connsiteX51" fmla="*/ 0 w 1123200"/>
                  <a:gd name="connsiteY51" fmla="*/ 170676 h 380599"/>
                  <a:gd name="connsiteX52" fmla="*/ 0 w 1123200"/>
                  <a:gd name="connsiteY52" fmla="*/ 147269 h 380599"/>
                  <a:gd name="connsiteX53" fmla="*/ 0 w 1123200"/>
                  <a:gd name="connsiteY53" fmla="*/ 146335 h 380599"/>
                  <a:gd name="connsiteX54" fmla="*/ 0 w 1123200"/>
                  <a:gd name="connsiteY54" fmla="*/ 131012 h 380599"/>
                  <a:gd name="connsiteX55" fmla="*/ 0 w 1123200"/>
                  <a:gd name="connsiteY55" fmla="*/ 130078 h 380599"/>
                  <a:gd name="connsiteX56" fmla="*/ 0 w 1123200"/>
                  <a:gd name="connsiteY56" fmla="*/ 113510 h 380599"/>
                  <a:gd name="connsiteX57" fmla="*/ 0 w 1123200"/>
                  <a:gd name="connsiteY57" fmla="*/ 112576 h 380599"/>
                  <a:gd name="connsiteX58" fmla="*/ 0 w 1123200"/>
                  <a:gd name="connsiteY58" fmla="*/ 97581 h 380599"/>
                  <a:gd name="connsiteX59" fmla="*/ 0 w 1123200"/>
                  <a:gd name="connsiteY59" fmla="*/ 96647 h 380599"/>
                  <a:gd name="connsiteX60" fmla="*/ 0 w 1123200"/>
                  <a:gd name="connsiteY60" fmla="*/ 83024 h 380599"/>
                  <a:gd name="connsiteX61" fmla="*/ 0 w 1123200"/>
                  <a:gd name="connsiteY61" fmla="*/ 82090 h 380599"/>
                  <a:gd name="connsiteX62" fmla="*/ 0 w 1123200"/>
                  <a:gd name="connsiteY62" fmla="*/ 65179 h 380599"/>
                  <a:gd name="connsiteX63" fmla="*/ 0 w 1123200"/>
                  <a:gd name="connsiteY63" fmla="*/ 64245 h 380599"/>
                  <a:gd name="connsiteX64" fmla="*/ 0 w 1123200"/>
                  <a:gd name="connsiteY64" fmla="*/ 31420 h 380599"/>
                  <a:gd name="connsiteX65" fmla="*/ 0 w 1123200"/>
                  <a:gd name="connsiteY65" fmla="*/ 30486 h 380599"/>
                  <a:gd name="connsiteX66" fmla="*/ 1121964 w 1123200"/>
                  <a:gd name="connsiteY66" fmla="*/ 0 h 380599"/>
                  <a:gd name="connsiteX67" fmla="*/ 1123200 w 1123200"/>
                  <a:gd name="connsiteY67" fmla="*/ 0 h 380599"/>
                  <a:gd name="connsiteX68" fmla="*/ 1123200 w 1123200"/>
                  <a:gd name="connsiteY68" fmla="*/ 934 h 380599"/>
                  <a:gd name="connsiteX69" fmla="*/ 0 w 1123200"/>
                  <a:gd name="connsiteY69" fmla="*/ 0 h 380599"/>
                  <a:gd name="connsiteX70" fmla="*/ 1236 w 1123200"/>
                  <a:gd name="connsiteY70" fmla="*/ 0 h 380599"/>
                  <a:gd name="connsiteX71" fmla="*/ 0 w 1123200"/>
                  <a:gd name="connsiteY71" fmla="*/ 934 h 38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23200" h="380599">
                    <a:moveTo>
                      <a:pt x="0" y="934"/>
                    </a:moveTo>
                    <a:cubicBezTo>
                      <a:pt x="0" y="24545"/>
                      <a:pt x="251437" y="43685"/>
                      <a:pt x="561600" y="43685"/>
                    </a:cubicBezTo>
                    <a:cubicBezTo>
                      <a:pt x="871763" y="43685"/>
                      <a:pt x="1123200" y="24545"/>
                      <a:pt x="1123200" y="934"/>
                    </a:cubicBezTo>
                    <a:lnTo>
                      <a:pt x="1123200" y="30486"/>
                    </a:lnTo>
                    <a:lnTo>
                      <a:pt x="1123200" y="31420"/>
                    </a:lnTo>
                    <a:lnTo>
                      <a:pt x="1123200" y="64245"/>
                    </a:lnTo>
                    <a:lnTo>
                      <a:pt x="1123200" y="65179"/>
                    </a:lnTo>
                    <a:lnTo>
                      <a:pt x="1123200" y="82090"/>
                    </a:lnTo>
                    <a:lnTo>
                      <a:pt x="1123200" y="83024"/>
                    </a:lnTo>
                    <a:lnTo>
                      <a:pt x="1123200" y="96647"/>
                    </a:lnTo>
                    <a:lnTo>
                      <a:pt x="1123200" y="97581"/>
                    </a:lnTo>
                    <a:lnTo>
                      <a:pt x="1123200" y="112576"/>
                    </a:lnTo>
                    <a:lnTo>
                      <a:pt x="1123200" y="113510"/>
                    </a:lnTo>
                    <a:lnTo>
                      <a:pt x="1123200" y="130078"/>
                    </a:lnTo>
                    <a:lnTo>
                      <a:pt x="1123200" y="131012"/>
                    </a:lnTo>
                    <a:lnTo>
                      <a:pt x="1123200" y="146335"/>
                    </a:lnTo>
                    <a:lnTo>
                      <a:pt x="1123200" y="147269"/>
                    </a:lnTo>
                    <a:lnTo>
                      <a:pt x="1123200" y="170676"/>
                    </a:lnTo>
                    <a:lnTo>
                      <a:pt x="1123200" y="171610"/>
                    </a:lnTo>
                    <a:lnTo>
                      <a:pt x="1123200" y="178737"/>
                    </a:lnTo>
                    <a:lnTo>
                      <a:pt x="1123200" y="179671"/>
                    </a:lnTo>
                    <a:lnTo>
                      <a:pt x="1123200" y="212168"/>
                    </a:lnTo>
                    <a:lnTo>
                      <a:pt x="1123200" y="213102"/>
                    </a:lnTo>
                    <a:lnTo>
                      <a:pt x="1123200" y="213892"/>
                    </a:lnTo>
                    <a:lnTo>
                      <a:pt x="1123200" y="214826"/>
                    </a:lnTo>
                    <a:lnTo>
                      <a:pt x="1123200" y="252766"/>
                    </a:lnTo>
                    <a:lnTo>
                      <a:pt x="1123200" y="253700"/>
                    </a:lnTo>
                    <a:lnTo>
                      <a:pt x="1123200" y="254824"/>
                    </a:lnTo>
                    <a:lnTo>
                      <a:pt x="1123200" y="255758"/>
                    </a:lnTo>
                    <a:lnTo>
                      <a:pt x="1123200" y="295982"/>
                    </a:lnTo>
                    <a:lnTo>
                      <a:pt x="1123200" y="296916"/>
                    </a:lnTo>
                    <a:lnTo>
                      <a:pt x="1123200" y="336914"/>
                    </a:lnTo>
                    <a:lnTo>
                      <a:pt x="1121964" y="336914"/>
                    </a:lnTo>
                    <a:lnTo>
                      <a:pt x="1123200" y="337848"/>
                    </a:lnTo>
                    <a:cubicBezTo>
                      <a:pt x="1123200" y="361459"/>
                      <a:pt x="871763" y="380599"/>
                      <a:pt x="561600" y="380599"/>
                    </a:cubicBezTo>
                    <a:cubicBezTo>
                      <a:pt x="251437" y="380599"/>
                      <a:pt x="0" y="361459"/>
                      <a:pt x="0" y="337848"/>
                    </a:cubicBezTo>
                    <a:lnTo>
                      <a:pt x="1236" y="336914"/>
                    </a:lnTo>
                    <a:lnTo>
                      <a:pt x="0" y="336914"/>
                    </a:lnTo>
                    <a:lnTo>
                      <a:pt x="0" y="296916"/>
                    </a:lnTo>
                    <a:lnTo>
                      <a:pt x="0" y="295982"/>
                    </a:lnTo>
                    <a:lnTo>
                      <a:pt x="0" y="255758"/>
                    </a:lnTo>
                    <a:lnTo>
                      <a:pt x="0" y="254824"/>
                    </a:lnTo>
                    <a:lnTo>
                      <a:pt x="0" y="253700"/>
                    </a:lnTo>
                    <a:lnTo>
                      <a:pt x="0" y="252766"/>
                    </a:lnTo>
                    <a:lnTo>
                      <a:pt x="0" y="214826"/>
                    </a:lnTo>
                    <a:lnTo>
                      <a:pt x="0" y="213892"/>
                    </a:lnTo>
                    <a:lnTo>
                      <a:pt x="0" y="213102"/>
                    </a:lnTo>
                    <a:lnTo>
                      <a:pt x="0" y="212168"/>
                    </a:lnTo>
                    <a:lnTo>
                      <a:pt x="0" y="179671"/>
                    </a:lnTo>
                    <a:lnTo>
                      <a:pt x="0" y="178737"/>
                    </a:lnTo>
                    <a:lnTo>
                      <a:pt x="0" y="171610"/>
                    </a:lnTo>
                    <a:lnTo>
                      <a:pt x="0" y="170676"/>
                    </a:lnTo>
                    <a:lnTo>
                      <a:pt x="0" y="147269"/>
                    </a:lnTo>
                    <a:lnTo>
                      <a:pt x="0" y="146335"/>
                    </a:lnTo>
                    <a:lnTo>
                      <a:pt x="0" y="131012"/>
                    </a:lnTo>
                    <a:lnTo>
                      <a:pt x="0" y="130078"/>
                    </a:lnTo>
                    <a:lnTo>
                      <a:pt x="0" y="113510"/>
                    </a:lnTo>
                    <a:lnTo>
                      <a:pt x="0" y="112576"/>
                    </a:lnTo>
                    <a:lnTo>
                      <a:pt x="0" y="97581"/>
                    </a:lnTo>
                    <a:lnTo>
                      <a:pt x="0" y="96647"/>
                    </a:lnTo>
                    <a:lnTo>
                      <a:pt x="0" y="83024"/>
                    </a:lnTo>
                    <a:lnTo>
                      <a:pt x="0" y="82090"/>
                    </a:lnTo>
                    <a:lnTo>
                      <a:pt x="0" y="65179"/>
                    </a:lnTo>
                    <a:lnTo>
                      <a:pt x="0" y="64245"/>
                    </a:lnTo>
                    <a:lnTo>
                      <a:pt x="0" y="31420"/>
                    </a:lnTo>
                    <a:lnTo>
                      <a:pt x="0" y="30486"/>
                    </a:lnTo>
                    <a:close/>
                    <a:moveTo>
                      <a:pt x="1121964" y="0"/>
                    </a:moveTo>
                    <a:lnTo>
                      <a:pt x="1123200" y="0"/>
                    </a:lnTo>
                    <a:lnTo>
                      <a:pt x="1123200" y="934"/>
                    </a:lnTo>
                    <a:close/>
                    <a:moveTo>
                      <a:pt x="0" y="0"/>
                    </a:moveTo>
                    <a:lnTo>
                      <a:pt x="1236" y="0"/>
                    </a:lnTo>
                    <a:lnTo>
                      <a:pt x="0" y="934"/>
                    </a:lnTo>
                    <a:close/>
                  </a:path>
                </a:pathLst>
              </a:custGeom>
              <a:solidFill>
                <a:srgbClr val="4472C4">
                  <a:lumMod val="40000"/>
                  <a:lumOff val="60000"/>
                </a:srgbClr>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68" name="Text Box 8">
                <a:extLst>
                  <a:ext uri="{FF2B5EF4-FFF2-40B4-BE49-F238E27FC236}">
                    <a16:creationId xmlns:a16="http://schemas.microsoft.com/office/drawing/2014/main" id="{748C4FED-7316-4DC8-92F8-35284637142A}"/>
                  </a:ext>
                </a:extLst>
              </p:cNvPr>
              <p:cNvSpPr txBox="1">
                <a:spLocks noChangeArrowheads="1"/>
              </p:cNvSpPr>
              <p:nvPr/>
            </p:nvSpPr>
            <p:spPr bwMode="auto">
              <a:xfrm>
                <a:off x="3624986" y="4635511"/>
                <a:ext cx="1077334" cy="203965"/>
              </a:xfrm>
              <a:prstGeom prst="rect">
                <a:avLst/>
              </a:prstGeom>
              <a:noFill/>
              <a:ln w="9525" algn="ctr">
                <a:noFill/>
                <a:miter lim="800000"/>
                <a:headEnd/>
                <a:tailEnd/>
              </a:ln>
            </p:spPr>
            <p:txBody>
              <a:bodyPr wrap="square" lIns="82058" tIns="41029" rIns="82058" bIns="41029">
                <a:spAutoFit/>
              </a:bodyPr>
              <a:lstStyle/>
              <a:p>
                <a:pPr algn="ctr" defTabSz="914400" eaLnBrk="1" fontAlgn="auto" hangingPunct="1">
                  <a:spcBef>
                    <a:spcPct val="50000"/>
                  </a:spcBef>
                  <a:spcAft>
                    <a:spcPts val="0"/>
                  </a:spcAft>
                  <a:defRPr/>
                </a:pPr>
                <a:r>
                  <a:rPr lang="en-GB" sz="1600" kern="0">
                    <a:latin typeface="Aptos" panose="020B0004020202020204" pitchFamily="34" charset="0"/>
                    <a:ea typeface="ヒラギノ角ゴ Pro W3" charset="-128"/>
                    <a:cs typeface="Arial" pitchFamily="34" charset="0"/>
                  </a:rPr>
                  <a:t>Earnings</a:t>
                </a:r>
                <a:endParaRPr lang="en-US" sz="1600" kern="0">
                  <a:latin typeface="Aptos" panose="020B0004020202020204" pitchFamily="34" charset="0"/>
                  <a:ea typeface="ヒラギノ角ゴ Pro W3" charset="-128"/>
                  <a:cs typeface="Arial" pitchFamily="34" charset="0"/>
                </a:endParaRPr>
              </a:p>
            </p:txBody>
          </p:sp>
        </p:grpSp>
      </p:grpSp>
      <p:grpSp>
        <p:nvGrpSpPr>
          <p:cNvPr id="72" name="!!savingsinterest">
            <a:extLst>
              <a:ext uri="{FF2B5EF4-FFF2-40B4-BE49-F238E27FC236}">
                <a16:creationId xmlns:a16="http://schemas.microsoft.com/office/drawing/2014/main" id="{B066DAA4-2D71-4595-9FE1-97D11419EC35}"/>
              </a:ext>
            </a:extLst>
          </p:cNvPr>
          <p:cNvGrpSpPr/>
          <p:nvPr/>
        </p:nvGrpSpPr>
        <p:grpSpPr>
          <a:xfrm>
            <a:off x="5537464" y="3182472"/>
            <a:ext cx="1123200" cy="781650"/>
            <a:chOff x="4013464" y="2881643"/>
            <a:chExt cx="1123200" cy="781650"/>
          </a:xfrm>
        </p:grpSpPr>
        <p:sp>
          <p:nvSpPr>
            <p:cNvPr id="73" name="Freeform: Shape 72">
              <a:extLst>
                <a:ext uri="{FF2B5EF4-FFF2-40B4-BE49-F238E27FC236}">
                  <a16:creationId xmlns:a16="http://schemas.microsoft.com/office/drawing/2014/main" id="{E9B4DFEA-A512-461E-B903-9A4D2B2715FA}"/>
                </a:ext>
              </a:extLst>
            </p:cNvPr>
            <p:cNvSpPr/>
            <p:nvPr/>
          </p:nvSpPr>
          <p:spPr bwMode="auto">
            <a:xfrm>
              <a:off x="4013464" y="3494146"/>
              <a:ext cx="1123200" cy="169147"/>
            </a:xfrm>
            <a:custGeom>
              <a:avLst/>
              <a:gdLst>
                <a:gd name="connsiteX0" fmla="*/ 0 w 1123200"/>
                <a:gd name="connsiteY0" fmla="*/ 0 h 169147"/>
                <a:gd name="connsiteX1" fmla="*/ 1123200 w 1123200"/>
                <a:gd name="connsiteY1" fmla="*/ 0 h 169147"/>
                <a:gd name="connsiteX2" fmla="*/ 1123200 w 1123200"/>
                <a:gd name="connsiteY2" fmla="*/ 122071 h 169147"/>
                <a:gd name="connsiteX3" fmla="*/ 1123200 w 1123200"/>
                <a:gd name="connsiteY3" fmla="*/ 123719 h 169147"/>
                <a:gd name="connsiteX4" fmla="*/ 1119231 w 1123200"/>
                <a:gd name="connsiteY4" fmla="*/ 123719 h 169147"/>
                <a:gd name="connsiteX5" fmla="*/ 1079067 w 1123200"/>
                <a:gd name="connsiteY5" fmla="*/ 140395 h 169147"/>
                <a:gd name="connsiteX6" fmla="*/ 561600 w 1123200"/>
                <a:gd name="connsiteY6" fmla="*/ 169147 h 169147"/>
                <a:gd name="connsiteX7" fmla="*/ 44134 w 1123200"/>
                <a:gd name="connsiteY7" fmla="*/ 140395 h 169147"/>
                <a:gd name="connsiteX8" fmla="*/ 3969 w 1123200"/>
                <a:gd name="connsiteY8" fmla="*/ 123719 h 169147"/>
                <a:gd name="connsiteX9" fmla="*/ 0 w 1123200"/>
                <a:gd name="connsiteY9" fmla="*/ 123719 h 169147"/>
                <a:gd name="connsiteX10" fmla="*/ 0 w 1123200"/>
                <a:gd name="connsiteY10" fmla="*/ 122071 h 16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3200" h="169147">
                  <a:moveTo>
                    <a:pt x="0" y="0"/>
                  </a:moveTo>
                  <a:lnTo>
                    <a:pt x="1123200" y="0"/>
                  </a:lnTo>
                  <a:lnTo>
                    <a:pt x="1123200" y="122071"/>
                  </a:lnTo>
                  <a:lnTo>
                    <a:pt x="1123200" y="123719"/>
                  </a:lnTo>
                  <a:lnTo>
                    <a:pt x="1119231" y="123719"/>
                  </a:lnTo>
                  <a:lnTo>
                    <a:pt x="1079067" y="140395"/>
                  </a:lnTo>
                  <a:cubicBezTo>
                    <a:pt x="993811" y="157291"/>
                    <a:pt x="794223" y="169147"/>
                    <a:pt x="561600" y="169147"/>
                  </a:cubicBezTo>
                  <a:cubicBezTo>
                    <a:pt x="328978" y="169147"/>
                    <a:pt x="129389" y="157291"/>
                    <a:pt x="44134" y="140395"/>
                  </a:cubicBezTo>
                  <a:lnTo>
                    <a:pt x="3969" y="123719"/>
                  </a:lnTo>
                  <a:lnTo>
                    <a:pt x="0" y="123719"/>
                  </a:lnTo>
                  <a:lnTo>
                    <a:pt x="0" y="122071"/>
                  </a:lnTo>
                  <a:close/>
                </a:path>
              </a:pathLst>
            </a:custGeom>
            <a:solidFill>
              <a:srgbClr val="196E75"/>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74" name="Freeform: Shape 73">
              <a:extLst>
                <a:ext uri="{FF2B5EF4-FFF2-40B4-BE49-F238E27FC236}">
                  <a16:creationId xmlns:a16="http://schemas.microsoft.com/office/drawing/2014/main" id="{1D3C25C9-6C8E-4609-939A-62621DC9D1D2}"/>
                </a:ext>
              </a:extLst>
            </p:cNvPr>
            <p:cNvSpPr/>
            <p:nvPr/>
          </p:nvSpPr>
          <p:spPr bwMode="auto">
            <a:xfrm>
              <a:off x="4013464" y="2927692"/>
              <a:ext cx="1123200" cy="586132"/>
            </a:xfrm>
            <a:custGeom>
              <a:avLst/>
              <a:gdLst>
                <a:gd name="connsiteX0" fmla="*/ 0 w 1123200"/>
                <a:gd name="connsiteY0" fmla="*/ 0 h 182398"/>
                <a:gd name="connsiteX1" fmla="*/ 1123200 w 1123200"/>
                <a:gd name="connsiteY1" fmla="*/ 0 h 182398"/>
                <a:gd name="connsiteX2" fmla="*/ 1123200 w 1123200"/>
                <a:gd name="connsiteY2" fmla="*/ 182398 h 182398"/>
                <a:gd name="connsiteX3" fmla="*/ 0 w 1123200"/>
                <a:gd name="connsiteY3" fmla="*/ 182398 h 182398"/>
              </a:gdLst>
              <a:ahLst/>
              <a:cxnLst>
                <a:cxn ang="0">
                  <a:pos x="connsiteX0" y="connsiteY0"/>
                </a:cxn>
                <a:cxn ang="0">
                  <a:pos x="connsiteX1" y="connsiteY1"/>
                </a:cxn>
                <a:cxn ang="0">
                  <a:pos x="connsiteX2" y="connsiteY2"/>
                </a:cxn>
                <a:cxn ang="0">
                  <a:pos x="connsiteX3" y="connsiteY3"/>
                </a:cxn>
              </a:cxnLst>
              <a:rect l="l" t="t" r="r" b="b"/>
              <a:pathLst>
                <a:path w="1123200" h="182398">
                  <a:moveTo>
                    <a:pt x="0" y="0"/>
                  </a:moveTo>
                  <a:lnTo>
                    <a:pt x="1123200" y="0"/>
                  </a:lnTo>
                  <a:lnTo>
                    <a:pt x="1123200" y="182398"/>
                  </a:lnTo>
                  <a:lnTo>
                    <a:pt x="0" y="182398"/>
                  </a:lnTo>
                  <a:close/>
                </a:path>
              </a:pathLst>
            </a:custGeom>
            <a:solidFill>
              <a:srgbClr val="196E75"/>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grpSp>
          <p:nvGrpSpPr>
            <p:cNvPr id="75" name="Group 74">
              <a:extLst>
                <a:ext uri="{FF2B5EF4-FFF2-40B4-BE49-F238E27FC236}">
                  <a16:creationId xmlns:a16="http://schemas.microsoft.com/office/drawing/2014/main" id="{9A3D7E89-EDF5-4BB2-BFE6-3644C22E8A70}"/>
                </a:ext>
              </a:extLst>
            </p:cNvPr>
            <p:cNvGrpSpPr/>
            <p:nvPr/>
          </p:nvGrpSpPr>
          <p:grpSpPr>
            <a:xfrm>
              <a:off x="4013464" y="3036316"/>
              <a:ext cx="1123200" cy="531549"/>
              <a:chOff x="4010400" y="3265124"/>
              <a:chExt cx="1123200" cy="531549"/>
            </a:xfrm>
          </p:grpSpPr>
          <p:sp>
            <p:nvSpPr>
              <p:cNvPr id="77" name="Freeform: Shape 76">
                <a:extLst>
                  <a:ext uri="{FF2B5EF4-FFF2-40B4-BE49-F238E27FC236}">
                    <a16:creationId xmlns:a16="http://schemas.microsoft.com/office/drawing/2014/main" id="{6DEB6896-0B63-4D05-9759-72468A0161FF}"/>
                  </a:ext>
                </a:extLst>
              </p:cNvPr>
              <p:cNvSpPr/>
              <p:nvPr/>
            </p:nvSpPr>
            <p:spPr bwMode="auto">
              <a:xfrm>
                <a:off x="4010400" y="3265124"/>
                <a:ext cx="1123200" cy="493365"/>
              </a:xfrm>
              <a:custGeom>
                <a:avLst/>
                <a:gdLst>
                  <a:gd name="connsiteX0" fmla="*/ 0 w 1123200"/>
                  <a:gd name="connsiteY0" fmla="*/ 934 h 493365"/>
                  <a:gd name="connsiteX1" fmla="*/ 561600 w 1123200"/>
                  <a:gd name="connsiteY1" fmla="*/ 43685 h 493365"/>
                  <a:gd name="connsiteX2" fmla="*/ 1123200 w 1123200"/>
                  <a:gd name="connsiteY2" fmla="*/ 934 h 493365"/>
                  <a:gd name="connsiteX3" fmla="*/ 1123200 w 1123200"/>
                  <a:gd name="connsiteY3" fmla="*/ 30486 h 493365"/>
                  <a:gd name="connsiteX4" fmla="*/ 1123200 w 1123200"/>
                  <a:gd name="connsiteY4" fmla="*/ 31420 h 493365"/>
                  <a:gd name="connsiteX5" fmla="*/ 1123200 w 1123200"/>
                  <a:gd name="connsiteY5" fmla="*/ 64245 h 493365"/>
                  <a:gd name="connsiteX6" fmla="*/ 1123200 w 1123200"/>
                  <a:gd name="connsiteY6" fmla="*/ 65179 h 493365"/>
                  <a:gd name="connsiteX7" fmla="*/ 1123200 w 1123200"/>
                  <a:gd name="connsiteY7" fmla="*/ 82090 h 493365"/>
                  <a:gd name="connsiteX8" fmla="*/ 1123200 w 1123200"/>
                  <a:gd name="connsiteY8" fmla="*/ 83024 h 493365"/>
                  <a:gd name="connsiteX9" fmla="*/ 1123200 w 1123200"/>
                  <a:gd name="connsiteY9" fmla="*/ 96647 h 493365"/>
                  <a:gd name="connsiteX10" fmla="*/ 1123200 w 1123200"/>
                  <a:gd name="connsiteY10" fmla="*/ 97581 h 493365"/>
                  <a:gd name="connsiteX11" fmla="*/ 1123200 w 1123200"/>
                  <a:gd name="connsiteY11" fmla="*/ 112576 h 493365"/>
                  <a:gd name="connsiteX12" fmla="*/ 1123200 w 1123200"/>
                  <a:gd name="connsiteY12" fmla="*/ 112766 h 493365"/>
                  <a:gd name="connsiteX13" fmla="*/ 1123200 w 1123200"/>
                  <a:gd name="connsiteY13" fmla="*/ 113510 h 493365"/>
                  <a:gd name="connsiteX14" fmla="*/ 1123200 w 1123200"/>
                  <a:gd name="connsiteY14" fmla="*/ 113700 h 493365"/>
                  <a:gd name="connsiteX15" fmla="*/ 1123200 w 1123200"/>
                  <a:gd name="connsiteY15" fmla="*/ 130078 h 493365"/>
                  <a:gd name="connsiteX16" fmla="*/ 1123200 w 1123200"/>
                  <a:gd name="connsiteY16" fmla="*/ 131012 h 493365"/>
                  <a:gd name="connsiteX17" fmla="*/ 1123200 w 1123200"/>
                  <a:gd name="connsiteY17" fmla="*/ 143252 h 493365"/>
                  <a:gd name="connsiteX18" fmla="*/ 1123200 w 1123200"/>
                  <a:gd name="connsiteY18" fmla="*/ 144186 h 493365"/>
                  <a:gd name="connsiteX19" fmla="*/ 1123200 w 1123200"/>
                  <a:gd name="connsiteY19" fmla="*/ 146335 h 493365"/>
                  <a:gd name="connsiteX20" fmla="*/ 1123200 w 1123200"/>
                  <a:gd name="connsiteY20" fmla="*/ 147269 h 493365"/>
                  <a:gd name="connsiteX21" fmla="*/ 1123200 w 1123200"/>
                  <a:gd name="connsiteY21" fmla="*/ 170676 h 493365"/>
                  <a:gd name="connsiteX22" fmla="*/ 1123200 w 1123200"/>
                  <a:gd name="connsiteY22" fmla="*/ 171610 h 493365"/>
                  <a:gd name="connsiteX23" fmla="*/ 1123200 w 1123200"/>
                  <a:gd name="connsiteY23" fmla="*/ 177011 h 493365"/>
                  <a:gd name="connsiteX24" fmla="*/ 1123200 w 1123200"/>
                  <a:gd name="connsiteY24" fmla="*/ 177945 h 493365"/>
                  <a:gd name="connsiteX25" fmla="*/ 1123200 w 1123200"/>
                  <a:gd name="connsiteY25" fmla="*/ 178737 h 493365"/>
                  <a:gd name="connsiteX26" fmla="*/ 1123200 w 1123200"/>
                  <a:gd name="connsiteY26" fmla="*/ 179671 h 493365"/>
                  <a:gd name="connsiteX27" fmla="*/ 1123200 w 1123200"/>
                  <a:gd name="connsiteY27" fmla="*/ 194856 h 493365"/>
                  <a:gd name="connsiteX28" fmla="*/ 1123200 w 1123200"/>
                  <a:gd name="connsiteY28" fmla="*/ 195790 h 493365"/>
                  <a:gd name="connsiteX29" fmla="*/ 1123200 w 1123200"/>
                  <a:gd name="connsiteY29" fmla="*/ 209413 h 493365"/>
                  <a:gd name="connsiteX30" fmla="*/ 1123200 w 1123200"/>
                  <a:gd name="connsiteY30" fmla="*/ 210347 h 493365"/>
                  <a:gd name="connsiteX31" fmla="*/ 1123200 w 1123200"/>
                  <a:gd name="connsiteY31" fmla="*/ 212168 h 493365"/>
                  <a:gd name="connsiteX32" fmla="*/ 1123200 w 1123200"/>
                  <a:gd name="connsiteY32" fmla="*/ 213102 h 493365"/>
                  <a:gd name="connsiteX33" fmla="*/ 1123200 w 1123200"/>
                  <a:gd name="connsiteY33" fmla="*/ 213892 h 493365"/>
                  <a:gd name="connsiteX34" fmla="*/ 1123200 w 1123200"/>
                  <a:gd name="connsiteY34" fmla="*/ 214826 h 493365"/>
                  <a:gd name="connsiteX35" fmla="*/ 1123200 w 1123200"/>
                  <a:gd name="connsiteY35" fmla="*/ 225342 h 493365"/>
                  <a:gd name="connsiteX36" fmla="*/ 1123200 w 1123200"/>
                  <a:gd name="connsiteY36" fmla="*/ 226276 h 493365"/>
                  <a:gd name="connsiteX37" fmla="*/ 1123200 w 1123200"/>
                  <a:gd name="connsiteY37" fmla="*/ 242844 h 493365"/>
                  <a:gd name="connsiteX38" fmla="*/ 1123200 w 1123200"/>
                  <a:gd name="connsiteY38" fmla="*/ 243778 h 493365"/>
                  <a:gd name="connsiteX39" fmla="*/ 1123200 w 1123200"/>
                  <a:gd name="connsiteY39" fmla="*/ 252766 h 493365"/>
                  <a:gd name="connsiteX40" fmla="*/ 1123200 w 1123200"/>
                  <a:gd name="connsiteY40" fmla="*/ 253700 h 493365"/>
                  <a:gd name="connsiteX41" fmla="*/ 1123200 w 1123200"/>
                  <a:gd name="connsiteY41" fmla="*/ 254824 h 493365"/>
                  <a:gd name="connsiteX42" fmla="*/ 1123200 w 1123200"/>
                  <a:gd name="connsiteY42" fmla="*/ 255758 h 493365"/>
                  <a:gd name="connsiteX43" fmla="*/ 1123200 w 1123200"/>
                  <a:gd name="connsiteY43" fmla="*/ 259101 h 493365"/>
                  <a:gd name="connsiteX44" fmla="*/ 1123200 w 1123200"/>
                  <a:gd name="connsiteY44" fmla="*/ 260035 h 493365"/>
                  <a:gd name="connsiteX45" fmla="*/ 1123200 w 1123200"/>
                  <a:gd name="connsiteY45" fmla="*/ 283442 h 493365"/>
                  <a:gd name="connsiteX46" fmla="*/ 1123200 w 1123200"/>
                  <a:gd name="connsiteY46" fmla="*/ 284376 h 493365"/>
                  <a:gd name="connsiteX47" fmla="*/ 1123200 w 1123200"/>
                  <a:gd name="connsiteY47" fmla="*/ 291503 h 493365"/>
                  <a:gd name="connsiteX48" fmla="*/ 1123200 w 1123200"/>
                  <a:gd name="connsiteY48" fmla="*/ 292437 h 493365"/>
                  <a:gd name="connsiteX49" fmla="*/ 1123200 w 1123200"/>
                  <a:gd name="connsiteY49" fmla="*/ 295982 h 493365"/>
                  <a:gd name="connsiteX50" fmla="*/ 1123200 w 1123200"/>
                  <a:gd name="connsiteY50" fmla="*/ 296916 h 493365"/>
                  <a:gd name="connsiteX51" fmla="*/ 1123200 w 1123200"/>
                  <a:gd name="connsiteY51" fmla="*/ 324934 h 493365"/>
                  <a:gd name="connsiteX52" fmla="*/ 1123200 w 1123200"/>
                  <a:gd name="connsiteY52" fmla="*/ 325868 h 493365"/>
                  <a:gd name="connsiteX53" fmla="*/ 1123200 w 1123200"/>
                  <a:gd name="connsiteY53" fmla="*/ 326658 h 493365"/>
                  <a:gd name="connsiteX54" fmla="*/ 1123200 w 1123200"/>
                  <a:gd name="connsiteY54" fmla="*/ 327592 h 493365"/>
                  <a:gd name="connsiteX55" fmla="*/ 1123200 w 1123200"/>
                  <a:gd name="connsiteY55" fmla="*/ 336914 h 493365"/>
                  <a:gd name="connsiteX56" fmla="*/ 1123200 w 1123200"/>
                  <a:gd name="connsiteY56" fmla="*/ 337848 h 493365"/>
                  <a:gd name="connsiteX57" fmla="*/ 1123200 w 1123200"/>
                  <a:gd name="connsiteY57" fmla="*/ 365532 h 493365"/>
                  <a:gd name="connsiteX58" fmla="*/ 1123200 w 1123200"/>
                  <a:gd name="connsiteY58" fmla="*/ 366466 h 493365"/>
                  <a:gd name="connsiteX59" fmla="*/ 1123200 w 1123200"/>
                  <a:gd name="connsiteY59" fmla="*/ 367590 h 493365"/>
                  <a:gd name="connsiteX60" fmla="*/ 1123200 w 1123200"/>
                  <a:gd name="connsiteY60" fmla="*/ 368524 h 493365"/>
                  <a:gd name="connsiteX61" fmla="*/ 1123200 w 1123200"/>
                  <a:gd name="connsiteY61" fmla="*/ 408748 h 493365"/>
                  <a:gd name="connsiteX62" fmla="*/ 1123200 w 1123200"/>
                  <a:gd name="connsiteY62" fmla="*/ 409682 h 493365"/>
                  <a:gd name="connsiteX63" fmla="*/ 1123200 w 1123200"/>
                  <a:gd name="connsiteY63" fmla="*/ 449680 h 493365"/>
                  <a:gd name="connsiteX64" fmla="*/ 1121964 w 1123200"/>
                  <a:gd name="connsiteY64" fmla="*/ 449680 h 493365"/>
                  <a:gd name="connsiteX65" fmla="*/ 1123200 w 1123200"/>
                  <a:gd name="connsiteY65" fmla="*/ 450614 h 493365"/>
                  <a:gd name="connsiteX66" fmla="*/ 561600 w 1123200"/>
                  <a:gd name="connsiteY66" fmla="*/ 493365 h 493365"/>
                  <a:gd name="connsiteX67" fmla="*/ 0 w 1123200"/>
                  <a:gd name="connsiteY67" fmla="*/ 450614 h 493365"/>
                  <a:gd name="connsiteX68" fmla="*/ 1236 w 1123200"/>
                  <a:gd name="connsiteY68" fmla="*/ 449680 h 493365"/>
                  <a:gd name="connsiteX69" fmla="*/ 0 w 1123200"/>
                  <a:gd name="connsiteY69" fmla="*/ 449680 h 493365"/>
                  <a:gd name="connsiteX70" fmla="*/ 0 w 1123200"/>
                  <a:gd name="connsiteY70" fmla="*/ 409682 h 493365"/>
                  <a:gd name="connsiteX71" fmla="*/ 0 w 1123200"/>
                  <a:gd name="connsiteY71" fmla="*/ 408748 h 493365"/>
                  <a:gd name="connsiteX72" fmla="*/ 0 w 1123200"/>
                  <a:gd name="connsiteY72" fmla="*/ 368524 h 493365"/>
                  <a:gd name="connsiteX73" fmla="*/ 0 w 1123200"/>
                  <a:gd name="connsiteY73" fmla="*/ 367590 h 493365"/>
                  <a:gd name="connsiteX74" fmla="*/ 0 w 1123200"/>
                  <a:gd name="connsiteY74" fmla="*/ 366466 h 493365"/>
                  <a:gd name="connsiteX75" fmla="*/ 0 w 1123200"/>
                  <a:gd name="connsiteY75" fmla="*/ 365532 h 493365"/>
                  <a:gd name="connsiteX76" fmla="*/ 0 w 1123200"/>
                  <a:gd name="connsiteY76" fmla="*/ 337848 h 493365"/>
                  <a:gd name="connsiteX77" fmla="*/ 0 w 1123200"/>
                  <a:gd name="connsiteY77" fmla="*/ 336914 h 493365"/>
                  <a:gd name="connsiteX78" fmla="*/ 0 w 1123200"/>
                  <a:gd name="connsiteY78" fmla="*/ 327592 h 493365"/>
                  <a:gd name="connsiteX79" fmla="*/ 0 w 1123200"/>
                  <a:gd name="connsiteY79" fmla="*/ 326658 h 493365"/>
                  <a:gd name="connsiteX80" fmla="*/ 0 w 1123200"/>
                  <a:gd name="connsiteY80" fmla="*/ 325868 h 493365"/>
                  <a:gd name="connsiteX81" fmla="*/ 0 w 1123200"/>
                  <a:gd name="connsiteY81" fmla="*/ 324934 h 493365"/>
                  <a:gd name="connsiteX82" fmla="*/ 0 w 1123200"/>
                  <a:gd name="connsiteY82" fmla="*/ 296916 h 493365"/>
                  <a:gd name="connsiteX83" fmla="*/ 0 w 1123200"/>
                  <a:gd name="connsiteY83" fmla="*/ 295982 h 493365"/>
                  <a:gd name="connsiteX84" fmla="*/ 0 w 1123200"/>
                  <a:gd name="connsiteY84" fmla="*/ 292437 h 493365"/>
                  <a:gd name="connsiteX85" fmla="*/ 0 w 1123200"/>
                  <a:gd name="connsiteY85" fmla="*/ 291503 h 493365"/>
                  <a:gd name="connsiteX86" fmla="*/ 0 w 1123200"/>
                  <a:gd name="connsiteY86" fmla="*/ 284376 h 493365"/>
                  <a:gd name="connsiteX87" fmla="*/ 0 w 1123200"/>
                  <a:gd name="connsiteY87" fmla="*/ 283442 h 493365"/>
                  <a:gd name="connsiteX88" fmla="*/ 0 w 1123200"/>
                  <a:gd name="connsiteY88" fmla="*/ 260035 h 493365"/>
                  <a:gd name="connsiteX89" fmla="*/ 0 w 1123200"/>
                  <a:gd name="connsiteY89" fmla="*/ 259101 h 493365"/>
                  <a:gd name="connsiteX90" fmla="*/ 0 w 1123200"/>
                  <a:gd name="connsiteY90" fmla="*/ 255758 h 493365"/>
                  <a:gd name="connsiteX91" fmla="*/ 0 w 1123200"/>
                  <a:gd name="connsiteY91" fmla="*/ 254824 h 493365"/>
                  <a:gd name="connsiteX92" fmla="*/ 0 w 1123200"/>
                  <a:gd name="connsiteY92" fmla="*/ 253700 h 493365"/>
                  <a:gd name="connsiteX93" fmla="*/ 0 w 1123200"/>
                  <a:gd name="connsiteY93" fmla="*/ 252766 h 493365"/>
                  <a:gd name="connsiteX94" fmla="*/ 0 w 1123200"/>
                  <a:gd name="connsiteY94" fmla="*/ 243778 h 493365"/>
                  <a:gd name="connsiteX95" fmla="*/ 0 w 1123200"/>
                  <a:gd name="connsiteY95" fmla="*/ 242844 h 493365"/>
                  <a:gd name="connsiteX96" fmla="*/ 0 w 1123200"/>
                  <a:gd name="connsiteY96" fmla="*/ 226276 h 493365"/>
                  <a:gd name="connsiteX97" fmla="*/ 0 w 1123200"/>
                  <a:gd name="connsiteY97" fmla="*/ 225342 h 493365"/>
                  <a:gd name="connsiteX98" fmla="*/ 0 w 1123200"/>
                  <a:gd name="connsiteY98" fmla="*/ 214826 h 493365"/>
                  <a:gd name="connsiteX99" fmla="*/ 0 w 1123200"/>
                  <a:gd name="connsiteY99" fmla="*/ 213892 h 493365"/>
                  <a:gd name="connsiteX100" fmla="*/ 0 w 1123200"/>
                  <a:gd name="connsiteY100" fmla="*/ 213102 h 493365"/>
                  <a:gd name="connsiteX101" fmla="*/ 0 w 1123200"/>
                  <a:gd name="connsiteY101" fmla="*/ 212168 h 493365"/>
                  <a:gd name="connsiteX102" fmla="*/ 0 w 1123200"/>
                  <a:gd name="connsiteY102" fmla="*/ 210347 h 493365"/>
                  <a:gd name="connsiteX103" fmla="*/ 0 w 1123200"/>
                  <a:gd name="connsiteY103" fmla="*/ 209413 h 493365"/>
                  <a:gd name="connsiteX104" fmla="*/ 0 w 1123200"/>
                  <a:gd name="connsiteY104" fmla="*/ 195790 h 493365"/>
                  <a:gd name="connsiteX105" fmla="*/ 0 w 1123200"/>
                  <a:gd name="connsiteY105" fmla="*/ 194856 h 493365"/>
                  <a:gd name="connsiteX106" fmla="*/ 0 w 1123200"/>
                  <a:gd name="connsiteY106" fmla="*/ 179671 h 493365"/>
                  <a:gd name="connsiteX107" fmla="*/ 0 w 1123200"/>
                  <a:gd name="connsiteY107" fmla="*/ 178737 h 493365"/>
                  <a:gd name="connsiteX108" fmla="*/ 0 w 1123200"/>
                  <a:gd name="connsiteY108" fmla="*/ 177945 h 493365"/>
                  <a:gd name="connsiteX109" fmla="*/ 0 w 1123200"/>
                  <a:gd name="connsiteY109" fmla="*/ 177011 h 493365"/>
                  <a:gd name="connsiteX110" fmla="*/ 0 w 1123200"/>
                  <a:gd name="connsiteY110" fmla="*/ 171610 h 493365"/>
                  <a:gd name="connsiteX111" fmla="*/ 0 w 1123200"/>
                  <a:gd name="connsiteY111" fmla="*/ 170676 h 493365"/>
                  <a:gd name="connsiteX112" fmla="*/ 0 w 1123200"/>
                  <a:gd name="connsiteY112" fmla="*/ 147269 h 493365"/>
                  <a:gd name="connsiteX113" fmla="*/ 0 w 1123200"/>
                  <a:gd name="connsiteY113" fmla="*/ 146335 h 493365"/>
                  <a:gd name="connsiteX114" fmla="*/ 0 w 1123200"/>
                  <a:gd name="connsiteY114" fmla="*/ 144186 h 493365"/>
                  <a:gd name="connsiteX115" fmla="*/ 0 w 1123200"/>
                  <a:gd name="connsiteY115" fmla="*/ 143252 h 493365"/>
                  <a:gd name="connsiteX116" fmla="*/ 0 w 1123200"/>
                  <a:gd name="connsiteY116" fmla="*/ 131012 h 493365"/>
                  <a:gd name="connsiteX117" fmla="*/ 0 w 1123200"/>
                  <a:gd name="connsiteY117" fmla="*/ 130078 h 493365"/>
                  <a:gd name="connsiteX118" fmla="*/ 0 w 1123200"/>
                  <a:gd name="connsiteY118" fmla="*/ 113700 h 493365"/>
                  <a:gd name="connsiteX119" fmla="*/ 0 w 1123200"/>
                  <a:gd name="connsiteY119" fmla="*/ 113510 h 493365"/>
                  <a:gd name="connsiteX120" fmla="*/ 0 w 1123200"/>
                  <a:gd name="connsiteY120" fmla="*/ 112766 h 493365"/>
                  <a:gd name="connsiteX121" fmla="*/ 0 w 1123200"/>
                  <a:gd name="connsiteY121" fmla="*/ 112576 h 493365"/>
                  <a:gd name="connsiteX122" fmla="*/ 0 w 1123200"/>
                  <a:gd name="connsiteY122" fmla="*/ 97581 h 493365"/>
                  <a:gd name="connsiteX123" fmla="*/ 0 w 1123200"/>
                  <a:gd name="connsiteY123" fmla="*/ 96647 h 493365"/>
                  <a:gd name="connsiteX124" fmla="*/ 0 w 1123200"/>
                  <a:gd name="connsiteY124" fmla="*/ 83024 h 493365"/>
                  <a:gd name="connsiteX125" fmla="*/ 0 w 1123200"/>
                  <a:gd name="connsiteY125" fmla="*/ 82090 h 493365"/>
                  <a:gd name="connsiteX126" fmla="*/ 0 w 1123200"/>
                  <a:gd name="connsiteY126" fmla="*/ 65179 h 493365"/>
                  <a:gd name="connsiteX127" fmla="*/ 0 w 1123200"/>
                  <a:gd name="connsiteY127" fmla="*/ 64245 h 493365"/>
                  <a:gd name="connsiteX128" fmla="*/ 0 w 1123200"/>
                  <a:gd name="connsiteY128" fmla="*/ 31420 h 493365"/>
                  <a:gd name="connsiteX129" fmla="*/ 0 w 1123200"/>
                  <a:gd name="connsiteY129" fmla="*/ 30486 h 493365"/>
                  <a:gd name="connsiteX130" fmla="*/ 1121964 w 1123200"/>
                  <a:gd name="connsiteY130" fmla="*/ 0 h 493365"/>
                  <a:gd name="connsiteX131" fmla="*/ 1123200 w 1123200"/>
                  <a:gd name="connsiteY131" fmla="*/ 0 h 493365"/>
                  <a:gd name="connsiteX132" fmla="*/ 1123200 w 1123200"/>
                  <a:gd name="connsiteY132" fmla="*/ 934 h 493365"/>
                  <a:gd name="connsiteX133" fmla="*/ 0 w 1123200"/>
                  <a:gd name="connsiteY133" fmla="*/ 0 h 493365"/>
                  <a:gd name="connsiteX134" fmla="*/ 1236 w 1123200"/>
                  <a:gd name="connsiteY134" fmla="*/ 0 h 493365"/>
                  <a:gd name="connsiteX135" fmla="*/ 0 w 1123200"/>
                  <a:gd name="connsiteY135" fmla="*/ 934 h 49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123200" h="493365">
                    <a:moveTo>
                      <a:pt x="0" y="934"/>
                    </a:moveTo>
                    <a:cubicBezTo>
                      <a:pt x="0" y="24545"/>
                      <a:pt x="251437" y="43685"/>
                      <a:pt x="561600" y="43685"/>
                    </a:cubicBezTo>
                    <a:cubicBezTo>
                      <a:pt x="871763" y="43685"/>
                      <a:pt x="1123200" y="24545"/>
                      <a:pt x="1123200" y="934"/>
                    </a:cubicBezTo>
                    <a:lnTo>
                      <a:pt x="1123200" y="30486"/>
                    </a:lnTo>
                    <a:lnTo>
                      <a:pt x="1123200" y="31420"/>
                    </a:lnTo>
                    <a:lnTo>
                      <a:pt x="1123200" y="64245"/>
                    </a:lnTo>
                    <a:lnTo>
                      <a:pt x="1123200" y="65179"/>
                    </a:lnTo>
                    <a:lnTo>
                      <a:pt x="1123200" y="82090"/>
                    </a:lnTo>
                    <a:lnTo>
                      <a:pt x="1123200" y="83024"/>
                    </a:lnTo>
                    <a:lnTo>
                      <a:pt x="1123200" y="96647"/>
                    </a:lnTo>
                    <a:lnTo>
                      <a:pt x="1123200" y="97581"/>
                    </a:lnTo>
                    <a:lnTo>
                      <a:pt x="1123200" y="112576"/>
                    </a:lnTo>
                    <a:lnTo>
                      <a:pt x="1123200" y="112766"/>
                    </a:lnTo>
                    <a:lnTo>
                      <a:pt x="1123200" y="113510"/>
                    </a:lnTo>
                    <a:lnTo>
                      <a:pt x="1123200" y="113700"/>
                    </a:lnTo>
                    <a:lnTo>
                      <a:pt x="1123200" y="130078"/>
                    </a:lnTo>
                    <a:lnTo>
                      <a:pt x="1123200" y="131012"/>
                    </a:lnTo>
                    <a:lnTo>
                      <a:pt x="1123200" y="143252"/>
                    </a:lnTo>
                    <a:lnTo>
                      <a:pt x="1123200" y="144186"/>
                    </a:lnTo>
                    <a:lnTo>
                      <a:pt x="1123200" y="146335"/>
                    </a:lnTo>
                    <a:lnTo>
                      <a:pt x="1123200" y="147269"/>
                    </a:lnTo>
                    <a:lnTo>
                      <a:pt x="1123200" y="170676"/>
                    </a:lnTo>
                    <a:lnTo>
                      <a:pt x="1123200" y="171610"/>
                    </a:lnTo>
                    <a:lnTo>
                      <a:pt x="1123200" y="177011"/>
                    </a:lnTo>
                    <a:lnTo>
                      <a:pt x="1123200" y="177945"/>
                    </a:lnTo>
                    <a:lnTo>
                      <a:pt x="1123200" y="178737"/>
                    </a:lnTo>
                    <a:lnTo>
                      <a:pt x="1123200" y="179671"/>
                    </a:lnTo>
                    <a:lnTo>
                      <a:pt x="1123200" y="194856"/>
                    </a:lnTo>
                    <a:lnTo>
                      <a:pt x="1123200" y="195790"/>
                    </a:lnTo>
                    <a:lnTo>
                      <a:pt x="1123200" y="209413"/>
                    </a:lnTo>
                    <a:lnTo>
                      <a:pt x="1123200" y="210347"/>
                    </a:lnTo>
                    <a:lnTo>
                      <a:pt x="1123200" y="212168"/>
                    </a:lnTo>
                    <a:lnTo>
                      <a:pt x="1123200" y="213102"/>
                    </a:lnTo>
                    <a:lnTo>
                      <a:pt x="1123200" y="213892"/>
                    </a:lnTo>
                    <a:lnTo>
                      <a:pt x="1123200" y="214826"/>
                    </a:lnTo>
                    <a:lnTo>
                      <a:pt x="1123200" y="225342"/>
                    </a:lnTo>
                    <a:lnTo>
                      <a:pt x="1123200" y="226276"/>
                    </a:lnTo>
                    <a:lnTo>
                      <a:pt x="1123200" y="242844"/>
                    </a:lnTo>
                    <a:lnTo>
                      <a:pt x="1123200" y="243778"/>
                    </a:lnTo>
                    <a:lnTo>
                      <a:pt x="1123200" y="252766"/>
                    </a:lnTo>
                    <a:lnTo>
                      <a:pt x="1123200" y="253700"/>
                    </a:lnTo>
                    <a:lnTo>
                      <a:pt x="1123200" y="254824"/>
                    </a:lnTo>
                    <a:lnTo>
                      <a:pt x="1123200" y="255758"/>
                    </a:lnTo>
                    <a:lnTo>
                      <a:pt x="1123200" y="259101"/>
                    </a:lnTo>
                    <a:lnTo>
                      <a:pt x="1123200" y="260035"/>
                    </a:lnTo>
                    <a:lnTo>
                      <a:pt x="1123200" y="283442"/>
                    </a:lnTo>
                    <a:lnTo>
                      <a:pt x="1123200" y="284376"/>
                    </a:lnTo>
                    <a:lnTo>
                      <a:pt x="1123200" y="291503"/>
                    </a:lnTo>
                    <a:lnTo>
                      <a:pt x="1123200" y="292437"/>
                    </a:lnTo>
                    <a:lnTo>
                      <a:pt x="1123200" y="295982"/>
                    </a:lnTo>
                    <a:lnTo>
                      <a:pt x="1123200" y="296916"/>
                    </a:lnTo>
                    <a:lnTo>
                      <a:pt x="1123200" y="324934"/>
                    </a:lnTo>
                    <a:lnTo>
                      <a:pt x="1123200" y="325868"/>
                    </a:lnTo>
                    <a:lnTo>
                      <a:pt x="1123200" y="326658"/>
                    </a:lnTo>
                    <a:lnTo>
                      <a:pt x="1123200" y="327592"/>
                    </a:lnTo>
                    <a:lnTo>
                      <a:pt x="1123200" y="336914"/>
                    </a:lnTo>
                    <a:lnTo>
                      <a:pt x="1123200" y="337848"/>
                    </a:lnTo>
                    <a:lnTo>
                      <a:pt x="1123200" y="365532"/>
                    </a:lnTo>
                    <a:lnTo>
                      <a:pt x="1123200" y="366466"/>
                    </a:lnTo>
                    <a:lnTo>
                      <a:pt x="1123200" y="367590"/>
                    </a:lnTo>
                    <a:lnTo>
                      <a:pt x="1123200" y="368524"/>
                    </a:lnTo>
                    <a:lnTo>
                      <a:pt x="1123200" y="408748"/>
                    </a:lnTo>
                    <a:lnTo>
                      <a:pt x="1123200" y="409682"/>
                    </a:lnTo>
                    <a:lnTo>
                      <a:pt x="1123200" y="449680"/>
                    </a:lnTo>
                    <a:lnTo>
                      <a:pt x="1121964" y="449680"/>
                    </a:lnTo>
                    <a:lnTo>
                      <a:pt x="1123200" y="450614"/>
                    </a:lnTo>
                    <a:cubicBezTo>
                      <a:pt x="1123200" y="474225"/>
                      <a:pt x="871763" y="493365"/>
                      <a:pt x="561600" y="493365"/>
                    </a:cubicBezTo>
                    <a:cubicBezTo>
                      <a:pt x="251437" y="493365"/>
                      <a:pt x="0" y="474225"/>
                      <a:pt x="0" y="450614"/>
                    </a:cubicBezTo>
                    <a:lnTo>
                      <a:pt x="1236" y="449680"/>
                    </a:lnTo>
                    <a:lnTo>
                      <a:pt x="0" y="449680"/>
                    </a:lnTo>
                    <a:lnTo>
                      <a:pt x="0" y="409682"/>
                    </a:lnTo>
                    <a:lnTo>
                      <a:pt x="0" y="408748"/>
                    </a:lnTo>
                    <a:lnTo>
                      <a:pt x="0" y="368524"/>
                    </a:lnTo>
                    <a:lnTo>
                      <a:pt x="0" y="367590"/>
                    </a:lnTo>
                    <a:lnTo>
                      <a:pt x="0" y="366466"/>
                    </a:lnTo>
                    <a:lnTo>
                      <a:pt x="0" y="365532"/>
                    </a:lnTo>
                    <a:lnTo>
                      <a:pt x="0" y="337848"/>
                    </a:lnTo>
                    <a:lnTo>
                      <a:pt x="0" y="336914"/>
                    </a:lnTo>
                    <a:lnTo>
                      <a:pt x="0" y="327592"/>
                    </a:lnTo>
                    <a:lnTo>
                      <a:pt x="0" y="326658"/>
                    </a:lnTo>
                    <a:lnTo>
                      <a:pt x="0" y="325868"/>
                    </a:lnTo>
                    <a:lnTo>
                      <a:pt x="0" y="324934"/>
                    </a:lnTo>
                    <a:lnTo>
                      <a:pt x="0" y="296916"/>
                    </a:lnTo>
                    <a:lnTo>
                      <a:pt x="0" y="295982"/>
                    </a:lnTo>
                    <a:lnTo>
                      <a:pt x="0" y="292437"/>
                    </a:lnTo>
                    <a:lnTo>
                      <a:pt x="0" y="291503"/>
                    </a:lnTo>
                    <a:lnTo>
                      <a:pt x="0" y="284376"/>
                    </a:lnTo>
                    <a:lnTo>
                      <a:pt x="0" y="283442"/>
                    </a:lnTo>
                    <a:lnTo>
                      <a:pt x="0" y="260035"/>
                    </a:lnTo>
                    <a:lnTo>
                      <a:pt x="0" y="259101"/>
                    </a:lnTo>
                    <a:lnTo>
                      <a:pt x="0" y="255758"/>
                    </a:lnTo>
                    <a:lnTo>
                      <a:pt x="0" y="254824"/>
                    </a:lnTo>
                    <a:lnTo>
                      <a:pt x="0" y="253700"/>
                    </a:lnTo>
                    <a:lnTo>
                      <a:pt x="0" y="252766"/>
                    </a:lnTo>
                    <a:lnTo>
                      <a:pt x="0" y="243778"/>
                    </a:lnTo>
                    <a:lnTo>
                      <a:pt x="0" y="242844"/>
                    </a:lnTo>
                    <a:lnTo>
                      <a:pt x="0" y="226276"/>
                    </a:lnTo>
                    <a:lnTo>
                      <a:pt x="0" y="225342"/>
                    </a:lnTo>
                    <a:lnTo>
                      <a:pt x="0" y="214826"/>
                    </a:lnTo>
                    <a:lnTo>
                      <a:pt x="0" y="213892"/>
                    </a:lnTo>
                    <a:lnTo>
                      <a:pt x="0" y="213102"/>
                    </a:lnTo>
                    <a:lnTo>
                      <a:pt x="0" y="212168"/>
                    </a:lnTo>
                    <a:lnTo>
                      <a:pt x="0" y="210347"/>
                    </a:lnTo>
                    <a:lnTo>
                      <a:pt x="0" y="209413"/>
                    </a:lnTo>
                    <a:lnTo>
                      <a:pt x="0" y="195790"/>
                    </a:lnTo>
                    <a:lnTo>
                      <a:pt x="0" y="194856"/>
                    </a:lnTo>
                    <a:lnTo>
                      <a:pt x="0" y="179671"/>
                    </a:lnTo>
                    <a:lnTo>
                      <a:pt x="0" y="178737"/>
                    </a:lnTo>
                    <a:lnTo>
                      <a:pt x="0" y="177945"/>
                    </a:lnTo>
                    <a:lnTo>
                      <a:pt x="0" y="177011"/>
                    </a:lnTo>
                    <a:lnTo>
                      <a:pt x="0" y="171610"/>
                    </a:lnTo>
                    <a:lnTo>
                      <a:pt x="0" y="170676"/>
                    </a:lnTo>
                    <a:lnTo>
                      <a:pt x="0" y="147269"/>
                    </a:lnTo>
                    <a:lnTo>
                      <a:pt x="0" y="146335"/>
                    </a:lnTo>
                    <a:lnTo>
                      <a:pt x="0" y="144186"/>
                    </a:lnTo>
                    <a:lnTo>
                      <a:pt x="0" y="143252"/>
                    </a:lnTo>
                    <a:lnTo>
                      <a:pt x="0" y="131012"/>
                    </a:lnTo>
                    <a:lnTo>
                      <a:pt x="0" y="130078"/>
                    </a:lnTo>
                    <a:lnTo>
                      <a:pt x="0" y="113700"/>
                    </a:lnTo>
                    <a:lnTo>
                      <a:pt x="0" y="113510"/>
                    </a:lnTo>
                    <a:lnTo>
                      <a:pt x="0" y="112766"/>
                    </a:lnTo>
                    <a:lnTo>
                      <a:pt x="0" y="112576"/>
                    </a:lnTo>
                    <a:lnTo>
                      <a:pt x="0" y="97581"/>
                    </a:lnTo>
                    <a:lnTo>
                      <a:pt x="0" y="96647"/>
                    </a:lnTo>
                    <a:lnTo>
                      <a:pt x="0" y="83024"/>
                    </a:lnTo>
                    <a:lnTo>
                      <a:pt x="0" y="82090"/>
                    </a:lnTo>
                    <a:lnTo>
                      <a:pt x="0" y="65179"/>
                    </a:lnTo>
                    <a:lnTo>
                      <a:pt x="0" y="64245"/>
                    </a:lnTo>
                    <a:lnTo>
                      <a:pt x="0" y="31420"/>
                    </a:lnTo>
                    <a:lnTo>
                      <a:pt x="0" y="30486"/>
                    </a:lnTo>
                    <a:close/>
                    <a:moveTo>
                      <a:pt x="1121964" y="0"/>
                    </a:moveTo>
                    <a:lnTo>
                      <a:pt x="1123200" y="0"/>
                    </a:lnTo>
                    <a:lnTo>
                      <a:pt x="1123200" y="934"/>
                    </a:lnTo>
                    <a:close/>
                    <a:moveTo>
                      <a:pt x="0" y="0"/>
                    </a:moveTo>
                    <a:lnTo>
                      <a:pt x="1236" y="0"/>
                    </a:lnTo>
                    <a:lnTo>
                      <a:pt x="0" y="934"/>
                    </a:lnTo>
                    <a:close/>
                  </a:path>
                </a:pathLst>
              </a:custGeom>
              <a:solidFill>
                <a:srgbClr val="B0EAEE"/>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78" name="Text Box 8">
                <a:extLst>
                  <a:ext uri="{FF2B5EF4-FFF2-40B4-BE49-F238E27FC236}">
                    <a16:creationId xmlns:a16="http://schemas.microsoft.com/office/drawing/2014/main" id="{2952F5D9-CCF8-4434-8E65-B07B2A843FB6}"/>
                  </a:ext>
                </a:extLst>
              </p:cNvPr>
              <p:cNvSpPr txBox="1">
                <a:spLocks noChangeArrowheads="1"/>
              </p:cNvSpPr>
              <p:nvPr/>
            </p:nvSpPr>
            <p:spPr bwMode="auto">
              <a:xfrm>
                <a:off x="4033333" y="3467592"/>
                <a:ext cx="1077334" cy="329081"/>
              </a:xfrm>
              <a:prstGeom prst="rect">
                <a:avLst/>
              </a:prstGeom>
              <a:noFill/>
              <a:ln w="9525" algn="ctr">
                <a:noFill/>
                <a:miter lim="800000"/>
                <a:headEnd/>
                <a:tailEnd/>
              </a:ln>
            </p:spPr>
            <p:txBody>
              <a:bodyPr wrap="square" lIns="82058" tIns="41029" rIns="82058" bIns="41029">
                <a:spAutoFit/>
              </a:bodyPr>
              <a:lstStyle/>
              <a:p>
                <a:pPr algn="ctr" defTabSz="914400" eaLnBrk="1" fontAlgn="auto" hangingPunct="1">
                  <a:spcBef>
                    <a:spcPct val="50000"/>
                  </a:spcBef>
                  <a:spcAft>
                    <a:spcPts val="0"/>
                  </a:spcAft>
                  <a:defRPr/>
                </a:pPr>
                <a:r>
                  <a:rPr lang="en-GB" sz="1600" kern="0">
                    <a:latin typeface="Aptos" panose="020B0004020202020204" pitchFamily="34" charset="0"/>
                    <a:ea typeface="ヒラギノ角ゴ Pro W3" charset="-128"/>
                    <a:cs typeface="Arial" pitchFamily="34" charset="0"/>
                  </a:rPr>
                  <a:t>Interest</a:t>
                </a:r>
                <a:endParaRPr lang="en-US" sz="1600" kern="0">
                  <a:latin typeface="Aptos" panose="020B0004020202020204" pitchFamily="34" charset="0"/>
                  <a:ea typeface="ヒラギノ角ゴ Pro W3" charset="-128"/>
                  <a:cs typeface="Arial" pitchFamily="34" charset="0"/>
                </a:endParaRPr>
              </a:p>
            </p:txBody>
          </p:sp>
          <p:sp>
            <p:nvSpPr>
              <p:cNvPr id="79" name="Text Box 8">
                <a:extLst>
                  <a:ext uri="{FF2B5EF4-FFF2-40B4-BE49-F238E27FC236}">
                    <a16:creationId xmlns:a16="http://schemas.microsoft.com/office/drawing/2014/main" id="{0B7B736D-54D8-4A57-884E-C2434DF7DAA4}"/>
                  </a:ext>
                </a:extLst>
              </p:cNvPr>
              <p:cNvSpPr txBox="1">
                <a:spLocks noChangeArrowheads="1"/>
              </p:cNvSpPr>
              <p:nvPr/>
            </p:nvSpPr>
            <p:spPr bwMode="auto">
              <a:xfrm>
                <a:off x="4033333" y="3284615"/>
                <a:ext cx="1077334" cy="329081"/>
              </a:xfrm>
              <a:prstGeom prst="rect">
                <a:avLst/>
              </a:prstGeom>
              <a:noFill/>
              <a:ln w="9525" algn="ctr">
                <a:noFill/>
                <a:miter lim="800000"/>
                <a:headEnd/>
                <a:tailEnd/>
              </a:ln>
            </p:spPr>
            <p:txBody>
              <a:bodyPr wrap="square" lIns="82058" tIns="41029" rIns="82058" bIns="41029">
                <a:spAutoFit/>
              </a:bodyPr>
              <a:lstStyle/>
              <a:p>
                <a:pPr algn="ctr" defTabSz="914400" eaLnBrk="1" fontAlgn="auto" hangingPunct="1">
                  <a:spcBef>
                    <a:spcPct val="50000"/>
                  </a:spcBef>
                  <a:spcAft>
                    <a:spcPts val="0"/>
                  </a:spcAft>
                  <a:defRPr/>
                </a:pPr>
                <a:r>
                  <a:rPr lang="en-GB" sz="1600" kern="0">
                    <a:latin typeface="Aptos" panose="020B0004020202020204" pitchFamily="34" charset="0"/>
                    <a:ea typeface="ヒラギノ角ゴ Pro W3" charset="-128"/>
                    <a:cs typeface="Arial" pitchFamily="34" charset="0"/>
                  </a:rPr>
                  <a:t>Savings</a:t>
                </a:r>
                <a:endParaRPr lang="en-US" sz="1600" kern="0">
                  <a:latin typeface="Aptos" panose="020B0004020202020204" pitchFamily="34" charset="0"/>
                  <a:ea typeface="ヒラギノ角ゴ Pro W3" charset="-128"/>
                  <a:cs typeface="Arial" pitchFamily="34" charset="0"/>
                </a:endParaRPr>
              </a:p>
            </p:txBody>
          </p:sp>
        </p:grpSp>
        <p:sp>
          <p:nvSpPr>
            <p:cNvPr id="76" name="Oval 75">
              <a:extLst>
                <a:ext uri="{FF2B5EF4-FFF2-40B4-BE49-F238E27FC236}">
                  <a16:creationId xmlns:a16="http://schemas.microsoft.com/office/drawing/2014/main" id="{9E5482BB-BDD8-47FA-B5D1-62CF48427FA6}"/>
                </a:ext>
              </a:extLst>
            </p:cNvPr>
            <p:cNvSpPr/>
            <p:nvPr/>
          </p:nvSpPr>
          <p:spPr bwMode="auto">
            <a:xfrm>
              <a:off x="4013464" y="2881643"/>
              <a:ext cx="1123200" cy="94151"/>
            </a:xfrm>
            <a:prstGeom prst="ellipse">
              <a:avLst/>
            </a:prstGeom>
            <a:gradFill flip="none" rotWithShape="1">
              <a:gsLst>
                <a:gs pos="100000">
                  <a:srgbClr val="38C9D4"/>
                </a:gs>
                <a:gs pos="0">
                  <a:srgbClr val="196E75"/>
                </a:gs>
              </a:gsLst>
              <a:lin ang="2700000" scaled="1"/>
              <a:tileRect/>
            </a:gra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u="sng" kern="0" err="1">
                <a:solidFill>
                  <a:srgbClr val="FFFFFF"/>
                </a:solidFill>
                <a:latin typeface="Calibri" panose="020F0502020204030204"/>
                <a:cs typeface="+mn-cs"/>
              </a:endParaRPr>
            </a:p>
          </p:txBody>
        </p:sp>
      </p:grpSp>
      <p:grpSp>
        <p:nvGrpSpPr>
          <p:cNvPr id="80" name="!!dividends">
            <a:extLst>
              <a:ext uri="{FF2B5EF4-FFF2-40B4-BE49-F238E27FC236}">
                <a16:creationId xmlns:a16="http://schemas.microsoft.com/office/drawing/2014/main" id="{5F97B6B2-9D8E-4F62-A162-19AC0961B526}"/>
              </a:ext>
            </a:extLst>
          </p:cNvPr>
          <p:cNvGrpSpPr/>
          <p:nvPr/>
        </p:nvGrpSpPr>
        <p:grpSpPr>
          <a:xfrm>
            <a:off x="5537464" y="2523962"/>
            <a:ext cx="1123200" cy="743486"/>
            <a:chOff x="4013464" y="2132045"/>
            <a:chExt cx="1123200" cy="743486"/>
          </a:xfrm>
        </p:grpSpPr>
        <p:sp>
          <p:nvSpPr>
            <p:cNvPr id="81" name="Freeform: Shape 80">
              <a:extLst>
                <a:ext uri="{FF2B5EF4-FFF2-40B4-BE49-F238E27FC236}">
                  <a16:creationId xmlns:a16="http://schemas.microsoft.com/office/drawing/2014/main" id="{28CF0E72-B63E-4219-B05B-C8AFD13D98AD}"/>
                </a:ext>
              </a:extLst>
            </p:cNvPr>
            <p:cNvSpPr/>
            <p:nvPr/>
          </p:nvSpPr>
          <p:spPr bwMode="auto">
            <a:xfrm>
              <a:off x="4013464" y="2180668"/>
              <a:ext cx="1123200" cy="663212"/>
            </a:xfrm>
            <a:custGeom>
              <a:avLst/>
              <a:gdLst>
                <a:gd name="connsiteX0" fmla="*/ 0 w 1123200"/>
                <a:gd name="connsiteY0" fmla="*/ 0 h 1418764"/>
                <a:gd name="connsiteX1" fmla="*/ 1123200 w 1123200"/>
                <a:gd name="connsiteY1" fmla="*/ 0 h 1418764"/>
                <a:gd name="connsiteX2" fmla="*/ 1123200 w 1123200"/>
                <a:gd name="connsiteY2" fmla="*/ 1371688 h 1418764"/>
                <a:gd name="connsiteX3" fmla="*/ 561600 w 1123200"/>
                <a:gd name="connsiteY3" fmla="*/ 1418764 h 1418764"/>
                <a:gd name="connsiteX4" fmla="*/ 0 w 1123200"/>
                <a:gd name="connsiteY4" fmla="*/ 1371688 h 1418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200" h="1418764">
                  <a:moveTo>
                    <a:pt x="0" y="0"/>
                  </a:moveTo>
                  <a:lnTo>
                    <a:pt x="1123200" y="0"/>
                  </a:lnTo>
                  <a:lnTo>
                    <a:pt x="1123200" y="1371688"/>
                  </a:lnTo>
                  <a:cubicBezTo>
                    <a:pt x="1123200" y="1397687"/>
                    <a:pt x="871763" y="1418764"/>
                    <a:pt x="561600" y="1418764"/>
                  </a:cubicBezTo>
                  <a:cubicBezTo>
                    <a:pt x="251437" y="1418764"/>
                    <a:pt x="0" y="1397687"/>
                    <a:pt x="0" y="1371688"/>
                  </a:cubicBezTo>
                  <a:close/>
                </a:path>
              </a:pathLst>
            </a:custGeom>
            <a:solidFill>
              <a:srgbClr val="E49B13"/>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82" name="Oval 81">
              <a:extLst>
                <a:ext uri="{FF2B5EF4-FFF2-40B4-BE49-F238E27FC236}">
                  <a16:creationId xmlns:a16="http://schemas.microsoft.com/office/drawing/2014/main" id="{CA308187-6C16-42B5-BE9A-8874B58091FB}"/>
                </a:ext>
              </a:extLst>
            </p:cNvPr>
            <p:cNvSpPr/>
            <p:nvPr/>
          </p:nvSpPr>
          <p:spPr bwMode="auto">
            <a:xfrm>
              <a:off x="4013464" y="2781380"/>
              <a:ext cx="1123200" cy="94151"/>
            </a:xfrm>
            <a:prstGeom prst="ellipse">
              <a:avLst/>
            </a:prstGeom>
            <a:solidFill>
              <a:srgbClr val="E49B13"/>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grpSp>
          <p:nvGrpSpPr>
            <p:cNvPr id="83" name="Group 82">
              <a:extLst>
                <a:ext uri="{FF2B5EF4-FFF2-40B4-BE49-F238E27FC236}">
                  <a16:creationId xmlns:a16="http://schemas.microsoft.com/office/drawing/2014/main" id="{7DE92B67-CFAC-46FB-89DC-72EB2A00775D}"/>
                </a:ext>
              </a:extLst>
            </p:cNvPr>
            <p:cNvGrpSpPr/>
            <p:nvPr/>
          </p:nvGrpSpPr>
          <p:grpSpPr>
            <a:xfrm>
              <a:off x="4013464" y="2318356"/>
              <a:ext cx="1123200" cy="383541"/>
              <a:chOff x="3602053" y="5065975"/>
              <a:chExt cx="1123200" cy="383541"/>
            </a:xfrm>
          </p:grpSpPr>
          <p:sp>
            <p:nvSpPr>
              <p:cNvPr id="85" name="Freeform: Shape 84">
                <a:extLst>
                  <a:ext uri="{FF2B5EF4-FFF2-40B4-BE49-F238E27FC236}">
                    <a16:creationId xmlns:a16="http://schemas.microsoft.com/office/drawing/2014/main" id="{957E42C8-3B4F-4521-B378-C30A7838CC5D}"/>
                  </a:ext>
                </a:extLst>
              </p:cNvPr>
              <p:cNvSpPr/>
              <p:nvPr/>
            </p:nvSpPr>
            <p:spPr bwMode="auto">
              <a:xfrm>
                <a:off x="3602053" y="5065975"/>
                <a:ext cx="1123200" cy="380599"/>
              </a:xfrm>
              <a:custGeom>
                <a:avLst/>
                <a:gdLst>
                  <a:gd name="connsiteX0" fmla="*/ 0 w 1123200"/>
                  <a:gd name="connsiteY0" fmla="*/ 934 h 380599"/>
                  <a:gd name="connsiteX1" fmla="*/ 561600 w 1123200"/>
                  <a:gd name="connsiteY1" fmla="*/ 43685 h 380599"/>
                  <a:gd name="connsiteX2" fmla="*/ 1123200 w 1123200"/>
                  <a:gd name="connsiteY2" fmla="*/ 934 h 380599"/>
                  <a:gd name="connsiteX3" fmla="*/ 1123200 w 1123200"/>
                  <a:gd name="connsiteY3" fmla="*/ 30486 h 380599"/>
                  <a:gd name="connsiteX4" fmla="*/ 1123200 w 1123200"/>
                  <a:gd name="connsiteY4" fmla="*/ 31420 h 380599"/>
                  <a:gd name="connsiteX5" fmla="*/ 1123200 w 1123200"/>
                  <a:gd name="connsiteY5" fmla="*/ 64245 h 380599"/>
                  <a:gd name="connsiteX6" fmla="*/ 1123200 w 1123200"/>
                  <a:gd name="connsiteY6" fmla="*/ 65179 h 380599"/>
                  <a:gd name="connsiteX7" fmla="*/ 1123200 w 1123200"/>
                  <a:gd name="connsiteY7" fmla="*/ 82090 h 380599"/>
                  <a:gd name="connsiteX8" fmla="*/ 1123200 w 1123200"/>
                  <a:gd name="connsiteY8" fmla="*/ 83024 h 380599"/>
                  <a:gd name="connsiteX9" fmla="*/ 1123200 w 1123200"/>
                  <a:gd name="connsiteY9" fmla="*/ 96647 h 380599"/>
                  <a:gd name="connsiteX10" fmla="*/ 1123200 w 1123200"/>
                  <a:gd name="connsiteY10" fmla="*/ 97581 h 380599"/>
                  <a:gd name="connsiteX11" fmla="*/ 1123200 w 1123200"/>
                  <a:gd name="connsiteY11" fmla="*/ 112576 h 380599"/>
                  <a:gd name="connsiteX12" fmla="*/ 1123200 w 1123200"/>
                  <a:gd name="connsiteY12" fmla="*/ 113510 h 380599"/>
                  <a:gd name="connsiteX13" fmla="*/ 1123200 w 1123200"/>
                  <a:gd name="connsiteY13" fmla="*/ 130078 h 380599"/>
                  <a:gd name="connsiteX14" fmla="*/ 1123200 w 1123200"/>
                  <a:gd name="connsiteY14" fmla="*/ 131012 h 380599"/>
                  <a:gd name="connsiteX15" fmla="*/ 1123200 w 1123200"/>
                  <a:gd name="connsiteY15" fmla="*/ 146335 h 380599"/>
                  <a:gd name="connsiteX16" fmla="*/ 1123200 w 1123200"/>
                  <a:gd name="connsiteY16" fmla="*/ 147269 h 380599"/>
                  <a:gd name="connsiteX17" fmla="*/ 1123200 w 1123200"/>
                  <a:gd name="connsiteY17" fmla="*/ 170676 h 380599"/>
                  <a:gd name="connsiteX18" fmla="*/ 1123200 w 1123200"/>
                  <a:gd name="connsiteY18" fmla="*/ 171610 h 380599"/>
                  <a:gd name="connsiteX19" fmla="*/ 1123200 w 1123200"/>
                  <a:gd name="connsiteY19" fmla="*/ 178737 h 380599"/>
                  <a:gd name="connsiteX20" fmla="*/ 1123200 w 1123200"/>
                  <a:gd name="connsiteY20" fmla="*/ 179671 h 380599"/>
                  <a:gd name="connsiteX21" fmla="*/ 1123200 w 1123200"/>
                  <a:gd name="connsiteY21" fmla="*/ 212168 h 380599"/>
                  <a:gd name="connsiteX22" fmla="*/ 1123200 w 1123200"/>
                  <a:gd name="connsiteY22" fmla="*/ 213102 h 380599"/>
                  <a:gd name="connsiteX23" fmla="*/ 1123200 w 1123200"/>
                  <a:gd name="connsiteY23" fmla="*/ 213892 h 380599"/>
                  <a:gd name="connsiteX24" fmla="*/ 1123200 w 1123200"/>
                  <a:gd name="connsiteY24" fmla="*/ 214826 h 380599"/>
                  <a:gd name="connsiteX25" fmla="*/ 1123200 w 1123200"/>
                  <a:gd name="connsiteY25" fmla="*/ 252766 h 380599"/>
                  <a:gd name="connsiteX26" fmla="*/ 1123200 w 1123200"/>
                  <a:gd name="connsiteY26" fmla="*/ 253700 h 380599"/>
                  <a:gd name="connsiteX27" fmla="*/ 1123200 w 1123200"/>
                  <a:gd name="connsiteY27" fmla="*/ 254824 h 380599"/>
                  <a:gd name="connsiteX28" fmla="*/ 1123200 w 1123200"/>
                  <a:gd name="connsiteY28" fmla="*/ 255758 h 380599"/>
                  <a:gd name="connsiteX29" fmla="*/ 1123200 w 1123200"/>
                  <a:gd name="connsiteY29" fmla="*/ 295982 h 380599"/>
                  <a:gd name="connsiteX30" fmla="*/ 1123200 w 1123200"/>
                  <a:gd name="connsiteY30" fmla="*/ 296916 h 380599"/>
                  <a:gd name="connsiteX31" fmla="*/ 1123200 w 1123200"/>
                  <a:gd name="connsiteY31" fmla="*/ 336914 h 380599"/>
                  <a:gd name="connsiteX32" fmla="*/ 1121964 w 1123200"/>
                  <a:gd name="connsiteY32" fmla="*/ 336914 h 380599"/>
                  <a:gd name="connsiteX33" fmla="*/ 1123200 w 1123200"/>
                  <a:gd name="connsiteY33" fmla="*/ 337848 h 380599"/>
                  <a:gd name="connsiteX34" fmla="*/ 561600 w 1123200"/>
                  <a:gd name="connsiteY34" fmla="*/ 380599 h 380599"/>
                  <a:gd name="connsiteX35" fmla="*/ 0 w 1123200"/>
                  <a:gd name="connsiteY35" fmla="*/ 337848 h 380599"/>
                  <a:gd name="connsiteX36" fmla="*/ 1236 w 1123200"/>
                  <a:gd name="connsiteY36" fmla="*/ 336914 h 380599"/>
                  <a:gd name="connsiteX37" fmla="*/ 0 w 1123200"/>
                  <a:gd name="connsiteY37" fmla="*/ 336914 h 380599"/>
                  <a:gd name="connsiteX38" fmla="*/ 0 w 1123200"/>
                  <a:gd name="connsiteY38" fmla="*/ 296916 h 380599"/>
                  <a:gd name="connsiteX39" fmla="*/ 0 w 1123200"/>
                  <a:gd name="connsiteY39" fmla="*/ 295982 h 380599"/>
                  <a:gd name="connsiteX40" fmla="*/ 0 w 1123200"/>
                  <a:gd name="connsiteY40" fmla="*/ 255758 h 380599"/>
                  <a:gd name="connsiteX41" fmla="*/ 0 w 1123200"/>
                  <a:gd name="connsiteY41" fmla="*/ 254824 h 380599"/>
                  <a:gd name="connsiteX42" fmla="*/ 0 w 1123200"/>
                  <a:gd name="connsiteY42" fmla="*/ 253700 h 380599"/>
                  <a:gd name="connsiteX43" fmla="*/ 0 w 1123200"/>
                  <a:gd name="connsiteY43" fmla="*/ 252766 h 380599"/>
                  <a:gd name="connsiteX44" fmla="*/ 0 w 1123200"/>
                  <a:gd name="connsiteY44" fmla="*/ 214826 h 380599"/>
                  <a:gd name="connsiteX45" fmla="*/ 0 w 1123200"/>
                  <a:gd name="connsiteY45" fmla="*/ 213892 h 380599"/>
                  <a:gd name="connsiteX46" fmla="*/ 0 w 1123200"/>
                  <a:gd name="connsiteY46" fmla="*/ 213102 h 380599"/>
                  <a:gd name="connsiteX47" fmla="*/ 0 w 1123200"/>
                  <a:gd name="connsiteY47" fmla="*/ 212168 h 380599"/>
                  <a:gd name="connsiteX48" fmla="*/ 0 w 1123200"/>
                  <a:gd name="connsiteY48" fmla="*/ 179671 h 380599"/>
                  <a:gd name="connsiteX49" fmla="*/ 0 w 1123200"/>
                  <a:gd name="connsiteY49" fmla="*/ 178737 h 380599"/>
                  <a:gd name="connsiteX50" fmla="*/ 0 w 1123200"/>
                  <a:gd name="connsiteY50" fmla="*/ 171610 h 380599"/>
                  <a:gd name="connsiteX51" fmla="*/ 0 w 1123200"/>
                  <a:gd name="connsiteY51" fmla="*/ 170676 h 380599"/>
                  <a:gd name="connsiteX52" fmla="*/ 0 w 1123200"/>
                  <a:gd name="connsiteY52" fmla="*/ 147269 h 380599"/>
                  <a:gd name="connsiteX53" fmla="*/ 0 w 1123200"/>
                  <a:gd name="connsiteY53" fmla="*/ 146335 h 380599"/>
                  <a:gd name="connsiteX54" fmla="*/ 0 w 1123200"/>
                  <a:gd name="connsiteY54" fmla="*/ 131012 h 380599"/>
                  <a:gd name="connsiteX55" fmla="*/ 0 w 1123200"/>
                  <a:gd name="connsiteY55" fmla="*/ 130078 h 380599"/>
                  <a:gd name="connsiteX56" fmla="*/ 0 w 1123200"/>
                  <a:gd name="connsiteY56" fmla="*/ 113510 h 380599"/>
                  <a:gd name="connsiteX57" fmla="*/ 0 w 1123200"/>
                  <a:gd name="connsiteY57" fmla="*/ 112576 h 380599"/>
                  <a:gd name="connsiteX58" fmla="*/ 0 w 1123200"/>
                  <a:gd name="connsiteY58" fmla="*/ 97581 h 380599"/>
                  <a:gd name="connsiteX59" fmla="*/ 0 w 1123200"/>
                  <a:gd name="connsiteY59" fmla="*/ 96647 h 380599"/>
                  <a:gd name="connsiteX60" fmla="*/ 0 w 1123200"/>
                  <a:gd name="connsiteY60" fmla="*/ 83024 h 380599"/>
                  <a:gd name="connsiteX61" fmla="*/ 0 w 1123200"/>
                  <a:gd name="connsiteY61" fmla="*/ 82090 h 380599"/>
                  <a:gd name="connsiteX62" fmla="*/ 0 w 1123200"/>
                  <a:gd name="connsiteY62" fmla="*/ 65179 h 380599"/>
                  <a:gd name="connsiteX63" fmla="*/ 0 w 1123200"/>
                  <a:gd name="connsiteY63" fmla="*/ 64245 h 380599"/>
                  <a:gd name="connsiteX64" fmla="*/ 0 w 1123200"/>
                  <a:gd name="connsiteY64" fmla="*/ 31420 h 380599"/>
                  <a:gd name="connsiteX65" fmla="*/ 0 w 1123200"/>
                  <a:gd name="connsiteY65" fmla="*/ 30486 h 380599"/>
                  <a:gd name="connsiteX66" fmla="*/ 1121964 w 1123200"/>
                  <a:gd name="connsiteY66" fmla="*/ 0 h 380599"/>
                  <a:gd name="connsiteX67" fmla="*/ 1123200 w 1123200"/>
                  <a:gd name="connsiteY67" fmla="*/ 0 h 380599"/>
                  <a:gd name="connsiteX68" fmla="*/ 1123200 w 1123200"/>
                  <a:gd name="connsiteY68" fmla="*/ 934 h 380599"/>
                  <a:gd name="connsiteX69" fmla="*/ 0 w 1123200"/>
                  <a:gd name="connsiteY69" fmla="*/ 0 h 380599"/>
                  <a:gd name="connsiteX70" fmla="*/ 1236 w 1123200"/>
                  <a:gd name="connsiteY70" fmla="*/ 0 h 380599"/>
                  <a:gd name="connsiteX71" fmla="*/ 0 w 1123200"/>
                  <a:gd name="connsiteY71" fmla="*/ 934 h 38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23200" h="380599">
                    <a:moveTo>
                      <a:pt x="0" y="934"/>
                    </a:moveTo>
                    <a:cubicBezTo>
                      <a:pt x="0" y="24545"/>
                      <a:pt x="251437" y="43685"/>
                      <a:pt x="561600" y="43685"/>
                    </a:cubicBezTo>
                    <a:cubicBezTo>
                      <a:pt x="871763" y="43685"/>
                      <a:pt x="1123200" y="24545"/>
                      <a:pt x="1123200" y="934"/>
                    </a:cubicBezTo>
                    <a:lnTo>
                      <a:pt x="1123200" y="30486"/>
                    </a:lnTo>
                    <a:lnTo>
                      <a:pt x="1123200" y="31420"/>
                    </a:lnTo>
                    <a:lnTo>
                      <a:pt x="1123200" y="64245"/>
                    </a:lnTo>
                    <a:lnTo>
                      <a:pt x="1123200" y="65179"/>
                    </a:lnTo>
                    <a:lnTo>
                      <a:pt x="1123200" y="82090"/>
                    </a:lnTo>
                    <a:lnTo>
                      <a:pt x="1123200" y="83024"/>
                    </a:lnTo>
                    <a:lnTo>
                      <a:pt x="1123200" y="96647"/>
                    </a:lnTo>
                    <a:lnTo>
                      <a:pt x="1123200" y="97581"/>
                    </a:lnTo>
                    <a:lnTo>
                      <a:pt x="1123200" y="112576"/>
                    </a:lnTo>
                    <a:lnTo>
                      <a:pt x="1123200" y="113510"/>
                    </a:lnTo>
                    <a:lnTo>
                      <a:pt x="1123200" y="130078"/>
                    </a:lnTo>
                    <a:lnTo>
                      <a:pt x="1123200" y="131012"/>
                    </a:lnTo>
                    <a:lnTo>
                      <a:pt x="1123200" y="146335"/>
                    </a:lnTo>
                    <a:lnTo>
                      <a:pt x="1123200" y="147269"/>
                    </a:lnTo>
                    <a:lnTo>
                      <a:pt x="1123200" y="170676"/>
                    </a:lnTo>
                    <a:lnTo>
                      <a:pt x="1123200" y="171610"/>
                    </a:lnTo>
                    <a:lnTo>
                      <a:pt x="1123200" y="178737"/>
                    </a:lnTo>
                    <a:lnTo>
                      <a:pt x="1123200" y="179671"/>
                    </a:lnTo>
                    <a:lnTo>
                      <a:pt x="1123200" y="212168"/>
                    </a:lnTo>
                    <a:lnTo>
                      <a:pt x="1123200" y="213102"/>
                    </a:lnTo>
                    <a:lnTo>
                      <a:pt x="1123200" y="213892"/>
                    </a:lnTo>
                    <a:lnTo>
                      <a:pt x="1123200" y="214826"/>
                    </a:lnTo>
                    <a:lnTo>
                      <a:pt x="1123200" y="252766"/>
                    </a:lnTo>
                    <a:lnTo>
                      <a:pt x="1123200" y="253700"/>
                    </a:lnTo>
                    <a:lnTo>
                      <a:pt x="1123200" y="254824"/>
                    </a:lnTo>
                    <a:lnTo>
                      <a:pt x="1123200" y="255758"/>
                    </a:lnTo>
                    <a:lnTo>
                      <a:pt x="1123200" y="295982"/>
                    </a:lnTo>
                    <a:lnTo>
                      <a:pt x="1123200" y="296916"/>
                    </a:lnTo>
                    <a:lnTo>
                      <a:pt x="1123200" y="336914"/>
                    </a:lnTo>
                    <a:lnTo>
                      <a:pt x="1121964" y="336914"/>
                    </a:lnTo>
                    <a:lnTo>
                      <a:pt x="1123200" y="337848"/>
                    </a:lnTo>
                    <a:cubicBezTo>
                      <a:pt x="1123200" y="361459"/>
                      <a:pt x="871763" y="380599"/>
                      <a:pt x="561600" y="380599"/>
                    </a:cubicBezTo>
                    <a:cubicBezTo>
                      <a:pt x="251437" y="380599"/>
                      <a:pt x="0" y="361459"/>
                      <a:pt x="0" y="337848"/>
                    </a:cubicBezTo>
                    <a:lnTo>
                      <a:pt x="1236" y="336914"/>
                    </a:lnTo>
                    <a:lnTo>
                      <a:pt x="0" y="336914"/>
                    </a:lnTo>
                    <a:lnTo>
                      <a:pt x="0" y="296916"/>
                    </a:lnTo>
                    <a:lnTo>
                      <a:pt x="0" y="295982"/>
                    </a:lnTo>
                    <a:lnTo>
                      <a:pt x="0" y="255758"/>
                    </a:lnTo>
                    <a:lnTo>
                      <a:pt x="0" y="254824"/>
                    </a:lnTo>
                    <a:lnTo>
                      <a:pt x="0" y="253700"/>
                    </a:lnTo>
                    <a:lnTo>
                      <a:pt x="0" y="252766"/>
                    </a:lnTo>
                    <a:lnTo>
                      <a:pt x="0" y="214826"/>
                    </a:lnTo>
                    <a:lnTo>
                      <a:pt x="0" y="213892"/>
                    </a:lnTo>
                    <a:lnTo>
                      <a:pt x="0" y="213102"/>
                    </a:lnTo>
                    <a:lnTo>
                      <a:pt x="0" y="212168"/>
                    </a:lnTo>
                    <a:lnTo>
                      <a:pt x="0" y="179671"/>
                    </a:lnTo>
                    <a:lnTo>
                      <a:pt x="0" y="178737"/>
                    </a:lnTo>
                    <a:lnTo>
                      <a:pt x="0" y="171610"/>
                    </a:lnTo>
                    <a:lnTo>
                      <a:pt x="0" y="170676"/>
                    </a:lnTo>
                    <a:lnTo>
                      <a:pt x="0" y="147269"/>
                    </a:lnTo>
                    <a:lnTo>
                      <a:pt x="0" y="146335"/>
                    </a:lnTo>
                    <a:lnTo>
                      <a:pt x="0" y="131012"/>
                    </a:lnTo>
                    <a:lnTo>
                      <a:pt x="0" y="130078"/>
                    </a:lnTo>
                    <a:lnTo>
                      <a:pt x="0" y="113510"/>
                    </a:lnTo>
                    <a:lnTo>
                      <a:pt x="0" y="112576"/>
                    </a:lnTo>
                    <a:lnTo>
                      <a:pt x="0" y="97581"/>
                    </a:lnTo>
                    <a:lnTo>
                      <a:pt x="0" y="96647"/>
                    </a:lnTo>
                    <a:lnTo>
                      <a:pt x="0" y="83024"/>
                    </a:lnTo>
                    <a:lnTo>
                      <a:pt x="0" y="82090"/>
                    </a:lnTo>
                    <a:lnTo>
                      <a:pt x="0" y="65179"/>
                    </a:lnTo>
                    <a:lnTo>
                      <a:pt x="0" y="64245"/>
                    </a:lnTo>
                    <a:lnTo>
                      <a:pt x="0" y="31420"/>
                    </a:lnTo>
                    <a:lnTo>
                      <a:pt x="0" y="30486"/>
                    </a:lnTo>
                    <a:close/>
                    <a:moveTo>
                      <a:pt x="1121964" y="0"/>
                    </a:moveTo>
                    <a:lnTo>
                      <a:pt x="1123200" y="0"/>
                    </a:lnTo>
                    <a:lnTo>
                      <a:pt x="1123200" y="934"/>
                    </a:lnTo>
                    <a:close/>
                    <a:moveTo>
                      <a:pt x="0" y="0"/>
                    </a:moveTo>
                    <a:lnTo>
                      <a:pt x="1236" y="0"/>
                    </a:lnTo>
                    <a:lnTo>
                      <a:pt x="0" y="934"/>
                    </a:lnTo>
                    <a:close/>
                  </a:path>
                </a:pathLst>
              </a:custGeom>
              <a:solidFill>
                <a:srgbClr val="F7D89F"/>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86" name="Text Box 8">
                <a:extLst>
                  <a:ext uri="{FF2B5EF4-FFF2-40B4-BE49-F238E27FC236}">
                    <a16:creationId xmlns:a16="http://schemas.microsoft.com/office/drawing/2014/main" id="{840281CC-2255-4019-A23C-63CAF5458A65}"/>
                  </a:ext>
                </a:extLst>
              </p:cNvPr>
              <p:cNvSpPr txBox="1">
                <a:spLocks noChangeArrowheads="1"/>
              </p:cNvSpPr>
              <p:nvPr/>
            </p:nvSpPr>
            <p:spPr bwMode="auto">
              <a:xfrm>
                <a:off x="3624986" y="5120435"/>
                <a:ext cx="1077334" cy="329081"/>
              </a:xfrm>
              <a:prstGeom prst="rect">
                <a:avLst/>
              </a:prstGeom>
              <a:noFill/>
              <a:ln w="9525" algn="ctr">
                <a:noFill/>
                <a:miter lim="800000"/>
                <a:headEnd/>
                <a:tailEnd/>
              </a:ln>
            </p:spPr>
            <p:txBody>
              <a:bodyPr wrap="square" lIns="82058" tIns="41029" rIns="82058" bIns="41029">
                <a:spAutoFit/>
              </a:bodyPr>
              <a:lstStyle/>
              <a:p>
                <a:pPr algn="ctr" defTabSz="914400" eaLnBrk="1" fontAlgn="auto" hangingPunct="1">
                  <a:spcBef>
                    <a:spcPct val="50000"/>
                  </a:spcBef>
                  <a:spcAft>
                    <a:spcPts val="0"/>
                  </a:spcAft>
                  <a:defRPr/>
                </a:pPr>
                <a:r>
                  <a:rPr lang="en-GB" sz="1600" kern="0" dirty="0">
                    <a:latin typeface="Aptos" panose="020B0004020202020204" pitchFamily="34" charset="0"/>
                    <a:ea typeface="ヒラギノ角ゴ Pro W3" charset="-128"/>
                    <a:cs typeface="Arial" pitchFamily="34" charset="0"/>
                  </a:rPr>
                  <a:t>Dividends</a:t>
                </a:r>
                <a:endParaRPr lang="en-US" sz="1600" kern="0" dirty="0">
                  <a:latin typeface="Aptos" panose="020B0004020202020204" pitchFamily="34" charset="0"/>
                  <a:ea typeface="ヒラギノ角ゴ Pro W3" charset="-128"/>
                  <a:cs typeface="Arial" pitchFamily="34" charset="0"/>
                </a:endParaRPr>
              </a:p>
            </p:txBody>
          </p:sp>
        </p:grpSp>
        <p:sp>
          <p:nvSpPr>
            <p:cNvPr id="84" name="Oval 83">
              <a:extLst>
                <a:ext uri="{FF2B5EF4-FFF2-40B4-BE49-F238E27FC236}">
                  <a16:creationId xmlns:a16="http://schemas.microsoft.com/office/drawing/2014/main" id="{996E0928-EC47-48FD-BB3F-1EE6C9CF81A5}"/>
                </a:ext>
              </a:extLst>
            </p:cNvPr>
            <p:cNvSpPr/>
            <p:nvPr/>
          </p:nvSpPr>
          <p:spPr bwMode="auto">
            <a:xfrm>
              <a:off x="4013464" y="2132045"/>
              <a:ext cx="1123200" cy="94151"/>
            </a:xfrm>
            <a:prstGeom prst="ellipse">
              <a:avLst/>
            </a:prstGeom>
            <a:gradFill flip="none" rotWithShape="1">
              <a:gsLst>
                <a:gs pos="100000">
                  <a:srgbClr val="F2BF64"/>
                </a:gs>
                <a:gs pos="0">
                  <a:srgbClr val="E49B13"/>
                </a:gs>
              </a:gsLst>
              <a:lin ang="2700000" scaled="1"/>
              <a:tileRect/>
            </a:gra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u="sng" kern="0" err="1">
                <a:solidFill>
                  <a:srgbClr val="FFFFFF"/>
                </a:solidFill>
                <a:latin typeface="Calibri" panose="020F0502020204030204"/>
                <a:cs typeface="+mn-cs"/>
              </a:endParaRPr>
            </a:p>
          </p:txBody>
        </p:sp>
      </p:grpSp>
      <p:grpSp>
        <p:nvGrpSpPr>
          <p:cNvPr id="87" name="Group 86">
            <a:extLst>
              <a:ext uri="{FF2B5EF4-FFF2-40B4-BE49-F238E27FC236}">
                <a16:creationId xmlns:a16="http://schemas.microsoft.com/office/drawing/2014/main" id="{0205372F-34A7-4361-A245-B2892C3A6F6D}"/>
              </a:ext>
            </a:extLst>
          </p:cNvPr>
          <p:cNvGrpSpPr/>
          <p:nvPr/>
        </p:nvGrpSpPr>
        <p:grpSpPr>
          <a:xfrm>
            <a:off x="2851297" y="5033972"/>
            <a:ext cx="3823766" cy="329081"/>
            <a:chOff x="899592" y="4225052"/>
            <a:chExt cx="3823766" cy="329081"/>
          </a:xfrm>
        </p:grpSpPr>
        <p:cxnSp>
          <p:nvCxnSpPr>
            <p:cNvPr id="88" name="Straight Connector 87">
              <a:extLst>
                <a:ext uri="{FF2B5EF4-FFF2-40B4-BE49-F238E27FC236}">
                  <a16:creationId xmlns:a16="http://schemas.microsoft.com/office/drawing/2014/main" id="{D9B35EC4-572B-4511-8C06-B11586043FD9}"/>
                </a:ext>
              </a:extLst>
            </p:cNvPr>
            <p:cNvCxnSpPr>
              <a:cxnSpLocks/>
            </p:cNvCxnSpPr>
            <p:nvPr/>
          </p:nvCxnSpPr>
          <p:spPr>
            <a:xfrm>
              <a:off x="1403648" y="4523355"/>
              <a:ext cx="1982628" cy="0"/>
            </a:xfrm>
            <a:prstGeom prst="line">
              <a:avLst/>
            </a:prstGeom>
            <a:noFill/>
            <a:ln w="19050" cap="flat" cmpd="sng" algn="ctr">
              <a:solidFill>
                <a:sysClr val="window" lastClr="FFFFFF">
                  <a:lumMod val="50000"/>
                </a:sysClr>
              </a:solidFill>
              <a:prstDash val="dash"/>
              <a:miter lim="800000"/>
            </a:ln>
            <a:effectLst/>
          </p:spPr>
        </p:cxnSp>
        <p:cxnSp>
          <p:nvCxnSpPr>
            <p:cNvPr id="89" name="Straight Connector 88">
              <a:extLst>
                <a:ext uri="{FF2B5EF4-FFF2-40B4-BE49-F238E27FC236}">
                  <a16:creationId xmlns:a16="http://schemas.microsoft.com/office/drawing/2014/main" id="{BF4FE0D8-2889-4087-81E2-E6AB3AD337AA}"/>
                </a:ext>
              </a:extLst>
            </p:cNvPr>
            <p:cNvCxnSpPr>
              <a:cxnSpLocks/>
            </p:cNvCxnSpPr>
            <p:nvPr/>
          </p:nvCxnSpPr>
          <p:spPr>
            <a:xfrm>
              <a:off x="3386276" y="4247771"/>
              <a:ext cx="0" cy="275584"/>
            </a:xfrm>
            <a:prstGeom prst="line">
              <a:avLst/>
            </a:prstGeom>
            <a:noFill/>
            <a:ln w="19050" cap="flat" cmpd="sng" algn="ctr">
              <a:solidFill>
                <a:sysClr val="window" lastClr="FFFFFF">
                  <a:lumMod val="50000"/>
                </a:sysClr>
              </a:solidFill>
              <a:prstDash val="dash"/>
              <a:miter lim="800000"/>
            </a:ln>
            <a:effectLst/>
          </p:spPr>
        </p:cxnSp>
        <p:sp>
          <p:nvSpPr>
            <p:cNvPr id="90" name="Freeform: Shape 89">
              <a:extLst>
                <a:ext uri="{FF2B5EF4-FFF2-40B4-BE49-F238E27FC236}">
                  <a16:creationId xmlns:a16="http://schemas.microsoft.com/office/drawing/2014/main" id="{614B5958-5306-43F0-BB8B-ABB6A146BAE6}"/>
                </a:ext>
              </a:extLst>
            </p:cNvPr>
            <p:cNvSpPr/>
            <p:nvPr/>
          </p:nvSpPr>
          <p:spPr bwMode="auto">
            <a:xfrm>
              <a:off x="3600158" y="4247771"/>
              <a:ext cx="1123200" cy="66012"/>
            </a:xfrm>
            <a:custGeom>
              <a:avLst/>
              <a:gdLst>
                <a:gd name="connsiteX0" fmla="*/ 31801 w 1123200"/>
                <a:gd name="connsiteY0" fmla="*/ 0 h 81529"/>
                <a:gd name="connsiteX1" fmla="*/ 44134 w 1123200"/>
                <a:gd name="connsiteY1" fmla="*/ 6926 h 81529"/>
                <a:gd name="connsiteX2" fmla="*/ 561600 w 1123200"/>
                <a:gd name="connsiteY2" fmla="*/ 45813 h 81529"/>
                <a:gd name="connsiteX3" fmla="*/ 1079067 w 1123200"/>
                <a:gd name="connsiteY3" fmla="*/ 6926 h 81529"/>
                <a:gd name="connsiteX4" fmla="*/ 1091400 w 1123200"/>
                <a:gd name="connsiteY4" fmla="*/ 0 h 81529"/>
                <a:gd name="connsiteX5" fmla="*/ 1123200 w 1123200"/>
                <a:gd name="connsiteY5" fmla="*/ 17858 h 81529"/>
                <a:gd name="connsiteX6" fmla="*/ 561600 w 1123200"/>
                <a:gd name="connsiteY6" fmla="*/ 81529 h 81529"/>
                <a:gd name="connsiteX7" fmla="*/ 0 w 1123200"/>
                <a:gd name="connsiteY7" fmla="*/ 17858 h 81529"/>
                <a:gd name="connsiteX0" fmla="*/ 31801 w 1123200"/>
                <a:gd name="connsiteY0" fmla="*/ 0 h 81529"/>
                <a:gd name="connsiteX1" fmla="*/ 44134 w 1123200"/>
                <a:gd name="connsiteY1" fmla="*/ 6926 h 81529"/>
                <a:gd name="connsiteX2" fmla="*/ 561600 w 1123200"/>
                <a:gd name="connsiteY2" fmla="*/ 45813 h 81529"/>
                <a:gd name="connsiteX3" fmla="*/ 1079067 w 1123200"/>
                <a:gd name="connsiteY3" fmla="*/ 6926 h 81529"/>
                <a:gd name="connsiteX4" fmla="*/ 1091400 w 1123200"/>
                <a:gd name="connsiteY4" fmla="*/ 0 h 81529"/>
                <a:gd name="connsiteX5" fmla="*/ 1123200 w 1123200"/>
                <a:gd name="connsiteY5" fmla="*/ 17858 h 81529"/>
                <a:gd name="connsiteX6" fmla="*/ 561600 w 1123200"/>
                <a:gd name="connsiteY6" fmla="*/ 81529 h 81529"/>
                <a:gd name="connsiteX7" fmla="*/ 0 w 1123200"/>
                <a:gd name="connsiteY7" fmla="*/ 17858 h 81529"/>
                <a:gd name="connsiteX8" fmla="*/ 106916 w 1123200"/>
                <a:gd name="connsiteY8" fmla="*/ 79185 h 81529"/>
                <a:gd name="connsiteX0" fmla="*/ 31801 w 1123200"/>
                <a:gd name="connsiteY0" fmla="*/ 0 h 81529"/>
                <a:gd name="connsiteX1" fmla="*/ 44134 w 1123200"/>
                <a:gd name="connsiteY1" fmla="*/ 6926 h 81529"/>
                <a:gd name="connsiteX2" fmla="*/ 561600 w 1123200"/>
                <a:gd name="connsiteY2" fmla="*/ 45813 h 81529"/>
                <a:gd name="connsiteX3" fmla="*/ 1079067 w 1123200"/>
                <a:gd name="connsiteY3" fmla="*/ 6926 h 81529"/>
                <a:gd name="connsiteX4" fmla="*/ 1091400 w 1123200"/>
                <a:gd name="connsiteY4" fmla="*/ 0 h 81529"/>
                <a:gd name="connsiteX5" fmla="*/ 1123200 w 1123200"/>
                <a:gd name="connsiteY5" fmla="*/ 17858 h 81529"/>
                <a:gd name="connsiteX6" fmla="*/ 561600 w 1123200"/>
                <a:gd name="connsiteY6" fmla="*/ 81529 h 81529"/>
                <a:gd name="connsiteX7" fmla="*/ 0 w 1123200"/>
                <a:gd name="connsiteY7" fmla="*/ 17858 h 81529"/>
                <a:gd name="connsiteX0" fmla="*/ 31801 w 1123200"/>
                <a:gd name="connsiteY0" fmla="*/ 0 h 81529"/>
                <a:gd name="connsiteX1" fmla="*/ 561600 w 1123200"/>
                <a:gd name="connsiteY1" fmla="*/ 45813 h 81529"/>
                <a:gd name="connsiteX2" fmla="*/ 1079067 w 1123200"/>
                <a:gd name="connsiteY2" fmla="*/ 6926 h 81529"/>
                <a:gd name="connsiteX3" fmla="*/ 1091400 w 1123200"/>
                <a:gd name="connsiteY3" fmla="*/ 0 h 81529"/>
                <a:gd name="connsiteX4" fmla="*/ 1123200 w 1123200"/>
                <a:gd name="connsiteY4" fmla="*/ 17858 h 81529"/>
                <a:gd name="connsiteX5" fmla="*/ 561600 w 1123200"/>
                <a:gd name="connsiteY5" fmla="*/ 81529 h 81529"/>
                <a:gd name="connsiteX6" fmla="*/ 0 w 1123200"/>
                <a:gd name="connsiteY6" fmla="*/ 17858 h 81529"/>
                <a:gd name="connsiteX0" fmla="*/ 561600 w 1123200"/>
                <a:gd name="connsiteY0" fmla="*/ 45813 h 81529"/>
                <a:gd name="connsiteX1" fmla="*/ 1079067 w 1123200"/>
                <a:gd name="connsiteY1" fmla="*/ 6926 h 81529"/>
                <a:gd name="connsiteX2" fmla="*/ 1091400 w 1123200"/>
                <a:gd name="connsiteY2" fmla="*/ 0 h 81529"/>
                <a:gd name="connsiteX3" fmla="*/ 1123200 w 1123200"/>
                <a:gd name="connsiteY3" fmla="*/ 17858 h 81529"/>
                <a:gd name="connsiteX4" fmla="*/ 561600 w 1123200"/>
                <a:gd name="connsiteY4" fmla="*/ 81529 h 81529"/>
                <a:gd name="connsiteX5" fmla="*/ 0 w 1123200"/>
                <a:gd name="connsiteY5" fmla="*/ 17858 h 81529"/>
                <a:gd name="connsiteX0" fmla="*/ 1079067 w 1123200"/>
                <a:gd name="connsiteY0" fmla="*/ 6926 h 81529"/>
                <a:gd name="connsiteX1" fmla="*/ 1091400 w 1123200"/>
                <a:gd name="connsiteY1" fmla="*/ 0 h 81529"/>
                <a:gd name="connsiteX2" fmla="*/ 1123200 w 1123200"/>
                <a:gd name="connsiteY2" fmla="*/ 17858 h 81529"/>
                <a:gd name="connsiteX3" fmla="*/ 561600 w 1123200"/>
                <a:gd name="connsiteY3" fmla="*/ 81529 h 81529"/>
                <a:gd name="connsiteX4" fmla="*/ 0 w 1123200"/>
                <a:gd name="connsiteY4" fmla="*/ 17858 h 81529"/>
                <a:gd name="connsiteX0" fmla="*/ 1079067 w 1123200"/>
                <a:gd name="connsiteY0" fmla="*/ 0 h 74603"/>
                <a:gd name="connsiteX1" fmla="*/ 1123200 w 1123200"/>
                <a:gd name="connsiteY1" fmla="*/ 10932 h 74603"/>
                <a:gd name="connsiteX2" fmla="*/ 561600 w 1123200"/>
                <a:gd name="connsiteY2" fmla="*/ 74603 h 74603"/>
                <a:gd name="connsiteX3" fmla="*/ 0 w 1123200"/>
                <a:gd name="connsiteY3" fmla="*/ 10932 h 74603"/>
                <a:gd name="connsiteX0" fmla="*/ 1123200 w 1123200"/>
                <a:gd name="connsiteY0" fmla="*/ 0 h 63671"/>
                <a:gd name="connsiteX1" fmla="*/ 561600 w 1123200"/>
                <a:gd name="connsiteY1" fmla="*/ 63671 h 63671"/>
                <a:gd name="connsiteX2" fmla="*/ 0 w 1123200"/>
                <a:gd name="connsiteY2" fmla="*/ 0 h 63671"/>
              </a:gdLst>
              <a:ahLst/>
              <a:cxnLst>
                <a:cxn ang="0">
                  <a:pos x="connsiteX0" y="connsiteY0"/>
                </a:cxn>
                <a:cxn ang="0">
                  <a:pos x="connsiteX1" y="connsiteY1"/>
                </a:cxn>
                <a:cxn ang="0">
                  <a:pos x="connsiteX2" y="connsiteY2"/>
                </a:cxn>
              </a:cxnLst>
              <a:rect l="l" t="t" r="r" b="b"/>
              <a:pathLst>
                <a:path w="1123200" h="63671">
                  <a:moveTo>
                    <a:pt x="1123200" y="0"/>
                  </a:moveTo>
                  <a:cubicBezTo>
                    <a:pt x="1123200" y="35165"/>
                    <a:pt x="871763" y="63671"/>
                    <a:pt x="561600" y="63671"/>
                  </a:cubicBezTo>
                  <a:cubicBezTo>
                    <a:pt x="251437" y="63671"/>
                    <a:pt x="0" y="35165"/>
                    <a:pt x="0" y="0"/>
                  </a:cubicBezTo>
                </a:path>
              </a:pathLst>
            </a:custGeom>
            <a:noFill/>
            <a:ln w="15875" cap="flat" cmpd="sng" algn="ctr">
              <a:solidFill>
                <a:sysClr val="window" lastClr="FFFFFF">
                  <a:lumMod val="50000"/>
                </a:sysClr>
              </a:solidFill>
              <a:prstDash val="dash"/>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91" name="Text Box 8">
              <a:extLst>
                <a:ext uri="{FF2B5EF4-FFF2-40B4-BE49-F238E27FC236}">
                  <a16:creationId xmlns:a16="http://schemas.microsoft.com/office/drawing/2014/main" id="{5A2ECF61-021B-47F8-BF08-19C14537D34E}"/>
                </a:ext>
              </a:extLst>
            </p:cNvPr>
            <p:cNvSpPr txBox="1">
              <a:spLocks noChangeArrowheads="1"/>
            </p:cNvSpPr>
            <p:nvPr/>
          </p:nvSpPr>
          <p:spPr bwMode="auto">
            <a:xfrm>
              <a:off x="899592" y="4225052"/>
              <a:ext cx="2486684" cy="329081"/>
            </a:xfrm>
            <a:prstGeom prst="rect">
              <a:avLst/>
            </a:prstGeom>
            <a:noFill/>
            <a:ln w="9525" algn="ctr">
              <a:noFill/>
              <a:miter lim="800000"/>
              <a:headEnd/>
              <a:tailEnd/>
            </a:ln>
          </p:spPr>
          <p:txBody>
            <a:bodyPr wrap="square" lIns="82058" tIns="41029" rIns="82058" bIns="41029">
              <a:spAutoFit/>
            </a:bodyPr>
            <a:lstStyle/>
            <a:p>
              <a:pPr algn="r" defTabSz="914400" eaLnBrk="1" fontAlgn="auto" hangingPunct="1">
                <a:spcBef>
                  <a:spcPct val="50000"/>
                </a:spcBef>
                <a:spcAft>
                  <a:spcPts val="0"/>
                </a:spcAft>
                <a:defRPr/>
              </a:pPr>
              <a:r>
                <a:rPr lang="en-GB" sz="1600" kern="0">
                  <a:solidFill>
                    <a:srgbClr val="000000"/>
                  </a:solidFill>
                  <a:latin typeface="Aptos" panose="020B0004020202020204" pitchFamily="34" charset="0"/>
                  <a:cs typeface="Arial" pitchFamily="34" charset="0"/>
                </a:rPr>
                <a:t>Personal Tax Allowance</a:t>
              </a:r>
              <a:endParaRPr lang="en-US" sz="1600" kern="0">
                <a:solidFill>
                  <a:srgbClr val="000000"/>
                </a:solidFill>
                <a:latin typeface="Aptos" panose="020B0004020202020204" pitchFamily="34" charset="0"/>
                <a:cs typeface="Arial" pitchFamily="34" charset="0"/>
              </a:endParaRPr>
            </a:p>
          </p:txBody>
        </p:sp>
        <p:cxnSp>
          <p:nvCxnSpPr>
            <p:cNvPr id="92" name="Straight Connector 91">
              <a:extLst>
                <a:ext uri="{FF2B5EF4-FFF2-40B4-BE49-F238E27FC236}">
                  <a16:creationId xmlns:a16="http://schemas.microsoft.com/office/drawing/2014/main" id="{A9A58873-2FCE-4593-939E-6BB10DD7C319}"/>
                </a:ext>
              </a:extLst>
            </p:cNvPr>
            <p:cNvCxnSpPr>
              <a:cxnSpLocks/>
            </p:cNvCxnSpPr>
            <p:nvPr/>
          </p:nvCxnSpPr>
          <p:spPr>
            <a:xfrm>
              <a:off x="3386276" y="4247771"/>
              <a:ext cx="205114" cy="0"/>
            </a:xfrm>
            <a:prstGeom prst="line">
              <a:avLst/>
            </a:prstGeom>
            <a:noFill/>
            <a:ln w="19050" cap="flat" cmpd="sng" algn="ctr">
              <a:solidFill>
                <a:sysClr val="window" lastClr="FFFFFF">
                  <a:lumMod val="50000"/>
                </a:sysClr>
              </a:solidFill>
              <a:prstDash val="dash"/>
              <a:miter lim="800000"/>
            </a:ln>
            <a:effectLst/>
          </p:spPr>
        </p:cxnSp>
      </p:grpSp>
      <p:sp>
        <p:nvSpPr>
          <p:cNvPr id="94" name="Freeform: Shape 93">
            <a:extLst>
              <a:ext uri="{FF2B5EF4-FFF2-40B4-BE49-F238E27FC236}">
                <a16:creationId xmlns:a16="http://schemas.microsoft.com/office/drawing/2014/main" id="{FB7A8614-9631-47DD-B9F7-1FDB9E5B1B98}"/>
              </a:ext>
            </a:extLst>
          </p:cNvPr>
          <p:cNvSpPr/>
          <p:nvPr/>
        </p:nvSpPr>
        <p:spPr>
          <a:xfrm>
            <a:off x="5525707" y="2565316"/>
            <a:ext cx="1123200" cy="3726879"/>
          </a:xfrm>
          <a:custGeom>
            <a:avLst/>
            <a:gdLst>
              <a:gd name="connsiteX0" fmla="*/ 0 w 1123200"/>
              <a:gd name="connsiteY0" fmla="*/ 0 h 3726879"/>
              <a:gd name="connsiteX1" fmla="*/ 1123200 w 1123200"/>
              <a:gd name="connsiteY1" fmla="*/ 0 h 3726879"/>
              <a:gd name="connsiteX2" fmla="*/ 1123200 w 1123200"/>
              <a:gd name="connsiteY2" fmla="*/ 3679803 h 3726879"/>
              <a:gd name="connsiteX3" fmla="*/ 1123200 w 1123200"/>
              <a:gd name="connsiteY3" fmla="*/ 3696416 h 3726879"/>
              <a:gd name="connsiteX4" fmla="*/ 1085403 w 1123200"/>
              <a:gd name="connsiteY4" fmla="*/ 3696416 h 3726879"/>
              <a:gd name="connsiteX5" fmla="*/ 1079067 w 1123200"/>
              <a:gd name="connsiteY5" fmla="*/ 3698127 h 3726879"/>
              <a:gd name="connsiteX6" fmla="*/ 561600 w 1123200"/>
              <a:gd name="connsiteY6" fmla="*/ 3726879 h 3726879"/>
              <a:gd name="connsiteX7" fmla="*/ 44134 w 1123200"/>
              <a:gd name="connsiteY7" fmla="*/ 3698127 h 3726879"/>
              <a:gd name="connsiteX8" fmla="*/ 37798 w 1123200"/>
              <a:gd name="connsiteY8" fmla="*/ 3696416 h 3726879"/>
              <a:gd name="connsiteX9" fmla="*/ 0 w 1123200"/>
              <a:gd name="connsiteY9" fmla="*/ 3696416 h 3726879"/>
              <a:gd name="connsiteX10" fmla="*/ 0 w 1123200"/>
              <a:gd name="connsiteY10" fmla="*/ 3679803 h 372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3200" h="3726879">
                <a:moveTo>
                  <a:pt x="0" y="0"/>
                </a:moveTo>
                <a:lnTo>
                  <a:pt x="1123200" y="0"/>
                </a:lnTo>
                <a:lnTo>
                  <a:pt x="1123200" y="3679803"/>
                </a:lnTo>
                <a:lnTo>
                  <a:pt x="1123200" y="3696416"/>
                </a:lnTo>
                <a:lnTo>
                  <a:pt x="1085403" y="3696416"/>
                </a:lnTo>
                <a:lnTo>
                  <a:pt x="1079067" y="3698127"/>
                </a:lnTo>
                <a:cubicBezTo>
                  <a:pt x="993811" y="3715023"/>
                  <a:pt x="794223" y="3726879"/>
                  <a:pt x="561600" y="3726879"/>
                </a:cubicBezTo>
                <a:cubicBezTo>
                  <a:pt x="328978" y="3726879"/>
                  <a:pt x="129389" y="3715023"/>
                  <a:pt x="44134" y="3698127"/>
                </a:cubicBezTo>
                <a:lnTo>
                  <a:pt x="37798" y="3696416"/>
                </a:lnTo>
                <a:lnTo>
                  <a:pt x="0" y="3696416"/>
                </a:lnTo>
                <a:lnTo>
                  <a:pt x="0" y="3679803"/>
                </a:lnTo>
                <a:close/>
              </a:path>
            </a:pathLst>
          </a:custGeom>
          <a:gradFill>
            <a:gsLst>
              <a:gs pos="97000">
                <a:sysClr val="windowText" lastClr="000000">
                  <a:alpha val="20000"/>
                </a:sysClr>
              </a:gs>
              <a:gs pos="2000">
                <a:sysClr val="window" lastClr="FFFFFF">
                  <a:alpha val="50000"/>
                </a:sysClr>
              </a:gs>
              <a:gs pos="0">
                <a:srgbClr val="FFFFFF">
                  <a:alpha val="50000"/>
                </a:srgbClr>
              </a:gs>
              <a:gs pos="88000">
                <a:sysClr val="windowText" lastClr="000000">
                  <a:alpha val="30000"/>
                </a:sysClr>
              </a:gs>
              <a:gs pos="79000">
                <a:sysClr val="window" lastClr="FFFFFF">
                  <a:alpha val="50000"/>
                </a:sysClr>
              </a:gs>
              <a:gs pos="67000">
                <a:sysClr val="windowText" lastClr="000000">
                  <a:alpha val="20000"/>
                </a:sysClr>
              </a:gs>
              <a:gs pos="100000">
                <a:sysClr val="window" lastClr="FFFFFF">
                  <a:alpha val="50000"/>
                </a:sysClr>
              </a:gs>
            </a:gsLst>
            <a:lin ang="0" scaled="0"/>
          </a:gradFill>
          <a:ln w="12700" cap="flat" cmpd="sng" algn="ctr">
            <a:noFill/>
            <a:prstDash val="solid"/>
            <a:miter lim="800000"/>
          </a:ln>
          <a:effectLst/>
        </p:spPr>
        <p:txBody>
          <a:bodyPr wrap="square" rtlCol="0" anchor="ctr">
            <a:noAutofit/>
          </a:bodyPr>
          <a:lstStyle/>
          <a:p>
            <a:pPr algn="ctr" defTabSz="914400" eaLnBrk="1" fontAlgn="auto" hangingPunct="1">
              <a:spcBef>
                <a:spcPts val="0"/>
              </a:spcBef>
              <a:spcAft>
                <a:spcPts val="0"/>
              </a:spcAft>
              <a:defRPr/>
            </a:pPr>
            <a:endParaRPr lang="en-GB" kern="0">
              <a:solidFill>
                <a:prstClr val="white"/>
              </a:solidFill>
              <a:latin typeface="Calibri"/>
              <a:cs typeface="+mn-cs"/>
            </a:endParaRPr>
          </a:p>
        </p:txBody>
      </p:sp>
      <p:sp>
        <p:nvSpPr>
          <p:cNvPr id="93" name="Oval 92">
            <a:extLst>
              <a:ext uri="{FF2B5EF4-FFF2-40B4-BE49-F238E27FC236}">
                <a16:creationId xmlns:a16="http://schemas.microsoft.com/office/drawing/2014/main" id="{884893DD-B159-4018-A677-60CC70DCED7C}"/>
              </a:ext>
            </a:extLst>
          </p:cNvPr>
          <p:cNvSpPr/>
          <p:nvPr/>
        </p:nvSpPr>
        <p:spPr bwMode="auto">
          <a:xfrm>
            <a:off x="5537464" y="2524810"/>
            <a:ext cx="1123200" cy="94151"/>
          </a:xfrm>
          <a:prstGeom prst="ellipse">
            <a:avLst/>
          </a:prstGeom>
          <a:gradFill flip="none" rotWithShape="1">
            <a:gsLst>
              <a:gs pos="100000">
                <a:sysClr val="window" lastClr="FFFFFF">
                  <a:lumMod val="85000"/>
                </a:sysClr>
              </a:gs>
              <a:gs pos="0">
                <a:sysClr val="window" lastClr="FFFFFF">
                  <a:lumMod val="50000"/>
                </a:sysClr>
              </a:gs>
            </a:gsLst>
            <a:lin ang="2700000" scaled="1"/>
            <a:tileRect/>
          </a:gra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2" name="RefTextBox123">
            <a:extLst>
              <a:ext uri="{FF2B5EF4-FFF2-40B4-BE49-F238E27FC236}">
                <a16:creationId xmlns:a16="http://schemas.microsoft.com/office/drawing/2014/main" id="{525B40DA-431F-DD64-E645-589AFFC9A942}"/>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125063618</a:t>
            </a:r>
          </a:p>
        </p:txBody>
      </p:sp>
    </p:spTree>
    <p:custDataLst>
      <p:tags r:id="rId1"/>
    </p:custDataLst>
    <p:extLst>
      <p:ext uri="{BB962C8B-B14F-4D97-AF65-F5344CB8AC3E}">
        <p14:creationId xmlns:p14="http://schemas.microsoft.com/office/powerpoint/2010/main" val="2018360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2E7EAD0B-6450-4E37-B078-50E90787A9B0}"/>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Tax on your income</a:t>
            </a:r>
          </a:p>
        </p:txBody>
      </p:sp>
      <p:sp>
        <p:nvSpPr>
          <p:cNvPr id="57" name="TextBox 56">
            <a:extLst>
              <a:ext uri="{FF2B5EF4-FFF2-40B4-BE49-F238E27FC236}">
                <a16:creationId xmlns:a16="http://schemas.microsoft.com/office/drawing/2014/main" id="{B5209320-0F49-4B5C-AEFB-BE2FD77A0EDC}"/>
              </a:ext>
            </a:extLst>
          </p:cNvPr>
          <p:cNvSpPr txBox="1"/>
          <p:nvPr/>
        </p:nvSpPr>
        <p:spPr>
          <a:xfrm>
            <a:off x="802800" y="1589567"/>
            <a:ext cx="10585450" cy="646331"/>
          </a:xfrm>
          <a:prstGeom prst="rect">
            <a:avLst/>
          </a:prstGeom>
          <a:noFill/>
        </p:spPr>
        <p:txBody>
          <a:bodyPr wrap="square" lIns="0" rtlCol="0">
            <a:spAutoFit/>
          </a:bodyPr>
          <a:lstStyle/>
          <a:p>
            <a:pPr eaLnBrk="1" fontAlgn="auto" hangingPunct="1">
              <a:spcBef>
                <a:spcPts val="0"/>
              </a:spcBef>
              <a:spcAft>
                <a:spcPts val="400"/>
              </a:spcAft>
              <a:buClr>
                <a:srgbClr val="4D89C4"/>
              </a:buClr>
              <a:buSzPct val="100000"/>
              <a:defRPr/>
            </a:pPr>
            <a:r>
              <a:rPr lang="en-US" kern="0" dirty="0">
                <a:solidFill>
                  <a:srgbClr val="000000"/>
                </a:solidFill>
                <a:latin typeface="Aptos" panose="020B0004020202020204" pitchFamily="34" charset="0"/>
                <a:cs typeface="Arial" pitchFamily="34" charset="0"/>
              </a:rPr>
              <a:t>Your income is taxed in a specific order. The income you receive in work may be taxed differently to the income you receive in retirement.</a:t>
            </a:r>
            <a:endParaRPr lang="en-GB" kern="0" dirty="0">
              <a:solidFill>
                <a:srgbClr val="000000"/>
              </a:solidFill>
              <a:latin typeface="Aptos" panose="020B0004020202020204" pitchFamily="34" charset="0"/>
              <a:cs typeface="Arial" pitchFamily="34" charset="0"/>
            </a:endParaRPr>
          </a:p>
        </p:txBody>
      </p:sp>
      <p:grpSp>
        <p:nvGrpSpPr>
          <p:cNvPr id="47" name="Group 46">
            <a:extLst>
              <a:ext uri="{FF2B5EF4-FFF2-40B4-BE49-F238E27FC236}">
                <a16:creationId xmlns:a16="http://schemas.microsoft.com/office/drawing/2014/main" id="{FF1888C9-0BA8-4818-A8DD-AF4681317247}"/>
              </a:ext>
            </a:extLst>
          </p:cNvPr>
          <p:cNvGrpSpPr/>
          <p:nvPr/>
        </p:nvGrpSpPr>
        <p:grpSpPr>
          <a:xfrm>
            <a:off x="5537465" y="5324463"/>
            <a:ext cx="1123201" cy="943915"/>
            <a:chOff x="2200281" y="4127966"/>
            <a:chExt cx="1123201" cy="1080120"/>
          </a:xfrm>
        </p:grpSpPr>
        <p:grpSp>
          <p:nvGrpSpPr>
            <p:cNvPr id="48" name="Group 47">
              <a:extLst>
                <a:ext uri="{FF2B5EF4-FFF2-40B4-BE49-F238E27FC236}">
                  <a16:creationId xmlns:a16="http://schemas.microsoft.com/office/drawing/2014/main" id="{44ABDC91-F67D-4A41-A33F-23615554FB9A}"/>
                </a:ext>
              </a:extLst>
            </p:cNvPr>
            <p:cNvGrpSpPr/>
            <p:nvPr/>
          </p:nvGrpSpPr>
          <p:grpSpPr>
            <a:xfrm>
              <a:off x="2200282" y="4127966"/>
              <a:ext cx="1123200" cy="1080120"/>
              <a:chOff x="2689418" y="2184493"/>
              <a:chExt cx="1123200" cy="1080120"/>
            </a:xfrm>
            <a:solidFill>
              <a:srgbClr val="40488D"/>
            </a:solidFill>
          </p:grpSpPr>
          <p:sp>
            <p:nvSpPr>
              <p:cNvPr id="52" name="Oval 51">
                <a:extLst>
                  <a:ext uri="{FF2B5EF4-FFF2-40B4-BE49-F238E27FC236}">
                    <a16:creationId xmlns:a16="http://schemas.microsoft.com/office/drawing/2014/main" id="{1C4896A1-348B-4735-A91D-355838B5465B}"/>
                  </a:ext>
                </a:extLst>
              </p:cNvPr>
              <p:cNvSpPr/>
              <p:nvPr/>
            </p:nvSpPr>
            <p:spPr bwMode="auto">
              <a:xfrm>
                <a:off x="2689418" y="2184493"/>
                <a:ext cx="1123200" cy="94151"/>
              </a:xfrm>
              <a:prstGeom prst="ellipse">
                <a:avLst/>
              </a:prstGeom>
              <a:solidFill>
                <a:srgbClr val="0066CC"/>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u="sng" kern="0" err="1">
                  <a:solidFill>
                    <a:srgbClr val="FFFFFF"/>
                  </a:solidFill>
                  <a:latin typeface="Calibri" panose="020F0502020204030204"/>
                  <a:cs typeface="+mn-cs"/>
                </a:endParaRPr>
              </a:p>
            </p:txBody>
          </p:sp>
          <p:sp>
            <p:nvSpPr>
              <p:cNvPr id="53" name="Freeform: Shape 52">
                <a:extLst>
                  <a:ext uri="{FF2B5EF4-FFF2-40B4-BE49-F238E27FC236}">
                    <a16:creationId xmlns:a16="http://schemas.microsoft.com/office/drawing/2014/main" id="{581F55EB-081E-413A-94E3-BA952D2F49C0}"/>
                  </a:ext>
                </a:extLst>
              </p:cNvPr>
              <p:cNvSpPr/>
              <p:nvPr/>
            </p:nvSpPr>
            <p:spPr bwMode="auto">
              <a:xfrm>
                <a:off x="2689418" y="2256501"/>
                <a:ext cx="1123200" cy="943704"/>
              </a:xfrm>
              <a:custGeom>
                <a:avLst/>
                <a:gdLst>
                  <a:gd name="connsiteX0" fmla="*/ 0 w 1123200"/>
                  <a:gd name="connsiteY0" fmla="*/ 0 h 419359"/>
                  <a:gd name="connsiteX1" fmla="*/ 1123200 w 1123200"/>
                  <a:gd name="connsiteY1" fmla="*/ 0 h 419359"/>
                  <a:gd name="connsiteX2" fmla="*/ 1123200 w 1123200"/>
                  <a:gd name="connsiteY2" fmla="*/ 419359 h 419359"/>
                  <a:gd name="connsiteX3" fmla="*/ 0 w 1123200"/>
                  <a:gd name="connsiteY3" fmla="*/ 419359 h 419359"/>
                </a:gdLst>
                <a:ahLst/>
                <a:cxnLst>
                  <a:cxn ang="0">
                    <a:pos x="connsiteX0" y="connsiteY0"/>
                  </a:cxn>
                  <a:cxn ang="0">
                    <a:pos x="connsiteX1" y="connsiteY1"/>
                  </a:cxn>
                  <a:cxn ang="0">
                    <a:pos x="connsiteX2" y="connsiteY2"/>
                  </a:cxn>
                  <a:cxn ang="0">
                    <a:pos x="connsiteX3" y="connsiteY3"/>
                  </a:cxn>
                </a:cxnLst>
                <a:rect l="l" t="t" r="r" b="b"/>
                <a:pathLst>
                  <a:path w="1123200" h="419359">
                    <a:moveTo>
                      <a:pt x="0" y="0"/>
                    </a:moveTo>
                    <a:lnTo>
                      <a:pt x="1123200" y="0"/>
                    </a:lnTo>
                    <a:lnTo>
                      <a:pt x="1123200" y="419359"/>
                    </a:lnTo>
                    <a:lnTo>
                      <a:pt x="0" y="419359"/>
                    </a:lnTo>
                    <a:close/>
                  </a:path>
                </a:pathLst>
              </a:custGeom>
              <a:grp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54" name="Oval 53">
                <a:extLst>
                  <a:ext uri="{FF2B5EF4-FFF2-40B4-BE49-F238E27FC236}">
                    <a16:creationId xmlns:a16="http://schemas.microsoft.com/office/drawing/2014/main" id="{E574DB92-24CF-4055-AF1C-2D996C0F4D67}"/>
                  </a:ext>
                </a:extLst>
              </p:cNvPr>
              <p:cNvSpPr/>
              <p:nvPr/>
            </p:nvSpPr>
            <p:spPr bwMode="auto">
              <a:xfrm>
                <a:off x="2689418" y="3170462"/>
                <a:ext cx="1123200" cy="94151"/>
              </a:xfrm>
              <a:prstGeom prst="ellipse">
                <a:avLst/>
              </a:prstGeom>
              <a:grp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grpSp>
        <p:grpSp>
          <p:nvGrpSpPr>
            <p:cNvPr id="49" name="Group 48">
              <a:extLst>
                <a:ext uri="{FF2B5EF4-FFF2-40B4-BE49-F238E27FC236}">
                  <a16:creationId xmlns:a16="http://schemas.microsoft.com/office/drawing/2014/main" id="{89042757-670E-40A2-B3FF-E1A068F3AFAF}"/>
                </a:ext>
              </a:extLst>
            </p:cNvPr>
            <p:cNvGrpSpPr/>
            <p:nvPr/>
          </p:nvGrpSpPr>
          <p:grpSpPr>
            <a:xfrm>
              <a:off x="2200281" y="4444219"/>
              <a:ext cx="1123201" cy="680598"/>
              <a:chOff x="3602052" y="4476618"/>
              <a:chExt cx="1123201" cy="444320"/>
            </a:xfrm>
            <a:solidFill>
              <a:srgbClr val="B7FFB7"/>
            </a:solidFill>
          </p:grpSpPr>
          <p:sp>
            <p:nvSpPr>
              <p:cNvPr id="50" name="Freeform: Shape 49">
                <a:extLst>
                  <a:ext uri="{FF2B5EF4-FFF2-40B4-BE49-F238E27FC236}">
                    <a16:creationId xmlns:a16="http://schemas.microsoft.com/office/drawing/2014/main" id="{126FF147-BE09-4E49-81B5-797E4C70DC36}"/>
                  </a:ext>
                </a:extLst>
              </p:cNvPr>
              <p:cNvSpPr/>
              <p:nvPr/>
            </p:nvSpPr>
            <p:spPr bwMode="auto">
              <a:xfrm>
                <a:off x="3602053" y="4476618"/>
                <a:ext cx="1123200" cy="380599"/>
              </a:xfrm>
              <a:custGeom>
                <a:avLst/>
                <a:gdLst>
                  <a:gd name="connsiteX0" fmla="*/ 0 w 1123200"/>
                  <a:gd name="connsiteY0" fmla="*/ 934 h 380599"/>
                  <a:gd name="connsiteX1" fmla="*/ 561600 w 1123200"/>
                  <a:gd name="connsiteY1" fmla="*/ 43685 h 380599"/>
                  <a:gd name="connsiteX2" fmla="*/ 1123200 w 1123200"/>
                  <a:gd name="connsiteY2" fmla="*/ 934 h 380599"/>
                  <a:gd name="connsiteX3" fmla="*/ 1123200 w 1123200"/>
                  <a:gd name="connsiteY3" fmla="*/ 30486 h 380599"/>
                  <a:gd name="connsiteX4" fmla="*/ 1123200 w 1123200"/>
                  <a:gd name="connsiteY4" fmla="*/ 31420 h 380599"/>
                  <a:gd name="connsiteX5" fmla="*/ 1123200 w 1123200"/>
                  <a:gd name="connsiteY5" fmla="*/ 64245 h 380599"/>
                  <a:gd name="connsiteX6" fmla="*/ 1123200 w 1123200"/>
                  <a:gd name="connsiteY6" fmla="*/ 65179 h 380599"/>
                  <a:gd name="connsiteX7" fmla="*/ 1123200 w 1123200"/>
                  <a:gd name="connsiteY7" fmla="*/ 82090 h 380599"/>
                  <a:gd name="connsiteX8" fmla="*/ 1123200 w 1123200"/>
                  <a:gd name="connsiteY8" fmla="*/ 83024 h 380599"/>
                  <a:gd name="connsiteX9" fmla="*/ 1123200 w 1123200"/>
                  <a:gd name="connsiteY9" fmla="*/ 96647 h 380599"/>
                  <a:gd name="connsiteX10" fmla="*/ 1123200 w 1123200"/>
                  <a:gd name="connsiteY10" fmla="*/ 97581 h 380599"/>
                  <a:gd name="connsiteX11" fmla="*/ 1123200 w 1123200"/>
                  <a:gd name="connsiteY11" fmla="*/ 112576 h 380599"/>
                  <a:gd name="connsiteX12" fmla="*/ 1123200 w 1123200"/>
                  <a:gd name="connsiteY12" fmla="*/ 113510 h 380599"/>
                  <a:gd name="connsiteX13" fmla="*/ 1123200 w 1123200"/>
                  <a:gd name="connsiteY13" fmla="*/ 130078 h 380599"/>
                  <a:gd name="connsiteX14" fmla="*/ 1123200 w 1123200"/>
                  <a:gd name="connsiteY14" fmla="*/ 131012 h 380599"/>
                  <a:gd name="connsiteX15" fmla="*/ 1123200 w 1123200"/>
                  <a:gd name="connsiteY15" fmla="*/ 146335 h 380599"/>
                  <a:gd name="connsiteX16" fmla="*/ 1123200 w 1123200"/>
                  <a:gd name="connsiteY16" fmla="*/ 147269 h 380599"/>
                  <a:gd name="connsiteX17" fmla="*/ 1123200 w 1123200"/>
                  <a:gd name="connsiteY17" fmla="*/ 170676 h 380599"/>
                  <a:gd name="connsiteX18" fmla="*/ 1123200 w 1123200"/>
                  <a:gd name="connsiteY18" fmla="*/ 171610 h 380599"/>
                  <a:gd name="connsiteX19" fmla="*/ 1123200 w 1123200"/>
                  <a:gd name="connsiteY19" fmla="*/ 178737 h 380599"/>
                  <a:gd name="connsiteX20" fmla="*/ 1123200 w 1123200"/>
                  <a:gd name="connsiteY20" fmla="*/ 179671 h 380599"/>
                  <a:gd name="connsiteX21" fmla="*/ 1123200 w 1123200"/>
                  <a:gd name="connsiteY21" fmla="*/ 212168 h 380599"/>
                  <a:gd name="connsiteX22" fmla="*/ 1123200 w 1123200"/>
                  <a:gd name="connsiteY22" fmla="*/ 213102 h 380599"/>
                  <a:gd name="connsiteX23" fmla="*/ 1123200 w 1123200"/>
                  <a:gd name="connsiteY23" fmla="*/ 213892 h 380599"/>
                  <a:gd name="connsiteX24" fmla="*/ 1123200 w 1123200"/>
                  <a:gd name="connsiteY24" fmla="*/ 214826 h 380599"/>
                  <a:gd name="connsiteX25" fmla="*/ 1123200 w 1123200"/>
                  <a:gd name="connsiteY25" fmla="*/ 252766 h 380599"/>
                  <a:gd name="connsiteX26" fmla="*/ 1123200 w 1123200"/>
                  <a:gd name="connsiteY26" fmla="*/ 253700 h 380599"/>
                  <a:gd name="connsiteX27" fmla="*/ 1123200 w 1123200"/>
                  <a:gd name="connsiteY27" fmla="*/ 254824 h 380599"/>
                  <a:gd name="connsiteX28" fmla="*/ 1123200 w 1123200"/>
                  <a:gd name="connsiteY28" fmla="*/ 255758 h 380599"/>
                  <a:gd name="connsiteX29" fmla="*/ 1123200 w 1123200"/>
                  <a:gd name="connsiteY29" fmla="*/ 295982 h 380599"/>
                  <a:gd name="connsiteX30" fmla="*/ 1123200 w 1123200"/>
                  <a:gd name="connsiteY30" fmla="*/ 296916 h 380599"/>
                  <a:gd name="connsiteX31" fmla="*/ 1123200 w 1123200"/>
                  <a:gd name="connsiteY31" fmla="*/ 336914 h 380599"/>
                  <a:gd name="connsiteX32" fmla="*/ 1121964 w 1123200"/>
                  <a:gd name="connsiteY32" fmla="*/ 336914 h 380599"/>
                  <a:gd name="connsiteX33" fmla="*/ 1123200 w 1123200"/>
                  <a:gd name="connsiteY33" fmla="*/ 337848 h 380599"/>
                  <a:gd name="connsiteX34" fmla="*/ 561600 w 1123200"/>
                  <a:gd name="connsiteY34" fmla="*/ 380599 h 380599"/>
                  <a:gd name="connsiteX35" fmla="*/ 0 w 1123200"/>
                  <a:gd name="connsiteY35" fmla="*/ 337848 h 380599"/>
                  <a:gd name="connsiteX36" fmla="*/ 1236 w 1123200"/>
                  <a:gd name="connsiteY36" fmla="*/ 336914 h 380599"/>
                  <a:gd name="connsiteX37" fmla="*/ 0 w 1123200"/>
                  <a:gd name="connsiteY37" fmla="*/ 336914 h 380599"/>
                  <a:gd name="connsiteX38" fmla="*/ 0 w 1123200"/>
                  <a:gd name="connsiteY38" fmla="*/ 296916 h 380599"/>
                  <a:gd name="connsiteX39" fmla="*/ 0 w 1123200"/>
                  <a:gd name="connsiteY39" fmla="*/ 295982 h 380599"/>
                  <a:gd name="connsiteX40" fmla="*/ 0 w 1123200"/>
                  <a:gd name="connsiteY40" fmla="*/ 255758 h 380599"/>
                  <a:gd name="connsiteX41" fmla="*/ 0 w 1123200"/>
                  <a:gd name="connsiteY41" fmla="*/ 254824 h 380599"/>
                  <a:gd name="connsiteX42" fmla="*/ 0 w 1123200"/>
                  <a:gd name="connsiteY42" fmla="*/ 253700 h 380599"/>
                  <a:gd name="connsiteX43" fmla="*/ 0 w 1123200"/>
                  <a:gd name="connsiteY43" fmla="*/ 252766 h 380599"/>
                  <a:gd name="connsiteX44" fmla="*/ 0 w 1123200"/>
                  <a:gd name="connsiteY44" fmla="*/ 214826 h 380599"/>
                  <a:gd name="connsiteX45" fmla="*/ 0 w 1123200"/>
                  <a:gd name="connsiteY45" fmla="*/ 213892 h 380599"/>
                  <a:gd name="connsiteX46" fmla="*/ 0 w 1123200"/>
                  <a:gd name="connsiteY46" fmla="*/ 213102 h 380599"/>
                  <a:gd name="connsiteX47" fmla="*/ 0 w 1123200"/>
                  <a:gd name="connsiteY47" fmla="*/ 212168 h 380599"/>
                  <a:gd name="connsiteX48" fmla="*/ 0 w 1123200"/>
                  <a:gd name="connsiteY48" fmla="*/ 179671 h 380599"/>
                  <a:gd name="connsiteX49" fmla="*/ 0 w 1123200"/>
                  <a:gd name="connsiteY49" fmla="*/ 178737 h 380599"/>
                  <a:gd name="connsiteX50" fmla="*/ 0 w 1123200"/>
                  <a:gd name="connsiteY50" fmla="*/ 171610 h 380599"/>
                  <a:gd name="connsiteX51" fmla="*/ 0 w 1123200"/>
                  <a:gd name="connsiteY51" fmla="*/ 170676 h 380599"/>
                  <a:gd name="connsiteX52" fmla="*/ 0 w 1123200"/>
                  <a:gd name="connsiteY52" fmla="*/ 147269 h 380599"/>
                  <a:gd name="connsiteX53" fmla="*/ 0 w 1123200"/>
                  <a:gd name="connsiteY53" fmla="*/ 146335 h 380599"/>
                  <a:gd name="connsiteX54" fmla="*/ 0 w 1123200"/>
                  <a:gd name="connsiteY54" fmla="*/ 131012 h 380599"/>
                  <a:gd name="connsiteX55" fmla="*/ 0 w 1123200"/>
                  <a:gd name="connsiteY55" fmla="*/ 130078 h 380599"/>
                  <a:gd name="connsiteX56" fmla="*/ 0 w 1123200"/>
                  <a:gd name="connsiteY56" fmla="*/ 113510 h 380599"/>
                  <a:gd name="connsiteX57" fmla="*/ 0 w 1123200"/>
                  <a:gd name="connsiteY57" fmla="*/ 112576 h 380599"/>
                  <a:gd name="connsiteX58" fmla="*/ 0 w 1123200"/>
                  <a:gd name="connsiteY58" fmla="*/ 97581 h 380599"/>
                  <a:gd name="connsiteX59" fmla="*/ 0 w 1123200"/>
                  <a:gd name="connsiteY59" fmla="*/ 96647 h 380599"/>
                  <a:gd name="connsiteX60" fmla="*/ 0 w 1123200"/>
                  <a:gd name="connsiteY60" fmla="*/ 83024 h 380599"/>
                  <a:gd name="connsiteX61" fmla="*/ 0 w 1123200"/>
                  <a:gd name="connsiteY61" fmla="*/ 82090 h 380599"/>
                  <a:gd name="connsiteX62" fmla="*/ 0 w 1123200"/>
                  <a:gd name="connsiteY62" fmla="*/ 65179 h 380599"/>
                  <a:gd name="connsiteX63" fmla="*/ 0 w 1123200"/>
                  <a:gd name="connsiteY63" fmla="*/ 64245 h 380599"/>
                  <a:gd name="connsiteX64" fmla="*/ 0 w 1123200"/>
                  <a:gd name="connsiteY64" fmla="*/ 31420 h 380599"/>
                  <a:gd name="connsiteX65" fmla="*/ 0 w 1123200"/>
                  <a:gd name="connsiteY65" fmla="*/ 30486 h 380599"/>
                  <a:gd name="connsiteX66" fmla="*/ 1121964 w 1123200"/>
                  <a:gd name="connsiteY66" fmla="*/ 0 h 380599"/>
                  <a:gd name="connsiteX67" fmla="*/ 1123200 w 1123200"/>
                  <a:gd name="connsiteY67" fmla="*/ 0 h 380599"/>
                  <a:gd name="connsiteX68" fmla="*/ 1123200 w 1123200"/>
                  <a:gd name="connsiteY68" fmla="*/ 934 h 380599"/>
                  <a:gd name="connsiteX69" fmla="*/ 0 w 1123200"/>
                  <a:gd name="connsiteY69" fmla="*/ 0 h 380599"/>
                  <a:gd name="connsiteX70" fmla="*/ 1236 w 1123200"/>
                  <a:gd name="connsiteY70" fmla="*/ 0 h 380599"/>
                  <a:gd name="connsiteX71" fmla="*/ 0 w 1123200"/>
                  <a:gd name="connsiteY71" fmla="*/ 934 h 38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23200" h="380599">
                    <a:moveTo>
                      <a:pt x="0" y="934"/>
                    </a:moveTo>
                    <a:cubicBezTo>
                      <a:pt x="0" y="24545"/>
                      <a:pt x="251437" y="43685"/>
                      <a:pt x="561600" y="43685"/>
                    </a:cubicBezTo>
                    <a:cubicBezTo>
                      <a:pt x="871763" y="43685"/>
                      <a:pt x="1123200" y="24545"/>
                      <a:pt x="1123200" y="934"/>
                    </a:cubicBezTo>
                    <a:lnTo>
                      <a:pt x="1123200" y="30486"/>
                    </a:lnTo>
                    <a:lnTo>
                      <a:pt x="1123200" y="31420"/>
                    </a:lnTo>
                    <a:lnTo>
                      <a:pt x="1123200" y="64245"/>
                    </a:lnTo>
                    <a:lnTo>
                      <a:pt x="1123200" y="65179"/>
                    </a:lnTo>
                    <a:lnTo>
                      <a:pt x="1123200" y="82090"/>
                    </a:lnTo>
                    <a:lnTo>
                      <a:pt x="1123200" y="83024"/>
                    </a:lnTo>
                    <a:lnTo>
                      <a:pt x="1123200" y="96647"/>
                    </a:lnTo>
                    <a:lnTo>
                      <a:pt x="1123200" y="97581"/>
                    </a:lnTo>
                    <a:lnTo>
                      <a:pt x="1123200" y="112576"/>
                    </a:lnTo>
                    <a:lnTo>
                      <a:pt x="1123200" y="113510"/>
                    </a:lnTo>
                    <a:lnTo>
                      <a:pt x="1123200" y="130078"/>
                    </a:lnTo>
                    <a:lnTo>
                      <a:pt x="1123200" y="131012"/>
                    </a:lnTo>
                    <a:lnTo>
                      <a:pt x="1123200" y="146335"/>
                    </a:lnTo>
                    <a:lnTo>
                      <a:pt x="1123200" y="147269"/>
                    </a:lnTo>
                    <a:lnTo>
                      <a:pt x="1123200" y="170676"/>
                    </a:lnTo>
                    <a:lnTo>
                      <a:pt x="1123200" y="171610"/>
                    </a:lnTo>
                    <a:lnTo>
                      <a:pt x="1123200" y="178737"/>
                    </a:lnTo>
                    <a:lnTo>
                      <a:pt x="1123200" y="179671"/>
                    </a:lnTo>
                    <a:lnTo>
                      <a:pt x="1123200" y="212168"/>
                    </a:lnTo>
                    <a:lnTo>
                      <a:pt x="1123200" y="213102"/>
                    </a:lnTo>
                    <a:lnTo>
                      <a:pt x="1123200" y="213892"/>
                    </a:lnTo>
                    <a:lnTo>
                      <a:pt x="1123200" y="214826"/>
                    </a:lnTo>
                    <a:lnTo>
                      <a:pt x="1123200" y="252766"/>
                    </a:lnTo>
                    <a:lnTo>
                      <a:pt x="1123200" y="253700"/>
                    </a:lnTo>
                    <a:lnTo>
                      <a:pt x="1123200" y="254824"/>
                    </a:lnTo>
                    <a:lnTo>
                      <a:pt x="1123200" y="255758"/>
                    </a:lnTo>
                    <a:lnTo>
                      <a:pt x="1123200" y="295982"/>
                    </a:lnTo>
                    <a:lnTo>
                      <a:pt x="1123200" y="296916"/>
                    </a:lnTo>
                    <a:lnTo>
                      <a:pt x="1123200" y="336914"/>
                    </a:lnTo>
                    <a:lnTo>
                      <a:pt x="1121964" y="336914"/>
                    </a:lnTo>
                    <a:lnTo>
                      <a:pt x="1123200" y="337848"/>
                    </a:lnTo>
                    <a:cubicBezTo>
                      <a:pt x="1123200" y="361459"/>
                      <a:pt x="871763" y="380599"/>
                      <a:pt x="561600" y="380599"/>
                    </a:cubicBezTo>
                    <a:cubicBezTo>
                      <a:pt x="251437" y="380599"/>
                      <a:pt x="0" y="361459"/>
                      <a:pt x="0" y="337848"/>
                    </a:cubicBezTo>
                    <a:lnTo>
                      <a:pt x="1236" y="336914"/>
                    </a:lnTo>
                    <a:lnTo>
                      <a:pt x="0" y="336914"/>
                    </a:lnTo>
                    <a:lnTo>
                      <a:pt x="0" y="296916"/>
                    </a:lnTo>
                    <a:lnTo>
                      <a:pt x="0" y="295982"/>
                    </a:lnTo>
                    <a:lnTo>
                      <a:pt x="0" y="255758"/>
                    </a:lnTo>
                    <a:lnTo>
                      <a:pt x="0" y="254824"/>
                    </a:lnTo>
                    <a:lnTo>
                      <a:pt x="0" y="253700"/>
                    </a:lnTo>
                    <a:lnTo>
                      <a:pt x="0" y="252766"/>
                    </a:lnTo>
                    <a:lnTo>
                      <a:pt x="0" y="214826"/>
                    </a:lnTo>
                    <a:lnTo>
                      <a:pt x="0" y="213892"/>
                    </a:lnTo>
                    <a:lnTo>
                      <a:pt x="0" y="213102"/>
                    </a:lnTo>
                    <a:lnTo>
                      <a:pt x="0" y="212168"/>
                    </a:lnTo>
                    <a:lnTo>
                      <a:pt x="0" y="179671"/>
                    </a:lnTo>
                    <a:lnTo>
                      <a:pt x="0" y="178737"/>
                    </a:lnTo>
                    <a:lnTo>
                      <a:pt x="0" y="171610"/>
                    </a:lnTo>
                    <a:lnTo>
                      <a:pt x="0" y="170676"/>
                    </a:lnTo>
                    <a:lnTo>
                      <a:pt x="0" y="147269"/>
                    </a:lnTo>
                    <a:lnTo>
                      <a:pt x="0" y="146335"/>
                    </a:lnTo>
                    <a:lnTo>
                      <a:pt x="0" y="131012"/>
                    </a:lnTo>
                    <a:lnTo>
                      <a:pt x="0" y="130078"/>
                    </a:lnTo>
                    <a:lnTo>
                      <a:pt x="0" y="113510"/>
                    </a:lnTo>
                    <a:lnTo>
                      <a:pt x="0" y="112576"/>
                    </a:lnTo>
                    <a:lnTo>
                      <a:pt x="0" y="97581"/>
                    </a:lnTo>
                    <a:lnTo>
                      <a:pt x="0" y="96647"/>
                    </a:lnTo>
                    <a:lnTo>
                      <a:pt x="0" y="83024"/>
                    </a:lnTo>
                    <a:lnTo>
                      <a:pt x="0" y="82090"/>
                    </a:lnTo>
                    <a:lnTo>
                      <a:pt x="0" y="65179"/>
                    </a:lnTo>
                    <a:lnTo>
                      <a:pt x="0" y="64245"/>
                    </a:lnTo>
                    <a:lnTo>
                      <a:pt x="0" y="31420"/>
                    </a:lnTo>
                    <a:lnTo>
                      <a:pt x="0" y="30486"/>
                    </a:lnTo>
                    <a:close/>
                    <a:moveTo>
                      <a:pt x="1121964" y="0"/>
                    </a:moveTo>
                    <a:lnTo>
                      <a:pt x="1123200" y="0"/>
                    </a:lnTo>
                    <a:lnTo>
                      <a:pt x="1123200" y="934"/>
                    </a:lnTo>
                    <a:close/>
                    <a:moveTo>
                      <a:pt x="0" y="0"/>
                    </a:moveTo>
                    <a:lnTo>
                      <a:pt x="1236" y="0"/>
                    </a:lnTo>
                    <a:lnTo>
                      <a:pt x="0" y="934"/>
                    </a:lnTo>
                    <a:close/>
                  </a:path>
                </a:pathLst>
              </a:custGeom>
              <a:solidFill>
                <a:srgbClr val="A8ADD8"/>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51" name="Text Box 8">
                <a:extLst>
                  <a:ext uri="{FF2B5EF4-FFF2-40B4-BE49-F238E27FC236}">
                    <a16:creationId xmlns:a16="http://schemas.microsoft.com/office/drawing/2014/main" id="{D49F7217-4D0B-4023-881E-333E7656D122}"/>
                  </a:ext>
                </a:extLst>
              </p:cNvPr>
              <p:cNvSpPr txBox="1">
                <a:spLocks noChangeArrowheads="1"/>
              </p:cNvSpPr>
              <p:nvPr/>
            </p:nvSpPr>
            <p:spPr bwMode="auto">
              <a:xfrm>
                <a:off x="3602052" y="4491164"/>
                <a:ext cx="1077334" cy="429774"/>
              </a:xfrm>
              <a:prstGeom prst="rect">
                <a:avLst/>
              </a:prstGeom>
              <a:noFill/>
              <a:ln w="9525" algn="ctr">
                <a:noFill/>
                <a:miter lim="800000"/>
                <a:headEnd/>
                <a:tailEnd/>
              </a:ln>
            </p:spPr>
            <p:txBody>
              <a:bodyPr wrap="square" lIns="82058" tIns="41029" rIns="82058" bIns="41029">
                <a:spAutoFit/>
              </a:bodyPr>
              <a:lstStyle/>
              <a:p>
                <a:pPr algn="ctr" defTabSz="914400" eaLnBrk="1" fontAlgn="auto" hangingPunct="1">
                  <a:spcBef>
                    <a:spcPct val="50000"/>
                  </a:spcBef>
                  <a:spcAft>
                    <a:spcPts val="0"/>
                  </a:spcAft>
                  <a:defRPr/>
                </a:pPr>
                <a:r>
                  <a:rPr lang="en-GB" sz="1600" kern="0">
                    <a:latin typeface="Aptos" panose="020B0004020202020204" pitchFamily="34" charset="0"/>
                    <a:ea typeface="ヒラギノ角ゴ Pro W3" charset="-128"/>
                    <a:cs typeface="Arial" pitchFamily="34" charset="0"/>
                  </a:rPr>
                  <a:t>State</a:t>
                </a:r>
              </a:p>
              <a:p>
                <a:pPr algn="ctr" defTabSz="914400" eaLnBrk="1" fontAlgn="auto" hangingPunct="1">
                  <a:spcBef>
                    <a:spcPts val="0"/>
                  </a:spcBef>
                  <a:spcAft>
                    <a:spcPts val="0"/>
                  </a:spcAft>
                  <a:defRPr/>
                </a:pPr>
                <a:r>
                  <a:rPr lang="en-GB" sz="1600" kern="0">
                    <a:latin typeface="Aptos" panose="020B0004020202020204" pitchFamily="34" charset="0"/>
                    <a:ea typeface="ヒラギノ角ゴ Pro W3" charset="-128"/>
                    <a:cs typeface="Arial" pitchFamily="34" charset="0"/>
                  </a:rPr>
                  <a:t>Pension</a:t>
                </a:r>
                <a:endParaRPr lang="en-US" sz="1600" kern="0">
                  <a:latin typeface="Aptos" panose="020B0004020202020204" pitchFamily="34" charset="0"/>
                  <a:ea typeface="ヒラギノ角ゴ Pro W3" charset="-128"/>
                  <a:cs typeface="Arial" pitchFamily="34" charset="0"/>
                </a:endParaRPr>
              </a:p>
            </p:txBody>
          </p:sp>
        </p:grpSp>
      </p:grpSp>
      <p:grpSp>
        <p:nvGrpSpPr>
          <p:cNvPr id="55" name="!!pensions">
            <a:extLst>
              <a:ext uri="{FF2B5EF4-FFF2-40B4-BE49-F238E27FC236}">
                <a16:creationId xmlns:a16="http://schemas.microsoft.com/office/drawing/2014/main" id="{B0B900FF-822F-49D2-9D71-B1F41A7F2852}"/>
              </a:ext>
            </a:extLst>
          </p:cNvPr>
          <p:cNvGrpSpPr/>
          <p:nvPr/>
        </p:nvGrpSpPr>
        <p:grpSpPr>
          <a:xfrm>
            <a:off x="5537464" y="4545740"/>
            <a:ext cx="1123200" cy="930551"/>
            <a:chOff x="4013464" y="4704675"/>
            <a:chExt cx="1123200" cy="930551"/>
          </a:xfrm>
        </p:grpSpPr>
        <p:grpSp>
          <p:nvGrpSpPr>
            <p:cNvPr id="56" name="Group 55">
              <a:extLst>
                <a:ext uri="{FF2B5EF4-FFF2-40B4-BE49-F238E27FC236}">
                  <a16:creationId xmlns:a16="http://schemas.microsoft.com/office/drawing/2014/main" id="{7D9E1814-D76F-4427-AD0C-71080953BB70}"/>
                </a:ext>
              </a:extLst>
            </p:cNvPr>
            <p:cNvGrpSpPr/>
            <p:nvPr/>
          </p:nvGrpSpPr>
          <p:grpSpPr>
            <a:xfrm>
              <a:off x="4013464" y="4704675"/>
              <a:ext cx="1123200" cy="930551"/>
              <a:chOff x="2689418" y="2334062"/>
              <a:chExt cx="1123200" cy="930551"/>
            </a:xfrm>
          </p:grpSpPr>
          <p:sp>
            <p:nvSpPr>
              <p:cNvPr id="97" name="Freeform: Shape 96">
                <a:extLst>
                  <a:ext uri="{FF2B5EF4-FFF2-40B4-BE49-F238E27FC236}">
                    <a16:creationId xmlns:a16="http://schemas.microsoft.com/office/drawing/2014/main" id="{A9595253-9F77-4FDF-B6DA-99A7B17D19EB}"/>
                  </a:ext>
                </a:extLst>
              </p:cNvPr>
              <p:cNvSpPr/>
              <p:nvPr/>
            </p:nvSpPr>
            <p:spPr bwMode="auto">
              <a:xfrm>
                <a:off x="2689418" y="2381153"/>
                <a:ext cx="1123200" cy="829248"/>
              </a:xfrm>
              <a:custGeom>
                <a:avLst/>
                <a:gdLst>
                  <a:gd name="connsiteX0" fmla="*/ 0 w 1123200"/>
                  <a:gd name="connsiteY0" fmla="*/ 0 h 419359"/>
                  <a:gd name="connsiteX1" fmla="*/ 1123200 w 1123200"/>
                  <a:gd name="connsiteY1" fmla="*/ 0 h 419359"/>
                  <a:gd name="connsiteX2" fmla="*/ 1123200 w 1123200"/>
                  <a:gd name="connsiteY2" fmla="*/ 419359 h 419359"/>
                  <a:gd name="connsiteX3" fmla="*/ 0 w 1123200"/>
                  <a:gd name="connsiteY3" fmla="*/ 419359 h 419359"/>
                </a:gdLst>
                <a:ahLst/>
                <a:cxnLst>
                  <a:cxn ang="0">
                    <a:pos x="connsiteX0" y="connsiteY0"/>
                  </a:cxn>
                  <a:cxn ang="0">
                    <a:pos x="connsiteX1" y="connsiteY1"/>
                  </a:cxn>
                  <a:cxn ang="0">
                    <a:pos x="connsiteX2" y="connsiteY2"/>
                  </a:cxn>
                  <a:cxn ang="0">
                    <a:pos x="connsiteX3" y="connsiteY3"/>
                  </a:cxn>
                </a:cxnLst>
                <a:rect l="l" t="t" r="r" b="b"/>
                <a:pathLst>
                  <a:path w="1123200" h="419359">
                    <a:moveTo>
                      <a:pt x="0" y="0"/>
                    </a:moveTo>
                    <a:lnTo>
                      <a:pt x="1123200" y="0"/>
                    </a:lnTo>
                    <a:lnTo>
                      <a:pt x="1123200" y="419359"/>
                    </a:lnTo>
                    <a:lnTo>
                      <a:pt x="0" y="419359"/>
                    </a:lnTo>
                    <a:close/>
                  </a:path>
                </a:pathLst>
              </a:custGeom>
              <a:solidFill>
                <a:srgbClr val="008A00"/>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98" name="Oval 97">
                <a:extLst>
                  <a:ext uri="{FF2B5EF4-FFF2-40B4-BE49-F238E27FC236}">
                    <a16:creationId xmlns:a16="http://schemas.microsoft.com/office/drawing/2014/main" id="{886A8646-F7BA-4AA3-A143-4412A0E91693}"/>
                  </a:ext>
                </a:extLst>
              </p:cNvPr>
              <p:cNvSpPr/>
              <p:nvPr/>
            </p:nvSpPr>
            <p:spPr bwMode="auto">
              <a:xfrm>
                <a:off x="2689418" y="3170462"/>
                <a:ext cx="1123200" cy="94151"/>
              </a:xfrm>
              <a:prstGeom prst="ellipse">
                <a:avLst/>
              </a:prstGeom>
              <a:solidFill>
                <a:srgbClr val="008A00"/>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99" name="Oval 98">
                <a:extLst>
                  <a:ext uri="{FF2B5EF4-FFF2-40B4-BE49-F238E27FC236}">
                    <a16:creationId xmlns:a16="http://schemas.microsoft.com/office/drawing/2014/main" id="{B8EF62B3-47BD-405F-A3C6-6863F22E8313}"/>
                  </a:ext>
                </a:extLst>
              </p:cNvPr>
              <p:cNvSpPr/>
              <p:nvPr/>
            </p:nvSpPr>
            <p:spPr bwMode="auto">
              <a:xfrm>
                <a:off x="2689418" y="2334062"/>
                <a:ext cx="1123200" cy="94151"/>
              </a:xfrm>
              <a:prstGeom prst="ellipse">
                <a:avLst/>
              </a:prstGeom>
              <a:gradFill flip="none" rotWithShape="1">
                <a:gsLst>
                  <a:gs pos="100000">
                    <a:srgbClr val="33FF33"/>
                  </a:gs>
                  <a:gs pos="0">
                    <a:srgbClr val="008A00"/>
                  </a:gs>
                </a:gsLst>
                <a:lin ang="2700000" scaled="1"/>
                <a:tileRect/>
              </a:gra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u="sng" kern="0" err="1">
                  <a:solidFill>
                    <a:srgbClr val="FFFFFF"/>
                  </a:solidFill>
                  <a:latin typeface="Calibri" panose="020F0502020204030204"/>
                  <a:cs typeface="+mn-cs"/>
                </a:endParaRPr>
              </a:p>
            </p:txBody>
          </p:sp>
        </p:grpSp>
        <p:grpSp>
          <p:nvGrpSpPr>
            <p:cNvPr id="58" name="Group 57">
              <a:extLst>
                <a:ext uri="{FF2B5EF4-FFF2-40B4-BE49-F238E27FC236}">
                  <a16:creationId xmlns:a16="http://schemas.microsoft.com/office/drawing/2014/main" id="{A071C900-B6C7-4E9A-ACC4-70C2A0C42657}"/>
                </a:ext>
              </a:extLst>
            </p:cNvPr>
            <p:cNvGrpSpPr/>
            <p:nvPr/>
          </p:nvGrpSpPr>
          <p:grpSpPr>
            <a:xfrm>
              <a:off x="4013464" y="4972652"/>
              <a:ext cx="1123200" cy="383541"/>
              <a:chOff x="3602053" y="4476618"/>
              <a:chExt cx="1123200" cy="383541"/>
            </a:xfrm>
            <a:solidFill>
              <a:srgbClr val="B7FFB7"/>
            </a:solidFill>
          </p:grpSpPr>
          <p:sp>
            <p:nvSpPr>
              <p:cNvPr id="95" name="Freeform: Shape 94">
                <a:extLst>
                  <a:ext uri="{FF2B5EF4-FFF2-40B4-BE49-F238E27FC236}">
                    <a16:creationId xmlns:a16="http://schemas.microsoft.com/office/drawing/2014/main" id="{A43009FA-1A98-4DD1-B785-70FE43F38AE6}"/>
                  </a:ext>
                </a:extLst>
              </p:cNvPr>
              <p:cNvSpPr/>
              <p:nvPr/>
            </p:nvSpPr>
            <p:spPr bwMode="auto">
              <a:xfrm>
                <a:off x="3602053" y="4476618"/>
                <a:ext cx="1123200" cy="380599"/>
              </a:xfrm>
              <a:custGeom>
                <a:avLst/>
                <a:gdLst>
                  <a:gd name="connsiteX0" fmla="*/ 0 w 1123200"/>
                  <a:gd name="connsiteY0" fmla="*/ 934 h 380599"/>
                  <a:gd name="connsiteX1" fmla="*/ 561600 w 1123200"/>
                  <a:gd name="connsiteY1" fmla="*/ 43685 h 380599"/>
                  <a:gd name="connsiteX2" fmla="*/ 1123200 w 1123200"/>
                  <a:gd name="connsiteY2" fmla="*/ 934 h 380599"/>
                  <a:gd name="connsiteX3" fmla="*/ 1123200 w 1123200"/>
                  <a:gd name="connsiteY3" fmla="*/ 30486 h 380599"/>
                  <a:gd name="connsiteX4" fmla="*/ 1123200 w 1123200"/>
                  <a:gd name="connsiteY4" fmla="*/ 31420 h 380599"/>
                  <a:gd name="connsiteX5" fmla="*/ 1123200 w 1123200"/>
                  <a:gd name="connsiteY5" fmla="*/ 64245 h 380599"/>
                  <a:gd name="connsiteX6" fmla="*/ 1123200 w 1123200"/>
                  <a:gd name="connsiteY6" fmla="*/ 65179 h 380599"/>
                  <a:gd name="connsiteX7" fmla="*/ 1123200 w 1123200"/>
                  <a:gd name="connsiteY7" fmla="*/ 82090 h 380599"/>
                  <a:gd name="connsiteX8" fmla="*/ 1123200 w 1123200"/>
                  <a:gd name="connsiteY8" fmla="*/ 83024 h 380599"/>
                  <a:gd name="connsiteX9" fmla="*/ 1123200 w 1123200"/>
                  <a:gd name="connsiteY9" fmla="*/ 96647 h 380599"/>
                  <a:gd name="connsiteX10" fmla="*/ 1123200 w 1123200"/>
                  <a:gd name="connsiteY10" fmla="*/ 97581 h 380599"/>
                  <a:gd name="connsiteX11" fmla="*/ 1123200 w 1123200"/>
                  <a:gd name="connsiteY11" fmla="*/ 112576 h 380599"/>
                  <a:gd name="connsiteX12" fmla="*/ 1123200 w 1123200"/>
                  <a:gd name="connsiteY12" fmla="*/ 113510 h 380599"/>
                  <a:gd name="connsiteX13" fmla="*/ 1123200 w 1123200"/>
                  <a:gd name="connsiteY13" fmla="*/ 130078 h 380599"/>
                  <a:gd name="connsiteX14" fmla="*/ 1123200 w 1123200"/>
                  <a:gd name="connsiteY14" fmla="*/ 131012 h 380599"/>
                  <a:gd name="connsiteX15" fmla="*/ 1123200 w 1123200"/>
                  <a:gd name="connsiteY15" fmla="*/ 146335 h 380599"/>
                  <a:gd name="connsiteX16" fmla="*/ 1123200 w 1123200"/>
                  <a:gd name="connsiteY16" fmla="*/ 147269 h 380599"/>
                  <a:gd name="connsiteX17" fmla="*/ 1123200 w 1123200"/>
                  <a:gd name="connsiteY17" fmla="*/ 170676 h 380599"/>
                  <a:gd name="connsiteX18" fmla="*/ 1123200 w 1123200"/>
                  <a:gd name="connsiteY18" fmla="*/ 171610 h 380599"/>
                  <a:gd name="connsiteX19" fmla="*/ 1123200 w 1123200"/>
                  <a:gd name="connsiteY19" fmla="*/ 178737 h 380599"/>
                  <a:gd name="connsiteX20" fmla="*/ 1123200 w 1123200"/>
                  <a:gd name="connsiteY20" fmla="*/ 179671 h 380599"/>
                  <a:gd name="connsiteX21" fmla="*/ 1123200 w 1123200"/>
                  <a:gd name="connsiteY21" fmla="*/ 212168 h 380599"/>
                  <a:gd name="connsiteX22" fmla="*/ 1123200 w 1123200"/>
                  <a:gd name="connsiteY22" fmla="*/ 213102 h 380599"/>
                  <a:gd name="connsiteX23" fmla="*/ 1123200 w 1123200"/>
                  <a:gd name="connsiteY23" fmla="*/ 213892 h 380599"/>
                  <a:gd name="connsiteX24" fmla="*/ 1123200 w 1123200"/>
                  <a:gd name="connsiteY24" fmla="*/ 214826 h 380599"/>
                  <a:gd name="connsiteX25" fmla="*/ 1123200 w 1123200"/>
                  <a:gd name="connsiteY25" fmla="*/ 252766 h 380599"/>
                  <a:gd name="connsiteX26" fmla="*/ 1123200 w 1123200"/>
                  <a:gd name="connsiteY26" fmla="*/ 253700 h 380599"/>
                  <a:gd name="connsiteX27" fmla="*/ 1123200 w 1123200"/>
                  <a:gd name="connsiteY27" fmla="*/ 254824 h 380599"/>
                  <a:gd name="connsiteX28" fmla="*/ 1123200 w 1123200"/>
                  <a:gd name="connsiteY28" fmla="*/ 255758 h 380599"/>
                  <a:gd name="connsiteX29" fmla="*/ 1123200 w 1123200"/>
                  <a:gd name="connsiteY29" fmla="*/ 295982 h 380599"/>
                  <a:gd name="connsiteX30" fmla="*/ 1123200 w 1123200"/>
                  <a:gd name="connsiteY30" fmla="*/ 296916 h 380599"/>
                  <a:gd name="connsiteX31" fmla="*/ 1123200 w 1123200"/>
                  <a:gd name="connsiteY31" fmla="*/ 336914 h 380599"/>
                  <a:gd name="connsiteX32" fmla="*/ 1121964 w 1123200"/>
                  <a:gd name="connsiteY32" fmla="*/ 336914 h 380599"/>
                  <a:gd name="connsiteX33" fmla="*/ 1123200 w 1123200"/>
                  <a:gd name="connsiteY33" fmla="*/ 337848 h 380599"/>
                  <a:gd name="connsiteX34" fmla="*/ 561600 w 1123200"/>
                  <a:gd name="connsiteY34" fmla="*/ 380599 h 380599"/>
                  <a:gd name="connsiteX35" fmla="*/ 0 w 1123200"/>
                  <a:gd name="connsiteY35" fmla="*/ 337848 h 380599"/>
                  <a:gd name="connsiteX36" fmla="*/ 1236 w 1123200"/>
                  <a:gd name="connsiteY36" fmla="*/ 336914 h 380599"/>
                  <a:gd name="connsiteX37" fmla="*/ 0 w 1123200"/>
                  <a:gd name="connsiteY37" fmla="*/ 336914 h 380599"/>
                  <a:gd name="connsiteX38" fmla="*/ 0 w 1123200"/>
                  <a:gd name="connsiteY38" fmla="*/ 296916 h 380599"/>
                  <a:gd name="connsiteX39" fmla="*/ 0 w 1123200"/>
                  <a:gd name="connsiteY39" fmla="*/ 295982 h 380599"/>
                  <a:gd name="connsiteX40" fmla="*/ 0 w 1123200"/>
                  <a:gd name="connsiteY40" fmla="*/ 255758 h 380599"/>
                  <a:gd name="connsiteX41" fmla="*/ 0 w 1123200"/>
                  <a:gd name="connsiteY41" fmla="*/ 254824 h 380599"/>
                  <a:gd name="connsiteX42" fmla="*/ 0 w 1123200"/>
                  <a:gd name="connsiteY42" fmla="*/ 253700 h 380599"/>
                  <a:gd name="connsiteX43" fmla="*/ 0 w 1123200"/>
                  <a:gd name="connsiteY43" fmla="*/ 252766 h 380599"/>
                  <a:gd name="connsiteX44" fmla="*/ 0 w 1123200"/>
                  <a:gd name="connsiteY44" fmla="*/ 214826 h 380599"/>
                  <a:gd name="connsiteX45" fmla="*/ 0 w 1123200"/>
                  <a:gd name="connsiteY45" fmla="*/ 213892 h 380599"/>
                  <a:gd name="connsiteX46" fmla="*/ 0 w 1123200"/>
                  <a:gd name="connsiteY46" fmla="*/ 213102 h 380599"/>
                  <a:gd name="connsiteX47" fmla="*/ 0 w 1123200"/>
                  <a:gd name="connsiteY47" fmla="*/ 212168 h 380599"/>
                  <a:gd name="connsiteX48" fmla="*/ 0 w 1123200"/>
                  <a:gd name="connsiteY48" fmla="*/ 179671 h 380599"/>
                  <a:gd name="connsiteX49" fmla="*/ 0 w 1123200"/>
                  <a:gd name="connsiteY49" fmla="*/ 178737 h 380599"/>
                  <a:gd name="connsiteX50" fmla="*/ 0 w 1123200"/>
                  <a:gd name="connsiteY50" fmla="*/ 171610 h 380599"/>
                  <a:gd name="connsiteX51" fmla="*/ 0 w 1123200"/>
                  <a:gd name="connsiteY51" fmla="*/ 170676 h 380599"/>
                  <a:gd name="connsiteX52" fmla="*/ 0 w 1123200"/>
                  <a:gd name="connsiteY52" fmla="*/ 147269 h 380599"/>
                  <a:gd name="connsiteX53" fmla="*/ 0 w 1123200"/>
                  <a:gd name="connsiteY53" fmla="*/ 146335 h 380599"/>
                  <a:gd name="connsiteX54" fmla="*/ 0 w 1123200"/>
                  <a:gd name="connsiteY54" fmla="*/ 131012 h 380599"/>
                  <a:gd name="connsiteX55" fmla="*/ 0 w 1123200"/>
                  <a:gd name="connsiteY55" fmla="*/ 130078 h 380599"/>
                  <a:gd name="connsiteX56" fmla="*/ 0 w 1123200"/>
                  <a:gd name="connsiteY56" fmla="*/ 113510 h 380599"/>
                  <a:gd name="connsiteX57" fmla="*/ 0 w 1123200"/>
                  <a:gd name="connsiteY57" fmla="*/ 112576 h 380599"/>
                  <a:gd name="connsiteX58" fmla="*/ 0 w 1123200"/>
                  <a:gd name="connsiteY58" fmla="*/ 97581 h 380599"/>
                  <a:gd name="connsiteX59" fmla="*/ 0 w 1123200"/>
                  <a:gd name="connsiteY59" fmla="*/ 96647 h 380599"/>
                  <a:gd name="connsiteX60" fmla="*/ 0 w 1123200"/>
                  <a:gd name="connsiteY60" fmla="*/ 83024 h 380599"/>
                  <a:gd name="connsiteX61" fmla="*/ 0 w 1123200"/>
                  <a:gd name="connsiteY61" fmla="*/ 82090 h 380599"/>
                  <a:gd name="connsiteX62" fmla="*/ 0 w 1123200"/>
                  <a:gd name="connsiteY62" fmla="*/ 65179 h 380599"/>
                  <a:gd name="connsiteX63" fmla="*/ 0 w 1123200"/>
                  <a:gd name="connsiteY63" fmla="*/ 64245 h 380599"/>
                  <a:gd name="connsiteX64" fmla="*/ 0 w 1123200"/>
                  <a:gd name="connsiteY64" fmla="*/ 31420 h 380599"/>
                  <a:gd name="connsiteX65" fmla="*/ 0 w 1123200"/>
                  <a:gd name="connsiteY65" fmla="*/ 30486 h 380599"/>
                  <a:gd name="connsiteX66" fmla="*/ 1121964 w 1123200"/>
                  <a:gd name="connsiteY66" fmla="*/ 0 h 380599"/>
                  <a:gd name="connsiteX67" fmla="*/ 1123200 w 1123200"/>
                  <a:gd name="connsiteY67" fmla="*/ 0 h 380599"/>
                  <a:gd name="connsiteX68" fmla="*/ 1123200 w 1123200"/>
                  <a:gd name="connsiteY68" fmla="*/ 934 h 380599"/>
                  <a:gd name="connsiteX69" fmla="*/ 0 w 1123200"/>
                  <a:gd name="connsiteY69" fmla="*/ 0 h 380599"/>
                  <a:gd name="connsiteX70" fmla="*/ 1236 w 1123200"/>
                  <a:gd name="connsiteY70" fmla="*/ 0 h 380599"/>
                  <a:gd name="connsiteX71" fmla="*/ 0 w 1123200"/>
                  <a:gd name="connsiteY71" fmla="*/ 934 h 38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23200" h="380599">
                    <a:moveTo>
                      <a:pt x="0" y="934"/>
                    </a:moveTo>
                    <a:cubicBezTo>
                      <a:pt x="0" y="24545"/>
                      <a:pt x="251437" y="43685"/>
                      <a:pt x="561600" y="43685"/>
                    </a:cubicBezTo>
                    <a:cubicBezTo>
                      <a:pt x="871763" y="43685"/>
                      <a:pt x="1123200" y="24545"/>
                      <a:pt x="1123200" y="934"/>
                    </a:cubicBezTo>
                    <a:lnTo>
                      <a:pt x="1123200" y="30486"/>
                    </a:lnTo>
                    <a:lnTo>
                      <a:pt x="1123200" y="31420"/>
                    </a:lnTo>
                    <a:lnTo>
                      <a:pt x="1123200" y="64245"/>
                    </a:lnTo>
                    <a:lnTo>
                      <a:pt x="1123200" y="65179"/>
                    </a:lnTo>
                    <a:lnTo>
                      <a:pt x="1123200" y="82090"/>
                    </a:lnTo>
                    <a:lnTo>
                      <a:pt x="1123200" y="83024"/>
                    </a:lnTo>
                    <a:lnTo>
                      <a:pt x="1123200" y="96647"/>
                    </a:lnTo>
                    <a:lnTo>
                      <a:pt x="1123200" y="97581"/>
                    </a:lnTo>
                    <a:lnTo>
                      <a:pt x="1123200" y="112576"/>
                    </a:lnTo>
                    <a:lnTo>
                      <a:pt x="1123200" y="113510"/>
                    </a:lnTo>
                    <a:lnTo>
                      <a:pt x="1123200" y="130078"/>
                    </a:lnTo>
                    <a:lnTo>
                      <a:pt x="1123200" y="131012"/>
                    </a:lnTo>
                    <a:lnTo>
                      <a:pt x="1123200" y="146335"/>
                    </a:lnTo>
                    <a:lnTo>
                      <a:pt x="1123200" y="147269"/>
                    </a:lnTo>
                    <a:lnTo>
                      <a:pt x="1123200" y="170676"/>
                    </a:lnTo>
                    <a:lnTo>
                      <a:pt x="1123200" y="171610"/>
                    </a:lnTo>
                    <a:lnTo>
                      <a:pt x="1123200" y="178737"/>
                    </a:lnTo>
                    <a:lnTo>
                      <a:pt x="1123200" y="179671"/>
                    </a:lnTo>
                    <a:lnTo>
                      <a:pt x="1123200" y="212168"/>
                    </a:lnTo>
                    <a:lnTo>
                      <a:pt x="1123200" y="213102"/>
                    </a:lnTo>
                    <a:lnTo>
                      <a:pt x="1123200" y="213892"/>
                    </a:lnTo>
                    <a:lnTo>
                      <a:pt x="1123200" y="214826"/>
                    </a:lnTo>
                    <a:lnTo>
                      <a:pt x="1123200" y="252766"/>
                    </a:lnTo>
                    <a:lnTo>
                      <a:pt x="1123200" y="253700"/>
                    </a:lnTo>
                    <a:lnTo>
                      <a:pt x="1123200" y="254824"/>
                    </a:lnTo>
                    <a:lnTo>
                      <a:pt x="1123200" y="255758"/>
                    </a:lnTo>
                    <a:lnTo>
                      <a:pt x="1123200" y="295982"/>
                    </a:lnTo>
                    <a:lnTo>
                      <a:pt x="1123200" y="296916"/>
                    </a:lnTo>
                    <a:lnTo>
                      <a:pt x="1123200" y="336914"/>
                    </a:lnTo>
                    <a:lnTo>
                      <a:pt x="1121964" y="336914"/>
                    </a:lnTo>
                    <a:lnTo>
                      <a:pt x="1123200" y="337848"/>
                    </a:lnTo>
                    <a:cubicBezTo>
                      <a:pt x="1123200" y="361459"/>
                      <a:pt x="871763" y="380599"/>
                      <a:pt x="561600" y="380599"/>
                    </a:cubicBezTo>
                    <a:cubicBezTo>
                      <a:pt x="251437" y="380599"/>
                      <a:pt x="0" y="361459"/>
                      <a:pt x="0" y="337848"/>
                    </a:cubicBezTo>
                    <a:lnTo>
                      <a:pt x="1236" y="336914"/>
                    </a:lnTo>
                    <a:lnTo>
                      <a:pt x="0" y="336914"/>
                    </a:lnTo>
                    <a:lnTo>
                      <a:pt x="0" y="296916"/>
                    </a:lnTo>
                    <a:lnTo>
                      <a:pt x="0" y="295982"/>
                    </a:lnTo>
                    <a:lnTo>
                      <a:pt x="0" y="255758"/>
                    </a:lnTo>
                    <a:lnTo>
                      <a:pt x="0" y="254824"/>
                    </a:lnTo>
                    <a:lnTo>
                      <a:pt x="0" y="253700"/>
                    </a:lnTo>
                    <a:lnTo>
                      <a:pt x="0" y="252766"/>
                    </a:lnTo>
                    <a:lnTo>
                      <a:pt x="0" y="214826"/>
                    </a:lnTo>
                    <a:lnTo>
                      <a:pt x="0" y="213892"/>
                    </a:lnTo>
                    <a:lnTo>
                      <a:pt x="0" y="213102"/>
                    </a:lnTo>
                    <a:lnTo>
                      <a:pt x="0" y="212168"/>
                    </a:lnTo>
                    <a:lnTo>
                      <a:pt x="0" y="179671"/>
                    </a:lnTo>
                    <a:lnTo>
                      <a:pt x="0" y="178737"/>
                    </a:lnTo>
                    <a:lnTo>
                      <a:pt x="0" y="171610"/>
                    </a:lnTo>
                    <a:lnTo>
                      <a:pt x="0" y="170676"/>
                    </a:lnTo>
                    <a:lnTo>
                      <a:pt x="0" y="147269"/>
                    </a:lnTo>
                    <a:lnTo>
                      <a:pt x="0" y="146335"/>
                    </a:lnTo>
                    <a:lnTo>
                      <a:pt x="0" y="131012"/>
                    </a:lnTo>
                    <a:lnTo>
                      <a:pt x="0" y="130078"/>
                    </a:lnTo>
                    <a:lnTo>
                      <a:pt x="0" y="113510"/>
                    </a:lnTo>
                    <a:lnTo>
                      <a:pt x="0" y="112576"/>
                    </a:lnTo>
                    <a:lnTo>
                      <a:pt x="0" y="97581"/>
                    </a:lnTo>
                    <a:lnTo>
                      <a:pt x="0" y="96647"/>
                    </a:lnTo>
                    <a:lnTo>
                      <a:pt x="0" y="83024"/>
                    </a:lnTo>
                    <a:lnTo>
                      <a:pt x="0" y="82090"/>
                    </a:lnTo>
                    <a:lnTo>
                      <a:pt x="0" y="65179"/>
                    </a:lnTo>
                    <a:lnTo>
                      <a:pt x="0" y="64245"/>
                    </a:lnTo>
                    <a:lnTo>
                      <a:pt x="0" y="31420"/>
                    </a:lnTo>
                    <a:lnTo>
                      <a:pt x="0" y="30486"/>
                    </a:lnTo>
                    <a:close/>
                    <a:moveTo>
                      <a:pt x="1121964" y="0"/>
                    </a:moveTo>
                    <a:lnTo>
                      <a:pt x="1123200" y="0"/>
                    </a:lnTo>
                    <a:lnTo>
                      <a:pt x="1123200" y="934"/>
                    </a:lnTo>
                    <a:close/>
                    <a:moveTo>
                      <a:pt x="0" y="0"/>
                    </a:moveTo>
                    <a:lnTo>
                      <a:pt x="1236" y="0"/>
                    </a:lnTo>
                    <a:lnTo>
                      <a:pt x="0" y="934"/>
                    </a:lnTo>
                    <a:close/>
                  </a:path>
                </a:pathLst>
              </a:custGeom>
              <a:grp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96" name="Text Box 8">
                <a:extLst>
                  <a:ext uri="{FF2B5EF4-FFF2-40B4-BE49-F238E27FC236}">
                    <a16:creationId xmlns:a16="http://schemas.microsoft.com/office/drawing/2014/main" id="{A2C2C92D-B836-4F70-918E-72DA58BD2A99}"/>
                  </a:ext>
                </a:extLst>
              </p:cNvPr>
              <p:cNvSpPr txBox="1">
                <a:spLocks noChangeArrowheads="1"/>
              </p:cNvSpPr>
              <p:nvPr/>
            </p:nvSpPr>
            <p:spPr bwMode="auto">
              <a:xfrm>
                <a:off x="3624986" y="4531078"/>
                <a:ext cx="1077334" cy="329081"/>
              </a:xfrm>
              <a:prstGeom prst="rect">
                <a:avLst/>
              </a:prstGeom>
              <a:grpFill/>
              <a:ln w="9525" algn="ctr">
                <a:noFill/>
                <a:miter lim="800000"/>
                <a:headEnd/>
                <a:tailEnd/>
              </a:ln>
            </p:spPr>
            <p:txBody>
              <a:bodyPr wrap="square" lIns="82058" tIns="41029" rIns="82058" bIns="41029">
                <a:spAutoFit/>
              </a:bodyPr>
              <a:lstStyle/>
              <a:p>
                <a:pPr algn="ctr" defTabSz="914400" eaLnBrk="1" fontAlgn="auto" hangingPunct="1">
                  <a:spcBef>
                    <a:spcPct val="50000"/>
                  </a:spcBef>
                  <a:spcAft>
                    <a:spcPts val="0"/>
                  </a:spcAft>
                  <a:defRPr/>
                </a:pPr>
                <a:r>
                  <a:rPr lang="en-GB" sz="1600" kern="0">
                    <a:latin typeface="Aptos" panose="020B0004020202020204" pitchFamily="34" charset="0"/>
                    <a:ea typeface="ヒラギノ角ゴ Pro W3" charset="-128"/>
                    <a:cs typeface="Arial" pitchFamily="34" charset="0"/>
                  </a:rPr>
                  <a:t>Pensions</a:t>
                </a:r>
                <a:endParaRPr lang="en-US" sz="1600" kern="0">
                  <a:latin typeface="Aptos" panose="020B0004020202020204" pitchFamily="34" charset="0"/>
                  <a:ea typeface="ヒラギノ角ゴ Pro W3" charset="-128"/>
                  <a:cs typeface="Arial" pitchFamily="34" charset="0"/>
                </a:endParaRPr>
              </a:p>
            </p:txBody>
          </p:sp>
        </p:grpSp>
      </p:grpSp>
      <p:grpSp>
        <p:nvGrpSpPr>
          <p:cNvPr id="100" name="!!savingsinterest">
            <a:extLst>
              <a:ext uri="{FF2B5EF4-FFF2-40B4-BE49-F238E27FC236}">
                <a16:creationId xmlns:a16="http://schemas.microsoft.com/office/drawing/2014/main" id="{88BA5DD7-65D9-43D4-8D59-8AF8D4D07A45}"/>
              </a:ext>
            </a:extLst>
          </p:cNvPr>
          <p:cNvGrpSpPr/>
          <p:nvPr/>
        </p:nvGrpSpPr>
        <p:grpSpPr>
          <a:xfrm>
            <a:off x="5537464" y="3908105"/>
            <a:ext cx="1123200" cy="781650"/>
            <a:chOff x="4013464" y="2881643"/>
            <a:chExt cx="1123200" cy="781650"/>
          </a:xfrm>
        </p:grpSpPr>
        <p:sp>
          <p:nvSpPr>
            <p:cNvPr id="101" name="Freeform: Shape 100">
              <a:extLst>
                <a:ext uri="{FF2B5EF4-FFF2-40B4-BE49-F238E27FC236}">
                  <a16:creationId xmlns:a16="http://schemas.microsoft.com/office/drawing/2014/main" id="{F61CF03B-DC04-421B-A650-AE847D46688D}"/>
                </a:ext>
              </a:extLst>
            </p:cNvPr>
            <p:cNvSpPr/>
            <p:nvPr/>
          </p:nvSpPr>
          <p:spPr bwMode="auto">
            <a:xfrm>
              <a:off x="4013464" y="3494146"/>
              <a:ext cx="1123200" cy="169147"/>
            </a:xfrm>
            <a:custGeom>
              <a:avLst/>
              <a:gdLst>
                <a:gd name="connsiteX0" fmla="*/ 0 w 1123200"/>
                <a:gd name="connsiteY0" fmla="*/ 0 h 169147"/>
                <a:gd name="connsiteX1" fmla="*/ 1123200 w 1123200"/>
                <a:gd name="connsiteY1" fmla="*/ 0 h 169147"/>
                <a:gd name="connsiteX2" fmla="*/ 1123200 w 1123200"/>
                <a:gd name="connsiteY2" fmla="*/ 122071 h 169147"/>
                <a:gd name="connsiteX3" fmla="*/ 1123200 w 1123200"/>
                <a:gd name="connsiteY3" fmla="*/ 123719 h 169147"/>
                <a:gd name="connsiteX4" fmla="*/ 1119231 w 1123200"/>
                <a:gd name="connsiteY4" fmla="*/ 123719 h 169147"/>
                <a:gd name="connsiteX5" fmla="*/ 1079067 w 1123200"/>
                <a:gd name="connsiteY5" fmla="*/ 140395 h 169147"/>
                <a:gd name="connsiteX6" fmla="*/ 561600 w 1123200"/>
                <a:gd name="connsiteY6" fmla="*/ 169147 h 169147"/>
                <a:gd name="connsiteX7" fmla="*/ 44134 w 1123200"/>
                <a:gd name="connsiteY7" fmla="*/ 140395 h 169147"/>
                <a:gd name="connsiteX8" fmla="*/ 3969 w 1123200"/>
                <a:gd name="connsiteY8" fmla="*/ 123719 h 169147"/>
                <a:gd name="connsiteX9" fmla="*/ 0 w 1123200"/>
                <a:gd name="connsiteY9" fmla="*/ 123719 h 169147"/>
                <a:gd name="connsiteX10" fmla="*/ 0 w 1123200"/>
                <a:gd name="connsiteY10" fmla="*/ 122071 h 16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3200" h="169147">
                  <a:moveTo>
                    <a:pt x="0" y="0"/>
                  </a:moveTo>
                  <a:lnTo>
                    <a:pt x="1123200" y="0"/>
                  </a:lnTo>
                  <a:lnTo>
                    <a:pt x="1123200" y="122071"/>
                  </a:lnTo>
                  <a:lnTo>
                    <a:pt x="1123200" y="123719"/>
                  </a:lnTo>
                  <a:lnTo>
                    <a:pt x="1119231" y="123719"/>
                  </a:lnTo>
                  <a:lnTo>
                    <a:pt x="1079067" y="140395"/>
                  </a:lnTo>
                  <a:cubicBezTo>
                    <a:pt x="993811" y="157291"/>
                    <a:pt x="794223" y="169147"/>
                    <a:pt x="561600" y="169147"/>
                  </a:cubicBezTo>
                  <a:cubicBezTo>
                    <a:pt x="328978" y="169147"/>
                    <a:pt x="129389" y="157291"/>
                    <a:pt x="44134" y="140395"/>
                  </a:cubicBezTo>
                  <a:lnTo>
                    <a:pt x="3969" y="123719"/>
                  </a:lnTo>
                  <a:lnTo>
                    <a:pt x="0" y="123719"/>
                  </a:lnTo>
                  <a:lnTo>
                    <a:pt x="0" y="122071"/>
                  </a:lnTo>
                  <a:close/>
                </a:path>
              </a:pathLst>
            </a:custGeom>
            <a:solidFill>
              <a:srgbClr val="196E75"/>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102" name="Freeform: Shape 101">
              <a:extLst>
                <a:ext uri="{FF2B5EF4-FFF2-40B4-BE49-F238E27FC236}">
                  <a16:creationId xmlns:a16="http://schemas.microsoft.com/office/drawing/2014/main" id="{19610E4A-68BE-44B8-9726-F3637D978926}"/>
                </a:ext>
              </a:extLst>
            </p:cNvPr>
            <p:cNvSpPr/>
            <p:nvPr/>
          </p:nvSpPr>
          <p:spPr bwMode="auto">
            <a:xfrm>
              <a:off x="4013464" y="2927692"/>
              <a:ext cx="1123200" cy="586132"/>
            </a:xfrm>
            <a:custGeom>
              <a:avLst/>
              <a:gdLst>
                <a:gd name="connsiteX0" fmla="*/ 0 w 1123200"/>
                <a:gd name="connsiteY0" fmla="*/ 0 h 182398"/>
                <a:gd name="connsiteX1" fmla="*/ 1123200 w 1123200"/>
                <a:gd name="connsiteY1" fmla="*/ 0 h 182398"/>
                <a:gd name="connsiteX2" fmla="*/ 1123200 w 1123200"/>
                <a:gd name="connsiteY2" fmla="*/ 182398 h 182398"/>
                <a:gd name="connsiteX3" fmla="*/ 0 w 1123200"/>
                <a:gd name="connsiteY3" fmla="*/ 182398 h 182398"/>
              </a:gdLst>
              <a:ahLst/>
              <a:cxnLst>
                <a:cxn ang="0">
                  <a:pos x="connsiteX0" y="connsiteY0"/>
                </a:cxn>
                <a:cxn ang="0">
                  <a:pos x="connsiteX1" y="connsiteY1"/>
                </a:cxn>
                <a:cxn ang="0">
                  <a:pos x="connsiteX2" y="connsiteY2"/>
                </a:cxn>
                <a:cxn ang="0">
                  <a:pos x="connsiteX3" y="connsiteY3"/>
                </a:cxn>
              </a:cxnLst>
              <a:rect l="l" t="t" r="r" b="b"/>
              <a:pathLst>
                <a:path w="1123200" h="182398">
                  <a:moveTo>
                    <a:pt x="0" y="0"/>
                  </a:moveTo>
                  <a:lnTo>
                    <a:pt x="1123200" y="0"/>
                  </a:lnTo>
                  <a:lnTo>
                    <a:pt x="1123200" y="182398"/>
                  </a:lnTo>
                  <a:lnTo>
                    <a:pt x="0" y="182398"/>
                  </a:lnTo>
                  <a:close/>
                </a:path>
              </a:pathLst>
            </a:custGeom>
            <a:solidFill>
              <a:srgbClr val="196E75"/>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grpSp>
          <p:nvGrpSpPr>
            <p:cNvPr id="103" name="Group 102">
              <a:extLst>
                <a:ext uri="{FF2B5EF4-FFF2-40B4-BE49-F238E27FC236}">
                  <a16:creationId xmlns:a16="http://schemas.microsoft.com/office/drawing/2014/main" id="{D9CC5839-0CB5-4F6E-9EB2-A98B7FAAFF7A}"/>
                </a:ext>
              </a:extLst>
            </p:cNvPr>
            <p:cNvGrpSpPr/>
            <p:nvPr/>
          </p:nvGrpSpPr>
          <p:grpSpPr>
            <a:xfrm>
              <a:off x="4013464" y="3036316"/>
              <a:ext cx="1123200" cy="531549"/>
              <a:chOff x="4010400" y="3265124"/>
              <a:chExt cx="1123200" cy="531549"/>
            </a:xfrm>
          </p:grpSpPr>
          <p:sp>
            <p:nvSpPr>
              <p:cNvPr id="105" name="Freeform: Shape 104">
                <a:extLst>
                  <a:ext uri="{FF2B5EF4-FFF2-40B4-BE49-F238E27FC236}">
                    <a16:creationId xmlns:a16="http://schemas.microsoft.com/office/drawing/2014/main" id="{02AA241B-5451-4940-8201-B8D2711F96AC}"/>
                  </a:ext>
                </a:extLst>
              </p:cNvPr>
              <p:cNvSpPr/>
              <p:nvPr/>
            </p:nvSpPr>
            <p:spPr bwMode="auto">
              <a:xfrm>
                <a:off x="4010400" y="3265124"/>
                <a:ext cx="1123200" cy="493365"/>
              </a:xfrm>
              <a:custGeom>
                <a:avLst/>
                <a:gdLst>
                  <a:gd name="connsiteX0" fmla="*/ 0 w 1123200"/>
                  <a:gd name="connsiteY0" fmla="*/ 934 h 493365"/>
                  <a:gd name="connsiteX1" fmla="*/ 561600 w 1123200"/>
                  <a:gd name="connsiteY1" fmla="*/ 43685 h 493365"/>
                  <a:gd name="connsiteX2" fmla="*/ 1123200 w 1123200"/>
                  <a:gd name="connsiteY2" fmla="*/ 934 h 493365"/>
                  <a:gd name="connsiteX3" fmla="*/ 1123200 w 1123200"/>
                  <a:gd name="connsiteY3" fmla="*/ 30486 h 493365"/>
                  <a:gd name="connsiteX4" fmla="*/ 1123200 w 1123200"/>
                  <a:gd name="connsiteY4" fmla="*/ 31420 h 493365"/>
                  <a:gd name="connsiteX5" fmla="*/ 1123200 w 1123200"/>
                  <a:gd name="connsiteY5" fmla="*/ 64245 h 493365"/>
                  <a:gd name="connsiteX6" fmla="*/ 1123200 w 1123200"/>
                  <a:gd name="connsiteY6" fmla="*/ 65179 h 493365"/>
                  <a:gd name="connsiteX7" fmla="*/ 1123200 w 1123200"/>
                  <a:gd name="connsiteY7" fmla="*/ 82090 h 493365"/>
                  <a:gd name="connsiteX8" fmla="*/ 1123200 w 1123200"/>
                  <a:gd name="connsiteY8" fmla="*/ 83024 h 493365"/>
                  <a:gd name="connsiteX9" fmla="*/ 1123200 w 1123200"/>
                  <a:gd name="connsiteY9" fmla="*/ 96647 h 493365"/>
                  <a:gd name="connsiteX10" fmla="*/ 1123200 w 1123200"/>
                  <a:gd name="connsiteY10" fmla="*/ 97581 h 493365"/>
                  <a:gd name="connsiteX11" fmla="*/ 1123200 w 1123200"/>
                  <a:gd name="connsiteY11" fmla="*/ 112576 h 493365"/>
                  <a:gd name="connsiteX12" fmla="*/ 1123200 w 1123200"/>
                  <a:gd name="connsiteY12" fmla="*/ 112766 h 493365"/>
                  <a:gd name="connsiteX13" fmla="*/ 1123200 w 1123200"/>
                  <a:gd name="connsiteY13" fmla="*/ 113510 h 493365"/>
                  <a:gd name="connsiteX14" fmla="*/ 1123200 w 1123200"/>
                  <a:gd name="connsiteY14" fmla="*/ 113700 h 493365"/>
                  <a:gd name="connsiteX15" fmla="*/ 1123200 w 1123200"/>
                  <a:gd name="connsiteY15" fmla="*/ 130078 h 493365"/>
                  <a:gd name="connsiteX16" fmla="*/ 1123200 w 1123200"/>
                  <a:gd name="connsiteY16" fmla="*/ 131012 h 493365"/>
                  <a:gd name="connsiteX17" fmla="*/ 1123200 w 1123200"/>
                  <a:gd name="connsiteY17" fmla="*/ 143252 h 493365"/>
                  <a:gd name="connsiteX18" fmla="*/ 1123200 w 1123200"/>
                  <a:gd name="connsiteY18" fmla="*/ 144186 h 493365"/>
                  <a:gd name="connsiteX19" fmla="*/ 1123200 w 1123200"/>
                  <a:gd name="connsiteY19" fmla="*/ 146335 h 493365"/>
                  <a:gd name="connsiteX20" fmla="*/ 1123200 w 1123200"/>
                  <a:gd name="connsiteY20" fmla="*/ 147269 h 493365"/>
                  <a:gd name="connsiteX21" fmla="*/ 1123200 w 1123200"/>
                  <a:gd name="connsiteY21" fmla="*/ 170676 h 493365"/>
                  <a:gd name="connsiteX22" fmla="*/ 1123200 w 1123200"/>
                  <a:gd name="connsiteY22" fmla="*/ 171610 h 493365"/>
                  <a:gd name="connsiteX23" fmla="*/ 1123200 w 1123200"/>
                  <a:gd name="connsiteY23" fmla="*/ 177011 h 493365"/>
                  <a:gd name="connsiteX24" fmla="*/ 1123200 w 1123200"/>
                  <a:gd name="connsiteY24" fmla="*/ 177945 h 493365"/>
                  <a:gd name="connsiteX25" fmla="*/ 1123200 w 1123200"/>
                  <a:gd name="connsiteY25" fmla="*/ 178737 h 493365"/>
                  <a:gd name="connsiteX26" fmla="*/ 1123200 w 1123200"/>
                  <a:gd name="connsiteY26" fmla="*/ 179671 h 493365"/>
                  <a:gd name="connsiteX27" fmla="*/ 1123200 w 1123200"/>
                  <a:gd name="connsiteY27" fmla="*/ 194856 h 493365"/>
                  <a:gd name="connsiteX28" fmla="*/ 1123200 w 1123200"/>
                  <a:gd name="connsiteY28" fmla="*/ 195790 h 493365"/>
                  <a:gd name="connsiteX29" fmla="*/ 1123200 w 1123200"/>
                  <a:gd name="connsiteY29" fmla="*/ 209413 h 493365"/>
                  <a:gd name="connsiteX30" fmla="*/ 1123200 w 1123200"/>
                  <a:gd name="connsiteY30" fmla="*/ 210347 h 493365"/>
                  <a:gd name="connsiteX31" fmla="*/ 1123200 w 1123200"/>
                  <a:gd name="connsiteY31" fmla="*/ 212168 h 493365"/>
                  <a:gd name="connsiteX32" fmla="*/ 1123200 w 1123200"/>
                  <a:gd name="connsiteY32" fmla="*/ 213102 h 493365"/>
                  <a:gd name="connsiteX33" fmla="*/ 1123200 w 1123200"/>
                  <a:gd name="connsiteY33" fmla="*/ 213892 h 493365"/>
                  <a:gd name="connsiteX34" fmla="*/ 1123200 w 1123200"/>
                  <a:gd name="connsiteY34" fmla="*/ 214826 h 493365"/>
                  <a:gd name="connsiteX35" fmla="*/ 1123200 w 1123200"/>
                  <a:gd name="connsiteY35" fmla="*/ 225342 h 493365"/>
                  <a:gd name="connsiteX36" fmla="*/ 1123200 w 1123200"/>
                  <a:gd name="connsiteY36" fmla="*/ 226276 h 493365"/>
                  <a:gd name="connsiteX37" fmla="*/ 1123200 w 1123200"/>
                  <a:gd name="connsiteY37" fmla="*/ 242844 h 493365"/>
                  <a:gd name="connsiteX38" fmla="*/ 1123200 w 1123200"/>
                  <a:gd name="connsiteY38" fmla="*/ 243778 h 493365"/>
                  <a:gd name="connsiteX39" fmla="*/ 1123200 w 1123200"/>
                  <a:gd name="connsiteY39" fmla="*/ 252766 h 493365"/>
                  <a:gd name="connsiteX40" fmla="*/ 1123200 w 1123200"/>
                  <a:gd name="connsiteY40" fmla="*/ 253700 h 493365"/>
                  <a:gd name="connsiteX41" fmla="*/ 1123200 w 1123200"/>
                  <a:gd name="connsiteY41" fmla="*/ 254824 h 493365"/>
                  <a:gd name="connsiteX42" fmla="*/ 1123200 w 1123200"/>
                  <a:gd name="connsiteY42" fmla="*/ 255758 h 493365"/>
                  <a:gd name="connsiteX43" fmla="*/ 1123200 w 1123200"/>
                  <a:gd name="connsiteY43" fmla="*/ 259101 h 493365"/>
                  <a:gd name="connsiteX44" fmla="*/ 1123200 w 1123200"/>
                  <a:gd name="connsiteY44" fmla="*/ 260035 h 493365"/>
                  <a:gd name="connsiteX45" fmla="*/ 1123200 w 1123200"/>
                  <a:gd name="connsiteY45" fmla="*/ 283442 h 493365"/>
                  <a:gd name="connsiteX46" fmla="*/ 1123200 w 1123200"/>
                  <a:gd name="connsiteY46" fmla="*/ 284376 h 493365"/>
                  <a:gd name="connsiteX47" fmla="*/ 1123200 w 1123200"/>
                  <a:gd name="connsiteY47" fmla="*/ 291503 h 493365"/>
                  <a:gd name="connsiteX48" fmla="*/ 1123200 w 1123200"/>
                  <a:gd name="connsiteY48" fmla="*/ 292437 h 493365"/>
                  <a:gd name="connsiteX49" fmla="*/ 1123200 w 1123200"/>
                  <a:gd name="connsiteY49" fmla="*/ 295982 h 493365"/>
                  <a:gd name="connsiteX50" fmla="*/ 1123200 w 1123200"/>
                  <a:gd name="connsiteY50" fmla="*/ 296916 h 493365"/>
                  <a:gd name="connsiteX51" fmla="*/ 1123200 w 1123200"/>
                  <a:gd name="connsiteY51" fmla="*/ 324934 h 493365"/>
                  <a:gd name="connsiteX52" fmla="*/ 1123200 w 1123200"/>
                  <a:gd name="connsiteY52" fmla="*/ 325868 h 493365"/>
                  <a:gd name="connsiteX53" fmla="*/ 1123200 w 1123200"/>
                  <a:gd name="connsiteY53" fmla="*/ 326658 h 493365"/>
                  <a:gd name="connsiteX54" fmla="*/ 1123200 w 1123200"/>
                  <a:gd name="connsiteY54" fmla="*/ 327592 h 493365"/>
                  <a:gd name="connsiteX55" fmla="*/ 1123200 w 1123200"/>
                  <a:gd name="connsiteY55" fmla="*/ 336914 h 493365"/>
                  <a:gd name="connsiteX56" fmla="*/ 1123200 w 1123200"/>
                  <a:gd name="connsiteY56" fmla="*/ 337848 h 493365"/>
                  <a:gd name="connsiteX57" fmla="*/ 1123200 w 1123200"/>
                  <a:gd name="connsiteY57" fmla="*/ 365532 h 493365"/>
                  <a:gd name="connsiteX58" fmla="*/ 1123200 w 1123200"/>
                  <a:gd name="connsiteY58" fmla="*/ 366466 h 493365"/>
                  <a:gd name="connsiteX59" fmla="*/ 1123200 w 1123200"/>
                  <a:gd name="connsiteY59" fmla="*/ 367590 h 493365"/>
                  <a:gd name="connsiteX60" fmla="*/ 1123200 w 1123200"/>
                  <a:gd name="connsiteY60" fmla="*/ 368524 h 493365"/>
                  <a:gd name="connsiteX61" fmla="*/ 1123200 w 1123200"/>
                  <a:gd name="connsiteY61" fmla="*/ 408748 h 493365"/>
                  <a:gd name="connsiteX62" fmla="*/ 1123200 w 1123200"/>
                  <a:gd name="connsiteY62" fmla="*/ 409682 h 493365"/>
                  <a:gd name="connsiteX63" fmla="*/ 1123200 w 1123200"/>
                  <a:gd name="connsiteY63" fmla="*/ 449680 h 493365"/>
                  <a:gd name="connsiteX64" fmla="*/ 1121964 w 1123200"/>
                  <a:gd name="connsiteY64" fmla="*/ 449680 h 493365"/>
                  <a:gd name="connsiteX65" fmla="*/ 1123200 w 1123200"/>
                  <a:gd name="connsiteY65" fmla="*/ 450614 h 493365"/>
                  <a:gd name="connsiteX66" fmla="*/ 561600 w 1123200"/>
                  <a:gd name="connsiteY66" fmla="*/ 493365 h 493365"/>
                  <a:gd name="connsiteX67" fmla="*/ 0 w 1123200"/>
                  <a:gd name="connsiteY67" fmla="*/ 450614 h 493365"/>
                  <a:gd name="connsiteX68" fmla="*/ 1236 w 1123200"/>
                  <a:gd name="connsiteY68" fmla="*/ 449680 h 493365"/>
                  <a:gd name="connsiteX69" fmla="*/ 0 w 1123200"/>
                  <a:gd name="connsiteY69" fmla="*/ 449680 h 493365"/>
                  <a:gd name="connsiteX70" fmla="*/ 0 w 1123200"/>
                  <a:gd name="connsiteY70" fmla="*/ 409682 h 493365"/>
                  <a:gd name="connsiteX71" fmla="*/ 0 w 1123200"/>
                  <a:gd name="connsiteY71" fmla="*/ 408748 h 493365"/>
                  <a:gd name="connsiteX72" fmla="*/ 0 w 1123200"/>
                  <a:gd name="connsiteY72" fmla="*/ 368524 h 493365"/>
                  <a:gd name="connsiteX73" fmla="*/ 0 w 1123200"/>
                  <a:gd name="connsiteY73" fmla="*/ 367590 h 493365"/>
                  <a:gd name="connsiteX74" fmla="*/ 0 w 1123200"/>
                  <a:gd name="connsiteY74" fmla="*/ 366466 h 493365"/>
                  <a:gd name="connsiteX75" fmla="*/ 0 w 1123200"/>
                  <a:gd name="connsiteY75" fmla="*/ 365532 h 493365"/>
                  <a:gd name="connsiteX76" fmla="*/ 0 w 1123200"/>
                  <a:gd name="connsiteY76" fmla="*/ 337848 h 493365"/>
                  <a:gd name="connsiteX77" fmla="*/ 0 w 1123200"/>
                  <a:gd name="connsiteY77" fmla="*/ 336914 h 493365"/>
                  <a:gd name="connsiteX78" fmla="*/ 0 w 1123200"/>
                  <a:gd name="connsiteY78" fmla="*/ 327592 h 493365"/>
                  <a:gd name="connsiteX79" fmla="*/ 0 w 1123200"/>
                  <a:gd name="connsiteY79" fmla="*/ 326658 h 493365"/>
                  <a:gd name="connsiteX80" fmla="*/ 0 w 1123200"/>
                  <a:gd name="connsiteY80" fmla="*/ 325868 h 493365"/>
                  <a:gd name="connsiteX81" fmla="*/ 0 w 1123200"/>
                  <a:gd name="connsiteY81" fmla="*/ 324934 h 493365"/>
                  <a:gd name="connsiteX82" fmla="*/ 0 w 1123200"/>
                  <a:gd name="connsiteY82" fmla="*/ 296916 h 493365"/>
                  <a:gd name="connsiteX83" fmla="*/ 0 w 1123200"/>
                  <a:gd name="connsiteY83" fmla="*/ 295982 h 493365"/>
                  <a:gd name="connsiteX84" fmla="*/ 0 w 1123200"/>
                  <a:gd name="connsiteY84" fmla="*/ 292437 h 493365"/>
                  <a:gd name="connsiteX85" fmla="*/ 0 w 1123200"/>
                  <a:gd name="connsiteY85" fmla="*/ 291503 h 493365"/>
                  <a:gd name="connsiteX86" fmla="*/ 0 w 1123200"/>
                  <a:gd name="connsiteY86" fmla="*/ 284376 h 493365"/>
                  <a:gd name="connsiteX87" fmla="*/ 0 w 1123200"/>
                  <a:gd name="connsiteY87" fmla="*/ 283442 h 493365"/>
                  <a:gd name="connsiteX88" fmla="*/ 0 w 1123200"/>
                  <a:gd name="connsiteY88" fmla="*/ 260035 h 493365"/>
                  <a:gd name="connsiteX89" fmla="*/ 0 w 1123200"/>
                  <a:gd name="connsiteY89" fmla="*/ 259101 h 493365"/>
                  <a:gd name="connsiteX90" fmla="*/ 0 w 1123200"/>
                  <a:gd name="connsiteY90" fmla="*/ 255758 h 493365"/>
                  <a:gd name="connsiteX91" fmla="*/ 0 w 1123200"/>
                  <a:gd name="connsiteY91" fmla="*/ 254824 h 493365"/>
                  <a:gd name="connsiteX92" fmla="*/ 0 w 1123200"/>
                  <a:gd name="connsiteY92" fmla="*/ 253700 h 493365"/>
                  <a:gd name="connsiteX93" fmla="*/ 0 w 1123200"/>
                  <a:gd name="connsiteY93" fmla="*/ 252766 h 493365"/>
                  <a:gd name="connsiteX94" fmla="*/ 0 w 1123200"/>
                  <a:gd name="connsiteY94" fmla="*/ 243778 h 493365"/>
                  <a:gd name="connsiteX95" fmla="*/ 0 w 1123200"/>
                  <a:gd name="connsiteY95" fmla="*/ 242844 h 493365"/>
                  <a:gd name="connsiteX96" fmla="*/ 0 w 1123200"/>
                  <a:gd name="connsiteY96" fmla="*/ 226276 h 493365"/>
                  <a:gd name="connsiteX97" fmla="*/ 0 w 1123200"/>
                  <a:gd name="connsiteY97" fmla="*/ 225342 h 493365"/>
                  <a:gd name="connsiteX98" fmla="*/ 0 w 1123200"/>
                  <a:gd name="connsiteY98" fmla="*/ 214826 h 493365"/>
                  <a:gd name="connsiteX99" fmla="*/ 0 w 1123200"/>
                  <a:gd name="connsiteY99" fmla="*/ 213892 h 493365"/>
                  <a:gd name="connsiteX100" fmla="*/ 0 w 1123200"/>
                  <a:gd name="connsiteY100" fmla="*/ 213102 h 493365"/>
                  <a:gd name="connsiteX101" fmla="*/ 0 w 1123200"/>
                  <a:gd name="connsiteY101" fmla="*/ 212168 h 493365"/>
                  <a:gd name="connsiteX102" fmla="*/ 0 w 1123200"/>
                  <a:gd name="connsiteY102" fmla="*/ 210347 h 493365"/>
                  <a:gd name="connsiteX103" fmla="*/ 0 w 1123200"/>
                  <a:gd name="connsiteY103" fmla="*/ 209413 h 493365"/>
                  <a:gd name="connsiteX104" fmla="*/ 0 w 1123200"/>
                  <a:gd name="connsiteY104" fmla="*/ 195790 h 493365"/>
                  <a:gd name="connsiteX105" fmla="*/ 0 w 1123200"/>
                  <a:gd name="connsiteY105" fmla="*/ 194856 h 493365"/>
                  <a:gd name="connsiteX106" fmla="*/ 0 w 1123200"/>
                  <a:gd name="connsiteY106" fmla="*/ 179671 h 493365"/>
                  <a:gd name="connsiteX107" fmla="*/ 0 w 1123200"/>
                  <a:gd name="connsiteY107" fmla="*/ 178737 h 493365"/>
                  <a:gd name="connsiteX108" fmla="*/ 0 w 1123200"/>
                  <a:gd name="connsiteY108" fmla="*/ 177945 h 493365"/>
                  <a:gd name="connsiteX109" fmla="*/ 0 w 1123200"/>
                  <a:gd name="connsiteY109" fmla="*/ 177011 h 493365"/>
                  <a:gd name="connsiteX110" fmla="*/ 0 w 1123200"/>
                  <a:gd name="connsiteY110" fmla="*/ 171610 h 493365"/>
                  <a:gd name="connsiteX111" fmla="*/ 0 w 1123200"/>
                  <a:gd name="connsiteY111" fmla="*/ 170676 h 493365"/>
                  <a:gd name="connsiteX112" fmla="*/ 0 w 1123200"/>
                  <a:gd name="connsiteY112" fmla="*/ 147269 h 493365"/>
                  <a:gd name="connsiteX113" fmla="*/ 0 w 1123200"/>
                  <a:gd name="connsiteY113" fmla="*/ 146335 h 493365"/>
                  <a:gd name="connsiteX114" fmla="*/ 0 w 1123200"/>
                  <a:gd name="connsiteY114" fmla="*/ 144186 h 493365"/>
                  <a:gd name="connsiteX115" fmla="*/ 0 w 1123200"/>
                  <a:gd name="connsiteY115" fmla="*/ 143252 h 493365"/>
                  <a:gd name="connsiteX116" fmla="*/ 0 w 1123200"/>
                  <a:gd name="connsiteY116" fmla="*/ 131012 h 493365"/>
                  <a:gd name="connsiteX117" fmla="*/ 0 w 1123200"/>
                  <a:gd name="connsiteY117" fmla="*/ 130078 h 493365"/>
                  <a:gd name="connsiteX118" fmla="*/ 0 w 1123200"/>
                  <a:gd name="connsiteY118" fmla="*/ 113700 h 493365"/>
                  <a:gd name="connsiteX119" fmla="*/ 0 w 1123200"/>
                  <a:gd name="connsiteY119" fmla="*/ 113510 h 493365"/>
                  <a:gd name="connsiteX120" fmla="*/ 0 w 1123200"/>
                  <a:gd name="connsiteY120" fmla="*/ 112766 h 493365"/>
                  <a:gd name="connsiteX121" fmla="*/ 0 w 1123200"/>
                  <a:gd name="connsiteY121" fmla="*/ 112576 h 493365"/>
                  <a:gd name="connsiteX122" fmla="*/ 0 w 1123200"/>
                  <a:gd name="connsiteY122" fmla="*/ 97581 h 493365"/>
                  <a:gd name="connsiteX123" fmla="*/ 0 w 1123200"/>
                  <a:gd name="connsiteY123" fmla="*/ 96647 h 493365"/>
                  <a:gd name="connsiteX124" fmla="*/ 0 w 1123200"/>
                  <a:gd name="connsiteY124" fmla="*/ 83024 h 493365"/>
                  <a:gd name="connsiteX125" fmla="*/ 0 w 1123200"/>
                  <a:gd name="connsiteY125" fmla="*/ 82090 h 493365"/>
                  <a:gd name="connsiteX126" fmla="*/ 0 w 1123200"/>
                  <a:gd name="connsiteY126" fmla="*/ 65179 h 493365"/>
                  <a:gd name="connsiteX127" fmla="*/ 0 w 1123200"/>
                  <a:gd name="connsiteY127" fmla="*/ 64245 h 493365"/>
                  <a:gd name="connsiteX128" fmla="*/ 0 w 1123200"/>
                  <a:gd name="connsiteY128" fmla="*/ 31420 h 493365"/>
                  <a:gd name="connsiteX129" fmla="*/ 0 w 1123200"/>
                  <a:gd name="connsiteY129" fmla="*/ 30486 h 493365"/>
                  <a:gd name="connsiteX130" fmla="*/ 1121964 w 1123200"/>
                  <a:gd name="connsiteY130" fmla="*/ 0 h 493365"/>
                  <a:gd name="connsiteX131" fmla="*/ 1123200 w 1123200"/>
                  <a:gd name="connsiteY131" fmla="*/ 0 h 493365"/>
                  <a:gd name="connsiteX132" fmla="*/ 1123200 w 1123200"/>
                  <a:gd name="connsiteY132" fmla="*/ 934 h 493365"/>
                  <a:gd name="connsiteX133" fmla="*/ 0 w 1123200"/>
                  <a:gd name="connsiteY133" fmla="*/ 0 h 493365"/>
                  <a:gd name="connsiteX134" fmla="*/ 1236 w 1123200"/>
                  <a:gd name="connsiteY134" fmla="*/ 0 h 493365"/>
                  <a:gd name="connsiteX135" fmla="*/ 0 w 1123200"/>
                  <a:gd name="connsiteY135" fmla="*/ 934 h 49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123200" h="493365">
                    <a:moveTo>
                      <a:pt x="0" y="934"/>
                    </a:moveTo>
                    <a:cubicBezTo>
                      <a:pt x="0" y="24545"/>
                      <a:pt x="251437" y="43685"/>
                      <a:pt x="561600" y="43685"/>
                    </a:cubicBezTo>
                    <a:cubicBezTo>
                      <a:pt x="871763" y="43685"/>
                      <a:pt x="1123200" y="24545"/>
                      <a:pt x="1123200" y="934"/>
                    </a:cubicBezTo>
                    <a:lnTo>
                      <a:pt x="1123200" y="30486"/>
                    </a:lnTo>
                    <a:lnTo>
                      <a:pt x="1123200" y="31420"/>
                    </a:lnTo>
                    <a:lnTo>
                      <a:pt x="1123200" y="64245"/>
                    </a:lnTo>
                    <a:lnTo>
                      <a:pt x="1123200" y="65179"/>
                    </a:lnTo>
                    <a:lnTo>
                      <a:pt x="1123200" y="82090"/>
                    </a:lnTo>
                    <a:lnTo>
                      <a:pt x="1123200" y="83024"/>
                    </a:lnTo>
                    <a:lnTo>
                      <a:pt x="1123200" y="96647"/>
                    </a:lnTo>
                    <a:lnTo>
                      <a:pt x="1123200" y="97581"/>
                    </a:lnTo>
                    <a:lnTo>
                      <a:pt x="1123200" y="112576"/>
                    </a:lnTo>
                    <a:lnTo>
                      <a:pt x="1123200" y="112766"/>
                    </a:lnTo>
                    <a:lnTo>
                      <a:pt x="1123200" y="113510"/>
                    </a:lnTo>
                    <a:lnTo>
                      <a:pt x="1123200" y="113700"/>
                    </a:lnTo>
                    <a:lnTo>
                      <a:pt x="1123200" y="130078"/>
                    </a:lnTo>
                    <a:lnTo>
                      <a:pt x="1123200" y="131012"/>
                    </a:lnTo>
                    <a:lnTo>
                      <a:pt x="1123200" y="143252"/>
                    </a:lnTo>
                    <a:lnTo>
                      <a:pt x="1123200" y="144186"/>
                    </a:lnTo>
                    <a:lnTo>
                      <a:pt x="1123200" y="146335"/>
                    </a:lnTo>
                    <a:lnTo>
                      <a:pt x="1123200" y="147269"/>
                    </a:lnTo>
                    <a:lnTo>
                      <a:pt x="1123200" y="170676"/>
                    </a:lnTo>
                    <a:lnTo>
                      <a:pt x="1123200" y="171610"/>
                    </a:lnTo>
                    <a:lnTo>
                      <a:pt x="1123200" y="177011"/>
                    </a:lnTo>
                    <a:lnTo>
                      <a:pt x="1123200" y="177945"/>
                    </a:lnTo>
                    <a:lnTo>
                      <a:pt x="1123200" y="178737"/>
                    </a:lnTo>
                    <a:lnTo>
                      <a:pt x="1123200" y="179671"/>
                    </a:lnTo>
                    <a:lnTo>
                      <a:pt x="1123200" y="194856"/>
                    </a:lnTo>
                    <a:lnTo>
                      <a:pt x="1123200" y="195790"/>
                    </a:lnTo>
                    <a:lnTo>
                      <a:pt x="1123200" y="209413"/>
                    </a:lnTo>
                    <a:lnTo>
                      <a:pt x="1123200" y="210347"/>
                    </a:lnTo>
                    <a:lnTo>
                      <a:pt x="1123200" y="212168"/>
                    </a:lnTo>
                    <a:lnTo>
                      <a:pt x="1123200" y="213102"/>
                    </a:lnTo>
                    <a:lnTo>
                      <a:pt x="1123200" y="213892"/>
                    </a:lnTo>
                    <a:lnTo>
                      <a:pt x="1123200" y="214826"/>
                    </a:lnTo>
                    <a:lnTo>
                      <a:pt x="1123200" y="225342"/>
                    </a:lnTo>
                    <a:lnTo>
                      <a:pt x="1123200" y="226276"/>
                    </a:lnTo>
                    <a:lnTo>
                      <a:pt x="1123200" y="242844"/>
                    </a:lnTo>
                    <a:lnTo>
                      <a:pt x="1123200" y="243778"/>
                    </a:lnTo>
                    <a:lnTo>
                      <a:pt x="1123200" y="252766"/>
                    </a:lnTo>
                    <a:lnTo>
                      <a:pt x="1123200" y="253700"/>
                    </a:lnTo>
                    <a:lnTo>
                      <a:pt x="1123200" y="254824"/>
                    </a:lnTo>
                    <a:lnTo>
                      <a:pt x="1123200" y="255758"/>
                    </a:lnTo>
                    <a:lnTo>
                      <a:pt x="1123200" y="259101"/>
                    </a:lnTo>
                    <a:lnTo>
                      <a:pt x="1123200" y="260035"/>
                    </a:lnTo>
                    <a:lnTo>
                      <a:pt x="1123200" y="283442"/>
                    </a:lnTo>
                    <a:lnTo>
                      <a:pt x="1123200" y="284376"/>
                    </a:lnTo>
                    <a:lnTo>
                      <a:pt x="1123200" y="291503"/>
                    </a:lnTo>
                    <a:lnTo>
                      <a:pt x="1123200" y="292437"/>
                    </a:lnTo>
                    <a:lnTo>
                      <a:pt x="1123200" y="295982"/>
                    </a:lnTo>
                    <a:lnTo>
                      <a:pt x="1123200" y="296916"/>
                    </a:lnTo>
                    <a:lnTo>
                      <a:pt x="1123200" y="324934"/>
                    </a:lnTo>
                    <a:lnTo>
                      <a:pt x="1123200" y="325868"/>
                    </a:lnTo>
                    <a:lnTo>
                      <a:pt x="1123200" y="326658"/>
                    </a:lnTo>
                    <a:lnTo>
                      <a:pt x="1123200" y="327592"/>
                    </a:lnTo>
                    <a:lnTo>
                      <a:pt x="1123200" y="336914"/>
                    </a:lnTo>
                    <a:lnTo>
                      <a:pt x="1123200" y="337848"/>
                    </a:lnTo>
                    <a:lnTo>
                      <a:pt x="1123200" y="365532"/>
                    </a:lnTo>
                    <a:lnTo>
                      <a:pt x="1123200" y="366466"/>
                    </a:lnTo>
                    <a:lnTo>
                      <a:pt x="1123200" y="367590"/>
                    </a:lnTo>
                    <a:lnTo>
                      <a:pt x="1123200" y="368524"/>
                    </a:lnTo>
                    <a:lnTo>
                      <a:pt x="1123200" y="408748"/>
                    </a:lnTo>
                    <a:lnTo>
                      <a:pt x="1123200" y="409682"/>
                    </a:lnTo>
                    <a:lnTo>
                      <a:pt x="1123200" y="449680"/>
                    </a:lnTo>
                    <a:lnTo>
                      <a:pt x="1121964" y="449680"/>
                    </a:lnTo>
                    <a:lnTo>
                      <a:pt x="1123200" y="450614"/>
                    </a:lnTo>
                    <a:cubicBezTo>
                      <a:pt x="1123200" y="474225"/>
                      <a:pt x="871763" y="493365"/>
                      <a:pt x="561600" y="493365"/>
                    </a:cubicBezTo>
                    <a:cubicBezTo>
                      <a:pt x="251437" y="493365"/>
                      <a:pt x="0" y="474225"/>
                      <a:pt x="0" y="450614"/>
                    </a:cubicBezTo>
                    <a:lnTo>
                      <a:pt x="1236" y="449680"/>
                    </a:lnTo>
                    <a:lnTo>
                      <a:pt x="0" y="449680"/>
                    </a:lnTo>
                    <a:lnTo>
                      <a:pt x="0" y="409682"/>
                    </a:lnTo>
                    <a:lnTo>
                      <a:pt x="0" y="408748"/>
                    </a:lnTo>
                    <a:lnTo>
                      <a:pt x="0" y="368524"/>
                    </a:lnTo>
                    <a:lnTo>
                      <a:pt x="0" y="367590"/>
                    </a:lnTo>
                    <a:lnTo>
                      <a:pt x="0" y="366466"/>
                    </a:lnTo>
                    <a:lnTo>
                      <a:pt x="0" y="365532"/>
                    </a:lnTo>
                    <a:lnTo>
                      <a:pt x="0" y="337848"/>
                    </a:lnTo>
                    <a:lnTo>
                      <a:pt x="0" y="336914"/>
                    </a:lnTo>
                    <a:lnTo>
                      <a:pt x="0" y="327592"/>
                    </a:lnTo>
                    <a:lnTo>
                      <a:pt x="0" y="326658"/>
                    </a:lnTo>
                    <a:lnTo>
                      <a:pt x="0" y="325868"/>
                    </a:lnTo>
                    <a:lnTo>
                      <a:pt x="0" y="324934"/>
                    </a:lnTo>
                    <a:lnTo>
                      <a:pt x="0" y="296916"/>
                    </a:lnTo>
                    <a:lnTo>
                      <a:pt x="0" y="295982"/>
                    </a:lnTo>
                    <a:lnTo>
                      <a:pt x="0" y="292437"/>
                    </a:lnTo>
                    <a:lnTo>
                      <a:pt x="0" y="291503"/>
                    </a:lnTo>
                    <a:lnTo>
                      <a:pt x="0" y="284376"/>
                    </a:lnTo>
                    <a:lnTo>
                      <a:pt x="0" y="283442"/>
                    </a:lnTo>
                    <a:lnTo>
                      <a:pt x="0" y="260035"/>
                    </a:lnTo>
                    <a:lnTo>
                      <a:pt x="0" y="259101"/>
                    </a:lnTo>
                    <a:lnTo>
                      <a:pt x="0" y="255758"/>
                    </a:lnTo>
                    <a:lnTo>
                      <a:pt x="0" y="254824"/>
                    </a:lnTo>
                    <a:lnTo>
                      <a:pt x="0" y="253700"/>
                    </a:lnTo>
                    <a:lnTo>
                      <a:pt x="0" y="252766"/>
                    </a:lnTo>
                    <a:lnTo>
                      <a:pt x="0" y="243778"/>
                    </a:lnTo>
                    <a:lnTo>
                      <a:pt x="0" y="242844"/>
                    </a:lnTo>
                    <a:lnTo>
                      <a:pt x="0" y="226276"/>
                    </a:lnTo>
                    <a:lnTo>
                      <a:pt x="0" y="225342"/>
                    </a:lnTo>
                    <a:lnTo>
                      <a:pt x="0" y="214826"/>
                    </a:lnTo>
                    <a:lnTo>
                      <a:pt x="0" y="213892"/>
                    </a:lnTo>
                    <a:lnTo>
                      <a:pt x="0" y="213102"/>
                    </a:lnTo>
                    <a:lnTo>
                      <a:pt x="0" y="212168"/>
                    </a:lnTo>
                    <a:lnTo>
                      <a:pt x="0" y="210347"/>
                    </a:lnTo>
                    <a:lnTo>
                      <a:pt x="0" y="209413"/>
                    </a:lnTo>
                    <a:lnTo>
                      <a:pt x="0" y="195790"/>
                    </a:lnTo>
                    <a:lnTo>
                      <a:pt x="0" y="194856"/>
                    </a:lnTo>
                    <a:lnTo>
                      <a:pt x="0" y="179671"/>
                    </a:lnTo>
                    <a:lnTo>
                      <a:pt x="0" y="178737"/>
                    </a:lnTo>
                    <a:lnTo>
                      <a:pt x="0" y="177945"/>
                    </a:lnTo>
                    <a:lnTo>
                      <a:pt x="0" y="177011"/>
                    </a:lnTo>
                    <a:lnTo>
                      <a:pt x="0" y="171610"/>
                    </a:lnTo>
                    <a:lnTo>
                      <a:pt x="0" y="170676"/>
                    </a:lnTo>
                    <a:lnTo>
                      <a:pt x="0" y="147269"/>
                    </a:lnTo>
                    <a:lnTo>
                      <a:pt x="0" y="146335"/>
                    </a:lnTo>
                    <a:lnTo>
                      <a:pt x="0" y="144186"/>
                    </a:lnTo>
                    <a:lnTo>
                      <a:pt x="0" y="143252"/>
                    </a:lnTo>
                    <a:lnTo>
                      <a:pt x="0" y="131012"/>
                    </a:lnTo>
                    <a:lnTo>
                      <a:pt x="0" y="130078"/>
                    </a:lnTo>
                    <a:lnTo>
                      <a:pt x="0" y="113700"/>
                    </a:lnTo>
                    <a:lnTo>
                      <a:pt x="0" y="113510"/>
                    </a:lnTo>
                    <a:lnTo>
                      <a:pt x="0" y="112766"/>
                    </a:lnTo>
                    <a:lnTo>
                      <a:pt x="0" y="112576"/>
                    </a:lnTo>
                    <a:lnTo>
                      <a:pt x="0" y="97581"/>
                    </a:lnTo>
                    <a:lnTo>
                      <a:pt x="0" y="96647"/>
                    </a:lnTo>
                    <a:lnTo>
                      <a:pt x="0" y="83024"/>
                    </a:lnTo>
                    <a:lnTo>
                      <a:pt x="0" y="82090"/>
                    </a:lnTo>
                    <a:lnTo>
                      <a:pt x="0" y="65179"/>
                    </a:lnTo>
                    <a:lnTo>
                      <a:pt x="0" y="64245"/>
                    </a:lnTo>
                    <a:lnTo>
                      <a:pt x="0" y="31420"/>
                    </a:lnTo>
                    <a:lnTo>
                      <a:pt x="0" y="30486"/>
                    </a:lnTo>
                    <a:close/>
                    <a:moveTo>
                      <a:pt x="1121964" y="0"/>
                    </a:moveTo>
                    <a:lnTo>
                      <a:pt x="1123200" y="0"/>
                    </a:lnTo>
                    <a:lnTo>
                      <a:pt x="1123200" y="934"/>
                    </a:lnTo>
                    <a:close/>
                    <a:moveTo>
                      <a:pt x="0" y="0"/>
                    </a:moveTo>
                    <a:lnTo>
                      <a:pt x="1236" y="0"/>
                    </a:lnTo>
                    <a:lnTo>
                      <a:pt x="0" y="934"/>
                    </a:lnTo>
                    <a:close/>
                  </a:path>
                </a:pathLst>
              </a:custGeom>
              <a:solidFill>
                <a:srgbClr val="B0EAEE"/>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106" name="Text Box 8">
                <a:extLst>
                  <a:ext uri="{FF2B5EF4-FFF2-40B4-BE49-F238E27FC236}">
                    <a16:creationId xmlns:a16="http://schemas.microsoft.com/office/drawing/2014/main" id="{D531E57C-34E8-43CF-B719-CC99AD1D6129}"/>
                  </a:ext>
                </a:extLst>
              </p:cNvPr>
              <p:cNvSpPr txBox="1">
                <a:spLocks noChangeArrowheads="1"/>
              </p:cNvSpPr>
              <p:nvPr/>
            </p:nvSpPr>
            <p:spPr bwMode="auto">
              <a:xfrm>
                <a:off x="4033333" y="3467592"/>
                <a:ext cx="1077334" cy="329081"/>
              </a:xfrm>
              <a:prstGeom prst="rect">
                <a:avLst/>
              </a:prstGeom>
              <a:noFill/>
              <a:ln w="9525" algn="ctr">
                <a:noFill/>
                <a:miter lim="800000"/>
                <a:headEnd/>
                <a:tailEnd/>
              </a:ln>
            </p:spPr>
            <p:txBody>
              <a:bodyPr wrap="square" lIns="82058" tIns="41029" rIns="82058" bIns="41029">
                <a:spAutoFit/>
              </a:bodyPr>
              <a:lstStyle/>
              <a:p>
                <a:pPr algn="ctr" defTabSz="914400" eaLnBrk="1" fontAlgn="auto" hangingPunct="1">
                  <a:spcBef>
                    <a:spcPct val="50000"/>
                  </a:spcBef>
                  <a:spcAft>
                    <a:spcPts val="0"/>
                  </a:spcAft>
                  <a:defRPr/>
                </a:pPr>
                <a:r>
                  <a:rPr lang="en-GB" sz="1600" kern="0">
                    <a:latin typeface="Aptos" panose="020B0004020202020204" pitchFamily="34" charset="0"/>
                    <a:ea typeface="ヒラギノ角ゴ Pro W3" charset="-128"/>
                    <a:cs typeface="Arial" pitchFamily="34" charset="0"/>
                  </a:rPr>
                  <a:t>Interest</a:t>
                </a:r>
                <a:endParaRPr lang="en-US" sz="1600" kern="0">
                  <a:latin typeface="Aptos" panose="020B0004020202020204" pitchFamily="34" charset="0"/>
                  <a:ea typeface="ヒラギノ角ゴ Pro W3" charset="-128"/>
                  <a:cs typeface="Arial" pitchFamily="34" charset="0"/>
                </a:endParaRPr>
              </a:p>
            </p:txBody>
          </p:sp>
          <p:sp>
            <p:nvSpPr>
              <p:cNvPr id="107" name="Text Box 8">
                <a:extLst>
                  <a:ext uri="{FF2B5EF4-FFF2-40B4-BE49-F238E27FC236}">
                    <a16:creationId xmlns:a16="http://schemas.microsoft.com/office/drawing/2014/main" id="{CF6C6DCD-CA6A-411A-AD6A-E10B5167D591}"/>
                  </a:ext>
                </a:extLst>
              </p:cNvPr>
              <p:cNvSpPr txBox="1">
                <a:spLocks noChangeArrowheads="1"/>
              </p:cNvSpPr>
              <p:nvPr/>
            </p:nvSpPr>
            <p:spPr bwMode="auto">
              <a:xfrm>
                <a:off x="4033333" y="3284615"/>
                <a:ext cx="1077334" cy="329081"/>
              </a:xfrm>
              <a:prstGeom prst="rect">
                <a:avLst/>
              </a:prstGeom>
              <a:noFill/>
              <a:ln w="9525" algn="ctr">
                <a:noFill/>
                <a:miter lim="800000"/>
                <a:headEnd/>
                <a:tailEnd/>
              </a:ln>
            </p:spPr>
            <p:txBody>
              <a:bodyPr wrap="square" lIns="82058" tIns="41029" rIns="82058" bIns="41029">
                <a:spAutoFit/>
              </a:bodyPr>
              <a:lstStyle/>
              <a:p>
                <a:pPr algn="ctr" defTabSz="914400" eaLnBrk="1" fontAlgn="auto" hangingPunct="1">
                  <a:spcBef>
                    <a:spcPct val="50000"/>
                  </a:spcBef>
                  <a:spcAft>
                    <a:spcPts val="0"/>
                  </a:spcAft>
                  <a:defRPr/>
                </a:pPr>
                <a:r>
                  <a:rPr lang="en-GB" sz="1600" kern="0">
                    <a:latin typeface="Aptos" panose="020B0004020202020204" pitchFamily="34" charset="0"/>
                    <a:ea typeface="ヒラギノ角ゴ Pro W3" charset="-128"/>
                    <a:cs typeface="Arial" pitchFamily="34" charset="0"/>
                  </a:rPr>
                  <a:t>Savings</a:t>
                </a:r>
                <a:endParaRPr lang="en-US" sz="1600" kern="0">
                  <a:latin typeface="Aptos" panose="020B0004020202020204" pitchFamily="34" charset="0"/>
                  <a:ea typeface="ヒラギノ角ゴ Pro W3" charset="-128"/>
                  <a:cs typeface="Arial" pitchFamily="34" charset="0"/>
                </a:endParaRPr>
              </a:p>
            </p:txBody>
          </p:sp>
        </p:grpSp>
        <p:sp>
          <p:nvSpPr>
            <p:cNvPr id="104" name="Oval 103">
              <a:extLst>
                <a:ext uri="{FF2B5EF4-FFF2-40B4-BE49-F238E27FC236}">
                  <a16:creationId xmlns:a16="http://schemas.microsoft.com/office/drawing/2014/main" id="{2B59D8A5-F683-4040-84B3-7D37A10D7FB3}"/>
                </a:ext>
              </a:extLst>
            </p:cNvPr>
            <p:cNvSpPr/>
            <p:nvPr/>
          </p:nvSpPr>
          <p:spPr bwMode="auto">
            <a:xfrm>
              <a:off x="4013464" y="2881643"/>
              <a:ext cx="1123200" cy="94151"/>
            </a:xfrm>
            <a:prstGeom prst="ellipse">
              <a:avLst/>
            </a:prstGeom>
            <a:gradFill flip="none" rotWithShape="1">
              <a:gsLst>
                <a:gs pos="100000">
                  <a:srgbClr val="38C9D4"/>
                </a:gs>
                <a:gs pos="0">
                  <a:srgbClr val="196E75"/>
                </a:gs>
              </a:gsLst>
              <a:lin ang="2700000" scaled="1"/>
              <a:tileRect/>
            </a:gra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u="sng" kern="0" err="1">
                <a:solidFill>
                  <a:srgbClr val="FFFFFF"/>
                </a:solidFill>
                <a:latin typeface="Calibri" panose="020F0502020204030204"/>
                <a:cs typeface="+mn-cs"/>
              </a:endParaRPr>
            </a:p>
          </p:txBody>
        </p:sp>
      </p:grpSp>
      <p:grpSp>
        <p:nvGrpSpPr>
          <p:cNvPr id="108" name="!!dividends">
            <a:extLst>
              <a:ext uri="{FF2B5EF4-FFF2-40B4-BE49-F238E27FC236}">
                <a16:creationId xmlns:a16="http://schemas.microsoft.com/office/drawing/2014/main" id="{AE882BD6-EB32-4362-9396-5D6A08040CD1}"/>
              </a:ext>
            </a:extLst>
          </p:cNvPr>
          <p:cNvGrpSpPr/>
          <p:nvPr/>
        </p:nvGrpSpPr>
        <p:grpSpPr>
          <a:xfrm>
            <a:off x="5537464" y="3249595"/>
            <a:ext cx="1123200" cy="743486"/>
            <a:chOff x="4013464" y="2132045"/>
            <a:chExt cx="1123200" cy="743486"/>
          </a:xfrm>
        </p:grpSpPr>
        <p:sp>
          <p:nvSpPr>
            <p:cNvPr id="109" name="Freeform: Shape 108">
              <a:extLst>
                <a:ext uri="{FF2B5EF4-FFF2-40B4-BE49-F238E27FC236}">
                  <a16:creationId xmlns:a16="http://schemas.microsoft.com/office/drawing/2014/main" id="{9714E758-0F58-4699-9575-74C5841BFB5C}"/>
                </a:ext>
              </a:extLst>
            </p:cNvPr>
            <p:cNvSpPr/>
            <p:nvPr/>
          </p:nvSpPr>
          <p:spPr bwMode="auto">
            <a:xfrm>
              <a:off x="4013464" y="2180668"/>
              <a:ext cx="1123200" cy="663212"/>
            </a:xfrm>
            <a:custGeom>
              <a:avLst/>
              <a:gdLst>
                <a:gd name="connsiteX0" fmla="*/ 0 w 1123200"/>
                <a:gd name="connsiteY0" fmla="*/ 0 h 1418764"/>
                <a:gd name="connsiteX1" fmla="*/ 1123200 w 1123200"/>
                <a:gd name="connsiteY1" fmla="*/ 0 h 1418764"/>
                <a:gd name="connsiteX2" fmla="*/ 1123200 w 1123200"/>
                <a:gd name="connsiteY2" fmla="*/ 1371688 h 1418764"/>
                <a:gd name="connsiteX3" fmla="*/ 561600 w 1123200"/>
                <a:gd name="connsiteY3" fmla="*/ 1418764 h 1418764"/>
                <a:gd name="connsiteX4" fmla="*/ 0 w 1123200"/>
                <a:gd name="connsiteY4" fmla="*/ 1371688 h 1418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200" h="1418764">
                  <a:moveTo>
                    <a:pt x="0" y="0"/>
                  </a:moveTo>
                  <a:lnTo>
                    <a:pt x="1123200" y="0"/>
                  </a:lnTo>
                  <a:lnTo>
                    <a:pt x="1123200" y="1371688"/>
                  </a:lnTo>
                  <a:cubicBezTo>
                    <a:pt x="1123200" y="1397687"/>
                    <a:pt x="871763" y="1418764"/>
                    <a:pt x="561600" y="1418764"/>
                  </a:cubicBezTo>
                  <a:cubicBezTo>
                    <a:pt x="251437" y="1418764"/>
                    <a:pt x="0" y="1397687"/>
                    <a:pt x="0" y="1371688"/>
                  </a:cubicBezTo>
                  <a:close/>
                </a:path>
              </a:pathLst>
            </a:custGeom>
            <a:solidFill>
              <a:srgbClr val="E49B13"/>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110" name="Oval 109">
              <a:extLst>
                <a:ext uri="{FF2B5EF4-FFF2-40B4-BE49-F238E27FC236}">
                  <a16:creationId xmlns:a16="http://schemas.microsoft.com/office/drawing/2014/main" id="{4DF72101-A3B4-4D25-908B-BB742C372003}"/>
                </a:ext>
              </a:extLst>
            </p:cNvPr>
            <p:cNvSpPr/>
            <p:nvPr/>
          </p:nvSpPr>
          <p:spPr bwMode="auto">
            <a:xfrm>
              <a:off x="4013464" y="2781380"/>
              <a:ext cx="1123200" cy="94151"/>
            </a:xfrm>
            <a:prstGeom prst="ellipse">
              <a:avLst/>
            </a:prstGeom>
            <a:solidFill>
              <a:srgbClr val="E49B13"/>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grpSp>
          <p:nvGrpSpPr>
            <p:cNvPr id="111" name="Group 110">
              <a:extLst>
                <a:ext uri="{FF2B5EF4-FFF2-40B4-BE49-F238E27FC236}">
                  <a16:creationId xmlns:a16="http://schemas.microsoft.com/office/drawing/2014/main" id="{327F9FE9-E2E8-44A5-991A-BA9C9687C0C1}"/>
                </a:ext>
              </a:extLst>
            </p:cNvPr>
            <p:cNvGrpSpPr/>
            <p:nvPr/>
          </p:nvGrpSpPr>
          <p:grpSpPr>
            <a:xfrm>
              <a:off x="4013464" y="2318356"/>
              <a:ext cx="1123200" cy="383541"/>
              <a:chOff x="3602053" y="5065975"/>
              <a:chExt cx="1123200" cy="383541"/>
            </a:xfrm>
          </p:grpSpPr>
          <p:sp>
            <p:nvSpPr>
              <p:cNvPr id="113" name="Freeform: Shape 112">
                <a:extLst>
                  <a:ext uri="{FF2B5EF4-FFF2-40B4-BE49-F238E27FC236}">
                    <a16:creationId xmlns:a16="http://schemas.microsoft.com/office/drawing/2014/main" id="{D49200BA-3407-42A1-9E45-CA25E92FF280}"/>
                  </a:ext>
                </a:extLst>
              </p:cNvPr>
              <p:cNvSpPr/>
              <p:nvPr/>
            </p:nvSpPr>
            <p:spPr bwMode="auto">
              <a:xfrm>
                <a:off x="3602053" y="5065975"/>
                <a:ext cx="1123200" cy="380599"/>
              </a:xfrm>
              <a:custGeom>
                <a:avLst/>
                <a:gdLst>
                  <a:gd name="connsiteX0" fmla="*/ 0 w 1123200"/>
                  <a:gd name="connsiteY0" fmla="*/ 934 h 380599"/>
                  <a:gd name="connsiteX1" fmla="*/ 561600 w 1123200"/>
                  <a:gd name="connsiteY1" fmla="*/ 43685 h 380599"/>
                  <a:gd name="connsiteX2" fmla="*/ 1123200 w 1123200"/>
                  <a:gd name="connsiteY2" fmla="*/ 934 h 380599"/>
                  <a:gd name="connsiteX3" fmla="*/ 1123200 w 1123200"/>
                  <a:gd name="connsiteY3" fmla="*/ 30486 h 380599"/>
                  <a:gd name="connsiteX4" fmla="*/ 1123200 w 1123200"/>
                  <a:gd name="connsiteY4" fmla="*/ 31420 h 380599"/>
                  <a:gd name="connsiteX5" fmla="*/ 1123200 w 1123200"/>
                  <a:gd name="connsiteY5" fmla="*/ 64245 h 380599"/>
                  <a:gd name="connsiteX6" fmla="*/ 1123200 w 1123200"/>
                  <a:gd name="connsiteY6" fmla="*/ 65179 h 380599"/>
                  <a:gd name="connsiteX7" fmla="*/ 1123200 w 1123200"/>
                  <a:gd name="connsiteY7" fmla="*/ 82090 h 380599"/>
                  <a:gd name="connsiteX8" fmla="*/ 1123200 w 1123200"/>
                  <a:gd name="connsiteY8" fmla="*/ 83024 h 380599"/>
                  <a:gd name="connsiteX9" fmla="*/ 1123200 w 1123200"/>
                  <a:gd name="connsiteY9" fmla="*/ 96647 h 380599"/>
                  <a:gd name="connsiteX10" fmla="*/ 1123200 w 1123200"/>
                  <a:gd name="connsiteY10" fmla="*/ 97581 h 380599"/>
                  <a:gd name="connsiteX11" fmla="*/ 1123200 w 1123200"/>
                  <a:gd name="connsiteY11" fmla="*/ 112576 h 380599"/>
                  <a:gd name="connsiteX12" fmla="*/ 1123200 w 1123200"/>
                  <a:gd name="connsiteY12" fmla="*/ 113510 h 380599"/>
                  <a:gd name="connsiteX13" fmla="*/ 1123200 w 1123200"/>
                  <a:gd name="connsiteY13" fmla="*/ 130078 h 380599"/>
                  <a:gd name="connsiteX14" fmla="*/ 1123200 w 1123200"/>
                  <a:gd name="connsiteY14" fmla="*/ 131012 h 380599"/>
                  <a:gd name="connsiteX15" fmla="*/ 1123200 w 1123200"/>
                  <a:gd name="connsiteY15" fmla="*/ 146335 h 380599"/>
                  <a:gd name="connsiteX16" fmla="*/ 1123200 w 1123200"/>
                  <a:gd name="connsiteY16" fmla="*/ 147269 h 380599"/>
                  <a:gd name="connsiteX17" fmla="*/ 1123200 w 1123200"/>
                  <a:gd name="connsiteY17" fmla="*/ 170676 h 380599"/>
                  <a:gd name="connsiteX18" fmla="*/ 1123200 w 1123200"/>
                  <a:gd name="connsiteY18" fmla="*/ 171610 h 380599"/>
                  <a:gd name="connsiteX19" fmla="*/ 1123200 w 1123200"/>
                  <a:gd name="connsiteY19" fmla="*/ 178737 h 380599"/>
                  <a:gd name="connsiteX20" fmla="*/ 1123200 w 1123200"/>
                  <a:gd name="connsiteY20" fmla="*/ 179671 h 380599"/>
                  <a:gd name="connsiteX21" fmla="*/ 1123200 w 1123200"/>
                  <a:gd name="connsiteY21" fmla="*/ 212168 h 380599"/>
                  <a:gd name="connsiteX22" fmla="*/ 1123200 w 1123200"/>
                  <a:gd name="connsiteY22" fmla="*/ 213102 h 380599"/>
                  <a:gd name="connsiteX23" fmla="*/ 1123200 w 1123200"/>
                  <a:gd name="connsiteY23" fmla="*/ 213892 h 380599"/>
                  <a:gd name="connsiteX24" fmla="*/ 1123200 w 1123200"/>
                  <a:gd name="connsiteY24" fmla="*/ 214826 h 380599"/>
                  <a:gd name="connsiteX25" fmla="*/ 1123200 w 1123200"/>
                  <a:gd name="connsiteY25" fmla="*/ 252766 h 380599"/>
                  <a:gd name="connsiteX26" fmla="*/ 1123200 w 1123200"/>
                  <a:gd name="connsiteY26" fmla="*/ 253700 h 380599"/>
                  <a:gd name="connsiteX27" fmla="*/ 1123200 w 1123200"/>
                  <a:gd name="connsiteY27" fmla="*/ 254824 h 380599"/>
                  <a:gd name="connsiteX28" fmla="*/ 1123200 w 1123200"/>
                  <a:gd name="connsiteY28" fmla="*/ 255758 h 380599"/>
                  <a:gd name="connsiteX29" fmla="*/ 1123200 w 1123200"/>
                  <a:gd name="connsiteY29" fmla="*/ 295982 h 380599"/>
                  <a:gd name="connsiteX30" fmla="*/ 1123200 w 1123200"/>
                  <a:gd name="connsiteY30" fmla="*/ 296916 h 380599"/>
                  <a:gd name="connsiteX31" fmla="*/ 1123200 w 1123200"/>
                  <a:gd name="connsiteY31" fmla="*/ 336914 h 380599"/>
                  <a:gd name="connsiteX32" fmla="*/ 1121964 w 1123200"/>
                  <a:gd name="connsiteY32" fmla="*/ 336914 h 380599"/>
                  <a:gd name="connsiteX33" fmla="*/ 1123200 w 1123200"/>
                  <a:gd name="connsiteY33" fmla="*/ 337848 h 380599"/>
                  <a:gd name="connsiteX34" fmla="*/ 561600 w 1123200"/>
                  <a:gd name="connsiteY34" fmla="*/ 380599 h 380599"/>
                  <a:gd name="connsiteX35" fmla="*/ 0 w 1123200"/>
                  <a:gd name="connsiteY35" fmla="*/ 337848 h 380599"/>
                  <a:gd name="connsiteX36" fmla="*/ 1236 w 1123200"/>
                  <a:gd name="connsiteY36" fmla="*/ 336914 h 380599"/>
                  <a:gd name="connsiteX37" fmla="*/ 0 w 1123200"/>
                  <a:gd name="connsiteY37" fmla="*/ 336914 h 380599"/>
                  <a:gd name="connsiteX38" fmla="*/ 0 w 1123200"/>
                  <a:gd name="connsiteY38" fmla="*/ 296916 h 380599"/>
                  <a:gd name="connsiteX39" fmla="*/ 0 w 1123200"/>
                  <a:gd name="connsiteY39" fmla="*/ 295982 h 380599"/>
                  <a:gd name="connsiteX40" fmla="*/ 0 w 1123200"/>
                  <a:gd name="connsiteY40" fmla="*/ 255758 h 380599"/>
                  <a:gd name="connsiteX41" fmla="*/ 0 w 1123200"/>
                  <a:gd name="connsiteY41" fmla="*/ 254824 h 380599"/>
                  <a:gd name="connsiteX42" fmla="*/ 0 w 1123200"/>
                  <a:gd name="connsiteY42" fmla="*/ 253700 h 380599"/>
                  <a:gd name="connsiteX43" fmla="*/ 0 w 1123200"/>
                  <a:gd name="connsiteY43" fmla="*/ 252766 h 380599"/>
                  <a:gd name="connsiteX44" fmla="*/ 0 w 1123200"/>
                  <a:gd name="connsiteY44" fmla="*/ 214826 h 380599"/>
                  <a:gd name="connsiteX45" fmla="*/ 0 w 1123200"/>
                  <a:gd name="connsiteY45" fmla="*/ 213892 h 380599"/>
                  <a:gd name="connsiteX46" fmla="*/ 0 w 1123200"/>
                  <a:gd name="connsiteY46" fmla="*/ 213102 h 380599"/>
                  <a:gd name="connsiteX47" fmla="*/ 0 w 1123200"/>
                  <a:gd name="connsiteY47" fmla="*/ 212168 h 380599"/>
                  <a:gd name="connsiteX48" fmla="*/ 0 w 1123200"/>
                  <a:gd name="connsiteY48" fmla="*/ 179671 h 380599"/>
                  <a:gd name="connsiteX49" fmla="*/ 0 w 1123200"/>
                  <a:gd name="connsiteY49" fmla="*/ 178737 h 380599"/>
                  <a:gd name="connsiteX50" fmla="*/ 0 w 1123200"/>
                  <a:gd name="connsiteY50" fmla="*/ 171610 h 380599"/>
                  <a:gd name="connsiteX51" fmla="*/ 0 w 1123200"/>
                  <a:gd name="connsiteY51" fmla="*/ 170676 h 380599"/>
                  <a:gd name="connsiteX52" fmla="*/ 0 w 1123200"/>
                  <a:gd name="connsiteY52" fmla="*/ 147269 h 380599"/>
                  <a:gd name="connsiteX53" fmla="*/ 0 w 1123200"/>
                  <a:gd name="connsiteY53" fmla="*/ 146335 h 380599"/>
                  <a:gd name="connsiteX54" fmla="*/ 0 w 1123200"/>
                  <a:gd name="connsiteY54" fmla="*/ 131012 h 380599"/>
                  <a:gd name="connsiteX55" fmla="*/ 0 w 1123200"/>
                  <a:gd name="connsiteY55" fmla="*/ 130078 h 380599"/>
                  <a:gd name="connsiteX56" fmla="*/ 0 w 1123200"/>
                  <a:gd name="connsiteY56" fmla="*/ 113510 h 380599"/>
                  <a:gd name="connsiteX57" fmla="*/ 0 w 1123200"/>
                  <a:gd name="connsiteY57" fmla="*/ 112576 h 380599"/>
                  <a:gd name="connsiteX58" fmla="*/ 0 w 1123200"/>
                  <a:gd name="connsiteY58" fmla="*/ 97581 h 380599"/>
                  <a:gd name="connsiteX59" fmla="*/ 0 w 1123200"/>
                  <a:gd name="connsiteY59" fmla="*/ 96647 h 380599"/>
                  <a:gd name="connsiteX60" fmla="*/ 0 w 1123200"/>
                  <a:gd name="connsiteY60" fmla="*/ 83024 h 380599"/>
                  <a:gd name="connsiteX61" fmla="*/ 0 w 1123200"/>
                  <a:gd name="connsiteY61" fmla="*/ 82090 h 380599"/>
                  <a:gd name="connsiteX62" fmla="*/ 0 w 1123200"/>
                  <a:gd name="connsiteY62" fmla="*/ 65179 h 380599"/>
                  <a:gd name="connsiteX63" fmla="*/ 0 w 1123200"/>
                  <a:gd name="connsiteY63" fmla="*/ 64245 h 380599"/>
                  <a:gd name="connsiteX64" fmla="*/ 0 w 1123200"/>
                  <a:gd name="connsiteY64" fmla="*/ 31420 h 380599"/>
                  <a:gd name="connsiteX65" fmla="*/ 0 w 1123200"/>
                  <a:gd name="connsiteY65" fmla="*/ 30486 h 380599"/>
                  <a:gd name="connsiteX66" fmla="*/ 1121964 w 1123200"/>
                  <a:gd name="connsiteY66" fmla="*/ 0 h 380599"/>
                  <a:gd name="connsiteX67" fmla="*/ 1123200 w 1123200"/>
                  <a:gd name="connsiteY67" fmla="*/ 0 h 380599"/>
                  <a:gd name="connsiteX68" fmla="*/ 1123200 w 1123200"/>
                  <a:gd name="connsiteY68" fmla="*/ 934 h 380599"/>
                  <a:gd name="connsiteX69" fmla="*/ 0 w 1123200"/>
                  <a:gd name="connsiteY69" fmla="*/ 0 h 380599"/>
                  <a:gd name="connsiteX70" fmla="*/ 1236 w 1123200"/>
                  <a:gd name="connsiteY70" fmla="*/ 0 h 380599"/>
                  <a:gd name="connsiteX71" fmla="*/ 0 w 1123200"/>
                  <a:gd name="connsiteY71" fmla="*/ 934 h 38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23200" h="380599">
                    <a:moveTo>
                      <a:pt x="0" y="934"/>
                    </a:moveTo>
                    <a:cubicBezTo>
                      <a:pt x="0" y="24545"/>
                      <a:pt x="251437" y="43685"/>
                      <a:pt x="561600" y="43685"/>
                    </a:cubicBezTo>
                    <a:cubicBezTo>
                      <a:pt x="871763" y="43685"/>
                      <a:pt x="1123200" y="24545"/>
                      <a:pt x="1123200" y="934"/>
                    </a:cubicBezTo>
                    <a:lnTo>
                      <a:pt x="1123200" y="30486"/>
                    </a:lnTo>
                    <a:lnTo>
                      <a:pt x="1123200" y="31420"/>
                    </a:lnTo>
                    <a:lnTo>
                      <a:pt x="1123200" y="64245"/>
                    </a:lnTo>
                    <a:lnTo>
                      <a:pt x="1123200" y="65179"/>
                    </a:lnTo>
                    <a:lnTo>
                      <a:pt x="1123200" y="82090"/>
                    </a:lnTo>
                    <a:lnTo>
                      <a:pt x="1123200" y="83024"/>
                    </a:lnTo>
                    <a:lnTo>
                      <a:pt x="1123200" y="96647"/>
                    </a:lnTo>
                    <a:lnTo>
                      <a:pt x="1123200" y="97581"/>
                    </a:lnTo>
                    <a:lnTo>
                      <a:pt x="1123200" y="112576"/>
                    </a:lnTo>
                    <a:lnTo>
                      <a:pt x="1123200" y="113510"/>
                    </a:lnTo>
                    <a:lnTo>
                      <a:pt x="1123200" y="130078"/>
                    </a:lnTo>
                    <a:lnTo>
                      <a:pt x="1123200" y="131012"/>
                    </a:lnTo>
                    <a:lnTo>
                      <a:pt x="1123200" y="146335"/>
                    </a:lnTo>
                    <a:lnTo>
                      <a:pt x="1123200" y="147269"/>
                    </a:lnTo>
                    <a:lnTo>
                      <a:pt x="1123200" y="170676"/>
                    </a:lnTo>
                    <a:lnTo>
                      <a:pt x="1123200" y="171610"/>
                    </a:lnTo>
                    <a:lnTo>
                      <a:pt x="1123200" y="178737"/>
                    </a:lnTo>
                    <a:lnTo>
                      <a:pt x="1123200" y="179671"/>
                    </a:lnTo>
                    <a:lnTo>
                      <a:pt x="1123200" y="212168"/>
                    </a:lnTo>
                    <a:lnTo>
                      <a:pt x="1123200" y="213102"/>
                    </a:lnTo>
                    <a:lnTo>
                      <a:pt x="1123200" y="213892"/>
                    </a:lnTo>
                    <a:lnTo>
                      <a:pt x="1123200" y="214826"/>
                    </a:lnTo>
                    <a:lnTo>
                      <a:pt x="1123200" y="252766"/>
                    </a:lnTo>
                    <a:lnTo>
                      <a:pt x="1123200" y="253700"/>
                    </a:lnTo>
                    <a:lnTo>
                      <a:pt x="1123200" y="254824"/>
                    </a:lnTo>
                    <a:lnTo>
                      <a:pt x="1123200" y="255758"/>
                    </a:lnTo>
                    <a:lnTo>
                      <a:pt x="1123200" y="295982"/>
                    </a:lnTo>
                    <a:lnTo>
                      <a:pt x="1123200" y="296916"/>
                    </a:lnTo>
                    <a:lnTo>
                      <a:pt x="1123200" y="336914"/>
                    </a:lnTo>
                    <a:lnTo>
                      <a:pt x="1121964" y="336914"/>
                    </a:lnTo>
                    <a:lnTo>
                      <a:pt x="1123200" y="337848"/>
                    </a:lnTo>
                    <a:cubicBezTo>
                      <a:pt x="1123200" y="361459"/>
                      <a:pt x="871763" y="380599"/>
                      <a:pt x="561600" y="380599"/>
                    </a:cubicBezTo>
                    <a:cubicBezTo>
                      <a:pt x="251437" y="380599"/>
                      <a:pt x="0" y="361459"/>
                      <a:pt x="0" y="337848"/>
                    </a:cubicBezTo>
                    <a:lnTo>
                      <a:pt x="1236" y="336914"/>
                    </a:lnTo>
                    <a:lnTo>
                      <a:pt x="0" y="336914"/>
                    </a:lnTo>
                    <a:lnTo>
                      <a:pt x="0" y="296916"/>
                    </a:lnTo>
                    <a:lnTo>
                      <a:pt x="0" y="295982"/>
                    </a:lnTo>
                    <a:lnTo>
                      <a:pt x="0" y="255758"/>
                    </a:lnTo>
                    <a:lnTo>
                      <a:pt x="0" y="254824"/>
                    </a:lnTo>
                    <a:lnTo>
                      <a:pt x="0" y="253700"/>
                    </a:lnTo>
                    <a:lnTo>
                      <a:pt x="0" y="252766"/>
                    </a:lnTo>
                    <a:lnTo>
                      <a:pt x="0" y="214826"/>
                    </a:lnTo>
                    <a:lnTo>
                      <a:pt x="0" y="213892"/>
                    </a:lnTo>
                    <a:lnTo>
                      <a:pt x="0" y="213102"/>
                    </a:lnTo>
                    <a:lnTo>
                      <a:pt x="0" y="212168"/>
                    </a:lnTo>
                    <a:lnTo>
                      <a:pt x="0" y="179671"/>
                    </a:lnTo>
                    <a:lnTo>
                      <a:pt x="0" y="178737"/>
                    </a:lnTo>
                    <a:lnTo>
                      <a:pt x="0" y="171610"/>
                    </a:lnTo>
                    <a:lnTo>
                      <a:pt x="0" y="170676"/>
                    </a:lnTo>
                    <a:lnTo>
                      <a:pt x="0" y="147269"/>
                    </a:lnTo>
                    <a:lnTo>
                      <a:pt x="0" y="146335"/>
                    </a:lnTo>
                    <a:lnTo>
                      <a:pt x="0" y="131012"/>
                    </a:lnTo>
                    <a:lnTo>
                      <a:pt x="0" y="130078"/>
                    </a:lnTo>
                    <a:lnTo>
                      <a:pt x="0" y="113510"/>
                    </a:lnTo>
                    <a:lnTo>
                      <a:pt x="0" y="112576"/>
                    </a:lnTo>
                    <a:lnTo>
                      <a:pt x="0" y="97581"/>
                    </a:lnTo>
                    <a:lnTo>
                      <a:pt x="0" y="96647"/>
                    </a:lnTo>
                    <a:lnTo>
                      <a:pt x="0" y="83024"/>
                    </a:lnTo>
                    <a:lnTo>
                      <a:pt x="0" y="82090"/>
                    </a:lnTo>
                    <a:lnTo>
                      <a:pt x="0" y="65179"/>
                    </a:lnTo>
                    <a:lnTo>
                      <a:pt x="0" y="64245"/>
                    </a:lnTo>
                    <a:lnTo>
                      <a:pt x="0" y="31420"/>
                    </a:lnTo>
                    <a:lnTo>
                      <a:pt x="0" y="30486"/>
                    </a:lnTo>
                    <a:close/>
                    <a:moveTo>
                      <a:pt x="1121964" y="0"/>
                    </a:moveTo>
                    <a:lnTo>
                      <a:pt x="1123200" y="0"/>
                    </a:lnTo>
                    <a:lnTo>
                      <a:pt x="1123200" y="934"/>
                    </a:lnTo>
                    <a:close/>
                    <a:moveTo>
                      <a:pt x="0" y="0"/>
                    </a:moveTo>
                    <a:lnTo>
                      <a:pt x="1236" y="0"/>
                    </a:lnTo>
                    <a:lnTo>
                      <a:pt x="0" y="934"/>
                    </a:lnTo>
                    <a:close/>
                  </a:path>
                </a:pathLst>
              </a:custGeom>
              <a:solidFill>
                <a:srgbClr val="F7D89F"/>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114" name="Text Box 8">
                <a:extLst>
                  <a:ext uri="{FF2B5EF4-FFF2-40B4-BE49-F238E27FC236}">
                    <a16:creationId xmlns:a16="http://schemas.microsoft.com/office/drawing/2014/main" id="{684968EB-26E6-46AC-B6C3-529322AA5A92}"/>
                  </a:ext>
                </a:extLst>
              </p:cNvPr>
              <p:cNvSpPr txBox="1">
                <a:spLocks noChangeArrowheads="1"/>
              </p:cNvSpPr>
              <p:nvPr/>
            </p:nvSpPr>
            <p:spPr bwMode="auto">
              <a:xfrm>
                <a:off x="3624986" y="5120435"/>
                <a:ext cx="1077334" cy="329081"/>
              </a:xfrm>
              <a:prstGeom prst="rect">
                <a:avLst/>
              </a:prstGeom>
              <a:noFill/>
              <a:ln w="9525" algn="ctr">
                <a:noFill/>
                <a:miter lim="800000"/>
                <a:headEnd/>
                <a:tailEnd/>
              </a:ln>
            </p:spPr>
            <p:txBody>
              <a:bodyPr wrap="square" lIns="82058" tIns="41029" rIns="82058" bIns="41029">
                <a:spAutoFit/>
              </a:bodyPr>
              <a:lstStyle/>
              <a:p>
                <a:pPr algn="ctr" defTabSz="914400" eaLnBrk="1" fontAlgn="auto" hangingPunct="1">
                  <a:spcBef>
                    <a:spcPct val="50000"/>
                  </a:spcBef>
                  <a:spcAft>
                    <a:spcPts val="0"/>
                  </a:spcAft>
                  <a:defRPr/>
                </a:pPr>
                <a:r>
                  <a:rPr lang="en-GB" sz="1600" kern="0" dirty="0">
                    <a:latin typeface="Aptos" panose="020B0004020202020204" pitchFamily="34" charset="0"/>
                    <a:ea typeface="ヒラギノ角ゴ Pro W3" charset="-128"/>
                    <a:cs typeface="Arial" pitchFamily="34" charset="0"/>
                  </a:rPr>
                  <a:t>Dividends</a:t>
                </a:r>
                <a:endParaRPr lang="en-US" sz="1600" kern="0" dirty="0">
                  <a:latin typeface="Aptos" panose="020B0004020202020204" pitchFamily="34" charset="0"/>
                  <a:ea typeface="ヒラギノ角ゴ Pro W3" charset="-128"/>
                  <a:cs typeface="Arial" pitchFamily="34" charset="0"/>
                </a:endParaRPr>
              </a:p>
            </p:txBody>
          </p:sp>
        </p:grpSp>
        <p:sp>
          <p:nvSpPr>
            <p:cNvPr id="112" name="Oval 111">
              <a:extLst>
                <a:ext uri="{FF2B5EF4-FFF2-40B4-BE49-F238E27FC236}">
                  <a16:creationId xmlns:a16="http://schemas.microsoft.com/office/drawing/2014/main" id="{8BC1101B-E5D4-4AE9-8A11-FC81E62969FC}"/>
                </a:ext>
              </a:extLst>
            </p:cNvPr>
            <p:cNvSpPr/>
            <p:nvPr/>
          </p:nvSpPr>
          <p:spPr bwMode="auto">
            <a:xfrm>
              <a:off x="4013464" y="2132045"/>
              <a:ext cx="1123200" cy="94151"/>
            </a:xfrm>
            <a:prstGeom prst="ellipse">
              <a:avLst/>
            </a:prstGeom>
            <a:gradFill flip="none" rotWithShape="1">
              <a:gsLst>
                <a:gs pos="100000">
                  <a:srgbClr val="F2BF64"/>
                </a:gs>
                <a:gs pos="0">
                  <a:srgbClr val="E49B13"/>
                </a:gs>
              </a:gsLst>
              <a:lin ang="2700000" scaled="1"/>
              <a:tileRect/>
            </a:gra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u="sng" kern="0" err="1">
                <a:solidFill>
                  <a:srgbClr val="FFFFFF"/>
                </a:solidFill>
                <a:latin typeface="Calibri" panose="020F0502020204030204"/>
                <a:cs typeface="+mn-cs"/>
              </a:endParaRPr>
            </a:p>
          </p:txBody>
        </p:sp>
      </p:grpSp>
      <p:grpSp>
        <p:nvGrpSpPr>
          <p:cNvPr id="115" name="Group 114">
            <a:extLst>
              <a:ext uri="{FF2B5EF4-FFF2-40B4-BE49-F238E27FC236}">
                <a16:creationId xmlns:a16="http://schemas.microsoft.com/office/drawing/2014/main" id="{99E8D909-41AC-4837-8A37-57724A7C78FC}"/>
              </a:ext>
            </a:extLst>
          </p:cNvPr>
          <p:cNvGrpSpPr/>
          <p:nvPr/>
        </p:nvGrpSpPr>
        <p:grpSpPr>
          <a:xfrm>
            <a:off x="5523065" y="6188144"/>
            <a:ext cx="1151998" cy="153662"/>
            <a:chOff x="3999065" y="5700360"/>
            <a:chExt cx="1151998" cy="153662"/>
          </a:xfrm>
        </p:grpSpPr>
        <p:sp>
          <p:nvSpPr>
            <p:cNvPr id="116" name="Freeform: Shape 115">
              <a:extLst>
                <a:ext uri="{FF2B5EF4-FFF2-40B4-BE49-F238E27FC236}">
                  <a16:creationId xmlns:a16="http://schemas.microsoft.com/office/drawing/2014/main" id="{B7C4705C-7B8B-4F6B-8B97-CCCFB1C21155}"/>
                </a:ext>
              </a:extLst>
            </p:cNvPr>
            <p:cNvSpPr/>
            <p:nvPr/>
          </p:nvSpPr>
          <p:spPr>
            <a:xfrm>
              <a:off x="3999065" y="5700360"/>
              <a:ext cx="1151998" cy="153662"/>
            </a:xfrm>
            <a:custGeom>
              <a:avLst/>
              <a:gdLst>
                <a:gd name="connsiteX0" fmla="*/ 0 w 1151998"/>
                <a:gd name="connsiteY0" fmla="*/ 0 h 153662"/>
                <a:gd name="connsiteX1" fmla="*/ 2 w 1151998"/>
                <a:gd name="connsiteY1" fmla="*/ 0 h 153662"/>
                <a:gd name="connsiteX2" fmla="*/ 11703 w 1151998"/>
                <a:gd name="connsiteY2" fmla="*/ 9818 h 153662"/>
                <a:gd name="connsiteX3" fmla="*/ 576000 w 1151998"/>
                <a:gd name="connsiteY3" fmla="*/ 48721 h 153662"/>
                <a:gd name="connsiteX4" fmla="*/ 1140297 w 1151998"/>
                <a:gd name="connsiteY4" fmla="*/ 9818 h 153662"/>
                <a:gd name="connsiteX5" fmla="*/ 1151998 w 1151998"/>
                <a:gd name="connsiteY5" fmla="*/ 0 h 153662"/>
                <a:gd name="connsiteX6" fmla="*/ 1151998 w 1151998"/>
                <a:gd name="connsiteY6" fmla="*/ 24870 h 153662"/>
                <a:gd name="connsiteX7" fmla="*/ 1151998 w 1151998"/>
                <a:gd name="connsiteY7" fmla="*/ 41766 h 153662"/>
                <a:gd name="connsiteX8" fmla="*/ 1151998 w 1151998"/>
                <a:gd name="connsiteY8" fmla="*/ 45429 h 153662"/>
                <a:gd name="connsiteX9" fmla="*/ 1151998 w 1151998"/>
                <a:gd name="connsiteY9" fmla="*/ 45430 h 153662"/>
                <a:gd name="connsiteX10" fmla="*/ 1151998 w 1151998"/>
                <a:gd name="connsiteY10" fmla="*/ 59511 h 153662"/>
                <a:gd name="connsiteX11" fmla="*/ 1151998 w 1151998"/>
                <a:gd name="connsiteY11" fmla="*/ 70300 h 153662"/>
                <a:gd name="connsiteX12" fmla="*/ 1151998 w 1151998"/>
                <a:gd name="connsiteY12" fmla="*/ 70300 h 153662"/>
                <a:gd name="connsiteX13" fmla="*/ 1151998 w 1151998"/>
                <a:gd name="connsiteY13" fmla="*/ 87196 h 153662"/>
                <a:gd name="connsiteX14" fmla="*/ 1151998 w 1151998"/>
                <a:gd name="connsiteY14" fmla="*/ 87196 h 153662"/>
                <a:gd name="connsiteX15" fmla="*/ 1151998 w 1151998"/>
                <a:gd name="connsiteY15" fmla="*/ 104941 h 153662"/>
                <a:gd name="connsiteX16" fmla="*/ 1151998 w 1151998"/>
                <a:gd name="connsiteY16" fmla="*/ 104941 h 153662"/>
                <a:gd name="connsiteX17" fmla="*/ 1140297 w 1151998"/>
                <a:gd name="connsiteY17" fmla="*/ 114760 h 153662"/>
                <a:gd name="connsiteX18" fmla="*/ 576000 w 1151998"/>
                <a:gd name="connsiteY18" fmla="*/ 153662 h 153662"/>
                <a:gd name="connsiteX19" fmla="*/ 11703 w 1151998"/>
                <a:gd name="connsiteY19" fmla="*/ 114760 h 153662"/>
                <a:gd name="connsiteX20" fmla="*/ 2 w 1151998"/>
                <a:gd name="connsiteY20" fmla="*/ 104941 h 153662"/>
                <a:gd name="connsiteX21" fmla="*/ 0 w 1151998"/>
                <a:gd name="connsiteY21" fmla="*/ 104941 h 153662"/>
                <a:gd name="connsiteX22" fmla="*/ 0 w 1151998"/>
                <a:gd name="connsiteY22" fmla="*/ 104941 h 153662"/>
                <a:gd name="connsiteX23" fmla="*/ 0 w 1151998"/>
                <a:gd name="connsiteY23" fmla="*/ 87196 h 153662"/>
                <a:gd name="connsiteX24" fmla="*/ 0 w 1151998"/>
                <a:gd name="connsiteY24" fmla="*/ 87196 h 153662"/>
                <a:gd name="connsiteX25" fmla="*/ 0 w 1151998"/>
                <a:gd name="connsiteY25" fmla="*/ 70300 h 153662"/>
                <a:gd name="connsiteX26" fmla="*/ 0 w 1151998"/>
                <a:gd name="connsiteY26" fmla="*/ 70300 h 153662"/>
                <a:gd name="connsiteX27" fmla="*/ 0 w 1151998"/>
                <a:gd name="connsiteY27" fmla="*/ 59511 h 153662"/>
                <a:gd name="connsiteX28" fmla="*/ 0 w 1151998"/>
                <a:gd name="connsiteY28" fmla="*/ 45430 h 153662"/>
                <a:gd name="connsiteX29" fmla="*/ 0 w 1151998"/>
                <a:gd name="connsiteY29" fmla="*/ 45429 h 153662"/>
                <a:gd name="connsiteX30" fmla="*/ 0 w 1151998"/>
                <a:gd name="connsiteY30" fmla="*/ 41766 h 153662"/>
                <a:gd name="connsiteX31" fmla="*/ 0 w 1151998"/>
                <a:gd name="connsiteY31" fmla="*/ 24870 h 153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51998" h="153662">
                  <a:moveTo>
                    <a:pt x="0" y="0"/>
                  </a:moveTo>
                  <a:lnTo>
                    <a:pt x="2" y="0"/>
                  </a:lnTo>
                  <a:lnTo>
                    <a:pt x="11703" y="9818"/>
                  </a:lnTo>
                  <a:cubicBezTo>
                    <a:pt x="65412" y="32020"/>
                    <a:pt x="297649" y="48721"/>
                    <a:pt x="576000" y="48721"/>
                  </a:cubicBezTo>
                  <a:cubicBezTo>
                    <a:pt x="854351" y="48721"/>
                    <a:pt x="1086586" y="32020"/>
                    <a:pt x="1140297" y="9818"/>
                  </a:cubicBezTo>
                  <a:lnTo>
                    <a:pt x="1151998" y="0"/>
                  </a:lnTo>
                  <a:lnTo>
                    <a:pt x="1151998" y="24870"/>
                  </a:lnTo>
                  <a:lnTo>
                    <a:pt x="1151998" y="41766"/>
                  </a:lnTo>
                  <a:lnTo>
                    <a:pt x="1151998" y="45429"/>
                  </a:lnTo>
                  <a:lnTo>
                    <a:pt x="1151998" y="45430"/>
                  </a:lnTo>
                  <a:lnTo>
                    <a:pt x="1151998" y="59511"/>
                  </a:lnTo>
                  <a:lnTo>
                    <a:pt x="1151998" y="70300"/>
                  </a:lnTo>
                  <a:lnTo>
                    <a:pt x="1151998" y="70300"/>
                  </a:lnTo>
                  <a:lnTo>
                    <a:pt x="1151998" y="87196"/>
                  </a:lnTo>
                  <a:lnTo>
                    <a:pt x="1151998" y="87196"/>
                  </a:lnTo>
                  <a:lnTo>
                    <a:pt x="1151998" y="104941"/>
                  </a:lnTo>
                  <a:lnTo>
                    <a:pt x="1151998" y="104941"/>
                  </a:lnTo>
                  <a:lnTo>
                    <a:pt x="1140297" y="114760"/>
                  </a:lnTo>
                  <a:cubicBezTo>
                    <a:pt x="1086586" y="136961"/>
                    <a:pt x="854351" y="153662"/>
                    <a:pt x="576000" y="153662"/>
                  </a:cubicBezTo>
                  <a:cubicBezTo>
                    <a:pt x="297649" y="153662"/>
                    <a:pt x="65412" y="136961"/>
                    <a:pt x="11703" y="114760"/>
                  </a:cubicBezTo>
                  <a:lnTo>
                    <a:pt x="2" y="104941"/>
                  </a:lnTo>
                  <a:lnTo>
                    <a:pt x="0" y="104941"/>
                  </a:lnTo>
                  <a:lnTo>
                    <a:pt x="0" y="104941"/>
                  </a:lnTo>
                  <a:lnTo>
                    <a:pt x="0" y="87196"/>
                  </a:lnTo>
                  <a:lnTo>
                    <a:pt x="0" y="87196"/>
                  </a:lnTo>
                  <a:lnTo>
                    <a:pt x="0" y="70300"/>
                  </a:lnTo>
                  <a:lnTo>
                    <a:pt x="0" y="70300"/>
                  </a:lnTo>
                  <a:lnTo>
                    <a:pt x="0" y="59511"/>
                  </a:lnTo>
                  <a:lnTo>
                    <a:pt x="0" y="45430"/>
                  </a:lnTo>
                  <a:lnTo>
                    <a:pt x="0" y="45429"/>
                  </a:lnTo>
                  <a:lnTo>
                    <a:pt x="0" y="41766"/>
                  </a:lnTo>
                  <a:lnTo>
                    <a:pt x="0" y="24870"/>
                  </a:lnTo>
                  <a:close/>
                </a:path>
              </a:pathLst>
            </a:custGeom>
            <a:gradFill flip="none" rotWithShape="1">
              <a:gsLst>
                <a:gs pos="17696">
                  <a:srgbClr val="AAAAAA"/>
                </a:gs>
                <a:gs pos="0">
                  <a:sysClr val="window" lastClr="FFFFFF"/>
                </a:gs>
                <a:gs pos="69000">
                  <a:sysClr val="window" lastClr="FFFFFF"/>
                </a:gs>
                <a:gs pos="26000">
                  <a:srgbClr val="FFFFFF">
                    <a:lumMod val="75000"/>
                  </a:srgbClr>
                </a:gs>
                <a:gs pos="10000">
                  <a:srgbClr val="FFFFFF">
                    <a:lumMod val="50000"/>
                  </a:srgbClr>
                </a:gs>
                <a:gs pos="90000">
                  <a:srgbClr val="FFFFFF">
                    <a:lumMod val="50000"/>
                  </a:srgbClr>
                </a:gs>
                <a:gs pos="100000">
                  <a:sysClr val="window" lastClr="FFFFFF"/>
                </a:gs>
              </a:gsLst>
              <a:lin ang="0" scaled="0"/>
              <a:tileRect/>
            </a:gradFill>
            <a:ln w="25400"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sz="1600" kern="0">
                <a:solidFill>
                  <a:prstClr val="white"/>
                </a:solidFill>
                <a:latin typeface="Calibri"/>
                <a:cs typeface="+mn-cs"/>
              </a:endParaRPr>
            </a:p>
          </p:txBody>
        </p:sp>
        <p:sp>
          <p:nvSpPr>
            <p:cNvPr id="117" name="Freeform: Shape 116">
              <a:extLst>
                <a:ext uri="{FF2B5EF4-FFF2-40B4-BE49-F238E27FC236}">
                  <a16:creationId xmlns:a16="http://schemas.microsoft.com/office/drawing/2014/main" id="{B2BE64BA-981A-4B03-A501-8922FEE5BEE6}"/>
                </a:ext>
              </a:extLst>
            </p:cNvPr>
            <p:cNvSpPr/>
            <p:nvPr/>
          </p:nvSpPr>
          <p:spPr>
            <a:xfrm>
              <a:off x="3999065" y="5744987"/>
              <a:ext cx="1133998" cy="64408"/>
            </a:xfrm>
            <a:custGeom>
              <a:avLst/>
              <a:gdLst>
                <a:gd name="connsiteX0" fmla="*/ 0 w 1152000"/>
                <a:gd name="connsiteY0" fmla="*/ 0 h 166259"/>
                <a:gd name="connsiteX1" fmla="*/ 2 w 1152000"/>
                <a:gd name="connsiteY1" fmla="*/ 0 h 166259"/>
                <a:gd name="connsiteX2" fmla="*/ 11703 w 1152000"/>
                <a:gd name="connsiteY2" fmla="*/ 25345 h 166259"/>
                <a:gd name="connsiteX3" fmla="*/ 576001 w 1152000"/>
                <a:gd name="connsiteY3" fmla="*/ 125765 h 166259"/>
                <a:gd name="connsiteX4" fmla="*/ 1140299 w 1152000"/>
                <a:gd name="connsiteY4" fmla="*/ 25345 h 166259"/>
                <a:gd name="connsiteX5" fmla="*/ 1152000 w 1152000"/>
                <a:gd name="connsiteY5" fmla="*/ 0 h 166259"/>
                <a:gd name="connsiteX6" fmla="*/ 1152000 w 1152000"/>
                <a:gd name="connsiteY6" fmla="*/ 40494 h 166259"/>
                <a:gd name="connsiteX7" fmla="*/ 1140299 w 1152000"/>
                <a:gd name="connsiteY7" fmla="*/ 65839 h 166259"/>
                <a:gd name="connsiteX8" fmla="*/ 576001 w 1152000"/>
                <a:gd name="connsiteY8" fmla="*/ 166259 h 166259"/>
                <a:gd name="connsiteX9" fmla="*/ 11703 w 1152000"/>
                <a:gd name="connsiteY9" fmla="*/ 65839 h 166259"/>
                <a:gd name="connsiteX10" fmla="*/ 2 w 1152000"/>
                <a:gd name="connsiteY10" fmla="*/ 40494 h 166259"/>
                <a:gd name="connsiteX11" fmla="*/ 0 w 1152000"/>
                <a:gd name="connsiteY11" fmla="*/ 40494 h 16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2000" h="166259">
                  <a:moveTo>
                    <a:pt x="0" y="0"/>
                  </a:moveTo>
                  <a:lnTo>
                    <a:pt x="2" y="0"/>
                  </a:lnTo>
                  <a:lnTo>
                    <a:pt x="11703" y="25345"/>
                  </a:lnTo>
                  <a:cubicBezTo>
                    <a:pt x="65412" y="82655"/>
                    <a:pt x="297649" y="125765"/>
                    <a:pt x="576001" y="125765"/>
                  </a:cubicBezTo>
                  <a:cubicBezTo>
                    <a:pt x="854353" y="125765"/>
                    <a:pt x="1086588" y="82655"/>
                    <a:pt x="1140299" y="25345"/>
                  </a:cubicBezTo>
                  <a:lnTo>
                    <a:pt x="1152000" y="0"/>
                  </a:lnTo>
                  <a:lnTo>
                    <a:pt x="1152000" y="40494"/>
                  </a:lnTo>
                  <a:lnTo>
                    <a:pt x="1140299" y="65839"/>
                  </a:lnTo>
                  <a:cubicBezTo>
                    <a:pt x="1086588" y="123149"/>
                    <a:pt x="854353" y="166259"/>
                    <a:pt x="576001" y="166259"/>
                  </a:cubicBezTo>
                  <a:cubicBezTo>
                    <a:pt x="297649" y="166259"/>
                    <a:pt x="65412" y="123149"/>
                    <a:pt x="11703" y="65839"/>
                  </a:cubicBezTo>
                  <a:lnTo>
                    <a:pt x="2" y="40494"/>
                  </a:lnTo>
                  <a:lnTo>
                    <a:pt x="0" y="40494"/>
                  </a:lnTo>
                  <a:close/>
                </a:path>
              </a:pathLst>
            </a:custGeom>
            <a:solidFill>
              <a:sysClr val="window" lastClr="FFFFFF">
                <a:lumMod val="50000"/>
              </a:sysClr>
            </a:solidFill>
            <a:ln w="25400"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sz="1600" kern="0">
                <a:solidFill>
                  <a:prstClr val="white"/>
                </a:solidFill>
                <a:latin typeface="Calibri"/>
                <a:cs typeface="+mn-cs"/>
              </a:endParaRPr>
            </a:p>
          </p:txBody>
        </p:sp>
      </p:grpSp>
      <p:grpSp>
        <p:nvGrpSpPr>
          <p:cNvPr id="119" name="Group 118">
            <a:extLst>
              <a:ext uri="{FF2B5EF4-FFF2-40B4-BE49-F238E27FC236}">
                <a16:creationId xmlns:a16="http://schemas.microsoft.com/office/drawing/2014/main" id="{C50C6647-8438-4FE8-8344-98AC9DC4A922}"/>
              </a:ext>
            </a:extLst>
          </p:cNvPr>
          <p:cNvGrpSpPr/>
          <p:nvPr/>
        </p:nvGrpSpPr>
        <p:grpSpPr>
          <a:xfrm>
            <a:off x="2851297" y="5033972"/>
            <a:ext cx="3823766" cy="329081"/>
            <a:chOff x="899592" y="4225052"/>
            <a:chExt cx="3823766" cy="329081"/>
          </a:xfrm>
        </p:grpSpPr>
        <p:sp>
          <p:nvSpPr>
            <p:cNvPr id="120" name="Text Box 8">
              <a:extLst>
                <a:ext uri="{FF2B5EF4-FFF2-40B4-BE49-F238E27FC236}">
                  <a16:creationId xmlns:a16="http://schemas.microsoft.com/office/drawing/2014/main" id="{D93DC899-1C5A-41C0-B069-DE1E06B51E92}"/>
                </a:ext>
              </a:extLst>
            </p:cNvPr>
            <p:cNvSpPr txBox="1">
              <a:spLocks noChangeArrowheads="1"/>
            </p:cNvSpPr>
            <p:nvPr/>
          </p:nvSpPr>
          <p:spPr bwMode="auto">
            <a:xfrm>
              <a:off x="899592" y="4225052"/>
              <a:ext cx="2486684" cy="329081"/>
            </a:xfrm>
            <a:prstGeom prst="rect">
              <a:avLst/>
            </a:prstGeom>
            <a:noFill/>
            <a:ln w="9525" algn="ctr">
              <a:noFill/>
              <a:miter lim="800000"/>
              <a:headEnd/>
              <a:tailEnd/>
            </a:ln>
          </p:spPr>
          <p:txBody>
            <a:bodyPr wrap="square" lIns="82058" tIns="41029" rIns="82058" bIns="41029">
              <a:spAutoFit/>
            </a:bodyPr>
            <a:lstStyle/>
            <a:p>
              <a:pPr algn="r" defTabSz="914400" eaLnBrk="1" fontAlgn="auto" hangingPunct="1">
                <a:spcBef>
                  <a:spcPct val="50000"/>
                </a:spcBef>
                <a:spcAft>
                  <a:spcPts val="0"/>
                </a:spcAft>
                <a:defRPr/>
              </a:pPr>
              <a:r>
                <a:rPr lang="en-GB" sz="1600" kern="0">
                  <a:solidFill>
                    <a:srgbClr val="000000"/>
                  </a:solidFill>
                  <a:latin typeface="Aptos" panose="020B0004020202020204" pitchFamily="34" charset="0"/>
                  <a:cs typeface="Arial" pitchFamily="34" charset="0"/>
                </a:rPr>
                <a:t>Personal Tax Allowance</a:t>
              </a:r>
              <a:endParaRPr lang="en-US" sz="1600" kern="0">
                <a:solidFill>
                  <a:srgbClr val="000000"/>
                </a:solidFill>
                <a:latin typeface="Aptos" panose="020B0004020202020204" pitchFamily="34" charset="0"/>
                <a:cs typeface="Arial" pitchFamily="34" charset="0"/>
              </a:endParaRPr>
            </a:p>
          </p:txBody>
        </p:sp>
        <p:cxnSp>
          <p:nvCxnSpPr>
            <p:cNvPr id="121" name="Straight Connector 120">
              <a:extLst>
                <a:ext uri="{FF2B5EF4-FFF2-40B4-BE49-F238E27FC236}">
                  <a16:creationId xmlns:a16="http://schemas.microsoft.com/office/drawing/2014/main" id="{C024F13D-C8EB-44D5-9578-BC20C3DF3D8D}"/>
                </a:ext>
              </a:extLst>
            </p:cNvPr>
            <p:cNvCxnSpPr>
              <a:cxnSpLocks/>
            </p:cNvCxnSpPr>
            <p:nvPr/>
          </p:nvCxnSpPr>
          <p:spPr>
            <a:xfrm>
              <a:off x="1403648" y="4523355"/>
              <a:ext cx="1982628" cy="0"/>
            </a:xfrm>
            <a:prstGeom prst="line">
              <a:avLst/>
            </a:prstGeom>
            <a:noFill/>
            <a:ln w="19050" cap="flat" cmpd="sng" algn="ctr">
              <a:solidFill>
                <a:sysClr val="window" lastClr="FFFFFF">
                  <a:lumMod val="50000"/>
                </a:sysClr>
              </a:solidFill>
              <a:prstDash val="dash"/>
              <a:miter lim="800000"/>
            </a:ln>
            <a:effectLst/>
          </p:spPr>
        </p:cxnSp>
        <p:cxnSp>
          <p:nvCxnSpPr>
            <p:cNvPr id="122" name="Straight Connector 121">
              <a:extLst>
                <a:ext uri="{FF2B5EF4-FFF2-40B4-BE49-F238E27FC236}">
                  <a16:creationId xmlns:a16="http://schemas.microsoft.com/office/drawing/2014/main" id="{FDCC7E49-E90F-4B33-A973-72B968311865}"/>
                </a:ext>
              </a:extLst>
            </p:cNvPr>
            <p:cNvCxnSpPr>
              <a:cxnSpLocks/>
            </p:cNvCxnSpPr>
            <p:nvPr/>
          </p:nvCxnSpPr>
          <p:spPr>
            <a:xfrm>
              <a:off x="3386276" y="4247771"/>
              <a:ext cx="205114" cy="0"/>
            </a:xfrm>
            <a:prstGeom prst="line">
              <a:avLst/>
            </a:prstGeom>
            <a:noFill/>
            <a:ln w="19050" cap="flat" cmpd="sng" algn="ctr">
              <a:solidFill>
                <a:sysClr val="window" lastClr="FFFFFF">
                  <a:lumMod val="50000"/>
                </a:sysClr>
              </a:solidFill>
              <a:prstDash val="dash"/>
              <a:miter lim="800000"/>
            </a:ln>
            <a:effectLst/>
          </p:spPr>
        </p:cxnSp>
        <p:cxnSp>
          <p:nvCxnSpPr>
            <p:cNvPr id="123" name="Straight Connector 122">
              <a:extLst>
                <a:ext uri="{FF2B5EF4-FFF2-40B4-BE49-F238E27FC236}">
                  <a16:creationId xmlns:a16="http://schemas.microsoft.com/office/drawing/2014/main" id="{022F6616-BCD6-49C0-99E5-ADE33B651010}"/>
                </a:ext>
              </a:extLst>
            </p:cNvPr>
            <p:cNvCxnSpPr>
              <a:cxnSpLocks/>
            </p:cNvCxnSpPr>
            <p:nvPr/>
          </p:nvCxnSpPr>
          <p:spPr>
            <a:xfrm>
              <a:off x="3386276" y="4247771"/>
              <a:ext cx="0" cy="275584"/>
            </a:xfrm>
            <a:prstGeom prst="line">
              <a:avLst/>
            </a:prstGeom>
            <a:noFill/>
            <a:ln w="19050" cap="flat" cmpd="sng" algn="ctr">
              <a:solidFill>
                <a:sysClr val="window" lastClr="FFFFFF">
                  <a:lumMod val="50000"/>
                </a:sysClr>
              </a:solidFill>
              <a:prstDash val="dash"/>
              <a:miter lim="800000"/>
            </a:ln>
            <a:effectLst/>
          </p:spPr>
        </p:cxnSp>
        <p:sp>
          <p:nvSpPr>
            <p:cNvPr id="124" name="Freeform: Shape 123">
              <a:extLst>
                <a:ext uri="{FF2B5EF4-FFF2-40B4-BE49-F238E27FC236}">
                  <a16:creationId xmlns:a16="http://schemas.microsoft.com/office/drawing/2014/main" id="{641879A9-40F2-481A-A4D2-5890754C9239}"/>
                </a:ext>
              </a:extLst>
            </p:cNvPr>
            <p:cNvSpPr/>
            <p:nvPr/>
          </p:nvSpPr>
          <p:spPr bwMode="auto">
            <a:xfrm>
              <a:off x="3600158" y="4247771"/>
              <a:ext cx="1123200" cy="66012"/>
            </a:xfrm>
            <a:custGeom>
              <a:avLst/>
              <a:gdLst>
                <a:gd name="connsiteX0" fmla="*/ 31801 w 1123200"/>
                <a:gd name="connsiteY0" fmla="*/ 0 h 81529"/>
                <a:gd name="connsiteX1" fmla="*/ 44134 w 1123200"/>
                <a:gd name="connsiteY1" fmla="*/ 6926 h 81529"/>
                <a:gd name="connsiteX2" fmla="*/ 561600 w 1123200"/>
                <a:gd name="connsiteY2" fmla="*/ 45813 h 81529"/>
                <a:gd name="connsiteX3" fmla="*/ 1079067 w 1123200"/>
                <a:gd name="connsiteY3" fmla="*/ 6926 h 81529"/>
                <a:gd name="connsiteX4" fmla="*/ 1091400 w 1123200"/>
                <a:gd name="connsiteY4" fmla="*/ 0 h 81529"/>
                <a:gd name="connsiteX5" fmla="*/ 1123200 w 1123200"/>
                <a:gd name="connsiteY5" fmla="*/ 17858 h 81529"/>
                <a:gd name="connsiteX6" fmla="*/ 561600 w 1123200"/>
                <a:gd name="connsiteY6" fmla="*/ 81529 h 81529"/>
                <a:gd name="connsiteX7" fmla="*/ 0 w 1123200"/>
                <a:gd name="connsiteY7" fmla="*/ 17858 h 81529"/>
                <a:gd name="connsiteX0" fmla="*/ 31801 w 1123200"/>
                <a:gd name="connsiteY0" fmla="*/ 0 h 81529"/>
                <a:gd name="connsiteX1" fmla="*/ 44134 w 1123200"/>
                <a:gd name="connsiteY1" fmla="*/ 6926 h 81529"/>
                <a:gd name="connsiteX2" fmla="*/ 561600 w 1123200"/>
                <a:gd name="connsiteY2" fmla="*/ 45813 h 81529"/>
                <a:gd name="connsiteX3" fmla="*/ 1079067 w 1123200"/>
                <a:gd name="connsiteY3" fmla="*/ 6926 h 81529"/>
                <a:gd name="connsiteX4" fmla="*/ 1091400 w 1123200"/>
                <a:gd name="connsiteY4" fmla="*/ 0 h 81529"/>
                <a:gd name="connsiteX5" fmla="*/ 1123200 w 1123200"/>
                <a:gd name="connsiteY5" fmla="*/ 17858 h 81529"/>
                <a:gd name="connsiteX6" fmla="*/ 561600 w 1123200"/>
                <a:gd name="connsiteY6" fmla="*/ 81529 h 81529"/>
                <a:gd name="connsiteX7" fmla="*/ 0 w 1123200"/>
                <a:gd name="connsiteY7" fmla="*/ 17858 h 81529"/>
                <a:gd name="connsiteX8" fmla="*/ 106916 w 1123200"/>
                <a:gd name="connsiteY8" fmla="*/ 79185 h 81529"/>
                <a:gd name="connsiteX0" fmla="*/ 31801 w 1123200"/>
                <a:gd name="connsiteY0" fmla="*/ 0 h 81529"/>
                <a:gd name="connsiteX1" fmla="*/ 44134 w 1123200"/>
                <a:gd name="connsiteY1" fmla="*/ 6926 h 81529"/>
                <a:gd name="connsiteX2" fmla="*/ 561600 w 1123200"/>
                <a:gd name="connsiteY2" fmla="*/ 45813 h 81529"/>
                <a:gd name="connsiteX3" fmla="*/ 1079067 w 1123200"/>
                <a:gd name="connsiteY3" fmla="*/ 6926 h 81529"/>
                <a:gd name="connsiteX4" fmla="*/ 1091400 w 1123200"/>
                <a:gd name="connsiteY4" fmla="*/ 0 h 81529"/>
                <a:gd name="connsiteX5" fmla="*/ 1123200 w 1123200"/>
                <a:gd name="connsiteY5" fmla="*/ 17858 h 81529"/>
                <a:gd name="connsiteX6" fmla="*/ 561600 w 1123200"/>
                <a:gd name="connsiteY6" fmla="*/ 81529 h 81529"/>
                <a:gd name="connsiteX7" fmla="*/ 0 w 1123200"/>
                <a:gd name="connsiteY7" fmla="*/ 17858 h 81529"/>
                <a:gd name="connsiteX0" fmla="*/ 31801 w 1123200"/>
                <a:gd name="connsiteY0" fmla="*/ 0 h 81529"/>
                <a:gd name="connsiteX1" fmla="*/ 561600 w 1123200"/>
                <a:gd name="connsiteY1" fmla="*/ 45813 h 81529"/>
                <a:gd name="connsiteX2" fmla="*/ 1079067 w 1123200"/>
                <a:gd name="connsiteY2" fmla="*/ 6926 h 81529"/>
                <a:gd name="connsiteX3" fmla="*/ 1091400 w 1123200"/>
                <a:gd name="connsiteY3" fmla="*/ 0 h 81529"/>
                <a:gd name="connsiteX4" fmla="*/ 1123200 w 1123200"/>
                <a:gd name="connsiteY4" fmla="*/ 17858 h 81529"/>
                <a:gd name="connsiteX5" fmla="*/ 561600 w 1123200"/>
                <a:gd name="connsiteY5" fmla="*/ 81529 h 81529"/>
                <a:gd name="connsiteX6" fmla="*/ 0 w 1123200"/>
                <a:gd name="connsiteY6" fmla="*/ 17858 h 81529"/>
                <a:gd name="connsiteX0" fmla="*/ 561600 w 1123200"/>
                <a:gd name="connsiteY0" fmla="*/ 45813 h 81529"/>
                <a:gd name="connsiteX1" fmla="*/ 1079067 w 1123200"/>
                <a:gd name="connsiteY1" fmla="*/ 6926 h 81529"/>
                <a:gd name="connsiteX2" fmla="*/ 1091400 w 1123200"/>
                <a:gd name="connsiteY2" fmla="*/ 0 h 81529"/>
                <a:gd name="connsiteX3" fmla="*/ 1123200 w 1123200"/>
                <a:gd name="connsiteY3" fmla="*/ 17858 h 81529"/>
                <a:gd name="connsiteX4" fmla="*/ 561600 w 1123200"/>
                <a:gd name="connsiteY4" fmla="*/ 81529 h 81529"/>
                <a:gd name="connsiteX5" fmla="*/ 0 w 1123200"/>
                <a:gd name="connsiteY5" fmla="*/ 17858 h 81529"/>
                <a:gd name="connsiteX0" fmla="*/ 1079067 w 1123200"/>
                <a:gd name="connsiteY0" fmla="*/ 6926 h 81529"/>
                <a:gd name="connsiteX1" fmla="*/ 1091400 w 1123200"/>
                <a:gd name="connsiteY1" fmla="*/ 0 h 81529"/>
                <a:gd name="connsiteX2" fmla="*/ 1123200 w 1123200"/>
                <a:gd name="connsiteY2" fmla="*/ 17858 h 81529"/>
                <a:gd name="connsiteX3" fmla="*/ 561600 w 1123200"/>
                <a:gd name="connsiteY3" fmla="*/ 81529 h 81529"/>
                <a:gd name="connsiteX4" fmla="*/ 0 w 1123200"/>
                <a:gd name="connsiteY4" fmla="*/ 17858 h 81529"/>
                <a:gd name="connsiteX0" fmla="*/ 1079067 w 1123200"/>
                <a:gd name="connsiteY0" fmla="*/ 0 h 74603"/>
                <a:gd name="connsiteX1" fmla="*/ 1123200 w 1123200"/>
                <a:gd name="connsiteY1" fmla="*/ 10932 h 74603"/>
                <a:gd name="connsiteX2" fmla="*/ 561600 w 1123200"/>
                <a:gd name="connsiteY2" fmla="*/ 74603 h 74603"/>
                <a:gd name="connsiteX3" fmla="*/ 0 w 1123200"/>
                <a:gd name="connsiteY3" fmla="*/ 10932 h 74603"/>
                <a:gd name="connsiteX0" fmla="*/ 1123200 w 1123200"/>
                <a:gd name="connsiteY0" fmla="*/ 0 h 63671"/>
                <a:gd name="connsiteX1" fmla="*/ 561600 w 1123200"/>
                <a:gd name="connsiteY1" fmla="*/ 63671 h 63671"/>
                <a:gd name="connsiteX2" fmla="*/ 0 w 1123200"/>
                <a:gd name="connsiteY2" fmla="*/ 0 h 63671"/>
              </a:gdLst>
              <a:ahLst/>
              <a:cxnLst>
                <a:cxn ang="0">
                  <a:pos x="connsiteX0" y="connsiteY0"/>
                </a:cxn>
                <a:cxn ang="0">
                  <a:pos x="connsiteX1" y="connsiteY1"/>
                </a:cxn>
                <a:cxn ang="0">
                  <a:pos x="connsiteX2" y="connsiteY2"/>
                </a:cxn>
              </a:cxnLst>
              <a:rect l="l" t="t" r="r" b="b"/>
              <a:pathLst>
                <a:path w="1123200" h="63671">
                  <a:moveTo>
                    <a:pt x="1123200" y="0"/>
                  </a:moveTo>
                  <a:cubicBezTo>
                    <a:pt x="1123200" y="35165"/>
                    <a:pt x="871763" y="63671"/>
                    <a:pt x="561600" y="63671"/>
                  </a:cubicBezTo>
                  <a:cubicBezTo>
                    <a:pt x="251437" y="63671"/>
                    <a:pt x="0" y="35165"/>
                    <a:pt x="0" y="0"/>
                  </a:cubicBezTo>
                </a:path>
              </a:pathLst>
            </a:custGeom>
            <a:noFill/>
            <a:ln w="15875" cap="flat" cmpd="sng" algn="ctr">
              <a:solidFill>
                <a:sysClr val="window" lastClr="FFFFFF">
                  <a:lumMod val="50000"/>
                </a:sysClr>
              </a:solidFill>
              <a:prstDash val="dash"/>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grpSp>
      <p:sp>
        <p:nvSpPr>
          <p:cNvPr id="125" name="Freeform: Shape 124">
            <a:extLst>
              <a:ext uri="{FF2B5EF4-FFF2-40B4-BE49-F238E27FC236}">
                <a16:creationId xmlns:a16="http://schemas.microsoft.com/office/drawing/2014/main" id="{793CA883-2C7A-44FB-8BE6-BCE5D166A8B5}"/>
              </a:ext>
            </a:extLst>
          </p:cNvPr>
          <p:cNvSpPr/>
          <p:nvPr/>
        </p:nvSpPr>
        <p:spPr>
          <a:xfrm>
            <a:off x="5533472" y="2588603"/>
            <a:ext cx="1123200" cy="3726879"/>
          </a:xfrm>
          <a:custGeom>
            <a:avLst/>
            <a:gdLst>
              <a:gd name="connsiteX0" fmla="*/ 0 w 1123200"/>
              <a:gd name="connsiteY0" fmla="*/ 0 h 3726879"/>
              <a:gd name="connsiteX1" fmla="*/ 1123200 w 1123200"/>
              <a:gd name="connsiteY1" fmla="*/ 0 h 3726879"/>
              <a:gd name="connsiteX2" fmla="*/ 1123200 w 1123200"/>
              <a:gd name="connsiteY2" fmla="*/ 3679803 h 3726879"/>
              <a:gd name="connsiteX3" fmla="*/ 1123200 w 1123200"/>
              <a:gd name="connsiteY3" fmla="*/ 3696416 h 3726879"/>
              <a:gd name="connsiteX4" fmla="*/ 1085403 w 1123200"/>
              <a:gd name="connsiteY4" fmla="*/ 3696416 h 3726879"/>
              <a:gd name="connsiteX5" fmla="*/ 1079067 w 1123200"/>
              <a:gd name="connsiteY5" fmla="*/ 3698127 h 3726879"/>
              <a:gd name="connsiteX6" fmla="*/ 561600 w 1123200"/>
              <a:gd name="connsiteY6" fmla="*/ 3726879 h 3726879"/>
              <a:gd name="connsiteX7" fmla="*/ 44134 w 1123200"/>
              <a:gd name="connsiteY7" fmla="*/ 3698127 h 3726879"/>
              <a:gd name="connsiteX8" fmla="*/ 37798 w 1123200"/>
              <a:gd name="connsiteY8" fmla="*/ 3696416 h 3726879"/>
              <a:gd name="connsiteX9" fmla="*/ 0 w 1123200"/>
              <a:gd name="connsiteY9" fmla="*/ 3696416 h 3726879"/>
              <a:gd name="connsiteX10" fmla="*/ 0 w 1123200"/>
              <a:gd name="connsiteY10" fmla="*/ 3679803 h 372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3200" h="3726879">
                <a:moveTo>
                  <a:pt x="0" y="0"/>
                </a:moveTo>
                <a:lnTo>
                  <a:pt x="1123200" y="0"/>
                </a:lnTo>
                <a:lnTo>
                  <a:pt x="1123200" y="3679803"/>
                </a:lnTo>
                <a:lnTo>
                  <a:pt x="1123200" y="3696416"/>
                </a:lnTo>
                <a:lnTo>
                  <a:pt x="1085403" y="3696416"/>
                </a:lnTo>
                <a:lnTo>
                  <a:pt x="1079067" y="3698127"/>
                </a:lnTo>
                <a:cubicBezTo>
                  <a:pt x="993811" y="3715023"/>
                  <a:pt x="794223" y="3726879"/>
                  <a:pt x="561600" y="3726879"/>
                </a:cubicBezTo>
                <a:cubicBezTo>
                  <a:pt x="328978" y="3726879"/>
                  <a:pt x="129389" y="3715023"/>
                  <a:pt x="44134" y="3698127"/>
                </a:cubicBezTo>
                <a:lnTo>
                  <a:pt x="37798" y="3696416"/>
                </a:lnTo>
                <a:lnTo>
                  <a:pt x="0" y="3696416"/>
                </a:lnTo>
                <a:lnTo>
                  <a:pt x="0" y="3679803"/>
                </a:lnTo>
                <a:close/>
              </a:path>
            </a:pathLst>
          </a:custGeom>
          <a:gradFill>
            <a:gsLst>
              <a:gs pos="38000">
                <a:sysClr val="windowText" lastClr="000000">
                  <a:alpha val="20000"/>
                </a:sysClr>
              </a:gs>
              <a:gs pos="2000">
                <a:sysClr val="window" lastClr="FFFFFF">
                  <a:alpha val="50000"/>
                </a:sysClr>
              </a:gs>
              <a:gs pos="0">
                <a:srgbClr val="FFFFFF">
                  <a:alpha val="50000"/>
                </a:srgbClr>
              </a:gs>
              <a:gs pos="88000">
                <a:sysClr val="windowText" lastClr="000000">
                  <a:alpha val="30000"/>
                </a:sysClr>
              </a:gs>
              <a:gs pos="79000">
                <a:sysClr val="window" lastClr="FFFFFF">
                  <a:alpha val="50000"/>
                </a:sysClr>
              </a:gs>
              <a:gs pos="67000">
                <a:sysClr val="windowText" lastClr="000000">
                  <a:alpha val="20000"/>
                </a:sysClr>
              </a:gs>
              <a:gs pos="100000">
                <a:sysClr val="window" lastClr="FFFFFF">
                  <a:alpha val="50000"/>
                </a:sysClr>
              </a:gs>
            </a:gsLst>
            <a:lin ang="0" scaled="0"/>
          </a:gradFill>
          <a:ln w="12700" cap="flat" cmpd="sng" algn="ctr">
            <a:noFill/>
            <a:prstDash val="solid"/>
            <a:miter lim="800000"/>
          </a:ln>
          <a:effectLst/>
        </p:spPr>
        <p:txBody>
          <a:bodyPr wrap="square" rtlCol="0" anchor="ctr">
            <a:noAutofit/>
          </a:bodyPr>
          <a:lstStyle/>
          <a:p>
            <a:pPr algn="ctr" defTabSz="914400" eaLnBrk="1" fontAlgn="auto" hangingPunct="1">
              <a:spcBef>
                <a:spcPts val="0"/>
              </a:spcBef>
              <a:spcAft>
                <a:spcPts val="0"/>
              </a:spcAft>
              <a:defRPr/>
            </a:pPr>
            <a:endParaRPr lang="en-GB" kern="0">
              <a:solidFill>
                <a:prstClr val="white"/>
              </a:solidFill>
              <a:latin typeface="Calibri"/>
              <a:cs typeface="+mn-cs"/>
            </a:endParaRPr>
          </a:p>
        </p:txBody>
      </p:sp>
      <p:sp>
        <p:nvSpPr>
          <p:cNvPr id="118" name="Oval 117">
            <a:extLst>
              <a:ext uri="{FF2B5EF4-FFF2-40B4-BE49-F238E27FC236}">
                <a16:creationId xmlns:a16="http://schemas.microsoft.com/office/drawing/2014/main" id="{B5FF7AFA-5D99-4729-B4FA-FDB94FE1EDAB}"/>
              </a:ext>
            </a:extLst>
          </p:cNvPr>
          <p:cNvSpPr/>
          <p:nvPr/>
        </p:nvSpPr>
        <p:spPr bwMode="auto">
          <a:xfrm>
            <a:off x="5537464" y="2527985"/>
            <a:ext cx="1123200" cy="94151"/>
          </a:xfrm>
          <a:prstGeom prst="ellipse">
            <a:avLst/>
          </a:prstGeom>
          <a:gradFill flip="none" rotWithShape="1">
            <a:gsLst>
              <a:gs pos="100000">
                <a:sysClr val="window" lastClr="FFFFFF">
                  <a:lumMod val="85000"/>
                </a:sysClr>
              </a:gs>
              <a:gs pos="0">
                <a:sysClr val="window" lastClr="FFFFFF">
                  <a:lumMod val="50000"/>
                </a:sysClr>
              </a:gs>
            </a:gsLst>
            <a:lin ang="2700000" scaled="1"/>
            <a:tileRect/>
          </a:gra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2" name="RefTextBox123">
            <a:extLst>
              <a:ext uri="{FF2B5EF4-FFF2-40B4-BE49-F238E27FC236}">
                <a16:creationId xmlns:a16="http://schemas.microsoft.com/office/drawing/2014/main" id="{38983872-A014-B7C3-3253-3D98C0354DFB}"/>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200344839</a:t>
            </a:r>
          </a:p>
        </p:txBody>
      </p:sp>
    </p:spTree>
    <p:custDataLst>
      <p:tags r:id="rId1"/>
    </p:custDataLst>
    <p:extLst>
      <p:ext uri="{BB962C8B-B14F-4D97-AF65-F5344CB8AC3E}">
        <p14:creationId xmlns:p14="http://schemas.microsoft.com/office/powerpoint/2010/main" val="2014731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2E7EAD0B-6450-4E37-B078-50E90787A9B0}"/>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dirty="0">
                <a:solidFill>
                  <a:srgbClr val="391C66"/>
                </a:solidFill>
                <a:latin typeface="Aptos Display" panose="020B0004020202020204" pitchFamily="34" charset="0"/>
                <a:ea typeface="ヒラギノ角ゴ Pro W3"/>
              </a:rPr>
              <a:t>Taxation of State Pension</a:t>
            </a:r>
          </a:p>
        </p:txBody>
      </p:sp>
      <p:sp>
        <p:nvSpPr>
          <p:cNvPr id="46" name="Content Placeholder 3">
            <a:extLst>
              <a:ext uri="{FF2B5EF4-FFF2-40B4-BE49-F238E27FC236}">
                <a16:creationId xmlns:a16="http://schemas.microsoft.com/office/drawing/2014/main" id="{87D71C18-E07A-413D-85C0-617076CBB946}"/>
              </a:ext>
            </a:extLst>
          </p:cNvPr>
          <p:cNvSpPr txBox="1">
            <a:spLocks/>
          </p:cNvSpPr>
          <p:nvPr/>
        </p:nvSpPr>
        <p:spPr bwMode="auto">
          <a:xfrm>
            <a:off x="2063552" y="1675865"/>
            <a:ext cx="8064896" cy="46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Blip>
                <a:blip r:embed="rId5"/>
              </a:buBlip>
              <a:defRPr kern="1200">
                <a:solidFill>
                  <a:srgbClr val="000000"/>
                </a:solidFill>
                <a:latin typeface="Arial" pitchFamily="34" charset="0"/>
                <a:ea typeface="ヒラギノ角ゴ Pro W3" charset="-128"/>
                <a:cs typeface="Arial" pitchFamily="34" charset="0"/>
              </a:defRPr>
            </a:lvl1pPr>
            <a:lvl2pPr marL="742950" indent="-285750" algn="l" defTabSz="457200" rtl="0" eaLnBrk="0" fontAlgn="base" hangingPunct="0">
              <a:spcBef>
                <a:spcPct val="20000"/>
              </a:spcBef>
              <a:spcAft>
                <a:spcPct val="0"/>
              </a:spcAft>
              <a:buBlip>
                <a:blip r:embed="rId5"/>
              </a:buBlip>
              <a:defRPr kern="1200">
                <a:solidFill>
                  <a:srgbClr val="000000"/>
                </a:solidFill>
                <a:latin typeface="Arial" pitchFamily="34" charset="0"/>
                <a:ea typeface="ヒラギノ角ゴ Pro W3" charset="-128"/>
                <a:cs typeface="Arial" pitchFamily="34" charset="0"/>
              </a:defRPr>
            </a:lvl2pPr>
            <a:lvl3pPr marL="1143000" indent="-228600" algn="l" defTabSz="457200" rtl="0" eaLnBrk="0" fontAlgn="base" hangingPunct="0">
              <a:spcBef>
                <a:spcPct val="20000"/>
              </a:spcBef>
              <a:spcAft>
                <a:spcPct val="0"/>
              </a:spcAft>
              <a:buBlip>
                <a:blip r:embed="rId5"/>
              </a:buBlip>
              <a:defRPr kern="1200">
                <a:solidFill>
                  <a:srgbClr val="000000"/>
                </a:solidFill>
                <a:latin typeface="Arial" pitchFamily="34" charset="0"/>
                <a:ea typeface="ヒラギノ角ゴ Pro W3" charset="-128"/>
                <a:cs typeface="Arial" pitchFamily="34" charset="0"/>
              </a:defRPr>
            </a:lvl3pPr>
            <a:lvl4pPr marL="1600200" indent="-228600" algn="l" defTabSz="457200" rtl="0" eaLnBrk="0" fontAlgn="base" hangingPunct="0">
              <a:spcBef>
                <a:spcPct val="20000"/>
              </a:spcBef>
              <a:spcAft>
                <a:spcPct val="0"/>
              </a:spcAft>
              <a:buBlip>
                <a:blip r:embed="rId5"/>
              </a:buBlip>
              <a:defRPr kern="1200">
                <a:solidFill>
                  <a:srgbClr val="000000"/>
                </a:solidFill>
                <a:latin typeface="Arial" pitchFamily="34" charset="0"/>
                <a:ea typeface="ヒラギノ角ゴ Pro W3" charset="-128"/>
                <a:cs typeface="Arial" pitchFamily="34" charset="0"/>
              </a:defRPr>
            </a:lvl4pPr>
            <a:lvl5pPr marL="2057400" indent="-228600" algn="l" defTabSz="457200" rtl="0" eaLnBrk="0" fontAlgn="base" hangingPunct="0">
              <a:spcBef>
                <a:spcPct val="20000"/>
              </a:spcBef>
              <a:spcAft>
                <a:spcPct val="0"/>
              </a:spcAft>
              <a:buBlip>
                <a:blip r:embed="rId5"/>
              </a:buBlip>
              <a:defRPr kern="1200">
                <a:solidFill>
                  <a:srgbClr val="000000"/>
                </a:solidFill>
                <a:latin typeface="Arial" pitchFamily="34" charset="0"/>
                <a:ea typeface="ヒラギノ角ゴ Pro W3"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spcBef>
                <a:spcPts val="0"/>
              </a:spcBef>
              <a:spcAft>
                <a:spcPts val="600"/>
              </a:spcAft>
              <a:buClr>
                <a:srgbClr val="1F497D"/>
              </a:buClr>
              <a:buNone/>
              <a:defRPr/>
            </a:pPr>
            <a:r>
              <a:rPr lang="en-GB" noProof="0" dirty="0">
                <a:latin typeface="Aptos" panose="020B0004020202020204" pitchFamily="34" charset="0"/>
              </a:rPr>
              <a:t>The </a:t>
            </a:r>
            <a:r>
              <a:rPr lang="en-GB" dirty="0">
                <a:latin typeface="Aptos" panose="020B0004020202020204" pitchFamily="34" charset="0"/>
              </a:rPr>
              <a:t>State Pension is taxable, but it’s not deducted at source</a:t>
            </a:r>
          </a:p>
          <a:p>
            <a:pPr marL="449263" lvl="4" indent="0">
              <a:buClr>
                <a:srgbClr val="1F497D"/>
              </a:buClr>
              <a:buNone/>
              <a:defRPr/>
            </a:pPr>
            <a:endParaRPr lang="en-GB" dirty="0"/>
          </a:p>
        </p:txBody>
      </p:sp>
      <p:grpSp>
        <p:nvGrpSpPr>
          <p:cNvPr id="60" name="Group 59">
            <a:extLst>
              <a:ext uri="{FF2B5EF4-FFF2-40B4-BE49-F238E27FC236}">
                <a16:creationId xmlns:a16="http://schemas.microsoft.com/office/drawing/2014/main" id="{534DEF62-5518-4A13-9C15-885765285124}"/>
              </a:ext>
            </a:extLst>
          </p:cNvPr>
          <p:cNvGrpSpPr/>
          <p:nvPr/>
        </p:nvGrpSpPr>
        <p:grpSpPr>
          <a:xfrm>
            <a:off x="3809976" y="2244918"/>
            <a:ext cx="4572048" cy="2481965"/>
            <a:chOff x="4087791" y="2184037"/>
            <a:chExt cx="4524374" cy="2481965"/>
          </a:xfrm>
        </p:grpSpPr>
        <p:sp>
          <p:nvSpPr>
            <p:cNvPr id="61" name="Rectangle 60">
              <a:extLst>
                <a:ext uri="{FF2B5EF4-FFF2-40B4-BE49-F238E27FC236}">
                  <a16:creationId xmlns:a16="http://schemas.microsoft.com/office/drawing/2014/main" id="{AAFC43F9-08F7-4AFA-84B2-77D5649A5537}"/>
                </a:ext>
              </a:extLst>
            </p:cNvPr>
            <p:cNvSpPr/>
            <p:nvPr/>
          </p:nvSpPr>
          <p:spPr>
            <a:xfrm>
              <a:off x="4087791" y="2184037"/>
              <a:ext cx="4524374" cy="2481965"/>
            </a:xfrm>
            <a:prstGeom prst="rect">
              <a:avLst/>
            </a:prstGeom>
            <a:solidFill>
              <a:srgbClr val="FBFBFB"/>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63" name="TextBox 62">
              <a:extLst>
                <a:ext uri="{FF2B5EF4-FFF2-40B4-BE49-F238E27FC236}">
                  <a16:creationId xmlns:a16="http://schemas.microsoft.com/office/drawing/2014/main" id="{3F6927FE-6287-425F-91AB-02CC3FA223FF}"/>
                </a:ext>
              </a:extLst>
            </p:cNvPr>
            <p:cNvSpPr txBox="1"/>
            <p:nvPr/>
          </p:nvSpPr>
          <p:spPr>
            <a:xfrm>
              <a:off x="5327607" y="2254925"/>
              <a:ext cx="3263121" cy="584775"/>
            </a:xfrm>
            <a:prstGeom prst="rect">
              <a:avLst/>
            </a:prstGeom>
            <a:noFill/>
          </p:spPr>
          <p:txBody>
            <a:bodyPr wrap="square" rtlCol="0">
              <a:spAutoFit/>
            </a:bodyPr>
            <a:lstStyle/>
            <a:p>
              <a:pPr algn="r" eaLnBrk="1" fontAlgn="auto" hangingPunct="1">
                <a:spcBef>
                  <a:spcPts val="0"/>
                </a:spcBef>
                <a:spcAft>
                  <a:spcPts val="0"/>
                </a:spcAft>
                <a:defRPr/>
              </a:pPr>
              <a:r>
                <a:rPr lang="en-GB" sz="1600" b="1" dirty="0">
                  <a:solidFill>
                    <a:srgbClr val="000000"/>
                  </a:solidFill>
                  <a:latin typeface="+mj-lt"/>
                  <a:cs typeface="+mn-cs"/>
                </a:rPr>
                <a:t>PAYE Coding Notice</a:t>
              </a:r>
            </a:p>
            <a:p>
              <a:pPr algn="r" eaLnBrk="1" fontAlgn="auto" hangingPunct="1">
                <a:spcBef>
                  <a:spcPts val="0"/>
                </a:spcBef>
                <a:spcAft>
                  <a:spcPts val="0"/>
                </a:spcAft>
                <a:defRPr/>
              </a:pPr>
              <a:r>
                <a:rPr lang="en-GB" sz="1600" dirty="0">
                  <a:solidFill>
                    <a:srgbClr val="000000"/>
                  </a:solidFill>
                  <a:latin typeface="+mj-lt"/>
                  <a:cs typeface="+mn-cs"/>
                </a:rPr>
                <a:t>Tax code for the year 2026-27</a:t>
              </a:r>
            </a:p>
          </p:txBody>
        </p:sp>
        <p:sp>
          <p:nvSpPr>
            <p:cNvPr id="64" name="TextBox 63">
              <a:extLst>
                <a:ext uri="{FF2B5EF4-FFF2-40B4-BE49-F238E27FC236}">
                  <a16:creationId xmlns:a16="http://schemas.microsoft.com/office/drawing/2014/main" id="{97ECB6E7-618D-4FF1-BF91-915C9E706243}"/>
                </a:ext>
              </a:extLst>
            </p:cNvPr>
            <p:cNvSpPr txBox="1"/>
            <p:nvPr/>
          </p:nvSpPr>
          <p:spPr>
            <a:xfrm>
              <a:off x="4192565" y="2947072"/>
              <a:ext cx="4314825" cy="1569660"/>
            </a:xfrm>
            <a:prstGeom prst="rect">
              <a:avLst/>
            </a:prstGeom>
            <a:noFill/>
          </p:spPr>
          <p:txBody>
            <a:bodyPr wrap="square" rtlCol="0">
              <a:spAutoFit/>
            </a:bodyPr>
            <a:lstStyle/>
            <a:p>
              <a:pPr eaLnBrk="1" fontAlgn="auto" hangingPunct="1">
                <a:spcBef>
                  <a:spcPts val="0"/>
                </a:spcBef>
                <a:spcAft>
                  <a:spcPts val="0"/>
                </a:spcAft>
                <a:defRPr/>
              </a:pPr>
              <a:r>
                <a:rPr lang="en-GB" dirty="0">
                  <a:solidFill>
                    <a:srgbClr val="000000"/>
                  </a:solidFill>
                  <a:latin typeface="+mj-lt"/>
                  <a:cs typeface="+mn-cs"/>
                </a:rPr>
                <a:t>Personal Allowance   			£12,570</a:t>
              </a:r>
            </a:p>
            <a:p>
              <a:pPr eaLnBrk="1" fontAlgn="auto" hangingPunct="1">
                <a:spcBef>
                  <a:spcPts val="0"/>
                </a:spcBef>
                <a:spcAft>
                  <a:spcPts val="0"/>
                </a:spcAft>
                <a:defRPr/>
              </a:pPr>
              <a:endParaRPr lang="en-GB" sz="800" dirty="0">
                <a:solidFill>
                  <a:srgbClr val="000000"/>
                </a:solidFill>
                <a:latin typeface="+mj-lt"/>
                <a:cs typeface="+mn-cs"/>
              </a:endParaRPr>
            </a:p>
            <a:p>
              <a:pPr eaLnBrk="1" fontAlgn="auto" hangingPunct="1">
                <a:spcBef>
                  <a:spcPts val="0"/>
                </a:spcBef>
                <a:spcAft>
                  <a:spcPts val="0"/>
                </a:spcAft>
                <a:defRPr/>
              </a:pPr>
              <a:r>
                <a:rPr lang="en-GB" i="1" dirty="0">
                  <a:solidFill>
                    <a:srgbClr val="000000"/>
                  </a:solidFill>
                  <a:latin typeface="+mj-lt"/>
                  <a:cs typeface="+mn-cs"/>
                </a:rPr>
                <a:t>Less your</a:t>
              </a:r>
              <a:r>
                <a:rPr lang="en-GB" dirty="0">
                  <a:solidFill>
                    <a:srgbClr val="000000"/>
                  </a:solidFill>
                  <a:latin typeface="+mj-lt"/>
                  <a:cs typeface="+mn-cs"/>
                </a:rPr>
                <a:t> State Pension    		</a:t>
              </a:r>
              <a:r>
                <a:rPr lang="en-GB" i="1" u="sng" dirty="0">
                  <a:solidFill>
                    <a:srgbClr val="000000"/>
                  </a:solidFill>
                  <a:latin typeface="+mj-lt"/>
                  <a:cs typeface="+mn-cs"/>
                </a:rPr>
                <a:t>£12,536</a:t>
              </a:r>
              <a:r>
                <a:rPr lang="en-GB" dirty="0">
                  <a:solidFill>
                    <a:srgbClr val="000000"/>
                  </a:solidFill>
                  <a:latin typeface="+mj-lt"/>
                  <a:cs typeface="+mn-cs"/>
                </a:rPr>
                <a:t>*</a:t>
              </a:r>
            </a:p>
            <a:p>
              <a:pPr eaLnBrk="1" fontAlgn="auto" hangingPunct="1">
                <a:spcBef>
                  <a:spcPts val="0"/>
                </a:spcBef>
                <a:spcAft>
                  <a:spcPts val="0"/>
                </a:spcAft>
                <a:defRPr/>
              </a:pPr>
              <a:endParaRPr lang="en-GB" sz="800" i="1" u="sng" dirty="0">
                <a:solidFill>
                  <a:srgbClr val="000000"/>
                </a:solidFill>
                <a:latin typeface="+mj-lt"/>
                <a:cs typeface="+mn-cs"/>
              </a:endParaRPr>
            </a:p>
            <a:p>
              <a:pPr eaLnBrk="1" fontAlgn="auto" hangingPunct="1">
                <a:spcBef>
                  <a:spcPts val="0"/>
                </a:spcBef>
                <a:spcAft>
                  <a:spcPts val="0"/>
                </a:spcAft>
                <a:defRPr/>
              </a:pPr>
              <a:r>
                <a:rPr lang="en-GB" dirty="0">
                  <a:solidFill>
                    <a:srgbClr val="000000"/>
                  </a:solidFill>
                  <a:latin typeface="+mj-lt"/>
                  <a:cs typeface="+mn-cs"/>
                </a:rPr>
                <a:t>Net Allowance           				</a:t>
              </a:r>
              <a:r>
                <a:rPr lang="en-GB" u="sng" dirty="0">
                  <a:solidFill>
                    <a:srgbClr val="000000"/>
                  </a:solidFill>
                  <a:latin typeface="+mj-lt"/>
                  <a:cs typeface="+mn-cs"/>
                </a:rPr>
                <a:t>£34</a:t>
              </a:r>
            </a:p>
            <a:p>
              <a:pPr eaLnBrk="1" fontAlgn="auto" hangingPunct="1">
                <a:spcBef>
                  <a:spcPts val="0"/>
                </a:spcBef>
                <a:spcAft>
                  <a:spcPts val="0"/>
                </a:spcAft>
                <a:defRPr/>
              </a:pPr>
              <a:endParaRPr lang="en-GB" sz="800" u="sng" dirty="0">
                <a:solidFill>
                  <a:srgbClr val="000000"/>
                </a:solidFill>
                <a:latin typeface="+mj-lt"/>
                <a:cs typeface="+mn-cs"/>
              </a:endParaRPr>
            </a:p>
            <a:p>
              <a:pPr eaLnBrk="1" fontAlgn="auto" hangingPunct="1">
                <a:spcBef>
                  <a:spcPts val="0"/>
                </a:spcBef>
                <a:spcAft>
                  <a:spcPts val="0"/>
                </a:spcAft>
                <a:defRPr/>
              </a:pPr>
              <a:r>
                <a:rPr lang="en-GB" b="1" dirty="0">
                  <a:solidFill>
                    <a:srgbClr val="000000"/>
                  </a:solidFill>
                  <a:latin typeface="+mj-lt"/>
                  <a:cs typeface="+mn-cs"/>
                </a:rPr>
                <a:t>Tax Code                       	     		  3L</a:t>
              </a:r>
            </a:p>
          </p:txBody>
        </p:sp>
        <p:cxnSp>
          <p:nvCxnSpPr>
            <p:cNvPr id="65" name="Straight Connector 64">
              <a:extLst>
                <a:ext uri="{FF2B5EF4-FFF2-40B4-BE49-F238E27FC236}">
                  <a16:creationId xmlns:a16="http://schemas.microsoft.com/office/drawing/2014/main" id="{D73DDA89-DB8C-4237-92C9-FCE53CF7A2A7}"/>
                </a:ext>
              </a:extLst>
            </p:cNvPr>
            <p:cNvCxnSpPr/>
            <p:nvPr/>
          </p:nvCxnSpPr>
          <p:spPr>
            <a:xfrm>
              <a:off x="4192565" y="2870407"/>
              <a:ext cx="43148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 name="Group 3">
            <a:extLst>
              <a:ext uri="{FF2B5EF4-FFF2-40B4-BE49-F238E27FC236}">
                <a16:creationId xmlns:a16="http://schemas.microsoft.com/office/drawing/2014/main" id="{3CA8EB90-01A0-4D73-9FA0-8AF85ED0896B}"/>
              </a:ext>
            </a:extLst>
          </p:cNvPr>
          <p:cNvGrpSpPr/>
          <p:nvPr/>
        </p:nvGrpSpPr>
        <p:grpSpPr>
          <a:xfrm>
            <a:off x="504826" y="5006300"/>
            <a:ext cx="11534774" cy="1118275"/>
            <a:chOff x="-1685106" y="4658320"/>
            <a:chExt cx="11534774" cy="1118275"/>
          </a:xfrm>
        </p:grpSpPr>
        <p:sp>
          <p:nvSpPr>
            <p:cNvPr id="12" name="TextBox 11">
              <a:extLst>
                <a:ext uri="{FF2B5EF4-FFF2-40B4-BE49-F238E27FC236}">
                  <a16:creationId xmlns:a16="http://schemas.microsoft.com/office/drawing/2014/main" id="{648F0675-EA02-4FB4-A275-03A72BCA1A0B}"/>
                </a:ext>
              </a:extLst>
            </p:cNvPr>
            <p:cNvSpPr txBox="1"/>
            <p:nvPr/>
          </p:nvSpPr>
          <p:spPr>
            <a:xfrm>
              <a:off x="-517953" y="4795130"/>
              <a:ext cx="10367621" cy="784830"/>
            </a:xfrm>
            <a:prstGeom prst="rect">
              <a:avLst/>
            </a:prstGeom>
            <a:noFill/>
          </p:spPr>
          <p:txBody>
            <a:bodyPr wrap="square">
              <a:spAutoFit/>
            </a:bodyPr>
            <a:lstStyle/>
            <a:p>
              <a:pPr algn="ctr"/>
              <a:r>
                <a:rPr lang="en-GB" dirty="0">
                  <a:latin typeface="+mj-lt"/>
                </a:rPr>
                <a:t>Check and see how your tax code is calculated by logging into your HMRC personal tax account:</a:t>
              </a:r>
            </a:p>
            <a:p>
              <a:pPr algn="ctr"/>
              <a:endParaRPr lang="en-GB" sz="900" dirty="0">
                <a:latin typeface="+mj-lt"/>
              </a:endParaRPr>
            </a:p>
            <a:p>
              <a:pPr algn="ctr"/>
              <a:r>
                <a:rPr lang="en-GB" dirty="0">
                  <a:latin typeface="+mj-lt"/>
                </a:rPr>
                <a:t>www.gov.uk/personal-tax-account</a:t>
              </a:r>
            </a:p>
          </p:txBody>
        </p:sp>
        <p:pic>
          <p:nvPicPr>
            <p:cNvPr id="13" name="Graphic 12" descr="Internet">
              <a:extLst>
                <a:ext uri="{FF2B5EF4-FFF2-40B4-BE49-F238E27FC236}">
                  <a16:creationId xmlns:a16="http://schemas.microsoft.com/office/drawing/2014/main" id="{8CE592ED-EDCD-4DFB-BB4C-68962217347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84224" y="4658320"/>
              <a:ext cx="1000274" cy="1000274"/>
            </a:xfrm>
            <a:prstGeom prst="rect">
              <a:avLst/>
            </a:prstGeom>
          </p:spPr>
        </p:pic>
        <p:sp>
          <p:nvSpPr>
            <p:cNvPr id="3" name="Rectangle: Rounded Corners 2">
              <a:extLst>
                <a:ext uri="{FF2B5EF4-FFF2-40B4-BE49-F238E27FC236}">
                  <a16:creationId xmlns:a16="http://schemas.microsoft.com/office/drawing/2014/main" id="{30A92A13-BB26-427D-903C-AA9557926516}"/>
                </a:ext>
              </a:extLst>
            </p:cNvPr>
            <p:cNvSpPr/>
            <p:nvPr/>
          </p:nvSpPr>
          <p:spPr>
            <a:xfrm>
              <a:off x="-1685106" y="4658320"/>
              <a:ext cx="11534774" cy="1118275"/>
            </a:xfrm>
            <a:prstGeom prst="roundRect">
              <a:avLst/>
            </a:prstGeom>
            <a:noFill/>
            <a:ln w="2857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 name="Group 1">
            <a:extLst>
              <a:ext uri="{FF2B5EF4-FFF2-40B4-BE49-F238E27FC236}">
                <a16:creationId xmlns:a16="http://schemas.microsoft.com/office/drawing/2014/main" id="{F574C5BB-AC53-F270-2FFA-297735E57608}"/>
              </a:ext>
            </a:extLst>
          </p:cNvPr>
          <p:cNvGrpSpPr/>
          <p:nvPr/>
        </p:nvGrpSpPr>
        <p:grpSpPr>
          <a:xfrm>
            <a:off x="-3036687" y="4935079"/>
            <a:ext cx="1757352" cy="713630"/>
            <a:chOff x="6025" y="6022367"/>
            <a:chExt cx="1757352" cy="713630"/>
          </a:xfrm>
        </p:grpSpPr>
        <p:grpSp>
          <p:nvGrpSpPr>
            <p:cNvPr id="5" name="Group 4">
              <a:extLst>
                <a:ext uri="{FF2B5EF4-FFF2-40B4-BE49-F238E27FC236}">
                  <a16:creationId xmlns:a16="http://schemas.microsoft.com/office/drawing/2014/main" id="{A42C80BD-E4B9-2E12-B598-8DCBF88CA223}"/>
                </a:ext>
              </a:extLst>
            </p:cNvPr>
            <p:cNvGrpSpPr/>
            <p:nvPr/>
          </p:nvGrpSpPr>
          <p:grpSpPr>
            <a:xfrm>
              <a:off x="369856" y="6260536"/>
              <a:ext cx="1029690" cy="475461"/>
              <a:chOff x="344016" y="6093296"/>
              <a:chExt cx="1029690" cy="475461"/>
            </a:xfrm>
          </p:grpSpPr>
          <p:sp>
            <p:nvSpPr>
              <p:cNvPr id="7" name="Oval 6">
                <a:extLst>
                  <a:ext uri="{FF2B5EF4-FFF2-40B4-BE49-F238E27FC236}">
                    <a16:creationId xmlns:a16="http://schemas.microsoft.com/office/drawing/2014/main" id="{F2F2CE46-82DC-A662-DCA5-48A59B17FDDB}"/>
                  </a:ext>
                </a:extLst>
              </p:cNvPr>
              <p:cNvSpPr/>
              <p:nvPr/>
            </p:nvSpPr>
            <p:spPr>
              <a:xfrm>
                <a:off x="344016" y="6093296"/>
                <a:ext cx="226368" cy="226368"/>
              </a:xfrm>
              <a:prstGeom prst="ellipse">
                <a:avLst/>
              </a:pr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8" name="Oval 7">
                <a:extLst>
                  <a:ext uri="{FF2B5EF4-FFF2-40B4-BE49-F238E27FC236}">
                    <a16:creationId xmlns:a16="http://schemas.microsoft.com/office/drawing/2014/main" id="{E7D069EE-5193-1104-2A1D-0FE858BD414D}"/>
                  </a:ext>
                </a:extLst>
              </p:cNvPr>
              <p:cNvSpPr/>
              <p:nvPr/>
            </p:nvSpPr>
            <p:spPr>
              <a:xfrm>
                <a:off x="611790" y="6093296"/>
                <a:ext cx="226368" cy="226368"/>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9" name="Oval 8">
                <a:extLst>
                  <a:ext uri="{FF2B5EF4-FFF2-40B4-BE49-F238E27FC236}">
                    <a16:creationId xmlns:a16="http://schemas.microsoft.com/office/drawing/2014/main" id="{02BCA7A4-9356-7C29-571C-7D7335F28F3D}"/>
                  </a:ext>
                </a:extLst>
              </p:cNvPr>
              <p:cNvSpPr/>
              <p:nvPr/>
            </p:nvSpPr>
            <p:spPr>
              <a:xfrm>
                <a:off x="879564" y="6093296"/>
                <a:ext cx="226368" cy="226368"/>
              </a:xfrm>
              <a:prstGeom prst="ellipse">
                <a:avLst/>
              </a:prstGeom>
              <a:solidFill>
                <a:srgbClr val="7A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0" name="Oval 9">
                <a:extLst>
                  <a:ext uri="{FF2B5EF4-FFF2-40B4-BE49-F238E27FC236}">
                    <a16:creationId xmlns:a16="http://schemas.microsoft.com/office/drawing/2014/main" id="{581F93E6-BFB6-866A-0D59-58E52DA4404D}"/>
                  </a:ext>
                </a:extLst>
              </p:cNvPr>
              <p:cNvSpPr/>
              <p:nvPr/>
            </p:nvSpPr>
            <p:spPr>
              <a:xfrm>
                <a:off x="1147338" y="6093296"/>
                <a:ext cx="226368" cy="226368"/>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1" name="Oval 10">
                <a:extLst>
                  <a:ext uri="{FF2B5EF4-FFF2-40B4-BE49-F238E27FC236}">
                    <a16:creationId xmlns:a16="http://schemas.microsoft.com/office/drawing/2014/main" id="{A3B1135F-9356-78FD-85C1-521FDD899C01}"/>
                  </a:ext>
                </a:extLst>
              </p:cNvPr>
              <p:cNvSpPr/>
              <p:nvPr/>
            </p:nvSpPr>
            <p:spPr>
              <a:xfrm>
                <a:off x="477903" y="6342389"/>
                <a:ext cx="226368" cy="226368"/>
              </a:xfrm>
              <a:prstGeom prst="ellipse">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4" name="Oval 13">
                <a:extLst>
                  <a:ext uri="{FF2B5EF4-FFF2-40B4-BE49-F238E27FC236}">
                    <a16:creationId xmlns:a16="http://schemas.microsoft.com/office/drawing/2014/main" id="{0B309DCE-8C46-D31F-B08A-F1403F155906}"/>
                  </a:ext>
                </a:extLst>
              </p:cNvPr>
              <p:cNvSpPr/>
              <p:nvPr/>
            </p:nvSpPr>
            <p:spPr>
              <a:xfrm>
                <a:off x="745677" y="6342389"/>
                <a:ext cx="226368" cy="226368"/>
              </a:xfrm>
              <a:prstGeom prst="ellipse">
                <a:avLst/>
              </a:pr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5" name="Oval 14">
                <a:extLst>
                  <a:ext uri="{FF2B5EF4-FFF2-40B4-BE49-F238E27FC236}">
                    <a16:creationId xmlns:a16="http://schemas.microsoft.com/office/drawing/2014/main" id="{410991D4-B30D-A9C4-A5C5-35FE47533772}"/>
                  </a:ext>
                </a:extLst>
              </p:cNvPr>
              <p:cNvSpPr/>
              <p:nvPr/>
            </p:nvSpPr>
            <p:spPr>
              <a:xfrm>
                <a:off x="1013451" y="6342389"/>
                <a:ext cx="226368" cy="226368"/>
              </a:xfrm>
              <a:prstGeom prst="ellipse">
                <a:avLst/>
              </a:pr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grpSp>
        <p:sp>
          <p:nvSpPr>
            <p:cNvPr id="6" name="TextBox 5">
              <a:extLst>
                <a:ext uri="{FF2B5EF4-FFF2-40B4-BE49-F238E27FC236}">
                  <a16:creationId xmlns:a16="http://schemas.microsoft.com/office/drawing/2014/main" id="{20FB4A53-71F2-25FC-5E65-AF515BC0AD3D}"/>
                </a:ext>
              </a:extLst>
            </p:cNvPr>
            <p:cNvSpPr txBox="1"/>
            <p:nvPr/>
          </p:nvSpPr>
          <p:spPr>
            <a:xfrm>
              <a:off x="6025" y="6022367"/>
              <a:ext cx="1757352" cy="215444"/>
            </a:xfrm>
            <a:prstGeom prst="rect">
              <a:avLst/>
            </a:prstGeom>
            <a:noFill/>
          </p:spPr>
          <p:txBody>
            <a:bodyPr wrap="square" rtlCol="0">
              <a:spAutoFit/>
            </a:bodyPr>
            <a:lstStyle/>
            <a:p>
              <a:pPr algn="ctr" defTabSz="914400" eaLnBrk="1" fontAlgn="auto" hangingPunct="1">
                <a:spcBef>
                  <a:spcPts val="0"/>
                </a:spcBef>
                <a:spcAft>
                  <a:spcPts val="0"/>
                </a:spcAft>
                <a:defRPr/>
              </a:pPr>
              <a:r>
                <a:rPr lang="en-GB" sz="800">
                  <a:solidFill>
                    <a:srgbClr val="092149"/>
                  </a:solidFill>
                  <a:latin typeface="Aptos" panose="020B0004020202020204" pitchFamily="34" charset="0"/>
                  <a:ea typeface="+mn-ea"/>
                  <a:cs typeface="+mn-cs"/>
                </a:rPr>
                <a:t>WEALTH at work colours</a:t>
              </a:r>
            </a:p>
          </p:txBody>
        </p:sp>
      </p:grpSp>
      <p:sp>
        <p:nvSpPr>
          <p:cNvPr id="16" name="RefTextBox123">
            <a:extLst>
              <a:ext uri="{FF2B5EF4-FFF2-40B4-BE49-F238E27FC236}">
                <a16:creationId xmlns:a16="http://schemas.microsoft.com/office/drawing/2014/main" id="{51C8D6CF-2B2A-D4DC-5E45-C1BF39551B2D}"/>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244456923</a:t>
            </a:r>
          </a:p>
        </p:txBody>
      </p:sp>
      <p:sp>
        <p:nvSpPr>
          <p:cNvPr id="20" name="TextBox 19">
            <a:extLst>
              <a:ext uri="{FF2B5EF4-FFF2-40B4-BE49-F238E27FC236}">
                <a16:creationId xmlns:a16="http://schemas.microsoft.com/office/drawing/2014/main" id="{BF73DD8E-F8A2-311E-1BEA-8CF3DFE8EEA6}"/>
              </a:ext>
            </a:extLst>
          </p:cNvPr>
          <p:cNvSpPr txBox="1"/>
          <p:nvPr/>
        </p:nvSpPr>
        <p:spPr>
          <a:xfrm>
            <a:off x="328612" y="6226057"/>
            <a:ext cx="11534774" cy="523220"/>
          </a:xfrm>
          <a:prstGeom prst="rect">
            <a:avLst/>
          </a:prstGeom>
          <a:noFill/>
        </p:spPr>
        <p:txBody>
          <a:bodyPr wrap="square" rtlCol="0">
            <a:spAutoFit/>
          </a:bodyPr>
          <a:lstStyle/>
          <a:p>
            <a:r>
              <a:rPr lang="en-GB" sz="1400" dirty="0"/>
              <a:t>* The State Pension is paid in arrears. In 2026/27, someone receiving the full new State Pension will get one week at the 2025/26 rate (£230.25) and 51 weeks at the 2026/27 rate (£241.30), giving a total of £12,536 </a:t>
            </a:r>
          </a:p>
        </p:txBody>
      </p:sp>
    </p:spTree>
    <p:custDataLst>
      <p:tags r:id="rId1"/>
    </p:custDataLst>
    <p:extLst>
      <p:ext uri="{BB962C8B-B14F-4D97-AF65-F5344CB8AC3E}">
        <p14:creationId xmlns:p14="http://schemas.microsoft.com/office/powerpoint/2010/main" val="10779883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4"/>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fTextBox123">
            <a:extLst>
              <a:ext uri="{FF2B5EF4-FFF2-40B4-BE49-F238E27FC236}">
                <a16:creationId xmlns:a16="http://schemas.microsoft.com/office/drawing/2014/main" id="{D7A2C911-FE80-C118-7D3A-C396D8F13379}"/>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237486090</a:t>
            </a:r>
          </a:p>
        </p:txBody>
      </p:sp>
      <p:grpSp>
        <p:nvGrpSpPr>
          <p:cNvPr id="4" name="Group 3">
            <a:extLst>
              <a:ext uri="{FF2B5EF4-FFF2-40B4-BE49-F238E27FC236}">
                <a16:creationId xmlns:a16="http://schemas.microsoft.com/office/drawing/2014/main" id="{1D0EC99B-04C5-4A10-6F32-AA5514AC24CA}"/>
              </a:ext>
            </a:extLst>
          </p:cNvPr>
          <p:cNvGrpSpPr/>
          <p:nvPr/>
        </p:nvGrpSpPr>
        <p:grpSpPr>
          <a:xfrm>
            <a:off x="1621021" y="2188068"/>
            <a:ext cx="4998972" cy="746909"/>
            <a:chOff x="97020" y="1788017"/>
            <a:chExt cx="4998972" cy="746909"/>
          </a:xfrm>
          <a:effectLst>
            <a:glow rad="63500">
              <a:schemeClr val="accent1">
                <a:satMod val="175000"/>
                <a:alpha val="40000"/>
              </a:schemeClr>
            </a:glow>
            <a:outerShdw blurRad="63500" sx="102000" sy="102000" algn="ctr" rotWithShape="0">
              <a:prstClr val="black">
                <a:alpha val="40000"/>
              </a:prstClr>
            </a:outerShdw>
          </a:effectLst>
        </p:grpSpPr>
        <p:sp>
          <p:nvSpPr>
            <p:cNvPr id="5" name="Многоугольник">
              <a:extLst>
                <a:ext uri="{FF2B5EF4-FFF2-40B4-BE49-F238E27FC236}">
                  <a16:creationId xmlns:a16="http://schemas.microsoft.com/office/drawing/2014/main" id="{F4DBCF39-6E04-8918-AD1F-509F557BAA20}"/>
                </a:ext>
              </a:extLst>
            </p:cNvPr>
            <p:cNvSpPr/>
            <p:nvPr/>
          </p:nvSpPr>
          <p:spPr bwMode="auto">
            <a:xfrm rot="16200000">
              <a:off x="4330089" y="1766251"/>
              <a:ext cx="711146" cy="82066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F882B"/>
            </a:solidFill>
            <a:ln w="25400">
              <a:noFill/>
              <a:miter lim="400000"/>
            </a:ln>
          </p:spPr>
          <p:txBody>
            <a:bodyPr lIns="19050" tIns="19050" rIns="19050" bIns="19050" anchor="ctr"/>
            <a:lstStyle/>
            <a:p>
              <a:pPr>
                <a:defRPr sz="3200" b="0">
                  <a:solidFill>
                    <a:srgbClr val="FFFFFF"/>
                  </a:solidFill>
                  <a:latin typeface="+mn-lt"/>
                  <a:ea typeface="+mn-ea"/>
                  <a:cs typeface="+mn-cs"/>
                  <a:sym typeface="Helvetica Neue Medium"/>
                </a:defRPr>
              </a:pPr>
              <a:endParaRPr sz="1200">
                <a:solidFill>
                  <a:srgbClr val="FFFFFF"/>
                </a:solidFill>
                <a:sym typeface="Helvetica Neue Medium"/>
              </a:endParaRPr>
            </a:p>
          </p:txBody>
        </p:sp>
        <p:sp>
          <p:nvSpPr>
            <p:cNvPr id="6" name="Фигура">
              <a:extLst>
                <a:ext uri="{FF2B5EF4-FFF2-40B4-BE49-F238E27FC236}">
                  <a16:creationId xmlns:a16="http://schemas.microsoft.com/office/drawing/2014/main" id="{6F1006E3-5CE3-1C80-EE08-89F422C2FC34}"/>
                </a:ext>
              </a:extLst>
            </p:cNvPr>
            <p:cNvSpPr/>
            <p:nvPr/>
          </p:nvSpPr>
          <p:spPr bwMode="auto">
            <a:xfrm>
              <a:off x="97020" y="1814770"/>
              <a:ext cx="2842503" cy="7201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588" y="21512"/>
                  </a:lnTo>
                  <a:lnTo>
                    <a:pt x="1994" y="21600"/>
                  </a:lnTo>
                  <a:lnTo>
                    <a:pt x="0" y="0"/>
                  </a:lnTo>
                  <a:close/>
                </a:path>
              </a:pathLst>
            </a:custGeom>
            <a:solidFill>
              <a:srgbClr val="EF882B"/>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200">
                <a:solidFill>
                  <a:srgbClr val="FFFFFF"/>
                </a:solidFill>
                <a:sym typeface="Helvetica Neue Medium"/>
              </a:endParaRPr>
            </a:p>
          </p:txBody>
        </p:sp>
        <p:sp>
          <p:nvSpPr>
            <p:cNvPr id="7" name="Фигура">
              <a:extLst>
                <a:ext uri="{FF2B5EF4-FFF2-40B4-BE49-F238E27FC236}">
                  <a16:creationId xmlns:a16="http://schemas.microsoft.com/office/drawing/2014/main" id="{4141242B-A167-16CA-3DB6-55A18F69D66E}"/>
                </a:ext>
              </a:extLst>
            </p:cNvPr>
            <p:cNvSpPr/>
            <p:nvPr/>
          </p:nvSpPr>
          <p:spPr bwMode="auto">
            <a:xfrm>
              <a:off x="2834327" y="1819622"/>
              <a:ext cx="1509625" cy="715304"/>
            </a:xfrm>
            <a:custGeom>
              <a:avLst/>
              <a:gdLst/>
              <a:ahLst/>
              <a:cxnLst>
                <a:cxn ang="0">
                  <a:pos x="wd2" y="hd2"/>
                </a:cxn>
                <a:cxn ang="5400000">
                  <a:pos x="wd2" y="hd2"/>
                </a:cxn>
                <a:cxn ang="10800000">
                  <a:pos x="wd2" y="hd2"/>
                </a:cxn>
                <a:cxn ang="16200000">
                  <a:pos x="wd2" y="hd2"/>
                </a:cxn>
              </a:cxnLst>
              <a:rect l="0" t="0" r="r" b="b"/>
              <a:pathLst>
                <a:path w="21600" h="21600" extrusionOk="0">
                  <a:moveTo>
                    <a:pt x="3795" y="0"/>
                  </a:moveTo>
                  <a:lnTo>
                    <a:pt x="21510" y="74"/>
                  </a:lnTo>
                  <a:lnTo>
                    <a:pt x="18558" y="10920"/>
                  </a:lnTo>
                  <a:lnTo>
                    <a:pt x="21600" y="21600"/>
                  </a:lnTo>
                  <a:lnTo>
                    <a:pt x="0" y="21574"/>
                  </a:lnTo>
                  <a:lnTo>
                    <a:pt x="3795" y="0"/>
                  </a:lnTo>
                  <a:close/>
                </a:path>
              </a:pathLst>
            </a:custGeom>
            <a:solidFill>
              <a:srgbClr val="EF882B"/>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200">
                <a:solidFill>
                  <a:srgbClr val="FFFFFF"/>
                </a:solidFill>
                <a:sym typeface="Helvetica Neue Medium"/>
              </a:endParaRPr>
            </a:p>
          </p:txBody>
        </p:sp>
        <p:sp>
          <p:nvSpPr>
            <p:cNvPr id="8" name="TextBox 7">
              <a:extLst>
                <a:ext uri="{FF2B5EF4-FFF2-40B4-BE49-F238E27FC236}">
                  <a16:creationId xmlns:a16="http://schemas.microsoft.com/office/drawing/2014/main" id="{313106C9-0F59-407B-E1D5-ED7A1C750435}"/>
                </a:ext>
              </a:extLst>
            </p:cNvPr>
            <p:cNvSpPr txBox="1"/>
            <p:nvPr/>
          </p:nvSpPr>
          <p:spPr>
            <a:xfrm>
              <a:off x="4430420" y="2013265"/>
              <a:ext cx="583814" cy="323165"/>
            </a:xfrm>
            <a:prstGeom prst="rect">
              <a:avLst/>
            </a:prstGeom>
            <a:noFill/>
          </p:spPr>
          <p:txBody>
            <a:bodyPr wrap="none" rtlCol="0" anchor="ctr">
              <a:spAutoFit/>
            </a:bodyPr>
            <a:lstStyle/>
            <a:p>
              <a:pPr algn="ctr"/>
              <a:r>
                <a:rPr lang="en-US" sz="1500" b="1" dirty="0">
                  <a:solidFill>
                    <a:schemeClr val="bg1"/>
                  </a:solidFill>
                  <a:latin typeface="Oswald" panose="02000503000000000000" pitchFamily="2" charset="77"/>
                </a:rPr>
                <a:t>20%</a:t>
              </a:r>
            </a:p>
          </p:txBody>
        </p:sp>
        <p:sp>
          <p:nvSpPr>
            <p:cNvPr id="9" name="TextBox 8">
              <a:extLst>
                <a:ext uri="{FF2B5EF4-FFF2-40B4-BE49-F238E27FC236}">
                  <a16:creationId xmlns:a16="http://schemas.microsoft.com/office/drawing/2014/main" id="{7D2DC08E-78FC-90A7-5629-2BF4705BCD38}"/>
                </a:ext>
              </a:extLst>
            </p:cNvPr>
            <p:cNvSpPr txBox="1"/>
            <p:nvPr/>
          </p:nvSpPr>
          <p:spPr>
            <a:xfrm>
              <a:off x="3048884" y="2015347"/>
              <a:ext cx="1037463" cy="338554"/>
            </a:xfrm>
            <a:prstGeom prst="rect">
              <a:avLst/>
            </a:prstGeom>
            <a:solidFill>
              <a:srgbClr val="EF882B"/>
            </a:solidFill>
          </p:spPr>
          <p:txBody>
            <a:bodyPr wrap="none" rtlCol="0" anchor="ctr" anchorCtr="0">
              <a:spAutoFit/>
            </a:bodyPr>
            <a:lstStyle/>
            <a:p>
              <a:pPr algn="r"/>
              <a:r>
                <a:rPr lang="en-US" sz="1600" b="1" dirty="0">
                  <a:solidFill>
                    <a:schemeClr val="bg1"/>
                  </a:solidFill>
                  <a:latin typeface="Oswald" panose="02000503000000000000" pitchFamily="2" charset="77"/>
                  <a:ea typeface="League Spartan" charset="0"/>
                  <a:cs typeface="Poppins" pitchFamily="2" charset="77"/>
                </a:rPr>
                <a:t>Basic rate</a:t>
              </a:r>
            </a:p>
          </p:txBody>
        </p:sp>
        <p:sp>
          <p:nvSpPr>
            <p:cNvPr id="10" name="TextBox 9">
              <a:extLst>
                <a:ext uri="{FF2B5EF4-FFF2-40B4-BE49-F238E27FC236}">
                  <a16:creationId xmlns:a16="http://schemas.microsoft.com/office/drawing/2014/main" id="{CF52A788-C8B9-A200-5E09-97E800BD89D4}"/>
                </a:ext>
              </a:extLst>
            </p:cNvPr>
            <p:cNvSpPr txBox="1"/>
            <p:nvPr/>
          </p:nvSpPr>
          <p:spPr>
            <a:xfrm>
              <a:off x="707074" y="1788017"/>
              <a:ext cx="1509625" cy="707886"/>
            </a:xfrm>
            <a:prstGeom prst="rect">
              <a:avLst/>
            </a:prstGeom>
            <a:noFill/>
          </p:spPr>
          <p:txBody>
            <a:bodyPr wrap="square" rtlCol="0">
              <a:spAutoFit/>
            </a:bodyPr>
            <a:lstStyle/>
            <a:p>
              <a:r>
                <a:rPr lang="en-GB" sz="4000" dirty="0">
                  <a:solidFill>
                    <a:schemeClr val="bg1"/>
                  </a:solidFill>
                  <a:latin typeface="Aharoni" panose="02010803020104030203" pitchFamily="2" charset="-79"/>
                  <a:cs typeface="Aharoni" panose="02010803020104030203" pitchFamily="2" charset="-79"/>
                </a:rPr>
                <a:t>£1,000</a:t>
              </a:r>
            </a:p>
          </p:txBody>
        </p:sp>
      </p:grpSp>
      <p:grpSp>
        <p:nvGrpSpPr>
          <p:cNvPr id="11" name="Group 10">
            <a:extLst>
              <a:ext uri="{FF2B5EF4-FFF2-40B4-BE49-F238E27FC236}">
                <a16:creationId xmlns:a16="http://schemas.microsoft.com/office/drawing/2014/main" id="{32B51CD8-231E-3E4F-1720-630EA1337D5F}"/>
              </a:ext>
            </a:extLst>
          </p:cNvPr>
          <p:cNvGrpSpPr/>
          <p:nvPr/>
        </p:nvGrpSpPr>
        <p:grpSpPr>
          <a:xfrm>
            <a:off x="1791531" y="3551366"/>
            <a:ext cx="4657955" cy="781431"/>
            <a:chOff x="286362" y="3151315"/>
            <a:chExt cx="4657955" cy="781431"/>
          </a:xfrm>
          <a:effectLst>
            <a:glow rad="63500">
              <a:schemeClr val="accent6">
                <a:satMod val="175000"/>
                <a:alpha val="40000"/>
              </a:schemeClr>
            </a:glow>
            <a:outerShdw blurRad="63500" sx="102000" sy="102000" algn="ctr" rotWithShape="0">
              <a:prstClr val="black">
                <a:alpha val="40000"/>
              </a:prstClr>
            </a:outerShdw>
          </a:effectLst>
        </p:grpSpPr>
        <p:sp>
          <p:nvSpPr>
            <p:cNvPr id="12" name="Фигура">
              <a:extLst>
                <a:ext uri="{FF2B5EF4-FFF2-40B4-BE49-F238E27FC236}">
                  <a16:creationId xmlns:a16="http://schemas.microsoft.com/office/drawing/2014/main" id="{9BB4D7D8-5853-023C-74C8-E0466A2DECDF}"/>
                </a:ext>
              </a:extLst>
            </p:cNvPr>
            <p:cNvSpPr/>
            <p:nvPr/>
          </p:nvSpPr>
          <p:spPr bwMode="auto">
            <a:xfrm>
              <a:off x="286362" y="3202886"/>
              <a:ext cx="2160468" cy="729860"/>
            </a:xfrm>
            <a:custGeom>
              <a:avLst/>
              <a:gdLst/>
              <a:ahLst/>
              <a:cxnLst>
                <a:cxn ang="0">
                  <a:pos x="wd2" y="hd2"/>
                </a:cxn>
                <a:cxn ang="5400000">
                  <a:pos x="wd2" y="hd2"/>
                </a:cxn>
                <a:cxn ang="10800000">
                  <a:pos x="wd2" y="hd2"/>
                </a:cxn>
                <a:cxn ang="16200000">
                  <a:pos x="wd2" y="hd2"/>
                </a:cxn>
              </a:cxnLst>
              <a:rect l="0" t="0" r="r" b="b"/>
              <a:pathLst>
                <a:path w="21600" h="21600" extrusionOk="0">
                  <a:moveTo>
                    <a:pt x="0" y="19"/>
                  </a:moveTo>
                  <a:lnTo>
                    <a:pt x="21600" y="0"/>
                  </a:lnTo>
                  <a:lnTo>
                    <a:pt x="18921" y="21572"/>
                  </a:lnTo>
                  <a:lnTo>
                    <a:pt x="2635" y="21600"/>
                  </a:lnTo>
                  <a:lnTo>
                    <a:pt x="0" y="19"/>
                  </a:lnTo>
                  <a:close/>
                </a:path>
              </a:pathLst>
            </a:custGeom>
            <a:solidFill>
              <a:srgbClr val="F24979"/>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200" dirty="0">
                <a:solidFill>
                  <a:srgbClr val="FFFFFF"/>
                </a:solidFill>
                <a:sym typeface="Helvetica Neue Medium"/>
              </a:endParaRPr>
            </a:p>
          </p:txBody>
        </p:sp>
        <p:sp>
          <p:nvSpPr>
            <p:cNvPr id="13" name="Многоугольник">
              <a:extLst>
                <a:ext uri="{FF2B5EF4-FFF2-40B4-BE49-F238E27FC236}">
                  <a16:creationId xmlns:a16="http://schemas.microsoft.com/office/drawing/2014/main" id="{9D2671FC-638F-7510-0FDE-7655AC93DC66}"/>
                </a:ext>
              </a:extLst>
            </p:cNvPr>
            <p:cNvSpPr/>
            <p:nvPr/>
          </p:nvSpPr>
          <p:spPr bwMode="auto">
            <a:xfrm rot="16200000">
              <a:off x="4178761" y="3155162"/>
              <a:ext cx="710452" cy="82066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24979"/>
            </a:solidFill>
            <a:ln w="25400">
              <a:noFill/>
              <a:miter lim="400000"/>
            </a:ln>
          </p:spPr>
          <p:txBody>
            <a:bodyPr lIns="19050" tIns="19050" rIns="19050" bIns="19050" anchor="ctr"/>
            <a:lstStyle/>
            <a:p>
              <a:pPr>
                <a:defRPr sz="3200" b="0">
                  <a:solidFill>
                    <a:srgbClr val="FFFFFF"/>
                  </a:solidFill>
                  <a:latin typeface="+mn-lt"/>
                  <a:ea typeface="+mn-ea"/>
                  <a:cs typeface="+mn-cs"/>
                  <a:sym typeface="Helvetica Neue Medium"/>
                </a:defRPr>
              </a:pPr>
              <a:endParaRPr sz="1200">
                <a:solidFill>
                  <a:srgbClr val="FFFFFF"/>
                </a:solidFill>
                <a:sym typeface="Helvetica Neue Medium"/>
              </a:endParaRPr>
            </a:p>
          </p:txBody>
        </p:sp>
        <p:sp>
          <p:nvSpPr>
            <p:cNvPr id="14" name="Фигура">
              <a:extLst>
                <a:ext uri="{FF2B5EF4-FFF2-40B4-BE49-F238E27FC236}">
                  <a16:creationId xmlns:a16="http://schemas.microsoft.com/office/drawing/2014/main" id="{BB68F6FC-7883-CB9C-7232-084F3192F8B8}"/>
                </a:ext>
              </a:extLst>
            </p:cNvPr>
            <p:cNvSpPr/>
            <p:nvPr/>
          </p:nvSpPr>
          <p:spPr bwMode="auto">
            <a:xfrm>
              <a:off x="2337476" y="3199176"/>
              <a:ext cx="1857573" cy="731939"/>
            </a:xfrm>
            <a:custGeom>
              <a:avLst/>
              <a:gdLst/>
              <a:ahLst/>
              <a:cxnLst>
                <a:cxn ang="0">
                  <a:pos x="wd2" y="hd2"/>
                </a:cxn>
                <a:cxn ang="5400000">
                  <a:pos x="wd2" y="hd2"/>
                </a:cxn>
                <a:cxn ang="10800000">
                  <a:pos x="wd2" y="hd2"/>
                </a:cxn>
                <a:cxn ang="16200000">
                  <a:pos x="wd2" y="hd2"/>
                </a:cxn>
              </a:cxnLst>
              <a:rect l="0" t="0" r="r" b="b"/>
              <a:pathLst>
                <a:path w="21600" h="21600" extrusionOk="0">
                  <a:moveTo>
                    <a:pt x="21588" y="23"/>
                  </a:moveTo>
                  <a:lnTo>
                    <a:pt x="3127" y="0"/>
                  </a:lnTo>
                  <a:lnTo>
                    <a:pt x="0" y="21600"/>
                  </a:lnTo>
                  <a:lnTo>
                    <a:pt x="21600" y="21577"/>
                  </a:lnTo>
                  <a:lnTo>
                    <a:pt x="19116" y="10750"/>
                  </a:lnTo>
                  <a:lnTo>
                    <a:pt x="21588" y="23"/>
                  </a:lnTo>
                  <a:close/>
                </a:path>
              </a:pathLst>
            </a:custGeom>
            <a:solidFill>
              <a:srgbClr val="F24979"/>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200">
                <a:solidFill>
                  <a:srgbClr val="FFFFFF"/>
                </a:solidFill>
                <a:sym typeface="Helvetica Neue Medium"/>
              </a:endParaRPr>
            </a:p>
          </p:txBody>
        </p:sp>
        <p:sp>
          <p:nvSpPr>
            <p:cNvPr id="15" name="TextBox 14">
              <a:extLst>
                <a:ext uri="{FF2B5EF4-FFF2-40B4-BE49-F238E27FC236}">
                  <a16:creationId xmlns:a16="http://schemas.microsoft.com/office/drawing/2014/main" id="{CD631ACA-F1F9-9602-66CC-0040EB706C47}"/>
                </a:ext>
              </a:extLst>
            </p:cNvPr>
            <p:cNvSpPr txBox="1"/>
            <p:nvPr/>
          </p:nvSpPr>
          <p:spPr>
            <a:xfrm>
              <a:off x="4261662" y="3424630"/>
              <a:ext cx="585418" cy="323165"/>
            </a:xfrm>
            <a:prstGeom prst="rect">
              <a:avLst/>
            </a:prstGeom>
            <a:noFill/>
          </p:spPr>
          <p:txBody>
            <a:bodyPr wrap="none" rtlCol="0" anchor="ctr">
              <a:spAutoFit/>
            </a:bodyPr>
            <a:lstStyle/>
            <a:p>
              <a:pPr algn="ctr"/>
              <a:r>
                <a:rPr lang="en-US" sz="1500" b="1" dirty="0">
                  <a:solidFill>
                    <a:schemeClr val="bg1"/>
                  </a:solidFill>
                  <a:latin typeface="Oswald" panose="02000503000000000000" pitchFamily="2" charset="77"/>
                </a:rPr>
                <a:t>40%</a:t>
              </a:r>
            </a:p>
          </p:txBody>
        </p:sp>
        <p:sp>
          <p:nvSpPr>
            <p:cNvPr id="16" name="TextBox 15">
              <a:extLst>
                <a:ext uri="{FF2B5EF4-FFF2-40B4-BE49-F238E27FC236}">
                  <a16:creationId xmlns:a16="http://schemas.microsoft.com/office/drawing/2014/main" id="{31C29504-41BF-9117-B3B7-9E41F85A4739}"/>
                </a:ext>
              </a:extLst>
            </p:cNvPr>
            <p:cNvSpPr txBox="1"/>
            <p:nvPr/>
          </p:nvSpPr>
          <p:spPr>
            <a:xfrm>
              <a:off x="2718228" y="3394830"/>
              <a:ext cx="1143262" cy="338554"/>
            </a:xfrm>
            <a:prstGeom prst="rect">
              <a:avLst/>
            </a:prstGeom>
            <a:solidFill>
              <a:srgbClr val="F24979"/>
            </a:solidFill>
          </p:spPr>
          <p:txBody>
            <a:bodyPr wrap="none" rtlCol="0" anchor="ctr" anchorCtr="0">
              <a:spAutoFit/>
            </a:bodyPr>
            <a:lstStyle/>
            <a:p>
              <a:pPr algn="r"/>
              <a:r>
                <a:rPr lang="en-US" sz="1600" b="1" dirty="0">
                  <a:solidFill>
                    <a:schemeClr val="bg1"/>
                  </a:solidFill>
                  <a:latin typeface="Oswald" panose="02000503000000000000" pitchFamily="2" charset="77"/>
                  <a:ea typeface="League Spartan" charset="0"/>
                  <a:cs typeface="Poppins" pitchFamily="2" charset="77"/>
                </a:rPr>
                <a:t>Higher rate</a:t>
              </a:r>
            </a:p>
          </p:txBody>
        </p:sp>
        <p:sp>
          <p:nvSpPr>
            <p:cNvPr id="17" name="TextBox 16">
              <a:extLst>
                <a:ext uri="{FF2B5EF4-FFF2-40B4-BE49-F238E27FC236}">
                  <a16:creationId xmlns:a16="http://schemas.microsoft.com/office/drawing/2014/main" id="{9CA2428E-9DC8-7956-2C3F-D356A500B391}"/>
                </a:ext>
              </a:extLst>
            </p:cNvPr>
            <p:cNvSpPr txBox="1"/>
            <p:nvPr/>
          </p:nvSpPr>
          <p:spPr>
            <a:xfrm>
              <a:off x="846705" y="3151315"/>
              <a:ext cx="1139579" cy="707886"/>
            </a:xfrm>
            <a:prstGeom prst="rect">
              <a:avLst/>
            </a:prstGeom>
            <a:noFill/>
          </p:spPr>
          <p:txBody>
            <a:bodyPr wrap="square" rtlCol="0">
              <a:spAutoFit/>
            </a:bodyPr>
            <a:lstStyle/>
            <a:p>
              <a:r>
                <a:rPr lang="en-GB" sz="4000" dirty="0">
                  <a:solidFill>
                    <a:schemeClr val="bg1"/>
                  </a:solidFill>
                  <a:latin typeface="Aharoni" panose="02010803020104030203" pitchFamily="2" charset="-79"/>
                  <a:cs typeface="Aharoni" panose="02010803020104030203" pitchFamily="2" charset="-79"/>
                </a:rPr>
                <a:t>£500</a:t>
              </a:r>
            </a:p>
          </p:txBody>
        </p:sp>
      </p:grpSp>
      <p:grpSp>
        <p:nvGrpSpPr>
          <p:cNvPr id="18" name="Group 17">
            <a:extLst>
              <a:ext uri="{FF2B5EF4-FFF2-40B4-BE49-F238E27FC236}">
                <a16:creationId xmlns:a16="http://schemas.microsoft.com/office/drawing/2014/main" id="{4E328FC5-B0A8-C81C-CE96-D4FCE526A0E7}"/>
              </a:ext>
            </a:extLst>
          </p:cNvPr>
          <p:cNvGrpSpPr/>
          <p:nvPr/>
        </p:nvGrpSpPr>
        <p:grpSpPr>
          <a:xfrm>
            <a:off x="1963424" y="4970118"/>
            <a:ext cx="4314166" cy="729861"/>
            <a:chOff x="621363" y="4570067"/>
            <a:chExt cx="4314166" cy="729861"/>
          </a:xfrm>
          <a:effectLst>
            <a:glow rad="63500">
              <a:schemeClr val="accent2">
                <a:satMod val="175000"/>
                <a:alpha val="40000"/>
              </a:schemeClr>
            </a:glow>
            <a:outerShdw blurRad="63500" sx="102000" sy="102000" algn="ctr" rotWithShape="0">
              <a:prstClr val="black">
                <a:alpha val="40000"/>
              </a:prstClr>
            </a:outerShdw>
          </a:effectLst>
        </p:grpSpPr>
        <p:sp>
          <p:nvSpPr>
            <p:cNvPr id="19" name="Фигура">
              <a:extLst>
                <a:ext uri="{FF2B5EF4-FFF2-40B4-BE49-F238E27FC236}">
                  <a16:creationId xmlns:a16="http://schemas.microsoft.com/office/drawing/2014/main" id="{9B7D641B-4502-227D-C395-5615DC4CC1B7}"/>
                </a:ext>
              </a:extLst>
            </p:cNvPr>
            <p:cNvSpPr/>
            <p:nvPr/>
          </p:nvSpPr>
          <p:spPr bwMode="auto">
            <a:xfrm>
              <a:off x="621363" y="4571453"/>
              <a:ext cx="1472196" cy="727088"/>
            </a:xfrm>
            <a:custGeom>
              <a:avLst/>
              <a:gdLst/>
              <a:ahLst/>
              <a:cxnLst>
                <a:cxn ang="0">
                  <a:pos x="wd2" y="hd2"/>
                </a:cxn>
                <a:cxn ang="5400000">
                  <a:pos x="wd2" y="hd2"/>
                </a:cxn>
                <a:cxn ang="10800000">
                  <a:pos x="wd2" y="hd2"/>
                </a:cxn>
                <a:cxn ang="16200000">
                  <a:pos x="wd2" y="hd2"/>
                </a:cxn>
              </a:cxnLst>
              <a:rect l="0" t="0" r="r" b="b"/>
              <a:pathLst>
                <a:path w="21600" h="21600" extrusionOk="0">
                  <a:moveTo>
                    <a:pt x="0" y="19"/>
                  </a:moveTo>
                  <a:lnTo>
                    <a:pt x="21600" y="0"/>
                  </a:lnTo>
                  <a:lnTo>
                    <a:pt x="17665" y="21600"/>
                  </a:lnTo>
                  <a:lnTo>
                    <a:pt x="3911" y="21600"/>
                  </a:lnTo>
                  <a:lnTo>
                    <a:pt x="0" y="19"/>
                  </a:lnTo>
                  <a:close/>
                </a:path>
              </a:pathLst>
            </a:custGeom>
            <a:solidFill>
              <a:srgbClr val="0076BE"/>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200">
                <a:solidFill>
                  <a:srgbClr val="FFFFFF"/>
                </a:solidFill>
                <a:sym typeface="Helvetica Neue Medium"/>
              </a:endParaRPr>
            </a:p>
          </p:txBody>
        </p:sp>
        <p:sp>
          <p:nvSpPr>
            <p:cNvPr id="20" name="Многоугольник">
              <a:extLst>
                <a:ext uri="{FF2B5EF4-FFF2-40B4-BE49-F238E27FC236}">
                  <a16:creationId xmlns:a16="http://schemas.microsoft.com/office/drawing/2014/main" id="{1D6FFC19-C22B-AC91-450A-87ED437086B4}"/>
                </a:ext>
              </a:extLst>
            </p:cNvPr>
            <p:cNvSpPr/>
            <p:nvPr/>
          </p:nvSpPr>
          <p:spPr bwMode="auto">
            <a:xfrm rot="16200000">
              <a:off x="4169626" y="4525707"/>
              <a:ext cx="711146" cy="82066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76BE"/>
            </a:solidFill>
            <a:ln w="25400">
              <a:noFill/>
              <a:miter lim="400000"/>
            </a:ln>
          </p:spPr>
          <p:txBody>
            <a:bodyPr lIns="19050" tIns="19050" rIns="19050" bIns="19050" anchor="ctr"/>
            <a:lstStyle/>
            <a:p>
              <a:pPr>
                <a:defRPr sz="3200" b="0">
                  <a:solidFill>
                    <a:srgbClr val="FFFFFF"/>
                  </a:solidFill>
                  <a:latin typeface="+mn-lt"/>
                  <a:ea typeface="+mn-ea"/>
                  <a:cs typeface="+mn-cs"/>
                  <a:sym typeface="Helvetica Neue Medium"/>
                </a:defRPr>
              </a:pPr>
              <a:endParaRPr sz="1200">
                <a:solidFill>
                  <a:srgbClr val="FFFFFF"/>
                </a:solidFill>
                <a:sym typeface="Helvetica Neue Medium"/>
              </a:endParaRPr>
            </a:p>
          </p:txBody>
        </p:sp>
        <p:sp>
          <p:nvSpPr>
            <p:cNvPr id="21" name="Фигура">
              <a:extLst>
                <a:ext uri="{FF2B5EF4-FFF2-40B4-BE49-F238E27FC236}">
                  <a16:creationId xmlns:a16="http://schemas.microsoft.com/office/drawing/2014/main" id="{A08E56AA-8753-F8A8-696C-C1937A8C78B8}"/>
                </a:ext>
              </a:extLst>
            </p:cNvPr>
            <p:cNvSpPr/>
            <p:nvPr/>
          </p:nvSpPr>
          <p:spPr bwMode="auto">
            <a:xfrm>
              <a:off x="1986284" y="4570067"/>
              <a:ext cx="2197898" cy="729861"/>
            </a:xfrm>
            <a:custGeom>
              <a:avLst/>
              <a:gdLst/>
              <a:ahLst/>
              <a:cxnLst>
                <a:cxn ang="0">
                  <a:pos x="wd2" y="hd2"/>
                </a:cxn>
                <a:cxn ang="5400000">
                  <a:pos x="wd2" y="hd2"/>
                </a:cxn>
                <a:cxn ang="10800000">
                  <a:pos x="wd2" y="hd2"/>
                </a:cxn>
                <a:cxn ang="16200000">
                  <a:pos x="wd2" y="hd2"/>
                </a:cxn>
              </a:cxnLst>
              <a:rect l="0" t="0" r="r" b="b"/>
              <a:pathLst>
                <a:path w="21600" h="21600" extrusionOk="0">
                  <a:moveTo>
                    <a:pt x="2643" y="0"/>
                  </a:moveTo>
                  <a:lnTo>
                    <a:pt x="21600" y="17"/>
                  </a:lnTo>
                  <a:lnTo>
                    <a:pt x="19553" y="10832"/>
                  </a:lnTo>
                  <a:lnTo>
                    <a:pt x="21597" y="21600"/>
                  </a:lnTo>
                  <a:lnTo>
                    <a:pt x="0" y="21573"/>
                  </a:lnTo>
                  <a:lnTo>
                    <a:pt x="2643" y="0"/>
                  </a:lnTo>
                  <a:close/>
                </a:path>
              </a:pathLst>
            </a:custGeom>
            <a:solidFill>
              <a:srgbClr val="0076BE"/>
            </a:solidFill>
            <a:ln w="25400">
              <a:noFill/>
              <a:miter lim="400000"/>
            </a:ln>
          </p:spPr>
          <p:txBody>
            <a:bodyPr lIns="0" tIns="0" rIns="0" bIns="0" anchor="ctr"/>
            <a:lstStyle/>
            <a:p>
              <a:pPr>
                <a:defRPr sz="3200" b="0">
                  <a:solidFill>
                    <a:srgbClr val="FFFFFF"/>
                  </a:solidFill>
                  <a:latin typeface="+mn-lt"/>
                  <a:ea typeface="+mn-ea"/>
                  <a:cs typeface="+mn-cs"/>
                  <a:sym typeface="Helvetica Neue Medium"/>
                </a:defRPr>
              </a:pPr>
              <a:endParaRPr sz="1200">
                <a:solidFill>
                  <a:srgbClr val="FFFFFF"/>
                </a:solidFill>
                <a:sym typeface="Helvetica Neue Medium"/>
              </a:endParaRPr>
            </a:p>
          </p:txBody>
        </p:sp>
        <p:sp>
          <p:nvSpPr>
            <p:cNvPr id="22" name="TextBox 21">
              <a:extLst>
                <a:ext uri="{FF2B5EF4-FFF2-40B4-BE49-F238E27FC236}">
                  <a16:creationId xmlns:a16="http://schemas.microsoft.com/office/drawing/2014/main" id="{1E5AA570-DC67-C96C-CFBC-FB2DFBCAB1CD}"/>
                </a:ext>
              </a:extLst>
            </p:cNvPr>
            <p:cNvSpPr txBox="1"/>
            <p:nvPr/>
          </p:nvSpPr>
          <p:spPr>
            <a:xfrm>
              <a:off x="4278242" y="4802305"/>
              <a:ext cx="577402" cy="323165"/>
            </a:xfrm>
            <a:prstGeom prst="rect">
              <a:avLst/>
            </a:prstGeom>
            <a:noFill/>
          </p:spPr>
          <p:txBody>
            <a:bodyPr wrap="none" rtlCol="0" anchor="ctr">
              <a:spAutoFit/>
            </a:bodyPr>
            <a:lstStyle/>
            <a:p>
              <a:pPr algn="ctr"/>
              <a:r>
                <a:rPr lang="en-US" sz="1500" b="1" dirty="0">
                  <a:solidFill>
                    <a:schemeClr val="bg1"/>
                  </a:solidFill>
                  <a:latin typeface="Oswald" panose="02000503000000000000" pitchFamily="2" charset="77"/>
                </a:rPr>
                <a:t>45%</a:t>
              </a:r>
            </a:p>
          </p:txBody>
        </p:sp>
        <p:sp>
          <p:nvSpPr>
            <p:cNvPr id="23" name="TextBox 22">
              <a:extLst>
                <a:ext uri="{FF2B5EF4-FFF2-40B4-BE49-F238E27FC236}">
                  <a16:creationId xmlns:a16="http://schemas.microsoft.com/office/drawing/2014/main" id="{577A25F3-3E1A-9F81-DD91-428955F40FF4}"/>
                </a:ext>
              </a:extLst>
            </p:cNvPr>
            <p:cNvSpPr txBox="1"/>
            <p:nvPr/>
          </p:nvSpPr>
          <p:spPr>
            <a:xfrm>
              <a:off x="2412884" y="4765721"/>
              <a:ext cx="1439818" cy="338554"/>
            </a:xfrm>
            <a:prstGeom prst="rect">
              <a:avLst/>
            </a:prstGeom>
            <a:solidFill>
              <a:srgbClr val="0076BE"/>
            </a:solidFill>
          </p:spPr>
          <p:txBody>
            <a:bodyPr wrap="none" rtlCol="0" anchor="ctr" anchorCtr="0">
              <a:spAutoFit/>
            </a:bodyPr>
            <a:lstStyle/>
            <a:p>
              <a:pPr algn="r"/>
              <a:r>
                <a:rPr lang="en-US" sz="1600" b="1" dirty="0">
                  <a:solidFill>
                    <a:schemeClr val="bg1"/>
                  </a:solidFill>
                  <a:latin typeface="Oswald" panose="02000503000000000000" pitchFamily="2" charset="77"/>
                  <a:ea typeface="League Spartan" charset="0"/>
                  <a:cs typeface="Poppins" pitchFamily="2" charset="77"/>
                </a:rPr>
                <a:t>Additional rate</a:t>
              </a:r>
            </a:p>
          </p:txBody>
        </p:sp>
        <p:sp>
          <p:nvSpPr>
            <p:cNvPr id="24" name="TextBox 23">
              <a:extLst>
                <a:ext uri="{FF2B5EF4-FFF2-40B4-BE49-F238E27FC236}">
                  <a16:creationId xmlns:a16="http://schemas.microsoft.com/office/drawing/2014/main" id="{6D7F9087-E2E1-44F6-6DCA-CFFF45842980}"/>
                </a:ext>
              </a:extLst>
            </p:cNvPr>
            <p:cNvSpPr txBox="1"/>
            <p:nvPr/>
          </p:nvSpPr>
          <p:spPr>
            <a:xfrm>
              <a:off x="1047856" y="4581054"/>
              <a:ext cx="676261" cy="707886"/>
            </a:xfrm>
            <a:prstGeom prst="rect">
              <a:avLst/>
            </a:prstGeom>
            <a:solidFill>
              <a:srgbClr val="0076BE"/>
            </a:solidFill>
          </p:spPr>
          <p:txBody>
            <a:bodyPr wrap="square" rtlCol="0">
              <a:spAutoFit/>
            </a:bodyPr>
            <a:lstStyle/>
            <a:p>
              <a:r>
                <a:rPr lang="en-GB" sz="4000" dirty="0">
                  <a:solidFill>
                    <a:schemeClr val="bg1"/>
                  </a:solidFill>
                  <a:latin typeface="Aharoni" panose="02010803020104030203" pitchFamily="2" charset="-79"/>
                  <a:cs typeface="Aharoni" panose="02010803020104030203" pitchFamily="2" charset="-79"/>
                </a:rPr>
                <a:t>£0</a:t>
              </a:r>
            </a:p>
          </p:txBody>
        </p:sp>
      </p:grpSp>
      <p:sp>
        <p:nvSpPr>
          <p:cNvPr id="25" name="TextBox 24">
            <a:extLst>
              <a:ext uri="{FF2B5EF4-FFF2-40B4-BE49-F238E27FC236}">
                <a16:creationId xmlns:a16="http://schemas.microsoft.com/office/drawing/2014/main" id="{D2F7A7F8-C1CA-6147-63EF-C2CC357D7369}"/>
              </a:ext>
            </a:extLst>
          </p:cNvPr>
          <p:cNvSpPr txBox="1"/>
          <p:nvPr/>
        </p:nvSpPr>
        <p:spPr>
          <a:xfrm>
            <a:off x="7018964" y="3730919"/>
            <a:ext cx="1063413" cy="416927"/>
          </a:xfrm>
          <a:prstGeom prst="hexagon">
            <a:avLst/>
          </a:prstGeom>
          <a:solidFill>
            <a:srgbClr val="F24979"/>
          </a:solidFill>
          <a:effectLst>
            <a:glow rad="63500">
              <a:schemeClr val="accent6">
                <a:satMod val="175000"/>
                <a:alpha val="40000"/>
              </a:schemeClr>
            </a:glow>
            <a:outerShdw blurRad="63500" sx="102000" sy="102000" algn="ctr" rotWithShape="0">
              <a:prstClr val="black">
                <a:alpha val="40000"/>
              </a:prstClr>
            </a:outerShdw>
          </a:effectLst>
        </p:spPr>
        <p:txBody>
          <a:bodyPr wrap="none" rtlCol="0" anchor="ctr">
            <a:spAutoFit/>
          </a:bodyPr>
          <a:lstStyle/>
          <a:p>
            <a:pPr algn="ctr"/>
            <a:r>
              <a:rPr lang="en-US" sz="1500" b="1" dirty="0">
                <a:solidFill>
                  <a:schemeClr val="bg1"/>
                </a:solidFill>
                <a:latin typeface="Oswald" panose="02000503000000000000" pitchFamily="2" charset="77"/>
              </a:rPr>
              <a:t>£10,000</a:t>
            </a:r>
          </a:p>
        </p:txBody>
      </p:sp>
      <p:sp>
        <p:nvSpPr>
          <p:cNvPr id="26" name="TextBox 25">
            <a:extLst>
              <a:ext uri="{FF2B5EF4-FFF2-40B4-BE49-F238E27FC236}">
                <a16:creationId xmlns:a16="http://schemas.microsoft.com/office/drawing/2014/main" id="{2907DE9E-90B9-366E-3D50-723C403F7C15}"/>
              </a:ext>
            </a:extLst>
          </p:cNvPr>
          <p:cNvSpPr txBox="1"/>
          <p:nvPr/>
        </p:nvSpPr>
        <p:spPr>
          <a:xfrm>
            <a:off x="6995772" y="2376211"/>
            <a:ext cx="1094435" cy="416927"/>
          </a:xfrm>
          <a:prstGeom prst="hexagon">
            <a:avLst/>
          </a:prstGeom>
          <a:solidFill>
            <a:srgbClr val="EF882B"/>
          </a:solidFill>
          <a:effectLst>
            <a:glow rad="63500">
              <a:schemeClr val="accent1">
                <a:satMod val="175000"/>
                <a:alpha val="40000"/>
              </a:schemeClr>
            </a:glow>
            <a:outerShdw blurRad="63500" sx="102000" sy="102000" algn="ctr" rotWithShape="0">
              <a:prstClr val="black">
                <a:alpha val="40000"/>
              </a:prstClr>
            </a:outerShdw>
          </a:effectLst>
        </p:spPr>
        <p:txBody>
          <a:bodyPr wrap="none" rtlCol="0" anchor="ctr">
            <a:spAutoFit/>
          </a:bodyPr>
          <a:lstStyle/>
          <a:p>
            <a:pPr algn="ctr"/>
            <a:r>
              <a:rPr lang="en-US" sz="1500" b="1" dirty="0">
                <a:solidFill>
                  <a:schemeClr val="bg1"/>
                </a:solidFill>
                <a:latin typeface="Oswald" panose="02000503000000000000" pitchFamily="2" charset="77"/>
              </a:rPr>
              <a:t>£20,000</a:t>
            </a:r>
          </a:p>
        </p:txBody>
      </p:sp>
      <p:sp>
        <p:nvSpPr>
          <p:cNvPr id="27" name="Title 1">
            <a:extLst>
              <a:ext uri="{FF2B5EF4-FFF2-40B4-BE49-F238E27FC236}">
                <a16:creationId xmlns:a16="http://schemas.microsoft.com/office/drawing/2014/main" id="{2A5FE6D0-4B2D-F58E-2F91-BCCC468F866A}"/>
              </a:ext>
            </a:extLst>
          </p:cNvPr>
          <p:cNvSpPr txBox="1">
            <a:spLocks/>
          </p:cNvSpPr>
          <p:nvPr/>
        </p:nvSpPr>
        <p:spPr>
          <a:xfrm>
            <a:off x="802800" y="1059680"/>
            <a:ext cx="10585450" cy="525280"/>
          </a:xfrm>
          <a:prstGeom prst="rect">
            <a:avLst/>
          </a:prstGeom>
        </p:spPr>
        <p:txBody>
          <a:bodyPr lIns="0" tIns="0" rIns="0" bIns="0"/>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sz="3600">
                <a:solidFill>
                  <a:srgbClr val="391C66"/>
                </a:solidFill>
                <a:latin typeface="Aptos Display" panose="020B0004020202020204" pitchFamily="34" charset="0"/>
              </a:rPr>
              <a:t>Personal savings allowance</a:t>
            </a:r>
            <a:endParaRPr lang="en-GB" sz="3600" dirty="0">
              <a:solidFill>
                <a:srgbClr val="391C66"/>
              </a:solidFill>
              <a:latin typeface="Aptos Display" panose="020B0004020202020204" pitchFamily="34" charset="0"/>
            </a:endParaRPr>
          </a:p>
        </p:txBody>
      </p:sp>
      <p:pic>
        <p:nvPicPr>
          <p:cNvPr id="28" name="Picture 27" descr="A blue circle with white lines&#10;&#10;Description automatically generated">
            <a:extLst>
              <a:ext uri="{FF2B5EF4-FFF2-40B4-BE49-F238E27FC236}">
                <a16:creationId xmlns:a16="http://schemas.microsoft.com/office/drawing/2014/main" id="{326ECBD9-B28C-3D04-3114-3495558656B8}"/>
              </a:ext>
            </a:extLst>
          </p:cNvPr>
          <p:cNvPicPr>
            <a:picLocks noChangeAspect="1"/>
          </p:cNvPicPr>
          <p:nvPr/>
        </p:nvPicPr>
        <p:blipFill rotWithShape="1">
          <a:blip r:embed="rId4" cstate="hqprint">
            <a:grayscl/>
            <a:extLst>
              <a:ext uri="{28A0092B-C50C-407E-A947-70E740481C1C}">
                <a14:useLocalDpi xmlns:a14="http://schemas.microsoft.com/office/drawing/2010/main"/>
              </a:ext>
            </a:extLst>
          </a:blip>
          <a:srcRect/>
          <a:stretch/>
        </p:blipFill>
        <p:spPr>
          <a:xfrm rot="16200000">
            <a:off x="8062853" y="2660768"/>
            <a:ext cx="5805246" cy="2157753"/>
          </a:xfrm>
          <a:prstGeom prst="rect">
            <a:avLst/>
          </a:prstGeom>
          <a:effectLst/>
        </p:spPr>
      </p:pic>
      <p:pic>
        <p:nvPicPr>
          <p:cNvPr id="29" name="Picture 28" descr="A blue and green circle with white lines&#10;&#10;Description automatically generated">
            <a:extLst>
              <a:ext uri="{FF2B5EF4-FFF2-40B4-BE49-F238E27FC236}">
                <a16:creationId xmlns:a16="http://schemas.microsoft.com/office/drawing/2014/main" id="{6CA81401-8019-F155-2AA0-B0DF76DC130A}"/>
              </a:ext>
            </a:extLst>
          </p:cNvPr>
          <p:cNvPicPr>
            <a:picLocks noChangeAspect="1"/>
          </p:cNvPicPr>
          <p:nvPr/>
        </p:nvPicPr>
        <p:blipFill rotWithShape="1">
          <a:blip r:embed="rId5" cstate="hqprint">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6200000">
            <a:off x="8054096" y="2664897"/>
            <a:ext cx="5844298" cy="2136215"/>
          </a:xfrm>
          <a:prstGeom prst="rect">
            <a:avLst/>
          </a:prstGeom>
        </p:spPr>
      </p:pic>
      <p:pic>
        <p:nvPicPr>
          <p:cNvPr id="30" name="Picture 29" descr="A blue and white circle with a white center&#10;&#10;Description automatically generated">
            <a:extLst>
              <a:ext uri="{FF2B5EF4-FFF2-40B4-BE49-F238E27FC236}">
                <a16:creationId xmlns:a16="http://schemas.microsoft.com/office/drawing/2014/main" id="{59D34252-941C-F599-AB88-79B2A63B6F18}"/>
              </a:ext>
            </a:extLst>
          </p:cNvPr>
          <p:cNvPicPr>
            <a:picLocks noChangeAspect="1"/>
          </p:cNvPicPr>
          <p:nvPr/>
        </p:nvPicPr>
        <p:blipFill rotWithShape="1">
          <a:blip r:embed="rId6" cstate="hqprint">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rot="16200000">
            <a:off x="9592071" y="4175472"/>
            <a:ext cx="2775838" cy="2157753"/>
          </a:xfrm>
          <a:prstGeom prst="rect">
            <a:avLst/>
          </a:prstGeom>
        </p:spPr>
      </p:pic>
      <p:sp>
        <p:nvSpPr>
          <p:cNvPr id="31" name="Circle: Hollow 30">
            <a:extLst>
              <a:ext uri="{FF2B5EF4-FFF2-40B4-BE49-F238E27FC236}">
                <a16:creationId xmlns:a16="http://schemas.microsoft.com/office/drawing/2014/main" id="{58B2AE96-F6CD-32B9-4BDC-0B76CEA5483E}"/>
              </a:ext>
            </a:extLst>
          </p:cNvPr>
          <p:cNvSpPr/>
          <p:nvPr/>
        </p:nvSpPr>
        <p:spPr>
          <a:xfrm>
            <a:off x="9607528" y="1356858"/>
            <a:ext cx="4873651" cy="4873650"/>
          </a:xfrm>
          <a:prstGeom prst="donut">
            <a:avLst>
              <a:gd name="adj" fmla="val 887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32" name="Oval 31">
            <a:extLst>
              <a:ext uri="{FF2B5EF4-FFF2-40B4-BE49-F238E27FC236}">
                <a16:creationId xmlns:a16="http://schemas.microsoft.com/office/drawing/2014/main" id="{50EC92F6-56B8-363D-9D6D-9E9D12DCF31E}"/>
              </a:ext>
            </a:extLst>
          </p:cNvPr>
          <p:cNvSpPr/>
          <p:nvPr/>
        </p:nvSpPr>
        <p:spPr>
          <a:xfrm rot="16200000">
            <a:off x="10535878" y="2399027"/>
            <a:ext cx="2943106" cy="2853251"/>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Circle: Hollow 32">
            <a:extLst>
              <a:ext uri="{FF2B5EF4-FFF2-40B4-BE49-F238E27FC236}">
                <a16:creationId xmlns:a16="http://schemas.microsoft.com/office/drawing/2014/main" id="{E3E725EE-65CB-A41D-181F-4E935DAC5C33}"/>
              </a:ext>
            </a:extLst>
          </p:cNvPr>
          <p:cNvSpPr/>
          <p:nvPr/>
        </p:nvSpPr>
        <p:spPr>
          <a:xfrm>
            <a:off x="9904483" y="1618701"/>
            <a:ext cx="4271200" cy="4334809"/>
          </a:xfrm>
          <a:prstGeom prst="donut">
            <a:avLst>
              <a:gd name="adj" fmla="val 4041"/>
            </a:avLst>
          </a:prstGeom>
          <a:gradFill>
            <a:gsLst>
              <a:gs pos="38000">
                <a:sysClr val="windowText" lastClr="000000">
                  <a:alpha val="20000"/>
                </a:sysClr>
              </a:gs>
              <a:gs pos="2000">
                <a:sysClr val="window" lastClr="FFFFFF">
                  <a:alpha val="50000"/>
                </a:sysClr>
              </a:gs>
              <a:gs pos="0">
                <a:srgbClr val="FFFFFF">
                  <a:alpha val="50000"/>
                </a:srgbClr>
              </a:gs>
              <a:gs pos="88000">
                <a:sysClr val="windowText" lastClr="000000">
                  <a:alpha val="30000"/>
                </a:sysClr>
              </a:gs>
              <a:gs pos="79000">
                <a:sysClr val="window" lastClr="FFFFFF">
                  <a:alpha val="50000"/>
                </a:sysClr>
              </a:gs>
              <a:gs pos="67000">
                <a:sysClr val="windowText" lastClr="000000">
                  <a:alpha val="20000"/>
                </a:sysClr>
              </a:gs>
              <a:gs pos="100000">
                <a:sysClr val="window" lastClr="FFFFFF">
                  <a:alpha val="50000"/>
                </a:sysClr>
              </a:gs>
            </a:gsLst>
            <a:lin ang="0" scaled="0"/>
          </a:gradFill>
          <a:ln w="12700" cap="flat" cmpd="sng" algn="ctr">
            <a:noFill/>
            <a:prstDash val="solid"/>
            <a:miter lim="800000"/>
          </a:ln>
          <a:effectLst/>
        </p:spPr>
        <p:txBody>
          <a:bodyPr wrap="square" rtlCol="0" anchor="ctr">
            <a:noAutofit/>
          </a:bodyPr>
          <a:lstStyle/>
          <a:p>
            <a:pPr algn="ctr" defTabSz="914400" eaLnBrk="1" fontAlgn="auto" hangingPunct="1">
              <a:spcBef>
                <a:spcPts val="0"/>
              </a:spcBef>
              <a:spcAft>
                <a:spcPts val="0"/>
              </a:spcAft>
              <a:defRPr/>
            </a:pPr>
            <a:endParaRPr lang="en-GB" kern="0" dirty="0">
              <a:solidFill>
                <a:prstClr val="white"/>
              </a:solidFill>
              <a:latin typeface="Calibri"/>
              <a:cs typeface="+mn-cs"/>
            </a:endParaRPr>
          </a:p>
        </p:txBody>
      </p:sp>
      <p:grpSp>
        <p:nvGrpSpPr>
          <p:cNvPr id="34" name="Group 33">
            <a:extLst>
              <a:ext uri="{FF2B5EF4-FFF2-40B4-BE49-F238E27FC236}">
                <a16:creationId xmlns:a16="http://schemas.microsoft.com/office/drawing/2014/main" id="{45A6E40C-2EEC-ADCB-0144-3ED91E17E0FC}"/>
              </a:ext>
            </a:extLst>
          </p:cNvPr>
          <p:cNvGrpSpPr/>
          <p:nvPr/>
        </p:nvGrpSpPr>
        <p:grpSpPr>
          <a:xfrm rot="5400000">
            <a:off x="11610547" y="1924612"/>
            <a:ext cx="958705" cy="294662"/>
            <a:chOff x="3999065" y="5700360"/>
            <a:chExt cx="1151998" cy="153662"/>
          </a:xfrm>
        </p:grpSpPr>
        <p:sp>
          <p:nvSpPr>
            <p:cNvPr id="35" name="Freeform: Shape 34">
              <a:extLst>
                <a:ext uri="{FF2B5EF4-FFF2-40B4-BE49-F238E27FC236}">
                  <a16:creationId xmlns:a16="http://schemas.microsoft.com/office/drawing/2014/main" id="{A05E1B02-CA8E-2B35-651D-AB52ED200864}"/>
                </a:ext>
              </a:extLst>
            </p:cNvPr>
            <p:cNvSpPr/>
            <p:nvPr/>
          </p:nvSpPr>
          <p:spPr>
            <a:xfrm>
              <a:off x="3999065" y="5700360"/>
              <a:ext cx="1151998" cy="153662"/>
            </a:xfrm>
            <a:custGeom>
              <a:avLst/>
              <a:gdLst>
                <a:gd name="connsiteX0" fmla="*/ 0 w 1151998"/>
                <a:gd name="connsiteY0" fmla="*/ 0 h 153662"/>
                <a:gd name="connsiteX1" fmla="*/ 2 w 1151998"/>
                <a:gd name="connsiteY1" fmla="*/ 0 h 153662"/>
                <a:gd name="connsiteX2" fmla="*/ 11703 w 1151998"/>
                <a:gd name="connsiteY2" fmla="*/ 9818 h 153662"/>
                <a:gd name="connsiteX3" fmla="*/ 576000 w 1151998"/>
                <a:gd name="connsiteY3" fmla="*/ 48721 h 153662"/>
                <a:gd name="connsiteX4" fmla="*/ 1140297 w 1151998"/>
                <a:gd name="connsiteY4" fmla="*/ 9818 h 153662"/>
                <a:gd name="connsiteX5" fmla="*/ 1151998 w 1151998"/>
                <a:gd name="connsiteY5" fmla="*/ 0 h 153662"/>
                <a:gd name="connsiteX6" fmla="*/ 1151998 w 1151998"/>
                <a:gd name="connsiteY6" fmla="*/ 24870 h 153662"/>
                <a:gd name="connsiteX7" fmla="*/ 1151998 w 1151998"/>
                <a:gd name="connsiteY7" fmla="*/ 41766 h 153662"/>
                <a:gd name="connsiteX8" fmla="*/ 1151998 w 1151998"/>
                <a:gd name="connsiteY8" fmla="*/ 45429 h 153662"/>
                <a:gd name="connsiteX9" fmla="*/ 1151998 w 1151998"/>
                <a:gd name="connsiteY9" fmla="*/ 45430 h 153662"/>
                <a:gd name="connsiteX10" fmla="*/ 1151998 w 1151998"/>
                <a:gd name="connsiteY10" fmla="*/ 59511 h 153662"/>
                <a:gd name="connsiteX11" fmla="*/ 1151998 w 1151998"/>
                <a:gd name="connsiteY11" fmla="*/ 70300 h 153662"/>
                <a:gd name="connsiteX12" fmla="*/ 1151998 w 1151998"/>
                <a:gd name="connsiteY12" fmla="*/ 70300 h 153662"/>
                <a:gd name="connsiteX13" fmla="*/ 1151998 w 1151998"/>
                <a:gd name="connsiteY13" fmla="*/ 87196 h 153662"/>
                <a:gd name="connsiteX14" fmla="*/ 1151998 w 1151998"/>
                <a:gd name="connsiteY14" fmla="*/ 87196 h 153662"/>
                <a:gd name="connsiteX15" fmla="*/ 1151998 w 1151998"/>
                <a:gd name="connsiteY15" fmla="*/ 104941 h 153662"/>
                <a:gd name="connsiteX16" fmla="*/ 1151998 w 1151998"/>
                <a:gd name="connsiteY16" fmla="*/ 104941 h 153662"/>
                <a:gd name="connsiteX17" fmla="*/ 1140297 w 1151998"/>
                <a:gd name="connsiteY17" fmla="*/ 114760 h 153662"/>
                <a:gd name="connsiteX18" fmla="*/ 576000 w 1151998"/>
                <a:gd name="connsiteY18" fmla="*/ 153662 h 153662"/>
                <a:gd name="connsiteX19" fmla="*/ 11703 w 1151998"/>
                <a:gd name="connsiteY19" fmla="*/ 114760 h 153662"/>
                <a:gd name="connsiteX20" fmla="*/ 2 w 1151998"/>
                <a:gd name="connsiteY20" fmla="*/ 104941 h 153662"/>
                <a:gd name="connsiteX21" fmla="*/ 0 w 1151998"/>
                <a:gd name="connsiteY21" fmla="*/ 104941 h 153662"/>
                <a:gd name="connsiteX22" fmla="*/ 0 w 1151998"/>
                <a:gd name="connsiteY22" fmla="*/ 104941 h 153662"/>
                <a:gd name="connsiteX23" fmla="*/ 0 w 1151998"/>
                <a:gd name="connsiteY23" fmla="*/ 87196 h 153662"/>
                <a:gd name="connsiteX24" fmla="*/ 0 w 1151998"/>
                <a:gd name="connsiteY24" fmla="*/ 87196 h 153662"/>
                <a:gd name="connsiteX25" fmla="*/ 0 w 1151998"/>
                <a:gd name="connsiteY25" fmla="*/ 70300 h 153662"/>
                <a:gd name="connsiteX26" fmla="*/ 0 w 1151998"/>
                <a:gd name="connsiteY26" fmla="*/ 70300 h 153662"/>
                <a:gd name="connsiteX27" fmla="*/ 0 w 1151998"/>
                <a:gd name="connsiteY27" fmla="*/ 59511 h 153662"/>
                <a:gd name="connsiteX28" fmla="*/ 0 w 1151998"/>
                <a:gd name="connsiteY28" fmla="*/ 45430 h 153662"/>
                <a:gd name="connsiteX29" fmla="*/ 0 w 1151998"/>
                <a:gd name="connsiteY29" fmla="*/ 45429 h 153662"/>
                <a:gd name="connsiteX30" fmla="*/ 0 w 1151998"/>
                <a:gd name="connsiteY30" fmla="*/ 41766 h 153662"/>
                <a:gd name="connsiteX31" fmla="*/ 0 w 1151998"/>
                <a:gd name="connsiteY31" fmla="*/ 24870 h 153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51998" h="153662">
                  <a:moveTo>
                    <a:pt x="0" y="0"/>
                  </a:moveTo>
                  <a:lnTo>
                    <a:pt x="2" y="0"/>
                  </a:lnTo>
                  <a:lnTo>
                    <a:pt x="11703" y="9818"/>
                  </a:lnTo>
                  <a:cubicBezTo>
                    <a:pt x="65412" y="32020"/>
                    <a:pt x="297649" y="48721"/>
                    <a:pt x="576000" y="48721"/>
                  </a:cubicBezTo>
                  <a:cubicBezTo>
                    <a:pt x="854351" y="48721"/>
                    <a:pt x="1086586" y="32020"/>
                    <a:pt x="1140297" y="9818"/>
                  </a:cubicBezTo>
                  <a:lnTo>
                    <a:pt x="1151998" y="0"/>
                  </a:lnTo>
                  <a:lnTo>
                    <a:pt x="1151998" y="24870"/>
                  </a:lnTo>
                  <a:lnTo>
                    <a:pt x="1151998" y="41766"/>
                  </a:lnTo>
                  <a:lnTo>
                    <a:pt x="1151998" y="45429"/>
                  </a:lnTo>
                  <a:lnTo>
                    <a:pt x="1151998" y="45430"/>
                  </a:lnTo>
                  <a:lnTo>
                    <a:pt x="1151998" y="59511"/>
                  </a:lnTo>
                  <a:lnTo>
                    <a:pt x="1151998" y="70300"/>
                  </a:lnTo>
                  <a:lnTo>
                    <a:pt x="1151998" y="70300"/>
                  </a:lnTo>
                  <a:lnTo>
                    <a:pt x="1151998" y="87196"/>
                  </a:lnTo>
                  <a:lnTo>
                    <a:pt x="1151998" y="87196"/>
                  </a:lnTo>
                  <a:lnTo>
                    <a:pt x="1151998" y="104941"/>
                  </a:lnTo>
                  <a:lnTo>
                    <a:pt x="1151998" y="104941"/>
                  </a:lnTo>
                  <a:lnTo>
                    <a:pt x="1140297" y="114760"/>
                  </a:lnTo>
                  <a:cubicBezTo>
                    <a:pt x="1086586" y="136961"/>
                    <a:pt x="854351" y="153662"/>
                    <a:pt x="576000" y="153662"/>
                  </a:cubicBezTo>
                  <a:cubicBezTo>
                    <a:pt x="297649" y="153662"/>
                    <a:pt x="65412" y="136961"/>
                    <a:pt x="11703" y="114760"/>
                  </a:cubicBezTo>
                  <a:lnTo>
                    <a:pt x="2" y="104941"/>
                  </a:lnTo>
                  <a:lnTo>
                    <a:pt x="0" y="104941"/>
                  </a:lnTo>
                  <a:lnTo>
                    <a:pt x="0" y="104941"/>
                  </a:lnTo>
                  <a:lnTo>
                    <a:pt x="0" y="87196"/>
                  </a:lnTo>
                  <a:lnTo>
                    <a:pt x="0" y="87196"/>
                  </a:lnTo>
                  <a:lnTo>
                    <a:pt x="0" y="70300"/>
                  </a:lnTo>
                  <a:lnTo>
                    <a:pt x="0" y="70300"/>
                  </a:lnTo>
                  <a:lnTo>
                    <a:pt x="0" y="59511"/>
                  </a:lnTo>
                  <a:lnTo>
                    <a:pt x="0" y="45430"/>
                  </a:lnTo>
                  <a:lnTo>
                    <a:pt x="0" y="45429"/>
                  </a:lnTo>
                  <a:lnTo>
                    <a:pt x="0" y="41766"/>
                  </a:lnTo>
                  <a:lnTo>
                    <a:pt x="0" y="24870"/>
                  </a:lnTo>
                  <a:close/>
                </a:path>
              </a:pathLst>
            </a:custGeom>
            <a:gradFill flip="none" rotWithShape="1">
              <a:gsLst>
                <a:gs pos="17696">
                  <a:srgbClr val="AAAAAA"/>
                </a:gs>
                <a:gs pos="0">
                  <a:sysClr val="window" lastClr="FFFFFF"/>
                </a:gs>
                <a:gs pos="69000">
                  <a:sysClr val="window" lastClr="FFFFFF"/>
                </a:gs>
                <a:gs pos="26000">
                  <a:srgbClr val="FFFFFF">
                    <a:lumMod val="75000"/>
                  </a:srgbClr>
                </a:gs>
                <a:gs pos="10000">
                  <a:srgbClr val="FFFFFF">
                    <a:lumMod val="50000"/>
                  </a:srgbClr>
                </a:gs>
                <a:gs pos="90000">
                  <a:srgbClr val="FFFFFF">
                    <a:lumMod val="50000"/>
                  </a:srgbClr>
                </a:gs>
                <a:gs pos="100000">
                  <a:sysClr val="window" lastClr="FFFFFF"/>
                </a:gs>
              </a:gsLst>
              <a:lin ang="0" scaled="0"/>
              <a:tileRect/>
            </a:gradFill>
            <a:ln w="25400"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sz="1600" kern="0">
                <a:solidFill>
                  <a:prstClr val="white"/>
                </a:solidFill>
                <a:latin typeface="Calibri"/>
                <a:cs typeface="+mn-cs"/>
              </a:endParaRPr>
            </a:p>
          </p:txBody>
        </p:sp>
        <p:sp>
          <p:nvSpPr>
            <p:cNvPr id="36" name="Freeform: Shape 35">
              <a:extLst>
                <a:ext uri="{FF2B5EF4-FFF2-40B4-BE49-F238E27FC236}">
                  <a16:creationId xmlns:a16="http://schemas.microsoft.com/office/drawing/2014/main" id="{35C18810-8603-BEC0-6C97-0EB285C12250}"/>
                </a:ext>
              </a:extLst>
            </p:cNvPr>
            <p:cNvSpPr/>
            <p:nvPr/>
          </p:nvSpPr>
          <p:spPr>
            <a:xfrm>
              <a:off x="3999065" y="5744987"/>
              <a:ext cx="1133998" cy="64408"/>
            </a:xfrm>
            <a:custGeom>
              <a:avLst/>
              <a:gdLst>
                <a:gd name="connsiteX0" fmla="*/ 0 w 1152000"/>
                <a:gd name="connsiteY0" fmla="*/ 0 h 166259"/>
                <a:gd name="connsiteX1" fmla="*/ 2 w 1152000"/>
                <a:gd name="connsiteY1" fmla="*/ 0 h 166259"/>
                <a:gd name="connsiteX2" fmla="*/ 11703 w 1152000"/>
                <a:gd name="connsiteY2" fmla="*/ 25345 h 166259"/>
                <a:gd name="connsiteX3" fmla="*/ 576001 w 1152000"/>
                <a:gd name="connsiteY3" fmla="*/ 125765 h 166259"/>
                <a:gd name="connsiteX4" fmla="*/ 1140299 w 1152000"/>
                <a:gd name="connsiteY4" fmla="*/ 25345 h 166259"/>
                <a:gd name="connsiteX5" fmla="*/ 1152000 w 1152000"/>
                <a:gd name="connsiteY5" fmla="*/ 0 h 166259"/>
                <a:gd name="connsiteX6" fmla="*/ 1152000 w 1152000"/>
                <a:gd name="connsiteY6" fmla="*/ 40494 h 166259"/>
                <a:gd name="connsiteX7" fmla="*/ 1140299 w 1152000"/>
                <a:gd name="connsiteY7" fmla="*/ 65839 h 166259"/>
                <a:gd name="connsiteX8" fmla="*/ 576001 w 1152000"/>
                <a:gd name="connsiteY8" fmla="*/ 166259 h 166259"/>
                <a:gd name="connsiteX9" fmla="*/ 11703 w 1152000"/>
                <a:gd name="connsiteY9" fmla="*/ 65839 h 166259"/>
                <a:gd name="connsiteX10" fmla="*/ 2 w 1152000"/>
                <a:gd name="connsiteY10" fmla="*/ 40494 h 166259"/>
                <a:gd name="connsiteX11" fmla="*/ 0 w 1152000"/>
                <a:gd name="connsiteY11" fmla="*/ 40494 h 16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2000" h="166259">
                  <a:moveTo>
                    <a:pt x="0" y="0"/>
                  </a:moveTo>
                  <a:lnTo>
                    <a:pt x="2" y="0"/>
                  </a:lnTo>
                  <a:lnTo>
                    <a:pt x="11703" y="25345"/>
                  </a:lnTo>
                  <a:cubicBezTo>
                    <a:pt x="65412" y="82655"/>
                    <a:pt x="297649" y="125765"/>
                    <a:pt x="576001" y="125765"/>
                  </a:cubicBezTo>
                  <a:cubicBezTo>
                    <a:pt x="854353" y="125765"/>
                    <a:pt x="1086588" y="82655"/>
                    <a:pt x="1140299" y="25345"/>
                  </a:cubicBezTo>
                  <a:lnTo>
                    <a:pt x="1152000" y="0"/>
                  </a:lnTo>
                  <a:lnTo>
                    <a:pt x="1152000" y="40494"/>
                  </a:lnTo>
                  <a:lnTo>
                    <a:pt x="1140299" y="65839"/>
                  </a:lnTo>
                  <a:cubicBezTo>
                    <a:pt x="1086588" y="123149"/>
                    <a:pt x="854353" y="166259"/>
                    <a:pt x="576001" y="166259"/>
                  </a:cubicBezTo>
                  <a:cubicBezTo>
                    <a:pt x="297649" y="166259"/>
                    <a:pt x="65412" y="123149"/>
                    <a:pt x="11703" y="65839"/>
                  </a:cubicBezTo>
                  <a:lnTo>
                    <a:pt x="2" y="40494"/>
                  </a:lnTo>
                  <a:lnTo>
                    <a:pt x="0" y="40494"/>
                  </a:lnTo>
                  <a:close/>
                </a:path>
              </a:pathLst>
            </a:custGeom>
            <a:solidFill>
              <a:sysClr val="window" lastClr="FFFFFF">
                <a:lumMod val="50000"/>
              </a:sysClr>
            </a:solidFill>
            <a:ln w="25400"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sz="1600" kern="0">
                <a:solidFill>
                  <a:prstClr val="white"/>
                </a:solidFill>
                <a:latin typeface="Calibri"/>
                <a:cs typeface="+mn-cs"/>
              </a:endParaRPr>
            </a:p>
          </p:txBody>
        </p:sp>
      </p:grpSp>
      <p:grpSp>
        <p:nvGrpSpPr>
          <p:cNvPr id="37" name="Group 36">
            <a:extLst>
              <a:ext uri="{FF2B5EF4-FFF2-40B4-BE49-F238E27FC236}">
                <a16:creationId xmlns:a16="http://schemas.microsoft.com/office/drawing/2014/main" id="{EB1D13EA-68A7-E9B5-C950-996EC0266B09}"/>
              </a:ext>
            </a:extLst>
          </p:cNvPr>
          <p:cNvGrpSpPr/>
          <p:nvPr/>
        </p:nvGrpSpPr>
        <p:grpSpPr>
          <a:xfrm rot="5400000">
            <a:off x="11598633" y="5415368"/>
            <a:ext cx="958705" cy="294662"/>
            <a:chOff x="3999065" y="5700360"/>
            <a:chExt cx="1151998" cy="153662"/>
          </a:xfrm>
        </p:grpSpPr>
        <p:sp>
          <p:nvSpPr>
            <p:cNvPr id="38" name="Freeform: Shape 37">
              <a:extLst>
                <a:ext uri="{FF2B5EF4-FFF2-40B4-BE49-F238E27FC236}">
                  <a16:creationId xmlns:a16="http://schemas.microsoft.com/office/drawing/2014/main" id="{36ACB758-E8AD-2514-2ED1-AD68E977DF02}"/>
                </a:ext>
              </a:extLst>
            </p:cNvPr>
            <p:cNvSpPr/>
            <p:nvPr/>
          </p:nvSpPr>
          <p:spPr>
            <a:xfrm>
              <a:off x="3999065" y="5700360"/>
              <a:ext cx="1151998" cy="153662"/>
            </a:xfrm>
            <a:custGeom>
              <a:avLst/>
              <a:gdLst>
                <a:gd name="connsiteX0" fmla="*/ 0 w 1151998"/>
                <a:gd name="connsiteY0" fmla="*/ 0 h 153662"/>
                <a:gd name="connsiteX1" fmla="*/ 2 w 1151998"/>
                <a:gd name="connsiteY1" fmla="*/ 0 h 153662"/>
                <a:gd name="connsiteX2" fmla="*/ 11703 w 1151998"/>
                <a:gd name="connsiteY2" fmla="*/ 9818 h 153662"/>
                <a:gd name="connsiteX3" fmla="*/ 576000 w 1151998"/>
                <a:gd name="connsiteY3" fmla="*/ 48721 h 153662"/>
                <a:gd name="connsiteX4" fmla="*/ 1140297 w 1151998"/>
                <a:gd name="connsiteY4" fmla="*/ 9818 h 153662"/>
                <a:gd name="connsiteX5" fmla="*/ 1151998 w 1151998"/>
                <a:gd name="connsiteY5" fmla="*/ 0 h 153662"/>
                <a:gd name="connsiteX6" fmla="*/ 1151998 w 1151998"/>
                <a:gd name="connsiteY6" fmla="*/ 24870 h 153662"/>
                <a:gd name="connsiteX7" fmla="*/ 1151998 w 1151998"/>
                <a:gd name="connsiteY7" fmla="*/ 41766 h 153662"/>
                <a:gd name="connsiteX8" fmla="*/ 1151998 w 1151998"/>
                <a:gd name="connsiteY8" fmla="*/ 45429 h 153662"/>
                <a:gd name="connsiteX9" fmla="*/ 1151998 w 1151998"/>
                <a:gd name="connsiteY9" fmla="*/ 45430 h 153662"/>
                <a:gd name="connsiteX10" fmla="*/ 1151998 w 1151998"/>
                <a:gd name="connsiteY10" fmla="*/ 59511 h 153662"/>
                <a:gd name="connsiteX11" fmla="*/ 1151998 w 1151998"/>
                <a:gd name="connsiteY11" fmla="*/ 70300 h 153662"/>
                <a:gd name="connsiteX12" fmla="*/ 1151998 w 1151998"/>
                <a:gd name="connsiteY12" fmla="*/ 70300 h 153662"/>
                <a:gd name="connsiteX13" fmla="*/ 1151998 w 1151998"/>
                <a:gd name="connsiteY13" fmla="*/ 87196 h 153662"/>
                <a:gd name="connsiteX14" fmla="*/ 1151998 w 1151998"/>
                <a:gd name="connsiteY14" fmla="*/ 87196 h 153662"/>
                <a:gd name="connsiteX15" fmla="*/ 1151998 w 1151998"/>
                <a:gd name="connsiteY15" fmla="*/ 104941 h 153662"/>
                <a:gd name="connsiteX16" fmla="*/ 1151998 w 1151998"/>
                <a:gd name="connsiteY16" fmla="*/ 104941 h 153662"/>
                <a:gd name="connsiteX17" fmla="*/ 1140297 w 1151998"/>
                <a:gd name="connsiteY17" fmla="*/ 114760 h 153662"/>
                <a:gd name="connsiteX18" fmla="*/ 576000 w 1151998"/>
                <a:gd name="connsiteY18" fmla="*/ 153662 h 153662"/>
                <a:gd name="connsiteX19" fmla="*/ 11703 w 1151998"/>
                <a:gd name="connsiteY19" fmla="*/ 114760 h 153662"/>
                <a:gd name="connsiteX20" fmla="*/ 2 w 1151998"/>
                <a:gd name="connsiteY20" fmla="*/ 104941 h 153662"/>
                <a:gd name="connsiteX21" fmla="*/ 0 w 1151998"/>
                <a:gd name="connsiteY21" fmla="*/ 104941 h 153662"/>
                <a:gd name="connsiteX22" fmla="*/ 0 w 1151998"/>
                <a:gd name="connsiteY22" fmla="*/ 104941 h 153662"/>
                <a:gd name="connsiteX23" fmla="*/ 0 w 1151998"/>
                <a:gd name="connsiteY23" fmla="*/ 87196 h 153662"/>
                <a:gd name="connsiteX24" fmla="*/ 0 w 1151998"/>
                <a:gd name="connsiteY24" fmla="*/ 87196 h 153662"/>
                <a:gd name="connsiteX25" fmla="*/ 0 w 1151998"/>
                <a:gd name="connsiteY25" fmla="*/ 70300 h 153662"/>
                <a:gd name="connsiteX26" fmla="*/ 0 w 1151998"/>
                <a:gd name="connsiteY26" fmla="*/ 70300 h 153662"/>
                <a:gd name="connsiteX27" fmla="*/ 0 w 1151998"/>
                <a:gd name="connsiteY27" fmla="*/ 59511 h 153662"/>
                <a:gd name="connsiteX28" fmla="*/ 0 w 1151998"/>
                <a:gd name="connsiteY28" fmla="*/ 45430 h 153662"/>
                <a:gd name="connsiteX29" fmla="*/ 0 w 1151998"/>
                <a:gd name="connsiteY29" fmla="*/ 45429 h 153662"/>
                <a:gd name="connsiteX30" fmla="*/ 0 w 1151998"/>
                <a:gd name="connsiteY30" fmla="*/ 41766 h 153662"/>
                <a:gd name="connsiteX31" fmla="*/ 0 w 1151998"/>
                <a:gd name="connsiteY31" fmla="*/ 24870 h 153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51998" h="153662">
                  <a:moveTo>
                    <a:pt x="0" y="0"/>
                  </a:moveTo>
                  <a:lnTo>
                    <a:pt x="2" y="0"/>
                  </a:lnTo>
                  <a:lnTo>
                    <a:pt x="11703" y="9818"/>
                  </a:lnTo>
                  <a:cubicBezTo>
                    <a:pt x="65412" y="32020"/>
                    <a:pt x="297649" y="48721"/>
                    <a:pt x="576000" y="48721"/>
                  </a:cubicBezTo>
                  <a:cubicBezTo>
                    <a:pt x="854351" y="48721"/>
                    <a:pt x="1086586" y="32020"/>
                    <a:pt x="1140297" y="9818"/>
                  </a:cubicBezTo>
                  <a:lnTo>
                    <a:pt x="1151998" y="0"/>
                  </a:lnTo>
                  <a:lnTo>
                    <a:pt x="1151998" y="24870"/>
                  </a:lnTo>
                  <a:lnTo>
                    <a:pt x="1151998" y="41766"/>
                  </a:lnTo>
                  <a:lnTo>
                    <a:pt x="1151998" y="45429"/>
                  </a:lnTo>
                  <a:lnTo>
                    <a:pt x="1151998" y="45430"/>
                  </a:lnTo>
                  <a:lnTo>
                    <a:pt x="1151998" y="59511"/>
                  </a:lnTo>
                  <a:lnTo>
                    <a:pt x="1151998" y="70300"/>
                  </a:lnTo>
                  <a:lnTo>
                    <a:pt x="1151998" y="70300"/>
                  </a:lnTo>
                  <a:lnTo>
                    <a:pt x="1151998" y="87196"/>
                  </a:lnTo>
                  <a:lnTo>
                    <a:pt x="1151998" y="87196"/>
                  </a:lnTo>
                  <a:lnTo>
                    <a:pt x="1151998" y="104941"/>
                  </a:lnTo>
                  <a:lnTo>
                    <a:pt x="1151998" y="104941"/>
                  </a:lnTo>
                  <a:lnTo>
                    <a:pt x="1140297" y="114760"/>
                  </a:lnTo>
                  <a:cubicBezTo>
                    <a:pt x="1086586" y="136961"/>
                    <a:pt x="854351" y="153662"/>
                    <a:pt x="576000" y="153662"/>
                  </a:cubicBezTo>
                  <a:cubicBezTo>
                    <a:pt x="297649" y="153662"/>
                    <a:pt x="65412" y="136961"/>
                    <a:pt x="11703" y="114760"/>
                  </a:cubicBezTo>
                  <a:lnTo>
                    <a:pt x="2" y="104941"/>
                  </a:lnTo>
                  <a:lnTo>
                    <a:pt x="0" y="104941"/>
                  </a:lnTo>
                  <a:lnTo>
                    <a:pt x="0" y="104941"/>
                  </a:lnTo>
                  <a:lnTo>
                    <a:pt x="0" y="87196"/>
                  </a:lnTo>
                  <a:lnTo>
                    <a:pt x="0" y="87196"/>
                  </a:lnTo>
                  <a:lnTo>
                    <a:pt x="0" y="70300"/>
                  </a:lnTo>
                  <a:lnTo>
                    <a:pt x="0" y="70300"/>
                  </a:lnTo>
                  <a:lnTo>
                    <a:pt x="0" y="59511"/>
                  </a:lnTo>
                  <a:lnTo>
                    <a:pt x="0" y="45430"/>
                  </a:lnTo>
                  <a:lnTo>
                    <a:pt x="0" y="45429"/>
                  </a:lnTo>
                  <a:lnTo>
                    <a:pt x="0" y="41766"/>
                  </a:lnTo>
                  <a:lnTo>
                    <a:pt x="0" y="24870"/>
                  </a:lnTo>
                  <a:close/>
                </a:path>
              </a:pathLst>
            </a:custGeom>
            <a:gradFill flip="none" rotWithShape="1">
              <a:gsLst>
                <a:gs pos="17696">
                  <a:srgbClr val="AAAAAA"/>
                </a:gs>
                <a:gs pos="0">
                  <a:sysClr val="window" lastClr="FFFFFF"/>
                </a:gs>
                <a:gs pos="69000">
                  <a:sysClr val="window" lastClr="FFFFFF"/>
                </a:gs>
                <a:gs pos="26000">
                  <a:srgbClr val="FFFFFF">
                    <a:lumMod val="75000"/>
                  </a:srgbClr>
                </a:gs>
                <a:gs pos="10000">
                  <a:srgbClr val="FFFFFF">
                    <a:lumMod val="50000"/>
                  </a:srgbClr>
                </a:gs>
                <a:gs pos="90000">
                  <a:srgbClr val="FFFFFF">
                    <a:lumMod val="50000"/>
                  </a:srgbClr>
                </a:gs>
                <a:gs pos="100000">
                  <a:sysClr val="window" lastClr="FFFFFF"/>
                </a:gs>
              </a:gsLst>
              <a:lin ang="0" scaled="0"/>
              <a:tileRect/>
            </a:gradFill>
            <a:ln w="25400"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sz="1600" kern="0">
                <a:solidFill>
                  <a:prstClr val="white"/>
                </a:solidFill>
                <a:latin typeface="Calibri"/>
                <a:cs typeface="+mn-cs"/>
              </a:endParaRPr>
            </a:p>
          </p:txBody>
        </p:sp>
        <p:sp>
          <p:nvSpPr>
            <p:cNvPr id="39" name="Freeform: Shape 38">
              <a:extLst>
                <a:ext uri="{FF2B5EF4-FFF2-40B4-BE49-F238E27FC236}">
                  <a16:creationId xmlns:a16="http://schemas.microsoft.com/office/drawing/2014/main" id="{AB1DD6F6-64E5-DAA9-CB0F-AF168C3218C2}"/>
                </a:ext>
              </a:extLst>
            </p:cNvPr>
            <p:cNvSpPr/>
            <p:nvPr/>
          </p:nvSpPr>
          <p:spPr>
            <a:xfrm>
              <a:off x="3999065" y="5744987"/>
              <a:ext cx="1133998" cy="64408"/>
            </a:xfrm>
            <a:custGeom>
              <a:avLst/>
              <a:gdLst>
                <a:gd name="connsiteX0" fmla="*/ 0 w 1152000"/>
                <a:gd name="connsiteY0" fmla="*/ 0 h 166259"/>
                <a:gd name="connsiteX1" fmla="*/ 2 w 1152000"/>
                <a:gd name="connsiteY1" fmla="*/ 0 h 166259"/>
                <a:gd name="connsiteX2" fmla="*/ 11703 w 1152000"/>
                <a:gd name="connsiteY2" fmla="*/ 25345 h 166259"/>
                <a:gd name="connsiteX3" fmla="*/ 576001 w 1152000"/>
                <a:gd name="connsiteY3" fmla="*/ 125765 h 166259"/>
                <a:gd name="connsiteX4" fmla="*/ 1140299 w 1152000"/>
                <a:gd name="connsiteY4" fmla="*/ 25345 h 166259"/>
                <a:gd name="connsiteX5" fmla="*/ 1152000 w 1152000"/>
                <a:gd name="connsiteY5" fmla="*/ 0 h 166259"/>
                <a:gd name="connsiteX6" fmla="*/ 1152000 w 1152000"/>
                <a:gd name="connsiteY6" fmla="*/ 40494 h 166259"/>
                <a:gd name="connsiteX7" fmla="*/ 1140299 w 1152000"/>
                <a:gd name="connsiteY7" fmla="*/ 65839 h 166259"/>
                <a:gd name="connsiteX8" fmla="*/ 576001 w 1152000"/>
                <a:gd name="connsiteY8" fmla="*/ 166259 h 166259"/>
                <a:gd name="connsiteX9" fmla="*/ 11703 w 1152000"/>
                <a:gd name="connsiteY9" fmla="*/ 65839 h 166259"/>
                <a:gd name="connsiteX10" fmla="*/ 2 w 1152000"/>
                <a:gd name="connsiteY10" fmla="*/ 40494 h 166259"/>
                <a:gd name="connsiteX11" fmla="*/ 0 w 1152000"/>
                <a:gd name="connsiteY11" fmla="*/ 40494 h 16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2000" h="166259">
                  <a:moveTo>
                    <a:pt x="0" y="0"/>
                  </a:moveTo>
                  <a:lnTo>
                    <a:pt x="2" y="0"/>
                  </a:lnTo>
                  <a:lnTo>
                    <a:pt x="11703" y="25345"/>
                  </a:lnTo>
                  <a:cubicBezTo>
                    <a:pt x="65412" y="82655"/>
                    <a:pt x="297649" y="125765"/>
                    <a:pt x="576001" y="125765"/>
                  </a:cubicBezTo>
                  <a:cubicBezTo>
                    <a:pt x="854353" y="125765"/>
                    <a:pt x="1086588" y="82655"/>
                    <a:pt x="1140299" y="25345"/>
                  </a:cubicBezTo>
                  <a:lnTo>
                    <a:pt x="1152000" y="0"/>
                  </a:lnTo>
                  <a:lnTo>
                    <a:pt x="1152000" y="40494"/>
                  </a:lnTo>
                  <a:lnTo>
                    <a:pt x="1140299" y="65839"/>
                  </a:lnTo>
                  <a:cubicBezTo>
                    <a:pt x="1086588" y="123149"/>
                    <a:pt x="854353" y="166259"/>
                    <a:pt x="576001" y="166259"/>
                  </a:cubicBezTo>
                  <a:cubicBezTo>
                    <a:pt x="297649" y="166259"/>
                    <a:pt x="65412" y="123149"/>
                    <a:pt x="11703" y="65839"/>
                  </a:cubicBezTo>
                  <a:lnTo>
                    <a:pt x="2" y="40494"/>
                  </a:lnTo>
                  <a:lnTo>
                    <a:pt x="0" y="40494"/>
                  </a:lnTo>
                  <a:close/>
                </a:path>
              </a:pathLst>
            </a:custGeom>
            <a:solidFill>
              <a:sysClr val="window" lastClr="FFFFFF">
                <a:lumMod val="50000"/>
              </a:sysClr>
            </a:solidFill>
            <a:ln w="25400"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sz="1600" kern="0" dirty="0">
                <a:solidFill>
                  <a:prstClr val="white"/>
                </a:solidFill>
                <a:latin typeface="Calibri"/>
                <a:cs typeface="+mn-cs"/>
              </a:endParaRPr>
            </a:p>
          </p:txBody>
        </p:sp>
      </p:grpSp>
      <p:sp>
        <p:nvSpPr>
          <p:cNvPr id="40" name="TextBox 39">
            <a:extLst>
              <a:ext uri="{FF2B5EF4-FFF2-40B4-BE49-F238E27FC236}">
                <a16:creationId xmlns:a16="http://schemas.microsoft.com/office/drawing/2014/main" id="{060E7ACC-6C1B-19B8-C0B6-D488CF3575D5}"/>
              </a:ext>
            </a:extLst>
          </p:cNvPr>
          <p:cNvSpPr txBox="1"/>
          <p:nvPr/>
        </p:nvSpPr>
        <p:spPr>
          <a:xfrm>
            <a:off x="10761120" y="2905909"/>
            <a:ext cx="1507775" cy="1754326"/>
          </a:xfrm>
          <a:prstGeom prst="rect">
            <a:avLst/>
          </a:prstGeom>
          <a:noFill/>
        </p:spPr>
        <p:txBody>
          <a:bodyPr wrap="square" rtlCol="0">
            <a:spAutoFit/>
          </a:bodyPr>
          <a:lstStyle/>
          <a:p>
            <a:pPr algn="ctr"/>
            <a:r>
              <a:rPr lang="en-GB" sz="3600" dirty="0">
                <a:latin typeface="Agency FB" panose="020B0503020202020204" pitchFamily="34" charset="0"/>
              </a:rPr>
              <a:t>5% savings</a:t>
            </a:r>
          </a:p>
          <a:p>
            <a:pPr algn="ctr"/>
            <a:r>
              <a:rPr lang="en-GB" sz="3600" dirty="0">
                <a:latin typeface="Agency FB" panose="020B0503020202020204" pitchFamily="34" charset="0"/>
              </a:rPr>
              <a:t>rate</a:t>
            </a:r>
          </a:p>
        </p:txBody>
      </p:sp>
      <p:sp>
        <p:nvSpPr>
          <p:cNvPr id="41" name="Rectangle 40">
            <a:extLst>
              <a:ext uri="{FF2B5EF4-FFF2-40B4-BE49-F238E27FC236}">
                <a16:creationId xmlns:a16="http://schemas.microsoft.com/office/drawing/2014/main" id="{A162D922-CF0A-6884-5A4F-C1685E938B08}"/>
              </a:ext>
            </a:extLst>
          </p:cNvPr>
          <p:cNvSpPr/>
          <p:nvPr/>
        </p:nvSpPr>
        <p:spPr>
          <a:xfrm>
            <a:off x="1802158" y="6087627"/>
            <a:ext cx="8533505" cy="276999"/>
          </a:xfrm>
          <a:prstGeom prst="rect">
            <a:avLst/>
          </a:prstGeom>
        </p:spPr>
        <p:txBody>
          <a:bodyPr wrap="square">
            <a:spAutoFit/>
          </a:bodyPr>
          <a:lstStyle/>
          <a:p>
            <a:pPr marL="0" lvl="1" eaLnBrk="1" fontAlgn="auto" hangingPunct="1">
              <a:spcBef>
                <a:spcPts val="0"/>
              </a:spcBef>
              <a:spcAft>
                <a:spcPts val="600"/>
              </a:spcAft>
              <a:buClr>
                <a:srgbClr val="5781C1"/>
              </a:buClr>
              <a:buSzPct val="80000"/>
              <a:defRPr/>
            </a:pPr>
            <a:r>
              <a:rPr lang="en-GB" sz="1200" kern="0" dirty="0">
                <a:solidFill>
                  <a:srgbClr val="000000"/>
                </a:solidFill>
                <a:latin typeface="Aptos" panose="020B0004020202020204" pitchFamily="34" charset="0"/>
                <a:ea typeface="+mn-ea"/>
                <a:cs typeface="Arial" pitchFamily="34" charset="0"/>
              </a:rPr>
              <a:t>The Personal Savings Allowance is based on UK income tax rates and not Scottish income tax rates </a:t>
            </a:r>
          </a:p>
        </p:txBody>
      </p:sp>
      <p:sp>
        <p:nvSpPr>
          <p:cNvPr id="42" name="Circle: Hollow 41">
            <a:extLst>
              <a:ext uri="{FF2B5EF4-FFF2-40B4-BE49-F238E27FC236}">
                <a16:creationId xmlns:a16="http://schemas.microsoft.com/office/drawing/2014/main" id="{52C2D825-ACC4-46C7-C72C-4336CC04434A}"/>
              </a:ext>
            </a:extLst>
          </p:cNvPr>
          <p:cNvSpPr/>
          <p:nvPr/>
        </p:nvSpPr>
        <p:spPr>
          <a:xfrm>
            <a:off x="10579600" y="2339627"/>
            <a:ext cx="2720905" cy="2972048"/>
          </a:xfrm>
          <a:prstGeom prst="donut">
            <a:avLst>
              <a:gd name="adj" fmla="val 5186"/>
            </a:avLst>
          </a:prstGeom>
          <a:gradFill>
            <a:gsLst>
              <a:gs pos="38000">
                <a:sysClr val="windowText" lastClr="000000">
                  <a:alpha val="20000"/>
                </a:sysClr>
              </a:gs>
              <a:gs pos="2000">
                <a:sysClr val="window" lastClr="FFFFFF">
                  <a:alpha val="50000"/>
                </a:sysClr>
              </a:gs>
              <a:gs pos="0">
                <a:srgbClr val="FFFFFF">
                  <a:alpha val="50000"/>
                </a:srgbClr>
              </a:gs>
              <a:gs pos="88000">
                <a:sysClr val="windowText" lastClr="000000">
                  <a:alpha val="30000"/>
                </a:sysClr>
              </a:gs>
              <a:gs pos="79000">
                <a:sysClr val="window" lastClr="FFFFFF">
                  <a:alpha val="50000"/>
                </a:sysClr>
              </a:gs>
              <a:gs pos="67000">
                <a:sysClr val="windowText" lastClr="000000">
                  <a:alpha val="20000"/>
                </a:sysClr>
              </a:gs>
              <a:gs pos="100000">
                <a:sysClr val="window" lastClr="FFFFFF">
                  <a:alpha val="50000"/>
                </a:sysClr>
              </a:gs>
            </a:gsLst>
            <a:lin ang="0" scaled="0"/>
          </a:gradFill>
          <a:ln w="12700" cap="flat" cmpd="sng" algn="ctr">
            <a:noFill/>
            <a:prstDash val="solid"/>
            <a:miter lim="800000"/>
          </a:ln>
          <a:effectLst/>
        </p:spPr>
        <p:txBody>
          <a:bodyPr wrap="square" rtlCol="0" anchor="ctr">
            <a:noAutofit/>
          </a:bodyPr>
          <a:lstStyle/>
          <a:p>
            <a:pPr algn="ctr" defTabSz="914400" eaLnBrk="1" fontAlgn="auto" hangingPunct="1">
              <a:spcBef>
                <a:spcPts val="0"/>
              </a:spcBef>
              <a:spcAft>
                <a:spcPts val="0"/>
              </a:spcAft>
              <a:defRPr/>
            </a:pPr>
            <a:endParaRPr lang="en-GB" kern="0" dirty="0">
              <a:solidFill>
                <a:prstClr val="white"/>
              </a:solidFill>
              <a:latin typeface="Calibri"/>
              <a:cs typeface="+mn-cs"/>
            </a:endParaRPr>
          </a:p>
        </p:txBody>
      </p:sp>
      <p:sp>
        <p:nvSpPr>
          <p:cNvPr id="44" name="Rectangle 43">
            <a:extLst>
              <a:ext uri="{FF2B5EF4-FFF2-40B4-BE49-F238E27FC236}">
                <a16:creationId xmlns:a16="http://schemas.microsoft.com/office/drawing/2014/main" id="{2A06B683-BB12-732E-689B-E3FE8E42D283}"/>
              </a:ext>
            </a:extLst>
          </p:cNvPr>
          <p:cNvSpPr/>
          <p:nvPr/>
        </p:nvSpPr>
        <p:spPr>
          <a:xfrm>
            <a:off x="12144416" y="493374"/>
            <a:ext cx="2701384" cy="5822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0544210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1000"/>
                                        <p:tgtEl>
                                          <p:spTgt spid="29"/>
                                        </p:tgtEl>
                                      </p:cBhvr>
                                    </p:animEffect>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xit" presetSubtype="1" fill="hold" nodeType="clickEffect">
                                  <p:stCondLst>
                                    <p:cond delay="0"/>
                                  </p:stCondLst>
                                  <p:childTnLst>
                                    <p:animEffect transition="out" filter="wipe(up)">
                                      <p:cBhvr>
                                        <p:cTn id="37" dur="1000"/>
                                        <p:tgtEl>
                                          <p:spTgt spid="29"/>
                                        </p:tgtEl>
                                      </p:cBhvr>
                                    </p:animEffect>
                                    <p:set>
                                      <p:cBhvr>
                                        <p:cTn id="38" dur="1" fill="hold">
                                          <p:stCondLst>
                                            <p:cond delay="999"/>
                                          </p:stCondLst>
                                        </p:cTn>
                                        <p:tgtEl>
                                          <p:spTgt spid="29"/>
                                        </p:tgtEl>
                                        <p:attrNameLst>
                                          <p:attrName>style.visibility</p:attrName>
                                        </p:attrNameLst>
                                      </p:cBhvr>
                                      <p:to>
                                        <p:strVal val="hidden"/>
                                      </p:to>
                                    </p:set>
                                  </p:childTnLst>
                                </p:cTn>
                              </p:par>
                            </p:childTnLst>
                          </p:cTn>
                        </p:par>
                        <p:par>
                          <p:cTn id="39" fill="hold">
                            <p:stCondLst>
                              <p:cond delay="1000"/>
                            </p:stCondLst>
                            <p:childTnLst>
                              <p:par>
                                <p:cTn id="40" presetID="22" presetClass="entr" presetSubtype="4"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1000"/>
                                        <p:tgtEl>
                                          <p:spTgt spid="30"/>
                                        </p:tgtEl>
                                      </p:cBhvr>
                                    </p:animEffect>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4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D6311420-83B7-9767-A892-FA9553875A0B}"/>
              </a:ext>
            </a:extLst>
          </p:cNvPr>
          <p:cNvGrpSpPr/>
          <p:nvPr/>
        </p:nvGrpSpPr>
        <p:grpSpPr>
          <a:xfrm rot="16200000">
            <a:off x="890845" y="3836543"/>
            <a:ext cx="1056414" cy="1232504"/>
            <a:chOff x="6263666" y="3087927"/>
            <a:chExt cx="2276561" cy="2489485"/>
          </a:xfrm>
        </p:grpSpPr>
        <p:sp>
          <p:nvSpPr>
            <p:cNvPr id="35" name="Arc 34">
              <a:extLst>
                <a:ext uri="{FF2B5EF4-FFF2-40B4-BE49-F238E27FC236}">
                  <a16:creationId xmlns:a16="http://schemas.microsoft.com/office/drawing/2014/main" id="{57C97010-0A1D-4340-316A-FFAA8A764020}"/>
                </a:ext>
              </a:extLst>
            </p:cNvPr>
            <p:cNvSpPr/>
            <p:nvPr/>
          </p:nvSpPr>
          <p:spPr>
            <a:xfrm rot="10800000">
              <a:off x="7364159" y="3087927"/>
              <a:ext cx="1176068" cy="1176068"/>
            </a:xfrm>
            <a:prstGeom prst="arc">
              <a:avLst>
                <a:gd name="adj1" fmla="val 10895"/>
                <a:gd name="adj2" fmla="val 15969831"/>
              </a:avLst>
            </a:prstGeom>
            <a:noFill/>
            <a:ln w="38100" cap="flat" cmpd="sng" algn="ctr">
              <a:solidFill>
                <a:srgbClr val="00A5E3"/>
              </a:solidFill>
              <a:prstDash val="solid"/>
            </a:ln>
            <a:effectLst/>
          </p:spPr>
          <p:txBody>
            <a:bodyPr rtlCol="0" anchor="ctr"/>
            <a:lstStyle/>
            <a:p>
              <a:pPr algn="ctr" defTabSz="914400" eaLnBrk="1" fontAlgn="auto" hangingPunct="1">
                <a:spcBef>
                  <a:spcPts val="0"/>
                </a:spcBef>
                <a:spcAft>
                  <a:spcPts val="0"/>
                </a:spcAft>
                <a:defRPr/>
              </a:pPr>
              <a:endParaRPr lang="en-US" sz="1350" kern="0">
                <a:solidFill>
                  <a:srgbClr val="111111"/>
                </a:solidFill>
                <a:latin typeface="Arial"/>
                <a:ea typeface="+mn-ea"/>
                <a:cs typeface="+mn-cs"/>
              </a:endParaRPr>
            </a:p>
          </p:txBody>
        </p:sp>
        <p:cxnSp>
          <p:nvCxnSpPr>
            <p:cNvPr id="36" name="Straight Connector 35">
              <a:extLst>
                <a:ext uri="{FF2B5EF4-FFF2-40B4-BE49-F238E27FC236}">
                  <a16:creationId xmlns:a16="http://schemas.microsoft.com/office/drawing/2014/main" id="{92A67443-965C-30CF-2547-80EA7EDE0293}"/>
                </a:ext>
              </a:extLst>
            </p:cNvPr>
            <p:cNvCxnSpPr>
              <a:cxnSpLocks/>
            </p:cNvCxnSpPr>
            <p:nvPr/>
          </p:nvCxnSpPr>
          <p:spPr>
            <a:xfrm>
              <a:off x="6263666" y="3646574"/>
              <a:ext cx="1141550" cy="0"/>
            </a:xfrm>
            <a:prstGeom prst="line">
              <a:avLst/>
            </a:prstGeom>
            <a:noFill/>
            <a:ln w="38100" cap="flat" cmpd="sng" algn="ctr">
              <a:solidFill>
                <a:srgbClr val="00A5E3"/>
              </a:solidFill>
              <a:prstDash val="solid"/>
            </a:ln>
            <a:effectLst/>
          </p:spPr>
        </p:cxnSp>
        <p:cxnSp>
          <p:nvCxnSpPr>
            <p:cNvPr id="37" name="Straight Connector 36">
              <a:extLst>
                <a:ext uri="{FF2B5EF4-FFF2-40B4-BE49-F238E27FC236}">
                  <a16:creationId xmlns:a16="http://schemas.microsoft.com/office/drawing/2014/main" id="{BCA2900A-FB90-BB20-85F5-72BCDD7EDBD2}"/>
                </a:ext>
              </a:extLst>
            </p:cNvPr>
            <p:cNvCxnSpPr>
              <a:cxnSpLocks/>
            </p:cNvCxnSpPr>
            <p:nvPr/>
          </p:nvCxnSpPr>
          <p:spPr>
            <a:xfrm rot="10800000" flipV="1">
              <a:off x="7998512" y="4243473"/>
              <a:ext cx="0" cy="1333939"/>
            </a:xfrm>
            <a:prstGeom prst="line">
              <a:avLst/>
            </a:prstGeom>
            <a:noFill/>
            <a:ln w="38100" cap="flat" cmpd="sng" algn="ctr">
              <a:solidFill>
                <a:srgbClr val="00A5E3"/>
              </a:solidFill>
              <a:prstDash val="solid"/>
              <a:tailEnd type="oval"/>
            </a:ln>
            <a:effectLst/>
          </p:spPr>
        </p:cxnSp>
        <p:sp>
          <p:nvSpPr>
            <p:cNvPr id="43" name="Oval 42">
              <a:extLst>
                <a:ext uri="{FF2B5EF4-FFF2-40B4-BE49-F238E27FC236}">
                  <a16:creationId xmlns:a16="http://schemas.microsoft.com/office/drawing/2014/main" id="{7043E98E-C70A-5E39-81B3-B17D4C5926A0}"/>
                </a:ext>
              </a:extLst>
            </p:cNvPr>
            <p:cNvSpPr/>
            <p:nvPr/>
          </p:nvSpPr>
          <p:spPr>
            <a:xfrm>
              <a:off x="7511883" y="3235650"/>
              <a:ext cx="880621" cy="880621"/>
            </a:xfrm>
            <a:prstGeom prst="ellipse">
              <a:avLst/>
            </a:prstGeom>
            <a:gradFill rotWithShape="1">
              <a:gsLst>
                <a:gs pos="0">
                  <a:srgbClr val="00A5E3">
                    <a:tint val="100000"/>
                    <a:shade val="100000"/>
                    <a:satMod val="130000"/>
                  </a:srgbClr>
                </a:gs>
                <a:gs pos="100000">
                  <a:srgbClr val="00A5E3">
                    <a:tint val="50000"/>
                    <a:shade val="100000"/>
                    <a:satMod val="350000"/>
                  </a:srgbClr>
                </a:gs>
              </a:gsLst>
              <a:lin ang="16200000" scaled="0"/>
            </a:gradFill>
            <a:ln w="9525" cap="flat" cmpd="sng" algn="ctr">
              <a:solidFill>
                <a:srgbClr val="00A5E3">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2100" b="1" kern="0">
                <a:solidFill>
                  <a:srgbClr val="FFFFFF"/>
                </a:solidFill>
                <a:effectLst>
                  <a:outerShdw blurRad="38100" dist="38100" dir="2700000" algn="tl">
                    <a:srgbClr val="000000">
                      <a:alpha val="43137"/>
                    </a:srgbClr>
                  </a:outerShdw>
                </a:effectLst>
                <a:latin typeface="Arial"/>
                <a:ea typeface="+mn-ea"/>
                <a:cs typeface="+mn-cs"/>
              </a:endParaRPr>
            </a:p>
          </p:txBody>
        </p:sp>
      </p:grpSp>
      <p:grpSp>
        <p:nvGrpSpPr>
          <p:cNvPr id="44" name="Group 43">
            <a:extLst>
              <a:ext uri="{FF2B5EF4-FFF2-40B4-BE49-F238E27FC236}">
                <a16:creationId xmlns:a16="http://schemas.microsoft.com/office/drawing/2014/main" id="{26874B1F-3798-A8FD-ACB4-84FC9897C203}"/>
              </a:ext>
            </a:extLst>
          </p:cNvPr>
          <p:cNvGrpSpPr/>
          <p:nvPr/>
        </p:nvGrpSpPr>
        <p:grpSpPr>
          <a:xfrm rot="16200000">
            <a:off x="740910" y="5108328"/>
            <a:ext cx="1356290" cy="1232504"/>
            <a:chOff x="995984" y="3087927"/>
            <a:chExt cx="2922793" cy="2489485"/>
          </a:xfrm>
        </p:grpSpPr>
        <p:sp>
          <p:nvSpPr>
            <p:cNvPr id="45" name="Arc 44">
              <a:extLst>
                <a:ext uri="{FF2B5EF4-FFF2-40B4-BE49-F238E27FC236}">
                  <a16:creationId xmlns:a16="http://schemas.microsoft.com/office/drawing/2014/main" id="{02AC43C4-30CE-5184-671C-C39BF62F694D}"/>
                </a:ext>
              </a:extLst>
            </p:cNvPr>
            <p:cNvSpPr/>
            <p:nvPr/>
          </p:nvSpPr>
          <p:spPr>
            <a:xfrm rot="10800000">
              <a:off x="2742709" y="3087927"/>
              <a:ext cx="1176068" cy="1176068"/>
            </a:xfrm>
            <a:prstGeom prst="arc">
              <a:avLst>
                <a:gd name="adj1" fmla="val 10895"/>
                <a:gd name="adj2" fmla="val 15969831"/>
              </a:avLst>
            </a:prstGeom>
            <a:noFill/>
            <a:ln w="38100" cap="flat" cmpd="sng" algn="ctr">
              <a:solidFill>
                <a:srgbClr val="7A2A3D"/>
              </a:solidFill>
              <a:prstDash val="solid"/>
            </a:ln>
            <a:effectLst/>
          </p:spPr>
          <p:txBody>
            <a:bodyPr rtlCol="0" anchor="ctr"/>
            <a:lstStyle/>
            <a:p>
              <a:pPr algn="ctr" defTabSz="914400" eaLnBrk="1" fontAlgn="auto" hangingPunct="1">
                <a:spcBef>
                  <a:spcPts val="0"/>
                </a:spcBef>
                <a:spcAft>
                  <a:spcPts val="0"/>
                </a:spcAft>
                <a:defRPr/>
              </a:pPr>
              <a:endParaRPr lang="en-US" sz="1350" kern="0">
                <a:solidFill>
                  <a:srgbClr val="111111"/>
                </a:solidFill>
                <a:latin typeface="Arial"/>
                <a:ea typeface="+mn-ea"/>
                <a:cs typeface="+mn-cs"/>
              </a:endParaRPr>
            </a:p>
          </p:txBody>
        </p:sp>
        <p:cxnSp>
          <p:nvCxnSpPr>
            <p:cNvPr id="46" name="Straight Connector 45">
              <a:extLst>
                <a:ext uri="{FF2B5EF4-FFF2-40B4-BE49-F238E27FC236}">
                  <a16:creationId xmlns:a16="http://schemas.microsoft.com/office/drawing/2014/main" id="{389B8BD4-FE46-3316-60DA-A189B633A132}"/>
                </a:ext>
              </a:extLst>
            </p:cNvPr>
            <p:cNvCxnSpPr>
              <a:cxnSpLocks/>
            </p:cNvCxnSpPr>
            <p:nvPr/>
          </p:nvCxnSpPr>
          <p:spPr>
            <a:xfrm rot="5400000" flipV="1">
              <a:off x="1887591" y="2782606"/>
              <a:ext cx="0" cy="1783214"/>
            </a:xfrm>
            <a:prstGeom prst="line">
              <a:avLst/>
            </a:prstGeom>
            <a:noFill/>
            <a:ln w="38100" cap="flat" cmpd="sng" algn="ctr">
              <a:solidFill>
                <a:srgbClr val="7A2A3D"/>
              </a:solidFill>
              <a:prstDash val="solid"/>
            </a:ln>
            <a:effectLst/>
          </p:spPr>
        </p:cxnSp>
        <p:cxnSp>
          <p:nvCxnSpPr>
            <p:cNvPr id="47" name="Straight Connector 46">
              <a:extLst>
                <a:ext uri="{FF2B5EF4-FFF2-40B4-BE49-F238E27FC236}">
                  <a16:creationId xmlns:a16="http://schemas.microsoft.com/office/drawing/2014/main" id="{C2816042-B0A7-6129-A9C8-A77AC5A66196}"/>
                </a:ext>
              </a:extLst>
            </p:cNvPr>
            <p:cNvCxnSpPr>
              <a:cxnSpLocks/>
            </p:cNvCxnSpPr>
            <p:nvPr/>
          </p:nvCxnSpPr>
          <p:spPr>
            <a:xfrm rot="10800000" flipV="1">
              <a:off x="3377062" y="4243473"/>
              <a:ext cx="0" cy="1333939"/>
            </a:xfrm>
            <a:prstGeom prst="line">
              <a:avLst/>
            </a:prstGeom>
            <a:noFill/>
            <a:ln w="38100" cap="flat" cmpd="sng" algn="ctr">
              <a:solidFill>
                <a:srgbClr val="7A2A3D"/>
              </a:solidFill>
              <a:prstDash val="solid"/>
              <a:tailEnd type="oval"/>
            </a:ln>
            <a:effectLst/>
          </p:spPr>
        </p:cxnSp>
        <p:sp>
          <p:nvSpPr>
            <p:cNvPr id="53" name="Oval 52">
              <a:extLst>
                <a:ext uri="{FF2B5EF4-FFF2-40B4-BE49-F238E27FC236}">
                  <a16:creationId xmlns:a16="http://schemas.microsoft.com/office/drawing/2014/main" id="{28FDF31D-6804-EE9F-4B82-5EE5B192A0C9}"/>
                </a:ext>
              </a:extLst>
            </p:cNvPr>
            <p:cNvSpPr/>
            <p:nvPr/>
          </p:nvSpPr>
          <p:spPr>
            <a:xfrm>
              <a:off x="2890432" y="3235650"/>
              <a:ext cx="880621" cy="880621"/>
            </a:xfrm>
            <a:prstGeom prst="ellipse">
              <a:avLst/>
            </a:prstGeom>
            <a:gradFill rotWithShape="1">
              <a:gsLst>
                <a:gs pos="0">
                  <a:srgbClr val="7A2A3D">
                    <a:tint val="100000"/>
                    <a:shade val="100000"/>
                    <a:satMod val="130000"/>
                  </a:srgbClr>
                </a:gs>
                <a:gs pos="100000">
                  <a:srgbClr val="7A2A3D">
                    <a:tint val="50000"/>
                    <a:shade val="100000"/>
                    <a:satMod val="350000"/>
                  </a:srgbClr>
                </a:gs>
              </a:gsLst>
              <a:lin ang="16200000" scaled="0"/>
            </a:gradFill>
            <a:ln w="9525" cap="flat" cmpd="sng" algn="ctr">
              <a:solidFill>
                <a:srgbClr val="7A2A3D">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2100" b="1" kern="0">
                <a:solidFill>
                  <a:srgbClr val="047BC1">
                    <a:lumMod val="50000"/>
                  </a:srgbClr>
                </a:solidFill>
                <a:latin typeface="Arial"/>
                <a:ea typeface="+mn-ea"/>
                <a:cs typeface="+mn-cs"/>
              </a:endParaRPr>
            </a:p>
          </p:txBody>
        </p:sp>
      </p:grpSp>
      <p:sp>
        <p:nvSpPr>
          <p:cNvPr id="54" name="Title 1">
            <a:extLst>
              <a:ext uri="{FF2B5EF4-FFF2-40B4-BE49-F238E27FC236}">
                <a16:creationId xmlns:a16="http://schemas.microsoft.com/office/drawing/2014/main" id="{4A273797-8CBC-8CDE-AE1E-AE117A0D4605}"/>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dirty="0">
                <a:solidFill>
                  <a:srgbClr val="391C66"/>
                </a:solidFill>
                <a:latin typeface="Aptos Display" panose="020B0004020202020204" pitchFamily="34" charset="0"/>
                <a:ea typeface="ヒラギノ角ゴ Pro W3"/>
              </a:rPr>
              <a:t>Dividend tax</a:t>
            </a:r>
          </a:p>
        </p:txBody>
      </p:sp>
      <p:grpSp>
        <p:nvGrpSpPr>
          <p:cNvPr id="55" name="Group 54">
            <a:extLst>
              <a:ext uri="{FF2B5EF4-FFF2-40B4-BE49-F238E27FC236}">
                <a16:creationId xmlns:a16="http://schemas.microsoft.com/office/drawing/2014/main" id="{644D94E1-195F-209F-76AA-A66E4944DBEC}"/>
              </a:ext>
            </a:extLst>
          </p:cNvPr>
          <p:cNvGrpSpPr/>
          <p:nvPr/>
        </p:nvGrpSpPr>
        <p:grpSpPr>
          <a:xfrm rot="16200000">
            <a:off x="890583" y="1582108"/>
            <a:ext cx="1056941" cy="1232504"/>
            <a:chOff x="6262540" y="3087927"/>
            <a:chExt cx="2277687" cy="2489485"/>
          </a:xfrm>
        </p:grpSpPr>
        <p:sp>
          <p:nvSpPr>
            <p:cNvPr id="56" name="Arc 55">
              <a:extLst>
                <a:ext uri="{FF2B5EF4-FFF2-40B4-BE49-F238E27FC236}">
                  <a16:creationId xmlns:a16="http://schemas.microsoft.com/office/drawing/2014/main" id="{2B6B3E06-C307-C874-CE42-18855C5E1D6D}"/>
                </a:ext>
              </a:extLst>
            </p:cNvPr>
            <p:cNvSpPr/>
            <p:nvPr/>
          </p:nvSpPr>
          <p:spPr>
            <a:xfrm rot="10800000">
              <a:off x="7364159" y="3087927"/>
              <a:ext cx="1176068" cy="1176068"/>
            </a:xfrm>
            <a:prstGeom prst="arc">
              <a:avLst>
                <a:gd name="adj1" fmla="val 10895"/>
                <a:gd name="adj2" fmla="val 15969831"/>
              </a:avLst>
            </a:prstGeom>
            <a:noFill/>
            <a:ln w="38100" cap="flat" cmpd="sng" algn="ctr">
              <a:solidFill>
                <a:srgbClr val="9875A7"/>
              </a:solidFill>
              <a:prstDash val="solid"/>
            </a:ln>
            <a:effectLst/>
          </p:spPr>
          <p:txBody>
            <a:bodyPr rtlCol="0" anchor="ctr"/>
            <a:lstStyle/>
            <a:p>
              <a:pPr algn="ctr" defTabSz="914400" eaLnBrk="1" fontAlgn="auto" hangingPunct="1">
                <a:spcBef>
                  <a:spcPts val="0"/>
                </a:spcBef>
                <a:spcAft>
                  <a:spcPts val="0"/>
                </a:spcAft>
                <a:defRPr/>
              </a:pPr>
              <a:endParaRPr lang="en-US" sz="1350" kern="0">
                <a:solidFill>
                  <a:srgbClr val="111111"/>
                </a:solidFill>
                <a:latin typeface="Arial"/>
                <a:ea typeface="+mn-ea"/>
                <a:cs typeface="+mn-cs"/>
              </a:endParaRPr>
            </a:p>
          </p:txBody>
        </p:sp>
        <p:cxnSp>
          <p:nvCxnSpPr>
            <p:cNvPr id="57" name="Straight Connector 56">
              <a:extLst>
                <a:ext uri="{FF2B5EF4-FFF2-40B4-BE49-F238E27FC236}">
                  <a16:creationId xmlns:a16="http://schemas.microsoft.com/office/drawing/2014/main" id="{FAD16F01-EB9A-48E6-FBA8-6BB5F423D7A2}"/>
                </a:ext>
              </a:extLst>
            </p:cNvPr>
            <p:cNvCxnSpPr>
              <a:cxnSpLocks/>
            </p:cNvCxnSpPr>
            <p:nvPr/>
          </p:nvCxnSpPr>
          <p:spPr>
            <a:xfrm>
              <a:off x="6262540" y="3643365"/>
              <a:ext cx="1141545" cy="0"/>
            </a:xfrm>
            <a:prstGeom prst="line">
              <a:avLst/>
            </a:prstGeom>
            <a:noFill/>
            <a:ln w="38100" cap="flat" cmpd="sng" algn="ctr">
              <a:solidFill>
                <a:srgbClr val="9875A7"/>
              </a:solidFill>
              <a:prstDash val="solid"/>
            </a:ln>
            <a:effectLst/>
          </p:spPr>
        </p:cxnSp>
        <p:cxnSp>
          <p:nvCxnSpPr>
            <p:cNvPr id="58" name="Straight Connector 57">
              <a:extLst>
                <a:ext uri="{FF2B5EF4-FFF2-40B4-BE49-F238E27FC236}">
                  <a16:creationId xmlns:a16="http://schemas.microsoft.com/office/drawing/2014/main" id="{C60ECC9A-51FD-EC39-55EC-38467C983C36}"/>
                </a:ext>
              </a:extLst>
            </p:cNvPr>
            <p:cNvCxnSpPr>
              <a:cxnSpLocks/>
            </p:cNvCxnSpPr>
            <p:nvPr/>
          </p:nvCxnSpPr>
          <p:spPr>
            <a:xfrm rot="10800000" flipV="1">
              <a:off x="7998512" y="4243473"/>
              <a:ext cx="0" cy="1333939"/>
            </a:xfrm>
            <a:prstGeom prst="line">
              <a:avLst/>
            </a:prstGeom>
            <a:noFill/>
            <a:ln w="38100" cap="flat" cmpd="sng" algn="ctr">
              <a:solidFill>
                <a:srgbClr val="9875A7"/>
              </a:solidFill>
              <a:prstDash val="solid"/>
              <a:tailEnd type="oval"/>
            </a:ln>
            <a:effectLst/>
          </p:spPr>
        </p:cxnSp>
        <p:sp>
          <p:nvSpPr>
            <p:cNvPr id="59" name="Oval 58">
              <a:extLst>
                <a:ext uri="{FF2B5EF4-FFF2-40B4-BE49-F238E27FC236}">
                  <a16:creationId xmlns:a16="http://schemas.microsoft.com/office/drawing/2014/main" id="{51BD3CD0-7AA1-6369-7804-35D7BE190CF9}"/>
                </a:ext>
              </a:extLst>
            </p:cNvPr>
            <p:cNvSpPr/>
            <p:nvPr/>
          </p:nvSpPr>
          <p:spPr>
            <a:xfrm>
              <a:off x="7511883" y="3235650"/>
              <a:ext cx="880621" cy="880621"/>
            </a:xfrm>
            <a:prstGeom prst="ellipse">
              <a:avLst/>
            </a:prstGeom>
            <a:gradFill rotWithShape="1">
              <a:gsLst>
                <a:gs pos="0">
                  <a:srgbClr val="9875A7"/>
                </a:gs>
                <a:gs pos="100000">
                  <a:srgbClr val="9875A7">
                    <a:lumMod val="20000"/>
                    <a:lumOff val="80000"/>
                  </a:srgbClr>
                </a:gs>
              </a:gsLst>
              <a:lin ang="16200000" scaled="0"/>
            </a:gradFill>
            <a:ln w="9525" cap="flat" cmpd="sng" algn="ctr">
              <a:solidFill>
                <a:srgbClr val="9875A7">
                  <a:lumMod val="50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2100" b="1" kern="0">
                <a:solidFill>
                  <a:srgbClr val="FFFFFF"/>
                </a:solidFill>
                <a:effectLst>
                  <a:outerShdw blurRad="38100" dist="38100" dir="2700000" algn="tl">
                    <a:srgbClr val="000000">
                      <a:alpha val="43137"/>
                    </a:srgbClr>
                  </a:outerShdw>
                </a:effectLst>
                <a:latin typeface="Arial"/>
                <a:ea typeface="+mn-ea"/>
                <a:cs typeface="+mn-cs"/>
              </a:endParaRPr>
            </a:p>
          </p:txBody>
        </p:sp>
      </p:grpSp>
      <p:grpSp>
        <p:nvGrpSpPr>
          <p:cNvPr id="60" name="Group 59">
            <a:extLst>
              <a:ext uri="{FF2B5EF4-FFF2-40B4-BE49-F238E27FC236}">
                <a16:creationId xmlns:a16="http://schemas.microsoft.com/office/drawing/2014/main" id="{D53D0847-CE9E-BCD1-BF31-E54478B6653D}"/>
              </a:ext>
            </a:extLst>
          </p:cNvPr>
          <p:cNvGrpSpPr/>
          <p:nvPr/>
        </p:nvGrpSpPr>
        <p:grpSpPr>
          <a:xfrm rot="16200000">
            <a:off x="886912" y="2707648"/>
            <a:ext cx="1064283" cy="1232504"/>
            <a:chOff x="1625255" y="3087927"/>
            <a:chExt cx="2293522" cy="2489485"/>
          </a:xfrm>
        </p:grpSpPr>
        <p:sp>
          <p:nvSpPr>
            <p:cNvPr id="61" name="Arc 60">
              <a:extLst>
                <a:ext uri="{FF2B5EF4-FFF2-40B4-BE49-F238E27FC236}">
                  <a16:creationId xmlns:a16="http://schemas.microsoft.com/office/drawing/2014/main" id="{A8AC3B4B-FE5E-6144-5649-38A5CE13F11D}"/>
                </a:ext>
              </a:extLst>
            </p:cNvPr>
            <p:cNvSpPr/>
            <p:nvPr/>
          </p:nvSpPr>
          <p:spPr>
            <a:xfrm rot="10800000">
              <a:off x="2742709" y="3087927"/>
              <a:ext cx="1176068" cy="1176068"/>
            </a:xfrm>
            <a:prstGeom prst="arc">
              <a:avLst>
                <a:gd name="adj1" fmla="val 10895"/>
                <a:gd name="adj2" fmla="val 15969831"/>
              </a:avLst>
            </a:prstGeom>
            <a:noFill/>
            <a:ln w="38100" cap="flat" cmpd="sng" algn="ctr">
              <a:solidFill>
                <a:srgbClr val="7DC202"/>
              </a:solidFill>
              <a:prstDash val="solid"/>
            </a:ln>
            <a:effectLst/>
          </p:spPr>
          <p:txBody>
            <a:bodyPr rtlCol="0" anchor="ctr"/>
            <a:lstStyle/>
            <a:p>
              <a:pPr algn="ctr" defTabSz="914400" eaLnBrk="1" fontAlgn="auto" hangingPunct="1">
                <a:spcBef>
                  <a:spcPts val="0"/>
                </a:spcBef>
                <a:spcAft>
                  <a:spcPts val="0"/>
                </a:spcAft>
                <a:defRPr/>
              </a:pPr>
              <a:endParaRPr lang="en-US" sz="1350" kern="0">
                <a:solidFill>
                  <a:srgbClr val="111111"/>
                </a:solidFill>
                <a:latin typeface="Arial"/>
                <a:ea typeface="+mn-ea"/>
                <a:cs typeface="+mn-cs"/>
              </a:endParaRPr>
            </a:p>
          </p:txBody>
        </p:sp>
        <p:cxnSp>
          <p:nvCxnSpPr>
            <p:cNvPr id="62" name="Straight Connector 61">
              <a:extLst>
                <a:ext uri="{FF2B5EF4-FFF2-40B4-BE49-F238E27FC236}">
                  <a16:creationId xmlns:a16="http://schemas.microsoft.com/office/drawing/2014/main" id="{5EAC3C15-E0B5-FEDA-D597-EAFB876888F1}"/>
                </a:ext>
              </a:extLst>
            </p:cNvPr>
            <p:cNvCxnSpPr>
              <a:cxnSpLocks/>
            </p:cNvCxnSpPr>
            <p:nvPr/>
          </p:nvCxnSpPr>
          <p:spPr>
            <a:xfrm rot="5400000" flipV="1">
              <a:off x="2203017" y="3065603"/>
              <a:ext cx="6415" cy="1161939"/>
            </a:xfrm>
            <a:prstGeom prst="line">
              <a:avLst/>
            </a:prstGeom>
            <a:noFill/>
            <a:ln w="38100" cap="flat" cmpd="sng" algn="ctr">
              <a:solidFill>
                <a:srgbClr val="7DC202"/>
              </a:solidFill>
              <a:prstDash val="solid"/>
            </a:ln>
            <a:effectLst/>
          </p:spPr>
        </p:cxnSp>
        <p:cxnSp>
          <p:nvCxnSpPr>
            <p:cNvPr id="63" name="Straight Connector 62">
              <a:extLst>
                <a:ext uri="{FF2B5EF4-FFF2-40B4-BE49-F238E27FC236}">
                  <a16:creationId xmlns:a16="http://schemas.microsoft.com/office/drawing/2014/main" id="{38AEF8CB-1AAD-5E68-6B98-74268D6B2CE8}"/>
                </a:ext>
              </a:extLst>
            </p:cNvPr>
            <p:cNvCxnSpPr>
              <a:cxnSpLocks/>
            </p:cNvCxnSpPr>
            <p:nvPr/>
          </p:nvCxnSpPr>
          <p:spPr>
            <a:xfrm rot="10800000" flipV="1">
              <a:off x="3377062" y="4243473"/>
              <a:ext cx="0" cy="1333939"/>
            </a:xfrm>
            <a:prstGeom prst="line">
              <a:avLst/>
            </a:prstGeom>
            <a:noFill/>
            <a:ln w="38100" cap="flat" cmpd="sng" algn="ctr">
              <a:solidFill>
                <a:srgbClr val="7DC202"/>
              </a:solidFill>
              <a:prstDash val="solid"/>
              <a:tailEnd type="oval"/>
            </a:ln>
            <a:effectLst/>
          </p:spPr>
        </p:cxnSp>
        <p:sp>
          <p:nvSpPr>
            <p:cNvPr id="64" name="Oval 63">
              <a:extLst>
                <a:ext uri="{FF2B5EF4-FFF2-40B4-BE49-F238E27FC236}">
                  <a16:creationId xmlns:a16="http://schemas.microsoft.com/office/drawing/2014/main" id="{F55C0D71-0FF3-4F63-8E95-523B1552F93D}"/>
                </a:ext>
              </a:extLst>
            </p:cNvPr>
            <p:cNvSpPr/>
            <p:nvPr/>
          </p:nvSpPr>
          <p:spPr>
            <a:xfrm>
              <a:off x="2890432" y="3235650"/>
              <a:ext cx="880621" cy="880621"/>
            </a:xfrm>
            <a:prstGeom prst="ellipse">
              <a:avLst/>
            </a:prstGeom>
            <a:gradFill rotWithShape="1">
              <a:gsLst>
                <a:gs pos="0">
                  <a:srgbClr val="7DC202"/>
                </a:gs>
                <a:gs pos="100000">
                  <a:srgbClr val="7DC202">
                    <a:lumMod val="20000"/>
                    <a:lumOff val="80000"/>
                  </a:srgbClr>
                </a:gs>
              </a:gsLst>
              <a:lin ang="16200000" scaled="0"/>
            </a:gradFill>
            <a:ln w="9525" cap="flat" cmpd="sng" algn="ctr">
              <a:solidFill>
                <a:srgbClr val="92D050"/>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eaLnBrk="1" fontAlgn="auto" hangingPunct="1">
                <a:spcBef>
                  <a:spcPts val="0"/>
                </a:spcBef>
                <a:spcAft>
                  <a:spcPts val="0"/>
                </a:spcAft>
                <a:defRPr/>
              </a:pPr>
              <a:endParaRPr lang="en-US" sz="2100" b="1" kern="0">
                <a:solidFill>
                  <a:srgbClr val="047BC1">
                    <a:lumMod val="50000"/>
                  </a:srgbClr>
                </a:solidFill>
                <a:latin typeface="Arial"/>
                <a:ea typeface="+mn-ea"/>
                <a:cs typeface="+mn-cs"/>
              </a:endParaRPr>
            </a:p>
          </p:txBody>
        </p:sp>
      </p:grpSp>
      <p:sp>
        <p:nvSpPr>
          <p:cNvPr id="65" name="TextBox 64">
            <a:extLst>
              <a:ext uri="{FF2B5EF4-FFF2-40B4-BE49-F238E27FC236}">
                <a16:creationId xmlns:a16="http://schemas.microsoft.com/office/drawing/2014/main" id="{EA65805D-C890-00B8-A45E-07656BAC7736}"/>
              </a:ext>
            </a:extLst>
          </p:cNvPr>
          <p:cNvSpPr txBox="1"/>
          <p:nvPr/>
        </p:nvSpPr>
        <p:spPr>
          <a:xfrm>
            <a:off x="2098278" y="3830744"/>
            <a:ext cx="2418348" cy="646331"/>
          </a:xfrm>
          <a:prstGeom prst="rect">
            <a:avLst/>
          </a:prstGeom>
          <a:noFill/>
        </p:spPr>
        <p:txBody>
          <a:bodyPr wrap="square" rtlCol="0">
            <a:spAutoFit/>
          </a:bodyPr>
          <a:lstStyle/>
          <a:p>
            <a:pPr defTabSz="914400" eaLnBrk="1" fontAlgn="auto" hangingPunct="1">
              <a:spcBef>
                <a:spcPts val="0"/>
              </a:spcBef>
              <a:spcAft>
                <a:spcPts val="0"/>
              </a:spcAft>
              <a:defRPr/>
            </a:pPr>
            <a:r>
              <a:rPr lang="en-GB" sz="3600" kern="0" dirty="0">
                <a:solidFill>
                  <a:srgbClr val="00A5E3"/>
                </a:solidFill>
                <a:latin typeface="Aptos" panose="020B0004020202020204" pitchFamily="34" charset="0"/>
              </a:rPr>
              <a:t>10.75%</a:t>
            </a:r>
          </a:p>
        </p:txBody>
      </p:sp>
      <p:sp>
        <p:nvSpPr>
          <p:cNvPr id="66" name="TextBox 65">
            <a:extLst>
              <a:ext uri="{FF2B5EF4-FFF2-40B4-BE49-F238E27FC236}">
                <a16:creationId xmlns:a16="http://schemas.microsoft.com/office/drawing/2014/main" id="{7D87D555-2ADB-AE2C-320A-836303043D2B}"/>
              </a:ext>
            </a:extLst>
          </p:cNvPr>
          <p:cNvSpPr txBox="1"/>
          <p:nvPr/>
        </p:nvSpPr>
        <p:spPr>
          <a:xfrm>
            <a:off x="2098278" y="2694270"/>
            <a:ext cx="2418348" cy="646331"/>
          </a:xfrm>
          <a:prstGeom prst="rect">
            <a:avLst/>
          </a:prstGeom>
          <a:noFill/>
        </p:spPr>
        <p:txBody>
          <a:bodyPr wrap="square" rtlCol="0">
            <a:spAutoFit/>
          </a:bodyPr>
          <a:lstStyle/>
          <a:p>
            <a:pPr defTabSz="914400" eaLnBrk="1" fontAlgn="auto" hangingPunct="1">
              <a:spcBef>
                <a:spcPts val="0"/>
              </a:spcBef>
              <a:spcAft>
                <a:spcPts val="0"/>
              </a:spcAft>
              <a:defRPr/>
            </a:pPr>
            <a:r>
              <a:rPr lang="en-GB" sz="3600" kern="0">
                <a:solidFill>
                  <a:srgbClr val="7DC202"/>
                </a:solidFill>
                <a:latin typeface="Aptos" panose="020B0004020202020204" pitchFamily="34" charset="0"/>
              </a:rPr>
              <a:t>33.75%</a:t>
            </a:r>
          </a:p>
        </p:txBody>
      </p:sp>
      <p:sp>
        <p:nvSpPr>
          <p:cNvPr id="67" name="TextBox 66">
            <a:extLst>
              <a:ext uri="{FF2B5EF4-FFF2-40B4-BE49-F238E27FC236}">
                <a16:creationId xmlns:a16="http://schemas.microsoft.com/office/drawing/2014/main" id="{1AB40BD2-3036-666A-CB13-6253BC0CE42A}"/>
              </a:ext>
            </a:extLst>
          </p:cNvPr>
          <p:cNvSpPr txBox="1"/>
          <p:nvPr/>
        </p:nvSpPr>
        <p:spPr>
          <a:xfrm>
            <a:off x="2098278" y="1584960"/>
            <a:ext cx="2418348" cy="646331"/>
          </a:xfrm>
          <a:prstGeom prst="rect">
            <a:avLst/>
          </a:prstGeom>
          <a:noFill/>
        </p:spPr>
        <p:txBody>
          <a:bodyPr wrap="square" rtlCol="0">
            <a:spAutoFit/>
          </a:bodyPr>
          <a:lstStyle/>
          <a:p>
            <a:pPr defTabSz="914400" eaLnBrk="1" fontAlgn="auto" hangingPunct="1">
              <a:spcBef>
                <a:spcPts val="0"/>
              </a:spcBef>
              <a:spcAft>
                <a:spcPts val="0"/>
              </a:spcAft>
              <a:defRPr/>
            </a:pPr>
            <a:r>
              <a:rPr lang="en-GB" sz="3600" kern="0">
                <a:solidFill>
                  <a:srgbClr val="9875A7"/>
                </a:solidFill>
                <a:latin typeface="Aptos" panose="020B0004020202020204" pitchFamily="34" charset="0"/>
              </a:rPr>
              <a:t>39.35%</a:t>
            </a:r>
          </a:p>
        </p:txBody>
      </p:sp>
      <p:sp>
        <p:nvSpPr>
          <p:cNvPr id="68" name="TextBox 67">
            <a:extLst>
              <a:ext uri="{FF2B5EF4-FFF2-40B4-BE49-F238E27FC236}">
                <a16:creationId xmlns:a16="http://schemas.microsoft.com/office/drawing/2014/main" id="{C6E129FE-E168-36B6-22F3-E2F3DE4F091B}"/>
              </a:ext>
            </a:extLst>
          </p:cNvPr>
          <p:cNvSpPr txBox="1"/>
          <p:nvPr/>
        </p:nvSpPr>
        <p:spPr>
          <a:xfrm>
            <a:off x="1593129" y="4550529"/>
            <a:ext cx="4572000" cy="369332"/>
          </a:xfrm>
          <a:prstGeom prst="rect">
            <a:avLst/>
          </a:prstGeom>
          <a:noFill/>
        </p:spPr>
        <p:txBody>
          <a:bodyPr wrap="square">
            <a:spAutoFit/>
          </a:bodyPr>
          <a:lstStyle/>
          <a:p>
            <a:pPr defTabSz="914400" eaLnBrk="1" fontAlgn="auto" hangingPunct="1">
              <a:spcBef>
                <a:spcPts val="0"/>
              </a:spcBef>
              <a:spcAft>
                <a:spcPts val="0"/>
              </a:spcAft>
              <a:defRPr/>
            </a:pPr>
            <a:r>
              <a:rPr lang="en-GB" kern="0" dirty="0">
                <a:solidFill>
                  <a:srgbClr val="00A5E3"/>
                </a:solidFill>
                <a:latin typeface="Aptos" panose="020B0004020202020204" pitchFamily="34" charset="0"/>
                <a:cs typeface="Arial" panose="020B0604020202020204" pitchFamily="34" charset="0"/>
              </a:rPr>
              <a:t>Dividend income within the basic rate band</a:t>
            </a:r>
            <a:endParaRPr lang="en-GB" kern="0" dirty="0">
              <a:solidFill>
                <a:srgbClr val="00A5E3"/>
              </a:solidFill>
              <a:latin typeface="Aptos" panose="020B0004020202020204" pitchFamily="34" charset="0"/>
            </a:endParaRPr>
          </a:p>
        </p:txBody>
      </p:sp>
      <p:sp>
        <p:nvSpPr>
          <p:cNvPr id="69" name="TextBox 68">
            <a:extLst>
              <a:ext uri="{FF2B5EF4-FFF2-40B4-BE49-F238E27FC236}">
                <a16:creationId xmlns:a16="http://schemas.microsoft.com/office/drawing/2014/main" id="{4E83646D-B21A-BA03-0E19-E11A47493FB8}"/>
              </a:ext>
            </a:extLst>
          </p:cNvPr>
          <p:cNvSpPr txBox="1"/>
          <p:nvPr/>
        </p:nvSpPr>
        <p:spPr>
          <a:xfrm>
            <a:off x="2098278" y="4945847"/>
            <a:ext cx="1594244" cy="646331"/>
          </a:xfrm>
          <a:prstGeom prst="rect">
            <a:avLst/>
          </a:prstGeom>
          <a:noFill/>
        </p:spPr>
        <p:txBody>
          <a:bodyPr wrap="square" rtlCol="0">
            <a:spAutoFit/>
          </a:bodyPr>
          <a:lstStyle/>
          <a:p>
            <a:pPr defTabSz="914400" eaLnBrk="1" fontAlgn="auto" hangingPunct="1">
              <a:spcBef>
                <a:spcPts val="0"/>
              </a:spcBef>
              <a:spcAft>
                <a:spcPts val="0"/>
              </a:spcAft>
              <a:defRPr/>
            </a:pPr>
            <a:r>
              <a:rPr lang="en-GB" sz="3600" kern="0">
                <a:solidFill>
                  <a:srgbClr val="7A2A3D"/>
                </a:solidFill>
                <a:latin typeface="Aptos" panose="020B0004020202020204" pitchFamily="34" charset="0"/>
              </a:rPr>
              <a:t>£500</a:t>
            </a:r>
          </a:p>
        </p:txBody>
      </p:sp>
      <p:sp>
        <p:nvSpPr>
          <p:cNvPr id="70" name="TextBox 69">
            <a:extLst>
              <a:ext uri="{FF2B5EF4-FFF2-40B4-BE49-F238E27FC236}">
                <a16:creationId xmlns:a16="http://schemas.microsoft.com/office/drawing/2014/main" id="{2247E956-5905-51BA-2BC1-694D826FA088}"/>
              </a:ext>
            </a:extLst>
          </p:cNvPr>
          <p:cNvSpPr txBox="1"/>
          <p:nvPr/>
        </p:nvSpPr>
        <p:spPr>
          <a:xfrm>
            <a:off x="1593129" y="3411995"/>
            <a:ext cx="6686550" cy="369332"/>
          </a:xfrm>
          <a:prstGeom prst="rect">
            <a:avLst/>
          </a:prstGeom>
          <a:noFill/>
        </p:spPr>
        <p:txBody>
          <a:bodyPr wrap="square">
            <a:spAutoFit/>
          </a:bodyPr>
          <a:lstStyle/>
          <a:p>
            <a:pPr defTabSz="914400" eaLnBrk="1" fontAlgn="auto" hangingPunct="1">
              <a:spcBef>
                <a:spcPts val="0"/>
              </a:spcBef>
              <a:spcAft>
                <a:spcPts val="0"/>
              </a:spcAft>
              <a:defRPr/>
            </a:pPr>
            <a:r>
              <a:rPr lang="en-GB" kern="0">
                <a:solidFill>
                  <a:srgbClr val="7DC202"/>
                </a:solidFill>
                <a:latin typeface="Aptos" panose="020B0004020202020204" pitchFamily="34" charset="0"/>
                <a:cs typeface="Arial" panose="020B0604020202020204" pitchFamily="34" charset="0"/>
              </a:rPr>
              <a:t>Dividend income within the higher rate band</a:t>
            </a:r>
            <a:endParaRPr lang="en-GB" kern="0">
              <a:solidFill>
                <a:srgbClr val="7DC202"/>
              </a:solidFill>
              <a:latin typeface="Aptos" panose="020B0004020202020204" pitchFamily="34" charset="0"/>
            </a:endParaRPr>
          </a:p>
        </p:txBody>
      </p:sp>
      <p:sp>
        <p:nvSpPr>
          <p:cNvPr id="71" name="TextBox 70">
            <a:extLst>
              <a:ext uri="{FF2B5EF4-FFF2-40B4-BE49-F238E27FC236}">
                <a16:creationId xmlns:a16="http://schemas.microsoft.com/office/drawing/2014/main" id="{957BE45A-6442-E151-23F1-AAB6E771733F}"/>
              </a:ext>
            </a:extLst>
          </p:cNvPr>
          <p:cNvSpPr txBox="1"/>
          <p:nvPr/>
        </p:nvSpPr>
        <p:spPr>
          <a:xfrm>
            <a:off x="1593129" y="2255909"/>
            <a:ext cx="7272922" cy="369332"/>
          </a:xfrm>
          <a:prstGeom prst="rect">
            <a:avLst/>
          </a:prstGeom>
          <a:noFill/>
        </p:spPr>
        <p:txBody>
          <a:bodyPr wrap="square">
            <a:spAutoFit/>
          </a:bodyPr>
          <a:lstStyle/>
          <a:p>
            <a:pPr defTabSz="914400" eaLnBrk="1" fontAlgn="auto" hangingPunct="1">
              <a:spcBef>
                <a:spcPts val="0"/>
              </a:spcBef>
              <a:spcAft>
                <a:spcPts val="0"/>
              </a:spcAft>
              <a:defRPr/>
            </a:pPr>
            <a:r>
              <a:rPr lang="en-GB" kern="0">
                <a:solidFill>
                  <a:srgbClr val="9875A7"/>
                </a:solidFill>
                <a:latin typeface="Aptos" panose="020B0004020202020204" pitchFamily="34" charset="0"/>
                <a:cs typeface="Arial" panose="020B0604020202020204" pitchFamily="34" charset="0"/>
              </a:rPr>
              <a:t>Dividend income within the additional rate band</a:t>
            </a:r>
            <a:endParaRPr lang="en-GB" kern="0">
              <a:solidFill>
                <a:srgbClr val="9875A7"/>
              </a:solidFill>
              <a:latin typeface="Aptos" panose="020B0004020202020204" pitchFamily="34" charset="0"/>
            </a:endParaRPr>
          </a:p>
        </p:txBody>
      </p:sp>
      <p:sp>
        <p:nvSpPr>
          <p:cNvPr id="72" name="TextBox 71">
            <a:extLst>
              <a:ext uri="{FF2B5EF4-FFF2-40B4-BE49-F238E27FC236}">
                <a16:creationId xmlns:a16="http://schemas.microsoft.com/office/drawing/2014/main" id="{EDAF12ED-8CBB-90CC-AD65-EB4802221AC5}"/>
              </a:ext>
            </a:extLst>
          </p:cNvPr>
          <p:cNvSpPr txBox="1"/>
          <p:nvPr/>
        </p:nvSpPr>
        <p:spPr>
          <a:xfrm>
            <a:off x="1593129" y="5704469"/>
            <a:ext cx="4572000" cy="369332"/>
          </a:xfrm>
          <a:prstGeom prst="rect">
            <a:avLst/>
          </a:prstGeom>
          <a:noFill/>
        </p:spPr>
        <p:txBody>
          <a:bodyPr wrap="square">
            <a:spAutoFit/>
          </a:bodyPr>
          <a:lstStyle/>
          <a:p>
            <a:pPr defTabSz="914400" eaLnBrk="1" fontAlgn="auto" hangingPunct="1">
              <a:spcBef>
                <a:spcPts val="0"/>
              </a:spcBef>
              <a:spcAft>
                <a:spcPts val="0"/>
              </a:spcAft>
              <a:defRPr/>
            </a:pPr>
            <a:r>
              <a:rPr lang="en-GB" kern="0" dirty="0">
                <a:solidFill>
                  <a:srgbClr val="7A2A3D"/>
                </a:solidFill>
                <a:latin typeface="Aptos" panose="020B0004020202020204" pitchFamily="34" charset="0"/>
                <a:cs typeface="Arial" panose="020B0604020202020204" pitchFamily="34" charset="0"/>
              </a:rPr>
              <a:t>Tax-free dividend allowance</a:t>
            </a:r>
            <a:endParaRPr lang="en-GB" kern="0" dirty="0">
              <a:solidFill>
                <a:srgbClr val="7A2A3D"/>
              </a:solidFill>
              <a:latin typeface="Aptos" panose="020B0004020202020204" pitchFamily="34" charset="0"/>
            </a:endParaRPr>
          </a:p>
        </p:txBody>
      </p:sp>
      <p:sp>
        <p:nvSpPr>
          <p:cNvPr id="75" name="TextBox 74">
            <a:extLst>
              <a:ext uri="{FF2B5EF4-FFF2-40B4-BE49-F238E27FC236}">
                <a16:creationId xmlns:a16="http://schemas.microsoft.com/office/drawing/2014/main" id="{91F50F88-9F7D-AF8A-BA4D-E754212D1E41}"/>
              </a:ext>
            </a:extLst>
          </p:cNvPr>
          <p:cNvSpPr txBox="1"/>
          <p:nvPr/>
        </p:nvSpPr>
        <p:spPr>
          <a:xfrm>
            <a:off x="1093926" y="6141288"/>
            <a:ext cx="9733417" cy="307777"/>
          </a:xfrm>
          <a:prstGeom prst="rect">
            <a:avLst/>
          </a:prstGeom>
          <a:noFill/>
        </p:spPr>
        <p:txBody>
          <a:bodyPr wrap="square">
            <a:spAutoFit/>
          </a:bodyPr>
          <a:lstStyle/>
          <a:p>
            <a:pPr marL="0" lvl="1" eaLnBrk="1" fontAlgn="auto" hangingPunct="1">
              <a:spcBef>
                <a:spcPts val="0"/>
              </a:spcBef>
              <a:spcAft>
                <a:spcPts val="600"/>
              </a:spcAft>
              <a:buClr>
                <a:srgbClr val="5781C1"/>
              </a:buClr>
              <a:buSzPct val="80000"/>
              <a:defRPr/>
            </a:pPr>
            <a:r>
              <a:rPr lang="en-GB" sz="1400" kern="0">
                <a:solidFill>
                  <a:srgbClr val="000000"/>
                </a:solidFill>
                <a:latin typeface="Aptos" panose="020B0004020202020204" pitchFamily="34" charset="0"/>
                <a:cs typeface="Arial" pitchFamily="34" charset="0"/>
              </a:rPr>
              <a:t>The dividend allowance is based on UK income tax rates and not Scottish income tax rates </a:t>
            </a:r>
          </a:p>
        </p:txBody>
      </p:sp>
      <p:sp>
        <p:nvSpPr>
          <p:cNvPr id="2" name="RefTextBox123">
            <a:extLst>
              <a:ext uri="{FF2B5EF4-FFF2-40B4-BE49-F238E27FC236}">
                <a16:creationId xmlns:a16="http://schemas.microsoft.com/office/drawing/2014/main" id="{52EC22C3-E126-D5BC-1AF8-8A4C6D355A65}"/>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949307065</a:t>
            </a:r>
          </a:p>
        </p:txBody>
      </p:sp>
    </p:spTree>
    <p:custDataLst>
      <p:tags r:id="rId1"/>
    </p:custDataLst>
    <p:extLst>
      <p:ext uri="{BB962C8B-B14F-4D97-AF65-F5344CB8AC3E}">
        <p14:creationId xmlns:p14="http://schemas.microsoft.com/office/powerpoint/2010/main" val="230833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500"/>
                                        <p:tgtEl>
                                          <p:spTgt spid="6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P spid="69" grpId="0"/>
      <p:bldP spid="70" grpId="0"/>
      <p:bldP spid="71" grpId="0"/>
      <p:bldP spid="72" grpId="0"/>
      <p:bldP spid="7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C85B-B081-D0ED-CC25-10370AD42FFA}"/>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dirty="0">
                <a:solidFill>
                  <a:srgbClr val="391C66"/>
                </a:solidFill>
                <a:latin typeface="Aptos Display" panose="020B0004020202020204" pitchFamily="34" charset="0"/>
                <a:ea typeface="ヒラギノ角ゴ Pro W3"/>
              </a:rPr>
              <a:t>Capital gains tax (CGT)</a:t>
            </a:r>
          </a:p>
        </p:txBody>
      </p:sp>
      <p:sp>
        <p:nvSpPr>
          <p:cNvPr id="5" name="RefTextBox123">
            <a:extLst>
              <a:ext uri="{FF2B5EF4-FFF2-40B4-BE49-F238E27FC236}">
                <a16:creationId xmlns:a16="http://schemas.microsoft.com/office/drawing/2014/main" id="{FC34EEE6-46BA-F074-AD3C-0EC937E11065}"/>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429475516</a:t>
            </a:r>
          </a:p>
        </p:txBody>
      </p:sp>
      <p:sp>
        <p:nvSpPr>
          <p:cNvPr id="3" name="TextBox 2">
            <a:extLst>
              <a:ext uri="{FF2B5EF4-FFF2-40B4-BE49-F238E27FC236}">
                <a16:creationId xmlns:a16="http://schemas.microsoft.com/office/drawing/2014/main" id="{750506E4-E1EA-CDAC-BF57-02BE5FCB2E7A}"/>
              </a:ext>
            </a:extLst>
          </p:cNvPr>
          <p:cNvSpPr txBox="1"/>
          <p:nvPr/>
        </p:nvSpPr>
        <p:spPr>
          <a:xfrm>
            <a:off x="805708" y="1682069"/>
            <a:ext cx="8710601" cy="369332"/>
          </a:xfrm>
          <a:prstGeom prst="rect">
            <a:avLst/>
          </a:prstGeom>
          <a:noFill/>
        </p:spPr>
        <p:txBody>
          <a:bodyPr wrap="square">
            <a:spAutoFit/>
          </a:bodyPr>
          <a:lstStyle/>
          <a:p>
            <a:r>
              <a:rPr lang="en-GB" dirty="0"/>
              <a:t>A tax on the profit when you sell (or ‘dispose of’) an asset that’s increased in value.</a:t>
            </a:r>
          </a:p>
        </p:txBody>
      </p:sp>
      <p:sp>
        <p:nvSpPr>
          <p:cNvPr id="4" name="TextBox 3">
            <a:extLst>
              <a:ext uri="{FF2B5EF4-FFF2-40B4-BE49-F238E27FC236}">
                <a16:creationId xmlns:a16="http://schemas.microsoft.com/office/drawing/2014/main" id="{E8A0190C-7797-89F9-02EC-A29FC886F9F6}"/>
              </a:ext>
            </a:extLst>
          </p:cNvPr>
          <p:cNvSpPr txBox="1"/>
          <p:nvPr/>
        </p:nvSpPr>
        <p:spPr>
          <a:xfrm>
            <a:off x="2915061" y="5055196"/>
            <a:ext cx="3283101" cy="338554"/>
          </a:xfrm>
          <a:prstGeom prst="rect">
            <a:avLst/>
          </a:prstGeom>
          <a:noFill/>
        </p:spPr>
        <p:txBody>
          <a:bodyPr vert="horz" wrap="square" rtlCol="0">
            <a:spAutoFit/>
          </a:bodyPr>
          <a:lstStyle/>
          <a:p>
            <a:r>
              <a:rPr lang="en-GB" sz="1600" dirty="0"/>
              <a:t>Pensions &amp; ISAs</a:t>
            </a:r>
          </a:p>
        </p:txBody>
      </p:sp>
      <p:sp>
        <p:nvSpPr>
          <p:cNvPr id="6" name="TextBox 5">
            <a:extLst>
              <a:ext uri="{FF2B5EF4-FFF2-40B4-BE49-F238E27FC236}">
                <a16:creationId xmlns:a16="http://schemas.microsoft.com/office/drawing/2014/main" id="{682CA05D-5647-D071-704A-E491A680CD51}"/>
              </a:ext>
            </a:extLst>
          </p:cNvPr>
          <p:cNvSpPr txBox="1"/>
          <p:nvPr/>
        </p:nvSpPr>
        <p:spPr>
          <a:xfrm>
            <a:off x="4201190" y="2844277"/>
            <a:ext cx="1716869" cy="584775"/>
          </a:xfrm>
          <a:prstGeom prst="rect">
            <a:avLst/>
          </a:prstGeom>
          <a:noFill/>
        </p:spPr>
        <p:txBody>
          <a:bodyPr vert="horz" wrap="square" rtlCol="0">
            <a:spAutoFit/>
          </a:bodyPr>
          <a:lstStyle/>
          <a:p>
            <a:pPr algn="ctr"/>
            <a:r>
              <a:rPr lang="en-GB" sz="3200" dirty="0"/>
              <a:t>£3,000</a:t>
            </a:r>
            <a:endParaRPr lang="en-GB" sz="1600" dirty="0"/>
          </a:p>
        </p:txBody>
      </p:sp>
      <p:sp>
        <p:nvSpPr>
          <p:cNvPr id="7" name="Shape">
            <a:extLst>
              <a:ext uri="{FF2B5EF4-FFF2-40B4-BE49-F238E27FC236}">
                <a16:creationId xmlns:a16="http://schemas.microsoft.com/office/drawing/2014/main" id="{48E8223F-8C69-4B7B-ED03-D8B1C8EFBA3D}"/>
              </a:ext>
            </a:extLst>
          </p:cNvPr>
          <p:cNvSpPr/>
          <p:nvPr/>
        </p:nvSpPr>
        <p:spPr>
          <a:xfrm>
            <a:off x="8596506" y="3973157"/>
            <a:ext cx="520633" cy="627661"/>
          </a:xfrm>
          <a:custGeom>
            <a:avLst/>
            <a:gdLst/>
            <a:ahLst/>
            <a:cxnLst>
              <a:cxn ang="0">
                <a:pos x="wd2" y="hd2"/>
              </a:cxn>
              <a:cxn ang="5400000">
                <a:pos x="wd2" y="hd2"/>
              </a:cxn>
              <a:cxn ang="10800000">
                <a:pos x="wd2" y="hd2"/>
              </a:cxn>
              <a:cxn ang="16200000">
                <a:pos x="wd2" y="hd2"/>
              </a:cxn>
            </a:cxnLst>
            <a:rect l="0" t="0" r="r" b="b"/>
            <a:pathLst>
              <a:path w="21600" h="21410" extrusionOk="0">
                <a:moveTo>
                  <a:pt x="3978" y="2054"/>
                </a:moveTo>
                <a:lnTo>
                  <a:pt x="7724" y="571"/>
                </a:lnTo>
                <a:cubicBezTo>
                  <a:pt x="9667" y="-190"/>
                  <a:pt x="11933" y="-190"/>
                  <a:pt x="13876" y="571"/>
                </a:cubicBezTo>
                <a:lnTo>
                  <a:pt x="17622" y="2054"/>
                </a:lnTo>
                <a:cubicBezTo>
                  <a:pt x="20074" y="3042"/>
                  <a:pt x="21600" y="5058"/>
                  <a:pt x="21600" y="7302"/>
                </a:cubicBezTo>
                <a:lnTo>
                  <a:pt x="21600" y="15592"/>
                </a:lnTo>
                <a:cubicBezTo>
                  <a:pt x="21600" y="18786"/>
                  <a:pt x="18455" y="21410"/>
                  <a:pt x="14523" y="21410"/>
                </a:cubicBezTo>
                <a:lnTo>
                  <a:pt x="7077" y="21410"/>
                </a:lnTo>
                <a:cubicBezTo>
                  <a:pt x="3191" y="21410"/>
                  <a:pt x="0" y="18824"/>
                  <a:pt x="0" y="15592"/>
                </a:cubicBezTo>
                <a:lnTo>
                  <a:pt x="0" y="7302"/>
                </a:lnTo>
                <a:cubicBezTo>
                  <a:pt x="0" y="5058"/>
                  <a:pt x="1573" y="3042"/>
                  <a:pt x="3978" y="2054"/>
                </a:cubicBezTo>
                <a:close/>
              </a:path>
            </a:pathLst>
          </a:custGeom>
          <a:solidFill>
            <a:schemeClr val="accent1"/>
          </a:solidFill>
          <a:ln w="12700">
            <a:miter lim="400000"/>
          </a:ln>
        </p:spPr>
        <p:txBody>
          <a:bodyPr lIns="28575" tIns="28575" rIns="28575" bIns="28575" anchor="ctr"/>
          <a:lstStyle/>
          <a:p>
            <a:pPr>
              <a:defRPr sz="3000">
                <a:solidFill>
                  <a:srgbClr val="FFFFFF"/>
                </a:solidFill>
              </a:defRPr>
            </a:pPr>
            <a:endParaRPr sz="2800"/>
          </a:p>
        </p:txBody>
      </p:sp>
      <p:grpSp>
        <p:nvGrpSpPr>
          <p:cNvPr id="9" name="Group 8">
            <a:extLst>
              <a:ext uri="{FF2B5EF4-FFF2-40B4-BE49-F238E27FC236}">
                <a16:creationId xmlns:a16="http://schemas.microsoft.com/office/drawing/2014/main" id="{8A5EA52A-DE49-9797-4C47-8CC1C50CC634}"/>
              </a:ext>
            </a:extLst>
          </p:cNvPr>
          <p:cNvGrpSpPr/>
          <p:nvPr/>
        </p:nvGrpSpPr>
        <p:grpSpPr>
          <a:xfrm>
            <a:off x="7787652" y="4055307"/>
            <a:ext cx="2140715" cy="2380553"/>
            <a:chOff x="6044688" y="3474557"/>
            <a:chExt cx="2140715" cy="2380553"/>
          </a:xfrm>
        </p:grpSpPr>
        <p:sp>
          <p:nvSpPr>
            <p:cNvPr id="10" name="Shape">
              <a:extLst>
                <a:ext uri="{FF2B5EF4-FFF2-40B4-BE49-F238E27FC236}">
                  <a16:creationId xmlns:a16="http://schemas.microsoft.com/office/drawing/2014/main" id="{1E695F63-E4C3-1620-5E9F-14E538064321}"/>
                </a:ext>
              </a:extLst>
            </p:cNvPr>
            <p:cNvSpPr/>
            <p:nvPr/>
          </p:nvSpPr>
          <p:spPr>
            <a:xfrm>
              <a:off x="6255422" y="3760306"/>
              <a:ext cx="1716869" cy="2094804"/>
            </a:xfrm>
            <a:custGeom>
              <a:avLst/>
              <a:gdLst/>
              <a:ahLst/>
              <a:cxnLst>
                <a:cxn ang="0">
                  <a:pos x="wd2" y="hd2"/>
                </a:cxn>
                <a:cxn ang="5400000">
                  <a:pos x="wd2" y="hd2"/>
                </a:cxn>
                <a:cxn ang="10800000">
                  <a:pos x="wd2" y="hd2"/>
                </a:cxn>
                <a:cxn ang="16200000">
                  <a:pos x="wd2" y="hd2"/>
                </a:cxn>
              </a:cxnLst>
              <a:rect l="0" t="0" r="r" b="b"/>
              <a:pathLst>
                <a:path w="21600" h="21600" extrusionOk="0">
                  <a:moveTo>
                    <a:pt x="19019" y="0"/>
                  </a:moveTo>
                  <a:lnTo>
                    <a:pt x="14826" y="0"/>
                  </a:lnTo>
                  <a:lnTo>
                    <a:pt x="14826" y="690"/>
                  </a:lnTo>
                  <a:lnTo>
                    <a:pt x="19019" y="690"/>
                  </a:lnTo>
                  <a:cubicBezTo>
                    <a:pt x="19973" y="690"/>
                    <a:pt x="20744" y="1322"/>
                    <a:pt x="20744" y="2104"/>
                  </a:cubicBezTo>
                  <a:lnTo>
                    <a:pt x="20744" y="16243"/>
                  </a:lnTo>
                  <a:cubicBezTo>
                    <a:pt x="20744" y="16783"/>
                    <a:pt x="20366" y="17278"/>
                    <a:pt x="19777" y="17519"/>
                  </a:cubicBezTo>
                  <a:lnTo>
                    <a:pt x="11543" y="20772"/>
                  </a:lnTo>
                  <a:cubicBezTo>
                    <a:pt x="11067" y="20956"/>
                    <a:pt x="10520" y="20956"/>
                    <a:pt x="10043" y="20772"/>
                  </a:cubicBezTo>
                  <a:lnTo>
                    <a:pt x="1809" y="17519"/>
                  </a:lnTo>
                  <a:cubicBezTo>
                    <a:pt x="1220" y="17289"/>
                    <a:pt x="842" y="16783"/>
                    <a:pt x="842" y="16243"/>
                  </a:cubicBezTo>
                  <a:lnTo>
                    <a:pt x="842" y="2104"/>
                  </a:lnTo>
                  <a:cubicBezTo>
                    <a:pt x="842" y="1322"/>
                    <a:pt x="1613" y="690"/>
                    <a:pt x="2567" y="690"/>
                  </a:cubicBezTo>
                  <a:lnTo>
                    <a:pt x="6760" y="690"/>
                  </a:lnTo>
                  <a:lnTo>
                    <a:pt x="6760" y="0"/>
                  </a:lnTo>
                  <a:lnTo>
                    <a:pt x="2567" y="0"/>
                  </a:lnTo>
                  <a:cubicBezTo>
                    <a:pt x="1150" y="0"/>
                    <a:pt x="0" y="943"/>
                    <a:pt x="0" y="2104"/>
                  </a:cubicBezTo>
                  <a:lnTo>
                    <a:pt x="0" y="16243"/>
                  </a:lnTo>
                  <a:cubicBezTo>
                    <a:pt x="0" y="17048"/>
                    <a:pt x="575" y="17784"/>
                    <a:pt x="1445" y="18140"/>
                  </a:cubicBezTo>
                  <a:lnTo>
                    <a:pt x="9678" y="21393"/>
                  </a:lnTo>
                  <a:cubicBezTo>
                    <a:pt x="10029" y="21531"/>
                    <a:pt x="10407" y="21600"/>
                    <a:pt x="10800" y="21600"/>
                  </a:cubicBezTo>
                  <a:cubicBezTo>
                    <a:pt x="11179" y="21600"/>
                    <a:pt x="11557" y="21531"/>
                    <a:pt x="11922" y="21393"/>
                  </a:cubicBezTo>
                  <a:lnTo>
                    <a:pt x="20155" y="18140"/>
                  </a:lnTo>
                  <a:cubicBezTo>
                    <a:pt x="21039" y="17795"/>
                    <a:pt x="21600" y="17048"/>
                    <a:pt x="21600" y="16243"/>
                  </a:cubicBezTo>
                  <a:lnTo>
                    <a:pt x="21600" y="2104"/>
                  </a:lnTo>
                  <a:cubicBezTo>
                    <a:pt x="21586" y="943"/>
                    <a:pt x="20436" y="0"/>
                    <a:pt x="19019" y="0"/>
                  </a:cubicBezTo>
                  <a:close/>
                </a:path>
              </a:pathLst>
            </a:custGeom>
            <a:solidFill>
              <a:schemeClr val="accent1"/>
            </a:solidFill>
            <a:ln w="12700">
              <a:miter lim="400000"/>
            </a:ln>
          </p:spPr>
          <p:txBody>
            <a:bodyPr lIns="28575" tIns="28575" rIns="28575" bIns="28575" anchor="ctr"/>
            <a:lstStyle/>
            <a:p>
              <a:pPr>
                <a:defRPr sz="3000">
                  <a:solidFill>
                    <a:srgbClr val="FFFFFF"/>
                  </a:solidFill>
                </a:defRPr>
              </a:pPr>
              <a:endParaRPr sz="2800"/>
            </a:p>
          </p:txBody>
        </p:sp>
        <p:sp>
          <p:nvSpPr>
            <p:cNvPr id="11" name="TextBox 10">
              <a:extLst>
                <a:ext uri="{FF2B5EF4-FFF2-40B4-BE49-F238E27FC236}">
                  <a16:creationId xmlns:a16="http://schemas.microsoft.com/office/drawing/2014/main" id="{68B14546-44DC-948D-6EA4-0BAEBAE9BBB3}"/>
                </a:ext>
              </a:extLst>
            </p:cNvPr>
            <p:cNvSpPr txBox="1"/>
            <p:nvPr/>
          </p:nvSpPr>
          <p:spPr>
            <a:xfrm>
              <a:off x="6044688" y="3978211"/>
              <a:ext cx="2140715" cy="523220"/>
            </a:xfrm>
            <a:prstGeom prst="rect">
              <a:avLst/>
            </a:prstGeom>
            <a:noFill/>
          </p:spPr>
          <p:txBody>
            <a:bodyPr wrap="square" rtlCol="0">
              <a:spAutoFit/>
            </a:bodyPr>
            <a:lstStyle/>
            <a:p>
              <a:pPr algn="ctr"/>
              <a:r>
                <a:rPr lang="en-GB" sz="1400" b="1">
                  <a:solidFill>
                    <a:schemeClr val="accent1"/>
                  </a:solidFill>
                </a:rPr>
                <a:t>Gains from </a:t>
              </a:r>
            </a:p>
            <a:p>
              <a:pPr algn="ctr"/>
              <a:r>
                <a:rPr lang="en-GB" sz="1400" b="1">
                  <a:solidFill>
                    <a:schemeClr val="accent1"/>
                  </a:solidFill>
                </a:rPr>
                <a:t>second properties</a:t>
              </a:r>
            </a:p>
          </p:txBody>
        </p:sp>
        <p:sp>
          <p:nvSpPr>
            <p:cNvPr id="12" name="TextBox 11">
              <a:extLst>
                <a:ext uri="{FF2B5EF4-FFF2-40B4-BE49-F238E27FC236}">
                  <a16:creationId xmlns:a16="http://schemas.microsoft.com/office/drawing/2014/main" id="{B3DC811A-AF0A-4B73-64DB-83C1B1D519ED}"/>
                </a:ext>
              </a:extLst>
            </p:cNvPr>
            <p:cNvSpPr txBox="1"/>
            <p:nvPr/>
          </p:nvSpPr>
          <p:spPr>
            <a:xfrm>
              <a:off x="6354206" y="4590778"/>
              <a:ext cx="1519297" cy="830997"/>
            </a:xfrm>
            <a:prstGeom prst="rect">
              <a:avLst/>
            </a:prstGeom>
            <a:noFill/>
          </p:spPr>
          <p:txBody>
            <a:bodyPr wrap="square" rtlCol="0">
              <a:spAutoFit/>
            </a:bodyPr>
            <a:lstStyle/>
            <a:p>
              <a:r>
                <a:rPr lang="en-GB" sz="2400"/>
                <a:t>18% </a:t>
              </a:r>
              <a:r>
                <a:rPr lang="en-GB" sz="1100"/>
                <a:t>basic rate</a:t>
              </a:r>
              <a:endParaRPr lang="en-GB" sz="2400"/>
            </a:p>
            <a:p>
              <a:r>
                <a:rPr lang="en-GB" sz="2400"/>
                <a:t>24% </a:t>
              </a:r>
              <a:r>
                <a:rPr lang="en-GB" sz="1050"/>
                <a:t>higher rate</a:t>
              </a:r>
              <a:endParaRPr lang="en-GB" sz="2400"/>
            </a:p>
          </p:txBody>
        </p:sp>
        <p:pic>
          <p:nvPicPr>
            <p:cNvPr id="13" name="Graphic 12" descr="Home with solid fill">
              <a:extLst>
                <a:ext uri="{FF2B5EF4-FFF2-40B4-BE49-F238E27FC236}">
                  <a16:creationId xmlns:a16="http://schemas.microsoft.com/office/drawing/2014/main" id="{39ACDB59-A6FA-86B8-469D-AD0E7A2E879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06702" y="3474557"/>
              <a:ext cx="414307" cy="414307"/>
            </a:xfrm>
            <a:prstGeom prst="rect">
              <a:avLst/>
            </a:prstGeom>
          </p:spPr>
        </p:pic>
      </p:grpSp>
      <p:grpSp>
        <p:nvGrpSpPr>
          <p:cNvPr id="14" name="Group 13">
            <a:extLst>
              <a:ext uri="{FF2B5EF4-FFF2-40B4-BE49-F238E27FC236}">
                <a16:creationId xmlns:a16="http://schemas.microsoft.com/office/drawing/2014/main" id="{255BDC97-05CD-0DB1-B0DE-5331172C67DD}"/>
              </a:ext>
            </a:extLst>
          </p:cNvPr>
          <p:cNvGrpSpPr/>
          <p:nvPr/>
        </p:nvGrpSpPr>
        <p:grpSpPr>
          <a:xfrm>
            <a:off x="5409851" y="3973157"/>
            <a:ext cx="1764102" cy="2462703"/>
            <a:chOff x="3666888" y="3392407"/>
            <a:chExt cx="1764102" cy="2462703"/>
          </a:xfrm>
        </p:grpSpPr>
        <p:sp>
          <p:nvSpPr>
            <p:cNvPr id="15" name="Shape">
              <a:extLst>
                <a:ext uri="{FF2B5EF4-FFF2-40B4-BE49-F238E27FC236}">
                  <a16:creationId xmlns:a16="http://schemas.microsoft.com/office/drawing/2014/main" id="{84124880-039D-3EDC-2B3F-26E23257243B}"/>
                </a:ext>
              </a:extLst>
            </p:cNvPr>
            <p:cNvSpPr/>
            <p:nvPr/>
          </p:nvSpPr>
          <p:spPr>
            <a:xfrm>
              <a:off x="3714121" y="3760306"/>
              <a:ext cx="1716869" cy="2094804"/>
            </a:xfrm>
            <a:custGeom>
              <a:avLst/>
              <a:gdLst/>
              <a:ahLst/>
              <a:cxnLst>
                <a:cxn ang="0">
                  <a:pos x="wd2" y="hd2"/>
                </a:cxn>
                <a:cxn ang="5400000">
                  <a:pos x="wd2" y="hd2"/>
                </a:cxn>
                <a:cxn ang="10800000">
                  <a:pos x="wd2" y="hd2"/>
                </a:cxn>
                <a:cxn ang="16200000">
                  <a:pos x="wd2" y="hd2"/>
                </a:cxn>
              </a:cxnLst>
              <a:rect l="0" t="0" r="r" b="b"/>
              <a:pathLst>
                <a:path w="21600" h="21600" extrusionOk="0">
                  <a:moveTo>
                    <a:pt x="19019" y="0"/>
                  </a:moveTo>
                  <a:lnTo>
                    <a:pt x="14826" y="0"/>
                  </a:lnTo>
                  <a:lnTo>
                    <a:pt x="14826" y="690"/>
                  </a:lnTo>
                  <a:lnTo>
                    <a:pt x="19019" y="690"/>
                  </a:lnTo>
                  <a:cubicBezTo>
                    <a:pt x="19973" y="690"/>
                    <a:pt x="20744" y="1322"/>
                    <a:pt x="20744" y="2104"/>
                  </a:cubicBezTo>
                  <a:lnTo>
                    <a:pt x="20744" y="16243"/>
                  </a:lnTo>
                  <a:cubicBezTo>
                    <a:pt x="20744" y="16783"/>
                    <a:pt x="20366" y="17278"/>
                    <a:pt x="19777" y="17519"/>
                  </a:cubicBezTo>
                  <a:lnTo>
                    <a:pt x="11543" y="20772"/>
                  </a:lnTo>
                  <a:cubicBezTo>
                    <a:pt x="11067" y="20956"/>
                    <a:pt x="10520" y="20956"/>
                    <a:pt x="10043" y="20772"/>
                  </a:cubicBezTo>
                  <a:lnTo>
                    <a:pt x="1809" y="17519"/>
                  </a:lnTo>
                  <a:cubicBezTo>
                    <a:pt x="1220" y="17289"/>
                    <a:pt x="842" y="16783"/>
                    <a:pt x="842" y="16243"/>
                  </a:cubicBezTo>
                  <a:lnTo>
                    <a:pt x="842" y="2104"/>
                  </a:lnTo>
                  <a:cubicBezTo>
                    <a:pt x="842" y="1322"/>
                    <a:pt x="1613" y="690"/>
                    <a:pt x="2567" y="690"/>
                  </a:cubicBezTo>
                  <a:lnTo>
                    <a:pt x="6760" y="690"/>
                  </a:lnTo>
                  <a:lnTo>
                    <a:pt x="6760" y="0"/>
                  </a:lnTo>
                  <a:lnTo>
                    <a:pt x="2567" y="0"/>
                  </a:lnTo>
                  <a:cubicBezTo>
                    <a:pt x="1150" y="0"/>
                    <a:pt x="0" y="943"/>
                    <a:pt x="0" y="2104"/>
                  </a:cubicBezTo>
                  <a:lnTo>
                    <a:pt x="0" y="16243"/>
                  </a:lnTo>
                  <a:cubicBezTo>
                    <a:pt x="0" y="17048"/>
                    <a:pt x="575" y="17784"/>
                    <a:pt x="1445" y="18140"/>
                  </a:cubicBezTo>
                  <a:lnTo>
                    <a:pt x="9678" y="21393"/>
                  </a:lnTo>
                  <a:cubicBezTo>
                    <a:pt x="10029" y="21531"/>
                    <a:pt x="10407" y="21600"/>
                    <a:pt x="10800" y="21600"/>
                  </a:cubicBezTo>
                  <a:cubicBezTo>
                    <a:pt x="11179" y="21600"/>
                    <a:pt x="11557" y="21531"/>
                    <a:pt x="11922" y="21393"/>
                  </a:cubicBezTo>
                  <a:lnTo>
                    <a:pt x="20155" y="18140"/>
                  </a:lnTo>
                  <a:cubicBezTo>
                    <a:pt x="21039" y="17795"/>
                    <a:pt x="21600" y="17048"/>
                    <a:pt x="21600" y="16243"/>
                  </a:cubicBezTo>
                  <a:lnTo>
                    <a:pt x="21600" y="2104"/>
                  </a:lnTo>
                  <a:cubicBezTo>
                    <a:pt x="21586" y="943"/>
                    <a:pt x="20422" y="0"/>
                    <a:pt x="19019" y="0"/>
                  </a:cubicBezTo>
                  <a:close/>
                </a:path>
              </a:pathLst>
            </a:custGeom>
            <a:solidFill>
              <a:schemeClr val="accent4">
                <a:lumMod val="75000"/>
              </a:schemeClr>
            </a:solidFill>
            <a:ln w="12700">
              <a:miter lim="400000"/>
            </a:ln>
          </p:spPr>
          <p:txBody>
            <a:bodyPr lIns="28575" tIns="28575" rIns="28575" bIns="28575" anchor="ctr"/>
            <a:lstStyle/>
            <a:p>
              <a:pPr>
                <a:defRPr sz="3000">
                  <a:solidFill>
                    <a:srgbClr val="FFFFFF"/>
                  </a:solidFill>
                </a:defRPr>
              </a:pPr>
              <a:endParaRPr sz="2800"/>
            </a:p>
          </p:txBody>
        </p:sp>
        <p:sp>
          <p:nvSpPr>
            <p:cNvPr id="16" name="Shape">
              <a:extLst>
                <a:ext uri="{FF2B5EF4-FFF2-40B4-BE49-F238E27FC236}">
                  <a16:creationId xmlns:a16="http://schemas.microsoft.com/office/drawing/2014/main" id="{7E65D09D-40D3-11FC-FBC6-8D1E6695FFC3}"/>
                </a:ext>
              </a:extLst>
            </p:cNvPr>
            <p:cNvSpPr/>
            <p:nvPr/>
          </p:nvSpPr>
          <p:spPr>
            <a:xfrm>
              <a:off x="4312227" y="3392407"/>
              <a:ext cx="520656" cy="627661"/>
            </a:xfrm>
            <a:custGeom>
              <a:avLst/>
              <a:gdLst/>
              <a:ahLst/>
              <a:cxnLst>
                <a:cxn ang="0">
                  <a:pos x="wd2" y="hd2"/>
                </a:cxn>
                <a:cxn ang="5400000">
                  <a:pos x="wd2" y="hd2"/>
                </a:cxn>
                <a:cxn ang="10800000">
                  <a:pos x="wd2" y="hd2"/>
                </a:cxn>
                <a:cxn ang="16200000">
                  <a:pos x="wd2" y="hd2"/>
                </a:cxn>
              </a:cxnLst>
              <a:rect l="0" t="0" r="r" b="b"/>
              <a:pathLst>
                <a:path w="21555" h="21410" extrusionOk="0">
                  <a:moveTo>
                    <a:pt x="3970" y="2054"/>
                  </a:moveTo>
                  <a:lnTo>
                    <a:pt x="7709" y="571"/>
                  </a:lnTo>
                  <a:cubicBezTo>
                    <a:pt x="9647" y="-190"/>
                    <a:pt x="11909" y="-190"/>
                    <a:pt x="13847" y="571"/>
                  </a:cubicBezTo>
                  <a:lnTo>
                    <a:pt x="17586" y="2054"/>
                  </a:lnTo>
                  <a:cubicBezTo>
                    <a:pt x="20032" y="3042"/>
                    <a:pt x="21555" y="5058"/>
                    <a:pt x="21555" y="7302"/>
                  </a:cubicBezTo>
                  <a:lnTo>
                    <a:pt x="21555" y="15592"/>
                  </a:lnTo>
                  <a:cubicBezTo>
                    <a:pt x="21555" y="18786"/>
                    <a:pt x="18417" y="21410"/>
                    <a:pt x="14494" y="21410"/>
                  </a:cubicBezTo>
                  <a:lnTo>
                    <a:pt x="7063" y="21410"/>
                  </a:lnTo>
                  <a:cubicBezTo>
                    <a:pt x="3186" y="21410"/>
                    <a:pt x="1" y="18824"/>
                    <a:pt x="1" y="15592"/>
                  </a:cubicBezTo>
                  <a:lnTo>
                    <a:pt x="1" y="7302"/>
                  </a:lnTo>
                  <a:cubicBezTo>
                    <a:pt x="-45" y="5058"/>
                    <a:pt x="1524" y="3042"/>
                    <a:pt x="3970" y="2054"/>
                  </a:cubicBezTo>
                  <a:close/>
                </a:path>
              </a:pathLst>
            </a:custGeom>
            <a:solidFill>
              <a:schemeClr val="accent4">
                <a:lumMod val="75000"/>
              </a:schemeClr>
            </a:solidFill>
            <a:ln w="12700">
              <a:miter lim="400000"/>
            </a:ln>
          </p:spPr>
          <p:txBody>
            <a:bodyPr lIns="28575" tIns="28575" rIns="28575" bIns="28575" anchor="ctr"/>
            <a:lstStyle/>
            <a:p>
              <a:pPr>
                <a:defRPr sz="3000">
                  <a:solidFill>
                    <a:srgbClr val="FFFFFF"/>
                  </a:solidFill>
                </a:defRPr>
              </a:pPr>
              <a:endParaRPr sz="2800"/>
            </a:p>
          </p:txBody>
        </p:sp>
        <p:sp>
          <p:nvSpPr>
            <p:cNvPr id="17" name="TextBox 16">
              <a:extLst>
                <a:ext uri="{FF2B5EF4-FFF2-40B4-BE49-F238E27FC236}">
                  <a16:creationId xmlns:a16="http://schemas.microsoft.com/office/drawing/2014/main" id="{1065F5CA-A820-980F-D2D7-BEBA15841BBE}"/>
                </a:ext>
              </a:extLst>
            </p:cNvPr>
            <p:cNvSpPr txBox="1"/>
            <p:nvPr/>
          </p:nvSpPr>
          <p:spPr>
            <a:xfrm>
              <a:off x="3666888" y="3990159"/>
              <a:ext cx="1764102" cy="738664"/>
            </a:xfrm>
            <a:prstGeom prst="rect">
              <a:avLst/>
            </a:prstGeom>
            <a:noFill/>
          </p:spPr>
          <p:txBody>
            <a:bodyPr wrap="square" rtlCol="0">
              <a:spAutoFit/>
            </a:bodyPr>
            <a:lstStyle/>
            <a:p>
              <a:pPr algn="ctr"/>
              <a:r>
                <a:rPr lang="en-GB" sz="1400" b="1" dirty="0">
                  <a:solidFill>
                    <a:srgbClr val="7A2A3D"/>
                  </a:solidFill>
                </a:rPr>
                <a:t>Gains within the basic rate tax band</a:t>
              </a:r>
            </a:p>
          </p:txBody>
        </p:sp>
        <p:sp>
          <p:nvSpPr>
            <p:cNvPr id="18" name="TextBox 17">
              <a:extLst>
                <a:ext uri="{FF2B5EF4-FFF2-40B4-BE49-F238E27FC236}">
                  <a16:creationId xmlns:a16="http://schemas.microsoft.com/office/drawing/2014/main" id="{5F0BA6D6-CE43-E7DD-49D2-65C100CD9214}"/>
                </a:ext>
              </a:extLst>
            </p:cNvPr>
            <p:cNvSpPr txBox="1"/>
            <p:nvPr/>
          </p:nvSpPr>
          <p:spPr>
            <a:xfrm>
              <a:off x="3895045" y="4676936"/>
              <a:ext cx="1519297" cy="830997"/>
            </a:xfrm>
            <a:prstGeom prst="rect">
              <a:avLst/>
            </a:prstGeom>
            <a:noFill/>
          </p:spPr>
          <p:txBody>
            <a:bodyPr wrap="square" rtlCol="0">
              <a:spAutoFit/>
            </a:bodyPr>
            <a:lstStyle/>
            <a:p>
              <a:r>
                <a:rPr lang="en-GB" sz="4800" dirty="0"/>
                <a:t>18%</a:t>
              </a:r>
            </a:p>
          </p:txBody>
        </p:sp>
        <p:pic>
          <p:nvPicPr>
            <p:cNvPr id="19" name="Graphic 18" descr="Coins with solid fill">
              <a:extLst>
                <a:ext uri="{FF2B5EF4-FFF2-40B4-BE49-F238E27FC236}">
                  <a16:creationId xmlns:a16="http://schemas.microsoft.com/office/drawing/2014/main" id="{AB511047-F6CB-F63E-6C6F-4ACC8E68CDE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371629" y="3499083"/>
              <a:ext cx="414307" cy="414307"/>
            </a:xfrm>
            <a:prstGeom prst="rect">
              <a:avLst/>
            </a:prstGeom>
          </p:spPr>
        </p:pic>
      </p:grpSp>
      <p:grpSp>
        <p:nvGrpSpPr>
          <p:cNvPr id="20" name="Group 19">
            <a:extLst>
              <a:ext uri="{FF2B5EF4-FFF2-40B4-BE49-F238E27FC236}">
                <a16:creationId xmlns:a16="http://schemas.microsoft.com/office/drawing/2014/main" id="{35188967-EB4E-3574-978D-D8DA7C120218}"/>
              </a:ext>
            </a:extLst>
          </p:cNvPr>
          <p:cNvGrpSpPr/>
          <p:nvPr/>
        </p:nvGrpSpPr>
        <p:grpSpPr>
          <a:xfrm>
            <a:off x="3979168" y="2155965"/>
            <a:ext cx="2140715" cy="2467164"/>
            <a:chOff x="2236204" y="1508310"/>
            <a:chExt cx="2140715" cy="2467164"/>
          </a:xfrm>
        </p:grpSpPr>
        <p:sp>
          <p:nvSpPr>
            <p:cNvPr id="21" name="Shape">
              <a:extLst>
                <a:ext uri="{FF2B5EF4-FFF2-40B4-BE49-F238E27FC236}">
                  <a16:creationId xmlns:a16="http://schemas.microsoft.com/office/drawing/2014/main" id="{90AED419-8AD7-7176-C7E7-5B611284F309}"/>
                </a:ext>
              </a:extLst>
            </p:cNvPr>
            <p:cNvSpPr/>
            <p:nvPr/>
          </p:nvSpPr>
          <p:spPr>
            <a:xfrm>
              <a:off x="2442914" y="1508310"/>
              <a:ext cx="1716869" cy="2094804"/>
            </a:xfrm>
            <a:custGeom>
              <a:avLst/>
              <a:gdLst/>
              <a:ahLst/>
              <a:cxnLst>
                <a:cxn ang="0">
                  <a:pos x="wd2" y="hd2"/>
                </a:cxn>
                <a:cxn ang="5400000">
                  <a:pos x="wd2" y="hd2"/>
                </a:cxn>
                <a:cxn ang="10800000">
                  <a:pos x="wd2" y="hd2"/>
                </a:cxn>
                <a:cxn ang="16200000">
                  <a:pos x="wd2" y="hd2"/>
                </a:cxn>
              </a:cxnLst>
              <a:rect l="0" t="0" r="r" b="b"/>
              <a:pathLst>
                <a:path w="21600" h="21600" extrusionOk="0">
                  <a:moveTo>
                    <a:pt x="2581" y="21600"/>
                  </a:moveTo>
                  <a:lnTo>
                    <a:pt x="6774" y="21600"/>
                  </a:lnTo>
                  <a:lnTo>
                    <a:pt x="6774" y="20910"/>
                  </a:lnTo>
                  <a:lnTo>
                    <a:pt x="2581" y="20910"/>
                  </a:lnTo>
                  <a:cubicBezTo>
                    <a:pt x="1627" y="20910"/>
                    <a:pt x="856" y="20278"/>
                    <a:pt x="856" y="19496"/>
                  </a:cubicBezTo>
                  <a:lnTo>
                    <a:pt x="856" y="5357"/>
                  </a:lnTo>
                  <a:cubicBezTo>
                    <a:pt x="856" y="4817"/>
                    <a:pt x="1234" y="4322"/>
                    <a:pt x="1823" y="4081"/>
                  </a:cubicBezTo>
                  <a:lnTo>
                    <a:pt x="10057" y="828"/>
                  </a:lnTo>
                  <a:cubicBezTo>
                    <a:pt x="10533" y="644"/>
                    <a:pt x="11080" y="644"/>
                    <a:pt x="11557" y="828"/>
                  </a:cubicBezTo>
                  <a:lnTo>
                    <a:pt x="19791" y="4081"/>
                  </a:lnTo>
                  <a:cubicBezTo>
                    <a:pt x="20380" y="4311"/>
                    <a:pt x="20758" y="4817"/>
                    <a:pt x="20758" y="5357"/>
                  </a:cubicBezTo>
                  <a:lnTo>
                    <a:pt x="20758" y="19496"/>
                  </a:lnTo>
                  <a:cubicBezTo>
                    <a:pt x="20758" y="20278"/>
                    <a:pt x="19987" y="20910"/>
                    <a:pt x="19033" y="20910"/>
                  </a:cubicBezTo>
                  <a:lnTo>
                    <a:pt x="14840" y="20910"/>
                  </a:lnTo>
                  <a:lnTo>
                    <a:pt x="14840" y="21600"/>
                  </a:lnTo>
                  <a:lnTo>
                    <a:pt x="19033" y="21600"/>
                  </a:lnTo>
                  <a:cubicBezTo>
                    <a:pt x="20450" y="21600"/>
                    <a:pt x="21600" y="20657"/>
                    <a:pt x="21600" y="19496"/>
                  </a:cubicBezTo>
                  <a:lnTo>
                    <a:pt x="21600" y="5357"/>
                  </a:lnTo>
                  <a:cubicBezTo>
                    <a:pt x="21600" y="4552"/>
                    <a:pt x="21025" y="3816"/>
                    <a:pt x="20155" y="3460"/>
                  </a:cubicBezTo>
                  <a:lnTo>
                    <a:pt x="11922" y="207"/>
                  </a:lnTo>
                  <a:cubicBezTo>
                    <a:pt x="11571" y="69"/>
                    <a:pt x="11193" y="0"/>
                    <a:pt x="10800" y="0"/>
                  </a:cubicBezTo>
                  <a:cubicBezTo>
                    <a:pt x="10421" y="0"/>
                    <a:pt x="10043" y="69"/>
                    <a:pt x="9678" y="207"/>
                  </a:cubicBezTo>
                  <a:lnTo>
                    <a:pt x="1445" y="3460"/>
                  </a:lnTo>
                  <a:cubicBezTo>
                    <a:pt x="561" y="3805"/>
                    <a:pt x="0" y="4552"/>
                    <a:pt x="0" y="5357"/>
                  </a:cubicBezTo>
                  <a:lnTo>
                    <a:pt x="0" y="19496"/>
                  </a:lnTo>
                  <a:cubicBezTo>
                    <a:pt x="14" y="20657"/>
                    <a:pt x="1164" y="21600"/>
                    <a:pt x="2581" y="21600"/>
                  </a:cubicBezTo>
                  <a:close/>
                </a:path>
              </a:pathLst>
            </a:custGeom>
            <a:solidFill>
              <a:schemeClr val="accent5"/>
            </a:solidFill>
            <a:ln w="12700">
              <a:miter lim="400000"/>
            </a:ln>
          </p:spPr>
          <p:txBody>
            <a:bodyPr lIns="28575" tIns="28575" rIns="28575" bIns="28575" anchor="ctr"/>
            <a:lstStyle/>
            <a:p>
              <a:pPr>
                <a:defRPr sz="3000">
                  <a:solidFill>
                    <a:srgbClr val="FFFFFF"/>
                  </a:solidFill>
                </a:defRPr>
              </a:pPr>
              <a:endParaRPr sz="2800"/>
            </a:p>
          </p:txBody>
        </p:sp>
        <p:sp>
          <p:nvSpPr>
            <p:cNvPr id="22" name="Shape">
              <a:extLst>
                <a:ext uri="{FF2B5EF4-FFF2-40B4-BE49-F238E27FC236}">
                  <a16:creationId xmlns:a16="http://schemas.microsoft.com/office/drawing/2014/main" id="{6E087FE9-A9B6-9738-ACEE-C87E7C65BBCB}"/>
                </a:ext>
              </a:extLst>
            </p:cNvPr>
            <p:cNvSpPr/>
            <p:nvPr/>
          </p:nvSpPr>
          <p:spPr>
            <a:xfrm>
              <a:off x="3041034" y="3347812"/>
              <a:ext cx="520633" cy="627662"/>
            </a:xfrm>
            <a:custGeom>
              <a:avLst/>
              <a:gdLst/>
              <a:ahLst/>
              <a:cxnLst>
                <a:cxn ang="0">
                  <a:pos x="wd2" y="hd2"/>
                </a:cxn>
                <a:cxn ang="5400000">
                  <a:pos x="wd2" y="hd2"/>
                </a:cxn>
                <a:cxn ang="10800000">
                  <a:pos x="wd2" y="hd2"/>
                </a:cxn>
                <a:cxn ang="16200000">
                  <a:pos x="wd2" y="hd2"/>
                </a:cxn>
              </a:cxnLst>
              <a:rect l="0" t="0" r="r" b="b"/>
              <a:pathLst>
                <a:path w="21600" h="21410" extrusionOk="0">
                  <a:moveTo>
                    <a:pt x="17622" y="19356"/>
                  </a:moveTo>
                  <a:lnTo>
                    <a:pt x="13876" y="20839"/>
                  </a:lnTo>
                  <a:cubicBezTo>
                    <a:pt x="11933" y="21600"/>
                    <a:pt x="9667" y="21600"/>
                    <a:pt x="7724" y="20839"/>
                  </a:cubicBezTo>
                  <a:lnTo>
                    <a:pt x="3978" y="19356"/>
                  </a:lnTo>
                  <a:cubicBezTo>
                    <a:pt x="1526" y="18368"/>
                    <a:pt x="0" y="16352"/>
                    <a:pt x="0" y="14108"/>
                  </a:cubicBezTo>
                  <a:lnTo>
                    <a:pt x="0" y="5818"/>
                  </a:lnTo>
                  <a:cubicBezTo>
                    <a:pt x="0" y="2624"/>
                    <a:pt x="3145" y="0"/>
                    <a:pt x="7077" y="0"/>
                  </a:cubicBezTo>
                  <a:lnTo>
                    <a:pt x="14523" y="0"/>
                  </a:lnTo>
                  <a:cubicBezTo>
                    <a:pt x="18408" y="0"/>
                    <a:pt x="21600" y="2586"/>
                    <a:pt x="21600" y="5818"/>
                  </a:cubicBezTo>
                  <a:lnTo>
                    <a:pt x="21600" y="14108"/>
                  </a:lnTo>
                  <a:cubicBezTo>
                    <a:pt x="21600" y="16352"/>
                    <a:pt x="20074" y="18368"/>
                    <a:pt x="17622" y="19356"/>
                  </a:cubicBezTo>
                  <a:close/>
                </a:path>
              </a:pathLst>
            </a:custGeom>
            <a:solidFill>
              <a:schemeClr val="accent5"/>
            </a:solidFill>
            <a:ln w="12700">
              <a:miter lim="400000"/>
            </a:ln>
          </p:spPr>
          <p:txBody>
            <a:bodyPr lIns="28575" tIns="28575" rIns="28575" bIns="28575" anchor="ctr"/>
            <a:lstStyle/>
            <a:p>
              <a:pPr>
                <a:defRPr sz="3000">
                  <a:solidFill>
                    <a:srgbClr val="FFFFFF"/>
                  </a:solidFill>
                </a:defRPr>
              </a:pPr>
              <a:endParaRPr sz="2800"/>
            </a:p>
          </p:txBody>
        </p:sp>
        <p:sp>
          <p:nvSpPr>
            <p:cNvPr id="23" name="TextBox 22">
              <a:extLst>
                <a:ext uri="{FF2B5EF4-FFF2-40B4-BE49-F238E27FC236}">
                  <a16:creationId xmlns:a16="http://schemas.microsoft.com/office/drawing/2014/main" id="{5F7DC082-C53C-6DB8-C0CB-B0229002067B}"/>
                </a:ext>
              </a:extLst>
            </p:cNvPr>
            <p:cNvSpPr txBox="1"/>
            <p:nvPr/>
          </p:nvSpPr>
          <p:spPr>
            <a:xfrm>
              <a:off x="2236204" y="2882642"/>
              <a:ext cx="2140715" cy="307777"/>
            </a:xfrm>
            <a:prstGeom prst="rect">
              <a:avLst/>
            </a:prstGeom>
            <a:noFill/>
          </p:spPr>
          <p:txBody>
            <a:bodyPr wrap="square" rtlCol="0">
              <a:spAutoFit/>
            </a:bodyPr>
            <a:lstStyle/>
            <a:p>
              <a:pPr algn="ctr"/>
              <a:r>
                <a:rPr lang="en-GB" sz="1400" b="1">
                  <a:solidFill>
                    <a:schemeClr val="accent5"/>
                  </a:solidFill>
                </a:rPr>
                <a:t>Annual exemption</a:t>
              </a:r>
            </a:p>
          </p:txBody>
        </p:sp>
        <p:pic>
          <p:nvPicPr>
            <p:cNvPr id="24" name="Graphic 23" descr="Daily calendar with solid fill">
              <a:extLst>
                <a:ext uri="{FF2B5EF4-FFF2-40B4-BE49-F238E27FC236}">
                  <a16:creationId xmlns:a16="http://schemas.microsoft.com/office/drawing/2014/main" id="{B314948D-2F94-A904-9DC7-E03DD9067F2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109508" y="3454489"/>
              <a:ext cx="414307" cy="414307"/>
            </a:xfrm>
            <a:prstGeom prst="rect">
              <a:avLst/>
            </a:prstGeom>
          </p:spPr>
        </p:pic>
      </p:grpSp>
      <p:sp>
        <p:nvSpPr>
          <p:cNvPr id="25" name="TextBox 24">
            <a:extLst>
              <a:ext uri="{FF2B5EF4-FFF2-40B4-BE49-F238E27FC236}">
                <a16:creationId xmlns:a16="http://schemas.microsoft.com/office/drawing/2014/main" id="{72A824D5-ABAF-FC29-3229-E0E451F642A0}"/>
              </a:ext>
            </a:extLst>
          </p:cNvPr>
          <p:cNvSpPr txBox="1"/>
          <p:nvPr/>
        </p:nvSpPr>
        <p:spPr>
          <a:xfrm>
            <a:off x="3002449" y="4799921"/>
            <a:ext cx="1689197" cy="338554"/>
          </a:xfrm>
          <a:prstGeom prst="rect">
            <a:avLst/>
          </a:prstGeom>
          <a:noFill/>
        </p:spPr>
        <p:txBody>
          <a:bodyPr vert="horz" wrap="square" rtlCol="0">
            <a:spAutoFit/>
          </a:bodyPr>
          <a:lstStyle/>
          <a:p>
            <a:r>
              <a:rPr lang="en-GB" sz="1600" dirty="0"/>
              <a:t>Main residence</a:t>
            </a:r>
          </a:p>
        </p:txBody>
      </p:sp>
      <p:sp>
        <p:nvSpPr>
          <p:cNvPr id="26" name="TextBox 25">
            <a:extLst>
              <a:ext uri="{FF2B5EF4-FFF2-40B4-BE49-F238E27FC236}">
                <a16:creationId xmlns:a16="http://schemas.microsoft.com/office/drawing/2014/main" id="{17AC2B84-5945-E01F-C650-ADFCD1FAFC55}"/>
              </a:ext>
            </a:extLst>
          </p:cNvPr>
          <p:cNvSpPr txBox="1"/>
          <p:nvPr/>
        </p:nvSpPr>
        <p:spPr>
          <a:xfrm>
            <a:off x="2626340" y="5328161"/>
            <a:ext cx="2199056" cy="830997"/>
          </a:xfrm>
          <a:prstGeom prst="rect">
            <a:avLst/>
          </a:prstGeom>
          <a:noFill/>
        </p:spPr>
        <p:txBody>
          <a:bodyPr vert="horz" wrap="square" rtlCol="0">
            <a:spAutoFit/>
          </a:bodyPr>
          <a:lstStyle/>
          <a:p>
            <a:pPr algn="ctr"/>
            <a:r>
              <a:rPr lang="en-GB" sz="1600"/>
              <a:t>Transfers </a:t>
            </a:r>
          </a:p>
          <a:p>
            <a:pPr algn="ctr"/>
            <a:r>
              <a:rPr lang="en-GB" sz="1600"/>
              <a:t>between spouse</a:t>
            </a:r>
          </a:p>
          <a:p>
            <a:pPr algn="ctr"/>
            <a:r>
              <a:rPr lang="en-GB" sz="1600"/>
              <a:t>  / civil partner</a:t>
            </a:r>
          </a:p>
        </p:txBody>
      </p:sp>
      <p:sp>
        <p:nvSpPr>
          <p:cNvPr id="27" name="TextBox 26">
            <a:extLst>
              <a:ext uri="{FF2B5EF4-FFF2-40B4-BE49-F238E27FC236}">
                <a16:creationId xmlns:a16="http://schemas.microsoft.com/office/drawing/2014/main" id="{62CA27B5-443F-9922-E3C2-BA5D5801A67C}"/>
              </a:ext>
            </a:extLst>
          </p:cNvPr>
          <p:cNvSpPr txBox="1"/>
          <p:nvPr/>
        </p:nvSpPr>
        <p:spPr>
          <a:xfrm>
            <a:off x="2702749" y="4524685"/>
            <a:ext cx="2140715" cy="307777"/>
          </a:xfrm>
          <a:prstGeom prst="rect">
            <a:avLst/>
          </a:prstGeom>
          <a:noFill/>
        </p:spPr>
        <p:txBody>
          <a:bodyPr wrap="square" rtlCol="0">
            <a:spAutoFit/>
          </a:bodyPr>
          <a:lstStyle/>
          <a:p>
            <a:pPr algn="ctr"/>
            <a:r>
              <a:rPr lang="en-GB" sz="1400" b="1">
                <a:solidFill>
                  <a:schemeClr val="accent6"/>
                </a:solidFill>
              </a:rPr>
              <a:t>Main exemptions</a:t>
            </a:r>
          </a:p>
        </p:txBody>
      </p:sp>
      <p:grpSp>
        <p:nvGrpSpPr>
          <p:cNvPr id="28" name="Group 27">
            <a:extLst>
              <a:ext uri="{FF2B5EF4-FFF2-40B4-BE49-F238E27FC236}">
                <a16:creationId xmlns:a16="http://schemas.microsoft.com/office/drawing/2014/main" id="{056AA2C1-3348-3A48-9D38-7AFBBE2C69AF}"/>
              </a:ext>
            </a:extLst>
          </p:cNvPr>
          <p:cNvGrpSpPr/>
          <p:nvPr/>
        </p:nvGrpSpPr>
        <p:grpSpPr>
          <a:xfrm>
            <a:off x="2914673" y="3973157"/>
            <a:ext cx="1716869" cy="2462703"/>
            <a:chOff x="1171709" y="3392407"/>
            <a:chExt cx="1716869" cy="2462703"/>
          </a:xfrm>
        </p:grpSpPr>
        <p:sp>
          <p:nvSpPr>
            <p:cNvPr id="29" name="Shape">
              <a:extLst>
                <a:ext uri="{FF2B5EF4-FFF2-40B4-BE49-F238E27FC236}">
                  <a16:creationId xmlns:a16="http://schemas.microsoft.com/office/drawing/2014/main" id="{5C46E7B9-832C-CADC-3819-913657D497DF}"/>
                </a:ext>
              </a:extLst>
            </p:cNvPr>
            <p:cNvSpPr/>
            <p:nvPr/>
          </p:nvSpPr>
          <p:spPr>
            <a:xfrm>
              <a:off x="1171709" y="3760306"/>
              <a:ext cx="1716869" cy="2094804"/>
            </a:xfrm>
            <a:custGeom>
              <a:avLst/>
              <a:gdLst/>
              <a:ahLst/>
              <a:cxnLst>
                <a:cxn ang="0">
                  <a:pos x="wd2" y="hd2"/>
                </a:cxn>
                <a:cxn ang="5400000">
                  <a:pos x="wd2" y="hd2"/>
                </a:cxn>
                <a:cxn ang="10800000">
                  <a:pos x="wd2" y="hd2"/>
                </a:cxn>
                <a:cxn ang="16200000">
                  <a:pos x="wd2" y="hd2"/>
                </a:cxn>
              </a:cxnLst>
              <a:rect l="0" t="0" r="r" b="b"/>
              <a:pathLst>
                <a:path w="21600" h="21600" extrusionOk="0">
                  <a:moveTo>
                    <a:pt x="19019" y="0"/>
                  </a:moveTo>
                  <a:lnTo>
                    <a:pt x="14826" y="0"/>
                  </a:lnTo>
                  <a:lnTo>
                    <a:pt x="14826" y="690"/>
                  </a:lnTo>
                  <a:lnTo>
                    <a:pt x="19019" y="690"/>
                  </a:lnTo>
                  <a:cubicBezTo>
                    <a:pt x="19973" y="690"/>
                    <a:pt x="20744" y="1322"/>
                    <a:pt x="20744" y="2104"/>
                  </a:cubicBezTo>
                  <a:lnTo>
                    <a:pt x="20744" y="16243"/>
                  </a:lnTo>
                  <a:cubicBezTo>
                    <a:pt x="20744" y="16783"/>
                    <a:pt x="20366" y="17278"/>
                    <a:pt x="19777" y="17519"/>
                  </a:cubicBezTo>
                  <a:lnTo>
                    <a:pt x="11543" y="20772"/>
                  </a:lnTo>
                  <a:cubicBezTo>
                    <a:pt x="11067" y="20956"/>
                    <a:pt x="10520" y="20956"/>
                    <a:pt x="10043" y="20772"/>
                  </a:cubicBezTo>
                  <a:lnTo>
                    <a:pt x="1809" y="17519"/>
                  </a:lnTo>
                  <a:cubicBezTo>
                    <a:pt x="1220" y="17289"/>
                    <a:pt x="842" y="16783"/>
                    <a:pt x="842" y="16243"/>
                  </a:cubicBezTo>
                  <a:lnTo>
                    <a:pt x="842" y="2104"/>
                  </a:lnTo>
                  <a:cubicBezTo>
                    <a:pt x="842" y="1322"/>
                    <a:pt x="1613" y="690"/>
                    <a:pt x="2567" y="690"/>
                  </a:cubicBezTo>
                  <a:lnTo>
                    <a:pt x="6760" y="690"/>
                  </a:lnTo>
                  <a:lnTo>
                    <a:pt x="6760" y="0"/>
                  </a:lnTo>
                  <a:lnTo>
                    <a:pt x="2567" y="0"/>
                  </a:lnTo>
                  <a:cubicBezTo>
                    <a:pt x="1150" y="0"/>
                    <a:pt x="0" y="943"/>
                    <a:pt x="0" y="2104"/>
                  </a:cubicBezTo>
                  <a:lnTo>
                    <a:pt x="0" y="16243"/>
                  </a:lnTo>
                  <a:cubicBezTo>
                    <a:pt x="0" y="17048"/>
                    <a:pt x="575" y="17784"/>
                    <a:pt x="1445" y="18140"/>
                  </a:cubicBezTo>
                  <a:lnTo>
                    <a:pt x="9678" y="21393"/>
                  </a:lnTo>
                  <a:cubicBezTo>
                    <a:pt x="10029" y="21531"/>
                    <a:pt x="10407" y="21600"/>
                    <a:pt x="10800" y="21600"/>
                  </a:cubicBezTo>
                  <a:cubicBezTo>
                    <a:pt x="11179" y="21600"/>
                    <a:pt x="11557" y="21531"/>
                    <a:pt x="11922" y="21393"/>
                  </a:cubicBezTo>
                  <a:lnTo>
                    <a:pt x="20155" y="18140"/>
                  </a:lnTo>
                  <a:cubicBezTo>
                    <a:pt x="21039" y="17795"/>
                    <a:pt x="21600" y="17048"/>
                    <a:pt x="21600" y="16243"/>
                  </a:cubicBezTo>
                  <a:lnTo>
                    <a:pt x="21600" y="2104"/>
                  </a:lnTo>
                  <a:cubicBezTo>
                    <a:pt x="21586" y="943"/>
                    <a:pt x="20436" y="0"/>
                    <a:pt x="19019" y="0"/>
                  </a:cubicBez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800"/>
            </a:p>
          </p:txBody>
        </p:sp>
        <p:sp>
          <p:nvSpPr>
            <p:cNvPr id="30" name="Shape">
              <a:extLst>
                <a:ext uri="{FF2B5EF4-FFF2-40B4-BE49-F238E27FC236}">
                  <a16:creationId xmlns:a16="http://schemas.microsoft.com/office/drawing/2014/main" id="{E430CE17-FEED-B18A-3011-BCB8B92600D4}"/>
                </a:ext>
              </a:extLst>
            </p:cNvPr>
            <p:cNvSpPr/>
            <p:nvPr/>
          </p:nvSpPr>
          <p:spPr>
            <a:xfrm>
              <a:off x="1769828" y="3392407"/>
              <a:ext cx="520633" cy="627661"/>
            </a:xfrm>
            <a:custGeom>
              <a:avLst/>
              <a:gdLst/>
              <a:ahLst/>
              <a:cxnLst>
                <a:cxn ang="0">
                  <a:pos x="wd2" y="hd2"/>
                </a:cxn>
                <a:cxn ang="5400000">
                  <a:pos x="wd2" y="hd2"/>
                </a:cxn>
                <a:cxn ang="10800000">
                  <a:pos x="wd2" y="hd2"/>
                </a:cxn>
                <a:cxn ang="16200000">
                  <a:pos x="wd2" y="hd2"/>
                </a:cxn>
              </a:cxnLst>
              <a:rect l="0" t="0" r="r" b="b"/>
              <a:pathLst>
                <a:path w="21600" h="21410" extrusionOk="0">
                  <a:moveTo>
                    <a:pt x="3978" y="2054"/>
                  </a:moveTo>
                  <a:lnTo>
                    <a:pt x="7724" y="571"/>
                  </a:lnTo>
                  <a:cubicBezTo>
                    <a:pt x="9667" y="-190"/>
                    <a:pt x="11933" y="-190"/>
                    <a:pt x="13876" y="571"/>
                  </a:cubicBezTo>
                  <a:lnTo>
                    <a:pt x="17622" y="2054"/>
                  </a:lnTo>
                  <a:cubicBezTo>
                    <a:pt x="20074" y="3042"/>
                    <a:pt x="21600" y="5058"/>
                    <a:pt x="21600" y="7302"/>
                  </a:cubicBezTo>
                  <a:lnTo>
                    <a:pt x="21600" y="15592"/>
                  </a:lnTo>
                  <a:cubicBezTo>
                    <a:pt x="21600" y="18786"/>
                    <a:pt x="18455" y="21410"/>
                    <a:pt x="14523" y="21410"/>
                  </a:cubicBezTo>
                  <a:lnTo>
                    <a:pt x="7077" y="21410"/>
                  </a:lnTo>
                  <a:cubicBezTo>
                    <a:pt x="3191" y="21410"/>
                    <a:pt x="0" y="18824"/>
                    <a:pt x="0" y="15592"/>
                  </a:cubicBezTo>
                  <a:lnTo>
                    <a:pt x="0" y="7302"/>
                  </a:lnTo>
                  <a:cubicBezTo>
                    <a:pt x="0" y="5058"/>
                    <a:pt x="1526" y="3042"/>
                    <a:pt x="3978" y="2054"/>
                  </a:cubicBez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800"/>
            </a:p>
          </p:txBody>
        </p:sp>
        <p:pic>
          <p:nvPicPr>
            <p:cNvPr id="31" name="Graphic 30" descr="Shield Tick with solid fill">
              <a:extLst>
                <a:ext uri="{FF2B5EF4-FFF2-40B4-BE49-F238E27FC236}">
                  <a16:creationId xmlns:a16="http://schemas.microsoft.com/office/drawing/2014/main" id="{C5600D0A-A957-B0A8-6B0F-453D35BDCD2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820348" y="3526921"/>
              <a:ext cx="414307" cy="414307"/>
            </a:xfrm>
            <a:prstGeom prst="rect">
              <a:avLst/>
            </a:prstGeom>
          </p:spPr>
        </p:pic>
      </p:grpSp>
      <p:grpSp>
        <p:nvGrpSpPr>
          <p:cNvPr id="32" name="Group 31">
            <a:extLst>
              <a:ext uri="{FF2B5EF4-FFF2-40B4-BE49-F238E27FC236}">
                <a16:creationId xmlns:a16="http://schemas.microsoft.com/office/drawing/2014/main" id="{7CBCB533-9A93-BF23-0022-2B96C2BB9D4B}"/>
              </a:ext>
            </a:extLst>
          </p:cNvPr>
          <p:cNvGrpSpPr/>
          <p:nvPr/>
        </p:nvGrpSpPr>
        <p:grpSpPr>
          <a:xfrm>
            <a:off x="6728290" y="2155965"/>
            <a:ext cx="1754094" cy="2467164"/>
            <a:chOff x="4985327" y="1508310"/>
            <a:chExt cx="1754094" cy="2467164"/>
          </a:xfrm>
        </p:grpSpPr>
        <p:sp>
          <p:nvSpPr>
            <p:cNvPr id="33" name="Shape">
              <a:extLst>
                <a:ext uri="{FF2B5EF4-FFF2-40B4-BE49-F238E27FC236}">
                  <a16:creationId xmlns:a16="http://schemas.microsoft.com/office/drawing/2014/main" id="{F4F09DA7-F0AF-7598-707D-A39EA9D500B7}"/>
                </a:ext>
              </a:extLst>
            </p:cNvPr>
            <p:cNvSpPr/>
            <p:nvPr/>
          </p:nvSpPr>
          <p:spPr>
            <a:xfrm>
              <a:off x="4985327" y="1508310"/>
              <a:ext cx="1715758" cy="2094804"/>
            </a:xfrm>
            <a:custGeom>
              <a:avLst/>
              <a:gdLst/>
              <a:ahLst/>
              <a:cxnLst>
                <a:cxn ang="0">
                  <a:pos x="wd2" y="hd2"/>
                </a:cxn>
                <a:cxn ang="5400000">
                  <a:pos x="wd2" y="hd2"/>
                </a:cxn>
                <a:cxn ang="10800000">
                  <a:pos x="wd2" y="hd2"/>
                </a:cxn>
                <a:cxn ang="16200000">
                  <a:pos x="wd2" y="hd2"/>
                </a:cxn>
              </a:cxnLst>
              <a:rect l="0" t="0" r="r" b="b"/>
              <a:pathLst>
                <a:path w="21600" h="21600" extrusionOk="0">
                  <a:moveTo>
                    <a:pt x="2568" y="21600"/>
                  </a:moveTo>
                  <a:lnTo>
                    <a:pt x="6765" y="21600"/>
                  </a:lnTo>
                  <a:lnTo>
                    <a:pt x="6765" y="20910"/>
                  </a:lnTo>
                  <a:lnTo>
                    <a:pt x="2568" y="20910"/>
                  </a:lnTo>
                  <a:cubicBezTo>
                    <a:pt x="1614" y="20910"/>
                    <a:pt x="842" y="20278"/>
                    <a:pt x="842" y="19496"/>
                  </a:cubicBezTo>
                  <a:lnTo>
                    <a:pt x="842" y="5357"/>
                  </a:lnTo>
                  <a:cubicBezTo>
                    <a:pt x="842" y="4817"/>
                    <a:pt x="1221" y="4322"/>
                    <a:pt x="1811" y="4081"/>
                  </a:cubicBezTo>
                  <a:lnTo>
                    <a:pt x="10049" y="828"/>
                  </a:lnTo>
                  <a:cubicBezTo>
                    <a:pt x="10526" y="644"/>
                    <a:pt x="11074" y="644"/>
                    <a:pt x="11551" y="828"/>
                  </a:cubicBezTo>
                  <a:lnTo>
                    <a:pt x="19789" y="4081"/>
                  </a:lnTo>
                  <a:cubicBezTo>
                    <a:pt x="20379" y="4311"/>
                    <a:pt x="20758" y="4817"/>
                    <a:pt x="20758" y="5357"/>
                  </a:cubicBezTo>
                  <a:lnTo>
                    <a:pt x="20758" y="19496"/>
                  </a:lnTo>
                  <a:cubicBezTo>
                    <a:pt x="20758" y="20278"/>
                    <a:pt x="19986" y="20910"/>
                    <a:pt x="19032" y="20910"/>
                  </a:cubicBezTo>
                  <a:lnTo>
                    <a:pt x="14835" y="20910"/>
                  </a:lnTo>
                  <a:lnTo>
                    <a:pt x="14835" y="21600"/>
                  </a:lnTo>
                  <a:lnTo>
                    <a:pt x="19032" y="21600"/>
                  </a:lnTo>
                  <a:cubicBezTo>
                    <a:pt x="20449" y="21600"/>
                    <a:pt x="21600" y="20657"/>
                    <a:pt x="21600" y="19496"/>
                  </a:cubicBezTo>
                  <a:lnTo>
                    <a:pt x="21600" y="5357"/>
                  </a:lnTo>
                  <a:cubicBezTo>
                    <a:pt x="21600" y="4552"/>
                    <a:pt x="21025" y="3816"/>
                    <a:pt x="20154" y="3460"/>
                  </a:cubicBezTo>
                  <a:lnTo>
                    <a:pt x="11916" y="207"/>
                  </a:lnTo>
                  <a:cubicBezTo>
                    <a:pt x="11565" y="69"/>
                    <a:pt x="11186" y="0"/>
                    <a:pt x="10793" y="0"/>
                  </a:cubicBezTo>
                  <a:cubicBezTo>
                    <a:pt x="10414" y="0"/>
                    <a:pt x="10035" y="69"/>
                    <a:pt x="9670" y="207"/>
                  </a:cubicBezTo>
                  <a:lnTo>
                    <a:pt x="1446" y="3460"/>
                  </a:lnTo>
                  <a:cubicBezTo>
                    <a:pt x="561" y="3805"/>
                    <a:pt x="0" y="4552"/>
                    <a:pt x="0" y="5357"/>
                  </a:cubicBezTo>
                  <a:lnTo>
                    <a:pt x="0" y="19496"/>
                  </a:lnTo>
                  <a:cubicBezTo>
                    <a:pt x="0" y="20657"/>
                    <a:pt x="1151" y="21600"/>
                    <a:pt x="2568" y="21600"/>
                  </a:cubicBezTo>
                  <a:close/>
                </a:path>
              </a:pathLst>
            </a:custGeom>
            <a:solidFill>
              <a:schemeClr val="accent3"/>
            </a:solidFill>
            <a:ln w="12700">
              <a:miter lim="400000"/>
            </a:ln>
          </p:spPr>
          <p:txBody>
            <a:bodyPr lIns="28575" tIns="28575" rIns="28575" bIns="28575" anchor="ctr"/>
            <a:lstStyle/>
            <a:p>
              <a:pPr>
                <a:defRPr sz="3000">
                  <a:solidFill>
                    <a:srgbClr val="FFFFFF"/>
                  </a:solidFill>
                </a:defRPr>
              </a:pPr>
              <a:endParaRPr sz="2800"/>
            </a:p>
          </p:txBody>
        </p:sp>
        <p:sp>
          <p:nvSpPr>
            <p:cNvPr id="34" name="Shape">
              <a:extLst>
                <a:ext uri="{FF2B5EF4-FFF2-40B4-BE49-F238E27FC236}">
                  <a16:creationId xmlns:a16="http://schemas.microsoft.com/office/drawing/2014/main" id="{65D95087-8F7C-C44A-DAC1-034B48A9CBA1}"/>
                </a:ext>
              </a:extLst>
            </p:cNvPr>
            <p:cNvSpPr/>
            <p:nvPr/>
          </p:nvSpPr>
          <p:spPr>
            <a:xfrm>
              <a:off x="5582890" y="3347812"/>
              <a:ext cx="520633" cy="627662"/>
            </a:xfrm>
            <a:custGeom>
              <a:avLst/>
              <a:gdLst/>
              <a:ahLst/>
              <a:cxnLst>
                <a:cxn ang="0">
                  <a:pos x="wd2" y="hd2"/>
                </a:cxn>
                <a:cxn ang="5400000">
                  <a:pos x="wd2" y="hd2"/>
                </a:cxn>
                <a:cxn ang="10800000">
                  <a:pos x="wd2" y="hd2"/>
                </a:cxn>
                <a:cxn ang="16200000">
                  <a:pos x="wd2" y="hd2"/>
                </a:cxn>
              </a:cxnLst>
              <a:rect l="0" t="0" r="r" b="b"/>
              <a:pathLst>
                <a:path w="21600" h="21410" extrusionOk="0">
                  <a:moveTo>
                    <a:pt x="17622" y="19356"/>
                  </a:moveTo>
                  <a:lnTo>
                    <a:pt x="13876" y="20839"/>
                  </a:lnTo>
                  <a:cubicBezTo>
                    <a:pt x="11933" y="21600"/>
                    <a:pt x="9667" y="21600"/>
                    <a:pt x="7724" y="20839"/>
                  </a:cubicBezTo>
                  <a:lnTo>
                    <a:pt x="3978" y="19356"/>
                  </a:lnTo>
                  <a:cubicBezTo>
                    <a:pt x="1526" y="18368"/>
                    <a:pt x="0" y="16352"/>
                    <a:pt x="0" y="14108"/>
                  </a:cubicBezTo>
                  <a:lnTo>
                    <a:pt x="0" y="5818"/>
                  </a:lnTo>
                  <a:cubicBezTo>
                    <a:pt x="0" y="2624"/>
                    <a:pt x="3145" y="0"/>
                    <a:pt x="7077" y="0"/>
                  </a:cubicBezTo>
                  <a:lnTo>
                    <a:pt x="14523" y="0"/>
                  </a:lnTo>
                  <a:cubicBezTo>
                    <a:pt x="18408" y="0"/>
                    <a:pt x="21600" y="2586"/>
                    <a:pt x="21600" y="5818"/>
                  </a:cubicBezTo>
                  <a:lnTo>
                    <a:pt x="21600" y="14108"/>
                  </a:lnTo>
                  <a:cubicBezTo>
                    <a:pt x="21600" y="16352"/>
                    <a:pt x="20074" y="18368"/>
                    <a:pt x="17622" y="19356"/>
                  </a:cubicBezTo>
                  <a:close/>
                </a:path>
              </a:pathLst>
            </a:custGeom>
            <a:solidFill>
              <a:schemeClr val="accent3"/>
            </a:solidFill>
            <a:ln w="12700">
              <a:miter lim="400000"/>
            </a:ln>
          </p:spPr>
          <p:txBody>
            <a:bodyPr lIns="28575" tIns="28575" rIns="28575" bIns="28575" anchor="ctr"/>
            <a:lstStyle/>
            <a:p>
              <a:pPr>
                <a:defRPr sz="3000">
                  <a:solidFill>
                    <a:srgbClr val="FFFFFF"/>
                  </a:solidFill>
                </a:defRPr>
              </a:pPr>
              <a:endParaRPr sz="2800"/>
            </a:p>
          </p:txBody>
        </p:sp>
        <p:sp>
          <p:nvSpPr>
            <p:cNvPr id="35" name="TextBox 34">
              <a:extLst>
                <a:ext uri="{FF2B5EF4-FFF2-40B4-BE49-F238E27FC236}">
                  <a16:creationId xmlns:a16="http://schemas.microsoft.com/office/drawing/2014/main" id="{705381F1-BB78-588A-CD07-A8B10352D3AF}"/>
                </a:ext>
              </a:extLst>
            </p:cNvPr>
            <p:cNvSpPr txBox="1"/>
            <p:nvPr/>
          </p:nvSpPr>
          <p:spPr>
            <a:xfrm>
              <a:off x="5025559" y="2617393"/>
              <a:ext cx="1621803" cy="1169551"/>
            </a:xfrm>
            <a:prstGeom prst="rect">
              <a:avLst/>
            </a:prstGeom>
            <a:noFill/>
          </p:spPr>
          <p:txBody>
            <a:bodyPr wrap="square" rtlCol="0">
              <a:spAutoFit/>
            </a:bodyPr>
            <a:lstStyle/>
            <a:p>
              <a:pPr algn="ctr"/>
              <a:r>
                <a:rPr lang="en-GB" sz="1400" b="1" dirty="0">
                  <a:solidFill>
                    <a:schemeClr val="accent3"/>
                  </a:solidFill>
                </a:rPr>
                <a:t>Gains above the basic rate tax band*</a:t>
              </a:r>
            </a:p>
            <a:p>
              <a:pPr algn="ctr"/>
              <a:endParaRPr lang="en-GB" sz="1400" b="1" dirty="0">
                <a:solidFill>
                  <a:srgbClr val="04045E"/>
                </a:solidFill>
              </a:endParaRPr>
            </a:p>
            <a:p>
              <a:pPr algn="ctr"/>
              <a:endParaRPr lang="en-GB" sz="1400" b="1" dirty="0">
                <a:solidFill>
                  <a:srgbClr val="04045E"/>
                </a:solidFill>
              </a:endParaRPr>
            </a:p>
          </p:txBody>
        </p:sp>
        <p:sp>
          <p:nvSpPr>
            <p:cNvPr id="36" name="TextBox 35">
              <a:extLst>
                <a:ext uri="{FF2B5EF4-FFF2-40B4-BE49-F238E27FC236}">
                  <a16:creationId xmlns:a16="http://schemas.microsoft.com/office/drawing/2014/main" id="{19DC1D7D-43ED-9497-7A4D-0D6B053CC822}"/>
                </a:ext>
              </a:extLst>
            </p:cNvPr>
            <p:cNvSpPr txBox="1"/>
            <p:nvPr/>
          </p:nvSpPr>
          <p:spPr>
            <a:xfrm>
              <a:off x="5220124" y="1906937"/>
              <a:ext cx="1519297" cy="830997"/>
            </a:xfrm>
            <a:prstGeom prst="rect">
              <a:avLst/>
            </a:prstGeom>
            <a:noFill/>
          </p:spPr>
          <p:txBody>
            <a:bodyPr wrap="square" rtlCol="0">
              <a:spAutoFit/>
            </a:bodyPr>
            <a:lstStyle/>
            <a:p>
              <a:r>
                <a:rPr lang="en-GB" sz="4800" dirty="0"/>
                <a:t>24%</a:t>
              </a:r>
            </a:p>
          </p:txBody>
        </p:sp>
        <p:pic>
          <p:nvPicPr>
            <p:cNvPr id="37" name="Graphic 36" descr="Coins with solid fill">
              <a:extLst>
                <a:ext uri="{FF2B5EF4-FFF2-40B4-BE49-F238E27FC236}">
                  <a16:creationId xmlns:a16="http://schemas.microsoft.com/office/drawing/2014/main" id="{AAD4A69E-4577-7AEC-4B9F-41D6293361B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645355" y="3460498"/>
              <a:ext cx="414307" cy="414307"/>
            </a:xfrm>
            <a:prstGeom prst="rect">
              <a:avLst/>
            </a:prstGeom>
          </p:spPr>
        </p:pic>
      </p:grpSp>
    </p:spTree>
    <p:custDataLst>
      <p:tags r:id="rId1"/>
    </p:custDataLst>
    <p:extLst>
      <p:ext uri="{BB962C8B-B14F-4D97-AF65-F5344CB8AC3E}">
        <p14:creationId xmlns:p14="http://schemas.microsoft.com/office/powerpoint/2010/main" val="164291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25" grpId="0"/>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fTextBox123">
            <a:extLst>
              <a:ext uri="{FF2B5EF4-FFF2-40B4-BE49-F238E27FC236}">
                <a16:creationId xmlns:a16="http://schemas.microsoft.com/office/drawing/2014/main" id="{185F1C59-2B9E-02E0-5718-2D8858A9AB06}"/>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605319790</a:t>
            </a:r>
          </a:p>
        </p:txBody>
      </p:sp>
      <p:sp>
        <p:nvSpPr>
          <p:cNvPr id="4" name="Title 1">
            <a:extLst>
              <a:ext uri="{FF2B5EF4-FFF2-40B4-BE49-F238E27FC236}">
                <a16:creationId xmlns:a16="http://schemas.microsoft.com/office/drawing/2014/main" id="{06AF8C86-48D5-B3BF-66BF-560560EA74D4}"/>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Individual savings accounts (ISAs)</a:t>
            </a:r>
            <a:endParaRPr lang="en-GB" altLang="en-US" sz="3600" dirty="0">
              <a:solidFill>
                <a:srgbClr val="391C66"/>
              </a:solidFill>
              <a:latin typeface="Aptos Display" panose="020B0004020202020204" pitchFamily="34" charset="0"/>
              <a:ea typeface="ヒラギノ角ゴ Pro W3"/>
            </a:endParaRPr>
          </a:p>
        </p:txBody>
      </p:sp>
      <p:sp>
        <p:nvSpPr>
          <p:cNvPr id="5" name="Content Placeholder 2">
            <a:extLst>
              <a:ext uri="{FF2B5EF4-FFF2-40B4-BE49-F238E27FC236}">
                <a16:creationId xmlns:a16="http://schemas.microsoft.com/office/drawing/2014/main" id="{7F491028-D99A-0767-3944-89D66B3B1F17}"/>
              </a:ext>
            </a:extLst>
          </p:cNvPr>
          <p:cNvSpPr txBox="1"/>
          <p:nvPr/>
        </p:nvSpPr>
        <p:spPr>
          <a:xfrm>
            <a:off x="919613" y="1660388"/>
            <a:ext cx="6508507" cy="5610743"/>
          </a:xfrm>
          <a:prstGeom prst="rect">
            <a:avLst/>
          </a:prstGeom>
        </p:spPr>
        <p:txBody>
          <a:bodyPr>
            <a:noAutofit/>
          </a:bodyPr>
          <a:lstStyle>
            <a:lvl1pPr marL="342900" indent="-3429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1pPr>
            <a:lvl2pPr marL="742950" indent="-28575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2pPr>
            <a:lvl3pPr marL="1143000" indent="-2286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3pPr>
            <a:lvl4pPr marL="1600200" indent="-2286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4pPr>
            <a:lvl5pPr marL="2057400" indent="-2286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lnSpc>
                <a:spcPct val="150000"/>
              </a:lnSpc>
              <a:spcBef>
                <a:spcPts val="0"/>
              </a:spcBef>
              <a:spcAft>
                <a:spcPts val="600"/>
              </a:spcAft>
              <a:buClr>
                <a:schemeClr val="tx1"/>
              </a:buClr>
              <a:buSzPct val="100000"/>
              <a:buFont typeface="Arial" panose="020B0604020202020204" pitchFamily="34" charset="0"/>
              <a:buChar char="•"/>
              <a:defRPr/>
            </a:pPr>
            <a:r>
              <a:rPr lang="en-US" dirty="0">
                <a:solidFill>
                  <a:schemeClr val="tx1"/>
                </a:solidFill>
                <a:latin typeface="Aptos" panose="020B0004020202020204" pitchFamily="34" charset="0"/>
                <a:ea typeface="ヒラギノ角ゴ Pro W3"/>
                <a:cs typeface="ヒラギノ角ゴ Pro W3"/>
              </a:rPr>
              <a:t>An ISA protects your savings and investments from taxation</a:t>
            </a:r>
          </a:p>
          <a:p>
            <a:pPr marL="285750" lvl="1">
              <a:lnSpc>
                <a:spcPct val="150000"/>
              </a:lnSpc>
              <a:spcBef>
                <a:spcPts val="0"/>
              </a:spcBef>
              <a:spcAft>
                <a:spcPts val="600"/>
              </a:spcAft>
              <a:buClr>
                <a:schemeClr val="tx1"/>
              </a:buClr>
              <a:buSzPct val="100000"/>
              <a:buFont typeface="Arial" panose="020B0604020202020204" pitchFamily="34" charset="0"/>
              <a:buChar char="•"/>
              <a:defRPr/>
            </a:pPr>
            <a:r>
              <a:rPr lang="en-US" dirty="0">
                <a:solidFill>
                  <a:srgbClr val="111111"/>
                </a:solidFill>
                <a:latin typeface="Aptos" panose="020B0004020202020204" pitchFamily="34" charset="0"/>
                <a:ea typeface="ヒラギノ角ゴ Pro W3"/>
                <a:cs typeface="ヒラギノ角ゴ Pro W3"/>
              </a:rPr>
              <a:t>Interest and dividends are tax-free</a:t>
            </a:r>
          </a:p>
          <a:p>
            <a:pPr marL="285750" lvl="1">
              <a:lnSpc>
                <a:spcPct val="150000"/>
              </a:lnSpc>
              <a:spcBef>
                <a:spcPts val="0"/>
              </a:spcBef>
              <a:spcAft>
                <a:spcPts val="600"/>
              </a:spcAft>
              <a:buClr>
                <a:schemeClr val="tx1"/>
              </a:buClr>
              <a:buSzPct val="100000"/>
              <a:buFont typeface="Arial" panose="020B0604020202020204" pitchFamily="34" charset="0"/>
              <a:buChar char="•"/>
              <a:defRPr/>
            </a:pPr>
            <a:r>
              <a:rPr lang="en-US" dirty="0">
                <a:solidFill>
                  <a:srgbClr val="111111"/>
                </a:solidFill>
                <a:latin typeface="Aptos" panose="020B0004020202020204" pitchFamily="34" charset="0"/>
                <a:ea typeface="ヒラギノ角ゴ Pro W3"/>
                <a:cs typeface="ヒラギノ角ゴ Pro W3"/>
              </a:rPr>
              <a:t>Growth is free of Capital Gains Tax</a:t>
            </a:r>
          </a:p>
          <a:p>
            <a:pPr marL="285750" lvl="1">
              <a:lnSpc>
                <a:spcPct val="150000"/>
              </a:lnSpc>
              <a:spcBef>
                <a:spcPts val="0"/>
              </a:spcBef>
              <a:spcAft>
                <a:spcPts val="600"/>
              </a:spcAft>
              <a:buClr>
                <a:schemeClr val="tx1"/>
              </a:buClr>
              <a:buSzPct val="100000"/>
              <a:buFont typeface="Arial" panose="020B0604020202020204" pitchFamily="34" charset="0"/>
              <a:buChar char="•"/>
              <a:defRPr/>
            </a:pPr>
            <a:r>
              <a:rPr lang="en-US" dirty="0">
                <a:solidFill>
                  <a:srgbClr val="111111"/>
                </a:solidFill>
                <a:latin typeface="Aptos" panose="020B0004020202020204" pitchFamily="34" charset="0"/>
                <a:ea typeface="ヒラギノ角ゴ Pro W3"/>
                <a:cs typeface="ヒラギノ角ゴ Pro W3"/>
              </a:rPr>
              <a:t>Lifetime ISA’s offer bonuses </a:t>
            </a:r>
          </a:p>
          <a:p>
            <a:pPr marL="285750" lvl="1">
              <a:lnSpc>
                <a:spcPct val="150000"/>
              </a:lnSpc>
              <a:spcBef>
                <a:spcPts val="0"/>
              </a:spcBef>
              <a:spcAft>
                <a:spcPts val="600"/>
              </a:spcAft>
              <a:buClr>
                <a:schemeClr val="tx1"/>
              </a:buClr>
              <a:buSzPct val="100000"/>
              <a:buFont typeface="Arial" panose="020B0604020202020204" pitchFamily="34" charset="0"/>
              <a:buChar char="•"/>
              <a:defRPr/>
            </a:pPr>
            <a:r>
              <a:rPr lang="en-US" dirty="0">
                <a:solidFill>
                  <a:srgbClr val="111111"/>
                </a:solidFill>
                <a:latin typeface="Aptos" panose="020B0004020202020204" pitchFamily="34" charset="0"/>
                <a:ea typeface="ヒラギノ角ゴ Pro W3"/>
                <a:cs typeface="ヒラギノ角ゴ Pro W3"/>
              </a:rPr>
              <a:t>Standard ISA’s offer more flexibility</a:t>
            </a:r>
          </a:p>
          <a:p>
            <a:pPr marL="285750" lvl="1">
              <a:lnSpc>
                <a:spcPct val="150000"/>
              </a:lnSpc>
              <a:spcBef>
                <a:spcPts val="0"/>
              </a:spcBef>
              <a:spcAft>
                <a:spcPts val="600"/>
              </a:spcAft>
              <a:buClr>
                <a:schemeClr val="tx1"/>
              </a:buClr>
              <a:buSzPct val="100000"/>
              <a:buFont typeface="Arial" panose="020B0604020202020204" pitchFamily="34" charset="0"/>
              <a:buChar char="•"/>
              <a:defRPr/>
            </a:pPr>
            <a:r>
              <a:rPr lang="en-US" dirty="0">
                <a:solidFill>
                  <a:schemeClr val="tx1"/>
                </a:solidFill>
                <a:latin typeface="Aptos" panose="020B0004020202020204" pitchFamily="34" charset="0"/>
                <a:ea typeface="ヒラギノ角ゴ Pro W3"/>
                <a:cs typeface="ヒラギノ角ゴ Pro W3"/>
              </a:rPr>
              <a:t>2 most used types of ISA:</a:t>
            </a:r>
          </a:p>
          <a:p>
            <a:pPr marL="685800" lvl="2" indent="-285750">
              <a:lnSpc>
                <a:spcPct val="150000"/>
              </a:lnSpc>
              <a:spcBef>
                <a:spcPts val="0"/>
              </a:spcBef>
              <a:spcAft>
                <a:spcPts val="600"/>
              </a:spcAft>
              <a:buClr>
                <a:srgbClr val="1F497D"/>
              </a:buClr>
              <a:buSzPct val="100000"/>
              <a:buFont typeface="Wingdings" panose="05000000000000000000" pitchFamily="2" charset="2"/>
              <a:buChar char="ü"/>
              <a:defRPr/>
            </a:pPr>
            <a:r>
              <a:rPr lang="en-US" dirty="0">
                <a:solidFill>
                  <a:schemeClr val="tx1"/>
                </a:solidFill>
                <a:latin typeface="Aptos" panose="020B0004020202020204" pitchFamily="34" charset="0"/>
                <a:ea typeface="ヒラギノ角ゴ Pro W3"/>
                <a:cs typeface="ヒラギノ角ゴ Pro W3"/>
              </a:rPr>
              <a:t> Cash ISA</a:t>
            </a:r>
          </a:p>
          <a:p>
            <a:pPr marL="685800" lvl="2" indent="-285750">
              <a:lnSpc>
                <a:spcPct val="150000"/>
              </a:lnSpc>
              <a:spcBef>
                <a:spcPts val="0"/>
              </a:spcBef>
              <a:spcAft>
                <a:spcPts val="600"/>
              </a:spcAft>
              <a:buClr>
                <a:srgbClr val="1F497D"/>
              </a:buClr>
              <a:buSzPct val="100000"/>
              <a:buFont typeface="Wingdings" panose="05000000000000000000" pitchFamily="2" charset="2"/>
              <a:buChar char="ü"/>
              <a:defRPr/>
            </a:pPr>
            <a:r>
              <a:rPr lang="en-US" dirty="0">
                <a:solidFill>
                  <a:schemeClr val="tx1"/>
                </a:solidFill>
                <a:latin typeface="Aptos" panose="020B0004020202020204" pitchFamily="34" charset="0"/>
                <a:ea typeface="ヒラギノ角ゴ Pro W3"/>
                <a:cs typeface="ヒラギノ角ゴ Pro W3"/>
              </a:rPr>
              <a:t>Stocks &amp; Shares ISA</a:t>
            </a:r>
          </a:p>
        </p:txBody>
      </p:sp>
      <p:sp>
        <p:nvSpPr>
          <p:cNvPr id="6" name="Oval 5">
            <a:extLst>
              <a:ext uri="{FF2B5EF4-FFF2-40B4-BE49-F238E27FC236}">
                <a16:creationId xmlns:a16="http://schemas.microsoft.com/office/drawing/2014/main" id="{74E3BB5F-5D93-3FC5-DB71-C230461447F1}"/>
              </a:ext>
            </a:extLst>
          </p:cNvPr>
          <p:cNvSpPr/>
          <p:nvPr/>
        </p:nvSpPr>
        <p:spPr>
          <a:xfrm>
            <a:off x="6739812" y="2709897"/>
            <a:ext cx="3715502" cy="3715502"/>
          </a:xfrm>
          <a:prstGeom prst="ellipse">
            <a:avLst/>
          </a:prstGeom>
          <a:solidFill>
            <a:srgbClr val="7A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7" name="Chart 6">
            <a:extLst>
              <a:ext uri="{FF2B5EF4-FFF2-40B4-BE49-F238E27FC236}">
                <a16:creationId xmlns:a16="http://schemas.microsoft.com/office/drawing/2014/main" id="{C7D02BBE-4DBD-F4A0-452A-4936D48B72C7}"/>
              </a:ext>
            </a:extLst>
          </p:cNvPr>
          <p:cNvGraphicFramePr/>
          <p:nvPr/>
        </p:nvGraphicFramePr>
        <p:xfrm>
          <a:off x="6739813" y="2709897"/>
          <a:ext cx="3715503" cy="3715116"/>
        </p:xfrm>
        <a:graphic>
          <a:graphicData uri="http://schemas.openxmlformats.org/drawingml/2006/chart">
            <c:chart xmlns:c="http://schemas.openxmlformats.org/drawingml/2006/chart" xmlns:r="http://schemas.openxmlformats.org/officeDocument/2006/relationships" r:id="rId5"/>
          </a:graphicData>
        </a:graphic>
      </p:graphicFrame>
      <p:grpSp>
        <p:nvGrpSpPr>
          <p:cNvPr id="8" name="Group 7">
            <a:extLst>
              <a:ext uri="{FF2B5EF4-FFF2-40B4-BE49-F238E27FC236}">
                <a16:creationId xmlns:a16="http://schemas.microsoft.com/office/drawing/2014/main" id="{0C629432-A51C-5CD3-321C-494A72B13DBA}"/>
              </a:ext>
            </a:extLst>
          </p:cNvPr>
          <p:cNvGrpSpPr/>
          <p:nvPr/>
        </p:nvGrpSpPr>
        <p:grpSpPr>
          <a:xfrm>
            <a:off x="7760679" y="3688641"/>
            <a:ext cx="1673768" cy="1673768"/>
            <a:chOff x="2543086" y="2513450"/>
            <a:chExt cx="1673768" cy="1673768"/>
          </a:xfrm>
        </p:grpSpPr>
        <p:sp>
          <p:nvSpPr>
            <p:cNvPr id="9" name="Oval 8">
              <a:extLst>
                <a:ext uri="{FF2B5EF4-FFF2-40B4-BE49-F238E27FC236}">
                  <a16:creationId xmlns:a16="http://schemas.microsoft.com/office/drawing/2014/main" id="{9B0E13BA-2385-AA4E-7055-A2D79D27115C}"/>
                </a:ext>
              </a:extLst>
            </p:cNvPr>
            <p:cNvSpPr/>
            <p:nvPr/>
          </p:nvSpPr>
          <p:spPr>
            <a:xfrm>
              <a:off x="2543086" y="2513450"/>
              <a:ext cx="1673768" cy="1673768"/>
            </a:xfrm>
            <a:prstGeom prst="ellipse">
              <a:avLst/>
            </a:prstGeom>
            <a:solidFill>
              <a:srgbClr val="B1B66E"/>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GB">
                <a:solidFill>
                  <a:schemeClr val="tx1"/>
                </a:solidFill>
                <a:latin typeface="Arial"/>
              </a:endParaRPr>
            </a:p>
          </p:txBody>
        </p:sp>
        <p:sp>
          <p:nvSpPr>
            <p:cNvPr id="10" name="TextBox 9">
              <a:extLst>
                <a:ext uri="{FF2B5EF4-FFF2-40B4-BE49-F238E27FC236}">
                  <a16:creationId xmlns:a16="http://schemas.microsoft.com/office/drawing/2014/main" id="{3258599C-C82A-81A7-7225-670F2CDF3F38}"/>
                </a:ext>
              </a:extLst>
            </p:cNvPr>
            <p:cNvSpPr txBox="1"/>
            <p:nvPr/>
          </p:nvSpPr>
          <p:spPr>
            <a:xfrm>
              <a:off x="2706696" y="2812026"/>
              <a:ext cx="1346550" cy="1077218"/>
            </a:xfrm>
            <a:prstGeom prst="rect">
              <a:avLst/>
            </a:prstGeom>
            <a:noFill/>
          </p:spPr>
          <p:txBody>
            <a:bodyPr wrap="square" rtlCol="0">
              <a:spAutoFit/>
            </a:bodyPr>
            <a:lstStyle/>
            <a:p>
              <a:pPr algn="ctr" defTabSz="914400">
                <a:defRPr/>
              </a:pPr>
              <a:r>
                <a:rPr lang="en-GB" sz="2400" dirty="0">
                  <a:solidFill>
                    <a:srgbClr val="000000"/>
                  </a:solidFill>
                  <a:latin typeface="Aptos" panose="020B0004020202020204" pitchFamily="34" charset="0"/>
                </a:rPr>
                <a:t>ISA </a:t>
              </a:r>
            </a:p>
            <a:p>
              <a:pPr algn="ctr" defTabSz="914400">
                <a:defRPr/>
              </a:pPr>
              <a:r>
                <a:rPr lang="en-GB" sz="1100" dirty="0">
                  <a:solidFill>
                    <a:srgbClr val="000000"/>
                  </a:solidFill>
                  <a:latin typeface="Aptos" panose="020B0004020202020204" pitchFamily="34" charset="0"/>
                </a:rPr>
                <a:t>Contribution Limit</a:t>
              </a:r>
            </a:p>
            <a:p>
              <a:pPr algn="ctr" defTabSz="914400">
                <a:defRPr/>
              </a:pPr>
              <a:r>
                <a:rPr lang="en-GB" dirty="0">
                  <a:solidFill>
                    <a:srgbClr val="000000"/>
                  </a:solidFill>
                  <a:latin typeface="Aptos" panose="020B0004020202020204" pitchFamily="34" charset="0"/>
                </a:rPr>
                <a:t>£20,000</a:t>
              </a:r>
            </a:p>
            <a:p>
              <a:pPr algn="ctr" defTabSz="914400">
                <a:defRPr/>
              </a:pPr>
              <a:r>
                <a:rPr lang="en-GB" sz="1100" dirty="0">
                  <a:solidFill>
                    <a:srgbClr val="000000"/>
                  </a:solidFill>
                  <a:latin typeface="Aptos" panose="020B0004020202020204" pitchFamily="34" charset="0"/>
                </a:rPr>
                <a:t>26/27 tax year</a:t>
              </a:r>
              <a:endParaRPr lang="en-GB" sz="1600" dirty="0">
                <a:solidFill>
                  <a:srgbClr val="000000"/>
                </a:solidFill>
                <a:latin typeface="Aptos" panose="020B0004020202020204" pitchFamily="34" charset="0"/>
              </a:endParaRPr>
            </a:p>
          </p:txBody>
        </p:sp>
      </p:grpSp>
      <p:sp>
        <p:nvSpPr>
          <p:cNvPr id="11" name="TextBox 10">
            <a:extLst>
              <a:ext uri="{FF2B5EF4-FFF2-40B4-BE49-F238E27FC236}">
                <a16:creationId xmlns:a16="http://schemas.microsoft.com/office/drawing/2014/main" id="{8B318666-61AA-7BF6-EDC3-C88BB4BED0B5}"/>
              </a:ext>
            </a:extLst>
          </p:cNvPr>
          <p:cNvSpPr txBox="1"/>
          <p:nvPr/>
        </p:nvSpPr>
        <p:spPr>
          <a:xfrm>
            <a:off x="6905103" y="3912785"/>
            <a:ext cx="1098153" cy="371475"/>
          </a:xfrm>
          <a:prstGeom prst="rect">
            <a:avLst/>
          </a:prstGeom>
          <a:noFill/>
        </p:spPr>
        <p:txBody>
          <a:bodyPr wrap="square" rtlCol="0">
            <a:spAutoFit/>
          </a:bodyPr>
          <a:lstStyle/>
          <a:p>
            <a:pPr algn="ctr"/>
            <a:r>
              <a:rPr lang="en-GB" b="1" dirty="0">
                <a:solidFill>
                  <a:schemeClr val="bg1"/>
                </a:solidFill>
              </a:rPr>
              <a:t>Cash</a:t>
            </a:r>
          </a:p>
        </p:txBody>
      </p:sp>
      <p:sp>
        <p:nvSpPr>
          <p:cNvPr id="12" name="TextBox 11">
            <a:extLst>
              <a:ext uri="{FF2B5EF4-FFF2-40B4-BE49-F238E27FC236}">
                <a16:creationId xmlns:a16="http://schemas.microsoft.com/office/drawing/2014/main" id="{15F40BD2-0904-9C5B-224D-2600DDEC6295}"/>
              </a:ext>
            </a:extLst>
          </p:cNvPr>
          <p:cNvSpPr txBox="1"/>
          <p:nvPr/>
        </p:nvSpPr>
        <p:spPr>
          <a:xfrm>
            <a:off x="9243989" y="3912784"/>
            <a:ext cx="1098153" cy="371475"/>
          </a:xfrm>
          <a:prstGeom prst="rect">
            <a:avLst/>
          </a:prstGeom>
          <a:noFill/>
        </p:spPr>
        <p:txBody>
          <a:bodyPr wrap="square" rtlCol="0">
            <a:spAutoFit/>
          </a:bodyPr>
          <a:lstStyle/>
          <a:p>
            <a:pPr algn="ctr"/>
            <a:r>
              <a:rPr lang="en-GB" b="1" dirty="0">
                <a:solidFill>
                  <a:schemeClr val="bg1"/>
                </a:solidFill>
              </a:rPr>
              <a:t>Bonds</a:t>
            </a:r>
          </a:p>
        </p:txBody>
      </p:sp>
      <p:sp>
        <p:nvSpPr>
          <p:cNvPr id="13" name="TextBox 12">
            <a:extLst>
              <a:ext uri="{FF2B5EF4-FFF2-40B4-BE49-F238E27FC236}">
                <a16:creationId xmlns:a16="http://schemas.microsoft.com/office/drawing/2014/main" id="{03DED0A1-A9BA-A407-D106-011FA646845D}"/>
              </a:ext>
            </a:extLst>
          </p:cNvPr>
          <p:cNvSpPr txBox="1"/>
          <p:nvPr/>
        </p:nvSpPr>
        <p:spPr>
          <a:xfrm>
            <a:off x="8048487" y="5557313"/>
            <a:ext cx="1098153" cy="371475"/>
          </a:xfrm>
          <a:prstGeom prst="rect">
            <a:avLst/>
          </a:prstGeom>
          <a:noFill/>
        </p:spPr>
        <p:txBody>
          <a:bodyPr wrap="square" rtlCol="0">
            <a:spAutoFit/>
          </a:bodyPr>
          <a:lstStyle/>
          <a:p>
            <a:pPr algn="ctr"/>
            <a:r>
              <a:rPr lang="en-GB" b="1" dirty="0">
                <a:solidFill>
                  <a:schemeClr val="bg1"/>
                </a:solidFill>
              </a:rPr>
              <a:t>Equities</a:t>
            </a:r>
          </a:p>
        </p:txBody>
      </p:sp>
    </p:spTree>
    <p:custDataLst>
      <p:tags r:id="rId1"/>
    </p:custDataLst>
    <p:extLst>
      <p:ext uri="{BB962C8B-B14F-4D97-AF65-F5344CB8AC3E}">
        <p14:creationId xmlns:p14="http://schemas.microsoft.com/office/powerpoint/2010/main" val="28866699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par>
                          <p:cTn id="28" fill="hold">
                            <p:stCondLst>
                              <p:cond delay="500"/>
                            </p:stCondLst>
                            <p:childTnLst>
                              <p:par>
                                <p:cTn id="29" presetID="21"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500"/>
                                        <p:tgtEl>
                                          <p:spTgt spid="5">
                                            <p:txEl>
                                              <p:pRg st="5" end="5"/>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fade">
                                      <p:cBhvr>
                                        <p:cTn id="40" dur="500"/>
                                        <p:tgtEl>
                                          <p:spTgt spid="5">
                                            <p:txEl>
                                              <p:pRg st="6" end="6"/>
                                            </p:txEl>
                                          </p:spTgt>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fade">
                                      <p:cBhvr>
                                        <p:cTn id="4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2E7EAD0B-6450-4E37-B078-50E90787A9B0}"/>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Tax allowances summary</a:t>
            </a:r>
            <a:endParaRPr lang="en-GB" altLang="en-US" sz="3600" dirty="0">
              <a:solidFill>
                <a:srgbClr val="391C66"/>
              </a:solidFill>
              <a:latin typeface="Aptos Display" panose="020B0004020202020204" pitchFamily="34" charset="0"/>
              <a:ea typeface="ヒラギノ角ゴ Pro W3"/>
            </a:endParaRPr>
          </a:p>
        </p:txBody>
      </p:sp>
      <p:grpSp>
        <p:nvGrpSpPr>
          <p:cNvPr id="13" name="Group 12">
            <a:extLst>
              <a:ext uri="{FF2B5EF4-FFF2-40B4-BE49-F238E27FC236}">
                <a16:creationId xmlns:a16="http://schemas.microsoft.com/office/drawing/2014/main" id="{93815E15-96C3-4EE1-9F12-6AA9AD7B7FEE}"/>
              </a:ext>
            </a:extLst>
          </p:cNvPr>
          <p:cNvGrpSpPr/>
          <p:nvPr/>
        </p:nvGrpSpPr>
        <p:grpSpPr>
          <a:xfrm>
            <a:off x="3351082" y="1589799"/>
            <a:ext cx="3381787" cy="1990475"/>
            <a:chOff x="1827079" y="1150454"/>
            <a:chExt cx="3381787" cy="1990475"/>
          </a:xfrm>
        </p:grpSpPr>
        <p:sp>
          <p:nvSpPr>
            <p:cNvPr id="14" name="Freeform 60">
              <a:extLst>
                <a:ext uri="{FF2B5EF4-FFF2-40B4-BE49-F238E27FC236}">
                  <a16:creationId xmlns:a16="http://schemas.microsoft.com/office/drawing/2014/main" id="{0E3835C7-6C8F-4F75-8F52-5C720A86885B}"/>
                </a:ext>
              </a:extLst>
            </p:cNvPr>
            <p:cNvSpPr/>
            <p:nvPr/>
          </p:nvSpPr>
          <p:spPr>
            <a:xfrm>
              <a:off x="2804883" y="1150454"/>
              <a:ext cx="2403983" cy="1990475"/>
            </a:xfrm>
            <a:custGeom>
              <a:avLst/>
              <a:gdLst/>
              <a:ahLst/>
              <a:cxnLst/>
              <a:rect l="l" t="t" r="r" b="b"/>
              <a:pathLst>
                <a:path w="2403983" h="1990475">
                  <a:moveTo>
                    <a:pt x="1990475" y="0"/>
                  </a:moveTo>
                  <a:lnTo>
                    <a:pt x="1990475" y="486249"/>
                  </a:lnTo>
                  <a:lnTo>
                    <a:pt x="2097025" y="486249"/>
                  </a:lnTo>
                  <a:cubicBezTo>
                    <a:pt x="2125504" y="441315"/>
                    <a:pt x="2176104" y="413221"/>
                    <a:pt x="2233266" y="413221"/>
                  </a:cubicBezTo>
                  <a:cubicBezTo>
                    <a:pt x="2327550" y="413221"/>
                    <a:pt x="2403983" y="489654"/>
                    <a:pt x="2403983" y="583939"/>
                  </a:cubicBezTo>
                  <a:cubicBezTo>
                    <a:pt x="2403983" y="678223"/>
                    <a:pt x="2327550" y="754656"/>
                    <a:pt x="2233266" y="754656"/>
                  </a:cubicBezTo>
                  <a:cubicBezTo>
                    <a:pt x="2176104" y="754656"/>
                    <a:pt x="2125505" y="726563"/>
                    <a:pt x="2097026" y="681629"/>
                  </a:cubicBezTo>
                  <a:lnTo>
                    <a:pt x="1990475" y="681629"/>
                  </a:lnTo>
                  <a:lnTo>
                    <a:pt x="1990475" y="1087548"/>
                  </a:lnTo>
                  <a:cubicBezTo>
                    <a:pt x="1491802" y="1087548"/>
                    <a:pt x="1087548" y="1491802"/>
                    <a:pt x="1087548" y="1990475"/>
                  </a:cubicBezTo>
                  <a:lnTo>
                    <a:pt x="664508" y="1990475"/>
                  </a:lnTo>
                  <a:lnTo>
                    <a:pt x="664508" y="1881195"/>
                  </a:lnTo>
                  <a:cubicBezTo>
                    <a:pt x="709442" y="1852717"/>
                    <a:pt x="737535" y="1802117"/>
                    <a:pt x="737535" y="1744956"/>
                  </a:cubicBezTo>
                  <a:cubicBezTo>
                    <a:pt x="737535" y="1650671"/>
                    <a:pt x="661102" y="1574238"/>
                    <a:pt x="566818" y="1574238"/>
                  </a:cubicBezTo>
                  <a:cubicBezTo>
                    <a:pt x="472533" y="1574238"/>
                    <a:pt x="396100" y="1650671"/>
                    <a:pt x="396100" y="1744956"/>
                  </a:cubicBezTo>
                  <a:cubicBezTo>
                    <a:pt x="396100" y="1802117"/>
                    <a:pt x="424195" y="1852718"/>
                    <a:pt x="469129" y="1881196"/>
                  </a:cubicBezTo>
                  <a:lnTo>
                    <a:pt x="469129" y="1990475"/>
                  </a:lnTo>
                  <a:lnTo>
                    <a:pt x="0" y="1990475"/>
                  </a:lnTo>
                  <a:cubicBezTo>
                    <a:pt x="0" y="1546568"/>
                    <a:pt x="145313" y="1136601"/>
                    <a:pt x="392794" y="806903"/>
                  </a:cubicBezTo>
                  <a:lnTo>
                    <a:pt x="370429" y="553123"/>
                  </a:lnTo>
                  <a:lnTo>
                    <a:pt x="594171" y="572841"/>
                  </a:lnTo>
                  <a:cubicBezTo>
                    <a:pt x="953033" y="218414"/>
                    <a:pt x="1446247" y="0"/>
                    <a:pt x="1990475" y="0"/>
                  </a:cubicBezTo>
                  <a:close/>
                </a:path>
              </a:pathLst>
            </a:custGeom>
            <a:solidFill>
              <a:srgbClr val="5DD6F9"/>
            </a:solidFill>
            <a:ln w="47625">
              <a:solidFill>
                <a:schemeClr val="bg2"/>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7360" tIns="711200" rIns="1849120" bIns="1849120" numCol="1" spcCol="1270" anchor="ctr" anchorCtr="0">
              <a:noAutofit/>
            </a:bodyPr>
            <a:lstStyle/>
            <a:p>
              <a:pPr algn="ctr" defTabSz="2844800" eaLnBrk="1" fontAlgn="auto" hangingPunct="1">
                <a:lnSpc>
                  <a:spcPct val="90000"/>
                </a:lnSpc>
                <a:spcAft>
                  <a:spcPct val="35000"/>
                </a:spcAft>
                <a:defRPr/>
              </a:pPr>
              <a:endParaRPr lang="en-GB" sz="6400">
                <a:solidFill>
                  <a:srgbClr val="111111"/>
                </a:solidFill>
                <a:latin typeface="Arial"/>
              </a:endParaRPr>
            </a:p>
          </p:txBody>
        </p:sp>
        <p:sp>
          <p:nvSpPr>
            <p:cNvPr id="15" name="TextBox 14">
              <a:extLst>
                <a:ext uri="{FF2B5EF4-FFF2-40B4-BE49-F238E27FC236}">
                  <a16:creationId xmlns:a16="http://schemas.microsoft.com/office/drawing/2014/main" id="{18CD7B31-BE44-44E3-B535-EE36C72D3C72}"/>
                </a:ext>
              </a:extLst>
            </p:cNvPr>
            <p:cNvSpPr txBox="1"/>
            <p:nvPr/>
          </p:nvSpPr>
          <p:spPr>
            <a:xfrm>
              <a:off x="3576663" y="1633600"/>
              <a:ext cx="1224136" cy="523220"/>
            </a:xfrm>
            <a:prstGeom prst="rect">
              <a:avLst/>
            </a:prstGeom>
            <a:noFill/>
          </p:spPr>
          <p:txBody>
            <a:bodyPr wrap="square" rtlCol="0">
              <a:spAutoFit/>
            </a:bodyPr>
            <a:lstStyle/>
            <a:p>
              <a:pPr defTabSz="914400" eaLnBrk="1" fontAlgn="auto" hangingPunct="1">
                <a:spcBef>
                  <a:spcPts val="0"/>
                </a:spcBef>
                <a:spcAft>
                  <a:spcPts val="0"/>
                </a:spcAft>
                <a:defRPr/>
              </a:pPr>
              <a:r>
                <a:rPr lang="en-GB" sz="1400">
                  <a:solidFill>
                    <a:srgbClr val="FFFFFF"/>
                  </a:solidFill>
                  <a:latin typeface="Aptos" panose="020B0004020202020204" pitchFamily="34" charset="0"/>
                  <a:cs typeface="+mn-cs"/>
                </a:rPr>
                <a:t>Personal Allowance</a:t>
              </a:r>
            </a:p>
          </p:txBody>
        </p:sp>
        <p:sp>
          <p:nvSpPr>
            <p:cNvPr id="16" name="Rectangle 15">
              <a:extLst>
                <a:ext uri="{FF2B5EF4-FFF2-40B4-BE49-F238E27FC236}">
                  <a16:creationId xmlns:a16="http://schemas.microsoft.com/office/drawing/2014/main" id="{05A4ECFB-E373-4FFB-BA29-277B0F65652E}"/>
                </a:ext>
              </a:extLst>
            </p:cNvPr>
            <p:cNvSpPr/>
            <p:nvPr/>
          </p:nvSpPr>
          <p:spPr>
            <a:xfrm>
              <a:off x="1827079" y="1324520"/>
              <a:ext cx="1206176" cy="1138773"/>
            </a:xfrm>
            <a:prstGeom prst="rect">
              <a:avLst/>
            </a:prstGeom>
          </p:spPr>
          <p:txBody>
            <a:bodyPr wrap="square">
              <a:spAutoFit/>
            </a:bodyPr>
            <a:lstStyle/>
            <a:p>
              <a:pPr defTabSz="914400" eaLnBrk="1" fontAlgn="auto" hangingPunct="1">
                <a:spcBef>
                  <a:spcPts val="0"/>
                </a:spcBef>
                <a:spcAft>
                  <a:spcPts val="0"/>
                </a:spcAft>
                <a:defRPr/>
              </a:pPr>
              <a:r>
                <a:rPr lang="en-GB" sz="2000" b="1" dirty="0">
                  <a:solidFill>
                    <a:srgbClr val="000000"/>
                  </a:solidFill>
                  <a:latin typeface="Aptos" panose="020B0004020202020204" pitchFamily="34" charset="0"/>
                  <a:ea typeface="ヒラギノ角ゴ Pro W3" charset="-128"/>
                  <a:cs typeface="Arial" panose="020B0604020202020204" pitchFamily="34" charset="0"/>
                </a:rPr>
                <a:t>£12,570*</a:t>
              </a:r>
            </a:p>
            <a:p>
              <a:pPr defTabSz="914400" eaLnBrk="1" fontAlgn="auto" hangingPunct="1">
                <a:spcBef>
                  <a:spcPts val="0"/>
                </a:spcBef>
                <a:spcAft>
                  <a:spcPts val="0"/>
                </a:spcAft>
                <a:defRPr/>
              </a:pPr>
              <a:r>
                <a:rPr lang="en-GB" sz="1600" dirty="0">
                  <a:solidFill>
                    <a:srgbClr val="000000"/>
                  </a:solidFill>
                  <a:latin typeface="Aptos" panose="020B0004020202020204" pitchFamily="34" charset="0"/>
                  <a:ea typeface="ヒラギノ角ゴ Pro W3" charset="-128"/>
                  <a:cs typeface="Arial" panose="020B0604020202020204" pitchFamily="34" charset="0"/>
                </a:rPr>
                <a:t>Salary &amp; pension income</a:t>
              </a:r>
              <a:endParaRPr lang="en-GB" sz="1600" dirty="0">
                <a:solidFill>
                  <a:srgbClr val="000000"/>
                </a:solidFill>
                <a:latin typeface="Aptos" panose="020B0004020202020204" pitchFamily="34" charset="0"/>
                <a:cs typeface="+mn-cs"/>
              </a:endParaRPr>
            </a:p>
          </p:txBody>
        </p:sp>
        <p:pic>
          <p:nvPicPr>
            <p:cNvPr id="17" name="Picture 4">
              <a:extLst>
                <a:ext uri="{FF2B5EF4-FFF2-40B4-BE49-F238E27FC236}">
                  <a16:creationId xmlns:a16="http://schemas.microsoft.com/office/drawing/2014/main" id="{4D58A3CA-926D-45FD-8C22-377C99D0F6C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30131" y="2207447"/>
              <a:ext cx="401071" cy="398475"/>
            </a:xfrm>
            <a:prstGeom prst="rect">
              <a:avLst/>
            </a:prstGeom>
            <a:noFill/>
            <a:ln>
              <a:noFill/>
            </a:ln>
            <a:effectLst/>
            <a:extLst>
              <a:ext uri="{909E8E84-426E-40DD-AFC4-6F175D3DCCD1}">
                <a14:hiddenFill xmlns:a14="http://schemas.microsoft.com/office/drawing/2010/main">
                  <a:solidFill>
                    <a:srgbClr val="EF882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Group 17">
            <a:extLst>
              <a:ext uri="{FF2B5EF4-FFF2-40B4-BE49-F238E27FC236}">
                <a16:creationId xmlns:a16="http://schemas.microsoft.com/office/drawing/2014/main" id="{673BDD79-299F-4D69-9FB5-967613B04188}"/>
              </a:ext>
            </a:extLst>
          </p:cNvPr>
          <p:cNvGrpSpPr/>
          <p:nvPr/>
        </p:nvGrpSpPr>
        <p:grpSpPr>
          <a:xfrm>
            <a:off x="6314660" y="1584960"/>
            <a:ext cx="2845765" cy="2404449"/>
            <a:chOff x="4795358" y="1150454"/>
            <a:chExt cx="2845765" cy="2404449"/>
          </a:xfrm>
        </p:grpSpPr>
        <p:sp>
          <p:nvSpPr>
            <p:cNvPr id="19" name="Freeform 65">
              <a:extLst>
                <a:ext uri="{FF2B5EF4-FFF2-40B4-BE49-F238E27FC236}">
                  <a16:creationId xmlns:a16="http://schemas.microsoft.com/office/drawing/2014/main" id="{58AB6BD9-B53C-4B5D-97DD-9B28FC2D0485}"/>
                </a:ext>
              </a:extLst>
            </p:cNvPr>
            <p:cNvSpPr/>
            <p:nvPr/>
          </p:nvSpPr>
          <p:spPr>
            <a:xfrm>
              <a:off x="4795358" y="1150454"/>
              <a:ext cx="1990474" cy="2404449"/>
            </a:xfrm>
            <a:custGeom>
              <a:avLst/>
              <a:gdLst/>
              <a:ahLst/>
              <a:cxnLst/>
              <a:rect l="l" t="t" r="r" b="b"/>
              <a:pathLst>
                <a:path w="1990474" h="2404449">
                  <a:moveTo>
                    <a:pt x="0" y="0"/>
                  </a:moveTo>
                  <a:cubicBezTo>
                    <a:pt x="544522" y="0"/>
                    <a:pt x="1037975" y="218650"/>
                    <a:pt x="1396909" y="573391"/>
                  </a:cubicBezTo>
                  <a:lnTo>
                    <a:pt x="1626888" y="553123"/>
                  </a:lnTo>
                  <a:lnTo>
                    <a:pt x="1603802" y="815089"/>
                  </a:lnTo>
                  <a:cubicBezTo>
                    <a:pt x="1847556" y="1143387"/>
                    <a:pt x="1990474" y="1550241"/>
                    <a:pt x="1990474" y="1990475"/>
                  </a:cubicBezTo>
                  <a:lnTo>
                    <a:pt x="1535965" y="1990475"/>
                  </a:lnTo>
                  <a:lnTo>
                    <a:pt x="1535965" y="2097491"/>
                  </a:lnTo>
                  <a:cubicBezTo>
                    <a:pt x="1580899" y="2125969"/>
                    <a:pt x="1608993" y="2176570"/>
                    <a:pt x="1608993" y="2233732"/>
                  </a:cubicBezTo>
                  <a:cubicBezTo>
                    <a:pt x="1608993" y="2328016"/>
                    <a:pt x="1532560" y="2404449"/>
                    <a:pt x="1438276" y="2404449"/>
                  </a:cubicBezTo>
                  <a:cubicBezTo>
                    <a:pt x="1343991" y="2404449"/>
                    <a:pt x="1267558" y="2328016"/>
                    <a:pt x="1267558" y="2233732"/>
                  </a:cubicBezTo>
                  <a:cubicBezTo>
                    <a:pt x="1267558" y="2176570"/>
                    <a:pt x="1295652" y="2125970"/>
                    <a:pt x="1340586" y="2097492"/>
                  </a:cubicBezTo>
                  <a:lnTo>
                    <a:pt x="1340586" y="1990475"/>
                  </a:lnTo>
                  <a:lnTo>
                    <a:pt x="902927" y="1990475"/>
                  </a:lnTo>
                  <a:cubicBezTo>
                    <a:pt x="902927" y="1491802"/>
                    <a:pt x="498673" y="1087548"/>
                    <a:pt x="0" y="1087548"/>
                  </a:cubicBezTo>
                  <a:lnTo>
                    <a:pt x="0" y="681629"/>
                  </a:lnTo>
                  <a:lnTo>
                    <a:pt x="106552" y="681629"/>
                  </a:lnTo>
                  <a:cubicBezTo>
                    <a:pt x="135030" y="726563"/>
                    <a:pt x="185629" y="754656"/>
                    <a:pt x="242791" y="754656"/>
                  </a:cubicBezTo>
                  <a:cubicBezTo>
                    <a:pt x="337075" y="754656"/>
                    <a:pt x="413508" y="678223"/>
                    <a:pt x="413508" y="583939"/>
                  </a:cubicBezTo>
                  <a:cubicBezTo>
                    <a:pt x="413508" y="489654"/>
                    <a:pt x="337075" y="413221"/>
                    <a:pt x="242791" y="413221"/>
                  </a:cubicBezTo>
                  <a:cubicBezTo>
                    <a:pt x="185629" y="413221"/>
                    <a:pt x="135029" y="441315"/>
                    <a:pt x="106551" y="486249"/>
                  </a:cubicBezTo>
                  <a:lnTo>
                    <a:pt x="0" y="486249"/>
                  </a:lnTo>
                  <a:close/>
                </a:path>
              </a:pathLst>
            </a:custGeom>
            <a:solidFill>
              <a:srgbClr val="F24979"/>
            </a:solidFill>
            <a:ln w="47625">
              <a:solidFill>
                <a:schemeClr val="bg2"/>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4155" tIns="679805" rIns="456285" bIns="1814475" numCol="1" spcCol="1270" anchor="ctr" anchorCtr="0">
              <a:noAutofit/>
            </a:bodyPr>
            <a:lstStyle/>
            <a:p>
              <a:pPr algn="ctr" defTabSz="1689100" eaLnBrk="1" fontAlgn="auto" hangingPunct="1">
                <a:lnSpc>
                  <a:spcPct val="90000"/>
                </a:lnSpc>
                <a:spcAft>
                  <a:spcPct val="35000"/>
                </a:spcAft>
                <a:defRPr/>
              </a:pPr>
              <a:endParaRPr lang="en-GB" sz="3800">
                <a:solidFill>
                  <a:srgbClr val="111111"/>
                </a:solidFill>
                <a:latin typeface="Arial"/>
              </a:endParaRPr>
            </a:p>
          </p:txBody>
        </p:sp>
        <p:sp>
          <p:nvSpPr>
            <p:cNvPr id="20" name="TextBox 19">
              <a:extLst>
                <a:ext uri="{FF2B5EF4-FFF2-40B4-BE49-F238E27FC236}">
                  <a16:creationId xmlns:a16="http://schemas.microsoft.com/office/drawing/2014/main" id="{FF342BE4-EA12-4510-B631-48345A78667A}"/>
                </a:ext>
              </a:extLst>
            </p:cNvPr>
            <p:cNvSpPr txBox="1"/>
            <p:nvPr/>
          </p:nvSpPr>
          <p:spPr>
            <a:xfrm>
              <a:off x="5263114" y="1664435"/>
              <a:ext cx="1224136" cy="738664"/>
            </a:xfrm>
            <a:prstGeom prst="rect">
              <a:avLst/>
            </a:prstGeom>
            <a:noFill/>
          </p:spPr>
          <p:txBody>
            <a:bodyPr wrap="square" rtlCol="0">
              <a:spAutoFit/>
            </a:bodyPr>
            <a:lstStyle/>
            <a:p>
              <a:pPr defTabSz="914400" eaLnBrk="1" fontAlgn="auto" hangingPunct="1">
                <a:spcBef>
                  <a:spcPts val="0"/>
                </a:spcBef>
                <a:spcAft>
                  <a:spcPts val="0"/>
                </a:spcAft>
                <a:defRPr/>
              </a:pPr>
              <a:r>
                <a:rPr lang="en-GB" sz="1400">
                  <a:solidFill>
                    <a:srgbClr val="FFFFFF"/>
                  </a:solidFill>
                  <a:latin typeface="Aptos" panose="020B0004020202020204" pitchFamily="34" charset="0"/>
                  <a:cs typeface="+mn-cs"/>
                </a:rPr>
                <a:t>Personal Savings Allowance</a:t>
              </a:r>
            </a:p>
          </p:txBody>
        </p:sp>
        <p:pic>
          <p:nvPicPr>
            <p:cNvPr id="21" name="Picture 8">
              <a:extLst>
                <a:ext uri="{FF2B5EF4-FFF2-40B4-BE49-F238E27FC236}">
                  <a16:creationId xmlns:a16="http://schemas.microsoft.com/office/drawing/2014/main" id="{44B5AD99-9E3B-4423-A8FC-59107D85C2F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884905" y="2467120"/>
              <a:ext cx="450850" cy="515144"/>
            </a:xfrm>
            <a:prstGeom prst="rect">
              <a:avLst/>
            </a:prstGeom>
            <a:noFill/>
            <a:ln>
              <a:noFill/>
            </a:ln>
            <a:effectLst/>
            <a:extLst>
              <a:ext uri="{909E8E84-426E-40DD-AFC4-6F175D3DCCD1}">
                <a14:hiddenFill xmlns:a14="http://schemas.microsoft.com/office/drawing/2010/main">
                  <a:solidFill>
                    <a:srgbClr val="EF882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a:extLst>
                <a:ext uri="{FF2B5EF4-FFF2-40B4-BE49-F238E27FC236}">
                  <a16:creationId xmlns:a16="http://schemas.microsoft.com/office/drawing/2014/main" id="{060AAC36-FCF1-459D-9CCF-66D53EB3D250}"/>
                </a:ext>
              </a:extLst>
            </p:cNvPr>
            <p:cNvSpPr/>
            <p:nvPr/>
          </p:nvSpPr>
          <p:spPr>
            <a:xfrm>
              <a:off x="6001831" y="1324520"/>
              <a:ext cx="1639292" cy="1200329"/>
            </a:xfrm>
            <a:prstGeom prst="rect">
              <a:avLst/>
            </a:prstGeom>
          </p:spPr>
          <p:txBody>
            <a:bodyPr wrap="square">
              <a:spAutoFit/>
            </a:bodyPr>
            <a:lstStyle/>
            <a:p>
              <a:pPr algn="r" defTabSz="914400" eaLnBrk="1" fontAlgn="auto" hangingPunct="1">
                <a:spcBef>
                  <a:spcPts val="0"/>
                </a:spcBef>
                <a:spcAft>
                  <a:spcPts val="0"/>
                </a:spcAft>
                <a:defRPr/>
              </a:pPr>
              <a:r>
                <a:rPr lang="en-GB" sz="2000" b="1" dirty="0">
                  <a:solidFill>
                    <a:srgbClr val="000000"/>
                  </a:solidFill>
                  <a:latin typeface="Aptos" panose="020B0004020202020204" pitchFamily="34" charset="0"/>
                  <a:ea typeface="ヒラギノ角ゴ Pro W3" charset="-128"/>
                  <a:cs typeface="Arial" panose="020B0604020202020204" pitchFamily="34" charset="0"/>
                </a:rPr>
                <a:t>£1,000 / £500**</a:t>
              </a:r>
            </a:p>
            <a:p>
              <a:pPr algn="r" defTabSz="914400" eaLnBrk="1" fontAlgn="auto" hangingPunct="1">
                <a:spcBef>
                  <a:spcPts val="0"/>
                </a:spcBef>
                <a:spcAft>
                  <a:spcPts val="0"/>
                </a:spcAft>
                <a:defRPr/>
              </a:pPr>
              <a:r>
                <a:rPr lang="en-GB" sz="1600" dirty="0">
                  <a:solidFill>
                    <a:srgbClr val="000000"/>
                  </a:solidFill>
                  <a:latin typeface="Aptos" panose="020B0004020202020204" pitchFamily="34" charset="0"/>
                  <a:ea typeface="ヒラギノ角ゴ Pro W3" charset="-128"/>
                  <a:cs typeface="Arial" panose="020B0604020202020204" pitchFamily="34" charset="0"/>
                </a:rPr>
                <a:t>Savings </a:t>
              </a:r>
            </a:p>
            <a:p>
              <a:pPr algn="r" defTabSz="914400" eaLnBrk="1" fontAlgn="auto" hangingPunct="1">
                <a:spcBef>
                  <a:spcPts val="0"/>
                </a:spcBef>
                <a:spcAft>
                  <a:spcPts val="0"/>
                </a:spcAft>
                <a:defRPr/>
              </a:pPr>
              <a:r>
                <a:rPr lang="en-GB" sz="1600" dirty="0">
                  <a:solidFill>
                    <a:srgbClr val="000000"/>
                  </a:solidFill>
                  <a:latin typeface="Aptos" panose="020B0004020202020204" pitchFamily="34" charset="0"/>
                  <a:ea typeface="ヒラギノ角ゴ Pro W3" charset="-128"/>
                  <a:cs typeface="Arial" panose="020B0604020202020204" pitchFamily="34" charset="0"/>
                </a:rPr>
                <a:t>interest</a:t>
              </a:r>
              <a:endParaRPr lang="en-GB" sz="1600" dirty="0">
                <a:solidFill>
                  <a:srgbClr val="000000"/>
                </a:solidFill>
                <a:latin typeface="Aptos" panose="020B0004020202020204" pitchFamily="34" charset="0"/>
                <a:cs typeface="+mn-cs"/>
              </a:endParaRPr>
            </a:p>
          </p:txBody>
        </p:sp>
      </p:grpSp>
      <p:grpSp>
        <p:nvGrpSpPr>
          <p:cNvPr id="23" name="Group 22">
            <a:extLst>
              <a:ext uri="{FF2B5EF4-FFF2-40B4-BE49-F238E27FC236}">
                <a16:creationId xmlns:a16="http://schemas.microsoft.com/office/drawing/2014/main" id="{207A1096-4E73-4B2B-932C-CF78EE51E6E6}"/>
              </a:ext>
            </a:extLst>
          </p:cNvPr>
          <p:cNvGrpSpPr/>
          <p:nvPr/>
        </p:nvGrpSpPr>
        <p:grpSpPr>
          <a:xfrm>
            <a:off x="5917043" y="3580271"/>
            <a:ext cx="3163300" cy="1990474"/>
            <a:chOff x="4393043" y="3140929"/>
            <a:chExt cx="3163300" cy="1990474"/>
          </a:xfrm>
        </p:grpSpPr>
        <p:sp>
          <p:nvSpPr>
            <p:cNvPr id="24" name="Freeform 70">
              <a:extLst>
                <a:ext uri="{FF2B5EF4-FFF2-40B4-BE49-F238E27FC236}">
                  <a16:creationId xmlns:a16="http://schemas.microsoft.com/office/drawing/2014/main" id="{F7FDB680-C528-49BB-AEC7-52A0AA4FA36F}"/>
                </a:ext>
              </a:extLst>
            </p:cNvPr>
            <p:cNvSpPr/>
            <p:nvPr/>
          </p:nvSpPr>
          <p:spPr>
            <a:xfrm>
              <a:off x="4393043" y="3140929"/>
              <a:ext cx="2392789" cy="1990474"/>
            </a:xfrm>
            <a:custGeom>
              <a:avLst/>
              <a:gdLst/>
              <a:ahLst/>
              <a:cxnLst/>
              <a:rect l="l" t="t" r="r" b="b"/>
              <a:pathLst>
                <a:path w="2392789" h="1990474">
                  <a:moveTo>
                    <a:pt x="1305242" y="0"/>
                  </a:moveTo>
                  <a:lnTo>
                    <a:pt x="1742901" y="0"/>
                  </a:lnTo>
                  <a:lnTo>
                    <a:pt x="1742901" y="107017"/>
                  </a:lnTo>
                  <a:cubicBezTo>
                    <a:pt x="1697967" y="135496"/>
                    <a:pt x="1669873" y="186095"/>
                    <a:pt x="1669873" y="243257"/>
                  </a:cubicBezTo>
                  <a:cubicBezTo>
                    <a:pt x="1669873" y="337541"/>
                    <a:pt x="1746306" y="413974"/>
                    <a:pt x="1840591" y="413974"/>
                  </a:cubicBezTo>
                  <a:cubicBezTo>
                    <a:pt x="1934875" y="413974"/>
                    <a:pt x="2011308" y="337541"/>
                    <a:pt x="2011308" y="243257"/>
                  </a:cubicBezTo>
                  <a:cubicBezTo>
                    <a:pt x="2011308" y="186095"/>
                    <a:pt x="1983214" y="135495"/>
                    <a:pt x="1938280" y="107016"/>
                  </a:cubicBezTo>
                  <a:lnTo>
                    <a:pt x="1938280" y="0"/>
                  </a:lnTo>
                  <a:lnTo>
                    <a:pt x="2392789" y="0"/>
                  </a:lnTo>
                  <a:cubicBezTo>
                    <a:pt x="2392789" y="442449"/>
                    <a:pt x="2248430" y="851180"/>
                    <a:pt x="2002426" y="1180321"/>
                  </a:cubicBezTo>
                  <a:lnTo>
                    <a:pt x="2027530" y="1465172"/>
                  </a:lnTo>
                  <a:lnTo>
                    <a:pt x="1771171" y="1442580"/>
                  </a:lnTo>
                  <a:cubicBezTo>
                    <a:pt x="1415544" y="1782638"/>
                    <a:pt x="933201" y="1990474"/>
                    <a:pt x="402315" y="1990474"/>
                  </a:cubicBezTo>
                  <a:lnTo>
                    <a:pt x="402315" y="1474495"/>
                  </a:lnTo>
                  <a:lnTo>
                    <a:pt x="306958" y="1474495"/>
                  </a:lnTo>
                  <a:cubicBezTo>
                    <a:pt x="278480" y="1519430"/>
                    <a:pt x="227879" y="1547524"/>
                    <a:pt x="170718" y="1547524"/>
                  </a:cubicBezTo>
                  <a:cubicBezTo>
                    <a:pt x="76433" y="1547524"/>
                    <a:pt x="0" y="1471091"/>
                    <a:pt x="0" y="1376806"/>
                  </a:cubicBezTo>
                  <a:cubicBezTo>
                    <a:pt x="0" y="1282522"/>
                    <a:pt x="76433" y="1206089"/>
                    <a:pt x="170718" y="1206089"/>
                  </a:cubicBezTo>
                  <a:cubicBezTo>
                    <a:pt x="227879" y="1206089"/>
                    <a:pt x="278479" y="1234182"/>
                    <a:pt x="306957" y="1279116"/>
                  </a:cubicBezTo>
                  <a:lnTo>
                    <a:pt x="402315" y="1279116"/>
                  </a:lnTo>
                  <a:lnTo>
                    <a:pt x="402315" y="902927"/>
                  </a:lnTo>
                  <a:cubicBezTo>
                    <a:pt x="900988" y="902927"/>
                    <a:pt x="1305242" y="498673"/>
                    <a:pt x="1305242" y="0"/>
                  </a:cubicBezTo>
                  <a:close/>
                </a:path>
              </a:pathLst>
            </a:custGeom>
            <a:solidFill>
              <a:srgbClr val="0076BE"/>
            </a:solidFill>
            <a:ln w="47625">
              <a:solidFill>
                <a:schemeClr val="bg2"/>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16100" tIns="1816100" rIns="434340" bIns="678180" numCol="1" spcCol="1270" anchor="ctr" anchorCtr="0">
              <a:noAutofit/>
            </a:bodyPr>
            <a:lstStyle/>
            <a:p>
              <a:pPr algn="ctr" defTabSz="1689100" eaLnBrk="1" fontAlgn="auto" hangingPunct="1">
                <a:lnSpc>
                  <a:spcPct val="90000"/>
                </a:lnSpc>
                <a:spcAft>
                  <a:spcPct val="35000"/>
                </a:spcAft>
                <a:defRPr/>
              </a:pPr>
              <a:endParaRPr lang="en-GB" sz="3800">
                <a:solidFill>
                  <a:srgbClr val="111111"/>
                </a:solidFill>
                <a:latin typeface="Arial"/>
              </a:endParaRPr>
            </a:p>
          </p:txBody>
        </p:sp>
        <p:sp>
          <p:nvSpPr>
            <p:cNvPr id="25" name="TextBox 24">
              <a:extLst>
                <a:ext uri="{FF2B5EF4-FFF2-40B4-BE49-F238E27FC236}">
                  <a16:creationId xmlns:a16="http://schemas.microsoft.com/office/drawing/2014/main" id="{0A3722DA-78B3-4ADB-8BED-47A6B43D7984}"/>
                </a:ext>
              </a:extLst>
            </p:cNvPr>
            <p:cNvSpPr txBox="1"/>
            <p:nvPr/>
          </p:nvSpPr>
          <p:spPr>
            <a:xfrm>
              <a:off x="5471909" y="3636590"/>
              <a:ext cx="1224136" cy="738664"/>
            </a:xfrm>
            <a:prstGeom prst="rect">
              <a:avLst/>
            </a:prstGeom>
            <a:noFill/>
          </p:spPr>
          <p:txBody>
            <a:bodyPr wrap="square" rtlCol="0">
              <a:spAutoFit/>
            </a:bodyPr>
            <a:lstStyle/>
            <a:p>
              <a:pPr defTabSz="914400" eaLnBrk="1" fontAlgn="auto" hangingPunct="1">
                <a:spcBef>
                  <a:spcPts val="0"/>
                </a:spcBef>
                <a:spcAft>
                  <a:spcPts val="0"/>
                </a:spcAft>
                <a:defRPr/>
              </a:pPr>
              <a:r>
                <a:rPr lang="en-GB" sz="1400" dirty="0">
                  <a:solidFill>
                    <a:srgbClr val="FFFFFF"/>
                  </a:solidFill>
                  <a:latin typeface="Aptos" panose="020B0004020202020204" pitchFamily="34" charset="0"/>
                  <a:cs typeface="+mn-cs"/>
                </a:rPr>
                <a:t>tax-free Dividend Allowance</a:t>
              </a:r>
            </a:p>
          </p:txBody>
        </p:sp>
        <p:pic>
          <p:nvPicPr>
            <p:cNvPr id="26" name="Picture 6">
              <a:extLst>
                <a:ext uri="{FF2B5EF4-FFF2-40B4-BE49-F238E27FC236}">
                  <a16:creationId xmlns:a16="http://schemas.microsoft.com/office/drawing/2014/main" id="{EAC74582-DCFC-4F04-AA0C-034FF545CC0F}"/>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002763" y="4348264"/>
              <a:ext cx="463552" cy="522294"/>
            </a:xfrm>
            <a:prstGeom prst="rect">
              <a:avLst/>
            </a:prstGeom>
            <a:noFill/>
            <a:ln>
              <a:noFill/>
            </a:ln>
            <a:effectLst/>
            <a:extLst>
              <a:ext uri="{909E8E84-426E-40DD-AFC4-6F175D3DCCD1}">
                <a14:hiddenFill xmlns:a14="http://schemas.microsoft.com/office/drawing/2010/main">
                  <a:solidFill>
                    <a:srgbClr val="EF882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36">
              <a:extLst>
                <a:ext uri="{FF2B5EF4-FFF2-40B4-BE49-F238E27FC236}">
                  <a16:creationId xmlns:a16="http://schemas.microsoft.com/office/drawing/2014/main" id="{9E2BAF58-DC6E-48AD-86FE-99A19BDBCB9A}"/>
                </a:ext>
              </a:extLst>
            </p:cNvPr>
            <p:cNvSpPr/>
            <p:nvPr/>
          </p:nvSpPr>
          <p:spPr>
            <a:xfrm>
              <a:off x="6350167" y="4234866"/>
              <a:ext cx="1206176" cy="646331"/>
            </a:xfrm>
            <a:prstGeom prst="rect">
              <a:avLst/>
            </a:prstGeom>
          </p:spPr>
          <p:txBody>
            <a:bodyPr wrap="square">
              <a:spAutoFit/>
            </a:bodyPr>
            <a:lstStyle/>
            <a:p>
              <a:pPr algn="r" defTabSz="914400" eaLnBrk="1" fontAlgn="auto" hangingPunct="1">
                <a:spcBef>
                  <a:spcPts val="0"/>
                </a:spcBef>
                <a:spcAft>
                  <a:spcPts val="0"/>
                </a:spcAft>
                <a:defRPr/>
              </a:pPr>
              <a:r>
                <a:rPr lang="en-GB" sz="2000" b="1" dirty="0">
                  <a:solidFill>
                    <a:srgbClr val="000000"/>
                  </a:solidFill>
                  <a:latin typeface="Aptos" panose="020B0004020202020204" pitchFamily="34" charset="0"/>
                  <a:ea typeface="ヒラギノ角ゴ Pro W3" charset="-128"/>
                  <a:cs typeface="Arial" panose="020B0604020202020204" pitchFamily="34" charset="0"/>
                </a:rPr>
                <a:t>£500</a:t>
              </a:r>
            </a:p>
            <a:p>
              <a:pPr algn="r" defTabSz="914400" eaLnBrk="1" fontAlgn="auto" hangingPunct="1">
                <a:spcBef>
                  <a:spcPts val="0"/>
                </a:spcBef>
                <a:spcAft>
                  <a:spcPts val="0"/>
                </a:spcAft>
                <a:defRPr/>
              </a:pPr>
              <a:r>
                <a:rPr lang="en-GB" sz="1600" dirty="0">
                  <a:solidFill>
                    <a:srgbClr val="000000"/>
                  </a:solidFill>
                  <a:latin typeface="Aptos" panose="020B0004020202020204" pitchFamily="34" charset="0"/>
                  <a:ea typeface="ヒラギノ角ゴ Pro W3" charset="-128"/>
                  <a:cs typeface="Arial" panose="020B0604020202020204" pitchFamily="34" charset="0"/>
                </a:rPr>
                <a:t>Dividends</a:t>
              </a:r>
              <a:endParaRPr lang="en-GB" sz="1600" dirty="0">
                <a:solidFill>
                  <a:srgbClr val="000000"/>
                </a:solidFill>
                <a:latin typeface="Aptos" panose="020B0004020202020204" pitchFamily="34" charset="0"/>
                <a:cs typeface="+mn-cs"/>
              </a:endParaRPr>
            </a:p>
          </p:txBody>
        </p:sp>
      </p:grpSp>
      <p:grpSp>
        <p:nvGrpSpPr>
          <p:cNvPr id="38" name="Group 37">
            <a:extLst>
              <a:ext uri="{FF2B5EF4-FFF2-40B4-BE49-F238E27FC236}">
                <a16:creationId xmlns:a16="http://schemas.microsoft.com/office/drawing/2014/main" id="{0A67C79F-1AE4-4B75-85EA-687A26A22BF6}"/>
              </a:ext>
            </a:extLst>
          </p:cNvPr>
          <p:cNvGrpSpPr/>
          <p:nvPr/>
        </p:nvGrpSpPr>
        <p:grpSpPr>
          <a:xfrm>
            <a:off x="3146074" y="3164034"/>
            <a:ext cx="3173287" cy="2406710"/>
            <a:chOff x="1622071" y="2724692"/>
            <a:chExt cx="3173287" cy="2406710"/>
          </a:xfrm>
        </p:grpSpPr>
        <p:sp>
          <p:nvSpPr>
            <p:cNvPr id="39" name="Freeform 75">
              <a:extLst>
                <a:ext uri="{FF2B5EF4-FFF2-40B4-BE49-F238E27FC236}">
                  <a16:creationId xmlns:a16="http://schemas.microsoft.com/office/drawing/2014/main" id="{77B82C45-A1C0-469B-81BA-66815614918F}"/>
                </a:ext>
              </a:extLst>
            </p:cNvPr>
            <p:cNvSpPr/>
            <p:nvPr/>
          </p:nvSpPr>
          <p:spPr>
            <a:xfrm>
              <a:off x="2804883" y="2724692"/>
              <a:ext cx="1990475" cy="2406710"/>
            </a:xfrm>
            <a:custGeom>
              <a:avLst/>
              <a:gdLst/>
              <a:ahLst/>
              <a:cxnLst/>
              <a:rect l="l" t="t" r="r" b="b"/>
              <a:pathLst>
                <a:path w="1990475" h="2406710">
                  <a:moveTo>
                    <a:pt x="566818" y="0"/>
                  </a:moveTo>
                  <a:cubicBezTo>
                    <a:pt x="661102" y="0"/>
                    <a:pt x="737535" y="76433"/>
                    <a:pt x="737535" y="170718"/>
                  </a:cubicBezTo>
                  <a:cubicBezTo>
                    <a:pt x="737535" y="227879"/>
                    <a:pt x="709442" y="278479"/>
                    <a:pt x="664508" y="306957"/>
                  </a:cubicBezTo>
                  <a:lnTo>
                    <a:pt x="664508" y="416236"/>
                  </a:lnTo>
                  <a:lnTo>
                    <a:pt x="1087548" y="416236"/>
                  </a:lnTo>
                  <a:lnTo>
                    <a:pt x="1087548" y="416237"/>
                  </a:lnTo>
                  <a:cubicBezTo>
                    <a:pt x="1087548" y="914910"/>
                    <a:pt x="1491802" y="1319164"/>
                    <a:pt x="1990475" y="1319164"/>
                  </a:cubicBezTo>
                  <a:lnTo>
                    <a:pt x="1990475" y="1695352"/>
                  </a:lnTo>
                  <a:lnTo>
                    <a:pt x="1895116" y="1695352"/>
                  </a:lnTo>
                  <a:cubicBezTo>
                    <a:pt x="1866638" y="1650418"/>
                    <a:pt x="1816039" y="1622325"/>
                    <a:pt x="1758877" y="1622325"/>
                  </a:cubicBezTo>
                  <a:cubicBezTo>
                    <a:pt x="1664593" y="1622325"/>
                    <a:pt x="1588160" y="1698758"/>
                    <a:pt x="1588160" y="1793042"/>
                  </a:cubicBezTo>
                  <a:cubicBezTo>
                    <a:pt x="1588160" y="1887327"/>
                    <a:pt x="1664593" y="1963760"/>
                    <a:pt x="1758877" y="1963760"/>
                  </a:cubicBezTo>
                  <a:cubicBezTo>
                    <a:pt x="1816039" y="1963760"/>
                    <a:pt x="1866639" y="1935666"/>
                    <a:pt x="1895117" y="1890731"/>
                  </a:cubicBezTo>
                  <a:lnTo>
                    <a:pt x="1990475" y="1890731"/>
                  </a:lnTo>
                  <a:lnTo>
                    <a:pt x="1990475" y="2406710"/>
                  </a:lnTo>
                  <a:cubicBezTo>
                    <a:pt x="1459071" y="2406710"/>
                    <a:pt x="976303" y="2198468"/>
                    <a:pt x="620552" y="1857847"/>
                  </a:cubicBezTo>
                  <a:lnTo>
                    <a:pt x="353183" y="1881409"/>
                  </a:lnTo>
                  <a:lnTo>
                    <a:pt x="379560" y="1582109"/>
                  </a:lnTo>
                  <a:cubicBezTo>
                    <a:pt x="140161" y="1255435"/>
                    <a:pt x="0" y="852204"/>
                    <a:pt x="0" y="416236"/>
                  </a:cubicBezTo>
                  <a:lnTo>
                    <a:pt x="469129" y="416236"/>
                  </a:lnTo>
                  <a:lnTo>
                    <a:pt x="469129" y="306958"/>
                  </a:lnTo>
                  <a:cubicBezTo>
                    <a:pt x="424195" y="278480"/>
                    <a:pt x="396100" y="227879"/>
                    <a:pt x="396100" y="170718"/>
                  </a:cubicBezTo>
                  <a:cubicBezTo>
                    <a:pt x="396100" y="76433"/>
                    <a:pt x="472533" y="0"/>
                    <a:pt x="566818" y="0"/>
                  </a:cubicBezTo>
                  <a:close/>
                </a:path>
              </a:pathLst>
            </a:custGeom>
            <a:solidFill>
              <a:srgbClr val="EF882B"/>
            </a:solidFill>
            <a:ln w="47625">
              <a:solidFill>
                <a:schemeClr val="bg2"/>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4340" tIns="1816100" rIns="1816100" bIns="678180" numCol="1" spcCol="1270" anchor="ctr" anchorCtr="0">
              <a:noAutofit/>
            </a:bodyPr>
            <a:lstStyle/>
            <a:p>
              <a:pPr algn="ctr" defTabSz="1689100" eaLnBrk="1" fontAlgn="auto" hangingPunct="1">
                <a:lnSpc>
                  <a:spcPct val="90000"/>
                </a:lnSpc>
                <a:spcAft>
                  <a:spcPct val="35000"/>
                </a:spcAft>
                <a:defRPr/>
              </a:pPr>
              <a:endParaRPr lang="en-GB" sz="3800">
                <a:solidFill>
                  <a:srgbClr val="111111"/>
                </a:solidFill>
                <a:latin typeface="Arial"/>
              </a:endParaRPr>
            </a:p>
          </p:txBody>
        </p:sp>
        <p:sp>
          <p:nvSpPr>
            <p:cNvPr id="40" name="Donut 1040">
              <a:extLst>
                <a:ext uri="{FF2B5EF4-FFF2-40B4-BE49-F238E27FC236}">
                  <a16:creationId xmlns:a16="http://schemas.microsoft.com/office/drawing/2014/main" id="{D790DA38-F69A-4024-919C-F42BC55392DB}"/>
                </a:ext>
              </a:extLst>
            </p:cNvPr>
            <p:cNvSpPr/>
            <p:nvPr/>
          </p:nvSpPr>
          <p:spPr>
            <a:xfrm>
              <a:off x="1626451" y="3855400"/>
              <a:ext cx="961656" cy="939163"/>
            </a:xfrm>
            <a:custGeom>
              <a:avLst/>
              <a:gdLst/>
              <a:ahLst/>
              <a:cxnLst/>
              <a:rect l="l" t="t" r="r" b="b"/>
              <a:pathLst>
                <a:path w="4128611" h="4032042">
                  <a:moveTo>
                    <a:pt x="3710965" y="0"/>
                  </a:moveTo>
                  <a:lnTo>
                    <a:pt x="4128611" y="720080"/>
                  </a:lnTo>
                  <a:lnTo>
                    <a:pt x="3800894" y="720080"/>
                  </a:lnTo>
                  <a:cubicBezTo>
                    <a:pt x="3651896" y="2576437"/>
                    <a:pt x="2216252" y="4032042"/>
                    <a:pt x="467490" y="4032042"/>
                  </a:cubicBezTo>
                  <a:cubicBezTo>
                    <a:pt x="308803" y="4032042"/>
                    <a:pt x="152694" y="4020057"/>
                    <a:pt x="0" y="3996007"/>
                  </a:cubicBezTo>
                  <a:lnTo>
                    <a:pt x="0" y="3764230"/>
                  </a:lnTo>
                  <a:cubicBezTo>
                    <a:pt x="152494" y="3789234"/>
                    <a:pt x="308613" y="3802055"/>
                    <a:pt x="467490" y="3802055"/>
                  </a:cubicBezTo>
                  <a:cubicBezTo>
                    <a:pt x="2099416" y="3802055"/>
                    <a:pt x="3440300" y="2449284"/>
                    <a:pt x="3587542" y="720080"/>
                  </a:cubicBezTo>
                  <a:lnTo>
                    <a:pt x="3293318" y="720080"/>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111111"/>
                </a:solidFill>
                <a:latin typeface="Arial"/>
              </a:endParaRPr>
            </a:p>
          </p:txBody>
        </p:sp>
        <p:sp>
          <p:nvSpPr>
            <p:cNvPr id="41" name="Rounded Rectangle 77">
              <a:extLst>
                <a:ext uri="{FF2B5EF4-FFF2-40B4-BE49-F238E27FC236}">
                  <a16:creationId xmlns:a16="http://schemas.microsoft.com/office/drawing/2014/main" id="{31A48AB7-EE68-467B-9086-A33379817FF6}"/>
                </a:ext>
              </a:extLst>
            </p:cNvPr>
            <p:cNvSpPr/>
            <p:nvPr/>
          </p:nvSpPr>
          <p:spPr>
            <a:xfrm>
              <a:off x="1622071" y="4856885"/>
              <a:ext cx="196719" cy="144904"/>
            </a:xfrm>
            <a:prstGeom prst="roundRect">
              <a:avLst>
                <a:gd name="adj" fmla="val 12625"/>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111111"/>
                </a:solidFill>
                <a:latin typeface="Arial"/>
              </a:endParaRPr>
            </a:p>
          </p:txBody>
        </p:sp>
        <p:sp>
          <p:nvSpPr>
            <p:cNvPr id="42" name="Rounded Rectangle 78">
              <a:extLst>
                <a:ext uri="{FF2B5EF4-FFF2-40B4-BE49-F238E27FC236}">
                  <a16:creationId xmlns:a16="http://schemas.microsoft.com/office/drawing/2014/main" id="{D618D2F9-5A4E-43A6-AA33-A2DAF4DF9705}"/>
                </a:ext>
              </a:extLst>
            </p:cNvPr>
            <p:cNvSpPr/>
            <p:nvPr/>
          </p:nvSpPr>
          <p:spPr>
            <a:xfrm>
              <a:off x="1927759" y="4821891"/>
              <a:ext cx="196719" cy="179898"/>
            </a:xfrm>
            <a:prstGeom prst="roundRect">
              <a:avLst>
                <a:gd name="adj" fmla="val 12625"/>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111111"/>
                </a:solidFill>
                <a:latin typeface="Arial"/>
              </a:endParaRPr>
            </a:p>
          </p:txBody>
        </p:sp>
        <p:sp>
          <p:nvSpPr>
            <p:cNvPr id="44" name="Rounded Rectangle 79">
              <a:extLst>
                <a:ext uri="{FF2B5EF4-FFF2-40B4-BE49-F238E27FC236}">
                  <a16:creationId xmlns:a16="http://schemas.microsoft.com/office/drawing/2014/main" id="{1DA29940-63EF-40F1-9672-598EA8113D1D}"/>
                </a:ext>
              </a:extLst>
            </p:cNvPr>
            <p:cNvSpPr/>
            <p:nvPr/>
          </p:nvSpPr>
          <p:spPr>
            <a:xfrm>
              <a:off x="2233448" y="4681142"/>
              <a:ext cx="196719" cy="320647"/>
            </a:xfrm>
            <a:prstGeom prst="roundRect">
              <a:avLst>
                <a:gd name="adj" fmla="val 12625"/>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111111"/>
                </a:solidFill>
                <a:latin typeface="Arial"/>
              </a:endParaRPr>
            </a:p>
          </p:txBody>
        </p:sp>
        <p:sp>
          <p:nvSpPr>
            <p:cNvPr id="45" name="Rounded Rectangle 80">
              <a:extLst>
                <a:ext uri="{FF2B5EF4-FFF2-40B4-BE49-F238E27FC236}">
                  <a16:creationId xmlns:a16="http://schemas.microsoft.com/office/drawing/2014/main" id="{1622491F-8B8A-4B2F-BA44-C24F36B155C0}"/>
                </a:ext>
              </a:extLst>
            </p:cNvPr>
            <p:cNvSpPr/>
            <p:nvPr/>
          </p:nvSpPr>
          <p:spPr>
            <a:xfrm>
              <a:off x="2539136" y="4144423"/>
              <a:ext cx="196719" cy="857366"/>
            </a:xfrm>
            <a:prstGeom prst="roundRect">
              <a:avLst>
                <a:gd name="adj" fmla="val 12625"/>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111111"/>
                </a:solidFill>
                <a:latin typeface="Arial"/>
              </a:endParaRPr>
            </a:p>
          </p:txBody>
        </p:sp>
        <p:sp>
          <p:nvSpPr>
            <p:cNvPr id="46" name="TextBox 45">
              <a:extLst>
                <a:ext uri="{FF2B5EF4-FFF2-40B4-BE49-F238E27FC236}">
                  <a16:creationId xmlns:a16="http://schemas.microsoft.com/office/drawing/2014/main" id="{25E3ABD8-A962-445D-B0EF-CBA5DDF16902}"/>
                </a:ext>
              </a:extLst>
            </p:cNvPr>
            <p:cNvSpPr txBox="1"/>
            <p:nvPr/>
          </p:nvSpPr>
          <p:spPr>
            <a:xfrm>
              <a:off x="3024965" y="3352874"/>
              <a:ext cx="1224136" cy="738664"/>
            </a:xfrm>
            <a:prstGeom prst="rect">
              <a:avLst/>
            </a:prstGeom>
            <a:noFill/>
          </p:spPr>
          <p:txBody>
            <a:bodyPr wrap="square" rtlCol="0">
              <a:spAutoFit/>
            </a:bodyPr>
            <a:lstStyle/>
            <a:p>
              <a:pPr defTabSz="914400" eaLnBrk="1" fontAlgn="auto" hangingPunct="1">
                <a:spcBef>
                  <a:spcPts val="0"/>
                </a:spcBef>
                <a:spcAft>
                  <a:spcPts val="0"/>
                </a:spcAft>
                <a:defRPr/>
              </a:pPr>
              <a:r>
                <a:rPr lang="en-GB" sz="1400">
                  <a:solidFill>
                    <a:srgbClr val="FFFFFF"/>
                  </a:solidFill>
                  <a:latin typeface="Aptos" panose="020B0004020202020204" pitchFamily="34" charset="0"/>
                  <a:cs typeface="+mn-cs"/>
                </a:rPr>
                <a:t>Capital Gains Tax Allowance</a:t>
              </a:r>
            </a:p>
          </p:txBody>
        </p:sp>
        <p:pic>
          <p:nvPicPr>
            <p:cNvPr id="47" name="Picture 5">
              <a:extLst>
                <a:ext uri="{FF2B5EF4-FFF2-40B4-BE49-F238E27FC236}">
                  <a16:creationId xmlns:a16="http://schemas.microsoft.com/office/drawing/2014/main" id="{AED63D2D-19D7-4D6D-A4A8-FF349766DA2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717213" y="4151221"/>
              <a:ext cx="507783" cy="516365"/>
            </a:xfrm>
            <a:prstGeom prst="rect">
              <a:avLst/>
            </a:prstGeom>
            <a:noFill/>
            <a:ln>
              <a:noFill/>
            </a:ln>
            <a:effectLst/>
            <a:extLst>
              <a:ext uri="{909E8E84-426E-40DD-AFC4-6F175D3DCCD1}">
                <a14:hiddenFill xmlns:a14="http://schemas.microsoft.com/office/drawing/2010/main">
                  <a:solidFill>
                    <a:srgbClr val="EF882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ectangle 47">
              <a:extLst>
                <a:ext uri="{FF2B5EF4-FFF2-40B4-BE49-F238E27FC236}">
                  <a16:creationId xmlns:a16="http://schemas.microsoft.com/office/drawing/2014/main" id="{69DF5787-F610-477D-910C-3208587816BC}"/>
                </a:ext>
              </a:extLst>
            </p:cNvPr>
            <p:cNvSpPr/>
            <p:nvPr/>
          </p:nvSpPr>
          <p:spPr>
            <a:xfrm>
              <a:off x="1827079" y="4234866"/>
              <a:ext cx="1436204" cy="892552"/>
            </a:xfrm>
            <a:prstGeom prst="rect">
              <a:avLst/>
            </a:prstGeom>
          </p:spPr>
          <p:txBody>
            <a:bodyPr wrap="square">
              <a:spAutoFit/>
            </a:bodyPr>
            <a:lstStyle/>
            <a:p>
              <a:pPr defTabSz="914400" eaLnBrk="1" fontAlgn="auto" hangingPunct="1">
                <a:spcBef>
                  <a:spcPts val="0"/>
                </a:spcBef>
                <a:spcAft>
                  <a:spcPts val="0"/>
                </a:spcAft>
                <a:defRPr/>
              </a:pPr>
              <a:r>
                <a:rPr lang="en-GB" sz="2000" b="1" dirty="0">
                  <a:solidFill>
                    <a:srgbClr val="000000"/>
                  </a:solidFill>
                  <a:latin typeface="Aptos" panose="020B0004020202020204" pitchFamily="34" charset="0"/>
                  <a:ea typeface="ヒラギノ角ゴ Pro W3" charset="-128"/>
                  <a:cs typeface="Arial" panose="020B0604020202020204" pitchFamily="34" charset="0"/>
                </a:rPr>
                <a:t>£3,000</a:t>
              </a:r>
            </a:p>
            <a:p>
              <a:pPr defTabSz="914400" eaLnBrk="1" fontAlgn="auto" hangingPunct="1">
                <a:spcBef>
                  <a:spcPts val="0"/>
                </a:spcBef>
                <a:spcAft>
                  <a:spcPts val="0"/>
                </a:spcAft>
                <a:defRPr/>
              </a:pPr>
              <a:r>
                <a:rPr lang="en-GB" sz="1600" dirty="0">
                  <a:solidFill>
                    <a:srgbClr val="000000"/>
                  </a:solidFill>
                  <a:latin typeface="Aptos" panose="020B0004020202020204" pitchFamily="34" charset="0"/>
                  <a:ea typeface="ヒラギノ角ゴ Pro W3" charset="-128"/>
                  <a:cs typeface="Arial" panose="020B0604020202020204" pitchFamily="34" charset="0"/>
                </a:rPr>
                <a:t>Realised Capital Gains</a:t>
              </a:r>
              <a:endParaRPr lang="en-GB" sz="1600" dirty="0">
                <a:solidFill>
                  <a:srgbClr val="000000"/>
                </a:solidFill>
                <a:latin typeface="Aptos" panose="020B0004020202020204" pitchFamily="34" charset="0"/>
                <a:cs typeface="+mn-cs"/>
              </a:endParaRPr>
            </a:p>
          </p:txBody>
        </p:sp>
      </p:grpSp>
      <p:sp>
        <p:nvSpPr>
          <p:cNvPr id="49" name="Rectangle 48">
            <a:extLst>
              <a:ext uri="{FF2B5EF4-FFF2-40B4-BE49-F238E27FC236}">
                <a16:creationId xmlns:a16="http://schemas.microsoft.com/office/drawing/2014/main" id="{D60EBFE1-BEF0-46A2-9509-122F49B8922A}"/>
              </a:ext>
            </a:extLst>
          </p:cNvPr>
          <p:cNvSpPr/>
          <p:nvPr/>
        </p:nvSpPr>
        <p:spPr>
          <a:xfrm>
            <a:off x="802800" y="5681373"/>
            <a:ext cx="3227225" cy="276999"/>
          </a:xfrm>
          <a:prstGeom prst="rect">
            <a:avLst/>
          </a:prstGeom>
        </p:spPr>
        <p:txBody>
          <a:bodyPr wrap="none" lIns="0">
            <a:spAutoFit/>
          </a:bodyPr>
          <a:lstStyle/>
          <a:p>
            <a:pPr defTabSz="914400" eaLnBrk="1" fontAlgn="auto" hangingPunct="1">
              <a:spcBef>
                <a:spcPts val="0"/>
              </a:spcBef>
              <a:spcAft>
                <a:spcPts val="0"/>
              </a:spcAft>
              <a:defRPr/>
            </a:pPr>
            <a:r>
              <a:rPr lang="en-GB" sz="1200">
                <a:solidFill>
                  <a:srgbClr val="000000"/>
                </a:solidFill>
                <a:latin typeface="Aptos" panose="020B0004020202020204" pitchFamily="34" charset="0"/>
                <a:ea typeface="ヒラギノ角ゴ Pro W3" charset="-128"/>
                <a:cs typeface="Arial" panose="020B0604020202020204" pitchFamily="34" charset="0"/>
              </a:rPr>
              <a:t>*Reduced for those with income over £100,000</a:t>
            </a:r>
            <a:endParaRPr lang="en-GB" sz="1200">
              <a:solidFill>
                <a:srgbClr val="000000"/>
              </a:solidFill>
              <a:latin typeface="Aptos" panose="020B0004020202020204" pitchFamily="34" charset="0"/>
            </a:endParaRPr>
          </a:p>
        </p:txBody>
      </p:sp>
      <p:sp>
        <p:nvSpPr>
          <p:cNvPr id="50" name="Rectangle 49">
            <a:extLst>
              <a:ext uri="{FF2B5EF4-FFF2-40B4-BE49-F238E27FC236}">
                <a16:creationId xmlns:a16="http://schemas.microsoft.com/office/drawing/2014/main" id="{FBCC8D6C-56C8-4205-BB82-305A641D0E95}"/>
              </a:ext>
            </a:extLst>
          </p:cNvPr>
          <p:cNvSpPr/>
          <p:nvPr/>
        </p:nvSpPr>
        <p:spPr>
          <a:xfrm>
            <a:off x="802800" y="5912373"/>
            <a:ext cx="10585450" cy="276999"/>
          </a:xfrm>
          <a:prstGeom prst="rect">
            <a:avLst/>
          </a:prstGeom>
        </p:spPr>
        <p:txBody>
          <a:bodyPr wrap="square" lIns="0">
            <a:spAutoFit/>
          </a:bodyPr>
          <a:lstStyle/>
          <a:p>
            <a:pPr defTabSz="914400" eaLnBrk="1" fontAlgn="auto" hangingPunct="1">
              <a:spcBef>
                <a:spcPts val="0"/>
              </a:spcBef>
              <a:spcAft>
                <a:spcPts val="0"/>
              </a:spcAft>
              <a:defRPr/>
            </a:pPr>
            <a:r>
              <a:rPr lang="en-GB" sz="1200" dirty="0">
                <a:solidFill>
                  <a:srgbClr val="000000"/>
                </a:solidFill>
                <a:latin typeface="Aptos" panose="020B0004020202020204" pitchFamily="34" charset="0"/>
                <a:ea typeface="ヒラギノ角ゴ Pro W3" charset="-128"/>
                <a:cs typeface="Arial" panose="020B0604020202020204" pitchFamily="34" charset="0"/>
              </a:rPr>
              <a:t>**£1,000 for basic rate and £500 for higher rate taxpayers.  Additional rate taxpayers do not have a Personal Savings Allowance</a:t>
            </a:r>
            <a:endParaRPr lang="en-GB" sz="1200" dirty="0">
              <a:solidFill>
                <a:srgbClr val="000000"/>
              </a:solidFill>
              <a:latin typeface="Aptos" panose="020B0004020202020204" pitchFamily="34" charset="0"/>
            </a:endParaRPr>
          </a:p>
        </p:txBody>
      </p:sp>
      <p:grpSp>
        <p:nvGrpSpPr>
          <p:cNvPr id="51" name="Group 50">
            <a:extLst>
              <a:ext uri="{FF2B5EF4-FFF2-40B4-BE49-F238E27FC236}">
                <a16:creationId xmlns:a16="http://schemas.microsoft.com/office/drawing/2014/main" id="{F77925C7-DBD2-4A63-AFBB-354770D5D3EC}"/>
              </a:ext>
            </a:extLst>
          </p:cNvPr>
          <p:cNvGrpSpPr/>
          <p:nvPr/>
        </p:nvGrpSpPr>
        <p:grpSpPr>
          <a:xfrm>
            <a:off x="5477773" y="2744390"/>
            <a:ext cx="1673768" cy="1673768"/>
            <a:chOff x="3958473" y="2304044"/>
            <a:chExt cx="1673768" cy="1673768"/>
          </a:xfrm>
        </p:grpSpPr>
        <p:sp>
          <p:nvSpPr>
            <p:cNvPr id="52" name="Oval 51">
              <a:extLst>
                <a:ext uri="{FF2B5EF4-FFF2-40B4-BE49-F238E27FC236}">
                  <a16:creationId xmlns:a16="http://schemas.microsoft.com/office/drawing/2014/main" id="{B736711D-D7AE-450B-A25D-AB7B89DA858B}"/>
                </a:ext>
              </a:extLst>
            </p:cNvPr>
            <p:cNvSpPr/>
            <p:nvPr/>
          </p:nvSpPr>
          <p:spPr>
            <a:xfrm>
              <a:off x="3958473" y="2304044"/>
              <a:ext cx="1673768" cy="1673768"/>
            </a:xfrm>
            <a:prstGeom prst="ellipse">
              <a:avLst/>
            </a:pr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111111"/>
                </a:solidFill>
                <a:latin typeface="Arial"/>
              </a:endParaRPr>
            </a:p>
          </p:txBody>
        </p:sp>
        <p:sp>
          <p:nvSpPr>
            <p:cNvPr id="53" name="TextBox 52">
              <a:extLst>
                <a:ext uri="{FF2B5EF4-FFF2-40B4-BE49-F238E27FC236}">
                  <a16:creationId xmlns:a16="http://schemas.microsoft.com/office/drawing/2014/main" id="{8011D373-579A-4186-8153-C1442E476E7F}"/>
                </a:ext>
              </a:extLst>
            </p:cNvPr>
            <p:cNvSpPr txBox="1"/>
            <p:nvPr/>
          </p:nvSpPr>
          <p:spPr>
            <a:xfrm>
              <a:off x="4122083" y="2630511"/>
              <a:ext cx="1346550" cy="1184940"/>
            </a:xfrm>
            <a:prstGeom prst="rect">
              <a:avLst/>
            </a:prstGeom>
            <a:noFill/>
          </p:spPr>
          <p:txBody>
            <a:bodyPr wrap="square" rtlCol="0">
              <a:spAutoFit/>
            </a:bodyPr>
            <a:lstStyle/>
            <a:p>
              <a:pPr algn="ctr" defTabSz="914400" eaLnBrk="1" fontAlgn="auto" hangingPunct="1">
                <a:spcBef>
                  <a:spcPts val="0"/>
                </a:spcBef>
                <a:spcAft>
                  <a:spcPts val="0"/>
                </a:spcAft>
                <a:defRPr/>
              </a:pPr>
              <a:r>
                <a:rPr lang="en-GB" sz="1600" dirty="0">
                  <a:solidFill>
                    <a:srgbClr val="000000"/>
                  </a:solidFill>
                  <a:latin typeface="Aptos" panose="020B0004020202020204" pitchFamily="34" charset="0"/>
                  <a:cs typeface="+mn-cs"/>
                </a:rPr>
                <a:t>Up to </a:t>
              </a:r>
            </a:p>
            <a:p>
              <a:pPr algn="ctr" defTabSz="914400" eaLnBrk="1" fontAlgn="auto" hangingPunct="1">
                <a:spcBef>
                  <a:spcPts val="0"/>
                </a:spcBef>
                <a:spcAft>
                  <a:spcPts val="0"/>
                </a:spcAft>
                <a:defRPr/>
              </a:pPr>
              <a:r>
                <a:rPr lang="en-GB" sz="2500" dirty="0">
                  <a:solidFill>
                    <a:srgbClr val="000000"/>
                  </a:solidFill>
                  <a:latin typeface="Aptos" panose="020B0004020202020204" pitchFamily="34" charset="0"/>
                  <a:cs typeface="+mn-cs"/>
                </a:rPr>
                <a:t>£17,070</a:t>
              </a:r>
            </a:p>
            <a:p>
              <a:pPr algn="ctr" defTabSz="914400" eaLnBrk="1" fontAlgn="auto" hangingPunct="1">
                <a:spcBef>
                  <a:spcPts val="0"/>
                </a:spcBef>
                <a:spcAft>
                  <a:spcPts val="0"/>
                </a:spcAft>
                <a:defRPr/>
              </a:pPr>
              <a:r>
                <a:rPr lang="en-GB" sz="1400" dirty="0">
                  <a:solidFill>
                    <a:srgbClr val="000000"/>
                  </a:solidFill>
                  <a:latin typeface="Aptos" panose="020B0004020202020204" pitchFamily="34" charset="0"/>
                  <a:cs typeface="+mn-cs"/>
                </a:rPr>
                <a:t>tax-free</a:t>
              </a:r>
              <a:endParaRPr lang="en-GB" sz="1600" dirty="0">
                <a:solidFill>
                  <a:srgbClr val="000000"/>
                </a:solidFill>
                <a:latin typeface="Aptos" panose="020B0004020202020204" pitchFamily="34" charset="0"/>
                <a:cs typeface="+mn-cs"/>
              </a:endParaRPr>
            </a:p>
            <a:p>
              <a:pPr algn="ctr" defTabSz="914400" eaLnBrk="1" fontAlgn="auto" hangingPunct="1">
                <a:spcBef>
                  <a:spcPts val="0"/>
                </a:spcBef>
                <a:spcAft>
                  <a:spcPts val="0"/>
                </a:spcAft>
                <a:defRPr/>
              </a:pPr>
              <a:r>
                <a:rPr lang="en-GB" sz="1600" dirty="0">
                  <a:solidFill>
                    <a:srgbClr val="000000"/>
                  </a:solidFill>
                  <a:latin typeface="Aptos" panose="020B0004020202020204" pitchFamily="34" charset="0"/>
                  <a:cs typeface="+mn-cs"/>
                </a:rPr>
                <a:t>Plus ISAs</a:t>
              </a:r>
            </a:p>
          </p:txBody>
        </p:sp>
      </p:grpSp>
      <p:grpSp>
        <p:nvGrpSpPr>
          <p:cNvPr id="54" name="Group 53">
            <a:extLst>
              <a:ext uri="{FF2B5EF4-FFF2-40B4-BE49-F238E27FC236}">
                <a16:creationId xmlns:a16="http://schemas.microsoft.com/office/drawing/2014/main" id="{96EDBC70-A411-4823-B847-919C70AC46D0}"/>
              </a:ext>
            </a:extLst>
          </p:cNvPr>
          <p:cNvGrpSpPr/>
          <p:nvPr/>
        </p:nvGrpSpPr>
        <p:grpSpPr>
          <a:xfrm>
            <a:off x="5484826" y="2742505"/>
            <a:ext cx="1673768" cy="1673768"/>
            <a:chOff x="5803593" y="2513450"/>
            <a:chExt cx="1673768" cy="1673768"/>
          </a:xfrm>
        </p:grpSpPr>
        <p:sp>
          <p:nvSpPr>
            <p:cNvPr id="55" name="Oval 54">
              <a:extLst>
                <a:ext uri="{FF2B5EF4-FFF2-40B4-BE49-F238E27FC236}">
                  <a16:creationId xmlns:a16="http://schemas.microsoft.com/office/drawing/2014/main" id="{B18F31BD-670D-4C11-BE12-5CCF7FD4DBF3}"/>
                </a:ext>
              </a:extLst>
            </p:cNvPr>
            <p:cNvSpPr/>
            <p:nvPr/>
          </p:nvSpPr>
          <p:spPr>
            <a:xfrm>
              <a:off x="5803593" y="2513450"/>
              <a:ext cx="1673768" cy="1673768"/>
            </a:xfrm>
            <a:prstGeom prst="ellipse">
              <a:avLst/>
            </a:pr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111111"/>
                </a:solidFill>
                <a:latin typeface="Arial"/>
              </a:endParaRPr>
            </a:p>
          </p:txBody>
        </p:sp>
        <p:sp>
          <p:nvSpPr>
            <p:cNvPr id="56" name="TextBox 55">
              <a:extLst>
                <a:ext uri="{FF2B5EF4-FFF2-40B4-BE49-F238E27FC236}">
                  <a16:creationId xmlns:a16="http://schemas.microsoft.com/office/drawing/2014/main" id="{A1D54232-07A3-4E74-8137-2C97717D4896}"/>
                </a:ext>
              </a:extLst>
            </p:cNvPr>
            <p:cNvSpPr txBox="1"/>
            <p:nvPr/>
          </p:nvSpPr>
          <p:spPr>
            <a:xfrm>
              <a:off x="5967203" y="2812026"/>
              <a:ext cx="1346550" cy="1077218"/>
            </a:xfrm>
            <a:prstGeom prst="rect">
              <a:avLst/>
            </a:prstGeom>
            <a:noFill/>
          </p:spPr>
          <p:txBody>
            <a:bodyPr wrap="square" rtlCol="0">
              <a:spAutoFit/>
            </a:bodyPr>
            <a:lstStyle/>
            <a:p>
              <a:pPr algn="ctr" defTabSz="914400" eaLnBrk="1" fontAlgn="auto" hangingPunct="1">
                <a:spcBef>
                  <a:spcPts val="0"/>
                </a:spcBef>
                <a:spcAft>
                  <a:spcPts val="0"/>
                </a:spcAft>
                <a:defRPr/>
              </a:pPr>
              <a:r>
                <a:rPr lang="en-GB" sz="2400" dirty="0">
                  <a:solidFill>
                    <a:srgbClr val="000000"/>
                  </a:solidFill>
                  <a:latin typeface="Aptos" panose="020B0004020202020204" pitchFamily="34" charset="0"/>
                  <a:cs typeface="+mn-cs"/>
                </a:rPr>
                <a:t>ISA </a:t>
              </a:r>
            </a:p>
            <a:p>
              <a:pPr algn="ctr" defTabSz="914400" eaLnBrk="1" fontAlgn="auto" hangingPunct="1">
                <a:spcBef>
                  <a:spcPts val="0"/>
                </a:spcBef>
                <a:spcAft>
                  <a:spcPts val="0"/>
                </a:spcAft>
                <a:defRPr/>
              </a:pPr>
              <a:r>
                <a:rPr lang="en-GB" sz="1100" dirty="0">
                  <a:solidFill>
                    <a:srgbClr val="000000"/>
                  </a:solidFill>
                  <a:latin typeface="Aptos" panose="020B0004020202020204" pitchFamily="34" charset="0"/>
                  <a:cs typeface="+mn-cs"/>
                </a:rPr>
                <a:t>Contribution Limit</a:t>
              </a:r>
            </a:p>
            <a:p>
              <a:pPr algn="ctr" defTabSz="914400" eaLnBrk="1" fontAlgn="auto" hangingPunct="1">
                <a:spcBef>
                  <a:spcPts val="0"/>
                </a:spcBef>
                <a:spcAft>
                  <a:spcPts val="0"/>
                </a:spcAft>
                <a:defRPr/>
              </a:pPr>
              <a:r>
                <a:rPr lang="en-GB" dirty="0">
                  <a:solidFill>
                    <a:srgbClr val="000000"/>
                  </a:solidFill>
                  <a:latin typeface="Aptos" panose="020B0004020202020204" pitchFamily="34" charset="0"/>
                  <a:cs typeface="+mn-cs"/>
                </a:rPr>
                <a:t>£20,000</a:t>
              </a:r>
            </a:p>
            <a:p>
              <a:pPr algn="ctr" defTabSz="914400" eaLnBrk="1" fontAlgn="auto" hangingPunct="1">
                <a:spcBef>
                  <a:spcPts val="0"/>
                </a:spcBef>
                <a:spcAft>
                  <a:spcPts val="0"/>
                </a:spcAft>
                <a:defRPr/>
              </a:pPr>
              <a:r>
                <a:rPr lang="en-GB" sz="1100" kern="0" dirty="0">
                  <a:solidFill>
                    <a:srgbClr val="000000"/>
                  </a:solidFill>
                  <a:latin typeface="Aptos" panose="020B0004020202020204" pitchFamily="34" charset="0"/>
                  <a:cs typeface="+mn-cs"/>
                </a:rPr>
                <a:t>current</a:t>
              </a:r>
              <a:r>
                <a:rPr lang="en-GB" sz="1100" dirty="0">
                  <a:solidFill>
                    <a:srgbClr val="000000"/>
                  </a:solidFill>
                  <a:latin typeface="Aptos" panose="020B0004020202020204" pitchFamily="34" charset="0"/>
                  <a:cs typeface="+mn-cs"/>
                </a:rPr>
                <a:t> tax year</a:t>
              </a:r>
              <a:endParaRPr lang="en-GB" sz="1600" dirty="0">
                <a:solidFill>
                  <a:srgbClr val="000000"/>
                </a:solidFill>
                <a:latin typeface="Aptos" panose="020B0004020202020204" pitchFamily="34" charset="0"/>
                <a:cs typeface="+mn-cs"/>
              </a:endParaRPr>
            </a:p>
          </p:txBody>
        </p:sp>
      </p:grpSp>
      <p:sp>
        <p:nvSpPr>
          <p:cNvPr id="2" name="RefTextBox123">
            <a:extLst>
              <a:ext uri="{FF2B5EF4-FFF2-40B4-BE49-F238E27FC236}">
                <a16:creationId xmlns:a16="http://schemas.microsoft.com/office/drawing/2014/main" id="{DA3602F4-5E31-334F-1026-5F3EB712BCD2}"/>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413725830</a:t>
            </a:r>
          </a:p>
        </p:txBody>
      </p:sp>
    </p:spTree>
    <p:custDataLst>
      <p:tags r:id="rId1"/>
    </p:custDataLst>
    <p:extLst>
      <p:ext uri="{BB962C8B-B14F-4D97-AF65-F5344CB8AC3E}">
        <p14:creationId xmlns:p14="http://schemas.microsoft.com/office/powerpoint/2010/main" val="40330458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xit" presetSubtype="0" fill="hold" nodeType="clickEffect">
                                  <p:stCondLst>
                                    <p:cond delay="0"/>
                                  </p:stCondLst>
                                  <p:childTnLst>
                                    <p:anim calcmode="lin" valueType="num">
                                      <p:cBhvr>
                                        <p:cTn id="39" dur="500"/>
                                        <p:tgtEl>
                                          <p:spTgt spid="54"/>
                                        </p:tgtEl>
                                        <p:attrNameLst>
                                          <p:attrName>ppt_w</p:attrName>
                                        </p:attrNameLst>
                                      </p:cBhvr>
                                      <p:tavLst>
                                        <p:tav tm="0">
                                          <p:val>
                                            <p:strVal val="ppt_w"/>
                                          </p:val>
                                        </p:tav>
                                        <p:tav tm="100000">
                                          <p:val>
                                            <p:strVal val="ppt_w*0.70"/>
                                          </p:val>
                                        </p:tav>
                                      </p:tavLst>
                                    </p:anim>
                                    <p:anim calcmode="lin" valueType="num">
                                      <p:cBhvr>
                                        <p:cTn id="40" dur="500"/>
                                        <p:tgtEl>
                                          <p:spTgt spid="54"/>
                                        </p:tgtEl>
                                        <p:attrNameLst>
                                          <p:attrName>ppt_h</p:attrName>
                                        </p:attrNameLst>
                                      </p:cBhvr>
                                      <p:tavLst>
                                        <p:tav tm="0">
                                          <p:val>
                                            <p:strVal val="ppt_h"/>
                                          </p:val>
                                        </p:tav>
                                        <p:tav tm="100000">
                                          <p:val>
                                            <p:strVal val="ppt_h"/>
                                          </p:val>
                                        </p:tav>
                                      </p:tavLst>
                                    </p:anim>
                                    <p:animEffect transition="out" filter="fade">
                                      <p:cBhvr>
                                        <p:cTn id="41" dur="500"/>
                                        <p:tgtEl>
                                          <p:spTgt spid="54"/>
                                        </p:tgtEl>
                                      </p:cBhvr>
                                    </p:animEffect>
                                    <p:set>
                                      <p:cBhvr>
                                        <p:cTn id="42" dur="1" fill="hold">
                                          <p:stCondLst>
                                            <p:cond delay="499"/>
                                          </p:stCondLst>
                                        </p:cTn>
                                        <p:tgtEl>
                                          <p:spTgt spid="54"/>
                                        </p:tgtEl>
                                        <p:attrNameLst>
                                          <p:attrName>style.visibility</p:attrName>
                                        </p:attrNameLst>
                                      </p:cBhvr>
                                      <p:to>
                                        <p:strVal val="hidden"/>
                                      </p:to>
                                    </p:set>
                                  </p:childTnLst>
                                </p:cTn>
                              </p:par>
                            </p:childTnLst>
                          </p:cTn>
                        </p:par>
                        <p:par>
                          <p:cTn id="43" fill="hold">
                            <p:stCondLst>
                              <p:cond delay="500"/>
                            </p:stCondLst>
                            <p:childTnLst>
                              <p:par>
                                <p:cTn id="44" presetID="55" presetClass="entr" presetSubtype="0" fill="hold" nodeType="after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500" fill="hold"/>
                                        <p:tgtEl>
                                          <p:spTgt spid="51"/>
                                        </p:tgtEl>
                                        <p:attrNameLst>
                                          <p:attrName>ppt_w</p:attrName>
                                        </p:attrNameLst>
                                      </p:cBhvr>
                                      <p:tavLst>
                                        <p:tav tm="0">
                                          <p:val>
                                            <p:strVal val="#ppt_w*0.70"/>
                                          </p:val>
                                        </p:tav>
                                        <p:tav tm="100000">
                                          <p:val>
                                            <p:strVal val="#ppt_w"/>
                                          </p:val>
                                        </p:tav>
                                      </p:tavLst>
                                    </p:anim>
                                    <p:anim calcmode="lin" valueType="num">
                                      <p:cBhvr>
                                        <p:cTn id="47" dur="500" fill="hold"/>
                                        <p:tgtEl>
                                          <p:spTgt spid="51"/>
                                        </p:tgtEl>
                                        <p:attrNameLst>
                                          <p:attrName>ppt_h</p:attrName>
                                        </p:attrNameLst>
                                      </p:cBhvr>
                                      <p:tavLst>
                                        <p:tav tm="0">
                                          <p:val>
                                            <p:strVal val="#ppt_h"/>
                                          </p:val>
                                        </p:tav>
                                        <p:tav tm="100000">
                                          <p:val>
                                            <p:strVal val="#ppt_h"/>
                                          </p:val>
                                        </p:tav>
                                      </p:tavLst>
                                    </p:anim>
                                    <p:animEffect transition="in" filter="fade">
                                      <p:cBhvr>
                                        <p:cTn id="4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p:nvPr/>
        </p:nvSpPr>
        <p:spPr>
          <a:xfrm>
            <a:off x="802800" y="2167116"/>
            <a:ext cx="8505125" cy="2523768"/>
          </a:xfrm>
          <a:prstGeom prst="rect">
            <a:avLst/>
          </a:prstGeom>
          <a:noFill/>
        </p:spPr>
        <p:txBody>
          <a:bodyPr wrap="square" rtlCol="0">
            <a:spAutoFit/>
          </a:bodyPr>
          <a:lstStyle/>
          <a:p>
            <a:pPr marL="285750" indent="-285750">
              <a:spcBef>
                <a:spcPts val="0"/>
              </a:spcBef>
              <a:spcAft>
                <a:spcPts val="1200"/>
              </a:spcAft>
              <a:buClr>
                <a:schemeClr val="tx1"/>
              </a:buClr>
              <a:buSzPct val="100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itchFamily="34" charset="0"/>
              </a:rPr>
              <a:t>Income needs in retirement</a:t>
            </a:r>
          </a:p>
          <a:p>
            <a:pPr marL="285750" indent="-285750">
              <a:spcBef>
                <a:spcPts val="0"/>
              </a:spcBef>
              <a:spcAft>
                <a:spcPts val="1200"/>
              </a:spcAft>
              <a:buClr>
                <a:schemeClr val="tx1"/>
              </a:buClr>
              <a:buSzPct val="100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itchFamily="34" charset="0"/>
              </a:rPr>
              <a:t>The State Pension</a:t>
            </a:r>
          </a:p>
          <a:p>
            <a:pPr marL="285750" indent="-285750">
              <a:spcBef>
                <a:spcPts val="0"/>
              </a:spcBef>
              <a:spcAft>
                <a:spcPts val="1200"/>
              </a:spcAft>
              <a:buClr>
                <a:schemeClr val="tx1"/>
              </a:buClr>
              <a:buSzPct val="100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itchFamily="34" charset="0"/>
              </a:rPr>
              <a:t>Workplace pensions</a:t>
            </a:r>
          </a:p>
          <a:p>
            <a:pPr marL="285750" indent="-285750">
              <a:spcBef>
                <a:spcPts val="0"/>
              </a:spcBef>
              <a:spcAft>
                <a:spcPts val="1200"/>
              </a:spcAft>
              <a:buClr>
                <a:schemeClr val="tx1"/>
              </a:buClr>
              <a:buSzPct val="100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itchFamily="34" charset="0"/>
              </a:rPr>
              <a:t>Other savings and investments</a:t>
            </a:r>
          </a:p>
          <a:p>
            <a:pPr marL="285750" indent="-285750">
              <a:spcBef>
                <a:spcPts val="0"/>
              </a:spcBef>
              <a:spcAft>
                <a:spcPts val="1200"/>
              </a:spcAft>
              <a:buClr>
                <a:schemeClr val="tx1"/>
              </a:buClr>
              <a:buSzPct val="100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itchFamily="34" charset="0"/>
              </a:rPr>
              <a:t>Bringing it all together</a:t>
            </a:r>
          </a:p>
          <a:p>
            <a:pPr marL="285750" indent="-285750">
              <a:spcBef>
                <a:spcPts val="0"/>
              </a:spcBef>
              <a:spcAft>
                <a:spcPts val="1200"/>
              </a:spcAft>
              <a:buClr>
                <a:schemeClr val="tx1"/>
              </a:buClr>
              <a:buSzPct val="100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itchFamily="34" charset="0"/>
              </a:rPr>
              <a:t>Next steps</a:t>
            </a:r>
          </a:p>
        </p:txBody>
      </p:sp>
      <p:sp>
        <p:nvSpPr>
          <p:cNvPr id="4" name="Rectangle 2"/>
          <p:cNvSpPr txBox="1">
            <a:spLocks noChangeArrowheads="1"/>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sz="3600">
                <a:solidFill>
                  <a:srgbClr val="391C66"/>
                </a:solidFill>
                <a:latin typeface="Aptos Display" panose="020B0004020202020204" pitchFamily="34" charset="0"/>
                <a:ea typeface="ヒラギノ角ゴ Pro W3"/>
              </a:rPr>
              <a:t>What we’ll cover today</a:t>
            </a:r>
            <a:endParaRPr lang="en-GB" sz="3600" dirty="0">
              <a:solidFill>
                <a:srgbClr val="391C66"/>
              </a:solidFill>
              <a:latin typeface="Aptos Display" panose="020B0004020202020204" pitchFamily="34" charset="0"/>
              <a:ea typeface="ヒラギノ角ゴ Pro W3"/>
            </a:endParaRPr>
          </a:p>
        </p:txBody>
      </p:sp>
      <p:pic>
        <p:nvPicPr>
          <p:cNvPr id="4098" name="Picture 2" descr="C:\Users\JohnsonR\Documents\presentation pictures\Marekting image library downloaded\Knowledge Tree\Tree Recoloured.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831080" y="3177131"/>
            <a:ext cx="2524616" cy="25246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448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803275" y="1671402"/>
            <a:ext cx="4563205" cy="2758190"/>
          </a:xfrm>
          <a:prstGeom prst="rect">
            <a:avLst/>
          </a:prstGeom>
        </p:spPr>
        <p:txBody>
          <a:bodyPr lIns="0" tIns="0" rIns="0" bIns="0" anchor="b">
            <a:noAutofit/>
          </a:bodyPr>
          <a:lstStyle/>
          <a:p>
            <a:r>
              <a:rPr lang="en-GB" altLang="en-US" sz="5400" dirty="0">
                <a:solidFill>
                  <a:srgbClr val="391C66"/>
                </a:solidFill>
                <a:latin typeface="Aptos Display" panose="020B0004020202020204" pitchFamily="34" charset="0"/>
                <a:ea typeface="ヒラギノ角ゴ Pro W3"/>
              </a:rPr>
              <a:t>Bringing it all together</a:t>
            </a:r>
          </a:p>
        </p:txBody>
      </p:sp>
      <p:sp>
        <p:nvSpPr>
          <p:cNvPr id="2" name="RefTextBox123">
            <a:extLst>
              <a:ext uri="{FF2B5EF4-FFF2-40B4-BE49-F238E27FC236}">
                <a16:creationId xmlns:a16="http://schemas.microsoft.com/office/drawing/2014/main" id="{E782E769-EC45-E3FE-48D6-8B2291CB96F0}"/>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312781813</a:t>
            </a:r>
          </a:p>
        </p:txBody>
      </p:sp>
    </p:spTree>
    <p:custDataLst>
      <p:tags r:id="rId1"/>
    </p:custDataLst>
    <p:extLst>
      <p:ext uri="{BB962C8B-B14F-4D97-AF65-F5344CB8AC3E}">
        <p14:creationId xmlns:p14="http://schemas.microsoft.com/office/powerpoint/2010/main" val="3967438291"/>
      </p:ext>
    </p:extLst>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A4B29-2BC3-333B-ED6E-A138FB69464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4DC3E13-1720-D416-AE04-9026BDA5DBC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flipH="1">
            <a:off x="103805" y="2135068"/>
            <a:ext cx="3724081" cy="3724081"/>
          </a:xfrm>
          <a:prstGeom prst="rect">
            <a:avLst/>
          </a:prstGeom>
        </p:spPr>
      </p:pic>
      <p:sp>
        <p:nvSpPr>
          <p:cNvPr id="4" name="Title 1">
            <a:extLst>
              <a:ext uri="{FF2B5EF4-FFF2-40B4-BE49-F238E27FC236}">
                <a16:creationId xmlns:a16="http://schemas.microsoft.com/office/drawing/2014/main" id="{CED85BDC-7A9A-B61A-9B9F-21FAE34CD456}"/>
              </a:ext>
            </a:extLst>
          </p:cNvPr>
          <p:cNvSpPr txBox="1">
            <a:spLocks/>
          </p:cNvSpPr>
          <p:nvPr/>
        </p:nvSpPr>
        <p:spPr bwMode="auto">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1" fontAlgn="base" hangingPunct="1">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0" i="0" u="none" strike="noStrike" kern="1200" cap="none" spc="0" normalizeH="0" baseline="0" noProof="0">
                <a:ln>
                  <a:noFill/>
                </a:ln>
                <a:solidFill>
                  <a:srgbClr val="391C66"/>
                </a:solidFill>
                <a:effectLst/>
                <a:uLnTx/>
                <a:uFillTx/>
                <a:latin typeface="Aptos Display" panose="020B0004020202020204" pitchFamily="34" charset="0"/>
                <a:ea typeface="ヒラギノ角ゴ Pro W3"/>
                <a:cs typeface="Times New Roman" pitchFamily="18" charset="0"/>
              </a:rPr>
              <a:t>Bridging a pension gap</a:t>
            </a:r>
            <a:endParaRPr kumimoji="0" lang="en-GB" altLang="en-US" sz="3600" b="0" i="0" u="none" strike="noStrike" kern="1200" cap="none" spc="0" normalizeH="0" baseline="0" noProof="0" dirty="0">
              <a:ln>
                <a:noFill/>
              </a:ln>
              <a:solidFill>
                <a:srgbClr val="391C66"/>
              </a:solidFill>
              <a:effectLst/>
              <a:uLnTx/>
              <a:uFillTx/>
              <a:latin typeface="Aptos Display" panose="020B0004020202020204" pitchFamily="34" charset="0"/>
              <a:ea typeface="ヒラギノ角ゴ Pro W3"/>
              <a:cs typeface="Times New Roman" pitchFamily="18" charset="0"/>
            </a:endParaRPr>
          </a:p>
        </p:txBody>
      </p:sp>
      <p:sp>
        <p:nvSpPr>
          <p:cNvPr id="8" name="Rectangle 1">
            <a:extLst>
              <a:ext uri="{FF2B5EF4-FFF2-40B4-BE49-F238E27FC236}">
                <a16:creationId xmlns:a16="http://schemas.microsoft.com/office/drawing/2014/main" id="{D2815942-8C95-807C-F7AD-EE07495C84E3}"/>
              </a:ext>
            </a:extLst>
          </p:cNvPr>
          <p:cNvSpPr>
            <a:spLocks noChangeArrowheads="1"/>
          </p:cNvSpPr>
          <p:nvPr/>
        </p:nvSpPr>
        <p:spPr bwMode="auto">
          <a:xfrm>
            <a:off x="3633784" y="1836110"/>
            <a:ext cx="9962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a:t>
            </a:r>
          </a:p>
        </p:txBody>
      </p:sp>
      <p:sp>
        <p:nvSpPr>
          <p:cNvPr id="9" name="TextBox 8">
            <a:extLst>
              <a:ext uri="{FF2B5EF4-FFF2-40B4-BE49-F238E27FC236}">
                <a16:creationId xmlns:a16="http://schemas.microsoft.com/office/drawing/2014/main" id="{DB4F8722-CE8E-ABFC-7516-78A125919905}"/>
              </a:ext>
            </a:extLst>
          </p:cNvPr>
          <p:cNvSpPr txBox="1"/>
          <p:nvPr/>
        </p:nvSpPr>
        <p:spPr>
          <a:xfrm>
            <a:off x="4131927" y="1897350"/>
            <a:ext cx="38247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Wants to stop work at 60</a:t>
            </a:r>
          </a:p>
        </p:txBody>
      </p:sp>
      <p:sp>
        <p:nvSpPr>
          <p:cNvPr id="12" name="Rectangle 2">
            <a:extLst>
              <a:ext uri="{FF2B5EF4-FFF2-40B4-BE49-F238E27FC236}">
                <a16:creationId xmlns:a16="http://schemas.microsoft.com/office/drawing/2014/main" id="{06261E84-9381-1D11-5268-5911BCB71E48}"/>
              </a:ext>
            </a:extLst>
          </p:cNvPr>
          <p:cNvSpPr>
            <a:spLocks noChangeArrowheads="1"/>
          </p:cNvSpPr>
          <p:nvPr/>
        </p:nvSpPr>
        <p:spPr bwMode="auto">
          <a:xfrm>
            <a:off x="3656531" y="2689833"/>
            <a:ext cx="5447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a:t>
            </a:r>
          </a:p>
        </p:txBody>
      </p:sp>
      <p:sp>
        <p:nvSpPr>
          <p:cNvPr id="13" name="TextBox 12">
            <a:extLst>
              <a:ext uri="{FF2B5EF4-FFF2-40B4-BE49-F238E27FC236}">
                <a16:creationId xmlns:a16="http://schemas.microsoft.com/office/drawing/2014/main" id="{4EAA2C40-D905-8FCF-E4A3-7BB1E208CDAA}"/>
              </a:ext>
            </a:extLst>
          </p:cNvPr>
          <p:cNvSpPr txBox="1"/>
          <p:nvPr/>
        </p:nvSpPr>
        <p:spPr>
          <a:xfrm>
            <a:off x="4186750" y="6330136"/>
            <a:ext cx="707288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Goal: </a:t>
            </a: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Maintain £20,000 net/yr</a:t>
            </a:r>
          </a:p>
        </p:txBody>
      </p:sp>
      <p:sp>
        <p:nvSpPr>
          <p:cNvPr id="17" name="TextBox 16">
            <a:extLst>
              <a:ext uri="{FF2B5EF4-FFF2-40B4-BE49-F238E27FC236}">
                <a16:creationId xmlns:a16="http://schemas.microsoft.com/office/drawing/2014/main" id="{09AECF1A-A70F-D57A-BC67-8C008F274310}"/>
              </a:ext>
            </a:extLst>
          </p:cNvPr>
          <p:cNvSpPr txBox="1"/>
          <p:nvPr/>
        </p:nvSpPr>
        <p:spPr>
          <a:xfrm>
            <a:off x="3656531" y="2370842"/>
            <a:ext cx="611460" cy="328936"/>
          </a:xfrm>
          <a:prstGeom prst="rect">
            <a:avLst/>
          </a:prstGeom>
          <a:noFill/>
        </p:spPr>
        <p:txBody>
          <a:bodyPr wrap="square">
            <a:spAutoFit/>
          </a:bodyPr>
          <a:lstStyle/>
          <a:p>
            <a:pPr marL="0" marR="0" lvl="0" indent="0" algn="l" defTabSz="457200" rtl="0" eaLnBrk="1" fontAlgn="t" latinLnBrk="0" hangingPunct="1">
              <a:lnSpc>
                <a:spcPts val="15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B1B1B"/>
                </a:solidFill>
                <a:effectLst/>
                <a:uLnTx/>
                <a:uFillTx/>
                <a:latin typeface="Segoe UI" panose="020B0502040204020203" pitchFamily="34" charset="0"/>
                <a:ea typeface="+mn-ea"/>
                <a:cs typeface="+mn-cs"/>
              </a:rPr>
              <a:t>🎯</a:t>
            </a:r>
          </a:p>
        </p:txBody>
      </p:sp>
      <p:sp>
        <p:nvSpPr>
          <p:cNvPr id="18" name="TextBox 17">
            <a:extLst>
              <a:ext uri="{FF2B5EF4-FFF2-40B4-BE49-F238E27FC236}">
                <a16:creationId xmlns:a16="http://schemas.microsoft.com/office/drawing/2014/main" id="{888B1C3D-8825-574E-59A7-BBDD880D254C}"/>
              </a:ext>
            </a:extLst>
          </p:cNvPr>
          <p:cNvSpPr txBox="1"/>
          <p:nvPr/>
        </p:nvSpPr>
        <p:spPr>
          <a:xfrm>
            <a:off x="4131927" y="2309755"/>
            <a:ext cx="345622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Income target: </a:t>
            </a: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£20,000 net/yr</a:t>
            </a:r>
          </a:p>
        </p:txBody>
      </p:sp>
      <p:sp>
        <p:nvSpPr>
          <p:cNvPr id="21" name="TextBox 20">
            <a:extLst>
              <a:ext uri="{FF2B5EF4-FFF2-40B4-BE49-F238E27FC236}">
                <a16:creationId xmlns:a16="http://schemas.microsoft.com/office/drawing/2014/main" id="{F8D664B6-7410-9506-4F28-7A559510920A}"/>
              </a:ext>
            </a:extLst>
          </p:cNvPr>
          <p:cNvSpPr txBox="1"/>
          <p:nvPr/>
        </p:nvSpPr>
        <p:spPr>
          <a:xfrm>
            <a:off x="4131927" y="2760865"/>
            <a:ext cx="366154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DB pension from 60: </a:t>
            </a: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£7,750/yr</a:t>
            </a:r>
            <a:endPar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endParaRPr>
          </a:p>
        </p:txBody>
      </p:sp>
      <p:sp>
        <p:nvSpPr>
          <p:cNvPr id="23" name="TextBox 22">
            <a:extLst>
              <a:ext uri="{FF2B5EF4-FFF2-40B4-BE49-F238E27FC236}">
                <a16:creationId xmlns:a16="http://schemas.microsoft.com/office/drawing/2014/main" id="{5B1E9D23-5DFC-1BF6-7164-B42F3865B1FF}"/>
              </a:ext>
            </a:extLst>
          </p:cNvPr>
          <p:cNvSpPr txBox="1"/>
          <p:nvPr/>
        </p:nvSpPr>
        <p:spPr>
          <a:xfrm>
            <a:off x="3695974" y="3084387"/>
            <a:ext cx="53257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a:t>
            </a:r>
            <a:endParaRPr kumimoji="0" lang="en-GB" sz="24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endParaRPr>
          </a:p>
        </p:txBody>
      </p:sp>
      <p:sp>
        <p:nvSpPr>
          <p:cNvPr id="24" name="TextBox 23">
            <a:extLst>
              <a:ext uri="{FF2B5EF4-FFF2-40B4-BE49-F238E27FC236}">
                <a16:creationId xmlns:a16="http://schemas.microsoft.com/office/drawing/2014/main" id="{8BCABE21-3DED-1E3A-CEBF-CA052872EADC}"/>
              </a:ext>
            </a:extLst>
          </p:cNvPr>
          <p:cNvSpPr txBox="1"/>
          <p:nvPr/>
        </p:nvSpPr>
        <p:spPr>
          <a:xfrm>
            <a:off x="4131927" y="3213940"/>
            <a:ext cx="38247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State Pension: </a:t>
            </a: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£12,000/yr from 67</a:t>
            </a:r>
            <a:endPar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endParaRPr>
          </a:p>
        </p:txBody>
      </p:sp>
      <p:sp>
        <p:nvSpPr>
          <p:cNvPr id="27" name="TextBox 26">
            <a:extLst>
              <a:ext uri="{FF2B5EF4-FFF2-40B4-BE49-F238E27FC236}">
                <a16:creationId xmlns:a16="http://schemas.microsoft.com/office/drawing/2014/main" id="{D756D9FA-7E91-18F5-BF93-E3A4C97FFF50}"/>
              </a:ext>
            </a:extLst>
          </p:cNvPr>
          <p:cNvSpPr txBox="1"/>
          <p:nvPr/>
        </p:nvSpPr>
        <p:spPr>
          <a:xfrm>
            <a:off x="3695974" y="6385645"/>
            <a:ext cx="672152" cy="328936"/>
          </a:xfrm>
          <a:prstGeom prst="rect">
            <a:avLst/>
          </a:prstGeom>
          <a:noFill/>
        </p:spPr>
        <p:txBody>
          <a:bodyPr wrap="square">
            <a:spAutoFit/>
          </a:bodyPr>
          <a:lstStyle/>
          <a:p>
            <a:pPr marL="0" marR="0" lvl="0" indent="0" algn="l" defTabSz="457200" rtl="0" eaLnBrk="1" fontAlgn="t" latinLnBrk="0" hangingPunct="1">
              <a:lnSpc>
                <a:spcPts val="15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B1B1B"/>
                </a:solidFill>
                <a:effectLst/>
                <a:uLnTx/>
                <a:uFillTx/>
                <a:latin typeface="Segoe UI" panose="020B0502040204020203" pitchFamily="34" charset="0"/>
                <a:ea typeface="+mn-ea"/>
                <a:cs typeface="+mn-cs"/>
              </a:rPr>
              <a:t>🧩</a:t>
            </a:r>
          </a:p>
        </p:txBody>
      </p:sp>
      <p:grpSp>
        <p:nvGrpSpPr>
          <p:cNvPr id="33" name="Group 32">
            <a:extLst>
              <a:ext uri="{FF2B5EF4-FFF2-40B4-BE49-F238E27FC236}">
                <a16:creationId xmlns:a16="http://schemas.microsoft.com/office/drawing/2014/main" id="{123E6BF4-918A-6522-8BFB-9CB1691AD7B4}"/>
              </a:ext>
            </a:extLst>
          </p:cNvPr>
          <p:cNvGrpSpPr/>
          <p:nvPr/>
        </p:nvGrpSpPr>
        <p:grpSpPr>
          <a:xfrm>
            <a:off x="3409361" y="3167647"/>
            <a:ext cx="10507001" cy="3288531"/>
            <a:chOff x="3409361" y="3167647"/>
            <a:chExt cx="10507001" cy="3288531"/>
          </a:xfrm>
        </p:grpSpPr>
        <p:graphicFrame>
          <p:nvGraphicFramePr>
            <p:cNvPr id="32" name="Chart 31">
              <a:extLst>
                <a:ext uri="{FF2B5EF4-FFF2-40B4-BE49-F238E27FC236}">
                  <a16:creationId xmlns:a16="http://schemas.microsoft.com/office/drawing/2014/main" id="{97203193-A794-7422-9B4C-47501E4283C7}"/>
                </a:ext>
              </a:extLst>
            </p:cNvPr>
            <p:cNvGraphicFramePr/>
            <p:nvPr/>
          </p:nvGraphicFramePr>
          <p:xfrm>
            <a:off x="3706413" y="3789147"/>
            <a:ext cx="8092506" cy="215632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a:extLst>
                <a:ext uri="{FF2B5EF4-FFF2-40B4-BE49-F238E27FC236}">
                  <a16:creationId xmlns:a16="http://schemas.microsoft.com/office/drawing/2014/main" id="{C6D2B260-CB78-54BA-7A0B-8ED9AE55B9EF}"/>
                </a:ext>
              </a:extLst>
            </p:cNvPr>
            <p:cNvGrpSpPr/>
            <p:nvPr/>
          </p:nvGrpSpPr>
          <p:grpSpPr>
            <a:xfrm>
              <a:off x="3409361" y="3167647"/>
              <a:ext cx="10507001" cy="3288531"/>
              <a:chOff x="3409361" y="3167647"/>
              <a:chExt cx="10507001" cy="3288531"/>
            </a:xfrm>
          </p:grpSpPr>
          <p:sp>
            <p:nvSpPr>
              <p:cNvPr id="14" name="TextBox 13">
                <a:extLst>
                  <a:ext uri="{FF2B5EF4-FFF2-40B4-BE49-F238E27FC236}">
                    <a16:creationId xmlns:a16="http://schemas.microsoft.com/office/drawing/2014/main" id="{9518DBBF-2FC4-D069-2A6D-6752017136FE}"/>
                  </a:ext>
                </a:extLst>
              </p:cNvPr>
              <p:cNvSpPr txBox="1"/>
              <p:nvPr/>
            </p:nvSpPr>
            <p:spPr>
              <a:xfrm>
                <a:off x="9360424" y="5855089"/>
                <a:ext cx="131752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110004020202020204"/>
                    <a:ea typeface="+mn-ea"/>
                    <a:cs typeface="+mn-cs"/>
                  </a:rPr>
                  <a:t>(SPA)</a:t>
                </a:r>
              </a:p>
            </p:txBody>
          </p:sp>
          <p:sp>
            <p:nvSpPr>
              <p:cNvPr id="15" name="TextBox 14">
                <a:extLst>
                  <a:ext uri="{FF2B5EF4-FFF2-40B4-BE49-F238E27FC236}">
                    <a16:creationId xmlns:a16="http://schemas.microsoft.com/office/drawing/2014/main" id="{C4271FC7-3201-8D84-BEB5-028FC80334EC}"/>
                  </a:ext>
                </a:extLst>
              </p:cNvPr>
              <p:cNvSpPr txBox="1"/>
              <p:nvPr/>
            </p:nvSpPr>
            <p:spPr>
              <a:xfrm rot="16200000">
                <a:off x="2433286" y="4143722"/>
                <a:ext cx="232148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110004020202020204"/>
                    <a:ea typeface="+mn-ea"/>
                    <a:cs typeface="+mn-cs"/>
                  </a:rPr>
                  <a:t>Yearly income</a:t>
                </a:r>
              </a:p>
            </p:txBody>
          </p:sp>
          <p:cxnSp>
            <p:nvCxnSpPr>
              <p:cNvPr id="16" name="Straight Connector 15">
                <a:extLst>
                  <a:ext uri="{FF2B5EF4-FFF2-40B4-BE49-F238E27FC236}">
                    <a16:creationId xmlns:a16="http://schemas.microsoft.com/office/drawing/2014/main" id="{B13C04DB-31BB-8168-D3AB-8392C844FD1E}"/>
                  </a:ext>
                </a:extLst>
              </p:cNvPr>
              <p:cNvCxnSpPr/>
              <p:nvPr/>
            </p:nvCxnSpPr>
            <p:spPr>
              <a:xfrm>
                <a:off x="3968360" y="3789147"/>
                <a:ext cx="7456838" cy="0"/>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0B870C3-3DF1-2210-C61B-ADAE7D18AB17}"/>
                  </a:ext>
                </a:extLst>
              </p:cNvPr>
              <p:cNvSpPr txBox="1"/>
              <p:nvPr/>
            </p:nvSpPr>
            <p:spPr>
              <a:xfrm>
                <a:off x="4368126" y="4229319"/>
                <a:ext cx="410005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110004020202020204"/>
                    <a:ea typeface="+mn-ea"/>
                    <a:cs typeface="+mn-cs"/>
                  </a:rPr>
                  <a:t>Shortfall of £12,250 net / year</a:t>
                </a:r>
              </a:p>
            </p:txBody>
          </p:sp>
          <p:cxnSp>
            <p:nvCxnSpPr>
              <p:cNvPr id="20" name="Straight Arrow Connector 19">
                <a:extLst>
                  <a:ext uri="{FF2B5EF4-FFF2-40B4-BE49-F238E27FC236}">
                    <a16:creationId xmlns:a16="http://schemas.microsoft.com/office/drawing/2014/main" id="{862AF45E-82DF-F197-A1DC-91636312824B}"/>
                  </a:ext>
                </a:extLst>
              </p:cNvPr>
              <p:cNvCxnSpPr>
                <a:cxnSpLocks/>
              </p:cNvCxnSpPr>
              <p:nvPr/>
            </p:nvCxnSpPr>
            <p:spPr>
              <a:xfrm>
                <a:off x="4233292" y="3789147"/>
                <a:ext cx="0" cy="1303848"/>
              </a:xfrm>
              <a:prstGeom prst="straightConnector1">
                <a:avLst/>
              </a:prstGeom>
              <a:ln w="57150">
                <a:solidFill>
                  <a:schemeClr val="accent6"/>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CEDAA030-D79C-836E-FBAB-496E1836507A}"/>
                  </a:ext>
                </a:extLst>
              </p:cNvPr>
              <p:cNvCxnSpPr>
                <a:cxnSpLocks/>
              </p:cNvCxnSpPr>
              <p:nvPr/>
            </p:nvCxnSpPr>
            <p:spPr>
              <a:xfrm>
                <a:off x="9700666" y="3749425"/>
                <a:ext cx="0" cy="578963"/>
              </a:xfrm>
              <a:prstGeom prst="straightConnector1">
                <a:avLst/>
              </a:prstGeom>
              <a:ln w="57150">
                <a:solidFill>
                  <a:schemeClr val="accent6"/>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A8B90FAF-60C0-5BA8-01CB-1CAF8FFEDDCE}"/>
                  </a:ext>
                </a:extLst>
              </p:cNvPr>
              <p:cNvSpPr txBox="1"/>
              <p:nvPr/>
            </p:nvSpPr>
            <p:spPr>
              <a:xfrm>
                <a:off x="7110443" y="6086846"/>
                <a:ext cx="9554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110004020202020204"/>
                    <a:ea typeface="+mn-ea"/>
                    <a:cs typeface="+mn-cs"/>
                  </a:rPr>
                  <a:t>Age</a:t>
                </a:r>
              </a:p>
            </p:txBody>
          </p:sp>
          <p:sp>
            <p:nvSpPr>
              <p:cNvPr id="40" name="TextBox 39">
                <a:extLst>
                  <a:ext uri="{FF2B5EF4-FFF2-40B4-BE49-F238E27FC236}">
                    <a16:creationId xmlns:a16="http://schemas.microsoft.com/office/drawing/2014/main" id="{EDD71ACB-09A0-FC8C-5690-5D04144ED05E}"/>
                  </a:ext>
                </a:extLst>
              </p:cNvPr>
              <p:cNvSpPr txBox="1"/>
              <p:nvPr/>
            </p:nvSpPr>
            <p:spPr>
              <a:xfrm>
                <a:off x="9816310" y="3905899"/>
                <a:ext cx="410005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110004020202020204"/>
                    <a:ea typeface="+mn-ea"/>
                    <a:cs typeface="+mn-cs"/>
                  </a:rPr>
                  <a:t>Shortfall of £250</a:t>
                </a:r>
              </a:p>
            </p:txBody>
          </p:sp>
        </p:grpSp>
      </p:grpSp>
      <p:sp>
        <p:nvSpPr>
          <p:cNvPr id="2" name="RefTextBox123">
            <a:extLst>
              <a:ext uri="{FF2B5EF4-FFF2-40B4-BE49-F238E27FC236}">
                <a16:creationId xmlns:a16="http://schemas.microsoft.com/office/drawing/2014/main" id="{9A8BD582-791A-B779-0F07-7A581720C3D6}"/>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209003150</a:t>
            </a:r>
          </a:p>
        </p:txBody>
      </p:sp>
    </p:spTree>
    <p:custDataLst>
      <p:tags r:id="rId1"/>
    </p:custDataLst>
    <p:extLst>
      <p:ext uri="{BB962C8B-B14F-4D97-AF65-F5344CB8AC3E}">
        <p14:creationId xmlns:p14="http://schemas.microsoft.com/office/powerpoint/2010/main" val="404139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7" grpId="0"/>
      <p:bldP spid="18" grpId="0"/>
      <p:bldP spid="21" grpId="0"/>
      <p:bldP spid="23" grpId="0"/>
      <p:bldP spid="24"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68523-124E-5545-A287-83B0F59423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8C3291-C1A5-1A08-F199-6C501EF42CD7}"/>
              </a:ext>
            </a:extLst>
          </p:cNvPr>
          <p:cNvSpPr txBox="1">
            <a:spLocks/>
          </p:cNvSpPr>
          <p:nvPr/>
        </p:nvSpPr>
        <p:spPr bwMode="auto">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1" fontAlgn="base" hangingPunct="1">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0" i="0" u="none" strike="noStrike" kern="1200" cap="none" spc="0" normalizeH="0" baseline="0" noProof="0" dirty="0">
                <a:ln>
                  <a:noFill/>
                </a:ln>
                <a:solidFill>
                  <a:srgbClr val="391C66"/>
                </a:solidFill>
                <a:effectLst/>
                <a:uLnTx/>
                <a:uFillTx/>
                <a:latin typeface="Aptos Display" panose="020B0004020202020204" pitchFamily="34" charset="0"/>
                <a:ea typeface="ヒラギノ角ゴ Pro W3"/>
                <a:cs typeface="Times New Roman" pitchFamily="18" charset="0"/>
              </a:rPr>
              <a:t>How the £20,000 gap could be met</a:t>
            </a:r>
          </a:p>
        </p:txBody>
      </p:sp>
      <p:sp>
        <p:nvSpPr>
          <p:cNvPr id="5" name="TextBox 4">
            <a:extLst>
              <a:ext uri="{FF2B5EF4-FFF2-40B4-BE49-F238E27FC236}">
                <a16:creationId xmlns:a16="http://schemas.microsoft.com/office/drawing/2014/main" id="{E1C30B65-F856-EB20-1D38-5C4B00C9555F}"/>
              </a:ext>
            </a:extLst>
          </p:cNvPr>
          <p:cNvSpPr txBox="1"/>
          <p:nvPr/>
        </p:nvSpPr>
        <p:spPr>
          <a:xfrm>
            <a:off x="1336905" y="1866627"/>
            <a:ext cx="605911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Available assets: </a:t>
            </a:r>
          </a:p>
        </p:txBody>
      </p:sp>
      <p:sp>
        <p:nvSpPr>
          <p:cNvPr id="10" name="TextBox 9">
            <a:extLst>
              <a:ext uri="{FF2B5EF4-FFF2-40B4-BE49-F238E27FC236}">
                <a16:creationId xmlns:a16="http://schemas.microsoft.com/office/drawing/2014/main" id="{D52FB915-6AAE-93F9-8B5D-BB3043484501}"/>
              </a:ext>
            </a:extLst>
          </p:cNvPr>
          <p:cNvSpPr txBox="1"/>
          <p:nvPr/>
        </p:nvSpPr>
        <p:spPr>
          <a:xfrm>
            <a:off x="805708" y="1931511"/>
            <a:ext cx="719919" cy="328936"/>
          </a:xfrm>
          <a:prstGeom prst="rect">
            <a:avLst/>
          </a:prstGeom>
          <a:noFill/>
        </p:spPr>
        <p:txBody>
          <a:bodyPr wrap="square">
            <a:spAutoFit/>
          </a:bodyPr>
          <a:lstStyle/>
          <a:p>
            <a:pPr marL="0" marR="0" lvl="0" indent="0" algn="l" defTabSz="457200" rtl="0" eaLnBrk="1" fontAlgn="t" latinLnBrk="0" hangingPunct="1">
              <a:lnSpc>
                <a:spcPts val="15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B1B1B"/>
                </a:solidFill>
                <a:effectLst/>
                <a:uLnTx/>
                <a:uFillTx/>
                <a:latin typeface="Segoe UI" panose="020B0502040204020203" pitchFamily="34" charset="0"/>
                <a:ea typeface="+mn-ea"/>
                <a:cs typeface="+mn-cs"/>
              </a:rPr>
              <a:t>🔎</a:t>
            </a:r>
          </a:p>
        </p:txBody>
      </p:sp>
      <p:sp>
        <p:nvSpPr>
          <p:cNvPr id="13" name="TextBox 12">
            <a:extLst>
              <a:ext uri="{FF2B5EF4-FFF2-40B4-BE49-F238E27FC236}">
                <a16:creationId xmlns:a16="http://schemas.microsoft.com/office/drawing/2014/main" id="{C99E889E-9EC6-48C0-DE7D-2FF9BE42E8D0}"/>
              </a:ext>
            </a:extLst>
          </p:cNvPr>
          <p:cNvSpPr txBox="1"/>
          <p:nvPr/>
        </p:nvSpPr>
        <p:spPr>
          <a:xfrm>
            <a:off x="1815152" y="3607889"/>
            <a:ext cx="1757150" cy="621324"/>
          </a:xfrm>
          <a:prstGeom prst="rect">
            <a:avLst/>
          </a:prstGeom>
          <a:noFill/>
        </p:spPr>
        <p:txBody>
          <a:bodyPr wrap="square">
            <a:spAutoFit/>
          </a:bodyPr>
          <a:lstStyle/>
          <a:p>
            <a:pPr marL="0" marR="0" lvl="0" indent="0" algn="l" defTabSz="457200" rtl="0" eaLnBrk="1" fontAlgn="t" latinLnBrk="0" hangingPunct="1">
              <a:lnSpc>
                <a:spcPts val="1500"/>
              </a:lnSpc>
              <a:spcBef>
                <a:spcPts val="0"/>
              </a:spcBef>
              <a:spcAft>
                <a:spcPts val="0"/>
              </a:spcAft>
              <a:buClrTx/>
              <a:buSzTx/>
              <a:buFontTx/>
              <a:buNone/>
              <a:tabLst/>
              <a:defRPr/>
            </a:pPr>
            <a:r>
              <a:rPr kumimoji="0" lang="en-GB" sz="10000" b="0" i="0" u="none" strike="noStrike" kern="1200" cap="none" spc="0" normalizeH="0" baseline="0" noProof="0" dirty="0">
                <a:ln>
                  <a:noFill/>
                </a:ln>
                <a:solidFill>
                  <a:srgbClr val="1B1B1B"/>
                </a:solidFill>
                <a:effectLst/>
                <a:uLnTx/>
                <a:uFillTx/>
                <a:latin typeface="Segoe UI" panose="020B0502040204020203" pitchFamily="34" charset="0"/>
                <a:ea typeface="+mn-ea"/>
                <a:cs typeface="+mn-cs"/>
              </a:rPr>
              <a:t>💷</a:t>
            </a:r>
          </a:p>
        </p:txBody>
      </p:sp>
      <p:pic>
        <p:nvPicPr>
          <p:cNvPr id="17" name="Picture 16">
            <a:extLst>
              <a:ext uri="{FF2B5EF4-FFF2-40B4-BE49-F238E27FC236}">
                <a16:creationId xmlns:a16="http://schemas.microsoft.com/office/drawing/2014/main" id="{FE578C53-8BF2-3138-F981-7E3D0C485CC1}"/>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5488919" y="2695821"/>
            <a:ext cx="1214161" cy="1617955"/>
          </a:xfrm>
          <a:prstGeom prst="rect">
            <a:avLst/>
          </a:prstGeom>
        </p:spPr>
      </p:pic>
      <p:pic>
        <p:nvPicPr>
          <p:cNvPr id="19" name="Picture 18">
            <a:extLst>
              <a:ext uri="{FF2B5EF4-FFF2-40B4-BE49-F238E27FC236}">
                <a16:creationId xmlns:a16="http://schemas.microsoft.com/office/drawing/2014/main" id="{D020765F-14BC-734E-9CFB-D411547B72DA}"/>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8871244" y="2894749"/>
            <a:ext cx="1214161" cy="1300543"/>
          </a:xfrm>
          <a:prstGeom prst="rect">
            <a:avLst/>
          </a:prstGeom>
        </p:spPr>
      </p:pic>
      <p:sp>
        <p:nvSpPr>
          <p:cNvPr id="22" name="TextBox 21">
            <a:extLst>
              <a:ext uri="{FF2B5EF4-FFF2-40B4-BE49-F238E27FC236}">
                <a16:creationId xmlns:a16="http://schemas.microsoft.com/office/drawing/2014/main" id="{E45FEA5B-3209-671F-0C07-C38925D9F4FA}"/>
              </a:ext>
            </a:extLst>
          </p:cNvPr>
          <p:cNvSpPr txBox="1"/>
          <p:nvPr/>
        </p:nvSpPr>
        <p:spPr>
          <a:xfrm>
            <a:off x="1336905" y="4461656"/>
            <a:ext cx="2840691"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DB income:</a:t>
            </a:r>
            <a:b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b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£7,750</a:t>
            </a:r>
            <a:endPar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endParaRPr>
          </a:p>
        </p:txBody>
      </p:sp>
      <p:sp>
        <p:nvSpPr>
          <p:cNvPr id="24" name="TextBox 23">
            <a:extLst>
              <a:ext uri="{FF2B5EF4-FFF2-40B4-BE49-F238E27FC236}">
                <a16:creationId xmlns:a16="http://schemas.microsoft.com/office/drawing/2014/main" id="{1FCB0190-7B58-7D17-6E14-0B44CBF4779F}"/>
              </a:ext>
            </a:extLst>
          </p:cNvPr>
          <p:cNvSpPr txBox="1"/>
          <p:nvPr/>
        </p:nvSpPr>
        <p:spPr>
          <a:xfrm>
            <a:off x="4808890" y="4452970"/>
            <a:ext cx="2574217"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ISA savings at 60: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£35,000</a:t>
            </a:r>
            <a:endPar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endParaRPr>
          </a:p>
        </p:txBody>
      </p:sp>
      <p:sp>
        <p:nvSpPr>
          <p:cNvPr id="26" name="TextBox 25">
            <a:extLst>
              <a:ext uri="{FF2B5EF4-FFF2-40B4-BE49-F238E27FC236}">
                <a16:creationId xmlns:a16="http://schemas.microsoft.com/office/drawing/2014/main" id="{52B77E48-FE1F-C512-E34E-0E78994D2C21}"/>
              </a:ext>
            </a:extLst>
          </p:cNvPr>
          <p:cNvSpPr txBox="1"/>
          <p:nvPr/>
        </p:nvSpPr>
        <p:spPr>
          <a:xfrm>
            <a:off x="8731155" y="4452969"/>
            <a:ext cx="1695734"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DC pot at 60: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£200,000</a:t>
            </a:r>
            <a:endPar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endParaRPr>
          </a:p>
        </p:txBody>
      </p:sp>
      <p:sp>
        <p:nvSpPr>
          <p:cNvPr id="3" name="RefTextBox123">
            <a:extLst>
              <a:ext uri="{FF2B5EF4-FFF2-40B4-BE49-F238E27FC236}">
                <a16:creationId xmlns:a16="http://schemas.microsoft.com/office/drawing/2014/main" id="{4E381D25-4611-8EF7-7498-5A828D633A21}"/>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696154695</a:t>
            </a:r>
          </a:p>
        </p:txBody>
      </p:sp>
    </p:spTree>
    <p:custDataLst>
      <p:tags r:id="rId1"/>
    </p:custDataLst>
    <p:extLst>
      <p:ext uri="{BB962C8B-B14F-4D97-AF65-F5344CB8AC3E}">
        <p14:creationId xmlns:p14="http://schemas.microsoft.com/office/powerpoint/2010/main" val="3085632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4" grpId="0"/>
      <p:bldP spid="2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0ACAA-0D92-8EB2-31BA-4C4AF60960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9E3BDD-0A6C-EB74-6264-BB1DAAE1946A}"/>
              </a:ext>
            </a:extLst>
          </p:cNvPr>
          <p:cNvSpPr txBox="1">
            <a:spLocks/>
          </p:cNvSpPr>
          <p:nvPr/>
        </p:nvSpPr>
        <p:spPr bwMode="auto">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1" fontAlgn="base" hangingPunct="1">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0" i="0" u="none" strike="noStrike" kern="1200" cap="none" spc="0" normalizeH="0" baseline="0" noProof="0" dirty="0">
                <a:ln>
                  <a:noFill/>
                </a:ln>
                <a:solidFill>
                  <a:srgbClr val="391C66"/>
                </a:solidFill>
                <a:effectLst/>
                <a:uLnTx/>
                <a:uFillTx/>
                <a:latin typeface="Aptos Display" panose="020B0004020202020204" pitchFamily="34" charset="0"/>
                <a:ea typeface="ヒラギノ角ゴ Pro W3"/>
                <a:cs typeface="Times New Roman" pitchFamily="18" charset="0"/>
              </a:rPr>
              <a:t>How the £20,000 gap could be met</a:t>
            </a:r>
          </a:p>
        </p:txBody>
      </p:sp>
      <p:sp>
        <p:nvSpPr>
          <p:cNvPr id="13" name="TextBox 12">
            <a:extLst>
              <a:ext uri="{FF2B5EF4-FFF2-40B4-BE49-F238E27FC236}">
                <a16:creationId xmlns:a16="http://schemas.microsoft.com/office/drawing/2014/main" id="{7D6BCADA-FD46-D12F-4493-326E4F2C3513}"/>
              </a:ext>
            </a:extLst>
          </p:cNvPr>
          <p:cNvSpPr txBox="1"/>
          <p:nvPr/>
        </p:nvSpPr>
        <p:spPr>
          <a:xfrm>
            <a:off x="2329004" y="1831326"/>
            <a:ext cx="1757150" cy="428964"/>
          </a:xfrm>
          <a:prstGeom prst="rect">
            <a:avLst/>
          </a:prstGeom>
          <a:noFill/>
        </p:spPr>
        <p:txBody>
          <a:bodyPr wrap="square">
            <a:spAutoFit/>
          </a:bodyPr>
          <a:lstStyle/>
          <a:p>
            <a:pPr marL="0" marR="0" lvl="0" indent="0" algn="l" defTabSz="457200" rtl="0" eaLnBrk="1" fontAlgn="t" latinLnBrk="0" hangingPunct="1">
              <a:lnSpc>
                <a:spcPts val="1500"/>
              </a:lnSpc>
              <a:spcBef>
                <a:spcPts val="0"/>
              </a:spcBef>
              <a:spcAft>
                <a:spcPts val="0"/>
              </a:spcAft>
              <a:buClrTx/>
              <a:buSzTx/>
              <a:buFontTx/>
              <a:buNone/>
              <a:tabLst/>
              <a:defRPr/>
            </a:pPr>
            <a:r>
              <a:rPr kumimoji="0" lang="en-GB" sz="5000" b="0" i="0" u="none" strike="noStrike" kern="1200" cap="none" spc="0" normalizeH="0" baseline="0" noProof="0" dirty="0">
                <a:ln>
                  <a:noFill/>
                </a:ln>
                <a:solidFill>
                  <a:srgbClr val="1B1B1B"/>
                </a:solidFill>
                <a:effectLst/>
                <a:uLnTx/>
                <a:uFillTx/>
                <a:latin typeface="Segoe UI" panose="020B0502040204020203" pitchFamily="34" charset="0"/>
                <a:ea typeface="+mn-ea"/>
                <a:cs typeface="+mn-cs"/>
              </a:rPr>
              <a:t>💷</a:t>
            </a:r>
          </a:p>
        </p:txBody>
      </p:sp>
      <p:pic>
        <p:nvPicPr>
          <p:cNvPr id="17" name="Picture 16">
            <a:extLst>
              <a:ext uri="{FF2B5EF4-FFF2-40B4-BE49-F238E27FC236}">
                <a16:creationId xmlns:a16="http://schemas.microsoft.com/office/drawing/2014/main" id="{1E1C7CC3-838F-2EBA-F551-D4A2E533D429}"/>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5776045" y="1619544"/>
            <a:ext cx="607081" cy="808978"/>
          </a:xfrm>
          <a:prstGeom prst="rect">
            <a:avLst/>
          </a:prstGeom>
        </p:spPr>
      </p:pic>
      <p:pic>
        <p:nvPicPr>
          <p:cNvPr id="19" name="Picture 18">
            <a:extLst>
              <a:ext uri="{FF2B5EF4-FFF2-40B4-BE49-F238E27FC236}">
                <a16:creationId xmlns:a16="http://schemas.microsoft.com/office/drawing/2014/main" id="{D4F44ADB-363E-FB7C-65B2-302311A9CF1E}"/>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9105788" y="1721086"/>
            <a:ext cx="570549" cy="611141"/>
          </a:xfrm>
          <a:prstGeom prst="rect">
            <a:avLst/>
          </a:prstGeom>
        </p:spPr>
      </p:pic>
      <p:sp>
        <p:nvSpPr>
          <p:cNvPr id="22" name="TextBox 21">
            <a:extLst>
              <a:ext uri="{FF2B5EF4-FFF2-40B4-BE49-F238E27FC236}">
                <a16:creationId xmlns:a16="http://schemas.microsoft.com/office/drawing/2014/main" id="{9D488FFB-96C3-7681-46BD-C45EF5967715}"/>
              </a:ext>
            </a:extLst>
          </p:cNvPr>
          <p:cNvSpPr txBox="1"/>
          <p:nvPr/>
        </p:nvSpPr>
        <p:spPr>
          <a:xfrm>
            <a:off x="1426853" y="2332228"/>
            <a:ext cx="2840691"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DB income:</a:t>
            </a:r>
            <a:b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b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£7,750</a:t>
            </a:r>
            <a:endPar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endParaRPr>
          </a:p>
        </p:txBody>
      </p:sp>
      <p:sp>
        <p:nvSpPr>
          <p:cNvPr id="24" name="TextBox 23">
            <a:extLst>
              <a:ext uri="{FF2B5EF4-FFF2-40B4-BE49-F238E27FC236}">
                <a16:creationId xmlns:a16="http://schemas.microsoft.com/office/drawing/2014/main" id="{9512830F-2C76-DB26-0CC8-033AA9776DDF}"/>
              </a:ext>
            </a:extLst>
          </p:cNvPr>
          <p:cNvSpPr txBox="1"/>
          <p:nvPr/>
        </p:nvSpPr>
        <p:spPr>
          <a:xfrm>
            <a:off x="4805860" y="2335830"/>
            <a:ext cx="2574217"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ISA savings at 60: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£35,000</a:t>
            </a:r>
            <a:endPar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endParaRPr>
          </a:p>
        </p:txBody>
      </p:sp>
      <p:sp>
        <p:nvSpPr>
          <p:cNvPr id="26" name="TextBox 25">
            <a:extLst>
              <a:ext uri="{FF2B5EF4-FFF2-40B4-BE49-F238E27FC236}">
                <a16:creationId xmlns:a16="http://schemas.microsoft.com/office/drawing/2014/main" id="{115E545B-57AF-7907-0D3C-93768BBD1AA6}"/>
              </a:ext>
            </a:extLst>
          </p:cNvPr>
          <p:cNvSpPr txBox="1"/>
          <p:nvPr/>
        </p:nvSpPr>
        <p:spPr>
          <a:xfrm>
            <a:off x="8520854" y="2332227"/>
            <a:ext cx="1695734"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DC pot at 60: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£200,000</a:t>
            </a:r>
            <a:endPar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endParaRPr>
          </a:p>
        </p:txBody>
      </p:sp>
      <p:pic>
        <p:nvPicPr>
          <p:cNvPr id="28" name="Picture 27">
            <a:extLst>
              <a:ext uri="{FF2B5EF4-FFF2-40B4-BE49-F238E27FC236}">
                <a16:creationId xmlns:a16="http://schemas.microsoft.com/office/drawing/2014/main" id="{843623A8-0DAF-6622-3D45-D3C8CF888B2C}"/>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98968" y="2822469"/>
            <a:ext cx="1894975" cy="2185196"/>
          </a:xfrm>
          <a:prstGeom prst="rect">
            <a:avLst/>
          </a:prstGeom>
        </p:spPr>
      </p:pic>
      <p:sp>
        <p:nvSpPr>
          <p:cNvPr id="31" name="TextBox 30">
            <a:extLst>
              <a:ext uri="{FF2B5EF4-FFF2-40B4-BE49-F238E27FC236}">
                <a16:creationId xmlns:a16="http://schemas.microsoft.com/office/drawing/2014/main" id="{F2DD9914-606C-C970-237F-7B371B3744CE}"/>
              </a:ext>
            </a:extLst>
          </p:cNvPr>
          <p:cNvSpPr txBox="1"/>
          <p:nvPr/>
        </p:nvSpPr>
        <p:spPr>
          <a:xfrm>
            <a:off x="8686965" y="3289103"/>
            <a:ext cx="147395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£10,000/yr</a:t>
            </a:r>
          </a:p>
        </p:txBody>
      </p:sp>
      <p:sp>
        <p:nvSpPr>
          <p:cNvPr id="33" name="TextBox 32">
            <a:extLst>
              <a:ext uri="{FF2B5EF4-FFF2-40B4-BE49-F238E27FC236}">
                <a16:creationId xmlns:a16="http://schemas.microsoft.com/office/drawing/2014/main" id="{5ABB85B7-CE0C-559B-DC34-962C006502E7}"/>
              </a:ext>
            </a:extLst>
          </p:cNvPr>
          <p:cNvSpPr txBox="1"/>
          <p:nvPr/>
        </p:nvSpPr>
        <p:spPr>
          <a:xfrm>
            <a:off x="7656932" y="4116972"/>
            <a:ext cx="899998" cy="428964"/>
          </a:xfrm>
          <a:prstGeom prst="rect">
            <a:avLst/>
          </a:prstGeom>
          <a:noFill/>
        </p:spPr>
        <p:txBody>
          <a:bodyPr wrap="square">
            <a:spAutoFit/>
          </a:bodyPr>
          <a:lstStyle/>
          <a:p>
            <a:pPr marL="0" marR="0" lvl="0" indent="0" algn="l" defTabSz="457200" rtl="0" eaLnBrk="1" fontAlgn="t" latinLnBrk="0" hangingPunct="1">
              <a:lnSpc>
                <a:spcPts val="1500"/>
              </a:lnSpc>
              <a:spcBef>
                <a:spcPts val="0"/>
              </a:spcBef>
              <a:spcAft>
                <a:spcPts val="0"/>
              </a:spcAft>
              <a:buClrTx/>
              <a:buSzTx/>
              <a:buFontTx/>
              <a:buNone/>
              <a:tabLst/>
              <a:defRPr/>
            </a:pPr>
            <a:r>
              <a:rPr kumimoji="0" lang="en-GB" sz="5000" b="0" i="0" u="none" strike="noStrike" kern="1200" cap="none" spc="0" normalizeH="0" baseline="0" noProof="0" dirty="0">
                <a:ln>
                  <a:noFill/>
                </a:ln>
                <a:solidFill>
                  <a:srgbClr val="1B1B1B"/>
                </a:solidFill>
                <a:effectLst/>
                <a:uLnTx/>
                <a:uFillTx/>
                <a:latin typeface="Segoe UI" panose="020B0502040204020203" pitchFamily="34" charset="0"/>
                <a:ea typeface="+mn-ea"/>
                <a:cs typeface="+mn-cs"/>
              </a:rPr>
              <a:t>💷</a:t>
            </a:r>
          </a:p>
        </p:txBody>
      </p:sp>
      <p:sp>
        <p:nvSpPr>
          <p:cNvPr id="34" name="TextBox 33">
            <a:extLst>
              <a:ext uri="{FF2B5EF4-FFF2-40B4-BE49-F238E27FC236}">
                <a16:creationId xmlns:a16="http://schemas.microsoft.com/office/drawing/2014/main" id="{714CE7F0-3F19-7199-7A1D-7378294A77D6}"/>
              </a:ext>
            </a:extLst>
          </p:cNvPr>
          <p:cNvSpPr txBox="1"/>
          <p:nvPr/>
        </p:nvSpPr>
        <p:spPr>
          <a:xfrm>
            <a:off x="6778546" y="4518943"/>
            <a:ext cx="2840691"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DC tax-free cash: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£2,000/yr</a:t>
            </a:r>
            <a:endPar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endParaRPr>
          </a:p>
        </p:txBody>
      </p:sp>
      <p:sp>
        <p:nvSpPr>
          <p:cNvPr id="35" name="Arrow: Down 34">
            <a:extLst>
              <a:ext uri="{FF2B5EF4-FFF2-40B4-BE49-F238E27FC236}">
                <a16:creationId xmlns:a16="http://schemas.microsoft.com/office/drawing/2014/main" id="{75617A64-4639-555F-3563-C83A9B917ABA}"/>
              </a:ext>
            </a:extLst>
          </p:cNvPr>
          <p:cNvSpPr/>
          <p:nvPr/>
        </p:nvSpPr>
        <p:spPr>
          <a:xfrm>
            <a:off x="2680775" y="2974050"/>
            <a:ext cx="284706" cy="1816314"/>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 name="Arrow: Down 35">
            <a:extLst>
              <a:ext uri="{FF2B5EF4-FFF2-40B4-BE49-F238E27FC236}">
                <a16:creationId xmlns:a16="http://schemas.microsoft.com/office/drawing/2014/main" id="{16BE3942-EDB8-D969-C5B9-73CAB97DF8C2}"/>
              </a:ext>
            </a:extLst>
          </p:cNvPr>
          <p:cNvSpPr/>
          <p:nvPr/>
        </p:nvSpPr>
        <p:spPr>
          <a:xfrm>
            <a:off x="5952698" y="2974051"/>
            <a:ext cx="286603" cy="1816314"/>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9" name="TextBox 38">
            <a:extLst>
              <a:ext uri="{FF2B5EF4-FFF2-40B4-BE49-F238E27FC236}">
                <a16:creationId xmlns:a16="http://schemas.microsoft.com/office/drawing/2014/main" id="{6058C2C7-1581-F602-32FC-FAE8F6248B70}"/>
              </a:ext>
            </a:extLst>
          </p:cNvPr>
          <p:cNvSpPr txBox="1"/>
          <p:nvPr/>
        </p:nvSpPr>
        <p:spPr>
          <a:xfrm>
            <a:off x="9072836" y="4518942"/>
            <a:ext cx="2840691"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DC income: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£8,000/yr</a:t>
            </a:r>
            <a:endPar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endParaRPr>
          </a:p>
        </p:txBody>
      </p:sp>
      <p:sp>
        <p:nvSpPr>
          <p:cNvPr id="40" name="Arrow: Down 39">
            <a:extLst>
              <a:ext uri="{FF2B5EF4-FFF2-40B4-BE49-F238E27FC236}">
                <a16:creationId xmlns:a16="http://schemas.microsoft.com/office/drawing/2014/main" id="{3B2AA6B3-31CB-01FE-C57F-37EE24654096}"/>
              </a:ext>
            </a:extLst>
          </p:cNvPr>
          <p:cNvSpPr/>
          <p:nvPr/>
        </p:nvSpPr>
        <p:spPr>
          <a:xfrm rot="3185089">
            <a:off x="8543664" y="3608607"/>
            <a:ext cx="286603" cy="369333"/>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2" name="Arrow: Down 41">
            <a:extLst>
              <a:ext uri="{FF2B5EF4-FFF2-40B4-BE49-F238E27FC236}">
                <a16:creationId xmlns:a16="http://schemas.microsoft.com/office/drawing/2014/main" id="{D74C92F8-6195-F259-6076-8611C1AE0965}"/>
              </a:ext>
            </a:extLst>
          </p:cNvPr>
          <p:cNvSpPr/>
          <p:nvPr/>
        </p:nvSpPr>
        <p:spPr>
          <a:xfrm>
            <a:off x="9247760" y="2974056"/>
            <a:ext cx="286603" cy="369333"/>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6" name="Picture 45">
            <a:extLst>
              <a:ext uri="{FF2B5EF4-FFF2-40B4-BE49-F238E27FC236}">
                <a16:creationId xmlns:a16="http://schemas.microsoft.com/office/drawing/2014/main" id="{31B838CA-083C-2DB5-D4CD-0AD6320A9F39}"/>
              </a:ext>
            </a:extLst>
          </p:cNvPr>
          <p:cNvPicPr>
            <a:picLocks noChangeAspect="1"/>
          </p:cNvPicPr>
          <p:nvPr/>
        </p:nvPicPr>
        <p:blipFill>
          <a:blip r:embed="rId7" cstate="hqprint">
            <a:extLst>
              <a:ext uri="{28A0092B-C50C-407E-A947-70E740481C1C}">
                <a14:useLocalDpi xmlns:a14="http://schemas.microsoft.com/office/drawing/2010/main"/>
              </a:ext>
            </a:extLst>
          </a:blip>
          <a:srcRect/>
          <a:stretch>
            <a:fillRect/>
          </a:stretch>
        </p:blipFill>
        <p:spPr>
          <a:xfrm>
            <a:off x="10244113" y="3915067"/>
            <a:ext cx="593677" cy="603583"/>
          </a:xfrm>
          <a:prstGeom prst="ellipse">
            <a:avLst/>
          </a:prstGeom>
        </p:spPr>
      </p:pic>
      <p:sp>
        <p:nvSpPr>
          <p:cNvPr id="47" name="Arrow: Down 46">
            <a:extLst>
              <a:ext uri="{FF2B5EF4-FFF2-40B4-BE49-F238E27FC236}">
                <a16:creationId xmlns:a16="http://schemas.microsoft.com/office/drawing/2014/main" id="{6D1099B6-2B0C-A4A9-2D78-B61A65DC8C6B}"/>
              </a:ext>
            </a:extLst>
          </p:cNvPr>
          <p:cNvSpPr/>
          <p:nvPr/>
        </p:nvSpPr>
        <p:spPr>
          <a:xfrm rot="18494987">
            <a:off x="10017600" y="3567782"/>
            <a:ext cx="286603" cy="369333"/>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9" name="TextBox 48">
            <a:extLst>
              <a:ext uri="{FF2B5EF4-FFF2-40B4-BE49-F238E27FC236}">
                <a16:creationId xmlns:a16="http://schemas.microsoft.com/office/drawing/2014/main" id="{CC1B179C-2951-D868-C501-7680CAEA5F8E}"/>
              </a:ext>
            </a:extLst>
          </p:cNvPr>
          <p:cNvSpPr txBox="1"/>
          <p:nvPr/>
        </p:nvSpPr>
        <p:spPr>
          <a:xfrm>
            <a:off x="2133015" y="4789913"/>
            <a:ext cx="147395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£7,750/yr</a:t>
            </a:r>
          </a:p>
        </p:txBody>
      </p:sp>
      <p:sp>
        <p:nvSpPr>
          <p:cNvPr id="50" name="TextBox 49">
            <a:extLst>
              <a:ext uri="{FF2B5EF4-FFF2-40B4-BE49-F238E27FC236}">
                <a16:creationId xmlns:a16="http://schemas.microsoft.com/office/drawing/2014/main" id="{6AED6AC3-2A78-F0E4-9CF6-CCE2E481E93D}"/>
              </a:ext>
            </a:extLst>
          </p:cNvPr>
          <p:cNvSpPr txBox="1"/>
          <p:nvPr/>
        </p:nvSpPr>
        <p:spPr>
          <a:xfrm>
            <a:off x="5395204" y="4793357"/>
            <a:ext cx="147395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£5,000/yr</a:t>
            </a:r>
          </a:p>
        </p:txBody>
      </p:sp>
      <p:grpSp>
        <p:nvGrpSpPr>
          <p:cNvPr id="63" name="Group 62">
            <a:extLst>
              <a:ext uri="{FF2B5EF4-FFF2-40B4-BE49-F238E27FC236}">
                <a16:creationId xmlns:a16="http://schemas.microsoft.com/office/drawing/2014/main" id="{98BE38C1-10E3-471C-8E54-C0D1572668BE}"/>
              </a:ext>
            </a:extLst>
          </p:cNvPr>
          <p:cNvGrpSpPr/>
          <p:nvPr/>
        </p:nvGrpSpPr>
        <p:grpSpPr>
          <a:xfrm>
            <a:off x="1569986" y="5336274"/>
            <a:ext cx="9121454" cy="1380287"/>
            <a:chOff x="1569986" y="5336274"/>
            <a:chExt cx="9121454" cy="1380287"/>
          </a:xfrm>
        </p:grpSpPr>
        <p:sp>
          <p:nvSpPr>
            <p:cNvPr id="55" name="Rectangle 54">
              <a:extLst>
                <a:ext uri="{FF2B5EF4-FFF2-40B4-BE49-F238E27FC236}">
                  <a16:creationId xmlns:a16="http://schemas.microsoft.com/office/drawing/2014/main" id="{C929FE64-3DC0-C2D4-2985-948B4A59B2BC}"/>
                </a:ext>
              </a:extLst>
            </p:cNvPr>
            <p:cNvSpPr/>
            <p:nvPr/>
          </p:nvSpPr>
          <p:spPr>
            <a:xfrm>
              <a:off x="1569986" y="5336274"/>
              <a:ext cx="9121454" cy="1380287"/>
            </a:xfrm>
            <a:prstGeom prst="rect">
              <a:avLst/>
            </a:prstGeom>
            <a:no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8" name="TextBox 57">
              <a:extLst>
                <a:ext uri="{FF2B5EF4-FFF2-40B4-BE49-F238E27FC236}">
                  <a16:creationId xmlns:a16="http://schemas.microsoft.com/office/drawing/2014/main" id="{70570E2D-722F-E320-14CD-7CF7EF42FD35}"/>
                </a:ext>
              </a:extLst>
            </p:cNvPr>
            <p:cNvSpPr txBox="1"/>
            <p:nvPr/>
          </p:nvSpPr>
          <p:spPr>
            <a:xfrm>
              <a:off x="3093281" y="5491023"/>
              <a:ext cx="5218208"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Income from your pensions are taxable</a:t>
              </a:r>
            </a:p>
          </p:txBody>
        </p:sp>
        <p:sp>
          <p:nvSpPr>
            <p:cNvPr id="59" name="TextBox 58">
              <a:extLst>
                <a:ext uri="{FF2B5EF4-FFF2-40B4-BE49-F238E27FC236}">
                  <a16:creationId xmlns:a16="http://schemas.microsoft.com/office/drawing/2014/main" id="{23AF2E06-DE4A-4F3E-ECC9-C8C44281B766}"/>
                </a:ext>
              </a:extLst>
            </p:cNvPr>
            <p:cNvSpPr txBox="1"/>
            <p:nvPr/>
          </p:nvSpPr>
          <p:spPr>
            <a:xfrm>
              <a:off x="3093281" y="5850174"/>
              <a:ext cx="7497384"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Pension income is £15,750</a:t>
              </a:r>
              <a:endPar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endParaRPr>
            </a:p>
          </p:txBody>
        </p:sp>
        <p:pic>
          <p:nvPicPr>
            <p:cNvPr id="62" name="Picture 61">
              <a:extLst>
                <a:ext uri="{FF2B5EF4-FFF2-40B4-BE49-F238E27FC236}">
                  <a16:creationId xmlns:a16="http://schemas.microsoft.com/office/drawing/2014/main" id="{D6ED2A16-41D7-1D27-5B94-C1D6E8763A68}"/>
                </a:ext>
              </a:extLst>
            </p:cNvPr>
            <p:cNvPicPr>
              <a:picLocks noChangeAspect="1"/>
            </p:cNvPicPr>
            <p:nvPr/>
          </p:nvPicPr>
          <p:blipFill>
            <a:blip r:embed="rId8" cstate="hqprint">
              <a:extLst>
                <a:ext uri="{28A0092B-C50C-407E-A947-70E740481C1C}">
                  <a14:useLocalDpi xmlns:a14="http://schemas.microsoft.com/office/drawing/2010/main"/>
                </a:ext>
              </a:extLst>
            </a:blip>
            <a:srcRect/>
            <a:stretch>
              <a:fillRect/>
            </a:stretch>
          </p:blipFill>
          <p:spPr>
            <a:xfrm>
              <a:off x="1794169" y="5505049"/>
              <a:ext cx="1103123" cy="1073608"/>
            </a:xfrm>
            <a:prstGeom prst="ellipse">
              <a:avLst/>
            </a:prstGeom>
          </p:spPr>
        </p:pic>
        <p:sp>
          <p:nvSpPr>
            <p:cNvPr id="4" name="TextBox 3">
              <a:extLst>
                <a:ext uri="{FF2B5EF4-FFF2-40B4-BE49-F238E27FC236}">
                  <a16:creationId xmlns:a16="http://schemas.microsoft.com/office/drawing/2014/main" id="{1194256F-A002-0BFF-D2D5-410CFAF0E1B8}"/>
                </a:ext>
              </a:extLst>
            </p:cNvPr>
            <p:cNvSpPr txBox="1"/>
            <p:nvPr/>
          </p:nvSpPr>
          <p:spPr>
            <a:xfrm>
              <a:off x="3093281" y="6209325"/>
              <a:ext cx="7497384"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£3,750 taxed at 20% = £750 paid in income tax </a:t>
              </a:r>
              <a:endPar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endParaRPr>
            </a:p>
          </p:txBody>
        </p:sp>
      </p:grpSp>
      <p:sp>
        <p:nvSpPr>
          <p:cNvPr id="3" name="RefTextBox123">
            <a:extLst>
              <a:ext uri="{FF2B5EF4-FFF2-40B4-BE49-F238E27FC236}">
                <a16:creationId xmlns:a16="http://schemas.microsoft.com/office/drawing/2014/main" id="{96D43A70-1B94-7BFD-94A0-3FB330513C18}"/>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777784776</a:t>
            </a:r>
          </a:p>
        </p:txBody>
      </p:sp>
    </p:spTree>
    <p:custDataLst>
      <p:tags r:id="rId1"/>
    </p:custDataLst>
    <p:extLst>
      <p:ext uri="{BB962C8B-B14F-4D97-AF65-F5344CB8AC3E}">
        <p14:creationId xmlns:p14="http://schemas.microsoft.com/office/powerpoint/2010/main" val="1860878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up)">
                                      <p:cBhvr>
                                        <p:cTn id="12" dur="500"/>
                                        <p:tgtEl>
                                          <p:spTgt spid="3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up)">
                                      <p:cBhvr>
                                        <p:cTn id="30" dur="500"/>
                                        <p:tgtEl>
                                          <p:spTgt spid="4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right)">
                                      <p:cBhvr>
                                        <p:cTn id="39" dur="500"/>
                                        <p:tgtEl>
                                          <p:spTgt spid="40"/>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500"/>
                                        <p:tgtEl>
                                          <p:spTgt spid="4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4" grpId="0"/>
      <p:bldP spid="35" grpId="0" animBg="1"/>
      <p:bldP spid="36" grpId="0" animBg="1"/>
      <p:bldP spid="39" grpId="0"/>
      <p:bldP spid="40" grpId="0" animBg="1"/>
      <p:bldP spid="42" grpId="0" animBg="1"/>
      <p:bldP spid="47" grpId="0" animBg="1"/>
      <p:bldP spid="49" grpId="0"/>
      <p:bldP spid="5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A980E-E786-5CCF-3705-24455C7F1B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2B1059-576A-3E0C-910B-091427AC1170}"/>
              </a:ext>
            </a:extLst>
          </p:cNvPr>
          <p:cNvSpPr txBox="1">
            <a:spLocks/>
          </p:cNvSpPr>
          <p:nvPr/>
        </p:nvSpPr>
        <p:spPr bwMode="auto">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1" fontAlgn="base" hangingPunct="1">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0" i="0" u="none" strike="noStrike" kern="1200" cap="none" spc="0" normalizeH="0" baseline="0" noProof="0" dirty="0">
                <a:ln>
                  <a:noFill/>
                </a:ln>
                <a:solidFill>
                  <a:srgbClr val="391C66"/>
                </a:solidFill>
                <a:effectLst/>
                <a:uLnTx/>
                <a:uFillTx/>
                <a:latin typeface="Aptos Display" panose="020B0004020202020204" pitchFamily="34" charset="0"/>
                <a:ea typeface="ヒラギノ角ゴ Pro W3"/>
                <a:cs typeface="Times New Roman" pitchFamily="18" charset="0"/>
              </a:rPr>
              <a:t>How the £20,000 gap could be met</a:t>
            </a:r>
          </a:p>
        </p:txBody>
      </p:sp>
      <p:sp>
        <p:nvSpPr>
          <p:cNvPr id="13" name="TextBox 12">
            <a:extLst>
              <a:ext uri="{FF2B5EF4-FFF2-40B4-BE49-F238E27FC236}">
                <a16:creationId xmlns:a16="http://schemas.microsoft.com/office/drawing/2014/main" id="{A8CA104C-7DB3-0FA6-3FC0-730D3670AC48}"/>
              </a:ext>
            </a:extLst>
          </p:cNvPr>
          <p:cNvSpPr txBox="1"/>
          <p:nvPr/>
        </p:nvSpPr>
        <p:spPr>
          <a:xfrm>
            <a:off x="978363" y="2009635"/>
            <a:ext cx="1757150" cy="428964"/>
          </a:xfrm>
          <a:prstGeom prst="rect">
            <a:avLst/>
          </a:prstGeom>
          <a:noFill/>
        </p:spPr>
        <p:txBody>
          <a:bodyPr wrap="square">
            <a:spAutoFit/>
          </a:bodyPr>
          <a:lstStyle/>
          <a:p>
            <a:pPr marL="0" marR="0" lvl="0" indent="0" algn="l" defTabSz="457200" rtl="0" eaLnBrk="1" fontAlgn="t" latinLnBrk="0" hangingPunct="1">
              <a:lnSpc>
                <a:spcPts val="1500"/>
              </a:lnSpc>
              <a:spcBef>
                <a:spcPts val="0"/>
              </a:spcBef>
              <a:spcAft>
                <a:spcPts val="0"/>
              </a:spcAft>
              <a:buClrTx/>
              <a:buSzTx/>
              <a:buFontTx/>
              <a:buNone/>
              <a:tabLst/>
              <a:defRPr/>
            </a:pPr>
            <a:r>
              <a:rPr kumimoji="0" lang="en-GB" sz="5000" b="0" i="0" u="none" strike="noStrike" kern="1200" cap="none" spc="0" normalizeH="0" baseline="0" noProof="0" dirty="0">
                <a:ln>
                  <a:noFill/>
                </a:ln>
                <a:solidFill>
                  <a:srgbClr val="1B1B1B"/>
                </a:solidFill>
                <a:effectLst/>
                <a:uLnTx/>
                <a:uFillTx/>
                <a:latin typeface="Segoe UI" panose="020B0502040204020203" pitchFamily="34" charset="0"/>
                <a:ea typeface="+mn-ea"/>
                <a:cs typeface="+mn-cs"/>
              </a:rPr>
              <a:t>💷</a:t>
            </a:r>
          </a:p>
        </p:txBody>
      </p:sp>
      <p:pic>
        <p:nvPicPr>
          <p:cNvPr id="17" name="Picture 16">
            <a:extLst>
              <a:ext uri="{FF2B5EF4-FFF2-40B4-BE49-F238E27FC236}">
                <a16:creationId xmlns:a16="http://schemas.microsoft.com/office/drawing/2014/main" id="{33AC5247-5B7D-00C1-F478-805487AB5A4A}"/>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3565735" y="1777484"/>
            <a:ext cx="607081" cy="808978"/>
          </a:xfrm>
          <a:prstGeom prst="rect">
            <a:avLst/>
          </a:prstGeom>
        </p:spPr>
      </p:pic>
      <p:sp>
        <p:nvSpPr>
          <p:cNvPr id="22" name="TextBox 21">
            <a:extLst>
              <a:ext uri="{FF2B5EF4-FFF2-40B4-BE49-F238E27FC236}">
                <a16:creationId xmlns:a16="http://schemas.microsoft.com/office/drawing/2014/main" id="{7F70ECA9-6F79-E677-7C45-BF4F5D5FBA09}"/>
              </a:ext>
            </a:extLst>
          </p:cNvPr>
          <p:cNvSpPr txBox="1"/>
          <p:nvPr/>
        </p:nvSpPr>
        <p:spPr>
          <a:xfrm>
            <a:off x="76212" y="2510537"/>
            <a:ext cx="2840691"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DB income:</a:t>
            </a:r>
            <a:b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b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£7,750/yr</a:t>
            </a:r>
          </a:p>
        </p:txBody>
      </p:sp>
      <p:sp>
        <p:nvSpPr>
          <p:cNvPr id="24" name="TextBox 23">
            <a:extLst>
              <a:ext uri="{FF2B5EF4-FFF2-40B4-BE49-F238E27FC236}">
                <a16:creationId xmlns:a16="http://schemas.microsoft.com/office/drawing/2014/main" id="{0075BFE4-E769-9F57-156D-EB38499AA32C}"/>
              </a:ext>
            </a:extLst>
          </p:cNvPr>
          <p:cNvSpPr txBox="1"/>
          <p:nvPr/>
        </p:nvSpPr>
        <p:spPr>
          <a:xfrm>
            <a:off x="2595550" y="2493770"/>
            <a:ext cx="2574217"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ISA savings: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£5,000/yr</a:t>
            </a:r>
          </a:p>
        </p:txBody>
      </p:sp>
      <p:sp>
        <p:nvSpPr>
          <p:cNvPr id="34" name="TextBox 33">
            <a:extLst>
              <a:ext uri="{FF2B5EF4-FFF2-40B4-BE49-F238E27FC236}">
                <a16:creationId xmlns:a16="http://schemas.microsoft.com/office/drawing/2014/main" id="{4ABE5F3E-2A9B-1E5E-680F-932E9EBF4123}"/>
              </a:ext>
            </a:extLst>
          </p:cNvPr>
          <p:cNvSpPr txBox="1"/>
          <p:nvPr/>
        </p:nvSpPr>
        <p:spPr>
          <a:xfrm>
            <a:off x="4917078" y="2417543"/>
            <a:ext cx="2840691"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DC tax-free cash: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£2,000/yr</a:t>
            </a:r>
            <a:endPar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endParaRPr>
          </a:p>
        </p:txBody>
      </p:sp>
      <p:sp>
        <p:nvSpPr>
          <p:cNvPr id="39" name="TextBox 38">
            <a:extLst>
              <a:ext uri="{FF2B5EF4-FFF2-40B4-BE49-F238E27FC236}">
                <a16:creationId xmlns:a16="http://schemas.microsoft.com/office/drawing/2014/main" id="{2F96C22B-A202-F02E-1A7E-9D438EAC200C}"/>
              </a:ext>
            </a:extLst>
          </p:cNvPr>
          <p:cNvSpPr txBox="1"/>
          <p:nvPr/>
        </p:nvSpPr>
        <p:spPr>
          <a:xfrm>
            <a:off x="7211368" y="2417542"/>
            <a:ext cx="2840691"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DC income: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£8,000/yr</a:t>
            </a:r>
            <a:endPar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endParaRPr>
          </a:p>
        </p:txBody>
      </p:sp>
      <p:sp>
        <p:nvSpPr>
          <p:cNvPr id="4" name="TextBox 3">
            <a:extLst>
              <a:ext uri="{FF2B5EF4-FFF2-40B4-BE49-F238E27FC236}">
                <a16:creationId xmlns:a16="http://schemas.microsoft.com/office/drawing/2014/main" id="{FB00072B-A3CC-5E11-7726-D7A88A27867D}"/>
              </a:ext>
            </a:extLst>
          </p:cNvPr>
          <p:cNvSpPr txBox="1"/>
          <p:nvPr/>
        </p:nvSpPr>
        <p:spPr>
          <a:xfrm>
            <a:off x="1617748" y="5995835"/>
            <a:ext cx="58514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The £20,000 income requirement has been met</a:t>
            </a:r>
          </a:p>
        </p:txBody>
      </p:sp>
      <p:pic>
        <p:nvPicPr>
          <p:cNvPr id="8" name="Graphic 7" descr="Badge Follow with solid fill">
            <a:extLst>
              <a:ext uri="{FF2B5EF4-FFF2-40B4-BE49-F238E27FC236}">
                <a16:creationId xmlns:a16="http://schemas.microsoft.com/office/drawing/2014/main" id="{718ED2F3-98C4-DBEF-5ACB-EB35A60F9C2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527003" y="2510536"/>
            <a:ext cx="553639" cy="553639"/>
          </a:xfrm>
          <a:prstGeom prst="rect">
            <a:avLst/>
          </a:prstGeom>
        </p:spPr>
      </p:pic>
      <p:pic>
        <p:nvPicPr>
          <p:cNvPr id="9" name="Graphic 8" descr="Badge Follow with solid fill">
            <a:extLst>
              <a:ext uri="{FF2B5EF4-FFF2-40B4-BE49-F238E27FC236}">
                <a16:creationId xmlns:a16="http://schemas.microsoft.com/office/drawing/2014/main" id="{55165B7A-F337-60F4-AA50-CE6572E5C79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821648" y="2417542"/>
            <a:ext cx="553639" cy="553639"/>
          </a:xfrm>
          <a:prstGeom prst="rect">
            <a:avLst/>
          </a:prstGeom>
        </p:spPr>
      </p:pic>
      <p:pic>
        <p:nvPicPr>
          <p:cNvPr id="10" name="Graphic 9" descr="Badge Follow with solid fill">
            <a:extLst>
              <a:ext uri="{FF2B5EF4-FFF2-40B4-BE49-F238E27FC236}">
                <a16:creationId xmlns:a16="http://schemas.microsoft.com/office/drawing/2014/main" id="{1DDD794E-8C9C-96C3-9842-086AD8DA10A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392757" y="2417542"/>
            <a:ext cx="553639" cy="553639"/>
          </a:xfrm>
          <a:prstGeom prst="rect">
            <a:avLst/>
          </a:prstGeom>
        </p:spPr>
      </p:pic>
      <p:sp>
        <p:nvSpPr>
          <p:cNvPr id="11" name="Equals 10">
            <a:extLst>
              <a:ext uri="{FF2B5EF4-FFF2-40B4-BE49-F238E27FC236}">
                <a16:creationId xmlns:a16="http://schemas.microsoft.com/office/drawing/2014/main" id="{CFE7FB93-06F2-115E-D945-C534F82D423C}"/>
              </a:ext>
            </a:extLst>
          </p:cNvPr>
          <p:cNvSpPr/>
          <p:nvPr/>
        </p:nvSpPr>
        <p:spPr>
          <a:xfrm>
            <a:off x="8669811" y="4182469"/>
            <a:ext cx="566972" cy="369512"/>
          </a:xfrm>
          <a:prstGeom prst="mathEqual">
            <a:avLst/>
          </a:prstGeom>
          <a:solidFill>
            <a:srgbClr val="0076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B1B1B"/>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A62E5ED3-86D5-621E-5931-5EC969B2B218}"/>
              </a:ext>
            </a:extLst>
          </p:cNvPr>
          <p:cNvSpPr txBox="1"/>
          <p:nvPr/>
        </p:nvSpPr>
        <p:spPr>
          <a:xfrm>
            <a:off x="5807017" y="1916641"/>
            <a:ext cx="899998" cy="428964"/>
          </a:xfrm>
          <a:prstGeom prst="rect">
            <a:avLst/>
          </a:prstGeom>
          <a:noFill/>
        </p:spPr>
        <p:txBody>
          <a:bodyPr wrap="square">
            <a:spAutoFit/>
          </a:bodyPr>
          <a:lstStyle/>
          <a:p>
            <a:pPr marL="0" marR="0" lvl="0" indent="0" algn="l" defTabSz="457200" rtl="0" eaLnBrk="1" fontAlgn="t" latinLnBrk="0" hangingPunct="1">
              <a:lnSpc>
                <a:spcPts val="1500"/>
              </a:lnSpc>
              <a:spcBef>
                <a:spcPts val="0"/>
              </a:spcBef>
              <a:spcAft>
                <a:spcPts val="0"/>
              </a:spcAft>
              <a:buClrTx/>
              <a:buSzTx/>
              <a:buFontTx/>
              <a:buNone/>
              <a:tabLst/>
              <a:defRPr/>
            </a:pPr>
            <a:r>
              <a:rPr kumimoji="0" lang="en-GB" sz="5000" b="0" i="0" u="none" strike="noStrike" kern="1200" cap="none" spc="0" normalizeH="0" baseline="0" noProof="0" dirty="0">
                <a:ln>
                  <a:noFill/>
                </a:ln>
                <a:solidFill>
                  <a:srgbClr val="1B1B1B"/>
                </a:solidFill>
                <a:effectLst/>
                <a:uLnTx/>
                <a:uFillTx/>
                <a:latin typeface="Segoe UI" panose="020B0502040204020203" pitchFamily="34" charset="0"/>
                <a:ea typeface="+mn-ea"/>
                <a:cs typeface="+mn-cs"/>
              </a:rPr>
              <a:t>💷</a:t>
            </a:r>
          </a:p>
        </p:txBody>
      </p:sp>
      <p:pic>
        <p:nvPicPr>
          <p:cNvPr id="14" name="Picture 13">
            <a:extLst>
              <a:ext uri="{FF2B5EF4-FFF2-40B4-BE49-F238E27FC236}">
                <a16:creationId xmlns:a16="http://schemas.microsoft.com/office/drawing/2014/main" id="{50132F89-F9B0-400C-5531-AC18B4743F7A}"/>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8352174" y="1776034"/>
            <a:ext cx="593677" cy="603583"/>
          </a:xfrm>
          <a:prstGeom prst="ellipse">
            <a:avLst/>
          </a:prstGeom>
        </p:spPr>
      </p:pic>
      <p:sp>
        <p:nvSpPr>
          <p:cNvPr id="15" name="TextBox 14">
            <a:extLst>
              <a:ext uri="{FF2B5EF4-FFF2-40B4-BE49-F238E27FC236}">
                <a16:creationId xmlns:a16="http://schemas.microsoft.com/office/drawing/2014/main" id="{4FD85D5B-9621-C18B-F4B1-F93C7D23E70B}"/>
              </a:ext>
            </a:extLst>
          </p:cNvPr>
          <p:cNvSpPr txBox="1"/>
          <p:nvPr/>
        </p:nvSpPr>
        <p:spPr>
          <a:xfrm>
            <a:off x="8857763" y="5349504"/>
            <a:ext cx="254870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income each year between 60 &amp; 67</a:t>
            </a:r>
          </a:p>
        </p:txBody>
      </p:sp>
      <p:sp>
        <p:nvSpPr>
          <p:cNvPr id="29" name="TextBox 28">
            <a:extLst>
              <a:ext uri="{FF2B5EF4-FFF2-40B4-BE49-F238E27FC236}">
                <a16:creationId xmlns:a16="http://schemas.microsoft.com/office/drawing/2014/main" id="{88EACE41-DE60-FBC0-0415-FE19C9F654F9}"/>
              </a:ext>
            </a:extLst>
          </p:cNvPr>
          <p:cNvSpPr txBox="1"/>
          <p:nvPr/>
        </p:nvSpPr>
        <p:spPr>
          <a:xfrm>
            <a:off x="549764" y="6069857"/>
            <a:ext cx="1156665" cy="467436"/>
          </a:xfrm>
          <a:prstGeom prst="rect">
            <a:avLst/>
          </a:prstGeom>
          <a:noFill/>
        </p:spPr>
        <p:txBody>
          <a:bodyPr wrap="square">
            <a:spAutoFit/>
          </a:bodyPr>
          <a:lstStyle/>
          <a:p>
            <a:pPr marL="0" marR="0" lvl="0" indent="0" algn="l" defTabSz="457200" rtl="0" eaLnBrk="1" fontAlgn="t" latinLnBrk="0" hangingPunct="1">
              <a:lnSpc>
                <a:spcPts val="15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B1B1B"/>
                </a:solidFill>
                <a:effectLst/>
                <a:uLnTx/>
                <a:uFillTx/>
                <a:latin typeface="Segoe UI" panose="020B0502040204020203" pitchFamily="34" charset="0"/>
                <a:ea typeface="+mn-ea"/>
                <a:cs typeface="+mn-cs"/>
              </a:rPr>
              <a:t>✅</a:t>
            </a:r>
            <a:r>
              <a:rPr kumimoji="0" lang="en-GB" sz="1800" b="0" i="0" u="none" strike="noStrike" kern="1200" cap="none" spc="0" normalizeH="0" baseline="0" noProof="0" dirty="0">
                <a:ln>
                  <a:noFill/>
                </a:ln>
                <a:solidFill>
                  <a:srgbClr val="1B1B1B"/>
                </a:solidFill>
                <a:effectLst/>
                <a:uLnTx/>
                <a:uFillTx/>
                <a:latin typeface="Segoe UI" panose="020B0502040204020203" pitchFamily="34" charset="0"/>
                <a:ea typeface="+mn-ea"/>
                <a:cs typeface="+mn-cs"/>
              </a:rPr>
              <a:t> </a:t>
            </a:r>
          </a:p>
        </p:txBody>
      </p:sp>
      <p:sp>
        <p:nvSpPr>
          <p:cNvPr id="18" name="Rectangle: Rounded Corners 17">
            <a:extLst>
              <a:ext uri="{FF2B5EF4-FFF2-40B4-BE49-F238E27FC236}">
                <a16:creationId xmlns:a16="http://schemas.microsoft.com/office/drawing/2014/main" id="{514C230F-69C6-0B0F-DA05-C7D32333B04B}"/>
              </a:ext>
            </a:extLst>
          </p:cNvPr>
          <p:cNvSpPr/>
          <p:nvPr/>
        </p:nvSpPr>
        <p:spPr>
          <a:xfrm>
            <a:off x="9524231" y="3498542"/>
            <a:ext cx="1463770" cy="1729106"/>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6" name="Graphic 6" descr="Calculator with solid fill">
            <a:extLst>
              <a:ext uri="{FF2B5EF4-FFF2-40B4-BE49-F238E27FC236}">
                <a16:creationId xmlns:a16="http://schemas.microsoft.com/office/drawing/2014/main" id="{0AB489EF-87CC-AF1D-E9F7-1E3AA3AACC98}"/>
              </a:ext>
            </a:extLst>
          </p:cNvPr>
          <p:cNvSpPr/>
          <p:nvPr/>
        </p:nvSpPr>
        <p:spPr>
          <a:xfrm>
            <a:off x="9524231" y="3503234"/>
            <a:ext cx="1463770" cy="1729107"/>
          </a:xfrm>
          <a:custGeom>
            <a:avLst/>
            <a:gdLst>
              <a:gd name="csX0" fmla="*/ 438150 w 533400"/>
              <a:gd name="csY0" fmla="*/ 247650 h 762000"/>
              <a:gd name="csX1" fmla="*/ 95250 w 533400"/>
              <a:gd name="csY1" fmla="*/ 247650 h 762000"/>
              <a:gd name="csX2" fmla="*/ 95250 w 533400"/>
              <a:gd name="csY2" fmla="*/ 95250 h 762000"/>
              <a:gd name="csX3" fmla="*/ 438150 w 533400"/>
              <a:gd name="csY3" fmla="*/ 95250 h 762000"/>
              <a:gd name="csX4" fmla="*/ 438150 w 533400"/>
              <a:gd name="csY4" fmla="*/ 247650 h 762000"/>
              <a:gd name="csX5" fmla="*/ 438150 w 533400"/>
              <a:gd name="csY5" fmla="*/ 381000 h 762000"/>
              <a:gd name="csX6" fmla="*/ 381000 w 533400"/>
              <a:gd name="csY6" fmla="*/ 381000 h 762000"/>
              <a:gd name="csX7" fmla="*/ 381000 w 533400"/>
              <a:gd name="csY7" fmla="*/ 323850 h 762000"/>
              <a:gd name="csX8" fmla="*/ 438150 w 533400"/>
              <a:gd name="csY8" fmla="*/ 323850 h 762000"/>
              <a:gd name="csX9" fmla="*/ 438150 w 533400"/>
              <a:gd name="csY9" fmla="*/ 381000 h 762000"/>
              <a:gd name="csX10" fmla="*/ 438150 w 533400"/>
              <a:gd name="csY10" fmla="*/ 476250 h 762000"/>
              <a:gd name="csX11" fmla="*/ 381000 w 533400"/>
              <a:gd name="csY11" fmla="*/ 476250 h 762000"/>
              <a:gd name="csX12" fmla="*/ 381000 w 533400"/>
              <a:gd name="csY12" fmla="*/ 419100 h 762000"/>
              <a:gd name="csX13" fmla="*/ 438150 w 533400"/>
              <a:gd name="csY13" fmla="*/ 419100 h 762000"/>
              <a:gd name="csX14" fmla="*/ 438150 w 533400"/>
              <a:gd name="csY14" fmla="*/ 476250 h 762000"/>
              <a:gd name="csX15" fmla="*/ 438150 w 533400"/>
              <a:gd name="csY15" fmla="*/ 571500 h 762000"/>
              <a:gd name="csX16" fmla="*/ 381000 w 533400"/>
              <a:gd name="csY16" fmla="*/ 571500 h 762000"/>
              <a:gd name="csX17" fmla="*/ 381000 w 533400"/>
              <a:gd name="csY17" fmla="*/ 514350 h 762000"/>
              <a:gd name="csX18" fmla="*/ 438150 w 533400"/>
              <a:gd name="csY18" fmla="*/ 514350 h 762000"/>
              <a:gd name="csX19" fmla="*/ 438150 w 533400"/>
              <a:gd name="csY19" fmla="*/ 571500 h 762000"/>
              <a:gd name="csX20" fmla="*/ 438150 w 533400"/>
              <a:gd name="csY20" fmla="*/ 666750 h 762000"/>
              <a:gd name="csX21" fmla="*/ 381000 w 533400"/>
              <a:gd name="csY21" fmla="*/ 666750 h 762000"/>
              <a:gd name="csX22" fmla="*/ 381000 w 533400"/>
              <a:gd name="csY22" fmla="*/ 609600 h 762000"/>
              <a:gd name="csX23" fmla="*/ 438150 w 533400"/>
              <a:gd name="csY23" fmla="*/ 609600 h 762000"/>
              <a:gd name="csX24" fmla="*/ 438150 w 533400"/>
              <a:gd name="csY24" fmla="*/ 666750 h 762000"/>
              <a:gd name="csX25" fmla="*/ 342900 w 533400"/>
              <a:gd name="csY25" fmla="*/ 381000 h 762000"/>
              <a:gd name="csX26" fmla="*/ 285750 w 533400"/>
              <a:gd name="csY26" fmla="*/ 381000 h 762000"/>
              <a:gd name="csX27" fmla="*/ 285750 w 533400"/>
              <a:gd name="csY27" fmla="*/ 323850 h 762000"/>
              <a:gd name="csX28" fmla="*/ 342900 w 533400"/>
              <a:gd name="csY28" fmla="*/ 323850 h 762000"/>
              <a:gd name="csX29" fmla="*/ 342900 w 533400"/>
              <a:gd name="csY29" fmla="*/ 381000 h 762000"/>
              <a:gd name="csX30" fmla="*/ 342900 w 533400"/>
              <a:gd name="csY30" fmla="*/ 476250 h 762000"/>
              <a:gd name="csX31" fmla="*/ 285750 w 533400"/>
              <a:gd name="csY31" fmla="*/ 476250 h 762000"/>
              <a:gd name="csX32" fmla="*/ 285750 w 533400"/>
              <a:gd name="csY32" fmla="*/ 419100 h 762000"/>
              <a:gd name="csX33" fmla="*/ 342900 w 533400"/>
              <a:gd name="csY33" fmla="*/ 419100 h 762000"/>
              <a:gd name="csX34" fmla="*/ 342900 w 533400"/>
              <a:gd name="csY34" fmla="*/ 476250 h 762000"/>
              <a:gd name="csX35" fmla="*/ 342900 w 533400"/>
              <a:gd name="csY35" fmla="*/ 571500 h 762000"/>
              <a:gd name="csX36" fmla="*/ 285750 w 533400"/>
              <a:gd name="csY36" fmla="*/ 571500 h 762000"/>
              <a:gd name="csX37" fmla="*/ 285750 w 533400"/>
              <a:gd name="csY37" fmla="*/ 514350 h 762000"/>
              <a:gd name="csX38" fmla="*/ 342900 w 533400"/>
              <a:gd name="csY38" fmla="*/ 514350 h 762000"/>
              <a:gd name="csX39" fmla="*/ 342900 w 533400"/>
              <a:gd name="csY39" fmla="*/ 571500 h 762000"/>
              <a:gd name="csX40" fmla="*/ 342900 w 533400"/>
              <a:gd name="csY40" fmla="*/ 666750 h 762000"/>
              <a:gd name="csX41" fmla="*/ 285750 w 533400"/>
              <a:gd name="csY41" fmla="*/ 666750 h 762000"/>
              <a:gd name="csX42" fmla="*/ 285750 w 533400"/>
              <a:gd name="csY42" fmla="*/ 609600 h 762000"/>
              <a:gd name="csX43" fmla="*/ 342900 w 533400"/>
              <a:gd name="csY43" fmla="*/ 609600 h 762000"/>
              <a:gd name="csX44" fmla="*/ 342900 w 533400"/>
              <a:gd name="csY44" fmla="*/ 666750 h 762000"/>
              <a:gd name="csX45" fmla="*/ 247650 w 533400"/>
              <a:gd name="csY45" fmla="*/ 381000 h 762000"/>
              <a:gd name="csX46" fmla="*/ 190500 w 533400"/>
              <a:gd name="csY46" fmla="*/ 381000 h 762000"/>
              <a:gd name="csX47" fmla="*/ 190500 w 533400"/>
              <a:gd name="csY47" fmla="*/ 323850 h 762000"/>
              <a:gd name="csX48" fmla="*/ 247650 w 533400"/>
              <a:gd name="csY48" fmla="*/ 323850 h 762000"/>
              <a:gd name="csX49" fmla="*/ 247650 w 533400"/>
              <a:gd name="csY49" fmla="*/ 381000 h 762000"/>
              <a:gd name="csX50" fmla="*/ 247650 w 533400"/>
              <a:gd name="csY50" fmla="*/ 476250 h 762000"/>
              <a:gd name="csX51" fmla="*/ 190500 w 533400"/>
              <a:gd name="csY51" fmla="*/ 476250 h 762000"/>
              <a:gd name="csX52" fmla="*/ 190500 w 533400"/>
              <a:gd name="csY52" fmla="*/ 419100 h 762000"/>
              <a:gd name="csX53" fmla="*/ 247650 w 533400"/>
              <a:gd name="csY53" fmla="*/ 419100 h 762000"/>
              <a:gd name="csX54" fmla="*/ 247650 w 533400"/>
              <a:gd name="csY54" fmla="*/ 476250 h 762000"/>
              <a:gd name="csX55" fmla="*/ 247650 w 533400"/>
              <a:gd name="csY55" fmla="*/ 571500 h 762000"/>
              <a:gd name="csX56" fmla="*/ 190500 w 533400"/>
              <a:gd name="csY56" fmla="*/ 571500 h 762000"/>
              <a:gd name="csX57" fmla="*/ 190500 w 533400"/>
              <a:gd name="csY57" fmla="*/ 514350 h 762000"/>
              <a:gd name="csX58" fmla="*/ 247650 w 533400"/>
              <a:gd name="csY58" fmla="*/ 514350 h 762000"/>
              <a:gd name="csX59" fmla="*/ 247650 w 533400"/>
              <a:gd name="csY59" fmla="*/ 571500 h 762000"/>
              <a:gd name="csX60" fmla="*/ 247650 w 533400"/>
              <a:gd name="csY60" fmla="*/ 666750 h 762000"/>
              <a:gd name="csX61" fmla="*/ 95250 w 533400"/>
              <a:gd name="csY61" fmla="*/ 666750 h 762000"/>
              <a:gd name="csX62" fmla="*/ 95250 w 533400"/>
              <a:gd name="csY62" fmla="*/ 609600 h 762000"/>
              <a:gd name="csX63" fmla="*/ 247650 w 533400"/>
              <a:gd name="csY63" fmla="*/ 609600 h 762000"/>
              <a:gd name="csX64" fmla="*/ 247650 w 533400"/>
              <a:gd name="csY64" fmla="*/ 666750 h 762000"/>
              <a:gd name="csX65" fmla="*/ 95250 w 533400"/>
              <a:gd name="csY65" fmla="*/ 514350 h 762000"/>
              <a:gd name="csX66" fmla="*/ 152400 w 533400"/>
              <a:gd name="csY66" fmla="*/ 514350 h 762000"/>
              <a:gd name="csX67" fmla="*/ 152400 w 533400"/>
              <a:gd name="csY67" fmla="*/ 571500 h 762000"/>
              <a:gd name="csX68" fmla="*/ 95250 w 533400"/>
              <a:gd name="csY68" fmla="*/ 571500 h 762000"/>
              <a:gd name="csX69" fmla="*/ 95250 w 533400"/>
              <a:gd name="csY69" fmla="*/ 514350 h 762000"/>
              <a:gd name="csX70" fmla="*/ 95250 w 533400"/>
              <a:gd name="csY70" fmla="*/ 419100 h 762000"/>
              <a:gd name="csX71" fmla="*/ 152400 w 533400"/>
              <a:gd name="csY71" fmla="*/ 419100 h 762000"/>
              <a:gd name="csX72" fmla="*/ 152400 w 533400"/>
              <a:gd name="csY72" fmla="*/ 476250 h 762000"/>
              <a:gd name="csX73" fmla="*/ 95250 w 533400"/>
              <a:gd name="csY73" fmla="*/ 476250 h 762000"/>
              <a:gd name="csX74" fmla="*/ 95250 w 533400"/>
              <a:gd name="csY74" fmla="*/ 419100 h 762000"/>
              <a:gd name="csX75" fmla="*/ 95250 w 533400"/>
              <a:gd name="csY75" fmla="*/ 323850 h 762000"/>
              <a:gd name="csX76" fmla="*/ 152400 w 533400"/>
              <a:gd name="csY76" fmla="*/ 323850 h 762000"/>
              <a:gd name="csX77" fmla="*/ 152400 w 533400"/>
              <a:gd name="csY77" fmla="*/ 381000 h 762000"/>
              <a:gd name="csX78" fmla="*/ 95250 w 533400"/>
              <a:gd name="csY78" fmla="*/ 381000 h 762000"/>
              <a:gd name="csX79" fmla="*/ 95250 w 533400"/>
              <a:gd name="csY79" fmla="*/ 323850 h 762000"/>
              <a:gd name="csX80" fmla="*/ 495300 w 533400"/>
              <a:gd name="csY80" fmla="*/ 0 h 762000"/>
              <a:gd name="csX81" fmla="*/ 38100 w 533400"/>
              <a:gd name="csY81" fmla="*/ 0 h 762000"/>
              <a:gd name="csX82" fmla="*/ 0 w 533400"/>
              <a:gd name="csY82" fmla="*/ 38100 h 762000"/>
              <a:gd name="csX83" fmla="*/ 0 w 533400"/>
              <a:gd name="csY83" fmla="*/ 723900 h 762000"/>
              <a:gd name="csX84" fmla="*/ 38100 w 533400"/>
              <a:gd name="csY84" fmla="*/ 762000 h 762000"/>
              <a:gd name="csX85" fmla="*/ 495300 w 533400"/>
              <a:gd name="csY85" fmla="*/ 762000 h 762000"/>
              <a:gd name="csX86" fmla="*/ 533400 w 533400"/>
              <a:gd name="csY86" fmla="*/ 723900 h 762000"/>
              <a:gd name="csX87" fmla="*/ 533400 w 533400"/>
              <a:gd name="csY87" fmla="*/ 38100 h 762000"/>
              <a:gd name="csX88" fmla="*/ 495300 w 533400"/>
              <a:gd name="csY88" fmla="*/ 0 h 762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Lst>
            <a:rect l="l" t="t" r="r" b="b"/>
            <a:pathLst>
              <a:path w="533400" h="762000">
                <a:moveTo>
                  <a:pt x="438150" y="247650"/>
                </a:moveTo>
                <a:lnTo>
                  <a:pt x="95250" y="247650"/>
                </a:lnTo>
                <a:lnTo>
                  <a:pt x="95250" y="95250"/>
                </a:lnTo>
                <a:lnTo>
                  <a:pt x="438150" y="95250"/>
                </a:lnTo>
                <a:lnTo>
                  <a:pt x="438150" y="247650"/>
                </a:lnTo>
                <a:close/>
                <a:moveTo>
                  <a:pt x="438150" y="381000"/>
                </a:moveTo>
                <a:lnTo>
                  <a:pt x="381000" y="381000"/>
                </a:lnTo>
                <a:lnTo>
                  <a:pt x="381000" y="323850"/>
                </a:lnTo>
                <a:lnTo>
                  <a:pt x="438150" y="323850"/>
                </a:lnTo>
                <a:lnTo>
                  <a:pt x="438150" y="381000"/>
                </a:lnTo>
                <a:close/>
                <a:moveTo>
                  <a:pt x="438150" y="476250"/>
                </a:moveTo>
                <a:lnTo>
                  <a:pt x="381000" y="476250"/>
                </a:lnTo>
                <a:lnTo>
                  <a:pt x="381000" y="419100"/>
                </a:lnTo>
                <a:lnTo>
                  <a:pt x="438150" y="419100"/>
                </a:lnTo>
                <a:lnTo>
                  <a:pt x="438150" y="476250"/>
                </a:lnTo>
                <a:close/>
                <a:moveTo>
                  <a:pt x="438150" y="571500"/>
                </a:moveTo>
                <a:lnTo>
                  <a:pt x="381000" y="571500"/>
                </a:lnTo>
                <a:lnTo>
                  <a:pt x="381000" y="514350"/>
                </a:lnTo>
                <a:lnTo>
                  <a:pt x="438150" y="514350"/>
                </a:lnTo>
                <a:lnTo>
                  <a:pt x="438150" y="571500"/>
                </a:lnTo>
                <a:close/>
                <a:moveTo>
                  <a:pt x="438150" y="666750"/>
                </a:moveTo>
                <a:lnTo>
                  <a:pt x="381000" y="666750"/>
                </a:lnTo>
                <a:lnTo>
                  <a:pt x="381000" y="609600"/>
                </a:lnTo>
                <a:lnTo>
                  <a:pt x="438150" y="609600"/>
                </a:lnTo>
                <a:lnTo>
                  <a:pt x="438150" y="666750"/>
                </a:lnTo>
                <a:close/>
                <a:moveTo>
                  <a:pt x="342900" y="381000"/>
                </a:moveTo>
                <a:lnTo>
                  <a:pt x="285750" y="381000"/>
                </a:lnTo>
                <a:lnTo>
                  <a:pt x="285750" y="323850"/>
                </a:lnTo>
                <a:lnTo>
                  <a:pt x="342900" y="323850"/>
                </a:lnTo>
                <a:lnTo>
                  <a:pt x="342900" y="381000"/>
                </a:lnTo>
                <a:close/>
                <a:moveTo>
                  <a:pt x="342900" y="476250"/>
                </a:moveTo>
                <a:lnTo>
                  <a:pt x="285750" y="476250"/>
                </a:lnTo>
                <a:lnTo>
                  <a:pt x="285750" y="419100"/>
                </a:lnTo>
                <a:lnTo>
                  <a:pt x="342900" y="419100"/>
                </a:lnTo>
                <a:lnTo>
                  <a:pt x="342900" y="476250"/>
                </a:lnTo>
                <a:close/>
                <a:moveTo>
                  <a:pt x="342900" y="571500"/>
                </a:moveTo>
                <a:lnTo>
                  <a:pt x="285750" y="571500"/>
                </a:lnTo>
                <a:lnTo>
                  <a:pt x="285750" y="514350"/>
                </a:lnTo>
                <a:lnTo>
                  <a:pt x="342900" y="514350"/>
                </a:lnTo>
                <a:lnTo>
                  <a:pt x="342900" y="571500"/>
                </a:lnTo>
                <a:close/>
                <a:moveTo>
                  <a:pt x="342900" y="666750"/>
                </a:moveTo>
                <a:lnTo>
                  <a:pt x="285750" y="666750"/>
                </a:lnTo>
                <a:lnTo>
                  <a:pt x="285750" y="609600"/>
                </a:lnTo>
                <a:lnTo>
                  <a:pt x="342900" y="609600"/>
                </a:lnTo>
                <a:lnTo>
                  <a:pt x="342900" y="666750"/>
                </a:lnTo>
                <a:close/>
                <a:moveTo>
                  <a:pt x="247650" y="381000"/>
                </a:moveTo>
                <a:lnTo>
                  <a:pt x="190500" y="381000"/>
                </a:lnTo>
                <a:lnTo>
                  <a:pt x="190500" y="323850"/>
                </a:lnTo>
                <a:lnTo>
                  <a:pt x="247650" y="323850"/>
                </a:lnTo>
                <a:lnTo>
                  <a:pt x="247650" y="381000"/>
                </a:lnTo>
                <a:close/>
                <a:moveTo>
                  <a:pt x="247650" y="476250"/>
                </a:moveTo>
                <a:lnTo>
                  <a:pt x="190500" y="476250"/>
                </a:lnTo>
                <a:lnTo>
                  <a:pt x="190500" y="419100"/>
                </a:lnTo>
                <a:lnTo>
                  <a:pt x="247650" y="419100"/>
                </a:lnTo>
                <a:lnTo>
                  <a:pt x="247650" y="476250"/>
                </a:lnTo>
                <a:close/>
                <a:moveTo>
                  <a:pt x="247650" y="571500"/>
                </a:moveTo>
                <a:lnTo>
                  <a:pt x="190500" y="571500"/>
                </a:lnTo>
                <a:lnTo>
                  <a:pt x="190500" y="514350"/>
                </a:lnTo>
                <a:lnTo>
                  <a:pt x="247650" y="514350"/>
                </a:lnTo>
                <a:lnTo>
                  <a:pt x="247650" y="571500"/>
                </a:lnTo>
                <a:close/>
                <a:moveTo>
                  <a:pt x="247650" y="666750"/>
                </a:moveTo>
                <a:lnTo>
                  <a:pt x="95250" y="666750"/>
                </a:lnTo>
                <a:lnTo>
                  <a:pt x="95250" y="609600"/>
                </a:lnTo>
                <a:lnTo>
                  <a:pt x="247650" y="609600"/>
                </a:lnTo>
                <a:lnTo>
                  <a:pt x="247650" y="666750"/>
                </a:lnTo>
                <a:close/>
                <a:moveTo>
                  <a:pt x="95250" y="514350"/>
                </a:moveTo>
                <a:lnTo>
                  <a:pt x="152400" y="514350"/>
                </a:lnTo>
                <a:lnTo>
                  <a:pt x="152400" y="571500"/>
                </a:lnTo>
                <a:lnTo>
                  <a:pt x="95250" y="571500"/>
                </a:lnTo>
                <a:lnTo>
                  <a:pt x="95250" y="514350"/>
                </a:lnTo>
                <a:close/>
                <a:moveTo>
                  <a:pt x="95250" y="419100"/>
                </a:moveTo>
                <a:lnTo>
                  <a:pt x="152400" y="419100"/>
                </a:lnTo>
                <a:lnTo>
                  <a:pt x="152400" y="476250"/>
                </a:lnTo>
                <a:lnTo>
                  <a:pt x="95250" y="476250"/>
                </a:lnTo>
                <a:lnTo>
                  <a:pt x="95250" y="419100"/>
                </a:lnTo>
                <a:close/>
                <a:moveTo>
                  <a:pt x="95250" y="323850"/>
                </a:moveTo>
                <a:lnTo>
                  <a:pt x="152400" y="323850"/>
                </a:lnTo>
                <a:lnTo>
                  <a:pt x="152400" y="381000"/>
                </a:lnTo>
                <a:lnTo>
                  <a:pt x="95250" y="381000"/>
                </a:lnTo>
                <a:lnTo>
                  <a:pt x="95250" y="323850"/>
                </a:lnTo>
                <a:close/>
                <a:moveTo>
                  <a:pt x="495300" y="0"/>
                </a:moveTo>
                <a:lnTo>
                  <a:pt x="38100" y="0"/>
                </a:lnTo>
                <a:cubicBezTo>
                  <a:pt x="17145" y="0"/>
                  <a:pt x="0" y="17145"/>
                  <a:pt x="0" y="38100"/>
                </a:cubicBezTo>
                <a:lnTo>
                  <a:pt x="0" y="723900"/>
                </a:lnTo>
                <a:cubicBezTo>
                  <a:pt x="0" y="744855"/>
                  <a:pt x="17145" y="762000"/>
                  <a:pt x="38100" y="762000"/>
                </a:cubicBezTo>
                <a:lnTo>
                  <a:pt x="495300" y="762000"/>
                </a:lnTo>
                <a:cubicBezTo>
                  <a:pt x="516255" y="762000"/>
                  <a:pt x="533400" y="744855"/>
                  <a:pt x="533400" y="723900"/>
                </a:cubicBezTo>
                <a:lnTo>
                  <a:pt x="533400" y="38100"/>
                </a:lnTo>
                <a:cubicBezTo>
                  <a:pt x="533400" y="17145"/>
                  <a:pt x="516255" y="0"/>
                  <a:pt x="495300" y="0"/>
                </a:cubicBezTo>
                <a:close/>
              </a:path>
            </a:pathLst>
          </a:custGeom>
          <a:solidFill>
            <a:schemeClr val="bg1">
              <a:lumMod val="50000"/>
            </a:schemeClr>
          </a:solidFill>
          <a:ln w="9525" cap="flat">
            <a:noFill/>
            <a:prstDash val="solid"/>
            <a:miter/>
          </a:ln>
          <a:effectLst>
            <a:innerShdw blurRad="63500" dist="50800" dir="10800000">
              <a:prstClr val="black">
                <a:alpha val="50000"/>
              </a:prstClr>
            </a:inn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B1B1B"/>
              </a:solidFill>
              <a:effectLst/>
              <a:uLnTx/>
              <a:uFillTx/>
              <a:latin typeface="Aptos" panose="02110004020202020204"/>
              <a:ea typeface="+mn-ea"/>
              <a:cs typeface="+mn-cs"/>
            </a:endParaRPr>
          </a:p>
        </p:txBody>
      </p:sp>
      <p:pic>
        <p:nvPicPr>
          <p:cNvPr id="20" name="Graphic 19" descr="Badge Unfollow with solid fill">
            <a:extLst>
              <a:ext uri="{FF2B5EF4-FFF2-40B4-BE49-F238E27FC236}">
                <a16:creationId xmlns:a16="http://schemas.microsoft.com/office/drawing/2014/main" id="{9D5993C3-B0FA-3583-1B16-153D3EC8AA1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30727" y="3865038"/>
            <a:ext cx="554400" cy="554400"/>
          </a:xfrm>
          <a:prstGeom prst="rect">
            <a:avLst/>
          </a:prstGeom>
        </p:spPr>
      </p:pic>
      <p:sp>
        <p:nvSpPr>
          <p:cNvPr id="21" name="TextBox 20">
            <a:extLst>
              <a:ext uri="{FF2B5EF4-FFF2-40B4-BE49-F238E27FC236}">
                <a16:creationId xmlns:a16="http://schemas.microsoft.com/office/drawing/2014/main" id="{50E588BE-E1CB-C638-81A6-B1B52EA57CAF}"/>
              </a:ext>
            </a:extLst>
          </p:cNvPr>
          <p:cNvSpPr txBox="1"/>
          <p:nvPr/>
        </p:nvSpPr>
        <p:spPr>
          <a:xfrm>
            <a:off x="1765041" y="3580862"/>
            <a:ext cx="1757150" cy="428964"/>
          </a:xfrm>
          <a:prstGeom prst="rect">
            <a:avLst/>
          </a:prstGeom>
          <a:noFill/>
        </p:spPr>
        <p:txBody>
          <a:bodyPr wrap="square">
            <a:spAutoFit/>
          </a:bodyPr>
          <a:lstStyle/>
          <a:p>
            <a:pPr marL="0" marR="0" lvl="0" indent="0" algn="l" defTabSz="457200" rtl="0" eaLnBrk="1" fontAlgn="t" latinLnBrk="0" hangingPunct="1">
              <a:lnSpc>
                <a:spcPts val="1500"/>
              </a:lnSpc>
              <a:spcBef>
                <a:spcPts val="0"/>
              </a:spcBef>
              <a:spcAft>
                <a:spcPts val="0"/>
              </a:spcAft>
              <a:buClrTx/>
              <a:buSzTx/>
              <a:buFontTx/>
              <a:buNone/>
              <a:tabLst/>
              <a:defRPr/>
            </a:pPr>
            <a:r>
              <a:rPr kumimoji="0" lang="en-GB" sz="5000" b="0" i="0" u="none" strike="noStrike" kern="1200" cap="none" spc="0" normalizeH="0" baseline="0" noProof="0" dirty="0">
                <a:ln>
                  <a:noFill/>
                </a:ln>
                <a:solidFill>
                  <a:srgbClr val="1B1B1B"/>
                </a:solidFill>
                <a:effectLst/>
                <a:uLnTx/>
                <a:uFillTx/>
                <a:latin typeface="Segoe UI" panose="020B0502040204020203" pitchFamily="34" charset="0"/>
                <a:ea typeface="+mn-ea"/>
                <a:cs typeface="+mn-cs"/>
              </a:rPr>
              <a:t>💷</a:t>
            </a:r>
          </a:p>
        </p:txBody>
      </p:sp>
      <p:sp>
        <p:nvSpPr>
          <p:cNvPr id="23" name="TextBox 22">
            <a:extLst>
              <a:ext uri="{FF2B5EF4-FFF2-40B4-BE49-F238E27FC236}">
                <a16:creationId xmlns:a16="http://schemas.microsoft.com/office/drawing/2014/main" id="{302D882E-6750-09E2-FFD3-71DF61F38362}"/>
              </a:ext>
            </a:extLst>
          </p:cNvPr>
          <p:cNvSpPr txBox="1"/>
          <p:nvPr/>
        </p:nvSpPr>
        <p:spPr>
          <a:xfrm>
            <a:off x="968083" y="4067581"/>
            <a:ext cx="2840691"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Income tax:</a:t>
            </a:r>
            <a:b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b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£750/yr</a:t>
            </a:r>
          </a:p>
        </p:txBody>
      </p:sp>
      <p:sp>
        <p:nvSpPr>
          <p:cNvPr id="25" name="TextBox 24">
            <a:extLst>
              <a:ext uri="{FF2B5EF4-FFF2-40B4-BE49-F238E27FC236}">
                <a16:creationId xmlns:a16="http://schemas.microsoft.com/office/drawing/2014/main" id="{0D9D58C8-5BFE-E6AD-E695-1E55D50BD650}"/>
              </a:ext>
            </a:extLst>
          </p:cNvPr>
          <p:cNvSpPr txBox="1"/>
          <p:nvPr/>
        </p:nvSpPr>
        <p:spPr>
          <a:xfrm>
            <a:off x="9718095" y="3692155"/>
            <a:ext cx="1079142"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B1B1B">
                    <a:lumMod val="75000"/>
                    <a:lumOff val="25000"/>
                  </a:srgbClr>
                </a:solidFill>
                <a:effectLst/>
                <a:uLnTx/>
                <a:uFillTx/>
                <a:latin typeface="Aptos" panose="02110004020202020204"/>
                <a:ea typeface="+mn-ea"/>
                <a:cs typeface="+mn-cs"/>
              </a:rPr>
              <a:t>£20,000</a:t>
            </a:r>
          </a:p>
        </p:txBody>
      </p:sp>
      <p:sp>
        <p:nvSpPr>
          <p:cNvPr id="3" name="RefTextBox123">
            <a:extLst>
              <a:ext uri="{FF2B5EF4-FFF2-40B4-BE49-F238E27FC236}">
                <a16:creationId xmlns:a16="http://schemas.microsoft.com/office/drawing/2014/main" id="{42251DA6-DA2D-B218-B3D2-FE32C4626438}"/>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122390383</a:t>
            </a:r>
          </a:p>
        </p:txBody>
      </p:sp>
    </p:spTree>
    <p:custDataLst>
      <p:tags r:id="rId1"/>
    </p:custDataLst>
    <p:extLst>
      <p:ext uri="{BB962C8B-B14F-4D97-AF65-F5344CB8AC3E}">
        <p14:creationId xmlns:p14="http://schemas.microsoft.com/office/powerpoint/2010/main" val="2789909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500"/>
                                        <p:tgtEl>
                                          <p:spTgt spid="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4" grpId="0"/>
      <p:bldP spid="34" grpId="0"/>
      <p:bldP spid="39" grpId="0"/>
      <p:bldP spid="4" grpId="0"/>
      <p:bldP spid="11" grpId="0" animBg="1"/>
      <p:bldP spid="12" grpId="0"/>
      <p:bldP spid="15" grpId="0"/>
      <p:bldP spid="29" grpId="0"/>
      <p:bldP spid="18" grpId="0" animBg="1"/>
      <p:bldP spid="16" grpId="0" animBg="1"/>
      <p:bldP spid="21" grpId="0"/>
      <p:bldP spid="23" grpId="0"/>
      <p:bldP spid="2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C3343-4B82-BE2D-AC72-D0D3EAF3D789}"/>
            </a:ext>
          </a:extLst>
        </p:cNvPr>
        <p:cNvGrpSpPr/>
        <p:nvPr/>
      </p:nvGrpSpPr>
      <p:grpSpPr>
        <a:xfrm>
          <a:off x="0" y="0"/>
          <a:ext cx="0" cy="0"/>
          <a:chOff x="0" y="0"/>
          <a:chExt cx="0" cy="0"/>
        </a:xfrm>
      </p:grpSpPr>
      <p:sp>
        <p:nvSpPr>
          <p:cNvPr id="184" name="Forme libre 504">
            <a:extLst>
              <a:ext uri="{FF2B5EF4-FFF2-40B4-BE49-F238E27FC236}">
                <a16:creationId xmlns:a16="http://schemas.microsoft.com/office/drawing/2014/main" id="{9C2839F2-CE4E-0205-3F65-5BDF96EC71C2}"/>
              </a:ext>
            </a:extLst>
          </p:cNvPr>
          <p:cNvSpPr/>
          <p:nvPr/>
        </p:nvSpPr>
        <p:spPr>
          <a:xfrm>
            <a:off x="8080432" y="2353799"/>
            <a:ext cx="4111568" cy="738664"/>
          </a:xfrm>
          <a:custGeom>
            <a:avLst/>
            <a:gdLst>
              <a:gd name="csX0" fmla="*/ 295588 w 296839"/>
              <a:gd name="csY0" fmla="*/ 42195 h 91120"/>
              <a:gd name="csX1" fmla="*/ 260891 w 296839"/>
              <a:gd name="csY1" fmla="*/ 1812 h 91120"/>
              <a:gd name="csX2" fmla="*/ 256949 w 296839"/>
              <a:gd name="csY2" fmla="*/ 0 h 91120"/>
              <a:gd name="csX3" fmla="*/ 5206 w 296839"/>
              <a:gd name="csY3" fmla="*/ 0 h 91120"/>
              <a:gd name="csX4" fmla="*/ 1264 w 296839"/>
              <a:gd name="csY4" fmla="*/ 8571 h 91120"/>
              <a:gd name="csX5" fmla="*/ 30149 w 296839"/>
              <a:gd name="csY5" fmla="*/ 42181 h 91120"/>
              <a:gd name="csX6" fmla="*/ 30149 w 296839"/>
              <a:gd name="csY6" fmla="*/ 48940 h 91120"/>
              <a:gd name="csX7" fmla="*/ 1264 w 296839"/>
              <a:gd name="csY7" fmla="*/ 82549 h 91120"/>
              <a:gd name="csX8" fmla="*/ 5206 w 296839"/>
              <a:gd name="csY8" fmla="*/ 91120 h 91120"/>
              <a:gd name="csX9" fmla="*/ 256949 w 296839"/>
              <a:gd name="csY9" fmla="*/ 91120 h 91120"/>
              <a:gd name="csX10" fmla="*/ 260891 w 296839"/>
              <a:gd name="csY10" fmla="*/ 89308 h 91120"/>
              <a:gd name="csX11" fmla="*/ 295588 w 296839"/>
              <a:gd name="csY11" fmla="*/ 48925 h 91120"/>
              <a:gd name="csX12" fmla="*/ 295588 w 296839"/>
              <a:gd name="csY12" fmla="*/ 42166 h 911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96839" h="91120">
                <a:moveTo>
                  <a:pt x="295588" y="42195"/>
                </a:moveTo>
                <a:lnTo>
                  <a:pt x="260891" y="1812"/>
                </a:lnTo>
                <a:cubicBezTo>
                  <a:pt x="259898" y="661"/>
                  <a:pt x="258459" y="0"/>
                  <a:pt x="256949" y="0"/>
                </a:cubicBezTo>
                <a:lnTo>
                  <a:pt x="5206" y="0"/>
                </a:lnTo>
                <a:cubicBezTo>
                  <a:pt x="760" y="0"/>
                  <a:pt x="-1628" y="5206"/>
                  <a:pt x="1264" y="8571"/>
                </a:cubicBezTo>
                <a:lnTo>
                  <a:pt x="30149" y="42181"/>
                </a:lnTo>
                <a:cubicBezTo>
                  <a:pt x="31818" y="44122"/>
                  <a:pt x="31818" y="46998"/>
                  <a:pt x="30149" y="48940"/>
                </a:cubicBezTo>
                <a:lnTo>
                  <a:pt x="1264" y="82549"/>
                </a:lnTo>
                <a:cubicBezTo>
                  <a:pt x="-1628" y="85914"/>
                  <a:pt x="760" y="91120"/>
                  <a:pt x="5206" y="91120"/>
                </a:cubicBezTo>
                <a:lnTo>
                  <a:pt x="256949" y="91120"/>
                </a:lnTo>
                <a:cubicBezTo>
                  <a:pt x="258459" y="91120"/>
                  <a:pt x="259898" y="90459"/>
                  <a:pt x="260891" y="89308"/>
                </a:cubicBezTo>
                <a:lnTo>
                  <a:pt x="295588" y="48925"/>
                </a:lnTo>
                <a:cubicBezTo>
                  <a:pt x="297257" y="46984"/>
                  <a:pt x="297257" y="44108"/>
                  <a:pt x="295588" y="42166"/>
                </a:cubicBezTo>
                <a:close/>
              </a:path>
            </a:pathLst>
          </a:custGeom>
          <a:solidFill>
            <a:schemeClr val="accent2">
              <a:lumMod val="75000"/>
            </a:schemeClr>
          </a:solidFill>
          <a:ln w="1439" cap="flat">
            <a:noFill/>
            <a:prstDash val="solid"/>
            <a:miter/>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B1B1B"/>
              </a:solidFill>
              <a:effectLst/>
              <a:uLnTx/>
              <a:uFillTx/>
              <a:latin typeface="Arial" panose="020B0604020202020204"/>
              <a:ea typeface="+mn-ea"/>
              <a:cs typeface="+mn-cs"/>
            </a:endParaRPr>
          </a:p>
        </p:txBody>
      </p:sp>
      <p:sp>
        <p:nvSpPr>
          <p:cNvPr id="181" name="Forme libre 504">
            <a:extLst>
              <a:ext uri="{FF2B5EF4-FFF2-40B4-BE49-F238E27FC236}">
                <a16:creationId xmlns:a16="http://schemas.microsoft.com/office/drawing/2014/main" id="{D33644FD-D563-AB8A-3322-8047A42A9817}"/>
              </a:ext>
            </a:extLst>
          </p:cNvPr>
          <p:cNvSpPr/>
          <p:nvPr/>
        </p:nvSpPr>
        <p:spPr>
          <a:xfrm>
            <a:off x="4170042" y="2353799"/>
            <a:ext cx="4111568" cy="738664"/>
          </a:xfrm>
          <a:custGeom>
            <a:avLst/>
            <a:gdLst>
              <a:gd name="csX0" fmla="*/ 295588 w 296839"/>
              <a:gd name="csY0" fmla="*/ 42195 h 91120"/>
              <a:gd name="csX1" fmla="*/ 260891 w 296839"/>
              <a:gd name="csY1" fmla="*/ 1812 h 91120"/>
              <a:gd name="csX2" fmla="*/ 256949 w 296839"/>
              <a:gd name="csY2" fmla="*/ 0 h 91120"/>
              <a:gd name="csX3" fmla="*/ 5206 w 296839"/>
              <a:gd name="csY3" fmla="*/ 0 h 91120"/>
              <a:gd name="csX4" fmla="*/ 1264 w 296839"/>
              <a:gd name="csY4" fmla="*/ 8571 h 91120"/>
              <a:gd name="csX5" fmla="*/ 30149 w 296839"/>
              <a:gd name="csY5" fmla="*/ 42181 h 91120"/>
              <a:gd name="csX6" fmla="*/ 30149 w 296839"/>
              <a:gd name="csY6" fmla="*/ 48940 h 91120"/>
              <a:gd name="csX7" fmla="*/ 1264 w 296839"/>
              <a:gd name="csY7" fmla="*/ 82549 h 91120"/>
              <a:gd name="csX8" fmla="*/ 5206 w 296839"/>
              <a:gd name="csY8" fmla="*/ 91120 h 91120"/>
              <a:gd name="csX9" fmla="*/ 256949 w 296839"/>
              <a:gd name="csY9" fmla="*/ 91120 h 91120"/>
              <a:gd name="csX10" fmla="*/ 260891 w 296839"/>
              <a:gd name="csY10" fmla="*/ 89308 h 91120"/>
              <a:gd name="csX11" fmla="*/ 295588 w 296839"/>
              <a:gd name="csY11" fmla="*/ 48925 h 91120"/>
              <a:gd name="csX12" fmla="*/ 295588 w 296839"/>
              <a:gd name="csY12" fmla="*/ 42166 h 911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96839" h="91120">
                <a:moveTo>
                  <a:pt x="295588" y="42195"/>
                </a:moveTo>
                <a:lnTo>
                  <a:pt x="260891" y="1812"/>
                </a:lnTo>
                <a:cubicBezTo>
                  <a:pt x="259898" y="661"/>
                  <a:pt x="258459" y="0"/>
                  <a:pt x="256949" y="0"/>
                </a:cubicBezTo>
                <a:lnTo>
                  <a:pt x="5206" y="0"/>
                </a:lnTo>
                <a:cubicBezTo>
                  <a:pt x="760" y="0"/>
                  <a:pt x="-1628" y="5206"/>
                  <a:pt x="1264" y="8571"/>
                </a:cubicBezTo>
                <a:lnTo>
                  <a:pt x="30149" y="42181"/>
                </a:lnTo>
                <a:cubicBezTo>
                  <a:pt x="31818" y="44122"/>
                  <a:pt x="31818" y="46998"/>
                  <a:pt x="30149" y="48940"/>
                </a:cubicBezTo>
                <a:lnTo>
                  <a:pt x="1264" y="82549"/>
                </a:lnTo>
                <a:cubicBezTo>
                  <a:pt x="-1628" y="85914"/>
                  <a:pt x="760" y="91120"/>
                  <a:pt x="5206" y="91120"/>
                </a:cubicBezTo>
                <a:lnTo>
                  <a:pt x="256949" y="91120"/>
                </a:lnTo>
                <a:cubicBezTo>
                  <a:pt x="258459" y="91120"/>
                  <a:pt x="259898" y="90459"/>
                  <a:pt x="260891" y="89308"/>
                </a:cubicBezTo>
                <a:lnTo>
                  <a:pt x="295588" y="48925"/>
                </a:lnTo>
                <a:cubicBezTo>
                  <a:pt x="297257" y="46984"/>
                  <a:pt x="297257" y="44108"/>
                  <a:pt x="295588" y="42166"/>
                </a:cubicBezTo>
                <a:close/>
              </a:path>
            </a:pathLst>
          </a:custGeom>
          <a:solidFill>
            <a:schemeClr val="accent6">
              <a:lumMod val="75000"/>
            </a:schemeClr>
          </a:solidFill>
          <a:ln w="1439" cap="flat">
            <a:noFill/>
            <a:prstDash val="solid"/>
            <a:miter/>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B1B1B"/>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C7D5FC6A-94CB-5EDC-C73F-626503AAFE84}"/>
              </a:ext>
            </a:extLst>
          </p:cNvPr>
          <p:cNvSpPr txBox="1">
            <a:spLocks/>
          </p:cNvSpPr>
          <p:nvPr/>
        </p:nvSpPr>
        <p:spPr bwMode="auto">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1" fontAlgn="base" hangingPunct="1">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0" i="0" u="none" strike="noStrike" kern="1200" cap="none" spc="0" normalizeH="0" baseline="0" noProof="0">
                <a:ln>
                  <a:noFill/>
                </a:ln>
                <a:solidFill>
                  <a:srgbClr val="391C66"/>
                </a:solidFill>
                <a:effectLst/>
                <a:uLnTx/>
                <a:uFillTx/>
                <a:latin typeface="Aptos Display" panose="020B0004020202020204" pitchFamily="34" charset="0"/>
                <a:ea typeface="ヒラギノ角ゴ Pro W3"/>
                <a:cs typeface="Times New Roman" pitchFamily="18" charset="0"/>
              </a:rPr>
              <a:t>Bridging your pension gap</a:t>
            </a:r>
            <a:endParaRPr kumimoji="0" lang="en-GB" altLang="en-US" sz="3600" b="0" i="0" u="none" strike="noStrike" kern="1200" cap="none" spc="0" normalizeH="0" baseline="0" noProof="0" dirty="0">
              <a:ln>
                <a:noFill/>
              </a:ln>
              <a:solidFill>
                <a:srgbClr val="391C66"/>
              </a:solidFill>
              <a:effectLst/>
              <a:uLnTx/>
              <a:uFillTx/>
              <a:latin typeface="Aptos Display" panose="020B0004020202020204" pitchFamily="34" charset="0"/>
              <a:ea typeface="ヒラギノ角ゴ Pro W3"/>
              <a:cs typeface="Times New Roman" pitchFamily="18" charset="0"/>
            </a:endParaRPr>
          </a:p>
        </p:txBody>
      </p:sp>
      <p:sp>
        <p:nvSpPr>
          <p:cNvPr id="135" name="Forme libre 504">
            <a:extLst>
              <a:ext uri="{FF2B5EF4-FFF2-40B4-BE49-F238E27FC236}">
                <a16:creationId xmlns:a16="http://schemas.microsoft.com/office/drawing/2014/main" id="{31A0EC3E-6C10-0215-9E6D-42173884D328}"/>
              </a:ext>
            </a:extLst>
          </p:cNvPr>
          <p:cNvSpPr/>
          <p:nvPr/>
        </p:nvSpPr>
        <p:spPr>
          <a:xfrm>
            <a:off x="222721" y="2353799"/>
            <a:ext cx="4111568" cy="738664"/>
          </a:xfrm>
          <a:custGeom>
            <a:avLst/>
            <a:gdLst>
              <a:gd name="csX0" fmla="*/ 295588 w 296839"/>
              <a:gd name="csY0" fmla="*/ 42195 h 91120"/>
              <a:gd name="csX1" fmla="*/ 260891 w 296839"/>
              <a:gd name="csY1" fmla="*/ 1812 h 91120"/>
              <a:gd name="csX2" fmla="*/ 256949 w 296839"/>
              <a:gd name="csY2" fmla="*/ 0 h 91120"/>
              <a:gd name="csX3" fmla="*/ 5206 w 296839"/>
              <a:gd name="csY3" fmla="*/ 0 h 91120"/>
              <a:gd name="csX4" fmla="*/ 1264 w 296839"/>
              <a:gd name="csY4" fmla="*/ 8571 h 91120"/>
              <a:gd name="csX5" fmla="*/ 30149 w 296839"/>
              <a:gd name="csY5" fmla="*/ 42181 h 91120"/>
              <a:gd name="csX6" fmla="*/ 30149 w 296839"/>
              <a:gd name="csY6" fmla="*/ 48940 h 91120"/>
              <a:gd name="csX7" fmla="*/ 1264 w 296839"/>
              <a:gd name="csY7" fmla="*/ 82549 h 91120"/>
              <a:gd name="csX8" fmla="*/ 5206 w 296839"/>
              <a:gd name="csY8" fmla="*/ 91120 h 91120"/>
              <a:gd name="csX9" fmla="*/ 256949 w 296839"/>
              <a:gd name="csY9" fmla="*/ 91120 h 91120"/>
              <a:gd name="csX10" fmla="*/ 260891 w 296839"/>
              <a:gd name="csY10" fmla="*/ 89308 h 91120"/>
              <a:gd name="csX11" fmla="*/ 295588 w 296839"/>
              <a:gd name="csY11" fmla="*/ 48925 h 91120"/>
              <a:gd name="csX12" fmla="*/ 295588 w 296839"/>
              <a:gd name="csY12" fmla="*/ 42166 h 911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96839" h="91120">
                <a:moveTo>
                  <a:pt x="295588" y="42195"/>
                </a:moveTo>
                <a:lnTo>
                  <a:pt x="260891" y="1812"/>
                </a:lnTo>
                <a:cubicBezTo>
                  <a:pt x="259898" y="661"/>
                  <a:pt x="258459" y="0"/>
                  <a:pt x="256949" y="0"/>
                </a:cubicBezTo>
                <a:lnTo>
                  <a:pt x="5206" y="0"/>
                </a:lnTo>
                <a:cubicBezTo>
                  <a:pt x="760" y="0"/>
                  <a:pt x="-1628" y="5206"/>
                  <a:pt x="1264" y="8571"/>
                </a:cubicBezTo>
                <a:lnTo>
                  <a:pt x="30149" y="42181"/>
                </a:lnTo>
                <a:cubicBezTo>
                  <a:pt x="31818" y="44122"/>
                  <a:pt x="31818" y="46998"/>
                  <a:pt x="30149" y="48940"/>
                </a:cubicBezTo>
                <a:lnTo>
                  <a:pt x="1264" y="82549"/>
                </a:lnTo>
                <a:cubicBezTo>
                  <a:pt x="-1628" y="85914"/>
                  <a:pt x="760" y="91120"/>
                  <a:pt x="5206" y="91120"/>
                </a:cubicBezTo>
                <a:lnTo>
                  <a:pt x="256949" y="91120"/>
                </a:lnTo>
                <a:cubicBezTo>
                  <a:pt x="258459" y="91120"/>
                  <a:pt x="259898" y="90459"/>
                  <a:pt x="260891" y="89308"/>
                </a:cubicBezTo>
                <a:lnTo>
                  <a:pt x="295588" y="48925"/>
                </a:lnTo>
                <a:cubicBezTo>
                  <a:pt x="297257" y="46984"/>
                  <a:pt x="297257" y="44108"/>
                  <a:pt x="295588" y="42166"/>
                </a:cubicBezTo>
                <a:close/>
              </a:path>
            </a:pathLst>
          </a:custGeom>
          <a:solidFill>
            <a:schemeClr val="accent1">
              <a:lumMod val="75000"/>
            </a:schemeClr>
          </a:solidFill>
          <a:ln w="1439" cap="flat">
            <a:noFill/>
            <a:prstDash val="solid"/>
            <a:miter/>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1B1B1B"/>
              </a:solidFill>
              <a:effectLst/>
              <a:uLnTx/>
              <a:uFillTx/>
              <a:latin typeface="Arial" panose="020B0604020202020204"/>
              <a:ea typeface="+mn-ea"/>
              <a:cs typeface="+mn-cs"/>
            </a:endParaRPr>
          </a:p>
        </p:txBody>
      </p:sp>
      <p:sp>
        <p:nvSpPr>
          <p:cNvPr id="151" name="Rectangle: Rounded Corners 150">
            <a:extLst>
              <a:ext uri="{FF2B5EF4-FFF2-40B4-BE49-F238E27FC236}">
                <a16:creationId xmlns:a16="http://schemas.microsoft.com/office/drawing/2014/main" id="{C16B57FE-CA7B-1988-56FC-4B79EB7114B6}"/>
              </a:ext>
            </a:extLst>
          </p:cNvPr>
          <p:cNvSpPr/>
          <p:nvPr/>
        </p:nvSpPr>
        <p:spPr>
          <a:xfrm>
            <a:off x="768685" y="1634666"/>
            <a:ext cx="2845758" cy="2915595"/>
          </a:xfrm>
          <a:prstGeom prst="roundRect">
            <a:avLst/>
          </a:prstGeom>
          <a:solidFill>
            <a:schemeClr val="bg1"/>
          </a:solidFill>
          <a:ln w="1439" cap="flat">
            <a:solidFill>
              <a:schemeClr val="bg1">
                <a:lumMod val="50000"/>
              </a:schemeClr>
            </a:solid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B1B1B"/>
              </a:solidFill>
              <a:effectLst/>
              <a:uLnTx/>
              <a:uFillTx/>
              <a:latin typeface="Arial" panose="020B0604020202020204"/>
              <a:ea typeface="+mn-ea"/>
              <a:cs typeface="+mn-cs"/>
            </a:endParaRPr>
          </a:p>
        </p:txBody>
      </p:sp>
      <p:sp>
        <p:nvSpPr>
          <p:cNvPr id="156" name="ZoneTexte 523">
            <a:extLst>
              <a:ext uri="{FF2B5EF4-FFF2-40B4-BE49-F238E27FC236}">
                <a16:creationId xmlns:a16="http://schemas.microsoft.com/office/drawing/2014/main" id="{6D99AB1C-F1FE-0089-AC15-5656D4DC51D0}"/>
              </a:ext>
            </a:extLst>
          </p:cNvPr>
          <p:cNvSpPr txBox="1"/>
          <p:nvPr/>
        </p:nvSpPr>
        <p:spPr>
          <a:xfrm>
            <a:off x="3611864" y="2418264"/>
            <a:ext cx="412293" cy="584775"/>
          </a:xfrm>
          <a:prstGeom prst="rect">
            <a:avLst/>
          </a:prstGeom>
          <a:noFill/>
        </p:spPr>
        <p:txBody>
          <a:bodyPr wrap="none"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1</a:t>
            </a:r>
            <a:endParaRPr kumimoji="0" lang="fr-FR" sz="24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sp>
        <p:nvSpPr>
          <p:cNvPr id="159" name="Rectangle 158">
            <a:extLst>
              <a:ext uri="{FF2B5EF4-FFF2-40B4-BE49-F238E27FC236}">
                <a16:creationId xmlns:a16="http://schemas.microsoft.com/office/drawing/2014/main" id="{F9E56D32-5B31-474A-E7FC-BCEF333C36E3}"/>
              </a:ext>
            </a:extLst>
          </p:cNvPr>
          <p:cNvSpPr/>
          <p:nvPr/>
        </p:nvSpPr>
        <p:spPr>
          <a:xfrm>
            <a:off x="768685" y="2217318"/>
            <a:ext cx="2845758" cy="738663"/>
          </a:xfrm>
          <a:prstGeom prst="rect">
            <a:avLst/>
          </a:prstGeom>
          <a:solidFill>
            <a:srgbClr val="EF882B"/>
          </a:solidFill>
          <a:ln w="1439" cap="flat">
            <a:solidFill>
              <a:srgbClr val="047BC1"/>
            </a:solidFill>
            <a:prstDash val="solid"/>
            <a:miter/>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B1B1B"/>
              </a:solidFill>
              <a:effectLst/>
              <a:uLnTx/>
              <a:uFillTx/>
              <a:latin typeface="Arial" panose="020B0604020202020204"/>
              <a:ea typeface="+mn-ea"/>
              <a:cs typeface="+mn-cs"/>
            </a:endParaRPr>
          </a:p>
        </p:txBody>
      </p:sp>
      <p:sp>
        <p:nvSpPr>
          <p:cNvPr id="166" name="Rectangle: Rounded Corners 165">
            <a:extLst>
              <a:ext uri="{FF2B5EF4-FFF2-40B4-BE49-F238E27FC236}">
                <a16:creationId xmlns:a16="http://schemas.microsoft.com/office/drawing/2014/main" id="{5E903BF1-0840-9EC3-FEA5-0568F99818D2}"/>
              </a:ext>
            </a:extLst>
          </p:cNvPr>
          <p:cNvSpPr/>
          <p:nvPr/>
        </p:nvSpPr>
        <p:spPr>
          <a:xfrm>
            <a:off x="4706261" y="1634666"/>
            <a:ext cx="2845758" cy="2915595"/>
          </a:xfrm>
          <a:prstGeom prst="roundRect">
            <a:avLst/>
          </a:prstGeom>
          <a:solidFill>
            <a:schemeClr val="bg1"/>
          </a:solidFill>
          <a:ln w="1439" cap="flat">
            <a:solidFill>
              <a:schemeClr val="bg1">
                <a:lumMod val="50000"/>
              </a:schemeClr>
            </a:solid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B1B1B"/>
              </a:solidFill>
              <a:effectLst/>
              <a:uLnTx/>
              <a:uFillTx/>
              <a:latin typeface="Arial" panose="020B0604020202020204"/>
              <a:ea typeface="+mn-ea"/>
              <a:cs typeface="+mn-cs"/>
            </a:endParaRPr>
          </a:p>
        </p:txBody>
      </p:sp>
      <p:sp>
        <p:nvSpPr>
          <p:cNvPr id="167" name="Rectangle: Rounded Corners 166">
            <a:extLst>
              <a:ext uri="{FF2B5EF4-FFF2-40B4-BE49-F238E27FC236}">
                <a16:creationId xmlns:a16="http://schemas.microsoft.com/office/drawing/2014/main" id="{15BA3F39-BEB2-EFC1-0F1E-48A3879E329B}"/>
              </a:ext>
            </a:extLst>
          </p:cNvPr>
          <p:cNvSpPr/>
          <p:nvPr/>
        </p:nvSpPr>
        <p:spPr>
          <a:xfrm>
            <a:off x="8643837" y="1634666"/>
            <a:ext cx="2845758" cy="2915595"/>
          </a:xfrm>
          <a:prstGeom prst="roundRect">
            <a:avLst/>
          </a:prstGeom>
          <a:solidFill>
            <a:schemeClr val="bg1"/>
          </a:solidFill>
          <a:ln w="1439" cap="flat">
            <a:solidFill>
              <a:schemeClr val="bg1">
                <a:lumMod val="50000"/>
              </a:schemeClr>
            </a:solidFill>
            <a:prstDash val="solid"/>
            <a:miter/>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B1B1B"/>
              </a:solidFill>
              <a:effectLst/>
              <a:uLnTx/>
              <a:uFillTx/>
              <a:latin typeface="Arial" panose="020B0604020202020204"/>
              <a:ea typeface="+mn-ea"/>
              <a:cs typeface="+mn-cs"/>
            </a:endParaRPr>
          </a:p>
        </p:txBody>
      </p:sp>
      <p:grpSp>
        <p:nvGrpSpPr>
          <p:cNvPr id="169" name="Group 168">
            <a:extLst>
              <a:ext uri="{FF2B5EF4-FFF2-40B4-BE49-F238E27FC236}">
                <a16:creationId xmlns:a16="http://schemas.microsoft.com/office/drawing/2014/main" id="{597BC440-FE99-101A-9557-4174B28C4E47}"/>
              </a:ext>
            </a:extLst>
          </p:cNvPr>
          <p:cNvGrpSpPr/>
          <p:nvPr/>
        </p:nvGrpSpPr>
        <p:grpSpPr>
          <a:xfrm>
            <a:off x="-2955251" y="946758"/>
            <a:ext cx="1757352" cy="713630"/>
            <a:chOff x="6025" y="6022367"/>
            <a:chExt cx="1757352" cy="713630"/>
          </a:xfrm>
        </p:grpSpPr>
        <p:grpSp>
          <p:nvGrpSpPr>
            <p:cNvPr id="170" name="Group 169">
              <a:extLst>
                <a:ext uri="{FF2B5EF4-FFF2-40B4-BE49-F238E27FC236}">
                  <a16:creationId xmlns:a16="http://schemas.microsoft.com/office/drawing/2014/main" id="{E715BCFD-67B7-4C21-2654-CE45F028AE36}"/>
                </a:ext>
              </a:extLst>
            </p:cNvPr>
            <p:cNvGrpSpPr/>
            <p:nvPr/>
          </p:nvGrpSpPr>
          <p:grpSpPr>
            <a:xfrm>
              <a:off x="369856" y="6260536"/>
              <a:ext cx="1029690" cy="475461"/>
              <a:chOff x="344016" y="6093296"/>
              <a:chExt cx="1029690" cy="475461"/>
            </a:xfrm>
          </p:grpSpPr>
          <p:sp>
            <p:nvSpPr>
              <p:cNvPr id="172" name="Oval 171">
                <a:extLst>
                  <a:ext uri="{FF2B5EF4-FFF2-40B4-BE49-F238E27FC236}">
                    <a16:creationId xmlns:a16="http://schemas.microsoft.com/office/drawing/2014/main" id="{8FA4054E-57AD-AB68-0F9C-AD71D7D63F5C}"/>
                  </a:ext>
                </a:extLst>
              </p:cNvPr>
              <p:cNvSpPr/>
              <p:nvPr/>
            </p:nvSpPr>
            <p:spPr>
              <a:xfrm>
                <a:off x="344016" y="6093296"/>
                <a:ext cx="226368" cy="226368"/>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sp>
            <p:nvSpPr>
              <p:cNvPr id="173" name="Oval 172">
                <a:extLst>
                  <a:ext uri="{FF2B5EF4-FFF2-40B4-BE49-F238E27FC236}">
                    <a16:creationId xmlns:a16="http://schemas.microsoft.com/office/drawing/2014/main" id="{ADA9DCBD-D83A-FCE4-9EC6-070B241ACFCD}"/>
                  </a:ext>
                </a:extLst>
              </p:cNvPr>
              <p:cNvSpPr/>
              <p:nvPr/>
            </p:nvSpPr>
            <p:spPr>
              <a:xfrm>
                <a:off x="611790" y="6093296"/>
                <a:ext cx="226368" cy="226368"/>
              </a:xfrm>
              <a:prstGeom prst="ellipse">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sp>
            <p:nvSpPr>
              <p:cNvPr id="174" name="Oval 173">
                <a:extLst>
                  <a:ext uri="{FF2B5EF4-FFF2-40B4-BE49-F238E27FC236}">
                    <a16:creationId xmlns:a16="http://schemas.microsoft.com/office/drawing/2014/main" id="{0EA809A7-FBB6-B1B5-5BF1-397A2CD3D79F}"/>
                  </a:ext>
                </a:extLst>
              </p:cNvPr>
              <p:cNvSpPr/>
              <p:nvPr/>
            </p:nvSpPr>
            <p:spPr>
              <a:xfrm>
                <a:off x="879564" y="6093296"/>
                <a:ext cx="226368" cy="226368"/>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sp>
            <p:nvSpPr>
              <p:cNvPr id="175" name="Oval 174">
                <a:extLst>
                  <a:ext uri="{FF2B5EF4-FFF2-40B4-BE49-F238E27FC236}">
                    <a16:creationId xmlns:a16="http://schemas.microsoft.com/office/drawing/2014/main" id="{2A87ED95-DC9A-1421-EBE6-7E6C48F5F990}"/>
                  </a:ext>
                </a:extLst>
              </p:cNvPr>
              <p:cNvSpPr/>
              <p:nvPr/>
            </p:nvSpPr>
            <p:spPr>
              <a:xfrm>
                <a:off x="1147338" y="6093296"/>
                <a:ext cx="226368" cy="226368"/>
              </a:xfrm>
              <a:prstGeom prst="ellipse">
                <a:avLst/>
              </a:prstGeom>
              <a:solidFill>
                <a:srgbClr val="7A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sp>
            <p:nvSpPr>
              <p:cNvPr id="176" name="Oval 175">
                <a:extLst>
                  <a:ext uri="{FF2B5EF4-FFF2-40B4-BE49-F238E27FC236}">
                    <a16:creationId xmlns:a16="http://schemas.microsoft.com/office/drawing/2014/main" id="{F02BA5ED-D779-255A-20AE-4F21075E0DF5}"/>
                  </a:ext>
                </a:extLst>
              </p:cNvPr>
              <p:cNvSpPr/>
              <p:nvPr/>
            </p:nvSpPr>
            <p:spPr>
              <a:xfrm>
                <a:off x="477903" y="6342389"/>
                <a:ext cx="226368" cy="226368"/>
              </a:xfrm>
              <a:prstGeom prst="ellipse">
                <a:avLst/>
              </a:pr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sp>
            <p:nvSpPr>
              <p:cNvPr id="177" name="Oval 176">
                <a:extLst>
                  <a:ext uri="{FF2B5EF4-FFF2-40B4-BE49-F238E27FC236}">
                    <a16:creationId xmlns:a16="http://schemas.microsoft.com/office/drawing/2014/main" id="{0051E5CC-9317-C0C3-6B53-57159D1C639F}"/>
                  </a:ext>
                </a:extLst>
              </p:cNvPr>
              <p:cNvSpPr/>
              <p:nvPr/>
            </p:nvSpPr>
            <p:spPr>
              <a:xfrm>
                <a:off x="745677" y="6342389"/>
                <a:ext cx="226368" cy="226368"/>
              </a:xfrm>
              <a:prstGeom prst="ellipse">
                <a:avLst/>
              </a:pr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sp>
            <p:nvSpPr>
              <p:cNvPr id="178" name="Oval 177">
                <a:extLst>
                  <a:ext uri="{FF2B5EF4-FFF2-40B4-BE49-F238E27FC236}">
                    <a16:creationId xmlns:a16="http://schemas.microsoft.com/office/drawing/2014/main" id="{8D533678-C0E2-0762-663A-EFB093A7A699}"/>
                  </a:ext>
                </a:extLst>
              </p:cNvPr>
              <p:cNvSpPr/>
              <p:nvPr/>
            </p:nvSpPr>
            <p:spPr>
              <a:xfrm>
                <a:off x="1013451" y="6342389"/>
                <a:ext cx="226368" cy="226368"/>
              </a:xfrm>
              <a:prstGeom prst="ellipse">
                <a:avLst/>
              </a:pr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5C2E5"/>
                  </a:solidFill>
                  <a:effectLst/>
                  <a:uLnTx/>
                  <a:uFillTx/>
                  <a:latin typeface="Arial"/>
                  <a:ea typeface="+mn-ea"/>
                  <a:cs typeface="+mn-cs"/>
                </a:endParaRPr>
              </a:p>
            </p:txBody>
          </p:sp>
        </p:grpSp>
        <p:sp>
          <p:nvSpPr>
            <p:cNvPr id="171" name="TextBox 170">
              <a:extLst>
                <a:ext uri="{FF2B5EF4-FFF2-40B4-BE49-F238E27FC236}">
                  <a16:creationId xmlns:a16="http://schemas.microsoft.com/office/drawing/2014/main" id="{78B5F22F-E240-CE41-E653-5E9E8D4BF35B}"/>
                </a:ext>
              </a:extLst>
            </p:cNvPr>
            <p:cNvSpPr txBox="1"/>
            <p:nvPr/>
          </p:nvSpPr>
          <p:spPr>
            <a:xfrm>
              <a:off x="6025" y="6022367"/>
              <a:ext cx="175735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92149"/>
                  </a:solidFill>
                  <a:effectLst/>
                  <a:uLnTx/>
                  <a:uFillTx/>
                  <a:latin typeface="Aptos" panose="020B0004020202020204" pitchFamily="34" charset="0"/>
                  <a:ea typeface="+mn-ea"/>
                  <a:cs typeface="+mn-cs"/>
                </a:rPr>
                <a:t>WEALTH at work colours</a:t>
              </a:r>
            </a:p>
          </p:txBody>
        </p:sp>
      </p:grpSp>
      <p:sp>
        <p:nvSpPr>
          <p:cNvPr id="179" name="TextBox 178">
            <a:extLst>
              <a:ext uri="{FF2B5EF4-FFF2-40B4-BE49-F238E27FC236}">
                <a16:creationId xmlns:a16="http://schemas.microsoft.com/office/drawing/2014/main" id="{BAB53A55-53B5-08B4-4E11-410530CF2B97}"/>
              </a:ext>
            </a:extLst>
          </p:cNvPr>
          <p:cNvSpPr txBox="1"/>
          <p:nvPr/>
        </p:nvSpPr>
        <p:spPr>
          <a:xfrm>
            <a:off x="925929" y="1774811"/>
            <a:ext cx="256568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MAP OUT THE GAP</a:t>
            </a:r>
          </a:p>
        </p:txBody>
      </p:sp>
      <p:sp>
        <p:nvSpPr>
          <p:cNvPr id="180" name="TextBox 179">
            <a:extLst>
              <a:ext uri="{FF2B5EF4-FFF2-40B4-BE49-F238E27FC236}">
                <a16:creationId xmlns:a16="http://schemas.microsoft.com/office/drawing/2014/main" id="{1316A864-52CF-E69A-F38C-2133D01B7F60}"/>
              </a:ext>
            </a:extLst>
          </p:cNvPr>
          <p:cNvSpPr txBox="1"/>
          <p:nvPr/>
        </p:nvSpPr>
        <p:spPr>
          <a:xfrm>
            <a:off x="4706261" y="1774811"/>
            <a:ext cx="284575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WITHDRAWAL ORDER</a:t>
            </a:r>
          </a:p>
        </p:txBody>
      </p:sp>
      <p:sp>
        <p:nvSpPr>
          <p:cNvPr id="182" name="ZoneTexte 523">
            <a:extLst>
              <a:ext uri="{FF2B5EF4-FFF2-40B4-BE49-F238E27FC236}">
                <a16:creationId xmlns:a16="http://schemas.microsoft.com/office/drawing/2014/main" id="{FCE86002-1E42-CB38-A263-7BDE047C5C4F}"/>
              </a:ext>
            </a:extLst>
          </p:cNvPr>
          <p:cNvSpPr txBox="1"/>
          <p:nvPr/>
        </p:nvSpPr>
        <p:spPr>
          <a:xfrm>
            <a:off x="7571509" y="2418263"/>
            <a:ext cx="412293" cy="584775"/>
          </a:xfrm>
          <a:prstGeom prst="rect">
            <a:avLst/>
          </a:prstGeom>
          <a:noFill/>
        </p:spPr>
        <p:txBody>
          <a:bodyPr wrap="none"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2</a:t>
            </a:r>
          </a:p>
        </p:txBody>
      </p:sp>
      <p:sp>
        <p:nvSpPr>
          <p:cNvPr id="183" name="Rectangle 182">
            <a:extLst>
              <a:ext uri="{FF2B5EF4-FFF2-40B4-BE49-F238E27FC236}">
                <a16:creationId xmlns:a16="http://schemas.microsoft.com/office/drawing/2014/main" id="{563F105F-A422-7DE8-1B60-792D2C388BE3}"/>
              </a:ext>
            </a:extLst>
          </p:cNvPr>
          <p:cNvSpPr/>
          <p:nvPr/>
        </p:nvSpPr>
        <p:spPr>
          <a:xfrm>
            <a:off x="4706381" y="2217318"/>
            <a:ext cx="2845758" cy="738663"/>
          </a:xfrm>
          <a:prstGeom prst="rect">
            <a:avLst/>
          </a:prstGeom>
          <a:solidFill>
            <a:srgbClr val="F24979"/>
          </a:solidFill>
          <a:ln w="1439" cap="flat">
            <a:solidFill>
              <a:srgbClr val="9875A7"/>
            </a:solidFill>
            <a:prstDash val="solid"/>
            <a:miter/>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B1B1B"/>
              </a:solidFill>
              <a:effectLst/>
              <a:uLnTx/>
              <a:uFillTx/>
              <a:latin typeface="Arial" panose="020B0604020202020204"/>
              <a:ea typeface="+mn-ea"/>
              <a:cs typeface="+mn-cs"/>
            </a:endParaRPr>
          </a:p>
        </p:txBody>
      </p:sp>
      <p:sp>
        <p:nvSpPr>
          <p:cNvPr id="185" name="ZoneTexte 523">
            <a:extLst>
              <a:ext uri="{FF2B5EF4-FFF2-40B4-BE49-F238E27FC236}">
                <a16:creationId xmlns:a16="http://schemas.microsoft.com/office/drawing/2014/main" id="{810775CA-E3AE-755E-BE2C-FCA0C5A079C0}"/>
              </a:ext>
            </a:extLst>
          </p:cNvPr>
          <p:cNvSpPr txBox="1"/>
          <p:nvPr/>
        </p:nvSpPr>
        <p:spPr>
          <a:xfrm>
            <a:off x="11485704" y="2430743"/>
            <a:ext cx="412293" cy="584775"/>
          </a:xfrm>
          <a:prstGeom prst="rect">
            <a:avLst/>
          </a:prstGeom>
          <a:noFill/>
        </p:spPr>
        <p:txBody>
          <a:bodyPr wrap="none"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rPr>
              <a:t>3</a:t>
            </a:r>
          </a:p>
        </p:txBody>
      </p:sp>
      <p:sp>
        <p:nvSpPr>
          <p:cNvPr id="186" name="Rectangle 185">
            <a:extLst>
              <a:ext uri="{FF2B5EF4-FFF2-40B4-BE49-F238E27FC236}">
                <a16:creationId xmlns:a16="http://schemas.microsoft.com/office/drawing/2014/main" id="{A578EB5C-C35E-2F03-C7BB-81784F174AA7}"/>
              </a:ext>
            </a:extLst>
          </p:cNvPr>
          <p:cNvSpPr/>
          <p:nvPr/>
        </p:nvSpPr>
        <p:spPr>
          <a:xfrm>
            <a:off x="8640044" y="2217318"/>
            <a:ext cx="2845758" cy="738663"/>
          </a:xfrm>
          <a:prstGeom prst="rect">
            <a:avLst/>
          </a:prstGeom>
          <a:solidFill>
            <a:srgbClr val="0076BE"/>
          </a:solidFill>
          <a:ln w="1439" cap="flat">
            <a:solidFill>
              <a:srgbClr val="7DC202"/>
            </a:solidFill>
            <a:prstDash val="solid"/>
            <a:miter/>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1B1B1B"/>
              </a:solidFill>
              <a:effectLst/>
              <a:uLnTx/>
              <a:uFillTx/>
              <a:latin typeface="Arial" panose="020B0604020202020204"/>
              <a:ea typeface="+mn-ea"/>
              <a:cs typeface="+mn-cs"/>
            </a:endParaRPr>
          </a:p>
        </p:txBody>
      </p:sp>
      <p:sp>
        <p:nvSpPr>
          <p:cNvPr id="187" name="TextBox 186">
            <a:extLst>
              <a:ext uri="{FF2B5EF4-FFF2-40B4-BE49-F238E27FC236}">
                <a16:creationId xmlns:a16="http://schemas.microsoft.com/office/drawing/2014/main" id="{0EE6F1B5-B5F8-3FD0-6531-7E02C5092064}"/>
              </a:ext>
            </a:extLst>
          </p:cNvPr>
          <p:cNvSpPr txBox="1"/>
          <p:nvPr/>
        </p:nvSpPr>
        <p:spPr>
          <a:xfrm>
            <a:off x="8647630" y="1776088"/>
            <a:ext cx="284575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MANAGE RISK</a:t>
            </a:r>
          </a:p>
        </p:txBody>
      </p:sp>
      <p:pic>
        <p:nvPicPr>
          <p:cNvPr id="189" name="Graphic 188" descr="Map with pin with solid fill">
            <a:extLst>
              <a:ext uri="{FF2B5EF4-FFF2-40B4-BE49-F238E27FC236}">
                <a16:creationId xmlns:a16="http://schemas.microsoft.com/office/drawing/2014/main" id="{19BD6616-2B99-4560-116F-E3508A9DB74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734364" y="2103896"/>
            <a:ext cx="914400" cy="914400"/>
          </a:xfrm>
          <a:prstGeom prst="rect">
            <a:avLst/>
          </a:prstGeom>
        </p:spPr>
      </p:pic>
      <p:pic>
        <p:nvPicPr>
          <p:cNvPr id="191" name="Graphic 190" descr="Podium with solid fill">
            <a:extLst>
              <a:ext uri="{FF2B5EF4-FFF2-40B4-BE49-F238E27FC236}">
                <a16:creationId xmlns:a16="http://schemas.microsoft.com/office/drawing/2014/main" id="{18FD822D-A710-5363-A2D8-049E06D1666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755143" y="2212512"/>
            <a:ext cx="747994" cy="747994"/>
          </a:xfrm>
          <a:prstGeom prst="rect">
            <a:avLst/>
          </a:prstGeom>
        </p:spPr>
      </p:pic>
      <p:pic>
        <p:nvPicPr>
          <p:cNvPr id="193" name="Graphic 192" descr="Warning with solid fill">
            <a:extLst>
              <a:ext uri="{FF2B5EF4-FFF2-40B4-BE49-F238E27FC236}">
                <a16:creationId xmlns:a16="http://schemas.microsoft.com/office/drawing/2014/main" id="{6AA0DDD8-EEAA-20FA-D548-7564BB68173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480235" y="2212512"/>
            <a:ext cx="705353" cy="705353"/>
          </a:xfrm>
          <a:prstGeom prst="rect">
            <a:avLst/>
          </a:prstGeom>
        </p:spPr>
      </p:pic>
      <p:pic>
        <p:nvPicPr>
          <p:cNvPr id="195" name="Graphic 194" descr="Single gear with solid fill">
            <a:extLst>
              <a:ext uri="{FF2B5EF4-FFF2-40B4-BE49-F238E27FC236}">
                <a16:creationId xmlns:a16="http://schemas.microsoft.com/office/drawing/2014/main" id="{3CA1EC68-087D-B026-0FBD-C2A06CB0575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838504" y="2135511"/>
            <a:ext cx="914400" cy="914400"/>
          </a:xfrm>
          <a:prstGeom prst="rect">
            <a:avLst/>
          </a:prstGeom>
        </p:spPr>
      </p:pic>
      <p:sp>
        <p:nvSpPr>
          <p:cNvPr id="196" name="TextBox 195">
            <a:extLst>
              <a:ext uri="{FF2B5EF4-FFF2-40B4-BE49-F238E27FC236}">
                <a16:creationId xmlns:a16="http://schemas.microsoft.com/office/drawing/2014/main" id="{61285894-47CA-7087-EC30-912D3DD35E86}"/>
              </a:ext>
            </a:extLst>
          </p:cNvPr>
          <p:cNvSpPr txBox="1"/>
          <p:nvPr/>
        </p:nvSpPr>
        <p:spPr>
          <a:xfrm>
            <a:off x="768685" y="3016261"/>
            <a:ext cx="2872944" cy="147732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How long do you need to bridge the gap?</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Know when your income kicks in</a:t>
            </a:r>
          </a:p>
        </p:txBody>
      </p:sp>
      <p:sp>
        <p:nvSpPr>
          <p:cNvPr id="197" name="TextBox 196">
            <a:extLst>
              <a:ext uri="{FF2B5EF4-FFF2-40B4-BE49-F238E27FC236}">
                <a16:creationId xmlns:a16="http://schemas.microsoft.com/office/drawing/2014/main" id="{48C252FA-878B-84BB-CBF1-2A7A1E31541B}"/>
              </a:ext>
            </a:extLst>
          </p:cNvPr>
          <p:cNvSpPr txBox="1"/>
          <p:nvPr/>
        </p:nvSpPr>
        <p:spPr>
          <a:xfrm>
            <a:off x="4705373" y="3016261"/>
            <a:ext cx="2872944" cy="147732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Think about tax efficiency – use your allowances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Do you have more wealth in one type of account?</a:t>
            </a:r>
          </a:p>
        </p:txBody>
      </p:sp>
      <p:sp>
        <p:nvSpPr>
          <p:cNvPr id="198" name="TextBox 197">
            <a:extLst>
              <a:ext uri="{FF2B5EF4-FFF2-40B4-BE49-F238E27FC236}">
                <a16:creationId xmlns:a16="http://schemas.microsoft.com/office/drawing/2014/main" id="{45E9545D-B000-AB53-EA97-21BDB6759505}"/>
              </a:ext>
            </a:extLst>
          </p:cNvPr>
          <p:cNvSpPr txBox="1"/>
          <p:nvPr/>
        </p:nvSpPr>
        <p:spPr>
          <a:xfrm>
            <a:off x="8634026" y="3003038"/>
            <a:ext cx="2872944"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Build a cash buffer, if you are relying on investments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B1B1B"/>
                </a:solidFill>
                <a:effectLst/>
                <a:uLnTx/>
                <a:uFillTx/>
                <a:latin typeface="Aptos" panose="020B0004020202020204" pitchFamily="34" charset="0"/>
                <a:ea typeface="+mn-ea"/>
                <a:cs typeface="+mn-cs"/>
              </a:rPr>
              <a:t>Regularly review your plan </a:t>
            </a:r>
          </a:p>
        </p:txBody>
      </p:sp>
      <p:pic>
        <p:nvPicPr>
          <p:cNvPr id="10" name="Picture 9">
            <a:extLst>
              <a:ext uri="{FF2B5EF4-FFF2-40B4-BE49-F238E27FC236}">
                <a16:creationId xmlns:a16="http://schemas.microsoft.com/office/drawing/2014/main" id="{CC168474-71AB-0EC6-37A0-EDDAF3010F8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82326" y="1857539"/>
            <a:ext cx="10287000" cy="6858000"/>
          </a:xfrm>
          <a:prstGeom prst="rect">
            <a:avLst/>
          </a:prstGeom>
        </p:spPr>
      </p:pic>
      <p:sp>
        <p:nvSpPr>
          <p:cNvPr id="3" name="RefTextBox123">
            <a:extLst>
              <a:ext uri="{FF2B5EF4-FFF2-40B4-BE49-F238E27FC236}">
                <a16:creationId xmlns:a16="http://schemas.microsoft.com/office/drawing/2014/main" id="{D4331BE7-8D7F-1E93-3BD4-B204226425DC}"/>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563836014</a:t>
            </a:r>
          </a:p>
        </p:txBody>
      </p:sp>
    </p:spTree>
    <p:custDataLst>
      <p:tags r:id="rId1"/>
    </p:custDataLst>
    <p:extLst>
      <p:ext uri="{BB962C8B-B14F-4D97-AF65-F5344CB8AC3E}">
        <p14:creationId xmlns:p14="http://schemas.microsoft.com/office/powerpoint/2010/main" val="2236828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fade">
                                      <p:cBhvr>
                                        <p:cTn id="10" dur="500"/>
                                        <p:tgtEl>
                                          <p:spTgt spid="1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6"/>
                                        </p:tgtEl>
                                        <p:attrNameLst>
                                          <p:attrName>style.visibility</p:attrName>
                                        </p:attrNameLst>
                                      </p:cBhvr>
                                      <p:to>
                                        <p:strVal val="visible"/>
                                      </p:to>
                                    </p:set>
                                    <p:animEffect transition="in" filter="fade">
                                      <p:cBhvr>
                                        <p:cTn id="13" dur="500"/>
                                        <p:tgtEl>
                                          <p:spTgt spid="1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9"/>
                                        </p:tgtEl>
                                        <p:attrNameLst>
                                          <p:attrName>style.visibility</p:attrName>
                                        </p:attrNameLst>
                                      </p:cBhvr>
                                      <p:to>
                                        <p:strVal val="visible"/>
                                      </p:to>
                                    </p:set>
                                    <p:animEffect transition="in" filter="fade">
                                      <p:cBhvr>
                                        <p:cTn id="16" dur="500"/>
                                        <p:tgtEl>
                                          <p:spTgt spid="1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9"/>
                                        </p:tgtEl>
                                        <p:attrNameLst>
                                          <p:attrName>style.visibility</p:attrName>
                                        </p:attrNameLst>
                                      </p:cBhvr>
                                      <p:to>
                                        <p:strVal val="visible"/>
                                      </p:to>
                                    </p:set>
                                    <p:animEffect transition="in" filter="fade">
                                      <p:cBhvr>
                                        <p:cTn id="19" dur="500"/>
                                        <p:tgtEl>
                                          <p:spTgt spid="179"/>
                                        </p:tgtEl>
                                      </p:cBhvr>
                                    </p:animEffect>
                                  </p:childTnLst>
                                </p:cTn>
                              </p:par>
                              <p:par>
                                <p:cTn id="20" presetID="10" presetClass="entr" presetSubtype="0" fill="hold" nodeType="withEffect">
                                  <p:stCondLst>
                                    <p:cond delay="0"/>
                                  </p:stCondLst>
                                  <p:childTnLst>
                                    <p:set>
                                      <p:cBhvr>
                                        <p:cTn id="21" dur="1" fill="hold">
                                          <p:stCondLst>
                                            <p:cond delay="0"/>
                                          </p:stCondLst>
                                        </p:cTn>
                                        <p:tgtEl>
                                          <p:spTgt spid="189"/>
                                        </p:tgtEl>
                                        <p:attrNameLst>
                                          <p:attrName>style.visibility</p:attrName>
                                        </p:attrNameLst>
                                      </p:cBhvr>
                                      <p:to>
                                        <p:strVal val="visible"/>
                                      </p:to>
                                    </p:set>
                                    <p:animEffect transition="in" filter="fade">
                                      <p:cBhvr>
                                        <p:cTn id="22" dur="500"/>
                                        <p:tgtEl>
                                          <p:spTgt spid="18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6"/>
                                        </p:tgtEl>
                                        <p:attrNameLst>
                                          <p:attrName>style.visibility</p:attrName>
                                        </p:attrNameLst>
                                      </p:cBhvr>
                                      <p:to>
                                        <p:strVal val="visible"/>
                                      </p:to>
                                    </p:set>
                                    <p:animEffect transition="in" filter="fade">
                                      <p:cBhvr>
                                        <p:cTn id="25" dur="500"/>
                                        <p:tgtEl>
                                          <p:spTgt spid="19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1"/>
                                        </p:tgtEl>
                                        <p:attrNameLst>
                                          <p:attrName>style.visibility</p:attrName>
                                        </p:attrNameLst>
                                      </p:cBhvr>
                                      <p:to>
                                        <p:strVal val="visible"/>
                                      </p:to>
                                    </p:set>
                                    <p:animEffect transition="in" filter="fade">
                                      <p:cBhvr>
                                        <p:cTn id="30" dur="500"/>
                                        <p:tgtEl>
                                          <p:spTgt spid="18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6"/>
                                        </p:tgtEl>
                                        <p:attrNameLst>
                                          <p:attrName>style.visibility</p:attrName>
                                        </p:attrNameLst>
                                      </p:cBhvr>
                                      <p:to>
                                        <p:strVal val="visible"/>
                                      </p:to>
                                    </p:set>
                                    <p:animEffect transition="in" filter="fade">
                                      <p:cBhvr>
                                        <p:cTn id="33" dur="500"/>
                                        <p:tgtEl>
                                          <p:spTgt spid="16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0"/>
                                        </p:tgtEl>
                                        <p:attrNameLst>
                                          <p:attrName>style.visibility</p:attrName>
                                        </p:attrNameLst>
                                      </p:cBhvr>
                                      <p:to>
                                        <p:strVal val="visible"/>
                                      </p:to>
                                    </p:set>
                                    <p:animEffect transition="in" filter="fade">
                                      <p:cBhvr>
                                        <p:cTn id="36" dur="500"/>
                                        <p:tgtEl>
                                          <p:spTgt spid="18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2"/>
                                        </p:tgtEl>
                                        <p:attrNameLst>
                                          <p:attrName>style.visibility</p:attrName>
                                        </p:attrNameLst>
                                      </p:cBhvr>
                                      <p:to>
                                        <p:strVal val="visible"/>
                                      </p:to>
                                    </p:set>
                                    <p:animEffect transition="in" filter="fade">
                                      <p:cBhvr>
                                        <p:cTn id="39" dur="500"/>
                                        <p:tgtEl>
                                          <p:spTgt spid="18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3"/>
                                        </p:tgtEl>
                                        <p:attrNameLst>
                                          <p:attrName>style.visibility</p:attrName>
                                        </p:attrNameLst>
                                      </p:cBhvr>
                                      <p:to>
                                        <p:strVal val="visible"/>
                                      </p:to>
                                    </p:set>
                                    <p:animEffect transition="in" filter="fade">
                                      <p:cBhvr>
                                        <p:cTn id="42" dur="500"/>
                                        <p:tgtEl>
                                          <p:spTgt spid="183"/>
                                        </p:tgtEl>
                                      </p:cBhvr>
                                    </p:animEffect>
                                  </p:childTnLst>
                                </p:cTn>
                              </p:par>
                              <p:par>
                                <p:cTn id="43" presetID="10" presetClass="entr" presetSubtype="0" fill="hold" nodeType="withEffect">
                                  <p:stCondLst>
                                    <p:cond delay="0"/>
                                  </p:stCondLst>
                                  <p:childTnLst>
                                    <p:set>
                                      <p:cBhvr>
                                        <p:cTn id="44" dur="1" fill="hold">
                                          <p:stCondLst>
                                            <p:cond delay="0"/>
                                          </p:stCondLst>
                                        </p:cTn>
                                        <p:tgtEl>
                                          <p:spTgt spid="191"/>
                                        </p:tgtEl>
                                        <p:attrNameLst>
                                          <p:attrName>style.visibility</p:attrName>
                                        </p:attrNameLst>
                                      </p:cBhvr>
                                      <p:to>
                                        <p:strVal val="visible"/>
                                      </p:to>
                                    </p:set>
                                    <p:animEffect transition="in" filter="fade">
                                      <p:cBhvr>
                                        <p:cTn id="45" dur="500"/>
                                        <p:tgtEl>
                                          <p:spTgt spid="19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7"/>
                                        </p:tgtEl>
                                        <p:attrNameLst>
                                          <p:attrName>style.visibility</p:attrName>
                                        </p:attrNameLst>
                                      </p:cBhvr>
                                      <p:to>
                                        <p:strVal val="visible"/>
                                      </p:to>
                                    </p:set>
                                    <p:animEffect transition="in" filter="fade">
                                      <p:cBhvr>
                                        <p:cTn id="48" dur="500"/>
                                        <p:tgtEl>
                                          <p:spTgt spid="19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4"/>
                                        </p:tgtEl>
                                        <p:attrNameLst>
                                          <p:attrName>style.visibility</p:attrName>
                                        </p:attrNameLst>
                                      </p:cBhvr>
                                      <p:to>
                                        <p:strVal val="visible"/>
                                      </p:to>
                                    </p:set>
                                    <p:animEffect transition="in" filter="fade">
                                      <p:cBhvr>
                                        <p:cTn id="53" dur="500"/>
                                        <p:tgtEl>
                                          <p:spTgt spid="18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7"/>
                                        </p:tgtEl>
                                        <p:attrNameLst>
                                          <p:attrName>style.visibility</p:attrName>
                                        </p:attrNameLst>
                                      </p:cBhvr>
                                      <p:to>
                                        <p:strVal val="visible"/>
                                      </p:to>
                                    </p:set>
                                    <p:animEffect transition="in" filter="fade">
                                      <p:cBhvr>
                                        <p:cTn id="56" dur="500"/>
                                        <p:tgtEl>
                                          <p:spTgt spid="16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5"/>
                                        </p:tgtEl>
                                        <p:attrNameLst>
                                          <p:attrName>style.visibility</p:attrName>
                                        </p:attrNameLst>
                                      </p:cBhvr>
                                      <p:to>
                                        <p:strVal val="visible"/>
                                      </p:to>
                                    </p:set>
                                    <p:animEffect transition="in" filter="fade">
                                      <p:cBhvr>
                                        <p:cTn id="59" dur="500"/>
                                        <p:tgtEl>
                                          <p:spTgt spid="18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6"/>
                                        </p:tgtEl>
                                        <p:attrNameLst>
                                          <p:attrName>style.visibility</p:attrName>
                                        </p:attrNameLst>
                                      </p:cBhvr>
                                      <p:to>
                                        <p:strVal val="visible"/>
                                      </p:to>
                                    </p:set>
                                    <p:animEffect transition="in" filter="fade">
                                      <p:cBhvr>
                                        <p:cTn id="62" dur="500"/>
                                        <p:tgtEl>
                                          <p:spTgt spid="18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7"/>
                                        </p:tgtEl>
                                        <p:attrNameLst>
                                          <p:attrName>style.visibility</p:attrName>
                                        </p:attrNameLst>
                                      </p:cBhvr>
                                      <p:to>
                                        <p:strVal val="visible"/>
                                      </p:to>
                                    </p:set>
                                    <p:animEffect transition="in" filter="fade">
                                      <p:cBhvr>
                                        <p:cTn id="65" dur="500"/>
                                        <p:tgtEl>
                                          <p:spTgt spid="187"/>
                                        </p:tgtEl>
                                      </p:cBhvr>
                                    </p:animEffect>
                                  </p:childTnLst>
                                </p:cTn>
                              </p:par>
                              <p:par>
                                <p:cTn id="66" presetID="10" presetClass="entr" presetSubtype="0" fill="hold" nodeType="withEffect">
                                  <p:stCondLst>
                                    <p:cond delay="0"/>
                                  </p:stCondLst>
                                  <p:childTnLst>
                                    <p:set>
                                      <p:cBhvr>
                                        <p:cTn id="67" dur="1" fill="hold">
                                          <p:stCondLst>
                                            <p:cond delay="0"/>
                                          </p:stCondLst>
                                        </p:cTn>
                                        <p:tgtEl>
                                          <p:spTgt spid="193"/>
                                        </p:tgtEl>
                                        <p:attrNameLst>
                                          <p:attrName>style.visibility</p:attrName>
                                        </p:attrNameLst>
                                      </p:cBhvr>
                                      <p:to>
                                        <p:strVal val="visible"/>
                                      </p:to>
                                    </p:set>
                                    <p:animEffect transition="in" filter="fade">
                                      <p:cBhvr>
                                        <p:cTn id="68" dur="500"/>
                                        <p:tgtEl>
                                          <p:spTgt spid="193"/>
                                        </p:tgtEl>
                                      </p:cBhvr>
                                    </p:animEffect>
                                  </p:childTnLst>
                                </p:cTn>
                              </p:par>
                              <p:par>
                                <p:cTn id="69" presetID="10" presetClass="entr" presetSubtype="0" fill="hold" nodeType="withEffect">
                                  <p:stCondLst>
                                    <p:cond delay="0"/>
                                  </p:stCondLst>
                                  <p:childTnLst>
                                    <p:set>
                                      <p:cBhvr>
                                        <p:cTn id="70" dur="1" fill="hold">
                                          <p:stCondLst>
                                            <p:cond delay="0"/>
                                          </p:stCondLst>
                                        </p:cTn>
                                        <p:tgtEl>
                                          <p:spTgt spid="195"/>
                                        </p:tgtEl>
                                        <p:attrNameLst>
                                          <p:attrName>style.visibility</p:attrName>
                                        </p:attrNameLst>
                                      </p:cBhvr>
                                      <p:to>
                                        <p:strVal val="visible"/>
                                      </p:to>
                                    </p:set>
                                    <p:animEffect transition="in" filter="fade">
                                      <p:cBhvr>
                                        <p:cTn id="71" dur="500"/>
                                        <p:tgtEl>
                                          <p:spTgt spid="19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98"/>
                                        </p:tgtEl>
                                        <p:attrNameLst>
                                          <p:attrName>style.visibility</p:attrName>
                                        </p:attrNameLst>
                                      </p:cBhvr>
                                      <p:to>
                                        <p:strVal val="visible"/>
                                      </p:to>
                                    </p:set>
                                    <p:animEffect transition="in" filter="fade">
                                      <p:cBhvr>
                                        <p:cTn id="74"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181" grpId="0" animBg="1"/>
      <p:bldP spid="135" grpId="0" animBg="1"/>
      <p:bldP spid="151" grpId="0" animBg="1"/>
      <p:bldP spid="156" grpId="0"/>
      <p:bldP spid="159" grpId="0" animBg="1"/>
      <p:bldP spid="166" grpId="0" animBg="1"/>
      <p:bldP spid="167" grpId="0" animBg="1"/>
      <p:bldP spid="179" grpId="0"/>
      <p:bldP spid="180" grpId="0"/>
      <p:bldP spid="182" grpId="0"/>
      <p:bldP spid="183" grpId="0" animBg="1"/>
      <p:bldP spid="185" grpId="0"/>
      <p:bldP spid="186" grpId="0" animBg="1"/>
      <p:bldP spid="187" grpId="0"/>
      <p:bldP spid="196" grpId="0"/>
      <p:bldP spid="197" grpId="0"/>
      <p:bldP spid="19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D610596B-CC56-4FA7-A828-C4B825532D51}"/>
              </a:ext>
            </a:extLst>
          </p:cNvPr>
          <p:cNvGrpSpPr/>
          <p:nvPr/>
        </p:nvGrpSpPr>
        <p:grpSpPr>
          <a:xfrm>
            <a:off x="4926807" y="2180173"/>
            <a:ext cx="2320528" cy="3430191"/>
            <a:chOff x="3402807" y="1891904"/>
            <a:chExt cx="2320528" cy="3430191"/>
          </a:xfrm>
        </p:grpSpPr>
        <p:sp>
          <p:nvSpPr>
            <p:cNvPr id="40" name="Freeform 14">
              <a:extLst>
                <a:ext uri="{FF2B5EF4-FFF2-40B4-BE49-F238E27FC236}">
                  <a16:creationId xmlns:a16="http://schemas.microsoft.com/office/drawing/2014/main" id="{219F3402-A77F-4F33-BCAF-782016C7DFDC}"/>
                </a:ext>
              </a:extLst>
            </p:cNvPr>
            <p:cNvSpPr>
              <a:spLocks/>
            </p:cNvSpPr>
            <p:nvPr/>
          </p:nvSpPr>
          <p:spPr bwMode="auto">
            <a:xfrm>
              <a:off x="3715942" y="1891904"/>
              <a:ext cx="1803797" cy="466725"/>
            </a:xfrm>
            <a:custGeom>
              <a:avLst/>
              <a:gdLst>
                <a:gd name="T0" fmla="*/ 0 w 2931"/>
                <a:gd name="T1" fmla="*/ 758 h 758"/>
                <a:gd name="T2" fmla="*/ 2931 w 2931"/>
                <a:gd name="T3" fmla="*/ 758 h 758"/>
                <a:gd name="T4" fmla="*/ 1465 w 2931"/>
                <a:gd name="T5" fmla="*/ 0 h 758"/>
                <a:gd name="T6" fmla="*/ 0 w 2931"/>
                <a:gd name="T7" fmla="*/ 758 h 758"/>
              </a:gdLst>
              <a:ahLst/>
              <a:cxnLst>
                <a:cxn ang="0">
                  <a:pos x="T0" y="T1"/>
                </a:cxn>
                <a:cxn ang="0">
                  <a:pos x="T2" y="T3"/>
                </a:cxn>
                <a:cxn ang="0">
                  <a:pos x="T4" y="T5"/>
                </a:cxn>
                <a:cxn ang="0">
                  <a:pos x="T6" y="T7"/>
                </a:cxn>
              </a:cxnLst>
              <a:rect l="0" t="0" r="r" b="b"/>
              <a:pathLst>
                <a:path w="2931" h="758">
                  <a:moveTo>
                    <a:pt x="0" y="758"/>
                  </a:moveTo>
                  <a:lnTo>
                    <a:pt x="2931" y="758"/>
                  </a:lnTo>
                  <a:cubicBezTo>
                    <a:pt x="2605" y="300"/>
                    <a:pt x="2069" y="0"/>
                    <a:pt x="1465" y="0"/>
                  </a:cubicBezTo>
                  <a:cubicBezTo>
                    <a:pt x="862" y="0"/>
                    <a:pt x="326" y="300"/>
                    <a:pt x="0" y="758"/>
                  </a:cubicBezTo>
                  <a:close/>
                </a:path>
              </a:pathLst>
            </a:custGeom>
            <a:solidFill>
              <a:srgbClr val="063951"/>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400">
                <a:solidFill>
                  <a:schemeClr val="bg1"/>
                </a:solidFill>
              </a:endParaRPr>
            </a:p>
          </p:txBody>
        </p:sp>
        <p:sp>
          <p:nvSpPr>
            <p:cNvPr id="41" name="Freeform 6">
              <a:extLst>
                <a:ext uri="{FF2B5EF4-FFF2-40B4-BE49-F238E27FC236}">
                  <a16:creationId xmlns:a16="http://schemas.microsoft.com/office/drawing/2014/main" id="{F2199C5E-87C9-4FD4-85A9-3D6E59899CAC}"/>
                </a:ext>
              </a:extLst>
            </p:cNvPr>
            <p:cNvSpPr>
              <a:spLocks/>
            </p:cNvSpPr>
            <p:nvPr/>
          </p:nvSpPr>
          <p:spPr bwMode="auto">
            <a:xfrm>
              <a:off x="4114800" y="4729163"/>
              <a:ext cx="883444" cy="191691"/>
            </a:xfrm>
            <a:custGeom>
              <a:avLst/>
              <a:gdLst>
                <a:gd name="T0" fmla="*/ 41 w 1437"/>
                <a:gd name="T1" fmla="*/ 313 h 313"/>
                <a:gd name="T2" fmla="*/ 0 w 1437"/>
                <a:gd name="T3" fmla="*/ 272 h 313"/>
                <a:gd name="T4" fmla="*/ 0 w 1437"/>
                <a:gd name="T5" fmla="*/ 41 h 313"/>
                <a:gd name="T6" fmla="*/ 41 w 1437"/>
                <a:gd name="T7" fmla="*/ 0 h 313"/>
                <a:gd name="T8" fmla="*/ 1396 w 1437"/>
                <a:gd name="T9" fmla="*/ 0 h 313"/>
                <a:gd name="T10" fmla="*/ 1437 w 1437"/>
                <a:gd name="T11" fmla="*/ 41 h 313"/>
                <a:gd name="T12" fmla="*/ 1437 w 1437"/>
                <a:gd name="T13" fmla="*/ 272 h 313"/>
                <a:gd name="T14" fmla="*/ 1396 w 1437"/>
                <a:gd name="T15" fmla="*/ 313 h 313"/>
                <a:gd name="T16" fmla="*/ 41 w 1437"/>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7" h="313">
                  <a:moveTo>
                    <a:pt x="41" y="313"/>
                  </a:moveTo>
                  <a:cubicBezTo>
                    <a:pt x="18" y="313"/>
                    <a:pt x="0" y="295"/>
                    <a:pt x="0" y="272"/>
                  </a:cubicBezTo>
                  <a:lnTo>
                    <a:pt x="0" y="41"/>
                  </a:lnTo>
                  <a:cubicBezTo>
                    <a:pt x="0" y="18"/>
                    <a:pt x="18" y="0"/>
                    <a:pt x="41" y="0"/>
                  </a:cubicBezTo>
                  <a:lnTo>
                    <a:pt x="1396" y="0"/>
                  </a:lnTo>
                  <a:cubicBezTo>
                    <a:pt x="1419" y="0"/>
                    <a:pt x="1437" y="18"/>
                    <a:pt x="1437" y="41"/>
                  </a:cubicBezTo>
                  <a:lnTo>
                    <a:pt x="1437" y="272"/>
                  </a:lnTo>
                  <a:cubicBezTo>
                    <a:pt x="1437" y="295"/>
                    <a:pt x="1419" y="313"/>
                    <a:pt x="1396" y="313"/>
                  </a:cubicBezTo>
                  <a:lnTo>
                    <a:pt x="41" y="313"/>
                  </a:lnTo>
                  <a:close/>
                </a:path>
              </a:pathLst>
            </a:custGeom>
            <a:solidFill>
              <a:srgbClr val="D3D3D3">
                <a:lumMod val="75000"/>
              </a:srgbClr>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400">
                <a:solidFill>
                  <a:schemeClr val="bg1"/>
                </a:solidFill>
              </a:endParaRPr>
            </a:p>
          </p:txBody>
        </p:sp>
        <p:sp>
          <p:nvSpPr>
            <p:cNvPr id="42" name="Freeform 7">
              <a:extLst>
                <a:ext uri="{FF2B5EF4-FFF2-40B4-BE49-F238E27FC236}">
                  <a16:creationId xmlns:a16="http://schemas.microsoft.com/office/drawing/2014/main" id="{3B3EB2F1-ABC1-4F4C-99B2-958E7BFC0130}"/>
                </a:ext>
              </a:extLst>
            </p:cNvPr>
            <p:cNvSpPr>
              <a:spLocks/>
            </p:cNvSpPr>
            <p:nvPr/>
          </p:nvSpPr>
          <p:spPr bwMode="auto">
            <a:xfrm>
              <a:off x="4114800" y="4729163"/>
              <a:ext cx="280988" cy="191691"/>
            </a:xfrm>
            <a:custGeom>
              <a:avLst/>
              <a:gdLst>
                <a:gd name="T0" fmla="*/ 416 w 457"/>
                <a:gd name="T1" fmla="*/ 272 h 313"/>
                <a:gd name="T2" fmla="*/ 416 w 457"/>
                <a:gd name="T3" fmla="*/ 41 h 313"/>
                <a:gd name="T4" fmla="*/ 457 w 457"/>
                <a:gd name="T5" fmla="*/ 0 h 313"/>
                <a:gd name="T6" fmla="*/ 41 w 457"/>
                <a:gd name="T7" fmla="*/ 0 h 313"/>
                <a:gd name="T8" fmla="*/ 0 w 457"/>
                <a:gd name="T9" fmla="*/ 41 h 313"/>
                <a:gd name="T10" fmla="*/ 0 w 457"/>
                <a:gd name="T11" fmla="*/ 272 h 313"/>
                <a:gd name="T12" fmla="*/ 41 w 457"/>
                <a:gd name="T13" fmla="*/ 313 h 313"/>
                <a:gd name="T14" fmla="*/ 457 w 457"/>
                <a:gd name="T15" fmla="*/ 313 h 313"/>
                <a:gd name="T16" fmla="*/ 416 w 457"/>
                <a:gd name="T17" fmla="*/ 27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313">
                  <a:moveTo>
                    <a:pt x="416" y="272"/>
                  </a:moveTo>
                  <a:lnTo>
                    <a:pt x="416" y="41"/>
                  </a:lnTo>
                  <a:cubicBezTo>
                    <a:pt x="416" y="18"/>
                    <a:pt x="434" y="0"/>
                    <a:pt x="457" y="0"/>
                  </a:cubicBezTo>
                  <a:lnTo>
                    <a:pt x="41" y="0"/>
                  </a:lnTo>
                  <a:cubicBezTo>
                    <a:pt x="18" y="0"/>
                    <a:pt x="0" y="18"/>
                    <a:pt x="0" y="41"/>
                  </a:cubicBezTo>
                  <a:lnTo>
                    <a:pt x="0" y="272"/>
                  </a:lnTo>
                  <a:cubicBezTo>
                    <a:pt x="0" y="295"/>
                    <a:pt x="18" y="313"/>
                    <a:pt x="41" y="313"/>
                  </a:cubicBezTo>
                  <a:lnTo>
                    <a:pt x="457" y="313"/>
                  </a:lnTo>
                  <a:cubicBezTo>
                    <a:pt x="434" y="313"/>
                    <a:pt x="416" y="295"/>
                    <a:pt x="416" y="272"/>
                  </a:cubicBezTo>
                  <a:close/>
                </a:path>
              </a:pathLst>
            </a:custGeom>
            <a:solidFill>
              <a:sysClr val="windowText" lastClr="000000">
                <a:alpha val="20000"/>
              </a:sysClr>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400">
                <a:solidFill>
                  <a:schemeClr val="bg1"/>
                </a:solidFill>
              </a:endParaRPr>
            </a:p>
          </p:txBody>
        </p:sp>
        <p:sp>
          <p:nvSpPr>
            <p:cNvPr id="43" name="Freeform 8">
              <a:extLst>
                <a:ext uri="{FF2B5EF4-FFF2-40B4-BE49-F238E27FC236}">
                  <a16:creationId xmlns:a16="http://schemas.microsoft.com/office/drawing/2014/main" id="{18772046-73D9-4DF8-916D-F0DF6B59AB5A}"/>
                </a:ext>
              </a:extLst>
            </p:cNvPr>
            <p:cNvSpPr>
              <a:spLocks/>
            </p:cNvSpPr>
            <p:nvPr/>
          </p:nvSpPr>
          <p:spPr bwMode="auto">
            <a:xfrm>
              <a:off x="4114800" y="4938713"/>
              <a:ext cx="883444" cy="192881"/>
            </a:xfrm>
            <a:custGeom>
              <a:avLst/>
              <a:gdLst>
                <a:gd name="T0" fmla="*/ 41 w 1437"/>
                <a:gd name="T1" fmla="*/ 313 h 313"/>
                <a:gd name="T2" fmla="*/ 0 w 1437"/>
                <a:gd name="T3" fmla="*/ 272 h 313"/>
                <a:gd name="T4" fmla="*/ 0 w 1437"/>
                <a:gd name="T5" fmla="*/ 41 h 313"/>
                <a:gd name="T6" fmla="*/ 41 w 1437"/>
                <a:gd name="T7" fmla="*/ 0 h 313"/>
                <a:gd name="T8" fmla="*/ 1396 w 1437"/>
                <a:gd name="T9" fmla="*/ 0 h 313"/>
                <a:gd name="T10" fmla="*/ 1437 w 1437"/>
                <a:gd name="T11" fmla="*/ 41 h 313"/>
                <a:gd name="T12" fmla="*/ 1437 w 1437"/>
                <a:gd name="T13" fmla="*/ 272 h 313"/>
                <a:gd name="T14" fmla="*/ 1396 w 1437"/>
                <a:gd name="T15" fmla="*/ 313 h 313"/>
                <a:gd name="T16" fmla="*/ 41 w 1437"/>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7" h="313">
                  <a:moveTo>
                    <a:pt x="41" y="313"/>
                  </a:moveTo>
                  <a:cubicBezTo>
                    <a:pt x="18" y="313"/>
                    <a:pt x="0" y="295"/>
                    <a:pt x="0" y="272"/>
                  </a:cubicBezTo>
                  <a:lnTo>
                    <a:pt x="0" y="41"/>
                  </a:lnTo>
                  <a:cubicBezTo>
                    <a:pt x="0" y="18"/>
                    <a:pt x="18" y="0"/>
                    <a:pt x="41" y="0"/>
                  </a:cubicBezTo>
                  <a:lnTo>
                    <a:pt x="1396" y="0"/>
                  </a:lnTo>
                  <a:cubicBezTo>
                    <a:pt x="1419" y="0"/>
                    <a:pt x="1437" y="18"/>
                    <a:pt x="1437" y="41"/>
                  </a:cubicBezTo>
                  <a:lnTo>
                    <a:pt x="1437" y="272"/>
                  </a:lnTo>
                  <a:cubicBezTo>
                    <a:pt x="1437" y="295"/>
                    <a:pt x="1419" y="313"/>
                    <a:pt x="1396" y="313"/>
                  </a:cubicBezTo>
                  <a:lnTo>
                    <a:pt x="41" y="313"/>
                  </a:lnTo>
                  <a:close/>
                </a:path>
              </a:pathLst>
            </a:custGeom>
            <a:solidFill>
              <a:srgbClr val="D3D3D3">
                <a:lumMod val="75000"/>
              </a:srgbClr>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400">
                <a:solidFill>
                  <a:schemeClr val="bg1"/>
                </a:solidFill>
              </a:endParaRPr>
            </a:p>
          </p:txBody>
        </p:sp>
        <p:sp>
          <p:nvSpPr>
            <p:cNvPr id="44" name="Freeform 9">
              <a:extLst>
                <a:ext uri="{FF2B5EF4-FFF2-40B4-BE49-F238E27FC236}">
                  <a16:creationId xmlns:a16="http://schemas.microsoft.com/office/drawing/2014/main" id="{54BE6A29-AFCD-49D1-B17E-51F2E01AE903}"/>
                </a:ext>
              </a:extLst>
            </p:cNvPr>
            <p:cNvSpPr>
              <a:spLocks/>
            </p:cNvSpPr>
            <p:nvPr/>
          </p:nvSpPr>
          <p:spPr bwMode="auto">
            <a:xfrm>
              <a:off x="4114800" y="4938713"/>
              <a:ext cx="280988" cy="192881"/>
            </a:xfrm>
            <a:custGeom>
              <a:avLst/>
              <a:gdLst>
                <a:gd name="T0" fmla="*/ 416 w 457"/>
                <a:gd name="T1" fmla="*/ 272 h 313"/>
                <a:gd name="T2" fmla="*/ 416 w 457"/>
                <a:gd name="T3" fmla="*/ 41 h 313"/>
                <a:gd name="T4" fmla="*/ 457 w 457"/>
                <a:gd name="T5" fmla="*/ 0 h 313"/>
                <a:gd name="T6" fmla="*/ 41 w 457"/>
                <a:gd name="T7" fmla="*/ 0 h 313"/>
                <a:gd name="T8" fmla="*/ 0 w 457"/>
                <a:gd name="T9" fmla="*/ 41 h 313"/>
                <a:gd name="T10" fmla="*/ 0 w 457"/>
                <a:gd name="T11" fmla="*/ 272 h 313"/>
                <a:gd name="T12" fmla="*/ 41 w 457"/>
                <a:gd name="T13" fmla="*/ 313 h 313"/>
                <a:gd name="T14" fmla="*/ 457 w 457"/>
                <a:gd name="T15" fmla="*/ 313 h 313"/>
                <a:gd name="T16" fmla="*/ 416 w 457"/>
                <a:gd name="T17" fmla="*/ 27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313">
                  <a:moveTo>
                    <a:pt x="416" y="272"/>
                  </a:moveTo>
                  <a:lnTo>
                    <a:pt x="416" y="41"/>
                  </a:lnTo>
                  <a:cubicBezTo>
                    <a:pt x="416" y="18"/>
                    <a:pt x="434" y="0"/>
                    <a:pt x="457" y="0"/>
                  </a:cubicBezTo>
                  <a:lnTo>
                    <a:pt x="41" y="0"/>
                  </a:lnTo>
                  <a:cubicBezTo>
                    <a:pt x="18" y="0"/>
                    <a:pt x="0" y="18"/>
                    <a:pt x="0" y="41"/>
                  </a:cubicBezTo>
                  <a:lnTo>
                    <a:pt x="0" y="272"/>
                  </a:lnTo>
                  <a:cubicBezTo>
                    <a:pt x="0" y="295"/>
                    <a:pt x="18" y="313"/>
                    <a:pt x="41" y="313"/>
                  </a:cubicBezTo>
                  <a:lnTo>
                    <a:pt x="457" y="313"/>
                  </a:lnTo>
                  <a:cubicBezTo>
                    <a:pt x="434" y="313"/>
                    <a:pt x="416" y="295"/>
                    <a:pt x="416" y="272"/>
                  </a:cubicBezTo>
                  <a:close/>
                </a:path>
              </a:pathLst>
            </a:custGeom>
            <a:solidFill>
              <a:sysClr val="windowText" lastClr="000000">
                <a:alpha val="20000"/>
              </a:sysClr>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400">
                <a:solidFill>
                  <a:schemeClr val="bg1"/>
                </a:solidFill>
              </a:endParaRPr>
            </a:p>
          </p:txBody>
        </p:sp>
        <p:sp>
          <p:nvSpPr>
            <p:cNvPr id="45" name="Freeform 10">
              <a:extLst>
                <a:ext uri="{FF2B5EF4-FFF2-40B4-BE49-F238E27FC236}">
                  <a16:creationId xmlns:a16="http://schemas.microsoft.com/office/drawing/2014/main" id="{DD234768-843E-4FA8-9CEB-41A998BE4D90}"/>
                </a:ext>
              </a:extLst>
            </p:cNvPr>
            <p:cNvSpPr>
              <a:spLocks/>
            </p:cNvSpPr>
            <p:nvPr/>
          </p:nvSpPr>
          <p:spPr bwMode="auto">
            <a:xfrm>
              <a:off x="4243388" y="5149454"/>
              <a:ext cx="626269" cy="172641"/>
            </a:xfrm>
            <a:custGeom>
              <a:avLst/>
              <a:gdLst>
                <a:gd name="T0" fmla="*/ 509 w 1017"/>
                <a:gd name="T1" fmla="*/ 281 h 281"/>
                <a:gd name="T2" fmla="*/ 0 w 1017"/>
                <a:gd name="T3" fmla="*/ 0 h 281"/>
                <a:gd name="T4" fmla="*/ 1017 w 1017"/>
                <a:gd name="T5" fmla="*/ 0 h 281"/>
                <a:gd name="T6" fmla="*/ 509 w 1017"/>
                <a:gd name="T7" fmla="*/ 281 h 281"/>
              </a:gdLst>
              <a:ahLst/>
              <a:cxnLst>
                <a:cxn ang="0">
                  <a:pos x="T0" y="T1"/>
                </a:cxn>
                <a:cxn ang="0">
                  <a:pos x="T2" y="T3"/>
                </a:cxn>
                <a:cxn ang="0">
                  <a:pos x="T4" y="T5"/>
                </a:cxn>
                <a:cxn ang="0">
                  <a:pos x="T6" y="T7"/>
                </a:cxn>
              </a:cxnLst>
              <a:rect l="0" t="0" r="r" b="b"/>
              <a:pathLst>
                <a:path w="1017" h="281">
                  <a:moveTo>
                    <a:pt x="509" y="281"/>
                  </a:moveTo>
                  <a:cubicBezTo>
                    <a:pt x="243" y="281"/>
                    <a:pt x="24" y="157"/>
                    <a:pt x="0" y="0"/>
                  </a:cubicBezTo>
                  <a:lnTo>
                    <a:pt x="1017" y="0"/>
                  </a:lnTo>
                  <a:cubicBezTo>
                    <a:pt x="993" y="157"/>
                    <a:pt x="774" y="281"/>
                    <a:pt x="509" y="281"/>
                  </a:cubicBezTo>
                  <a:close/>
                </a:path>
              </a:pathLst>
            </a:custGeom>
            <a:solidFill>
              <a:srgbClr val="D3D3D3">
                <a:lumMod val="50000"/>
              </a:srgbClr>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400">
                <a:solidFill>
                  <a:schemeClr val="bg1"/>
                </a:solidFill>
              </a:endParaRPr>
            </a:p>
          </p:txBody>
        </p:sp>
        <p:sp>
          <p:nvSpPr>
            <p:cNvPr id="46" name="Freeform 11">
              <a:extLst>
                <a:ext uri="{FF2B5EF4-FFF2-40B4-BE49-F238E27FC236}">
                  <a16:creationId xmlns:a16="http://schemas.microsoft.com/office/drawing/2014/main" id="{7B214E55-379A-41CF-9E83-BAD5D4FFD14D}"/>
                </a:ext>
              </a:extLst>
            </p:cNvPr>
            <p:cNvSpPr>
              <a:spLocks/>
            </p:cNvSpPr>
            <p:nvPr/>
          </p:nvSpPr>
          <p:spPr bwMode="auto">
            <a:xfrm>
              <a:off x="4243388" y="5149454"/>
              <a:ext cx="440531" cy="172641"/>
            </a:xfrm>
            <a:custGeom>
              <a:avLst/>
              <a:gdLst>
                <a:gd name="T0" fmla="*/ 416 w 716"/>
                <a:gd name="T1" fmla="*/ 0 h 281"/>
                <a:gd name="T2" fmla="*/ 0 w 716"/>
                <a:gd name="T3" fmla="*/ 0 h 281"/>
                <a:gd name="T4" fmla="*/ 509 w 716"/>
                <a:gd name="T5" fmla="*/ 281 h 281"/>
                <a:gd name="T6" fmla="*/ 716 w 716"/>
                <a:gd name="T7" fmla="*/ 254 h 281"/>
                <a:gd name="T8" fmla="*/ 416 w 716"/>
                <a:gd name="T9" fmla="*/ 0 h 281"/>
              </a:gdLst>
              <a:ahLst/>
              <a:cxnLst>
                <a:cxn ang="0">
                  <a:pos x="T0" y="T1"/>
                </a:cxn>
                <a:cxn ang="0">
                  <a:pos x="T2" y="T3"/>
                </a:cxn>
                <a:cxn ang="0">
                  <a:pos x="T4" y="T5"/>
                </a:cxn>
                <a:cxn ang="0">
                  <a:pos x="T6" y="T7"/>
                </a:cxn>
                <a:cxn ang="0">
                  <a:pos x="T8" y="T9"/>
                </a:cxn>
              </a:cxnLst>
              <a:rect l="0" t="0" r="r" b="b"/>
              <a:pathLst>
                <a:path w="716" h="281">
                  <a:moveTo>
                    <a:pt x="416" y="0"/>
                  </a:moveTo>
                  <a:lnTo>
                    <a:pt x="0" y="0"/>
                  </a:lnTo>
                  <a:cubicBezTo>
                    <a:pt x="24" y="157"/>
                    <a:pt x="243" y="281"/>
                    <a:pt x="509" y="281"/>
                  </a:cubicBezTo>
                  <a:cubicBezTo>
                    <a:pt x="582" y="281"/>
                    <a:pt x="653" y="272"/>
                    <a:pt x="716" y="254"/>
                  </a:cubicBezTo>
                  <a:cubicBezTo>
                    <a:pt x="552" y="210"/>
                    <a:pt x="433" y="113"/>
                    <a:pt x="416" y="0"/>
                  </a:cubicBezTo>
                  <a:close/>
                </a:path>
              </a:pathLst>
            </a:custGeom>
            <a:solidFill>
              <a:sysClr val="windowText" lastClr="000000">
                <a:alpha val="20000"/>
              </a:sysClr>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400">
                <a:solidFill>
                  <a:schemeClr val="bg1"/>
                </a:solidFill>
              </a:endParaRPr>
            </a:p>
          </p:txBody>
        </p:sp>
        <p:sp>
          <p:nvSpPr>
            <p:cNvPr id="47" name="Freeform 12">
              <a:extLst>
                <a:ext uri="{FF2B5EF4-FFF2-40B4-BE49-F238E27FC236}">
                  <a16:creationId xmlns:a16="http://schemas.microsoft.com/office/drawing/2014/main" id="{1937200B-180E-487B-AB61-CBBC33488228}"/>
                </a:ext>
              </a:extLst>
            </p:cNvPr>
            <p:cNvSpPr>
              <a:spLocks/>
            </p:cNvSpPr>
            <p:nvPr/>
          </p:nvSpPr>
          <p:spPr bwMode="auto">
            <a:xfrm>
              <a:off x="3402807" y="2358629"/>
              <a:ext cx="2183606" cy="465535"/>
            </a:xfrm>
            <a:custGeom>
              <a:avLst/>
              <a:gdLst>
                <a:gd name="T0" fmla="*/ 0 w 3551"/>
                <a:gd name="T1" fmla="*/ 757 h 757"/>
                <a:gd name="T2" fmla="*/ 3551 w 3551"/>
                <a:gd name="T3" fmla="*/ 757 h 757"/>
                <a:gd name="T4" fmla="*/ 3241 w 3551"/>
                <a:gd name="T5" fmla="*/ 0 h 757"/>
                <a:gd name="T6" fmla="*/ 310 w 3551"/>
                <a:gd name="T7" fmla="*/ 0 h 757"/>
                <a:gd name="T8" fmla="*/ 0 w 3551"/>
                <a:gd name="T9" fmla="*/ 757 h 757"/>
              </a:gdLst>
              <a:ahLst/>
              <a:cxnLst>
                <a:cxn ang="0">
                  <a:pos x="T0" y="T1"/>
                </a:cxn>
                <a:cxn ang="0">
                  <a:pos x="T2" y="T3"/>
                </a:cxn>
                <a:cxn ang="0">
                  <a:pos x="T4" y="T5"/>
                </a:cxn>
                <a:cxn ang="0">
                  <a:pos x="T6" y="T7"/>
                </a:cxn>
                <a:cxn ang="0">
                  <a:pos x="T8" y="T9"/>
                </a:cxn>
              </a:cxnLst>
              <a:rect l="0" t="0" r="r" b="b"/>
              <a:pathLst>
                <a:path w="3551" h="757">
                  <a:moveTo>
                    <a:pt x="0" y="757"/>
                  </a:moveTo>
                  <a:lnTo>
                    <a:pt x="3551" y="757"/>
                  </a:lnTo>
                  <a:cubicBezTo>
                    <a:pt x="3506" y="478"/>
                    <a:pt x="3398" y="221"/>
                    <a:pt x="3241" y="0"/>
                  </a:cubicBezTo>
                  <a:lnTo>
                    <a:pt x="310" y="0"/>
                  </a:lnTo>
                  <a:cubicBezTo>
                    <a:pt x="153" y="221"/>
                    <a:pt x="45" y="478"/>
                    <a:pt x="0" y="757"/>
                  </a:cubicBezTo>
                  <a:close/>
                </a:path>
              </a:pathLst>
            </a:custGeom>
            <a:solidFill>
              <a:schemeClr val="accent2"/>
            </a:solidFill>
            <a:ln>
              <a:noFill/>
            </a:ln>
            <a:effectLst>
              <a:outerShdw blurRad="50800" dist="38100" dir="10800000" algn="r" rotWithShape="0">
                <a:prstClr val="black">
                  <a:alpha val="40000"/>
                </a:prst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400">
                <a:solidFill>
                  <a:schemeClr val="bg1"/>
                </a:solidFill>
              </a:endParaRPr>
            </a:p>
          </p:txBody>
        </p:sp>
        <p:sp>
          <p:nvSpPr>
            <p:cNvPr id="48" name="Freeform 13">
              <a:extLst>
                <a:ext uri="{FF2B5EF4-FFF2-40B4-BE49-F238E27FC236}">
                  <a16:creationId xmlns:a16="http://schemas.microsoft.com/office/drawing/2014/main" id="{F44FFBBE-61B5-4D89-A311-CE2A604275D6}"/>
                </a:ext>
              </a:extLst>
            </p:cNvPr>
            <p:cNvSpPr>
              <a:spLocks/>
            </p:cNvSpPr>
            <p:nvPr/>
          </p:nvSpPr>
          <p:spPr bwMode="auto">
            <a:xfrm>
              <a:off x="3512344" y="2824163"/>
              <a:ext cx="2210991" cy="465535"/>
            </a:xfrm>
            <a:custGeom>
              <a:avLst/>
              <a:gdLst>
                <a:gd name="T0" fmla="*/ 0 w 3595"/>
                <a:gd name="T1" fmla="*/ 283 h 758"/>
                <a:gd name="T2" fmla="*/ 63 w 3595"/>
                <a:gd name="T3" fmla="*/ 758 h 758"/>
                <a:gd name="T4" fmla="*/ 3532 w 3595"/>
                <a:gd name="T5" fmla="*/ 758 h 758"/>
                <a:gd name="T6" fmla="*/ 3595 w 3595"/>
                <a:gd name="T7" fmla="*/ 283 h 758"/>
                <a:gd name="T8" fmla="*/ 3573 w 3595"/>
                <a:gd name="T9" fmla="*/ 0 h 758"/>
                <a:gd name="T10" fmla="*/ 22 w 3595"/>
                <a:gd name="T11" fmla="*/ 0 h 758"/>
                <a:gd name="T12" fmla="*/ 0 w 3595"/>
                <a:gd name="T13" fmla="*/ 283 h 758"/>
              </a:gdLst>
              <a:ahLst/>
              <a:cxnLst>
                <a:cxn ang="0">
                  <a:pos x="T0" y="T1"/>
                </a:cxn>
                <a:cxn ang="0">
                  <a:pos x="T2" y="T3"/>
                </a:cxn>
                <a:cxn ang="0">
                  <a:pos x="T4" y="T5"/>
                </a:cxn>
                <a:cxn ang="0">
                  <a:pos x="T6" y="T7"/>
                </a:cxn>
                <a:cxn ang="0">
                  <a:pos x="T8" y="T9"/>
                </a:cxn>
                <a:cxn ang="0">
                  <a:pos x="T10" y="T11"/>
                </a:cxn>
                <a:cxn ang="0">
                  <a:pos x="T12" y="T13"/>
                </a:cxn>
              </a:cxnLst>
              <a:rect l="0" t="0" r="r" b="b"/>
              <a:pathLst>
                <a:path w="3595" h="758">
                  <a:moveTo>
                    <a:pt x="0" y="283"/>
                  </a:moveTo>
                  <a:cubicBezTo>
                    <a:pt x="0" y="445"/>
                    <a:pt x="22" y="605"/>
                    <a:pt x="63" y="758"/>
                  </a:cubicBezTo>
                  <a:lnTo>
                    <a:pt x="3532" y="758"/>
                  </a:lnTo>
                  <a:cubicBezTo>
                    <a:pt x="3573" y="605"/>
                    <a:pt x="3595" y="445"/>
                    <a:pt x="3595" y="283"/>
                  </a:cubicBezTo>
                  <a:cubicBezTo>
                    <a:pt x="3595" y="187"/>
                    <a:pt x="3587" y="92"/>
                    <a:pt x="3573" y="0"/>
                  </a:cubicBezTo>
                  <a:lnTo>
                    <a:pt x="22" y="0"/>
                  </a:lnTo>
                  <a:cubicBezTo>
                    <a:pt x="8" y="92"/>
                    <a:pt x="0" y="187"/>
                    <a:pt x="0" y="283"/>
                  </a:cubicBezTo>
                  <a:close/>
                </a:path>
              </a:pathLst>
            </a:custGeom>
            <a:solidFill>
              <a:srgbClr val="5DD6F9"/>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400">
                <a:solidFill>
                  <a:schemeClr val="bg1"/>
                </a:solidFill>
              </a:endParaRPr>
            </a:p>
          </p:txBody>
        </p:sp>
        <p:sp>
          <p:nvSpPr>
            <p:cNvPr id="49" name="Freeform 15">
              <a:extLst>
                <a:ext uri="{FF2B5EF4-FFF2-40B4-BE49-F238E27FC236}">
                  <a16:creationId xmlns:a16="http://schemas.microsoft.com/office/drawing/2014/main" id="{772A729B-0D20-4F4E-AF96-FFEF6FD8ECF9}"/>
                </a:ext>
              </a:extLst>
            </p:cNvPr>
            <p:cNvSpPr>
              <a:spLocks/>
            </p:cNvSpPr>
            <p:nvPr/>
          </p:nvSpPr>
          <p:spPr bwMode="auto">
            <a:xfrm>
              <a:off x="3427810" y="3289698"/>
              <a:ext cx="2133600" cy="465535"/>
            </a:xfrm>
            <a:custGeom>
              <a:avLst/>
              <a:gdLst>
                <a:gd name="T0" fmla="*/ 426 w 3469"/>
                <a:gd name="T1" fmla="*/ 757 h 757"/>
                <a:gd name="T2" fmla="*/ 3043 w 3469"/>
                <a:gd name="T3" fmla="*/ 757 h 757"/>
                <a:gd name="T4" fmla="*/ 3469 w 3469"/>
                <a:gd name="T5" fmla="*/ 0 h 757"/>
                <a:gd name="T6" fmla="*/ 0 w 3469"/>
                <a:gd name="T7" fmla="*/ 0 h 757"/>
                <a:gd name="T8" fmla="*/ 426 w 3469"/>
                <a:gd name="T9" fmla="*/ 757 h 757"/>
              </a:gdLst>
              <a:ahLst/>
              <a:cxnLst>
                <a:cxn ang="0">
                  <a:pos x="T0" y="T1"/>
                </a:cxn>
                <a:cxn ang="0">
                  <a:pos x="T2" y="T3"/>
                </a:cxn>
                <a:cxn ang="0">
                  <a:pos x="T4" y="T5"/>
                </a:cxn>
                <a:cxn ang="0">
                  <a:pos x="T6" y="T7"/>
                </a:cxn>
                <a:cxn ang="0">
                  <a:pos x="T8" y="T9"/>
                </a:cxn>
              </a:cxnLst>
              <a:rect l="0" t="0" r="r" b="b"/>
              <a:pathLst>
                <a:path w="3469" h="757">
                  <a:moveTo>
                    <a:pt x="426" y="757"/>
                  </a:moveTo>
                  <a:lnTo>
                    <a:pt x="3043" y="757"/>
                  </a:lnTo>
                  <a:cubicBezTo>
                    <a:pt x="3247" y="540"/>
                    <a:pt x="3392" y="281"/>
                    <a:pt x="3469" y="0"/>
                  </a:cubicBezTo>
                  <a:lnTo>
                    <a:pt x="0" y="0"/>
                  </a:lnTo>
                  <a:cubicBezTo>
                    <a:pt x="77" y="281"/>
                    <a:pt x="222" y="540"/>
                    <a:pt x="426" y="757"/>
                  </a:cubicBezTo>
                  <a:close/>
                </a:path>
              </a:pathLst>
            </a:custGeom>
            <a:solidFill>
              <a:srgbClr val="F24979"/>
            </a:solidFill>
            <a:ln>
              <a:noFill/>
            </a:ln>
            <a:effectLst>
              <a:outerShdw blurRad="50800" dist="38100" dir="10800000" algn="r" rotWithShape="0">
                <a:prstClr val="black">
                  <a:alpha val="40000"/>
                </a:prst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400">
                <a:solidFill>
                  <a:schemeClr val="bg1"/>
                </a:solidFill>
              </a:endParaRPr>
            </a:p>
          </p:txBody>
        </p:sp>
        <p:sp>
          <p:nvSpPr>
            <p:cNvPr id="50" name="Freeform 16">
              <a:extLst>
                <a:ext uri="{FF2B5EF4-FFF2-40B4-BE49-F238E27FC236}">
                  <a16:creationId xmlns:a16="http://schemas.microsoft.com/office/drawing/2014/main" id="{D400BCE7-F0D1-492A-9504-752002167E85}"/>
                </a:ext>
              </a:extLst>
            </p:cNvPr>
            <p:cNvSpPr>
              <a:spLocks/>
            </p:cNvSpPr>
            <p:nvPr/>
          </p:nvSpPr>
          <p:spPr bwMode="auto">
            <a:xfrm>
              <a:off x="3812381" y="3755231"/>
              <a:ext cx="1610916" cy="466725"/>
            </a:xfrm>
            <a:custGeom>
              <a:avLst/>
              <a:gdLst>
                <a:gd name="T0" fmla="*/ 0 w 2617"/>
                <a:gd name="T1" fmla="*/ 0 h 757"/>
                <a:gd name="T2" fmla="*/ 15 w 2617"/>
                <a:gd name="T3" fmla="*/ 16 h 757"/>
                <a:gd name="T4" fmla="*/ 24 w 2617"/>
                <a:gd name="T5" fmla="*/ 26 h 757"/>
                <a:gd name="T6" fmla="*/ 62 w 2617"/>
                <a:gd name="T7" fmla="*/ 64 h 757"/>
                <a:gd name="T8" fmla="*/ 82 w 2617"/>
                <a:gd name="T9" fmla="*/ 87 h 757"/>
                <a:gd name="T10" fmla="*/ 497 w 2617"/>
                <a:gd name="T11" fmla="*/ 757 h 757"/>
                <a:gd name="T12" fmla="*/ 2120 w 2617"/>
                <a:gd name="T13" fmla="*/ 757 h 757"/>
                <a:gd name="T14" fmla="*/ 2535 w 2617"/>
                <a:gd name="T15" fmla="*/ 87 h 757"/>
                <a:gd name="T16" fmla="*/ 2535 w 2617"/>
                <a:gd name="T17" fmla="*/ 86 h 757"/>
                <a:gd name="T18" fmla="*/ 2546 w 2617"/>
                <a:gd name="T19" fmla="*/ 74 h 757"/>
                <a:gd name="T20" fmla="*/ 2594 w 2617"/>
                <a:gd name="T21" fmla="*/ 24 h 757"/>
                <a:gd name="T22" fmla="*/ 2602 w 2617"/>
                <a:gd name="T23" fmla="*/ 16 h 757"/>
                <a:gd name="T24" fmla="*/ 2617 w 2617"/>
                <a:gd name="T25" fmla="*/ 0 h 757"/>
                <a:gd name="T26" fmla="*/ 0 w 2617"/>
                <a:gd name="T27"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17" h="757">
                  <a:moveTo>
                    <a:pt x="0" y="0"/>
                  </a:moveTo>
                  <a:cubicBezTo>
                    <a:pt x="5" y="5"/>
                    <a:pt x="10" y="10"/>
                    <a:pt x="15" y="16"/>
                  </a:cubicBezTo>
                  <a:lnTo>
                    <a:pt x="24" y="26"/>
                  </a:lnTo>
                  <a:cubicBezTo>
                    <a:pt x="37" y="39"/>
                    <a:pt x="50" y="52"/>
                    <a:pt x="62" y="64"/>
                  </a:cubicBezTo>
                  <a:lnTo>
                    <a:pt x="82" y="87"/>
                  </a:lnTo>
                  <a:cubicBezTo>
                    <a:pt x="308" y="332"/>
                    <a:pt x="430" y="570"/>
                    <a:pt x="497" y="757"/>
                  </a:cubicBezTo>
                  <a:lnTo>
                    <a:pt x="2120" y="757"/>
                  </a:lnTo>
                  <a:cubicBezTo>
                    <a:pt x="2187" y="570"/>
                    <a:pt x="2309" y="332"/>
                    <a:pt x="2535" y="87"/>
                  </a:cubicBezTo>
                  <a:lnTo>
                    <a:pt x="2535" y="86"/>
                  </a:lnTo>
                  <a:lnTo>
                    <a:pt x="2546" y="74"/>
                  </a:lnTo>
                  <a:cubicBezTo>
                    <a:pt x="2562" y="57"/>
                    <a:pt x="2578" y="41"/>
                    <a:pt x="2594" y="24"/>
                  </a:cubicBezTo>
                  <a:lnTo>
                    <a:pt x="2602" y="16"/>
                  </a:lnTo>
                  <a:cubicBezTo>
                    <a:pt x="2607" y="10"/>
                    <a:pt x="2612" y="5"/>
                    <a:pt x="2617" y="0"/>
                  </a:cubicBezTo>
                  <a:lnTo>
                    <a:pt x="0" y="0"/>
                  </a:lnTo>
                  <a:close/>
                </a:path>
              </a:pathLst>
            </a:custGeom>
            <a:solidFill>
              <a:schemeClr val="tx2"/>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400">
                <a:solidFill>
                  <a:schemeClr val="bg1"/>
                </a:solidFill>
              </a:endParaRPr>
            </a:p>
          </p:txBody>
        </p:sp>
        <p:sp>
          <p:nvSpPr>
            <p:cNvPr id="51" name="Freeform 17">
              <a:extLst>
                <a:ext uri="{FF2B5EF4-FFF2-40B4-BE49-F238E27FC236}">
                  <a16:creationId xmlns:a16="http://schemas.microsoft.com/office/drawing/2014/main" id="{4891878B-DB21-4CCE-976E-54D9EDFD5E4E}"/>
                </a:ext>
              </a:extLst>
            </p:cNvPr>
            <p:cNvSpPr>
              <a:spLocks/>
            </p:cNvSpPr>
            <p:nvPr/>
          </p:nvSpPr>
          <p:spPr bwMode="auto">
            <a:xfrm>
              <a:off x="4057650" y="4221957"/>
              <a:ext cx="997744" cy="465535"/>
            </a:xfrm>
            <a:custGeom>
              <a:avLst/>
              <a:gdLst>
                <a:gd name="T0" fmla="*/ 1544 w 1623"/>
                <a:gd name="T1" fmla="*/ 657 h 758"/>
                <a:gd name="T2" fmla="*/ 1544 w 1623"/>
                <a:gd name="T3" fmla="*/ 371 h 758"/>
                <a:gd name="T4" fmla="*/ 1623 w 1623"/>
                <a:gd name="T5" fmla="*/ 0 h 758"/>
                <a:gd name="T6" fmla="*/ 0 w 1623"/>
                <a:gd name="T7" fmla="*/ 0 h 758"/>
                <a:gd name="T8" fmla="*/ 79 w 1623"/>
                <a:gd name="T9" fmla="*/ 371 h 758"/>
                <a:gd name="T10" fmla="*/ 79 w 1623"/>
                <a:gd name="T11" fmla="*/ 380 h 758"/>
                <a:gd name="T12" fmla="*/ 79 w 1623"/>
                <a:gd name="T13" fmla="*/ 657 h 758"/>
                <a:gd name="T14" fmla="*/ 180 w 1623"/>
                <a:gd name="T15" fmla="*/ 758 h 758"/>
                <a:gd name="T16" fmla="*/ 1443 w 1623"/>
                <a:gd name="T17" fmla="*/ 758 h 758"/>
                <a:gd name="T18" fmla="*/ 1544 w 1623"/>
                <a:gd name="T19" fmla="*/ 657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3" h="758">
                  <a:moveTo>
                    <a:pt x="1544" y="657"/>
                  </a:moveTo>
                  <a:lnTo>
                    <a:pt x="1544" y="371"/>
                  </a:lnTo>
                  <a:cubicBezTo>
                    <a:pt x="1546" y="325"/>
                    <a:pt x="1556" y="188"/>
                    <a:pt x="1623" y="0"/>
                  </a:cubicBezTo>
                  <a:lnTo>
                    <a:pt x="0" y="0"/>
                  </a:lnTo>
                  <a:cubicBezTo>
                    <a:pt x="67" y="188"/>
                    <a:pt x="77" y="326"/>
                    <a:pt x="79" y="371"/>
                  </a:cubicBezTo>
                  <a:lnTo>
                    <a:pt x="79" y="380"/>
                  </a:lnTo>
                  <a:lnTo>
                    <a:pt x="79" y="657"/>
                  </a:lnTo>
                  <a:cubicBezTo>
                    <a:pt x="79" y="712"/>
                    <a:pt x="124" y="758"/>
                    <a:pt x="180" y="758"/>
                  </a:cubicBezTo>
                  <a:lnTo>
                    <a:pt x="1443" y="758"/>
                  </a:lnTo>
                  <a:cubicBezTo>
                    <a:pt x="1499" y="758"/>
                    <a:pt x="1544" y="712"/>
                    <a:pt x="1544" y="657"/>
                  </a:cubicBezTo>
                  <a:close/>
                </a:path>
              </a:pathLst>
            </a:custGeom>
            <a:solidFill>
              <a:srgbClr val="B1B66E"/>
            </a:solidFill>
            <a:ln>
              <a:noFill/>
            </a:ln>
            <a:effectLst>
              <a:outerShdw blurRad="50800" dist="38100" dir="10800000" algn="r" rotWithShape="0">
                <a:prstClr val="black">
                  <a:alpha val="40000"/>
                </a:prst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400">
                <a:solidFill>
                  <a:schemeClr val="bg1"/>
                </a:solidFill>
              </a:endParaRPr>
            </a:p>
          </p:txBody>
        </p:sp>
      </p:grpSp>
      <p:grpSp>
        <p:nvGrpSpPr>
          <p:cNvPr id="65" name="Group 64">
            <a:extLst>
              <a:ext uri="{FF2B5EF4-FFF2-40B4-BE49-F238E27FC236}">
                <a16:creationId xmlns:a16="http://schemas.microsoft.com/office/drawing/2014/main" id="{D59DFACE-4FC1-4367-910E-46CB321A0A8D}"/>
              </a:ext>
            </a:extLst>
          </p:cNvPr>
          <p:cNvGrpSpPr/>
          <p:nvPr/>
        </p:nvGrpSpPr>
        <p:grpSpPr>
          <a:xfrm>
            <a:off x="6096002" y="3092166"/>
            <a:ext cx="4571999" cy="738664"/>
            <a:chOff x="4572001" y="2625899"/>
            <a:chExt cx="4571999" cy="738664"/>
          </a:xfrm>
        </p:grpSpPr>
        <p:sp>
          <p:nvSpPr>
            <p:cNvPr id="30" name="Freeform 13">
              <a:extLst>
                <a:ext uri="{FF2B5EF4-FFF2-40B4-BE49-F238E27FC236}">
                  <a16:creationId xmlns:a16="http://schemas.microsoft.com/office/drawing/2014/main" id="{3BDF2873-25D9-4100-A935-768A4E0D8525}"/>
                </a:ext>
              </a:extLst>
            </p:cNvPr>
            <p:cNvSpPr>
              <a:spLocks/>
            </p:cNvSpPr>
            <p:nvPr/>
          </p:nvSpPr>
          <p:spPr bwMode="auto">
            <a:xfrm>
              <a:off x="4572001" y="2646164"/>
              <a:ext cx="4571999" cy="465535"/>
            </a:xfrm>
            <a:prstGeom prst="rect">
              <a:avLst/>
            </a:prstGeom>
            <a:solidFill>
              <a:srgbClr val="5DD6F9"/>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200"/>
                </a:spcBef>
                <a:spcAft>
                  <a:spcPts val="600"/>
                </a:spcAft>
              </a:pPr>
              <a:endParaRPr lang="en-GB" sz="1400">
                <a:solidFill>
                  <a:schemeClr val="bg1"/>
                </a:solidFill>
              </a:endParaRPr>
            </a:p>
          </p:txBody>
        </p:sp>
        <p:sp>
          <p:nvSpPr>
            <p:cNvPr id="37" name="Rectangle 36">
              <a:extLst>
                <a:ext uri="{FF2B5EF4-FFF2-40B4-BE49-F238E27FC236}">
                  <a16:creationId xmlns:a16="http://schemas.microsoft.com/office/drawing/2014/main" id="{9309488C-778D-4E39-B7C4-49D6BF83D04A}"/>
                </a:ext>
              </a:extLst>
            </p:cNvPr>
            <p:cNvSpPr/>
            <p:nvPr/>
          </p:nvSpPr>
          <p:spPr>
            <a:xfrm>
              <a:off x="8574220" y="2914363"/>
              <a:ext cx="374404" cy="374404"/>
            </a:xfrm>
            <a:prstGeom prst="rect">
              <a:avLst/>
            </a:prstGeom>
            <a:solidFill>
              <a:srgbClr val="5DD6F9"/>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a:solidFill>
                    <a:schemeClr val="bg1"/>
                  </a:solidFill>
                  <a:latin typeface="Aptos" panose="020B0004020202020204" pitchFamily="34" charset="0"/>
                </a:rPr>
                <a:t>3</a:t>
              </a:r>
            </a:p>
          </p:txBody>
        </p:sp>
        <p:sp>
          <p:nvSpPr>
            <p:cNvPr id="52" name="TextBox 51">
              <a:extLst>
                <a:ext uri="{FF2B5EF4-FFF2-40B4-BE49-F238E27FC236}">
                  <a16:creationId xmlns:a16="http://schemas.microsoft.com/office/drawing/2014/main" id="{ACE6D81C-7B1E-40B5-ADE7-7CA2A83B4A72}"/>
                </a:ext>
              </a:extLst>
            </p:cNvPr>
            <p:cNvSpPr txBox="1"/>
            <p:nvPr/>
          </p:nvSpPr>
          <p:spPr>
            <a:xfrm>
              <a:off x="5622726" y="2625899"/>
              <a:ext cx="3171825" cy="738664"/>
            </a:xfrm>
            <a:prstGeom prst="rect">
              <a:avLst/>
            </a:prstGeom>
            <a:noFill/>
          </p:spPr>
          <p:txBody>
            <a:bodyPr wrap="square" rtlCol="0">
              <a:spAutoFit/>
            </a:bodyPr>
            <a:lstStyle/>
            <a:p>
              <a:r>
                <a:rPr lang="en-GB" sz="1400">
                  <a:solidFill>
                    <a:schemeClr val="bg1"/>
                  </a:solidFill>
                  <a:latin typeface="Aptos" panose="020B0004020202020204" pitchFamily="34" charset="0"/>
                </a:rPr>
                <a:t>What other savings, pensions and investments do I have?</a:t>
              </a:r>
            </a:p>
            <a:p>
              <a:endParaRPr lang="en-GB" sz="1400"/>
            </a:p>
          </p:txBody>
        </p:sp>
      </p:grpSp>
      <p:grpSp>
        <p:nvGrpSpPr>
          <p:cNvPr id="63" name="Group 62">
            <a:extLst>
              <a:ext uri="{FF2B5EF4-FFF2-40B4-BE49-F238E27FC236}">
                <a16:creationId xmlns:a16="http://schemas.microsoft.com/office/drawing/2014/main" id="{0DB7DF49-9296-4A9D-BCDC-0520AFF99A70}"/>
              </a:ext>
            </a:extLst>
          </p:cNvPr>
          <p:cNvGrpSpPr/>
          <p:nvPr/>
        </p:nvGrpSpPr>
        <p:grpSpPr>
          <a:xfrm>
            <a:off x="6096001" y="2180172"/>
            <a:ext cx="4571999" cy="645182"/>
            <a:chOff x="4572000" y="1713905"/>
            <a:chExt cx="4571999" cy="645182"/>
          </a:xfrm>
        </p:grpSpPr>
        <p:sp>
          <p:nvSpPr>
            <p:cNvPr id="27" name="Freeform 14">
              <a:extLst>
                <a:ext uri="{FF2B5EF4-FFF2-40B4-BE49-F238E27FC236}">
                  <a16:creationId xmlns:a16="http://schemas.microsoft.com/office/drawing/2014/main" id="{EB4F66B2-1AEA-419C-BD72-838D862654BC}"/>
                </a:ext>
              </a:extLst>
            </p:cNvPr>
            <p:cNvSpPr>
              <a:spLocks/>
            </p:cNvSpPr>
            <p:nvPr/>
          </p:nvSpPr>
          <p:spPr bwMode="auto">
            <a:xfrm>
              <a:off x="4572000" y="1713905"/>
              <a:ext cx="4571999" cy="466725"/>
            </a:xfrm>
            <a:prstGeom prst="rect">
              <a:avLst/>
            </a:prstGeom>
            <a:solidFill>
              <a:srgbClr val="063951"/>
            </a:solidFill>
            <a:ln>
              <a:noFill/>
            </a:ln>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200"/>
                </a:spcBef>
                <a:spcAft>
                  <a:spcPts val="600"/>
                </a:spcAft>
              </a:pPr>
              <a:endParaRPr lang="en-GB" sz="1400">
                <a:solidFill>
                  <a:schemeClr val="bg1"/>
                </a:solidFill>
              </a:endParaRPr>
            </a:p>
          </p:txBody>
        </p:sp>
        <p:sp>
          <p:nvSpPr>
            <p:cNvPr id="28" name="Rectangle 27">
              <a:extLst>
                <a:ext uri="{FF2B5EF4-FFF2-40B4-BE49-F238E27FC236}">
                  <a16:creationId xmlns:a16="http://schemas.microsoft.com/office/drawing/2014/main" id="{74BF2D30-70D5-444F-A466-41ACA6C9430B}"/>
                </a:ext>
              </a:extLst>
            </p:cNvPr>
            <p:cNvSpPr/>
            <p:nvPr/>
          </p:nvSpPr>
          <p:spPr>
            <a:xfrm>
              <a:off x="8574220" y="1984683"/>
              <a:ext cx="374404" cy="374404"/>
            </a:xfrm>
            <a:prstGeom prst="rect">
              <a:avLst/>
            </a:prstGeom>
            <a:solidFill>
              <a:srgbClr val="06395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a:solidFill>
                    <a:schemeClr val="bg1"/>
                  </a:solidFill>
                  <a:latin typeface="Aptos" panose="020B0004020202020204" pitchFamily="34" charset="0"/>
                </a:rPr>
                <a:t>1</a:t>
              </a:r>
            </a:p>
          </p:txBody>
        </p:sp>
        <p:sp>
          <p:nvSpPr>
            <p:cNvPr id="53" name="TextBox 52">
              <a:extLst>
                <a:ext uri="{FF2B5EF4-FFF2-40B4-BE49-F238E27FC236}">
                  <a16:creationId xmlns:a16="http://schemas.microsoft.com/office/drawing/2014/main" id="{4521843D-B06D-4003-A9E3-D3F8D3FFEBAB}"/>
                </a:ext>
              </a:extLst>
            </p:cNvPr>
            <p:cNvSpPr txBox="1"/>
            <p:nvPr/>
          </p:nvSpPr>
          <p:spPr>
            <a:xfrm>
              <a:off x="5606057" y="1807615"/>
              <a:ext cx="3052762" cy="523220"/>
            </a:xfrm>
            <a:prstGeom prst="rect">
              <a:avLst/>
            </a:prstGeom>
            <a:noFill/>
          </p:spPr>
          <p:txBody>
            <a:bodyPr wrap="square" rtlCol="0">
              <a:spAutoFit/>
            </a:bodyPr>
            <a:lstStyle/>
            <a:p>
              <a:r>
                <a:rPr lang="en-GB" sz="1400">
                  <a:solidFill>
                    <a:schemeClr val="bg1"/>
                  </a:solidFill>
                  <a:latin typeface="Aptos" panose="020B0004020202020204" pitchFamily="34" charset="0"/>
                </a:rPr>
                <a:t>How much income do I need?</a:t>
              </a:r>
            </a:p>
            <a:p>
              <a:endParaRPr lang="en-GB" sz="1400"/>
            </a:p>
          </p:txBody>
        </p:sp>
      </p:grpSp>
      <p:grpSp>
        <p:nvGrpSpPr>
          <p:cNvPr id="64" name="Group 63">
            <a:extLst>
              <a:ext uri="{FF2B5EF4-FFF2-40B4-BE49-F238E27FC236}">
                <a16:creationId xmlns:a16="http://schemas.microsoft.com/office/drawing/2014/main" id="{3CCA7F6C-3044-4344-AF16-3F7C24F84D5F}"/>
              </a:ext>
            </a:extLst>
          </p:cNvPr>
          <p:cNvGrpSpPr/>
          <p:nvPr/>
        </p:nvGrpSpPr>
        <p:grpSpPr>
          <a:xfrm>
            <a:off x="1524000" y="2646897"/>
            <a:ext cx="4765478" cy="651306"/>
            <a:chOff x="0" y="2180630"/>
            <a:chExt cx="4765478" cy="651306"/>
          </a:xfrm>
          <a:solidFill>
            <a:schemeClr val="accent2"/>
          </a:solidFill>
        </p:grpSpPr>
        <p:sp>
          <p:nvSpPr>
            <p:cNvPr id="29" name="Freeform 12">
              <a:extLst>
                <a:ext uri="{FF2B5EF4-FFF2-40B4-BE49-F238E27FC236}">
                  <a16:creationId xmlns:a16="http://schemas.microsoft.com/office/drawing/2014/main" id="{E8DE6A05-5237-49DF-B93F-2C8212FFC858}"/>
                </a:ext>
              </a:extLst>
            </p:cNvPr>
            <p:cNvSpPr>
              <a:spLocks/>
            </p:cNvSpPr>
            <p:nvPr/>
          </p:nvSpPr>
          <p:spPr bwMode="auto">
            <a:xfrm>
              <a:off x="0" y="2180630"/>
              <a:ext cx="4765478" cy="465535"/>
            </a:xfrm>
            <a:prstGeom prst="rect">
              <a:avLst/>
            </a:prstGeom>
            <a:grp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200"/>
                </a:spcBef>
                <a:spcAft>
                  <a:spcPts val="600"/>
                </a:spcAft>
              </a:pPr>
              <a:endParaRPr lang="en-GB" sz="1400">
                <a:solidFill>
                  <a:schemeClr val="bg1"/>
                </a:solidFill>
              </a:endParaRPr>
            </a:p>
          </p:txBody>
        </p:sp>
        <p:sp>
          <p:nvSpPr>
            <p:cNvPr id="39" name="Rectangle 38">
              <a:extLst>
                <a:ext uri="{FF2B5EF4-FFF2-40B4-BE49-F238E27FC236}">
                  <a16:creationId xmlns:a16="http://schemas.microsoft.com/office/drawing/2014/main" id="{83866E6B-C119-4BE1-917B-5B8302F6545D}"/>
                </a:ext>
              </a:extLst>
            </p:cNvPr>
            <p:cNvSpPr/>
            <p:nvPr/>
          </p:nvSpPr>
          <p:spPr>
            <a:xfrm>
              <a:off x="195376" y="2457532"/>
              <a:ext cx="374404" cy="374404"/>
            </a:xfrm>
            <a:prstGeom prst="rect">
              <a:avLst/>
            </a:prstGeom>
            <a:grp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a:solidFill>
                    <a:schemeClr val="bg1"/>
                  </a:solidFill>
                  <a:latin typeface="Aptos" panose="020B0004020202020204" pitchFamily="34" charset="0"/>
                </a:rPr>
                <a:t>2</a:t>
              </a:r>
            </a:p>
          </p:txBody>
        </p:sp>
        <p:sp>
          <p:nvSpPr>
            <p:cNvPr id="54" name="TextBox 53">
              <a:extLst>
                <a:ext uri="{FF2B5EF4-FFF2-40B4-BE49-F238E27FC236}">
                  <a16:creationId xmlns:a16="http://schemas.microsoft.com/office/drawing/2014/main" id="{E7D992BD-D56F-44F9-84E9-0EC9DD9CC7BA}"/>
                </a:ext>
              </a:extLst>
            </p:cNvPr>
            <p:cNvSpPr txBox="1"/>
            <p:nvPr/>
          </p:nvSpPr>
          <p:spPr>
            <a:xfrm>
              <a:off x="616806" y="2278424"/>
              <a:ext cx="2348656" cy="523220"/>
            </a:xfrm>
            <a:prstGeom prst="rect">
              <a:avLst/>
            </a:prstGeom>
            <a:noFill/>
          </p:spPr>
          <p:txBody>
            <a:bodyPr wrap="none" rtlCol="0">
              <a:spAutoFit/>
            </a:bodyPr>
            <a:lstStyle/>
            <a:p>
              <a:r>
                <a:rPr lang="en-GB" sz="1400" dirty="0">
                  <a:solidFill>
                    <a:schemeClr val="bg1"/>
                  </a:solidFill>
                  <a:latin typeface="Aptos" panose="020B0004020202020204" pitchFamily="34" charset="0"/>
                </a:rPr>
                <a:t>When can I afford to retire?</a:t>
              </a:r>
            </a:p>
            <a:p>
              <a:endParaRPr lang="en-GB" sz="1400" dirty="0"/>
            </a:p>
          </p:txBody>
        </p:sp>
      </p:grpSp>
      <p:grpSp>
        <p:nvGrpSpPr>
          <p:cNvPr id="68" name="Group 67">
            <a:extLst>
              <a:ext uri="{FF2B5EF4-FFF2-40B4-BE49-F238E27FC236}">
                <a16:creationId xmlns:a16="http://schemas.microsoft.com/office/drawing/2014/main" id="{E6F91441-2299-47F4-B74C-C8CB5035D9C2}"/>
              </a:ext>
            </a:extLst>
          </p:cNvPr>
          <p:cNvGrpSpPr/>
          <p:nvPr/>
        </p:nvGrpSpPr>
        <p:grpSpPr>
          <a:xfrm>
            <a:off x="1523999" y="3545669"/>
            <a:ext cx="4572000" cy="738664"/>
            <a:chOff x="-1" y="3079402"/>
            <a:chExt cx="4572000" cy="738664"/>
          </a:xfrm>
        </p:grpSpPr>
        <p:sp>
          <p:nvSpPr>
            <p:cNvPr id="31" name="Freeform 15">
              <a:extLst>
                <a:ext uri="{FF2B5EF4-FFF2-40B4-BE49-F238E27FC236}">
                  <a16:creationId xmlns:a16="http://schemas.microsoft.com/office/drawing/2014/main" id="{FBFA5E56-E222-417B-AE97-798922103700}"/>
                </a:ext>
              </a:extLst>
            </p:cNvPr>
            <p:cNvSpPr>
              <a:spLocks/>
            </p:cNvSpPr>
            <p:nvPr/>
          </p:nvSpPr>
          <p:spPr bwMode="auto">
            <a:xfrm>
              <a:off x="-1" y="3111699"/>
              <a:ext cx="4572000" cy="465535"/>
            </a:xfrm>
            <a:prstGeom prst="rect">
              <a:avLst/>
            </a:prstGeom>
            <a:solidFill>
              <a:srgbClr val="F24979"/>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spcAft>
                  <a:spcPts val="600"/>
                </a:spcAft>
              </a:pPr>
              <a:endParaRPr lang="en-GB" sz="1400">
                <a:solidFill>
                  <a:schemeClr val="bg1"/>
                </a:solidFill>
              </a:endParaRPr>
            </a:p>
          </p:txBody>
        </p:sp>
        <p:sp>
          <p:nvSpPr>
            <p:cNvPr id="38" name="Rectangle 37">
              <a:extLst>
                <a:ext uri="{FF2B5EF4-FFF2-40B4-BE49-F238E27FC236}">
                  <a16:creationId xmlns:a16="http://schemas.microsoft.com/office/drawing/2014/main" id="{5C3DB9DA-D19B-44D9-AD5D-4F8D7CAD0B9C}"/>
                </a:ext>
              </a:extLst>
            </p:cNvPr>
            <p:cNvSpPr/>
            <p:nvPr/>
          </p:nvSpPr>
          <p:spPr>
            <a:xfrm>
              <a:off x="195377" y="3362066"/>
              <a:ext cx="374404" cy="374404"/>
            </a:xfrm>
            <a:prstGeom prst="rect">
              <a:avLst/>
            </a:prstGeom>
            <a:solidFill>
              <a:srgbClr val="F24979"/>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a:solidFill>
                    <a:schemeClr val="bg1"/>
                  </a:solidFill>
                  <a:latin typeface="Aptos" panose="020B0004020202020204" pitchFamily="34" charset="0"/>
                </a:rPr>
                <a:t>4</a:t>
              </a:r>
            </a:p>
          </p:txBody>
        </p:sp>
        <p:sp>
          <p:nvSpPr>
            <p:cNvPr id="55" name="TextBox 54">
              <a:extLst>
                <a:ext uri="{FF2B5EF4-FFF2-40B4-BE49-F238E27FC236}">
                  <a16:creationId xmlns:a16="http://schemas.microsoft.com/office/drawing/2014/main" id="{08F36D1E-CF40-4C80-9778-C93AF084ECCA}"/>
                </a:ext>
              </a:extLst>
            </p:cNvPr>
            <p:cNvSpPr txBox="1"/>
            <p:nvPr/>
          </p:nvSpPr>
          <p:spPr>
            <a:xfrm>
              <a:off x="626930" y="3079402"/>
              <a:ext cx="2731824" cy="738664"/>
            </a:xfrm>
            <a:prstGeom prst="rect">
              <a:avLst/>
            </a:prstGeom>
            <a:noFill/>
          </p:spPr>
          <p:txBody>
            <a:bodyPr wrap="square" rtlCol="0">
              <a:spAutoFit/>
            </a:bodyPr>
            <a:lstStyle/>
            <a:p>
              <a:r>
                <a:rPr lang="en-GB" sz="1400">
                  <a:solidFill>
                    <a:schemeClr val="bg1"/>
                  </a:solidFill>
                  <a:latin typeface="Aptos" panose="020B0004020202020204" pitchFamily="34" charset="0"/>
                </a:rPr>
                <a:t>Do I need more income or a higher lump sum?</a:t>
              </a:r>
            </a:p>
            <a:p>
              <a:endParaRPr lang="en-GB" sz="1400"/>
            </a:p>
          </p:txBody>
        </p:sp>
      </p:grpSp>
      <p:grpSp>
        <p:nvGrpSpPr>
          <p:cNvPr id="66" name="Group 65">
            <a:extLst>
              <a:ext uri="{FF2B5EF4-FFF2-40B4-BE49-F238E27FC236}">
                <a16:creationId xmlns:a16="http://schemas.microsoft.com/office/drawing/2014/main" id="{AE0B10D2-8F03-423B-B3B0-8AB8F0042612}"/>
              </a:ext>
            </a:extLst>
          </p:cNvPr>
          <p:cNvGrpSpPr/>
          <p:nvPr/>
        </p:nvGrpSpPr>
        <p:grpSpPr>
          <a:xfrm>
            <a:off x="6096001" y="4034755"/>
            <a:ext cx="4571999" cy="649961"/>
            <a:chOff x="4572000" y="3568487"/>
            <a:chExt cx="4571999" cy="649961"/>
          </a:xfrm>
        </p:grpSpPr>
        <p:sp>
          <p:nvSpPr>
            <p:cNvPr id="32" name="Freeform 16">
              <a:extLst>
                <a:ext uri="{FF2B5EF4-FFF2-40B4-BE49-F238E27FC236}">
                  <a16:creationId xmlns:a16="http://schemas.microsoft.com/office/drawing/2014/main" id="{0B125B2D-5D95-4132-B8BD-DC3FC4D2E5A8}"/>
                </a:ext>
              </a:extLst>
            </p:cNvPr>
            <p:cNvSpPr>
              <a:spLocks/>
            </p:cNvSpPr>
            <p:nvPr/>
          </p:nvSpPr>
          <p:spPr bwMode="auto">
            <a:xfrm>
              <a:off x="4572000" y="3577232"/>
              <a:ext cx="4571999" cy="466725"/>
            </a:xfrm>
            <a:prstGeom prst="rect">
              <a:avLst/>
            </a:prstGeom>
            <a:solidFill>
              <a:schemeClr val="tx2"/>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spcAft>
                  <a:spcPts val="600"/>
                </a:spcAft>
              </a:pPr>
              <a:endParaRPr lang="en-GB" sz="1400">
                <a:solidFill>
                  <a:schemeClr val="bg1"/>
                </a:solidFill>
              </a:endParaRPr>
            </a:p>
          </p:txBody>
        </p:sp>
        <p:sp>
          <p:nvSpPr>
            <p:cNvPr id="36" name="Rectangle 35">
              <a:extLst>
                <a:ext uri="{FF2B5EF4-FFF2-40B4-BE49-F238E27FC236}">
                  <a16:creationId xmlns:a16="http://schemas.microsoft.com/office/drawing/2014/main" id="{3ED8B3FD-C380-4FC8-A422-BD6A1CDB5645}"/>
                </a:ext>
              </a:extLst>
            </p:cNvPr>
            <p:cNvSpPr/>
            <p:nvPr/>
          </p:nvSpPr>
          <p:spPr>
            <a:xfrm>
              <a:off x="8574220" y="3844044"/>
              <a:ext cx="374404" cy="374404"/>
            </a:xfrm>
            <a:prstGeom prst="rect">
              <a:avLst/>
            </a:prstGeom>
            <a:solidFill>
              <a:schemeClr val="tx2"/>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a:solidFill>
                    <a:schemeClr val="bg1"/>
                  </a:solidFill>
                  <a:latin typeface="Aptos" panose="020B0004020202020204" pitchFamily="34" charset="0"/>
                </a:rPr>
                <a:t>5</a:t>
              </a:r>
            </a:p>
          </p:txBody>
        </p:sp>
        <p:sp>
          <p:nvSpPr>
            <p:cNvPr id="56" name="TextBox 55">
              <a:extLst>
                <a:ext uri="{FF2B5EF4-FFF2-40B4-BE49-F238E27FC236}">
                  <a16:creationId xmlns:a16="http://schemas.microsoft.com/office/drawing/2014/main" id="{2149D810-477A-4D52-AFE4-876ED2B6E95E}"/>
                </a:ext>
              </a:extLst>
            </p:cNvPr>
            <p:cNvSpPr txBox="1"/>
            <p:nvPr/>
          </p:nvSpPr>
          <p:spPr>
            <a:xfrm>
              <a:off x="5569744" y="3568487"/>
              <a:ext cx="3038088" cy="523220"/>
            </a:xfrm>
            <a:prstGeom prst="rect">
              <a:avLst/>
            </a:prstGeom>
            <a:noFill/>
          </p:spPr>
          <p:txBody>
            <a:bodyPr wrap="square" rtlCol="0">
              <a:spAutoFit/>
            </a:bodyPr>
            <a:lstStyle/>
            <a:p>
              <a:pPr>
                <a:spcBef>
                  <a:spcPts val="1200"/>
                </a:spcBef>
                <a:spcAft>
                  <a:spcPts val="600"/>
                </a:spcAft>
              </a:pPr>
              <a:r>
                <a:rPr lang="en-GB" sz="1400">
                  <a:solidFill>
                    <a:schemeClr val="bg1"/>
                  </a:solidFill>
                  <a:latin typeface="Aptos" panose="020B0004020202020204" pitchFamily="34" charset="0"/>
                </a:rPr>
                <a:t>Should I still make further pension savings now?</a:t>
              </a:r>
            </a:p>
          </p:txBody>
        </p:sp>
      </p:grpSp>
      <p:grpSp>
        <p:nvGrpSpPr>
          <p:cNvPr id="67" name="Group 66">
            <a:extLst>
              <a:ext uri="{FF2B5EF4-FFF2-40B4-BE49-F238E27FC236}">
                <a16:creationId xmlns:a16="http://schemas.microsoft.com/office/drawing/2014/main" id="{BF06D3A9-A2CA-489D-AEDD-2D5FB7392101}"/>
              </a:ext>
            </a:extLst>
          </p:cNvPr>
          <p:cNvGrpSpPr/>
          <p:nvPr/>
        </p:nvGrpSpPr>
        <p:grpSpPr>
          <a:xfrm>
            <a:off x="1524001" y="4488317"/>
            <a:ext cx="4765478" cy="738664"/>
            <a:chOff x="1" y="4022050"/>
            <a:chExt cx="4765478" cy="738664"/>
          </a:xfrm>
        </p:grpSpPr>
        <p:sp>
          <p:nvSpPr>
            <p:cNvPr id="33" name="Freeform 17">
              <a:extLst>
                <a:ext uri="{FF2B5EF4-FFF2-40B4-BE49-F238E27FC236}">
                  <a16:creationId xmlns:a16="http://schemas.microsoft.com/office/drawing/2014/main" id="{4501E07A-B5CF-4953-B4A3-34E20A44A4BE}"/>
                </a:ext>
              </a:extLst>
            </p:cNvPr>
            <p:cNvSpPr>
              <a:spLocks/>
            </p:cNvSpPr>
            <p:nvPr/>
          </p:nvSpPr>
          <p:spPr bwMode="auto">
            <a:xfrm>
              <a:off x="1" y="4043958"/>
              <a:ext cx="4765478" cy="465535"/>
            </a:xfrm>
            <a:prstGeom prst="rect">
              <a:avLst/>
            </a:prstGeom>
            <a:solidFill>
              <a:srgbClr val="B1B66E"/>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spcAft>
                  <a:spcPts val="600"/>
                </a:spcAft>
              </a:pPr>
              <a:endParaRPr lang="en-GB" sz="1400">
                <a:solidFill>
                  <a:schemeClr val="bg1"/>
                </a:solidFill>
              </a:endParaRPr>
            </a:p>
          </p:txBody>
        </p:sp>
        <p:sp>
          <p:nvSpPr>
            <p:cNvPr id="35" name="Rectangle 34">
              <a:extLst>
                <a:ext uri="{FF2B5EF4-FFF2-40B4-BE49-F238E27FC236}">
                  <a16:creationId xmlns:a16="http://schemas.microsoft.com/office/drawing/2014/main" id="{7593244F-DB88-4193-A6C2-2BD7F2D9FCA6}"/>
                </a:ext>
              </a:extLst>
            </p:cNvPr>
            <p:cNvSpPr/>
            <p:nvPr/>
          </p:nvSpPr>
          <p:spPr>
            <a:xfrm>
              <a:off x="195377" y="4276725"/>
              <a:ext cx="374404" cy="374404"/>
            </a:xfrm>
            <a:prstGeom prst="rect">
              <a:avLst/>
            </a:prstGeom>
            <a:solidFill>
              <a:srgbClr val="B1B66E"/>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400" b="1">
                  <a:solidFill>
                    <a:schemeClr val="bg1"/>
                  </a:solidFill>
                  <a:latin typeface="Aptos" panose="020B0004020202020204" pitchFamily="34" charset="0"/>
                </a:rPr>
                <a:t>6</a:t>
              </a:r>
            </a:p>
          </p:txBody>
        </p:sp>
        <p:sp>
          <p:nvSpPr>
            <p:cNvPr id="57" name="TextBox 56">
              <a:extLst>
                <a:ext uri="{FF2B5EF4-FFF2-40B4-BE49-F238E27FC236}">
                  <a16:creationId xmlns:a16="http://schemas.microsoft.com/office/drawing/2014/main" id="{098B3956-92E6-401E-9B89-E5994952293A}"/>
                </a:ext>
              </a:extLst>
            </p:cNvPr>
            <p:cNvSpPr txBox="1"/>
            <p:nvPr/>
          </p:nvSpPr>
          <p:spPr>
            <a:xfrm>
              <a:off x="626930" y="4022050"/>
              <a:ext cx="3190916" cy="738664"/>
            </a:xfrm>
            <a:prstGeom prst="rect">
              <a:avLst/>
            </a:prstGeom>
            <a:noFill/>
          </p:spPr>
          <p:txBody>
            <a:bodyPr wrap="square" rtlCol="0">
              <a:spAutoFit/>
            </a:bodyPr>
            <a:lstStyle/>
            <a:p>
              <a:r>
                <a:rPr lang="en-GB" sz="1400">
                  <a:solidFill>
                    <a:schemeClr val="bg1"/>
                  </a:solidFill>
                  <a:latin typeface="Aptos" panose="020B0004020202020204" pitchFamily="34" charset="0"/>
                </a:rPr>
                <a:t>How do I get answers to my questions and concerns?</a:t>
              </a:r>
            </a:p>
            <a:p>
              <a:endParaRPr lang="en-GB" sz="1400"/>
            </a:p>
          </p:txBody>
        </p:sp>
      </p:grpSp>
      <p:sp>
        <p:nvSpPr>
          <p:cNvPr id="69" name="Title 4">
            <a:extLst>
              <a:ext uri="{FF2B5EF4-FFF2-40B4-BE49-F238E27FC236}">
                <a16:creationId xmlns:a16="http://schemas.microsoft.com/office/drawing/2014/main" id="{7318032C-E62D-4074-8A3A-908A1EE3F6B5}"/>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sz="3600">
                <a:solidFill>
                  <a:srgbClr val="391C66"/>
                </a:solidFill>
                <a:latin typeface="Aptos Display" panose="020B0004020202020204" pitchFamily="34" charset="0"/>
              </a:rPr>
              <a:t>Making the right decisions</a:t>
            </a:r>
          </a:p>
        </p:txBody>
      </p:sp>
      <p:sp>
        <p:nvSpPr>
          <p:cNvPr id="2" name="RefTextBox123">
            <a:extLst>
              <a:ext uri="{FF2B5EF4-FFF2-40B4-BE49-F238E27FC236}">
                <a16:creationId xmlns:a16="http://schemas.microsoft.com/office/drawing/2014/main" id="{E5C91DD3-D767-C4B8-B8BA-FEC64BBB50D6}"/>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700617572</a:t>
            </a:r>
          </a:p>
        </p:txBody>
      </p:sp>
    </p:spTree>
    <p:custDataLst>
      <p:tags r:id="rId1"/>
    </p:custDataLst>
    <p:extLst>
      <p:ext uri="{BB962C8B-B14F-4D97-AF65-F5344CB8AC3E}">
        <p14:creationId xmlns:p14="http://schemas.microsoft.com/office/powerpoint/2010/main" val="259202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righ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ipe(right)">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right)">
                                      <p:cBhvr>
                                        <p:cTn id="3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DC3EE34-7EF3-44BF-A571-6241F9A402B4}"/>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altLang="en-US" sz="3600">
                <a:solidFill>
                  <a:srgbClr val="391C66"/>
                </a:solidFill>
                <a:latin typeface="Aptos Display" panose="020B0004020202020204" pitchFamily="34" charset="0"/>
                <a:ea typeface="ヒラギノ角ゴ Pro W3"/>
              </a:rPr>
              <a:t>Your feedback</a:t>
            </a:r>
            <a:endParaRPr lang="en-GB" altLang="en-US" sz="3600" dirty="0">
              <a:solidFill>
                <a:srgbClr val="391C66"/>
              </a:solidFill>
              <a:latin typeface="Aptos Display" panose="020B0004020202020204" pitchFamily="34" charset="0"/>
              <a:ea typeface="ヒラギノ角ゴ Pro W3"/>
            </a:endParaRPr>
          </a:p>
        </p:txBody>
      </p:sp>
      <p:sp>
        <p:nvSpPr>
          <p:cNvPr id="2" name="RefTextBox123">
            <a:extLst>
              <a:ext uri="{FF2B5EF4-FFF2-40B4-BE49-F238E27FC236}">
                <a16:creationId xmlns:a16="http://schemas.microsoft.com/office/drawing/2014/main" id="{B8E5CA85-F079-7110-EF19-24E12814C8AF}"/>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pPr>
              <a:defRPr/>
            </a:pPr>
            <a:r>
              <a:rPr lang="en-GB" sz="800">
                <a:solidFill>
                  <a:srgbClr val="101012"/>
                </a:solidFill>
                <a:latin typeface="Bierstadt" panose="020B0004020202020204" pitchFamily="34" charset="0"/>
              </a:rPr>
              <a:t>759533470</a:t>
            </a:r>
          </a:p>
        </p:txBody>
      </p:sp>
      <p:pic>
        <p:nvPicPr>
          <p:cNvPr id="9" name="Picture 8">
            <a:extLst>
              <a:ext uri="{FF2B5EF4-FFF2-40B4-BE49-F238E27FC236}">
                <a16:creationId xmlns:a16="http://schemas.microsoft.com/office/drawing/2014/main" id="{24E2E994-C094-182E-56A6-86B8D512E895}"/>
              </a:ext>
            </a:extLst>
          </p:cNvPr>
          <p:cNvPicPr>
            <a:picLocks noChangeAspect="1"/>
          </p:cNvPicPr>
          <p:nvPr/>
        </p:nvPicPr>
        <p:blipFill>
          <a:blip r:embed="rId4"/>
          <a:stretch>
            <a:fillRect/>
          </a:stretch>
        </p:blipFill>
        <p:spPr>
          <a:xfrm>
            <a:off x="12318473" y="1148856"/>
            <a:ext cx="3252254" cy="4657585"/>
          </a:xfrm>
          <a:prstGeom prst="rect">
            <a:avLst/>
          </a:prstGeom>
        </p:spPr>
      </p:pic>
      <p:pic>
        <p:nvPicPr>
          <p:cNvPr id="4" name="Picture 3">
            <a:extLst>
              <a:ext uri="{FF2B5EF4-FFF2-40B4-BE49-F238E27FC236}">
                <a16:creationId xmlns:a16="http://schemas.microsoft.com/office/drawing/2014/main" id="{D841543C-38E9-84E1-69DC-151449921A3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949125" y="1148856"/>
            <a:ext cx="4293750" cy="4662385"/>
          </a:xfrm>
          <a:prstGeom prst="rect">
            <a:avLst/>
          </a:prstGeom>
        </p:spPr>
      </p:pic>
    </p:spTree>
    <p:custDataLst>
      <p:tags r:id="rId1"/>
    </p:custDataLst>
    <p:extLst>
      <p:ext uri="{BB962C8B-B14F-4D97-AF65-F5344CB8AC3E}">
        <p14:creationId xmlns:p14="http://schemas.microsoft.com/office/powerpoint/2010/main" val="448305594"/>
      </p:ext>
    </p:extLst>
  </p:cSld>
  <p:clrMapOvr>
    <a:masterClrMapping/>
  </p:clrMapOvr>
  <p:transition spd="slow">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CA0CD61-BB53-46C8-9E8C-5F6688150BF2}"/>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altLang="en-US" sz="3600">
                <a:solidFill>
                  <a:srgbClr val="391C66"/>
                </a:solidFill>
                <a:latin typeface="Aptos Display" panose="020B0004020202020204" pitchFamily="34" charset="0"/>
                <a:ea typeface="ヒラギノ角ゴ Pro W3"/>
              </a:rPr>
              <a:t>Next steps</a:t>
            </a:r>
            <a:endParaRPr lang="en-GB" altLang="en-US" sz="3600" dirty="0">
              <a:solidFill>
                <a:srgbClr val="391C66"/>
              </a:solidFill>
              <a:latin typeface="Aptos Display" panose="020B0004020202020204" pitchFamily="34" charset="0"/>
              <a:ea typeface="ヒラギノ角ゴ Pro W3"/>
            </a:endParaRPr>
          </a:p>
        </p:txBody>
      </p:sp>
      <p:sp>
        <p:nvSpPr>
          <p:cNvPr id="2" name="RefTextBox123">
            <a:extLst>
              <a:ext uri="{FF2B5EF4-FFF2-40B4-BE49-F238E27FC236}">
                <a16:creationId xmlns:a16="http://schemas.microsoft.com/office/drawing/2014/main" id="{98C1EFF5-6C32-42EE-648F-41C7D99E7C01}"/>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pPr>
              <a:defRPr/>
            </a:pPr>
            <a:r>
              <a:rPr lang="en-GB" sz="800" dirty="0">
                <a:solidFill>
                  <a:srgbClr val="101012"/>
                </a:solidFill>
                <a:latin typeface="Bierstadt" panose="020B0004020202020204" pitchFamily="34" charset="0"/>
              </a:rPr>
              <a:t>211146986</a:t>
            </a:r>
          </a:p>
        </p:txBody>
      </p:sp>
      <p:pic>
        <p:nvPicPr>
          <p:cNvPr id="8" name="Picture 7">
            <a:extLst>
              <a:ext uri="{FF2B5EF4-FFF2-40B4-BE49-F238E27FC236}">
                <a16:creationId xmlns:a16="http://schemas.microsoft.com/office/drawing/2014/main" id="{893391DB-B594-1347-7C44-AFB8091DC11C}"/>
              </a:ext>
            </a:extLst>
          </p:cNvPr>
          <p:cNvPicPr>
            <a:picLocks noChangeAspect="1"/>
          </p:cNvPicPr>
          <p:nvPr/>
        </p:nvPicPr>
        <p:blipFill>
          <a:blip r:embed="rId4"/>
          <a:stretch>
            <a:fillRect/>
          </a:stretch>
        </p:blipFill>
        <p:spPr>
          <a:xfrm>
            <a:off x="4469873" y="1148856"/>
            <a:ext cx="3252254" cy="4657585"/>
          </a:xfrm>
          <a:prstGeom prst="rect">
            <a:avLst/>
          </a:prstGeom>
        </p:spPr>
      </p:pic>
      <p:pic>
        <p:nvPicPr>
          <p:cNvPr id="3" name="Picture 2">
            <a:extLst>
              <a:ext uri="{FF2B5EF4-FFF2-40B4-BE49-F238E27FC236}">
                <a16:creationId xmlns:a16="http://schemas.microsoft.com/office/drawing/2014/main" id="{E5BC1C47-6F9B-EBC9-2FBC-1CCD9352A6A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354710" y="1148856"/>
            <a:ext cx="4293750" cy="4662385"/>
          </a:xfrm>
          <a:prstGeom prst="rect">
            <a:avLst/>
          </a:prstGeom>
        </p:spPr>
      </p:pic>
    </p:spTree>
    <p:custDataLst>
      <p:tags r:id="rId1"/>
    </p:custDataLst>
    <p:extLst>
      <p:ext uri="{BB962C8B-B14F-4D97-AF65-F5344CB8AC3E}">
        <p14:creationId xmlns:p14="http://schemas.microsoft.com/office/powerpoint/2010/main" val="581911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858B-5916-14CC-11C3-223A8AC4779C}"/>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altLang="en-US" sz="3600">
                <a:solidFill>
                  <a:srgbClr val="391C66"/>
                </a:solidFill>
                <a:latin typeface="Aptos Display" panose="020B0004020202020204" pitchFamily="34" charset="0"/>
                <a:ea typeface="ヒラギノ角ゴ Pro W3"/>
              </a:rPr>
              <a:t>Your feedback</a:t>
            </a:r>
            <a:endParaRPr lang="en-GB" altLang="en-US" sz="3600" dirty="0">
              <a:solidFill>
                <a:srgbClr val="391C66"/>
              </a:solidFill>
              <a:latin typeface="Aptos Display" panose="020B0004020202020204" pitchFamily="34" charset="0"/>
              <a:ea typeface="ヒラギノ角ゴ Pro W3"/>
            </a:endParaRPr>
          </a:p>
        </p:txBody>
      </p:sp>
      <p:grpSp>
        <p:nvGrpSpPr>
          <p:cNvPr id="136" name="Graphic 3" descr="Laptop with phone and calculator">
            <a:extLst>
              <a:ext uri="{FF2B5EF4-FFF2-40B4-BE49-F238E27FC236}">
                <a16:creationId xmlns:a16="http://schemas.microsoft.com/office/drawing/2014/main" id="{FFFD669E-9DD4-14B3-2D83-7D5C8F2E36F1}"/>
              </a:ext>
            </a:extLst>
          </p:cNvPr>
          <p:cNvGrpSpPr/>
          <p:nvPr/>
        </p:nvGrpSpPr>
        <p:grpSpPr>
          <a:xfrm>
            <a:off x="2496110" y="2259429"/>
            <a:ext cx="1962791" cy="3811296"/>
            <a:chOff x="7626833" y="3907631"/>
            <a:chExt cx="795035" cy="1543778"/>
          </a:xfrm>
        </p:grpSpPr>
        <p:sp>
          <p:nvSpPr>
            <p:cNvPr id="137" name="Freeform: Shape 136">
              <a:extLst>
                <a:ext uri="{FF2B5EF4-FFF2-40B4-BE49-F238E27FC236}">
                  <a16:creationId xmlns:a16="http://schemas.microsoft.com/office/drawing/2014/main" id="{1C0440EC-A111-1699-A5D2-FB8090DC74B9}"/>
                </a:ext>
              </a:extLst>
            </p:cNvPr>
            <p:cNvSpPr/>
            <p:nvPr/>
          </p:nvSpPr>
          <p:spPr>
            <a:xfrm>
              <a:off x="7626833" y="3907631"/>
              <a:ext cx="795035" cy="1543778"/>
            </a:xfrm>
            <a:custGeom>
              <a:avLst/>
              <a:gdLst>
                <a:gd name="connsiteX0" fmla="*/ 795035 w 795035"/>
                <a:gd name="connsiteY0" fmla="*/ 114300 h 1543778"/>
                <a:gd name="connsiteX1" fmla="*/ 680735 w 795035"/>
                <a:gd name="connsiteY1" fmla="*/ 0 h 1543778"/>
                <a:gd name="connsiteX2" fmla="*/ 114300 w 795035"/>
                <a:gd name="connsiteY2" fmla="*/ 0 h 1543778"/>
                <a:gd name="connsiteX3" fmla="*/ 0 w 795035"/>
                <a:gd name="connsiteY3" fmla="*/ 114300 h 1543778"/>
                <a:gd name="connsiteX4" fmla="*/ 0 w 795035"/>
                <a:gd name="connsiteY4" fmla="*/ 1429479 h 1543778"/>
                <a:gd name="connsiteX5" fmla="*/ 114300 w 795035"/>
                <a:gd name="connsiteY5" fmla="*/ 1543779 h 1543778"/>
                <a:gd name="connsiteX6" fmla="*/ 680735 w 795035"/>
                <a:gd name="connsiteY6" fmla="*/ 1543779 h 1543778"/>
                <a:gd name="connsiteX7" fmla="*/ 795035 w 795035"/>
                <a:gd name="connsiteY7" fmla="*/ 1429479 h 1543778"/>
                <a:gd name="connsiteX8" fmla="*/ 795035 w 795035"/>
                <a:gd name="connsiteY8" fmla="*/ 114300 h 154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035" h="1543778">
                  <a:moveTo>
                    <a:pt x="795035" y="114300"/>
                  </a:moveTo>
                  <a:cubicBezTo>
                    <a:pt x="795035" y="51171"/>
                    <a:pt x="743865" y="0"/>
                    <a:pt x="680735" y="0"/>
                  </a:cubicBezTo>
                  <a:lnTo>
                    <a:pt x="114300" y="0"/>
                  </a:lnTo>
                  <a:cubicBezTo>
                    <a:pt x="51171" y="0"/>
                    <a:pt x="0" y="51171"/>
                    <a:pt x="0" y="114300"/>
                  </a:cubicBezTo>
                  <a:lnTo>
                    <a:pt x="0" y="1429479"/>
                  </a:lnTo>
                  <a:cubicBezTo>
                    <a:pt x="0" y="1492608"/>
                    <a:pt x="51171" y="1543779"/>
                    <a:pt x="114300" y="1543779"/>
                  </a:cubicBezTo>
                  <a:lnTo>
                    <a:pt x="680735" y="1543779"/>
                  </a:lnTo>
                  <a:cubicBezTo>
                    <a:pt x="743865" y="1543779"/>
                    <a:pt x="795035" y="1492608"/>
                    <a:pt x="795035" y="1429479"/>
                  </a:cubicBezTo>
                  <a:lnTo>
                    <a:pt x="795035" y="114300"/>
                  </a:lnTo>
                  <a:close/>
                </a:path>
              </a:pathLst>
            </a:custGeom>
            <a:solidFill>
              <a:srgbClr val="093244"/>
            </a:solidFill>
            <a:ln w="7144" cap="flat">
              <a:noFill/>
              <a:prstDash val="solid"/>
              <a:miter/>
            </a:ln>
          </p:spPr>
          <p:txBody>
            <a:bodyPr rtlCol="0" anchor="ctr"/>
            <a:lstStyle/>
            <a:p>
              <a:endParaRPr lang="en-GB" dirty="0"/>
            </a:p>
          </p:txBody>
        </p:sp>
        <p:sp>
          <p:nvSpPr>
            <p:cNvPr id="138" name="Freeform: Shape 137">
              <a:extLst>
                <a:ext uri="{FF2B5EF4-FFF2-40B4-BE49-F238E27FC236}">
                  <a16:creationId xmlns:a16="http://schemas.microsoft.com/office/drawing/2014/main" id="{F805720E-27D3-0CDD-86C9-8354C8FD87C0}"/>
                </a:ext>
              </a:extLst>
            </p:cNvPr>
            <p:cNvSpPr/>
            <p:nvPr/>
          </p:nvSpPr>
          <p:spPr>
            <a:xfrm>
              <a:off x="7666589" y="3944078"/>
              <a:ext cx="715532" cy="1465340"/>
            </a:xfrm>
            <a:custGeom>
              <a:avLst/>
              <a:gdLst>
                <a:gd name="connsiteX0" fmla="*/ 633365 w 715532"/>
                <a:gd name="connsiteY0" fmla="*/ 0 h 1465340"/>
                <a:gd name="connsiteX1" fmla="*/ 518500 w 715532"/>
                <a:gd name="connsiteY1" fmla="*/ 0 h 1465340"/>
                <a:gd name="connsiteX2" fmla="*/ 493497 w 715532"/>
                <a:gd name="connsiteY2" fmla="*/ 25003 h 1465340"/>
                <a:gd name="connsiteX3" fmla="*/ 493497 w 715532"/>
                <a:gd name="connsiteY3" fmla="*/ 25003 h 1465340"/>
                <a:gd name="connsiteX4" fmla="*/ 468494 w 715532"/>
                <a:gd name="connsiteY4" fmla="*/ 50006 h 1465340"/>
                <a:gd name="connsiteX5" fmla="*/ 247038 w 715532"/>
                <a:gd name="connsiteY5" fmla="*/ 50006 h 1465340"/>
                <a:gd name="connsiteX6" fmla="*/ 222035 w 715532"/>
                <a:gd name="connsiteY6" fmla="*/ 25003 h 1465340"/>
                <a:gd name="connsiteX7" fmla="*/ 222035 w 715532"/>
                <a:gd name="connsiteY7" fmla="*/ 25003 h 1465340"/>
                <a:gd name="connsiteX8" fmla="*/ 197032 w 715532"/>
                <a:gd name="connsiteY8" fmla="*/ 0 h 1465340"/>
                <a:gd name="connsiteX9" fmla="*/ 82168 w 715532"/>
                <a:gd name="connsiteY9" fmla="*/ 0 h 1465340"/>
                <a:gd name="connsiteX10" fmla="*/ 0 w 715532"/>
                <a:gd name="connsiteY10" fmla="*/ 82168 h 1465340"/>
                <a:gd name="connsiteX11" fmla="*/ 0 w 715532"/>
                <a:gd name="connsiteY11" fmla="*/ 1264444 h 1465340"/>
                <a:gd name="connsiteX12" fmla="*/ 0 w 715532"/>
                <a:gd name="connsiteY12" fmla="*/ 1383173 h 1465340"/>
                <a:gd name="connsiteX13" fmla="*/ 82168 w 715532"/>
                <a:gd name="connsiteY13" fmla="*/ 1465340 h 1465340"/>
                <a:gd name="connsiteX14" fmla="*/ 633365 w 715532"/>
                <a:gd name="connsiteY14" fmla="*/ 1465340 h 1465340"/>
                <a:gd name="connsiteX15" fmla="*/ 715533 w 715532"/>
                <a:gd name="connsiteY15" fmla="*/ 1383173 h 1465340"/>
                <a:gd name="connsiteX16" fmla="*/ 715533 w 715532"/>
                <a:gd name="connsiteY16" fmla="*/ 1264444 h 1465340"/>
                <a:gd name="connsiteX17" fmla="*/ 715533 w 715532"/>
                <a:gd name="connsiteY17" fmla="*/ 82168 h 1465340"/>
                <a:gd name="connsiteX18" fmla="*/ 633365 w 715532"/>
                <a:gd name="connsiteY18" fmla="*/ 0 h 146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5532" h="1465340">
                  <a:moveTo>
                    <a:pt x="633365" y="0"/>
                  </a:moveTo>
                  <a:lnTo>
                    <a:pt x="518500" y="0"/>
                  </a:lnTo>
                  <a:cubicBezTo>
                    <a:pt x="504692" y="0"/>
                    <a:pt x="493497" y="11194"/>
                    <a:pt x="493497" y="25003"/>
                  </a:cubicBezTo>
                  <a:lnTo>
                    <a:pt x="493497" y="25003"/>
                  </a:lnTo>
                  <a:cubicBezTo>
                    <a:pt x="493497" y="38812"/>
                    <a:pt x="482303" y="50006"/>
                    <a:pt x="468494" y="50006"/>
                  </a:cubicBezTo>
                  <a:lnTo>
                    <a:pt x="247038" y="50006"/>
                  </a:lnTo>
                  <a:cubicBezTo>
                    <a:pt x="233229" y="50006"/>
                    <a:pt x="222035" y="38812"/>
                    <a:pt x="222035" y="25003"/>
                  </a:cubicBezTo>
                  <a:lnTo>
                    <a:pt x="222035" y="25003"/>
                  </a:lnTo>
                  <a:cubicBezTo>
                    <a:pt x="222035" y="11194"/>
                    <a:pt x="210841" y="0"/>
                    <a:pt x="197032" y="0"/>
                  </a:cubicBezTo>
                  <a:lnTo>
                    <a:pt x="82168" y="0"/>
                  </a:lnTo>
                  <a:cubicBezTo>
                    <a:pt x="36790" y="0"/>
                    <a:pt x="0" y="36783"/>
                    <a:pt x="0" y="82168"/>
                  </a:cubicBezTo>
                  <a:lnTo>
                    <a:pt x="0" y="1264444"/>
                  </a:lnTo>
                  <a:lnTo>
                    <a:pt x="0" y="1383173"/>
                  </a:lnTo>
                  <a:cubicBezTo>
                    <a:pt x="0" y="1428550"/>
                    <a:pt x="36784" y="1465340"/>
                    <a:pt x="82168" y="1465340"/>
                  </a:cubicBezTo>
                  <a:lnTo>
                    <a:pt x="633365" y="1465340"/>
                  </a:lnTo>
                  <a:cubicBezTo>
                    <a:pt x="678742" y="1465340"/>
                    <a:pt x="715533" y="1428557"/>
                    <a:pt x="715533" y="1383173"/>
                  </a:cubicBezTo>
                  <a:lnTo>
                    <a:pt x="715533" y="1264444"/>
                  </a:lnTo>
                  <a:lnTo>
                    <a:pt x="715533" y="82168"/>
                  </a:lnTo>
                  <a:cubicBezTo>
                    <a:pt x="715525" y="36790"/>
                    <a:pt x="678742" y="0"/>
                    <a:pt x="633365" y="0"/>
                  </a:cubicBezTo>
                  <a:close/>
                </a:path>
              </a:pathLst>
            </a:custGeom>
            <a:solidFill>
              <a:schemeClr val="bg1"/>
            </a:solidFill>
            <a:ln w="7144" cap="flat">
              <a:no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ABA12833-B75C-FBA3-5A54-1822AFD996A7}"/>
                </a:ext>
              </a:extLst>
            </p:cNvPr>
            <p:cNvSpPr/>
            <p:nvPr/>
          </p:nvSpPr>
          <p:spPr>
            <a:xfrm>
              <a:off x="7666445" y="4194080"/>
              <a:ext cx="715803" cy="1215574"/>
            </a:xfrm>
            <a:custGeom>
              <a:avLst/>
              <a:gdLst>
                <a:gd name="connsiteX0" fmla="*/ 0 w 715803"/>
                <a:gd name="connsiteY0" fmla="*/ 715719 h 1215574"/>
                <a:gd name="connsiteX1" fmla="*/ 0 w 715803"/>
                <a:gd name="connsiteY1" fmla="*/ 1014600 h 1215574"/>
                <a:gd name="connsiteX2" fmla="*/ 0 w 715803"/>
                <a:gd name="connsiteY2" fmla="*/ 1133379 h 1215574"/>
                <a:gd name="connsiteX3" fmla="*/ 82196 w 715803"/>
                <a:gd name="connsiteY3" fmla="*/ 1215575 h 1215574"/>
                <a:gd name="connsiteX4" fmla="*/ 633608 w 715803"/>
                <a:gd name="connsiteY4" fmla="*/ 1215575 h 1215574"/>
                <a:gd name="connsiteX5" fmla="*/ 715803 w 715803"/>
                <a:gd name="connsiteY5" fmla="*/ 1133379 h 1215574"/>
                <a:gd name="connsiteX6" fmla="*/ 715803 w 715803"/>
                <a:gd name="connsiteY6" fmla="*/ 1014600 h 1215574"/>
                <a:gd name="connsiteX7" fmla="*/ 715803 w 715803"/>
                <a:gd name="connsiteY7" fmla="*/ 87 h 1215574"/>
                <a:gd name="connsiteX8" fmla="*/ 715682 w 715803"/>
                <a:gd name="connsiteY8" fmla="*/ 37 h 1215574"/>
                <a:gd name="connsiteX9" fmla="*/ 0 w 715803"/>
                <a:gd name="connsiteY9" fmla="*/ 715719 h 121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803" h="1215574">
                  <a:moveTo>
                    <a:pt x="0" y="715719"/>
                  </a:moveTo>
                  <a:lnTo>
                    <a:pt x="0" y="1014600"/>
                  </a:lnTo>
                  <a:lnTo>
                    <a:pt x="0" y="1133379"/>
                  </a:lnTo>
                  <a:cubicBezTo>
                    <a:pt x="0" y="1178777"/>
                    <a:pt x="36797" y="1215575"/>
                    <a:pt x="82196" y="1215575"/>
                  </a:cubicBezTo>
                  <a:lnTo>
                    <a:pt x="633608" y="1215575"/>
                  </a:lnTo>
                  <a:cubicBezTo>
                    <a:pt x="678999" y="1215575"/>
                    <a:pt x="715803" y="1178777"/>
                    <a:pt x="715803" y="1133379"/>
                  </a:cubicBezTo>
                  <a:lnTo>
                    <a:pt x="715803" y="1014600"/>
                  </a:lnTo>
                  <a:lnTo>
                    <a:pt x="715803" y="87"/>
                  </a:lnTo>
                  <a:cubicBezTo>
                    <a:pt x="715803" y="-6"/>
                    <a:pt x="715746" y="-27"/>
                    <a:pt x="715682" y="37"/>
                  </a:cubicBezTo>
                  <a:lnTo>
                    <a:pt x="0" y="715719"/>
                  </a:lnTo>
                  <a:close/>
                </a:path>
              </a:pathLst>
            </a:custGeom>
            <a:solidFill>
              <a:schemeClr val="bg1"/>
            </a:solidFill>
            <a:ln w="7144" cap="flat">
              <a:noFill/>
              <a:prstDash val="solid"/>
              <a:miter/>
            </a:ln>
          </p:spPr>
          <p:txBody>
            <a:bodyPr rtlCol="0" anchor="ctr"/>
            <a:lstStyle/>
            <a:p>
              <a:endParaRPr lang="en-GB" dirty="0"/>
            </a:p>
          </p:txBody>
        </p:sp>
        <p:sp>
          <p:nvSpPr>
            <p:cNvPr id="140" name="Freeform: Shape 139">
              <a:extLst>
                <a:ext uri="{FF2B5EF4-FFF2-40B4-BE49-F238E27FC236}">
                  <a16:creationId xmlns:a16="http://schemas.microsoft.com/office/drawing/2014/main" id="{38772E58-391A-22B3-7A2A-4C876C543AF2}"/>
                </a:ext>
              </a:extLst>
            </p:cNvPr>
            <p:cNvSpPr/>
            <p:nvPr/>
          </p:nvSpPr>
          <p:spPr>
            <a:xfrm>
              <a:off x="7812571" y="5187057"/>
              <a:ext cx="414337" cy="42862"/>
            </a:xfrm>
            <a:custGeom>
              <a:avLst/>
              <a:gdLst>
                <a:gd name="connsiteX0" fmla="*/ 392906 w 414337"/>
                <a:gd name="connsiteY0" fmla="*/ 42863 h 42862"/>
                <a:gd name="connsiteX1" fmla="*/ 21431 w 414337"/>
                <a:gd name="connsiteY1" fmla="*/ 42863 h 42862"/>
                <a:gd name="connsiteX2" fmla="*/ 0 w 414337"/>
                <a:gd name="connsiteY2" fmla="*/ 21431 h 42862"/>
                <a:gd name="connsiteX3" fmla="*/ 21431 w 414337"/>
                <a:gd name="connsiteY3" fmla="*/ 0 h 42862"/>
                <a:gd name="connsiteX4" fmla="*/ 392906 w 414337"/>
                <a:gd name="connsiteY4" fmla="*/ 0 h 42862"/>
                <a:gd name="connsiteX5" fmla="*/ 414338 w 414337"/>
                <a:gd name="connsiteY5" fmla="*/ 21431 h 42862"/>
                <a:gd name="connsiteX6" fmla="*/ 392906 w 414337"/>
                <a:gd name="connsiteY6" fmla="*/ 42863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37" h="42862">
                  <a:moveTo>
                    <a:pt x="392906" y="42863"/>
                  </a:moveTo>
                  <a:lnTo>
                    <a:pt x="21431" y="42863"/>
                  </a:lnTo>
                  <a:cubicBezTo>
                    <a:pt x="9594" y="42863"/>
                    <a:pt x="0" y="33268"/>
                    <a:pt x="0" y="21431"/>
                  </a:cubicBezTo>
                  <a:cubicBezTo>
                    <a:pt x="0" y="9594"/>
                    <a:pt x="9594" y="0"/>
                    <a:pt x="21431" y="0"/>
                  </a:cubicBezTo>
                  <a:lnTo>
                    <a:pt x="392906" y="0"/>
                  </a:lnTo>
                  <a:cubicBezTo>
                    <a:pt x="404744" y="0"/>
                    <a:pt x="414338" y="9594"/>
                    <a:pt x="414338" y="21431"/>
                  </a:cubicBezTo>
                  <a:cubicBezTo>
                    <a:pt x="414338" y="33268"/>
                    <a:pt x="404744" y="42863"/>
                    <a:pt x="392906" y="42863"/>
                  </a:cubicBezTo>
                  <a:close/>
                </a:path>
              </a:pathLst>
            </a:custGeom>
            <a:solidFill>
              <a:srgbClr val="FFFFFF"/>
            </a:solidFill>
            <a:ln w="7144" cap="flat">
              <a:noFill/>
              <a:prstDash val="solid"/>
              <a:miter/>
            </a:ln>
          </p:spPr>
          <p:txBody>
            <a:bodyPr rtlCol="0" anchor="ctr"/>
            <a:lstStyle/>
            <a:p>
              <a:endParaRPr lang="en-GB"/>
            </a:p>
          </p:txBody>
        </p:sp>
      </p:grpSp>
      <p:pic>
        <p:nvPicPr>
          <p:cNvPr id="184" name="Picture 183">
            <a:extLst>
              <a:ext uri="{FF2B5EF4-FFF2-40B4-BE49-F238E27FC236}">
                <a16:creationId xmlns:a16="http://schemas.microsoft.com/office/drawing/2014/main" id="{CF7B31B8-1E95-C930-9933-22AC7778A84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297685" y="4760271"/>
            <a:ext cx="422192" cy="419648"/>
          </a:xfrm>
          <a:prstGeom prst="rect">
            <a:avLst/>
          </a:prstGeom>
        </p:spPr>
      </p:pic>
      <p:sp>
        <p:nvSpPr>
          <p:cNvPr id="185" name="Rectangle 184">
            <a:extLst>
              <a:ext uri="{FF2B5EF4-FFF2-40B4-BE49-F238E27FC236}">
                <a16:creationId xmlns:a16="http://schemas.microsoft.com/office/drawing/2014/main" id="{72FF99C3-87A9-1823-9FF6-C8656DF1615A}"/>
              </a:ext>
            </a:extLst>
          </p:cNvPr>
          <p:cNvSpPr/>
          <p:nvPr/>
        </p:nvSpPr>
        <p:spPr>
          <a:xfrm>
            <a:off x="2892712" y="3297557"/>
            <a:ext cx="1169571" cy="1169571"/>
          </a:xfrm>
          <a:prstGeom prst="rect">
            <a:avLst/>
          </a:prstGeom>
          <a:noFill/>
          <a:ln w="28575">
            <a:solidFill>
              <a:srgbClr val="0932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a:extLst>
              <a:ext uri="{FF2B5EF4-FFF2-40B4-BE49-F238E27FC236}">
                <a16:creationId xmlns:a16="http://schemas.microsoft.com/office/drawing/2014/main" id="{5ABF5D5E-906C-0CE9-F738-B95E0ABF7826}"/>
              </a:ext>
            </a:extLst>
          </p:cNvPr>
          <p:cNvSpPr/>
          <p:nvPr/>
        </p:nvSpPr>
        <p:spPr>
          <a:xfrm>
            <a:off x="3265204" y="3194471"/>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a:extLst>
              <a:ext uri="{FF2B5EF4-FFF2-40B4-BE49-F238E27FC236}">
                <a16:creationId xmlns:a16="http://schemas.microsoft.com/office/drawing/2014/main" id="{15ADCB6B-7319-19E8-8A44-38468B4F56AC}"/>
              </a:ext>
            </a:extLst>
          </p:cNvPr>
          <p:cNvSpPr/>
          <p:nvPr/>
        </p:nvSpPr>
        <p:spPr>
          <a:xfrm>
            <a:off x="3265204" y="4366232"/>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Rectangle 187">
            <a:extLst>
              <a:ext uri="{FF2B5EF4-FFF2-40B4-BE49-F238E27FC236}">
                <a16:creationId xmlns:a16="http://schemas.microsoft.com/office/drawing/2014/main" id="{B1DD9C1A-8F3C-3DFE-8594-35593EC89BB6}"/>
              </a:ext>
            </a:extLst>
          </p:cNvPr>
          <p:cNvSpPr/>
          <p:nvPr/>
        </p:nvSpPr>
        <p:spPr>
          <a:xfrm rot="5400000">
            <a:off x="3836119" y="3776196"/>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a:extLst>
              <a:ext uri="{FF2B5EF4-FFF2-40B4-BE49-F238E27FC236}">
                <a16:creationId xmlns:a16="http://schemas.microsoft.com/office/drawing/2014/main" id="{CE3BC798-8DC1-D018-87D7-6FB8F813CA0D}"/>
              </a:ext>
            </a:extLst>
          </p:cNvPr>
          <p:cNvSpPr/>
          <p:nvPr/>
        </p:nvSpPr>
        <p:spPr>
          <a:xfrm rot="5400000">
            <a:off x="2680102" y="3776197"/>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TextBox 189">
            <a:extLst>
              <a:ext uri="{FF2B5EF4-FFF2-40B4-BE49-F238E27FC236}">
                <a16:creationId xmlns:a16="http://schemas.microsoft.com/office/drawing/2014/main" id="{35399B3A-BA4C-BAC2-52C1-FB170B0BE197}"/>
              </a:ext>
            </a:extLst>
          </p:cNvPr>
          <p:cNvSpPr txBox="1"/>
          <p:nvPr/>
        </p:nvSpPr>
        <p:spPr>
          <a:xfrm>
            <a:off x="2596805" y="2886282"/>
            <a:ext cx="1862254" cy="338554"/>
          </a:xfrm>
          <a:prstGeom prst="rect">
            <a:avLst/>
          </a:prstGeom>
          <a:noFill/>
        </p:spPr>
        <p:txBody>
          <a:bodyPr wrap="square" rtlCol="0">
            <a:spAutoFit/>
          </a:bodyPr>
          <a:lstStyle/>
          <a:p>
            <a:pPr algn="ctr"/>
            <a:r>
              <a:rPr lang="en-GB" sz="1600" b="1" dirty="0">
                <a:solidFill>
                  <a:srgbClr val="093244"/>
                </a:solidFill>
              </a:rPr>
              <a:t>Scan QR code</a:t>
            </a:r>
          </a:p>
        </p:txBody>
      </p:sp>
      <p:sp>
        <p:nvSpPr>
          <p:cNvPr id="192" name="Arrow: Right 191">
            <a:extLst>
              <a:ext uri="{FF2B5EF4-FFF2-40B4-BE49-F238E27FC236}">
                <a16:creationId xmlns:a16="http://schemas.microsoft.com/office/drawing/2014/main" id="{3B38A50F-C67E-9C16-6574-C2BCBC4D9C00}"/>
              </a:ext>
            </a:extLst>
          </p:cNvPr>
          <p:cNvSpPr/>
          <p:nvPr/>
        </p:nvSpPr>
        <p:spPr>
          <a:xfrm>
            <a:off x="5058611" y="3805102"/>
            <a:ext cx="869796" cy="696183"/>
          </a:xfrm>
          <a:prstGeom prst="rightArrow">
            <a:avLst/>
          </a:prstGeom>
          <a:solidFill>
            <a:srgbClr val="0932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9" name="Group 198">
            <a:extLst>
              <a:ext uri="{FF2B5EF4-FFF2-40B4-BE49-F238E27FC236}">
                <a16:creationId xmlns:a16="http://schemas.microsoft.com/office/drawing/2014/main" id="{CA57D51B-D23C-A073-9957-D5425F9434E5}"/>
              </a:ext>
            </a:extLst>
          </p:cNvPr>
          <p:cNvGrpSpPr/>
          <p:nvPr/>
        </p:nvGrpSpPr>
        <p:grpSpPr>
          <a:xfrm>
            <a:off x="6223683" y="2186217"/>
            <a:ext cx="3912698" cy="3957719"/>
            <a:chOff x="7487788" y="3194471"/>
            <a:chExt cx="1368310" cy="1384054"/>
          </a:xfrm>
        </p:grpSpPr>
        <p:sp>
          <p:nvSpPr>
            <p:cNvPr id="194" name="Rectangle 193">
              <a:extLst>
                <a:ext uri="{FF2B5EF4-FFF2-40B4-BE49-F238E27FC236}">
                  <a16:creationId xmlns:a16="http://schemas.microsoft.com/office/drawing/2014/main" id="{D91FD1C6-EFCC-6966-7675-B671E62E3A4A}"/>
                </a:ext>
              </a:extLst>
            </p:cNvPr>
            <p:cNvSpPr/>
            <p:nvPr/>
          </p:nvSpPr>
          <p:spPr>
            <a:xfrm>
              <a:off x="7594252" y="3297557"/>
              <a:ext cx="1169571" cy="1169571"/>
            </a:xfrm>
            <a:prstGeom prst="rect">
              <a:avLst/>
            </a:prstGeom>
            <a:noFill/>
            <a:ln w="28575">
              <a:solidFill>
                <a:srgbClr val="0932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Rectangle 194">
              <a:extLst>
                <a:ext uri="{FF2B5EF4-FFF2-40B4-BE49-F238E27FC236}">
                  <a16:creationId xmlns:a16="http://schemas.microsoft.com/office/drawing/2014/main" id="{1843B096-8657-994B-3E8F-3AD0C41B4A8E}"/>
                </a:ext>
              </a:extLst>
            </p:cNvPr>
            <p:cNvSpPr/>
            <p:nvPr/>
          </p:nvSpPr>
          <p:spPr>
            <a:xfrm>
              <a:off x="7966744" y="3194471"/>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Rectangle 195">
              <a:extLst>
                <a:ext uri="{FF2B5EF4-FFF2-40B4-BE49-F238E27FC236}">
                  <a16:creationId xmlns:a16="http://schemas.microsoft.com/office/drawing/2014/main" id="{D8171F1D-7BED-EF59-DA5A-0E4EA5219FDF}"/>
                </a:ext>
              </a:extLst>
            </p:cNvPr>
            <p:cNvSpPr/>
            <p:nvPr/>
          </p:nvSpPr>
          <p:spPr>
            <a:xfrm>
              <a:off x="7966744" y="4366232"/>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Rectangle 196">
              <a:extLst>
                <a:ext uri="{FF2B5EF4-FFF2-40B4-BE49-F238E27FC236}">
                  <a16:creationId xmlns:a16="http://schemas.microsoft.com/office/drawing/2014/main" id="{3A6A8543-8C12-4B43-47B1-8CFBA4C7031B}"/>
                </a:ext>
              </a:extLst>
            </p:cNvPr>
            <p:cNvSpPr/>
            <p:nvPr/>
          </p:nvSpPr>
          <p:spPr>
            <a:xfrm rot="5400000">
              <a:off x="8537659" y="3776196"/>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Rectangle 197">
              <a:extLst>
                <a:ext uri="{FF2B5EF4-FFF2-40B4-BE49-F238E27FC236}">
                  <a16:creationId xmlns:a16="http://schemas.microsoft.com/office/drawing/2014/main" id="{06829983-3903-1880-96DE-DF8381FD05D8}"/>
                </a:ext>
              </a:extLst>
            </p:cNvPr>
            <p:cNvSpPr/>
            <p:nvPr/>
          </p:nvSpPr>
          <p:spPr>
            <a:xfrm rot="5400000">
              <a:off x="7381642" y="3776197"/>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0" name="TextBox 199">
            <a:extLst>
              <a:ext uri="{FF2B5EF4-FFF2-40B4-BE49-F238E27FC236}">
                <a16:creationId xmlns:a16="http://schemas.microsoft.com/office/drawing/2014/main" id="{AE54DE1B-A3FE-88B4-4F53-BD09358F2667}"/>
              </a:ext>
            </a:extLst>
          </p:cNvPr>
          <p:cNvSpPr txBox="1"/>
          <p:nvPr/>
        </p:nvSpPr>
        <p:spPr>
          <a:xfrm>
            <a:off x="7363975" y="3603065"/>
            <a:ext cx="1672683" cy="923330"/>
          </a:xfrm>
          <a:prstGeom prst="rect">
            <a:avLst/>
          </a:prstGeom>
          <a:noFill/>
        </p:spPr>
        <p:txBody>
          <a:bodyPr wrap="square" rtlCol="0">
            <a:spAutoFit/>
          </a:bodyPr>
          <a:lstStyle/>
          <a:p>
            <a:pPr algn="ctr"/>
            <a:r>
              <a:rPr lang="en-GB" dirty="0"/>
              <a:t>QR code to be pasted here if required</a:t>
            </a:r>
          </a:p>
        </p:txBody>
      </p:sp>
      <p:sp>
        <p:nvSpPr>
          <p:cNvPr id="201" name="RefTextBox123">
            <a:extLst>
              <a:ext uri="{FF2B5EF4-FFF2-40B4-BE49-F238E27FC236}">
                <a16:creationId xmlns:a16="http://schemas.microsoft.com/office/drawing/2014/main" id="{7A11221B-DBFB-40AE-BC39-680A91FD4731}"/>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180650109</a:t>
            </a:r>
          </a:p>
        </p:txBody>
      </p:sp>
    </p:spTree>
    <p:custDataLst>
      <p:tags r:id="rId1"/>
    </p:custDataLst>
    <p:extLst>
      <p:ext uri="{BB962C8B-B14F-4D97-AF65-F5344CB8AC3E}">
        <p14:creationId xmlns:p14="http://schemas.microsoft.com/office/powerpoint/2010/main" val="1601011186"/>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803275" y="1671402"/>
            <a:ext cx="4563205" cy="2758190"/>
          </a:xfrm>
          <a:prstGeom prst="rect">
            <a:avLst/>
          </a:prstGeom>
        </p:spPr>
        <p:txBody>
          <a:bodyPr lIns="0" tIns="0" rIns="0" bIns="0" anchor="b">
            <a:noAutofit/>
          </a:bodyPr>
          <a:lstStyle/>
          <a:p>
            <a:r>
              <a:rPr lang="en-GB" altLang="en-US" sz="5400">
                <a:solidFill>
                  <a:srgbClr val="391C66"/>
                </a:solidFill>
                <a:latin typeface="Aptos Display" panose="020B0004020202020204" pitchFamily="34" charset="0"/>
                <a:ea typeface="ヒラギノ角ゴ Pro W3"/>
              </a:rPr>
              <a:t>Income needs in retirement</a:t>
            </a:r>
          </a:p>
        </p:txBody>
      </p:sp>
      <p:sp>
        <p:nvSpPr>
          <p:cNvPr id="2" name="RefTextBox123">
            <a:extLst>
              <a:ext uri="{FF2B5EF4-FFF2-40B4-BE49-F238E27FC236}">
                <a16:creationId xmlns:a16="http://schemas.microsoft.com/office/drawing/2014/main" id="{F904E38E-A4AD-6A3A-7ACD-902FD383EFC1}"/>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127014555</a:t>
            </a:r>
          </a:p>
        </p:txBody>
      </p:sp>
    </p:spTree>
    <p:custDataLst>
      <p:tags r:id="rId1"/>
    </p:custDataLst>
    <p:extLst>
      <p:ext uri="{BB962C8B-B14F-4D97-AF65-F5344CB8AC3E}">
        <p14:creationId xmlns:p14="http://schemas.microsoft.com/office/powerpoint/2010/main" val="601947520"/>
      </p:ext>
    </p:extLst>
  </p:cSld>
  <p:clrMapOvr>
    <a:masterClrMapping/>
  </p:clrMapOvr>
  <p:transition spd="slow">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803275" y="1671402"/>
            <a:ext cx="4563205" cy="2758190"/>
          </a:xfrm>
          <a:prstGeom prst="rect">
            <a:avLst/>
          </a:prstGeom>
        </p:spPr>
        <p:txBody>
          <a:bodyPr lIns="0" tIns="0" rIns="0" bIns="0" anchor="b">
            <a:noAutofit/>
          </a:bodyPr>
          <a:lstStyle/>
          <a:p>
            <a:r>
              <a:rPr lang="en-GB" altLang="en-US" sz="5400">
                <a:solidFill>
                  <a:srgbClr val="391C66"/>
                </a:solidFill>
                <a:latin typeface="Aptos Display" panose="020B0004020202020204" pitchFamily="34" charset="0"/>
                <a:ea typeface="ヒラギノ角ゴ Pro W3"/>
              </a:rPr>
              <a:t>Next steps</a:t>
            </a:r>
          </a:p>
        </p:txBody>
      </p:sp>
      <p:sp>
        <p:nvSpPr>
          <p:cNvPr id="2" name="RefTextBox123">
            <a:extLst>
              <a:ext uri="{FF2B5EF4-FFF2-40B4-BE49-F238E27FC236}">
                <a16:creationId xmlns:a16="http://schemas.microsoft.com/office/drawing/2014/main" id="{48AB88F6-407C-30F7-C635-B388BC89DAE1}"/>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393965084</a:t>
            </a:r>
          </a:p>
        </p:txBody>
      </p:sp>
    </p:spTree>
    <p:custDataLst>
      <p:tags r:id="rId1"/>
    </p:custDataLst>
    <p:extLst>
      <p:ext uri="{BB962C8B-B14F-4D97-AF65-F5344CB8AC3E}">
        <p14:creationId xmlns:p14="http://schemas.microsoft.com/office/powerpoint/2010/main" val="687441245"/>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a:endCxn id="85" idx="0"/>
          </p:cNvCxnSpPr>
          <p:nvPr/>
        </p:nvCxnSpPr>
        <p:spPr>
          <a:xfrm>
            <a:off x="1031400" y="1776757"/>
            <a:ext cx="0" cy="4098701"/>
          </a:xfrm>
          <a:prstGeom prst="line">
            <a:avLst/>
          </a:prstGeom>
          <a:ln w="38100">
            <a:solidFill>
              <a:schemeClr val="bg2">
                <a:lumMod val="65000"/>
              </a:schemeClr>
            </a:solidFill>
          </a:ln>
          <a:effectLst/>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802800" y="2834368"/>
            <a:ext cx="457200" cy="432000"/>
            <a:chOff x="481443" y="1570988"/>
            <a:chExt cx="457200" cy="432000"/>
          </a:xfrm>
        </p:grpSpPr>
        <p:sp>
          <p:nvSpPr>
            <p:cNvPr id="8" name="Oval 7"/>
            <p:cNvSpPr/>
            <p:nvPr/>
          </p:nvSpPr>
          <p:spPr>
            <a:xfrm>
              <a:off x="494043" y="1570988"/>
              <a:ext cx="432000" cy="432000"/>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dirty="0">
                <a:solidFill>
                  <a:srgbClr val="B5C2E5"/>
                </a:solidFill>
                <a:latin typeface="Arial"/>
              </a:endParaRPr>
            </a:p>
          </p:txBody>
        </p:sp>
        <p:sp>
          <p:nvSpPr>
            <p:cNvPr id="9" name="TextBox 8"/>
            <p:cNvSpPr txBox="1"/>
            <p:nvPr/>
          </p:nvSpPr>
          <p:spPr>
            <a:xfrm>
              <a:off x="481443" y="1617711"/>
              <a:ext cx="457200" cy="338554"/>
            </a:xfrm>
            <a:prstGeom prst="rect">
              <a:avLst/>
            </a:prstGeom>
            <a:noFill/>
          </p:spPr>
          <p:txBody>
            <a:bodyPr wrap="square" rtlCol="0" anchor="ctr">
              <a:spAutoFit/>
            </a:bodyPr>
            <a:lstStyle/>
            <a:p>
              <a:pPr algn="ctr" defTabSz="914400" eaLnBrk="1" hangingPunct="1">
                <a:defRPr/>
              </a:pPr>
              <a:r>
                <a:rPr lang="en-GB" sz="1600" b="1" dirty="0">
                  <a:solidFill>
                    <a:srgbClr val="FFFFFF"/>
                  </a:solidFill>
                  <a:latin typeface="Aptos" panose="020B0004020202020204" pitchFamily="34" charset="0"/>
                  <a:ea typeface="+mn-ea"/>
                  <a:cs typeface="+mn-cs"/>
                </a:rPr>
                <a:t>02</a:t>
              </a:r>
            </a:p>
          </p:txBody>
        </p:sp>
      </p:grpSp>
      <p:sp>
        <p:nvSpPr>
          <p:cNvPr id="11" name="Rectangle 10"/>
          <p:cNvSpPr/>
          <p:nvPr/>
        </p:nvSpPr>
        <p:spPr>
          <a:xfrm>
            <a:off x="1450801" y="3021825"/>
            <a:ext cx="7921849" cy="307777"/>
          </a:xfrm>
          <a:prstGeom prst="rect">
            <a:avLst/>
          </a:prstGeom>
        </p:spPr>
        <p:txBody>
          <a:bodyPr wrap="none">
            <a:spAutoFit/>
          </a:bodyPr>
          <a:lstStyle/>
          <a:p>
            <a:pPr marL="0" lvl="4">
              <a:spcAft>
                <a:spcPts val="1200"/>
              </a:spcAft>
              <a:buClr>
                <a:srgbClr val="FFFFFF"/>
              </a:buClr>
              <a:buSzPct val="120000"/>
              <a:defRPr/>
            </a:pPr>
            <a:r>
              <a:rPr lang="en-GB" sz="1400" dirty="0">
                <a:solidFill>
                  <a:srgbClr val="000000"/>
                </a:solidFill>
                <a:latin typeface="Aptos" panose="020B0004020202020204" pitchFamily="34" charset="0"/>
              </a:rPr>
              <a:t>www.moneyhelper.org.uk/en/pensions-and-retirement/pensions-basics/use-our-pension-calculator</a:t>
            </a:r>
          </a:p>
        </p:txBody>
      </p:sp>
      <p:sp>
        <p:nvSpPr>
          <p:cNvPr id="12" name="Rectangle 11"/>
          <p:cNvSpPr/>
          <p:nvPr/>
        </p:nvSpPr>
        <p:spPr>
          <a:xfrm>
            <a:off x="1434034" y="2754110"/>
            <a:ext cx="3264099" cy="338554"/>
          </a:xfrm>
          <a:prstGeom prst="rect">
            <a:avLst/>
          </a:prstGeom>
        </p:spPr>
        <p:txBody>
          <a:bodyPr wrap="none">
            <a:spAutoFit/>
          </a:bodyPr>
          <a:lstStyle/>
          <a:p>
            <a:pPr marL="0" lvl="3">
              <a:spcAft>
                <a:spcPts val="600"/>
              </a:spcAft>
              <a:buClr>
                <a:srgbClr val="FFFFFF"/>
              </a:buClr>
              <a:buSzPct val="120000"/>
              <a:defRPr/>
            </a:pPr>
            <a:r>
              <a:rPr lang="en-GB" sz="1600" b="1" dirty="0">
                <a:solidFill>
                  <a:schemeClr val="accent2"/>
                </a:solidFill>
                <a:latin typeface="Aptos" panose="020B0004020202020204" pitchFamily="34" charset="0"/>
                <a:ea typeface="ヒラギノ角ゴ Pro W3" charset="-128"/>
                <a:cs typeface="Arial" pitchFamily="34" charset="0"/>
              </a:rPr>
              <a:t>Money Helper pension calculator</a:t>
            </a:r>
          </a:p>
        </p:txBody>
      </p:sp>
      <p:grpSp>
        <p:nvGrpSpPr>
          <p:cNvPr id="37" name="Group 36"/>
          <p:cNvGrpSpPr/>
          <p:nvPr/>
        </p:nvGrpSpPr>
        <p:grpSpPr>
          <a:xfrm>
            <a:off x="1170092" y="3201220"/>
            <a:ext cx="6804116" cy="177165"/>
            <a:chOff x="848735" y="2035866"/>
            <a:chExt cx="6804116" cy="177165"/>
          </a:xfrm>
        </p:grpSpPr>
        <p:cxnSp>
          <p:nvCxnSpPr>
            <p:cNvPr id="38" name="Straight Connector 37"/>
            <p:cNvCxnSpPr/>
            <p:nvPr/>
          </p:nvCxnSpPr>
          <p:spPr>
            <a:xfrm>
              <a:off x="848735" y="2035866"/>
              <a:ext cx="293308" cy="177165"/>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127917" y="2210650"/>
              <a:ext cx="6524934"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61" name="Title 1"/>
          <p:cNvSpPr>
            <a:spLocks noGrp="1"/>
          </p:cNvSpPr>
          <p:nvPr>
            <p:ph type="title" idx="4294967295"/>
          </p:nvPr>
        </p:nvSpPr>
        <p:spPr>
          <a:xfrm>
            <a:off x="802800" y="1059679"/>
            <a:ext cx="10585450" cy="525280"/>
          </a:xfrm>
          <a:prstGeom prst="rect">
            <a:avLst/>
          </a:prstGeom>
        </p:spPr>
        <p:txBody>
          <a:bodyPr lIns="0" tIns="0" rIns="0" bIns="0" anchor="ctr">
            <a:noAutofit/>
          </a:bodyPr>
          <a:lstStyle/>
          <a:p>
            <a:r>
              <a:rPr lang="en-GB" sz="3600">
                <a:solidFill>
                  <a:srgbClr val="391C66"/>
                </a:solidFill>
                <a:latin typeface="Aptos Display" panose="020B0004020202020204" pitchFamily="34" charset="0"/>
              </a:rPr>
              <a:t>Useful contacts</a:t>
            </a:r>
            <a:endParaRPr lang="en-GB" sz="3600" dirty="0">
              <a:solidFill>
                <a:srgbClr val="391C66"/>
              </a:solidFill>
              <a:latin typeface="Aptos Display" panose="020B0004020202020204" pitchFamily="34" charset="0"/>
            </a:endParaRPr>
          </a:p>
        </p:txBody>
      </p:sp>
      <p:grpSp>
        <p:nvGrpSpPr>
          <p:cNvPr id="25" name="Group 24"/>
          <p:cNvGrpSpPr/>
          <p:nvPr/>
        </p:nvGrpSpPr>
        <p:grpSpPr>
          <a:xfrm>
            <a:off x="802800" y="3582960"/>
            <a:ext cx="457200" cy="432000"/>
            <a:chOff x="481443" y="3562283"/>
            <a:chExt cx="457200" cy="432000"/>
          </a:xfrm>
        </p:grpSpPr>
        <p:sp>
          <p:nvSpPr>
            <p:cNvPr id="26" name="Oval 25"/>
            <p:cNvSpPr/>
            <p:nvPr/>
          </p:nvSpPr>
          <p:spPr>
            <a:xfrm>
              <a:off x="494043" y="3562283"/>
              <a:ext cx="432000" cy="432000"/>
            </a:xfrm>
            <a:prstGeom prst="ellipse">
              <a:avLst/>
            </a:pr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dirty="0">
                <a:solidFill>
                  <a:srgbClr val="B5C2E5"/>
                </a:solidFill>
                <a:latin typeface="Arial"/>
              </a:endParaRPr>
            </a:p>
          </p:txBody>
        </p:sp>
        <p:sp>
          <p:nvSpPr>
            <p:cNvPr id="27" name="TextBox 26"/>
            <p:cNvSpPr txBox="1"/>
            <p:nvPr/>
          </p:nvSpPr>
          <p:spPr>
            <a:xfrm>
              <a:off x="481443" y="3609006"/>
              <a:ext cx="457200" cy="338554"/>
            </a:xfrm>
            <a:prstGeom prst="rect">
              <a:avLst/>
            </a:prstGeom>
            <a:noFill/>
          </p:spPr>
          <p:txBody>
            <a:bodyPr wrap="square" rtlCol="0" anchor="ctr">
              <a:spAutoFit/>
            </a:bodyPr>
            <a:lstStyle/>
            <a:p>
              <a:pPr algn="ctr" defTabSz="914400" eaLnBrk="1" hangingPunct="1">
                <a:defRPr/>
              </a:pPr>
              <a:r>
                <a:rPr lang="en-GB" sz="1600" b="1" dirty="0">
                  <a:solidFill>
                    <a:srgbClr val="FFFFFF"/>
                  </a:solidFill>
                  <a:latin typeface="Aptos" panose="020B0004020202020204" pitchFamily="34" charset="0"/>
                  <a:ea typeface="+mn-ea"/>
                  <a:cs typeface="+mn-cs"/>
                </a:rPr>
                <a:t>03</a:t>
              </a:r>
            </a:p>
          </p:txBody>
        </p:sp>
      </p:grpSp>
      <p:grpSp>
        <p:nvGrpSpPr>
          <p:cNvPr id="46" name="Group 45"/>
          <p:cNvGrpSpPr/>
          <p:nvPr/>
        </p:nvGrpSpPr>
        <p:grpSpPr>
          <a:xfrm>
            <a:off x="1170092" y="3940087"/>
            <a:ext cx="6804116" cy="221648"/>
            <a:chOff x="848735" y="4125705"/>
            <a:chExt cx="6804116" cy="221648"/>
          </a:xfrm>
        </p:grpSpPr>
        <p:cxnSp>
          <p:nvCxnSpPr>
            <p:cNvPr id="47" name="Straight Connector 46"/>
            <p:cNvCxnSpPr/>
            <p:nvPr/>
          </p:nvCxnSpPr>
          <p:spPr>
            <a:xfrm>
              <a:off x="848735" y="4125705"/>
              <a:ext cx="293308" cy="177165"/>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127917" y="4300489"/>
              <a:ext cx="6524934" cy="46864"/>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72" name="Rectangle 71"/>
          <p:cNvSpPr/>
          <p:nvPr/>
        </p:nvSpPr>
        <p:spPr>
          <a:xfrm>
            <a:off x="1450801" y="3802051"/>
            <a:ext cx="1624997" cy="307777"/>
          </a:xfrm>
          <a:prstGeom prst="rect">
            <a:avLst/>
          </a:prstGeom>
        </p:spPr>
        <p:txBody>
          <a:bodyPr wrap="none">
            <a:spAutoFit/>
          </a:bodyPr>
          <a:lstStyle/>
          <a:p>
            <a:pPr marL="0" lvl="4">
              <a:spcAft>
                <a:spcPts val="1200"/>
              </a:spcAft>
              <a:buClr>
                <a:srgbClr val="FFFFFF"/>
              </a:buClr>
              <a:buSzPct val="120000"/>
              <a:defRPr/>
            </a:pPr>
            <a:r>
              <a:rPr lang="en-GB" sz="1400" dirty="0">
                <a:solidFill>
                  <a:srgbClr val="000000"/>
                </a:solidFill>
                <a:latin typeface="Aptos" panose="020B0004020202020204" pitchFamily="34" charset="0"/>
              </a:rPr>
              <a:t>www.hmrc.gov.uk </a:t>
            </a:r>
          </a:p>
        </p:txBody>
      </p:sp>
      <p:sp>
        <p:nvSpPr>
          <p:cNvPr id="73" name="Rectangle 72"/>
          <p:cNvSpPr/>
          <p:nvPr/>
        </p:nvSpPr>
        <p:spPr>
          <a:xfrm>
            <a:off x="1434034" y="3534336"/>
            <a:ext cx="4595489" cy="338554"/>
          </a:xfrm>
          <a:prstGeom prst="rect">
            <a:avLst/>
          </a:prstGeom>
        </p:spPr>
        <p:txBody>
          <a:bodyPr wrap="none">
            <a:spAutoFit/>
          </a:bodyPr>
          <a:lstStyle/>
          <a:p>
            <a:r>
              <a:rPr lang="en-GB" sz="1600" b="1" dirty="0">
                <a:solidFill>
                  <a:schemeClr val="accent3"/>
                </a:solidFill>
                <a:latin typeface="Aptos" panose="020B0004020202020204" pitchFamily="34" charset="0"/>
              </a:rPr>
              <a:t>General tax and National Insurance information</a:t>
            </a:r>
          </a:p>
        </p:txBody>
      </p:sp>
      <p:grpSp>
        <p:nvGrpSpPr>
          <p:cNvPr id="29" name="Group 28"/>
          <p:cNvGrpSpPr/>
          <p:nvPr/>
        </p:nvGrpSpPr>
        <p:grpSpPr>
          <a:xfrm>
            <a:off x="802800" y="4331552"/>
            <a:ext cx="457200" cy="432000"/>
            <a:chOff x="481443" y="4226048"/>
            <a:chExt cx="457200" cy="432000"/>
          </a:xfrm>
        </p:grpSpPr>
        <p:sp>
          <p:nvSpPr>
            <p:cNvPr id="30" name="Oval 29"/>
            <p:cNvSpPr/>
            <p:nvPr/>
          </p:nvSpPr>
          <p:spPr>
            <a:xfrm>
              <a:off x="494043" y="4226048"/>
              <a:ext cx="432000" cy="432000"/>
            </a:xfrm>
            <a:prstGeom prst="ellipse">
              <a:avLst/>
            </a:pr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dirty="0">
                <a:solidFill>
                  <a:srgbClr val="B5C2E5"/>
                </a:solidFill>
                <a:latin typeface="Arial"/>
              </a:endParaRPr>
            </a:p>
          </p:txBody>
        </p:sp>
        <p:sp>
          <p:nvSpPr>
            <p:cNvPr id="31" name="TextBox 30"/>
            <p:cNvSpPr txBox="1"/>
            <p:nvPr/>
          </p:nvSpPr>
          <p:spPr>
            <a:xfrm>
              <a:off x="481443" y="4272771"/>
              <a:ext cx="457200" cy="338554"/>
            </a:xfrm>
            <a:prstGeom prst="rect">
              <a:avLst/>
            </a:prstGeom>
            <a:noFill/>
          </p:spPr>
          <p:txBody>
            <a:bodyPr wrap="square" rtlCol="0" anchor="ctr">
              <a:spAutoFit/>
            </a:bodyPr>
            <a:lstStyle/>
            <a:p>
              <a:pPr algn="ctr" defTabSz="914400" eaLnBrk="1" hangingPunct="1">
                <a:defRPr/>
              </a:pPr>
              <a:r>
                <a:rPr lang="en-GB" sz="1600" b="1" dirty="0">
                  <a:solidFill>
                    <a:srgbClr val="FFFFFF"/>
                  </a:solidFill>
                  <a:latin typeface="Aptos" panose="020B0004020202020204" pitchFamily="34" charset="0"/>
                  <a:ea typeface="+mn-ea"/>
                  <a:cs typeface="+mn-cs"/>
                </a:rPr>
                <a:t>04</a:t>
              </a:r>
            </a:p>
          </p:txBody>
        </p:sp>
      </p:grpSp>
      <p:grpSp>
        <p:nvGrpSpPr>
          <p:cNvPr id="49" name="Group 48"/>
          <p:cNvGrpSpPr/>
          <p:nvPr/>
        </p:nvGrpSpPr>
        <p:grpSpPr>
          <a:xfrm>
            <a:off x="1154852" y="4674970"/>
            <a:ext cx="6804116" cy="177165"/>
            <a:chOff x="848735" y="4793218"/>
            <a:chExt cx="6804116" cy="177165"/>
          </a:xfrm>
        </p:grpSpPr>
        <p:cxnSp>
          <p:nvCxnSpPr>
            <p:cNvPr id="50" name="Straight Connector 49"/>
            <p:cNvCxnSpPr/>
            <p:nvPr/>
          </p:nvCxnSpPr>
          <p:spPr>
            <a:xfrm>
              <a:off x="848735" y="4793218"/>
              <a:ext cx="293308" cy="177165"/>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1127917" y="4968002"/>
              <a:ext cx="6524934" cy="2381"/>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75" name="Rectangle 74"/>
          <p:cNvSpPr/>
          <p:nvPr/>
        </p:nvSpPr>
        <p:spPr>
          <a:xfrm>
            <a:off x="1450800" y="4499156"/>
            <a:ext cx="3365858" cy="307777"/>
          </a:xfrm>
          <a:prstGeom prst="rect">
            <a:avLst/>
          </a:prstGeom>
        </p:spPr>
        <p:txBody>
          <a:bodyPr wrap="none">
            <a:spAutoFit/>
          </a:bodyPr>
          <a:lstStyle/>
          <a:p>
            <a:pPr marL="0" lvl="4">
              <a:spcAft>
                <a:spcPts val="1200"/>
              </a:spcAft>
              <a:buClr>
                <a:srgbClr val="FFFFFF"/>
              </a:buClr>
              <a:buSzPct val="120000"/>
              <a:defRPr/>
            </a:pPr>
            <a:r>
              <a:rPr lang="en-GB" sz="1400" dirty="0">
                <a:solidFill>
                  <a:srgbClr val="000000"/>
                </a:solidFill>
                <a:latin typeface="Aptos" panose="020B0004020202020204" pitchFamily="34" charset="0"/>
              </a:rPr>
              <a:t>www.gov.uk/find-pension-contact-details</a:t>
            </a:r>
          </a:p>
        </p:txBody>
      </p:sp>
      <p:sp>
        <p:nvSpPr>
          <p:cNvPr id="76" name="Rectangle 75"/>
          <p:cNvSpPr/>
          <p:nvPr/>
        </p:nvSpPr>
        <p:spPr>
          <a:xfrm>
            <a:off x="1434034" y="4231441"/>
            <a:ext cx="2379434" cy="338554"/>
          </a:xfrm>
          <a:prstGeom prst="rect">
            <a:avLst/>
          </a:prstGeom>
        </p:spPr>
        <p:txBody>
          <a:bodyPr wrap="none">
            <a:spAutoFit/>
          </a:bodyPr>
          <a:lstStyle/>
          <a:p>
            <a:pPr marL="0" lvl="1"/>
            <a:r>
              <a:rPr lang="en-GB" sz="1600" b="1" dirty="0">
                <a:solidFill>
                  <a:schemeClr val="accent1"/>
                </a:solidFill>
                <a:latin typeface="Aptos" panose="020B0004020202020204" pitchFamily="34" charset="0"/>
              </a:rPr>
              <a:t>Pension Tracing Service</a:t>
            </a:r>
          </a:p>
        </p:txBody>
      </p:sp>
      <p:grpSp>
        <p:nvGrpSpPr>
          <p:cNvPr id="53" name="Group 52">
            <a:extLst>
              <a:ext uri="{FF2B5EF4-FFF2-40B4-BE49-F238E27FC236}">
                <a16:creationId xmlns:a16="http://schemas.microsoft.com/office/drawing/2014/main" id="{B758A21E-0B5D-4163-B22F-05A101C75ABA}"/>
              </a:ext>
            </a:extLst>
          </p:cNvPr>
          <p:cNvGrpSpPr/>
          <p:nvPr/>
        </p:nvGrpSpPr>
        <p:grpSpPr>
          <a:xfrm>
            <a:off x="802800" y="2085776"/>
            <a:ext cx="457200" cy="432000"/>
            <a:chOff x="481443" y="1570988"/>
            <a:chExt cx="457200" cy="432000"/>
          </a:xfrm>
        </p:grpSpPr>
        <p:sp>
          <p:nvSpPr>
            <p:cNvPr id="54" name="Oval 53">
              <a:extLst>
                <a:ext uri="{FF2B5EF4-FFF2-40B4-BE49-F238E27FC236}">
                  <a16:creationId xmlns:a16="http://schemas.microsoft.com/office/drawing/2014/main" id="{FA4C3A26-B407-413F-AA80-64730FED5291}"/>
                </a:ext>
              </a:extLst>
            </p:cNvPr>
            <p:cNvSpPr/>
            <p:nvPr/>
          </p:nvSpPr>
          <p:spPr>
            <a:xfrm>
              <a:off x="494043" y="1570988"/>
              <a:ext cx="432000" cy="432000"/>
            </a:xfrm>
            <a:prstGeom prst="ellipse">
              <a:avLst/>
            </a:pr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dirty="0">
                <a:solidFill>
                  <a:srgbClr val="B5C2E5"/>
                </a:solidFill>
                <a:latin typeface="Arial"/>
              </a:endParaRPr>
            </a:p>
          </p:txBody>
        </p:sp>
        <p:sp>
          <p:nvSpPr>
            <p:cNvPr id="55" name="TextBox 54">
              <a:extLst>
                <a:ext uri="{FF2B5EF4-FFF2-40B4-BE49-F238E27FC236}">
                  <a16:creationId xmlns:a16="http://schemas.microsoft.com/office/drawing/2014/main" id="{D47621F8-AB36-46E8-A49D-A97651577463}"/>
                </a:ext>
              </a:extLst>
            </p:cNvPr>
            <p:cNvSpPr txBox="1"/>
            <p:nvPr/>
          </p:nvSpPr>
          <p:spPr>
            <a:xfrm>
              <a:off x="481443" y="1617711"/>
              <a:ext cx="457200" cy="338554"/>
            </a:xfrm>
            <a:prstGeom prst="rect">
              <a:avLst/>
            </a:prstGeom>
            <a:noFill/>
          </p:spPr>
          <p:txBody>
            <a:bodyPr wrap="square" rtlCol="0" anchor="ctr">
              <a:spAutoFit/>
            </a:bodyPr>
            <a:lstStyle/>
            <a:p>
              <a:pPr algn="ctr" defTabSz="914400" eaLnBrk="1" hangingPunct="1">
                <a:defRPr/>
              </a:pPr>
              <a:r>
                <a:rPr lang="en-GB" sz="1600" b="1" dirty="0">
                  <a:solidFill>
                    <a:srgbClr val="FFFFFF"/>
                  </a:solidFill>
                  <a:latin typeface="Aptos" panose="020B0004020202020204" pitchFamily="34" charset="0"/>
                  <a:ea typeface="+mn-ea"/>
                  <a:cs typeface="+mn-cs"/>
                </a:rPr>
                <a:t>01</a:t>
              </a:r>
            </a:p>
          </p:txBody>
        </p:sp>
      </p:grpSp>
      <p:grpSp>
        <p:nvGrpSpPr>
          <p:cNvPr id="58" name="Group 57">
            <a:extLst>
              <a:ext uri="{FF2B5EF4-FFF2-40B4-BE49-F238E27FC236}">
                <a16:creationId xmlns:a16="http://schemas.microsoft.com/office/drawing/2014/main" id="{0020A06C-D3A5-4A6C-99B5-FCFBC01FF056}"/>
              </a:ext>
            </a:extLst>
          </p:cNvPr>
          <p:cNvGrpSpPr/>
          <p:nvPr/>
        </p:nvGrpSpPr>
        <p:grpSpPr>
          <a:xfrm>
            <a:off x="1170092" y="2447034"/>
            <a:ext cx="6804116" cy="177165"/>
            <a:chOff x="848735" y="2035866"/>
            <a:chExt cx="6804116" cy="177165"/>
          </a:xfrm>
        </p:grpSpPr>
        <p:cxnSp>
          <p:nvCxnSpPr>
            <p:cNvPr id="59" name="Straight Connector 58">
              <a:extLst>
                <a:ext uri="{FF2B5EF4-FFF2-40B4-BE49-F238E27FC236}">
                  <a16:creationId xmlns:a16="http://schemas.microsoft.com/office/drawing/2014/main" id="{A6E57E53-D8D2-4B8C-8B24-9337F93A7C50}"/>
                </a:ext>
              </a:extLst>
            </p:cNvPr>
            <p:cNvCxnSpPr/>
            <p:nvPr/>
          </p:nvCxnSpPr>
          <p:spPr>
            <a:xfrm>
              <a:off x="848735" y="2035866"/>
              <a:ext cx="293308" cy="177165"/>
            </a:xfrm>
            <a:prstGeom prst="line">
              <a:avLst/>
            </a:prstGeom>
            <a:ln>
              <a:solidFill>
                <a:srgbClr val="B1B66E"/>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3B919FA2-0236-4217-B5FB-F37968F54CC4}"/>
                </a:ext>
              </a:extLst>
            </p:cNvPr>
            <p:cNvCxnSpPr/>
            <p:nvPr/>
          </p:nvCxnSpPr>
          <p:spPr>
            <a:xfrm>
              <a:off x="1127917" y="2210650"/>
              <a:ext cx="6524934" cy="0"/>
            </a:xfrm>
            <a:prstGeom prst="line">
              <a:avLst/>
            </a:prstGeom>
            <a:ln>
              <a:solidFill>
                <a:srgbClr val="B1B66E"/>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69EB61C1-DDD0-4D94-8E30-C12E92132862}"/>
              </a:ext>
            </a:extLst>
          </p:cNvPr>
          <p:cNvGrpSpPr/>
          <p:nvPr/>
        </p:nvGrpSpPr>
        <p:grpSpPr>
          <a:xfrm>
            <a:off x="802800" y="5080144"/>
            <a:ext cx="457200" cy="432000"/>
            <a:chOff x="481443" y="4226048"/>
            <a:chExt cx="457200" cy="432000"/>
          </a:xfrm>
        </p:grpSpPr>
        <p:sp>
          <p:nvSpPr>
            <p:cNvPr id="67" name="Oval 66">
              <a:extLst>
                <a:ext uri="{FF2B5EF4-FFF2-40B4-BE49-F238E27FC236}">
                  <a16:creationId xmlns:a16="http://schemas.microsoft.com/office/drawing/2014/main" id="{D8C75F8E-7EE0-468F-B28B-16CCBC3329AF}"/>
                </a:ext>
              </a:extLst>
            </p:cNvPr>
            <p:cNvSpPr/>
            <p:nvPr/>
          </p:nvSpPr>
          <p:spPr>
            <a:xfrm>
              <a:off x="494043" y="4226048"/>
              <a:ext cx="432000" cy="432000"/>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dirty="0">
                <a:solidFill>
                  <a:srgbClr val="B5C2E5"/>
                </a:solidFill>
                <a:latin typeface="Arial"/>
              </a:endParaRPr>
            </a:p>
          </p:txBody>
        </p:sp>
        <p:sp>
          <p:nvSpPr>
            <p:cNvPr id="68" name="TextBox 67">
              <a:extLst>
                <a:ext uri="{FF2B5EF4-FFF2-40B4-BE49-F238E27FC236}">
                  <a16:creationId xmlns:a16="http://schemas.microsoft.com/office/drawing/2014/main" id="{AC05D484-4E5A-4900-A909-7FAB3949FE6A}"/>
                </a:ext>
              </a:extLst>
            </p:cNvPr>
            <p:cNvSpPr txBox="1"/>
            <p:nvPr/>
          </p:nvSpPr>
          <p:spPr>
            <a:xfrm>
              <a:off x="481443" y="4272771"/>
              <a:ext cx="457200" cy="338554"/>
            </a:xfrm>
            <a:prstGeom prst="rect">
              <a:avLst/>
            </a:prstGeom>
            <a:noFill/>
          </p:spPr>
          <p:txBody>
            <a:bodyPr wrap="square" rtlCol="0" anchor="ctr">
              <a:spAutoFit/>
            </a:bodyPr>
            <a:lstStyle/>
            <a:p>
              <a:pPr algn="ctr" defTabSz="914400" eaLnBrk="1" hangingPunct="1">
                <a:defRPr/>
              </a:pPr>
              <a:r>
                <a:rPr lang="en-GB" sz="1600" b="1" dirty="0">
                  <a:solidFill>
                    <a:srgbClr val="FFFFFF"/>
                  </a:solidFill>
                  <a:latin typeface="Aptos" panose="020B0004020202020204" pitchFamily="34" charset="0"/>
                  <a:ea typeface="+mn-ea"/>
                  <a:cs typeface="+mn-cs"/>
                </a:rPr>
                <a:t>05</a:t>
              </a:r>
            </a:p>
          </p:txBody>
        </p:sp>
      </p:grpSp>
      <p:grpSp>
        <p:nvGrpSpPr>
          <p:cNvPr id="52" name="Group 51">
            <a:extLst>
              <a:ext uri="{FF2B5EF4-FFF2-40B4-BE49-F238E27FC236}">
                <a16:creationId xmlns:a16="http://schemas.microsoft.com/office/drawing/2014/main" id="{63045194-4EEB-4681-AF75-7F023CED3618}"/>
              </a:ext>
            </a:extLst>
          </p:cNvPr>
          <p:cNvGrpSpPr/>
          <p:nvPr/>
        </p:nvGrpSpPr>
        <p:grpSpPr>
          <a:xfrm>
            <a:off x="1154852" y="5447840"/>
            <a:ext cx="6804116" cy="177165"/>
            <a:chOff x="848735" y="4793218"/>
            <a:chExt cx="6804116" cy="177165"/>
          </a:xfrm>
        </p:grpSpPr>
        <p:cxnSp>
          <p:nvCxnSpPr>
            <p:cNvPr id="65" name="Straight Connector 64">
              <a:extLst>
                <a:ext uri="{FF2B5EF4-FFF2-40B4-BE49-F238E27FC236}">
                  <a16:creationId xmlns:a16="http://schemas.microsoft.com/office/drawing/2014/main" id="{507CF726-475E-4BBC-A559-AD775018478B}"/>
                </a:ext>
              </a:extLst>
            </p:cNvPr>
            <p:cNvCxnSpPr/>
            <p:nvPr/>
          </p:nvCxnSpPr>
          <p:spPr>
            <a:xfrm>
              <a:off x="848735" y="4793218"/>
              <a:ext cx="293308" cy="177165"/>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3C1AB590-856A-4089-A8CF-38C3ACC1405A}"/>
                </a:ext>
              </a:extLst>
            </p:cNvPr>
            <p:cNvCxnSpPr/>
            <p:nvPr/>
          </p:nvCxnSpPr>
          <p:spPr>
            <a:xfrm>
              <a:off x="1127917" y="4965621"/>
              <a:ext cx="6524934" cy="2381"/>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grpSp>
      <p:sp>
        <p:nvSpPr>
          <p:cNvPr id="63" name="Rectangle 62">
            <a:extLst>
              <a:ext uri="{FF2B5EF4-FFF2-40B4-BE49-F238E27FC236}">
                <a16:creationId xmlns:a16="http://schemas.microsoft.com/office/drawing/2014/main" id="{8A2E8F53-FDBE-479C-8EFF-E950D95589A0}"/>
              </a:ext>
            </a:extLst>
          </p:cNvPr>
          <p:cNvSpPr/>
          <p:nvPr/>
        </p:nvSpPr>
        <p:spPr>
          <a:xfrm>
            <a:off x="1450800" y="5272026"/>
            <a:ext cx="2348720" cy="307777"/>
          </a:xfrm>
          <a:prstGeom prst="rect">
            <a:avLst/>
          </a:prstGeom>
        </p:spPr>
        <p:txBody>
          <a:bodyPr wrap="none">
            <a:spAutoFit/>
          </a:bodyPr>
          <a:lstStyle/>
          <a:p>
            <a:pPr marL="0" lvl="4">
              <a:spcAft>
                <a:spcPts val="1200"/>
              </a:spcAft>
              <a:buClr>
                <a:srgbClr val="FFFFFF"/>
              </a:buClr>
              <a:buSzPct val="120000"/>
              <a:defRPr/>
            </a:pPr>
            <a:r>
              <a:rPr lang="en-GB" sz="1400" dirty="0">
                <a:solidFill>
                  <a:srgbClr val="000000"/>
                </a:solidFill>
                <a:latin typeface="Aptos" panose="020B0004020202020204" pitchFamily="34" charset="0"/>
              </a:rPr>
              <a:t>Email: pensions@lseg.com</a:t>
            </a:r>
          </a:p>
        </p:txBody>
      </p:sp>
      <p:sp>
        <p:nvSpPr>
          <p:cNvPr id="64" name="Rectangle 63">
            <a:extLst>
              <a:ext uri="{FF2B5EF4-FFF2-40B4-BE49-F238E27FC236}">
                <a16:creationId xmlns:a16="http://schemas.microsoft.com/office/drawing/2014/main" id="{E12314E9-6883-4ED2-92BB-5B3361366912}"/>
              </a:ext>
            </a:extLst>
          </p:cNvPr>
          <p:cNvSpPr/>
          <p:nvPr/>
        </p:nvSpPr>
        <p:spPr>
          <a:xfrm>
            <a:off x="1434034" y="5004311"/>
            <a:ext cx="3960123" cy="338554"/>
          </a:xfrm>
          <a:prstGeom prst="rect">
            <a:avLst/>
          </a:prstGeom>
        </p:spPr>
        <p:txBody>
          <a:bodyPr wrap="none">
            <a:spAutoFit/>
          </a:bodyPr>
          <a:lstStyle/>
          <a:p>
            <a:r>
              <a:rPr lang="en-GB" sz="1600" b="1" dirty="0">
                <a:solidFill>
                  <a:schemeClr val="accent6"/>
                </a:solidFill>
                <a:latin typeface="Aptos" panose="020B0004020202020204" pitchFamily="34" charset="0"/>
              </a:rPr>
              <a:t>Questions about your LSEG Pension Plan</a:t>
            </a:r>
          </a:p>
        </p:txBody>
      </p:sp>
      <p:grpSp>
        <p:nvGrpSpPr>
          <p:cNvPr id="70" name="Group 69">
            <a:extLst>
              <a:ext uri="{FF2B5EF4-FFF2-40B4-BE49-F238E27FC236}">
                <a16:creationId xmlns:a16="http://schemas.microsoft.com/office/drawing/2014/main" id="{7674043B-C82C-4EE8-BD8B-90FCD37B4934}"/>
              </a:ext>
            </a:extLst>
          </p:cNvPr>
          <p:cNvGrpSpPr/>
          <p:nvPr/>
        </p:nvGrpSpPr>
        <p:grpSpPr>
          <a:xfrm>
            <a:off x="802800" y="5828734"/>
            <a:ext cx="457200" cy="432000"/>
            <a:chOff x="481443" y="4226048"/>
            <a:chExt cx="457200" cy="432000"/>
          </a:xfrm>
        </p:grpSpPr>
        <p:sp>
          <p:nvSpPr>
            <p:cNvPr id="84" name="Oval 83">
              <a:extLst>
                <a:ext uri="{FF2B5EF4-FFF2-40B4-BE49-F238E27FC236}">
                  <a16:creationId xmlns:a16="http://schemas.microsoft.com/office/drawing/2014/main" id="{6954AB8E-5816-4050-8633-2F75C3ED7BCD}"/>
                </a:ext>
              </a:extLst>
            </p:cNvPr>
            <p:cNvSpPr/>
            <p:nvPr/>
          </p:nvSpPr>
          <p:spPr>
            <a:xfrm>
              <a:off x="494043" y="4226048"/>
              <a:ext cx="432000" cy="432000"/>
            </a:xfrm>
            <a:prstGeom prst="ellipse">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dirty="0">
                <a:solidFill>
                  <a:srgbClr val="B5C2E5"/>
                </a:solidFill>
                <a:latin typeface="Arial"/>
              </a:endParaRPr>
            </a:p>
          </p:txBody>
        </p:sp>
        <p:sp>
          <p:nvSpPr>
            <p:cNvPr id="85" name="TextBox 84">
              <a:extLst>
                <a:ext uri="{FF2B5EF4-FFF2-40B4-BE49-F238E27FC236}">
                  <a16:creationId xmlns:a16="http://schemas.microsoft.com/office/drawing/2014/main" id="{99FFC765-20C4-471A-B89E-80B25663B305}"/>
                </a:ext>
              </a:extLst>
            </p:cNvPr>
            <p:cNvSpPr txBox="1"/>
            <p:nvPr/>
          </p:nvSpPr>
          <p:spPr>
            <a:xfrm>
              <a:off x="481443" y="4272771"/>
              <a:ext cx="457200" cy="338554"/>
            </a:xfrm>
            <a:prstGeom prst="rect">
              <a:avLst/>
            </a:prstGeom>
            <a:noFill/>
          </p:spPr>
          <p:txBody>
            <a:bodyPr wrap="square" rtlCol="0" anchor="ctr">
              <a:spAutoFit/>
            </a:bodyPr>
            <a:lstStyle/>
            <a:p>
              <a:pPr algn="ctr" defTabSz="914400" eaLnBrk="1" hangingPunct="1">
                <a:defRPr/>
              </a:pPr>
              <a:r>
                <a:rPr lang="en-GB" sz="1600" b="1" dirty="0">
                  <a:solidFill>
                    <a:srgbClr val="FFFFFF"/>
                  </a:solidFill>
                  <a:latin typeface="Aptos" panose="020B0004020202020204" pitchFamily="34" charset="0"/>
                  <a:ea typeface="+mn-ea"/>
                  <a:cs typeface="+mn-cs"/>
                </a:rPr>
                <a:t>06</a:t>
              </a:r>
            </a:p>
          </p:txBody>
        </p:sp>
      </p:grpSp>
      <p:grpSp>
        <p:nvGrpSpPr>
          <p:cNvPr id="71" name="Group 70">
            <a:extLst>
              <a:ext uri="{FF2B5EF4-FFF2-40B4-BE49-F238E27FC236}">
                <a16:creationId xmlns:a16="http://schemas.microsoft.com/office/drawing/2014/main" id="{BD6AC895-6F00-4E6F-BFB2-F8ABE8432F20}"/>
              </a:ext>
            </a:extLst>
          </p:cNvPr>
          <p:cNvGrpSpPr/>
          <p:nvPr/>
        </p:nvGrpSpPr>
        <p:grpSpPr>
          <a:xfrm>
            <a:off x="1154852" y="6174072"/>
            <a:ext cx="6804116" cy="177165"/>
            <a:chOff x="848735" y="4793218"/>
            <a:chExt cx="6804116" cy="177165"/>
          </a:xfrm>
        </p:grpSpPr>
        <p:cxnSp>
          <p:nvCxnSpPr>
            <p:cNvPr id="78" name="Straight Connector 77">
              <a:extLst>
                <a:ext uri="{FF2B5EF4-FFF2-40B4-BE49-F238E27FC236}">
                  <a16:creationId xmlns:a16="http://schemas.microsoft.com/office/drawing/2014/main" id="{0CD03AB0-58B4-4036-B777-F0874CF1FAF4}"/>
                </a:ext>
              </a:extLst>
            </p:cNvPr>
            <p:cNvCxnSpPr/>
            <p:nvPr/>
          </p:nvCxnSpPr>
          <p:spPr>
            <a:xfrm>
              <a:off x="848735" y="4793218"/>
              <a:ext cx="293308" cy="177165"/>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200C62C6-E51E-401F-8074-6CA89BF27C51}"/>
                </a:ext>
              </a:extLst>
            </p:cNvPr>
            <p:cNvCxnSpPr/>
            <p:nvPr/>
          </p:nvCxnSpPr>
          <p:spPr>
            <a:xfrm>
              <a:off x="1127917" y="4968002"/>
              <a:ext cx="6524934" cy="2381"/>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grpSp>
      <p:sp>
        <p:nvSpPr>
          <p:cNvPr id="74" name="Rectangle 73">
            <a:extLst>
              <a:ext uri="{FF2B5EF4-FFF2-40B4-BE49-F238E27FC236}">
                <a16:creationId xmlns:a16="http://schemas.microsoft.com/office/drawing/2014/main" id="{CCC18249-0B6D-459B-B5AB-54A0F7069F31}"/>
              </a:ext>
            </a:extLst>
          </p:cNvPr>
          <p:cNvSpPr/>
          <p:nvPr/>
        </p:nvSpPr>
        <p:spPr>
          <a:xfrm>
            <a:off x="1450801" y="5998258"/>
            <a:ext cx="2779159" cy="307777"/>
          </a:xfrm>
          <a:prstGeom prst="rect">
            <a:avLst/>
          </a:prstGeom>
        </p:spPr>
        <p:txBody>
          <a:bodyPr wrap="none">
            <a:spAutoFit/>
          </a:bodyPr>
          <a:lstStyle/>
          <a:p>
            <a:pPr marL="0" lvl="4">
              <a:spcAft>
                <a:spcPts val="1200"/>
              </a:spcAft>
              <a:buClr>
                <a:srgbClr val="FFFFFF"/>
              </a:buClr>
              <a:buSzPct val="120000"/>
              <a:defRPr/>
            </a:pPr>
            <a:r>
              <a:rPr lang="en-GB" sz="1400" dirty="0">
                <a:solidFill>
                  <a:srgbClr val="000000"/>
                </a:solidFill>
                <a:latin typeface="Aptos" panose="020B0004020202020204" pitchFamily="34" charset="0"/>
              </a:rPr>
              <a:t>www.gov.uk/check-state-pension</a:t>
            </a:r>
          </a:p>
        </p:txBody>
      </p:sp>
      <p:sp>
        <p:nvSpPr>
          <p:cNvPr id="77" name="Rectangle 76">
            <a:extLst>
              <a:ext uri="{FF2B5EF4-FFF2-40B4-BE49-F238E27FC236}">
                <a16:creationId xmlns:a16="http://schemas.microsoft.com/office/drawing/2014/main" id="{5611F5DB-5B52-4823-8744-B0F7F05F5116}"/>
              </a:ext>
            </a:extLst>
          </p:cNvPr>
          <p:cNvSpPr/>
          <p:nvPr/>
        </p:nvSpPr>
        <p:spPr>
          <a:xfrm>
            <a:off x="1434034" y="5730543"/>
            <a:ext cx="3154005" cy="338554"/>
          </a:xfrm>
          <a:prstGeom prst="rect">
            <a:avLst/>
          </a:prstGeom>
        </p:spPr>
        <p:txBody>
          <a:bodyPr wrap="none">
            <a:spAutoFit/>
          </a:bodyPr>
          <a:lstStyle/>
          <a:p>
            <a:pPr marL="0" lvl="1"/>
            <a:r>
              <a:rPr lang="en-GB" sz="1600" b="1" dirty="0">
                <a:solidFill>
                  <a:schemeClr val="accent5"/>
                </a:solidFill>
                <a:latin typeface="Aptos" panose="020B0004020202020204" pitchFamily="34" charset="0"/>
              </a:rPr>
              <a:t>Obtain a State Pension Forecast</a:t>
            </a:r>
          </a:p>
        </p:txBody>
      </p:sp>
      <p:sp>
        <p:nvSpPr>
          <p:cNvPr id="69" name="Rectangle 68">
            <a:extLst>
              <a:ext uri="{FF2B5EF4-FFF2-40B4-BE49-F238E27FC236}">
                <a16:creationId xmlns:a16="http://schemas.microsoft.com/office/drawing/2014/main" id="{DED1EE30-C96A-D89C-AFA9-7FE3781C67DB}"/>
              </a:ext>
            </a:extLst>
          </p:cNvPr>
          <p:cNvSpPr/>
          <p:nvPr/>
        </p:nvSpPr>
        <p:spPr>
          <a:xfrm>
            <a:off x="1475044" y="2029610"/>
            <a:ext cx="2127249" cy="307777"/>
          </a:xfrm>
          <a:prstGeom prst="rect">
            <a:avLst/>
          </a:prstGeom>
        </p:spPr>
        <p:txBody>
          <a:bodyPr wrap="none">
            <a:spAutoFit/>
          </a:bodyPr>
          <a:lstStyle/>
          <a:p>
            <a:pPr marL="0" lvl="4">
              <a:spcAft>
                <a:spcPts val="1200"/>
              </a:spcAft>
              <a:buClr>
                <a:srgbClr val="FFFFFF"/>
              </a:buClr>
              <a:buSzPct val="120000"/>
              <a:defRPr/>
            </a:pPr>
            <a:r>
              <a:rPr lang="en-GB" sz="1400" dirty="0">
                <a:solidFill>
                  <a:srgbClr val="000000"/>
                </a:solidFill>
                <a:latin typeface="Aptos" panose="020B0004020202020204" pitchFamily="34" charset="0"/>
                <a:ea typeface="Calibri" panose="020F0502020204030204" pitchFamily="34" charset="0"/>
              </a:rPr>
              <a:t>www.login.lifeworks.com</a:t>
            </a:r>
          </a:p>
        </p:txBody>
      </p:sp>
      <p:sp>
        <p:nvSpPr>
          <p:cNvPr id="86" name="Rectangle 85">
            <a:extLst>
              <a:ext uri="{FF2B5EF4-FFF2-40B4-BE49-F238E27FC236}">
                <a16:creationId xmlns:a16="http://schemas.microsoft.com/office/drawing/2014/main" id="{96A8F146-7331-CBAC-3345-56B479E8A737}"/>
              </a:ext>
            </a:extLst>
          </p:cNvPr>
          <p:cNvSpPr/>
          <p:nvPr/>
        </p:nvSpPr>
        <p:spPr>
          <a:xfrm>
            <a:off x="1458277" y="1775459"/>
            <a:ext cx="4920065" cy="338554"/>
          </a:xfrm>
          <a:prstGeom prst="rect">
            <a:avLst/>
          </a:prstGeom>
        </p:spPr>
        <p:txBody>
          <a:bodyPr wrap="none">
            <a:spAutoFit/>
          </a:bodyPr>
          <a:lstStyle/>
          <a:p>
            <a:pPr marL="0" lvl="3">
              <a:spcAft>
                <a:spcPts val="600"/>
              </a:spcAft>
              <a:buClr>
                <a:srgbClr val="FFFFFF"/>
              </a:buClr>
              <a:buSzPct val="120000"/>
              <a:defRPr/>
            </a:pPr>
            <a:r>
              <a:rPr lang="en-GB" sz="1600" b="1" dirty="0">
                <a:solidFill>
                  <a:srgbClr val="A4AA56"/>
                </a:solidFill>
                <a:latin typeface="Aptos" panose="020B0004020202020204" pitchFamily="34" charset="0"/>
                <a:ea typeface="ヒラギノ角ゴ Pro W3" charset="-128"/>
                <a:cs typeface="Arial" pitchFamily="34" charset="0"/>
              </a:rPr>
              <a:t>LSEG Employee Assistance Programme - LifeWorks</a:t>
            </a:r>
          </a:p>
        </p:txBody>
      </p:sp>
      <p:sp>
        <p:nvSpPr>
          <p:cNvPr id="87" name="Rectangle 86">
            <a:extLst>
              <a:ext uri="{FF2B5EF4-FFF2-40B4-BE49-F238E27FC236}">
                <a16:creationId xmlns:a16="http://schemas.microsoft.com/office/drawing/2014/main" id="{D00EC3F2-7A29-C58E-AF29-F27B20BDD617}"/>
              </a:ext>
            </a:extLst>
          </p:cNvPr>
          <p:cNvSpPr/>
          <p:nvPr/>
        </p:nvSpPr>
        <p:spPr>
          <a:xfrm>
            <a:off x="1458277" y="2266342"/>
            <a:ext cx="1657826" cy="307777"/>
          </a:xfrm>
          <a:prstGeom prst="rect">
            <a:avLst/>
          </a:prstGeom>
        </p:spPr>
        <p:txBody>
          <a:bodyPr wrap="none">
            <a:spAutoFit/>
          </a:bodyPr>
          <a:lstStyle/>
          <a:p>
            <a:pPr marL="0" lvl="4">
              <a:spcAft>
                <a:spcPts val="1200"/>
              </a:spcAft>
              <a:buClr>
                <a:srgbClr val="FFFFFF"/>
              </a:buClr>
              <a:buSzPct val="120000"/>
              <a:defRPr/>
            </a:pPr>
            <a:r>
              <a:rPr lang="en-GB" sz="1400" dirty="0">
                <a:solidFill>
                  <a:srgbClr val="000000"/>
                </a:solidFill>
                <a:latin typeface="Aptos" panose="020B0004020202020204" pitchFamily="34" charset="0"/>
                <a:ea typeface="Calibri" panose="020F0502020204030204" pitchFamily="34" charset="0"/>
              </a:rPr>
              <a:t>username: </a:t>
            </a:r>
            <a:r>
              <a:rPr lang="en-GB" sz="1400" dirty="0" err="1">
                <a:solidFill>
                  <a:srgbClr val="000000"/>
                </a:solidFill>
                <a:latin typeface="Aptos" panose="020B0004020202020204" pitchFamily="34" charset="0"/>
                <a:ea typeface="Calibri" panose="020F0502020204030204" pitchFamily="34" charset="0"/>
              </a:rPr>
              <a:t>lsegUK</a:t>
            </a:r>
            <a:endParaRPr lang="en-GB" sz="1400" dirty="0">
              <a:solidFill>
                <a:srgbClr val="000000"/>
              </a:solidFill>
              <a:latin typeface="Aptos" panose="020B0004020202020204" pitchFamily="34" charset="0"/>
              <a:ea typeface="Calibri" panose="020F0502020204030204" pitchFamily="34" charset="0"/>
            </a:endParaRPr>
          </a:p>
        </p:txBody>
      </p:sp>
      <p:sp>
        <p:nvSpPr>
          <p:cNvPr id="88" name="Rectangle 87">
            <a:extLst>
              <a:ext uri="{FF2B5EF4-FFF2-40B4-BE49-F238E27FC236}">
                <a16:creationId xmlns:a16="http://schemas.microsoft.com/office/drawing/2014/main" id="{7E5E2654-F1A3-0BE8-E4B0-A6E6F850C4F5}"/>
              </a:ext>
            </a:extLst>
          </p:cNvPr>
          <p:cNvSpPr/>
          <p:nvPr/>
        </p:nvSpPr>
        <p:spPr>
          <a:xfrm>
            <a:off x="3351381" y="2266342"/>
            <a:ext cx="1564916" cy="307777"/>
          </a:xfrm>
          <a:prstGeom prst="rect">
            <a:avLst/>
          </a:prstGeom>
        </p:spPr>
        <p:txBody>
          <a:bodyPr wrap="none">
            <a:spAutoFit/>
          </a:bodyPr>
          <a:lstStyle/>
          <a:p>
            <a:pPr marL="0" lvl="4">
              <a:spcAft>
                <a:spcPts val="1200"/>
              </a:spcAft>
              <a:buClr>
                <a:srgbClr val="FFFFFF"/>
              </a:buClr>
              <a:buSzPct val="120000"/>
              <a:defRPr/>
            </a:pPr>
            <a:r>
              <a:rPr lang="en-GB" sz="1400" dirty="0">
                <a:solidFill>
                  <a:srgbClr val="000000"/>
                </a:solidFill>
                <a:latin typeface="Aptos" panose="020B0004020202020204" pitchFamily="34" charset="0"/>
                <a:ea typeface="Calibri" panose="020F0502020204030204" pitchFamily="34" charset="0"/>
              </a:rPr>
              <a:t>password: </a:t>
            </a:r>
            <a:r>
              <a:rPr lang="en-GB" sz="1400" dirty="0" err="1">
                <a:solidFill>
                  <a:srgbClr val="000000"/>
                </a:solidFill>
                <a:latin typeface="Aptos" panose="020B0004020202020204" pitchFamily="34" charset="0"/>
                <a:ea typeface="Calibri" panose="020F0502020204030204" pitchFamily="34" charset="0"/>
              </a:rPr>
              <a:t>lsegUK</a:t>
            </a:r>
            <a:endParaRPr lang="en-GB" sz="1400" dirty="0">
              <a:solidFill>
                <a:srgbClr val="000000"/>
              </a:solidFill>
              <a:latin typeface="Aptos" panose="020B0004020202020204" pitchFamily="34" charset="0"/>
              <a:ea typeface="Calibri" panose="020F0502020204030204" pitchFamily="34" charset="0"/>
            </a:endParaRPr>
          </a:p>
        </p:txBody>
      </p:sp>
      <p:sp>
        <p:nvSpPr>
          <p:cNvPr id="89" name="Rectangle 88">
            <a:extLst>
              <a:ext uri="{FF2B5EF4-FFF2-40B4-BE49-F238E27FC236}">
                <a16:creationId xmlns:a16="http://schemas.microsoft.com/office/drawing/2014/main" id="{E46DE807-A07A-967E-8FB9-1D3BB795180A}"/>
              </a:ext>
            </a:extLst>
          </p:cNvPr>
          <p:cNvSpPr/>
          <p:nvPr/>
        </p:nvSpPr>
        <p:spPr>
          <a:xfrm>
            <a:off x="3872055" y="2035570"/>
            <a:ext cx="231154" cy="307777"/>
          </a:xfrm>
          <a:prstGeom prst="rect">
            <a:avLst/>
          </a:prstGeom>
        </p:spPr>
        <p:txBody>
          <a:bodyPr wrap="none">
            <a:spAutoFit/>
          </a:bodyPr>
          <a:lstStyle/>
          <a:p>
            <a:pPr marL="0" lvl="4">
              <a:spcAft>
                <a:spcPts val="1200"/>
              </a:spcAft>
              <a:buClr>
                <a:srgbClr val="FFFFFF"/>
              </a:buClr>
              <a:buSzPct val="120000"/>
              <a:defRPr/>
            </a:pPr>
            <a:r>
              <a:rPr lang="en-GB" sz="1400" dirty="0">
                <a:solidFill>
                  <a:srgbClr val="000000"/>
                </a:solidFill>
                <a:latin typeface="Aptos" panose="020B0004020202020204" pitchFamily="34" charset="0"/>
                <a:ea typeface="Calibri" panose="020F0502020204030204" pitchFamily="34" charset="0"/>
              </a:rPr>
              <a:t>|</a:t>
            </a:r>
          </a:p>
        </p:txBody>
      </p:sp>
      <p:sp>
        <p:nvSpPr>
          <p:cNvPr id="90" name="Rectangle 89">
            <a:extLst>
              <a:ext uri="{FF2B5EF4-FFF2-40B4-BE49-F238E27FC236}">
                <a16:creationId xmlns:a16="http://schemas.microsoft.com/office/drawing/2014/main" id="{E4EFE821-9472-1218-24E5-3F22FF9A602F}"/>
              </a:ext>
            </a:extLst>
          </p:cNvPr>
          <p:cNvSpPr/>
          <p:nvPr/>
        </p:nvSpPr>
        <p:spPr>
          <a:xfrm>
            <a:off x="3097326" y="2272302"/>
            <a:ext cx="231154" cy="307777"/>
          </a:xfrm>
          <a:prstGeom prst="rect">
            <a:avLst/>
          </a:prstGeom>
        </p:spPr>
        <p:txBody>
          <a:bodyPr wrap="none">
            <a:spAutoFit/>
          </a:bodyPr>
          <a:lstStyle/>
          <a:p>
            <a:pPr marL="0" lvl="4">
              <a:spcAft>
                <a:spcPts val="1200"/>
              </a:spcAft>
              <a:buClr>
                <a:srgbClr val="FFFFFF"/>
              </a:buClr>
              <a:buSzPct val="120000"/>
              <a:defRPr/>
            </a:pPr>
            <a:r>
              <a:rPr lang="en-GB" sz="1400" dirty="0">
                <a:solidFill>
                  <a:srgbClr val="000000"/>
                </a:solidFill>
                <a:latin typeface="Aptos" panose="020B0004020202020204" pitchFamily="34" charset="0"/>
                <a:ea typeface="Calibri" panose="020F0502020204030204" pitchFamily="34" charset="0"/>
              </a:rPr>
              <a:t>|</a:t>
            </a:r>
          </a:p>
        </p:txBody>
      </p:sp>
      <p:sp>
        <p:nvSpPr>
          <p:cNvPr id="91" name="Rectangle 90">
            <a:extLst>
              <a:ext uri="{FF2B5EF4-FFF2-40B4-BE49-F238E27FC236}">
                <a16:creationId xmlns:a16="http://schemas.microsoft.com/office/drawing/2014/main" id="{01642D19-8E89-26AC-31B8-FD3E87DC8004}"/>
              </a:ext>
            </a:extLst>
          </p:cNvPr>
          <p:cNvSpPr/>
          <p:nvPr/>
        </p:nvSpPr>
        <p:spPr>
          <a:xfrm>
            <a:off x="4111046" y="2029610"/>
            <a:ext cx="1316386" cy="307777"/>
          </a:xfrm>
          <a:prstGeom prst="rect">
            <a:avLst/>
          </a:prstGeom>
        </p:spPr>
        <p:txBody>
          <a:bodyPr wrap="none">
            <a:spAutoFit/>
          </a:bodyPr>
          <a:lstStyle/>
          <a:p>
            <a:pPr marL="0" lvl="4">
              <a:spcAft>
                <a:spcPts val="1200"/>
              </a:spcAft>
              <a:buClr>
                <a:srgbClr val="FFFFFF"/>
              </a:buClr>
              <a:buSzPct val="120000"/>
              <a:defRPr/>
            </a:pPr>
            <a:r>
              <a:rPr lang="en-GB" sz="1400" dirty="0">
                <a:solidFill>
                  <a:srgbClr val="000000"/>
                </a:solidFill>
                <a:latin typeface="Aptos" panose="020B0004020202020204" pitchFamily="34" charset="0"/>
                <a:ea typeface="Calibri" panose="020F0502020204030204" pitchFamily="34" charset="0"/>
              </a:rPr>
              <a:t>0800 169 1920</a:t>
            </a:r>
          </a:p>
        </p:txBody>
      </p:sp>
    </p:spTree>
    <p:custDataLst>
      <p:tags r:id="rId1"/>
    </p:custDataLst>
    <p:extLst>
      <p:ext uri="{BB962C8B-B14F-4D97-AF65-F5344CB8AC3E}">
        <p14:creationId xmlns:p14="http://schemas.microsoft.com/office/powerpoint/2010/main" val="1597189883"/>
      </p:ext>
    </p:extLst>
  </p:cSld>
  <p:clrMapOvr>
    <a:masterClrMapping/>
  </p:clrMapOvr>
  <p:transition spd="slow">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1AD19842-1234-47E4-8E9B-E482B80EB222}"/>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Seeking advice</a:t>
            </a:r>
          </a:p>
        </p:txBody>
      </p:sp>
      <p:sp>
        <p:nvSpPr>
          <p:cNvPr id="2" name="Rectangle 1">
            <a:extLst>
              <a:ext uri="{FF2B5EF4-FFF2-40B4-BE49-F238E27FC236}">
                <a16:creationId xmlns:a16="http://schemas.microsoft.com/office/drawing/2014/main" id="{A8F3AC90-C5A9-A646-31E0-67BEA254E8E2}"/>
              </a:ext>
            </a:extLst>
          </p:cNvPr>
          <p:cNvSpPr>
            <a:spLocks noChangeArrowheads="1"/>
          </p:cNvSpPr>
          <p:nvPr/>
        </p:nvSpPr>
        <p:spPr bwMode="auto">
          <a:xfrm>
            <a:off x="802800" y="2341328"/>
            <a:ext cx="10585450"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342900" indent="-342900" defTabSz="457200">
              <a:defRPr>
                <a:solidFill>
                  <a:schemeClr val="tx1"/>
                </a:solidFill>
                <a:latin typeface="Arial" pitchFamily="34" charset="0"/>
              </a:defRPr>
            </a:lvl1pPr>
            <a:lvl2pPr marL="742950" indent="-285750" defTabSz="457200">
              <a:defRPr>
                <a:solidFill>
                  <a:schemeClr val="tx1"/>
                </a:solidFill>
                <a:latin typeface="Arial" pitchFamily="34" charset="0"/>
              </a:defRPr>
            </a:lvl2pPr>
            <a:lvl3pPr marL="319088" indent="-222250" defTabSz="457200">
              <a:defRPr>
                <a:solidFill>
                  <a:schemeClr val="tx1"/>
                </a:solidFill>
                <a:latin typeface="Arial" pitchFamily="34" charset="0"/>
              </a:defRPr>
            </a:lvl3pPr>
            <a:lvl4pPr marL="776288" indent="-222250" defTabSz="457200">
              <a:defRPr>
                <a:solidFill>
                  <a:schemeClr val="tx1"/>
                </a:solidFill>
                <a:latin typeface="Arial" pitchFamily="34" charset="0"/>
              </a:defRPr>
            </a:lvl4pPr>
            <a:lvl5pPr marL="2057400" indent="-228600" defTabSz="4572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lvl="2" indent="0" defTabSz="914400">
              <a:spcAft>
                <a:spcPts val="600"/>
              </a:spcAft>
              <a:buClr>
                <a:srgbClr val="F47920"/>
              </a:buClr>
              <a:buSzPct val="75000"/>
              <a:defRPr/>
            </a:pPr>
            <a:r>
              <a:rPr lang="en-US" altLang="en-US" dirty="0">
                <a:solidFill>
                  <a:srgbClr val="000000"/>
                </a:solidFill>
                <a:latin typeface="Aptos" panose="020B0004020202020204" pitchFamily="34" charset="0"/>
              </a:rPr>
              <a:t>An adviser will assess your circumstances, objectives and risk profile and provide you with a personal recommendation to meet your objectives.</a:t>
            </a:r>
          </a:p>
          <a:p>
            <a:pPr marL="0" lvl="2" indent="0" defTabSz="914400">
              <a:spcAft>
                <a:spcPts val="600"/>
              </a:spcAft>
              <a:buClr>
                <a:srgbClr val="F47920"/>
              </a:buClr>
              <a:buSzPct val="75000"/>
              <a:defRPr/>
            </a:pPr>
            <a:endParaRPr lang="en-US" altLang="en-US" dirty="0">
              <a:solidFill>
                <a:srgbClr val="000000"/>
              </a:solidFill>
              <a:latin typeface="Aptos" panose="020B0004020202020204" pitchFamily="34" charset="0"/>
            </a:endParaRPr>
          </a:p>
          <a:p>
            <a:pPr marL="0" lvl="2" indent="0" defTabSz="914400">
              <a:spcAft>
                <a:spcPts val="600"/>
              </a:spcAft>
              <a:buClr>
                <a:srgbClr val="F47920"/>
              </a:buClr>
              <a:buSzPct val="75000"/>
              <a:defRPr/>
            </a:pPr>
            <a:r>
              <a:rPr lang="en-US" altLang="en-US" dirty="0">
                <a:solidFill>
                  <a:srgbClr val="000000"/>
                </a:solidFill>
                <a:latin typeface="Aptos" panose="020B0004020202020204" pitchFamily="34" charset="0"/>
              </a:rPr>
              <a:t>All regulated firms are listed on the Financial Services Register, this provides confirmation that the firm is </a:t>
            </a:r>
            <a:r>
              <a:rPr lang="en-US" altLang="en-US" dirty="0" err="1">
                <a:solidFill>
                  <a:srgbClr val="000000"/>
                </a:solidFill>
                <a:latin typeface="Aptos" panose="020B0004020202020204" pitchFamily="34" charset="0"/>
              </a:rPr>
              <a:t>authorised</a:t>
            </a:r>
            <a:r>
              <a:rPr lang="en-US" altLang="en-US" dirty="0">
                <a:solidFill>
                  <a:srgbClr val="000000"/>
                </a:solidFill>
                <a:latin typeface="Aptos" panose="020B0004020202020204" pitchFamily="34" charset="0"/>
              </a:rPr>
              <a:t>, the specific services they are </a:t>
            </a:r>
            <a:r>
              <a:rPr lang="en-US" altLang="en-US" dirty="0" err="1">
                <a:solidFill>
                  <a:srgbClr val="000000"/>
                </a:solidFill>
                <a:latin typeface="Aptos" panose="020B0004020202020204" pitchFamily="34" charset="0"/>
              </a:rPr>
              <a:t>authorised</a:t>
            </a:r>
            <a:r>
              <a:rPr lang="en-US" altLang="en-US" dirty="0">
                <a:solidFill>
                  <a:srgbClr val="000000"/>
                </a:solidFill>
                <a:latin typeface="Aptos" panose="020B0004020202020204" pitchFamily="34" charset="0"/>
              </a:rPr>
              <a:t> to provide and details of the advisers who work for them.  </a:t>
            </a:r>
          </a:p>
          <a:p>
            <a:pPr marL="0" lvl="2" indent="0" defTabSz="914400">
              <a:spcAft>
                <a:spcPts val="600"/>
              </a:spcAft>
              <a:buClr>
                <a:srgbClr val="F47920"/>
              </a:buClr>
              <a:buSzPct val="75000"/>
              <a:defRPr/>
            </a:pPr>
            <a:endParaRPr lang="en-GB" dirty="0">
              <a:solidFill>
                <a:srgbClr val="000000"/>
              </a:solidFill>
              <a:latin typeface="Aptos" panose="020B0004020202020204" pitchFamily="34" charset="0"/>
            </a:endParaRPr>
          </a:p>
          <a:p>
            <a:pPr marL="0" lvl="2" indent="0" defTabSz="914400">
              <a:spcAft>
                <a:spcPts val="600"/>
              </a:spcAft>
              <a:buClr>
                <a:srgbClr val="F47920"/>
              </a:buClr>
              <a:buSzPct val="75000"/>
              <a:defRPr/>
            </a:pPr>
            <a:r>
              <a:rPr lang="en-GB" dirty="0">
                <a:solidFill>
                  <a:srgbClr val="000000"/>
                </a:solidFill>
                <a:latin typeface="Aptos" panose="020B0004020202020204" pitchFamily="34" charset="0"/>
              </a:rPr>
              <a:t>Financial Services Register link:</a:t>
            </a:r>
          </a:p>
          <a:p>
            <a:pPr marL="285750" lvl="2" indent="-285750" defTabSz="914400">
              <a:spcAft>
                <a:spcPts val="600"/>
              </a:spcAft>
              <a:buClr>
                <a:schemeClr val="tx1"/>
              </a:buClr>
              <a:buSzPct val="75000"/>
              <a:buFont typeface="Arial" panose="020B0604020202020204" pitchFamily="34" charset="0"/>
              <a:buChar char="•"/>
              <a:defRPr/>
            </a:pPr>
            <a:r>
              <a:rPr lang="en-GB" u="sng" dirty="0">
                <a:solidFill>
                  <a:srgbClr val="000000"/>
                </a:solidFill>
                <a:latin typeface="Aptos" panose="020B0004020202020204" pitchFamily="34" charset="0"/>
              </a:rPr>
              <a:t>https://register.fca.org.uk</a:t>
            </a:r>
          </a:p>
        </p:txBody>
      </p:sp>
      <p:sp>
        <p:nvSpPr>
          <p:cNvPr id="3" name="RefTextBox123">
            <a:extLst>
              <a:ext uri="{FF2B5EF4-FFF2-40B4-BE49-F238E27FC236}">
                <a16:creationId xmlns:a16="http://schemas.microsoft.com/office/drawing/2014/main" id="{98CAA005-C1E2-46FB-A961-4D579DD16186}"/>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252395834</a:t>
            </a:r>
          </a:p>
        </p:txBody>
      </p:sp>
    </p:spTree>
    <p:custDataLst>
      <p:tags r:id="rId1"/>
    </p:custDataLst>
    <p:extLst>
      <p:ext uri="{BB962C8B-B14F-4D97-AF65-F5344CB8AC3E}">
        <p14:creationId xmlns:p14="http://schemas.microsoft.com/office/powerpoint/2010/main" val="3225350042"/>
      </p:ext>
    </p:extLst>
  </p:cSld>
  <p:clrMapOvr>
    <a:masterClrMapping/>
  </p:clrMapOvr>
  <p:transition spd="slow">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02800" y="1732718"/>
            <a:ext cx="10585450" cy="2816156"/>
          </a:xfrm>
          <a:prstGeom prst="rect">
            <a:avLst/>
          </a:prstGeom>
        </p:spPr>
        <p:txBody>
          <a:bodyPr wrap="square" lIns="0">
            <a:spAutoFit/>
          </a:bodyPr>
          <a:lstStyle/>
          <a:p>
            <a:pPr>
              <a:defRPr/>
            </a:pPr>
            <a:r>
              <a:rPr lang="en-GB" dirty="0">
                <a:solidFill>
                  <a:srgbClr val="000000"/>
                </a:solidFill>
                <a:latin typeface="Aptos" panose="020B0004020202020204" pitchFamily="34" charset="0"/>
              </a:rPr>
              <a:t>We provide a telephone helpline and a regulated investment advice service through </a:t>
            </a:r>
            <a:r>
              <a:rPr lang="en-GB" b="1" dirty="0">
                <a:solidFill>
                  <a:srgbClr val="000000"/>
                </a:solidFill>
                <a:latin typeface="Aptos" panose="020B0004020202020204" pitchFamily="34" charset="0"/>
              </a:rPr>
              <a:t>my wealth </a:t>
            </a:r>
            <a:r>
              <a:rPr lang="en-GB" dirty="0">
                <a:solidFill>
                  <a:srgbClr val="000000"/>
                </a:solidFill>
                <a:latin typeface="Aptos" panose="020B0004020202020204" pitchFamily="34" charset="0"/>
              </a:rPr>
              <a:t>- a trading name of Wealth at Work Limited which is part of the Wealth at Work group.  </a:t>
            </a:r>
          </a:p>
          <a:p>
            <a:pPr>
              <a:defRPr/>
            </a:pPr>
            <a:endParaRPr lang="en-GB" dirty="0">
              <a:solidFill>
                <a:srgbClr val="000000"/>
              </a:solidFill>
              <a:latin typeface="Aptos" panose="020B0004020202020204" pitchFamily="34" charset="0"/>
            </a:endParaRPr>
          </a:p>
          <a:p>
            <a:pPr>
              <a:defRPr/>
            </a:pPr>
            <a:r>
              <a:rPr lang="en-GB" dirty="0">
                <a:solidFill>
                  <a:srgbClr val="000000"/>
                </a:solidFill>
                <a:latin typeface="Aptos" panose="020B0004020202020204" pitchFamily="34" charset="0"/>
              </a:rPr>
              <a:t>It helps individuals to understand their personal financial situation especially when selecting their retirement income options.</a:t>
            </a:r>
          </a:p>
          <a:p>
            <a:pPr>
              <a:defRPr/>
            </a:pPr>
            <a:r>
              <a:rPr lang="en-GB" dirty="0">
                <a:solidFill>
                  <a:srgbClr val="000000"/>
                </a:solidFill>
                <a:latin typeface="Aptos" panose="020B0004020202020204" pitchFamily="34" charset="0"/>
              </a:rPr>
              <a:t> </a:t>
            </a:r>
          </a:p>
          <a:p>
            <a:pPr marL="0" lvl="2" algn="just">
              <a:buClr>
                <a:srgbClr val="EEECE1"/>
              </a:buClr>
              <a:buSzPct val="100000"/>
              <a:defRPr/>
            </a:pPr>
            <a:endParaRPr lang="en-GB" sz="1000" kern="0" dirty="0">
              <a:solidFill>
                <a:srgbClr val="000000"/>
              </a:solidFill>
              <a:latin typeface="Aptos" panose="020B0004020202020204" pitchFamily="34" charset="0"/>
              <a:ea typeface="ヒラギノ角ゴ Pro W3" charset="-128"/>
              <a:cs typeface="Arial" pitchFamily="34" charset="0"/>
            </a:endParaRPr>
          </a:p>
          <a:p>
            <a:pPr marL="711200" lvl="3" indent="-285750">
              <a:spcAft>
                <a:spcPts val="600"/>
              </a:spcAft>
              <a:buClr>
                <a:schemeClr val="tx1"/>
              </a:buClr>
              <a:buSzPct val="100000"/>
              <a:buFont typeface="Arial" panose="020B0604020202020204" pitchFamily="34" charset="0"/>
              <a:buChar char="•"/>
              <a:defRPr/>
            </a:pPr>
            <a:r>
              <a:rPr lang="en-US" kern="0" dirty="0">
                <a:solidFill>
                  <a:srgbClr val="000000"/>
                </a:solidFill>
                <a:latin typeface="Aptos" panose="020B0004020202020204" pitchFamily="34" charset="0"/>
                <a:ea typeface="ヒラギノ角ゴ Pro W3" charset="-128"/>
                <a:cs typeface="Arial" pitchFamily="34" charset="0"/>
              </a:rPr>
              <a:t>Request a callback from the helpline via the feedback form to discuss your personal circumstances with </a:t>
            </a:r>
            <a:r>
              <a:rPr lang="en-US" b="1" kern="0" dirty="0">
                <a:solidFill>
                  <a:srgbClr val="000000"/>
                </a:solidFill>
                <a:latin typeface="Aptos" panose="020B0004020202020204" pitchFamily="34" charset="0"/>
                <a:ea typeface="ヒラギノ角ゴ Pro W3" charset="-128"/>
                <a:cs typeface="Arial" pitchFamily="34" charset="0"/>
              </a:rPr>
              <a:t>my wealth</a:t>
            </a:r>
            <a:r>
              <a:rPr lang="en-US" kern="0" dirty="0">
                <a:solidFill>
                  <a:srgbClr val="000000"/>
                </a:solidFill>
                <a:latin typeface="Aptos" panose="020B0004020202020204" pitchFamily="34" charset="0"/>
                <a:ea typeface="ヒラギノ角ゴ Pro W3" charset="-128"/>
                <a:cs typeface="Arial" pitchFamily="34" charset="0"/>
              </a:rPr>
              <a:t> and agree your next steps and receive regulated investment advice where required</a:t>
            </a:r>
          </a:p>
          <a:p>
            <a:pPr marL="711200" lvl="3" indent="-285750">
              <a:spcAft>
                <a:spcPts val="600"/>
              </a:spcAft>
              <a:buClr>
                <a:schemeClr val="tx1"/>
              </a:buClr>
              <a:buSzPct val="100000"/>
              <a:buFont typeface="Arial" panose="020B0604020202020204" pitchFamily="34" charset="0"/>
              <a:buChar char="•"/>
              <a:defRPr/>
            </a:pPr>
            <a:r>
              <a:rPr lang="en-US" kern="0" dirty="0">
                <a:solidFill>
                  <a:srgbClr val="000000"/>
                </a:solidFill>
                <a:latin typeface="Aptos" panose="020B0004020202020204" pitchFamily="34" charset="0"/>
                <a:ea typeface="ヒラギノ角ゴ Pro W3" charset="-128"/>
                <a:cs typeface="Arial" pitchFamily="34" charset="0"/>
              </a:rPr>
              <a:t>You can also telephone </a:t>
            </a:r>
            <a:r>
              <a:rPr lang="en-GB" b="1" kern="0" dirty="0">
                <a:solidFill>
                  <a:srgbClr val="000000"/>
                </a:solidFill>
                <a:latin typeface="Aptos" panose="020B0004020202020204" pitchFamily="34" charset="0"/>
                <a:ea typeface="ヒラギノ角ゴ Pro W3" charset="-128"/>
                <a:cs typeface="Arial" pitchFamily="34" charset="0"/>
              </a:rPr>
              <a:t>0800 028 3200</a:t>
            </a:r>
          </a:p>
        </p:txBody>
      </p:sp>
      <p:sp>
        <p:nvSpPr>
          <p:cNvPr id="8" name="Rectangle 12">
            <a:extLst>
              <a:ext uri="{FF2B5EF4-FFF2-40B4-BE49-F238E27FC236}">
                <a16:creationId xmlns:a16="http://schemas.microsoft.com/office/drawing/2014/main" id="{0AA03E33-986F-409E-A3D5-CDF61D56550C}"/>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Contact us</a:t>
            </a:r>
            <a:endParaRPr lang="en-GB" sz="3600" dirty="0">
              <a:solidFill>
                <a:srgbClr val="391C66"/>
              </a:solidFill>
              <a:latin typeface="Aptos Display" panose="020B0004020202020204" pitchFamily="34" charset="0"/>
              <a:cs typeface="+mn-cs"/>
            </a:endParaRPr>
          </a:p>
        </p:txBody>
      </p:sp>
      <p:pic>
        <p:nvPicPr>
          <p:cNvPr id="2" name="mywealthlogo2023" descr="Logo, company name&#10;&#10;Description automatically generated">
            <a:extLst>
              <a:ext uri="{FF2B5EF4-FFF2-40B4-BE49-F238E27FC236}">
                <a16:creationId xmlns:a16="http://schemas.microsoft.com/office/drawing/2014/main" id="{DC5CE917-3751-A5B1-8FDD-9ED53A0B86A9}"/>
              </a:ext>
            </a:extLst>
          </p:cNvPr>
          <p:cNvPicPr>
            <a:picLocks noChangeAspect="1"/>
          </p:cNvPicPr>
          <p:nvPr/>
        </p:nvPicPr>
        <p:blipFill>
          <a:blip r:embed="rId4"/>
          <a:stretch>
            <a:fillRect/>
          </a:stretch>
        </p:blipFill>
        <p:spPr>
          <a:xfrm>
            <a:off x="9586882" y="5617335"/>
            <a:ext cx="1801368" cy="441960"/>
          </a:xfrm>
          <a:prstGeom prst="rect">
            <a:avLst/>
          </a:prstGeom>
        </p:spPr>
      </p:pic>
      <p:sp>
        <p:nvSpPr>
          <p:cNvPr id="3" name="RefTextBox123">
            <a:extLst>
              <a:ext uri="{FF2B5EF4-FFF2-40B4-BE49-F238E27FC236}">
                <a16:creationId xmlns:a16="http://schemas.microsoft.com/office/drawing/2014/main" id="{4F8EB7CE-00C8-8605-2800-C8318DB8F2D0}"/>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141862785</a:t>
            </a:r>
          </a:p>
        </p:txBody>
      </p:sp>
    </p:spTree>
    <p:custDataLst>
      <p:tags r:id="rId1"/>
    </p:custDataLst>
    <p:extLst>
      <p:ext uri="{BB962C8B-B14F-4D97-AF65-F5344CB8AC3E}">
        <p14:creationId xmlns:p14="http://schemas.microsoft.com/office/powerpoint/2010/main" val="1579722503"/>
      </p:ext>
    </p:extLst>
  </p:cSld>
  <p:clrMapOvr>
    <a:masterClrMapping/>
  </p:clrMapOvr>
  <p:transition spd="slow">
    <p:wipe dir="r"/>
  </p:transition>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fTextBox123">
            <a:extLst>
              <a:ext uri="{FF2B5EF4-FFF2-40B4-BE49-F238E27FC236}">
                <a16:creationId xmlns:a16="http://schemas.microsoft.com/office/drawing/2014/main" id="{8A61517C-4F47-D0C1-463F-2F865331BB7C}"/>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881862975</a:t>
            </a:r>
          </a:p>
        </p:txBody>
      </p:sp>
      <p:sp>
        <p:nvSpPr>
          <p:cNvPr id="7" name="Rectangle 7">
            <a:extLst>
              <a:ext uri="{FF2B5EF4-FFF2-40B4-BE49-F238E27FC236}">
                <a16:creationId xmlns:a16="http://schemas.microsoft.com/office/drawing/2014/main" id="{88CDEF37-FB91-1646-9EF2-C5ED7B988909}"/>
              </a:ext>
            </a:extLst>
          </p:cNvPr>
          <p:cNvSpPr txBox="1">
            <a:spLocks noChangeArrowheads="1"/>
          </p:cNvSpPr>
          <p:nvPr/>
        </p:nvSpPr>
        <p:spPr bwMode="auto">
          <a:xfrm>
            <a:off x="802800" y="1730686"/>
            <a:ext cx="10585450" cy="3830638"/>
          </a:xfrm>
          <a:prstGeom prst="rect">
            <a:avLst/>
          </a:prstGeom>
          <a:noFill/>
          <a:ln w="9525">
            <a:noFill/>
            <a:miter lim="800000"/>
            <a:headEnd/>
            <a:tailEnd/>
          </a:ln>
        </p:spPr>
        <p:txBody>
          <a:bodyPr lIns="0"/>
          <a:lstStyle/>
          <a:p>
            <a:pPr marL="285750" indent="-285750">
              <a:lnSpc>
                <a:spcPct val="120000"/>
              </a:lnSpc>
              <a:spcBef>
                <a:spcPct val="20000"/>
              </a:spcBef>
              <a:buClr>
                <a:schemeClr val="tx1"/>
              </a:buClr>
              <a:buSzPct val="120000"/>
              <a:buFont typeface="Arial" panose="020B0604020202020204" pitchFamily="34" charset="0"/>
              <a:buChar char="•"/>
              <a:defRPr/>
            </a:pPr>
            <a:r>
              <a:rPr lang="en-GB" sz="1400" dirty="0">
                <a:solidFill>
                  <a:srgbClr val="000000"/>
                </a:solidFill>
                <a:latin typeface="Aptos" panose="020B0004020202020204" pitchFamily="34" charset="0"/>
                <a:ea typeface="ヒラギノ角ゴ Pro W3" charset="-128"/>
                <a:cs typeface="Arial" pitchFamily="34" charset="0"/>
              </a:rPr>
              <a:t>All copyright or other intellectual property rights in the material constituting this presentation which has been provided by Wealth at Work Limited remains the property of the Wealth at Work group. </a:t>
            </a:r>
            <a:endParaRPr lang="en-US" sz="1400" dirty="0">
              <a:solidFill>
                <a:srgbClr val="000000"/>
              </a:solidFill>
              <a:latin typeface="Aptos" panose="020B0004020202020204" pitchFamily="34" charset="0"/>
              <a:ea typeface="ヒラギノ角ゴ Pro W3" charset="-128"/>
              <a:cs typeface="Arial" pitchFamily="34" charset="0"/>
            </a:endParaRP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The content of this presentation is provided for illustrative purposes only and is not intended to be used for individual investment or financial planning and does not constitute financial advice. </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Whilst every effort is made to ensure the accuracy of information contained in the presentation it cannot be guaranteed. In particular the rules relating to tax can frequently change. </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Any references to tax or the operation of tax or tax reliefs are illustrative only and the tax treatment in respect of any individual depends upon the circumstances of each individual. </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It is important to </a:t>
            </a:r>
            <a:r>
              <a:rPr lang="en-US" sz="1400" dirty="0" err="1">
                <a:solidFill>
                  <a:srgbClr val="000000"/>
                </a:solidFill>
                <a:latin typeface="Aptos" panose="020B0004020202020204" pitchFamily="34" charset="0"/>
                <a:ea typeface="ヒラギノ角ゴ Pro W3" charset="-128"/>
                <a:cs typeface="Arial" pitchFamily="34" charset="0"/>
              </a:rPr>
              <a:t>recognise</a:t>
            </a:r>
            <a:r>
              <a:rPr lang="en-US" sz="1400" dirty="0">
                <a:solidFill>
                  <a:srgbClr val="000000"/>
                </a:solidFill>
                <a:latin typeface="Aptos" panose="020B0004020202020204" pitchFamily="34" charset="0"/>
                <a:ea typeface="ヒラギノ角ゴ Pro W3" charset="-128"/>
                <a:cs typeface="Arial" pitchFamily="34" charset="0"/>
              </a:rPr>
              <a:t> that the value of investments related to the stock market (and any resulting benefits such as interest or dividends), can rise or fall and an investor may not get back the amount invested. Past performance data used is for illustrative purposes only and is not necessarily a guide to future performance.</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GB" sz="1400" dirty="0">
                <a:solidFill>
                  <a:srgbClr val="000000"/>
                </a:solidFill>
                <a:latin typeface="Aptos" panose="020B0004020202020204" pitchFamily="34" charset="0"/>
                <a:ea typeface="ヒラギノ角ゴ Pro W3" charset="-128"/>
                <a:cs typeface="Arial" pitchFamily="34" charset="0"/>
              </a:rPr>
              <a:t>Any hyperlinks or references to third parties or their websites are provided for information only and it does not mean that we endorse their products or services. We have no control over these and accept no legal responsibility for any content, material or information contained in them.</a:t>
            </a:r>
            <a:endParaRPr lang="en-US" sz="1400" dirty="0">
              <a:solidFill>
                <a:srgbClr val="000000"/>
              </a:solidFill>
              <a:latin typeface="Aptos" panose="020B0004020202020204" pitchFamily="34" charset="0"/>
              <a:ea typeface="ヒラギノ角ゴ Pro W3" charset="-128"/>
              <a:cs typeface="Arial" pitchFamily="34" charset="0"/>
            </a:endParaRPr>
          </a:p>
        </p:txBody>
      </p:sp>
      <p:sp>
        <p:nvSpPr>
          <p:cNvPr id="10" name="Text Box 5">
            <a:extLst>
              <a:ext uri="{FF2B5EF4-FFF2-40B4-BE49-F238E27FC236}">
                <a16:creationId xmlns:a16="http://schemas.microsoft.com/office/drawing/2014/main" id="{C888B50E-92A0-1A26-5058-606245F72642}"/>
              </a:ext>
            </a:extLst>
          </p:cNvPr>
          <p:cNvSpPr txBox="1">
            <a:spLocks noChangeArrowheads="1"/>
          </p:cNvSpPr>
          <p:nvPr/>
        </p:nvSpPr>
        <p:spPr bwMode="auto">
          <a:xfrm>
            <a:off x="1460024" y="4703195"/>
            <a:ext cx="231154" cy="369332"/>
          </a:xfrm>
          <a:prstGeom prst="rect">
            <a:avLst/>
          </a:prstGeom>
          <a:noFill/>
          <a:ln w="9525" algn="ctr">
            <a:noFill/>
            <a:miter lim="800000"/>
            <a:headEnd/>
            <a:tailEnd/>
          </a:ln>
        </p:spPr>
        <p:txBody>
          <a:bodyPr wrap="none">
            <a:spAutoFit/>
          </a:bodyPr>
          <a:lstStyle/>
          <a:p>
            <a:pPr eaLnBrk="1" fontAlgn="auto" hangingPunct="1">
              <a:spcBef>
                <a:spcPts val="0"/>
              </a:spcBef>
              <a:spcAft>
                <a:spcPts val="0"/>
              </a:spcAft>
              <a:defRPr/>
            </a:pPr>
            <a:r>
              <a:rPr lang="en-US" altLang="ko-KR">
                <a:solidFill>
                  <a:srgbClr val="000000"/>
                </a:solidFill>
                <a:latin typeface="Aptos" panose="020B0004020202020204" pitchFamily="34" charset="0"/>
                <a:ea typeface="Gulim"/>
                <a:cs typeface="Gulim"/>
              </a:rPr>
              <a:t> </a:t>
            </a:r>
          </a:p>
        </p:txBody>
      </p:sp>
      <p:sp>
        <p:nvSpPr>
          <p:cNvPr id="11" name="Rectangle 12">
            <a:extLst>
              <a:ext uri="{FF2B5EF4-FFF2-40B4-BE49-F238E27FC236}">
                <a16:creationId xmlns:a16="http://schemas.microsoft.com/office/drawing/2014/main" id="{61E5CA63-7225-2594-948A-6AF0FCF83B79}"/>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Education caveat</a:t>
            </a:r>
          </a:p>
        </p:txBody>
      </p:sp>
      <p:sp>
        <p:nvSpPr>
          <p:cNvPr id="12" name="TextBox 11">
            <a:extLst>
              <a:ext uri="{FF2B5EF4-FFF2-40B4-BE49-F238E27FC236}">
                <a16:creationId xmlns:a16="http://schemas.microsoft.com/office/drawing/2014/main" id="{7AABBBFF-BDAE-A640-A8E4-E021BF37958C}"/>
              </a:ext>
            </a:extLst>
          </p:cNvPr>
          <p:cNvSpPr txBox="1"/>
          <p:nvPr/>
        </p:nvSpPr>
        <p:spPr>
          <a:xfrm>
            <a:off x="802800" y="5887178"/>
            <a:ext cx="10585450" cy="600164"/>
          </a:xfrm>
          <a:prstGeom prst="rect">
            <a:avLst/>
          </a:prstGeom>
          <a:noFill/>
        </p:spPr>
        <p:txBody>
          <a:bodyPr wrap="square" lIns="0">
            <a:spAutoFit/>
          </a:bodyPr>
          <a:lstStyle/>
          <a:p>
            <a:pPr>
              <a:defRPr/>
            </a:pPr>
            <a:r>
              <a:rPr lang="en-GB" sz="1100" dirty="0">
                <a:solidFill>
                  <a:srgbClr val="000000"/>
                </a:solidFill>
                <a:latin typeface="Aptos" panose="020B0004020202020204" pitchFamily="34" charset="0"/>
                <a:cs typeface="+mn-cs"/>
              </a:rPr>
              <a:t>WEALTH at work and my wealth are trading names of Wealth at Work Limited which is authorised and regulated by the Financial Conduct Authority and part of the Wealth at Work group. Registered in England and Wales No. 05225819. Registered Office: Third floor, 5 St Paul’s Square, Liverpool L3 9SJ. Telephone calls may be recorded and monitored for training and record-keeping purposes.</a:t>
            </a:r>
          </a:p>
        </p:txBody>
      </p:sp>
    </p:spTree>
    <p:custDataLst>
      <p:tags r:id="rId1"/>
    </p:custDataLst>
    <p:extLst>
      <p:ext uri="{BB962C8B-B14F-4D97-AF65-F5344CB8AC3E}">
        <p14:creationId xmlns:p14="http://schemas.microsoft.com/office/powerpoint/2010/main" val="19794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6B0906BB-E868-4BC6-BE04-7270A6BB345B}"/>
              </a:ext>
            </a:extLst>
          </p:cNvPr>
          <p:cNvSpPr txBox="1"/>
          <p:nvPr/>
        </p:nvSpPr>
        <p:spPr>
          <a:xfrm>
            <a:off x="803275" y="1671403"/>
            <a:ext cx="4563205" cy="2758190"/>
          </a:xfrm>
          <a:prstGeom prst="rect">
            <a:avLst/>
          </a:prstGeom>
          <a:noFill/>
        </p:spPr>
        <p:txBody>
          <a:bodyPr wrap="square" lIns="0" tIns="0" rIns="0" bIns="0" anchor="b">
            <a:noAutofit/>
            <a:scene3d>
              <a:camera prst="orthographicFront"/>
              <a:lightRig rig="threePt" dir="t"/>
            </a:scene3d>
            <a:sp3d extrusionH="57150">
              <a:bevelT w="82550" h="38100" prst="coolSlant"/>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defRPr/>
            </a:pPr>
            <a:r>
              <a:rPr lang="en-GB" sz="5400" dirty="0">
                <a:solidFill>
                  <a:srgbClr val="391C66"/>
                </a:solidFill>
                <a:latin typeface="Aptos Display" panose="020B0004020202020204" pitchFamily="34" charset="0"/>
                <a:ea typeface="ヒラギノ角ゴ Pro W3"/>
                <a:cs typeface="Times New Roman" pitchFamily="18" charset="0"/>
              </a:rPr>
              <a:t>Thank you</a:t>
            </a:r>
          </a:p>
          <a:p>
            <a:pPr eaLnBrk="0" hangingPunct="0">
              <a:defRPr/>
            </a:pPr>
            <a:r>
              <a:rPr lang="en-GB" sz="2400" dirty="0">
                <a:solidFill>
                  <a:srgbClr val="391C66"/>
                </a:solidFill>
                <a:latin typeface="Aptos Display" panose="020B0004020202020204" pitchFamily="34" charset="0"/>
                <a:ea typeface="ヒラギノ角ゴ Pro W3"/>
                <a:cs typeface="Times New Roman" pitchFamily="18" charset="0"/>
              </a:rPr>
              <a:t>0800 028 3200</a:t>
            </a:r>
          </a:p>
          <a:p>
            <a:pPr eaLnBrk="0" hangingPunct="0">
              <a:defRPr/>
            </a:pPr>
            <a:r>
              <a:rPr lang="en-GB" sz="2400" dirty="0">
                <a:solidFill>
                  <a:srgbClr val="391C66"/>
                </a:solidFill>
                <a:latin typeface="Aptos Display" panose="020B0004020202020204" pitchFamily="34" charset="0"/>
                <a:ea typeface="ヒラギノ角ゴ Pro W3"/>
                <a:cs typeface="Times New Roman" pitchFamily="18" charset="0"/>
              </a:rPr>
              <a:t>www.wealthatwork.co.uk/mywealth</a:t>
            </a:r>
            <a:endParaRPr lang="en-GB" sz="5400" dirty="0">
              <a:solidFill>
                <a:srgbClr val="391C66"/>
              </a:solidFill>
              <a:latin typeface="Aptos Display" panose="020B0004020202020204" pitchFamily="34" charset="0"/>
            </a:endParaRPr>
          </a:p>
        </p:txBody>
      </p:sp>
      <p:sp>
        <p:nvSpPr>
          <p:cNvPr id="2" name="RefTextBox123">
            <a:extLst>
              <a:ext uri="{FF2B5EF4-FFF2-40B4-BE49-F238E27FC236}">
                <a16:creationId xmlns:a16="http://schemas.microsoft.com/office/drawing/2014/main" id="{A569939F-CF18-E8E4-D2A3-37CB140C067A}"/>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156297902</a:t>
            </a:r>
          </a:p>
        </p:txBody>
      </p:sp>
    </p:spTree>
    <p:custDataLst>
      <p:tags r:id="rId1"/>
    </p:custDataLst>
    <p:extLst>
      <p:ext uri="{BB962C8B-B14F-4D97-AF65-F5344CB8AC3E}">
        <p14:creationId xmlns:p14="http://schemas.microsoft.com/office/powerpoint/2010/main" val="2839551304"/>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B998F82A-779D-4B0C-8FD4-25FBE0D4E75F}"/>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Retirement could last a long time</a:t>
            </a:r>
          </a:p>
        </p:txBody>
      </p:sp>
      <p:sp>
        <p:nvSpPr>
          <p:cNvPr id="2" name="RefTextBox123">
            <a:extLst>
              <a:ext uri="{FF2B5EF4-FFF2-40B4-BE49-F238E27FC236}">
                <a16:creationId xmlns:a16="http://schemas.microsoft.com/office/drawing/2014/main" id="{622513C5-85E4-12E9-444D-4D694BD83E69}"/>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691907972</a:t>
            </a:r>
          </a:p>
        </p:txBody>
      </p:sp>
      <p:grpSp>
        <p:nvGrpSpPr>
          <p:cNvPr id="4" name="Group 3">
            <a:extLst>
              <a:ext uri="{FF2B5EF4-FFF2-40B4-BE49-F238E27FC236}">
                <a16:creationId xmlns:a16="http://schemas.microsoft.com/office/drawing/2014/main" id="{A48B9E57-19AE-2136-F9B9-844299C49E6E}"/>
              </a:ext>
            </a:extLst>
          </p:cNvPr>
          <p:cNvGrpSpPr/>
          <p:nvPr/>
        </p:nvGrpSpPr>
        <p:grpSpPr>
          <a:xfrm>
            <a:off x="2838590" y="5069205"/>
            <a:ext cx="1446589" cy="610490"/>
            <a:chOff x="1253203" y="4933392"/>
            <a:chExt cx="1697136" cy="716226"/>
          </a:xfrm>
        </p:grpSpPr>
        <p:sp>
          <p:nvSpPr>
            <p:cNvPr id="5" name="Freeform 130">
              <a:extLst>
                <a:ext uri="{FF2B5EF4-FFF2-40B4-BE49-F238E27FC236}">
                  <a16:creationId xmlns:a16="http://schemas.microsoft.com/office/drawing/2014/main" id="{21CF5B9E-EDA4-15BA-610B-D190DE3078C1}"/>
                </a:ext>
              </a:extLst>
            </p:cNvPr>
            <p:cNvSpPr/>
            <p:nvPr/>
          </p:nvSpPr>
          <p:spPr>
            <a:xfrm>
              <a:off x="1253203" y="4933392"/>
              <a:ext cx="329902" cy="716226"/>
            </a:xfrm>
            <a:custGeom>
              <a:avLst/>
              <a:gdLst>
                <a:gd name="connsiteX0" fmla="*/ 370424 w 1357869"/>
                <a:gd name="connsiteY0" fmla="*/ 810955 h 2947968"/>
                <a:gd name="connsiteX1" fmla="*/ 382224 w 1357869"/>
                <a:gd name="connsiteY1" fmla="*/ 810955 h 2947968"/>
                <a:gd name="connsiteX2" fmla="*/ 424472 w 1357869"/>
                <a:gd name="connsiteY2" fmla="*/ 845813 h 2947968"/>
                <a:gd name="connsiteX3" fmla="*/ 691490 w 1357869"/>
                <a:gd name="connsiteY3" fmla="*/ 927376 h 2947968"/>
                <a:gd name="connsiteX4" fmla="*/ 958508 w 1357869"/>
                <a:gd name="connsiteY4" fmla="*/ 845813 h 2947968"/>
                <a:gd name="connsiteX5" fmla="*/ 1000756 w 1357869"/>
                <a:gd name="connsiteY5" fmla="*/ 810955 h 2947968"/>
                <a:gd name="connsiteX6" fmla="*/ 1007158 w 1357869"/>
                <a:gd name="connsiteY6" fmla="*/ 810955 h 2947968"/>
                <a:gd name="connsiteX7" fmla="*/ 1091169 w 1357869"/>
                <a:gd name="connsiteY7" fmla="*/ 894966 h 2947968"/>
                <a:gd name="connsiteX8" fmla="*/ 1357869 w 1357869"/>
                <a:gd name="connsiteY8" fmla="*/ 1942200 h 2947968"/>
                <a:gd name="connsiteX9" fmla="*/ 1314958 w 1357869"/>
                <a:gd name="connsiteY9" fmla="*/ 1874115 h 2947968"/>
                <a:gd name="connsiteX10" fmla="*/ 1312425 w 1357869"/>
                <a:gd name="connsiteY10" fmla="*/ 1869138 h 2947968"/>
                <a:gd name="connsiteX11" fmla="*/ 1339586 w 1357869"/>
                <a:gd name="connsiteY11" fmla="*/ 1944699 h 2947968"/>
                <a:gd name="connsiteX12" fmla="*/ 1331568 w 1357869"/>
                <a:gd name="connsiteY12" fmla="*/ 1947581 h 2947968"/>
                <a:gd name="connsiteX13" fmla="*/ 1354983 w 1357869"/>
                <a:gd name="connsiteY13" fmla="*/ 1947581 h 2947968"/>
                <a:gd name="connsiteX14" fmla="*/ 1244815 w 1357869"/>
                <a:gd name="connsiteY14" fmla="*/ 1980751 h 2947968"/>
                <a:gd name="connsiteX15" fmla="*/ 1279879 w 1357869"/>
                <a:gd name="connsiteY15" fmla="*/ 2047913 h 2947968"/>
                <a:gd name="connsiteX16" fmla="*/ 1294067 w 1357869"/>
                <a:gd name="connsiteY16" fmla="*/ 2113757 h 2947968"/>
                <a:gd name="connsiteX17" fmla="*/ 1112314 w 1357869"/>
                <a:gd name="connsiteY17" fmla="*/ 2295510 h 2947968"/>
                <a:gd name="connsiteX18" fmla="*/ 1098932 w 1357869"/>
                <a:gd name="connsiteY18" fmla="*/ 2295510 h 2947968"/>
                <a:gd name="connsiteX19" fmla="*/ 1098932 w 1357869"/>
                <a:gd name="connsiteY19" fmla="*/ 2781723 h 2947968"/>
                <a:gd name="connsiteX20" fmla="*/ 932687 w 1357869"/>
                <a:gd name="connsiteY20" fmla="*/ 2947968 h 2947968"/>
                <a:gd name="connsiteX21" fmla="*/ 766442 w 1357869"/>
                <a:gd name="connsiteY21" fmla="*/ 2781723 h 2947968"/>
                <a:gd name="connsiteX22" fmla="*/ 766442 w 1357869"/>
                <a:gd name="connsiteY22" fmla="*/ 2295510 h 2947968"/>
                <a:gd name="connsiteX23" fmla="*/ 641356 w 1357869"/>
                <a:gd name="connsiteY23" fmla="*/ 2295510 h 2947968"/>
                <a:gd name="connsiteX24" fmla="*/ 641356 w 1357869"/>
                <a:gd name="connsiteY24" fmla="*/ 2781723 h 2947968"/>
                <a:gd name="connsiteX25" fmla="*/ 475111 w 1357869"/>
                <a:gd name="connsiteY25" fmla="*/ 2947968 h 2947968"/>
                <a:gd name="connsiteX26" fmla="*/ 308866 w 1357869"/>
                <a:gd name="connsiteY26" fmla="*/ 2781723 h 2947968"/>
                <a:gd name="connsiteX27" fmla="*/ 308866 w 1357869"/>
                <a:gd name="connsiteY27" fmla="*/ 2295510 h 2947968"/>
                <a:gd name="connsiteX28" fmla="*/ 251871 w 1357869"/>
                <a:gd name="connsiteY28" fmla="*/ 2295510 h 2947968"/>
                <a:gd name="connsiteX29" fmla="*/ 70118 w 1357869"/>
                <a:gd name="connsiteY29" fmla="*/ 2113757 h 2947968"/>
                <a:gd name="connsiteX30" fmla="*/ 84306 w 1357869"/>
                <a:gd name="connsiteY30" fmla="*/ 2047913 h 2947968"/>
                <a:gd name="connsiteX31" fmla="*/ 114918 w 1357869"/>
                <a:gd name="connsiteY31" fmla="*/ 1989277 h 2947968"/>
                <a:gd name="connsiteX32" fmla="*/ 26111 w 1357869"/>
                <a:gd name="connsiteY32" fmla="*/ 1957354 h 2947968"/>
                <a:gd name="connsiteX33" fmla="*/ 26731 w 1357869"/>
                <a:gd name="connsiteY33" fmla="*/ 1955629 h 2947968"/>
                <a:gd name="connsiteX34" fmla="*/ 0 w 1357869"/>
                <a:gd name="connsiteY34" fmla="*/ 1947581 h 2947968"/>
                <a:gd name="connsiteX35" fmla="*/ 29624 w 1357869"/>
                <a:gd name="connsiteY35" fmla="*/ 1947581 h 2947968"/>
                <a:gd name="connsiteX36" fmla="*/ 43528 w 1357869"/>
                <a:gd name="connsiteY36" fmla="*/ 1908900 h 2947968"/>
                <a:gd name="connsiteX37" fmla="*/ 31345 w 1357869"/>
                <a:gd name="connsiteY37" fmla="*/ 1931092 h 2947968"/>
                <a:gd name="connsiteX38" fmla="*/ 19713 w 1357869"/>
                <a:gd name="connsiteY38" fmla="*/ 1942200 h 2947968"/>
                <a:gd name="connsiteX39" fmla="*/ 286413 w 1357869"/>
                <a:gd name="connsiteY39" fmla="*/ 894966 h 2947968"/>
                <a:gd name="connsiteX40" fmla="*/ 370424 w 1357869"/>
                <a:gd name="connsiteY40" fmla="*/ 810955 h 2947968"/>
                <a:gd name="connsiteX41" fmla="*/ 694334 w 1357869"/>
                <a:gd name="connsiteY41" fmla="*/ 0 h 2947968"/>
                <a:gd name="connsiteX42" fmla="*/ 1126382 w 1357869"/>
                <a:gd name="connsiteY42" fmla="*/ 432048 h 2947968"/>
                <a:gd name="connsiteX43" fmla="*/ 694334 w 1357869"/>
                <a:gd name="connsiteY43" fmla="*/ 864096 h 2947968"/>
                <a:gd name="connsiteX44" fmla="*/ 262286 w 1357869"/>
                <a:gd name="connsiteY44" fmla="*/ 432048 h 2947968"/>
                <a:gd name="connsiteX45" fmla="*/ 694334 w 1357869"/>
                <a:gd name="connsiteY45" fmla="*/ 0 h 294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7869" h="2947968">
                  <a:moveTo>
                    <a:pt x="370424" y="810955"/>
                  </a:moveTo>
                  <a:lnTo>
                    <a:pt x="382224" y="810955"/>
                  </a:lnTo>
                  <a:lnTo>
                    <a:pt x="424472" y="845813"/>
                  </a:lnTo>
                  <a:cubicBezTo>
                    <a:pt x="500694" y="897308"/>
                    <a:pt x="592581" y="927376"/>
                    <a:pt x="691490" y="927376"/>
                  </a:cubicBezTo>
                  <a:cubicBezTo>
                    <a:pt x="790399" y="927376"/>
                    <a:pt x="882286" y="897308"/>
                    <a:pt x="958508" y="845813"/>
                  </a:cubicBezTo>
                  <a:lnTo>
                    <a:pt x="1000756" y="810955"/>
                  </a:lnTo>
                  <a:lnTo>
                    <a:pt x="1007158" y="810955"/>
                  </a:lnTo>
                  <a:cubicBezTo>
                    <a:pt x="1053556" y="810955"/>
                    <a:pt x="1091169" y="848568"/>
                    <a:pt x="1091169" y="894966"/>
                  </a:cubicBezTo>
                  <a:cubicBezTo>
                    <a:pt x="1091169" y="1006977"/>
                    <a:pt x="1357869" y="1830189"/>
                    <a:pt x="1357869" y="1942200"/>
                  </a:cubicBezTo>
                  <a:cubicBezTo>
                    <a:pt x="1357869" y="1953074"/>
                    <a:pt x="1341152" y="1924399"/>
                    <a:pt x="1314958" y="1874115"/>
                  </a:cubicBezTo>
                  <a:lnTo>
                    <a:pt x="1312425" y="1869138"/>
                  </a:lnTo>
                  <a:lnTo>
                    <a:pt x="1339586" y="1944699"/>
                  </a:lnTo>
                  <a:lnTo>
                    <a:pt x="1331568" y="1947581"/>
                  </a:lnTo>
                  <a:lnTo>
                    <a:pt x="1354983" y="1947581"/>
                  </a:lnTo>
                  <a:lnTo>
                    <a:pt x="1244815" y="1980751"/>
                  </a:lnTo>
                  <a:lnTo>
                    <a:pt x="1279879" y="2047913"/>
                  </a:lnTo>
                  <a:cubicBezTo>
                    <a:pt x="1288908" y="2070936"/>
                    <a:pt x="1294067" y="2092991"/>
                    <a:pt x="1294067" y="2113757"/>
                  </a:cubicBezTo>
                  <a:cubicBezTo>
                    <a:pt x="1294067" y="2214136"/>
                    <a:pt x="1212693" y="2295510"/>
                    <a:pt x="1112314" y="2295510"/>
                  </a:cubicBezTo>
                  <a:lnTo>
                    <a:pt x="1098932" y="2295510"/>
                  </a:lnTo>
                  <a:lnTo>
                    <a:pt x="1098932" y="2781723"/>
                  </a:lnTo>
                  <a:cubicBezTo>
                    <a:pt x="1098932" y="2873538"/>
                    <a:pt x="1024502" y="2947968"/>
                    <a:pt x="932687" y="2947968"/>
                  </a:cubicBezTo>
                  <a:cubicBezTo>
                    <a:pt x="840872" y="2947968"/>
                    <a:pt x="766442" y="2873538"/>
                    <a:pt x="766442" y="2781723"/>
                  </a:cubicBezTo>
                  <a:lnTo>
                    <a:pt x="766442" y="2295510"/>
                  </a:lnTo>
                  <a:lnTo>
                    <a:pt x="641356" y="2295510"/>
                  </a:lnTo>
                  <a:lnTo>
                    <a:pt x="641356" y="2781723"/>
                  </a:lnTo>
                  <a:cubicBezTo>
                    <a:pt x="641356" y="2873538"/>
                    <a:pt x="566926" y="2947968"/>
                    <a:pt x="475111" y="2947968"/>
                  </a:cubicBezTo>
                  <a:cubicBezTo>
                    <a:pt x="383296" y="2947968"/>
                    <a:pt x="308866" y="2873538"/>
                    <a:pt x="308866" y="2781723"/>
                  </a:cubicBezTo>
                  <a:lnTo>
                    <a:pt x="308866" y="2295510"/>
                  </a:lnTo>
                  <a:lnTo>
                    <a:pt x="251871" y="2295510"/>
                  </a:lnTo>
                  <a:cubicBezTo>
                    <a:pt x="151492" y="2295510"/>
                    <a:pt x="70118" y="2214136"/>
                    <a:pt x="70118" y="2113757"/>
                  </a:cubicBezTo>
                  <a:cubicBezTo>
                    <a:pt x="70118" y="2092991"/>
                    <a:pt x="75277" y="2070936"/>
                    <a:pt x="84306" y="2047913"/>
                  </a:cubicBezTo>
                  <a:lnTo>
                    <a:pt x="114918" y="1989277"/>
                  </a:lnTo>
                  <a:lnTo>
                    <a:pt x="26111" y="1957354"/>
                  </a:lnTo>
                  <a:lnTo>
                    <a:pt x="26731" y="1955629"/>
                  </a:lnTo>
                  <a:lnTo>
                    <a:pt x="0" y="1947581"/>
                  </a:lnTo>
                  <a:lnTo>
                    <a:pt x="29624" y="1947581"/>
                  </a:lnTo>
                  <a:lnTo>
                    <a:pt x="43528" y="1908900"/>
                  </a:lnTo>
                  <a:lnTo>
                    <a:pt x="31345" y="1931092"/>
                  </a:lnTo>
                  <a:cubicBezTo>
                    <a:pt x="23892" y="1943187"/>
                    <a:pt x="19713" y="1947637"/>
                    <a:pt x="19713" y="1942200"/>
                  </a:cubicBezTo>
                  <a:cubicBezTo>
                    <a:pt x="19713" y="1830189"/>
                    <a:pt x="286413" y="1006977"/>
                    <a:pt x="286413" y="894966"/>
                  </a:cubicBezTo>
                  <a:cubicBezTo>
                    <a:pt x="286413" y="848568"/>
                    <a:pt x="324026" y="810955"/>
                    <a:pt x="370424" y="810955"/>
                  </a:cubicBezTo>
                  <a:close/>
                  <a:moveTo>
                    <a:pt x="694334" y="0"/>
                  </a:moveTo>
                  <a:cubicBezTo>
                    <a:pt x="932948" y="0"/>
                    <a:pt x="1126382" y="193434"/>
                    <a:pt x="1126382" y="432048"/>
                  </a:cubicBezTo>
                  <a:cubicBezTo>
                    <a:pt x="1126382" y="670662"/>
                    <a:pt x="932948" y="864096"/>
                    <a:pt x="694334" y="864096"/>
                  </a:cubicBezTo>
                  <a:cubicBezTo>
                    <a:pt x="455720" y="864096"/>
                    <a:pt x="262286" y="670662"/>
                    <a:pt x="262286" y="432048"/>
                  </a:cubicBezTo>
                  <a:cubicBezTo>
                    <a:pt x="262286" y="193434"/>
                    <a:pt x="455720" y="0"/>
                    <a:pt x="694334" y="0"/>
                  </a:cubicBezTo>
                  <a:close/>
                </a:path>
              </a:pathLst>
            </a:custGeom>
            <a:solidFill>
              <a:schemeClr val="accent2"/>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Arial"/>
                <a:cs typeface="+mn-cs"/>
              </a:endParaRPr>
            </a:p>
          </p:txBody>
        </p:sp>
        <p:sp>
          <p:nvSpPr>
            <p:cNvPr id="6" name="Freeform 130">
              <a:extLst>
                <a:ext uri="{FF2B5EF4-FFF2-40B4-BE49-F238E27FC236}">
                  <a16:creationId xmlns:a16="http://schemas.microsoft.com/office/drawing/2014/main" id="{7DF4C287-F9C0-E39A-B531-168F57DDF2DD}"/>
                </a:ext>
              </a:extLst>
            </p:cNvPr>
            <p:cNvSpPr/>
            <p:nvPr/>
          </p:nvSpPr>
          <p:spPr>
            <a:xfrm>
              <a:off x="1708948" y="4933392"/>
              <a:ext cx="329902" cy="716226"/>
            </a:xfrm>
            <a:custGeom>
              <a:avLst/>
              <a:gdLst>
                <a:gd name="connsiteX0" fmla="*/ 370424 w 1357869"/>
                <a:gd name="connsiteY0" fmla="*/ 810955 h 2947968"/>
                <a:gd name="connsiteX1" fmla="*/ 382224 w 1357869"/>
                <a:gd name="connsiteY1" fmla="*/ 810955 h 2947968"/>
                <a:gd name="connsiteX2" fmla="*/ 424472 w 1357869"/>
                <a:gd name="connsiteY2" fmla="*/ 845813 h 2947968"/>
                <a:gd name="connsiteX3" fmla="*/ 691490 w 1357869"/>
                <a:gd name="connsiteY3" fmla="*/ 927376 h 2947968"/>
                <a:gd name="connsiteX4" fmla="*/ 958508 w 1357869"/>
                <a:gd name="connsiteY4" fmla="*/ 845813 h 2947968"/>
                <a:gd name="connsiteX5" fmla="*/ 1000756 w 1357869"/>
                <a:gd name="connsiteY5" fmla="*/ 810955 h 2947968"/>
                <a:gd name="connsiteX6" fmla="*/ 1007158 w 1357869"/>
                <a:gd name="connsiteY6" fmla="*/ 810955 h 2947968"/>
                <a:gd name="connsiteX7" fmla="*/ 1091169 w 1357869"/>
                <a:gd name="connsiteY7" fmla="*/ 894966 h 2947968"/>
                <a:gd name="connsiteX8" fmla="*/ 1357869 w 1357869"/>
                <a:gd name="connsiteY8" fmla="*/ 1942200 h 2947968"/>
                <a:gd name="connsiteX9" fmla="*/ 1314958 w 1357869"/>
                <a:gd name="connsiteY9" fmla="*/ 1874115 h 2947968"/>
                <a:gd name="connsiteX10" fmla="*/ 1312425 w 1357869"/>
                <a:gd name="connsiteY10" fmla="*/ 1869138 h 2947968"/>
                <a:gd name="connsiteX11" fmla="*/ 1339586 w 1357869"/>
                <a:gd name="connsiteY11" fmla="*/ 1944699 h 2947968"/>
                <a:gd name="connsiteX12" fmla="*/ 1331568 w 1357869"/>
                <a:gd name="connsiteY12" fmla="*/ 1947581 h 2947968"/>
                <a:gd name="connsiteX13" fmla="*/ 1354983 w 1357869"/>
                <a:gd name="connsiteY13" fmla="*/ 1947581 h 2947968"/>
                <a:gd name="connsiteX14" fmla="*/ 1244815 w 1357869"/>
                <a:gd name="connsiteY14" fmla="*/ 1980751 h 2947968"/>
                <a:gd name="connsiteX15" fmla="*/ 1279879 w 1357869"/>
                <a:gd name="connsiteY15" fmla="*/ 2047913 h 2947968"/>
                <a:gd name="connsiteX16" fmla="*/ 1294067 w 1357869"/>
                <a:gd name="connsiteY16" fmla="*/ 2113757 h 2947968"/>
                <a:gd name="connsiteX17" fmla="*/ 1112314 w 1357869"/>
                <a:gd name="connsiteY17" fmla="*/ 2295510 h 2947968"/>
                <a:gd name="connsiteX18" fmla="*/ 1098932 w 1357869"/>
                <a:gd name="connsiteY18" fmla="*/ 2295510 h 2947968"/>
                <a:gd name="connsiteX19" fmla="*/ 1098932 w 1357869"/>
                <a:gd name="connsiteY19" fmla="*/ 2781723 h 2947968"/>
                <a:gd name="connsiteX20" fmla="*/ 932687 w 1357869"/>
                <a:gd name="connsiteY20" fmla="*/ 2947968 h 2947968"/>
                <a:gd name="connsiteX21" fmla="*/ 766442 w 1357869"/>
                <a:gd name="connsiteY21" fmla="*/ 2781723 h 2947968"/>
                <a:gd name="connsiteX22" fmla="*/ 766442 w 1357869"/>
                <a:gd name="connsiteY22" fmla="*/ 2295510 h 2947968"/>
                <a:gd name="connsiteX23" fmla="*/ 641356 w 1357869"/>
                <a:gd name="connsiteY23" fmla="*/ 2295510 h 2947968"/>
                <a:gd name="connsiteX24" fmla="*/ 641356 w 1357869"/>
                <a:gd name="connsiteY24" fmla="*/ 2781723 h 2947968"/>
                <a:gd name="connsiteX25" fmla="*/ 475111 w 1357869"/>
                <a:gd name="connsiteY25" fmla="*/ 2947968 h 2947968"/>
                <a:gd name="connsiteX26" fmla="*/ 308866 w 1357869"/>
                <a:gd name="connsiteY26" fmla="*/ 2781723 h 2947968"/>
                <a:gd name="connsiteX27" fmla="*/ 308866 w 1357869"/>
                <a:gd name="connsiteY27" fmla="*/ 2295510 h 2947968"/>
                <a:gd name="connsiteX28" fmla="*/ 251871 w 1357869"/>
                <a:gd name="connsiteY28" fmla="*/ 2295510 h 2947968"/>
                <a:gd name="connsiteX29" fmla="*/ 70118 w 1357869"/>
                <a:gd name="connsiteY29" fmla="*/ 2113757 h 2947968"/>
                <a:gd name="connsiteX30" fmla="*/ 84306 w 1357869"/>
                <a:gd name="connsiteY30" fmla="*/ 2047913 h 2947968"/>
                <a:gd name="connsiteX31" fmla="*/ 114918 w 1357869"/>
                <a:gd name="connsiteY31" fmla="*/ 1989277 h 2947968"/>
                <a:gd name="connsiteX32" fmla="*/ 26111 w 1357869"/>
                <a:gd name="connsiteY32" fmla="*/ 1957354 h 2947968"/>
                <a:gd name="connsiteX33" fmla="*/ 26731 w 1357869"/>
                <a:gd name="connsiteY33" fmla="*/ 1955629 h 2947968"/>
                <a:gd name="connsiteX34" fmla="*/ 0 w 1357869"/>
                <a:gd name="connsiteY34" fmla="*/ 1947581 h 2947968"/>
                <a:gd name="connsiteX35" fmla="*/ 29624 w 1357869"/>
                <a:gd name="connsiteY35" fmla="*/ 1947581 h 2947968"/>
                <a:gd name="connsiteX36" fmla="*/ 43528 w 1357869"/>
                <a:gd name="connsiteY36" fmla="*/ 1908900 h 2947968"/>
                <a:gd name="connsiteX37" fmla="*/ 31345 w 1357869"/>
                <a:gd name="connsiteY37" fmla="*/ 1931092 h 2947968"/>
                <a:gd name="connsiteX38" fmla="*/ 19713 w 1357869"/>
                <a:gd name="connsiteY38" fmla="*/ 1942200 h 2947968"/>
                <a:gd name="connsiteX39" fmla="*/ 286413 w 1357869"/>
                <a:gd name="connsiteY39" fmla="*/ 894966 h 2947968"/>
                <a:gd name="connsiteX40" fmla="*/ 370424 w 1357869"/>
                <a:gd name="connsiteY40" fmla="*/ 810955 h 2947968"/>
                <a:gd name="connsiteX41" fmla="*/ 694334 w 1357869"/>
                <a:gd name="connsiteY41" fmla="*/ 0 h 2947968"/>
                <a:gd name="connsiteX42" fmla="*/ 1126382 w 1357869"/>
                <a:gd name="connsiteY42" fmla="*/ 432048 h 2947968"/>
                <a:gd name="connsiteX43" fmla="*/ 694334 w 1357869"/>
                <a:gd name="connsiteY43" fmla="*/ 864096 h 2947968"/>
                <a:gd name="connsiteX44" fmla="*/ 262286 w 1357869"/>
                <a:gd name="connsiteY44" fmla="*/ 432048 h 2947968"/>
                <a:gd name="connsiteX45" fmla="*/ 694334 w 1357869"/>
                <a:gd name="connsiteY45" fmla="*/ 0 h 294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7869" h="2947968">
                  <a:moveTo>
                    <a:pt x="370424" y="810955"/>
                  </a:moveTo>
                  <a:lnTo>
                    <a:pt x="382224" y="810955"/>
                  </a:lnTo>
                  <a:lnTo>
                    <a:pt x="424472" y="845813"/>
                  </a:lnTo>
                  <a:cubicBezTo>
                    <a:pt x="500694" y="897308"/>
                    <a:pt x="592581" y="927376"/>
                    <a:pt x="691490" y="927376"/>
                  </a:cubicBezTo>
                  <a:cubicBezTo>
                    <a:pt x="790399" y="927376"/>
                    <a:pt x="882286" y="897308"/>
                    <a:pt x="958508" y="845813"/>
                  </a:cubicBezTo>
                  <a:lnTo>
                    <a:pt x="1000756" y="810955"/>
                  </a:lnTo>
                  <a:lnTo>
                    <a:pt x="1007158" y="810955"/>
                  </a:lnTo>
                  <a:cubicBezTo>
                    <a:pt x="1053556" y="810955"/>
                    <a:pt x="1091169" y="848568"/>
                    <a:pt x="1091169" y="894966"/>
                  </a:cubicBezTo>
                  <a:cubicBezTo>
                    <a:pt x="1091169" y="1006977"/>
                    <a:pt x="1357869" y="1830189"/>
                    <a:pt x="1357869" y="1942200"/>
                  </a:cubicBezTo>
                  <a:cubicBezTo>
                    <a:pt x="1357869" y="1953074"/>
                    <a:pt x="1341152" y="1924399"/>
                    <a:pt x="1314958" y="1874115"/>
                  </a:cubicBezTo>
                  <a:lnTo>
                    <a:pt x="1312425" y="1869138"/>
                  </a:lnTo>
                  <a:lnTo>
                    <a:pt x="1339586" y="1944699"/>
                  </a:lnTo>
                  <a:lnTo>
                    <a:pt x="1331568" y="1947581"/>
                  </a:lnTo>
                  <a:lnTo>
                    <a:pt x="1354983" y="1947581"/>
                  </a:lnTo>
                  <a:lnTo>
                    <a:pt x="1244815" y="1980751"/>
                  </a:lnTo>
                  <a:lnTo>
                    <a:pt x="1279879" y="2047913"/>
                  </a:lnTo>
                  <a:cubicBezTo>
                    <a:pt x="1288908" y="2070936"/>
                    <a:pt x="1294067" y="2092991"/>
                    <a:pt x="1294067" y="2113757"/>
                  </a:cubicBezTo>
                  <a:cubicBezTo>
                    <a:pt x="1294067" y="2214136"/>
                    <a:pt x="1212693" y="2295510"/>
                    <a:pt x="1112314" y="2295510"/>
                  </a:cubicBezTo>
                  <a:lnTo>
                    <a:pt x="1098932" y="2295510"/>
                  </a:lnTo>
                  <a:lnTo>
                    <a:pt x="1098932" y="2781723"/>
                  </a:lnTo>
                  <a:cubicBezTo>
                    <a:pt x="1098932" y="2873538"/>
                    <a:pt x="1024502" y="2947968"/>
                    <a:pt x="932687" y="2947968"/>
                  </a:cubicBezTo>
                  <a:cubicBezTo>
                    <a:pt x="840872" y="2947968"/>
                    <a:pt x="766442" y="2873538"/>
                    <a:pt x="766442" y="2781723"/>
                  </a:cubicBezTo>
                  <a:lnTo>
                    <a:pt x="766442" y="2295510"/>
                  </a:lnTo>
                  <a:lnTo>
                    <a:pt x="641356" y="2295510"/>
                  </a:lnTo>
                  <a:lnTo>
                    <a:pt x="641356" y="2781723"/>
                  </a:lnTo>
                  <a:cubicBezTo>
                    <a:pt x="641356" y="2873538"/>
                    <a:pt x="566926" y="2947968"/>
                    <a:pt x="475111" y="2947968"/>
                  </a:cubicBezTo>
                  <a:cubicBezTo>
                    <a:pt x="383296" y="2947968"/>
                    <a:pt x="308866" y="2873538"/>
                    <a:pt x="308866" y="2781723"/>
                  </a:cubicBezTo>
                  <a:lnTo>
                    <a:pt x="308866" y="2295510"/>
                  </a:lnTo>
                  <a:lnTo>
                    <a:pt x="251871" y="2295510"/>
                  </a:lnTo>
                  <a:cubicBezTo>
                    <a:pt x="151492" y="2295510"/>
                    <a:pt x="70118" y="2214136"/>
                    <a:pt x="70118" y="2113757"/>
                  </a:cubicBezTo>
                  <a:cubicBezTo>
                    <a:pt x="70118" y="2092991"/>
                    <a:pt x="75277" y="2070936"/>
                    <a:pt x="84306" y="2047913"/>
                  </a:cubicBezTo>
                  <a:lnTo>
                    <a:pt x="114918" y="1989277"/>
                  </a:lnTo>
                  <a:lnTo>
                    <a:pt x="26111" y="1957354"/>
                  </a:lnTo>
                  <a:lnTo>
                    <a:pt x="26731" y="1955629"/>
                  </a:lnTo>
                  <a:lnTo>
                    <a:pt x="0" y="1947581"/>
                  </a:lnTo>
                  <a:lnTo>
                    <a:pt x="29624" y="1947581"/>
                  </a:lnTo>
                  <a:lnTo>
                    <a:pt x="43528" y="1908900"/>
                  </a:lnTo>
                  <a:lnTo>
                    <a:pt x="31345" y="1931092"/>
                  </a:lnTo>
                  <a:cubicBezTo>
                    <a:pt x="23892" y="1943187"/>
                    <a:pt x="19713" y="1947637"/>
                    <a:pt x="19713" y="1942200"/>
                  </a:cubicBezTo>
                  <a:cubicBezTo>
                    <a:pt x="19713" y="1830189"/>
                    <a:pt x="286413" y="1006977"/>
                    <a:pt x="286413" y="894966"/>
                  </a:cubicBezTo>
                  <a:cubicBezTo>
                    <a:pt x="286413" y="848568"/>
                    <a:pt x="324026" y="810955"/>
                    <a:pt x="370424" y="810955"/>
                  </a:cubicBezTo>
                  <a:close/>
                  <a:moveTo>
                    <a:pt x="694334" y="0"/>
                  </a:moveTo>
                  <a:cubicBezTo>
                    <a:pt x="932948" y="0"/>
                    <a:pt x="1126382" y="193434"/>
                    <a:pt x="1126382" y="432048"/>
                  </a:cubicBezTo>
                  <a:cubicBezTo>
                    <a:pt x="1126382" y="670662"/>
                    <a:pt x="932948" y="864096"/>
                    <a:pt x="694334" y="864096"/>
                  </a:cubicBezTo>
                  <a:cubicBezTo>
                    <a:pt x="455720" y="864096"/>
                    <a:pt x="262286" y="670662"/>
                    <a:pt x="262286" y="432048"/>
                  </a:cubicBezTo>
                  <a:cubicBezTo>
                    <a:pt x="262286" y="193434"/>
                    <a:pt x="455720" y="0"/>
                    <a:pt x="694334" y="0"/>
                  </a:cubicBezTo>
                  <a:close/>
                </a:path>
              </a:pathLst>
            </a:custGeom>
            <a:solidFill>
              <a:schemeClr val="bg1">
                <a:lumMod val="75000"/>
              </a:schemeClr>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Arial"/>
                <a:cs typeface="+mn-cs"/>
              </a:endParaRPr>
            </a:p>
          </p:txBody>
        </p:sp>
        <p:sp>
          <p:nvSpPr>
            <p:cNvPr id="7" name="Freeform 130">
              <a:extLst>
                <a:ext uri="{FF2B5EF4-FFF2-40B4-BE49-F238E27FC236}">
                  <a16:creationId xmlns:a16="http://schemas.microsoft.com/office/drawing/2014/main" id="{57778154-DA90-E030-68AB-2D90E09DE068}"/>
                </a:ext>
              </a:extLst>
            </p:cNvPr>
            <p:cNvSpPr/>
            <p:nvPr/>
          </p:nvSpPr>
          <p:spPr>
            <a:xfrm>
              <a:off x="2164693" y="4933392"/>
              <a:ext cx="329902" cy="716226"/>
            </a:xfrm>
            <a:custGeom>
              <a:avLst/>
              <a:gdLst>
                <a:gd name="connsiteX0" fmla="*/ 370424 w 1357869"/>
                <a:gd name="connsiteY0" fmla="*/ 810955 h 2947968"/>
                <a:gd name="connsiteX1" fmla="*/ 382224 w 1357869"/>
                <a:gd name="connsiteY1" fmla="*/ 810955 h 2947968"/>
                <a:gd name="connsiteX2" fmla="*/ 424472 w 1357869"/>
                <a:gd name="connsiteY2" fmla="*/ 845813 h 2947968"/>
                <a:gd name="connsiteX3" fmla="*/ 691490 w 1357869"/>
                <a:gd name="connsiteY3" fmla="*/ 927376 h 2947968"/>
                <a:gd name="connsiteX4" fmla="*/ 958508 w 1357869"/>
                <a:gd name="connsiteY4" fmla="*/ 845813 h 2947968"/>
                <a:gd name="connsiteX5" fmla="*/ 1000756 w 1357869"/>
                <a:gd name="connsiteY5" fmla="*/ 810955 h 2947968"/>
                <a:gd name="connsiteX6" fmla="*/ 1007158 w 1357869"/>
                <a:gd name="connsiteY6" fmla="*/ 810955 h 2947968"/>
                <a:gd name="connsiteX7" fmla="*/ 1091169 w 1357869"/>
                <a:gd name="connsiteY7" fmla="*/ 894966 h 2947968"/>
                <a:gd name="connsiteX8" fmla="*/ 1357869 w 1357869"/>
                <a:gd name="connsiteY8" fmla="*/ 1942200 h 2947968"/>
                <a:gd name="connsiteX9" fmla="*/ 1314958 w 1357869"/>
                <a:gd name="connsiteY9" fmla="*/ 1874115 h 2947968"/>
                <a:gd name="connsiteX10" fmla="*/ 1312425 w 1357869"/>
                <a:gd name="connsiteY10" fmla="*/ 1869138 h 2947968"/>
                <a:gd name="connsiteX11" fmla="*/ 1339586 w 1357869"/>
                <a:gd name="connsiteY11" fmla="*/ 1944699 h 2947968"/>
                <a:gd name="connsiteX12" fmla="*/ 1331568 w 1357869"/>
                <a:gd name="connsiteY12" fmla="*/ 1947581 h 2947968"/>
                <a:gd name="connsiteX13" fmla="*/ 1354983 w 1357869"/>
                <a:gd name="connsiteY13" fmla="*/ 1947581 h 2947968"/>
                <a:gd name="connsiteX14" fmla="*/ 1244815 w 1357869"/>
                <a:gd name="connsiteY14" fmla="*/ 1980751 h 2947968"/>
                <a:gd name="connsiteX15" fmla="*/ 1279879 w 1357869"/>
                <a:gd name="connsiteY15" fmla="*/ 2047913 h 2947968"/>
                <a:gd name="connsiteX16" fmla="*/ 1294067 w 1357869"/>
                <a:gd name="connsiteY16" fmla="*/ 2113757 h 2947968"/>
                <a:gd name="connsiteX17" fmla="*/ 1112314 w 1357869"/>
                <a:gd name="connsiteY17" fmla="*/ 2295510 h 2947968"/>
                <a:gd name="connsiteX18" fmla="*/ 1098932 w 1357869"/>
                <a:gd name="connsiteY18" fmla="*/ 2295510 h 2947968"/>
                <a:gd name="connsiteX19" fmla="*/ 1098932 w 1357869"/>
                <a:gd name="connsiteY19" fmla="*/ 2781723 h 2947968"/>
                <a:gd name="connsiteX20" fmla="*/ 932687 w 1357869"/>
                <a:gd name="connsiteY20" fmla="*/ 2947968 h 2947968"/>
                <a:gd name="connsiteX21" fmla="*/ 766442 w 1357869"/>
                <a:gd name="connsiteY21" fmla="*/ 2781723 h 2947968"/>
                <a:gd name="connsiteX22" fmla="*/ 766442 w 1357869"/>
                <a:gd name="connsiteY22" fmla="*/ 2295510 h 2947968"/>
                <a:gd name="connsiteX23" fmla="*/ 641356 w 1357869"/>
                <a:gd name="connsiteY23" fmla="*/ 2295510 h 2947968"/>
                <a:gd name="connsiteX24" fmla="*/ 641356 w 1357869"/>
                <a:gd name="connsiteY24" fmla="*/ 2781723 h 2947968"/>
                <a:gd name="connsiteX25" fmla="*/ 475111 w 1357869"/>
                <a:gd name="connsiteY25" fmla="*/ 2947968 h 2947968"/>
                <a:gd name="connsiteX26" fmla="*/ 308866 w 1357869"/>
                <a:gd name="connsiteY26" fmla="*/ 2781723 h 2947968"/>
                <a:gd name="connsiteX27" fmla="*/ 308866 w 1357869"/>
                <a:gd name="connsiteY27" fmla="*/ 2295510 h 2947968"/>
                <a:gd name="connsiteX28" fmla="*/ 251871 w 1357869"/>
                <a:gd name="connsiteY28" fmla="*/ 2295510 h 2947968"/>
                <a:gd name="connsiteX29" fmla="*/ 70118 w 1357869"/>
                <a:gd name="connsiteY29" fmla="*/ 2113757 h 2947968"/>
                <a:gd name="connsiteX30" fmla="*/ 84306 w 1357869"/>
                <a:gd name="connsiteY30" fmla="*/ 2047913 h 2947968"/>
                <a:gd name="connsiteX31" fmla="*/ 114918 w 1357869"/>
                <a:gd name="connsiteY31" fmla="*/ 1989277 h 2947968"/>
                <a:gd name="connsiteX32" fmla="*/ 26111 w 1357869"/>
                <a:gd name="connsiteY32" fmla="*/ 1957354 h 2947968"/>
                <a:gd name="connsiteX33" fmla="*/ 26731 w 1357869"/>
                <a:gd name="connsiteY33" fmla="*/ 1955629 h 2947968"/>
                <a:gd name="connsiteX34" fmla="*/ 0 w 1357869"/>
                <a:gd name="connsiteY34" fmla="*/ 1947581 h 2947968"/>
                <a:gd name="connsiteX35" fmla="*/ 29624 w 1357869"/>
                <a:gd name="connsiteY35" fmla="*/ 1947581 h 2947968"/>
                <a:gd name="connsiteX36" fmla="*/ 43528 w 1357869"/>
                <a:gd name="connsiteY36" fmla="*/ 1908900 h 2947968"/>
                <a:gd name="connsiteX37" fmla="*/ 31345 w 1357869"/>
                <a:gd name="connsiteY37" fmla="*/ 1931092 h 2947968"/>
                <a:gd name="connsiteX38" fmla="*/ 19713 w 1357869"/>
                <a:gd name="connsiteY38" fmla="*/ 1942200 h 2947968"/>
                <a:gd name="connsiteX39" fmla="*/ 286413 w 1357869"/>
                <a:gd name="connsiteY39" fmla="*/ 894966 h 2947968"/>
                <a:gd name="connsiteX40" fmla="*/ 370424 w 1357869"/>
                <a:gd name="connsiteY40" fmla="*/ 810955 h 2947968"/>
                <a:gd name="connsiteX41" fmla="*/ 694334 w 1357869"/>
                <a:gd name="connsiteY41" fmla="*/ 0 h 2947968"/>
                <a:gd name="connsiteX42" fmla="*/ 1126382 w 1357869"/>
                <a:gd name="connsiteY42" fmla="*/ 432048 h 2947968"/>
                <a:gd name="connsiteX43" fmla="*/ 694334 w 1357869"/>
                <a:gd name="connsiteY43" fmla="*/ 864096 h 2947968"/>
                <a:gd name="connsiteX44" fmla="*/ 262286 w 1357869"/>
                <a:gd name="connsiteY44" fmla="*/ 432048 h 2947968"/>
                <a:gd name="connsiteX45" fmla="*/ 694334 w 1357869"/>
                <a:gd name="connsiteY45" fmla="*/ 0 h 294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7869" h="2947968">
                  <a:moveTo>
                    <a:pt x="370424" y="810955"/>
                  </a:moveTo>
                  <a:lnTo>
                    <a:pt x="382224" y="810955"/>
                  </a:lnTo>
                  <a:lnTo>
                    <a:pt x="424472" y="845813"/>
                  </a:lnTo>
                  <a:cubicBezTo>
                    <a:pt x="500694" y="897308"/>
                    <a:pt x="592581" y="927376"/>
                    <a:pt x="691490" y="927376"/>
                  </a:cubicBezTo>
                  <a:cubicBezTo>
                    <a:pt x="790399" y="927376"/>
                    <a:pt x="882286" y="897308"/>
                    <a:pt x="958508" y="845813"/>
                  </a:cubicBezTo>
                  <a:lnTo>
                    <a:pt x="1000756" y="810955"/>
                  </a:lnTo>
                  <a:lnTo>
                    <a:pt x="1007158" y="810955"/>
                  </a:lnTo>
                  <a:cubicBezTo>
                    <a:pt x="1053556" y="810955"/>
                    <a:pt x="1091169" y="848568"/>
                    <a:pt x="1091169" y="894966"/>
                  </a:cubicBezTo>
                  <a:cubicBezTo>
                    <a:pt x="1091169" y="1006977"/>
                    <a:pt x="1357869" y="1830189"/>
                    <a:pt x="1357869" y="1942200"/>
                  </a:cubicBezTo>
                  <a:cubicBezTo>
                    <a:pt x="1357869" y="1953074"/>
                    <a:pt x="1341152" y="1924399"/>
                    <a:pt x="1314958" y="1874115"/>
                  </a:cubicBezTo>
                  <a:lnTo>
                    <a:pt x="1312425" y="1869138"/>
                  </a:lnTo>
                  <a:lnTo>
                    <a:pt x="1339586" y="1944699"/>
                  </a:lnTo>
                  <a:lnTo>
                    <a:pt x="1331568" y="1947581"/>
                  </a:lnTo>
                  <a:lnTo>
                    <a:pt x="1354983" y="1947581"/>
                  </a:lnTo>
                  <a:lnTo>
                    <a:pt x="1244815" y="1980751"/>
                  </a:lnTo>
                  <a:lnTo>
                    <a:pt x="1279879" y="2047913"/>
                  </a:lnTo>
                  <a:cubicBezTo>
                    <a:pt x="1288908" y="2070936"/>
                    <a:pt x="1294067" y="2092991"/>
                    <a:pt x="1294067" y="2113757"/>
                  </a:cubicBezTo>
                  <a:cubicBezTo>
                    <a:pt x="1294067" y="2214136"/>
                    <a:pt x="1212693" y="2295510"/>
                    <a:pt x="1112314" y="2295510"/>
                  </a:cubicBezTo>
                  <a:lnTo>
                    <a:pt x="1098932" y="2295510"/>
                  </a:lnTo>
                  <a:lnTo>
                    <a:pt x="1098932" y="2781723"/>
                  </a:lnTo>
                  <a:cubicBezTo>
                    <a:pt x="1098932" y="2873538"/>
                    <a:pt x="1024502" y="2947968"/>
                    <a:pt x="932687" y="2947968"/>
                  </a:cubicBezTo>
                  <a:cubicBezTo>
                    <a:pt x="840872" y="2947968"/>
                    <a:pt x="766442" y="2873538"/>
                    <a:pt x="766442" y="2781723"/>
                  </a:cubicBezTo>
                  <a:lnTo>
                    <a:pt x="766442" y="2295510"/>
                  </a:lnTo>
                  <a:lnTo>
                    <a:pt x="641356" y="2295510"/>
                  </a:lnTo>
                  <a:lnTo>
                    <a:pt x="641356" y="2781723"/>
                  </a:lnTo>
                  <a:cubicBezTo>
                    <a:pt x="641356" y="2873538"/>
                    <a:pt x="566926" y="2947968"/>
                    <a:pt x="475111" y="2947968"/>
                  </a:cubicBezTo>
                  <a:cubicBezTo>
                    <a:pt x="383296" y="2947968"/>
                    <a:pt x="308866" y="2873538"/>
                    <a:pt x="308866" y="2781723"/>
                  </a:cubicBezTo>
                  <a:lnTo>
                    <a:pt x="308866" y="2295510"/>
                  </a:lnTo>
                  <a:lnTo>
                    <a:pt x="251871" y="2295510"/>
                  </a:lnTo>
                  <a:cubicBezTo>
                    <a:pt x="151492" y="2295510"/>
                    <a:pt x="70118" y="2214136"/>
                    <a:pt x="70118" y="2113757"/>
                  </a:cubicBezTo>
                  <a:cubicBezTo>
                    <a:pt x="70118" y="2092991"/>
                    <a:pt x="75277" y="2070936"/>
                    <a:pt x="84306" y="2047913"/>
                  </a:cubicBezTo>
                  <a:lnTo>
                    <a:pt x="114918" y="1989277"/>
                  </a:lnTo>
                  <a:lnTo>
                    <a:pt x="26111" y="1957354"/>
                  </a:lnTo>
                  <a:lnTo>
                    <a:pt x="26731" y="1955629"/>
                  </a:lnTo>
                  <a:lnTo>
                    <a:pt x="0" y="1947581"/>
                  </a:lnTo>
                  <a:lnTo>
                    <a:pt x="29624" y="1947581"/>
                  </a:lnTo>
                  <a:lnTo>
                    <a:pt x="43528" y="1908900"/>
                  </a:lnTo>
                  <a:lnTo>
                    <a:pt x="31345" y="1931092"/>
                  </a:lnTo>
                  <a:cubicBezTo>
                    <a:pt x="23892" y="1943187"/>
                    <a:pt x="19713" y="1947637"/>
                    <a:pt x="19713" y="1942200"/>
                  </a:cubicBezTo>
                  <a:cubicBezTo>
                    <a:pt x="19713" y="1830189"/>
                    <a:pt x="286413" y="1006977"/>
                    <a:pt x="286413" y="894966"/>
                  </a:cubicBezTo>
                  <a:cubicBezTo>
                    <a:pt x="286413" y="848568"/>
                    <a:pt x="324026" y="810955"/>
                    <a:pt x="370424" y="810955"/>
                  </a:cubicBezTo>
                  <a:close/>
                  <a:moveTo>
                    <a:pt x="694334" y="0"/>
                  </a:moveTo>
                  <a:cubicBezTo>
                    <a:pt x="932948" y="0"/>
                    <a:pt x="1126382" y="193434"/>
                    <a:pt x="1126382" y="432048"/>
                  </a:cubicBezTo>
                  <a:cubicBezTo>
                    <a:pt x="1126382" y="670662"/>
                    <a:pt x="932948" y="864096"/>
                    <a:pt x="694334" y="864096"/>
                  </a:cubicBezTo>
                  <a:cubicBezTo>
                    <a:pt x="455720" y="864096"/>
                    <a:pt x="262286" y="670662"/>
                    <a:pt x="262286" y="432048"/>
                  </a:cubicBezTo>
                  <a:cubicBezTo>
                    <a:pt x="262286" y="193434"/>
                    <a:pt x="455720" y="0"/>
                    <a:pt x="694334" y="0"/>
                  </a:cubicBezTo>
                  <a:close/>
                </a:path>
              </a:pathLst>
            </a:custGeom>
            <a:solidFill>
              <a:schemeClr val="bg1">
                <a:lumMod val="75000"/>
              </a:schemeClr>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Arial"/>
                <a:cs typeface="+mn-cs"/>
              </a:endParaRPr>
            </a:p>
          </p:txBody>
        </p:sp>
        <p:sp>
          <p:nvSpPr>
            <p:cNvPr id="9" name="Freeform 130">
              <a:extLst>
                <a:ext uri="{FF2B5EF4-FFF2-40B4-BE49-F238E27FC236}">
                  <a16:creationId xmlns:a16="http://schemas.microsoft.com/office/drawing/2014/main" id="{9E2295D5-82B1-AAE5-DE63-351E61099707}"/>
                </a:ext>
              </a:extLst>
            </p:cNvPr>
            <p:cNvSpPr/>
            <p:nvPr/>
          </p:nvSpPr>
          <p:spPr>
            <a:xfrm>
              <a:off x="2620437" y="4933392"/>
              <a:ext cx="329902" cy="716226"/>
            </a:xfrm>
            <a:custGeom>
              <a:avLst/>
              <a:gdLst>
                <a:gd name="connsiteX0" fmla="*/ 370424 w 1357869"/>
                <a:gd name="connsiteY0" fmla="*/ 810955 h 2947968"/>
                <a:gd name="connsiteX1" fmla="*/ 382224 w 1357869"/>
                <a:gd name="connsiteY1" fmla="*/ 810955 h 2947968"/>
                <a:gd name="connsiteX2" fmla="*/ 424472 w 1357869"/>
                <a:gd name="connsiteY2" fmla="*/ 845813 h 2947968"/>
                <a:gd name="connsiteX3" fmla="*/ 691490 w 1357869"/>
                <a:gd name="connsiteY3" fmla="*/ 927376 h 2947968"/>
                <a:gd name="connsiteX4" fmla="*/ 958508 w 1357869"/>
                <a:gd name="connsiteY4" fmla="*/ 845813 h 2947968"/>
                <a:gd name="connsiteX5" fmla="*/ 1000756 w 1357869"/>
                <a:gd name="connsiteY5" fmla="*/ 810955 h 2947968"/>
                <a:gd name="connsiteX6" fmla="*/ 1007158 w 1357869"/>
                <a:gd name="connsiteY6" fmla="*/ 810955 h 2947968"/>
                <a:gd name="connsiteX7" fmla="*/ 1091169 w 1357869"/>
                <a:gd name="connsiteY7" fmla="*/ 894966 h 2947968"/>
                <a:gd name="connsiteX8" fmla="*/ 1357869 w 1357869"/>
                <a:gd name="connsiteY8" fmla="*/ 1942200 h 2947968"/>
                <a:gd name="connsiteX9" fmla="*/ 1314958 w 1357869"/>
                <a:gd name="connsiteY9" fmla="*/ 1874115 h 2947968"/>
                <a:gd name="connsiteX10" fmla="*/ 1312425 w 1357869"/>
                <a:gd name="connsiteY10" fmla="*/ 1869138 h 2947968"/>
                <a:gd name="connsiteX11" fmla="*/ 1339586 w 1357869"/>
                <a:gd name="connsiteY11" fmla="*/ 1944699 h 2947968"/>
                <a:gd name="connsiteX12" fmla="*/ 1331568 w 1357869"/>
                <a:gd name="connsiteY12" fmla="*/ 1947581 h 2947968"/>
                <a:gd name="connsiteX13" fmla="*/ 1354983 w 1357869"/>
                <a:gd name="connsiteY13" fmla="*/ 1947581 h 2947968"/>
                <a:gd name="connsiteX14" fmla="*/ 1244815 w 1357869"/>
                <a:gd name="connsiteY14" fmla="*/ 1980751 h 2947968"/>
                <a:gd name="connsiteX15" fmla="*/ 1279879 w 1357869"/>
                <a:gd name="connsiteY15" fmla="*/ 2047913 h 2947968"/>
                <a:gd name="connsiteX16" fmla="*/ 1294067 w 1357869"/>
                <a:gd name="connsiteY16" fmla="*/ 2113757 h 2947968"/>
                <a:gd name="connsiteX17" fmla="*/ 1112314 w 1357869"/>
                <a:gd name="connsiteY17" fmla="*/ 2295510 h 2947968"/>
                <a:gd name="connsiteX18" fmla="*/ 1098932 w 1357869"/>
                <a:gd name="connsiteY18" fmla="*/ 2295510 h 2947968"/>
                <a:gd name="connsiteX19" fmla="*/ 1098932 w 1357869"/>
                <a:gd name="connsiteY19" fmla="*/ 2781723 h 2947968"/>
                <a:gd name="connsiteX20" fmla="*/ 932687 w 1357869"/>
                <a:gd name="connsiteY20" fmla="*/ 2947968 h 2947968"/>
                <a:gd name="connsiteX21" fmla="*/ 766442 w 1357869"/>
                <a:gd name="connsiteY21" fmla="*/ 2781723 h 2947968"/>
                <a:gd name="connsiteX22" fmla="*/ 766442 w 1357869"/>
                <a:gd name="connsiteY22" fmla="*/ 2295510 h 2947968"/>
                <a:gd name="connsiteX23" fmla="*/ 641356 w 1357869"/>
                <a:gd name="connsiteY23" fmla="*/ 2295510 h 2947968"/>
                <a:gd name="connsiteX24" fmla="*/ 641356 w 1357869"/>
                <a:gd name="connsiteY24" fmla="*/ 2781723 h 2947968"/>
                <a:gd name="connsiteX25" fmla="*/ 475111 w 1357869"/>
                <a:gd name="connsiteY25" fmla="*/ 2947968 h 2947968"/>
                <a:gd name="connsiteX26" fmla="*/ 308866 w 1357869"/>
                <a:gd name="connsiteY26" fmla="*/ 2781723 h 2947968"/>
                <a:gd name="connsiteX27" fmla="*/ 308866 w 1357869"/>
                <a:gd name="connsiteY27" fmla="*/ 2295510 h 2947968"/>
                <a:gd name="connsiteX28" fmla="*/ 251871 w 1357869"/>
                <a:gd name="connsiteY28" fmla="*/ 2295510 h 2947968"/>
                <a:gd name="connsiteX29" fmla="*/ 70118 w 1357869"/>
                <a:gd name="connsiteY29" fmla="*/ 2113757 h 2947968"/>
                <a:gd name="connsiteX30" fmla="*/ 84306 w 1357869"/>
                <a:gd name="connsiteY30" fmla="*/ 2047913 h 2947968"/>
                <a:gd name="connsiteX31" fmla="*/ 114918 w 1357869"/>
                <a:gd name="connsiteY31" fmla="*/ 1989277 h 2947968"/>
                <a:gd name="connsiteX32" fmla="*/ 26111 w 1357869"/>
                <a:gd name="connsiteY32" fmla="*/ 1957354 h 2947968"/>
                <a:gd name="connsiteX33" fmla="*/ 26731 w 1357869"/>
                <a:gd name="connsiteY33" fmla="*/ 1955629 h 2947968"/>
                <a:gd name="connsiteX34" fmla="*/ 0 w 1357869"/>
                <a:gd name="connsiteY34" fmla="*/ 1947581 h 2947968"/>
                <a:gd name="connsiteX35" fmla="*/ 29624 w 1357869"/>
                <a:gd name="connsiteY35" fmla="*/ 1947581 h 2947968"/>
                <a:gd name="connsiteX36" fmla="*/ 43528 w 1357869"/>
                <a:gd name="connsiteY36" fmla="*/ 1908900 h 2947968"/>
                <a:gd name="connsiteX37" fmla="*/ 31345 w 1357869"/>
                <a:gd name="connsiteY37" fmla="*/ 1931092 h 2947968"/>
                <a:gd name="connsiteX38" fmla="*/ 19713 w 1357869"/>
                <a:gd name="connsiteY38" fmla="*/ 1942200 h 2947968"/>
                <a:gd name="connsiteX39" fmla="*/ 286413 w 1357869"/>
                <a:gd name="connsiteY39" fmla="*/ 894966 h 2947968"/>
                <a:gd name="connsiteX40" fmla="*/ 370424 w 1357869"/>
                <a:gd name="connsiteY40" fmla="*/ 810955 h 2947968"/>
                <a:gd name="connsiteX41" fmla="*/ 694334 w 1357869"/>
                <a:gd name="connsiteY41" fmla="*/ 0 h 2947968"/>
                <a:gd name="connsiteX42" fmla="*/ 1126382 w 1357869"/>
                <a:gd name="connsiteY42" fmla="*/ 432048 h 2947968"/>
                <a:gd name="connsiteX43" fmla="*/ 694334 w 1357869"/>
                <a:gd name="connsiteY43" fmla="*/ 864096 h 2947968"/>
                <a:gd name="connsiteX44" fmla="*/ 262286 w 1357869"/>
                <a:gd name="connsiteY44" fmla="*/ 432048 h 2947968"/>
                <a:gd name="connsiteX45" fmla="*/ 694334 w 1357869"/>
                <a:gd name="connsiteY45" fmla="*/ 0 h 294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7869" h="2947968">
                  <a:moveTo>
                    <a:pt x="370424" y="810955"/>
                  </a:moveTo>
                  <a:lnTo>
                    <a:pt x="382224" y="810955"/>
                  </a:lnTo>
                  <a:lnTo>
                    <a:pt x="424472" y="845813"/>
                  </a:lnTo>
                  <a:cubicBezTo>
                    <a:pt x="500694" y="897308"/>
                    <a:pt x="592581" y="927376"/>
                    <a:pt x="691490" y="927376"/>
                  </a:cubicBezTo>
                  <a:cubicBezTo>
                    <a:pt x="790399" y="927376"/>
                    <a:pt x="882286" y="897308"/>
                    <a:pt x="958508" y="845813"/>
                  </a:cubicBezTo>
                  <a:lnTo>
                    <a:pt x="1000756" y="810955"/>
                  </a:lnTo>
                  <a:lnTo>
                    <a:pt x="1007158" y="810955"/>
                  </a:lnTo>
                  <a:cubicBezTo>
                    <a:pt x="1053556" y="810955"/>
                    <a:pt x="1091169" y="848568"/>
                    <a:pt x="1091169" y="894966"/>
                  </a:cubicBezTo>
                  <a:cubicBezTo>
                    <a:pt x="1091169" y="1006977"/>
                    <a:pt x="1357869" y="1830189"/>
                    <a:pt x="1357869" y="1942200"/>
                  </a:cubicBezTo>
                  <a:cubicBezTo>
                    <a:pt x="1357869" y="1953074"/>
                    <a:pt x="1341152" y="1924399"/>
                    <a:pt x="1314958" y="1874115"/>
                  </a:cubicBezTo>
                  <a:lnTo>
                    <a:pt x="1312425" y="1869138"/>
                  </a:lnTo>
                  <a:lnTo>
                    <a:pt x="1339586" y="1944699"/>
                  </a:lnTo>
                  <a:lnTo>
                    <a:pt x="1331568" y="1947581"/>
                  </a:lnTo>
                  <a:lnTo>
                    <a:pt x="1354983" y="1947581"/>
                  </a:lnTo>
                  <a:lnTo>
                    <a:pt x="1244815" y="1980751"/>
                  </a:lnTo>
                  <a:lnTo>
                    <a:pt x="1279879" y="2047913"/>
                  </a:lnTo>
                  <a:cubicBezTo>
                    <a:pt x="1288908" y="2070936"/>
                    <a:pt x="1294067" y="2092991"/>
                    <a:pt x="1294067" y="2113757"/>
                  </a:cubicBezTo>
                  <a:cubicBezTo>
                    <a:pt x="1294067" y="2214136"/>
                    <a:pt x="1212693" y="2295510"/>
                    <a:pt x="1112314" y="2295510"/>
                  </a:cubicBezTo>
                  <a:lnTo>
                    <a:pt x="1098932" y="2295510"/>
                  </a:lnTo>
                  <a:lnTo>
                    <a:pt x="1098932" y="2781723"/>
                  </a:lnTo>
                  <a:cubicBezTo>
                    <a:pt x="1098932" y="2873538"/>
                    <a:pt x="1024502" y="2947968"/>
                    <a:pt x="932687" y="2947968"/>
                  </a:cubicBezTo>
                  <a:cubicBezTo>
                    <a:pt x="840872" y="2947968"/>
                    <a:pt x="766442" y="2873538"/>
                    <a:pt x="766442" y="2781723"/>
                  </a:cubicBezTo>
                  <a:lnTo>
                    <a:pt x="766442" y="2295510"/>
                  </a:lnTo>
                  <a:lnTo>
                    <a:pt x="641356" y="2295510"/>
                  </a:lnTo>
                  <a:lnTo>
                    <a:pt x="641356" y="2781723"/>
                  </a:lnTo>
                  <a:cubicBezTo>
                    <a:pt x="641356" y="2873538"/>
                    <a:pt x="566926" y="2947968"/>
                    <a:pt x="475111" y="2947968"/>
                  </a:cubicBezTo>
                  <a:cubicBezTo>
                    <a:pt x="383296" y="2947968"/>
                    <a:pt x="308866" y="2873538"/>
                    <a:pt x="308866" y="2781723"/>
                  </a:cubicBezTo>
                  <a:lnTo>
                    <a:pt x="308866" y="2295510"/>
                  </a:lnTo>
                  <a:lnTo>
                    <a:pt x="251871" y="2295510"/>
                  </a:lnTo>
                  <a:cubicBezTo>
                    <a:pt x="151492" y="2295510"/>
                    <a:pt x="70118" y="2214136"/>
                    <a:pt x="70118" y="2113757"/>
                  </a:cubicBezTo>
                  <a:cubicBezTo>
                    <a:pt x="70118" y="2092991"/>
                    <a:pt x="75277" y="2070936"/>
                    <a:pt x="84306" y="2047913"/>
                  </a:cubicBezTo>
                  <a:lnTo>
                    <a:pt x="114918" y="1989277"/>
                  </a:lnTo>
                  <a:lnTo>
                    <a:pt x="26111" y="1957354"/>
                  </a:lnTo>
                  <a:lnTo>
                    <a:pt x="26731" y="1955629"/>
                  </a:lnTo>
                  <a:lnTo>
                    <a:pt x="0" y="1947581"/>
                  </a:lnTo>
                  <a:lnTo>
                    <a:pt x="29624" y="1947581"/>
                  </a:lnTo>
                  <a:lnTo>
                    <a:pt x="43528" y="1908900"/>
                  </a:lnTo>
                  <a:lnTo>
                    <a:pt x="31345" y="1931092"/>
                  </a:lnTo>
                  <a:cubicBezTo>
                    <a:pt x="23892" y="1943187"/>
                    <a:pt x="19713" y="1947637"/>
                    <a:pt x="19713" y="1942200"/>
                  </a:cubicBezTo>
                  <a:cubicBezTo>
                    <a:pt x="19713" y="1830189"/>
                    <a:pt x="286413" y="1006977"/>
                    <a:pt x="286413" y="894966"/>
                  </a:cubicBezTo>
                  <a:cubicBezTo>
                    <a:pt x="286413" y="848568"/>
                    <a:pt x="324026" y="810955"/>
                    <a:pt x="370424" y="810955"/>
                  </a:cubicBezTo>
                  <a:close/>
                  <a:moveTo>
                    <a:pt x="694334" y="0"/>
                  </a:moveTo>
                  <a:cubicBezTo>
                    <a:pt x="932948" y="0"/>
                    <a:pt x="1126382" y="193434"/>
                    <a:pt x="1126382" y="432048"/>
                  </a:cubicBezTo>
                  <a:cubicBezTo>
                    <a:pt x="1126382" y="670662"/>
                    <a:pt x="932948" y="864096"/>
                    <a:pt x="694334" y="864096"/>
                  </a:cubicBezTo>
                  <a:cubicBezTo>
                    <a:pt x="455720" y="864096"/>
                    <a:pt x="262286" y="670662"/>
                    <a:pt x="262286" y="432048"/>
                  </a:cubicBezTo>
                  <a:cubicBezTo>
                    <a:pt x="262286" y="193434"/>
                    <a:pt x="455720" y="0"/>
                    <a:pt x="694334" y="0"/>
                  </a:cubicBezTo>
                  <a:close/>
                </a:path>
              </a:pathLst>
            </a:custGeom>
            <a:solidFill>
              <a:schemeClr val="bg1">
                <a:lumMod val="75000"/>
              </a:schemeClr>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Arial"/>
                <a:cs typeface="+mn-cs"/>
              </a:endParaRPr>
            </a:p>
          </p:txBody>
        </p:sp>
      </p:grpSp>
      <p:grpSp>
        <p:nvGrpSpPr>
          <p:cNvPr id="10" name="Group 9">
            <a:extLst>
              <a:ext uri="{FF2B5EF4-FFF2-40B4-BE49-F238E27FC236}">
                <a16:creationId xmlns:a16="http://schemas.microsoft.com/office/drawing/2014/main" id="{B1E836F1-4236-9EF0-E5A4-542017F909AC}"/>
              </a:ext>
            </a:extLst>
          </p:cNvPr>
          <p:cNvGrpSpPr/>
          <p:nvPr/>
        </p:nvGrpSpPr>
        <p:grpSpPr>
          <a:xfrm>
            <a:off x="7739332" y="5101588"/>
            <a:ext cx="1309917" cy="644719"/>
            <a:chOff x="6193662" y="5229200"/>
            <a:chExt cx="1440954" cy="709213"/>
          </a:xfrm>
        </p:grpSpPr>
        <p:sp>
          <p:nvSpPr>
            <p:cNvPr id="11" name="Freeform 129">
              <a:extLst>
                <a:ext uri="{FF2B5EF4-FFF2-40B4-BE49-F238E27FC236}">
                  <a16:creationId xmlns:a16="http://schemas.microsoft.com/office/drawing/2014/main" id="{D708AE9A-68C6-19FE-B136-9E6744BEF3F5}"/>
                </a:ext>
              </a:extLst>
            </p:cNvPr>
            <p:cNvSpPr/>
            <p:nvPr/>
          </p:nvSpPr>
          <p:spPr>
            <a:xfrm>
              <a:off x="7334508" y="5229200"/>
              <a:ext cx="300108" cy="709213"/>
            </a:xfrm>
            <a:custGeom>
              <a:avLst/>
              <a:gdLst>
                <a:gd name="connsiteX0" fmla="*/ 922211 w 1235236"/>
                <a:gd name="connsiteY0" fmla="*/ 775715 h 2919102"/>
                <a:gd name="connsiteX1" fmla="*/ 958246 w 1235236"/>
                <a:gd name="connsiteY1" fmla="*/ 779348 h 2919102"/>
                <a:gd name="connsiteX2" fmla="*/ 1235236 w 1235236"/>
                <a:gd name="connsiteY2" fmla="*/ 1119204 h 2919102"/>
                <a:gd name="connsiteX3" fmla="*/ 1235236 w 1235236"/>
                <a:gd name="connsiteY3" fmla="*/ 1400939 h 2919102"/>
                <a:gd name="connsiteX4" fmla="*/ 1235236 w 1235236"/>
                <a:gd name="connsiteY4" fmla="*/ 1688369 h 2919102"/>
                <a:gd name="connsiteX5" fmla="*/ 1235236 w 1235236"/>
                <a:gd name="connsiteY5" fmla="*/ 1926230 h 2919102"/>
                <a:gd name="connsiteX6" fmla="*/ 1046415 w 1235236"/>
                <a:gd name="connsiteY6" fmla="*/ 2115051 h 2919102"/>
                <a:gd name="connsiteX7" fmla="*/ 1043317 w 1235236"/>
                <a:gd name="connsiteY7" fmla="*/ 2115051 h 2919102"/>
                <a:gd name="connsiteX8" fmla="*/ 1043316 w 1235236"/>
                <a:gd name="connsiteY8" fmla="*/ 2729899 h 2919102"/>
                <a:gd name="connsiteX9" fmla="*/ 854113 w 1235236"/>
                <a:gd name="connsiteY9" fmla="*/ 2919102 h 2919102"/>
                <a:gd name="connsiteX10" fmla="*/ 854114 w 1235236"/>
                <a:gd name="connsiteY10" fmla="*/ 2919101 h 2919102"/>
                <a:gd name="connsiteX11" fmla="*/ 664911 w 1235236"/>
                <a:gd name="connsiteY11" fmla="*/ 2729898 h 2919102"/>
                <a:gd name="connsiteX12" fmla="*/ 664911 w 1235236"/>
                <a:gd name="connsiteY12" fmla="*/ 2256337 h 2919102"/>
                <a:gd name="connsiteX13" fmla="*/ 570326 w 1235236"/>
                <a:gd name="connsiteY13" fmla="*/ 2256337 h 2919102"/>
                <a:gd name="connsiteX14" fmla="*/ 570325 w 1235236"/>
                <a:gd name="connsiteY14" fmla="*/ 2729899 h 2919102"/>
                <a:gd name="connsiteX15" fmla="*/ 381122 w 1235236"/>
                <a:gd name="connsiteY15" fmla="*/ 2919102 h 2919102"/>
                <a:gd name="connsiteX16" fmla="*/ 381123 w 1235236"/>
                <a:gd name="connsiteY16" fmla="*/ 2919101 h 2919102"/>
                <a:gd name="connsiteX17" fmla="*/ 191920 w 1235236"/>
                <a:gd name="connsiteY17" fmla="*/ 2729898 h 2919102"/>
                <a:gd name="connsiteX18" fmla="*/ 191920 w 1235236"/>
                <a:gd name="connsiteY18" fmla="*/ 2115051 h 2919102"/>
                <a:gd name="connsiteX19" fmla="*/ 188821 w 1235236"/>
                <a:gd name="connsiteY19" fmla="*/ 2115051 h 2919102"/>
                <a:gd name="connsiteX20" fmla="*/ 0 w 1235236"/>
                <a:gd name="connsiteY20" fmla="*/ 1926230 h 2919102"/>
                <a:gd name="connsiteX21" fmla="*/ 0 w 1235236"/>
                <a:gd name="connsiteY21" fmla="*/ 1688369 h 2919102"/>
                <a:gd name="connsiteX22" fmla="*/ 0 w 1235236"/>
                <a:gd name="connsiteY22" fmla="*/ 1400939 h 2919102"/>
                <a:gd name="connsiteX23" fmla="*/ 0 w 1235236"/>
                <a:gd name="connsiteY23" fmla="*/ 1119204 h 2919102"/>
                <a:gd name="connsiteX24" fmla="*/ 211873 w 1235236"/>
                <a:gd name="connsiteY24" fmla="*/ 799562 h 2919102"/>
                <a:gd name="connsiteX25" fmla="*/ 261515 w 1235236"/>
                <a:gd name="connsiteY25" fmla="*/ 784152 h 2919102"/>
                <a:gd name="connsiteX26" fmla="*/ 319733 w 1235236"/>
                <a:gd name="connsiteY26" fmla="*/ 832186 h 2919102"/>
                <a:gd name="connsiteX27" fmla="*/ 586750 w 1235236"/>
                <a:gd name="connsiteY27" fmla="*/ 913749 h 2919102"/>
                <a:gd name="connsiteX28" fmla="*/ 853768 w 1235236"/>
                <a:gd name="connsiteY28" fmla="*/ 832186 h 2919102"/>
                <a:gd name="connsiteX29" fmla="*/ 591539 w 1235236"/>
                <a:gd name="connsiteY29" fmla="*/ 0 h 2919102"/>
                <a:gd name="connsiteX30" fmla="*/ 1023587 w 1235236"/>
                <a:gd name="connsiteY30" fmla="*/ 432048 h 2919102"/>
                <a:gd name="connsiteX31" fmla="*/ 591539 w 1235236"/>
                <a:gd name="connsiteY31" fmla="*/ 864096 h 2919102"/>
                <a:gd name="connsiteX32" fmla="*/ 159491 w 1235236"/>
                <a:gd name="connsiteY32" fmla="*/ 432048 h 2919102"/>
                <a:gd name="connsiteX33" fmla="*/ 591539 w 1235236"/>
                <a:gd name="connsiteY33" fmla="*/ 0 h 29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35236" h="2919102">
                  <a:moveTo>
                    <a:pt x="922211" y="775715"/>
                  </a:moveTo>
                  <a:lnTo>
                    <a:pt x="958246" y="779348"/>
                  </a:lnTo>
                  <a:cubicBezTo>
                    <a:pt x="1116324" y="811695"/>
                    <a:pt x="1235236" y="951563"/>
                    <a:pt x="1235236" y="1119204"/>
                  </a:cubicBezTo>
                  <a:lnTo>
                    <a:pt x="1235236" y="1400939"/>
                  </a:lnTo>
                  <a:lnTo>
                    <a:pt x="1235236" y="1688369"/>
                  </a:lnTo>
                  <a:lnTo>
                    <a:pt x="1235236" y="1926230"/>
                  </a:lnTo>
                  <a:cubicBezTo>
                    <a:pt x="1235236" y="2030513"/>
                    <a:pt x="1150698" y="2115051"/>
                    <a:pt x="1046415" y="2115051"/>
                  </a:cubicBezTo>
                  <a:lnTo>
                    <a:pt x="1043317" y="2115051"/>
                  </a:lnTo>
                  <a:lnTo>
                    <a:pt x="1043316" y="2729899"/>
                  </a:lnTo>
                  <a:cubicBezTo>
                    <a:pt x="1043316" y="2834393"/>
                    <a:pt x="958607" y="2919102"/>
                    <a:pt x="854113" y="2919102"/>
                  </a:cubicBezTo>
                  <a:lnTo>
                    <a:pt x="854114" y="2919101"/>
                  </a:lnTo>
                  <a:cubicBezTo>
                    <a:pt x="749620" y="2919101"/>
                    <a:pt x="664911" y="2834392"/>
                    <a:pt x="664911" y="2729898"/>
                  </a:cubicBezTo>
                  <a:lnTo>
                    <a:pt x="664911" y="2256337"/>
                  </a:lnTo>
                  <a:lnTo>
                    <a:pt x="570326" y="2256337"/>
                  </a:lnTo>
                  <a:lnTo>
                    <a:pt x="570325" y="2729899"/>
                  </a:lnTo>
                  <a:cubicBezTo>
                    <a:pt x="570325" y="2834393"/>
                    <a:pt x="485616" y="2919102"/>
                    <a:pt x="381122" y="2919102"/>
                  </a:cubicBezTo>
                  <a:lnTo>
                    <a:pt x="381123" y="2919101"/>
                  </a:lnTo>
                  <a:cubicBezTo>
                    <a:pt x="276629" y="2919101"/>
                    <a:pt x="191920" y="2834392"/>
                    <a:pt x="191920" y="2729898"/>
                  </a:cubicBezTo>
                  <a:lnTo>
                    <a:pt x="191920" y="2115051"/>
                  </a:lnTo>
                  <a:lnTo>
                    <a:pt x="188821" y="2115051"/>
                  </a:lnTo>
                  <a:cubicBezTo>
                    <a:pt x="84538" y="2115051"/>
                    <a:pt x="0" y="2030513"/>
                    <a:pt x="0" y="1926230"/>
                  </a:cubicBezTo>
                  <a:lnTo>
                    <a:pt x="0" y="1688369"/>
                  </a:lnTo>
                  <a:lnTo>
                    <a:pt x="0" y="1400939"/>
                  </a:lnTo>
                  <a:lnTo>
                    <a:pt x="0" y="1119204"/>
                  </a:lnTo>
                  <a:cubicBezTo>
                    <a:pt x="0" y="975512"/>
                    <a:pt x="87364" y="852224"/>
                    <a:pt x="211873" y="799562"/>
                  </a:cubicBezTo>
                  <a:lnTo>
                    <a:pt x="261515" y="784152"/>
                  </a:lnTo>
                  <a:lnTo>
                    <a:pt x="319733" y="832186"/>
                  </a:lnTo>
                  <a:cubicBezTo>
                    <a:pt x="395954" y="883681"/>
                    <a:pt x="487841" y="913749"/>
                    <a:pt x="586750" y="913749"/>
                  </a:cubicBezTo>
                  <a:cubicBezTo>
                    <a:pt x="685660" y="913749"/>
                    <a:pt x="777546" y="883681"/>
                    <a:pt x="853768" y="832186"/>
                  </a:cubicBezTo>
                  <a:close/>
                  <a:moveTo>
                    <a:pt x="591539" y="0"/>
                  </a:moveTo>
                  <a:cubicBezTo>
                    <a:pt x="830153" y="0"/>
                    <a:pt x="1023587" y="193434"/>
                    <a:pt x="1023587" y="432048"/>
                  </a:cubicBezTo>
                  <a:cubicBezTo>
                    <a:pt x="1023587" y="670662"/>
                    <a:pt x="830153" y="864096"/>
                    <a:pt x="591539" y="864096"/>
                  </a:cubicBezTo>
                  <a:cubicBezTo>
                    <a:pt x="352925" y="864096"/>
                    <a:pt x="159491" y="670662"/>
                    <a:pt x="159491" y="432048"/>
                  </a:cubicBezTo>
                  <a:cubicBezTo>
                    <a:pt x="159491" y="193434"/>
                    <a:pt x="352925" y="0"/>
                    <a:pt x="591539" y="0"/>
                  </a:cubicBezTo>
                  <a:close/>
                </a:path>
              </a:pathLst>
            </a:custGeom>
            <a:solidFill>
              <a:schemeClr val="bg1">
                <a:lumMod val="75000"/>
              </a:schemeClr>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Arial"/>
                <a:cs typeface="+mn-cs"/>
              </a:endParaRPr>
            </a:p>
          </p:txBody>
        </p:sp>
        <p:sp>
          <p:nvSpPr>
            <p:cNvPr id="12" name="Freeform 129">
              <a:extLst>
                <a:ext uri="{FF2B5EF4-FFF2-40B4-BE49-F238E27FC236}">
                  <a16:creationId xmlns:a16="http://schemas.microsoft.com/office/drawing/2014/main" id="{D0F4601F-9261-C209-A3F5-29A1CE27118A}"/>
                </a:ext>
              </a:extLst>
            </p:cNvPr>
            <p:cNvSpPr/>
            <p:nvPr/>
          </p:nvSpPr>
          <p:spPr>
            <a:xfrm>
              <a:off x="6954226" y="5229200"/>
              <a:ext cx="300108" cy="709213"/>
            </a:xfrm>
            <a:custGeom>
              <a:avLst/>
              <a:gdLst>
                <a:gd name="connsiteX0" fmla="*/ 922211 w 1235236"/>
                <a:gd name="connsiteY0" fmla="*/ 775715 h 2919102"/>
                <a:gd name="connsiteX1" fmla="*/ 958246 w 1235236"/>
                <a:gd name="connsiteY1" fmla="*/ 779348 h 2919102"/>
                <a:gd name="connsiteX2" fmla="*/ 1235236 w 1235236"/>
                <a:gd name="connsiteY2" fmla="*/ 1119204 h 2919102"/>
                <a:gd name="connsiteX3" fmla="*/ 1235236 w 1235236"/>
                <a:gd name="connsiteY3" fmla="*/ 1400939 h 2919102"/>
                <a:gd name="connsiteX4" fmla="*/ 1235236 w 1235236"/>
                <a:gd name="connsiteY4" fmla="*/ 1688369 h 2919102"/>
                <a:gd name="connsiteX5" fmla="*/ 1235236 w 1235236"/>
                <a:gd name="connsiteY5" fmla="*/ 1926230 h 2919102"/>
                <a:gd name="connsiteX6" fmla="*/ 1046415 w 1235236"/>
                <a:gd name="connsiteY6" fmla="*/ 2115051 h 2919102"/>
                <a:gd name="connsiteX7" fmla="*/ 1043317 w 1235236"/>
                <a:gd name="connsiteY7" fmla="*/ 2115051 h 2919102"/>
                <a:gd name="connsiteX8" fmla="*/ 1043316 w 1235236"/>
                <a:gd name="connsiteY8" fmla="*/ 2729899 h 2919102"/>
                <a:gd name="connsiteX9" fmla="*/ 854113 w 1235236"/>
                <a:gd name="connsiteY9" fmla="*/ 2919102 h 2919102"/>
                <a:gd name="connsiteX10" fmla="*/ 854114 w 1235236"/>
                <a:gd name="connsiteY10" fmla="*/ 2919101 h 2919102"/>
                <a:gd name="connsiteX11" fmla="*/ 664911 w 1235236"/>
                <a:gd name="connsiteY11" fmla="*/ 2729898 h 2919102"/>
                <a:gd name="connsiteX12" fmla="*/ 664911 w 1235236"/>
                <a:gd name="connsiteY12" fmla="*/ 2256337 h 2919102"/>
                <a:gd name="connsiteX13" fmla="*/ 570326 w 1235236"/>
                <a:gd name="connsiteY13" fmla="*/ 2256337 h 2919102"/>
                <a:gd name="connsiteX14" fmla="*/ 570325 w 1235236"/>
                <a:gd name="connsiteY14" fmla="*/ 2729899 h 2919102"/>
                <a:gd name="connsiteX15" fmla="*/ 381122 w 1235236"/>
                <a:gd name="connsiteY15" fmla="*/ 2919102 h 2919102"/>
                <a:gd name="connsiteX16" fmla="*/ 381123 w 1235236"/>
                <a:gd name="connsiteY16" fmla="*/ 2919101 h 2919102"/>
                <a:gd name="connsiteX17" fmla="*/ 191920 w 1235236"/>
                <a:gd name="connsiteY17" fmla="*/ 2729898 h 2919102"/>
                <a:gd name="connsiteX18" fmla="*/ 191920 w 1235236"/>
                <a:gd name="connsiteY18" fmla="*/ 2115051 h 2919102"/>
                <a:gd name="connsiteX19" fmla="*/ 188821 w 1235236"/>
                <a:gd name="connsiteY19" fmla="*/ 2115051 h 2919102"/>
                <a:gd name="connsiteX20" fmla="*/ 0 w 1235236"/>
                <a:gd name="connsiteY20" fmla="*/ 1926230 h 2919102"/>
                <a:gd name="connsiteX21" fmla="*/ 0 w 1235236"/>
                <a:gd name="connsiteY21" fmla="*/ 1688369 h 2919102"/>
                <a:gd name="connsiteX22" fmla="*/ 0 w 1235236"/>
                <a:gd name="connsiteY22" fmla="*/ 1400939 h 2919102"/>
                <a:gd name="connsiteX23" fmla="*/ 0 w 1235236"/>
                <a:gd name="connsiteY23" fmla="*/ 1119204 h 2919102"/>
                <a:gd name="connsiteX24" fmla="*/ 211873 w 1235236"/>
                <a:gd name="connsiteY24" fmla="*/ 799562 h 2919102"/>
                <a:gd name="connsiteX25" fmla="*/ 261515 w 1235236"/>
                <a:gd name="connsiteY25" fmla="*/ 784152 h 2919102"/>
                <a:gd name="connsiteX26" fmla="*/ 319733 w 1235236"/>
                <a:gd name="connsiteY26" fmla="*/ 832186 h 2919102"/>
                <a:gd name="connsiteX27" fmla="*/ 586750 w 1235236"/>
                <a:gd name="connsiteY27" fmla="*/ 913749 h 2919102"/>
                <a:gd name="connsiteX28" fmla="*/ 853768 w 1235236"/>
                <a:gd name="connsiteY28" fmla="*/ 832186 h 2919102"/>
                <a:gd name="connsiteX29" fmla="*/ 591539 w 1235236"/>
                <a:gd name="connsiteY29" fmla="*/ 0 h 2919102"/>
                <a:gd name="connsiteX30" fmla="*/ 1023587 w 1235236"/>
                <a:gd name="connsiteY30" fmla="*/ 432048 h 2919102"/>
                <a:gd name="connsiteX31" fmla="*/ 591539 w 1235236"/>
                <a:gd name="connsiteY31" fmla="*/ 864096 h 2919102"/>
                <a:gd name="connsiteX32" fmla="*/ 159491 w 1235236"/>
                <a:gd name="connsiteY32" fmla="*/ 432048 h 2919102"/>
                <a:gd name="connsiteX33" fmla="*/ 591539 w 1235236"/>
                <a:gd name="connsiteY33" fmla="*/ 0 h 29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35236" h="2919102">
                  <a:moveTo>
                    <a:pt x="922211" y="775715"/>
                  </a:moveTo>
                  <a:lnTo>
                    <a:pt x="958246" y="779348"/>
                  </a:lnTo>
                  <a:cubicBezTo>
                    <a:pt x="1116324" y="811695"/>
                    <a:pt x="1235236" y="951563"/>
                    <a:pt x="1235236" y="1119204"/>
                  </a:cubicBezTo>
                  <a:lnTo>
                    <a:pt x="1235236" y="1400939"/>
                  </a:lnTo>
                  <a:lnTo>
                    <a:pt x="1235236" y="1688369"/>
                  </a:lnTo>
                  <a:lnTo>
                    <a:pt x="1235236" y="1926230"/>
                  </a:lnTo>
                  <a:cubicBezTo>
                    <a:pt x="1235236" y="2030513"/>
                    <a:pt x="1150698" y="2115051"/>
                    <a:pt x="1046415" y="2115051"/>
                  </a:cubicBezTo>
                  <a:lnTo>
                    <a:pt x="1043317" y="2115051"/>
                  </a:lnTo>
                  <a:lnTo>
                    <a:pt x="1043316" y="2729899"/>
                  </a:lnTo>
                  <a:cubicBezTo>
                    <a:pt x="1043316" y="2834393"/>
                    <a:pt x="958607" y="2919102"/>
                    <a:pt x="854113" y="2919102"/>
                  </a:cubicBezTo>
                  <a:lnTo>
                    <a:pt x="854114" y="2919101"/>
                  </a:lnTo>
                  <a:cubicBezTo>
                    <a:pt x="749620" y="2919101"/>
                    <a:pt x="664911" y="2834392"/>
                    <a:pt x="664911" y="2729898"/>
                  </a:cubicBezTo>
                  <a:lnTo>
                    <a:pt x="664911" y="2256337"/>
                  </a:lnTo>
                  <a:lnTo>
                    <a:pt x="570326" y="2256337"/>
                  </a:lnTo>
                  <a:lnTo>
                    <a:pt x="570325" y="2729899"/>
                  </a:lnTo>
                  <a:cubicBezTo>
                    <a:pt x="570325" y="2834393"/>
                    <a:pt x="485616" y="2919102"/>
                    <a:pt x="381122" y="2919102"/>
                  </a:cubicBezTo>
                  <a:lnTo>
                    <a:pt x="381123" y="2919101"/>
                  </a:lnTo>
                  <a:cubicBezTo>
                    <a:pt x="276629" y="2919101"/>
                    <a:pt x="191920" y="2834392"/>
                    <a:pt x="191920" y="2729898"/>
                  </a:cubicBezTo>
                  <a:lnTo>
                    <a:pt x="191920" y="2115051"/>
                  </a:lnTo>
                  <a:lnTo>
                    <a:pt x="188821" y="2115051"/>
                  </a:lnTo>
                  <a:cubicBezTo>
                    <a:pt x="84538" y="2115051"/>
                    <a:pt x="0" y="2030513"/>
                    <a:pt x="0" y="1926230"/>
                  </a:cubicBezTo>
                  <a:lnTo>
                    <a:pt x="0" y="1688369"/>
                  </a:lnTo>
                  <a:lnTo>
                    <a:pt x="0" y="1400939"/>
                  </a:lnTo>
                  <a:lnTo>
                    <a:pt x="0" y="1119204"/>
                  </a:lnTo>
                  <a:cubicBezTo>
                    <a:pt x="0" y="975512"/>
                    <a:pt x="87364" y="852224"/>
                    <a:pt x="211873" y="799562"/>
                  </a:cubicBezTo>
                  <a:lnTo>
                    <a:pt x="261515" y="784152"/>
                  </a:lnTo>
                  <a:lnTo>
                    <a:pt x="319733" y="832186"/>
                  </a:lnTo>
                  <a:cubicBezTo>
                    <a:pt x="395954" y="883681"/>
                    <a:pt x="487841" y="913749"/>
                    <a:pt x="586750" y="913749"/>
                  </a:cubicBezTo>
                  <a:cubicBezTo>
                    <a:pt x="685660" y="913749"/>
                    <a:pt x="777546" y="883681"/>
                    <a:pt x="853768" y="832186"/>
                  </a:cubicBezTo>
                  <a:close/>
                  <a:moveTo>
                    <a:pt x="591539" y="0"/>
                  </a:moveTo>
                  <a:cubicBezTo>
                    <a:pt x="830153" y="0"/>
                    <a:pt x="1023587" y="193434"/>
                    <a:pt x="1023587" y="432048"/>
                  </a:cubicBezTo>
                  <a:cubicBezTo>
                    <a:pt x="1023587" y="670662"/>
                    <a:pt x="830153" y="864096"/>
                    <a:pt x="591539" y="864096"/>
                  </a:cubicBezTo>
                  <a:cubicBezTo>
                    <a:pt x="352925" y="864096"/>
                    <a:pt x="159491" y="670662"/>
                    <a:pt x="159491" y="432048"/>
                  </a:cubicBezTo>
                  <a:cubicBezTo>
                    <a:pt x="159491" y="193434"/>
                    <a:pt x="352925" y="0"/>
                    <a:pt x="591539" y="0"/>
                  </a:cubicBezTo>
                  <a:close/>
                </a:path>
              </a:pathLst>
            </a:custGeom>
            <a:solidFill>
              <a:schemeClr val="bg1">
                <a:lumMod val="75000"/>
              </a:schemeClr>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Arial"/>
                <a:cs typeface="+mn-cs"/>
              </a:endParaRPr>
            </a:p>
          </p:txBody>
        </p:sp>
        <p:sp>
          <p:nvSpPr>
            <p:cNvPr id="13" name="Freeform 129">
              <a:extLst>
                <a:ext uri="{FF2B5EF4-FFF2-40B4-BE49-F238E27FC236}">
                  <a16:creationId xmlns:a16="http://schemas.microsoft.com/office/drawing/2014/main" id="{7AE9708B-DF58-030B-7C93-A0DBE4605A2C}"/>
                </a:ext>
              </a:extLst>
            </p:cNvPr>
            <p:cNvSpPr/>
            <p:nvPr/>
          </p:nvSpPr>
          <p:spPr>
            <a:xfrm>
              <a:off x="6573944" y="5229200"/>
              <a:ext cx="300108" cy="709213"/>
            </a:xfrm>
            <a:custGeom>
              <a:avLst/>
              <a:gdLst>
                <a:gd name="connsiteX0" fmla="*/ 922211 w 1235236"/>
                <a:gd name="connsiteY0" fmla="*/ 775715 h 2919102"/>
                <a:gd name="connsiteX1" fmla="*/ 958246 w 1235236"/>
                <a:gd name="connsiteY1" fmla="*/ 779348 h 2919102"/>
                <a:gd name="connsiteX2" fmla="*/ 1235236 w 1235236"/>
                <a:gd name="connsiteY2" fmla="*/ 1119204 h 2919102"/>
                <a:gd name="connsiteX3" fmla="*/ 1235236 w 1235236"/>
                <a:gd name="connsiteY3" fmla="*/ 1400939 h 2919102"/>
                <a:gd name="connsiteX4" fmla="*/ 1235236 w 1235236"/>
                <a:gd name="connsiteY4" fmla="*/ 1688369 h 2919102"/>
                <a:gd name="connsiteX5" fmla="*/ 1235236 w 1235236"/>
                <a:gd name="connsiteY5" fmla="*/ 1926230 h 2919102"/>
                <a:gd name="connsiteX6" fmla="*/ 1046415 w 1235236"/>
                <a:gd name="connsiteY6" fmla="*/ 2115051 h 2919102"/>
                <a:gd name="connsiteX7" fmla="*/ 1043317 w 1235236"/>
                <a:gd name="connsiteY7" fmla="*/ 2115051 h 2919102"/>
                <a:gd name="connsiteX8" fmla="*/ 1043316 w 1235236"/>
                <a:gd name="connsiteY8" fmla="*/ 2729899 h 2919102"/>
                <a:gd name="connsiteX9" fmla="*/ 854113 w 1235236"/>
                <a:gd name="connsiteY9" fmla="*/ 2919102 h 2919102"/>
                <a:gd name="connsiteX10" fmla="*/ 854114 w 1235236"/>
                <a:gd name="connsiteY10" fmla="*/ 2919101 h 2919102"/>
                <a:gd name="connsiteX11" fmla="*/ 664911 w 1235236"/>
                <a:gd name="connsiteY11" fmla="*/ 2729898 h 2919102"/>
                <a:gd name="connsiteX12" fmla="*/ 664911 w 1235236"/>
                <a:gd name="connsiteY12" fmla="*/ 2256337 h 2919102"/>
                <a:gd name="connsiteX13" fmla="*/ 570326 w 1235236"/>
                <a:gd name="connsiteY13" fmla="*/ 2256337 h 2919102"/>
                <a:gd name="connsiteX14" fmla="*/ 570325 w 1235236"/>
                <a:gd name="connsiteY14" fmla="*/ 2729899 h 2919102"/>
                <a:gd name="connsiteX15" fmla="*/ 381122 w 1235236"/>
                <a:gd name="connsiteY15" fmla="*/ 2919102 h 2919102"/>
                <a:gd name="connsiteX16" fmla="*/ 381123 w 1235236"/>
                <a:gd name="connsiteY16" fmla="*/ 2919101 h 2919102"/>
                <a:gd name="connsiteX17" fmla="*/ 191920 w 1235236"/>
                <a:gd name="connsiteY17" fmla="*/ 2729898 h 2919102"/>
                <a:gd name="connsiteX18" fmla="*/ 191920 w 1235236"/>
                <a:gd name="connsiteY18" fmla="*/ 2115051 h 2919102"/>
                <a:gd name="connsiteX19" fmla="*/ 188821 w 1235236"/>
                <a:gd name="connsiteY19" fmla="*/ 2115051 h 2919102"/>
                <a:gd name="connsiteX20" fmla="*/ 0 w 1235236"/>
                <a:gd name="connsiteY20" fmla="*/ 1926230 h 2919102"/>
                <a:gd name="connsiteX21" fmla="*/ 0 w 1235236"/>
                <a:gd name="connsiteY21" fmla="*/ 1688369 h 2919102"/>
                <a:gd name="connsiteX22" fmla="*/ 0 w 1235236"/>
                <a:gd name="connsiteY22" fmla="*/ 1400939 h 2919102"/>
                <a:gd name="connsiteX23" fmla="*/ 0 w 1235236"/>
                <a:gd name="connsiteY23" fmla="*/ 1119204 h 2919102"/>
                <a:gd name="connsiteX24" fmla="*/ 211873 w 1235236"/>
                <a:gd name="connsiteY24" fmla="*/ 799562 h 2919102"/>
                <a:gd name="connsiteX25" fmla="*/ 261515 w 1235236"/>
                <a:gd name="connsiteY25" fmla="*/ 784152 h 2919102"/>
                <a:gd name="connsiteX26" fmla="*/ 319733 w 1235236"/>
                <a:gd name="connsiteY26" fmla="*/ 832186 h 2919102"/>
                <a:gd name="connsiteX27" fmla="*/ 586750 w 1235236"/>
                <a:gd name="connsiteY27" fmla="*/ 913749 h 2919102"/>
                <a:gd name="connsiteX28" fmla="*/ 853768 w 1235236"/>
                <a:gd name="connsiteY28" fmla="*/ 832186 h 2919102"/>
                <a:gd name="connsiteX29" fmla="*/ 591539 w 1235236"/>
                <a:gd name="connsiteY29" fmla="*/ 0 h 2919102"/>
                <a:gd name="connsiteX30" fmla="*/ 1023587 w 1235236"/>
                <a:gd name="connsiteY30" fmla="*/ 432048 h 2919102"/>
                <a:gd name="connsiteX31" fmla="*/ 591539 w 1235236"/>
                <a:gd name="connsiteY31" fmla="*/ 864096 h 2919102"/>
                <a:gd name="connsiteX32" fmla="*/ 159491 w 1235236"/>
                <a:gd name="connsiteY32" fmla="*/ 432048 h 2919102"/>
                <a:gd name="connsiteX33" fmla="*/ 591539 w 1235236"/>
                <a:gd name="connsiteY33" fmla="*/ 0 h 29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35236" h="2919102">
                  <a:moveTo>
                    <a:pt x="922211" y="775715"/>
                  </a:moveTo>
                  <a:lnTo>
                    <a:pt x="958246" y="779348"/>
                  </a:lnTo>
                  <a:cubicBezTo>
                    <a:pt x="1116324" y="811695"/>
                    <a:pt x="1235236" y="951563"/>
                    <a:pt x="1235236" y="1119204"/>
                  </a:cubicBezTo>
                  <a:lnTo>
                    <a:pt x="1235236" y="1400939"/>
                  </a:lnTo>
                  <a:lnTo>
                    <a:pt x="1235236" y="1688369"/>
                  </a:lnTo>
                  <a:lnTo>
                    <a:pt x="1235236" y="1926230"/>
                  </a:lnTo>
                  <a:cubicBezTo>
                    <a:pt x="1235236" y="2030513"/>
                    <a:pt x="1150698" y="2115051"/>
                    <a:pt x="1046415" y="2115051"/>
                  </a:cubicBezTo>
                  <a:lnTo>
                    <a:pt x="1043317" y="2115051"/>
                  </a:lnTo>
                  <a:lnTo>
                    <a:pt x="1043316" y="2729899"/>
                  </a:lnTo>
                  <a:cubicBezTo>
                    <a:pt x="1043316" y="2834393"/>
                    <a:pt x="958607" y="2919102"/>
                    <a:pt x="854113" y="2919102"/>
                  </a:cubicBezTo>
                  <a:lnTo>
                    <a:pt x="854114" y="2919101"/>
                  </a:lnTo>
                  <a:cubicBezTo>
                    <a:pt x="749620" y="2919101"/>
                    <a:pt x="664911" y="2834392"/>
                    <a:pt x="664911" y="2729898"/>
                  </a:cubicBezTo>
                  <a:lnTo>
                    <a:pt x="664911" y="2256337"/>
                  </a:lnTo>
                  <a:lnTo>
                    <a:pt x="570326" y="2256337"/>
                  </a:lnTo>
                  <a:lnTo>
                    <a:pt x="570325" y="2729899"/>
                  </a:lnTo>
                  <a:cubicBezTo>
                    <a:pt x="570325" y="2834393"/>
                    <a:pt x="485616" y="2919102"/>
                    <a:pt x="381122" y="2919102"/>
                  </a:cubicBezTo>
                  <a:lnTo>
                    <a:pt x="381123" y="2919101"/>
                  </a:lnTo>
                  <a:cubicBezTo>
                    <a:pt x="276629" y="2919101"/>
                    <a:pt x="191920" y="2834392"/>
                    <a:pt x="191920" y="2729898"/>
                  </a:cubicBezTo>
                  <a:lnTo>
                    <a:pt x="191920" y="2115051"/>
                  </a:lnTo>
                  <a:lnTo>
                    <a:pt x="188821" y="2115051"/>
                  </a:lnTo>
                  <a:cubicBezTo>
                    <a:pt x="84538" y="2115051"/>
                    <a:pt x="0" y="2030513"/>
                    <a:pt x="0" y="1926230"/>
                  </a:cubicBezTo>
                  <a:lnTo>
                    <a:pt x="0" y="1688369"/>
                  </a:lnTo>
                  <a:lnTo>
                    <a:pt x="0" y="1400939"/>
                  </a:lnTo>
                  <a:lnTo>
                    <a:pt x="0" y="1119204"/>
                  </a:lnTo>
                  <a:cubicBezTo>
                    <a:pt x="0" y="975512"/>
                    <a:pt x="87364" y="852224"/>
                    <a:pt x="211873" y="799562"/>
                  </a:cubicBezTo>
                  <a:lnTo>
                    <a:pt x="261515" y="784152"/>
                  </a:lnTo>
                  <a:lnTo>
                    <a:pt x="319733" y="832186"/>
                  </a:lnTo>
                  <a:cubicBezTo>
                    <a:pt x="395954" y="883681"/>
                    <a:pt x="487841" y="913749"/>
                    <a:pt x="586750" y="913749"/>
                  </a:cubicBezTo>
                  <a:cubicBezTo>
                    <a:pt x="685660" y="913749"/>
                    <a:pt x="777546" y="883681"/>
                    <a:pt x="853768" y="832186"/>
                  </a:cubicBezTo>
                  <a:close/>
                  <a:moveTo>
                    <a:pt x="591539" y="0"/>
                  </a:moveTo>
                  <a:cubicBezTo>
                    <a:pt x="830153" y="0"/>
                    <a:pt x="1023587" y="193434"/>
                    <a:pt x="1023587" y="432048"/>
                  </a:cubicBezTo>
                  <a:cubicBezTo>
                    <a:pt x="1023587" y="670662"/>
                    <a:pt x="830153" y="864096"/>
                    <a:pt x="591539" y="864096"/>
                  </a:cubicBezTo>
                  <a:cubicBezTo>
                    <a:pt x="352925" y="864096"/>
                    <a:pt x="159491" y="670662"/>
                    <a:pt x="159491" y="432048"/>
                  </a:cubicBezTo>
                  <a:cubicBezTo>
                    <a:pt x="159491" y="193434"/>
                    <a:pt x="352925" y="0"/>
                    <a:pt x="591539" y="0"/>
                  </a:cubicBezTo>
                  <a:close/>
                </a:path>
              </a:pathLst>
            </a:custGeom>
            <a:solidFill>
              <a:schemeClr val="bg1">
                <a:lumMod val="75000"/>
              </a:schemeClr>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Arial"/>
                <a:cs typeface="+mn-cs"/>
              </a:endParaRPr>
            </a:p>
          </p:txBody>
        </p:sp>
        <p:sp>
          <p:nvSpPr>
            <p:cNvPr id="15" name="Freeform 129">
              <a:extLst>
                <a:ext uri="{FF2B5EF4-FFF2-40B4-BE49-F238E27FC236}">
                  <a16:creationId xmlns:a16="http://schemas.microsoft.com/office/drawing/2014/main" id="{60F4A3F6-CC27-7275-3FBD-F4D6C69647E0}"/>
                </a:ext>
              </a:extLst>
            </p:cNvPr>
            <p:cNvSpPr/>
            <p:nvPr/>
          </p:nvSpPr>
          <p:spPr>
            <a:xfrm>
              <a:off x="6193662" y="5229200"/>
              <a:ext cx="300108" cy="709213"/>
            </a:xfrm>
            <a:custGeom>
              <a:avLst/>
              <a:gdLst>
                <a:gd name="connsiteX0" fmla="*/ 922211 w 1235236"/>
                <a:gd name="connsiteY0" fmla="*/ 775715 h 2919102"/>
                <a:gd name="connsiteX1" fmla="*/ 958246 w 1235236"/>
                <a:gd name="connsiteY1" fmla="*/ 779348 h 2919102"/>
                <a:gd name="connsiteX2" fmla="*/ 1235236 w 1235236"/>
                <a:gd name="connsiteY2" fmla="*/ 1119204 h 2919102"/>
                <a:gd name="connsiteX3" fmla="*/ 1235236 w 1235236"/>
                <a:gd name="connsiteY3" fmla="*/ 1400939 h 2919102"/>
                <a:gd name="connsiteX4" fmla="*/ 1235236 w 1235236"/>
                <a:gd name="connsiteY4" fmla="*/ 1688369 h 2919102"/>
                <a:gd name="connsiteX5" fmla="*/ 1235236 w 1235236"/>
                <a:gd name="connsiteY5" fmla="*/ 1926230 h 2919102"/>
                <a:gd name="connsiteX6" fmla="*/ 1046415 w 1235236"/>
                <a:gd name="connsiteY6" fmla="*/ 2115051 h 2919102"/>
                <a:gd name="connsiteX7" fmla="*/ 1043317 w 1235236"/>
                <a:gd name="connsiteY7" fmla="*/ 2115051 h 2919102"/>
                <a:gd name="connsiteX8" fmla="*/ 1043316 w 1235236"/>
                <a:gd name="connsiteY8" fmla="*/ 2729899 h 2919102"/>
                <a:gd name="connsiteX9" fmla="*/ 854113 w 1235236"/>
                <a:gd name="connsiteY9" fmla="*/ 2919102 h 2919102"/>
                <a:gd name="connsiteX10" fmla="*/ 854114 w 1235236"/>
                <a:gd name="connsiteY10" fmla="*/ 2919101 h 2919102"/>
                <a:gd name="connsiteX11" fmla="*/ 664911 w 1235236"/>
                <a:gd name="connsiteY11" fmla="*/ 2729898 h 2919102"/>
                <a:gd name="connsiteX12" fmla="*/ 664911 w 1235236"/>
                <a:gd name="connsiteY12" fmla="*/ 2256337 h 2919102"/>
                <a:gd name="connsiteX13" fmla="*/ 570326 w 1235236"/>
                <a:gd name="connsiteY13" fmla="*/ 2256337 h 2919102"/>
                <a:gd name="connsiteX14" fmla="*/ 570325 w 1235236"/>
                <a:gd name="connsiteY14" fmla="*/ 2729899 h 2919102"/>
                <a:gd name="connsiteX15" fmla="*/ 381122 w 1235236"/>
                <a:gd name="connsiteY15" fmla="*/ 2919102 h 2919102"/>
                <a:gd name="connsiteX16" fmla="*/ 381123 w 1235236"/>
                <a:gd name="connsiteY16" fmla="*/ 2919101 h 2919102"/>
                <a:gd name="connsiteX17" fmla="*/ 191920 w 1235236"/>
                <a:gd name="connsiteY17" fmla="*/ 2729898 h 2919102"/>
                <a:gd name="connsiteX18" fmla="*/ 191920 w 1235236"/>
                <a:gd name="connsiteY18" fmla="*/ 2115051 h 2919102"/>
                <a:gd name="connsiteX19" fmla="*/ 188821 w 1235236"/>
                <a:gd name="connsiteY19" fmla="*/ 2115051 h 2919102"/>
                <a:gd name="connsiteX20" fmla="*/ 0 w 1235236"/>
                <a:gd name="connsiteY20" fmla="*/ 1926230 h 2919102"/>
                <a:gd name="connsiteX21" fmla="*/ 0 w 1235236"/>
                <a:gd name="connsiteY21" fmla="*/ 1688369 h 2919102"/>
                <a:gd name="connsiteX22" fmla="*/ 0 w 1235236"/>
                <a:gd name="connsiteY22" fmla="*/ 1400939 h 2919102"/>
                <a:gd name="connsiteX23" fmla="*/ 0 w 1235236"/>
                <a:gd name="connsiteY23" fmla="*/ 1119204 h 2919102"/>
                <a:gd name="connsiteX24" fmla="*/ 211873 w 1235236"/>
                <a:gd name="connsiteY24" fmla="*/ 799562 h 2919102"/>
                <a:gd name="connsiteX25" fmla="*/ 261515 w 1235236"/>
                <a:gd name="connsiteY25" fmla="*/ 784152 h 2919102"/>
                <a:gd name="connsiteX26" fmla="*/ 319733 w 1235236"/>
                <a:gd name="connsiteY26" fmla="*/ 832186 h 2919102"/>
                <a:gd name="connsiteX27" fmla="*/ 586750 w 1235236"/>
                <a:gd name="connsiteY27" fmla="*/ 913749 h 2919102"/>
                <a:gd name="connsiteX28" fmla="*/ 853768 w 1235236"/>
                <a:gd name="connsiteY28" fmla="*/ 832186 h 2919102"/>
                <a:gd name="connsiteX29" fmla="*/ 591539 w 1235236"/>
                <a:gd name="connsiteY29" fmla="*/ 0 h 2919102"/>
                <a:gd name="connsiteX30" fmla="*/ 1023587 w 1235236"/>
                <a:gd name="connsiteY30" fmla="*/ 432048 h 2919102"/>
                <a:gd name="connsiteX31" fmla="*/ 591539 w 1235236"/>
                <a:gd name="connsiteY31" fmla="*/ 864096 h 2919102"/>
                <a:gd name="connsiteX32" fmla="*/ 159491 w 1235236"/>
                <a:gd name="connsiteY32" fmla="*/ 432048 h 2919102"/>
                <a:gd name="connsiteX33" fmla="*/ 591539 w 1235236"/>
                <a:gd name="connsiteY33" fmla="*/ 0 h 29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35236" h="2919102">
                  <a:moveTo>
                    <a:pt x="922211" y="775715"/>
                  </a:moveTo>
                  <a:lnTo>
                    <a:pt x="958246" y="779348"/>
                  </a:lnTo>
                  <a:cubicBezTo>
                    <a:pt x="1116324" y="811695"/>
                    <a:pt x="1235236" y="951563"/>
                    <a:pt x="1235236" y="1119204"/>
                  </a:cubicBezTo>
                  <a:lnTo>
                    <a:pt x="1235236" y="1400939"/>
                  </a:lnTo>
                  <a:lnTo>
                    <a:pt x="1235236" y="1688369"/>
                  </a:lnTo>
                  <a:lnTo>
                    <a:pt x="1235236" y="1926230"/>
                  </a:lnTo>
                  <a:cubicBezTo>
                    <a:pt x="1235236" y="2030513"/>
                    <a:pt x="1150698" y="2115051"/>
                    <a:pt x="1046415" y="2115051"/>
                  </a:cubicBezTo>
                  <a:lnTo>
                    <a:pt x="1043317" y="2115051"/>
                  </a:lnTo>
                  <a:lnTo>
                    <a:pt x="1043316" y="2729899"/>
                  </a:lnTo>
                  <a:cubicBezTo>
                    <a:pt x="1043316" y="2834393"/>
                    <a:pt x="958607" y="2919102"/>
                    <a:pt x="854113" y="2919102"/>
                  </a:cubicBezTo>
                  <a:lnTo>
                    <a:pt x="854114" y="2919101"/>
                  </a:lnTo>
                  <a:cubicBezTo>
                    <a:pt x="749620" y="2919101"/>
                    <a:pt x="664911" y="2834392"/>
                    <a:pt x="664911" y="2729898"/>
                  </a:cubicBezTo>
                  <a:lnTo>
                    <a:pt x="664911" y="2256337"/>
                  </a:lnTo>
                  <a:lnTo>
                    <a:pt x="570326" y="2256337"/>
                  </a:lnTo>
                  <a:lnTo>
                    <a:pt x="570325" y="2729899"/>
                  </a:lnTo>
                  <a:cubicBezTo>
                    <a:pt x="570325" y="2834393"/>
                    <a:pt x="485616" y="2919102"/>
                    <a:pt x="381122" y="2919102"/>
                  </a:cubicBezTo>
                  <a:lnTo>
                    <a:pt x="381123" y="2919101"/>
                  </a:lnTo>
                  <a:cubicBezTo>
                    <a:pt x="276629" y="2919101"/>
                    <a:pt x="191920" y="2834392"/>
                    <a:pt x="191920" y="2729898"/>
                  </a:cubicBezTo>
                  <a:lnTo>
                    <a:pt x="191920" y="2115051"/>
                  </a:lnTo>
                  <a:lnTo>
                    <a:pt x="188821" y="2115051"/>
                  </a:lnTo>
                  <a:cubicBezTo>
                    <a:pt x="84538" y="2115051"/>
                    <a:pt x="0" y="2030513"/>
                    <a:pt x="0" y="1926230"/>
                  </a:cubicBezTo>
                  <a:lnTo>
                    <a:pt x="0" y="1688369"/>
                  </a:lnTo>
                  <a:lnTo>
                    <a:pt x="0" y="1400939"/>
                  </a:lnTo>
                  <a:lnTo>
                    <a:pt x="0" y="1119204"/>
                  </a:lnTo>
                  <a:cubicBezTo>
                    <a:pt x="0" y="975512"/>
                    <a:pt x="87364" y="852224"/>
                    <a:pt x="211873" y="799562"/>
                  </a:cubicBezTo>
                  <a:lnTo>
                    <a:pt x="261515" y="784152"/>
                  </a:lnTo>
                  <a:lnTo>
                    <a:pt x="319733" y="832186"/>
                  </a:lnTo>
                  <a:cubicBezTo>
                    <a:pt x="395954" y="883681"/>
                    <a:pt x="487841" y="913749"/>
                    <a:pt x="586750" y="913749"/>
                  </a:cubicBezTo>
                  <a:cubicBezTo>
                    <a:pt x="685660" y="913749"/>
                    <a:pt x="777546" y="883681"/>
                    <a:pt x="853768" y="832186"/>
                  </a:cubicBezTo>
                  <a:close/>
                  <a:moveTo>
                    <a:pt x="591539" y="0"/>
                  </a:moveTo>
                  <a:cubicBezTo>
                    <a:pt x="830153" y="0"/>
                    <a:pt x="1023587" y="193434"/>
                    <a:pt x="1023587" y="432048"/>
                  </a:cubicBezTo>
                  <a:cubicBezTo>
                    <a:pt x="1023587" y="670662"/>
                    <a:pt x="830153" y="864096"/>
                    <a:pt x="591539" y="864096"/>
                  </a:cubicBezTo>
                  <a:cubicBezTo>
                    <a:pt x="352925" y="864096"/>
                    <a:pt x="159491" y="670662"/>
                    <a:pt x="159491" y="432048"/>
                  </a:cubicBezTo>
                  <a:cubicBezTo>
                    <a:pt x="159491" y="193434"/>
                    <a:pt x="352925" y="0"/>
                    <a:pt x="591539" y="0"/>
                  </a:cubicBezTo>
                  <a:close/>
                </a:path>
              </a:pathLst>
            </a:custGeom>
            <a:solidFill>
              <a:schemeClr val="accent1"/>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Arial"/>
                <a:cs typeface="+mn-cs"/>
              </a:endParaRPr>
            </a:p>
          </p:txBody>
        </p:sp>
      </p:grpSp>
      <p:sp>
        <p:nvSpPr>
          <p:cNvPr id="16" name="TextBox 15">
            <a:extLst>
              <a:ext uri="{FF2B5EF4-FFF2-40B4-BE49-F238E27FC236}">
                <a16:creationId xmlns:a16="http://schemas.microsoft.com/office/drawing/2014/main" id="{37F0DCFF-AFCB-3E9E-D14D-9E30E41CFDF9}"/>
              </a:ext>
            </a:extLst>
          </p:cNvPr>
          <p:cNvSpPr txBox="1"/>
          <p:nvPr/>
        </p:nvSpPr>
        <p:spPr>
          <a:xfrm>
            <a:off x="2045536" y="4680050"/>
            <a:ext cx="3394176" cy="369332"/>
          </a:xfrm>
          <a:prstGeom prst="rect">
            <a:avLst/>
          </a:prstGeom>
          <a:noFill/>
        </p:spPr>
        <p:txBody>
          <a:bodyPr wrap="square" rtlCol="0">
            <a:spAutoFit/>
          </a:bodyPr>
          <a:lstStyle/>
          <a:p>
            <a:pPr>
              <a:buClr>
                <a:srgbClr val="111111"/>
              </a:buClr>
              <a:defRPr/>
            </a:pPr>
            <a:r>
              <a:rPr lang="en-GB">
                <a:solidFill>
                  <a:srgbClr val="000000"/>
                </a:solidFill>
                <a:latin typeface="Aptos" panose="020B0004020202020204" pitchFamily="34" charset="0"/>
                <a:cs typeface="+mn-cs"/>
              </a:rPr>
              <a:t>1 in 4 chance of reaching age:</a:t>
            </a:r>
          </a:p>
        </p:txBody>
      </p:sp>
      <p:sp>
        <p:nvSpPr>
          <p:cNvPr id="17" name="TextBox 16">
            <a:extLst>
              <a:ext uri="{FF2B5EF4-FFF2-40B4-BE49-F238E27FC236}">
                <a16:creationId xmlns:a16="http://schemas.microsoft.com/office/drawing/2014/main" id="{0E1738F1-0642-EE7C-8C09-0B424891E0AC}"/>
              </a:ext>
            </a:extLst>
          </p:cNvPr>
          <p:cNvSpPr txBox="1"/>
          <p:nvPr/>
        </p:nvSpPr>
        <p:spPr>
          <a:xfrm>
            <a:off x="6877942" y="4693681"/>
            <a:ext cx="3394176" cy="369332"/>
          </a:xfrm>
          <a:prstGeom prst="rect">
            <a:avLst/>
          </a:prstGeom>
          <a:noFill/>
        </p:spPr>
        <p:txBody>
          <a:bodyPr wrap="square" rtlCol="0">
            <a:spAutoFit/>
          </a:bodyPr>
          <a:lstStyle/>
          <a:p>
            <a:pPr>
              <a:buClr>
                <a:srgbClr val="111111"/>
              </a:buClr>
              <a:defRPr/>
            </a:pPr>
            <a:r>
              <a:rPr lang="en-GB" dirty="0">
                <a:solidFill>
                  <a:srgbClr val="000000"/>
                </a:solidFill>
                <a:latin typeface="Aptos" panose="020B0004020202020204" pitchFamily="34" charset="0"/>
                <a:cs typeface="+mn-cs"/>
              </a:rPr>
              <a:t>1 in 4 chance of reaching age:</a:t>
            </a:r>
          </a:p>
        </p:txBody>
      </p:sp>
      <p:sp>
        <p:nvSpPr>
          <p:cNvPr id="18" name="Rectangle 17">
            <a:extLst>
              <a:ext uri="{FF2B5EF4-FFF2-40B4-BE49-F238E27FC236}">
                <a16:creationId xmlns:a16="http://schemas.microsoft.com/office/drawing/2014/main" id="{E472BCC9-DDFD-498D-0C7D-44909485EF08}"/>
              </a:ext>
            </a:extLst>
          </p:cNvPr>
          <p:cNvSpPr/>
          <p:nvPr/>
        </p:nvSpPr>
        <p:spPr>
          <a:xfrm>
            <a:off x="8101582" y="5782782"/>
            <a:ext cx="639919" cy="584775"/>
          </a:xfrm>
          <a:prstGeom prst="rect">
            <a:avLst/>
          </a:prstGeom>
        </p:spPr>
        <p:txBody>
          <a:bodyPr wrap="none">
            <a:spAutoFit/>
          </a:bodyPr>
          <a:lstStyle/>
          <a:p>
            <a:pPr>
              <a:defRPr/>
            </a:pPr>
            <a:r>
              <a:rPr lang="en-GB" sz="3200" b="1" kern="0" dirty="0">
                <a:solidFill>
                  <a:schemeClr val="accent1"/>
                </a:solidFill>
                <a:latin typeface="Aptos" panose="020B0004020202020204" pitchFamily="34" charset="0"/>
                <a:cs typeface="Arial" pitchFamily="34" charset="0"/>
              </a:rPr>
              <a:t>92</a:t>
            </a:r>
          </a:p>
        </p:txBody>
      </p:sp>
      <p:sp>
        <p:nvSpPr>
          <p:cNvPr id="19" name="Rectangle 18">
            <a:extLst>
              <a:ext uri="{FF2B5EF4-FFF2-40B4-BE49-F238E27FC236}">
                <a16:creationId xmlns:a16="http://schemas.microsoft.com/office/drawing/2014/main" id="{1C1457F6-9DAE-021A-8AE2-906655271E2F}"/>
              </a:ext>
            </a:extLst>
          </p:cNvPr>
          <p:cNvSpPr/>
          <p:nvPr/>
        </p:nvSpPr>
        <p:spPr>
          <a:xfrm>
            <a:off x="3269176" y="5769151"/>
            <a:ext cx="639919" cy="584775"/>
          </a:xfrm>
          <a:prstGeom prst="rect">
            <a:avLst/>
          </a:prstGeom>
        </p:spPr>
        <p:txBody>
          <a:bodyPr wrap="none">
            <a:spAutoFit/>
          </a:bodyPr>
          <a:lstStyle/>
          <a:p>
            <a:pPr>
              <a:defRPr/>
            </a:pPr>
            <a:r>
              <a:rPr lang="en-GB" sz="3200" b="1" kern="0" dirty="0">
                <a:solidFill>
                  <a:schemeClr val="accent2"/>
                </a:solidFill>
                <a:latin typeface="Aptos" panose="020B0004020202020204" pitchFamily="34" charset="0"/>
                <a:cs typeface="Arial" pitchFamily="34" charset="0"/>
              </a:rPr>
              <a:t>94</a:t>
            </a:r>
          </a:p>
        </p:txBody>
      </p:sp>
      <p:sp>
        <p:nvSpPr>
          <p:cNvPr id="20" name="Rectangle 19">
            <a:extLst>
              <a:ext uri="{FF2B5EF4-FFF2-40B4-BE49-F238E27FC236}">
                <a16:creationId xmlns:a16="http://schemas.microsoft.com/office/drawing/2014/main" id="{F920045F-EA5E-6E3C-8889-59755FB075A2}"/>
              </a:ext>
            </a:extLst>
          </p:cNvPr>
          <p:cNvSpPr/>
          <p:nvPr/>
        </p:nvSpPr>
        <p:spPr>
          <a:xfrm>
            <a:off x="802800" y="6545213"/>
            <a:ext cx="8395144" cy="261610"/>
          </a:xfrm>
          <a:prstGeom prst="rect">
            <a:avLst/>
          </a:prstGeom>
        </p:spPr>
        <p:txBody>
          <a:bodyPr wrap="square" lIns="0">
            <a:spAutoFit/>
          </a:bodyPr>
          <a:lstStyle/>
          <a:p>
            <a:pPr>
              <a:defRPr/>
            </a:pPr>
            <a:r>
              <a:rPr lang="en-GB" sz="1100" dirty="0">
                <a:solidFill>
                  <a:srgbClr val="000000"/>
                </a:solidFill>
                <a:latin typeface="Aptos" panose="020B0004020202020204" pitchFamily="34" charset="0"/>
                <a:cs typeface="Arial" panose="020B0604020202020204" pitchFamily="34" charset="0"/>
              </a:rPr>
              <a:t>Source: Office of National Statistics</a:t>
            </a:r>
          </a:p>
        </p:txBody>
      </p:sp>
      <p:sp>
        <p:nvSpPr>
          <p:cNvPr id="38" name="TextBox 37">
            <a:extLst>
              <a:ext uri="{FF2B5EF4-FFF2-40B4-BE49-F238E27FC236}">
                <a16:creationId xmlns:a16="http://schemas.microsoft.com/office/drawing/2014/main" id="{7964A3D8-47BD-6807-FFCD-9B1D32466789}"/>
              </a:ext>
            </a:extLst>
          </p:cNvPr>
          <p:cNvSpPr txBox="1"/>
          <p:nvPr/>
        </p:nvSpPr>
        <p:spPr>
          <a:xfrm>
            <a:off x="3742624" y="1732455"/>
            <a:ext cx="4706753" cy="369332"/>
          </a:xfrm>
          <a:prstGeom prst="rect">
            <a:avLst/>
          </a:prstGeom>
          <a:noFill/>
        </p:spPr>
        <p:txBody>
          <a:bodyPr wrap="square" rtlCol="0">
            <a:spAutoFit/>
          </a:bodyPr>
          <a:lstStyle/>
          <a:p>
            <a:pPr algn="ctr" fontAlgn="auto">
              <a:spcBef>
                <a:spcPts val="0"/>
              </a:spcBef>
              <a:spcAft>
                <a:spcPts val="0"/>
              </a:spcAft>
              <a:defRPr/>
            </a:pPr>
            <a:r>
              <a:rPr lang="en-GB" dirty="0">
                <a:solidFill>
                  <a:srgbClr val="000000"/>
                </a:solidFill>
                <a:latin typeface="Aptos" panose="020B0004020202020204" pitchFamily="34" charset="0"/>
                <a:cs typeface="+mn-cs"/>
              </a:rPr>
              <a:t>Average life expectancy at age 65 </a:t>
            </a:r>
          </a:p>
        </p:txBody>
      </p:sp>
      <p:grpSp>
        <p:nvGrpSpPr>
          <p:cNvPr id="40" name="Graphic 10" descr="Man">
            <a:extLst>
              <a:ext uri="{FF2B5EF4-FFF2-40B4-BE49-F238E27FC236}">
                <a16:creationId xmlns:a16="http://schemas.microsoft.com/office/drawing/2014/main" id="{71E88D1D-9BF2-A346-ED15-F8E6322BC55B}"/>
              </a:ext>
            </a:extLst>
          </p:cNvPr>
          <p:cNvGrpSpPr/>
          <p:nvPr/>
        </p:nvGrpSpPr>
        <p:grpSpPr>
          <a:xfrm>
            <a:off x="8221681" y="2926887"/>
            <a:ext cx="625236" cy="1278892"/>
            <a:chOff x="2026159" y="1970898"/>
            <a:chExt cx="419100" cy="857250"/>
          </a:xfrm>
          <a:solidFill>
            <a:schemeClr val="accent1"/>
          </a:solidFill>
        </p:grpSpPr>
        <p:sp>
          <p:nvSpPr>
            <p:cNvPr id="41" name="Freeform: Shape 40">
              <a:extLst>
                <a:ext uri="{FF2B5EF4-FFF2-40B4-BE49-F238E27FC236}">
                  <a16:creationId xmlns:a16="http://schemas.microsoft.com/office/drawing/2014/main" id="{45126789-0936-8763-7AE3-81BC23B17869}"/>
                </a:ext>
              </a:extLst>
            </p:cNvPr>
            <p:cNvSpPr/>
            <p:nvPr/>
          </p:nvSpPr>
          <p:spPr>
            <a:xfrm>
              <a:off x="2159509" y="1970898"/>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pPr>
                <a:defRPr/>
              </a:pPr>
              <a:endParaRPr lang="en-GB">
                <a:solidFill>
                  <a:srgbClr val="111111"/>
                </a:solidFill>
              </a:endParaRPr>
            </a:p>
          </p:txBody>
        </p:sp>
        <p:sp>
          <p:nvSpPr>
            <p:cNvPr id="42" name="Freeform: Shape 41">
              <a:extLst>
                <a:ext uri="{FF2B5EF4-FFF2-40B4-BE49-F238E27FC236}">
                  <a16:creationId xmlns:a16="http://schemas.microsoft.com/office/drawing/2014/main" id="{BAD3C036-9B3B-FE8F-10E1-FE5E9B6FE971}"/>
                </a:ext>
              </a:extLst>
            </p:cNvPr>
            <p:cNvSpPr/>
            <p:nvPr/>
          </p:nvSpPr>
          <p:spPr>
            <a:xfrm>
              <a:off x="2026159" y="2142348"/>
              <a:ext cx="419100" cy="685800"/>
            </a:xfrm>
            <a:custGeom>
              <a:avLst/>
              <a:gdLst>
                <a:gd name="connsiteX0" fmla="*/ 417195 w 419100"/>
                <a:gd name="connsiteY0" fmla="*/ 297180 h 685800"/>
                <a:gd name="connsiteX1" fmla="*/ 363855 w 419100"/>
                <a:gd name="connsiteY1" fmla="*/ 70485 h 685800"/>
                <a:gd name="connsiteX2" fmla="*/ 352425 w 419100"/>
                <a:gd name="connsiteY2" fmla="*/ 49530 h 685800"/>
                <a:gd name="connsiteX3" fmla="*/ 272415 w 419100"/>
                <a:gd name="connsiteY3" fmla="*/ 7620 h 685800"/>
                <a:gd name="connsiteX4" fmla="*/ 209550 w 419100"/>
                <a:gd name="connsiteY4" fmla="*/ 0 h 685800"/>
                <a:gd name="connsiteX5" fmla="*/ 146685 w 419100"/>
                <a:gd name="connsiteY5" fmla="*/ 9525 h 685800"/>
                <a:gd name="connsiteX6" fmla="*/ 66675 w 419100"/>
                <a:gd name="connsiteY6" fmla="*/ 51435 h 685800"/>
                <a:gd name="connsiteX7" fmla="*/ 55245 w 419100"/>
                <a:gd name="connsiteY7" fmla="*/ 72390 h 685800"/>
                <a:gd name="connsiteX8" fmla="*/ 1905 w 419100"/>
                <a:gd name="connsiteY8" fmla="*/ 299085 h 685800"/>
                <a:gd name="connsiteX9" fmla="*/ 0 w 419100"/>
                <a:gd name="connsiteY9" fmla="*/ 308610 h 685800"/>
                <a:gd name="connsiteX10" fmla="*/ 38100 w 419100"/>
                <a:gd name="connsiteY10" fmla="*/ 346710 h 685800"/>
                <a:gd name="connsiteX11" fmla="*/ 74295 w 419100"/>
                <a:gd name="connsiteY11" fmla="*/ 318135 h 685800"/>
                <a:gd name="connsiteX12" fmla="*/ 114300 w 419100"/>
                <a:gd name="connsiteY12" fmla="*/ 152400 h 685800"/>
                <a:gd name="connsiteX13" fmla="*/ 114300 w 419100"/>
                <a:gd name="connsiteY13" fmla="*/ 685800 h 685800"/>
                <a:gd name="connsiteX14" fmla="*/ 190500 w 419100"/>
                <a:gd name="connsiteY14" fmla="*/ 685800 h 685800"/>
                <a:gd name="connsiteX15" fmla="*/ 190500 w 419100"/>
                <a:gd name="connsiteY15" fmla="*/ 342900 h 685800"/>
                <a:gd name="connsiteX16" fmla="*/ 228600 w 419100"/>
                <a:gd name="connsiteY16" fmla="*/ 342900 h 685800"/>
                <a:gd name="connsiteX17" fmla="*/ 228600 w 419100"/>
                <a:gd name="connsiteY17" fmla="*/ 685800 h 685800"/>
                <a:gd name="connsiteX18" fmla="*/ 304800 w 419100"/>
                <a:gd name="connsiteY18" fmla="*/ 685800 h 685800"/>
                <a:gd name="connsiteX19" fmla="*/ 304800 w 419100"/>
                <a:gd name="connsiteY19" fmla="*/ 150495 h 685800"/>
                <a:gd name="connsiteX20" fmla="*/ 344805 w 419100"/>
                <a:gd name="connsiteY20" fmla="*/ 316230 h 685800"/>
                <a:gd name="connsiteX21" fmla="*/ 381000 w 419100"/>
                <a:gd name="connsiteY21" fmla="*/ 344805 h 685800"/>
                <a:gd name="connsiteX22" fmla="*/ 419100 w 419100"/>
                <a:gd name="connsiteY22" fmla="*/ 306705 h 685800"/>
                <a:gd name="connsiteX23" fmla="*/ 417195 w 419100"/>
                <a:gd name="connsiteY23" fmla="*/ 297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grpFill/>
            <a:ln w="9525" cap="flat">
              <a:noFill/>
              <a:prstDash val="solid"/>
              <a:miter/>
            </a:ln>
          </p:spPr>
          <p:txBody>
            <a:bodyPr rtlCol="0" anchor="ctr"/>
            <a:lstStyle/>
            <a:p>
              <a:pPr>
                <a:defRPr/>
              </a:pPr>
              <a:endParaRPr lang="en-GB">
                <a:solidFill>
                  <a:srgbClr val="111111"/>
                </a:solidFill>
              </a:endParaRPr>
            </a:p>
          </p:txBody>
        </p:sp>
      </p:grpSp>
      <p:sp>
        <p:nvSpPr>
          <p:cNvPr id="43" name="Freeform: Shape 42">
            <a:extLst>
              <a:ext uri="{FF2B5EF4-FFF2-40B4-BE49-F238E27FC236}">
                <a16:creationId xmlns:a16="http://schemas.microsoft.com/office/drawing/2014/main" id="{10072F22-7DC6-4F94-4DA6-34A7994C0278}"/>
              </a:ext>
            </a:extLst>
          </p:cNvPr>
          <p:cNvSpPr/>
          <p:nvPr/>
        </p:nvSpPr>
        <p:spPr>
          <a:xfrm rot="1175365">
            <a:off x="2912243" y="2696410"/>
            <a:ext cx="490441" cy="424132"/>
          </a:xfrm>
          <a:custGeom>
            <a:avLst/>
            <a:gdLst>
              <a:gd name="connsiteX0" fmla="*/ 1089425 w 1362311"/>
              <a:gd name="connsiteY0" fmla="*/ 1092336 h 1178122"/>
              <a:gd name="connsiteX1" fmla="*/ 1097526 w 1362311"/>
              <a:gd name="connsiteY1" fmla="*/ 1107453 h 1178122"/>
              <a:gd name="connsiteX2" fmla="*/ 1113730 w 1362311"/>
              <a:gd name="connsiteY2" fmla="*/ 1107453 h 1178122"/>
              <a:gd name="connsiteX3" fmla="*/ 1105628 w 1362311"/>
              <a:gd name="connsiteY3" fmla="*/ 1122571 h 1178122"/>
              <a:gd name="connsiteX4" fmla="*/ 1113730 w 1362311"/>
              <a:gd name="connsiteY4" fmla="*/ 1137688 h 1178122"/>
              <a:gd name="connsiteX5" fmla="*/ 1097526 w 1362311"/>
              <a:gd name="connsiteY5" fmla="*/ 1137688 h 1178122"/>
              <a:gd name="connsiteX6" fmla="*/ 1089425 w 1362311"/>
              <a:gd name="connsiteY6" fmla="*/ 1152805 h 1178122"/>
              <a:gd name="connsiteX7" fmla="*/ 1081323 w 1362311"/>
              <a:gd name="connsiteY7" fmla="*/ 1137688 h 1178122"/>
              <a:gd name="connsiteX8" fmla="*/ 1065119 w 1362311"/>
              <a:gd name="connsiteY8" fmla="*/ 1137688 h 1178122"/>
              <a:gd name="connsiteX9" fmla="*/ 1073221 w 1362311"/>
              <a:gd name="connsiteY9" fmla="*/ 1122571 h 1178122"/>
              <a:gd name="connsiteX10" fmla="*/ 1065119 w 1362311"/>
              <a:gd name="connsiteY10" fmla="*/ 1107453 h 1178122"/>
              <a:gd name="connsiteX11" fmla="*/ 1081323 w 1362311"/>
              <a:gd name="connsiteY11" fmla="*/ 1107453 h 1178122"/>
              <a:gd name="connsiteX12" fmla="*/ 790436 w 1362311"/>
              <a:gd name="connsiteY12" fmla="*/ 1008536 h 1178122"/>
              <a:gd name="connsiteX13" fmla="*/ 798538 w 1362311"/>
              <a:gd name="connsiteY13" fmla="*/ 1023653 h 1178122"/>
              <a:gd name="connsiteX14" fmla="*/ 814742 w 1362311"/>
              <a:gd name="connsiteY14" fmla="*/ 1023653 h 1178122"/>
              <a:gd name="connsiteX15" fmla="*/ 806640 w 1362311"/>
              <a:gd name="connsiteY15" fmla="*/ 1038771 h 1178122"/>
              <a:gd name="connsiteX16" fmla="*/ 814742 w 1362311"/>
              <a:gd name="connsiteY16" fmla="*/ 1053888 h 1178122"/>
              <a:gd name="connsiteX17" fmla="*/ 798538 w 1362311"/>
              <a:gd name="connsiteY17" fmla="*/ 1053889 h 1178122"/>
              <a:gd name="connsiteX18" fmla="*/ 790437 w 1362311"/>
              <a:gd name="connsiteY18" fmla="*/ 1069005 h 1178122"/>
              <a:gd name="connsiteX19" fmla="*/ 782335 w 1362311"/>
              <a:gd name="connsiteY19" fmla="*/ 1053888 h 1178122"/>
              <a:gd name="connsiteX20" fmla="*/ 766131 w 1362311"/>
              <a:gd name="connsiteY20" fmla="*/ 1053889 h 1178122"/>
              <a:gd name="connsiteX21" fmla="*/ 774233 w 1362311"/>
              <a:gd name="connsiteY21" fmla="*/ 1038772 h 1178122"/>
              <a:gd name="connsiteX22" fmla="*/ 766130 w 1362311"/>
              <a:gd name="connsiteY22" fmla="*/ 1023653 h 1178122"/>
              <a:gd name="connsiteX23" fmla="*/ 782334 w 1362311"/>
              <a:gd name="connsiteY23" fmla="*/ 1023653 h 1178122"/>
              <a:gd name="connsiteX24" fmla="*/ 602807 w 1362311"/>
              <a:gd name="connsiteY24" fmla="*/ 1024352 h 1178122"/>
              <a:gd name="connsiteX25" fmla="*/ 612590 w 1362311"/>
              <a:gd name="connsiteY25" fmla="*/ 1071881 h 1178122"/>
              <a:gd name="connsiteX26" fmla="*/ 657582 w 1362311"/>
              <a:gd name="connsiteY26" fmla="*/ 1090055 h 1178122"/>
              <a:gd name="connsiteX27" fmla="*/ 622370 w 1362311"/>
              <a:gd name="connsiteY27" fmla="*/ 1119411 h 1178122"/>
              <a:gd name="connsiteX28" fmla="*/ 632152 w 1362311"/>
              <a:gd name="connsiteY28" fmla="*/ 1166941 h 1178122"/>
              <a:gd name="connsiteX29" fmla="*/ 587158 w 1362311"/>
              <a:gd name="connsiteY29" fmla="*/ 1148767 h 1178122"/>
              <a:gd name="connsiteX30" fmla="*/ 551945 w 1362311"/>
              <a:gd name="connsiteY30" fmla="*/ 1178122 h 1178122"/>
              <a:gd name="connsiteX31" fmla="*/ 542163 w 1362311"/>
              <a:gd name="connsiteY31" fmla="*/ 1130594 h 1178122"/>
              <a:gd name="connsiteX32" fmla="*/ 497170 w 1362311"/>
              <a:gd name="connsiteY32" fmla="*/ 1112419 h 1178122"/>
              <a:gd name="connsiteX33" fmla="*/ 532382 w 1362311"/>
              <a:gd name="connsiteY33" fmla="*/ 1083064 h 1178122"/>
              <a:gd name="connsiteX34" fmla="*/ 522601 w 1362311"/>
              <a:gd name="connsiteY34" fmla="*/ 1035534 h 1178122"/>
              <a:gd name="connsiteX35" fmla="*/ 567594 w 1362311"/>
              <a:gd name="connsiteY35" fmla="*/ 1053708 h 1178122"/>
              <a:gd name="connsiteX36" fmla="*/ 219034 w 1362311"/>
              <a:gd name="connsiteY36" fmla="*/ 929864 h 1178122"/>
              <a:gd name="connsiteX37" fmla="*/ 227135 w 1362311"/>
              <a:gd name="connsiteY37" fmla="*/ 944981 h 1178122"/>
              <a:gd name="connsiteX38" fmla="*/ 243339 w 1362311"/>
              <a:gd name="connsiteY38" fmla="*/ 944981 h 1178122"/>
              <a:gd name="connsiteX39" fmla="*/ 235237 w 1362311"/>
              <a:gd name="connsiteY39" fmla="*/ 960099 h 1178122"/>
              <a:gd name="connsiteX40" fmla="*/ 243339 w 1362311"/>
              <a:gd name="connsiteY40" fmla="*/ 975216 h 1178122"/>
              <a:gd name="connsiteX41" fmla="*/ 227135 w 1362311"/>
              <a:gd name="connsiteY41" fmla="*/ 975216 h 1178122"/>
              <a:gd name="connsiteX42" fmla="*/ 219034 w 1362311"/>
              <a:gd name="connsiteY42" fmla="*/ 990333 h 1178122"/>
              <a:gd name="connsiteX43" fmla="*/ 210932 w 1362311"/>
              <a:gd name="connsiteY43" fmla="*/ 975216 h 1178122"/>
              <a:gd name="connsiteX44" fmla="*/ 194728 w 1362311"/>
              <a:gd name="connsiteY44" fmla="*/ 975216 h 1178122"/>
              <a:gd name="connsiteX45" fmla="*/ 202830 w 1362311"/>
              <a:gd name="connsiteY45" fmla="*/ 960099 h 1178122"/>
              <a:gd name="connsiteX46" fmla="*/ 194728 w 1362311"/>
              <a:gd name="connsiteY46" fmla="*/ 944981 h 1178122"/>
              <a:gd name="connsiteX47" fmla="*/ 210932 w 1362311"/>
              <a:gd name="connsiteY47" fmla="*/ 944981 h 1178122"/>
              <a:gd name="connsiteX48" fmla="*/ 1153987 w 1362311"/>
              <a:gd name="connsiteY48" fmla="*/ 830395 h 1178122"/>
              <a:gd name="connsiteX49" fmla="*/ 1175422 w 1362311"/>
              <a:gd name="connsiteY49" fmla="*/ 870919 h 1178122"/>
              <a:gd name="connsiteX50" fmla="*/ 1223947 w 1362311"/>
              <a:gd name="connsiteY50" fmla="*/ 871184 h 1178122"/>
              <a:gd name="connsiteX51" fmla="*/ 1196857 w 1362311"/>
              <a:gd name="connsiteY51" fmla="*/ 911443 h 1178122"/>
              <a:gd name="connsiteX52" fmla="*/ 1218290 w 1362311"/>
              <a:gd name="connsiteY52" fmla="*/ 951969 h 1178122"/>
              <a:gd name="connsiteX53" fmla="*/ 1169767 w 1362311"/>
              <a:gd name="connsiteY53" fmla="*/ 951705 h 1178122"/>
              <a:gd name="connsiteX54" fmla="*/ 1142675 w 1362311"/>
              <a:gd name="connsiteY54" fmla="*/ 991963 h 1178122"/>
              <a:gd name="connsiteX55" fmla="*/ 1121241 w 1362311"/>
              <a:gd name="connsiteY55" fmla="*/ 951439 h 1178122"/>
              <a:gd name="connsiteX56" fmla="*/ 1072717 w 1362311"/>
              <a:gd name="connsiteY56" fmla="*/ 951174 h 1178122"/>
              <a:gd name="connsiteX57" fmla="*/ 1099806 w 1362311"/>
              <a:gd name="connsiteY57" fmla="*/ 910915 h 1178122"/>
              <a:gd name="connsiteX58" fmla="*/ 1078372 w 1362311"/>
              <a:gd name="connsiteY58" fmla="*/ 870390 h 1178122"/>
              <a:gd name="connsiteX59" fmla="*/ 1126897 w 1362311"/>
              <a:gd name="connsiteY59" fmla="*/ 870654 h 1178122"/>
              <a:gd name="connsiteX60" fmla="*/ 1338006 w 1362311"/>
              <a:gd name="connsiteY60" fmla="*/ 792163 h 1178122"/>
              <a:gd name="connsiteX61" fmla="*/ 1346107 w 1362311"/>
              <a:gd name="connsiteY61" fmla="*/ 807280 h 1178122"/>
              <a:gd name="connsiteX62" fmla="*/ 1362311 w 1362311"/>
              <a:gd name="connsiteY62" fmla="*/ 807280 h 1178122"/>
              <a:gd name="connsiteX63" fmla="*/ 1354209 w 1362311"/>
              <a:gd name="connsiteY63" fmla="*/ 822398 h 1178122"/>
              <a:gd name="connsiteX64" fmla="*/ 1362311 w 1362311"/>
              <a:gd name="connsiteY64" fmla="*/ 837515 h 1178122"/>
              <a:gd name="connsiteX65" fmla="*/ 1346107 w 1362311"/>
              <a:gd name="connsiteY65" fmla="*/ 837515 h 1178122"/>
              <a:gd name="connsiteX66" fmla="*/ 1338006 w 1362311"/>
              <a:gd name="connsiteY66" fmla="*/ 852632 h 1178122"/>
              <a:gd name="connsiteX67" fmla="*/ 1329904 w 1362311"/>
              <a:gd name="connsiteY67" fmla="*/ 837515 h 1178122"/>
              <a:gd name="connsiteX68" fmla="*/ 1313700 w 1362311"/>
              <a:gd name="connsiteY68" fmla="*/ 837515 h 1178122"/>
              <a:gd name="connsiteX69" fmla="*/ 1321802 w 1362311"/>
              <a:gd name="connsiteY69" fmla="*/ 822398 h 1178122"/>
              <a:gd name="connsiteX70" fmla="*/ 1313699 w 1362311"/>
              <a:gd name="connsiteY70" fmla="*/ 807280 h 1178122"/>
              <a:gd name="connsiteX71" fmla="*/ 1329904 w 1362311"/>
              <a:gd name="connsiteY71" fmla="*/ 807280 h 1178122"/>
              <a:gd name="connsiteX72" fmla="*/ 698540 w 1362311"/>
              <a:gd name="connsiteY72" fmla="*/ 790097 h 1178122"/>
              <a:gd name="connsiteX73" fmla="*/ 664766 w 1362311"/>
              <a:gd name="connsiteY73" fmla="*/ 1055852 h 1178122"/>
              <a:gd name="connsiteX74" fmla="*/ 648307 w 1362311"/>
              <a:gd name="connsiteY74" fmla="*/ 1072473 h 1178122"/>
              <a:gd name="connsiteX75" fmla="*/ 616975 w 1362311"/>
              <a:gd name="connsiteY75" fmla="*/ 1024228 h 1178122"/>
              <a:gd name="connsiteX76" fmla="*/ 623902 w 1362311"/>
              <a:gd name="connsiteY76" fmla="*/ 1018013 h 1178122"/>
              <a:gd name="connsiteX77" fmla="*/ 698540 w 1362311"/>
              <a:gd name="connsiteY77" fmla="*/ 790097 h 1178122"/>
              <a:gd name="connsiteX78" fmla="*/ 934419 w 1362311"/>
              <a:gd name="connsiteY78" fmla="*/ 712032 h 1178122"/>
              <a:gd name="connsiteX79" fmla="*/ 1122010 w 1362311"/>
              <a:gd name="connsiteY79" fmla="*/ 816290 h 1178122"/>
              <a:gd name="connsiteX80" fmla="*/ 1134865 w 1362311"/>
              <a:gd name="connsiteY80" fmla="*/ 835832 h 1178122"/>
              <a:gd name="connsiteX81" fmla="*/ 1081181 w 1362311"/>
              <a:gd name="connsiteY81" fmla="*/ 856503 h 1178122"/>
              <a:gd name="connsiteX82" fmla="*/ 1076534 w 1362311"/>
              <a:gd name="connsiteY82" fmla="*/ 848440 h 1178122"/>
              <a:gd name="connsiteX83" fmla="*/ 868995 w 1362311"/>
              <a:gd name="connsiteY83" fmla="*/ 728258 h 1178122"/>
              <a:gd name="connsiteX84" fmla="*/ 934419 w 1362311"/>
              <a:gd name="connsiteY84" fmla="*/ 712032 h 1178122"/>
              <a:gd name="connsiteX85" fmla="*/ 763423 w 1362311"/>
              <a:gd name="connsiteY85" fmla="*/ 618742 h 1178122"/>
              <a:gd name="connsiteX86" fmla="*/ 771524 w 1362311"/>
              <a:gd name="connsiteY86" fmla="*/ 633859 h 1178122"/>
              <a:gd name="connsiteX87" fmla="*/ 787728 w 1362311"/>
              <a:gd name="connsiteY87" fmla="*/ 633859 h 1178122"/>
              <a:gd name="connsiteX88" fmla="*/ 779626 w 1362311"/>
              <a:gd name="connsiteY88" fmla="*/ 648977 h 1178122"/>
              <a:gd name="connsiteX89" fmla="*/ 787728 w 1362311"/>
              <a:gd name="connsiteY89" fmla="*/ 664094 h 1178122"/>
              <a:gd name="connsiteX90" fmla="*/ 771524 w 1362311"/>
              <a:gd name="connsiteY90" fmla="*/ 664094 h 1178122"/>
              <a:gd name="connsiteX91" fmla="*/ 763423 w 1362311"/>
              <a:gd name="connsiteY91" fmla="*/ 679211 h 1178122"/>
              <a:gd name="connsiteX92" fmla="*/ 755321 w 1362311"/>
              <a:gd name="connsiteY92" fmla="*/ 664094 h 1178122"/>
              <a:gd name="connsiteX93" fmla="*/ 739117 w 1362311"/>
              <a:gd name="connsiteY93" fmla="*/ 664094 h 1178122"/>
              <a:gd name="connsiteX94" fmla="*/ 747219 w 1362311"/>
              <a:gd name="connsiteY94" fmla="*/ 648977 h 1178122"/>
              <a:gd name="connsiteX95" fmla="*/ 739117 w 1362311"/>
              <a:gd name="connsiteY95" fmla="*/ 633859 h 1178122"/>
              <a:gd name="connsiteX96" fmla="*/ 755321 w 1362311"/>
              <a:gd name="connsiteY96" fmla="*/ 633859 h 1178122"/>
              <a:gd name="connsiteX97" fmla="*/ 125934 w 1362311"/>
              <a:gd name="connsiteY97" fmla="*/ 651238 h 1178122"/>
              <a:gd name="connsiteX98" fmla="*/ 168105 w 1362311"/>
              <a:gd name="connsiteY98" fmla="*/ 675244 h 1178122"/>
              <a:gd name="connsiteX99" fmla="*/ 206915 w 1362311"/>
              <a:gd name="connsiteY99" fmla="*/ 650842 h 1178122"/>
              <a:gd name="connsiteX100" fmla="*/ 210278 w 1362311"/>
              <a:gd name="connsiteY100" fmla="*/ 699250 h 1178122"/>
              <a:gd name="connsiteX101" fmla="*/ 252448 w 1362311"/>
              <a:gd name="connsiteY101" fmla="*/ 723257 h 1178122"/>
              <a:gd name="connsiteX102" fmla="*/ 213639 w 1362311"/>
              <a:gd name="connsiteY102" fmla="*/ 747660 h 1178122"/>
              <a:gd name="connsiteX103" fmla="*/ 217000 w 1362311"/>
              <a:gd name="connsiteY103" fmla="*/ 796069 h 1178122"/>
              <a:gd name="connsiteX104" fmla="*/ 174829 w 1362311"/>
              <a:gd name="connsiteY104" fmla="*/ 772063 h 1178122"/>
              <a:gd name="connsiteX105" fmla="*/ 136020 w 1362311"/>
              <a:gd name="connsiteY105" fmla="*/ 796465 h 1178122"/>
              <a:gd name="connsiteX106" fmla="*/ 132656 w 1362311"/>
              <a:gd name="connsiteY106" fmla="*/ 748057 h 1178122"/>
              <a:gd name="connsiteX107" fmla="*/ 90486 w 1362311"/>
              <a:gd name="connsiteY107" fmla="*/ 724050 h 1178122"/>
              <a:gd name="connsiteX108" fmla="*/ 129296 w 1362311"/>
              <a:gd name="connsiteY108" fmla="*/ 699647 h 1178122"/>
              <a:gd name="connsiteX109" fmla="*/ 318084 w 1362311"/>
              <a:gd name="connsiteY109" fmla="*/ 632338 h 1178122"/>
              <a:gd name="connsiteX110" fmla="*/ 504827 w 1362311"/>
              <a:gd name="connsiteY110" fmla="*/ 704695 h 1178122"/>
              <a:gd name="connsiteX111" fmla="*/ 265002 w 1362311"/>
              <a:gd name="connsiteY111" fmla="*/ 705159 h 1178122"/>
              <a:gd name="connsiteX112" fmla="*/ 256949 w 1362311"/>
              <a:gd name="connsiteY112" fmla="*/ 709823 h 1178122"/>
              <a:gd name="connsiteX113" fmla="*/ 220764 w 1362311"/>
              <a:gd name="connsiteY113" fmla="*/ 665102 h 1178122"/>
              <a:gd name="connsiteX114" fmla="*/ 241662 w 1362311"/>
              <a:gd name="connsiteY114" fmla="*/ 654592 h 1178122"/>
              <a:gd name="connsiteX115" fmla="*/ 318084 w 1362311"/>
              <a:gd name="connsiteY115" fmla="*/ 632338 h 1178122"/>
              <a:gd name="connsiteX116" fmla="*/ 570150 w 1362311"/>
              <a:gd name="connsiteY116" fmla="*/ 570607 h 1178122"/>
              <a:gd name="connsiteX117" fmla="*/ 578252 w 1362311"/>
              <a:gd name="connsiteY117" fmla="*/ 585724 h 1178122"/>
              <a:gd name="connsiteX118" fmla="*/ 594456 w 1362311"/>
              <a:gd name="connsiteY118" fmla="*/ 585724 h 1178122"/>
              <a:gd name="connsiteX119" fmla="*/ 586354 w 1362311"/>
              <a:gd name="connsiteY119" fmla="*/ 600842 h 1178122"/>
              <a:gd name="connsiteX120" fmla="*/ 594456 w 1362311"/>
              <a:gd name="connsiteY120" fmla="*/ 615959 h 1178122"/>
              <a:gd name="connsiteX121" fmla="*/ 578252 w 1362311"/>
              <a:gd name="connsiteY121" fmla="*/ 615959 h 1178122"/>
              <a:gd name="connsiteX122" fmla="*/ 570151 w 1362311"/>
              <a:gd name="connsiteY122" fmla="*/ 631076 h 1178122"/>
              <a:gd name="connsiteX123" fmla="*/ 562049 w 1362311"/>
              <a:gd name="connsiteY123" fmla="*/ 615959 h 1178122"/>
              <a:gd name="connsiteX124" fmla="*/ 545845 w 1362311"/>
              <a:gd name="connsiteY124" fmla="*/ 615959 h 1178122"/>
              <a:gd name="connsiteX125" fmla="*/ 553947 w 1362311"/>
              <a:gd name="connsiteY125" fmla="*/ 600842 h 1178122"/>
              <a:gd name="connsiteX126" fmla="*/ 545844 w 1362311"/>
              <a:gd name="connsiteY126" fmla="*/ 585724 h 1178122"/>
              <a:gd name="connsiteX127" fmla="*/ 562048 w 1362311"/>
              <a:gd name="connsiteY127" fmla="*/ 585724 h 1178122"/>
              <a:gd name="connsiteX128" fmla="*/ 1211285 w 1362311"/>
              <a:gd name="connsiteY128" fmla="*/ 471532 h 1178122"/>
              <a:gd name="connsiteX129" fmla="*/ 1251713 w 1362311"/>
              <a:gd name="connsiteY129" fmla="*/ 493148 h 1178122"/>
              <a:gd name="connsiteX130" fmla="*/ 1292094 w 1362311"/>
              <a:gd name="connsiteY130" fmla="*/ 466241 h 1178122"/>
              <a:gd name="connsiteX131" fmla="*/ 1292140 w 1362311"/>
              <a:gd name="connsiteY131" fmla="*/ 514766 h 1178122"/>
              <a:gd name="connsiteX132" fmla="*/ 1332567 w 1362311"/>
              <a:gd name="connsiteY132" fmla="*/ 536384 h 1178122"/>
              <a:gd name="connsiteX133" fmla="*/ 1292187 w 1362311"/>
              <a:gd name="connsiteY133" fmla="*/ 563292 h 1178122"/>
              <a:gd name="connsiteX134" fmla="*/ 1292231 w 1362311"/>
              <a:gd name="connsiteY134" fmla="*/ 611818 h 1178122"/>
              <a:gd name="connsiteX135" fmla="*/ 1251804 w 1362311"/>
              <a:gd name="connsiteY135" fmla="*/ 590200 h 1178122"/>
              <a:gd name="connsiteX136" fmla="*/ 1211422 w 1362311"/>
              <a:gd name="connsiteY136" fmla="*/ 617108 h 1178122"/>
              <a:gd name="connsiteX137" fmla="*/ 1211376 w 1362311"/>
              <a:gd name="connsiteY137" fmla="*/ 568583 h 1178122"/>
              <a:gd name="connsiteX138" fmla="*/ 1170949 w 1362311"/>
              <a:gd name="connsiteY138" fmla="*/ 546965 h 1178122"/>
              <a:gd name="connsiteX139" fmla="*/ 1211330 w 1362311"/>
              <a:gd name="connsiteY139" fmla="*/ 520056 h 1178122"/>
              <a:gd name="connsiteX140" fmla="*/ 1043239 w 1362311"/>
              <a:gd name="connsiteY140" fmla="*/ 463614 h 1178122"/>
              <a:gd name="connsiteX141" fmla="*/ 1099091 w 1362311"/>
              <a:gd name="connsiteY141" fmla="*/ 460878 h 1178122"/>
              <a:gd name="connsiteX142" fmla="*/ 1176888 w 1362311"/>
              <a:gd name="connsiteY142" fmla="*/ 477712 h 1178122"/>
              <a:gd name="connsiteX143" fmla="*/ 1198472 w 1362311"/>
              <a:gd name="connsiteY143" fmla="*/ 486729 h 1178122"/>
              <a:gd name="connsiteX144" fmla="*/ 1165516 w 1362311"/>
              <a:gd name="connsiteY144" fmla="*/ 533880 h 1178122"/>
              <a:gd name="connsiteX145" fmla="*/ 1157156 w 1362311"/>
              <a:gd name="connsiteY145" fmla="*/ 529793 h 1178122"/>
              <a:gd name="connsiteX146" fmla="*/ 917890 w 1362311"/>
              <a:gd name="connsiteY146" fmla="*/ 546169 h 1178122"/>
              <a:gd name="connsiteX147" fmla="*/ 1043239 w 1362311"/>
              <a:gd name="connsiteY147" fmla="*/ 463614 h 1178122"/>
              <a:gd name="connsiteX148" fmla="*/ 726727 w 1362311"/>
              <a:gd name="connsiteY148" fmla="*/ 461077 h 1178122"/>
              <a:gd name="connsiteX149" fmla="*/ 734828 w 1362311"/>
              <a:gd name="connsiteY149" fmla="*/ 476194 h 1178122"/>
              <a:gd name="connsiteX150" fmla="*/ 751032 w 1362311"/>
              <a:gd name="connsiteY150" fmla="*/ 476194 h 1178122"/>
              <a:gd name="connsiteX151" fmla="*/ 742930 w 1362311"/>
              <a:gd name="connsiteY151" fmla="*/ 491312 h 1178122"/>
              <a:gd name="connsiteX152" fmla="*/ 751032 w 1362311"/>
              <a:gd name="connsiteY152" fmla="*/ 506429 h 1178122"/>
              <a:gd name="connsiteX153" fmla="*/ 734828 w 1362311"/>
              <a:gd name="connsiteY153" fmla="*/ 506429 h 1178122"/>
              <a:gd name="connsiteX154" fmla="*/ 726727 w 1362311"/>
              <a:gd name="connsiteY154" fmla="*/ 521546 h 1178122"/>
              <a:gd name="connsiteX155" fmla="*/ 718625 w 1362311"/>
              <a:gd name="connsiteY155" fmla="*/ 506429 h 1178122"/>
              <a:gd name="connsiteX156" fmla="*/ 702421 w 1362311"/>
              <a:gd name="connsiteY156" fmla="*/ 506429 h 1178122"/>
              <a:gd name="connsiteX157" fmla="*/ 710523 w 1362311"/>
              <a:gd name="connsiteY157" fmla="*/ 491312 h 1178122"/>
              <a:gd name="connsiteX158" fmla="*/ 702421 w 1362311"/>
              <a:gd name="connsiteY158" fmla="*/ 476194 h 1178122"/>
              <a:gd name="connsiteX159" fmla="*/ 718625 w 1362311"/>
              <a:gd name="connsiteY159" fmla="*/ 476194 h 1178122"/>
              <a:gd name="connsiteX160" fmla="*/ 24305 w 1362311"/>
              <a:gd name="connsiteY160" fmla="*/ 494633 h 1178122"/>
              <a:gd name="connsiteX161" fmla="*/ 32407 w 1362311"/>
              <a:gd name="connsiteY161" fmla="*/ 509750 h 1178122"/>
              <a:gd name="connsiteX162" fmla="*/ 48611 w 1362311"/>
              <a:gd name="connsiteY162" fmla="*/ 509750 h 1178122"/>
              <a:gd name="connsiteX163" fmla="*/ 40509 w 1362311"/>
              <a:gd name="connsiteY163" fmla="*/ 524868 h 1178122"/>
              <a:gd name="connsiteX164" fmla="*/ 48611 w 1362311"/>
              <a:gd name="connsiteY164" fmla="*/ 539985 h 1178122"/>
              <a:gd name="connsiteX165" fmla="*/ 32407 w 1362311"/>
              <a:gd name="connsiteY165" fmla="*/ 539985 h 1178122"/>
              <a:gd name="connsiteX166" fmla="*/ 24306 w 1362311"/>
              <a:gd name="connsiteY166" fmla="*/ 555102 h 1178122"/>
              <a:gd name="connsiteX167" fmla="*/ 16204 w 1362311"/>
              <a:gd name="connsiteY167" fmla="*/ 539985 h 1178122"/>
              <a:gd name="connsiteX168" fmla="*/ 0 w 1362311"/>
              <a:gd name="connsiteY168" fmla="*/ 539985 h 1178122"/>
              <a:gd name="connsiteX169" fmla="*/ 8102 w 1362311"/>
              <a:gd name="connsiteY169" fmla="*/ 524868 h 1178122"/>
              <a:gd name="connsiteX170" fmla="*/ 0 w 1362311"/>
              <a:gd name="connsiteY170" fmla="*/ 509750 h 1178122"/>
              <a:gd name="connsiteX171" fmla="*/ 16203 w 1362311"/>
              <a:gd name="connsiteY171" fmla="*/ 509750 h 1178122"/>
              <a:gd name="connsiteX172" fmla="*/ 1170018 w 1362311"/>
              <a:gd name="connsiteY172" fmla="*/ 265399 h 1178122"/>
              <a:gd name="connsiteX173" fmla="*/ 1178120 w 1362311"/>
              <a:gd name="connsiteY173" fmla="*/ 280516 h 1178122"/>
              <a:gd name="connsiteX174" fmla="*/ 1194324 w 1362311"/>
              <a:gd name="connsiteY174" fmla="*/ 280516 h 1178122"/>
              <a:gd name="connsiteX175" fmla="*/ 1186222 w 1362311"/>
              <a:gd name="connsiteY175" fmla="*/ 295634 h 1178122"/>
              <a:gd name="connsiteX176" fmla="*/ 1194324 w 1362311"/>
              <a:gd name="connsiteY176" fmla="*/ 310751 h 1178122"/>
              <a:gd name="connsiteX177" fmla="*/ 1178120 w 1362311"/>
              <a:gd name="connsiteY177" fmla="*/ 310751 h 1178122"/>
              <a:gd name="connsiteX178" fmla="*/ 1170019 w 1362311"/>
              <a:gd name="connsiteY178" fmla="*/ 325868 h 1178122"/>
              <a:gd name="connsiteX179" fmla="*/ 1161917 w 1362311"/>
              <a:gd name="connsiteY179" fmla="*/ 310751 h 1178122"/>
              <a:gd name="connsiteX180" fmla="*/ 1145713 w 1362311"/>
              <a:gd name="connsiteY180" fmla="*/ 310751 h 1178122"/>
              <a:gd name="connsiteX181" fmla="*/ 1153815 w 1362311"/>
              <a:gd name="connsiteY181" fmla="*/ 295634 h 1178122"/>
              <a:gd name="connsiteX182" fmla="*/ 1145712 w 1362311"/>
              <a:gd name="connsiteY182" fmla="*/ 280516 h 1178122"/>
              <a:gd name="connsiteX183" fmla="*/ 1161916 w 1362311"/>
              <a:gd name="connsiteY183" fmla="*/ 280516 h 1178122"/>
              <a:gd name="connsiteX184" fmla="*/ 281644 w 1362311"/>
              <a:gd name="connsiteY184" fmla="*/ 307146 h 1178122"/>
              <a:gd name="connsiteX185" fmla="*/ 304929 w 1362311"/>
              <a:gd name="connsiteY185" fmla="*/ 309372 h 1178122"/>
              <a:gd name="connsiteX186" fmla="*/ 501044 w 1362311"/>
              <a:gd name="connsiteY186" fmla="*/ 491869 h 1178122"/>
              <a:gd name="connsiteX187" fmla="*/ 297771 w 1362311"/>
              <a:gd name="connsiteY187" fmla="*/ 364603 h 1178122"/>
              <a:gd name="connsiteX188" fmla="*/ 288472 w 1362311"/>
              <a:gd name="connsiteY188" fmla="*/ 364265 h 1178122"/>
              <a:gd name="connsiteX189" fmla="*/ 208744 w 1362311"/>
              <a:gd name="connsiteY189" fmla="*/ 244930 h 1178122"/>
              <a:gd name="connsiteX190" fmla="*/ 231666 w 1362311"/>
              <a:gd name="connsiteY190" fmla="*/ 287700 h 1178122"/>
              <a:gd name="connsiteX191" fmla="*/ 277510 w 1362311"/>
              <a:gd name="connsiteY191" fmla="*/ 287701 h 1178122"/>
              <a:gd name="connsiteX192" fmla="*/ 254589 w 1362311"/>
              <a:gd name="connsiteY192" fmla="*/ 330471 h 1178122"/>
              <a:gd name="connsiteX193" fmla="*/ 277510 w 1362311"/>
              <a:gd name="connsiteY193" fmla="*/ 373242 h 1178122"/>
              <a:gd name="connsiteX194" fmla="*/ 231666 w 1362311"/>
              <a:gd name="connsiteY194" fmla="*/ 373242 h 1178122"/>
              <a:gd name="connsiteX195" fmla="*/ 208744 w 1362311"/>
              <a:gd name="connsiteY195" fmla="*/ 416012 h 1178122"/>
              <a:gd name="connsiteX196" fmla="*/ 185822 w 1362311"/>
              <a:gd name="connsiteY196" fmla="*/ 373242 h 1178122"/>
              <a:gd name="connsiteX197" fmla="*/ 139978 w 1362311"/>
              <a:gd name="connsiteY197" fmla="*/ 373242 h 1178122"/>
              <a:gd name="connsiteX198" fmla="*/ 162899 w 1362311"/>
              <a:gd name="connsiteY198" fmla="*/ 330471 h 1178122"/>
              <a:gd name="connsiteX199" fmla="*/ 139978 w 1362311"/>
              <a:gd name="connsiteY199" fmla="*/ 287701 h 1178122"/>
              <a:gd name="connsiteX200" fmla="*/ 185822 w 1362311"/>
              <a:gd name="connsiteY200" fmla="*/ 287700 h 1178122"/>
              <a:gd name="connsiteX201" fmla="*/ 999055 w 1362311"/>
              <a:gd name="connsiteY201" fmla="*/ 131339 h 1178122"/>
              <a:gd name="connsiteX202" fmla="*/ 1020136 w 1362311"/>
              <a:gd name="connsiteY202" fmla="*/ 184863 h 1178122"/>
              <a:gd name="connsiteX203" fmla="*/ 1012109 w 1362311"/>
              <a:gd name="connsiteY203" fmla="*/ 189572 h 1178122"/>
              <a:gd name="connsiteX204" fmla="*/ 893516 w 1362311"/>
              <a:gd name="connsiteY204" fmla="*/ 398023 h 1178122"/>
              <a:gd name="connsiteX205" fmla="*/ 979612 w 1362311"/>
              <a:gd name="connsiteY205" fmla="*/ 144343 h 1178122"/>
              <a:gd name="connsiteX206" fmla="*/ 766526 w 1362311"/>
              <a:gd name="connsiteY206" fmla="*/ 88624 h 1178122"/>
              <a:gd name="connsiteX207" fmla="*/ 774627 w 1362311"/>
              <a:gd name="connsiteY207" fmla="*/ 103741 h 1178122"/>
              <a:gd name="connsiteX208" fmla="*/ 790831 w 1362311"/>
              <a:gd name="connsiteY208" fmla="*/ 103741 h 1178122"/>
              <a:gd name="connsiteX209" fmla="*/ 782729 w 1362311"/>
              <a:gd name="connsiteY209" fmla="*/ 118859 h 1178122"/>
              <a:gd name="connsiteX210" fmla="*/ 790832 w 1362311"/>
              <a:gd name="connsiteY210" fmla="*/ 133976 h 1178122"/>
              <a:gd name="connsiteX211" fmla="*/ 774628 w 1362311"/>
              <a:gd name="connsiteY211" fmla="*/ 133976 h 1178122"/>
              <a:gd name="connsiteX212" fmla="*/ 766527 w 1362311"/>
              <a:gd name="connsiteY212" fmla="*/ 149093 h 1178122"/>
              <a:gd name="connsiteX213" fmla="*/ 758424 w 1362311"/>
              <a:gd name="connsiteY213" fmla="*/ 133976 h 1178122"/>
              <a:gd name="connsiteX214" fmla="*/ 742220 w 1362311"/>
              <a:gd name="connsiteY214" fmla="*/ 133976 h 1178122"/>
              <a:gd name="connsiteX215" fmla="*/ 750322 w 1362311"/>
              <a:gd name="connsiteY215" fmla="*/ 118859 h 1178122"/>
              <a:gd name="connsiteX216" fmla="*/ 742220 w 1362311"/>
              <a:gd name="connsiteY216" fmla="*/ 103741 h 1178122"/>
              <a:gd name="connsiteX217" fmla="*/ 758424 w 1362311"/>
              <a:gd name="connsiteY217" fmla="*/ 103741 h 1178122"/>
              <a:gd name="connsiteX218" fmla="*/ 223029 w 1362311"/>
              <a:gd name="connsiteY218" fmla="*/ 132632 h 1178122"/>
              <a:gd name="connsiteX219" fmla="*/ 231130 w 1362311"/>
              <a:gd name="connsiteY219" fmla="*/ 147749 h 1178122"/>
              <a:gd name="connsiteX220" fmla="*/ 247334 w 1362311"/>
              <a:gd name="connsiteY220" fmla="*/ 147749 h 1178122"/>
              <a:gd name="connsiteX221" fmla="*/ 239232 w 1362311"/>
              <a:gd name="connsiteY221" fmla="*/ 162867 h 1178122"/>
              <a:gd name="connsiteX222" fmla="*/ 247334 w 1362311"/>
              <a:gd name="connsiteY222" fmla="*/ 177984 h 1178122"/>
              <a:gd name="connsiteX223" fmla="*/ 231130 w 1362311"/>
              <a:gd name="connsiteY223" fmla="*/ 177984 h 1178122"/>
              <a:gd name="connsiteX224" fmla="*/ 223029 w 1362311"/>
              <a:gd name="connsiteY224" fmla="*/ 193101 h 1178122"/>
              <a:gd name="connsiteX225" fmla="*/ 214927 w 1362311"/>
              <a:gd name="connsiteY225" fmla="*/ 177984 h 1178122"/>
              <a:gd name="connsiteX226" fmla="*/ 198723 w 1362311"/>
              <a:gd name="connsiteY226" fmla="*/ 177984 h 1178122"/>
              <a:gd name="connsiteX227" fmla="*/ 206825 w 1362311"/>
              <a:gd name="connsiteY227" fmla="*/ 162867 h 1178122"/>
              <a:gd name="connsiteX228" fmla="*/ 198723 w 1362311"/>
              <a:gd name="connsiteY228" fmla="*/ 147749 h 1178122"/>
              <a:gd name="connsiteX229" fmla="*/ 214927 w 1362311"/>
              <a:gd name="connsiteY229" fmla="*/ 147749 h 1178122"/>
              <a:gd name="connsiteX230" fmla="*/ 581260 w 1362311"/>
              <a:gd name="connsiteY230" fmla="*/ 96813 h 1178122"/>
              <a:gd name="connsiteX231" fmla="*/ 599110 w 1362311"/>
              <a:gd name="connsiteY231" fmla="*/ 111929 h 1178122"/>
              <a:gd name="connsiteX232" fmla="*/ 656007 w 1362311"/>
              <a:gd name="connsiteY232" fmla="*/ 373710 h 1178122"/>
              <a:gd name="connsiteX233" fmla="*/ 561713 w 1362311"/>
              <a:gd name="connsiteY233" fmla="*/ 153199 h 1178122"/>
              <a:gd name="connsiteX234" fmla="*/ 554269 w 1362311"/>
              <a:gd name="connsiteY234" fmla="*/ 147614 h 1178122"/>
              <a:gd name="connsiteX235" fmla="*/ 1033725 w 1362311"/>
              <a:gd name="connsiteY235" fmla="*/ 41990 h 1178122"/>
              <a:gd name="connsiteX236" fmla="*/ 1074190 w 1362311"/>
              <a:gd name="connsiteY236" fmla="*/ 68772 h 1178122"/>
              <a:gd name="connsiteX237" fmla="*/ 1114550 w 1362311"/>
              <a:gd name="connsiteY237" fmla="*/ 47029 h 1178122"/>
              <a:gd name="connsiteX238" fmla="*/ 1114657 w 1362311"/>
              <a:gd name="connsiteY238" fmla="*/ 95554 h 1178122"/>
              <a:gd name="connsiteX239" fmla="*/ 1155122 w 1362311"/>
              <a:gd name="connsiteY239" fmla="*/ 122337 h 1178122"/>
              <a:gd name="connsiteX240" fmla="*/ 1114762 w 1362311"/>
              <a:gd name="connsiteY240" fmla="*/ 144080 h 1178122"/>
              <a:gd name="connsiteX241" fmla="*/ 1114868 w 1362311"/>
              <a:gd name="connsiteY241" fmla="*/ 192605 h 1178122"/>
              <a:gd name="connsiteX242" fmla="*/ 1074403 w 1362311"/>
              <a:gd name="connsiteY242" fmla="*/ 165824 h 1178122"/>
              <a:gd name="connsiteX243" fmla="*/ 1034043 w 1362311"/>
              <a:gd name="connsiteY243" fmla="*/ 187567 h 1178122"/>
              <a:gd name="connsiteX244" fmla="*/ 1033936 w 1362311"/>
              <a:gd name="connsiteY244" fmla="*/ 139042 h 1178122"/>
              <a:gd name="connsiteX245" fmla="*/ 993472 w 1362311"/>
              <a:gd name="connsiteY245" fmla="*/ 112260 h 1178122"/>
              <a:gd name="connsiteX246" fmla="*/ 1033831 w 1362311"/>
              <a:gd name="connsiteY246" fmla="*/ 90515 h 1178122"/>
              <a:gd name="connsiteX247" fmla="*/ 476023 w 1362311"/>
              <a:gd name="connsiteY247" fmla="*/ 0 h 1178122"/>
              <a:gd name="connsiteX248" fmla="*/ 513669 w 1362311"/>
              <a:gd name="connsiteY248" fmla="*/ 26161 h 1178122"/>
              <a:gd name="connsiteX249" fmla="*/ 556901 w 1362311"/>
              <a:gd name="connsiteY249" fmla="*/ 4121 h 1178122"/>
              <a:gd name="connsiteX250" fmla="*/ 551315 w 1362311"/>
              <a:gd name="connsiteY250" fmla="*/ 52323 h 1178122"/>
              <a:gd name="connsiteX251" fmla="*/ 588960 w 1362311"/>
              <a:gd name="connsiteY251" fmla="*/ 78487 h 1178122"/>
              <a:gd name="connsiteX252" fmla="*/ 545731 w 1362311"/>
              <a:gd name="connsiteY252" fmla="*/ 100527 h 1178122"/>
              <a:gd name="connsiteX253" fmla="*/ 540144 w 1362311"/>
              <a:gd name="connsiteY253" fmla="*/ 148731 h 1178122"/>
              <a:gd name="connsiteX254" fmla="*/ 502498 w 1362311"/>
              <a:gd name="connsiteY254" fmla="*/ 122568 h 1178122"/>
              <a:gd name="connsiteX255" fmla="*/ 459267 w 1362311"/>
              <a:gd name="connsiteY255" fmla="*/ 144609 h 1178122"/>
              <a:gd name="connsiteX256" fmla="*/ 464853 w 1362311"/>
              <a:gd name="connsiteY256" fmla="*/ 96406 h 1178122"/>
              <a:gd name="connsiteX257" fmla="*/ 427206 w 1362311"/>
              <a:gd name="connsiteY257" fmla="*/ 70244 h 1178122"/>
              <a:gd name="connsiteX258" fmla="*/ 470437 w 1362311"/>
              <a:gd name="connsiteY258" fmla="*/ 48202 h 117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1362311" h="1178122">
                <a:moveTo>
                  <a:pt x="1089425" y="1092336"/>
                </a:moveTo>
                <a:lnTo>
                  <a:pt x="1097526" y="1107453"/>
                </a:lnTo>
                <a:lnTo>
                  <a:pt x="1113730" y="1107453"/>
                </a:lnTo>
                <a:lnTo>
                  <a:pt x="1105628" y="1122571"/>
                </a:lnTo>
                <a:lnTo>
                  <a:pt x="1113730" y="1137688"/>
                </a:lnTo>
                <a:lnTo>
                  <a:pt x="1097526" y="1137688"/>
                </a:lnTo>
                <a:lnTo>
                  <a:pt x="1089425" y="1152805"/>
                </a:lnTo>
                <a:lnTo>
                  <a:pt x="1081323" y="1137688"/>
                </a:lnTo>
                <a:lnTo>
                  <a:pt x="1065119" y="1137688"/>
                </a:lnTo>
                <a:lnTo>
                  <a:pt x="1073221" y="1122571"/>
                </a:lnTo>
                <a:lnTo>
                  <a:pt x="1065119" y="1107453"/>
                </a:lnTo>
                <a:lnTo>
                  <a:pt x="1081323" y="1107453"/>
                </a:lnTo>
                <a:close/>
                <a:moveTo>
                  <a:pt x="790436" y="1008536"/>
                </a:moveTo>
                <a:lnTo>
                  <a:pt x="798538" y="1023653"/>
                </a:lnTo>
                <a:lnTo>
                  <a:pt x="814742" y="1023653"/>
                </a:lnTo>
                <a:lnTo>
                  <a:pt x="806640" y="1038771"/>
                </a:lnTo>
                <a:lnTo>
                  <a:pt x="814742" y="1053888"/>
                </a:lnTo>
                <a:lnTo>
                  <a:pt x="798538" y="1053889"/>
                </a:lnTo>
                <a:lnTo>
                  <a:pt x="790437" y="1069005"/>
                </a:lnTo>
                <a:lnTo>
                  <a:pt x="782335" y="1053888"/>
                </a:lnTo>
                <a:lnTo>
                  <a:pt x="766131" y="1053889"/>
                </a:lnTo>
                <a:lnTo>
                  <a:pt x="774233" y="1038772"/>
                </a:lnTo>
                <a:lnTo>
                  <a:pt x="766130" y="1023653"/>
                </a:lnTo>
                <a:lnTo>
                  <a:pt x="782334" y="1023653"/>
                </a:lnTo>
                <a:close/>
                <a:moveTo>
                  <a:pt x="602807" y="1024352"/>
                </a:moveTo>
                <a:lnTo>
                  <a:pt x="612590" y="1071881"/>
                </a:lnTo>
                <a:lnTo>
                  <a:pt x="657582" y="1090055"/>
                </a:lnTo>
                <a:lnTo>
                  <a:pt x="622370" y="1119411"/>
                </a:lnTo>
                <a:lnTo>
                  <a:pt x="632152" y="1166941"/>
                </a:lnTo>
                <a:lnTo>
                  <a:pt x="587158" y="1148767"/>
                </a:lnTo>
                <a:lnTo>
                  <a:pt x="551945" y="1178122"/>
                </a:lnTo>
                <a:lnTo>
                  <a:pt x="542163" y="1130594"/>
                </a:lnTo>
                <a:lnTo>
                  <a:pt x="497170" y="1112419"/>
                </a:lnTo>
                <a:lnTo>
                  <a:pt x="532382" y="1083064"/>
                </a:lnTo>
                <a:lnTo>
                  <a:pt x="522601" y="1035534"/>
                </a:lnTo>
                <a:lnTo>
                  <a:pt x="567594" y="1053708"/>
                </a:lnTo>
                <a:close/>
                <a:moveTo>
                  <a:pt x="219034" y="929864"/>
                </a:moveTo>
                <a:lnTo>
                  <a:pt x="227135" y="944981"/>
                </a:lnTo>
                <a:lnTo>
                  <a:pt x="243339" y="944981"/>
                </a:lnTo>
                <a:lnTo>
                  <a:pt x="235237" y="960099"/>
                </a:lnTo>
                <a:lnTo>
                  <a:pt x="243339" y="975216"/>
                </a:lnTo>
                <a:lnTo>
                  <a:pt x="227135" y="975216"/>
                </a:lnTo>
                <a:lnTo>
                  <a:pt x="219034" y="990333"/>
                </a:lnTo>
                <a:lnTo>
                  <a:pt x="210932" y="975216"/>
                </a:lnTo>
                <a:lnTo>
                  <a:pt x="194728" y="975216"/>
                </a:lnTo>
                <a:lnTo>
                  <a:pt x="202830" y="960099"/>
                </a:lnTo>
                <a:lnTo>
                  <a:pt x="194728" y="944981"/>
                </a:lnTo>
                <a:lnTo>
                  <a:pt x="210932" y="944981"/>
                </a:lnTo>
                <a:close/>
                <a:moveTo>
                  <a:pt x="1153987" y="830395"/>
                </a:moveTo>
                <a:lnTo>
                  <a:pt x="1175422" y="870919"/>
                </a:lnTo>
                <a:lnTo>
                  <a:pt x="1223947" y="871184"/>
                </a:lnTo>
                <a:lnTo>
                  <a:pt x="1196857" y="911443"/>
                </a:lnTo>
                <a:lnTo>
                  <a:pt x="1218290" y="951969"/>
                </a:lnTo>
                <a:lnTo>
                  <a:pt x="1169767" y="951705"/>
                </a:lnTo>
                <a:lnTo>
                  <a:pt x="1142675" y="991963"/>
                </a:lnTo>
                <a:lnTo>
                  <a:pt x="1121241" y="951439"/>
                </a:lnTo>
                <a:lnTo>
                  <a:pt x="1072717" y="951174"/>
                </a:lnTo>
                <a:lnTo>
                  <a:pt x="1099806" y="910915"/>
                </a:lnTo>
                <a:lnTo>
                  <a:pt x="1078372" y="870390"/>
                </a:lnTo>
                <a:lnTo>
                  <a:pt x="1126897" y="870654"/>
                </a:lnTo>
                <a:close/>
                <a:moveTo>
                  <a:pt x="1338006" y="792163"/>
                </a:moveTo>
                <a:lnTo>
                  <a:pt x="1346107" y="807280"/>
                </a:lnTo>
                <a:lnTo>
                  <a:pt x="1362311" y="807280"/>
                </a:lnTo>
                <a:lnTo>
                  <a:pt x="1354209" y="822398"/>
                </a:lnTo>
                <a:lnTo>
                  <a:pt x="1362311" y="837515"/>
                </a:lnTo>
                <a:lnTo>
                  <a:pt x="1346107" y="837515"/>
                </a:lnTo>
                <a:lnTo>
                  <a:pt x="1338006" y="852632"/>
                </a:lnTo>
                <a:lnTo>
                  <a:pt x="1329904" y="837515"/>
                </a:lnTo>
                <a:lnTo>
                  <a:pt x="1313700" y="837515"/>
                </a:lnTo>
                <a:lnTo>
                  <a:pt x="1321802" y="822398"/>
                </a:lnTo>
                <a:lnTo>
                  <a:pt x="1313699" y="807280"/>
                </a:lnTo>
                <a:lnTo>
                  <a:pt x="1329904" y="807280"/>
                </a:lnTo>
                <a:close/>
                <a:moveTo>
                  <a:pt x="698540" y="790097"/>
                </a:moveTo>
                <a:cubicBezTo>
                  <a:pt x="755907" y="862669"/>
                  <a:pt x="739344" y="974147"/>
                  <a:pt x="664766" y="1055852"/>
                </a:cubicBezTo>
                <a:lnTo>
                  <a:pt x="648307" y="1072473"/>
                </a:lnTo>
                <a:lnTo>
                  <a:pt x="616975" y="1024228"/>
                </a:lnTo>
                <a:lnTo>
                  <a:pt x="623902" y="1018013"/>
                </a:lnTo>
                <a:cubicBezTo>
                  <a:pt x="688114" y="952656"/>
                  <a:pt x="717675" y="865254"/>
                  <a:pt x="698540" y="790097"/>
                </a:cubicBezTo>
                <a:close/>
                <a:moveTo>
                  <a:pt x="934419" y="712032"/>
                </a:moveTo>
                <a:cubicBezTo>
                  <a:pt x="1002114" y="709947"/>
                  <a:pt x="1073630" y="748888"/>
                  <a:pt x="1122010" y="816290"/>
                </a:cubicBezTo>
                <a:lnTo>
                  <a:pt x="1134865" y="835832"/>
                </a:lnTo>
                <a:lnTo>
                  <a:pt x="1081181" y="856503"/>
                </a:lnTo>
                <a:lnTo>
                  <a:pt x="1076534" y="848440"/>
                </a:lnTo>
                <a:cubicBezTo>
                  <a:pt x="1025878" y="772095"/>
                  <a:pt x="946484" y="725088"/>
                  <a:pt x="868995" y="728258"/>
                </a:cubicBezTo>
                <a:cubicBezTo>
                  <a:pt x="889712" y="717981"/>
                  <a:pt x="911853" y="712728"/>
                  <a:pt x="934419" y="712032"/>
                </a:cubicBezTo>
                <a:close/>
                <a:moveTo>
                  <a:pt x="763423" y="618742"/>
                </a:moveTo>
                <a:lnTo>
                  <a:pt x="771524" y="633859"/>
                </a:lnTo>
                <a:lnTo>
                  <a:pt x="787728" y="633859"/>
                </a:lnTo>
                <a:lnTo>
                  <a:pt x="779626" y="648977"/>
                </a:lnTo>
                <a:lnTo>
                  <a:pt x="787728" y="664094"/>
                </a:lnTo>
                <a:lnTo>
                  <a:pt x="771524" y="664094"/>
                </a:lnTo>
                <a:lnTo>
                  <a:pt x="763423" y="679211"/>
                </a:lnTo>
                <a:lnTo>
                  <a:pt x="755321" y="664094"/>
                </a:lnTo>
                <a:lnTo>
                  <a:pt x="739117" y="664094"/>
                </a:lnTo>
                <a:lnTo>
                  <a:pt x="747219" y="648977"/>
                </a:lnTo>
                <a:lnTo>
                  <a:pt x="739117" y="633859"/>
                </a:lnTo>
                <a:lnTo>
                  <a:pt x="755321" y="633859"/>
                </a:lnTo>
                <a:close/>
                <a:moveTo>
                  <a:pt x="125934" y="651238"/>
                </a:moveTo>
                <a:lnTo>
                  <a:pt x="168105" y="675244"/>
                </a:lnTo>
                <a:lnTo>
                  <a:pt x="206915" y="650842"/>
                </a:lnTo>
                <a:lnTo>
                  <a:pt x="210278" y="699250"/>
                </a:lnTo>
                <a:lnTo>
                  <a:pt x="252448" y="723257"/>
                </a:lnTo>
                <a:lnTo>
                  <a:pt x="213639" y="747660"/>
                </a:lnTo>
                <a:lnTo>
                  <a:pt x="217000" y="796069"/>
                </a:lnTo>
                <a:lnTo>
                  <a:pt x="174829" y="772063"/>
                </a:lnTo>
                <a:lnTo>
                  <a:pt x="136020" y="796465"/>
                </a:lnTo>
                <a:lnTo>
                  <a:pt x="132656" y="748057"/>
                </a:lnTo>
                <a:lnTo>
                  <a:pt x="90486" y="724050"/>
                </a:lnTo>
                <a:lnTo>
                  <a:pt x="129296" y="699647"/>
                </a:lnTo>
                <a:close/>
                <a:moveTo>
                  <a:pt x="318084" y="632338"/>
                </a:moveTo>
                <a:cubicBezTo>
                  <a:pt x="394256" y="621963"/>
                  <a:pt x="466379" y="646941"/>
                  <a:pt x="504827" y="704695"/>
                </a:cubicBezTo>
                <a:cubicBezTo>
                  <a:pt x="439278" y="663246"/>
                  <a:pt x="347018" y="664317"/>
                  <a:pt x="265002" y="705159"/>
                </a:cubicBezTo>
                <a:lnTo>
                  <a:pt x="256949" y="709823"/>
                </a:lnTo>
                <a:lnTo>
                  <a:pt x="220764" y="665102"/>
                </a:lnTo>
                <a:lnTo>
                  <a:pt x="241662" y="654592"/>
                </a:lnTo>
                <a:cubicBezTo>
                  <a:pt x="266854" y="643182"/>
                  <a:pt x="292694" y="635796"/>
                  <a:pt x="318084" y="632338"/>
                </a:cubicBezTo>
                <a:close/>
                <a:moveTo>
                  <a:pt x="570150" y="570607"/>
                </a:moveTo>
                <a:lnTo>
                  <a:pt x="578252" y="585724"/>
                </a:lnTo>
                <a:lnTo>
                  <a:pt x="594456" y="585724"/>
                </a:lnTo>
                <a:lnTo>
                  <a:pt x="586354" y="600842"/>
                </a:lnTo>
                <a:lnTo>
                  <a:pt x="594456" y="615959"/>
                </a:lnTo>
                <a:lnTo>
                  <a:pt x="578252" y="615959"/>
                </a:lnTo>
                <a:lnTo>
                  <a:pt x="570151" y="631076"/>
                </a:lnTo>
                <a:lnTo>
                  <a:pt x="562049" y="615959"/>
                </a:lnTo>
                <a:lnTo>
                  <a:pt x="545845" y="615959"/>
                </a:lnTo>
                <a:lnTo>
                  <a:pt x="553947" y="600842"/>
                </a:lnTo>
                <a:lnTo>
                  <a:pt x="545844" y="585724"/>
                </a:lnTo>
                <a:lnTo>
                  <a:pt x="562048" y="585724"/>
                </a:lnTo>
                <a:close/>
                <a:moveTo>
                  <a:pt x="1211285" y="471532"/>
                </a:moveTo>
                <a:lnTo>
                  <a:pt x="1251713" y="493148"/>
                </a:lnTo>
                <a:lnTo>
                  <a:pt x="1292094" y="466241"/>
                </a:lnTo>
                <a:lnTo>
                  <a:pt x="1292140" y="514766"/>
                </a:lnTo>
                <a:lnTo>
                  <a:pt x="1332567" y="536384"/>
                </a:lnTo>
                <a:lnTo>
                  <a:pt x="1292187" y="563292"/>
                </a:lnTo>
                <a:lnTo>
                  <a:pt x="1292231" y="611818"/>
                </a:lnTo>
                <a:lnTo>
                  <a:pt x="1251804" y="590200"/>
                </a:lnTo>
                <a:lnTo>
                  <a:pt x="1211422" y="617108"/>
                </a:lnTo>
                <a:lnTo>
                  <a:pt x="1211376" y="568583"/>
                </a:lnTo>
                <a:lnTo>
                  <a:pt x="1170949" y="546965"/>
                </a:lnTo>
                <a:lnTo>
                  <a:pt x="1211330" y="520056"/>
                </a:lnTo>
                <a:close/>
                <a:moveTo>
                  <a:pt x="1043239" y="463614"/>
                </a:moveTo>
                <a:cubicBezTo>
                  <a:pt x="1061143" y="460564"/>
                  <a:pt x="1079913" y="459628"/>
                  <a:pt x="1099091" y="460878"/>
                </a:cubicBezTo>
                <a:cubicBezTo>
                  <a:pt x="1124662" y="462545"/>
                  <a:pt x="1150957" y="468099"/>
                  <a:pt x="1176888" y="477712"/>
                </a:cubicBezTo>
                <a:lnTo>
                  <a:pt x="1198472" y="486729"/>
                </a:lnTo>
                <a:lnTo>
                  <a:pt x="1165516" y="533880"/>
                </a:lnTo>
                <a:lnTo>
                  <a:pt x="1157156" y="529793"/>
                </a:lnTo>
                <a:cubicBezTo>
                  <a:pt x="1072475" y="494811"/>
                  <a:pt x="980367" y="500220"/>
                  <a:pt x="917890" y="546169"/>
                </a:cubicBezTo>
                <a:cubicBezTo>
                  <a:pt x="943613" y="500936"/>
                  <a:pt x="989527" y="472763"/>
                  <a:pt x="1043239" y="463614"/>
                </a:cubicBezTo>
                <a:close/>
                <a:moveTo>
                  <a:pt x="726727" y="461077"/>
                </a:moveTo>
                <a:lnTo>
                  <a:pt x="734828" y="476194"/>
                </a:lnTo>
                <a:lnTo>
                  <a:pt x="751032" y="476194"/>
                </a:lnTo>
                <a:lnTo>
                  <a:pt x="742930" y="491312"/>
                </a:lnTo>
                <a:lnTo>
                  <a:pt x="751032" y="506429"/>
                </a:lnTo>
                <a:lnTo>
                  <a:pt x="734828" y="506429"/>
                </a:lnTo>
                <a:lnTo>
                  <a:pt x="726727" y="521546"/>
                </a:lnTo>
                <a:lnTo>
                  <a:pt x="718625" y="506429"/>
                </a:lnTo>
                <a:lnTo>
                  <a:pt x="702421" y="506429"/>
                </a:lnTo>
                <a:lnTo>
                  <a:pt x="710523" y="491312"/>
                </a:lnTo>
                <a:lnTo>
                  <a:pt x="702421" y="476194"/>
                </a:lnTo>
                <a:lnTo>
                  <a:pt x="718625" y="476194"/>
                </a:lnTo>
                <a:close/>
                <a:moveTo>
                  <a:pt x="24305" y="494633"/>
                </a:moveTo>
                <a:lnTo>
                  <a:pt x="32407" y="509750"/>
                </a:lnTo>
                <a:lnTo>
                  <a:pt x="48611" y="509750"/>
                </a:lnTo>
                <a:lnTo>
                  <a:pt x="40509" y="524868"/>
                </a:lnTo>
                <a:lnTo>
                  <a:pt x="48611" y="539985"/>
                </a:lnTo>
                <a:lnTo>
                  <a:pt x="32407" y="539985"/>
                </a:lnTo>
                <a:lnTo>
                  <a:pt x="24306" y="555102"/>
                </a:lnTo>
                <a:lnTo>
                  <a:pt x="16204" y="539985"/>
                </a:lnTo>
                <a:lnTo>
                  <a:pt x="0" y="539985"/>
                </a:lnTo>
                <a:lnTo>
                  <a:pt x="8102" y="524868"/>
                </a:lnTo>
                <a:lnTo>
                  <a:pt x="0" y="509750"/>
                </a:lnTo>
                <a:lnTo>
                  <a:pt x="16203" y="509750"/>
                </a:lnTo>
                <a:close/>
                <a:moveTo>
                  <a:pt x="1170018" y="265399"/>
                </a:moveTo>
                <a:lnTo>
                  <a:pt x="1178120" y="280516"/>
                </a:lnTo>
                <a:lnTo>
                  <a:pt x="1194324" y="280516"/>
                </a:lnTo>
                <a:lnTo>
                  <a:pt x="1186222" y="295634"/>
                </a:lnTo>
                <a:lnTo>
                  <a:pt x="1194324" y="310751"/>
                </a:lnTo>
                <a:lnTo>
                  <a:pt x="1178120" y="310751"/>
                </a:lnTo>
                <a:lnTo>
                  <a:pt x="1170019" y="325868"/>
                </a:lnTo>
                <a:lnTo>
                  <a:pt x="1161917" y="310751"/>
                </a:lnTo>
                <a:lnTo>
                  <a:pt x="1145713" y="310751"/>
                </a:lnTo>
                <a:lnTo>
                  <a:pt x="1153815" y="295634"/>
                </a:lnTo>
                <a:lnTo>
                  <a:pt x="1145712" y="280516"/>
                </a:lnTo>
                <a:lnTo>
                  <a:pt x="1161916" y="280516"/>
                </a:lnTo>
                <a:close/>
                <a:moveTo>
                  <a:pt x="281644" y="307146"/>
                </a:moveTo>
                <a:lnTo>
                  <a:pt x="304929" y="309372"/>
                </a:lnTo>
                <a:cubicBezTo>
                  <a:pt x="414530" y="324374"/>
                  <a:pt x="498636" y="399393"/>
                  <a:pt x="501044" y="491869"/>
                </a:cubicBezTo>
                <a:cubicBezTo>
                  <a:pt x="467616" y="421888"/>
                  <a:pt x="388942" y="373685"/>
                  <a:pt x="297771" y="364603"/>
                </a:cubicBezTo>
                <a:lnTo>
                  <a:pt x="288472" y="364265"/>
                </a:lnTo>
                <a:close/>
                <a:moveTo>
                  <a:pt x="208744" y="244930"/>
                </a:moveTo>
                <a:lnTo>
                  <a:pt x="231666" y="287700"/>
                </a:lnTo>
                <a:lnTo>
                  <a:pt x="277510" y="287701"/>
                </a:lnTo>
                <a:lnTo>
                  <a:pt x="254589" y="330471"/>
                </a:lnTo>
                <a:lnTo>
                  <a:pt x="277510" y="373242"/>
                </a:lnTo>
                <a:lnTo>
                  <a:pt x="231666" y="373242"/>
                </a:lnTo>
                <a:lnTo>
                  <a:pt x="208744" y="416012"/>
                </a:lnTo>
                <a:lnTo>
                  <a:pt x="185822" y="373242"/>
                </a:lnTo>
                <a:lnTo>
                  <a:pt x="139978" y="373242"/>
                </a:lnTo>
                <a:lnTo>
                  <a:pt x="162899" y="330471"/>
                </a:lnTo>
                <a:lnTo>
                  <a:pt x="139978" y="287701"/>
                </a:lnTo>
                <a:lnTo>
                  <a:pt x="185822" y="287700"/>
                </a:lnTo>
                <a:close/>
                <a:moveTo>
                  <a:pt x="999055" y="131339"/>
                </a:moveTo>
                <a:lnTo>
                  <a:pt x="1020136" y="184863"/>
                </a:lnTo>
                <a:lnTo>
                  <a:pt x="1012109" y="189572"/>
                </a:lnTo>
                <a:cubicBezTo>
                  <a:pt x="936152" y="240809"/>
                  <a:pt x="889754" y="320560"/>
                  <a:pt x="893516" y="398023"/>
                </a:cubicBezTo>
                <a:cubicBezTo>
                  <a:pt x="851775" y="315468"/>
                  <a:pt x="890238" y="209534"/>
                  <a:pt x="979612" y="144343"/>
                </a:cubicBezTo>
                <a:close/>
                <a:moveTo>
                  <a:pt x="766526" y="88624"/>
                </a:moveTo>
                <a:lnTo>
                  <a:pt x="774627" y="103741"/>
                </a:lnTo>
                <a:lnTo>
                  <a:pt x="790831" y="103741"/>
                </a:lnTo>
                <a:lnTo>
                  <a:pt x="782729" y="118859"/>
                </a:lnTo>
                <a:lnTo>
                  <a:pt x="790832" y="133976"/>
                </a:lnTo>
                <a:lnTo>
                  <a:pt x="774628" y="133976"/>
                </a:lnTo>
                <a:lnTo>
                  <a:pt x="766527" y="149093"/>
                </a:lnTo>
                <a:lnTo>
                  <a:pt x="758424" y="133976"/>
                </a:lnTo>
                <a:lnTo>
                  <a:pt x="742220" y="133976"/>
                </a:lnTo>
                <a:lnTo>
                  <a:pt x="750322" y="118859"/>
                </a:lnTo>
                <a:lnTo>
                  <a:pt x="742220" y="103741"/>
                </a:lnTo>
                <a:lnTo>
                  <a:pt x="758424" y="103741"/>
                </a:lnTo>
                <a:close/>
                <a:moveTo>
                  <a:pt x="223029" y="132632"/>
                </a:moveTo>
                <a:lnTo>
                  <a:pt x="231130" y="147749"/>
                </a:lnTo>
                <a:lnTo>
                  <a:pt x="247334" y="147749"/>
                </a:lnTo>
                <a:lnTo>
                  <a:pt x="239232" y="162867"/>
                </a:lnTo>
                <a:lnTo>
                  <a:pt x="247334" y="177984"/>
                </a:lnTo>
                <a:lnTo>
                  <a:pt x="231130" y="177984"/>
                </a:lnTo>
                <a:lnTo>
                  <a:pt x="223029" y="193101"/>
                </a:lnTo>
                <a:lnTo>
                  <a:pt x="214927" y="177984"/>
                </a:lnTo>
                <a:lnTo>
                  <a:pt x="198723" y="177984"/>
                </a:lnTo>
                <a:lnTo>
                  <a:pt x="206825" y="162867"/>
                </a:lnTo>
                <a:lnTo>
                  <a:pt x="198723" y="147749"/>
                </a:lnTo>
                <a:lnTo>
                  <a:pt x="214927" y="147749"/>
                </a:lnTo>
                <a:close/>
                <a:moveTo>
                  <a:pt x="581260" y="96813"/>
                </a:moveTo>
                <a:lnTo>
                  <a:pt x="599110" y="111929"/>
                </a:lnTo>
                <a:cubicBezTo>
                  <a:pt x="680550" y="186796"/>
                  <a:pt x="706805" y="296397"/>
                  <a:pt x="656007" y="373710"/>
                </a:cubicBezTo>
                <a:cubicBezTo>
                  <a:pt x="668494" y="297167"/>
                  <a:pt x="631398" y="212687"/>
                  <a:pt x="561713" y="153199"/>
                </a:cubicBezTo>
                <a:lnTo>
                  <a:pt x="554269" y="147614"/>
                </a:lnTo>
                <a:close/>
                <a:moveTo>
                  <a:pt x="1033725" y="41990"/>
                </a:moveTo>
                <a:lnTo>
                  <a:pt x="1074190" y="68772"/>
                </a:lnTo>
                <a:lnTo>
                  <a:pt x="1114550" y="47029"/>
                </a:lnTo>
                <a:lnTo>
                  <a:pt x="1114657" y="95554"/>
                </a:lnTo>
                <a:lnTo>
                  <a:pt x="1155122" y="122337"/>
                </a:lnTo>
                <a:lnTo>
                  <a:pt x="1114762" y="144080"/>
                </a:lnTo>
                <a:lnTo>
                  <a:pt x="1114868" y="192605"/>
                </a:lnTo>
                <a:lnTo>
                  <a:pt x="1074403" y="165824"/>
                </a:lnTo>
                <a:lnTo>
                  <a:pt x="1034043" y="187567"/>
                </a:lnTo>
                <a:lnTo>
                  <a:pt x="1033936" y="139042"/>
                </a:lnTo>
                <a:lnTo>
                  <a:pt x="993472" y="112260"/>
                </a:lnTo>
                <a:lnTo>
                  <a:pt x="1033831" y="90515"/>
                </a:lnTo>
                <a:close/>
                <a:moveTo>
                  <a:pt x="476023" y="0"/>
                </a:moveTo>
                <a:lnTo>
                  <a:pt x="513669" y="26161"/>
                </a:lnTo>
                <a:lnTo>
                  <a:pt x="556901" y="4121"/>
                </a:lnTo>
                <a:lnTo>
                  <a:pt x="551315" y="52323"/>
                </a:lnTo>
                <a:lnTo>
                  <a:pt x="588960" y="78487"/>
                </a:lnTo>
                <a:lnTo>
                  <a:pt x="545731" y="100527"/>
                </a:lnTo>
                <a:lnTo>
                  <a:pt x="540144" y="148731"/>
                </a:lnTo>
                <a:lnTo>
                  <a:pt x="502498" y="122568"/>
                </a:lnTo>
                <a:lnTo>
                  <a:pt x="459267" y="144609"/>
                </a:lnTo>
                <a:lnTo>
                  <a:pt x="464853" y="96406"/>
                </a:lnTo>
                <a:lnTo>
                  <a:pt x="427206" y="70244"/>
                </a:lnTo>
                <a:lnTo>
                  <a:pt x="470437" y="48202"/>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nvGrpSpPr>
          <p:cNvPr id="45" name="Graphic 12" descr="Woman">
            <a:extLst>
              <a:ext uri="{FF2B5EF4-FFF2-40B4-BE49-F238E27FC236}">
                <a16:creationId xmlns:a16="http://schemas.microsoft.com/office/drawing/2014/main" id="{FF873A3A-333B-FA7C-242D-35B4CA3CCE70}"/>
              </a:ext>
            </a:extLst>
          </p:cNvPr>
          <p:cNvGrpSpPr/>
          <p:nvPr/>
        </p:nvGrpSpPr>
        <p:grpSpPr>
          <a:xfrm>
            <a:off x="3224023" y="2916780"/>
            <a:ext cx="629403" cy="1284237"/>
            <a:chOff x="3435306" y="2209088"/>
            <a:chExt cx="420137" cy="857250"/>
          </a:xfrm>
          <a:solidFill>
            <a:schemeClr val="accent2"/>
          </a:solidFill>
        </p:grpSpPr>
        <p:sp>
          <p:nvSpPr>
            <p:cNvPr id="46" name="Freeform: Shape 45">
              <a:extLst>
                <a:ext uri="{FF2B5EF4-FFF2-40B4-BE49-F238E27FC236}">
                  <a16:creationId xmlns:a16="http://schemas.microsoft.com/office/drawing/2014/main" id="{E1BAA255-715A-8DE5-163B-1F7F09099D30}"/>
                </a:ext>
              </a:extLst>
            </p:cNvPr>
            <p:cNvSpPr/>
            <p:nvPr/>
          </p:nvSpPr>
          <p:spPr>
            <a:xfrm>
              <a:off x="3570122" y="2209088"/>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pPr>
                <a:defRPr/>
              </a:pPr>
              <a:endParaRPr lang="en-GB">
                <a:solidFill>
                  <a:srgbClr val="111111"/>
                </a:solidFill>
              </a:endParaRPr>
            </a:p>
          </p:txBody>
        </p:sp>
        <p:sp>
          <p:nvSpPr>
            <p:cNvPr id="47" name="Freeform: Shape 46">
              <a:extLst>
                <a:ext uri="{FF2B5EF4-FFF2-40B4-BE49-F238E27FC236}">
                  <a16:creationId xmlns:a16="http://schemas.microsoft.com/office/drawing/2014/main" id="{95CC617E-25F2-6753-1657-87893008433C}"/>
                </a:ext>
              </a:extLst>
            </p:cNvPr>
            <p:cNvSpPr/>
            <p:nvPr/>
          </p:nvSpPr>
          <p:spPr>
            <a:xfrm>
              <a:off x="3435306" y="2380538"/>
              <a:ext cx="420137" cy="685800"/>
            </a:xfrm>
            <a:custGeom>
              <a:avLst/>
              <a:gdLst>
                <a:gd name="connsiteX0" fmla="*/ 418661 w 420137"/>
                <a:gd name="connsiteY0" fmla="*/ 293370 h 685800"/>
                <a:gd name="connsiteX1" fmla="*/ 350081 w 420137"/>
                <a:gd name="connsiteY1" fmla="*/ 57150 h 685800"/>
                <a:gd name="connsiteX2" fmla="*/ 334841 w 420137"/>
                <a:gd name="connsiteY2" fmla="*/ 36195 h 685800"/>
                <a:gd name="connsiteX3" fmla="*/ 254831 w 420137"/>
                <a:gd name="connsiteY3" fmla="*/ 3810 h 685800"/>
                <a:gd name="connsiteX4" fmla="*/ 211016 w 420137"/>
                <a:gd name="connsiteY4" fmla="*/ 0 h 685800"/>
                <a:gd name="connsiteX5" fmla="*/ 167201 w 420137"/>
                <a:gd name="connsiteY5" fmla="*/ 3810 h 685800"/>
                <a:gd name="connsiteX6" fmla="*/ 87191 w 420137"/>
                <a:gd name="connsiteY6" fmla="*/ 36195 h 685800"/>
                <a:gd name="connsiteX7" fmla="*/ 71951 w 420137"/>
                <a:gd name="connsiteY7" fmla="*/ 57150 h 685800"/>
                <a:gd name="connsiteX8" fmla="*/ 1466 w 420137"/>
                <a:gd name="connsiteY8" fmla="*/ 293370 h 685800"/>
                <a:gd name="connsiteX9" fmla="*/ 28136 w 420137"/>
                <a:gd name="connsiteY9" fmla="*/ 340995 h 685800"/>
                <a:gd name="connsiteX10" fmla="*/ 39566 w 420137"/>
                <a:gd name="connsiteY10" fmla="*/ 342900 h 685800"/>
                <a:gd name="connsiteX11" fmla="*/ 75761 w 420137"/>
                <a:gd name="connsiteY11" fmla="*/ 316230 h 685800"/>
                <a:gd name="connsiteX12" fmla="*/ 134816 w 420137"/>
                <a:gd name="connsiteY12" fmla="*/ 116205 h 685800"/>
                <a:gd name="connsiteX13" fmla="*/ 134816 w 420137"/>
                <a:gd name="connsiteY13" fmla="*/ 182880 h 685800"/>
                <a:gd name="connsiteX14" fmla="*/ 64331 w 420137"/>
                <a:gd name="connsiteY14" fmla="*/ 419100 h 685800"/>
                <a:gd name="connsiteX15" fmla="*/ 115766 w 420137"/>
                <a:gd name="connsiteY15" fmla="*/ 419100 h 685800"/>
                <a:gd name="connsiteX16" fmla="*/ 115766 w 420137"/>
                <a:gd name="connsiteY16" fmla="*/ 685800 h 685800"/>
                <a:gd name="connsiteX17" fmla="*/ 191966 w 420137"/>
                <a:gd name="connsiteY17" fmla="*/ 685800 h 685800"/>
                <a:gd name="connsiteX18" fmla="*/ 191966 w 420137"/>
                <a:gd name="connsiteY18" fmla="*/ 419100 h 685800"/>
                <a:gd name="connsiteX19" fmla="*/ 230066 w 420137"/>
                <a:gd name="connsiteY19" fmla="*/ 419100 h 685800"/>
                <a:gd name="connsiteX20" fmla="*/ 230066 w 420137"/>
                <a:gd name="connsiteY20" fmla="*/ 685800 h 685800"/>
                <a:gd name="connsiteX21" fmla="*/ 306266 w 420137"/>
                <a:gd name="connsiteY21" fmla="*/ 685800 h 685800"/>
                <a:gd name="connsiteX22" fmla="*/ 306266 w 420137"/>
                <a:gd name="connsiteY22" fmla="*/ 419100 h 685800"/>
                <a:gd name="connsiteX23" fmla="*/ 357701 w 420137"/>
                <a:gd name="connsiteY23" fmla="*/ 419100 h 685800"/>
                <a:gd name="connsiteX24" fmla="*/ 287216 w 420137"/>
                <a:gd name="connsiteY24" fmla="*/ 182880 h 685800"/>
                <a:gd name="connsiteX25" fmla="*/ 287216 w 420137"/>
                <a:gd name="connsiteY25" fmla="*/ 116205 h 685800"/>
                <a:gd name="connsiteX26" fmla="*/ 346271 w 420137"/>
                <a:gd name="connsiteY26" fmla="*/ 316230 h 685800"/>
                <a:gd name="connsiteX27" fmla="*/ 382466 w 420137"/>
                <a:gd name="connsiteY27" fmla="*/ 342900 h 685800"/>
                <a:gd name="connsiteX28" fmla="*/ 393896 w 420137"/>
                <a:gd name="connsiteY28" fmla="*/ 340995 h 685800"/>
                <a:gd name="connsiteX29" fmla="*/ 418661 w 420137"/>
                <a:gd name="connsiteY29" fmla="*/ 29337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0137" h="685800">
                  <a:moveTo>
                    <a:pt x="418661" y="293370"/>
                  </a:moveTo>
                  <a:lnTo>
                    <a:pt x="350081" y="57150"/>
                  </a:lnTo>
                  <a:cubicBezTo>
                    <a:pt x="348176" y="47625"/>
                    <a:pt x="342461" y="40005"/>
                    <a:pt x="334841" y="36195"/>
                  </a:cubicBezTo>
                  <a:cubicBezTo>
                    <a:pt x="311981" y="20955"/>
                    <a:pt x="285311" y="11430"/>
                    <a:pt x="254831" y="3810"/>
                  </a:cubicBezTo>
                  <a:cubicBezTo>
                    <a:pt x="239591" y="1905"/>
                    <a:pt x="226256" y="0"/>
                    <a:pt x="211016" y="0"/>
                  </a:cubicBezTo>
                  <a:cubicBezTo>
                    <a:pt x="195776" y="0"/>
                    <a:pt x="182441" y="1905"/>
                    <a:pt x="167201" y="3810"/>
                  </a:cubicBezTo>
                  <a:cubicBezTo>
                    <a:pt x="136721" y="9525"/>
                    <a:pt x="110051" y="20955"/>
                    <a:pt x="87191" y="36195"/>
                  </a:cubicBezTo>
                  <a:cubicBezTo>
                    <a:pt x="79571" y="41910"/>
                    <a:pt x="73856" y="47625"/>
                    <a:pt x="71951" y="57150"/>
                  </a:cubicBezTo>
                  <a:lnTo>
                    <a:pt x="1466" y="293370"/>
                  </a:lnTo>
                  <a:cubicBezTo>
                    <a:pt x="-4249" y="314325"/>
                    <a:pt x="7181" y="335280"/>
                    <a:pt x="28136" y="340995"/>
                  </a:cubicBezTo>
                  <a:cubicBezTo>
                    <a:pt x="31946" y="342900"/>
                    <a:pt x="35756" y="342900"/>
                    <a:pt x="39566" y="342900"/>
                  </a:cubicBezTo>
                  <a:cubicBezTo>
                    <a:pt x="56711" y="342900"/>
                    <a:pt x="71951" y="331470"/>
                    <a:pt x="75761" y="316230"/>
                  </a:cubicBezTo>
                  <a:lnTo>
                    <a:pt x="134816" y="116205"/>
                  </a:lnTo>
                  <a:lnTo>
                    <a:pt x="134816" y="182880"/>
                  </a:lnTo>
                  <a:lnTo>
                    <a:pt x="64331" y="419100"/>
                  </a:lnTo>
                  <a:lnTo>
                    <a:pt x="115766" y="419100"/>
                  </a:lnTo>
                  <a:lnTo>
                    <a:pt x="115766" y="685800"/>
                  </a:lnTo>
                  <a:lnTo>
                    <a:pt x="191966" y="685800"/>
                  </a:lnTo>
                  <a:lnTo>
                    <a:pt x="191966" y="419100"/>
                  </a:lnTo>
                  <a:lnTo>
                    <a:pt x="230066" y="419100"/>
                  </a:lnTo>
                  <a:lnTo>
                    <a:pt x="230066" y="685800"/>
                  </a:lnTo>
                  <a:lnTo>
                    <a:pt x="306266" y="685800"/>
                  </a:lnTo>
                  <a:lnTo>
                    <a:pt x="306266" y="419100"/>
                  </a:lnTo>
                  <a:lnTo>
                    <a:pt x="357701" y="419100"/>
                  </a:lnTo>
                  <a:lnTo>
                    <a:pt x="287216" y="182880"/>
                  </a:lnTo>
                  <a:lnTo>
                    <a:pt x="287216" y="116205"/>
                  </a:lnTo>
                  <a:lnTo>
                    <a:pt x="346271" y="316230"/>
                  </a:lnTo>
                  <a:cubicBezTo>
                    <a:pt x="351986" y="333375"/>
                    <a:pt x="367226" y="342900"/>
                    <a:pt x="382466" y="342900"/>
                  </a:cubicBezTo>
                  <a:cubicBezTo>
                    <a:pt x="386276" y="342900"/>
                    <a:pt x="390086" y="342900"/>
                    <a:pt x="393896" y="340995"/>
                  </a:cubicBezTo>
                  <a:cubicBezTo>
                    <a:pt x="412946" y="335280"/>
                    <a:pt x="424376" y="314325"/>
                    <a:pt x="418661" y="293370"/>
                  </a:cubicBezTo>
                  <a:close/>
                </a:path>
              </a:pathLst>
            </a:custGeom>
            <a:grpFill/>
            <a:ln w="9525" cap="flat">
              <a:noFill/>
              <a:prstDash val="solid"/>
              <a:miter/>
            </a:ln>
          </p:spPr>
          <p:txBody>
            <a:bodyPr rtlCol="0" anchor="ctr"/>
            <a:lstStyle/>
            <a:p>
              <a:pPr>
                <a:defRPr/>
              </a:pPr>
              <a:endParaRPr lang="en-GB">
                <a:solidFill>
                  <a:srgbClr val="111111"/>
                </a:solidFill>
              </a:endParaRPr>
            </a:p>
          </p:txBody>
        </p:sp>
      </p:grpSp>
      <p:grpSp>
        <p:nvGrpSpPr>
          <p:cNvPr id="48" name="Group 47">
            <a:extLst>
              <a:ext uri="{FF2B5EF4-FFF2-40B4-BE49-F238E27FC236}">
                <a16:creationId xmlns:a16="http://schemas.microsoft.com/office/drawing/2014/main" id="{C156D4E9-423C-CCE5-EECA-9A49B9C45D51}"/>
              </a:ext>
            </a:extLst>
          </p:cNvPr>
          <p:cNvGrpSpPr/>
          <p:nvPr/>
        </p:nvGrpSpPr>
        <p:grpSpPr>
          <a:xfrm>
            <a:off x="3418460" y="2645296"/>
            <a:ext cx="244294" cy="350651"/>
            <a:chOff x="1892020" y="1753646"/>
            <a:chExt cx="197354" cy="283275"/>
          </a:xfrm>
          <a:solidFill>
            <a:schemeClr val="accent2"/>
          </a:solidFill>
        </p:grpSpPr>
        <p:sp>
          <p:nvSpPr>
            <p:cNvPr id="49" name="Freeform: Shape 48">
              <a:extLst>
                <a:ext uri="{FF2B5EF4-FFF2-40B4-BE49-F238E27FC236}">
                  <a16:creationId xmlns:a16="http://schemas.microsoft.com/office/drawing/2014/main" id="{8C649DAA-907B-A401-158D-431026220A18}"/>
                </a:ext>
              </a:extLst>
            </p:cNvPr>
            <p:cNvSpPr/>
            <p:nvPr/>
          </p:nvSpPr>
          <p:spPr>
            <a:xfrm>
              <a:off x="1892020" y="1766060"/>
              <a:ext cx="197354" cy="270861"/>
            </a:xfrm>
            <a:custGeom>
              <a:avLst/>
              <a:gdLst>
                <a:gd name="connsiteX0" fmla="*/ 98677 w 197354"/>
                <a:gd name="connsiteY0" fmla="*/ 0 h 270861"/>
                <a:gd name="connsiteX1" fmla="*/ 197351 w 197354"/>
                <a:gd name="connsiteY1" fmla="*/ 237565 h 270861"/>
                <a:gd name="connsiteX2" fmla="*/ 197354 w 197354"/>
                <a:gd name="connsiteY2" fmla="*/ 237570 h 270861"/>
                <a:gd name="connsiteX3" fmla="*/ 98677 w 197354"/>
                <a:gd name="connsiteY3" fmla="*/ 270861 h 270861"/>
                <a:gd name="connsiteX4" fmla="*/ 0 w 197354"/>
                <a:gd name="connsiteY4" fmla="*/ 237570 h 27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54" h="270861">
                  <a:moveTo>
                    <a:pt x="98677" y="0"/>
                  </a:moveTo>
                  <a:lnTo>
                    <a:pt x="197351" y="237565"/>
                  </a:lnTo>
                  <a:lnTo>
                    <a:pt x="197354" y="237570"/>
                  </a:lnTo>
                  <a:cubicBezTo>
                    <a:pt x="197354" y="255956"/>
                    <a:pt x="153175" y="270861"/>
                    <a:pt x="98677" y="270861"/>
                  </a:cubicBezTo>
                  <a:cubicBezTo>
                    <a:pt x="44179" y="270861"/>
                    <a:pt x="0" y="255956"/>
                    <a:pt x="0" y="237570"/>
                  </a:cubicBez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50" name="Freeform: Shape 49">
              <a:extLst>
                <a:ext uri="{FF2B5EF4-FFF2-40B4-BE49-F238E27FC236}">
                  <a16:creationId xmlns:a16="http://schemas.microsoft.com/office/drawing/2014/main" id="{4FCE57D5-ABEB-A779-1435-3354656FCAE8}"/>
                </a:ext>
              </a:extLst>
            </p:cNvPr>
            <p:cNvSpPr/>
            <p:nvPr/>
          </p:nvSpPr>
          <p:spPr>
            <a:xfrm>
              <a:off x="1912184" y="1909054"/>
              <a:ext cx="153358" cy="31336"/>
            </a:xfrm>
            <a:custGeom>
              <a:avLst/>
              <a:gdLst>
                <a:gd name="connsiteX0" fmla="*/ 3805 w 246984"/>
                <a:gd name="connsiteY0" fmla="*/ 0 h 61066"/>
                <a:gd name="connsiteX1" fmla="*/ 9705 w 246984"/>
                <a:gd name="connsiteY1" fmla="*/ 12537 h 61066"/>
                <a:gd name="connsiteX2" fmla="*/ 123492 w 246984"/>
                <a:gd name="connsiteY2" fmla="*/ 44895 h 61066"/>
                <a:gd name="connsiteX3" fmla="*/ 237279 w 246984"/>
                <a:gd name="connsiteY3" fmla="*/ 12537 h 61066"/>
                <a:gd name="connsiteX4" fmla="*/ 243179 w 246984"/>
                <a:gd name="connsiteY4" fmla="*/ 0 h 61066"/>
                <a:gd name="connsiteX5" fmla="*/ 246984 w 246984"/>
                <a:gd name="connsiteY5" fmla="*/ 8085 h 61066"/>
                <a:gd name="connsiteX6" fmla="*/ 123492 w 246984"/>
                <a:gd name="connsiteY6" fmla="*/ 61066 h 61066"/>
                <a:gd name="connsiteX7" fmla="*/ 0 w 246984"/>
                <a:gd name="connsiteY7" fmla="*/ 8085 h 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984" h="61066">
                  <a:moveTo>
                    <a:pt x="3805" y="0"/>
                  </a:moveTo>
                  <a:lnTo>
                    <a:pt x="9705" y="12537"/>
                  </a:lnTo>
                  <a:cubicBezTo>
                    <a:pt x="28452" y="31553"/>
                    <a:pt x="72340" y="44895"/>
                    <a:pt x="123492" y="44895"/>
                  </a:cubicBezTo>
                  <a:cubicBezTo>
                    <a:pt x="174644" y="44895"/>
                    <a:pt x="218532" y="31553"/>
                    <a:pt x="237279" y="12537"/>
                  </a:cubicBezTo>
                  <a:lnTo>
                    <a:pt x="243179" y="0"/>
                  </a:lnTo>
                  <a:lnTo>
                    <a:pt x="246984" y="8085"/>
                  </a:lnTo>
                  <a:cubicBezTo>
                    <a:pt x="246984" y="37346"/>
                    <a:pt x="191695" y="61066"/>
                    <a:pt x="123492" y="61066"/>
                  </a:cubicBezTo>
                  <a:cubicBezTo>
                    <a:pt x="55289" y="61066"/>
                    <a:pt x="0" y="37346"/>
                    <a:pt x="0" y="8085"/>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56" name="Star: 5 Points 55">
              <a:extLst>
                <a:ext uri="{FF2B5EF4-FFF2-40B4-BE49-F238E27FC236}">
                  <a16:creationId xmlns:a16="http://schemas.microsoft.com/office/drawing/2014/main" id="{1D32597A-1553-7AD3-2B44-EF839D345015}"/>
                </a:ext>
              </a:extLst>
            </p:cNvPr>
            <p:cNvSpPr/>
            <p:nvPr/>
          </p:nvSpPr>
          <p:spPr>
            <a:xfrm>
              <a:off x="1964255" y="1753646"/>
              <a:ext cx="57870" cy="5787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sp>
        <p:nvSpPr>
          <p:cNvPr id="57" name="Rounded Rectangle 215">
            <a:extLst>
              <a:ext uri="{FF2B5EF4-FFF2-40B4-BE49-F238E27FC236}">
                <a16:creationId xmlns:a16="http://schemas.microsoft.com/office/drawing/2014/main" id="{4E37F847-38C8-F8C3-4DFE-1BA17CF114DF}"/>
              </a:ext>
            </a:extLst>
          </p:cNvPr>
          <p:cNvSpPr/>
          <p:nvPr/>
        </p:nvSpPr>
        <p:spPr>
          <a:xfrm>
            <a:off x="3812024" y="2886381"/>
            <a:ext cx="28388" cy="76848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B5C2E5"/>
              </a:solidFill>
              <a:latin typeface="Arial"/>
            </a:endParaRPr>
          </a:p>
        </p:txBody>
      </p:sp>
      <p:sp>
        <p:nvSpPr>
          <p:cNvPr id="58" name="Freeform: Shape 57">
            <a:extLst>
              <a:ext uri="{FF2B5EF4-FFF2-40B4-BE49-F238E27FC236}">
                <a16:creationId xmlns:a16="http://schemas.microsoft.com/office/drawing/2014/main" id="{5B4EE4DC-DE81-B145-3B5F-4C2D4B4C9C26}"/>
              </a:ext>
            </a:extLst>
          </p:cNvPr>
          <p:cNvSpPr/>
          <p:nvPr/>
        </p:nvSpPr>
        <p:spPr>
          <a:xfrm rot="1175365">
            <a:off x="3879651" y="2847945"/>
            <a:ext cx="255118" cy="220625"/>
          </a:xfrm>
          <a:custGeom>
            <a:avLst/>
            <a:gdLst>
              <a:gd name="connsiteX0" fmla="*/ 1089425 w 1362311"/>
              <a:gd name="connsiteY0" fmla="*/ 1092336 h 1178122"/>
              <a:gd name="connsiteX1" fmla="*/ 1097526 w 1362311"/>
              <a:gd name="connsiteY1" fmla="*/ 1107453 h 1178122"/>
              <a:gd name="connsiteX2" fmla="*/ 1113730 w 1362311"/>
              <a:gd name="connsiteY2" fmla="*/ 1107453 h 1178122"/>
              <a:gd name="connsiteX3" fmla="*/ 1105628 w 1362311"/>
              <a:gd name="connsiteY3" fmla="*/ 1122571 h 1178122"/>
              <a:gd name="connsiteX4" fmla="*/ 1113730 w 1362311"/>
              <a:gd name="connsiteY4" fmla="*/ 1137688 h 1178122"/>
              <a:gd name="connsiteX5" fmla="*/ 1097526 w 1362311"/>
              <a:gd name="connsiteY5" fmla="*/ 1137688 h 1178122"/>
              <a:gd name="connsiteX6" fmla="*/ 1089425 w 1362311"/>
              <a:gd name="connsiteY6" fmla="*/ 1152805 h 1178122"/>
              <a:gd name="connsiteX7" fmla="*/ 1081323 w 1362311"/>
              <a:gd name="connsiteY7" fmla="*/ 1137688 h 1178122"/>
              <a:gd name="connsiteX8" fmla="*/ 1065119 w 1362311"/>
              <a:gd name="connsiteY8" fmla="*/ 1137688 h 1178122"/>
              <a:gd name="connsiteX9" fmla="*/ 1073221 w 1362311"/>
              <a:gd name="connsiteY9" fmla="*/ 1122571 h 1178122"/>
              <a:gd name="connsiteX10" fmla="*/ 1065119 w 1362311"/>
              <a:gd name="connsiteY10" fmla="*/ 1107453 h 1178122"/>
              <a:gd name="connsiteX11" fmla="*/ 1081323 w 1362311"/>
              <a:gd name="connsiteY11" fmla="*/ 1107453 h 1178122"/>
              <a:gd name="connsiteX12" fmla="*/ 790436 w 1362311"/>
              <a:gd name="connsiteY12" fmla="*/ 1008536 h 1178122"/>
              <a:gd name="connsiteX13" fmla="*/ 798538 w 1362311"/>
              <a:gd name="connsiteY13" fmla="*/ 1023653 h 1178122"/>
              <a:gd name="connsiteX14" fmla="*/ 814742 w 1362311"/>
              <a:gd name="connsiteY14" fmla="*/ 1023653 h 1178122"/>
              <a:gd name="connsiteX15" fmla="*/ 806640 w 1362311"/>
              <a:gd name="connsiteY15" fmla="*/ 1038771 h 1178122"/>
              <a:gd name="connsiteX16" fmla="*/ 814742 w 1362311"/>
              <a:gd name="connsiteY16" fmla="*/ 1053888 h 1178122"/>
              <a:gd name="connsiteX17" fmla="*/ 798538 w 1362311"/>
              <a:gd name="connsiteY17" fmla="*/ 1053889 h 1178122"/>
              <a:gd name="connsiteX18" fmla="*/ 790437 w 1362311"/>
              <a:gd name="connsiteY18" fmla="*/ 1069005 h 1178122"/>
              <a:gd name="connsiteX19" fmla="*/ 782335 w 1362311"/>
              <a:gd name="connsiteY19" fmla="*/ 1053888 h 1178122"/>
              <a:gd name="connsiteX20" fmla="*/ 766131 w 1362311"/>
              <a:gd name="connsiteY20" fmla="*/ 1053889 h 1178122"/>
              <a:gd name="connsiteX21" fmla="*/ 774233 w 1362311"/>
              <a:gd name="connsiteY21" fmla="*/ 1038772 h 1178122"/>
              <a:gd name="connsiteX22" fmla="*/ 766130 w 1362311"/>
              <a:gd name="connsiteY22" fmla="*/ 1023653 h 1178122"/>
              <a:gd name="connsiteX23" fmla="*/ 782334 w 1362311"/>
              <a:gd name="connsiteY23" fmla="*/ 1023653 h 1178122"/>
              <a:gd name="connsiteX24" fmla="*/ 602807 w 1362311"/>
              <a:gd name="connsiteY24" fmla="*/ 1024352 h 1178122"/>
              <a:gd name="connsiteX25" fmla="*/ 612590 w 1362311"/>
              <a:gd name="connsiteY25" fmla="*/ 1071881 h 1178122"/>
              <a:gd name="connsiteX26" fmla="*/ 657582 w 1362311"/>
              <a:gd name="connsiteY26" fmla="*/ 1090055 h 1178122"/>
              <a:gd name="connsiteX27" fmla="*/ 622370 w 1362311"/>
              <a:gd name="connsiteY27" fmla="*/ 1119411 h 1178122"/>
              <a:gd name="connsiteX28" fmla="*/ 632152 w 1362311"/>
              <a:gd name="connsiteY28" fmla="*/ 1166941 h 1178122"/>
              <a:gd name="connsiteX29" fmla="*/ 587158 w 1362311"/>
              <a:gd name="connsiteY29" fmla="*/ 1148767 h 1178122"/>
              <a:gd name="connsiteX30" fmla="*/ 551945 w 1362311"/>
              <a:gd name="connsiteY30" fmla="*/ 1178122 h 1178122"/>
              <a:gd name="connsiteX31" fmla="*/ 542163 w 1362311"/>
              <a:gd name="connsiteY31" fmla="*/ 1130594 h 1178122"/>
              <a:gd name="connsiteX32" fmla="*/ 497170 w 1362311"/>
              <a:gd name="connsiteY32" fmla="*/ 1112419 h 1178122"/>
              <a:gd name="connsiteX33" fmla="*/ 532382 w 1362311"/>
              <a:gd name="connsiteY33" fmla="*/ 1083064 h 1178122"/>
              <a:gd name="connsiteX34" fmla="*/ 522601 w 1362311"/>
              <a:gd name="connsiteY34" fmla="*/ 1035534 h 1178122"/>
              <a:gd name="connsiteX35" fmla="*/ 567594 w 1362311"/>
              <a:gd name="connsiteY35" fmla="*/ 1053708 h 1178122"/>
              <a:gd name="connsiteX36" fmla="*/ 219034 w 1362311"/>
              <a:gd name="connsiteY36" fmla="*/ 929864 h 1178122"/>
              <a:gd name="connsiteX37" fmla="*/ 227135 w 1362311"/>
              <a:gd name="connsiteY37" fmla="*/ 944981 h 1178122"/>
              <a:gd name="connsiteX38" fmla="*/ 243339 w 1362311"/>
              <a:gd name="connsiteY38" fmla="*/ 944981 h 1178122"/>
              <a:gd name="connsiteX39" fmla="*/ 235237 w 1362311"/>
              <a:gd name="connsiteY39" fmla="*/ 960099 h 1178122"/>
              <a:gd name="connsiteX40" fmla="*/ 243339 w 1362311"/>
              <a:gd name="connsiteY40" fmla="*/ 975216 h 1178122"/>
              <a:gd name="connsiteX41" fmla="*/ 227135 w 1362311"/>
              <a:gd name="connsiteY41" fmla="*/ 975216 h 1178122"/>
              <a:gd name="connsiteX42" fmla="*/ 219034 w 1362311"/>
              <a:gd name="connsiteY42" fmla="*/ 990333 h 1178122"/>
              <a:gd name="connsiteX43" fmla="*/ 210932 w 1362311"/>
              <a:gd name="connsiteY43" fmla="*/ 975216 h 1178122"/>
              <a:gd name="connsiteX44" fmla="*/ 194728 w 1362311"/>
              <a:gd name="connsiteY44" fmla="*/ 975216 h 1178122"/>
              <a:gd name="connsiteX45" fmla="*/ 202830 w 1362311"/>
              <a:gd name="connsiteY45" fmla="*/ 960099 h 1178122"/>
              <a:gd name="connsiteX46" fmla="*/ 194728 w 1362311"/>
              <a:gd name="connsiteY46" fmla="*/ 944981 h 1178122"/>
              <a:gd name="connsiteX47" fmla="*/ 210932 w 1362311"/>
              <a:gd name="connsiteY47" fmla="*/ 944981 h 1178122"/>
              <a:gd name="connsiteX48" fmla="*/ 1153987 w 1362311"/>
              <a:gd name="connsiteY48" fmla="*/ 830395 h 1178122"/>
              <a:gd name="connsiteX49" fmla="*/ 1175422 w 1362311"/>
              <a:gd name="connsiteY49" fmla="*/ 870919 h 1178122"/>
              <a:gd name="connsiteX50" fmla="*/ 1223947 w 1362311"/>
              <a:gd name="connsiteY50" fmla="*/ 871184 h 1178122"/>
              <a:gd name="connsiteX51" fmla="*/ 1196857 w 1362311"/>
              <a:gd name="connsiteY51" fmla="*/ 911443 h 1178122"/>
              <a:gd name="connsiteX52" fmla="*/ 1218290 w 1362311"/>
              <a:gd name="connsiteY52" fmla="*/ 951969 h 1178122"/>
              <a:gd name="connsiteX53" fmla="*/ 1169767 w 1362311"/>
              <a:gd name="connsiteY53" fmla="*/ 951705 h 1178122"/>
              <a:gd name="connsiteX54" fmla="*/ 1142675 w 1362311"/>
              <a:gd name="connsiteY54" fmla="*/ 991963 h 1178122"/>
              <a:gd name="connsiteX55" fmla="*/ 1121241 w 1362311"/>
              <a:gd name="connsiteY55" fmla="*/ 951439 h 1178122"/>
              <a:gd name="connsiteX56" fmla="*/ 1072717 w 1362311"/>
              <a:gd name="connsiteY56" fmla="*/ 951174 h 1178122"/>
              <a:gd name="connsiteX57" fmla="*/ 1099806 w 1362311"/>
              <a:gd name="connsiteY57" fmla="*/ 910915 h 1178122"/>
              <a:gd name="connsiteX58" fmla="*/ 1078372 w 1362311"/>
              <a:gd name="connsiteY58" fmla="*/ 870390 h 1178122"/>
              <a:gd name="connsiteX59" fmla="*/ 1126897 w 1362311"/>
              <a:gd name="connsiteY59" fmla="*/ 870654 h 1178122"/>
              <a:gd name="connsiteX60" fmla="*/ 1338006 w 1362311"/>
              <a:gd name="connsiteY60" fmla="*/ 792163 h 1178122"/>
              <a:gd name="connsiteX61" fmla="*/ 1346107 w 1362311"/>
              <a:gd name="connsiteY61" fmla="*/ 807280 h 1178122"/>
              <a:gd name="connsiteX62" fmla="*/ 1362311 w 1362311"/>
              <a:gd name="connsiteY62" fmla="*/ 807280 h 1178122"/>
              <a:gd name="connsiteX63" fmla="*/ 1354209 w 1362311"/>
              <a:gd name="connsiteY63" fmla="*/ 822398 h 1178122"/>
              <a:gd name="connsiteX64" fmla="*/ 1362311 w 1362311"/>
              <a:gd name="connsiteY64" fmla="*/ 837515 h 1178122"/>
              <a:gd name="connsiteX65" fmla="*/ 1346107 w 1362311"/>
              <a:gd name="connsiteY65" fmla="*/ 837515 h 1178122"/>
              <a:gd name="connsiteX66" fmla="*/ 1338006 w 1362311"/>
              <a:gd name="connsiteY66" fmla="*/ 852632 h 1178122"/>
              <a:gd name="connsiteX67" fmla="*/ 1329904 w 1362311"/>
              <a:gd name="connsiteY67" fmla="*/ 837515 h 1178122"/>
              <a:gd name="connsiteX68" fmla="*/ 1313700 w 1362311"/>
              <a:gd name="connsiteY68" fmla="*/ 837515 h 1178122"/>
              <a:gd name="connsiteX69" fmla="*/ 1321802 w 1362311"/>
              <a:gd name="connsiteY69" fmla="*/ 822398 h 1178122"/>
              <a:gd name="connsiteX70" fmla="*/ 1313699 w 1362311"/>
              <a:gd name="connsiteY70" fmla="*/ 807280 h 1178122"/>
              <a:gd name="connsiteX71" fmla="*/ 1329904 w 1362311"/>
              <a:gd name="connsiteY71" fmla="*/ 807280 h 1178122"/>
              <a:gd name="connsiteX72" fmla="*/ 698540 w 1362311"/>
              <a:gd name="connsiteY72" fmla="*/ 790097 h 1178122"/>
              <a:gd name="connsiteX73" fmla="*/ 664766 w 1362311"/>
              <a:gd name="connsiteY73" fmla="*/ 1055852 h 1178122"/>
              <a:gd name="connsiteX74" fmla="*/ 648307 w 1362311"/>
              <a:gd name="connsiteY74" fmla="*/ 1072473 h 1178122"/>
              <a:gd name="connsiteX75" fmla="*/ 616975 w 1362311"/>
              <a:gd name="connsiteY75" fmla="*/ 1024228 h 1178122"/>
              <a:gd name="connsiteX76" fmla="*/ 623902 w 1362311"/>
              <a:gd name="connsiteY76" fmla="*/ 1018013 h 1178122"/>
              <a:gd name="connsiteX77" fmla="*/ 698540 w 1362311"/>
              <a:gd name="connsiteY77" fmla="*/ 790097 h 1178122"/>
              <a:gd name="connsiteX78" fmla="*/ 934419 w 1362311"/>
              <a:gd name="connsiteY78" fmla="*/ 712032 h 1178122"/>
              <a:gd name="connsiteX79" fmla="*/ 1122010 w 1362311"/>
              <a:gd name="connsiteY79" fmla="*/ 816290 h 1178122"/>
              <a:gd name="connsiteX80" fmla="*/ 1134865 w 1362311"/>
              <a:gd name="connsiteY80" fmla="*/ 835832 h 1178122"/>
              <a:gd name="connsiteX81" fmla="*/ 1081181 w 1362311"/>
              <a:gd name="connsiteY81" fmla="*/ 856503 h 1178122"/>
              <a:gd name="connsiteX82" fmla="*/ 1076534 w 1362311"/>
              <a:gd name="connsiteY82" fmla="*/ 848440 h 1178122"/>
              <a:gd name="connsiteX83" fmla="*/ 868995 w 1362311"/>
              <a:gd name="connsiteY83" fmla="*/ 728258 h 1178122"/>
              <a:gd name="connsiteX84" fmla="*/ 934419 w 1362311"/>
              <a:gd name="connsiteY84" fmla="*/ 712032 h 1178122"/>
              <a:gd name="connsiteX85" fmla="*/ 763423 w 1362311"/>
              <a:gd name="connsiteY85" fmla="*/ 618742 h 1178122"/>
              <a:gd name="connsiteX86" fmla="*/ 771524 w 1362311"/>
              <a:gd name="connsiteY86" fmla="*/ 633859 h 1178122"/>
              <a:gd name="connsiteX87" fmla="*/ 787728 w 1362311"/>
              <a:gd name="connsiteY87" fmla="*/ 633859 h 1178122"/>
              <a:gd name="connsiteX88" fmla="*/ 779626 w 1362311"/>
              <a:gd name="connsiteY88" fmla="*/ 648977 h 1178122"/>
              <a:gd name="connsiteX89" fmla="*/ 787728 w 1362311"/>
              <a:gd name="connsiteY89" fmla="*/ 664094 h 1178122"/>
              <a:gd name="connsiteX90" fmla="*/ 771524 w 1362311"/>
              <a:gd name="connsiteY90" fmla="*/ 664094 h 1178122"/>
              <a:gd name="connsiteX91" fmla="*/ 763423 w 1362311"/>
              <a:gd name="connsiteY91" fmla="*/ 679211 h 1178122"/>
              <a:gd name="connsiteX92" fmla="*/ 755321 w 1362311"/>
              <a:gd name="connsiteY92" fmla="*/ 664094 h 1178122"/>
              <a:gd name="connsiteX93" fmla="*/ 739117 w 1362311"/>
              <a:gd name="connsiteY93" fmla="*/ 664094 h 1178122"/>
              <a:gd name="connsiteX94" fmla="*/ 747219 w 1362311"/>
              <a:gd name="connsiteY94" fmla="*/ 648977 h 1178122"/>
              <a:gd name="connsiteX95" fmla="*/ 739117 w 1362311"/>
              <a:gd name="connsiteY95" fmla="*/ 633859 h 1178122"/>
              <a:gd name="connsiteX96" fmla="*/ 755321 w 1362311"/>
              <a:gd name="connsiteY96" fmla="*/ 633859 h 1178122"/>
              <a:gd name="connsiteX97" fmla="*/ 125934 w 1362311"/>
              <a:gd name="connsiteY97" fmla="*/ 651238 h 1178122"/>
              <a:gd name="connsiteX98" fmla="*/ 168105 w 1362311"/>
              <a:gd name="connsiteY98" fmla="*/ 675244 h 1178122"/>
              <a:gd name="connsiteX99" fmla="*/ 206915 w 1362311"/>
              <a:gd name="connsiteY99" fmla="*/ 650842 h 1178122"/>
              <a:gd name="connsiteX100" fmla="*/ 210278 w 1362311"/>
              <a:gd name="connsiteY100" fmla="*/ 699250 h 1178122"/>
              <a:gd name="connsiteX101" fmla="*/ 252448 w 1362311"/>
              <a:gd name="connsiteY101" fmla="*/ 723257 h 1178122"/>
              <a:gd name="connsiteX102" fmla="*/ 213639 w 1362311"/>
              <a:gd name="connsiteY102" fmla="*/ 747660 h 1178122"/>
              <a:gd name="connsiteX103" fmla="*/ 217000 w 1362311"/>
              <a:gd name="connsiteY103" fmla="*/ 796069 h 1178122"/>
              <a:gd name="connsiteX104" fmla="*/ 174829 w 1362311"/>
              <a:gd name="connsiteY104" fmla="*/ 772063 h 1178122"/>
              <a:gd name="connsiteX105" fmla="*/ 136020 w 1362311"/>
              <a:gd name="connsiteY105" fmla="*/ 796465 h 1178122"/>
              <a:gd name="connsiteX106" fmla="*/ 132656 w 1362311"/>
              <a:gd name="connsiteY106" fmla="*/ 748057 h 1178122"/>
              <a:gd name="connsiteX107" fmla="*/ 90486 w 1362311"/>
              <a:gd name="connsiteY107" fmla="*/ 724050 h 1178122"/>
              <a:gd name="connsiteX108" fmla="*/ 129296 w 1362311"/>
              <a:gd name="connsiteY108" fmla="*/ 699647 h 1178122"/>
              <a:gd name="connsiteX109" fmla="*/ 318084 w 1362311"/>
              <a:gd name="connsiteY109" fmla="*/ 632338 h 1178122"/>
              <a:gd name="connsiteX110" fmla="*/ 504827 w 1362311"/>
              <a:gd name="connsiteY110" fmla="*/ 704695 h 1178122"/>
              <a:gd name="connsiteX111" fmla="*/ 265002 w 1362311"/>
              <a:gd name="connsiteY111" fmla="*/ 705159 h 1178122"/>
              <a:gd name="connsiteX112" fmla="*/ 256949 w 1362311"/>
              <a:gd name="connsiteY112" fmla="*/ 709823 h 1178122"/>
              <a:gd name="connsiteX113" fmla="*/ 220764 w 1362311"/>
              <a:gd name="connsiteY113" fmla="*/ 665102 h 1178122"/>
              <a:gd name="connsiteX114" fmla="*/ 241662 w 1362311"/>
              <a:gd name="connsiteY114" fmla="*/ 654592 h 1178122"/>
              <a:gd name="connsiteX115" fmla="*/ 318084 w 1362311"/>
              <a:gd name="connsiteY115" fmla="*/ 632338 h 1178122"/>
              <a:gd name="connsiteX116" fmla="*/ 570150 w 1362311"/>
              <a:gd name="connsiteY116" fmla="*/ 570607 h 1178122"/>
              <a:gd name="connsiteX117" fmla="*/ 578252 w 1362311"/>
              <a:gd name="connsiteY117" fmla="*/ 585724 h 1178122"/>
              <a:gd name="connsiteX118" fmla="*/ 594456 w 1362311"/>
              <a:gd name="connsiteY118" fmla="*/ 585724 h 1178122"/>
              <a:gd name="connsiteX119" fmla="*/ 586354 w 1362311"/>
              <a:gd name="connsiteY119" fmla="*/ 600842 h 1178122"/>
              <a:gd name="connsiteX120" fmla="*/ 594456 w 1362311"/>
              <a:gd name="connsiteY120" fmla="*/ 615959 h 1178122"/>
              <a:gd name="connsiteX121" fmla="*/ 578252 w 1362311"/>
              <a:gd name="connsiteY121" fmla="*/ 615959 h 1178122"/>
              <a:gd name="connsiteX122" fmla="*/ 570151 w 1362311"/>
              <a:gd name="connsiteY122" fmla="*/ 631076 h 1178122"/>
              <a:gd name="connsiteX123" fmla="*/ 562049 w 1362311"/>
              <a:gd name="connsiteY123" fmla="*/ 615959 h 1178122"/>
              <a:gd name="connsiteX124" fmla="*/ 545845 w 1362311"/>
              <a:gd name="connsiteY124" fmla="*/ 615959 h 1178122"/>
              <a:gd name="connsiteX125" fmla="*/ 553947 w 1362311"/>
              <a:gd name="connsiteY125" fmla="*/ 600842 h 1178122"/>
              <a:gd name="connsiteX126" fmla="*/ 545844 w 1362311"/>
              <a:gd name="connsiteY126" fmla="*/ 585724 h 1178122"/>
              <a:gd name="connsiteX127" fmla="*/ 562048 w 1362311"/>
              <a:gd name="connsiteY127" fmla="*/ 585724 h 1178122"/>
              <a:gd name="connsiteX128" fmla="*/ 1211285 w 1362311"/>
              <a:gd name="connsiteY128" fmla="*/ 471532 h 1178122"/>
              <a:gd name="connsiteX129" fmla="*/ 1251713 w 1362311"/>
              <a:gd name="connsiteY129" fmla="*/ 493148 h 1178122"/>
              <a:gd name="connsiteX130" fmla="*/ 1292094 w 1362311"/>
              <a:gd name="connsiteY130" fmla="*/ 466241 h 1178122"/>
              <a:gd name="connsiteX131" fmla="*/ 1292140 w 1362311"/>
              <a:gd name="connsiteY131" fmla="*/ 514766 h 1178122"/>
              <a:gd name="connsiteX132" fmla="*/ 1332567 w 1362311"/>
              <a:gd name="connsiteY132" fmla="*/ 536384 h 1178122"/>
              <a:gd name="connsiteX133" fmla="*/ 1292187 w 1362311"/>
              <a:gd name="connsiteY133" fmla="*/ 563292 h 1178122"/>
              <a:gd name="connsiteX134" fmla="*/ 1292231 w 1362311"/>
              <a:gd name="connsiteY134" fmla="*/ 611818 h 1178122"/>
              <a:gd name="connsiteX135" fmla="*/ 1251804 w 1362311"/>
              <a:gd name="connsiteY135" fmla="*/ 590200 h 1178122"/>
              <a:gd name="connsiteX136" fmla="*/ 1211422 w 1362311"/>
              <a:gd name="connsiteY136" fmla="*/ 617108 h 1178122"/>
              <a:gd name="connsiteX137" fmla="*/ 1211376 w 1362311"/>
              <a:gd name="connsiteY137" fmla="*/ 568583 h 1178122"/>
              <a:gd name="connsiteX138" fmla="*/ 1170949 w 1362311"/>
              <a:gd name="connsiteY138" fmla="*/ 546965 h 1178122"/>
              <a:gd name="connsiteX139" fmla="*/ 1211330 w 1362311"/>
              <a:gd name="connsiteY139" fmla="*/ 520056 h 1178122"/>
              <a:gd name="connsiteX140" fmla="*/ 1043239 w 1362311"/>
              <a:gd name="connsiteY140" fmla="*/ 463614 h 1178122"/>
              <a:gd name="connsiteX141" fmla="*/ 1099091 w 1362311"/>
              <a:gd name="connsiteY141" fmla="*/ 460878 h 1178122"/>
              <a:gd name="connsiteX142" fmla="*/ 1176888 w 1362311"/>
              <a:gd name="connsiteY142" fmla="*/ 477712 h 1178122"/>
              <a:gd name="connsiteX143" fmla="*/ 1198472 w 1362311"/>
              <a:gd name="connsiteY143" fmla="*/ 486729 h 1178122"/>
              <a:gd name="connsiteX144" fmla="*/ 1165516 w 1362311"/>
              <a:gd name="connsiteY144" fmla="*/ 533880 h 1178122"/>
              <a:gd name="connsiteX145" fmla="*/ 1157156 w 1362311"/>
              <a:gd name="connsiteY145" fmla="*/ 529793 h 1178122"/>
              <a:gd name="connsiteX146" fmla="*/ 917890 w 1362311"/>
              <a:gd name="connsiteY146" fmla="*/ 546169 h 1178122"/>
              <a:gd name="connsiteX147" fmla="*/ 1043239 w 1362311"/>
              <a:gd name="connsiteY147" fmla="*/ 463614 h 1178122"/>
              <a:gd name="connsiteX148" fmla="*/ 726727 w 1362311"/>
              <a:gd name="connsiteY148" fmla="*/ 461077 h 1178122"/>
              <a:gd name="connsiteX149" fmla="*/ 734828 w 1362311"/>
              <a:gd name="connsiteY149" fmla="*/ 476194 h 1178122"/>
              <a:gd name="connsiteX150" fmla="*/ 751032 w 1362311"/>
              <a:gd name="connsiteY150" fmla="*/ 476194 h 1178122"/>
              <a:gd name="connsiteX151" fmla="*/ 742930 w 1362311"/>
              <a:gd name="connsiteY151" fmla="*/ 491312 h 1178122"/>
              <a:gd name="connsiteX152" fmla="*/ 751032 w 1362311"/>
              <a:gd name="connsiteY152" fmla="*/ 506429 h 1178122"/>
              <a:gd name="connsiteX153" fmla="*/ 734828 w 1362311"/>
              <a:gd name="connsiteY153" fmla="*/ 506429 h 1178122"/>
              <a:gd name="connsiteX154" fmla="*/ 726727 w 1362311"/>
              <a:gd name="connsiteY154" fmla="*/ 521546 h 1178122"/>
              <a:gd name="connsiteX155" fmla="*/ 718625 w 1362311"/>
              <a:gd name="connsiteY155" fmla="*/ 506429 h 1178122"/>
              <a:gd name="connsiteX156" fmla="*/ 702421 w 1362311"/>
              <a:gd name="connsiteY156" fmla="*/ 506429 h 1178122"/>
              <a:gd name="connsiteX157" fmla="*/ 710523 w 1362311"/>
              <a:gd name="connsiteY157" fmla="*/ 491312 h 1178122"/>
              <a:gd name="connsiteX158" fmla="*/ 702421 w 1362311"/>
              <a:gd name="connsiteY158" fmla="*/ 476194 h 1178122"/>
              <a:gd name="connsiteX159" fmla="*/ 718625 w 1362311"/>
              <a:gd name="connsiteY159" fmla="*/ 476194 h 1178122"/>
              <a:gd name="connsiteX160" fmla="*/ 24305 w 1362311"/>
              <a:gd name="connsiteY160" fmla="*/ 494633 h 1178122"/>
              <a:gd name="connsiteX161" fmla="*/ 32407 w 1362311"/>
              <a:gd name="connsiteY161" fmla="*/ 509750 h 1178122"/>
              <a:gd name="connsiteX162" fmla="*/ 48611 w 1362311"/>
              <a:gd name="connsiteY162" fmla="*/ 509750 h 1178122"/>
              <a:gd name="connsiteX163" fmla="*/ 40509 w 1362311"/>
              <a:gd name="connsiteY163" fmla="*/ 524868 h 1178122"/>
              <a:gd name="connsiteX164" fmla="*/ 48611 w 1362311"/>
              <a:gd name="connsiteY164" fmla="*/ 539985 h 1178122"/>
              <a:gd name="connsiteX165" fmla="*/ 32407 w 1362311"/>
              <a:gd name="connsiteY165" fmla="*/ 539985 h 1178122"/>
              <a:gd name="connsiteX166" fmla="*/ 24306 w 1362311"/>
              <a:gd name="connsiteY166" fmla="*/ 555102 h 1178122"/>
              <a:gd name="connsiteX167" fmla="*/ 16204 w 1362311"/>
              <a:gd name="connsiteY167" fmla="*/ 539985 h 1178122"/>
              <a:gd name="connsiteX168" fmla="*/ 0 w 1362311"/>
              <a:gd name="connsiteY168" fmla="*/ 539985 h 1178122"/>
              <a:gd name="connsiteX169" fmla="*/ 8102 w 1362311"/>
              <a:gd name="connsiteY169" fmla="*/ 524868 h 1178122"/>
              <a:gd name="connsiteX170" fmla="*/ 0 w 1362311"/>
              <a:gd name="connsiteY170" fmla="*/ 509750 h 1178122"/>
              <a:gd name="connsiteX171" fmla="*/ 16203 w 1362311"/>
              <a:gd name="connsiteY171" fmla="*/ 509750 h 1178122"/>
              <a:gd name="connsiteX172" fmla="*/ 1170018 w 1362311"/>
              <a:gd name="connsiteY172" fmla="*/ 265399 h 1178122"/>
              <a:gd name="connsiteX173" fmla="*/ 1178120 w 1362311"/>
              <a:gd name="connsiteY173" fmla="*/ 280516 h 1178122"/>
              <a:gd name="connsiteX174" fmla="*/ 1194324 w 1362311"/>
              <a:gd name="connsiteY174" fmla="*/ 280516 h 1178122"/>
              <a:gd name="connsiteX175" fmla="*/ 1186222 w 1362311"/>
              <a:gd name="connsiteY175" fmla="*/ 295634 h 1178122"/>
              <a:gd name="connsiteX176" fmla="*/ 1194324 w 1362311"/>
              <a:gd name="connsiteY176" fmla="*/ 310751 h 1178122"/>
              <a:gd name="connsiteX177" fmla="*/ 1178120 w 1362311"/>
              <a:gd name="connsiteY177" fmla="*/ 310751 h 1178122"/>
              <a:gd name="connsiteX178" fmla="*/ 1170019 w 1362311"/>
              <a:gd name="connsiteY178" fmla="*/ 325868 h 1178122"/>
              <a:gd name="connsiteX179" fmla="*/ 1161917 w 1362311"/>
              <a:gd name="connsiteY179" fmla="*/ 310751 h 1178122"/>
              <a:gd name="connsiteX180" fmla="*/ 1145713 w 1362311"/>
              <a:gd name="connsiteY180" fmla="*/ 310751 h 1178122"/>
              <a:gd name="connsiteX181" fmla="*/ 1153815 w 1362311"/>
              <a:gd name="connsiteY181" fmla="*/ 295634 h 1178122"/>
              <a:gd name="connsiteX182" fmla="*/ 1145712 w 1362311"/>
              <a:gd name="connsiteY182" fmla="*/ 280516 h 1178122"/>
              <a:gd name="connsiteX183" fmla="*/ 1161916 w 1362311"/>
              <a:gd name="connsiteY183" fmla="*/ 280516 h 1178122"/>
              <a:gd name="connsiteX184" fmla="*/ 281644 w 1362311"/>
              <a:gd name="connsiteY184" fmla="*/ 307146 h 1178122"/>
              <a:gd name="connsiteX185" fmla="*/ 304929 w 1362311"/>
              <a:gd name="connsiteY185" fmla="*/ 309372 h 1178122"/>
              <a:gd name="connsiteX186" fmla="*/ 501044 w 1362311"/>
              <a:gd name="connsiteY186" fmla="*/ 491869 h 1178122"/>
              <a:gd name="connsiteX187" fmla="*/ 297771 w 1362311"/>
              <a:gd name="connsiteY187" fmla="*/ 364603 h 1178122"/>
              <a:gd name="connsiteX188" fmla="*/ 288472 w 1362311"/>
              <a:gd name="connsiteY188" fmla="*/ 364265 h 1178122"/>
              <a:gd name="connsiteX189" fmla="*/ 208744 w 1362311"/>
              <a:gd name="connsiteY189" fmla="*/ 244930 h 1178122"/>
              <a:gd name="connsiteX190" fmla="*/ 231666 w 1362311"/>
              <a:gd name="connsiteY190" fmla="*/ 287700 h 1178122"/>
              <a:gd name="connsiteX191" fmla="*/ 277510 w 1362311"/>
              <a:gd name="connsiteY191" fmla="*/ 287701 h 1178122"/>
              <a:gd name="connsiteX192" fmla="*/ 254589 w 1362311"/>
              <a:gd name="connsiteY192" fmla="*/ 330471 h 1178122"/>
              <a:gd name="connsiteX193" fmla="*/ 277510 w 1362311"/>
              <a:gd name="connsiteY193" fmla="*/ 373242 h 1178122"/>
              <a:gd name="connsiteX194" fmla="*/ 231666 w 1362311"/>
              <a:gd name="connsiteY194" fmla="*/ 373242 h 1178122"/>
              <a:gd name="connsiteX195" fmla="*/ 208744 w 1362311"/>
              <a:gd name="connsiteY195" fmla="*/ 416012 h 1178122"/>
              <a:gd name="connsiteX196" fmla="*/ 185822 w 1362311"/>
              <a:gd name="connsiteY196" fmla="*/ 373242 h 1178122"/>
              <a:gd name="connsiteX197" fmla="*/ 139978 w 1362311"/>
              <a:gd name="connsiteY197" fmla="*/ 373242 h 1178122"/>
              <a:gd name="connsiteX198" fmla="*/ 162899 w 1362311"/>
              <a:gd name="connsiteY198" fmla="*/ 330471 h 1178122"/>
              <a:gd name="connsiteX199" fmla="*/ 139978 w 1362311"/>
              <a:gd name="connsiteY199" fmla="*/ 287701 h 1178122"/>
              <a:gd name="connsiteX200" fmla="*/ 185822 w 1362311"/>
              <a:gd name="connsiteY200" fmla="*/ 287700 h 1178122"/>
              <a:gd name="connsiteX201" fmla="*/ 999055 w 1362311"/>
              <a:gd name="connsiteY201" fmla="*/ 131339 h 1178122"/>
              <a:gd name="connsiteX202" fmla="*/ 1020136 w 1362311"/>
              <a:gd name="connsiteY202" fmla="*/ 184863 h 1178122"/>
              <a:gd name="connsiteX203" fmla="*/ 1012109 w 1362311"/>
              <a:gd name="connsiteY203" fmla="*/ 189572 h 1178122"/>
              <a:gd name="connsiteX204" fmla="*/ 893516 w 1362311"/>
              <a:gd name="connsiteY204" fmla="*/ 398023 h 1178122"/>
              <a:gd name="connsiteX205" fmla="*/ 979612 w 1362311"/>
              <a:gd name="connsiteY205" fmla="*/ 144343 h 1178122"/>
              <a:gd name="connsiteX206" fmla="*/ 766526 w 1362311"/>
              <a:gd name="connsiteY206" fmla="*/ 88624 h 1178122"/>
              <a:gd name="connsiteX207" fmla="*/ 774627 w 1362311"/>
              <a:gd name="connsiteY207" fmla="*/ 103741 h 1178122"/>
              <a:gd name="connsiteX208" fmla="*/ 790831 w 1362311"/>
              <a:gd name="connsiteY208" fmla="*/ 103741 h 1178122"/>
              <a:gd name="connsiteX209" fmla="*/ 782729 w 1362311"/>
              <a:gd name="connsiteY209" fmla="*/ 118859 h 1178122"/>
              <a:gd name="connsiteX210" fmla="*/ 790832 w 1362311"/>
              <a:gd name="connsiteY210" fmla="*/ 133976 h 1178122"/>
              <a:gd name="connsiteX211" fmla="*/ 774628 w 1362311"/>
              <a:gd name="connsiteY211" fmla="*/ 133976 h 1178122"/>
              <a:gd name="connsiteX212" fmla="*/ 766527 w 1362311"/>
              <a:gd name="connsiteY212" fmla="*/ 149093 h 1178122"/>
              <a:gd name="connsiteX213" fmla="*/ 758424 w 1362311"/>
              <a:gd name="connsiteY213" fmla="*/ 133976 h 1178122"/>
              <a:gd name="connsiteX214" fmla="*/ 742220 w 1362311"/>
              <a:gd name="connsiteY214" fmla="*/ 133976 h 1178122"/>
              <a:gd name="connsiteX215" fmla="*/ 750322 w 1362311"/>
              <a:gd name="connsiteY215" fmla="*/ 118859 h 1178122"/>
              <a:gd name="connsiteX216" fmla="*/ 742220 w 1362311"/>
              <a:gd name="connsiteY216" fmla="*/ 103741 h 1178122"/>
              <a:gd name="connsiteX217" fmla="*/ 758424 w 1362311"/>
              <a:gd name="connsiteY217" fmla="*/ 103741 h 1178122"/>
              <a:gd name="connsiteX218" fmla="*/ 223029 w 1362311"/>
              <a:gd name="connsiteY218" fmla="*/ 132632 h 1178122"/>
              <a:gd name="connsiteX219" fmla="*/ 231130 w 1362311"/>
              <a:gd name="connsiteY219" fmla="*/ 147749 h 1178122"/>
              <a:gd name="connsiteX220" fmla="*/ 247334 w 1362311"/>
              <a:gd name="connsiteY220" fmla="*/ 147749 h 1178122"/>
              <a:gd name="connsiteX221" fmla="*/ 239232 w 1362311"/>
              <a:gd name="connsiteY221" fmla="*/ 162867 h 1178122"/>
              <a:gd name="connsiteX222" fmla="*/ 247334 w 1362311"/>
              <a:gd name="connsiteY222" fmla="*/ 177984 h 1178122"/>
              <a:gd name="connsiteX223" fmla="*/ 231130 w 1362311"/>
              <a:gd name="connsiteY223" fmla="*/ 177984 h 1178122"/>
              <a:gd name="connsiteX224" fmla="*/ 223029 w 1362311"/>
              <a:gd name="connsiteY224" fmla="*/ 193101 h 1178122"/>
              <a:gd name="connsiteX225" fmla="*/ 214927 w 1362311"/>
              <a:gd name="connsiteY225" fmla="*/ 177984 h 1178122"/>
              <a:gd name="connsiteX226" fmla="*/ 198723 w 1362311"/>
              <a:gd name="connsiteY226" fmla="*/ 177984 h 1178122"/>
              <a:gd name="connsiteX227" fmla="*/ 206825 w 1362311"/>
              <a:gd name="connsiteY227" fmla="*/ 162867 h 1178122"/>
              <a:gd name="connsiteX228" fmla="*/ 198723 w 1362311"/>
              <a:gd name="connsiteY228" fmla="*/ 147749 h 1178122"/>
              <a:gd name="connsiteX229" fmla="*/ 214927 w 1362311"/>
              <a:gd name="connsiteY229" fmla="*/ 147749 h 1178122"/>
              <a:gd name="connsiteX230" fmla="*/ 581260 w 1362311"/>
              <a:gd name="connsiteY230" fmla="*/ 96813 h 1178122"/>
              <a:gd name="connsiteX231" fmla="*/ 599110 w 1362311"/>
              <a:gd name="connsiteY231" fmla="*/ 111929 h 1178122"/>
              <a:gd name="connsiteX232" fmla="*/ 656007 w 1362311"/>
              <a:gd name="connsiteY232" fmla="*/ 373710 h 1178122"/>
              <a:gd name="connsiteX233" fmla="*/ 561713 w 1362311"/>
              <a:gd name="connsiteY233" fmla="*/ 153199 h 1178122"/>
              <a:gd name="connsiteX234" fmla="*/ 554269 w 1362311"/>
              <a:gd name="connsiteY234" fmla="*/ 147614 h 1178122"/>
              <a:gd name="connsiteX235" fmla="*/ 1033725 w 1362311"/>
              <a:gd name="connsiteY235" fmla="*/ 41990 h 1178122"/>
              <a:gd name="connsiteX236" fmla="*/ 1074190 w 1362311"/>
              <a:gd name="connsiteY236" fmla="*/ 68772 h 1178122"/>
              <a:gd name="connsiteX237" fmla="*/ 1114550 w 1362311"/>
              <a:gd name="connsiteY237" fmla="*/ 47029 h 1178122"/>
              <a:gd name="connsiteX238" fmla="*/ 1114657 w 1362311"/>
              <a:gd name="connsiteY238" fmla="*/ 95554 h 1178122"/>
              <a:gd name="connsiteX239" fmla="*/ 1155122 w 1362311"/>
              <a:gd name="connsiteY239" fmla="*/ 122337 h 1178122"/>
              <a:gd name="connsiteX240" fmla="*/ 1114762 w 1362311"/>
              <a:gd name="connsiteY240" fmla="*/ 144080 h 1178122"/>
              <a:gd name="connsiteX241" fmla="*/ 1114868 w 1362311"/>
              <a:gd name="connsiteY241" fmla="*/ 192605 h 1178122"/>
              <a:gd name="connsiteX242" fmla="*/ 1074403 w 1362311"/>
              <a:gd name="connsiteY242" fmla="*/ 165824 h 1178122"/>
              <a:gd name="connsiteX243" fmla="*/ 1034043 w 1362311"/>
              <a:gd name="connsiteY243" fmla="*/ 187567 h 1178122"/>
              <a:gd name="connsiteX244" fmla="*/ 1033936 w 1362311"/>
              <a:gd name="connsiteY244" fmla="*/ 139042 h 1178122"/>
              <a:gd name="connsiteX245" fmla="*/ 993472 w 1362311"/>
              <a:gd name="connsiteY245" fmla="*/ 112260 h 1178122"/>
              <a:gd name="connsiteX246" fmla="*/ 1033831 w 1362311"/>
              <a:gd name="connsiteY246" fmla="*/ 90515 h 1178122"/>
              <a:gd name="connsiteX247" fmla="*/ 476023 w 1362311"/>
              <a:gd name="connsiteY247" fmla="*/ 0 h 1178122"/>
              <a:gd name="connsiteX248" fmla="*/ 513669 w 1362311"/>
              <a:gd name="connsiteY248" fmla="*/ 26161 h 1178122"/>
              <a:gd name="connsiteX249" fmla="*/ 556901 w 1362311"/>
              <a:gd name="connsiteY249" fmla="*/ 4121 h 1178122"/>
              <a:gd name="connsiteX250" fmla="*/ 551315 w 1362311"/>
              <a:gd name="connsiteY250" fmla="*/ 52323 h 1178122"/>
              <a:gd name="connsiteX251" fmla="*/ 588960 w 1362311"/>
              <a:gd name="connsiteY251" fmla="*/ 78487 h 1178122"/>
              <a:gd name="connsiteX252" fmla="*/ 545731 w 1362311"/>
              <a:gd name="connsiteY252" fmla="*/ 100527 h 1178122"/>
              <a:gd name="connsiteX253" fmla="*/ 540144 w 1362311"/>
              <a:gd name="connsiteY253" fmla="*/ 148731 h 1178122"/>
              <a:gd name="connsiteX254" fmla="*/ 502498 w 1362311"/>
              <a:gd name="connsiteY254" fmla="*/ 122568 h 1178122"/>
              <a:gd name="connsiteX255" fmla="*/ 459267 w 1362311"/>
              <a:gd name="connsiteY255" fmla="*/ 144609 h 1178122"/>
              <a:gd name="connsiteX256" fmla="*/ 464853 w 1362311"/>
              <a:gd name="connsiteY256" fmla="*/ 96406 h 1178122"/>
              <a:gd name="connsiteX257" fmla="*/ 427206 w 1362311"/>
              <a:gd name="connsiteY257" fmla="*/ 70244 h 1178122"/>
              <a:gd name="connsiteX258" fmla="*/ 470437 w 1362311"/>
              <a:gd name="connsiteY258" fmla="*/ 48202 h 117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1362311" h="1178122">
                <a:moveTo>
                  <a:pt x="1089425" y="1092336"/>
                </a:moveTo>
                <a:lnTo>
                  <a:pt x="1097526" y="1107453"/>
                </a:lnTo>
                <a:lnTo>
                  <a:pt x="1113730" y="1107453"/>
                </a:lnTo>
                <a:lnTo>
                  <a:pt x="1105628" y="1122571"/>
                </a:lnTo>
                <a:lnTo>
                  <a:pt x="1113730" y="1137688"/>
                </a:lnTo>
                <a:lnTo>
                  <a:pt x="1097526" y="1137688"/>
                </a:lnTo>
                <a:lnTo>
                  <a:pt x="1089425" y="1152805"/>
                </a:lnTo>
                <a:lnTo>
                  <a:pt x="1081323" y="1137688"/>
                </a:lnTo>
                <a:lnTo>
                  <a:pt x="1065119" y="1137688"/>
                </a:lnTo>
                <a:lnTo>
                  <a:pt x="1073221" y="1122571"/>
                </a:lnTo>
                <a:lnTo>
                  <a:pt x="1065119" y="1107453"/>
                </a:lnTo>
                <a:lnTo>
                  <a:pt x="1081323" y="1107453"/>
                </a:lnTo>
                <a:close/>
                <a:moveTo>
                  <a:pt x="790436" y="1008536"/>
                </a:moveTo>
                <a:lnTo>
                  <a:pt x="798538" y="1023653"/>
                </a:lnTo>
                <a:lnTo>
                  <a:pt x="814742" y="1023653"/>
                </a:lnTo>
                <a:lnTo>
                  <a:pt x="806640" y="1038771"/>
                </a:lnTo>
                <a:lnTo>
                  <a:pt x="814742" y="1053888"/>
                </a:lnTo>
                <a:lnTo>
                  <a:pt x="798538" y="1053889"/>
                </a:lnTo>
                <a:lnTo>
                  <a:pt x="790437" y="1069005"/>
                </a:lnTo>
                <a:lnTo>
                  <a:pt x="782335" y="1053888"/>
                </a:lnTo>
                <a:lnTo>
                  <a:pt x="766131" y="1053889"/>
                </a:lnTo>
                <a:lnTo>
                  <a:pt x="774233" y="1038772"/>
                </a:lnTo>
                <a:lnTo>
                  <a:pt x="766130" y="1023653"/>
                </a:lnTo>
                <a:lnTo>
                  <a:pt x="782334" y="1023653"/>
                </a:lnTo>
                <a:close/>
                <a:moveTo>
                  <a:pt x="602807" y="1024352"/>
                </a:moveTo>
                <a:lnTo>
                  <a:pt x="612590" y="1071881"/>
                </a:lnTo>
                <a:lnTo>
                  <a:pt x="657582" y="1090055"/>
                </a:lnTo>
                <a:lnTo>
                  <a:pt x="622370" y="1119411"/>
                </a:lnTo>
                <a:lnTo>
                  <a:pt x="632152" y="1166941"/>
                </a:lnTo>
                <a:lnTo>
                  <a:pt x="587158" y="1148767"/>
                </a:lnTo>
                <a:lnTo>
                  <a:pt x="551945" y="1178122"/>
                </a:lnTo>
                <a:lnTo>
                  <a:pt x="542163" y="1130594"/>
                </a:lnTo>
                <a:lnTo>
                  <a:pt x="497170" y="1112419"/>
                </a:lnTo>
                <a:lnTo>
                  <a:pt x="532382" y="1083064"/>
                </a:lnTo>
                <a:lnTo>
                  <a:pt x="522601" y="1035534"/>
                </a:lnTo>
                <a:lnTo>
                  <a:pt x="567594" y="1053708"/>
                </a:lnTo>
                <a:close/>
                <a:moveTo>
                  <a:pt x="219034" y="929864"/>
                </a:moveTo>
                <a:lnTo>
                  <a:pt x="227135" y="944981"/>
                </a:lnTo>
                <a:lnTo>
                  <a:pt x="243339" y="944981"/>
                </a:lnTo>
                <a:lnTo>
                  <a:pt x="235237" y="960099"/>
                </a:lnTo>
                <a:lnTo>
                  <a:pt x="243339" y="975216"/>
                </a:lnTo>
                <a:lnTo>
                  <a:pt x="227135" y="975216"/>
                </a:lnTo>
                <a:lnTo>
                  <a:pt x="219034" y="990333"/>
                </a:lnTo>
                <a:lnTo>
                  <a:pt x="210932" y="975216"/>
                </a:lnTo>
                <a:lnTo>
                  <a:pt x="194728" y="975216"/>
                </a:lnTo>
                <a:lnTo>
                  <a:pt x="202830" y="960099"/>
                </a:lnTo>
                <a:lnTo>
                  <a:pt x="194728" y="944981"/>
                </a:lnTo>
                <a:lnTo>
                  <a:pt x="210932" y="944981"/>
                </a:lnTo>
                <a:close/>
                <a:moveTo>
                  <a:pt x="1153987" y="830395"/>
                </a:moveTo>
                <a:lnTo>
                  <a:pt x="1175422" y="870919"/>
                </a:lnTo>
                <a:lnTo>
                  <a:pt x="1223947" y="871184"/>
                </a:lnTo>
                <a:lnTo>
                  <a:pt x="1196857" y="911443"/>
                </a:lnTo>
                <a:lnTo>
                  <a:pt x="1218290" y="951969"/>
                </a:lnTo>
                <a:lnTo>
                  <a:pt x="1169767" y="951705"/>
                </a:lnTo>
                <a:lnTo>
                  <a:pt x="1142675" y="991963"/>
                </a:lnTo>
                <a:lnTo>
                  <a:pt x="1121241" y="951439"/>
                </a:lnTo>
                <a:lnTo>
                  <a:pt x="1072717" y="951174"/>
                </a:lnTo>
                <a:lnTo>
                  <a:pt x="1099806" y="910915"/>
                </a:lnTo>
                <a:lnTo>
                  <a:pt x="1078372" y="870390"/>
                </a:lnTo>
                <a:lnTo>
                  <a:pt x="1126897" y="870654"/>
                </a:lnTo>
                <a:close/>
                <a:moveTo>
                  <a:pt x="1338006" y="792163"/>
                </a:moveTo>
                <a:lnTo>
                  <a:pt x="1346107" y="807280"/>
                </a:lnTo>
                <a:lnTo>
                  <a:pt x="1362311" y="807280"/>
                </a:lnTo>
                <a:lnTo>
                  <a:pt x="1354209" y="822398"/>
                </a:lnTo>
                <a:lnTo>
                  <a:pt x="1362311" y="837515"/>
                </a:lnTo>
                <a:lnTo>
                  <a:pt x="1346107" y="837515"/>
                </a:lnTo>
                <a:lnTo>
                  <a:pt x="1338006" y="852632"/>
                </a:lnTo>
                <a:lnTo>
                  <a:pt x="1329904" y="837515"/>
                </a:lnTo>
                <a:lnTo>
                  <a:pt x="1313700" y="837515"/>
                </a:lnTo>
                <a:lnTo>
                  <a:pt x="1321802" y="822398"/>
                </a:lnTo>
                <a:lnTo>
                  <a:pt x="1313699" y="807280"/>
                </a:lnTo>
                <a:lnTo>
                  <a:pt x="1329904" y="807280"/>
                </a:lnTo>
                <a:close/>
                <a:moveTo>
                  <a:pt x="698540" y="790097"/>
                </a:moveTo>
                <a:cubicBezTo>
                  <a:pt x="755907" y="862669"/>
                  <a:pt x="739344" y="974147"/>
                  <a:pt x="664766" y="1055852"/>
                </a:cubicBezTo>
                <a:lnTo>
                  <a:pt x="648307" y="1072473"/>
                </a:lnTo>
                <a:lnTo>
                  <a:pt x="616975" y="1024228"/>
                </a:lnTo>
                <a:lnTo>
                  <a:pt x="623902" y="1018013"/>
                </a:lnTo>
                <a:cubicBezTo>
                  <a:pt x="688114" y="952656"/>
                  <a:pt x="717675" y="865254"/>
                  <a:pt x="698540" y="790097"/>
                </a:cubicBezTo>
                <a:close/>
                <a:moveTo>
                  <a:pt x="934419" y="712032"/>
                </a:moveTo>
                <a:cubicBezTo>
                  <a:pt x="1002114" y="709947"/>
                  <a:pt x="1073630" y="748888"/>
                  <a:pt x="1122010" y="816290"/>
                </a:cubicBezTo>
                <a:lnTo>
                  <a:pt x="1134865" y="835832"/>
                </a:lnTo>
                <a:lnTo>
                  <a:pt x="1081181" y="856503"/>
                </a:lnTo>
                <a:lnTo>
                  <a:pt x="1076534" y="848440"/>
                </a:lnTo>
                <a:cubicBezTo>
                  <a:pt x="1025878" y="772095"/>
                  <a:pt x="946484" y="725088"/>
                  <a:pt x="868995" y="728258"/>
                </a:cubicBezTo>
                <a:cubicBezTo>
                  <a:pt x="889712" y="717981"/>
                  <a:pt x="911853" y="712728"/>
                  <a:pt x="934419" y="712032"/>
                </a:cubicBezTo>
                <a:close/>
                <a:moveTo>
                  <a:pt x="763423" y="618742"/>
                </a:moveTo>
                <a:lnTo>
                  <a:pt x="771524" y="633859"/>
                </a:lnTo>
                <a:lnTo>
                  <a:pt x="787728" y="633859"/>
                </a:lnTo>
                <a:lnTo>
                  <a:pt x="779626" y="648977"/>
                </a:lnTo>
                <a:lnTo>
                  <a:pt x="787728" y="664094"/>
                </a:lnTo>
                <a:lnTo>
                  <a:pt x="771524" y="664094"/>
                </a:lnTo>
                <a:lnTo>
                  <a:pt x="763423" y="679211"/>
                </a:lnTo>
                <a:lnTo>
                  <a:pt x="755321" y="664094"/>
                </a:lnTo>
                <a:lnTo>
                  <a:pt x="739117" y="664094"/>
                </a:lnTo>
                <a:lnTo>
                  <a:pt x="747219" y="648977"/>
                </a:lnTo>
                <a:lnTo>
                  <a:pt x="739117" y="633859"/>
                </a:lnTo>
                <a:lnTo>
                  <a:pt x="755321" y="633859"/>
                </a:lnTo>
                <a:close/>
                <a:moveTo>
                  <a:pt x="125934" y="651238"/>
                </a:moveTo>
                <a:lnTo>
                  <a:pt x="168105" y="675244"/>
                </a:lnTo>
                <a:lnTo>
                  <a:pt x="206915" y="650842"/>
                </a:lnTo>
                <a:lnTo>
                  <a:pt x="210278" y="699250"/>
                </a:lnTo>
                <a:lnTo>
                  <a:pt x="252448" y="723257"/>
                </a:lnTo>
                <a:lnTo>
                  <a:pt x="213639" y="747660"/>
                </a:lnTo>
                <a:lnTo>
                  <a:pt x="217000" y="796069"/>
                </a:lnTo>
                <a:lnTo>
                  <a:pt x="174829" y="772063"/>
                </a:lnTo>
                <a:lnTo>
                  <a:pt x="136020" y="796465"/>
                </a:lnTo>
                <a:lnTo>
                  <a:pt x="132656" y="748057"/>
                </a:lnTo>
                <a:lnTo>
                  <a:pt x="90486" y="724050"/>
                </a:lnTo>
                <a:lnTo>
                  <a:pt x="129296" y="699647"/>
                </a:lnTo>
                <a:close/>
                <a:moveTo>
                  <a:pt x="318084" y="632338"/>
                </a:moveTo>
                <a:cubicBezTo>
                  <a:pt x="394256" y="621963"/>
                  <a:pt x="466379" y="646941"/>
                  <a:pt x="504827" y="704695"/>
                </a:cubicBezTo>
                <a:cubicBezTo>
                  <a:pt x="439278" y="663246"/>
                  <a:pt x="347018" y="664317"/>
                  <a:pt x="265002" y="705159"/>
                </a:cubicBezTo>
                <a:lnTo>
                  <a:pt x="256949" y="709823"/>
                </a:lnTo>
                <a:lnTo>
                  <a:pt x="220764" y="665102"/>
                </a:lnTo>
                <a:lnTo>
                  <a:pt x="241662" y="654592"/>
                </a:lnTo>
                <a:cubicBezTo>
                  <a:pt x="266854" y="643182"/>
                  <a:pt x="292694" y="635796"/>
                  <a:pt x="318084" y="632338"/>
                </a:cubicBezTo>
                <a:close/>
                <a:moveTo>
                  <a:pt x="570150" y="570607"/>
                </a:moveTo>
                <a:lnTo>
                  <a:pt x="578252" y="585724"/>
                </a:lnTo>
                <a:lnTo>
                  <a:pt x="594456" y="585724"/>
                </a:lnTo>
                <a:lnTo>
                  <a:pt x="586354" y="600842"/>
                </a:lnTo>
                <a:lnTo>
                  <a:pt x="594456" y="615959"/>
                </a:lnTo>
                <a:lnTo>
                  <a:pt x="578252" y="615959"/>
                </a:lnTo>
                <a:lnTo>
                  <a:pt x="570151" y="631076"/>
                </a:lnTo>
                <a:lnTo>
                  <a:pt x="562049" y="615959"/>
                </a:lnTo>
                <a:lnTo>
                  <a:pt x="545845" y="615959"/>
                </a:lnTo>
                <a:lnTo>
                  <a:pt x="553947" y="600842"/>
                </a:lnTo>
                <a:lnTo>
                  <a:pt x="545844" y="585724"/>
                </a:lnTo>
                <a:lnTo>
                  <a:pt x="562048" y="585724"/>
                </a:lnTo>
                <a:close/>
                <a:moveTo>
                  <a:pt x="1211285" y="471532"/>
                </a:moveTo>
                <a:lnTo>
                  <a:pt x="1251713" y="493148"/>
                </a:lnTo>
                <a:lnTo>
                  <a:pt x="1292094" y="466241"/>
                </a:lnTo>
                <a:lnTo>
                  <a:pt x="1292140" y="514766"/>
                </a:lnTo>
                <a:lnTo>
                  <a:pt x="1332567" y="536384"/>
                </a:lnTo>
                <a:lnTo>
                  <a:pt x="1292187" y="563292"/>
                </a:lnTo>
                <a:lnTo>
                  <a:pt x="1292231" y="611818"/>
                </a:lnTo>
                <a:lnTo>
                  <a:pt x="1251804" y="590200"/>
                </a:lnTo>
                <a:lnTo>
                  <a:pt x="1211422" y="617108"/>
                </a:lnTo>
                <a:lnTo>
                  <a:pt x="1211376" y="568583"/>
                </a:lnTo>
                <a:lnTo>
                  <a:pt x="1170949" y="546965"/>
                </a:lnTo>
                <a:lnTo>
                  <a:pt x="1211330" y="520056"/>
                </a:lnTo>
                <a:close/>
                <a:moveTo>
                  <a:pt x="1043239" y="463614"/>
                </a:moveTo>
                <a:cubicBezTo>
                  <a:pt x="1061143" y="460564"/>
                  <a:pt x="1079913" y="459628"/>
                  <a:pt x="1099091" y="460878"/>
                </a:cubicBezTo>
                <a:cubicBezTo>
                  <a:pt x="1124662" y="462545"/>
                  <a:pt x="1150957" y="468099"/>
                  <a:pt x="1176888" y="477712"/>
                </a:cubicBezTo>
                <a:lnTo>
                  <a:pt x="1198472" y="486729"/>
                </a:lnTo>
                <a:lnTo>
                  <a:pt x="1165516" y="533880"/>
                </a:lnTo>
                <a:lnTo>
                  <a:pt x="1157156" y="529793"/>
                </a:lnTo>
                <a:cubicBezTo>
                  <a:pt x="1072475" y="494811"/>
                  <a:pt x="980367" y="500220"/>
                  <a:pt x="917890" y="546169"/>
                </a:cubicBezTo>
                <a:cubicBezTo>
                  <a:pt x="943613" y="500936"/>
                  <a:pt x="989527" y="472763"/>
                  <a:pt x="1043239" y="463614"/>
                </a:cubicBezTo>
                <a:close/>
                <a:moveTo>
                  <a:pt x="726727" y="461077"/>
                </a:moveTo>
                <a:lnTo>
                  <a:pt x="734828" y="476194"/>
                </a:lnTo>
                <a:lnTo>
                  <a:pt x="751032" y="476194"/>
                </a:lnTo>
                <a:lnTo>
                  <a:pt x="742930" y="491312"/>
                </a:lnTo>
                <a:lnTo>
                  <a:pt x="751032" y="506429"/>
                </a:lnTo>
                <a:lnTo>
                  <a:pt x="734828" y="506429"/>
                </a:lnTo>
                <a:lnTo>
                  <a:pt x="726727" y="521546"/>
                </a:lnTo>
                <a:lnTo>
                  <a:pt x="718625" y="506429"/>
                </a:lnTo>
                <a:lnTo>
                  <a:pt x="702421" y="506429"/>
                </a:lnTo>
                <a:lnTo>
                  <a:pt x="710523" y="491312"/>
                </a:lnTo>
                <a:lnTo>
                  <a:pt x="702421" y="476194"/>
                </a:lnTo>
                <a:lnTo>
                  <a:pt x="718625" y="476194"/>
                </a:lnTo>
                <a:close/>
                <a:moveTo>
                  <a:pt x="24305" y="494633"/>
                </a:moveTo>
                <a:lnTo>
                  <a:pt x="32407" y="509750"/>
                </a:lnTo>
                <a:lnTo>
                  <a:pt x="48611" y="509750"/>
                </a:lnTo>
                <a:lnTo>
                  <a:pt x="40509" y="524868"/>
                </a:lnTo>
                <a:lnTo>
                  <a:pt x="48611" y="539985"/>
                </a:lnTo>
                <a:lnTo>
                  <a:pt x="32407" y="539985"/>
                </a:lnTo>
                <a:lnTo>
                  <a:pt x="24306" y="555102"/>
                </a:lnTo>
                <a:lnTo>
                  <a:pt x="16204" y="539985"/>
                </a:lnTo>
                <a:lnTo>
                  <a:pt x="0" y="539985"/>
                </a:lnTo>
                <a:lnTo>
                  <a:pt x="8102" y="524868"/>
                </a:lnTo>
                <a:lnTo>
                  <a:pt x="0" y="509750"/>
                </a:lnTo>
                <a:lnTo>
                  <a:pt x="16203" y="509750"/>
                </a:lnTo>
                <a:close/>
                <a:moveTo>
                  <a:pt x="1170018" y="265399"/>
                </a:moveTo>
                <a:lnTo>
                  <a:pt x="1178120" y="280516"/>
                </a:lnTo>
                <a:lnTo>
                  <a:pt x="1194324" y="280516"/>
                </a:lnTo>
                <a:lnTo>
                  <a:pt x="1186222" y="295634"/>
                </a:lnTo>
                <a:lnTo>
                  <a:pt x="1194324" y="310751"/>
                </a:lnTo>
                <a:lnTo>
                  <a:pt x="1178120" y="310751"/>
                </a:lnTo>
                <a:lnTo>
                  <a:pt x="1170019" y="325868"/>
                </a:lnTo>
                <a:lnTo>
                  <a:pt x="1161917" y="310751"/>
                </a:lnTo>
                <a:lnTo>
                  <a:pt x="1145713" y="310751"/>
                </a:lnTo>
                <a:lnTo>
                  <a:pt x="1153815" y="295634"/>
                </a:lnTo>
                <a:lnTo>
                  <a:pt x="1145712" y="280516"/>
                </a:lnTo>
                <a:lnTo>
                  <a:pt x="1161916" y="280516"/>
                </a:lnTo>
                <a:close/>
                <a:moveTo>
                  <a:pt x="281644" y="307146"/>
                </a:moveTo>
                <a:lnTo>
                  <a:pt x="304929" y="309372"/>
                </a:lnTo>
                <a:cubicBezTo>
                  <a:pt x="414530" y="324374"/>
                  <a:pt x="498636" y="399393"/>
                  <a:pt x="501044" y="491869"/>
                </a:cubicBezTo>
                <a:cubicBezTo>
                  <a:pt x="467616" y="421888"/>
                  <a:pt x="388942" y="373685"/>
                  <a:pt x="297771" y="364603"/>
                </a:cubicBezTo>
                <a:lnTo>
                  <a:pt x="288472" y="364265"/>
                </a:lnTo>
                <a:close/>
                <a:moveTo>
                  <a:pt x="208744" y="244930"/>
                </a:moveTo>
                <a:lnTo>
                  <a:pt x="231666" y="287700"/>
                </a:lnTo>
                <a:lnTo>
                  <a:pt x="277510" y="287701"/>
                </a:lnTo>
                <a:lnTo>
                  <a:pt x="254589" y="330471"/>
                </a:lnTo>
                <a:lnTo>
                  <a:pt x="277510" y="373242"/>
                </a:lnTo>
                <a:lnTo>
                  <a:pt x="231666" y="373242"/>
                </a:lnTo>
                <a:lnTo>
                  <a:pt x="208744" y="416012"/>
                </a:lnTo>
                <a:lnTo>
                  <a:pt x="185822" y="373242"/>
                </a:lnTo>
                <a:lnTo>
                  <a:pt x="139978" y="373242"/>
                </a:lnTo>
                <a:lnTo>
                  <a:pt x="162899" y="330471"/>
                </a:lnTo>
                <a:lnTo>
                  <a:pt x="139978" y="287701"/>
                </a:lnTo>
                <a:lnTo>
                  <a:pt x="185822" y="287700"/>
                </a:lnTo>
                <a:close/>
                <a:moveTo>
                  <a:pt x="999055" y="131339"/>
                </a:moveTo>
                <a:lnTo>
                  <a:pt x="1020136" y="184863"/>
                </a:lnTo>
                <a:lnTo>
                  <a:pt x="1012109" y="189572"/>
                </a:lnTo>
                <a:cubicBezTo>
                  <a:pt x="936152" y="240809"/>
                  <a:pt x="889754" y="320560"/>
                  <a:pt x="893516" y="398023"/>
                </a:cubicBezTo>
                <a:cubicBezTo>
                  <a:pt x="851775" y="315468"/>
                  <a:pt x="890238" y="209534"/>
                  <a:pt x="979612" y="144343"/>
                </a:cubicBezTo>
                <a:close/>
                <a:moveTo>
                  <a:pt x="766526" y="88624"/>
                </a:moveTo>
                <a:lnTo>
                  <a:pt x="774627" y="103741"/>
                </a:lnTo>
                <a:lnTo>
                  <a:pt x="790831" y="103741"/>
                </a:lnTo>
                <a:lnTo>
                  <a:pt x="782729" y="118859"/>
                </a:lnTo>
                <a:lnTo>
                  <a:pt x="790832" y="133976"/>
                </a:lnTo>
                <a:lnTo>
                  <a:pt x="774628" y="133976"/>
                </a:lnTo>
                <a:lnTo>
                  <a:pt x="766527" y="149093"/>
                </a:lnTo>
                <a:lnTo>
                  <a:pt x="758424" y="133976"/>
                </a:lnTo>
                <a:lnTo>
                  <a:pt x="742220" y="133976"/>
                </a:lnTo>
                <a:lnTo>
                  <a:pt x="750322" y="118859"/>
                </a:lnTo>
                <a:lnTo>
                  <a:pt x="742220" y="103741"/>
                </a:lnTo>
                <a:lnTo>
                  <a:pt x="758424" y="103741"/>
                </a:lnTo>
                <a:close/>
                <a:moveTo>
                  <a:pt x="223029" y="132632"/>
                </a:moveTo>
                <a:lnTo>
                  <a:pt x="231130" y="147749"/>
                </a:lnTo>
                <a:lnTo>
                  <a:pt x="247334" y="147749"/>
                </a:lnTo>
                <a:lnTo>
                  <a:pt x="239232" y="162867"/>
                </a:lnTo>
                <a:lnTo>
                  <a:pt x="247334" y="177984"/>
                </a:lnTo>
                <a:lnTo>
                  <a:pt x="231130" y="177984"/>
                </a:lnTo>
                <a:lnTo>
                  <a:pt x="223029" y="193101"/>
                </a:lnTo>
                <a:lnTo>
                  <a:pt x="214927" y="177984"/>
                </a:lnTo>
                <a:lnTo>
                  <a:pt x="198723" y="177984"/>
                </a:lnTo>
                <a:lnTo>
                  <a:pt x="206825" y="162867"/>
                </a:lnTo>
                <a:lnTo>
                  <a:pt x="198723" y="147749"/>
                </a:lnTo>
                <a:lnTo>
                  <a:pt x="214927" y="147749"/>
                </a:lnTo>
                <a:close/>
                <a:moveTo>
                  <a:pt x="581260" y="96813"/>
                </a:moveTo>
                <a:lnTo>
                  <a:pt x="599110" y="111929"/>
                </a:lnTo>
                <a:cubicBezTo>
                  <a:pt x="680550" y="186796"/>
                  <a:pt x="706805" y="296397"/>
                  <a:pt x="656007" y="373710"/>
                </a:cubicBezTo>
                <a:cubicBezTo>
                  <a:pt x="668494" y="297167"/>
                  <a:pt x="631398" y="212687"/>
                  <a:pt x="561713" y="153199"/>
                </a:cubicBezTo>
                <a:lnTo>
                  <a:pt x="554269" y="147614"/>
                </a:lnTo>
                <a:close/>
                <a:moveTo>
                  <a:pt x="1033725" y="41990"/>
                </a:moveTo>
                <a:lnTo>
                  <a:pt x="1074190" y="68772"/>
                </a:lnTo>
                <a:lnTo>
                  <a:pt x="1114550" y="47029"/>
                </a:lnTo>
                <a:lnTo>
                  <a:pt x="1114657" y="95554"/>
                </a:lnTo>
                <a:lnTo>
                  <a:pt x="1155122" y="122337"/>
                </a:lnTo>
                <a:lnTo>
                  <a:pt x="1114762" y="144080"/>
                </a:lnTo>
                <a:lnTo>
                  <a:pt x="1114868" y="192605"/>
                </a:lnTo>
                <a:lnTo>
                  <a:pt x="1074403" y="165824"/>
                </a:lnTo>
                <a:lnTo>
                  <a:pt x="1034043" y="187567"/>
                </a:lnTo>
                <a:lnTo>
                  <a:pt x="1033936" y="139042"/>
                </a:lnTo>
                <a:lnTo>
                  <a:pt x="993472" y="112260"/>
                </a:lnTo>
                <a:lnTo>
                  <a:pt x="1033831" y="90515"/>
                </a:lnTo>
                <a:close/>
                <a:moveTo>
                  <a:pt x="476023" y="0"/>
                </a:moveTo>
                <a:lnTo>
                  <a:pt x="513669" y="26161"/>
                </a:lnTo>
                <a:lnTo>
                  <a:pt x="556901" y="4121"/>
                </a:lnTo>
                <a:lnTo>
                  <a:pt x="551315" y="52323"/>
                </a:lnTo>
                <a:lnTo>
                  <a:pt x="588960" y="78487"/>
                </a:lnTo>
                <a:lnTo>
                  <a:pt x="545731" y="100527"/>
                </a:lnTo>
                <a:lnTo>
                  <a:pt x="540144" y="148731"/>
                </a:lnTo>
                <a:lnTo>
                  <a:pt x="502498" y="122568"/>
                </a:lnTo>
                <a:lnTo>
                  <a:pt x="459267" y="144609"/>
                </a:lnTo>
                <a:lnTo>
                  <a:pt x="464853" y="96406"/>
                </a:lnTo>
                <a:lnTo>
                  <a:pt x="427206" y="70244"/>
                </a:lnTo>
                <a:lnTo>
                  <a:pt x="470437" y="48202"/>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59" name="Freeform: Shape 58">
            <a:extLst>
              <a:ext uri="{FF2B5EF4-FFF2-40B4-BE49-F238E27FC236}">
                <a16:creationId xmlns:a16="http://schemas.microsoft.com/office/drawing/2014/main" id="{61656BEC-34B2-123C-E0D7-E9C88568CE96}"/>
              </a:ext>
            </a:extLst>
          </p:cNvPr>
          <p:cNvSpPr/>
          <p:nvPr/>
        </p:nvSpPr>
        <p:spPr>
          <a:xfrm rot="20424635" flipH="1">
            <a:off x="8675310" y="2696410"/>
            <a:ext cx="490441" cy="424132"/>
          </a:xfrm>
          <a:custGeom>
            <a:avLst/>
            <a:gdLst>
              <a:gd name="connsiteX0" fmla="*/ 1089425 w 1362311"/>
              <a:gd name="connsiteY0" fmla="*/ 1092336 h 1178122"/>
              <a:gd name="connsiteX1" fmla="*/ 1097526 w 1362311"/>
              <a:gd name="connsiteY1" fmla="*/ 1107453 h 1178122"/>
              <a:gd name="connsiteX2" fmla="*/ 1113730 w 1362311"/>
              <a:gd name="connsiteY2" fmla="*/ 1107453 h 1178122"/>
              <a:gd name="connsiteX3" fmla="*/ 1105628 w 1362311"/>
              <a:gd name="connsiteY3" fmla="*/ 1122571 h 1178122"/>
              <a:gd name="connsiteX4" fmla="*/ 1113730 w 1362311"/>
              <a:gd name="connsiteY4" fmla="*/ 1137688 h 1178122"/>
              <a:gd name="connsiteX5" fmla="*/ 1097526 w 1362311"/>
              <a:gd name="connsiteY5" fmla="*/ 1137688 h 1178122"/>
              <a:gd name="connsiteX6" fmla="*/ 1089425 w 1362311"/>
              <a:gd name="connsiteY6" fmla="*/ 1152805 h 1178122"/>
              <a:gd name="connsiteX7" fmla="*/ 1081323 w 1362311"/>
              <a:gd name="connsiteY7" fmla="*/ 1137688 h 1178122"/>
              <a:gd name="connsiteX8" fmla="*/ 1065119 w 1362311"/>
              <a:gd name="connsiteY8" fmla="*/ 1137688 h 1178122"/>
              <a:gd name="connsiteX9" fmla="*/ 1073221 w 1362311"/>
              <a:gd name="connsiteY9" fmla="*/ 1122571 h 1178122"/>
              <a:gd name="connsiteX10" fmla="*/ 1065119 w 1362311"/>
              <a:gd name="connsiteY10" fmla="*/ 1107453 h 1178122"/>
              <a:gd name="connsiteX11" fmla="*/ 1081323 w 1362311"/>
              <a:gd name="connsiteY11" fmla="*/ 1107453 h 1178122"/>
              <a:gd name="connsiteX12" fmla="*/ 790436 w 1362311"/>
              <a:gd name="connsiteY12" fmla="*/ 1008536 h 1178122"/>
              <a:gd name="connsiteX13" fmla="*/ 798538 w 1362311"/>
              <a:gd name="connsiteY13" fmla="*/ 1023653 h 1178122"/>
              <a:gd name="connsiteX14" fmla="*/ 814742 w 1362311"/>
              <a:gd name="connsiteY14" fmla="*/ 1023653 h 1178122"/>
              <a:gd name="connsiteX15" fmla="*/ 806640 w 1362311"/>
              <a:gd name="connsiteY15" fmla="*/ 1038771 h 1178122"/>
              <a:gd name="connsiteX16" fmla="*/ 814742 w 1362311"/>
              <a:gd name="connsiteY16" fmla="*/ 1053888 h 1178122"/>
              <a:gd name="connsiteX17" fmla="*/ 798538 w 1362311"/>
              <a:gd name="connsiteY17" fmla="*/ 1053889 h 1178122"/>
              <a:gd name="connsiteX18" fmla="*/ 790437 w 1362311"/>
              <a:gd name="connsiteY18" fmla="*/ 1069005 h 1178122"/>
              <a:gd name="connsiteX19" fmla="*/ 782335 w 1362311"/>
              <a:gd name="connsiteY19" fmla="*/ 1053888 h 1178122"/>
              <a:gd name="connsiteX20" fmla="*/ 766131 w 1362311"/>
              <a:gd name="connsiteY20" fmla="*/ 1053889 h 1178122"/>
              <a:gd name="connsiteX21" fmla="*/ 774233 w 1362311"/>
              <a:gd name="connsiteY21" fmla="*/ 1038772 h 1178122"/>
              <a:gd name="connsiteX22" fmla="*/ 766130 w 1362311"/>
              <a:gd name="connsiteY22" fmla="*/ 1023653 h 1178122"/>
              <a:gd name="connsiteX23" fmla="*/ 782334 w 1362311"/>
              <a:gd name="connsiteY23" fmla="*/ 1023653 h 1178122"/>
              <a:gd name="connsiteX24" fmla="*/ 602807 w 1362311"/>
              <a:gd name="connsiteY24" fmla="*/ 1024352 h 1178122"/>
              <a:gd name="connsiteX25" fmla="*/ 612590 w 1362311"/>
              <a:gd name="connsiteY25" fmla="*/ 1071881 h 1178122"/>
              <a:gd name="connsiteX26" fmla="*/ 657582 w 1362311"/>
              <a:gd name="connsiteY26" fmla="*/ 1090055 h 1178122"/>
              <a:gd name="connsiteX27" fmla="*/ 622370 w 1362311"/>
              <a:gd name="connsiteY27" fmla="*/ 1119411 h 1178122"/>
              <a:gd name="connsiteX28" fmla="*/ 632152 w 1362311"/>
              <a:gd name="connsiteY28" fmla="*/ 1166941 h 1178122"/>
              <a:gd name="connsiteX29" fmla="*/ 587158 w 1362311"/>
              <a:gd name="connsiteY29" fmla="*/ 1148767 h 1178122"/>
              <a:gd name="connsiteX30" fmla="*/ 551945 w 1362311"/>
              <a:gd name="connsiteY30" fmla="*/ 1178122 h 1178122"/>
              <a:gd name="connsiteX31" fmla="*/ 542163 w 1362311"/>
              <a:gd name="connsiteY31" fmla="*/ 1130594 h 1178122"/>
              <a:gd name="connsiteX32" fmla="*/ 497170 w 1362311"/>
              <a:gd name="connsiteY32" fmla="*/ 1112419 h 1178122"/>
              <a:gd name="connsiteX33" fmla="*/ 532382 w 1362311"/>
              <a:gd name="connsiteY33" fmla="*/ 1083064 h 1178122"/>
              <a:gd name="connsiteX34" fmla="*/ 522601 w 1362311"/>
              <a:gd name="connsiteY34" fmla="*/ 1035534 h 1178122"/>
              <a:gd name="connsiteX35" fmla="*/ 567594 w 1362311"/>
              <a:gd name="connsiteY35" fmla="*/ 1053708 h 1178122"/>
              <a:gd name="connsiteX36" fmla="*/ 219034 w 1362311"/>
              <a:gd name="connsiteY36" fmla="*/ 929864 h 1178122"/>
              <a:gd name="connsiteX37" fmla="*/ 227135 w 1362311"/>
              <a:gd name="connsiteY37" fmla="*/ 944981 h 1178122"/>
              <a:gd name="connsiteX38" fmla="*/ 243339 w 1362311"/>
              <a:gd name="connsiteY38" fmla="*/ 944981 h 1178122"/>
              <a:gd name="connsiteX39" fmla="*/ 235237 w 1362311"/>
              <a:gd name="connsiteY39" fmla="*/ 960099 h 1178122"/>
              <a:gd name="connsiteX40" fmla="*/ 243339 w 1362311"/>
              <a:gd name="connsiteY40" fmla="*/ 975216 h 1178122"/>
              <a:gd name="connsiteX41" fmla="*/ 227135 w 1362311"/>
              <a:gd name="connsiteY41" fmla="*/ 975216 h 1178122"/>
              <a:gd name="connsiteX42" fmla="*/ 219034 w 1362311"/>
              <a:gd name="connsiteY42" fmla="*/ 990333 h 1178122"/>
              <a:gd name="connsiteX43" fmla="*/ 210932 w 1362311"/>
              <a:gd name="connsiteY43" fmla="*/ 975216 h 1178122"/>
              <a:gd name="connsiteX44" fmla="*/ 194728 w 1362311"/>
              <a:gd name="connsiteY44" fmla="*/ 975216 h 1178122"/>
              <a:gd name="connsiteX45" fmla="*/ 202830 w 1362311"/>
              <a:gd name="connsiteY45" fmla="*/ 960099 h 1178122"/>
              <a:gd name="connsiteX46" fmla="*/ 194728 w 1362311"/>
              <a:gd name="connsiteY46" fmla="*/ 944981 h 1178122"/>
              <a:gd name="connsiteX47" fmla="*/ 210932 w 1362311"/>
              <a:gd name="connsiteY47" fmla="*/ 944981 h 1178122"/>
              <a:gd name="connsiteX48" fmla="*/ 1153987 w 1362311"/>
              <a:gd name="connsiteY48" fmla="*/ 830395 h 1178122"/>
              <a:gd name="connsiteX49" fmla="*/ 1175422 w 1362311"/>
              <a:gd name="connsiteY49" fmla="*/ 870919 h 1178122"/>
              <a:gd name="connsiteX50" fmla="*/ 1223947 w 1362311"/>
              <a:gd name="connsiteY50" fmla="*/ 871184 h 1178122"/>
              <a:gd name="connsiteX51" fmla="*/ 1196857 w 1362311"/>
              <a:gd name="connsiteY51" fmla="*/ 911443 h 1178122"/>
              <a:gd name="connsiteX52" fmla="*/ 1218290 w 1362311"/>
              <a:gd name="connsiteY52" fmla="*/ 951969 h 1178122"/>
              <a:gd name="connsiteX53" fmla="*/ 1169767 w 1362311"/>
              <a:gd name="connsiteY53" fmla="*/ 951705 h 1178122"/>
              <a:gd name="connsiteX54" fmla="*/ 1142675 w 1362311"/>
              <a:gd name="connsiteY54" fmla="*/ 991963 h 1178122"/>
              <a:gd name="connsiteX55" fmla="*/ 1121241 w 1362311"/>
              <a:gd name="connsiteY55" fmla="*/ 951439 h 1178122"/>
              <a:gd name="connsiteX56" fmla="*/ 1072717 w 1362311"/>
              <a:gd name="connsiteY56" fmla="*/ 951174 h 1178122"/>
              <a:gd name="connsiteX57" fmla="*/ 1099806 w 1362311"/>
              <a:gd name="connsiteY57" fmla="*/ 910915 h 1178122"/>
              <a:gd name="connsiteX58" fmla="*/ 1078372 w 1362311"/>
              <a:gd name="connsiteY58" fmla="*/ 870390 h 1178122"/>
              <a:gd name="connsiteX59" fmla="*/ 1126897 w 1362311"/>
              <a:gd name="connsiteY59" fmla="*/ 870654 h 1178122"/>
              <a:gd name="connsiteX60" fmla="*/ 1338006 w 1362311"/>
              <a:gd name="connsiteY60" fmla="*/ 792163 h 1178122"/>
              <a:gd name="connsiteX61" fmla="*/ 1346107 w 1362311"/>
              <a:gd name="connsiteY61" fmla="*/ 807280 h 1178122"/>
              <a:gd name="connsiteX62" fmla="*/ 1362311 w 1362311"/>
              <a:gd name="connsiteY62" fmla="*/ 807280 h 1178122"/>
              <a:gd name="connsiteX63" fmla="*/ 1354209 w 1362311"/>
              <a:gd name="connsiteY63" fmla="*/ 822398 h 1178122"/>
              <a:gd name="connsiteX64" fmla="*/ 1362311 w 1362311"/>
              <a:gd name="connsiteY64" fmla="*/ 837515 h 1178122"/>
              <a:gd name="connsiteX65" fmla="*/ 1346107 w 1362311"/>
              <a:gd name="connsiteY65" fmla="*/ 837515 h 1178122"/>
              <a:gd name="connsiteX66" fmla="*/ 1338006 w 1362311"/>
              <a:gd name="connsiteY66" fmla="*/ 852632 h 1178122"/>
              <a:gd name="connsiteX67" fmla="*/ 1329904 w 1362311"/>
              <a:gd name="connsiteY67" fmla="*/ 837515 h 1178122"/>
              <a:gd name="connsiteX68" fmla="*/ 1313700 w 1362311"/>
              <a:gd name="connsiteY68" fmla="*/ 837515 h 1178122"/>
              <a:gd name="connsiteX69" fmla="*/ 1321802 w 1362311"/>
              <a:gd name="connsiteY69" fmla="*/ 822398 h 1178122"/>
              <a:gd name="connsiteX70" fmla="*/ 1313699 w 1362311"/>
              <a:gd name="connsiteY70" fmla="*/ 807280 h 1178122"/>
              <a:gd name="connsiteX71" fmla="*/ 1329904 w 1362311"/>
              <a:gd name="connsiteY71" fmla="*/ 807280 h 1178122"/>
              <a:gd name="connsiteX72" fmla="*/ 698540 w 1362311"/>
              <a:gd name="connsiteY72" fmla="*/ 790097 h 1178122"/>
              <a:gd name="connsiteX73" fmla="*/ 664766 w 1362311"/>
              <a:gd name="connsiteY73" fmla="*/ 1055852 h 1178122"/>
              <a:gd name="connsiteX74" fmla="*/ 648307 w 1362311"/>
              <a:gd name="connsiteY74" fmla="*/ 1072473 h 1178122"/>
              <a:gd name="connsiteX75" fmla="*/ 616975 w 1362311"/>
              <a:gd name="connsiteY75" fmla="*/ 1024228 h 1178122"/>
              <a:gd name="connsiteX76" fmla="*/ 623902 w 1362311"/>
              <a:gd name="connsiteY76" fmla="*/ 1018013 h 1178122"/>
              <a:gd name="connsiteX77" fmla="*/ 698540 w 1362311"/>
              <a:gd name="connsiteY77" fmla="*/ 790097 h 1178122"/>
              <a:gd name="connsiteX78" fmla="*/ 934419 w 1362311"/>
              <a:gd name="connsiteY78" fmla="*/ 712032 h 1178122"/>
              <a:gd name="connsiteX79" fmla="*/ 1122010 w 1362311"/>
              <a:gd name="connsiteY79" fmla="*/ 816290 h 1178122"/>
              <a:gd name="connsiteX80" fmla="*/ 1134865 w 1362311"/>
              <a:gd name="connsiteY80" fmla="*/ 835832 h 1178122"/>
              <a:gd name="connsiteX81" fmla="*/ 1081181 w 1362311"/>
              <a:gd name="connsiteY81" fmla="*/ 856503 h 1178122"/>
              <a:gd name="connsiteX82" fmla="*/ 1076534 w 1362311"/>
              <a:gd name="connsiteY82" fmla="*/ 848440 h 1178122"/>
              <a:gd name="connsiteX83" fmla="*/ 868995 w 1362311"/>
              <a:gd name="connsiteY83" fmla="*/ 728258 h 1178122"/>
              <a:gd name="connsiteX84" fmla="*/ 934419 w 1362311"/>
              <a:gd name="connsiteY84" fmla="*/ 712032 h 1178122"/>
              <a:gd name="connsiteX85" fmla="*/ 763423 w 1362311"/>
              <a:gd name="connsiteY85" fmla="*/ 618742 h 1178122"/>
              <a:gd name="connsiteX86" fmla="*/ 771524 w 1362311"/>
              <a:gd name="connsiteY86" fmla="*/ 633859 h 1178122"/>
              <a:gd name="connsiteX87" fmla="*/ 787728 w 1362311"/>
              <a:gd name="connsiteY87" fmla="*/ 633859 h 1178122"/>
              <a:gd name="connsiteX88" fmla="*/ 779626 w 1362311"/>
              <a:gd name="connsiteY88" fmla="*/ 648977 h 1178122"/>
              <a:gd name="connsiteX89" fmla="*/ 787728 w 1362311"/>
              <a:gd name="connsiteY89" fmla="*/ 664094 h 1178122"/>
              <a:gd name="connsiteX90" fmla="*/ 771524 w 1362311"/>
              <a:gd name="connsiteY90" fmla="*/ 664094 h 1178122"/>
              <a:gd name="connsiteX91" fmla="*/ 763423 w 1362311"/>
              <a:gd name="connsiteY91" fmla="*/ 679211 h 1178122"/>
              <a:gd name="connsiteX92" fmla="*/ 755321 w 1362311"/>
              <a:gd name="connsiteY92" fmla="*/ 664094 h 1178122"/>
              <a:gd name="connsiteX93" fmla="*/ 739117 w 1362311"/>
              <a:gd name="connsiteY93" fmla="*/ 664094 h 1178122"/>
              <a:gd name="connsiteX94" fmla="*/ 747219 w 1362311"/>
              <a:gd name="connsiteY94" fmla="*/ 648977 h 1178122"/>
              <a:gd name="connsiteX95" fmla="*/ 739117 w 1362311"/>
              <a:gd name="connsiteY95" fmla="*/ 633859 h 1178122"/>
              <a:gd name="connsiteX96" fmla="*/ 755321 w 1362311"/>
              <a:gd name="connsiteY96" fmla="*/ 633859 h 1178122"/>
              <a:gd name="connsiteX97" fmla="*/ 125934 w 1362311"/>
              <a:gd name="connsiteY97" fmla="*/ 651238 h 1178122"/>
              <a:gd name="connsiteX98" fmla="*/ 168105 w 1362311"/>
              <a:gd name="connsiteY98" fmla="*/ 675244 h 1178122"/>
              <a:gd name="connsiteX99" fmla="*/ 206915 w 1362311"/>
              <a:gd name="connsiteY99" fmla="*/ 650842 h 1178122"/>
              <a:gd name="connsiteX100" fmla="*/ 210278 w 1362311"/>
              <a:gd name="connsiteY100" fmla="*/ 699250 h 1178122"/>
              <a:gd name="connsiteX101" fmla="*/ 252448 w 1362311"/>
              <a:gd name="connsiteY101" fmla="*/ 723257 h 1178122"/>
              <a:gd name="connsiteX102" fmla="*/ 213639 w 1362311"/>
              <a:gd name="connsiteY102" fmla="*/ 747660 h 1178122"/>
              <a:gd name="connsiteX103" fmla="*/ 217000 w 1362311"/>
              <a:gd name="connsiteY103" fmla="*/ 796069 h 1178122"/>
              <a:gd name="connsiteX104" fmla="*/ 174829 w 1362311"/>
              <a:gd name="connsiteY104" fmla="*/ 772063 h 1178122"/>
              <a:gd name="connsiteX105" fmla="*/ 136020 w 1362311"/>
              <a:gd name="connsiteY105" fmla="*/ 796465 h 1178122"/>
              <a:gd name="connsiteX106" fmla="*/ 132656 w 1362311"/>
              <a:gd name="connsiteY106" fmla="*/ 748057 h 1178122"/>
              <a:gd name="connsiteX107" fmla="*/ 90486 w 1362311"/>
              <a:gd name="connsiteY107" fmla="*/ 724050 h 1178122"/>
              <a:gd name="connsiteX108" fmla="*/ 129296 w 1362311"/>
              <a:gd name="connsiteY108" fmla="*/ 699647 h 1178122"/>
              <a:gd name="connsiteX109" fmla="*/ 318084 w 1362311"/>
              <a:gd name="connsiteY109" fmla="*/ 632338 h 1178122"/>
              <a:gd name="connsiteX110" fmla="*/ 504827 w 1362311"/>
              <a:gd name="connsiteY110" fmla="*/ 704695 h 1178122"/>
              <a:gd name="connsiteX111" fmla="*/ 265002 w 1362311"/>
              <a:gd name="connsiteY111" fmla="*/ 705159 h 1178122"/>
              <a:gd name="connsiteX112" fmla="*/ 256949 w 1362311"/>
              <a:gd name="connsiteY112" fmla="*/ 709823 h 1178122"/>
              <a:gd name="connsiteX113" fmla="*/ 220764 w 1362311"/>
              <a:gd name="connsiteY113" fmla="*/ 665102 h 1178122"/>
              <a:gd name="connsiteX114" fmla="*/ 241662 w 1362311"/>
              <a:gd name="connsiteY114" fmla="*/ 654592 h 1178122"/>
              <a:gd name="connsiteX115" fmla="*/ 318084 w 1362311"/>
              <a:gd name="connsiteY115" fmla="*/ 632338 h 1178122"/>
              <a:gd name="connsiteX116" fmla="*/ 570150 w 1362311"/>
              <a:gd name="connsiteY116" fmla="*/ 570607 h 1178122"/>
              <a:gd name="connsiteX117" fmla="*/ 578252 w 1362311"/>
              <a:gd name="connsiteY117" fmla="*/ 585724 h 1178122"/>
              <a:gd name="connsiteX118" fmla="*/ 594456 w 1362311"/>
              <a:gd name="connsiteY118" fmla="*/ 585724 h 1178122"/>
              <a:gd name="connsiteX119" fmla="*/ 586354 w 1362311"/>
              <a:gd name="connsiteY119" fmla="*/ 600842 h 1178122"/>
              <a:gd name="connsiteX120" fmla="*/ 594456 w 1362311"/>
              <a:gd name="connsiteY120" fmla="*/ 615959 h 1178122"/>
              <a:gd name="connsiteX121" fmla="*/ 578252 w 1362311"/>
              <a:gd name="connsiteY121" fmla="*/ 615959 h 1178122"/>
              <a:gd name="connsiteX122" fmla="*/ 570151 w 1362311"/>
              <a:gd name="connsiteY122" fmla="*/ 631076 h 1178122"/>
              <a:gd name="connsiteX123" fmla="*/ 562049 w 1362311"/>
              <a:gd name="connsiteY123" fmla="*/ 615959 h 1178122"/>
              <a:gd name="connsiteX124" fmla="*/ 545845 w 1362311"/>
              <a:gd name="connsiteY124" fmla="*/ 615959 h 1178122"/>
              <a:gd name="connsiteX125" fmla="*/ 553947 w 1362311"/>
              <a:gd name="connsiteY125" fmla="*/ 600842 h 1178122"/>
              <a:gd name="connsiteX126" fmla="*/ 545844 w 1362311"/>
              <a:gd name="connsiteY126" fmla="*/ 585724 h 1178122"/>
              <a:gd name="connsiteX127" fmla="*/ 562048 w 1362311"/>
              <a:gd name="connsiteY127" fmla="*/ 585724 h 1178122"/>
              <a:gd name="connsiteX128" fmla="*/ 1211285 w 1362311"/>
              <a:gd name="connsiteY128" fmla="*/ 471532 h 1178122"/>
              <a:gd name="connsiteX129" fmla="*/ 1251713 w 1362311"/>
              <a:gd name="connsiteY129" fmla="*/ 493148 h 1178122"/>
              <a:gd name="connsiteX130" fmla="*/ 1292094 w 1362311"/>
              <a:gd name="connsiteY130" fmla="*/ 466241 h 1178122"/>
              <a:gd name="connsiteX131" fmla="*/ 1292140 w 1362311"/>
              <a:gd name="connsiteY131" fmla="*/ 514766 h 1178122"/>
              <a:gd name="connsiteX132" fmla="*/ 1332567 w 1362311"/>
              <a:gd name="connsiteY132" fmla="*/ 536384 h 1178122"/>
              <a:gd name="connsiteX133" fmla="*/ 1292187 w 1362311"/>
              <a:gd name="connsiteY133" fmla="*/ 563292 h 1178122"/>
              <a:gd name="connsiteX134" fmla="*/ 1292231 w 1362311"/>
              <a:gd name="connsiteY134" fmla="*/ 611818 h 1178122"/>
              <a:gd name="connsiteX135" fmla="*/ 1251804 w 1362311"/>
              <a:gd name="connsiteY135" fmla="*/ 590200 h 1178122"/>
              <a:gd name="connsiteX136" fmla="*/ 1211422 w 1362311"/>
              <a:gd name="connsiteY136" fmla="*/ 617108 h 1178122"/>
              <a:gd name="connsiteX137" fmla="*/ 1211376 w 1362311"/>
              <a:gd name="connsiteY137" fmla="*/ 568583 h 1178122"/>
              <a:gd name="connsiteX138" fmla="*/ 1170949 w 1362311"/>
              <a:gd name="connsiteY138" fmla="*/ 546965 h 1178122"/>
              <a:gd name="connsiteX139" fmla="*/ 1211330 w 1362311"/>
              <a:gd name="connsiteY139" fmla="*/ 520056 h 1178122"/>
              <a:gd name="connsiteX140" fmla="*/ 1043239 w 1362311"/>
              <a:gd name="connsiteY140" fmla="*/ 463614 h 1178122"/>
              <a:gd name="connsiteX141" fmla="*/ 1099091 w 1362311"/>
              <a:gd name="connsiteY141" fmla="*/ 460878 h 1178122"/>
              <a:gd name="connsiteX142" fmla="*/ 1176888 w 1362311"/>
              <a:gd name="connsiteY142" fmla="*/ 477712 h 1178122"/>
              <a:gd name="connsiteX143" fmla="*/ 1198472 w 1362311"/>
              <a:gd name="connsiteY143" fmla="*/ 486729 h 1178122"/>
              <a:gd name="connsiteX144" fmla="*/ 1165516 w 1362311"/>
              <a:gd name="connsiteY144" fmla="*/ 533880 h 1178122"/>
              <a:gd name="connsiteX145" fmla="*/ 1157156 w 1362311"/>
              <a:gd name="connsiteY145" fmla="*/ 529793 h 1178122"/>
              <a:gd name="connsiteX146" fmla="*/ 917890 w 1362311"/>
              <a:gd name="connsiteY146" fmla="*/ 546169 h 1178122"/>
              <a:gd name="connsiteX147" fmla="*/ 1043239 w 1362311"/>
              <a:gd name="connsiteY147" fmla="*/ 463614 h 1178122"/>
              <a:gd name="connsiteX148" fmla="*/ 726727 w 1362311"/>
              <a:gd name="connsiteY148" fmla="*/ 461077 h 1178122"/>
              <a:gd name="connsiteX149" fmla="*/ 734828 w 1362311"/>
              <a:gd name="connsiteY149" fmla="*/ 476194 h 1178122"/>
              <a:gd name="connsiteX150" fmla="*/ 751032 w 1362311"/>
              <a:gd name="connsiteY150" fmla="*/ 476194 h 1178122"/>
              <a:gd name="connsiteX151" fmla="*/ 742930 w 1362311"/>
              <a:gd name="connsiteY151" fmla="*/ 491312 h 1178122"/>
              <a:gd name="connsiteX152" fmla="*/ 751032 w 1362311"/>
              <a:gd name="connsiteY152" fmla="*/ 506429 h 1178122"/>
              <a:gd name="connsiteX153" fmla="*/ 734828 w 1362311"/>
              <a:gd name="connsiteY153" fmla="*/ 506429 h 1178122"/>
              <a:gd name="connsiteX154" fmla="*/ 726727 w 1362311"/>
              <a:gd name="connsiteY154" fmla="*/ 521546 h 1178122"/>
              <a:gd name="connsiteX155" fmla="*/ 718625 w 1362311"/>
              <a:gd name="connsiteY155" fmla="*/ 506429 h 1178122"/>
              <a:gd name="connsiteX156" fmla="*/ 702421 w 1362311"/>
              <a:gd name="connsiteY156" fmla="*/ 506429 h 1178122"/>
              <a:gd name="connsiteX157" fmla="*/ 710523 w 1362311"/>
              <a:gd name="connsiteY157" fmla="*/ 491312 h 1178122"/>
              <a:gd name="connsiteX158" fmla="*/ 702421 w 1362311"/>
              <a:gd name="connsiteY158" fmla="*/ 476194 h 1178122"/>
              <a:gd name="connsiteX159" fmla="*/ 718625 w 1362311"/>
              <a:gd name="connsiteY159" fmla="*/ 476194 h 1178122"/>
              <a:gd name="connsiteX160" fmla="*/ 24305 w 1362311"/>
              <a:gd name="connsiteY160" fmla="*/ 494633 h 1178122"/>
              <a:gd name="connsiteX161" fmla="*/ 32407 w 1362311"/>
              <a:gd name="connsiteY161" fmla="*/ 509750 h 1178122"/>
              <a:gd name="connsiteX162" fmla="*/ 48611 w 1362311"/>
              <a:gd name="connsiteY162" fmla="*/ 509750 h 1178122"/>
              <a:gd name="connsiteX163" fmla="*/ 40509 w 1362311"/>
              <a:gd name="connsiteY163" fmla="*/ 524868 h 1178122"/>
              <a:gd name="connsiteX164" fmla="*/ 48611 w 1362311"/>
              <a:gd name="connsiteY164" fmla="*/ 539985 h 1178122"/>
              <a:gd name="connsiteX165" fmla="*/ 32407 w 1362311"/>
              <a:gd name="connsiteY165" fmla="*/ 539985 h 1178122"/>
              <a:gd name="connsiteX166" fmla="*/ 24306 w 1362311"/>
              <a:gd name="connsiteY166" fmla="*/ 555102 h 1178122"/>
              <a:gd name="connsiteX167" fmla="*/ 16204 w 1362311"/>
              <a:gd name="connsiteY167" fmla="*/ 539985 h 1178122"/>
              <a:gd name="connsiteX168" fmla="*/ 0 w 1362311"/>
              <a:gd name="connsiteY168" fmla="*/ 539985 h 1178122"/>
              <a:gd name="connsiteX169" fmla="*/ 8102 w 1362311"/>
              <a:gd name="connsiteY169" fmla="*/ 524868 h 1178122"/>
              <a:gd name="connsiteX170" fmla="*/ 0 w 1362311"/>
              <a:gd name="connsiteY170" fmla="*/ 509750 h 1178122"/>
              <a:gd name="connsiteX171" fmla="*/ 16203 w 1362311"/>
              <a:gd name="connsiteY171" fmla="*/ 509750 h 1178122"/>
              <a:gd name="connsiteX172" fmla="*/ 1170018 w 1362311"/>
              <a:gd name="connsiteY172" fmla="*/ 265399 h 1178122"/>
              <a:gd name="connsiteX173" fmla="*/ 1178120 w 1362311"/>
              <a:gd name="connsiteY173" fmla="*/ 280516 h 1178122"/>
              <a:gd name="connsiteX174" fmla="*/ 1194324 w 1362311"/>
              <a:gd name="connsiteY174" fmla="*/ 280516 h 1178122"/>
              <a:gd name="connsiteX175" fmla="*/ 1186222 w 1362311"/>
              <a:gd name="connsiteY175" fmla="*/ 295634 h 1178122"/>
              <a:gd name="connsiteX176" fmla="*/ 1194324 w 1362311"/>
              <a:gd name="connsiteY176" fmla="*/ 310751 h 1178122"/>
              <a:gd name="connsiteX177" fmla="*/ 1178120 w 1362311"/>
              <a:gd name="connsiteY177" fmla="*/ 310751 h 1178122"/>
              <a:gd name="connsiteX178" fmla="*/ 1170019 w 1362311"/>
              <a:gd name="connsiteY178" fmla="*/ 325868 h 1178122"/>
              <a:gd name="connsiteX179" fmla="*/ 1161917 w 1362311"/>
              <a:gd name="connsiteY179" fmla="*/ 310751 h 1178122"/>
              <a:gd name="connsiteX180" fmla="*/ 1145713 w 1362311"/>
              <a:gd name="connsiteY180" fmla="*/ 310751 h 1178122"/>
              <a:gd name="connsiteX181" fmla="*/ 1153815 w 1362311"/>
              <a:gd name="connsiteY181" fmla="*/ 295634 h 1178122"/>
              <a:gd name="connsiteX182" fmla="*/ 1145712 w 1362311"/>
              <a:gd name="connsiteY182" fmla="*/ 280516 h 1178122"/>
              <a:gd name="connsiteX183" fmla="*/ 1161916 w 1362311"/>
              <a:gd name="connsiteY183" fmla="*/ 280516 h 1178122"/>
              <a:gd name="connsiteX184" fmla="*/ 281644 w 1362311"/>
              <a:gd name="connsiteY184" fmla="*/ 307146 h 1178122"/>
              <a:gd name="connsiteX185" fmla="*/ 304929 w 1362311"/>
              <a:gd name="connsiteY185" fmla="*/ 309372 h 1178122"/>
              <a:gd name="connsiteX186" fmla="*/ 501044 w 1362311"/>
              <a:gd name="connsiteY186" fmla="*/ 491869 h 1178122"/>
              <a:gd name="connsiteX187" fmla="*/ 297771 w 1362311"/>
              <a:gd name="connsiteY187" fmla="*/ 364603 h 1178122"/>
              <a:gd name="connsiteX188" fmla="*/ 288472 w 1362311"/>
              <a:gd name="connsiteY188" fmla="*/ 364265 h 1178122"/>
              <a:gd name="connsiteX189" fmla="*/ 208744 w 1362311"/>
              <a:gd name="connsiteY189" fmla="*/ 244930 h 1178122"/>
              <a:gd name="connsiteX190" fmla="*/ 231666 w 1362311"/>
              <a:gd name="connsiteY190" fmla="*/ 287700 h 1178122"/>
              <a:gd name="connsiteX191" fmla="*/ 277510 w 1362311"/>
              <a:gd name="connsiteY191" fmla="*/ 287701 h 1178122"/>
              <a:gd name="connsiteX192" fmla="*/ 254589 w 1362311"/>
              <a:gd name="connsiteY192" fmla="*/ 330471 h 1178122"/>
              <a:gd name="connsiteX193" fmla="*/ 277510 w 1362311"/>
              <a:gd name="connsiteY193" fmla="*/ 373242 h 1178122"/>
              <a:gd name="connsiteX194" fmla="*/ 231666 w 1362311"/>
              <a:gd name="connsiteY194" fmla="*/ 373242 h 1178122"/>
              <a:gd name="connsiteX195" fmla="*/ 208744 w 1362311"/>
              <a:gd name="connsiteY195" fmla="*/ 416012 h 1178122"/>
              <a:gd name="connsiteX196" fmla="*/ 185822 w 1362311"/>
              <a:gd name="connsiteY196" fmla="*/ 373242 h 1178122"/>
              <a:gd name="connsiteX197" fmla="*/ 139978 w 1362311"/>
              <a:gd name="connsiteY197" fmla="*/ 373242 h 1178122"/>
              <a:gd name="connsiteX198" fmla="*/ 162899 w 1362311"/>
              <a:gd name="connsiteY198" fmla="*/ 330471 h 1178122"/>
              <a:gd name="connsiteX199" fmla="*/ 139978 w 1362311"/>
              <a:gd name="connsiteY199" fmla="*/ 287701 h 1178122"/>
              <a:gd name="connsiteX200" fmla="*/ 185822 w 1362311"/>
              <a:gd name="connsiteY200" fmla="*/ 287700 h 1178122"/>
              <a:gd name="connsiteX201" fmla="*/ 999055 w 1362311"/>
              <a:gd name="connsiteY201" fmla="*/ 131339 h 1178122"/>
              <a:gd name="connsiteX202" fmla="*/ 1020136 w 1362311"/>
              <a:gd name="connsiteY202" fmla="*/ 184863 h 1178122"/>
              <a:gd name="connsiteX203" fmla="*/ 1012109 w 1362311"/>
              <a:gd name="connsiteY203" fmla="*/ 189572 h 1178122"/>
              <a:gd name="connsiteX204" fmla="*/ 893516 w 1362311"/>
              <a:gd name="connsiteY204" fmla="*/ 398023 h 1178122"/>
              <a:gd name="connsiteX205" fmla="*/ 979612 w 1362311"/>
              <a:gd name="connsiteY205" fmla="*/ 144343 h 1178122"/>
              <a:gd name="connsiteX206" fmla="*/ 766526 w 1362311"/>
              <a:gd name="connsiteY206" fmla="*/ 88624 h 1178122"/>
              <a:gd name="connsiteX207" fmla="*/ 774627 w 1362311"/>
              <a:gd name="connsiteY207" fmla="*/ 103741 h 1178122"/>
              <a:gd name="connsiteX208" fmla="*/ 790831 w 1362311"/>
              <a:gd name="connsiteY208" fmla="*/ 103741 h 1178122"/>
              <a:gd name="connsiteX209" fmla="*/ 782729 w 1362311"/>
              <a:gd name="connsiteY209" fmla="*/ 118859 h 1178122"/>
              <a:gd name="connsiteX210" fmla="*/ 790832 w 1362311"/>
              <a:gd name="connsiteY210" fmla="*/ 133976 h 1178122"/>
              <a:gd name="connsiteX211" fmla="*/ 774628 w 1362311"/>
              <a:gd name="connsiteY211" fmla="*/ 133976 h 1178122"/>
              <a:gd name="connsiteX212" fmla="*/ 766527 w 1362311"/>
              <a:gd name="connsiteY212" fmla="*/ 149093 h 1178122"/>
              <a:gd name="connsiteX213" fmla="*/ 758424 w 1362311"/>
              <a:gd name="connsiteY213" fmla="*/ 133976 h 1178122"/>
              <a:gd name="connsiteX214" fmla="*/ 742220 w 1362311"/>
              <a:gd name="connsiteY214" fmla="*/ 133976 h 1178122"/>
              <a:gd name="connsiteX215" fmla="*/ 750322 w 1362311"/>
              <a:gd name="connsiteY215" fmla="*/ 118859 h 1178122"/>
              <a:gd name="connsiteX216" fmla="*/ 742220 w 1362311"/>
              <a:gd name="connsiteY216" fmla="*/ 103741 h 1178122"/>
              <a:gd name="connsiteX217" fmla="*/ 758424 w 1362311"/>
              <a:gd name="connsiteY217" fmla="*/ 103741 h 1178122"/>
              <a:gd name="connsiteX218" fmla="*/ 223029 w 1362311"/>
              <a:gd name="connsiteY218" fmla="*/ 132632 h 1178122"/>
              <a:gd name="connsiteX219" fmla="*/ 231130 w 1362311"/>
              <a:gd name="connsiteY219" fmla="*/ 147749 h 1178122"/>
              <a:gd name="connsiteX220" fmla="*/ 247334 w 1362311"/>
              <a:gd name="connsiteY220" fmla="*/ 147749 h 1178122"/>
              <a:gd name="connsiteX221" fmla="*/ 239232 w 1362311"/>
              <a:gd name="connsiteY221" fmla="*/ 162867 h 1178122"/>
              <a:gd name="connsiteX222" fmla="*/ 247334 w 1362311"/>
              <a:gd name="connsiteY222" fmla="*/ 177984 h 1178122"/>
              <a:gd name="connsiteX223" fmla="*/ 231130 w 1362311"/>
              <a:gd name="connsiteY223" fmla="*/ 177984 h 1178122"/>
              <a:gd name="connsiteX224" fmla="*/ 223029 w 1362311"/>
              <a:gd name="connsiteY224" fmla="*/ 193101 h 1178122"/>
              <a:gd name="connsiteX225" fmla="*/ 214927 w 1362311"/>
              <a:gd name="connsiteY225" fmla="*/ 177984 h 1178122"/>
              <a:gd name="connsiteX226" fmla="*/ 198723 w 1362311"/>
              <a:gd name="connsiteY226" fmla="*/ 177984 h 1178122"/>
              <a:gd name="connsiteX227" fmla="*/ 206825 w 1362311"/>
              <a:gd name="connsiteY227" fmla="*/ 162867 h 1178122"/>
              <a:gd name="connsiteX228" fmla="*/ 198723 w 1362311"/>
              <a:gd name="connsiteY228" fmla="*/ 147749 h 1178122"/>
              <a:gd name="connsiteX229" fmla="*/ 214927 w 1362311"/>
              <a:gd name="connsiteY229" fmla="*/ 147749 h 1178122"/>
              <a:gd name="connsiteX230" fmla="*/ 581260 w 1362311"/>
              <a:gd name="connsiteY230" fmla="*/ 96813 h 1178122"/>
              <a:gd name="connsiteX231" fmla="*/ 599110 w 1362311"/>
              <a:gd name="connsiteY231" fmla="*/ 111929 h 1178122"/>
              <a:gd name="connsiteX232" fmla="*/ 656007 w 1362311"/>
              <a:gd name="connsiteY232" fmla="*/ 373710 h 1178122"/>
              <a:gd name="connsiteX233" fmla="*/ 561713 w 1362311"/>
              <a:gd name="connsiteY233" fmla="*/ 153199 h 1178122"/>
              <a:gd name="connsiteX234" fmla="*/ 554269 w 1362311"/>
              <a:gd name="connsiteY234" fmla="*/ 147614 h 1178122"/>
              <a:gd name="connsiteX235" fmla="*/ 1033725 w 1362311"/>
              <a:gd name="connsiteY235" fmla="*/ 41990 h 1178122"/>
              <a:gd name="connsiteX236" fmla="*/ 1074190 w 1362311"/>
              <a:gd name="connsiteY236" fmla="*/ 68772 h 1178122"/>
              <a:gd name="connsiteX237" fmla="*/ 1114550 w 1362311"/>
              <a:gd name="connsiteY237" fmla="*/ 47029 h 1178122"/>
              <a:gd name="connsiteX238" fmla="*/ 1114657 w 1362311"/>
              <a:gd name="connsiteY238" fmla="*/ 95554 h 1178122"/>
              <a:gd name="connsiteX239" fmla="*/ 1155122 w 1362311"/>
              <a:gd name="connsiteY239" fmla="*/ 122337 h 1178122"/>
              <a:gd name="connsiteX240" fmla="*/ 1114762 w 1362311"/>
              <a:gd name="connsiteY240" fmla="*/ 144080 h 1178122"/>
              <a:gd name="connsiteX241" fmla="*/ 1114868 w 1362311"/>
              <a:gd name="connsiteY241" fmla="*/ 192605 h 1178122"/>
              <a:gd name="connsiteX242" fmla="*/ 1074403 w 1362311"/>
              <a:gd name="connsiteY242" fmla="*/ 165824 h 1178122"/>
              <a:gd name="connsiteX243" fmla="*/ 1034043 w 1362311"/>
              <a:gd name="connsiteY243" fmla="*/ 187567 h 1178122"/>
              <a:gd name="connsiteX244" fmla="*/ 1033936 w 1362311"/>
              <a:gd name="connsiteY244" fmla="*/ 139042 h 1178122"/>
              <a:gd name="connsiteX245" fmla="*/ 993472 w 1362311"/>
              <a:gd name="connsiteY245" fmla="*/ 112260 h 1178122"/>
              <a:gd name="connsiteX246" fmla="*/ 1033831 w 1362311"/>
              <a:gd name="connsiteY246" fmla="*/ 90515 h 1178122"/>
              <a:gd name="connsiteX247" fmla="*/ 476023 w 1362311"/>
              <a:gd name="connsiteY247" fmla="*/ 0 h 1178122"/>
              <a:gd name="connsiteX248" fmla="*/ 513669 w 1362311"/>
              <a:gd name="connsiteY248" fmla="*/ 26161 h 1178122"/>
              <a:gd name="connsiteX249" fmla="*/ 556901 w 1362311"/>
              <a:gd name="connsiteY249" fmla="*/ 4121 h 1178122"/>
              <a:gd name="connsiteX250" fmla="*/ 551315 w 1362311"/>
              <a:gd name="connsiteY250" fmla="*/ 52323 h 1178122"/>
              <a:gd name="connsiteX251" fmla="*/ 588960 w 1362311"/>
              <a:gd name="connsiteY251" fmla="*/ 78487 h 1178122"/>
              <a:gd name="connsiteX252" fmla="*/ 545731 w 1362311"/>
              <a:gd name="connsiteY252" fmla="*/ 100527 h 1178122"/>
              <a:gd name="connsiteX253" fmla="*/ 540144 w 1362311"/>
              <a:gd name="connsiteY253" fmla="*/ 148731 h 1178122"/>
              <a:gd name="connsiteX254" fmla="*/ 502498 w 1362311"/>
              <a:gd name="connsiteY254" fmla="*/ 122568 h 1178122"/>
              <a:gd name="connsiteX255" fmla="*/ 459267 w 1362311"/>
              <a:gd name="connsiteY255" fmla="*/ 144609 h 1178122"/>
              <a:gd name="connsiteX256" fmla="*/ 464853 w 1362311"/>
              <a:gd name="connsiteY256" fmla="*/ 96406 h 1178122"/>
              <a:gd name="connsiteX257" fmla="*/ 427206 w 1362311"/>
              <a:gd name="connsiteY257" fmla="*/ 70244 h 1178122"/>
              <a:gd name="connsiteX258" fmla="*/ 470437 w 1362311"/>
              <a:gd name="connsiteY258" fmla="*/ 48202 h 117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1362311" h="1178122">
                <a:moveTo>
                  <a:pt x="1089425" y="1092336"/>
                </a:moveTo>
                <a:lnTo>
                  <a:pt x="1097526" y="1107453"/>
                </a:lnTo>
                <a:lnTo>
                  <a:pt x="1113730" y="1107453"/>
                </a:lnTo>
                <a:lnTo>
                  <a:pt x="1105628" y="1122571"/>
                </a:lnTo>
                <a:lnTo>
                  <a:pt x="1113730" y="1137688"/>
                </a:lnTo>
                <a:lnTo>
                  <a:pt x="1097526" y="1137688"/>
                </a:lnTo>
                <a:lnTo>
                  <a:pt x="1089425" y="1152805"/>
                </a:lnTo>
                <a:lnTo>
                  <a:pt x="1081323" y="1137688"/>
                </a:lnTo>
                <a:lnTo>
                  <a:pt x="1065119" y="1137688"/>
                </a:lnTo>
                <a:lnTo>
                  <a:pt x="1073221" y="1122571"/>
                </a:lnTo>
                <a:lnTo>
                  <a:pt x="1065119" y="1107453"/>
                </a:lnTo>
                <a:lnTo>
                  <a:pt x="1081323" y="1107453"/>
                </a:lnTo>
                <a:close/>
                <a:moveTo>
                  <a:pt x="790436" y="1008536"/>
                </a:moveTo>
                <a:lnTo>
                  <a:pt x="798538" y="1023653"/>
                </a:lnTo>
                <a:lnTo>
                  <a:pt x="814742" y="1023653"/>
                </a:lnTo>
                <a:lnTo>
                  <a:pt x="806640" y="1038771"/>
                </a:lnTo>
                <a:lnTo>
                  <a:pt x="814742" y="1053888"/>
                </a:lnTo>
                <a:lnTo>
                  <a:pt x="798538" y="1053889"/>
                </a:lnTo>
                <a:lnTo>
                  <a:pt x="790437" y="1069005"/>
                </a:lnTo>
                <a:lnTo>
                  <a:pt x="782335" y="1053888"/>
                </a:lnTo>
                <a:lnTo>
                  <a:pt x="766131" y="1053889"/>
                </a:lnTo>
                <a:lnTo>
                  <a:pt x="774233" y="1038772"/>
                </a:lnTo>
                <a:lnTo>
                  <a:pt x="766130" y="1023653"/>
                </a:lnTo>
                <a:lnTo>
                  <a:pt x="782334" y="1023653"/>
                </a:lnTo>
                <a:close/>
                <a:moveTo>
                  <a:pt x="602807" y="1024352"/>
                </a:moveTo>
                <a:lnTo>
                  <a:pt x="612590" y="1071881"/>
                </a:lnTo>
                <a:lnTo>
                  <a:pt x="657582" y="1090055"/>
                </a:lnTo>
                <a:lnTo>
                  <a:pt x="622370" y="1119411"/>
                </a:lnTo>
                <a:lnTo>
                  <a:pt x="632152" y="1166941"/>
                </a:lnTo>
                <a:lnTo>
                  <a:pt x="587158" y="1148767"/>
                </a:lnTo>
                <a:lnTo>
                  <a:pt x="551945" y="1178122"/>
                </a:lnTo>
                <a:lnTo>
                  <a:pt x="542163" y="1130594"/>
                </a:lnTo>
                <a:lnTo>
                  <a:pt x="497170" y="1112419"/>
                </a:lnTo>
                <a:lnTo>
                  <a:pt x="532382" y="1083064"/>
                </a:lnTo>
                <a:lnTo>
                  <a:pt x="522601" y="1035534"/>
                </a:lnTo>
                <a:lnTo>
                  <a:pt x="567594" y="1053708"/>
                </a:lnTo>
                <a:close/>
                <a:moveTo>
                  <a:pt x="219034" y="929864"/>
                </a:moveTo>
                <a:lnTo>
                  <a:pt x="227135" y="944981"/>
                </a:lnTo>
                <a:lnTo>
                  <a:pt x="243339" y="944981"/>
                </a:lnTo>
                <a:lnTo>
                  <a:pt x="235237" y="960099"/>
                </a:lnTo>
                <a:lnTo>
                  <a:pt x="243339" y="975216"/>
                </a:lnTo>
                <a:lnTo>
                  <a:pt x="227135" y="975216"/>
                </a:lnTo>
                <a:lnTo>
                  <a:pt x="219034" y="990333"/>
                </a:lnTo>
                <a:lnTo>
                  <a:pt x="210932" y="975216"/>
                </a:lnTo>
                <a:lnTo>
                  <a:pt x="194728" y="975216"/>
                </a:lnTo>
                <a:lnTo>
                  <a:pt x="202830" y="960099"/>
                </a:lnTo>
                <a:lnTo>
                  <a:pt x="194728" y="944981"/>
                </a:lnTo>
                <a:lnTo>
                  <a:pt x="210932" y="944981"/>
                </a:lnTo>
                <a:close/>
                <a:moveTo>
                  <a:pt x="1153987" y="830395"/>
                </a:moveTo>
                <a:lnTo>
                  <a:pt x="1175422" y="870919"/>
                </a:lnTo>
                <a:lnTo>
                  <a:pt x="1223947" y="871184"/>
                </a:lnTo>
                <a:lnTo>
                  <a:pt x="1196857" y="911443"/>
                </a:lnTo>
                <a:lnTo>
                  <a:pt x="1218290" y="951969"/>
                </a:lnTo>
                <a:lnTo>
                  <a:pt x="1169767" y="951705"/>
                </a:lnTo>
                <a:lnTo>
                  <a:pt x="1142675" y="991963"/>
                </a:lnTo>
                <a:lnTo>
                  <a:pt x="1121241" y="951439"/>
                </a:lnTo>
                <a:lnTo>
                  <a:pt x="1072717" y="951174"/>
                </a:lnTo>
                <a:lnTo>
                  <a:pt x="1099806" y="910915"/>
                </a:lnTo>
                <a:lnTo>
                  <a:pt x="1078372" y="870390"/>
                </a:lnTo>
                <a:lnTo>
                  <a:pt x="1126897" y="870654"/>
                </a:lnTo>
                <a:close/>
                <a:moveTo>
                  <a:pt x="1338006" y="792163"/>
                </a:moveTo>
                <a:lnTo>
                  <a:pt x="1346107" y="807280"/>
                </a:lnTo>
                <a:lnTo>
                  <a:pt x="1362311" y="807280"/>
                </a:lnTo>
                <a:lnTo>
                  <a:pt x="1354209" y="822398"/>
                </a:lnTo>
                <a:lnTo>
                  <a:pt x="1362311" y="837515"/>
                </a:lnTo>
                <a:lnTo>
                  <a:pt x="1346107" y="837515"/>
                </a:lnTo>
                <a:lnTo>
                  <a:pt x="1338006" y="852632"/>
                </a:lnTo>
                <a:lnTo>
                  <a:pt x="1329904" y="837515"/>
                </a:lnTo>
                <a:lnTo>
                  <a:pt x="1313700" y="837515"/>
                </a:lnTo>
                <a:lnTo>
                  <a:pt x="1321802" y="822398"/>
                </a:lnTo>
                <a:lnTo>
                  <a:pt x="1313699" y="807280"/>
                </a:lnTo>
                <a:lnTo>
                  <a:pt x="1329904" y="807280"/>
                </a:lnTo>
                <a:close/>
                <a:moveTo>
                  <a:pt x="698540" y="790097"/>
                </a:moveTo>
                <a:cubicBezTo>
                  <a:pt x="755907" y="862669"/>
                  <a:pt x="739344" y="974147"/>
                  <a:pt x="664766" y="1055852"/>
                </a:cubicBezTo>
                <a:lnTo>
                  <a:pt x="648307" y="1072473"/>
                </a:lnTo>
                <a:lnTo>
                  <a:pt x="616975" y="1024228"/>
                </a:lnTo>
                <a:lnTo>
                  <a:pt x="623902" y="1018013"/>
                </a:lnTo>
                <a:cubicBezTo>
                  <a:pt x="688114" y="952656"/>
                  <a:pt x="717675" y="865254"/>
                  <a:pt x="698540" y="790097"/>
                </a:cubicBezTo>
                <a:close/>
                <a:moveTo>
                  <a:pt x="934419" y="712032"/>
                </a:moveTo>
                <a:cubicBezTo>
                  <a:pt x="1002114" y="709947"/>
                  <a:pt x="1073630" y="748888"/>
                  <a:pt x="1122010" y="816290"/>
                </a:cubicBezTo>
                <a:lnTo>
                  <a:pt x="1134865" y="835832"/>
                </a:lnTo>
                <a:lnTo>
                  <a:pt x="1081181" y="856503"/>
                </a:lnTo>
                <a:lnTo>
                  <a:pt x="1076534" y="848440"/>
                </a:lnTo>
                <a:cubicBezTo>
                  <a:pt x="1025878" y="772095"/>
                  <a:pt x="946484" y="725088"/>
                  <a:pt x="868995" y="728258"/>
                </a:cubicBezTo>
                <a:cubicBezTo>
                  <a:pt x="889712" y="717981"/>
                  <a:pt x="911853" y="712728"/>
                  <a:pt x="934419" y="712032"/>
                </a:cubicBezTo>
                <a:close/>
                <a:moveTo>
                  <a:pt x="763423" y="618742"/>
                </a:moveTo>
                <a:lnTo>
                  <a:pt x="771524" y="633859"/>
                </a:lnTo>
                <a:lnTo>
                  <a:pt x="787728" y="633859"/>
                </a:lnTo>
                <a:lnTo>
                  <a:pt x="779626" y="648977"/>
                </a:lnTo>
                <a:lnTo>
                  <a:pt x="787728" y="664094"/>
                </a:lnTo>
                <a:lnTo>
                  <a:pt x="771524" y="664094"/>
                </a:lnTo>
                <a:lnTo>
                  <a:pt x="763423" y="679211"/>
                </a:lnTo>
                <a:lnTo>
                  <a:pt x="755321" y="664094"/>
                </a:lnTo>
                <a:lnTo>
                  <a:pt x="739117" y="664094"/>
                </a:lnTo>
                <a:lnTo>
                  <a:pt x="747219" y="648977"/>
                </a:lnTo>
                <a:lnTo>
                  <a:pt x="739117" y="633859"/>
                </a:lnTo>
                <a:lnTo>
                  <a:pt x="755321" y="633859"/>
                </a:lnTo>
                <a:close/>
                <a:moveTo>
                  <a:pt x="125934" y="651238"/>
                </a:moveTo>
                <a:lnTo>
                  <a:pt x="168105" y="675244"/>
                </a:lnTo>
                <a:lnTo>
                  <a:pt x="206915" y="650842"/>
                </a:lnTo>
                <a:lnTo>
                  <a:pt x="210278" y="699250"/>
                </a:lnTo>
                <a:lnTo>
                  <a:pt x="252448" y="723257"/>
                </a:lnTo>
                <a:lnTo>
                  <a:pt x="213639" y="747660"/>
                </a:lnTo>
                <a:lnTo>
                  <a:pt x="217000" y="796069"/>
                </a:lnTo>
                <a:lnTo>
                  <a:pt x="174829" y="772063"/>
                </a:lnTo>
                <a:lnTo>
                  <a:pt x="136020" y="796465"/>
                </a:lnTo>
                <a:lnTo>
                  <a:pt x="132656" y="748057"/>
                </a:lnTo>
                <a:lnTo>
                  <a:pt x="90486" y="724050"/>
                </a:lnTo>
                <a:lnTo>
                  <a:pt x="129296" y="699647"/>
                </a:lnTo>
                <a:close/>
                <a:moveTo>
                  <a:pt x="318084" y="632338"/>
                </a:moveTo>
                <a:cubicBezTo>
                  <a:pt x="394256" y="621963"/>
                  <a:pt x="466379" y="646941"/>
                  <a:pt x="504827" y="704695"/>
                </a:cubicBezTo>
                <a:cubicBezTo>
                  <a:pt x="439278" y="663246"/>
                  <a:pt x="347018" y="664317"/>
                  <a:pt x="265002" y="705159"/>
                </a:cubicBezTo>
                <a:lnTo>
                  <a:pt x="256949" y="709823"/>
                </a:lnTo>
                <a:lnTo>
                  <a:pt x="220764" y="665102"/>
                </a:lnTo>
                <a:lnTo>
                  <a:pt x="241662" y="654592"/>
                </a:lnTo>
                <a:cubicBezTo>
                  <a:pt x="266854" y="643182"/>
                  <a:pt x="292694" y="635796"/>
                  <a:pt x="318084" y="632338"/>
                </a:cubicBezTo>
                <a:close/>
                <a:moveTo>
                  <a:pt x="570150" y="570607"/>
                </a:moveTo>
                <a:lnTo>
                  <a:pt x="578252" y="585724"/>
                </a:lnTo>
                <a:lnTo>
                  <a:pt x="594456" y="585724"/>
                </a:lnTo>
                <a:lnTo>
                  <a:pt x="586354" y="600842"/>
                </a:lnTo>
                <a:lnTo>
                  <a:pt x="594456" y="615959"/>
                </a:lnTo>
                <a:lnTo>
                  <a:pt x="578252" y="615959"/>
                </a:lnTo>
                <a:lnTo>
                  <a:pt x="570151" y="631076"/>
                </a:lnTo>
                <a:lnTo>
                  <a:pt x="562049" y="615959"/>
                </a:lnTo>
                <a:lnTo>
                  <a:pt x="545845" y="615959"/>
                </a:lnTo>
                <a:lnTo>
                  <a:pt x="553947" y="600842"/>
                </a:lnTo>
                <a:lnTo>
                  <a:pt x="545844" y="585724"/>
                </a:lnTo>
                <a:lnTo>
                  <a:pt x="562048" y="585724"/>
                </a:lnTo>
                <a:close/>
                <a:moveTo>
                  <a:pt x="1211285" y="471532"/>
                </a:moveTo>
                <a:lnTo>
                  <a:pt x="1251713" y="493148"/>
                </a:lnTo>
                <a:lnTo>
                  <a:pt x="1292094" y="466241"/>
                </a:lnTo>
                <a:lnTo>
                  <a:pt x="1292140" y="514766"/>
                </a:lnTo>
                <a:lnTo>
                  <a:pt x="1332567" y="536384"/>
                </a:lnTo>
                <a:lnTo>
                  <a:pt x="1292187" y="563292"/>
                </a:lnTo>
                <a:lnTo>
                  <a:pt x="1292231" y="611818"/>
                </a:lnTo>
                <a:lnTo>
                  <a:pt x="1251804" y="590200"/>
                </a:lnTo>
                <a:lnTo>
                  <a:pt x="1211422" y="617108"/>
                </a:lnTo>
                <a:lnTo>
                  <a:pt x="1211376" y="568583"/>
                </a:lnTo>
                <a:lnTo>
                  <a:pt x="1170949" y="546965"/>
                </a:lnTo>
                <a:lnTo>
                  <a:pt x="1211330" y="520056"/>
                </a:lnTo>
                <a:close/>
                <a:moveTo>
                  <a:pt x="1043239" y="463614"/>
                </a:moveTo>
                <a:cubicBezTo>
                  <a:pt x="1061143" y="460564"/>
                  <a:pt x="1079913" y="459628"/>
                  <a:pt x="1099091" y="460878"/>
                </a:cubicBezTo>
                <a:cubicBezTo>
                  <a:pt x="1124662" y="462545"/>
                  <a:pt x="1150957" y="468099"/>
                  <a:pt x="1176888" y="477712"/>
                </a:cubicBezTo>
                <a:lnTo>
                  <a:pt x="1198472" y="486729"/>
                </a:lnTo>
                <a:lnTo>
                  <a:pt x="1165516" y="533880"/>
                </a:lnTo>
                <a:lnTo>
                  <a:pt x="1157156" y="529793"/>
                </a:lnTo>
                <a:cubicBezTo>
                  <a:pt x="1072475" y="494811"/>
                  <a:pt x="980367" y="500220"/>
                  <a:pt x="917890" y="546169"/>
                </a:cubicBezTo>
                <a:cubicBezTo>
                  <a:pt x="943613" y="500936"/>
                  <a:pt x="989527" y="472763"/>
                  <a:pt x="1043239" y="463614"/>
                </a:cubicBezTo>
                <a:close/>
                <a:moveTo>
                  <a:pt x="726727" y="461077"/>
                </a:moveTo>
                <a:lnTo>
                  <a:pt x="734828" y="476194"/>
                </a:lnTo>
                <a:lnTo>
                  <a:pt x="751032" y="476194"/>
                </a:lnTo>
                <a:lnTo>
                  <a:pt x="742930" y="491312"/>
                </a:lnTo>
                <a:lnTo>
                  <a:pt x="751032" y="506429"/>
                </a:lnTo>
                <a:lnTo>
                  <a:pt x="734828" y="506429"/>
                </a:lnTo>
                <a:lnTo>
                  <a:pt x="726727" y="521546"/>
                </a:lnTo>
                <a:lnTo>
                  <a:pt x="718625" y="506429"/>
                </a:lnTo>
                <a:lnTo>
                  <a:pt x="702421" y="506429"/>
                </a:lnTo>
                <a:lnTo>
                  <a:pt x="710523" y="491312"/>
                </a:lnTo>
                <a:lnTo>
                  <a:pt x="702421" y="476194"/>
                </a:lnTo>
                <a:lnTo>
                  <a:pt x="718625" y="476194"/>
                </a:lnTo>
                <a:close/>
                <a:moveTo>
                  <a:pt x="24305" y="494633"/>
                </a:moveTo>
                <a:lnTo>
                  <a:pt x="32407" y="509750"/>
                </a:lnTo>
                <a:lnTo>
                  <a:pt x="48611" y="509750"/>
                </a:lnTo>
                <a:lnTo>
                  <a:pt x="40509" y="524868"/>
                </a:lnTo>
                <a:lnTo>
                  <a:pt x="48611" y="539985"/>
                </a:lnTo>
                <a:lnTo>
                  <a:pt x="32407" y="539985"/>
                </a:lnTo>
                <a:lnTo>
                  <a:pt x="24306" y="555102"/>
                </a:lnTo>
                <a:lnTo>
                  <a:pt x="16204" y="539985"/>
                </a:lnTo>
                <a:lnTo>
                  <a:pt x="0" y="539985"/>
                </a:lnTo>
                <a:lnTo>
                  <a:pt x="8102" y="524868"/>
                </a:lnTo>
                <a:lnTo>
                  <a:pt x="0" y="509750"/>
                </a:lnTo>
                <a:lnTo>
                  <a:pt x="16203" y="509750"/>
                </a:lnTo>
                <a:close/>
                <a:moveTo>
                  <a:pt x="1170018" y="265399"/>
                </a:moveTo>
                <a:lnTo>
                  <a:pt x="1178120" y="280516"/>
                </a:lnTo>
                <a:lnTo>
                  <a:pt x="1194324" y="280516"/>
                </a:lnTo>
                <a:lnTo>
                  <a:pt x="1186222" y="295634"/>
                </a:lnTo>
                <a:lnTo>
                  <a:pt x="1194324" y="310751"/>
                </a:lnTo>
                <a:lnTo>
                  <a:pt x="1178120" y="310751"/>
                </a:lnTo>
                <a:lnTo>
                  <a:pt x="1170019" y="325868"/>
                </a:lnTo>
                <a:lnTo>
                  <a:pt x="1161917" y="310751"/>
                </a:lnTo>
                <a:lnTo>
                  <a:pt x="1145713" y="310751"/>
                </a:lnTo>
                <a:lnTo>
                  <a:pt x="1153815" y="295634"/>
                </a:lnTo>
                <a:lnTo>
                  <a:pt x="1145712" y="280516"/>
                </a:lnTo>
                <a:lnTo>
                  <a:pt x="1161916" y="280516"/>
                </a:lnTo>
                <a:close/>
                <a:moveTo>
                  <a:pt x="281644" y="307146"/>
                </a:moveTo>
                <a:lnTo>
                  <a:pt x="304929" y="309372"/>
                </a:lnTo>
                <a:cubicBezTo>
                  <a:pt x="414530" y="324374"/>
                  <a:pt x="498636" y="399393"/>
                  <a:pt x="501044" y="491869"/>
                </a:cubicBezTo>
                <a:cubicBezTo>
                  <a:pt x="467616" y="421888"/>
                  <a:pt x="388942" y="373685"/>
                  <a:pt x="297771" y="364603"/>
                </a:cubicBezTo>
                <a:lnTo>
                  <a:pt x="288472" y="364265"/>
                </a:lnTo>
                <a:close/>
                <a:moveTo>
                  <a:pt x="208744" y="244930"/>
                </a:moveTo>
                <a:lnTo>
                  <a:pt x="231666" y="287700"/>
                </a:lnTo>
                <a:lnTo>
                  <a:pt x="277510" y="287701"/>
                </a:lnTo>
                <a:lnTo>
                  <a:pt x="254589" y="330471"/>
                </a:lnTo>
                <a:lnTo>
                  <a:pt x="277510" y="373242"/>
                </a:lnTo>
                <a:lnTo>
                  <a:pt x="231666" y="373242"/>
                </a:lnTo>
                <a:lnTo>
                  <a:pt x="208744" y="416012"/>
                </a:lnTo>
                <a:lnTo>
                  <a:pt x="185822" y="373242"/>
                </a:lnTo>
                <a:lnTo>
                  <a:pt x="139978" y="373242"/>
                </a:lnTo>
                <a:lnTo>
                  <a:pt x="162899" y="330471"/>
                </a:lnTo>
                <a:lnTo>
                  <a:pt x="139978" y="287701"/>
                </a:lnTo>
                <a:lnTo>
                  <a:pt x="185822" y="287700"/>
                </a:lnTo>
                <a:close/>
                <a:moveTo>
                  <a:pt x="999055" y="131339"/>
                </a:moveTo>
                <a:lnTo>
                  <a:pt x="1020136" y="184863"/>
                </a:lnTo>
                <a:lnTo>
                  <a:pt x="1012109" y="189572"/>
                </a:lnTo>
                <a:cubicBezTo>
                  <a:pt x="936152" y="240809"/>
                  <a:pt x="889754" y="320560"/>
                  <a:pt x="893516" y="398023"/>
                </a:cubicBezTo>
                <a:cubicBezTo>
                  <a:pt x="851775" y="315468"/>
                  <a:pt x="890238" y="209534"/>
                  <a:pt x="979612" y="144343"/>
                </a:cubicBezTo>
                <a:close/>
                <a:moveTo>
                  <a:pt x="766526" y="88624"/>
                </a:moveTo>
                <a:lnTo>
                  <a:pt x="774627" y="103741"/>
                </a:lnTo>
                <a:lnTo>
                  <a:pt x="790831" y="103741"/>
                </a:lnTo>
                <a:lnTo>
                  <a:pt x="782729" y="118859"/>
                </a:lnTo>
                <a:lnTo>
                  <a:pt x="790832" y="133976"/>
                </a:lnTo>
                <a:lnTo>
                  <a:pt x="774628" y="133976"/>
                </a:lnTo>
                <a:lnTo>
                  <a:pt x="766527" y="149093"/>
                </a:lnTo>
                <a:lnTo>
                  <a:pt x="758424" y="133976"/>
                </a:lnTo>
                <a:lnTo>
                  <a:pt x="742220" y="133976"/>
                </a:lnTo>
                <a:lnTo>
                  <a:pt x="750322" y="118859"/>
                </a:lnTo>
                <a:lnTo>
                  <a:pt x="742220" y="103741"/>
                </a:lnTo>
                <a:lnTo>
                  <a:pt x="758424" y="103741"/>
                </a:lnTo>
                <a:close/>
                <a:moveTo>
                  <a:pt x="223029" y="132632"/>
                </a:moveTo>
                <a:lnTo>
                  <a:pt x="231130" y="147749"/>
                </a:lnTo>
                <a:lnTo>
                  <a:pt x="247334" y="147749"/>
                </a:lnTo>
                <a:lnTo>
                  <a:pt x="239232" y="162867"/>
                </a:lnTo>
                <a:lnTo>
                  <a:pt x="247334" y="177984"/>
                </a:lnTo>
                <a:lnTo>
                  <a:pt x="231130" y="177984"/>
                </a:lnTo>
                <a:lnTo>
                  <a:pt x="223029" y="193101"/>
                </a:lnTo>
                <a:lnTo>
                  <a:pt x="214927" y="177984"/>
                </a:lnTo>
                <a:lnTo>
                  <a:pt x="198723" y="177984"/>
                </a:lnTo>
                <a:lnTo>
                  <a:pt x="206825" y="162867"/>
                </a:lnTo>
                <a:lnTo>
                  <a:pt x="198723" y="147749"/>
                </a:lnTo>
                <a:lnTo>
                  <a:pt x="214927" y="147749"/>
                </a:lnTo>
                <a:close/>
                <a:moveTo>
                  <a:pt x="581260" y="96813"/>
                </a:moveTo>
                <a:lnTo>
                  <a:pt x="599110" y="111929"/>
                </a:lnTo>
                <a:cubicBezTo>
                  <a:pt x="680550" y="186796"/>
                  <a:pt x="706805" y="296397"/>
                  <a:pt x="656007" y="373710"/>
                </a:cubicBezTo>
                <a:cubicBezTo>
                  <a:pt x="668494" y="297167"/>
                  <a:pt x="631398" y="212687"/>
                  <a:pt x="561713" y="153199"/>
                </a:cubicBezTo>
                <a:lnTo>
                  <a:pt x="554269" y="147614"/>
                </a:lnTo>
                <a:close/>
                <a:moveTo>
                  <a:pt x="1033725" y="41990"/>
                </a:moveTo>
                <a:lnTo>
                  <a:pt x="1074190" y="68772"/>
                </a:lnTo>
                <a:lnTo>
                  <a:pt x="1114550" y="47029"/>
                </a:lnTo>
                <a:lnTo>
                  <a:pt x="1114657" y="95554"/>
                </a:lnTo>
                <a:lnTo>
                  <a:pt x="1155122" y="122337"/>
                </a:lnTo>
                <a:lnTo>
                  <a:pt x="1114762" y="144080"/>
                </a:lnTo>
                <a:lnTo>
                  <a:pt x="1114868" y="192605"/>
                </a:lnTo>
                <a:lnTo>
                  <a:pt x="1074403" y="165824"/>
                </a:lnTo>
                <a:lnTo>
                  <a:pt x="1034043" y="187567"/>
                </a:lnTo>
                <a:lnTo>
                  <a:pt x="1033936" y="139042"/>
                </a:lnTo>
                <a:lnTo>
                  <a:pt x="993472" y="112260"/>
                </a:lnTo>
                <a:lnTo>
                  <a:pt x="1033831" y="90515"/>
                </a:lnTo>
                <a:close/>
                <a:moveTo>
                  <a:pt x="476023" y="0"/>
                </a:moveTo>
                <a:lnTo>
                  <a:pt x="513669" y="26161"/>
                </a:lnTo>
                <a:lnTo>
                  <a:pt x="556901" y="4121"/>
                </a:lnTo>
                <a:lnTo>
                  <a:pt x="551315" y="52323"/>
                </a:lnTo>
                <a:lnTo>
                  <a:pt x="588960" y="78487"/>
                </a:lnTo>
                <a:lnTo>
                  <a:pt x="545731" y="100527"/>
                </a:lnTo>
                <a:lnTo>
                  <a:pt x="540144" y="148731"/>
                </a:lnTo>
                <a:lnTo>
                  <a:pt x="502498" y="122568"/>
                </a:lnTo>
                <a:lnTo>
                  <a:pt x="459267" y="144609"/>
                </a:lnTo>
                <a:lnTo>
                  <a:pt x="464853" y="96406"/>
                </a:lnTo>
                <a:lnTo>
                  <a:pt x="427206" y="70244"/>
                </a:lnTo>
                <a:lnTo>
                  <a:pt x="470437" y="48202"/>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nvGrpSpPr>
          <p:cNvPr id="60" name="Group 59">
            <a:extLst>
              <a:ext uri="{FF2B5EF4-FFF2-40B4-BE49-F238E27FC236}">
                <a16:creationId xmlns:a16="http://schemas.microsoft.com/office/drawing/2014/main" id="{D8ED874D-6B37-6A95-2B44-3D7505919DC2}"/>
              </a:ext>
            </a:extLst>
          </p:cNvPr>
          <p:cNvGrpSpPr/>
          <p:nvPr/>
        </p:nvGrpSpPr>
        <p:grpSpPr>
          <a:xfrm flipH="1">
            <a:off x="8415238" y="2645296"/>
            <a:ext cx="244294" cy="350651"/>
            <a:chOff x="1892020" y="1753646"/>
            <a:chExt cx="197354" cy="283275"/>
          </a:xfrm>
          <a:solidFill>
            <a:schemeClr val="accent1"/>
          </a:solidFill>
        </p:grpSpPr>
        <p:sp>
          <p:nvSpPr>
            <p:cNvPr id="61" name="Freeform: Shape 60">
              <a:extLst>
                <a:ext uri="{FF2B5EF4-FFF2-40B4-BE49-F238E27FC236}">
                  <a16:creationId xmlns:a16="http://schemas.microsoft.com/office/drawing/2014/main" id="{FD0A9A06-D004-C21C-939E-5CAC1B9ACCB8}"/>
                </a:ext>
              </a:extLst>
            </p:cNvPr>
            <p:cNvSpPr/>
            <p:nvPr/>
          </p:nvSpPr>
          <p:spPr>
            <a:xfrm>
              <a:off x="1892020" y="1766060"/>
              <a:ext cx="197354" cy="270861"/>
            </a:xfrm>
            <a:custGeom>
              <a:avLst/>
              <a:gdLst>
                <a:gd name="connsiteX0" fmla="*/ 98677 w 197354"/>
                <a:gd name="connsiteY0" fmla="*/ 0 h 270861"/>
                <a:gd name="connsiteX1" fmla="*/ 197351 w 197354"/>
                <a:gd name="connsiteY1" fmla="*/ 237565 h 270861"/>
                <a:gd name="connsiteX2" fmla="*/ 197354 w 197354"/>
                <a:gd name="connsiteY2" fmla="*/ 237570 h 270861"/>
                <a:gd name="connsiteX3" fmla="*/ 98677 w 197354"/>
                <a:gd name="connsiteY3" fmla="*/ 270861 h 270861"/>
                <a:gd name="connsiteX4" fmla="*/ 0 w 197354"/>
                <a:gd name="connsiteY4" fmla="*/ 237570 h 27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54" h="270861">
                  <a:moveTo>
                    <a:pt x="98677" y="0"/>
                  </a:moveTo>
                  <a:lnTo>
                    <a:pt x="197351" y="237565"/>
                  </a:lnTo>
                  <a:lnTo>
                    <a:pt x="197354" y="237570"/>
                  </a:lnTo>
                  <a:cubicBezTo>
                    <a:pt x="197354" y="255956"/>
                    <a:pt x="153175" y="270861"/>
                    <a:pt x="98677" y="270861"/>
                  </a:cubicBezTo>
                  <a:cubicBezTo>
                    <a:pt x="44179" y="270861"/>
                    <a:pt x="0" y="255956"/>
                    <a:pt x="0" y="237570"/>
                  </a:cubicBezTo>
                  <a:close/>
                </a:path>
              </a:pathLst>
            </a:cu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62" name="Freeform: Shape 61">
              <a:extLst>
                <a:ext uri="{FF2B5EF4-FFF2-40B4-BE49-F238E27FC236}">
                  <a16:creationId xmlns:a16="http://schemas.microsoft.com/office/drawing/2014/main" id="{7194F971-2CF5-EE0F-CC8E-DE3954D972B5}"/>
                </a:ext>
              </a:extLst>
            </p:cNvPr>
            <p:cNvSpPr/>
            <p:nvPr/>
          </p:nvSpPr>
          <p:spPr>
            <a:xfrm>
              <a:off x="1912184" y="1909054"/>
              <a:ext cx="153358" cy="31336"/>
            </a:xfrm>
            <a:custGeom>
              <a:avLst/>
              <a:gdLst>
                <a:gd name="connsiteX0" fmla="*/ 3805 w 246984"/>
                <a:gd name="connsiteY0" fmla="*/ 0 h 61066"/>
                <a:gd name="connsiteX1" fmla="*/ 9705 w 246984"/>
                <a:gd name="connsiteY1" fmla="*/ 12537 h 61066"/>
                <a:gd name="connsiteX2" fmla="*/ 123492 w 246984"/>
                <a:gd name="connsiteY2" fmla="*/ 44895 h 61066"/>
                <a:gd name="connsiteX3" fmla="*/ 237279 w 246984"/>
                <a:gd name="connsiteY3" fmla="*/ 12537 h 61066"/>
                <a:gd name="connsiteX4" fmla="*/ 243179 w 246984"/>
                <a:gd name="connsiteY4" fmla="*/ 0 h 61066"/>
                <a:gd name="connsiteX5" fmla="*/ 246984 w 246984"/>
                <a:gd name="connsiteY5" fmla="*/ 8085 h 61066"/>
                <a:gd name="connsiteX6" fmla="*/ 123492 w 246984"/>
                <a:gd name="connsiteY6" fmla="*/ 61066 h 61066"/>
                <a:gd name="connsiteX7" fmla="*/ 0 w 246984"/>
                <a:gd name="connsiteY7" fmla="*/ 8085 h 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984" h="61066">
                  <a:moveTo>
                    <a:pt x="3805" y="0"/>
                  </a:moveTo>
                  <a:lnTo>
                    <a:pt x="9705" y="12537"/>
                  </a:lnTo>
                  <a:cubicBezTo>
                    <a:pt x="28452" y="31553"/>
                    <a:pt x="72340" y="44895"/>
                    <a:pt x="123492" y="44895"/>
                  </a:cubicBezTo>
                  <a:cubicBezTo>
                    <a:pt x="174644" y="44895"/>
                    <a:pt x="218532" y="31553"/>
                    <a:pt x="237279" y="12537"/>
                  </a:cubicBezTo>
                  <a:lnTo>
                    <a:pt x="243179" y="0"/>
                  </a:lnTo>
                  <a:lnTo>
                    <a:pt x="246984" y="8085"/>
                  </a:lnTo>
                  <a:cubicBezTo>
                    <a:pt x="246984" y="37346"/>
                    <a:pt x="191695" y="61066"/>
                    <a:pt x="123492" y="61066"/>
                  </a:cubicBezTo>
                  <a:cubicBezTo>
                    <a:pt x="55289" y="61066"/>
                    <a:pt x="0" y="37346"/>
                    <a:pt x="0" y="8085"/>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63" name="Star: 5 Points 62">
              <a:extLst>
                <a:ext uri="{FF2B5EF4-FFF2-40B4-BE49-F238E27FC236}">
                  <a16:creationId xmlns:a16="http://schemas.microsoft.com/office/drawing/2014/main" id="{1E593553-92D4-360C-172F-76217F0D19C9}"/>
                </a:ext>
              </a:extLst>
            </p:cNvPr>
            <p:cNvSpPr/>
            <p:nvPr/>
          </p:nvSpPr>
          <p:spPr>
            <a:xfrm>
              <a:off x="1964255" y="1753646"/>
              <a:ext cx="57870" cy="57870"/>
            </a:xfrm>
            <a:prstGeom prst="star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sp>
        <p:nvSpPr>
          <p:cNvPr id="64" name="Rounded Rectangle 215">
            <a:extLst>
              <a:ext uri="{FF2B5EF4-FFF2-40B4-BE49-F238E27FC236}">
                <a16:creationId xmlns:a16="http://schemas.microsoft.com/office/drawing/2014/main" id="{41EB0559-2318-6007-4A48-0C46FD71E0AF}"/>
              </a:ext>
            </a:extLst>
          </p:cNvPr>
          <p:cNvSpPr/>
          <p:nvPr/>
        </p:nvSpPr>
        <p:spPr>
          <a:xfrm flipH="1">
            <a:off x="8237580" y="2886381"/>
            <a:ext cx="28388" cy="76848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B5C2E5"/>
              </a:solidFill>
              <a:latin typeface="Arial"/>
            </a:endParaRPr>
          </a:p>
        </p:txBody>
      </p:sp>
      <p:sp>
        <p:nvSpPr>
          <p:cNvPr id="65" name="Freeform: Shape 64">
            <a:extLst>
              <a:ext uri="{FF2B5EF4-FFF2-40B4-BE49-F238E27FC236}">
                <a16:creationId xmlns:a16="http://schemas.microsoft.com/office/drawing/2014/main" id="{391C9B34-EF3C-F5C1-AAE4-6760664DFA69}"/>
              </a:ext>
            </a:extLst>
          </p:cNvPr>
          <p:cNvSpPr/>
          <p:nvPr/>
        </p:nvSpPr>
        <p:spPr>
          <a:xfrm rot="20424635" flipH="1">
            <a:off x="7943222" y="2847945"/>
            <a:ext cx="255118" cy="220625"/>
          </a:xfrm>
          <a:custGeom>
            <a:avLst/>
            <a:gdLst>
              <a:gd name="connsiteX0" fmla="*/ 1089425 w 1362311"/>
              <a:gd name="connsiteY0" fmla="*/ 1092336 h 1178122"/>
              <a:gd name="connsiteX1" fmla="*/ 1097526 w 1362311"/>
              <a:gd name="connsiteY1" fmla="*/ 1107453 h 1178122"/>
              <a:gd name="connsiteX2" fmla="*/ 1113730 w 1362311"/>
              <a:gd name="connsiteY2" fmla="*/ 1107453 h 1178122"/>
              <a:gd name="connsiteX3" fmla="*/ 1105628 w 1362311"/>
              <a:gd name="connsiteY3" fmla="*/ 1122571 h 1178122"/>
              <a:gd name="connsiteX4" fmla="*/ 1113730 w 1362311"/>
              <a:gd name="connsiteY4" fmla="*/ 1137688 h 1178122"/>
              <a:gd name="connsiteX5" fmla="*/ 1097526 w 1362311"/>
              <a:gd name="connsiteY5" fmla="*/ 1137688 h 1178122"/>
              <a:gd name="connsiteX6" fmla="*/ 1089425 w 1362311"/>
              <a:gd name="connsiteY6" fmla="*/ 1152805 h 1178122"/>
              <a:gd name="connsiteX7" fmla="*/ 1081323 w 1362311"/>
              <a:gd name="connsiteY7" fmla="*/ 1137688 h 1178122"/>
              <a:gd name="connsiteX8" fmla="*/ 1065119 w 1362311"/>
              <a:gd name="connsiteY8" fmla="*/ 1137688 h 1178122"/>
              <a:gd name="connsiteX9" fmla="*/ 1073221 w 1362311"/>
              <a:gd name="connsiteY9" fmla="*/ 1122571 h 1178122"/>
              <a:gd name="connsiteX10" fmla="*/ 1065119 w 1362311"/>
              <a:gd name="connsiteY10" fmla="*/ 1107453 h 1178122"/>
              <a:gd name="connsiteX11" fmla="*/ 1081323 w 1362311"/>
              <a:gd name="connsiteY11" fmla="*/ 1107453 h 1178122"/>
              <a:gd name="connsiteX12" fmla="*/ 790436 w 1362311"/>
              <a:gd name="connsiteY12" fmla="*/ 1008536 h 1178122"/>
              <a:gd name="connsiteX13" fmla="*/ 798538 w 1362311"/>
              <a:gd name="connsiteY13" fmla="*/ 1023653 h 1178122"/>
              <a:gd name="connsiteX14" fmla="*/ 814742 w 1362311"/>
              <a:gd name="connsiteY14" fmla="*/ 1023653 h 1178122"/>
              <a:gd name="connsiteX15" fmla="*/ 806640 w 1362311"/>
              <a:gd name="connsiteY15" fmla="*/ 1038771 h 1178122"/>
              <a:gd name="connsiteX16" fmla="*/ 814742 w 1362311"/>
              <a:gd name="connsiteY16" fmla="*/ 1053888 h 1178122"/>
              <a:gd name="connsiteX17" fmla="*/ 798538 w 1362311"/>
              <a:gd name="connsiteY17" fmla="*/ 1053889 h 1178122"/>
              <a:gd name="connsiteX18" fmla="*/ 790437 w 1362311"/>
              <a:gd name="connsiteY18" fmla="*/ 1069005 h 1178122"/>
              <a:gd name="connsiteX19" fmla="*/ 782335 w 1362311"/>
              <a:gd name="connsiteY19" fmla="*/ 1053888 h 1178122"/>
              <a:gd name="connsiteX20" fmla="*/ 766131 w 1362311"/>
              <a:gd name="connsiteY20" fmla="*/ 1053889 h 1178122"/>
              <a:gd name="connsiteX21" fmla="*/ 774233 w 1362311"/>
              <a:gd name="connsiteY21" fmla="*/ 1038772 h 1178122"/>
              <a:gd name="connsiteX22" fmla="*/ 766130 w 1362311"/>
              <a:gd name="connsiteY22" fmla="*/ 1023653 h 1178122"/>
              <a:gd name="connsiteX23" fmla="*/ 782334 w 1362311"/>
              <a:gd name="connsiteY23" fmla="*/ 1023653 h 1178122"/>
              <a:gd name="connsiteX24" fmla="*/ 602807 w 1362311"/>
              <a:gd name="connsiteY24" fmla="*/ 1024352 h 1178122"/>
              <a:gd name="connsiteX25" fmla="*/ 612590 w 1362311"/>
              <a:gd name="connsiteY25" fmla="*/ 1071881 h 1178122"/>
              <a:gd name="connsiteX26" fmla="*/ 657582 w 1362311"/>
              <a:gd name="connsiteY26" fmla="*/ 1090055 h 1178122"/>
              <a:gd name="connsiteX27" fmla="*/ 622370 w 1362311"/>
              <a:gd name="connsiteY27" fmla="*/ 1119411 h 1178122"/>
              <a:gd name="connsiteX28" fmla="*/ 632152 w 1362311"/>
              <a:gd name="connsiteY28" fmla="*/ 1166941 h 1178122"/>
              <a:gd name="connsiteX29" fmla="*/ 587158 w 1362311"/>
              <a:gd name="connsiteY29" fmla="*/ 1148767 h 1178122"/>
              <a:gd name="connsiteX30" fmla="*/ 551945 w 1362311"/>
              <a:gd name="connsiteY30" fmla="*/ 1178122 h 1178122"/>
              <a:gd name="connsiteX31" fmla="*/ 542163 w 1362311"/>
              <a:gd name="connsiteY31" fmla="*/ 1130594 h 1178122"/>
              <a:gd name="connsiteX32" fmla="*/ 497170 w 1362311"/>
              <a:gd name="connsiteY32" fmla="*/ 1112419 h 1178122"/>
              <a:gd name="connsiteX33" fmla="*/ 532382 w 1362311"/>
              <a:gd name="connsiteY33" fmla="*/ 1083064 h 1178122"/>
              <a:gd name="connsiteX34" fmla="*/ 522601 w 1362311"/>
              <a:gd name="connsiteY34" fmla="*/ 1035534 h 1178122"/>
              <a:gd name="connsiteX35" fmla="*/ 567594 w 1362311"/>
              <a:gd name="connsiteY35" fmla="*/ 1053708 h 1178122"/>
              <a:gd name="connsiteX36" fmla="*/ 219034 w 1362311"/>
              <a:gd name="connsiteY36" fmla="*/ 929864 h 1178122"/>
              <a:gd name="connsiteX37" fmla="*/ 227135 w 1362311"/>
              <a:gd name="connsiteY37" fmla="*/ 944981 h 1178122"/>
              <a:gd name="connsiteX38" fmla="*/ 243339 w 1362311"/>
              <a:gd name="connsiteY38" fmla="*/ 944981 h 1178122"/>
              <a:gd name="connsiteX39" fmla="*/ 235237 w 1362311"/>
              <a:gd name="connsiteY39" fmla="*/ 960099 h 1178122"/>
              <a:gd name="connsiteX40" fmla="*/ 243339 w 1362311"/>
              <a:gd name="connsiteY40" fmla="*/ 975216 h 1178122"/>
              <a:gd name="connsiteX41" fmla="*/ 227135 w 1362311"/>
              <a:gd name="connsiteY41" fmla="*/ 975216 h 1178122"/>
              <a:gd name="connsiteX42" fmla="*/ 219034 w 1362311"/>
              <a:gd name="connsiteY42" fmla="*/ 990333 h 1178122"/>
              <a:gd name="connsiteX43" fmla="*/ 210932 w 1362311"/>
              <a:gd name="connsiteY43" fmla="*/ 975216 h 1178122"/>
              <a:gd name="connsiteX44" fmla="*/ 194728 w 1362311"/>
              <a:gd name="connsiteY44" fmla="*/ 975216 h 1178122"/>
              <a:gd name="connsiteX45" fmla="*/ 202830 w 1362311"/>
              <a:gd name="connsiteY45" fmla="*/ 960099 h 1178122"/>
              <a:gd name="connsiteX46" fmla="*/ 194728 w 1362311"/>
              <a:gd name="connsiteY46" fmla="*/ 944981 h 1178122"/>
              <a:gd name="connsiteX47" fmla="*/ 210932 w 1362311"/>
              <a:gd name="connsiteY47" fmla="*/ 944981 h 1178122"/>
              <a:gd name="connsiteX48" fmla="*/ 1153987 w 1362311"/>
              <a:gd name="connsiteY48" fmla="*/ 830395 h 1178122"/>
              <a:gd name="connsiteX49" fmla="*/ 1175422 w 1362311"/>
              <a:gd name="connsiteY49" fmla="*/ 870919 h 1178122"/>
              <a:gd name="connsiteX50" fmla="*/ 1223947 w 1362311"/>
              <a:gd name="connsiteY50" fmla="*/ 871184 h 1178122"/>
              <a:gd name="connsiteX51" fmla="*/ 1196857 w 1362311"/>
              <a:gd name="connsiteY51" fmla="*/ 911443 h 1178122"/>
              <a:gd name="connsiteX52" fmla="*/ 1218290 w 1362311"/>
              <a:gd name="connsiteY52" fmla="*/ 951969 h 1178122"/>
              <a:gd name="connsiteX53" fmla="*/ 1169767 w 1362311"/>
              <a:gd name="connsiteY53" fmla="*/ 951705 h 1178122"/>
              <a:gd name="connsiteX54" fmla="*/ 1142675 w 1362311"/>
              <a:gd name="connsiteY54" fmla="*/ 991963 h 1178122"/>
              <a:gd name="connsiteX55" fmla="*/ 1121241 w 1362311"/>
              <a:gd name="connsiteY55" fmla="*/ 951439 h 1178122"/>
              <a:gd name="connsiteX56" fmla="*/ 1072717 w 1362311"/>
              <a:gd name="connsiteY56" fmla="*/ 951174 h 1178122"/>
              <a:gd name="connsiteX57" fmla="*/ 1099806 w 1362311"/>
              <a:gd name="connsiteY57" fmla="*/ 910915 h 1178122"/>
              <a:gd name="connsiteX58" fmla="*/ 1078372 w 1362311"/>
              <a:gd name="connsiteY58" fmla="*/ 870390 h 1178122"/>
              <a:gd name="connsiteX59" fmla="*/ 1126897 w 1362311"/>
              <a:gd name="connsiteY59" fmla="*/ 870654 h 1178122"/>
              <a:gd name="connsiteX60" fmla="*/ 1338006 w 1362311"/>
              <a:gd name="connsiteY60" fmla="*/ 792163 h 1178122"/>
              <a:gd name="connsiteX61" fmla="*/ 1346107 w 1362311"/>
              <a:gd name="connsiteY61" fmla="*/ 807280 h 1178122"/>
              <a:gd name="connsiteX62" fmla="*/ 1362311 w 1362311"/>
              <a:gd name="connsiteY62" fmla="*/ 807280 h 1178122"/>
              <a:gd name="connsiteX63" fmla="*/ 1354209 w 1362311"/>
              <a:gd name="connsiteY63" fmla="*/ 822398 h 1178122"/>
              <a:gd name="connsiteX64" fmla="*/ 1362311 w 1362311"/>
              <a:gd name="connsiteY64" fmla="*/ 837515 h 1178122"/>
              <a:gd name="connsiteX65" fmla="*/ 1346107 w 1362311"/>
              <a:gd name="connsiteY65" fmla="*/ 837515 h 1178122"/>
              <a:gd name="connsiteX66" fmla="*/ 1338006 w 1362311"/>
              <a:gd name="connsiteY66" fmla="*/ 852632 h 1178122"/>
              <a:gd name="connsiteX67" fmla="*/ 1329904 w 1362311"/>
              <a:gd name="connsiteY67" fmla="*/ 837515 h 1178122"/>
              <a:gd name="connsiteX68" fmla="*/ 1313700 w 1362311"/>
              <a:gd name="connsiteY68" fmla="*/ 837515 h 1178122"/>
              <a:gd name="connsiteX69" fmla="*/ 1321802 w 1362311"/>
              <a:gd name="connsiteY69" fmla="*/ 822398 h 1178122"/>
              <a:gd name="connsiteX70" fmla="*/ 1313699 w 1362311"/>
              <a:gd name="connsiteY70" fmla="*/ 807280 h 1178122"/>
              <a:gd name="connsiteX71" fmla="*/ 1329904 w 1362311"/>
              <a:gd name="connsiteY71" fmla="*/ 807280 h 1178122"/>
              <a:gd name="connsiteX72" fmla="*/ 698540 w 1362311"/>
              <a:gd name="connsiteY72" fmla="*/ 790097 h 1178122"/>
              <a:gd name="connsiteX73" fmla="*/ 664766 w 1362311"/>
              <a:gd name="connsiteY73" fmla="*/ 1055852 h 1178122"/>
              <a:gd name="connsiteX74" fmla="*/ 648307 w 1362311"/>
              <a:gd name="connsiteY74" fmla="*/ 1072473 h 1178122"/>
              <a:gd name="connsiteX75" fmla="*/ 616975 w 1362311"/>
              <a:gd name="connsiteY75" fmla="*/ 1024228 h 1178122"/>
              <a:gd name="connsiteX76" fmla="*/ 623902 w 1362311"/>
              <a:gd name="connsiteY76" fmla="*/ 1018013 h 1178122"/>
              <a:gd name="connsiteX77" fmla="*/ 698540 w 1362311"/>
              <a:gd name="connsiteY77" fmla="*/ 790097 h 1178122"/>
              <a:gd name="connsiteX78" fmla="*/ 934419 w 1362311"/>
              <a:gd name="connsiteY78" fmla="*/ 712032 h 1178122"/>
              <a:gd name="connsiteX79" fmla="*/ 1122010 w 1362311"/>
              <a:gd name="connsiteY79" fmla="*/ 816290 h 1178122"/>
              <a:gd name="connsiteX80" fmla="*/ 1134865 w 1362311"/>
              <a:gd name="connsiteY80" fmla="*/ 835832 h 1178122"/>
              <a:gd name="connsiteX81" fmla="*/ 1081181 w 1362311"/>
              <a:gd name="connsiteY81" fmla="*/ 856503 h 1178122"/>
              <a:gd name="connsiteX82" fmla="*/ 1076534 w 1362311"/>
              <a:gd name="connsiteY82" fmla="*/ 848440 h 1178122"/>
              <a:gd name="connsiteX83" fmla="*/ 868995 w 1362311"/>
              <a:gd name="connsiteY83" fmla="*/ 728258 h 1178122"/>
              <a:gd name="connsiteX84" fmla="*/ 934419 w 1362311"/>
              <a:gd name="connsiteY84" fmla="*/ 712032 h 1178122"/>
              <a:gd name="connsiteX85" fmla="*/ 763423 w 1362311"/>
              <a:gd name="connsiteY85" fmla="*/ 618742 h 1178122"/>
              <a:gd name="connsiteX86" fmla="*/ 771524 w 1362311"/>
              <a:gd name="connsiteY86" fmla="*/ 633859 h 1178122"/>
              <a:gd name="connsiteX87" fmla="*/ 787728 w 1362311"/>
              <a:gd name="connsiteY87" fmla="*/ 633859 h 1178122"/>
              <a:gd name="connsiteX88" fmla="*/ 779626 w 1362311"/>
              <a:gd name="connsiteY88" fmla="*/ 648977 h 1178122"/>
              <a:gd name="connsiteX89" fmla="*/ 787728 w 1362311"/>
              <a:gd name="connsiteY89" fmla="*/ 664094 h 1178122"/>
              <a:gd name="connsiteX90" fmla="*/ 771524 w 1362311"/>
              <a:gd name="connsiteY90" fmla="*/ 664094 h 1178122"/>
              <a:gd name="connsiteX91" fmla="*/ 763423 w 1362311"/>
              <a:gd name="connsiteY91" fmla="*/ 679211 h 1178122"/>
              <a:gd name="connsiteX92" fmla="*/ 755321 w 1362311"/>
              <a:gd name="connsiteY92" fmla="*/ 664094 h 1178122"/>
              <a:gd name="connsiteX93" fmla="*/ 739117 w 1362311"/>
              <a:gd name="connsiteY93" fmla="*/ 664094 h 1178122"/>
              <a:gd name="connsiteX94" fmla="*/ 747219 w 1362311"/>
              <a:gd name="connsiteY94" fmla="*/ 648977 h 1178122"/>
              <a:gd name="connsiteX95" fmla="*/ 739117 w 1362311"/>
              <a:gd name="connsiteY95" fmla="*/ 633859 h 1178122"/>
              <a:gd name="connsiteX96" fmla="*/ 755321 w 1362311"/>
              <a:gd name="connsiteY96" fmla="*/ 633859 h 1178122"/>
              <a:gd name="connsiteX97" fmla="*/ 125934 w 1362311"/>
              <a:gd name="connsiteY97" fmla="*/ 651238 h 1178122"/>
              <a:gd name="connsiteX98" fmla="*/ 168105 w 1362311"/>
              <a:gd name="connsiteY98" fmla="*/ 675244 h 1178122"/>
              <a:gd name="connsiteX99" fmla="*/ 206915 w 1362311"/>
              <a:gd name="connsiteY99" fmla="*/ 650842 h 1178122"/>
              <a:gd name="connsiteX100" fmla="*/ 210278 w 1362311"/>
              <a:gd name="connsiteY100" fmla="*/ 699250 h 1178122"/>
              <a:gd name="connsiteX101" fmla="*/ 252448 w 1362311"/>
              <a:gd name="connsiteY101" fmla="*/ 723257 h 1178122"/>
              <a:gd name="connsiteX102" fmla="*/ 213639 w 1362311"/>
              <a:gd name="connsiteY102" fmla="*/ 747660 h 1178122"/>
              <a:gd name="connsiteX103" fmla="*/ 217000 w 1362311"/>
              <a:gd name="connsiteY103" fmla="*/ 796069 h 1178122"/>
              <a:gd name="connsiteX104" fmla="*/ 174829 w 1362311"/>
              <a:gd name="connsiteY104" fmla="*/ 772063 h 1178122"/>
              <a:gd name="connsiteX105" fmla="*/ 136020 w 1362311"/>
              <a:gd name="connsiteY105" fmla="*/ 796465 h 1178122"/>
              <a:gd name="connsiteX106" fmla="*/ 132656 w 1362311"/>
              <a:gd name="connsiteY106" fmla="*/ 748057 h 1178122"/>
              <a:gd name="connsiteX107" fmla="*/ 90486 w 1362311"/>
              <a:gd name="connsiteY107" fmla="*/ 724050 h 1178122"/>
              <a:gd name="connsiteX108" fmla="*/ 129296 w 1362311"/>
              <a:gd name="connsiteY108" fmla="*/ 699647 h 1178122"/>
              <a:gd name="connsiteX109" fmla="*/ 318084 w 1362311"/>
              <a:gd name="connsiteY109" fmla="*/ 632338 h 1178122"/>
              <a:gd name="connsiteX110" fmla="*/ 504827 w 1362311"/>
              <a:gd name="connsiteY110" fmla="*/ 704695 h 1178122"/>
              <a:gd name="connsiteX111" fmla="*/ 265002 w 1362311"/>
              <a:gd name="connsiteY111" fmla="*/ 705159 h 1178122"/>
              <a:gd name="connsiteX112" fmla="*/ 256949 w 1362311"/>
              <a:gd name="connsiteY112" fmla="*/ 709823 h 1178122"/>
              <a:gd name="connsiteX113" fmla="*/ 220764 w 1362311"/>
              <a:gd name="connsiteY113" fmla="*/ 665102 h 1178122"/>
              <a:gd name="connsiteX114" fmla="*/ 241662 w 1362311"/>
              <a:gd name="connsiteY114" fmla="*/ 654592 h 1178122"/>
              <a:gd name="connsiteX115" fmla="*/ 318084 w 1362311"/>
              <a:gd name="connsiteY115" fmla="*/ 632338 h 1178122"/>
              <a:gd name="connsiteX116" fmla="*/ 570150 w 1362311"/>
              <a:gd name="connsiteY116" fmla="*/ 570607 h 1178122"/>
              <a:gd name="connsiteX117" fmla="*/ 578252 w 1362311"/>
              <a:gd name="connsiteY117" fmla="*/ 585724 h 1178122"/>
              <a:gd name="connsiteX118" fmla="*/ 594456 w 1362311"/>
              <a:gd name="connsiteY118" fmla="*/ 585724 h 1178122"/>
              <a:gd name="connsiteX119" fmla="*/ 586354 w 1362311"/>
              <a:gd name="connsiteY119" fmla="*/ 600842 h 1178122"/>
              <a:gd name="connsiteX120" fmla="*/ 594456 w 1362311"/>
              <a:gd name="connsiteY120" fmla="*/ 615959 h 1178122"/>
              <a:gd name="connsiteX121" fmla="*/ 578252 w 1362311"/>
              <a:gd name="connsiteY121" fmla="*/ 615959 h 1178122"/>
              <a:gd name="connsiteX122" fmla="*/ 570151 w 1362311"/>
              <a:gd name="connsiteY122" fmla="*/ 631076 h 1178122"/>
              <a:gd name="connsiteX123" fmla="*/ 562049 w 1362311"/>
              <a:gd name="connsiteY123" fmla="*/ 615959 h 1178122"/>
              <a:gd name="connsiteX124" fmla="*/ 545845 w 1362311"/>
              <a:gd name="connsiteY124" fmla="*/ 615959 h 1178122"/>
              <a:gd name="connsiteX125" fmla="*/ 553947 w 1362311"/>
              <a:gd name="connsiteY125" fmla="*/ 600842 h 1178122"/>
              <a:gd name="connsiteX126" fmla="*/ 545844 w 1362311"/>
              <a:gd name="connsiteY126" fmla="*/ 585724 h 1178122"/>
              <a:gd name="connsiteX127" fmla="*/ 562048 w 1362311"/>
              <a:gd name="connsiteY127" fmla="*/ 585724 h 1178122"/>
              <a:gd name="connsiteX128" fmla="*/ 1211285 w 1362311"/>
              <a:gd name="connsiteY128" fmla="*/ 471532 h 1178122"/>
              <a:gd name="connsiteX129" fmla="*/ 1251713 w 1362311"/>
              <a:gd name="connsiteY129" fmla="*/ 493148 h 1178122"/>
              <a:gd name="connsiteX130" fmla="*/ 1292094 w 1362311"/>
              <a:gd name="connsiteY130" fmla="*/ 466241 h 1178122"/>
              <a:gd name="connsiteX131" fmla="*/ 1292140 w 1362311"/>
              <a:gd name="connsiteY131" fmla="*/ 514766 h 1178122"/>
              <a:gd name="connsiteX132" fmla="*/ 1332567 w 1362311"/>
              <a:gd name="connsiteY132" fmla="*/ 536384 h 1178122"/>
              <a:gd name="connsiteX133" fmla="*/ 1292187 w 1362311"/>
              <a:gd name="connsiteY133" fmla="*/ 563292 h 1178122"/>
              <a:gd name="connsiteX134" fmla="*/ 1292231 w 1362311"/>
              <a:gd name="connsiteY134" fmla="*/ 611818 h 1178122"/>
              <a:gd name="connsiteX135" fmla="*/ 1251804 w 1362311"/>
              <a:gd name="connsiteY135" fmla="*/ 590200 h 1178122"/>
              <a:gd name="connsiteX136" fmla="*/ 1211422 w 1362311"/>
              <a:gd name="connsiteY136" fmla="*/ 617108 h 1178122"/>
              <a:gd name="connsiteX137" fmla="*/ 1211376 w 1362311"/>
              <a:gd name="connsiteY137" fmla="*/ 568583 h 1178122"/>
              <a:gd name="connsiteX138" fmla="*/ 1170949 w 1362311"/>
              <a:gd name="connsiteY138" fmla="*/ 546965 h 1178122"/>
              <a:gd name="connsiteX139" fmla="*/ 1211330 w 1362311"/>
              <a:gd name="connsiteY139" fmla="*/ 520056 h 1178122"/>
              <a:gd name="connsiteX140" fmla="*/ 1043239 w 1362311"/>
              <a:gd name="connsiteY140" fmla="*/ 463614 h 1178122"/>
              <a:gd name="connsiteX141" fmla="*/ 1099091 w 1362311"/>
              <a:gd name="connsiteY141" fmla="*/ 460878 h 1178122"/>
              <a:gd name="connsiteX142" fmla="*/ 1176888 w 1362311"/>
              <a:gd name="connsiteY142" fmla="*/ 477712 h 1178122"/>
              <a:gd name="connsiteX143" fmla="*/ 1198472 w 1362311"/>
              <a:gd name="connsiteY143" fmla="*/ 486729 h 1178122"/>
              <a:gd name="connsiteX144" fmla="*/ 1165516 w 1362311"/>
              <a:gd name="connsiteY144" fmla="*/ 533880 h 1178122"/>
              <a:gd name="connsiteX145" fmla="*/ 1157156 w 1362311"/>
              <a:gd name="connsiteY145" fmla="*/ 529793 h 1178122"/>
              <a:gd name="connsiteX146" fmla="*/ 917890 w 1362311"/>
              <a:gd name="connsiteY146" fmla="*/ 546169 h 1178122"/>
              <a:gd name="connsiteX147" fmla="*/ 1043239 w 1362311"/>
              <a:gd name="connsiteY147" fmla="*/ 463614 h 1178122"/>
              <a:gd name="connsiteX148" fmla="*/ 726727 w 1362311"/>
              <a:gd name="connsiteY148" fmla="*/ 461077 h 1178122"/>
              <a:gd name="connsiteX149" fmla="*/ 734828 w 1362311"/>
              <a:gd name="connsiteY149" fmla="*/ 476194 h 1178122"/>
              <a:gd name="connsiteX150" fmla="*/ 751032 w 1362311"/>
              <a:gd name="connsiteY150" fmla="*/ 476194 h 1178122"/>
              <a:gd name="connsiteX151" fmla="*/ 742930 w 1362311"/>
              <a:gd name="connsiteY151" fmla="*/ 491312 h 1178122"/>
              <a:gd name="connsiteX152" fmla="*/ 751032 w 1362311"/>
              <a:gd name="connsiteY152" fmla="*/ 506429 h 1178122"/>
              <a:gd name="connsiteX153" fmla="*/ 734828 w 1362311"/>
              <a:gd name="connsiteY153" fmla="*/ 506429 h 1178122"/>
              <a:gd name="connsiteX154" fmla="*/ 726727 w 1362311"/>
              <a:gd name="connsiteY154" fmla="*/ 521546 h 1178122"/>
              <a:gd name="connsiteX155" fmla="*/ 718625 w 1362311"/>
              <a:gd name="connsiteY155" fmla="*/ 506429 h 1178122"/>
              <a:gd name="connsiteX156" fmla="*/ 702421 w 1362311"/>
              <a:gd name="connsiteY156" fmla="*/ 506429 h 1178122"/>
              <a:gd name="connsiteX157" fmla="*/ 710523 w 1362311"/>
              <a:gd name="connsiteY157" fmla="*/ 491312 h 1178122"/>
              <a:gd name="connsiteX158" fmla="*/ 702421 w 1362311"/>
              <a:gd name="connsiteY158" fmla="*/ 476194 h 1178122"/>
              <a:gd name="connsiteX159" fmla="*/ 718625 w 1362311"/>
              <a:gd name="connsiteY159" fmla="*/ 476194 h 1178122"/>
              <a:gd name="connsiteX160" fmla="*/ 24305 w 1362311"/>
              <a:gd name="connsiteY160" fmla="*/ 494633 h 1178122"/>
              <a:gd name="connsiteX161" fmla="*/ 32407 w 1362311"/>
              <a:gd name="connsiteY161" fmla="*/ 509750 h 1178122"/>
              <a:gd name="connsiteX162" fmla="*/ 48611 w 1362311"/>
              <a:gd name="connsiteY162" fmla="*/ 509750 h 1178122"/>
              <a:gd name="connsiteX163" fmla="*/ 40509 w 1362311"/>
              <a:gd name="connsiteY163" fmla="*/ 524868 h 1178122"/>
              <a:gd name="connsiteX164" fmla="*/ 48611 w 1362311"/>
              <a:gd name="connsiteY164" fmla="*/ 539985 h 1178122"/>
              <a:gd name="connsiteX165" fmla="*/ 32407 w 1362311"/>
              <a:gd name="connsiteY165" fmla="*/ 539985 h 1178122"/>
              <a:gd name="connsiteX166" fmla="*/ 24306 w 1362311"/>
              <a:gd name="connsiteY166" fmla="*/ 555102 h 1178122"/>
              <a:gd name="connsiteX167" fmla="*/ 16204 w 1362311"/>
              <a:gd name="connsiteY167" fmla="*/ 539985 h 1178122"/>
              <a:gd name="connsiteX168" fmla="*/ 0 w 1362311"/>
              <a:gd name="connsiteY168" fmla="*/ 539985 h 1178122"/>
              <a:gd name="connsiteX169" fmla="*/ 8102 w 1362311"/>
              <a:gd name="connsiteY169" fmla="*/ 524868 h 1178122"/>
              <a:gd name="connsiteX170" fmla="*/ 0 w 1362311"/>
              <a:gd name="connsiteY170" fmla="*/ 509750 h 1178122"/>
              <a:gd name="connsiteX171" fmla="*/ 16203 w 1362311"/>
              <a:gd name="connsiteY171" fmla="*/ 509750 h 1178122"/>
              <a:gd name="connsiteX172" fmla="*/ 1170018 w 1362311"/>
              <a:gd name="connsiteY172" fmla="*/ 265399 h 1178122"/>
              <a:gd name="connsiteX173" fmla="*/ 1178120 w 1362311"/>
              <a:gd name="connsiteY173" fmla="*/ 280516 h 1178122"/>
              <a:gd name="connsiteX174" fmla="*/ 1194324 w 1362311"/>
              <a:gd name="connsiteY174" fmla="*/ 280516 h 1178122"/>
              <a:gd name="connsiteX175" fmla="*/ 1186222 w 1362311"/>
              <a:gd name="connsiteY175" fmla="*/ 295634 h 1178122"/>
              <a:gd name="connsiteX176" fmla="*/ 1194324 w 1362311"/>
              <a:gd name="connsiteY176" fmla="*/ 310751 h 1178122"/>
              <a:gd name="connsiteX177" fmla="*/ 1178120 w 1362311"/>
              <a:gd name="connsiteY177" fmla="*/ 310751 h 1178122"/>
              <a:gd name="connsiteX178" fmla="*/ 1170019 w 1362311"/>
              <a:gd name="connsiteY178" fmla="*/ 325868 h 1178122"/>
              <a:gd name="connsiteX179" fmla="*/ 1161917 w 1362311"/>
              <a:gd name="connsiteY179" fmla="*/ 310751 h 1178122"/>
              <a:gd name="connsiteX180" fmla="*/ 1145713 w 1362311"/>
              <a:gd name="connsiteY180" fmla="*/ 310751 h 1178122"/>
              <a:gd name="connsiteX181" fmla="*/ 1153815 w 1362311"/>
              <a:gd name="connsiteY181" fmla="*/ 295634 h 1178122"/>
              <a:gd name="connsiteX182" fmla="*/ 1145712 w 1362311"/>
              <a:gd name="connsiteY182" fmla="*/ 280516 h 1178122"/>
              <a:gd name="connsiteX183" fmla="*/ 1161916 w 1362311"/>
              <a:gd name="connsiteY183" fmla="*/ 280516 h 1178122"/>
              <a:gd name="connsiteX184" fmla="*/ 281644 w 1362311"/>
              <a:gd name="connsiteY184" fmla="*/ 307146 h 1178122"/>
              <a:gd name="connsiteX185" fmla="*/ 304929 w 1362311"/>
              <a:gd name="connsiteY185" fmla="*/ 309372 h 1178122"/>
              <a:gd name="connsiteX186" fmla="*/ 501044 w 1362311"/>
              <a:gd name="connsiteY186" fmla="*/ 491869 h 1178122"/>
              <a:gd name="connsiteX187" fmla="*/ 297771 w 1362311"/>
              <a:gd name="connsiteY187" fmla="*/ 364603 h 1178122"/>
              <a:gd name="connsiteX188" fmla="*/ 288472 w 1362311"/>
              <a:gd name="connsiteY188" fmla="*/ 364265 h 1178122"/>
              <a:gd name="connsiteX189" fmla="*/ 208744 w 1362311"/>
              <a:gd name="connsiteY189" fmla="*/ 244930 h 1178122"/>
              <a:gd name="connsiteX190" fmla="*/ 231666 w 1362311"/>
              <a:gd name="connsiteY190" fmla="*/ 287700 h 1178122"/>
              <a:gd name="connsiteX191" fmla="*/ 277510 w 1362311"/>
              <a:gd name="connsiteY191" fmla="*/ 287701 h 1178122"/>
              <a:gd name="connsiteX192" fmla="*/ 254589 w 1362311"/>
              <a:gd name="connsiteY192" fmla="*/ 330471 h 1178122"/>
              <a:gd name="connsiteX193" fmla="*/ 277510 w 1362311"/>
              <a:gd name="connsiteY193" fmla="*/ 373242 h 1178122"/>
              <a:gd name="connsiteX194" fmla="*/ 231666 w 1362311"/>
              <a:gd name="connsiteY194" fmla="*/ 373242 h 1178122"/>
              <a:gd name="connsiteX195" fmla="*/ 208744 w 1362311"/>
              <a:gd name="connsiteY195" fmla="*/ 416012 h 1178122"/>
              <a:gd name="connsiteX196" fmla="*/ 185822 w 1362311"/>
              <a:gd name="connsiteY196" fmla="*/ 373242 h 1178122"/>
              <a:gd name="connsiteX197" fmla="*/ 139978 w 1362311"/>
              <a:gd name="connsiteY197" fmla="*/ 373242 h 1178122"/>
              <a:gd name="connsiteX198" fmla="*/ 162899 w 1362311"/>
              <a:gd name="connsiteY198" fmla="*/ 330471 h 1178122"/>
              <a:gd name="connsiteX199" fmla="*/ 139978 w 1362311"/>
              <a:gd name="connsiteY199" fmla="*/ 287701 h 1178122"/>
              <a:gd name="connsiteX200" fmla="*/ 185822 w 1362311"/>
              <a:gd name="connsiteY200" fmla="*/ 287700 h 1178122"/>
              <a:gd name="connsiteX201" fmla="*/ 999055 w 1362311"/>
              <a:gd name="connsiteY201" fmla="*/ 131339 h 1178122"/>
              <a:gd name="connsiteX202" fmla="*/ 1020136 w 1362311"/>
              <a:gd name="connsiteY202" fmla="*/ 184863 h 1178122"/>
              <a:gd name="connsiteX203" fmla="*/ 1012109 w 1362311"/>
              <a:gd name="connsiteY203" fmla="*/ 189572 h 1178122"/>
              <a:gd name="connsiteX204" fmla="*/ 893516 w 1362311"/>
              <a:gd name="connsiteY204" fmla="*/ 398023 h 1178122"/>
              <a:gd name="connsiteX205" fmla="*/ 979612 w 1362311"/>
              <a:gd name="connsiteY205" fmla="*/ 144343 h 1178122"/>
              <a:gd name="connsiteX206" fmla="*/ 766526 w 1362311"/>
              <a:gd name="connsiteY206" fmla="*/ 88624 h 1178122"/>
              <a:gd name="connsiteX207" fmla="*/ 774627 w 1362311"/>
              <a:gd name="connsiteY207" fmla="*/ 103741 h 1178122"/>
              <a:gd name="connsiteX208" fmla="*/ 790831 w 1362311"/>
              <a:gd name="connsiteY208" fmla="*/ 103741 h 1178122"/>
              <a:gd name="connsiteX209" fmla="*/ 782729 w 1362311"/>
              <a:gd name="connsiteY209" fmla="*/ 118859 h 1178122"/>
              <a:gd name="connsiteX210" fmla="*/ 790832 w 1362311"/>
              <a:gd name="connsiteY210" fmla="*/ 133976 h 1178122"/>
              <a:gd name="connsiteX211" fmla="*/ 774628 w 1362311"/>
              <a:gd name="connsiteY211" fmla="*/ 133976 h 1178122"/>
              <a:gd name="connsiteX212" fmla="*/ 766527 w 1362311"/>
              <a:gd name="connsiteY212" fmla="*/ 149093 h 1178122"/>
              <a:gd name="connsiteX213" fmla="*/ 758424 w 1362311"/>
              <a:gd name="connsiteY213" fmla="*/ 133976 h 1178122"/>
              <a:gd name="connsiteX214" fmla="*/ 742220 w 1362311"/>
              <a:gd name="connsiteY214" fmla="*/ 133976 h 1178122"/>
              <a:gd name="connsiteX215" fmla="*/ 750322 w 1362311"/>
              <a:gd name="connsiteY215" fmla="*/ 118859 h 1178122"/>
              <a:gd name="connsiteX216" fmla="*/ 742220 w 1362311"/>
              <a:gd name="connsiteY216" fmla="*/ 103741 h 1178122"/>
              <a:gd name="connsiteX217" fmla="*/ 758424 w 1362311"/>
              <a:gd name="connsiteY217" fmla="*/ 103741 h 1178122"/>
              <a:gd name="connsiteX218" fmla="*/ 223029 w 1362311"/>
              <a:gd name="connsiteY218" fmla="*/ 132632 h 1178122"/>
              <a:gd name="connsiteX219" fmla="*/ 231130 w 1362311"/>
              <a:gd name="connsiteY219" fmla="*/ 147749 h 1178122"/>
              <a:gd name="connsiteX220" fmla="*/ 247334 w 1362311"/>
              <a:gd name="connsiteY220" fmla="*/ 147749 h 1178122"/>
              <a:gd name="connsiteX221" fmla="*/ 239232 w 1362311"/>
              <a:gd name="connsiteY221" fmla="*/ 162867 h 1178122"/>
              <a:gd name="connsiteX222" fmla="*/ 247334 w 1362311"/>
              <a:gd name="connsiteY222" fmla="*/ 177984 h 1178122"/>
              <a:gd name="connsiteX223" fmla="*/ 231130 w 1362311"/>
              <a:gd name="connsiteY223" fmla="*/ 177984 h 1178122"/>
              <a:gd name="connsiteX224" fmla="*/ 223029 w 1362311"/>
              <a:gd name="connsiteY224" fmla="*/ 193101 h 1178122"/>
              <a:gd name="connsiteX225" fmla="*/ 214927 w 1362311"/>
              <a:gd name="connsiteY225" fmla="*/ 177984 h 1178122"/>
              <a:gd name="connsiteX226" fmla="*/ 198723 w 1362311"/>
              <a:gd name="connsiteY226" fmla="*/ 177984 h 1178122"/>
              <a:gd name="connsiteX227" fmla="*/ 206825 w 1362311"/>
              <a:gd name="connsiteY227" fmla="*/ 162867 h 1178122"/>
              <a:gd name="connsiteX228" fmla="*/ 198723 w 1362311"/>
              <a:gd name="connsiteY228" fmla="*/ 147749 h 1178122"/>
              <a:gd name="connsiteX229" fmla="*/ 214927 w 1362311"/>
              <a:gd name="connsiteY229" fmla="*/ 147749 h 1178122"/>
              <a:gd name="connsiteX230" fmla="*/ 581260 w 1362311"/>
              <a:gd name="connsiteY230" fmla="*/ 96813 h 1178122"/>
              <a:gd name="connsiteX231" fmla="*/ 599110 w 1362311"/>
              <a:gd name="connsiteY231" fmla="*/ 111929 h 1178122"/>
              <a:gd name="connsiteX232" fmla="*/ 656007 w 1362311"/>
              <a:gd name="connsiteY232" fmla="*/ 373710 h 1178122"/>
              <a:gd name="connsiteX233" fmla="*/ 561713 w 1362311"/>
              <a:gd name="connsiteY233" fmla="*/ 153199 h 1178122"/>
              <a:gd name="connsiteX234" fmla="*/ 554269 w 1362311"/>
              <a:gd name="connsiteY234" fmla="*/ 147614 h 1178122"/>
              <a:gd name="connsiteX235" fmla="*/ 1033725 w 1362311"/>
              <a:gd name="connsiteY235" fmla="*/ 41990 h 1178122"/>
              <a:gd name="connsiteX236" fmla="*/ 1074190 w 1362311"/>
              <a:gd name="connsiteY236" fmla="*/ 68772 h 1178122"/>
              <a:gd name="connsiteX237" fmla="*/ 1114550 w 1362311"/>
              <a:gd name="connsiteY237" fmla="*/ 47029 h 1178122"/>
              <a:gd name="connsiteX238" fmla="*/ 1114657 w 1362311"/>
              <a:gd name="connsiteY238" fmla="*/ 95554 h 1178122"/>
              <a:gd name="connsiteX239" fmla="*/ 1155122 w 1362311"/>
              <a:gd name="connsiteY239" fmla="*/ 122337 h 1178122"/>
              <a:gd name="connsiteX240" fmla="*/ 1114762 w 1362311"/>
              <a:gd name="connsiteY240" fmla="*/ 144080 h 1178122"/>
              <a:gd name="connsiteX241" fmla="*/ 1114868 w 1362311"/>
              <a:gd name="connsiteY241" fmla="*/ 192605 h 1178122"/>
              <a:gd name="connsiteX242" fmla="*/ 1074403 w 1362311"/>
              <a:gd name="connsiteY242" fmla="*/ 165824 h 1178122"/>
              <a:gd name="connsiteX243" fmla="*/ 1034043 w 1362311"/>
              <a:gd name="connsiteY243" fmla="*/ 187567 h 1178122"/>
              <a:gd name="connsiteX244" fmla="*/ 1033936 w 1362311"/>
              <a:gd name="connsiteY244" fmla="*/ 139042 h 1178122"/>
              <a:gd name="connsiteX245" fmla="*/ 993472 w 1362311"/>
              <a:gd name="connsiteY245" fmla="*/ 112260 h 1178122"/>
              <a:gd name="connsiteX246" fmla="*/ 1033831 w 1362311"/>
              <a:gd name="connsiteY246" fmla="*/ 90515 h 1178122"/>
              <a:gd name="connsiteX247" fmla="*/ 476023 w 1362311"/>
              <a:gd name="connsiteY247" fmla="*/ 0 h 1178122"/>
              <a:gd name="connsiteX248" fmla="*/ 513669 w 1362311"/>
              <a:gd name="connsiteY248" fmla="*/ 26161 h 1178122"/>
              <a:gd name="connsiteX249" fmla="*/ 556901 w 1362311"/>
              <a:gd name="connsiteY249" fmla="*/ 4121 h 1178122"/>
              <a:gd name="connsiteX250" fmla="*/ 551315 w 1362311"/>
              <a:gd name="connsiteY250" fmla="*/ 52323 h 1178122"/>
              <a:gd name="connsiteX251" fmla="*/ 588960 w 1362311"/>
              <a:gd name="connsiteY251" fmla="*/ 78487 h 1178122"/>
              <a:gd name="connsiteX252" fmla="*/ 545731 w 1362311"/>
              <a:gd name="connsiteY252" fmla="*/ 100527 h 1178122"/>
              <a:gd name="connsiteX253" fmla="*/ 540144 w 1362311"/>
              <a:gd name="connsiteY253" fmla="*/ 148731 h 1178122"/>
              <a:gd name="connsiteX254" fmla="*/ 502498 w 1362311"/>
              <a:gd name="connsiteY254" fmla="*/ 122568 h 1178122"/>
              <a:gd name="connsiteX255" fmla="*/ 459267 w 1362311"/>
              <a:gd name="connsiteY255" fmla="*/ 144609 h 1178122"/>
              <a:gd name="connsiteX256" fmla="*/ 464853 w 1362311"/>
              <a:gd name="connsiteY256" fmla="*/ 96406 h 1178122"/>
              <a:gd name="connsiteX257" fmla="*/ 427206 w 1362311"/>
              <a:gd name="connsiteY257" fmla="*/ 70244 h 1178122"/>
              <a:gd name="connsiteX258" fmla="*/ 470437 w 1362311"/>
              <a:gd name="connsiteY258" fmla="*/ 48202 h 117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1362311" h="1178122">
                <a:moveTo>
                  <a:pt x="1089425" y="1092336"/>
                </a:moveTo>
                <a:lnTo>
                  <a:pt x="1097526" y="1107453"/>
                </a:lnTo>
                <a:lnTo>
                  <a:pt x="1113730" y="1107453"/>
                </a:lnTo>
                <a:lnTo>
                  <a:pt x="1105628" y="1122571"/>
                </a:lnTo>
                <a:lnTo>
                  <a:pt x="1113730" y="1137688"/>
                </a:lnTo>
                <a:lnTo>
                  <a:pt x="1097526" y="1137688"/>
                </a:lnTo>
                <a:lnTo>
                  <a:pt x="1089425" y="1152805"/>
                </a:lnTo>
                <a:lnTo>
                  <a:pt x="1081323" y="1137688"/>
                </a:lnTo>
                <a:lnTo>
                  <a:pt x="1065119" y="1137688"/>
                </a:lnTo>
                <a:lnTo>
                  <a:pt x="1073221" y="1122571"/>
                </a:lnTo>
                <a:lnTo>
                  <a:pt x="1065119" y="1107453"/>
                </a:lnTo>
                <a:lnTo>
                  <a:pt x="1081323" y="1107453"/>
                </a:lnTo>
                <a:close/>
                <a:moveTo>
                  <a:pt x="790436" y="1008536"/>
                </a:moveTo>
                <a:lnTo>
                  <a:pt x="798538" y="1023653"/>
                </a:lnTo>
                <a:lnTo>
                  <a:pt x="814742" y="1023653"/>
                </a:lnTo>
                <a:lnTo>
                  <a:pt x="806640" y="1038771"/>
                </a:lnTo>
                <a:lnTo>
                  <a:pt x="814742" y="1053888"/>
                </a:lnTo>
                <a:lnTo>
                  <a:pt x="798538" y="1053889"/>
                </a:lnTo>
                <a:lnTo>
                  <a:pt x="790437" y="1069005"/>
                </a:lnTo>
                <a:lnTo>
                  <a:pt x="782335" y="1053888"/>
                </a:lnTo>
                <a:lnTo>
                  <a:pt x="766131" y="1053889"/>
                </a:lnTo>
                <a:lnTo>
                  <a:pt x="774233" y="1038772"/>
                </a:lnTo>
                <a:lnTo>
                  <a:pt x="766130" y="1023653"/>
                </a:lnTo>
                <a:lnTo>
                  <a:pt x="782334" y="1023653"/>
                </a:lnTo>
                <a:close/>
                <a:moveTo>
                  <a:pt x="602807" y="1024352"/>
                </a:moveTo>
                <a:lnTo>
                  <a:pt x="612590" y="1071881"/>
                </a:lnTo>
                <a:lnTo>
                  <a:pt x="657582" y="1090055"/>
                </a:lnTo>
                <a:lnTo>
                  <a:pt x="622370" y="1119411"/>
                </a:lnTo>
                <a:lnTo>
                  <a:pt x="632152" y="1166941"/>
                </a:lnTo>
                <a:lnTo>
                  <a:pt x="587158" y="1148767"/>
                </a:lnTo>
                <a:lnTo>
                  <a:pt x="551945" y="1178122"/>
                </a:lnTo>
                <a:lnTo>
                  <a:pt x="542163" y="1130594"/>
                </a:lnTo>
                <a:lnTo>
                  <a:pt x="497170" y="1112419"/>
                </a:lnTo>
                <a:lnTo>
                  <a:pt x="532382" y="1083064"/>
                </a:lnTo>
                <a:lnTo>
                  <a:pt x="522601" y="1035534"/>
                </a:lnTo>
                <a:lnTo>
                  <a:pt x="567594" y="1053708"/>
                </a:lnTo>
                <a:close/>
                <a:moveTo>
                  <a:pt x="219034" y="929864"/>
                </a:moveTo>
                <a:lnTo>
                  <a:pt x="227135" y="944981"/>
                </a:lnTo>
                <a:lnTo>
                  <a:pt x="243339" y="944981"/>
                </a:lnTo>
                <a:lnTo>
                  <a:pt x="235237" y="960099"/>
                </a:lnTo>
                <a:lnTo>
                  <a:pt x="243339" y="975216"/>
                </a:lnTo>
                <a:lnTo>
                  <a:pt x="227135" y="975216"/>
                </a:lnTo>
                <a:lnTo>
                  <a:pt x="219034" y="990333"/>
                </a:lnTo>
                <a:lnTo>
                  <a:pt x="210932" y="975216"/>
                </a:lnTo>
                <a:lnTo>
                  <a:pt x="194728" y="975216"/>
                </a:lnTo>
                <a:lnTo>
                  <a:pt x="202830" y="960099"/>
                </a:lnTo>
                <a:lnTo>
                  <a:pt x="194728" y="944981"/>
                </a:lnTo>
                <a:lnTo>
                  <a:pt x="210932" y="944981"/>
                </a:lnTo>
                <a:close/>
                <a:moveTo>
                  <a:pt x="1153987" y="830395"/>
                </a:moveTo>
                <a:lnTo>
                  <a:pt x="1175422" y="870919"/>
                </a:lnTo>
                <a:lnTo>
                  <a:pt x="1223947" y="871184"/>
                </a:lnTo>
                <a:lnTo>
                  <a:pt x="1196857" y="911443"/>
                </a:lnTo>
                <a:lnTo>
                  <a:pt x="1218290" y="951969"/>
                </a:lnTo>
                <a:lnTo>
                  <a:pt x="1169767" y="951705"/>
                </a:lnTo>
                <a:lnTo>
                  <a:pt x="1142675" y="991963"/>
                </a:lnTo>
                <a:lnTo>
                  <a:pt x="1121241" y="951439"/>
                </a:lnTo>
                <a:lnTo>
                  <a:pt x="1072717" y="951174"/>
                </a:lnTo>
                <a:lnTo>
                  <a:pt x="1099806" y="910915"/>
                </a:lnTo>
                <a:lnTo>
                  <a:pt x="1078372" y="870390"/>
                </a:lnTo>
                <a:lnTo>
                  <a:pt x="1126897" y="870654"/>
                </a:lnTo>
                <a:close/>
                <a:moveTo>
                  <a:pt x="1338006" y="792163"/>
                </a:moveTo>
                <a:lnTo>
                  <a:pt x="1346107" y="807280"/>
                </a:lnTo>
                <a:lnTo>
                  <a:pt x="1362311" y="807280"/>
                </a:lnTo>
                <a:lnTo>
                  <a:pt x="1354209" y="822398"/>
                </a:lnTo>
                <a:lnTo>
                  <a:pt x="1362311" y="837515"/>
                </a:lnTo>
                <a:lnTo>
                  <a:pt x="1346107" y="837515"/>
                </a:lnTo>
                <a:lnTo>
                  <a:pt x="1338006" y="852632"/>
                </a:lnTo>
                <a:lnTo>
                  <a:pt x="1329904" y="837515"/>
                </a:lnTo>
                <a:lnTo>
                  <a:pt x="1313700" y="837515"/>
                </a:lnTo>
                <a:lnTo>
                  <a:pt x="1321802" y="822398"/>
                </a:lnTo>
                <a:lnTo>
                  <a:pt x="1313699" y="807280"/>
                </a:lnTo>
                <a:lnTo>
                  <a:pt x="1329904" y="807280"/>
                </a:lnTo>
                <a:close/>
                <a:moveTo>
                  <a:pt x="698540" y="790097"/>
                </a:moveTo>
                <a:cubicBezTo>
                  <a:pt x="755907" y="862669"/>
                  <a:pt x="739344" y="974147"/>
                  <a:pt x="664766" y="1055852"/>
                </a:cubicBezTo>
                <a:lnTo>
                  <a:pt x="648307" y="1072473"/>
                </a:lnTo>
                <a:lnTo>
                  <a:pt x="616975" y="1024228"/>
                </a:lnTo>
                <a:lnTo>
                  <a:pt x="623902" y="1018013"/>
                </a:lnTo>
                <a:cubicBezTo>
                  <a:pt x="688114" y="952656"/>
                  <a:pt x="717675" y="865254"/>
                  <a:pt x="698540" y="790097"/>
                </a:cubicBezTo>
                <a:close/>
                <a:moveTo>
                  <a:pt x="934419" y="712032"/>
                </a:moveTo>
                <a:cubicBezTo>
                  <a:pt x="1002114" y="709947"/>
                  <a:pt x="1073630" y="748888"/>
                  <a:pt x="1122010" y="816290"/>
                </a:cubicBezTo>
                <a:lnTo>
                  <a:pt x="1134865" y="835832"/>
                </a:lnTo>
                <a:lnTo>
                  <a:pt x="1081181" y="856503"/>
                </a:lnTo>
                <a:lnTo>
                  <a:pt x="1076534" y="848440"/>
                </a:lnTo>
                <a:cubicBezTo>
                  <a:pt x="1025878" y="772095"/>
                  <a:pt x="946484" y="725088"/>
                  <a:pt x="868995" y="728258"/>
                </a:cubicBezTo>
                <a:cubicBezTo>
                  <a:pt x="889712" y="717981"/>
                  <a:pt x="911853" y="712728"/>
                  <a:pt x="934419" y="712032"/>
                </a:cubicBezTo>
                <a:close/>
                <a:moveTo>
                  <a:pt x="763423" y="618742"/>
                </a:moveTo>
                <a:lnTo>
                  <a:pt x="771524" y="633859"/>
                </a:lnTo>
                <a:lnTo>
                  <a:pt x="787728" y="633859"/>
                </a:lnTo>
                <a:lnTo>
                  <a:pt x="779626" y="648977"/>
                </a:lnTo>
                <a:lnTo>
                  <a:pt x="787728" y="664094"/>
                </a:lnTo>
                <a:lnTo>
                  <a:pt x="771524" y="664094"/>
                </a:lnTo>
                <a:lnTo>
                  <a:pt x="763423" y="679211"/>
                </a:lnTo>
                <a:lnTo>
                  <a:pt x="755321" y="664094"/>
                </a:lnTo>
                <a:lnTo>
                  <a:pt x="739117" y="664094"/>
                </a:lnTo>
                <a:lnTo>
                  <a:pt x="747219" y="648977"/>
                </a:lnTo>
                <a:lnTo>
                  <a:pt x="739117" y="633859"/>
                </a:lnTo>
                <a:lnTo>
                  <a:pt x="755321" y="633859"/>
                </a:lnTo>
                <a:close/>
                <a:moveTo>
                  <a:pt x="125934" y="651238"/>
                </a:moveTo>
                <a:lnTo>
                  <a:pt x="168105" y="675244"/>
                </a:lnTo>
                <a:lnTo>
                  <a:pt x="206915" y="650842"/>
                </a:lnTo>
                <a:lnTo>
                  <a:pt x="210278" y="699250"/>
                </a:lnTo>
                <a:lnTo>
                  <a:pt x="252448" y="723257"/>
                </a:lnTo>
                <a:lnTo>
                  <a:pt x="213639" y="747660"/>
                </a:lnTo>
                <a:lnTo>
                  <a:pt x="217000" y="796069"/>
                </a:lnTo>
                <a:lnTo>
                  <a:pt x="174829" y="772063"/>
                </a:lnTo>
                <a:lnTo>
                  <a:pt x="136020" y="796465"/>
                </a:lnTo>
                <a:lnTo>
                  <a:pt x="132656" y="748057"/>
                </a:lnTo>
                <a:lnTo>
                  <a:pt x="90486" y="724050"/>
                </a:lnTo>
                <a:lnTo>
                  <a:pt x="129296" y="699647"/>
                </a:lnTo>
                <a:close/>
                <a:moveTo>
                  <a:pt x="318084" y="632338"/>
                </a:moveTo>
                <a:cubicBezTo>
                  <a:pt x="394256" y="621963"/>
                  <a:pt x="466379" y="646941"/>
                  <a:pt x="504827" y="704695"/>
                </a:cubicBezTo>
                <a:cubicBezTo>
                  <a:pt x="439278" y="663246"/>
                  <a:pt x="347018" y="664317"/>
                  <a:pt x="265002" y="705159"/>
                </a:cubicBezTo>
                <a:lnTo>
                  <a:pt x="256949" y="709823"/>
                </a:lnTo>
                <a:lnTo>
                  <a:pt x="220764" y="665102"/>
                </a:lnTo>
                <a:lnTo>
                  <a:pt x="241662" y="654592"/>
                </a:lnTo>
                <a:cubicBezTo>
                  <a:pt x="266854" y="643182"/>
                  <a:pt x="292694" y="635796"/>
                  <a:pt x="318084" y="632338"/>
                </a:cubicBezTo>
                <a:close/>
                <a:moveTo>
                  <a:pt x="570150" y="570607"/>
                </a:moveTo>
                <a:lnTo>
                  <a:pt x="578252" y="585724"/>
                </a:lnTo>
                <a:lnTo>
                  <a:pt x="594456" y="585724"/>
                </a:lnTo>
                <a:lnTo>
                  <a:pt x="586354" y="600842"/>
                </a:lnTo>
                <a:lnTo>
                  <a:pt x="594456" y="615959"/>
                </a:lnTo>
                <a:lnTo>
                  <a:pt x="578252" y="615959"/>
                </a:lnTo>
                <a:lnTo>
                  <a:pt x="570151" y="631076"/>
                </a:lnTo>
                <a:lnTo>
                  <a:pt x="562049" y="615959"/>
                </a:lnTo>
                <a:lnTo>
                  <a:pt x="545845" y="615959"/>
                </a:lnTo>
                <a:lnTo>
                  <a:pt x="553947" y="600842"/>
                </a:lnTo>
                <a:lnTo>
                  <a:pt x="545844" y="585724"/>
                </a:lnTo>
                <a:lnTo>
                  <a:pt x="562048" y="585724"/>
                </a:lnTo>
                <a:close/>
                <a:moveTo>
                  <a:pt x="1211285" y="471532"/>
                </a:moveTo>
                <a:lnTo>
                  <a:pt x="1251713" y="493148"/>
                </a:lnTo>
                <a:lnTo>
                  <a:pt x="1292094" y="466241"/>
                </a:lnTo>
                <a:lnTo>
                  <a:pt x="1292140" y="514766"/>
                </a:lnTo>
                <a:lnTo>
                  <a:pt x="1332567" y="536384"/>
                </a:lnTo>
                <a:lnTo>
                  <a:pt x="1292187" y="563292"/>
                </a:lnTo>
                <a:lnTo>
                  <a:pt x="1292231" y="611818"/>
                </a:lnTo>
                <a:lnTo>
                  <a:pt x="1251804" y="590200"/>
                </a:lnTo>
                <a:lnTo>
                  <a:pt x="1211422" y="617108"/>
                </a:lnTo>
                <a:lnTo>
                  <a:pt x="1211376" y="568583"/>
                </a:lnTo>
                <a:lnTo>
                  <a:pt x="1170949" y="546965"/>
                </a:lnTo>
                <a:lnTo>
                  <a:pt x="1211330" y="520056"/>
                </a:lnTo>
                <a:close/>
                <a:moveTo>
                  <a:pt x="1043239" y="463614"/>
                </a:moveTo>
                <a:cubicBezTo>
                  <a:pt x="1061143" y="460564"/>
                  <a:pt x="1079913" y="459628"/>
                  <a:pt x="1099091" y="460878"/>
                </a:cubicBezTo>
                <a:cubicBezTo>
                  <a:pt x="1124662" y="462545"/>
                  <a:pt x="1150957" y="468099"/>
                  <a:pt x="1176888" y="477712"/>
                </a:cubicBezTo>
                <a:lnTo>
                  <a:pt x="1198472" y="486729"/>
                </a:lnTo>
                <a:lnTo>
                  <a:pt x="1165516" y="533880"/>
                </a:lnTo>
                <a:lnTo>
                  <a:pt x="1157156" y="529793"/>
                </a:lnTo>
                <a:cubicBezTo>
                  <a:pt x="1072475" y="494811"/>
                  <a:pt x="980367" y="500220"/>
                  <a:pt x="917890" y="546169"/>
                </a:cubicBezTo>
                <a:cubicBezTo>
                  <a:pt x="943613" y="500936"/>
                  <a:pt x="989527" y="472763"/>
                  <a:pt x="1043239" y="463614"/>
                </a:cubicBezTo>
                <a:close/>
                <a:moveTo>
                  <a:pt x="726727" y="461077"/>
                </a:moveTo>
                <a:lnTo>
                  <a:pt x="734828" y="476194"/>
                </a:lnTo>
                <a:lnTo>
                  <a:pt x="751032" y="476194"/>
                </a:lnTo>
                <a:lnTo>
                  <a:pt x="742930" y="491312"/>
                </a:lnTo>
                <a:lnTo>
                  <a:pt x="751032" y="506429"/>
                </a:lnTo>
                <a:lnTo>
                  <a:pt x="734828" y="506429"/>
                </a:lnTo>
                <a:lnTo>
                  <a:pt x="726727" y="521546"/>
                </a:lnTo>
                <a:lnTo>
                  <a:pt x="718625" y="506429"/>
                </a:lnTo>
                <a:lnTo>
                  <a:pt x="702421" y="506429"/>
                </a:lnTo>
                <a:lnTo>
                  <a:pt x="710523" y="491312"/>
                </a:lnTo>
                <a:lnTo>
                  <a:pt x="702421" y="476194"/>
                </a:lnTo>
                <a:lnTo>
                  <a:pt x="718625" y="476194"/>
                </a:lnTo>
                <a:close/>
                <a:moveTo>
                  <a:pt x="24305" y="494633"/>
                </a:moveTo>
                <a:lnTo>
                  <a:pt x="32407" y="509750"/>
                </a:lnTo>
                <a:lnTo>
                  <a:pt x="48611" y="509750"/>
                </a:lnTo>
                <a:lnTo>
                  <a:pt x="40509" y="524868"/>
                </a:lnTo>
                <a:lnTo>
                  <a:pt x="48611" y="539985"/>
                </a:lnTo>
                <a:lnTo>
                  <a:pt x="32407" y="539985"/>
                </a:lnTo>
                <a:lnTo>
                  <a:pt x="24306" y="555102"/>
                </a:lnTo>
                <a:lnTo>
                  <a:pt x="16204" y="539985"/>
                </a:lnTo>
                <a:lnTo>
                  <a:pt x="0" y="539985"/>
                </a:lnTo>
                <a:lnTo>
                  <a:pt x="8102" y="524868"/>
                </a:lnTo>
                <a:lnTo>
                  <a:pt x="0" y="509750"/>
                </a:lnTo>
                <a:lnTo>
                  <a:pt x="16203" y="509750"/>
                </a:lnTo>
                <a:close/>
                <a:moveTo>
                  <a:pt x="1170018" y="265399"/>
                </a:moveTo>
                <a:lnTo>
                  <a:pt x="1178120" y="280516"/>
                </a:lnTo>
                <a:lnTo>
                  <a:pt x="1194324" y="280516"/>
                </a:lnTo>
                <a:lnTo>
                  <a:pt x="1186222" y="295634"/>
                </a:lnTo>
                <a:lnTo>
                  <a:pt x="1194324" y="310751"/>
                </a:lnTo>
                <a:lnTo>
                  <a:pt x="1178120" y="310751"/>
                </a:lnTo>
                <a:lnTo>
                  <a:pt x="1170019" y="325868"/>
                </a:lnTo>
                <a:lnTo>
                  <a:pt x="1161917" y="310751"/>
                </a:lnTo>
                <a:lnTo>
                  <a:pt x="1145713" y="310751"/>
                </a:lnTo>
                <a:lnTo>
                  <a:pt x="1153815" y="295634"/>
                </a:lnTo>
                <a:lnTo>
                  <a:pt x="1145712" y="280516"/>
                </a:lnTo>
                <a:lnTo>
                  <a:pt x="1161916" y="280516"/>
                </a:lnTo>
                <a:close/>
                <a:moveTo>
                  <a:pt x="281644" y="307146"/>
                </a:moveTo>
                <a:lnTo>
                  <a:pt x="304929" y="309372"/>
                </a:lnTo>
                <a:cubicBezTo>
                  <a:pt x="414530" y="324374"/>
                  <a:pt x="498636" y="399393"/>
                  <a:pt x="501044" y="491869"/>
                </a:cubicBezTo>
                <a:cubicBezTo>
                  <a:pt x="467616" y="421888"/>
                  <a:pt x="388942" y="373685"/>
                  <a:pt x="297771" y="364603"/>
                </a:cubicBezTo>
                <a:lnTo>
                  <a:pt x="288472" y="364265"/>
                </a:lnTo>
                <a:close/>
                <a:moveTo>
                  <a:pt x="208744" y="244930"/>
                </a:moveTo>
                <a:lnTo>
                  <a:pt x="231666" y="287700"/>
                </a:lnTo>
                <a:lnTo>
                  <a:pt x="277510" y="287701"/>
                </a:lnTo>
                <a:lnTo>
                  <a:pt x="254589" y="330471"/>
                </a:lnTo>
                <a:lnTo>
                  <a:pt x="277510" y="373242"/>
                </a:lnTo>
                <a:lnTo>
                  <a:pt x="231666" y="373242"/>
                </a:lnTo>
                <a:lnTo>
                  <a:pt x="208744" y="416012"/>
                </a:lnTo>
                <a:lnTo>
                  <a:pt x="185822" y="373242"/>
                </a:lnTo>
                <a:lnTo>
                  <a:pt x="139978" y="373242"/>
                </a:lnTo>
                <a:lnTo>
                  <a:pt x="162899" y="330471"/>
                </a:lnTo>
                <a:lnTo>
                  <a:pt x="139978" y="287701"/>
                </a:lnTo>
                <a:lnTo>
                  <a:pt x="185822" y="287700"/>
                </a:lnTo>
                <a:close/>
                <a:moveTo>
                  <a:pt x="999055" y="131339"/>
                </a:moveTo>
                <a:lnTo>
                  <a:pt x="1020136" y="184863"/>
                </a:lnTo>
                <a:lnTo>
                  <a:pt x="1012109" y="189572"/>
                </a:lnTo>
                <a:cubicBezTo>
                  <a:pt x="936152" y="240809"/>
                  <a:pt x="889754" y="320560"/>
                  <a:pt x="893516" y="398023"/>
                </a:cubicBezTo>
                <a:cubicBezTo>
                  <a:pt x="851775" y="315468"/>
                  <a:pt x="890238" y="209534"/>
                  <a:pt x="979612" y="144343"/>
                </a:cubicBezTo>
                <a:close/>
                <a:moveTo>
                  <a:pt x="766526" y="88624"/>
                </a:moveTo>
                <a:lnTo>
                  <a:pt x="774627" y="103741"/>
                </a:lnTo>
                <a:lnTo>
                  <a:pt x="790831" y="103741"/>
                </a:lnTo>
                <a:lnTo>
                  <a:pt x="782729" y="118859"/>
                </a:lnTo>
                <a:lnTo>
                  <a:pt x="790832" y="133976"/>
                </a:lnTo>
                <a:lnTo>
                  <a:pt x="774628" y="133976"/>
                </a:lnTo>
                <a:lnTo>
                  <a:pt x="766527" y="149093"/>
                </a:lnTo>
                <a:lnTo>
                  <a:pt x="758424" y="133976"/>
                </a:lnTo>
                <a:lnTo>
                  <a:pt x="742220" y="133976"/>
                </a:lnTo>
                <a:lnTo>
                  <a:pt x="750322" y="118859"/>
                </a:lnTo>
                <a:lnTo>
                  <a:pt x="742220" y="103741"/>
                </a:lnTo>
                <a:lnTo>
                  <a:pt x="758424" y="103741"/>
                </a:lnTo>
                <a:close/>
                <a:moveTo>
                  <a:pt x="223029" y="132632"/>
                </a:moveTo>
                <a:lnTo>
                  <a:pt x="231130" y="147749"/>
                </a:lnTo>
                <a:lnTo>
                  <a:pt x="247334" y="147749"/>
                </a:lnTo>
                <a:lnTo>
                  <a:pt x="239232" y="162867"/>
                </a:lnTo>
                <a:lnTo>
                  <a:pt x="247334" y="177984"/>
                </a:lnTo>
                <a:lnTo>
                  <a:pt x="231130" y="177984"/>
                </a:lnTo>
                <a:lnTo>
                  <a:pt x="223029" y="193101"/>
                </a:lnTo>
                <a:lnTo>
                  <a:pt x="214927" y="177984"/>
                </a:lnTo>
                <a:lnTo>
                  <a:pt x="198723" y="177984"/>
                </a:lnTo>
                <a:lnTo>
                  <a:pt x="206825" y="162867"/>
                </a:lnTo>
                <a:lnTo>
                  <a:pt x="198723" y="147749"/>
                </a:lnTo>
                <a:lnTo>
                  <a:pt x="214927" y="147749"/>
                </a:lnTo>
                <a:close/>
                <a:moveTo>
                  <a:pt x="581260" y="96813"/>
                </a:moveTo>
                <a:lnTo>
                  <a:pt x="599110" y="111929"/>
                </a:lnTo>
                <a:cubicBezTo>
                  <a:pt x="680550" y="186796"/>
                  <a:pt x="706805" y="296397"/>
                  <a:pt x="656007" y="373710"/>
                </a:cubicBezTo>
                <a:cubicBezTo>
                  <a:pt x="668494" y="297167"/>
                  <a:pt x="631398" y="212687"/>
                  <a:pt x="561713" y="153199"/>
                </a:cubicBezTo>
                <a:lnTo>
                  <a:pt x="554269" y="147614"/>
                </a:lnTo>
                <a:close/>
                <a:moveTo>
                  <a:pt x="1033725" y="41990"/>
                </a:moveTo>
                <a:lnTo>
                  <a:pt x="1074190" y="68772"/>
                </a:lnTo>
                <a:lnTo>
                  <a:pt x="1114550" y="47029"/>
                </a:lnTo>
                <a:lnTo>
                  <a:pt x="1114657" y="95554"/>
                </a:lnTo>
                <a:lnTo>
                  <a:pt x="1155122" y="122337"/>
                </a:lnTo>
                <a:lnTo>
                  <a:pt x="1114762" y="144080"/>
                </a:lnTo>
                <a:lnTo>
                  <a:pt x="1114868" y="192605"/>
                </a:lnTo>
                <a:lnTo>
                  <a:pt x="1074403" y="165824"/>
                </a:lnTo>
                <a:lnTo>
                  <a:pt x="1034043" y="187567"/>
                </a:lnTo>
                <a:lnTo>
                  <a:pt x="1033936" y="139042"/>
                </a:lnTo>
                <a:lnTo>
                  <a:pt x="993472" y="112260"/>
                </a:lnTo>
                <a:lnTo>
                  <a:pt x="1033831" y="90515"/>
                </a:lnTo>
                <a:close/>
                <a:moveTo>
                  <a:pt x="476023" y="0"/>
                </a:moveTo>
                <a:lnTo>
                  <a:pt x="513669" y="26161"/>
                </a:lnTo>
                <a:lnTo>
                  <a:pt x="556901" y="4121"/>
                </a:lnTo>
                <a:lnTo>
                  <a:pt x="551315" y="52323"/>
                </a:lnTo>
                <a:lnTo>
                  <a:pt x="588960" y="78487"/>
                </a:lnTo>
                <a:lnTo>
                  <a:pt x="545731" y="100527"/>
                </a:lnTo>
                <a:lnTo>
                  <a:pt x="540144" y="148731"/>
                </a:lnTo>
                <a:lnTo>
                  <a:pt x="502498" y="122568"/>
                </a:lnTo>
                <a:lnTo>
                  <a:pt x="459267" y="144609"/>
                </a:lnTo>
                <a:lnTo>
                  <a:pt x="464853" y="96406"/>
                </a:lnTo>
                <a:lnTo>
                  <a:pt x="427206" y="70244"/>
                </a:lnTo>
                <a:lnTo>
                  <a:pt x="470437" y="48202"/>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66" name="Rectangle 65">
            <a:extLst>
              <a:ext uri="{FF2B5EF4-FFF2-40B4-BE49-F238E27FC236}">
                <a16:creationId xmlns:a16="http://schemas.microsoft.com/office/drawing/2014/main" id="{4DC830DA-1C2E-0D83-341F-89AEBB894284}"/>
              </a:ext>
            </a:extLst>
          </p:cNvPr>
          <p:cNvSpPr/>
          <p:nvPr/>
        </p:nvSpPr>
        <p:spPr bwMode="auto">
          <a:xfrm>
            <a:off x="-14188" y="4190766"/>
            <a:ext cx="12220377" cy="77139"/>
          </a:xfrm>
          <a:prstGeom prst="rect">
            <a:avLst/>
          </a:prstGeom>
          <a:gradFill flip="none" rotWithShape="1">
            <a:gsLst>
              <a:gs pos="54000">
                <a:schemeClr val="bg1">
                  <a:lumMod val="50000"/>
                </a:schemeClr>
              </a:gs>
              <a:gs pos="25000">
                <a:schemeClr val="bg1">
                  <a:lumMod val="95000"/>
                </a:schemeClr>
              </a:gs>
              <a:gs pos="14000">
                <a:schemeClr val="bg1">
                  <a:lumMod val="50000"/>
                </a:schemeClr>
              </a:gs>
              <a:gs pos="0">
                <a:srgbClr val="565656"/>
              </a:gs>
              <a:gs pos="100000">
                <a:schemeClr val="bg1">
                  <a:lumMod val="65000"/>
                </a:schemeClr>
              </a:gs>
            </a:gsLst>
            <a:lin ang="5400000" scaled="1"/>
            <a:tileRect/>
          </a:gra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rgbClr val="FFFFFF"/>
              </a:buClr>
              <a:buFont typeface="Arial" pitchFamily="34" charset="0"/>
              <a:buChar char="–"/>
              <a:defRPr/>
            </a:pPr>
            <a:endParaRPr lang="en-GB" sz="1200" b="1" kern="0">
              <a:solidFill>
                <a:srgbClr val="FFFFFF"/>
              </a:solidFill>
              <a:latin typeface="Arial"/>
            </a:endParaRPr>
          </a:p>
        </p:txBody>
      </p:sp>
      <p:grpSp>
        <p:nvGrpSpPr>
          <p:cNvPr id="67" name="Group 66">
            <a:extLst>
              <a:ext uri="{FF2B5EF4-FFF2-40B4-BE49-F238E27FC236}">
                <a16:creationId xmlns:a16="http://schemas.microsoft.com/office/drawing/2014/main" id="{A6886858-F7EF-E916-2422-B08102321F6E}"/>
              </a:ext>
            </a:extLst>
          </p:cNvPr>
          <p:cNvGrpSpPr/>
          <p:nvPr/>
        </p:nvGrpSpPr>
        <p:grpSpPr>
          <a:xfrm>
            <a:off x="8023546" y="2448945"/>
            <a:ext cx="450793" cy="467160"/>
            <a:chOff x="6932432" y="2419627"/>
            <a:chExt cx="450793" cy="467160"/>
          </a:xfrm>
        </p:grpSpPr>
        <p:sp>
          <p:nvSpPr>
            <p:cNvPr id="68" name="Oval 1">
              <a:extLst>
                <a:ext uri="{FF2B5EF4-FFF2-40B4-BE49-F238E27FC236}">
                  <a16:creationId xmlns:a16="http://schemas.microsoft.com/office/drawing/2014/main" id="{B67B82D7-FF6C-CD6F-311B-28E33D184610}"/>
                </a:ext>
              </a:extLst>
            </p:cNvPr>
            <p:cNvSpPr/>
            <p:nvPr/>
          </p:nvSpPr>
          <p:spPr>
            <a:xfrm>
              <a:off x="6952385" y="2419627"/>
              <a:ext cx="410921" cy="467160"/>
            </a:xfrm>
            <a:custGeom>
              <a:avLst/>
              <a:gdLst>
                <a:gd name="connsiteX0" fmla="*/ 0 w 307340"/>
                <a:gd name="connsiteY0" fmla="*/ 184666 h 369332"/>
                <a:gd name="connsiteX1" fmla="*/ 153670 w 307340"/>
                <a:gd name="connsiteY1" fmla="*/ 0 h 369332"/>
                <a:gd name="connsiteX2" fmla="*/ 307340 w 307340"/>
                <a:gd name="connsiteY2" fmla="*/ 184666 h 369332"/>
                <a:gd name="connsiteX3" fmla="*/ 153670 w 307340"/>
                <a:gd name="connsiteY3" fmla="*/ 369332 h 369332"/>
                <a:gd name="connsiteX4" fmla="*/ 0 w 307340"/>
                <a:gd name="connsiteY4" fmla="*/ 184666 h 369332"/>
                <a:gd name="connsiteX0" fmla="*/ 34 w 307374"/>
                <a:gd name="connsiteY0" fmla="*/ 138946 h 323612"/>
                <a:gd name="connsiteX1" fmla="*/ 143544 w 307374"/>
                <a:gd name="connsiteY1" fmla="*/ 0 h 323612"/>
                <a:gd name="connsiteX2" fmla="*/ 307374 w 307374"/>
                <a:gd name="connsiteY2" fmla="*/ 138946 h 323612"/>
                <a:gd name="connsiteX3" fmla="*/ 153704 w 307374"/>
                <a:gd name="connsiteY3" fmla="*/ 323612 h 323612"/>
                <a:gd name="connsiteX4" fmla="*/ 34 w 307374"/>
                <a:gd name="connsiteY4" fmla="*/ 138946 h 323612"/>
                <a:gd name="connsiteX0" fmla="*/ 165 w 307505"/>
                <a:gd name="connsiteY0" fmla="*/ 138946 h 346472"/>
                <a:gd name="connsiteX1" fmla="*/ 143675 w 307505"/>
                <a:gd name="connsiteY1" fmla="*/ 0 h 346472"/>
                <a:gd name="connsiteX2" fmla="*/ 307505 w 307505"/>
                <a:gd name="connsiteY2" fmla="*/ 138946 h 346472"/>
                <a:gd name="connsiteX3" fmla="*/ 166535 w 307505"/>
                <a:gd name="connsiteY3" fmla="*/ 346472 h 346472"/>
                <a:gd name="connsiteX4" fmla="*/ 165 w 307505"/>
                <a:gd name="connsiteY4" fmla="*/ 138946 h 346472"/>
                <a:gd name="connsiteX0" fmla="*/ 0 w 307340"/>
                <a:gd name="connsiteY0" fmla="*/ 138946 h 366792"/>
                <a:gd name="connsiteX1" fmla="*/ 143510 w 307340"/>
                <a:gd name="connsiteY1" fmla="*/ 0 h 366792"/>
                <a:gd name="connsiteX2" fmla="*/ 307340 w 307340"/>
                <a:gd name="connsiteY2" fmla="*/ 138946 h 366792"/>
                <a:gd name="connsiteX3" fmla="*/ 143510 w 307340"/>
                <a:gd name="connsiteY3" fmla="*/ 366792 h 366792"/>
                <a:gd name="connsiteX4" fmla="*/ 0 w 307340"/>
                <a:gd name="connsiteY4" fmla="*/ 138946 h 366792"/>
                <a:gd name="connsiteX0" fmla="*/ 34 w 307374"/>
                <a:gd name="connsiteY0" fmla="*/ 138946 h 379492"/>
                <a:gd name="connsiteX1" fmla="*/ 143544 w 307374"/>
                <a:gd name="connsiteY1" fmla="*/ 0 h 379492"/>
                <a:gd name="connsiteX2" fmla="*/ 307374 w 307374"/>
                <a:gd name="connsiteY2" fmla="*/ 138946 h 379492"/>
                <a:gd name="connsiteX3" fmla="*/ 153704 w 307374"/>
                <a:gd name="connsiteY3" fmla="*/ 379492 h 379492"/>
                <a:gd name="connsiteX4" fmla="*/ 34 w 307374"/>
                <a:gd name="connsiteY4" fmla="*/ 138946 h 379492"/>
                <a:gd name="connsiteX0" fmla="*/ 9 w 307349"/>
                <a:gd name="connsiteY0" fmla="*/ 140519 h 381065"/>
                <a:gd name="connsiteX1" fmla="*/ 159192 w 307349"/>
                <a:gd name="connsiteY1" fmla="*/ 0 h 381065"/>
                <a:gd name="connsiteX2" fmla="*/ 307349 w 307349"/>
                <a:gd name="connsiteY2" fmla="*/ 140519 h 381065"/>
                <a:gd name="connsiteX3" fmla="*/ 153679 w 307349"/>
                <a:gd name="connsiteY3" fmla="*/ 381065 h 381065"/>
                <a:gd name="connsiteX4" fmla="*/ 9 w 307349"/>
                <a:gd name="connsiteY4" fmla="*/ 140519 h 381065"/>
                <a:gd name="connsiteX0" fmla="*/ 3 w 307343"/>
                <a:gd name="connsiteY0" fmla="*/ 140519 h 381065"/>
                <a:gd name="connsiteX1" fmla="*/ 150637 w 307343"/>
                <a:gd name="connsiteY1" fmla="*/ 0 h 381065"/>
                <a:gd name="connsiteX2" fmla="*/ 307343 w 307343"/>
                <a:gd name="connsiteY2" fmla="*/ 140519 h 381065"/>
                <a:gd name="connsiteX3" fmla="*/ 153673 w 307343"/>
                <a:gd name="connsiteY3" fmla="*/ 381065 h 381065"/>
                <a:gd name="connsiteX4" fmla="*/ 3 w 307343"/>
                <a:gd name="connsiteY4" fmla="*/ 140519 h 381065"/>
                <a:gd name="connsiteX0" fmla="*/ 3 w 307343"/>
                <a:gd name="connsiteY0" fmla="*/ 145238 h 385784"/>
                <a:gd name="connsiteX1" fmla="*/ 150637 w 307343"/>
                <a:gd name="connsiteY1" fmla="*/ 0 h 385784"/>
                <a:gd name="connsiteX2" fmla="*/ 307343 w 307343"/>
                <a:gd name="connsiteY2" fmla="*/ 145238 h 385784"/>
                <a:gd name="connsiteX3" fmla="*/ 153673 w 307343"/>
                <a:gd name="connsiteY3" fmla="*/ 385784 h 385784"/>
                <a:gd name="connsiteX4" fmla="*/ 3 w 307343"/>
                <a:gd name="connsiteY4" fmla="*/ 145238 h 385784"/>
                <a:gd name="connsiteX0" fmla="*/ 257 w 307597"/>
                <a:gd name="connsiteY0" fmla="*/ 145238 h 385784"/>
                <a:gd name="connsiteX1" fmla="*/ 150891 w 307597"/>
                <a:gd name="connsiteY1" fmla="*/ 0 h 385784"/>
                <a:gd name="connsiteX2" fmla="*/ 307597 w 307597"/>
                <a:gd name="connsiteY2" fmla="*/ 145238 h 385784"/>
                <a:gd name="connsiteX3" fmla="*/ 153927 w 307597"/>
                <a:gd name="connsiteY3" fmla="*/ 385784 h 385784"/>
                <a:gd name="connsiteX4" fmla="*/ 257 w 307597"/>
                <a:gd name="connsiteY4" fmla="*/ 145238 h 385784"/>
                <a:gd name="connsiteX0" fmla="*/ 9 w 307349"/>
                <a:gd name="connsiteY0" fmla="*/ 145238 h 385784"/>
                <a:gd name="connsiteX1" fmla="*/ 150643 w 307349"/>
                <a:gd name="connsiteY1" fmla="*/ 0 h 385784"/>
                <a:gd name="connsiteX2" fmla="*/ 307349 w 307349"/>
                <a:gd name="connsiteY2" fmla="*/ 145238 h 385784"/>
                <a:gd name="connsiteX3" fmla="*/ 153679 w 307349"/>
                <a:gd name="connsiteY3" fmla="*/ 385784 h 385784"/>
                <a:gd name="connsiteX4" fmla="*/ 9 w 307349"/>
                <a:gd name="connsiteY4" fmla="*/ 145238 h 385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349" h="385784">
                  <a:moveTo>
                    <a:pt x="9" y="145238"/>
                  </a:moveTo>
                  <a:cubicBezTo>
                    <a:pt x="927" y="63636"/>
                    <a:pt x="65773" y="0"/>
                    <a:pt x="150643" y="0"/>
                  </a:cubicBezTo>
                  <a:cubicBezTo>
                    <a:pt x="235513" y="0"/>
                    <a:pt x="307349" y="43250"/>
                    <a:pt x="307349" y="145238"/>
                  </a:cubicBezTo>
                  <a:cubicBezTo>
                    <a:pt x="307349" y="247226"/>
                    <a:pt x="238549" y="385784"/>
                    <a:pt x="153679" y="385784"/>
                  </a:cubicBezTo>
                  <a:cubicBezTo>
                    <a:pt x="68809" y="385784"/>
                    <a:pt x="-909" y="226840"/>
                    <a:pt x="9" y="14523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a:extLst>
                <a:ext uri="{FF2B5EF4-FFF2-40B4-BE49-F238E27FC236}">
                  <a16:creationId xmlns:a16="http://schemas.microsoft.com/office/drawing/2014/main" id="{62FCF49D-5BC9-0E4E-62F2-8E6B987D6620}"/>
                </a:ext>
              </a:extLst>
            </p:cNvPr>
            <p:cNvSpPr txBox="1"/>
            <p:nvPr/>
          </p:nvSpPr>
          <p:spPr>
            <a:xfrm>
              <a:off x="6932432" y="2453020"/>
              <a:ext cx="450793" cy="369332"/>
            </a:xfrm>
            <a:prstGeom prst="rect">
              <a:avLst/>
            </a:prstGeom>
            <a:noFill/>
          </p:spPr>
          <p:txBody>
            <a:bodyPr wrap="square" rtlCol="0">
              <a:spAutoFit/>
            </a:bodyPr>
            <a:lstStyle/>
            <a:p>
              <a:pPr algn="ctr"/>
              <a:r>
                <a:rPr lang="en-GB" dirty="0">
                  <a:solidFill>
                    <a:schemeClr val="bg1"/>
                  </a:solidFill>
                </a:rPr>
                <a:t>85</a:t>
              </a:r>
            </a:p>
          </p:txBody>
        </p:sp>
      </p:grpSp>
      <p:grpSp>
        <p:nvGrpSpPr>
          <p:cNvPr id="74" name="Group 73">
            <a:extLst>
              <a:ext uri="{FF2B5EF4-FFF2-40B4-BE49-F238E27FC236}">
                <a16:creationId xmlns:a16="http://schemas.microsoft.com/office/drawing/2014/main" id="{A0645091-76F8-F9CA-0CFF-A59B5C069ED8}"/>
              </a:ext>
            </a:extLst>
          </p:cNvPr>
          <p:cNvGrpSpPr/>
          <p:nvPr/>
        </p:nvGrpSpPr>
        <p:grpSpPr>
          <a:xfrm>
            <a:off x="3608862" y="2448945"/>
            <a:ext cx="450793" cy="467160"/>
            <a:chOff x="6932432" y="2419627"/>
            <a:chExt cx="450793" cy="467160"/>
          </a:xfrm>
        </p:grpSpPr>
        <p:sp>
          <p:nvSpPr>
            <p:cNvPr id="75" name="Oval 1">
              <a:extLst>
                <a:ext uri="{FF2B5EF4-FFF2-40B4-BE49-F238E27FC236}">
                  <a16:creationId xmlns:a16="http://schemas.microsoft.com/office/drawing/2014/main" id="{FAAE8BF4-D652-257B-018F-64BE652A5071}"/>
                </a:ext>
              </a:extLst>
            </p:cNvPr>
            <p:cNvSpPr/>
            <p:nvPr/>
          </p:nvSpPr>
          <p:spPr>
            <a:xfrm>
              <a:off x="6952385" y="2419627"/>
              <a:ext cx="410921" cy="467160"/>
            </a:xfrm>
            <a:custGeom>
              <a:avLst/>
              <a:gdLst>
                <a:gd name="connsiteX0" fmla="*/ 0 w 307340"/>
                <a:gd name="connsiteY0" fmla="*/ 184666 h 369332"/>
                <a:gd name="connsiteX1" fmla="*/ 153670 w 307340"/>
                <a:gd name="connsiteY1" fmla="*/ 0 h 369332"/>
                <a:gd name="connsiteX2" fmla="*/ 307340 w 307340"/>
                <a:gd name="connsiteY2" fmla="*/ 184666 h 369332"/>
                <a:gd name="connsiteX3" fmla="*/ 153670 w 307340"/>
                <a:gd name="connsiteY3" fmla="*/ 369332 h 369332"/>
                <a:gd name="connsiteX4" fmla="*/ 0 w 307340"/>
                <a:gd name="connsiteY4" fmla="*/ 184666 h 369332"/>
                <a:gd name="connsiteX0" fmla="*/ 34 w 307374"/>
                <a:gd name="connsiteY0" fmla="*/ 138946 h 323612"/>
                <a:gd name="connsiteX1" fmla="*/ 143544 w 307374"/>
                <a:gd name="connsiteY1" fmla="*/ 0 h 323612"/>
                <a:gd name="connsiteX2" fmla="*/ 307374 w 307374"/>
                <a:gd name="connsiteY2" fmla="*/ 138946 h 323612"/>
                <a:gd name="connsiteX3" fmla="*/ 153704 w 307374"/>
                <a:gd name="connsiteY3" fmla="*/ 323612 h 323612"/>
                <a:gd name="connsiteX4" fmla="*/ 34 w 307374"/>
                <a:gd name="connsiteY4" fmla="*/ 138946 h 323612"/>
                <a:gd name="connsiteX0" fmla="*/ 165 w 307505"/>
                <a:gd name="connsiteY0" fmla="*/ 138946 h 346472"/>
                <a:gd name="connsiteX1" fmla="*/ 143675 w 307505"/>
                <a:gd name="connsiteY1" fmla="*/ 0 h 346472"/>
                <a:gd name="connsiteX2" fmla="*/ 307505 w 307505"/>
                <a:gd name="connsiteY2" fmla="*/ 138946 h 346472"/>
                <a:gd name="connsiteX3" fmla="*/ 166535 w 307505"/>
                <a:gd name="connsiteY3" fmla="*/ 346472 h 346472"/>
                <a:gd name="connsiteX4" fmla="*/ 165 w 307505"/>
                <a:gd name="connsiteY4" fmla="*/ 138946 h 346472"/>
                <a:gd name="connsiteX0" fmla="*/ 0 w 307340"/>
                <a:gd name="connsiteY0" fmla="*/ 138946 h 366792"/>
                <a:gd name="connsiteX1" fmla="*/ 143510 w 307340"/>
                <a:gd name="connsiteY1" fmla="*/ 0 h 366792"/>
                <a:gd name="connsiteX2" fmla="*/ 307340 w 307340"/>
                <a:gd name="connsiteY2" fmla="*/ 138946 h 366792"/>
                <a:gd name="connsiteX3" fmla="*/ 143510 w 307340"/>
                <a:gd name="connsiteY3" fmla="*/ 366792 h 366792"/>
                <a:gd name="connsiteX4" fmla="*/ 0 w 307340"/>
                <a:gd name="connsiteY4" fmla="*/ 138946 h 366792"/>
                <a:gd name="connsiteX0" fmla="*/ 34 w 307374"/>
                <a:gd name="connsiteY0" fmla="*/ 138946 h 379492"/>
                <a:gd name="connsiteX1" fmla="*/ 143544 w 307374"/>
                <a:gd name="connsiteY1" fmla="*/ 0 h 379492"/>
                <a:gd name="connsiteX2" fmla="*/ 307374 w 307374"/>
                <a:gd name="connsiteY2" fmla="*/ 138946 h 379492"/>
                <a:gd name="connsiteX3" fmla="*/ 153704 w 307374"/>
                <a:gd name="connsiteY3" fmla="*/ 379492 h 379492"/>
                <a:gd name="connsiteX4" fmla="*/ 34 w 307374"/>
                <a:gd name="connsiteY4" fmla="*/ 138946 h 379492"/>
                <a:gd name="connsiteX0" fmla="*/ 9 w 307349"/>
                <a:gd name="connsiteY0" fmla="*/ 140519 h 381065"/>
                <a:gd name="connsiteX1" fmla="*/ 159192 w 307349"/>
                <a:gd name="connsiteY1" fmla="*/ 0 h 381065"/>
                <a:gd name="connsiteX2" fmla="*/ 307349 w 307349"/>
                <a:gd name="connsiteY2" fmla="*/ 140519 h 381065"/>
                <a:gd name="connsiteX3" fmla="*/ 153679 w 307349"/>
                <a:gd name="connsiteY3" fmla="*/ 381065 h 381065"/>
                <a:gd name="connsiteX4" fmla="*/ 9 w 307349"/>
                <a:gd name="connsiteY4" fmla="*/ 140519 h 381065"/>
                <a:gd name="connsiteX0" fmla="*/ 3 w 307343"/>
                <a:gd name="connsiteY0" fmla="*/ 140519 h 381065"/>
                <a:gd name="connsiteX1" fmla="*/ 150637 w 307343"/>
                <a:gd name="connsiteY1" fmla="*/ 0 h 381065"/>
                <a:gd name="connsiteX2" fmla="*/ 307343 w 307343"/>
                <a:gd name="connsiteY2" fmla="*/ 140519 h 381065"/>
                <a:gd name="connsiteX3" fmla="*/ 153673 w 307343"/>
                <a:gd name="connsiteY3" fmla="*/ 381065 h 381065"/>
                <a:gd name="connsiteX4" fmla="*/ 3 w 307343"/>
                <a:gd name="connsiteY4" fmla="*/ 140519 h 381065"/>
                <a:gd name="connsiteX0" fmla="*/ 3 w 307343"/>
                <a:gd name="connsiteY0" fmla="*/ 145238 h 385784"/>
                <a:gd name="connsiteX1" fmla="*/ 150637 w 307343"/>
                <a:gd name="connsiteY1" fmla="*/ 0 h 385784"/>
                <a:gd name="connsiteX2" fmla="*/ 307343 w 307343"/>
                <a:gd name="connsiteY2" fmla="*/ 145238 h 385784"/>
                <a:gd name="connsiteX3" fmla="*/ 153673 w 307343"/>
                <a:gd name="connsiteY3" fmla="*/ 385784 h 385784"/>
                <a:gd name="connsiteX4" fmla="*/ 3 w 307343"/>
                <a:gd name="connsiteY4" fmla="*/ 145238 h 385784"/>
                <a:gd name="connsiteX0" fmla="*/ 257 w 307597"/>
                <a:gd name="connsiteY0" fmla="*/ 145238 h 385784"/>
                <a:gd name="connsiteX1" fmla="*/ 150891 w 307597"/>
                <a:gd name="connsiteY1" fmla="*/ 0 h 385784"/>
                <a:gd name="connsiteX2" fmla="*/ 307597 w 307597"/>
                <a:gd name="connsiteY2" fmla="*/ 145238 h 385784"/>
                <a:gd name="connsiteX3" fmla="*/ 153927 w 307597"/>
                <a:gd name="connsiteY3" fmla="*/ 385784 h 385784"/>
                <a:gd name="connsiteX4" fmla="*/ 257 w 307597"/>
                <a:gd name="connsiteY4" fmla="*/ 145238 h 385784"/>
                <a:gd name="connsiteX0" fmla="*/ 9 w 307349"/>
                <a:gd name="connsiteY0" fmla="*/ 145238 h 385784"/>
                <a:gd name="connsiteX1" fmla="*/ 150643 w 307349"/>
                <a:gd name="connsiteY1" fmla="*/ 0 h 385784"/>
                <a:gd name="connsiteX2" fmla="*/ 307349 w 307349"/>
                <a:gd name="connsiteY2" fmla="*/ 145238 h 385784"/>
                <a:gd name="connsiteX3" fmla="*/ 153679 w 307349"/>
                <a:gd name="connsiteY3" fmla="*/ 385784 h 385784"/>
                <a:gd name="connsiteX4" fmla="*/ 9 w 307349"/>
                <a:gd name="connsiteY4" fmla="*/ 145238 h 385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349" h="385784">
                  <a:moveTo>
                    <a:pt x="9" y="145238"/>
                  </a:moveTo>
                  <a:cubicBezTo>
                    <a:pt x="927" y="63636"/>
                    <a:pt x="65773" y="0"/>
                    <a:pt x="150643" y="0"/>
                  </a:cubicBezTo>
                  <a:cubicBezTo>
                    <a:pt x="235513" y="0"/>
                    <a:pt x="307349" y="43250"/>
                    <a:pt x="307349" y="145238"/>
                  </a:cubicBezTo>
                  <a:cubicBezTo>
                    <a:pt x="307349" y="247226"/>
                    <a:pt x="238549" y="385784"/>
                    <a:pt x="153679" y="385784"/>
                  </a:cubicBezTo>
                  <a:cubicBezTo>
                    <a:pt x="68809" y="385784"/>
                    <a:pt x="-909" y="226840"/>
                    <a:pt x="9" y="145238"/>
                  </a:cubicBezTo>
                  <a:close/>
                </a:path>
              </a:pathLst>
            </a:custGeom>
            <a:solidFill>
              <a:srgbClr val="0076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a:extLst>
                <a:ext uri="{FF2B5EF4-FFF2-40B4-BE49-F238E27FC236}">
                  <a16:creationId xmlns:a16="http://schemas.microsoft.com/office/drawing/2014/main" id="{62CD36B3-3A4E-DDDC-57A4-E3E3B0CB4ED9}"/>
                </a:ext>
              </a:extLst>
            </p:cNvPr>
            <p:cNvSpPr txBox="1"/>
            <p:nvPr/>
          </p:nvSpPr>
          <p:spPr>
            <a:xfrm>
              <a:off x="6932432" y="2453020"/>
              <a:ext cx="450793" cy="369332"/>
            </a:xfrm>
            <a:prstGeom prst="rect">
              <a:avLst/>
            </a:prstGeom>
            <a:noFill/>
          </p:spPr>
          <p:txBody>
            <a:bodyPr wrap="square" rtlCol="0">
              <a:spAutoFit/>
            </a:bodyPr>
            <a:lstStyle/>
            <a:p>
              <a:pPr algn="ctr"/>
              <a:r>
                <a:rPr lang="en-GB" dirty="0">
                  <a:solidFill>
                    <a:schemeClr val="bg1"/>
                  </a:solidFill>
                </a:rPr>
                <a:t>88</a:t>
              </a:r>
            </a:p>
          </p:txBody>
        </p:sp>
      </p:grpSp>
    </p:spTree>
    <p:custDataLst>
      <p:tags r:id="rId1"/>
    </p:custDataLst>
    <p:extLst>
      <p:ext uri="{BB962C8B-B14F-4D97-AF65-F5344CB8AC3E}">
        <p14:creationId xmlns:p14="http://schemas.microsoft.com/office/powerpoint/2010/main" val="260521516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4.58333E-6 -1.11111E-6 L -4.58333E-6 -0.02824 " pathEditMode="relative" rAng="0" ptsTypes="AA">
                                          <p:cBhvr>
                                            <p:cTn id="9" dur="750" spd="-100000" fill="hold"/>
                                            <p:tgtEl>
                                              <p:spTgt spid="48"/>
                                            </p:tgtEl>
                                            <p:attrNameLst>
                                              <p:attrName>ppt_x</p:attrName>
                                              <p:attrName>ppt_y</p:attrName>
                                            </p:attrNameLst>
                                          </p:cBhvr>
                                          <p:rCtr x="0" y="-1412"/>
                                        </p:animMotion>
                                      </p:childTnLst>
                                    </p:cTn>
                                  </p:par>
                                  <p:par>
                                    <p:cTn id="10" presetID="53" presetClass="entr" presetSubtype="16"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250" fill="hold"/>
                                            <p:tgtEl>
                                              <p:spTgt spid="43"/>
                                            </p:tgtEl>
                                            <p:attrNameLst>
                                              <p:attrName>ppt_w</p:attrName>
                                            </p:attrNameLst>
                                          </p:cBhvr>
                                          <p:tavLst>
                                            <p:tav tm="0">
                                              <p:val>
                                                <p:fltVal val="0"/>
                                              </p:val>
                                            </p:tav>
                                            <p:tav tm="100000">
                                              <p:val>
                                                <p:strVal val="#ppt_w"/>
                                              </p:val>
                                            </p:tav>
                                          </p:tavLst>
                                        </p:anim>
                                        <p:anim calcmode="lin" valueType="num">
                                          <p:cBhvr>
                                            <p:cTn id="13" dur="250" fill="hold"/>
                                            <p:tgtEl>
                                              <p:spTgt spid="43"/>
                                            </p:tgtEl>
                                            <p:attrNameLst>
                                              <p:attrName>ppt_h</p:attrName>
                                            </p:attrNameLst>
                                          </p:cBhvr>
                                          <p:tavLst>
                                            <p:tav tm="0">
                                              <p:val>
                                                <p:fltVal val="0"/>
                                              </p:val>
                                            </p:tav>
                                            <p:tav tm="100000">
                                              <p:val>
                                                <p:strVal val="#ppt_h"/>
                                              </p:val>
                                            </p:tav>
                                          </p:tavLst>
                                        </p:anim>
                                        <p:animEffect transition="in" filter="fade">
                                          <p:cBhvr>
                                            <p:cTn id="14" dur="250"/>
                                            <p:tgtEl>
                                              <p:spTgt spid="43"/>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58"/>
                                            </p:tgtEl>
                                            <p:attrNameLst>
                                              <p:attrName>style.visibility</p:attrName>
                                            </p:attrNameLst>
                                          </p:cBhvr>
                                          <p:to>
                                            <p:strVal val="visible"/>
                                          </p:to>
                                        </p:set>
                                        <p:anim calcmode="lin" valueType="num">
                                          <p:cBhvr>
                                            <p:cTn id="17" dur="250" fill="hold"/>
                                            <p:tgtEl>
                                              <p:spTgt spid="58"/>
                                            </p:tgtEl>
                                            <p:attrNameLst>
                                              <p:attrName>ppt_w</p:attrName>
                                            </p:attrNameLst>
                                          </p:cBhvr>
                                          <p:tavLst>
                                            <p:tav tm="0">
                                              <p:val>
                                                <p:fltVal val="0"/>
                                              </p:val>
                                            </p:tav>
                                            <p:tav tm="100000">
                                              <p:val>
                                                <p:strVal val="#ppt_w"/>
                                              </p:val>
                                            </p:tav>
                                          </p:tavLst>
                                        </p:anim>
                                        <p:anim calcmode="lin" valueType="num">
                                          <p:cBhvr>
                                            <p:cTn id="18" dur="250" fill="hold"/>
                                            <p:tgtEl>
                                              <p:spTgt spid="58"/>
                                            </p:tgtEl>
                                            <p:attrNameLst>
                                              <p:attrName>ppt_h</p:attrName>
                                            </p:attrNameLst>
                                          </p:cBhvr>
                                          <p:tavLst>
                                            <p:tav tm="0">
                                              <p:val>
                                                <p:fltVal val="0"/>
                                              </p:val>
                                            </p:tav>
                                            <p:tav tm="100000">
                                              <p:val>
                                                <p:strVal val="#ppt_h"/>
                                              </p:val>
                                            </p:tav>
                                          </p:tavLst>
                                        </p:anim>
                                        <p:animEffect transition="in" filter="fade">
                                          <p:cBhvr>
                                            <p:cTn id="19" dur="250"/>
                                            <p:tgtEl>
                                              <p:spTgt spid="58"/>
                                            </p:tgtEl>
                                          </p:cBhvr>
                                        </p:animEffect>
                                      </p:childTnLst>
                                    </p:cTn>
                                  </p:par>
                                </p:childTnLst>
                              </p:cTn>
                            </p:par>
                            <p:par>
                              <p:cTn id="20" fill="hold">
                                <p:stCondLst>
                                  <p:cond delay="750"/>
                                </p:stCondLst>
                                <p:childTnLst>
                                  <p:par>
                                    <p:cTn id="21" presetID="22" presetClass="entr" presetSubtype="4"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down)">
                                          <p:cBhvr>
                                            <p:cTn id="23" dur="400"/>
                                            <p:tgtEl>
                                              <p:spTgt spid="57"/>
                                            </p:tgtEl>
                                          </p:cBhvr>
                                        </p:animEffect>
                                      </p:childTnLst>
                                    </p:cTn>
                                  </p:par>
                                </p:childTnLst>
                              </p:cTn>
                            </p:par>
                            <p:par>
                              <p:cTn id="24" fill="hold">
                                <p:stCondLst>
                                  <p:cond delay="1150"/>
                                </p:stCondLst>
                                <p:childTnLst>
                                  <p:par>
                                    <p:cTn id="25" presetID="1" presetClass="entr" presetSubtype="0"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par>
                              <p:cTn id="27" fill="hold">
                                <p:stCondLst>
                                  <p:cond delay="1150"/>
                                </p:stCondLst>
                                <p:childTnLst>
                                  <p:par>
                                    <p:cTn id="28" presetID="42" presetClass="path" presetSubtype="0" accel="50000" fill="hold" nodeType="afterEffect" p14:presetBounceEnd="10000">
                                      <p:stCondLst>
                                        <p:cond delay="0"/>
                                      </p:stCondLst>
                                      <p:childTnLst>
                                        <p:animMotion origin="layout" path="M -3.125E-6 -3.7037E-6 L -3.125E-6 0.08866 " pathEditMode="relative" rAng="0" ptsTypes="AA" p14:bounceEnd="10000">
                                          <p:cBhvr>
                                            <p:cTn id="29" dur="700" spd="-100000" fill="hold"/>
                                            <p:tgtEl>
                                              <p:spTgt spid="74"/>
                                            </p:tgtEl>
                                            <p:attrNameLst>
                                              <p:attrName>ppt_x</p:attrName>
                                              <p:attrName>ppt_y</p:attrName>
                                            </p:attrNameLst>
                                          </p:cBhvr>
                                          <p:rCtr x="0" y="4421"/>
                                        </p:animMotion>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0"/>
                                            </p:tgtEl>
                                            <p:attrNameLst>
                                              <p:attrName>style.visibility</p:attrName>
                                            </p:attrNameLst>
                                          </p:cBhvr>
                                          <p:to>
                                            <p:strVal val="visible"/>
                                          </p:to>
                                        </p:set>
                                      </p:childTnLst>
                                    </p:cTn>
                                  </p:par>
                                </p:childTnLst>
                              </p:cTn>
                            </p:par>
                            <p:par>
                              <p:cTn id="34" fill="hold">
                                <p:stCondLst>
                                  <p:cond delay="0"/>
                                </p:stCondLst>
                                <p:childTnLst>
                                  <p:par>
                                    <p:cTn id="35" presetID="42" presetClass="path" presetSubtype="0" accel="50000" decel="50000" fill="hold" nodeType="afterEffect">
                                      <p:stCondLst>
                                        <p:cond delay="0"/>
                                      </p:stCondLst>
                                      <p:childTnLst>
                                        <p:animMotion origin="layout" path="M -4.16667E-7 -1.11111E-6 L -4.16667E-7 -0.02824 " pathEditMode="relative" rAng="0" ptsTypes="AA">
                                          <p:cBhvr>
                                            <p:cTn id="36" dur="750" spd="-100000" fill="hold"/>
                                            <p:tgtEl>
                                              <p:spTgt spid="60"/>
                                            </p:tgtEl>
                                            <p:attrNameLst>
                                              <p:attrName>ppt_x</p:attrName>
                                              <p:attrName>ppt_y</p:attrName>
                                            </p:attrNameLst>
                                          </p:cBhvr>
                                          <p:rCtr x="0" y="-1412"/>
                                        </p:animMotion>
                                      </p:childTnLst>
                                    </p:cTn>
                                  </p:par>
                                  <p:par>
                                    <p:cTn id="37" presetID="53" presetClass="entr" presetSubtype="16"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p:cTn id="39" dur="250" fill="hold"/>
                                            <p:tgtEl>
                                              <p:spTgt spid="59"/>
                                            </p:tgtEl>
                                            <p:attrNameLst>
                                              <p:attrName>ppt_w</p:attrName>
                                            </p:attrNameLst>
                                          </p:cBhvr>
                                          <p:tavLst>
                                            <p:tav tm="0">
                                              <p:val>
                                                <p:fltVal val="0"/>
                                              </p:val>
                                            </p:tav>
                                            <p:tav tm="100000">
                                              <p:val>
                                                <p:strVal val="#ppt_w"/>
                                              </p:val>
                                            </p:tav>
                                          </p:tavLst>
                                        </p:anim>
                                        <p:anim calcmode="lin" valueType="num">
                                          <p:cBhvr>
                                            <p:cTn id="40" dur="250" fill="hold"/>
                                            <p:tgtEl>
                                              <p:spTgt spid="59"/>
                                            </p:tgtEl>
                                            <p:attrNameLst>
                                              <p:attrName>ppt_h</p:attrName>
                                            </p:attrNameLst>
                                          </p:cBhvr>
                                          <p:tavLst>
                                            <p:tav tm="0">
                                              <p:val>
                                                <p:fltVal val="0"/>
                                              </p:val>
                                            </p:tav>
                                            <p:tav tm="100000">
                                              <p:val>
                                                <p:strVal val="#ppt_h"/>
                                              </p:val>
                                            </p:tav>
                                          </p:tavLst>
                                        </p:anim>
                                        <p:animEffect transition="in" filter="fade">
                                          <p:cBhvr>
                                            <p:cTn id="41" dur="250"/>
                                            <p:tgtEl>
                                              <p:spTgt spid="59"/>
                                            </p:tgtEl>
                                          </p:cBhvr>
                                        </p:animEffect>
                                      </p:childTnLst>
                                    </p:cTn>
                                  </p:par>
                                  <p:par>
                                    <p:cTn id="42" presetID="53" presetClass="entr" presetSubtype="16" fill="hold" grpId="0" nodeType="withEffect">
                                      <p:stCondLst>
                                        <p:cond delay="100"/>
                                      </p:stCondLst>
                                      <p:childTnLst>
                                        <p:set>
                                          <p:cBhvr>
                                            <p:cTn id="43" dur="1" fill="hold">
                                              <p:stCondLst>
                                                <p:cond delay="0"/>
                                              </p:stCondLst>
                                            </p:cTn>
                                            <p:tgtEl>
                                              <p:spTgt spid="65"/>
                                            </p:tgtEl>
                                            <p:attrNameLst>
                                              <p:attrName>style.visibility</p:attrName>
                                            </p:attrNameLst>
                                          </p:cBhvr>
                                          <p:to>
                                            <p:strVal val="visible"/>
                                          </p:to>
                                        </p:set>
                                        <p:anim calcmode="lin" valueType="num">
                                          <p:cBhvr>
                                            <p:cTn id="44" dur="250" fill="hold"/>
                                            <p:tgtEl>
                                              <p:spTgt spid="65"/>
                                            </p:tgtEl>
                                            <p:attrNameLst>
                                              <p:attrName>ppt_w</p:attrName>
                                            </p:attrNameLst>
                                          </p:cBhvr>
                                          <p:tavLst>
                                            <p:tav tm="0">
                                              <p:val>
                                                <p:fltVal val="0"/>
                                              </p:val>
                                            </p:tav>
                                            <p:tav tm="100000">
                                              <p:val>
                                                <p:strVal val="#ppt_w"/>
                                              </p:val>
                                            </p:tav>
                                          </p:tavLst>
                                        </p:anim>
                                        <p:anim calcmode="lin" valueType="num">
                                          <p:cBhvr>
                                            <p:cTn id="45" dur="250" fill="hold"/>
                                            <p:tgtEl>
                                              <p:spTgt spid="65"/>
                                            </p:tgtEl>
                                            <p:attrNameLst>
                                              <p:attrName>ppt_h</p:attrName>
                                            </p:attrNameLst>
                                          </p:cBhvr>
                                          <p:tavLst>
                                            <p:tav tm="0">
                                              <p:val>
                                                <p:fltVal val="0"/>
                                              </p:val>
                                            </p:tav>
                                            <p:tav tm="100000">
                                              <p:val>
                                                <p:strVal val="#ppt_h"/>
                                              </p:val>
                                            </p:tav>
                                          </p:tavLst>
                                        </p:anim>
                                        <p:animEffect transition="in" filter="fade">
                                          <p:cBhvr>
                                            <p:cTn id="46" dur="250"/>
                                            <p:tgtEl>
                                              <p:spTgt spid="65"/>
                                            </p:tgtEl>
                                          </p:cBhvr>
                                        </p:animEffect>
                                      </p:childTnLst>
                                    </p:cTn>
                                  </p:par>
                                </p:childTnLst>
                              </p:cTn>
                            </p:par>
                            <p:par>
                              <p:cTn id="47" fill="hold">
                                <p:stCondLst>
                                  <p:cond delay="750"/>
                                </p:stCondLst>
                                <p:childTnLst>
                                  <p:par>
                                    <p:cTn id="48" presetID="22" presetClass="entr" presetSubtype="4"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down)">
                                          <p:cBhvr>
                                            <p:cTn id="50" dur="400"/>
                                            <p:tgtEl>
                                              <p:spTgt spid="64"/>
                                            </p:tgtEl>
                                          </p:cBhvr>
                                        </p:animEffect>
                                      </p:childTnLst>
                                    </p:cTn>
                                  </p:par>
                                </p:childTnLst>
                              </p:cTn>
                            </p:par>
                            <p:par>
                              <p:cTn id="51" fill="hold">
                                <p:stCondLst>
                                  <p:cond delay="1150"/>
                                </p:stCondLst>
                                <p:childTnLst>
                                  <p:par>
                                    <p:cTn id="52" presetID="1" presetClass="entr" presetSubtype="0" fill="hold" nodeType="afterEffect">
                                      <p:stCondLst>
                                        <p:cond delay="0"/>
                                      </p:stCondLst>
                                      <p:childTnLst>
                                        <p:set>
                                          <p:cBhvr>
                                            <p:cTn id="53" dur="1" fill="hold">
                                              <p:stCondLst>
                                                <p:cond delay="0"/>
                                              </p:stCondLst>
                                            </p:cTn>
                                            <p:tgtEl>
                                              <p:spTgt spid="67"/>
                                            </p:tgtEl>
                                            <p:attrNameLst>
                                              <p:attrName>style.visibility</p:attrName>
                                            </p:attrNameLst>
                                          </p:cBhvr>
                                          <p:to>
                                            <p:strVal val="visible"/>
                                          </p:to>
                                        </p:set>
                                      </p:childTnLst>
                                    </p:cTn>
                                  </p:par>
                                </p:childTnLst>
                              </p:cTn>
                            </p:par>
                            <p:par>
                              <p:cTn id="54" fill="hold">
                                <p:stCondLst>
                                  <p:cond delay="1150"/>
                                </p:stCondLst>
                                <p:childTnLst>
                                  <p:par>
                                    <p:cTn id="55" presetID="42" presetClass="path" presetSubtype="0" accel="50000" fill="hold" nodeType="afterEffect" p14:presetBounceEnd="10000">
                                      <p:stCondLst>
                                        <p:cond delay="0"/>
                                      </p:stCondLst>
                                      <p:childTnLst>
                                        <p:animMotion origin="layout" path="M -2.5E-6 -3.7037E-6 L -2.5E-6 0.08866 " pathEditMode="relative" rAng="0" ptsTypes="AA" p14:bounceEnd="10000">
                                          <p:cBhvr>
                                            <p:cTn id="56" dur="700" spd="-100000" fill="hold"/>
                                            <p:tgtEl>
                                              <p:spTgt spid="67"/>
                                            </p:tgtEl>
                                            <p:attrNameLst>
                                              <p:attrName>ppt_x</p:attrName>
                                              <p:attrName>ppt_y</p:attrName>
                                            </p:attrNameLst>
                                          </p:cBhvr>
                                          <p:rCtr x="0" y="4421"/>
                                        </p:animMotion>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500"/>
                                            <p:tgtEl>
                                              <p:spTgt spid="1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43" grpId="0" animBg="1"/>
          <p:bldP spid="57" grpId="0" animBg="1"/>
          <p:bldP spid="58" grpId="0" animBg="1"/>
          <p:bldP spid="59" grpId="0" animBg="1"/>
          <p:bldP spid="64" grpId="0" animBg="1"/>
          <p:bldP spid="6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4.58333E-6 -1.11111E-6 L -4.58333E-6 -0.02824 " pathEditMode="relative" rAng="0" ptsTypes="AA">
                                          <p:cBhvr>
                                            <p:cTn id="9" dur="750" spd="-100000" fill="hold"/>
                                            <p:tgtEl>
                                              <p:spTgt spid="48"/>
                                            </p:tgtEl>
                                            <p:attrNameLst>
                                              <p:attrName>ppt_x</p:attrName>
                                              <p:attrName>ppt_y</p:attrName>
                                            </p:attrNameLst>
                                          </p:cBhvr>
                                          <p:rCtr x="0" y="-1412"/>
                                        </p:animMotion>
                                      </p:childTnLst>
                                    </p:cTn>
                                  </p:par>
                                  <p:par>
                                    <p:cTn id="10" presetID="53" presetClass="entr" presetSubtype="16"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250" fill="hold"/>
                                            <p:tgtEl>
                                              <p:spTgt spid="43"/>
                                            </p:tgtEl>
                                            <p:attrNameLst>
                                              <p:attrName>ppt_w</p:attrName>
                                            </p:attrNameLst>
                                          </p:cBhvr>
                                          <p:tavLst>
                                            <p:tav tm="0">
                                              <p:val>
                                                <p:fltVal val="0"/>
                                              </p:val>
                                            </p:tav>
                                            <p:tav tm="100000">
                                              <p:val>
                                                <p:strVal val="#ppt_w"/>
                                              </p:val>
                                            </p:tav>
                                          </p:tavLst>
                                        </p:anim>
                                        <p:anim calcmode="lin" valueType="num">
                                          <p:cBhvr>
                                            <p:cTn id="13" dur="250" fill="hold"/>
                                            <p:tgtEl>
                                              <p:spTgt spid="43"/>
                                            </p:tgtEl>
                                            <p:attrNameLst>
                                              <p:attrName>ppt_h</p:attrName>
                                            </p:attrNameLst>
                                          </p:cBhvr>
                                          <p:tavLst>
                                            <p:tav tm="0">
                                              <p:val>
                                                <p:fltVal val="0"/>
                                              </p:val>
                                            </p:tav>
                                            <p:tav tm="100000">
                                              <p:val>
                                                <p:strVal val="#ppt_h"/>
                                              </p:val>
                                            </p:tav>
                                          </p:tavLst>
                                        </p:anim>
                                        <p:animEffect transition="in" filter="fade">
                                          <p:cBhvr>
                                            <p:cTn id="14" dur="250"/>
                                            <p:tgtEl>
                                              <p:spTgt spid="43"/>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58"/>
                                            </p:tgtEl>
                                            <p:attrNameLst>
                                              <p:attrName>style.visibility</p:attrName>
                                            </p:attrNameLst>
                                          </p:cBhvr>
                                          <p:to>
                                            <p:strVal val="visible"/>
                                          </p:to>
                                        </p:set>
                                        <p:anim calcmode="lin" valueType="num">
                                          <p:cBhvr>
                                            <p:cTn id="17" dur="250" fill="hold"/>
                                            <p:tgtEl>
                                              <p:spTgt spid="58"/>
                                            </p:tgtEl>
                                            <p:attrNameLst>
                                              <p:attrName>ppt_w</p:attrName>
                                            </p:attrNameLst>
                                          </p:cBhvr>
                                          <p:tavLst>
                                            <p:tav tm="0">
                                              <p:val>
                                                <p:fltVal val="0"/>
                                              </p:val>
                                            </p:tav>
                                            <p:tav tm="100000">
                                              <p:val>
                                                <p:strVal val="#ppt_w"/>
                                              </p:val>
                                            </p:tav>
                                          </p:tavLst>
                                        </p:anim>
                                        <p:anim calcmode="lin" valueType="num">
                                          <p:cBhvr>
                                            <p:cTn id="18" dur="250" fill="hold"/>
                                            <p:tgtEl>
                                              <p:spTgt spid="58"/>
                                            </p:tgtEl>
                                            <p:attrNameLst>
                                              <p:attrName>ppt_h</p:attrName>
                                            </p:attrNameLst>
                                          </p:cBhvr>
                                          <p:tavLst>
                                            <p:tav tm="0">
                                              <p:val>
                                                <p:fltVal val="0"/>
                                              </p:val>
                                            </p:tav>
                                            <p:tav tm="100000">
                                              <p:val>
                                                <p:strVal val="#ppt_h"/>
                                              </p:val>
                                            </p:tav>
                                          </p:tavLst>
                                        </p:anim>
                                        <p:animEffect transition="in" filter="fade">
                                          <p:cBhvr>
                                            <p:cTn id="19" dur="250"/>
                                            <p:tgtEl>
                                              <p:spTgt spid="58"/>
                                            </p:tgtEl>
                                          </p:cBhvr>
                                        </p:animEffect>
                                      </p:childTnLst>
                                    </p:cTn>
                                  </p:par>
                                </p:childTnLst>
                              </p:cTn>
                            </p:par>
                            <p:par>
                              <p:cTn id="20" fill="hold">
                                <p:stCondLst>
                                  <p:cond delay="750"/>
                                </p:stCondLst>
                                <p:childTnLst>
                                  <p:par>
                                    <p:cTn id="21" presetID="22" presetClass="entr" presetSubtype="4"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down)">
                                          <p:cBhvr>
                                            <p:cTn id="23" dur="400"/>
                                            <p:tgtEl>
                                              <p:spTgt spid="57"/>
                                            </p:tgtEl>
                                          </p:cBhvr>
                                        </p:animEffect>
                                      </p:childTnLst>
                                    </p:cTn>
                                  </p:par>
                                </p:childTnLst>
                              </p:cTn>
                            </p:par>
                            <p:par>
                              <p:cTn id="24" fill="hold">
                                <p:stCondLst>
                                  <p:cond delay="1150"/>
                                </p:stCondLst>
                                <p:childTnLst>
                                  <p:par>
                                    <p:cTn id="25" presetID="1" presetClass="entr" presetSubtype="0"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par>
                              <p:cTn id="27" fill="hold">
                                <p:stCondLst>
                                  <p:cond delay="1150"/>
                                </p:stCondLst>
                                <p:childTnLst>
                                  <p:par>
                                    <p:cTn id="28" presetID="42" presetClass="path" presetSubtype="0" accel="50000" fill="hold" nodeType="afterEffect">
                                      <p:stCondLst>
                                        <p:cond delay="0"/>
                                      </p:stCondLst>
                                      <p:childTnLst>
                                        <p:animMotion origin="layout" path="M -3.125E-6 -3.7037E-6 L -3.125E-6 0.08866 " pathEditMode="relative" rAng="0" ptsTypes="AA">
                                          <p:cBhvr>
                                            <p:cTn id="29" dur="700" spd="-100000" fill="hold"/>
                                            <p:tgtEl>
                                              <p:spTgt spid="74"/>
                                            </p:tgtEl>
                                            <p:attrNameLst>
                                              <p:attrName>ppt_x</p:attrName>
                                              <p:attrName>ppt_y</p:attrName>
                                            </p:attrNameLst>
                                          </p:cBhvr>
                                          <p:rCtr x="0" y="4421"/>
                                        </p:animMotion>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0"/>
                                            </p:tgtEl>
                                            <p:attrNameLst>
                                              <p:attrName>style.visibility</p:attrName>
                                            </p:attrNameLst>
                                          </p:cBhvr>
                                          <p:to>
                                            <p:strVal val="visible"/>
                                          </p:to>
                                        </p:set>
                                      </p:childTnLst>
                                    </p:cTn>
                                  </p:par>
                                </p:childTnLst>
                              </p:cTn>
                            </p:par>
                            <p:par>
                              <p:cTn id="34" fill="hold">
                                <p:stCondLst>
                                  <p:cond delay="0"/>
                                </p:stCondLst>
                                <p:childTnLst>
                                  <p:par>
                                    <p:cTn id="35" presetID="42" presetClass="path" presetSubtype="0" accel="50000" decel="50000" fill="hold" nodeType="afterEffect">
                                      <p:stCondLst>
                                        <p:cond delay="0"/>
                                      </p:stCondLst>
                                      <p:childTnLst>
                                        <p:animMotion origin="layout" path="M -4.16667E-7 -1.11111E-6 L -4.16667E-7 -0.02824 " pathEditMode="relative" rAng="0" ptsTypes="AA">
                                          <p:cBhvr>
                                            <p:cTn id="36" dur="750" spd="-100000" fill="hold"/>
                                            <p:tgtEl>
                                              <p:spTgt spid="60"/>
                                            </p:tgtEl>
                                            <p:attrNameLst>
                                              <p:attrName>ppt_x</p:attrName>
                                              <p:attrName>ppt_y</p:attrName>
                                            </p:attrNameLst>
                                          </p:cBhvr>
                                          <p:rCtr x="0" y="-1412"/>
                                        </p:animMotion>
                                      </p:childTnLst>
                                    </p:cTn>
                                  </p:par>
                                  <p:par>
                                    <p:cTn id="37" presetID="53" presetClass="entr" presetSubtype="16"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p:cTn id="39" dur="250" fill="hold"/>
                                            <p:tgtEl>
                                              <p:spTgt spid="59"/>
                                            </p:tgtEl>
                                            <p:attrNameLst>
                                              <p:attrName>ppt_w</p:attrName>
                                            </p:attrNameLst>
                                          </p:cBhvr>
                                          <p:tavLst>
                                            <p:tav tm="0">
                                              <p:val>
                                                <p:fltVal val="0"/>
                                              </p:val>
                                            </p:tav>
                                            <p:tav tm="100000">
                                              <p:val>
                                                <p:strVal val="#ppt_w"/>
                                              </p:val>
                                            </p:tav>
                                          </p:tavLst>
                                        </p:anim>
                                        <p:anim calcmode="lin" valueType="num">
                                          <p:cBhvr>
                                            <p:cTn id="40" dur="250" fill="hold"/>
                                            <p:tgtEl>
                                              <p:spTgt spid="59"/>
                                            </p:tgtEl>
                                            <p:attrNameLst>
                                              <p:attrName>ppt_h</p:attrName>
                                            </p:attrNameLst>
                                          </p:cBhvr>
                                          <p:tavLst>
                                            <p:tav tm="0">
                                              <p:val>
                                                <p:fltVal val="0"/>
                                              </p:val>
                                            </p:tav>
                                            <p:tav tm="100000">
                                              <p:val>
                                                <p:strVal val="#ppt_h"/>
                                              </p:val>
                                            </p:tav>
                                          </p:tavLst>
                                        </p:anim>
                                        <p:animEffect transition="in" filter="fade">
                                          <p:cBhvr>
                                            <p:cTn id="41" dur="250"/>
                                            <p:tgtEl>
                                              <p:spTgt spid="59"/>
                                            </p:tgtEl>
                                          </p:cBhvr>
                                        </p:animEffect>
                                      </p:childTnLst>
                                    </p:cTn>
                                  </p:par>
                                  <p:par>
                                    <p:cTn id="42" presetID="53" presetClass="entr" presetSubtype="16" fill="hold" grpId="0" nodeType="withEffect">
                                      <p:stCondLst>
                                        <p:cond delay="100"/>
                                      </p:stCondLst>
                                      <p:childTnLst>
                                        <p:set>
                                          <p:cBhvr>
                                            <p:cTn id="43" dur="1" fill="hold">
                                              <p:stCondLst>
                                                <p:cond delay="0"/>
                                              </p:stCondLst>
                                            </p:cTn>
                                            <p:tgtEl>
                                              <p:spTgt spid="65"/>
                                            </p:tgtEl>
                                            <p:attrNameLst>
                                              <p:attrName>style.visibility</p:attrName>
                                            </p:attrNameLst>
                                          </p:cBhvr>
                                          <p:to>
                                            <p:strVal val="visible"/>
                                          </p:to>
                                        </p:set>
                                        <p:anim calcmode="lin" valueType="num">
                                          <p:cBhvr>
                                            <p:cTn id="44" dur="250" fill="hold"/>
                                            <p:tgtEl>
                                              <p:spTgt spid="65"/>
                                            </p:tgtEl>
                                            <p:attrNameLst>
                                              <p:attrName>ppt_w</p:attrName>
                                            </p:attrNameLst>
                                          </p:cBhvr>
                                          <p:tavLst>
                                            <p:tav tm="0">
                                              <p:val>
                                                <p:fltVal val="0"/>
                                              </p:val>
                                            </p:tav>
                                            <p:tav tm="100000">
                                              <p:val>
                                                <p:strVal val="#ppt_w"/>
                                              </p:val>
                                            </p:tav>
                                          </p:tavLst>
                                        </p:anim>
                                        <p:anim calcmode="lin" valueType="num">
                                          <p:cBhvr>
                                            <p:cTn id="45" dur="250" fill="hold"/>
                                            <p:tgtEl>
                                              <p:spTgt spid="65"/>
                                            </p:tgtEl>
                                            <p:attrNameLst>
                                              <p:attrName>ppt_h</p:attrName>
                                            </p:attrNameLst>
                                          </p:cBhvr>
                                          <p:tavLst>
                                            <p:tav tm="0">
                                              <p:val>
                                                <p:fltVal val="0"/>
                                              </p:val>
                                            </p:tav>
                                            <p:tav tm="100000">
                                              <p:val>
                                                <p:strVal val="#ppt_h"/>
                                              </p:val>
                                            </p:tav>
                                          </p:tavLst>
                                        </p:anim>
                                        <p:animEffect transition="in" filter="fade">
                                          <p:cBhvr>
                                            <p:cTn id="46" dur="250"/>
                                            <p:tgtEl>
                                              <p:spTgt spid="65"/>
                                            </p:tgtEl>
                                          </p:cBhvr>
                                        </p:animEffect>
                                      </p:childTnLst>
                                    </p:cTn>
                                  </p:par>
                                </p:childTnLst>
                              </p:cTn>
                            </p:par>
                            <p:par>
                              <p:cTn id="47" fill="hold">
                                <p:stCondLst>
                                  <p:cond delay="750"/>
                                </p:stCondLst>
                                <p:childTnLst>
                                  <p:par>
                                    <p:cTn id="48" presetID="22" presetClass="entr" presetSubtype="4"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down)">
                                          <p:cBhvr>
                                            <p:cTn id="50" dur="400"/>
                                            <p:tgtEl>
                                              <p:spTgt spid="64"/>
                                            </p:tgtEl>
                                          </p:cBhvr>
                                        </p:animEffect>
                                      </p:childTnLst>
                                    </p:cTn>
                                  </p:par>
                                </p:childTnLst>
                              </p:cTn>
                            </p:par>
                            <p:par>
                              <p:cTn id="51" fill="hold">
                                <p:stCondLst>
                                  <p:cond delay="1150"/>
                                </p:stCondLst>
                                <p:childTnLst>
                                  <p:par>
                                    <p:cTn id="52" presetID="1" presetClass="entr" presetSubtype="0" fill="hold" nodeType="afterEffect">
                                      <p:stCondLst>
                                        <p:cond delay="0"/>
                                      </p:stCondLst>
                                      <p:childTnLst>
                                        <p:set>
                                          <p:cBhvr>
                                            <p:cTn id="53" dur="1" fill="hold">
                                              <p:stCondLst>
                                                <p:cond delay="0"/>
                                              </p:stCondLst>
                                            </p:cTn>
                                            <p:tgtEl>
                                              <p:spTgt spid="67"/>
                                            </p:tgtEl>
                                            <p:attrNameLst>
                                              <p:attrName>style.visibility</p:attrName>
                                            </p:attrNameLst>
                                          </p:cBhvr>
                                          <p:to>
                                            <p:strVal val="visible"/>
                                          </p:to>
                                        </p:set>
                                      </p:childTnLst>
                                    </p:cTn>
                                  </p:par>
                                </p:childTnLst>
                              </p:cTn>
                            </p:par>
                            <p:par>
                              <p:cTn id="54" fill="hold">
                                <p:stCondLst>
                                  <p:cond delay="1150"/>
                                </p:stCondLst>
                                <p:childTnLst>
                                  <p:par>
                                    <p:cTn id="55" presetID="42" presetClass="path" presetSubtype="0" accel="50000" fill="hold" nodeType="afterEffect">
                                      <p:stCondLst>
                                        <p:cond delay="0"/>
                                      </p:stCondLst>
                                      <p:childTnLst>
                                        <p:animMotion origin="layout" path="M -2.5E-6 -3.7037E-6 L -2.5E-6 0.08866 " pathEditMode="relative" rAng="0" ptsTypes="AA">
                                          <p:cBhvr>
                                            <p:cTn id="56" dur="700" spd="-100000" fill="hold"/>
                                            <p:tgtEl>
                                              <p:spTgt spid="67"/>
                                            </p:tgtEl>
                                            <p:attrNameLst>
                                              <p:attrName>ppt_x</p:attrName>
                                              <p:attrName>ppt_y</p:attrName>
                                            </p:attrNameLst>
                                          </p:cBhvr>
                                          <p:rCtr x="0" y="4421"/>
                                        </p:animMotion>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500"/>
                                            <p:tgtEl>
                                              <p:spTgt spid="1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43" grpId="0" animBg="1"/>
          <p:bldP spid="57" grpId="0" animBg="1"/>
          <p:bldP spid="58" grpId="0" animBg="1"/>
          <p:bldP spid="59" grpId="0" animBg="1"/>
          <p:bldP spid="64" grpId="0" animBg="1"/>
          <p:bldP spid="65"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fTextBox123">
            <a:extLst>
              <a:ext uri="{FF2B5EF4-FFF2-40B4-BE49-F238E27FC236}">
                <a16:creationId xmlns:a16="http://schemas.microsoft.com/office/drawing/2014/main" id="{19238C5D-4710-0A26-6A1A-36ECC7D3811D}"/>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pPr>
              <a:defRPr/>
            </a:pPr>
            <a:r>
              <a:rPr lang="en-GB" sz="800" dirty="0">
                <a:solidFill>
                  <a:srgbClr val="101012"/>
                </a:solidFill>
                <a:latin typeface="Bierstadt" panose="020B0004020202020204" pitchFamily="34" charset="0"/>
              </a:rPr>
              <a:t>47592471</a:t>
            </a:r>
          </a:p>
        </p:txBody>
      </p:sp>
      <p:grpSp>
        <p:nvGrpSpPr>
          <p:cNvPr id="14" name="Group 13">
            <a:extLst>
              <a:ext uri="{FF2B5EF4-FFF2-40B4-BE49-F238E27FC236}">
                <a16:creationId xmlns:a16="http://schemas.microsoft.com/office/drawing/2014/main" id="{44C01EA7-FEFE-983E-2110-B8358F83CCF8}"/>
              </a:ext>
            </a:extLst>
          </p:cNvPr>
          <p:cNvGrpSpPr/>
          <p:nvPr/>
        </p:nvGrpSpPr>
        <p:grpSpPr>
          <a:xfrm>
            <a:off x="1714049" y="2331501"/>
            <a:ext cx="8738446" cy="504739"/>
            <a:chOff x="176092" y="1500107"/>
            <a:chExt cx="8738446" cy="504739"/>
          </a:xfrm>
        </p:grpSpPr>
        <p:sp>
          <p:nvSpPr>
            <p:cNvPr id="15" name="Rectangle 14">
              <a:extLst>
                <a:ext uri="{FF2B5EF4-FFF2-40B4-BE49-F238E27FC236}">
                  <a16:creationId xmlns:a16="http://schemas.microsoft.com/office/drawing/2014/main" id="{A2E97F9C-CDB0-5BDB-EEC4-BB9BC2D08BF4}"/>
                </a:ext>
              </a:extLst>
            </p:cNvPr>
            <p:cNvSpPr/>
            <p:nvPr/>
          </p:nvSpPr>
          <p:spPr>
            <a:xfrm>
              <a:off x="4030025" y="1500107"/>
              <a:ext cx="1083950" cy="338554"/>
            </a:xfrm>
            <a:prstGeom prst="rect">
              <a:avLst/>
            </a:prstGeom>
          </p:spPr>
          <p:txBody>
            <a:bodyPr wrap="none">
              <a:spAutoFit/>
            </a:bodyPr>
            <a:lstStyle/>
            <a:p>
              <a:pPr algn="ctr" defTabSz="914400" eaLnBrk="1" fontAlgn="auto" hangingPunct="1">
                <a:spcBef>
                  <a:spcPts val="0"/>
                </a:spcBef>
                <a:spcAft>
                  <a:spcPts val="0"/>
                </a:spcAft>
                <a:defRPr/>
              </a:pPr>
              <a:r>
                <a:rPr lang="en-GB" sz="1600" kern="0">
                  <a:solidFill>
                    <a:srgbClr val="000000"/>
                  </a:solidFill>
                  <a:latin typeface="Aptos" panose="020B0004020202020204" pitchFamily="34" charset="0"/>
                  <a:ea typeface="ヒラギノ角ゴ Pro W3" charset="-128"/>
                  <a:cs typeface="Arial" pitchFamily="34" charset="0"/>
                </a:rPr>
                <a:t>Examples</a:t>
              </a:r>
              <a:endParaRPr lang="en-GB" sz="1600" kern="0">
                <a:solidFill>
                  <a:srgbClr val="000000"/>
                </a:solidFill>
                <a:latin typeface="Aptos" panose="020B0004020202020204" pitchFamily="34" charset="0"/>
              </a:endParaRPr>
            </a:p>
          </p:txBody>
        </p:sp>
        <p:cxnSp>
          <p:nvCxnSpPr>
            <p:cNvPr id="16" name="Straight Connector 15">
              <a:extLst>
                <a:ext uri="{FF2B5EF4-FFF2-40B4-BE49-F238E27FC236}">
                  <a16:creationId xmlns:a16="http://schemas.microsoft.com/office/drawing/2014/main" id="{6424B213-9F1A-CF64-B578-722B4B6F4890}"/>
                </a:ext>
              </a:extLst>
            </p:cNvPr>
            <p:cNvCxnSpPr>
              <a:cxnSpLocks/>
            </p:cNvCxnSpPr>
            <p:nvPr/>
          </p:nvCxnSpPr>
          <p:spPr>
            <a:xfrm>
              <a:off x="176092" y="1669384"/>
              <a:ext cx="3804145" cy="0"/>
            </a:xfrm>
            <a:prstGeom prst="line">
              <a:avLst/>
            </a:prstGeom>
            <a:noFill/>
            <a:ln w="12700" cap="flat" cmpd="sng" algn="ctr">
              <a:solidFill>
                <a:srgbClr val="FFFFFF">
                  <a:lumMod val="75000"/>
                </a:srgbClr>
              </a:solidFill>
              <a:prstDash val="dash"/>
            </a:ln>
            <a:effectLst/>
          </p:spPr>
        </p:cxnSp>
        <p:cxnSp>
          <p:nvCxnSpPr>
            <p:cNvPr id="17" name="Straight Connector 16">
              <a:extLst>
                <a:ext uri="{FF2B5EF4-FFF2-40B4-BE49-F238E27FC236}">
                  <a16:creationId xmlns:a16="http://schemas.microsoft.com/office/drawing/2014/main" id="{D25387BC-D2C7-B6EE-96E6-1466F32F9CB3}"/>
                </a:ext>
              </a:extLst>
            </p:cNvPr>
            <p:cNvCxnSpPr>
              <a:cxnSpLocks/>
            </p:cNvCxnSpPr>
            <p:nvPr/>
          </p:nvCxnSpPr>
          <p:spPr>
            <a:xfrm>
              <a:off x="5110393" y="1669384"/>
              <a:ext cx="3804145" cy="0"/>
            </a:xfrm>
            <a:prstGeom prst="line">
              <a:avLst/>
            </a:prstGeom>
            <a:noFill/>
            <a:ln w="12700" cap="flat" cmpd="sng" algn="ctr">
              <a:solidFill>
                <a:srgbClr val="FFFFFF">
                  <a:lumMod val="75000"/>
                </a:srgbClr>
              </a:solidFill>
              <a:prstDash val="dash"/>
            </a:ln>
            <a:effectLst/>
          </p:spPr>
        </p:cxnSp>
        <p:cxnSp>
          <p:nvCxnSpPr>
            <p:cNvPr id="18" name="Straight Connector 17">
              <a:extLst>
                <a:ext uri="{FF2B5EF4-FFF2-40B4-BE49-F238E27FC236}">
                  <a16:creationId xmlns:a16="http://schemas.microsoft.com/office/drawing/2014/main" id="{C55A7B6E-5938-98B4-E13C-B8203A8446B9}"/>
                </a:ext>
              </a:extLst>
            </p:cNvPr>
            <p:cNvCxnSpPr>
              <a:cxnSpLocks/>
            </p:cNvCxnSpPr>
            <p:nvPr/>
          </p:nvCxnSpPr>
          <p:spPr>
            <a:xfrm>
              <a:off x="176092" y="1672475"/>
              <a:ext cx="0" cy="332371"/>
            </a:xfrm>
            <a:prstGeom prst="line">
              <a:avLst/>
            </a:prstGeom>
            <a:noFill/>
            <a:ln w="12700" cap="flat" cmpd="sng" algn="ctr">
              <a:solidFill>
                <a:srgbClr val="FFFFFF">
                  <a:lumMod val="75000"/>
                </a:srgbClr>
              </a:solidFill>
              <a:prstDash val="dash"/>
            </a:ln>
            <a:effectLst/>
          </p:spPr>
        </p:cxnSp>
        <p:cxnSp>
          <p:nvCxnSpPr>
            <p:cNvPr id="19" name="Straight Connector 18">
              <a:extLst>
                <a:ext uri="{FF2B5EF4-FFF2-40B4-BE49-F238E27FC236}">
                  <a16:creationId xmlns:a16="http://schemas.microsoft.com/office/drawing/2014/main" id="{6893618C-76B2-661B-C152-684D7685F7CD}"/>
                </a:ext>
              </a:extLst>
            </p:cNvPr>
            <p:cNvCxnSpPr>
              <a:cxnSpLocks/>
            </p:cNvCxnSpPr>
            <p:nvPr/>
          </p:nvCxnSpPr>
          <p:spPr>
            <a:xfrm>
              <a:off x="8914538" y="1672475"/>
              <a:ext cx="0" cy="332371"/>
            </a:xfrm>
            <a:prstGeom prst="line">
              <a:avLst/>
            </a:prstGeom>
            <a:noFill/>
            <a:ln w="12700" cap="flat" cmpd="sng" algn="ctr">
              <a:solidFill>
                <a:srgbClr val="FFFFFF">
                  <a:lumMod val="75000"/>
                </a:srgbClr>
              </a:solidFill>
              <a:prstDash val="dash"/>
            </a:ln>
            <a:effectLst/>
          </p:spPr>
        </p:cxnSp>
      </p:grpSp>
      <p:sp>
        <p:nvSpPr>
          <p:cNvPr id="2" name="Title 1">
            <a:extLst>
              <a:ext uri="{FF2B5EF4-FFF2-40B4-BE49-F238E27FC236}">
                <a16:creationId xmlns:a16="http://schemas.microsoft.com/office/drawing/2014/main" id="{0F7D9B68-C052-ED5A-53A6-A9D6D02ACE43}"/>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Expenditure in retirement</a:t>
            </a:r>
          </a:p>
        </p:txBody>
      </p:sp>
      <p:sp>
        <p:nvSpPr>
          <p:cNvPr id="13" name="Rectangle 12">
            <a:extLst>
              <a:ext uri="{FF2B5EF4-FFF2-40B4-BE49-F238E27FC236}">
                <a16:creationId xmlns:a16="http://schemas.microsoft.com/office/drawing/2014/main" id="{BD205BBA-D7E4-3EDD-EC93-CE660449A76A}"/>
              </a:ext>
            </a:extLst>
          </p:cNvPr>
          <p:cNvSpPr/>
          <p:nvPr/>
        </p:nvSpPr>
        <p:spPr>
          <a:xfrm>
            <a:off x="808345" y="1672919"/>
            <a:ext cx="10579899" cy="338554"/>
          </a:xfrm>
          <a:prstGeom prst="rect">
            <a:avLst/>
          </a:prstGeom>
        </p:spPr>
        <p:txBody>
          <a:bodyPr wrap="square" lIns="0" rIns="0">
            <a:spAutoFit/>
          </a:bodyPr>
          <a:lstStyle/>
          <a:p>
            <a:pPr defTabSz="914400">
              <a:defRPr/>
            </a:pPr>
            <a:r>
              <a:rPr lang="en-GB" sz="1600" dirty="0">
                <a:solidFill>
                  <a:srgbClr val="000000"/>
                </a:solidFill>
                <a:latin typeface="Aptos" panose="020B0004020202020204" pitchFamily="34" charset="0"/>
                <a:ea typeface="ヒラギノ角ゴ Pro W3" charset="-128"/>
                <a:cs typeface="Arial" panose="020B0604020202020204" pitchFamily="34" charset="0"/>
              </a:rPr>
              <a:t>Pensions UK have created a guide to the costs you may expect in retirement based on 3 different levels:</a:t>
            </a:r>
          </a:p>
        </p:txBody>
      </p:sp>
      <p:grpSp>
        <p:nvGrpSpPr>
          <p:cNvPr id="22" name="Group 21">
            <a:extLst>
              <a:ext uri="{FF2B5EF4-FFF2-40B4-BE49-F238E27FC236}">
                <a16:creationId xmlns:a16="http://schemas.microsoft.com/office/drawing/2014/main" id="{2778DA1C-4B3E-BEB6-8541-87EDAB11142F}"/>
              </a:ext>
            </a:extLst>
          </p:cNvPr>
          <p:cNvGrpSpPr/>
          <p:nvPr/>
        </p:nvGrpSpPr>
        <p:grpSpPr>
          <a:xfrm>
            <a:off x="4271845" y="4424232"/>
            <a:ext cx="437312" cy="190521"/>
            <a:chOff x="2627348" y="3493767"/>
            <a:chExt cx="437312" cy="190521"/>
          </a:xfrm>
          <a:solidFill>
            <a:srgbClr val="FFFFFF">
              <a:lumMod val="50000"/>
            </a:srgbClr>
          </a:solidFill>
          <a:effectLst/>
        </p:grpSpPr>
        <p:sp>
          <p:nvSpPr>
            <p:cNvPr id="23" name="Arrow: Chevron 22">
              <a:extLst>
                <a:ext uri="{FF2B5EF4-FFF2-40B4-BE49-F238E27FC236}">
                  <a16:creationId xmlns:a16="http://schemas.microsoft.com/office/drawing/2014/main" id="{4D4A31C9-A276-64DF-9FDB-AAA167CBBE28}"/>
                </a:ext>
              </a:extLst>
            </p:cNvPr>
            <p:cNvSpPr/>
            <p:nvPr/>
          </p:nvSpPr>
          <p:spPr>
            <a:xfrm>
              <a:off x="2627348" y="3493767"/>
              <a:ext cx="166029" cy="190521"/>
            </a:xfrm>
            <a:prstGeom prst="chevron">
              <a:avLst/>
            </a:pr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635A54"/>
                </a:solidFill>
                <a:latin typeface="Arial"/>
                <a:cs typeface="+mn-cs"/>
              </a:endParaRPr>
            </a:p>
          </p:txBody>
        </p:sp>
        <p:sp>
          <p:nvSpPr>
            <p:cNvPr id="24" name="Arrow: Chevron 23">
              <a:extLst>
                <a:ext uri="{FF2B5EF4-FFF2-40B4-BE49-F238E27FC236}">
                  <a16:creationId xmlns:a16="http://schemas.microsoft.com/office/drawing/2014/main" id="{B30C4932-8A95-0A7D-EB47-467436E4AD3D}"/>
                </a:ext>
              </a:extLst>
            </p:cNvPr>
            <p:cNvSpPr/>
            <p:nvPr/>
          </p:nvSpPr>
          <p:spPr>
            <a:xfrm>
              <a:off x="2762989" y="3493767"/>
              <a:ext cx="166029" cy="190521"/>
            </a:xfrm>
            <a:prstGeom prst="chevron">
              <a:avLst/>
            </a:pr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635A54"/>
                </a:solidFill>
                <a:latin typeface="Arial"/>
                <a:cs typeface="+mn-cs"/>
              </a:endParaRPr>
            </a:p>
          </p:txBody>
        </p:sp>
        <p:sp>
          <p:nvSpPr>
            <p:cNvPr id="25" name="Arrow: Chevron 24">
              <a:extLst>
                <a:ext uri="{FF2B5EF4-FFF2-40B4-BE49-F238E27FC236}">
                  <a16:creationId xmlns:a16="http://schemas.microsoft.com/office/drawing/2014/main" id="{58548977-53D1-31CD-1573-412D1C1BF143}"/>
                </a:ext>
              </a:extLst>
            </p:cNvPr>
            <p:cNvSpPr/>
            <p:nvPr/>
          </p:nvSpPr>
          <p:spPr>
            <a:xfrm>
              <a:off x="2898631" y="3493767"/>
              <a:ext cx="166029" cy="190521"/>
            </a:xfrm>
            <a:prstGeom prst="chevron">
              <a:avLst/>
            </a:pr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635A54"/>
                </a:solidFill>
                <a:latin typeface="Arial"/>
                <a:cs typeface="+mn-cs"/>
              </a:endParaRPr>
            </a:p>
          </p:txBody>
        </p:sp>
      </p:grpSp>
      <p:grpSp>
        <p:nvGrpSpPr>
          <p:cNvPr id="26" name="Group 25">
            <a:extLst>
              <a:ext uri="{FF2B5EF4-FFF2-40B4-BE49-F238E27FC236}">
                <a16:creationId xmlns:a16="http://schemas.microsoft.com/office/drawing/2014/main" id="{EC70B2E8-ED06-B808-4605-F188A147F947}"/>
              </a:ext>
            </a:extLst>
          </p:cNvPr>
          <p:cNvGrpSpPr/>
          <p:nvPr/>
        </p:nvGrpSpPr>
        <p:grpSpPr>
          <a:xfrm>
            <a:off x="7447783" y="4424232"/>
            <a:ext cx="437312" cy="190521"/>
            <a:chOff x="2627348" y="3493767"/>
            <a:chExt cx="437312" cy="190521"/>
          </a:xfrm>
          <a:solidFill>
            <a:srgbClr val="FFFFFF">
              <a:lumMod val="50000"/>
            </a:srgbClr>
          </a:solidFill>
          <a:effectLst/>
        </p:grpSpPr>
        <p:sp>
          <p:nvSpPr>
            <p:cNvPr id="27" name="Arrow: Chevron 26">
              <a:extLst>
                <a:ext uri="{FF2B5EF4-FFF2-40B4-BE49-F238E27FC236}">
                  <a16:creationId xmlns:a16="http://schemas.microsoft.com/office/drawing/2014/main" id="{6CFCB648-8746-7343-B8C1-83B4C9FFED1F}"/>
                </a:ext>
              </a:extLst>
            </p:cNvPr>
            <p:cNvSpPr/>
            <p:nvPr/>
          </p:nvSpPr>
          <p:spPr>
            <a:xfrm>
              <a:off x="2627348" y="3493767"/>
              <a:ext cx="166029" cy="190521"/>
            </a:xfrm>
            <a:prstGeom prst="chevron">
              <a:avLst/>
            </a:pr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635A54"/>
                </a:solidFill>
                <a:latin typeface="Arial"/>
                <a:cs typeface="+mn-cs"/>
              </a:endParaRPr>
            </a:p>
          </p:txBody>
        </p:sp>
        <p:sp>
          <p:nvSpPr>
            <p:cNvPr id="28" name="Arrow: Chevron 27">
              <a:extLst>
                <a:ext uri="{FF2B5EF4-FFF2-40B4-BE49-F238E27FC236}">
                  <a16:creationId xmlns:a16="http://schemas.microsoft.com/office/drawing/2014/main" id="{311EEFA7-2DDA-0E3C-6EE3-B8E67E701BA9}"/>
                </a:ext>
              </a:extLst>
            </p:cNvPr>
            <p:cNvSpPr/>
            <p:nvPr/>
          </p:nvSpPr>
          <p:spPr>
            <a:xfrm>
              <a:off x="2762989" y="3493767"/>
              <a:ext cx="166029" cy="190521"/>
            </a:xfrm>
            <a:prstGeom prst="chevron">
              <a:avLst/>
            </a:pr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635A54"/>
                </a:solidFill>
                <a:latin typeface="Arial"/>
                <a:cs typeface="+mn-cs"/>
              </a:endParaRPr>
            </a:p>
          </p:txBody>
        </p:sp>
        <p:sp>
          <p:nvSpPr>
            <p:cNvPr id="29" name="Arrow: Chevron 28">
              <a:extLst>
                <a:ext uri="{FF2B5EF4-FFF2-40B4-BE49-F238E27FC236}">
                  <a16:creationId xmlns:a16="http://schemas.microsoft.com/office/drawing/2014/main" id="{FBA7AC53-B3DB-CECC-2E6D-DAA845318806}"/>
                </a:ext>
              </a:extLst>
            </p:cNvPr>
            <p:cNvSpPr/>
            <p:nvPr/>
          </p:nvSpPr>
          <p:spPr>
            <a:xfrm>
              <a:off x="2898631" y="3493767"/>
              <a:ext cx="166029" cy="190521"/>
            </a:xfrm>
            <a:prstGeom prst="chevron">
              <a:avLst/>
            </a:pr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635A54"/>
                </a:solidFill>
                <a:latin typeface="Arial"/>
                <a:cs typeface="+mn-cs"/>
              </a:endParaRPr>
            </a:p>
          </p:txBody>
        </p:sp>
      </p:grpSp>
      <p:grpSp>
        <p:nvGrpSpPr>
          <p:cNvPr id="74" name="Group 73">
            <a:extLst>
              <a:ext uri="{FF2B5EF4-FFF2-40B4-BE49-F238E27FC236}">
                <a16:creationId xmlns:a16="http://schemas.microsoft.com/office/drawing/2014/main" id="{A7E3F1B4-38ED-3512-7F58-3A561D3D6B00}"/>
              </a:ext>
            </a:extLst>
          </p:cNvPr>
          <p:cNvGrpSpPr/>
          <p:nvPr/>
        </p:nvGrpSpPr>
        <p:grpSpPr>
          <a:xfrm>
            <a:off x="1843149" y="2729107"/>
            <a:ext cx="2242748" cy="3576119"/>
            <a:chOff x="279114" y="1996486"/>
            <a:chExt cx="2242748" cy="3576119"/>
          </a:xfrm>
        </p:grpSpPr>
        <p:sp>
          <p:nvSpPr>
            <p:cNvPr id="75" name="Rectangle 74">
              <a:extLst>
                <a:ext uri="{FF2B5EF4-FFF2-40B4-BE49-F238E27FC236}">
                  <a16:creationId xmlns:a16="http://schemas.microsoft.com/office/drawing/2014/main" id="{9BA12DE2-BA67-CF91-6D61-F4677E91DEE4}"/>
                </a:ext>
              </a:extLst>
            </p:cNvPr>
            <p:cNvSpPr/>
            <p:nvPr/>
          </p:nvSpPr>
          <p:spPr>
            <a:xfrm>
              <a:off x="305507" y="1996486"/>
              <a:ext cx="2216355" cy="3576119"/>
            </a:xfrm>
            <a:prstGeom prst="rect">
              <a:avLst/>
            </a:prstGeom>
            <a:solidFill>
              <a:schemeClr val="bg1"/>
            </a:solidFill>
            <a:ln w="19050" cap="flat" cmpd="sng" algn="ctr">
              <a:solidFill>
                <a:schemeClr val="accent2"/>
              </a:solidFill>
              <a:prstDash val="solid"/>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cs typeface="+mn-cs"/>
              </a:endParaRPr>
            </a:p>
          </p:txBody>
        </p:sp>
        <p:sp>
          <p:nvSpPr>
            <p:cNvPr id="76" name="Rectangle 75">
              <a:extLst>
                <a:ext uri="{FF2B5EF4-FFF2-40B4-BE49-F238E27FC236}">
                  <a16:creationId xmlns:a16="http://schemas.microsoft.com/office/drawing/2014/main" id="{EEA3ECE7-7025-97C0-104E-D6E6AC586A80}"/>
                </a:ext>
              </a:extLst>
            </p:cNvPr>
            <p:cNvSpPr/>
            <p:nvPr/>
          </p:nvSpPr>
          <p:spPr>
            <a:xfrm>
              <a:off x="815273" y="2020024"/>
              <a:ext cx="1197764" cy="369332"/>
            </a:xfrm>
            <a:prstGeom prst="rect">
              <a:avLst/>
            </a:prstGeom>
          </p:spPr>
          <p:txBody>
            <a:bodyPr wrap="none">
              <a:spAutoFit/>
            </a:bodyPr>
            <a:lstStyle/>
            <a:p>
              <a:pPr algn="ctr" defTabSz="914400" eaLnBrk="1" fontAlgn="auto" hangingPunct="1">
                <a:spcBef>
                  <a:spcPts val="0"/>
                </a:spcBef>
                <a:spcAft>
                  <a:spcPts val="0"/>
                </a:spcAft>
                <a:defRPr/>
              </a:pPr>
              <a:r>
                <a:rPr lang="en-GB" b="1" kern="0" dirty="0">
                  <a:solidFill>
                    <a:schemeClr val="accent2"/>
                  </a:solidFill>
                  <a:latin typeface="Aptos" panose="020B0004020202020204" pitchFamily="34" charset="0"/>
                  <a:ea typeface="ヒラギノ角ゴ Pro W3" charset="-128"/>
                  <a:cs typeface="Arial" pitchFamily="34" charset="0"/>
                </a:rPr>
                <a:t>Minimum</a:t>
              </a:r>
              <a:endParaRPr lang="en-GB" b="1" kern="0" dirty="0">
                <a:solidFill>
                  <a:schemeClr val="accent2"/>
                </a:solidFill>
                <a:latin typeface="Aptos" panose="020B0004020202020204" pitchFamily="34" charset="0"/>
              </a:endParaRPr>
            </a:p>
          </p:txBody>
        </p:sp>
        <p:sp>
          <p:nvSpPr>
            <p:cNvPr id="77" name="Rectangle 76">
              <a:extLst>
                <a:ext uri="{FF2B5EF4-FFF2-40B4-BE49-F238E27FC236}">
                  <a16:creationId xmlns:a16="http://schemas.microsoft.com/office/drawing/2014/main" id="{06947AD2-FB19-305A-78BB-FCDBCBC7F47C}"/>
                </a:ext>
              </a:extLst>
            </p:cNvPr>
            <p:cNvSpPr/>
            <p:nvPr/>
          </p:nvSpPr>
          <p:spPr>
            <a:xfrm>
              <a:off x="700793" y="3880242"/>
              <a:ext cx="1372997" cy="276999"/>
            </a:xfrm>
            <a:prstGeom prst="rect">
              <a:avLst/>
            </a:prstGeom>
          </p:spPr>
          <p:txBody>
            <a:bodyPr wrap="square">
              <a:spAutoFit/>
            </a:bodyPr>
            <a:lstStyle/>
            <a:p>
              <a:pPr algn="ctr" defTabSz="914400" eaLnBrk="1" fontAlgn="auto" hangingPunct="1">
                <a:spcBef>
                  <a:spcPts val="0"/>
                </a:spcBef>
                <a:spcAft>
                  <a:spcPts val="0"/>
                </a:spcAft>
                <a:defRPr/>
              </a:pPr>
              <a:r>
                <a:rPr lang="en-GB" sz="1200" kern="0">
                  <a:solidFill>
                    <a:schemeClr val="accent2"/>
                  </a:solidFill>
                  <a:latin typeface="Aptos" panose="020B0004020202020204" pitchFamily="34" charset="0"/>
                </a:rPr>
                <a:t>No car</a:t>
              </a:r>
            </a:p>
          </p:txBody>
        </p:sp>
        <p:sp>
          <p:nvSpPr>
            <p:cNvPr id="78" name="Rectangle 77">
              <a:extLst>
                <a:ext uri="{FF2B5EF4-FFF2-40B4-BE49-F238E27FC236}">
                  <a16:creationId xmlns:a16="http://schemas.microsoft.com/office/drawing/2014/main" id="{93657571-A8A6-A5DB-6999-4D8CE4CD6928}"/>
                </a:ext>
              </a:extLst>
            </p:cNvPr>
            <p:cNvSpPr/>
            <p:nvPr/>
          </p:nvSpPr>
          <p:spPr>
            <a:xfrm>
              <a:off x="279114" y="5144325"/>
              <a:ext cx="2216354" cy="276999"/>
            </a:xfrm>
            <a:prstGeom prst="rect">
              <a:avLst/>
            </a:prstGeom>
          </p:spPr>
          <p:txBody>
            <a:bodyPr wrap="square">
              <a:spAutoFit/>
            </a:bodyPr>
            <a:lstStyle/>
            <a:p>
              <a:pPr algn="ctr" defTabSz="914400" eaLnBrk="1" fontAlgn="auto" hangingPunct="1">
                <a:spcBef>
                  <a:spcPts val="0"/>
                </a:spcBef>
                <a:spcAft>
                  <a:spcPts val="0"/>
                </a:spcAft>
                <a:defRPr/>
              </a:pPr>
              <a:r>
                <a:rPr lang="en-GB" sz="1200" kern="0" dirty="0">
                  <a:solidFill>
                    <a:schemeClr val="accent2"/>
                  </a:solidFill>
                  <a:latin typeface="Aptos" panose="020B0004020202020204" pitchFamily="34" charset="0"/>
                </a:rPr>
                <a:t>A week in the UK every year</a:t>
              </a:r>
            </a:p>
          </p:txBody>
        </p:sp>
        <p:pic>
          <p:nvPicPr>
            <p:cNvPr id="79" name="Graphic 78" descr="No Driving">
              <a:extLst>
                <a:ext uri="{FF2B5EF4-FFF2-40B4-BE49-F238E27FC236}">
                  <a16:creationId xmlns:a16="http://schemas.microsoft.com/office/drawing/2014/main" id="{8A913F79-B2DE-2074-D9B2-BF119278D8F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76227" y="3280838"/>
              <a:ext cx="622129" cy="622129"/>
            </a:xfrm>
            <a:prstGeom prst="rect">
              <a:avLst/>
            </a:prstGeom>
          </p:spPr>
        </p:pic>
        <p:pic>
          <p:nvPicPr>
            <p:cNvPr id="80" name="Graphic 79" descr="Trailer">
              <a:extLst>
                <a:ext uri="{FF2B5EF4-FFF2-40B4-BE49-F238E27FC236}">
                  <a16:creationId xmlns:a16="http://schemas.microsoft.com/office/drawing/2014/main" id="{9CCAFBCB-BD1A-73B1-04A8-AC2BA57922C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75707" y="4358157"/>
              <a:ext cx="623168" cy="623168"/>
            </a:xfrm>
            <a:prstGeom prst="rect">
              <a:avLst/>
            </a:prstGeom>
          </p:spPr>
        </p:pic>
        <p:sp>
          <p:nvSpPr>
            <p:cNvPr id="81" name="Rectangle: Rounded Corners 80">
              <a:extLst>
                <a:ext uri="{FF2B5EF4-FFF2-40B4-BE49-F238E27FC236}">
                  <a16:creationId xmlns:a16="http://schemas.microsoft.com/office/drawing/2014/main" id="{EAC58385-72B5-23C4-49A2-D694668C9087}"/>
                </a:ext>
              </a:extLst>
            </p:cNvPr>
            <p:cNvSpPr/>
            <p:nvPr/>
          </p:nvSpPr>
          <p:spPr>
            <a:xfrm>
              <a:off x="587683" y="2761889"/>
              <a:ext cx="1689688" cy="38388"/>
            </a:xfrm>
            <a:prstGeom prst="roundRect">
              <a:avLst>
                <a:gd name="adj" fmla="val 50000"/>
              </a:avLst>
            </a:prstGeom>
            <a:solidFill>
              <a:srgbClr val="059CF9"/>
            </a:solidFill>
            <a:ln w="9525" cap="flat" cmpd="sng" algn="ctr">
              <a:solidFill>
                <a:schemeClr val="accent2"/>
              </a:solidFill>
              <a:prstDash val="solid"/>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cs typeface="+mn-cs"/>
              </a:endParaRPr>
            </a:p>
          </p:txBody>
        </p:sp>
        <p:cxnSp>
          <p:nvCxnSpPr>
            <p:cNvPr id="82" name="Straight Connector 81">
              <a:extLst>
                <a:ext uri="{FF2B5EF4-FFF2-40B4-BE49-F238E27FC236}">
                  <a16:creationId xmlns:a16="http://schemas.microsoft.com/office/drawing/2014/main" id="{5BE91169-7CEA-19D8-D1C4-4F5BC9E10313}"/>
                </a:ext>
              </a:extLst>
            </p:cNvPr>
            <p:cNvCxnSpPr>
              <a:cxnSpLocks/>
            </p:cNvCxnSpPr>
            <p:nvPr/>
          </p:nvCxnSpPr>
          <p:spPr>
            <a:xfrm>
              <a:off x="571119" y="4231309"/>
              <a:ext cx="1634406" cy="0"/>
            </a:xfrm>
            <a:prstGeom prst="line">
              <a:avLst/>
            </a:prstGeom>
            <a:noFill/>
            <a:ln w="22225" cap="flat" cmpd="sng" algn="ctr">
              <a:solidFill>
                <a:srgbClr val="FFFFFF">
                  <a:lumMod val="75000"/>
                </a:srgbClr>
              </a:solidFill>
              <a:prstDash val="dash"/>
            </a:ln>
            <a:effectLst/>
          </p:spPr>
        </p:cxnSp>
        <p:sp>
          <p:nvSpPr>
            <p:cNvPr id="83" name="Rectangle 82">
              <a:extLst>
                <a:ext uri="{FF2B5EF4-FFF2-40B4-BE49-F238E27FC236}">
                  <a16:creationId xmlns:a16="http://schemas.microsoft.com/office/drawing/2014/main" id="{53C0B090-4364-1EC1-C77A-AD48A1B4E3EA}"/>
                </a:ext>
              </a:extLst>
            </p:cNvPr>
            <p:cNvSpPr/>
            <p:nvPr/>
          </p:nvSpPr>
          <p:spPr>
            <a:xfrm>
              <a:off x="999125" y="2352640"/>
              <a:ext cx="1244251" cy="369332"/>
            </a:xfrm>
            <a:prstGeom prst="rect">
              <a:avLst/>
            </a:prstGeom>
          </p:spPr>
          <p:txBody>
            <a:bodyPr wrap="none">
              <a:spAutoFit/>
            </a:bodyPr>
            <a:lstStyle/>
            <a:p>
              <a:pPr algn="ctr" defTabSz="914400" eaLnBrk="1" fontAlgn="auto" hangingPunct="1">
                <a:spcBef>
                  <a:spcPts val="0"/>
                </a:spcBef>
                <a:spcAft>
                  <a:spcPts val="0"/>
                </a:spcAft>
                <a:defRPr/>
              </a:pPr>
              <a:r>
                <a:rPr lang="en-GB" kern="0" dirty="0">
                  <a:solidFill>
                    <a:schemeClr val="accent2"/>
                  </a:solidFill>
                  <a:latin typeface="Aptos" panose="020B0004020202020204" pitchFamily="34" charset="0"/>
                  <a:ea typeface="ヒラギノ角ゴ Pro W3" charset="-128"/>
                  <a:cs typeface="Arial" pitchFamily="34" charset="0"/>
                </a:rPr>
                <a:t>£13,400pa</a:t>
              </a:r>
              <a:endParaRPr lang="en-GB" kern="0" dirty="0">
                <a:solidFill>
                  <a:schemeClr val="accent2"/>
                </a:solidFill>
                <a:latin typeface="Aptos" panose="020B0004020202020204" pitchFamily="34" charset="0"/>
              </a:endParaRPr>
            </a:p>
          </p:txBody>
        </p:sp>
        <p:sp>
          <p:nvSpPr>
            <p:cNvPr id="84" name="Rectangle 83">
              <a:extLst>
                <a:ext uri="{FF2B5EF4-FFF2-40B4-BE49-F238E27FC236}">
                  <a16:creationId xmlns:a16="http://schemas.microsoft.com/office/drawing/2014/main" id="{D63FCABD-89BF-63CE-3826-483BB767FAD3}"/>
                </a:ext>
              </a:extLst>
            </p:cNvPr>
            <p:cNvSpPr/>
            <p:nvPr/>
          </p:nvSpPr>
          <p:spPr>
            <a:xfrm>
              <a:off x="462903" y="2427702"/>
              <a:ext cx="609461" cy="276999"/>
            </a:xfrm>
            <a:prstGeom prst="rect">
              <a:avLst/>
            </a:prstGeom>
          </p:spPr>
          <p:txBody>
            <a:bodyPr wrap="none">
              <a:spAutoFit/>
            </a:bodyPr>
            <a:lstStyle/>
            <a:p>
              <a:pPr algn="ctr" defTabSz="914400" eaLnBrk="1" fontAlgn="auto" hangingPunct="1">
                <a:spcBef>
                  <a:spcPts val="0"/>
                </a:spcBef>
                <a:spcAft>
                  <a:spcPts val="0"/>
                </a:spcAft>
                <a:defRPr/>
              </a:pPr>
              <a:r>
                <a:rPr lang="en-GB" sz="1200" kern="0">
                  <a:solidFill>
                    <a:schemeClr val="accent2"/>
                  </a:solidFill>
                  <a:latin typeface="Aptos" panose="020B0004020202020204" pitchFamily="34" charset="0"/>
                  <a:ea typeface="ヒラギノ角ゴ Pro W3" charset="-128"/>
                  <a:cs typeface="Arial" pitchFamily="34" charset="0"/>
                </a:rPr>
                <a:t>Single</a:t>
              </a:r>
              <a:endParaRPr lang="en-GB" sz="1200" kern="0">
                <a:solidFill>
                  <a:schemeClr val="accent2"/>
                </a:solidFill>
                <a:latin typeface="Aptos" panose="020B0004020202020204" pitchFamily="34" charset="0"/>
              </a:endParaRPr>
            </a:p>
          </p:txBody>
        </p:sp>
        <p:sp>
          <p:nvSpPr>
            <p:cNvPr id="85" name="Rectangle 84">
              <a:extLst>
                <a:ext uri="{FF2B5EF4-FFF2-40B4-BE49-F238E27FC236}">
                  <a16:creationId xmlns:a16="http://schemas.microsoft.com/office/drawing/2014/main" id="{96A819C5-5F60-34B4-B246-83B7B6AE904B}"/>
                </a:ext>
              </a:extLst>
            </p:cNvPr>
            <p:cNvSpPr/>
            <p:nvPr/>
          </p:nvSpPr>
          <p:spPr>
            <a:xfrm>
              <a:off x="999125" y="2816430"/>
              <a:ext cx="1244251" cy="369332"/>
            </a:xfrm>
            <a:prstGeom prst="rect">
              <a:avLst/>
            </a:prstGeom>
          </p:spPr>
          <p:txBody>
            <a:bodyPr wrap="none">
              <a:spAutoFit/>
            </a:bodyPr>
            <a:lstStyle/>
            <a:p>
              <a:pPr algn="ctr" defTabSz="914400" eaLnBrk="1" fontAlgn="auto" hangingPunct="1">
                <a:spcBef>
                  <a:spcPts val="0"/>
                </a:spcBef>
                <a:spcAft>
                  <a:spcPts val="0"/>
                </a:spcAft>
                <a:defRPr/>
              </a:pPr>
              <a:r>
                <a:rPr lang="en-GB" kern="0" dirty="0">
                  <a:solidFill>
                    <a:schemeClr val="accent2"/>
                  </a:solidFill>
                  <a:latin typeface="Aptos" panose="020B0004020202020204" pitchFamily="34" charset="0"/>
                  <a:ea typeface="ヒラギノ角ゴ Pro W3" charset="-128"/>
                  <a:cs typeface="Arial" pitchFamily="34" charset="0"/>
                </a:rPr>
                <a:t>£21,600pa</a:t>
              </a:r>
              <a:endParaRPr lang="en-GB" kern="0" dirty="0">
                <a:solidFill>
                  <a:schemeClr val="accent2"/>
                </a:solidFill>
                <a:latin typeface="Aptos" panose="020B0004020202020204" pitchFamily="34" charset="0"/>
              </a:endParaRPr>
            </a:p>
          </p:txBody>
        </p:sp>
        <p:sp>
          <p:nvSpPr>
            <p:cNvPr id="86" name="Rectangle 85">
              <a:extLst>
                <a:ext uri="{FF2B5EF4-FFF2-40B4-BE49-F238E27FC236}">
                  <a16:creationId xmlns:a16="http://schemas.microsoft.com/office/drawing/2014/main" id="{CF5EE9C3-FDCA-097F-E35A-B4BE73CDA5B2}"/>
                </a:ext>
              </a:extLst>
            </p:cNvPr>
            <p:cNvSpPr/>
            <p:nvPr/>
          </p:nvSpPr>
          <p:spPr>
            <a:xfrm>
              <a:off x="433247" y="2891492"/>
              <a:ext cx="668774" cy="276999"/>
            </a:xfrm>
            <a:prstGeom prst="rect">
              <a:avLst/>
            </a:prstGeom>
          </p:spPr>
          <p:txBody>
            <a:bodyPr wrap="none">
              <a:spAutoFit/>
            </a:bodyPr>
            <a:lstStyle/>
            <a:p>
              <a:pPr algn="ctr" defTabSz="914400" eaLnBrk="1" fontAlgn="auto" hangingPunct="1">
                <a:spcBef>
                  <a:spcPts val="0"/>
                </a:spcBef>
                <a:spcAft>
                  <a:spcPts val="0"/>
                </a:spcAft>
                <a:defRPr/>
              </a:pPr>
              <a:r>
                <a:rPr lang="en-GB" sz="1200" kern="0">
                  <a:solidFill>
                    <a:schemeClr val="accent2"/>
                  </a:solidFill>
                  <a:latin typeface="Aptos" panose="020B0004020202020204" pitchFamily="34" charset="0"/>
                  <a:ea typeface="ヒラギノ角ゴ Pro W3" charset="-128"/>
                  <a:cs typeface="Arial" pitchFamily="34" charset="0"/>
                </a:rPr>
                <a:t>Couple</a:t>
              </a:r>
              <a:endParaRPr lang="en-GB" sz="1200" kern="0">
                <a:solidFill>
                  <a:schemeClr val="accent2"/>
                </a:solidFill>
                <a:latin typeface="Aptos" panose="020B0004020202020204" pitchFamily="34" charset="0"/>
              </a:endParaRPr>
            </a:p>
          </p:txBody>
        </p:sp>
      </p:grpSp>
      <p:grpSp>
        <p:nvGrpSpPr>
          <p:cNvPr id="87" name="Group 86">
            <a:extLst>
              <a:ext uri="{FF2B5EF4-FFF2-40B4-BE49-F238E27FC236}">
                <a16:creationId xmlns:a16="http://schemas.microsoft.com/office/drawing/2014/main" id="{1150FF1B-61AE-2D7D-CEDD-D16F6C1BCDD7}"/>
              </a:ext>
            </a:extLst>
          </p:cNvPr>
          <p:cNvGrpSpPr/>
          <p:nvPr/>
        </p:nvGrpSpPr>
        <p:grpSpPr>
          <a:xfrm>
            <a:off x="4862555" y="2729108"/>
            <a:ext cx="2470570" cy="3576119"/>
            <a:chOff x="3289202" y="1994977"/>
            <a:chExt cx="2470570" cy="3576119"/>
          </a:xfrm>
        </p:grpSpPr>
        <p:sp>
          <p:nvSpPr>
            <p:cNvPr id="88" name="Rectangle 87">
              <a:extLst>
                <a:ext uri="{FF2B5EF4-FFF2-40B4-BE49-F238E27FC236}">
                  <a16:creationId xmlns:a16="http://schemas.microsoft.com/office/drawing/2014/main" id="{6E173024-9E8A-CA86-7123-2418D23882C5}"/>
                </a:ext>
              </a:extLst>
            </p:cNvPr>
            <p:cNvSpPr/>
            <p:nvPr/>
          </p:nvSpPr>
          <p:spPr>
            <a:xfrm>
              <a:off x="3410479" y="1994977"/>
              <a:ext cx="2216355" cy="3576119"/>
            </a:xfrm>
            <a:prstGeom prst="rect">
              <a:avLst/>
            </a:prstGeom>
            <a:solidFill>
              <a:schemeClr val="bg1"/>
            </a:solidFill>
            <a:ln w="19050" cap="flat" cmpd="sng" algn="ctr">
              <a:solidFill>
                <a:schemeClr val="accent6"/>
              </a:solidFill>
              <a:prstDash val="solid"/>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cs typeface="+mn-cs"/>
              </a:endParaRPr>
            </a:p>
          </p:txBody>
        </p:sp>
        <p:sp>
          <p:nvSpPr>
            <p:cNvPr id="89" name="Rectangle 88">
              <a:extLst>
                <a:ext uri="{FF2B5EF4-FFF2-40B4-BE49-F238E27FC236}">
                  <a16:creationId xmlns:a16="http://schemas.microsoft.com/office/drawing/2014/main" id="{BAD72CE9-DF4A-0CFA-5266-F7C1896C90FF}"/>
                </a:ext>
              </a:extLst>
            </p:cNvPr>
            <p:cNvSpPr/>
            <p:nvPr/>
          </p:nvSpPr>
          <p:spPr>
            <a:xfrm>
              <a:off x="3919193" y="2020024"/>
              <a:ext cx="1210588" cy="369332"/>
            </a:xfrm>
            <a:prstGeom prst="rect">
              <a:avLst/>
            </a:prstGeom>
          </p:spPr>
          <p:txBody>
            <a:bodyPr wrap="none">
              <a:spAutoFit/>
            </a:bodyPr>
            <a:lstStyle/>
            <a:p>
              <a:pPr algn="ctr" defTabSz="914400" eaLnBrk="1" fontAlgn="auto" hangingPunct="1">
                <a:spcBef>
                  <a:spcPts val="0"/>
                </a:spcBef>
                <a:spcAft>
                  <a:spcPts val="0"/>
                </a:spcAft>
                <a:defRPr/>
              </a:pPr>
              <a:r>
                <a:rPr lang="en-GB" b="1" kern="0" dirty="0">
                  <a:solidFill>
                    <a:schemeClr val="accent6"/>
                  </a:solidFill>
                  <a:latin typeface="Aptos" panose="020B0004020202020204" pitchFamily="34" charset="0"/>
                  <a:ea typeface="ヒラギノ角ゴ Pro W3" charset="-128"/>
                  <a:cs typeface="Arial" pitchFamily="34" charset="0"/>
                </a:rPr>
                <a:t>Moderate</a:t>
              </a:r>
              <a:endParaRPr lang="en-GB" b="1" kern="0" dirty="0">
                <a:solidFill>
                  <a:schemeClr val="accent6"/>
                </a:solidFill>
                <a:latin typeface="Aptos" panose="020B0004020202020204" pitchFamily="34" charset="0"/>
              </a:endParaRPr>
            </a:p>
          </p:txBody>
        </p:sp>
        <p:sp>
          <p:nvSpPr>
            <p:cNvPr id="90" name="Rectangle 89">
              <a:extLst>
                <a:ext uri="{FF2B5EF4-FFF2-40B4-BE49-F238E27FC236}">
                  <a16:creationId xmlns:a16="http://schemas.microsoft.com/office/drawing/2014/main" id="{6A169E97-9200-967C-126C-A747DAC41A6C}"/>
                </a:ext>
              </a:extLst>
            </p:cNvPr>
            <p:cNvSpPr/>
            <p:nvPr/>
          </p:nvSpPr>
          <p:spPr>
            <a:xfrm>
              <a:off x="3486855" y="3687257"/>
              <a:ext cx="2075266" cy="461665"/>
            </a:xfrm>
            <a:prstGeom prst="rect">
              <a:avLst/>
            </a:prstGeom>
          </p:spPr>
          <p:txBody>
            <a:bodyPr wrap="square">
              <a:spAutoFit/>
            </a:bodyPr>
            <a:lstStyle/>
            <a:p>
              <a:pPr algn="ctr" defTabSz="914400" eaLnBrk="1" fontAlgn="auto" hangingPunct="1">
                <a:spcBef>
                  <a:spcPts val="0"/>
                </a:spcBef>
                <a:spcAft>
                  <a:spcPts val="0"/>
                </a:spcAft>
                <a:defRPr/>
              </a:pPr>
              <a:r>
                <a:rPr lang="en-GB" sz="1200" kern="0" dirty="0">
                  <a:solidFill>
                    <a:schemeClr val="accent6"/>
                  </a:solidFill>
                  <a:latin typeface="Aptos" panose="020B0004020202020204" pitchFamily="34" charset="0"/>
                </a:rPr>
                <a:t>3 year old car replaced every 7 years</a:t>
              </a:r>
            </a:p>
          </p:txBody>
        </p:sp>
        <p:sp>
          <p:nvSpPr>
            <p:cNvPr id="91" name="Rectangle 90">
              <a:extLst>
                <a:ext uri="{FF2B5EF4-FFF2-40B4-BE49-F238E27FC236}">
                  <a16:creationId xmlns:a16="http://schemas.microsoft.com/office/drawing/2014/main" id="{B93DF4B2-F69A-6FF0-D2AC-86AE5611B388}"/>
                </a:ext>
              </a:extLst>
            </p:cNvPr>
            <p:cNvSpPr/>
            <p:nvPr/>
          </p:nvSpPr>
          <p:spPr>
            <a:xfrm>
              <a:off x="3289202" y="5000729"/>
              <a:ext cx="2470570" cy="461665"/>
            </a:xfrm>
            <a:prstGeom prst="rect">
              <a:avLst/>
            </a:prstGeom>
          </p:spPr>
          <p:txBody>
            <a:bodyPr wrap="square">
              <a:spAutoFit/>
            </a:bodyPr>
            <a:lstStyle/>
            <a:p>
              <a:pPr algn="ctr" defTabSz="914400" eaLnBrk="1" fontAlgn="auto" hangingPunct="1">
                <a:spcBef>
                  <a:spcPts val="0"/>
                </a:spcBef>
                <a:spcAft>
                  <a:spcPts val="0"/>
                </a:spcAft>
                <a:defRPr/>
              </a:pPr>
              <a:r>
                <a:rPr lang="en-GB" sz="1200" kern="0" dirty="0">
                  <a:solidFill>
                    <a:schemeClr val="accent6"/>
                  </a:solidFill>
                  <a:latin typeface="Aptos" panose="020B0004020202020204" pitchFamily="34" charset="0"/>
                </a:rPr>
                <a:t>2 weeks in the Med and a long weekend in the UK every year</a:t>
              </a:r>
            </a:p>
          </p:txBody>
        </p:sp>
        <p:pic>
          <p:nvPicPr>
            <p:cNvPr id="92" name="Graphic 91" descr="Car Mechanic">
              <a:extLst>
                <a:ext uri="{FF2B5EF4-FFF2-40B4-BE49-F238E27FC236}">
                  <a16:creationId xmlns:a16="http://schemas.microsoft.com/office/drawing/2014/main" id="{25FB71DD-2ECA-AA61-5757-BDE0BEAA1B5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265811" y="3188206"/>
              <a:ext cx="517353" cy="517353"/>
            </a:xfrm>
            <a:prstGeom prst="rect">
              <a:avLst/>
            </a:prstGeom>
          </p:spPr>
        </p:pic>
        <p:pic>
          <p:nvPicPr>
            <p:cNvPr id="93" name="Graphic 92" descr="Vacation">
              <a:extLst>
                <a:ext uri="{FF2B5EF4-FFF2-40B4-BE49-F238E27FC236}">
                  <a16:creationId xmlns:a16="http://schemas.microsoft.com/office/drawing/2014/main" id="{E5866E4F-A1AC-097D-890D-1B182CD9969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247402" y="4322247"/>
              <a:ext cx="554170" cy="554170"/>
            </a:xfrm>
            <a:prstGeom prst="rect">
              <a:avLst/>
            </a:prstGeom>
          </p:spPr>
        </p:pic>
        <p:sp>
          <p:nvSpPr>
            <p:cNvPr id="94" name="Rectangle: Rounded Corners 93">
              <a:extLst>
                <a:ext uri="{FF2B5EF4-FFF2-40B4-BE49-F238E27FC236}">
                  <a16:creationId xmlns:a16="http://schemas.microsoft.com/office/drawing/2014/main" id="{86DBEBA9-EAF2-089D-CBF1-0EC7D4471F42}"/>
                </a:ext>
              </a:extLst>
            </p:cNvPr>
            <p:cNvSpPr/>
            <p:nvPr/>
          </p:nvSpPr>
          <p:spPr>
            <a:xfrm>
              <a:off x="3684476" y="2761889"/>
              <a:ext cx="1689688" cy="38388"/>
            </a:xfrm>
            <a:prstGeom prst="roundRect">
              <a:avLst>
                <a:gd name="adj" fmla="val 50000"/>
              </a:avLst>
            </a:prstGeom>
            <a:solidFill>
              <a:srgbClr val="F2497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cs typeface="+mn-cs"/>
              </a:endParaRPr>
            </a:p>
          </p:txBody>
        </p:sp>
        <p:cxnSp>
          <p:nvCxnSpPr>
            <p:cNvPr id="95" name="Straight Connector 94">
              <a:extLst>
                <a:ext uri="{FF2B5EF4-FFF2-40B4-BE49-F238E27FC236}">
                  <a16:creationId xmlns:a16="http://schemas.microsoft.com/office/drawing/2014/main" id="{1F25B3BC-9100-ECF7-9652-0755DDFEBE4B}"/>
                </a:ext>
              </a:extLst>
            </p:cNvPr>
            <p:cNvCxnSpPr>
              <a:cxnSpLocks/>
            </p:cNvCxnSpPr>
            <p:nvPr/>
          </p:nvCxnSpPr>
          <p:spPr>
            <a:xfrm>
              <a:off x="3719401" y="4247926"/>
              <a:ext cx="1634406" cy="0"/>
            </a:xfrm>
            <a:prstGeom prst="line">
              <a:avLst/>
            </a:prstGeom>
            <a:noFill/>
            <a:ln w="22225" cap="flat" cmpd="sng" algn="ctr">
              <a:solidFill>
                <a:srgbClr val="FFFFFF">
                  <a:lumMod val="75000"/>
                </a:srgbClr>
              </a:solidFill>
              <a:prstDash val="dash"/>
            </a:ln>
            <a:effectLst/>
          </p:spPr>
        </p:cxnSp>
        <p:sp>
          <p:nvSpPr>
            <p:cNvPr id="96" name="Rectangle 95">
              <a:extLst>
                <a:ext uri="{FF2B5EF4-FFF2-40B4-BE49-F238E27FC236}">
                  <a16:creationId xmlns:a16="http://schemas.microsoft.com/office/drawing/2014/main" id="{285FD534-0D73-C9DF-8F60-FEFFD79A6128}"/>
                </a:ext>
              </a:extLst>
            </p:cNvPr>
            <p:cNvSpPr/>
            <p:nvPr/>
          </p:nvSpPr>
          <p:spPr>
            <a:xfrm>
              <a:off x="4198720" y="2352640"/>
              <a:ext cx="1244251" cy="369332"/>
            </a:xfrm>
            <a:prstGeom prst="rect">
              <a:avLst/>
            </a:prstGeom>
          </p:spPr>
          <p:txBody>
            <a:bodyPr wrap="none">
              <a:spAutoFit/>
            </a:bodyPr>
            <a:lstStyle/>
            <a:p>
              <a:pPr algn="ctr" defTabSz="914400" eaLnBrk="1" fontAlgn="auto" hangingPunct="1">
                <a:spcBef>
                  <a:spcPts val="0"/>
                </a:spcBef>
                <a:spcAft>
                  <a:spcPts val="0"/>
                </a:spcAft>
                <a:defRPr/>
              </a:pPr>
              <a:r>
                <a:rPr lang="en-GB" kern="0" dirty="0">
                  <a:solidFill>
                    <a:schemeClr val="accent6"/>
                  </a:solidFill>
                  <a:latin typeface="Aptos" panose="020B0004020202020204" pitchFamily="34" charset="0"/>
                  <a:ea typeface="ヒラギノ角ゴ Pro W3" charset="-128"/>
                  <a:cs typeface="Arial" pitchFamily="34" charset="0"/>
                </a:rPr>
                <a:t>£31,700pa</a:t>
              </a:r>
              <a:endParaRPr lang="en-GB" kern="0" dirty="0">
                <a:solidFill>
                  <a:schemeClr val="accent6"/>
                </a:solidFill>
                <a:latin typeface="Aptos" panose="020B0004020202020204" pitchFamily="34" charset="0"/>
              </a:endParaRPr>
            </a:p>
          </p:txBody>
        </p:sp>
        <p:sp>
          <p:nvSpPr>
            <p:cNvPr id="97" name="Rectangle 96">
              <a:extLst>
                <a:ext uri="{FF2B5EF4-FFF2-40B4-BE49-F238E27FC236}">
                  <a16:creationId xmlns:a16="http://schemas.microsoft.com/office/drawing/2014/main" id="{B44C9C4A-69A7-19E3-155C-629F789D3AA9}"/>
                </a:ext>
              </a:extLst>
            </p:cNvPr>
            <p:cNvSpPr/>
            <p:nvPr/>
          </p:nvSpPr>
          <p:spPr>
            <a:xfrm>
              <a:off x="3662499" y="2427702"/>
              <a:ext cx="609461" cy="276999"/>
            </a:xfrm>
            <a:prstGeom prst="rect">
              <a:avLst/>
            </a:prstGeom>
          </p:spPr>
          <p:txBody>
            <a:bodyPr wrap="none">
              <a:spAutoFit/>
            </a:bodyPr>
            <a:lstStyle/>
            <a:p>
              <a:pPr algn="ctr" defTabSz="914400" eaLnBrk="1" fontAlgn="auto" hangingPunct="1">
                <a:spcBef>
                  <a:spcPts val="0"/>
                </a:spcBef>
                <a:spcAft>
                  <a:spcPts val="0"/>
                </a:spcAft>
                <a:defRPr/>
              </a:pPr>
              <a:r>
                <a:rPr lang="en-GB" sz="1200" kern="0" dirty="0">
                  <a:solidFill>
                    <a:schemeClr val="accent6"/>
                  </a:solidFill>
                  <a:latin typeface="Aptos" panose="020B0004020202020204" pitchFamily="34" charset="0"/>
                  <a:ea typeface="ヒラギノ角ゴ Pro W3" charset="-128"/>
                  <a:cs typeface="Arial" pitchFamily="34" charset="0"/>
                </a:rPr>
                <a:t>Single</a:t>
              </a:r>
              <a:endParaRPr lang="en-GB" sz="1200" kern="0" dirty="0">
                <a:solidFill>
                  <a:schemeClr val="accent6"/>
                </a:solidFill>
                <a:latin typeface="Aptos" panose="020B0004020202020204" pitchFamily="34" charset="0"/>
              </a:endParaRPr>
            </a:p>
          </p:txBody>
        </p:sp>
        <p:sp>
          <p:nvSpPr>
            <p:cNvPr id="98" name="Rectangle 97">
              <a:extLst>
                <a:ext uri="{FF2B5EF4-FFF2-40B4-BE49-F238E27FC236}">
                  <a16:creationId xmlns:a16="http://schemas.microsoft.com/office/drawing/2014/main" id="{AB0A595E-082E-850F-ED68-E936F41EB7CF}"/>
                </a:ext>
              </a:extLst>
            </p:cNvPr>
            <p:cNvSpPr/>
            <p:nvPr/>
          </p:nvSpPr>
          <p:spPr>
            <a:xfrm>
              <a:off x="4198719" y="2816430"/>
              <a:ext cx="1244251" cy="369332"/>
            </a:xfrm>
            <a:prstGeom prst="rect">
              <a:avLst/>
            </a:prstGeom>
          </p:spPr>
          <p:txBody>
            <a:bodyPr wrap="none">
              <a:spAutoFit/>
            </a:bodyPr>
            <a:lstStyle/>
            <a:p>
              <a:pPr algn="ctr" defTabSz="914400" eaLnBrk="1" fontAlgn="auto" hangingPunct="1">
                <a:spcBef>
                  <a:spcPts val="0"/>
                </a:spcBef>
                <a:spcAft>
                  <a:spcPts val="0"/>
                </a:spcAft>
                <a:defRPr/>
              </a:pPr>
              <a:r>
                <a:rPr lang="en-GB" kern="0" dirty="0">
                  <a:solidFill>
                    <a:schemeClr val="accent6"/>
                  </a:solidFill>
                  <a:latin typeface="Aptos" panose="020B0004020202020204" pitchFamily="34" charset="0"/>
                  <a:ea typeface="ヒラギノ角ゴ Pro W3" charset="-128"/>
                  <a:cs typeface="Arial" pitchFamily="34" charset="0"/>
                </a:rPr>
                <a:t>£43,900pa</a:t>
              </a:r>
              <a:endParaRPr lang="en-GB" kern="0" dirty="0">
                <a:solidFill>
                  <a:schemeClr val="accent6"/>
                </a:solidFill>
                <a:latin typeface="Aptos" panose="020B0004020202020204" pitchFamily="34" charset="0"/>
              </a:endParaRPr>
            </a:p>
          </p:txBody>
        </p:sp>
        <p:sp>
          <p:nvSpPr>
            <p:cNvPr id="99" name="Rectangle 98">
              <a:extLst>
                <a:ext uri="{FF2B5EF4-FFF2-40B4-BE49-F238E27FC236}">
                  <a16:creationId xmlns:a16="http://schemas.microsoft.com/office/drawing/2014/main" id="{A1BC4CB6-936E-64B7-C51F-B9CAE26AF0F9}"/>
                </a:ext>
              </a:extLst>
            </p:cNvPr>
            <p:cNvSpPr/>
            <p:nvPr/>
          </p:nvSpPr>
          <p:spPr>
            <a:xfrm>
              <a:off x="3632843" y="2891492"/>
              <a:ext cx="668774" cy="276999"/>
            </a:xfrm>
            <a:prstGeom prst="rect">
              <a:avLst/>
            </a:prstGeom>
          </p:spPr>
          <p:txBody>
            <a:bodyPr wrap="none">
              <a:spAutoFit/>
            </a:bodyPr>
            <a:lstStyle/>
            <a:p>
              <a:pPr algn="ctr" defTabSz="914400" eaLnBrk="1" fontAlgn="auto" hangingPunct="1">
                <a:spcBef>
                  <a:spcPts val="0"/>
                </a:spcBef>
                <a:spcAft>
                  <a:spcPts val="0"/>
                </a:spcAft>
                <a:defRPr/>
              </a:pPr>
              <a:r>
                <a:rPr lang="en-GB" sz="1200" kern="0" dirty="0">
                  <a:solidFill>
                    <a:schemeClr val="accent6"/>
                  </a:solidFill>
                  <a:latin typeface="Aptos" panose="020B0004020202020204" pitchFamily="34" charset="0"/>
                  <a:ea typeface="ヒラギノ角ゴ Pro W3" charset="-128"/>
                  <a:cs typeface="Arial" pitchFamily="34" charset="0"/>
                </a:rPr>
                <a:t>Couple</a:t>
              </a:r>
              <a:endParaRPr lang="en-GB" sz="1200" kern="0" dirty="0">
                <a:solidFill>
                  <a:schemeClr val="accent6"/>
                </a:solidFill>
                <a:latin typeface="Aptos" panose="020B0004020202020204" pitchFamily="34" charset="0"/>
              </a:endParaRPr>
            </a:p>
          </p:txBody>
        </p:sp>
      </p:grpSp>
      <p:grpSp>
        <p:nvGrpSpPr>
          <p:cNvPr id="100" name="Group 99">
            <a:extLst>
              <a:ext uri="{FF2B5EF4-FFF2-40B4-BE49-F238E27FC236}">
                <a16:creationId xmlns:a16="http://schemas.microsoft.com/office/drawing/2014/main" id="{527C7E22-A8D5-4D16-D1E0-8628BB0EA1F6}"/>
              </a:ext>
            </a:extLst>
          </p:cNvPr>
          <p:cNvGrpSpPr/>
          <p:nvPr/>
        </p:nvGrpSpPr>
        <p:grpSpPr>
          <a:xfrm>
            <a:off x="8170049" y="2730617"/>
            <a:ext cx="2216355" cy="3576119"/>
            <a:chOff x="6596695" y="1996486"/>
            <a:chExt cx="2216355" cy="3576119"/>
          </a:xfrm>
        </p:grpSpPr>
        <p:sp>
          <p:nvSpPr>
            <p:cNvPr id="101" name="Rectangle 100">
              <a:extLst>
                <a:ext uri="{FF2B5EF4-FFF2-40B4-BE49-F238E27FC236}">
                  <a16:creationId xmlns:a16="http://schemas.microsoft.com/office/drawing/2014/main" id="{83EA715E-322B-E945-9B98-512953DBDA90}"/>
                </a:ext>
              </a:extLst>
            </p:cNvPr>
            <p:cNvSpPr/>
            <p:nvPr/>
          </p:nvSpPr>
          <p:spPr>
            <a:xfrm>
              <a:off x="6596695" y="1996486"/>
              <a:ext cx="2216355" cy="3576119"/>
            </a:xfrm>
            <a:prstGeom prst="rect">
              <a:avLst/>
            </a:prstGeom>
            <a:solidFill>
              <a:schemeClr val="bg1"/>
            </a:solidFill>
            <a:ln w="19050" cap="flat" cmpd="sng" algn="ctr">
              <a:solidFill>
                <a:srgbClr val="7DC202"/>
              </a:solidFill>
              <a:prstDash val="solid"/>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cs typeface="+mn-cs"/>
              </a:endParaRPr>
            </a:p>
          </p:txBody>
        </p:sp>
        <p:sp>
          <p:nvSpPr>
            <p:cNvPr id="102" name="Rectangle 101">
              <a:extLst>
                <a:ext uri="{FF2B5EF4-FFF2-40B4-BE49-F238E27FC236}">
                  <a16:creationId xmlns:a16="http://schemas.microsoft.com/office/drawing/2014/main" id="{A45331A2-C19D-80E1-9D59-9EA807501CEF}"/>
                </a:ext>
              </a:extLst>
            </p:cNvPr>
            <p:cNvSpPr/>
            <p:nvPr/>
          </p:nvSpPr>
          <p:spPr>
            <a:xfrm>
              <a:off x="6932866" y="2029963"/>
              <a:ext cx="1544012" cy="369332"/>
            </a:xfrm>
            <a:prstGeom prst="rect">
              <a:avLst/>
            </a:prstGeom>
          </p:spPr>
          <p:txBody>
            <a:bodyPr wrap="none">
              <a:spAutoFit/>
            </a:bodyPr>
            <a:lstStyle/>
            <a:p>
              <a:pPr algn="ctr" defTabSz="914400" eaLnBrk="1" fontAlgn="auto" hangingPunct="1">
                <a:spcBef>
                  <a:spcPts val="0"/>
                </a:spcBef>
                <a:spcAft>
                  <a:spcPts val="0"/>
                </a:spcAft>
                <a:defRPr/>
              </a:pPr>
              <a:r>
                <a:rPr lang="en-GB" b="1" kern="0">
                  <a:solidFill>
                    <a:srgbClr val="68A002"/>
                  </a:solidFill>
                  <a:latin typeface="Aptos" panose="020B0004020202020204" pitchFamily="34" charset="0"/>
                  <a:ea typeface="ヒラギノ角ゴ Pro W3" charset="-128"/>
                  <a:cs typeface="Arial" pitchFamily="34" charset="0"/>
                </a:rPr>
                <a:t>Comfortable</a:t>
              </a:r>
              <a:endParaRPr lang="en-GB" b="1" kern="0">
                <a:solidFill>
                  <a:srgbClr val="68A002"/>
                </a:solidFill>
                <a:latin typeface="Aptos" panose="020B0004020202020204" pitchFamily="34" charset="0"/>
              </a:endParaRPr>
            </a:p>
          </p:txBody>
        </p:sp>
        <p:sp>
          <p:nvSpPr>
            <p:cNvPr id="103" name="Rectangle 102">
              <a:extLst>
                <a:ext uri="{FF2B5EF4-FFF2-40B4-BE49-F238E27FC236}">
                  <a16:creationId xmlns:a16="http://schemas.microsoft.com/office/drawing/2014/main" id="{E2710540-326D-EC2B-56A2-CDB345219C98}"/>
                </a:ext>
              </a:extLst>
            </p:cNvPr>
            <p:cNvSpPr/>
            <p:nvPr/>
          </p:nvSpPr>
          <p:spPr>
            <a:xfrm>
              <a:off x="6733006" y="3672982"/>
              <a:ext cx="1951505" cy="461665"/>
            </a:xfrm>
            <a:prstGeom prst="rect">
              <a:avLst/>
            </a:prstGeom>
          </p:spPr>
          <p:txBody>
            <a:bodyPr wrap="square">
              <a:spAutoFit/>
            </a:bodyPr>
            <a:lstStyle/>
            <a:p>
              <a:pPr algn="ctr" defTabSz="914400" eaLnBrk="1" fontAlgn="auto" hangingPunct="1">
                <a:spcBef>
                  <a:spcPts val="0"/>
                </a:spcBef>
                <a:spcAft>
                  <a:spcPts val="0"/>
                </a:spcAft>
                <a:defRPr/>
              </a:pPr>
              <a:r>
                <a:rPr lang="en-GB" sz="1200" kern="0" dirty="0">
                  <a:solidFill>
                    <a:srgbClr val="68A002"/>
                  </a:solidFill>
                  <a:latin typeface="Aptos" panose="020B0004020202020204" pitchFamily="34" charset="0"/>
                </a:rPr>
                <a:t>3 year old car replaced every 5 years</a:t>
              </a:r>
            </a:p>
          </p:txBody>
        </p:sp>
        <p:sp>
          <p:nvSpPr>
            <p:cNvPr id="104" name="Rectangle 103">
              <a:extLst>
                <a:ext uri="{FF2B5EF4-FFF2-40B4-BE49-F238E27FC236}">
                  <a16:creationId xmlns:a16="http://schemas.microsoft.com/office/drawing/2014/main" id="{7499CBB2-6B9E-0D17-8BCA-6E94EBB93D5F}"/>
                </a:ext>
              </a:extLst>
            </p:cNvPr>
            <p:cNvSpPr/>
            <p:nvPr/>
          </p:nvSpPr>
          <p:spPr>
            <a:xfrm>
              <a:off x="6819786" y="4892076"/>
              <a:ext cx="1777944" cy="646331"/>
            </a:xfrm>
            <a:prstGeom prst="rect">
              <a:avLst/>
            </a:prstGeom>
          </p:spPr>
          <p:txBody>
            <a:bodyPr wrap="square">
              <a:spAutoFit/>
            </a:bodyPr>
            <a:lstStyle/>
            <a:p>
              <a:pPr algn="ctr" defTabSz="914400" eaLnBrk="1" fontAlgn="auto" hangingPunct="1">
                <a:spcBef>
                  <a:spcPts val="0"/>
                </a:spcBef>
                <a:spcAft>
                  <a:spcPts val="0"/>
                </a:spcAft>
                <a:defRPr/>
              </a:pPr>
              <a:r>
                <a:rPr lang="en-GB" sz="1200" kern="0" dirty="0">
                  <a:solidFill>
                    <a:srgbClr val="68A002"/>
                  </a:solidFill>
                  <a:latin typeface="Aptos" panose="020B0004020202020204" pitchFamily="34" charset="0"/>
                </a:rPr>
                <a:t>2 weeks in the Med and 3 long weekend breaks in the UK every year</a:t>
              </a:r>
            </a:p>
          </p:txBody>
        </p:sp>
        <p:pic>
          <p:nvPicPr>
            <p:cNvPr id="105" name="Graphic 104" descr="Convertible">
              <a:extLst>
                <a:ext uri="{FF2B5EF4-FFF2-40B4-BE49-F238E27FC236}">
                  <a16:creationId xmlns:a16="http://schemas.microsoft.com/office/drawing/2014/main" id="{F1FB6FFB-ED95-2D95-20B1-3D04B40D5EB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316597" y="3086774"/>
              <a:ext cx="784322" cy="784322"/>
            </a:xfrm>
            <a:prstGeom prst="rect">
              <a:avLst/>
            </a:prstGeom>
          </p:spPr>
        </p:pic>
        <p:pic>
          <p:nvPicPr>
            <p:cNvPr id="106" name="Graphic 105" descr="Tropical scene">
              <a:extLst>
                <a:ext uri="{FF2B5EF4-FFF2-40B4-BE49-F238E27FC236}">
                  <a16:creationId xmlns:a16="http://schemas.microsoft.com/office/drawing/2014/main" id="{8E461CCA-B01E-0157-2E2F-5607C64A2BF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7477926" y="4405947"/>
              <a:ext cx="461665" cy="461665"/>
            </a:xfrm>
            <a:prstGeom prst="rect">
              <a:avLst/>
            </a:prstGeom>
          </p:spPr>
        </p:pic>
        <p:sp>
          <p:nvSpPr>
            <p:cNvPr id="107" name="Rectangle: Rounded Corners 106">
              <a:extLst>
                <a:ext uri="{FF2B5EF4-FFF2-40B4-BE49-F238E27FC236}">
                  <a16:creationId xmlns:a16="http://schemas.microsoft.com/office/drawing/2014/main" id="{B47C14B2-60C5-A9CE-A7A8-B61E089FB312}"/>
                </a:ext>
              </a:extLst>
            </p:cNvPr>
            <p:cNvSpPr/>
            <p:nvPr/>
          </p:nvSpPr>
          <p:spPr>
            <a:xfrm>
              <a:off x="6863914" y="2761889"/>
              <a:ext cx="1689688" cy="38388"/>
            </a:xfrm>
            <a:prstGeom prst="roundRect">
              <a:avLst>
                <a:gd name="adj" fmla="val 50000"/>
              </a:avLst>
            </a:prstGeom>
            <a:solidFill>
              <a:srgbClr val="68A002"/>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cs typeface="+mn-cs"/>
              </a:endParaRPr>
            </a:p>
          </p:txBody>
        </p:sp>
        <p:cxnSp>
          <p:nvCxnSpPr>
            <p:cNvPr id="108" name="Straight Connector 107">
              <a:extLst>
                <a:ext uri="{FF2B5EF4-FFF2-40B4-BE49-F238E27FC236}">
                  <a16:creationId xmlns:a16="http://schemas.microsoft.com/office/drawing/2014/main" id="{A9C13364-CB24-344E-5F17-534D5CAA524E}"/>
                </a:ext>
              </a:extLst>
            </p:cNvPr>
            <p:cNvCxnSpPr>
              <a:cxnSpLocks/>
            </p:cNvCxnSpPr>
            <p:nvPr/>
          </p:nvCxnSpPr>
          <p:spPr>
            <a:xfrm>
              <a:off x="6863914" y="4279099"/>
              <a:ext cx="1634406" cy="0"/>
            </a:xfrm>
            <a:prstGeom prst="line">
              <a:avLst/>
            </a:prstGeom>
            <a:noFill/>
            <a:ln w="22225" cap="flat" cmpd="sng" algn="ctr">
              <a:solidFill>
                <a:srgbClr val="FFFFFF">
                  <a:lumMod val="75000"/>
                </a:srgbClr>
              </a:solidFill>
              <a:prstDash val="dash"/>
            </a:ln>
            <a:effectLst/>
          </p:spPr>
        </p:cxnSp>
        <p:sp>
          <p:nvSpPr>
            <p:cNvPr id="109" name="Rectangle 108">
              <a:extLst>
                <a:ext uri="{FF2B5EF4-FFF2-40B4-BE49-F238E27FC236}">
                  <a16:creationId xmlns:a16="http://schemas.microsoft.com/office/drawing/2014/main" id="{59947EF9-AD1C-F7AE-876D-70532CFC5E19}"/>
                </a:ext>
              </a:extLst>
            </p:cNvPr>
            <p:cNvSpPr/>
            <p:nvPr/>
          </p:nvSpPr>
          <p:spPr>
            <a:xfrm>
              <a:off x="7373459" y="2352640"/>
              <a:ext cx="1244251" cy="369332"/>
            </a:xfrm>
            <a:prstGeom prst="rect">
              <a:avLst/>
            </a:prstGeom>
          </p:spPr>
          <p:txBody>
            <a:bodyPr wrap="none">
              <a:spAutoFit/>
            </a:bodyPr>
            <a:lstStyle/>
            <a:p>
              <a:pPr algn="ctr" defTabSz="914400" eaLnBrk="1" fontAlgn="auto" hangingPunct="1">
                <a:spcBef>
                  <a:spcPts val="0"/>
                </a:spcBef>
                <a:spcAft>
                  <a:spcPts val="0"/>
                </a:spcAft>
                <a:defRPr/>
              </a:pPr>
              <a:r>
                <a:rPr lang="en-GB" kern="0" dirty="0">
                  <a:solidFill>
                    <a:srgbClr val="5E9101"/>
                  </a:solidFill>
                  <a:latin typeface="Aptos" panose="020B0004020202020204" pitchFamily="34" charset="0"/>
                  <a:ea typeface="ヒラギノ角ゴ Pro W3" charset="-128"/>
                  <a:cs typeface="Arial" pitchFamily="34" charset="0"/>
                </a:rPr>
                <a:t>£43,900pa</a:t>
              </a:r>
              <a:endParaRPr lang="en-GB" kern="0" dirty="0">
                <a:solidFill>
                  <a:srgbClr val="5E9101"/>
                </a:solidFill>
                <a:latin typeface="Aptos" panose="020B0004020202020204" pitchFamily="34" charset="0"/>
              </a:endParaRPr>
            </a:p>
          </p:txBody>
        </p:sp>
        <p:sp>
          <p:nvSpPr>
            <p:cNvPr id="110" name="Rectangle 109">
              <a:extLst>
                <a:ext uri="{FF2B5EF4-FFF2-40B4-BE49-F238E27FC236}">
                  <a16:creationId xmlns:a16="http://schemas.microsoft.com/office/drawing/2014/main" id="{62A5F7F0-A31F-758C-4A27-FC0769C6AB63}"/>
                </a:ext>
              </a:extLst>
            </p:cNvPr>
            <p:cNvSpPr/>
            <p:nvPr/>
          </p:nvSpPr>
          <p:spPr>
            <a:xfrm>
              <a:off x="6837239" y="2427702"/>
              <a:ext cx="609461" cy="276999"/>
            </a:xfrm>
            <a:prstGeom prst="rect">
              <a:avLst/>
            </a:prstGeom>
          </p:spPr>
          <p:txBody>
            <a:bodyPr wrap="none">
              <a:spAutoFit/>
            </a:bodyPr>
            <a:lstStyle/>
            <a:p>
              <a:pPr algn="ctr" defTabSz="914400" eaLnBrk="1" fontAlgn="auto" hangingPunct="1">
                <a:spcBef>
                  <a:spcPts val="0"/>
                </a:spcBef>
                <a:spcAft>
                  <a:spcPts val="0"/>
                </a:spcAft>
                <a:defRPr/>
              </a:pPr>
              <a:r>
                <a:rPr lang="en-GB" sz="1200" kern="0">
                  <a:solidFill>
                    <a:srgbClr val="5E9101"/>
                  </a:solidFill>
                  <a:latin typeface="Aptos" panose="020B0004020202020204" pitchFamily="34" charset="0"/>
                  <a:ea typeface="ヒラギノ角ゴ Pro W3" charset="-128"/>
                  <a:cs typeface="Arial" pitchFamily="34" charset="0"/>
                </a:rPr>
                <a:t>Single</a:t>
              </a:r>
              <a:endParaRPr lang="en-GB" sz="1200" kern="0">
                <a:solidFill>
                  <a:srgbClr val="5E9101"/>
                </a:solidFill>
                <a:latin typeface="Aptos" panose="020B0004020202020204" pitchFamily="34" charset="0"/>
              </a:endParaRPr>
            </a:p>
          </p:txBody>
        </p:sp>
        <p:sp>
          <p:nvSpPr>
            <p:cNvPr id="111" name="Rectangle 110">
              <a:extLst>
                <a:ext uri="{FF2B5EF4-FFF2-40B4-BE49-F238E27FC236}">
                  <a16:creationId xmlns:a16="http://schemas.microsoft.com/office/drawing/2014/main" id="{EABEF9C3-8905-5915-52D4-6C575E24C568}"/>
                </a:ext>
              </a:extLst>
            </p:cNvPr>
            <p:cNvSpPr/>
            <p:nvPr/>
          </p:nvSpPr>
          <p:spPr>
            <a:xfrm>
              <a:off x="7373459" y="2816430"/>
              <a:ext cx="1244251" cy="369332"/>
            </a:xfrm>
            <a:prstGeom prst="rect">
              <a:avLst/>
            </a:prstGeom>
          </p:spPr>
          <p:txBody>
            <a:bodyPr wrap="none">
              <a:spAutoFit/>
            </a:bodyPr>
            <a:lstStyle/>
            <a:p>
              <a:pPr algn="ctr" defTabSz="914400" eaLnBrk="1" fontAlgn="auto" hangingPunct="1">
                <a:spcBef>
                  <a:spcPts val="0"/>
                </a:spcBef>
                <a:spcAft>
                  <a:spcPts val="0"/>
                </a:spcAft>
                <a:defRPr/>
              </a:pPr>
              <a:r>
                <a:rPr lang="en-GB" kern="0" dirty="0">
                  <a:solidFill>
                    <a:srgbClr val="5E9101"/>
                  </a:solidFill>
                  <a:latin typeface="Aptos" panose="020B0004020202020204" pitchFamily="34" charset="0"/>
                  <a:ea typeface="ヒラギノ角ゴ Pro W3" charset="-128"/>
                  <a:cs typeface="Arial" pitchFamily="34" charset="0"/>
                </a:rPr>
                <a:t>£60,600pa</a:t>
              </a:r>
              <a:endParaRPr lang="en-GB" kern="0" dirty="0">
                <a:solidFill>
                  <a:srgbClr val="5E9101"/>
                </a:solidFill>
                <a:latin typeface="Aptos" panose="020B0004020202020204" pitchFamily="34" charset="0"/>
              </a:endParaRPr>
            </a:p>
          </p:txBody>
        </p:sp>
        <p:sp>
          <p:nvSpPr>
            <p:cNvPr id="113" name="Rectangle 112">
              <a:extLst>
                <a:ext uri="{FF2B5EF4-FFF2-40B4-BE49-F238E27FC236}">
                  <a16:creationId xmlns:a16="http://schemas.microsoft.com/office/drawing/2014/main" id="{590821BE-DF45-6FE0-405E-B1A8E9F6818E}"/>
                </a:ext>
              </a:extLst>
            </p:cNvPr>
            <p:cNvSpPr/>
            <p:nvPr/>
          </p:nvSpPr>
          <p:spPr>
            <a:xfrm>
              <a:off x="6807583" y="2891492"/>
              <a:ext cx="668774" cy="276999"/>
            </a:xfrm>
            <a:prstGeom prst="rect">
              <a:avLst/>
            </a:prstGeom>
          </p:spPr>
          <p:txBody>
            <a:bodyPr wrap="none">
              <a:spAutoFit/>
            </a:bodyPr>
            <a:lstStyle/>
            <a:p>
              <a:pPr algn="ctr" defTabSz="914400" eaLnBrk="1" fontAlgn="auto" hangingPunct="1">
                <a:spcBef>
                  <a:spcPts val="0"/>
                </a:spcBef>
                <a:spcAft>
                  <a:spcPts val="0"/>
                </a:spcAft>
                <a:defRPr/>
              </a:pPr>
              <a:r>
                <a:rPr lang="en-GB" sz="1200" kern="0">
                  <a:solidFill>
                    <a:srgbClr val="5E9101"/>
                  </a:solidFill>
                  <a:latin typeface="Aptos" panose="020B0004020202020204" pitchFamily="34" charset="0"/>
                  <a:ea typeface="ヒラギノ角ゴ Pro W3" charset="-128"/>
                  <a:cs typeface="Arial" pitchFamily="34" charset="0"/>
                </a:rPr>
                <a:t>Couple</a:t>
              </a:r>
              <a:endParaRPr lang="en-GB" sz="1200" kern="0">
                <a:solidFill>
                  <a:srgbClr val="5E9101"/>
                </a:solidFill>
                <a:latin typeface="Aptos" panose="020B0004020202020204" pitchFamily="34" charset="0"/>
              </a:endParaRPr>
            </a:p>
          </p:txBody>
        </p:sp>
      </p:grpSp>
      <p:sp>
        <p:nvSpPr>
          <p:cNvPr id="114" name="TextBox 113">
            <a:extLst>
              <a:ext uri="{FF2B5EF4-FFF2-40B4-BE49-F238E27FC236}">
                <a16:creationId xmlns:a16="http://schemas.microsoft.com/office/drawing/2014/main" id="{BE2B5F90-7B22-7564-F3C6-73ECBEB362AD}"/>
              </a:ext>
            </a:extLst>
          </p:cNvPr>
          <p:cNvSpPr txBox="1"/>
          <p:nvPr/>
        </p:nvSpPr>
        <p:spPr>
          <a:xfrm>
            <a:off x="802800" y="6420294"/>
            <a:ext cx="8265057" cy="276999"/>
          </a:xfrm>
          <a:prstGeom prst="rect">
            <a:avLst/>
          </a:prstGeom>
          <a:noFill/>
        </p:spPr>
        <p:txBody>
          <a:bodyPr wrap="square" lIns="0">
            <a:spAutoFit/>
          </a:bodyPr>
          <a:lstStyle/>
          <a:p>
            <a:pPr lvl="0">
              <a:defRPr/>
            </a:pPr>
            <a:r>
              <a:rPr lang="en-GB" sz="1200" dirty="0">
                <a:solidFill>
                  <a:srgbClr val="000000"/>
                </a:solidFill>
                <a:latin typeface="Aptos" panose="020B0004020202020204" pitchFamily="34" charset="0"/>
              </a:rPr>
              <a:t>*</a:t>
            </a:r>
            <a:r>
              <a:rPr lang="en-US" sz="1200" dirty="0">
                <a:solidFill>
                  <a:srgbClr val="000000"/>
                </a:solidFill>
                <a:latin typeface="Aptos" panose="020B0004020202020204" pitchFamily="34" charset="0"/>
              </a:rPr>
              <a:t>information above is subject to change – please visit </a:t>
            </a:r>
            <a:r>
              <a:rPr lang="en-GB" sz="1200" dirty="0">
                <a:solidFill>
                  <a:srgbClr val="000000"/>
                </a:solidFill>
                <a:latin typeface="Aptos" panose="020B0004020202020204" pitchFamily="34" charset="0"/>
              </a:rPr>
              <a:t>www.retirementlivingstandards.org.uk</a:t>
            </a:r>
            <a:endParaRPr lang="en-GB" sz="1200" dirty="0">
              <a:solidFill>
                <a:srgbClr val="111111"/>
              </a:solidFill>
              <a:latin typeface="Aptos" panose="020B0004020202020204" pitchFamily="34" charset="0"/>
            </a:endParaRPr>
          </a:p>
        </p:txBody>
      </p:sp>
    </p:spTree>
    <p:custDataLst>
      <p:tags r:id="rId1"/>
    </p:custDataLst>
    <p:extLst>
      <p:ext uri="{BB962C8B-B14F-4D97-AF65-F5344CB8AC3E}">
        <p14:creationId xmlns:p14="http://schemas.microsoft.com/office/powerpoint/2010/main" val="280542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500"/>
                                        <p:tgtEl>
                                          <p:spTgt spid="7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fade">
                                      <p:cBhvr>
                                        <p:cTn id="20" dur="500"/>
                                        <p:tgtEl>
                                          <p:spTgt spid="8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500"/>
                                        <p:tgtEl>
                                          <p:spTgt spid="100"/>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fade">
                                      <p:cBhvr>
                                        <p:cTn id="33"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A7615-7902-8C8C-0A4C-4A3069B76E89}"/>
            </a:ext>
          </a:extLst>
        </p:cNvPr>
        <p:cNvGrpSpPr/>
        <p:nvPr/>
      </p:nvGrpSpPr>
      <p:grpSpPr>
        <a:xfrm>
          <a:off x="0" y="0"/>
          <a:ext cx="0" cy="0"/>
          <a:chOff x="0" y="0"/>
          <a:chExt cx="0" cy="0"/>
        </a:xfrm>
      </p:grpSpPr>
      <p:sp>
        <p:nvSpPr>
          <p:cNvPr id="52" name="Title 1">
            <a:extLst>
              <a:ext uri="{FF2B5EF4-FFF2-40B4-BE49-F238E27FC236}">
                <a16:creationId xmlns:a16="http://schemas.microsoft.com/office/drawing/2014/main" id="{83E95D50-A6EE-9CB4-A810-F1FAD19BCDAD}"/>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Expenditure in retirement</a:t>
            </a:r>
            <a:endParaRPr lang="en-GB" altLang="en-US" sz="3600" dirty="0">
              <a:solidFill>
                <a:srgbClr val="391C66"/>
              </a:solidFill>
              <a:latin typeface="Aptos Display" panose="020B0004020202020204" pitchFamily="34" charset="0"/>
              <a:ea typeface="ヒラギノ角ゴ Pro W3"/>
            </a:endParaRPr>
          </a:p>
        </p:txBody>
      </p:sp>
      <p:grpSp>
        <p:nvGrpSpPr>
          <p:cNvPr id="41" name="Group 40">
            <a:extLst>
              <a:ext uri="{FF2B5EF4-FFF2-40B4-BE49-F238E27FC236}">
                <a16:creationId xmlns:a16="http://schemas.microsoft.com/office/drawing/2014/main" id="{4C3A3AE6-AE83-9FEC-6A9E-9919FC46AC08}"/>
              </a:ext>
            </a:extLst>
          </p:cNvPr>
          <p:cNvGrpSpPr/>
          <p:nvPr/>
        </p:nvGrpSpPr>
        <p:grpSpPr>
          <a:xfrm>
            <a:off x="8000132" y="1834411"/>
            <a:ext cx="598508" cy="629252"/>
            <a:chOff x="7690352" y="767095"/>
            <a:chExt cx="598508" cy="629252"/>
          </a:xfrm>
        </p:grpSpPr>
        <p:grpSp>
          <p:nvGrpSpPr>
            <p:cNvPr id="53" name="Group 52">
              <a:extLst>
                <a:ext uri="{FF2B5EF4-FFF2-40B4-BE49-F238E27FC236}">
                  <a16:creationId xmlns:a16="http://schemas.microsoft.com/office/drawing/2014/main" id="{B11F2AAB-50D7-3BAD-3402-A500A817323A}"/>
                </a:ext>
              </a:extLst>
            </p:cNvPr>
            <p:cNvGrpSpPr/>
            <p:nvPr/>
          </p:nvGrpSpPr>
          <p:grpSpPr>
            <a:xfrm>
              <a:off x="7701393" y="767095"/>
              <a:ext cx="314122" cy="254370"/>
              <a:chOff x="5468516" y="1352589"/>
              <a:chExt cx="281832" cy="228222"/>
            </a:xfrm>
          </p:grpSpPr>
          <p:sp>
            <p:nvSpPr>
              <p:cNvPr id="81" name="Freeform 160">
                <a:extLst>
                  <a:ext uri="{FF2B5EF4-FFF2-40B4-BE49-F238E27FC236}">
                    <a16:creationId xmlns:a16="http://schemas.microsoft.com/office/drawing/2014/main" id="{F0750A82-B4D2-252B-D8FE-27C531428541}"/>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2" name="Freeform 161">
                <a:extLst>
                  <a:ext uri="{FF2B5EF4-FFF2-40B4-BE49-F238E27FC236}">
                    <a16:creationId xmlns:a16="http://schemas.microsoft.com/office/drawing/2014/main" id="{E08E2CC8-635A-4D2E-FADA-A6CEDD995157}"/>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7F14B194-1AAA-9B09-4BC4-C6962B44D78B}"/>
                </a:ext>
              </a:extLst>
            </p:cNvPr>
            <p:cNvGrpSpPr/>
            <p:nvPr/>
          </p:nvGrpSpPr>
          <p:grpSpPr>
            <a:xfrm>
              <a:off x="7787400" y="818363"/>
              <a:ext cx="314122" cy="254370"/>
              <a:chOff x="5468516" y="1352589"/>
              <a:chExt cx="281832" cy="228222"/>
            </a:xfrm>
          </p:grpSpPr>
          <p:sp>
            <p:nvSpPr>
              <p:cNvPr id="79" name="Freeform 163">
                <a:extLst>
                  <a:ext uri="{FF2B5EF4-FFF2-40B4-BE49-F238E27FC236}">
                    <a16:creationId xmlns:a16="http://schemas.microsoft.com/office/drawing/2014/main" id="{F8E65CC5-C4FB-4303-1CCB-6CE18C65A1F1}"/>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0" name="Freeform 164">
                <a:extLst>
                  <a:ext uri="{FF2B5EF4-FFF2-40B4-BE49-F238E27FC236}">
                    <a16:creationId xmlns:a16="http://schemas.microsoft.com/office/drawing/2014/main" id="{A8A23EEB-114E-0364-E59A-67C5EA997A89}"/>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736347A5-C526-43BA-9DE0-86FAB9F30B21}"/>
                </a:ext>
              </a:extLst>
            </p:cNvPr>
            <p:cNvGrpSpPr/>
            <p:nvPr/>
          </p:nvGrpSpPr>
          <p:grpSpPr>
            <a:xfrm rot="21229274">
              <a:off x="7692431" y="838182"/>
              <a:ext cx="484540" cy="322110"/>
              <a:chOff x="5468516" y="1352589"/>
              <a:chExt cx="281832" cy="228222"/>
            </a:xfrm>
          </p:grpSpPr>
          <p:sp>
            <p:nvSpPr>
              <p:cNvPr id="77" name="Freeform 166">
                <a:extLst>
                  <a:ext uri="{FF2B5EF4-FFF2-40B4-BE49-F238E27FC236}">
                    <a16:creationId xmlns:a16="http://schemas.microsoft.com/office/drawing/2014/main" id="{DE28EB47-FE44-28C5-669C-55061165728D}"/>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8" name="Freeform 167">
                <a:extLst>
                  <a:ext uri="{FF2B5EF4-FFF2-40B4-BE49-F238E27FC236}">
                    <a16:creationId xmlns:a16="http://schemas.microsoft.com/office/drawing/2014/main" id="{0EEC1201-DEE7-2DE8-C056-490CF1075806}"/>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6" name="Group 55">
              <a:extLst>
                <a:ext uri="{FF2B5EF4-FFF2-40B4-BE49-F238E27FC236}">
                  <a16:creationId xmlns:a16="http://schemas.microsoft.com/office/drawing/2014/main" id="{845265B4-6254-F694-E022-84D91823D997}"/>
                </a:ext>
              </a:extLst>
            </p:cNvPr>
            <p:cNvGrpSpPr/>
            <p:nvPr/>
          </p:nvGrpSpPr>
          <p:grpSpPr>
            <a:xfrm rot="10800000">
              <a:off x="7733042" y="1022325"/>
              <a:ext cx="314122" cy="254370"/>
              <a:chOff x="5468516" y="1352589"/>
              <a:chExt cx="281832" cy="228222"/>
            </a:xfrm>
          </p:grpSpPr>
          <p:sp>
            <p:nvSpPr>
              <p:cNvPr id="75" name="Freeform 169">
                <a:extLst>
                  <a:ext uri="{FF2B5EF4-FFF2-40B4-BE49-F238E27FC236}">
                    <a16:creationId xmlns:a16="http://schemas.microsoft.com/office/drawing/2014/main" id="{A60B7C5F-A233-19BA-AC14-3D7130FA99A5}"/>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6" name="Freeform 170">
                <a:extLst>
                  <a:ext uri="{FF2B5EF4-FFF2-40B4-BE49-F238E27FC236}">
                    <a16:creationId xmlns:a16="http://schemas.microsoft.com/office/drawing/2014/main" id="{3EBBB330-7E29-B5BE-7DB4-6B7DF44EDB73}"/>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7E5CF1CD-31C4-F7F4-6CE1-6350485087D0}"/>
                </a:ext>
              </a:extLst>
            </p:cNvPr>
            <p:cNvGrpSpPr/>
            <p:nvPr/>
          </p:nvGrpSpPr>
          <p:grpSpPr>
            <a:xfrm rot="10800000">
              <a:off x="7947955" y="922130"/>
              <a:ext cx="314122" cy="254370"/>
              <a:chOff x="5468516" y="1352589"/>
              <a:chExt cx="281832" cy="228222"/>
            </a:xfrm>
          </p:grpSpPr>
          <p:sp>
            <p:nvSpPr>
              <p:cNvPr id="73" name="Freeform 172">
                <a:extLst>
                  <a:ext uri="{FF2B5EF4-FFF2-40B4-BE49-F238E27FC236}">
                    <a16:creationId xmlns:a16="http://schemas.microsoft.com/office/drawing/2014/main" id="{CB099BE0-04B4-07F4-E314-347B578640C6}"/>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4" name="Freeform 173">
                <a:extLst>
                  <a:ext uri="{FF2B5EF4-FFF2-40B4-BE49-F238E27FC236}">
                    <a16:creationId xmlns:a16="http://schemas.microsoft.com/office/drawing/2014/main" id="{18F36390-ECD0-267E-1F57-E52548CA91F2}"/>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8" name="Group 57">
              <a:extLst>
                <a:ext uri="{FF2B5EF4-FFF2-40B4-BE49-F238E27FC236}">
                  <a16:creationId xmlns:a16="http://schemas.microsoft.com/office/drawing/2014/main" id="{E90A80D8-664B-11B1-225A-875C11FDA012}"/>
                </a:ext>
              </a:extLst>
            </p:cNvPr>
            <p:cNvGrpSpPr/>
            <p:nvPr/>
          </p:nvGrpSpPr>
          <p:grpSpPr>
            <a:xfrm rot="10800000">
              <a:off x="7842034" y="1070812"/>
              <a:ext cx="402005" cy="325535"/>
              <a:chOff x="5468516" y="1352589"/>
              <a:chExt cx="281832" cy="228222"/>
            </a:xfrm>
          </p:grpSpPr>
          <p:sp>
            <p:nvSpPr>
              <p:cNvPr id="71" name="Freeform 175">
                <a:extLst>
                  <a:ext uri="{FF2B5EF4-FFF2-40B4-BE49-F238E27FC236}">
                    <a16:creationId xmlns:a16="http://schemas.microsoft.com/office/drawing/2014/main" id="{D4760D73-5E40-F218-9DCC-CEB682A9B501}"/>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12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2" name="Freeform 176">
                <a:extLst>
                  <a:ext uri="{FF2B5EF4-FFF2-40B4-BE49-F238E27FC236}">
                    <a16:creationId xmlns:a16="http://schemas.microsoft.com/office/drawing/2014/main" id="{2C1E759A-DAB7-8309-7FD5-6EB73E02058E}"/>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12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9" name="Group 58">
              <a:extLst>
                <a:ext uri="{FF2B5EF4-FFF2-40B4-BE49-F238E27FC236}">
                  <a16:creationId xmlns:a16="http://schemas.microsoft.com/office/drawing/2014/main" id="{235E266C-F70C-483C-3BB8-653A7EA4B60E}"/>
                </a:ext>
              </a:extLst>
            </p:cNvPr>
            <p:cNvGrpSpPr/>
            <p:nvPr/>
          </p:nvGrpSpPr>
          <p:grpSpPr>
            <a:xfrm rot="10800000">
              <a:off x="7930017" y="1025480"/>
              <a:ext cx="314122" cy="254370"/>
              <a:chOff x="5468516" y="1352589"/>
              <a:chExt cx="281832" cy="228222"/>
            </a:xfrm>
          </p:grpSpPr>
          <p:sp>
            <p:nvSpPr>
              <p:cNvPr id="69" name="Freeform 178">
                <a:extLst>
                  <a:ext uri="{FF2B5EF4-FFF2-40B4-BE49-F238E27FC236}">
                    <a16:creationId xmlns:a16="http://schemas.microsoft.com/office/drawing/2014/main" id="{84080012-451C-625E-E411-BA3734113153}"/>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Freeform 179">
                <a:extLst>
                  <a:ext uri="{FF2B5EF4-FFF2-40B4-BE49-F238E27FC236}">
                    <a16:creationId xmlns:a16="http://schemas.microsoft.com/office/drawing/2014/main" id="{A22DA234-E70B-62DB-5881-D41ABFCD6510}"/>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0" name="Group 59">
              <a:extLst>
                <a:ext uri="{FF2B5EF4-FFF2-40B4-BE49-F238E27FC236}">
                  <a16:creationId xmlns:a16="http://schemas.microsoft.com/office/drawing/2014/main" id="{C3B11969-452C-A672-A7C6-951A4BB0DD63}"/>
                </a:ext>
              </a:extLst>
            </p:cNvPr>
            <p:cNvGrpSpPr/>
            <p:nvPr/>
          </p:nvGrpSpPr>
          <p:grpSpPr>
            <a:xfrm rot="10800000">
              <a:off x="7959375" y="1133919"/>
              <a:ext cx="314122" cy="254370"/>
              <a:chOff x="5468516" y="1352589"/>
              <a:chExt cx="281832" cy="228222"/>
            </a:xfrm>
          </p:grpSpPr>
          <p:sp>
            <p:nvSpPr>
              <p:cNvPr id="67" name="Freeform 181">
                <a:extLst>
                  <a:ext uri="{FF2B5EF4-FFF2-40B4-BE49-F238E27FC236}">
                    <a16:creationId xmlns:a16="http://schemas.microsoft.com/office/drawing/2014/main" id="{46319D32-A867-A50D-8817-C376A5AB780E}"/>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 name="Freeform 182">
                <a:extLst>
                  <a:ext uri="{FF2B5EF4-FFF2-40B4-BE49-F238E27FC236}">
                    <a16:creationId xmlns:a16="http://schemas.microsoft.com/office/drawing/2014/main" id="{BBB980AF-0C35-BD65-E43E-3D45201302E4}"/>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1" name="Group 60">
              <a:extLst>
                <a:ext uri="{FF2B5EF4-FFF2-40B4-BE49-F238E27FC236}">
                  <a16:creationId xmlns:a16="http://schemas.microsoft.com/office/drawing/2014/main" id="{7D536502-FCE5-9BA6-3D49-081D383D1762}"/>
                </a:ext>
              </a:extLst>
            </p:cNvPr>
            <p:cNvGrpSpPr/>
            <p:nvPr/>
          </p:nvGrpSpPr>
          <p:grpSpPr>
            <a:xfrm rot="10800000">
              <a:off x="7787850" y="878511"/>
              <a:ext cx="422934" cy="434453"/>
              <a:chOff x="3948630" y="1415114"/>
              <a:chExt cx="339159" cy="348396"/>
            </a:xfrm>
          </p:grpSpPr>
          <p:sp>
            <p:nvSpPr>
              <p:cNvPr id="63" name="Up Arrow 184">
                <a:extLst>
                  <a:ext uri="{FF2B5EF4-FFF2-40B4-BE49-F238E27FC236}">
                    <a16:creationId xmlns:a16="http://schemas.microsoft.com/office/drawing/2014/main" id="{C8A565B4-EA14-C06C-C7B9-082D4FBDB6E6}"/>
                  </a:ext>
                </a:extLst>
              </p:cNvPr>
              <p:cNvSpPr/>
              <p:nvPr/>
            </p:nvSpPr>
            <p:spPr>
              <a:xfrm>
                <a:off x="3955058" y="1424778"/>
                <a:ext cx="332731" cy="330485"/>
              </a:xfrm>
              <a:prstGeom prst="upArrow">
                <a:avLst>
                  <a:gd name="adj1" fmla="val 39292"/>
                  <a:gd name="adj2" fmla="val 50000"/>
                </a:avLst>
              </a:prstGeom>
              <a:solidFill>
                <a:schemeClr val="bg2"/>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64" name="Straight Connector 63">
                <a:extLst>
                  <a:ext uri="{FF2B5EF4-FFF2-40B4-BE49-F238E27FC236}">
                    <a16:creationId xmlns:a16="http://schemas.microsoft.com/office/drawing/2014/main" id="{30096FE9-DA4B-3199-0B97-7463533BC9A7}"/>
                  </a:ext>
                </a:extLst>
              </p:cNvPr>
              <p:cNvCxnSpPr/>
              <p:nvPr/>
            </p:nvCxnSpPr>
            <p:spPr>
              <a:xfrm flipV="1">
                <a:off x="3948630" y="1415114"/>
                <a:ext cx="174550" cy="181447"/>
              </a:xfrm>
              <a:prstGeom prst="line">
                <a:avLst/>
              </a:prstGeom>
              <a:noFill/>
              <a:ln w="38100">
                <a:solidFill>
                  <a:srgbClr val="00A5E3"/>
                </a:solidFill>
              </a:ln>
              <a:effectLst/>
            </p:spPr>
            <p:style>
              <a:lnRef idx="1">
                <a:schemeClr val="accent1"/>
              </a:lnRef>
              <a:fillRef idx="3">
                <a:schemeClr val="accent1"/>
              </a:fillRef>
              <a:effectRef idx="2">
                <a:schemeClr val="accent1"/>
              </a:effectRef>
              <a:fontRef idx="minor">
                <a:schemeClr val="lt1"/>
              </a:fontRef>
            </p:style>
          </p:cxnSp>
          <p:cxnSp>
            <p:nvCxnSpPr>
              <p:cNvPr id="65" name="Straight Connector 64">
                <a:extLst>
                  <a:ext uri="{FF2B5EF4-FFF2-40B4-BE49-F238E27FC236}">
                    <a16:creationId xmlns:a16="http://schemas.microsoft.com/office/drawing/2014/main" id="{68000E36-E5E0-96C0-689C-A105F7FEF5BB}"/>
                  </a:ext>
                </a:extLst>
              </p:cNvPr>
              <p:cNvCxnSpPr/>
              <p:nvPr/>
            </p:nvCxnSpPr>
            <p:spPr>
              <a:xfrm flipV="1">
                <a:off x="4055959" y="1617300"/>
                <a:ext cx="15805" cy="146210"/>
              </a:xfrm>
              <a:prstGeom prst="line">
                <a:avLst/>
              </a:prstGeom>
              <a:noFill/>
              <a:ln w="47625">
                <a:solidFill>
                  <a:srgbClr val="00A5E3"/>
                </a:solidFill>
              </a:ln>
              <a:effectLst/>
            </p:spPr>
            <p:style>
              <a:lnRef idx="1">
                <a:schemeClr val="accent1"/>
              </a:lnRef>
              <a:fillRef idx="3">
                <a:schemeClr val="accent1"/>
              </a:fillRef>
              <a:effectRef idx="2">
                <a:schemeClr val="accent1"/>
              </a:effectRef>
              <a:fontRef idx="minor">
                <a:schemeClr val="lt1"/>
              </a:fontRef>
            </p:style>
          </p:cxnSp>
          <p:sp>
            <p:nvSpPr>
              <p:cNvPr id="66" name="Up Arrow 187">
                <a:extLst>
                  <a:ext uri="{FF2B5EF4-FFF2-40B4-BE49-F238E27FC236}">
                    <a16:creationId xmlns:a16="http://schemas.microsoft.com/office/drawing/2014/main" id="{F19182C6-A86D-0B3F-0F47-F92F9439AB64}"/>
                  </a:ext>
                </a:extLst>
              </p:cNvPr>
              <p:cNvSpPr/>
              <p:nvPr/>
            </p:nvSpPr>
            <p:spPr>
              <a:xfrm>
                <a:off x="3955058" y="1424778"/>
                <a:ext cx="332731" cy="330485"/>
              </a:xfrm>
              <a:prstGeom prst="upArrow">
                <a:avLst>
                  <a:gd name="adj1" fmla="val 39292"/>
                  <a:gd name="adj2" fmla="val 50000"/>
                </a:avLst>
              </a:prstGeom>
              <a:noFill/>
              <a:ln w="15875">
                <a:solidFill>
                  <a:srgbClr val="1E1E1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2" name="Oval 61">
              <a:extLst>
                <a:ext uri="{FF2B5EF4-FFF2-40B4-BE49-F238E27FC236}">
                  <a16:creationId xmlns:a16="http://schemas.microsoft.com/office/drawing/2014/main" id="{61F5894C-E84F-3030-6A36-8D976471B7E0}"/>
                </a:ext>
              </a:extLst>
            </p:cNvPr>
            <p:cNvSpPr/>
            <p:nvPr/>
          </p:nvSpPr>
          <p:spPr>
            <a:xfrm>
              <a:off x="7690352" y="791543"/>
              <a:ext cx="598508" cy="598508"/>
            </a:xfrm>
            <a:prstGeom prst="ellipse">
              <a:avLst/>
            </a:prstGeom>
            <a:noFill/>
            <a:ln w="22225">
              <a:solidFill>
                <a:srgbClr val="1E1E1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83" name="Group 82">
            <a:extLst>
              <a:ext uri="{FF2B5EF4-FFF2-40B4-BE49-F238E27FC236}">
                <a16:creationId xmlns:a16="http://schemas.microsoft.com/office/drawing/2014/main" id="{BEFDFE4F-D9A8-11BC-7DFF-6AC65FD0F540}"/>
              </a:ext>
            </a:extLst>
          </p:cNvPr>
          <p:cNvGrpSpPr/>
          <p:nvPr/>
        </p:nvGrpSpPr>
        <p:grpSpPr>
          <a:xfrm>
            <a:off x="6899647" y="1834411"/>
            <a:ext cx="598508" cy="629252"/>
            <a:chOff x="6594863" y="1557765"/>
            <a:chExt cx="598508" cy="629252"/>
          </a:xfrm>
        </p:grpSpPr>
        <p:grpSp>
          <p:nvGrpSpPr>
            <p:cNvPr id="84" name="Group 83">
              <a:extLst>
                <a:ext uri="{FF2B5EF4-FFF2-40B4-BE49-F238E27FC236}">
                  <a16:creationId xmlns:a16="http://schemas.microsoft.com/office/drawing/2014/main" id="{B1872EE7-7326-7E40-471E-7A795B2D31CE}"/>
                </a:ext>
              </a:extLst>
            </p:cNvPr>
            <p:cNvGrpSpPr/>
            <p:nvPr/>
          </p:nvGrpSpPr>
          <p:grpSpPr>
            <a:xfrm>
              <a:off x="6605100" y="1557765"/>
              <a:ext cx="314122" cy="254370"/>
              <a:chOff x="5468516" y="1352589"/>
              <a:chExt cx="281832" cy="228222"/>
            </a:xfrm>
          </p:grpSpPr>
          <p:sp>
            <p:nvSpPr>
              <p:cNvPr id="112" name="Freeform 220">
                <a:extLst>
                  <a:ext uri="{FF2B5EF4-FFF2-40B4-BE49-F238E27FC236}">
                    <a16:creationId xmlns:a16="http://schemas.microsoft.com/office/drawing/2014/main" id="{4B3FA9BE-C04A-C595-4C08-B62A4D167D85}"/>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3" name="Freeform 221">
                <a:extLst>
                  <a:ext uri="{FF2B5EF4-FFF2-40B4-BE49-F238E27FC236}">
                    <a16:creationId xmlns:a16="http://schemas.microsoft.com/office/drawing/2014/main" id="{D2A31585-B084-BF63-F45A-3A4E0B6C1602}"/>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85" name="Group 84">
              <a:extLst>
                <a:ext uri="{FF2B5EF4-FFF2-40B4-BE49-F238E27FC236}">
                  <a16:creationId xmlns:a16="http://schemas.microsoft.com/office/drawing/2014/main" id="{02FEA07D-C948-1A7D-59CB-619AC1A4B7DF}"/>
                </a:ext>
              </a:extLst>
            </p:cNvPr>
            <p:cNvGrpSpPr/>
            <p:nvPr/>
          </p:nvGrpSpPr>
          <p:grpSpPr>
            <a:xfrm>
              <a:off x="6691107" y="1609033"/>
              <a:ext cx="314122" cy="254370"/>
              <a:chOff x="5468516" y="1352589"/>
              <a:chExt cx="281832" cy="228222"/>
            </a:xfrm>
          </p:grpSpPr>
          <p:sp>
            <p:nvSpPr>
              <p:cNvPr id="110" name="Freeform 218">
                <a:extLst>
                  <a:ext uri="{FF2B5EF4-FFF2-40B4-BE49-F238E27FC236}">
                    <a16:creationId xmlns:a16="http://schemas.microsoft.com/office/drawing/2014/main" id="{455E2810-38A0-EFBE-3196-ABA0ADCD4A20}"/>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1" name="Freeform 219">
                <a:extLst>
                  <a:ext uri="{FF2B5EF4-FFF2-40B4-BE49-F238E27FC236}">
                    <a16:creationId xmlns:a16="http://schemas.microsoft.com/office/drawing/2014/main" id="{4BEA4C5C-A433-869E-C8AB-2A65BA419F00}"/>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86" name="Group 85">
              <a:extLst>
                <a:ext uri="{FF2B5EF4-FFF2-40B4-BE49-F238E27FC236}">
                  <a16:creationId xmlns:a16="http://schemas.microsoft.com/office/drawing/2014/main" id="{92F6AE5C-87DB-7302-55AD-74EC013BCB9E}"/>
                </a:ext>
              </a:extLst>
            </p:cNvPr>
            <p:cNvGrpSpPr/>
            <p:nvPr/>
          </p:nvGrpSpPr>
          <p:grpSpPr>
            <a:xfrm rot="21229274">
              <a:off x="6596138" y="1628852"/>
              <a:ext cx="484540" cy="322110"/>
              <a:chOff x="5468516" y="1352589"/>
              <a:chExt cx="281832" cy="228222"/>
            </a:xfrm>
          </p:grpSpPr>
          <p:sp>
            <p:nvSpPr>
              <p:cNvPr id="108" name="Freeform 216">
                <a:extLst>
                  <a:ext uri="{FF2B5EF4-FFF2-40B4-BE49-F238E27FC236}">
                    <a16:creationId xmlns:a16="http://schemas.microsoft.com/office/drawing/2014/main" id="{08B3189D-20B0-6086-801C-80C222FC2F8E}"/>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9" name="Freeform 217">
                <a:extLst>
                  <a:ext uri="{FF2B5EF4-FFF2-40B4-BE49-F238E27FC236}">
                    <a16:creationId xmlns:a16="http://schemas.microsoft.com/office/drawing/2014/main" id="{BB413C96-0219-18EF-2458-8282E9CE432A}"/>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87" name="Group 86">
              <a:extLst>
                <a:ext uri="{FF2B5EF4-FFF2-40B4-BE49-F238E27FC236}">
                  <a16:creationId xmlns:a16="http://schemas.microsoft.com/office/drawing/2014/main" id="{94773EAA-2962-0C10-7796-EE7226BB4E5D}"/>
                </a:ext>
              </a:extLst>
            </p:cNvPr>
            <p:cNvGrpSpPr/>
            <p:nvPr/>
          </p:nvGrpSpPr>
          <p:grpSpPr>
            <a:xfrm rot="10800000">
              <a:off x="6636749" y="1812995"/>
              <a:ext cx="314122" cy="254370"/>
              <a:chOff x="5468516" y="1352589"/>
              <a:chExt cx="281832" cy="228222"/>
            </a:xfrm>
          </p:grpSpPr>
          <p:sp>
            <p:nvSpPr>
              <p:cNvPr id="106" name="Freeform 214">
                <a:extLst>
                  <a:ext uri="{FF2B5EF4-FFF2-40B4-BE49-F238E27FC236}">
                    <a16:creationId xmlns:a16="http://schemas.microsoft.com/office/drawing/2014/main" id="{36F002EA-D845-C641-F93D-75A70F7F5335}"/>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7" name="Freeform 215">
                <a:extLst>
                  <a:ext uri="{FF2B5EF4-FFF2-40B4-BE49-F238E27FC236}">
                    <a16:creationId xmlns:a16="http://schemas.microsoft.com/office/drawing/2014/main" id="{F224864B-A72B-014E-C731-4F699E6D88FE}"/>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88" name="Group 87">
              <a:extLst>
                <a:ext uri="{FF2B5EF4-FFF2-40B4-BE49-F238E27FC236}">
                  <a16:creationId xmlns:a16="http://schemas.microsoft.com/office/drawing/2014/main" id="{4D61DC3E-D8F4-A252-BC63-85EA5E2ECCE1}"/>
                </a:ext>
              </a:extLst>
            </p:cNvPr>
            <p:cNvGrpSpPr/>
            <p:nvPr/>
          </p:nvGrpSpPr>
          <p:grpSpPr>
            <a:xfrm rot="10800000">
              <a:off x="6851662" y="1712800"/>
              <a:ext cx="314122" cy="254370"/>
              <a:chOff x="5468516" y="1352589"/>
              <a:chExt cx="281832" cy="228222"/>
            </a:xfrm>
          </p:grpSpPr>
          <p:sp>
            <p:nvSpPr>
              <p:cNvPr id="104" name="Freeform 212">
                <a:extLst>
                  <a:ext uri="{FF2B5EF4-FFF2-40B4-BE49-F238E27FC236}">
                    <a16:creationId xmlns:a16="http://schemas.microsoft.com/office/drawing/2014/main" id="{BD3F41FB-E46A-22EE-ACCC-A87FF27D413A}"/>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5" name="Freeform 213">
                <a:extLst>
                  <a:ext uri="{FF2B5EF4-FFF2-40B4-BE49-F238E27FC236}">
                    <a16:creationId xmlns:a16="http://schemas.microsoft.com/office/drawing/2014/main" id="{39DFEBFD-3764-E525-BAE5-B403EF4A325F}"/>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89" name="Group 88">
              <a:extLst>
                <a:ext uri="{FF2B5EF4-FFF2-40B4-BE49-F238E27FC236}">
                  <a16:creationId xmlns:a16="http://schemas.microsoft.com/office/drawing/2014/main" id="{3985FBF8-0486-E591-22C3-111D88385603}"/>
                </a:ext>
              </a:extLst>
            </p:cNvPr>
            <p:cNvGrpSpPr/>
            <p:nvPr/>
          </p:nvGrpSpPr>
          <p:grpSpPr>
            <a:xfrm rot="10800000">
              <a:off x="6745741" y="1861482"/>
              <a:ext cx="402005" cy="325535"/>
              <a:chOff x="5468516" y="1352589"/>
              <a:chExt cx="281832" cy="228222"/>
            </a:xfrm>
          </p:grpSpPr>
          <p:sp>
            <p:nvSpPr>
              <p:cNvPr id="102" name="Freeform 210">
                <a:extLst>
                  <a:ext uri="{FF2B5EF4-FFF2-40B4-BE49-F238E27FC236}">
                    <a16:creationId xmlns:a16="http://schemas.microsoft.com/office/drawing/2014/main" id="{D50C5B98-9141-D6FC-6E32-6CC000BFE3D1}"/>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127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3" name="Freeform 211">
                <a:extLst>
                  <a:ext uri="{FF2B5EF4-FFF2-40B4-BE49-F238E27FC236}">
                    <a16:creationId xmlns:a16="http://schemas.microsoft.com/office/drawing/2014/main" id="{24ED73DF-0FC7-5D51-24A8-AB29A510C870}"/>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127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90" name="Group 89">
              <a:extLst>
                <a:ext uri="{FF2B5EF4-FFF2-40B4-BE49-F238E27FC236}">
                  <a16:creationId xmlns:a16="http://schemas.microsoft.com/office/drawing/2014/main" id="{DF6DA334-FB92-165B-BE88-3ABB62DD78DD}"/>
                </a:ext>
              </a:extLst>
            </p:cNvPr>
            <p:cNvGrpSpPr/>
            <p:nvPr/>
          </p:nvGrpSpPr>
          <p:grpSpPr>
            <a:xfrm rot="10800000">
              <a:off x="6833724" y="1816150"/>
              <a:ext cx="314122" cy="254370"/>
              <a:chOff x="5468516" y="1352589"/>
              <a:chExt cx="281832" cy="228222"/>
            </a:xfrm>
          </p:grpSpPr>
          <p:sp>
            <p:nvSpPr>
              <p:cNvPr id="100" name="Freeform 208">
                <a:extLst>
                  <a:ext uri="{FF2B5EF4-FFF2-40B4-BE49-F238E27FC236}">
                    <a16:creationId xmlns:a16="http://schemas.microsoft.com/office/drawing/2014/main" id="{C8DBDCBF-BF8D-8837-B7B5-50E00F69C6FF}"/>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1" name="Freeform 209">
                <a:extLst>
                  <a:ext uri="{FF2B5EF4-FFF2-40B4-BE49-F238E27FC236}">
                    <a16:creationId xmlns:a16="http://schemas.microsoft.com/office/drawing/2014/main" id="{F919B5D8-D06E-E5BE-A2DF-A58460D53975}"/>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91" name="Group 90">
              <a:extLst>
                <a:ext uri="{FF2B5EF4-FFF2-40B4-BE49-F238E27FC236}">
                  <a16:creationId xmlns:a16="http://schemas.microsoft.com/office/drawing/2014/main" id="{2B72A48C-E8A0-5478-E53C-788A33D0422B}"/>
                </a:ext>
              </a:extLst>
            </p:cNvPr>
            <p:cNvGrpSpPr/>
            <p:nvPr/>
          </p:nvGrpSpPr>
          <p:grpSpPr>
            <a:xfrm rot="10800000">
              <a:off x="6863082" y="1924589"/>
              <a:ext cx="314122" cy="254370"/>
              <a:chOff x="5468516" y="1352589"/>
              <a:chExt cx="281832" cy="228222"/>
            </a:xfrm>
          </p:grpSpPr>
          <p:sp>
            <p:nvSpPr>
              <p:cNvPr id="98" name="Freeform 206">
                <a:extLst>
                  <a:ext uri="{FF2B5EF4-FFF2-40B4-BE49-F238E27FC236}">
                    <a16:creationId xmlns:a16="http://schemas.microsoft.com/office/drawing/2014/main" id="{E08F5AE7-0F0F-8B8C-ED13-AA43172FBF7E}"/>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9" name="Freeform 207">
                <a:extLst>
                  <a:ext uri="{FF2B5EF4-FFF2-40B4-BE49-F238E27FC236}">
                    <a16:creationId xmlns:a16="http://schemas.microsoft.com/office/drawing/2014/main" id="{E8DCFD5D-6934-D8F2-A1E7-B276AAE4923F}"/>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92" name="Oval 91">
              <a:extLst>
                <a:ext uri="{FF2B5EF4-FFF2-40B4-BE49-F238E27FC236}">
                  <a16:creationId xmlns:a16="http://schemas.microsoft.com/office/drawing/2014/main" id="{5F8DA36B-F696-E710-6309-D8BFC26AC8BB}"/>
                </a:ext>
              </a:extLst>
            </p:cNvPr>
            <p:cNvSpPr/>
            <p:nvPr/>
          </p:nvSpPr>
          <p:spPr>
            <a:xfrm>
              <a:off x="6594863" y="1574097"/>
              <a:ext cx="598508" cy="598508"/>
            </a:xfrm>
            <a:prstGeom prst="ellipse">
              <a:avLst/>
            </a:prstGeom>
            <a:noFill/>
            <a:ln w="22225">
              <a:solidFill>
                <a:srgbClr val="1E1E1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3" name="Group 92">
              <a:extLst>
                <a:ext uri="{FF2B5EF4-FFF2-40B4-BE49-F238E27FC236}">
                  <a16:creationId xmlns:a16="http://schemas.microsoft.com/office/drawing/2014/main" id="{ED3DC7CF-F3AF-7071-3BC9-11DCFBEBE663}"/>
                </a:ext>
              </a:extLst>
            </p:cNvPr>
            <p:cNvGrpSpPr/>
            <p:nvPr/>
          </p:nvGrpSpPr>
          <p:grpSpPr>
            <a:xfrm>
              <a:off x="6652645" y="1712241"/>
              <a:ext cx="464027" cy="303634"/>
              <a:chOff x="5724897" y="1831569"/>
              <a:chExt cx="464027" cy="303634"/>
            </a:xfrm>
          </p:grpSpPr>
          <p:sp>
            <p:nvSpPr>
              <p:cNvPr id="94" name="Left-Right Arrow 225">
                <a:extLst>
                  <a:ext uri="{FF2B5EF4-FFF2-40B4-BE49-F238E27FC236}">
                    <a16:creationId xmlns:a16="http://schemas.microsoft.com/office/drawing/2014/main" id="{FAEFE090-573D-6763-14CC-9B819714B43D}"/>
                  </a:ext>
                </a:extLst>
              </p:cNvPr>
              <p:cNvSpPr/>
              <p:nvPr/>
            </p:nvSpPr>
            <p:spPr>
              <a:xfrm>
                <a:off x="5746452" y="1832900"/>
                <a:ext cx="442472" cy="302303"/>
              </a:xfrm>
              <a:prstGeom prst="leftRightArrow">
                <a:avLst>
                  <a:gd name="adj1" fmla="val 28448"/>
                  <a:gd name="adj2" fmla="val 50000"/>
                </a:avLst>
              </a:prstGeom>
              <a:solidFill>
                <a:schemeClr val="bg2"/>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95" name="Straight Connector 94">
                <a:extLst>
                  <a:ext uri="{FF2B5EF4-FFF2-40B4-BE49-F238E27FC236}">
                    <a16:creationId xmlns:a16="http://schemas.microsoft.com/office/drawing/2014/main" id="{7F92B5A0-EA34-528A-C2A4-E775B685526F}"/>
                  </a:ext>
                </a:extLst>
              </p:cNvPr>
              <p:cNvCxnSpPr/>
              <p:nvPr/>
            </p:nvCxnSpPr>
            <p:spPr>
              <a:xfrm flipV="1">
                <a:off x="5724897" y="1831569"/>
                <a:ext cx="205845" cy="205505"/>
              </a:xfrm>
              <a:prstGeom prst="line">
                <a:avLst/>
              </a:prstGeom>
              <a:noFill/>
              <a:ln w="38100">
                <a:solidFill>
                  <a:srgbClr val="9875A7"/>
                </a:solidFill>
              </a:ln>
              <a:effectLst/>
            </p:spPr>
            <p:style>
              <a:lnRef idx="1">
                <a:schemeClr val="accent1"/>
              </a:lnRef>
              <a:fillRef idx="3">
                <a:schemeClr val="accent1"/>
              </a:fillRef>
              <a:effectRef idx="2">
                <a:schemeClr val="accent1"/>
              </a:effectRef>
              <a:fontRef idx="minor">
                <a:schemeClr val="lt1"/>
              </a:fontRef>
            </p:style>
          </p:cxnSp>
          <p:cxnSp>
            <p:nvCxnSpPr>
              <p:cNvPr id="96" name="Straight Connector 95">
                <a:extLst>
                  <a:ext uri="{FF2B5EF4-FFF2-40B4-BE49-F238E27FC236}">
                    <a16:creationId xmlns:a16="http://schemas.microsoft.com/office/drawing/2014/main" id="{3CF83C12-00EF-2606-7412-98273BCED5AC}"/>
                  </a:ext>
                </a:extLst>
              </p:cNvPr>
              <p:cNvCxnSpPr/>
              <p:nvPr/>
            </p:nvCxnSpPr>
            <p:spPr>
              <a:xfrm flipV="1">
                <a:off x="6002433" y="2080945"/>
                <a:ext cx="171415" cy="45441"/>
              </a:xfrm>
              <a:prstGeom prst="line">
                <a:avLst/>
              </a:prstGeom>
              <a:noFill/>
              <a:ln w="38100">
                <a:solidFill>
                  <a:srgbClr val="9875A7"/>
                </a:solidFill>
              </a:ln>
              <a:effectLst/>
            </p:spPr>
            <p:style>
              <a:lnRef idx="1">
                <a:schemeClr val="accent1"/>
              </a:lnRef>
              <a:fillRef idx="3">
                <a:schemeClr val="accent1"/>
              </a:fillRef>
              <a:effectRef idx="2">
                <a:schemeClr val="accent1"/>
              </a:effectRef>
              <a:fontRef idx="minor">
                <a:schemeClr val="lt1"/>
              </a:fontRef>
            </p:style>
          </p:cxnSp>
          <p:sp>
            <p:nvSpPr>
              <p:cNvPr id="97" name="Left-Right Arrow 223">
                <a:extLst>
                  <a:ext uri="{FF2B5EF4-FFF2-40B4-BE49-F238E27FC236}">
                    <a16:creationId xmlns:a16="http://schemas.microsoft.com/office/drawing/2014/main" id="{F7A182B7-C668-DFA5-ECBA-522DD0FCF6E4}"/>
                  </a:ext>
                </a:extLst>
              </p:cNvPr>
              <p:cNvSpPr/>
              <p:nvPr/>
            </p:nvSpPr>
            <p:spPr>
              <a:xfrm>
                <a:off x="5746452" y="1832900"/>
                <a:ext cx="442472" cy="302303"/>
              </a:xfrm>
              <a:prstGeom prst="leftRightArrow">
                <a:avLst>
                  <a:gd name="adj1" fmla="val 28448"/>
                  <a:gd name="adj2" fmla="val 50000"/>
                </a:avLst>
              </a:pr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nvGrpSpPr>
          <p:cNvPr id="114" name="Group 113">
            <a:extLst>
              <a:ext uri="{FF2B5EF4-FFF2-40B4-BE49-F238E27FC236}">
                <a16:creationId xmlns:a16="http://schemas.microsoft.com/office/drawing/2014/main" id="{3465077E-AC2A-A2AF-7949-0E89269D6D8E}"/>
              </a:ext>
            </a:extLst>
          </p:cNvPr>
          <p:cNvGrpSpPr/>
          <p:nvPr/>
        </p:nvGrpSpPr>
        <p:grpSpPr>
          <a:xfrm>
            <a:off x="5709986" y="1834411"/>
            <a:ext cx="598508" cy="629252"/>
            <a:chOff x="5785812" y="1763079"/>
            <a:chExt cx="598508" cy="629252"/>
          </a:xfrm>
        </p:grpSpPr>
        <p:grpSp>
          <p:nvGrpSpPr>
            <p:cNvPr id="115" name="Group 114">
              <a:extLst>
                <a:ext uri="{FF2B5EF4-FFF2-40B4-BE49-F238E27FC236}">
                  <a16:creationId xmlns:a16="http://schemas.microsoft.com/office/drawing/2014/main" id="{5E52B276-B198-5F83-9163-8AD5477FF93B}"/>
                </a:ext>
              </a:extLst>
            </p:cNvPr>
            <p:cNvGrpSpPr/>
            <p:nvPr/>
          </p:nvGrpSpPr>
          <p:grpSpPr>
            <a:xfrm>
              <a:off x="5807563" y="1763079"/>
              <a:ext cx="314122" cy="254370"/>
              <a:chOff x="5468516" y="1352589"/>
              <a:chExt cx="281832" cy="228222"/>
            </a:xfrm>
          </p:grpSpPr>
          <p:sp>
            <p:nvSpPr>
              <p:cNvPr id="143" name="Freeform 147">
                <a:extLst>
                  <a:ext uri="{FF2B5EF4-FFF2-40B4-BE49-F238E27FC236}">
                    <a16:creationId xmlns:a16="http://schemas.microsoft.com/office/drawing/2014/main" id="{ADEA30B4-A281-F52B-8650-33987E9F02EE}"/>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sp>
            <p:nvSpPr>
              <p:cNvPr id="144" name="Freeform 148">
                <a:extLst>
                  <a:ext uri="{FF2B5EF4-FFF2-40B4-BE49-F238E27FC236}">
                    <a16:creationId xmlns:a16="http://schemas.microsoft.com/office/drawing/2014/main" id="{95264D97-B284-F9F1-EDDB-C0F9EDB5E9CD}"/>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grpSp>
        <p:grpSp>
          <p:nvGrpSpPr>
            <p:cNvPr id="116" name="Group 115">
              <a:extLst>
                <a:ext uri="{FF2B5EF4-FFF2-40B4-BE49-F238E27FC236}">
                  <a16:creationId xmlns:a16="http://schemas.microsoft.com/office/drawing/2014/main" id="{10150CC3-848B-402F-EED6-7308FF1A950F}"/>
                </a:ext>
              </a:extLst>
            </p:cNvPr>
            <p:cNvGrpSpPr/>
            <p:nvPr/>
          </p:nvGrpSpPr>
          <p:grpSpPr>
            <a:xfrm>
              <a:off x="5893570" y="1814347"/>
              <a:ext cx="314122" cy="254370"/>
              <a:chOff x="5468516" y="1352589"/>
              <a:chExt cx="281832" cy="228222"/>
            </a:xfrm>
          </p:grpSpPr>
          <p:sp>
            <p:nvSpPr>
              <p:cNvPr id="141" name="Freeform 145">
                <a:extLst>
                  <a:ext uri="{FF2B5EF4-FFF2-40B4-BE49-F238E27FC236}">
                    <a16:creationId xmlns:a16="http://schemas.microsoft.com/office/drawing/2014/main" id="{57D4FB4D-6720-E070-6A6B-3B8D9690662B}"/>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sp>
            <p:nvSpPr>
              <p:cNvPr id="142" name="Freeform 146">
                <a:extLst>
                  <a:ext uri="{FF2B5EF4-FFF2-40B4-BE49-F238E27FC236}">
                    <a16:creationId xmlns:a16="http://schemas.microsoft.com/office/drawing/2014/main" id="{FC21844B-582F-BD85-E05F-1E2E17175B23}"/>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grpSp>
        <p:grpSp>
          <p:nvGrpSpPr>
            <p:cNvPr id="117" name="Group 116">
              <a:extLst>
                <a:ext uri="{FF2B5EF4-FFF2-40B4-BE49-F238E27FC236}">
                  <a16:creationId xmlns:a16="http://schemas.microsoft.com/office/drawing/2014/main" id="{8EC1B9CC-A0CE-4D86-9509-8ACDD17D9352}"/>
                </a:ext>
              </a:extLst>
            </p:cNvPr>
            <p:cNvGrpSpPr/>
            <p:nvPr/>
          </p:nvGrpSpPr>
          <p:grpSpPr>
            <a:xfrm rot="21229274">
              <a:off x="5798601" y="1834166"/>
              <a:ext cx="484540" cy="322110"/>
              <a:chOff x="5468516" y="1352589"/>
              <a:chExt cx="281832" cy="228222"/>
            </a:xfrm>
          </p:grpSpPr>
          <p:sp>
            <p:nvSpPr>
              <p:cNvPr id="139" name="Freeform 143">
                <a:extLst>
                  <a:ext uri="{FF2B5EF4-FFF2-40B4-BE49-F238E27FC236}">
                    <a16:creationId xmlns:a16="http://schemas.microsoft.com/office/drawing/2014/main" id="{2E1BCB1B-79A6-C9DB-F3B0-3676033D2387}"/>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sp>
            <p:nvSpPr>
              <p:cNvPr id="140" name="Freeform 144">
                <a:extLst>
                  <a:ext uri="{FF2B5EF4-FFF2-40B4-BE49-F238E27FC236}">
                    <a16:creationId xmlns:a16="http://schemas.microsoft.com/office/drawing/2014/main" id="{84C012EE-B96F-A10D-DAE6-52BEF560A8D2}"/>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grpSp>
        <p:grpSp>
          <p:nvGrpSpPr>
            <p:cNvPr id="118" name="Group 117">
              <a:extLst>
                <a:ext uri="{FF2B5EF4-FFF2-40B4-BE49-F238E27FC236}">
                  <a16:creationId xmlns:a16="http://schemas.microsoft.com/office/drawing/2014/main" id="{958FC7E3-DDC7-FA26-FBA1-8F23982EF898}"/>
                </a:ext>
              </a:extLst>
            </p:cNvPr>
            <p:cNvGrpSpPr/>
            <p:nvPr/>
          </p:nvGrpSpPr>
          <p:grpSpPr>
            <a:xfrm rot="10800000">
              <a:off x="5839212" y="2018309"/>
              <a:ext cx="314122" cy="254370"/>
              <a:chOff x="5468516" y="1352589"/>
              <a:chExt cx="281832" cy="228222"/>
            </a:xfrm>
          </p:grpSpPr>
          <p:sp>
            <p:nvSpPr>
              <p:cNvPr id="137" name="Freeform 141">
                <a:extLst>
                  <a:ext uri="{FF2B5EF4-FFF2-40B4-BE49-F238E27FC236}">
                    <a16:creationId xmlns:a16="http://schemas.microsoft.com/office/drawing/2014/main" id="{A5D7EDE5-626C-2A46-B3D5-D7153AEDE27F}"/>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sp>
            <p:nvSpPr>
              <p:cNvPr id="138" name="Freeform 142">
                <a:extLst>
                  <a:ext uri="{FF2B5EF4-FFF2-40B4-BE49-F238E27FC236}">
                    <a16:creationId xmlns:a16="http://schemas.microsoft.com/office/drawing/2014/main" id="{C73F9CB2-9D06-23FD-D22E-667A9B12B866}"/>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grpSp>
        <p:grpSp>
          <p:nvGrpSpPr>
            <p:cNvPr id="119" name="Group 118">
              <a:extLst>
                <a:ext uri="{FF2B5EF4-FFF2-40B4-BE49-F238E27FC236}">
                  <a16:creationId xmlns:a16="http://schemas.microsoft.com/office/drawing/2014/main" id="{9062491B-F757-FAE3-45F2-F7BFFB154B4D}"/>
                </a:ext>
              </a:extLst>
            </p:cNvPr>
            <p:cNvGrpSpPr/>
            <p:nvPr/>
          </p:nvGrpSpPr>
          <p:grpSpPr>
            <a:xfrm rot="10800000">
              <a:off x="6054125" y="1918114"/>
              <a:ext cx="314122" cy="254370"/>
              <a:chOff x="5468516" y="1352589"/>
              <a:chExt cx="281832" cy="228222"/>
            </a:xfrm>
          </p:grpSpPr>
          <p:sp>
            <p:nvSpPr>
              <p:cNvPr id="135" name="Freeform 139">
                <a:extLst>
                  <a:ext uri="{FF2B5EF4-FFF2-40B4-BE49-F238E27FC236}">
                    <a16:creationId xmlns:a16="http://schemas.microsoft.com/office/drawing/2014/main" id="{C860B114-02D9-A4B9-D887-649AFF7719E7}"/>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sp>
            <p:nvSpPr>
              <p:cNvPr id="136" name="Freeform 140">
                <a:extLst>
                  <a:ext uri="{FF2B5EF4-FFF2-40B4-BE49-F238E27FC236}">
                    <a16:creationId xmlns:a16="http://schemas.microsoft.com/office/drawing/2014/main" id="{B6031AAE-880C-9030-ACF4-41124D246A1C}"/>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grpSp>
        <p:grpSp>
          <p:nvGrpSpPr>
            <p:cNvPr id="120" name="Group 119">
              <a:extLst>
                <a:ext uri="{FF2B5EF4-FFF2-40B4-BE49-F238E27FC236}">
                  <a16:creationId xmlns:a16="http://schemas.microsoft.com/office/drawing/2014/main" id="{30C27784-5FBE-D9AF-1679-C1D5F48A1FEE}"/>
                </a:ext>
              </a:extLst>
            </p:cNvPr>
            <p:cNvGrpSpPr/>
            <p:nvPr/>
          </p:nvGrpSpPr>
          <p:grpSpPr>
            <a:xfrm rot="10800000">
              <a:off x="5948204" y="2066796"/>
              <a:ext cx="402005" cy="325535"/>
              <a:chOff x="5468516" y="1352589"/>
              <a:chExt cx="281832" cy="228222"/>
            </a:xfrm>
          </p:grpSpPr>
          <p:sp>
            <p:nvSpPr>
              <p:cNvPr id="133" name="Freeform 137">
                <a:extLst>
                  <a:ext uri="{FF2B5EF4-FFF2-40B4-BE49-F238E27FC236}">
                    <a16:creationId xmlns:a16="http://schemas.microsoft.com/office/drawing/2014/main" id="{4DF975BD-ABA4-5BBF-D6C0-5032A7B55958}"/>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12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sp>
            <p:nvSpPr>
              <p:cNvPr id="134" name="Freeform 138">
                <a:extLst>
                  <a:ext uri="{FF2B5EF4-FFF2-40B4-BE49-F238E27FC236}">
                    <a16:creationId xmlns:a16="http://schemas.microsoft.com/office/drawing/2014/main" id="{C5CE3F59-29C1-36C1-8B94-B8005BB29DE4}"/>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12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grpSp>
        <p:grpSp>
          <p:nvGrpSpPr>
            <p:cNvPr id="121" name="Group 120">
              <a:extLst>
                <a:ext uri="{FF2B5EF4-FFF2-40B4-BE49-F238E27FC236}">
                  <a16:creationId xmlns:a16="http://schemas.microsoft.com/office/drawing/2014/main" id="{6413A2D4-AB22-1D73-82AF-32EDEAC3958E}"/>
                </a:ext>
              </a:extLst>
            </p:cNvPr>
            <p:cNvGrpSpPr/>
            <p:nvPr/>
          </p:nvGrpSpPr>
          <p:grpSpPr>
            <a:xfrm rot="10800000">
              <a:off x="6036187" y="2021464"/>
              <a:ext cx="314122" cy="254370"/>
              <a:chOff x="5468516" y="1352589"/>
              <a:chExt cx="281832" cy="228222"/>
            </a:xfrm>
          </p:grpSpPr>
          <p:sp>
            <p:nvSpPr>
              <p:cNvPr id="131" name="Freeform 135">
                <a:extLst>
                  <a:ext uri="{FF2B5EF4-FFF2-40B4-BE49-F238E27FC236}">
                    <a16:creationId xmlns:a16="http://schemas.microsoft.com/office/drawing/2014/main" id="{C45B0A81-FD3A-A949-ADB5-2785C7EA2221}"/>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sp>
            <p:nvSpPr>
              <p:cNvPr id="132" name="Freeform 136">
                <a:extLst>
                  <a:ext uri="{FF2B5EF4-FFF2-40B4-BE49-F238E27FC236}">
                    <a16:creationId xmlns:a16="http://schemas.microsoft.com/office/drawing/2014/main" id="{E78EC266-A741-674C-4212-F52077C5FEE1}"/>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grpSp>
        <p:grpSp>
          <p:nvGrpSpPr>
            <p:cNvPr id="122" name="Group 121">
              <a:extLst>
                <a:ext uri="{FF2B5EF4-FFF2-40B4-BE49-F238E27FC236}">
                  <a16:creationId xmlns:a16="http://schemas.microsoft.com/office/drawing/2014/main" id="{44916A3E-1526-B545-A7CF-4AA162C40C0C}"/>
                </a:ext>
              </a:extLst>
            </p:cNvPr>
            <p:cNvGrpSpPr/>
            <p:nvPr/>
          </p:nvGrpSpPr>
          <p:grpSpPr>
            <a:xfrm rot="10800000">
              <a:off x="6065545" y="2129903"/>
              <a:ext cx="314122" cy="254370"/>
              <a:chOff x="5468516" y="1352589"/>
              <a:chExt cx="281832" cy="228222"/>
            </a:xfrm>
          </p:grpSpPr>
          <p:sp>
            <p:nvSpPr>
              <p:cNvPr id="129" name="Freeform 133">
                <a:extLst>
                  <a:ext uri="{FF2B5EF4-FFF2-40B4-BE49-F238E27FC236}">
                    <a16:creationId xmlns:a16="http://schemas.microsoft.com/office/drawing/2014/main" id="{E48365B9-8ECA-CB3E-5D17-BBE2CF7F14BA}"/>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sp>
            <p:nvSpPr>
              <p:cNvPr id="130" name="Freeform 134">
                <a:extLst>
                  <a:ext uri="{FF2B5EF4-FFF2-40B4-BE49-F238E27FC236}">
                    <a16:creationId xmlns:a16="http://schemas.microsoft.com/office/drawing/2014/main" id="{34F8099E-C75D-7CF6-1487-72F66D1B5EE3}"/>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grpSp>
        <p:grpSp>
          <p:nvGrpSpPr>
            <p:cNvPr id="123" name="Group 122">
              <a:extLst>
                <a:ext uri="{FF2B5EF4-FFF2-40B4-BE49-F238E27FC236}">
                  <a16:creationId xmlns:a16="http://schemas.microsoft.com/office/drawing/2014/main" id="{103811DC-1F1C-02A0-4105-A758B13E39E6}"/>
                </a:ext>
              </a:extLst>
            </p:cNvPr>
            <p:cNvGrpSpPr/>
            <p:nvPr/>
          </p:nvGrpSpPr>
          <p:grpSpPr>
            <a:xfrm>
              <a:off x="5879155" y="1856929"/>
              <a:ext cx="416370" cy="412118"/>
              <a:chOff x="3953894" y="1424778"/>
              <a:chExt cx="333895" cy="330485"/>
            </a:xfrm>
          </p:grpSpPr>
          <p:sp>
            <p:nvSpPr>
              <p:cNvPr id="125" name="Up Arrow 129">
                <a:extLst>
                  <a:ext uri="{FF2B5EF4-FFF2-40B4-BE49-F238E27FC236}">
                    <a16:creationId xmlns:a16="http://schemas.microsoft.com/office/drawing/2014/main" id="{C6E76AB8-CD6B-9DAB-2997-FD2D70EE65B3}"/>
                  </a:ext>
                </a:extLst>
              </p:cNvPr>
              <p:cNvSpPr/>
              <p:nvPr/>
            </p:nvSpPr>
            <p:spPr>
              <a:xfrm>
                <a:off x="3955058" y="1424778"/>
                <a:ext cx="332731" cy="330485"/>
              </a:xfrm>
              <a:prstGeom prst="upArrow">
                <a:avLst>
                  <a:gd name="adj1" fmla="val 39292"/>
                  <a:gd name="adj2" fmla="val 50000"/>
                </a:avLst>
              </a:prstGeom>
              <a:solidFill>
                <a:schemeClr val="bg2"/>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cxnSp>
            <p:nvCxnSpPr>
              <p:cNvPr id="126" name="Straight Connector 125">
                <a:extLst>
                  <a:ext uri="{FF2B5EF4-FFF2-40B4-BE49-F238E27FC236}">
                    <a16:creationId xmlns:a16="http://schemas.microsoft.com/office/drawing/2014/main" id="{CBA21A55-97C7-4379-5BFE-B4CA4BC8DDE3}"/>
                  </a:ext>
                </a:extLst>
              </p:cNvPr>
              <p:cNvCxnSpPr/>
              <p:nvPr/>
            </p:nvCxnSpPr>
            <p:spPr>
              <a:xfrm flipV="1">
                <a:off x="3953894" y="1434973"/>
                <a:ext cx="174550" cy="181447"/>
              </a:xfrm>
              <a:prstGeom prst="line">
                <a:avLst/>
              </a:prstGeom>
              <a:noFill/>
              <a:ln w="38100">
                <a:solidFill>
                  <a:srgbClr val="7DC202"/>
                </a:solidFill>
              </a:ln>
              <a:effectLst/>
            </p:spPr>
            <p:style>
              <a:lnRef idx="1">
                <a:schemeClr val="accent1"/>
              </a:lnRef>
              <a:fillRef idx="3">
                <a:schemeClr val="accent1"/>
              </a:fillRef>
              <a:effectRef idx="2">
                <a:schemeClr val="accent1"/>
              </a:effectRef>
              <a:fontRef idx="minor">
                <a:schemeClr val="lt1"/>
              </a:fontRef>
            </p:style>
          </p:cxnSp>
          <p:cxnSp>
            <p:nvCxnSpPr>
              <p:cNvPr id="127" name="Straight Connector 126">
                <a:extLst>
                  <a:ext uri="{FF2B5EF4-FFF2-40B4-BE49-F238E27FC236}">
                    <a16:creationId xmlns:a16="http://schemas.microsoft.com/office/drawing/2014/main" id="{559E6369-8553-200B-61AD-84507706AED2}"/>
                  </a:ext>
                </a:extLst>
              </p:cNvPr>
              <p:cNvCxnSpPr/>
              <p:nvPr/>
            </p:nvCxnSpPr>
            <p:spPr>
              <a:xfrm flipV="1">
                <a:off x="4046253" y="1595503"/>
                <a:ext cx="15805" cy="146210"/>
              </a:xfrm>
              <a:prstGeom prst="line">
                <a:avLst/>
              </a:prstGeom>
              <a:noFill/>
              <a:ln w="47625">
                <a:solidFill>
                  <a:srgbClr val="7DC202"/>
                </a:solidFill>
              </a:ln>
              <a:effectLst/>
            </p:spPr>
            <p:style>
              <a:lnRef idx="1">
                <a:schemeClr val="accent1"/>
              </a:lnRef>
              <a:fillRef idx="3">
                <a:schemeClr val="accent1"/>
              </a:fillRef>
              <a:effectRef idx="2">
                <a:schemeClr val="accent1"/>
              </a:effectRef>
              <a:fontRef idx="minor">
                <a:schemeClr val="lt1"/>
              </a:fontRef>
            </p:style>
          </p:cxnSp>
          <p:sp>
            <p:nvSpPr>
              <p:cNvPr id="128" name="Up Arrow 132">
                <a:extLst>
                  <a:ext uri="{FF2B5EF4-FFF2-40B4-BE49-F238E27FC236}">
                    <a16:creationId xmlns:a16="http://schemas.microsoft.com/office/drawing/2014/main" id="{F33EF145-FBEB-971B-1583-E2411E323A17}"/>
                  </a:ext>
                </a:extLst>
              </p:cNvPr>
              <p:cNvSpPr/>
              <p:nvPr/>
            </p:nvSpPr>
            <p:spPr>
              <a:xfrm>
                <a:off x="3955058" y="1424778"/>
                <a:ext cx="332731" cy="330485"/>
              </a:xfrm>
              <a:prstGeom prst="upArrow">
                <a:avLst>
                  <a:gd name="adj1" fmla="val 39292"/>
                  <a:gd name="adj2" fmla="val 50000"/>
                </a:avLst>
              </a:prstGeom>
              <a:noFill/>
              <a:ln w="15875">
                <a:solidFill>
                  <a:srgbClr val="1E1E1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grpSp>
        <p:sp>
          <p:nvSpPr>
            <p:cNvPr id="124" name="Oval 123">
              <a:extLst>
                <a:ext uri="{FF2B5EF4-FFF2-40B4-BE49-F238E27FC236}">
                  <a16:creationId xmlns:a16="http://schemas.microsoft.com/office/drawing/2014/main" id="{C83F1383-DD66-C52E-BB41-BBF292A340E6}"/>
                </a:ext>
              </a:extLst>
            </p:cNvPr>
            <p:cNvSpPr/>
            <p:nvPr/>
          </p:nvSpPr>
          <p:spPr>
            <a:xfrm>
              <a:off x="5785812" y="1781396"/>
              <a:ext cx="598508" cy="598508"/>
            </a:xfrm>
            <a:prstGeom prst="ellipse">
              <a:avLst/>
            </a:prstGeom>
            <a:noFill/>
            <a:ln w="22225">
              <a:solidFill>
                <a:srgbClr val="1E1E1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endParaRPr>
            </a:p>
          </p:txBody>
        </p:sp>
      </p:grpSp>
      <p:grpSp>
        <p:nvGrpSpPr>
          <p:cNvPr id="145" name="Group 144">
            <a:extLst>
              <a:ext uri="{FF2B5EF4-FFF2-40B4-BE49-F238E27FC236}">
                <a16:creationId xmlns:a16="http://schemas.microsoft.com/office/drawing/2014/main" id="{78B12EB1-6120-A2D4-DB1B-400DBB00604C}"/>
              </a:ext>
            </a:extLst>
          </p:cNvPr>
          <p:cNvGrpSpPr/>
          <p:nvPr/>
        </p:nvGrpSpPr>
        <p:grpSpPr>
          <a:xfrm>
            <a:off x="1115660" y="2693740"/>
            <a:ext cx="4249980" cy="338554"/>
            <a:chOff x="569560" y="2122240"/>
            <a:chExt cx="4249980" cy="338554"/>
          </a:xfrm>
        </p:grpSpPr>
        <p:sp>
          <p:nvSpPr>
            <p:cNvPr id="146" name="TextBox 145">
              <a:extLst>
                <a:ext uri="{FF2B5EF4-FFF2-40B4-BE49-F238E27FC236}">
                  <a16:creationId xmlns:a16="http://schemas.microsoft.com/office/drawing/2014/main" id="{6AF07543-D070-CD00-2712-13728CDB3F67}"/>
                </a:ext>
              </a:extLst>
            </p:cNvPr>
            <p:cNvSpPr txBox="1"/>
            <p:nvPr/>
          </p:nvSpPr>
          <p:spPr>
            <a:xfrm>
              <a:off x="985730" y="2122240"/>
              <a:ext cx="3833810" cy="338554"/>
            </a:xfrm>
            <a:prstGeom prst="rect">
              <a:avLst/>
            </a:prstGeom>
            <a:noFill/>
          </p:spPr>
          <p:txBody>
            <a:bodyPr wrap="square" rtlCol="0">
              <a:spAutoFit/>
            </a:bodyPr>
            <a:lstStyle/>
            <a:p>
              <a:r>
                <a:rPr lang="en-GB" sz="1600" dirty="0">
                  <a:solidFill>
                    <a:srgbClr val="000000"/>
                  </a:solidFill>
                  <a:latin typeface="Aptos" panose="020B0004020202020204" pitchFamily="34" charset="0"/>
                  <a:cs typeface="Arial" panose="020B0604020202020204" pitchFamily="34" charset="0"/>
                </a:rPr>
                <a:t>Credit cards / Loans / Mortgage</a:t>
              </a:r>
            </a:p>
          </p:txBody>
        </p:sp>
        <p:grpSp>
          <p:nvGrpSpPr>
            <p:cNvPr id="147" name="Group 146">
              <a:extLst>
                <a:ext uri="{FF2B5EF4-FFF2-40B4-BE49-F238E27FC236}">
                  <a16:creationId xmlns:a16="http://schemas.microsoft.com/office/drawing/2014/main" id="{D761E8BA-30A5-1257-4150-39EF38232A8F}"/>
                </a:ext>
              </a:extLst>
            </p:cNvPr>
            <p:cNvGrpSpPr/>
            <p:nvPr/>
          </p:nvGrpSpPr>
          <p:grpSpPr>
            <a:xfrm>
              <a:off x="569560" y="2122240"/>
              <a:ext cx="261925" cy="249402"/>
              <a:chOff x="1997644" y="1378998"/>
              <a:chExt cx="4724132" cy="4498273"/>
            </a:xfrm>
            <a:solidFill>
              <a:srgbClr val="7A2A3D"/>
            </a:solidFill>
            <a:effectLst/>
          </p:grpSpPr>
          <p:grpSp>
            <p:nvGrpSpPr>
              <p:cNvPr id="148" name="Group 147">
                <a:extLst>
                  <a:ext uri="{FF2B5EF4-FFF2-40B4-BE49-F238E27FC236}">
                    <a16:creationId xmlns:a16="http://schemas.microsoft.com/office/drawing/2014/main" id="{93D64D08-889F-9888-3059-2E418B1CB557}"/>
                  </a:ext>
                </a:extLst>
              </p:cNvPr>
              <p:cNvGrpSpPr/>
              <p:nvPr/>
            </p:nvGrpSpPr>
            <p:grpSpPr>
              <a:xfrm>
                <a:off x="1997644" y="1378998"/>
                <a:ext cx="4724132" cy="4100625"/>
                <a:chOff x="1997644" y="1378998"/>
                <a:chExt cx="4724132" cy="4100625"/>
              </a:xfrm>
              <a:grpFill/>
            </p:grpSpPr>
            <p:sp>
              <p:nvSpPr>
                <p:cNvPr id="150" name="Rounded Rectangle 3">
                  <a:extLst>
                    <a:ext uri="{FF2B5EF4-FFF2-40B4-BE49-F238E27FC236}">
                      <a16:creationId xmlns:a16="http://schemas.microsoft.com/office/drawing/2014/main" id="{9B948C35-6C53-B396-0997-2A4DC3346C0F}"/>
                    </a:ext>
                  </a:extLst>
                </p:cNvPr>
                <p:cNvSpPr/>
                <p:nvPr/>
              </p:nvSpPr>
              <p:spPr>
                <a:xfrm rot="19303325">
                  <a:off x="1997644" y="1679340"/>
                  <a:ext cx="4724132" cy="3800283"/>
                </a:xfrm>
                <a:custGeom>
                  <a:avLst/>
                  <a:gdLst/>
                  <a:ahLst/>
                  <a:cxnLst/>
                  <a:rect l="l" t="t" r="r" b="b"/>
                  <a:pathLst>
                    <a:path w="4724132" h="3800283">
                      <a:moveTo>
                        <a:pt x="3898342" y="10075"/>
                      </a:moveTo>
                      <a:lnTo>
                        <a:pt x="4714994" y="3426333"/>
                      </a:lnTo>
                      <a:cubicBezTo>
                        <a:pt x="4754588" y="3591970"/>
                        <a:pt x="4661846" y="3756087"/>
                        <a:pt x="4507848" y="3792900"/>
                      </a:cubicBezTo>
                      <a:cubicBezTo>
                        <a:pt x="4353850" y="3829713"/>
                        <a:pt x="4196913" y="3725281"/>
                        <a:pt x="4157318" y="3559644"/>
                      </a:cubicBezTo>
                      <a:lnTo>
                        <a:pt x="3444723" y="578680"/>
                      </a:lnTo>
                      <a:lnTo>
                        <a:pt x="286694" y="578680"/>
                      </a:lnTo>
                      <a:cubicBezTo>
                        <a:pt x="128357" y="578680"/>
                        <a:pt x="0" y="450323"/>
                        <a:pt x="0" y="291986"/>
                      </a:cubicBezTo>
                      <a:cubicBezTo>
                        <a:pt x="0" y="133649"/>
                        <a:pt x="128357" y="5292"/>
                        <a:pt x="286694" y="5290"/>
                      </a:cubicBezTo>
                      <a:lnTo>
                        <a:pt x="3307656" y="5292"/>
                      </a:lnTo>
                      <a:lnTo>
                        <a:pt x="3306391" y="0"/>
                      </a:lnTo>
                      <a:close/>
                    </a:path>
                  </a:pathLst>
                </a:custGeom>
                <a:solidFill>
                  <a:srgbClr val="006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sp>
              <p:nvSpPr>
                <p:cNvPr id="151" name="Round Same Side Corner Rectangle 10">
                  <a:extLst>
                    <a:ext uri="{FF2B5EF4-FFF2-40B4-BE49-F238E27FC236}">
                      <a16:creationId xmlns:a16="http://schemas.microsoft.com/office/drawing/2014/main" id="{59A37E46-D317-AA42-72F5-8B679C5714BC}"/>
                    </a:ext>
                  </a:extLst>
                </p:cNvPr>
                <p:cNvSpPr/>
                <p:nvPr/>
              </p:nvSpPr>
              <p:spPr>
                <a:xfrm>
                  <a:off x="5547264" y="1378998"/>
                  <a:ext cx="878768" cy="1408125"/>
                </a:xfrm>
                <a:custGeom>
                  <a:avLst/>
                  <a:gdLst/>
                  <a:ahLst/>
                  <a:cxnLst/>
                  <a:rect l="l" t="t" r="r" b="b"/>
                  <a:pathLst>
                    <a:path w="878768" h="1408125">
                      <a:moveTo>
                        <a:pt x="88650" y="0"/>
                      </a:moveTo>
                      <a:lnTo>
                        <a:pt x="790118" y="0"/>
                      </a:lnTo>
                      <a:cubicBezTo>
                        <a:pt x="839078" y="0"/>
                        <a:pt x="878768" y="39690"/>
                        <a:pt x="878768" y="88650"/>
                      </a:cubicBezTo>
                      <a:lnTo>
                        <a:pt x="878768" y="1408125"/>
                      </a:lnTo>
                      <a:lnTo>
                        <a:pt x="0" y="714666"/>
                      </a:lnTo>
                      <a:lnTo>
                        <a:pt x="0" y="88650"/>
                      </a:lnTo>
                      <a:cubicBezTo>
                        <a:pt x="0" y="39690"/>
                        <a:pt x="39690" y="0"/>
                        <a:pt x="88650" y="0"/>
                      </a:cubicBezTo>
                      <a:close/>
                    </a:path>
                  </a:pathLst>
                </a:custGeom>
                <a:solidFill>
                  <a:srgbClr val="006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grpSp>
          <p:sp>
            <p:nvSpPr>
              <p:cNvPr id="149" name="Isosceles Triangle 9">
                <a:extLst>
                  <a:ext uri="{FF2B5EF4-FFF2-40B4-BE49-F238E27FC236}">
                    <a16:creationId xmlns:a16="http://schemas.microsoft.com/office/drawing/2014/main" id="{C78541E7-8E05-E5FD-B03C-3A6D89F428A0}"/>
                  </a:ext>
                </a:extLst>
              </p:cNvPr>
              <p:cNvSpPr/>
              <p:nvPr/>
            </p:nvSpPr>
            <p:spPr>
              <a:xfrm>
                <a:off x="2235474" y="2139319"/>
                <a:ext cx="4248473" cy="3737952"/>
              </a:xfrm>
              <a:custGeom>
                <a:avLst/>
                <a:gdLst/>
                <a:ahLst/>
                <a:cxnLst/>
                <a:rect l="l" t="t" r="r" b="b"/>
                <a:pathLst>
                  <a:path w="4248473" h="3737952">
                    <a:moveTo>
                      <a:pt x="2124237" y="0"/>
                    </a:moveTo>
                    <a:lnTo>
                      <a:pt x="4248473" y="1686715"/>
                    </a:lnTo>
                    <a:lnTo>
                      <a:pt x="4248473" y="3531023"/>
                    </a:lnTo>
                    <a:cubicBezTo>
                      <a:pt x="4248473" y="3645307"/>
                      <a:pt x="4155828" y="3737952"/>
                      <a:pt x="4041544" y="3737952"/>
                    </a:cubicBezTo>
                    <a:lnTo>
                      <a:pt x="206930" y="3737952"/>
                    </a:lnTo>
                    <a:cubicBezTo>
                      <a:pt x="92646" y="3737952"/>
                      <a:pt x="1" y="3645307"/>
                      <a:pt x="1" y="3531023"/>
                    </a:cubicBezTo>
                    <a:lnTo>
                      <a:pt x="1" y="1686715"/>
                    </a:lnTo>
                    <a:lnTo>
                      <a:pt x="0" y="1686715"/>
                    </a:ln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grpSp>
      </p:grpSp>
      <p:grpSp>
        <p:nvGrpSpPr>
          <p:cNvPr id="152" name="Group 151">
            <a:extLst>
              <a:ext uri="{FF2B5EF4-FFF2-40B4-BE49-F238E27FC236}">
                <a16:creationId xmlns:a16="http://schemas.microsoft.com/office/drawing/2014/main" id="{21EDFF3A-369E-ABDC-06E4-AC03E46BD515}"/>
              </a:ext>
            </a:extLst>
          </p:cNvPr>
          <p:cNvGrpSpPr/>
          <p:nvPr/>
        </p:nvGrpSpPr>
        <p:grpSpPr>
          <a:xfrm>
            <a:off x="1030348" y="4260162"/>
            <a:ext cx="2154500" cy="362601"/>
            <a:chOff x="484247" y="3688661"/>
            <a:chExt cx="2154500" cy="362601"/>
          </a:xfrm>
        </p:grpSpPr>
        <p:sp>
          <p:nvSpPr>
            <p:cNvPr id="153" name="Rectangle 152">
              <a:extLst>
                <a:ext uri="{FF2B5EF4-FFF2-40B4-BE49-F238E27FC236}">
                  <a16:creationId xmlns:a16="http://schemas.microsoft.com/office/drawing/2014/main" id="{BF375ADA-0965-A906-24BE-08A2BBDFD809}"/>
                </a:ext>
              </a:extLst>
            </p:cNvPr>
            <p:cNvSpPr/>
            <p:nvPr/>
          </p:nvSpPr>
          <p:spPr>
            <a:xfrm>
              <a:off x="985730" y="3712708"/>
              <a:ext cx="1653017" cy="338554"/>
            </a:xfrm>
            <a:prstGeom prst="rect">
              <a:avLst/>
            </a:prstGeom>
          </p:spPr>
          <p:txBody>
            <a:bodyPr wrap="none">
              <a:spAutoFit/>
            </a:bodyPr>
            <a:lstStyle/>
            <a:p>
              <a:pPr>
                <a:defRPr/>
              </a:pPr>
              <a:r>
                <a:rPr lang="en-GB" sz="1600" kern="0" dirty="0">
                  <a:solidFill>
                    <a:srgbClr val="000000"/>
                  </a:solidFill>
                  <a:latin typeface="Aptos" panose="020B0004020202020204" pitchFamily="34" charset="0"/>
                  <a:cs typeface="Arial" panose="020B0604020202020204" pitchFamily="34" charset="0"/>
                </a:rPr>
                <a:t>Motoring / Travel</a:t>
              </a:r>
            </a:p>
          </p:txBody>
        </p:sp>
        <p:pic>
          <p:nvPicPr>
            <p:cNvPr id="154" name="Picture 153">
              <a:extLst>
                <a:ext uri="{FF2B5EF4-FFF2-40B4-BE49-F238E27FC236}">
                  <a16:creationId xmlns:a16="http://schemas.microsoft.com/office/drawing/2014/main" id="{AB1F939E-BEA1-AD47-1C62-DB305C48980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84247" y="3688661"/>
              <a:ext cx="321776" cy="307724"/>
            </a:xfrm>
            <a:prstGeom prst="rect">
              <a:avLst/>
            </a:prstGeom>
          </p:spPr>
        </p:pic>
      </p:grpSp>
      <p:grpSp>
        <p:nvGrpSpPr>
          <p:cNvPr id="155" name="Group 154">
            <a:extLst>
              <a:ext uri="{FF2B5EF4-FFF2-40B4-BE49-F238E27FC236}">
                <a16:creationId xmlns:a16="http://schemas.microsoft.com/office/drawing/2014/main" id="{214D5B27-4175-3F71-14C5-9114C5816401}"/>
              </a:ext>
            </a:extLst>
          </p:cNvPr>
          <p:cNvGrpSpPr/>
          <p:nvPr/>
        </p:nvGrpSpPr>
        <p:grpSpPr>
          <a:xfrm>
            <a:off x="1012791" y="5874674"/>
            <a:ext cx="1384982" cy="369332"/>
            <a:chOff x="466691" y="5303174"/>
            <a:chExt cx="1384982" cy="369332"/>
          </a:xfrm>
        </p:grpSpPr>
        <p:grpSp>
          <p:nvGrpSpPr>
            <p:cNvPr id="156" name="Group 155">
              <a:extLst>
                <a:ext uri="{FF2B5EF4-FFF2-40B4-BE49-F238E27FC236}">
                  <a16:creationId xmlns:a16="http://schemas.microsoft.com/office/drawing/2014/main" id="{8B2D7B2D-6B6C-4E96-071F-D53C31BDF57F}"/>
                </a:ext>
              </a:extLst>
            </p:cNvPr>
            <p:cNvGrpSpPr/>
            <p:nvPr/>
          </p:nvGrpSpPr>
          <p:grpSpPr>
            <a:xfrm>
              <a:off x="466691" y="5305839"/>
              <a:ext cx="470274" cy="366667"/>
              <a:chOff x="1074816" y="709932"/>
              <a:chExt cx="5901050" cy="4600973"/>
            </a:xfrm>
          </p:grpSpPr>
          <p:sp>
            <p:nvSpPr>
              <p:cNvPr id="158" name="Oval 157">
                <a:extLst>
                  <a:ext uri="{FF2B5EF4-FFF2-40B4-BE49-F238E27FC236}">
                    <a16:creationId xmlns:a16="http://schemas.microsoft.com/office/drawing/2014/main" id="{EB307CAD-68BD-B5B6-2ED5-E3527A1AE15B}"/>
                  </a:ext>
                </a:extLst>
              </p:cNvPr>
              <p:cNvSpPr/>
              <p:nvPr/>
            </p:nvSpPr>
            <p:spPr>
              <a:xfrm>
                <a:off x="5393116" y="1383748"/>
                <a:ext cx="864096" cy="864096"/>
              </a:xfrm>
              <a:prstGeom prst="ellipse">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sp>
            <p:nvSpPr>
              <p:cNvPr id="159" name="Rounded Rectangle 5">
                <a:extLst>
                  <a:ext uri="{FF2B5EF4-FFF2-40B4-BE49-F238E27FC236}">
                    <a16:creationId xmlns:a16="http://schemas.microsoft.com/office/drawing/2014/main" id="{70809262-DCA1-04F7-F53E-3556B92994D3}"/>
                  </a:ext>
                </a:extLst>
              </p:cNvPr>
              <p:cNvSpPr/>
              <p:nvPr/>
            </p:nvSpPr>
            <p:spPr>
              <a:xfrm>
                <a:off x="1933422" y="2089724"/>
                <a:ext cx="4232797" cy="3221181"/>
              </a:xfrm>
              <a:custGeom>
                <a:avLst/>
                <a:gdLst/>
                <a:ahLst/>
                <a:cxnLst/>
                <a:rect l="l" t="t" r="r" b="b"/>
                <a:pathLst>
                  <a:path w="4232797" h="3221181">
                    <a:moveTo>
                      <a:pt x="2573574" y="8"/>
                    </a:moveTo>
                    <a:cubicBezTo>
                      <a:pt x="2587875" y="-244"/>
                      <a:pt x="2602272" y="4959"/>
                      <a:pt x="2613376" y="15678"/>
                    </a:cubicBezTo>
                    <a:cubicBezTo>
                      <a:pt x="2635584" y="37116"/>
                      <a:pt x="2636208" y="72497"/>
                      <a:pt x="2614770" y="94705"/>
                    </a:cubicBezTo>
                    <a:lnTo>
                      <a:pt x="2394710" y="322668"/>
                    </a:lnTo>
                    <a:lnTo>
                      <a:pt x="2386735" y="475180"/>
                    </a:lnTo>
                    <a:lnTo>
                      <a:pt x="2464224" y="475180"/>
                    </a:lnTo>
                    <a:lnTo>
                      <a:pt x="2464224" y="866576"/>
                    </a:lnTo>
                    <a:lnTo>
                      <a:pt x="3379266" y="866576"/>
                    </a:lnTo>
                    <a:lnTo>
                      <a:pt x="3657987" y="495850"/>
                    </a:lnTo>
                    <a:cubicBezTo>
                      <a:pt x="3723688" y="408461"/>
                      <a:pt x="3825890" y="364703"/>
                      <a:pt x="3927438" y="369837"/>
                    </a:cubicBezTo>
                    <a:cubicBezTo>
                      <a:pt x="3988367" y="372918"/>
                      <a:pt x="4049061" y="393600"/>
                      <a:pt x="4101494" y="433020"/>
                    </a:cubicBezTo>
                    <a:cubicBezTo>
                      <a:pt x="4241315" y="538141"/>
                      <a:pt x="4280803" y="630578"/>
                      <a:pt x="4164324" y="876527"/>
                    </a:cubicBezTo>
                    <a:cubicBezTo>
                      <a:pt x="4047845" y="1122476"/>
                      <a:pt x="3588646" y="1678399"/>
                      <a:pt x="3402618" y="1908717"/>
                    </a:cubicBezTo>
                    <a:cubicBezTo>
                      <a:pt x="3297683" y="2038634"/>
                      <a:pt x="3228432" y="2119826"/>
                      <a:pt x="3170723" y="2173180"/>
                    </a:cubicBezTo>
                    <a:cubicBezTo>
                      <a:pt x="3117883" y="2253492"/>
                      <a:pt x="3028619" y="2307814"/>
                      <a:pt x="2925222" y="2313121"/>
                    </a:cubicBezTo>
                    <a:cubicBezTo>
                      <a:pt x="2503266" y="2334779"/>
                      <a:pt x="1957507" y="2401405"/>
                      <a:pt x="1659352" y="2378094"/>
                    </a:cubicBezTo>
                    <a:cubicBezTo>
                      <a:pt x="1578679" y="2371788"/>
                      <a:pt x="1504025" y="2366687"/>
                      <a:pt x="1437901" y="2358796"/>
                    </a:cubicBezTo>
                    <a:lnTo>
                      <a:pt x="366172" y="3172314"/>
                    </a:lnTo>
                    <a:cubicBezTo>
                      <a:pt x="268414" y="3249799"/>
                      <a:pt x="126352" y="3233364"/>
                      <a:pt x="48867" y="3135606"/>
                    </a:cubicBezTo>
                    <a:cubicBezTo>
                      <a:pt x="-28617" y="3037847"/>
                      <a:pt x="-12183" y="2895785"/>
                      <a:pt x="85576" y="2818301"/>
                    </a:cubicBezTo>
                    <a:cubicBezTo>
                      <a:pt x="464169" y="2518222"/>
                      <a:pt x="1326416" y="1754114"/>
                      <a:pt x="1428523" y="1748996"/>
                    </a:cubicBezTo>
                    <a:cubicBezTo>
                      <a:pt x="1530629" y="1743879"/>
                      <a:pt x="1605119" y="1742243"/>
                      <a:pt x="1657872" y="1743862"/>
                    </a:cubicBezTo>
                    <a:lnTo>
                      <a:pt x="2746212" y="1687999"/>
                    </a:lnTo>
                    <a:cubicBezTo>
                      <a:pt x="2791856" y="1641127"/>
                      <a:pt x="2774848" y="1675113"/>
                      <a:pt x="2896283" y="1508990"/>
                    </a:cubicBezTo>
                    <a:lnTo>
                      <a:pt x="3021959" y="1341830"/>
                    </a:lnTo>
                    <a:lnTo>
                      <a:pt x="2164633" y="1341829"/>
                    </a:lnTo>
                    <a:cubicBezTo>
                      <a:pt x="2033395" y="1341829"/>
                      <a:pt x="1927006" y="1235440"/>
                      <a:pt x="1927006" y="1104203"/>
                    </a:cubicBezTo>
                    <a:cubicBezTo>
                      <a:pt x="1927006" y="1078513"/>
                      <a:pt x="1931083" y="1053775"/>
                      <a:pt x="1939706" y="1030953"/>
                    </a:cubicBezTo>
                    <a:lnTo>
                      <a:pt x="1939706" y="475180"/>
                    </a:lnTo>
                    <a:lnTo>
                      <a:pt x="2274804" y="475180"/>
                    </a:lnTo>
                    <a:lnTo>
                      <a:pt x="2283556" y="307826"/>
                    </a:lnTo>
                    <a:cubicBezTo>
                      <a:pt x="2284011" y="299111"/>
                      <a:pt x="2286440" y="290967"/>
                      <a:pt x="2290806" y="284036"/>
                    </a:cubicBezTo>
                    <a:cubicBezTo>
                      <a:pt x="2291699" y="273384"/>
                      <a:pt x="2296613" y="263346"/>
                      <a:pt x="2304557" y="255118"/>
                    </a:cubicBezTo>
                    <a:lnTo>
                      <a:pt x="2534349" y="17072"/>
                    </a:lnTo>
                    <a:cubicBezTo>
                      <a:pt x="2545068" y="5968"/>
                      <a:pt x="2559273" y="260"/>
                      <a:pt x="2573574" y="8"/>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sp>
            <p:nvSpPr>
              <p:cNvPr id="160" name="Rounded Rectangle 13">
                <a:extLst>
                  <a:ext uri="{FF2B5EF4-FFF2-40B4-BE49-F238E27FC236}">
                    <a16:creationId xmlns:a16="http://schemas.microsoft.com/office/drawing/2014/main" id="{B2DFFF2D-57B0-0CF5-1DCE-8247691B29BE}"/>
                  </a:ext>
                </a:extLst>
              </p:cNvPr>
              <p:cNvSpPr/>
              <p:nvPr/>
            </p:nvSpPr>
            <p:spPr>
              <a:xfrm rot="5400000">
                <a:off x="3904265" y="1895354"/>
                <a:ext cx="2488531" cy="3654670"/>
              </a:xfrm>
              <a:custGeom>
                <a:avLst/>
                <a:gdLst/>
                <a:ahLst/>
                <a:cxnLst/>
                <a:rect l="l" t="t" r="r" b="b"/>
                <a:pathLst>
                  <a:path w="2488531" h="3654670">
                    <a:moveTo>
                      <a:pt x="1509" y="130679"/>
                    </a:moveTo>
                    <a:cubicBezTo>
                      <a:pt x="-3176" y="102308"/>
                      <a:pt x="2962" y="72149"/>
                      <a:pt x="21034" y="46927"/>
                    </a:cubicBezTo>
                    <a:cubicBezTo>
                      <a:pt x="57178" y="-3517"/>
                      <a:pt x="127371" y="-15109"/>
                      <a:pt x="177814" y="21035"/>
                    </a:cubicBezTo>
                    <a:lnTo>
                      <a:pt x="849507" y="502319"/>
                    </a:lnTo>
                    <a:cubicBezTo>
                      <a:pt x="993075" y="395549"/>
                      <a:pt x="1084185" y="224095"/>
                      <a:pt x="1084185" y="31361"/>
                    </a:cubicBezTo>
                    <a:lnTo>
                      <a:pt x="1081024" y="0"/>
                    </a:lnTo>
                    <a:lnTo>
                      <a:pt x="1280005" y="0"/>
                    </a:lnTo>
                    <a:cubicBezTo>
                      <a:pt x="1281384" y="10378"/>
                      <a:pt x="1281588" y="20845"/>
                      <a:pt x="1281588" y="31360"/>
                    </a:cubicBezTo>
                    <a:cubicBezTo>
                      <a:pt x="1281588" y="266813"/>
                      <a:pt x="1179340" y="478386"/>
                      <a:pt x="1012774" y="619303"/>
                    </a:cubicBezTo>
                    <a:lnTo>
                      <a:pt x="2429524" y="1634438"/>
                    </a:lnTo>
                    <a:lnTo>
                      <a:pt x="2433844" y="1639076"/>
                    </a:lnTo>
                    <a:cubicBezTo>
                      <a:pt x="2467065" y="1657151"/>
                      <a:pt x="2488531" y="1692675"/>
                      <a:pt x="2488531" y="1733211"/>
                    </a:cubicBezTo>
                    <a:lnTo>
                      <a:pt x="2488531" y="3542307"/>
                    </a:lnTo>
                    <a:cubicBezTo>
                      <a:pt x="2488531" y="3604363"/>
                      <a:pt x="2438224" y="3654670"/>
                      <a:pt x="2376168" y="3654670"/>
                    </a:cubicBezTo>
                    <a:cubicBezTo>
                      <a:pt x="2314112" y="3654670"/>
                      <a:pt x="2263805" y="3604363"/>
                      <a:pt x="2263805" y="3542307"/>
                    </a:cubicBezTo>
                    <a:lnTo>
                      <a:pt x="2263805" y="1792153"/>
                    </a:lnTo>
                    <a:lnTo>
                      <a:pt x="46926" y="203707"/>
                    </a:lnTo>
                    <a:cubicBezTo>
                      <a:pt x="21704" y="185635"/>
                      <a:pt x="6195" y="159051"/>
                      <a:pt x="1509" y="130679"/>
                    </a:cubicBezTo>
                    <a:close/>
                  </a:path>
                </a:pathLst>
              </a:custGeom>
              <a:solidFill>
                <a:srgbClr val="006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sp>
            <p:nvSpPr>
              <p:cNvPr id="161" name="Donut 18">
                <a:extLst>
                  <a:ext uri="{FF2B5EF4-FFF2-40B4-BE49-F238E27FC236}">
                    <a16:creationId xmlns:a16="http://schemas.microsoft.com/office/drawing/2014/main" id="{4D0E0A3B-D9B0-858D-0F92-37CF999A69A4}"/>
                  </a:ext>
                </a:extLst>
              </p:cNvPr>
              <p:cNvSpPr/>
              <p:nvPr/>
            </p:nvSpPr>
            <p:spPr>
              <a:xfrm>
                <a:off x="1074816" y="3212976"/>
                <a:ext cx="2239138" cy="536006"/>
              </a:xfrm>
              <a:custGeom>
                <a:avLst/>
                <a:gdLst/>
                <a:ahLst/>
                <a:cxnLst/>
                <a:rect l="l" t="t" r="r" b="b"/>
                <a:pathLst>
                  <a:path w="2239138" h="536006">
                    <a:moveTo>
                      <a:pt x="909264" y="0"/>
                    </a:moveTo>
                    <a:lnTo>
                      <a:pt x="916965" y="0"/>
                    </a:lnTo>
                    <a:cubicBezTo>
                      <a:pt x="974479" y="120131"/>
                      <a:pt x="1075695" y="217302"/>
                      <a:pt x="1202015" y="273237"/>
                    </a:cubicBezTo>
                    <a:cubicBezTo>
                      <a:pt x="1282527" y="318682"/>
                      <a:pt x="1372528" y="342236"/>
                      <a:pt x="1466883" y="342236"/>
                    </a:cubicBezTo>
                    <a:cubicBezTo>
                      <a:pt x="1549090" y="342236"/>
                      <a:pt x="1627992" y="324356"/>
                      <a:pt x="1701003" y="291087"/>
                    </a:cubicBezTo>
                    <a:cubicBezTo>
                      <a:pt x="1844609" y="236856"/>
                      <a:pt x="1960860" y="132284"/>
                      <a:pt x="2024383" y="0"/>
                    </a:cubicBezTo>
                    <a:lnTo>
                      <a:pt x="2239138" y="0"/>
                    </a:lnTo>
                    <a:cubicBezTo>
                      <a:pt x="2084729" y="320799"/>
                      <a:pt x="1796631" y="536006"/>
                      <a:pt x="1466883" y="536006"/>
                    </a:cubicBezTo>
                    <a:cubicBezTo>
                      <a:pt x="1257638" y="536006"/>
                      <a:pt x="1065163" y="449349"/>
                      <a:pt x="913315" y="303565"/>
                    </a:cubicBezTo>
                    <a:cubicBezTo>
                      <a:pt x="761466" y="449349"/>
                      <a:pt x="568992" y="536006"/>
                      <a:pt x="359746" y="536006"/>
                    </a:cubicBezTo>
                    <a:cubicBezTo>
                      <a:pt x="231671" y="536006"/>
                      <a:pt x="109879" y="503541"/>
                      <a:pt x="0" y="444516"/>
                    </a:cubicBezTo>
                    <a:lnTo>
                      <a:pt x="0" y="225912"/>
                    </a:lnTo>
                    <a:cubicBezTo>
                      <a:pt x="42418" y="256120"/>
                      <a:pt x="89769" y="280072"/>
                      <a:pt x="140912" y="296163"/>
                    </a:cubicBezTo>
                    <a:cubicBezTo>
                      <a:pt x="209214" y="326670"/>
                      <a:pt x="283042" y="342236"/>
                      <a:pt x="359746" y="342236"/>
                    </a:cubicBezTo>
                    <a:cubicBezTo>
                      <a:pt x="453516" y="342236"/>
                      <a:pt x="542986" y="318973"/>
                      <a:pt x="623128" y="274089"/>
                    </a:cubicBezTo>
                    <a:cubicBezTo>
                      <a:pt x="749981" y="218098"/>
                      <a:pt x="851618" y="120589"/>
                      <a:pt x="909264" y="0"/>
                    </a:cubicBezTo>
                    <a:close/>
                  </a:path>
                </a:pathLst>
              </a:custGeom>
              <a:solidFill>
                <a:srgbClr val="006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sp>
            <p:nvSpPr>
              <p:cNvPr id="162" name="Donut 18">
                <a:extLst>
                  <a:ext uri="{FF2B5EF4-FFF2-40B4-BE49-F238E27FC236}">
                    <a16:creationId xmlns:a16="http://schemas.microsoft.com/office/drawing/2014/main" id="{EB911FA2-DDE2-7E27-51A2-C44440E96071}"/>
                  </a:ext>
                </a:extLst>
              </p:cNvPr>
              <p:cNvSpPr/>
              <p:nvPr/>
            </p:nvSpPr>
            <p:spPr>
              <a:xfrm rot="11366432">
                <a:off x="1475656" y="1383748"/>
                <a:ext cx="2057024" cy="540557"/>
              </a:xfrm>
              <a:custGeom>
                <a:avLst/>
                <a:gdLst/>
                <a:ahLst/>
                <a:cxnLst/>
                <a:rect l="l" t="t" r="r" b="b"/>
                <a:pathLst>
                  <a:path w="2057024" h="540557">
                    <a:moveTo>
                      <a:pt x="1347578" y="540557"/>
                    </a:moveTo>
                    <a:cubicBezTo>
                      <a:pt x="1155352" y="540557"/>
                      <a:pt x="978531" y="453164"/>
                      <a:pt x="839033" y="306143"/>
                    </a:cubicBezTo>
                    <a:cubicBezTo>
                      <a:pt x="699534" y="453164"/>
                      <a:pt x="522715" y="540557"/>
                      <a:pt x="330487" y="540557"/>
                    </a:cubicBezTo>
                    <a:cubicBezTo>
                      <a:pt x="212829" y="540557"/>
                      <a:pt x="100942" y="507816"/>
                      <a:pt x="0" y="448290"/>
                    </a:cubicBezTo>
                    <a:lnTo>
                      <a:pt x="0" y="227830"/>
                    </a:lnTo>
                    <a:cubicBezTo>
                      <a:pt x="38968" y="258295"/>
                      <a:pt x="82468" y="282450"/>
                      <a:pt x="129451" y="298678"/>
                    </a:cubicBezTo>
                    <a:cubicBezTo>
                      <a:pt x="192198" y="329444"/>
                      <a:pt x="260022" y="345142"/>
                      <a:pt x="330487" y="345142"/>
                    </a:cubicBezTo>
                    <a:cubicBezTo>
                      <a:pt x="416631" y="345142"/>
                      <a:pt x="498824" y="321681"/>
                      <a:pt x="572448" y="276416"/>
                    </a:cubicBezTo>
                    <a:cubicBezTo>
                      <a:pt x="645209" y="241160"/>
                      <a:pt x="708940" y="189582"/>
                      <a:pt x="757778" y="124880"/>
                    </a:cubicBezTo>
                    <a:lnTo>
                      <a:pt x="920030" y="124880"/>
                    </a:lnTo>
                    <a:cubicBezTo>
                      <a:pt x="968636" y="189150"/>
                      <a:pt x="1031971" y="240421"/>
                      <a:pt x="1104253" y="275557"/>
                    </a:cubicBezTo>
                    <a:cubicBezTo>
                      <a:pt x="1178216" y="321388"/>
                      <a:pt x="1260897" y="345142"/>
                      <a:pt x="1347578" y="345142"/>
                    </a:cubicBezTo>
                    <a:cubicBezTo>
                      <a:pt x="1423099" y="345142"/>
                      <a:pt x="1495584" y="327110"/>
                      <a:pt x="1562657" y="293559"/>
                    </a:cubicBezTo>
                    <a:cubicBezTo>
                      <a:pt x="1694583" y="238867"/>
                      <a:pt x="1801379" y="133407"/>
                      <a:pt x="1859736" y="0"/>
                    </a:cubicBezTo>
                    <a:lnTo>
                      <a:pt x="2057024" y="0"/>
                    </a:lnTo>
                    <a:cubicBezTo>
                      <a:pt x="1915173" y="323523"/>
                      <a:pt x="1650507" y="540557"/>
                      <a:pt x="1347578" y="540557"/>
                    </a:cubicBezTo>
                    <a:close/>
                  </a:path>
                </a:pathLst>
              </a:custGeom>
              <a:solidFill>
                <a:srgbClr val="006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sp>
            <p:nvSpPr>
              <p:cNvPr id="163" name="Donut 18">
                <a:extLst>
                  <a:ext uri="{FF2B5EF4-FFF2-40B4-BE49-F238E27FC236}">
                    <a16:creationId xmlns:a16="http://schemas.microsoft.com/office/drawing/2014/main" id="{C48B18B3-35AF-41E6-AFD5-B6688E61105D}"/>
                  </a:ext>
                </a:extLst>
              </p:cNvPr>
              <p:cNvSpPr/>
              <p:nvPr/>
            </p:nvSpPr>
            <p:spPr>
              <a:xfrm rot="9943755">
                <a:off x="1286317" y="709932"/>
                <a:ext cx="745757" cy="173194"/>
              </a:xfrm>
              <a:custGeom>
                <a:avLst/>
                <a:gdLst/>
                <a:ahLst/>
                <a:cxnLst/>
                <a:rect l="l" t="t" r="r" b="b"/>
                <a:pathLst>
                  <a:path w="2057024" h="540557">
                    <a:moveTo>
                      <a:pt x="1347578" y="540557"/>
                    </a:moveTo>
                    <a:cubicBezTo>
                      <a:pt x="1155352" y="540557"/>
                      <a:pt x="978531" y="453164"/>
                      <a:pt x="839033" y="306143"/>
                    </a:cubicBezTo>
                    <a:cubicBezTo>
                      <a:pt x="699534" y="453164"/>
                      <a:pt x="522715" y="540557"/>
                      <a:pt x="330487" y="540557"/>
                    </a:cubicBezTo>
                    <a:cubicBezTo>
                      <a:pt x="212829" y="540557"/>
                      <a:pt x="100942" y="507816"/>
                      <a:pt x="0" y="448290"/>
                    </a:cubicBezTo>
                    <a:lnTo>
                      <a:pt x="0" y="227830"/>
                    </a:lnTo>
                    <a:cubicBezTo>
                      <a:pt x="38968" y="258295"/>
                      <a:pt x="82468" y="282450"/>
                      <a:pt x="129451" y="298678"/>
                    </a:cubicBezTo>
                    <a:cubicBezTo>
                      <a:pt x="192198" y="329444"/>
                      <a:pt x="260022" y="345142"/>
                      <a:pt x="330487" y="345142"/>
                    </a:cubicBezTo>
                    <a:cubicBezTo>
                      <a:pt x="416631" y="345142"/>
                      <a:pt x="498824" y="321681"/>
                      <a:pt x="572448" y="276416"/>
                    </a:cubicBezTo>
                    <a:cubicBezTo>
                      <a:pt x="645209" y="241160"/>
                      <a:pt x="708940" y="189582"/>
                      <a:pt x="757778" y="124880"/>
                    </a:cubicBezTo>
                    <a:lnTo>
                      <a:pt x="920030" y="124880"/>
                    </a:lnTo>
                    <a:cubicBezTo>
                      <a:pt x="968636" y="189150"/>
                      <a:pt x="1031971" y="240421"/>
                      <a:pt x="1104253" y="275557"/>
                    </a:cubicBezTo>
                    <a:cubicBezTo>
                      <a:pt x="1178216" y="321388"/>
                      <a:pt x="1260897" y="345142"/>
                      <a:pt x="1347578" y="345142"/>
                    </a:cubicBezTo>
                    <a:cubicBezTo>
                      <a:pt x="1423099" y="345142"/>
                      <a:pt x="1495584" y="327110"/>
                      <a:pt x="1562657" y="293559"/>
                    </a:cubicBezTo>
                    <a:cubicBezTo>
                      <a:pt x="1694583" y="238867"/>
                      <a:pt x="1801379" y="133407"/>
                      <a:pt x="1859736" y="0"/>
                    </a:cubicBezTo>
                    <a:lnTo>
                      <a:pt x="2057024" y="0"/>
                    </a:lnTo>
                    <a:cubicBezTo>
                      <a:pt x="1915173" y="323523"/>
                      <a:pt x="1650507" y="540557"/>
                      <a:pt x="1347578" y="540557"/>
                    </a:cubicBezTo>
                    <a:close/>
                  </a:path>
                </a:pathLst>
              </a:custGeom>
              <a:solidFill>
                <a:srgbClr val="006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grpSp>
        <p:sp>
          <p:nvSpPr>
            <p:cNvPr id="157" name="Rectangle 156">
              <a:extLst>
                <a:ext uri="{FF2B5EF4-FFF2-40B4-BE49-F238E27FC236}">
                  <a16:creationId xmlns:a16="http://schemas.microsoft.com/office/drawing/2014/main" id="{DEA50126-5943-2E4C-F69C-0819F61CD981}"/>
                </a:ext>
              </a:extLst>
            </p:cNvPr>
            <p:cNvSpPr/>
            <p:nvPr/>
          </p:nvSpPr>
          <p:spPr>
            <a:xfrm>
              <a:off x="985730" y="5303174"/>
              <a:ext cx="865943" cy="338554"/>
            </a:xfrm>
            <a:prstGeom prst="rect">
              <a:avLst/>
            </a:prstGeom>
          </p:spPr>
          <p:txBody>
            <a:bodyPr wrap="none">
              <a:spAutoFit/>
            </a:bodyPr>
            <a:lstStyle/>
            <a:p>
              <a:pPr>
                <a:defRPr/>
              </a:pPr>
              <a:r>
                <a:rPr lang="en-GB" sz="1600" kern="0" dirty="0">
                  <a:solidFill>
                    <a:srgbClr val="000000"/>
                  </a:solidFill>
                  <a:latin typeface="Aptos" panose="020B0004020202020204" pitchFamily="34" charset="0"/>
                  <a:cs typeface="Arial" panose="020B0604020202020204" pitchFamily="34" charset="0"/>
                </a:rPr>
                <a:t>Holiday</a:t>
              </a:r>
            </a:p>
          </p:txBody>
        </p:sp>
      </p:grpSp>
      <p:grpSp>
        <p:nvGrpSpPr>
          <p:cNvPr id="164" name="Group 163">
            <a:extLst>
              <a:ext uri="{FF2B5EF4-FFF2-40B4-BE49-F238E27FC236}">
                <a16:creationId xmlns:a16="http://schemas.microsoft.com/office/drawing/2014/main" id="{B4CB73D1-4FC5-BE58-038D-29705592155F}"/>
              </a:ext>
            </a:extLst>
          </p:cNvPr>
          <p:cNvGrpSpPr/>
          <p:nvPr/>
        </p:nvGrpSpPr>
        <p:grpSpPr>
          <a:xfrm>
            <a:off x="1089864" y="3174656"/>
            <a:ext cx="4275777" cy="417264"/>
            <a:chOff x="543763" y="2603156"/>
            <a:chExt cx="4275777" cy="417264"/>
          </a:xfrm>
        </p:grpSpPr>
        <p:sp>
          <p:nvSpPr>
            <p:cNvPr id="165" name="TextBox 164">
              <a:extLst>
                <a:ext uri="{FF2B5EF4-FFF2-40B4-BE49-F238E27FC236}">
                  <a16:creationId xmlns:a16="http://schemas.microsoft.com/office/drawing/2014/main" id="{5083A7FC-FA95-C07A-11AA-9B595E2F2712}"/>
                </a:ext>
              </a:extLst>
            </p:cNvPr>
            <p:cNvSpPr txBox="1"/>
            <p:nvPr/>
          </p:nvSpPr>
          <p:spPr>
            <a:xfrm>
              <a:off x="985730" y="2652396"/>
              <a:ext cx="3833810" cy="338554"/>
            </a:xfrm>
            <a:prstGeom prst="rect">
              <a:avLst/>
            </a:prstGeom>
            <a:noFill/>
          </p:spPr>
          <p:txBody>
            <a:bodyPr wrap="square" rtlCol="0">
              <a:spAutoFit/>
            </a:bodyPr>
            <a:lstStyle/>
            <a:p>
              <a:pPr>
                <a:defRPr/>
              </a:pPr>
              <a:r>
                <a:rPr lang="en-GB" sz="1600" kern="0" dirty="0">
                  <a:solidFill>
                    <a:srgbClr val="000000"/>
                  </a:solidFill>
                  <a:latin typeface="Aptos" panose="020B0004020202020204" pitchFamily="34" charset="0"/>
                  <a:cs typeface="Arial" panose="020B0604020202020204" pitchFamily="34" charset="0"/>
                </a:rPr>
                <a:t>Household / Utilities</a:t>
              </a:r>
            </a:p>
          </p:txBody>
        </p:sp>
        <p:grpSp>
          <p:nvGrpSpPr>
            <p:cNvPr id="166" name="Group 165">
              <a:extLst>
                <a:ext uri="{FF2B5EF4-FFF2-40B4-BE49-F238E27FC236}">
                  <a16:creationId xmlns:a16="http://schemas.microsoft.com/office/drawing/2014/main" id="{E13AE4D6-6EB9-0756-4D83-7541505C683B}"/>
                </a:ext>
              </a:extLst>
            </p:cNvPr>
            <p:cNvGrpSpPr/>
            <p:nvPr/>
          </p:nvGrpSpPr>
          <p:grpSpPr>
            <a:xfrm>
              <a:off x="543763" y="2603156"/>
              <a:ext cx="260618" cy="417264"/>
              <a:chOff x="4486367" y="3602078"/>
              <a:chExt cx="704000" cy="1127143"/>
            </a:xfrm>
          </p:grpSpPr>
          <p:sp>
            <p:nvSpPr>
              <p:cNvPr id="167" name="Freeform 345">
                <a:extLst>
                  <a:ext uri="{FF2B5EF4-FFF2-40B4-BE49-F238E27FC236}">
                    <a16:creationId xmlns:a16="http://schemas.microsoft.com/office/drawing/2014/main" id="{C35CA90F-9AB5-B674-22C6-E80D45A2B6A9}"/>
                  </a:ext>
                </a:extLst>
              </p:cNvPr>
              <p:cNvSpPr/>
              <p:nvPr/>
            </p:nvSpPr>
            <p:spPr>
              <a:xfrm rot="5400000">
                <a:off x="4602910" y="4069764"/>
                <a:ext cx="477391" cy="214013"/>
              </a:xfrm>
              <a:custGeom>
                <a:avLst/>
                <a:gdLst>
                  <a:gd name="connsiteX0" fmla="*/ 217233 w 478561"/>
                  <a:gd name="connsiteY0" fmla="*/ 136310 h 279100"/>
                  <a:gd name="connsiteX1" fmla="*/ 254203 w 478561"/>
                  <a:gd name="connsiteY1" fmla="*/ 99341 h 279100"/>
                  <a:gd name="connsiteX2" fmla="*/ 471028 w 478561"/>
                  <a:gd name="connsiteY2" fmla="*/ 99341 h 279100"/>
                  <a:gd name="connsiteX3" fmla="*/ 477391 w 478561"/>
                  <a:gd name="connsiteY3" fmla="*/ 100625 h 279100"/>
                  <a:gd name="connsiteX4" fmla="*/ 477391 w 478561"/>
                  <a:gd name="connsiteY4" fmla="*/ 4738 h 279100"/>
                  <a:gd name="connsiteX5" fmla="*/ 475428 w 478561"/>
                  <a:gd name="connsiteY5" fmla="*/ 0 h 279100"/>
                  <a:gd name="connsiteX6" fmla="*/ 478561 w 478561"/>
                  <a:gd name="connsiteY6" fmla="*/ 0 h 279100"/>
                  <a:gd name="connsiteX7" fmla="*/ 478561 w 478561"/>
                  <a:gd name="connsiteY7" fmla="*/ 279100 h 279100"/>
                  <a:gd name="connsiteX8" fmla="*/ 475915 w 478561"/>
                  <a:gd name="connsiteY8" fmla="*/ 279100 h 279100"/>
                  <a:gd name="connsiteX9" fmla="*/ 477391 w 478561"/>
                  <a:gd name="connsiteY9" fmla="*/ 275537 h 279100"/>
                  <a:gd name="connsiteX10" fmla="*/ 477391 w 478561"/>
                  <a:gd name="connsiteY10" fmla="*/ 171995 h 279100"/>
                  <a:gd name="connsiteX11" fmla="*/ 471028 w 478561"/>
                  <a:gd name="connsiteY11" fmla="*/ 173280 h 279100"/>
                  <a:gd name="connsiteX12" fmla="*/ 254203 w 478561"/>
                  <a:gd name="connsiteY12" fmla="*/ 173280 h 279100"/>
                  <a:gd name="connsiteX13" fmla="*/ 217233 w 478561"/>
                  <a:gd name="connsiteY13" fmla="*/ 136310 h 279100"/>
                  <a:gd name="connsiteX14" fmla="*/ 107267 w 478561"/>
                  <a:gd name="connsiteY14" fmla="*/ 207260 h 279100"/>
                  <a:gd name="connsiteX15" fmla="*/ 107267 w 478561"/>
                  <a:gd name="connsiteY15" fmla="*/ 65361 h 279100"/>
                  <a:gd name="connsiteX16" fmla="*/ 143324 w 478561"/>
                  <a:gd name="connsiteY16" fmla="*/ 29304 h 279100"/>
                  <a:gd name="connsiteX17" fmla="*/ 179381 w 478561"/>
                  <a:gd name="connsiteY17" fmla="*/ 65361 h 279100"/>
                  <a:gd name="connsiteX18" fmla="*/ 179381 w 478561"/>
                  <a:gd name="connsiteY18" fmla="*/ 207260 h 279100"/>
                  <a:gd name="connsiteX19" fmla="*/ 143324 w 478561"/>
                  <a:gd name="connsiteY19" fmla="*/ 243317 h 279100"/>
                  <a:gd name="connsiteX20" fmla="*/ 107267 w 478561"/>
                  <a:gd name="connsiteY20" fmla="*/ 207260 h 279100"/>
                  <a:gd name="connsiteX21" fmla="*/ 0 w 478561"/>
                  <a:gd name="connsiteY21" fmla="*/ 207260 h 279100"/>
                  <a:gd name="connsiteX22" fmla="*/ 0 w 478561"/>
                  <a:gd name="connsiteY22" fmla="*/ 65361 h 279100"/>
                  <a:gd name="connsiteX23" fmla="*/ 36057 w 478561"/>
                  <a:gd name="connsiteY23" fmla="*/ 29304 h 279100"/>
                  <a:gd name="connsiteX24" fmla="*/ 72114 w 478561"/>
                  <a:gd name="connsiteY24" fmla="*/ 65361 h 279100"/>
                  <a:gd name="connsiteX25" fmla="*/ 72114 w 478561"/>
                  <a:gd name="connsiteY25" fmla="*/ 207260 h 279100"/>
                  <a:gd name="connsiteX26" fmla="*/ 36057 w 478561"/>
                  <a:gd name="connsiteY26" fmla="*/ 243317 h 279100"/>
                  <a:gd name="connsiteX27" fmla="*/ 0 w 478561"/>
                  <a:gd name="connsiteY27" fmla="*/ 207260 h 279100"/>
                  <a:gd name="connsiteX0" fmla="*/ 217233 w 478561"/>
                  <a:gd name="connsiteY0" fmla="*/ 136310 h 279100"/>
                  <a:gd name="connsiteX1" fmla="*/ 254203 w 478561"/>
                  <a:gd name="connsiteY1" fmla="*/ 99341 h 279100"/>
                  <a:gd name="connsiteX2" fmla="*/ 471028 w 478561"/>
                  <a:gd name="connsiteY2" fmla="*/ 99341 h 279100"/>
                  <a:gd name="connsiteX3" fmla="*/ 477391 w 478561"/>
                  <a:gd name="connsiteY3" fmla="*/ 100625 h 279100"/>
                  <a:gd name="connsiteX4" fmla="*/ 477391 w 478561"/>
                  <a:gd name="connsiteY4" fmla="*/ 4738 h 279100"/>
                  <a:gd name="connsiteX5" fmla="*/ 475428 w 478561"/>
                  <a:gd name="connsiteY5" fmla="*/ 0 h 279100"/>
                  <a:gd name="connsiteX6" fmla="*/ 478561 w 478561"/>
                  <a:gd name="connsiteY6" fmla="*/ 279100 h 279100"/>
                  <a:gd name="connsiteX7" fmla="*/ 475915 w 478561"/>
                  <a:gd name="connsiteY7" fmla="*/ 279100 h 279100"/>
                  <a:gd name="connsiteX8" fmla="*/ 477391 w 478561"/>
                  <a:gd name="connsiteY8" fmla="*/ 275537 h 279100"/>
                  <a:gd name="connsiteX9" fmla="*/ 477391 w 478561"/>
                  <a:gd name="connsiteY9" fmla="*/ 171995 h 279100"/>
                  <a:gd name="connsiteX10" fmla="*/ 471028 w 478561"/>
                  <a:gd name="connsiteY10" fmla="*/ 173280 h 279100"/>
                  <a:gd name="connsiteX11" fmla="*/ 254203 w 478561"/>
                  <a:gd name="connsiteY11" fmla="*/ 173280 h 279100"/>
                  <a:gd name="connsiteX12" fmla="*/ 217233 w 478561"/>
                  <a:gd name="connsiteY12" fmla="*/ 136310 h 279100"/>
                  <a:gd name="connsiteX13" fmla="*/ 107267 w 478561"/>
                  <a:gd name="connsiteY13" fmla="*/ 207260 h 279100"/>
                  <a:gd name="connsiteX14" fmla="*/ 107267 w 478561"/>
                  <a:gd name="connsiteY14" fmla="*/ 65361 h 279100"/>
                  <a:gd name="connsiteX15" fmla="*/ 143324 w 478561"/>
                  <a:gd name="connsiteY15" fmla="*/ 29304 h 279100"/>
                  <a:gd name="connsiteX16" fmla="*/ 179381 w 478561"/>
                  <a:gd name="connsiteY16" fmla="*/ 65361 h 279100"/>
                  <a:gd name="connsiteX17" fmla="*/ 179381 w 478561"/>
                  <a:gd name="connsiteY17" fmla="*/ 207260 h 279100"/>
                  <a:gd name="connsiteX18" fmla="*/ 143324 w 478561"/>
                  <a:gd name="connsiteY18" fmla="*/ 243317 h 279100"/>
                  <a:gd name="connsiteX19" fmla="*/ 107267 w 478561"/>
                  <a:gd name="connsiteY19" fmla="*/ 207260 h 279100"/>
                  <a:gd name="connsiteX20" fmla="*/ 0 w 478561"/>
                  <a:gd name="connsiteY20" fmla="*/ 207260 h 279100"/>
                  <a:gd name="connsiteX21" fmla="*/ 0 w 478561"/>
                  <a:gd name="connsiteY21" fmla="*/ 65361 h 279100"/>
                  <a:gd name="connsiteX22" fmla="*/ 36057 w 478561"/>
                  <a:gd name="connsiteY22" fmla="*/ 29304 h 279100"/>
                  <a:gd name="connsiteX23" fmla="*/ 72114 w 478561"/>
                  <a:gd name="connsiteY23" fmla="*/ 65361 h 279100"/>
                  <a:gd name="connsiteX24" fmla="*/ 72114 w 478561"/>
                  <a:gd name="connsiteY24" fmla="*/ 207260 h 279100"/>
                  <a:gd name="connsiteX25" fmla="*/ 36057 w 478561"/>
                  <a:gd name="connsiteY25" fmla="*/ 243317 h 279100"/>
                  <a:gd name="connsiteX26" fmla="*/ 0 w 478561"/>
                  <a:gd name="connsiteY26" fmla="*/ 207260 h 279100"/>
                  <a:gd name="connsiteX0" fmla="*/ 217233 w 478561"/>
                  <a:gd name="connsiteY0" fmla="*/ 136310 h 279100"/>
                  <a:gd name="connsiteX1" fmla="*/ 254203 w 478561"/>
                  <a:gd name="connsiteY1" fmla="*/ 99341 h 279100"/>
                  <a:gd name="connsiteX2" fmla="*/ 471028 w 478561"/>
                  <a:gd name="connsiteY2" fmla="*/ 99341 h 279100"/>
                  <a:gd name="connsiteX3" fmla="*/ 477391 w 478561"/>
                  <a:gd name="connsiteY3" fmla="*/ 100625 h 279100"/>
                  <a:gd name="connsiteX4" fmla="*/ 477391 w 478561"/>
                  <a:gd name="connsiteY4" fmla="*/ 4738 h 279100"/>
                  <a:gd name="connsiteX5" fmla="*/ 475428 w 478561"/>
                  <a:gd name="connsiteY5" fmla="*/ 0 h 279100"/>
                  <a:gd name="connsiteX6" fmla="*/ 478561 w 478561"/>
                  <a:gd name="connsiteY6" fmla="*/ 279100 h 279100"/>
                  <a:gd name="connsiteX7" fmla="*/ 475915 w 478561"/>
                  <a:gd name="connsiteY7" fmla="*/ 279100 h 279100"/>
                  <a:gd name="connsiteX8" fmla="*/ 477391 w 478561"/>
                  <a:gd name="connsiteY8" fmla="*/ 171995 h 279100"/>
                  <a:gd name="connsiteX9" fmla="*/ 471028 w 478561"/>
                  <a:gd name="connsiteY9" fmla="*/ 173280 h 279100"/>
                  <a:gd name="connsiteX10" fmla="*/ 254203 w 478561"/>
                  <a:gd name="connsiteY10" fmla="*/ 173280 h 279100"/>
                  <a:gd name="connsiteX11" fmla="*/ 217233 w 478561"/>
                  <a:gd name="connsiteY11" fmla="*/ 136310 h 279100"/>
                  <a:gd name="connsiteX12" fmla="*/ 107267 w 478561"/>
                  <a:gd name="connsiteY12" fmla="*/ 207260 h 279100"/>
                  <a:gd name="connsiteX13" fmla="*/ 107267 w 478561"/>
                  <a:gd name="connsiteY13" fmla="*/ 65361 h 279100"/>
                  <a:gd name="connsiteX14" fmla="*/ 143324 w 478561"/>
                  <a:gd name="connsiteY14" fmla="*/ 29304 h 279100"/>
                  <a:gd name="connsiteX15" fmla="*/ 179381 w 478561"/>
                  <a:gd name="connsiteY15" fmla="*/ 65361 h 279100"/>
                  <a:gd name="connsiteX16" fmla="*/ 179381 w 478561"/>
                  <a:gd name="connsiteY16" fmla="*/ 207260 h 279100"/>
                  <a:gd name="connsiteX17" fmla="*/ 143324 w 478561"/>
                  <a:gd name="connsiteY17" fmla="*/ 243317 h 279100"/>
                  <a:gd name="connsiteX18" fmla="*/ 107267 w 478561"/>
                  <a:gd name="connsiteY18" fmla="*/ 207260 h 279100"/>
                  <a:gd name="connsiteX19" fmla="*/ 0 w 478561"/>
                  <a:gd name="connsiteY19" fmla="*/ 207260 h 279100"/>
                  <a:gd name="connsiteX20" fmla="*/ 0 w 478561"/>
                  <a:gd name="connsiteY20" fmla="*/ 65361 h 279100"/>
                  <a:gd name="connsiteX21" fmla="*/ 36057 w 478561"/>
                  <a:gd name="connsiteY21" fmla="*/ 29304 h 279100"/>
                  <a:gd name="connsiteX22" fmla="*/ 72114 w 478561"/>
                  <a:gd name="connsiteY22" fmla="*/ 65361 h 279100"/>
                  <a:gd name="connsiteX23" fmla="*/ 72114 w 478561"/>
                  <a:gd name="connsiteY23" fmla="*/ 207260 h 279100"/>
                  <a:gd name="connsiteX24" fmla="*/ 36057 w 478561"/>
                  <a:gd name="connsiteY24" fmla="*/ 243317 h 279100"/>
                  <a:gd name="connsiteX25" fmla="*/ 0 w 478561"/>
                  <a:gd name="connsiteY25" fmla="*/ 207260 h 279100"/>
                  <a:gd name="connsiteX0" fmla="*/ 217233 w 478561"/>
                  <a:gd name="connsiteY0" fmla="*/ 136310 h 279100"/>
                  <a:gd name="connsiteX1" fmla="*/ 254203 w 478561"/>
                  <a:gd name="connsiteY1" fmla="*/ 99341 h 279100"/>
                  <a:gd name="connsiteX2" fmla="*/ 471028 w 478561"/>
                  <a:gd name="connsiteY2" fmla="*/ 99341 h 279100"/>
                  <a:gd name="connsiteX3" fmla="*/ 477391 w 478561"/>
                  <a:gd name="connsiteY3" fmla="*/ 100625 h 279100"/>
                  <a:gd name="connsiteX4" fmla="*/ 477391 w 478561"/>
                  <a:gd name="connsiteY4" fmla="*/ 4738 h 279100"/>
                  <a:gd name="connsiteX5" fmla="*/ 475428 w 478561"/>
                  <a:gd name="connsiteY5" fmla="*/ 0 h 279100"/>
                  <a:gd name="connsiteX6" fmla="*/ 478561 w 478561"/>
                  <a:gd name="connsiteY6" fmla="*/ 279100 h 279100"/>
                  <a:gd name="connsiteX7" fmla="*/ 477391 w 478561"/>
                  <a:gd name="connsiteY7" fmla="*/ 171995 h 279100"/>
                  <a:gd name="connsiteX8" fmla="*/ 471028 w 478561"/>
                  <a:gd name="connsiteY8" fmla="*/ 173280 h 279100"/>
                  <a:gd name="connsiteX9" fmla="*/ 254203 w 478561"/>
                  <a:gd name="connsiteY9" fmla="*/ 173280 h 279100"/>
                  <a:gd name="connsiteX10" fmla="*/ 217233 w 478561"/>
                  <a:gd name="connsiteY10" fmla="*/ 136310 h 279100"/>
                  <a:gd name="connsiteX11" fmla="*/ 107267 w 478561"/>
                  <a:gd name="connsiteY11" fmla="*/ 207260 h 279100"/>
                  <a:gd name="connsiteX12" fmla="*/ 107267 w 478561"/>
                  <a:gd name="connsiteY12" fmla="*/ 65361 h 279100"/>
                  <a:gd name="connsiteX13" fmla="*/ 143324 w 478561"/>
                  <a:gd name="connsiteY13" fmla="*/ 29304 h 279100"/>
                  <a:gd name="connsiteX14" fmla="*/ 179381 w 478561"/>
                  <a:gd name="connsiteY14" fmla="*/ 65361 h 279100"/>
                  <a:gd name="connsiteX15" fmla="*/ 179381 w 478561"/>
                  <a:gd name="connsiteY15" fmla="*/ 207260 h 279100"/>
                  <a:gd name="connsiteX16" fmla="*/ 143324 w 478561"/>
                  <a:gd name="connsiteY16" fmla="*/ 243317 h 279100"/>
                  <a:gd name="connsiteX17" fmla="*/ 107267 w 478561"/>
                  <a:gd name="connsiteY17" fmla="*/ 207260 h 279100"/>
                  <a:gd name="connsiteX18" fmla="*/ 0 w 478561"/>
                  <a:gd name="connsiteY18" fmla="*/ 207260 h 279100"/>
                  <a:gd name="connsiteX19" fmla="*/ 0 w 478561"/>
                  <a:gd name="connsiteY19" fmla="*/ 65361 h 279100"/>
                  <a:gd name="connsiteX20" fmla="*/ 36057 w 478561"/>
                  <a:gd name="connsiteY20" fmla="*/ 29304 h 279100"/>
                  <a:gd name="connsiteX21" fmla="*/ 72114 w 478561"/>
                  <a:gd name="connsiteY21" fmla="*/ 65361 h 279100"/>
                  <a:gd name="connsiteX22" fmla="*/ 72114 w 478561"/>
                  <a:gd name="connsiteY22" fmla="*/ 207260 h 279100"/>
                  <a:gd name="connsiteX23" fmla="*/ 36057 w 478561"/>
                  <a:gd name="connsiteY23" fmla="*/ 243317 h 279100"/>
                  <a:gd name="connsiteX24" fmla="*/ 0 w 478561"/>
                  <a:gd name="connsiteY24" fmla="*/ 207260 h 279100"/>
                  <a:gd name="connsiteX0" fmla="*/ 217233 w 477517"/>
                  <a:gd name="connsiteY0" fmla="*/ 136310 h 243317"/>
                  <a:gd name="connsiteX1" fmla="*/ 254203 w 477517"/>
                  <a:gd name="connsiteY1" fmla="*/ 99341 h 243317"/>
                  <a:gd name="connsiteX2" fmla="*/ 471028 w 477517"/>
                  <a:gd name="connsiteY2" fmla="*/ 99341 h 243317"/>
                  <a:gd name="connsiteX3" fmla="*/ 477391 w 477517"/>
                  <a:gd name="connsiteY3" fmla="*/ 100625 h 243317"/>
                  <a:gd name="connsiteX4" fmla="*/ 477391 w 477517"/>
                  <a:gd name="connsiteY4" fmla="*/ 4738 h 243317"/>
                  <a:gd name="connsiteX5" fmla="*/ 475428 w 477517"/>
                  <a:gd name="connsiteY5" fmla="*/ 0 h 243317"/>
                  <a:gd name="connsiteX6" fmla="*/ 477391 w 477517"/>
                  <a:gd name="connsiteY6" fmla="*/ 171995 h 243317"/>
                  <a:gd name="connsiteX7" fmla="*/ 471028 w 477517"/>
                  <a:gd name="connsiteY7" fmla="*/ 173280 h 243317"/>
                  <a:gd name="connsiteX8" fmla="*/ 254203 w 477517"/>
                  <a:gd name="connsiteY8" fmla="*/ 173280 h 243317"/>
                  <a:gd name="connsiteX9" fmla="*/ 217233 w 477517"/>
                  <a:gd name="connsiteY9" fmla="*/ 136310 h 243317"/>
                  <a:gd name="connsiteX10" fmla="*/ 107267 w 477517"/>
                  <a:gd name="connsiteY10" fmla="*/ 207260 h 243317"/>
                  <a:gd name="connsiteX11" fmla="*/ 107267 w 477517"/>
                  <a:gd name="connsiteY11" fmla="*/ 65361 h 243317"/>
                  <a:gd name="connsiteX12" fmla="*/ 143324 w 477517"/>
                  <a:gd name="connsiteY12" fmla="*/ 29304 h 243317"/>
                  <a:gd name="connsiteX13" fmla="*/ 179381 w 477517"/>
                  <a:gd name="connsiteY13" fmla="*/ 65361 h 243317"/>
                  <a:gd name="connsiteX14" fmla="*/ 179381 w 477517"/>
                  <a:gd name="connsiteY14" fmla="*/ 207260 h 243317"/>
                  <a:gd name="connsiteX15" fmla="*/ 143324 w 477517"/>
                  <a:gd name="connsiteY15" fmla="*/ 243317 h 243317"/>
                  <a:gd name="connsiteX16" fmla="*/ 107267 w 477517"/>
                  <a:gd name="connsiteY16" fmla="*/ 207260 h 243317"/>
                  <a:gd name="connsiteX17" fmla="*/ 0 w 477517"/>
                  <a:gd name="connsiteY17" fmla="*/ 207260 h 243317"/>
                  <a:gd name="connsiteX18" fmla="*/ 0 w 477517"/>
                  <a:gd name="connsiteY18" fmla="*/ 65361 h 243317"/>
                  <a:gd name="connsiteX19" fmla="*/ 36057 w 477517"/>
                  <a:gd name="connsiteY19" fmla="*/ 29304 h 243317"/>
                  <a:gd name="connsiteX20" fmla="*/ 72114 w 477517"/>
                  <a:gd name="connsiteY20" fmla="*/ 65361 h 243317"/>
                  <a:gd name="connsiteX21" fmla="*/ 72114 w 477517"/>
                  <a:gd name="connsiteY21" fmla="*/ 207260 h 243317"/>
                  <a:gd name="connsiteX22" fmla="*/ 36057 w 477517"/>
                  <a:gd name="connsiteY22" fmla="*/ 243317 h 243317"/>
                  <a:gd name="connsiteX23" fmla="*/ 0 w 477517"/>
                  <a:gd name="connsiteY23" fmla="*/ 207260 h 243317"/>
                  <a:gd name="connsiteX0" fmla="*/ 217233 w 477391"/>
                  <a:gd name="connsiteY0" fmla="*/ 131572 h 238579"/>
                  <a:gd name="connsiteX1" fmla="*/ 254203 w 477391"/>
                  <a:gd name="connsiteY1" fmla="*/ 94603 h 238579"/>
                  <a:gd name="connsiteX2" fmla="*/ 471028 w 477391"/>
                  <a:gd name="connsiteY2" fmla="*/ 94603 h 238579"/>
                  <a:gd name="connsiteX3" fmla="*/ 477391 w 477391"/>
                  <a:gd name="connsiteY3" fmla="*/ 95887 h 238579"/>
                  <a:gd name="connsiteX4" fmla="*/ 477391 w 477391"/>
                  <a:gd name="connsiteY4" fmla="*/ 0 h 238579"/>
                  <a:gd name="connsiteX5" fmla="*/ 477391 w 477391"/>
                  <a:gd name="connsiteY5" fmla="*/ 167257 h 238579"/>
                  <a:gd name="connsiteX6" fmla="*/ 471028 w 477391"/>
                  <a:gd name="connsiteY6" fmla="*/ 168542 h 238579"/>
                  <a:gd name="connsiteX7" fmla="*/ 254203 w 477391"/>
                  <a:gd name="connsiteY7" fmla="*/ 168542 h 238579"/>
                  <a:gd name="connsiteX8" fmla="*/ 217233 w 477391"/>
                  <a:gd name="connsiteY8" fmla="*/ 131572 h 238579"/>
                  <a:gd name="connsiteX9" fmla="*/ 107267 w 477391"/>
                  <a:gd name="connsiteY9" fmla="*/ 202522 h 238579"/>
                  <a:gd name="connsiteX10" fmla="*/ 107267 w 477391"/>
                  <a:gd name="connsiteY10" fmla="*/ 60623 h 238579"/>
                  <a:gd name="connsiteX11" fmla="*/ 143324 w 477391"/>
                  <a:gd name="connsiteY11" fmla="*/ 24566 h 238579"/>
                  <a:gd name="connsiteX12" fmla="*/ 179381 w 477391"/>
                  <a:gd name="connsiteY12" fmla="*/ 60623 h 238579"/>
                  <a:gd name="connsiteX13" fmla="*/ 179381 w 477391"/>
                  <a:gd name="connsiteY13" fmla="*/ 202522 h 238579"/>
                  <a:gd name="connsiteX14" fmla="*/ 143324 w 477391"/>
                  <a:gd name="connsiteY14" fmla="*/ 238579 h 238579"/>
                  <a:gd name="connsiteX15" fmla="*/ 107267 w 477391"/>
                  <a:gd name="connsiteY15" fmla="*/ 202522 h 238579"/>
                  <a:gd name="connsiteX16" fmla="*/ 0 w 477391"/>
                  <a:gd name="connsiteY16" fmla="*/ 202522 h 238579"/>
                  <a:gd name="connsiteX17" fmla="*/ 0 w 477391"/>
                  <a:gd name="connsiteY17" fmla="*/ 60623 h 238579"/>
                  <a:gd name="connsiteX18" fmla="*/ 36057 w 477391"/>
                  <a:gd name="connsiteY18" fmla="*/ 24566 h 238579"/>
                  <a:gd name="connsiteX19" fmla="*/ 72114 w 477391"/>
                  <a:gd name="connsiteY19" fmla="*/ 60623 h 238579"/>
                  <a:gd name="connsiteX20" fmla="*/ 72114 w 477391"/>
                  <a:gd name="connsiteY20" fmla="*/ 202522 h 238579"/>
                  <a:gd name="connsiteX21" fmla="*/ 36057 w 477391"/>
                  <a:gd name="connsiteY21" fmla="*/ 238579 h 238579"/>
                  <a:gd name="connsiteX22" fmla="*/ 0 w 477391"/>
                  <a:gd name="connsiteY22" fmla="*/ 202522 h 238579"/>
                  <a:gd name="connsiteX0" fmla="*/ 217233 w 477391"/>
                  <a:gd name="connsiteY0" fmla="*/ 107006 h 214013"/>
                  <a:gd name="connsiteX1" fmla="*/ 254203 w 477391"/>
                  <a:gd name="connsiteY1" fmla="*/ 70037 h 214013"/>
                  <a:gd name="connsiteX2" fmla="*/ 471028 w 477391"/>
                  <a:gd name="connsiteY2" fmla="*/ 70037 h 214013"/>
                  <a:gd name="connsiteX3" fmla="*/ 477391 w 477391"/>
                  <a:gd name="connsiteY3" fmla="*/ 71321 h 214013"/>
                  <a:gd name="connsiteX4" fmla="*/ 477391 w 477391"/>
                  <a:gd name="connsiteY4" fmla="*/ 142691 h 214013"/>
                  <a:gd name="connsiteX5" fmla="*/ 471028 w 477391"/>
                  <a:gd name="connsiteY5" fmla="*/ 143976 h 214013"/>
                  <a:gd name="connsiteX6" fmla="*/ 254203 w 477391"/>
                  <a:gd name="connsiteY6" fmla="*/ 143976 h 214013"/>
                  <a:gd name="connsiteX7" fmla="*/ 217233 w 477391"/>
                  <a:gd name="connsiteY7" fmla="*/ 107006 h 214013"/>
                  <a:gd name="connsiteX8" fmla="*/ 107267 w 477391"/>
                  <a:gd name="connsiteY8" fmla="*/ 177956 h 214013"/>
                  <a:gd name="connsiteX9" fmla="*/ 107267 w 477391"/>
                  <a:gd name="connsiteY9" fmla="*/ 36057 h 214013"/>
                  <a:gd name="connsiteX10" fmla="*/ 143324 w 477391"/>
                  <a:gd name="connsiteY10" fmla="*/ 0 h 214013"/>
                  <a:gd name="connsiteX11" fmla="*/ 179381 w 477391"/>
                  <a:gd name="connsiteY11" fmla="*/ 36057 h 214013"/>
                  <a:gd name="connsiteX12" fmla="*/ 179381 w 477391"/>
                  <a:gd name="connsiteY12" fmla="*/ 177956 h 214013"/>
                  <a:gd name="connsiteX13" fmla="*/ 143324 w 477391"/>
                  <a:gd name="connsiteY13" fmla="*/ 214013 h 214013"/>
                  <a:gd name="connsiteX14" fmla="*/ 107267 w 477391"/>
                  <a:gd name="connsiteY14" fmla="*/ 177956 h 214013"/>
                  <a:gd name="connsiteX15" fmla="*/ 0 w 477391"/>
                  <a:gd name="connsiteY15" fmla="*/ 177956 h 214013"/>
                  <a:gd name="connsiteX16" fmla="*/ 0 w 477391"/>
                  <a:gd name="connsiteY16" fmla="*/ 36057 h 214013"/>
                  <a:gd name="connsiteX17" fmla="*/ 36057 w 477391"/>
                  <a:gd name="connsiteY17" fmla="*/ 0 h 214013"/>
                  <a:gd name="connsiteX18" fmla="*/ 72114 w 477391"/>
                  <a:gd name="connsiteY18" fmla="*/ 36057 h 214013"/>
                  <a:gd name="connsiteX19" fmla="*/ 72114 w 477391"/>
                  <a:gd name="connsiteY19" fmla="*/ 177956 h 214013"/>
                  <a:gd name="connsiteX20" fmla="*/ 36057 w 477391"/>
                  <a:gd name="connsiteY20" fmla="*/ 214013 h 214013"/>
                  <a:gd name="connsiteX21" fmla="*/ 0 w 477391"/>
                  <a:gd name="connsiteY21" fmla="*/ 177956 h 21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7391" h="214013">
                    <a:moveTo>
                      <a:pt x="217233" y="107006"/>
                    </a:moveTo>
                    <a:cubicBezTo>
                      <a:pt x="217233" y="86588"/>
                      <a:pt x="233785" y="70037"/>
                      <a:pt x="254203" y="70037"/>
                    </a:cubicBezTo>
                    <a:lnTo>
                      <a:pt x="471028" y="70037"/>
                    </a:lnTo>
                    <a:lnTo>
                      <a:pt x="477391" y="71321"/>
                    </a:lnTo>
                    <a:lnTo>
                      <a:pt x="477391" y="142691"/>
                    </a:lnTo>
                    <a:lnTo>
                      <a:pt x="471028" y="143976"/>
                    </a:lnTo>
                    <a:lnTo>
                      <a:pt x="254203" y="143976"/>
                    </a:lnTo>
                    <a:cubicBezTo>
                      <a:pt x="233785" y="143976"/>
                      <a:pt x="217233" y="127424"/>
                      <a:pt x="217233" y="107006"/>
                    </a:cubicBezTo>
                    <a:close/>
                    <a:moveTo>
                      <a:pt x="107267" y="177956"/>
                    </a:moveTo>
                    <a:lnTo>
                      <a:pt x="107267" y="36057"/>
                    </a:lnTo>
                    <a:cubicBezTo>
                      <a:pt x="107267" y="16143"/>
                      <a:pt x="123410" y="0"/>
                      <a:pt x="143324" y="0"/>
                    </a:cubicBezTo>
                    <a:cubicBezTo>
                      <a:pt x="163238" y="0"/>
                      <a:pt x="179381" y="16143"/>
                      <a:pt x="179381" y="36057"/>
                    </a:cubicBezTo>
                    <a:lnTo>
                      <a:pt x="179381" y="177956"/>
                    </a:lnTo>
                    <a:cubicBezTo>
                      <a:pt x="179381" y="197870"/>
                      <a:pt x="163238" y="214013"/>
                      <a:pt x="143324" y="214013"/>
                    </a:cubicBezTo>
                    <a:cubicBezTo>
                      <a:pt x="123410" y="214013"/>
                      <a:pt x="107267" y="197870"/>
                      <a:pt x="107267" y="177956"/>
                    </a:cubicBezTo>
                    <a:close/>
                    <a:moveTo>
                      <a:pt x="0" y="177956"/>
                    </a:moveTo>
                    <a:lnTo>
                      <a:pt x="0" y="36057"/>
                    </a:lnTo>
                    <a:cubicBezTo>
                      <a:pt x="0" y="16143"/>
                      <a:pt x="16143" y="0"/>
                      <a:pt x="36057" y="0"/>
                    </a:cubicBezTo>
                    <a:cubicBezTo>
                      <a:pt x="55970" y="0"/>
                      <a:pt x="72114" y="16143"/>
                      <a:pt x="72114" y="36057"/>
                    </a:cubicBezTo>
                    <a:lnTo>
                      <a:pt x="72114" y="177956"/>
                    </a:lnTo>
                    <a:cubicBezTo>
                      <a:pt x="72114" y="197870"/>
                      <a:pt x="55970" y="214013"/>
                      <a:pt x="36057" y="214013"/>
                    </a:cubicBezTo>
                    <a:cubicBezTo>
                      <a:pt x="16143" y="214013"/>
                      <a:pt x="0" y="197870"/>
                      <a:pt x="0" y="177956"/>
                    </a:cubicBezTo>
                    <a:close/>
                  </a:path>
                </a:pathLst>
              </a:custGeom>
              <a:solidFill>
                <a:srgbClr val="00608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rgbClr val="000000"/>
                  </a:solidFill>
                  <a:latin typeface="Arial" panose="020B0604020202020204" pitchFamily="34" charset="0"/>
                  <a:cs typeface="Arial" panose="020B0604020202020204" pitchFamily="34" charset="0"/>
                </a:endParaRPr>
              </a:p>
            </p:txBody>
          </p:sp>
          <p:sp>
            <p:nvSpPr>
              <p:cNvPr id="168" name="Freeform 344">
                <a:extLst>
                  <a:ext uri="{FF2B5EF4-FFF2-40B4-BE49-F238E27FC236}">
                    <a16:creationId xmlns:a16="http://schemas.microsoft.com/office/drawing/2014/main" id="{B7B1B5F6-1521-80DD-46AD-41FF89EEC286}"/>
                  </a:ext>
                </a:extLst>
              </p:cNvPr>
              <p:cNvSpPr/>
              <p:nvPr/>
            </p:nvSpPr>
            <p:spPr>
              <a:xfrm rot="5400000">
                <a:off x="4274795" y="3813650"/>
                <a:ext cx="1127143" cy="704000"/>
              </a:xfrm>
              <a:custGeom>
                <a:avLst/>
                <a:gdLst>
                  <a:gd name="connsiteX0" fmla="*/ 900141 w 1127143"/>
                  <a:gd name="connsiteY0" fmla="*/ 497799 h 704000"/>
                  <a:gd name="connsiteX1" fmla="*/ 900141 w 1127143"/>
                  <a:gd name="connsiteY1" fmla="*/ 206202 h 704000"/>
                  <a:gd name="connsiteX2" fmla="*/ 937984 w 1127143"/>
                  <a:gd name="connsiteY2" fmla="*/ 168359 h 704000"/>
                  <a:gd name="connsiteX3" fmla="*/ 972853 w 1127143"/>
                  <a:gd name="connsiteY3" fmla="*/ 191472 h 704000"/>
                  <a:gd name="connsiteX4" fmla="*/ 975813 w 1127143"/>
                  <a:gd name="connsiteY4" fmla="*/ 206135 h 704000"/>
                  <a:gd name="connsiteX5" fmla="*/ 978773 w 1127143"/>
                  <a:gd name="connsiteY5" fmla="*/ 191472 h 704000"/>
                  <a:gd name="connsiteX6" fmla="*/ 1013642 w 1127143"/>
                  <a:gd name="connsiteY6" fmla="*/ 168359 h 704000"/>
                  <a:gd name="connsiteX7" fmla="*/ 1048511 w 1127143"/>
                  <a:gd name="connsiteY7" fmla="*/ 191472 h 704000"/>
                  <a:gd name="connsiteX8" fmla="*/ 1051471 w 1127143"/>
                  <a:gd name="connsiteY8" fmla="*/ 206134 h 704000"/>
                  <a:gd name="connsiteX9" fmla="*/ 1054431 w 1127143"/>
                  <a:gd name="connsiteY9" fmla="*/ 191472 h 704000"/>
                  <a:gd name="connsiteX10" fmla="*/ 1089300 w 1127143"/>
                  <a:gd name="connsiteY10" fmla="*/ 168359 h 704000"/>
                  <a:gd name="connsiteX11" fmla="*/ 1127143 w 1127143"/>
                  <a:gd name="connsiteY11" fmla="*/ 206202 h 704000"/>
                  <a:gd name="connsiteX12" fmla="*/ 1127143 w 1127143"/>
                  <a:gd name="connsiteY12" fmla="*/ 497799 h 704000"/>
                  <a:gd name="connsiteX13" fmla="*/ 1089300 w 1127143"/>
                  <a:gd name="connsiteY13" fmla="*/ 535641 h 704000"/>
                  <a:gd name="connsiteX14" fmla="*/ 1054431 w 1127143"/>
                  <a:gd name="connsiteY14" fmla="*/ 512529 h 704000"/>
                  <a:gd name="connsiteX15" fmla="*/ 1051471 w 1127143"/>
                  <a:gd name="connsiteY15" fmla="*/ 497866 h 704000"/>
                  <a:gd name="connsiteX16" fmla="*/ 1048511 w 1127143"/>
                  <a:gd name="connsiteY16" fmla="*/ 512529 h 704000"/>
                  <a:gd name="connsiteX17" fmla="*/ 1013642 w 1127143"/>
                  <a:gd name="connsiteY17" fmla="*/ 535641 h 704000"/>
                  <a:gd name="connsiteX18" fmla="*/ 978773 w 1127143"/>
                  <a:gd name="connsiteY18" fmla="*/ 512529 h 704000"/>
                  <a:gd name="connsiteX19" fmla="*/ 975813 w 1127143"/>
                  <a:gd name="connsiteY19" fmla="*/ 497866 h 704000"/>
                  <a:gd name="connsiteX20" fmla="*/ 972853 w 1127143"/>
                  <a:gd name="connsiteY20" fmla="*/ 512529 h 704000"/>
                  <a:gd name="connsiteX21" fmla="*/ 937984 w 1127143"/>
                  <a:gd name="connsiteY21" fmla="*/ 535641 h 704000"/>
                  <a:gd name="connsiteX22" fmla="*/ 900141 w 1127143"/>
                  <a:gd name="connsiteY22" fmla="*/ 497799 h 704000"/>
                  <a:gd name="connsiteX23" fmla="*/ 68250 w 1127143"/>
                  <a:gd name="connsiteY23" fmla="*/ 352001 h 704000"/>
                  <a:gd name="connsiteX24" fmla="*/ 383860 w 1127143"/>
                  <a:gd name="connsiteY24" fmla="*/ 648288 h 704000"/>
                  <a:gd name="connsiteX25" fmla="*/ 666544 w 1127143"/>
                  <a:gd name="connsiteY25" fmla="*/ 533638 h 704000"/>
                  <a:gd name="connsiteX26" fmla="*/ 673683 w 1127143"/>
                  <a:gd name="connsiteY26" fmla="*/ 527991 h 704000"/>
                  <a:gd name="connsiteX27" fmla="*/ 770725 w 1127143"/>
                  <a:gd name="connsiteY27" fmla="*/ 527991 h 704000"/>
                  <a:gd name="connsiteX28" fmla="*/ 796721 w 1127143"/>
                  <a:gd name="connsiteY28" fmla="*/ 517223 h 704000"/>
                  <a:gd name="connsiteX29" fmla="*/ 806013 w 1127143"/>
                  <a:gd name="connsiteY29" fmla="*/ 494790 h 704000"/>
                  <a:gd name="connsiteX30" fmla="*/ 808659 w 1127143"/>
                  <a:gd name="connsiteY30" fmla="*/ 494790 h 704000"/>
                  <a:gd name="connsiteX31" fmla="*/ 808659 w 1127143"/>
                  <a:gd name="connsiteY31" fmla="*/ 215690 h 704000"/>
                  <a:gd name="connsiteX32" fmla="*/ 805526 w 1127143"/>
                  <a:gd name="connsiteY32" fmla="*/ 215690 h 704000"/>
                  <a:gd name="connsiteX33" fmla="*/ 796721 w 1127143"/>
                  <a:gd name="connsiteY33" fmla="*/ 194432 h 704000"/>
                  <a:gd name="connsiteX34" fmla="*/ 770725 w 1127143"/>
                  <a:gd name="connsiteY34" fmla="*/ 183664 h 704000"/>
                  <a:gd name="connsiteX35" fmla="*/ 702191 w 1127143"/>
                  <a:gd name="connsiteY35" fmla="*/ 183664 h 704000"/>
                  <a:gd name="connsiteX36" fmla="*/ 696453 w 1127143"/>
                  <a:gd name="connsiteY36" fmla="*/ 178666 h 704000"/>
                  <a:gd name="connsiteX37" fmla="*/ 383861 w 1127143"/>
                  <a:gd name="connsiteY37" fmla="*/ 55714 h 704000"/>
                  <a:gd name="connsiteX38" fmla="*/ 205226 w 1127143"/>
                  <a:gd name="connsiteY38" fmla="*/ 124102 h 704000"/>
                  <a:gd name="connsiteX39" fmla="*/ 189650 w 1127143"/>
                  <a:gd name="connsiteY39" fmla="*/ 136185 h 704000"/>
                  <a:gd name="connsiteX40" fmla="*/ 185048 w 1127143"/>
                  <a:gd name="connsiteY40" fmla="*/ 139362 h 704000"/>
                  <a:gd name="connsiteX41" fmla="*/ 144582 w 1127143"/>
                  <a:gd name="connsiteY41" fmla="*/ 176717 h 704000"/>
                  <a:gd name="connsiteX42" fmla="*/ 137718 w 1127143"/>
                  <a:gd name="connsiteY42" fmla="*/ 185190 h 704000"/>
                  <a:gd name="connsiteX43" fmla="*/ 136198 w 1127143"/>
                  <a:gd name="connsiteY43" fmla="*/ 186808 h 704000"/>
                  <a:gd name="connsiteX44" fmla="*/ 129243 w 1127143"/>
                  <a:gd name="connsiteY44" fmla="*/ 195652 h 704000"/>
                  <a:gd name="connsiteX45" fmla="*/ 127397 w 1127143"/>
                  <a:gd name="connsiteY45" fmla="*/ 197931 h 704000"/>
                  <a:gd name="connsiteX46" fmla="*/ 127121 w 1127143"/>
                  <a:gd name="connsiteY46" fmla="*/ 198351 h 704000"/>
                  <a:gd name="connsiteX47" fmla="*/ 117073 w 1127143"/>
                  <a:gd name="connsiteY47" fmla="*/ 211127 h 704000"/>
                  <a:gd name="connsiteX48" fmla="*/ 68250 w 1127143"/>
                  <a:gd name="connsiteY48" fmla="*/ 352001 h 704000"/>
                  <a:gd name="connsiteX49" fmla="*/ 0 w 1127143"/>
                  <a:gd name="connsiteY49" fmla="*/ 352001 h 704000"/>
                  <a:gd name="connsiteX50" fmla="*/ 374934 w 1127143"/>
                  <a:gd name="connsiteY50" fmla="*/ 22 h 704000"/>
                  <a:gd name="connsiteX51" fmla="*/ 710752 w 1127143"/>
                  <a:gd name="connsiteY51" fmla="*/ 119997 h 704000"/>
                  <a:gd name="connsiteX52" fmla="*/ 734934 w 1127143"/>
                  <a:gd name="connsiteY52" fmla="*/ 137752 h 704000"/>
                  <a:gd name="connsiteX53" fmla="*/ 821895 w 1127143"/>
                  <a:gd name="connsiteY53" fmla="*/ 137752 h 704000"/>
                  <a:gd name="connsiteX54" fmla="*/ 862705 w 1127143"/>
                  <a:gd name="connsiteY54" fmla="*/ 178562 h 704000"/>
                  <a:gd name="connsiteX55" fmla="*/ 862705 w 1127143"/>
                  <a:gd name="connsiteY55" fmla="*/ 339464 h 704000"/>
                  <a:gd name="connsiteX56" fmla="*/ 862705 w 1127143"/>
                  <a:gd name="connsiteY56" fmla="*/ 525438 h 704000"/>
                  <a:gd name="connsiteX57" fmla="*/ 821895 w 1127143"/>
                  <a:gd name="connsiteY57" fmla="*/ 566248 h 704000"/>
                  <a:gd name="connsiteX58" fmla="*/ 712687 w 1127143"/>
                  <a:gd name="connsiteY58" fmla="*/ 566248 h 704000"/>
                  <a:gd name="connsiteX59" fmla="*/ 710752 w 1127143"/>
                  <a:gd name="connsiteY59" fmla="*/ 567779 h 704000"/>
                  <a:gd name="connsiteX60" fmla="*/ 374934 w 1127143"/>
                  <a:gd name="connsiteY60" fmla="*/ 703980 h 704000"/>
                  <a:gd name="connsiteX61" fmla="*/ 0 w 1127143"/>
                  <a:gd name="connsiteY61" fmla="*/ 352001 h 7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127143" h="704000">
                    <a:moveTo>
                      <a:pt x="900141" y="497799"/>
                    </a:moveTo>
                    <a:lnTo>
                      <a:pt x="900141" y="206202"/>
                    </a:lnTo>
                    <a:cubicBezTo>
                      <a:pt x="900141" y="185302"/>
                      <a:pt x="917084" y="168359"/>
                      <a:pt x="937984" y="168359"/>
                    </a:cubicBezTo>
                    <a:cubicBezTo>
                      <a:pt x="953659" y="168359"/>
                      <a:pt x="967108" y="177889"/>
                      <a:pt x="972853" y="191472"/>
                    </a:cubicBezTo>
                    <a:lnTo>
                      <a:pt x="975813" y="206135"/>
                    </a:lnTo>
                    <a:lnTo>
                      <a:pt x="978773" y="191472"/>
                    </a:lnTo>
                    <a:cubicBezTo>
                      <a:pt x="984518" y="177889"/>
                      <a:pt x="997967" y="168359"/>
                      <a:pt x="1013642" y="168359"/>
                    </a:cubicBezTo>
                    <a:cubicBezTo>
                      <a:pt x="1029317" y="168359"/>
                      <a:pt x="1042766" y="177889"/>
                      <a:pt x="1048511" y="191472"/>
                    </a:cubicBezTo>
                    <a:lnTo>
                      <a:pt x="1051471" y="206134"/>
                    </a:lnTo>
                    <a:lnTo>
                      <a:pt x="1054431" y="191472"/>
                    </a:lnTo>
                    <a:cubicBezTo>
                      <a:pt x="1060176" y="177889"/>
                      <a:pt x="1073625" y="168359"/>
                      <a:pt x="1089300" y="168359"/>
                    </a:cubicBezTo>
                    <a:cubicBezTo>
                      <a:pt x="1110200" y="168359"/>
                      <a:pt x="1127143" y="185302"/>
                      <a:pt x="1127143" y="206202"/>
                    </a:cubicBezTo>
                    <a:lnTo>
                      <a:pt x="1127143" y="497799"/>
                    </a:lnTo>
                    <a:cubicBezTo>
                      <a:pt x="1127143" y="518698"/>
                      <a:pt x="1110200" y="535641"/>
                      <a:pt x="1089300" y="535641"/>
                    </a:cubicBezTo>
                    <a:cubicBezTo>
                      <a:pt x="1073625" y="535641"/>
                      <a:pt x="1060176" y="526111"/>
                      <a:pt x="1054431" y="512529"/>
                    </a:cubicBezTo>
                    <a:lnTo>
                      <a:pt x="1051471" y="497866"/>
                    </a:lnTo>
                    <a:lnTo>
                      <a:pt x="1048511" y="512529"/>
                    </a:lnTo>
                    <a:cubicBezTo>
                      <a:pt x="1042766" y="526111"/>
                      <a:pt x="1029317" y="535641"/>
                      <a:pt x="1013642" y="535641"/>
                    </a:cubicBezTo>
                    <a:cubicBezTo>
                      <a:pt x="997967" y="535641"/>
                      <a:pt x="984518" y="526111"/>
                      <a:pt x="978773" y="512529"/>
                    </a:cubicBezTo>
                    <a:lnTo>
                      <a:pt x="975813" y="497866"/>
                    </a:lnTo>
                    <a:lnTo>
                      <a:pt x="972853" y="512529"/>
                    </a:lnTo>
                    <a:cubicBezTo>
                      <a:pt x="967108" y="526111"/>
                      <a:pt x="953659" y="535641"/>
                      <a:pt x="937984" y="535641"/>
                    </a:cubicBezTo>
                    <a:cubicBezTo>
                      <a:pt x="917084" y="535641"/>
                      <a:pt x="900141" y="518698"/>
                      <a:pt x="900141" y="497799"/>
                    </a:cubicBezTo>
                    <a:close/>
                    <a:moveTo>
                      <a:pt x="68250" y="352001"/>
                    </a:moveTo>
                    <a:cubicBezTo>
                      <a:pt x="68250" y="515636"/>
                      <a:pt x="262826" y="650047"/>
                      <a:pt x="383860" y="648288"/>
                    </a:cubicBezTo>
                    <a:cubicBezTo>
                      <a:pt x="451942" y="647299"/>
                      <a:pt x="573347" y="602111"/>
                      <a:pt x="666544" y="533638"/>
                    </a:cubicBezTo>
                    <a:lnTo>
                      <a:pt x="673683" y="527991"/>
                    </a:lnTo>
                    <a:lnTo>
                      <a:pt x="770725" y="527991"/>
                    </a:lnTo>
                    <a:cubicBezTo>
                      <a:pt x="780877" y="527991"/>
                      <a:pt x="790068" y="523876"/>
                      <a:pt x="796721" y="517223"/>
                    </a:cubicBezTo>
                    <a:lnTo>
                      <a:pt x="806013" y="494790"/>
                    </a:lnTo>
                    <a:lnTo>
                      <a:pt x="808659" y="494790"/>
                    </a:lnTo>
                    <a:lnTo>
                      <a:pt x="808659" y="215690"/>
                    </a:lnTo>
                    <a:lnTo>
                      <a:pt x="805526" y="215690"/>
                    </a:lnTo>
                    <a:lnTo>
                      <a:pt x="796721" y="194432"/>
                    </a:lnTo>
                    <a:cubicBezTo>
                      <a:pt x="790068" y="187779"/>
                      <a:pt x="780877" y="183664"/>
                      <a:pt x="770725" y="183664"/>
                    </a:cubicBezTo>
                    <a:lnTo>
                      <a:pt x="702191" y="183664"/>
                    </a:lnTo>
                    <a:lnTo>
                      <a:pt x="696453" y="178666"/>
                    </a:lnTo>
                    <a:cubicBezTo>
                      <a:pt x="600983" y="102584"/>
                      <a:pt x="459507" y="54614"/>
                      <a:pt x="383861" y="55714"/>
                    </a:cubicBezTo>
                    <a:cubicBezTo>
                      <a:pt x="330908" y="56483"/>
                      <a:pt x="263879" y="81970"/>
                      <a:pt x="205226" y="124102"/>
                    </a:cubicBezTo>
                    <a:lnTo>
                      <a:pt x="189650" y="136185"/>
                    </a:lnTo>
                    <a:lnTo>
                      <a:pt x="185048" y="139362"/>
                    </a:lnTo>
                    <a:cubicBezTo>
                      <a:pt x="170305" y="150594"/>
                      <a:pt x="156749" y="163107"/>
                      <a:pt x="144582" y="176717"/>
                    </a:cubicBezTo>
                    <a:lnTo>
                      <a:pt x="137718" y="185190"/>
                    </a:lnTo>
                    <a:lnTo>
                      <a:pt x="136198" y="186808"/>
                    </a:lnTo>
                    <a:lnTo>
                      <a:pt x="129243" y="195652"/>
                    </a:lnTo>
                    <a:lnTo>
                      <a:pt x="127397" y="197931"/>
                    </a:lnTo>
                    <a:lnTo>
                      <a:pt x="127121" y="198351"/>
                    </a:lnTo>
                    <a:lnTo>
                      <a:pt x="117073" y="211127"/>
                    </a:lnTo>
                    <a:cubicBezTo>
                      <a:pt x="87252" y="252927"/>
                      <a:pt x="68250" y="300865"/>
                      <a:pt x="68250" y="352001"/>
                    </a:cubicBezTo>
                    <a:close/>
                    <a:moveTo>
                      <a:pt x="0" y="352001"/>
                    </a:moveTo>
                    <a:cubicBezTo>
                      <a:pt x="0" y="157608"/>
                      <a:pt x="231150" y="2112"/>
                      <a:pt x="374934" y="22"/>
                    </a:cubicBezTo>
                    <a:cubicBezTo>
                      <a:pt x="455813" y="-1154"/>
                      <a:pt x="600036" y="44888"/>
                      <a:pt x="710752" y="119997"/>
                    </a:cubicBezTo>
                    <a:lnTo>
                      <a:pt x="734934" y="137752"/>
                    </a:lnTo>
                    <a:lnTo>
                      <a:pt x="821895" y="137752"/>
                    </a:lnTo>
                    <a:cubicBezTo>
                      <a:pt x="844434" y="137752"/>
                      <a:pt x="862705" y="156023"/>
                      <a:pt x="862705" y="178562"/>
                    </a:cubicBezTo>
                    <a:lnTo>
                      <a:pt x="862705" y="339464"/>
                    </a:lnTo>
                    <a:lnTo>
                      <a:pt x="862705" y="525438"/>
                    </a:lnTo>
                    <a:cubicBezTo>
                      <a:pt x="862705" y="547977"/>
                      <a:pt x="844434" y="566248"/>
                      <a:pt x="821895" y="566248"/>
                    </a:cubicBezTo>
                    <a:lnTo>
                      <a:pt x="712687" y="566248"/>
                    </a:lnTo>
                    <a:lnTo>
                      <a:pt x="710752" y="567779"/>
                    </a:lnTo>
                    <a:cubicBezTo>
                      <a:pt x="600036" y="649123"/>
                      <a:pt x="455812" y="702805"/>
                      <a:pt x="374934" y="703980"/>
                    </a:cubicBezTo>
                    <a:cubicBezTo>
                      <a:pt x="231150" y="706070"/>
                      <a:pt x="0" y="546394"/>
                      <a:pt x="0" y="352001"/>
                    </a:cubicBezTo>
                    <a:close/>
                  </a:path>
                </a:pathLst>
              </a:custGeom>
              <a:solidFill>
                <a:srgbClr val="91BF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rgbClr val="000000"/>
                  </a:solidFill>
                  <a:latin typeface="Arial" panose="020B0604020202020204" pitchFamily="34" charset="0"/>
                  <a:cs typeface="Arial" panose="020B0604020202020204" pitchFamily="34" charset="0"/>
                </a:endParaRPr>
              </a:p>
            </p:txBody>
          </p:sp>
        </p:grpSp>
      </p:grpSp>
      <p:grpSp>
        <p:nvGrpSpPr>
          <p:cNvPr id="169" name="Group 168">
            <a:extLst>
              <a:ext uri="{FF2B5EF4-FFF2-40B4-BE49-F238E27FC236}">
                <a16:creationId xmlns:a16="http://schemas.microsoft.com/office/drawing/2014/main" id="{11EEF96A-3A27-2913-17D1-CA9A1EF4D2E8}"/>
              </a:ext>
            </a:extLst>
          </p:cNvPr>
          <p:cNvGrpSpPr/>
          <p:nvPr/>
        </p:nvGrpSpPr>
        <p:grpSpPr>
          <a:xfrm>
            <a:off x="967349" y="4814364"/>
            <a:ext cx="1499352" cy="338554"/>
            <a:chOff x="421249" y="4242864"/>
            <a:chExt cx="1499352" cy="338554"/>
          </a:xfrm>
        </p:grpSpPr>
        <p:sp>
          <p:nvSpPr>
            <p:cNvPr id="170" name="Rectangle 169">
              <a:extLst>
                <a:ext uri="{FF2B5EF4-FFF2-40B4-BE49-F238E27FC236}">
                  <a16:creationId xmlns:a16="http://schemas.microsoft.com/office/drawing/2014/main" id="{6EB379DF-3236-48AE-4FDE-8639364EFD5E}"/>
                </a:ext>
              </a:extLst>
            </p:cNvPr>
            <p:cNvSpPr/>
            <p:nvPr/>
          </p:nvSpPr>
          <p:spPr>
            <a:xfrm>
              <a:off x="985730" y="4242864"/>
              <a:ext cx="934871" cy="338554"/>
            </a:xfrm>
            <a:prstGeom prst="rect">
              <a:avLst/>
            </a:prstGeom>
          </p:spPr>
          <p:txBody>
            <a:bodyPr wrap="none">
              <a:spAutoFit/>
            </a:bodyPr>
            <a:lstStyle/>
            <a:p>
              <a:pPr>
                <a:defRPr/>
              </a:pPr>
              <a:r>
                <a:rPr lang="en-GB" sz="1600" kern="0" dirty="0">
                  <a:solidFill>
                    <a:srgbClr val="000000"/>
                  </a:solidFill>
                  <a:latin typeface="Aptos" panose="020B0004020202020204" pitchFamily="34" charset="0"/>
                  <a:cs typeface="Arial" panose="020B0604020202020204" pitchFamily="34" charset="0"/>
                </a:rPr>
                <a:t>Hobbies</a:t>
              </a:r>
            </a:p>
          </p:txBody>
        </p:sp>
        <p:grpSp>
          <p:nvGrpSpPr>
            <p:cNvPr id="171" name="Group 170">
              <a:extLst>
                <a:ext uri="{FF2B5EF4-FFF2-40B4-BE49-F238E27FC236}">
                  <a16:creationId xmlns:a16="http://schemas.microsoft.com/office/drawing/2014/main" id="{EF9EEE7C-0233-95BB-156E-80A43099E634}"/>
                </a:ext>
              </a:extLst>
            </p:cNvPr>
            <p:cNvGrpSpPr/>
            <p:nvPr/>
          </p:nvGrpSpPr>
          <p:grpSpPr>
            <a:xfrm rot="3280093">
              <a:off x="585882" y="4108412"/>
              <a:ext cx="224254" cy="553519"/>
              <a:chOff x="2721202" y="1839944"/>
              <a:chExt cx="1575461" cy="3888652"/>
            </a:xfrm>
          </p:grpSpPr>
          <p:sp>
            <p:nvSpPr>
              <p:cNvPr id="172" name="Freeform 377">
                <a:extLst>
                  <a:ext uri="{FF2B5EF4-FFF2-40B4-BE49-F238E27FC236}">
                    <a16:creationId xmlns:a16="http://schemas.microsoft.com/office/drawing/2014/main" id="{A5A7DC3E-79AC-1162-6B92-65AB6DE93430}"/>
                  </a:ext>
                </a:extLst>
              </p:cNvPr>
              <p:cNvSpPr/>
              <p:nvPr/>
            </p:nvSpPr>
            <p:spPr>
              <a:xfrm>
                <a:off x="3333793" y="2497847"/>
                <a:ext cx="201314" cy="1334475"/>
              </a:xfrm>
              <a:custGeom>
                <a:avLst/>
                <a:gdLst>
                  <a:gd name="connsiteX0" fmla="*/ 22161 w 201314"/>
                  <a:gd name="connsiteY0" fmla="*/ 0 h 1334475"/>
                  <a:gd name="connsiteX1" fmla="*/ 179603 w 201314"/>
                  <a:gd name="connsiteY1" fmla="*/ 0 h 1334475"/>
                  <a:gd name="connsiteX2" fmla="*/ 201314 w 201314"/>
                  <a:gd name="connsiteY2" fmla="*/ 1334475 h 1334475"/>
                  <a:gd name="connsiteX3" fmla="*/ 0 w 201314"/>
                  <a:gd name="connsiteY3" fmla="*/ 1334475 h 1334475"/>
                </a:gdLst>
                <a:ahLst/>
                <a:cxnLst>
                  <a:cxn ang="0">
                    <a:pos x="connsiteX0" y="connsiteY0"/>
                  </a:cxn>
                  <a:cxn ang="0">
                    <a:pos x="connsiteX1" y="connsiteY1"/>
                  </a:cxn>
                  <a:cxn ang="0">
                    <a:pos x="connsiteX2" y="connsiteY2"/>
                  </a:cxn>
                  <a:cxn ang="0">
                    <a:pos x="connsiteX3" y="connsiteY3"/>
                  </a:cxn>
                </a:cxnLst>
                <a:rect l="l" t="t" r="r" b="b"/>
                <a:pathLst>
                  <a:path w="201314" h="1334475">
                    <a:moveTo>
                      <a:pt x="22161" y="0"/>
                    </a:moveTo>
                    <a:lnTo>
                      <a:pt x="179603" y="0"/>
                    </a:lnTo>
                    <a:lnTo>
                      <a:pt x="201314" y="1334475"/>
                    </a:lnTo>
                    <a:lnTo>
                      <a:pt x="0" y="1334475"/>
                    </a:lnTo>
                    <a:close/>
                  </a:path>
                </a:pathLst>
              </a:custGeom>
              <a:solidFill>
                <a:srgbClr val="006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latin typeface="Arial" panose="020B0604020202020204" pitchFamily="34" charset="0"/>
                  <a:cs typeface="Arial" panose="020B0604020202020204" pitchFamily="34" charset="0"/>
                </a:endParaRPr>
              </a:p>
            </p:txBody>
          </p:sp>
          <p:sp>
            <p:nvSpPr>
              <p:cNvPr id="173" name="Freeform 380">
                <a:extLst>
                  <a:ext uri="{FF2B5EF4-FFF2-40B4-BE49-F238E27FC236}">
                    <a16:creationId xmlns:a16="http://schemas.microsoft.com/office/drawing/2014/main" id="{AA9FDBDE-40E4-EEE4-AC8E-65B56D9A99D3}"/>
                  </a:ext>
                </a:extLst>
              </p:cNvPr>
              <p:cNvSpPr/>
              <p:nvPr/>
            </p:nvSpPr>
            <p:spPr>
              <a:xfrm>
                <a:off x="3266364" y="1839944"/>
                <a:ext cx="316425" cy="685912"/>
              </a:xfrm>
              <a:custGeom>
                <a:avLst/>
                <a:gdLst>
                  <a:gd name="connsiteX0" fmla="*/ 162961 w 316425"/>
                  <a:gd name="connsiteY0" fmla="*/ 0 h 685912"/>
                  <a:gd name="connsiteX1" fmla="*/ 244706 w 316425"/>
                  <a:gd name="connsiteY1" fmla="*/ 118205 h 685912"/>
                  <a:gd name="connsiteX2" fmla="*/ 237692 w 316425"/>
                  <a:gd name="connsiteY2" fmla="*/ 118205 h 685912"/>
                  <a:gd name="connsiteX3" fmla="*/ 316425 w 316425"/>
                  <a:gd name="connsiteY3" fmla="*/ 615391 h 685912"/>
                  <a:gd name="connsiteX4" fmla="*/ 245159 w 316425"/>
                  <a:gd name="connsiteY4" fmla="*/ 615391 h 685912"/>
                  <a:gd name="connsiteX5" fmla="*/ 246306 w 316425"/>
                  <a:gd name="connsiteY5" fmla="*/ 685912 h 685912"/>
                  <a:gd name="connsiteX6" fmla="*/ 88896 w 316425"/>
                  <a:gd name="connsiteY6" fmla="*/ 685912 h 685912"/>
                  <a:gd name="connsiteX7" fmla="*/ 90067 w 316425"/>
                  <a:gd name="connsiteY7" fmla="*/ 615391 h 685912"/>
                  <a:gd name="connsiteX8" fmla="*/ 0 w 316425"/>
                  <a:gd name="connsiteY8" fmla="*/ 615391 h 685912"/>
                  <a:gd name="connsiteX9" fmla="*/ 79106 w 316425"/>
                  <a:gd name="connsiteY9" fmla="*/ 115853 h 685912"/>
                  <a:gd name="connsiteX10" fmla="*/ 82842 w 316425"/>
                  <a:gd name="connsiteY10" fmla="*/ 115853 h 68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425" h="685912">
                    <a:moveTo>
                      <a:pt x="162961" y="0"/>
                    </a:moveTo>
                    <a:lnTo>
                      <a:pt x="244706" y="118205"/>
                    </a:lnTo>
                    <a:lnTo>
                      <a:pt x="237692" y="118205"/>
                    </a:lnTo>
                    <a:lnTo>
                      <a:pt x="316425" y="615391"/>
                    </a:lnTo>
                    <a:lnTo>
                      <a:pt x="245159" y="615391"/>
                    </a:lnTo>
                    <a:lnTo>
                      <a:pt x="246306" y="685912"/>
                    </a:lnTo>
                    <a:lnTo>
                      <a:pt x="88896" y="685912"/>
                    </a:lnTo>
                    <a:lnTo>
                      <a:pt x="90067" y="615391"/>
                    </a:lnTo>
                    <a:lnTo>
                      <a:pt x="0" y="615391"/>
                    </a:lnTo>
                    <a:lnTo>
                      <a:pt x="79106" y="115853"/>
                    </a:lnTo>
                    <a:lnTo>
                      <a:pt x="82842" y="115853"/>
                    </a:ln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latin typeface="Arial" panose="020B0604020202020204" pitchFamily="34" charset="0"/>
                  <a:cs typeface="Arial" panose="020B0604020202020204" pitchFamily="34" charset="0"/>
                </a:endParaRPr>
              </a:p>
            </p:txBody>
          </p:sp>
          <p:sp>
            <p:nvSpPr>
              <p:cNvPr id="174" name="Freeform 379">
                <a:extLst>
                  <a:ext uri="{FF2B5EF4-FFF2-40B4-BE49-F238E27FC236}">
                    <a16:creationId xmlns:a16="http://schemas.microsoft.com/office/drawing/2014/main" id="{CAEE9B42-5A99-460B-026E-969612C0A4CB}"/>
                  </a:ext>
                </a:extLst>
              </p:cNvPr>
              <p:cNvSpPr/>
              <p:nvPr/>
            </p:nvSpPr>
            <p:spPr>
              <a:xfrm>
                <a:off x="2721202" y="3707258"/>
                <a:ext cx="1575461" cy="2021338"/>
              </a:xfrm>
              <a:custGeom>
                <a:avLst/>
                <a:gdLst>
                  <a:gd name="connsiteX0" fmla="*/ 762373 w 1575461"/>
                  <a:gd name="connsiteY0" fmla="*/ 377933 h 2021338"/>
                  <a:gd name="connsiteX1" fmla="*/ 511380 w 1575461"/>
                  <a:gd name="connsiteY1" fmla="*/ 628926 h 2021338"/>
                  <a:gd name="connsiteX2" fmla="*/ 762373 w 1575461"/>
                  <a:gd name="connsiteY2" fmla="*/ 879919 h 2021338"/>
                  <a:gd name="connsiteX3" fmla="*/ 1013366 w 1575461"/>
                  <a:gd name="connsiteY3" fmla="*/ 628926 h 2021338"/>
                  <a:gd name="connsiteX4" fmla="*/ 762373 w 1575461"/>
                  <a:gd name="connsiteY4" fmla="*/ 377933 h 2021338"/>
                  <a:gd name="connsiteX5" fmla="*/ 627513 w 1575461"/>
                  <a:gd name="connsiteY5" fmla="*/ 0 h 2021338"/>
                  <a:gd name="connsiteX6" fmla="*/ 828828 w 1575461"/>
                  <a:gd name="connsiteY6" fmla="*/ 0 h 2021338"/>
                  <a:gd name="connsiteX7" fmla="*/ 829906 w 1575461"/>
                  <a:gd name="connsiteY7" fmla="*/ 66304 h 2021338"/>
                  <a:gd name="connsiteX8" fmla="*/ 833158 w 1575461"/>
                  <a:gd name="connsiteY8" fmla="*/ 69852 h 2021338"/>
                  <a:gd name="connsiteX9" fmla="*/ 881445 w 1575461"/>
                  <a:gd name="connsiteY9" fmla="*/ 264884 h 2021338"/>
                  <a:gd name="connsiteX10" fmla="*/ 1018554 w 1575461"/>
                  <a:gd name="connsiteY10" fmla="*/ 301256 h 2021338"/>
                  <a:gd name="connsiteX11" fmla="*/ 1160744 w 1575461"/>
                  <a:gd name="connsiteY11" fmla="*/ 264334 h 2021338"/>
                  <a:gd name="connsiteX12" fmla="*/ 1261056 w 1575461"/>
                  <a:gd name="connsiteY12" fmla="*/ 244203 h 2021338"/>
                  <a:gd name="connsiteX13" fmla="*/ 1333777 w 1575461"/>
                  <a:gd name="connsiteY13" fmla="*/ 351149 h 2021338"/>
                  <a:gd name="connsiteX14" fmla="*/ 1304265 w 1575461"/>
                  <a:gd name="connsiteY14" fmla="*/ 747643 h 2021338"/>
                  <a:gd name="connsiteX15" fmla="*/ 1466326 w 1575461"/>
                  <a:gd name="connsiteY15" fmla="*/ 1201478 h 2021338"/>
                  <a:gd name="connsiteX16" fmla="*/ 1507853 w 1575461"/>
                  <a:gd name="connsiteY16" fmla="*/ 1241222 h 2021338"/>
                  <a:gd name="connsiteX17" fmla="*/ 1523700 w 1575461"/>
                  <a:gd name="connsiteY17" fmla="*/ 1281189 h 2021338"/>
                  <a:gd name="connsiteX18" fmla="*/ 1571107 w 1575461"/>
                  <a:gd name="connsiteY18" fmla="*/ 1401953 h 2021338"/>
                  <a:gd name="connsiteX19" fmla="*/ 1575461 w 1575461"/>
                  <a:gd name="connsiteY19" fmla="*/ 1413154 h 2021338"/>
                  <a:gd name="connsiteX20" fmla="*/ 1569750 w 1575461"/>
                  <a:gd name="connsiteY20" fmla="*/ 1506340 h 2021338"/>
                  <a:gd name="connsiteX21" fmla="*/ 1233086 w 1575461"/>
                  <a:gd name="connsiteY21" fmla="*/ 2021336 h 2021338"/>
                  <a:gd name="connsiteX22" fmla="*/ 924072 w 1575461"/>
                  <a:gd name="connsiteY22" fmla="*/ 2021337 h 2021338"/>
                  <a:gd name="connsiteX23" fmla="*/ 924072 w 1575461"/>
                  <a:gd name="connsiteY23" fmla="*/ 2021338 h 2021338"/>
                  <a:gd name="connsiteX24" fmla="*/ 656024 w 1575461"/>
                  <a:gd name="connsiteY24" fmla="*/ 2021338 h 2021338"/>
                  <a:gd name="connsiteX25" fmla="*/ 656024 w 1575461"/>
                  <a:gd name="connsiteY25" fmla="*/ 2021337 h 2021338"/>
                  <a:gd name="connsiteX26" fmla="*/ 342375 w 1575461"/>
                  <a:gd name="connsiteY26" fmla="*/ 2021336 h 2021338"/>
                  <a:gd name="connsiteX27" fmla="*/ 5711 w 1575461"/>
                  <a:gd name="connsiteY27" fmla="*/ 1506340 h 2021338"/>
                  <a:gd name="connsiteX28" fmla="*/ 0 w 1575461"/>
                  <a:gd name="connsiteY28" fmla="*/ 1413154 h 2021338"/>
                  <a:gd name="connsiteX29" fmla="*/ 4354 w 1575461"/>
                  <a:gd name="connsiteY29" fmla="*/ 1401953 h 2021338"/>
                  <a:gd name="connsiteX30" fmla="*/ 51761 w 1575461"/>
                  <a:gd name="connsiteY30" fmla="*/ 1281189 h 2021338"/>
                  <a:gd name="connsiteX31" fmla="*/ 67608 w 1575461"/>
                  <a:gd name="connsiteY31" fmla="*/ 1241222 h 2021338"/>
                  <a:gd name="connsiteX32" fmla="*/ 109135 w 1575461"/>
                  <a:gd name="connsiteY32" fmla="*/ 1201478 h 2021338"/>
                  <a:gd name="connsiteX33" fmla="*/ 271196 w 1575461"/>
                  <a:gd name="connsiteY33" fmla="*/ 747643 h 2021338"/>
                  <a:gd name="connsiteX34" fmla="*/ 176700 w 1575461"/>
                  <a:gd name="connsiteY34" fmla="*/ 388796 h 2021338"/>
                  <a:gd name="connsiteX35" fmla="*/ 170247 w 1575461"/>
                  <a:gd name="connsiteY35" fmla="*/ 379724 h 2021338"/>
                  <a:gd name="connsiteX36" fmla="*/ 172618 w 1575461"/>
                  <a:gd name="connsiteY36" fmla="*/ 337204 h 2021338"/>
                  <a:gd name="connsiteX37" fmla="*/ 606811 w 1575461"/>
                  <a:gd name="connsiteY37" fmla="*/ 15081 h 2021338"/>
                  <a:gd name="connsiteX38" fmla="*/ 627262 w 1575461"/>
                  <a:gd name="connsiteY38" fmla="*/ 15081 h 202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75461" h="2021338">
                    <a:moveTo>
                      <a:pt x="762373" y="377933"/>
                    </a:moveTo>
                    <a:cubicBezTo>
                      <a:pt x="623753" y="377933"/>
                      <a:pt x="511380" y="490306"/>
                      <a:pt x="511380" y="628926"/>
                    </a:cubicBezTo>
                    <a:cubicBezTo>
                      <a:pt x="511380" y="767546"/>
                      <a:pt x="623753" y="879919"/>
                      <a:pt x="762373" y="879919"/>
                    </a:cubicBezTo>
                    <a:cubicBezTo>
                      <a:pt x="900993" y="879919"/>
                      <a:pt x="1013366" y="767546"/>
                      <a:pt x="1013366" y="628926"/>
                    </a:cubicBezTo>
                    <a:cubicBezTo>
                      <a:pt x="1013366" y="490306"/>
                      <a:pt x="900993" y="377933"/>
                      <a:pt x="762373" y="377933"/>
                    </a:cubicBezTo>
                    <a:close/>
                    <a:moveTo>
                      <a:pt x="627513" y="0"/>
                    </a:moveTo>
                    <a:lnTo>
                      <a:pt x="828828" y="0"/>
                    </a:lnTo>
                    <a:lnTo>
                      <a:pt x="829906" y="66304"/>
                    </a:lnTo>
                    <a:lnTo>
                      <a:pt x="833158" y="69852"/>
                    </a:lnTo>
                    <a:cubicBezTo>
                      <a:pt x="886421" y="143395"/>
                      <a:pt x="850546" y="226317"/>
                      <a:pt x="881445" y="264884"/>
                    </a:cubicBezTo>
                    <a:cubicBezTo>
                      <a:pt x="912344" y="303451"/>
                      <a:pt x="972004" y="299760"/>
                      <a:pt x="1018554" y="301256"/>
                    </a:cubicBezTo>
                    <a:cubicBezTo>
                      <a:pt x="1065104" y="302752"/>
                      <a:pt x="1120327" y="273843"/>
                      <a:pt x="1160744" y="264334"/>
                    </a:cubicBezTo>
                    <a:cubicBezTo>
                      <a:pt x="1201161" y="254825"/>
                      <a:pt x="1232217" y="229734"/>
                      <a:pt x="1261056" y="244203"/>
                    </a:cubicBezTo>
                    <a:cubicBezTo>
                      <a:pt x="1289895" y="258672"/>
                      <a:pt x="1323129" y="314350"/>
                      <a:pt x="1333777" y="351149"/>
                    </a:cubicBezTo>
                    <a:cubicBezTo>
                      <a:pt x="1323940" y="483314"/>
                      <a:pt x="1282174" y="605922"/>
                      <a:pt x="1304265" y="747643"/>
                    </a:cubicBezTo>
                    <a:cubicBezTo>
                      <a:pt x="1326357" y="889365"/>
                      <a:pt x="1366196" y="1085331"/>
                      <a:pt x="1466326" y="1201478"/>
                    </a:cubicBezTo>
                    <a:lnTo>
                      <a:pt x="1507853" y="1241222"/>
                    </a:lnTo>
                    <a:lnTo>
                      <a:pt x="1523700" y="1281189"/>
                    </a:lnTo>
                    <a:cubicBezTo>
                      <a:pt x="1546874" y="1339822"/>
                      <a:pt x="1563628" y="1382738"/>
                      <a:pt x="1571107" y="1401953"/>
                    </a:cubicBezTo>
                    <a:lnTo>
                      <a:pt x="1575461" y="1413154"/>
                    </a:lnTo>
                    <a:lnTo>
                      <a:pt x="1569750" y="1506340"/>
                    </a:lnTo>
                    <a:cubicBezTo>
                      <a:pt x="1543223" y="1734507"/>
                      <a:pt x="1425111" y="2021336"/>
                      <a:pt x="1233086" y="2021336"/>
                    </a:cubicBezTo>
                    <a:lnTo>
                      <a:pt x="924072" y="2021337"/>
                    </a:lnTo>
                    <a:lnTo>
                      <a:pt x="924072" y="2021338"/>
                    </a:lnTo>
                    <a:lnTo>
                      <a:pt x="656024" y="2021338"/>
                    </a:lnTo>
                    <a:lnTo>
                      <a:pt x="656024" y="2021337"/>
                    </a:lnTo>
                    <a:lnTo>
                      <a:pt x="342375" y="2021336"/>
                    </a:lnTo>
                    <a:cubicBezTo>
                      <a:pt x="150350" y="2021336"/>
                      <a:pt x="32238" y="1734507"/>
                      <a:pt x="5711" y="1506340"/>
                    </a:cubicBezTo>
                    <a:lnTo>
                      <a:pt x="0" y="1413154"/>
                    </a:lnTo>
                    <a:lnTo>
                      <a:pt x="4354" y="1401953"/>
                    </a:lnTo>
                    <a:cubicBezTo>
                      <a:pt x="11833" y="1382738"/>
                      <a:pt x="28587" y="1339822"/>
                      <a:pt x="51761" y="1281189"/>
                    </a:cubicBezTo>
                    <a:lnTo>
                      <a:pt x="67608" y="1241222"/>
                    </a:lnTo>
                    <a:lnTo>
                      <a:pt x="109135" y="1201478"/>
                    </a:lnTo>
                    <a:cubicBezTo>
                      <a:pt x="209265" y="1085331"/>
                      <a:pt x="271196" y="924876"/>
                      <a:pt x="271196" y="747643"/>
                    </a:cubicBezTo>
                    <a:cubicBezTo>
                      <a:pt x="271196" y="614719"/>
                      <a:pt x="236361" y="491232"/>
                      <a:pt x="176700" y="388796"/>
                    </a:cubicBezTo>
                    <a:lnTo>
                      <a:pt x="170247" y="379724"/>
                    </a:lnTo>
                    <a:lnTo>
                      <a:pt x="172618" y="337204"/>
                    </a:lnTo>
                    <a:cubicBezTo>
                      <a:pt x="199145" y="86464"/>
                      <a:pt x="414787" y="15081"/>
                      <a:pt x="606811" y="15081"/>
                    </a:cubicBezTo>
                    <a:lnTo>
                      <a:pt x="627262" y="15081"/>
                    </a:ln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latin typeface="Arial" panose="020B0604020202020204" pitchFamily="34" charset="0"/>
                  <a:cs typeface="Arial" panose="020B0604020202020204" pitchFamily="34" charset="0"/>
                </a:endParaRPr>
              </a:p>
            </p:txBody>
          </p:sp>
        </p:grpSp>
      </p:grpSp>
      <p:grpSp>
        <p:nvGrpSpPr>
          <p:cNvPr id="175" name="Group 174">
            <a:extLst>
              <a:ext uri="{FF2B5EF4-FFF2-40B4-BE49-F238E27FC236}">
                <a16:creationId xmlns:a16="http://schemas.microsoft.com/office/drawing/2014/main" id="{B8076DBA-1C89-1100-34D6-A09275C80205}"/>
              </a:ext>
            </a:extLst>
          </p:cNvPr>
          <p:cNvGrpSpPr/>
          <p:nvPr/>
        </p:nvGrpSpPr>
        <p:grpSpPr>
          <a:xfrm>
            <a:off x="1075383" y="3748424"/>
            <a:ext cx="2109464" cy="424669"/>
            <a:chOff x="529283" y="3176923"/>
            <a:chExt cx="2109464" cy="424669"/>
          </a:xfrm>
        </p:grpSpPr>
        <p:sp>
          <p:nvSpPr>
            <p:cNvPr id="176" name="Rectangle 175">
              <a:extLst>
                <a:ext uri="{FF2B5EF4-FFF2-40B4-BE49-F238E27FC236}">
                  <a16:creationId xmlns:a16="http://schemas.microsoft.com/office/drawing/2014/main" id="{F9353771-F3C6-0FE5-702B-545B8F33B23F}"/>
                </a:ext>
              </a:extLst>
            </p:cNvPr>
            <p:cNvSpPr/>
            <p:nvPr/>
          </p:nvSpPr>
          <p:spPr>
            <a:xfrm>
              <a:off x="985730" y="3182552"/>
              <a:ext cx="1653017" cy="338554"/>
            </a:xfrm>
            <a:prstGeom prst="rect">
              <a:avLst/>
            </a:prstGeom>
          </p:spPr>
          <p:txBody>
            <a:bodyPr wrap="none">
              <a:spAutoFit/>
            </a:bodyPr>
            <a:lstStyle/>
            <a:p>
              <a:pPr>
                <a:defRPr/>
              </a:pPr>
              <a:r>
                <a:rPr lang="en-GB" sz="1600" kern="0" dirty="0">
                  <a:solidFill>
                    <a:srgbClr val="000000"/>
                  </a:solidFill>
                  <a:latin typeface="Aptos" panose="020B0004020202020204" pitchFamily="34" charset="0"/>
                  <a:cs typeface="Arial" panose="020B0604020202020204" pitchFamily="34" charset="0"/>
                </a:rPr>
                <a:t>Food &amp; Clothing</a:t>
              </a:r>
            </a:p>
          </p:txBody>
        </p:sp>
        <p:sp>
          <p:nvSpPr>
            <p:cNvPr id="177" name="Freeform 382">
              <a:extLst>
                <a:ext uri="{FF2B5EF4-FFF2-40B4-BE49-F238E27FC236}">
                  <a16:creationId xmlns:a16="http://schemas.microsoft.com/office/drawing/2014/main" id="{0390C878-278A-E3BF-D163-FC447B17BBBA}"/>
                </a:ext>
              </a:extLst>
            </p:cNvPr>
            <p:cNvSpPr/>
            <p:nvPr/>
          </p:nvSpPr>
          <p:spPr>
            <a:xfrm rot="1465486">
              <a:off x="529283" y="3176923"/>
              <a:ext cx="342477" cy="424669"/>
            </a:xfrm>
            <a:custGeom>
              <a:avLst/>
              <a:gdLst>
                <a:gd name="connsiteX0" fmla="*/ 1347012 w 3748455"/>
                <a:gd name="connsiteY0" fmla="*/ 2915943 h 4648052"/>
                <a:gd name="connsiteX1" fmla="*/ 366637 w 3748455"/>
                <a:gd name="connsiteY1" fmla="*/ 3586214 h 4648052"/>
                <a:gd name="connsiteX2" fmla="*/ 365523 w 3748455"/>
                <a:gd name="connsiteY2" fmla="*/ 3586543 h 4648052"/>
                <a:gd name="connsiteX3" fmla="*/ 380813 w 3748455"/>
                <a:gd name="connsiteY3" fmla="*/ 3575452 h 4648052"/>
                <a:gd name="connsiteX4" fmla="*/ 354445 w 3748455"/>
                <a:gd name="connsiteY4" fmla="*/ 3581407 h 4648052"/>
                <a:gd name="connsiteX5" fmla="*/ 89608 w 3748455"/>
                <a:gd name="connsiteY5" fmla="*/ 3838172 h 4648052"/>
                <a:gd name="connsiteX6" fmla="*/ 91771 w 3748455"/>
                <a:gd name="connsiteY6" fmla="*/ 3905539 h 4648052"/>
                <a:gd name="connsiteX7" fmla="*/ 87146 w 3748455"/>
                <a:gd name="connsiteY7" fmla="*/ 3907640 h 4648052"/>
                <a:gd name="connsiteX8" fmla="*/ 89138 w 3748455"/>
                <a:gd name="connsiteY8" fmla="*/ 3911652 h 4648052"/>
                <a:gd name="connsiteX9" fmla="*/ 123339 w 3748455"/>
                <a:gd name="connsiteY9" fmla="*/ 4013276 h 4648052"/>
                <a:gd name="connsiteX10" fmla="*/ 655823 w 3748455"/>
                <a:gd name="connsiteY10" fmla="*/ 4261768 h 4648052"/>
                <a:gd name="connsiteX11" fmla="*/ 1442438 w 3748455"/>
                <a:gd name="connsiteY11" fmla="*/ 4153364 h 4648052"/>
                <a:gd name="connsiteX12" fmla="*/ 1489185 w 3748455"/>
                <a:gd name="connsiteY12" fmla="*/ 4114921 h 4648052"/>
                <a:gd name="connsiteX13" fmla="*/ 1508464 w 3748455"/>
                <a:gd name="connsiteY13" fmla="*/ 4092789 h 4648052"/>
                <a:gd name="connsiteX14" fmla="*/ 1508463 w 3748455"/>
                <a:gd name="connsiteY14" fmla="*/ 4092789 h 4648052"/>
                <a:gd name="connsiteX15" fmla="*/ 1557855 w 3748455"/>
                <a:gd name="connsiteY15" fmla="*/ 4036091 h 4648052"/>
                <a:gd name="connsiteX16" fmla="*/ 1599071 w 3748455"/>
                <a:gd name="connsiteY16" fmla="*/ 3942907 h 4648052"/>
                <a:gd name="connsiteX17" fmla="*/ 1604038 w 3748455"/>
                <a:gd name="connsiteY17" fmla="*/ 3892277 h 4648052"/>
                <a:gd name="connsiteX18" fmla="*/ 2510642 w 3748455"/>
                <a:gd name="connsiteY18" fmla="*/ 2971236 h 4648052"/>
                <a:gd name="connsiteX19" fmla="*/ 1346930 w 3748455"/>
                <a:gd name="connsiteY19" fmla="*/ 2917724 h 4648052"/>
                <a:gd name="connsiteX20" fmla="*/ 2427246 w 3748455"/>
                <a:gd name="connsiteY20" fmla="*/ 1273558 h 4648052"/>
                <a:gd name="connsiteX21" fmla="*/ 2429657 w 3748455"/>
                <a:gd name="connsiteY21" fmla="*/ 1277520 h 4648052"/>
                <a:gd name="connsiteX22" fmla="*/ 2430992 w 3748455"/>
                <a:gd name="connsiteY22" fmla="*/ 1280303 h 4648052"/>
                <a:gd name="connsiteX23" fmla="*/ 2429657 w 3748455"/>
                <a:gd name="connsiteY23" fmla="*/ 1277519 h 4648052"/>
                <a:gd name="connsiteX24" fmla="*/ 1837786 w 3748455"/>
                <a:gd name="connsiteY24" fmla="*/ 112348 h 4648052"/>
                <a:gd name="connsiteX25" fmla="*/ 1904488 w 3748455"/>
                <a:gd name="connsiteY25" fmla="*/ 90137 h 4648052"/>
                <a:gd name="connsiteX26" fmla="*/ 1917069 w 3748455"/>
                <a:gd name="connsiteY26" fmla="*/ 83319 h 4648052"/>
                <a:gd name="connsiteX27" fmla="*/ 2437522 w 3748455"/>
                <a:gd name="connsiteY27" fmla="*/ 5034 h 4648052"/>
                <a:gd name="connsiteX28" fmla="*/ 3149840 w 3748455"/>
                <a:gd name="connsiteY28" fmla="*/ 401480 h 4648052"/>
                <a:gd name="connsiteX29" fmla="*/ 3187144 w 3748455"/>
                <a:gd name="connsiteY29" fmla="*/ 462771 h 4648052"/>
                <a:gd name="connsiteX30" fmla="*/ 3187144 w 3748455"/>
                <a:gd name="connsiteY30" fmla="*/ 462772 h 4648052"/>
                <a:gd name="connsiteX31" fmla="*/ 3189555 w 3748455"/>
                <a:gd name="connsiteY31" fmla="*/ 466734 h 4648052"/>
                <a:gd name="connsiteX32" fmla="*/ 3222294 w 3748455"/>
                <a:gd name="connsiteY32" fmla="*/ 535014 h 4648052"/>
                <a:gd name="connsiteX33" fmla="*/ 3247168 w 3748455"/>
                <a:gd name="connsiteY33" fmla="*/ 604291 h 4648052"/>
                <a:gd name="connsiteX34" fmla="*/ 3254411 w 3748455"/>
                <a:gd name="connsiteY34" fmla="*/ 683548 h 4648052"/>
                <a:gd name="connsiteX35" fmla="*/ 3245923 w 3748455"/>
                <a:gd name="connsiteY35" fmla="*/ 776438 h 4648052"/>
                <a:gd name="connsiteX36" fmla="*/ 3222878 w 3748455"/>
                <a:gd name="connsiteY36" fmla="*/ 851952 h 4648052"/>
                <a:gd name="connsiteX37" fmla="*/ 3224490 w 3748455"/>
                <a:gd name="connsiteY37" fmla="*/ 855501 h 4648052"/>
                <a:gd name="connsiteX38" fmla="*/ 3218304 w 3748455"/>
                <a:gd name="connsiteY38" fmla="*/ 858311 h 4648052"/>
                <a:gd name="connsiteX39" fmla="*/ 3238806 w 3748455"/>
                <a:gd name="connsiteY39" fmla="*/ 903454 h 4648052"/>
                <a:gd name="connsiteX40" fmla="*/ 3256901 w 3748455"/>
                <a:gd name="connsiteY40" fmla="*/ 943300 h 4648052"/>
                <a:gd name="connsiteX41" fmla="*/ 3748455 w 3748455"/>
                <a:gd name="connsiteY41" fmla="*/ 2025681 h 4648052"/>
                <a:gd name="connsiteX42" fmla="*/ 3577180 w 3748455"/>
                <a:gd name="connsiteY42" fmla="*/ 2210615 h 4648052"/>
                <a:gd name="connsiteX43" fmla="*/ 3020592 w 3748455"/>
                <a:gd name="connsiteY43" fmla="*/ 985033 h 4648052"/>
                <a:gd name="connsiteX44" fmla="*/ 3033347 w 3748455"/>
                <a:gd name="connsiteY44" fmla="*/ 935784 h 4648052"/>
                <a:gd name="connsiteX45" fmla="*/ 3026704 w 3748455"/>
                <a:gd name="connsiteY45" fmla="*/ 834109 h 4648052"/>
                <a:gd name="connsiteX46" fmla="*/ 2999834 w 3748455"/>
                <a:gd name="connsiteY46" fmla="*/ 763880 h 4648052"/>
                <a:gd name="connsiteX47" fmla="*/ 2999834 w 3748455"/>
                <a:gd name="connsiteY47" fmla="*/ 763879 h 4648052"/>
                <a:gd name="connsiteX48" fmla="*/ 2989346 w 3748455"/>
                <a:gd name="connsiteY48" fmla="*/ 736466 h 4648052"/>
                <a:gd name="connsiteX49" fmla="*/ 2958678 w 3748455"/>
                <a:gd name="connsiteY49" fmla="*/ 684288 h 4648052"/>
                <a:gd name="connsiteX50" fmla="*/ 2257373 w 3748455"/>
                <a:gd name="connsiteY50" fmla="*/ 311881 h 4648052"/>
                <a:gd name="connsiteX51" fmla="*/ 1683466 w 3748455"/>
                <a:gd name="connsiteY51" fmla="*/ 404579 h 4648052"/>
                <a:gd name="connsiteX52" fmla="*/ 1586611 w 3748455"/>
                <a:gd name="connsiteY52" fmla="*/ 464763 h 4648052"/>
                <a:gd name="connsiteX53" fmla="*/ 1675687 w 3748455"/>
                <a:gd name="connsiteY53" fmla="*/ 432952 h 4648052"/>
                <a:gd name="connsiteX54" fmla="*/ 2076894 w 3748455"/>
                <a:gd name="connsiteY54" fmla="*/ 397252 h 4648052"/>
                <a:gd name="connsiteX55" fmla="*/ 2789212 w 3748455"/>
                <a:gd name="connsiteY55" fmla="*/ 793698 h 4648052"/>
                <a:gd name="connsiteX56" fmla="*/ 2826516 w 3748455"/>
                <a:gd name="connsiteY56" fmla="*/ 854990 h 4648052"/>
                <a:gd name="connsiteX57" fmla="*/ 2826516 w 3748455"/>
                <a:gd name="connsiteY57" fmla="*/ 854990 h 4648052"/>
                <a:gd name="connsiteX58" fmla="*/ 2828927 w 3748455"/>
                <a:gd name="connsiteY58" fmla="*/ 858953 h 4648052"/>
                <a:gd name="connsiteX59" fmla="*/ 2861666 w 3748455"/>
                <a:gd name="connsiteY59" fmla="*/ 927232 h 4648052"/>
                <a:gd name="connsiteX60" fmla="*/ 2886540 w 3748455"/>
                <a:gd name="connsiteY60" fmla="*/ 996510 h 4648052"/>
                <a:gd name="connsiteX61" fmla="*/ 2893783 w 3748455"/>
                <a:gd name="connsiteY61" fmla="*/ 1075767 h 4648052"/>
                <a:gd name="connsiteX62" fmla="*/ 2885295 w 3748455"/>
                <a:gd name="connsiteY62" fmla="*/ 1168656 h 4648052"/>
                <a:gd name="connsiteX63" fmla="*/ 2862250 w 3748455"/>
                <a:gd name="connsiteY63" fmla="*/ 1244170 h 4648052"/>
                <a:gd name="connsiteX64" fmla="*/ 2863862 w 3748455"/>
                <a:gd name="connsiteY64" fmla="*/ 1247720 h 4648052"/>
                <a:gd name="connsiteX65" fmla="*/ 2857676 w 3748455"/>
                <a:gd name="connsiteY65" fmla="*/ 1250530 h 4648052"/>
                <a:gd name="connsiteX66" fmla="*/ 2878178 w 3748455"/>
                <a:gd name="connsiteY66" fmla="*/ 1295672 h 4648052"/>
                <a:gd name="connsiteX67" fmla="*/ 2896273 w 3748455"/>
                <a:gd name="connsiteY67" fmla="*/ 1335518 h 4648052"/>
                <a:gd name="connsiteX68" fmla="*/ 3387827 w 3748455"/>
                <a:gd name="connsiteY68" fmla="*/ 2417900 h 4648052"/>
                <a:gd name="connsiteX69" fmla="*/ 3216552 w 3748455"/>
                <a:gd name="connsiteY69" fmla="*/ 2602833 h 4648052"/>
                <a:gd name="connsiteX70" fmla="*/ 2659964 w 3748455"/>
                <a:gd name="connsiteY70" fmla="*/ 1377251 h 4648052"/>
                <a:gd name="connsiteX71" fmla="*/ 2672719 w 3748455"/>
                <a:gd name="connsiteY71" fmla="*/ 1328002 h 4648052"/>
                <a:gd name="connsiteX72" fmla="*/ 2666076 w 3748455"/>
                <a:gd name="connsiteY72" fmla="*/ 1226328 h 4648052"/>
                <a:gd name="connsiteX73" fmla="*/ 2639206 w 3748455"/>
                <a:gd name="connsiteY73" fmla="*/ 1156098 h 4648052"/>
                <a:gd name="connsiteX74" fmla="*/ 2639206 w 3748455"/>
                <a:gd name="connsiteY74" fmla="*/ 1156097 h 4648052"/>
                <a:gd name="connsiteX75" fmla="*/ 2628718 w 3748455"/>
                <a:gd name="connsiteY75" fmla="*/ 1128685 h 4648052"/>
                <a:gd name="connsiteX76" fmla="*/ 2598050 w 3748455"/>
                <a:gd name="connsiteY76" fmla="*/ 1076507 h 4648052"/>
                <a:gd name="connsiteX77" fmla="*/ 1896745 w 3748455"/>
                <a:gd name="connsiteY77" fmla="*/ 704099 h 4648052"/>
                <a:gd name="connsiteX78" fmla="*/ 1322838 w 3748455"/>
                <a:gd name="connsiteY78" fmla="*/ 796798 h 4648052"/>
                <a:gd name="connsiteX79" fmla="*/ 1219163 w 3748455"/>
                <a:gd name="connsiteY79" fmla="*/ 861219 h 4648052"/>
                <a:gd name="connsiteX80" fmla="*/ 1201248 w 3748455"/>
                <a:gd name="connsiteY80" fmla="*/ 878364 h 4648052"/>
                <a:gd name="connsiteX81" fmla="*/ 1276417 w 3748455"/>
                <a:gd name="connsiteY81" fmla="*/ 851520 h 4648052"/>
                <a:gd name="connsiteX82" fmla="*/ 1677624 w 3748455"/>
                <a:gd name="connsiteY82" fmla="*/ 815820 h 4648052"/>
                <a:gd name="connsiteX83" fmla="*/ 2389942 w 3748455"/>
                <a:gd name="connsiteY83" fmla="*/ 1212266 h 4648052"/>
                <a:gd name="connsiteX84" fmla="*/ 2427246 w 3748455"/>
                <a:gd name="connsiteY84" fmla="*/ 1273557 h 4648052"/>
                <a:gd name="connsiteX85" fmla="*/ 2427247 w 3748455"/>
                <a:gd name="connsiteY85" fmla="*/ 1273558 h 4648052"/>
                <a:gd name="connsiteX86" fmla="*/ 2428544 w 3748455"/>
                <a:gd name="connsiteY86" fmla="*/ 1274449 h 4648052"/>
                <a:gd name="connsiteX87" fmla="*/ 2486025 w 3748455"/>
                <a:gd name="connsiteY87" fmla="*/ 1401443 h 4648052"/>
                <a:gd name="connsiteX88" fmla="*/ 2487269 w 3748455"/>
                <a:gd name="connsiteY88" fmla="*/ 1415075 h 4648052"/>
                <a:gd name="connsiteX89" fmla="*/ 2487270 w 3748455"/>
                <a:gd name="connsiteY89" fmla="*/ 1415077 h 4648052"/>
                <a:gd name="connsiteX90" fmla="*/ 2494513 w 3748455"/>
                <a:gd name="connsiteY90" fmla="*/ 1494334 h 4648052"/>
                <a:gd name="connsiteX91" fmla="*/ 2486026 w 3748455"/>
                <a:gd name="connsiteY91" fmla="*/ 1587224 h 4648052"/>
                <a:gd name="connsiteX92" fmla="*/ 2462981 w 3748455"/>
                <a:gd name="connsiteY92" fmla="*/ 1662738 h 4648052"/>
                <a:gd name="connsiteX93" fmla="*/ 2464592 w 3748455"/>
                <a:gd name="connsiteY93" fmla="*/ 1666287 h 4648052"/>
                <a:gd name="connsiteX94" fmla="*/ 2458406 w 3748455"/>
                <a:gd name="connsiteY94" fmla="*/ 1669097 h 4648052"/>
                <a:gd name="connsiteX95" fmla="*/ 2478908 w 3748455"/>
                <a:gd name="connsiteY95" fmla="*/ 1714240 h 4648052"/>
                <a:gd name="connsiteX96" fmla="*/ 2497003 w 3748455"/>
                <a:gd name="connsiteY96" fmla="*/ 1754086 h 4648052"/>
                <a:gd name="connsiteX97" fmla="*/ 2988557 w 3748455"/>
                <a:gd name="connsiteY97" fmla="*/ 2836467 h 4648052"/>
                <a:gd name="connsiteX98" fmla="*/ 2817282 w 3748455"/>
                <a:gd name="connsiteY98" fmla="*/ 3021401 h 4648052"/>
                <a:gd name="connsiteX99" fmla="*/ 2260694 w 3748455"/>
                <a:gd name="connsiteY99" fmla="*/ 1795819 h 4648052"/>
                <a:gd name="connsiteX100" fmla="*/ 2273449 w 3748455"/>
                <a:gd name="connsiteY100" fmla="*/ 1746570 h 4648052"/>
                <a:gd name="connsiteX101" fmla="*/ 2266806 w 3748455"/>
                <a:gd name="connsiteY101" fmla="*/ 1644895 h 4648052"/>
                <a:gd name="connsiteX102" fmla="*/ 2239936 w 3748455"/>
                <a:gd name="connsiteY102" fmla="*/ 1574666 h 4648052"/>
                <a:gd name="connsiteX103" fmla="*/ 2239936 w 3748455"/>
                <a:gd name="connsiteY103" fmla="*/ 1574665 h 4648052"/>
                <a:gd name="connsiteX104" fmla="*/ 2229448 w 3748455"/>
                <a:gd name="connsiteY104" fmla="*/ 1547252 h 4648052"/>
                <a:gd name="connsiteX105" fmla="*/ 2198780 w 3748455"/>
                <a:gd name="connsiteY105" fmla="*/ 1495074 h 4648052"/>
                <a:gd name="connsiteX106" fmla="*/ 1497475 w 3748455"/>
                <a:gd name="connsiteY106" fmla="*/ 1122667 h 4648052"/>
                <a:gd name="connsiteX107" fmla="*/ 923568 w 3748455"/>
                <a:gd name="connsiteY107" fmla="*/ 1215365 h 4648052"/>
                <a:gd name="connsiteX108" fmla="*/ 658377 w 3748455"/>
                <a:gd name="connsiteY108" fmla="*/ 1544880 h 4648052"/>
                <a:gd name="connsiteX109" fmla="*/ 702378 w 3748455"/>
                <a:gd name="connsiteY109" fmla="*/ 1744196 h 4648052"/>
                <a:gd name="connsiteX110" fmla="*/ 733046 w 3748455"/>
                <a:gd name="connsiteY110" fmla="*/ 1796375 h 4648052"/>
                <a:gd name="connsiteX111" fmla="*/ 779418 w 3748455"/>
                <a:gd name="connsiteY111" fmla="*/ 1865576 h 4648052"/>
                <a:gd name="connsiteX112" fmla="*/ 830777 w 3748455"/>
                <a:gd name="connsiteY112" fmla="*/ 1920296 h 4648052"/>
                <a:gd name="connsiteX113" fmla="*/ 881198 w 3748455"/>
                <a:gd name="connsiteY113" fmla="*/ 2031321 h 4648052"/>
                <a:gd name="connsiteX114" fmla="*/ 881437 w 3748455"/>
                <a:gd name="connsiteY114" fmla="*/ 2031213 h 4648052"/>
                <a:gd name="connsiteX115" fmla="*/ 1284911 w 3748455"/>
                <a:gd name="connsiteY115" fmla="*/ 2919645 h 4648052"/>
                <a:gd name="connsiteX116" fmla="*/ 1348979 w 3748455"/>
                <a:gd name="connsiteY116" fmla="*/ 2873171 h 4648052"/>
                <a:gd name="connsiteX117" fmla="*/ 1349030 w 3748455"/>
                <a:gd name="connsiteY117" fmla="*/ 2872053 h 4648052"/>
                <a:gd name="connsiteX118" fmla="*/ 1350431 w 3748455"/>
                <a:gd name="connsiteY118" fmla="*/ 2872118 h 4648052"/>
                <a:gd name="connsiteX119" fmla="*/ 1353013 w 3748455"/>
                <a:gd name="connsiteY119" fmla="*/ 2870245 h 4648052"/>
                <a:gd name="connsiteX120" fmla="*/ 1354508 w 3748455"/>
                <a:gd name="connsiteY120" fmla="*/ 2872306 h 4648052"/>
                <a:gd name="connsiteX121" fmla="*/ 2539195 w 3748455"/>
                <a:gd name="connsiteY121" fmla="*/ 2926781 h 4648052"/>
                <a:gd name="connsiteX122" fmla="*/ 2538451 w 3748455"/>
                <a:gd name="connsiteY122" fmla="*/ 2942985 h 4648052"/>
                <a:gd name="connsiteX123" fmla="*/ 2548289 w 3748455"/>
                <a:gd name="connsiteY123" fmla="*/ 2932990 h 4648052"/>
                <a:gd name="connsiteX124" fmla="*/ 2645487 w 3748455"/>
                <a:gd name="connsiteY124" fmla="*/ 3165559 h 4648052"/>
                <a:gd name="connsiteX125" fmla="*/ 1811565 w 3748455"/>
                <a:gd name="connsiteY125" fmla="*/ 4012760 h 4648052"/>
                <a:gd name="connsiteX126" fmla="*/ 1780867 w 3748455"/>
                <a:gd name="connsiteY126" fmla="*/ 4043948 h 4648052"/>
                <a:gd name="connsiteX127" fmla="*/ 1746086 w 3748455"/>
                <a:gd name="connsiteY127" fmla="*/ 4079282 h 4648052"/>
                <a:gd name="connsiteX128" fmla="*/ 1750927 w 3748455"/>
                <a:gd name="connsiteY128" fmla="*/ 4084049 h 4648052"/>
                <a:gd name="connsiteX129" fmla="*/ 1748192 w 3748455"/>
                <a:gd name="connsiteY129" fmla="*/ 4086827 h 4648052"/>
                <a:gd name="connsiteX130" fmla="*/ 1743852 w 3748455"/>
                <a:gd name="connsiteY130" fmla="*/ 4165659 h 4648052"/>
                <a:gd name="connsiteX131" fmla="*/ 1719865 w 3748455"/>
                <a:gd name="connsiteY131" fmla="*/ 4255800 h 4648052"/>
                <a:gd name="connsiteX132" fmla="*/ 1685797 w 3748455"/>
                <a:gd name="connsiteY132" fmla="*/ 4327727 h 4648052"/>
                <a:gd name="connsiteX133" fmla="*/ 1638608 w 3748455"/>
                <a:gd name="connsiteY133" fmla="*/ 4384217 h 4648052"/>
                <a:gd name="connsiteX134" fmla="*/ 1584378 w 3748455"/>
                <a:gd name="connsiteY134" fmla="*/ 4437066 h 4648052"/>
                <a:gd name="connsiteX135" fmla="*/ 1580751 w 3748455"/>
                <a:gd name="connsiteY135" fmla="*/ 4439957 h 4648052"/>
                <a:gd name="connsiteX136" fmla="*/ 1580750 w 3748455"/>
                <a:gd name="connsiteY136" fmla="*/ 4439957 h 4648052"/>
                <a:gd name="connsiteX137" fmla="*/ 1524637 w 3748455"/>
                <a:gd name="connsiteY137" fmla="*/ 4484674 h 4648052"/>
                <a:gd name="connsiteX138" fmla="*/ 719410 w 3748455"/>
                <a:gd name="connsiteY138" fmla="*/ 4611861 h 4648052"/>
                <a:gd name="connsiteX139" fmla="*/ 257659 w 3748455"/>
                <a:gd name="connsiteY139" fmla="*/ 4359303 h 4648052"/>
                <a:gd name="connsiteX140" fmla="*/ 248192 w 3748455"/>
                <a:gd name="connsiteY140" fmla="*/ 4348572 h 4648052"/>
                <a:gd name="connsiteX141" fmla="*/ 193202 w 3748455"/>
                <a:gd name="connsiteY141" fmla="*/ 4304770 h 4648052"/>
                <a:gd name="connsiteX142" fmla="*/ 0 w 3748455"/>
                <a:gd name="connsiteY142" fmla="*/ 3966659 h 4648052"/>
                <a:gd name="connsiteX143" fmla="*/ 25100 w 3748455"/>
                <a:gd name="connsiteY143" fmla="*/ 3803609 h 4648052"/>
                <a:gd name="connsiteX144" fmla="*/ 34628 w 3748455"/>
                <a:gd name="connsiteY144" fmla="*/ 3818766 h 4648052"/>
                <a:gd name="connsiteX145" fmla="*/ 42328 w 3748455"/>
                <a:gd name="connsiteY145" fmla="*/ 3791219 h 4648052"/>
                <a:gd name="connsiteX146" fmla="*/ 205768 w 3748455"/>
                <a:gd name="connsiteY146" fmla="*/ 3634908 h 4648052"/>
                <a:gd name="connsiteX147" fmla="*/ 207786 w 3748455"/>
                <a:gd name="connsiteY147" fmla="*/ 3634110 h 4648052"/>
                <a:gd name="connsiteX148" fmla="*/ 265132 w 3748455"/>
                <a:gd name="connsiteY148" fmla="*/ 3598795 h 4648052"/>
                <a:gd name="connsiteX149" fmla="*/ 347554 w 3748455"/>
                <a:gd name="connsiteY149" fmla="*/ 3566230 h 4648052"/>
                <a:gd name="connsiteX150" fmla="*/ 414314 w 3748455"/>
                <a:gd name="connsiteY150" fmla="*/ 3551151 h 4648052"/>
                <a:gd name="connsiteX151" fmla="*/ 1281353 w 3748455"/>
                <a:gd name="connsiteY151" fmla="*/ 2922225 h 4648052"/>
                <a:gd name="connsiteX152" fmla="*/ 1251249 w 3748455"/>
                <a:gd name="connsiteY152" fmla="*/ 2943819 h 4648052"/>
                <a:gd name="connsiteX153" fmla="*/ 844429 w 3748455"/>
                <a:gd name="connsiteY153" fmla="*/ 2048020 h 4648052"/>
                <a:gd name="connsiteX154" fmla="*/ 835644 w 3748455"/>
                <a:gd name="connsiteY154" fmla="*/ 2009742 h 4648052"/>
                <a:gd name="connsiteX155" fmla="*/ 619021 w 3748455"/>
                <a:gd name="connsiteY155" fmla="*/ 1498387 h 4648052"/>
                <a:gd name="connsiteX156" fmla="*/ 986096 w 3748455"/>
                <a:gd name="connsiteY156" fmla="*/ 968978 h 4648052"/>
                <a:gd name="connsiteX157" fmla="*/ 1051327 w 3748455"/>
                <a:gd name="connsiteY157" fmla="*/ 936400 h 4648052"/>
                <a:gd name="connsiteX158" fmla="*/ 1064363 w 3748455"/>
                <a:gd name="connsiteY158" fmla="*/ 897743 h 4648052"/>
                <a:gd name="connsiteX159" fmla="*/ 1342377 w 3748455"/>
                <a:gd name="connsiteY159" fmla="*/ 576645 h 4648052"/>
                <a:gd name="connsiteX160" fmla="*/ 1413907 w 3748455"/>
                <a:gd name="connsiteY160" fmla="*/ 538392 h 4648052"/>
                <a:gd name="connsiteX161" fmla="*/ 1424991 w 3748455"/>
                <a:gd name="connsiteY161" fmla="*/ 505524 h 4648052"/>
                <a:gd name="connsiteX162" fmla="*/ 1837786 w 3748455"/>
                <a:gd name="connsiteY162" fmla="*/ 112348 h 464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3748455" h="4648052">
                  <a:moveTo>
                    <a:pt x="1347012" y="2915943"/>
                  </a:moveTo>
                  <a:lnTo>
                    <a:pt x="366637" y="3586214"/>
                  </a:lnTo>
                  <a:lnTo>
                    <a:pt x="365523" y="3586543"/>
                  </a:lnTo>
                  <a:lnTo>
                    <a:pt x="380813" y="3575452"/>
                  </a:lnTo>
                  <a:lnTo>
                    <a:pt x="354445" y="3581407"/>
                  </a:lnTo>
                  <a:cubicBezTo>
                    <a:pt x="207955" y="3626290"/>
                    <a:pt x="103921" y="3719699"/>
                    <a:pt x="89608" y="3838172"/>
                  </a:cubicBezTo>
                  <a:lnTo>
                    <a:pt x="91771" y="3905539"/>
                  </a:lnTo>
                  <a:lnTo>
                    <a:pt x="87146" y="3907640"/>
                  </a:lnTo>
                  <a:lnTo>
                    <a:pt x="89138" y="3911652"/>
                  </a:lnTo>
                  <a:cubicBezTo>
                    <a:pt x="100539" y="3945527"/>
                    <a:pt x="104767" y="3989524"/>
                    <a:pt x="123339" y="4013276"/>
                  </a:cubicBezTo>
                  <a:cubicBezTo>
                    <a:pt x="239631" y="4137258"/>
                    <a:pt x="435973" y="4238419"/>
                    <a:pt x="655823" y="4261768"/>
                  </a:cubicBezTo>
                  <a:cubicBezTo>
                    <a:pt x="875672" y="4285116"/>
                    <a:pt x="1280052" y="4295917"/>
                    <a:pt x="1442438" y="4153364"/>
                  </a:cubicBezTo>
                  <a:lnTo>
                    <a:pt x="1489185" y="4114921"/>
                  </a:lnTo>
                  <a:lnTo>
                    <a:pt x="1508464" y="4092789"/>
                  </a:lnTo>
                  <a:lnTo>
                    <a:pt x="1508463" y="4092789"/>
                  </a:lnTo>
                  <a:lnTo>
                    <a:pt x="1557855" y="4036091"/>
                  </a:lnTo>
                  <a:cubicBezTo>
                    <a:pt x="1576369" y="4007359"/>
                    <a:pt x="1590309" y="3976235"/>
                    <a:pt x="1599071" y="3942907"/>
                  </a:cubicBezTo>
                  <a:lnTo>
                    <a:pt x="1604038" y="3892277"/>
                  </a:lnTo>
                  <a:lnTo>
                    <a:pt x="2510642" y="2971236"/>
                  </a:lnTo>
                  <a:lnTo>
                    <a:pt x="1346930" y="2917724"/>
                  </a:lnTo>
                  <a:close/>
                  <a:moveTo>
                    <a:pt x="2427246" y="1273558"/>
                  </a:moveTo>
                  <a:lnTo>
                    <a:pt x="2429657" y="1277520"/>
                  </a:lnTo>
                  <a:lnTo>
                    <a:pt x="2430992" y="1280303"/>
                  </a:lnTo>
                  <a:lnTo>
                    <a:pt x="2429657" y="1277519"/>
                  </a:lnTo>
                  <a:close/>
                  <a:moveTo>
                    <a:pt x="1837786" y="112348"/>
                  </a:moveTo>
                  <a:lnTo>
                    <a:pt x="1904488" y="90137"/>
                  </a:lnTo>
                  <a:lnTo>
                    <a:pt x="1917069" y="83319"/>
                  </a:lnTo>
                  <a:cubicBezTo>
                    <a:pt x="2069757" y="17295"/>
                    <a:pt x="2249148" y="-12741"/>
                    <a:pt x="2437522" y="5034"/>
                  </a:cubicBezTo>
                  <a:cubicBezTo>
                    <a:pt x="2751479" y="34661"/>
                    <a:pt x="3006184" y="189462"/>
                    <a:pt x="3149840" y="401480"/>
                  </a:cubicBezTo>
                  <a:lnTo>
                    <a:pt x="3187144" y="462771"/>
                  </a:lnTo>
                  <a:lnTo>
                    <a:pt x="3187144" y="462772"/>
                  </a:lnTo>
                  <a:lnTo>
                    <a:pt x="3189555" y="466734"/>
                  </a:lnTo>
                  <a:cubicBezTo>
                    <a:pt x="3201647" y="489013"/>
                    <a:pt x="3212578" y="511795"/>
                    <a:pt x="3222294" y="535014"/>
                  </a:cubicBezTo>
                  <a:lnTo>
                    <a:pt x="3247168" y="604291"/>
                  </a:lnTo>
                  <a:lnTo>
                    <a:pt x="3254411" y="683548"/>
                  </a:lnTo>
                  <a:cubicBezTo>
                    <a:pt x="3254412" y="716497"/>
                    <a:pt x="3251389" y="747887"/>
                    <a:pt x="3245923" y="776438"/>
                  </a:cubicBezTo>
                  <a:lnTo>
                    <a:pt x="3222878" y="851952"/>
                  </a:lnTo>
                  <a:lnTo>
                    <a:pt x="3224490" y="855501"/>
                  </a:lnTo>
                  <a:lnTo>
                    <a:pt x="3218304" y="858311"/>
                  </a:lnTo>
                  <a:lnTo>
                    <a:pt x="3238806" y="903454"/>
                  </a:lnTo>
                  <a:lnTo>
                    <a:pt x="3256901" y="943300"/>
                  </a:lnTo>
                  <a:lnTo>
                    <a:pt x="3748455" y="2025681"/>
                  </a:lnTo>
                  <a:lnTo>
                    <a:pt x="3577180" y="2210615"/>
                  </a:lnTo>
                  <a:lnTo>
                    <a:pt x="3020592" y="985033"/>
                  </a:lnTo>
                  <a:lnTo>
                    <a:pt x="3033347" y="935784"/>
                  </a:lnTo>
                  <a:cubicBezTo>
                    <a:pt x="3036585" y="901475"/>
                    <a:pt x="3034204" y="867456"/>
                    <a:pt x="3026704" y="834109"/>
                  </a:cubicBezTo>
                  <a:lnTo>
                    <a:pt x="2999834" y="763880"/>
                  </a:lnTo>
                  <a:lnTo>
                    <a:pt x="2999834" y="763879"/>
                  </a:lnTo>
                  <a:lnTo>
                    <a:pt x="2989346" y="736466"/>
                  </a:lnTo>
                  <a:lnTo>
                    <a:pt x="2958678" y="684288"/>
                  </a:lnTo>
                  <a:cubicBezTo>
                    <a:pt x="2855247" y="494570"/>
                    <a:pt x="2585514" y="342846"/>
                    <a:pt x="2257373" y="311881"/>
                  </a:cubicBezTo>
                  <a:cubicBezTo>
                    <a:pt x="2038612" y="291238"/>
                    <a:pt x="1835313" y="328174"/>
                    <a:pt x="1683466" y="404579"/>
                  </a:cubicBezTo>
                  <a:lnTo>
                    <a:pt x="1586611" y="464763"/>
                  </a:lnTo>
                  <a:lnTo>
                    <a:pt x="1675687" y="432952"/>
                  </a:lnTo>
                  <a:cubicBezTo>
                    <a:pt x="1799386" y="397484"/>
                    <a:pt x="1935614" y="383921"/>
                    <a:pt x="2076894" y="397252"/>
                  </a:cubicBezTo>
                  <a:cubicBezTo>
                    <a:pt x="2390851" y="426880"/>
                    <a:pt x="2645556" y="581680"/>
                    <a:pt x="2789212" y="793698"/>
                  </a:cubicBezTo>
                  <a:lnTo>
                    <a:pt x="2826516" y="854990"/>
                  </a:lnTo>
                  <a:lnTo>
                    <a:pt x="2826516" y="854990"/>
                  </a:lnTo>
                  <a:lnTo>
                    <a:pt x="2828927" y="858953"/>
                  </a:lnTo>
                  <a:cubicBezTo>
                    <a:pt x="2841019" y="881231"/>
                    <a:pt x="2851950" y="904014"/>
                    <a:pt x="2861666" y="927232"/>
                  </a:cubicBezTo>
                  <a:lnTo>
                    <a:pt x="2886540" y="996510"/>
                  </a:lnTo>
                  <a:lnTo>
                    <a:pt x="2893783" y="1075767"/>
                  </a:lnTo>
                  <a:cubicBezTo>
                    <a:pt x="2893784" y="1108716"/>
                    <a:pt x="2890761" y="1140106"/>
                    <a:pt x="2885295" y="1168656"/>
                  </a:cubicBezTo>
                  <a:lnTo>
                    <a:pt x="2862250" y="1244170"/>
                  </a:lnTo>
                  <a:lnTo>
                    <a:pt x="2863862" y="1247720"/>
                  </a:lnTo>
                  <a:lnTo>
                    <a:pt x="2857676" y="1250530"/>
                  </a:lnTo>
                  <a:lnTo>
                    <a:pt x="2878178" y="1295672"/>
                  </a:lnTo>
                  <a:lnTo>
                    <a:pt x="2896273" y="1335518"/>
                  </a:lnTo>
                  <a:lnTo>
                    <a:pt x="3387827" y="2417900"/>
                  </a:lnTo>
                  <a:lnTo>
                    <a:pt x="3216552" y="2602833"/>
                  </a:lnTo>
                  <a:lnTo>
                    <a:pt x="2659964" y="1377251"/>
                  </a:lnTo>
                  <a:lnTo>
                    <a:pt x="2672719" y="1328002"/>
                  </a:lnTo>
                  <a:cubicBezTo>
                    <a:pt x="2675957" y="1293694"/>
                    <a:pt x="2673576" y="1259674"/>
                    <a:pt x="2666076" y="1226328"/>
                  </a:cubicBezTo>
                  <a:lnTo>
                    <a:pt x="2639206" y="1156098"/>
                  </a:lnTo>
                  <a:lnTo>
                    <a:pt x="2639206" y="1156097"/>
                  </a:lnTo>
                  <a:lnTo>
                    <a:pt x="2628718" y="1128685"/>
                  </a:lnTo>
                  <a:lnTo>
                    <a:pt x="2598050" y="1076507"/>
                  </a:lnTo>
                  <a:cubicBezTo>
                    <a:pt x="2494619" y="886788"/>
                    <a:pt x="2224886" y="735065"/>
                    <a:pt x="1896745" y="704099"/>
                  </a:cubicBezTo>
                  <a:cubicBezTo>
                    <a:pt x="1677984" y="683456"/>
                    <a:pt x="1474685" y="720393"/>
                    <a:pt x="1322838" y="796798"/>
                  </a:cubicBezTo>
                  <a:cubicBezTo>
                    <a:pt x="1284876" y="815899"/>
                    <a:pt x="1250130" y="837467"/>
                    <a:pt x="1219163" y="861219"/>
                  </a:cubicBezTo>
                  <a:lnTo>
                    <a:pt x="1201248" y="878364"/>
                  </a:lnTo>
                  <a:lnTo>
                    <a:pt x="1276417" y="851520"/>
                  </a:lnTo>
                  <a:cubicBezTo>
                    <a:pt x="1400116" y="816051"/>
                    <a:pt x="1536344" y="802489"/>
                    <a:pt x="1677624" y="815820"/>
                  </a:cubicBezTo>
                  <a:cubicBezTo>
                    <a:pt x="1991581" y="845447"/>
                    <a:pt x="2246286" y="1000248"/>
                    <a:pt x="2389942" y="1212266"/>
                  </a:cubicBezTo>
                  <a:lnTo>
                    <a:pt x="2427246" y="1273557"/>
                  </a:lnTo>
                  <a:lnTo>
                    <a:pt x="2427247" y="1273558"/>
                  </a:lnTo>
                  <a:lnTo>
                    <a:pt x="2428544" y="1274449"/>
                  </a:lnTo>
                  <a:cubicBezTo>
                    <a:pt x="2454389" y="1298600"/>
                    <a:pt x="2475094" y="1344343"/>
                    <a:pt x="2486025" y="1401443"/>
                  </a:cubicBezTo>
                  <a:lnTo>
                    <a:pt x="2487269" y="1415075"/>
                  </a:lnTo>
                  <a:lnTo>
                    <a:pt x="2487270" y="1415077"/>
                  </a:lnTo>
                  <a:lnTo>
                    <a:pt x="2494513" y="1494334"/>
                  </a:lnTo>
                  <a:cubicBezTo>
                    <a:pt x="2494514" y="1527283"/>
                    <a:pt x="2491491" y="1558673"/>
                    <a:pt x="2486026" y="1587224"/>
                  </a:cubicBezTo>
                  <a:lnTo>
                    <a:pt x="2462981" y="1662738"/>
                  </a:lnTo>
                  <a:lnTo>
                    <a:pt x="2464592" y="1666287"/>
                  </a:lnTo>
                  <a:lnTo>
                    <a:pt x="2458406" y="1669097"/>
                  </a:lnTo>
                  <a:lnTo>
                    <a:pt x="2478908" y="1714240"/>
                  </a:lnTo>
                  <a:lnTo>
                    <a:pt x="2497003" y="1754086"/>
                  </a:lnTo>
                  <a:lnTo>
                    <a:pt x="2988557" y="2836467"/>
                  </a:lnTo>
                  <a:lnTo>
                    <a:pt x="2817282" y="3021401"/>
                  </a:lnTo>
                  <a:lnTo>
                    <a:pt x="2260694" y="1795819"/>
                  </a:lnTo>
                  <a:lnTo>
                    <a:pt x="2273449" y="1746570"/>
                  </a:lnTo>
                  <a:cubicBezTo>
                    <a:pt x="2276687" y="1712261"/>
                    <a:pt x="2274307" y="1678242"/>
                    <a:pt x="2266806" y="1644895"/>
                  </a:cubicBezTo>
                  <a:lnTo>
                    <a:pt x="2239936" y="1574666"/>
                  </a:lnTo>
                  <a:lnTo>
                    <a:pt x="2239936" y="1574665"/>
                  </a:lnTo>
                  <a:lnTo>
                    <a:pt x="2229448" y="1547252"/>
                  </a:lnTo>
                  <a:lnTo>
                    <a:pt x="2198780" y="1495074"/>
                  </a:lnTo>
                  <a:cubicBezTo>
                    <a:pt x="2095349" y="1305356"/>
                    <a:pt x="1825616" y="1153632"/>
                    <a:pt x="1497475" y="1122667"/>
                  </a:cubicBezTo>
                  <a:cubicBezTo>
                    <a:pt x="1278715" y="1102024"/>
                    <a:pt x="1075415" y="1138960"/>
                    <a:pt x="923568" y="1215365"/>
                  </a:cubicBezTo>
                  <a:cubicBezTo>
                    <a:pt x="771721" y="1291771"/>
                    <a:pt x="671327" y="1407645"/>
                    <a:pt x="658377" y="1544880"/>
                  </a:cubicBezTo>
                  <a:cubicBezTo>
                    <a:pt x="651902" y="1613496"/>
                    <a:pt x="667901" y="1680957"/>
                    <a:pt x="702378" y="1744196"/>
                  </a:cubicBezTo>
                  <a:lnTo>
                    <a:pt x="733046" y="1796375"/>
                  </a:lnTo>
                  <a:cubicBezTo>
                    <a:pt x="745977" y="1820090"/>
                    <a:pt x="761503" y="1843211"/>
                    <a:pt x="779418" y="1865576"/>
                  </a:cubicBezTo>
                  <a:lnTo>
                    <a:pt x="830777" y="1920296"/>
                  </a:lnTo>
                  <a:lnTo>
                    <a:pt x="881198" y="2031321"/>
                  </a:lnTo>
                  <a:lnTo>
                    <a:pt x="881437" y="2031213"/>
                  </a:lnTo>
                  <a:lnTo>
                    <a:pt x="1284911" y="2919645"/>
                  </a:lnTo>
                  <a:lnTo>
                    <a:pt x="1348979" y="2873171"/>
                  </a:lnTo>
                  <a:lnTo>
                    <a:pt x="1349030" y="2872053"/>
                  </a:lnTo>
                  <a:lnTo>
                    <a:pt x="1350431" y="2872118"/>
                  </a:lnTo>
                  <a:lnTo>
                    <a:pt x="1353013" y="2870245"/>
                  </a:lnTo>
                  <a:lnTo>
                    <a:pt x="1354508" y="2872306"/>
                  </a:lnTo>
                  <a:lnTo>
                    <a:pt x="2539195" y="2926781"/>
                  </a:lnTo>
                  <a:lnTo>
                    <a:pt x="2538451" y="2942985"/>
                  </a:lnTo>
                  <a:lnTo>
                    <a:pt x="2548289" y="2932990"/>
                  </a:lnTo>
                  <a:lnTo>
                    <a:pt x="2645487" y="3165559"/>
                  </a:lnTo>
                  <a:lnTo>
                    <a:pt x="1811565" y="4012760"/>
                  </a:lnTo>
                  <a:lnTo>
                    <a:pt x="1780867" y="4043948"/>
                  </a:lnTo>
                  <a:lnTo>
                    <a:pt x="1746086" y="4079282"/>
                  </a:lnTo>
                  <a:lnTo>
                    <a:pt x="1750927" y="4084049"/>
                  </a:lnTo>
                  <a:lnTo>
                    <a:pt x="1748192" y="4086827"/>
                  </a:lnTo>
                  <a:lnTo>
                    <a:pt x="1743852" y="4165659"/>
                  </a:lnTo>
                  <a:cubicBezTo>
                    <a:pt x="1739161" y="4194348"/>
                    <a:pt x="1731201" y="4224862"/>
                    <a:pt x="1719865" y="4255800"/>
                  </a:cubicBezTo>
                  <a:lnTo>
                    <a:pt x="1685797" y="4327727"/>
                  </a:lnTo>
                  <a:lnTo>
                    <a:pt x="1638608" y="4384217"/>
                  </a:lnTo>
                  <a:cubicBezTo>
                    <a:pt x="1621497" y="4402677"/>
                    <a:pt x="1603396" y="4420308"/>
                    <a:pt x="1584378" y="4437066"/>
                  </a:cubicBezTo>
                  <a:lnTo>
                    <a:pt x="1580751" y="4439957"/>
                  </a:lnTo>
                  <a:lnTo>
                    <a:pt x="1580750" y="4439957"/>
                  </a:lnTo>
                  <a:lnTo>
                    <a:pt x="1524637" y="4484674"/>
                  </a:lnTo>
                  <a:cubicBezTo>
                    <a:pt x="1316809" y="4634328"/>
                    <a:pt x="1024395" y="4692052"/>
                    <a:pt x="719410" y="4611861"/>
                  </a:cubicBezTo>
                  <a:cubicBezTo>
                    <a:pt x="536420" y="4563745"/>
                    <a:pt x="378312" y="4473826"/>
                    <a:pt x="257659" y="4359303"/>
                  </a:cubicBezTo>
                  <a:lnTo>
                    <a:pt x="248192" y="4348572"/>
                  </a:lnTo>
                  <a:lnTo>
                    <a:pt x="193202" y="4304770"/>
                  </a:lnTo>
                  <a:cubicBezTo>
                    <a:pt x="92658" y="4209335"/>
                    <a:pt x="41250" y="4086310"/>
                    <a:pt x="0" y="3966659"/>
                  </a:cubicBezTo>
                  <a:lnTo>
                    <a:pt x="25100" y="3803609"/>
                  </a:lnTo>
                  <a:cubicBezTo>
                    <a:pt x="28276" y="3808662"/>
                    <a:pt x="31453" y="3813713"/>
                    <a:pt x="34628" y="3818766"/>
                  </a:cubicBezTo>
                  <a:lnTo>
                    <a:pt x="42328" y="3791219"/>
                  </a:lnTo>
                  <a:cubicBezTo>
                    <a:pt x="71314" y="3726714"/>
                    <a:pt x="129197" y="3672920"/>
                    <a:pt x="205768" y="3634908"/>
                  </a:cubicBezTo>
                  <a:lnTo>
                    <a:pt x="207786" y="3634110"/>
                  </a:lnTo>
                  <a:lnTo>
                    <a:pt x="265132" y="3598795"/>
                  </a:lnTo>
                  <a:cubicBezTo>
                    <a:pt x="290657" y="3586124"/>
                    <a:pt x="318257" y="3575206"/>
                    <a:pt x="347554" y="3566230"/>
                  </a:cubicBezTo>
                  <a:lnTo>
                    <a:pt x="414314" y="3551151"/>
                  </a:lnTo>
                  <a:lnTo>
                    <a:pt x="1281353" y="2922225"/>
                  </a:lnTo>
                  <a:lnTo>
                    <a:pt x="1251249" y="2943819"/>
                  </a:lnTo>
                  <a:lnTo>
                    <a:pt x="844429" y="2048020"/>
                  </a:lnTo>
                  <a:lnTo>
                    <a:pt x="835644" y="2009742"/>
                  </a:lnTo>
                  <a:cubicBezTo>
                    <a:pt x="756167" y="1883825"/>
                    <a:pt x="565395" y="1640058"/>
                    <a:pt x="619021" y="1498387"/>
                  </a:cubicBezTo>
                  <a:cubicBezTo>
                    <a:pt x="640095" y="1275076"/>
                    <a:pt x="780773" y="1086380"/>
                    <a:pt x="986096" y="968978"/>
                  </a:cubicBezTo>
                  <a:lnTo>
                    <a:pt x="1051327" y="936400"/>
                  </a:lnTo>
                  <a:lnTo>
                    <a:pt x="1064363" y="897743"/>
                  </a:lnTo>
                  <a:cubicBezTo>
                    <a:pt x="1118962" y="768826"/>
                    <a:pt x="1216501" y="658545"/>
                    <a:pt x="1342377" y="576645"/>
                  </a:cubicBezTo>
                  <a:lnTo>
                    <a:pt x="1413907" y="538392"/>
                  </a:lnTo>
                  <a:lnTo>
                    <a:pt x="1424991" y="505524"/>
                  </a:lnTo>
                  <a:cubicBezTo>
                    <a:pt x="1497790" y="333635"/>
                    <a:pt x="1646925" y="194877"/>
                    <a:pt x="1837786" y="112348"/>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0000"/>
                </a:solidFill>
                <a:latin typeface="Arial" panose="020B0604020202020204" pitchFamily="34" charset="0"/>
                <a:cs typeface="Arial" panose="020B0604020202020204" pitchFamily="34" charset="0"/>
              </a:endParaRPr>
            </a:p>
          </p:txBody>
        </p:sp>
      </p:grpSp>
      <p:grpSp>
        <p:nvGrpSpPr>
          <p:cNvPr id="178" name="Group 177">
            <a:extLst>
              <a:ext uri="{FF2B5EF4-FFF2-40B4-BE49-F238E27FC236}">
                <a16:creationId xmlns:a16="http://schemas.microsoft.com/office/drawing/2014/main" id="{07A6F823-DDA5-13FA-96AA-49239772B8C0}"/>
              </a:ext>
            </a:extLst>
          </p:cNvPr>
          <p:cNvGrpSpPr/>
          <p:nvPr/>
        </p:nvGrpSpPr>
        <p:grpSpPr>
          <a:xfrm>
            <a:off x="986391" y="5344204"/>
            <a:ext cx="1401765" cy="364930"/>
            <a:chOff x="440290" y="4772704"/>
            <a:chExt cx="1401765" cy="364930"/>
          </a:xfrm>
        </p:grpSpPr>
        <p:sp>
          <p:nvSpPr>
            <p:cNvPr id="179" name="Rectangle 178">
              <a:extLst>
                <a:ext uri="{FF2B5EF4-FFF2-40B4-BE49-F238E27FC236}">
                  <a16:creationId xmlns:a16="http://schemas.microsoft.com/office/drawing/2014/main" id="{9BA6D5F1-C1E1-3C28-0C1B-9BEA7F344A58}"/>
                </a:ext>
              </a:extLst>
            </p:cNvPr>
            <p:cNvSpPr/>
            <p:nvPr/>
          </p:nvSpPr>
          <p:spPr>
            <a:xfrm>
              <a:off x="985730" y="4773020"/>
              <a:ext cx="856325" cy="338554"/>
            </a:xfrm>
            <a:prstGeom prst="rect">
              <a:avLst/>
            </a:prstGeom>
          </p:spPr>
          <p:txBody>
            <a:bodyPr wrap="none">
              <a:spAutoFit/>
            </a:bodyPr>
            <a:lstStyle/>
            <a:p>
              <a:pPr>
                <a:defRPr/>
              </a:pPr>
              <a:r>
                <a:rPr lang="en-GB" sz="1600" kern="0" dirty="0">
                  <a:solidFill>
                    <a:srgbClr val="000000"/>
                  </a:solidFill>
                  <a:latin typeface="Aptos" panose="020B0004020202020204" pitchFamily="34" charset="0"/>
                  <a:cs typeface="Arial" panose="020B0604020202020204" pitchFamily="34" charset="0"/>
                </a:rPr>
                <a:t>Leisure</a:t>
              </a:r>
            </a:p>
          </p:txBody>
        </p:sp>
        <p:grpSp>
          <p:nvGrpSpPr>
            <p:cNvPr id="180" name="Group 9">
              <a:extLst>
                <a:ext uri="{FF2B5EF4-FFF2-40B4-BE49-F238E27FC236}">
                  <a16:creationId xmlns:a16="http://schemas.microsoft.com/office/drawing/2014/main" id="{C8C4FEC1-7693-34BA-2EEE-850FD3EC7C7E}"/>
                </a:ext>
              </a:extLst>
            </p:cNvPr>
            <p:cNvGrpSpPr/>
            <p:nvPr/>
          </p:nvGrpSpPr>
          <p:grpSpPr>
            <a:xfrm>
              <a:off x="440290" y="4772704"/>
              <a:ext cx="432792" cy="364930"/>
              <a:chOff x="1329211" y="551465"/>
              <a:chExt cx="5956734" cy="5022725"/>
            </a:xfrm>
          </p:grpSpPr>
          <p:sp>
            <p:nvSpPr>
              <p:cNvPr id="181" name="Donut 384">
                <a:extLst>
                  <a:ext uri="{FF2B5EF4-FFF2-40B4-BE49-F238E27FC236}">
                    <a16:creationId xmlns:a16="http://schemas.microsoft.com/office/drawing/2014/main" id="{407F46A6-DC19-ECDA-4089-A02666A88ABB}"/>
                  </a:ext>
                </a:extLst>
              </p:cNvPr>
              <p:cNvSpPr/>
              <p:nvPr/>
            </p:nvSpPr>
            <p:spPr>
              <a:xfrm>
                <a:off x="1329211" y="3164574"/>
                <a:ext cx="2409616" cy="2409616"/>
              </a:xfrm>
              <a:prstGeom prst="donut">
                <a:avLst>
                  <a:gd name="adj" fmla="val 9018"/>
                </a:avLst>
              </a:prstGeom>
              <a:solidFill>
                <a:srgbClr val="0072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sp>
            <p:nvSpPr>
              <p:cNvPr id="182" name="Donut 385">
                <a:extLst>
                  <a:ext uri="{FF2B5EF4-FFF2-40B4-BE49-F238E27FC236}">
                    <a16:creationId xmlns:a16="http://schemas.microsoft.com/office/drawing/2014/main" id="{CADF31DA-D43B-E9BE-164D-53E5DD806CF5}"/>
                  </a:ext>
                </a:extLst>
              </p:cNvPr>
              <p:cNvSpPr/>
              <p:nvPr/>
            </p:nvSpPr>
            <p:spPr>
              <a:xfrm>
                <a:off x="4876329" y="3164574"/>
                <a:ext cx="2409616" cy="2409616"/>
              </a:xfrm>
              <a:prstGeom prst="donut">
                <a:avLst>
                  <a:gd name="adj" fmla="val 9018"/>
                </a:avLst>
              </a:prstGeom>
              <a:solidFill>
                <a:srgbClr val="0072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sp>
            <p:nvSpPr>
              <p:cNvPr id="183" name="Round Same Side Corner Rectangle 4">
                <a:extLst>
                  <a:ext uri="{FF2B5EF4-FFF2-40B4-BE49-F238E27FC236}">
                    <a16:creationId xmlns:a16="http://schemas.microsoft.com/office/drawing/2014/main" id="{828C0586-53AF-B487-FB83-82B0F5EB4260}"/>
                  </a:ext>
                </a:extLst>
              </p:cNvPr>
              <p:cNvSpPr/>
              <p:nvPr/>
            </p:nvSpPr>
            <p:spPr>
              <a:xfrm rot="10800000">
                <a:off x="2916041" y="1265225"/>
                <a:ext cx="3074533" cy="3429664"/>
              </a:xfrm>
              <a:custGeom>
                <a:avLst/>
                <a:gdLst>
                  <a:gd name="connsiteX0" fmla="*/ 1754805 w 3074533"/>
                  <a:gd name="connsiteY0" fmla="*/ 3429288 h 3429664"/>
                  <a:gd name="connsiteX1" fmla="*/ 1579660 w 3074533"/>
                  <a:gd name="connsiteY1" fmla="*/ 3345330 h 3429664"/>
                  <a:gd name="connsiteX2" fmla="*/ 781893 w 3074533"/>
                  <a:gd name="connsiteY2" fmla="*/ 2455846 h 3429664"/>
                  <a:gd name="connsiteX3" fmla="*/ 732399 w 3074533"/>
                  <a:gd name="connsiteY3" fmla="*/ 2372509 h 3429664"/>
                  <a:gd name="connsiteX4" fmla="*/ 174713 w 3074533"/>
                  <a:gd name="connsiteY4" fmla="*/ 2372509 h 3429664"/>
                  <a:gd name="connsiteX5" fmla="*/ 0 w 3074533"/>
                  <a:gd name="connsiteY5" fmla="*/ 2197796 h 3429664"/>
                  <a:gd name="connsiteX6" fmla="*/ 174713 w 3074533"/>
                  <a:gd name="connsiteY6" fmla="*/ 2023083 h 3429664"/>
                  <a:gd name="connsiteX7" fmla="*/ 939533 w 3074533"/>
                  <a:gd name="connsiteY7" fmla="*/ 2023084 h 3429664"/>
                  <a:gd name="connsiteX8" fmla="*/ 1000862 w 3074533"/>
                  <a:gd name="connsiteY8" fmla="*/ 2035466 h 3429664"/>
                  <a:gd name="connsiteX9" fmla="*/ 1159732 w 3074533"/>
                  <a:gd name="connsiteY9" fmla="*/ 2116967 h 3429664"/>
                  <a:gd name="connsiteX10" fmla="*/ 1599304 w 3074533"/>
                  <a:gd name="connsiteY10" fmla="*/ 2607076 h 3429664"/>
                  <a:gd name="connsiteX11" fmla="*/ 2196531 w 3074533"/>
                  <a:gd name="connsiteY11" fmla="*/ 2066228 h 3429664"/>
                  <a:gd name="connsiteX12" fmla="*/ 1519515 w 3074533"/>
                  <a:gd name="connsiteY12" fmla="*/ 1683371 h 3429664"/>
                  <a:gd name="connsiteX13" fmla="*/ 1408429 w 3074533"/>
                  <a:gd name="connsiteY13" fmla="*/ 1283126 h 3429664"/>
                  <a:gd name="connsiteX14" fmla="*/ 1413578 w 3074533"/>
                  <a:gd name="connsiteY14" fmla="*/ 1275840 h 3429664"/>
                  <a:gd name="connsiteX15" fmla="*/ 1413578 w 3074533"/>
                  <a:gd name="connsiteY15" fmla="*/ 252028 h 3429664"/>
                  <a:gd name="connsiteX16" fmla="*/ 1665606 w 3074533"/>
                  <a:gd name="connsiteY16" fmla="*/ 0 h 3429664"/>
                  <a:gd name="connsiteX17" fmla="*/ 1917634 w 3074533"/>
                  <a:gd name="connsiteY17" fmla="*/ 252028 h 3429664"/>
                  <a:gd name="connsiteX18" fmla="*/ 1917634 w 3074533"/>
                  <a:gd name="connsiteY18" fmla="*/ 1233659 h 3429664"/>
                  <a:gd name="connsiteX19" fmla="*/ 2851778 w 3074533"/>
                  <a:gd name="connsiteY19" fmla="*/ 1761924 h 3429664"/>
                  <a:gd name="connsiteX20" fmla="*/ 2959072 w 3074533"/>
                  <a:gd name="connsiteY20" fmla="*/ 1868898 h 3429664"/>
                  <a:gd name="connsiteX21" fmla="*/ 2974554 w 3074533"/>
                  <a:gd name="connsiteY21" fmla="*/ 1882877 h 3429664"/>
                  <a:gd name="connsiteX22" fmla="*/ 2947520 w 3074533"/>
                  <a:gd name="connsiteY22" fmla="*/ 2428585 h 3429664"/>
                  <a:gd name="connsiteX23" fmla="*/ 2041559 w 3074533"/>
                  <a:gd name="connsiteY23" fmla="*/ 3249022 h 3429664"/>
                  <a:gd name="connsiteX24" fmla="*/ 1938018 w 3074533"/>
                  <a:gd name="connsiteY24" fmla="*/ 3364811 h 3429664"/>
                  <a:gd name="connsiteX25" fmla="*/ 1938018 w 3074533"/>
                  <a:gd name="connsiteY25" fmla="*/ 3364810 h 3429664"/>
                  <a:gd name="connsiteX26" fmla="*/ 1754805 w 3074533"/>
                  <a:gd name="connsiteY26" fmla="*/ 3429288 h 3429664"/>
                  <a:gd name="connsiteX0" fmla="*/ 1754805 w 3074533"/>
                  <a:gd name="connsiteY0" fmla="*/ 3429288 h 3429664"/>
                  <a:gd name="connsiteX1" fmla="*/ 1579660 w 3074533"/>
                  <a:gd name="connsiteY1" fmla="*/ 3345330 h 3429664"/>
                  <a:gd name="connsiteX2" fmla="*/ 732399 w 3074533"/>
                  <a:gd name="connsiteY2" fmla="*/ 2372509 h 3429664"/>
                  <a:gd name="connsiteX3" fmla="*/ 174713 w 3074533"/>
                  <a:gd name="connsiteY3" fmla="*/ 2372509 h 3429664"/>
                  <a:gd name="connsiteX4" fmla="*/ 0 w 3074533"/>
                  <a:gd name="connsiteY4" fmla="*/ 2197796 h 3429664"/>
                  <a:gd name="connsiteX5" fmla="*/ 174713 w 3074533"/>
                  <a:gd name="connsiteY5" fmla="*/ 2023083 h 3429664"/>
                  <a:gd name="connsiteX6" fmla="*/ 939533 w 3074533"/>
                  <a:gd name="connsiteY6" fmla="*/ 2023084 h 3429664"/>
                  <a:gd name="connsiteX7" fmla="*/ 1000862 w 3074533"/>
                  <a:gd name="connsiteY7" fmla="*/ 2035466 h 3429664"/>
                  <a:gd name="connsiteX8" fmla="*/ 1159732 w 3074533"/>
                  <a:gd name="connsiteY8" fmla="*/ 2116967 h 3429664"/>
                  <a:gd name="connsiteX9" fmla="*/ 1599304 w 3074533"/>
                  <a:gd name="connsiteY9" fmla="*/ 2607076 h 3429664"/>
                  <a:gd name="connsiteX10" fmla="*/ 2196531 w 3074533"/>
                  <a:gd name="connsiteY10" fmla="*/ 2066228 h 3429664"/>
                  <a:gd name="connsiteX11" fmla="*/ 1519515 w 3074533"/>
                  <a:gd name="connsiteY11" fmla="*/ 1683371 h 3429664"/>
                  <a:gd name="connsiteX12" fmla="*/ 1408429 w 3074533"/>
                  <a:gd name="connsiteY12" fmla="*/ 1283126 h 3429664"/>
                  <a:gd name="connsiteX13" fmla="*/ 1413578 w 3074533"/>
                  <a:gd name="connsiteY13" fmla="*/ 1275840 h 3429664"/>
                  <a:gd name="connsiteX14" fmla="*/ 1413578 w 3074533"/>
                  <a:gd name="connsiteY14" fmla="*/ 252028 h 3429664"/>
                  <a:gd name="connsiteX15" fmla="*/ 1665606 w 3074533"/>
                  <a:gd name="connsiteY15" fmla="*/ 0 h 3429664"/>
                  <a:gd name="connsiteX16" fmla="*/ 1917634 w 3074533"/>
                  <a:gd name="connsiteY16" fmla="*/ 252028 h 3429664"/>
                  <a:gd name="connsiteX17" fmla="*/ 1917634 w 3074533"/>
                  <a:gd name="connsiteY17" fmla="*/ 1233659 h 3429664"/>
                  <a:gd name="connsiteX18" fmla="*/ 2851778 w 3074533"/>
                  <a:gd name="connsiteY18" fmla="*/ 1761924 h 3429664"/>
                  <a:gd name="connsiteX19" fmla="*/ 2959072 w 3074533"/>
                  <a:gd name="connsiteY19" fmla="*/ 1868898 h 3429664"/>
                  <a:gd name="connsiteX20" fmla="*/ 2974554 w 3074533"/>
                  <a:gd name="connsiteY20" fmla="*/ 1882877 h 3429664"/>
                  <a:gd name="connsiteX21" fmla="*/ 2947520 w 3074533"/>
                  <a:gd name="connsiteY21" fmla="*/ 2428585 h 3429664"/>
                  <a:gd name="connsiteX22" fmla="*/ 2041559 w 3074533"/>
                  <a:gd name="connsiteY22" fmla="*/ 3249022 h 3429664"/>
                  <a:gd name="connsiteX23" fmla="*/ 1938018 w 3074533"/>
                  <a:gd name="connsiteY23" fmla="*/ 3364811 h 3429664"/>
                  <a:gd name="connsiteX24" fmla="*/ 1938018 w 3074533"/>
                  <a:gd name="connsiteY24" fmla="*/ 3364810 h 3429664"/>
                  <a:gd name="connsiteX25" fmla="*/ 1754805 w 3074533"/>
                  <a:gd name="connsiteY25" fmla="*/ 3429288 h 3429664"/>
                  <a:gd name="connsiteX0" fmla="*/ 1754805 w 3074533"/>
                  <a:gd name="connsiteY0" fmla="*/ 3429288 h 3429664"/>
                  <a:gd name="connsiteX1" fmla="*/ 1579660 w 3074533"/>
                  <a:gd name="connsiteY1" fmla="*/ 3345330 h 3429664"/>
                  <a:gd name="connsiteX2" fmla="*/ 732399 w 3074533"/>
                  <a:gd name="connsiteY2" fmla="*/ 2372509 h 3429664"/>
                  <a:gd name="connsiteX3" fmla="*/ 174713 w 3074533"/>
                  <a:gd name="connsiteY3" fmla="*/ 2372509 h 3429664"/>
                  <a:gd name="connsiteX4" fmla="*/ 0 w 3074533"/>
                  <a:gd name="connsiteY4" fmla="*/ 2197796 h 3429664"/>
                  <a:gd name="connsiteX5" fmla="*/ 174713 w 3074533"/>
                  <a:gd name="connsiteY5" fmla="*/ 2023083 h 3429664"/>
                  <a:gd name="connsiteX6" fmla="*/ 1000862 w 3074533"/>
                  <a:gd name="connsiteY6" fmla="*/ 2035466 h 3429664"/>
                  <a:gd name="connsiteX7" fmla="*/ 1159732 w 3074533"/>
                  <a:gd name="connsiteY7" fmla="*/ 2116967 h 3429664"/>
                  <a:gd name="connsiteX8" fmla="*/ 1599304 w 3074533"/>
                  <a:gd name="connsiteY8" fmla="*/ 2607076 h 3429664"/>
                  <a:gd name="connsiteX9" fmla="*/ 2196531 w 3074533"/>
                  <a:gd name="connsiteY9" fmla="*/ 2066228 h 3429664"/>
                  <a:gd name="connsiteX10" fmla="*/ 1519515 w 3074533"/>
                  <a:gd name="connsiteY10" fmla="*/ 1683371 h 3429664"/>
                  <a:gd name="connsiteX11" fmla="*/ 1408429 w 3074533"/>
                  <a:gd name="connsiteY11" fmla="*/ 1283126 h 3429664"/>
                  <a:gd name="connsiteX12" fmla="*/ 1413578 w 3074533"/>
                  <a:gd name="connsiteY12" fmla="*/ 1275840 h 3429664"/>
                  <a:gd name="connsiteX13" fmla="*/ 1413578 w 3074533"/>
                  <a:gd name="connsiteY13" fmla="*/ 252028 h 3429664"/>
                  <a:gd name="connsiteX14" fmla="*/ 1665606 w 3074533"/>
                  <a:gd name="connsiteY14" fmla="*/ 0 h 3429664"/>
                  <a:gd name="connsiteX15" fmla="*/ 1917634 w 3074533"/>
                  <a:gd name="connsiteY15" fmla="*/ 252028 h 3429664"/>
                  <a:gd name="connsiteX16" fmla="*/ 1917634 w 3074533"/>
                  <a:gd name="connsiteY16" fmla="*/ 1233659 h 3429664"/>
                  <a:gd name="connsiteX17" fmla="*/ 2851778 w 3074533"/>
                  <a:gd name="connsiteY17" fmla="*/ 1761924 h 3429664"/>
                  <a:gd name="connsiteX18" fmla="*/ 2959072 w 3074533"/>
                  <a:gd name="connsiteY18" fmla="*/ 1868898 h 3429664"/>
                  <a:gd name="connsiteX19" fmla="*/ 2974554 w 3074533"/>
                  <a:gd name="connsiteY19" fmla="*/ 1882877 h 3429664"/>
                  <a:gd name="connsiteX20" fmla="*/ 2947520 w 3074533"/>
                  <a:gd name="connsiteY20" fmla="*/ 2428585 h 3429664"/>
                  <a:gd name="connsiteX21" fmla="*/ 2041559 w 3074533"/>
                  <a:gd name="connsiteY21" fmla="*/ 3249022 h 3429664"/>
                  <a:gd name="connsiteX22" fmla="*/ 1938018 w 3074533"/>
                  <a:gd name="connsiteY22" fmla="*/ 3364811 h 3429664"/>
                  <a:gd name="connsiteX23" fmla="*/ 1938018 w 3074533"/>
                  <a:gd name="connsiteY23" fmla="*/ 3364810 h 3429664"/>
                  <a:gd name="connsiteX24" fmla="*/ 1754805 w 3074533"/>
                  <a:gd name="connsiteY24" fmla="*/ 3429288 h 3429664"/>
                  <a:gd name="connsiteX0" fmla="*/ 1754805 w 3074533"/>
                  <a:gd name="connsiteY0" fmla="*/ 3429288 h 3429664"/>
                  <a:gd name="connsiteX1" fmla="*/ 1579660 w 3074533"/>
                  <a:gd name="connsiteY1" fmla="*/ 3345330 h 3429664"/>
                  <a:gd name="connsiteX2" fmla="*/ 732399 w 3074533"/>
                  <a:gd name="connsiteY2" fmla="*/ 2372509 h 3429664"/>
                  <a:gd name="connsiteX3" fmla="*/ 174713 w 3074533"/>
                  <a:gd name="connsiteY3" fmla="*/ 2372509 h 3429664"/>
                  <a:gd name="connsiteX4" fmla="*/ 0 w 3074533"/>
                  <a:gd name="connsiteY4" fmla="*/ 2197796 h 3429664"/>
                  <a:gd name="connsiteX5" fmla="*/ 174713 w 3074533"/>
                  <a:gd name="connsiteY5" fmla="*/ 2023083 h 3429664"/>
                  <a:gd name="connsiteX6" fmla="*/ 1000862 w 3074533"/>
                  <a:gd name="connsiteY6" fmla="*/ 2035466 h 3429664"/>
                  <a:gd name="connsiteX7" fmla="*/ 1159732 w 3074533"/>
                  <a:gd name="connsiteY7" fmla="*/ 2116967 h 3429664"/>
                  <a:gd name="connsiteX8" fmla="*/ 1599304 w 3074533"/>
                  <a:gd name="connsiteY8" fmla="*/ 2607076 h 3429664"/>
                  <a:gd name="connsiteX9" fmla="*/ 2196531 w 3074533"/>
                  <a:gd name="connsiteY9" fmla="*/ 2066228 h 3429664"/>
                  <a:gd name="connsiteX10" fmla="*/ 1519515 w 3074533"/>
                  <a:gd name="connsiteY10" fmla="*/ 1683371 h 3429664"/>
                  <a:gd name="connsiteX11" fmla="*/ 1408429 w 3074533"/>
                  <a:gd name="connsiteY11" fmla="*/ 1283126 h 3429664"/>
                  <a:gd name="connsiteX12" fmla="*/ 1413578 w 3074533"/>
                  <a:gd name="connsiteY12" fmla="*/ 252028 h 3429664"/>
                  <a:gd name="connsiteX13" fmla="*/ 1665606 w 3074533"/>
                  <a:gd name="connsiteY13" fmla="*/ 0 h 3429664"/>
                  <a:gd name="connsiteX14" fmla="*/ 1917634 w 3074533"/>
                  <a:gd name="connsiteY14" fmla="*/ 252028 h 3429664"/>
                  <a:gd name="connsiteX15" fmla="*/ 1917634 w 3074533"/>
                  <a:gd name="connsiteY15" fmla="*/ 1233659 h 3429664"/>
                  <a:gd name="connsiteX16" fmla="*/ 2851778 w 3074533"/>
                  <a:gd name="connsiteY16" fmla="*/ 1761924 h 3429664"/>
                  <a:gd name="connsiteX17" fmla="*/ 2959072 w 3074533"/>
                  <a:gd name="connsiteY17" fmla="*/ 1868898 h 3429664"/>
                  <a:gd name="connsiteX18" fmla="*/ 2974554 w 3074533"/>
                  <a:gd name="connsiteY18" fmla="*/ 1882877 h 3429664"/>
                  <a:gd name="connsiteX19" fmla="*/ 2947520 w 3074533"/>
                  <a:gd name="connsiteY19" fmla="*/ 2428585 h 3429664"/>
                  <a:gd name="connsiteX20" fmla="*/ 2041559 w 3074533"/>
                  <a:gd name="connsiteY20" fmla="*/ 3249022 h 3429664"/>
                  <a:gd name="connsiteX21" fmla="*/ 1938018 w 3074533"/>
                  <a:gd name="connsiteY21" fmla="*/ 3364811 h 3429664"/>
                  <a:gd name="connsiteX22" fmla="*/ 1938018 w 3074533"/>
                  <a:gd name="connsiteY22" fmla="*/ 3364810 h 3429664"/>
                  <a:gd name="connsiteX23" fmla="*/ 1754805 w 3074533"/>
                  <a:gd name="connsiteY23" fmla="*/ 3429288 h 3429664"/>
                  <a:gd name="connsiteX0" fmla="*/ 1754805 w 3074533"/>
                  <a:gd name="connsiteY0" fmla="*/ 3429288 h 3429664"/>
                  <a:gd name="connsiteX1" fmla="*/ 1579660 w 3074533"/>
                  <a:gd name="connsiteY1" fmla="*/ 3345330 h 3429664"/>
                  <a:gd name="connsiteX2" fmla="*/ 732399 w 3074533"/>
                  <a:gd name="connsiteY2" fmla="*/ 2372509 h 3429664"/>
                  <a:gd name="connsiteX3" fmla="*/ 174713 w 3074533"/>
                  <a:gd name="connsiteY3" fmla="*/ 2372509 h 3429664"/>
                  <a:gd name="connsiteX4" fmla="*/ 0 w 3074533"/>
                  <a:gd name="connsiteY4" fmla="*/ 2197796 h 3429664"/>
                  <a:gd name="connsiteX5" fmla="*/ 174713 w 3074533"/>
                  <a:gd name="connsiteY5" fmla="*/ 2023083 h 3429664"/>
                  <a:gd name="connsiteX6" fmla="*/ 1000862 w 3074533"/>
                  <a:gd name="connsiteY6" fmla="*/ 2035466 h 3429664"/>
                  <a:gd name="connsiteX7" fmla="*/ 1159732 w 3074533"/>
                  <a:gd name="connsiteY7" fmla="*/ 2116967 h 3429664"/>
                  <a:gd name="connsiteX8" fmla="*/ 1599304 w 3074533"/>
                  <a:gd name="connsiteY8" fmla="*/ 2607076 h 3429664"/>
                  <a:gd name="connsiteX9" fmla="*/ 2196531 w 3074533"/>
                  <a:gd name="connsiteY9" fmla="*/ 2066228 h 3429664"/>
                  <a:gd name="connsiteX10" fmla="*/ 1519515 w 3074533"/>
                  <a:gd name="connsiteY10" fmla="*/ 1683371 h 3429664"/>
                  <a:gd name="connsiteX11" fmla="*/ 1408429 w 3074533"/>
                  <a:gd name="connsiteY11" fmla="*/ 1283126 h 3429664"/>
                  <a:gd name="connsiteX12" fmla="*/ 1413578 w 3074533"/>
                  <a:gd name="connsiteY12" fmla="*/ 252028 h 3429664"/>
                  <a:gd name="connsiteX13" fmla="*/ 1665606 w 3074533"/>
                  <a:gd name="connsiteY13" fmla="*/ 0 h 3429664"/>
                  <a:gd name="connsiteX14" fmla="*/ 1917634 w 3074533"/>
                  <a:gd name="connsiteY14" fmla="*/ 252028 h 3429664"/>
                  <a:gd name="connsiteX15" fmla="*/ 1917634 w 3074533"/>
                  <a:gd name="connsiteY15" fmla="*/ 1233659 h 3429664"/>
                  <a:gd name="connsiteX16" fmla="*/ 2851778 w 3074533"/>
                  <a:gd name="connsiteY16" fmla="*/ 1761924 h 3429664"/>
                  <a:gd name="connsiteX17" fmla="*/ 2959072 w 3074533"/>
                  <a:gd name="connsiteY17" fmla="*/ 1868898 h 3429664"/>
                  <a:gd name="connsiteX18" fmla="*/ 2974554 w 3074533"/>
                  <a:gd name="connsiteY18" fmla="*/ 1882877 h 3429664"/>
                  <a:gd name="connsiteX19" fmla="*/ 2947520 w 3074533"/>
                  <a:gd name="connsiteY19" fmla="*/ 2428585 h 3429664"/>
                  <a:gd name="connsiteX20" fmla="*/ 2041559 w 3074533"/>
                  <a:gd name="connsiteY20" fmla="*/ 3249022 h 3429664"/>
                  <a:gd name="connsiteX21" fmla="*/ 1938018 w 3074533"/>
                  <a:gd name="connsiteY21" fmla="*/ 3364811 h 3429664"/>
                  <a:gd name="connsiteX22" fmla="*/ 1938018 w 3074533"/>
                  <a:gd name="connsiteY22" fmla="*/ 3364810 h 3429664"/>
                  <a:gd name="connsiteX23" fmla="*/ 1754805 w 3074533"/>
                  <a:gd name="connsiteY23" fmla="*/ 3429288 h 3429664"/>
                  <a:gd name="connsiteX0" fmla="*/ 1754805 w 3074533"/>
                  <a:gd name="connsiteY0" fmla="*/ 3429288 h 3429664"/>
                  <a:gd name="connsiteX1" fmla="*/ 1579660 w 3074533"/>
                  <a:gd name="connsiteY1" fmla="*/ 3345330 h 3429664"/>
                  <a:gd name="connsiteX2" fmla="*/ 732399 w 3074533"/>
                  <a:gd name="connsiteY2" fmla="*/ 2372509 h 3429664"/>
                  <a:gd name="connsiteX3" fmla="*/ 174713 w 3074533"/>
                  <a:gd name="connsiteY3" fmla="*/ 2372509 h 3429664"/>
                  <a:gd name="connsiteX4" fmla="*/ 0 w 3074533"/>
                  <a:gd name="connsiteY4" fmla="*/ 2197796 h 3429664"/>
                  <a:gd name="connsiteX5" fmla="*/ 174713 w 3074533"/>
                  <a:gd name="connsiteY5" fmla="*/ 2023083 h 3429664"/>
                  <a:gd name="connsiteX6" fmla="*/ 1000862 w 3074533"/>
                  <a:gd name="connsiteY6" fmla="*/ 2035466 h 3429664"/>
                  <a:gd name="connsiteX7" fmla="*/ 1159732 w 3074533"/>
                  <a:gd name="connsiteY7" fmla="*/ 2116967 h 3429664"/>
                  <a:gd name="connsiteX8" fmla="*/ 1599304 w 3074533"/>
                  <a:gd name="connsiteY8" fmla="*/ 2607076 h 3429664"/>
                  <a:gd name="connsiteX9" fmla="*/ 2196531 w 3074533"/>
                  <a:gd name="connsiteY9" fmla="*/ 2066228 h 3429664"/>
                  <a:gd name="connsiteX10" fmla="*/ 1519515 w 3074533"/>
                  <a:gd name="connsiteY10" fmla="*/ 1683371 h 3429664"/>
                  <a:gd name="connsiteX11" fmla="*/ 1408429 w 3074533"/>
                  <a:gd name="connsiteY11" fmla="*/ 1283126 h 3429664"/>
                  <a:gd name="connsiteX12" fmla="*/ 1413578 w 3074533"/>
                  <a:gd name="connsiteY12" fmla="*/ 252028 h 3429664"/>
                  <a:gd name="connsiteX13" fmla="*/ 1665606 w 3074533"/>
                  <a:gd name="connsiteY13" fmla="*/ 0 h 3429664"/>
                  <a:gd name="connsiteX14" fmla="*/ 1917634 w 3074533"/>
                  <a:gd name="connsiteY14" fmla="*/ 252028 h 3429664"/>
                  <a:gd name="connsiteX15" fmla="*/ 1917634 w 3074533"/>
                  <a:gd name="connsiteY15" fmla="*/ 1233659 h 3429664"/>
                  <a:gd name="connsiteX16" fmla="*/ 2851778 w 3074533"/>
                  <a:gd name="connsiteY16" fmla="*/ 1761924 h 3429664"/>
                  <a:gd name="connsiteX17" fmla="*/ 2959072 w 3074533"/>
                  <a:gd name="connsiteY17" fmla="*/ 1868898 h 3429664"/>
                  <a:gd name="connsiteX18" fmla="*/ 2974554 w 3074533"/>
                  <a:gd name="connsiteY18" fmla="*/ 1882877 h 3429664"/>
                  <a:gd name="connsiteX19" fmla="*/ 2947520 w 3074533"/>
                  <a:gd name="connsiteY19" fmla="*/ 2428585 h 3429664"/>
                  <a:gd name="connsiteX20" fmla="*/ 2041559 w 3074533"/>
                  <a:gd name="connsiteY20" fmla="*/ 3249022 h 3429664"/>
                  <a:gd name="connsiteX21" fmla="*/ 1938018 w 3074533"/>
                  <a:gd name="connsiteY21" fmla="*/ 3364811 h 3429664"/>
                  <a:gd name="connsiteX22" fmla="*/ 1938018 w 3074533"/>
                  <a:gd name="connsiteY22" fmla="*/ 3364810 h 3429664"/>
                  <a:gd name="connsiteX23" fmla="*/ 1754805 w 3074533"/>
                  <a:gd name="connsiteY23" fmla="*/ 3429288 h 342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4533" h="3429664">
                    <a:moveTo>
                      <a:pt x="1754805" y="3429288"/>
                    </a:moveTo>
                    <a:cubicBezTo>
                      <a:pt x="1689954" y="3425763"/>
                      <a:pt x="1626449" y="3397498"/>
                      <a:pt x="1579660" y="3345330"/>
                    </a:cubicBezTo>
                    <a:lnTo>
                      <a:pt x="732399" y="2372509"/>
                    </a:lnTo>
                    <a:lnTo>
                      <a:pt x="174713" y="2372509"/>
                    </a:lnTo>
                    <a:cubicBezTo>
                      <a:pt x="78222" y="2372509"/>
                      <a:pt x="0" y="2294287"/>
                      <a:pt x="0" y="2197796"/>
                    </a:cubicBezTo>
                    <a:cubicBezTo>
                      <a:pt x="0" y="2101305"/>
                      <a:pt x="78222" y="2023083"/>
                      <a:pt x="174713" y="2023083"/>
                    </a:cubicBezTo>
                    <a:lnTo>
                      <a:pt x="1000862" y="2035466"/>
                    </a:lnTo>
                    <a:cubicBezTo>
                      <a:pt x="1060048" y="2041480"/>
                      <a:pt x="1116896" y="2069206"/>
                      <a:pt x="1159732" y="2116967"/>
                    </a:cubicBezTo>
                    <a:lnTo>
                      <a:pt x="1599304" y="2607076"/>
                    </a:lnTo>
                    <a:lnTo>
                      <a:pt x="2196531" y="2066228"/>
                    </a:lnTo>
                    <a:cubicBezTo>
                      <a:pt x="2183233" y="1912277"/>
                      <a:pt x="1650865" y="1813888"/>
                      <a:pt x="1519515" y="1683371"/>
                    </a:cubicBezTo>
                    <a:cubicBezTo>
                      <a:pt x="1388165" y="1552854"/>
                      <a:pt x="1426085" y="1521683"/>
                      <a:pt x="1408429" y="1283126"/>
                    </a:cubicBezTo>
                    <a:cubicBezTo>
                      <a:pt x="1410145" y="939427"/>
                      <a:pt x="1411862" y="595727"/>
                      <a:pt x="1413578" y="252028"/>
                    </a:cubicBezTo>
                    <a:cubicBezTo>
                      <a:pt x="1413578" y="112837"/>
                      <a:pt x="1526415" y="0"/>
                      <a:pt x="1665606" y="0"/>
                    </a:cubicBezTo>
                    <a:cubicBezTo>
                      <a:pt x="1804797" y="0"/>
                      <a:pt x="1917634" y="112837"/>
                      <a:pt x="1917634" y="252028"/>
                    </a:cubicBezTo>
                    <a:lnTo>
                      <a:pt x="1917634" y="1233659"/>
                    </a:lnTo>
                    <a:lnTo>
                      <a:pt x="2851778" y="1761924"/>
                    </a:lnTo>
                    <a:cubicBezTo>
                      <a:pt x="2898286" y="1788224"/>
                      <a:pt x="2934871" y="1825302"/>
                      <a:pt x="2959072" y="1868898"/>
                    </a:cubicBezTo>
                    <a:cubicBezTo>
                      <a:pt x="2965061" y="1872671"/>
                      <a:pt x="2969862" y="1877696"/>
                      <a:pt x="2974554" y="1882877"/>
                    </a:cubicBezTo>
                    <a:cubicBezTo>
                      <a:pt x="3117782" y="2041036"/>
                      <a:pt x="3105679" y="2285357"/>
                      <a:pt x="2947520" y="2428585"/>
                    </a:cubicBezTo>
                    <a:lnTo>
                      <a:pt x="2041559" y="3249022"/>
                    </a:lnTo>
                    <a:lnTo>
                      <a:pt x="1938018" y="3364811"/>
                    </a:lnTo>
                    <a:lnTo>
                      <a:pt x="1938018" y="3364810"/>
                    </a:lnTo>
                    <a:cubicBezTo>
                      <a:pt x="1885850" y="3411599"/>
                      <a:pt x="1819655" y="3432813"/>
                      <a:pt x="1754805" y="3429288"/>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sp>
            <p:nvSpPr>
              <p:cNvPr id="184" name="Oval 183">
                <a:extLst>
                  <a:ext uri="{FF2B5EF4-FFF2-40B4-BE49-F238E27FC236}">
                    <a16:creationId xmlns:a16="http://schemas.microsoft.com/office/drawing/2014/main" id="{E52768DA-BD2B-93E7-9859-195F4A2CC2CA}"/>
                  </a:ext>
                </a:extLst>
              </p:cNvPr>
              <p:cNvSpPr/>
              <p:nvPr/>
            </p:nvSpPr>
            <p:spPr>
              <a:xfrm>
                <a:off x="4443782" y="551465"/>
                <a:ext cx="909384" cy="909384"/>
              </a:xfrm>
              <a:prstGeom prst="ellipse">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grpSp>
      </p:grpSp>
      <p:sp>
        <p:nvSpPr>
          <p:cNvPr id="185" name="Moon 4">
            <a:extLst>
              <a:ext uri="{FF2B5EF4-FFF2-40B4-BE49-F238E27FC236}">
                <a16:creationId xmlns:a16="http://schemas.microsoft.com/office/drawing/2014/main" id="{D2503E6A-7B7F-6833-9937-08ED6AAC5333}"/>
              </a:ext>
            </a:extLst>
          </p:cNvPr>
          <p:cNvSpPr/>
          <p:nvPr/>
        </p:nvSpPr>
        <p:spPr>
          <a:xfrm rot="1536143">
            <a:off x="8191979" y="2647755"/>
            <a:ext cx="276644" cy="392502"/>
          </a:xfrm>
          <a:custGeom>
            <a:avLst/>
            <a:gdLst/>
            <a:ahLst/>
            <a:cxnLst/>
            <a:rect l="l" t="t" r="r" b="b"/>
            <a:pathLst>
              <a:path w="3954190" h="5610204">
                <a:moveTo>
                  <a:pt x="3420933" y="90489"/>
                </a:moveTo>
                <a:cubicBezTo>
                  <a:pt x="3599273" y="15323"/>
                  <a:pt x="3779291" y="-15555"/>
                  <a:pt x="3954190" y="7478"/>
                </a:cubicBezTo>
                <a:cubicBezTo>
                  <a:pt x="3461132" y="310139"/>
                  <a:pt x="2961244" y="1382912"/>
                  <a:pt x="2740162" y="2712325"/>
                </a:cubicBezTo>
                <a:cubicBezTo>
                  <a:pt x="2568279" y="3745899"/>
                  <a:pt x="2606056" y="4687239"/>
                  <a:pt x="2805336" y="5264341"/>
                </a:cubicBezTo>
                <a:cubicBezTo>
                  <a:pt x="2807830" y="5299168"/>
                  <a:pt x="2803564" y="5334642"/>
                  <a:pt x="2793314" y="5369388"/>
                </a:cubicBezTo>
                <a:cubicBezTo>
                  <a:pt x="2793320" y="5369483"/>
                  <a:pt x="2793329" y="5369579"/>
                  <a:pt x="2793339" y="5369673"/>
                </a:cubicBezTo>
                <a:lnTo>
                  <a:pt x="2793212" y="5369658"/>
                </a:lnTo>
                <a:cubicBezTo>
                  <a:pt x="2788468" y="5386593"/>
                  <a:pt x="2782114" y="5403298"/>
                  <a:pt x="2774306" y="5419686"/>
                </a:cubicBezTo>
                <a:lnTo>
                  <a:pt x="2774306" y="5419686"/>
                </a:lnTo>
                <a:cubicBezTo>
                  <a:pt x="2694944" y="5586287"/>
                  <a:pt x="2495550" y="5657012"/>
                  <a:pt x="2328947" y="5577650"/>
                </a:cubicBezTo>
                <a:lnTo>
                  <a:pt x="1487558" y="5176856"/>
                </a:lnTo>
                <a:cubicBezTo>
                  <a:pt x="1207096" y="5043259"/>
                  <a:pt x="494724" y="4940024"/>
                  <a:pt x="285181" y="4888829"/>
                </a:cubicBezTo>
                <a:lnTo>
                  <a:pt x="230301" y="4869687"/>
                </a:lnTo>
                <a:cubicBezTo>
                  <a:pt x="94256" y="4826743"/>
                  <a:pt x="-2545" y="4698046"/>
                  <a:pt x="50" y="4547940"/>
                </a:cubicBezTo>
                <a:cubicBezTo>
                  <a:pt x="2442" y="4409557"/>
                  <a:pt x="88633" y="4292278"/>
                  <a:pt x="209418" y="4243634"/>
                </a:cubicBezTo>
                <a:cubicBezTo>
                  <a:pt x="249679" y="4227419"/>
                  <a:pt x="293786" y="4218830"/>
                  <a:pt x="339913" y="4219627"/>
                </a:cubicBezTo>
                <a:lnTo>
                  <a:pt x="1757705" y="4244138"/>
                </a:lnTo>
                <a:cubicBezTo>
                  <a:pt x="1751017" y="4215527"/>
                  <a:pt x="1745708" y="4186377"/>
                  <a:pt x="1742304" y="4156643"/>
                </a:cubicBezTo>
                <a:cubicBezTo>
                  <a:pt x="1692114" y="3978260"/>
                  <a:pt x="1673138" y="3758386"/>
                  <a:pt x="1693252" y="3522173"/>
                </a:cubicBezTo>
                <a:cubicBezTo>
                  <a:pt x="1694111" y="3161742"/>
                  <a:pt x="1742610" y="2774658"/>
                  <a:pt x="1842708" y="2379928"/>
                </a:cubicBezTo>
                <a:cubicBezTo>
                  <a:pt x="2130799" y="1243872"/>
                  <a:pt x="2764498" y="367160"/>
                  <a:pt x="3420933" y="90489"/>
                </a:cubicBezTo>
                <a:close/>
              </a:path>
            </a:pathLst>
          </a:custGeom>
          <a:solidFill>
            <a:srgbClr val="05A6E4"/>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sp>
        <p:nvSpPr>
          <p:cNvPr id="186" name="Moon 4">
            <a:extLst>
              <a:ext uri="{FF2B5EF4-FFF2-40B4-BE49-F238E27FC236}">
                <a16:creationId xmlns:a16="http://schemas.microsoft.com/office/drawing/2014/main" id="{8D4D3028-D01B-4E09-912A-2C16E2C16F6C}"/>
              </a:ext>
            </a:extLst>
          </p:cNvPr>
          <p:cNvSpPr/>
          <p:nvPr/>
        </p:nvSpPr>
        <p:spPr>
          <a:xfrm rot="1536143">
            <a:off x="5869595" y="3189247"/>
            <a:ext cx="276644" cy="392502"/>
          </a:xfrm>
          <a:custGeom>
            <a:avLst/>
            <a:gdLst/>
            <a:ahLst/>
            <a:cxnLst/>
            <a:rect l="l" t="t" r="r" b="b"/>
            <a:pathLst>
              <a:path w="3954190" h="5610204">
                <a:moveTo>
                  <a:pt x="3420933" y="90489"/>
                </a:moveTo>
                <a:cubicBezTo>
                  <a:pt x="3599273" y="15323"/>
                  <a:pt x="3779291" y="-15555"/>
                  <a:pt x="3954190" y="7478"/>
                </a:cubicBezTo>
                <a:cubicBezTo>
                  <a:pt x="3461132" y="310139"/>
                  <a:pt x="2961244" y="1382912"/>
                  <a:pt x="2740162" y="2712325"/>
                </a:cubicBezTo>
                <a:cubicBezTo>
                  <a:pt x="2568279" y="3745899"/>
                  <a:pt x="2606056" y="4687239"/>
                  <a:pt x="2805336" y="5264341"/>
                </a:cubicBezTo>
                <a:cubicBezTo>
                  <a:pt x="2807830" y="5299168"/>
                  <a:pt x="2803564" y="5334642"/>
                  <a:pt x="2793314" y="5369388"/>
                </a:cubicBezTo>
                <a:cubicBezTo>
                  <a:pt x="2793320" y="5369483"/>
                  <a:pt x="2793329" y="5369579"/>
                  <a:pt x="2793339" y="5369673"/>
                </a:cubicBezTo>
                <a:lnTo>
                  <a:pt x="2793212" y="5369658"/>
                </a:lnTo>
                <a:cubicBezTo>
                  <a:pt x="2788468" y="5386593"/>
                  <a:pt x="2782114" y="5403298"/>
                  <a:pt x="2774306" y="5419686"/>
                </a:cubicBezTo>
                <a:lnTo>
                  <a:pt x="2774306" y="5419686"/>
                </a:lnTo>
                <a:cubicBezTo>
                  <a:pt x="2694944" y="5586287"/>
                  <a:pt x="2495550" y="5657012"/>
                  <a:pt x="2328947" y="5577650"/>
                </a:cubicBezTo>
                <a:lnTo>
                  <a:pt x="1487558" y="5176856"/>
                </a:lnTo>
                <a:cubicBezTo>
                  <a:pt x="1207096" y="5043259"/>
                  <a:pt x="494724" y="4940024"/>
                  <a:pt x="285181" y="4888829"/>
                </a:cubicBezTo>
                <a:lnTo>
                  <a:pt x="230301" y="4869687"/>
                </a:lnTo>
                <a:cubicBezTo>
                  <a:pt x="94256" y="4826743"/>
                  <a:pt x="-2545" y="4698046"/>
                  <a:pt x="50" y="4547940"/>
                </a:cubicBezTo>
                <a:cubicBezTo>
                  <a:pt x="2442" y="4409557"/>
                  <a:pt x="88633" y="4292278"/>
                  <a:pt x="209418" y="4243634"/>
                </a:cubicBezTo>
                <a:cubicBezTo>
                  <a:pt x="249679" y="4227419"/>
                  <a:pt x="293786" y="4218830"/>
                  <a:pt x="339913" y="4219627"/>
                </a:cubicBezTo>
                <a:lnTo>
                  <a:pt x="1757705" y="4244138"/>
                </a:lnTo>
                <a:cubicBezTo>
                  <a:pt x="1751017" y="4215527"/>
                  <a:pt x="1745708" y="4186377"/>
                  <a:pt x="1742304" y="4156643"/>
                </a:cubicBezTo>
                <a:cubicBezTo>
                  <a:pt x="1692114" y="3978260"/>
                  <a:pt x="1673138" y="3758386"/>
                  <a:pt x="1693252" y="3522173"/>
                </a:cubicBezTo>
                <a:cubicBezTo>
                  <a:pt x="1694111" y="3161742"/>
                  <a:pt x="1742610" y="2774658"/>
                  <a:pt x="1842708" y="2379928"/>
                </a:cubicBezTo>
                <a:cubicBezTo>
                  <a:pt x="2130799" y="1243872"/>
                  <a:pt x="2764498" y="367160"/>
                  <a:pt x="3420933" y="90489"/>
                </a:cubicBezTo>
                <a:close/>
              </a:path>
            </a:pathLst>
          </a:custGeom>
          <a:solidFill>
            <a:srgbClr val="0076BE"/>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sp>
        <p:nvSpPr>
          <p:cNvPr id="187" name="Moon 4">
            <a:extLst>
              <a:ext uri="{FF2B5EF4-FFF2-40B4-BE49-F238E27FC236}">
                <a16:creationId xmlns:a16="http://schemas.microsoft.com/office/drawing/2014/main" id="{36319DFE-A126-8A8C-A2EA-857D82852FBB}"/>
              </a:ext>
            </a:extLst>
          </p:cNvPr>
          <p:cNvSpPr/>
          <p:nvPr/>
        </p:nvSpPr>
        <p:spPr>
          <a:xfrm rot="1536143">
            <a:off x="7073588" y="3730739"/>
            <a:ext cx="276644" cy="392502"/>
          </a:xfrm>
          <a:custGeom>
            <a:avLst/>
            <a:gdLst/>
            <a:ahLst/>
            <a:cxnLst/>
            <a:rect l="l" t="t" r="r" b="b"/>
            <a:pathLst>
              <a:path w="3954190" h="5610204">
                <a:moveTo>
                  <a:pt x="3420933" y="90489"/>
                </a:moveTo>
                <a:cubicBezTo>
                  <a:pt x="3599273" y="15323"/>
                  <a:pt x="3779291" y="-15555"/>
                  <a:pt x="3954190" y="7478"/>
                </a:cubicBezTo>
                <a:cubicBezTo>
                  <a:pt x="3461132" y="310139"/>
                  <a:pt x="2961244" y="1382912"/>
                  <a:pt x="2740162" y="2712325"/>
                </a:cubicBezTo>
                <a:cubicBezTo>
                  <a:pt x="2568279" y="3745899"/>
                  <a:pt x="2606056" y="4687239"/>
                  <a:pt x="2805336" y="5264341"/>
                </a:cubicBezTo>
                <a:cubicBezTo>
                  <a:pt x="2807830" y="5299168"/>
                  <a:pt x="2803564" y="5334642"/>
                  <a:pt x="2793314" y="5369388"/>
                </a:cubicBezTo>
                <a:cubicBezTo>
                  <a:pt x="2793320" y="5369483"/>
                  <a:pt x="2793329" y="5369579"/>
                  <a:pt x="2793339" y="5369673"/>
                </a:cubicBezTo>
                <a:lnTo>
                  <a:pt x="2793212" y="5369658"/>
                </a:lnTo>
                <a:cubicBezTo>
                  <a:pt x="2788468" y="5386593"/>
                  <a:pt x="2782114" y="5403298"/>
                  <a:pt x="2774306" y="5419686"/>
                </a:cubicBezTo>
                <a:lnTo>
                  <a:pt x="2774306" y="5419686"/>
                </a:lnTo>
                <a:cubicBezTo>
                  <a:pt x="2694944" y="5586287"/>
                  <a:pt x="2495550" y="5657012"/>
                  <a:pt x="2328947" y="5577650"/>
                </a:cubicBezTo>
                <a:lnTo>
                  <a:pt x="1487558" y="5176856"/>
                </a:lnTo>
                <a:cubicBezTo>
                  <a:pt x="1207096" y="5043259"/>
                  <a:pt x="494724" y="4940024"/>
                  <a:pt x="285181" y="4888829"/>
                </a:cubicBezTo>
                <a:lnTo>
                  <a:pt x="230301" y="4869687"/>
                </a:lnTo>
                <a:cubicBezTo>
                  <a:pt x="94256" y="4826743"/>
                  <a:pt x="-2545" y="4698046"/>
                  <a:pt x="50" y="4547940"/>
                </a:cubicBezTo>
                <a:cubicBezTo>
                  <a:pt x="2442" y="4409557"/>
                  <a:pt x="88633" y="4292278"/>
                  <a:pt x="209418" y="4243634"/>
                </a:cubicBezTo>
                <a:cubicBezTo>
                  <a:pt x="249679" y="4227419"/>
                  <a:pt x="293786" y="4218830"/>
                  <a:pt x="339913" y="4219627"/>
                </a:cubicBezTo>
                <a:lnTo>
                  <a:pt x="1757705" y="4244138"/>
                </a:lnTo>
                <a:cubicBezTo>
                  <a:pt x="1751017" y="4215527"/>
                  <a:pt x="1745708" y="4186377"/>
                  <a:pt x="1742304" y="4156643"/>
                </a:cubicBezTo>
                <a:cubicBezTo>
                  <a:pt x="1692114" y="3978260"/>
                  <a:pt x="1673138" y="3758386"/>
                  <a:pt x="1693252" y="3522173"/>
                </a:cubicBezTo>
                <a:cubicBezTo>
                  <a:pt x="1694111" y="3161742"/>
                  <a:pt x="1742610" y="2774658"/>
                  <a:pt x="1842708" y="2379928"/>
                </a:cubicBezTo>
                <a:cubicBezTo>
                  <a:pt x="2130799" y="1243872"/>
                  <a:pt x="2764498" y="367160"/>
                  <a:pt x="3420933" y="90489"/>
                </a:cubicBezTo>
                <a:close/>
              </a:path>
            </a:pathLst>
          </a:custGeom>
          <a:solidFill>
            <a:srgbClr val="F24979"/>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sp>
        <p:nvSpPr>
          <p:cNvPr id="188" name="Moon 4">
            <a:extLst>
              <a:ext uri="{FF2B5EF4-FFF2-40B4-BE49-F238E27FC236}">
                <a16:creationId xmlns:a16="http://schemas.microsoft.com/office/drawing/2014/main" id="{E8080D68-7A3B-1327-893B-38BBE46AE371}"/>
              </a:ext>
            </a:extLst>
          </p:cNvPr>
          <p:cNvSpPr/>
          <p:nvPr/>
        </p:nvSpPr>
        <p:spPr>
          <a:xfrm rot="1536143">
            <a:off x="7049065" y="4265398"/>
            <a:ext cx="276644" cy="392502"/>
          </a:xfrm>
          <a:custGeom>
            <a:avLst/>
            <a:gdLst/>
            <a:ahLst/>
            <a:cxnLst/>
            <a:rect l="l" t="t" r="r" b="b"/>
            <a:pathLst>
              <a:path w="3954190" h="5610204">
                <a:moveTo>
                  <a:pt x="3420933" y="90489"/>
                </a:moveTo>
                <a:cubicBezTo>
                  <a:pt x="3599273" y="15323"/>
                  <a:pt x="3779291" y="-15555"/>
                  <a:pt x="3954190" y="7478"/>
                </a:cubicBezTo>
                <a:cubicBezTo>
                  <a:pt x="3461132" y="310139"/>
                  <a:pt x="2961244" y="1382912"/>
                  <a:pt x="2740162" y="2712325"/>
                </a:cubicBezTo>
                <a:cubicBezTo>
                  <a:pt x="2568279" y="3745899"/>
                  <a:pt x="2606056" y="4687239"/>
                  <a:pt x="2805336" y="5264341"/>
                </a:cubicBezTo>
                <a:cubicBezTo>
                  <a:pt x="2807830" y="5299168"/>
                  <a:pt x="2803564" y="5334642"/>
                  <a:pt x="2793314" y="5369388"/>
                </a:cubicBezTo>
                <a:cubicBezTo>
                  <a:pt x="2793320" y="5369483"/>
                  <a:pt x="2793329" y="5369579"/>
                  <a:pt x="2793339" y="5369673"/>
                </a:cubicBezTo>
                <a:lnTo>
                  <a:pt x="2793212" y="5369658"/>
                </a:lnTo>
                <a:cubicBezTo>
                  <a:pt x="2788468" y="5386593"/>
                  <a:pt x="2782114" y="5403298"/>
                  <a:pt x="2774306" y="5419686"/>
                </a:cubicBezTo>
                <a:lnTo>
                  <a:pt x="2774306" y="5419686"/>
                </a:lnTo>
                <a:cubicBezTo>
                  <a:pt x="2694944" y="5586287"/>
                  <a:pt x="2495550" y="5657012"/>
                  <a:pt x="2328947" y="5577650"/>
                </a:cubicBezTo>
                <a:lnTo>
                  <a:pt x="1487558" y="5176856"/>
                </a:lnTo>
                <a:cubicBezTo>
                  <a:pt x="1207096" y="5043259"/>
                  <a:pt x="494724" y="4940024"/>
                  <a:pt x="285181" y="4888829"/>
                </a:cubicBezTo>
                <a:lnTo>
                  <a:pt x="230301" y="4869687"/>
                </a:lnTo>
                <a:cubicBezTo>
                  <a:pt x="94256" y="4826743"/>
                  <a:pt x="-2545" y="4698046"/>
                  <a:pt x="50" y="4547940"/>
                </a:cubicBezTo>
                <a:cubicBezTo>
                  <a:pt x="2442" y="4409557"/>
                  <a:pt x="88633" y="4292278"/>
                  <a:pt x="209418" y="4243634"/>
                </a:cubicBezTo>
                <a:cubicBezTo>
                  <a:pt x="249679" y="4227419"/>
                  <a:pt x="293786" y="4218830"/>
                  <a:pt x="339913" y="4219627"/>
                </a:cubicBezTo>
                <a:lnTo>
                  <a:pt x="1757705" y="4244138"/>
                </a:lnTo>
                <a:cubicBezTo>
                  <a:pt x="1751017" y="4215527"/>
                  <a:pt x="1745708" y="4186377"/>
                  <a:pt x="1742304" y="4156643"/>
                </a:cubicBezTo>
                <a:cubicBezTo>
                  <a:pt x="1692114" y="3978260"/>
                  <a:pt x="1673138" y="3758386"/>
                  <a:pt x="1693252" y="3522173"/>
                </a:cubicBezTo>
                <a:cubicBezTo>
                  <a:pt x="1694111" y="3161742"/>
                  <a:pt x="1742610" y="2774658"/>
                  <a:pt x="1842708" y="2379928"/>
                </a:cubicBezTo>
                <a:cubicBezTo>
                  <a:pt x="2130799" y="1243872"/>
                  <a:pt x="2764498" y="367160"/>
                  <a:pt x="3420933" y="90489"/>
                </a:cubicBezTo>
                <a:close/>
              </a:path>
            </a:pathLst>
          </a:custGeom>
          <a:solidFill>
            <a:srgbClr val="F24979"/>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sp>
        <p:nvSpPr>
          <p:cNvPr id="189" name="Moon 4">
            <a:extLst>
              <a:ext uri="{FF2B5EF4-FFF2-40B4-BE49-F238E27FC236}">
                <a16:creationId xmlns:a16="http://schemas.microsoft.com/office/drawing/2014/main" id="{D64A570C-9D67-BFD2-D5AD-AC041B49561A}"/>
              </a:ext>
            </a:extLst>
          </p:cNvPr>
          <p:cNvSpPr/>
          <p:nvPr/>
        </p:nvSpPr>
        <p:spPr>
          <a:xfrm rot="1536143">
            <a:off x="5869596" y="4813723"/>
            <a:ext cx="276644" cy="392502"/>
          </a:xfrm>
          <a:custGeom>
            <a:avLst/>
            <a:gdLst/>
            <a:ahLst/>
            <a:cxnLst/>
            <a:rect l="l" t="t" r="r" b="b"/>
            <a:pathLst>
              <a:path w="3954190" h="5610204">
                <a:moveTo>
                  <a:pt x="3420933" y="90489"/>
                </a:moveTo>
                <a:cubicBezTo>
                  <a:pt x="3599273" y="15323"/>
                  <a:pt x="3779291" y="-15555"/>
                  <a:pt x="3954190" y="7478"/>
                </a:cubicBezTo>
                <a:cubicBezTo>
                  <a:pt x="3461132" y="310139"/>
                  <a:pt x="2961244" y="1382912"/>
                  <a:pt x="2740162" y="2712325"/>
                </a:cubicBezTo>
                <a:cubicBezTo>
                  <a:pt x="2568279" y="3745899"/>
                  <a:pt x="2606056" y="4687239"/>
                  <a:pt x="2805336" y="5264341"/>
                </a:cubicBezTo>
                <a:cubicBezTo>
                  <a:pt x="2807830" y="5299168"/>
                  <a:pt x="2803564" y="5334642"/>
                  <a:pt x="2793314" y="5369388"/>
                </a:cubicBezTo>
                <a:cubicBezTo>
                  <a:pt x="2793320" y="5369483"/>
                  <a:pt x="2793329" y="5369579"/>
                  <a:pt x="2793339" y="5369673"/>
                </a:cubicBezTo>
                <a:lnTo>
                  <a:pt x="2793212" y="5369658"/>
                </a:lnTo>
                <a:cubicBezTo>
                  <a:pt x="2788468" y="5386593"/>
                  <a:pt x="2782114" y="5403298"/>
                  <a:pt x="2774306" y="5419686"/>
                </a:cubicBezTo>
                <a:lnTo>
                  <a:pt x="2774306" y="5419686"/>
                </a:lnTo>
                <a:cubicBezTo>
                  <a:pt x="2694944" y="5586287"/>
                  <a:pt x="2495550" y="5657012"/>
                  <a:pt x="2328947" y="5577650"/>
                </a:cubicBezTo>
                <a:lnTo>
                  <a:pt x="1487558" y="5176856"/>
                </a:lnTo>
                <a:cubicBezTo>
                  <a:pt x="1207096" y="5043259"/>
                  <a:pt x="494724" y="4940024"/>
                  <a:pt x="285181" y="4888829"/>
                </a:cubicBezTo>
                <a:lnTo>
                  <a:pt x="230301" y="4869687"/>
                </a:lnTo>
                <a:cubicBezTo>
                  <a:pt x="94256" y="4826743"/>
                  <a:pt x="-2545" y="4698046"/>
                  <a:pt x="50" y="4547940"/>
                </a:cubicBezTo>
                <a:cubicBezTo>
                  <a:pt x="2442" y="4409557"/>
                  <a:pt x="88633" y="4292278"/>
                  <a:pt x="209418" y="4243634"/>
                </a:cubicBezTo>
                <a:cubicBezTo>
                  <a:pt x="249679" y="4227419"/>
                  <a:pt x="293786" y="4218830"/>
                  <a:pt x="339913" y="4219627"/>
                </a:cubicBezTo>
                <a:lnTo>
                  <a:pt x="1757705" y="4244138"/>
                </a:lnTo>
                <a:cubicBezTo>
                  <a:pt x="1751017" y="4215527"/>
                  <a:pt x="1745708" y="4186377"/>
                  <a:pt x="1742304" y="4156643"/>
                </a:cubicBezTo>
                <a:cubicBezTo>
                  <a:pt x="1692114" y="3978260"/>
                  <a:pt x="1673138" y="3758386"/>
                  <a:pt x="1693252" y="3522173"/>
                </a:cubicBezTo>
                <a:cubicBezTo>
                  <a:pt x="1694111" y="3161742"/>
                  <a:pt x="1742610" y="2774658"/>
                  <a:pt x="1842708" y="2379928"/>
                </a:cubicBezTo>
                <a:cubicBezTo>
                  <a:pt x="2130799" y="1243872"/>
                  <a:pt x="2764498" y="367160"/>
                  <a:pt x="3420933" y="90489"/>
                </a:cubicBezTo>
                <a:close/>
              </a:path>
            </a:pathLst>
          </a:custGeom>
          <a:solidFill>
            <a:srgbClr val="0076BE"/>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a:endParaRPr>
          </a:p>
        </p:txBody>
      </p:sp>
      <p:sp>
        <p:nvSpPr>
          <p:cNvPr id="190" name="Moon 4">
            <a:extLst>
              <a:ext uri="{FF2B5EF4-FFF2-40B4-BE49-F238E27FC236}">
                <a16:creationId xmlns:a16="http://schemas.microsoft.com/office/drawing/2014/main" id="{2AC80B4C-1C97-50D9-6966-D48DE805974E}"/>
              </a:ext>
            </a:extLst>
          </p:cNvPr>
          <p:cNvSpPr/>
          <p:nvPr/>
        </p:nvSpPr>
        <p:spPr>
          <a:xfrm rot="1536143">
            <a:off x="5869596" y="5355215"/>
            <a:ext cx="276644" cy="392502"/>
          </a:xfrm>
          <a:custGeom>
            <a:avLst/>
            <a:gdLst/>
            <a:ahLst/>
            <a:cxnLst/>
            <a:rect l="l" t="t" r="r" b="b"/>
            <a:pathLst>
              <a:path w="3954190" h="5610204">
                <a:moveTo>
                  <a:pt x="3420933" y="90489"/>
                </a:moveTo>
                <a:cubicBezTo>
                  <a:pt x="3599273" y="15323"/>
                  <a:pt x="3779291" y="-15555"/>
                  <a:pt x="3954190" y="7478"/>
                </a:cubicBezTo>
                <a:cubicBezTo>
                  <a:pt x="3461132" y="310139"/>
                  <a:pt x="2961244" y="1382912"/>
                  <a:pt x="2740162" y="2712325"/>
                </a:cubicBezTo>
                <a:cubicBezTo>
                  <a:pt x="2568279" y="3745899"/>
                  <a:pt x="2606056" y="4687239"/>
                  <a:pt x="2805336" y="5264341"/>
                </a:cubicBezTo>
                <a:cubicBezTo>
                  <a:pt x="2807830" y="5299168"/>
                  <a:pt x="2803564" y="5334642"/>
                  <a:pt x="2793314" y="5369388"/>
                </a:cubicBezTo>
                <a:cubicBezTo>
                  <a:pt x="2793320" y="5369483"/>
                  <a:pt x="2793329" y="5369579"/>
                  <a:pt x="2793339" y="5369673"/>
                </a:cubicBezTo>
                <a:lnTo>
                  <a:pt x="2793212" y="5369658"/>
                </a:lnTo>
                <a:cubicBezTo>
                  <a:pt x="2788468" y="5386593"/>
                  <a:pt x="2782114" y="5403298"/>
                  <a:pt x="2774306" y="5419686"/>
                </a:cubicBezTo>
                <a:lnTo>
                  <a:pt x="2774306" y="5419686"/>
                </a:lnTo>
                <a:cubicBezTo>
                  <a:pt x="2694944" y="5586287"/>
                  <a:pt x="2495550" y="5657012"/>
                  <a:pt x="2328947" y="5577650"/>
                </a:cubicBezTo>
                <a:lnTo>
                  <a:pt x="1487558" y="5176856"/>
                </a:lnTo>
                <a:cubicBezTo>
                  <a:pt x="1207096" y="5043259"/>
                  <a:pt x="494724" y="4940024"/>
                  <a:pt x="285181" y="4888829"/>
                </a:cubicBezTo>
                <a:lnTo>
                  <a:pt x="230301" y="4869687"/>
                </a:lnTo>
                <a:cubicBezTo>
                  <a:pt x="94256" y="4826743"/>
                  <a:pt x="-2545" y="4698046"/>
                  <a:pt x="50" y="4547940"/>
                </a:cubicBezTo>
                <a:cubicBezTo>
                  <a:pt x="2442" y="4409557"/>
                  <a:pt x="88633" y="4292278"/>
                  <a:pt x="209418" y="4243634"/>
                </a:cubicBezTo>
                <a:cubicBezTo>
                  <a:pt x="249679" y="4227419"/>
                  <a:pt x="293786" y="4218830"/>
                  <a:pt x="339913" y="4219627"/>
                </a:cubicBezTo>
                <a:lnTo>
                  <a:pt x="1757705" y="4244138"/>
                </a:lnTo>
                <a:cubicBezTo>
                  <a:pt x="1751017" y="4215527"/>
                  <a:pt x="1745708" y="4186377"/>
                  <a:pt x="1742304" y="4156643"/>
                </a:cubicBezTo>
                <a:cubicBezTo>
                  <a:pt x="1692114" y="3978260"/>
                  <a:pt x="1673138" y="3758386"/>
                  <a:pt x="1693252" y="3522173"/>
                </a:cubicBezTo>
                <a:cubicBezTo>
                  <a:pt x="1694111" y="3161742"/>
                  <a:pt x="1742610" y="2774658"/>
                  <a:pt x="1842708" y="2379928"/>
                </a:cubicBezTo>
                <a:cubicBezTo>
                  <a:pt x="2130799" y="1243872"/>
                  <a:pt x="2764498" y="367160"/>
                  <a:pt x="3420933" y="90489"/>
                </a:cubicBezTo>
                <a:close/>
              </a:path>
            </a:pathLst>
          </a:custGeom>
          <a:solidFill>
            <a:srgbClr val="0076BE"/>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a:endParaRPr>
          </a:p>
        </p:txBody>
      </p:sp>
      <p:sp>
        <p:nvSpPr>
          <p:cNvPr id="191" name="Moon 4">
            <a:extLst>
              <a:ext uri="{FF2B5EF4-FFF2-40B4-BE49-F238E27FC236}">
                <a16:creationId xmlns:a16="http://schemas.microsoft.com/office/drawing/2014/main" id="{2145B8AD-187C-CC95-6AC8-DA2043D35C29}"/>
              </a:ext>
            </a:extLst>
          </p:cNvPr>
          <p:cNvSpPr/>
          <p:nvPr/>
        </p:nvSpPr>
        <p:spPr>
          <a:xfrm rot="1536143">
            <a:off x="5869596" y="5896708"/>
            <a:ext cx="276644" cy="392502"/>
          </a:xfrm>
          <a:custGeom>
            <a:avLst/>
            <a:gdLst/>
            <a:ahLst/>
            <a:cxnLst/>
            <a:rect l="l" t="t" r="r" b="b"/>
            <a:pathLst>
              <a:path w="3954190" h="5610204">
                <a:moveTo>
                  <a:pt x="3420933" y="90489"/>
                </a:moveTo>
                <a:cubicBezTo>
                  <a:pt x="3599273" y="15323"/>
                  <a:pt x="3779291" y="-15555"/>
                  <a:pt x="3954190" y="7478"/>
                </a:cubicBezTo>
                <a:cubicBezTo>
                  <a:pt x="3461132" y="310139"/>
                  <a:pt x="2961244" y="1382912"/>
                  <a:pt x="2740162" y="2712325"/>
                </a:cubicBezTo>
                <a:cubicBezTo>
                  <a:pt x="2568279" y="3745899"/>
                  <a:pt x="2606056" y="4687239"/>
                  <a:pt x="2805336" y="5264341"/>
                </a:cubicBezTo>
                <a:cubicBezTo>
                  <a:pt x="2807830" y="5299168"/>
                  <a:pt x="2803564" y="5334642"/>
                  <a:pt x="2793314" y="5369388"/>
                </a:cubicBezTo>
                <a:cubicBezTo>
                  <a:pt x="2793320" y="5369483"/>
                  <a:pt x="2793329" y="5369579"/>
                  <a:pt x="2793339" y="5369673"/>
                </a:cubicBezTo>
                <a:lnTo>
                  <a:pt x="2793212" y="5369658"/>
                </a:lnTo>
                <a:cubicBezTo>
                  <a:pt x="2788468" y="5386593"/>
                  <a:pt x="2782114" y="5403298"/>
                  <a:pt x="2774306" y="5419686"/>
                </a:cubicBezTo>
                <a:lnTo>
                  <a:pt x="2774306" y="5419686"/>
                </a:lnTo>
                <a:cubicBezTo>
                  <a:pt x="2694944" y="5586287"/>
                  <a:pt x="2495550" y="5657012"/>
                  <a:pt x="2328947" y="5577650"/>
                </a:cubicBezTo>
                <a:lnTo>
                  <a:pt x="1487558" y="5176856"/>
                </a:lnTo>
                <a:cubicBezTo>
                  <a:pt x="1207096" y="5043259"/>
                  <a:pt x="494724" y="4940024"/>
                  <a:pt x="285181" y="4888829"/>
                </a:cubicBezTo>
                <a:lnTo>
                  <a:pt x="230301" y="4869687"/>
                </a:lnTo>
                <a:cubicBezTo>
                  <a:pt x="94256" y="4826743"/>
                  <a:pt x="-2545" y="4698046"/>
                  <a:pt x="50" y="4547940"/>
                </a:cubicBezTo>
                <a:cubicBezTo>
                  <a:pt x="2442" y="4409557"/>
                  <a:pt x="88633" y="4292278"/>
                  <a:pt x="209418" y="4243634"/>
                </a:cubicBezTo>
                <a:cubicBezTo>
                  <a:pt x="249679" y="4227419"/>
                  <a:pt x="293786" y="4218830"/>
                  <a:pt x="339913" y="4219627"/>
                </a:cubicBezTo>
                <a:lnTo>
                  <a:pt x="1757705" y="4244138"/>
                </a:lnTo>
                <a:cubicBezTo>
                  <a:pt x="1751017" y="4215527"/>
                  <a:pt x="1745708" y="4186377"/>
                  <a:pt x="1742304" y="4156643"/>
                </a:cubicBezTo>
                <a:cubicBezTo>
                  <a:pt x="1692114" y="3978260"/>
                  <a:pt x="1673138" y="3758386"/>
                  <a:pt x="1693252" y="3522173"/>
                </a:cubicBezTo>
                <a:cubicBezTo>
                  <a:pt x="1694111" y="3161742"/>
                  <a:pt x="1742610" y="2774658"/>
                  <a:pt x="1842708" y="2379928"/>
                </a:cubicBezTo>
                <a:cubicBezTo>
                  <a:pt x="2130799" y="1243872"/>
                  <a:pt x="2764498" y="367160"/>
                  <a:pt x="3420933" y="90489"/>
                </a:cubicBezTo>
                <a:close/>
              </a:path>
            </a:pathLst>
          </a:custGeom>
          <a:solidFill>
            <a:srgbClr val="0076BE"/>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a:endParaRPr>
          </a:p>
        </p:txBody>
      </p:sp>
    </p:spTree>
    <p:custDataLst>
      <p:tags r:id="rId1"/>
    </p:custDataLst>
    <p:extLst>
      <p:ext uri="{BB962C8B-B14F-4D97-AF65-F5344CB8AC3E}">
        <p14:creationId xmlns:p14="http://schemas.microsoft.com/office/powerpoint/2010/main" val="500389768"/>
      </p:ext>
    </p:extLst>
  </p:cSld>
  <p:clrMapOvr>
    <a:masterClrMapping/>
  </p:clrMapOvr>
  <p:transition spd="slow">
    <p:wipe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fill="hold" nodeType="afterEffect" p14:presetBounceEnd="30000">
                                      <p:stCondLst>
                                        <p:cond delay="0"/>
                                      </p:stCondLst>
                                      <p:childTnLst>
                                        <p:animMotion origin="layout" path="M 4.16667E-6 -2.59259E-6 L 4.16667E-6 0.04375 " pathEditMode="relative" rAng="0" ptsTypes="AA" p14:bounceEnd="30000">
                                          <p:cBhvr>
                                            <p:cTn id="9" dur="500" spd="-100000" fill="hold"/>
                                            <p:tgtEl>
                                              <p:spTgt spid="114"/>
                                            </p:tgtEl>
                                            <p:attrNameLst>
                                              <p:attrName>ppt_x</p:attrName>
                                              <p:attrName>ppt_y</p:attrName>
                                            </p:attrNameLst>
                                          </p:cBhvr>
                                          <p:rCtr x="0" y="2176"/>
                                        </p:animMotion>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par>
                              <p:cTn id="13" fill="hold">
                                <p:stCondLst>
                                  <p:cond delay="500"/>
                                </p:stCondLst>
                                <p:childTnLst>
                                  <p:par>
                                    <p:cTn id="14" presetID="42" presetClass="path" presetSubtype="0" accel="50000" fill="hold" nodeType="afterEffect" p14:presetBounceEnd="30000">
                                      <p:stCondLst>
                                        <p:cond delay="0"/>
                                      </p:stCondLst>
                                      <p:childTnLst>
                                        <p:animMotion origin="layout" path="M 4.16667E-6 -2.59259E-6 L 4.16667E-6 0.04375 " pathEditMode="relative" rAng="0" ptsTypes="AA" p14:bounceEnd="30000">
                                          <p:cBhvr>
                                            <p:cTn id="15" dur="500" spd="-100000" fill="hold"/>
                                            <p:tgtEl>
                                              <p:spTgt spid="83"/>
                                            </p:tgtEl>
                                            <p:attrNameLst>
                                              <p:attrName>ppt_x</p:attrName>
                                              <p:attrName>ppt_y</p:attrName>
                                            </p:attrNameLst>
                                          </p:cBhvr>
                                          <p:rCtr x="0" y="2176"/>
                                        </p:animMotion>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par>
                              <p:cTn id="19" fill="hold">
                                <p:stCondLst>
                                  <p:cond delay="1000"/>
                                </p:stCondLst>
                                <p:childTnLst>
                                  <p:par>
                                    <p:cTn id="20" presetID="42" presetClass="path" presetSubtype="0" accel="50000" fill="hold" nodeType="afterEffect" p14:presetBounceEnd="30000">
                                      <p:stCondLst>
                                        <p:cond delay="0"/>
                                      </p:stCondLst>
                                      <p:childTnLst>
                                        <p:animMotion origin="layout" path="M 4.16667E-6 -2.59259E-6 L 4.16667E-6 0.04375 " pathEditMode="relative" rAng="0" ptsTypes="AA" p14:bounceEnd="30000">
                                          <p:cBhvr>
                                            <p:cTn id="21" dur="500" spd="-100000" fill="hold"/>
                                            <p:tgtEl>
                                              <p:spTgt spid="41"/>
                                            </p:tgtEl>
                                            <p:attrNameLst>
                                              <p:attrName>ppt_x</p:attrName>
                                              <p:attrName>ppt_y</p:attrName>
                                            </p:attrNameLst>
                                          </p:cBhvr>
                                          <p:rCtr x="0" y="2176"/>
                                        </p:animMotion>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45"/>
                                            </p:tgtEl>
                                            <p:attrNameLst>
                                              <p:attrName>style.visibility</p:attrName>
                                            </p:attrNameLst>
                                          </p:cBhvr>
                                          <p:to>
                                            <p:strVal val="visible"/>
                                          </p:to>
                                        </p:set>
                                        <p:animEffect transition="in" filter="wipe(left)">
                                          <p:cBhvr>
                                            <p:cTn id="25" dur="1000"/>
                                            <p:tgtEl>
                                              <p:spTgt spid="14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5"/>
                                            </p:tgtEl>
                                            <p:attrNameLst>
                                              <p:attrName>style.visibility</p:attrName>
                                            </p:attrNameLst>
                                          </p:cBhvr>
                                          <p:to>
                                            <p:strVal val="visible"/>
                                          </p:to>
                                        </p:set>
                                        <p:animEffect transition="in" filter="wipe(left)">
                                          <p:cBhvr>
                                            <p:cTn id="30" dur="500"/>
                                            <p:tgtEl>
                                              <p:spTgt spid="18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4"/>
                                            </p:tgtEl>
                                            <p:attrNameLst>
                                              <p:attrName>style.visibility</p:attrName>
                                            </p:attrNameLst>
                                          </p:cBhvr>
                                          <p:to>
                                            <p:strVal val="visible"/>
                                          </p:to>
                                        </p:set>
                                        <p:animEffect transition="in" filter="wipe(left)">
                                          <p:cBhvr>
                                            <p:cTn id="35" dur="1000"/>
                                            <p:tgtEl>
                                              <p:spTgt spid="16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6"/>
                                            </p:tgtEl>
                                            <p:attrNameLst>
                                              <p:attrName>style.visibility</p:attrName>
                                            </p:attrNameLst>
                                          </p:cBhvr>
                                          <p:to>
                                            <p:strVal val="visible"/>
                                          </p:to>
                                        </p:set>
                                        <p:animEffect transition="in" filter="wipe(left)">
                                          <p:cBhvr>
                                            <p:cTn id="40" dur="500"/>
                                            <p:tgtEl>
                                              <p:spTgt spid="1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75"/>
                                            </p:tgtEl>
                                            <p:attrNameLst>
                                              <p:attrName>style.visibility</p:attrName>
                                            </p:attrNameLst>
                                          </p:cBhvr>
                                          <p:to>
                                            <p:strVal val="visible"/>
                                          </p:to>
                                        </p:set>
                                        <p:animEffect transition="in" filter="wipe(left)">
                                          <p:cBhvr>
                                            <p:cTn id="45" dur="1000"/>
                                            <p:tgtEl>
                                              <p:spTgt spid="17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7"/>
                                            </p:tgtEl>
                                            <p:attrNameLst>
                                              <p:attrName>style.visibility</p:attrName>
                                            </p:attrNameLst>
                                          </p:cBhvr>
                                          <p:to>
                                            <p:strVal val="visible"/>
                                          </p:to>
                                        </p:set>
                                        <p:animEffect transition="in" filter="wipe(left)">
                                          <p:cBhvr>
                                            <p:cTn id="50" dur="500"/>
                                            <p:tgtEl>
                                              <p:spTgt spid="18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wipe(left)">
                                          <p:cBhvr>
                                            <p:cTn id="55" dur="1000"/>
                                            <p:tgtEl>
                                              <p:spTgt spid="15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8"/>
                                            </p:tgtEl>
                                            <p:attrNameLst>
                                              <p:attrName>style.visibility</p:attrName>
                                            </p:attrNameLst>
                                          </p:cBhvr>
                                          <p:to>
                                            <p:strVal val="visible"/>
                                          </p:to>
                                        </p:set>
                                        <p:animEffect transition="in" filter="wipe(left)">
                                          <p:cBhvr>
                                            <p:cTn id="60" dur="500"/>
                                            <p:tgtEl>
                                              <p:spTgt spid="18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69"/>
                                            </p:tgtEl>
                                            <p:attrNameLst>
                                              <p:attrName>style.visibility</p:attrName>
                                            </p:attrNameLst>
                                          </p:cBhvr>
                                          <p:to>
                                            <p:strVal val="visible"/>
                                          </p:to>
                                        </p:set>
                                        <p:animEffect transition="in" filter="wipe(left)">
                                          <p:cBhvr>
                                            <p:cTn id="65" dur="1000"/>
                                            <p:tgtEl>
                                              <p:spTgt spid="169"/>
                                            </p:tgtEl>
                                          </p:cBhvr>
                                        </p:animEffect>
                                      </p:childTnLst>
                                    </p:cTn>
                                  </p:par>
                                </p:childTnLst>
                              </p:cTn>
                            </p:par>
                            <p:par>
                              <p:cTn id="66" fill="hold">
                                <p:stCondLst>
                                  <p:cond delay="1000"/>
                                </p:stCondLst>
                                <p:childTnLst>
                                  <p:par>
                                    <p:cTn id="67" presetID="22" presetClass="entr" presetSubtype="8" fill="hold" nodeType="afterEffect">
                                      <p:stCondLst>
                                        <p:cond delay="0"/>
                                      </p:stCondLst>
                                      <p:childTnLst>
                                        <p:set>
                                          <p:cBhvr>
                                            <p:cTn id="68" dur="1" fill="hold">
                                              <p:stCondLst>
                                                <p:cond delay="0"/>
                                              </p:stCondLst>
                                            </p:cTn>
                                            <p:tgtEl>
                                              <p:spTgt spid="178"/>
                                            </p:tgtEl>
                                            <p:attrNameLst>
                                              <p:attrName>style.visibility</p:attrName>
                                            </p:attrNameLst>
                                          </p:cBhvr>
                                          <p:to>
                                            <p:strVal val="visible"/>
                                          </p:to>
                                        </p:set>
                                        <p:animEffect transition="in" filter="wipe(left)">
                                          <p:cBhvr>
                                            <p:cTn id="69" dur="500"/>
                                            <p:tgtEl>
                                              <p:spTgt spid="178"/>
                                            </p:tgtEl>
                                          </p:cBhvr>
                                        </p:animEffect>
                                      </p:childTnLst>
                                    </p:cTn>
                                  </p:par>
                                </p:childTnLst>
                              </p:cTn>
                            </p:par>
                            <p:par>
                              <p:cTn id="70" fill="hold">
                                <p:stCondLst>
                                  <p:cond delay="1500"/>
                                </p:stCondLst>
                                <p:childTnLst>
                                  <p:par>
                                    <p:cTn id="71" presetID="22" presetClass="entr" presetSubtype="8" fill="hold" nodeType="afterEffect">
                                      <p:stCondLst>
                                        <p:cond delay="0"/>
                                      </p:stCondLst>
                                      <p:childTnLst>
                                        <p:set>
                                          <p:cBhvr>
                                            <p:cTn id="72" dur="1" fill="hold">
                                              <p:stCondLst>
                                                <p:cond delay="0"/>
                                              </p:stCondLst>
                                            </p:cTn>
                                            <p:tgtEl>
                                              <p:spTgt spid="155"/>
                                            </p:tgtEl>
                                            <p:attrNameLst>
                                              <p:attrName>style.visibility</p:attrName>
                                            </p:attrNameLst>
                                          </p:cBhvr>
                                          <p:to>
                                            <p:strVal val="visible"/>
                                          </p:to>
                                        </p:set>
                                        <p:animEffect transition="in" filter="wipe(left)">
                                          <p:cBhvr>
                                            <p:cTn id="73" dur="500"/>
                                            <p:tgtEl>
                                              <p:spTgt spid="15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89"/>
                                            </p:tgtEl>
                                            <p:attrNameLst>
                                              <p:attrName>style.visibility</p:attrName>
                                            </p:attrNameLst>
                                          </p:cBhvr>
                                          <p:to>
                                            <p:strVal val="visible"/>
                                          </p:to>
                                        </p:set>
                                        <p:animEffect transition="in" filter="wipe(left)">
                                          <p:cBhvr>
                                            <p:cTn id="78" dur="500"/>
                                            <p:tgtEl>
                                              <p:spTgt spid="189"/>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190"/>
                                            </p:tgtEl>
                                            <p:attrNameLst>
                                              <p:attrName>style.visibility</p:attrName>
                                            </p:attrNameLst>
                                          </p:cBhvr>
                                          <p:to>
                                            <p:strVal val="visible"/>
                                          </p:to>
                                        </p:set>
                                        <p:animEffect transition="in" filter="wipe(left)">
                                          <p:cBhvr>
                                            <p:cTn id="82" dur="500"/>
                                            <p:tgtEl>
                                              <p:spTgt spid="190"/>
                                            </p:tgtEl>
                                          </p:cBhvr>
                                        </p:animEffect>
                                      </p:childTnLst>
                                    </p:cTn>
                                  </p:par>
                                </p:childTnLst>
                              </p:cTn>
                            </p:par>
                            <p:par>
                              <p:cTn id="83" fill="hold">
                                <p:stCondLst>
                                  <p:cond delay="1000"/>
                                </p:stCondLst>
                                <p:childTnLst>
                                  <p:par>
                                    <p:cTn id="84" presetID="22" presetClass="entr" presetSubtype="8" fill="hold" grpId="0" nodeType="afterEffect">
                                      <p:stCondLst>
                                        <p:cond delay="0"/>
                                      </p:stCondLst>
                                      <p:childTnLst>
                                        <p:set>
                                          <p:cBhvr>
                                            <p:cTn id="85" dur="1" fill="hold">
                                              <p:stCondLst>
                                                <p:cond delay="0"/>
                                              </p:stCondLst>
                                            </p:cTn>
                                            <p:tgtEl>
                                              <p:spTgt spid="191"/>
                                            </p:tgtEl>
                                            <p:attrNameLst>
                                              <p:attrName>style.visibility</p:attrName>
                                            </p:attrNameLst>
                                          </p:cBhvr>
                                          <p:to>
                                            <p:strVal val="visible"/>
                                          </p:to>
                                        </p:set>
                                        <p:animEffect transition="in" filter="wipe(left)">
                                          <p:cBhvr>
                                            <p:cTn id="86"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186" grpId="0" animBg="1"/>
          <p:bldP spid="187" grpId="0" animBg="1"/>
          <p:bldP spid="188" grpId="0" animBg="1"/>
          <p:bldP spid="189" grpId="0" animBg="1"/>
          <p:bldP spid="190" grpId="0" animBg="1"/>
          <p:bldP spid="19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fill="hold" nodeType="afterEffect">
                                      <p:stCondLst>
                                        <p:cond delay="0"/>
                                      </p:stCondLst>
                                      <p:childTnLst>
                                        <p:animMotion origin="layout" path="M 4.16667E-6 -2.59259E-6 L 4.16667E-6 0.04375 " pathEditMode="relative" rAng="0" ptsTypes="AA">
                                          <p:cBhvr>
                                            <p:cTn id="9" dur="500" spd="-100000" fill="hold"/>
                                            <p:tgtEl>
                                              <p:spTgt spid="114"/>
                                            </p:tgtEl>
                                            <p:attrNameLst>
                                              <p:attrName>ppt_x</p:attrName>
                                              <p:attrName>ppt_y</p:attrName>
                                            </p:attrNameLst>
                                          </p:cBhvr>
                                          <p:rCtr x="0" y="2176"/>
                                        </p:animMotion>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par>
                              <p:cTn id="13" fill="hold">
                                <p:stCondLst>
                                  <p:cond delay="500"/>
                                </p:stCondLst>
                                <p:childTnLst>
                                  <p:par>
                                    <p:cTn id="14" presetID="42" presetClass="path" presetSubtype="0" accel="50000" fill="hold" nodeType="afterEffect">
                                      <p:stCondLst>
                                        <p:cond delay="0"/>
                                      </p:stCondLst>
                                      <p:childTnLst>
                                        <p:animMotion origin="layout" path="M 4.16667E-6 -2.59259E-6 L 4.16667E-6 0.04375 " pathEditMode="relative" rAng="0" ptsTypes="AA">
                                          <p:cBhvr>
                                            <p:cTn id="15" dur="500" spd="-100000" fill="hold"/>
                                            <p:tgtEl>
                                              <p:spTgt spid="83"/>
                                            </p:tgtEl>
                                            <p:attrNameLst>
                                              <p:attrName>ppt_x</p:attrName>
                                              <p:attrName>ppt_y</p:attrName>
                                            </p:attrNameLst>
                                          </p:cBhvr>
                                          <p:rCtr x="0" y="2176"/>
                                        </p:animMotion>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par>
                              <p:cTn id="19" fill="hold">
                                <p:stCondLst>
                                  <p:cond delay="1000"/>
                                </p:stCondLst>
                                <p:childTnLst>
                                  <p:par>
                                    <p:cTn id="20" presetID="42" presetClass="path" presetSubtype="0" accel="50000" fill="hold" nodeType="afterEffect">
                                      <p:stCondLst>
                                        <p:cond delay="0"/>
                                      </p:stCondLst>
                                      <p:childTnLst>
                                        <p:animMotion origin="layout" path="M 4.16667E-6 -2.59259E-6 L 4.16667E-6 0.04375 " pathEditMode="relative" rAng="0" ptsTypes="AA">
                                          <p:cBhvr>
                                            <p:cTn id="21" dur="500" spd="-100000" fill="hold"/>
                                            <p:tgtEl>
                                              <p:spTgt spid="41"/>
                                            </p:tgtEl>
                                            <p:attrNameLst>
                                              <p:attrName>ppt_x</p:attrName>
                                              <p:attrName>ppt_y</p:attrName>
                                            </p:attrNameLst>
                                          </p:cBhvr>
                                          <p:rCtr x="0" y="2176"/>
                                        </p:animMotion>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45"/>
                                            </p:tgtEl>
                                            <p:attrNameLst>
                                              <p:attrName>style.visibility</p:attrName>
                                            </p:attrNameLst>
                                          </p:cBhvr>
                                          <p:to>
                                            <p:strVal val="visible"/>
                                          </p:to>
                                        </p:set>
                                        <p:animEffect transition="in" filter="wipe(left)">
                                          <p:cBhvr>
                                            <p:cTn id="25" dur="1000"/>
                                            <p:tgtEl>
                                              <p:spTgt spid="14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5"/>
                                            </p:tgtEl>
                                            <p:attrNameLst>
                                              <p:attrName>style.visibility</p:attrName>
                                            </p:attrNameLst>
                                          </p:cBhvr>
                                          <p:to>
                                            <p:strVal val="visible"/>
                                          </p:to>
                                        </p:set>
                                        <p:animEffect transition="in" filter="wipe(left)">
                                          <p:cBhvr>
                                            <p:cTn id="30" dur="500"/>
                                            <p:tgtEl>
                                              <p:spTgt spid="18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4"/>
                                            </p:tgtEl>
                                            <p:attrNameLst>
                                              <p:attrName>style.visibility</p:attrName>
                                            </p:attrNameLst>
                                          </p:cBhvr>
                                          <p:to>
                                            <p:strVal val="visible"/>
                                          </p:to>
                                        </p:set>
                                        <p:animEffect transition="in" filter="wipe(left)">
                                          <p:cBhvr>
                                            <p:cTn id="35" dur="1000"/>
                                            <p:tgtEl>
                                              <p:spTgt spid="16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6"/>
                                            </p:tgtEl>
                                            <p:attrNameLst>
                                              <p:attrName>style.visibility</p:attrName>
                                            </p:attrNameLst>
                                          </p:cBhvr>
                                          <p:to>
                                            <p:strVal val="visible"/>
                                          </p:to>
                                        </p:set>
                                        <p:animEffect transition="in" filter="wipe(left)">
                                          <p:cBhvr>
                                            <p:cTn id="40" dur="500"/>
                                            <p:tgtEl>
                                              <p:spTgt spid="1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75"/>
                                            </p:tgtEl>
                                            <p:attrNameLst>
                                              <p:attrName>style.visibility</p:attrName>
                                            </p:attrNameLst>
                                          </p:cBhvr>
                                          <p:to>
                                            <p:strVal val="visible"/>
                                          </p:to>
                                        </p:set>
                                        <p:animEffect transition="in" filter="wipe(left)">
                                          <p:cBhvr>
                                            <p:cTn id="45" dur="1000"/>
                                            <p:tgtEl>
                                              <p:spTgt spid="17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7"/>
                                            </p:tgtEl>
                                            <p:attrNameLst>
                                              <p:attrName>style.visibility</p:attrName>
                                            </p:attrNameLst>
                                          </p:cBhvr>
                                          <p:to>
                                            <p:strVal val="visible"/>
                                          </p:to>
                                        </p:set>
                                        <p:animEffect transition="in" filter="wipe(left)">
                                          <p:cBhvr>
                                            <p:cTn id="50" dur="500"/>
                                            <p:tgtEl>
                                              <p:spTgt spid="18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wipe(left)">
                                          <p:cBhvr>
                                            <p:cTn id="55" dur="1000"/>
                                            <p:tgtEl>
                                              <p:spTgt spid="15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8"/>
                                            </p:tgtEl>
                                            <p:attrNameLst>
                                              <p:attrName>style.visibility</p:attrName>
                                            </p:attrNameLst>
                                          </p:cBhvr>
                                          <p:to>
                                            <p:strVal val="visible"/>
                                          </p:to>
                                        </p:set>
                                        <p:animEffect transition="in" filter="wipe(left)">
                                          <p:cBhvr>
                                            <p:cTn id="60" dur="500"/>
                                            <p:tgtEl>
                                              <p:spTgt spid="18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69"/>
                                            </p:tgtEl>
                                            <p:attrNameLst>
                                              <p:attrName>style.visibility</p:attrName>
                                            </p:attrNameLst>
                                          </p:cBhvr>
                                          <p:to>
                                            <p:strVal val="visible"/>
                                          </p:to>
                                        </p:set>
                                        <p:animEffect transition="in" filter="wipe(left)">
                                          <p:cBhvr>
                                            <p:cTn id="65" dur="1000"/>
                                            <p:tgtEl>
                                              <p:spTgt spid="169"/>
                                            </p:tgtEl>
                                          </p:cBhvr>
                                        </p:animEffect>
                                      </p:childTnLst>
                                    </p:cTn>
                                  </p:par>
                                </p:childTnLst>
                              </p:cTn>
                            </p:par>
                            <p:par>
                              <p:cTn id="66" fill="hold">
                                <p:stCondLst>
                                  <p:cond delay="1000"/>
                                </p:stCondLst>
                                <p:childTnLst>
                                  <p:par>
                                    <p:cTn id="67" presetID="22" presetClass="entr" presetSubtype="8" fill="hold" nodeType="afterEffect">
                                      <p:stCondLst>
                                        <p:cond delay="0"/>
                                      </p:stCondLst>
                                      <p:childTnLst>
                                        <p:set>
                                          <p:cBhvr>
                                            <p:cTn id="68" dur="1" fill="hold">
                                              <p:stCondLst>
                                                <p:cond delay="0"/>
                                              </p:stCondLst>
                                            </p:cTn>
                                            <p:tgtEl>
                                              <p:spTgt spid="178"/>
                                            </p:tgtEl>
                                            <p:attrNameLst>
                                              <p:attrName>style.visibility</p:attrName>
                                            </p:attrNameLst>
                                          </p:cBhvr>
                                          <p:to>
                                            <p:strVal val="visible"/>
                                          </p:to>
                                        </p:set>
                                        <p:animEffect transition="in" filter="wipe(left)">
                                          <p:cBhvr>
                                            <p:cTn id="69" dur="500"/>
                                            <p:tgtEl>
                                              <p:spTgt spid="178"/>
                                            </p:tgtEl>
                                          </p:cBhvr>
                                        </p:animEffect>
                                      </p:childTnLst>
                                    </p:cTn>
                                  </p:par>
                                </p:childTnLst>
                              </p:cTn>
                            </p:par>
                            <p:par>
                              <p:cTn id="70" fill="hold">
                                <p:stCondLst>
                                  <p:cond delay="1500"/>
                                </p:stCondLst>
                                <p:childTnLst>
                                  <p:par>
                                    <p:cTn id="71" presetID="22" presetClass="entr" presetSubtype="8" fill="hold" nodeType="afterEffect">
                                      <p:stCondLst>
                                        <p:cond delay="0"/>
                                      </p:stCondLst>
                                      <p:childTnLst>
                                        <p:set>
                                          <p:cBhvr>
                                            <p:cTn id="72" dur="1" fill="hold">
                                              <p:stCondLst>
                                                <p:cond delay="0"/>
                                              </p:stCondLst>
                                            </p:cTn>
                                            <p:tgtEl>
                                              <p:spTgt spid="155"/>
                                            </p:tgtEl>
                                            <p:attrNameLst>
                                              <p:attrName>style.visibility</p:attrName>
                                            </p:attrNameLst>
                                          </p:cBhvr>
                                          <p:to>
                                            <p:strVal val="visible"/>
                                          </p:to>
                                        </p:set>
                                        <p:animEffect transition="in" filter="wipe(left)">
                                          <p:cBhvr>
                                            <p:cTn id="73" dur="500"/>
                                            <p:tgtEl>
                                              <p:spTgt spid="15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89"/>
                                            </p:tgtEl>
                                            <p:attrNameLst>
                                              <p:attrName>style.visibility</p:attrName>
                                            </p:attrNameLst>
                                          </p:cBhvr>
                                          <p:to>
                                            <p:strVal val="visible"/>
                                          </p:to>
                                        </p:set>
                                        <p:animEffect transition="in" filter="wipe(left)">
                                          <p:cBhvr>
                                            <p:cTn id="78" dur="500"/>
                                            <p:tgtEl>
                                              <p:spTgt spid="189"/>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190"/>
                                            </p:tgtEl>
                                            <p:attrNameLst>
                                              <p:attrName>style.visibility</p:attrName>
                                            </p:attrNameLst>
                                          </p:cBhvr>
                                          <p:to>
                                            <p:strVal val="visible"/>
                                          </p:to>
                                        </p:set>
                                        <p:animEffect transition="in" filter="wipe(left)">
                                          <p:cBhvr>
                                            <p:cTn id="82" dur="500"/>
                                            <p:tgtEl>
                                              <p:spTgt spid="190"/>
                                            </p:tgtEl>
                                          </p:cBhvr>
                                        </p:animEffect>
                                      </p:childTnLst>
                                    </p:cTn>
                                  </p:par>
                                </p:childTnLst>
                              </p:cTn>
                            </p:par>
                            <p:par>
                              <p:cTn id="83" fill="hold">
                                <p:stCondLst>
                                  <p:cond delay="1000"/>
                                </p:stCondLst>
                                <p:childTnLst>
                                  <p:par>
                                    <p:cTn id="84" presetID="22" presetClass="entr" presetSubtype="8" fill="hold" grpId="0" nodeType="afterEffect">
                                      <p:stCondLst>
                                        <p:cond delay="0"/>
                                      </p:stCondLst>
                                      <p:childTnLst>
                                        <p:set>
                                          <p:cBhvr>
                                            <p:cTn id="85" dur="1" fill="hold">
                                              <p:stCondLst>
                                                <p:cond delay="0"/>
                                              </p:stCondLst>
                                            </p:cTn>
                                            <p:tgtEl>
                                              <p:spTgt spid="191"/>
                                            </p:tgtEl>
                                            <p:attrNameLst>
                                              <p:attrName>style.visibility</p:attrName>
                                            </p:attrNameLst>
                                          </p:cBhvr>
                                          <p:to>
                                            <p:strVal val="visible"/>
                                          </p:to>
                                        </p:set>
                                        <p:animEffect transition="in" filter="wipe(left)">
                                          <p:cBhvr>
                                            <p:cTn id="86"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186" grpId="0" animBg="1"/>
          <p:bldP spid="187" grpId="0" animBg="1"/>
          <p:bldP spid="188" grpId="0" animBg="1"/>
          <p:bldP spid="189" grpId="0" animBg="1"/>
          <p:bldP spid="190" grpId="0" animBg="1"/>
          <p:bldP spid="191"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QCSIGNOFFCODE" val="QC--461984598"/>
  <p:tag name="TYPE" val="WAW"/>
  <p:tag name="QCDATE" val="04-16-2025"/>
  <p:tag name="QCNAME" val="D-Smith"/>
  <p:tag name="AUTHOR" val="SandersJ"/>
  <p:tag name="PPTNAME" val="LSEG moving in the right direction towards retirement 160425 v1.2"/>
  <p:tag name="SLREVIEWDATE" val="03-23-2026"/>
  <p:tag name="QRNAMESL" val="Johnson-R"/>
  <p:tag name="SLDSCHANGED" val="Tax year updates 2026-27.  Note these are idenditical to AC updates."/>
  <p:tag name="LIVEPPTNAME" val="LSEG moving in the right direction towards retirement 230326 v1.0"/>
  <p:tag name="FILEPATH" val="C:\Users\JohnsonR\Documents\AC-WAW\LIVE WAW seminars 2026-27\London Stock Exchange Group\LSEG moving in the right direction towards retirement 230326 v1.0.pptx"/>
</p:tagLst>
</file>

<file path=ppt/tags/tag10.xml><?xml version="1.0" encoding="utf-8"?>
<p:tagLst xmlns:a="http://schemas.openxmlformats.org/drawingml/2006/main" xmlns:r="http://schemas.openxmlformats.org/officeDocument/2006/relationships" xmlns:p="http://schemas.openxmlformats.org/presentationml/2006/main">
  <p:tag name="NAME21" val="999473106"/>
</p:tagLst>
</file>

<file path=ppt/tags/tag11.xml><?xml version="1.0" encoding="utf-8"?>
<p:tagLst xmlns:a="http://schemas.openxmlformats.org/drawingml/2006/main" xmlns:r="http://schemas.openxmlformats.org/officeDocument/2006/relationships" xmlns:p="http://schemas.openxmlformats.org/presentationml/2006/main">
  <p:tag name="NAME21" val="597485131"/>
</p:tagLst>
</file>

<file path=ppt/tags/tag12.xml><?xml version="1.0" encoding="utf-8"?>
<p:tagLst xmlns:a="http://schemas.openxmlformats.org/drawingml/2006/main" xmlns:r="http://schemas.openxmlformats.org/officeDocument/2006/relationships" xmlns:p="http://schemas.openxmlformats.org/presentationml/2006/main">
  <p:tag name="NAME21" val="727785169"/>
  <p:tag name="LEGALSIGNOFFDATE" val="03-01-2024"/>
  <p:tag name="LEGALSIGNEDOFFBY" val="K-ATHERTON"/>
  <p:tag name="COMPSIGNOFFDATE" val="03-01-2024"/>
  <p:tag name="COMPSIGNEDOFFBY" val="M-GILL"/>
  <p:tag name="FILENAME" val="Stock slides 2024-25 v1.1.pptx"/>
</p:tagLst>
</file>

<file path=ppt/tags/tag13.xml><?xml version="1.0" encoding="utf-8"?>
<p:tagLst xmlns:a="http://schemas.openxmlformats.org/drawingml/2006/main" xmlns:r="http://schemas.openxmlformats.org/officeDocument/2006/relationships" xmlns:p="http://schemas.openxmlformats.org/presentationml/2006/main">
  <p:tag name="NAME21" val="689165691"/>
  <p:tag name="LEGALSIGNOFFDATE" val="03-01-2024"/>
  <p:tag name="LEGALSIGNEDOFFBY" val="K-ATHERTON"/>
  <p:tag name="COMPSIGNOFFDATE" val="03-01-2024"/>
  <p:tag name="COMPSIGNEDOFFBY" val="M-GILL"/>
  <p:tag name="FILENAME" val="Stock slides 2024-25 v1.1.pptx"/>
  <p:tag name="COUNTRY-A" val="ENGLAND"/>
  <p:tag name="COUNTRY-D" val="WALES"/>
  <p:tag name="COUNTRY-B" val="NIRELAND"/>
</p:tagLst>
</file>

<file path=ppt/tags/tag14.xml><?xml version="1.0" encoding="utf-8"?>
<p:tagLst xmlns:a="http://schemas.openxmlformats.org/drawingml/2006/main" xmlns:r="http://schemas.openxmlformats.org/officeDocument/2006/relationships" xmlns:p="http://schemas.openxmlformats.org/presentationml/2006/main">
  <p:tag name="NAME21" val="298948723"/>
  <p:tag name="UPDATE" val="MARKER"/>
</p:tagLst>
</file>

<file path=ppt/tags/tag15.xml><?xml version="1.0" encoding="utf-8"?>
<p:tagLst xmlns:a="http://schemas.openxmlformats.org/drawingml/2006/main" xmlns:r="http://schemas.openxmlformats.org/officeDocument/2006/relationships" xmlns:p="http://schemas.openxmlformats.org/presentationml/2006/main">
  <p:tag name="COMPSIGNOFFDATE" val="03-20-2024"/>
  <p:tag name="COMPSIGNEDOFFBY" val="W-MEECHAM"/>
  <p:tag name="LEGALSIGNOFFDATE" val="03-20-2024"/>
  <p:tag name="LEGALSIGNEDOFFBY" val="K-ATHERTON"/>
  <p:tag name="COUNTRY-C" val="SCOTLAND"/>
  <p:tag name="SELECTED" val="YES"/>
</p:tagLst>
</file>

<file path=ppt/tags/tag16.xml><?xml version="1.0" encoding="utf-8"?>
<p:tagLst xmlns:a="http://schemas.openxmlformats.org/drawingml/2006/main" xmlns:r="http://schemas.openxmlformats.org/officeDocument/2006/relationships" xmlns:p="http://schemas.openxmlformats.org/presentationml/2006/main">
  <p:tag name="NAME21" val="921733476"/>
  <p:tag name="LEGALSIGNOFFDATE" val="03-01-2024"/>
  <p:tag name="LEGALSIGNEDOFFBY" val="K-ATHERTON"/>
  <p:tag name="COMPSIGNOFFDATE" val="03-01-2024"/>
  <p:tag name="COMPSIGNEDOFFBY" val="M-GILL"/>
  <p:tag name="FILENAME" val="Stock slides 2024-25 v1.1.pptx"/>
</p:tagLst>
</file>

<file path=ppt/tags/tag17.xml><?xml version="1.0" encoding="utf-8"?>
<p:tagLst xmlns:a="http://schemas.openxmlformats.org/drawingml/2006/main" xmlns:r="http://schemas.openxmlformats.org/officeDocument/2006/relationships" xmlns:p="http://schemas.openxmlformats.org/presentationml/2006/main">
  <p:tag name="NAME21" val="863776587"/>
  <p:tag name="COMPSIGNOFFDATE" val="03-20-2024"/>
  <p:tag name="COMPSIGNEDOFFBY" val="W-MEECHAM"/>
  <p:tag name="LEGALSIGNOFFDATE" val="03-20-2024"/>
  <p:tag name="LEGALSIGNEDOFFBY" val="K-ATHERTON"/>
  <p:tag name="FILENAME" val="Stock slides 2024-25 v1.1.pptx"/>
</p:tagLst>
</file>

<file path=ppt/tags/tag18.xml><?xml version="1.0" encoding="utf-8"?>
<p:tagLst xmlns:a="http://schemas.openxmlformats.org/drawingml/2006/main" xmlns:r="http://schemas.openxmlformats.org/officeDocument/2006/relationships" xmlns:p="http://schemas.openxmlformats.org/presentationml/2006/main">
  <p:tag name="NAME21" val="560828722"/>
  <p:tag name="LEGALSIGNOFFDATE" val="03-01-2024"/>
  <p:tag name="LEGALSIGNEDOFFBY" val="K-ATHERTON"/>
  <p:tag name="COMPSIGNOFFDATE" val="03-01-2024"/>
  <p:tag name="COMPSIGNEDOFFBY" val="M-GILL"/>
  <p:tag name="FILENAME" val="Stock slides 2024-25 v1.1.pptx"/>
</p:tagLst>
</file>

<file path=ppt/tags/tag19.xml><?xml version="1.0" encoding="utf-8"?>
<p:tagLst xmlns:a="http://schemas.openxmlformats.org/drawingml/2006/main" xmlns:r="http://schemas.openxmlformats.org/officeDocument/2006/relationships" xmlns:p="http://schemas.openxmlformats.org/presentationml/2006/main">
  <p:tag name="NAME21" val="342688764"/>
  <p:tag name="COMPSIGNOFFDATE" val="03-20-2024"/>
  <p:tag name="COMPSIGNEDOFFBY" val="W-MEECHAM"/>
  <p:tag name="LEGALSIGNOFFDATE" val="03-20-2024"/>
  <p:tag name="LEGALSIGNEDOFFBY" val="K-ATHERTON"/>
  <p:tag name="FILENAME" val="Stock slides 2024-25 v1.1.pptx"/>
</p:tagLst>
</file>

<file path=ppt/tags/tag2.xml><?xml version="1.0" encoding="utf-8"?>
<p:tagLst xmlns:a="http://schemas.openxmlformats.org/drawingml/2006/main" xmlns:r="http://schemas.openxmlformats.org/officeDocument/2006/relationships" xmlns:p="http://schemas.openxmlformats.org/presentationml/2006/main">
  <p:tag name="NAME21" val="410452555"/>
  <p:tag name="LEGALSIGNOFFDATE" val="03-01-2024"/>
  <p:tag name="LEGALSIGNEDOFFBY" val="K-ATHERTON"/>
  <p:tag name="COMPSIGNOFFDATE" val="03-01-2024"/>
  <p:tag name="COMPSIGNEDOFFBY" val="M-GILL"/>
  <p:tag name="FILENAME" val="Stock slides 2024-25 v1.1.pptx"/>
</p:tagLst>
</file>

<file path=ppt/tags/tag20.xml><?xml version="1.0" encoding="utf-8"?>
<p:tagLst xmlns:a="http://schemas.openxmlformats.org/drawingml/2006/main" xmlns:r="http://schemas.openxmlformats.org/officeDocument/2006/relationships" xmlns:p="http://schemas.openxmlformats.org/presentationml/2006/main">
  <p:tag name="NAME21" val="282334458"/>
  <p:tag name="COMPSIGNOFFDATE" val="03-20-2024"/>
  <p:tag name="COMPSIGNEDOFFBY" val="W-MEECHAM"/>
  <p:tag name="LEGALSIGNOFFDATE" val="03-20-2024"/>
  <p:tag name="LEGALSIGNEDOFFBY" val="K-ATHERTON"/>
  <p:tag name="FILENAME" val="Stock slides 2024-25 v1.1.pptx"/>
</p:tagLst>
</file>

<file path=ppt/tags/tag21.xml><?xml version="1.0" encoding="utf-8"?>
<p:tagLst xmlns:a="http://schemas.openxmlformats.org/drawingml/2006/main" xmlns:r="http://schemas.openxmlformats.org/officeDocument/2006/relationships" xmlns:p="http://schemas.openxmlformats.org/presentationml/2006/main">
  <p:tag name="NAME21" val="766259901"/>
  <p:tag name="COMPSIGNOFFDATE" val="03-20-2024"/>
  <p:tag name="COMPSIGNEDOFFBY" val="W-MEECHAM"/>
  <p:tag name="LEGALSIGNOFFDATE" val="03-20-2024"/>
  <p:tag name="LEGALSIGNEDOFFBY" val="K-ATHERTON"/>
  <p:tag name="FILENAME" val="Stock slides 2024-25 v1.1.pptx"/>
</p:tagLst>
</file>

<file path=ppt/tags/tag22.xml><?xml version="1.0" encoding="utf-8"?>
<p:tagLst xmlns:a="http://schemas.openxmlformats.org/drawingml/2006/main" xmlns:r="http://schemas.openxmlformats.org/officeDocument/2006/relationships" xmlns:p="http://schemas.openxmlformats.org/presentationml/2006/main">
  <p:tag name="NAME21" val="315718745"/>
  <p:tag name="LEGALSIGNOFFDATE" val="03-01-2024"/>
  <p:tag name="LEGALSIGNEDOFFBY" val="K-ATHERTON"/>
  <p:tag name="COMPSIGNOFFDATE" val="03-01-2024"/>
  <p:tag name="COMPSIGNEDOFFBY" val="M-GILL"/>
  <p:tag name="FILENAME" val="Stock slides 2024-25 v1.1.pptx"/>
</p:tagLst>
</file>

<file path=ppt/tags/tag23.xml><?xml version="1.0" encoding="utf-8"?>
<p:tagLst xmlns:a="http://schemas.openxmlformats.org/drawingml/2006/main" xmlns:r="http://schemas.openxmlformats.org/officeDocument/2006/relationships" xmlns:p="http://schemas.openxmlformats.org/presentationml/2006/main">
  <p:tag name="NAME21" val="779311300"/>
  <p:tag name="LEGALSIGNOFFDATE" val="03-01-2024"/>
  <p:tag name="LEGALSIGNEDOFFBY" val="K-ATHERTON"/>
  <p:tag name="COMPSIGNOFFDATE" val="03-01-2024"/>
  <p:tag name="COMPSIGNEDOFFBY" val="M-GILL"/>
  <p:tag name="FILENAME" val="Stock slides 2024-25 v1.1.pptx"/>
</p:tagLst>
</file>

<file path=ppt/tags/tag24.xml><?xml version="1.0" encoding="utf-8"?>
<p:tagLst xmlns:a="http://schemas.openxmlformats.org/drawingml/2006/main" xmlns:r="http://schemas.openxmlformats.org/officeDocument/2006/relationships" xmlns:p="http://schemas.openxmlformats.org/presentationml/2006/main">
  <p:tag name="COMPSIGNOFFDATE" val="03-19-2024"/>
  <p:tag name="COMPSIGNEDOFFBY" val="P-OCONNOR"/>
  <p:tag name="LEGALSIGNOFFDATE" val="03-19-2024"/>
  <p:tag name="LEGALSIGNEDOFFBY" val="O-BLUNDELL"/>
</p:tagLst>
</file>

<file path=ppt/tags/tag25.xml><?xml version="1.0" encoding="utf-8"?>
<p:tagLst xmlns:a="http://schemas.openxmlformats.org/drawingml/2006/main" xmlns:r="http://schemas.openxmlformats.org/officeDocument/2006/relationships" xmlns:p="http://schemas.openxmlformats.org/presentationml/2006/main">
  <p:tag name="COMPSIGNOFFDATE" val="03-19-2024"/>
  <p:tag name="COMPSIGNEDOFFBY" val="P-OCONNOR"/>
  <p:tag name="LEGALSIGNOFFDATE" val="03-19-2024"/>
  <p:tag name="LEGALSIGNEDOFFBY" val="O-BLUNDELL"/>
</p:tagLst>
</file>

<file path=ppt/tags/tag26.xml><?xml version="1.0" encoding="utf-8"?>
<p:tagLst xmlns:a="http://schemas.openxmlformats.org/drawingml/2006/main" xmlns:r="http://schemas.openxmlformats.org/officeDocument/2006/relationships" xmlns:p="http://schemas.openxmlformats.org/presentationml/2006/main">
  <p:tag name="NAME21" val="860866534"/>
  <p:tag name="COMPSIGNOFFDATE" val="03-20-2024"/>
  <p:tag name="COMPSIGNEDOFFBY" val="W-MEECHAM"/>
  <p:tag name="LEGALSIGNOFFDATE" val="03-20-2024"/>
  <p:tag name="LEGALSIGNEDOFFBY" val="K-ATHERTON"/>
  <p:tag name="FILENAME" val="Stock slides 2024-25 v1.1.pptx"/>
</p:tagLst>
</file>

<file path=ppt/tags/tag27.xml><?xml version="1.0" encoding="utf-8"?>
<p:tagLst xmlns:a="http://schemas.openxmlformats.org/drawingml/2006/main" xmlns:r="http://schemas.openxmlformats.org/officeDocument/2006/relationships" xmlns:p="http://schemas.openxmlformats.org/presentationml/2006/main">
  <p:tag name="NAME21" val="157059708"/>
  <p:tag name="LEGALSIGNOFFDATE" val="03-01-2024"/>
  <p:tag name="LEGALSIGNEDOFFBY" val="K-ATHERTON"/>
  <p:tag name="COMPSIGNOFFDATE" val="03-01-2024"/>
  <p:tag name="COMPSIGNEDOFFBY" val="M-GILL"/>
  <p:tag name="FILENAME" val="Stock slides 2024-25 v1.1.pptx"/>
</p:tagLst>
</file>

<file path=ppt/tags/tag28.xml><?xml version="1.0" encoding="utf-8"?>
<p:tagLst xmlns:a="http://schemas.openxmlformats.org/drawingml/2006/main" xmlns:r="http://schemas.openxmlformats.org/officeDocument/2006/relationships" xmlns:p="http://schemas.openxmlformats.org/presentationml/2006/main">
  <p:tag name="NAME21" val="475807093"/>
  <p:tag name="LEGALSIGNOFFDATE" val="03-01-2024"/>
  <p:tag name="LEGALSIGNEDOFFBY" val="K-ATHERTON"/>
  <p:tag name="COMPSIGNOFFDATE" val="03-01-2024"/>
  <p:tag name="COMPSIGNEDOFFBY" val="M-GILL"/>
  <p:tag name="FILENAME" val="Stock slides 2024-25 v1.1.pptx"/>
</p:tagLst>
</file>

<file path=ppt/tags/tag29.xml><?xml version="1.0" encoding="utf-8"?>
<p:tagLst xmlns:a="http://schemas.openxmlformats.org/drawingml/2006/main" xmlns:r="http://schemas.openxmlformats.org/officeDocument/2006/relationships" xmlns:p="http://schemas.openxmlformats.org/presentationml/2006/main">
  <p:tag name="NAME21" val="533937562"/>
  <p:tag name="LEGALSIGNOFFDATE" val="03-01-2024"/>
  <p:tag name="LEGALSIGNEDOFFBY" val="K-ATHERTON"/>
  <p:tag name="COMPSIGNOFFDATE" val="03-01-2024"/>
  <p:tag name="COMPSIGNEDOFFBY" val="M-GILL"/>
  <p:tag name="FILENAME" val="Stock slides 2024-25 v1.1.pptx"/>
  <p:tag name="COUNTRY-A" val="ENGLAND"/>
  <p:tag name="COUNTRY-D" val="WALES"/>
  <p:tag name="COUNTRY-B" val="NIRELAND"/>
</p:tagLst>
</file>

<file path=ppt/tags/tag3.xml><?xml version="1.0" encoding="utf-8"?>
<p:tagLst xmlns:a="http://schemas.openxmlformats.org/drawingml/2006/main" xmlns:r="http://schemas.openxmlformats.org/officeDocument/2006/relationships" xmlns:p="http://schemas.openxmlformats.org/presentationml/2006/main">
  <p:tag name="NAME21" val="341377444"/>
  <p:tag name="UPDATE" val="MARKER"/>
</p:tagLst>
</file>

<file path=ppt/tags/tag30.xml><?xml version="1.0" encoding="utf-8"?>
<p:tagLst xmlns:a="http://schemas.openxmlformats.org/drawingml/2006/main" xmlns:r="http://schemas.openxmlformats.org/officeDocument/2006/relationships" xmlns:p="http://schemas.openxmlformats.org/presentationml/2006/main">
  <p:tag name="NAME21" val="188038938"/>
  <p:tag name="LEGALSIGNOFFDATE" val="03-01-2024"/>
  <p:tag name="LEGALSIGNEDOFFBY" val="K-ATHERTON"/>
  <p:tag name="COMPSIGNOFFDATE" val="03-01-2024"/>
  <p:tag name="COMPSIGNEDOFFBY" val="M-GILL"/>
  <p:tag name="FILENAME" val="Stock slides 2024-25 v1.1.pptx"/>
</p:tagLst>
</file>

<file path=ppt/tags/tag31.xml><?xml version="1.0" encoding="utf-8"?>
<p:tagLst xmlns:a="http://schemas.openxmlformats.org/drawingml/2006/main" xmlns:r="http://schemas.openxmlformats.org/officeDocument/2006/relationships" xmlns:p="http://schemas.openxmlformats.org/presentationml/2006/main">
  <p:tag name="NAME21" val="664760966"/>
  <p:tag name="LEGALSIGNOFFDATE" val="03-01-2024"/>
  <p:tag name="LEGALSIGNEDOFFBY" val="K-ATHERTON"/>
  <p:tag name="COMPSIGNOFFDATE" val="03-01-2024"/>
  <p:tag name="COMPSIGNEDOFFBY" val="M-GILL"/>
  <p:tag name="FILENAME" val="Stock slides 2024-25 v1.1.pptx"/>
</p:tagLst>
</file>

<file path=ppt/tags/tag32.xml><?xml version="1.0" encoding="utf-8"?>
<p:tagLst xmlns:a="http://schemas.openxmlformats.org/drawingml/2006/main" xmlns:r="http://schemas.openxmlformats.org/officeDocument/2006/relationships" xmlns:p="http://schemas.openxmlformats.org/presentationml/2006/main">
  <p:tag name="NAME21" val="779206143"/>
  <p:tag name="LEGALSIGNOFFDATE" val="03-01-2024"/>
  <p:tag name="LEGALSIGNEDOFFBY" val="K-ATHERTON"/>
  <p:tag name="COMPSIGNOFFDATE" val="03-01-2024"/>
  <p:tag name="COMPSIGNEDOFFBY" val="M-GILL"/>
  <p:tag name="FILENAME" val="Stock slides 2024-25 v1.1.pptx"/>
</p:tagLst>
</file>

<file path=ppt/tags/tag33.xml><?xml version="1.0" encoding="utf-8"?>
<p:tagLst xmlns:a="http://schemas.openxmlformats.org/drawingml/2006/main" xmlns:r="http://schemas.openxmlformats.org/officeDocument/2006/relationships" xmlns:p="http://schemas.openxmlformats.org/presentationml/2006/main">
  <p:tag name="NAME21" val="908264036"/>
  <p:tag name="LEGALSIGNOFFDATE" val="03-01-2024"/>
  <p:tag name="LEGALSIGNEDOFFBY" val="K-ATHERTON"/>
  <p:tag name="COMPSIGNOFFDATE" val="03-01-2024"/>
  <p:tag name="COMPSIGNEDOFFBY" val="M-GILL"/>
  <p:tag name="FILENAME" val="Stock slides 2024-25 v1.1.pptx"/>
</p:tagLst>
</file>

<file path=ppt/tags/tag34.xml><?xml version="1.0" encoding="utf-8"?>
<p:tagLst xmlns:a="http://schemas.openxmlformats.org/drawingml/2006/main" xmlns:r="http://schemas.openxmlformats.org/officeDocument/2006/relationships" xmlns:p="http://schemas.openxmlformats.org/presentationml/2006/main">
  <p:tag name="NAME21" val="548276707"/>
  <p:tag name="COMPSIGNOFFDATE" val="03-21-2024"/>
  <p:tag name="COMPSIGNEDOFFBY" val="W-MEECHAM"/>
  <p:tag name="LEGALSIGNOFFDATE" val="03-21-2024"/>
  <p:tag name="LEGALSIGNEDOFFBY" val="K-ATHERTON"/>
  <p:tag name="FILENAME" val="Stock slides 2024-25 v1.1.pptx"/>
</p:tagLst>
</file>

<file path=ppt/tags/tag35.xml><?xml version="1.0" encoding="utf-8"?>
<p:tagLst xmlns:a="http://schemas.openxmlformats.org/drawingml/2006/main" xmlns:r="http://schemas.openxmlformats.org/officeDocument/2006/relationships" xmlns:p="http://schemas.openxmlformats.org/presentationml/2006/main">
  <p:tag name="NAME21" val="544701173"/>
  <p:tag name="COMPSIGNOFFDATE" val="03-21-2024"/>
  <p:tag name="COMPSIGNEDOFFBY" val="W-MEECHAM"/>
  <p:tag name="LEGALSIGNOFFDATE" val="03-21-2024"/>
  <p:tag name="LEGALSIGNEDOFFBY" val="K-ATHERTON"/>
  <p:tag name="FILENAME" val="Stock slides 2024-25 v1.1.pptx"/>
</p:tagLst>
</file>

<file path=ppt/tags/tag36.xml><?xml version="1.0" encoding="utf-8"?>
<p:tagLst xmlns:a="http://schemas.openxmlformats.org/drawingml/2006/main" xmlns:r="http://schemas.openxmlformats.org/officeDocument/2006/relationships" xmlns:p="http://schemas.openxmlformats.org/presentationml/2006/main">
  <p:tag name="NAME21" val="743226699"/>
  <p:tag name="COMPSIGNOFFDATE" val="03-20-2024"/>
  <p:tag name="COMPSIGNEDOFFBY" val="W-MEECHAM"/>
  <p:tag name="LEGALSIGNOFFDATE" val="03-20-2024"/>
  <p:tag name="LEGALSIGNEDOFFBY" val="K-ATHERTON"/>
  <p:tag name="FILENAME" val="Stock slides 2024-25 v1.1.pptx"/>
</p:tagLst>
</file>

<file path=ppt/tags/tag37.xml><?xml version="1.0" encoding="utf-8"?>
<p:tagLst xmlns:a="http://schemas.openxmlformats.org/drawingml/2006/main" xmlns:r="http://schemas.openxmlformats.org/officeDocument/2006/relationships" xmlns:p="http://schemas.openxmlformats.org/presentationml/2006/main">
  <p:tag name="NAME21" val="116216649"/>
  <p:tag name="COMPSIGNOFFDATE" val="03-20-2024"/>
  <p:tag name="COMPSIGNEDOFFBY" val="W-MEECHAM"/>
  <p:tag name="LEGALSIGNOFFDATE" val="03-20-2024"/>
  <p:tag name="LEGALSIGNEDOFFBY" val="K-ATHERTON"/>
  <p:tag name="FILENAME" val="Stock slides 2024-25 v1.1.pptx"/>
</p:tagLst>
</file>

<file path=ppt/tags/tag38.xml><?xml version="1.0" encoding="utf-8"?>
<p:tagLst xmlns:a="http://schemas.openxmlformats.org/drawingml/2006/main" xmlns:r="http://schemas.openxmlformats.org/officeDocument/2006/relationships" xmlns:p="http://schemas.openxmlformats.org/presentationml/2006/main">
  <p:tag name="NAME21" val="911901396"/>
  <p:tag name="COMPSIGNOFFDATE" val="03-20-2024"/>
  <p:tag name="COMPSIGNEDOFFBY" val="W-MEECHAM"/>
  <p:tag name="LEGALSIGNOFFDATE" val="03-20-2024"/>
  <p:tag name="LEGALSIGNEDOFFBY" val="K-ATHERTON"/>
  <p:tag name="FILENAME" val="Stock slides 2024-25 v1.1.pptx"/>
</p:tagLst>
</file>

<file path=ppt/tags/tag39.xml><?xml version="1.0" encoding="utf-8"?>
<p:tagLst xmlns:a="http://schemas.openxmlformats.org/drawingml/2006/main" xmlns:r="http://schemas.openxmlformats.org/officeDocument/2006/relationships" xmlns:p="http://schemas.openxmlformats.org/presentationml/2006/main">
  <p:tag name="NAME21" val="273593575"/>
  <p:tag name="UPDATE" val="MARKER"/>
</p:tagLst>
</file>

<file path=ppt/tags/tag4.xml><?xml version="1.0" encoding="utf-8"?>
<p:tagLst xmlns:a="http://schemas.openxmlformats.org/drawingml/2006/main" xmlns:r="http://schemas.openxmlformats.org/officeDocument/2006/relationships" xmlns:p="http://schemas.openxmlformats.org/presentationml/2006/main">
  <p:tag name="NAME21" val="27949402"/>
  <p:tag name="LEGALSIGNOFFDATE" val="03-01-2024"/>
  <p:tag name="LEGALSIGNEDOFFBY" val="K-ATHERTON"/>
  <p:tag name="COMPSIGNOFFDATE" val="03-01-2024"/>
  <p:tag name="COMPSIGNEDOFFBY" val="M-GILL"/>
  <p:tag name="FILENAME" val="Stock slides 2024-25 v1.1.pptx"/>
</p:tagLst>
</file>

<file path=ppt/tags/tag40.xml><?xml version="1.0" encoding="utf-8"?>
<p:tagLst xmlns:a="http://schemas.openxmlformats.org/drawingml/2006/main" xmlns:r="http://schemas.openxmlformats.org/officeDocument/2006/relationships" xmlns:p="http://schemas.openxmlformats.org/presentationml/2006/main">
  <p:tag name="NAME21" val="437541320"/>
  <p:tag name="COMPSIGNOFFDATE" val="03-21-2024"/>
  <p:tag name="COMPSIGNEDOFFBY" val="W-MEECHAM"/>
  <p:tag name="LEGALSIGNOFFDATE" val="03-21-2024"/>
  <p:tag name="LEGALSIGNEDOFFBY" val="K-ATHERTON"/>
  <p:tag name="FILENAME" val="Stock slides 2024-25 v1.1.pptx"/>
</p:tagLst>
</file>

<file path=ppt/tags/tag41.xml><?xml version="1.0" encoding="utf-8"?>
<p:tagLst xmlns:a="http://schemas.openxmlformats.org/drawingml/2006/main" xmlns:r="http://schemas.openxmlformats.org/officeDocument/2006/relationships" xmlns:p="http://schemas.openxmlformats.org/presentationml/2006/main">
  <p:tag name="NAME21" val="797933702"/>
  <p:tag name="COMPSIGNOFFDATE" val="03-21-2024"/>
  <p:tag name="COMPSIGNEDOFFBY" val="W-MEECHAM"/>
  <p:tag name="LEGALSIGNOFFDATE" val="03-21-2024"/>
  <p:tag name="LEGALSIGNEDOFFBY" val="K-ATHERTON"/>
  <p:tag name="FILENAME" val="Stock slides 2024-25 v1.1.pptx"/>
</p:tagLst>
</file>

<file path=ppt/tags/tag42.xml><?xml version="1.0" encoding="utf-8"?>
<p:tagLst xmlns:a="http://schemas.openxmlformats.org/drawingml/2006/main" xmlns:r="http://schemas.openxmlformats.org/officeDocument/2006/relationships" xmlns:p="http://schemas.openxmlformats.org/presentationml/2006/main">
  <p:tag name="NAME21" val="125063618"/>
  <p:tag name="COMPSIGNOFFDATE" val="03-21-2024"/>
  <p:tag name="COMPSIGNEDOFFBY" val="W-MEECHAM"/>
  <p:tag name="LEGALSIGNOFFDATE" val="03-21-2024"/>
  <p:tag name="LEGALSIGNEDOFFBY" val="K-ATHERTON"/>
  <p:tag name="FILENAME" val="Stock slides 2024-25 v1.1.pptx"/>
</p:tagLst>
</file>

<file path=ppt/tags/tag43.xml><?xml version="1.0" encoding="utf-8"?>
<p:tagLst xmlns:a="http://schemas.openxmlformats.org/drawingml/2006/main" xmlns:r="http://schemas.openxmlformats.org/officeDocument/2006/relationships" xmlns:p="http://schemas.openxmlformats.org/presentationml/2006/main">
  <p:tag name="NAME21" val="200344839"/>
  <p:tag name="COMPSIGNOFFDATE" val="03-21-2024"/>
  <p:tag name="COMPSIGNEDOFFBY" val="W-MEECHAM"/>
  <p:tag name="LEGALSIGNOFFDATE" val="03-21-2024"/>
  <p:tag name="LEGALSIGNEDOFFBY" val="K-ATHERTON"/>
  <p:tag name="FILENAME" val="Stock slides 2024-25 v1.1.pptx"/>
</p:tagLst>
</file>

<file path=ppt/tags/tag44.xml><?xml version="1.0" encoding="utf-8"?>
<p:tagLst xmlns:a="http://schemas.openxmlformats.org/drawingml/2006/main" xmlns:r="http://schemas.openxmlformats.org/officeDocument/2006/relationships" xmlns:p="http://schemas.openxmlformats.org/presentationml/2006/main">
  <p:tag name="NAME21" val="244456923"/>
  <p:tag name="COMPSIGNOFFDATE" val="03-21-2024"/>
  <p:tag name="COMPSIGNEDOFFBY" val="W-MEECHAM"/>
  <p:tag name="LEGALSIGNOFFDATE" val="03-21-2024"/>
  <p:tag name="LEGALSIGNEDOFFBY" val="K-ATHERTON"/>
  <p:tag name="FILENAME" val="Stock slides 2024-25 v1.1.pptx"/>
  <p:tag name="COUNTRY-A" val="ENGLAND"/>
  <p:tag name="COUNTRY-D" val="WALES"/>
  <p:tag name="COUNTRY-B" val="NIRELAND"/>
</p:tagLst>
</file>

<file path=ppt/tags/tag45.xml><?xml version="1.0" encoding="utf-8"?>
<p:tagLst xmlns:a="http://schemas.openxmlformats.org/drawingml/2006/main" xmlns:r="http://schemas.openxmlformats.org/officeDocument/2006/relationships" xmlns:p="http://schemas.openxmlformats.org/presentationml/2006/main">
  <p:tag name="NAME21" val="237486090"/>
  <p:tag name="COMPSIGNOFFDATE" val="03-21-2024"/>
  <p:tag name="COMPSIGNEDOFFBY" val="W-MEECHAM"/>
  <p:tag name="LEGALSIGNOFFDATE" val="03-21-2024"/>
  <p:tag name="LEGALSIGNEDOFFBY" val="K-ATHERTON"/>
  <p:tag name="FILENAME" val="Stock slides 2024-25 v1.1.pptx"/>
</p:tagLst>
</file>

<file path=ppt/tags/tag46.xml><?xml version="1.0" encoding="utf-8"?>
<p:tagLst xmlns:a="http://schemas.openxmlformats.org/drawingml/2006/main" xmlns:r="http://schemas.openxmlformats.org/officeDocument/2006/relationships" xmlns:p="http://schemas.openxmlformats.org/presentationml/2006/main">
  <p:tag name="NAME21" val="949307065"/>
  <p:tag name="COMPSIGNOFFDATE" val="03-21-2024"/>
  <p:tag name="COMPSIGNEDOFFBY" val="W-MEECHAM"/>
  <p:tag name="LEGALSIGNOFFDATE" val="03-21-2024"/>
  <p:tag name="LEGALSIGNEDOFFBY" val="K-ATHERTON"/>
  <p:tag name="FILENAME" val="Stock slides 2024-25 v1.1.pptx"/>
</p:tagLst>
</file>

<file path=ppt/tags/tag47.xml><?xml version="1.0" encoding="utf-8"?>
<p:tagLst xmlns:a="http://schemas.openxmlformats.org/drawingml/2006/main" xmlns:r="http://schemas.openxmlformats.org/officeDocument/2006/relationships" xmlns:p="http://schemas.openxmlformats.org/presentationml/2006/main">
  <p:tag name="NAME21" val="429475516"/>
  <p:tag name="COMPSIGNOFFDATE" val="03-21-2024"/>
  <p:tag name="COMPSIGNEDOFFBY" val="W-MEECHAM"/>
  <p:tag name="LEGALSIGNOFFDATE" val="03-21-2024"/>
  <p:tag name="LEGALSIGNEDOFFBY" val="K-ATHERTON"/>
  <p:tag name="FILENAME" val="Stock slides 2024-25 v1.1.pptx"/>
</p:tagLst>
</file>

<file path=ppt/tags/tag48.xml><?xml version="1.0" encoding="utf-8"?>
<p:tagLst xmlns:a="http://schemas.openxmlformats.org/drawingml/2006/main" xmlns:r="http://schemas.openxmlformats.org/officeDocument/2006/relationships" xmlns:p="http://schemas.openxmlformats.org/presentationml/2006/main">
  <p:tag name="NAME21" val="605319790"/>
  <p:tag name="COMPSIGNOFFDATE" val="08-21-2024"/>
  <p:tag name="FILENAME" val="Stock slides 2024-25 v1.1.pptx"/>
  <p:tag name="COMPSIGNEDOFFBY" val="J-BAKHSHI"/>
</p:tagLst>
</file>

<file path=ppt/tags/tag49.xml><?xml version="1.0" encoding="utf-8"?>
<p:tagLst xmlns:a="http://schemas.openxmlformats.org/drawingml/2006/main" xmlns:r="http://schemas.openxmlformats.org/officeDocument/2006/relationships" xmlns:p="http://schemas.openxmlformats.org/presentationml/2006/main">
  <p:tag name="NAME21" val="413725830"/>
  <p:tag name="COMPSIGNOFFDATE" val="03-21-2024"/>
  <p:tag name="COMPSIGNEDOFFBY" val="W-MEECHAM"/>
  <p:tag name="LEGALSIGNOFFDATE" val="03-21-2024"/>
  <p:tag name="LEGALSIGNEDOFFBY" val="K-ATHERTON"/>
  <p:tag name="FILENAME" val="Stock slides 2024-25 v1.1.pptx"/>
</p:tagLst>
</file>

<file path=ppt/tags/tag5.xml><?xml version="1.0" encoding="utf-8"?>
<p:tagLst xmlns:a="http://schemas.openxmlformats.org/drawingml/2006/main" xmlns:r="http://schemas.openxmlformats.org/officeDocument/2006/relationships" xmlns:p="http://schemas.openxmlformats.org/presentationml/2006/main">
  <p:tag name="COMPSIGNOFFDATE" val="03-19-2024"/>
  <p:tag name="COMPSIGNEDOFFBY" val="P-OCONNOR"/>
  <p:tag name="LEGALSIGNOFFDATE" val="03-19-2024"/>
  <p:tag name="LEGALSIGNEDOFFBY" val="O-BLUNDELL"/>
</p:tagLst>
</file>

<file path=ppt/tags/tag50.xml><?xml version="1.0" encoding="utf-8"?>
<p:tagLst xmlns:a="http://schemas.openxmlformats.org/drawingml/2006/main" xmlns:r="http://schemas.openxmlformats.org/officeDocument/2006/relationships" xmlns:p="http://schemas.openxmlformats.org/presentationml/2006/main">
  <p:tag name="NAME21" val="312781813"/>
  <p:tag name="COMPSIGNOFFDATE" val="03-20-2024"/>
  <p:tag name="COMPSIGNEDOFFBY" val="W-MEECHAM"/>
  <p:tag name="LEGALSIGNOFFDATE" val="03-20-2024"/>
  <p:tag name="LEGALSIGNEDOFFBY" val="K-ATHERTON"/>
  <p:tag name="FILENAME" val="Stock slides 2024-25 v1.1.pptx"/>
</p:tagLst>
</file>

<file path=ppt/tags/tag51.xml><?xml version="1.0" encoding="utf-8"?>
<p:tagLst xmlns:a="http://schemas.openxmlformats.org/drawingml/2006/main" xmlns:r="http://schemas.openxmlformats.org/officeDocument/2006/relationships" xmlns:p="http://schemas.openxmlformats.org/presentationml/2006/main">
  <p:tag name="NAME21" val="209003150"/>
</p:tagLst>
</file>

<file path=ppt/tags/tag52.xml><?xml version="1.0" encoding="utf-8"?>
<p:tagLst xmlns:a="http://schemas.openxmlformats.org/drawingml/2006/main" xmlns:r="http://schemas.openxmlformats.org/officeDocument/2006/relationships" xmlns:p="http://schemas.openxmlformats.org/presentationml/2006/main">
  <p:tag name="NAME21" val="696154695"/>
</p:tagLst>
</file>

<file path=ppt/tags/tag53.xml><?xml version="1.0" encoding="utf-8"?>
<p:tagLst xmlns:a="http://schemas.openxmlformats.org/drawingml/2006/main" xmlns:r="http://schemas.openxmlformats.org/officeDocument/2006/relationships" xmlns:p="http://schemas.openxmlformats.org/presentationml/2006/main">
  <p:tag name="NAME21" val="777784776"/>
</p:tagLst>
</file>

<file path=ppt/tags/tag54.xml><?xml version="1.0" encoding="utf-8"?>
<p:tagLst xmlns:a="http://schemas.openxmlformats.org/drawingml/2006/main" xmlns:r="http://schemas.openxmlformats.org/officeDocument/2006/relationships" xmlns:p="http://schemas.openxmlformats.org/presentationml/2006/main">
  <p:tag name="NAME21" val="122390383"/>
</p:tagLst>
</file>

<file path=ppt/tags/tag55.xml><?xml version="1.0" encoding="utf-8"?>
<p:tagLst xmlns:a="http://schemas.openxmlformats.org/drawingml/2006/main" xmlns:r="http://schemas.openxmlformats.org/officeDocument/2006/relationships" xmlns:p="http://schemas.openxmlformats.org/presentationml/2006/main">
  <p:tag name="NAME21" val="563836014"/>
</p:tagLst>
</file>

<file path=ppt/tags/tag56.xml><?xml version="1.0" encoding="utf-8"?>
<p:tagLst xmlns:a="http://schemas.openxmlformats.org/drawingml/2006/main" xmlns:r="http://schemas.openxmlformats.org/officeDocument/2006/relationships" xmlns:p="http://schemas.openxmlformats.org/presentationml/2006/main">
  <p:tag name="NAME21" val="700617572"/>
  <p:tag name="COMPSIGNOFFDATE" val="03-21-2024"/>
  <p:tag name="COMPSIGNEDOFFBY" val="W-MEECHAM"/>
  <p:tag name="LEGALSIGNOFFDATE" val="03-21-2024"/>
  <p:tag name="LEGALSIGNEDOFFBY" val="K-ATHERTON"/>
  <p:tag name="FILENAME" val="Stock slides 2024-25 v1.1.pptx"/>
</p:tagLst>
</file>

<file path=ppt/tags/tag57.xml><?xml version="1.0" encoding="utf-8"?>
<p:tagLst xmlns:a="http://schemas.openxmlformats.org/drawingml/2006/main" xmlns:r="http://schemas.openxmlformats.org/officeDocument/2006/relationships" xmlns:p="http://schemas.openxmlformats.org/presentationml/2006/main">
  <p:tag name="NAME21" val="759533470"/>
</p:tagLst>
</file>

<file path=ppt/tags/tag58.xml><?xml version="1.0" encoding="utf-8"?>
<p:tagLst xmlns:a="http://schemas.openxmlformats.org/drawingml/2006/main" xmlns:r="http://schemas.openxmlformats.org/officeDocument/2006/relationships" xmlns:p="http://schemas.openxmlformats.org/presentationml/2006/main">
  <p:tag name="NAME21" val="211146986"/>
</p:tagLst>
</file>

<file path=ppt/tags/tag59.xml><?xml version="1.0" encoding="utf-8"?>
<p:tagLst xmlns:a="http://schemas.openxmlformats.org/drawingml/2006/main" xmlns:r="http://schemas.openxmlformats.org/officeDocument/2006/relationships" xmlns:p="http://schemas.openxmlformats.org/presentationml/2006/main">
  <p:tag name="NAME21" val="180650109"/>
</p:tagLst>
</file>

<file path=ppt/tags/tag6.xml><?xml version="1.0" encoding="utf-8"?>
<p:tagLst xmlns:a="http://schemas.openxmlformats.org/drawingml/2006/main" xmlns:r="http://schemas.openxmlformats.org/officeDocument/2006/relationships" xmlns:p="http://schemas.openxmlformats.org/presentationml/2006/main">
  <p:tag name="NAME21" val="127014555"/>
  <p:tag name="LEGALSIGNOFFDATE" val="03-01-2024"/>
  <p:tag name="LEGALSIGNEDOFFBY" val="K-ATHERTON"/>
  <p:tag name="COMPSIGNOFFDATE" val="03-01-2024"/>
  <p:tag name="COMPSIGNEDOFFBY" val="M-GILL"/>
  <p:tag name="FILENAME" val="Stock slides 2024-25 v1.1.pptx"/>
</p:tagLst>
</file>

<file path=ppt/tags/tag60.xml><?xml version="1.0" encoding="utf-8"?>
<p:tagLst xmlns:a="http://schemas.openxmlformats.org/drawingml/2006/main" xmlns:r="http://schemas.openxmlformats.org/officeDocument/2006/relationships" xmlns:p="http://schemas.openxmlformats.org/presentationml/2006/main">
  <p:tag name="NAME21" val="393965084"/>
  <p:tag name="COMPSIGNOFFDATE" val="03-21-2024"/>
  <p:tag name="COMPSIGNEDOFFBY" val="W-MEECHAM"/>
  <p:tag name="LEGALSIGNOFFDATE" val="03-21-2024"/>
  <p:tag name="LEGALSIGNEDOFFBY" val="K-ATHERTON"/>
  <p:tag name="FILENAME" val="Stock slides 2024-25 v1.1.pptx"/>
</p:tagLst>
</file>

<file path=ppt/tags/tag61.xml><?xml version="1.0" encoding="utf-8"?>
<p:tagLst xmlns:a="http://schemas.openxmlformats.org/drawingml/2006/main" xmlns:r="http://schemas.openxmlformats.org/officeDocument/2006/relationships" xmlns:p="http://schemas.openxmlformats.org/presentationml/2006/main">
  <p:tag name="COMPSIGNOFFDATE" val="03-19-2024"/>
  <p:tag name="COMPSIGNEDOFFBY" val="P-OCONNOR"/>
  <p:tag name="LEGALSIGNOFFDATE" val="03-19-2024"/>
  <p:tag name="LEGALSIGNEDOFFBY" val="O-BLUNDELL"/>
</p:tagLst>
</file>

<file path=ppt/tags/tag62.xml><?xml version="1.0" encoding="utf-8"?>
<p:tagLst xmlns:a="http://schemas.openxmlformats.org/drawingml/2006/main" xmlns:r="http://schemas.openxmlformats.org/officeDocument/2006/relationships" xmlns:p="http://schemas.openxmlformats.org/presentationml/2006/main">
  <p:tag name="NAME21" val="252395834"/>
  <p:tag name="COMPSIGNOFFDATE" val="03-21-2024"/>
  <p:tag name="COMPSIGNEDOFFBY" val="W-MEECHAM"/>
  <p:tag name="LEGALSIGNOFFDATE" val="03-21-2024"/>
  <p:tag name="LEGALSIGNEDOFFBY" val="K-ATHERTON"/>
  <p:tag name="FILENAME" val="Stock slides 2024-25 v1.1.pptx"/>
</p:tagLst>
</file>

<file path=ppt/tags/tag63.xml><?xml version="1.0" encoding="utf-8"?>
<p:tagLst xmlns:a="http://schemas.openxmlformats.org/drawingml/2006/main" xmlns:r="http://schemas.openxmlformats.org/officeDocument/2006/relationships" xmlns:p="http://schemas.openxmlformats.org/presentationml/2006/main">
  <p:tag name="NAME21" val="141862785"/>
  <p:tag name="COMPSIGNOFFDATE" val="03-21-2024"/>
  <p:tag name="COMPSIGNEDOFFBY" val="W-MEECHAM"/>
  <p:tag name="LEGALSIGNOFFDATE" val="03-21-2024"/>
  <p:tag name="LEGALSIGNEDOFFBY" val="K-ATHERTON"/>
  <p:tag name="FILENAME" val="Stock slides 2024-25 v1.1.pptx"/>
</p:tagLst>
</file>

<file path=ppt/tags/tag64.xml><?xml version="1.0" encoding="utf-8"?>
<p:tagLst xmlns:a="http://schemas.openxmlformats.org/drawingml/2006/main" xmlns:r="http://schemas.openxmlformats.org/officeDocument/2006/relationships" xmlns:p="http://schemas.openxmlformats.org/presentationml/2006/main">
  <p:tag name="NAME21" val="881862975"/>
  <p:tag name="COMPSIGNOFFDATE" val="03-21-2024"/>
  <p:tag name="COMPSIGNEDOFFBY" val="W-MEECHAM"/>
  <p:tag name="LEGALSIGNOFFDATE" val="03-21-2024"/>
  <p:tag name="LEGALSIGNEDOFFBY" val="K-ATHERTON"/>
  <p:tag name="FILENAME" val="Stock slides 2024-25 v1.1.pptx"/>
</p:tagLst>
</file>

<file path=ppt/tags/tag65.xml><?xml version="1.0" encoding="utf-8"?>
<p:tagLst xmlns:a="http://schemas.openxmlformats.org/drawingml/2006/main" xmlns:r="http://schemas.openxmlformats.org/officeDocument/2006/relationships" xmlns:p="http://schemas.openxmlformats.org/presentationml/2006/main">
  <p:tag name="NAME21" val="156297902"/>
  <p:tag name="COMPSIGNOFFDATE" val="03-21-2024"/>
  <p:tag name="COMPSIGNEDOFFBY" val="W-MEECHAM"/>
  <p:tag name="LEGALSIGNOFFDATE" val="03-21-2024"/>
  <p:tag name="LEGALSIGNEDOFFBY" val="K-ATHERTON"/>
  <p:tag name="FILENAME" val="Stock slides 2024-25 v1.1.pptx"/>
</p:tagLst>
</file>

<file path=ppt/tags/tag7.xml><?xml version="1.0" encoding="utf-8"?>
<p:tagLst xmlns:a="http://schemas.openxmlformats.org/drawingml/2006/main" xmlns:r="http://schemas.openxmlformats.org/officeDocument/2006/relationships" xmlns:p="http://schemas.openxmlformats.org/presentationml/2006/main">
  <p:tag name="NAME21" val="691907972"/>
  <p:tag name="LEGALSIGNOFFDATE" val="03-01-2024"/>
  <p:tag name="LEGALSIGNEDOFFBY" val="K-ATHERTON"/>
  <p:tag name="COMPSIGNOFFDATE" val="03-01-2024"/>
  <p:tag name="COMPSIGNEDOFFBY" val="M-GILL"/>
  <p:tag name="FILENAME" val="Stock slides 2024-25 v1.1.pptx"/>
</p:tagLst>
</file>

<file path=ppt/tags/tag8.xml><?xml version="1.0" encoding="utf-8"?>
<p:tagLst xmlns:a="http://schemas.openxmlformats.org/drawingml/2006/main" xmlns:r="http://schemas.openxmlformats.org/officeDocument/2006/relationships" xmlns:p="http://schemas.openxmlformats.org/presentationml/2006/main">
  <p:tag name="NAME21" val="47592471"/>
  <p:tag name="COMPSIGNOFFDATE" val="08-27-2024"/>
  <p:tag name="FILENAME" val="Stock slides 2024-25 v1.1.pptx"/>
  <p:tag name="COMPSIGNEDOFFBY" val="O-BLUNDELL"/>
</p:tagLst>
</file>

<file path=ppt/tags/tag9.xml><?xml version="1.0" encoding="utf-8"?>
<p:tagLst xmlns:a="http://schemas.openxmlformats.org/drawingml/2006/main" xmlns:r="http://schemas.openxmlformats.org/officeDocument/2006/relationships" xmlns:p="http://schemas.openxmlformats.org/presentationml/2006/main">
  <p:tag name="LEGALSIGNOFFDATE" val="03-01-2024"/>
  <p:tag name="LEGALSIGNEDOFFBY" val="K-ATHERTON"/>
  <p:tag name="COMPSIGNOFFDATE" val="03-01-2024"/>
  <p:tag name="COMPSIGNEDOFFBY" val="M-GILL"/>
</p:tagLst>
</file>

<file path=ppt/theme/theme1.xml><?xml version="1.0" encoding="utf-8"?>
<a:theme xmlns:a="http://schemas.openxmlformats.org/drawingml/2006/main" name="wawnewbrand">
  <a:themeElements>
    <a:clrScheme name="WAW v3">
      <a:dk1>
        <a:srgbClr val="1B1B1B"/>
      </a:dk1>
      <a:lt1>
        <a:srgbClr val="FFFFFF"/>
      </a:lt1>
      <a:dk2>
        <a:srgbClr val="391C66"/>
      </a:dk2>
      <a:lt2>
        <a:srgbClr val="FFFFFF"/>
      </a:lt2>
      <a:accent1>
        <a:srgbClr val="EF882B"/>
      </a:accent1>
      <a:accent2>
        <a:srgbClr val="0076BE"/>
      </a:accent2>
      <a:accent3>
        <a:srgbClr val="5DD6F9"/>
      </a:accent3>
      <a:accent4>
        <a:srgbClr val="E9E5DA"/>
      </a:accent4>
      <a:accent5>
        <a:srgbClr val="91BF67"/>
      </a:accent5>
      <a:accent6>
        <a:srgbClr val="F24979"/>
      </a:accent6>
      <a:hlink>
        <a:srgbClr val="7A64CC"/>
      </a:hlink>
      <a:folHlink>
        <a:srgbClr val="13625A"/>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wnewbrand" id="{D1A1CED9-4CD4-498B-9C67-CB1F2046ACA3}" vid="{DE480769-58B8-447C-8504-14209460F9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B4E7CA60B79D4CA477D16A58F1183B" ma:contentTypeVersion="4" ma:contentTypeDescription="Create a new document." ma:contentTypeScope="" ma:versionID="7ee4290cc37f7f18d7679d8b16b38240">
  <xsd:schema xmlns:xsd="http://www.w3.org/2001/XMLSchema" xmlns:xs="http://www.w3.org/2001/XMLSchema" xmlns:p="http://schemas.microsoft.com/office/2006/metadata/properties" xmlns:ns2="c2da9a59-b3ec-4293-b49c-04b3a18a69f0" xmlns:ns3="8c14efb5-1479-45bb-abdb-689675c213d6" targetNamespace="http://schemas.microsoft.com/office/2006/metadata/properties" ma:root="true" ma:fieldsID="38d916fe559073583268b968efc9bc03" ns2:_="" ns3:_="">
    <xsd:import namespace="c2da9a59-b3ec-4293-b49c-04b3a18a69f0"/>
    <xsd:import namespace="8c14efb5-1479-45bb-abdb-689675c213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a9a59-b3ec-4293-b49c-04b3a18a69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14efb5-1479-45bb-abdb-689675c213d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354C31-63D0-4FA3-A448-5ACAE6D839AB}">
  <ds:schemaRefs>
    <ds:schemaRef ds:uri="http://schemas.microsoft.com/office/2006/documentManagement/types"/>
    <ds:schemaRef ds:uri="http://purl.org/dc/elements/1.1/"/>
    <ds:schemaRef ds:uri="http://purl.org/dc/terms/"/>
    <ds:schemaRef ds:uri="http://schemas.microsoft.com/office/2006/metadata/properties"/>
    <ds:schemaRef ds:uri="c2da9a59-b3ec-4293-b49c-04b3a18a69f0"/>
    <ds:schemaRef ds:uri="http://www.w3.org/XML/1998/namespace"/>
    <ds:schemaRef ds:uri="http://purl.org/dc/dcmitype/"/>
    <ds:schemaRef ds:uri="http://schemas.microsoft.com/office/infopath/2007/PartnerControls"/>
    <ds:schemaRef ds:uri="http://schemas.openxmlformats.org/package/2006/metadata/core-properties"/>
    <ds:schemaRef ds:uri="8c14efb5-1479-45bb-abdb-689675c213d6"/>
  </ds:schemaRefs>
</ds:datastoreItem>
</file>

<file path=customXml/itemProps2.xml><?xml version="1.0" encoding="utf-8"?>
<ds:datastoreItem xmlns:ds="http://schemas.openxmlformats.org/officeDocument/2006/customXml" ds:itemID="{85932ACD-08EC-451E-9FDD-5CE022FAD0A6}">
  <ds:schemaRefs>
    <ds:schemaRef ds:uri="http://schemas.microsoft.com/sharepoint/v3/contenttype/forms"/>
  </ds:schemaRefs>
</ds:datastoreItem>
</file>

<file path=customXml/itemProps3.xml><?xml version="1.0" encoding="utf-8"?>
<ds:datastoreItem xmlns:ds="http://schemas.openxmlformats.org/officeDocument/2006/customXml" ds:itemID="{AA2CE1A3-F298-4F67-8B0A-0C67C7325243}">
  <ds:schemaRefs>
    <ds:schemaRef ds:uri="8c14efb5-1479-45bb-abdb-689675c213d6"/>
    <ds:schemaRef ds:uri="c2da9a59-b3ec-4293-b49c-04b3a18a69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wawnewbrand</Template>
  <TotalTime>3083</TotalTime>
  <Words>4954</Words>
  <Application>Microsoft Macintosh PowerPoint</Application>
  <PresentationFormat>Widescreen</PresentationFormat>
  <Paragraphs>1056</Paragraphs>
  <Slides>65</Slides>
  <Notes>59</Notes>
  <HiddenSlides>1</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85" baseType="lpstr">
      <vt:lpstr>Agency FB</vt:lpstr>
      <vt:lpstr>Aharoni</vt:lpstr>
      <vt:lpstr>Aptos</vt:lpstr>
      <vt:lpstr>Aptos Display</vt:lpstr>
      <vt:lpstr>Arial</vt:lpstr>
      <vt:lpstr>Arial Black</vt:lpstr>
      <vt:lpstr>Arial Rounded MT Bold</vt:lpstr>
      <vt:lpstr>Bierstadt</vt:lpstr>
      <vt:lpstr>Calibri</vt:lpstr>
      <vt:lpstr>DM Sans</vt:lpstr>
      <vt:lpstr>Helvetica Neue Medium</vt:lpstr>
      <vt:lpstr>Lato Light</vt:lpstr>
      <vt:lpstr>Meta</vt:lpstr>
      <vt:lpstr>Oswald</vt:lpstr>
      <vt:lpstr>Poppins</vt:lpstr>
      <vt:lpstr>Segoe UI</vt:lpstr>
      <vt:lpstr>Wingdings</vt:lpstr>
      <vt:lpstr>ヒラギノ角ゴ Pro W3</vt:lpstr>
      <vt:lpstr>wawnewbrand</vt:lpstr>
      <vt:lpstr>Worksheet</vt:lpstr>
      <vt:lpstr>Moving in the right direction towards retirement</vt:lpstr>
      <vt:lpstr>PowerPoint Presentation</vt:lpstr>
      <vt:lpstr>About us</vt:lpstr>
      <vt:lpstr>PowerPoint Presentation</vt:lpstr>
      <vt:lpstr>PowerPoint Presentation</vt:lpstr>
      <vt:lpstr>Income needs in retirement</vt:lpstr>
      <vt:lpstr>PowerPoint Presentation</vt:lpstr>
      <vt:lpstr>PowerPoint Presentation</vt:lpstr>
      <vt:lpstr>PowerPoint Presentation</vt:lpstr>
      <vt:lpstr>Inflation: average over 10 years</vt:lpstr>
      <vt:lpstr>Inflation: over 10 years</vt:lpstr>
      <vt:lpstr>PowerPoint Presentation</vt:lpstr>
      <vt:lpstr>PowerPoint Presentation</vt:lpstr>
      <vt:lpstr>PowerPoint Presentation</vt:lpstr>
      <vt:lpstr>PowerPoint Presentation</vt:lpstr>
      <vt:lpstr>PowerPoint Presentation</vt:lpstr>
      <vt:lpstr>The State Pension</vt:lpstr>
      <vt:lpstr>PowerPoint Presentation</vt:lpstr>
      <vt:lpstr>PowerPoint Presentation</vt:lpstr>
      <vt:lpstr>PowerPoint Presentation</vt:lpstr>
      <vt:lpstr>Workplace pensions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Inflation, savings and investments</vt:lpstr>
      <vt:lpstr>PowerPoint Presentation</vt:lpstr>
      <vt:lpstr>PowerPoint Presentation</vt:lpstr>
      <vt:lpstr>PowerPoint Presentation</vt:lpstr>
      <vt:lpstr>Personal taxation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Bringing it all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Useful contacts</vt:lpstr>
      <vt:lpstr>PowerPoint Presentation</vt:lpstr>
      <vt:lpstr>PowerPoint Presentation</vt:lpstr>
      <vt:lpstr>PowerPoint Presentation</vt:lpstr>
      <vt:lpstr>PowerPoint Presentation</vt:lpstr>
    </vt:vector>
  </TitlesOfParts>
  <Company>WealthAtWork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Paulette H Smith</dc:creator>
  <cp:lastModifiedBy>Samantha Cummings</cp:lastModifiedBy>
  <cp:revision>244</cp:revision>
  <dcterms:created xsi:type="dcterms:W3CDTF">2011-02-28T12:21:05Z</dcterms:created>
  <dcterms:modified xsi:type="dcterms:W3CDTF">2026-04-07T10:12:44Z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0x0101005EB4E7CA60B79D4CA477D16A58F1183B</vt:lpwstr>
  </property>
</Properties>
</file>