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5349" r:id="rId3"/>
    <p:sldId id="4782" r:id="rId4"/>
    <p:sldId id="315" r:id="rId5"/>
    <p:sldId id="432" r:id="rId6"/>
    <p:sldId id="5351" r:id="rId7"/>
    <p:sldId id="2394" r:id="rId8"/>
    <p:sldId id="4791" r:id="rId9"/>
    <p:sldId id="4792" r:id="rId10"/>
    <p:sldId id="1561" r:id="rId11"/>
    <p:sldId id="1959" r:id="rId12"/>
    <p:sldId id="422" r:id="rId13"/>
    <p:sldId id="2393" r:id="rId14"/>
    <p:sldId id="2616" r:id="rId15"/>
    <p:sldId id="4795" r:id="rId16"/>
    <p:sldId id="5359" r:id="rId17"/>
    <p:sldId id="5360" r:id="rId18"/>
    <p:sldId id="2270" r:id="rId19"/>
    <p:sldId id="2271" r:id="rId20"/>
    <p:sldId id="2272" r:id="rId21"/>
    <p:sldId id="1579" r:id="rId22"/>
    <p:sldId id="1552" r:id="rId23"/>
    <p:sldId id="2273" r:id="rId24"/>
    <p:sldId id="2274" r:id="rId25"/>
    <p:sldId id="2275" r:id="rId26"/>
    <p:sldId id="2276" r:id="rId27"/>
    <p:sldId id="2277" r:id="rId28"/>
    <p:sldId id="2278" r:id="rId29"/>
    <p:sldId id="4790" r:id="rId30"/>
    <p:sldId id="4645" r:id="rId31"/>
    <p:sldId id="4562" r:id="rId32"/>
    <p:sldId id="5420" r:id="rId33"/>
    <p:sldId id="4141" r:id="rId34"/>
    <p:sldId id="4649" r:id="rId35"/>
    <p:sldId id="2279" r:id="rId36"/>
    <p:sldId id="1547" r:id="rId37"/>
    <p:sldId id="2395" r:id="rId38"/>
    <p:sldId id="2397" r:id="rId39"/>
    <p:sldId id="770" r:id="rId40"/>
    <p:sldId id="300" r:id="rId41"/>
    <p:sldId id="2594" r:id="rId42"/>
    <p:sldId id="2608" r:id="rId43"/>
    <p:sldId id="2610" r:id="rId44"/>
    <p:sldId id="2611" r:id="rId45"/>
    <p:sldId id="5354" r:id="rId46"/>
    <p:sldId id="5355" r:id="rId47"/>
    <p:sldId id="2219" r:id="rId48"/>
    <p:sldId id="575" r:id="rId49"/>
    <p:sldId id="5356" r:id="rId50"/>
    <p:sldId id="4556" r:id="rId51"/>
    <p:sldId id="5357" r:id="rId52"/>
    <p:sldId id="5358" r:id="rId5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86709-6E1A-C7EA-D104-6241B530999F}" name="Andy Maggs" initials="AM" userId="S::andy.maggs@wealthatwork.co.uk::46c2412b-bd2f-44d8-b2bb-5da3ed995c2b" providerId="AD"/>
  <p188:author id="{E995D0CB-A95D-BC65-3552-A4EBECF449A3}" name="Russell Johnson" initials="RJ" userId="S::russell.johnson@wealthatwork.co.uk::706d41a8-f39f-40d9-a557-cc67e94c8c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ckson Sanders" initials="JS" lastIdx="42" clrIdx="6">
    <p:extLst>
      <p:ext uri="{19B8F6BF-5375-455C-9EA6-DF929625EA0E}">
        <p15:presenceInfo xmlns:p15="http://schemas.microsoft.com/office/powerpoint/2012/main" userId="S::jackson.sanders@wealthatwork.co.uk::1b978f50-08db-430f-b59b-f078371d9193" providerId="AD"/>
      </p:ext>
    </p:extLst>
  </p:cmAuthor>
  <p:cmAuthor id="1" name="Russell Johnson" initials="RJ" lastIdx="41" clrIdx="0">
    <p:extLst>
      <p:ext uri="{19B8F6BF-5375-455C-9EA6-DF929625EA0E}">
        <p15:presenceInfo xmlns:p15="http://schemas.microsoft.com/office/powerpoint/2012/main" userId="S::russell.johnson@wealthatwork.co.uk::706d41a8-f39f-40d9-a557-cc67e94c8ca2" providerId="AD"/>
      </p:ext>
    </p:extLst>
  </p:cmAuthor>
  <p:cmAuthor id="8" name="Victoria East" initials="VE" lastIdx="46" clrIdx="7">
    <p:extLst>
      <p:ext uri="{19B8F6BF-5375-455C-9EA6-DF929625EA0E}">
        <p15:presenceInfo xmlns:p15="http://schemas.microsoft.com/office/powerpoint/2012/main" userId="S-1-5-21-896381857-1832430731-2431049490-3780" providerId="AD"/>
      </p:ext>
    </p:extLst>
  </p:cmAuthor>
  <p:cmAuthor id="2" name="Author" initials="A" lastIdx="17" clrIdx="1"/>
  <p:cmAuthor id="9" name="Education Design Team" initials="" lastIdx="21" clrIdx="8"/>
  <p:cmAuthor id="3" name="Wallis, Georgina" initials="WG" lastIdx="44" clrIdx="2">
    <p:extLst>
      <p:ext uri="{19B8F6BF-5375-455C-9EA6-DF929625EA0E}">
        <p15:presenceInfo xmlns:p15="http://schemas.microsoft.com/office/powerpoint/2012/main" userId="S::Georgina.Wallis@lseg.com::9fe79ea6-930c-4b42-a7ec-5724e987fe2f" providerId="AD"/>
      </p:ext>
    </p:extLst>
  </p:cmAuthor>
  <p:cmAuthor id="10" name="Education Design" initials="ED" lastIdx="1" clrIdx="9"/>
  <p:cmAuthor id="4" name="Gareth Davies" initials="GD" lastIdx="4" clrIdx="3">
    <p:extLst>
      <p:ext uri="{19B8F6BF-5375-455C-9EA6-DF929625EA0E}">
        <p15:presenceInfo xmlns:p15="http://schemas.microsoft.com/office/powerpoint/2012/main" userId="S-1-5-21-896381857-1832430731-2431049490-4123" providerId="AD"/>
      </p:ext>
    </p:extLst>
  </p:cmAuthor>
  <p:cmAuthor id="11" name="Update" initials="" lastIdx="12" clrIdx="10"/>
  <p:cmAuthor id="5" name="Lau, Ava" initials="LA" lastIdx="6" clrIdx="4">
    <p:extLst>
      <p:ext uri="{19B8F6BF-5375-455C-9EA6-DF929625EA0E}">
        <p15:presenceInfo xmlns:p15="http://schemas.microsoft.com/office/powerpoint/2012/main" userId="S::Ava.Lau@lseg.com::d04b151f-b242-4e42-b389-e7d17373bb4e" providerId="AD"/>
      </p:ext>
    </p:extLst>
  </p:cmAuthor>
  <p:cmAuthor id="12" name="found" initials="me" lastIdx="4" clrIdx="11"/>
  <p:cmAuthor id="6" name="Andy Maggs" initials="AM" lastIdx="29" clrIdx="5">
    <p:extLst>
      <p:ext uri="{19B8F6BF-5375-455C-9EA6-DF929625EA0E}">
        <p15:presenceInfo xmlns:p15="http://schemas.microsoft.com/office/powerpoint/2012/main" userId="S::andy.maggs@wealthatwork.co.uk::46c2412b-bd2f-44d8-b2bb-5da3ed995c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75A7"/>
    <a:srgbClr val="00A5E3"/>
    <a:srgbClr val="B1B66E"/>
    <a:srgbClr val="683642"/>
    <a:srgbClr val="815D91"/>
    <a:srgbClr val="7DC202"/>
    <a:srgbClr val="7A2A3D"/>
    <a:srgbClr val="00A2E2"/>
    <a:srgbClr val="12A2FA"/>
    <a:srgbClr val="047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8" autoAdjust="0"/>
    <p:restoredTop sz="86077" autoAdjust="0"/>
  </p:normalViewPr>
  <p:slideViewPr>
    <p:cSldViewPr snapToGrid="0" snapToObjects="1">
      <p:cViewPr varScale="1">
        <p:scale>
          <a:sx n="67" d="100"/>
          <a:sy n="67" d="100"/>
        </p:scale>
        <p:origin x="1392" y="3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varScale="1">
      <p:scale>
        <a:sx n="1" d="1"/>
        <a:sy n="1" d="1"/>
      </p:scale>
      <p:origin x="0" y="0"/>
    </p:cViewPr>
  </p:sorterViewPr>
  <p:notesViewPr>
    <p:cSldViewPr snapToGrid="0" snapToObject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Sanders" userId="1b978f50-08db-430f-b59b-f078371d9193" providerId="ADAL" clId="{8E634416-93AA-4F97-B831-ADCF7888AC36}"/>
    <pc:docChg chg="custSel modSld">
      <pc:chgData name="Jackson Sanders" userId="1b978f50-08db-430f-b59b-f078371d9193" providerId="ADAL" clId="{8E634416-93AA-4F97-B831-ADCF7888AC36}" dt="2025-01-17T16:04:38.211" v="208" actId="34135"/>
      <pc:docMkLst>
        <pc:docMk/>
      </pc:docMkLst>
      <pc:sldChg chg="modSp mod">
        <pc:chgData name="Jackson Sanders" userId="1b978f50-08db-430f-b59b-f078371d9193" providerId="ADAL" clId="{8E634416-93AA-4F97-B831-ADCF7888AC36}" dt="2025-01-17T16:04:38.211" v="208" actId="34135"/>
        <pc:sldMkLst>
          <pc:docMk/>
          <pc:sldMk cId="2019195220" sldId="256"/>
        </pc:sldMkLst>
        <pc:spChg chg="mod">
          <ac:chgData name="Jackson Sanders" userId="1b978f50-08db-430f-b59b-f078371d9193" providerId="ADAL" clId="{8E634416-93AA-4F97-B831-ADCF7888AC36}" dt="2025-01-17T16:04:14.261" v="2" actId="207"/>
          <ac:spMkLst>
            <pc:docMk/>
            <pc:sldMk cId="2019195220" sldId="256"/>
            <ac:spMk id="2" creationId="{1934423F-4E96-B2CB-4B59-3078D881A733}"/>
          </ac:spMkLst>
        </pc:spChg>
        <pc:spChg chg="mod">
          <ac:chgData name="Jackson Sanders" userId="1b978f50-08db-430f-b59b-f078371d9193" providerId="ADAL" clId="{8E634416-93AA-4F97-B831-ADCF7888AC36}" dt="2025-01-17T16:04:38.211" v="208" actId="34135"/>
          <ac:spMkLst>
            <pc:docMk/>
            <pc:sldMk cId="2019195220" sldId="256"/>
            <ac:spMk id="3" creationId="{8927B74E-7938-DBB1-B67D-A004CCD3DCD9}"/>
          </ac:spMkLst>
        </pc:spChg>
      </pc:sldChg>
      <pc:sldChg chg="modSp mod">
        <pc:chgData name="Jackson Sanders" userId="1b978f50-08db-430f-b59b-f078371d9193" providerId="ADAL" clId="{8E634416-93AA-4F97-B831-ADCF7888AC36}" dt="2025-01-17T16:04:14.322" v="119" actId="207"/>
        <pc:sldMkLst>
          <pc:docMk/>
          <pc:sldMk cId="3665824416" sldId="300"/>
        </pc:sldMkLst>
        <pc:spChg chg="mod">
          <ac:chgData name="Jackson Sanders" userId="1b978f50-08db-430f-b59b-f078371d9193" providerId="ADAL" clId="{8E634416-93AA-4F97-B831-ADCF7888AC36}" dt="2025-01-17T16:04:14.322" v="119" actId="207"/>
          <ac:spMkLst>
            <pc:docMk/>
            <pc:sldMk cId="3665824416" sldId="300"/>
            <ac:spMk id="2" creationId="{467C31F3-BEDE-378C-3AC6-BA031A8FD665}"/>
          </ac:spMkLst>
        </pc:spChg>
      </pc:sldChg>
      <pc:sldChg chg="modSp mod">
        <pc:chgData name="Jackson Sanders" userId="1b978f50-08db-430f-b59b-f078371d9193" providerId="ADAL" clId="{8E634416-93AA-4F97-B831-ADCF7888AC36}" dt="2025-01-17T16:04:14.269" v="11" actId="207"/>
        <pc:sldMkLst>
          <pc:docMk/>
          <pc:sldMk cId="2844858735" sldId="315"/>
        </pc:sldMkLst>
        <pc:spChg chg="mod">
          <ac:chgData name="Jackson Sanders" userId="1b978f50-08db-430f-b59b-f078371d9193" providerId="ADAL" clId="{8E634416-93AA-4F97-B831-ADCF7888AC36}" dt="2025-01-17T16:04:14.269" v="11" actId="207"/>
          <ac:spMkLst>
            <pc:docMk/>
            <pc:sldMk cId="2844858735" sldId="315"/>
            <ac:spMk id="2" creationId="{CA1C6371-3930-528F-C9EF-E4509DCE8A2A}"/>
          </ac:spMkLst>
        </pc:spChg>
      </pc:sldChg>
      <pc:sldChg chg="modSp mod">
        <pc:chgData name="Jackson Sanders" userId="1b978f50-08db-430f-b59b-f078371d9193" providerId="ADAL" clId="{8E634416-93AA-4F97-B831-ADCF7888AC36}" dt="2025-01-17T16:04:14.281" v="35" actId="207"/>
        <pc:sldMkLst>
          <pc:docMk/>
          <pc:sldMk cId="1824407679" sldId="422"/>
        </pc:sldMkLst>
        <pc:spChg chg="mod">
          <ac:chgData name="Jackson Sanders" userId="1b978f50-08db-430f-b59b-f078371d9193" providerId="ADAL" clId="{8E634416-93AA-4F97-B831-ADCF7888AC36}" dt="2025-01-17T16:04:14.281" v="35" actId="207"/>
          <ac:spMkLst>
            <pc:docMk/>
            <pc:sldMk cId="1824407679" sldId="422"/>
            <ac:spMk id="3" creationId="{E61553DC-3DD9-9B5A-4051-3086FCAEA969}"/>
          </ac:spMkLst>
        </pc:spChg>
      </pc:sldChg>
      <pc:sldChg chg="modSp mod">
        <pc:chgData name="Jackson Sanders" userId="1b978f50-08db-430f-b59b-f078371d9193" providerId="ADAL" clId="{8E634416-93AA-4F97-B831-ADCF7888AC36}" dt="2025-01-17T16:04:14.270" v="14" actId="207"/>
        <pc:sldMkLst>
          <pc:docMk/>
          <pc:sldMk cId="1207344089" sldId="432"/>
        </pc:sldMkLst>
        <pc:spChg chg="mod">
          <ac:chgData name="Jackson Sanders" userId="1b978f50-08db-430f-b59b-f078371d9193" providerId="ADAL" clId="{8E634416-93AA-4F97-B831-ADCF7888AC36}" dt="2025-01-17T16:04:14.270" v="14" actId="207"/>
          <ac:spMkLst>
            <pc:docMk/>
            <pc:sldMk cId="1207344089" sldId="432"/>
            <ac:spMk id="3" creationId="{87C9F7DF-4E31-80BC-F2B0-099603CFED7E}"/>
          </ac:spMkLst>
        </pc:spChg>
      </pc:sldChg>
      <pc:sldChg chg="modSp mod">
        <pc:chgData name="Jackson Sanders" userId="1b978f50-08db-430f-b59b-f078371d9193" providerId="ADAL" clId="{8E634416-93AA-4F97-B831-ADCF7888AC36}" dt="2025-01-17T16:04:14.330" v="137" actId="207"/>
        <pc:sldMkLst>
          <pc:docMk/>
          <pc:sldMk cId="1597189883" sldId="575"/>
        </pc:sldMkLst>
        <pc:spChg chg="mod">
          <ac:chgData name="Jackson Sanders" userId="1b978f50-08db-430f-b59b-f078371d9193" providerId="ADAL" clId="{8E634416-93AA-4F97-B831-ADCF7888AC36}" dt="2025-01-17T16:04:14.330" v="137" actId="207"/>
          <ac:spMkLst>
            <pc:docMk/>
            <pc:sldMk cId="1597189883" sldId="575"/>
            <ac:spMk id="2" creationId="{7DC9B58C-FAF9-C422-2B27-F597D0ABD3D1}"/>
          </ac:spMkLst>
        </pc:spChg>
      </pc:sldChg>
      <pc:sldChg chg="modSp mod">
        <pc:chgData name="Jackson Sanders" userId="1b978f50-08db-430f-b59b-f078371d9193" providerId="ADAL" clId="{8E634416-93AA-4F97-B831-ADCF7888AC36}" dt="2025-01-17T16:04:14.320" v="116" actId="207"/>
        <pc:sldMkLst>
          <pc:docMk/>
          <pc:sldMk cId="3714768957" sldId="770"/>
        </pc:sldMkLst>
        <pc:spChg chg="mod">
          <ac:chgData name="Jackson Sanders" userId="1b978f50-08db-430f-b59b-f078371d9193" providerId="ADAL" clId="{8E634416-93AA-4F97-B831-ADCF7888AC36}" dt="2025-01-17T16:04:14.320" v="116" actId="207"/>
          <ac:spMkLst>
            <pc:docMk/>
            <pc:sldMk cId="3714768957" sldId="770"/>
            <ac:spMk id="5" creationId="{C98B22BC-A334-7F09-4E71-D31FDFF5B1A6}"/>
          </ac:spMkLst>
        </pc:spChg>
      </pc:sldChg>
      <pc:sldChg chg="modSp mod">
        <pc:chgData name="Jackson Sanders" userId="1b978f50-08db-430f-b59b-f078371d9193" providerId="ADAL" clId="{8E634416-93AA-4F97-B831-ADCF7888AC36}" dt="2025-01-17T16:04:14.316" v="107" actId="207"/>
        <pc:sldMkLst>
          <pc:docMk/>
          <pc:sldMk cId="1065599286" sldId="1547"/>
        </pc:sldMkLst>
        <pc:spChg chg="mod">
          <ac:chgData name="Jackson Sanders" userId="1b978f50-08db-430f-b59b-f078371d9193" providerId="ADAL" clId="{8E634416-93AA-4F97-B831-ADCF7888AC36}" dt="2025-01-17T16:04:14.316" v="107" actId="207"/>
          <ac:spMkLst>
            <pc:docMk/>
            <pc:sldMk cId="1065599286" sldId="1547"/>
            <ac:spMk id="3" creationId="{299DD849-EA4E-61D3-64D1-18563A1B506C}"/>
          </ac:spMkLst>
        </pc:spChg>
      </pc:sldChg>
      <pc:sldChg chg="modSp mod">
        <pc:chgData name="Jackson Sanders" userId="1b978f50-08db-430f-b59b-f078371d9193" providerId="ADAL" clId="{8E634416-93AA-4F97-B831-ADCF7888AC36}" dt="2025-01-17T16:04:14.296" v="65" actId="207"/>
        <pc:sldMkLst>
          <pc:docMk/>
          <pc:sldMk cId="4005549971" sldId="1552"/>
        </pc:sldMkLst>
        <pc:spChg chg="mod">
          <ac:chgData name="Jackson Sanders" userId="1b978f50-08db-430f-b59b-f078371d9193" providerId="ADAL" clId="{8E634416-93AA-4F97-B831-ADCF7888AC36}" dt="2025-01-17T16:04:14.296" v="65" actId="207"/>
          <ac:spMkLst>
            <pc:docMk/>
            <pc:sldMk cId="4005549971" sldId="1552"/>
            <ac:spMk id="2" creationId="{4BF587EF-1F2A-5A48-6EF2-33E5BCB29EC2}"/>
          </ac:spMkLst>
        </pc:spChg>
      </pc:sldChg>
      <pc:sldChg chg="modSp mod">
        <pc:chgData name="Jackson Sanders" userId="1b978f50-08db-430f-b59b-f078371d9193" providerId="ADAL" clId="{8E634416-93AA-4F97-B831-ADCF7888AC36}" dt="2025-01-17T16:04:14.278" v="29" actId="207"/>
        <pc:sldMkLst>
          <pc:docMk/>
          <pc:sldMk cId="3874708143" sldId="1561"/>
        </pc:sldMkLst>
        <pc:spChg chg="mod">
          <ac:chgData name="Jackson Sanders" userId="1b978f50-08db-430f-b59b-f078371d9193" providerId="ADAL" clId="{8E634416-93AA-4F97-B831-ADCF7888AC36}" dt="2025-01-17T16:04:14.278" v="29" actId="207"/>
          <ac:spMkLst>
            <pc:docMk/>
            <pc:sldMk cId="3874708143" sldId="1561"/>
            <ac:spMk id="3" creationId="{4C593DB1-780B-60D8-E7E5-5D88BC14397F}"/>
          </ac:spMkLst>
        </pc:spChg>
      </pc:sldChg>
      <pc:sldChg chg="modSp mod">
        <pc:chgData name="Jackson Sanders" userId="1b978f50-08db-430f-b59b-f078371d9193" providerId="ADAL" clId="{8E634416-93AA-4F97-B831-ADCF7888AC36}" dt="2025-01-17T16:04:14.294" v="62" actId="207"/>
        <pc:sldMkLst>
          <pc:docMk/>
          <pc:sldMk cId="1670759541" sldId="1579"/>
        </pc:sldMkLst>
        <pc:spChg chg="mod">
          <ac:chgData name="Jackson Sanders" userId="1b978f50-08db-430f-b59b-f078371d9193" providerId="ADAL" clId="{8E634416-93AA-4F97-B831-ADCF7888AC36}" dt="2025-01-17T16:04:14.294" v="62" actId="207"/>
          <ac:spMkLst>
            <pc:docMk/>
            <pc:sldMk cId="1670759541" sldId="1579"/>
            <ac:spMk id="2" creationId="{7D7E45FE-F5F4-4754-199F-6769E13A8024}"/>
          </ac:spMkLst>
        </pc:spChg>
      </pc:sldChg>
      <pc:sldChg chg="modSp mod">
        <pc:chgData name="Jackson Sanders" userId="1b978f50-08db-430f-b59b-f078371d9193" providerId="ADAL" clId="{8E634416-93AA-4F97-B831-ADCF7888AC36}" dt="2025-01-17T16:04:14.280" v="32" actId="207"/>
        <pc:sldMkLst>
          <pc:docMk/>
          <pc:sldMk cId="2468620565" sldId="1959"/>
        </pc:sldMkLst>
        <pc:spChg chg="mod">
          <ac:chgData name="Jackson Sanders" userId="1b978f50-08db-430f-b59b-f078371d9193" providerId="ADAL" clId="{8E634416-93AA-4F97-B831-ADCF7888AC36}" dt="2025-01-17T16:04:14.280" v="32" actId="207"/>
          <ac:spMkLst>
            <pc:docMk/>
            <pc:sldMk cId="2468620565" sldId="1959"/>
            <ac:spMk id="3" creationId="{F5155A3C-6605-AE94-946D-CDD40DB181C4}"/>
          </ac:spMkLst>
        </pc:spChg>
      </pc:sldChg>
      <pc:sldChg chg="modSp mod">
        <pc:chgData name="Jackson Sanders" userId="1b978f50-08db-430f-b59b-f078371d9193" providerId="ADAL" clId="{8E634416-93AA-4F97-B831-ADCF7888AC36}" dt="2025-01-17T16:04:14.329" v="134" actId="207"/>
        <pc:sldMkLst>
          <pc:docMk/>
          <pc:sldMk cId="748706258" sldId="2219"/>
        </pc:sldMkLst>
        <pc:spChg chg="mod">
          <ac:chgData name="Jackson Sanders" userId="1b978f50-08db-430f-b59b-f078371d9193" providerId="ADAL" clId="{8E634416-93AA-4F97-B831-ADCF7888AC36}" dt="2025-01-17T16:04:14.329" v="134" actId="207"/>
          <ac:spMkLst>
            <pc:docMk/>
            <pc:sldMk cId="748706258" sldId="2219"/>
            <ac:spMk id="2" creationId="{0D6C1C6E-7E00-9CE4-86CF-A93943F94558}"/>
          </ac:spMkLst>
        </pc:spChg>
      </pc:sldChg>
      <pc:sldChg chg="modSp mod">
        <pc:chgData name="Jackson Sanders" userId="1b978f50-08db-430f-b59b-f078371d9193" providerId="ADAL" clId="{8E634416-93AA-4F97-B831-ADCF7888AC36}" dt="2025-01-17T16:04:14.290" v="53" actId="207"/>
        <pc:sldMkLst>
          <pc:docMk/>
          <pc:sldMk cId="3466236352" sldId="2270"/>
        </pc:sldMkLst>
        <pc:spChg chg="mod">
          <ac:chgData name="Jackson Sanders" userId="1b978f50-08db-430f-b59b-f078371d9193" providerId="ADAL" clId="{8E634416-93AA-4F97-B831-ADCF7888AC36}" dt="2025-01-17T16:04:14.290" v="53" actId="207"/>
          <ac:spMkLst>
            <pc:docMk/>
            <pc:sldMk cId="3466236352" sldId="2270"/>
            <ac:spMk id="2" creationId="{751506BC-EEAB-B7E0-C02B-7511909A06EA}"/>
          </ac:spMkLst>
        </pc:spChg>
      </pc:sldChg>
      <pc:sldChg chg="modSp mod">
        <pc:chgData name="Jackson Sanders" userId="1b978f50-08db-430f-b59b-f078371d9193" providerId="ADAL" clId="{8E634416-93AA-4F97-B831-ADCF7888AC36}" dt="2025-01-17T16:04:14.291" v="56" actId="207"/>
        <pc:sldMkLst>
          <pc:docMk/>
          <pc:sldMk cId="2070725986" sldId="2271"/>
        </pc:sldMkLst>
        <pc:spChg chg="mod">
          <ac:chgData name="Jackson Sanders" userId="1b978f50-08db-430f-b59b-f078371d9193" providerId="ADAL" clId="{8E634416-93AA-4F97-B831-ADCF7888AC36}" dt="2025-01-17T16:04:14.291" v="56" actId="207"/>
          <ac:spMkLst>
            <pc:docMk/>
            <pc:sldMk cId="2070725986" sldId="2271"/>
            <ac:spMk id="2" creationId="{C268095D-8109-C25A-7DD0-2B474563B4AC}"/>
          </ac:spMkLst>
        </pc:spChg>
      </pc:sldChg>
      <pc:sldChg chg="modSp mod">
        <pc:chgData name="Jackson Sanders" userId="1b978f50-08db-430f-b59b-f078371d9193" providerId="ADAL" clId="{8E634416-93AA-4F97-B831-ADCF7888AC36}" dt="2025-01-17T16:04:14.293" v="59" actId="207"/>
        <pc:sldMkLst>
          <pc:docMk/>
          <pc:sldMk cId="3979204568" sldId="2272"/>
        </pc:sldMkLst>
        <pc:spChg chg="mod">
          <ac:chgData name="Jackson Sanders" userId="1b978f50-08db-430f-b59b-f078371d9193" providerId="ADAL" clId="{8E634416-93AA-4F97-B831-ADCF7888AC36}" dt="2025-01-17T16:04:14.293" v="59" actId="207"/>
          <ac:spMkLst>
            <pc:docMk/>
            <pc:sldMk cId="3979204568" sldId="2272"/>
            <ac:spMk id="2" creationId="{E80D1DCC-E9CD-DDC9-2BDA-99863EF99E2B}"/>
          </ac:spMkLst>
        </pc:spChg>
      </pc:sldChg>
      <pc:sldChg chg="modSp mod">
        <pc:chgData name="Jackson Sanders" userId="1b978f50-08db-430f-b59b-f078371d9193" providerId="ADAL" clId="{8E634416-93AA-4F97-B831-ADCF7888AC36}" dt="2025-01-17T16:04:14.297" v="68" actId="207"/>
        <pc:sldMkLst>
          <pc:docMk/>
          <pc:sldMk cId="1620312239" sldId="2273"/>
        </pc:sldMkLst>
        <pc:spChg chg="mod">
          <ac:chgData name="Jackson Sanders" userId="1b978f50-08db-430f-b59b-f078371d9193" providerId="ADAL" clId="{8E634416-93AA-4F97-B831-ADCF7888AC36}" dt="2025-01-17T16:04:14.297" v="68" actId="207"/>
          <ac:spMkLst>
            <pc:docMk/>
            <pc:sldMk cId="1620312239" sldId="2273"/>
            <ac:spMk id="2" creationId="{459BBB12-D0B9-7179-7DEE-3F7C6B5BD98F}"/>
          </ac:spMkLst>
        </pc:spChg>
      </pc:sldChg>
      <pc:sldChg chg="modSp mod">
        <pc:chgData name="Jackson Sanders" userId="1b978f50-08db-430f-b59b-f078371d9193" providerId="ADAL" clId="{8E634416-93AA-4F97-B831-ADCF7888AC36}" dt="2025-01-17T16:04:14.299" v="71" actId="207"/>
        <pc:sldMkLst>
          <pc:docMk/>
          <pc:sldMk cId="939569525" sldId="2274"/>
        </pc:sldMkLst>
        <pc:spChg chg="mod">
          <ac:chgData name="Jackson Sanders" userId="1b978f50-08db-430f-b59b-f078371d9193" providerId="ADAL" clId="{8E634416-93AA-4F97-B831-ADCF7888AC36}" dt="2025-01-17T16:04:14.299" v="71" actId="207"/>
          <ac:spMkLst>
            <pc:docMk/>
            <pc:sldMk cId="939569525" sldId="2274"/>
            <ac:spMk id="2" creationId="{46DA5F22-A2D6-B968-FDED-D3BD857A1C5C}"/>
          </ac:spMkLst>
        </pc:spChg>
      </pc:sldChg>
      <pc:sldChg chg="modSp mod">
        <pc:chgData name="Jackson Sanders" userId="1b978f50-08db-430f-b59b-f078371d9193" providerId="ADAL" clId="{8E634416-93AA-4F97-B831-ADCF7888AC36}" dt="2025-01-17T16:04:14.300" v="74" actId="207"/>
        <pc:sldMkLst>
          <pc:docMk/>
          <pc:sldMk cId="2556465413" sldId="2275"/>
        </pc:sldMkLst>
        <pc:spChg chg="mod">
          <ac:chgData name="Jackson Sanders" userId="1b978f50-08db-430f-b59b-f078371d9193" providerId="ADAL" clId="{8E634416-93AA-4F97-B831-ADCF7888AC36}" dt="2025-01-17T16:04:14.300" v="74" actId="207"/>
          <ac:spMkLst>
            <pc:docMk/>
            <pc:sldMk cId="2556465413" sldId="2275"/>
            <ac:spMk id="2" creationId="{A38701F6-1E1F-BB91-A46B-51976BB00124}"/>
          </ac:spMkLst>
        </pc:spChg>
      </pc:sldChg>
      <pc:sldChg chg="modSp mod">
        <pc:chgData name="Jackson Sanders" userId="1b978f50-08db-430f-b59b-f078371d9193" providerId="ADAL" clId="{8E634416-93AA-4F97-B831-ADCF7888AC36}" dt="2025-01-17T16:04:14.302" v="77" actId="207"/>
        <pc:sldMkLst>
          <pc:docMk/>
          <pc:sldMk cId="1978386134" sldId="2276"/>
        </pc:sldMkLst>
        <pc:spChg chg="mod">
          <ac:chgData name="Jackson Sanders" userId="1b978f50-08db-430f-b59b-f078371d9193" providerId="ADAL" clId="{8E634416-93AA-4F97-B831-ADCF7888AC36}" dt="2025-01-17T16:04:14.302" v="77" actId="207"/>
          <ac:spMkLst>
            <pc:docMk/>
            <pc:sldMk cId="1978386134" sldId="2276"/>
            <ac:spMk id="2" creationId="{11E40C5B-75F7-A9BF-1C3D-CD673B3CB687}"/>
          </ac:spMkLst>
        </pc:spChg>
      </pc:sldChg>
      <pc:sldChg chg="modSp mod">
        <pc:chgData name="Jackson Sanders" userId="1b978f50-08db-430f-b59b-f078371d9193" providerId="ADAL" clId="{8E634416-93AA-4F97-B831-ADCF7888AC36}" dt="2025-01-17T16:04:14.303" v="80" actId="207"/>
        <pc:sldMkLst>
          <pc:docMk/>
          <pc:sldMk cId="86770816" sldId="2277"/>
        </pc:sldMkLst>
        <pc:spChg chg="mod">
          <ac:chgData name="Jackson Sanders" userId="1b978f50-08db-430f-b59b-f078371d9193" providerId="ADAL" clId="{8E634416-93AA-4F97-B831-ADCF7888AC36}" dt="2025-01-17T16:04:14.303" v="80" actId="207"/>
          <ac:spMkLst>
            <pc:docMk/>
            <pc:sldMk cId="86770816" sldId="2277"/>
            <ac:spMk id="2" creationId="{EC73E651-0C40-C7CC-DD92-7A78FFC54773}"/>
          </ac:spMkLst>
        </pc:spChg>
      </pc:sldChg>
      <pc:sldChg chg="modSp mod">
        <pc:chgData name="Jackson Sanders" userId="1b978f50-08db-430f-b59b-f078371d9193" providerId="ADAL" clId="{8E634416-93AA-4F97-B831-ADCF7888AC36}" dt="2025-01-17T16:04:14.305" v="83" actId="207"/>
        <pc:sldMkLst>
          <pc:docMk/>
          <pc:sldMk cId="2740746337" sldId="2278"/>
        </pc:sldMkLst>
        <pc:spChg chg="mod">
          <ac:chgData name="Jackson Sanders" userId="1b978f50-08db-430f-b59b-f078371d9193" providerId="ADAL" clId="{8E634416-93AA-4F97-B831-ADCF7888AC36}" dt="2025-01-17T16:04:14.305" v="83" actId="207"/>
          <ac:spMkLst>
            <pc:docMk/>
            <pc:sldMk cId="2740746337" sldId="2278"/>
            <ac:spMk id="2" creationId="{08FD418D-7F6C-4B6E-7A2E-3261D95B4654}"/>
          </ac:spMkLst>
        </pc:spChg>
      </pc:sldChg>
      <pc:sldChg chg="modSp mod">
        <pc:chgData name="Jackson Sanders" userId="1b978f50-08db-430f-b59b-f078371d9193" providerId="ADAL" clId="{8E634416-93AA-4F97-B831-ADCF7888AC36}" dt="2025-01-17T16:04:14.315" v="104" actId="207"/>
        <pc:sldMkLst>
          <pc:docMk/>
          <pc:sldMk cId="384146605" sldId="2279"/>
        </pc:sldMkLst>
        <pc:spChg chg="mod">
          <ac:chgData name="Jackson Sanders" userId="1b978f50-08db-430f-b59b-f078371d9193" providerId="ADAL" clId="{8E634416-93AA-4F97-B831-ADCF7888AC36}" dt="2025-01-17T16:04:14.315" v="104" actId="207"/>
          <ac:spMkLst>
            <pc:docMk/>
            <pc:sldMk cId="384146605" sldId="2279"/>
            <ac:spMk id="2" creationId="{125D7492-0CF0-FB10-7D40-291F388CF71B}"/>
          </ac:spMkLst>
        </pc:spChg>
      </pc:sldChg>
      <pc:sldChg chg="modSp mod">
        <pc:chgData name="Jackson Sanders" userId="1b978f50-08db-430f-b59b-f078371d9193" providerId="ADAL" clId="{8E634416-93AA-4F97-B831-ADCF7888AC36}" dt="2025-01-17T16:04:14.282" v="38" actId="207"/>
        <pc:sldMkLst>
          <pc:docMk/>
          <pc:sldMk cId="3016325162" sldId="2393"/>
        </pc:sldMkLst>
        <pc:spChg chg="mod">
          <ac:chgData name="Jackson Sanders" userId="1b978f50-08db-430f-b59b-f078371d9193" providerId="ADAL" clId="{8E634416-93AA-4F97-B831-ADCF7888AC36}" dt="2025-01-17T16:04:14.282" v="38" actId="207"/>
          <ac:spMkLst>
            <pc:docMk/>
            <pc:sldMk cId="3016325162" sldId="2393"/>
            <ac:spMk id="2" creationId="{B9B7833A-EF5B-D8AC-3030-2B5AA5FBD344}"/>
          </ac:spMkLst>
        </pc:spChg>
      </pc:sldChg>
      <pc:sldChg chg="modSp mod">
        <pc:chgData name="Jackson Sanders" userId="1b978f50-08db-430f-b59b-f078371d9193" providerId="ADAL" clId="{8E634416-93AA-4F97-B831-ADCF7888AC36}" dt="2025-01-17T16:04:14.273" v="20" actId="207"/>
        <pc:sldMkLst>
          <pc:docMk/>
          <pc:sldMk cId="1224459087" sldId="2394"/>
        </pc:sldMkLst>
        <pc:spChg chg="mod">
          <ac:chgData name="Jackson Sanders" userId="1b978f50-08db-430f-b59b-f078371d9193" providerId="ADAL" clId="{8E634416-93AA-4F97-B831-ADCF7888AC36}" dt="2025-01-17T16:04:14.273" v="20" actId="207"/>
          <ac:spMkLst>
            <pc:docMk/>
            <pc:sldMk cId="1224459087" sldId="2394"/>
            <ac:spMk id="2" creationId="{9195CA72-1139-9464-49E8-EF7E3CD5CCE7}"/>
          </ac:spMkLst>
        </pc:spChg>
      </pc:sldChg>
      <pc:sldChg chg="modSp mod">
        <pc:chgData name="Jackson Sanders" userId="1b978f50-08db-430f-b59b-f078371d9193" providerId="ADAL" clId="{8E634416-93AA-4F97-B831-ADCF7888AC36}" dt="2025-01-17T16:04:14.317" v="110" actId="207"/>
        <pc:sldMkLst>
          <pc:docMk/>
          <pc:sldMk cId="402708786" sldId="2395"/>
        </pc:sldMkLst>
        <pc:spChg chg="mod">
          <ac:chgData name="Jackson Sanders" userId="1b978f50-08db-430f-b59b-f078371d9193" providerId="ADAL" clId="{8E634416-93AA-4F97-B831-ADCF7888AC36}" dt="2025-01-17T16:04:14.317" v="110" actId="207"/>
          <ac:spMkLst>
            <pc:docMk/>
            <pc:sldMk cId="402708786" sldId="2395"/>
            <ac:spMk id="2" creationId="{EAC779CD-B8C2-63E3-7E60-065ED51C3B06}"/>
          </ac:spMkLst>
        </pc:spChg>
      </pc:sldChg>
      <pc:sldChg chg="modSp mod">
        <pc:chgData name="Jackson Sanders" userId="1b978f50-08db-430f-b59b-f078371d9193" providerId="ADAL" clId="{8E634416-93AA-4F97-B831-ADCF7888AC36}" dt="2025-01-17T16:04:14.319" v="113" actId="207"/>
        <pc:sldMkLst>
          <pc:docMk/>
          <pc:sldMk cId="2223587361" sldId="2397"/>
        </pc:sldMkLst>
        <pc:spChg chg="mod">
          <ac:chgData name="Jackson Sanders" userId="1b978f50-08db-430f-b59b-f078371d9193" providerId="ADAL" clId="{8E634416-93AA-4F97-B831-ADCF7888AC36}" dt="2025-01-17T16:04:14.319" v="113" actId="207"/>
          <ac:spMkLst>
            <pc:docMk/>
            <pc:sldMk cId="2223587361" sldId="2397"/>
            <ac:spMk id="2" creationId="{D58F343E-776B-9A63-F249-8F7478166FBB}"/>
          </ac:spMkLst>
        </pc:spChg>
      </pc:sldChg>
      <pc:sldChg chg="modSp mod">
        <pc:chgData name="Jackson Sanders" userId="1b978f50-08db-430f-b59b-f078371d9193" providerId="ADAL" clId="{8E634416-93AA-4F97-B831-ADCF7888AC36}" dt="2025-01-17T16:04:17.146" v="176" actId="207"/>
        <pc:sldMkLst>
          <pc:docMk/>
          <pc:sldMk cId="2895209126" sldId="2594"/>
        </pc:sldMkLst>
        <pc:spChg chg="mod">
          <ac:chgData name="Jackson Sanders" userId="1b978f50-08db-430f-b59b-f078371d9193" providerId="ADAL" clId="{8E634416-93AA-4F97-B831-ADCF7888AC36}" dt="2025-01-17T16:04:14.323" v="122" actId="207"/>
          <ac:spMkLst>
            <pc:docMk/>
            <pc:sldMk cId="2895209126" sldId="2594"/>
            <ac:spMk id="35" creationId="{0FC9C39D-650F-029F-1DA5-4AB5071CB24F}"/>
          </ac:spMkLst>
        </pc:spChg>
        <pc:spChg chg="mod">
          <ac:chgData name="Jackson Sanders" userId="1b978f50-08db-430f-b59b-f078371d9193" providerId="ADAL" clId="{8E634416-93AA-4F97-B831-ADCF7888AC36}" dt="2025-01-17T16:04:17.146" v="176" actId="207"/>
          <ac:spMkLst>
            <pc:docMk/>
            <pc:sldMk cId="2895209126" sldId="2594"/>
            <ac:spMk id="37" creationId="{30D098C1-1303-00F8-41FE-F520A4DCC263}"/>
          </ac:spMkLst>
        </pc:spChg>
      </pc:sldChg>
      <pc:sldChg chg="modSp mod">
        <pc:chgData name="Jackson Sanders" userId="1b978f50-08db-430f-b59b-f078371d9193" providerId="ADAL" clId="{8E634416-93AA-4F97-B831-ADCF7888AC36}" dt="2025-01-17T16:04:17.147" v="179" actId="207"/>
        <pc:sldMkLst>
          <pc:docMk/>
          <pc:sldMk cId="2372081555" sldId="2608"/>
        </pc:sldMkLst>
        <pc:spChg chg="mod">
          <ac:chgData name="Jackson Sanders" userId="1b978f50-08db-430f-b59b-f078371d9193" providerId="ADAL" clId="{8E634416-93AA-4F97-B831-ADCF7888AC36}" dt="2025-01-17T16:04:14.324" v="125" actId="207"/>
          <ac:spMkLst>
            <pc:docMk/>
            <pc:sldMk cId="2372081555" sldId="2608"/>
            <ac:spMk id="4" creationId="{635FDCBF-9165-9188-E8A2-1DC8F25EB2F0}"/>
          </ac:spMkLst>
        </pc:spChg>
        <pc:spChg chg="mod">
          <ac:chgData name="Jackson Sanders" userId="1b978f50-08db-430f-b59b-f078371d9193" providerId="ADAL" clId="{8E634416-93AA-4F97-B831-ADCF7888AC36}" dt="2025-01-17T16:04:17.147" v="179" actId="207"/>
          <ac:spMkLst>
            <pc:docMk/>
            <pc:sldMk cId="2372081555" sldId="2608"/>
            <ac:spMk id="6" creationId="{BBD2D7D1-C237-82E5-090A-2A5663973FB7}"/>
          </ac:spMkLst>
        </pc:spChg>
      </pc:sldChg>
      <pc:sldChg chg="modSp mod">
        <pc:chgData name="Jackson Sanders" userId="1b978f50-08db-430f-b59b-f078371d9193" providerId="ADAL" clId="{8E634416-93AA-4F97-B831-ADCF7888AC36}" dt="2025-01-17T16:04:17.148" v="182" actId="207"/>
        <pc:sldMkLst>
          <pc:docMk/>
          <pc:sldMk cId="820167458" sldId="2610"/>
        </pc:sldMkLst>
        <pc:spChg chg="mod">
          <ac:chgData name="Jackson Sanders" userId="1b978f50-08db-430f-b59b-f078371d9193" providerId="ADAL" clId="{8E634416-93AA-4F97-B831-ADCF7888AC36}" dt="2025-01-17T16:04:14.326" v="128" actId="207"/>
          <ac:spMkLst>
            <pc:docMk/>
            <pc:sldMk cId="820167458" sldId="2610"/>
            <ac:spMk id="5" creationId="{B9D1F002-6AF2-8F1E-4AF5-DF2FBA579F49}"/>
          </ac:spMkLst>
        </pc:spChg>
        <pc:spChg chg="mod">
          <ac:chgData name="Jackson Sanders" userId="1b978f50-08db-430f-b59b-f078371d9193" providerId="ADAL" clId="{8E634416-93AA-4F97-B831-ADCF7888AC36}" dt="2025-01-17T16:04:17.148" v="182" actId="207"/>
          <ac:spMkLst>
            <pc:docMk/>
            <pc:sldMk cId="820167458" sldId="2610"/>
            <ac:spMk id="7" creationId="{C07B26D4-0DDB-F3F4-E9F0-91B6B996A605}"/>
          </ac:spMkLst>
        </pc:spChg>
      </pc:sldChg>
      <pc:sldChg chg="modSp mod">
        <pc:chgData name="Jackson Sanders" userId="1b978f50-08db-430f-b59b-f078371d9193" providerId="ADAL" clId="{8E634416-93AA-4F97-B831-ADCF7888AC36}" dt="2025-01-17T16:04:17.150" v="185" actId="207"/>
        <pc:sldMkLst>
          <pc:docMk/>
          <pc:sldMk cId="3703850587" sldId="2611"/>
        </pc:sldMkLst>
        <pc:spChg chg="mod">
          <ac:chgData name="Jackson Sanders" userId="1b978f50-08db-430f-b59b-f078371d9193" providerId="ADAL" clId="{8E634416-93AA-4F97-B831-ADCF7888AC36}" dt="2025-01-17T16:04:14.328" v="131" actId="207"/>
          <ac:spMkLst>
            <pc:docMk/>
            <pc:sldMk cId="3703850587" sldId="2611"/>
            <ac:spMk id="3" creationId="{4129144E-4CFF-66BE-4FA5-8BE1A865D54F}"/>
          </ac:spMkLst>
        </pc:spChg>
        <pc:spChg chg="mod">
          <ac:chgData name="Jackson Sanders" userId="1b978f50-08db-430f-b59b-f078371d9193" providerId="ADAL" clId="{8E634416-93AA-4F97-B831-ADCF7888AC36}" dt="2025-01-17T16:04:17.150" v="185" actId="207"/>
          <ac:spMkLst>
            <pc:docMk/>
            <pc:sldMk cId="3703850587" sldId="2611"/>
            <ac:spMk id="5" creationId="{2A4020D8-F830-CE74-1928-A70F1CCF6FF9}"/>
          </ac:spMkLst>
        </pc:spChg>
      </pc:sldChg>
      <pc:sldChg chg="modSp mod">
        <pc:chgData name="Jackson Sanders" userId="1b978f50-08db-430f-b59b-f078371d9193" providerId="ADAL" clId="{8E634416-93AA-4F97-B831-ADCF7888AC36}" dt="2025-01-17T16:04:14.284" v="41" actId="207"/>
        <pc:sldMkLst>
          <pc:docMk/>
          <pc:sldMk cId="1766819989" sldId="2616"/>
        </pc:sldMkLst>
        <pc:spChg chg="mod">
          <ac:chgData name="Jackson Sanders" userId="1b978f50-08db-430f-b59b-f078371d9193" providerId="ADAL" clId="{8E634416-93AA-4F97-B831-ADCF7888AC36}" dt="2025-01-17T16:04:14.284" v="41" actId="207"/>
          <ac:spMkLst>
            <pc:docMk/>
            <pc:sldMk cId="1766819989" sldId="2616"/>
            <ac:spMk id="2" creationId="{DB746A99-6970-1BE9-2ECC-9F2A2ACE92B3}"/>
          </ac:spMkLst>
        </pc:spChg>
      </pc:sldChg>
      <pc:sldChg chg="modSp mod">
        <pc:chgData name="Jackson Sanders" userId="1b978f50-08db-430f-b59b-f078371d9193" providerId="ADAL" clId="{8E634416-93AA-4F97-B831-ADCF7888AC36}" dt="2025-01-17T16:04:17.142" v="170" actId="207"/>
        <pc:sldMkLst>
          <pc:docMk/>
          <pc:sldMk cId="123969304" sldId="4141"/>
        </pc:sldMkLst>
        <pc:spChg chg="mod">
          <ac:chgData name="Jackson Sanders" userId="1b978f50-08db-430f-b59b-f078371d9193" providerId="ADAL" clId="{8E634416-93AA-4F97-B831-ADCF7888AC36}" dt="2025-01-17T16:04:14.312" v="98" actId="207"/>
          <ac:spMkLst>
            <pc:docMk/>
            <pc:sldMk cId="123969304" sldId="4141"/>
            <ac:spMk id="3" creationId="{C9BF45AA-5FB3-7F41-1751-8158E0729580}"/>
          </ac:spMkLst>
        </pc:spChg>
        <pc:spChg chg="mod">
          <ac:chgData name="Jackson Sanders" userId="1b978f50-08db-430f-b59b-f078371d9193" providerId="ADAL" clId="{8E634416-93AA-4F97-B831-ADCF7888AC36}" dt="2025-01-17T16:04:17.142" v="170" actId="207"/>
          <ac:spMkLst>
            <pc:docMk/>
            <pc:sldMk cId="123969304" sldId="4141"/>
            <ac:spMk id="6" creationId="{31D10C91-6A8A-8D5D-37D5-E1352F49C5CB}"/>
          </ac:spMkLst>
        </pc:spChg>
      </pc:sldChg>
      <pc:sldChg chg="modSp mod">
        <pc:chgData name="Jackson Sanders" userId="1b978f50-08db-430f-b59b-f078371d9193" providerId="ADAL" clId="{8E634416-93AA-4F97-B831-ADCF7888AC36}" dt="2025-01-17T16:04:17.156" v="197" actId="207"/>
        <pc:sldMkLst>
          <pc:docMk/>
          <pc:sldMk cId="673594312" sldId="4556"/>
        </pc:sldMkLst>
        <pc:spChg chg="mod">
          <ac:chgData name="Jackson Sanders" userId="1b978f50-08db-430f-b59b-f078371d9193" providerId="ADAL" clId="{8E634416-93AA-4F97-B831-ADCF7888AC36}" dt="2025-01-17T16:04:14.333" v="143" actId="207"/>
          <ac:spMkLst>
            <pc:docMk/>
            <pc:sldMk cId="673594312" sldId="4556"/>
            <ac:spMk id="4" creationId="{EA58DA0A-7011-1BE5-925E-57CB77F9673C}"/>
          </ac:spMkLst>
        </pc:spChg>
        <pc:spChg chg="mod">
          <ac:chgData name="Jackson Sanders" userId="1b978f50-08db-430f-b59b-f078371d9193" providerId="ADAL" clId="{8E634416-93AA-4F97-B831-ADCF7888AC36}" dt="2025-01-17T16:04:17.156" v="197" actId="207"/>
          <ac:spMkLst>
            <pc:docMk/>
            <pc:sldMk cId="673594312" sldId="4556"/>
            <ac:spMk id="6" creationId="{A9826EB6-C07E-6D3A-FB2A-0CC65B8CB057}"/>
          </ac:spMkLst>
        </pc:spChg>
      </pc:sldChg>
      <pc:sldChg chg="modSp mod">
        <pc:chgData name="Jackson Sanders" userId="1b978f50-08db-430f-b59b-f078371d9193" providerId="ADAL" clId="{8E634416-93AA-4F97-B831-ADCF7888AC36}" dt="2025-01-17T16:04:17.140" v="164" actId="207"/>
        <pc:sldMkLst>
          <pc:docMk/>
          <pc:sldMk cId="4154181071" sldId="4562"/>
        </pc:sldMkLst>
        <pc:spChg chg="mod">
          <ac:chgData name="Jackson Sanders" userId="1b978f50-08db-430f-b59b-f078371d9193" providerId="ADAL" clId="{8E634416-93AA-4F97-B831-ADCF7888AC36}" dt="2025-01-17T16:04:14.309" v="92" actId="207"/>
          <ac:spMkLst>
            <pc:docMk/>
            <pc:sldMk cId="4154181071" sldId="4562"/>
            <ac:spMk id="4" creationId="{03F5A355-7297-CC5C-B56A-48FAB2B60490}"/>
          </ac:spMkLst>
        </pc:spChg>
        <pc:spChg chg="mod">
          <ac:chgData name="Jackson Sanders" userId="1b978f50-08db-430f-b59b-f078371d9193" providerId="ADAL" clId="{8E634416-93AA-4F97-B831-ADCF7888AC36}" dt="2025-01-17T16:04:17.140" v="164" actId="207"/>
          <ac:spMkLst>
            <pc:docMk/>
            <pc:sldMk cId="4154181071" sldId="4562"/>
            <ac:spMk id="6" creationId="{952A936A-2C35-AE3E-1AEB-795049F1FAEE}"/>
          </ac:spMkLst>
        </pc:spChg>
      </pc:sldChg>
      <pc:sldChg chg="modSp mod">
        <pc:chgData name="Jackson Sanders" userId="1b978f50-08db-430f-b59b-f078371d9193" providerId="ADAL" clId="{8E634416-93AA-4F97-B831-ADCF7888AC36}" dt="2025-01-17T16:04:17.138" v="161" actId="207"/>
        <pc:sldMkLst>
          <pc:docMk/>
          <pc:sldMk cId="3585247605" sldId="4645"/>
        </pc:sldMkLst>
        <pc:spChg chg="mod">
          <ac:chgData name="Jackson Sanders" userId="1b978f50-08db-430f-b59b-f078371d9193" providerId="ADAL" clId="{8E634416-93AA-4F97-B831-ADCF7888AC36}" dt="2025-01-17T16:04:14.307" v="89" actId="207"/>
          <ac:spMkLst>
            <pc:docMk/>
            <pc:sldMk cId="3585247605" sldId="4645"/>
            <ac:spMk id="4" creationId="{9E42E62E-7A5C-BA08-398E-200AD600169C}"/>
          </ac:spMkLst>
        </pc:spChg>
        <pc:spChg chg="mod">
          <ac:chgData name="Jackson Sanders" userId="1b978f50-08db-430f-b59b-f078371d9193" providerId="ADAL" clId="{8E634416-93AA-4F97-B831-ADCF7888AC36}" dt="2025-01-17T16:04:17.138" v="161" actId="207"/>
          <ac:spMkLst>
            <pc:docMk/>
            <pc:sldMk cId="3585247605" sldId="4645"/>
            <ac:spMk id="8" creationId="{FA4A24AC-6871-8E41-E88C-37C514FEA6D9}"/>
          </ac:spMkLst>
        </pc:spChg>
      </pc:sldChg>
      <pc:sldChg chg="modSp mod">
        <pc:chgData name="Jackson Sanders" userId="1b978f50-08db-430f-b59b-f078371d9193" providerId="ADAL" clId="{8E634416-93AA-4F97-B831-ADCF7888AC36}" dt="2025-01-17T16:04:14.306" v="86" actId="207"/>
        <pc:sldMkLst>
          <pc:docMk/>
          <pc:sldMk cId="3967145896" sldId="4790"/>
        </pc:sldMkLst>
        <pc:spChg chg="mod">
          <ac:chgData name="Jackson Sanders" userId="1b978f50-08db-430f-b59b-f078371d9193" providerId="ADAL" clId="{8E634416-93AA-4F97-B831-ADCF7888AC36}" dt="2025-01-17T16:04:14.306" v="86" actId="207"/>
          <ac:spMkLst>
            <pc:docMk/>
            <pc:sldMk cId="3967145896" sldId="4790"/>
            <ac:spMk id="3" creationId="{9C67E5B9-2AFE-E138-FBC6-5AD16769FF33}"/>
          </ac:spMkLst>
        </pc:spChg>
      </pc:sldChg>
      <pc:sldChg chg="modSp mod">
        <pc:chgData name="Jackson Sanders" userId="1b978f50-08db-430f-b59b-f078371d9193" providerId="ADAL" clId="{8E634416-93AA-4F97-B831-ADCF7888AC36}" dt="2025-01-17T16:04:14.275" v="23" actId="207"/>
        <pc:sldMkLst>
          <pc:docMk/>
          <pc:sldMk cId="2024567730" sldId="4791"/>
        </pc:sldMkLst>
        <pc:spChg chg="mod">
          <ac:chgData name="Jackson Sanders" userId="1b978f50-08db-430f-b59b-f078371d9193" providerId="ADAL" clId="{8E634416-93AA-4F97-B831-ADCF7888AC36}" dt="2025-01-17T16:04:14.275" v="23" actId="207"/>
          <ac:spMkLst>
            <pc:docMk/>
            <pc:sldMk cId="2024567730" sldId="4791"/>
            <ac:spMk id="3" creationId="{D5DC8BBD-AD9D-E3FE-E813-08511C3802A8}"/>
          </ac:spMkLst>
        </pc:spChg>
      </pc:sldChg>
      <pc:sldChg chg="modSp mod">
        <pc:chgData name="Jackson Sanders" userId="1b978f50-08db-430f-b59b-f078371d9193" providerId="ADAL" clId="{8E634416-93AA-4F97-B831-ADCF7888AC36}" dt="2025-01-17T16:04:14.277" v="26" actId="207"/>
        <pc:sldMkLst>
          <pc:docMk/>
          <pc:sldMk cId="3980242983" sldId="4792"/>
        </pc:sldMkLst>
        <pc:spChg chg="mod">
          <ac:chgData name="Jackson Sanders" userId="1b978f50-08db-430f-b59b-f078371d9193" providerId="ADAL" clId="{8E634416-93AA-4F97-B831-ADCF7888AC36}" dt="2025-01-17T16:04:14.277" v="26" actId="207"/>
          <ac:spMkLst>
            <pc:docMk/>
            <pc:sldMk cId="3980242983" sldId="4792"/>
            <ac:spMk id="3" creationId="{DC108C2C-90DA-21A9-4179-DA1D553FF4F9}"/>
          </ac:spMkLst>
        </pc:spChg>
      </pc:sldChg>
      <pc:sldChg chg="modSp mod">
        <pc:chgData name="Jackson Sanders" userId="1b978f50-08db-430f-b59b-f078371d9193" providerId="ADAL" clId="{8E634416-93AA-4F97-B831-ADCF7888AC36}" dt="2025-01-17T16:04:14.286" v="44" actId="207"/>
        <pc:sldMkLst>
          <pc:docMk/>
          <pc:sldMk cId="3848967462" sldId="4795"/>
        </pc:sldMkLst>
        <pc:spChg chg="mod">
          <ac:chgData name="Jackson Sanders" userId="1b978f50-08db-430f-b59b-f078371d9193" providerId="ADAL" clId="{8E634416-93AA-4F97-B831-ADCF7888AC36}" dt="2025-01-17T16:04:14.286" v="44" actId="207"/>
          <ac:spMkLst>
            <pc:docMk/>
            <pc:sldMk cId="3848967462" sldId="4795"/>
            <ac:spMk id="2" creationId="{686D77D4-F328-FD58-68FF-73E34C9B657F}"/>
          </ac:spMkLst>
        </pc:spChg>
      </pc:sldChg>
      <pc:sldChg chg="modSp mod">
        <pc:chgData name="Jackson Sanders" userId="1b978f50-08db-430f-b59b-f078371d9193" providerId="ADAL" clId="{8E634416-93AA-4F97-B831-ADCF7888AC36}" dt="2025-01-17T16:04:17.132" v="152" actId="207"/>
        <pc:sldMkLst>
          <pc:docMk/>
          <pc:sldMk cId="417583494" sldId="5349"/>
        </pc:sldMkLst>
        <pc:spChg chg="mod">
          <ac:chgData name="Jackson Sanders" userId="1b978f50-08db-430f-b59b-f078371d9193" providerId="ADAL" clId="{8E634416-93AA-4F97-B831-ADCF7888AC36}" dt="2025-01-17T16:04:14.265" v="5" actId="207"/>
          <ac:spMkLst>
            <pc:docMk/>
            <pc:sldMk cId="417583494" sldId="5349"/>
            <ac:spMk id="3" creationId="{80CB1CE1-B9EC-5A72-2C46-D94556515797}"/>
          </ac:spMkLst>
        </pc:spChg>
        <pc:spChg chg="mod">
          <ac:chgData name="Jackson Sanders" userId="1b978f50-08db-430f-b59b-f078371d9193" providerId="ADAL" clId="{8E634416-93AA-4F97-B831-ADCF7888AC36}" dt="2025-01-17T16:04:17.132" v="152" actId="207"/>
          <ac:spMkLst>
            <pc:docMk/>
            <pc:sldMk cId="417583494" sldId="5349"/>
            <ac:spMk id="6" creationId="{376AC854-C4BF-D977-7526-A3FB844E0CF4}"/>
          </ac:spMkLst>
        </pc:spChg>
      </pc:sldChg>
      <pc:sldChg chg="modSp mod">
        <pc:chgData name="Jackson Sanders" userId="1b978f50-08db-430f-b59b-f078371d9193" providerId="ADAL" clId="{8E634416-93AA-4F97-B831-ADCF7888AC36}" dt="2025-01-17T16:04:17.135" v="155" actId="207"/>
        <pc:sldMkLst>
          <pc:docMk/>
          <pc:sldMk cId="329255046" sldId="5350"/>
        </pc:sldMkLst>
        <pc:spChg chg="mod">
          <ac:chgData name="Jackson Sanders" userId="1b978f50-08db-430f-b59b-f078371d9193" providerId="ADAL" clId="{8E634416-93AA-4F97-B831-ADCF7888AC36}" dt="2025-01-17T16:04:14.267" v="8" actId="207"/>
          <ac:spMkLst>
            <pc:docMk/>
            <pc:sldMk cId="329255046" sldId="5350"/>
            <ac:spMk id="6" creationId="{083AE721-5C94-D132-47B4-B62D619D730B}"/>
          </ac:spMkLst>
        </pc:spChg>
        <pc:spChg chg="mod">
          <ac:chgData name="Jackson Sanders" userId="1b978f50-08db-430f-b59b-f078371d9193" providerId="ADAL" clId="{8E634416-93AA-4F97-B831-ADCF7888AC36}" dt="2025-01-17T16:04:17.135" v="155" actId="207"/>
          <ac:spMkLst>
            <pc:docMk/>
            <pc:sldMk cId="329255046" sldId="5350"/>
            <ac:spMk id="8" creationId="{0F4D6F05-24EB-0E9D-D046-E75B5C262C98}"/>
          </ac:spMkLst>
        </pc:spChg>
      </pc:sldChg>
      <pc:sldChg chg="modSp mod">
        <pc:chgData name="Jackson Sanders" userId="1b978f50-08db-430f-b59b-f078371d9193" providerId="ADAL" clId="{8E634416-93AA-4F97-B831-ADCF7888AC36}" dt="2025-01-17T16:04:17.137" v="158" actId="207"/>
        <pc:sldMkLst>
          <pc:docMk/>
          <pc:sldMk cId="939228238" sldId="5351"/>
        </pc:sldMkLst>
        <pc:spChg chg="mod">
          <ac:chgData name="Jackson Sanders" userId="1b978f50-08db-430f-b59b-f078371d9193" providerId="ADAL" clId="{8E634416-93AA-4F97-B831-ADCF7888AC36}" dt="2025-01-17T16:04:14.272" v="17" actId="207"/>
          <ac:spMkLst>
            <pc:docMk/>
            <pc:sldMk cId="939228238" sldId="5351"/>
            <ac:spMk id="3" creationId="{8D22807F-B843-19C2-CB6A-E8A0CD05329D}"/>
          </ac:spMkLst>
        </pc:spChg>
        <pc:spChg chg="mod">
          <ac:chgData name="Jackson Sanders" userId="1b978f50-08db-430f-b59b-f078371d9193" providerId="ADAL" clId="{8E634416-93AA-4F97-B831-ADCF7888AC36}" dt="2025-01-17T16:04:17.137" v="158" actId="207"/>
          <ac:spMkLst>
            <pc:docMk/>
            <pc:sldMk cId="939228238" sldId="5351"/>
            <ac:spMk id="5" creationId="{8878DEC6-AEA6-08C6-D942-C00AD01ABAFC}"/>
          </ac:spMkLst>
        </pc:spChg>
      </pc:sldChg>
      <pc:sldChg chg="modSp mod">
        <pc:chgData name="Jackson Sanders" userId="1b978f50-08db-430f-b59b-f078371d9193" providerId="ADAL" clId="{8E634416-93AA-4F97-B831-ADCF7888AC36}" dt="2025-01-17T16:04:17.141" v="167" actId="207"/>
        <pc:sldMkLst>
          <pc:docMk/>
          <pc:sldMk cId="2818975253" sldId="5352"/>
        </pc:sldMkLst>
        <pc:spChg chg="mod">
          <ac:chgData name="Jackson Sanders" userId="1b978f50-08db-430f-b59b-f078371d9193" providerId="ADAL" clId="{8E634416-93AA-4F97-B831-ADCF7888AC36}" dt="2025-01-17T16:04:14.310" v="95" actId="207"/>
          <ac:spMkLst>
            <pc:docMk/>
            <pc:sldMk cId="2818975253" sldId="5352"/>
            <ac:spMk id="2" creationId="{E3BAE3C3-BF46-4F86-BA1A-1DBE1C70C2FD}"/>
          </ac:spMkLst>
        </pc:spChg>
        <pc:spChg chg="mod">
          <ac:chgData name="Jackson Sanders" userId="1b978f50-08db-430f-b59b-f078371d9193" providerId="ADAL" clId="{8E634416-93AA-4F97-B831-ADCF7888AC36}" dt="2025-01-17T16:04:17.141" v="167" actId="207"/>
          <ac:spMkLst>
            <pc:docMk/>
            <pc:sldMk cId="2818975253" sldId="5352"/>
            <ac:spMk id="7" creationId="{153540A8-E713-23D2-8947-CCB7C97D2581}"/>
          </ac:spMkLst>
        </pc:spChg>
      </pc:sldChg>
      <pc:sldChg chg="modSp mod">
        <pc:chgData name="Jackson Sanders" userId="1b978f50-08db-430f-b59b-f078371d9193" providerId="ADAL" clId="{8E634416-93AA-4F97-B831-ADCF7888AC36}" dt="2025-01-17T16:04:17.144" v="173" actId="207"/>
        <pc:sldMkLst>
          <pc:docMk/>
          <pc:sldMk cId="1287112117" sldId="5353"/>
        </pc:sldMkLst>
        <pc:spChg chg="mod">
          <ac:chgData name="Jackson Sanders" userId="1b978f50-08db-430f-b59b-f078371d9193" providerId="ADAL" clId="{8E634416-93AA-4F97-B831-ADCF7888AC36}" dt="2025-01-17T16:04:14.313" v="101" actId="207"/>
          <ac:spMkLst>
            <pc:docMk/>
            <pc:sldMk cId="1287112117" sldId="5353"/>
            <ac:spMk id="3" creationId="{C9221FBC-05CA-79FA-60A3-6313DBC67A8C}"/>
          </ac:spMkLst>
        </pc:spChg>
        <pc:spChg chg="mod">
          <ac:chgData name="Jackson Sanders" userId="1b978f50-08db-430f-b59b-f078371d9193" providerId="ADAL" clId="{8E634416-93AA-4F97-B831-ADCF7888AC36}" dt="2025-01-17T16:04:17.144" v="173" actId="207"/>
          <ac:spMkLst>
            <pc:docMk/>
            <pc:sldMk cId="1287112117" sldId="5353"/>
            <ac:spMk id="5" creationId="{84C7886B-CD25-B85F-DEE5-16540582A0D0}"/>
          </ac:spMkLst>
        </pc:spChg>
      </pc:sldChg>
      <pc:sldChg chg="modSp mod">
        <pc:chgData name="Jackson Sanders" userId="1b978f50-08db-430f-b59b-f078371d9193" providerId="ADAL" clId="{8E634416-93AA-4F97-B831-ADCF7888AC36}" dt="2025-01-17T16:04:17.151" v="188" actId="207"/>
        <pc:sldMkLst>
          <pc:docMk/>
          <pc:sldMk cId="3479043672" sldId="5354"/>
        </pc:sldMkLst>
        <pc:spChg chg="mod">
          <ac:chgData name="Jackson Sanders" userId="1b978f50-08db-430f-b59b-f078371d9193" providerId="ADAL" clId="{8E634416-93AA-4F97-B831-ADCF7888AC36}" dt="2025-01-17T16:04:17.151" v="188" actId="207"/>
          <ac:spMkLst>
            <pc:docMk/>
            <pc:sldMk cId="3479043672" sldId="5354"/>
            <ac:spMk id="5" creationId="{D7DFDFAF-BC80-9AAC-F094-008C1F02A8F0}"/>
          </ac:spMkLst>
        </pc:spChg>
      </pc:sldChg>
      <pc:sldChg chg="modSp mod">
        <pc:chgData name="Jackson Sanders" userId="1b978f50-08db-430f-b59b-f078371d9193" providerId="ADAL" clId="{8E634416-93AA-4F97-B831-ADCF7888AC36}" dt="2025-01-17T16:04:17.153" v="191" actId="207"/>
        <pc:sldMkLst>
          <pc:docMk/>
          <pc:sldMk cId="1380195515" sldId="5355"/>
        </pc:sldMkLst>
        <pc:spChg chg="mod">
          <ac:chgData name="Jackson Sanders" userId="1b978f50-08db-430f-b59b-f078371d9193" providerId="ADAL" clId="{8E634416-93AA-4F97-B831-ADCF7888AC36}" dt="2025-01-17T16:04:17.153" v="191" actId="207"/>
          <ac:spMkLst>
            <pc:docMk/>
            <pc:sldMk cId="1380195515" sldId="5355"/>
            <ac:spMk id="5" creationId="{AF6EBC4A-A940-5E8D-2340-F1C76911333C}"/>
          </ac:spMkLst>
        </pc:spChg>
      </pc:sldChg>
      <pc:sldChg chg="modSp mod">
        <pc:chgData name="Jackson Sanders" userId="1b978f50-08db-430f-b59b-f078371d9193" providerId="ADAL" clId="{8E634416-93AA-4F97-B831-ADCF7888AC36}" dt="2025-01-17T16:04:17.154" v="194" actId="207"/>
        <pc:sldMkLst>
          <pc:docMk/>
          <pc:sldMk cId="2091087352" sldId="5356"/>
        </pc:sldMkLst>
        <pc:spChg chg="mod">
          <ac:chgData name="Jackson Sanders" userId="1b978f50-08db-430f-b59b-f078371d9193" providerId="ADAL" clId="{8E634416-93AA-4F97-B831-ADCF7888AC36}" dt="2025-01-17T16:04:14.332" v="140" actId="207"/>
          <ac:spMkLst>
            <pc:docMk/>
            <pc:sldMk cId="2091087352" sldId="5356"/>
            <ac:spMk id="4" creationId="{2F121934-21E4-0AE2-A6C5-E273DEFC4F94}"/>
          </ac:spMkLst>
        </pc:spChg>
        <pc:spChg chg="mod">
          <ac:chgData name="Jackson Sanders" userId="1b978f50-08db-430f-b59b-f078371d9193" providerId="ADAL" clId="{8E634416-93AA-4F97-B831-ADCF7888AC36}" dt="2025-01-17T16:04:17.154" v="194" actId="207"/>
          <ac:spMkLst>
            <pc:docMk/>
            <pc:sldMk cId="2091087352" sldId="5356"/>
            <ac:spMk id="7" creationId="{BCDDC375-03E4-7E2C-34D4-9F1FC01FC749}"/>
          </ac:spMkLst>
        </pc:spChg>
      </pc:sldChg>
      <pc:sldChg chg="modSp mod">
        <pc:chgData name="Jackson Sanders" userId="1b978f50-08db-430f-b59b-f078371d9193" providerId="ADAL" clId="{8E634416-93AA-4F97-B831-ADCF7888AC36}" dt="2025-01-17T16:04:17.157" v="200" actId="207"/>
        <pc:sldMkLst>
          <pc:docMk/>
          <pc:sldMk cId="1916539680" sldId="5357"/>
        </pc:sldMkLst>
        <pc:spChg chg="mod">
          <ac:chgData name="Jackson Sanders" userId="1b978f50-08db-430f-b59b-f078371d9193" providerId="ADAL" clId="{8E634416-93AA-4F97-B831-ADCF7888AC36}" dt="2025-01-17T16:04:14.335" v="146" actId="207"/>
          <ac:spMkLst>
            <pc:docMk/>
            <pc:sldMk cId="1916539680" sldId="5357"/>
            <ac:spMk id="2" creationId="{33EAF6D8-1943-A1BB-F9E7-67BEB5046335}"/>
          </ac:spMkLst>
        </pc:spChg>
        <pc:spChg chg="mod">
          <ac:chgData name="Jackson Sanders" userId="1b978f50-08db-430f-b59b-f078371d9193" providerId="ADAL" clId="{8E634416-93AA-4F97-B831-ADCF7888AC36}" dt="2025-01-17T16:04:17.157" v="200" actId="207"/>
          <ac:spMkLst>
            <pc:docMk/>
            <pc:sldMk cId="1916539680" sldId="5357"/>
            <ac:spMk id="5" creationId="{CA740B43-7202-E001-BBDA-8889BD2F9965}"/>
          </ac:spMkLst>
        </pc:spChg>
      </pc:sldChg>
      <pc:sldChg chg="modSp mod">
        <pc:chgData name="Jackson Sanders" userId="1b978f50-08db-430f-b59b-f078371d9193" providerId="ADAL" clId="{8E634416-93AA-4F97-B831-ADCF7888AC36}" dt="2025-01-17T16:04:17.158" v="203" actId="207"/>
        <pc:sldMkLst>
          <pc:docMk/>
          <pc:sldMk cId="3430015960" sldId="5358"/>
        </pc:sldMkLst>
        <pc:spChg chg="mod">
          <ac:chgData name="Jackson Sanders" userId="1b978f50-08db-430f-b59b-f078371d9193" providerId="ADAL" clId="{8E634416-93AA-4F97-B831-ADCF7888AC36}" dt="2025-01-17T16:04:14.336" v="149" actId="207"/>
          <ac:spMkLst>
            <pc:docMk/>
            <pc:sldMk cId="3430015960" sldId="5358"/>
            <ac:spMk id="3" creationId="{2EAFE5CD-7DE7-D348-6E16-3D9478BD52F9}"/>
          </ac:spMkLst>
        </pc:spChg>
        <pc:spChg chg="mod">
          <ac:chgData name="Jackson Sanders" userId="1b978f50-08db-430f-b59b-f078371d9193" providerId="ADAL" clId="{8E634416-93AA-4F97-B831-ADCF7888AC36}" dt="2025-01-17T16:04:17.158" v="203" actId="207"/>
          <ac:spMkLst>
            <pc:docMk/>
            <pc:sldMk cId="3430015960" sldId="5358"/>
            <ac:spMk id="5" creationId="{A2A6FDC1-2F8D-045E-97FF-5E75C12D5DEF}"/>
          </ac:spMkLst>
        </pc:spChg>
      </pc:sldChg>
      <pc:sldChg chg="modSp mod">
        <pc:chgData name="Jackson Sanders" userId="1b978f50-08db-430f-b59b-f078371d9193" providerId="ADAL" clId="{8E634416-93AA-4F97-B831-ADCF7888AC36}" dt="2025-01-17T16:04:14.287" v="47" actId="207"/>
        <pc:sldMkLst>
          <pc:docMk/>
          <pc:sldMk cId="1647133801" sldId="5359"/>
        </pc:sldMkLst>
        <pc:spChg chg="mod">
          <ac:chgData name="Jackson Sanders" userId="1b978f50-08db-430f-b59b-f078371d9193" providerId="ADAL" clId="{8E634416-93AA-4F97-B831-ADCF7888AC36}" dt="2025-01-17T16:04:14.287" v="47" actId="207"/>
          <ac:spMkLst>
            <pc:docMk/>
            <pc:sldMk cId="1647133801" sldId="5359"/>
            <ac:spMk id="3" creationId="{DA7534F8-35F7-6A1D-9593-893381B05D39}"/>
          </ac:spMkLst>
        </pc:spChg>
      </pc:sldChg>
      <pc:sldChg chg="modSp mod">
        <pc:chgData name="Jackson Sanders" userId="1b978f50-08db-430f-b59b-f078371d9193" providerId="ADAL" clId="{8E634416-93AA-4F97-B831-ADCF7888AC36}" dt="2025-01-17T16:04:14.288" v="50" actId="207"/>
        <pc:sldMkLst>
          <pc:docMk/>
          <pc:sldMk cId="2192819211" sldId="5360"/>
        </pc:sldMkLst>
        <pc:spChg chg="mod">
          <ac:chgData name="Jackson Sanders" userId="1b978f50-08db-430f-b59b-f078371d9193" providerId="ADAL" clId="{8E634416-93AA-4F97-B831-ADCF7888AC36}" dt="2025-01-17T16:04:14.288" v="50" actId="207"/>
          <ac:spMkLst>
            <pc:docMk/>
            <pc:sldMk cId="2192819211" sldId="5360"/>
            <ac:spMk id="2" creationId="{5A262B61-F3A5-3C0F-2FAA-1B01D8CD7B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291B6-DE4F-4EA3-ADA5-D9CB49954109}" type="datetimeFigureOut">
              <a:rPr lang="en-GB" smtClean="0"/>
              <a:t>22/08/2025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99843-6FD4-4801-9374-9822C4C2BF9A}" type="slidenum">
              <a:rPr lang="en-GB" smtClean="0"/>
              <a:t>‹#›</a:t>
            </a:fld>
            <a:endParaRPr lang="en-GB" dirty="0"/>
          </a:p>
        </p:txBody>
      </p:sp>
    </p:spTree>
    <p:extLst>
      <p:ext uri="{BB962C8B-B14F-4D97-AF65-F5344CB8AC3E}">
        <p14:creationId xmlns:p14="http://schemas.microsoft.com/office/powerpoint/2010/main" val="169194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F99843-6FD4-4801-9374-9822C4C2BF9A}" type="slidenum">
              <a:rPr lang="en-GB" smtClean="0"/>
              <a:t>1</a:t>
            </a:fld>
            <a:endParaRPr lang="en-GB" dirty="0"/>
          </a:p>
        </p:txBody>
      </p:sp>
    </p:spTree>
    <p:extLst>
      <p:ext uri="{BB962C8B-B14F-4D97-AF65-F5344CB8AC3E}">
        <p14:creationId xmlns:p14="http://schemas.microsoft.com/office/powerpoint/2010/main" val="258072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LSEG feel this salary example is less likely to relevant to the delegates in this session.  It is included on hide in case anyone asks about basic rate tax relief.</a:t>
            </a:r>
          </a:p>
        </p:txBody>
      </p:sp>
      <p:sp>
        <p:nvSpPr>
          <p:cNvPr id="4" name="Slide Number Placeholder 3"/>
          <p:cNvSpPr>
            <a:spLocks noGrp="1"/>
          </p:cNvSpPr>
          <p:nvPr>
            <p:ph type="sldNum" sz="quarter" idx="5"/>
          </p:nvPr>
        </p:nvSpPr>
        <p:spPr/>
        <p:txBody>
          <a:bodyPr/>
          <a:lstStyle/>
          <a:p>
            <a:fld id="{8CF4D33F-611A-4D98-9624-4771A2DAB004}" type="slidenum">
              <a:rPr lang="en-GB" smtClean="0"/>
              <a:t>11</a:t>
            </a:fld>
            <a:endParaRPr lang="en-GB" dirty="0"/>
          </a:p>
        </p:txBody>
      </p:sp>
    </p:spTree>
    <p:extLst>
      <p:ext uri="{BB962C8B-B14F-4D97-AF65-F5344CB8AC3E}">
        <p14:creationId xmlns:p14="http://schemas.microsoft.com/office/powerpoint/2010/main" val="217314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Lecturer</a:t>
            </a:r>
            <a:r>
              <a:rPr lang="en-GB" baseline="0" dirty="0"/>
              <a:t> to highlight that these are only assumptions and actual figures are likely to differ. The client has specifically asked us to highlight that the company pension charges are significantly lower than the ones listed above.</a:t>
            </a:r>
          </a:p>
          <a:p>
            <a:endParaRPr lang="en-GB" baseline="0" dirty="0"/>
          </a:p>
          <a:p>
            <a:r>
              <a:rPr lang="en-GB" baseline="0" dirty="0"/>
              <a:t>Delegates may hope to get pay increases/promotions later in their career which could have a significant impact on the value of their future pension pot. </a:t>
            </a:r>
            <a:endParaRPr lang="en-GB" dirty="0"/>
          </a:p>
        </p:txBody>
      </p:sp>
      <p:sp>
        <p:nvSpPr>
          <p:cNvPr id="4" name="Slide Number Placeholder 3"/>
          <p:cNvSpPr>
            <a:spLocks noGrp="1"/>
          </p:cNvSpPr>
          <p:nvPr>
            <p:ph type="sldNum" sz="quarter" idx="10"/>
          </p:nvPr>
        </p:nvSpPr>
        <p:spPr/>
        <p:txBody>
          <a:bodyPr/>
          <a:lstStyle/>
          <a:p>
            <a:fld id="{4243FF1F-7EEF-4EF3-B788-9F8355742E5C}" type="slidenum">
              <a:rPr lang="en-GB" smtClean="0"/>
              <a:t>12</a:t>
            </a:fld>
            <a:endParaRPr lang="en-GB" dirty="0"/>
          </a:p>
        </p:txBody>
      </p:sp>
    </p:spTree>
    <p:extLst>
      <p:ext uri="{BB962C8B-B14F-4D97-AF65-F5344CB8AC3E}">
        <p14:creationId xmlns:p14="http://schemas.microsoft.com/office/powerpoint/2010/main" val="166390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600" b="1" dirty="0">
                <a:solidFill>
                  <a:schemeClr val="tx1"/>
                </a:solidFill>
              </a:rPr>
              <a:t>Presenter to emphasise the message from LSEG that:</a:t>
            </a:r>
          </a:p>
          <a:p>
            <a:pPr marL="0" indent="0" algn="l">
              <a:buNone/>
            </a:pPr>
            <a:r>
              <a:rPr lang="en-GB" sz="1800" dirty="0">
                <a:effectLst/>
                <a:latin typeface="Calibri" panose="020F0502020204030204" pitchFamily="34" charset="0"/>
                <a:ea typeface="Times New Roman" panose="02020603050405020304" pitchFamily="18" charset="0"/>
              </a:rPr>
              <a:t>“there are no exceptions granted beyond the closing of the selection window at 5.30 pm on 14</a:t>
            </a:r>
            <a:r>
              <a:rPr lang="en-GB" sz="1800" baseline="30000" dirty="0">
                <a:effectLst/>
                <a:latin typeface="Calibri" panose="020F0502020204030204" pitchFamily="34" charset="0"/>
                <a:ea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rPr>
              <a:t> February”</a:t>
            </a:r>
            <a:br>
              <a:rPr lang="en-GB" sz="1600" b="1" dirty="0">
                <a:solidFill>
                  <a:schemeClr val="tx1"/>
                </a:solidFill>
              </a:rPr>
            </a:br>
            <a:br>
              <a:rPr lang="en-GB" sz="1600" b="1" dirty="0">
                <a:solidFill>
                  <a:schemeClr val="tx1"/>
                </a:solidFill>
              </a:rPr>
            </a:br>
            <a:br>
              <a:rPr lang="en-GB" sz="1600" b="1" dirty="0">
                <a:solidFill>
                  <a:schemeClr val="tx1"/>
                </a:solidFill>
              </a:rPr>
            </a:br>
            <a:r>
              <a:rPr lang="en-GB" sz="1600" b="1" dirty="0">
                <a:solidFill>
                  <a:schemeClr val="tx1"/>
                </a:solidFill>
              </a:rPr>
              <a:t>4 bonus sacrifice choices</a:t>
            </a:r>
            <a:r>
              <a:rPr lang="en-GB" sz="1600" dirty="0">
                <a:solidFill>
                  <a:schemeClr val="tx1"/>
                </a:solidFill>
              </a:rPr>
              <a:t>:</a:t>
            </a:r>
          </a:p>
          <a:p>
            <a:pPr algn="l"/>
            <a:endParaRPr lang="en-GB" sz="1400" dirty="0">
              <a:solidFill>
                <a:schemeClr val="tx1"/>
              </a:solidFill>
            </a:endParaRPr>
          </a:p>
          <a:p>
            <a:pPr marL="342900" indent="-342900" algn="l">
              <a:buFont typeface="+mj-lt"/>
              <a:buAutoNum type="arabicPeriod"/>
            </a:pPr>
            <a:r>
              <a:rPr lang="en-GB" sz="1200" dirty="0">
                <a:solidFill>
                  <a:schemeClr val="tx1"/>
                </a:solidFill>
              </a:rPr>
              <a:t>You can nominate a £ amount – if the bonus is less than this amount then 100% of bonus will be sacrificed</a:t>
            </a:r>
          </a:p>
          <a:p>
            <a:pPr marL="342900" indent="-342900" algn="l">
              <a:buFont typeface="+mj-lt"/>
              <a:buAutoNum type="arabicPeriod"/>
            </a:pPr>
            <a:endParaRPr lang="en-GB" sz="1200" dirty="0">
              <a:solidFill>
                <a:schemeClr val="tx1"/>
              </a:solidFill>
            </a:endParaRPr>
          </a:p>
          <a:p>
            <a:pPr marL="342900" indent="-342900" algn="l">
              <a:buFont typeface="+mj-lt"/>
              <a:buAutoNum type="arabicPeriod"/>
            </a:pPr>
            <a:r>
              <a:rPr lang="en-GB" sz="1200" dirty="0">
                <a:solidFill>
                  <a:schemeClr val="tx1"/>
                </a:solidFill>
              </a:rPr>
              <a:t>You can nominate a fixed % of bonus</a:t>
            </a:r>
          </a:p>
          <a:p>
            <a:pPr marL="342900" indent="-342900" algn="l">
              <a:buFont typeface="+mj-lt"/>
              <a:buAutoNum type="arabicPeriod"/>
            </a:pPr>
            <a:endParaRPr lang="en-GB" sz="1200" dirty="0">
              <a:solidFill>
                <a:schemeClr val="tx1"/>
              </a:solidFill>
            </a:endParaRPr>
          </a:p>
          <a:p>
            <a:pPr marL="342900" indent="-342900" algn="l">
              <a:buFont typeface="+mj-lt"/>
              <a:buAutoNum type="arabicPeriod"/>
            </a:pPr>
            <a:r>
              <a:rPr lang="en-GB" sz="1200" dirty="0">
                <a:solidFill>
                  <a:schemeClr val="tx1"/>
                </a:solidFill>
              </a:rPr>
              <a:t>You can choose the higher of a £ amount or a fixed % of bonus. The higher will be </a:t>
            </a:r>
            <a:r>
              <a:rPr lang="en-GB" sz="1200" dirty="0" err="1">
                <a:solidFill>
                  <a:schemeClr val="tx1"/>
                </a:solidFill>
              </a:rPr>
              <a:t>sacificed</a:t>
            </a:r>
            <a:endParaRPr lang="en-GB" sz="1200" dirty="0">
              <a:solidFill>
                <a:schemeClr val="tx1"/>
              </a:solidFill>
            </a:endParaRPr>
          </a:p>
          <a:p>
            <a:pPr marL="342900" indent="-342900" algn="l">
              <a:buFont typeface="+mj-lt"/>
              <a:buAutoNum type="arabicPeriod"/>
            </a:pPr>
            <a:endParaRPr lang="en-GB" sz="1200" dirty="0">
              <a:solidFill>
                <a:schemeClr val="tx1"/>
              </a:solidFill>
            </a:endParaRPr>
          </a:p>
          <a:p>
            <a:pPr marL="342900" indent="-342900" algn="l">
              <a:buFont typeface="+mj-lt"/>
              <a:buAutoNum type="arabicPeriod"/>
            </a:pPr>
            <a:r>
              <a:rPr lang="en-GB" sz="1200" dirty="0">
                <a:solidFill>
                  <a:schemeClr val="tx1"/>
                </a:solidFill>
              </a:rPr>
              <a:t>You can elect to specify that any amount above a £ amount can be sacrificed e.g. “I request to sacrifice all bonus above £10,000” – helpful if you have an amount you want to ensure you take home</a:t>
            </a:r>
          </a:p>
          <a:p>
            <a:endParaRPr lang="en-GB" dirty="0"/>
          </a:p>
          <a:p>
            <a:r>
              <a:rPr lang="en-GB" b="1" dirty="0"/>
              <a:t>Election to sacrifice deadline – </a:t>
            </a:r>
            <a:r>
              <a:rPr lang="en-GB" b="1" dirty="0" err="1"/>
              <a:t>xxxxxxxxxxxx</a:t>
            </a:r>
            <a:endParaRPr lang="en-GB" b="1" dirty="0"/>
          </a:p>
          <a:p>
            <a:endParaRPr lang="en-GB" b="1" dirty="0"/>
          </a:p>
          <a:p>
            <a:pPr>
              <a:spcBef>
                <a:spcPts val="0"/>
              </a:spcBef>
              <a:spcAft>
                <a:spcPts val="600"/>
              </a:spcAft>
            </a:pPr>
            <a:r>
              <a:rPr lang="en-GB" dirty="0"/>
              <a:t>Why you must elect before you know your bonus:</a:t>
            </a:r>
          </a:p>
          <a:p>
            <a:pPr>
              <a:spcBef>
                <a:spcPts val="0"/>
              </a:spcBef>
              <a:spcAft>
                <a:spcPts val="600"/>
              </a:spcAft>
            </a:pPr>
            <a:endParaRPr lang="en-GB" kern="0" dirty="0">
              <a:latin typeface="Arial"/>
              <a:ea typeface="+mn-ea"/>
              <a:cs typeface="Arial" pitchFamily="34" charset="0"/>
            </a:endParaRPr>
          </a:p>
          <a:p>
            <a:pPr marL="358775" indent="-358775" defTabSz="914400" eaLnBrk="1" fontAlgn="auto" hangingPunct="1">
              <a:spcBef>
                <a:spcPts val="0"/>
              </a:spcBef>
              <a:spcAft>
                <a:spcPts val="600"/>
              </a:spcAft>
              <a:buClr>
                <a:srgbClr val="8F9BB3"/>
              </a:buClr>
              <a:buBlip>
                <a:blip r:embed="rId3"/>
              </a:buBlip>
              <a:defRPr/>
            </a:pPr>
            <a:r>
              <a:rPr lang="en-GB" kern="0" dirty="0">
                <a:latin typeface="Arial"/>
                <a:ea typeface="+mn-ea"/>
                <a:cs typeface="Arial" pitchFamily="34" charset="0"/>
              </a:rPr>
              <a:t>Bonus can only be announced after LSEG Annual Results on </a:t>
            </a:r>
            <a:r>
              <a:rPr lang="en-GB" kern="0" dirty="0" err="1">
                <a:latin typeface="Arial"/>
                <a:ea typeface="+mn-ea"/>
                <a:cs typeface="Arial" pitchFamily="34" charset="0"/>
              </a:rPr>
              <a:t>xxxxxx</a:t>
            </a:r>
            <a:endParaRPr lang="en-GB" kern="0" dirty="0">
              <a:latin typeface="Arial"/>
              <a:ea typeface="+mn-ea"/>
              <a:cs typeface="Arial" pitchFamily="34" charset="0"/>
            </a:endParaRPr>
          </a:p>
          <a:p>
            <a:pPr marL="358775" indent="-358775" defTabSz="914400" eaLnBrk="1" fontAlgn="auto" hangingPunct="1">
              <a:spcBef>
                <a:spcPts val="0"/>
              </a:spcBef>
              <a:spcAft>
                <a:spcPts val="600"/>
              </a:spcAft>
              <a:buClr>
                <a:srgbClr val="8F9BB3"/>
              </a:buClr>
              <a:buBlip>
                <a:blip r:embed="rId3"/>
              </a:buBlip>
              <a:defRPr/>
            </a:pPr>
            <a:r>
              <a:rPr lang="en-GB" kern="0" dirty="0">
                <a:latin typeface="Arial"/>
                <a:ea typeface="+mn-ea"/>
                <a:cs typeface="Arial" pitchFamily="34" charset="0"/>
              </a:rPr>
              <a:t>It is paid in March payroll</a:t>
            </a:r>
          </a:p>
          <a:p>
            <a:pPr marL="358775" indent="-358775" defTabSz="914400" eaLnBrk="1" fontAlgn="auto" hangingPunct="1">
              <a:spcBef>
                <a:spcPts val="0"/>
              </a:spcBef>
              <a:spcAft>
                <a:spcPts val="600"/>
              </a:spcAft>
              <a:buClr>
                <a:srgbClr val="8F9BB3"/>
              </a:buClr>
              <a:buBlip>
                <a:blip r:embed="rId3"/>
              </a:buBlip>
              <a:defRPr/>
            </a:pPr>
            <a:r>
              <a:rPr lang="en-GB" kern="0" dirty="0">
                <a:latin typeface="Arial"/>
                <a:ea typeface="+mn-ea"/>
                <a:cs typeface="Arial" pitchFamily="34" charset="0"/>
              </a:rPr>
              <a:t>To help, LSEG gives various options for sacrificing bonus to pension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If asked why are they referred to as legacy schemes, you can say the schemes are under review and they are looking at harmonising pension contributions for all.  No further information is available at this point.</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AE6E7A1-93E1-48A1-8C26-BB0DE6FF997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32687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client would like us to </a:t>
            </a:r>
            <a:r>
              <a:rPr lang="en-GB" dirty="0" err="1"/>
              <a:t>breilfy</a:t>
            </a:r>
            <a:r>
              <a:rPr lang="en-GB" dirty="0"/>
              <a:t> talk through how the microsite works in relation to bonus sacrifice over the next 3 slides.</a:t>
            </a:r>
          </a:p>
        </p:txBody>
      </p:sp>
      <p:sp>
        <p:nvSpPr>
          <p:cNvPr id="4" name="Slide Number Placeholder 3"/>
          <p:cNvSpPr>
            <a:spLocks noGrp="1"/>
          </p:cNvSpPr>
          <p:nvPr>
            <p:ph type="sldNum" sz="quarter" idx="5"/>
          </p:nvPr>
        </p:nvSpPr>
        <p:spPr/>
        <p:txBody>
          <a:bodyPr/>
          <a:lstStyle/>
          <a:p>
            <a:fld id="{ADF99843-6FD4-4801-9374-9822C4C2BF9A}" type="slidenum">
              <a:rPr lang="en-GB" smtClean="0"/>
              <a:t>14</a:t>
            </a:fld>
            <a:endParaRPr lang="en-GB" dirty="0"/>
          </a:p>
        </p:txBody>
      </p:sp>
    </p:spTree>
    <p:extLst>
      <p:ext uri="{BB962C8B-B14F-4D97-AF65-F5344CB8AC3E}">
        <p14:creationId xmlns:p14="http://schemas.microsoft.com/office/powerpoint/2010/main" val="39632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to explain that the tax relief received on contributions into a pension may not be equal to the tax paid when drawing savings from a pension.  For example, it is possible that a pension member may receive higher rate tax relief on contributions and pay basic rate tax when receiving a pension.  </a:t>
            </a:r>
          </a:p>
          <a:p>
            <a:endParaRPr lang="en-GB" dirty="0"/>
          </a:p>
          <a:p>
            <a:r>
              <a:rPr lang="en-GB" dirty="0"/>
              <a:t>Equally we must highlight that the opposite could be true, particularly in cases where members are drawing large amounts from their pension in one tax year.</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AE6E7A1-93E1-48A1-8C26-BB0DE6FF997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524877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267</a:t>
            </a:r>
          </a:p>
        </p:txBody>
      </p:sp>
    </p:spTree>
    <p:extLst>
      <p:ext uri="{BB962C8B-B14F-4D97-AF65-F5344CB8AC3E}">
        <p14:creationId xmlns:p14="http://schemas.microsoft.com/office/powerpoint/2010/main" val="129798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310423126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You must have been a member of a UK registered pension scheme for each year to wish to use carry forward</a:t>
            </a:r>
            <a:endParaRPr lang="en-GB"/>
          </a:p>
        </p:txBody>
      </p:sp>
      <p:sp>
        <p:nvSpPr>
          <p:cNvPr id="4" name="Slide Number Placeholder 3"/>
          <p:cNvSpPr>
            <a:spLocks noGrp="1"/>
          </p:cNvSpPr>
          <p:nvPr>
            <p:ph type="sldNum" sz="quarter" idx="5"/>
          </p:nvPr>
        </p:nvSpPr>
        <p:spPr/>
        <p:txBody>
          <a:bodyPr/>
          <a:lstStyle/>
          <a:p>
            <a:r>
              <a:rPr lang="en-GB"/>
              <a:t>272</a:t>
            </a:r>
          </a:p>
        </p:txBody>
      </p:sp>
    </p:spTree>
    <p:extLst>
      <p:ext uri="{BB962C8B-B14F-4D97-AF65-F5344CB8AC3E}">
        <p14:creationId xmlns:p14="http://schemas.microsoft.com/office/powerpoint/2010/main" val="222852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a:t>
            </a:r>
          </a:p>
          <a:p>
            <a:endParaRPr lang="en-GB" dirty="0"/>
          </a:p>
          <a:p>
            <a:r>
              <a:rPr lang="en-GB" dirty="0"/>
              <a:t>Source: Office for National Statistics – January 1995 vs January 2025 </a:t>
            </a:r>
          </a:p>
          <a:p>
            <a:endParaRPr lang="en-GB" dirty="0"/>
          </a:p>
          <a:p>
            <a:r>
              <a:rPr lang="en-GB" dirty="0"/>
              <a:t>OPTIONAL SLIDES</a:t>
            </a:r>
          </a:p>
          <a:p>
            <a:endParaRPr lang="en-GB" dirty="0"/>
          </a:p>
          <a:p>
            <a:r>
              <a:rPr lang="en-GB" dirty="0"/>
              <a:t>Zoom out for data</a:t>
            </a:r>
          </a:p>
          <a:p>
            <a:endParaRPr lang="en-GB" dirty="0"/>
          </a:p>
        </p:txBody>
      </p:sp>
      <p:sp>
        <p:nvSpPr>
          <p:cNvPr id="4" name="Slide Number Placeholder 3"/>
          <p:cNvSpPr>
            <a:spLocks noGrp="1"/>
          </p:cNvSpPr>
          <p:nvPr>
            <p:ph type="sldNum" sz="quarter" idx="5"/>
          </p:nvPr>
        </p:nvSpPr>
        <p:spPr/>
        <p:txBody>
          <a:bodyPr/>
          <a:lstStyle/>
          <a:p>
            <a:r>
              <a:rPr lang="en-GB"/>
              <a:t>273</a:t>
            </a:r>
          </a:p>
        </p:txBody>
      </p:sp>
    </p:spTree>
    <p:extLst>
      <p:ext uri="{BB962C8B-B14F-4D97-AF65-F5344CB8AC3E}">
        <p14:creationId xmlns:p14="http://schemas.microsoft.com/office/powerpoint/2010/main" val="292925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972769930  </a:t>
            </a:r>
            <a:endParaRPr lang="en-GB"/>
          </a:p>
        </p:txBody>
      </p:sp>
      <p:sp>
        <p:nvSpPr>
          <p:cNvPr id="4" name="Slide Number Placeholder 3"/>
          <p:cNvSpPr>
            <a:spLocks noGrp="1"/>
          </p:cNvSpPr>
          <p:nvPr>
            <p:ph type="sldNum" sz="quarter" idx="5"/>
          </p:nvPr>
        </p:nvSpPr>
        <p:spPr/>
        <p:txBody>
          <a:bodyPr/>
          <a:lstStyle/>
          <a:p>
            <a:r>
              <a:rPr lang="en-GB"/>
              <a:t>275</a:t>
            </a:r>
          </a:p>
        </p:txBody>
      </p:sp>
    </p:spTree>
    <p:extLst>
      <p:ext uri="{BB962C8B-B14F-4D97-AF65-F5344CB8AC3E}">
        <p14:creationId xmlns:p14="http://schemas.microsoft.com/office/powerpoint/2010/main" val="400349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a:p>
            <a:endParaRPr lang="en-GB"/>
          </a:p>
          <a:p>
            <a:r>
              <a:rPr lang="en-GB"/>
              <a:t>Presenter note: </a:t>
            </a:r>
          </a:p>
          <a:p>
            <a:endParaRPr lang="en-GB"/>
          </a:p>
          <a:p>
            <a:r>
              <a:rPr lang="en-GB"/>
              <a:t>MPAA is £10,000</a:t>
            </a:r>
          </a:p>
          <a:p>
            <a:r>
              <a:rPr lang="en-GB"/>
              <a:t>TAA is £10,000</a:t>
            </a:r>
          </a:p>
          <a:p>
            <a:r>
              <a:rPr lang="en-GB"/>
              <a:t>Threshold Income: £200,000  </a:t>
            </a:r>
          </a:p>
          <a:p>
            <a:r>
              <a:rPr lang="en-GB"/>
              <a:t>Adjusted Income: £260,000</a:t>
            </a:r>
          </a:p>
          <a:p>
            <a:endParaRPr lang="en-GB"/>
          </a:p>
          <a:p>
            <a:r>
              <a:rPr lang="en-GB"/>
              <a:t>Benefits in excess of the new limits (LSA &amp; LSDBA)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39</a:t>
            </a:r>
          </a:p>
        </p:txBody>
      </p:sp>
    </p:spTree>
    <p:extLst>
      <p:ext uri="{BB962C8B-B14F-4D97-AF65-F5344CB8AC3E}">
        <p14:creationId xmlns:p14="http://schemas.microsoft.com/office/powerpoint/2010/main" val="278406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2747193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April 2022 this also applied to members of the Refinitiv plan. </a:t>
            </a:r>
          </a:p>
        </p:txBody>
      </p:sp>
      <p:sp>
        <p:nvSpPr>
          <p:cNvPr id="4" name="Slide Number Placeholder 3"/>
          <p:cNvSpPr>
            <a:spLocks noGrp="1"/>
          </p:cNvSpPr>
          <p:nvPr>
            <p:ph type="sldNum" sz="quarter" idx="5"/>
          </p:nvPr>
        </p:nvSpPr>
        <p:spPr/>
        <p:txBody>
          <a:bodyPr/>
          <a:lstStyle/>
          <a:p>
            <a:fld id="{ADF99843-6FD4-4801-9374-9822C4C2BF9A}" type="slidenum">
              <a:rPr lang="en-GB" smtClean="0"/>
              <a:t>35</a:t>
            </a:fld>
            <a:endParaRPr lang="en-GB" dirty="0"/>
          </a:p>
        </p:txBody>
      </p:sp>
    </p:spTree>
    <p:extLst>
      <p:ext uri="{BB962C8B-B14F-4D97-AF65-F5344CB8AC3E}">
        <p14:creationId xmlns:p14="http://schemas.microsoft.com/office/powerpoint/2010/main" val="173008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default investment it a target dated fund. Most pension scheme members don’t have a clear idea about when they intend to retire. To combat this, each fund targets a different five-year period.</a:t>
            </a:r>
            <a:r>
              <a:rPr lang="en-GB" dirty="0"/>
              <a:t> For example, </a:t>
            </a:r>
            <a:r>
              <a:rPr lang="en-US" dirty="0"/>
              <a:t>if you think you’re likely to start taking your money from your pension pot in </a:t>
            </a:r>
            <a:r>
              <a:rPr lang="en-US" b="1" dirty="0"/>
              <a:t>2042</a:t>
            </a:r>
            <a:r>
              <a:rPr lang="en-US" dirty="0"/>
              <a:t>, you would select the </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Legal &amp; General Generation 3 fund 2040-2045</a:t>
            </a:r>
            <a:endParaRPr lang="en-US" dirty="0"/>
          </a:p>
        </p:txBody>
      </p:sp>
      <p:sp>
        <p:nvSpPr>
          <p:cNvPr id="4" name="Slide Number Placeholder 3"/>
          <p:cNvSpPr>
            <a:spLocks noGrp="1"/>
          </p:cNvSpPr>
          <p:nvPr>
            <p:ph type="sldNum" sz="quarter" idx="5"/>
          </p:nvPr>
        </p:nvSpPr>
        <p:spPr/>
        <p:txBody>
          <a:bodyPr/>
          <a:lstStyle/>
          <a:p>
            <a:fld id="{ADF99843-6FD4-4801-9374-9822C4C2BF9A}" type="slidenum">
              <a:rPr lang="en-GB" smtClean="0"/>
              <a:t>37</a:t>
            </a:fld>
            <a:endParaRPr lang="en-GB" dirty="0"/>
          </a:p>
        </p:txBody>
      </p:sp>
    </p:spTree>
    <p:extLst>
      <p:ext uri="{BB962C8B-B14F-4D97-AF65-F5344CB8AC3E}">
        <p14:creationId xmlns:p14="http://schemas.microsoft.com/office/powerpoint/2010/main" val="28427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 may be actively or passively managed. </a:t>
            </a:r>
          </a:p>
          <a:p>
            <a:r>
              <a:rPr lang="en-US" dirty="0"/>
              <a:t>There are four investment phases; ‘growth’, ‘steady growth’, ‘preparing for retirement’ and ‘retirement’, depending on how close investors are to retirement. Over time, as investors move through the four phases, the proportion of riskier investments, such as equities is decreased and the proportion of less risky investments, such as government and corporate bonds is increased.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for presenter: https://www.legalandgeneral.com/retirement/pensions/workplace-pensions/funds/target-date-funds/</a:t>
            </a:r>
          </a:p>
        </p:txBody>
      </p:sp>
      <p:sp>
        <p:nvSpPr>
          <p:cNvPr id="4" name="Slide Number Placeholder 3"/>
          <p:cNvSpPr>
            <a:spLocks noGrp="1"/>
          </p:cNvSpPr>
          <p:nvPr>
            <p:ph type="sldNum" sz="quarter" idx="5"/>
          </p:nvPr>
        </p:nvSpPr>
        <p:spPr/>
        <p:txBody>
          <a:bodyPr/>
          <a:lstStyle/>
          <a:p>
            <a:fld id="{ADF99843-6FD4-4801-9374-9822C4C2BF9A}" type="slidenum">
              <a:rPr lang="en-GB" smtClean="0"/>
              <a:t>38</a:t>
            </a:fld>
            <a:endParaRPr lang="en-GB" dirty="0"/>
          </a:p>
        </p:txBody>
      </p:sp>
    </p:spTree>
    <p:extLst>
      <p:ext uri="{BB962C8B-B14F-4D97-AF65-F5344CB8AC3E}">
        <p14:creationId xmlns:p14="http://schemas.microsoft.com/office/powerpoint/2010/main" val="200070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45</a:t>
            </a:r>
          </a:p>
        </p:txBody>
      </p:sp>
    </p:spTree>
    <p:extLst>
      <p:ext uri="{BB962C8B-B14F-4D97-AF65-F5344CB8AC3E}">
        <p14:creationId xmlns:p14="http://schemas.microsoft.com/office/powerpoint/2010/main" val="393490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ヒラギノ角ゴ Pro W3"/>
                <a:cs typeface="+mn-cs"/>
              </a:rPr>
              <a:t>46</a:t>
            </a:r>
          </a:p>
        </p:txBody>
      </p:sp>
    </p:spTree>
    <p:extLst>
      <p:ext uri="{BB962C8B-B14F-4D97-AF65-F5344CB8AC3E}">
        <p14:creationId xmlns:p14="http://schemas.microsoft.com/office/powerpoint/2010/main" val="2421943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ヒラギノ角ゴ Pro W3"/>
                <a:cs typeface="+mn-cs"/>
              </a:rPr>
              <a:t>49</a:t>
            </a:r>
          </a:p>
        </p:txBody>
      </p:sp>
    </p:spTree>
    <p:extLst>
      <p:ext uri="{BB962C8B-B14F-4D97-AF65-F5344CB8AC3E}">
        <p14:creationId xmlns:p14="http://schemas.microsoft.com/office/powerpoint/2010/main" val="2398329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50</a:t>
            </a:r>
          </a:p>
        </p:txBody>
      </p:sp>
    </p:spTree>
    <p:extLst>
      <p:ext uri="{BB962C8B-B14F-4D97-AF65-F5344CB8AC3E}">
        <p14:creationId xmlns:p14="http://schemas.microsoft.com/office/powerpoint/2010/main" val="1496117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350</a:t>
            </a:r>
          </a:p>
        </p:txBody>
      </p:sp>
    </p:spTree>
    <p:extLst>
      <p:ext uri="{BB962C8B-B14F-4D97-AF65-F5344CB8AC3E}">
        <p14:creationId xmlns:p14="http://schemas.microsoft.com/office/powerpoint/2010/main" val="563335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843376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409972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93D9-5139-35A4-83D0-DD184B448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833C8-6B93-C567-A29C-6F7CF6A67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6712E-77C4-1700-95D9-14A65E088B85}"/>
              </a:ext>
            </a:extLst>
          </p:cNvPr>
          <p:cNvSpPr>
            <a:spLocks noGrp="1"/>
          </p:cNvSpPr>
          <p:nvPr>
            <p:ph type="body" idx="1"/>
          </p:nvPr>
        </p:nvSpPr>
        <p:spPr/>
        <p:txBody>
          <a:bodyPr/>
          <a:lstStyle/>
          <a:p>
            <a:r>
              <a:rPr lang="en-GB"/>
              <a:t> </a:t>
            </a:r>
          </a:p>
          <a:p>
            <a:endParaRPr lang="en-GB"/>
          </a:p>
        </p:txBody>
      </p:sp>
      <p:sp>
        <p:nvSpPr>
          <p:cNvPr id="4" name="Slide Number Placeholder 3">
            <a:extLst>
              <a:ext uri="{FF2B5EF4-FFF2-40B4-BE49-F238E27FC236}">
                <a16:creationId xmlns:a16="http://schemas.microsoft.com/office/drawing/2014/main" id="{E336F03B-9A3B-6D67-AFD4-49735D847A5B}"/>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3604900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67612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a:p>
            <a:endParaRPr lang="en-GB"/>
          </a:p>
          <a:p>
            <a:r>
              <a:rPr lang="en-GB"/>
              <a:t>Back end caveat (WAW only)</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1991940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118852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latin typeface="Segoe UI" panose="020B0502040204020203" pitchFamily="34" charset="0"/>
              </a:rPr>
              <a:t>Please can the presenter note that there is information on the LSEG Pension Plan on ServiceNow which includes access to </a:t>
            </a:r>
            <a:r>
              <a:rPr lang="en-GB" sz="1800" dirty="0" err="1">
                <a:latin typeface="Segoe UI" panose="020B0502040204020203" pitchFamily="34" charset="0"/>
              </a:rPr>
              <a:t>MyBenefits</a:t>
            </a:r>
            <a:r>
              <a:rPr lang="en-GB" sz="1800" dirty="0">
                <a:latin typeface="Segoe UI" panose="020B0502040204020203" pitchFamily="34" charset="0"/>
              </a:rPr>
              <a:t> and through that Legal &amp; General's Manage Your Account.  This is single sign on.</a:t>
            </a:r>
          </a:p>
        </p:txBody>
      </p:sp>
      <p:sp>
        <p:nvSpPr>
          <p:cNvPr id="4" name="Slide Number Placeholder 3"/>
          <p:cNvSpPr>
            <a:spLocks noGrp="1"/>
          </p:cNvSpPr>
          <p:nvPr>
            <p:ph type="sldNum" sz="quarter" idx="5"/>
          </p:nvPr>
        </p:nvSpPr>
        <p:spPr/>
        <p:txBody>
          <a:bodyPr/>
          <a:lstStyle/>
          <a:p>
            <a:fld id="{ADF99843-6FD4-4801-9374-9822C4C2BF9A}" type="slidenum">
              <a:rPr lang="en-GB" smtClean="0"/>
              <a:t>5</a:t>
            </a:fld>
            <a:endParaRPr lang="en-GB" dirty="0"/>
          </a:p>
        </p:txBody>
      </p:sp>
    </p:spTree>
    <p:extLst>
      <p:ext uri="{BB962C8B-B14F-4D97-AF65-F5344CB8AC3E}">
        <p14:creationId xmlns:p14="http://schemas.microsoft.com/office/powerpoint/2010/main" val="121416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a:t>
            </a:r>
          </a:p>
        </p:txBody>
      </p:sp>
    </p:spTree>
    <p:extLst>
      <p:ext uri="{BB962C8B-B14F-4D97-AF65-F5344CB8AC3E}">
        <p14:creationId xmlns:p14="http://schemas.microsoft.com/office/powerpoint/2010/main" val="114895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AE6E7A1-93E1-48A1-8C26-BB0DE6FF997F}" type="slidenum">
              <a:rPr lang="en-GB" smtClean="0"/>
              <a:t>7</a:t>
            </a:fld>
            <a:endParaRPr lang="en-GB"/>
          </a:p>
        </p:txBody>
      </p:sp>
    </p:spTree>
    <p:extLst>
      <p:ext uri="{BB962C8B-B14F-4D97-AF65-F5344CB8AC3E}">
        <p14:creationId xmlns:p14="http://schemas.microsoft.com/office/powerpoint/2010/main" val="130323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99843-6FD4-4801-9374-9822C4C2BF9A}" type="slidenum">
              <a:rPr lang="en-GB" smtClean="0"/>
              <a:t>8</a:t>
            </a:fld>
            <a:endParaRPr lang="en-GB" dirty="0"/>
          </a:p>
        </p:txBody>
      </p:sp>
    </p:spTree>
    <p:extLst>
      <p:ext uri="{BB962C8B-B14F-4D97-AF65-F5344CB8AC3E}">
        <p14:creationId xmlns:p14="http://schemas.microsoft.com/office/powerpoint/2010/main" val="396388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a:t>
            </a:r>
            <a:r>
              <a:rPr lang="en-GB" baseline="0" dirty="0"/>
              <a:t> to clearly outline that this is not related to compounding.</a:t>
            </a:r>
            <a:endParaRPr lang="en-GB" dirty="0"/>
          </a:p>
        </p:txBody>
      </p:sp>
      <p:sp>
        <p:nvSpPr>
          <p:cNvPr id="4" name="Slide Number Placeholder 3"/>
          <p:cNvSpPr>
            <a:spLocks noGrp="1"/>
          </p:cNvSpPr>
          <p:nvPr>
            <p:ph type="sldNum" sz="quarter" idx="5"/>
          </p:nvPr>
        </p:nvSpPr>
        <p:spPr/>
        <p:txBody>
          <a:bodyPr/>
          <a:lstStyle/>
          <a:p>
            <a:fld id="{8CF4D33F-611A-4D98-9624-4771A2DAB004}" type="slidenum">
              <a:rPr lang="en-GB" smtClean="0"/>
              <a:t>9</a:t>
            </a:fld>
            <a:endParaRPr lang="en-GB" dirty="0"/>
          </a:p>
        </p:txBody>
      </p:sp>
    </p:spTree>
    <p:extLst>
      <p:ext uri="{BB962C8B-B14F-4D97-AF65-F5344CB8AC3E}">
        <p14:creationId xmlns:p14="http://schemas.microsoft.com/office/powerpoint/2010/main" val="77769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LSEG feel this salary example is less likely to relevant to the delegates in this session.  It is included on hide in case anyone asks about basic rate tax relief.</a:t>
            </a:r>
          </a:p>
        </p:txBody>
      </p:sp>
      <p:sp>
        <p:nvSpPr>
          <p:cNvPr id="4" name="Slide Number Placeholder 3"/>
          <p:cNvSpPr>
            <a:spLocks noGrp="1"/>
          </p:cNvSpPr>
          <p:nvPr>
            <p:ph type="sldNum" sz="quarter" idx="5"/>
          </p:nvPr>
        </p:nvSpPr>
        <p:spPr/>
        <p:txBody>
          <a:bodyPr/>
          <a:lstStyle/>
          <a:p>
            <a:fld id="{ADF99843-6FD4-4801-9374-9822C4C2BF9A}" type="slidenum">
              <a:rPr lang="en-GB" smtClean="0"/>
              <a:t>10</a:t>
            </a:fld>
            <a:endParaRPr lang="en-GB" dirty="0"/>
          </a:p>
        </p:txBody>
      </p:sp>
    </p:spTree>
    <p:extLst>
      <p:ext uri="{BB962C8B-B14F-4D97-AF65-F5344CB8AC3E}">
        <p14:creationId xmlns:p14="http://schemas.microsoft.com/office/powerpoint/2010/main" val="1975321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366125" y="1820863"/>
            <a:ext cx="349250" cy="2566987"/>
          </a:xfrm>
          <a:prstGeom prst="rect">
            <a:avLst/>
          </a:prstGeom>
          <a:solidFill>
            <a:srgbClr val="003A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3352" b="94353"/>
          <a:stretch>
            <a:fillRect/>
          </a:stretch>
        </p:blipFill>
        <p:spPr bwMode="auto">
          <a:xfrm>
            <a:off x="0" y="5867694"/>
            <a:ext cx="91440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a:xfrm>
            <a:off x="457199" y="2122942"/>
            <a:ext cx="7354112" cy="1692771"/>
          </a:xfrm>
          <a:prstGeom prst="rect">
            <a:avLst/>
          </a:prstGeom>
          <a:ln>
            <a:noFill/>
          </a:ln>
        </p:spPr>
        <p:txBody>
          <a:bodyPr rtlCol="0">
            <a:spAutoFit/>
          </a:bodyPr>
          <a:lstStyle>
            <a:lvl1pPr algn="l">
              <a:defRPr sz="5200" baseline="0">
                <a:solidFill>
                  <a:srgbClr val="003A70"/>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4800600" y="5491163"/>
            <a:ext cx="3914775" cy="330200"/>
          </a:xfrm>
        </p:spPr>
        <p:txBody>
          <a:bodyPr>
            <a:noAutofit/>
          </a:bodyPr>
          <a:lstStyle>
            <a:lvl1pPr marL="0" indent="0" algn="r">
              <a:buNone/>
              <a:defRPr sz="1800" baseline="0">
                <a:solidFill>
                  <a:srgbClr val="75787B"/>
                </a:solidFill>
                <a:latin typeface="+mn-lt"/>
                <a:cs typeface="Times New Roman" pitchFamily="18" charset="0"/>
              </a:defRPr>
            </a:lvl1pPr>
          </a:lstStyle>
          <a:p>
            <a:pPr lvl="0"/>
            <a:r>
              <a:rPr lang="en-US"/>
              <a:t>Edit Master text styles</a:t>
            </a:r>
          </a:p>
        </p:txBody>
      </p:sp>
      <p:sp>
        <p:nvSpPr>
          <p:cNvPr id="15" name="Rectangle 14"/>
          <p:cNvSpPr/>
          <p:nvPr userDrawn="1"/>
        </p:nvSpPr>
        <p:spPr>
          <a:xfrm>
            <a:off x="6918325" y="6048375"/>
            <a:ext cx="1816100" cy="592138"/>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3335" y="6142775"/>
            <a:ext cx="1872000" cy="500266"/>
          </a:xfrm>
          <a:prstGeom prst="rect">
            <a:avLst/>
          </a:prstGeom>
        </p:spPr>
      </p:pic>
      <p:sp>
        <p:nvSpPr>
          <p:cNvPr id="10" name="Rectangle 21">
            <a:extLst>
              <a:ext uri="{FF2B5EF4-FFF2-40B4-BE49-F238E27FC236}">
                <a16:creationId xmlns:a16="http://schemas.microsoft.com/office/drawing/2014/main" id="{1F541836-6EAB-4757-A0FB-D0CE64F4662C}"/>
              </a:ext>
            </a:extLst>
          </p:cNvPr>
          <p:cNvSpPr>
            <a:spLocks noGrp="1" noChangeArrowheads="1"/>
          </p:cNvSpPr>
          <p:nvPr>
            <p:ph type="sldNum" sz="quarter" idx="4"/>
          </p:nvPr>
        </p:nvSpPr>
        <p:spPr>
          <a:xfrm>
            <a:off x="4290951" y="6165529"/>
            <a:ext cx="562098" cy="476250"/>
          </a:xfrm>
          <a:prstGeom prst="rect">
            <a:avLst/>
          </a:prstGeom>
          <a:ln/>
        </p:spPr>
        <p:txBody>
          <a:bodyPr lIns="82058" tIns="41029" rIns="82058" bIns="41029"/>
          <a:lstStyle>
            <a:lvl1pPr algn="ctr">
              <a:defRPr sz="900">
                <a:solidFill>
                  <a:schemeClr val="bg1">
                    <a:lumMod val="50000"/>
                  </a:schemeClr>
                </a:solidFill>
              </a:defRPr>
            </a:lvl1pPr>
          </a:lstStyle>
          <a:p>
            <a:pPr>
              <a:defRPr/>
            </a:pPr>
            <a:fld id="{16129A17-0F04-4E52-90B2-99FBA4300633}" type="slidenum">
              <a:rPr lang="en-US" smtClean="0"/>
              <a:pPr>
                <a:defRPr/>
              </a:pPr>
              <a:t>‹#›</a:t>
            </a:fld>
            <a:endParaRPr lang="en-US" dirty="0"/>
          </a:p>
        </p:txBody>
      </p:sp>
      <p:pic>
        <p:nvPicPr>
          <p:cNvPr id="8" name="BlankSpace2023">
            <a:extLst>
              <a:ext uri="{FF2B5EF4-FFF2-40B4-BE49-F238E27FC236}">
                <a16:creationId xmlns:a16="http://schemas.microsoft.com/office/drawing/2014/main" id="{31F5BE89-4560-A658-7879-8B13DFCBA2ED}"/>
              </a:ext>
            </a:extLst>
          </p:cNvPr>
          <p:cNvPicPr>
            <a:picLocks/>
          </p:cNvPicPr>
          <p:nvPr userDrawn="1"/>
        </p:nvPicPr>
        <p:blipFill>
          <a:blip r:embed="rId4"/>
          <a:stretch>
            <a:fillRect/>
          </a:stretch>
        </p:blipFill>
        <p:spPr>
          <a:xfrm>
            <a:off x="6729176" y="6012699"/>
            <a:ext cx="2152075" cy="676715"/>
          </a:xfrm>
          <a:prstGeom prst="rect">
            <a:avLst/>
          </a:prstGeom>
        </p:spPr>
      </p:pic>
      <p:pic>
        <p:nvPicPr>
          <p:cNvPr id="13" name="NewWawLogo2023">
            <a:extLst>
              <a:ext uri="{FF2B5EF4-FFF2-40B4-BE49-F238E27FC236}">
                <a16:creationId xmlns:a16="http://schemas.microsoft.com/office/drawing/2014/main" id="{37B59DA4-2AC1-0028-DA91-27179D1EF030}"/>
              </a:ext>
            </a:extLst>
          </p:cNvPr>
          <p:cNvPicPr>
            <a:picLocks/>
          </p:cNvPicPr>
          <p:nvPr userDrawn="1"/>
        </p:nvPicPr>
        <p:blipFill>
          <a:blip r:embed="rId5"/>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267493336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366125" y="1820863"/>
            <a:ext cx="349250" cy="2566987"/>
          </a:xfrm>
          <a:prstGeom prst="rect">
            <a:avLst/>
          </a:prstGeom>
          <a:solidFill>
            <a:srgbClr val="003A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3352" b="94353"/>
          <a:stretch>
            <a:fillRect/>
          </a:stretch>
        </p:blipFill>
        <p:spPr bwMode="auto">
          <a:xfrm>
            <a:off x="0" y="5837907"/>
            <a:ext cx="91440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a:xfrm>
            <a:off x="457199" y="2122942"/>
            <a:ext cx="7354112" cy="1692771"/>
          </a:xfrm>
          <a:prstGeom prst="rect">
            <a:avLst/>
          </a:prstGeom>
          <a:ln>
            <a:noFill/>
          </a:ln>
        </p:spPr>
        <p:txBody>
          <a:bodyPr rtlCol="0">
            <a:spAutoFit/>
          </a:bodyPr>
          <a:lstStyle>
            <a:lvl1pPr algn="l">
              <a:defRPr sz="5200">
                <a:solidFill>
                  <a:srgbClr val="003A70"/>
                </a:solidFill>
              </a:defRPr>
            </a:lvl1pPr>
          </a:lstStyle>
          <a:p>
            <a:r>
              <a:rPr lang="en-US"/>
              <a:t>Click to edit Master title style</a:t>
            </a:r>
            <a:endParaRPr lang="en-GB" dirty="0"/>
          </a:p>
        </p:txBody>
      </p:sp>
      <p:sp>
        <p:nvSpPr>
          <p:cNvPr id="11" name="Rectangle 10"/>
          <p:cNvSpPr/>
          <p:nvPr userDrawn="1"/>
        </p:nvSpPr>
        <p:spPr>
          <a:xfrm>
            <a:off x="6918325" y="6048375"/>
            <a:ext cx="1816100" cy="592138"/>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3335" y="6142775"/>
            <a:ext cx="1872000" cy="500266"/>
          </a:xfrm>
          <a:prstGeom prst="rect">
            <a:avLst/>
          </a:prstGeom>
        </p:spPr>
      </p:pic>
      <p:sp>
        <p:nvSpPr>
          <p:cNvPr id="8" name="Rectangle 21">
            <a:extLst>
              <a:ext uri="{FF2B5EF4-FFF2-40B4-BE49-F238E27FC236}">
                <a16:creationId xmlns:a16="http://schemas.microsoft.com/office/drawing/2014/main" id="{EA3F3522-5D33-4853-84D8-9E27C06F1CB6}"/>
              </a:ext>
            </a:extLst>
          </p:cNvPr>
          <p:cNvSpPr>
            <a:spLocks noGrp="1" noChangeArrowheads="1"/>
          </p:cNvSpPr>
          <p:nvPr>
            <p:ph type="sldNum" sz="quarter" idx="4"/>
          </p:nvPr>
        </p:nvSpPr>
        <p:spPr>
          <a:xfrm>
            <a:off x="4290951" y="6165529"/>
            <a:ext cx="562098" cy="476250"/>
          </a:xfrm>
          <a:prstGeom prst="rect">
            <a:avLst/>
          </a:prstGeom>
          <a:ln/>
        </p:spPr>
        <p:txBody>
          <a:bodyPr lIns="82058" tIns="41029" rIns="82058" bIns="41029"/>
          <a:lstStyle>
            <a:lvl1pPr algn="ctr">
              <a:defRPr sz="900">
                <a:solidFill>
                  <a:schemeClr val="bg1">
                    <a:lumMod val="50000"/>
                  </a:schemeClr>
                </a:solidFill>
              </a:defRPr>
            </a:lvl1pPr>
          </a:lstStyle>
          <a:p>
            <a:pPr>
              <a:defRPr/>
            </a:pPr>
            <a:fld id="{16129A17-0F04-4E52-90B2-99FBA4300633}" type="slidenum">
              <a:rPr lang="en-US" smtClean="0"/>
              <a:pPr>
                <a:defRPr/>
              </a:pPr>
              <a:t>‹#›</a:t>
            </a:fld>
            <a:endParaRPr lang="en-US" dirty="0"/>
          </a:p>
        </p:txBody>
      </p:sp>
      <p:pic>
        <p:nvPicPr>
          <p:cNvPr id="7" name="BlankSpace2023">
            <a:extLst>
              <a:ext uri="{FF2B5EF4-FFF2-40B4-BE49-F238E27FC236}">
                <a16:creationId xmlns:a16="http://schemas.microsoft.com/office/drawing/2014/main" id="{936A75DB-0E56-6BC3-F156-A7B43DD6E879}"/>
              </a:ext>
            </a:extLst>
          </p:cNvPr>
          <p:cNvPicPr>
            <a:picLocks/>
          </p:cNvPicPr>
          <p:nvPr userDrawn="1"/>
        </p:nvPicPr>
        <p:blipFill>
          <a:blip r:embed="rId4"/>
          <a:stretch>
            <a:fillRect/>
          </a:stretch>
        </p:blipFill>
        <p:spPr>
          <a:xfrm>
            <a:off x="6729176" y="6012699"/>
            <a:ext cx="2152075" cy="676715"/>
          </a:xfrm>
          <a:prstGeom prst="rect">
            <a:avLst/>
          </a:prstGeom>
        </p:spPr>
      </p:pic>
      <p:pic>
        <p:nvPicPr>
          <p:cNvPr id="14" name="NewWawLogo2023">
            <a:extLst>
              <a:ext uri="{FF2B5EF4-FFF2-40B4-BE49-F238E27FC236}">
                <a16:creationId xmlns:a16="http://schemas.microsoft.com/office/drawing/2014/main" id="{F056AD79-58EF-6D7E-25F7-3FFD811AB2CB}"/>
              </a:ext>
            </a:extLst>
          </p:cNvPr>
          <p:cNvPicPr>
            <a:picLocks/>
          </p:cNvPicPr>
          <p:nvPr userDrawn="1"/>
        </p:nvPicPr>
        <p:blipFill>
          <a:blip r:embed="rId5"/>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365667906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pic>
        <p:nvPicPr>
          <p:cNvPr id="5" name="BlankSpace2023">
            <a:extLst>
              <a:ext uri="{FF2B5EF4-FFF2-40B4-BE49-F238E27FC236}">
                <a16:creationId xmlns:a16="http://schemas.microsoft.com/office/drawing/2014/main" id="{127F6A79-4A1E-379F-D624-5916DEF0F060}"/>
              </a:ext>
            </a:extLst>
          </p:cNvPr>
          <p:cNvPicPr>
            <a:picLocks/>
          </p:cNvPicPr>
          <p:nvPr userDrawn="1"/>
        </p:nvPicPr>
        <p:blipFill>
          <a:blip r:embed="rId2"/>
          <a:stretch>
            <a:fillRect/>
          </a:stretch>
        </p:blipFill>
        <p:spPr>
          <a:xfrm>
            <a:off x="6729176" y="6012699"/>
            <a:ext cx="2152075" cy="676715"/>
          </a:xfrm>
          <a:prstGeom prst="rect">
            <a:avLst/>
          </a:prstGeom>
        </p:spPr>
      </p:pic>
      <p:pic>
        <p:nvPicPr>
          <p:cNvPr id="8" name="NewWawLogo2023">
            <a:extLst>
              <a:ext uri="{FF2B5EF4-FFF2-40B4-BE49-F238E27FC236}">
                <a16:creationId xmlns:a16="http://schemas.microsoft.com/office/drawing/2014/main" id="{B7601CC6-D49C-674D-2B54-98890D87DDAC}"/>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208165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BlankSpace2023">
            <a:extLst>
              <a:ext uri="{FF2B5EF4-FFF2-40B4-BE49-F238E27FC236}">
                <a16:creationId xmlns:a16="http://schemas.microsoft.com/office/drawing/2014/main" id="{DC8DDD9E-4AEA-B90C-670D-6C4DEA3A5ED2}"/>
              </a:ext>
            </a:extLst>
          </p:cNvPr>
          <p:cNvPicPr>
            <a:picLocks/>
          </p:cNvPicPr>
          <p:nvPr userDrawn="1"/>
        </p:nvPicPr>
        <p:blipFill>
          <a:blip r:embed="rId2"/>
          <a:stretch>
            <a:fillRect/>
          </a:stretch>
        </p:blipFill>
        <p:spPr>
          <a:xfrm>
            <a:off x="6729176" y="6012699"/>
            <a:ext cx="2152075" cy="676715"/>
          </a:xfrm>
          <a:prstGeom prst="rect">
            <a:avLst/>
          </a:prstGeom>
        </p:spPr>
      </p:pic>
      <p:pic>
        <p:nvPicPr>
          <p:cNvPr id="8" name="NewWawLogo2023">
            <a:extLst>
              <a:ext uri="{FF2B5EF4-FFF2-40B4-BE49-F238E27FC236}">
                <a16:creationId xmlns:a16="http://schemas.microsoft.com/office/drawing/2014/main" id="{B0DC2BF4-9662-BE63-2A06-0C17BA539474}"/>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325354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asic bullet point WITH bu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9" name="Text Placeholder 8"/>
          <p:cNvSpPr>
            <a:spLocks noGrp="1"/>
          </p:cNvSpPr>
          <p:nvPr>
            <p:ph type="body" sz="quarter" idx="11"/>
          </p:nvPr>
        </p:nvSpPr>
        <p:spPr>
          <a:xfrm>
            <a:off x="457200" y="5067944"/>
            <a:ext cx="8229600" cy="379513"/>
          </a:xfrm>
        </p:spPr>
        <p:txBody>
          <a:bodyPr/>
          <a:lstStyle>
            <a:lvl1pPr marL="0" indent="0">
              <a:buFontTx/>
              <a:buNone/>
              <a:defRPr b="1" i="1">
                <a:solidFill>
                  <a:srgbClr val="092149"/>
                </a:solidFill>
                <a:latin typeface="Times New Roman" pitchFamily="18" charset="0"/>
                <a:cs typeface="Times New Roman" pitchFamily="18" charset="0"/>
              </a:defRPr>
            </a:lvl1pPr>
          </a:lstStyle>
          <a:p>
            <a:pPr lvl="0"/>
            <a:r>
              <a:rPr lang="en-US"/>
              <a:t>Click to edit Master text styles</a:t>
            </a:r>
          </a:p>
        </p:txBody>
      </p:sp>
      <p:sp>
        <p:nvSpPr>
          <p:cNvPr id="11" name="Content Placeholder 10"/>
          <p:cNvSpPr>
            <a:spLocks noGrp="1"/>
          </p:cNvSpPr>
          <p:nvPr>
            <p:ph sz="quarter" idx="12"/>
          </p:nvPr>
        </p:nvSpPr>
        <p:spPr>
          <a:xfrm>
            <a:off x="457200" y="1633538"/>
            <a:ext cx="8229600" cy="3269202"/>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3"/>
          </p:nvPr>
        </p:nvSpPr>
        <p:spPr>
          <a:xfrm>
            <a:off x="457200" y="5622925"/>
            <a:ext cx="8229600" cy="233363"/>
          </a:xfrm>
        </p:spPr>
        <p:txBody>
          <a:bodyPr>
            <a:normAutofit/>
          </a:bodyPr>
          <a:lstStyle>
            <a:lvl1pPr marL="0" indent="0">
              <a:buFontTx/>
              <a:buNone/>
              <a:defRPr sz="900" b="0" i="1">
                <a:solidFill>
                  <a:schemeClr val="tx1"/>
                </a:solidFill>
              </a:defRPr>
            </a:lvl1pPr>
          </a:lstStyle>
          <a:p>
            <a:pPr lvl="0"/>
            <a:r>
              <a:rPr lang="en-US"/>
              <a:t>Click to edit Master text styles</a:t>
            </a:r>
          </a:p>
        </p:txBody>
      </p:sp>
      <p:pic>
        <p:nvPicPr>
          <p:cNvPr id="5" name="BlankSpace2023">
            <a:extLst>
              <a:ext uri="{FF2B5EF4-FFF2-40B4-BE49-F238E27FC236}">
                <a16:creationId xmlns:a16="http://schemas.microsoft.com/office/drawing/2014/main" id="{29879714-6B37-C108-9C16-CA5D4544987A}"/>
              </a:ext>
            </a:extLst>
          </p:cNvPr>
          <p:cNvPicPr>
            <a:picLocks/>
          </p:cNvPicPr>
          <p:nvPr userDrawn="1"/>
        </p:nvPicPr>
        <p:blipFill>
          <a:blip r:embed="rId2"/>
          <a:stretch>
            <a:fillRect/>
          </a:stretch>
        </p:blipFill>
        <p:spPr>
          <a:xfrm>
            <a:off x="6729176" y="6012699"/>
            <a:ext cx="2152075" cy="676715"/>
          </a:xfrm>
          <a:prstGeom prst="rect">
            <a:avLst/>
          </a:prstGeom>
        </p:spPr>
      </p:pic>
      <p:pic>
        <p:nvPicPr>
          <p:cNvPr id="10" name="NewWawLogo2023">
            <a:extLst>
              <a:ext uri="{FF2B5EF4-FFF2-40B4-BE49-F238E27FC236}">
                <a16:creationId xmlns:a16="http://schemas.microsoft.com/office/drawing/2014/main" id="{A323075B-9168-4443-6C16-C4714BD60BDC}"/>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337166787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Basic bullet point WITHOUT bui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click to edit master title style.</a:t>
            </a:r>
            <a:endParaRPr lang="en-GB" dirty="0"/>
          </a:p>
        </p:txBody>
      </p:sp>
      <p:sp>
        <p:nvSpPr>
          <p:cNvPr id="9" name="Text Placeholder 8"/>
          <p:cNvSpPr>
            <a:spLocks noGrp="1"/>
          </p:cNvSpPr>
          <p:nvPr>
            <p:ph type="body" sz="quarter" idx="11" hasCustomPrompt="1"/>
          </p:nvPr>
        </p:nvSpPr>
        <p:spPr>
          <a:xfrm>
            <a:off x="457200" y="5067944"/>
            <a:ext cx="8229600" cy="379513"/>
          </a:xfrm>
        </p:spPr>
        <p:txBody>
          <a:bodyPr/>
          <a:lstStyle>
            <a:lvl1pPr marL="0" indent="0">
              <a:buFontTx/>
              <a:buNone/>
              <a:defRPr b="1" i="1">
                <a:solidFill>
                  <a:srgbClr val="092149"/>
                </a:solidFill>
                <a:latin typeface="Times New Roman" pitchFamily="18" charset="0"/>
                <a:cs typeface="Times New Roman" pitchFamily="18" charset="0"/>
              </a:defRPr>
            </a:lvl1pPr>
          </a:lstStyle>
          <a:p>
            <a:pPr lvl="0"/>
            <a:r>
              <a:rPr lang="en-US" dirty="0"/>
              <a:t>Click to add a strapline</a:t>
            </a:r>
            <a:endParaRPr lang="en-GB" dirty="0"/>
          </a:p>
        </p:txBody>
      </p:sp>
      <p:sp>
        <p:nvSpPr>
          <p:cNvPr id="11" name="Content Placeholder 10"/>
          <p:cNvSpPr>
            <a:spLocks noGrp="1"/>
          </p:cNvSpPr>
          <p:nvPr>
            <p:ph sz="quarter" idx="12" hasCustomPrompt="1"/>
          </p:nvPr>
        </p:nvSpPr>
        <p:spPr>
          <a:xfrm>
            <a:off x="457200" y="1633538"/>
            <a:ext cx="8229600" cy="326920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3" hasCustomPrompt="1"/>
          </p:nvPr>
        </p:nvSpPr>
        <p:spPr>
          <a:xfrm>
            <a:off x="457200" y="5622925"/>
            <a:ext cx="8229600" cy="233363"/>
          </a:xfrm>
        </p:spPr>
        <p:txBody>
          <a:bodyPr>
            <a:normAutofit/>
          </a:bodyPr>
          <a:lstStyle>
            <a:lvl1pPr marL="0" indent="0">
              <a:buFontTx/>
              <a:buNone/>
              <a:defRPr sz="900" b="0" i="1">
                <a:solidFill>
                  <a:schemeClr val="tx1"/>
                </a:solidFill>
              </a:defRPr>
            </a:lvl1pPr>
          </a:lstStyle>
          <a:p>
            <a:pPr lvl="0"/>
            <a:r>
              <a:rPr lang="en-US" dirty="0"/>
              <a:t>Click to add a footnote</a:t>
            </a:r>
            <a:endParaRPr lang="en-GB" dirty="0"/>
          </a:p>
        </p:txBody>
      </p:sp>
      <p:sp>
        <p:nvSpPr>
          <p:cNvPr id="6" name="Rectangle 21">
            <a:extLst>
              <a:ext uri="{FF2B5EF4-FFF2-40B4-BE49-F238E27FC236}">
                <a16:creationId xmlns:a16="http://schemas.microsoft.com/office/drawing/2014/main" id="{8CC31246-0419-4BA0-8B93-367EE9F17B0C}"/>
              </a:ext>
            </a:extLst>
          </p:cNvPr>
          <p:cNvSpPr>
            <a:spLocks noGrp="1" noChangeArrowheads="1"/>
          </p:cNvSpPr>
          <p:nvPr>
            <p:ph type="sldNum" sz="quarter" idx="4"/>
          </p:nvPr>
        </p:nvSpPr>
        <p:spPr>
          <a:xfrm>
            <a:off x="4290951" y="6165529"/>
            <a:ext cx="562098" cy="476250"/>
          </a:xfrm>
          <a:prstGeom prst="rect">
            <a:avLst/>
          </a:prstGeom>
          <a:ln/>
        </p:spPr>
        <p:txBody>
          <a:bodyPr lIns="82058" tIns="41029" rIns="82058" bIns="41029"/>
          <a:lstStyle>
            <a:lvl1pPr algn="ctr">
              <a:defRPr sz="900">
                <a:solidFill>
                  <a:schemeClr val="bg1">
                    <a:lumMod val="50000"/>
                  </a:schemeClr>
                </a:solidFill>
              </a:defRPr>
            </a:lvl1pPr>
          </a:lstStyle>
          <a:p>
            <a:pPr>
              <a:defRPr/>
            </a:pPr>
            <a:fld id="{16129A17-0F04-4E52-90B2-99FBA4300633}" type="slidenum">
              <a:rPr lang="en-US" smtClean="0"/>
              <a:pPr>
                <a:defRPr/>
              </a:pPr>
              <a:t>‹#›</a:t>
            </a:fld>
            <a:endParaRPr lang="en-US" dirty="0"/>
          </a:p>
        </p:txBody>
      </p:sp>
      <p:pic>
        <p:nvPicPr>
          <p:cNvPr id="5" name="BlankSpace2023">
            <a:extLst>
              <a:ext uri="{FF2B5EF4-FFF2-40B4-BE49-F238E27FC236}">
                <a16:creationId xmlns:a16="http://schemas.microsoft.com/office/drawing/2014/main" id="{3C4EFB7C-2BD2-45A5-B4BE-3ED7779BBFD8}"/>
              </a:ext>
            </a:extLst>
          </p:cNvPr>
          <p:cNvPicPr>
            <a:picLocks/>
          </p:cNvPicPr>
          <p:nvPr userDrawn="1"/>
        </p:nvPicPr>
        <p:blipFill>
          <a:blip r:embed="rId2"/>
          <a:stretch>
            <a:fillRect/>
          </a:stretch>
        </p:blipFill>
        <p:spPr>
          <a:xfrm>
            <a:off x="6729176" y="6012699"/>
            <a:ext cx="2152075" cy="676715"/>
          </a:xfrm>
          <a:prstGeom prst="rect">
            <a:avLst/>
          </a:prstGeom>
        </p:spPr>
      </p:pic>
      <p:pic>
        <p:nvPicPr>
          <p:cNvPr id="10" name="NewWawLogo2023">
            <a:extLst>
              <a:ext uri="{FF2B5EF4-FFF2-40B4-BE49-F238E27FC236}">
                <a16:creationId xmlns:a16="http://schemas.microsoft.com/office/drawing/2014/main" id="{2BF6118C-83D4-047A-8642-8432F33F05DE}"/>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37590814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defTabSz="457200" fontAlgn="base">
              <a:spcBef>
                <a:spcPct val="0"/>
              </a:spcBef>
              <a:spcAft>
                <a:spcPct val="0"/>
              </a:spcAft>
              <a:defRPr/>
            </a:pPr>
            <a:r>
              <a:rPr lang="en-GB">
                <a:solidFill>
                  <a:srgbClr val="092149"/>
                </a:solidFill>
              </a:rPr>
              <a:t>footnote</a:t>
            </a:r>
          </a:p>
        </p:txBody>
      </p:sp>
      <p:pic>
        <p:nvPicPr>
          <p:cNvPr id="6" name="BlankSpace2023">
            <a:extLst>
              <a:ext uri="{FF2B5EF4-FFF2-40B4-BE49-F238E27FC236}">
                <a16:creationId xmlns:a16="http://schemas.microsoft.com/office/drawing/2014/main" id="{26B2EC35-6EFA-5E77-08D5-756030B001BB}"/>
              </a:ext>
            </a:extLst>
          </p:cNvPr>
          <p:cNvPicPr>
            <a:picLocks/>
          </p:cNvPicPr>
          <p:nvPr userDrawn="1"/>
        </p:nvPicPr>
        <p:blipFill>
          <a:blip r:embed="rId2"/>
          <a:stretch>
            <a:fillRect/>
          </a:stretch>
        </p:blipFill>
        <p:spPr>
          <a:xfrm>
            <a:off x="6729176" y="6012699"/>
            <a:ext cx="2152075" cy="676715"/>
          </a:xfrm>
          <a:prstGeom prst="rect">
            <a:avLst/>
          </a:prstGeom>
        </p:spPr>
      </p:pic>
      <p:pic>
        <p:nvPicPr>
          <p:cNvPr id="9" name="NewWawLogo2023">
            <a:extLst>
              <a:ext uri="{FF2B5EF4-FFF2-40B4-BE49-F238E27FC236}">
                <a16:creationId xmlns:a16="http://schemas.microsoft.com/office/drawing/2014/main" id="{1B750BAF-2049-3B23-B411-E587EE0562F1}"/>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191991137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BGroun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lowercase, blue, 44pt.</a:t>
            </a:r>
            <a:endParaRPr lang="en-GB" altLang="en-US"/>
          </a:p>
        </p:txBody>
      </p:sp>
      <p:sp>
        <p:nvSpPr>
          <p:cNvPr id="1028" name="Text Placeholder 2"/>
          <p:cNvSpPr>
            <a:spLocks noGrp="1"/>
          </p:cNvSpPr>
          <p:nvPr>
            <p:ph type="body" idx="1"/>
          </p:nvPr>
        </p:nvSpPr>
        <p:spPr bwMode="auto">
          <a:xfrm>
            <a:off x="457200" y="1600200"/>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1029"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t="11522" b="85745"/>
          <a:stretch>
            <a:fillRect/>
          </a:stretch>
        </p:blipFill>
        <p:spPr bwMode="auto">
          <a:xfrm>
            <a:off x="0" y="5861050"/>
            <a:ext cx="914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6918325" y="6048375"/>
            <a:ext cx="1816100" cy="592138"/>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dirty="0"/>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903335" y="6142775"/>
            <a:ext cx="1872000" cy="500266"/>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9" r:id="rId3"/>
    <p:sldLayoutId id="2147483921" r:id="rId4"/>
    <p:sldLayoutId id="2147483922" r:id="rId5"/>
    <p:sldLayoutId id="2147483923" r:id="rId6"/>
    <p:sldLayoutId id="2147483978" r:id="rId7"/>
  </p:sldLayoutIdLst>
  <p:transition spd="slow">
    <p:wipe dir="r"/>
  </p:transition>
  <p:hf hdr="0" ftr="0" dt="0"/>
  <p:txStyles>
    <p:title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Blip>
          <a:blip r:embed="rId12"/>
        </a:buBlip>
        <a:defRPr kern="1200">
          <a:solidFill>
            <a:schemeClr val="tx2"/>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12"/>
        </a:buBlip>
        <a:defRPr kern="1200">
          <a:solidFill>
            <a:schemeClr val="tx2"/>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12"/>
        </a:buBlip>
        <a:defRPr kern="1200">
          <a:solidFill>
            <a:schemeClr val="tx2"/>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12"/>
        </a:buBlip>
        <a:defRPr kern="1200">
          <a:solidFill>
            <a:schemeClr val="tx2"/>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12"/>
        </a:buBlip>
        <a:defRPr kern="1200">
          <a:solidFill>
            <a:schemeClr val="tx2"/>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svg"/><Relationship Id="rId4" Type="http://schemas.openxmlformats.org/officeDocument/2006/relationships/image" Target="../media/image1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5.xml"/><Relationship Id="rId7" Type="http://schemas.openxmlformats.org/officeDocument/2006/relationships/image" Target="../media/image39.sv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notesSlide" Target="../notesSlides/notesSlide17.xml"/><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54.sv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55.pn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notesSlide" Target="../notesSlides/notesSlide20.xml"/><Relationship Id="rId7" Type="http://schemas.openxmlformats.org/officeDocument/2006/relationships/image" Target="../media/image59.svg"/><Relationship Id="rId12" Type="http://schemas.openxmlformats.org/officeDocument/2006/relationships/image" Target="../media/image64.sv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svg"/><Relationship Id="rId10" Type="http://schemas.openxmlformats.org/officeDocument/2006/relationships/image" Target="../media/image62.sv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66.sv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26.xml"/><Relationship Id="rId7" Type="http://schemas.openxmlformats.org/officeDocument/2006/relationships/image" Target="../media/image74.png"/><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45.xml"/><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image" Target="../media/image77.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78.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hyperlink" Target="http://www.wealthatwork.co.uk/mywealt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2260497"/>
            <a:ext cx="6188765" cy="1692771"/>
          </a:xfrm>
        </p:spPr>
        <p:txBody>
          <a:bodyPr anchor="ctr">
            <a:noAutofit/>
          </a:bodyPr>
          <a:lstStyle/>
          <a:p>
            <a:r>
              <a:rPr lang="en-GB" altLang="en-US" dirty="0">
                <a:ea typeface="ヒラギノ角ゴ Pro W3"/>
              </a:rPr>
              <a:t>bonus sacrifice &amp; pension awareness.</a:t>
            </a:r>
          </a:p>
        </p:txBody>
      </p:sp>
      <p:sp>
        <p:nvSpPr>
          <p:cNvPr id="3" name="QCSIGNOFFTXT">
            <a:extLst>
              <a:ext uri="{FF2B5EF4-FFF2-40B4-BE49-F238E27FC236}">
                <a16:creationId xmlns:a16="http://schemas.microsoft.com/office/drawing/2014/main" id="{8927B74E-7938-DBB1-B67D-A004CCD3DCD9}"/>
              </a:ext>
            </a:extLst>
          </p:cNvPr>
          <p:cNvSpPr txBox="1">
            <a:spLocks noGrp="1" noRot="1" noChangeAspect="1" noMove="1" noResize="1" noEditPoints="1" noAdjustHandles="1" noChangeArrowheads="1" noChangeShapeType="1"/>
          </p:cNvSpPr>
          <p:nvPr/>
        </p:nvSpPr>
        <p:spPr>
          <a:xfrm>
            <a:off x="-62242" y="6850759"/>
            <a:ext cx="1270000" cy="215444"/>
          </a:xfrm>
          <a:prstGeom prst="rect">
            <a:avLst/>
          </a:prstGeom>
          <a:noFill/>
        </p:spPr>
        <p:txBody>
          <a:bodyPr vert="horz" rtlCol="0">
            <a:spAutoFit/>
          </a:bodyPr>
          <a:lstStyle/>
          <a:p>
            <a:r>
              <a:rPr lang="en-GB" sz="800">
                <a:solidFill>
                  <a:srgbClr val="101012"/>
                </a:solidFill>
                <a:latin typeface="Bierstadt" panose="020B0004020202020204" pitchFamily="34" charset="0"/>
              </a:rPr>
              <a:t>QC--905528038</a:t>
            </a:r>
          </a:p>
        </p:txBody>
      </p:sp>
    </p:spTree>
    <p:custDataLst>
      <p:tags r:id="rId1"/>
    </p:custDataLst>
    <p:extLst>
      <p:ext uri="{BB962C8B-B14F-4D97-AF65-F5344CB8AC3E}">
        <p14:creationId xmlns:p14="http://schemas.microsoft.com/office/powerpoint/2010/main" val="201919522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Rectangle 5"/>
          <p:cNvSpPr txBox="1">
            <a:spLocks noChangeArrowheads="1"/>
          </p:cNvSpPr>
          <p:nvPr/>
        </p:nvSpPr>
        <p:spPr bwMode="auto">
          <a:xfrm>
            <a:off x="570814" y="1289773"/>
            <a:ext cx="5771333" cy="2067219"/>
          </a:xfrm>
          <a:prstGeom prst="rect">
            <a:avLst/>
          </a:prstGeom>
          <a:noFill/>
          <a:ln w="9525">
            <a:noFill/>
            <a:miter lim="800000"/>
            <a:headEnd/>
            <a:tailEnd/>
          </a:ln>
        </p:spPr>
        <p:txBody>
          <a:bodyPr lIns="0" tIns="0" rIns="0" bIns="0"/>
          <a:lstStyle/>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Annual Salary = £40,000 (basic</a:t>
            </a:r>
            <a:r>
              <a:rPr kumimoji="0" lang="en-GB" b="0" i="0" u="none" strike="noStrike" kern="0" cap="none" spc="0" normalizeH="0" noProof="0" dirty="0">
                <a:ln>
                  <a:noFill/>
                </a:ln>
                <a:solidFill>
                  <a:srgbClr val="000000"/>
                </a:solidFill>
                <a:effectLst/>
                <a:uLnTx/>
                <a:uFillTx/>
                <a:latin typeface="Arial"/>
                <a:ea typeface="+mn-ea"/>
                <a:cs typeface="Arial" pitchFamily="34" charset="0"/>
              </a:rPr>
              <a:t> rate tax payer</a:t>
            </a: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Employee Contribution = £2,000pa (5%)</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Tax Saving (20%) =</a:t>
            </a:r>
            <a:r>
              <a:rPr kumimoji="0" lang="en-GB" b="0" i="0" u="none" strike="noStrike" kern="0" cap="none" spc="0" normalizeH="0" noProof="0" dirty="0">
                <a:ln>
                  <a:noFill/>
                </a:ln>
                <a:solidFill>
                  <a:srgbClr val="000000"/>
                </a:solidFill>
                <a:effectLst/>
                <a:uLnTx/>
                <a:uFillTx/>
                <a:latin typeface="Arial"/>
                <a:ea typeface="+mn-ea"/>
                <a:cs typeface="Arial" pitchFamily="34" charset="0"/>
              </a:rPr>
              <a:t> £400pa</a:t>
            </a:r>
            <a:endParaRPr kumimoji="0" lang="en-GB" b="0" i="0" u="none" strike="noStrike" kern="0" cap="none" spc="0" normalizeH="0" baseline="0" noProof="0" dirty="0">
              <a:ln>
                <a:noFill/>
              </a:ln>
              <a:solidFill>
                <a:srgbClr val="000000"/>
              </a:solidFill>
              <a:effectLst/>
              <a:uLnTx/>
              <a:uFillTx/>
              <a:latin typeface="Arial"/>
              <a:ea typeface="+mn-ea"/>
              <a:cs typeface="Arial" pitchFamily="34" charset="0"/>
            </a:endParaRP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NI Saving (8%) =</a:t>
            </a:r>
            <a:r>
              <a:rPr kumimoji="0" lang="en-GB" b="0" i="0" u="none" strike="noStrike" kern="0" cap="none" spc="0" normalizeH="0" noProof="0" dirty="0">
                <a:ln>
                  <a:noFill/>
                </a:ln>
                <a:solidFill>
                  <a:srgbClr val="000000"/>
                </a:solidFill>
                <a:effectLst/>
                <a:uLnTx/>
                <a:uFillTx/>
                <a:latin typeface="Arial"/>
                <a:ea typeface="+mn-ea"/>
                <a:cs typeface="Arial" pitchFamily="34" charset="0"/>
              </a:rPr>
              <a:t> £160pa</a:t>
            </a:r>
            <a:endParaRPr kumimoji="0" lang="en-GB" b="0" i="0" u="none" strike="noStrike" kern="0" cap="none" spc="0" normalizeH="0" baseline="0" noProof="0" dirty="0">
              <a:ln>
                <a:noFill/>
              </a:ln>
              <a:solidFill>
                <a:srgbClr val="000000"/>
              </a:solidFill>
              <a:effectLst/>
              <a:uLnTx/>
              <a:uFillTx/>
              <a:latin typeface="Arial"/>
              <a:ea typeface="+mn-ea"/>
              <a:cs typeface="Arial" pitchFamily="34" charset="0"/>
            </a:endParaRP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Personal Cost = £1,440pa</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LSEG Contribution = £4,000pa (10%)</a:t>
            </a:r>
          </a:p>
        </p:txBody>
      </p:sp>
      <p:grpSp>
        <p:nvGrpSpPr>
          <p:cNvPr id="61" name="Group 60"/>
          <p:cNvGrpSpPr/>
          <p:nvPr/>
        </p:nvGrpSpPr>
        <p:grpSpPr>
          <a:xfrm>
            <a:off x="523123" y="5057550"/>
            <a:ext cx="4121448" cy="338554"/>
            <a:chOff x="523123" y="5111526"/>
            <a:chExt cx="4121448" cy="338554"/>
          </a:xfrm>
        </p:grpSpPr>
        <p:sp>
          <p:nvSpPr>
            <p:cNvPr id="62" name="Text Box 8"/>
            <p:cNvSpPr txBox="1">
              <a:spLocks noChangeArrowheads="1"/>
            </p:cNvSpPr>
            <p:nvPr/>
          </p:nvSpPr>
          <p:spPr bwMode="auto">
            <a:xfrm>
              <a:off x="1364417" y="5111526"/>
              <a:ext cx="3280154" cy="33855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Employee contribution (5%)</a:t>
              </a:r>
              <a:endParaRPr kumimoji="0" lang="en-US" sz="16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nvGrpSpPr>
            <p:cNvPr id="63" name="Group 62"/>
            <p:cNvGrpSpPr/>
            <p:nvPr/>
          </p:nvGrpSpPr>
          <p:grpSpPr>
            <a:xfrm>
              <a:off x="523123" y="5132874"/>
              <a:ext cx="684000" cy="288000"/>
              <a:chOff x="1581856" y="2492896"/>
              <a:chExt cx="1080000" cy="540000"/>
            </a:xfrm>
            <a:effectLst/>
          </p:grpSpPr>
          <p:sp>
            <p:nvSpPr>
              <p:cNvPr id="64" name="Rectangle 63"/>
              <p:cNvSpPr/>
              <p:nvPr/>
            </p:nvSpPr>
            <p:spPr>
              <a:xfrm>
                <a:off x="1581856" y="2492896"/>
                <a:ext cx="540000" cy="540000"/>
              </a:xfrm>
              <a:prstGeom prst="rect">
                <a:avLst/>
              </a:prstGeom>
              <a:solidFill>
                <a:srgbClr val="C7FD6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5" name="Rectangle 64"/>
              <p:cNvSpPr/>
              <p:nvPr/>
            </p:nvSpPr>
            <p:spPr>
              <a:xfrm>
                <a:off x="2121856" y="2492896"/>
                <a:ext cx="540000" cy="540000"/>
              </a:xfrm>
              <a:prstGeom prst="rect">
                <a:avLst/>
              </a:prstGeom>
              <a:solidFill>
                <a:srgbClr val="7DC20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grpSp>
      </p:grpSp>
      <p:grpSp>
        <p:nvGrpSpPr>
          <p:cNvPr id="66" name="Group 65"/>
          <p:cNvGrpSpPr/>
          <p:nvPr/>
        </p:nvGrpSpPr>
        <p:grpSpPr>
          <a:xfrm>
            <a:off x="523123" y="4412838"/>
            <a:ext cx="2914565" cy="338554"/>
            <a:chOff x="523123" y="4466814"/>
            <a:chExt cx="2914565" cy="338554"/>
          </a:xfrm>
        </p:grpSpPr>
        <p:sp>
          <p:nvSpPr>
            <p:cNvPr id="67" name="Text Box 13"/>
            <p:cNvSpPr txBox="1">
              <a:spLocks noChangeArrowheads="1"/>
            </p:cNvSpPr>
            <p:nvPr/>
          </p:nvSpPr>
          <p:spPr bwMode="auto">
            <a:xfrm>
              <a:off x="1364417" y="4466814"/>
              <a:ext cx="2073271" cy="33855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Tax &amp; NI savings</a:t>
              </a:r>
              <a:endParaRPr kumimoji="0" lang="en-US" sz="16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nvGrpSpPr>
            <p:cNvPr id="68" name="Group 67"/>
            <p:cNvGrpSpPr/>
            <p:nvPr/>
          </p:nvGrpSpPr>
          <p:grpSpPr>
            <a:xfrm>
              <a:off x="523123" y="4485606"/>
              <a:ext cx="684000" cy="288000"/>
              <a:chOff x="1581856" y="2492896"/>
              <a:chExt cx="1080000" cy="540000"/>
            </a:xfrm>
            <a:effectLst/>
          </p:grpSpPr>
          <p:sp>
            <p:nvSpPr>
              <p:cNvPr id="69" name="Rectangle 68"/>
              <p:cNvSpPr/>
              <p:nvPr/>
            </p:nvSpPr>
            <p:spPr>
              <a:xfrm>
                <a:off x="1581856" y="2492896"/>
                <a:ext cx="540000" cy="540000"/>
              </a:xfrm>
              <a:prstGeom prst="rect">
                <a:avLst/>
              </a:prstGeom>
              <a:solidFill>
                <a:srgbClr val="DD9BA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0" name="Rectangle 69"/>
              <p:cNvSpPr/>
              <p:nvPr/>
            </p:nvSpPr>
            <p:spPr>
              <a:xfrm>
                <a:off x="2121856" y="2492896"/>
                <a:ext cx="540000" cy="540000"/>
              </a:xfrm>
              <a:prstGeom prst="rect">
                <a:avLst/>
              </a:prstGeom>
              <a:solidFill>
                <a:srgbClr val="79455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grpSp>
      </p:grpSp>
      <p:grpSp>
        <p:nvGrpSpPr>
          <p:cNvPr id="71" name="Group 70"/>
          <p:cNvGrpSpPr/>
          <p:nvPr/>
        </p:nvGrpSpPr>
        <p:grpSpPr>
          <a:xfrm>
            <a:off x="523123" y="3768127"/>
            <a:ext cx="4526411" cy="338554"/>
            <a:chOff x="523123" y="3822103"/>
            <a:chExt cx="4526411" cy="338554"/>
          </a:xfrm>
        </p:grpSpPr>
        <p:sp>
          <p:nvSpPr>
            <p:cNvPr id="72" name="Text Box 14"/>
            <p:cNvSpPr txBox="1">
              <a:spLocks noChangeArrowheads="1"/>
            </p:cNvSpPr>
            <p:nvPr/>
          </p:nvSpPr>
          <p:spPr bwMode="auto">
            <a:xfrm>
              <a:off x="1364417" y="3822103"/>
              <a:ext cx="3685117" cy="33855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LSEG contribution (10%)</a:t>
              </a:r>
              <a:endParaRPr kumimoji="0" lang="en-US" sz="16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nvGrpSpPr>
            <p:cNvPr id="73" name="Group 72"/>
            <p:cNvGrpSpPr/>
            <p:nvPr/>
          </p:nvGrpSpPr>
          <p:grpSpPr>
            <a:xfrm>
              <a:off x="523123" y="3838337"/>
              <a:ext cx="684000" cy="288000"/>
              <a:chOff x="1581856" y="2492896"/>
              <a:chExt cx="1080000" cy="540000"/>
            </a:xfrm>
            <a:effectLst/>
          </p:grpSpPr>
          <p:sp>
            <p:nvSpPr>
              <p:cNvPr id="74" name="Rectangle 73"/>
              <p:cNvSpPr/>
              <p:nvPr/>
            </p:nvSpPr>
            <p:spPr>
              <a:xfrm>
                <a:off x="1581856" y="2492896"/>
                <a:ext cx="540000" cy="540000"/>
              </a:xfrm>
              <a:prstGeom prst="rect">
                <a:avLst/>
              </a:prstGeom>
              <a:solidFill>
                <a:srgbClr val="8BE1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5" name="Rectangle 74"/>
              <p:cNvSpPr/>
              <p:nvPr/>
            </p:nvSpPr>
            <p:spPr>
              <a:xfrm>
                <a:off x="2121856" y="2492896"/>
                <a:ext cx="540000" cy="540000"/>
              </a:xfrm>
              <a:prstGeom prst="rect">
                <a:avLst/>
              </a:prstGeom>
              <a:solidFill>
                <a:srgbClr val="00A5E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grpSp>
      </p:grpSp>
      <p:sp>
        <p:nvSpPr>
          <p:cNvPr id="76" name="Rectangle 75"/>
          <p:cNvSpPr/>
          <p:nvPr/>
        </p:nvSpPr>
        <p:spPr>
          <a:xfrm>
            <a:off x="6469913" y="1626774"/>
            <a:ext cx="1217790" cy="3713412"/>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7" name="Group 76"/>
          <p:cNvGrpSpPr/>
          <p:nvPr/>
        </p:nvGrpSpPr>
        <p:grpSpPr>
          <a:xfrm>
            <a:off x="6566654" y="4097697"/>
            <a:ext cx="1021167" cy="797092"/>
            <a:chOff x="6245016" y="4297148"/>
            <a:chExt cx="1098642" cy="1271805"/>
          </a:xfrm>
        </p:grpSpPr>
        <p:grpSp>
          <p:nvGrpSpPr>
            <p:cNvPr id="78" name="Group 77"/>
            <p:cNvGrpSpPr/>
            <p:nvPr/>
          </p:nvGrpSpPr>
          <p:grpSpPr>
            <a:xfrm>
              <a:off x="6319373" y="4402985"/>
              <a:ext cx="949926" cy="1165968"/>
              <a:chOff x="1581856" y="2492896"/>
              <a:chExt cx="1080000" cy="540000"/>
            </a:xfrm>
            <a:effectLst>
              <a:outerShdw blurRad="152400" dist="38100" dir="18900000" sx="101000" sy="101000" algn="bl" rotWithShape="0">
                <a:prstClr val="black">
                  <a:alpha val="40000"/>
                </a:prstClr>
              </a:outerShdw>
            </a:effectLst>
          </p:grpSpPr>
          <p:sp>
            <p:nvSpPr>
              <p:cNvPr id="80" name="Rectangle 79"/>
              <p:cNvSpPr/>
              <p:nvPr/>
            </p:nvSpPr>
            <p:spPr>
              <a:xfrm>
                <a:off x="1581856" y="2492896"/>
                <a:ext cx="540000" cy="540000"/>
              </a:xfrm>
              <a:prstGeom prst="rect">
                <a:avLst/>
              </a:prstGeom>
              <a:solidFill>
                <a:srgbClr val="C7FD6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sp>
            <p:nvSpPr>
              <p:cNvPr id="81" name="Rectangle 80"/>
              <p:cNvSpPr/>
              <p:nvPr/>
            </p:nvSpPr>
            <p:spPr>
              <a:xfrm>
                <a:off x="2121856" y="2492896"/>
                <a:ext cx="540000" cy="540000"/>
              </a:xfrm>
              <a:prstGeom prst="rect">
                <a:avLst/>
              </a:prstGeom>
              <a:solidFill>
                <a:srgbClr val="7DC20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grpSp>
        <p:sp>
          <p:nvSpPr>
            <p:cNvPr id="79" name="Text Box 15"/>
            <p:cNvSpPr txBox="1">
              <a:spLocks noChangeArrowheads="1"/>
            </p:cNvSpPr>
            <p:nvPr/>
          </p:nvSpPr>
          <p:spPr bwMode="auto">
            <a:xfrm>
              <a:off x="6245016" y="4297148"/>
              <a:ext cx="1098642" cy="483792"/>
            </a:xfrm>
            <a:prstGeom prst="rect">
              <a:avLst/>
            </a:prstGeom>
            <a:noFill/>
            <a:ln w="9525" algn="ctr">
              <a:noFill/>
              <a:miter lim="800000"/>
              <a:headEnd/>
              <a:tailEnd/>
            </a:ln>
          </p:spPr>
          <p:txBody>
            <a:bodyPr wrap="square">
              <a:no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b="0" i="0" u="none" strike="noStrike" kern="0" cap="none" spc="0" normalizeH="0" baseline="0" noProof="0" dirty="0">
                  <a:ln>
                    <a:noFill/>
                  </a:ln>
                  <a:solidFill>
                    <a:srgbClr val="314B01"/>
                  </a:solidFill>
                  <a:effectLst/>
                  <a:uLnTx/>
                  <a:uFillTx/>
                  <a:latin typeface="+mn-lt"/>
                  <a:ea typeface="+mn-ea"/>
                  <a:cs typeface="Arial" pitchFamily="34" charset="0"/>
                </a:rPr>
                <a:t>£2,000</a:t>
              </a:r>
              <a:endParaRPr kumimoji="0" lang="en-US" b="0" i="0" u="none" strike="noStrike" kern="0" cap="none" spc="0" normalizeH="0" baseline="0" noProof="0" dirty="0">
                <a:ln>
                  <a:noFill/>
                </a:ln>
                <a:solidFill>
                  <a:srgbClr val="314B01"/>
                </a:solidFill>
                <a:effectLst/>
                <a:uLnTx/>
                <a:uFillTx/>
                <a:latin typeface="+mn-lt"/>
                <a:ea typeface="+mn-ea"/>
                <a:cs typeface="Arial" pitchFamily="34" charset="0"/>
              </a:endParaRPr>
            </a:p>
          </p:txBody>
        </p:sp>
      </p:grpSp>
      <p:grpSp>
        <p:nvGrpSpPr>
          <p:cNvPr id="82" name="Group 81"/>
          <p:cNvGrpSpPr/>
          <p:nvPr/>
        </p:nvGrpSpPr>
        <p:grpSpPr>
          <a:xfrm>
            <a:off x="6541547" y="4900414"/>
            <a:ext cx="1074520" cy="346776"/>
            <a:chOff x="1581856" y="2492896"/>
            <a:chExt cx="1080000" cy="540000"/>
          </a:xfrm>
          <a:effectLst>
            <a:outerShdw blurRad="215900" dist="38100" dir="16200000" sx="102000" sy="102000" rotWithShape="0">
              <a:prstClr val="black">
                <a:alpha val="40000"/>
              </a:prstClr>
            </a:outerShdw>
          </a:effectLst>
        </p:grpSpPr>
        <p:sp>
          <p:nvSpPr>
            <p:cNvPr id="83" name="Rectangle 82"/>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4" name="Rectangle 83"/>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6" name="Group 85"/>
          <p:cNvGrpSpPr/>
          <p:nvPr/>
        </p:nvGrpSpPr>
        <p:grpSpPr>
          <a:xfrm>
            <a:off x="6587211" y="1999446"/>
            <a:ext cx="1037491" cy="2164583"/>
            <a:chOff x="6276229" y="2149467"/>
            <a:chExt cx="1116204" cy="1712721"/>
          </a:xfrm>
        </p:grpSpPr>
        <p:grpSp>
          <p:nvGrpSpPr>
            <p:cNvPr id="87" name="Group 86"/>
            <p:cNvGrpSpPr/>
            <p:nvPr/>
          </p:nvGrpSpPr>
          <p:grpSpPr>
            <a:xfrm>
              <a:off x="6319375" y="2149467"/>
              <a:ext cx="949926" cy="1712721"/>
              <a:chOff x="1581856" y="2444685"/>
              <a:chExt cx="1080000" cy="588211"/>
            </a:xfrm>
            <a:effectLst>
              <a:outerShdw blurRad="152400" dist="38100" dir="18900000" sx="101000" sy="101000" algn="bl" rotWithShape="0">
                <a:prstClr val="black">
                  <a:alpha val="40000"/>
                </a:prstClr>
              </a:outerShdw>
            </a:effectLst>
          </p:grpSpPr>
          <p:sp>
            <p:nvSpPr>
              <p:cNvPr id="89" name="Rectangle 88"/>
              <p:cNvSpPr/>
              <p:nvPr/>
            </p:nvSpPr>
            <p:spPr>
              <a:xfrm>
                <a:off x="1581856" y="2444685"/>
                <a:ext cx="540000" cy="588211"/>
              </a:xfrm>
              <a:prstGeom prst="rect">
                <a:avLst/>
              </a:prstGeom>
              <a:solidFill>
                <a:srgbClr val="8BE1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sp>
            <p:nvSpPr>
              <p:cNvPr id="90" name="Rectangle 89"/>
              <p:cNvSpPr/>
              <p:nvPr/>
            </p:nvSpPr>
            <p:spPr>
              <a:xfrm>
                <a:off x="2121856" y="2444685"/>
                <a:ext cx="540000" cy="588211"/>
              </a:xfrm>
              <a:prstGeom prst="rect">
                <a:avLst/>
              </a:prstGeom>
              <a:solidFill>
                <a:srgbClr val="00A5E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grpSp>
        <p:sp>
          <p:nvSpPr>
            <p:cNvPr id="88" name="Text Box 15"/>
            <p:cNvSpPr txBox="1">
              <a:spLocks noChangeArrowheads="1"/>
            </p:cNvSpPr>
            <p:nvPr/>
          </p:nvSpPr>
          <p:spPr bwMode="auto">
            <a:xfrm>
              <a:off x="6276229" y="2838934"/>
              <a:ext cx="1116204" cy="292233"/>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b="0" i="0" u="none" strike="noStrike" kern="0" cap="none" spc="0" normalizeH="0" baseline="0" noProof="0" dirty="0">
                  <a:ln>
                    <a:noFill/>
                  </a:ln>
                  <a:solidFill>
                    <a:srgbClr val="002E3E"/>
                  </a:solidFill>
                  <a:effectLst/>
                  <a:uLnTx/>
                  <a:uFillTx/>
                  <a:latin typeface="+mn-lt"/>
                  <a:ea typeface="+mn-ea"/>
                  <a:cs typeface="Arial" pitchFamily="34" charset="0"/>
                </a:rPr>
                <a:t>£4,000</a:t>
              </a:r>
              <a:endParaRPr kumimoji="0" lang="en-US" b="0" i="0" u="none" strike="noStrike" kern="0" cap="none" spc="0" normalizeH="0" baseline="0" noProof="0" dirty="0">
                <a:ln>
                  <a:noFill/>
                </a:ln>
                <a:solidFill>
                  <a:srgbClr val="002E3E"/>
                </a:solidFill>
                <a:effectLst/>
                <a:uLnTx/>
                <a:uFillTx/>
                <a:latin typeface="+mn-lt"/>
                <a:ea typeface="+mn-ea"/>
                <a:cs typeface="Arial" pitchFamily="34" charset="0"/>
              </a:endParaRPr>
            </a:p>
          </p:txBody>
        </p:sp>
      </p:grpSp>
      <p:sp>
        <p:nvSpPr>
          <p:cNvPr id="91" name="Text Box 15"/>
          <p:cNvSpPr txBox="1">
            <a:spLocks noChangeArrowheads="1"/>
          </p:cNvSpPr>
          <p:nvPr/>
        </p:nvSpPr>
        <p:spPr bwMode="auto">
          <a:xfrm>
            <a:off x="6593647" y="4467241"/>
            <a:ext cx="975688" cy="332451"/>
          </a:xfrm>
          <a:prstGeom prst="rect">
            <a:avLst/>
          </a:prstGeom>
          <a:noFill/>
          <a:ln w="9525" algn="ctr">
            <a:noFill/>
            <a:miter lim="800000"/>
            <a:headEnd/>
            <a:tailEnd/>
          </a:ln>
        </p:spPr>
        <p:txBody>
          <a:bodyPr wrap="square">
            <a:no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b="0" i="0" u="none" strike="noStrike" kern="0" cap="none" spc="0" normalizeH="0" baseline="0" noProof="0" dirty="0">
                <a:ln>
                  <a:noFill/>
                </a:ln>
                <a:solidFill>
                  <a:srgbClr val="314B01"/>
                </a:solidFill>
                <a:effectLst/>
                <a:uLnTx/>
                <a:uFillTx/>
                <a:latin typeface="+mn-lt"/>
                <a:ea typeface="+mn-ea"/>
                <a:cs typeface="Arial" pitchFamily="34" charset="0"/>
              </a:rPr>
              <a:t>£1,440</a:t>
            </a:r>
            <a:endParaRPr kumimoji="0" lang="en-US" b="0" i="0" u="none" strike="noStrike" kern="0" cap="none" spc="0" normalizeH="0" baseline="0" noProof="0" dirty="0">
              <a:ln>
                <a:noFill/>
              </a:ln>
              <a:solidFill>
                <a:srgbClr val="314B01"/>
              </a:solidFill>
              <a:effectLst/>
              <a:uLnTx/>
              <a:uFillTx/>
              <a:latin typeface="+mn-lt"/>
              <a:ea typeface="+mn-ea"/>
              <a:cs typeface="Arial" pitchFamily="34" charset="0"/>
            </a:endParaRPr>
          </a:p>
        </p:txBody>
      </p:sp>
      <p:grpSp>
        <p:nvGrpSpPr>
          <p:cNvPr id="92" name="Group 91"/>
          <p:cNvGrpSpPr/>
          <p:nvPr/>
        </p:nvGrpSpPr>
        <p:grpSpPr>
          <a:xfrm>
            <a:off x="6619806" y="4115002"/>
            <a:ext cx="895353" cy="338554"/>
            <a:chOff x="6306017" y="3735589"/>
            <a:chExt cx="963284" cy="781950"/>
          </a:xfrm>
        </p:grpSpPr>
        <p:grpSp>
          <p:nvGrpSpPr>
            <p:cNvPr id="93" name="Group 92"/>
            <p:cNvGrpSpPr/>
            <p:nvPr/>
          </p:nvGrpSpPr>
          <p:grpSpPr>
            <a:xfrm>
              <a:off x="6319375" y="3849689"/>
              <a:ext cx="949926" cy="553296"/>
              <a:chOff x="1581856" y="2492896"/>
              <a:chExt cx="1080000" cy="540000"/>
            </a:xfrm>
            <a:effectLst>
              <a:outerShdw blurRad="152400" dist="38100" dir="18900000" sx="101000" sy="101000" algn="bl" rotWithShape="0">
                <a:prstClr val="black">
                  <a:alpha val="40000"/>
                </a:prstClr>
              </a:outerShdw>
            </a:effectLst>
          </p:grpSpPr>
          <p:sp>
            <p:nvSpPr>
              <p:cNvPr id="95" name="Rectangle 94"/>
              <p:cNvSpPr/>
              <p:nvPr/>
            </p:nvSpPr>
            <p:spPr>
              <a:xfrm>
                <a:off x="1581856" y="2492896"/>
                <a:ext cx="540000" cy="540000"/>
              </a:xfrm>
              <a:prstGeom prst="rect">
                <a:avLst/>
              </a:prstGeom>
              <a:solidFill>
                <a:srgbClr val="DD9BA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sp>
            <p:nvSpPr>
              <p:cNvPr id="96" name="Rectangle 95"/>
              <p:cNvSpPr/>
              <p:nvPr/>
            </p:nvSpPr>
            <p:spPr>
              <a:xfrm>
                <a:off x="2121856" y="2492896"/>
                <a:ext cx="540000" cy="540000"/>
              </a:xfrm>
              <a:prstGeom prst="rect">
                <a:avLst/>
              </a:prstGeom>
              <a:solidFill>
                <a:srgbClr val="79455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grpSp>
        <p:sp>
          <p:nvSpPr>
            <p:cNvPr id="94" name="Text Box 15"/>
            <p:cNvSpPr txBox="1">
              <a:spLocks noChangeArrowheads="1"/>
            </p:cNvSpPr>
            <p:nvPr/>
          </p:nvSpPr>
          <p:spPr bwMode="auto">
            <a:xfrm>
              <a:off x="6306017" y="3735589"/>
              <a:ext cx="949780" cy="781950"/>
            </a:xfrm>
            <a:prstGeom prst="rect">
              <a:avLst/>
            </a:prstGeom>
            <a:noFill/>
            <a:ln w="9525" algn="ctr">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mn-lt"/>
                  <a:ea typeface="+mn-ea"/>
                  <a:cs typeface="Arial" pitchFamily="34" charset="0"/>
                </a:rPr>
                <a:t>£540</a:t>
              </a:r>
              <a:endParaRPr kumimoji="0" lang="en-US" sz="1600" b="0" i="0" u="none" strike="noStrike" kern="0" cap="none" spc="0" normalizeH="0" baseline="0" noProof="0" dirty="0">
                <a:ln>
                  <a:noFill/>
                </a:ln>
                <a:solidFill>
                  <a:prstClr val="white"/>
                </a:solidFill>
                <a:effectLst/>
                <a:uLnTx/>
                <a:uFillTx/>
                <a:latin typeface="+mn-lt"/>
                <a:ea typeface="+mn-ea"/>
                <a:cs typeface="Arial" pitchFamily="34" charset="0"/>
              </a:endParaRPr>
            </a:p>
          </p:txBody>
        </p:sp>
      </p:grpSp>
      <p:sp>
        <p:nvSpPr>
          <p:cNvPr id="111" name="Title 1"/>
          <p:cNvSpPr txBox="1">
            <a:spLocks/>
          </p:cNvSpPr>
          <p:nvPr/>
        </p:nvSpPr>
        <p:spPr>
          <a:xfrm>
            <a:off x="463550" y="292100"/>
            <a:ext cx="8509000" cy="762000"/>
          </a:xfrm>
          <a:prstGeom prst="rect">
            <a:avLst/>
          </a:prstGeom>
        </p:spPr>
        <p:txBody>
          <a:bodyPr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spcBef>
                <a:spcPct val="0"/>
              </a:spcBef>
              <a:spcAft>
                <a:spcPct val="0"/>
              </a:spcAft>
              <a:buClrTx/>
              <a:buSzTx/>
              <a:buFontTx/>
              <a:buNone/>
              <a:tabLst/>
              <a:defRPr/>
            </a:pPr>
            <a:r>
              <a:rPr lang="en-GB" altLang="en-US" dirty="0">
                <a:solidFill>
                  <a:srgbClr val="003A70"/>
                </a:solidFill>
                <a:ea typeface="ヒラギノ角ゴ Pro W3"/>
              </a:rPr>
              <a:t>how your contributions may add up.</a:t>
            </a:r>
          </a:p>
        </p:txBody>
      </p:sp>
      <p:grpSp>
        <p:nvGrpSpPr>
          <p:cNvPr id="105" name="Group 104"/>
          <p:cNvGrpSpPr/>
          <p:nvPr/>
        </p:nvGrpSpPr>
        <p:grpSpPr>
          <a:xfrm>
            <a:off x="6198935" y="5111304"/>
            <a:ext cx="2037681" cy="744919"/>
            <a:chOff x="5863228" y="5837321"/>
            <a:chExt cx="2170572" cy="881059"/>
          </a:xfrm>
        </p:grpSpPr>
        <p:sp>
          <p:nvSpPr>
            <p:cNvPr id="106" name="Oval 105"/>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07" name="Group 106"/>
            <p:cNvGrpSpPr/>
            <p:nvPr/>
          </p:nvGrpSpPr>
          <p:grpSpPr>
            <a:xfrm>
              <a:off x="6139243" y="5837321"/>
              <a:ext cx="1310183" cy="649600"/>
              <a:chOff x="6139243" y="5837321"/>
              <a:chExt cx="1310183" cy="649600"/>
            </a:xfrm>
          </p:grpSpPr>
          <p:sp>
            <p:nvSpPr>
              <p:cNvPr id="108" name="Freeform 107"/>
              <p:cNvSpPr/>
              <p:nvPr/>
            </p:nvSpPr>
            <p:spPr>
              <a:xfrm>
                <a:off x="6139243" y="5837321"/>
                <a:ext cx="1310182" cy="649600"/>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09" name="Freeform 108"/>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grpSp>
      <p:grpSp>
        <p:nvGrpSpPr>
          <p:cNvPr id="97" name="Group 96"/>
          <p:cNvGrpSpPr/>
          <p:nvPr/>
        </p:nvGrpSpPr>
        <p:grpSpPr>
          <a:xfrm>
            <a:off x="6401506" y="1289773"/>
            <a:ext cx="1369693" cy="662403"/>
            <a:chOff x="6065646" y="1298438"/>
            <a:chExt cx="1473610" cy="783463"/>
          </a:xfrm>
        </p:grpSpPr>
        <p:grpSp>
          <p:nvGrpSpPr>
            <p:cNvPr id="98" name="Group 97"/>
            <p:cNvGrpSpPr/>
            <p:nvPr/>
          </p:nvGrpSpPr>
          <p:grpSpPr>
            <a:xfrm>
              <a:off x="6065646" y="1298438"/>
              <a:ext cx="1473610" cy="783463"/>
              <a:chOff x="6065646" y="1298438"/>
              <a:chExt cx="1473610" cy="783463"/>
            </a:xfrm>
          </p:grpSpPr>
          <p:sp>
            <p:nvSpPr>
              <p:cNvPr id="100" name="Freeform 99"/>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Oval 100"/>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9" name="Freeform 98"/>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02" name="Group 101"/>
          <p:cNvGrpSpPr/>
          <p:nvPr/>
        </p:nvGrpSpPr>
        <p:grpSpPr>
          <a:xfrm>
            <a:off x="6532385" y="1346900"/>
            <a:ext cx="1217656" cy="591589"/>
            <a:chOff x="6169032" y="1366008"/>
            <a:chExt cx="1310038" cy="699707"/>
          </a:xfrm>
        </p:grpSpPr>
        <p:sp>
          <p:nvSpPr>
            <p:cNvPr id="103" name="Text Box 15"/>
            <p:cNvSpPr txBox="1">
              <a:spLocks noChangeArrowheads="1"/>
            </p:cNvSpPr>
            <p:nvPr/>
          </p:nvSpPr>
          <p:spPr bwMode="auto">
            <a:xfrm>
              <a:off x="6169032" y="1519677"/>
              <a:ext cx="1310037" cy="546038"/>
            </a:xfrm>
            <a:prstGeom prst="rect">
              <a:avLst/>
            </a:prstGeom>
            <a:noFill/>
            <a:ln w="9525" algn="ctr">
              <a:noFill/>
              <a:miter lim="800000"/>
              <a:headEnd/>
              <a:tailEnd/>
            </a:ln>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4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rPr>
                <a:t>£6,000</a:t>
              </a:r>
              <a:endParaRPr kumimoji="0" lang="en-US" sz="24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endParaRPr>
            </a:p>
          </p:txBody>
        </p:sp>
        <p:sp>
          <p:nvSpPr>
            <p:cNvPr id="104" name="Text Box 15"/>
            <p:cNvSpPr txBox="1">
              <a:spLocks noChangeArrowheads="1"/>
            </p:cNvSpPr>
            <p:nvPr/>
          </p:nvSpPr>
          <p:spPr bwMode="auto">
            <a:xfrm>
              <a:off x="6169033" y="1366008"/>
              <a:ext cx="1310037" cy="364026"/>
            </a:xfrm>
            <a:prstGeom prst="rect">
              <a:avLst/>
            </a:prstGeom>
            <a:noFill/>
            <a:ln w="9525" algn="ctr">
              <a:noFill/>
              <a:miter lim="800000"/>
              <a:headEnd/>
              <a:tailEnd/>
            </a:ln>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4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rPr>
                <a:t>TOTAL</a:t>
              </a:r>
              <a:endParaRPr kumimoji="0" lang="en-US" sz="14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endParaRPr>
            </a:p>
          </p:txBody>
        </p:sp>
      </p:grpSp>
      <p:sp>
        <p:nvSpPr>
          <p:cNvPr id="2" name="Rectangle 1">
            <a:extLst>
              <a:ext uri="{FF2B5EF4-FFF2-40B4-BE49-F238E27FC236}">
                <a16:creationId xmlns:a16="http://schemas.microsoft.com/office/drawing/2014/main" id="{18B88BA1-7920-4430-A4B5-58F0FB103813}"/>
              </a:ext>
            </a:extLst>
          </p:cNvPr>
          <p:cNvSpPr/>
          <p:nvPr/>
        </p:nvSpPr>
        <p:spPr>
          <a:xfrm>
            <a:off x="386526" y="5616872"/>
            <a:ext cx="3528530" cy="276999"/>
          </a:xfrm>
          <a:prstGeom prst="rect">
            <a:avLst/>
          </a:prstGeom>
        </p:spPr>
        <p:txBody>
          <a:bodyPr wrap="none">
            <a:spAutoFit/>
          </a:bodyPr>
          <a:lstStyle/>
          <a:p>
            <a:r>
              <a:rPr lang="en-GB" sz="1200" kern="0" dirty="0">
                <a:solidFill>
                  <a:srgbClr val="000000"/>
                </a:solidFill>
                <a:latin typeface="Arial"/>
                <a:cs typeface="Arial" pitchFamily="34" charset="0"/>
              </a:rPr>
              <a:t>Salary sacrifice is the default contribution method</a:t>
            </a:r>
            <a:endParaRPr lang="en-GB" sz="1200" dirty="0">
              <a:solidFill>
                <a:srgbClr val="000000"/>
              </a:solidFill>
            </a:endParaRPr>
          </a:p>
        </p:txBody>
      </p:sp>
    </p:spTree>
    <p:custDataLst>
      <p:tags r:id="rId1"/>
    </p:custDataLst>
    <p:extLst>
      <p:ext uri="{BB962C8B-B14F-4D97-AF65-F5344CB8AC3E}">
        <p14:creationId xmlns:p14="http://schemas.microsoft.com/office/powerpoint/2010/main" val="3874708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wipe(left)">
                                      <p:cBhvr>
                                        <p:cTn id="7" dur="500"/>
                                        <p:tgtEl>
                                          <p:spTgt spid="5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8">
                                            <p:txEl>
                                              <p:pRg st="1" end="1"/>
                                            </p:txEl>
                                          </p:spTgt>
                                        </p:tgtEl>
                                        <p:attrNameLst>
                                          <p:attrName>style.visibility</p:attrName>
                                        </p:attrNameLst>
                                      </p:cBhvr>
                                      <p:to>
                                        <p:strVal val="visible"/>
                                      </p:to>
                                    </p:set>
                                    <p:animEffect transition="in" filter="wipe(left)">
                                      <p:cBhvr>
                                        <p:cTn id="16" dur="500"/>
                                        <p:tgtEl>
                                          <p:spTgt spid="58">
                                            <p:txEl>
                                              <p:pRg st="1" end="1"/>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down)">
                                      <p:cBhvr>
                                        <p:cTn id="20" dur="1000"/>
                                        <p:tgtEl>
                                          <p:spTgt spid="7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75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8">
                                            <p:txEl>
                                              <p:pRg st="2" end="2"/>
                                            </p:txEl>
                                          </p:spTgt>
                                        </p:tgtEl>
                                        <p:attrNameLst>
                                          <p:attrName>style.visibility</p:attrName>
                                        </p:attrNameLst>
                                      </p:cBhvr>
                                      <p:to>
                                        <p:strVal val="visible"/>
                                      </p:to>
                                    </p:set>
                                    <p:animEffect transition="in" filter="wipe(left)">
                                      <p:cBhvr>
                                        <p:cTn id="29" dur="500"/>
                                        <p:tgtEl>
                                          <p:spTgt spid="58">
                                            <p:txEl>
                                              <p:pRg st="2" end="2"/>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wipe(left)">
                                      <p:cBhvr>
                                        <p:cTn id="33" dur="500"/>
                                        <p:tgtEl>
                                          <p:spTgt spid="58">
                                            <p:txEl>
                                              <p:pRg st="3" end="3"/>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up)">
                                      <p:cBhvr>
                                        <p:cTn id="37" dur="750"/>
                                        <p:tgtEl>
                                          <p:spTgt spid="92"/>
                                        </p:tgtEl>
                                      </p:cBhvr>
                                    </p:animEffect>
                                  </p:childTnLst>
                                </p:cTn>
                              </p:par>
                            </p:childTnLst>
                          </p:cTn>
                        </p:par>
                        <p:par>
                          <p:cTn id="38" fill="hold">
                            <p:stCondLst>
                              <p:cond delay="1750"/>
                            </p:stCondLst>
                            <p:childTnLst>
                              <p:par>
                                <p:cTn id="39" presetID="22" presetClass="entr" presetSubtype="8"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childTnLst>
                          </p:cTn>
                        </p:par>
                        <p:par>
                          <p:cTn id="42" fill="hold">
                            <p:stCondLst>
                              <p:cond delay="2250"/>
                            </p:stCondLst>
                            <p:childTnLst>
                              <p:par>
                                <p:cTn id="43" presetID="22" presetClass="entr" presetSubtype="8" fill="hold" nodeType="afterEffect">
                                  <p:stCondLst>
                                    <p:cond delay="0"/>
                                  </p:stCondLst>
                                  <p:childTnLst>
                                    <p:set>
                                      <p:cBhvr>
                                        <p:cTn id="44" dur="1" fill="hold">
                                          <p:stCondLst>
                                            <p:cond delay="0"/>
                                          </p:stCondLst>
                                        </p:cTn>
                                        <p:tgtEl>
                                          <p:spTgt spid="58">
                                            <p:txEl>
                                              <p:pRg st="4" end="4"/>
                                            </p:txEl>
                                          </p:spTgt>
                                        </p:tgtEl>
                                        <p:attrNameLst>
                                          <p:attrName>style.visibility</p:attrName>
                                        </p:attrNameLst>
                                      </p:cBhvr>
                                      <p:to>
                                        <p:strVal val="visible"/>
                                      </p:to>
                                    </p:set>
                                    <p:animEffect transition="in" filter="wipe(left)">
                                      <p:cBhvr>
                                        <p:cTn id="45" dur="500"/>
                                        <p:tgtEl>
                                          <p:spTgt spid="58">
                                            <p:txEl>
                                              <p:pRg st="4" end="4"/>
                                            </p:txEl>
                                          </p:spTgt>
                                        </p:tgtEl>
                                      </p:cBhvr>
                                    </p:animEffect>
                                  </p:childTnLst>
                                </p:cTn>
                              </p:par>
                            </p:childTnLst>
                          </p:cTn>
                        </p:par>
                        <p:par>
                          <p:cTn id="46" fill="hold">
                            <p:stCondLst>
                              <p:cond delay="2750"/>
                            </p:stCondLst>
                            <p:childTnLst>
                              <p:par>
                                <p:cTn id="47" presetID="1" presetClass="entr" presetSubtype="0" fill="hold" grpId="1" nodeType="after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childTnLst>
                          </p:cTn>
                        </p:par>
                        <p:par>
                          <p:cTn id="49" fill="hold">
                            <p:stCondLst>
                              <p:cond delay="2750"/>
                            </p:stCondLst>
                            <p:childTnLst>
                              <p:par>
                                <p:cTn id="50" presetID="64" presetClass="path" presetSubtype="0" accel="50000" decel="50000" fill="hold" grpId="0" nodeType="afterEffect">
                                  <p:stCondLst>
                                    <p:cond delay="0"/>
                                  </p:stCondLst>
                                  <p:childTnLst>
                                    <p:animMotion origin="layout" path="M 4.44444E-6 -2.96296E-6 L 4.44444E-6 -0.05602 " pathEditMode="relative" rAng="0" ptsTypes="AA">
                                      <p:cBhvr>
                                        <p:cTn id="51" dur="2000" spd="-100000" fill="hold"/>
                                        <p:tgtEl>
                                          <p:spTgt spid="91"/>
                                        </p:tgtEl>
                                        <p:attrNameLst>
                                          <p:attrName>ppt_x</p:attrName>
                                          <p:attrName>ppt_y</p:attrName>
                                        </p:attrNameLst>
                                      </p:cBhvr>
                                      <p:rCtr x="0" y="-2801"/>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xEl>
                                              <p:pRg st="5" end="5"/>
                                            </p:txEl>
                                          </p:spTgt>
                                        </p:tgtEl>
                                        <p:attrNameLst>
                                          <p:attrName>style.visibility</p:attrName>
                                        </p:attrNameLst>
                                      </p:cBhvr>
                                      <p:to>
                                        <p:strVal val="visible"/>
                                      </p:to>
                                    </p:set>
                                    <p:animEffect transition="in" filter="wipe(left)">
                                      <p:cBhvr>
                                        <p:cTn id="56" dur="500"/>
                                        <p:tgtEl>
                                          <p:spTgt spid="58">
                                            <p:txEl>
                                              <p:pRg st="5" end="5"/>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left)">
                                      <p:cBhvr>
                                        <p:cTn id="60" dur="500"/>
                                        <p:tgtEl>
                                          <p:spTgt spid="71"/>
                                        </p:tgtEl>
                                      </p:cBhvr>
                                    </p:animEffect>
                                  </p:child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down)">
                                      <p:cBhvr>
                                        <p:cTn id="64" dur="1000"/>
                                        <p:tgtEl>
                                          <p:spTgt spid="86"/>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1" grpId="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B998F82A-779D-4B0C-8FD4-25FBE0D4E75F}"/>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dirty="0">
                <a:ea typeface="ヒラギノ角ゴ Pro W3"/>
              </a:rPr>
              <a:t>how your contributions may add up.</a:t>
            </a:r>
          </a:p>
        </p:txBody>
      </p:sp>
      <p:sp>
        <p:nvSpPr>
          <p:cNvPr id="69" name="Rectangle 68">
            <a:extLst>
              <a:ext uri="{FF2B5EF4-FFF2-40B4-BE49-F238E27FC236}">
                <a16:creationId xmlns:a16="http://schemas.microsoft.com/office/drawing/2014/main" id="{6DB41B9B-CF45-4223-BE11-0137B275211F}"/>
              </a:ext>
            </a:extLst>
          </p:cNvPr>
          <p:cNvSpPr/>
          <p:nvPr/>
        </p:nvSpPr>
        <p:spPr>
          <a:xfrm>
            <a:off x="-160234" y="5235238"/>
            <a:ext cx="2512655"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mn-lt"/>
                <a:ea typeface="+mn-ea"/>
                <a:cs typeface="Arial" pitchFamily="34" charset="0"/>
              </a:rPr>
              <a:t>Total Contributions</a:t>
            </a:r>
            <a:endParaRPr kumimoji="0" lang="en-GB" sz="1600" i="0" u="none" strike="noStrike" kern="1200" cap="none" spc="0" normalizeH="0" baseline="0" noProof="0" dirty="0">
              <a:ln>
                <a:noFill/>
              </a:ln>
              <a:solidFill>
                <a:srgbClr val="000000"/>
              </a:solidFill>
              <a:effectLst/>
              <a:uLnTx/>
              <a:uFillTx/>
              <a:latin typeface="+mn-lt"/>
              <a:ea typeface="+mn-ea"/>
              <a:cs typeface="Arial" pitchFamily="34" charset="0"/>
            </a:endParaRPr>
          </a:p>
        </p:txBody>
      </p:sp>
      <p:sp>
        <p:nvSpPr>
          <p:cNvPr id="71" name="Rectangle 70">
            <a:extLst>
              <a:ext uri="{FF2B5EF4-FFF2-40B4-BE49-F238E27FC236}">
                <a16:creationId xmlns:a16="http://schemas.microsoft.com/office/drawing/2014/main" id="{D4ED00B5-17E8-4ADD-AB3C-687799AD39BE}"/>
              </a:ext>
            </a:extLst>
          </p:cNvPr>
          <p:cNvSpPr/>
          <p:nvPr/>
        </p:nvSpPr>
        <p:spPr>
          <a:xfrm>
            <a:off x="4226107" y="5247983"/>
            <a:ext cx="1114408" cy="369332"/>
          </a:xfrm>
          <a:prstGeom prst="rect">
            <a:avLst/>
          </a:prstGeom>
        </p:spPr>
        <p:txBody>
          <a:bodyPr wrap="none">
            <a:spAutoFit/>
          </a:bodyPr>
          <a:lstStyle/>
          <a:p>
            <a:pPr lvl="0" defTabSz="914400" eaLnBrk="1" hangingPunct="1">
              <a:defRPr/>
            </a:pPr>
            <a:r>
              <a:rPr lang="en-GB" dirty="0">
                <a:solidFill>
                  <a:srgbClr val="000000"/>
                </a:solidFill>
                <a:cs typeface="Arial" pitchFamily="34" charset="0"/>
              </a:rPr>
              <a:t>4% + 8%</a:t>
            </a:r>
            <a:endParaRPr lang="en-GB" dirty="0">
              <a:solidFill>
                <a:srgbClr val="000000"/>
              </a:solidFill>
            </a:endParaRPr>
          </a:p>
        </p:txBody>
      </p:sp>
      <p:sp>
        <p:nvSpPr>
          <p:cNvPr id="72" name="Rectangle 71">
            <a:extLst>
              <a:ext uri="{FF2B5EF4-FFF2-40B4-BE49-F238E27FC236}">
                <a16:creationId xmlns:a16="http://schemas.microsoft.com/office/drawing/2014/main" id="{F5B7F521-2FDA-49A2-9D83-D61712150E69}"/>
              </a:ext>
            </a:extLst>
          </p:cNvPr>
          <p:cNvSpPr/>
          <p:nvPr/>
        </p:nvSpPr>
        <p:spPr>
          <a:xfrm>
            <a:off x="5893701" y="5232906"/>
            <a:ext cx="1242648" cy="369332"/>
          </a:xfrm>
          <a:prstGeom prst="rect">
            <a:avLst/>
          </a:prstGeom>
        </p:spPr>
        <p:txBody>
          <a:bodyPr wrap="none">
            <a:spAutoFit/>
          </a:bodyPr>
          <a:lstStyle/>
          <a:p>
            <a:pPr lvl="0" defTabSz="914400" eaLnBrk="1" hangingPunct="1">
              <a:defRPr/>
            </a:pPr>
            <a:r>
              <a:rPr lang="en-GB" dirty="0">
                <a:solidFill>
                  <a:srgbClr val="000000"/>
                </a:solidFill>
                <a:cs typeface="Arial" pitchFamily="34" charset="0"/>
              </a:rPr>
              <a:t>5% + 10%</a:t>
            </a:r>
            <a:endParaRPr lang="en-GB" dirty="0">
              <a:solidFill>
                <a:srgbClr val="000000"/>
              </a:solidFill>
            </a:endParaRPr>
          </a:p>
        </p:txBody>
      </p:sp>
      <p:sp>
        <p:nvSpPr>
          <p:cNvPr id="73" name="Rectangle 72">
            <a:extLst>
              <a:ext uri="{FF2B5EF4-FFF2-40B4-BE49-F238E27FC236}">
                <a16:creationId xmlns:a16="http://schemas.microsoft.com/office/drawing/2014/main" id="{BF8AEB4A-3EA8-4052-B4A0-60B5023B1D45}"/>
              </a:ext>
            </a:extLst>
          </p:cNvPr>
          <p:cNvSpPr/>
          <p:nvPr/>
        </p:nvSpPr>
        <p:spPr>
          <a:xfrm>
            <a:off x="7583735" y="5247983"/>
            <a:ext cx="1370888" cy="369332"/>
          </a:xfrm>
          <a:prstGeom prst="rect">
            <a:avLst/>
          </a:prstGeom>
        </p:spPr>
        <p:txBody>
          <a:bodyPr wrap="none">
            <a:spAutoFit/>
          </a:bodyPr>
          <a:lstStyle/>
          <a:p>
            <a:pPr lvl="0" defTabSz="914400" eaLnBrk="1" hangingPunct="1">
              <a:defRPr/>
            </a:pPr>
            <a:r>
              <a:rPr lang="en-GB" dirty="0">
                <a:solidFill>
                  <a:srgbClr val="000000"/>
                </a:solidFill>
                <a:cs typeface="Arial" pitchFamily="34" charset="0"/>
              </a:rPr>
              <a:t>10% + 10%</a:t>
            </a:r>
            <a:endParaRPr lang="en-GB" dirty="0">
              <a:solidFill>
                <a:srgbClr val="000000"/>
              </a:solidFill>
            </a:endParaRPr>
          </a:p>
        </p:txBody>
      </p:sp>
      <p:sp>
        <p:nvSpPr>
          <p:cNvPr id="74" name="Rectangle 73">
            <a:extLst>
              <a:ext uri="{FF2B5EF4-FFF2-40B4-BE49-F238E27FC236}">
                <a16:creationId xmlns:a16="http://schemas.microsoft.com/office/drawing/2014/main" id="{CDE8F0CB-E9AD-4A60-A792-DDAA85C876D6}"/>
              </a:ext>
            </a:extLst>
          </p:cNvPr>
          <p:cNvSpPr/>
          <p:nvPr/>
        </p:nvSpPr>
        <p:spPr>
          <a:xfrm>
            <a:off x="2417356" y="5247983"/>
            <a:ext cx="1114408"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mn-lt"/>
                <a:cs typeface="Arial" pitchFamily="34" charset="0"/>
              </a:rPr>
              <a:t>3% + 6%</a:t>
            </a:r>
            <a:endParaRPr kumimoji="0" lang="en-GB" sz="1800" i="0" u="none" strike="noStrike" kern="1200" cap="none" spc="0" normalizeH="0" baseline="0" noProof="0" dirty="0">
              <a:ln>
                <a:noFill/>
              </a:ln>
              <a:solidFill>
                <a:srgbClr val="000000"/>
              </a:solidFill>
              <a:effectLst/>
              <a:uLnTx/>
              <a:uFillTx/>
              <a:latin typeface="+mn-lt"/>
              <a:ea typeface="+mn-ea"/>
            </a:endParaRPr>
          </a:p>
        </p:txBody>
      </p:sp>
      <p:grpSp>
        <p:nvGrpSpPr>
          <p:cNvPr id="75" name="Group 74">
            <a:extLst>
              <a:ext uri="{FF2B5EF4-FFF2-40B4-BE49-F238E27FC236}">
                <a16:creationId xmlns:a16="http://schemas.microsoft.com/office/drawing/2014/main" id="{4B4DBA37-9275-42AE-8510-F56B1FBACE70}"/>
              </a:ext>
            </a:extLst>
          </p:cNvPr>
          <p:cNvGrpSpPr/>
          <p:nvPr/>
        </p:nvGrpSpPr>
        <p:grpSpPr>
          <a:xfrm>
            <a:off x="2051206" y="2807584"/>
            <a:ext cx="2037681" cy="2583632"/>
            <a:chOff x="1827088" y="2516572"/>
            <a:chExt cx="2037681" cy="2583632"/>
          </a:xfrm>
        </p:grpSpPr>
        <p:sp>
          <p:nvSpPr>
            <p:cNvPr id="76" name="Rectangle 75">
              <a:extLst>
                <a:ext uri="{FF2B5EF4-FFF2-40B4-BE49-F238E27FC236}">
                  <a16:creationId xmlns:a16="http://schemas.microsoft.com/office/drawing/2014/main" id="{38BBFBFD-9ED6-4C77-A732-BB1DCF2A9D34}"/>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77" name="Group 76">
              <a:extLst>
                <a:ext uri="{FF2B5EF4-FFF2-40B4-BE49-F238E27FC236}">
                  <a16:creationId xmlns:a16="http://schemas.microsoft.com/office/drawing/2014/main" id="{8331EC9B-8B40-468B-A419-63B60FC87D05}"/>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17" name="Rectangle 116">
                <a:extLst>
                  <a:ext uri="{FF2B5EF4-FFF2-40B4-BE49-F238E27FC236}">
                    <a16:creationId xmlns:a16="http://schemas.microsoft.com/office/drawing/2014/main" id="{4FC8E4A1-8876-47AE-A27A-5E4C3638C547}"/>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18" name="Rectangle 117">
                <a:extLst>
                  <a:ext uri="{FF2B5EF4-FFF2-40B4-BE49-F238E27FC236}">
                    <a16:creationId xmlns:a16="http://schemas.microsoft.com/office/drawing/2014/main" id="{E6D85BDA-C3D5-4E83-A84C-57942437A072}"/>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78" name="Group 77">
              <a:extLst>
                <a:ext uri="{FF2B5EF4-FFF2-40B4-BE49-F238E27FC236}">
                  <a16:creationId xmlns:a16="http://schemas.microsoft.com/office/drawing/2014/main" id="{18FFD393-BD86-496B-926F-48E95837F6D3}"/>
                </a:ext>
              </a:extLst>
            </p:cNvPr>
            <p:cNvGrpSpPr/>
            <p:nvPr/>
          </p:nvGrpSpPr>
          <p:grpSpPr>
            <a:xfrm>
              <a:off x="2022114" y="2516572"/>
              <a:ext cx="1369693" cy="376948"/>
              <a:chOff x="6065646" y="1298438"/>
              <a:chExt cx="1473610" cy="783463"/>
            </a:xfrm>
          </p:grpSpPr>
          <p:grpSp>
            <p:nvGrpSpPr>
              <p:cNvPr id="113" name="Group 112">
                <a:extLst>
                  <a:ext uri="{FF2B5EF4-FFF2-40B4-BE49-F238E27FC236}">
                    <a16:creationId xmlns:a16="http://schemas.microsoft.com/office/drawing/2014/main" id="{01E32FD0-0711-4DF0-A78A-E881864C3DD2}"/>
                  </a:ext>
                </a:extLst>
              </p:cNvPr>
              <p:cNvGrpSpPr/>
              <p:nvPr/>
            </p:nvGrpSpPr>
            <p:grpSpPr>
              <a:xfrm>
                <a:off x="6065646" y="1298438"/>
                <a:ext cx="1473610" cy="783463"/>
                <a:chOff x="6065646" y="1298438"/>
                <a:chExt cx="1473610" cy="783463"/>
              </a:xfrm>
            </p:grpSpPr>
            <p:sp>
              <p:nvSpPr>
                <p:cNvPr id="115" name="Freeform 58">
                  <a:extLst>
                    <a:ext uri="{FF2B5EF4-FFF2-40B4-BE49-F238E27FC236}">
                      <a16:creationId xmlns:a16="http://schemas.microsoft.com/office/drawing/2014/main" id="{B5E2B430-4CA8-466A-A993-CB64A80A4ED0}"/>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16" name="Oval 115">
                  <a:extLst>
                    <a:ext uri="{FF2B5EF4-FFF2-40B4-BE49-F238E27FC236}">
                      <a16:creationId xmlns:a16="http://schemas.microsoft.com/office/drawing/2014/main" id="{7C50C4CF-D7AB-426C-B658-23115ABB5621}"/>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14" name="Freeform 57">
                <a:extLst>
                  <a:ext uri="{FF2B5EF4-FFF2-40B4-BE49-F238E27FC236}">
                    <a16:creationId xmlns:a16="http://schemas.microsoft.com/office/drawing/2014/main" id="{90CA3B9D-D9B7-4434-B3BF-D7D1AE2D3DD1}"/>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08" name="Group 107">
              <a:extLst>
                <a:ext uri="{FF2B5EF4-FFF2-40B4-BE49-F238E27FC236}">
                  <a16:creationId xmlns:a16="http://schemas.microsoft.com/office/drawing/2014/main" id="{25168759-BB19-42D1-88AC-1FE7E3E7E4FA}"/>
                </a:ext>
              </a:extLst>
            </p:cNvPr>
            <p:cNvGrpSpPr/>
            <p:nvPr/>
          </p:nvGrpSpPr>
          <p:grpSpPr>
            <a:xfrm>
              <a:off x="1827088" y="4531242"/>
              <a:ext cx="2037681" cy="568962"/>
              <a:chOff x="5863228" y="6045435"/>
              <a:chExt cx="2170572" cy="672945"/>
            </a:xfrm>
          </p:grpSpPr>
          <p:sp>
            <p:nvSpPr>
              <p:cNvPr id="109" name="Oval 108">
                <a:extLst>
                  <a:ext uri="{FF2B5EF4-FFF2-40B4-BE49-F238E27FC236}">
                    <a16:creationId xmlns:a16="http://schemas.microsoft.com/office/drawing/2014/main" id="{4080CFCF-BF39-4899-8E06-E12E5F0F720A}"/>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10" name="Group 109">
                <a:extLst>
                  <a:ext uri="{FF2B5EF4-FFF2-40B4-BE49-F238E27FC236}">
                    <a16:creationId xmlns:a16="http://schemas.microsoft.com/office/drawing/2014/main" id="{5F3738B4-1598-4B02-9CC4-CD5359E5028C}"/>
                  </a:ext>
                </a:extLst>
              </p:cNvPr>
              <p:cNvGrpSpPr/>
              <p:nvPr/>
            </p:nvGrpSpPr>
            <p:grpSpPr>
              <a:xfrm>
                <a:off x="6139243" y="6045435"/>
                <a:ext cx="1310183" cy="441486"/>
                <a:chOff x="6139243" y="6045435"/>
                <a:chExt cx="1310183" cy="441486"/>
              </a:xfrm>
            </p:grpSpPr>
            <p:sp>
              <p:nvSpPr>
                <p:cNvPr id="111" name="Freeform 54">
                  <a:extLst>
                    <a:ext uri="{FF2B5EF4-FFF2-40B4-BE49-F238E27FC236}">
                      <a16:creationId xmlns:a16="http://schemas.microsoft.com/office/drawing/2014/main" id="{D83CAEBF-9514-43BD-8D58-E4BA26E850B2}"/>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12" name="Freeform 55">
                  <a:extLst>
                    <a:ext uri="{FF2B5EF4-FFF2-40B4-BE49-F238E27FC236}">
                      <a16:creationId xmlns:a16="http://schemas.microsoft.com/office/drawing/2014/main" id="{8EB4B2E9-5C41-4BA3-8EC8-068F22D30F66}"/>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19" name="Group 118">
            <a:extLst>
              <a:ext uri="{FF2B5EF4-FFF2-40B4-BE49-F238E27FC236}">
                <a16:creationId xmlns:a16="http://schemas.microsoft.com/office/drawing/2014/main" id="{F32ACDCB-5211-4C7A-99EC-F05E250370B1}"/>
              </a:ext>
            </a:extLst>
          </p:cNvPr>
          <p:cNvGrpSpPr/>
          <p:nvPr/>
        </p:nvGrpSpPr>
        <p:grpSpPr>
          <a:xfrm>
            <a:off x="3803198" y="2807584"/>
            <a:ext cx="2037681" cy="2583632"/>
            <a:chOff x="1827088" y="2516572"/>
            <a:chExt cx="2037681" cy="2583632"/>
          </a:xfrm>
        </p:grpSpPr>
        <p:sp>
          <p:nvSpPr>
            <p:cNvPr id="120" name="Rectangle 119">
              <a:extLst>
                <a:ext uri="{FF2B5EF4-FFF2-40B4-BE49-F238E27FC236}">
                  <a16:creationId xmlns:a16="http://schemas.microsoft.com/office/drawing/2014/main" id="{5422CBA9-B70D-4788-AF4A-02901DFE8863}"/>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21" name="Group 120">
              <a:extLst>
                <a:ext uri="{FF2B5EF4-FFF2-40B4-BE49-F238E27FC236}">
                  <a16:creationId xmlns:a16="http://schemas.microsoft.com/office/drawing/2014/main" id="{A14DD1C9-5B04-44E4-BAB1-F622BD03ECEB}"/>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32" name="Rectangle 131">
                <a:extLst>
                  <a:ext uri="{FF2B5EF4-FFF2-40B4-BE49-F238E27FC236}">
                    <a16:creationId xmlns:a16="http://schemas.microsoft.com/office/drawing/2014/main" id="{DA3CFBC8-7620-4C82-A46E-AD5C62E0B36B}"/>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33" name="Rectangle 132">
                <a:extLst>
                  <a:ext uri="{FF2B5EF4-FFF2-40B4-BE49-F238E27FC236}">
                    <a16:creationId xmlns:a16="http://schemas.microsoft.com/office/drawing/2014/main" id="{260AB719-5227-48DE-B470-05A538639856}"/>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122" name="Group 121">
              <a:extLst>
                <a:ext uri="{FF2B5EF4-FFF2-40B4-BE49-F238E27FC236}">
                  <a16:creationId xmlns:a16="http://schemas.microsoft.com/office/drawing/2014/main" id="{9BEAF588-2322-4CB2-A95A-0B4C019EBD95}"/>
                </a:ext>
              </a:extLst>
            </p:cNvPr>
            <p:cNvGrpSpPr/>
            <p:nvPr/>
          </p:nvGrpSpPr>
          <p:grpSpPr>
            <a:xfrm>
              <a:off x="2022114" y="2516572"/>
              <a:ext cx="1369693" cy="376948"/>
              <a:chOff x="6065646" y="1298438"/>
              <a:chExt cx="1473610" cy="783463"/>
            </a:xfrm>
          </p:grpSpPr>
          <p:grpSp>
            <p:nvGrpSpPr>
              <p:cNvPr id="128" name="Group 127">
                <a:extLst>
                  <a:ext uri="{FF2B5EF4-FFF2-40B4-BE49-F238E27FC236}">
                    <a16:creationId xmlns:a16="http://schemas.microsoft.com/office/drawing/2014/main" id="{7DF51B3D-A002-4F13-B025-976926F3D1F6}"/>
                  </a:ext>
                </a:extLst>
              </p:cNvPr>
              <p:cNvGrpSpPr/>
              <p:nvPr/>
            </p:nvGrpSpPr>
            <p:grpSpPr>
              <a:xfrm>
                <a:off x="6065646" y="1298438"/>
                <a:ext cx="1473610" cy="783463"/>
                <a:chOff x="6065646" y="1298438"/>
                <a:chExt cx="1473610" cy="783463"/>
              </a:xfrm>
            </p:grpSpPr>
            <p:sp>
              <p:nvSpPr>
                <p:cNvPr id="130" name="Freeform 74">
                  <a:extLst>
                    <a:ext uri="{FF2B5EF4-FFF2-40B4-BE49-F238E27FC236}">
                      <a16:creationId xmlns:a16="http://schemas.microsoft.com/office/drawing/2014/main" id="{AEC7CAA3-4EC5-4026-9DDD-78556A977230}"/>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31" name="Oval 130">
                  <a:extLst>
                    <a:ext uri="{FF2B5EF4-FFF2-40B4-BE49-F238E27FC236}">
                      <a16:creationId xmlns:a16="http://schemas.microsoft.com/office/drawing/2014/main" id="{8EAB174E-FB29-4B09-9E1F-4EDCED28759B}"/>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29" name="Freeform 73">
                <a:extLst>
                  <a:ext uri="{FF2B5EF4-FFF2-40B4-BE49-F238E27FC236}">
                    <a16:creationId xmlns:a16="http://schemas.microsoft.com/office/drawing/2014/main" id="{A98268A0-FC7B-4B66-BA7B-D95CFEC746F0}"/>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23" name="Group 122">
              <a:extLst>
                <a:ext uri="{FF2B5EF4-FFF2-40B4-BE49-F238E27FC236}">
                  <a16:creationId xmlns:a16="http://schemas.microsoft.com/office/drawing/2014/main" id="{200F2DCC-A2EA-4D07-8021-A29504C58332}"/>
                </a:ext>
              </a:extLst>
            </p:cNvPr>
            <p:cNvGrpSpPr/>
            <p:nvPr/>
          </p:nvGrpSpPr>
          <p:grpSpPr>
            <a:xfrm>
              <a:off x="1827088" y="4531242"/>
              <a:ext cx="2037681" cy="568962"/>
              <a:chOff x="5863228" y="6045435"/>
              <a:chExt cx="2170572" cy="672945"/>
            </a:xfrm>
          </p:grpSpPr>
          <p:sp>
            <p:nvSpPr>
              <p:cNvPr id="124" name="Oval 123">
                <a:extLst>
                  <a:ext uri="{FF2B5EF4-FFF2-40B4-BE49-F238E27FC236}">
                    <a16:creationId xmlns:a16="http://schemas.microsoft.com/office/drawing/2014/main" id="{89ABB2C2-690C-442D-9E60-57F96FD38544}"/>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25" name="Group 124">
                <a:extLst>
                  <a:ext uri="{FF2B5EF4-FFF2-40B4-BE49-F238E27FC236}">
                    <a16:creationId xmlns:a16="http://schemas.microsoft.com/office/drawing/2014/main" id="{19E23D62-BEBF-4D30-8495-D69800ECA698}"/>
                  </a:ext>
                </a:extLst>
              </p:cNvPr>
              <p:cNvGrpSpPr/>
              <p:nvPr/>
            </p:nvGrpSpPr>
            <p:grpSpPr>
              <a:xfrm>
                <a:off x="6139243" y="6045435"/>
                <a:ext cx="1310183" cy="441486"/>
                <a:chOff x="6139243" y="6045435"/>
                <a:chExt cx="1310183" cy="441486"/>
              </a:xfrm>
            </p:grpSpPr>
            <p:sp>
              <p:nvSpPr>
                <p:cNvPr id="126" name="Freeform 70">
                  <a:extLst>
                    <a:ext uri="{FF2B5EF4-FFF2-40B4-BE49-F238E27FC236}">
                      <a16:creationId xmlns:a16="http://schemas.microsoft.com/office/drawing/2014/main" id="{8A7FEC39-D47C-48DB-817F-56FF3AE1D80F}"/>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27" name="Freeform 71">
                  <a:extLst>
                    <a:ext uri="{FF2B5EF4-FFF2-40B4-BE49-F238E27FC236}">
                      <a16:creationId xmlns:a16="http://schemas.microsoft.com/office/drawing/2014/main" id="{4B978F37-50C8-4421-B6B9-478856741054}"/>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34" name="Group 133">
            <a:extLst>
              <a:ext uri="{FF2B5EF4-FFF2-40B4-BE49-F238E27FC236}">
                <a16:creationId xmlns:a16="http://schemas.microsoft.com/office/drawing/2014/main" id="{F89BC30B-FE65-407B-8D3B-450C19EDE8F8}"/>
              </a:ext>
            </a:extLst>
          </p:cNvPr>
          <p:cNvGrpSpPr/>
          <p:nvPr/>
        </p:nvGrpSpPr>
        <p:grpSpPr>
          <a:xfrm>
            <a:off x="5581763" y="2790548"/>
            <a:ext cx="2037681" cy="2583632"/>
            <a:chOff x="1827088" y="2516572"/>
            <a:chExt cx="2037681" cy="2583632"/>
          </a:xfrm>
        </p:grpSpPr>
        <p:sp>
          <p:nvSpPr>
            <p:cNvPr id="135" name="Rectangle 134">
              <a:extLst>
                <a:ext uri="{FF2B5EF4-FFF2-40B4-BE49-F238E27FC236}">
                  <a16:creationId xmlns:a16="http://schemas.microsoft.com/office/drawing/2014/main" id="{6DF7DE84-CD99-4C31-8B09-4A1EF5B3B827}"/>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36" name="Group 135">
              <a:extLst>
                <a:ext uri="{FF2B5EF4-FFF2-40B4-BE49-F238E27FC236}">
                  <a16:creationId xmlns:a16="http://schemas.microsoft.com/office/drawing/2014/main" id="{CF43BFFB-071C-40C1-81E4-4D01D6028D04}"/>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47" name="Rectangle 146">
                <a:extLst>
                  <a:ext uri="{FF2B5EF4-FFF2-40B4-BE49-F238E27FC236}">
                    <a16:creationId xmlns:a16="http://schemas.microsoft.com/office/drawing/2014/main" id="{939F8D8B-2B11-48E6-802A-DADCD7F4805B}"/>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48" name="Rectangle 147">
                <a:extLst>
                  <a:ext uri="{FF2B5EF4-FFF2-40B4-BE49-F238E27FC236}">
                    <a16:creationId xmlns:a16="http://schemas.microsoft.com/office/drawing/2014/main" id="{F8DE60AD-547E-4910-8BBE-5D1C79A96D78}"/>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137" name="Group 136">
              <a:extLst>
                <a:ext uri="{FF2B5EF4-FFF2-40B4-BE49-F238E27FC236}">
                  <a16:creationId xmlns:a16="http://schemas.microsoft.com/office/drawing/2014/main" id="{26D6A9D9-D440-4DEA-BB51-B6CC52412F9D}"/>
                </a:ext>
              </a:extLst>
            </p:cNvPr>
            <p:cNvGrpSpPr/>
            <p:nvPr/>
          </p:nvGrpSpPr>
          <p:grpSpPr>
            <a:xfrm>
              <a:off x="2022114" y="2516572"/>
              <a:ext cx="1369693" cy="376948"/>
              <a:chOff x="6065646" y="1298438"/>
              <a:chExt cx="1473610" cy="783463"/>
            </a:xfrm>
          </p:grpSpPr>
          <p:grpSp>
            <p:nvGrpSpPr>
              <p:cNvPr id="143" name="Group 142">
                <a:extLst>
                  <a:ext uri="{FF2B5EF4-FFF2-40B4-BE49-F238E27FC236}">
                    <a16:creationId xmlns:a16="http://schemas.microsoft.com/office/drawing/2014/main" id="{912F2479-6A35-4A54-96A3-BA769E78B173}"/>
                  </a:ext>
                </a:extLst>
              </p:cNvPr>
              <p:cNvGrpSpPr/>
              <p:nvPr/>
            </p:nvGrpSpPr>
            <p:grpSpPr>
              <a:xfrm>
                <a:off x="6065646" y="1298438"/>
                <a:ext cx="1473610" cy="783463"/>
                <a:chOff x="6065646" y="1298438"/>
                <a:chExt cx="1473610" cy="783463"/>
              </a:xfrm>
            </p:grpSpPr>
            <p:sp>
              <p:nvSpPr>
                <p:cNvPr id="145" name="Freeform 89">
                  <a:extLst>
                    <a:ext uri="{FF2B5EF4-FFF2-40B4-BE49-F238E27FC236}">
                      <a16:creationId xmlns:a16="http://schemas.microsoft.com/office/drawing/2014/main" id="{DECCFC02-0125-449D-A317-FE9202E7763D}"/>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46" name="Oval 145">
                  <a:extLst>
                    <a:ext uri="{FF2B5EF4-FFF2-40B4-BE49-F238E27FC236}">
                      <a16:creationId xmlns:a16="http://schemas.microsoft.com/office/drawing/2014/main" id="{15F8C46B-6748-42AC-8A58-D28CF01CB1C6}"/>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44" name="Freeform 88">
                <a:extLst>
                  <a:ext uri="{FF2B5EF4-FFF2-40B4-BE49-F238E27FC236}">
                    <a16:creationId xmlns:a16="http://schemas.microsoft.com/office/drawing/2014/main" id="{A38482DE-E19E-47E0-B134-4192A7C1F7BE}"/>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38" name="Group 137">
              <a:extLst>
                <a:ext uri="{FF2B5EF4-FFF2-40B4-BE49-F238E27FC236}">
                  <a16:creationId xmlns:a16="http://schemas.microsoft.com/office/drawing/2014/main" id="{4DD3607F-AD98-4ED8-9918-14F142B33A64}"/>
                </a:ext>
              </a:extLst>
            </p:cNvPr>
            <p:cNvGrpSpPr/>
            <p:nvPr/>
          </p:nvGrpSpPr>
          <p:grpSpPr>
            <a:xfrm>
              <a:off x="1827088" y="4531242"/>
              <a:ext cx="2037681" cy="568962"/>
              <a:chOff x="5863228" y="6045435"/>
              <a:chExt cx="2170572" cy="672945"/>
            </a:xfrm>
          </p:grpSpPr>
          <p:sp>
            <p:nvSpPr>
              <p:cNvPr id="139" name="Oval 138">
                <a:extLst>
                  <a:ext uri="{FF2B5EF4-FFF2-40B4-BE49-F238E27FC236}">
                    <a16:creationId xmlns:a16="http://schemas.microsoft.com/office/drawing/2014/main" id="{BF794E67-CC7C-4CCC-9D13-CD6B8AFDE017}"/>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40" name="Group 139">
                <a:extLst>
                  <a:ext uri="{FF2B5EF4-FFF2-40B4-BE49-F238E27FC236}">
                    <a16:creationId xmlns:a16="http://schemas.microsoft.com/office/drawing/2014/main" id="{D7ED6708-E204-4C89-A9B8-8E1FE8B8C885}"/>
                  </a:ext>
                </a:extLst>
              </p:cNvPr>
              <p:cNvGrpSpPr/>
              <p:nvPr/>
            </p:nvGrpSpPr>
            <p:grpSpPr>
              <a:xfrm>
                <a:off x="6139243" y="6045435"/>
                <a:ext cx="1310183" cy="441486"/>
                <a:chOff x="6139243" y="6045435"/>
                <a:chExt cx="1310183" cy="441486"/>
              </a:xfrm>
            </p:grpSpPr>
            <p:sp>
              <p:nvSpPr>
                <p:cNvPr id="141" name="Freeform 85">
                  <a:extLst>
                    <a:ext uri="{FF2B5EF4-FFF2-40B4-BE49-F238E27FC236}">
                      <a16:creationId xmlns:a16="http://schemas.microsoft.com/office/drawing/2014/main" id="{75ECAFEE-E19E-435B-8172-4D43B9FEBA5A}"/>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42" name="Freeform 86">
                  <a:extLst>
                    <a:ext uri="{FF2B5EF4-FFF2-40B4-BE49-F238E27FC236}">
                      <a16:creationId xmlns:a16="http://schemas.microsoft.com/office/drawing/2014/main" id="{222901FE-40D9-40F4-87BB-5E4C4900644F}"/>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49" name="Group 148">
            <a:extLst>
              <a:ext uri="{FF2B5EF4-FFF2-40B4-BE49-F238E27FC236}">
                <a16:creationId xmlns:a16="http://schemas.microsoft.com/office/drawing/2014/main" id="{C33802D0-319E-4DFE-B775-47A198A0817F}"/>
              </a:ext>
            </a:extLst>
          </p:cNvPr>
          <p:cNvGrpSpPr/>
          <p:nvPr/>
        </p:nvGrpSpPr>
        <p:grpSpPr>
          <a:xfrm>
            <a:off x="7269666" y="2781493"/>
            <a:ext cx="2037681" cy="2583632"/>
            <a:chOff x="1827088" y="2516572"/>
            <a:chExt cx="2037681" cy="2583632"/>
          </a:xfrm>
        </p:grpSpPr>
        <p:sp>
          <p:nvSpPr>
            <p:cNvPr id="150" name="Rectangle 149">
              <a:extLst>
                <a:ext uri="{FF2B5EF4-FFF2-40B4-BE49-F238E27FC236}">
                  <a16:creationId xmlns:a16="http://schemas.microsoft.com/office/drawing/2014/main" id="{F21183FD-0A8B-47FB-96D5-74CAECF6B85E}"/>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51" name="Group 150">
              <a:extLst>
                <a:ext uri="{FF2B5EF4-FFF2-40B4-BE49-F238E27FC236}">
                  <a16:creationId xmlns:a16="http://schemas.microsoft.com/office/drawing/2014/main" id="{CFAF0E18-8456-44CC-B7D9-3BEB8CAF9CFD}"/>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62" name="Rectangle 161">
                <a:extLst>
                  <a:ext uri="{FF2B5EF4-FFF2-40B4-BE49-F238E27FC236}">
                    <a16:creationId xmlns:a16="http://schemas.microsoft.com/office/drawing/2014/main" id="{F548B421-F46E-45B5-AB50-ABD507C31236}"/>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63" name="Rectangle 162">
                <a:extLst>
                  <a:ext uri="{FF2B5EF4-FFF2-40B4-BE49-F238E27FC236}">
                    <a16:creationId xmlns:a16="http://schemas.microsoft.com/office/drawing/2014/main" id="{D7CA8CD8-C795-46AB-B644-61B5B49EA9C0}"/>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152" name="Group 151">
              <a:extLst>
                <a:ext uri="{FF2B5EF4-FFF2-40B4-BE49-F238E27FC236}">
                  <a16:creationId xmlns:a16="http://schemas.microsoft.com/office/drawing/2014/main" id="{536ADF8D-182E-446D-9819-CDEFD50FE269}"/>
                </a:ext>
              </a:extLst>
            </p:cNvPr>
            <p:cNvGrpSpPr/>
            <p:nvPr/>
          </p:nvGrpSpPr>
          <p:grpSpPr>
            <a:xfrm>
              <a:off x="2022114" y="2516572"/>
              <a:ext cx="1369693" cy="376948"/>
              <a:chOff x="6065646" y="1298438"/>
              <a:chExt cx="1473610" cy="783463"/>
            </a:xfrm>
          </p:grpSpPr>
          <p:grpSp>
            <p:nvGrpSpPr>
              <p:cNvPr id="158" name="Group 157">
                <a:extLst>
                  <a:ext uri="{FF2B5EF4-FFF2-40B4-BE49-F238E27FC236}">
                    <a16:creationId xmlns:a16="http://schemas.microsoft.com/office/drawing/2014/main" id="{25310D11-92DA-4F85-A205-E89907717314}"/>
                  </a:ext>
                </a:extLst>
              </p:cNvPr>
              <p:cNvGrpSpPr/>
              <p:nvPr/>
            </p:nvGrpSpPr>
            <p:grpSpPr>
              <a:xfrm>
                <a:off x="6065646" y="1298438"/>
                <a:ext cx="1473610" cy="783463"/>
                <a:chOff x="6065646" y="1298438"/>
                <a:chExt cx="1473610" cy="783463"/>
              </a:xfrm>
            </p:grpSpPr>
            <p:sp>
              <p:nvSpPr>
                <p:cNvPr id="160" name="Freeform 104">
                  <a:extLst>
                    <a:ext uri="{FF2B5EF4-FFF2-40B4-BE49-F238E27FC236}">
                      <a16:creationId xmlns:a16="http://schemas.microsoft.com/office/drawing/2014/main" id="{6B6E3A5C-4742-4C4B-90D8-C19B32D67716}"/>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61" name="Oval 160">
                  <a:extLst>
                    <a:ext uri="{FF2B5EF4-FFF2-40B4-BE49-F238E27FC236}">
                      <a16:creationId xmlns:a16="http://schemas.microsoft.com/office/drawing/2014/main" id="{0FF78BB0-8443-4B2D-905B-97AAE310D1C8}"/>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59" name="Freeform 103">
                <a:extLst>
                  <a:ext uri="{FF2B5EF4-FFF2-40B4-BE49-F238E27FC236}">
                    <a16:creationId xmlns:a16="http://schemas.microsoft.com/office/drawing/2014/main" id="{B9AA99AD-92EB-4917-8C3F-AF672B8B4E79}"/>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53" name="Group 152">
              <a:extLst>
                <a:ext uri="{FF2B5EF4-FFF2-40B4-BE49-F238E27FC236}">
                  <a16:creationId xmlns:a16="http://schemas.microsoft.com/office/drawing/2014/main" id="{F92E291F-B0C9-46CB-8DFC-1596EB27563C}"/>
                </a:ext>
              </a:extLst>
            </p:cNvPr>
            <p:cNvGrpSpPr/>
            <p:nvPr/>
          </p:nvGrpSpPr>
          <p:grpSpPr>
            <a:xfrm>
              <a:off x="1827088" y="4531242"/>
              <a:ext cx="2037681" cy="568962"/>
              <a:chOff x="5863228" y="6045435"/>
              <a:chExt cx="2170572" cy="672945"/>
            </a:xfrm>
          </p:grpSpPr>
          <p:sp>
            <p:nvSpPr>
              <p:cNvPr id="154" name="Oval 153">
                <a:extLst>
                  <a:ext uri="{FF2B5EF4-FFF2-40B4-BE49-F238E27FC236}">
                    <a16:creationId xmlns:a16="http://schemas.microsoft.com/office/drawing/2014/main" id="{7B9B5F51-3E9D-4D35-A875-F6009F441BF3}"/>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55" name="Group 154">
                <a:extLst>
                  <a:ext uri="{FF2B5EF4-FFF2-40B4-BE49-F238E27FC236}">
                    <a16:creationId xmlns:a16="http://schemas.microsoft.com/office/drawing/2014/main" id="{0617CB7D-5409-4BCD-A678-2E81E19A40F7}"/>
                  </a:ext>
                </a:extLst>
              </p:cNvPr>
              <p:cNvGrpSpPr/>
              <p:nvPr/>
            </p:nvGrpSpPr>
            <p:grpSpPr>
              <a:xfrm>
                <a:off x="6139243" y="6045435"/>
                <a:ext cx="1310183" cy="441486"/>
                <a:chOff x="6139243" y="6045435"/>
                <a:chExt cx="1310183" cy="441486"/>
              </a:xfrm>
            </p:grpSpPr>
            <p:sp>
              <p:nvSpPr>
                <p:cNvPr id="156" name="Freeform 100">
                  <a:extLst>
                    <a:ext uri="{FF2B5EF4-FFF2-40B4-BE49-F238E27FC236}">
                      <a16:creationId xmlns:a16="http://schemas.microsoft.com/office/drawing/2014/main" id="{BE80963F-C955-42D7-99A7-9220E3226E3F}"/>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57" name="Freeform 101">
                  <a:extLst>
                    <a:ext uri="{FF2B5EF4-FFF2-40B4-BE49-F238E27FC236}">
                      <a16:creationId xmlns:a16="http://schemas.microsoft.com/office/drawing/2014/main" id="{9A8F2F8C-624F-487C-953E-94000E56C04F}"/>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64" name="Group 163">
            <a:extLst>
              <a:ext uri="{FF2B5EF4-FFF2-40B4-BE49-F238E27FC236}">
                <a16:creationId xmlns:a16="http://schemas.microsoft.com/office/drawing/2014/main" id="{FB7ED0B4-8158-4E02-B7D4-EBF82D857FA0}"/>
              </a:ext>
            </a:extLst>
          </p:cNvPr>
          <p:cNvGrpSpPr/>
          <p:nvPr/>
        </p:nvGrpSpPr>
        <p:grpSpPr>
          <a:xfrm>
            <a:off x="2396625" y="4206701"/>
            <a:ext cx="1072051" cy="539293"/>
            <a:chOff x="6224372" y="4992041"/>
            <a:chExt cx="1153387" cy="576910"/>
          </a:xfrm>
        </p:grpSpPr>
        <p:grpSp>
          <p:nvGrpSpPr>
            <p:cNvPr id="165" name="Group 164">
              <a:extLst>
                <a:ext uri="{FF2B5EF4-FFF2-40B4-BE49-F238E27FC236}">
                  <a16:creationId xmlns:a16="http://schemas.microsoft.com/office/drawing/2014/main" id="{CEA21BEB-A3D3-43E9-A1A9-13AE944B3A90}"/>
                </a:ext>
              </a:extLst>
            </p:cNvPr>
            <p:cNvGrpSpPr/>
            <p:nvPr/>
          </p:nvGrpSpPr>
          <p:grpSpPr>
            <a:xfrm>
              <a:off x="6319373" y="4992041"/>
              <a:ext cx="949928" cy="576910"/>
              <a:chOff x="1581856" y="2765709"/>
              <a:chExt cx="1080002" cy="267187"/>
            </a:xfrm>
            <a:effectLst>
              <a:outerShdw blurRad="152400" dist="38100" dir="18900000" sx="101000" sy="101000" algn="bl" rotWithShape="0">
                <a:prstClr val="black">
                  <a:alpha val="40000"/>
                </a:prstClr>
              </a:outerShdw>
            </a:effectLst>
          </p:grpSpPr>
          <p:sp>
            <p:nvSpPr>
              <p:cNvPr id="167" name="Rectangle 166">
                <a:extLst>
                  <a:ext uri="{FF2B5EF4-FFF2-40B4-BE49-F238E27FC236}">
                    <a16:creationId xmlns:a16="http://schemas.microsoft.com/office/drawing/2014/main" id="{D2A387B7-0AF1-4781-9C5F-241F7EAB68F3}"/>
                  </a:ext>
                </a:extLst>
              </p:cNvPr>
              <p:cNvSpPr/>
              <p:nvPr/>
            </p:nvSpPr>
            <p:spPr>
              <a:xfrm>
                <a:off x="1581856" y="2765709"/>
                <a:ext cx="540001" cy="267187"/>
              </a:xfrm>
              <a:prstGeom prst="rect">
                <a:avLst/>
              </a:prstGeom>
              <a:solidFill>
                <a:srgbClr val="D4D7B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68" name="Rectangle 167">
                <a:extLst>
                  <a:ext uri="{FF2B5EF4-FFF2-40B4-BE49-F238E27FC236}">
                    <a16:creationId xmlns:a16="http://schemas.microsoft.com/office/drawing/2014/main" id="{777B3D5E-5B72-4C12-9455-77FACFBF18A1}"/>
                  </a:ext>
                </a:extLst>
              </p:cNvPr>
              <p:cNvSpPr/>
              <p:nvPr/>
            </p:nvSpPr>
            <p:spPr>
              <a:xfrm>
                <a:off x="2121857" y="2765709"/>
                <a:ext cx="540001" cy="267187"/>
              </a:xfrm>
              <a:prstGeom prst="rect">
                <a:avLst/>
              </a:prstGeom>
              <a:solidFill>
                <a:srgbClr val="B1B66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66" name="Text Box 15">
              <a:extLst>
                <a:ext uri="{FF2B5EF4-FFF2-40B4-BE49-F238E27FC236}">
                  <a16:creationId xmlns:a16="http://schemas.microsoft.com/office/drawing/2014/main" id="{3596E00A-290E-4C4D-85A7-8468B556DE07}"/>
                </a:ext>
              </a:extLst>
            </p:cNvPr>
            <p:cNvSpPr txBox="1">
              <a:spLocks noChangeArrowheads="1"/>
            </p:cNvSpPr>
            <p:nvPr/>
          </p:nvSpPr>
          <p:spPr bwMode="auto">
            <a:xfrm>
              <a:off x="6224372" y="5001441"/>
              <a:ext cx="1153387" cy="240652"/>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a:t>
              </a:r>
              <a:r>
                <a:rPr lang="en-GB" sz="1600" kern="0" dirty="0">
                  <a:solidFill>
                    <a:srgbClr val="000000"/>
                  </a:solidFill>
                  <a:latin typeface="+mn-lt"/>
                  <a:cs typeface="Arial" pitchFamily="34" charset="0"/>
                </a:rPr>
                <a:t>188,628</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grpSp>
        <p:nvGrpSpPr>
          <p:cNvPr id="169" name="Group 168">
            <a:extLst>
              <a:ext uri="{FF2B5EF4-FFF2-40B4-BE49-F238E27FC236}">
                <a16:creationId xmlns:a16="http://schemas.microsoft.com/office/drawing/2014/main" id="{E579619F-78BE-41C2-8FF6-1807645980A3}"/>
              </a:ext>
            </a:extLst>
          </p:cNvPr>
          <p:cNvGrpSpPr/>
          <p:nvPr/>
        </p:nvGrpSpPr>
        <p:grpSpPr>
          <a:xfrm>
            <a:off x="4168818" y="3949022"/>
            <a:ext cx="1097298" cy="796983"/>
            <a:chOff x="6238320" y="4733554"/>
            <a:chExt cx="1180550" cy="835395"/>
          </a:xfrm>
        </p:grpSpPr>
        <p:grpSp>
          <p:nvGrpSpPr>
            <p:cNvPr id="170" name="Group 169">
              <a:extLst>
                <a:ext uri="{FF2B5EF4-FFF2-40B4-BE49-F238E27FC236}">
                  <a16:creationId xmlns:a16="http://schemas.microsoft.com/office/drawing/2014/main" id="{84A571A4-207D-4A78-A2CF-A687EDD4A585}"/>
                </a:ext>
              </a:extLst>
            </p:cNvPr>
            <p:cNvGrpSpPr/>
            <p:nvPr/>
          </p:nvGrpSpPr>
          <p:grpSpPr>
            <a:xfrm>
              <a:off x="6319373" y="4733555"/>
              <a:ext cx="949926" cy="835394"/>
              <a:chOff x="1581856" y="2645996"/>
              <a:chExt cx="1080000" cy="386900"/>
            </a:xfrm>
            <a:effectLst>
              <a:outerShdw blurRad="152400" dist="38100" dir="18900000" sx="101000" sy="101000" algn="bl" rotWithShape="0">
                <a:prstClr val="black">
                  <a:alpha val="40000"/>
                </a:prstClr>
              </a:outerShdw>
            </a:effectLst>
          </p:grpSpPr>
          <p:sp>
            <p:nvSpPr>
              <p:cNvPr id="172" name="Rectangle 171">
                <a:extLst>
                  <a:ext uri="{FF2B5EF4-FFF2-40B4-BE49-F238E27FC236}">
                    <a16:creationId xmlns:a16="http://schemas.microsoft.com/office/drawing/2014/main" id="{0EAF8E86-CFCC-4E33-80ED-16868CC28880}"/>
                  </a:ext>
                </a:extLst>
              </p:cNvPr>
              <p:cNvSpPr/>
              <p:nvPr/>
            </p:nvSpPr>
            <p:spPr>
              <a:xfrm>
                <a:off x="1581856" y="2645996"/>
                <a:ext cx="540000" cy="386900"/>
              </a:xfrm>
              <a:prstGeom prst="rect">
                <a:avLst/>
              </a:prstGeom>
              <a:solidFill>
                <a:srgbClr val="53D2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73" name="Rectangle 172">
                <a:extLst>
                  <a:ext uri="{FF2B5EF4-FFF2-40B4-BE49-F238E27FC236}">
                    <a16:creationId xmlns:a16="http://schemas.microsoft.com/office/drawing/2014/main" id="{38AEEABF-D799-4162-B814-C34564509727}"/>
                  </a:ext>
                </a:extLst>
              </p:cNvPr>
              <p:cNvSpPr/>
              <p:nvPr/>
            </p:nvSpPr>
            <p:spPr>
              <a:xfrm>
                <a:off x="2121856" y="2645996"/>
                <a:ext cx="540000" cy="386900"/>
              </a:xfrm>
              <a:prstGeom prst="rect">
                <a:avLst/>
              </a:prstGeom>
              <a:solidFill>
                <a:srgbClr val="00A5E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71" name="Text Box 15">
              <a:extLst>
                <a:ext uri="{FF2B5EF4-FFF2-40B4-BE49-F238E27FC236}">
                  <a16:creationId xmlns:a16="http://schemas.microsoft.com/office/drawing/2014/main" id="{FB5B0030-F387-48EF-9F40-5C66D87FB5CD}"/>
                </a:ext>
              </a:extLst>
            </p:cNvPr>
            <p:cNvSpPr txBox="1">
              <a:spLocks noChangeArrowheads="1"/>
            </p:cNvSpPr>
            <p:nvPr/>
          </p:nvSpPr>
          <p:spPr bwMode="auto">
            <a:xfrm>
              <a:off x="6238320" y="4733554"/>
              <a:ext cx="1180550" cy="240651"/>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a:t>
              </a:r>
              <a:r>
                <a:rPr lang="en-GB" sz="1600" kern="0" dirty="0">
                  <a:solidFill>
                    <a:srgbClr val="000000"/>
                  </a:solidFill>
                  <a:latin typeface="+mn-lt"/>
                  <a:cs typeface="Arial" pitchFamily="34" charset="0"/>
                </a:rPr>
                <a:t>251,504</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grpSp>
        <p:nvGrpSpPr>
          <p:cNvPr id="174" name="Group 173">
            <a:extLst>
              <a:ext uri="{FF2B5EF4-FFF2-40B4-BE49-F238E27FC236}">
                <a16:creationId xmlns:a16="http://schemas.microsoft.com/office/drawing/2014/main" id="{8082C767-10F2-44F6-81CD-F130EC3947AC}"/>
              </a:ext>
            </a:extLst>
          </p:cNvPr>
          <p:cNvGrpSpPr/>
          <p:nvPr/>
        </p:nvGrpSpPr>
        <p:grpSpPr>
          <a:xfrm>
            <a:off x="5927180" y="3626581"/>
            <a:ext cx="1049456" cy="1100248"/>
            <a:chOff x="6231877" y="4529100"/>
            <a:chExt cx="1129077" cy="1039851"/>
          </a:xfrm>
        </p:grpSpPr>
        <p:grpSp>
          <p:nvGrpSpPr>
            <p:cNvPr id="175" name="Group 174">
              <a:extLst>
                <a:ext uri="{FF2B5EF4-FFF2-40B4-BE49-F238E27FC236}">
                  <a16:creationId xmlns:a16="http://schemas.microsoft.com/office/drawing/2014/main" id="{4176DB38-BCC0-4738-944E-D9424EBD79D0}"/>
                </a:ext>
              </a:extLst>
            </p:cNvPr>
            <p:cNvGrpSpPr/>
            <p:nvPr/>
          </p:nvGrpSpPr>
          <p:grpSpPr>
            <a:xfrm>
              <a:off x="6319373" y="4529100"/>
              <a:ext cx="949926" cy="1039851"/>
              <a:chOff x="1581856" y="2551305"/>
              <a:chExt cx="1080000" cy="481591"/>
            </a:xfrm>
            <a:effectLst>
              <a:outerShdw blurRad="152400" dist="38100" dir="18900000" sx="101000" sy="101000" algn="bl" rotWithShape="0">
                <a:prstClr val="black">
                  <a:alpha val="40000"/>
                </a:prstClr>
              </a:outerShdw>
            </a:effectLst>
          </p:grpSpPr>
          <p:sp>
            <p:nvSpPr>
              <p:cNvPr id="177" name="Rectangle 176">
                <a:extLst>
                  <a:ext uri="{FF2B5EF4-FFF2-40B4-BE49-F238E27FC236}">
                    <a16:creationId xmlns:a16="http://schemas.microsoft.com/office/drawing/2014/main" id="{5CCB628C-7A17-4F8E-A15F-36D3CE06B36E}"/>
                  </a:ext>
                </a:extLst>
              </p:cNvPr>
              <p:cNvSpPr/>
              <p:nvPr/>
            </p:nvSpPr>
            <p:spPr>
              <a:xfrm>
                <a:off x="1581856" y="2557466"/>
                <a:ext cx="540000" cy="475430"/>
              </a:xfrm>
              <a:prstGeom prst="rect">
                <a:avLst/>
              </a:prstGeom>
              <a:solidFill>
                <a:srgbClr val="C2ADC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78" name="Rectangle 177">
                <a:extLst>
                  <a:ext uri="{FF2B5EF4-FFF2-40B4-BE49-F238E27FC236}">
                    <a16:creationId xmlns:a16="http://schemas.microsoft.com/office/drawing/2014/main" id="{E5554F4A-1967-45CB-859E-276F0583BF60}"/>
                  </a:ext>
                </a:extLst>
              </p:cNvPr>
              <p:cNvSpPr/>
              <p:nvPr/>
            </p:nvSpPr>
            <p:spPr>
              <a:xfrm>
                <a:off x="2121856" y="2551305"/>
                <a:ext cx="540000" cy="481591"/>
              </a:xfrm>
              <a:prstGeom prst="rect">
                <a:avLst/>
              </a:prstGeom>
              <a:solidFill>
                <a:srgbClr val="9875A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76" name="Text Box 15">
              <a:extLst>
                <a:ext uri="{FF2B5EF4-FFF2-40B4-BE49-F238E27FC236}">
                  <a16:creationId xmlns:a16="http://schemas.microsoft.com/office/drawing/2014/main" id="{D1568655-FDEF-4E95-99DF-C453668227F8}"/>
                </a:ext>
              </a:extLst>
            </p:cNvPr>
            <p:cNvSpPr txBox="1">
              <a:spLocks noChangeArrowheads="1"/>
            </p:cNvSpPr>
            <p:nvPr/>
          </p:nvSpPr>
          <p:spPr bwMode="auto">
            <a:xfrm>
              <a:off x="6231877" y="4556411"/>
              <a:ext cx="1129077" cy="240651"/>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£314,380</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grpSp>
        <p:nvGrpSpPr>
          <p:cNvPr id="179" name="Group 178">
            <a:extLst>
              <a:ext uri="{FF2B5EF4-FFF2-40B4-BE49-F238E27FC236}">
                <a16:creationId xmlns:a16="http://schemas.microsoft.com/office/drawing/2014/main" id="{721EEDEB-F901-4FAA-8543-C578E710F388}"/>
              </a:ext>
            </a:extLst>
          </p:cNvPr>
          <p:cNvGrpSpPr/>
          <p:nvPr/>
        </p:nvGrpSpPr>
        <p:grpSpPr>
          <a:xfrm>
            <a:off x="7619604" y="3226909"/>
            <a:ext cx="1040411" cy="1490703"/>
            <a:chOff x="6236802" y="4489876"/>
            <a:chExt cx="1119345" cy="1079075"/>
          </a:xfrm>
        </p:grpSpPr>
        <p:grpSp>
          <p:nvGrpSpPr>
            <p:cNvPr id="180" name="Group 179">
              <a:extLst>
                <a:ext uri="{FF2B5EF4-FFF2-40B4-BE49-F238E27FC236}">
                  <a16:creationId xmlns:a16="http://schemas.microsoft.com/office/drawing/2014/main" id="{CDCDBA0F-6CB4-4A85-B9B7-BF8F2A0AFE4C}"/>
                </a:ext>
              </a:extLst>
            </p:cNvPr>
            <p:cNvGrpSpPr/>
            <p:nvPr/>
          </p:nvGrpSpPr>
          <p:grpSpPr>
            <a:xfrm>
              <a:off x="6319373" y="4498813"/>
              <a:ext cx="949926" cy="1070138"/>
              <a:chOff x="1581856" y="2537278"/>
              <a:chExt cx="1080000" cy="495618"/>
            </a:xfrm>
            <a:effectLst>
              <a:outerShdw blurRad="152400" dist="38100" dir="18900000" sx="101000" sy="101000" algn="bl" rotWithShape="0">
                <a:prstClr val="black">
                  <a:alpha val="40000"/>
                </a:prstClr>
              </a:outerShdw>
            </a:effectLst>
          </p:grpSpPr>
          <p:sp>
            <p:nvSpPr>
              <p:cNvPr id="182" name="Rectangle 181">
                <a:extLst>
                  <a:ext uri="{FF2B5EF4-FFF2-40B4-BE49-F238E27FC236}">
                    <a16:creationId xmlns:a16="http://schemas.microsoft.com/office/drawing/2014/main" id="{E3C57E3F-2EA2-48BC-B4E0-654E8838E1A2}"/>
                  </a:ext>
                </a:extLst>
              </p:cNvPr>
              <p:cNvSpPr/>
              <p:nvPr/>
            </p:nvSpPr>
            <p:spPr>
              <a:xfrm>
                <a:off x="1581856" y="2538050"/>
                <a:ext cx="540000" cy="494846"/>
              </a:xfrm>
              <a:prstGeom prst="rect">
                <a:avLst/>
              </a:prstGeom>
              <a:solidFill>
                <a:srgbClr val="C7FD6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83" name="Rectangle 182">
                <a:extLst>
                  <a:ext uri="{FF2B5EF4-FFF2-40B4-BE49-F238E27FC236}">
                    <a16:creationId xmlns:a16="http://schemas.microsoft.com/office/drawing/2014/main" id="{4E85CFC8-E968-4CB7-966F-17E223CA20AC}"/>
                  </a:ext>
                </a:extLst>
              </p:cNvPr>
              <p:cNvSpPr/>
              <p:nvPr/>
            </p:nvSpPr>
            <p:spPr>
              <a:xfrm>
                <a:off x="2121856" y="2537278"/>
                <a:ext cx="540000" cy="495618"/>
              </a:xfrm>
              <a:prstGeom prst="rect">
                <a:avLst/>
              </a:prstGeom>
              <a:solidFill>
                <a:srgbClr val="7DC20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81" name="Text Box 15">
              <a:extLst>
                <a:ext uri="{FF2B5EF4-FFF2-40B4-BE49-F238E27FC236}">
                  <a16:creationId xmlns:a16="http://schemas.microsoft.com/office/drawing/2014/main" id="{A128D802-AD28-4251-8C14-41FE9C0362D0}"/>
                </a:ext>
              </a:extLst>
            </p:cNvPr>
            <p:cNvSpPr txBox="1">
              <a:spLocks noChangeArrowheads="1"/>
            </p:cNvSpPr>
            <p:nvPr/>
          </p:nvSpPr>
          <p:spPr bwMode="auto">
            <a:xfrm>
              <a:off x="6236802" y="4489876"/>
              <a:ext cx="1119345" cy="240651"/>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£419,174</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sp>
        <p:nvSpPr>
          <p:cNvPr id="184" name="TextBox 3">
            <a:extLst>
              <a:ext uri="{FF2B5EF4-FFF2-40B4-BE49-F238E27FC236}">
                <a16:creationId xmlns:a16="http://schemas.microsoft.com/office/drawing/2014/main" id="{D6ED68CE-5845-45AC-9DB5-C4B2DF090AD7}"/>
              </a:ext>
            </a:extLst>
          </p:cNvPr>
          <p:cNvSpPr txBox="1"/>
          <p:nvPr/>
        </p:nvSpPr>
        <p:spPr>
          <a:xfrm>
            <a:off x="457196" y="1052736"/>
            <a:ext cx="8616096" cy="369332"/>
          </a:xfrm>
          <a:prstGeom prst="rect">
            <a:avLst/>
          </a:prstGeom>
          <a:noFill/>
        </p:spPr>
        <p:txBody>
          <a:bodyPr wrap="square" rtlCol="0">
            <a:spAutoFit/>
          </a:bodyPr>
          <a:lstStyle/>
          <a:p>
            <a:pPr lvl="0" defTabSz="914400" eaLnBrk="1" hangingPunct="1">
              <a:defRPr/>
            </a:pPr>
            <a:r>
              <a:rPr lang="en-GB" dirty="0">
                <a:solidFill>
                  <a:srgbClr val="000000"/>
                </a:solidFill>
                <a:ea typeface="ヒラギノ角ゴ Pro W3" charset="-128"/>
                <a:cs typeface="Arial" pitchFamily="34" charset="0"/>
              </a:rPr>
              <a:t>The below example is based on a 30 year old earning £40,000pa.</a:t>
            </a:r>
            <a:endParaRPr lang="en-GB" dirty="0">
              <a:solidFill>
                <a:srgbClr val="000000"/>
              </a:solidFill>
              <a:latin typeface="Arial"/>
              <a:ea typeface="ヒラギノ角ゴ Pro W3" charset="-128"/>
              <a:cs typeface="Arial" pitchFamily="34" charset="0"/>
            </a:endParaRPr>
          </a:p>
        </p:txBody>
      </p:sp>
      <p:grpSp>
        <p:nvGrpSpPr>
          <p:cNvPr id="185" name="Group 184">
            <a:extLst>
              <a:ext uri="{FF2B5EF4-FFF2-40B4-BE49-F238E27FC236}">
                <a16:creationId xmlns:a16="http://schemas.microsoft.com/office/drawing/2014/main" id="{336155F3-B259-4F4C-915E-EB867A923798}"/>
              </a:ext>
            </a:extLst>
          </p:cNvPr>
          <p:cNvGrpSpPr/>
          <p:nvPr/>
        </p:nvGrpSpPr>
        <p:grpSpPr>
          <a:xfrm>
            <a:off x="31721" y="1867428"/>
            <a:ext cx="8261684" cy="590902"/>
            <a:chOff x="0" y="1845500"/>
            <a:chExt cx="8261684" cy="590902"/>
          </a:xfrm>
        </p:grpSpPr>
        <p:sp>
          <p:nvSpPr>
            <p:cNvPr id="186" name="Pentagon 36">
              <a:extLst>
                <a:ext uri="{FF2B5EF4-FFF2-40B4-BE49-F238E27FC236}">
                  <a16:creationId xmlns:a16="http://schemas.microsoft.com/office/drawing/2014/main" id="{1C18853E-7378-4C18-B5CD-1484864DCF6D}"/>
                </a:ext>
              </a:extLst>
            </p:cNvPr>
            <p:cNvSpPr/>
            <p:nvPr/>
          </p:nvSpPr>
          <p:spPr>
            <a:xfrm>
              <a:off x="0" y="1845500"/>
              <a:ext cx="8261684" cy="590902"/>
            </a:xfrm>
            <a:prstGeom prst="homePlate">
              <a:avLst/>
            </a:prstGeom>
            <a:solidFill>
              <a:sysClr val="window" lastClr="FFFFFF">
                <a:lumMod val="95000"/>
              </a:sysClr>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effectLst/>
                <a:uLnTx/>
                <a:uFillTx/>
                <a:latin typeface="Tahoma"/>
                <a:ea typeface="+mn-ea"/>
                <a:cs typeface="Tahoma"/>
              </a:endParaRPr>
            </a:p>
          </p:txBody>
        </p:sp>
        <p:grpSp>
          <p:nvGrpSpPr>
            <p:cNvPr id="187" name="Group 186">
              <a:extLst>
                <a:ext uri="{FF2B5EF4-FFF2-40B4-BE49-F238E27FC236}">
                  <a16:creationId xmlns:a16="http://schemas.microsoft.com/office/drawing/2014/main" id="{FE7D7722-0CDD-439D-9A4E-D6D56FDB606B}"/>
                </a:ext>
              </a:extLst>
            </p:cNvPr>
            <p:cNvGrpSpPr/>
            <p:nvPr/>
          </p:nvGrpSpPr>
          <p:grpSpPr>
            <a:xfrm>
              <a:off x="64110" y="1975338"/>
              <a:ext cx="6463936" cy="369332"/>
              <a:chOff x="64110" y="1975338"/>
              <a:chExt cx="6463936" cy="369332"/>
            </a:xfrm>
          </p:grpSpPr>
          <p:sp>
            <p:nvSpPr>
              <p:cNvPr id="189" name="Rectangle 188">
                <a:extLst>
                  <a:ext uri="{FF2B5EF4-FFF2-40B4-BE49-F238E27FC236}">
                    <a16:creationId xmlns:a16="http://schemas.microsoft.com/office/drawing/2014/main" id="{CFC8D314-A872-44F3-A09C-9C38188C9A69}"/>
                  </a:ext>
                </a:extLst>
              </p:cNvPr>
              <p:cNvSpPr/>
              <p:nvPr/>
            </p:nvSpPr>
            <p:spPr>
              <a:xfrm>
                <a:off x="3381030" y="1975338"/>
                <a:ext cx="31470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 Planned Retirement: Age 68</a:t>
                </a:r>
              </a:p>
            </p:txBody>
          </p:sp>
          <p:sp>
            <p:nvSpPr>
              <p:cNvPr id="190" name="Rectangle 189">
                <a:extLst>
                  <a:ext uri="{FF2B5EF4-FFF2-40B4-BE49-F238E27FC236}">
                    <a16:creationId xmlns:a16="http://schemas.microsoft.com/office/drawing/2014/main" id="{DCF9BA4A-31D5-4B5A-B7A9-AA590DD59BBD}"/>
                  </a:ext>
                </a:extLst>
              </p:cNvPr>
              <p:cNvSpPr/>
              <p:nvPr/>
            </p:nvSpPr>
            <p:spPr>
              <a:xfrm>
                <a:off x="64110" y="1975338"/>
                <a:ext cx="309572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Pensionable salary: £40,000</a:t>
                </a:r>
              </a:p>
            </p:txBody>
          </p:sp>
        </p:grpSp>
        <p:sp>
          <p:nvSpPr>
            <p:cNvPr id="188" name="TextBox 187">
              <a:extLst>
                <a:ext uri="{FF2B5EF4-FFF2-40B4-BE49-F238E27FC236}">
                  <a16:creationId xmlns:a16="http://schemas.microsoft.com/office/drawing/2014/main" id="{92C543BC-2B39-4938-B966-94E78F1581DF}"/>
                </a:ext>
              </a:extLst>
            </p:cNvPr>
            <p:cNvSpPr txBox="1"/>
            <p:nvPr/>
          </p:nvSpPr>
          <p:spPr>
            <a:xfrm>
              <a:off x="3070856" y="1959062"/>
              <a:ext cx="51334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Tahoma"/>
                  <a:ea typeface="+mn-ea"/>
                  <a:cs typeface="Times New Roman" pitchFamily="18" charset="0"/>
                </a:rPr>
                <a:t>|</a:t>
              </a:r>
            </a:p>
          </p:txBody>
        </p:sp>
      </p:grpSp>
      <p:sp>
        <p:nvSpPr>
          <p:cNvPr id="2" name="Rectangle 1">
            <a:extLst>
              <a:ext uri="{FF2B5EF4-FFF2-40B4-BE49-F238E27FC236}">
                <a16:creationId xmlns:a16="http://schemas.microsoft.com/office/drawing/2014/main" id="{69EF8585-7E28-4EB8-8728-7F48CE16EAD6}"/>
              </a:ext>
            </a:extLst>
          </p:cNvPr>
          <p:cNvSpPr/>
          <p:nvPr/>
        </p:nvSpPr>
        <p:spPr>
          <a:xfrm>
            <a:off x="398855" y="5629663"/>
            <a:ext cx="3430555" cy="276999"/>
          </a:xfrm>
          <a:prstGeom prst="rect">
            <a:avLst/>
          </a:prstGeom>
        </p:spPr>
        <p:txBody>
          <a:bodyPr wrap="none">
            <a:spAutoFit/>
          </a:bodyPr>
          <a:lstStyle/>
          <a:p>
            <a:r>
              <a:rPr lang="en-GB" sz="1200" dirty="0">
                <a:solidFill>
                  <a:srgbClr val="000000"/>
                </a:solidFill>
                <a:ea typeface="ヒラギノ角ゴ Pro W3" charset="-128"/>
                <a:cs typeface="Arial" pitchFamily="34" charset="0"/>
              </a:rPr>
              <a:t>Figures shown are for illustrative purposes only.</a:t>
            </a:r>
            <a:endParaRPr lang="en-GB" sz="1200" dirty="0">
              <a:solidFill>
                <a:srgbClr val="000000"/>
              </a:solidFill>
            </a:endParaRPr>
          </a:p>
        </p:txBody>
      </p:sp>
    </p:spTree>
    <p:custDataLst>
      <p:tags r:id="rId1"/>
    </p:custDataLst>
    <p:extLst>
      <p:ext uri="{BB962C8B-B14F-4D97-AF65-F5344CB8AC3E}">
        <p14:creationId xmlns:p14="http://schemas.microsoft.com/office/powerpoint/2010/main" val="24686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wipe(down)">
                                      <p:cBhvr>
                                        <p:cTn id="11" dur="500"/>
                                        <p:tgtEl>
                                          <p:spTgt spid="1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wipe(down)">
                                      <p:cBhvr>
                                        <p:cTn id="20" dur="500"/>
                                        <p:tgtEl>
                                          <p:spTgt spid="1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74"/>
                                        </p:tgtEl>
                                        <p:attrNameLst>
                                          <p:attrName>style.visibility</p:attrName>
                                        </p:attrNameLst>
                                      </p:cBhvr>
                                      <p:to>
                                        <p:strVal val="visible"/>
                                      </p:to>
                                    </p:set>
                                    <p:animEffect transition="in" filter="wipe(down)">
                                      <p:cBhvr>
                                        <p:cTn id="29" dur="500"/>
                                        <p:tgtEl>
                                          <p:spTgt spid="1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79"/>
                                        </p:tgtEl>
                                        <p:attrNameLst>
                                          <p:attrName>style.visibility</p:attrName>
                                        </p:attrNameLst>
                                      </p:cBhvr>
                                      <p:to>
                                        <p:strVal val="visible"/>
                                      </p:to>
                                    </p:set>
                                    <p:animEffect transition="in" filter="wipe(down)">
                                      <p:cBhvr>
                                        <p:cTn id="38"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63550" y="292100"/>
            <a:ext cx="8509000" cy="762000"/>
          </a:xfrm>
          <a:prstGeom prst="rect">
            <a:avLst/>
          </a:prstGeom>
        </p:spPr>
        <p:txBody>
          <a:bodyPr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dirty="0">
                <a:solidFill>
                  <a:srgbClr val="003A70"/>
                </a:solidFill>
                <a:latin typeface="Times New Roman"/>
                <a:ea typeface="ヒラギノ角ゴ Pro W3"/>
              </a:rPr>
              <a:t>how your contributions may add up.</a:t>
            </a:r>
          </a:p>
        </p:txBody>
      </p:sp>
      <p:sp>
        <p:nvSpPr>
          <p:cNvPr id="20" name="Rectangle 19"/>
          <p:cNvSpPr/>
          <p:nvPr/>
        </p:nvSpPr>
        <p:spPr>
          <a:xfrm>
            <a:off x="491723" y="1196752"/>
            <a:ext cx="8480827" cy="3231654"/>
          </a:xfrm>
          <a:prstGeom prst="rect">
            <a:avLst/>
          </a:prstGeom>
        </p:spPr>
        <p:txBody>
          <a:bodyPr wrap="square">
            <a:spAutoFit/>
          </a:bodyPr>
          <a:lstStyle/>
          <a:p>
            <a:pPr marL="0" lvl="1" defTabSz="457200" fontAlgn="base">
              <a:spcAft>
                <a:spcPts val="1200"/>
              </a:spcAft>
              <a:buSzPct val="75000"/>
              <a:defRPr/>
            </a:pPr>
            <a:r>
              <a:rPr lang="en-GB" dirty="0">
                <a:solidFill>
                  <a:srgbClr val="000000"/>
                </a:solidFill>
                <a:ea typeface="ヒラギノ角ゴ Pro W3" charset="-128"/>
                <a:cs typeface="Arial" pitchFamily="34" charset="0"/>
              </a:rPr>
              <a:t>What assumptions are used to estimate this future pension value?</a:t>
            </a:r>
          </a:p>
          <a:p>
            <a:pPr marL="261938" lvl="1" indent="-261938" defTabSz="457200" fontAlgn="base">
              <a:spcAft>
                <a:spcPts val="1200"/>
              </a:spcAft>
              <a:buSzPct val="75000"/>
              <a:buBlip>
                <a:blip r:embed="rId4"/>
              </a:buBlip>
              <a:defRPr/>
            </a:pPr>
            <a:r>
              <a:rPr lang="en-GB" dirty="0">
                <a:solidFill>
                  <a:srgbClr val="000000"/>
                </a:solidFill>
                <a:ea typeface="ヒラギノ角ゴ Pro W3" charset="-128"/>
                <a:cs typeface="Arial" pitchFamily="34" charset="0"/>
              </a:rPr>
              <a:t>Contributions rates remain unchanged</a:t>
            </a:r>
          </a:p>
          <a:p>
            <a:pPr marL="261938" lvl="1" indent="-261938" defTabSz="457200" fontAlgn="base">
              <a:spcAft>
                <a:spcPts val="1200"/>
              </a:spcAft>
              <a:buSzPct val="75000"/>
              <a:buBlip>
                <a:blip r:embed="rId4"/>
              </a:buBlip>
              <a:defRPr/>
            </a:pPr>
            <a:r>
              <a:rPr lang="en-GB" dirty="0">
                <a:solidFill>
                  <a:srgbClr val="000000"/>
                </a:solidFill>
                <a:ea typeface="ヒラギノ角ゴ Pro W3" charset="-128"/>
                <a:cs typeface="Arial" pitchFamily="34" charset="0"/>
              </a:rPr>
              <a:t>Annual pay increases by 2.5%pa</a:t>
            </a:r>
          </a:p>
          <a:p>
            <a:pPr marL="261938" lvl="1" indent="-261938" defTabSz="457200" fontAlgn="base">
              <a:spcAft>
                <a:spcPts val="1200"/>
              </a:spcAft>
              <a:buSzPct val="75000"/>
              <a:buBlip>
                <a:blip r:embed="rId4"/>
              </a:buBlip>
              <a:defRPr/>
            </a:pPr>
            <a:r>
              <a:rPr lang="en-GB" dirty="0">
                <a:solidFill>
                  <a:srgbClr val="000000"/>
                </a:solidFill>
                <a:ea typeface="ヒラギノ角ゴ Pro W3" charset="-128"/>
                <a:cs typeface="Arial" pitchFamily="34" charset="0"/>
              </a:rPr>
              <a:t>Charges of 0.75%pa are taken from the pension pot</a:t>
            </a:r>
          </a:p>
          <a:p>
            <a:pPr marL="261938" lvl="1" indent="-261938" defTabSz="457200" fontAlgn="base">
              <a:spcAft>
                <a:spcPts val="1200"/>
              </a:spcAft>
              <a:buSzPct val="75000"/>
              <a:buBlip>
                <a:blip r:embed="rId4"/>
              </a:buBlip>
              <a:defRPr/>
            </a:pPr>
            <a:r>
              <a:rPr lang="en-GB" dirty="0">
                <a:solidFill>
                  <a:srgbClr val="000000"/>
                </a:solidFill>
                <a:ea typeface="ヒラギノ角ゴ Pro W3" charset="-128"/>
                <a:cs typeface="Arial" pitchFamily="34" charset="0"/>
              </a:rPr>
              <a:t>The pension investments grow by 5% each year</a:t>
            </a:r>
          </a:p>
          <a:p>
            <a:pPr marL="261938" lvl="1" indent="-261938" defTabSz="457200" fontAlgn="base">
              <a:spcAft>
                <a:spcPts val="1200"/>
              </a:spcAft>
              <a:buSzPct val="75000"/>
              <a:buBlip>
                <a:blip r:embed="rId4"/>
              </a:buBlip>
              <a:defRPr/>
            </a:pPr>
            <a:r>
              <a:rPr lang="en-GB" dirty="0">
                <a:solidFill>
                  <a:srgbClr val="000000"/>
                </a:solidFill>
                <a:ea typeface="ヒラギノ角ゴ Pro W3" charset="-128"/>
                <a:cs typeface="Arial" pitchFamily="34" charset="0"/>
              </a:rPr>
              <a:t>Inflation of 2.5% applies - the value of the pension pot shown in the example is in today's money</a:t>
            </a:r>
          </a:p>
          <a:p>
            <a:endParaRPr lang="en-GB" dirty="0">
              <a:solidFill>
                <a:srgbClr val="092149"/>
              </a:solidFill>
            </a:endParaRPr>
          </a:p>
        </p:txBody>
      </p:sp>
      <p:pic>
        <p:nvPicPr>
          <p:cNvPr id="2050" name="Picture 2" descr="C:\Users\JohnsonR\Documents\presentation pictures\Marekting image library downloaded\Question Mark\shutterstock_67724668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862" y="3917754"/>
            <a:ext cx="1762962" cy="1762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5449883"/>
            <a:ext cx="8329364" cy="461665"/>
          </a:xfrm>
          <a:prstGeom prst="rect">
            <a:avLst/>
          </a:prstGeom>
        </p:spPr>
        <p:txBody>
          <a:bodyPr wrap="square">
            <a:spAutoFit/>
          </a:bodyPr>
          <a:lstStyle/>
          <a:p>
            <a:r>
              <a:rPr lang="en-GB" sz="1200" dirty="0">
                <a:solidFill>
                  <a:srgbClr val="000000"/>
                </a:solidFill>
                <a:ea typeface="ヒラギノ角ゴ Pro W3" charset="-128"/>
                <a:cs typeface="Arial" pitchFamily="34" charset="0"/>
              </a:rPr>
              <a:t>The assumptions used are from the Money Helper Pension Calculator.  These have been used for illustrative purposes only.</a:t>
            </a:r>
            <a:endParaRPr lang="en-GB" sz="1200" dirty="0">
              <a:solidFill>
                <a:srgbClr val="000000"/>
              </a:solidFill>
            </a:endParaRPr>
          </a:p>
        </p:txBody>
      </p:sp>
    </p:spTree>
    <p:custDataLst>
      <p:tags r:id="rId1"/>
    </p:custDataLst>
    <p:extLst>
      <p:ext uri="{BB962C8B-B14F-4D97-AF65-F5344CB8AC3E}">
        <p14:creationId xmlns:p14="http://schemas.microsoft.com/office/powerpoint/2010/main" val="182440767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A93644-59FD-474F-B2E3-1CFA76BC908E}"/>
              </a:ext>
            </a:extLst>
          </p:cNvPr>
          <p:cNvGrpSpPr/>
          <p:nvPr/>
        </p:nvGrpSpPr>
        <p:grpSpPr>
          <a:xfrm>
            <a:off x="453641" y="1776890"/>
            <a:ext cx="2044294" cy="2190895"/>
            <a:chOff x="439963" y="2615857"/>
            <a:chExt cx="2044294" cy="2190895"/>
          </a:xfrm>
        </p:grpSpPr>
        <p:grpSp>
          <p:nvGrpSpPr>
            <p:cNvPr id="4" name="Group 3">
              <a:extLst>
                <a:ext uri="{FF2B5EF4-FFF2-40B4-BE49-F238E27FC236}">
                  <a16:creationId xmlns:a16="http://schemas.microsoft.com/office/drawing/2014/main" id="{7C86E820-07F5-4638-9324-28F273A86298}"/>
                </a:ext>
              </a:extLst>
            </p:cNvPr>
            <p:cNvGrpSpPr/>
            <p:nvPr/>
          </p:nvGrpSpPr>
          <p:grpSpPr>
            <a:xfrm>
              <a:off x="1386954" y="2615857"/>
              <a:ext cx="1097303" cy="2190895"/>
              <a:chOff x="5623229" y="2348880"/>
              <a:chExt cx="1098331" cy="2192948"/>
            </a:xfrm>
          </p:grpSpPr>
          <p:sp>
            <p:nvSpPr>
              <p:cNvPr id="15" name="Freeform 11">
                <a:extLst>
                  <a:ext uri="{FF2B5EF4-FFF2-40B4-BE49-F238E27FC236}">
                    <a16:creationId xmlns:a16="http://schemas.microsoft.com/office/drawing/2014/main" id="{02B92970-D9B5-4B26-82AA-DDB6F6D0E660}"/>
                  </a:ext>
                </a:extLst>
              </p:cNvPr>
              <p:cNvSpPr/>
              <p:nvPr/>
            </p:nvSpPr>
            <p:spPr>
              <a:xfrm>
                <a:off x="5625086" y="2348880"/>
                <a:ext cx="1096474" cy="2192948"/>
              </a:xfrm>
              <a:custGeom>
                <a:avLst/>
                <a:gdLst>
                  <a:gd name="connsiteX0" fmla="*/ 0 w 1096474"/>
                  <a:gd name="connsiteY0" fmla="*/ 0 h 2192948"/>
                  <a:gd name="connsiteX1" fmla="*/ 1096474 w 1096474"/>
                  <a:gd name="connsiteY1" fmla="*/ 1096474 h 2192948"/>
                  <a:gd name="connsiteX2" fmla="*/ 0 w 1096474"/>
                  <a:gd name="connsiteY2" fmla="*/ 2192948 h 2192948"/>
                  <a:gd name="connsiteX3" fmla="*/ 0 w 1096474"/>
                  <a:gd name="connsiteY3" fmla="*/ 2163299 h 2192948"/>
                  <a:gd name="connsiteX4" fmla="*/ 1066825 w 1096474"/>
                  <a:gd name="connsiteY4" fmla="*/ 1096474 h 2192948"/>
                  <a:gd name="connsiteX5" fmla="*/ 0 w 1096474"/>
                  <a:gd name="connsiteY5" fmla="*/ 29649 h 219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474" h="2192948">
                    <a:moveTo>
                      <a:pt x="0" y="0"/>
                    </a:moveTo>
                    <a:cubicBezTo>
                      <a:pt x="605566" y="0"/>
                      <a:pt x="1096474" y="490908"/>
                      <a:pt x="1096474" y="1096474"/>
                    </a:cubicBezTo>
                    <a:cubicBezTo>
                      <a:pt x="1096474" y="1702040"/>
                      <a:pt x="605566" y="2192948"/>
                      <a:pt x="0" y="2192948"/>
                    </a:cubicBezTo>
                    <a:lnTo>
                      <a:pt x="0" y="2163299"/>
                    </a:lnTo>
                    <a:cubicBezTo>
                      <a:pt x="589191" y="2163299"/>
                      <a:pt x="1066825" y="1685665"/>
                      <a:pt x="1066825" y="1096474"/>
                    </a:cubicBezTo>
                    <a:cubicBezTo>
                      <a:pt x="1066825" y="507283"/>
                      <a:pt x="589191" y="29649"/>
                      <a:pt x="0" y="29649"/>
                    </a:cubicBezTo>
                    <a:close/>
                  </a:path>
                </a:pathLst>
              </a:custGeom>
              <a:solidFill>
                <a:srgbClr val="7B7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201C3D0-8900-4942-81A3-24C8C3478659}"/>
                  </a:ext>
                </a:extLst>
              </p:cNvPr>
              <p:cNvSpPr/>
              <p:nvPr/>
            </p:nvSpPr>
            <p:spPr>
              <a:xfrm>
                <a:off x="5623229" y="2348880"/>
                <a:ext cx="25807" cy="2192948"/>
              </a:xfrm>
              <a:prstGeom prst="rect">
                <a:avLst/>
              </a:prstGeom>
              <a:solidFill>
                <a:srgbClr val="7B7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F71B3E6B-1698-4630-85AA-FE78874D0531}"/>
                </a:ext>
              </a:extLst>
            </p:cNvPr>
            <p:cNvGrpSpPr/>
            <p:nvPr/>
          </p:nvGrpSpPr>
          <p:grpSpPr>
            <a:xfrm>
              <a:off x="439963" y="2759874"/>
              <a:ext cx="1902863" cy="1902863"/>
              <a:chOff x="439963" y="2759874"/>
              <a:chExt cx="1902863" cy="1902863"/>
            </a:xfrm>
          </p:grpSpPr>
          <p:grpSp>
            <p:nvGrpSpPr>
              <p:cNvPr id="6" name="Group 5">
                <a:extLst>
                  <a:ext uri="{FF2B5EF4-FFF2-40B4-BE49-F238E27FC236}">
                    <a16:creationId xmlns:a16="http://schemas.microsoft.com/office/drawing/2014/main" id="{9D59088D-DB86-410F-8C17-C92AFB445573}"/>
                  </a:ext>
                </a:extLst>
              </p:cNvPr>
              <p:cNvGrpSpPr/>
              <p:nvPr/>
            </p:nvGrpSpPr>
            <p:grpSpPr>
              <a:xfrm>
                <a:off x="439963" y="2759874"/>
                <a:ext cx="1902863" cy="1902863"/>
                <a:chOff x="439963" y="2759874"/>
                <a:chExt cx="1902863" cy="1902863"/>
              </a:xfrm>
            </p:grpSpPr>
            <p:grpSp>
              <p:nvGrpSpPr>
                <p:cNvPr id="8" name="Group 7">
                  <a:extLst>
                    <a:ext uri="{FF2B5EF4-FFF2-40B4-BE49-F238E27FC236}">
                      <a16:creationId xmlns:a16="http://schemas.microsoft.com/office/drawing/2014/main" id="{B25D4B1A-7D0F-449D-A80B-AC5A9F418764}"/>
                    </a:ext>
                  </a:extLst>
                </p:cNvPr>
                <p:cNvGrpSpPr/>
                <p:nvPr/>
              </p:nvGrpSpPr>
              <p:grpSpPr>
                <a:xfrm>
                  <a:off x="439963" y="2759874"/>
                  <a:ext cx="1902863" cy="1902863"/>
                  <a:chOff x="611560" y="2348880"/>
                  <a:chExt cx="1902863" cy="1902863"/>
                </a:xfrm>
              </p:grpSpPr>
              <p:sp>
                <p:nvSpPr>
                  <p:cNvPr id="11" name="Oval 10">
                    <a:extLst>
                      <a:ext uri="{FF2B5EF4-FFF2-40B4-BE49-F238E27FC236}">
                        <a16:creationId xmlns:a16="http://schemas.microsoft.com/office/drawing/2014/main" id="{48BADC2A-49D5-4728-83CE-AB7D5A61DC5C}"/>
                      </a:ext>
                    </a:extLst>
                  </p:cNvPr>
                  <p:cNvSpPr/>
                  <p:nvPr/>
                </p:nvSpPr>
                <p:spPr>
                  <a:xfrm>
                    <a:off x="611560" y="2348880"/>
                    <a:ext cx="1902863" cy="1902863"/>
                  </a:xfrm>
                  <a:prstGeom prst="ellipse">
                    <a:avLst/>
                  </a:prstGeom>
                  <a:solidFill>
                    <a:srgbClr val="00A5E3"/>
                  </a:solidFill>
                  <a:ln>
                    <a:noFill/>
                  </a:ln>
                  <a:effectLst>
                    <a:outerShdw blurRad="152400" dist="38100" dir="10800000" sx="102000" sy="102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70513125-7FA1-4BCE-824D-AAD64AFE9A3F}"/>
                      </a:ext>
                    </a:extLst>
                  </p:cNvPr>
                  <p:cNvGrpSpPr/>
                  <p:nvPr/>
                </p:nvGrpSpPr>
                <p:grpSpPr>
                  <a:xfrm>
                    <a:off x="752991" y="2490311"/>
                    <a:ext cx="1620000" cy="1620000"/>
                    <a:chOff x="752991" y="2490311"/>
                    <a:chExt cx="1620000" cy="1620000"/>
                  </a:xfrm>
                  <a:effectLst>
                    <a:outerShdw blurRad="165100" dist="38100" dir="10800000" sx="103000" sy="103000" algn="r" rotWithShape="0">
                      <a:prstClr val="black">
                        <a:alpha val="40000"/>
                      </a:prstClr>
                    </a:outerShdw>
                  </a:effectLst>
                </p:grpSpPr>
                <p:sp>
                  <p:nvSpPr>
                    <p:cNvPr id="13" name="Oval 12">
                      <a:extLst>
                        <a:ext uri="{FF2B5EF4-FFF2-40B4-BE49-F238E27FC236}">
                          <a16:creationId xmlns:a16="http://schemas.microsoft.com/office/drawing/2014/main" id="{B7BAC945-EEA4-44E7-91FD-2433551F9C74}"/>
                        </a:ext>
                      </a:extLst>
                    </p:cNvPr>
                    <p:cNvSpPr/>
                    <p:nvPr/>
                  </p:nvSpPr>
                  <p:spPr>
                    <a:xfrm>
                      <a:off x="824991" y="2562311"/>
                      <a:ext cx="1476000" cy="1476000"/>
                    </a:xfrm>
                    <a:prstGeom prst="ellipse">
                      <a:avLst/>
                    </a:prstGeom>
                    <a:solidFill>
                      <a:schemeClr val="bg1"/>
                    </a:solidFill>
                    <a:ln>
                      <a:noFill/>
                    </a:ln>
                    <a:effectLst/>
                    <a:scene3d>
                      <a:camera prst="orthographicFront"/>
                      <a:lightRig rig="soft" dir="t"/>
                    </a:scene3d>
                    <a:sp3d prstMaterial="plastic">
                      <a:bevelT w="107950" h="457200" prst="hardEdge"/>
                      <a:bevelB w="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Donut 5">
                      <a:extLst>
                        <a:ext uri="{FF2B5EF4-FFF2-40B4-BE49-F238E27FC236}">
                          <a16:creationId xmlns:a16="http://schemas.microsoft.com/office/drawing/2014/main" id="{6A9B46E1-5765-4732-93BF-5C57365579FF}"/>
                        </a:ext>
                      </a:extLst>
                    </p:cNvPr>
                    <p:cNvSpPr/>
                    <p:nvPr/>
                  </p:nvSpPr>
                  <p:spPr>
                    <a:xfrm>
                      <a:off x="752991" y="2490311"/>
                      <a:ext cx="1620000" cy="1620000"/>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9" name="TextBox 8">
                  <a:extLst>
                    <a:ext uri="{FF2B5EF4-FFF2-40B4-BE49-F238E27FC236}">
                      <a16:creationId xmlns:a16="http://schemas.microsoft.com/office/drawing/2014/main" id="{0ABEF61D-F233-4339-B369-DD69F97768F1}"/>
                    </a:ext>
                  </a:extLst>
                </p:cNvPr>
                <p:cNvSpPr txBox="1"/>
                <p:nvPr/>
              </p:nvSpPr>
              <p:spPr>
                <a:xfrm>
                  <a:off x="866673" y="3200823"/>
                  <a:ext cx="1066343" cy="4001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Bonus</a:t>
                  </a:r>
                </a:p>
              </p:txBody>
            </p:sp>
            <p:sp>
              <p:nvSpPr>
                <p:cNvPr id="10" name="TextBox 9">
                  <a:extLst>
                    <a:ext uri="{FF2B5EF4-FFF2-40B4-BE49-F238E27FC236}">
                      <a16:creationId xmlns:a16="http://schemas.microsoft.com/office/drawing/2014/main" id="{A9910BDA-E43E-488D-9B14-985ECCD3E380}"/>
                    </a:ext>
                  </a:extLst>
                </p:cNvPr>
                <p:cNvSpPr txBox="1"/>
                <p:nvPr/>
              </p:nvSpPr>
              <p:spPr>
                <a:xfrm>
                  <a:off x="642944" y="3809153"/>
                  <a:ext cx="1476302" cy="338554"/>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7B7B7B"/>
                      </a:solidFill>
                      <a:effectLst/>
                      <a:uLnTx/>
                      <a:uFillTx/>
                      <a:latin typeface="Arial" panose="020B0604020202020204" pitchFamily="34" charset="0"/>
                      <a:ea typeface="ヒラギノ角ゴ Pro W3"/>
                    </a:rPr>
                    <a:t>options</a:t>
                  </a:r>
                </a:p>
              </p:txBody>
            </p:sp>
          </p:grpSp>
          <p:sp>
            <p:nvSpPr>
              <p:cNvPr id="7" name="TextBox 6">
                <a:extLst>
                  <a:ext uri="{FF2B5EF4-FFF2-40B4-BE49-F238E27FC236}">
                    <a16:creationId xmlns:a16="http://schemas.microsoft.com/office/drawing/2014/main" id="{C7124FF3-A566-4813-B21E-50515134CF8A}"/>
                  </a:ext>
                </a:extLst>
              </p:cNvPr>
              <p:cNvSpPr txBox="1"/>
              <p:nvPr/>
            </p:nvSpPr>
            <p:spPr>
              <a:xfrm>
                <a:off x="731768" y="3465083"/>
                <a:ext cx="1345171" cy="4001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sacrifice</a:t>
                </a:r>
              </a:p>
            </p:txBody>
          </p:sp>
        </p:grpSp>
      </p:grpSp>
      <p:sp>
        <p:nvSpPr>
          <p:cNvPr id="17" name="Title 1">
            <a:extLst>
              <a:ext uri="{FF2B5EF4-FFF2-40B4-BE49-F238E27FC236}">
                <a16:creationId xmlns:a16="http://schemas.microsoft.com/office/drawing/2014/main" id="{8BC01C94-D1F1-472F-BE86-475058248BDA}"/>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bonus sacrifice to your pension.</a:t>
            </a:r>
          </a:p>
        </p:txBody>
      </p:sp>
      <p:grpSp>
        <p:nvGrpSpPr>
          <p:cNvPr id="18" name="Group 17">
            <a:extLst>
              <a:ext uri="{FF2B5EF4-FFF2-40B4-BE49-F238E27FC236}">
                <a16:creationId xmlns:a16="http://schemas.microsoft.com/office/drawing/2014/main" id="{FE521824-29AD-40FF-AA0E-637B95F651F0}"/>
              </a:ext>
            </a:extLst>
          </p:cNvPr>
          <p:cNvGrpSpPr/>
          <p:nvPr/>
        </p:nvGrpSpPr>
        <p:grpSpPr>
          <a:xfrm>
            <a:off x="1836446" y="1506234"/>
            <a:ext cx="1219972" cy="449748"/>
            <a:chOff x="1822768" y="2345201"/>
            <a:chExt cx="1219972" cy="449748"/>
          </a:xfrm>
        </p:grpSpPr>
        <p:sp>
          <p:nvSpPr>
            <p:cNvPr id="19" name="Oval 18">
              <a:extLst>
                <a:ext uri="{FF2B5EF4-FFF2-40B4-BE49-F238E27FC236}">
                  <a16:creationId xmlns:a16="http://schemas.microsoft.com/office/drawing/2014/main" id="{44CBAD1A-06FA-4EA1-A90D-93595F18F5E7}"/>
                </a:ext>
              </a:extLst>
            </p:cNvPr>
            <p:cNvSpPr/>
            <p:nvPr/>
          </p:nvSpPr>
          <p:spPr>
            <a:xfrm>
              <a:off x="1822768" y="2686949"/>
              <a:ext cx="108000" cy="108000"/>
            </a:xfrm>
            <a:prstGeom prst="ellipse">
              <a:avLst/>
            </a:prstGeom>
            <a:solidFill>
              <a:srgbClr val="7DC202"/>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79E4084C-A090-482F-AE27-E4EB8E37921E}"/>
                </a:ext>
              </a:extLst>
            </p:cNvPr>
            <p:cNvGrpSpPr/>
            <p:nvPr/>
          </p:nvGrpSpPr>
          <p:grpSpPr>
            <a:xfrm>
              <a:off x="1916413" y="2345201"/>
              <a:ext cx="1126327" cy="373864"/>
              <a:chOff x="2088010" y="1934207"/>
              <a:chExt cx="1126327" cy="373864"/>
            </a:xfrm>
          </p:grpSpPr>
          <p:cxnSp>
            <p:nvCxnSpPr>
              <p:cNvPr id="21" name="Straight Connector 20">
                <a:extLst>
                  <a:ext uri="{FF2B5EF4-FFF2-40B4-BE49-F238E27FC236}">
                    <a16:creationId xmlns:a16="http://schemas.microsoft.com/office/drawing/2014/main" id="{A10C8FDF-D332-4B41-82EF-8264D954F32A}"/>
                  </a:ext>
                </a:extLst>
              </p:cNvPr>
              <p:cNvCxnSpPr/>
              <p:nvPr/>
            </p:nvCxnSpPr>
            <p:spPr>
              <a:xfrm flipV="1">
                <a:off x="2088010" y="1934207"/>
                <a:ext cx="301884" cy="37386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CA807D-0867-49B2-AAD8-9A7F62C47B52}"/>
                  </a:ext>
                </a:extLst>
              </p:cNvPr>
              <p:cNvCxnSpPr/>
              <p:nvPr/>
            </p:nvCxnSpPr>
            <p:spPr>
              <a:xfrm>
                <a:off x="2371726" y="1940557"/>
                <a:ext cx="842611"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3" name="Group 22">
            <a:extLst>
              <a:ext uri="{FF2B5EF4-FFF2-40B4-BE49-F238E27FC236}">
                <a16:creationId xmlns:a16="http://schemas.microsoft.com/office/drawing/2014/main" id="{A2473E18-D411-4FB1-921D-98D4EC72DFDD}"/>
              </a:ext>
            </a:extLst>
          </p:cNvPr>
          <p:cNvGrpSpPr/>
          <p:nvPr/>
        </p:nvGrpSpPr>
        <p:grpSpPr>
          <a:xfrm>
            <a:off x="2326344" y="2243293"/>
            <a:ext cx="1498170" cy="261462"/>
            <a:chOff x="2372635" y="3191922"/>
            <a:chExt cx="1498170" cy="261462"/>
          </a:xfrm>
        </p:grpSpPr>
        <p:grpSp>
          <p:nvGrpSpPr>
            <p:cNvPr id="24" name="Group 23">
              <a:extLst>
                <a:ext uri="{FF2B5EF4-FFF2-40B4-BE49-F238E27FC236}">
                  <a16:creationId xmlns:a16="http://schemas.microsoft.com/office/drawing/2014/main" id="{177F1EFC-355F-45AB-8F95-6A010D50C3E9}"/>
                </a:ext>
              </a:extLst>
            </p:cNvPr>
            <p:cNvGrpSpPr/>
            <p:nvPr/>
          </p:nvGrpSpPr>
          <p:grpSpPr>
            <a:xfrm>
              <a:off x="2431013" y="3191922"/>
              <a:ext cx="1439792" cy="223933"/>
              <a:chOff x="2431013" y="3191922"/>
              <a:chExt cx="1439792" cy="223933"/>
            </a:xfrm>
          </p:grpSpPr>
          <p:cxnSp>
            <p:nvCxnSpPr>
              <p:cNvPr id="26" name="Straight Connector 25">
                <a:extLst>
                  <a:ext uri="{FF2B5EF4-FFF2-40B4-BE49-F238E27FC236}">
                    <a16:creationId xmlns:a16="http://schemas.microsoft.com/office/drawing/2014/main" id="{1EA3CB89-9E27-4243-9F60-45AC066DD203}"/>
                  </a:ext>
                </a:extLst>
              </p:cNvPr>
              <p:cNvCxnSpPr/>
              <p:nvPr/>
            </p:nvCxnSpPr>
            <p:spPr>
              <a:xfrm flipV="1">
                <a:off x="2431013" y="3191922"/>
                <a:ext cx="201035" cy="22393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3C1A81A-70D3-405F-B21D-9A9352CB9DB9}"/>
                  </a:ext>
                </a:extLst>
              </p:cNvPr>
              <p:cNvCxnSpPr/>
              <p:nvPr/>
            </p:nvCxnSpPr>
            <p:spPr>
              <a:xfrm flipV="1">
                <a:off x="2624069" y="3191922"/>
                <a:ext cx="1246736" cy="238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Oval 24">
              <a:extLst>
                <a:ext uri="{FF2B5EF4-FFF2-40B4-BE49-F238E27FC236}">
                  <a16:creationId xmlns:a16="http://schemas.microsoft.com/office/drawing/2014/main" id="{6A7A2C97-D7C1-4E22-BD06-269AE789D981}"/>
                </a:ext>
              </a:extLst>
            </p:cNvPr>
            <p:cNvSpPr/>
            <p:nvPr/>
          </p:nvSpPr>
          <p:spPr>
            <a:xfrm>
              <a:off x="2372635" y="3345384"/>
              <a:ext cx="108000" cy="108000"/>
            </a:xfrm>
            <a:prstGeom prst="ellipse">
              <a:avLst/>
            </a:prstGeom>
            <a:solidFill>
              <a:srgbClr val="9875A7"/>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 name="Group 27">
            <a:extLst>
              <a:ext uri="{FF2B5EF4-FFF2-40B4-BE49-F238E27FC236}">
                <a16:creationId xmlns:a16="http://schemas.microsoft.com/office/drawing/2014/main" id="{D0F84555-F8BD-4CE2-A1AE-0D9FC4E70C27}"/>
              </a:ext>
            </a:extLst>
          </p:cNvPr>
          <p:cNvGrpSpPr/>
          <p:nvPr/>
        </p:nvGrpSpPr>
        <p:grpSpPr>
          <a:xfrm>
            <a:off x="1836446" y="3788694"/>
            <a:ext cx="1735343" cy="598003"/>
            <a:chOff x="1822768" y="4627661"/>
            <a:chExt cx="1735343" cy="598003"/>
          </a:xfrm>
        </p:grpSpPr>
        <p:grpSp>
          <p:nvGrpSpPr>
            <p:cNvPr id="29" name="Group 28">
              <a:extLst>
                <a:ext uri="{FF2B5EF4-FFF2-40B4-BE49-F238E27FC236}">
                  <a16:creationId xmlns:a16="http://schemas.microsoft.com/office/drawing/2014/main" id="{211FD4DB-D194-4FEB-A0E3-8F8A8F5CB9DE}"/>
                </a:ext>
              </a:extLst>
            </p:cNvPr>
            <p:cNvGrpSpPr/>
            <p:nvPr/>
          </p:nvGrpSpPr>
          <p:grpSpPr>
            <a:xfrm flipV="1">
              <a:off x="1862197" y="4662736"/>
              <a:ext cx="1695914" cy="562928"/>
              <a:chOff x="2088010" y="1934207"/>
              <a:chExt cx="1126327" cy="373864"/>
            </a:xfrm>
          </p:grpSpPr>
          <p:cxnSp>
            <p:nvCxnSpPr>
              <p:cNvPr id="31" name="Straight Connector 30">
                <a:extLst>
                  <a:ext uri="{FF2B5EF4-FFF2-40B4-BE49-F238E27FC236}">
                    <a16:creationId xmlns:a16="http://schemas.microsoft.com/office/drawing/2014/main" id="{D6AECAE1-165F-4698-811E-E4AA4373B4C9}"/>
                  </a:ext>
                </a:extLst>
              </p:cNvPr>
              <p:cNvCxnSpPr/>
              <p:nvPr/>
            </p:nvCxnSpPr>
            <p:spPr>
              <a:xfrm flipV="1">
                <a:off x="2088010" y="1934207"/>
                <a:ext cx="301884" cy="373864"/>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2" name="Straight Connector 31">
                <a:extLst>
                  <a:ext uri="{FF2B5EF4-FFF2-40B4-BE49-F238E27FC236}">
                    <a16:creationId xmlns:a16="http://schemas.microsoft.com/office/drawing/2014/main" id="{CA38356B-D6B5-4015-B032-B0862AAC1133}"/>
                  </a:ext>
                </a:extLst>
              </p:cNvPr>
              <p:cNvCxnSpPr/>
              <p:nvPr/>
            </p:nvCxnSpPr>
            <p:spPr>
              <a:xfrm>
                <a:off x="2371726" y="1940557"/>
                <a:ext cx="842611" cy="0"/>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sp>
          <p:nvSpPr>
            <p:cNvPr id="30" name="Oval 29">
              <a:extLst>
                <a:ext uri="{FF2B5EF4-FFF2-40B4-BE49-F238E27FC236}">
                  <a16:creationId xmlns:a16="http://schemas.microsoft.com/office/drawing/2014/main" id="{F935F432-C61A-4738-9A72-F78998C2FC4E}"/>
                </a:ext>
              </a:extLst>
            </p:cNvPr>
            <p:cNvSpPr/>
            <p:nvPr/>
          </p:nvSpPr>
          <p:spPr>
            <a:xfrm>
              <a:off x="1822768" y="4627661"/>
              <a:ext cx="108000" cy="108000"/>
            </a:xfrm>
            <a:prstGeom prst="ellipse">
              <a:avLst/>
            </a:prstGeom>
            <a:solidFill>
              <a:srgbClr val="B1B66E"/>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D450F50B-428B-4360-8D38-BDEE1AA5AD45}"/>
              </a:ext>
            </a:extLst>
          </p:cNvPr>
          <p:cNvGrpSpPr/>
          <p:nvPr/>
        </p:nvGrpSpPr>
        <p:grpSpPr>
          <a:xfrm>
            <a:off x="2322255" y="3310598"/>
            <a:ext cx="1517529" cy="291058"/>
            <a:chOff x="2353276" y="3980757"/>
            <a:chExt cx="1517529" cy="291058"/>
          </a:xfrm>
        </p:grpSpPr>
        <p:grpSp>
          <p:nvGrpSpPr>
            <p:cNvPr id="34" name="Group 33">
              <a:extLst>
                <a:ext uri="{FF2B5EF4-FFF2-40B4-BE49-F238E27FC236}">
                  <a16:creationId xmlns:a16="http://schemas.microsoft.com/office/drawing/2014/main" id="{A6990E99-CD70-4AC3-8C05-58663ADB989F}"/>
                </a:ext>
              </a:extLst>
            </p:cNvPr>
            <p:cNvGrpSpPr/>
            <p:nvPr/>
          </p:nvGrpSpPr>
          <p:grpSpPr>
            <a:xfrm flipV="1">
              <a:off x="2414826" y="4047882"/>
              <a:ext cx="1455979" cy="223933"/>
              <a:chOff x="2088010" y="2084138"/>
              <a:chExt cx="1455979" cy="223933"/>
            </a:xfrm>
          </p:grpSpPr>
          <p:cxnSp>
            <p:nvCxnSpPr>
              <p:cNvPr id="36" name="Straight Connector 35">
                <a:extLst>
                  <a:ext uri="{FF2B5EF4-FFF2-40B4-BE49-F238E27FC236}">
                    <a16:creationId xmlns:a16="http://schemas.microsoft.com/office/drawing/2014/main" id="{E55760D3-2D03-4C9E-872C-A125B64553D6}"/>
                  </a:ext>
                </a:extLst>
              </p:cNvPr>
              <p:cNvCxnSpPr/>
              <p:nvPr/>
            </p:nvCxnSpPr>
            <p:spPr>
              <a:xfrm flipV="1">
                <a:off x="2088010" y="2084138"/>
                <a:ext cx="201035" cy="223933"/>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 name="Straight Connector 36">
                <a:extLst>
                  <a:ext uri="{FF2B5EF4-FFF2-40B4-BE49-F238E27FC236}">
                    <a16:creationId xmlns:a16="http://schemas.microsoft.com/office/drawing/2014/main" id="{EA065C1B-5F75-43F1-80F1-938EFBF099C4}"/>
                  </a:ext>
                </a:extLst>
              </p:cNvPr>
              <p:cNvCxnSpPr/>
              <p:nvPr/>
            </p:nvCxnSpPr>
            <p:spPr>
              <a:xfrm flipV="1">
                <a:off x="2281066" y="2086519"/>
                <a:ext cx="1262923" cy="0"/>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sp>
          <p:nvSpPr>
            <p:cNvPr id="35" name="Oval 34">
              <a:extLst>
                <a:ext uri="{FF2B5EF4-FFF2-40B4-BE49-F238E27FC236}">
                  <a16:creationId xmlns:a16="http://schemas.microsoft.com/office/drawing/2014/main" id="{533FBA0C-1B39-4252-A674-FFCDC1AAD966}"/>
                </a:ext>
              </a:extLst>
            </p:cNvPr>
            <p:cNvSpPr/>
            <p:nvPr/>
          </p:nvSpPr>
          <p:spPr>
            <a:xfrm>
              <a:off x="2353276" y="3980757"/>
              <a:ext cx="108000" cy="108000"/>
            </a:xfrm>
            <a:prstGeom prst="ellipse">
              <a:avLst/>
            </a:prstGeom>
            <a:solidFill>
              <a:srgbClr val="7A2A3D"/>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8" name="Group 37">
            <a:extLst>
              <a:ext uri="{FF2B5EF4-FFF2-40B4-BE49-F238E27FC236}">
                <a16:creationId xmlns:a16="http://schemas.microsoft.com/office/drawing/2014/main" id="{C3C125C7-AFE3-4B97-B689-733804590333}"/>
              </a:ext>
            </a:extLst>
          </p:cNvPr>
          <p:cNvGrpSpPr/>
          <p:nvPr/>
        </p:nvGrpSpPr>
        <p:grpSpPr>
          <a:xfrm>
            <a:off x="3962518" y="1116152"/>
            <a:ext cx="5133910" cy="612649"/>
            <a:chOff x="3948840" y="1955119"/>
            <a:chExt cx="5133910" cy="612649"/>
          </a:xfrm>
        </p:grpSpPr>
        <p:sp>
          <p:nvSpPr>
            <p:cNvPr id="39" name="TextBox 38">
              <a:extLst>
                <a:ext uri="{FF2B5EF4-FFF2-40B4-BE49-F238E27FC236}">
                  <a16:creationId xmlns:a16="http://schemas.microsoft.com/office/drawing/2014/main" id="{417A6695-13C2-48CF-98E1-88DCD79AB3C5}"/>
                </a:ext>
              </a:extLst>
            </p:cNvPr>
            <p:cNvSpPr txBox="1"/>
            <p:nvPr/>
          </p:nvSpPr>
          <p:spPr>
            <a:xfrm>
              <a:off x="3948840" y="1955119"/>
              <a:ext cx="2600277"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Nominate a £ amount</a:t>
              </a:r>
              <a:endParaRPr kumimoji="0" lang="en-GB" sz="1800" b="0" i="0" u="none" strike="noStrike" kern="1200" cap="none" spc="0" normalizeH="0" baseline="0" noProof="0" dirty="0">
                <a:ln>
                  <a:noFill/>
                </a:ln>
                <a:solidFill>
                  <a:srgbClr val="092149"/>
                </a:solidFill>
                <a:effectLst/>
                <a:uLnTx/>
                <a:uFillTx/>
                <a:latin typeface="Arial" panose="020B0604020202020204" pitchFamily="34" charset="0"/>
                <a:ea typeface="ヒラギノ角ゴ Pro W3"/>
              </a:endParaRPr>
            </a:p>
          </p:txBody>
        </p:sp>
        <p:sp>
          <p:nvSpPr>
            <p:cNvPr id="40" name="TextBox 39">
              <a:extLst>
                <a:ext uri="{FF2B5EF4-FFF2-40B4-BE49-F238E27FC236}">
                  <a16:creationId xmlns:a16="http://schemas.microsoft.com/office/drawing/2014/main" id="{07559828-6EF8-455B-AC1D-D31FB8DAC1FA}"/>
                </a:ext>
              </a:extLst>
            </p:cNvPr>
            <p:cNvSpPr txBox="1"/>
            <p:nvPr/>
          </p:nvSpPr>
          <p:spPr>
            <a:xfrm>
              <a:off x="3948840" y="2259991"/>
              <a:ext cx="5133910"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If the bonus is less than this, 100% will be sacrificed</a:t>
              </a:r>
              <a:endParaRPr kumimoji="0" lang="en-GB" sz="1400" b="0" i="0" u="none" strike="noStrike" kern="1200" cap="none" spc="0" normalizeH="0" baseline="0" noProof="0" dirty="0">
                <a:ln>
                  <a:noFill/>
                </a:ln>
                <a:solidFill>
                  <a:srgbClr val="092149"/>
                </a:solidFill>
                <a:effectLst/>
                <a:uLnTx/>
                <a:uFillTx/>
                <a:latin typeface="Arial" panose="020B0604020202020204" pitchFamily="34" charset="0"/>
                <a:ea typeface="ヒラギノ角ゴ Pro W3"/>
              </a:endParaRPr>
            </a:p>
          </p:txBody>
        </p:sp>
      </p:grpSp>
      <p:sp>
        <p:nvSpPr>
          <p:cNvPr id="41" name="Rectangle 40">
            <a:extLst>
              <a:ext uri="{FF2B5EF4-FFF2-40B4-BE49-F238E27FC236}">
                <a16:creationId xmlns:a16="http://schemas.microsoft.com/office/drawing/2014/main" id="{A28FF6A7-DFDC-4C45-A5E1-01357CAD64E6}"/>
              </a:ext>
            </a:extLst>
          </p:cNvPr>
          <p:cNvSpPr/>
          <p:nvPr/>
        </p:nvSpPr>
        <p:spPr>
          <a:xfrm>
            <a:off x="4415748" y="2058627"/>
            <a:ext cx="3134191" cy="369332"/>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Nominate a fixed % of bonus</a:t>
            </a:r>
          </a:p>
        </p:txBody>
      </p:sp>
      <p:grpSp>
        <p:nvGrpSpPr>
          <p:cNvPr id="42" name="Group 41">
            <a:extLst>
              <a:ext uri="{FF2B5EF4-FFF2-40B4-BE49-F238E27FC236}">
                <a16:creationId xmlns:a16="http://schemas.microsoft.com/office/drawing/2014/main" id="{0065DC94-B4E8-4ACB-AB39-4FFA577726F4}"/>
              </a:ext>
            </a:extLst>
          </p:cNvPr>
          <p:cNvGrpSpPr/>
          <p:nvPr/>
        </p:nvGrpSpPr>
        <p:grpSpPr>
          <a:xfrm>
            <a:off x="4375860" y="3285617"/>
            <a:ext cx="4824718" cy="641315"/>
            <a:chOff x="4406881" y="3955776"/>
            <a:chExt cx="4824718" cy="641315"/>
          </a:xfrm>
        </p:grpSpPr>
        <p:sp>
          <p:nvSpPr>
            <p:cNvPr id="43" name="Rectangle 42">
              <a:extLst>
                <a:ext uri="{FF2B5EF4-FFF2-40B4-BE49-F238E27FC236}">
                  <a16:creationId xmlns:a16="http://schemas.microsoft.com/office/drawing/2014/main" id="{3DB43C60-9B4C-4769-8E0C-4C0BC13A0BB6}"/>
                </a:ext>
              </a:extLst>
            </p:cNvPr>
            <p:cNvSpPr/>
            <p:nvPr/>
          </p:nvSpPr>
          <p:spPr>
            <a:xfrm>
              <a:off x="4406881" y="3955776"/>
              <a:ext cx="4824718"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Nominate a £ amount and fixed % of bonus</a:t>
              </a:r>
            </a:p>
          </p:txBody>
        </p:sp>
        <p:sp>
          <p:nvSpPr>
            <p:cNvPr id="44" name="TextBox 43">
              <a:extLst>
                <a:ext uri="{FF2B5EF4-FFF2-40B4-BE49-F238E27FC236}">
                  <a16:creationId xmlns:a16="http://schemas.microsoft.com/office/drawing/2014/main" id="{674E0896-B4F1-4FE1-A841-5AD73E113331}"/>
                </a:ext>
              </a:extLst>
            </p:cNvPr>
            <p:cNvSpPr txBox="1"/>
            <p:nvPr/>
          </p:nvSpPr>
          <p:spPr>
            <a:xfrm>
              <a:off x="4406881" y="4289314"/>
              <a:ext cx="3422303"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The higher of the two will be sacrificed</a:t>
              </a:r>
              <a:endParaRPr kumimoji="0" lang="en-GB" sz="1400" b="0" i="0" u="none" strike="noStrike" kern="1200" cap="none" spc="0" normalizeH="0" baseline="0" noProof="0" dirty="0">
                <a:ln>
                  <a:noFill/>
                </a:ln>
                <a:solidFill>
                  <a:srgbClr val="092149"/>
                </a:solidFill>
                <a:effectLst/>
                <a:uLnTx/>
                <a:uFillTx/>
                <a:latin typeface="Arial" panose="020B0604020202020204" pitchFamily="34" charset="0"/>
                <a:ea typeface="ヒラギノ角ゴ Pro W3"/>
              </a:endParaRPr>
            </a:p>
          </p:txBody>
        </p:sp>
      </p:grpSp>
      <p:sp>
        <p:nvSpPr>
          <p:cNvPr id="45" name="Rectangle 44">
            <a:extLst>
              <a:ext uri="{FF2B5EF4-FFF2-40B4-BE49-F238E27FC236}">
                <a16:creationId xmlns:a16="http://schemas.microsoft.com/office/drawing/2014/main" id="{3769B083-CC07-4843-B75C-BFDF52722377}"/>
              </a:ext>
            </a:extLst>
          </p:cNvPr>
          <p:cNvSpPr/>
          <p:nvPr/>
        </p:nvSpPr>
        <p:spPr>
          <a:xfrm>
            <a:off x="3968443" y="4099598"/>
            <a:ext cx="4572000" cy="646331"/>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Specify that any amount above a £ amount should be sacrificed</a:t>
            </a:r>
          </a:p>
        </p:txBody>
      </p:sp>
      <p:grpSp>
        <p:nvGrpSpPr>
          <p:cNvPr id="46" name="Group 45">
            <a:extLst>
              <a:ext uri="{FF2B5EF4-FFF2-40B4-BE49-F238E27FC236}">
                <a16:creationId xmlns:a16="http://schemas.microsoft.com/office/drawing/2014/main" id="{A4177D0A-78A7-4ECA-B4E7-F55A32AEEB32}"/>
              </a:ext>
            </a:extLst>
          </p:cNvPr>
          <p:cNvGrpSpPr/>
          <p:nvPr/>
        </p:nvGrpSpPr>
        <p:grpSpPr>
          <a:xfrm>
            <a:off x="2349989" y="1093111"/>
            <a:ext cx="1534494" cy="848770"/>
            <a:chOff x="2336311" y="1932078"/>
            <a:chExt cx="1534494" cy="848770"/>
          </a:xfrm>
        </p:grpSpPr>
        <p:sp>
          <p:nvSpPr>
            <p:cNvPr id="47" name="TextBox 46">
              <a:extLst>
                <a:ext uri="{FF2B5EF4-FFF2-40B4-BE49-F238E27FC236}">
                  <a16:creationId xmlns:a16="http://schemas.microsoft.com/office/drawing/2014/main" id="{ABD77D98-534D-42EB-81BD-8C95F95A3705}"/>
                </a:ext>
              </a:extLst>
            </p:cNvPr>
            <p:cNvSpPr txBox="1"/>
            <p:nvPr/>
          </p:nvSpPr>
          <p:spPr>
            <a:xfrm>
              <a:off x="2336311" y="1941881"/>
              <a:ext cx="618169" cy="4001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DC202"/>
                  </a:solidFill>
                  <a:effectLst/>
                  <a:uLnTx/>
                  <a:uFillTx/>
                  <a:latin typeface="Arial" panose="020B0604020202020204" pitchFamily="34" charset="0"/>
                  <a:ea typeface="ヒラギノ角ゴ Pro W3"/>
                </a:rPr>
                <a:t>01</a:t>
              </a:r>
            </a:p>
          </p:txBody>
        </p:sp>
        <p:grpSp>
          <p:nvGrpSpPr>
            <p:cNvPr id="48" name="Group 47">
              <a:extLst>
                <a:ext uri="{FF2B5EF4-FFF2-40B4-BE49-F238E27FC236}">
                  <a16:creationId xmlns:a16="http://schemas.microsoft.com/office/drawing/2014/main" id="{E994CC35-78E4-4D04-8576-11E6763427F4}"/>
                </a:ext>
              </a:extLst>
            </p:cNvPr>
            <p:cNvGrpSpPr/>
            <p:nvPr/>
          </p:nvGrpSpPr>
          <p:grpSpPr>
            <a:xfrm>
              <a:off x="3022035" y="1932078"/>
              <a:ext cx="848770" cy="848770"/>
              <a:chOff x="3022035" y="1932078"/>
              <a:chExt cx="848770" cy="848770"/>
            </a:xfrm>
          </p:grpSpPr>
          <p:grpSp>
            <p:nvGrpSpPr>
              <p:cNvPr id="49" name="Group 48">
                <a:extLst>
                  <a:ext uri="{FF2B5EF4-FFF2-40B4-BE49-F238E27FC236}">
                    <a16:creationId xmlns:a16="http://schemas.microsoft.com/office/drawing/2014/main" id="{E13B04EA-A98A-4247-9D1C-5316BC593AD0}"/>
                  </a:ext>
                </a:extLst>
              </p:cNvPr>
              <p:cNvGrpSpPr/>
              <p:nvPr/>
            </p:nvGrpSpPr>
            <p:grpSpPr>
              <a:xfrm>
                <a:off x="3022035" y="1932078"/>
                <a:ext cx="848770" cy="848770"/>
                <a:chOff x="611560" y="749391"/>
                <a:chExt cx="848770" cy="848770"/>
              </a:xfrm>
              <a:effectLst>
                <a:outerShdw blurRad="88900" dist="38100" dir="10800000" sx="96000" sy="96000" algn="r" rotWithShape="0">
                  <a:prstClr val="black">
                    <a:alpha val="40000"/>
                  </a:prstClr>
                </a:outerShdw>
              </a:effectLst>
            </p:grpSpPr>
            <p:sp>
              <p:nvSpPr>
                <p:cNvPr id="51" name="Oval 50">
                  <a:extLst>
                    <a:ext uri="{FF2B5EF4-FFF2-40B4-BE49-F238E27FC236}">
                      <a16:creationId xmlns:a16="http://schemas.microsoft.com/office/drawing/2014/main" id="{B4850198-FF01-4754-A133-BEA4E0236DF6}"/>
                    </a:ext>
                  </a:extLst>
                </p:cNvPr>
                <p:cNvSpPr/>
                <p:nvPr/>
              </p:nvSpPr>
              <p:spPr>
                <a:xfrm>
                  <a:off x="611560" y="749391"/>
                  <a:ext cx="848770" cy="848770"/>
                </a:xfrm>
                <a:prstGeom prst="ellipse">
                  <a:avLst/>
                </a:prstGeom>
                <a:solidFill>
                  <a:srgbClr val="7DC202"/>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Oval 51">
                  <a:extLst>
                    <a:ext uri="{FF2B5EF4-FFF2-40B4-BE49-F238E27FC236}">
                      <a16:creationId xmlns:a16="http://schemas.microsoft.com/office/drawing/2014/main" id="{618727DB-9B89-4537-9CD2-ABB3FD00F01E}"/>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Donut 18">
                  <a:extLst>
                    <a:ext uri="{FF2B5EF4-FFF2-40B4-BE49-F238E27FC236}">
                      <a16:creationId xmlns:a16="http://schemas.microsoft.com/office/drawing/2014/main" id="{8E15FA3F-5998-4A79-87D8-667752303649}"/>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50" name="Picture 49">
                <a:extLst>
                  <a:ext uri="{FF2B5EF4-FFF2-40B4-BE49-F238E27FC236}">
                    <a16:creationId xmlns:a16="http://schemas.microsoft.com/office/drawing/2014/main" id="{FAD41108-9C2D-465C-809B-CDB1C204C41F}"/>
                  </a:ext>
                </a:extLst>
              </p:cNvPr>
              <p:cNvPicPr>
                <a:picLocks noChangeAspect="1"/>
              </p:cNvPicPr>
              <p:nvPr/>
            </p:nvPicPr>
            <p:blipFill>
              <a:blip r:embed="rId4"/>
              <a:stretch>
                <a:fillRect/>
              </a:stretch>
            </p:blipFill>
            <p:spPr>
              <a:xfrm>
                <a:off x="3299339" y="2159935"/>
                <a:ext cx="294160" cy="421996"/>
              </a:xfrm>
              <a:prstGeom prst="rect">
                <a:avLst/>
              </a:prstGeom>
            </p:spPr>
          </p:pic>
        </p:grpSp>
      </p:grpSp>
      <p:grpSp>
        <p:nvGrpSpPr>
          <p:cNvPr id="54" name="Group 53">
            <a:extLst>
              <a:ext uri="{FF2B5EF4-FFF2-40B4-BE49-F238E27FC236}">
                <a16:creationId xmlns:a16="http://schemas.microsoft.com/office/drawing/2014/main" id="{DFF96771-4B57-4902-B69E-C6524B8B2FB9}"/>
              </a:ext>
            </a:extLst>
          </p:cNvPr>
          <p:cNvGrpSpPr/>
          <p:nvPr/>
        </p:nvGrpSpPr>
        <p:grpSpPr>
          <a:xfrm>
            <a:off x="2782988" y="1819022"/>
            <a:ext cx="1577602" cy="876068"/>
            <a:chOff x="2829279" y="2767651"/>
            <a:chExt cx="1577602" cy="876068"/>
          </a:xfrm>
        </p:grpSpPr>
        <p:sp>
          <p:nvSpPr>
            <p:cNvPr id="55" name="TextBox 54">
              <a:extLst>
                <a:ext uri="{FF2B5EF4-FFF2-40B4-BE49-F238E27FC236}">
                  <a16:creationId xmlns:a16="http://schemas.microsoft.com/office/drawing/2014/main" id="{510BA62A-E234-46FF-BC18-9804DC3A73AB}"/>
                </a:ext>
              </a:extLst>
            </p:cNvPr>
            <p:cNvSpPr txBox="1"/>
            <p:nvPr/>
          </p:nvSpPr>
          <p:spPr>
            <a:xfrm>
              <a:off x="2829279" y="2767651"/>
              <a:ext cx="618169" cy="4001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02</a:t>
              </a:r>
            </a:p>
          </p:txBody>
        </p:sp>
        <p:grpSp>
          <p:nvGrpSpPr>
            <p:cNvPr id="56" name="Group 55">
              <a:extLst>
                <a:ext uri="{FF2B5EF4-FFF2-40B4-BE49-F238E27FC236}">
                  <a16:creationId xmlns:a16="http://schemas.microsoft.com/office/drawing/2014/main" id="{4329F5FD-7287-452A-9371-4C129E99DA51}"/>
                </a:ext>
              </a:extLst>
            </p:cNvPr>
            <p:cNvGrpSpPr/>
            <p:nvPr/>
          </p:nvGrpSpPr>
          <p:grpSpPr>
            <a:xfrm>
              <a:off x="3558111" y="2794949"/>
              <a:ext cx="848770" cy="848770"/>
              <a:chOff x="3558111" y="2794949"/>
              <a:chExt cx="848770" cy="848770"/>
            </a:xfrm>
          </p:grpSpPr>
          <p:grpSp>
            <p:nvGrpSpPr>
              <p:cNvPr id="57" name="Group 56">
                <a:extLst>
                  <a:ext uri="{FF2B5EF4-FFF2-40B4-BE49-F238E27FC236}">
                    <a16:creationId xmlns:a16="http://schemas.microsoft.com/office/drawing/2014/main" id="{D19D87F6-3909-4527-86AD-431091237831}"/>
                  </a:ext>
                </a:extLst>
              </p:cNvPr>
              <p:cNvGrpSpPr/>
              <p:nvPr/>
            </p:nvGrpSpPr>
            <p:grpSpPr>
              <a:xfrm>
                <a:off x="3558111" y="2794949"/>
                <a:ext cx="848770" cy="848770"/>
                <a:chOff x="611560" y="749391"/>
                <a:chExt cx="848770" cy="848770"/>
              </a:xfrm>
              <a:effectLst>
                <a:outerShdw blurRad="88900" dist="38100" dir="10800000" sx="96000" sy="96000" algn="r" rotWithShape="0">
                  <a:prstClr val="black">
                    <a:alpha val="40000"/>
                  </a:prstClr>
                </a:outerShdw>
              </a:effectLst>
            </p:grpSpPr>
            <p:sp>
              <p:nvSpPr>
                <p:cNvPr id="59" name="Oval 58">
                  <a:extLst>
                    <a:ext uri="{FF2B5EF4-FFF2-40B4-BE49-F238E27FC236}">
                      <a16:creationId xmlns:a16="http://schemas.microsoft.com/office/drawing/2014/main" id="{F418AE5C-3F89-4824-88B5-C2A84724504F}"/>
                    </a:ext>
                  </a:extLst>
                </p:cNvPr>
                <p:cNvSpPr/>
                <p:nvPr/>
              </p:nvSpPr>
              <p:spPr>
                <a:xfrm>
                  <a:off x="611560" y="749391"/>
                  <a:ext cx="848770" cy="848770"/>
                </a:xfrm>
                <a:prstGeom prst="ellipse">
                  <a:avLst/>
                </a:prstGeom>
                <a:solidFill>
                  <a:srgbClr val="9875A7"/>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a:extLst>
                    <a:ext uri="{FF2B5EF4-FFF2-40B4-BE49-F238E27FC236}">
                      <a16:creationId xmlns:a16="http://schemas.microsoft.com/office/drawing/2014/main" id="{F24F0B7C-ECE2-46AE-968F-DFE19DC40C81}"/>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Donut 52">
                  <a:extLst>
                    <a:ext uri="{FF2B5EF4-FFF2-40B4-BE49-F238E27FC236}">
                      <a16:creationId xmlns:a16="http://schemas.microsoft.com/office/drawing/2014/main" id="{4EDA5990-A954-4A2E-AFC0-F83C4DA3E795}"/>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58" name="Picture 57">
                <a:extLst>
                  <a:ext uri="{FF2B5EF4-FFF2-40B4-BE49-F238E27FC236}">
                    <a16:creationId xmlns:a16="http://schemas.microsoft.com/office/drawing/2014/main" id="{9B176594-AC2A-4038-AE9B-650A92B4869D}"/>
                  </a:ext>
                </a:extLst>
              </p:cNvPr>
              <p:cNvPicPr>
                <a:picLocks noChangeAspect="1"/>
              </p:cNvPicPr>
              <p:nvPr/>
            </p:nvPicPr>
            <p:blipFill>
              <a:blip r:embed="rId5"/>
              <a:stretch>
                <a:fillRect/>
              </a:stretch>
            </p:blipFill>
            <p:spPr>
              <a:xfrm>
                <a:off x="3828424" y="2959969"/>
                <a:ext cx="470752" cy="429287"/>
              </a:xfrm>
              <a:prstGeom prst="rect">
                <a:avLst/>
              </a:prstGeom>
            </p:spPr>
          </p:pic>
        </p:grpSp>
      </p:grpSp>
      <p:grpSp>
        <p:nvGrpSpPr>
          <p:cNvPr id="62" name="Group 61">
            <a:extLst>
              <a:ext uri="{FF2B5EF4-FFF2-40B4-BE49-F238E27FC236}">
                <a16:creationId xmlns:a16="http://schemas.microsoft.com/office/drawing/2014/main" id="{2F87C3DD-8AC2-44CA-BD73-5BA684FE642B}"/>
              </a:ext>
            </a:extLst>
          </p:cNvPr>
          <p:cNvGrpSpPr/>
          <p:nvPr/>
        </p:nvGrpSpPr>
        <p:grpSpPr>
          <a:xfrm>
            <a:off x="2349989" y="3947837"/>
            <a:ext cx="1555199" cy="853684"/>
            <a:chOff x="2336311" y="4786804"/>
            <a:chExt cx="1555199" cy="853684"/>
          </a:xfrm>
        </p:grpSpPr>
        <p:sp>
          <p:nvSpPr>
            <p:cNvPr id="63" name="TextBox 62">
              <a:extLst>
                <a:ext uri="{FF2B5EF4-FFF2-40B4-BE49-F238E27FC236}">
                  <a16:creationId xmlns:a16="http://schemas.microsoft.com/office/drawing/2014/main" id="{5E447590-A812-46DD-9C1B-A297F74E87FB}"/>
                </a:ext>
              </a:extLst>
            </p:cNvPr>
            <p:cNvSpPr txBox="1"/>
            <p:nvPr/>
          </p:nvSpPr>
          <p:spPr>
            <a:xfrm>
              <a:off x="2336311" y="4786804"/>
              <a:ext cx="618169" cy="4001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AFB46A"/>
                  </a:solidFill>
                  <a:effectLst/>
                  <a:uLnTx/>
                  <a:uFillTx/>
                  <a:latin typeface="Arial" panose="020B0604020202020204" pitchFamily="34" charset="0"/>
                  <a:ea typeface="ヒラギノ角ゴ Pro W3"/>
                </a:rPr>
                <a:t>04</a:t>
              </a:r>
            </a:p>
          </p:txBody>
        </p:sp>
        <p:grpSp>
          <p:nvGrpSpPr>
            <p:cNvPr id="64" name="Group 63">
              <a:extLst>
                <a:ext uri="{FF2B5EF4-FFF2-40B4-BE49-F238E27FC236}">
                  <a16:creationId xmlns:a16="http://schemas.microsoft.com/office/drawing/2014/main" id="{059E05D9-3A98-4CDB-9065-0122F133DFA6}"/>
                </a:ext>
              </a:extLst>
            </p:cNvPr>
            <p:cNvGrpSpPr/>
            <p:nvPr/>
          </p:nvGrpSpPr>
          <p:grpSpPr>
            <a:xfrm>
              <a:off x="3042740" y="4791718"/>
              <a:ext cx="848770" cy="848770"/>
              <a:chOff x="3042740" y="4791718"/>
              <a:chExt cx="848770" cy="848770"/>
            </a:xfrm>
          </p:grpSpPr>
          <p:grpSp>
            <p:nvGrpSpPr>
              <p:cNvPr id="65" name="Group 64">
                <a:extLst>
                  <a:ext uri="{FF2B5EF4-FFF2-40B4-BE49-F238E27FC236}">
                    <a16:creationId xmlns:a16="http://schemas.microsoft.com/office/drawing/2014/main" id="{2ECD622A-2423-481D-97A5-12C59CEC641A}"/>
                  </a:ext>
                </a:extLst>
              </p:cNvPr>
              <p:cNvGrpSpPr/>
              <p:nvPr/>
            </p:nvGrpSpPr>
            <p:grpSpPr>
              <a:xfrm>
                <a:off x="3042740" y="4791718"/>
                <a:ext cx="848770" cy="848770"/>
                <a:chOff x="611560" y="749391"/>
                <a:chExt cx="848770" cy="848770"/>
              </a:xfrm>
              <a:effectLst>
                <a:outerShdw blurRad="88900" dist="38100" dir="10800000" sx="96000" sy="96000" algn="r" rotWithShape="0">
                  <a:prstClr val="black">
                    <a:alpha val="40000"/>
                  </a:prstClr>
                </a:outerShdw>
              </a:effectLst>
            </p:grpSpPr>
            <p:sp>
              <p:nvSpPr>
                <p:cNvPr id="67" name="Oval 66">
                  <a:extLst>
                    <a:ext uri="{FF2B5EF4-FFF2-40B4-BE49-F238E27FC236}">
                      <a16:creationId xmlns:a16="http://schemas.microsoft.com/office/drawing/2014/main" id="{6D0F4CE8-2C31-4443-B879-8C1005FEC1E6}"/>
                    </a:ext>
                  </a:extLst>
                </p:cNvPr>
                <p:cNvSpPr/>
                <p:nvPr/>
              </p:nvSpPr>
              <p:spPr>
                <a:xfrm>
                  <a:off x="611560" y="749391"/>
                  <a:ext cx="848770" cy="848770"/>
                </a:xfrm>
                <a:prstGeom prst="ellipse">
                  <a:avLst/>
                </a:prstGeom>
                <a:solidFill>
                  <a:srgbClr val="B1B66E"/>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AAEBD831-54A6-42B7-B2A8-FB9DE282656E}"/>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Donut 62">
                  <a:extLst>
                    <a:ext uri="{FF2B5EF4-FFF2-40B4-BE49-F238E27FC236}">
                      <a16:creationId xmlns:a16="http://schemas.microsoft.com/office/drawing/2014/main" id="{D0C9ACE8-AFB7-4D7F-8A6F-E9AF7270DC10}"/>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66" name="Picture 65">
                <a:extLst>
                  <a:ext uri="{FF2B5EF4-FFF2-40B4-BE49-F238E27FC236}">
                    <a16:creationId xmlns:a16="http://schemas.microsoft.com/office/drawing/2014/main" id="{69631BA1-4EDB-45D9-B351-59663BC944A4}"/>
                  </a:ext>
                </a:extLst>
              </p:cNvPr>
              <p:cNvPicPr>
                <a:picLocks noChangeAspect="1"/>
              </p:cNvPicPr>
              <p:nvPr/>
            </p:nvPicPr>
            <p:blipFill>
              <a:blip r:embed="rId6"/>
              <a:stretch>
                <a:fillRect/>
              </a:stretch>
            </p:blipFill>
            <p:spPr>
              <a:xfrm>
                <a:off x="3301876" y="5027866"/>
                <a:ext cx="319320" cy="475009"/>
              </a:xfrm>
              <a:prstGeom prst="rect">
                <a:avLst/>
              </a:prstGeom>
            </p:spPr>
          </p:pic>
        </p:grpSp>
      </p:grpSp>
      <p:grpSp>
        <p:nvGrpSpPr>
          <p:cNvPr id="70" name="Group 69">
            <a:extLst>
              <a:ext uri="{FF2B5EF4-FFF2-40B4-BE49-F238E27FC236}">
                <a16:creationId xmlns:a16="http://schemas.microsoft.com/office/drawing/2014/main" id="{77C05F32-96D4-41A3-9BA8-8EC6DE73E767}"/>
              </a:ext>
            </a:extLst>
          </p:cNvPr>
          <p:cNvGrpSpPr/>
          <p:nvPr/>
        </p:nvGrpSpPr>
        <p:grpSpPr>
          <a:xfrm>
            <a:off x="2798258" y="3174890"/>
            <a:ext cx="1577602" cy="848770"/>
            <a:chOff x="2829279" y="3845049"/>
            <a:chExt cx="1577602" cy="848770"/>
          </a:xfrm>
        </p:grpSpPr>
        <p:sp>
          <p:nvSpPr>
            <p:cNvPr id="71" name="TextBox 70">
              <a:extLst>
                <a:ext uri="{FF2B5EF4-FFF2-40B4-BE49-F238E27FC236}">
                  <a16:creationId xmlns:a16="http://schemas.microsoft.com/office/drawing/2014/main" id="{C5838ADE-B654-4562-9B2D-75D1F35AA410}"/>
                </a:ext>
              </a:extLst>
            </p:cNvPr>
            <p:cNvSpPr txBox="1"/>
            <p:nvPr/>
          </p:nvSpPr>
          <p:spPr>
            <a:xfrm>
              <a:off x="2829279" y="3859764"/>
              <a:ext cx="618169" cy="4001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A2A3D"/>
                  </a:solidFill>
                  <a:effectLst/>
                  <a:uLnTx/>
                  <a:uFillTx/>
                  <a:latin typeface="Arial" panose="020B0604020202020204" pitchFamily="34" charset="0"/>
                  <a:ea typeface="ヒラギノ角ゴ Pro W3"/>
                </a:rPr>
                <a:t>03</a:t>
              </a:r>
            </a:p>
          </p:txBody>
        </p:sp>
        <p:grpSp>
          <p:nvGrpSpPr>
            <p:cNvPr id="72" name="Group 71">
              <a:extLst>
                <a:ext uri="{FF2B5EF4-FFF2-40B4-BE49-F238E27FC236}">
                  <a16:creationId xmlns:a16="http://schemas.microsoft.com/office/drawing/2014/main" id="{364FABA5-C4F4-415B-A9D9-B79DB22547FB}"/>
                </a:ext>
              </a:extLst>
            </p:cNvPr>
            <p:cNvGrpSpPr/>
            <p:nvPr/>
          </p:nvGrpSpPr>
          <p:grpSpPr>
            <a:xfrm>
              <a:off x="3558111" y="3845049"/>
              <a:ext cx="848770" cy="848770"/>
              <a:chOff x="3558111" y="3845049"/>
              <a:chExt cx="848770" cy="848770"/>
            </a:xfrm>
          </p:grpSpPr>
          <p:grpSp>
            <p:nvGrpSpPr>
              <p:cNvPr id="73" name="Group 72">
                <a:extLst>
                  <a:ext uri="{FF2B5EF4-FFF2-40B4-BE49-F238E27FC236}">
                    <a16:creationId xmlns:a16="http://schemas.microsoft.com/office/drawing/2014/main" id="{D9798BDC-B313-40AD-A900-FE5B1AE4476D}"/>
                  </a:ext>
                </a:extLst>
              </p:cNvPr>
              <p:cNvGrpSpPr/>
              <p:nvPr/>
            </p:nvGrpSpPr>
            <p:grpSpPr>
              <a:xfrm>
                <a:off x="3558111" y="3845049"/>
                <a:ext cx="848770" cy="848770"/>
                <a:chOff x="611560" y="749391"/>
                <a:chExt cx="848770" cy="848770"/>
              </a:xfrm>
              <a:effectLst>
                <a:outerShdw blurRad="88900" dist="38100" dir="10800000" sx="96000" sy="96000" algn="r" rotWithShape="0">
                  <a:prstClr val="black">
                    <a:alpha val="40000"/>
                  </a:prstClr>
                </a:outerShdw>
              </a:effectLst>
            </p:grpSpPr>
            <p:sp>
              <p:nvSpPr>
                <p:cNvPr id="75" name="Oval 74">
                  <a:extLst>
                    <a:ext uri="{FF2B5EF4-FFF2-40B4-BE49-F238E27FC236}">
                      <a16:creationId xmlns:a16="http://schemas.microsoft.com/office/drawing/2014/main" id="{CD5ACF3B-E28B-4632-AD67-669E119B396B}"/>
                    </a:ext>
                  </a:extLst>
                </p:cNvPr>
                <p:cNvSpPr/>
                <p:nvPr/>
              </p:nvSpPr>
              <p:spPr>
                <a:xfrm>
                  <a:off x="611560" y="749391"/>
                  <a:ext cx="848770" cy="848770"/>
                </a:xfrm>
                <a:prstGeom prst="ellipse">
                  <a:avLst/>
                </a:prstGeom>
                <a:solidFill>
                  <a:srgbClr val="7A2A3D"/>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Oval 75">
                  <a:extLst>
                    <a:ext uri="{FF2B5EF4-FFF2-40B4-BE49-F238E27FC236}">
                      <a16:creationId xmlns:a16="http://schemas.microsoft.com/office/drawing/2014/main" id="{AEEE67E2-DD3A-4215-B6DF-B69FE37A898E}"/>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Donut 58">
                  <a:extLst>
                    <a:ext uri="{FF2B5EF4-FFF2-40B4-BE49-F238E27FC236}">
                      <a16:creationId xmlns:a16="http://schemas.microsoft.com/office/drawing/2014/main" id="{7E9FE101-7ED0-4AE3-83CF-5E1A0A8B67F5}"/>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74" name="Picture 73">
                <a:extLst>
                  <a:ext uri="{FF2B5EF4-FFF2-40B4-BE49-F238E27FC236}">
                    <a16:creationId xmlns:a16="http://schemas.microsoft.com/office/drawing/2014/main" id="{4FF756CC-CDFA-40CD-B0E7-4946149FADC6}"/>
                  </a:ext>
                </a:extLst>
              </p:cNvPr>
              <p:cNvPicPr>
                <a:picLocks noChangeAspect="1"/>
              </p:cNvPicPr>
              <p:nvPr/>
            </p:nvPicPr>
            <p:blipFill>
              <a:blip r:embed="rId7"/>
              <a:stretch>
                <a:fillRect/>
              </a:stretch>
            </p:blipFill>
            <p:spPr>
              <a:xfrm>
                <a:off x="3777325" y="4123361"/>
                <a:ext cx="424386" cy="283367"/>
              </a:xfrm>
              <a:prstGeom prst="rect">
                <a:avLst/>
              </a:prstGeom>
            </p:spPr>
          </p:pic>
        </p:grpSp>
      </p:grpSp>
      <p:grpSp>
        <p:nvGrpSpPr>
          <p:cNvPr id="90" name="Group 89">
            <a:extLst>
              <a:ext uri="{FF2B5EF4-FFF2-40B4-BE49-F238E27FC236}">
                <a16:creationId xmlns:a16="http://schemas.microsoft.com/office/drawing/2014/main" id="{041E1019-89D0-47F3-813A-2277B5D774E8}"/>
              </a:ext>
            </a:extLst>
          </p:cNvPr>
          <p:cNvGrpSpPr/>
          <p:nvPr/>
        </p:nvGrpSpPr>
        <p:grpSpPr>
          <a:xfrm>
            <a:off x="331348" y="4820900"/>
            <a:ext cx="8798879" cy="1077218"/>
            <a:chOff x="331348" y="4820900"/>
            <a:chExt cx="8798879" cy="1077218"/>
          </a:xfrm>
        </p:grpSpPr>
        <p:grpSp>
          <p:nvGrpSpPr>
            <p:cNvPr id="78" name="Group 77">
              <a:extLst>
                <a:ext uri="{FF2B5EF4-FFF2-40B4-BE49-F238E27FC236}">
                  <a16:creationId xmlns:a16="http://schemas.microsoft.com/office/drawing/2014/main" id="{DD5C2AF1-084A-473E-B41F-3A0FBB3AA69D}"/>
                </a:ext>
              </a:extLst>
            </p:cNvPr>
            <p:cNvGrpSpPr/>
            <p:nvPr/>
          </p:nvGrpSpPr>
          <p:grpSpPr>
            <a:xfrm>
              <a:off x="331348" y="4820900"/>
              <a:ext cx="8798879" cy="1077218"/>
              <a:chOff x="331348" y="4820900"/>
              <a:chExt cx="8798879" cy="1077218"/>
            </a:xfrm>
          </p:grpSpPr>
          <p:grpSp>
            <p:nvGrpSpPr>
              <p:cNvPr id="79" name="Group 78">
                <a:extLst>
                  <a:ext uri="{FF2B5EF4-FFF2-40B4-BE49-F238E27FC236}">
                    <a16:creationId xmlns:a16="http://schemas.microsoft.com/office/drawing/2014/main" id="{995E81F2-3AD8-4024-AE8C-A787C67622A6}"/>
                  </a:ext>
                </a:extLst>
              </p:cNvPr>
              <p:cNvGrpSpPr/>
              <p:nvPr/>
            </p:nvGrpSpPr>
            <p:grpSpPr>
              <a:xfrm>
                <a:off x="331348" y="4852224"/>
                <a:ext cx="998487" cy="998487"/>
                <a:chOff x="331348" y="4852224"/>
                <a:chExt cx="998487" cy="998487"/>
              </a:xfrm>
            </p:grpSpPr>
            <p:sp>
              <p:nvSpPr>
                <p:cNvPr id="81" name="Oval 80">
                  <a:extLst>
                    <a:ext uri="{FF2B5EF4-FFF2-40B4-BE49-F238E27FC236}">
                      <a16:creationId xmlns:a16="http://schemas.microsoft.com/office/drawing/2014/main" id="{B89B4D93-834B-4DC5-9F5A-0B5EC117B36F}"/>
                    </a:ext>
                  </a:extLst>
                </p:cNvPr>
                <p:cNvSpPr/>
                <p:nvPr/>
              </p:nvSpPr>
              <p:spPr>
                <a:xfrm>
                  <a:off x="331348" y="4852224"/>
                  <a:ext cx="998487" cy="998487"/>
                </a:xfrm>
                <a:prstGeom prst="ellipse">
                  <a:avLst/>
                </a:prstGeom>
                <a:solidFill>
                  <a:srgbClr val="0470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3" name="Group 82">
                  <a:extLst>
                    <a:ext uri="{FF2B5EF4-FFF2-40B4-BE49-F238E27FC236}">
                      <a16:creationId xmlns:a16="http://schemas.microsoft.com/office/drawing/2014/main" id="{3495FF14-D1B5-4501-8E66-139209EA1FED}"/>
                    </a:ext>
                  </a:extLst>
                </p:cNvPr>
                <p:cNvGrpSpPr/>
                <p:nvPr/>
              </p:nvGrpSpPr>
              <p:grpSpPr>
                <a:xfrm>
                  <a:off x="411654" y="4929822"/>
                  <a:ext cx="843291" cy="843290"/>
                  <a:chOff x="-525956" y="2549438"/>
                  <a:chExt cx="2412000" cy="2412000"/>
                </a:xfrm>
              </p:grpSpPr>
              <p:sp>
                <p:nvSpPr>
                  <p:cNvPr id="85" name="Oval 84">
                    <a:extLst>
                      <a:ext uri="{FF2B5EF4-FFF2-40B4-BE49-F238E27FC236}">
                        <a16:creationId xmlns:a16="http://schemas.microsoft.com/office/drawing/2014/main" id="{3FA15A60-844B-469D-8C8B-B36C03636F2E}"/>
                      </a:ext>
                    </a:extLst>
                  </p:cNvPr>
                  <p:cNvSpPr/>
                  <p:nvPr/>
                </p:nvSpPr>
                <p:spPr>
                  <a:xfrm>
                    <a:off x="-525956" y="2549438"/>
                    <a:ext cx="2412000" cy="2412000"/>
                  </a:xfrm>
                  <a:prstGeom prst="ellipse">
                    <a:avLst/>
                  </a:prstGeom>
                  <a:gradFill>
                    <a:gsLst>
                      <a:gs pos="41500">
                        <a:srgbClr val="F7F7F7"/>
                      </a:gs>
                      <a:gs pos="0">
                        <a:sysClr val="window" lastClr="FFFFFF"/>
                      </a:gs>
                      <a:gs pos="83000">
                        <a:srgbClr val="D7DBD9"/>
                      </a:gs>
                    </a:gsLst>
                    <a:lin ang="27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sp>
                <p:nvSpPr>
                  <p:cNvPr id="86" name="Oval 85">
                    <a:extLst>
                      <a:ext uri="{FF2B5EF4-FFF2-40B4-BE49-F238E27FC236}">
                        <a16:creationId xmlns:a16="http://schemas.microsoft.com/office/drawing/2014/main" id="{8A3680CB-581A-4361-A08D-93CD90108005}"/>
                      </a:ext>
                    </a:extLst>
                  </p:cNvPr>
                  <p:cNvSpPr/>
                  <p:nvPr/>
                </p:nvSpPr>
                <p:spPr>
                  <a:xfrm rot="5400000" flipH="1">
                    <a:off x="-308866" y="2766528"/>
                    <a:ext cx="1977819" cy="1977819"/>
                  </a:xfrm>
                  <a:prstGeom prst="ellipse">
                    <a:avLst/>
                  </a:prstGeom>
                  <a:gradFill flip="none" rotWithShape="1">
                    <a:gsLst>
                      <a:gs pos="37000">
                        <a:sysClr val="window" lastClr="FFFFFF"/>
                      </a:gs>
                      <a:gs pos="0">
                        <a:sysClr val="window" lastClr="FFFFFF"/>
                      </a:gs>
                      <a:gs pos="100000">
                        <a:srgbClr val="E5E7E6"/>
                      </a:gs>
                    </a:gsLst>
                    <a:lin ang="13500000" scaled="1"/>
                    <a:tileRect/>
                  </a:gradFill>
                  <a:ln w="25400" cap="flat" cmpd="sng" algn="ctr">
                    <a:noFill/>
                    <a:prstDash val="solid"/>
                  </a:ln>
                  <a:effectLst>
                    <a:innerShdw blurRad="152400">
                      <a:prstClr val="black">
                        <a:alpha val="42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grpSp>
          </p:grpSp>
          <p:sp>
            <p:nvSpPr>
              <p:cNvPr id="80" name="TextBox 79">
                <a:extLst>
                  <a:ext uri="{FF2B5EF4-FFF2-40B4-BE49-F238E27FC236}">
                    <a16:creationId xmlns:a16="http://schemas.microsoft.com/office/drawing/2014/main" id="{2BF56B17-0F0A-45B4-BC31-AA314F5222BB}"/>
                  </a:ext>
                </a:extLst>
              </p:cNvPr>
              <p:cNvSpPr txBox="1"/>
              <p:nvPr/>
            </p:nvSpPr>
            <p:spPr>
              <a:xfrm>
                <a:off x="1443940" y="4820900"/>
                <a:ext cx="7686287" cy="1077218"/>
              </a:xfrm>
              <a:prstGeom prst="rect">
                <a:avLst/>
              </a:prstGeom>
              <a:noFill/>
            </p:spPr>
            <p:txBody>
              <a:bodyPr wrap="square">
                <a:spAutoFit/>
              </a:bodyPr>
              <a:lstStyle/>
              <a:p>
                <a:pPr marL="357188" lvl="0" indent="-357188" defTabSz="914400" eaLnBrk="1" fontAlgn="auto" hangingPunct="1">
                  <a:spcBef>
                    <a:spcPts val="0"/>
                  </a:spcBef>
                  <a:spcAft>
                    <a:spcPts val="600"/>
                  </a:spcAft>
                  <a:buClr>
                    <a:srgbClr val="8F9BB3"/>
                  </a:buClr>
                  <a:buBlip>
                    <a:blip r:embed="rId8"/>
                  </a:buBlip>
                  <a:defRPr/>
                </a:pPr>
                <a:r>
                  <a:rPr lang="en-GB" kern="0" dirty="0">
                    <a:solidFill>
                      <a:srgbClr val="111111"/>
                    </a:solidFill>
                    <a:latin typeface="Arial"/>
                    <a:cs typeface="Arial" pitchFamily="34" charset="0"/>
                  </a:rPr>
                  <a:t>Window for electing to sacrifice your LSEG bonus:</a:t>
                </a:r>
              </a:p>
              <a:p>
                <a:pPr marL="357188" lvl="0" indent="-357188" defTabSz="914400" eaLnBrk="1" fontAlgn="auto" hangingPunct="1">
                  <a:spcBef>
                    <a:spcPts val="0"/>
                  </a:spcBef>
                  <a:spcAft>
                    <a:spcPts val="600"/>
                  </a:spcAft>
                  <a:buClr>
                    <a:srgbClr val="8F9BB3"/>
                  </a:buClr>
                  <a:defRPr/>
                </a:pPr>
                <a:r>
                  <a:rPr lang="en-GB" kern="0" dirty="0">
                    <a:solidFill>
                      <a:srgbClr val="111111"/>
                    </a:solidFill>
                    <a:latin typeface="Arial"/>
                    <a:cs typeface="Arial" pitchFamily="34" charset="0"/>
                  </a:rPr>
                  <a:t>	3 February 2025 – 14 February 2025 (inclusive)</a:t>
                </a:r>
              </a:p>
              <a:p>
                <a:pPr marL="358775" lvl="0" indent="-358775" defTabSz="914400" eaLnBrk="1" fontAlgn="auto" hangingPunct="1">
                  <a:spcBef>
                    <a:spcPts val="0"/>
                  </a:spcBef>
                  <a:spcAft>
                    <a:spcPts val="600"/>
                  </a:spcAft>
                  <a:buClr>
                    <a:srgbClr val="8F9BB3"/>
                  </a:buClr>
                  <a:buBlip>
                    <a:blip r:embed="rId8"/>
                  </a:buBlip>
                  <a:defRPr/>
                </a:pPr>
                <a:r>
                  <a:rPr lang="en-GB" kern="0" dirty="0">
                    <a:solidFill>
                      <a:srgbClr val="111111"/>
                    </a:solidFill>
                    <a:latin typeface="Arial"/>
                    <a:cs typeface="Arial" pitchFamily="34" charset="0"/>
                  </a:rPr>
                  <a:t>Bonus announced: March</a:t>
                </a:r>
                <a:endParaRPr kumimoji="0" lang="en-GB" sz="1800" b="0" i="0" u="none" strike="noStrike" kern="0" cap="none" spc="0" normalizeH="0" baseline="0" noProof="0" dirty="0">
                  <a:ln>
                    <a:noFill/>
                  </a:ln>
                  <a:solidFill>
                    <a:srgbClr val="111111"/>
                  </a:solidFill>
                  <a:effectLst/>
                  <a:uLnTx/>
                  <a:uFillTx/>
                  <a:latin typeface="Arial"/>
                  <a:ea typeface="ヒラギノ角ゴ Pro W3"/>
                  <a:cs typeface="Arial" pitchFamily="34" charset="0"/>
                </a:endParaRPr>
              </a:p>
            </p:txBody>
          </p:sp>
        </p:grpSp>
        <p:pic>
          <p:nvPicPr>
            <p:cNvPr id="88" name="Graphic 87" descr="Daily calendar with solid fill">
              <a:extLst>
                <a:ext uri="{FF2B5EF4-FFF2-40B4-BE49-F238E27FC236}">
                  <a16:creationId xmlns:a16="http://schemas.microsoft.com/office/drawing/2014/main" id="{4076F7D1-DDA6-4B8A-8C85-D23263001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7637" y="5058511"/>
              <a:ext cx="585909" cy="585909"/>
            </a:xfrm>
            <a:prstGeom prst="rect">
              <a:avLst/>
            </a:prstGeom>
          </p:spPr>
        </p:pic>
      </p:grpSp>
    </p:spTree>
    <p:custDataLst>
      <p:tags r:id="rId1"/>
    </p:custDataLst>
    <p:extLst>
      <p:ext uri="{BB962C8B-B14F-4D97-AF65-F5344CB8AC3E}">
        <p14:creationId xmlns:p14="http://schemas.microsoft.com/office/powerpoint/2010/main" val="30163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E0E1C1-DA85-1AC1-50DC-F3415499DC99}"/>
              </a:ext>
            </a:extLst>
          </p:cNvPr>
          <p:cNvGrpSpPr/>
          <p:nvPr/>
        </p:nvGrpSpPr>
        <p:grpSpPr>
          <a:xfrm>
            <a:off x="404346" y="1187925"/>
            <a:ext cx="8402769" cy="4520213"/>
            <a:chOff x="561975" y="1912801"/>
            <a:chExt cx="3248025" cy="1747253"/>
          </a:xfrm>
        </p:grpSpPr>
        <p:grpSp>
          <p:nvGrpSpPr>
            <p:cNvPr id="4" name="Group 3">
              <a:extLst>
                <a:ext uri="{FF2B5EF4-FFF2-40B4-BE49-F238E27FC236}">
                  <a16:creationId xmlns:a16="http://schemas.microsoft.com/office/drawing/2014/main" id="{4B1BD204-E50F-4A2E-367B-7CA1BB84C77A}"/>
                </a:ext>
              </a:extLst>
            </p:cNvPr>
            <p:cNvGrpSpPr/>
            <p:nvPr/>
          </p:nvGrpSpPr>
          <p:grpSpPr>
            <a:xfrm>
              <a:off x="961002" y="1912801"/>
              <a:ext cx="2449971" cy="1615923"/>
              <a:chOff x="2314574" y="3173966"/>
              <a:chExt cx="4181475" cy="2757968"/>
            </a:xfrm>
          </p:grpSpPr>
          <p:sp>
            <p:nvSpPr>
              <p:cNvPr id="11" name="Freeform: Shape 10">
                <a:extLst>
                  <a:ext uri="{FF2B5EF4-FFF2-40B4-BE49-F238E27FC236}">
                    <a16:creationId xmlns:a16="http://schemas.microsoft.com/office/drawing/2014/main" id="{71545DD7-3704-2615-3ACB-BF9D3E50E3AB}"/>
                  </a:ext>
                </a:extLst>
              </p:cNvPr>
              <p:cNvSpPr/>
              <p:nvPr/>
            </p:nvSpPr>
            <p:spPr>
              <a:xfrm>
                <a:off x="2314574" y="3173966"/>
                <a:ext cx="4181475" cy="2757968"/>
              </a:xfrm>
              <a:custGeom>
                <a:avLst/>
                <a:gdLst>
                  <a:gd name="connsiteX0" fmla="*/ 135564 w 4181475"/>
                  <a:gd name="connsiteY0" fmla="*/ 0 h 2757968"/>
                  <a:gd name="connsiteX1" fmla="*/ 4045911 w 4181475"/>
                  <a:gd name="connsiteY1" fmla="*/ 0 h 2757968"/>
                  <a:gd name="connsiteX2" fmla="*/ 4181475 w 4181475"/>
                  <a:gd name="connsiteY2" fmla="*/ 135564 h 2757968"/>
                  <a:gd name="connsiteX3" fmla="*/ 4181475 w 4181475"/>
                  <a:gd name="connsiteY3" fmla="*/ 2757968 h 2757968"/>
                  <a:gd name="connsiteX4" fmla="*/ 0 w 4181475"/>
                  <a:gd name="connsiteY4" fmla="*/ 2757968 h 2757968"/>
                  <a:gd name="connsiteX5" fmla="*/ 0 w 4181475"/>
                  <a:gd name="connsiteY5" fmla="*/ 135564 h 2757968"/>
                  <a:gd name="connsiteX6" fmla="*/ 135564 w 4181475"/>
                  <a:gd name="connsiteY6" fmla="*/ 0 h 27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5" h="2757968">
                    <a:moveTo>
                      <a:pt x="135564" y="0"/>
                    </a:moveTo>
                    <a:lnTo>
                      <a:pt x="4045911" y="0"/>
                    </a:lnTo>
                    <a:cubicBezTo>
                      <a:pt x="4120781" y="0"/>
                      <a:pt x="4181475" y="60694"/>
                      <a:pt x="4181475" y="135564"/>
                    </a:cubicBezTo>
                    <a:lnTo>
                      <a:pt x="4181475" y="2757968"/>
                    </a:lnTo>
                    <a:lnTo>
                      <a:pt x="0" y="2757968"/>
                    </a:lnTo>
                    <a:lnTo>
                      <a:pt x="0" y="135564"/>
                    </a:lnTo>
                    <a:cubicBezTo>
                      <a:pt x="0" y="60694"/>
                      <a:pt x="60694" y="0"/>
                      <a:pt x="135564"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C265F7B1-E962-7EA8-C77D-9CA249DAC1B1}"/>
                  </a:ext>
                </a:extLst>
              </p:cNvPr>
              <p:cNvSpPr/>
              <p:nvPr/>
            </p:nvSpPr>
            <p:spPr>
              <a:xfrm>
                <a:off x="2491168" y="3347055"/>
                <a:ext cx="3828287" cy="2427587"/>
              </a:xfrm>
              <a:prstGeom prst="roundRect">
                <a:avLst>
                  <a:gd name="adj" fmla="val 10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6795A68B-0D6F-7028-7D73-59A7A4AA793F}"/>
                </a:ext>
              </a:extLst>
            </p:cNvPr>
            <p:cNvGrpSpPr/>
            <p:nvPr/>
          </p:nvGrpSpPr>
          <p:grpSpPr>
            <a:xfrm>
              <a:off x="561975" y="3521871"/>
              <a:ext cx="3248025" cy="138183"/>
              <a:chOff x="561975" y="3521871"/>
              <a:chExt cx="3248025" cy="138183"/>
            </a:xfrm>
            <a:effectLst>
              <a:reflection blurRad="6350" stA="55000" endPos="88000" dir="5400000" sy="-100000" algn="bl" rotWithShape="0"/>
            </a:effectLst>
          </p:grpSpPr>
          <p:grpSp>
            <p:nvGrpSpPr>
              <p:cNvPr id="6" name="Group 5">
                <a:extLst>
                  <a:ext uri="{FF2B5EF4-FFF2-40B4-BE49-F238E27FC236}">
                    <a16:creationId xmlns:a16="http://schemas.microsoft.com/office/drawing/2014/main" id="{435A7F40-5226-412A-6608-82F05CD3E5E3}"/>
                  </a:ext>
                </a:extLst>
              </p:cNvPr>
              <p:cNvGrpSpPr/>
              <p:nvPr/>
            </p:nvGrpSpPr>
            <p:grpSpPr>
              <a:xfrm>
                <a:off x="561975" y="3521871"/>
                <a:ext cx="3248025" cy="138183"/>
                <a:chOff x="1514475" y="5594433"/>
                <a:chExt cx="5543550" cy="235843"/>
              </a:xfrm>
            </p:grpSpPr>
            <p:sp>
              <p:nvSpPr>
                <p:cNvPr id="9" name="Rectangle 8">
                  <a:extLst>
                    <a:ext uri="{FF2B5EF4-FFF2-40B4-BE49-F238E27FC236}">
                      <a16:creationId xmlns:a16="http://schemas.microsoft.com/office/drawing/2014/main" id="{E630AD13-B26F-E685-968B-ABEA1C174C24}"/>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Flowchart: Manual Operation 9">
                  <a:extLst>
                    <a:ext uri="{FF2B5EF4-FFF2-40B4-BE49-F238E27FC236}">
                      <a16:creationId xmlns:a16="http://schemas.microsoft.com/office/drawing/2014/main" id="{462C8157-F1D7-2E6E-F0A5-8A5758B22B59}"/>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rapezoid 6">
                <a:extLst>
                  <a:ext uri="{FF2B5EF4-FFF2-40B4-BE49-F238E27FC236}">
                    <a16:creationId xmlns:a16="http://schemas.microsoft.com/office/drawing/2014/main" id="{CB5C45FF-D493-D419-608D-22870982F674}"/>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AC43540F-7A27-5993-2219-D05C8224644B}"/>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pic>
        <p:nvPicPr>
          <p:cNvPr id="14" name="Picture 13" descr="Graphical user interface&#10;&#10;Description automatically generated">
            <a:extLst>
              <a:ext uri="{FF2B5EF4-FFF2-40B4-BE49-F238E27FC236}">
                <a16:creationId xmlns:a16="http://schemas.microsoft.com/office/drawing/2014/main" id="{3731B011-6177-521D-6A68-2DFC09237355}"/>
              </a:ext>
            </a:extLst>
          </p:cNvPr>
          <p:cNvPicPr>
            <a:picLocks noChangeAspect="1"/>
          </p:cNvPicPr>
          <p:nvPr/>
        </p:nvPicPr>
        <p:blipFill>
          <a:blip r:embed="rId4"/>
          <a:stretch>
            <a:fillRect/>
          </a:stretch>
        </p:blipFill>
        <p:spPr>
          <a:xfrm>
            <a:off x="1704322" y="1450289"/>
            <a:ext cx="5802819" cy="3632387"/>
          </a:xfrm>
          <a:prstGeom prst="rect">
            <a:avLst/>
          </a:prstGeom>
        </p:spPr>
      </p:pic>
      <p:sp>
        <p:nvSpPr>
          <p:cNvPr id="15" name="Title 1">
            <a:extLst>
              <a:ext uri="{FF2B5EF4-FFF2-40B4-BE49-F238E27FC236}">
                <a16:creationId xmlns:a16="http://schemas.microsoft.com/office/drawing/2014/main" id="{584616FF-6026-0A69-0B25-C738D767D728}"/>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err="1">
                <a:ln>
                  <a:noFill/>
                </a:ln>
                <a:solidFill>
                  <a:srgbClr val="003A70"/>
                </a:solidFill>
                <a:effectLst/>
                <a:uLnTx/>
                <a:uFillTx/>
                <a:latin typeface="Times New Roman" pitchFamily="18" charset="0"/>
                <a:ea typeface="ヒラギノ角ゴ Pro W3"/>
                <a:cs typeface="Times New Roman" pitchFamily="18" charset="0"/>
              </a:rPr>
              <a:t>MyBenefits</a:t>
            </a: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a:t>
            </a:r>
          </a:p>
        </p:txBody>
      </p:sp>
    </p:spTree>
    <p:custDataLst>
      <p:tags r:id="rId1"/>
    </p:custDataLst>
    <p:extLst>
      <p:ext uri="{BB962C8B-B14F-4D97-AF65-F5344CB8AC3E}">
        <p14:creationId xmlns:p14="http://schemas.microsoft.com/office/powerpoint/2010/main" val="176681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4EFAAC4-9EDD-5A60-1596-6F9BD1E10188}"/>
              </a:ext>
            </a:extLst>
          </p:cNvPr>
          <p:cNvGrpSpPr/>
          <p:nvPr/>
        </p:nvGrpSpPr>
        <p:grpSpPr>
          <a:xfrm>
            <a:off x="404346" y="1187925"/>
            <a:ext cx="8402769" cy="4520213"/>
            <a:chOff x="561975" y="1912801"/>
            <a:chExt cx="3248025" cy="1747253"/>
          </a:xfrm>
        </p:grpSpPr>
        <p:grpSp>
          <p:nvGrpSpPr>
            <p:cNvPr id="14" name="Group 13">
              <a:extLst>
                <a:ext uri="{FF2B5EF4-FFF2-40B4-BE49-F238E27FC236}">
                  <a16:creationId xmlns:a16="http://schemas.microsoft.com/office/drawing/2014/main" id="{E933027A-B55C-F4D3-EADE-1E5E4DBA5F00}"/>
                </a:ext>
              </a:extLst>
            </p:cNvPr>
            <p:cNvGrpSpPr/>
            <p:nvPr/>
          </p:nvGrpSpPr>
          <p:grpSpPr>
            <a:xfrm>
              <a:off x="961002" y="1912801"/>
              <a:ext cx="2449971" cy="1615923"/>
              <a:chOff x="2314574" y="3173966"/>
              <a:chExt cx="4181475" cy="2757968"/>
            </a:xfrm>
          </p:grpSpPr>
          <p:sp>
            <p:nvSpPr>
              <p:cNvPr id="21" name="Freeform: Shape 20">
                <a:extLst>
                  <a:ext uri="{FF2B5EF4-FFF2-40B4-BE49-F238E27FC236}">
                    <a16:creationId xmlns:a16="http://schemas.microsoft.com/office/drawing/2014/main" id="{90854C76-7FBA-ABC7-EFD7-B11FDF4D7B6C}"/>
                  </a:ext>
                </a:extLst>
              </p:cNvPr>
              <p:cNvSpPr/>
              <p:nvPr/>
            </p:nvSpPr>
            <p:spPr>
              <a:xfrm>
                <a:off x="2314574" y="3173966"/>
                <a:ext cx="4181475" cy="2757968"/>
              </a:xfrm>
              <a:custGeom>
                <a:avLst/>
                <a:gdLst>
                  <a:gd name="connsiteX0" fmla="*/ 135564 w 4181475"/>
                  <a:gd name="connsiteY0" fmla="*/ 0 h 2757968"/>
                  <a:gd name="connsiteX1" fmla="*/ 4045911 w 4181475"/>
                  <a:gd name="connsiteY1" fmla="*/ 0 h 2757968"/>
                  <a:gd name="connsiteX2" fmla="*/ 4181475 w 4181475"/>
                  <a:gd name="connsiteY2" fmla="*/ 135564 h 2757968"/>
                  <a:gd name="connsiteX3" fmla="*/ 4181475 w 4181475"/>
                  <a:gd name="connsiteY3" fmla="*/ 2757968 h 2757968"/>
                  <a:gd name="connsiteX4" fmla="*/ 0 w 4181475"/>
                  <a:gd name="connsiteY4" fmla="*/ 2757968 h 2757968"/>
                  <a:gd name="connsiteX5" fmla="*/ 0 w 4181475"/>
                  <a:gd name="connsiteY5" fmla="*/ 135564 h 2757968"/>
                  <a:gd name="connsiteX6" fmla="*/ 135564 w 4181475"/>
                  <a:gd name="connsiteY6" fmla="*/ 0 h 27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5" h="2757968">
                    <a:moveTo>
                      <a:pt x="135564" y="0"/>
                    </a:moveTo>
                    <a:lnTo>
                      <a:pt x="4045911" y="0"/>
                    </a:lnTo>
                    <a:cubicBezTo>
                      <a:pt x="4120781" y="0"/>
                      <a:pt x="4181475" y="60694"/>
                      <a:pt x="4181475" y="135564"/>
                    </a:cubicBezTo>
                    <a:lnTo>
                      <a:pt x="4181475" y="2757968"/>
                    </a:lnTo>
                    <a:lnTo>
                      <a:pt x="0" y="2757968"/>
                    </a:lnTo>
                    <a:lnTo>
                      <a:pt x="0" y="135564"/>
                    </a:lnTo>
                    <a:cubicBezTo>
                      <a:pt x="0" y="60694"/>
                      <a:pt x="60694" y="0"/>
                      <a:pt x="135564"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C8C390CA-0FE2-712A-C4FA-DEF319CE94EC}"/>
                  </a:ext>
                </a:extLst>
              </p:cNvPr>
              <p:cNvSpPr/>
              <p:nvPr/>
            </p:nvSpPr>
            <p:spPr>
              <a:xfrm>
                <a:off x="2491168" y="3347055"/>
                <a:ext cx="3828287" cy="2427587"/>
              </a:xfrm>
              <a:prstGeom prst="roundRect">
                <a:avLst>
                  <a:gd name="adj" fmla="val 10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DC6CFD2A-9C77-23EE-D374-AD0BB6F3642C}"/>
                </a:ext>
              </a:extLst>
            </p:cNvPr>
            <p:cNvGrpSpPr/>
            <p:nvPr/>
          </p:nvGrpSpPr>
          <p:grpSpPr>
            <a:xfrm>
              <a:off x="561975" y="3521871"/>
              <a:ext cx="3248025" cy="138183"/>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2BC86C14-B883-D780-3DF9-9D5DEEA55F6F}"/>
                  </a:ext>
                </a:extLst>
              </p:cNvPr>
              <p:cNvGrpSpPr/>
              <p:nvPr/>
            </p:nvGrpSpPr>
            <p:grpSpPr>
              <a:xfrm>
                <a:off x="561975" y="3521871"/>
                <a:ext cx="3248025" cy="138183"/>
                <a:chOff x="1514475" y="5594433"/>
                <a:chExt cx="5543550" cy="235843"/>
              </a:xfrm>
            </p:grpSpPr>
            <p:sp>
              <p:nvSpPr>
                <p:cNvPr id="19" name="Rectangle 18">
                  <a:extLst>
                    <a:ext uri="{FF2B5EF4-FFF2-40B4-BE49-F238E27FC236}">
                      <a16:creationId xmlns:a16="http://schemas.microsoft.com/office/drawing/2014/main" id="{42ADC026-08B5-1868-CFDE-54CF2C442923}"/>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lowchart: Manual Operation 19">
                  <a:extLst>
                    <a:ext uri="{FF2B5EF4-FFF2-40B4-BE49-F238E27FC236}">
                      <a16:creationId xmlns:a16="http://schemas.microsoft.com/office/drawing/2014/main" id="{CB6012FE-B396-FFC6-2CE1-CBE2FBF67431}"/>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rapezoid 16">
                <a:extLst>
                  <a:ext uri="{FF2B5EF4-FFF2-40B4-BE49-F238E27FC236}">
                    <a16:creationId xmlns:a16="http://schemas.microsoft.com/office/drawing/2014/main" id="{04FEB8ED-49B9-EF36-5562-11B8BAFC032F}"/>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D7F3E70-6503-BCC8-74D5-51DA5C1574F0}"/>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11" name="Rectangle 10">
            <a:extLst>
              <a:ext uri="{FF2B5EF4-FFF2-40B4-BE49-F238E27FC236}">
                <a16:creationId xmlns:a16="http://schemas.microsoft.com/office/drawing/2014/main" id="{F64ED039-11C2-41C3-64AE-90138CFADCFC}"/>
              </a:ext>
            </a:extLst>
          </p:cNvPr>
          <p:cNvSpPr/>
          <p:nvPr/>
        </p:nvSpPr>
        <p:spPr>
          <a:xfrm>
            <a:off x="191911" y="0"/>
            <a:ext cx="8613422" cy="474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A screenshot of a computer&#10;&#10;Description automatically generated">
            <a:extLst>
              <a:ext uri="{FF2B5EF4-FFF2-40B4-BE49-F238E27FC236}">
                <a16:creationId xmlns:a16="http://schemas.microsoft.com/office/drawing/2014/main" id="{AD9D6985-5D5F-538B-CC1E-885E7AD513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975" y="1497639"/>
            <a:ext cx="5731510" cy="3543300"/>
          </a:xfrm>
          <a:prstGeom prst="rect">
            <a:avLst/>
          </a:prstGeom>
          <a:noFill/>
          <a:ln>
            <a:noFill/>
          </a:ln>
        </p:spPr>
      </p:pic>
      <p:sp>
        <p:nvSpPr>
          <p:cNvPr id="23" name="Title 1">
            <a:extLst>
              <a:ext uri="{FF2B5EF4-FFF2-40B4-BE49-F238E27FC236}">
                <a16:creationId xmlns:a16="http://schemas.microsoft.com/office/drawing/2014/main" id="{F36C2C6A-633B-8DF3-847A-CB0FEA5B9525}"/>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err="1">
                <a:ln>
                  <a:noFill/>
                </a:ln>
                <a:solidFill>
                  <a:srgbClr val="003A70"/>
                </a:solidFill>
                <a:effectLst/>
                <a:uLnTx/>
                <a:uFillTx/>
                <a:latin typeface="Times New Roman" pitchFamily="18" charset="0"/>
                <a:ea typeface="ヒラギノ角ゴ Pro W3"/>
                <a:cs typeface="Times New Roman" pitchFamily="18" charset="0"/>
              </a:rPr>
              <a:t>MyBenefits</a:t>
            </a: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a:t>
            </a:r>
          </a:p>
        </p:txBody>
      </p:sp>
    </p:spTree>
    <p:custDataLst>
      <p:tags r:id="rId1"/>
    </p:custDataLst>
    <p:extLst>
      <p:ext uri="{BB962C8B-B14F-4D97-AF65-F5344CB8AC3E}">
        <p14:creationId xmlns:p14="http://schemas.microsoft.com/office/powerpoint/2010/main" val="38489674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8CB3-7AD2-00AB-2F22-E93986525D1F}"/>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B34C37D2-283C-FB51-54EF-0F2937E2E357}"/>
              </a:ext>
            </a:extLst>
          </p:cNvPr>
          <p:cNvGrpSpPr/>
          <p:nvPr/>
        </p:nvGrpSpPr>
        <p:grpSpPr>
          <a:xfrm>
            <a:off x="404346" y="1187925"/>
            <a:ext cx="8402769" cy="4520213"/>
            <a:chOff x="561975" y="1912801"/>
            <a:chExt cx="3248025" cy="1747253"/>
          </a:xfrm>
        </p:grpSpPr>
        <p:grpSp>
          <p:nvGrpSpPr>
            <p:cNvPr id="14" name="Group 13">
              <a:extLst>
                <a:ext uri="{FF2B5EF4-FFF2-40B4-BE49-F238E27FC236}">
                  <a16:creationId xmlns:a16="http://schemas.microsoft.com/office/drawing/2014/main" id="{3AFDFF92-C6B4-1A2A-1779-383F9DF6461C}"/>
                </a:ext>
              </a:extLst>
            </p:cNvPr>
            <p:cNvGrpSpPr/>
            <p:nvPr/>
          </p:nvGrpSpPr>
          <p:grpSpPr>
            <a:xfrm>
              <a:off x="961002" y="1912801"/>
              <a:ext cx="2449971" cy="1615923"/>
              <a:chOff x="2314574" y="3173966"/>
              <a:chExt cx="4181475" cy="2757968"/>
            </a:xfrm>
          </p:grpSpPr>
          <p:sp>
            <p:nvSpPr>
              <p:cNvPr id="21" name="Freeform: Shape 20">
                <a:extLst>
                  <a:ext uri="{FF2B5EF4-FFF2-40B4-BE49-F238E27FC236}">
                    <a16:creationId xmlns:a16="http://schemas.microsoft.com/office/drawing/2014/main" id="{B6D82DC7-966C-FEEB-E0AF-E898217B40C7}"/>
                  </a:ext>
                </a:extLst>
              </p:cNvPr>
              <p:cNvSpPr/>
              <p:nvPr/>
            </p:nvSpPr>
            <p:spPr>
              <a:xfrm>
                <a:off x="2314574" y="3173966"/>
                <a:ext cx="4181475" cy="2757968"/>
              </a:xfrm>
              <a:custGeom>
                <a:avLst/>
                <a:gdLst>
                  <a:gd name="connsiteX0" fmla="*/ 135564 w 4181475"/>
                  <a:gd name="connsiteY0" fmla="*/ 0 h 2757968"/>
                  <a:gd name="connsiteX1" fmla="*/ 4045911 w 4181475"/>
                  <a:gd name="connsiteY1" fmla="*/ 0 h 2757968"/>
                  <a:gd name="connsiteX2" fmla="*/ 4181475 w 4181475"/>
                  <a:gd name="connsiteY2" fmla="*/ 135564 h 2757968"/>
                  <a:gd name="connsiteX3" fmla="*/ 4181475 w 4181475"/>
                  <a:gd name="connsiteY3" fmla="*/ 2757968 h 2757968"/>
                  <a:gd name="connsiteX4" fmla="*/ 0 w 4181475"/>
                  <a:gd name="connsiteY4" fmla="*/ 2757968 h 2757968"/>
                  <a:gd name="connsiteX5" fmla="*/ 0 w 4181475"/>
                  <a:gd name="connsiteY5" fmla="*/ 135564 h 2757968"/>
                  <a:gd name="connsiteX6" fmla="*/ 135564 w 4181475"/>
                  <a:gd name="connsiteY6" fmla="*/ 0 h 27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5" h="2757968">
                    <a:moveTo>
                      <a:pt x="135564" y="0"/>
                    </a:moveTo>
                    <a:lnTo>
                      <a:pt x="4045911" y="0"/>
                    </a:lnTo>
                    <a:cubicBezTo>
                      <a:pt x="4120781" y="0"/>
                      <a:pt x="4181475" y="60694"/>
                      <a:pt x="4181475" y="135564"/>
                    </a:cubicBezTo>
                    <a:lnTo>
                      <a:pt x="4181475" y="2757968"/>
                    </a:lnTo>
                    <a:lnTo>
                      <a:pt x="0" y="2757968"/>
                    </a:lnTo>
                    <a:lnTo>
                      <a:pt x="0" y="135564"/>
                    </a:lnTo>
                    <a:cubicBezTo>
                      <a:pt x="0" y="60694"/>
                      <a:pt x="60694" y="0"/>
                      <a:pt x="135564"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CF480A33-FBA4-805E-27FB-741D1316E253}"/>
                  </a:ext>
                </a:extLst>
              </p:cNvPr>
              <p:cNvSpPr/>
              <p:nvPr/>
            </p:nvSpPr>
            <p:spPr>
              <a:xfrm>
                <a:off x="2491168" y="3347055"/>
                <a:ext cx="3828287" cy="2427587"/>
              </a:xfrm>
              <a:prstGeom prst="roundRect">
                <a:avLst>
                  <a:gd name="adj" fmla="val 10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BEC0A521-9BA3-9659-7BAB-8268A853B96D}"/>
                </a:ext>
              </a:extLst>
            </p:cNvPr>
            <p:cNvGrpSpPr/>
            <p:nvPr/>
          </p:nvGrpSpPr>
          <p:grpSpPr>
            <a:xfrm>
              <a:off x="561975" y="3521871"/>
              <a:ext cx="3248025" cy="138183"/>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5C229574-7454-2767-92C1-A555D31B1E02}"/>
                  </a:ext>
                </a:extLst>
              </p:cNvPr>
              <p:cNvGrpSpPr/>
              <p:nvPr/>
            </p:nvGrpSpPr>
            <p:grpSpPr>
              <a:xfrm>
                <a:off x="561975" y="3521871"/>
                <a:ext cx="3248025" cy="138183"/>
                <a:chOff x="1514475" y="5594433"/>
                <a:chExt cx="5543550" cy="235843"/>
              </a:xfrm>
            </p:grpSpPr>
            <p:sp>
              <p:nvSpPr>
                <p:cNvPr id="19" name="Rectangle 18">
                  <a:extLst>
                    <a:ext uri="{FF2B5EF4-FFF2-40B4-BE49-F238E27FC236}">
                      <a16:creationId xmlns:a16="http://schemas.microsoft.com/office/drawing/2014/main" id="{8CD9953F-26B7-57D8-CA12-E9903CE7745F}"/>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lowchart: Manual Operation 19">
                  <a:extLst>
                    <a:ext uri="{FF2B5EF4-FFF2-40B4-BE49-F238E27FC236}">
                      <a16:creationId xmlns:a16="http://schemas.microsoft.com/office/drawing/2014/main" id="{149E7C6D-F877-6F36-4595-869EA1D22BA8}"/>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rapezoid 16">
                <a:extLst>
                  <a:ext uri="{FF2B5EF4-FFF2-40B4-BE49-F238E27FC236}">
                    <a16:creationId xmlns:a16="http://schemas.microsoft.com/office/drawing/2014/main" id="{5A4426F7-7F83-0E98-2FBC-7C89C0D66D24}"/>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CAA9E0FA-7993-9BE4-A55C-CE114B2DB458}"/>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11" name="Rectangle 10">
            <a:extLst>
              <a:ext uri="{FF2B5EF4-FFF2-40B4-BE49-F238E27FC236}">
                <a16:creationId xmlns:a16="http://schemas.microsoft.com/office/drawing/2014/main" id="{E96E41D4-BE50-4300-D607-C76BE06CC23C}"/>
              </a:ext>
            </a:extLst>
          </p:cNvPr>
          <p:cNvSpPr/>
          <p:nvPr/>
        </p:nvSpPr>
        <p:spPr>
          <a:xfrm>
            <a:off x="191911" y="0"/>
            <a:ext cx="8613422" cy="474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BA002C63-5811-BE4C-CF13-5A0183860BC7}"/>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err="1">
                <a:ln>
                  <a:noFill/>
                </a:ln>
                <a:solidFill>
                  <a:srgbClr val="003A70"/>
                </a:solidFill>
                <a:effectLst/>
                <a:uLnTx/>
                <a:uFillTx/>
                <a:latin typeface="Times New Roman" pitchFamily="18" charset="0"/>
                <a:ea typeface="ヒラギノ角ゴ Pro W3"/>
                <a:cs typeface="Times New Roman" pitchFamily="18" charset="0"/>
              </a:rPr>
              <a:t>MyBenefits</a:t>
            </a: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a:t>
            </a:r>
          </a:p>
        </p:txBody>
      </p:sp>
      <p:pic>
        <p:nvPicPr>
          <p:cNvPr id="2" name="Picture 1" descr="A screenshot of a computer screen&#10;&#10;Description automatically generated">
            <a:extLst>
              <a:ext uri="{FF2B5EF4-FFF2-40B4-BE49-F238E27FC236}">
                <a16:creationId xmlns:a16="http://schemas.microsoft.com/office/drawing/2014/main" id="{2BD4762A-50DC-1442-C312-C729C4994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9277" y="1450289"/>
            <a:ext cx="5731510" cy="3679674"/>
          </a:xfrm>
          <a:prstGeom prst="rect">
            <a:avLst/>
          </a:prstGeom>
          <a:noFill/>
          <a:ln>
            <a:noFill/>
          </a:ln>
        </p:spPr>
      </p:pic>
    </p:spTree>
    <p:custDataLst>
      <p:tags r:id="rId1"/>
    </p:custDataLst>
    <p:extLst>
      <p:ext uri="{BB962C8B-B14F-4D97-AF65-F5344CB8AC3E}">
        <p14:creationId xmlns:p14="http://schemas.microsoft.com/office/powerpoint/2010/main" val="16471338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6940-8162-3F57-2D38-7B6F0F5F725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590678B1-F4F4-921C-B913-C3188427D8A4}"/>
              </a:ext>
            </a:extLst>
          </p:cNvPr>
          <p:cNvGrpSpPr/>
          <p:nvPr/>
        </p:nvGrpSpPr>
        <p:grpSpPr>
          <a:xfrm>
            <a:off x="404346" y="1187925"/>
            <a:ext cx="8402769" cy="4520213"/>
            <a:chOff x="561975" y="1912801"/>
            <a:chExt cx="3248025" cy="1747253"/>
          </a:xfrm>
        </p:grpSpPr>
        <p:grpSp>
          <p:nvGrpSpPr>
            <p:cNvPr id="14" name="Group 13">
              <a:extLst>
                <a:ext uri="{FF2B5EF4-FFF2-40B4-BE49-F238E27FC236}">
                  <a16:creationId xmlns:a16="http://schemas.microsoft.com/office/drawing/2014/main" id="{2401E8B7-5500-7F2D-936B-631AE201CF04}"/>
                </a:ext>
              </a:extLst>
            </p:cNvPr>
            <p:cNvGrpSpPr/>
            <p:nvPr/>
          </p:nvGrpSpPr>
          <p:grpSpPr>
            <a:xfrm>
              <a:off x="961002" y="1912801"/>
              <a:ext cx="2449971" cy="1615923"/>
              <a:chOff x="2314574" y="3173966"/>
              <a:chExt cx="4181475" cy="2757968"/>
            </a:xfrm>
          </p:grpSpPr>
          <p:sp>
            <p:nvSpPr>
              <p:cNvPr id="21" name="Freeform: Shape 20">
                <a:extLst>
                  <a:ext uri="{FF2B5EF4-FFF2-40B4-BE49-F238E27FC236}">
                    <a16:creationId xmlns:a16="http://schemas.microsoft.com/office/drawing/2014/main" id="{15B81ECC-85BF-3182-3FA2-5B1B89C69C7A}"/>
                  </a:ext>
                </a:extLst>
              </p:cNvPr>
              <p:cNvSpPr/>
              <p:nvPr/>
            </p:nvSpPr>
            <p:spPr>
              <a:xfrm>
                <a:off x="2314574" y="3173966"/>
                <a:ext cx="4181475" cy="2757968"/>
              </a:xfrm>
              <a:custGeom>
                <a:avLst/>
                <a:gdLst>
                  <a:gd name="connsiteX0" fmla="*/ 135564 w 4181475"/>
                  <a:gd name="connsiteY0" fmla="*/ 0 h 2757968"/>
                  <a:gd name="connsiteX1" fmla="*/ 4045911 w 4181475"/>
                  <a:gd name="connsiteY1" fmla="*/ 0 h 2757968"/>
                  <a:gd name="connsiteX2" fmla="*/ 4181475 w 4181475"/>
                  <a:gd name="connsiteY2" fmla="*/ 135564 h 2757968"/>
                  <a:gd name="connsiteX3" fmla="*/ 4181475 w 4181475"/>
                  <a:gd name="connsiteY3" fmla="*/ 2757968 h 2757968"/>
                  <a:gd name="connsiteX4" fmla="*/ 0 w 4181475"/>
                  <a:gd name="connsiteY4" fmla="*/ 2757968 h 2757968"/>
                  <a:gd name="connsiteX5" fmla="*/ 0 w 4181475"/>
                  <a:gd name="connsiteY5" fmla="*/ 135564 h 2757968"/>
                  <a:gd name="connsiteX6" fmla="*/ 135564 w 4181475"/>
                  <a:gd name="connsiteY6" fmla="*/ 0 h 27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5" h="2757968">
                    <a:moveTo>
                      <a:pt x="135564" y="0"/>
                    </a:moveTo>
                    <a:lnTo>
                      <a:pt x="4045911" y="0"/>
                    </a:lnTo>
                    <a:cubicBezTo>
                      <a:pt x="4120781" y="0"/>
                      <a:pt x="4181475" y="60694"/>
                      <a:pt x="4181475" y="135564"/>
                    </a:cubicBezTo>
                    <a:lnTo>
                      <a:pt x="4181475" y="2757968"/>
                    </a:lnTo>
                    <a:lnTo>
                      <a:pt x="0" y="2757968"/>
                    </a:lnTo>
                    <a:lnTo>
                      <a:pt x="0" y="135564"/>
                    </a:lnTo>
                    <a:cubicBezTo>
                      <a:pt x="0" y="60694"/>
                      <a:pt x="60694" y="0"/>
                      <a:pt x="135564"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647F065B-9CD3-2F98-EF53-5847AE6290BD}"/>
                  </a:ext>
                </a:extLst>
              </p:cNvPr>
              <p:cNvSpPr/>
              <p:nvPr/>
            </p:nvSpPr>
            <p:spPr>
              <a:xfrm>
                <a:off x="2491168" y="3347055"/>
                <a:ext cx="3828287" cy="2427587"/>
              </a:xfrm>
              <a:prstGeom prst="roundRect">
                <a:avLst>
                  <a:gd name="adj" fmla="val 10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449B3C18-67C6-7F75-4BDB-A5CB984CB119}"/>
                </a:ext>
              </a:extLst>
            </p:cNvPr>
            <p:cNvGrpSpPr/>
            <p:nvPr/>
          </p:nvGrpSpPr>
          <p:grpSpPr>
            <a:xfrm>
              <a:off x="561975" y="3521871"/>
              <a:ext cx="3248025" cy="138183"/>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E4C5D148-33DD-F049-717A-384A153DA665}"/>
                  </a:ext>
                </a:extLst>
              </p:cNvPr>
              <p:cNvGrpSpPr/>
              <p:nvPr/>
            </p:nvGrpSpPr>
            <p:grpSpPr>
              <a:xfrm>
                <a:off x="561975" y="3521871"/>
                <a:ext cx="3248025" cy="138183"/>
                <a:chOff x="1514475" y="5594433"/>
                <a:chExt cx="5543550" cy="235843"/>
              </a:xfrm>
            </p:grpSpPr>
            <p:sp>
              <p:nvSpPr>
                <p:cNvPr id="19" name="Rectangle 18">
                  <a:extLst>
                    <a:ext uri="{FF2B5EF4-FFF2-40B4-BE49-F238E27FC236}">
                      <a16:creationId xmlns:a16="http://schemas.microsoft.com/office/drawing/2014/main" id="{E536DA71-63E4-0F54-BF24-EF1C0656995A}"/>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lowchart: Manual Operation 19">
                  <a:extLst>
                    <a:ext uri="{FF2B5EF4-FFF2-40B4-BE49-F238E27FC236}">
                      <a16:creationId xmlns:a16="http://schemas.microsoft.com/office/drawing/2014/main" id="{9536800E-FA74-EBC0-3CDC-6E78D31ED781}"/>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rapezoid 16">
                <a:extLst>
                  <a:ext uri="{FF2B5EF4-FFF2-40B4-BE49-F238E27FC236}">
                    <a16:creationId xmlns:a16="http://schemas.microsoft.com/office/drawing/2014/main" id="{EC9BE98A-CA8F-9160-874B-787A7DFCBCAA}"/>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F35DA4D-FAC1-DEF8-4D4D-4E075269D622}"/>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11" name="Rectangle 10">
            <a:extLst>
              <a:ext uri="{FF2B5EF4-FFF2-40B4-BE49-F238E27FC236}">
                <a16:creationId xmlns:a16="http://schemas.microsoft.com/office/drawing/2014/main" id="{33C87819-29BE-D87C-68C0-AD1617349AF3}"/>
              </a:ext>
            </a:extLst>
          </p:cNvPr>
          <p:cNvSpPr/>
          <p:nvPr/>
        </p:nvSpPr>
        <p:spPr>
          <a:xfrm>
            <a:off x="191911" y="0"/>
            <a:ext cx="8613422" cy="474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C25EFB7C-7B94-AF4F-9CE8-773D74E38B03}"/>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err="1">
                <a:ln>
                  <a:noFill/>
                </a:ln>
                <a:solidFill>
                  <a:srgbClr val="003A70"/>
                </a:solidFill>
                <a:effectLst/>
                <a:uLnTx/>
                <a:uFillTx/>
                <a:latin typeface="Times New Roman" pitchFamily="18" charset="0"/>
                <a:ea typeface="ヒラギノ角ゴ Pro W3"/>
                <a:cs typeface="Times New Roman" pitchFamily="18" charset="0"/>
              </a:rPr>
              <a:t>MyBenefits</a:t>
            </a: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a:t>
            </a:r>
          </a:p>
        </p:txBody>
      </p:sp>
      <p:pic>
        <p:nvPicPr>
          <p:cNvPr id="3" name="Picture 2" descr="A screenshot of a computer screen&#10;&#10;Description automatically generated">
            <a:extLst>
              <a:ext uri="{FF2B5EF4-FFF2-40B4-BE49-F238E27FC236}">
                <a16:creationId xmlns:a16="http://schemas.microsoft.com/office/drawing/2014/main" id="{403936E4-BA06-6F82-BF62-9AD693674D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7776" y="1446311"/>
            <a:ext cx="4998846" cy="3666195"/>
          </a:xfrm>
          <a:prstGeom prst="rect">
            <a:avLst/>
          </a:prstGeom>
          <a:noFill/>
          <a:ln>
            <a:noFill/>
          </a:ln>
        </p:spPr>
      </p:pic>
    </p:spTree>
    <p:custDataLst>
      <p:tags r:id="rId1"/>
    </p:custDataLst>
    <p:extLst>
      <p:ext uri="{BB962C8B-B14F-4D97-AF65-F5344CB8AC3E}">
        <p14:creationId xmlns:p14="http://schemas.microsoft.com/office/powerpoint/2010/main" val="2192819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49A92A-BD74-4D25-980D-1BD646B96AE3}"/>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bonus sacrifice into your pension.</a:t>
            </a:r>
          </a:p>
        </p:txBody>
      </p:sp>
      <p:grpSp>
        <p:nvGrpSpPr>
          <p:cNvPr id="4" name="Group 3">
            <a:extLst>
              <a:ext uri="{FF2B5EF4-FFF2-40B4-BE49-F238E27FC236}">
                <a16:creationId xmlns:a16="http://schemas.microsoft.com/office/drawing/2014/main" id="{A18BDDC1-8D7D-4070-BD04-ACCCFF105ED2}"/>
              </a:ext>
            </a:extLst>
          </p:cNvPr>
          <p:cNvGrpSpPr/>
          <p:nvPr/>
        </p:nvGrpSpPr>
        <p:grpSpPr>
          <a:xfrm>
            <a:off x="615681" y="1387361"/>
            <a:ext cx="7910833" cy="1657692"/>
            <a:chOff x="7852832" y="1900070"/>
            <a:chExt cx="7910833" cy="1657692"/>
          </a:xfrm>
        </p:grpSpPr>
        <p:grpSp>
          <p:nvGrpSpPr>
            <p:cNvPr id="5" name="Group 4">
              <a:extLst>
                <a:ext uri="{FF2B5EF4-FFF2-40B4-BE49-F238E27FC236}">
                  <a16:creationId xmlns:a16="http://schemas.microsoft.com/office/drawing/2014/main" id="{06EA459F-1D66-4EF9-AFA1-44445D5FB1F4}"/>
                </a:ext>
              </a:extLst>
            </p:cNvPr>
            <p:cNvGrpSpPr/>
            <p:nvPr/>
          </p:nvGrpSpPr>
          <p:grpSpPr>
            <a:xfrm>
              <a:off x="7852832" y="1900070"/>
              <a:ext cx="7910833" cy="1549126"/>
              <a:chOff x="6326850" y="2525315"/>
              <a:chExt cx="7910833" cy="1549126"/>
            </a:xfrm>
          </p:grpSpPr>
          <p:sp>
            <p:nvSpPr>
              <p:cNvPr id="8" name="Rounded Rectangle 7">
                <a:extLst>
                  <a:ext uri="{FF2B5EF4-FFF2-40B4-BE49-F238E27FC236}">
                    <a16:creationId xmlns:a16="http://schemas.microsoft.com/office/drawing/2014/main" id="{A07069F6-07B5-4271-83EE-FF0F0B503159}"/>
                  </a:ext>
                </a:extLst>
              </p:cNvPr>
              <p:cNvSpPr/>
              <p:nvPr/>
            </p:nvSpPr>
            <p:spPr>
              <a:xfrm>
                <a:off x="6490380" y="2859714"/>
                <a:ext cx="7747303" cy="1214727"/>
              </a:xfrm>
              <a:prstGeom prst="roundRect">
                <a:avLst/>
              </a:prstGeom>
              <a:solidFill>
                <a:schemeClr val="bg2"/>
              </a:solidFill>
              <a:ln w="31750">
                <a:solidFill>
                  <a:srgbClr val="00A5E3"/>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602565AA-824C-4F3B-9B68-A69316C27F1F}"/>
                  </a:ext>
                </a:extLst>
              </p:cNvPr>
              <p:cNvGrpSpPr/>
              <p:nvPr/>
            </p:nvGrpSpPr>
            <p:grpSpPr>
              <a:xfrm>
                <a:off x="6326850" y="2525315"/>
                <a:ext cx="466446" cy="644882"/>
                <a:chOff x="7831213" y="3502088"/>
                <a:chExt cx="1156990" cy="1599591"/>
              </a:xfrm>
            </p:grpSpPr>
            <p:sp>
              <p:nvSpPr>
                <p:cNvPr id="10" name="Freeform 148">
                  <a:extLst>
                    <a:ext uri="{FF2B5EF4-FFF2-40B4-BE49-F238E27FC236}">
                      <a16:creationId xmlns:a16="http://schemas.microsoft.com/office/drawing/2014/main" id="{F16A8332-9392-45F0-96A8-BDEA9D170FB6}"/>
                    </a:ext>
                  </a:extLst>
                </p:cNvPr>
                <p:cNvSpPr/>
                <p:nvPr/>
              </p:nvSpPr>
              <p:spPr>
                <a:xfrm>
                  <a:off x="8295558" y="4585310"/>
                  <a:ext cx="4868" cy="7868"/>
                </a:xfrm>
                <a:custGeom>
                  <a:avLst/>
                  <a:gdLst>
                    <a:gd name="connsiteX0" fmla="*/ 0 w 4868"/>
                    <a:gd name="connsiteY0" fmla="*/ 0 h 7868"/>
                    <a:gd name="connsiteX1" fmla="*/ 4868 w 4868"/>
                    <a:gd name="connsiteY1" fmla="*/ 3786 h 7868"/>
                    <a:gd name="connsiteX2" fmla="*/ 4033 w 4868"/>
                    <a:gd name="connsiteY2" fmla="*/ 7868 h 7868"/>
                    <a:gd name="connsiteX3" fmla="*/ 0 w 4868"/>
                    <a:gd name="connsiteY3" fmla="*/ 0 h 7868"/>
                  </a:gdLst>
                  <a:ahLst/>
                  <a:cxnLst>
                    <a:cxn ang="0">
                      <a:pos x="connsiteX0" y="connsiteY0"/>
                    </a:cxn>
                    <a:cxn ang="0">
                      <a:pos x="connsiteX1" y="connsiteY1"/>
                    </a:cxn>
                    <a:cxn ang="0">
                      <a:pos x="connsiteX2" y="connsiteY2"/>
                    </a:cxn>
                    <a:cxn ang="0">
                      <a:pos x="connsiteX3" y="connsiteY3"/>
                    </a:cxn>
                  </a:cxnLst>
                  <a:rect l="l" t="t" r="r" b="b"/>
                  <a:pathLst>
                    <a:path w="4868" h="7868">
                      <a:moveTo>
                        <a:pt x="0" y="0"/>
                      </a:moveTo>
                      <a:lnTo>
                        <a:pt x="4868" y="3786"/>
                      </a:lnTo>
                      <a:lnTo>
                        <a:pt x="4033" y="7868"/>
                      </a:lnTo>
                      <a:lnTo>
                        <a:pt x="0" y="0"/>
                      </a:lnTo>
                      <a:close/>
                    </a:path>
                  </a:pathLst>
                </a:custGeom>
                <a:solidFill>
                  <a:srgbClr val="F0C4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sp>
              <p:nvSpPr>
                <p:cNvPr id="11" name="Freeform 149">
                  <a:extLst>
                    <a:ext uri="{FF2B5EF4-FFF2-40B4-BE49-F238E27FC236}">
                      <a16:creationId xmlns:a16="http://schemas.microsoft.com/office/drawing/2014/main" id="{23C39093-3CC0-480A-8745-AA793BA3E823}"/>
                    </a:ext>
                  </a:extLst>
                </p:cNvPr>
                <p:cNvSpPr/>
                <p:nvPr/>
              </p:nvSpPr>
              <p:spPr>
                <a:xfrm>
                  <a:off x="8115580" y="3760640"/>
                  <a:ext cx="605729" cy="785445"/>
                </a:xfrm>
                <a:custGeom>
                  <a:avLst/>
                  <a:gdLst>
                    <a:gd name="connsiteX0" fmla="*/ 271867 w 605729"/>
                    <a:gd name="connsiteY0" fmla="*/ 0 h 785445"/>
                    <a:gd name="connsiteX1" fmla="*/ 441368 w 605729"/>
                    <a:gd name="connsiteY1" fmla="*/ 114848 h 785445"/>
                    <a:gd name="connsiteX2" fmla="*/ 588540 w 605729"/>
                    <a:gd name="connsiteY2" fmla="*/ 229507 h 785445"/>
                    <a:gd name="connsiteX3" fmla="*/ 591099 w 605729"/>
                    <a:gd name="connsiteY3" fmla="*/ 233648 h 785445"/>
                    <a:gd name="connsiteX4" fmla="*/ 600184 w 605729"/>
                    <a:gd name="connsiteY4" fmla="*/ 255531 h 785445"/>
                    <a:gd name="connsiteX5" fmla="*/ 601390 w 605729"/>
                    <a:gd name="connsiteY5" fmla="*/ 339310 h 785445"/>
                    <a:gd name="connsiteX6" fmla="*/ 604504 w 605729"/>
                    <a:gd name="connsiteY6" fmla="*/ 353061 h 785445"/>
                    <a:gd name="connsiteX7" fmla="*/ 604898 w 605729"/>
                    <a:gd name="connsiteY7" fmla="*/ 387007 h 785445"/>
                    <a:gd name="connsiteX8" fmla="*/ 603502 w 605729"/>
                    <a:gd name="connsiteY8" fmla="*/ 392994 h 785445"/>
                    <a:gd name="connsiteX9" fmla="*/ 603894 w 605729"/>
                    <a:gd name="connsiteY9" fmla="*/ 402838 h 785445"/>
                    <a:gd name="connsiteX10" fmla="*/ 602938 w 605729"/>
                    <a:gd name="connsiteY10" fmla="*/ 409471 h 785445"/>
                    <a:gd name="connsiteX11" fmla="*/ 603894 w 605729"/>
                    <a:gd name="connsiteY11" fmla="*/ 433478 h 785445"/>
                    <a:gd name="connsiteX12" fmla="*/ 600294 w 605729"/>
                    <a:gd name="connsiteY12" fmla="*/ 458474 h 785445"/>
                    <a:gd name="connsiteX13" fmla="*/ 596945 w 605729"/>
                    <a:gd name="connsiteY13" fmla="*/ 468319 h 785445"/>
                    <a:gd name="connsiteX14" fmla="*/ 595101 w 605729"/>
                    <a:gd name="connsiteY14" fmla="*/ 481048 h 785445"/>
                    <a:gd name="connsiteX15" fmla="*/ 569226 w 605729"/>
                    <a:gd name="connsiteY15" fmla="*/ 534642 h 785445"/>
                    <a:gd name="connsiteX16" fmla="*/ 563518 w 605729"/>
                    <a:gd name="connsiteY16" fmla="*/ 540398 h 785445"/>
                    <a:gd name="connsiteX17" fmla="*/ 557632 w 605729"/>
                    <a:gd name="connsiteY17" fmla="*/ 550724 h 785445"/>
                    <a:gd name="connsiteX18" fmla="*/ 546174 w 605729"/>
                    <a:gd name="connsiteY18" fmla="*/ 564567 h 785445"/>
                    <a:gd name="connsiteX19" fmla="*/ 539480 w 605729"/>
                    <a:gd name="connsiteY19" fmla="*/ 570488 h 785445"/>
                    <a:gd name="connsiteX20" fmla="*/ 535760 w 605729"/>
                    <a:gd name="connsiteY20" fmla="*/ 577015 h 785445"/>
                    <a:gd name="connsiteX21" fmla="*/ 528660 w 605729"/>
                    <a:gd name="connsiteY21" fmla="*/ 585159 h 785445"/>
                    <a:gd name="connsiteX22" fmla="*/ 520948 w 605729"/>
                    <a:gd name="connsiteY22" fmla="*/ 598689 h 785445"/>
                    <a:gd name="connsiteX23" fmla="*/ 486052 w 605729"/>
                    <a:gd name="connsiteY23" fmla="*/ 631120 h 785445"/>
                    <a:gd name="connsiteX24" fmla="*/ 484225 w 605729"/>
                    <a:gd name="connsiteY24" fmla="*/ 631946 h 785445"/>
                    <a:gd name="connsiteX25" fmla="*/ 469602 w 605729"/>
                    <a:gd name="connsiteY25" fmla="*/ 642926 h 785445"/>
                    <a:gd name="connsiteX26" fmla="*/ 458932 w 605729"/>
                    <a:gd name="connsiteY26" fmla="*/ 647750 h 785445"/>
                    <a:gd name="connsiteX27" fmla="*/ 471149 w 605729"/>
                    <a:gd name="connsiteY27" fmla="*/ 624620 h 785445"/>
                    <a:gd name="connsiteX28" fmla="*/ 487360 w 605729"/>
                    <a:gd name="connsiteY28" fmla="*/ 522123 h 785445"/>
                    <a:gd name="connsiteX29" fmla="*/ 487360 w 605729"/>
                    <a:gd name="connsiteY29" fmla="*/ 522123 h 785445"/>
                    <a:gd name="connsiteX30" fmla="*/ 483169 w 605729"/>
                    <a:gd name="connsiteY30" fmla="*/ 575191 h 785445"/>
                    <a:gd name="connsiteX31" fmla="*/ 471149 w 605729"/>
                    <a:gd name="connsiteY31" fmla="*/ 624619 h 785445"/>
                    <a:gd name="connsiteX32" fmla="*/ 458932 w 605729"/>
                    <a:gd name="connsiteY32" fmla="*/ 647749 h 785445"/>
                    <a:gd name="connsiteX33" fmla="*/ 454856 w 605729"/>
                    <a:gd name="connsiteY33" fmla="*/ 649592 h 785445"/>
                    <a:gd name="connsiteX34" fmla="*/ 450525 w 605729"/>
                    <a:gd name="connsiteY34" fmla="*/ 652935 h 785445"/>
                    <a:gd name="connsiteX35" fmla="*/ 447732 w 605729"/>
                    <a:gd name="connsiteY35" fmla="*/ 654198 h 785445"/>
                    <a:gd name="connsiteX36" fmla="*/ 449947 w 605729"/>
                    <a:gd name="connsiteY36" fmla="*/ 664760 h 785445"/>
                    <a:gd name="connsiteX37" fmla="*/ 426940 w 605729"/>
                    <a:gd name="connsiteY37" fmla="*/ 708319 h 785445"/>
                    <a:gd name="connsiteX38" fmla="*/ 281073 w 605729"/>
                    <a:gd name="connsiteY38" fmla="*/ 785445 h 785445"/>
                    <a:gd name="connsiteX39" fmla="*/ 135206 w 605729"/>
                    <a:gd name="connsiteY39" fmla="*/ 708319 h 785445"/>
                    <a:gd name="connsiteX40" fmla="*/ 120894 w 605729"/>
                    <a:gd name="connsiteY40" fmla="*/ 681222 h 785445"/>
                    <a:gd name="connsiteX41" fmla="*/ 121261 w 605729"/>
                    <a:gd name="connsiteY41" fmla="*/ 679425 h 785445"/>
                    <a:gd name="connsiteX42" fmla="*/ 119027 w 605729"/>
                    <a:gd name="connsiteY42" fmla="*/ 677688 h 785445"/>
                    <a:gd name="connsiteX43" fmla="*/ 90997 w 605729"/>
                    <a:gd name="connsiteY43" fmla="*/ 624619 h 785445"/>
                    <a:gd name="connsiteX44" fmla="*/ 78978 w 605729"/>
                    <a:gd name="connsiteY44" fmla="*/ 575191 h 785445"/>
                    <a:gd name="connsiteX45" fmla="*/ 74786 w 605729"/>
                    <a:gd name="connsiteY45" fmla="*/ 522123 h 785445"/>
                    <a:gd name="connsiteX46" fmla="*/ 74786 w 605729"/>
                    <a:gd name="connsiteY46" fmla="*/ 522123 h 785445"/>
                    <a:gd name="connsiteX47" fmla="*/ 90997 w 605729"/>
                    <a:gd name="connsiteY47" fmla="*/ 624620 h 785445"/>
                    <a:gd name="connsiteX48" fmla="*/ 119027 w 605729"/>
                    <a:gd name="connsiteY48" fmla="*/ 677689 h 785445"/>
                    <a:gd name="connsiteX49" fmla="*/ 107746 w 605729"/>
                    <a:gd name="connsiteY49" fmla="*/ 668916 h 785445"/>
                    <a:gd name="connsiteX50" fmla="*/ 81813 w 605729"/>
                    <a:gd name="connsiteY50" fmla="*/ 643684 h 785445"/>
                    <a:gd name="connsiteX51" fmla="*/ 33254 w 605729"/>
                    <a:gd name="connsiteY51" fmla="*/ 571973 h 785445"/>
                    <a:gd name="connsiteX52" fmla="*/ 32899 w 605729"/>
                    <a:gd name="connsiteY52" fmla="*/ 568381 h 785445"/>
                    <a:gd name="connsiteX53" fmla="*/ 32755 w 605729"/>
                    <a:gd name="connsiteY53" fmla="*/ 568146 h 785445"/>
                    <a:gd name="connsiteX54" fmla="*/ 4993 w 605729"/>
                    <a:gd name="connsiteY54" fmla="*/ 433452 h 785445"/>
                    <a:gd name="connsiteX55" fmla="*/ 11294 w 605729"/>
                    <a:gd name="connsiteY55" fmla="*/ 283421 h 785445"/>
                    <a:gd name="connsiteX56" fmla="*/ 12307 w 605729"/>
                    <a:gd name="connsiteY56" fmla="*/ 283810 h 785445"/>
                    <a:gd name="connsiteX57" fmla="*/ 12264 w 605729"/>
                    <a:gd name="connsiteY57" fmla="*/ 280647 h 785445"/>
                    <a:gd name="connsiteX58" fmla="*/ 14714 w 605729"/>
                    <a:gd name="connsiteY58" fmla="*/ 279851 h 785445"/>
                    <a:gd name="connsiteX59" fmla="*/ 193577 w 605729"/>
                    <a:gd name="connsiteY59" fmla="*/ 130368 h 785445"/>
                    <a:gd name="connsiteX60" fmla="*/ 219712 w 605729"/>
                    <a:gd name="connsiteY60" fmla="*/ 97317 h 785445"/>
                    <a:gd name="connsiteX61" fmla="*/ 239858 w 605729"/>
                    <a:gd name="connsiteY61" fmla="*/ 68877 h 78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5729" h="785445">
                      <a:moveTo>
                        <a:pt x="271867" y="0"/>
                      </a:moveTo>
                      <a:cubicBezTo>
                        <a:pt x="297392" y="41899"/>
                        <a:pt x="388589" y="76597"/>
                        <a:pt x="441368" y="114848"/>
                      </a:cubicBezTo>
                      <a:cubicBezTo>
                        <a:pt x="494147" y="153099"/>
                        <a:pt x="563585" y="209707"/>
                        <a:pt x="588540" y="229507"/>
                      </a:cubicBezTo>
                      <a:lnTo>
                        <a:pt x="591099" y="233648"/>
                      </a:lnTo>
                      <a:cubicBezTo>
                        <a:pt x="594645" y="240557"/>
                        <a:pt x="597697" y="247865"/>
                        <a:pt x="600184" y="255531"/>
                      </a:cubicBezTo>
                      <a:cubicBezTo>
                        <a:pt x="600586" y="283457"/>
                        <a:pt x="600988" y="311384"/>
                        <a:pt x="601390" y="339310"/>
                      </a:cubicBezTo>
                      <a:lnTo>
                        <a:pt x="604504" y="353061"/>
                      </a:lnTo>
                      <a:cubicBezTo>
                        <a:pt x="606014" y="364557"/>
                        <a:pt x="606108" y="375955"/>
                        <a:pt x="604898" y="387007"/>
                      </a:cubicBezTo>
                      <a:lnTo>
                        <a:pt x="603502" y="392994"/>
                      </a:lnTo>
                      <a:cubicBezTo>
                        <a:pt x="603632" y="396275"/>
                        <a:pt x="603763" y="399556"/>
                        <a:pt x="603894" y="402838"/>
                      </a:cubicBezTo>
                      <a:lnTo>
                        <a:pt x="602938" y="409471"/>
                      </a:lnTo>
                      <a:lnTo>
                        <a:pt x="603894" y="433478"/>
                      </a:lnTo>
                      <a:cubicBezTo>
                        <a:pt x="603450" y="442013"/>
                        <a:pt x="602233" y="450382"/>
                        <a:pt x="600294" y="458474"/>
                      </a:cubicBezTo>
                      <a:lnTo>
                        <a:pt x="596945" y="468319"/>
                      </a:lnTo>
                      <a:lnTo>
                        <a:pt x="595101" y="481048"/>
                      </a:lnTo>
                      <a:cubicBezTo>
                        <a:pt x="590635" y="501078"/>
                        <a:pt x="581764" y="519489"/>
                        <a:pt x="569226" y="534642"/>
                      </a:cubicBezTo>
                      <a:lnTo>
                        <a:pt x="563518" y="540398"/>
                      </a:lnTo>
                      <a:lnTo>
                        <a:pt x="557632" y="550724"/>
                      </a:lnTo>
                      <a:cubicBezTo>
                        <a:pt x="554157" y="555633"/>
                        <a:pt x="550331" y="560263"/>
                        <a:pt x="546174" y="564567"/>
                      </a:cubicBezTo>
                      <a:lnTo>
                        <a:pt x="539480" y="570488"/>
                      </a:lnTo>
                      <a:lnTo>
                        <a:pt x="535760" y="577015"/>
                      </a:lnTo>
                      <a:lnTo>
                        <a:pt x="528660" y="585159"/>
                      </a:lnTo>
                      <a:lnTo>
                        <a:pt x="520948" y="598689"/>
                      </a:lnTo>
                      <a:cubicBezTo>
                        <a:pt x="511681" y="611780"/>
                        <a:pt x="499917" y="622884"/>
                        <a:pt x="486052" y="631120"/>
                      </a:cubicBezTo>
                      <a:lnTo>
                        <a:pt x="484225" y="631946"/>
                      </a:lnTo>
                      <a:lnTo>
                        <a:pt x="469602" y="642926"/>
                      </a:lnTo>
                      <a:lnTo>
                        <a:pt x="458932" y="647750"/>
                      </a:lnTo>
                      <a:lnTo>
                        <a:pt x="471149" y="624620"/>
                      </a:lnTo>
                      <a:cubicBezTo>
                        <a:pt x="481588" y="593117"/>
                        <a:pt x="487360" y="558480"/>
                        <a:pt x="487360" y="522123"/>
                      </a:cubicBezTo>
                      <a:lnTo>
                        <a:pt x="487360" y="522123"/>
                      </a:lnTo>
                      <a:lnTo>
                        <a:pt x="483169" y="575191"/>
                      </a:lnTo>
                      <a:cubicBezTo>
                        <a:pt x="480421" y="592333"/>
                        <a:pt x="476368" y="608868"/>
                        <a:pt x="471149" y="624619"/>
                      </a:cubicBezTo>
                      <a:lnTo>
                        <a:pt x="458932" y="647749"/>
                      </a:lnTo>
                      <a:lnTo>
                        <a:pt x="454856" y="649592"/>
                      </a:lnTo>
                      <a:lnTo>
                        <a:pt x="450525" y="652935"/>
                      </a:lnTo>
                      <a:lnTo>
                        <a:pt x="447732" y="654198"/>
                      </a:lnTo>
                      <a:lnTo>
                        <a:pt x="449947" y="664760"/>
                      </a:lnTo>
                      <a:lnTo>
                        <a:pt x="426940" y="708319"/>
                      </a:lnTo>
                      <a:cubicBezTo>
                        <a:pt x="389609" y="755972"/>
                        <a:pt x="338038" y="785445"/>
                        <a:pt x="281073" y="785445"/>
                      </a:cubicBezTo>
                      <a:cubicBezTo>
                        <a:pt x="224109" y="785445"/>
                        <a:pt x="172537" y="755972"/>
                        <a:pt x="135206" y="708319"/>
                      </a:cubicBezTo>
                      <a:lnTo>
                        <a:pt x="120894" y="681222"/>
                      </a:lnTo>
                      <a:lnTo>
                        <a:pt x="121261" y="679425"/>
                      </a:lnTo>
                      <a:lnTo>
                        <a:pt x="119027" y="677688"/>
                      </a:lnTo>
                      <a:lnTo>
                        <a:pt x="90997" y="624619"/>
                      </a:lnTo>
                      <a:cubicBezTo>
                        <a:pt x="85778" y="608868"/>
                        <a:pt x="81726" y="592333"/>
                        <a:pt x="78978" y="575191"/>
                      </a:cubicBezTo>
                      <a:lnTo>
                        <a:pt x="74786" y="522123"/>
                      </a:lnTo>
                      <a:lnTo>
                        <a:pt x="74786" y="522123"/>
                      </a:lnTo>
                      <a:cubicBezTo>
                        <a:pt x="74786" y="558480"/>
                        <a:pt x="80559" y="593117"/>
                        <a:pt x="90997" y="624620"/>
                      </a:cubicBezTo>
                      <a:lnTo>
                        <a:pt x="119027" y="677689"/>
                      </a:lnTo>
                      <a:lnTo>
                        <a:pt x="107746" y="668916"/>
                      </a:lnTo>
                      <a:cubicBezTo>
                        <a:pt x="99350" y="661559"/>
                        <a:pt x="90563" y="653053"/>
                        <a:pt x="81813" y="643684"/>
                      </a:cubicBezTo>
                      <a:cubicBezTo>
                        <a:pt x="55563" y="615575"/>
                        <a:pt x="37096" y="587671"/>
                        <a:pt x="33254" y="571973"/>
                      </a:cubicBezTo>
                      <a:lnTo>
                        <a:pt x="32899" y="568381"/>
                      </a:lnTo>
                      <a:lnTo>
                        <a:pt x="32755" y="568146"/>
                      </a:lnTo>
                      <a:cubicBezTo>
                        <a:pt x="22522" y="546553"/>
                        <a:pt x="11458" y="494638"/>
                        <a:pt x="4993" y="433452"/>
                      </a:cubicBezTo>
                      <a:cubicBezTo>
                        <a:pt x="-3626" y="351871"/>
                        <a:pt x="-805" y="284699"/>
                        <a:pt x="11294" y="283421"/>
                      </a:cubicBezTo>
                      <a:lnTo>
                        <a:pt x="12307" y="283810"/>
                      </a:lnTo>
                      <a:cubicBezTo>
                        <a:pt x="12292" y="282756"/>
                        <a:pt x="12278" y="281701"/>
                        <a:pt x="12264" y="280647"/>
                      </a:cubicBezTo>
                      <a:lnTo>
                        <a:pt x="14714" y="279851"/>
                      </a:lnTo>
                      <a:cubicBezTo>
                        <a:pt x="65852" y="257771"/>
                        <a:pt x="132446" y="203701"/>
                        <a:pt x="193577" y="130368"/>
                      </a:cubicBezTo>
                      <a:cubicBezTo>
                        <a:pt x="202747" y="119369"/>
                        <a:pt x="211468" y="108326"/>
                        <a:pt x="219712" y="97317"/>
                      </a:cubicBezTo>
                      <a:lnTo>
                        <a:pt x="239858" y="68877"/>
                      </a:lnTo>
                      <a:close/>
                    </a:path>
                  </a:pathLst>
                </a:custGeom>
                <a:solidFill>
                  <a:srgbClr val="F0C4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sp>
              <p:nvSpPr>
                <p:cNvPr id="12" name="Freeform 150">
                  <a:extLst>
                    <a:ext uri="{FF2B5EF4-FFF2-40B4-BE49-F238E27FC236}">
                      <a16:creationId xmlns:a16="http://schemas.microsoft.com/office/drawing/2014/main" id="{FD29D411-504E-469F-B2C7-70ACD0DA2544}"/>
                    </a:ext>
                  </a:extLst>
                </p:cNvPr>
                <p:cNvSpPr/>
                <p:nvPr/>
              </p:nvSpPr>
              <p:spPr>
                <a:xfrm>
                  <a:off x="8176769" y="4425401"/>
                  <a:ext cx="541729" cy="344195"/>
                </a:xfrm>
                <a:custGeom>
                  <a:avLst/>
                  <a:gdLst>
                    <a:gd name="connsiteX0" fmla="*/ 388758 w 541729"/>
                    <a:gd name="connsiteY0" fmla="*/ 0 h 344195"/>
                    <a:gd name="connsiteX1" fmla="*/ 393742 w 541729"/>
                    <a:gd name="connsiteY1" fmla="*/ 23763 h 344195"/>
                    <a:gd name="connsiteX2" fmla="*/ 399887 w 541729"/>
                    <a:gd name="connsiteY2" fmla="*/ 53057 h 344195"/>
                    <a:gd name="connsiteX3" fmla="*/ 410960 w 541729"/>
                    <a:gd name="connsiteY3" fmla="*/ 105507 h 344195"/>
                    <a:gd name="connsiteX4" fmla="*/ 541729 w 541729"/>
                    <a:gd name="connsiteY4" fmla="*/ 146764 h 344195"/>
                    <a:gd name="connsiteX5" fmla="*/ 539454 w 541729"/>
                    <a:gd name="connsiteY5" fmla="*/ 153977 h 344195"/>
                    <a:gd name="connsiteX6" fmla="*/ 538016 w 541729"/>
                    <a:gd name="connsiteY6" fmla="*/ 171240 h 344195"/>
                    <a:gd name="connsiteX7" fmla="*/ 529830 w 541729"/>
                    <a:gd name="connsiteY7" fmla="*/ 269489 h 344195"/>
                    <a:gd name="connsiteX8" fmla="*/ 512360 w 541729"/>
                    <a:gd name="connsiteY8" fmla="*/ 281842 h 344195"/>
                    <a:gd name="connsiteX9" fmla="*/ 261724 w 541729"/>
                    <a:gd name="connsiteY9" fmla="*/ 344195 h 344195"/>
                    <a:gd name="connsiteX10" fmla="*/ 52149 w 541729"/>
                    <a:gd name="connsiteY10" fmla="*/ 303099 h 344195"/>
                    <a:gd name="connsiteX11" fmla="*/ 31518 w 541729"/>
                    <a:gd name="connsiteY11" fmla="*/ 292418 h 344195"/>
                    <a:gd name="connsiteX12" fmla="*/ 4927 w 541729"/>
                    <a:gd name="connsiteY12" fmla="*/ 149975 h 344195"/>
                    <a:gd name="connsiteX13" fmla="*/ 0 w 541729"/>
                    <a:gd name="connsiteY13" fmla="*/ 123581 h 344195"/>
                    <a:gd name="connsiteX14" fmla="*/ 39299 w 541729"/>
                    <a:gd name="connsiteY14" fmla="*/ 116244 h 344195"/>
                    <a:gd name="connsiteX15" fmla="*/ 58435 w 541729"/>
                    <a:gd name="connsiteY15" fmla="*/ 22667 h 344195"/>
                    <a:gd name="connsiteX16" fmla="*/ 59705 w 541729"/>
                    <a:gd name="connsiteY16" fmla="*/ 16462 h 344195"/>
                    <a:gd name="connsiteX17" fmla="*/ 74017 w 541729"/>
                    <a:gd name="connsiteY17" fmla="*/ 43559 h 344195"/>
                    <a:gd name="connsiteX18" fmla="*/ 219884 w 541729"/>
                    <a:gd name="connsiteY18" fmla="*/ 120685 h 344195"/>
                    <a:gd name="connsiteX19" fmla="*/ 365751 w 541729"/>
                    <a:gd name="connsiteY19" fmla="*/ 43559 h 344195"/>
                    <a:gd name="connsiteX20" fmla="*/ 388758 w 541729"/>
                    <a:gd name="connsiteY20" fmla="*/ 0 h 3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729" h="344195">
                      <a:moveTo>
                        <a:pt x="388758" y="0"/>
                      </a:moveTo>
                      <a:lnTo>
                        <a:pt x="393742" y="23763"/>
                      </a:lnTo>
                      <a:lnTo>
                        <a:pt x="399887" y="53057"/>
                      </a:lnTo>
                      <a:lnTo>
                        <a:pt x="410960" y="105507"/>
                      </a:lnTo>
                      <a:lnTo>
                        <a:pt x="541729" y="146764"/>
                      </a:lnTo>
                      <a:lnTo>
                        <a:pt x="539454" y="153977"/>
                      </a:lnTo>
                      <a:lnTo>
                        <a:pt x="538016" y="171240"/>
                      </a:lnTo>
                      <a:lnTo>
                        <a:pt x="529830" y="269489"/>
                      </a:lnTo>
                      <a:lnTo>
                        <a:pt x="512360" y="281842"/>
                      </a:lnTo>
                      <a:cubicBezTo>
                        <a:pt x="448753" y="320312"/>
                        <a:pt x="359961" y="344195"/>
                        <a:pt x="261724" y="344195"/>
                      </a:cubicBezTo>
                      <a:cubicBezTo>
                        <a:pt x="183134" y="344195"/>
                        <a:pt x="110590" y="328910"/>
                        <a:pt x="52149" y="303099"/>
                      </a:cubicBezTo>
                      <a:lnTo>
                        <a:pt x="31518" y="292418"/>
                      </a:lnTo>
                      <a:lnTo>
                        <a:pt x="4927" y="149975"/>
                      </a:lnTo>
                      <a:lnTo>
                        <a:pt x="0" y="123581"/>
                      </a:lnTo>
                      <a:lnTo>
                        <a:pt x="39299" y="116244"/>
                      </a:lnTo>
                      <a:lnTo>
                        <a:pt x="58435" y="22667"/>
                      </a:lnTo>
                      <a:lnTo>
                        <a:pt x="59705" y="16462"/>
                      </a:lnTo>
                      <a:lnTo>
                        <a:pt x="74017" y="43559"/>
                      </a:lnTo>
                      <a:cubicBezTo>
                        <a:pt x="111348" y="91212"/>
                        <a:pt x="162920" y="120685"/>
                        <a:pt x="219884" y="120685"/>
                      </a:cubicBezTo>
                      <a:cubicBezTo>
                        <a:pt x="276849" y="120685"/>
                        <a:pt x="328420" y="91212"/>
                        <a:pt x="365751" y="43559"/>
                      </a:cubicBezTo>
                      <a:lnTo>
                        <a:pt x="388758" y="0"/>
                      </a:lnTo>
                      <a:close/>
                    </a:path>
                  </a:pathLst>
                </a:custGeom>
                <a:solidFill>
                  <a:srgbClr val="E9AA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sp>
              <p:nvSpPr>
                <p:cNvPr id="13" name="Freeform 151">
                  <a:extLst>
                    <a:ext uri="{FF2B5EF4-FFF2-40B4-BE49-F238E27FC236}">
                      <a16:creationId xmlns:a16="http://schemas.microsoft.com/office/drawing/2014/main" id="{923010E4-AB2B-4EE6-ABD6-4E1C32860031}"/>
                    </a:ext>
                  </a:extLst>
                </p:cNvPr>
                <p:cNvSpPr/>
                <p:nvPr/>
              </p:nvSpPr>
              <p:spPr>
                <a:xfrm>
                  <a:off x="8234607" y="4438328"/>
                  <a:ext cx="2234" cy="3534"/>
                </a:xfrm>
                <a:custGeom>
                  <a:avLst/>
                  <a:gdLst>
                    <a:gd name="connsiteX0" fmla="*/ 0 w 2234"/>
                    <a:gd name="connsiteY0" fmla="*/ 0 h 3534"/>
                    <a:gd name="connsiteX1" fmla="*/ 2234 w 2234"/>
                    <a:gd name="connsiteY1" fmla="*/ 1737 h 3534"/>
                    <a:gd name="connsiteX2" fmla="*/ 1867 w 2234"/>
                    <a:gd name="connsiteY2" fmla="*/ 3534 h 3534"/>
                    <a:gd name="connsiteX3" fmla="*/ 0 w 2234"/>
                    <a:gd name="connsiteY3" fmla="*/ 0 h 3534"/>
                  </a:gdLst>
                  <a:ahLst/>
                  <a:cxnLst>
                    <a:cxn ang="0">
                      <a:pos x="connsiteX0" y="connsiteY0"/>
                    </a:cxn>
                    <a:cxn ang="0">
                      <a:pos x="connsiteX1" y="connsiteY1"/>
                    </a:cxn>
                    <a:cxn ang="0">
                      <a:pos x="connsiteX2" y="connsiteY2"/>
                    </a:cxn>
                    <a:cxn ang="0">
                      <a:pos x="connsiteX3" y="connsiteY3"/>
                    </a:cxn>
                  </a:cxnLst>
                  <a:rect l="l" t="t" r="r" b="b"/>
                  <a:pathLst>
                    <a:path w="2234" h="3534">
                      <a:moveTo>
                        <a:pt x="0" y="0"/>
                      </a:moveTo>
                      <a:lnTo>
                        <a:pt x="2234" y="1737"/>
                      </a:lnTo>
                      <a:lnTo>
                        <a:pt x="1867" y="3534"/>
                      </a:lnTo>
                      <a:lnTo>
                        <a:pt x="0" y="0"/>
                      </a:lnTo>
                      <a:close/>
                    </a:path>
                  </a:pathLst>
                </a:custGeom>
                <a:solidFill>
                  <a:srgbClr val="F0C4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sp>
              <p:nvSpPr>
                <p:cNvPr id="14" name="Freeform 152">
                  <a:extLst>
                    <a:ext uri="{FF2B5EF4-FFF2-40B4-BE49-F238E27FC236}">
                      <a16:creationId xmlns:a16="http://schemas.microsoft.com/office/drawing/2014/main" id="{9E1313D4-9EE4-472F-8676-E045C0258EDB}"/>
                    </a:ext>
                  </a:extLst>
                </p:cNvPr>
                <p:cNvSpPr/>
                <p:nvPr/>
              </p:nvSpPr>
              <p:spPr>
                <a:xfrm>
                  <a:off x="7972652" y="3502088"/>
                  <a:ext cx="890812" cy="1406010"/>
                </a:xfrm>
                <a:custGeom>
                  <a:avLst/>
                  <a:gdLst>
                    <a:gd name="connsiteX0" fmla="*/ 462376 w 3393369"/>
                    <a:gd name="connsiteY0" fmla="*/ 2821763 h 5355908"/>
                    <a:gd name="connsiteX1" fmla="*/ 453270 w 3393369"/>
                    <a:gd name="connsiteY1" fmla="*/ 2832614 h 5355908"/>
                    <a:gd name="connsiteX2" fmla="*/ 413702 w 3393369"/>
                    <a:gd name="connsiteY2" fmla="*/ 2901885 h 5355908"/>
                    <a:gd name="connsiteX3" fmla="*/ 403788 w 3393369"/>
                    <a:gd name="connsiteY3" fmla="*/ 2928267 h 5355908"/>
                    <a:gd name="connsiteX4" fmla="*/ 397472 w 3393369"/>
                    <a:gd name="connsiteY4" fmla="*/ 2940477 h 5355908"/>
                    <a:gd name="connsiteX5" fmla="*/ 393929 w 3393369"/>
                    <a:gd name="connsiteY5" fmla="*/ 2954505 h 5355908"/>
                    <a:gd name="connsiteX6" fmla="*/ 383826 w 3393369"/>
                    <a:gd name="connsiteY6" fmla="*/ 2981390 h 5355908"/>
                    <a:gd name="connsiteX7" fmla="*/ 358362 w 3393369"/>
                    <a:gd name="connsiteY7" fmla="*/ 3163577 h 5355908"/>
                    <a:gd name="connsiteX8" fmla="*/ 358362 w 3393369"/>
                    <a:gd name="connsiteY8" fmla="*/ 3163578 h 5355908"/>
                    <a:gd name="connsiteX9" fmla="*/ 364946 w 3393369"/>
                    <a:gd name="connsiteY9" fmla="*/ 3069249 h 5355908"/>
                    <a:gd name="connsiteX10" fmla="*/ 393929 w 3393369"/>
                    <a:gd name="connsiteY10" fmla="*/ 2954505 h 5355908"/>
                    <a:gd name="connsiteX11" fmla="*/ 403788 w 3393369"/>
                    <a:gd name="connsiteY11" fmla="*/ 2928267 h 5355908"/>
                    <a:gd name="connsiteX12" fmla="*/ 453270 w 3393369"/>
                    <a:gd name="connsiteY12" fmla="*/ 2832615 h 5355908"/>
                    <a:gd name="connsiteX13" fmla="*/ 1654506 w 3393369"/>
                    <a:gd name="connsiteY13" fmla="*/ 667388 h 5355908"/>
                    <a:gd name="connsiteX14" fmla="*/ 1654205 w 3393369"/>
                    <a:gd name="connsiteY14" fmla="*/ 667404 h 5355908"/>
                    <a:gd name="connsiteX15" fmla="*/ 1523252 w 3393369"/>
                    <a:gd name="connsiteY15" fmla="*/ 673958 h 5355908"/>
                    <a:gd name="connsiteX16" fmla="*/ 1518800 w 3393369"/>
                    <a:gd name="connsiteY16" fmla="*/ 674631 h 5355908"/>
                    <a:gd name="connsiteX17" fmla="*/ 1514620 w 3393369"/>
                    <a:gd name="connsiteY17" fmla="*/ 674854 h 5355908"/>
                    <a:gd name="connsiteX18" fmla="*/ 1474492 w 3393369"/>
                    <a:gd name="connsiteY18" fmla="*/ 681327 h 5355908"/>
                    <a:gd name="connsiteX19" fmla="*/ 1395512 w 3393369"/>
                    <a:gd name="connsiteY19" fmla="*/ 693264 h 5355908"/>
                    <a:gd name="connsiteX20" fmla="*/ 1386863 w 3393369"/>
                    <a:gd name="connsiteY20" fmla="*/ 695464 h 5355908"/>
                    <a:gd name="connsiteX21" fmla="*/ 1378776 w 3393369"/>
                    <a:gd name="connsiteY21" fmla="*/ 696768 h 5355908"/>
                    <a:gd name="connsiteX22" fmla="*/ 1335765 w 3393369"/>
                    <a:gd name="connsiteY22" fmla="*/ 708457 h 5355908"/>
                    <a:gd name="connsiteX23" fmla="*/ 1271852 w 3393369"/>
                    <a:gd name="connsiteY23" fmla="*/ 724710 h 5355908"/>
                    <a:gd name="connsiteX24" fmla="*/ 1259357 w 3393369"/>
                    <a:gd name="connsiteY24" fmla="*/ 729223 h 5355908"/>
                    <a:gd name="connsiteX25" fmla="*/ 1247660 w 3393369"/>
                    <a:gd name="connsiteY25" fmla="*/ 732402 h 5355908"/>
                    <a:gd name="connsiteX26" fmla="*/ 1206923 w 3393369"/>
                    <a:gd name="connsiteY26" fmla="*/ 748162 h 5355908"/>
                    <a:gd name="connsiteX27" fmla="*/ 1152840 w 3393369"/>
                    <a:gd name="connsiteY27" fmla="*/ 767696 h 5355908"/>
                    <a:gd name="connsiteX28" fmla="*/ 1136883 w 3393369"/>
                    <a:gd name="connsiteY28" fmla="*/ 775258 h 5355908"/>
                    <a:gd name="connsiteX29" fmla="*/ 1121960 w 3393369"/>
                    <a:gd name="connsiteY29" fmla="*/ 781031 h 5355908"/>
                    <a:gd name="connsiteX30" fmla="*/ 1085162 w 3393369"/>
                    <a:gd name="connsiteY30" fmla="*/ 799767 h 5355908"/>
                    <a:gd name="connsiteX31" fmla="*/ 1039040 w 3393369"/>
                    <a:gd name="connsiteY31" fmla="*/ 821624 h 5355908"/>
                    <a:gd name="connsiteX32" fmla="*/ 1020073 w 3393369"/>
                    <a:gd name="connsiteY32" fmla="*/ 832909 h 5355908"/>
                    <a:gd name="connsiteX33" fmla="*/ 1002364 w 3393369"/>
                    <a:gd name="connsiteY33" fmla="*/ 841926 h 5355908"/>
                    <a:gd name="connsiteX34" fmla="*/ 970135 w 3393369"/>
                    <a:gd name="connsiteY34" fmla="*/ 862622 h 5355908"/>
                    <a:gd name="connsiteX35" fmla="*/ 931022 w 3393369"/>
                    <a:gd name="connsiteY35" fmla="*/ 885893 h 5355908"/>
                    <a:gd name="connsiteX36" fmla="*/ 909534 w 3393369"/>
                    <a:gd name="connsiteY36" fmla="*/ 901535 h 5355908"/>
                    <a:gd name="connsiteX37" fmla="*/ 889559 w 3393369"/>
                    <a:gd name="connsiteY37" fmla="*/ 914362 h 5355908"/>
                    <a:gd name="connsiteX38" fmla="*/ 862104 w 3393369"/>
                    <a:gd name="connsiteY38" fmla="*/ 936062 h 5355908"/>
                    <a:gd name="connsiteX39" fmla="*/ 829350 w 3393369"/>
                    <a:gd name="connsiteY39" fmla="*/ 959906 h 5355908"/>
                    <a:gd name="connsiteX40" fmla="*/ 805890 w 3393369"/>
                    <a:gd name="connsiteY40" fmla="*/ 980494 h 5355908"/>
                    <a:gd name="connsiteX41" fmla="*/ 784234 w 3393369"/>
                    <a:gd name="connsiteY41" fmla="*/ 997611 h 5355908"/>
                    <a:gd name="connsiteX42" fmla="*/ 761506 w 3393369"/>
                    <a:gd name="connsiteY42" fmla="*/ 1019445 h 5355908"/>
                    <a:gd name="connsiteX43" fmla="*/ 734592 w 3393369"/>
                    <a:gd name="connsiteY43" fmla="*/ 1043064 h 5355908"/>
                    <a:gd name="connsiteX44" fmla="*/ 709762 w 3393369"/>
                    <a:gd name="connsiteY44" fmla="*/ 1069153 h 5355908"/>
                    <a:gd name="connsiteX45" fmla="*/ 687077 w 3393369"/>
                    <a:gd name="connsiteY45" fmla="*/ 1090945 h 5355908"/>
                    <a:gd name="connsiteX46" fmla="*/ 668889 w 3393369"/>
                    <a:gd name="connsiteY46" fmla="*/ 1112098 h 5355908"/>
                    <a:gd name="connsiteX47" fmla="*/ 647314 w 3393369"/>
                    <a:gd name="connsiteY47" fmla="*/ 1134766 h 5355908"/>
                    <a:gd name="connsiteX48" fmla="*/ 621739 w 3393369"/>
                    <a:gd name="connsiteY48" fmla="*/ 1166932 h 5355908"/>
                    <a:gd name="connsiteX49" fmla="*/ 598774 w 3393369"/>
                    <a:gd name="connsiteY49" fmla="*/ 1193640 h 5355908"/>
                    <a:gd name="connsiteX50" fmla="*/ 584808 w 3393369"/>
                    <a:gd name="connsiteY50" fmla="*/ 1213381 h 5355908"/>
                    <a:gd name="connsiteX51" fmla="*/ 568083 w 3393369"/>
                    <a:gd name="connsiteY51" fmla="*/ 1234416 h 5355908"/>
                    <a:gd name="connsiteX52" fmla="*/ 542466 w 3393369"/>
                    <a:gd name="connsiteY52" fmla="*/ 1273230 h 5355908"/>
                    <a:gd name="connsiteX53" fmla="*/ 520013 w 3393369"/>
                    <a:gd name="connsiteY53" fmla="*/ 1304967 h 5355908"/>
                    <a:gd name="connsiteX54" fmla="*/ 509850 w 3393369"/>
                    <a:gd name="connsiteY54" fmla="*/ 1322649 h 5355908"/>
                    <a:gd name="connsiteX55" fmla="*/ 497466 w 3393369"/>
                    <a:gd name="connsiteY55" fmla="*/ 1341413 h 5355908"/>
                    <a:gd name="connsiteX56" fmla="*/ 472525 w 3393369"/>
                    <a:gd name="connsiteY56" fmla="*/ 1387590 h 5355908"/>
                    <a:gd name="connsiteX57" fmla="*/ 451483 w 3393369"/>
                    <a:gd name="connsiteY57" fmla="*/ 1424199 h 5355908"/>
                    <a:gd name="connsiteX58" fmla="*/ 444634 w 3393369"/>
                    <a:gd name="connsiteY58" fmla="*/ 1439226 h 5355908"/>
                    <a:gd name="connsiteX59" fmla="*/ 436029 w 3393369"/>
                    <a:gd name="connsiteY59" fmla="*/ 1455158 h 5355908"/>
                    <a:gd name="connsiteX60" fmla="*/ 412515 w 3393369"/>
                    <a:gd name="connsiteY60" fmla="*/ 1509700 h 5355908"/>
                    <a:gd name="connsiteX61" fmla="*/ 393870 w 3393369"/>
                    <a:gd name="connsiteY61" fmla="*/ 1550610 h 5355908"/>
                    <a:gd name="connsiteX62" fmla="*/ 389755 w 3393369"/>
                    <a:gd name="connsiteY62" fmla="*/ 1562493 h 5355908"/>
                    <a:gd name="connsiteX63" fmla="*/ 384340 w 3393369"/>
                    <a:gd name="connsiteY63" fmla="*/ 1575054 h 5355908"/>
                    <a:gd name="connsiteX64" fmla="*/ 362952 w 3393369"/>
                    <a:gd name="connsiteY64" fmla="*/ 1639897 h 5355908"/>
                    <a:gd name="connsiteX65" fmla="*/ 347863 w 3393369"/>
                    <a:gd name="connsiteY65" fmla="*/ 1683473 h 5355908"/>
                    <a:gd name="connsiteX66" fmla="*/ 345851 w 3393369"/>
                    <a:gd name="connsiteY66" fmla="*/ 1691745 h 5355908"/>
                    <a:gd name="connsiteX67" fmla="*/ 342963 w 3393369"/>
                    <a:gd name="connsiteY67" fmla="*/ 1700500 h 5355908"/>
                    <a:gd name="connsiteX68" fmla="*/ 324084 w 3393369"/>
                    <a:gd name="connsiteY68" fmla="*/ 1781223 h 5355908"/>
                    <a:gd name="connsiteX69" fmla="*/ 314150 w 3393369"/>
                    <a:gd name="connsiteY69" fmla="*/ 1822061 h 5355908"/>
                    <a:gd name="connsiteX70" fmla="*/ 313531 w 3393369"/>
                    <a:gd name="connsiteY70" fmla="*/ 1826347 h 5355908"/>
                    <a:gd name="connsiteX71" fmla="*/ 312467 w 3393369"/>
                    <a:gd name="connsiteY71" fmla="*/ 1830897 h 5355908"/>
                    <a:gd name="connsiteX72" fmla="*/ 293425 w 3393369"/>
                    <a:gd name="connsiteY72" fmla="*/ 1965600 h 5355908"/>
                    <a:gd name="connsiteX73" fmla="*/ 293418 w 3393369"/>
                    <a:gd name="connsiteY73" fmla="*/ 1965647 h 5355908"/>
                    <a:gd name="connsiteX74" fmla="*/ 286354 w 3393369"/>
                    <a:gd name="connsiteY74" fmla="*/ 2113504 h 5355908"/>
                    <a:gd name="connsiteX75" fmla="*/ 286354 w 3393369"/>
                    <a:gd name="connsiteY75" fmla="*/ 2113505 h 5355908"/>
                    <a:gd name="connsiteX76" fmla="*/ 293418 w 3393369"/>
                    <a:gd name="connsiteY76" fmla="*/ 1965648 h 5355908"/>
                    <a:gd name="connsiteX77" fmla="*/ 293425 w 3393369"/>
                    <a:gd name="connsiteY77" fmla="*/ 1965600 h 5355908"/>
                    <a:gd name="connsiteX78" fmla="*/ 313531 w 3393369"/>
                    <a:gd name="connsiteY78" fmla="*/ 1826347 h 5355908"/>
                    <a:gd name="connsiteX79" fmla="*/ 324084 w 3393369"/>
                    <a:gd name="connsiteY79" fmla="*/ 1781223 h 5355908"/>
                    <a:gd name="connsiteX80" fmla="*/ 345851 w 3393369"/>
                    <a:gd name="connsiteY80" fmla="*/ 1691745 h 5355908"/>
                    <a:gd name="connsiteX81" fmla="*/ 362952 w 3393369"/>
                    <a:gd name="connsiteY81" fmla="*/ 1639897 h 5355908"/>
                    <a:gd name="connsiteX82" fmla="*/ 389755 w 3393369"/>
                    <a:gd name="connsiteY82" fmla="*/ 1562493 h 5355908"/>
                    <a:gd name="connsiteX83" fmla="*/ 412515 w 3393369"/>
                    <a:gd name="connsiteY83" fmla="*/ 1509700 h 5355908"/>
                    <a:gd name="connsiteX84" fmla="*/ 444634 w 3393369"/>
                    <a:gd name="connsiteY84" fmla="*/ 1439226 h 5355908"/>
                    <a:gd name="connsiteX85" fmla="*/ 472525 w 3393369"/>
                    <a:gd name="connsiteY85" fmla="*/ 1387590 h 5355908"/>
                    <a:gd name="connsiteX86" fmla="*/ 509850 w 3393369"/>
                    <a:gd name="connsiteY86" fmla="*/ 1322649 h 5355908"/>
                    <a:gd name="connsiteX87" fmla="*/ 542466 w 3393369"/>
                    <a:gd name="connsiteY87" fmla="*/ 1273230 h 5355908"/>
                    <a:gd name="connsiteX88" fmla="*/ 584808 w 3393369"/>
                    <a:gd name="connsiteY88" fmla="*/ 1213381 h 5355908"/>
                    <a:gd name="connsiteX89" fmla="*/ 621739 w 3393369"/>
                    <a:gd name="connsiteY89" fmla="*/ 1166932 h 5355908"/>
                    <a:gd name="connsiteX90" fmla="*/ 668889 w 3393369"/>
                    <a:gd name="connsiteY90" fmla="*/ 1112098 h 5355908"/>
                    <a:gd name="connsiteX91" fmla="*/ 709762 w 3393369"/>
                    <a:gd name="connsiteY91" fmla="*/ 1069153 h 5355908"/>
                    <a:gd name="connsiteX92" fmla="*/ 761506 w 3393369"/>
                    <a:gd name="connsiteY92" fmla="*/ 1019445 h 5355908"/>
                    <a:gd name="connsiteX93" fmla="*/ 805890 w 3393369"/>
                    <a:gd name="connsiteY93" fmla="*/ 980494 h 5355908"/>
                    <a:gd name="connsiteX94" fmla="*/ 862104 w 3393369"/>
                    <a:gd name="connsiteY94" fmla="*/ 936062 h 5355908"/>
                    <a:gd name="connsiteX95" fmla="*/ 909534 w 3393369"/>
                    <a:gd name="connsiteY95" fmla="*/ 901535 h 5355908"/>
                    <a:gd name="connsiteX96" fmla="*/ 970135 w 3393369"/>
                    <a:gd name="connsiteY96" fmla="*/ 862622 h 5355908"/>
                    <a:gd name="connsiteX97" fmla="*/ 1020073 w 3393369"/>
                    <a:gd name="connsiteY97" fmla="*/ 832909 h 5355908"/>
                    <a:gd name="connsiteX98" fmla="*/ 1085162 w 3393369"/>
                    <a:gd name="connsiteY98" fmla="*/ 799767 h 5355908"/>
                    <a:gd name="connsiteX99" fmla="*/ 1136883 w 3393369"/>
                    <a:gd name="connsiteY99" fmla="*/ 775258 h 5355908"/>
                    <a:gd name="connsiteX100" fmla="*/ 1206923 w 3393369"/>
                    <a:gd name="connsiteY100" fmla="*/ 748162 h 5355908"/>
                    <a:gd name="connsiteX101" fmla="*/ 1259357 w 3393369"/>
                    <a:gd name="connsiteY101" fmla="*/ 729223 h 5355908"/>
                    <a:gd name="connsiteX102" fmla="*/ 1335765 w 3393369"/>
                    <a:gd name="connsiteY102" fmla="*/ 708457 h 5355908"/>
                    <a:gd name="connsiteX103" fmla="*/ 1386863 w 3393369"/>
                    <a:gd name="connsiteY103" fmla="*/ 695464 h 5355908"/>
                    <a:gd name="connsiteX104" fmla="*/ 1474492 w 3393369"/>
                    <a:gd name="connsiteY104" fmla="*/ 681327 h 5355908"/>
                    <a:gd name="connsiteX105" fmla="*/ 1518800 w 3393369"/>
                    <a:gd name="connsiteY105" fmla="*/ 674631 h 5355908"/>
                    <a:gd name="connsiteX106" fmla="*/ 1654205 w 3393369"/>
                    <a:gd name="connsiteY106" fmla="*/ 667404 h 5355908"/>
                    <a:gd name="connsiteX107" fmla="*/ 1654506 w 3393369"/>
                    <a:gd name="connsiteY107" fmla="*/ 667389 h 5355908"/>
                    <a:gd name="connsiteX108" fmla="*/ 1654807 w 3393369"/>
                    <a:gd name="connsiteY108" fmla="*/ 667404 h 5355908"/>
                    <a:gd name="connsiteX109" fmla="*/ 1790213 w 3393369"/>
                    <a:gd name="connsiteY109" fmla="*/ 674631 h 5355908"/>
                    <a:gd name="connsiteX110" fmla="*/ 1834521 w 3393369"/>
                    <a:gd name="connsiteY110" fmla="*/ 681327 h 5355908"/>
                    <a:gd name="connsiteX111" fmla="*/ 1922150 w 3393369"/>
                    <a:gd name="connsiteY111" fmla="*/ 695464 h 5355908"/>
                    <a:gd name="connsiteX112" fmla="*/ 1973248 w 3393369"/>
                    <a:gd name="connsiteY112" fmla="*/ 708457 h 5355908"/>
                    <a:gd name="connsiteX113" fmla="*/ 2049655 w 3393369"/>
                    <a:gd name="connsiteY113" fmla="*/ 729223 h 5355908"/>
                    <a:gd name="connsiteX114" fmla="*/ 2102089 w 3393369"/>
                    <a:gd name="connsiteY114" fmla="*/ 748162 h 5355908"/>
                    <a:gd name="connsiteX115" fmla="*/ 2172130 w 3393369"/>
                    <a:gd name="connsiteY115" fmla="*/ 775258 h 5355908"/>
                    <a:gd name="connsiteX116" fmla="*/ 2223850 w 3393369"/>
                    <a:gd name="connsiteY116" fmla="*/ 799767 h 5355908"/>
                    <a:gd name="connsiteX117" fmla="*/ 2288939 w 3393369"/>
                    <a:gd name="connsiteY117" fmla="*/ 832909 h 5355908"/>
                    <a:gd name="connsiteX118" fmla="*/ 2338878 w 3393369"/>
                    <a:gd name="connsiteY118" fmla="*/ 862622 h 5355908"/>
                    <a:gd name="connsiteX119" fmla="*/ 2399478 w 3393369"/>
                    <a:gd name="connsiteY119" fmla="*/ 901535 h 5355908"/>
                    <a:gd name="connsiteX120" fmla="*/ 2446908 w 3393369"/>
                    <a:gd name="connsiteY120" fmla="*/ 936062 h 5355908"/>
                    <a:gd name="connsiteX121" fmla="*/ 2503122 w 3393369"/>
                    <a:gd name="connsiteY121" fmla="*/ 980494 h 5355908"/>
                    <a:gd name="connsiteX122" fmla="*/ 2547507 w 3393369"/>
                    <a:gd name="connsiteY122" fmla="*/ 1019445 h 5355908"/>
                    <a:gd name="connsiteX123" fmla="*/ 2599251 w 3393369"/>
                    <a:gd name="connsiteY123" fmla="*/ 1069153 h 5355908"/>
                    <a:gd name="connsiteX124" fmla="*/ 2640124 w 3393369"/>
                    <a:gd name="connsiteY124" fmla="*/ 1112098 h 5355908"/>
                    <a:gd name="connsiteX125" fmla="*/ 2687273 w 3393369"/>
                    <a:gd name="connsiteY125" fmla="*/ 1166932 h 5355908"/>
                    <a:gd name="connsiteX126" fmla="*/ 2724205 w 3393369"/>
                    <a:gd name="connsiteY126" fmla="*/ 1213381 h 5355908"/>
                    <a:gd name="connsiteX127" fmla="*/ 2766546 w 3393369"/>
                    <a:gd name="connsiteY127" fmla="*/ 1273230 h 5355908"/>
                    <a:gd name="connsiteX128" fmla="*/ 2799162 w 3393369"/>
                    <a:gd name="connsiteY128" fmla="*/ 1322649 h 5355908"/>
                    <a:gd name="connsiteX129" fmla="*/ 2836488 w 3393369"/>
                    <a:gd name="connsiteY129" fmla="*/ 1387590 h 5355908"/>
                    <a:gd name="connsiteX130" fmla="*/ 2864378 w 3393369"/>
                    <a:gd name="connsiteY130" fmla="*/ 1439226 h 5355908"/>
                    <a:gd name="connsiteX131" fmla="*/ 2896497 w 3393369"/>
                    <a:gd name="connsiteY131" fmla="*/ 1509700 h 5355908"/>
                    <a:gd name="connsiteX132" fmla="*/ 2919257 w 3393369"/>
                    <a:gd name="connsiteY132" fmla="*/ 1562493 h 5355908"/>
                    <a:gd name="connsiteX133" fmla="*/ 2946060 w 3393369"/>
                    <a:gd name="connsiteY133" fmla="*/ 1639897 h 5355908"/>
                    <a:gd name="connsiteX134" fmla="*/ 2963161 w 3393369"/>
                    <a:gd name="connsiteY134" fmla="*/ 1691745 h 5355908"/>
                    <a:gd name="connsiteX135" fmla="*/ 2984928 w 3393369"/>
                    <a:gd name="connsiteY135" fmla="*/ 1781223 h 5355908"/>
                    <a:gd name="connsiteX136" fmla="*/ 2995481 w 3393369"/>
                    <a:gd name="connsiteY136" fmla="*/ 1826347 h 5355908"/>
                    <a:gd name="connsiteX137" fmla="*/ 3015587 w 3393369"/>
                    <a:gd name="connsiteY137" fmla="*/ 1965600 h 5355908"/>
                    <a:gd name="connsiteX138" fmla="*/ 3015594 w 3393369"/>
                    <a:gd name="connsiteY138" fmla="*/ 1965648 h 5355908"/>
                    <a:gd name="connsiteX139" fmla="*/ 3022658 w 3393369"/>
                    <a:gd name="connsiteY139" fmla="*/ 2113505 h 5355908"/>
                    <a:gd name="connsiteX140" fmla="*/ 3022658 w 3393369"/>
                    <a:gd name="connsiteY140" fmla="*/ 2113504 h 5355908"/>
                    <a:gd name="connsiteX141" fmla="*/ 3015594 w 3393369"/>
                    <a:gd name="connsiteY141" fmla="*/ 1965647 h 5355908"/>
                    <a:gd name="connsiteX142" fmla="*/ 3015587 w 3393369"/>
                    <a:gd name="connsiteY142" fmla="*/ 1965600 h 5355908"/>
                    <a:gd name="connsiteX143" fmla="*/ 2996545 w 3393369"/>
                    <a:gd name="connsiteY143" fmla="*/ 1830897 h 5355908"/>
                    <a:gd name="connsiteX144" fmla="*/ 2995481 w 3393369"/>
                    <a:gd name="connsiteY144" fmla="*/ 1826347 h 5355908"/>
                    <a:gd name="connsiteX145" fmla="*/ 2994862 w 3393369"/>
                    <a:gd name="connsiteY145" fmla="*/ 1822061 h 5355908"/>
                    <a:gd name="connsiteX146" fmla="*/ 2984928 w 3393369"/>
                    <a:gd name="connsiteY146" fmla="*/ 1781223 h 5355908"/>
                    <a:gd name="connsiteX147" fmla="*/ 2966049 w 3393369"/>
                    <a:gd name="connsiteY147" fmla="*/ 1700500 h 5355908"/>
                    <a:gd name="connsiteX148" fmla="*/ 2963161 w 3393369"/>
                    <a:gd name="connsiteY148" fmla="*/ 1691745 h 5355908"/>
                    <a:gd name="connsiteX149" fmla="*/ 2961149 w 3393369"/>
                    <a:gd name="connsiteY149" fmla="*/ 1683473 h 5355908"/>
                    <a:gd name="connsiteX150" fmla="*/ 2946060 w 3393369"/>
                    <a:gd name="connsiteY150" fmla="*/ 1639897 h 5355908"/>
                    <a:gd name="connsiteX151" fmla="*/ 2924672 w 3393369"/>
                    <a:gd name="connsiteY151" fmla="*/ 1575054 h 5355908"/>
                    <a:gd name="connsiteX152" fmla="*/ 2919257 w 3393369"/>
                    <a:gd name="connsiteY152" fmla="*/ 1562493 h 5355908"/>
                    <a:gd name="connsiteX153" fmla="*/ 2915142 w 3393369"/>
                    <a:gd name="connsiteY153" fmla="*/ 1550610 h 5355908"/>
                    <a:gd name="connsiteX154" fmla="*/ 2896497 w 3393369"/>
                    <a:gd name="connsiteY154" fmla="*/ 1509700 h 5355908"/>
                    <a:gd name="connsiteX155" fmla="*/ 2872983 w 3393369"/>
                    <a:gd name="connsiteY155" fmla="*/ 1455158 h 5355908"/>
                    <a:gd name="connsiteX156" fmla="*/ 2864378 w 3393369"/>
                    <a:gd name="connsiteY156" fmla="*/ 1439226 h 5355908"/>
                    <a:gd name="connsiteX157" fmla="*/ 2857529 w 3393369"/>
                    <a:gd name="connsiteY157" fmla="*/ 1424199 h 5355908"/>
                    <a:gd name="connsiteX158" fmla="*/ 2836488 w 3393369"/>
                    <a:gd name="connsiteY158" fmla="*/ 1387590 h 5355908"/>
                    <a:gd name="connsiteX159" fmla="*/ 2811546 w 3393369"/>
                    <a:gd name="connsiteY159" fmla="*/ 1341413 h 5355908"/>
                    <a:gd name="connsiteX160" fmla="*/ 2799162 w 3393369"/>
                    <a:gd name="connsiteY160" fmla="*/ 1322649 h 5355908"/>
                    <a:gd name="connsiteX161" fmla="*/ 2788999 w 3393369"/>
                    <a:gd name="connsiteY161" fmla="*/ 1304967 h 5355908"/>
                    <a:gd name="connsiteX162" fmla="*/ 2766546 w 3393369"/>
                    <a:gd name="connsiteY162" fmla="*/ 1273230 h 5355908"/>
                    <a:gd name="connsiteX163" fmla="*/ 2740929 w 3393369"/>
                    <a:gd name="connsiteY163" fmla="*/ 1234416 h 5355908"/>
                    <a:gd name="connsiteX164" fmla="*/ 2724205 w 3393369"/>
                    <a:gd name="connsiteY164" fmla="*/ 1213381 h 5355908"/>
                    <a:gd name="connsiteX165" fmla="*/ 2710238 w 3393369"/>
                    <a:gd name="connsiteY165" fmla="*/ 1193640 h 5355908"/>
                    <a:gd name="connsiteX166" fmla="*/ 2687273 w 3393369"/>
                    <a:gd name="connsiteY166" fmla="*/ 1166932 h 5355908"/>
                    <a:gd name="connsiteX167" fmla="*/ 2661698 w 3393369"/>
                    <a:gd name="connsiteY167" fmla="*/ 1134766 h 5355908"/>
                    <a:gd name="connsiteX168" fmla="*/ 2640124 w 3393369"/>
                    <a:gd name="connsiteY168" fmla="*/ 1112098 h 5355908"/>
                    <a:gd name="connsiteX169" fmla="*/ 2621935 w 3393369"/>
                    <a:gd name="connsiteY169" fmla="*/ 1090945 h 5355908"/>
                    <a:gd name="connsiteX170" fmla="*/ 2599251 w 3393369"/>
                    <a:gd name="connsiteY170" fmla="*/ 1069153 h 5355908"/>
                    <a:gd name="connsiteX171" fmla="*/ 2574420 w 3393369"/>
                    <a:gd name="connsiteY171" fmla="*/ 1043064 h 5355908"/>
                    <a:gd name="connsiteX172" fmla="*/ 2547507 w 3393369"/>
                    <a:gd name="connsiteY172" fmla="*/ 1019445 h 5355908"/>
                    <a:gd name="connsiteX173" fmla="*/ 2524778 w 3393369"/>
                    <a:gd name="connsiteY173" fmla="*/ 997611 h 5355908"/>
                    <a:gd name="connsiteX174" fmla="*/ 2503122 w 3393369"/>
                    <a:gd name="connsiteY174" fmla="*/ 980494 h 5355908"/>
                    <a:gd name="connsiteX175" fmla="*/ 2479662 w 3393369"/>
                    <a:gd name="connsiteY175" fmla="*/ 959906 h 5355908"/>
                    <a:gd name="connsiteX176" fmla="*/ 2446908 w 3393369"/>
                    <a:gd name="connsiteY176" fmla="*/ 936062 h 5355908"/>
                    <a:gd name="connsiteX177" fmla="*/ 2419453 w 3393369"/>
                    <a:gd name="connsiteY177" fmla="*/ 914362 h 5355908"/>
                    <a:gd name="connsiteX178" fmla="*/ 2399478 w 3393369"/>
                    <a:gd name="connsiteY178" fmla="*/ 901535 h 5355908"/>
                    <a:gd name="connsiteX179" fmla="*/ 2377990 w 3393369"/>
                    <a:gd name="connsiteY179" fmla="*/ 885893 h 5355908"/>
                    <a:gd name="connsiteX180" fmla="*/ 2338878 w 3393369"/>
                    <a:gd name="connsiteY180" fmla="*/ 862622 h 5355908"/>
                    <a:gd name="connsiteX181" fmla="*/ 2306648 w 3393369"/>
                    <a:gd name="connsiteY181" fmla="*/ 841926 h 5355908"/>
                    <a:gd name="connsiteX182" fmla="*/ 2288939 w 3393369"/>
                    <a:gd name="connsiteY182" fmla="*/ 832909 h 5355908"/>
                    <a:gd name="connsiteX183" fmla="*/ 2269972 w 3393369"/>
                    <a:gd name="connsiteY183" fmla="*/ 821624 h 5355908"/>
                    <a:gd name="connsiteX184" fmla="*/ 2223850 w 3393369"/>
                    <a:gd name="connsiteY184" fmla="*/ 799767 h 5355908"/>
                    <a:gd name="connsiteX185" fmla="*/ 2187052 w 3393369"/>
                    <a:gd name="connsiteY185" fmla="*/ 781031 h 5355908"/>
                    <a:gd name="connsiteX186" fmla="*/ 2172130 w 3393369"/>
                    <a:gd name="connsiteY186" fmla="*/ 775258 h 5355908"/>
                    <a:gd name="connsiteX187" fmla="*/ 2156172 w 3393369"/>
                    <a:gd name="connsiteY187" fmla="*/ 767696 h 5355908"/>
                    <a:gd name="connsiteX188" fmla="*/ 2102089 w 3393369"/>
                    <a:gd name="connsiteY188" fmla="*/ 748162 h 5355908"/>
                    <a:gd name="connsiteX189" fmla="*/ 2061352 w 3393369"/>
                    <a:gd name="connsiteY189" fmla="*/ 732402 h 5355908"/>
                    <a:gd name="connsiteX190" fmla="*/ 2049655 w 3393369"/>
                    <a:gd name="connsiteY190" fmla="*/ 729223 h 5355908"/>
                    <a:gd name="connsiteX191" fmla="*/ 2037160 w 3393369"/>
                    <a:gd name="connsiteY191" fmla="*/ 724710 h 5355908"/>
                    <a:gd name="connsiteX192" fmla="*/ 1973248 w 3393369"/>
                    <a:gd name="connsiteY192" fmla="*/ 708457 h 5355908"/>
                    <a:gd name="connsiteX193" fmla="*/ 1930236 w 3393369"/>
                    <a:gd name="connsiteY193" fmla="*/ 696768 h 5355908"/>
                    <a:gd name="connsiteX194" fmla="*/ 1922150 w 3393369"/>
                    <a:gd name="connsiteY194" fmla="*/ 695464 h 5355908"/>
                    <a:gd name="connsiteX195" fmla="*/ 1913500 w 3393369"/>
                    <a:gd name="connsiteY195" fmla="*/ 693264 h 5355908"/>
                    <a:gd name="connsiteX196" fmla="*/ 1834521 w 3393369"/>
                    <a:gd name="connsiteY196" fmla="*/ 681327 h 5355908"/>
                    <a:gd name="connsiteX197" fmla="*/ 1794392 w 3393369"/>
                    <a:gd name="connsiteY197" fmla="*/ 674854 h 5355908"/>
                    <a:gd name="connsiteX198" fmla="*/ 1790213 w 3393369"/>
                    <a:gd name="connsiteY198" fmla="*/ 674631 h 5355908"/>
                    <a:gd name="connsiteX199" fmla="*/ 1785760 w 3393369"/>
                    <a:gd name="connsiteY199" fmla="*/ 673958 h 5355908"/>
                    <a:gd name="connsiteX200" fmla="*/ 1654807 w 3393369"/>
                    <a:gd name="connsiteY200" fmla="*/ 667404 h 5355908"/>
                    <a:gd name="connsiteX201" fmla="*/ 1555437 w 3393369"/>
                    <a:gd name="connsiteY201" fmla="*/ 0 h 5355908"/>
                    <a:gd name="connsiteX202" fmla="*/ 3046397 w 3393369"/>
                    <a:gd name="connsiteY202" fmla="*/ 1145716 h 5355908"/>
                    <a:gd name="connsiteX203" fmla="*/ 3216855 w 3393369"/>
                    <a:gd name="connsiteY203" fmla="*/ 2573089 h 5355908"/>
                    <a:gd name="connsiteX204" fmla="*/ 3384994 w 3393369"/>
                    <a:gd name="connsiteY204" fmla="*/ 4142761 h 5355908"/>
                    <a:gd name="connsiteX205" fmla="*/ 3387087 w 3393369"/>
                    <a:gd name="connsiteY205" fmla="*/ 4204781 h 5355908"/>
                    <a:gd name="connsiteX206" fmla="*/ 3392137 w 3393369"/>
                    <a:gd name="connsiteY206" fmla="*/ 4354494 h 5355908"/>
                    <a:gd name="connsiteX207" fmla="*/ 3393369 w 3393369"/>
                    <a:gd name="connsiteY207" fmla="*/ 4453437 h 5355908"/>
                    <a:gd name="connsiteX208" fmla="*/ 2732657 w 3393369"/>
                    <a:gd name="connsiteY208" fmla="*/ 5355908 h 5355908"/>
                    <a:gd name="connsiteX209" fmla="*/ 2726964 w 3393369"/>
                    <a:gd name="connsiteY209" fmla="*/ 5342222 h 5355908"/>
                    <a:gd name="connsiteX210" fmla="*/ 2794053 w 3393369"/>
                    <a:gd name="connsiteY210" fmla="*/ 4537018 h 5355908"/>
                    <a:gd name="connsiteX211" fmla="*/ 2794182 w 3393369"/>
                    <a:gd name="connsiteY211" fmla="*/ 4535475 h 5355908"/>
                    <a:gd name="connsiteX212" fmla="*/ 2825364 w 3393369"/>
                    <a:gd name="connsiteY212" fmla="*/ 4161214 h 5355908"/>
                    <a:gd name="connsiteX213" fmla="*/ 2830843 w 3393369"/>
                    <a:gd name="connsiteY213" fmla="*/ 4095453 h 5355908"/>
                    <a:gd name="connsiteX214" fmla="*/ 2839510 w 3393369"/>
                    <a:gd name="connsiteY214" fmla="*/ 4067980 h 5355908"/>
                    <a:gd name="connsiteX215" fmla="*/ 2341370 w 3393369"/>
                    <a:gd name="connsiteY215" fmla="*/ 3910818 h 5355908"/>
                    <a:gd name="connsiteX216" fmla="*/ 2299191 w 3393369"/>
                    <a:gd name="connsiteY216" fmla="*/ 3711022 h 5355908"/>
                    <a:gd name="connsiteX217" fmla="*/ 2275783 w 3393369"/>
                    <a:gd name="connsiteY217" fmla="*/ 3599430 h 5355908"/>
                    <a:gd name="connsiteX218" fmla="*/ 2248357 w 3393369"/>
                    <a:gd name="connsiteY218" fmla="*/ 3468677 h 5355908"/>
                    <a:gd name="connsiteX219" fmla="*/ 2258998 w 3393369"/>
                    <a:gd name="connsiteY219" fmla="*/ 3463865 h 5355908"/>
                    <a:gd name="connsiteX220" fmla="*/ 2275498 w 3393369"/>
                    <a:gd name="connsiteY220" fmla="*/ 3451131 h 5355908"/>
                    <a:gd name="connsiteX221" fmla="*/ 2331668 w 3393369"/>
                    <a:gd name="connsiteY221" fmla="*/ 3425733 h 5355908"/>
                    <a:gd name="connsiteX222" fmla="*/ 2387372 w 3393369"/>
                    <a:gd name="connsiteY222" fmla="*/ 3383908 h 5355908"/>
                    <a:gd name="connsiteX223" fmla="*/ 2394330 w 3393369"/>
                    <a:gd name="connsiteY223" fmla="*/ 3380762 h 5355908"/>
                    <a:gd name="connsiteX224" fmla="*/ 2527260 w 3393369"/>
                    <a:gd name="connsiteY224" fmla="*/ 3257222 h 5355908"/>
                    <a:gd name="connsiteX225" fmla="*/ 2556636 w 3393369"/>
                    <a:gd name="connsiteY225" fmla="*/ 3205684 h 5355908"/>
                    <a:gd name="connsiteX226" fmla="*/ 2583682 w 3393369"/>
                    <a:gd name="connsiteY226" fmla="*/ 3174661 h 5355908"/>
                    <a:gd name="connsiteX227" fmla="*/ 2597855 w 3393369"/>
                    <a:gd name="connsiteY227" fmla="*/ 3149795 h 5355908"/>
                    <a:gd name="connsiteX228" fmla="*/ 2623355 w 3393369"/>
                    <a:gd name="connsiteY228" fmla="*/ 3127240 h 5355908"/>
                    <a:gd name="connsiteX229" fmla="*/ 2667002 w 3393369"/>
                    <a:gd name="connsiteY229" fmla="*/ 3074510 h 5355908"/>
                    <a:gd name="connsiteX230" fmla="*/ 2689424 w 3393369"/>
                    <a:gd name="connsiteY230" fmla="*/ 3035173 h 5355908"/>
                    <a:gd name="connsiteX231" fmla="*/ 2711168 w 3393369"/>
                    <a:gd name="connsiteY231" fmla="*/ 3013248 h 5355908"/>
                    <a:gd name="connsiteX232" fmla="*/ 2809732 w 3393369"/>
                    <a:gd name="connsiteY232" fmla="*/ 2809094 h 5355908"/>
                    <a:gd name="connsiteX233" fmla="*/ 2816756 w 3393369"/>
                    <a:gd name="connsiteY233" fmla="*/ 2760603 h 5355908"/>
                    <a:gd name="connsiteX234" fmla="*/ 2829512 w 3393369"/>
                    <a:gd name="connsiteY234" fmla="*/ 2723102 h 5355908"/>
                    <a:gd name="connsiteX235" fmla="*/ 2843225 w 3393369"/>
                    <a:gd name="connsiteY235" fmla="*/ 2627883 h 5355908"/>
                    <a:gd name="connsiteX236" fmla="*/ 2839586 w 3393369"/>
                    <a:gd name="connsiteY236" fmla="*/ 2536434 h 5355908"/>
                    <a:gd name="connsiteX237" fmla="*/ 2843225 w 3393369"/>
                    <a:gd name="connsiteY237" fmla="*/ 2511167 h 5355908"/>
                    <a:gd name="connsiteX238" fmla="*/ 2841733 w 3393369"/>
                    <a:gd name="connsiteY238" fmla="*/ 2473668 h 5355908"/>
                    <a:gd name="connsiteX239" fmla="*/ 2847051 w 3393369"/>
                    <a:gd name="connsiteY239" fmla="*/ 2450863 h 5355908"/>
                    <a:gd name="connsiteX240" fmla="*/ 2845552 w 3393369"/>
                    <a:gd name="connsiteY240" fmla="*/ 2321553 h 5355908"/>
                    <a:gd name="connsiteX241" fmla="*/ 2833687 w 3393369"/>
                    <a:gd name="connsiteY241" fmla="*/ 2269170 h 5355908"/>
                    <a:gd name="connsiteX242" fmla="*/ 2829096 w 3393369"/>
                    <a:gd name="connsiteY242" fmla="*/ 1950030 h 5355908"/>
                    <a:gd name="connsiteX243" fmla="*/ 2794488 w 3393369"/>
                    <a:gd name="connsiteY243" fmla="*/ 1866670 h 5355908"/>
                    <a:gd name="connsiteX244" fmla="*/ 2784739 w 3393369"/>
                    <a:gd name="connsiteY244" fmla="*/ 1850898 h 5355908"/>
                    <a:gd name="connsiteX245" fmla="*/ 2224116 w 3393369"/>
                    <a:gd name="connsiteY245" fmla="*/ 1414126 h 5355908"/>
                    <a:gd name="connsiteX246" fmla="*/ 1578436 w 3393369"/>
                    <a:gd name="connsiteY246" fmla="*/ 976637 h 5355908"/>
                    <a:gd name="connsiteX247" fmla="*/ 1456501 w 3393369"/>
                    <a:gd name="connsiteY247" fmla="*/ 1239009 h 5355908"/>
                    <a:gd name="connsiteX248" fmla="*/ 1379759 w 3393369"/>
                    <a:gd name="connsiteY248" fmla="*/ 1347348 h 5355908"/>
                    <a:gd name="connsiteX249" fmla="*/ 1280205 w 3393369"/>
                    <a:gd name="connsiteY249" fmla="*/ 1473249 h 5355908"/>
                    <a:gd name="connsiteX250" fmla="*/ 598861 w 3393369"/>
                    <a:gd name="connsiteY250" fmla="*/ 2042673 h 5355908"/>
                    <a:gd name="connsiteX251" fmla="*/ 589527 w 3393369"/>
                    <a:gd name="connsiteY251" fmla="*/ 2045704 h 5355908"/>
                    <a:gd name="connsiteX252" fmla="*/ 589691 w 3393369"/>
                    <a:gd name="connsiteY252" fmla="*/ 2057753 h 5355908"/>
                    <a:gd name="connsiteX253" fmla="*/ 585834 w 3393369"/>
                    <a:gd name="connsiteY253" fmla="*/ 2056272 h 5355908"/>
                    <a:gd name="connsiteX254" fmla="*/ 561832 w 3393369"/>
                    <a:gd name="connsiteY254" fmla="*/ 2627785 h 5355908"/>
                    <a:gd name="connsiteX255" fmla="*/ 667583 w 3393369"/>
                    <a:gd name="connsiteY255" fmla="*/ 3140876 h 5355908"/>
                    <a:gd name="connsiteX256" fmla="*/ 668132 w 3393369"/>
                    <a:gd name="connsiteY256" fmla="*/ 3141769 h 5355908"/>
                    <a:gd name="connsiteX257" fmla="*/ 669485 w 3393369"/>
                    <a:gd name="connsiteY257" fmla="*/ 3155453 h 5355908"/>
                    <a:gd name="connsiteX258" fmla="*/ 854462 w 3393369"/>
                    <a:gd name="connsiteY258" fmla="*/ 3428621 h 5355908"/>
                    <a:gd name="connsiteX259" fmla="*/ 953249 w 3393369"/>
                    <a:gd name="connsiteY259" fmla="*/ 3524739 h 5355908"/>
                    <a:gd name="connsiteX260" fmla="*/ 1004729 w 3393369"/>
                    <a:gd name="connsiteY260" fmla="*/ 3564772 h 5355908"/>
                    <a:gd name="connsiteX261" fmla="*/ 998496 w 3393369"/>
                    <a:gd name="connsiteY261" fmla="*/ 3595255 h 5355908"/>
                    <a:gd name="connsiteX262" fmla="*/ 925602 w 3393369"/>
                    <a:gd name="connsiteY262" fmla="*/ 3951720 h 5355908"/>
                    <a:gd name="connsiteX263" fmla="*/ 775897 w 3393369"/>
                    <a:gd name="connsiteY263" fmla="*/ 3979667 h 5355908"/>
                    <a:gd name="connsiteX264" fmla="*/ 794667 w 3393369"/>
                    <a:gd name="connsiteY264" fmla="*/ 4080211 h 5355908"/>
                    <a:gd name="connsiteX265" fmla="*/ 895960 w 3393369"/>
                    <a:gd name="connsiteY265" fmla="*/ 4622818 h 5355908"/>
                    <a:gd name="connsiteX266" fmla="*/ 895960 w 3393369"/>
                    <a:gd name="connsiteY266" fmla="*/ 4622818 h 5355908"/>
                    <a:gd name="connsiteX267" fmla="*/ 896388 w 3393369"/>
                    <a:gd name="connsiteY267" fmla="*/ 4625112 h 5355908"/>
                    <a:gd name="connsiteX268" fmla="*/ 994274 w 3393369"/>
                    <a:gd name="connsiteY268" fmla="*/ 5149466 h 5355908"/>
                    <a:gd name="connsiteX269" fmla="*/ 838715 w 3393369"/>
                    <a:gd name="connsiteY269" fmla="*/ 5056562 h 5355908"/>
                    <a:gd name="connsiteX270" fmla="*/ 348728 w 3393369"/>
                    <a:gd name="connsiteY270" fmla="*/ 4671344 h 5355908"/>
                    <a:gd name="connsiteX271" fmla="*/ 141388 w 3393369"/>
                    <a:gd name="connsiteY271" fmla="*/ 4248694 h 5355908"/>
                    <a:gd name="connsiteX272" fmla="*/ 131597 w 3393369"/>
                    <a:gd name="connsiteY272" fmla="*/ 4204671 h 5355908"/>
                    <a:gd name="connsiteX273" fmla="*/ 131597 w 3393369"/>
                    <a:gd name="connsiteY273" fmla="*/ 4204671 h 5355908"/>
                    <a:gd name="connsiteX274" fmla="*/ 95199 w 3393369"/>
                    <a:gd name="connsiteY274" fmla="*/ 4041019 h 5355908"/>
                    <a:gd name="connsiteX275" fmla="*/ 100530 w 3393369"/>
                    <a:gd name="connsiteY275" fmla="*/ 1111861 h 5355908"/>
                    <a:gd name="connsiteX276" fmla="*/ 115559 w 3393369"/>
                    <a:gd name="connsiteY276" fmla="*/ 1040070 h 5355908"/>
                    <a:gd name="connsiteX277" fmla="*/ 122713 w 3393369"/>
                    <a:gd name="connsiteY277" fmla="*/ 937361 h 5355908"/>
                    <a:gd name="connsiteX278" fmla="*/ 180024 w 3393369"/>
                    <a:gd name="connsiteY278" fmla="*/ 733628 h 5355908"/>
                    <a:gd name="connsiteX279" fmla="*/ 224676 w 3393369"/>
                    <a:gd name="connsiteY279" fmla="*/ 645179 h 5355908"/>
                    <a:gd name="connsiteX280" fmla="*/ 230258 w 3393369"/>
                    <a:gd name="connsiteY280" fmla="*/ 628711 h 5355908"/>
                    <a:gd name="connsiteX281" fmla="*/ 907294 w 3393369"/>
                    <a:gd name="connsiteY281" fmla="*/ 81498 h 5355908"/>
                    <a:gd name="connsiteX282" fmla="*/ 1037679 w 3393369"/>
                    <a:gd name="connsiteY282" fmla="*/ 72416 h 5355908"/>
                    <a:gd name="connsiteX283" fmla="*/ 1265195 w 3393369"/>
                    <a:gd name="connsiteY283" fmla="*/ 21213 h 5355908"/>
                    <a:gd name="connsiteX284" fmla="*/ 1555437 w 3393369"/>
                    <a:gd name="connsiteY284" fmla="*/ 0 h 535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3393369" h="5355908">
                      <a:moveTo>
                        <a:pt x="462376" y="2821763"/>
                      </a:moveTo>
                      <a:lnTo>
                        <a:pt x="453270" y="2832614"/>
                      </a:lnTo>
                      <a:cubicBezTo>
                        <a:pt x="438610" y="2853789"/>
                        <a:pt x="425349" y="2876984"/>
                        <a:pt x="413702" y="2901885"/>
                      </a:cubicBezTo>
                      <a:lnTo>
                        <a:pt x="403788" y="2928267"/>
                      </a:lnTo>
                      <a:lnTo>
                        <a:pt x="397472" y="2940477"/>
                      </a:lnTo>
                      <a:lnTo>
                        <a:pt x="393929" y="2954505"/>
                      </a:lnTo>
                      <a:lnTo>
                        <a:pt x="383826" y="2981390"/>
                      </a:lnTo>
                      <a:cubicBezTo>
                        <a:pt x="367429" y="3037387"/>
                        <a:pt x="358362" y="3098953"/>
                        <a:pt x="358362" y="3163577"/>
                      </a:cubicBezTo>
                      <a:lnTo>
                        <a:pt x="358362" y="3163578"/>
                      </a:lnTo>
                      <a:lnTo>
                        <a:pt x="364946" y="3069249"/>
                      </a:lnTo>
                      <a:lnTo>
                        <a:pt x="393929" y="2954505"/>
                      </a:lnTo>
                      <a:lnTo>
                        <a:pt x="403788" y="2928267"/>
                      </a:lnTo>
                      <a:lnTo>
                        <a:pt x="453270" y="2832615"/>
                      </a:lnTo>
                      <a:close/>
                      <a:moveTo>
                        <a:pt x="1654506" y="667388"/>
                      </a:moveTo>
                      <a:lnTo>
                        <a:pt x="1654205" y="667404"/>
                      </a:lnTo>
                      <a:lnTo>
                        <a:pt x="1523252" y="673958"/>
                      </a:lnTo>
                      <a:lnTo>
                        <a:pt x="1518800" y="674631"/>
                      </a:lnTo>
                      <a:lnTo>
                        <a:pt x="1514620" y="674854"/>
                      </a:lnTo>
                      <a:lnTo>
                        <a:pt x="1474492" y="681327"/>
                      </a:lnTo>
                      <a:lnTo>
                        <a:pt x="1395512" y="693264"/>
                      </a:lnTo>
                      <a:lnTo>
                        <a:pt x="1386863" y="695464"/>
                      </a:lnTo>
                      <a:lnTo>
                        <a:pt x="1378776" y="696768"/>
                      </a:lnTo>
                      <a:lnTo>
                        <a:pt x="1335765" y="708457"/>
                      </a:lnTo>
                      <a:lnTo>
                        <a:pt x="1271852" y="724710"/>
                      </a:lnTo>
                      <a:lnTo>
                        <a:pt x="1259357" y="729223"/>
                      </a:lnTo>
                      <a:lnTo>
                        <a:pt x="1247660" y="732402"/>
                      </a:lnTo>
                      <a:lnTo>
                        <a:pt x="1206923" y="748162"/>
                      </a:lnTo>
                      <a:lnTo>
                        <a:pt x="1152840" y="767696"/>
                      </a:lnTo>
                      <a:lnTo>
                        <a:pt x="1136883" y="775258"/>
                      </a:lnTo>
                      <a:lnTo>
                        <a:pt x="1121960" y="781031"/>
                      </a:lnTo>
                      <a:lnTo>
                        <a:pt x="1085162" y="799767"/>
                      </a:lnTo>
                      <a:lnTo>
                        <a:pt x="1039040" y="821624"/>
                      </a:lnTo>
                      <a:lnTo>
                        <a:pt x="1020073" y="832909"/>
                      </a:lnTo>
                      <a:lnTo>
                        <a:pt x="1002364" y="841926"/>
                      </a:lnTo>
                      <a:lnTo>
                        <a:pt x="970135" y="862622"/>
                      </a:lnTo>
                      <a:lnTo>
                        <a:pt x="931022" y="885893"/>
                      </a:lnTo>
                      <a:lnTo>
                        <a:pt x="909534" y="901535"/>
                      </a:lnTo>
                      <a:lnTo>
                        <a:pt x="889559" y="914362"/>
                      </a:lnTo>
                      <a:lnTo>
                        <a:pt x="862104" y="936062"/>
                      </a:lnTo>
                      <a:lnTo>
                        <a:pt x="829350" y="959906"/>
                      </a:lnTo>
                      <a:lnTo>
                        <a:pt x="805890" y="980494"/>
                      </a:lnTo>
                      <a:lnTo>
                        <a:pt x="784234" y="997611"/>
                      </a:lnTo>
                      <a:lnTo>
                        <a:pt x="761506" y="1019445"/>
                      </a:lnTo>
                      <a:lnTo>
                        <a:pt x="734592" y="1043064"/>
                      </a:lnTo>
                      <a:lnTo>
                        <a:pt x="709762" y="1069153"/>
                      </a:lnTo>
                      <a:lnTo>
                        <a:pt x="687077" y="1090945"/>
                      </a:lnTo>
                      <a:lnTo>
                        <a:pt x="668889" y="1112098"/>
                      </a:lnTo>
                      <a:lnTo>
                        <a:pt x="647314" y="1134766"/>
                      </a:lnTo>
                      <a:lnTo>
                        <a:pt x="621739" y="1166932"/>
                      </a:lnTo>
                      <a:lnTo>
                        <a:pt x="598774" y="1193640"/>
                      </a:lnTo>
                      <a:lnTo>
                        <a:pt x="584808" y="1213381"/>
                      </a:lnTo>
                      <a:lnTo>
                        <a:pt x="568083" y="1234416"/>
                      </a:lnTo>
                      <a:lnTo>
                        <a:pt x="542466" y="1273230"/>
                      </a:lnTo>
                      <a:lnTo>
                        <a:pt x="520013" y="1304967"/>
                      </a:lnTo>
                      <a:lnTo>
                        <a:pt x="509850" y="1322649"/>
                      </a:lnTo>
                      <a:lnTo>
                        <a:pt x="497466" y="1341413"/>
                      </a:lnTo>
                      <a:lnTo>
                        <a:pt x="472525" y="1387590"/>
                      </a:lnTo>
                      <a:lnTo>
                        <a:pt x="451483" y="1424199"/>
                      </a:lnTo>
                      <a:lnTo>
                        <a:pt x="444634" y="1439226"/>
                      </a:lnTo>
                      <a:lnTo>
                        <a:pt x="436029" y="1455158"/>
                      </a:lnTo>
                      <a:lnTo>
                        <a:pt x="412515" y="1509700"/>
                      </a:lnTo>
                      <a:lnTo>
                        <a:pt x="393870" y="1550610"/>
                      </a:lnTo>
                      <a:lnTo>
                        <a:pt x="389755" y="1562493"/>
                      </a:lnTo>
                      <a:lnTo>
                        <a:pt x="384340" y="1575054"/>
                      </a:lnTo>
                      <a:lnTo>
                        <a:pt x="362952" y="1639897"/>
                      </a:lnTo>
                      <a:lnTo>
                        <a:pt x="347863" y="1683473"/>
                      </a:lnTo>
                      <a:lnTo>
                        <a:pt x="345851" y="1691745"/>
                      </a:lnTo>
                      <a:lnTo>
                        <a:pt x="342963" y="1700500"/>
                      </a:lnTo>
                      <a:lnTo>
                        <a:pt x="324084" y="1781223"/>
                      </a:lnTo>
                      <a:lnTo>
                        <a:pt x="314150" y="1822061"/>
                      </a:lnTo>
                      <a:lnTo>
                        <a:pt x="313531" y="1826347"/>
                      </a:lnTo>
                      <a:lnTo>
                        <a:pt x="312467" y="1830897"/>
                      </a:lnTo>
                      <a:lnTo>
                        <a:pt x="293425" y="1965600"/>
                      </a:lnTo>
                      <a:lnTo>
                        <a:pt x="293418" y="1965647"/>
                      </a:lnTo>
                      <a:cubicBezTo>
                        <a:pt x="288747" y="2014261"/>
                        <a:pt x="286354" y="2063587"/>
                        <a:pt x="286354" y="2113504"/>
                      </a:cubicBezTo>
                      <a:lnTo>
                        <a:pt x="286354" y="2113505"/>
                      </a:lnTo>
                      <a:lnTo>
                        <a:pt x="293418" y="1965648"/>
                      </a:lnTo>
                      <a:lnTo>
                        <a:pt x="293425" y="1965600"/>
                      </a:lnTo>
                      <a:lnTo>
                        <a:pt x="313531" y="1826347"/>
                      </a:lnTo>
                      <a:lnTo>
                        <a:pt x="324084" y="1781223"/>
                      </a:lnTo>
                      <a:lnTo>
                        <a:pt x="345851" y="1691745"/>
                      </a:lnTo>
                      <a:lnTo>
                        <a:pt x="362952" y="1639897"/>
                      </a:lnTo>
                      <a:lnTo>
                        <a:pt x="389755" y="1562493"/>
                      </a:lnTo>
                      <a:lnTo>
                        <a:pt x="412515" y="1509700"/>
                      </a:lnTo>
                      <a:lnTo>
                        <a:pt x="444634" y="1439226"/>
                      </a:lnTo>
                      <a:lnTo>
                        <a:pt x="472525" y="1387590"/>
                      </a:lnTo>
                      <a:lnTo>
                        <a:pt x="509850" y="1322649"/>
                      </a:lnTo>
                      <a:lnTo>
                        <a:pt x="542466" y="1273230"/>
                      </a:lnTo>
                      <a:lnTo>
                        <a:pt x="584808" y="1213381"/>
                      </a:lnTo>
                      <a:lnTo>
                        <a:pt x="621739" y="1166932"/>
                      </a:lnTo>
                      <a:lnTo>
                        <a:pt x="668889" y="1112098"/>
                      </a:lnTo>
                      <a:lnTo>
                        <a:pt x="709762" y="1069153"/>
                      </a:lnTo>
                      <a:lnTo>
                        <a:pt x="761506" y="1019445"/>
                      </a:lnTo>
                      <a:lnTo>
                        <a:pt x="805890" y="980494"/>
                      </a:lnTo>
                      <a:lnTo>
                        <a:pt x="862104" y="936062"/>
                      </a:lnTo>
                      <a:lnTo>
                        <a:pt x="909534" y="901535"/>
                      </a:lnTo>
                      <a:lnTo>
                        <a:pt x="970135" y="862622"/>
                      </a:lnTo>
                      <a:lnTo>
                        <a:pt x="1020073" y="832909"/>
                      </a:lnTo>
                      <a:lnTo>
                        <a:pt x="1085162" y="799767"/>
                      </a:lnTo>
                      <a:lnTo>
                        <a:pt x="1136883" y="775258"/>
                      </a:lnTo>
                      <a:lnTo>
                        <a:pt x="1206923" y="748162"/>
                      </a:lnTo>
                      <a:lnTo>
                        <a:pt x="1259357" y="729223"/>
                      </a:lnTo>
                      <a:lnTo>
                        <a:pt x="1335765" y="708457"/>
                      </a:lnTo>
                      <a:lnTo>
                        <a:pt x="1386863" y="695464"/>
                      </a:lnTo>
                      <a:lnTo>
                        <a:pt x="1474492" y="681327"/>
                      </a:lnTo>
                      <a:lnTo>
                        <a:pt x="1518800" y="674631"/>
                      </a:lnTo>
                      <a:lnTo>
                        <a:pt x="1654205" y="667404"/>
                      </a:lnTo>
                      <a:lnTo>
                        <a:pt x="1654506" y="667389"/>
                      </a:lnTo>
                      <a:lnTo>
                        <a:pt x="1654807" y="667404"/>
                      </a:lnTo>
                      <a:lnTo>
                        <a:pt x="1790213" y="674631"/>
                      </a:lnTo>
                      <a:lnTo>
                        <a:pt x="1834521" y="681327"/>
                      </a:lnTo>
                      <a:lnTo>
                        <a:pt x="1922150" y="695464"/>
                      </a:lnTo>
                      <a:lnTo>
                        <a:pt x="1973248" y="708457"/>
                      </a:lnTo>
                      <a:lnTo>
                        <a:pt x="2049655" y="729223"/>
                      </a:lnTo>
                      <a:lnTo>
                        <a:pt x="2102089" y="748162"/>
                      </a:lnTo>
                      <a:lnTo>
                        <a:pt x="2172130" y="775258"/>
                      </a:lnTo>
                      <a:lnTo>
                        <a:pt x="2223850" y="799767"/>
                      </a:lnTo>
                      <a:lnTo>
                        <a:pt x="2288939" y="832909"/>
                      </a:lnTo>
                      <a:lnTo>
                        <a:pt x="2338878" y="862622"/>
                      </a:lnTo>
                      <a:lnTo>
                        <a:pt x="2399478" y="901535"/>
                      </a:lnTo>
                      <a:lnTo>
                        <a:pt x="2446908" y="936062"/>
                      </a:lnTo>
                      <a:lnTo>
                        <a:pt x="2503122" y="980494"/>
                      </a:lnTo>
                      <a:lnTo>
                        <a:pt x="2547507" y="1019445"/>
                      </a:lnTo>
                      <a:lnTo>
                        <a:pt x="2599251" y="1069153"/>
                      </a:lnTo>
                      <a:lnTo>
                        <a:pt x="2640124" y="1112098"/>
                      </a:lnTo>
                      <a:lnTo>
                        <a:pt x="2687273" y="1166932"/>
                      </a:lnTo>
                      <a:lnTo>
                        <a:pt x="2724205" y="1213381"/>
                      </a:lnTo>
                      <a:lnTo>
                        <a:pt x="2766546" y="1273230"/>
                      </a:lnTo>
                      <a:lnTo>
                        <a:pt x="2799162" y="1322649"/>
                      </a:lnTo>
                      <a:lnTo>
                        <a:pt x="2836488" y="1387590"/>
                      </a:lnTo>
                      <a:lnTo>
                        <a:pt x="2864378" y="1439226"/>
                      </a:lnTo>
                      <a:lnTo>
                        <a:pt x="2896497" y="1509700"/>
                      </a:lnTo>
                      <a:lnTo>
                        <a:pt x="2919257" y="1562493"/>
                      </a:lnTo>
                      <a:lnTo>
                        <a:pt x="2946060" y="1639897"/>
                      </a:lnTo>
                      <a:lnTo>
                        <a:pt x="2963161" y="1691745"/>
                      </a:lnTo>
                      <a:lnTo>
                        <a:pt x="2984928" y="1781223"/>
                      </a:lnTo>
                      <a:lnTo>
                        <a:pt x="2995481" y="1826347"/>
                      </a:lnTo>
                      <a:lnTo>
                        <a:pt x="3015587" y="1965600"/>
                      </a:lnTo>
                      <a:lnTo>
                        <a:pt x="3015594" y="1965648"/>
                      </a:lnTo>
                      <a:lnTo>
                        <a:pt x="3022658" y="2113505"/>
                      </a:lnTo>
                      <a:lnTo>
                        <a:pt x="3022658" y="2113504"/>
                      </a:lnTo>
                      <a:cubicBezTo>
                        <a:pt x="3022658" y="2063587"/>
                        <a:pt x="3020266" y="2014261"/>
                        <a:pt x="3015594" y="1965647"/>
                      </a:cubicBezTo>
                      <a:lnTo>
                        <a:pt x="3015587" y="1965600"/>
                      </a:lnTo>
                      <a:lnTo>
                        <a:pt x="2996545" y="1830897"/>
                      </a:lnTo>
                      <a:lnTo>
                        <a:pt x="2995481" y="1826347"/>
                      </a:lnTo>
                      <a:lnTo>
                        <a:pt x="2994862" y="1822061"/>
                      </a:lnTo>
                      <a:lnTo>
                        <a:pt x="2984928" y="1781223"/>
                      </a:lnTo>
                      <a:lnTo>
                        <a:pt x="2966049" y="1700500"/>
                      </a:lnTo>
                      <a:lnTo>
                        <a:pt x="2963161" y="1691745"/>
                      </a:lnTo>
                      <a:lnTo>
                        <a:pt x="2961149" y="1683473"/>
                      </a:lnTo>
                      <a:lnTo>
                        <a:pt x="2946060" y="1639897"/>
                      </a:lnTo>
                      <a:lnTo>
                        <a:pt x="2924672" y="1575054"/>
                      </a:lnTo>
                      <a:lnTo>
                        <a:pt x="2919257" y="1562493"/>
                      </a:lnTo>
                      <a:lnTo>
                        <a:pt x="2915142" y="1550610"/>
                      </a:lnTo>
                      <a:lnTo>
                        <a:pt x="2896497" y="1509700"/>
                      </a:lnTo>
                      <a:lnTo>
                        <a:pt x="2872983" y="1455158"/>
                      </a:lnTo>
                      <a:lnTo>
                        <a:pt x="2864378" y="1439226"/>
                      </a:lnTo>
                      <a:lnTo>
                        <a:pt x="2857529" y="1424199"/>
                      </a:lnTo>
                      <a:lnTo>
                        <a:pt x="2836488" y="1387590"/>
                      </a:lnTo>
                      <a:lnTo>
                        <a:pt x="2811546" y="1341413"/>
                      </a:lnTo>
                      <a:lnTo>
                        <a:pt x="2799162" y="1322649"/>
                      </a:lnTo>
                      <a:lnTo>
                        <a:pt x="2788999" y="1304967"/>
                      </a:lnTo>
                      <a:lnTo>
                        <a:pt x="2766546" y="1273230"/>
                      </a:lnTo>
                      <a:lnTo>
                        <a:pt x="2740929" y="1234416"/>
                      </a:lnTo>
                      <a:lnTo>
                        <a:pt x="2724205" y="1213381"/>
                      </a:lnTo>
                      <a:lnTo>
                        <a:pt x="2710238" y="1193640"/>
                      </a:lnTo>
                      <a:lnTo>
                        <a:pt x="2687273" y="1166932"/>
                      </a:lnTo>
                      <a:lnTo>
                        <a:pt x="2661698" y="1134766"/>
                      </a:lnTo>
                      <a:lnTo>
                        <a:pt x="2640124" y="1112098"/>
                      </a:lnTo>
                      <a:lnTo>
                        <a:pt x="2621935" y="1090945"/>
                      </a:lnTo>
                      <a:lnTo>
                        <a:pt x="2599251" y="1069153"/>
                      </a:lnTo>
                      <a:lnTo>
                        <a:pt x="2574420" y="1043064"/>
                      </a:lnTo>
                      <a:lnTo>
                        <a:pt x="2547507" y="1019445"/>
                      </a:lnTo>
                      <a:lnTo>
                        <a:pt x="2524778" y="997611"/>
                      </a:lnTo>
                      <a:lnTo>
                        <a:pt x="2503122" y="980494"/>
                      </a:lnTo>
                      <a:lnTo>
                        <a:pt x="2479662" y="959906"/>
                      </a:lnTo>
                      <a:lnTo>
                        <a:pt x="2446908" y="936062"/>
                      </a:lnTo>
                      <a:lnTo>
                        <a:pt x="2419453" y="914362"/>
                      </a:lnTo>
                      <a:lnTo>
                        <a:pt x="2399478" y="901535"/>
                      </a:lnTo>
                      <a:lnTo>
                        <a:pt x="2377990" y="885893"/>
                      </a:lnTo>
                      <a:lnTo>
                        <a:pt x="2338878" y="862622"/>
                      </a:lnTo>
                      <a:lnTo>
                        <a:pt x="2306648" y="841926"/>
                      </a:lnTo>
                      <a:lnTo>
                        <a:pt x="2288939" y="832909"/>
                      </a:lnTo>
                      <a:lnTo>
                        <a:pt x="2269972" y="821624"/>
                      </a:lnTo>
                      <a:lnTo>
                        <a:pt x="2223850" y="799767"/>
                      </a:lnTo>
                      <a:lnTo>
                        <a:pt x="2187052" y="781031"/>
                      </a:lnTo>
                      <a:lnTo>
                        <a:pt x="2172130" y="775258"/>
                      </a:lnTo>
                      <a:lnTo>
                        <a:pt x="2156172" y="767696"/>
                      </a:lnTo>
                      <a:lnTo>
                        <a:pt x="2102089" y="748162"/>
                      </a:lnTo>
                      <a:lnTo>
                        <a:pt x="2061352" y="732402"/>
                      </a:lnTo>
                      <a:lnTo>
                        <a:pt x="2049655" y="729223"/>
                      </a:lnTo>
                      <a:lnTo>
                        <a:pt x="2037160" y="724710"/>
                      </a:lnTo>
                      <a:lnTo>
                        <a:pt x="1973248" y="708457"/>
                      </a:lnTo>
                      <a:lnTo>
                        <a:pt x="1930236" y="696768"/>
                      </a:lnTo>
                      <a:lnTo>
                        <a:pt x="1922150" y="695464"/>
                      </a:lnTo>
                      <a:lnTo>
                        <a:pt x="1913500" y="693264"/>
                      </a:lnTo>
                      <a:lnTo>
                        <a:pt x="1834521" y="681327"/>
                      </a:lnTo>
                      <a:lnTo>
                        <a:pt x="1794392" y="674854"/>
                      </a:lnTo>
                      <a:lnTo>
                        <a:pt x="1790213" y="674631"/>
                      </a:lnTo>
                      <a:lnTo>
                        <a:pt x="1785760" y="673958"/>
                      </a:lnTo>
                      <a:lnTo>
                        <a:pt x="1654807" y="667404"/>
                      </a:lnTo>
                      <a:close/>
                      <a:moveTo>
                        <a:pt x="1555437" y="0"/>
                      </a:moveTo>
                      <a:cubicBezTo>
                        <a:pt x="2350815" y="0"/>
                        <a:pt x="2891868" y="505696"/>
                        <a:pt x="3046397" y="1145716"/>
                      </a:cubicBezTo>
                      <a:cubicBezTo>
                        <a:pt x="3175601" y="1680845"/>
                        <a:pt x="3139933" y="1788752"/>
                        <a:pt x="3216855" y="2573089"/>
                      </a:cubicBezTo>
                      <a:cubicBezTo>
                        <a:pt x="3306588" y="3074861"/>
                        <a:pt x="3363308" y="3639197"/>
                        <a:pt x="3384994" y="4142761"/>
                      </a:cubicBezTo>
                      <a:lnTo>
                        <a:pt x="3387087" y="4204781"/>
                      </a:lnTo>
                      <a:lnTo>
                        <a:pt x="3392137" y="4354494"/>
                      </a:lnTo>
                      <a:cubicBezTo>
                        <a:pt x="3392548" y="4387475"/>
                        <a:pt x="3392958" y="4420456"/>
                        <a:pt x="3393369" y="4453437"/>
                      </a:cubicBezTo>
                      <a:lnTo>
                        <a:pt x="2732657" y="5355908"/>
                      </a:lnTo>
                      <a:lnTo>
                        <a:pt x="2726964" y="5342222"/>
                      </a:lnTo>
                      <a:lnTo>
                        <a:pt x="2794053" y="4537018"/>
                      </a:lnTo>
                      <a:lnTo>
                        <a:pt x="2794182" y="4535475"/>
                      </a:lnTo>
                      <a:lnTo>
                        <a:pt x="2825364" y="4161214"/>
                      </a:lnTo>
                      <a:lnTo>
                        <a:pt x="2830843" y="4095453"/>
                      </a:lnTo>
                      <a:lnTo>
                        <a:pt x="2839510" y="4067980"/>
                      </a:lnTo>
                      <a:lnTo>
                        <a:pt x="2341370" y="3910818"/>
                      </a:lnTo>
                      <a:lnTo>
                        <a:pt x="2299191" y="3711022"/>
                      </a:lnTo>
                      <a:lnTo>
                        <a:pt x="2275783" y="3599430"/>
                      </a:lnTo>
                      <a:lnTo>
                        <a:pt x="2248357" y="3468677"/>
                      </a:lnTo>
                      <a:lnTo>
                        <a:pt x="2258998" y="3463865"/>
                      </a:lnTo>
                      <a:lnTo>
                        <a:pt x="2275498" y="3451131"/>
                      </a:lnTo>
                      <a:lnTo>
                        <a:pt x="2331668" y="3425733"/>
                      </a:lnTo>
                      <a:lnTo>
                        <a:pt x="2387372" y="3383908"/>
                      </a:lnTo>
                      <a:lnTo>
                        <a:pt x="2394330" y="3380762"/>
                      </a:lnTo>
                      <a:cubicBezTo>
                        <a:pt x="2447146" y="3349387"/>
                        <a:pt x="2491958" y="3307089"/>
                        <a:pt x="2527260" y="3257222"/>
                      </a:cubicBezTo>
                      <a:lnTo>
                        <a:pt x="2556636" y="3205684"/>
                      </a:lnTo>
                      <a:lnTo>
                        <a:pt x="2583682" y="3174661"/>
                      </a:lnTo>
                      <a:lnTo>
                        <a:pt x="2597855" y="3149795"/>
                      </a:lnTo>
                      <a:lnTo>
                        <a:pt x="2623355" y="3127240"/>
                      </a:lnTo>
                      <a:cubicBezTo>
                        <a:pt x="2639188" y="3110846"/>
                        <a:pt x="2653764" y="3093210"/>
                        <a:pt x="2667002" y="3074510"/>
                      </a:cubicBezTo>
                      <a:lnTo>
                        <a:pt x="2689424" y="3035173"/>
                      </a:lnTo>
                      <a:lnTo>
                        <a:pt x="2711168" y="3013248"/>
                      </a:lnTo>
                      <a:cubicBezTo>
                        <a:pt x="2758929" y="2955527"/>
                        <a:pt x="2792719" y="2885392"/>
                        <a:pt x="2809732" y="2809094"/>
                      </a:cubicBezTo>
                      <a:lnTo>
                        <a:pt x="2816756" y="2760603"/>
                      </a:lnTo>
                      <a:lnTo>
                        <a:pt x="2829512" y="2723102"/>
                      </a:lnTo>
                      <a:cubicBezTo>
                        <a:pt x="2836900" y="2692277"/>
                        <a:pt x="2841534" y="2660397"/>
                        <a:pt x="2843225" y="2627883"/>
                      </a:cubicBezTo>
                      <a:lnTo>
                        <a:pt x="2839586" y="2536434"/>
                      </a:lnTo>
                      <a:lnTo>
                        <a:pt x="2843225" y="2511167"/>
                      </a:lnTo>
                      <a:cubicBezTo>
                        <a:pt x="2842728" y="2498667"/>
                        <a:pt x="2842230" y="2486168"/>
                        <a:pt x="2841733" y="2473668"/>
                      </a:cubicBezTo>
                      <a:lnTo>
                        <a:pt x="2847051" y="2450863"/>
                      </a:lnTo>
                      <a:cubicBezTo>
                        <a:pt x="2851660" y="2408762"/>
                        <a:pt x="2851303" y="2365343"/>
                        <a:pt x="2845552" y="2321553"/>
                      </a:cubicBezTo>
                      <a:lnTo>
                        <a:pt x="2833687" y="2269170"/>
                      </a:lnTo>
                      <a:cubicBezTo>
                        <a:pt x="2832157" y="2162790"/>
                        <a:pt x="2830626" y="2056410"/>
                        <a:pt x="2829096" y="1950030"/>
                      </a:cubicBezTo>
                      <a:cubicBezTo>
                        <a:pt x="2819620" y="1920827"/>
                        <a:pt x="2807995" y="1892989"/>
                        <a:pt x="2794488" y="1866670"/>
                      </a:cubicBezTo>
                      <a:lnTo>
                        <a:pt x="2784739" y="1850898"/>
                      </a:lnTo>
                      <a:cubicBezTo>
                        <a:pt x="2689677" y="1775474"/>
                        <a:pt x="2425167" y="1559836"/>
                        <a:pt x="2224116" y="1414126"/>
                      </a:cubicBezTo>
                      <a:cubicBezTo>
                        <a:pt x="2023066" y="1268416"/>
                        <a:pt x="1675668" y="1136243"/>
                        <a:pt x="1578436" y="976637"/>
                      </a:cubicBezTo>
                      <a:lnTo>
                        <a:pt x="1456501" y="1239009"/>
                      </a:lnTo>
                      <a:lnTo>
                        <a:pt x="1379759" y="1347348"/>
                      </a:lnTo>
                      <a:cubicBezTo>
                        <a:pt x="1348357" y="1389282"/>
                        <a:pt x="1315135" y="1431347"/>
                        <a:pt x="1280205" y="1473249"/>
                      </a:cubicBezTo>
                      <a:cubicBezTo>
                        <a:pt x="1047337" y="1752594"/>
                        <a:pt x="793660" y="1958563"/>
                        <a:pt x="598861" y="2042673"/>
                      </a:cubicBezTo>
                      <a:lnTo>
                        <a:pt x="589527" y="2045704"/>
                      </a:lnTo>
                      <a:cubicBezTo>
                        <a:pt x="589582" y="2049720"/>
                        <a:pt x="589636" y="2053737"/>
                        <a:pt x="589691" y="2057753"/>
                      </a:cubicBezTo>
                      <a:lnTo>
                        <a:pt x="585834" y="2056272"/>
                      </a:lnTo>
                      <a:cubicBezTo>
                        <a:pt x="539744" y="2061141"/>
                        <a:pt x="528997" y="2317017"/>
                        <a:pt x="561832" y="2627785"/>
                      </a:cubicBezTo>
                      <a:cubicBezTo>
                        <a:pt x="586458" y="2860861"/>
                        <a:pt x="628605" y="3058619"/>
                        <a:pt x="667583" y="3140876"/>
                      </a:cubicBezTo>
                      <a:lnTo>
                        <a:pt x="668132" y="3141769"/>
                      </a:lnTo>
                      <a:lnTo>
                        <a:pt x="669485" y="3155453"/>
                      </a:lnTo>
                      <a:cubicBezTo>
                        <a:pt x="684120" y="3215253"/>
                        <a:pt x="754468" y="3321547"/>
                        <a:pt x="854462" y="3428621"/>
                      </a:cubicBezTo>
                      <a:cubicBezTo>
                        <a:pt x="887794" y="3464312"/>
                        <a:pt x="921264" y="3496711"/>
                        <a:pt x="953249" y="3524739"/>
                      </a:cubicBezTo>
                      <a:lnTo>
                        <a:pt x="1004729" y="3564772"/>
                      </a:lnTo>
                      <a:lnTo>
                        <a:pt x="998496" y="3595255"/>
                      </a:lnTo>
                      <a:lnTo>
                        <a:pt x="925602" y="3951720"/>
                      </a:lnTo>
                      <a:lnTo>
                        <a:pt x="775897" y="3979667"/>
                      </a:lnTo>
                      <a:lnTo>
                        <a:pt x="794667" y="4080211"/>
                      </a:lnTo>
                      <a:lnTo>
                        <a:pt x="895960" y="4622818"/>
                      </a:lnTo>
                      <a:lnTo>
                        <a:pt x="895960" y="4622818"/>
                      </a:lnTo>
                      <a:lnTo>
                        <a:pt x="896388" y="4625112"/>
                      </a:lnTo>
                      <a:lnTo>
                        <a:pt x="994274" y="5149466"/>
                      </a:lnTo>
                      <a:lnTo>
                        <a:pt x="838715" y="5056562"/>
                      </a:lnTo>
                      <a:cubicBezTo>
                        <a:pt x="663322" y="4944302"/>
                        <a:pt x="490518" y="4810849"/>
                        <a:pt x="348728" y="4671344"/>
                      </a:cubicBezTo>
                      <a:cubicBezTo>
                        <a:pt x="260813" y="4590977"/>
                        <a:pt x="192905" y="4442277"/>
                        <a:pt x="141388" y="4248694"/>
                      </a:cubicBezTo>
                      <a:lnTo>
                        <a:pt x="131597" y="4204671"/>
                      </a:lnTo>
                      <a:lnTo>
                        <a:pt x="131597" y="4204671"/>
                      </a:lnTo>
                      <a:lnTo>
                        <a:pt x="95199" y="4041019"/>
                      </a:lnTo>
                      <a:cubicBezTo>
                        <a:pt x="-68772" y="3157421"/>
                        <a:pt x="10196" y="1680762"/>
                        <a:pt x="100530" y="1111861"/>
                      </a:cubicBezTo>
                      <a:lnTo>
                        <a:pt x="115559" y="1040070"/>
                      </a:lnTo>
                      <a:lnTo>
                        <a:pt x="122713" y="937361"/>
                      </a:lnTo>
                      <a:cubicBezTo>
                        <a:pt x="132546" y="867161"/>
                        <a:pt x="151972" y="799017"/>
                        <a:pt x="180024" y="733628"/>
                      </a:cubicBezTo>
                      <a:lnTo>
                        <a:pt x="224676" y="645179"/>
                      </a:lnTo>
                      <a:lnTo>
                        <a:pt x="230258" y="628711"/>
                      </a:lnTo>
                      <a:cubicBezTo>
                        <a:pt x="371412" y="295106"/>
                        <a:pt x="595727" y="127950"/>
                        <a:pt x="907294" y="81498"/>
                      </a:cubicBezTo>
                      <a:lnTo>
                        <a:pt x="1037679" y="72416"/>
                      </a:lnTo>
                      <a:lnTo>
                        <a:pt x="1265195" y="21213"/>
                      </a:lnTo>
                      <a:cubicBezTo>
                        <a:pt x="1358946" y="7304"/>
                        <a:pt x="1456015" y="0"/>
                        <a:pt x="1555437" y="0"/>
                      </a:cubicBezTo>
                      <a:close/>
                    </a:path>
                  </a:pathLst>
                </a:cu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sp>
              <p:nvSpPr>
                <p:cNvPr id="15" name="Freeform 155">
                  <a:extLst>
                    <a:ext uri="{FF2B5EF4-FFF2-40B4-BE49-F238E27FC236}">
                      <a16:creationId xmlns:a16="http://schemas.microsoft.com/office/drawing/2014/main" id="{7694F484-F55D-4659-B105-8B1A555FE5D9}"/>
                    </a:ext>
                  </a:extLst>
                </p:cNvPr>
                <p:cNvSpPr/>
                <p:nvPr/>
              </p:nvSpPr>
              <p:spPr>
                <a:xfrm>
                  <a:off x="7831213" y="4605878"/>
                  <a:ext cx="1156990" cy="495801"/>
                </a:xfrm>
                <a:custGeom>
                  <a:avLst/>
                  <a:gdLst>
                    <a:gd name="connsiteX0" fmla="*/ 482540 w 4407322"/>
                    <a:gd name="connsiteY0" fmla="*/ 0 h 1888653"/>
                    <a:gd name="connsiteX1" fmla="*/ 670385 w 4407322"/>
                    <a:gd name="connsiteY1" fmla="*/ 0 h 1888653"/>
                    <a:gd name="connsiteX2" fmla="*/ 680176 w 4407322"/>
                    <a:gd name="connsiteY2" fmla="*/ 44024 h 1888653"/>
                    <a:gd name="connsiteX3" fmla="*/ 887516 w 4407322"/>
                    <a:gd name="connsiteY3" fmla="*/ 466674 h 1888653"/>
                    <a:gd name="connsiteX4" fmla="*/ 1377503 w 4407322"/>
                    <a:gd name="connsiteY4" fmla="*/ 851892 h 1888653"/>
                    <a:gd name="connsiteX5" fmla="*/ 1533062 w 4407322"/>
                    <a:gd name="connsiteY5" fmla="*/ 944796 h 1888653"/>
                    <a:gd name="connsiteX6" fmla="*/ 1435176 w 4407322"/>
                    <a:gd name="connsiteY6" fmla="*/ 420442 h 1888653"/>
                    <a:gd name="connsiteX7" fmla="*/ 1434748 w 4407322"/>
                    <a:gd name="connsiteY7" fmla="*/ 418148 h 1888653"/>
                    <a:gd name="connsiteX8" fmla="*/ 1513336 w 4407322"/>
                    <a:gd name="connsiteY8" fmla="*/ 458834 h 1888653"/>
                    <a:gd name="connsiteX9" fmla="*/ 2311673 w 4407322"/>
                    <a:gd name="connsiteY9" fmla="*/ 615382 h 1888653"/>
                    <a:gd name="connsiteX10" fmla="*/ 3266421 w 4407322"/>
                    <a:gd name="connsiteY10" fmla="*/ 377858 h 1888653"/>
                    <a:gd name="connsiteX11" fmla="*/ 3332970 w 4407322"/>
                    <a:gd name="connsiteY11" fmla="*/ 330804 h 1888653"/>
                    <a:gd name="connsiteX12" fmla="*/ 3332841 w 4407322"/>
                    <a:gd name="connsiteY12" fmla="*/ 332347 h 1888653"/>
                    <a:gd name="connsiteX13" fmla="*/ 3265752 w 4407322"/>
                    <a:gd name="connsiteY13" fmla="*/ 1137551 h 1888653"/>
                    <a:gd name="connsiteX14" fmla="*/ 3271445 w 4407322"/>
                    <a:gd name="connsiteY14" fmla="*/ 1151237 h 1888653"/>
                    <a:gd name="connsiteX15" fmla="*/ 3932157 w 4407322"/>
                    <a:gd name="connsiteY15" fmla="*/ 248766 h 1888653"/>
                    <a:gd name="connsiteX16" fmla="*/ 3930925 w 4407322"/>
                    <a:gd name="connsiteY16" fmla="*/ 149823 h 1888653"/>
                    <a:gd name="connsiteX17" fmla="*/ 3925875 w 4407322"/>
                    <a:gd name="connsiteY17" fmla="*/ 110 h 1888653"/>
                    <a:gd name="connsiteX18" fmla="*/ 4022031 w 4407322"/>
                    <a:gd name="connsiteY18" fmla="*/ 9804 h 1888653"/>
                    <a:gd name="connsiteX19" fmla="*/ 4407322 w 4407322"/>
                    <a:gd name="connsiteY19" fmla="*/ 482540 h 1888653"/>
                    <a:gd name="connsiteX20" fmla="*/ 3987239 w 4407322"/>
                    <a:gd name="connsiteY20" fmla="*/ 1888653 h 1888653"/>
                    <a:gd name="connsiteX21" fmla="*/ 469733 w 4407322"/>
                    <a:gd name="connsiteY21" fmla="*/ 1888653 h 1888653"/>
                    <a:gd name="connsiteX22" fmla="*/ 437682 w 4407322"/>
                    <a:gd name="connsiteY22" fmla="*/ 1801861 h 1888653"/>
                    <a:gd name="connsiteX23" fmla="*/ 0 w 4407322"/>
                    <a:gd name="connsiteY23" fmla="*/ 482540 h 1888653"/>
                    <a:gd name="connsiteX24" fmla="*/ 482540 w 4407322"/>
                    <a:gd name="connsiteY24" fmla="*/ 0 h 18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07322" h="1888653">
                      <a:moveTo>
                        <a:pt x="482540" y="0"/>
                      </a:moveTo>
                      <a:lnTo>
                        <a:pt x="670385" y="0"/>
                      </a:lnTo>
                      <a:lnTo>
                        <a:pt x="680176" y="44024"/>
                      </a:lnTo>
                      <a:cubicBezTo>
                        <a:pt x="731693" y="237607"/>
                        <a:pt x="799601" y="386307"/>
                        <a:pt x="887516" y="466674"/>
                      </a:cubicBezTo>
                      <a:cubicBezTo>
                        <a:pt x="1029306" y="606179"/>
                        <a:pt x="1202110" y="739632"/>
                        <a:pt x="1377503" y="851892"/>
                      </a:cubicBezTo>
                      <a:lnTo>
                        <a:pt x="1533062" y="944796"/>
                      </a:lnTo>
                      <a:lnTo>
                        <a:pt x="1435176" y="420442"/>
                      </a:lnTo>
                      <a:lnTo>
                        <a:pt x="1434748" y="418148"/>
                      </a:lnTo>
                      <a:lnTo>
                        <a:pt x="1513336" y="458834"/>
                      </a:lnTo>
                      <a:cubicBezTo>
                        <a:pt x="1735956" y="557156"/>
                        <a:pt x="2012301" y="615382"/>
                        <a:pt x="2311673" y="615382"/>
                      </a:cubicBezTo>
                      <a:cubicBezTo>
                        <a:pt x="2685889" y="615382"/>
                        <a:pt x="3024124" y="524405"/>
                        <a:pt x="3266421" y="377858"/>
                      </a:cubicBezTo>
                      <a:lnTo>
                        <a:pt x="3332970" y="330804"/>
                      </a:lnTo>
                      <a:lnTo>
                        <a:pt x="3332841" y="332347"/>
                      </a:lnTo>
                      <a:lnTo>
                        <a:pt x="3265752" y="1137551"/>
                      </a:lnTo>
                      <a:lnTo>
                        <a:pt x="3271445" y="1151237"/>
                      </a:lnTo>
                      <a:lnTo>
                        <a:pt x="3932157" y="248766"/>
                      </a:lnTo>
                      <a:cubicBezTo>
                        <a:pt x="3931746" y="215785"/>
                        <a:pt x="3931336" y="182804"/>
                        <a:pt x="3930925" y="149823"/>
                      </a:cubicBezTo>
                      <a:lnTo>
                        <a:pt x="3925875" y="110"/>
                      </a:lnTo>
                      <a:lnTo>
                        <a:pt x="4022031" y="9804"/>
                      </a:lnTo>
                      <a:cubicBezTo>
                        <a:pt x="4241916" y="54799"/>
                        <a:pt x="4407322" y="249354"/>
                        <a:pt x="4407322" y="482540"/>
                      </a:cubicBezTo>
                      <a:lnTo>
                        <a:pt x="3987239" y="1888653"/>
                      </a:lnTo>
                      <a:lnTo>
                        <a:pt x="469733" y="1888653"/>
                      </a:lnTo>
                      <a:lnTo>
                        <a:pt x="437682" y="1801861"/>
                      </a:lnTo>
                      <a:cubicBezTo>
                        <a:pt x="243580" y="1286591"/>
                        <a:pt x="0" y="693838"/>
                        <a:pt x="0" y="482540"/>
                      </a:cubicBezTo>
                      <a:cubicBezTo>
                        <a:pt x="0" y="216041"/>
                        <a:pt x="216041" y="0"/>
                        <a:pt x="482540" y="0"/>
                      </a:cubicBezTo>
                      <a:close/>
                    </a:path>
                  </a:pathLst>
                </a:cu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grpSp>
        </p:grpSp>
        <p:sp>
          <p:nvSpPr>
            <p:cNvPr id="6" name="Rectangle 5">
              <a:extLst>
                <a:ext uri="{FF2B5EF4-FFF2-40B4-BE49-F238E27FC236}">
                  <a16:creationId xmlns:a16="http://schemas.microsoft.com/office/drawing/2014/main" id="{A6B07E8E-5825-49AE-BAB6-287877D7A5A1}"/>
                </a:ext>
              </a:extLst>
            </p:cNvPr>
            <p:cNvSpPr/>
            <p:nvPr/>
          </p:nvSpPr>
          <p:spPr>
            <a:xfrm>
              <a:off x="8436003" y="2834487"/>
              <a:ext cx="6937442" cy="723275"/>
            </a:xfrm>
            <a:prstGeom prst="rect">
              <a:avLst/>
            </a:prstGeom>
          </p:spPr>
          <p:txBody>
            <a:bodyPr wrap="square">
              <a:spAutoFit/>
            </a:bodyPr>
            <a:lstStyle/>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cs typeface="Arial" charset="0"/>
                </a:rPr>
                <a:t>Chooses to sacrifice 50% of bonus to pension</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cs typeface="Arial" charset="0"/>
              </a:endParaRPr>
            </a:p>
          </p:txBody>
        </p:sp>
        <p:sp>
          <p:nvSpPr>
            <p:cNvPr id="7" name="Rectangle 6">
              <a:extLst>
                <a:ext uri="{FF2B5EF4-FFF2-40B4-BE49-F238E27FC236}">
                  <a16:creationId xmlns:a16="http://schemas.microsoft.com/office/drawing/2014/main" id="{277CDEE2-D77B-405D-A17F-D5238F4FE5E1}"/>
                </a:ext>
              </a:extLst>
            </p:cNvPr>
            <p:cNvSpPr/>
            <p:nvPr/>
          </p:nvSpPr>
          <p:spPr>
            <a:xfrm>
              <a:off x="8436004" y="2406407"/>
              <a:ext cx="3538264"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cs typeface="Arial" charset="0"/>
                </a:rPr>
                <a:t>Bonus sacrifice example:</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grpSp>
      <p:grpSp>
        <p:nvGrpSpPr>
          <p:cNvPr id="16" name="Group 15">
            <a:extLst>
              <a:ext uri="{FF2B5EF4-FFF2-40B4-BE49-F238E27FC236}">
                <a16:creationId xmlns:a16="http://schemas.microsoft.com/office/drawing/2014/main" id="{91B25A04-49CD-4331-A2E1-F29B6912416F}"/>
              </a:ext>
            </a:extLst>
          </p:cNvPr>
          <p:cNvGrpSpPr/>
          <p:nvPr/>
        </p:nvGrpSpPr>
        <p:grpSpPr>
          <a:xfrm>
            <a:off x="3218315" y="4173287"/>
            <a:ext cx="2728624" cy="1291896"/>
            <a:chOff x="3172924" y="4173287"/>
            <a:chExt cx="2728624" cy="1291896"/>
          </a:xfrm>
        </p:grpSpPr>
        <p:grpSp>
          <p:nvGrpSpPr>
            <p:cNvPr id="17" name="Group 16">
              <a:extLst>
                <a:ext uri="{FF2B5EF4-FFF2-40B4-BE49-F238E27FC236}">
                  <a16:creationId xmlns:a16="http://schemas.microsoft.com/office/drawing/2014/main" id="{E0423381-1FFC-4741-A177-3564334DB999}"/>
                </a:ext>
              </a:extLst>
            </p:cNvPr>
            <p:cNvGrpSpPr/>
            <p:nvPr/>
          </p:nvGrpSpPr>
          <p:grpSpPr>
            <a:xfrm>
              <a:off x="3638550" y="4173287"/>
              <a:ext cx="2262998" cy="461665"/>
              <a:chOff x="850056" y="4269615"/>
              <a:chExt cx="2262998" cy="461665"/>
            </a:xfrm>
          </p:grpSpPr>
          <p:sp>
            <p:nvSpPr>
              <p:cNvPr id="19" name="Rectangle 18">
                <a:extLst>
                  <a:ext uri="{FF2B5EF4-FFF2-40B4-BE49-F238E27FC236}">
                    <a16:creationId xmlns:a16="http://schemas.microsoft.com/office/drawing/2014/main" id="{302C20F9-08A1-40C5-B0A3-7B59336A0EAC}"/>
                  </a:ext>
                </a:extLst>
              </p:cNvPr>
              <p:cNvSpPr/>
              <p:nvPr/>
            </p:nvSpPr>
            <p:spPr>
              <a:xfrm>
                <a:off x="850056" y="4269615"/>
                <a:ext cx="1443336"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7A2A3D"/>
                    </a:solidFill>
                    <a:effectLst/>
                    <a:uLnTx/>
                    <a:uFillTx/>
                    <a:latin typeface="Arial" panose="020B0604020202020204" pitchFamily="34" charset="0"/>
                    <a:ea typeface="ヒラギノ角ゴ Pro W3"/>
                  </a:rPr>
                  <a:t>£20,000</a:t>
                </a:r>
              </a:p>
            </p:txBody>
          </p:sp>
          <p:sp>
            <p:nvSpPr>
              <p:cNvPr id="20" name="Rectangle 19">
                <a:extLst>
                  <a:ext uri="{FF2B5EF4-FFF2-40B4-BE49-F238E27FC236}">
                    <a16:creationId xmlns:a16="http://schemas.microsoft.com/office/drawing/2014/main" id="{A0D7D6EC-D53F-4ACF-B383-7B140713C1D4}"/>
                  </a:ext>
                </a:extLst>
              </p:cNvPr>
              <p:cNvSpPr/>
              <p:nvPr/>
            </p:nvSpPr>
            <p:spPr>
              <a:xfrm>
                <a:off x="2053148" y="4377964"/>
                <a:ext cx="1059906" cy="307777"/>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7A2A3D"/>
                    </a:solidFill>
                    <a:effectLst/>
                    <a:uLnTx/>
                    <a:uFillTx/>
                    <a:latin typeface="Arial" panose="020B0604020202020204" pitchFamily="34" charset="0"/>
                    <a:ea typeface="ヒラギノ角ゴ Pro W3"/>
                  </a:rPr>
                  <a:t>total bonus</a:t>
                </a:r>
              </a:p>
            </p:txBody>
          </p:sp>
        </p:grpSp>
        <p:pic>
          <p:nvPicPr>
            <p:cNvPr id="18" name="Picture 17">
              <a:extLst>
                <a:ext uri="{FF2B5EF4-FFF2-40B4-BE49-F238E27FC236}">
                  <a16:creationId xmlns:a16="http://schemas.microsoft.com/office/drawing/2014/main" id="{53CFD085-693D-4E0D-9614-3F85017BFA16}"/>
                </a:ext>
              </a:extLst>
            </p:cNvPr>
            <p:cNvPicPr>
              <a:picLocks noChangeAspect="1"/>
            </p:cNvPicPr>
            <p:nvPr/>
          </p:nvPicPr>
          <p:blipFill>
            <a:blip r:embed="rId3"/>
            <a:stretch>
              <a:fillRect/>
            </a:stretch>
          </p:blipFill>
          <p:spPr>
            <a:xfrm>
              <a:off x="3172924" y="4707671"/>
              <a:ext cx="2697154" cy="757512"/>
            </a:xfrm>
            <a:prstGeom prst="rect">
              <a:avLst/>
            </a:prstGeom>
          </p:spPr>
        </p:pic>
      </p:grpSp>
    </p:spTree>
    <p:custDataLst>
      <p:tags r:id="rId1"/>
    </p:custDataLst>
    <p:extLst>
      <p:ext uri="{BB962C8B-B14F-4D97-AF65-F5344CB8AC3E}">
        <p14:creationId xmlns:p14="http://schemas.microsoft.com/office/powerpoint/2010/main" val="346623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9A21A-41CB-4E55-8303-B3D571A424E7}"/>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bonus sacrifice into your pension.</a:t>
            </a:r>
          </a:p>
        </p:txBody>
      </p:sp>
      <p:grpSp>
        <p:nvGrpSpPr>
          <p:cNvPr id="4" name="Group 3">
            <a:extLst>
              <a:ext uri="{FF2B5EF4-FFF2-40B4-BE49-F238E27FC236}">
                <a16:creationId xmlns:a16="http://schemas.microsoft.com/office/drawing/2014/main" id="{8E68F56B-59DD-48C3-A851-0A9478E0D49B}"/>
              </a:ext>
            </a:extLst>
          </p:cNvPr>
          <p:cNvGrpSpPr/>
          <p:nvPr/>
        </p:nvGrpSpPr>
        <p:grpSpPr>
          <a:xfrm>
            <a:off x="3218315" y="4173287"/>
            <a:ext cx="2728624" cy="1291896"/>
            <a:chOff x="3172924" y="4173287"/>
            <a:chExt cx="2728624" cy="1291896"/>
          </a:xfrm>
        </p:grpSpPr>
        <p:grpSp>
          <p:nvGrpSpPr>
            <p:cNvPr id="5" name="Group 4">
              <a:extLst>
                <a:ext uri="{FF2B5EF4-FFF2-40B4-BE49-F238E27FC236}">
                  <a16:creationId xmlns:a16="http://schemas.microsoft.com/office/drawing/2014/main" id="{80A9A573-2DC6-438E-AD2C-AF5BE7B7AE17}"/>
                </a:ext>
              </a:extLst>
            </p:cNvPr>
            <p:cNvGrpSpPr/>
            <p:nvPr/>
          </p:nvGrpSpPr>
          <p:grpSpPr>
            <a:xfrm>
              <a:off x="3638550" y="4173287"/>
              <a:ext cx="2262998" cy="461665"/>
              <a:chOff x="850056" y="4269615"/>
              <a:chExt cx="2262998" cy="461665"/>
            </a:xfrm>
          </p:grpSpPr>
          <p:sp>
            <p:nvSpPr>
              <p:cNvPr id="7" name="Rectangle 6">
                <a:extLst>
                  <a:ext uri="{FF2B5EF4-FFF2-40B4-BE49-F238E27FC236}">
                    <a16:creationId xmlns:a16="http://schemas.microsoft.com/office/drawing/2014/main" id="{62FB257D-74B3-43EB-ADD3-E3BD03808B82}"/>
                  </a:ext>
                </a:extLst>
              </p:cNvPr>
              <p:cNvSpPr/>
              <p:nvPr/>
            </p:nvSpPr>
            <p:spPr>
              <a:xfrm>
                <a:off x="850056" y="4269615"/>
                <a:ext cx="1443336"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7A2A3D"/>
                    </a:solidFill>
                    <a:effectLst/>
                    <a:uLnTx/>
                    <a:uFillTx/>
                    <a:latin typeface="Arial" panose="020B0604020202020204" pitchFamily="34" charset="0"/>
                    <a:ea typeface="ヒラギノ角ゴ Pro W3"/>
                  </a:rPr>
                  <a:t>£20,000</a:t>
                </a:r>
              </a:p>
            </p:txBody>
          </p:sp>
          <p:sp>
            <p:nvSpPr>
              <p:cNvPr id="8" name="Rectangle 7">
                <a:extLst>
                  <a:ext uri="{FF2B5EF4-FFF2-40B4-BE49-F238E27FC236}">
                    <a16:creationId xmlns:a16="http://schemas.microsoft.com/office/drawing/2014/main" id="{86C0423F-2E27-4420-B16A-8EE93684C289}"/>
                  </a:ext>
                </a:extLst>
              </p:cNvPr>
              <p:cNvSpPr/>
              <p:nvPr/>
            </p:nvSpPr>
            <p:spPr>
              <a:xfrm>
                <a:off x="2053148" y="4377964"/>
                <a:ext cx="1059906" cy="307777"/>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7A2A3D"/>
                    </a:solidFill>
                    <a:effectLst/>
                    <a:uLnTx/>
                    <a:uFillTx/>
                    <a:latin typeface="Arial" panose="020B0604020202020204" pitchFamily="34" charset="0"/>
                    <a:ea typeface="ヒラギノ角ゴ Pro W3"/>
                  </a:rPr>
                  <a:t>total bonus</a:t>
                </a:r>
              </a:p>
            </p:txBody>
          </p:sp>
        </p:grpSp>
        <p:pic>
          <p:nvPicPr>
            <p:cNvPr id="6" name="Picture 5">
              <a:extLst>
                <a:ext uri="{FF2B5EF4-FFF2-40B4-BE49-F238E27FC236}">
                  <a16:creationId xmlns:a16="http://schemas.microsoft.com/office/drawing/2014/main" id="{2A6DD541-85AF-4434-9E63-14713C4D7653}"/>
                </a:ext>
              </a:extLst>
            </p:cNvPr>
            <p:cNvPicPr>
              <a:picLocks noChangeAspect="1"/>
            </p:cNvPicPr>
            <p:nvPr/>
          </p:nvPicPr>
          <p:blipFill>
            <a:blip r:embed="rId3"/>
            <a:stretch>
              <a:fillRect/>
            </a:stretch>
          </p:blipFill>
          <p:spPr>
            <a:xfrm>
              <a:off x="3172924" y="4707671"/>
              <a:ext cx="2697154" cy="757512"/>
            </a:xfrm>
            <a:prstGeom prst="rect">
              <a:avLst/>
            </a:prstGeom>
          </p:spPr>
        </p:pic>
      </p:grpSp>
      <p:grpSp>
        <p:nvGrpSpPr>
          <p:cNvPr id="9" name="Group 8">
            <a:extLst>
              <a:ext uri="{FF2B5EF4-FFF2-40B4-BE49-F238E27FC236}">
                <a16:creationId xmlns:a16="http://schemas.microsoft.com/office/drawing/2014/main" id="{1A0EBAE5-0137-4C35-BD98-75871F220DD3}"/>
              </a:ext>
            </a:extLst>
          </p:cNvPr>
          <p:cNvGrpSpPr/>
          <p:nvPr/>
        </p:nvGrpSpPr>
        <p:grpSpPr>
          <a:xfrm>
            <a:off x="813945" y="1304828"/>
            <a:ext cx="1816524" cy="1391783"/>
            <a:chOff x="4501115" y="4241807"/>
            <a:chExt cx="1816524" cy="1391783"/>
          </a:xfrm>
        </p:grpSpPr>
        <p:sp>
          <p:nvSpPr>
            <p:cNvPr id="10" name="Rectangle 9">
              <a:extLst>
                <a:ext uri="{FF2B5EF4-FFF2-40B4-BE49-F238E27FC236}">
                  <a16:creationId xmlns:a16="http://schemas.microsoft.com/office/drawing/2014/main" id="{AC4E8941-956D-43D5-9FC6-53382A6E3B1E}"/>
                </a:ext>
              </a:extLst>
            </p:cNvPr>
            <p:cNvSpPr/>
            <p:nvPr/>
          </p:nvSpPr>
          <p:spPr>
            <a:xfrm>
              <a:off x="4687705" y="4241807"/>
              <a:ext cx="1443336" cy="46166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£10,000</a:t>
              </a:r>
            </a:p>
          </p:txBody>
        </p:sp>
        <p:sp>
          <p:nvSpPr>
            <p:cNvPr id="11" name="Rectangle 10">
              <a:extLst>
                <a:ext uri="{FF2B5EF4-FFF2-40B4-BE49-F238E27FC236}">
                  <a16:creationId xmlns:a16="http://schemas.microsoft.com/office/drawing/2014/main" id="{AE6B1A5B-7391-4583-A5A8-3FF58BFD67DF}"/>
                </a:ext>
              </a:extLst>
            </p:cNvPr>
            <p:cNvSpPr/>
            <p:nvPr/>
          </p:nvSpPr>
          <p:spPr>
            <a:xfrm>
              <a:off x="4501115" y="4562023"/>
              <a:ext cx="1816524" cy="307777"/>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sacrificed to pension</a:t>
              </a:r>
            </a:p>
          </p:txBody>
        </p:sp>
        <p:pic>
          <p:nvPicPr>
            <p:cNvPr id="12" name="Picture 11">
              <a:extLst>
                <a:ext uri="{FF2B5EF4-FFF2-40B4-BE49-F238E27FC236}">
                  <a16:creationId xmlns:a16="http://schemas.microsoft.com/office/drawing/2014/main" id="{A92825B3-298B-4F4A-80FF-B026AF6DCA9A}"/>
                </a:ext>
              </a:extLst>
            </p:cNvPr>
            <p:cNvPicPr>
              <a:picLocks noChangeAspect="1"/>
            </p:cNvPicPr>
            <p:nvPr/>
          </p:nvPicPr>
          <p:blipFill>
            <a:blip r:embed="rId4"/>
            <a:stretch>
              <a:fillRect/>
            </a:stretch>
          </p:blipFill>
          <p:spPr>
            <a:xfrm>
              <a:off x="4631746" y="5036130"/>
              <a:ext cx="1329043" cy="597460"/>
            </a:xfrm>
            <a:prstGeom prst="rect">
              <a:avLst/>
            </a:prstGeom>
          </p:spPr>
        </p:pic>
      </p:grpSp>
      <p:grpSp>
        <p:nvGrpSpPr>
          <p:cNvPr id="13" name="Group 12">
            <a:extLst>
              <a:ext uri="{FF2B5EF4-FFF2-40B4-BE49-F238E27FC236}">
                <a16:creationId xmlns:a16="http://schemas.microsoft.com/office/drawing/2014/main" id="{13BB80CB-8CD6-4F3C-8518-D9A46616356A}"/>
              </a:ext>
            </a:extLst>
          </p:cNvPr>
          <p:cNvGrpSpPr/>
          <p:nvPr/>
        </p:nvGrpSpPr>
        <p:grpSpPr>
          <a:xfrm>
            <a:off x="6433166" y="1308928"/>
            <a:ext cx="2093843" cy="1391783"/>
            <a:chOff x="6876793" y="4241807"/>
            <a:chExt cx="2093843" cy="1391783"/>
          </a:xfrm>
        </p:grpSpPr>
        <p:sp>
          <p:nvSpPr>
            <p:cNvPr id="14" name="Rectangle 13">
              <a:extLst>
                <a:ext uri="{FF2B5EF4-FFF2-40B4-BE49-F238E27FC236}">
                  <a16:creationId xmlns:a16="http://schemas.microsoft.com/office/drawing/2014/main" id="{CEAAC29A-057E-403B-8CBF-CB56C7E09EC3}"/>
                </a:ext>
              </a:extLst>
            </p:cNvPr>
            <p:cNvSpPr/>
            <p:nvPr/>
          </p:nvSpPr>
          <p:spPr>
            <a:xfrm>
              <a:off x="7202047" y="4241807"/>
              <a:ext cx="1443336" cy="46166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£10,000</a:t>
              </a:r>
            </a:p>
          </p:txBody>
        </p:sp>
        <p:sp>
          <p:nvSpPr>
            <p:cNvPr id="15" name="Rectangle 14">
              <a:extLst>
                <a:ext uri="{FF2B5EF4-FFF2-40B4-BE49-F238E27FC236}">
                  <a16:creationId xmlns:a16="http://schemas.microsoft.com/office/drawing/2014/main" id="{F446854A-4804-4128-BF38-6B54BFBE99B2}"/>
                </a:ext>
              </a:extLst>
            </p:cNvPr>
            <p:cNvSpPr/>
            <p:nvPr/>
          </p:nvSpPr>
          <p:spPr>
            <a:xfrm>
              <a:off x="6876793" y="4550151"/>
              <a:ext cx="2093843" cy="307777"/>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received through payroll</a:t>
              </a:r>
            </a:p>
          </p:txBody>
        </p:sp>
        <p:pic>
          <p:nvPicPr>
            <p:cNvPr id="16" name="Picture 15">
              <a:extLst>
                <a:ext uri="{FF2B5EF4-FFF2-40B4-BE49-F238E27FC236}">
                  <a16:creationId xmlns:a16="http://schemas.microsoft.com/office/drawing/2014/main" id="{975399D3-47AA-4398-989D-34F5F44BAE36}"/>
                </a:ext>
              </a:extLst>
            </p:cNvPr>
            <p:cNvPicPr>
              <a:picLocks noChangeAspect="1"/>
            </p:cNvPicPr>
            <p:nvPr/>
          </p:nvPicPr>
          <p:blipFill>
            <a:blip r:embed="rId5"/>
            <a:stretch>
              <a:fillRect/>
            </a:stretch>
          </p:blipFill>
          <p:spPr>
            <a:xfrm>
              <a:off x="7307964" y="5048323"/>
              <a:ext cx="1231499" cy="585267"/>
            </a:xfrm>
            <a:prstGeom prst="rect">
              <a:avLst/>
            </a:prstGeom>
          </p:spPr>
        </p:pic>
      </p:grpSp>
      <p:cxnSp>
        <p:nvCxnSpPr>
          <p:cNvPr id="17" name="Straight Connector 16">
            <a:extLst>
              <a:ext uri="{FF2B5EF4-FFF2-40B4-BE49-F238E27FC236}">
                <a16:creationId xmlns:a16="http://schemas.microsoft.com/office/drawing/2014/main" id="{E3EB9203-4A21-4750-B37E-2FB2867A4900}"/>
              </a:ext>
            </a:extLst>
          </p:cNvPr>
          <p:cNvCxnSpPr>
            <a:cxnSpLocks/>
          </p:cNvCxnSpPr>
          <p:nvPr/>
        </p:nvCxnSpPr>
        <p:spPr>
          <a:xfrm flipH="1">
            <a:off x="1023541" y="5086427"/>
            <a:ext cx="1853009" cy="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0EDD073-E964-4C28-BA04-727272CEA3C1}"/>
              </a:ext>
            </a:extLst>
          </p:cNvPr>
          <p:cNvCxnSpPr>
            <a:cxnSpLocks/>
          </p:cNvCxnSpPr>
          <p:nvPr/>
        </p:nvCxnSpPr>
        <p:spPr>
          <a:xfrm>
            <a:off x="1010281" y="2990686"/>
            <a:ext cx="0" cy="2095741"/>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81762C24-1F40-4981-834E-D73488320B41}"/>
              </a:ext>
            </a:extLst>
          </p:cNvPr>
          <p:cNvSpPr/>
          <p:nvPr/>
        </p:nvSpPr>
        <p:spPr>
          <a:xfrm>
            <a:off x="953473" y="2871075"/>
            <a:ext cx="140133" cy="140133"/>
          </a:xfrm>
          <a:prstGeom prst="ellipse">
            <a:avLst/>
          </a:prstGeom>
          <a:solidFill>
            <a:srgbClr val="4C96C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63725953-4108-4E83-80A6-A386E90C0FAC}"/>
              </a:ext>
            </a:extLst>
          </p:cNvPr>
          <p:cNvCxnSpPr>
            <a:cxnSpLocks/>
          </p:cNvCxnSpPr>
          <p:nvPr/>
        </p:nvCxnSpPr>
        <p:spPr>
          <a:xfrm flipH="1">
            <a:off x="8059350" y="2990686"/>
            <a:ext cx="0" cy="2095741"/>
          </a:xfrm>
          <a:prstGeom prst="line">
            <a:avLst/>
          </a:prstGeom>
          <a:ln w="19050">
            <a:solidFill>
              <a:srgbClr val="936FA3"/>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ED0A9B36-C8DF-45C9-A0B5-B83615CB170F}"/>
              </a:ext>
            </a:extLst>
          </p:cNvPr>
          <p:cNvSpPr/>
          <p:nvPr/>
        </p:nvSpPr>
        <p:spPr>
          <a:xfrm flipH="1">
            <a:off x="7990539" y="2871075"/>
            <a:ext cx="140133" cy="140133"/>
          </a:xfrm>
          <a:prstGeom prst="ellipse">
            <a:avLst/>
          </a:prstGeom>
          <a:solidFill>
            <a:srgbClr val="936FA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Straight Connector 21">
            <a:extLst>
              <a:ext uri="{FF2B5EF4-FFF2-40B4-BE49-F238E27FC236}">
                <a16:creationId xmlns:a16="http://schemas.microsoft.com/office/drawing/2014/main" id="{16D12252-C7EC-49BB-8849-B616C050BF7B}"/>
              </a:ext>
            </a:extLst>
          </p:cNvPr>
          <p:cNvCxnSpPr>
            <a:cxnSpLocks/>
          </p:cNvCxnSpPr>
          <p:nvPr/>
        </p:nvCxnSpPr>
        <p:spPr>
          <a:xfrm flipH="1">
            <a:off x="6151798" y="5086427"/>
            <a:ext cx="1853009" cy="0"/>
          </a:xfrm>
          <a:prstGeom prst="line">
            <a:avLst/>
          </a:prstGeom>
          <a:ln w="19050">
            <a:solidFill>
              <a:srgbClr val="936FA3"/>
            </a:solidFill>
            <a:prstDash val="dash"/>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0707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463550" y="292100"/>
            <a:ext cx="8509000" cy="762000"/>
          </a:xfrm>
        </p:spPr>
        <p:txBody>
          <a:bodyPr anchor="ctr">
            <a:noAutofit/>
          </a:bodyPr>
          <a:lstStyle/>
          <a:p>
            <a:pPr lvl="0" defTabSz="914400" eaLnBrk="1" fontAlgn="auto" hangingPunct="1">
              <a:spcBef>
                <a:spcPts val="0"/>
              </a:spcBef>
              <a:spcAft>
                <a:spcPts val="0"/>
              </a:spcAft>
              <a:defRPr/>
            </a:pPr>
            <a:r>
              <a:rPr lang="en-GB">
                <a:latin typeface="Times New Roman"/>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463550" y="1331913"/>
            <a:ext cx="8229600" cy="4192587"/>
          </a:xfrm>
        </p:spPr>
        <p:txBody>
          <a:bodyPr/>
          <a:lstStyle/>
          <a:p>
            <a:pPr marL="0" indent="0">
              <a:buNone/>
            </a:pPr>
            <a:r>
              <a:rPr lang="en-US" altLang="en-US" dirty="0">
                <a:ea typeface="ヒラギノ角ゴ Pro W3"/>
              </a:rPr>
              <a:t>We are a leading financial wellbeing and retirement specialist - helping those in the workplace to improve their financial future.</a:t>
            </a:r>
            <a:br>
              <a:rPr lang="en-US" altLang="en-US" dirty="0">
                <a:ea typeface="ヒラギノ角ゴ Pro W3"/>
              </a:rPr>
            </a:br>
            <a:br>
              <a:rPr lang="en-US" altLang="en-US" dirty="0">
                <a:ea typeface="ヒラギノ角ゴ Pro W3"/>
              </a:rPr>
            </a:br>
            <a:r>
              <a:rPr lang="en-GB" dirty="0"/>
              <a:t>Established in 2005, we work with hundreds of organisations across both the private and public sector.</a:t>
            </a:r>
            <a:br>
              <a:rPr lang="en-GB" dirty="0"/>
            </a:br>
            <a:br>
              <a:rPr lang="en-GB" dirty="0"/>
            </a:br>
            <a:r>
              <a:rPr lang="en-US" altLang="en-US" dirty="0">
                <a:ea typeface="ヒラギノ角ゴ Pro W3"/>
              </a:rPr>
              <a:t>Our financial education services are delivered on a bespoke basis.</a:t>
            </a:r>
            <a:endParaRPr lang="en-US" altLang="en-US" dirty="0">
              <a:solidFill>
                <a:srgbClr val="FF0000"/>
              </a:solidFill>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417583494"/>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95ACB4-DE88-4BBD-9D6D-FC70086DF088}"/>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lvl="0">
              <a:defRPr/>
            </a:pP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bonus sacrifice</a:t>
            </a:r>
            <a:r>
              <a:rPr lang="en-GB" altLang="en-US" dirty="0">
                <a:solidFill>
                  <a:srgbClr val="003A70"/>
                </a:solidFill>
                <a:ea typeface="ヒラギノ角ゴ Pro W3"/>
              </a:rPr>
              <a:t> into </a:t>
            </a: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your pension.</a:t>
            </a:r>
          </a:p>
        </p:txBody>
      </p:sp>
      <p:grpSp>
        <p:nvGrpSpPr>
          <p:cNvPr id="4" name="Group 3">
            <a:extLst>
              <a:ext uri="{FF2B5EF4-FFF2-40B4-BE49-F238E27FC236}">
                <a16:creationId xmlns:a16="http://schemas.microsoft.com/office/drawing/2014/main" id="{368D0532-653C-4448-9405-9EAD7887713C}"/>
              </a:ext>
            </a:extLst>
          </p:cNvPr>
          <p:cNvGrpSpPr/>
          <p:nvPr/>
        </p:nvGrpSpPr>
        <p:grpSpPr>
          <a:xfrm>
            <a:off x="813943" y="1304828"/>
            <a:ext cx="1816523" cy="1391783"/>
            <a:chOff x="4501113" y="4241807"/>
            <a:chExt cx="1816523" cy="1391783"/>
          </a:xfrm>
        </p:grpSpPr>
        <p:sp>
          <p:nvSpPr>
            <p:cNvPr id="5" name="Rectangle 4">
              <a:extLst>
                <a:ext uri="{FF2B5EF4-FFF2-40B4-BE49-F238E27FC236}">
                  <a16:creationId xmlns:a16="http://schemas.microsoft.com/office/drawing/2014/main" id="{3A91FDF4-7888-45AE-8D94-73D9010196CA}"/>
                </a:ext>
              </a:extLst>
            </p:cNvPr>
            <p:cNvSpPr/>
            <p:nvPr/>
          </p:nvSpPr>
          <p:spPr>
            <a:xfrm>
              <a:off x="4687705" y="4241807"/>
              <a:ext cx="1443336" cy="46166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£10,000</a:t>
              </a:r>
            </a:p>
          </p:txBody>
        </p:sp>
        <p:sp>
          <p:nvSpPr>
            <p:cNvPr id="6" name="Rectangle 5">
              <a:extLst>
                <a:ext uri="{FF2B5EF4-FFF2-40B4-BE49-F238E27FC236}">
                  <a16:creationId xmlns:a16="http://schemas.microsoft.com/office/drawing/2014/main" id="{C1174788-9DB0-4697-9A91-9B20610623BA}"/>
                </a:ext>
              </a:extLst>
            </p:cNvPr>
            <p:cNvSpPr/>
            <p:nvPr/>
          </p:nvSpPr>
          <p:spPr>
            <a:xfrm>
              <a:off x="4501113" y="4562023"/>
              <a:ext cx="1816523" cy="307777"/>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sacrificed to pension</a:t>
              </a:r>
            </a:p>
          </p:txBody>
        </p:sp>
        <p:pic>
          <p:nvPicPr>
            <p:cNvPr id="7" name="Picture 6">
              <a:extLst>
                <a:ext uri="{FF2B5EF4-FFF2-40B4-BE49-F238E27FC236}">
                  <a16:creationId xmlns:a16="http://schemas.microsoft.com/office/drawing/2014/main" id="{6BAC0C3E-D23B-43FD-9396-2ABC68CE008F}"/>
                </a:ext>
              </a:extLst>
            </p:cNvPr>
            <p:cNvPicPr>
              <a:picLocks noChangeAspect="1"/>
            </p:cNvPicPr>
            <p:nvPr/>
          </p:nvPicPr>
          <p:blipFill>
            <a:blip r:embed="rId3"/>
            <a:stretch>
              <a:fillRect/>
            </a:stretch>
          </p:blipFill>
          <p:spPr>
            <a:xfrm>
              <a:off x="4631746" y="5036130"/>
              <a:ext cx="1329043" cy="597460"/>
            </a:xfrm>
            <a:prstGeom prst="rect">
              <a:avLst/>
            </a:prstGeom>
          </p:spPr>
        </p:pic>
      </p:grpSp>
      <p:grpSp>
        <p:nvGrpSpPr>
          <p:cNvPr id="8" name="Group 7">
            <a:extLst>
              <a:ext uri="{FF2B5EF4-FFF2-40B4-BE49-F238E27FC236}">
                <a16:creationId xmlns:a16="http://schemas.microsoft.com/office/drawing/2014/main" id="{A1847FA7-EB40-45B2-BFB9-180A92DB6BF2}"/>
              </a:ext>
            </a:extLst>
          </p:cNvPr>
          <p:cNvGrpSpPr/>
          <p:nvPr/>
        </p:nvGrpSpPr>
        <p:grpSpPr>
          <a:xfrm>
            <a:off x="6433166" y="1308928"/>
            <a:ext cx="2093843" cy="1391783"/>
            <a:chOff x="6876793" y="4241807"/>
            <a:chExt cx="2093843" cy="1391783"/>
          </a:xfrm>
        </p:grpSpPr>
        <p:sp>
          <p:nvSpPr>
            <p:cNvPr id="9" name="Rectangle 8">
              <a:extLst>
                <a:ext uri="{FF2B5EF4-FFF2-40B4-BE49-F238E27FC236}">
                  <a16:creationId xmlns:a16="http://schemas.microsoft.com/office/drawing/2014/main" id="{1BD8F3F4-5D0D-49EE-BC89-681D95B78772}"/>
                </a:ext>
              </a:extLst>
            </p:cNvPr>
            <p:cNvSpPr/>
            <p:nvPr/>
          </p:nvSpPr>
          <p:spPr>
            <a:xfrm>
              <a:off x="7202047" y="4241807"/>
              <a:ext cx="1443336" cy="46166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£10,000</a:t>
              </a:r>
            </a:p>
          </p:txBody>
        </p:sp>
        <p:sp>
          <p:nvSpPr>
            <p:cNvPr id="10" name="Rectangle 9">
              <a:extLst>
                <a:ext uri="{FF2B5EF4-FFF2-40B4-BE49-F238E27FC236}">
                  <a16:creationId xmlns:a16="http://schemas.microsoft.com/office/drawing/2014/main" id="{5A02D20A-5D42-4FA0-B5D3-2A4D54CA4874}"/>
                </a:ext>
              </a:extLst>
            </p:cNvPr>
            <p:cNvSpPr/>
            <p:nvPr/>
          </p:nvSpPr>
          <p:spPr>
            <a:xfrm>
              <a:off x="6876793" y="4550151"/>
              <a:ext cx="2093843" cy="307777"/>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received through payroll</a:t>
              </a:r>
            </a:p>
          </p:txBody>
        </p:sp>
        <p:pic>
          <p:nvPicPr>
            <p:cNvPr id="11" name="Picture 10">
              <a:extLst>
                <a:ext uri="{FF2B5EF4-FFF2-40B4-BE49-F238E27FC236}">
                  <a16:creationId xmlns:a16="http://schemas.microsoft.com/office/drawing/2014/main" id="{782A6AED-EA5B-4D6D-9F6B-25ACABDE5EF8}"/>
                </a:ext>
              </a:extLst>
            </p:cNvPr>
            <p:cNvPicPr>
              <a:picLocks noChangeAspect="1"/>
            </p:cNvPicPr>
            <p:nvPr/>
          </p:nvPicPr>
          <p:blipFill>
            <a:blip r:embed="rId4"/>
            <a:stretch>
              <a:fillRect/>
            </a:stretch>
          </p:blipFill>
          <p:spPr>
            <a:xfrm>
              <a:off x="7307964" y="5048323"/>
              <a:ext cx="1231499" cy="585267"/>
            </a:xfrm>
            <a:prstGeom prst="rect">
              <a:avLst/>
            </a:prstGeom>
          </p:spPr>
        </p:pic>
      </p:grpSp>
      <p:cxnSp>
        <p:nvCxnSpPr>
          <p:cNvPr id="12" name="Straight Connector 11">
            <a:extLst>
              <a:ext uri="{FF2B5EF4-FFF2-40B4-BE49-F238E27FC236}">
                <a16:creationId xmlns:a16="http://schemas.microsoft.com/office/drawing/2014/main" id="{B34365F1-AC14-4C99-A5BE-85EE839F7309}"/>
              </a:ext>
            </a:extLst>
          </p:cNvPr>
          <p:cNvCxnSpPr>
            <a:cxnSpLocks/>
          </p:cNvCxnSpPr>
          <p:nvPr/>
        </p:nvCxnSpPr>
        <p:spPr>
          <a:xfrm>
            <a:off x="8059350" y="2990686"/>
            <a:ext cx="0" cy="1016088"/>
          </a:xfrm>
          <a:prstGeom prst="line">
            <a:avLst/>
          </a:prstGeom>
          <a:ln w="19050">
            <a:solidFill>
              <a:srgbClr val="936FA3"/>
            </a:solidFill>
            <a:prstDash val="dash"/>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7810860-E186-4121-8306-C16CBF61EA4F}"/>
              </a:ext>
            </a:extLst>
          </p:cNvPr>
          <p:cNvSpPr/>
          <p:nvPr/>
        </p:nvSpPr>
        <p:spPr>
          <a:xfrm flipH="1">
            <a:off x="7990539" y="2871075"/>
            <a:ext cx="140133" cy="140133"/>
          </a:xfrm>
          <a:prstGeom prst="ellipse">
            <a:avLst/>
          </a:prstGeom>
          <a:solidFill>
            <a:srgbClr val="936FA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2C7D9CCC-F11E-447E-84B4-6C77E7BFBDD7}"/>
              </a:ext>
            </a:extLst>
          </p:cNvPr>
          <p:cNvGrpSpPr/>
          <p:nvPr/>
        </p:nvGrpSpPr>
        <p:grpSpPr>
          <a:xfrm>
            <a:off x="1522800" y="4634018"/>
            <a:ext cx="1501637" cy="1277114"/>
            <a:chOff x="4631746" y="4356476"/>
            <a:chExt cx="1501637" cy="1277114"/>
          </a:xfrm>
        </p:grpSpPr>
        <p:sp>
          <p:nvSpPr>
            <p:cNvPr id="15" name="Rectangle 14">
              <a:extLst>
                <a:ext uri="{FF2B5EF4-FFF2-40B4-BE49-F238E27FC236}">
                  <a16:creationId xmlns:a16="http://schemas.microsoft.com/office/drawing/2014/main" id="{2E25CC1E-FCE2-4AC9-81DE-4EC8D3AB473A}"/>
                </a:ext>
              </a:extLst>
            </p:cNvPr>
            <p:cNvSpPr/>
            <p:nvPr/>
          </p:nvSpPr>
          <p:spPr>
            <a:xfrm>
              <a:off x="4687705" y="4356476"/>
              <a:ext cx="1443336"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£10,000</a:t>
              </a:r>
            </a:p>
          </p:txBody>
        </p:sp>
        <p:sp>
          <p:nvSpPr>
            <p:cNvPr id="16" name="Rectangle 15">
              <a:extLst>
                <a:ext uri="{FF2B5EF4-FFF2-40B4-BE49-F238E27FC236}">
                  <a16:creationId xmlns:a16="http://schemas.microsoft.com/office/drawing/2014/main" id="{9118BBA7-93FD-4228-8B01-1453D2B8F9C5}"/>
                </a:ext>
              </a:extLst>
            </p:cNvPr>
            <p:cNvSpPr/>
            <p:nvPr/>
          </p:nvSpPr>
          <p:spPr>
            <a:xfrm>
              <a:off x="4647079" y="4664820"/>
              <a:ext cx="1486304" cy="261610"/>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paid into the pension</a:t>
              </a:r>
            </a:p>
          </p:txBody>
        </p:sp>
        <p:pic>
          <p:nvPicPr>
            <p:cNvPr id="17" name="Picture 16">
              <a:extLst>
                <a:ext uri="{FF2B5EF4-FFF2-40B4-BE49-F238E27FC236}">
                  <a16:creationId xmlns:a16="http://schemas.microsoft.com/office/drawing/2014/main" id="{53963B5D-6CCA-48D8-B0EA-CE39793B0E44}"/>
                </a:ext>
              </a:extLst>
            </p:cNvPr>
            <p:cNvPicPr>
              <a:picLocks noChangeAspect="1"/>
            </p:cNvPicPr>
            <p:nvPr/>
          </p:nvPicPr>
          <p:blipFill>
            <a:blip r:embed="rId3"/>
            <a:stretch>
              <a:fillRect/>
            </a:stretch>
          </p:blipFill>
          <p:spPr>
            <a:xfrm>
              <a:off x="4631746" y="5036130"/>
              <a:ext cx="1329043" cy="597460"/>
            </a:xfrm>
            <a:prstGeom prst="rect">
              <a:avLst/>
            </a:prstGeom>
          </p:spPr>
        </p:pic>
      </p:grpSp>
      <p:grpSp>
        <p:nvGrpSpPr>
          <p:cNvPr id="18" name="Group 17">
            <a:extLst>
              <a:ext uri="{FF2B5EF4-FFF2-40B4-BE49-F238E27FC236}">
                <a16:creationId xmlns:a16="http://schemas.microsoft.com/office/drawing/2014/main" id="{38BBB4B3-AA06-42D1-ADB7-8BDD2B5F2A41}"/>
              </a:ext>
            </a:extLst>
          </p:cNvPr>
          <p:cNvGrpSpPr/>
          <p:nvPr/>
        </p:nvGrpSpPr>
        <p:grpSpPr>
          <a:xfrm>
            <a:off x="1410569" y="3709910"/>
            <a:ext cx="1779716" cy="558460"/>
            <a:chOff x="1561389" y="1641036"/>
            <a:chExt cx="1779716" cy="558460"/>
          </a:xfrm>
        </p:grpSpPr>
        <p:sp>
          <p:nvSpPr>
            <p:cNvPr id="19" name="Rectangle 18">
              <a:extLst>
                <a:ext uri="{FF2B5EF4-FFF2-40B4-BE49-F238E27FC236}">
                  <a16:creationId xmlns:a16="http://schemas.microsoft.com/office/drawing/2014/main" id="{25957389-8E4A-40D4-90DE-2A383B4808F8}"/>
                </a:ext>
              </a:extLst>
            </p:cNvPr>
            <p:cNvSpPr/>
            <p:nvPr/>
          </p:nvSpPr>
          <p:spPr>
            <a:xfrm>
              <a:off x="1570364" y="1641036"/>
              <a:ext cx="1770741" cy="369332"/>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No Tax &amp; No NI</a:t>
              </a:r>
            </a:p>
          </p:txBody>
        </p:sp>
        <p:sp>
          <p:nvSpPr>
            <p:cNvPr id="20" name="Rectangle 19">
              <a:extLst>
                <a:ext uri="{FF2B5EF4-FFF2-40B4-BE49-F238E27FC236}">
                  <a16:creationId xmlns:a16="http://schemas.microsoft.com/office/drawing/2014/main" id="{AE90F95A-C3E5-4B27-B8F9-1442968D8CA2}"/>
                </a:ext>
              </a:extLst>
            </p:cNvPr>
            <p:cNvSpPr/>
            <p:nvPr/>
          </p:nvSpPr>
          <p:spPr>
            <a:xfrm>
              <a:off x="1561389" y="1937886"/>
              <a:ext cx="1611339" cy="261610"/>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A5E3"/>
                  </a:solidFill>
                  <a:effectLst/>
                  <a:uLnTx/>
                  <a:uFillTx/>
                  <a:latin typeface="Arial" panose="020B0604020202020204" pitchFamily="34" charset="0"/>
                  <a:ea typeface="ヒラギノ角ゴ Pro W3"/>
                </a:rPr>
                <a:t>subject to HMRC limits</a:t>
              </a:r>
            </a:p>
          </p:txBody>
        </p:sp>
      </p:grpSp>
      <p:grpSp>
        <p:nvGrpSpPr>
          <p:cNvPr id="21" name="Group 20">
            <a:extLst>
              <a:ext uri="{FF2B5EF4-FFF2-40B4-BE49-F238E27FC236}">
                <a16:creationId xmlns:a16="http://schemas.microsoft.com/office/drawing/2014/main" id="{72244A1B-6527-4848-95BB-86FED3E52641}"/>
              </a:ext>
            </a:extLst>
          </p:cNvPr>
          <p:cNvGrpSpPr/>
          <p:nvPr/>
        </p:nvGrpSpPr>
        <p:grpSpPr>
          <a:xfrm>
            <a:off x="5796258" y="3307957"/>
            <a:ext cx="2136157" cy="854279"/>
            <a:chOff x="6068662" y="2757319"/>
            <a:chExt cx="2136157" cy="854279"/>
          </a:xfrm>
        </p:grpSpPr>
        <p:sp>
          <p:nvSpPr>
            <p:cNvPr id="22" name="Rectangle 21">
              <a:extLst>
                <a:ext uri="{FF2B5EF4-FFF2-40B4-BE49-F238E27FC236}">
                  <a16:creationId xmlns:a16="http://schemas.microsoft.com/office/drawing/2014/main" id="{C2150BDF-D52E-4BCF-BECB-C225394DBF71}"/>
                </a:ext>
              </a:extLst>
            </p:cNvPr>
            <p:cNvSpPr/>
            <p:nvPr/>
          </p:nvSpPr>
          <p:spPr>
            <a:xfrm>
              <a:off x="6068662" y="2757319"/>
              <a:ext cx="2136157"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£2,800 or £4,200</a:t>
              </a:r>
            </a:p>
          </p:txBody>
        </p:sp>
        <p:sp>
          <p:nvSpPr>
            <p:cNvPr id="23" name="Rectangle 22">
              <a:extLst>
                <a:ext uri="{FF2B5EF4-FFF2-40B4-BE49-F238E27FC236}">
                  <a16:creationId xmlns:a16="http://schemas.microsoft.com/office/drawing/2014/main" id="{2C9E8450-F183-40A4-9D73-FA6F09297528}"/>
                </a:ext>
              </a:extLst>
            </p:cNvPr>
            <p:cNvSpPr/>
            <p:nvPr/>
          </p:nvSpPr>
          <p:spPr>
            <a:xfrm>
              <a:off x="6068663" y="3028467"/>
              <a:ext cx="2050561" cy="261610"/>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lost to tax and NI (28% / 42%)</a:t>
              </a:r>
            </a:p>
          </p:txBody>
        </p:sp>
        <p:pic>
          <p:nvPicPr>
            <p:cNvPr id="24" name="Picture 23">
              <a:extLst>
                <a:ext uri="{FF2B5EF4-FFF2-40B4-BE49-F238E27FC236}">
                  <a16:creationId xmlns:a16="http://schemas.microsoft.com/office/drawing/2014/main" id="{D7E0FE0F-57D6-4341-A422-2FA716D235DC}"/>
                </a:ext>
              </a:extLst>
            </p:cNvPr>
            <p:cNvPicPr>
              <a:picLocks noChangeAspect="1"/>
            </p:cNvPicPr>
            <p:nvPr/>
          </p:nvPicPr>
          <p:blipFill>
            <a:blip r:embed="rId5"/>
            <a:stretch>
              <a:fillRect/>
            </a:stretch>
          </p:blipFill>
          <p:spPr>
            <a:xfrm>
              <a:off x="6511494" y="3300675"/>
              <a:ext cx="1079086" cy="310923"/>
            </a:xfrm>
            <a:prstGeom prst="rect">
              <a:avLst/>
            </a:prstGeom>
          </p:spPr>
        </p:pic>
      </p:grpSp>
      <p:grpSp>
        <p:nvGrpSpPr>
          <p:cNvPr id="25" name="Group 24">
            <a:extLst>
              <a:ext uri="{FF2B5EF4-FFF2-40B4-BE49-F238E27FC236}">
                <a16:creationId xmlns:a16="http://schemas.microsoft.com/office/drawing/2014/main" id="{57011749-2C16-4C03-AD50-86DEEE7630EA}"/>
              </a:ext>
            </a:extLst>
          </p:cNvPr>
          <p:cNvGrpSpPr/>
          <p:nvPr/>
        </p:nvGrpSpPr>
        <p:grpSpPr>
          <a:xfrm>
            <a:off x="5961761" y="4824743"/>
            <a:ext cx="2207590" cy="1001531"/>
            <a:chOff x="6068663" y="1322816"/>
            <a:chExt cx="2207590" cy="1001531"/>
          </a:xfrm>
        </p:grpSpPr>
        <p:sp>
          <p:nvSpPr>
            <p:cNvPr id="26" name="Rectangle 25">
              <a:extLst>
                <a:ext uri="{FF2B5EF4-FFF2-40B4-BE49-F238E27FC236}">
                  <a16:creationId xmlns:a16="http://schemas.microsoft.com/office/drawing/2014/main" id="{F3A1B7AD-84C9-4A11-BE20-616133E4A6F4}"/>
                </a:ext>
              </a:extLst>
            </p:cNvPr>
            <p:cNvSpPr/>
            <p:nvPr/>
          </p:nvSpPr>
          <p:spPr>
            <a:xfrm>
              <a:off x="6068663" y="1322816"/>
              <a:ext cx="2207590"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£7,200 or £5,800</a:t>
              </a:r>
            </a:p>
          </p:txBody>
        </p:sp>
        <p:sp>
          <p:nvSpPr>
            <p:cNvPr id="27" name="Rectangle 26">
              <a:extLst>
                <a:ext uri="{FF2B5EF4-FFF2-40B4-BE49-F238E27FC236}">
                  <a16:creationId xmlns:a16="http://schemas.microsoft.com/office/drawing/2014/main" id="{A032F44A-3CA4-470B-8E51-628D879EEF7F}"/>
                </a:ext>
              </a:extLst>
            </p:cNvPr>
            <p:cNvSpPr/>
            <p:nvPr/>
          </p:nvSpPr>
          <p:spPr>
            <a:xfrm>
              <a:off x="6068663" y="1593964"/>
              <a:ext cx="1787669" cy="261610"/>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9875A7"/>
                  </a:solidFill>
                  <a:effectLst/>
                  <a:uLnTx/>
                  <a:uFillTx/>
                  <a:latin typeface="Arial" panose="020B0604020202020204" pitchFamily="34" charset="0"/>
                  <a:ea typeface="ヒラギノ角ゴ Pro W3"/>
                </a:rPr>
                <a:t>received net of tax and NI</a:t>
              </a:r>
            </a:p>
          </p:txBody>
        </p:sp>
        <p:pic>
          <p:nvPicPr>
            <p:cNvPr id="28" name="Picture 27">
              <a:extLst>
                <a:ext uri="{FF2B5EF4-FFF2-40B4-BE49-F238E27FC236}">
                  <a16:creationId xmlns:a16="http://schemas.microsoft.com/office/drawing/2014/main" id="{59B5CCD7-2931-49CC-AC14-8DCC667B4F00}"/>
                </a:ext>
              </a:extLst>
            </p:cNvPr>
            <p:cNvPicPr>
              <a:picLocks noChangeAspect="1"/>
            </p:cNvPicPr>
            <p:nvPr/>
          </p:nvPicPr>
          <p:blipFill>
            <a:blip r:embed="rId6"/>
            <a:stretch>
              <a:fillRect/>
            </a:stretch>
          </p:blipFill>
          <p:spPr>
            <a:xfrm>
              <a:off x="6511494" y="1915880"/>
              <a:ext cx="871804" cy="408467"/>
            </a:xfrm>
            <a:prstGeom prst="rect">
              <a:avLst/>
            </a:prstGeom>
          </p:spPr>
        </p:pic>
      </p:grpSp>
      <p:cxnSp>
        <p:nvCxnSpPr>
          <p:cNvPr id="29" name="Straight Connector 28">
            <a:extLst>
              <a:ext uri="{FF2B5EF4-FFF2-40B4-BE49-F238E27FC236}">
                <a16:creationId xmlns:a16="http://schemas.microsoft.com/office/drawing/2014/main" id="{86DB718F-D151-4B13-9A34-93BA64F9CCE0}"/>
              </a:ext>
            </a:extLst>
          </p:cNvPr>
          <p:cNvCxnSpPr>
            <a:cxnSpLocks/>
          </p:cNvCxnSpPr>
          <p:nvPr/>
        </p:nvCxnSpPr>
        <p:spPr>
          <a:xfrm>
            <a:off x="1010281" y="2990686"/>
            <a:ext cx="0" cy="1016088"/>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569033F4-BF01-43F8-992D-D6DB370CB745}"/>
              </a:ext>
            </a:extLst>
          </p:cNvPr>
          <p:cNvSpPr/>
          <p:nvPr/>
        </p:nvSpPr>
        <p:spPr>
          <a:xfrm>
            <a:off x="953473" y="2871075"/>
            <a:ext cx="140133" cy="140133"/>
          </a:xfrm>
          <a:prstGeom prst="ellipse">
            <a:avLst/>
          </a:prstGeom>
          <a:solidFill>
            <a:srgbClr val="4C96C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031A8252-7422-47CE-B864-9C6663D7D385}"/>
              </a:ext>
            </a:extLst>
          </p:cNvPr>
          <p:cNvGrpSpPr/>
          <p:nvPr/>
        </p:nvGrpSpPr>
        <p:grpSpPr>
          <a:xfrm>
            <a:off x="1000535" y="3966897"/>
            <a:ext cx="387027" cy="79756"/>
            <a:chOff x="1000535" y="3966897"/>
            <a:chExt cx="387027" cy="79756"/>
          </a:xfrm>
        </p:grpSpPr>
        <p:cxnSp>
          <p:nvCxnSpPr>
            <p:cNvPr id="32" name="Straight Connector 31">
              <a:extLst>
                <a:ext uri="{FF2B5EF4-FFF2-40B4-BE49-F238E27FC236}">
                  <a16:creationId xmlns:a16="http://schemas.microsoft.com/office/drawing/2014/main" id="{A63BF9CF-2A83-49B8-8DAA-E373EBCB2366}"/>
                </a:ext>
              </a:extLst>
            </p:cNvPr>
            <p:cNvCxnSpPr>
              <a:cxnSpLocks/>
            </p:cNvCxnSpPr>
            <p:nvPr/>
          </p:nvCxnSpPr>
          <p:spPr>
            <a:xfrm flipH="1">
              <a:off x="1000535" y="4006774"/>
              <a:ext cx="387027" cy="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E241DB4D-48A3-4E7A-A9B4-F29473578D3C}"/>
                </a:ext>
              </a:extLst>
            </p:cNvPr>
            <p:cNvSpPr/>
            <p:nvPr/>
          </p:nvSpPr>
          <p:spPr>
            <a:xfrm>
              <a:off x="1307806" y="3966897"/>
              <a:ext cx="79756" cy="79756"/>
            </a:xfrm>
            <a:prstGeom prst="ellipse">
              <a:avLst/>
            </a:prstGeom>
            <a:solidFill>
              <a:srgbClr val="4C96C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34" name="Straight Connector 33">
            <a:extLst>
              <a:ext uri="{FF2B5EF4-FFF2-40B4-BE49-F238E27FC236}">
                <a16:creationId xmlns:a16="http://schemas.microsoft.com/office/drawing/2014/main" id="{4FCFA509-993D-4598-88AE-058DC1B3942A}"/>
              </a:ext>
            </a:extLst>
          </p:cNvPr>
          <p:cNvCxnSpPr>
            <a:cxnSpLocks/>
          </p:cNvCxnSpPr>
          <p:nvPr/>
        </p:nvCxnSpPr>
        <p:spPr>
          <a:xfrm>
            <a:off x="1010281" y="4046653"/>
            <a:ext cx="0" cy="139104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A00BF13D-FD4C-4897-9E82-1BE282D998FF}"/>
              </a:ext>
            </a:extLst>
          </p:cNvPr>
          <p:cNvGrpSpPr/>
          <p:nvPr/>
        </p:nvGrpSpPr>
        <p:grpSpPr>
          <a:xfrm>
            <a:off x="1000535" y="5397976"/>
            <a:ext cx="387027" cy="79756"/>
            <a:chOff x="1000535" y="3966897"/>
            <a:chExt cx="387027" cy="79756"/>
          </a:xfrm>
        </p:grpSpPr>
        <p:cxnSp>
          <p:nvCxnSpPr>
            <p:cNvPr id="36" name="Straight Connector 35">
              <a:extLst>
                <a:ext uri="{FF2B5EF4-FFF2-40B4-BE49-F238E27FC236}">
                  <a16:creationId xmlns:a16="http://schemas.microsoft.com/office/drawing/2014/main" id="{81B5C474-CD61-4ADC-9D45-03BA7B8F349A}"/>
                </a:ext>
              </a:extLst>
            </p:cNvPr>
            <p:cNvCxnSpPr>
              <a:cxnSpLocks/>
            </p:cNvCxnSpPr>
            <p:nvPr/>
          </p:nvCxnSpPr>
          <p:spPr>
            <a:xfrm flipH="1">
              <a:off x="1000535" y="4006774"/>
              <a:ext cx="387027" cy="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4094D475-F401-4573-A176-04E23213EA71}"/>
                </a:ext>
              </a:extLst>
            </p:cNvPr>
            <p:cNvSpPr/>
            <p:nvPr/>
          </p:nvSpPr>
          <p:spPr>
            <a:xfrm>
              <a:off x="1307806" y="3966897"/>
              <a:ext cx="79756" cy="79756"/>
            </a:xfrm>
            <a:prstGeom prst="ellipse">
              <a:avLst/>
            </a:prstGeom>
            <a:solidFill>
              <a:srgbClr val="4C96C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8" name="Group 37">
            <a:extLst>
              <a:ext uri="{FF2B5EF4-FFF2-40B4-BE49-F238E27FC236}">
                <a16:creationId xmlns:a16="http://schemas.microsoft.com/office/drawing/2014/main" id="{0539E40D-06FE-4169-BA20-73E8A28B47A3}"/>
              </a:ext>
            </a:extLst>
          </p:cNvPr>
          <p:cNvGrpSpPr/>
          <p:nvPr/>
        </p:nvGrpSpPr>
        <p:grpSpPr>
          <a:xfrm>
            <a:off x="7698606" y="3966897"/>
            <a:ext cx="321617" cy="79756"/>
            <a:chOff x="7698606" y="3966897"/>
            <a:chExt cx="321617" cy="79756"/>
          </a:xfrm>
        </p:grpSpPr>
        <p:cxnSp>
          <p:nvCxnSpPr>
            <p:cNvPr id="39" name="Straight Connector 38">
              <a:extLst>
                <a:ext uri="{FF2B5EF4-FFF2-40B4-BE49-F238E27FC236}">
                  <a16:creationId xmlns:a16="http://schemas.microsoft.com/office/drawing/2014/main" id="{2DCF114A-4858-457A-9C6B-3A2C7D1C01CC}"/>
                </a:ext>
              </a:extLst>
            </p:cNvPr>
            <p:cNvCxnSpPr>
              <a:cxnSpLocks/>
            </p:cNvCxnSpPr>
            <p:nvPr/>
          </p:nvCxnSpPr>
          <p:spPr>
            <a:xfrm>
              <a:off x="7703039" y="4006774"/>
              <a:ext cx="317184" cy="0"/>
            </a:xfrm>
            <a:prstGeom prst="line">
              <a:avLst/>
            </a:prstGeom>
            <a:ln w="19050">
              <a:solidFill>
                <a:srgbClr val="936FA3"/>
              </a:solidFill>
              <a:prstDash val="dash"/>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370BE9EB-3A87-49EA-9F4F-B615C8C18203}"/>
                </a:ext>
              </a:extLst>
            </p:cNvPr>
            <p:cNvSpPr/>
            <p:nvPr/>
          </p:nvSpPr>
          <p:spPr>
            <a:xfrm flipH="1">
              <a:off x="7698606" y="3966897"/>
              <a:ext cx="79756" cy="79756"/>
            </a:xfrm>
            <a:prstGeom prst="ellipse">
              <a:avLst/>
            </a:prstGeom>
            <a:solidFill>
              <a:srgbClr val="9875A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41" name="Straight Connector 40">
            <a:extLst>
              <a:ext uri="{FF2B5EF4-FFF2-40B4-BE49-F238E27FC236}">
                <a16:creationId xmlns:a16="http://schemas.microsoft.com/office/drawing/2014/main" id="{FCD79E80-58F1-48E5-A9BA-7A76D6966E58}"/>
              </a:ext>
            </a:extLst>
          </p:cNvPr>
          <p:cNvCxnSpPr>
            <a:cxnSpLocks/>
          </p:cNvCxnSpPr>
          <p:nvPr/>
        </p:nvCxnSpPr>
        <p:spPr>
          <a:xfrm>
            <a:off x="8059350" y="4031352"/>
            <a:ext cx="0" cy="1446380"/>
          </a:xfrm>
          <a:prstGeom prst="line">
            <a:avLst/>
          </a:prstGeom>
          <a:ln w="19050">
            <a:solidFill>
              <a:srgbClr val="936FA3"/>
            </a:solidFill>
            <a:prstDash val="dash"/>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0D547A1B-8D73-4217-9957-6937BA85496B}"/>
              </a:ext>
            </a:extLst>
          </p:cNvPr>
          <p:cNvGrpSpPr/>
          <p:nvPr/>
        </p:nvGrpSpPr>
        <p:grpSpPr>
          <a:xfrm>
            <a:off x="7698606" y="5439334"/>
            <a:ext cx="321617" cy="79756"/>
            <a:chOff x="7698606" y="3966897"/>
            <a:chExt cx="321617" cy="79756"/>
          </a:xfrm>
        </p:grpSpPr>
        <p:cxnSp>
          <p:nvCxnSpPr>
            <p:cNvPr id="43" name="Straight Connector 42">
              <a:extLst>
                <a:ext uri="{FF2B5EF4-FFF2-40B4-BE49-F238E27FC236}">
                  <a16:creationId xmlns:a16="http://schemas.microsoft.com/office/drawing/2014/main" id="{75F436BE-B85B-4815-BD1A-24F389DF119B}"/>
                </a:ext>
              </a:extLst>
            </p:cNvPr>
            <p:cNvCxnSpPr>
              <a:cxnSpLocks/>
            </p:cNvCxnSpPr>
            <p:nvPr/>
          </p:nvCxnSpPr>
          <p:spPr>
            <a:xfrm>
              <a:off x="7703039" y="4006774"/>
              <a:ext cx="317184" cy="0"/>
            </a:xfrm>
            <a:prstGeom prst="line">
              <a:avLst/>
            </a:prstGeom>
            <a:ln w="19050">
              <a:solidFill>
                <a:srgbClr val="936FA3"/>
              </a:solidFill>
              <a:prstDash val="dash"/>
            </a:ln>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DF9620F9-8CE0-4246-95DB-5DD552C024B2}"/>
                </a:ext>
              </a:extLst>
            </p:cNvPr>
            <p:cNvSpPr/>
            <p:nvPr/>
          </p:nvSpPr>
          <p:spPr>
            <a:xfrm flipH="1">
              <a:off x="7698606" y="3966897"/>
              <a:ext cx="79756" cy="79756"/>
            </a:xfrm>
            <a:prstGeom prst="ellipse">
              <a:avLst/>
            </a:prstGeom>
            <a:solidFill>
              <a:srgbClr val="9875A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97920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right)">
                                      <p:cBhvr>
                                        <p:cTn id="29" dur="750"/>
                                        <p:tgtEl>
                                          <p:spTgt spid="38"/>
                                        </p:tgtEl>
                                      </p:cBhvr>
                                    </p:animEffect>
                                  </p:childTnLst>
                                </p:cTn>
                              </p:par>
                            </p:childTnLst>
                          </p:cTn>
                        </p:par>
                        <p:par>
                          <p:cTn id="30" fill="hold">
                            <p:stCondLst>
                              <p:cond delay="75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500"/>
                                        <p:tgtEl>
                                          <p:spTgt spid="41"/>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right)">
                                      <p:cBhvr>
                                        <p:cTn id="42" dur="500"/>
                                        <p:tgtEl>
                                          <p:spTgt spid="42"/>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6959C5F1-02E7-4BA0-BA81-FBC9CB032E30}"/>
              </a:ext>
            </a:extLst>
          </p:cNvPr>
          <p:cNvPicPr>
            <a:picLocks noChangeAspect="1"/>
          </p:cNvPicPr>
          <p:nvPr/>
        </p:nvPicPr>
        <p:blipFill rotWithShape="1">
          <a:blip r:embed="rId3"/>
          <a:srcRect l="30303" t="1" b="48967"/>
          <a:stretch/>
        </p:blipFill>
        <p:spPr>
          <a:xfrm>
            <a:off x="1492381" y="3060470"/>
            <a:ext cx="6176369" cy="1269960"/>
          </a:xfrm>
          <a:prstGeom prst="rect">
            <a:avLst/>
          </a:prstGeom>
        </p:spPr>
      </p:pic>
      <p:sp>
        <p:nvSpPr>
          <p:cNvPr id="44" name="Title 1">
            <a:extLst>
              <a:ext uri="{FF2B5EF4-FFF2-40B4-BE49-F238E27FC236}">
                <a16:creationId xmlns:a16="http://schemas.microsoft.com/office/drawing/2014/main" id="{9EA39DBF-8CC1-484E-83CC-4FB0751F2FEE}"/>
              </a:ext>
            </a:extLst>
          </p:cNvPr>
          <p:cNvSpPr txBox="1">
            <a:spLocks/>
          </p:cNvSpPr>
          <p:nvPr/>
        </p:nvSpPr>
        <p:spPr>
          <a:xfrm>
            <a:off x="457196" y="223653"/>
            <a:ext cx="8507292" cy="697819"/>
          </a:xfrm>
          <a:prstGeom prst="rect">
            <a:avLst/>
          </a:prstGeom>
        </p:spPr>
        <p:txBody>
          <a:bodyP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your bonus at retirement.</a:t>
            </a:r>
          </a:p>
        </p:txBody>
      </p:sp>
      <p:sp>
        <p:nvSpPr>
          <p:cNvPr id="85" name="Rectangle 84">
            <a:extLst>
              <a:ext uri="{FF2B5EF4-FFF2-40B4-BE49-F238E27FC236}">
                <a16:creationId xmlns:a16="http://schemas.microsoft.com/office/drawing/2014/main" id="{E194EB10-C819-46A2-8E24-C01033427CB5}"/>
              </a:ext>
            </a:extLst>
          </p:cNvPr>
          <p:cNvSpPr/>
          <p:nvPr/>
        </p:nvSpPr>
        <p:spPr>
          <a:xfrm>
            <a:off x="457196" y="964621"/>
            <a:ext cx="8507292"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Using compound interest calculations you can estimate the future growth of your bonus in your pension.</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endParaRPr>
          </a:p>
        </p:txBody>
      </p:sp>
      <p:graphicFrame>
        <p:nvGraphicFramePr>
          <p:cNvPr id="9" name="Table 8">
            <a:extLst>
              <a:ext uri="{FF2B5EF4-FFF2-40B4-BE49-F238E27FC236}">
                <a16:creationId xmlns:a16="http://schemas.microsoft.com/office/drawing/2014/main" id="{2873A677-D2B9-489E-8927-1E2543946AF9}"/>
              </a:ext>
            </a:extLst>
          </p:cNvPr>
          <p:cNvGraphicFramePr>
            <a:graphicFrameLocks noGrp="1"/>
          </p:cNvGraphicFramePr>
          <p:nvPr>
            <p:extLst>
              <p:ext uri="{D42A27DB-BD31-4B8C-83A1-F6EECF244321}">
                <p14:modId xmlns:p14="http://schemas.microsoft.com/office/powerpoint/2010/main" val="1018635272"/>
              </p:ext>
            </p:extLst>
          </p:nvPr>
        </p:nvGraphicFramePr>
        <p:xfrm>
          <a:off x="9297953" y="1641475"/>
          <a:ext cx="2438400" cy="4000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334481286"/>
                    </a:ext>
                  </a:extLst>
                </a:gridCol>
                <a:gridCol w="609600">
                  <a:extLst>
                    <a:ext uri="{9D8B030D-6E8A-4147-A177-3AD203B41FA5}">
                      <a16:colId xmlns:a16="http://schemas.microsoft.com/office/drawing/2014/main" val="925408479"/>
                    </a:ext>
                  </a:extLst>
                </a:gridCol>
                <a:gridCol w="609600">
                  <a:extLst>
                    <a:ext uri="{9D8B030D-6E8A-4147-A177-3AD203B41FA5}">
                      <a16:colId xmlns:a16="http://schemas.microsoft.com/office/drawing/2014/main" val="103569199"/>
                    </a:ext>
                  </a:extLst>
                </a:gridCol>
                <a:gridCol w="609600">
                  <a:extLst>
                    <a:ext uri="{9D8B030D-6E8A-4147-A177-3AD203B41FA5}">
                      <a16:colId xmlns:a16="http://schemas.microsoft.com/office/drawing/2014/main" val="387449677"/>
                    </a:ext>
                  </a:extLst>
                </a:gridCol>
              </a:tblGrid>
              <a:tr h="190500">
                <a:tc>
                  <a:txBody>
                    <a:bodyPr/>
                    <a:lstStyle/>
                    <a:p>
                      <a:pPr algn="l" fontAlgn="b"/>
                      <a:r>
                        <a:rPr lang="en-GB" sz="1100" u="none" strike="noStrike">
                          <a:effectLst/>
                        </a:rPr>
                        <a:t>Year</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Paid in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Return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Value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7563981"/>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10500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787548"/>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11025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1494537"/>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11576.25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9598600"/>
                  </a:ext>
                </a:extLst>
              </a:tr>
              <a:tr h="190500">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12155.06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330560"/>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12762.82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5184892"/>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13400.96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3806868"/>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14071</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0486805"/>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14774.55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2814364"/>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15513.28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64291"/>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16288.95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0612744"/>
                  </a:ext>
                </a:extLst>
              </a:tr>
              <a:tr h="190500">
                <a:tc>
                  <a:txBody>
                    <a:bodyPr/>
                    <a:lstStyle/>
                    <a:p>
                      <a:pPr algn="r" fontAlgn="b"/>
                      <a:r>
                        <a:rPr lang="en-GB" sz="1100" u="none" strike="noStrike">
                          <a:effectLst/>
                        </a:rPr>
                        <a:t>11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17103.39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8044087"/>
                  </a:ext>
                </a:extLst>
              </a:tr>
              <a:tr h="190500">
                <a:tc>
                  <a:txBody>
                    <a:bodyPr/>
                    <a:lstStyle/>
                    <a:p>
                      <a:pPr algn="r" fontAlgn="b"/>
                      <a:r>
                        <a:rPr lang="en-GB" sz="1100" u="none" strike="noStrike">
                          <a:effectLst/>
                        </a:rPr>
                        <a:t>12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17958.56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5752218"/>
                  </a:ext>
                </a:extLst>
              </a:tr>
              <a:tr h="190500">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18856.49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9043757"/>
                  </a:ext>
                </a:extLst>
              </a:tr>
              <a:tr h="190500">
                <a:tc>
                  <a:txBody>
                    <a:bodyPr/>
                    <a:lstStyle/>
                    <a:p>
                      <a:pPr algn="r" fontAlgn="b"/>
                      <a:r>
                        <a:rPr lang="en-GB" sz="1100" u="none" strike="noStrike">
                          <a:effectLst/>
                        </a:rPr>
                        <a:t>14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19799.32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7516969"/>
                  </a:ext>
                </a:extLst>
              </a:tr>
              <a:tr h="190500">
                <a:tc>
                  <a:txBody>
                    <a:bodyPr/>
                    <a:lstStyle/>
                    <a:p>
                      <a:pPr algn="r" fontAlgn="b"/>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20789.28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5067833"/>
                  </a:ext>
                </a:extLst>
              </a:tr>
              <a:tr h="190500">
                <a:tc>
                  <a:txBody>
                    <a:bodyPr/>
                    <a:lstStyle/>
                    <a:p>
                      <a:pPr algn="r" fontAlgn="b"/>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21828.75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9927439"/>
                  </a:ext>
                </a:extLst>
              </a:tr>
              <a:tr h="190500">
                <a:tc>
                  <a:txBody>
                    <a:bodyPr/>
                    <a:lstStyle/>
                    <a:p>
                      <a:pPr algn="r" fontAlgn="b"/>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22920.18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885982"/>
                  </a:ext>
                </a:extLst>
              </a:tr>
              <a:tr h="190500">
                <a:tc>
                  <a:txBody>
                    <a:bodyPr/>
                    <a:lstStyle/>
                    <a:p>
                      <a:pPr algn="r" fontAlgn="b"/>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24066.19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4877304"/>
                  </a:ext>
                </a:extLst>
              </a:tr>
              <a:tr h="190500">
                <a:tc>
                  <a:txBody>
                    <a:bodyPr/>
                    <a:lstStyle/>
                    <a:p>
                      <a:pPr algn="r" fontAlgn="b"/>
                      <a:r>
                        <a:rPr lang="en-GB" sz="1100" u="none" strike="noStrike">
                          <a:effectLst/>
                        </a:rPr>
                        <a:t>19</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25269.5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7145093"/>
                  </a:ext>
                </a:extLst>
              </a:tr>
              <a:tr h="190500">
                <a:tc>
                  <a:txBody>
                    <a:bodyPr/>
                    <a:lstStyle/>
                    <a:p>
                      <a:pPr algn="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26532.98</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8732904"/>
                  </a:ext>
                </a:extLst>
              </a:tr>
            </a:tbl>
          </a:graphicData>
        </a:graphic>
      </p:graphicFrame>
      <p:grpSp>
        <p:nvGrpSpPr>
          <p:cNvPr id="169" name="Group 168">
            <a:extLst>
              <a:ext uri="{FF2B5EF4-FFF2-40B4-BE49-F238E27FC236}">
                <a16:creationId xmlns:a16="http://schemas.microsoft.com/office/drawing/2014/main" id="{FB1F5E88-7D90-4A64-95A4-4C59C9752465}"/>
              </a:ext>
            </a:extLst>
          </p:cNvPr>
          <p:cNvGrpSpPr/>
          <p:nvPr/>
        </p:nvGrpSpPr>
        <p:grpSpPr>
          <a:xfrm>
            <a:off x="7022347" y="2581623"/>
            <a:ext cx="1514272" cy="307777"/>
            <a:chOff x="6881769" y="1248929"/>
            <a:chExt cx="1514272" cy="307777"/>
          </a:xfrm>
        </p:grpSpPr>
        <p:sp>
          <p:nvSpPr>
            <p:cNvPr id="170" name="TextBox 169">
              <a:extLst>
                <a:ext uri="{FF2B5EF4-FFF2-40B4-BE49-F238E27FC236}">
                  <a16:creationId xmlns:a16="http://schemas.microsoft.com/office/drawing/2014/main" id="{08AAE206-A389-4CF4-941C-25CACFBDB959}"/>
                </a:ext>
              </a:extLst>
            </p:cNvPr>
            <p:cNvSpPr txBox="1"/>
            <p:nvPr/>
          </p:nvSpPr>
          <p:spPr>
            <a:xfrm>
              <a:off x="6881769" y="1248929"/>
              <a:ext cx="1290631" cy="307777"/>
            </a:xfrm>
            <a:prstGeom prst="rect">
              <a:avLst/>
            </a:prstGeom>
            <a:noFill/>
          </p:spPr>
          <p:txBody>
            <a:bodyPr wrap="square" rtlCol="0">
              <a:spAutoFit/>
            </a:bodyPr>
            <a:lstStyle/>
            <a:p>
              <a:pPr algn="ctr">
                <a:buClr>
                  <a:schemeClr val="tx1"/>
                </a:buClr>
              </a:pPr>
              <a:r>
                <a:rPr lang="en-GB" sz="1400" dirty="0">
                  <a:solidFill>
                    <a:srgbClr val="00A5E3"/>
                  </a:solidFill>
                </a:rPr>
                <a:t>£26,533</a:t>
              </a:r>
            </a:p>
          </p:txBody>
        </p:sp>
        <p:sp>
          <p:nvSpPr>
            <p:cNvPr id="171" name="TextBox 170">
              <a:extLst>
                <a:ext uri="{FF2B5EF4-FFF2-40B4-BE49-F238E27FC236}">
                  <a16:creationId xmlns:a16="http://schemas.microsoft.com/office/drawing/2014/main" id="{A531DF59-F336-47FE-9362-9C4FB86F0A4D}"/>
                </a:ext>
              </a:extLst>
            </p:cNvPr>
            <p:cNvSpPr txBox="1"/>
            <p:nvPr/>
          </p:nvSpPr>
          <p:spPr>
            <a:xfrm>
              <a:off x="7750725" y="1290246"/>
              <a:ext cx="645316" cy="261610"/>
            </a:xfrm>
            <a:prstGeom prst="rect">
              <a:avLst/>
            </a:prstGeom>
            <a:noFill/>
          </p:spPr>
          <p:txBody>
            <a:bodyPr wrap="square" rtlCol="0">
              <a:spAutoFit/>
            </a:bodyPr>
            <a:lstStyle/>
            <a:p>
              <a:pPr algn="ctr">
                <a:buClr>
                  <a:schemeClr val="tx1"/>
                </a:buClr>
              </a:pPr>
              <a:r>
                <a:rPr lang="en-GB" sz="1100" dirty="0">
                  <a:solidFill>
                    <a:srgbClr val="00A5E3"/>
                  </a:solidFill>
                </a:rPr>
                <a:t>total</a:t>
              </a:r>
            </a:p>
          </p:txBody>
        </p:sp>
      </p:grpSp>
      <p:cxnSp>
        <p:nvCxnSpPr>
          <p:cNvPr id="172" name="Straight Connector 171">
            <a:extLst>
              <a:ext uri="{FF2B5EF4-FFF2-40B4-BE49-F238E27FC236}">
                <a16:creationId xmlns:a16="http://schemas.microsoft.com/office/drawing/2014/main" id="{6BCE4487-8318-43EE-85B0-5D602E5CE0E0}"/>
              </a:ext>
            </a:extLst>
          </p:cNvPr>
          <p:cNvCxnSpPr>
            <a:cxnSpLocks/>
          </p:cNvCxnSpPr>
          <p:nvPr/>
        </p:nvCxnSpPr>
        <p:spPr>
          <a:xfrm flipH="1">
            <a:off x="754130" y="4873476"/>
            <a:ext cx="6930032" cy="0"/>
          </a:xfrm>
          <a:prstGeom prst="line">
            <a:avLst/>
          </a:prstGeom>
          <a:ln w="15875" cap="rnd">
            <a:solidFill>
              <a:srgbClr val="047BC1"/>
            </a:solidFill>
            <a:prstDash val="solid"/>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12AC5D29-82B0-4AA4-A58F-65EE2AA589E2}"/>
              </a:ext>
            </a:extLst>
          </p:cNvPr>
          <p:cNvGrpSpPr/>
          <p:nvPr/>
        </p:nvGrpSpPr>
        <p:grpSpPr>
          <a:xfrm>
            <a:off x="7373971" y="4181160"/>
            <a:ext cx="1490724" cy="394840"/>
            <a:chOff x="6794227" y="1255896"/>
            <a:chExt cx="1490724" cy="394840"/>
          </a:xfrm>
        </p:grpSpPr>
        <p:sp>
          <p:nvSpPr>
            <p:cNvPr id="174" name="TextBox 173">
              <a:extLst>
                <a:ext uri="{FF2B5EF4-FFF2-40B4-BE49-F238E27FC236}">
                  <a16:creationId xmlns:a16="http://schemas.microsoft.com/office/drawing/2014/main" id="{27D92857-60BB-4521-B2D4-F7035FFF0E1F}"/>
                </a:ext>
              </a:extLst>
            </p:cNvPr>
            <p:cNvSpPr txBox="1"/>
            <p:nvPr/>
          </p:nvSpPr>
          <p:spPr>
            <a:xfrm>
              <a:off x="6794227" y="1255896"/>
              <a:ext cx="1290631" cy="276999"/>
            </a:xfrm>
            <a:prstGeom prst="rect">
              <a:avLst/>
            </a:prstGeom>
            <a:noFill/>
          </p:spPr>
          <p:txBody>
            <a:bodyPr wrap="square" rtlCol="0">
              <a:spAutoFit/>
            </a:bodyPr>
            <a:lstStyle/>
            <a:p>
              <a:pPr algn="ctr">
                <a:buClr>
                  <a:schemeClr val="tx1"/>
                </a:buClr>
              </a:pPr>
              <a:r>
                <a:rPr lang="en-GB" sz="1200" dirty="0">
                  <a:solidFill>
                    <a:srgbClr val="000000"/>
                  </a:solidFill>
                </a:rPr>
                <a:t>£10,000</a:t>
              </a:r>
            </a:p>
          </p:txBody>
        </p:sp>
        <p:sp>
          <p:nvSpPr>
            <p:cNvPr id="175" name="TextBox 174">
              <a:extLst>
                <a:ext uri="{FF2B5EF4-FFF2-40B4-BE49-F238E27FC236}">
                  <a16:creationId xmlns:a16="http://schemas.microsoft.com/office/drawing/2014/main" id="{916DC061-D0AF-4FB6-A76C-6D04C9BC7799}"/>
                </a:ext>
              </a:extLst>
            </p:cNvPr>
            <p:cNvSpPr txBox="1"/>
            <p:nvPr/>
          </p:nvSpPr>
          <p:spPr>
            <a:xfrm>
              <a:off x="7070948" y="1419904"/>
              <a:ext cx="1214003" cy="230832"/>
            </a:xfrm>
            <a:prstGeom prst="rect">
              <a:avLst/>
            </a:prstGeom>
            <a:noFill/>
          </p:spPr>
          <p:txBody>
            <a:bodyPr wrap="square" rtlCol="0">
              <a:spAutoFit/>
            </a:bodyPr>
            <a:lstStyle/>
            <a:p>
              <a:pPr>
                <a:buClr>
                  <a:schemeClr val="tx1"/>
                </a:buClr>
              </a:pPr>
              <a:r>
                <a:rPr lang="en-GB" sz="900" dirty="0">
                  <a:solidFill>
                    <a:srgbClr val="000000"/>
                  </a:solidFill>
                </a:rPr>
                <a:t>invested</a:t>
              </a:r>
            </a:p>
          </p:txBody>
        </p:sp>
      </p:grpSp>
      <p:grpSp>
        <p:nvGrpSpPr>
          <p:cNvPr id="176" name="Group 175">
            <a:extLst>
              <a:ext uri="{FF2B5EF4-FFF2-40B4-BE49-F238E27FC236}">
                <a16:creationId xmlns:a16="http://schemas.microsoft.com/office/drawing/2014/main" id="{422A61B0-1A54-4966-8519-60717F4E032C}"/>
              </a:ext>
            </a:extLst>
          </p:cNvPr>
          <p:cNvGrpSpPr/>
          <p:nvPr/>
        </p:nvGrpSpPr>
        <p:grpSpPr>
          <a:xfrm>
            <a:off x="7351006" y="3418098"/>
            <a:ext cx="1525524" cy="400020"/>
            <a:chOff x="6736623" y="1250716"/>
            <a:chExt cx="1525524" cy="400020"/>
          </a:xfrm>
        </p:grpSpPr>
        <p:sp>
          <p:nvSpPr>
            <p:cNvPr id="177" name="TextBox 176">
              <a:extLst>
                <a:ext uri="{FF2B5EF4-FFF2-40B4-BE49-F238E27FC236}">
                  <a16:creationId xmlns:a16="http://schemas.microsoft.com/office/drawing/2014/main" id="{4AC59A31-B8B6-4391-8229-74606D5B56DF}"/>
                </a:ext>
              </a:extLst>
            </p:cNvPr>
            <p:cNvSpPr txBox="1"/>
            <p:nvPr/>
          </p:nvSpPr>
          <p:spPr>
            <a:xfrm>
              <a:off x="6736623" y="1250716"/>
              <a:ext cx="1290631" cy="276999"/>
            </a:xfrm>
            <a:prstGeom prst="rect">
              <a:avLst/>
            </a:prstGeom>
            <a:noFill/>
          </p:spPr>
          <p:txBody>
            <a:bodyPr wrap="square" rtlCol="0">
              <a:spAutoFit/>
            </a:bodyPr>
            <a:lstStyle/>
            <a:p>
              <a:pPr algn="ctr">
                <a:buClr>
                  <a:schemeClr val="tx1"/>
                </a:buClr>
              </a:pPr>
              <a:r>
                <a:rPr lang="en-GB" sz="1200" dirty="0">
                  <a:solidFill>
                    <a:srgbClr val="000000"/>
                  </a:solidFill>
                </a:rPr>
                <a:t>£16,533</a:t>
              </a:r>
            </a:p>
          </p:txBody>
        </p:sp>
        <p:sp>
          <p:nvSpPr>
            <p:cNvPr id="178" name="TextBox 177">
              <a:extLst>
                <a:ext uri="{FF2B5EF4-FFF2-40B4-BE49-F238E27FC236}">
                  <a16:creationId xmlns:a16="http://schemas.microsoft.com/office/drawing/2014/main" id="{7CE1742A-E566-4182-BC04-C98E32AF31BB}"/>
                </a:ext>
              </a:extLst>
            </p:cNvPr>
            <p:cNvSpPr txBox="1"/>
            <p:nvPr/>
          </p:nvSpPr>
          <p:spPr>
            <a:xfrm>
              <a:off x="7048144" y="1419904"/>
              <a:ext cx="1214003" cy="230832"/>
            </a:xfrm>
            <a:prstGeom prst="rect">
              <a:avLst/>
            </a:prstGeom>
            <a:noFill/>
          </p:spPr>
          <p:txBody>
            <a:bodyPr wrap="square" rtlCol="0">
              <a:spAutoFit/>
            </a:bodyPr>
            <a:lstStyle/>
            <a:p>
              <a:pPr>
                <a:buClr>
                  <a:schemeClr val="tx1"/>
                </a:buClr>
              </a:pPr>
              <a:r>
                <a:rPr lang="en-GB" sz="900" dirty="0">
                  <a:solidFill>
                    <a:srgbClr val="000000"/>
                  </a:solidFill>
                </a:rPr>
                <a:t>growth</a:t>
              </a:r>
            </a:p>
          </p:txBody>
        </p:sp>
      </p:grpSp>
      <p:grpSp>
        <p:nvGrpSpPr>
          <p:cNvPr id="179" name="Group 178">
            <a:extLst>
              <a:ext uri="{FF2B5EF4-FFF2-40B4-BE49-F238E27FC236}">
                <a16:creationId xmlns:a16="http://schemas.microsoft.com/office/drawing/2014/main" id="{F46EB4B0-FF5F-45DD-88D0-0E41BCEFF350}"/>
              </a:ext>
            </a:extLst>
          </p:cNvPr>
          <p:cNvGrpSpPr/>
          <p:nvPr/>
        </p:nvGrpSpPr>
        <p:grpSpPr>
          <a:xfrm>
            <a:off x="1383358" y="3423278"/>
            <a:ext cx="1637560" cy="602179"/>
            <a:chOff x="1419472" y="1392084"/>
            <a:chExt cx="1637560" cy="602179"/>
          </a:xfrm>
        </p:grpSpPr>
        <p:sp>
          <p:nvSpPr>
            <p:cNvPr id="180" name="TextBox 179">
              <a:extLst>
                <a:ext uri="{FF2B5EF4-FFF2-40B4-BE49-F238E27FC236}">
                  <a16:creationId xmlns:a16="http://schemas.microsoft.com/office/drawing/2014/main" id="{3A683596-ED95-4F97-B388-0055A77E4EBE}"/>
                </a:ext>
              </a:extLst>
            </p:cNvPr>
            <p:cNvSpPr txBox="1"/>
            <p:nvPr/>
          </p:nvSpPr>
          <p:spPr>
            <a:xfrm>
              <a:off x="1491866" y="1532598"/>
              <a:ext cx="1565166" cy="461665"/>
            </a:xfrm>
            <a:prstGeom prst="rect">
              <a:avLst/>
            </a:prstGeom>
            <a:noFill/>
          </p:spPr>
          <p:txBody>
            <a:bodyPr wrap="square" rtlCol="0">
              <a:spAutoFit/>
            </a:bodyPr>
            <a:lstStyle/>
            <a:p>
              <a:pPr algn="ctr">
                <a:buClr>
                  <a:schemeClr val="tx1"/>
                </a:buClr>
              </a:pPr>
              <a:r>
                <a:rPr lang="en-GB" sz="2400" dirty="0">
                  <a:solidFill>
                    <a:srgbClr val="00A5E3"/>
                  </a:solidFill>
                </a:rPr>
                <a:t>£10,000</a:t>
              </a:r>
            </a:p>
          </p:txBody>
        </p:sp>
        <p:sp>
          <p:nvSpPr>
            <p:cNvPr id="181" name="TextBox 180">
              <a:extLst>
                <a:ext uri="{FF2B5EF4-FFF2-40B4-BE49-F238E27FC236}">
                  <a16:creationId xmlns:a16="http://schemas.microsoft.com/office/drawing/2014/main" id="{995290F0-3F1A-4842-9858-A0A9DC3BE590}"/>
                </a:ext>
              </a:extLst>
            </p:cNvPr>
            <p:cNvSpPr txBox="1"/>
            <p:nvPr/>
          </p:nvSpPr>
          <p:spPr>
            <a:xfrm>
              <a:off x="1419472" y="1392084"/>
              <a:ext cx="1290631" cy="276999"/>
            </a:xfrm>
            <a:prstGeom prst="rect">
              <a:avLst/>
            </a:prstGeom>
            <a:noFill/>
          </p:spPr>
          <p:txBody>
            <a:bodyPr wrap="square" rtlCol="0">
              <a:spAutoFit/>
            </a:bodyPr>
            <a:lstStyle/>
            <a:p>
              <a:pPr algn="ctr">
                <a:buClr>
                  <a:schemeClr val="tx1"/>
                </a:buClr>
              </a:pPr>
              <a:r>
                <a:rPr lang="en-GB" sz="1200" dirty="0">
                  <a:solidFill>
                    <a:srgbClr val="00A5E3"/>
                  </a:solidFill>
                </a:rPr>
                <a:t>Contributes</a:t>
              </a:r>
            </a:p>
          </p:txBody>
        </p:sp>
      </p:grpSp>
      <p:grpSp>
        <p:nvGrpSpPr>
          <p:cNvPr id="182" name="Group 181">
            <a:extLst>
              <a:ext uri="{FF2B5EF4-FFF2-40B4-BE49-F238E27FC236}">
                <a16:creationId xmlns:a16="http://schemas.microsoft.com/office/drawing/2014/main" id="{B652D66D-52A0-4D58-AD40-389DABF841D5}"/>
              </a:ext>
            </a:extLst>
          </p:cNvPr>
          <p:cNvGrpSpPr/>
          <p:nvPr/>
        </p:nvGrpSpPr>
        <p:grpSpPr>
          <a:xfrm rot="20700000">
            <a:off x="4537303" y="3204906"/>
            <a:ext cx="1462157" cy="475841"/>
            <a:chOff x="1469426" y="1967601"/>
            <a:chExt cx="1462157" cy="475841"/>
          </a:xfrm>
        </p:grpSpPr>
        <p:sp>
          <p:nvSpPr>
            <p:cNvPr id="183" name="TextBox 182">
              <a:extLst>
                <a:ext uri="{FF2B5EF4-FFF2-40B4-BE49-F238E27FC236}">
                  <a16:creationId xmlns:a16="http://schemas.microsoft.com/office/drawing/2014/main" id="{9D92D219-3601-41F7-970C-633A1FFC4761}"/>
                </a:ext>
              </a:extLst>
            </p:cNvPr>
            <p:cNvSpPr txBox="1"/>
            <p:nvPr/>
          </p:nvSpPr>
          <p:spPr>
            <a:xfrm>
              <a:off x="1469426" y="1967601"/>
              <a:ext cx="1121229" cy="338554"/>
            </a:xfrm>
            <a:prstGeom prst="rect">
              <a:avLst/>
            </a:prstGeom>
            <a:noFill/>
          </p:spPr>
          <p:txBody>
            <a:bodyPr wrap="square" rtlCol="0">
              <a:spAutoFit/>
            </a:bodyPr>
            <a:lstStyle/>
            <a:p>
              <a:pPr algn="ctr">
                <a:buClr>
                  <a:schemeClr val="tx1"/>
                </a:buClr>
              </a:pPr>
              <a:r>
                <a:rPr lang="en-GB" sz="1600" dirty="0">
                  <a:solidFill>
                    <a:srgbClr val="00A5E3"/>
                  </a:solidFill>
                </a:rPr>
                <a:t>5%</a:t>
              </a:r>
              <a:r>
                <a:rPr lang="en-GB" sz="1200" dirty="0">
                  <a:solidFill>
                    <a:srgbClr val="00A5E3"/>
                  </a:solidFill>
                </a:rPr>
                <a:t>pa</a:t>
              </a:r>
              <a:endParaRPr lang="en-GB" sz="1600" dirty="0">
                <a:solidFill>
                  <a:srgbClr val="00A5E3"/>
                </a:solidFill>
              </a:endParaRPr>
            </a:p>
          </p:txBody>
        </p:sp>
        <p:sp>
          <p:nvSpPr>
            <p:cNvPr id="184" name="TextBox 183">
              <a:extLst>
                <a:ext uri="{FF2B5EF4-FFF2-40B4-BE49-F238E27FC236}">
                  <a16:creationId xmlns:a16="http://schemas.microsoft.com/office/drawing/2014/main" id="{3DCFDDAC-5BBC-4B1E-9757-AA45C967095E}"/>
                </a:ext>
              </a:extLst>
            </p:cNvPr>
            <p:cNvSpPr txBox="1"/>
            <p:nvPr/>
          </p:nvSpPr>
          <p:spPr>
            <a:xfrm>
              <a:off x="1640952" y="2197221"/>
              <a:ext cx="1290631" cy="246221"/>
            </a:xfrm>
            <a:prstGeom prst="rect">
              <a:avLst/>
            </a:prstGeom>
            <a:noFill/>
          </p:spPr>
          <p:txBody>
            <a:bodyPr wrap="square" rtlCol="0">
              <a:spAutoFit/>
            </a:bodyPr>
            <a:lstStyle/>
            <a:p>
              <a:pPr algn="ctr">
                <a:buClr>
                  <a:schemeClr val="tx1"/>
                </a:buClr>
              </a:pPr>
              <a:r>
                <a:rPr lang="en-GB" sz="1000" dirty="0">
                  <a:solidFill>
                    <a:srgbClr val="00A5E3"/>
                  </a:solidFill>
                </a:rPr>
                <a:t>Investment return</a:t>
              </a:r>
            </a:p>
          </p:txBody>
        </p:sp>
      </p:grpSp>
      <p:pic>
        <p:nvPicPr>
          <p:cNvPr id="189" name="Picture 188">
            <a:extLst>
              <a:ext uri="{FF2B5EF4-FFF2-40B4-BE49-F238E27FC236}">
                <a16:creationId xmlns:a16="http://schemas.microsoft.com/office/drawing/2014/main" id="{D9F9BE5D-D132-4C22-A48F-B25EC4281ECA}"/>
              </a:ext>
            </a:extLst>
          </p:cNvPr>
          <p:cNvPicPr>
            <a:picLocks/>
          </p:cNvPicPr>
          <p:nvPr/>
        </p:nvPicPr>
        <p:blipFill>
          <a:blip r:embed="rId4"/>
          <a:stretch>
            <a:fillRect/>
          </a:stretch>
        </p:blipFill>
        <p:spPr>
          <a:xfrm>
            <a:off x="874312" y="3646760"/>
            <a:ext cx="666432" cy="1239416"/>
          </a:xfrm>
          <a:prstGeom prst="rect">
            <a:avLst/>
          </a:prstGeom>
        </p:spPr>
      </p:pic>
      <p:grpSp>
        <p:nvGrpSpPr>
          <p:cNvPr id="190" name="Group 189">
            <a:extLst>
              <a:ext uri="{FF2B5EF4-FFF2-40B4-BE49-F238E27FC236}">
                <a16:creationId xmlns:a16="http://schemas.microsoft.com/office/drawing/2014/main" id="{9041151F-30B6-4E14-9C32-378B4478216E}"/>
              </a:ext>
            </a:extLst>
          </p:cNvPr>
          <p:cNvGrpSpPr/>
          <p:nvPr/>
        </p:nvGrpSpPr>
        <p:grpSpPr>
          <a:xfrm>
            <a:off x="111973" y="4740008"/>
            <a:ext cx="7639268" cy="276999"/>
            <a:chOff x="91468" y="5649202"/>
            <a:chExt cx="7726455" cy="276999"/>
          </a:xfrm>
        </p:grpSpPr>
        <p:sp>
          <p:nvSpPr>
            <p:cNvPr id="191" name="TextBox 190">
              <a:extLst>
                <a:ext uri="{FF2B5EF4-FFF2-40B4-BE49-F238E27FC236}">
                  <a16:creationId xmlns:a16="http://schemas.microsoft.com/office/drawing/2014/main" id="{93EB0277-1ED0-4111-A20A-6DC0F3DD5A1B}"/>
                </a:ext>
              </a:extLst>
            </p:cNvPr>
            <p:cNvSpPr txBox="1"/>
            <p:nvPr/>
          </p:nvSpPr>
          <p:spPr>
            <a:xfrm>
              <a:off x="91468" y="5649202"/>
              <a:ext cx="688790" cy="276999"/>
            </a:xfrm>
            <a:prstGeom prst="rect">
              <a:avLst/>
            </a:prstGeom>
            <a:noFill/>
          </p:spPr>
          <p:txBody>
            <a:bodyPr wrap="square" rtlCol="0">
              <a:spAutoFit/>
            </a:bodyPr>
            <a:lstStyle/>
            <a:p>
              <a:pPr algn="ctr">
                <a:buClr>
                  <a:schemeClr val="tx1"/>
                </a:buClr>
              </a:pPr>
              <a:r>
                <a:rPr lang="en-GB" sz="1200" dirty="0">
                  <a:solidFill>
                    <a:srgbClr val="000000"/>
                  </a:solidFill>
                </a:rPr>
                <a:t>Age</a:t>
              </a:r>
            </a:p>
          </p:txBody>
        </p:sp>
        <p:cxnSp>
          <p:nvCxnSpPr>
            <p:cNvPr id="192" name="Straight Connector 191">
              <a:extLst>
                <a:ext uri="{FF2B5EF4-FFF2-40B4-BE49-F238E27FC236}">
                  <a16:creationId xmlns:a16="http://schemas.microsoft.com/office/drawing/2014/main" id="{EB93085B-52D6-405A-B01E-82CB6E1E392B}"/>
                </a:ext>
              </a:extLst>
            </p:cNvPr>
            <p:cNvCxnSpPr>
              <a:cxnSpLocks/>
            </p:cNvCxnSpPr>
            <p:nvPr/>
          </p:nvCxnSpPr>
          <p:spPr>
            <a:xfrm flipH="1">
              <a:off x="790625" y="5787702"/>
              <a:ext cx="7027298" cy="0"/>
            </a:xfrm>
            <a:prstGeom prst="line">
              <a:avLst/>
            </a:prstGeom>
            <a:ln w="15875" cap="rnd">
              <a:solidFill>
                <a:srgbClr val="047BC1"/>
              </a:solidFill>
              <a:prstDash val="solid"/>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11E7C696-BD77-4DE2-9A74-A926EE9C75C1}"/>
              </a:ext>
            </a:extLst>
          </p:cNvPr>
          <p:cNvGrpSpPr/>
          <p:nvPr/>
        </p:nvGrpSpPr>
        <p:grpSpPr>
          <a:xfrm>
            <a:off x="1150082" y="2927366"/>
            <a:ext cx="688790" cy="2491820"/>
            <a:chOff x="1129578" y="1564169"/>
            <a:chExt cx="688790" cy="4920522"/>
          </a:xfrm>
        </p:grpSpPr>
        <p:cxnSp>
          <p:nvCxnSpPr>
            <p:cNvPr id="194" name="Straight Connector 193">
              <a:extLst>
                <a:ext uri="{FF2B5EF4-FFF2-40B4-BE49-F238E27FC236}">
                  <a16:creationId xmlns:a16="http://schemas.microsoft.com/office/drawing/2014/main" id="{56CB69F7-BF39-4469-9A0B-75896AA38AD9}"/>
                </a:ext>
              </a:extLst>
            </p:cNvPr>
            <p:cNvCxnSpPr>
              <a:cxnSpLocks/>
            </p:cNvCxnSpPr>
            <p:nvPr/>
          </p:nvCxnSpPr>
          <p:spPr>
            <a:xfrm>
              <a:off x="1480535" y="1564169"/>
              <a:ext cx="0" cy="4297756"/>
            </a:xfrm>
            <a:prstGeom prst="line">
              <a:avLst/>
            </a:prstGeom>
            <a:ln w="15875" cap="rnd">
              <a:solidFill>
                <a:srgbClr val="047BC1"/>
              </a:solidFill>
              <a:prstDash val="dash"/>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7FF4283A-BD2F-4D74-8B2D-2B7A2E19CDA3}"/>
                </a:ext>
              </a:extLst>
            </p:cNvPr>
            <p:cNvSpPr txBox="1"/>
            <p:nvPr/>
          </p:nvSpPr>
          <p:spPr>
            <a:xfrm>
              <a:off x="1129578" y="5816159"/>
              <a:ext cx="688790" cy="668532"/>
            </a:xfrm>
            <a:prstGeom prst="rect">
              <a:avLst/>
            </a:prstGeom>
            <a:noFill/>
            <a:ln>
              <a:noFill/>
            </a:ln>
          </p:spPr>
          <p:txBody>
            <a:bodyPr wrap="square" rtlCol="0">
              <a:spAutoFit/>
            </a:bodyPr>
            <a:lstStyle/>
            <a:p>
              <a:pPr algn="ctr">
                <a:buClr>
                  <a:schemeClr val="tx1"/>
                </a:buClr>
              </a:pPr>
              <a:r>
                <a:rPr lang="en-GB" sz="1600" dirty="0">
                  <a:solidFill>
                    <a:srgbClr val="000000"/>
                  </a:solidFill>
                </a:rPr>
                <a:t>48</a:t>
              </a:r>
            </a:p>
          </p:txBody>
        </p:sp>
      </p:grpSp>
      <p:grpSp>
        <p:nvGrpSpPr>
          <p:cNvPr id="196" name="Group 195">
            <a:extLst>
              <a:ext uri="{FF2B5EF4-FFF2-40B4-BE49-F238E27FC236}">
                <a16:creationId xmlns:a16="http://schemas.microsoft.com/office/drawing/2014/main" id="{5FE0354D-F5AF-4965-9660-621DE26CFD90}"/>
              </a:ext>
            </a:extLst>
          </p:cNvPr>
          <p:cNvGrpSpPr/>
          <p:nvPr/>
        </p:nvGrpSpPr>
        <p:grpSpPr>
          <a:xfrm>
            <a:off x="2703660" y="2927366"/>
            <a:ext cx="688790" cy="2514388"/>
            <a:chOff x="3119736" y="1522852"/>
            <a:chExt cx="688790" cy="4961332"/>
          </a:xfrm>
        </p:grpSpPr>
        <p:sp>
          <p:nvSpPr>
            <p:cNvPr id="197" name="TextBox 196">
              <a:extLst>
                <a:ext uri="{FF2B5EF4-FFF2-40B4-BE49-F238E27FC236}">
                  <a16:creationId xmlns:a16="http://schemas.microsoft.com/office/drawing/2014/main" id="{52565447-DCF7-41D2-B5A9-0263F54F3DE3}"/>
                </a:ext>
              </a:extLst>
            </p:cNvPr>
            <p:cNvSpPr txBox="1"/>
            <p:nvPr/>
          </p:nvSpPr>
          <p:spPr>
            <a:xfrm>
              <a:off x="3119736" y="5816157"/>
              <a:ext cx="688790" cy="668027"/>
            </a:xfrm>
            <a:prstGeom prst="rect">
              <a:avLst/>
            </a:prstGeom>
            <a:noFill/>
            <a:ln>
              <a:noFill/>
            </a:ln>
          </p:spPr>
          <p:txBody>
            <a:bodyPr wrap="square" rtlCol="0">
              <a:spAutoFit/>
            </a:bodyPr>
            <a:lstStyle/>
            <a:p>
              <a:pPr algn="ctr">
                <a:buClr>
                  <a:schemeClr val="tx1"/>
                </a:buClr>
              </a:pPr>
              <a:r>
                <a:rPr lang="en-GB" sz="1600" dirty="0">
                  <a:solidFill>
                    <a:srgbClr val="000000"/>
                  </a:solidFill>
                </a:rPr>
                <a:t>53</a:t>
              </a:r>
            </a:p>
          </p:txBody>
        </p:sp>
        <p:cxnSp>
          <p:nvCxnSpPr>
            <p:cNvPr id="198" name="Straight Connector 197">
              <a:extLst>
                <a:ext uri="{FF2B5EF4-FFF2-40B4-BE49-F238E27FC236}">
                  <a16:creationId xmlns:a16="http://schemas.microsoft.com/office/drawing/2014/main" id="{017D4FA6-49D6-4E76-BC12-BD40A04A7F26}"/>
                </a:ext>
              </a:extLst>
            </p:cNvPr>
            <p:cNvCxnSpPr>
              <a:cxnSpLocks/>
            </p:cNvCxnSpPr>
            <p:nvPr/>
          </p:nvCxnSpPr>
          <p:spPr>
            <a:xfrm>
              <a:off x="3441061" y="1522852"/>
              <a:ext cx="0" cy="4339073"/>
            </a:xfrm>
            <a:prstGeom prst="line">
              <a:avLst/>
            </a:prstGeom>
            <a:ln w="15875" cap="rnd">
              <a:solidFill>
                <a:srgbClr val="047BC1"/>
              </a:solidFill>
              <a:prstDash val="dash"/>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id="{0C6348AD-14C7-42EF-BEBF-4B89435FC6E2}"/>
              </a:ext>
            </a:extLst>
          </p:cNvPr>
          <p:cNvGrpSpPr/>
          <p:nvPr/>
        </p:nvGrpSpPr>
        <p:grpSpPr>
          <a:xfrm>
            <a:off x="5810816" y="2927366"/>
            <a:ext cx="688790" cy="2512557"/>
            <a:chOff x="5252134" y="1564169"/>
            <a:chExt cx="688790" cy="4914143"/>
          </a:xfrm>
        </p:grpSpPr>
        <p:cxnSp>
          <p:nvCxnSpPr>
            <p:cNvPr id="200" name="Straight Connector 199">
              <a:extLst>
                <a:ext uri="{FF2B5EF4-FFF2-40B4-BE49-F238E27FC236}">
                  <a16:creationId xmlns:a16="http://schemas.microsoft.com/office/drawing/2014/main" id="{A1E749BB-26E9-48BC-AB9D-789D9A186955}"/>
                </a:ext>
              </a:extLst>
            </p:cNvPr>
            <p:cNvCxnSpPr>
              <a:cxnSpLocks/>
            </p:cNvCxnSpPr>
            <p:nvPr/>
          </p:nvCxnSpPr>
          <p:spPr>
            <a:xfrm>
              <a:off x="5585294" y="1564169"/>
              <a:ext cx="0" cy="4297756"/>
            </a:xfrm>
            <a:prstGeom prst="line">
              <a:avLst/>
            </a:prstGeom>
            <a:ln w="15875" cap="rnd">
              <a:solidFill>
                <a:srgbClr val="047BC1"/>
              </a:solidFill>
              <a:prstDash val="dash"/>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1BC58C24-B2CF-4DE2-9D7A-14D0172B561A}"/>
                </a:ext>
              </a:extLst>
            </p:cNvPr>
            <p:cNvSpPr txBox="1"/>
            <p:nvPr/>
          </p:nvSpPr>
          <p:spPr>
            <a:xfrm>
              <a:off x="5252134" y="5816157"/>
              <a:ext cx="688790" cy="662155"/>
            </a:xfrm>
            <a:prstGeom prst="rect">
              <a:avLst/>
            </a:prstGeom>
            <a:noFill/>
            <a:ln>
              <a:noFill/>
            </a:ln>
          </p:spPr>
          <p:txBody>
            <a:bodyPr wrap="square" rtlCol="0">
              <a:spAutoFit/>
            </a:bodyPr>
            <a:lstStyle/>
            <a:p>
              <a:pPr algn="ctr">
                <a:buClr>
                  <a:schemeClr val="tx1"/>
                </a:buClr>
              </a:pPr>
              <a:r>
                <a:rPr lang="en-GB" sz="1600" dirty="0">
                  <a:solidFill>
                    <a:srgbClr val="000000"/>
                  </a:solidFill>
                </a:rPr>
                <a:t>63</a:t>
              </a:r>
            </a:p>
          </p:txBody>
        </p:sp>
      </p:grpSp>
      <p:grpSp>
        <p:nvGrpSpPr>
          <p:cNvPr id="202" name="Group 201">
            <a:extLst>
              <a:ext uri="{FF2B5EF4-FFF2-40B4-BE49-F238E27FC236}">
                <a16:creationId xmlns:a16="http://schemas.microsoft.com/office/drawing/2014/main" id="{7F5DE27E-6F1D-4243-A2A6-162FBA5AD7AD}"/>
              </a:ext>
            </a:extLst>
          </p:cNvPr>
          <p:cNvGrpSpPr/>
          <p:nvPr/>
        </p:nvGrpSpPr>
        <p:grpSpPr>
          <a:xfrm>
            <a:off x="7318328" y="2927366"/>
            <a:ext cx="688790" cy="2514389"/>
            <a:chOff x="7343892" y="1522852"/>
            <a:chExt cx="688790" cy="4961332"/>
          </a:xfrm>
        </p:grpSpPr>
        <p:cxnSp>
          <p:nvCxnSpPr>
            <p:cNvPr id="203" name="Straight Connector 202">
              <a:extLst>
                <a:ext uri="{FF2B5EF4-FFF2-40B4-BE49-F238E27FC236}">
                  <a16:creationId xmlns:a16="http://schemas.microsoft.com/office/drawing/2014/main" id="{D2F2B2FA-F265-44AA-A6F6-F37617226E9C}"/>
                </a:ext>
              </a:extLst>
            </p:cNvPr>
            <p:cNvCxnSpPr>
              <a:cxnSpLocks/>
            </p:cNvCxnSpPr>
            <p:nvPr/>
          </p:nvCxnSpPr>
          <p:spPr>
            <a:xfrm>
              <a:off x="7690062" y="1522852"/>
              <a:ext cx="0" cy="4339073"/>
            </a:xfrm>
            <a:prstGeom prst="line">
              <a:avLst/>
            </a:prstGeom>
            <a:ln w="15875" cap="rnd">
              <a:solidFill>
                <a:srgbClr val="047BC1"/>
              </a:solidFill>
              <a:prstDash val="dash"/>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34423FB7-3F84-483D-8336-7D47581DF890}"/>
                </a:ext>
              </a:extLst>
            </p:cNvPr>
            <p:cNvSpPr txBox="1"/>
            <p:nvPr/>
          </p:nvSpPr>
          <p:spPr>
            <a:xfrm>
              <a:off x="7343892" y="5816157"/>
              <a:ext cx="688790" cy="668027"/>
            </a:xfrm>
            <a:prstGeom prst="rect">
              <a:avLst/>
            </a:prstGeom>
            <a:noFill/>
            <a:ln>
              <a:noFill/>
            </a:ln>
          </p:spPr>
          <p:txBody>
            <a:bodyPr wrap="square" rtlCol="0">
              <a:spAutoFit/>
            </a:bodyPr>
            <a:lstStyle/>
            <a:p>
              <a:pPr algn="ctr">
                <a:buClr>
                  <a:schemeClr val="tx1"/>
                </a:buClr>
              </a:pPr>
              <a:r>
                <a:rPr lang="en-GB" sz="1600" dirty="0">
                  <a:solidFill>
                    <a:srgbClr val="000000"/>
                  </a:solidFill>
                </a:rPr>
                <a:t>68</a:t>
              </a:r>
            </a:p>
          </p:txBody>
        </p:sp>
      </p:grpSp>
      <p:grpSp>
        <p:nvGrpSpPr>
          <p:cNvPr id="205" name="Group 204">
            <a:extLst>
              <a:ext uri="{FF2B5EF4-FFF2-40B4-BE49-F238E27FC236}">
                <a16:creationId xmlns:a16="http://schemas.microsoft.com/office/drawing/2014/main" id="{A79F1AAC-FB00-45C8-9BD7-F2D8A2843C84}"/>
              </a:ext>
            </a:extLst>
          </p:cNvPr>
          <p:cNvGrpSpPr/>
          <p:nvPr/>
        </p:nvGrpSpPr>
        <p:grpSpPr>
          <a:xfrm>
            <a:off x="4227605" y="2927366"/>
            <a:ext cx="688790" cy="2533669"/>
            <a:chOff x="5222501" y="1564169"/>
            <a:chExt cx="688790" cy="4931599"/>
          </a:xfrm>
        </p:grpSpPr>
        <p:cxnSp>
          <p:nvCxnSpPr>
            <p:cNvPr id="206" name="Straight Connector 205">
              <a:extLst>
                <a:ext uri="{FF2B5EF4-FFF2-40B4-BE49-F238E27FC236}">
                  <a16:creationId xmlns:a16="http://schemas.microsoft.com/office/drawing/2014/main" id="{554B3501-125C-49C7-9289-72A58682D30F}"/>
                </a:ext>
              </a:extLst>
            </p:cNvPr>
            <p:cNvCxnSpPr>
              <a:cxnSpLocks/>
            </p:cNvCxnSpPr>
            <p:nvPr/>
          </p:nvCxnSpPr>
          <p:spPr>
            <a:xfrm>
              <a:off x="5585294" y="1564169"/>
              <a:ext cx="0" cy="4297756"/>
            </a:xfrm>
            <a:prstGeom prst="line">
              <a:avLst/>
            </a:prstGeom>
            <a:ln w="15875" cap="rnd">
              <a:solidFill>
                <a:srgbClr val="047BC1"/>
              </a:solidFill>
              <a:prstDash val="dash"/>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D533D62E-CE2B-4AAA-8ADA-BC8F15F08B1E}"/>
                </a:ext>
              </a:extLst>
            </p:cNvPr>
            <p:cNvSpPr txBox="1"/>
            <p:nvPr/>
          </p:nvSpPr>
          <p:spPr>
            <a:xfrm>
              <a:off x="5222501" y="5836798"/>
              <a:ext cx="688790" cy="658970"/>
            </a:xfrm>
            <a:prstGeom prst="rect">
              <a:avLst/>
            </a:prstGeom>
            <a:noFill/>
            <a:ln>
              <a:noFill/>
            </a:ln>
          </p:spPr>
          <p:txBody>
            <a:bodyPr wrap="square" rtlCol="0">
              <a:spAutoFit/>
            </a:bodyPr>
            <a:lstStyle/>
            <a:p>
              <a:pPr algn="ctr">
                <a:buClr>
                  <a:schemeClr val="tx1"/>
                </a:buClr>
              </a:pPr>
              <a:r>
                <a:rPr lang="en-GB" sz="1600" dirty="0">
                  <a:solidFill>
                    <a:srgbClr val="000000"/>
                  </a:solidFill>
                </a:rPr>
                <a:t>58</a:t>
              </a:r>
            </a:p>
          </p:txBody>
        </p:sp>
      </p:grpSp>
      <p:sp>
        <p:nvSpPr>
          <p:cNvPr id="208" name="Rectangle 207">
            <a:extLst>
              <a:ext uri="{FF2B5EF4-FFF2-40B4-BE49-F238E27FC236}">
                <a16:creationId xmlns:a16="http://schemas.microsoft.com/office/drawing/2014/main" id="{9A52E435-D605-40BA-B29E-E8F515075B77}"/>
              </a:ext>
            </a:extLst>
          </p:cNvPr>
          <p:cNvSpPr/>
          <p:nvPr/>
        </p:nvSpPr>
        <p:spPr>
          <a:xfrm>
            <a:off x="310616" y="5689200"/>
            <a:ext cx="6588663" cy="253916"/>
          </a:xfrm>
          <a:prstGeom prst="rect">
            <a:avLst/>
          </a:prstGeom>
        </p:spPr>
        <p:txBody>
          <a:bodyPr wrap="none">
            <a:spAutoFit/>
          </a:bodyPr>
          <a:lstStyle/>
          <a:p>
            <a:r>
              <a:rPr lang="en-GB" sz="1050" dirty="0">
                <a:solidFill>
                  <a:srgbClr val="000000"/>
                </a:solidFill>
              </a:rPr>
              <a:t>For illustrative purposes only.  Investment growth is not guaranteed. Ignores inflation and potential charges.</a:t>
            </a:r>
          </a:p>
        </p:txBody>
      </p:sp>
      <p:pic>
        <p:nvPicPr>
          <p:cNvPr id="209" name="Picture 208" descr="Background pattern&#10;&#10;Description automatically generated">
            <a:extLst>
              <a:ext uri="{FF2B5EF4-FFF2-40B4-BE49-F238E27FC236}">
                <a16:creationId xmlns:a16="http://schemas.microsoft.com/office/drawing/2014/main" id="{63285D97-B1D5-4E29-8E8C-D91B95338A51}"/>
              </a:ext>
            </a:extLst>
          </p:cNvPr>
          <p:cNvPicPr>
            <a:picLocks noChangeAspect="1"/>
          </p:cNvPicPr>
          <p:nvPr/>
        </p:nvPicPr>
        <p:blipFill rotWithShape="1">
          <a:blip r:embed="rId3"/>
          <a:srcRect l="30303" t="51686" b="26860"/>
          <a:stretch/>
        </p:blipFill>
        <p:spPr>
          <a:xfrm>
            <a:off x="1507871" y="4332121"/>
            <a:ext cx="6176369" cy="533899"/>
          </a:xfrm>
          <a:prstGeom prst="rect">
            <a:avLst/>
          </a:prstGeom>
        </p:spPr>
      </p:pic>
    </p:spTree>
    <p:custDataLst>
      <p:tags r:id="rId1"/>
    </p:custDataLst>
    <p:extLst>
      <p:ext uri="{BB962C8B-B14F-4D97-AF65-F5344CB8AC3E}">
        <p14:creationId xmlns:p14="http://schemas.microsoft.com/office/powerpoint/2010/main" val="16707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down)">
                                      <p:cBhvr>
                                        <p:cTn id="11" dur="500"/>
                                        <p:tgtEl>
                                          <p:spTgt spid="193"/>
                                        </p:tgtEl>
                                      </p:cBhvr>
                                    </p:animEffect>
                                  </p:childTnLst>
                                </p:cTn>
                              </p:par>
                              <p:par>
                                <p:cTn id="12" presetID="22" presetClass="entr" presetSubtype="4" fill="hold" nodeType="withEffect">
                                  <p:stCondLst>
                                    <p:cond delay="0"/>
                                  </p:stCondLst>
                                  <p:childTnLst>
                                    <p:set>
                                      <p:cBhvr>
                                        <p:cTn id="13" dur="1" fill="hold">
                                          <p:stCondLst>
                                            <p:cond delay="0"/>
                                          </p:stCondLst>
                                        </p:cTn>
                                        <p:tgtEl>
                                          <p:spTgt spid="196"/>
                                        </p:tgtEl>
                                        <p:attrNameLst>
                                          <p:attrName>style.visibility</p:attrName>
                                        </p:attrNameLst>
                                      </p:cBhvr>
                                      <p:to>
                                        <p:strVal val="visible"/>
                                      </p:to>
                                    </p:set>
                                    <p:animEffect transition="in" filter="wipe(down)">
                                      <p:cBhvr>
                                        <p:cTn id="14" dur="500"/>
                                        <p:tgtEl>
                                          <p:spTgt spid="196"/>
                                        </p:tgtEl>
                                      </p:cBhvr>
                                    </p:animEffect>
                                  </p:childTnLst>
                                </p:cTn>
                              </p:par>
                              <p:par>
                                <p:cTn id="15" presetID="22" presetClass="entr" presetSubtype="4"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wipe(down)">
                                      <p:cBhvr>
                                        <p:cTn id="17" dur="500"/>
                                        <p:tgtEl>
                                          <p:spTgt spid="199"/>
                                        </p:tgtEl>
                                      </p:cBhvr>
                                    </p:animEffect>
                                  </p:childTnLst>
                                </p:cTn>
                              </p:par>
                              <p:par>
                                <p:cTn id="18" presetID="22" presetClass="entr" presetSubtype="4" fill="hold" nodeType="withEffect">
                                  <p:stCondLst>
                                    <p:cond delay="0"/>
                                  </p:stCondLst>
                                  <p:childTnLst>
                                    <p:set>
                                      <p:cBhvr>
                                        <p:cTn id="19" dur="1" fill="hold">
                                          <p:stCondLst>
                                            <p:cond delay="0"/>
                                          </p:stCondLst>
                                        </p:cTn>
                                        <p:tgtEl>
                                          <p:spTgt spid="202"/>
                                        </p:tgtEl>
                                        <p:attrNameLst>
                                          <p:attrName>style.visibility</p:attrName>
                                        </p:attrNameLst>
                                      </p:cBhvr>
                                      <p:to>
                                        <p:strVal val="visible"/>
                                      </p:to>
                                    </p:set>
                                    <p:animEffect transition="in" filter="wipe(down)">
                                      <p:cBhvr>
                                        <p:cTn id="20" dur="500"/>
                                        <p:tgtEl>
                                          <p:spTgt spid="202"/>
                                        </p:tgtEl>
                                      </p:cBhvr>
                                    </p:animEffect>
                                  </p:childTnLst>
                                </p:cTn>
                              </p:par>
                              <p:par>
                                <p:cTn id="21" presetID="22" presetClass="entr" presetSubtype="4" fill="hold" nodeType="withEffect">
                                  <p:stCondLst>
                                    <p:cond delay="0"/>
                                  </p:stCondLst>
                                  <p:childTnLst>
                                    <p:set>
                                      <p:cBhvr>
                                        <p:cTn id="22" dur="1" fill="hold">
                                          <p:stCondLst>
                                            <p:cond delay="0"/>
                                          </p:stCondLst>
                                        </p:cTn>
                                        <p:tgtEl>
                                          <p:spTgt spid="205"/>
                                        </p:tgtEl>
                                        <p:attrNameLst>
                                          <p:attrName>style.visibility</p:attrName>
                                        </p:attrNameLst>
                                      </p:cBhvr>
                                      <p:to>
                                        <p:strVal val="visible"/>
                                      </p:to>
                                    </p:set>
                                    <p:animEffect transition="in" filter="wipe(down)">
                                      <p:cBhvr>
                                        <p:cTn id="23" dur="500"/>
                                        <p:tgtEl>
                                          <p:spTgt spid="20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89"/>
                                        </p:tgtEl>
                                        <p:attrNameLst>
                                          <p:attrName>style.visibility</p:attrName>
                                        </p:attrNameLst>
                                      </p:cBhvr>
                                      <p:to>
                                        <p:strVal val="visible"/>
                                      </p:to>
                                    </p:set>
                                    <p:animEffect transition="in" filter="dissolve">
                                      <p:cBhvr>
                                        <p:cTn id="30" dur="500"/>
                                        <p:tgtEl>
                                          <p:spTgt spid="18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9"/>
                                        </p:tgtEl>
                                        <p:attrNameLst>
                                          <p:attrName>style.visibility</p:attrName>
                                        </p:attrNameLst>
                                      </p:cBhvr>
                                      <p:to>
                                        <p:strVal val="visible"/>
                                      </p:to>
                                    </p:set>
                                    <p:animEffect transition="in" filter="wipe(down)">
                                      <p:cBhvr>
                                        <p:cTn id="35" dur="500"/>
                                        <p:tgtEl>
                                          <p:spTgt spid="20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wipe(left)">
                                      <p:cBhvr>
                                        <p:cTn id="39" dur="500"/>
                                        <p:tgtEl>
                                          <p:spTgt spid="172"/>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79"/>
                                        </p:tgtEl>
                                        <p:attrNameLst>
                                          <p:attrName>style.visibility</p:attrName>
                                        </p:attrNameLst>
                                      </p:cBhvr>
                                      <p:to>
                                        <p:strVal val="visible"/>
                                      </p:to>
                                    </p:set>
                                    <p:animEffect transition="in" filter="fade">
                                      <p:cBhvr>
                                        <p:cTn id="43" dur="500"/>
                                        <p:tgtEl>
                                          <p:spTgt spid="179"/>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500"/>
                                        <p:tgtEl>
                                          <p:spTgt spid="1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1000"/>
                                        <p:tgtEl>
                                          <p:spTgt spid="13"/>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82"/>
                                        </p:tgtEl>
                                        <p:attrNameLst>
                                          <p:attrName>style.visibility</p:attrName>
                                        </p:attrNameLst>
                                      </p:cBhvr>
                                      <p:to>
                                        <p:strVal val="visible"/>
                                      </p:to>
                                    </p:set>
                                    <p:animEffect transition="in" filter="fade">
                                      <p:cBhvr>
                                        <p:cTn id="56" dur="500"/>
                                        <p:tgtEl>
                                          <p:spTgt spid="182"/>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6"/>
                                        </p:tgtEl>
                                        <p:attrNameLst>
                                          <p:attrName>style.visibility</p:attrName>
                                        </p:attrNameLst>
                                      </p:cBhvr>
                                      <p:to>
                                        <p:strVal val="visible"/>
                                      </p:to>
                                    </p:set>
                                    <p:animEffect transition="in" filter="fade">
                                      <p:cBhvr>
                                        <p:cTn id="60" dur="500"/>
                                        <p:tgtEl>
                                          <p:spTgt spid="176"/>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169"/>
                                        </p:tgtEl>
                                        <p:attrNameLst>
                                          <p:attrName>style.visibility</p:attrName>
                                        </p:attrNameLst>
                                      </p:cBhvr>
                                      <p:to>
                                        <p:strVal val="visible"/>
                                      </p:to>
                                    </p:set>
                                    <p:animEffect transition="in" filter="fade">
                                      <p:cBhvr>
                                        <p:cTn id="64"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FE650FE-83D2-433D-9484-0E7C0FF331E1}"/>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relief versus tax cost.</a:t>
            </a:r>
          </a:p>
        </p:txBody>
      </p:sp>
      <p:sp>
        <p:nvSpPr>
          <p:cNvPr id="31" name="Rectangle 12">
            <a:extLst>
              <a:ext uri="{FF2B5EF4-FFF2-40B4-BE49-F238E27FC236}">
                <a16:creationId xmlns:a16="http://schemas.microsoft.com/office/drawing/2014/main" id="{6D98B31D-04AE-46C6-AE99-4C51A3F40F31}"/>
              </a:ext>
            </a:extLst>
          </p:cNvPr>
          <p:cNvSpPr txBox="1">
            <a:spLocks noChangeArrowheads="1"/>
          </p:cNvSpPr>
          <p:nvPr/>
        </p:nvSpPr>
        <p:spPr>
          <a:xfrm>
            <a:off x="455393" y="1258203"/>
            <a:ext cx="8396517" cy="2170797"/>
          </a:xfrm>
          <a:prstGeom prst="rect">
            <a:avLst/>
          </a:prstGeom>
        </p:spPr>
        <p:txBody>
          <a:bodyPr/>
          <a:lstStyle/>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You will typically pay no tax or N.I. on your pension contributions*</a:t>
            </a:r>
          </a:p>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However withdrawals at retirement are assessed for tax</a:t>
            </a:r>
          </a:p>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The following example weighs up the tax relief and tax cost of contributing and receiving a lump sum</a:t>
            </a:r>
          </a:p>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There are numerous other ways you may choose to access your pension</a:t>
            </a:r>
            <a:endParaRPr kumimoji="0" lang="en-GB" sz="18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endParaRPr>
          </a:p>
        </p:txBody>
      </p:sp>
      <p:sp>
        <p:nvSpPr>
          <p:cNvPr id="32" name="Rectangle 31">
            <a:extLst>
              <a:ext uri="{FF2B5EF4-FFF2-40B4-BE49-F238E27FC236}">
                <a16:creationId xmlns:a16="http://schemas.microsoft.com/office/drawing/2014/main" id="{2E8BF346-FADA-4ABA-852D-0832B391CAD8}"/>
              </a:ext>
            </a:extLst>
          </p:cNvPr>
          <p:cNvSpPr/>
          <p:nvPr/>
        </p:nvSpPr>
        <p:spPr>
          <a:xfrm>
            <a:off x="356929" y="5580231"/>
            <a:ext cx="1822935" cy="276999"/>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ヒラギノ角ゴ Pro W3"/>
                <a:cs typeface="Arial" pitchFamily="34" charset="0"/>
              </a:rPr>
              <a:t>*Subject to HMRC limits</a:t>
            </a:r>
            <a:endParaRPr kumimoji="0" lang="en-GB" sz="12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spTree>
    <p:custDataLst>
      <p:tags r:id="rId1"/>
    </p:custDataLst>
    <p:extLst>
      <p:ext uri="{BB962C8B-B14F-4D97-AF65-F5344CB8AC3E}">
        <p14:creationId xmlns:p14="http://schemas.microsoft.com/office/powerpoint/2010/main" val="40055499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xEl>
                                              <p:pRg st="1" end="1"/>
                                            </p:txEl>
                                          </p:spTgt>
                                        </p:tgtEl>
                                        <p:attrNameLst>
                                          <p:attrName>style.visibility</p:attrName>
                                        </p:attrNameLst>
                                      </p:cBhvr>
                                      <p:to>
                                        <p:strVal val="visible"/>
                                      </p:to>
                                    </p:set>
                                    <p:animEffect transition="in" filter="wipe(left)">
                                      <p:cBhvr>
                                        <p:cTn id="16" dur="500"/>
                                        <p:tgtEl>
                                          <p:spTgt spid="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Effect transition="in" filter="wipe(left)">
                                      <p:cBhvr>
                                        <p:cTn id="21" dur="500"/>
                                        <p:tgtEl>
                                          <p:spTgt spid="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xEl>
                                              <p:pRg st="3" end="3"/>
                                            </p:txEl>
                                          </p:spTgt>
                                        </p:tgtEl>
                                        <p:attrNameLst>
                                          <p:attrName>style.visibility</p:attrName>
                                        </p:attrNameLst>
                                      </p:cBhvr>
                                      <p:to>
                                        <p:strVal val="visible"/>
                                      </p:to>
                                    </p:set>
                                    <p:animEffect transition="in" filter="wipe(left)">
                                      <p:cBhvr>
                                        <p:cTn id="2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bldLvl="3"/>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BBAEAD-A669-42EC-8951-858AEE89DC4E}"/>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relief versus tax cost.</a:t>
            </a:r>
          </a:p>
        </p:txBody>
      </p:sp>
      <p:grpSp>
        <p:nvGrpSpPr>
          <p:cNvPr id="4" name="Group 3">
            <a:extLst>
              <a:ext uri="{FF2B5EF4-FFF2-40B4-BE49-F238E27FC236}">
                <a16:creationId xmlns:a16="http://schemas.microsoft.com/office/drawing/2014/main" id="{5E346717-A190-4259-9C57-30D7E527C38C}"/>
              </a:ext>
            </a:extLst>
          </p:cNvPr>
          <p:cNvGrpSpPr/>
          <p:nvPr/>
        </p:nvGrpSpPr>
        <p:grpSpPr>
          <a:xfrm>
            <a:off x="1801487" y="4293359"/>
            <a:ext cx="724024" cy="668530"/>
            <a:chOff x="1999320" y="1708557"/>
            <a:chExt cx="1994038" cy="1841203"/>
          </a:xfrm>
          <a:effectLst/>
        </p:grpSpPr>
        <p:sp>
          <p:nvSpPr>
            <p:cNvPr id="5" name="Diamond 4">
              <a:extLst>
                <a:ext uri="{FF2B5EF4-FFF2-40B4-BE49-F238E27FC236}">
                  <a16:creationId xmlns:a16="http://schemas.microsoft.com/office/drawing/2014/main" id="{433F4EFB-A3EA-48BE-AAB0-7D6C7231660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Diamond 5">
              <a:extLst>
                <a:ext uri="{FF2B5EF4-FFF2-40B4-BE49-F238E27FC236}">
                  <a16:creationId xmlns:a16="http://schemas.microsoft.com/office/drawing/2014/main" id="{A59A9F8C-ADE8-4939-A8F4-639E439F925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B5EE096B-99D5-4668-8B85-196FA9C03ED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2326C27E-0FA5-451C-8BEE-1366DD09460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F2A6E8D9-2B6F-49E6-AB88-A6E9B5172287}"/>
              </a:ext>
            </a:extLst>
          </p:cNvPr>
          <p:cNvGrpSpPr/>
          <p:nvPr/>
        </p:nvGrpSpPr>
        <p:grpSpPr>
          <a:xfrm>
            <a:off x="2204316" y="4399982"/>
            <a:ext cx="724024" cy="668529"/>
            <a:chOff x="1999320" y="1708557"/>
            <a:chExt cx="1994038" cy="1841203"/>
          </a:xfrm>
        </p:grpSpPr>
        <p:sp>
          <p:nvSpPr>
            <p:cNvPr id="10" name="Diamond 9">
              <a:extLst>
                <a:ext uri="{FF2B5EF4-FFF2-40B4-BE49-F238E27FC236}">
                  <a16:creationId xmlns:a16="http://schemas.microsoft.com/office/drawing/2014/main" id="{2B1D9BF7-E25E-4E8C-996A-879E70801B0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iamond 10">
              <a:extLst>
                <a:ext uri="{FF2B5EF4-FFF2-40B4-BE49-F238E27FC236}">
                  <a16:creationId xmlns:a16="http://schemas.microsoft.com/office/drawing/2014/main" id="{55807AA4-B329-4A48-AA4F-CED24427706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D7B0B9D5-6D57-4063-A1EB-381AE769274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BD20025-77FE-45B8-9312-AC3D51B9507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C0BC5BBD-82E9-4D71-926B-DD7857A75500}"/>
              </a:ext>
            </a:extLst>
          </p:cNvPr>
          <p:cNvGrpSpPr/>
          <p:nvPr/>
        </p:nvGrpSpPr>
        <p:grpSpPr>
          <a:xfrm>
            <a:off x="2607145" y="4506608"/>
            <a:ext cx="724024" cy="668529"/>
            <a:chOff x="1999320" y="1708557"/>
            <a:chExt cx="1994038" cy="1841203"/>
          </a:xfrm>
        </p:grpSpPr>
        <p:sp>
          <p:nvSpPr>
            <p:cNvPr id="15" name="Diamond 14">
              <a:extLst>
                <a:ext uri="{FF2B5EF4-FFF2-40B4-BE49-F238E27FC236}">
                  <a16:creationId xmlns:a16="http://schemas.microsoft.com/office/drawing/2014/main" id="{AAF8B0C8-21B9-4A71-B69C-E2D57B58A72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Diamond 15">
              <a:extLst>
                <a:ext uri="{FF2B5EF4-FFF2-40B4-BE49-F238E27FC236}">
                  <a16:creationId xmlns:a16="http://schemas.microsoft.com/office/drawing/2014/main" id="{D879AF25-26D2-493B-A8CE-261936E3DF5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083825B2-F852-4D2D-9465-2EE3249E1E4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ABC30D12-916D-4D6E-8DAE-C508ACA0127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180CF95E-6CA3-43F2-BBCB-44BD3DEAA658}"/>
              </a:ext>
            </a:extLst>
          </p:cNvPr>
          <p:cNvGrpSpPr/>
          <p:nvPr/>
        </p:nvGrpSpPr>
        <p:grpSpPr>
          <a:xfrm>
            <a:off x="1801487" y="3774689"/>
            <a:ext cx="724024" cy="668530"/>
            <a:chOff x="1999320" y="1708557"/>
            <a:chExt cx="1994038" cy="1841203"/>
          </a:xfrm>
          <a:effectLst/>
        </p:grpSpPr>
        <p:sp>
          <p:nvSpPr>
            <p:cNvPr id="20" name="Diamond 19">
              <a:extLst>
                <a:ext uri="{FF2B5EF4-FFF2-40B4-BE49-F238E27FC236}">
                  <a16:creationId xmlns:a16="http://schemas.microsoft.com/office/drawing/2014/main" id="{D74514D6-0404-42E2-82D7-E3ACB5EC1A32}"/>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Diamond 20">
              <a:extLst>
                <a:ext uri="{FF2B5EF4-FFF2-40B4-BE49-F238E27FC236}">
                  <a16:creationId xmlns:a16="http://schemas.microsoft.com/office/drawing/2014/main" id="{BDA1AC29-7832-48B5-B9E7-6A7BF84E4F3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DA3F53AB-E921-4791-AA23-8C4FBEB1CCD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8EE89F16-DEAA-4CFB-9A3E-3A4686B103B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C16B40DA-E2C1-4503-9580-993A4217EE57}"/>
              </a:ext>
            </a:extLst>
          </p:cNvPr>
          <p:cNvGrpSpPr/>
          <p:nvPr/>
        </p:nvGrpSpPr>
        <p:grpSpPr>
          <a:xfrm>
            <a:off x="2204316" y="3881312"/>
            <a:ext cx="724024" cy="668529"/>
            <a:chOff x="1999320" y="1708557"/>
            <a:chExt cx="1994038" cy="1841203"/>
          </a:xfrm>
        </p:grpSpPr>
        <p:sp>
          <p:nvSpPr>
            <p:cNvPr id="25" name="Diamond 24">
              <a:extLst>
                <a:ext uri="{FF2B5EF4-FFF2-40B4-BE49-F238E27FC236}">
                  <a16:creationId xmlns:a16="http://schemas.microsoft.com/office/drawing/2014/main" id="{B91469EF-E8DF-4514-8EF7-43E55811A9F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Diamond 25">
              <a:extLst>
                <a:ext uri="{FF2B5EF4-FFF2-40B4-BE49-F238E27FC236}">
                  <a16:creationId xmlns:a16="http://schemas.microsoft.com/office/drawing/2014/main" id="{57F41F36-7067-4DC0-9700-A06C4EC39CA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63DF1E71-6CBE-42AF-9E8A-49C542011BE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7D080282-4E76-430A-A4D7-23E3DBED892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88A5D918-12A0-4C46-977B-AC972B7B41E0}"/>
              </a:ext>
            </a:extLst>
          </p:cNvPr>
          <p:cNvGrpSpPr/>
          <p:nvPr/>
        </p:nvGrpSpPr>
        <p:grpSpPr>
          <a:xfrm>
            <a:off x="2607145" y="3987937"/>
            <a:ext cx="724024" cy="668529"/>
            <a:chOff x="1999320" y="1708557"/>
            <a:chExt cx="1994038" cy="1841203"/>
          </a:xfrm>
        </p:grpSpPr>
        <p:sp>
          <p:nvSpPr>
            <p:cNvPr id="30" name="Diamond 29">
              <a:extLst>
                <a:ext uri="{FF2B5EF4-FFF2-40B4-BE49-F238E27FC236}">
                  <a16:creationId xmlns:a16="http://schemas.microsoft.com/office/drawing/2014/main" id="{9B9B1565-8E25-4485-9E78-4A2E2EE2E1B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Diamond 30">
              <a:extLst>
                <a:ext uri="{FF2B5EF4-FFF2-40B4-BE49-F238E27FC236}">
                  <a16:creationId xmlns:a16="http://schemas.microsoft.com/office/drawing/2014/main" id="{513E9C37-6012-4C5D-8AD1-4A437E5B93E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A6204396-3758-42EB-AECB-59C1378C8B0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4D9FFFC6-39D5-4D47-96F1-7E79673F533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5BE1AB61-FD56-4AA7-8947-2AF7582812FB}"/>
              </a:ext>
            </a:extLst>
          </p:cNvPr>
          <p:cNvGrpSpPr/>
          <p:nvPr/>
        </p:nvGrpSpPr>
        <p:grpSpPr>
          <a:xfrm>
            <a:off x="1801487" y="3256017"/>
            <a:ext cx="724024" cy="668530"/>
            <a:chOff x="1999320" y="1708557"/>
            <a:chExt cx="1994038" cy="1841203"/>
          </a:xfrm>
          <a:effectLst/>
        </p:grpSpPr>
        <p:sp>
          <p:nvSpPr>
            <p:cNvPr id="35" name="Diamond 34">
              <a:extLst>
                <a:ext uri="{FF2B5EF4-FFF2-40B4-BE49-F238E27FC236}">
                  <a16:creationId xmlns:a16="http://schemas.microsoft.com/office/drawing/2014/main" id="{B1322390-57E1-4336-92C2-245BD7EEE7C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Diamond 35">
              <a:extLst>
                <a:ext uri="{FF2B5EF4-FFF2-40B4-BE49-F238E27FC236}">
                  <a16:creationId xmlns:a16="http://schemas.microsoft.com/office/drawing/2014/main" id="{2187F40E-500B-4607-ABE5-6530B86251A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F6575E54-ED51-4AAA-82CF-ECD2565B08C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D8F392CA-CC8C-442E-A8F8-D3FB52FB70D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299C6521-0960-4D7D-8943-A1BC47443E61}"/>
              </a:ext>
            </a:extLst>
          </p:cNvPr>
          <p:cNvGrpSpPr/>
          <p:nvPr/>
        </p:nvGrpSpPr>
        <p:grpSpPr>
          <a:xfrm>
            <a:off x="2204316" y="3362641"/>
            <a:ext cx="724024" cy="668529"/>
            <a:chOff x="1999320" y="1708557"/>
            <a:chExt cx="1994038" cy="1841203"/>
          </a:xfrm>
        </p:grpSpPr>
        <p:sp>
          <p:nvSpPr>
            <p:cNvPr id="40" name="Diamond 39">
              <a:extLst>
                <a:ext uri="{FF2B5EF4-FFF2-40B4-BE49-F238E27FC236}">
                  <a16:creationId xmlns:a16="http://schemas.microsoft.com/office/drawing/2014/main" id="{E698FEFA-51DD-4D80-9758-6AE0EA8541D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Diamond 40">
              <a:extLst>
                <a:ext uri="{FF2B5EF4-FFF2-40B4-BE49-F238E27FC236}">
                  <a16:creationId xmlns:a16="http://schemas.microsoft.com/office/drawing/2014/main" id="{B92C8CFA-BEC0-4C64-8EAB-C0F401B5FDB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F3C2CD1E-4798-4B5D-BF3A-1D832014B95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5420ED16-5041-4764-8372-1AB9C8AA8954}"/>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E5C0F3D6-1E4E-48CA-B35B-BA64EEA69CD2}"/>
              </a:ext>
            </a:extLst>
          </p:cNvPr>
          <p:cNvGrpSpPr/>
          <p:nvPr/>
        </p:nvGrpSpPr>
        <p:grpSpPr>
          <a:xfrm>
            <a:off x="2607145" y="3469266"/>
            <a:ext cx="724024" cy="668529"/>
            <a:chOff x="1999320" y="1708557"/>
            <a:chExt cx="1994038" cy="1841203"/>
          </a:xfrm>
        </p:grpSpPr>
        <p:sp>
          <p:nvSpPr>
            <p:cNvPr id="45" name="Diamond 44">
              <a:extLst>
                <a:ext uri="{FF2B5EF4-FFF2-40B4-BE49-F238E27FC236}">
                  <a16:creationId xmlns:a16="http://schemas.microsoft.com/office/drawing/2014/main" id="{C1CA6C90-E258-4D43-A0D7-6217CE54E9A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Diamond 45">
              <a:extLst>
                <a:ext uri="{FF2B5EF4-FFF2-40B4-BE49-F238E27FC236}">
                  <a16:creationId xmlns:a16="http://schemas.microsoft.com/office/drawing/2014/main" id="{D393EA68-FB9F-4E1D-8778-9C38AD55B2F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54C3D9AB-6C4C-4AA9-902B-F3B40A425B6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812D1895-B92C-48D1-9F9E-7BF5B76928D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9" name="Group 48">
            <a:extLst>
              <a:ext uri="{FF2B5EF4-FFF2-40B4-BE49-F238E27FC236}">
                <a16:creationId xmlns:a16="http://schemas.microsoft.com/office/drawing/2014/main" id="{9A98F733-6BCE-4082-9754-8F69DA07D38D}"/>
              </a:ext>
            </a:extLst>
          </p:cNvPr>
          <p:cNvGrpSpPr/>
          <p:nvPr/>
        </p:nvGrpSpPr>
        <p:grpSpPr>
          <a:xfrm>
            <a:off x="1802091" y="2749308"/>
            <a:ext cx="724024" cy="668530"/>
            <a:chOff x="1999320" y="1708557"/>
            <a:chExt cx="1994038" cy="1841203"/>
          </a:xfrm>
          <a:effectLst/>
        </p:grpSpPr>
        <p:sp>
          <p:nvSpPr>
            <p:cNvPr id="50" name="Diamond 49">
              <a:extLst>
                <a:ext uri="{FF2B5EF4-FFF2-40B4-BE49-F238E27FC236}">
                  <a16:creationId xmlns:a16="http://schemas.microsoft.com/office/drawing/2014/main" id="{4F2797B1-5026-4D5D-B87E-8ABD9E201A5A}"/>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Diamond 50">
              <a:extLst>
                <a:ext uri="{FF2B5EF4-FFF2-40B4-BE49-F238E27FC236}">
                  <a16:creationId xmlns:a16="http://schemas.microsoft.com/office/drawing/2014/main" id="{60B0B321-39C5-44AF-BF8C-A9652DE4C35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10A2D0E-6007-4710-8BF3-313BF5E26E4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A483EF43-1A32-457B-99C4-DB1911F6149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F61A255D-1847-4F38-A8AF-9D04DC8B867D}"/>
              </a:ext>
            </a:extLst>
          </p:cNvPr>
          <p:cNvGrpSpPr/>
          <p:nvPr/>
        </p:nvGrpSpPr>
        <p:grpSpPr>
          <a:xfrm>
            <a:off x="2204316" y="2862428"/>
            <a:ext cx="724024" cy="668529"/>
            <a:chOff x="1999320" y="1708557"/>
            <a:chExt cx="1994038" cy="1841203"/>
          </a:xfrm>
        </p:grpSpPr>
        <p:sp>
          <p:nvSpPr>
            <p:cNvPr id="55" name="Diamond 54">
              <a:extLst>
                <a:ext uri="{FF2B5EF4-FFF2-40B4-BE49-F238E27FC236}">
                  <a16:creationId xmlns:a16="http://schemas.microsoft.com/office/drawing/2014/main" id="{E767964F-545C-45B5-807E-8298522B207F}"/>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Diamond 55">
              <a:extLst>
                <a:ext uri="{FF2B5EF4-FFF2-40B4-BE49-F238E27FC236}">
                  <a16:creationId xmlns:a16="http://schemas.microsoft.com/office/drawing/2014/main" id="{5A56E1F0-3242-44E1-B585-36E1DBCFF81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F0D60908-3EFE-4008-880C-E8E4803C56D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D07B0B3D-8464-47C2-8855-01FC281D751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56EBDBC3-9FFF-4E6F-ABB9-965E43840221}"/>
              </a:ext>
            </a:extLst>
          </p:cNvPr>
          <p:cNvGrpSpPr/>
          <p:nvPr/>
        </p:nvGrpSpPr>
        <p:grpSpPr>
          <a:xfrm>
            <a:off x="2607145" y="2970744"/>
            <a:ext cx="724024" cy="668529"/>
            <a:chOff x="1999320" y="1708557"/>
            <a:chExt cx="1994038" cy="1841203"/>
          </a:xfrm>
        </p:grpSpPr>
        <p:sp>
          <p:nvSpPr>
            <p:cNvPr id="60" name="Diamond 59">
              <a:extLst>
                <a:ext uri="{FF2B5EF4-FFF2-40B4-BE49-F238E27FC236}">
                  <a16:creationId xmlns:a16="http://schemas.microsoft.com/office/drawing/2014/main" id="{20E29D96-AD33-49DF-A3CB-F65698A077FF}"/>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Diamond 60">
              <a:extLst>
                <a:ext uri="{FF2B5EF4-FFF2-40B4-BE49-F238E27FC236}">
                  <a16:creationId xmlns:a16="http://schemas.microsoft.com/office/drawing/2014/main" id="{7768EE61-DCFD-4AD3-BF9B-778FEB06310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B9957049-0F7F-4599-8A21-DF8539D086E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4CE4F947-4734-4ED8-90EE-BB251C6610A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4" name="Group 63">
            <a:extLst>
              <a:ext uri="{FF2B5EF4-FFF2-40B4-BE49-F238E27FC236}">
                <a16:creationId xmlns:a16="http://schemas.microsoft.com/office/drawing/2014/main" id="{B4CB58DD-B6C6-4F52-9A45-7F2425B32174}"/>
              </a:ext>
            </a:extLst>
          </p:cNvPr>
          <p:cNvGrpSpPr/>
          <p:nvPr/>
        </p:nvGrpSpPr>
        <p:grpSpPr>
          <a:xfrm>
            <a:off x="1399756" y="4408417"/>
            <a:ext cx="724024" cy="668530"/>
            <a:chOff x="1999320" y="1708557"/>
            <a:chExt cx="1994038" cy="1841203"/>
          </a:xfrm>
          <a:effectLst/>
        </p:grpSpPr>
        <p:sp>
          <p:nvSpPr>
            <p:cNvPr id="65" name="Diamond 64">
              <a:extLst>
                <a:ext uri="{FF2B5EF4-FFF2-40B4-BE49-F238E27FC236}">
                  <a16:creationId xmlns:a16="http://schemas.microsoft.com/office/drawing/2014/main" id="{43D7358D-1392-4B06-AF64-B5ECBAB6325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Diamond 65">
              <a:extLst>
                <a:ext uri="{FF2B5EF4-FFF2-40B4-BE49-F238E27FC236}">
                  <a16:creationId xmlns:a16="http://schemas.microsoft.com/office/drawing/2014/main" id="{215512EE-AD02-45BF-B390-85C55DFCD60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671A3EE2-51DB-4C8E-982F-46B4F1EE84E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25ABC5D0-C15C-407D-BC4A-B47269123CD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FACE7BA6-EB39-46FF-BF47-D1217E3CAC79}"/>
              </a:ext>
            </a:extLst>
          </p:cNvPr>
          <p:cNvGrpSpPr/>
          <p:nvPr/>
        </p:nvGrpSpPr>
        <p:grpSpPr>
          <a:xfrm>
            <a:off x="1802585" y="4515041"/>
            <a:ext cx="724024" cy="668529"/>
            <a:chOff x="1999320" y="1708557"/>
            <a:chExt cx="1994038" cy="1841203"/>
          </a:xfrm>
        </p:grpSpPr>
        <p:sp>
          <p:nvSpPr>
            <p:cNvPr id="70" name="Diamond 69">
              <a:extLst>
                <a:ext uri="{FF2B5EF4-FFF2-40B4-BE49-F238E27FC236}">
                  <a16:creationId xmlns:a16="http://schemas.microsoft.com/office/drawing/2014/main" id="{ABAFDBC1-2187-4B73-874D-CC1C3678E0B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Diamond 70">
              <a:extLst>
                <a:ext uri="{FF2B5EF4-FFF2-40B4-BE49-F238E27FC236}">
                  <a16:creationId xmlns:a16="http://schemas.microsoft.com/office/drawing/2014/main" id="{48BAA4F2-0175-45AC-B78B-4BBC25630F8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85B6663F-4EEA-452B-9454-482E919DAD8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507E1ED5-9898-4893-A35B-814C3AF00AF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4" name="Group 73">
            <a:extLst>
              <a:ext uri="{FF2B5EF4-FFF2-40B4-BE49-F238E27FC236}">
                <a16:creationId xmlns:a16="http://schemas.microsoft.com/office/drawing/2014/main" id="{ECB4FF5D-406A-452F-ACB4-827E37F8E2F5}"/>
              </a:ext>
            </a:extLst>
          </p:cNvPr>
          <p:cNvGrpSpPr/>
          <p:nvPr/>
        </p:nvGrpSpPr>
        <p:grpSpPr>
          <a:xfrm>
            <a:off x="2205414" y="4621665"/>
            <a:ext cx="724024" cy="668529"/>
            <a:chOff x="1999320" y="1708557"/>
            <a:chExt cx="1994038" cy="1841203"/>
          </a:xfrm>
        </p:grpSpPr>
        <p:sp>
          <p:nvSpPr>
            <p:cNvPr id="75" name="Diamond 74">
              <a:extLst>
                <a:ext uri="{FF2B5EF4-FFF2-40B4-BE49-F238E27FC236}">
                  <a16:creationId xmlns:a16="http://schemas.microsoft.com/office/drawing/2014/main" id="{1DEB82DF-602D-46AF-8C4A-415CD142B32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Diamond 75">
              <a:extLst>
                <a:ext uri="{FF2B5EF4-FFF2-40B4-BE49-F238E27FC236}">
                  <a16:creationId xmlns:a16="http://schemas.microsoft.com/office/drawing/2014/main" id="{1CF9ABA2-6F06-43E3-8892-F16DCF18733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B5AC2D0F-14D6-44A7-9B13-B515E34BFD5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AAA201D0-A904-4796-A566-F42754BCF192}"/>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id="{927B488D-D837-462D-A6C6-792091963274}"/>
              </a:ext>
            </a:extLst>
          </p:cNvPr>
          <p:cNvGrpSpPr/>
          <p:nvPr/>
        </p:nvGrpSpPr>
        <p:grpSpPr>
          <a:xfrm>
            <a:off x="1399756" y="3889747"/>
            <a:ext cx="724024" cy="668530"/>
            <a:chOff x="1999320" y="1708557"/>
            <a:chExt cx="1994038" cy="1841203"/>
          </a:xfrm>
          <a:effectLst/>
        </p:grpSpPr>
        <p:sp>
          <p:nvSpPr>
            <p:cNvPr id="80" name="Diamond 79">
              <a:extLst>
                <a:ext uri="{FF2B5EF4-FFF2-40B4-BE49-F238E27FC236}">
                  <a16:creationId xmlns:a16="http://schemas.microsoft.com/office/drawing/2014/main" id="{66D73B3C-914B-4D7B-8766-612C4A281F5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Diamond 80">
              <a:extLst>
                <a:ext uri="{FF2B5EF4-FFF2-40B4-BE49-F238E27FC236}">
                  <a16:creationId xmlns:a16="http://schemas.microsoft.com/office/drawing/2014/main" id="{5DD57C13-5642-4688-BB9C-BE0581DB029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D1E958FF-3B5F-492B-BE67-8CB3EE72046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Freeform: Shape 82">
              <a:extLst>
                <a:ext uri="{FF2B5EF4-FFF2-40B4-BE49-F238E27FC236}">
                  <a16:creationId xmlns:a16="http://schemas.microsoft.com/office/drawing/2014/main" id="{F024CC5A-15A6-4FA5-A61A-63E9A6F70FD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88E72D1A-57E6-41EA-B8AE-660F9F6DB8FF}"/>
              </a:ext>
            </a:extLst>
          </p:cNvPr>
          <p:cNvGrpSpPr/>
          <p:nvPr/>
        </p:nvGrpSpPr>
        <p:grpSpPr>
          <a:xfrm>
            <a:off x="1802585" y="3996371"/>
            <a:ext cx="724024" cy="668529"/>
            <a:chOff x="1999320" y="1708557"/>
            <a:chExt cx="1994038" cy="1841203"/>
          </a:xfrm>
        </p:grpSpPr>
        <p:sp>
          <p:nvSpPr>
            <p:cNvPr id="85" name="Diamond 84">
              <a:extLst>
                <a:ext uri="{FF2B5EF4-FFF2-40B4-BE49-F238E27FC236}">
                  <a16:creationId xmlns:a16="http://schemas.microsoft.com/office/drawing/2014/main" id="{F72BD427-E7D9-417F-AB3D-2DF5265F42E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Diamond 85">
              <a:extLst>
                <a:ext uri="{FF2B5EF4-FFF2-40B4-BE49-F238E27FC236}">
                  <a16:creationId xmlns:a16="http://schemas.microsoft.com/office/drawing/2014/main" id="{2DA0BB85-62AA-4EE1-9318-5867E5F1DAF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70B36F0A-6A7A-4D9C-96D1-6444D1E7805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Freeform: Shape 87">
              <a:extLst>
                <a:ext uri="{FF2B5EF4-FFF2-40B4-BE49-F238E27FC236}">
                  <a16:creationId xmlns:a16="http://schemas.microsoft.com/office/drawing/2014/main" id="{6DDCCDC5-5AC3-4879-97C5-710C30E6416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id="{DA383EF6-38F2-4ED5-8A42-9FE77497BA8A}"/>
              </a:ext>
            </a:extLst>
          </p:cNvPr>
          <p:cNvGrpSpPr/>
          <p:nvPr/>
        </p:nvGrpSpPr>
        <p:grpSpPr>
          <a:xfrm>
            <a:off x="2205414" y="4102995"/>
            <a:ext cx="724024" cy="668529"/>
            <a:chOff x="1999320" y="1708557"/>
            <a:chExt cx="1994038" cy="1841203"/>
          </a:xfrm>
        </p:grpSpPr>
        <p:sp>
          <p:nvSpPr>
            <p:cNvPr id="90" name="Diamond 89">
              <a:extLst>
                <a:ext uri="{FF2B5EF4-FFF2-40B4-BE49-F238E27FC236}">
                  <a16:creationId xmlns:a16="http://schemas.microsoft.com/office/drawing/2014/main" id="{5F7066E3-43BD-4725-8FE2-25A7E01DDEA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Diamond 90">
              <a:extLst>
                <a:ext uri="{FF2B5EF4-FFF2-40B4-BE49-F238E27FC236}">
                  <a16:creationId xmlns:a16="http://schemas.microsoft.com/office/drawing/2014/main" id="{3E56B25B-8BBA-4AFA-9FA2-6E2670BC39F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340778EC-42F4-43E6-ABC2-45745D5B754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2F7F07B2-652C-46D8-BA22-7EC6624714B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6391E285-28BC-4022-AEF3-31E6FE1809D8}"/>
              </a:ext>
            </a:extLst>
          </p:cNvPr>
          <p:cNvGrpSpPr/>
          <p:nvPr/>
        </p:nvGrpSpPr>
        <p:grpSpPr>
          <a:xfrm>
            <a:off x="1399756" y="3371075"/>
            <a:ext cx="724024" cy="668530"/>
            <a:chOff x="1999320" y="1708557"/>
            <a:chExt cx="1994038" cy="1841203"/>
          </a:xfrm>
          <a:effectLst/>
        </p:grpSpPr>
        <p:sp>
          <p:nvSpPr>
            <p:cNvPr id="95" name="Diamond 94">
              <a:extLst>
                <a:ext uri="{FF2B5EF4-FFF2-40B4-BE49-F238E27FC236}">
                  <a16:creationId xmlns:a16="http://schemas.microsoft.com/office/drawing/2014/main" id="{D4FB8DCD-A44D-4238-AA9D-A9EDEBE2313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Diamond 95">
              <a:extLst>
                <a:ext uri="{FF2B5EF4-FFF2-40B4-BE49-F238E27FC236}">
                  <a16:creationId xmlns:a16="http://schemas.microsoft.com/office/drawing/2014/main" id="{F1EA47F5-9EB6-4BD8-BD68-ABF827ED36F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id="{C88D32C0-70B1-4244-9503-A84AB7981BD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Freeform: Shape 97">
              <a:extLst>
                <a:ext uri="{FF2B5EF4-FFF2-40B4-BE49-F238E27FC236}">
                  <a16:creationId xmlns:a16="http://schemas.microsoft.com/office/drawing/2014/main" id="{996C6613-710F-49CE-AF3E-CF868B50C44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1646EFFF-C736-402A-B985-A72736D99F7B}"/>
              </a:ext>
            </a:extLst>
          </p:cNvPr>
          <p:cNvGrpSpPr/>
          <p:nvPr/>
        </p:nvGrpSpPr>
        <p:grpSpPr>
          <a:xfrm>
            <a:off x="1802585" y="3477699"/>
            <a:ext cx="724024" cy="668529"/>
            <a:chOff x="1999320" y="1708557"/>
            <a:chExt cx="1994038" cy="1841203"/>
          </a:xfrm>
        </p:grpSpPr>
        <p:sp>
          <p:nvSpPr>
            <p:cNvPr id="100" name="Diamond 99">
              <a:extLst>
                <a:ext uri="{FF2B5EF4-FFF2-40B4-BE49-F238E27FC236}">
                  <a16:creationId xmlns:a16="http://schemas.microsoft.com/office/drawing/2014/main" id="{E2F9E54A-870F-43A0-8F0D-0ED07AF261A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Diamond 100">
              <a:extLst>
                <a:ext uri="{FF2B5EF4-FFF2-40B4-BE49-F238E27FC236}">
                  <a16:creationId xmlns:a16="http://schemas.microsoft.com/office/drawing/2014/main" id="{5C486C64-E9E5-49DC-A462-5509E025E0C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D4AC619A-8891-4DCC-BD66-B0006F8B236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6FECA6A7-C965-444A-9D71-463DA1558B2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4" name="Group 103">
            <a:extLst>
              <a:ext uri="{FF2B5EF4-FFF2-40B4-BE49-F238E27FC236}">
                <a16:creationId xmlns:a16="http://schemas.microsoft.com/office/drawing/2014/main" id="{0DABB3A7-5780-4566-ABE1-003710C99438}"/>
              </a:ext>
            </a:extLst>
          </p:cNvPr>
          <p:cNvGrpSpPr/>
          <p:nvPr/>
        </p:nvGrpSpPr>
        <p:grpSpPr>
          <a:xfrm>
            <a:off x="2205414" y="3584323"/>
            <a:ext cx="724024" cy="668529"/>
            <a:chOff x="1999320" y="1708557"/>
            <a:chExt cx="1994038" cy="1841203"/>
          </a:xfrm>
        </p:grpSpPr>
        <p:sp>
          <p:nvSpPr>
            <p:cNvPr id="105" name="Diamond 104">
              <a:extLst>
                <a:ext uri="{FF2B5EF4-FFF2-40B4-BE49-F238E27FC236}">
                  <a16:creationId xmlns:a16="http://schemas.microsoft.com/office/drawing/2014/main" id="{39E75D59-3C27-4F94-A8D0-CB297E19FD1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Diamond 105">
              <a:extLst>
                <a:ext uri="{FF2B5EF4-FFF2-40B4-BE49-F238E27FC236}">
                  <a16:creationId xmlns:a16="http://schemas.microsoft.com/office/drawing/2014/main" id="{E4CB34C6-3FAC-4796-B518-4903D42546D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DB411B5D-53CD-4284-89C6-19EC3F8DA9D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CB19BB5A-F759-42BD-8949-9C9CC0E2A97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8C38912D-99F6-489D-8429-C562B95A21E0}"/>
              </a:ext>
            </a:extLst>
          </p:cNvPr>
          <p:cNvGrpSpPr/>
          <p:nvPr/>
        </p:nvGrpSpPr>
        <p:grpSpPr>
          <a:xfrm>
            <a:off x="1399756" y="2852607"/>
            <a:ext cx="724024" cy="668530"/>
            <a:chOff x="1999320" y="1708557"/>
            <a:chExt cx="1994038" cy="1841203"/>
          </a:xfrm>
          <a:effectLst/>
        </p:grpSpPr>
        <p:sp>
          <p:nvSpPr>
            <p:cNvPr id="110" name="Diamond 109">
              <a:extLst>
                <a:ext uri="{FF2B5EF4-FFF2-40B4-BE49-F238E27FC236}">
                  <a16:creationId xmlns:a16="http://schemas.microsoft.com/office/drawing/2014/main" id="{1C3717A1-402B-453A-BB70-BCB5DD24C8EA}"/>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Diamond 110">
              <a:extLst>
                <a:ext uri="{FF2B5EF4-FFF2-40B4-BE49-F238E27FC236}">
                  <a16:creationId xmlns:a16="http://schemas.microsoft.com/office/drawing/2014/main" id="{1CFBF4D0-FCDC-4584-9E64-7D6DDEB95D8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CCFAC267-67C1-4846-AD3D-76A602F80EA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Freeform: Shape 112">
              <a:extLst>
                <a:ext uri="{FF2B5EF4-FFF2-40B4-BE49-F238E27FC236}">
                  <a16:creationId xmlns:a16="http://schemas.microsoft.com/office/drawing/2014/main" id="{5F6EBDFD-205A-49E7-B3A5-67776A73AA3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01681F08-4DAA-4223-AF09-FA70E466DFBC}"/>
              </a:ext>
            </a:extLst>
          </p:cNvPr>
          <p:cNvGrpSpPr/>
          <p:nvPr/>
        </p:nvGrpSpPr>
        <p:grpSpPr>
          <a:xfrm>
            <a:off x="1802585" y="2957260"/>
            <a:ext cx="724024" cy="668529"/>
            <a:chOff x="1999320" y="1708557"/>
            <a:chExt cx="1994038" cy="1841203"/>
          </a:xfrm>
        </p:grpSpPr>
        <p:sp>
          <p:nvSpPr>
            <p:cNvPr id="115" name="Diamond 114">
              <a:extLst>
                <a:ext uri="{FF2B5EF4-FFF2-40B4-BE49-F238E27FC236}">
                  <a16:creationId xmlns:a16="http://schemas.microsoft.com/office/drawing/2014/main" id="{48C16088-1AC9-4BBF-A9B7-D00E0C82F76F}"/>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Diamond 115">
              <a:extLst>
                <a:ext uri="{FF2B5EF4-FFF2-40B4-BE49-F238E27FC236}">
                  <a16:creationId xmlns:a16="http://schemas.microsoft.com/office/drawing/2014/main" id="{C2349B6A-43EA-4AB4-AE78-F31A7DCFBE7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DBA66B97-E4D7-485A-9BA0-7D7565B89B5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1ED19888-1F72-4EA5-9BBA-D55121E82EA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9" name="Group 118">
            <a:extLst>
              <a:ext uri="{FF2B5EF4-FFF2-40B4-BE49-F238E27FC236}">
                <a16:creationId xmlns:a16="http://schemas.microsoft.com/office/drawing/2014/main" id="{08D6011A-F47F-4ACB-98BA-7A4FF7D3695E}"/>
              </a:ext>
            </a:extLst>
          </p:cNvPr>
          <p:cNvGrpSpPr/>
          <p:nvPr/>
        </p:nvGrpSpPr>
        <p:grpSpPr>
          <a:xfrm>
            <a:off x="2205414" y="3070107"/>
            <a:ext cx="724024" cy="668529"/>
            <a:chOff x="1999320" y="1708557"/>
            <a:chExt cx="1994038" cy="1841203"/>
          </a:xfrm>
        </p:grpSpPr>
        <p:sp>
          <p:nvSpPr>
            <p:cNvPr id="120" name="Diamond 119">
              <a:extLst>
                <a:ext uri="{FF2B5EF4-FFF2-40B4-BE49-F238E27FC236}">
                  <a16:creationId xmlns:a16="http://schemas.microsoft.com/office/drawing/2014/main" id="{88D2AEF8-2AE6-4B20-81F3-771B783D7E20}"/>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Diamond 120">
              <a:extLst>
                <a:ext uri="{FF2B5EF4-FFF2-40B4-BE49-F238E27FC236}">
                  <a16:creationId xmlns:a16="http://schemas.microsoft.com/office/drawing/2014/main" id="{8DBA16DC-F877-4DD5-B4E1-0EA9911AFD2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Freeform: Shape 121">
              <a:extLst>
                <a:ext uri="{FF2B5EF4-FFF2-40B4-BE49-F238E27FC236}">
                  <a16:creationId xmlns:a16="http://schemas.microsoft.com/office/drawing/2014/main" id="{84F9A431-6AB0-429A-B804-00D82A20314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Freeform: Shape 122">
              <a:extLst>
                <a:ext uri="{FF2B5EF4-FFF2-40B4-BE49-F238E27FC236}">
                  <a16:creationId xmlns:a16="http://schemas.microsoft.com/office/drawing/2014/main" id="{AA81AD0D-92E7-444A-A8CE-7D5921FDF08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4" name="Group 123">
            <a:extLst>
              <a:ext uri="{FF2B5EF4-FFF2-40B4-BE49-F238E27FC236}">
                <a16:creationId xmlns:a16="http://schemas.microsoft.com/office/drawing/2014/main" id="{5A0C6C98-D0EE-48E5-812D-69D2DCA7741F}"/>
              </a:ext>
            </a:extLst>
          </p:cNvPr>
          <p:cNvGrpSpPr/>
          <p:nvPr/>
        </p:nvGrpSpPr>
        <p:grpSpPr>
          <a:xfrm>
            <a:off x="998026" y="4523475"/>
            <a:ext cx="724024" cy="668530"/>
            <a:chOff x="1999320" y="1708557"/>
            <a:chExt cx="1994038" cy="1841203"/>
          </a:xfrm>
          <a:effectLst/>
        </p:grpSpPr>
        <p:sp>
          <p:nvSpPr>
            <p:cNvPr id="125" name="Diamond 124">
              <a:extLst>
                <a:ext uri="{FF2B5EF4-FFF2-40B4-BE49-F238E27FC236}">
                  <a16:creationId xmlns:a16="http://schemas.microsoft.com/office/drawing/2014/main" id="{0021C924-5D6F-40B2-8DDD-F494CEDCF50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Diamond 125">
              <a:extLst>
                <a:ext uri="{FF2B5EF4-FFF2-40B4-BE49-F238E27FC236}">
                  <a16:creationId xmlns:a16="http://schemas.microsoft.com/office/drawing/2014/main" id="{96510E23-BAA3-4058-94B9-3E852454FE9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Freeform: Shape 126">
              <a:extLst>
                <a:ext uri="{FF2B5EF4-FFF2-40B4-BE49-F238E27FC236}">
                  <a16:creationId xmlns:a16="http://schemas.microsoft.com/office/drawing/2014/main" id="{9926D87E-D2DC-40BF-9138-C8F7A59C762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F0EE3FA6-D56E-4F2A-8D43-130CCBD0350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9" name="Group 128">
            <a:extLst>
              <a:ext uri="{FF2B5EF4-FFF2-40B4-BE49-F238E27FC236}">
                <a16:creationId xmlns:a16="http://schemas.microsoft.com/office/drawing/2014/main" id="{EC3248AE-9F3F-4A0B-8BBA-7CFCC31A3615}"/>
              </a:ext>
            </a:extLst>
          </p:cNvPr>
          <p:cNvGrpSpPr/>
          <p:nvPr/>
        </p:nvGrpSpPr>
        <p:grpSpPr>
          <a:xfrm>
            <a:off x="1400855" y="4630099"/>
            <a:ext cx="724024" cy="668529"/>
            <a:chOff x="1999320" y="1708557"/>
            <a:chExt cx="1994038" cy="1841203"/>
          </a:xfrm>
        </p:grpSpPr>
        <p:sp>
          <p:nvSpPr>
            <p:cNvPr id="130" name="Diamond 129">
              <a:extLst>
                <a:ext uri="{FF2B5EF4-FFF2-40B4-BE49-F238E27FC236}">
                  <a16:creationId xmlns:a16="http://schemas.microsoft.com/office/drawing/2014/main" id="{440E51F6-DE2C-4785-BBD8-6B7A6D34306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Diamond 130">
              <a:extLst>
                <a:ext uri="{FF2B5EF4-FFF2-40B4-BE49-F238E27FC236}">
                  <a16:creationId xmlns:a16="http://schemas.microsoft.com/office/drawing/2014/main" id="{AD14CBF6-FD28-45C7-9A54-5D25C57CC67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Freeform: Shape 131">
              <a:extLst>
                <a:ext uri="{FF2B5EF4-FFF2-40B4-BE49-F238E27FC236}">
                  <a16:creationId xmlns:a16="http://schemas.microsoft.com/office/drawing/2014/main" id="{00EC4A50-90A2-45F7-8E41-4F4395324C9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35E31996-CEBF-4CD3-8269-49DEE8A4119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953C3E35-D8C4-4957-A707-46271C5772CA}"/>
              </a:ext>
            </a:extLst>
          </p:cNvPr>
          <p:cNvGrpSpPr/>
          <p:nvPr/>
        </p:nvGrpSpPr>
        <p:grpSpPr>
          <a:xfrm>
            <a:off x="1803684" y="4736723"/>
            <a:ext cx="724024" cy="668529"/>
            <a:chOff x="1999320" y="1708557"/>
            <a:chExt cx="1994038" cy="1841203"/>
          </a:xfrm>
        </p:grpSpPr>
        <p:sp>
          <p:nvSpPr>
            <p:cNvPr id="135" name="Diamond 134">
              <a:extLst>
                <a:ext uri="{FF2B5EF4-FFF2-40B4-BE49-F238E27FC236}">
                  <a16:creationId xmlns:a16="http://schemas.microsoft.com/office/drawing/2014/main" id="{4AEB95A3-301A-43B1-ACE4-9C9D65C6BF5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Diamond 135">
              <a:extLst>
                <a:ext uri="{FF2B5EF4-FFF2-40B4-BE49-F238E27FC236}">
                  <a16:creationId xmlns:a16="http://schemas.microsoft.com/office/drawing/2014/main" id="{9E37D7D1-BC85-4D1D-82B7-D98BF771BD5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Freeform: Shape 136">
              <a:extLst>
                <a:ext uri="{FF2B5EF4-FFF2-40B4-BE49-F238E27FC236}">
                  <a16:creationId xmlns:a16="http://schemas.microsoft.com/office/drawing/2014/main" id="{27E3F375-030E-4B33-9EF4-8DD7F45C184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Freeform: Shape 137">
              <a:extLst>
                <a:ext uri="{FF2B5EF4-FFF2-40B4-BE49-F238E27FC236}">
                  <a16:creationId xmlns:a16="http://schemas.microsoft.com/office/drawing/2014/main" id="{ECE597FE-CD32-470A-80B0-CDD4C07948C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9" name="Group 138">
            <a:extLst>
              <a:ext uri="{FF2B5EF4-FFF2-40B4-BE49-F238E27FC236}">
                <a16:creationId xmlns:a16="http://schemas.microsoft.com/office/drawing/2014/main" id="{88926A54-7F1A-40EB-9DB9-CA27B470CDB0}"/>
              </a:ext>
            </a:extLst>
          </p:cNvPr>
          <p:cNvGrpSpPr/>
          <p:nvPr/>
        </p:nvGrpSpPr>
        <p:grpSpPr>
          <a:xfrm>
            <a:off x="998026" y="4004805"/>
            <a:ext cx="724024" cy="668530"/>
            <a:chOff x="1999320" y="1708557"/>
            <a:chExt cx="1994038" cy="1841203"/>
          </a:xfrm>
          <a:effectLst/>
        </p:grpSpPr>
        <p:sp>
          <p:nvSpPr>
            <p:cNvPr id="140" name="Diamond 139">
              <a:extLst>
                <a:ext uri="{FF2B5EF4-FFF2-40B4-BE49-F238E27FC236}">
                  <a16:creationId xmlns:a16="http://schemas.microsoft.com/office/drawing/2014/main" id="{7F285791-3856-4BBB-A643-7F3135CFCBD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1" name="Diamond 140">
              <a:extLst>
                <a:ext uri="{FF2B5EF4-FFF2-40B4-BE49-F238E27FC236}">
                  <a16:creationId xmlns:a16="http://schemas.microsoft.com/office/drawing/2014/main" id="{52FAB150-F0C4-4597-8B64-60439EB5200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2" name="Freeform: Shape 141">
              <a:extLst>
                <a:ext uri="{FF2B5EF4-FFF2-40B4-BE49-F238E27FC236}">
                  <a16:creationId xmlns:a16="http://schemas.microsoft.com/office/drawing/2014/main" id="{9325FF69-F33A-4B4B-B523-479EA64AFB4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Freeform: Shape 142">
              <a:extLst>
                <a:ext uri="{FF2B5EF4-FFF2-40B4-BE49-F238E27FC236}">
                  <a16:creationId xmlns:a16="http://schemas.microsoft.com/office/drawing/2014/main" id="{4EEA2879-DE3B-4BAC-87EE-507ED5B69A6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3B717889-4467-41EB-A27E-60471EEB85BA}"/>
              </a:ext>
            </a:extLst>
          </p:cNvPr>
          <p:cNvGrpSpPr/>
          <p:nvPr/>
        </p:nvGrpSpPr>
        <p:grpSpPr>
          <a:xfrm>
            <a:off x="1400855" y="4111429"/>
            <a:ext cx="724024" cy="668529"/>
            <a:chOff x="1999320" y="1708557"/>
            <a:chExt cx="1994038" cy="1841203"/>
          </a:xfrm>
        </p:grpSpPr>
        <p:sp>
          <p:nvSpPr>
            <p:cNvPr id="145" name="Diamond 144">
              <a:extLst>
                <a:ext uri="{FF2B5EF4-FFF2-40B4-BE49-F238E27FC236}">
                  <a16:creationId xmlns:a16="http://schemas.microsoft.com/office/drawing/2014/main" id="{525901BF-2CFE-4CE8-B56F-359C42CC58D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Diamond 145">
              <a:extLst>
                <a:ext uri="{FF2B5EF4-FFF2-40B4-BE49-F238E27FC236}">
                  <a16:creationId xmlns:a16="http://schemas.microsoft.com/office/drawing/2014/main" id="{3317482C-811E-496F-A01C-5F36A83DC9C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Freeform: Shape 146">
              <a:extLst>
                <a:ext uri="{FF2B5EF4-FFF2-40B4-BE49-F238E27FC236}">
                  <a16:creationId xmlns:a16="http://schemas.microsoft.com/office/drawing/2014/main" id="{49757534-87E6-443B-9AB8-EC6FE99E177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Freeform: Shape 147">
              <a:extLst>
                <a:ext uri="{FF2B5EF4-FFF2-40B4-BE49-F238E27FC236}">
                  <a16:creationId xmlns:a16="http://schemas.microsoft.com/office/drawing/2014/main" id="{5301EA7A-1DD7-4098-931C-764F898810E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9" name="Group 148">
            <a:extLst>
              <a:ext uri="{FF2B5EF4-FFF2-40B4-BE49-F238E27FC236}">
                <a16:creationId xmlns:a16="http://schemas.microsoft.com/office/drawing/2014/main" id="{99E57DAA-3D27-4AB1-A82E-EFF490090B5B}"/>
              </a:ext>
            </a:extLst>
          </p:cNvPr>
          <p:cNvGrpSpPr/>
          <p:nvPr/>
        </p:nvGrpSpPr>
        <p:grpSpPr>
          <a:xfrm>
            <a:off x="1803684" y="4218053"/>
            <a:ext cx="724024" cy="668529"/>
            <a:chOff x="1999320" y="1708557"/>
            <a:chExt cx="1994038" cy="1841203"/>
          </a:xfrm>
        </p:grpSpPr>
        <p:sp>
          <p:nvSpPr>
            <p:cNvPr id="150" name="Diamond 149">
              <a:extLst>
                <a:ext uri="{FF2B5EF4-FFF2-40B4-BE49-F238E27FC236}">
                  <a16:creationId xmlns:a16="http://schemas.microsoft.com/office/drawing/2014/main" id="{CA864B38-628C-4219-BCA1-34927B1A9B4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1" name="Diamond 150">
              <a:extLst>
                <a:ext uri="{FF2B5EF4-FFF2-40B4-BE49-F238E27FC236}">
                  <a16:creationId xmlns:a16="http://schemas.microsoft.com/office/drawing/2014/main" id="{3C626AAD-9655-4EB1-84BF-F8F46EA13B2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Freeform: Shape 151">
              <a:extLst>
                <a:ext uri="{FF2B5EF4-FFF2-40B4-BE49-F238E27FC236}">
                  <a16:creationId xmlns:a16="http://schemas.microsoft.com/office/drawing/2014/main" id="{8A5627E1-6E4B-49BE-8517-B71FE08DB14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3" name="Freeform: Shape 152">
              <a:extLst>
                <a:ext uri="{FF2B5EF4-FFF2-40B4-BE49-F238E27FC236}">
                  <a16:creationId xmlns:a16="http://schemas.microsoft.com/office/drawing/2014/main" id="{B3D62B69-AE32-46DC-A30D-E9813FAD58C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4" name="Group 153">
            <a:extLst>
              <a:ext uri="{FF2B5EF4-FFF2-40B4-BE49-F238E27FC236}">
                <a16:creationId xmlns:a16="http://schemas.microsoft.com/office/drawing/2014/main" id="{D1B88D3E-B5E7-40D4-9E5E-8707DCC93B95}"/>
              </a:ext>
            </a:extLst>
          </p:cNvPr>
          <p:cNvGrpSpPr/>
          <p:nvPr/>
        </p:nvGrpSpPr>
        <p:grpSpPr>
          <a:xfrm>
            <a:off x="998026" y="3486133"/>
            <a:ext cx="724024" cy="668530"/>
            <a:chOff x="1999320" y="1708557"/>
            <a:chExt cx="1994038" cy="1841203"/>
          </a:xfrm>
          <a:effectLst/>
        </p:grpSpPr>
        <p:sp>
          <p:nvSpPr>
            <p:cNvPr id="155" name="Diamond 154">
              <a:extLst>
                <a:ext uri="{FF2B5EF4-FFF2-40B4-BE49-F238E27FC236}">
                  <a16:creationId xmlns:a16="http://schemas.microsoft.com/office/drawing/2014/main" id="{1191A93E-9DAD-41B6-86AC-A55161959D9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6" name="Diamond 155">
              <a:extLst>
                <a:ext uri="{FF2B5EF4-FFF2-40B4-BE49-F238E27FC236}">
                  <a16:creationId xmlns:a16="http://schemas.microsoft.com/office/drawing/2014/main" id="{5BDD7AC3-7002-4AC6-8DE5-0E9CC876CCA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6FD232CA-AF65-49A5-B499-8EBDEADEFE6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Freeform: Shape 157">
              <a:extLst>
                <a:ext uri="{FF2B5EF4-FFF2-40B4-BE49-F238E27FC236}">
                  <a16:creationId xmlns:a16="http://schemas.microsoft.com/office/drawing/2014/main" id="{757436C2-6CF4-433E-A07E-8A14EE681BD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0A29BAAF-D06B-4EF9-8F77-32F20DA60F1A}"/>
              </a:ext>
            </a:extLst>
          </p:cNvPr>
          <p:cNvGrpSpPr/>
          <p:nvPr/>
        </p:nvGrpSpPr>
        <p:grpSpPr>
          <a:xfrm>
            <a:off x="1400855" y="3592757"/>
            <a:ext cx="724024" cy="668529"/>
            <a:chOff x="1999320" y="1708557"/>
            <a:chExt cx="1994038" cy="1841203"/>
          </a:xfrm>
        </p:grpSpPr>
        <p:sp>
          <p:nvSpPr>
            <p:cNvPr id="160" name="Diamond 159">
              <a:extLst>
                <a:ext uri="{FF2B5EF4-FFF2-40B4-BE49-F238E27FC236}">
                  <a16:creationId xmlns:a16="http://schemas.microsoft.com/office/drawing/2014/main" id="{83FB70C9-B971-4784-A58E-0416EAB9265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1" name="Diamond 160">
              <a:extLst>
                <a:ext uri="{FF2B5EF4-FFF2-40B4-BE49-F238E27FC236}">
                  <a16:creationId xmlns:a16="http://schemas.microsoft.com/office/drawing/2014/main" id="{D6629F72-0E14-44FD-8D74-5C7FF9719C5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5D0044BA-D455-4AAF-A1A7-3A9234CA7FD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3" name="Freeform: Shape 162">
              <a:extLst>
                <a:ext uri="{FF2B5EF4-FFF2-40B4-BE49-F238E27FC236}">
                  <a16:creationId xmlns:a16="http://schemas.microsoft.com/office/drawing/2014/main" id="{57B9F459-79A8-4F66-9F28-27A780E60F0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4" name="Group 163">
            <a:extLst>
              <a:ext uri="{FF2B5EF4-FFF2-40B4-BE49-F238E27FC236}">
                <a16:creationId xmlns:a16="http://schemas.microsoft.com/office/drawing/2014/main" id="{8496F092-4FA8-426A-A207-A8FDB22FDA9A}"/>
              </a:ext>
            </a:extLst>
          </p:cNvPr>
          <p:cNvGrpSpPr/>
          <p:nvPr/>
        </p:nvGrpSpPr>
        <p:grpSpPr>
          <a:xfrm>
            <a:off x="1803684" y="3699381"/>
            <a:ext cx="724024" cy="668529"/>
            <a:chOff x="1999320" y="1708557"/>
            <a:chExt cx="1994038" cy="1841203"/>
          </a:xfrm>
        </p:grpSpPr>
        <p:sp>
          <p:nvSpPr>
            <p:cNvPr id="165" name="Diamond 164">
              <a:extLst>
                <a:ext uri="{FF2B5EF4-FFF2-40B4-BE49-F238E27FC236}">
                  <a16:creationId xmlns:a16="http://schemas.microsoft.com/office/drawing/2014/main" id="{CAFCC2EF-6D61-4BE7-B195-9171974ACB2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Diamond 165">
              <a:extLst>
                <a:ext uri="{FF2B5EF4-FFF2-40B4-BE49-F238E27FC236}">
                  <a16:creationId xmlns:a16="http://schemas.microsoft.com/office/drawing/2014/main" id="{E8FE87D5-12F6-45B3-A08D-EDDACEFF807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Freeform: Shape 166">
              <a:extLst>
                <a:ext uri="{FF2B5EF4-FFF2-40B4-BE49-F238E27FC236}">
                  <a16:creationId xmlns:a16="http://schemas.microsoft.com/office/drawing/2014/main" id="{4F690F13-5CAB-42E5-A9CC-9DD7CAC5A8B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Freeform: Shape 167">
              <a:extLst>
                <a:ext uri="{FF2B5EF4-FFF2-40B4-BE49-F238E27FC236}">
                  <a16:creationId xmlns:a16="http://schemas.microsoft.com/office/drawing/2014/main" id="{C341C983-8968-43CB-83D4-B388A0A5D30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9" name="Group 168">
            <a:extLst>
              <a:ext uri="{FF2B5EF4-FFF2-40B4-BE49-F238E27FC236}">
                <a16:creationId xmlns:a16="http://schemas.microsoft.com/office/drawing/2014/main" id="{4DF9EF8E-528D-4400-B914-027BF2ECE150}"/>
              </a:ext>
            </a:extLst>
          </p:cNvPr>
          <p:cNvGrpSpPr/>
          <p:nvPr/>
        </p:nvGrpSpPr>
        <p:grpSpPr>
          <a:xfrm>
            <a:off x="998026" y="2967462"/>
            <a:ext cx="724024" cy="668530"/>
            <a:chOff x="1999320" y="1708557"/>
            <a:chExt cx="1994038" cy="1841203"/>
          </a:xfrm>
          <a:effectLst/>
        </p:grpSpPr>
        <p:sp>
          <p:nvSpPr>
            <p:cNvPr id="170" name="Diamond 169">
              <a:extLst>
                <a:ext uri="{FF2B5EF4-FFF2-40B4-BE49-F238E27FC236}">
                  <a16:creationId xmlns:a16="http://schemas.microsoft.com/office/drawing/2014/main" id="{5C6925A3-70A9-4088-8FEB-234886E87B68}"/>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1" name="Diamond 170">
              <a:extLst>
                <a:ext uri="{FF2B5EF4-FFF2-40B4-BE49-F238E27FC236}">
                  <a16:creationId xmlns:a16="http://schemas.microsoft.com/office/drawing/2014/main" id="{26B8C0AA-903B-42FC-A406-1FB0DD1F9DF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Freeform: Shape 171">
              <a:extLst>
                <a:ext uri="{FF2B5EF4-FFF2-40B4-BE49-F238E27FC236}">
                  <a16:creationId xmlns:a16="http://schemas.microsoft.com/office/drawing/2014/main" id="{3012F437-AFB1-4D3E-8FC1-259F3F8B4D9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Freeform: Shape 172">
              <a:extLst>
                <a:ext uri="{FF2B5EF4-FFF2-40B4-BE49-F238E27FC236}">
                  <a16:creationId xmlns:a16="http://schemas.microsoft.com/office/drawing/2014/main" id="{A5FC88B3-641C-4E16-8296-043C9D75208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4" name="Group 173">
            <a:extLst>
              <a:ext uri="{FF2B5EF4-FFF2-40B4-BE49-F238E27FC236}">
                <a16:creationId xmlns:a16="http://schemas.microsoft.com/office/drawing/2014/main" id="{BCF808B9-9664-45F4-B3DF-A5BF9E91A91D}"/>
              </a:ext>
            </a:extLst>
          </p:cNvPr>
          <p:cNvGrpSpPr/>
          <p:nvPr/>
        </p:nvGrpSpPr>
        <p:grpSpPr>
          <a:xfrm>
            <a:off x="1400855" y="3074086"/>
            <a:ext cx="724024" cy="668529"/>
            <a:chOff x="1999320" y="1708557"/>
            <a:chExt cx="1994038" cy="1841203"/>
          </a:xfrm>
        </p:grpSpPr>
        <p:sp>
          <p:nvSpPr>
            <p:cNvPr id="175" name="Diamond 174">
              <a:extLst>
                <a:ext uri="{FF2B5EF4-FFF2-40B4-BE49-F238E27FC236}">
                  <a16:creationId xmlns:a16="http://schemas.microsoft.com/office/drawing/2014/main" id="{A1EC5281-3E00-4BFA-9372-78EB9CE09D41}"/>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Diamond 175">
              <a:extLst>
                <a:ext uri="{FF2B5EF4-FFF2-40B4-BE49-F238E27FC236}">
                  <a16:creationId xmlns:a16="http://schemas.microsoft.com/office/drawing/2014/main" id="{FCD3D89E-5A05-462E-8E4E-335795E8C58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7" name="Freeform: Shape 176">
              <a:extLst>
                <a:ext uri="{FF2B5EF4-FFF2-40B4-BE49-F238E27FC236}">
                  <a16:creationId xmlns:a16="http://schemas.microsoft.com/office/drawing/2014/main" id="{4689EA98-B4A5-4AC9-A630-07DB370AE9C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67D03DD0-6098-4572-8552-C320317BBD1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9" name="Group 178">
            <a:extLst>
              <a:ext uri="{FF2B5EF4-FFF2-40B4-BE49-F238E27FC236}">
                <a16:creationId xmlns:a16="http://schemas.microsoft.com/office/drawing/2014/main" id="{D1AF367B-DA28-44FE-A776-7929E245D1FB}"/>
              </a:ext>
            </a:extLst>
          </p:cNvPr>
          <p:cNvGrpSpPr/>
          <p:nvPr/>
        </p:nvGrpSpPr>
        <p:grpSpPr>
          <a:xfrm>
            <a:off x="1803684" y="3180711"/>
            <a:ext cx="724024" cy="668529"/>
            <a:chOff x="1999320" y="1708557"/>
            <a:chExt cx="1994038" cy="1841203"/>
          </a:xfrm>
        </p:grpSpPr>
        <p:sp>
          <p:nvSpPr>
            <p:cNvPr id="180" name="Diamond 179">
              <a:extLst>
                <a:ext uri="{FF2B5EF4-FFF2-40B4-BE49-F238E27FC236}">
                  <a16:creationId xmlns:a16="http://schemas.microsoft.com/office/drawing/2014/main" id="{7CBA699A-5567-46B3-8CD1-DDDAFF26348B}"/>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Diamond 180">
              <a:extLst>
                <a:ext uri="{FF2B5EF4-FFF2-40B4-BE49-F238E27FC236}">
                  <a16:creationId xmlns:a16="http://schemas.microsoft.com/office/drawing/2014/main" id="{736A650B-6F7D-4384-AB7E-C5F5982D24D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F0ED6CC6-6715-4DD0-B4C5-F6B46EFE6E8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335CA366-ECA0-48F5-9BEE-6222CFDA3A8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4" name="Group 183">
            <a:extLst>
              <a:ext uri="{FF2B5EF4-FFF2-40B4-BE49-F238E27FC236}">
                <a16:creationId xmlns:a16="http://schemas.microsoft.com/office/drawing/2014/main" id="{D9B8C0A7-2068-42DE-A8A3-2768C7EE99E5}"/>
              </a:ext>
            </a:extLst>
          </p:cNvPr>
          <p:cNvGrpSpPr/>
          <p:nvPr/>
        </p:nvGrpSpPr>
        <p:grpSpPr>
          <a:xfrm>
            <a:off x="596296" y="4638535"/>
            <a:ext cx="724024" cy="668530"/>
            <a:chOff x="1999320" y="1708557"/>
            <a:chExt cx="1994038" cy="1841203"/>
          </a:xfrm>
          <a:effectLst/>
        </p:grpSpPr>
        <p:sp>
          <p:nvSpPr>
            <p:cNvPr id="185" name="Diamond 184">
              <a:extLst>
                <a:ext uri="{FF2B5EF4-FFF2-40B4-BE49-F238E27FC236}">
                  <a16:creationId xmlns:a16="http://schemas.microsoft.com/office/drawing/2014/main" id="{170C4B04-2D74-4160-BA90-E131A6E84481}"/>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6" name="Diamond 185">
              <a:extLst>
                <a:ext uri="{FF2B5EF4-FFF2-40B4-BE49-F238E27FC236}">
                  <a16:creationId xmlns:a16="http://schemas.microsoft.com/office/drawing/2014/main" id="{22071048-086E-4726-B417-042CF61853A5}"/>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7" name="Freeform: Shape 186">
              <a:extLst>
                <a:ext uri="{FF2B5EF4-FFF2-40B4-BE49-F238E27FC236}">
                  <a16:creationId xmlns:a16="http://schemas.microsoft.com/office/drawing/2014/main" id="{3308F64F-3A1D-4625-94CD-DD0A0E82C526}"/>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8" name="Freeform: Shape 187">
              <a:extLst>
                <a:ext uri="{FF2B5EF4-FFF2-40B4-BE49-F238E27FC236}">
                  <a16:creationId xmlns:a16="http://schemas.microsoft.com/office/drawing/2014/main" id="{E0DDB9F7-98CB-4BD5-97E1-065D70AA523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9" name="Group 188">
            <a:extLst>
              <a:ext uri="{FF2B5EF4-FFF2-40B4-BE49-F238E27FC236}">
                <a16:creationId xmlns:a16="http://schemas.microsoft.com/office/drawing/2014/main" id="{BF27583E-CFBF-488F-AD3E-0FA2D9630419}"/>
              </a:ext>
            </a:extLst>
          </p:cNvPr>
          <p:cNvGrpSpPr/>
          <p:nvPr/>
        </p:nvGrpSpPr>
        <p:grpSpPr>
          <a:xfrm>
            <a:off x="999125" y="4745159"/>
            <a:ext cx="724024" cy="668530"/>
            <a:chOff x="1999320" y="1708557"/>
            <a:chExt cx="1994038" cy="1841203"/>
          </a:xfrm>
        </p:grpSpPr>
        <p:sp>
          <p:nvSpPr>
            <p:cNvPr id="190" name="Diamond 189">
              <a:extLst>
                <a:ext uri="{FF2B5EF4-FFF2-40B4-BE49-F238E27FC236}">
                  <a16:creationId xmlns:a16="http://schemas.microsoft.com/office/drawing/2014/main" id="{0FB15F70-5773-4866-9E7B-E3CBF5295A5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1" name="Diamond 190">
              <a:extLst>
                <a:ext uri="{FF2B5EF4-FFF2-40B4-BE49-F238E27FC236}">
                  <a16:creationId xmlns:a16="http://schemas.microsoft.com/office/drawing/2014/main" id="{74FAC4D0-134E-4BEA-AC37-4984B90244B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2" name="Freeform: Shape 191">
              <a:extLst>
                <a:ext uri="{FF2B5EF4-FFF2-40B4-BE49-F238E27FC236}">
                  <a16:creationId xmlns:a16="http://schemas.microsoft.com/office/drawing/2014/main" id="{C0DE26A0-461E-464C-89E7-EC5371439B94}"/>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Freeform: Shape 192">
              <a:extLst>
                <a:ext uri="{FF2B5EF4-FFF2-40B4-BE49-F238E27FC236}">
                  <a16:creationId xmlns:a16="http://schemas.microsoft.com/office/drawing/2014/main" id="{33C9F9F3-83B7-4E33-8A34-C282B06D6C48}"/>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8DF0C536-996D-4471-801E-B3193028C6EE}"/>
              </a:ext>
            </a:extLst>
          </p:cNvPr>
          <p:cNvGrpSpPr/>
          <p:nvPr/>
        </p:nvGrpSpPr>
        <p:grpSpPr>
          <a:xfrm>
            <a:off x="1401954" y="4851784"/>
            <a:ext cx="724024" cy="668530"/>
            <a:chOff x="1999320" y="1708557"/>
            <a:chExt cx="1994038" cy="1841203"/>
          </a:xfrm>
        </p:grpSpPr>
        <p:sp>
          <p:nvSpPr>
            <p:cNvPr id="195" name="Diamond 194">
              <a:extLst>
                <a:ext uri="{FF2B5EF4-FFF2-40B4-BE49-F238E27FC236}">
                  <a16:creationId xmlns:a16="http://schemas.microsoft.com/office/drawing/2014/main" id="{0069C589-86D5-4C87-8184-868BBD033ECB}"/>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6" name="Diamond 195">
              <a:extLst>
                <a:ext uri="{FF2B5EF4-FFF2-40B4-BE49-F238E27FC236}">
                  <a16:creationId xmlns:a16="http://schemas.microsoft.com/office/drawing/2014/main" id="{45D333BB-A144-400A-9012-F5122C274817}"/>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7" name="Freeform: Shape 196">
              <a:extLst>
                <a:ext uri="{FF2B5EF4-FFF2-40B4-BE49-F238E27FC236}">
                  <a16:creationId xmlns:a16="http://schemas.microsoft.com/office/drawing/2014/main" id="{18FACD15-9D53-4287-94C8-BD0009E71FD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8" name="Freeform: Shape 197">
              <a:extLst>
                <a:ext uri="{FF2B5EF4-FFF2-40B4-BE49-F238E27FC236}">
                  <a16:creationId xmlns:a16="http://schemas.microsoft.com/office/drawing/2014/main" id="{6D4C1633-883B-409B-9D6A-6DFAC586344B}"/>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9" name="Group 198">
            <a:extLst>
              <a:ext uri="{FF2B5EF4-FFF2-40B4-BE49-F238E27FC236}">
                <a16:creationId xmlns:a16="http://schemas.microsoft.com/office/drawing/2014/main" id="{99A027A0-A2B8-4402-A001-0153DA75DB2D}"/>
              </a:ext>
            </a:extLst>
          </p:cNvPr>
          <p:cNvGrpSpPr/>
          <p:nvPr/>
        </p:nvGrpSpPr>
        <p:grpSpPr>
          <a:xfrm>
            <a:off x="596296" y="4119864"/>
            <a:ext cx="724024" cy="668530"/>
            <a:chOff x="1999320" y="1708557"/>
            <a:chExt cx="1994038" cy="1841203"/>
          </a:xfrm>
          <a:effectLst/>
        </p:grpSpPr>
        <p:sp>
          <p:nvSpPr>
            <p:cNvPr id="200" name="Diamond 199">
              <a:extLst>
                <a:ext uri="{FF2B5EF4-FFF2-40B4-BE49-F238E27FC236}">
                  <a16:creationId xmlns:a16="http://schemas.microsoft.com/office/drawing/2014/main" id="{B72F25E1-6339-494E-8BA5-89CD727E2475}"/>
                </a:ext>
              </a:extLst>
            </p:cNvPr>
            <p:cNvSpPr/>
            <p:nvPr/>
          </p:nvSpPr>
          <p:spPr>
            <a:xfrm>
              <a:off x="1999320" y="1708557"/>
              <a:ext cx="1994038" cy="522509"/>
            </a:xfrm>
            <a:prstGeom prst="diamond">
              <a:avLst/>
            </a:prstGeom>
            <a:solidFill>
              <a:srgbClr val="E1D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1" name="Diamond 200">
              <a:extLst>
                <a:ext uri="{FF2B5EF4-FFF2-40B4-BE49-F238E27FC236}">
                  <a16:creationId xmlns:a16="http://schemas.microsoft.com/office/drawing/2014/main" id="{5774B193-D3D0-4FA6-AECF-A0A681C9F84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Shape 201">
              <a:extLst>
                <a:ext uri="{FF2B5EF4-FFF2-40B4-BE49-F238E27FC236}">
                  <a16:creationId xmlns:a16="http://schemas.microsoft.com/office/drawing/2014/main" id="{AF7DC21C-79F0-490C-A5AD-20AA5FC61EBE}"/>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Freeform: Shape 202">
              <a:extLst>
                <a:ext uri="{FF2B5EF4-FFF2-40B4-BE49-F238E27FC236}">
                  <a16:creationId xmlns:a16="http://schemas.microsoft.com/office/drawing/2014/main" id="{2B9C5DFF-B096-4A5F-95E1-506122A165C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4" name="Group 203">
            <a:extLst>
              <a:ext uri="{FF2B5EF4-FFF2-40B4-BE49-F238E27FC236}">
                <a16:creationId xmlns:a16="http://schemas.microsoft.com/office/drawing/2014/main" id="{FB9AFA78-E2C1-4AA0-BF8D-9561B86A9002}"/>
              </a:ext>
            </a:extLst>
          </p:cNvPr>
          <p:cNvGrpSpPr/>
          <p:nvPr/>
        </p:nvGrpSpPr>
        <p:grpSpPr>
          <a:xfrm>
            <a:off x="999125" y="4226489"/>
            <a:ext cx="724024" cy="668530"/>
            <a:chOff x="1999320" y="1708557"/>
            <a:chExt cx="1994038" cy="1841203"/>
          </a:xfrm>
        </p:grpSpPr>
        <p:sp>
          <p:nvSpPr>
            <p:cNvPr id="205" name="Diamond 204">
              <a:extLst>
                <a:ext uri="{FF2B5EF4-FFF2-40B4-BE49-F238E27FC236}">
                  <a16:creationId xmlns:a16="http://schemas.microsoft.com/office/drawing/2014/main" id="{21CD5733-2C0D-4CED-9654-77D34DA8EB4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6" name="Diamond 205">
              <a:extLst>
                <a:ext uri="{FF2B5EF4-FFF2-40B4-BE49-F238E27FC236}">
                  <a16:creationId xmlns:a16="http://schemas.microsoft.com/office/drawing/2014/main" id="{D4D85BB6-05DA-4118-90D6-6B4E2467160D}"/>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7" name="Freeform: Shape 206">
              <a:extLst>
                <a:ext uri="{FF2B5EF4-FFF2-40B4-BE49-F238E27FC236}">
                  <a16:creationId xmlns:a16="http://schemas.microsoft.com/office/drawing/2014/main" id="{9CF94624-B2E9-4A36-A0E2-1753D040CA31}"/>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Freeform: Shape 207">
              <a:extLst>
                <a:ext uri="{FF2B5EF4-FFF2-40B4-BE49-F238E27FC236}">
                  <a16:creationId xmlns:a16="http://schemas.microsoft.com/office/drawing/2014/main" id="{6B25F6D7-745C-4998-B974-03EEC9939A4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9" name="Group 208">
            <a:extLst>
              <a:ext uri="{FF2B5EF4-FFF2-40B4-BE49-F238E27FC236}">
                <a16:creationId xmlns:a16="http://schemas.microsoft.com/office/drawing/2014/main" id="{E84A281F-BB78-44BE-A3E0-76DD6C156A87}"/>
              </a:ext>
            </a:extLst>
          </p:cNvPr>
          <p:cNvGrpSpPr/>
          <p:nvPr/>
        </p:nvGrpSpPr>
        <p:grpSpPr>
          <a:xfrm>
            <a:off x="1401954" y="4333114"/>
            <a:ext cx="724024" cy="668530"/>
            <a:chOff x="1999320" y="1708557"/>
            <a:chExt cx="1994038" cy="1841203"/>
          </a:xfrm>
        </p:grpSpPr>
        <p:sp>
          <p:nvSpPr>
            <p:cNvPr id="210" name="Diamond 209">
              <a:extLst>
                <a:ext uri="{FF2B5EF4-FFF2-40B4-BE49-F238E27FC236}">
                  <a16:creationId xmlns:a16="http://schemas.microsoft.com/office/drawing/2014/main" id="{B0E034B6-046A-4C26-B12F-4452D06E3DC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Diamond 210">
              <a:extLst>
                <a:ext uri="{FF2B5EF4-FFF2-40B4-BE49-F238E27FC236}">
                  <a16:creationId xmlns:a16="http://schemas.microsoft.com/office/drawing/2014/main" id="{042176FA-D9F5-406B-9D63-446AC586BFF7}"/>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2" name="Freeform: Shape 211">
              <a:extLst>
                <a:ext uri="{FF2B5EF4-FFF2-40B4-BE49-F238E27FC236}">
                  <a16:creationId xmlns:a16="http://schemas.microsoft.com/office/drawing/2014/main" id="{DE718560-00C6-4D37-BEAA-86AADD9B7048}"/>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Freeform: Shape 212">
              <a:extLst>
                <a:ext uri="{FF2B5EF4-FFF2-40B4-BE49-F238E27FC236}">
                  <a16:creationId xmlns:a16="http://schemas.microsoft.com/office/drawing/2014/main" id="{FF400266-4414-4D10-9BB1-8AE5D5A7E9FF}"/>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E13D242B-CD42-4DF6-959C-3A1F812AC4FE}"/>
              </a:ext>
            </a:extLst>
          </p:cNvPr>
          <p:cNvGrpSpPr/>
          <p:nvPr/>
        </p:nvGrpSpPr>
        <p:grpSpPr>
          <a:xfrm>
            <a:off x="596296" y="3601193"/>
            <a:ext cx="724024" cy="668530"/>
            <a:chOff x="1999320" y="1708557"/>
            <a:chExt cx="1994038" cy="1841203"/>
          </a:xfrm>
          <a:effectLst/>
        </p:grpSpPr>
        <p:sp>
          <p:nvSpPr>
            <p:cNvPr id="215" name="Diamond 214">
              <a:extLst>
                <a:ext uri="{FF2B5EF4-FFF2-40B4-BE49-F238E27FC236}">
                  <a16:creationId xmlns:a16="http://schemas.microsoft.com/office/drawing/2014/main" id="{E994C368-F64F-4813-8AC5-194DC6F0F0F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Diamond 215">
              <a:extLst>
                <a:ext uri="{FF2B5EF4-FFF2-40B4-BE49-F238E27FC236}">
                  <a16:creationId xmlns:a16="http://schemas.microsoft.com/office/drawing/2014/main" id="{C7284213-1960-488B-9A1A-5CDCBE284606}"/>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7" name="Freeform: Shape 216">
              <a:extLst>
                <a:ext uri="{FF2B5EF4-FFF2-40B4-BE49-F238E27FC236}">
                  <a16:creationId xmlns:a16="http://schemas.microsoft.com/office/drawing/2014/main" id="{35E3517C-6F90-4649-A9B6-FBB45E5EA5B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Freeform: Shape 217">
              <a:extLst>
                <a:ext uri="{FF2B5EF4-FFF2-40B4-BE49-F238E27FC236}">
                  <a16:creationId xmlns:a16="http://schemas.microsoft.com/office/drawing/2014/main" id="{0AF19D49-845C-428C-85CE-B8C6277DD3EB}"/>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9" name="Group 218">
            <a:extLst>
              <a:ext uri="{FF2B5EF4-FFF2-40B4-BE49-F238E27FC236}">
                <a16:creationId xmlns:a16="http://schemas.microsoft.com/office/drawing/2014/main" id="{D9F27CE4-F1B5-49CE-8F48-418F7187006D}"/>
              </a:ext>
            </a:extLst>
          </p:cNvPr>
          <p:cNvGrpSpPr/>
          <p:nvPr/>
        </p:nvGrpSpPr>
        <p:grpSpPr>
          <a:xfrm>
            <a:off x="999125" y="3707817"/>
            <a:ext cx="724024" cy="668530"/>
            <a:chOff x="1999320" y="1708557"/>
            <a:chExt cx="1994038" cy="1841203"/>
          </a:xfrm>
        </p:grpSpPr>
        <p:sp>
          <p:nvSpPr>
            <p:cNvPr id="220" name="Diamond 219">
              <a:extLst>
                <a:ext uri="{FF2B5EF4-FFF2-40B4-BE49-F238E27FC236}">
                  <a16:creationId xmlns:a16="http://schemas.microsoft.com/office/drawing/2014/main" id="{080D8D51-EA02-4382-971C-14CA8D048928}"/>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1" name="Diamond 220">
              <a:extLst>
                <a:ext uri="{FF2B5EF4-FFF2-40B4-BE49-F238E27FC236}">
                  <a16:creationId xmlns:a16="http://schemas.microsoft.com/office/drawing/2014/main" id="{64EB926C-946F-4776-A32D-56FB8F97652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2" name="Freeform: Shape 221">
              <a:extLst>
                <a:ext uri="{FF2B5EF4-FFF2-40B4-BE49-F238E27FC236}">
                  <a16:creationId xmlns:a16="http://schemas.microsoft.com/office/drawing/2014/main" id="{1E48CD00-BDC5-4F19-A5BD-3B8E9302D0CB}"/>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Freeform: Shape 222">
              <a:extLst>
                <a:ext uri="{FF2B5EF4-FFF2-40B4-BE49-F238E27FC236}">
                  <a16:creationId xmlns:a16="http://schemas.microsoft.com/office/drawing/2014/main" id="{A8BFCB28-A9B3-44E2-9961-E7DA00FA40BC}"/>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4" name="Group 223">
            <a:extLst>
              <a:ext uri="{FF2B5EF4-FFF2-40B4-BE49-F238E27FC236}">
                <a16:creationId xmlns:a16="http://schemas.microsoft.com/office/drawing/2014/main" id="{2964744A-F3F3-433F-A3DD-6252687F6A12}"/>
              </a:ext>
            </a:extLst>
          </p:cNvPr>
          <p:cNvGrpSpPr/>
          <p:nvPr/>
        </p:nvGrpSpPr>
        <p:grpSpPr>
          <a:xfrm>
            <a:off x="1401954" y="3814443"/>
            <a:ext cx="724024" cy="668530"/>
            <a:chOff x="1999320" y="1708557"/>
            <a:chExt cx="1994038" cy="1841203"/>
          </a:xfrm>
        </p:grpSpPr>
        <p:sp>
          <p:nvSpPr>
            <p:cNvPr id="225" name="Diamond 224">
              <a:extLst>
                <a:ext uri="{FF2B5EF4-FFF2-40B4-BE49-F238E27FC236}">
                  <a16:creationId xmlns:a16="http://schemas.microsoft.com/office/drawing/2014/main" id="{7E476978-790C-4113-9713-24537E52B9B3}"/>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6" name="Diamond 225">
              <a:extLst>
                <a:ext uri="{FF2B5EF4-FFF2-40B4-BE49-F238E27FC236}">
                  <a16:creationId xmlns:a16="http://schemas.microsoft.com/office/drawing/2014/main" id="{C6FCF4C3-6532-4527-BD94-F5C7EF6BEBF7}"/>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Freeform: Shape 226">
              <a:extLst>
                <a:ext uri="{FF2B5EF4-FFF2-40B4-BE49-F238E27FC236}">
                  <a16:creationId xmlns:a16="http://schemas.microsoft.com/office/drawing/2014/main" id="{632A9D58-B410-4EA5-AE75-CDE34C87032A}"/>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Freeform: Shape 227">
              <a:extLst>
                <a:ext uri="{FF2B5EF4-FFF2-40B4-BE49-F238E27FC236}">
                  <a16:creationId xmlns:a16="http://schemas.microsoft.com/office/drawing/2014/main" id="{C3E993F4-34C2-4DAF-B0A8-286EC557B78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9" name="Group 228">
            <a:extLst>
              <a:ext uri="{FF2B5EF4-FFF2-40B4-BE49-F238E27FC236}">
                <a16:creationId xmlns:a16="http://schemas.microsoft.com/office/drawing/2014/main" id="{AA8666EE-D8F8-4644-9B0D-2DC34255C33A}"/>
              </a:ext>
            </a:extLst>
          </p:cNvPr>
          <p:cNvGrpSpPr/>
          <p:nvPr/>
        </p:nvGrpSpPr>
        <p:grpSpPr>
          <a:xfrm>
            <a:off x="596296" y="3082522"/>
            <a:ext cx="724024" cy="668530"/>
            <a:chOff x="1999320" y="1708557"/>
            <a:chExt cx="1994038" cy="1841203"/>
          </a:xfrm>
          <a:effectLst/>
        </p:grpSpPr>
        <p:sp>
          <p:nvSpPr>
            <p:cNvPr id="230" name="Diamond 229">
              <a:extLst>
                <a:ext uri="{FF2B5EF4-FFF2-40B4-BE49-F238E27FC236}">
                  <a16:creationId xmlns:a16="http://schemas.microsoft.com/office/drawing/2014/main" id="{4DB81331-209D-48A7-964A-D47A1973E89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1" name="Diamond 230">
              <a:extLst>
                <a:ext uri="{FF2B5EF4-FFF2-40B4-BE49-F238E27FC236}">
                  <a16:creationId xmlns:a16="http://schemas.microsoft.com/office/drawing/2014/main" id="{8154C834-E084-4EBA-AE05-D4FC628DE71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2" name="Freeform: Shape 231">
              <a:extLst>
                <a:ext uri="{FF2B5EF4-FFF2-40B4-BE49-F238E27FC236}">
                  <a16:creationId xmlns:a16="http://schemas.microsoft.com/office/drawing/2014/main" id="{C3AAF3D7-FC92-4227-AA12-345068866B3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3" name="Freeform: Shape 232">
              <a:extLst>
                <a:ext uri="{FF2B5EF4-FFF2-40B4-BE49-F238E27FC236}">
                  <a16:creationId xmlns:a16="http://schemas.microsoft.com/office/drawing/2014/main" id="{5903F097-06DB-481B-B4F1-3E4BC8742897}"/>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91D283FD-1D9B-43A0-90E3-3CCFDEC83AFF}"/>
              </a:ext>
            </a:extLst>
          </p:cNvPr>
          <p:cNvGrpSpPr/>
          <p:nvPr/>
        </p:nvGrpSpPr>
        <p:grpSpPr>
          <a:xfrm>
            <a:off x="999125" y="3189146"/>
            <a:ext cx="724024" cy="668530"/>
            <a:chOff x="1999320" y="1708557"/>
            <a:chExt cx="1994038" cy="1841203"/>
          </a:xfrm>
        </p:grpSpPr>
        <p:sp>
          <p:nvSpPr>
            <p:cNvPr id="235" name="Diamond 234">
              <a:extLst>
                <a:ext uri="{FF2B5EF4-FFF2-40B4-BE49-F238E27FC236}">
                  <a16:creationId xmlns:a16="http://schemas.microsoft.com/office/drawing/2014/main" id="{55853C30-57E4-466D-BF89-1715A93ACF48}"/>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6" name="Diamond 235">
              <a:extLst>
                <a:ext uri="{FF2B5EF4-FFF2-40B4-BE49-F238E27FC236}">
                  <a16:creationId xmlns:a16="http://schemas.microsoft.com/office/drawing/2014/main" id="{BEC65165-FB49-47F4-89FF-5446AD199F0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Freeform: Shape 236">
              <a:extLst>
                <a:ext uri="{FF2B5EF4-FFF2-40B4-BE49-F238E27FC236}">
                  <a16:creationId xmlns:a16="http://schemas.microsoft.com/office/drawing/2014/main" id="{CE2389C0-E5AF-4779-9D3E-5D798CC35B4F}"/>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8" name="Freeform: Shape 237">
              <a:extLst>
                <a:ext uri="{FF2B5EF4-FFF2-40B4-BE49-F238E27FC236}">
                  <a16:creationId xmlns:a16="http://schemas.microsoft.com/office/drawing/2014/main" id="{37C879C8-AA28-47C3-836C-0386E435B0BE}"/>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9" name="Group 238">
            <a:extLst>
              <a:ext uri="{FF2B5EF4-FFF2-40B4-BE49-F238E27FC236}">
                <a16:creationId xmlns:a16="http://schemas.microsoft.com/office/drawing/2014/main" id="{3020D8DE-A9DC-4368-9439-33CF533102CB}"/>
              </a:ext>
            </a:extLst>
          </p:cNvPr>
          <p:cNvGrpSpPr/>
          <p:nvPr/>
        </p:nvGrpSpPr>
        <p:grpSpPr>
          <a:xfrm>
            <a:off x="1401954" y="3295772"/>
            <a:ext cx="724024" cy="668530"/>
            <a:chOff x="1999320" y="1708557"/>
            <a:chExt cx="1994038" cy="1841203"/>
          </a:xfrm>
        </p:grpSpPr>
        <p:sp>
          <p:nvSpPr>
            <p:cNvPr id="240" name="Diamond 239">
              <a:extLst>
                <a:ext uri="{FF2B5EF4-FFF2-40B4-BE49-F238E27FC236}">
                  <a16:creationId xmlns:a16="http://schemas.microsoft.com/office/drawing/2014/main" id="{907005F3-3F36-4AA1-A580-9A8EF83C803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1" name="Diamond 240">
              <a:extLst>
                <a:ext uri="{FF2B5EF4-FFF2-40B4-BE49-F238E27FC236}">
                  <a16:creationId xmlns:a16="http://schemas.microsoft.com/office/drawing/2014/main" id="{643E3CA1-A27C-44A3-9C8C-9ECCB841F0C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2" name="Freeform: Shape 241">
              <a:extLst>
                <a:ext uri="{FF2B5EF4-FFF2-40B4-BE49-F238E27FC236}">
                  <a16:creationId xmlns:a16="http://schemas.microsoft.com/office/drawing/2014/main" id="{4C088310-2E42-40B5-A833-D4EA1472A8E1}"/>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3" name="Freeform: Shape 242">
              <a:extLst>
                <a:ext uri="{FF2B5EF4-FFF2-40B4-BE49-F238E27FC236}">
                  <a16:creationId xmlns:a16="http://schemas.microsoft.com/office/drawing/2014/main" id="{7C73DE39-F048-450C-A1A8-2906AFF267FE}"/>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4" name="Group 243">
            <a:extLst>
              <a:ext uri="{FF2B5EF4-FFF2-40B4-BE49-F238E27FC236}">
                <a16:creationId xmlns:a16="http://schemas.microsoft.com/office/drawing/2014/main" id="{14F77DC6-A0E5-4291-90F4-F230BDBB691D}"/>
              </a:ext>
            </a:extLst>
          </p:cNvPr>
          <p:cNvGrpSpPr/>
          <p:nvPr/>
        </p:nvGrpSpPr>
        <p:grpSpPr>
          <a:xfrm>
            <a:off x="3005713" y="4612440"/>
            <a:ext cx="724024" cy="668529"/>
            <a:chOff x="1999320" y="1708557"/>
            <a:chExt cx="1994038" cy="1841203"/>
          </a:xfrm>
        </p:grpSpPr>
        <p:sp>
          <p:nvSpPr>
            <p:cNvPr id="245" name="Diamond 244">
              <a:extLst>
                <a:ext uri="{FF2B5EF4-FFF2-40B4-BE49-F238E27FC236}">
                  <a16:creationId xmlns:a16="http://schemas.microsoft.com/office/drawing/2014/main" id="{A1DDD157-05F9-4ADE-89E7-CB329A22BF20}"/>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Diamond 245">
              <a:extLst>
                <a:ext uri="{FF2B5EF4-FFF2-40B4-BE49-F238E27FC236}">
                  <a16:creationId xmlns:a16="http://schemas.microsoft.com/office/drawing/2014/main" id="{97C99DE9-8340-40A1-8573-FA996DE9269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89AA4E1D-86EA-476D-A155-71A9411A646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3D9D2E94-C99E-4D80-B291-4EE7CAEAD30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9" name="Group 248">
            <a:extLst>
              <a:ext uri="{FF2B5EF4-FFF2-40B4-BE49-F238E27FC236}">
                <a16:creationId xmlns:a16="http://schemas.microsoft.com/office/drawing/2014/main" id="{60167593-29DD-4D67-83B7-37D52C675143}"/>
              </a:ext>
            </a:extLst>
          </p:cNvPr>
          <p:cNvGrpSpPr/>
          <p:nvPr/>
        </p:nvGrpSpPr>
        <p:grpSpPr>
          <a:xfrm>
            <a:off x="3005713" y="4093769"/>
            <a:ext cx="724024" cy="668529"/>
            <a:chOff x="1999320" y="1708557"/>
            <a:chExt cx="1994038" cy="1841203"/>
          </a:xfrm>
        </p:grpSpPr>
        <p:sp>
          <p:nvSpPr>
            <p:cNvPr id="250" name="Diamond 249">
              <a:extLst>
                <a:ext uri="{FF2B5EF4-FFF2-40B4-BE49-F238E27FC236}">
                  <a16:creationId xmlns:a16="http://schemas.microsoft.com/office/drawing/2014/main" id="{A39AF893-E343-4931-968D-AD1411AF747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1" name="Diamond 250">
              <a:extLst>
                <a:ext uri="{FF2B5EF4-FFF2-40B4-BE49-F238E27FC236}">
                  <a16:creationId xmlns:a16="http://schemas.microsoft.com/office/drawing/2014/main" id="{F26AD410-03C4-4006-9F62-1549FC95640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Freeform: Shape 251">
              <a:extLst>
                <a:ext uri="{FF2B5EF4-FFF2-40B4-BE49-F238E27FC236}">
                  <a16:creationId xmlns:a16="http://schemas.microsoft.com/office/drawing/2014/main" id="{7DA44B73-4AF8-48FF-BBA5-5432C3E8FCB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3" name="Freeform: Shape 252">
              <a:extLst>
                <a:ext uri="{FF2B5EF4-FFF2-40B4-BE49-F238E27FC236}">
                  <a16:creationId xmlns:a16="http://schemas.microsoft.com/office/drawing/2014/main" id="{1BFE983E-B40D-4EFE-A400-E675126A30D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4" name="Group 253">
            <a:extLst>
              <a:ext uri="{FF2B5EF4-FFF2-40B4-BE49-F238E27FC236}">
                <a16:creationId xmlns:a16="http://schemas.microsoft.com/office/drawing/2014/main" id="{5EFE67EC-87AC-46FB-887D-AB7B46D7315C}"/>
              </a:ext>
            </a:extLst>
          </p:cNvPr>
          <p:cNvGrpSpPr/>
          <p:nvPr/>
        </p:nvGrpSpPr>
        <p:grpSpPr>
          <a:xfrm>
            <a:off x="3005713" y="3575098"/>
            <a:ext cx="724024" cy="668529"/>
            <a:chOff x="1999320" y="1708557"/>
            <a:chExt cx="1994038" cy="1841203"/>
          </a:xfrm>
        </p:grpSpPr>
        <p:sp>
          <p:nvSpPr>
            <p:cNvPr id="255" name="Diamond 254">
              <a:extLst>
                <a:ext uri="{FF2B5EF4-FFF2-40B4-BE49-F238E27FC236}">
                  <a16:creationId xmlns:a16="http://schemas.microsoft.com/office/drawing/2014/main" id="{BD519EA7-EA67-4649-8E97-CCB299A1822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6" name="Diamond 255">
              <a:extLst>
                <a:ext uri="{FF2B5EF4-FFF2-40B4-BE49-F238E27FC236}">
                  <a16:creationId xmlns:a16="http://schemas.microsoft.com/office/drawing/2014/main" id="{78314CED-7370-44D6-9009-936EF2E1528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4B93CEEE-8E89-4CB3-89C7-1C59765408B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1A11E229-8B19-449E-8A1A-C2125EE5DD9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9" name="Group 258">
            <a:extLst>
              <a:ext uri="{FF2B5EF4-FFF2-40B4-BE49-F238E27FC236}">
                <a16:creationId xmlns:a16="http://schemas.microsoft.com/office/drawing/2014/main" id="{79D362BB-99D3-456D-8695-404CF579AC08}"/>
              </a:ext>
            </a:extLst>
          </p:cNvPr>
          <p:cNvGrpSpPr/>
          <p:nvPr/>
        </p:nvGrpSpPr>
        <p:grpSpPr>
          <a:xfrm>
            <a:off x="3005713" y="3076576"/>
            <a:ext cx="724024" cy="668529"/>
            <a:chOff x="1999320" y="1708557"/>
            <a:chExt cx="1994038" cy="1841203"/>
          </a:xfrm>
        </p:grpSpPr>
        <p:sp>
          <p:nvSpPr>
            <p:cNvPr id="260" name="Diamond 259">
              <a:extLst>
                <a:ext uri="{FF2B5EF4-FFF2-40B4-BE49-F238E27FC236}">
                  <a16:creationId xmlns:a16="http://schemas.microsoft.com/office/drawing/2014/main" id="{A6CA7902-D5C1-4244-820B-AA4BF857D972}"/>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5707206F-77B5-4E40-98BA-F46EFDC205D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Freeform: Shape 261">
              <a:extLst>
                <a:ext uri="{FF2B5EF4-FFF2-40B4-BE49-F238E27FC236}">
                  <a16:creationId xmlns:a16="http://schemas.microsoft.com/office/drawing/2014/main" id="{9CB74C7E-E1EE-4666-A8D6-5450F61E002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Freeform: Shape 262">
              <a:extLst>
                <a:ext uri="{FF2B5EF4-FFF2-40B4-BE49-F238E27FC236}">
                  <a16:creationId xmlns:a16="http://schemas.microsoft.com/office/drawing/2014/main" id="{5A3BD735-FB2B-473B-927C-43A0D32099A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64" name="Group 263">
            <a:extLst>
              <a:ext uri="{FF2B5EF4-FFF2-40B4-BE49-F238E27FC236}">
                <a16:creationId xmlns:a16="http://schemas.microsoft.com/office/drawing/2014/main" id="{86D622FA-1E5A-4CA8-B9E3-6231471978D0}"/>
              </a:ext>
            </a:extLst>
          </p:cNvPr>
          <p:cNvGrpSpPr/>
          <p:nvPr/>
        </p:nvGrpSpPr>
        <p:grpSpPr>
          <a:xfrm>
            <a:off x="2603982" y="4727497"/>
            <a:ext cx="724024" cy="668529"/>
            <a:chOff x="1999320" y="1708557"/>
            <a:chExt cx="1994038" cy="1841203"/>
          </a:xfrm>
        </p:grpSpPr>
        <p:sp>
          <p:nvSpPr>
            <p:cNvPr id="265" name="Diamond 264">
              <a:extLst>
                <a:ext uri="{FF2B5EF4-FFF2-40B4-BE49-F238E27FC236}">
                  <a16:creationId xmlns:a16="http://schemas.microsoft.com/office/drawing/2014/main" id="{6DDE1BBD-0749-4559-BEC9-D22273A428C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6" name="Diamond 265">
              <a:extLst>
                <a:ext uri="{FF2B5EF4-FFF2-40B4-BE49-F238E27FC236}">
                  <a16:creationId xmlns:a16="http://schemas.microsoft.com/office/drawing/2014/main" id="{0A1A4871-BD39-4793-AA22-33F463E44DD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Freeform: Shape 266">
              <a:extLst>
                <a:ext uri="{FF2B5EF4-FFF2-40B4-BE49-F238E27FC236}">
                  <a16:creationId xmlns:a16="http://schemas.microsoft.com/office/drawing/2014/main" id="{6B51302D-5644-46C6-A674-4D025D5374A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Freeform: Shape 267">
              <a:extLst>
                <a:ext uri="{FF2B5EF4-FFF2-40B4-BE49-F238E27FC236}">
                  <a16:creationId xmlns:a16="http://schemas.microsoft.com/office/drawing/2014/main" id="{D7FC7487-3B16-4C79-8161-83555F060C3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69" name="Group 268">
            <a:extLst>
              <a:ext uri="{FF2B5EF4-FFF2-40B4-BE49-F238E27FC236}">
                <a16:creationId xmlns:a16="http://schemas.microsoft.com/office/drawing/2014/main" id="{140912C2-BF86-47CD-A586-9ADD9ECEB003}"/>
              </a:ext>
            </a:extLst>
          </p:cNvPr>
          <p:cNvGrpSpPr/>
          <p:nvPr/>
        </p:nvGrpSpPr>
        <p:grpSpPr>
          <a:xfrm>
            <a:off x="2603982" y="4208827"/>
            <a:ext cx="724024" cy="668529"/>
            <a:chOff x="1999320" y="1708557"/>
            <a:chExt cx="1994038" cy="1841203"/>
          </a:xfrm>
        </p:grpSpPr>
        <p:sp>
          <p:nvSpPr>
            <p:cNvPr id="270" name="Diamond 269">
              <a:extLst>
                <a:ext uri="{FF2B5EF4-FFF2-40B4-BE49-F238E27FC236}">
                  <a16:creationId xmlns:a16="http://schemas.microsoft.com/office/drawing/2014/main" id="{2ADF6089-CBF6-47D6-8DE9-A5B4AF609E9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1" name="Diamond 270">
              <a:extLst>
                <a:ext uri="{FF2B5EF4-FFF2-40B4-BE49-F238E27FC236}">
                  <a16:creationId xmlns:a16="http://schemas.microsoft.com/office/drawing/2014/main" id="{0C900D20-69D9-472A-9C64-0E99A0BC9E2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13CA1B0A-7B0A-4D60-ABC4-2B7C7B186C1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FCAA4A1E-F15D-4E4C-977A-8E39D9A9246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4" name="Group 273">
            <a:extLst>
              <a:ext uri="{FF2B5EF4-FFF2-40B4-BE49-F238E27FC236}">
                <a16:creationId xmlns:a16="http://schemas.microsoft.com/office/drawing/2014/main" id="{9D130E6F-5E57-4B6A-9201-042325DF0DD7}"/>
              </a:ext>
            </a:extLst>
          </p:cNvPr>
          <p:cNvGrpSpPr/>
          <p:nvPr/>
        </p:nvGrpSpPr>
        <p:grpSpPr>
          <a:xfrm>
            <a:off x="2603982" y="3690155"/>
            <a:ext cx="724024" cy="668529"/>
            <a:chOff x="1999320" y="1708557"/>
            <a:chExt cx="1994038" cy="1841203"/>
          </a:xfrm>
        </p:grpSpPr>
        <p:sp>
          <p:nvSpPr>
            <p:cNvPr id="275" name="Diamond 274">
              <a:extLst>
                <a:ext uri="{FF2B5EF4-FFF2-40B4-BE49-F238E27FC236}">
                  <a16:creationId xmlns:a16="http://schemas.microsoft.com/office/drawing/2014/main" id="{09501C1D-D521-4A99-A224-38D7E20DA69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Diamond 275">
              <a:extLst>
                <a:ext uri="{FF2B5EF4-FFF2-40B4-BE49-F238E27FC236}">
                  <a16:creationId xmlns:a16="http://schemas.microsoft.com/office/drawing/2014/main" id="{430BD105-0F56-4AD9-A92A-D65C4D79F6E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7" name="Freeform: Shape 276">
              <a:extLst>
                <a:ext uri="{FF2B5EF4-FFF2-40B4-BE49-F238E27FC236}">
                  <a16:creationId xmlns:a16="http://schemas.microsoft.com/office/drawing/2014/main" id="{A28F61B6-094E-487E-9C0C-1DADDAD5478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8" name="Freeform: Shape 277">
              <a:extLst>
                <a:ext uri="{FF2B5EF4-FFF2-40B4-BE49-F238E27FC236}">
                  <a16:creationId xmlns:a16="http://schemas.microsoft.com/office/drawing/2014/main" id="{A284B27C-832F-4A75-B9D9-6768029C550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9" name="Group 278">
            <a:extLst>
              <a:ext uri="{FF2B5EF4-FFF2-40B4-BE49-F238E27FC236}">
                <a16:creationId xmlns:a16="http://schemas.microsoft.com/office/drawing/2014/main" id="{A9324CFF-E5DB-4795-A4D2-85132D93F9E9}"/>
              </a:ext>
            </a:extLst>
          </p:cNvPr>
          <p:cNvGrpSpPr/>
          <p:nvPr/>
        </p:nvGrpSpPr>
        <p:grpSpPr>
          <a:xfrm>
            <a:off x="2603982" y="3175939"/>
            <a:ext cx="724024" cy="668529"/>
            <a:chOff x="1999320" y="1708557"/>
            <a:chExt cx="1994038" cy="1841203"/>
          </a:xfrm>
        </p:grpSpPr>
        <p:sp>
          <p:nvSpPr>
            <p:cNvPr id="280" name="Diamond 279">
              <a:extLst>
                <a:ext uri="{FF2B5EF4-FFF2-40B4-BE49-F238E27FC236}">
                  <a16:creationId xmlns:a16="http://schemas.microsoft.com/office/drawing/2014/main" id="{273142ED-9515-45E1-881A-FA4815BBE2E6}"/>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1" name="Diamond 280">
              <a:extLst>
                <a:ext uri="{FF2B5EF4-FFF2-40B4-BE49-F238E27FC236}">
                  <a16:creationId xmlns:a16="http://schemas.microsoft.com/office/drawing/2014/main" id="{12EBE773-CA8E-48D5-A3D3-A127B5D08B5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Freeform: Shape 281">
              <a:extLst>
                <a:ext uri="{FF2B5EF4-FFF2-40B4-BE49-F238E27FC236}">
                  <a16:creationId xmlns:a16="http://schemas.microsoft.com/office/drawing/2014/main" id="{F261E509-4796-4FC3-95E6-8B43301E947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3" name="Freeform: Shape 282">
              <a:extLst>
                <a:ext uri="{FF2B5EF4-FFF2-40B4-BE49-F238E27FC236}">
                  <a16:creationId xmlns:a16="http://schemas.microsoft.com/office/drawing/2014/main" id="{41CD2ABD-5A21-4025-AFA1-6694986BC7A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84" name="Group 283">
            <a:extLst>
              <a:ext uri="{FF2B5EF4-FFF2-40B4-BE49-F238E27FC236}">
                <a16:creationId xmlns:a16="http://schemas.microsoft.com/office/drawing/2014/main" id="{E039DAAE-DBE2-45A9-A7CD-86358405601C}"/>
              </a:ext>
            </a:extLst>
          </p:cNvPr>
          <p:cNvGrpSpPr/>
          <p:nvPr/>
        </p:nvGrpSpPr>
        <p:grpSpPr>
          <a:xfrm>
            <a:off x="2202252" y="4842555"/>
            <a:ext cx="724024" cy="668529"/>
            <a:chOff x="1999320" y="1708557"/>
            <a:chExt cx="1994038" cy="1841203"/>
          </a:xfrm>
        </p:grpSpPr>
        <p:sp>
          <p:nvSpPr>
            <p:cNvPr id="285" name="Diamond 284">
              <a:extLst>
                <a:ext uri="{FF2B5EF4-FFF2-40B4-BE49-F238E27FC236}">
                  <a16:creationId xmlns:a16="http://schemas.microsoft.com/office/drawing/2014/main" id="{76635AD3-D32C-4240-A853-F2FA47B0887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6" name="Diamond 285">
              <a:extLst>
                <a:ext uri="{FF2B5EF4-FFF2-40B4-BE49-F238E27FC236}">
                  <a16:creationId xmlns:a16="http://schemas.microsoft.com/office/drawing/2014/main" id="{CE3A512F-ACBB-402C-A671-F26199E70E2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Freeform: Shape 286">
              <a:extLst>
                <a:ext uri="{FF2B5EF4-FFF2-40B4-BE49-F238E27FC236}">
                  <a16:creationId xmlns:a16="http://schemas.microsoft.com/office/drawing/2014/main" id="{55209A1D-967A-4C0F-9787-8EED7EE6303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9EE3A219-C29A-46BA-A6EE-D54244562F32}"/>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9" name="Group 288">
            <a:extLst>
              <a:ext uri="{FF2B5EF4-FFF2-40B4-BE49-F238E27FC236}">
                <a16:creationId xmlns:a16="http://schemas.microsoft.com/office/drawing/2014/main" id="{11533222-6514-4BA2-A4A6-76C851780715}"/>
              </a:ext>
            </a:extLst>
          </p:cNvPr>
          <p:cNvGrpSpPr/>
          <p:nvPr/>
        </p:nvGrpSpPr>
        <p:grpSpPr>
          <a:xfrm>
            <a:off x="2202252" y="4323885"/>
            <a:ext cx="724024" cy="668529"/>
            <a:chOff x="1999320" y="1708557"/>
            <a:chExt cx="1994038" cy="1841203"/>
          </a:xfrm>
        </p:grpSpPr>
        <p:sp>
          <p:nvSpPr>
            <p:cNvPr id="290" name="Diamond 289">
              <a:extLst>
                <a:ext uri="{FF2B5EF4-FFF2-40B4-BE49-F238E27FC236}">
                  <a16:creationId xmlns:a16="http://schemas.microsoft.com/office/drawing/2014/main" id="{3F173F21-6637-4C7F-9FCC-D5036716A20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1" name="Diamond 290">
              <a:extLst>
                <a:ext uri="{FF2B5EF4-FFF2-40B4-BE49-F238E27FC236}">
                  <a16:creationId xmlns:a16="http://schemas.microsoft.com/office/drawing/2014/main" id="{B102534F-66F7-4972-8FCF-7F29F7CBCDF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2" name="Freeform: Shape 291">
              <a:extLst>
                <a:ext uri="{FF2B5EF4-FFF2-40B4-BE49-F238E27FC236}">
                  <a16:creationId xmlns:a16="http://schemas.microsoft.com/office/drawing/2014/main" id="{5277E652-A204-444C-B28F-9591AE69294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Freeform: Shape 292">
              <a:extLst>
                <a:ext uri="{FF2B5EF4-FFF2-40B4-BE49-F238E27FC236}">
                  <a16:creationId xmlns:a16="http://schemas.microsoft.com/office/drawing/2014/main" id="{DF54F8E0-7970-4B63-814C-9108909A5BE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4" name="Group 293">
            <a:extLst>
              <a:ext uri="{FF2B5EF4-FFF2-40B4-BE49-F238E27FC236}">
                <a16:creationId xmlns:a16="http://schemas.microsoft.com/office/drawing/2014/main" id="{2BA9B9AA-F863-4018-8EF2-C3C7E4E085EF}"/>
              </a:ext>
            </a:extLst>
          </p:cNvPr>
          <p:cNvGrpSpPr/>
          <p:nvPr/>
        </p:nvGrpSpPr>
        <p:grpSpPr>
          <a:xfrm>
            <a:off x="2202252" y="3805213"/>
            <a:ext cx="724024" cy="668529"/>
            <a:chOff x="1999320" y="1708557"/>
            <a:chExt cx="1994038" cy="1841203"/>
          </a:xfrm>
        </p:grpSpPr>
        <p:sp>
          <p:nvSpPr>
            <p:cNvPr id="295" name="Diamond 294">
              <a:extLst>
                <a:ext uri="{FF2B5EF4-FFF2-40B4-BE49-F238E27FC236}">
                  <a16:creationId xmlns:a16="http://schemas.microsoft.com/office/drawing/2014/main" id="{3F4D4291-622E-429B-831A-71D1271048B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6" name="Diamond 295">
              <a:extLst>
                <a:ext uri="{FF2B5EF4-FFF2-40B4-BE49-F238E27FC236}">
                  <a16:creationId xmlns:a16="http://schemas.microsoft.com/office/drawing/2014/main" id="{139A4616-0A7E-4D68-8169-7B0CB01A0A5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9A636B46-D197-42F9-BEE4-4BE715CC27D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Freeform: Shape 297">
              <a:extLst>
                <a:ext uri="{FF2B5EF4-FFF2-40B4-BE49-F238E27FC236}">
                  <a16:creationId xmlns:a16="http://schemas.microsoft.com/office/drawing/2014/main" id="{BC79DDDB-172A-49E6-A4A2-853A50653EC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9" name="Group 298">
            <a:extLst>
              <a:ext uri="{FF2B5EF4-FFF2-40B4-BE49-F238E27FC236}">
                <a16:creationId xmlns:a16="http://schemas.microsoft.com/office/drawing/2014/main" id="{62D1968F-B3F1-4539-9663-77CBCFB670D7}"/>
              </a:ext>
            </a:extLst>
          </p:cNvPr>
          <p:cNvGrpSpPr/>
          <p:nvPr/>
        </p:nvGrpSpPr>
        <p:grpSpPr>
          <a:xfrm>
            <a:off x="2202252" y="3286543"/>
            <a:ext cx="724024" cy="668529"/>
            <a:chOff x="1999320" y="1708557"/>
            <a:chExt cx="1994038" cy="1841203"/>
          </a:xfrm>
        </p:grpSpPr>
        <p:sp>
          <p:nvSpPr>
            <p:cNvPr id="300" name="Diamond 299">
              <a:extLst>
                <a:ext uri="{FF2B5EF4-FFF2-40B4-BE49-F238E27FC236}">
                  <a16:creationId xmlns:a16="http://schemas.microsoft.com/office/drawing/2014/main" id="{358EFFC9-BE6C-4F3C-BF3D-FB2A6408B9F0}"/>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1" name="Diamond 300">
              <a:extLst>
                <a:ext uri="{FF2B5EF4-FFF2-40B4-BE49-F238E27FC236}">
                  <a16:creationId xmlns:a16="http://schemas.microsoft.com/office/drawing/2014/main" id="{08E2AB6D-E382-4E8C-AC4E-6F129EECC68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Freeform: Shape 301">
              <a:extLst>
                <a:ext uri="{FF2B5EF4-FFF2-40B4-BE49-F238E27FC236}">
                  <a16:creationId xmlns:a16="http://schemas.microsoft.com/office/drawing/2014/main" id="{7D66A47C-BF71-49A5-800F-239220A02E5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Freeform: Shape 302">
              <a:extLst>
                <a:ext uri="{FF2B5EF4-FFF2-40B4-BE49-F238E27FC236}">
                  <a16:creationId xmlns:a16="http://schemas.microsoft.com/office/drawing/2014/main" id="{F1D16D10-FA41-4EC3-8E80-CFBA9F92E3D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4" name="Group 303">
            <a:extLst>
              <a:ext uri="{FF2B5EF4-FFF2-40B4-BE49-F238E27FC236}">
                <a16:creationId xmlns:a16="http://schemas.microsoft.com/office/drawing/2014/main" id="{6D200B21-2840-4241-ACBA-6E479ED42354}"/>
              </a:ext>
            </a:extLst>
          </p:cNvPr>
          <p:cNvGrpSpPr/>
          <p:nvPr/>
        </p:nvGrpSpPr>
        <p:grpSpPr>
          <a:xfrm>
            <a:off x="1800522" y="4957616"/>
            <a:ext cx="724024" cy="668530"/>
            <a:chOff x="1999320" y="1708557"/>
            <a:chExt cx="1994038" cy="1841203"/>
          </a:xfrm>
        </p:grpSpPr>
        <p:sp>
          <p:nvSpPr>
            <p:cNvPr id="305" name="Diamond 304">
              <a:extLst>
                <a:ext uri="{FF2B5EF4-FFF2-40B4-BE49-F238E27FC236}">
                  <a16:creationId xmlns:a16="http://schemas.microsoft.com/office/drawing/2014/main" id="{68945B5D-DF9C-49A8-BD38-E8E26B47E9D6}"/>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6" name="Diamond 305">
              <a:extLst>
                <a:ext uri="{FF2B5EF4-FFF2-40B4-BE49-F238E27FC236}">
                  <a16:creationId xmlns:a16="http://schemas.microsoft.com/office/drawing/2014/main" id="{A525B2CA-8B2E-4A3E-8D96-DDFBD17C423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7" name="Freeform: Shape 306">
              <a:extLst>
                <a:ext uri="{FF2B5EF4-FFF2-40B4-BE49-F238E27FC236}">
                  <a16:creationId xmlns:a16="http://schemas.microsoft.com/office/drawing/2014/main" id="{6320424F-2321-41C9-9FD8-3AE424989CF4}"/>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Freeform: Shape 307">
              <a:extLst>
                <a:ext uri="{FF2B5EF4-FFF2-40B4-BE49-F238E27FC236}">
                  <a16:creationId xmlns:a16="http://schemas.microsoft.com/office/drawing/2014/main" id="{81B58F3F-F3A4-4AE1-8F47-92ECCAEDA4D7}"/>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9" name="Group 308">
            <a:extLst>
              <a:ext uri="{FF2B5EF4-FFF2-40B4-BE49-F238E27FC236}">
                <a16:creationId xmlns:a16="http://schemas.microsoft.com/office/drawing/2014/main" id="{29950B54-BB29-4AD5-B98B-6B57133FC834}"/>
              </a:ext>
            </a:extLst>
          </p:cNvPr>
          <p:cNvGrpSpPr/>
          <p:nvPr/>
        </p:nvGrpSpPr>
        <p:grpSpPr>
          <a:xfrm>
            <a:off x="1800522" y="4438946"/>
            <a:ext cx="724024" cy="668530"/>
            <a:chOff x="1999320" y="1708557"/>
            <a:chExt cx="1994038" cy="1841203"/>
          </a:xfrm>
        </p:grpSpPr>
        <p:sp>
          <p:nvSpPr>
            <p:cNvPr id="310" name="Diamond 309">
              <a:extLst>
                <a:ext uri="{FF2B5EF4-FFF2-40B4-BE49-F238E27FC236}">
                  <a16:creationId xmlns:a16="http://schemas.microsoft.com/office/drawing/2014/main" id="{40FEBAB4-10B8-4F2B-AD06-040D8682E7B9}"/>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1" name="Diamond 310">
              <a:extLst>
                <a:ext uri="{FF2B5EF4-FFF2-40B4-BE49-F238E27FC236}">
                  <a16:creationId xmlns:a16="http://schemas.microsoft.com/office/drawing/2014/main" id="{4B2858FD-35BD-4187-8DCE-6A09510CC145}"/>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2" name="Freeform: Shape 311">
              <a:extLst>
                <a:ext uri="{FF2B5EF4-FFF2-40B4-BE49-F238E27FC236}">
                  <a16:creationId xmlns:a16="http://schemas.microsoft.com/office/drawing/2014/main" id="{7E4EF5F7-C9D9-4DAA-8DE7-6D610FD5CC70}"/>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Freeform: Shape 312">
              <a:extLst>
                <a:ext uri="{FF2B5EF4-FFF2-40B4-BE49-F238E27FC236}">
                  <a16:creationId xmlns:a16="http://schemas.microsoft.com/office/drawing/2014/main" id="{36C4D39D-3CF3-4009-BD54-289E4C53C50B}"/>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4" name="Group 313">
            <a:extLst>
              <a:ext uri="{FF2B5EF4-FFF2-40B4-BE49-F238E27FC236}">
                <a16:creationId xmlns:a16="http://schemas.microsoft.com/office/drawing/2014/main" id="{F29CDFF7-3AFE-43FB-B475-8F815BA9C3A9}"/>
              </a:ext>
            </a:extLst>
          </p:cNvPr>
          <p:cNvGrpSpPr/>
          <p:nvPr/>
        </p:nvGrpSpPr>
        <p:grpSpPr>
          <a:xfrm>
            <a:off x="1800522" y="3920275"/>
            <a:ext cx="724024" cy="668530"/>
            <a:chOff x="1999320" y="1708557"/>
            <a:chExt cx="1994038" cy="1841203"/>
          </a:xfrm>
        </p:grpSpPr>
        <p:sp>
          <p:nvSpPr>
            <p:cNvPr id="315" name="Diamond 314">
              <a:extLst>
                <a:ext uri="{FF2B5EF4-FFF2-40B4-BE49-F238E27FC236}">
                  <a16:creationId xmlns:a16="http://schemas.microsoft.com/office/drawing/2014/main" id="{B2EF149E-8E56-4EC1-A36D-7ADFE98BA641}"/>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6" name="Diamond 315">
              <a:extLst>
                <a:ext uri="{FF2B5EF4-FFF2-40B4-BE49-F238E27FC236}">
                  <a16:creationId xmlns:a16="http://schemas.microsoft.com/office/drawing/2014/main" id="{275AA407-9950-4FCC-984F-BF0B35AF33E3}"/>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Freeform: Shape 316">
              <a:extLst>
                <a:ext uri="{FF2B5EF4-FFF2-40B4-BE49-F238E27FC236}">
                  <a16:creationId xmlns:a16="http://schemas.microsoft.com/office/drawing/2014/main" id="{2877EEEA-D401-4A64-B54A-17EA459B9EF9}"/>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Freeform: Shape 317">
              <a:extLst>
                <a:ext uri="{FF2B5EF4-FFF2-40B4-BE49-F238E27FC236}">
                  <a16:creationId xmlns:a16="http://schemas.microsoft.com/office/drawing/2014/main" id="{E74C0EA9-27F4-483D-A402-EB0B2AB2B13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9" name="Group 318">
            <a:extLst>
              <a:ext uri="{FF2B5EF4-FFF2-40B4-BE49-F238E27FC236}">
                <a16:creationId xmlns:a16="http://schemas.microsoft.com/office/drawing/2014/main" id="{A479DB25-03A1-455D-BA5B-386EF12415D6}"/>
              </a:ext>
            </a:extLst>
          </p:cNvPr>
          <p:cNvGrpSpPr/>
          <p:nvPr/>
        </p:nvGrpSpPr>
        <p:grpSpPr>
          <a:xfrm>
            <a:off x="1800522" y="3401604"/>
            <a:ext cx="724024" cy="668530"/>
            <a:chOff x="1999320" y="1708557"/>
            <a:chExt cx="1994038" cy="1841203"/>
          </a:xfrm>
        </p:grpSpPr>
        <p:sp>
          <p:nvSpPr>
            <p:cNvPr id="320" name="Diamond 319">
              <a:extLst>
                <a:ext uri="{FF2B5EF4-FFF2-40B4-BE49-F238E27FC236}">
                  <a16:creationId xmlns:a16="http://schemas.microsoft.com/office/drawing/2014/main" id="{8D7B5D1D-A845-480D-9916-B6302C939C1D}"/>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1" name="Diamond 320">
              <a:extLst>
                <a:ext uri="{FF2B5EF4-FFF2-40B4-BE49-F238E27FC236}">
                  <a16:creationId xmlns:a16="http://schemas.microsoft.com/office/drawing/2014/main" id="{B3B3FDEC-BF3A-4767-9CAF-B81BC9A6BD76}"/>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Freeform: Shape 321">
              <a:extLst>
                <a:ext uri="{FF2B5EF4-FFF2-40B4-BE49-F238E27FC236}">
                  <a16:creationId xmlns:a16="http://schemas.microsoft.com/office/drawing/2014/main" id="{75C4C678-8290-4075-82C0-A3EA02E2F909}"/>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3" name="Freeform: Shape 322">
              <a:extLst>
                <a:ext uri="{FF2B5EF4-FFF2-40B4-BE49-F238E27FC236}">
                  <a16:creationId xmlns:a16="http://schemas.microsoft.com/office/drawing/2014/main" id="{9DE4B347-2CE5-4DF2-8E7A-E0AA1B1F7CBA}"/>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4" name="Group 323">
            <a:extLst>
              <a:ext uri="{FF2B5EF4-FFF2-40B4-BE49-F238E27FC236}">
                <a16:creationId xmlns:a16="http://schemas.microsoft.com/office/drawing/2014/main" id="{C97ADCCF-1F03-452A-B517-97000868DD6B}"/>
              </a:ext>
            </a:extLst>
          </p:cNvPr>
          <p:cNvGrpSpPr/>
          <p:nvPr/>
        </p:nvGrpSpPr>
        <p:grpSpPr>
          <a:xfrm flipH="1">
            <a:off x="3877000" y="2387509"/>
            <a:ext cx="3520687" cy="679078"/>
            <a:chOff x="1037315" y="1953971"/>
            <a:chExt cx="3520687" cy="679078"/>
          </a:xfrm>
        </p:grpSpPr>
        <p:cxnSp>
          <p:nvCxnSpPr>
            <p:cNvPr id="325" name="Straight Connector 324">
              <a:extLst>
                <a:ext uri="{FF2B5EF4-FFF2-40B4-BE49-F238E27FC236}">
                  <a16:creationId xmlns:a16="http://schemas.microsoft.com/office/drawing/2014/main" id="{1B3EE261-7E37-4DD8-BAC5-AAE0D0AFBE3C}"/>
                </a:ext>
              </a:extLst>
            </p:cNvPr>
            <p:cNvCxnSpPr>
              <a:cxnSpLocks/>
              <a:stCxn id="327" idx="6"/>
            </p:cNvCxnSpPr>
            <p:nvPr/>
          </p:nvCxnSpPr>
          <p:spPr>
            <a:xfrm>
              <a:off x="2504013" y="2307330"/>
              <a:ext cx="1886262"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2C071079-A02D-4B3A-BF91-702610F6B8E1}"/>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7" name="Oval 326">
              <a:extLst>
                <a:ext uri="{FF2B5EF4-FFF2-40B4-BE49-F238E27FC236}">
                  <a16:creationId xmlns:a16="http://schemas.microsoft.com/office/drawing/2014/main" id="{C1CF6DA3-6AC3-40B6-94DB-3293164C9853}"/>
                </a:ext>
              </a:extLst>
            </p:cNvPr>
            <p:cNvSpPr/>
            <p:nvPr/>
          </p:nvSpPr>
          <p:spPr>
            <a:xfrm>
              <a:off x="2413297"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sp>
          <p:nvSpPr>
            <p:cNvPr id="328" name="TextBox 327">
              <a:extLst>
                <a:ext uri="{FF2B5EF4-FFF2-40B4-BE49-F238E27FC236}">
                  <a16:creationId xmlns:a16="http://schemas.microsoft.com/office/drawing/2014/main" id="{93E46ACF-C41F-4489-830B-7DB2819F71A4}"/>
                </a:ext>
              </a:extLst>
            </p:cNvPr>
            <p:cNvSpPr txBox="1"/>
            <p:nvPr/>
          </p:nvSpPr>
          <p:spPr>
            <a:xfrm>
              <a:off x="1037315" y="1953971"/>
              <a:ext cx="341414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a:ea typeface="ヒラギノ角ゴ Pro W3"/>
                  <a:cs typeface="+mn-cs"/>
                </a:rPr>
                <a:t>A lump sum is drawn</a:t>
              </a:r>
            </a:p>
          </p:txBody>
        </p:sp>
        <p:sp>
          <p:nvSpPr>
            <p:cNvPr id="329" name="Oval 328">
              <a:extLst>
                <a:ext uri="{FF2B5EF4-FFF2-40B4-BE49-F238E27FC236}">
                  <a16:creationId xmlns:a16="http://schemas.microsoft.com/office/drawing/2014/main" id="{A65ACD86-A42C-42C3-AB04-ACCDAF95BF34}"/>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grpSp>
      <p:cxnSp>
        <p:nvCxnSpPr>
          <p:cNvPr id="330" name="Straight Connector 329">
            <a:extLst>
              <a:ext uri="{FF2B5EF4-FFF2-40B4-BE49-F238E27FC236}">
                <a16:creationId xmlns:a16="http://schemas.microsoft.com/office/drawing/2014/main" id="{CACB2253-47C3-43AA-85E7-EB8C74BEC468}"/>
              </a:ext>
            </a:extLst>
          </p:cNvPr>
          <p:cNvCxnSpPr>
            <a:cxnSpLocks/>
            <a:stCxn id="282" idx="2"/>
            <a:endCxn id="282" idx="3"/>
          </p:cNvCxnSpPr>
          <p:nvPr/>
        </p:nvCxnSpPr>
        <p:spPr>
          <a:xfrm flipH="1" flipV="1">
            <a:off x="2604116" y="3270799"/>
            <a:ext cx="363605" cy="95623"/>
          </a:xfrm>
          <a:prstGeom prst="line">
            <a:avLst/>
          </a:prstGeom>
          <a:ln w="15875">
            <a:solidFill>
              <a:srgbClr val="979797"/>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B5ED3265-67B7-430B-ACA7-C4CB86D8F8F6}"/>
              </a:ext>
            </a:extLst>
          </p:cNvPr>
          <p:cNvCxnSpPr>
            <a:cxnSpLocks/>
            <a:stCxn id="260" idx="0"/>
          </p:cNvCxnSpPr>
          <p:nvPr/>
        </p:nvCxnSpPr>
        <p:spPr>
          <a:xfrm flipH="1">
            <a:off x="2602785" y="3076576"/>
            <a:ext cx="764940" cy="196176"/>
          </a:xfrm>
          <a:prstGeom prst="line">
            <a:avLst/>
          </a:prstGeom>
          <a:ln w="15875">
            <a:solidFill>
              <a:srgbClr val="979797"/>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DDD6D47D-9737-4EDA-8240-EF7EA9E633C2}"/>
              </a:ext>
            </a:extLst>
          </p:cNvPr>
          <p:cNvCxnSpPr>
            <a:cxnSpLocks/>
          </p:cNvCxnSpPr>
          <p:nvPr/>
        </p:nvCxnSpPr>
        <p:spPr>
          <a:xfrm flipH="1" flipV="1">
            <a:off x="2963781" y="3370338"/>
            <a:ext cx="1087" cy="2034872"/>
          </a:xfrm>
          <a:prstGeom prst="line">
            <a:avLst/>
          </a:prstGeom>
          <a:ln w="15875">
            <a:solidFill>
              <a:srgbClr val="979797"/>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DA230B71-6FF1-4FCE-9D84-6B8B2328C3C6}"/>
              </a:ext>
            </a:extLst>
          </p:cNvPr>
          <p:cNvCxnSpPr>
            <a:cxnSpLocks/>
            <a:stCxn id="263" idx="3"/>
            <a:endCxn id="260" idx="0"/>
          </p:cNvCxnSpPr>
          <p:nvPr/>
        </p:nvCxnSpPr>
        <p:spPr>
          <a:xfrm flipH="1" flipV="1">
            <a:off x="3367725" y="3076576"/>
            <a:ext cx="361011" cy="94860"/>
          </a:xfrm>
          <a:prstGeom prst="line">
            <a:avLst/>
          </a:prstGeom>
          <a:ln w="15875">
            <a:solidFill>
              <a:srgbClr val="979797"/>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D497CAA7-9C2A-4859-A93E-991865183424}"/>
              </a:ext>
            </a:extLst>
          </p:cNvPr>
          <p:cNvCxnSpPr>
            <a:cxnSpLocks/>
            <a:endCxn id="263" idx="3"/>
          </p:cNvCxnSpPr>
          <p:nvPr/>
        </p:nvCxnSpPr>
        <p:spPr>
          <a:xfrm flipH="1" flipV="1">
            <a:off x="3728736" y="3171436"/>
            <a:ext cx="7722" cy="2033122"/>
          </a:xfrm>
          <a:prstGeom prst="line">
            <a:avLst/>
          </a:prstGeom>
          <a:ln w="15875">
            <a:solidFill>
              <a:srgbClr val="979797"/>
            </a:solidFill>
          </a:ln>
          <a:effectLst/>
        </p:spPr>
        <p:style>
          <a:lnRef idx="2">
            <a:schemeClr val="accent1"/>
          </a:lnRef>
          <a:fillRef idx="0">
            <a:schemeClr val="accent1"/>
          </a:fillRef>
          <a:effectRef idx="1">
            <a:schemeClr val="accent1"/>
          </a:effectRef>
          <a:fontRef idx="minor">
            <a:schemeClr val="tx1"/>
          </a:fontRef>
        </p:style>
      </p:cxnSp>
      <p:sp>
        <p:nvSpPr>
          <p:cNvPr id="335" name="Rectangle 334">
            <a:extLst>
              <a:ext uri="{FF2B5EF4-FFF2-40B4-BE49-F238E27FC236}">
                <a16:creationId xmlns:a16="http://schemas.microsoft.com/office/drawing/2014/main" id="{99862E37-87F6-40DD-8EDD-DE6BECFD0858}"/>
              </a:ext>
            </a:extLst>
          </p:cNvPr>
          <p:cNvSpPr/>
          <p:nvPr/>
        </p:nvSpPr>
        <p:spPr>
          <a:xfrm>
            <a:off x="455393" y="983955"/>
            <a:ext cx="8350685"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Based on an individual who has no available Personal Allowance in retirement and will pay basic rate tax on withdrawals.</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spTree>
    <p:custDataLst>
      <p:tags r:id="rId1"/>
    </p:custDataLst>
    <p:extLst>
      <p:ext uri="{BB962C8B-B14F-4D97-AF65-F5344CB8AC3E}">
        <p14:creationId xmlns:p14="http://schemas.microsoft.com/office/powerpoint/2010/main" val="16203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0"/>
                                        </p:tgtEl>
                                        <p:attrNameLst>
                                          <p:attrName>style.visibility</p:attrName>
                                        </p:attrNameLst>
                                      </p:cBhvr>
                                      <p:to>
                                        <p:strVal val="visible"/>
                                      </p:to>
                                    </p:set>
                                    <p:animEffect transition="in" filter="wipe(up)">
                                      <p:cBhvr>
                                        <p:cTn id="11" dur="500"/>
                                        <p:tgtEl>
                                          <p:spTgt spid="3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33"/>
                                        </p:tgtEl>
                                        <p:attrNameLst>
                                          <p:attrName>style.visibility</p:attrName>
                                        </p:attrNameLst>
                                      </p:cBhvr>
                                      <p:to>
                                        <p:strVal val="visible"/>
                                      </p:to>
                                    </p:set>
                                    <p:animEffect transition="in" filter="wipe(up)">
                                      <p:cBhvr>
                                        <p:cTn id="15" dur="500"/>
                                        <p:tgtEl>
                                          <p:spTgt spid="333"/>
                                        </p:tgtEl>
                                      </p:cBhvr>
                                    </p:animEffect>
                                  </p:childTnLst>
                                </p:cTn>
                              </p:par>
                              <p:par>
                                <p:cTn id="16" presetID="22" presetClass="entr" presetSubtype="1" fill="hold" nodeType="with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up)">
                                      <p:cBhvr>
                                        <p:cTn id="18" dur="500"/>
                                        <p:tgtEl>
                                          <p:spTgt spid="331"/>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32"/>
                                        </p:tgtEl>
                                        <p:attrNameLst>
                                          <p:attrName>style.visibility</p:attrName>
                                        </p:attrNameLst>
                                      </p:cBhvr>
                                      <p:to>
                                        <p:strVal val="visible"/>
                                      </p:to>
                                    </p:set>
                                    <p:animEffect transition="in" filter="wipe(up)">
                                      <p:cBhvr>
                                        <p:cTn id="22" dur="500"/>
                                        <p:tgtEl>
                                          <p:spTgt spid="332"/>
                                        </p:tgtEl>
                                      </p:cBhvr>
                                    </p:animEffect>
                                  </p:childTnLst>
                                </p:cTn>
                              </p:par>
                              <p:par>
                                <p:cTn id="23" presetID="22" presetClass="entr" presetSubtype="1" fill="hold" nodeType="withEffect">
                                  <p:stCondLst>
                                    <p:cond delay="0"/>
                                  </p:stCondLst>
                                  <p:childTnLst>
                                    <p:set>
                                      <p:cBhvr>
                                        <p:cTn id="24" dur="1" fill="hold">
                                          <p:stCondLst>
                                            <p:cond delay="0"/>
                                          </p:stCondLst>
                                        </p:cTn>
                                        <p:tgtEl>
                                          <p:spTgt spid="334"/>
                                        </p:tgtEl>
                                        <p:attrNameLst>
                                          <p:attrName>style.visibility</p:attrName>
                                        </p:attrNameLst>
                                      </p:cBhvr>
                                      <p:to>
                                        <p:strVal val="visible"/>
                                      </p:to>
                                    </p:set>
                                    <p:animEffect transition="in" filter="wipe(up)">
                                      <p:cBhvr>
                                        <p:cTn id="25"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A86A5-5E3B-4E3B-9413-CF12F9E94FC3}"/>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relief versus tax cost.</a:t>
            </a:r>
          </a:p>
        </p:txBody>
      </p:sp>
      <p:grpSp>
        <p:nvGrpSpPr>
          <p:cNvPr id="4" name="Group 3">
            <a:extLst>
              <a:ext uri="{FF2B5EF4-FFF2-40B4-BE49-F238E27FC236}">
                <a16:creationId xmlns:a16="http://schemas.microsoft.com/office/drawing/2014/main" id="{03D6299E-C136-4A43-BB62-B01D3FB06E36}"/>
              </a:ext>
            </a:extLst>
          </p:cNvPr>
          <p:cNvGrpSpPr/>
          <p:nvPr/>
        </p:nvGrpSpPr>
        <p:grpSpPr>
          <a:xfrm>
            <a:off x="1801487" y="4293359"/>
            <a:ext cx="724024" cy="668530"/>
            <a:chOff x="1999320" y="1708557"/>
            <a:chExt cx="1994038" cy="1841203"/>
          </a:xfrm>
          <a:effectLst/>
        </p:grpSpPr>
        <p:sp>
          <p:nvSpPr>
            <p:cNvPr id="5" name="Diamond 4">
              <a:extLst>
                <a:ext uri="{FF2B5EF4-FFF2-40B4-BE49-F238E27FC236}">
                  <a16:creationId xmlns:a16="http://schemas.microsoft.com/office/drawing/2014/main" id="{C71B08F7-2B5C-4DF7-9817-CB05A3631D9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Diamond 5">
              <a:extLst>
                <a:ext uri="{FF2B5EF4-FFF2-40B4-BE49-F238E27FC236}">
                  <a16:creationId xmlns:a16="http://schemas.microsoft.com/office/drawing/2014/main" id="{529A0FE7-A569-49A2-99D6-C48DCDB77F9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748D8860-2B45-4E4E-809F-6EAC34D3B88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9B8C170C-C6CB-4642-93E0-E79AAF97242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A678C61F-0EAB-439C-B535-39503A13C830}"/>
              </a:ext>
            </a:extLst>
          </p:cNvPr>
          <p:cNvGrpSpPr/>
          <p:nvPr/>
        </p:nvGrpSpPr>
        <p:grpSpPr>
          <a:xfrm>
            <a:off x="2204316" y="4399982"/>
            <a:ext cx="724024" cy="668529"/>
            <a:chOff x="1999320" y="1708557"/>
            <a:chExt cx="1994038" cy="1841203"/>
          </a:xfrm>
        </p:grpSpPr>
        <p:sp>
          <p:nvSpPr>
            <p:cNvPr id="10" name="Diamond 9">
              <a:extLst>
                <a:ext uri="{FF2B5EF4-FFF2-40B4-BE49-F238E27FC236}">
                  <a16:creationId xmlns:a16="http://schemas.microsoft.com/office/drawing/2014/main" id="{E447B020-CC38-467E-9DB6-17700093D37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iamond 10">
              <a:extLst>
                <a:ext uri="{FF2B5EF4-FFF2-40B4-BE49-F238E27FC236}">
                  <a16:creationId xmlns:a16="http://schemas.microsoft.com/office/drawing/2014/main" id="{2FADF134-FEEB-42C8-B769-5C6ECE9505C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6C3C989C-6281-480D-892A-D54B9B5F5B1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D8EF8360-DEA9-4D7A-9071-1F755B99CAC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54EA2A56-FF04-45AA-BFC0-5933182461C1}"/>
              </a:ext>
            </a:extLst>
          </p:cNvPr>
          <p:cNvGrpSpPr/>
          <p:nvPr/>
        </p:nvGrpSpPr>
        <p:grpSpPr>
          <a:xfrm>
            <a:off x="2607145" y="4506608"/>
            <a:ext cx="724024" cy="668529"/>
            <a:chOff x="1999320" y="1708557"/>
            <a:chExt cx="1994038" cy="1841203"/>
          </a:xfrm>
        </p:grpSpPr>
        <p:sp>
          <p:nvSpPr>
            <p:cNvPr id="15" name="Diamond 14">
              <a:extLst>
                <a:ext uri="{FF2B5EF4-FFF2-40B4-BE49-F238E27FC236}">
                  <a16:creationId xmlns:a16="http://schemas.microsoft.com/office/drawing/2014/main" id="{886EB471-FEF5-4A92-AB60-FF3CADAA01F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Diamond 15">
              <a:extLst>
                <a:ext uri="{FF2B5EF4-FFF2-40B4-BE49-F238E27FC236}">
                  <a16:creationId xmlns:a16="http://schemas.microsoft.com/office/drawing/2014/main" id="{72FD67AB-B685-49A5-80FE-39AF4190523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F9728510-A297-427A-93D5-B35E9AAABA9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9050BAF7-C906-4F55-A633-D2A9A4DD777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7AC2049C-F1C6-4303-9496-433A272F863D}"/>
              </a:ext>
            </a:extLst>
          </p:cNvPr>
          <p:cNvGrpSpPr/>
          <p:nvPr/>
        </p:nvGrpSpPr>
        <p:grpSpPr>
          <a:xfrm>
            <a:off x="1801487" y="3774689"/>
            <a:ext cx="724024" cy="668530"/>
            <a:chOff x="1999320" y="1708557"/>
            <a:chExt cx="1994038" cy="1841203"/>
          </a:xfrm>
          <a:effectLst/>
        </p:grpSpPr>
        <p:sp>
          <p:nvSpPr>
            <p:cNvPr id="20" name="Diamond 19">
              <a:extLst>
                <a:ext uri="{FF2B5EF4-FFF2-40B4-BE49-F238E27FC236}">
                  <a16:creationId xmlns:a16="http://schemas.microsoft.com/office/drawing/2014/main" id="{C32519AE-A601-4FD4-8E95-4E5032FB114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Diamond 20">
              <a:extLst>
                <a:ext uri="{FF2B5EF4-FFF2-40B4-BE49-F238E27FC236}">
                  <a16:creationId xmlns:a16="http://schemas.microsoft.com/office/drawing/2014/main" id="{6FF182B5-623A-4DEF-A7B0-739D47BDA68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C2D34115-2A31-484C-BD34-BAE6D451FD5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694E309A-976C-429D-9418-DD81C4D36C5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BB923F22-FD6D-403B-A87D-02A11D54FDA9}"/>
              </a:ext>
            </a:extLst>
          </p:cNvPr>
          <p:cNvGrpSpPr/>
          <p:nvPr/>
        </p:nvGrpSpPr>
        <p:grpSpPr>
          <a:xfrm>
            <a:off x="2204316" y="3881312"/>
            <a:ext cx="724024" cy="668529"/>
            <a:chOff x="1999320" y="1708557"/>
            <a:chExt cx="1994038" cy="1841203"/>
          </a:xfrm>
        </p:grpSpPr>
        <p:sp>
          <p:nvSpPr>
            <p:cNvPr id="25" name="Diamond 24">
              <a:extLst>
                <a:ext uri="{FF2B5EF4-FFF2-40B4-BE49-F238E27FC236}">
                  <a16:creationId xmlns:a16="http://schemas.microsoft.com/office/drawing/2014/main" id="{8DE28C65-EDA3-4DAD-8967-15B77E550F7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Diamond 25">
              <a:extLst>
                <a:ext uri="{FF2B5EF4-FFF2-40B4-BE49-F238E27FC236}">
                  <a16:creationId xmlns:a16="http://schemas.microsoft.com/office/drawing/2014/main" id="{63AD9E8C-C33D-4A96-B98A-6C1ED05827B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7AD5E6D5-C08F-4C6E-AD47-A3BAE4EEF65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EE1B723E-A395-4746-9C40-2EFFF539CE4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0EE3965A-3331-46A5-84EC-FB2AC2719959}"/>
              </a:ext>
            </a:extLst>
          </p:cNvPr>
          <p:cNvGrpSpPr/>
          <p:nvPr/>
        </p:nvGrpSpPr>
        <p:grpSpPr>
          <a:xfrm>
            <a:off x="2607145" y="3987937"/>
            <a:ext cx="724024" cy="668529"/>
            <a:chOff x="1999320" y="1708557"/>
            <a:chExt cx="1994038" cy="1841203"/>
          </a:xfrm>
        </p:grpSpPr>
        <p:sp>
          <p:nvSpPr>
            <p:cNvPr id="30" name="Diamond 29">
              <a:extLst>
                <a:ext uri="{FF2B5EF4-FFF2-40B4-BE49-F238E27FC236}">
                  <a16:creationId xmlns:a16="http://schemas.microsoft.com/office/drawing/2014/main" id="{E56E2EEC-8A30-4408-B784-1FD60AAB30F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Diamond 30">
              <a:extLst>
                <a:ext uri="{FF2B5EF4-FFF2-40B4-BE49-F238E27FC236}">
                  <a16:creationId xmlns:a16="http://schemas.microsoft.com/office/drawing/2014/main" id="{F64F7594-9C53-4EBF-95D8-5ED4D39641A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05B4D8D5-AB58-4790-B219-B12D24A3946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237E25DD-C4B7-48BC-83BC-BCA482C0277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9A4374FC-6D27-48C7-A636-EBA3A491CBED}"/>
              </a:ext>
            </a:extLst>
          </p:cNvPr>
          <p:cNvGrpSpPr/>
          <p:nvPr/>
        </p:nvGrpSpPr>
        <p:grpSpPr>
          <a:xfrm>
            <a:off x="1801487" y="3256017"/>
            <a:ext cx="724024" cy="668530"/>
            <a:chOff x="1999320" y="1708557"/>
            <a:chExt cx="1994038" cy="1841203"/>
          </a:xfrm>
          <a:effectLst/>
        </p:grpSpPr>
        <p:sp>
          <p:nvSpPr>
            <p:cNvPr id="35" name="Diamond 34">
              <a:extLst>
                <a:ext uri="{FF2B5EF4-FFF2-40B4-BE49-F238E27FC236}">
                  <a16:creationId xmlns:a16="http://schemas.microsoft.com/office/drawing/2014/main" id="{CCD4603A-36D4-4BC9-A4F2-06F1F3EF8952}"/>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Diamond 35">
              <a:extLst>
                <a:ext uri="{FF2B5EF4-FFF2-40B4-BE49-F238E27FC236}">
                  <a16:creationId xmlns:a16="http://schemas.microsoft.com/office/drawing/2014/main" id="{95F878EF-BB0E-4651-9D70-D05802EF66E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0D10CF68-002E-4BE2-9918-99003F993AD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07CA8543-E60A-4CB8-998D-B95920F8FF8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45D6F587-E64D-4393-9C18-698A254D8039}"/>
              </a:ext>
            </a:extLst>
          </p:cNvPr>
          <p:cNvGrpSpPr/>
          <p:nvPr/>
        </p:nvGrpSpPr>
        <p:grpSpPr>
          <a:xfrm>
            <a:off x="2204316" y="3362641"/>
            <a:ext cx="724024" cy="668529"/>
            <a:chOff x="1999320" y="1708557"/>
            <a:chExt cx="1994038" cy="1841203"/>
          </a:xfrm>
        </p:grpSpPr>
        <p:sp>
          <p:nvSpPr>
            <p:cNvPr id="40" name="Diamond 39">
              <a:extLst>
                <a:ext uri="{FF2B5EF4-FFF2-40B4-BE49-F238E27FC236}">
                  <a16:creationId xmlns:a16="http://schemas.microsoft.com/office/drawing/2014/main" id="{55D9F162-C0EA-4964-AD5F-7CAFD0AD660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Diamond 40">
              <a:extLst>
                <a:ext uri="{FF2B5EF4-FFF2-40B4-BE49-F238E27FC236}">
                  <a16:creationId xmlns:a16="http://schemas.microsoft.com/office/drawing/2014/main" id="{65B67166-4152-4319-8FCE-B805F9031F6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7A3E13B2-3A53-40CA-9BB1-F74C8D1677E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9BB87289-B64F-405B-9F8D-C2C579B5B42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B9A33DAC-5850-4A98-A612-239DEF7CD13D}"/>
              </a:ext>
            </a:extLst>
          </p:cNvPr>
          <p:cNvGrpSpPr/>
          <p:nvPr/>
        </p:nvGrpSpPr>
        <p:grpSpPr>
          <a:xfrm>
            <a:off x="2607145" y="3469266"/>
            <a:ext cx="724024" cy="668529"/>
            <a:chOff x="1999320" y="1708557"/>
            <a:chExt cx="1994038" cy="1841203"/>
          </a:xfrm>
        </p:grpSpPr>
        <p:sp>
          <p:nvSpPr>
            <p:cNvPr id="45" name="Diamond 44">
              <a:extLst>
                <a:ext uri="{FF2B5EF4-FFF2-40B4-BE49-F238E27FC236}">
                  <a16:creationId xmlns:a16="http://schemas.microsoft.com/office/drawing/2014/main" id="{D6C13169-9A6D-4B2B-909A-11D3E19C2BC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Diamond 45">
              <a:extLst>
                <a:ext uri="{FF2B5EF4-FFF2-40B4-BE49-F238E27FC236}">
                  <a16:creationId xmlns:a16="http://schemas.microsoft.com/office/drawing/2014/main" id="{72F19EA9-6BB8-4A9F-BB61-CBEE21C3B6A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2F95C9FC-0DC8-4EBF-9555-B2024CEBF8D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FF002509-9BEB-4B4A-A34E-43D0AD6D9F1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9" name="Group 48">
            <a:extLst>
              <a:ext uri="{FF2B5EF4-FFF2-40B4-BE49-F238E27FC236}">
                <a16:creationId xmlns:a16="http://schemas.microsoft.com/office/drawing/2014/main" id="{CA7E4E7E-1675-41A9-894E-BAD57020049E}"/>
              </a:ext>
            </a:extLst>
          </p:cNvPr>
          <p:cNvGrpSpPr/>
          <p:nvPr/>
        </p:nvGrpSpPr>
        <p:grpSpPr>
          <a:xfrm>
            <a:off x="1802091" y="2749308"/>
            <a:ext cx="724024" cy="668530"/>
            <a:chOff x="1999320" y="1708557"/>
            <a:chExt cx="1994038" cy="1841203"/>
          </a:xfrm>
          <a:effectLst/>
        </p:grpSpPr>
        <p:sp>
          <p:nvSpPr>
            <p:cNvPr id="50" name="Diamond 49">
              <a:extLst>
                <a:ext uri="{FF2B5EF4-FFF2-40B4-BE49-F238E27FC236}">
                  <a16:creationId xmlns:a16="http://schemas.microsoft.com/office/drawing/2014/main" id="{328B1416-C32E-4C5E-93E7-231A7F83DAB6}"/>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Diamond 50">
              <a:extLst>
                <a:ext uri="{FF2B5EF4-FFF2-40B4-BE49-F238E27FC236}">
                  <a16:creationId xmlns:a16="http://schemas.microsoft.com/office/drawing/2014/main" id="{1940C46E-C8C4-48A6-A27F-BE911AE1829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052098EC-3C72-4DDF-98CC-8F46160FCBA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B7BC3ADD-107B-4D8B-989B-3AAA77EB4AC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3204EB96-E5D3-4AE1-B98E-C70AC31181C6}"/>
              </a:ext>
            </a:extLst>
          </p:cNvPr>
          <p:cNvGrpSpPr/>
          <p:nvPr/>
        </p:nvGrpSpPr>
        <p:grpSpPr>
          <a:xfrm>
            <a:off x="2204316" y="2862428"/>
            <a:ext cx="724024" cy="668529"/>
            <a:chOff x="1999320" y="1708557"/>
            <a:chExt cx="1994038" cy="1841203"/>
          </a:xfrm>
        </p:grpSpPr>
        <p:sp>
          <p:nvSpPr>
            <p:cNvPr id="55" name="Diamond 54">
              <a:extLst>
                <a:ext uri="{FF2B5EF4-FFF2-40B4-BE49-F238E27FC236}">
                  <a16:creationId xmlns:a16="http://schemas.microsoft.com/office/drawing/2014/main" id="{E760A39E-08D8-49D4-BFBC-1E824BCAB9BB}"/>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Diamond 55">
              <a:extLst>
                <a:ext uri="{FF2B5EF4-FFF2-40B4-BE49-F238E27FC236}">
                  <a16:creationId xmlns:a16="http://schemas.microsoft.com/office/drawing/2014/main" id="{0E5CECF2-A6B7-417F-85F8-C2B00B146F1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6BEACBDE-5FF6-4277-A2D4-046F647171F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268B3676-5548-40F7-97BB-D6DB8F42E07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4F13BCA5-4185-4C69-A6B2-3E2F09FF85B2}"/>
              </a:ext>
            </a:extLst>
          </p:cNvPr>
          <p:cNvGrpSpPr/>
          <p:nvPr/>
        </p:nvGrpSpPr>
        <p:grpSpPr>
          <a:xfrm>
            <a:off x="2607145" y="2970744"/>
            <a:ext cx="724024" cy="668529"/>
            <a:chOff x="1999320" y="1708557"/>
            <a:chExt cx="1994038" cy="1841203"/>
          </a:xfrm>
        </p:grpSpPr>
        <p:sp>
          <p:nvSpPr>
            <p:cNvPr id="60" name="Diamond 59">
              <a:extLst>
                <a:ext uri="{FF2B5EF4-FFF2-40B4-BE49-F238E27FC236}">
                  <a16:creationId xmlns:a16="http://schemas.microsoft.com/office/drawing/2014/main" id="{6B0709C3-1063-4A0A-8560-69A8465D213D}"/>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Diamond 60">
              <a:extLst>
                <a:ext uri="{FF2B5EF4-FFF2-40B4-BE49-F238E27FC236}">
                  <a16:creationId xmlns:a16="http://schemas.microsoft.com/office/drawing/2014/main" id="{414A7B26-BE31-4633-B416-ADDC3E069B9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51DBE60B-24C0-46FE-B9A2-D76CB492EC9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6BAE7BBD-30FE-48B4-A38A-F6AC33F6444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4" name="Group 63">
            <a:extLst>
              <a:ext uri="{FF2B5EF4-FFF2-40B4-BE49-F238E27FC236}">
                <a16:creationId xmlns:a16="http://schemas.microsoft.com/office/drawing/2014/main" id="{BD6478EF-4B2C-4080-9CF8-E0A4878A1CD0}"/>
              </a:ext>
            </a:extLst>
          </p:cNvPr>
          <p:cNvGrpSpPr/>
          <p:nvPr/>
        </p:nvGrpSpPr>
        <p:grpSpPr>
          <a:xfrm>
            <a:off x="1399756" y="4408417"/>
            <a:ext cx="724024" cy="668530"/>
            <a:chOff x="1999320" y="1708557"/>
            <a:chExt cx="1994038" cy="1841203"/>
          </a:xfrm>
          <a:effectLst/>
        </p:grpSpPr>
        <p:sp>
          <p:nvSpPr>
            <p:cNvPr id="65" name="Diamond 64">
              <a:extLst>
                <a:ext uri="{FF2B5EF4-FFF2-40B4-BE49-F238E27FC236}">
                  <a16:creationId xmlns:a16="http://schemas.microsoft.com/office/drawing/2014/main" id="{F29964F4-C6DA-4A3F-91B5-972F8C8271B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Diamond 65">
              <a:extLst>
                <a:ext uri="{FF2B5EF4-FFF2-40B4-BE49-F238E27FC236}">
                  <a16:creationId xmlns:a16="http://schemas.microsoft.com/office/drawing/2014/main" id="{D2AEF4FF-621D-4743-9F1D-4C11681F805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2830559F-C7F1-4F79-8E24-9F8CB27958F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C01F1057-4E00-4F7A-AD7B-4ACE755ECC4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06D5CF5F-BA4F-4D7B-81F2-CEA305A31696}"/>
              </a:ext>
            </a:extLst>
          </p:cNvPr>
          <p:cNvGrpSpPr/>
          <p:nvPr/>
        </p:nvGrpSpPr>
        <p:grpSpPr>
          <a:xfrm>
            <a:off x="1802585" y="4515041"/>
            <a:ext cx="724024" cy="668529"/>
            <a:chOff x="1999320" y="1708557"/>
            <a:chExt cx="1994038" cy="1841203"/>
          </a:xfrm>
        </p:grpSpPr>
        <p:sp>
          <p:nvSpPr>
            <p:cNvPr id="70" name="Diamond 69">
              <a:extLst>
                <a:ext uri="{FF2B5EF4-FFF2-40B4-BE49-F238E27FC236}">
                  <a16:creationId xmlns:a16="http://schemas.microsoft.com/office/drawing/2014/main" id="{1C4B681C-6B37-4FC4-87CD-3AEE66244A4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Diamond 70">
              <a:extLst>
                <a:ext uri="{FF2B5EF4-FFF2-40B4-BE49-F238E27FC236}">
                  <a16:creationId xmlns:a16="http://schemas.microsoft.com/office/drawing/2014/main" id="{0A47037F-5449-4AAB-AF66-8B09A1B48C5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E70F70B9-379B-4D66-A739-951534D195D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339A2AB7-0AF1-41CA-865D-9E5D653A85E4}"/>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4" name="Group 73">
            <a:extLst>
              <a:ext uri="{FF2B5EF4-FFF2-40B4-BE49-F238E27FC236}">
                <a16:creationId xmlns:a16="http://schemas.microsoft.com/office/drawing/2014/main" id="{D4E4D456-0EFF-4BA1-AF32-B5851EEDE0AC}"/>
              </a:ext>
            </a:extLst>
          </p:cNvPr>
          <p:cNvGrpSpPr/>
          <p:nvPr/>
        </p:nvGrpSpPr>
        <p:grpSpPr>
          <a:xfrm>
            <a:off x="2205414" y="4621665"/>
            <a:ext cx="724024" cy="668529"/>
            <a:chOff x="1999320" y="1708557"/>
            <a:chExt cx="1994038" cy="1841203"/>
          </a:xfrm>
        </p:grpSpPr>
        <p:sp>
          <p:nvSpPr>
            <p:cNvPr id="75" name="Diamond 74">
              <a:extLst>
                <a:ext uri="{FF2B5EF4-FFF2-40B4-BE49-F238E27FC236}">
                  <a16:creationId xmlns:a16="http://schemas.microsoft.com/office/drawing/2014/main" id="{E3ACE28A-8006-4124-8376-6E521097F30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Diamond 75">
              <a:extLst>
                <a:ext uri="{FF2B5EF4-FFF2-40B4-BE49-F238E27FC236}">
                  <a16:creationId xmlns:a16="http://schemas.microsoft.com/office/drawing/2014/main" id="{E00ECA52-3311-4043-8E9F-86EABFE6ECC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54D281FA-887C-40B2-BD5C-6CD19F3948F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780F2971-A9A8-4101-B4BD-F93DFF3F82F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id="{58FF702F-89CD-4E54-813D-3E1C5D8778C7}"/>
              </a:ext>
            </a:extLst>
          </p:cNvPr>
          <p:cNvGrpSpPr/>
          <p:nvPr/>
        </p:nvGrpSpPr>
        <p:grpSpPr>
          <a:xfrm>
            <a:off x="1399756" y="3889747"/>
            <a:ext cx="724024" cy="668530"/>
            <a:chOff x="1999320" y="1708557"/>
            <a:chExt cx="1994038" cy="1841203"/>
          </a:xfrm>
          <a:effectLst/>
        </p:grpSpPr>
        <p:sp>
          <p:nvSpPr>
            <p:cNvPr id="80" name="Diamond 79">
              <a:extLst>
                <a:ext uri="{FF2B5EF4-FFF2-40B4-BE49-F238E27FC236}">
                  <a16:creationId xmlns:a16="http://schemas.microsoft.com/office/drawing/2014/main" id="{5219A6B9-072B-4E42-A2A8-E6EE46D4797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Diamond 80">
              <a:extLst>
                <a:ext uri="{FF2B5EF4-FFF2-40B4-BE49-F238E27FC236}">
                  <a16:creationId xmlns:a16="http://schemas.microsoft.com/office/drawing/2014/main" id="{71BF9C84-1B09-43B7-89BF-B9A8508FD71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F89A24F2-5778-4747-B7C2-CB35D783179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Freeform: Shape 82">
              <a:extLst>
                <a:ext uri="{FF2B5EF4-FFF2-40B4-BE49-F238E27FC236}">
                  <a16:creationId xmlns:a16="http://schemas.microsoft.com/office/drawing/2014/main" id="{614357EC-6334-4901-83E5-723491C3B67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5B1B756A-88C3-44D6-8C54-79AF73C8A559}"/>
              </a:ext>
            </a:extLst>
          </p:cNvPr>
          <p:cNvGrpSpPr/>
          <p:nvPr/>
        </p:nvGrpSpPr>
        <p:grpSpPr>
          <a:xfrm>
            <a:off x="1802585" y="3996371"/>
            <a:ext cx="724024" cy="668529"/>
            <a:chOff x="1999320" y="1708557"/>
            <a:chExt cx="1994038" cy="1841203"/>
          </a:xfrm>
        </p:grpSpPr>
        <p:sp>
          <p:nvSpPr>
            <p:cNvPr id="85" name="Diamond 84">
              <a:extLst>
                <a:ext uri="{FF2B5EF4-FFF2-40B4-BE49-F238E27FC236}">
                  <a16:creationId xmlns:a16="http://schemas.microsoft.com/office/drawing/2014/main" id="{E0C1F9E0-1270-4286-9CFC-E02C777A4D7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Diamond 85">
              <a:extLst>
                <a:ext uri="{FF2B5EF4-FFF2-40B4-BE49-F238E27FC236}">
                  <a16:creationId xmlns:a16="http://schemas.microsoft.com/office/drawing/2014/main" id="{7EE6F307-D615-4E8B-9A7C-C56A7C52D4D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476FABA0-3DCA-4DE3-962E-2540673CEB5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Freeform: Shape 87">
              <a:extLst>
                <a:ext uri="{FF2B5EF4-FFF2-40B4-BE49-F238E27FC236}">
                  <a16:creationId xmlns:a16="http://schemas.microsoft.com/office/drawing/2014/main" id="{33CE13AF-F077-4E7E-AD0E-0B62D475DC5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id="{509A17F7-EE24-4ABE-8B0A-1B90308D064C}"/>
              </a:ext>
            </a:extLst>
          </p:cNvPr>
          <p:cNvGrpSpPr/>
          <p:nvPr/>
        </p:nvGrpSpPr>
        <p:grpSpPr>
          <a:xfrm>
            <a:off x="2205414" y="4102995"/>
            <a:ext cx="724024" cy="668529"/>
            <a:chOff x="1999320" y="1708557"/>
            <a:chExt cx="1994038" cy="1841203"/>
          </a:xfrm>
        </p:grpSpPr>
        <p:sp>
          <p:nvSpPr>
            <p:cNvPr id="90" name="Diamond 89">
              <a:extLst>
                <a:ext uri="{FF2B5EF4-FFF2-40B4-BE49-F238E27FC236}">
                  <a16:creationId xmlns:a16="http://schemas.microsoft.com/office/drawing/2014/main" id="{5667DA72-013F-4DBB-84BD-76E705F9DE8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Diamond 90">
              <a:extLst>
                <a:ext uri="{FF2B5EF4-FFF2-40B4-BE49-F238E27FC236}">
                  <a16:creationId xmlns:a16="http://schemas.microsoft.com/office/drawing/2014/main" id="{991481BA-BBFE-4144-A134-ADA0568DC0C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B80ED021-9118-4449-99CA-D30E7EC7DFB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529765D0-01D2-453F-9605-AB2D490C651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381C0139-446B-41F6-A987-EF4C540C1B1C}"/>
              </a:ext>
            </a:extLst>
          </p:cNvPr>
          <p:cNvGrpSpPr/>
          <p:nvPr/>
        </p:nvGrpSpPr>
        <p:grpSpPr>
          <a:xfrm>
            <a:off x="1399756" y="3371075"/>
            <a:ext cx="724024" cy="668530"/>
            <a:chOff x="1999320" y="1708557"/>
            <a:chExt cx="1994038" cy="1841203"/>
          </a:xfrm>
          <a:effectLst/>
        </p:grpSpPr>
        <p:sp>
          <p:nvSpPr>
            <p:cNvPr id="95" name="Diamond 94">
              <a:extLst>
                <a:ext uri="{FF2B5EF4-FFF2-40B4-BE49-F238E27FC236}">
                  <a16:creationId xmlns:a16="http://schemas.microsoft.com/office/drawing/2014/main" id="{AA1C5CFB-2C96-4EF8-9602-DC7046836982}"/>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Diamond 95">
              <a:extLst>
                <a:ext uri="{FF2B5EF4-FFF2-40B4-BE49-F238E27FC236}">
                  <a16:creationId xmlns:a16="http://schemas.microsoft.com/office/drawing/2014/main" id="{583B7B57-6C1B-4F86-921F-9220EFFA34A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id="{3FDA173D-3DCA-48B9-9FDE-9B26DC7151D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Freeform: Shape 97">
              <a:extLst>
                <a:ext uri="{FF2B5EF4-FFF2-40B4-BE49-F238E27FC236}">
                  <a16:creationId xmlns:a16="http://schemas.microsoft.com/office/drawing/2014/main" id="{44E46E75-DE70-4F11-8A9E-3D5CE89FA5F4}"/>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2E6424C0-75BA-4206-9D69-41C0D56BCBB8}"/>
              </a:ext>
            </a:extLst>
          </p:cNvPr>
          <p:cNvGrpSpPr/>
          <p:nvPr/>
        </p:nvGrpSpPr>
        <p:grpSpPr>
          <a:xfrm>
            <a:off x="1802585" y="3477699"/>
            <a:ext cx="724024" cy="668529"/>
            <a:chOff x="1999320" y="1708557"/>
            <a:chExt cx="1994038" cy="1841203"/>
          </a:xfrm>
        </p:grpSpPr>
        <p:sp>
          <p:nvSpPr>
            <p:cNvPr id="100" name="Diamond 99">
              <a:extLst>
                <a:ext uri="{FF2B5EF4-FFF2-40B4-BE49-F238E27FC236}">
                  <a16:creationId xmlns:a16="http://schemas.microsoft.com/office/drawing/2014/main" id="{A18DF477-53CB-48B6-8662-46C6AEC3A41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Diamond 100">
              <a:extLst>
                <a:ext uri="{FF2B5EF4-FFF2-40B4-BE49-F238E27FC236}">
                  <a16:creationId xmlns:a16="http://schemas.microsoft.com/office/drawing/2014/main" id="{1CC38FDF-2A71-48A4-B26A-49592562688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E386A159-8E77-470F-8856-EE91BEC4DBB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9F8CB600-996E-4ADD-A75F-2653D66D20F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4" name="Group 103">
            <a:extLst>
              <a:ext uri="{FF2B5EF4-FFF2-40B4-BE49-F238E27FC236}">
                <a16:creationId xmlns:a16="http://schemas.microsoft.com/office/drawing/2014/main" id="{7BB13568-63F5-4642-BAA7-F077328D09EF}"/>
              </a:ext>
            </a:extLst>
          </p:cNvPr>
          <p:cNvGrpSpPr/>
          <p:nvPr/>
        </p:nvGrpSpPr>
        <p:grpSpPr>
          <a:xfrm>
            <a:off x="2205414" y="3584323"/>
            <a:ext cx="724024" cy="668529"/>
            <a:chOff x="1999320" y="1708557"/>
            <a:chExt cx="1994038" cy="1841203"/>
          </a:xfrm>
        </p:grpSpPr>
        <p:sp>
          <p:nvSpPr>
            <p:cNvPr id="105" name="Diamond 104">
              <a:extLst>
                <a:ext uri="{FF2B5EF4-FFF2-40B4-BE49-F238E27FC236}">
                  <a16:creationId xmlns:a16="http://schemas.microsoft.com/office/drawing/2014/main" id="{EBE5807F-2ACF-404E-A881-0BDBFCD58F5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Diamond 105">
              <a:extLst>
                <a:ext uri="{FF2B5EF4-FFF2-40B4-BE49-F238E27FC236}">
                  <a16:creationId xmlns:a16="http://schemas.microsoft.com/office/drawing/2014/main" id="{71F3EA9A-09D1-42C7-BE18-83066D6BA51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2D45B586-0B39-4C4D-921A-BB445ABED26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2C84418F-E38E-4BDB-9DDA-813B3A707F7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3C75726E-7891-4A2F-83C5-38F7922B6EF7}"/>
              </a:ext>
            </a:extLst>
          </p:cNvPr>
          <p:cNvGrpSpPr/>
          <p:nvPr/>
        </p:nvGrpSpPr>
        <p:grpSpPr>
          <a:xfrm>
            <a:off x="1399756" y="2852607"/>
            <a:ext cx="724024" cy="668530"/>
            <a:chOff x="1999320" y="1708557"/>
            <a:chExt cx="1994038" cy="1841203"/>
          </a:xfrm>
          <a:effectLst/>
        </p:grpSpPr>
        <p:sp>
          <p:nvSpPr>
            <p:cNvPr id="110" name="Diamond 109">
              <a:extLst>
                <a:ext uri="{FF2B5EF4-FFF2-40B4-BE49-F238E27FC236}">
                  <a16:creationId xmlns:a16="http://schemas.microsoft.com/office/drawing/2014/main" id="{97F1B219-4CFF-4C6B-9183-AC5B72275B16}"/>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Diamond 110">
              <a:extLst>
                <a:ext uri="{FF2B5EF4-FFF2-40B4-BE49-F238E27FC236}">
                  <a16:creationId xmlns:a16="http://schemas.microsoft.com/office/drawing/2014/main" id="{BB46E78C-B27F-43B8-9936-683AE60B5A8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E3AAA4FA-624E-4FA8-8133-95B9830D21C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Freeform: Shape 112">
              <a:extLst>
                <a:ext uri="{FF2B5EF4-FFF2-40B4-BE49-F238E27FC236}">
                  <a16:creationId xmlns:a16="http://schemas.microsoft.com/office/drawing/2014/main" id="{75F055E4-35C3-4CAD-A351-A025B9EFF89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D65F9898-22BF-45BE-B4FD-8CB329272A5A}"/>
              </a:ext>
            </a:extLst>
          </p:cNvPr>
          <p:cNvGrpSpPr/>
          <p:nvPr/>
        </p:nvGrpSpPr>
        <p:grpSpPr>
          <a:xfrm>
            <a:off x="1802585" y="2957260"/>
            <a:ext cx="724024" cy="668529"/>
            <a:chOff x="1999320" y="1708557"/>
            <a:chExt cx="1994038" cy="1841203"/>
          </a:xfrm>
        </p:grpSpPr>
        <p:sp>
          <p:nvSpPr>
            <p:cNvPr id="115" name="Diamond 114">
              <a:extLst>
                <a:ext uri="{FF2B5EF4-FFF2-40B4-BE49-F238E27FC236}">
                  <a16:creationId xmlns:a16="http://schemas.microsoft.com/office/drawing/2014/main" id="{FB474AAA-F176-43F1-800C-3D0898468357}"/>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Diamond 115">
              <a:extLst>
                <a:ext uri="{FF2B5EF4-FFF2-40B4-BE49-F238E27FC236}">
                  <a16:creationId xmlns:a16="http://schemas.microsoft.com/office/drawing/2014/main" id="{1F71977E-81CC-4945-855E-F4E849ADC6A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2EB7C012-31DA-4087-9F6C-C15F04A98A8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DD97467F-52F9-43D8-97CB-2AD3ED9948A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9" name="Group 118">
            <a:extLst>
              <a:ext uri="{FF2B5EF4-FFF2-40B4-BE49-F238E27FC236}">
                <a16:creationId xmlns:a16="http://schemas.microsoft.com/office/drawing/2014/main" id="{61884AEC-1FBC-4BDB-8E5A-4D1411BC1FE5}"/>
              </a:ext>
            </a:extLst>
          </p:cNvPr>
          <p:cNvGrpSpPr/>
          <p:nvPr/>
        </p:nvGrpSpPr>
        <p:grpSpPr>
          <a:xfrm>
            <a:off x="2205414" y="3070107"/>
            <a:ext cx="724024" cy="668529"/>
            <a:chOff x="1999320" y="1708557"/>
            <a:chExt cx="1994038" cy="1841203"/>
          </a:xfrm>
        </p:grpSpPr>
        <p:sp>
          <p:nvSpPr>
            <p:cNvPr id="120" name="Diamond 119">
              <a:extLst>
                <a:ext uri="{FF2B5EF4-FFF2-40B4-BE49-F238E27FC236}">
                  <a16:creationId xmlns:a16="http://schemas.microsoft.com/office/drawing/2014/main" id="{1627AF27-AC82-4D4F-B3D7-092AC8608AEC}"/>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Diamond 120">
              <a:extLst>
                <a:ext uri="{FF2B5EF4-FFF2-40B4-BE49-F238E27FC236}">
                  <a16:creationId xmlns:a16="http://schemas.microsoft.com/office/drawing/2014/main" id="{D3B2BCA8-1BE2-436D-81D4-FADB853D027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Freeform: Shape 121">
              <a:extLst>
                <a:ext uri="{FF2B5EF4-FFF2-40B4-BE49-F238E27FC236}">
                  <a16:creationId xmlns:a16="http://schemas.microsoft.com/office/drawing/2014/main" id="{94FE9EB5-12E9-40D1-9524-0F558AA2EDD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Freeform: Shape 122">
              <a:extLst>
                <a:ext uri="{FF2B5EF4-FFF2-40B4-BE49-F238E27FC236}">
                  <a16:creationId xmlns:a16="http://schemas.microsoft.com/office/drawing/2014/main" id="{37A547B7-C060-4387-BD05-917DA50D3E1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4" name="Group 123">
            <a:extLst>
              <a:ext uri="{FF2B5EF4-FFF2-40B4-BE49-F238E27FC236}">
                <a16:creationId xmlns:a16="http://schemas.microsoft.com/office/drawing/2014/main" id="{A3A56BC3-4DF3-4DD5-A25B-ED86F30FD467}"/>
              </a:ext>
            </a:extLst>
          </p:cNvPr>
          <p:cNvGrpSpPr/>
          <p:nvPr/>
        </p:nvGrpSpPr>
        <p:grpSpPr>
          <a:xfrm>
            <a:off x="998026" y="4523475"/>
            <a:ext cx="724024" cy="668530"/>
            <a:chOff x="1999320" y="1708557"/>
            <a:chExt cx="1994038" cy="1841203"/>
          </a:xfrm>
          <a:effectLst/>
        </p:grpSpPr>
        <p:sp>
          <p:nvSpPr>
            <p:cNvPr id="125" name="Diamond 124">
              <a:extLst>
                <a:ext uri="{FF2B5EF4-FFF2-40B4-BE49-F238E27FC236}">
                  <a16:creationId xmlns:a16="http://schemas.microsoft.com/office/drawing/2014/main" id="{4E6170F4-DE18-4B2A-8373-C7CA481882D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Diamond 125">
              <a:extLst>
                <a:ext uri="{FF2B5EF4-FFF2-40B4-BE49-F238E27FC236}">
                  <a16:creationId xmlns:a16="http://schemas.microsoft.com/office/drawing/2014/main" id="{674E52B6-191C-4851-9AB3-F537F9C3FAA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Freeform: Shape 126">
              <a:extLst>
                <a:ext uri="{FF2B5EF4-FFF2-40B4-BE49-F238E27FC236}">
                  <a16:creationId xmlns:a16="http://schemas.microsoft.com/office/drawing/2014/main" id="{BC536689-8686-4917-8CB1-FB09DD8B2D8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53F6BCE8-3269-47F4-974D-6E43F75E5F5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9" name="Group 128">
            <a:extLst>
              <a:ext uri="{FF2B5EF4-FFF2-40B4-BE49-F238E27FC236}">
                <a16:creationId xmlns:a16="http://schemas.microsoft.com/office/drawing/2014/main" id="{556877DA-F538-4C7C-8E33-F3307A6D5CA8}"/>
              </a:ext>
            </a:extLst>
          </p:cNvPr>
          <p:cNvGrpSpPr/>
          <p:nvPr/>
        </p:nvGrpSpPr>
        <p:grpSpPr>
          <a:xfrm>
            <a:off x="1400855" y="4630099"/>
            <a:ext cx="724024" cy="668529"/>
            <a:chOff x="1999320" y="1708557"/>
            <a:chExt cx="1994038" cy="1841203"/>
          </a:xfrm>
        </p:grpSpPr>
        <p:sp>
          <p:nvSpPr>
            <p:cNvPr id="130" name="Diamond 129">
              <a:extLst>
                <a:ext uri="{FF2B5EF4-FFF2-40B4-BE49-F238E27FC236}">
                  <a16:creationId xmlns:a16="http://schemas.microsoft.com/office/drawing/2014/main" id="{930B72D6-985D-4BFD-AD43-B1974226A140}"/>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Diamond 130">
              <a:extLst>
                <a:ext uri="{FF2B5EF4-FFF2-40B4-BE49-F238E27FC236}">
                  <a16:creationId xmlns:a16="http://schemas.microsoft.com/office/drawing/2014/main" id="{4228D92E-CFE6-4980-B2B6-DAC736DE79D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Freeform: Shape 131">
              <a:extLst>
                <a:ext uri="{FF2B5EF4-FFF2-40B4-BE49-F238E27FC236}">
                  <a16:creationId xmlns:a16="http://schemas.microsoft.com/office/drawing/2014/main" id="{5CD40F28-1497-4E7B-AB49-342B3C19A58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20F8959C-9C2D-4DF1-8728-A3C4FC4275D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19DD87F8-21CA-432E-B2FB-BF0EC9AD5CC5}"/>
              </a:ext>
            </a:extLst>
          </p:cNvPr>
          <p:cNvGrpSpPr/>
          <p:nvPr/>
        </p:nvGrpSpPr>
        <p:grpSpPr>
          <a:xfrm>
            <a:off x="1803684" y="4736723"/>
            <a:ext cx="724024" cy="668529"/>
            <a:chOff x="1999320" y="1708557"/>
            <a:chExt cx="1994038" cy="1841203"/>
          </a:xfrm>
        </p:grpSpPr>
        <p:sp>
          <p:nvSpPr>
            <p:cNvPr id="135" name="Diamond 134">
              <a:extLst>
                <a:ext uri="{FF2B5EF4-FFF2-40B4-BE49-F238E27FC236}">
                  <a16:creationId xmlns:a16="http://schemas.microsoft.com/office/drawing/2014/main" id="{137F8B73-82C4-4679-8E4D-3DEACD22377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Diamond 135">
              <a:extLst>
                <a:ext uri="{FF2B5EF4-FFF2-40B4-BE49-F238E27FC236}">
                  <a16:creationId xmlns:a16="http://schemas.microsoft.com/office/drawing/2014/main" id="{803FBAC1-106A-4946-8E96-2963B9DB908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Freeform: Shape 136">
              <a:extLst>
                <a:ext uri="{FF2B5EF4-FFF2-40B4-BE49-F238E27FC236}">
                  <a16:creationId xmlns:a16="http://schemas.microsoft.com/office/drawing/2014/main" id="{D2A20ACC-0D26-4852-8A84-40643308272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Freeform: Shape 137">
              <a:extLst>
                <a:ext uri="{FF2B5EF4-FFF2-40B4-BE49-F238E27FC236}">
                  <a16:creationId xmlns:a16="http://schemas.microsoft.com/office/drawing/2014/main" id="{BB8BB40E-CD73-4E31-87E8-BBA7E8982B6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9" name="Group 138">
            <a:extLst>
              <a:ext uri="{FF2B5EF4-FFF2-40B4-BE49-F238E27FC236}">
                <a16:creationId xmlns:a16="http://schemas.microsoft.com/office/drawing/2014/main" id="{B2D66417-E361-4779-9CD9-AA6B03DB0702}"/>
              </a:ext>
            </a:extLst>
          </p:cNvPr>
          <p:cNvGrpSpPr/>
          <p:nvPr/>
        </p:nvGrpSpPr>
        <p:grpSpPr>
          <a:xfrm>
            <a:off x="998026" y="4004805"/>
            <a:ext cx="724024" cy="668530"/>
            <a:chOff x="1999320" y="1708557"/>
            <a:chExt cx="1994038" cy="1841203"/>
          </a:xfrm>
          <a:effectLst/>
        </p:grpSpPr>
        <p:sp>
          <p:nvSpPr>
            <p:cNvPr id="140" name="Diamond 139">
              <a:extLst>
                <a:ext uri="{FF2B5EF4-FFF2-40B4-BE49-F238E27FC236}">
                  <a16:creationId xmlns:a16="http://schemas.microsoft.com/office/drawing/2014/main" id="{B07214CC-6C87-419A-AF37-7825D5986C7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1" name="Diamond 140">
              <a:extLst>
                <a:ext uri="{FF2B5EF4-FFF2-40B4-BE49-F238E27FC236}">
                  <a16:creationId xmlns:a16="http://schemas.microsoft.com/office/drawing/2014/main" id="{4F069926-9165-480A-A29E-6C6E8B00F56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2" name="Freeform: Shape 141">
              <a:extLst>
                <a:ext uri="{FF2B5EF4-FFF2-40B4-BE49-F238E27FC236}">
                  <a16:creationId xmlns:a16="http://schemas.microsoft.com/office/drawing/2014/main" id="{FC964F61-8F60-451A-9E43-60DAEBE3FC4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Freeform: Shape 142">
              <a:extLst>
                <a:ext uri="{FF2B5EF4-FFF2-40B4-BE49-F238E27FC236}">
                  <a16:creationId xmlns:a16="http://schemas.microsoft.com/office/drawing/2014/main" id="{7F1583F4-23D6-4E40-93D2-B36A095E6B3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118DD809-E299-4D34-9325-9F18AA1CC548}"/>
              </a:ext>
            </a:extLst>
          </p:cNvPr>
          <p:cNvGrpSpPr/>
          <p:nvPr/>
        </p:nvGrpSpPr>
        <p:grpSpPr>
          <a:xfrm>
            <a:off x="1400855" y="4111429"/>
            <a:ext cx="724024" cy="668529"/>
            <a:chOff x="1999320" y="1708557"/>
            <a:chExt cx="1994038" cy="1841203"/>
          </a:xfrm>
        </p:grpSpPr>
        <p:sp>
          <p:nvSpPr>
            <p:cNvPr id="145" name="Diamond 144">
              <a:extLst>
                <a:ext uri="{FF2B5EF4-FFF2-40B4-BE49-F238E27FC236}">
                  <a16:creationId xmlns:a16="http://schemas.microsoft.com/office/drawing/2014/main" id="{0F111500-9310-4DDC-B51C-5E3B68D85C5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Diamond 145">
              <a:extLst>
                <a:ext uri="{FF2B5EF4-FFF2-40B4-BE49-F238E27FC236}">
                  <a16:creationId xmlns:a16="http://schemas.microsoft.com/office/drawing/2014/main" id="{BC92905D-E09E-4FC3-BFA8-842B717C2F4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Freeform: Shape 146">
              <a:extLst>
                <a:ext uri="{FF2B5EF4-FFF2-40B4-BE49-F238E27FC236}">
                  <a16:creationId xmlns:a16="http://schemas.microsoft.com/office/drawing/2014/main" id="{02453B92-F57D-487E-AB26-89D1B5DBA99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Freeform: Shape 147">
              <a:extLst>
                <a:ext uri="{FF2B5EF4-FFF2-40B4-BE49-F238E27FC236}">
                  <a16:creationId xmlns:a16="http://schemas.microsoft.com/office/drawing/2014/main" id="{5DF856A4-3298-4369-8A7E-8D02C691A6F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9" name="Group 148">
            <a:extLst>
              <a:ext uri="{FF2B5EF4-FFF2-40B4-BE49-F238E27FC236}">
                <a16:creationId xmlns:a16="http://schemas.microsoft.com/office/drawing/2014/main" id="{672F9174-E37A-4545-B850-E6A3195E665B}"/>
              </a:ext>
            </a:extLst>
          </p:cNvPr>
          <p:cNvGrpSpPr/>
          <p:nvPr/>
        </p:nvGrpSpPr>
        <p:grpSpPr>
          <a:xfrm>
            <a:off x="1803684" y="4218053"/>
            <a:ext cx="724024" cy="668529"/>
            <a:chOff x="1999320" y="1708557"/>
            <a:chExt cx="1994038" cy="1841203"/>
          </a:xfrm>
        </p:grpSpPr>
        <p:sp>
          <p:nvSpPr>
            <p:cNvPr id="150" name="Diamond 149">
              <a:extLst>
                <a:ext uri="{FF2B5EF4-FFF2-40B4-BE49-F238E27FC236}">
                  <a16:creationId xmlns:a16="http://schemas.microsoft.com/office/drawing/2014/main" id="{87CAB4E4-AFCE-4557-B113-D55D8E0D7BE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1" name="Diamond 150">
              <a:extLst>
                <a:ext uri="{FF2B5EF4-FFF2-40B4-BE49-F238E27FC236}">
                  <a16:creationId xmlns:a16="http://schemas.microsoft.com/office/drawing/2014/main" id="{EECE61B5-CC83-486D-A100-48BDD971CDE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Freeform: Shape 151">
              <a:extLst>
                <a:ext uri="{FF2B5EF4-FFF2-40B4-BE49-F238E27FC236}">
                  <a16:creationId xmlns:a16="http://schemas.microsoft.com/office/drawing/2014/main" id="{085C7329-5F0D-4B47-B846-B1CEBC483FF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3" name="Freeform: Shape 152">
              <a:extLst>
                <a:ext uri="{FF2B5EF4-FFF2-40B4-BE49-F238E27FC236}">
                  <a16:creationId xmlns:a16="http://schemas.microsoft.com/office/drawing/2014/main" id="{9250B863-0743-40BB-A71B-EAE0777AEEA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4" name="Group 153">
            <a:extLst>
              <a:ext uri="{FF2B5EF4-FFF2-40B4-BE49-F238E27FC236}">
                <a16:creationId xmlns:a16="http://schemas.microsoft.com/office/drawing/2014/main" id="{D840D818-13FA-417B-8A35-50B1E0318FF8}"/>
              </a:ext>
            </a:extLst>
          </p:cNvPr>
          <p:cNvGrpSpPr/>
          <p:nvPr/>
        </p:nvGrpSpPr>
        <p:grpSpPr>
          <a:xfrm>
            <a:off x="998026" y="3486133"/>
            <a:ext cx="724024" cy="668530"/>
            <a:chOff x="1999320" y="1708557"/>
            <a:chExt cx="1994038" cy="1841203"/>
          </a:xfrm>
          <a:effectLst/>
        </p:grpSpPr>
        <p:sp>
          <p:nvSpPr>
            <p:cNvPr id="155" name="Diamond 154">
              <a:extLst>
                <a:ext uri="{FF2B5EF4-FFF2-40B4-BE49-F238E27FC236}">
                  <a16:creationId xmlns:a16="http://schemas.microsoft.com/office/drawing/2014/main" id="{7F6083FD-5ADE-4ABB-999C-A04C9DD3013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6" name="Diamond 155">
              <a:extLst>
                <a:ext uri="{FF2B5EF4-FFF2-40B4-BE49-F238E27FC236}">
                  <a16:creationId xmlns:a16="http://schemas.microsoft.com/office/drawing/2014/main" id="{BB6C40D4-84AE-410B-8E04-94D04885139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9BBE7CBE-9E12-45AA-A185-513FB074666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Freeform: Shape 157">
              <a:extLst>
                <a:ext uri="{FF2B5EF4-FFF2-40B4-BE49-F238E27FC236}">
                  <a16:creationId xmlns:a16="http://schemas.microsoft.com/office/drawing/2014/main" id="{F6A68230-8EDB-467A-9DDA-C8E7CB0A241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4F35BC23-9F13-487C-A229-75B3E3477749}"/>
              </a:ext>
            </a:extLst>
          </p:cNvPr>
          <p:cNvGrpSpPr/>
          <p:nvPr/>
        </p:nvGrpSpPr>
        <p:grpSpPr>
          <a:xfrm>
            <a:off x="1400855" y="3592757"/>
            <a:ext cx="724024" cy="668529"/>
            <a:chOff x="1999320" y="1708557"/>
            <a:chExt cx="1994038" cy="1841203"/>
          </a:xfrm>
        </p:grpSpPr>
        <p:sp>
          <p:nvSpPr>
            <p:cNvPr id="160" name="Diamond 159">
              <a:extLst>
                <a:ext uri="{FF2B5EF4-FFF2-40B4-BE49-F238E27FC236}">
                  <a16:creationId xmlns:a16="http://schemas.microsoft.com/office/drawing/2014/main" id="{B97DBCA1-29FB-44AD-AA3C-828F5BBF931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1" name="Diamond 160">
              <a:extLst>
                <a:ext uri="{FF2B5EF4-FFF2-40B4-BE49-F238E27FC236}">
                  <a16:creationId xmlns:a16="http://schemas.microsoft.com/office/drawing/2014/main" id="{368D955F-EE02-4B3B-87D1-01BEAAB4993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99A75560-0A49-4212-A294-584B0598903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3" name="Freeform: Shape 162">
              <a:extLst>
                <a:ext uri="{FF2B5EF4-FFF2-40B4-BE49-F238E27FC236}">
                  <a16:creationId xmlns:a16="http://schemas.microsoft.com/office/drawing/2014/main" id="{41AC6A84-801D-4F9B-9289-28557CE9372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4" name="Group 163">
            <a:extLst>
              <a:ext uri="{FF2B5EF4-FFF2-40B4-BE49-F238E27FC236}">
                <a16:creationId xmlns:a16="http://schemas.microsoft.com/office/drawing/2014/main" id="{5760D20C-4B98-4FD4-ADF0-C63991A2E1BB}"/>
              </a:ext>
            </a:extLst>
          </p:cNvPr>
          <p:cNvGrpSpPr/>
          <p:nvPr/>
        </p:nvGrpSpPr>
        <p:grpSpPr>
          <a:xfrm>
            <a:off x="1803684" y="3699381"/>
            <a:ext cx="724024" cy="668529"/>
            <a:chOff x="1999320" y="1708557"/>
            <a:chExt cx="1994038" cy="1841203"/>
          </a:xfrm>
        </p:grpSpPr>
        <p:sp>
          <p:nvSpPr>
            <p:cNvPr id="165" name="Diamond 164">
              <a:extLst>
                <a:ext uri="{FF2B5EF4-FFF2-40B4-BE49-F238E27FC236}">
                  <a16:creationId xmlns:a16="http://schemas.microsoft.com/office/drawing/2014/main" id="{07425F63-B9A4-46CE-978B-6DE6A518413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Diamond 165">
              <a:extLst>
                <a:ext uri="{FF2B5EF4-FFF2-40B4-BE49-F238E27FC236}">
                  <a16:creationId xmlns:a16="http://schemas.microsoft.com/office/drawing/2014/main" id="{16D15747-2506-423D-91FD-7AB306FA3A9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Freeform: Shape 166">
              <a:extLst>
                <a:ext uri="{FF2B5EF4-FFF2-40B4-BE49-F238E27FC236}">
                  <a16:creationId xmlns:a16="http://schemas.microsoft.com/office/drawing/2014/main" id="{D55B0B44-E9A2-47FB-B69B-A6E46F0C75C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Freeform: Shape 167">
              <a:extLst>
                <a:ext uri="{FF2B5EF4-FFF2-40B4-BE49-F238E27FC236}">
                  <a16:creationId xmlns:a16="http://schemas.microsoft.com/office/drawing/2014/main" id="{38104310-4797-416D-A720-AF49CF078674}"/>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9" name="Group 168">
            <a:extLst>
              <a:ext uri="{FF2B5EF4-FFF2-40B4-BE49-F238E27FC236}">
                <a16:creationId xmlns:a16="http://schemas.microsoft.com/office/drawing/2014/main" id="{862A7FD8-2F4B-4364-B171-92007422753F}"/>
              </a:ext>
            </a:extLst>
          </p:cNvPr>
          <p:cNvGrpSpPr/>
          <p:nvPr/>
        </p:nvGrpSpPr>
        <p:grpSpPr>
          <a:xfrm>
            <a:off x="998026" y="2967462"/>
            <a:ext cx="724024" cy="668530"/>
            <a:chOff x="1999320" y="1708557"/>
            <a:chExt cx="1994038" cy="1841203"/>
          </a:xfrm>
          <a:effectLst/>
        </p:grpSpPr>
        <p:sp>
          <p:nvSpPr>
            <p:cNvPr id="170" name="Diamond 169">
              <a:extLst>
                <a:ext uri="{FF2B5EF4-FFF2-40B4-BE49-F238E27FC236}">
                  <a16:creationId xmlns:a16="http://schemas.microsoft.com/office/drawing/2014/main" id="{B2E76590-07C6-4CAB-8B1A-ADC1C06800B4}"/>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1" name="Diamond 170">
              <a:extLst>
                <a:ext uri="{FF2B5EF4-FFF2-40B4-BE49-F238E27FC236}">
                  <a16:creationId xmlns:a16="http://schemas.microsoft.com/office/drawing/2014/main" id="{41B7709F-179A-41CC-83F4-E9EFD6EA353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Freeform: Shape 171">
              <a:extLst>
                <a:ext uri="{FF2B5EF4-FFF2-40B4-BE49-F238E27FC236}">
                  <a16:creationId xmlns:a16="http://schemas.microsoft.com/office/drawing/2014/main" id="{DBD78E37-B15E-48D2-AAEF-7D6405AE60B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Freeform: Shape 172">
              <a:extLst>
                <a:ext uri="{FF2B5EF4-FFF2-40B4-BE49-F238E27FC236}">
                  <a16:creationId xmlns:a16="http://schemas.microsoft.com/office/drawing/2014/main" id="{E196A353-CFA7-49D5-A7BE-5AD68877D25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4" name="Group 173">
            <a:extLst>
              <a:ext uri="{FF2B5EF4-FFF2-40B4-BE49-F238E27FC236}">
                <a16:creationId xmlns:a16="http://schemas.microsoft.com/office/drawing/2014/main" id="{EC0C38C2-6F80-48F6-A57B-173A3DE28E92}"/>
              </a:ext>
            </a:extLst>
          </p:cNvPr>
          <p:cNvGrpSpPr/>
          <p:nvPr/>
        </p:nvGrpSpPr>
        <p:grpSpPr>
          <a:xfrm>
            <a:off x="1400855" y="3074086"/>
            <a:ext cx="724024" cy="668529"/>
            <a:chOff x="1999320" y="1708557"/>
            <a:chExt cx="1994038" cy="1841203"/>
          </a:xfrm>
        </p:grpSpPr>
        <p:sp>
          <p:nvSpPr>
            <p:cNvPr id="175" name="Diamond 174">
              <a:extLst>
                <a:ext uri="{FF2B5EF4-FFF2-40B4-BE49-F238E27FC236}">
                  <a16:creationId xmlns:a16="http://schemas.microsoft.com/office/drawing/2014/main" id="{1A6FA084-20AD-4398-BC7F-2D11BBAC77A4}"/>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Diamond 175">
              <a:extLst>
                <a:ext uri="{FF2B5EF4-FFF2-40B4-BE49-F238E27FC236}">
                  <a16:creationId xmlns:a16="http://schemas.microsoft.com/office/drawing/2014/main" id="{C61C471B-8BCD-4D19-B65B-2B34D4B6BDF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7" name="Freeform: Shape 176">
              <a:extLst>
                <a:ext uri="{FF2B5EF4-FFF2-40B4-BE49-F238E27FC236}">
                  <a16:creationId xmlns:a16="http://schemas.microsoft.com/office/drawing/2014/main" id="{CC531884-4A15-46FB-BE2D-16BAB4C5510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95B09083-BE9F-4844-82C7-0B5DFF9F206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9" name="Group 178">
            <a:extLst>
              <a:ext uri="{FF2B5EF4-FFF2-40B4-BE49-F238E27FC236}">
                <a16:creationId xmlns:a16="http://schemas.microsoft.com/office/drawing/2014/main" id="{829DD884-5EF8-4A40-BE8B-A1C08EAB996D}"/>
              </a:ext>
            </a:extLst>
          </p:cNvPr>
          <p:cNvGrpSpPr/>
          <p:nvPr/>
        </p:nvGrpSpPr>
        <p:grpSpPr>
          <a:xfrm>
            <a:off x="1803684" y="3180711"/>
            <a:ext cx="724024" cy="668529"/>
            <a:chOff x="1999320" y="1708557"/>
            <a:chExt cx="1994038" cy="1841203"/>
          </a:xfrm>
        </p:grpSpPr>
        <p:sp>
          <p:nvSpPr>
            <p:cNvPr id="180" name="Diamond 179">
              <a:extLst>
                <a:ext uri="{FF2B5EF4-FFF2-40B4-BE49-F238E27FC236}">
                  <a16:creationId xmlns:a16="http://schemas.microsoft.com/office/drawing/2014/main" id="{E2A8143E-768A-458A-A480-46BFAD04E7F0}"/>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Diamond 180">
              <a:extLst>
                <a:ext uri="{FF2B5EF4-FFF2-40B4-BE49-F238E27FC236}">
                  <a16:creationId xmlns:a16="http://schemas.microsoft.com/office/drawing/2014/main" id="{DDFE60B3-FF9D-4122-833B-3C0A01A37A3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71FC9A8C-5679-4552-A990-5E457E4F035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F020DEAF-2C42-4931-B7BF-017FEDBF8EA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4" name="Group 183">
            <a:extLst>
              <a:ext uri="{FF2B5EF4-FFF2-40B4-BE49-F238E27FC236}">
                <a16:creationId xmlns:a16="http://schemas.microsoft.com/office/drawing/2014/main" id="{3D1A6D9B-71CE-4A85-A49A-4C4F3A56A92E}"/>
              </a:ext>
            </a:extLst>
          </p:cNvPr>
          <p:cNvGrpSpPr/>
          <p:nvPr/>
        </p:nvGrpSpPr>
        <p:grpSpPr>
          <a:xfrm>
            <a:off x="596296" y="4638535"/>
            <a:ext cx="724024" cy="668530"/>
            <a:chOff x="1999320" y="1708557"/>
            <a:chExt cx="1994038" cy="1841203"/>
          </a:xfrm>
          <a:effectLst/>
        </p:grpSpPr>
        <p:sp>
          <p:nvSpPr>
            <p:cNvPr id="185" name="Diamond 184">
              <a:extLst>
                <a:ext uri="{FF2B5EF4-FFF2-40B4-BE49-F238E27FC236}">
                  <a16:creationId xmlns:a16="http://schemas.microsoft.com/office/drawing/2014/main" id="{F31C1E20-43C7-4BC3-AC99-3FAF83B89AD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6" name="Diamond 185">
              <a:extLst>
                <a:ext uri="{FF2B5EF4-FFF2-40B4-BE49-F238E27FC236}">
                  <a16:creationId xmlns:a16="http://schemas.microsoft.com/office/drawing/2014/main" id="{178F784E-6B15-45B1-BE29-8C34C320CE84}"/>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7" name="Freeform: Shape 186">
              <a:extLst>
                <a:ext uri="{FF2B5EF4-FFF2-40B4-BE49-F238E27FC236}">
                  <a16:creationId xmlns:a16="http://schemas.microsoft.com/office/drawing/2014/main" id="{E41CEA98-D7B6-425A-A063-ABDB86AA48A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8" name="Freeform: Shape 187">
              <a:extLst>
                <a:ext uri="{FF2B5EF4-FFF2-40B4-BE49-F238E27FC236}">
                  <a16:creationId xmlns:a16="http://schemas.microsoft.com/office/drawing/2014/main" id="{52D05E5A-6C32-41BB-99BD-CA3520CB695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9" name="Group 188">
            <a:extLst>
              <a:ext uri="{FF2B5EF4-FFF2-40B4-BE49-F238E27FC236}">
                <a16:creationId xmlns:a16="http://schemas.microsoft.com/office/drawing/2014/main" id="{9EB4C62F-3287-4602-A99C-ADB52B9C2F12}"/>
              </a:ext>
            </a:extLst>
          </p:cNvPr>
          <p:cNvGrpSpPr/>
          <p:nvPr/>
        </p:nvGrpSpPr>
        <p:grpSpPr>
          <a:xfrm>
            <a:off x="999125" y="4745159"/>
            <a:ext cx="724024" cy="668530"/>
            <a:chOff x="1999320" y="1708557"/>
            <a:chExt cx="1994038" cy="1841203"/>
          </a:xfrm>
        </p:grpSpPr>
        <p:sp>
          <p:nvSpPr>
            <p:cNvPr id="190" name="Diamond 189">
              <a:extLst>
                <a:ext uri="{FF2B5EF4-FFF2-40B4-BE49-F238E27FC236}">
                  <a16:creationId xmlns:a16="http://schemas.microsoft.com/office/drawing/2014/main" id="{2346D6C7-AAC2-406B-8709-7EDFA05A3EF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1" name="Diamond 190">
              <a:extLst>
                <a:ext uri="{FF2B5EF4-FFF2-40B4-BE49-F238E27FC236}">
                  <a16:creationId xmlns:a16="http://schemas.microsoft.com/office/drawing/2014/main" id="{365A6CFC-0DF9-4C64-901E-811FC7936ACC}"/>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2" name="Freeform: Shape 191">
              <a:extLst>
                <a:ext uri="{FF2B5EF4-FFF2-40B4-BE49-F238E27FC236}">
                  <a16:creationId xmlns:a16="http://schemas.microsoft.com/office/drawing/2014/main" id="{5009C243-9817-4936-9AC3-04548348C7A0}"/>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Freeform: Shape 192">
              <a:extLst>
                <a:ext uri="{FF2B5EF4-FFF2-40B4-BE49-F238E27FC236}">
                  <a16:creationId xmlns:a16="http://schemas.microsoft.com/office/drawing/2014/main" id="{5778A0AF-0242-4F77-9F9F-346A3C80EFE9}"/>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9EDB19EC-062F-43E2-AB89-7F45685A1779}"/>
              </a:ext>
            </a:extLst>
          </p:cNvPr>
          <p:cNvGrpSpPr/>
          <p:nvPr/>
        </p:nvGrpSpPr>
        <p:grpSpPr>
          <a:xfrm>
            <a:off x="1401954" y="4851784"/>
            <a:ext cx="724024" cy="668530"/>
            <a:chOff x="1999320" y="1708557"/>
            <a:chExt cx="1994038" cy="1841203"/>
          </a:xfrm>
        </p:grpSpPr>
        <p:sp>
          <p:nvSpPr>
            <p:cNvPr id="195" name="Diamond 194">
              <a:extLst>
                <a:ext uri="{FF2B5EF4-FFF2-40B4-BE49-F238E27FC236}">
                  <a16:creationId xmlns:a16="http://schemas.microsoft.com/office/drawing/2014/main" id="{AFF7E0B5-E1D6-40B3-8A19-384F6315BA7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6" name="Diamond 195">
              <a:extLst>
                <a:ext uri="{FF2B5EF4-FFF2-40B4-BE49-F238E27FC236}">
                  <a16:creationId xmlns:a16="http://schemas.microsoft.com/office/drawing/2014/main" id="{CBA5C6B4-062D-45C6-8EA4-12D2E807BB0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7" name="Freeform: Shape 196">
              <a:extLst>
                <a:ext uri="{FF2B5EF4-FFF2-40B4-BE49-F238E27FC236}">
                  <a16:creationId xmlns:a16="http://schemas.microsoft.com/office/drawing/2014/main" id="{EA1FB4F6-463B-4B43-9ACF-37057CFF93EB}"/>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8" name="Freeform: Shape 197">
              <a:extLst>
                <a:ext uri="{FF2B5EF4-FFF2-40B4-BE49-F238E27FC236}">
                  <a16:creationId xmlns:a16="http://schemas.microsoft.com/office/drawing/2014/main" id="{A44CE468-2FDC-4469-B546-31C3A9DCB1C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9" name="Group 198">
            <a:extLst>
              <a:ext uri="{FF2B5EF4-FFF2-40B4-BE49-F238E27FC236}">
                <a16:creationId xmlns:a16="http://schemas.microsoft.com/office/drawing/2014/main" id="{1A5D2512-09FD-4B3C-85D5-31831EEB1437}"/>
              </a:ext>
            </a:extLst>
          </p:cNvPr>
          <p:cNvGrpSpPr/>
          <p:nvPr/>
        </p:nvGrpSpPr>
        <p:grpSpPr>
          <a:xfrm>
            <a:off x="596296" y="4119864"/>
            <a:ext cx="724024" cy="668530"/>
            <a:chOff x="1999320" y="1708557"/>
            <a:chExt cx="1994038" cy="1841203"/>
          </a:xfrm>
          <a:effectLst/>
        </p:grpSpPr>
        <p:sp>
          <p:nvSpPr>
            <p:cNvPr id="200" name="Diamond 199">
              <a:extLst>
                <a:ext uri="{FF2B5EF4-FFF2-40B4-BE49-F238E27FC236}">
                  <a16:creationId xmlns:a16="http://schemas.microsoft.com/office/drawing/2014/main" id="{A9757C4D-DF3E-4712-ABED-FBA05269FF6D}"/>
                </a:ext>
              </a:extLst>
            </p:cNvPr>
            <p:cNvSpPr/>
            <p:nvPr/>
          </p:nvSpPr>
          <p:spPr>
            <a:xfrm>
              <a:off x="1999320" y="1708557"/>
              <a:ext cx="1994038" cy="522509"/>
            </a:xfrm>
            <a:prstGeom prst="diamond">
              <a:avLst/>
            </a:prstGeom>
            <a:solidFill>
              <a:srgbClr val="E1D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1" name="Diamond 200">
              <a:extLst>
                <a:ext uri="{FF2B5EF4-FFF2-40B4-BE49-F238E27FC236}">
                  <a16:creationId xmlns:a16="http://schemas.microsoft.com/office/drawing/2014/main" id="{DB2C4474-5B51-40C5-80CB-9A186CCD842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Shape 201">
              <a:extLst>
                <a:ext uri="{FF2B5EF4-FFF2-40B4-BE49-F238E27FC236}">
                  <a16:creationId xmlns:a16="http://schemas.microsoft.com/office/drawing/2014/main" id="{8D2ECF2A-6272-4ECA-B08C-23E6D5B70880}"/>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Freeform: Shape 202">
              <a:extLst>
                <a:ext uri="{FF2B5EF4-FFF2-40B4-BE49-F238E27FC236}">
                  <a16:creationId xmlns:a16="http://schemas.microsoft.com/office/drawing/2014/main" id="{3940278A-904E-41A3-B213-439057D8985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4" name="Group 203">
            <a:extLst>
              <a:ext uri="{FF2B5EF4-FFF2-40B4-BE49-F238E27FC236}">
                <a16:creationId xmlns:a16="http://schemas.microsoft.com/office/drawing/2014/main" id="{DDE22A21-8400-4927-B1F2-2F394D47022B}"/>
              </a:ext>
            </a:extLst>
          </p:cNvPr>
          <p:cNvGrpSpPr/>
          <p:nvPr/>
        </p:nvGrpSpPr>
        <p:grpSpPr>
          <a:xfrm>
            <a:off x="999125" y="4226489"/>
            <a:ext cx="724024" cy="668530"/>
            <a:chOff x="1999320" y="1708557"/>
            <a:chExt cx="1994038" cy="1841203"/>
          </a:xfrm>
        </p:grpSpPr>
        <p:sp>
          <p:nvSpPr>
            <p:cNvPr id="205" name="Diamond 204">
              <a:extLst>
                <a:ext uri="{FF2B5EF4-FFF2-40B4-BE49-F238E27FC236}">
                  <a16:creationId xmlns:a16="http://schemas.microsoft.com/office/drawing/2014/main" id="{7B5EA4C5-7003-42F3-A926-C3A5D2F3BD71}"/>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6" name="Diamond 205">
              <a:extLst>
                <a:ext uri="{FF2B5EF4-FFF2-40B4-BE49-F238E27FC236}">
                  <a16:creationId xmlns:a16="http://schemas.microsoft.com/office/drawing/2014/main" id="{D55C27BC-AFBF-473E-ADAF-DA712B4D832A}"/>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7" name="Freeform: Shape 206">
              <a:extLst>
                <a:ext uri="{FF2B5EF4-FFF2-40B4-BE49-F238E27FC236}">
                  <a16:creationId xmlns:a16="http://schemas.microsoft.com/office/drawing/2014/main" id="{A95DEB11-3B11-43BC-9EBB-4A71613EB80F}"/>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Freeform: Shape 207">
              <a:extLst>
                <a:ext uri="{FF2B5EF4-FFF2-40B4-BE49-F238E27FC236}">
                  <a16:creationId xmlns:a16="http://schemas.microsoft.com/office/drawing/2014/main" id="{EB9E2B0E-0E19-4522-8FCA-D8F4432EFBE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9" name="Group 208">
            <a:extLst>
              <a:ext uri="{FF2B5EF4-FFF2-40B4-BE49-F238E27FC236}">
                <a16:creationId xmlns:a16="http://schemas.microsoft.com/office/drawing/2014/main" id="{1F1AC46D-0E72-4CEC-A245-6515BDAAF50B}"/>
              </a:ext>
            </a:extLst>
          </p:cNvPr>
          <p:cNvGrpSpPr/>
          <p:nvPr/>
        </p:nvGrpSpPr>
        <p:grpSpPr>
          <a:xfrm>
            <a:off x="1401954" y="4333114"/>
            <a:ext cx="724024" cy="668530"/>
            <a:chOff x="1999320" y="1708557"/>
            <a:chExt cx="1994038" cy="1841203"/>
          </a:xfrm>
        </p:grpSpPr>
        <p:sp>
          <p:nvSpPr>
            <p:cNvPr id="210" name="Diamond 209">
              <a:extLst>
                <a:ext uri="{FF2B5EF4-FFF2-40B4-BE49-F238E27FC236}">
                  <a16:creationId xmlns:a16="http://schemas.microsoft.com/office/drawing/2014/main" id="{3AD73968-F954-4FB7-834F-259A05441D7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Diamond 210">
              <a:extLst>
                <a:ext uri="{FF2B5EF4-FFF2-40B4-BE49-F238E27FC236}">
                  <a16:creationId xmlns:a16="http://schemas.microsoft.com/office/drawing/2014/main" id="{C4A96834-978B-47E2-92BD-6576C6AFC5A0}"/>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2" name="Freeform: Shape 211">
              <a:extLst>
                <a:ext uri="{FF2B5EF4-FFF2-40B4-BE49-F238E27FC236}">
                  <a16:creationId xmlns:a16="http://schemas.microsoft.com/office/drawing/2014/main" id="{B304D3DC-046C-4A42-B8DF-C0AE98A5ACD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Freeform: Shape 212">
              <a:extLst>
                <a:ext uri="{FF2B5EF4-FFF2-40B4-BE49-F238E27FC236}">
                  <a16:creationId xmlns:a16="http://schemas.microsoft.com/office/drawing/2014/main" id="{4F29F282-DE87-473E-9E21-4CCAA14E700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B41DC792-9CC5-419E-80B2-D3333AFDFB8F}"/>
              </a:ext>
            </a:extLst>
          </p:cNvPr>
          <p:cNvGrpSpPr/>
          <p:nvPr/>
        </p:nvGrpSpPr>
        <p:grpSpPr>
          <a:xfrm>
            <a:off x="596296" y="3601193"/>
            <a:ext cx="724024" cy="668530"/>
            <a:chOff x="1999320" y="1708557"/>
            <a:chExt cx="1994038" cy="1841203"/>
          </a:xfrm>
          <a:effectLst/>
        </p:grpSpPr>
        <p:sp>
          <p:nvSpPr>
            <p:cNvPr id="215" name="Diamond 214">
              <a:extLst>
                <a:ext uri="{FF2B5EF4-FFF2-40B4-BE49-F238E27FC236}">
                  <a16:creationId xmlns:a16="http://schemas.microsoft.com/office/drawing/2014/main" id="{8E9947A0-3F67-44DD-A018-CC4B23F9ACB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Diamond 215">
              <a:extLst>
                <a:ext uri="{FF2B5EF4-FFF2-40B4-BE49-F238E27FC236}">
                  <a16:creationId xmlns:a16="http://schemas.microsoft.com/office/drawing/2014/main" id="{833F46A1-1DCA-40AA-B267-F440F926EC09}"/>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7" name="Freeform: Shape 216">
              <a:extLst>
                <a:ext uri="{FF2B5EF4-FFF2-40B4-BE49-F238E27FC236}">
                  <a16:creationId xmlns:a16="http://schemas.microsoft.com/office/drawing/2014/main" id="{71675318-7969-4C41-8B86-3D74A6CE8F73}"/>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Freeform: Shape 217">
              <a:extLst>
                <a:ext uri="{FF2B5EF4-FFF2-40B4-BE49-F238E27FC236}">
                  <a16:creationId xmlns:a16="http://schemas.microsoft.com/office/drawing/2014/main" id="{D74E62ED-3DCC-4D36-9057-7CBA3FC5303B}"/>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9" name="Group 218">
            <a:extLst>
              <a:ext uri="{FF2B5EF4-FFF2-40B4-BE49-F238E27FC236}">
                <a16:creationId xmlns:a16="http://schemas.microsoft.com/office/drawing/2014/main" id="{D6F9B757-731C-4D5F-B67B-BC233D00D8A5}"/>
              </a:ext>
            </a:extLst>
          </p:cNvPr>
          <p:cNvGrpSpPr/>
          <p:nvPr/>
        </p:nvGrpSpPr>
        <p:grpSpPr>
          <a:xfrm>
            <a:off x="999125" y="3707817"/>
            <a:ext cx="724024" cy="668530"/>
            <a:chOff x="1999320" y="1708557"/>
            <a:chExt cx="1994038" cy="1841203"/>
          </a:xfrm>
        </p:grpSpPr>
        <p:sp>
          <p:nvSpPr>
            <p:cNvPr id="220" name="Diamond 219">
              <a:extLst>
                <a:ext uri="{FF2B5EF4-FFF2-40B4-BE49-F238E27FC236}">
                  <a16:creationId xmlns:a16="http://schemas.microsoft.com/office/drawing/2014/main" id="{37A73419-26ED-4E10-974A-D2A25C588F8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1" name="Diamond 220">
              <a:extLst>
                <a:ext uri="{FF2B5EF4-FFF2-40B4-BE49-F238E27FC236}">
                  <a16:creationId xmlns:a16="http://schemas.microsoft.com/office/drawing/2014/main" id="{E8E2B43F-9F65-426C-9819-7E4A0DC0B6B3}"/>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2" name="Freeform: Shape 221">
              <a:extLst>
                <a:ext uri="{FF2B5EF4-FFF2-40B4-BE49-F238E27FC236}">
                  <a16:creationId xmlns:a16="http://schemas.microsoft.com/office/drawing/2014/main" id="{11A9C98B-BD0C-462E-A925-DDE7B5B9F61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Freeform: Shape 222">
              <a:extLst>
                <a:ext uri="{FF2B5EF4-FFF2-40B4-BE49-F238E27FC236}">
                  <a16:creationId xmlns:a16="http://schemas.microsoft.com/office/drawing/2014/main" id="{43432086-4C38-45E7-A905-8A365EB0BF83}"/>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4" name="Group 223">
            <a:extLst>
              <a:ext uri="{FF2B5EF4-FFF2-40B4-BE49-F238E27FC236}">
                <a16:creationId xmlns:a16="http://schemas.microsoft.com/office/drawing/2014/main" id="{8D839C1F-9ADF-411E-B551-2D83A9E885BA}"/>
              </a:ext>
            </a:extLst>
          </p:cNvPr>
          <p:cNvGrpSpPr/>
          <p:nvPr/>
        </p:nvGrpSpPr>
        <p:grpSpPr>
          <a:xfrm>
            <a:off x="1401954" y="3814443"/>
            <a:ext cx="724024" cy="668530"/>
            <a:chOff x="1999320" y="1708557"/>
            <a:chExt cx="1994038" cy="1841203"/>
          </a:xfrm>
        </p:grpSpPr>
        <p:sp>
          <p:nvSpPr>
            <p:cNvPr id="225" name="Diamond 224">
              <a:extLst>
                <a:ext uri="{FF2B5EF4-FFF2-40B4-BE49-F238E27FC236}">
                  <a16:creationId xmlns:a16="http://schemas.microsoft.com/office/drawing/2014/main" id="{56D6552B-27FA-4790-AC3F-70C194235573}"/>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6" name="Diamond 225">
              <a:extLst>
                <a:ext uri="{FF2B5EF4-FFF2-40B4-BE49-F238E27FC236}">
                  <a16:creationId xmlns:a16="http://schemas.microsoft.com/office/drawing/2014/main" id="{0D2802BF-576E-4118-833F-E3F855DE403C}"/>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Freeform: Shape 226">
              <a:extLst>
                <a:ext uri="{FF2B5EF4-FFF2-40B4-BE49-F238E27FC236}">
                  <a16:creationId xmlns:a16="http://schemas.microsoft.com/office/drawing/2014/main" id="{7AC04CA2-2520-41F6-94C3-A7B23BF81E7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Freeform: Shape 227">
              <a:extLst>
                <a:ext uri="{FF2B5EF4-FFF2-40B4-BE49-F238E27FC236}">
                  <a16:creationId xmlns:a16="http://schemas.microsoft.com/office/drawing/2014/main" id="{C66656DB-6D4A-4AF6-9B52-0E988F6BCF5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9" name="Group 228">
            <a:extLst>
              <a:ext uri="{FF2B5EF4-FFF2-40B4-BE49-F238E27FC236}">
                <a16:creationId xmlns:a16="http://schemas.microsoft.com/office/drawing/2014/main" id="{C7E08ADB-C99E-4030-8A67-21DB69A23DB6}"/>
              </a:ext>
            </a:extLst>
          </p:cNvPr>
          <p:cNvGrpSpPr/>
          <p:nvPr/>
        </p:nvGrpSpPr>
        <p:grpSpPr>
          <a:xfrm>
            <a:off x="596296" y="3082522"/>
            <a:ext cx="724024" cy="668530"/>
            <a:chOff x="1999320" y="1708557"/>
            <a:chExt cx="1994038" cy="1841203"/>
          </a:xfrm>
          <a:effectLst/>
        </p:grpSpPr>
        <p:sp>
          <p:nvSpPr>
            <p:cNvPr id="230" name="Diamond 229">
              <a:extLst>
                <a:ext uri="{FF2B5EF4-FFF2-40B4-BE49-F238E27FC236}">
                  <a16:creationId xmlns:a16="http://schemas.microsoft.com/office/drawing/2014/main" id="{BCF5DB96-DCEA-49FF-A70E-2AA0BFDA3F96}"/>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1" name="Diamond 230">
              <a:extLst>
                <a:ext uri="{FF2B5EF4-FFF2-40B4-BE49-F238E27FC236}">
                  <a16:creationId xmlns:a16="http://schemas.microsoft.com/office/drawing/2014/main" id="{1F783735-4569-44AD-9EDC-5179AC9A616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2" name="Freeform: Shape 231">
              <a:extLst>
                <a:ext uri="{FF2B5EF4-FFF2-40B4-BE49-F238E27FC236}">
                  <a16:creationId xmlns:a16="http://schemas.microsoft.com/office/drawing/2014/main" id="{E3D1D468-F9E2-4167-A2C0-52189E4BCDCF}"/>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3" name="Freeform: Shape 232">
              <a:extLst>
                <a:ext uri="{FF2B5EF4-FFF2-40B4-BE49-F238E27FC236}">
                  <a16:creationId xmlns:a16="http://schemas.microsoft.com/office/drawing/2014/main" id="{0DB446A8-75E8-47C7-A7F5-8CD884F36E3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3262E718-ED32-425F-8262-5119CAF838D7}"/>
              </a:ext>
            </a:extLst>
          </p:cNvPr>
          <p:cNvGrpSpPr/>
          <p:nvPr/>
        </p:nvGrpSpPr>
        <p:grpSpPr>
          <a:xfrm>
            <a:off x="999125" y="3189146"/>
            <a:ext cx="724024" cy="668530"/>
            <a:chOff x="1999320" y="1708557"/>
            <a:chExt cx="1994038" cy="1841203"/>
          </a:xfrm>
        </p:grpSpPr>
        <p:sp>
          <p:nvSpPr>
            <p:cNvPr id="235" name="Diamond 234">
              <a:extLst>
                <a:ext uri="{FF2B5EF4-FFF2-40B4-BE49-F238E27FC236}">
                  <a16:creationId xmlns:a16="http://schemas.microsoft.com/office/drawing/2014/main" id="{7FAB3603-7D40-4BDA-8E09-0F6A77B31C9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6" name="Diamond 235">
              <a:extLst>
                <a:ext uri="{FF2B5EF4-FFF2-40B4-BE49-F238E27FC236}">
                  <a16:creationId xmlns:a16="http://schemas.microsoft.com/office/drawing/2014/main" id="{1DA09021-02AE-4094-80BA-198EB49A6229}"/>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Freeform: Shape 236">
              <a:extLst>
                <a:ext uri="{FF2B5EF4-FFF2-40B4-BE49-F238E27FC236}">
                  <a16:creationId xmlns:a16="http://schemas.microsoft.com/office/drawing/2014/main" id="{601B440F-26F8-4C60-8BC9-A4D2FF1E0713}"/>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8" name="Freeform: Shape 237">
              <a:extLst>
                <a:ext uri="{FF2B5EF4-FFF2-40B4-BE49-F238E27FC236}">
                  <a16:creationId xmlns:a16="http://schemas.microsoft.com/office/drawing/2014/main" id="{14806B17-0F3A-48EC-B00E-AFDDC58499A7}"/>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9" name="Group 238">
            <a:extLst>
              <a:ext uri="{FF2B5EF4-FFF2-40B4-BE49-F238E27FC236}">
                <a16:creationId xmlns:a16="http://schemas.microsoft.com/office/drawing/2014/main" id="{787BE83D-2E47-4616-BEA2-CE394957FEF7}"/>
              </a:ext>
            </a:extLst>
          </p:cNvPr>
          <p:cNvGrpSpPr/>
          <p:nvPr/>
        </p:nvGrpSpPr>
        <p:grpSpPr>
          <a:xfrm>
            <a:off x="1401954" y="3295772"/>
            <a:ext cx="724024" cy="668530"/>
            <a:chOff x="1999320" y="1708557"/>
            <a:chExt cx="1994038" cy="1841203"/>
          </a:xfrm>
        </p:grpSpPr>
        <p:sp>
          <p:nvSpPr>
            <p:cNvPr id="240" name="Diamond 239">
              <a:extLst>
                <a:ext uri="{FF2B5EF4-FFF2-40B4-BE49-F238E27FC236}">
                  <a16:creationId xmlns:a16="http://schemas.microsoft.com/office/drawing/2014/main" id="{8C7B86CE-04B8-4C80-AD2C-FB69C3805183}"/>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1" name="Diamond 240">
              <a:extLst>
                <a:ext uri="{FF2B5EF4-FFF2-40B4-BE49-F238E27FC236}">
                  <a16:creationId xmlns:a16="http://schemas.microsoft.com/office/drawing/2014/main" id="{FDBC5FB0-E830-4376-AFFD-97BB9ED3B10D}"/>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2" name="Freeform: Shape 241">
              <a:extLst>
                <a:ext uri="{FF2B5EF4-FFF2-40B4-BE49-F238E27FC236}">
                  <a16:creationId xmlns:a16="http://schemas.microsoft.com/office/drawing/2014/main" id="{3921AD51-B4D4-4D2E-8BE8-EBDBEA492549}"/>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3" name="Freeform: Shape 242">
              <a:extLst>
                <a:ext uri="{FF2B5EF4-FFF2-40B4-BE49-F238E27FC236}">
                  <a16:creationId xmlns:a16="http://schemas.microsoft.com/office/drawing/2014/main" id="{92A7F8CB-E665-49ED-B09E-DA9D95255F3B}"/>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4" name="Group 243">
            <a:extLst>
              <a:ext uri="{FF2B5EF4-FFF2-40B4-BE49-F238E27FC236}">
                <a16:creationId xmlns:a16="http://schemas.microsoft.com/office/drawing/2014/main" id="{C3911104-CE14-4D96-BC23-51BA36D408A7}"/>
              </a:ext>
            </a:extLst>
          </p:cNvPr>
          <p:cNvGrpSpPr/>
          <p:nvPr/>
        </p:nvGrpSpPr>
        <p:grpSpPr>
          <a:xfrm>
            <a:off x="4454685" y="4612440"/>
            <a:ext cx="724024" cy="668529"/>
            <a:chOff x="1999320" y="1708557"/>
            <a:chExt cx="1994038" cy="1841203"/>
          </a:xfrm>
        </p:grpSpPr>
        <p:sp>
          <p:nvSpPr>
            <p:cNvPr id="245" name="Diamond 244">
              <a:extLst>
                <a:ext uri="{FF2B5EF4-FFF2-40B4-BE49-F238E27FC236}">
                  <a16:creationId xmlns:a16="http://schemas.microsoft.com/office/drawing/2014/main" id="{CE362EF9-2F28-4561-AA17-C6B86F7FD7B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Diamond 245">
              <a:extLst>
                <a:ext uri="{FF2B5EF4-FFF2-40B4-BE49-F238E27FC236}">
                  <a16:creationId xmlns:a16="http://schemas.microsoft.com/office/drawing/2014/main" id="{7D3F4EE9-4063-4D18-ACA8-E4816BDE2B5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D7701F88-A08C-4B43-ADD7-49621BF3C08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8F12F4EB-C333-49A6-83C6-D9D8FC708C3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9" name="Group 248">
            <a:extLst>
              <a:ext uri="{FF2B5EF4-FFF2-40B4-BE49-F238E27FC236}">
                <a16:creationId xmlns:a16="http://schemas.microsoft.com/office/drawing/2014/main" id="{CD0049E3-ADC3-438F-BC00-9149FC6AD329}"/>
              </a:ext>
            </a:extLst>
          </p:cNvPr>
          <p:cNvGrpSpPr/>
          <p:nvPr/>
        </p:nvGrpSpPr>
        <p:grpSpPr>
          <a:xfrm>
            <a:off x="4454685" y="4093769"/>
            <a:ext cx="724024" cy="668529"/>
            <a:chOff x="1999320" y="1708557"/>
            <a:chExt cx="1994038" cy="1841203"/>
          </a:xfrm>
        </p:grpSpPr>
        <p:sp>
          <p:nvSpPr>
            <p:cNvPr id="250" name="Diamond 249">
              <a:extLst>
                <a:ext uri="{FF2B5EF4-FFF2-40B4-BE49-F238E27FC236}">
                  <a16:creationId xmlns:a16="http://schemas.microsoft.com/office/drawing/2014/main" id="{EDA7AD7B-882D-46CF-94C2-6B78CC89202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1" name="Diamond 250">
              <a:extLst>
                <a:ext uri="{FF2B5EF4-FFF2-40B4-BE49-F238E27FC236}">
                  <a16:creationId xmlns:a16="http://schemas.microsoft.com/office/drawing/2014/main" id="{3200C772-ECCB-401A-8D5F-965CD017C06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Freeform: Shape 251">
              <a:extLst>
                <a:ext uri="{FF2B5EF4-FFF2-40B4-BE49-F238E27FC236}">
                  <a16:creationId xmlns:a16="http://schemas.microsoft.com/office/drawing/2014/main" id="{40D29B1C-65D8-46B3-937C-C3BC2E29F51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3" name="Freeform: Shape 252">
              <a:extLst>
                <a:ext uri="{FF2B5EF4-FFF2-40B4-BE49-F238E27FC236}">
                  <a16:creationId xmlns:a16="http://schemas.microsoft.com/office/drawing/2014/main" id="{4BBB1173-D62E-4166-B2C1-2AC1421BF10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4" name="Group 253">
            <a:extLst>
              <a:ext uri="{FF2B5EF4-FFF2-40B4-BE49-F238E27FC236}">
                <a16:creationId xmlns:a16="http://schemas.microsoft.com/office/drawing/2014/main" id="{47426C63-D2AB-4B0B-9F6F-7807CF145C7E}"/>
              </a:ext>
            </a:extLst>
          </p:cNvPr>
          <p:cNvGrpSpPr/>
          <p:nvPr/>
        </p:nvGrpSpPr>
        <p:grpSpPr>
          <a:xfrm>
            <a:off x="4454685" y="3575098"/>
            <a:ext cx="724024" cy="668529"/>
            <a:chOff x="1999320" y="1708557"/>
            <a:chExt cx="1994038" cy="1841203"/>
          </a:xfrm>
        </p:grpSpPr>
        <p:sp>
          <p:nvSpPr>
            <p:cNvPr id="255" name="Diamond 254">
              <a:extLst>
                <a:ext uri="{FF2B5EF4-FFF2-40B4-BE49-F238E27FC236}">
                  <a16:creationId xmlns:a16="http://schemas.microsoft.com/office/drawing/2014/main" id="{29C3821E-7DC1-4BCB-9A6D-FD5A301AD71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6" name="Diamond 255">
              <a:extLst>
                <a:ext uri="{FF2B5EF4-FFF2-40B4-BE49-F238E27FC236}">
                  <a16:creationId xmlns:a16="http://schemas.microsoft.com/office/drawing/2014/main" id="{BA0F1A93-9B60-4076-8737-37D56F95414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99D470E2-81F4-417A-AC2C-2A59AC43342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0D42D468-EBB0-479F-93E5-5E2483F1D31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9" name="Group 258">
            <a:extLst>
              <a:ext uri="{FF2B5EF4-FFF2-40B4-BE49-F238E27FC236}">
                <a16:creationId xmlns:a16="http://schemas.microsoft.com/office/drawing/2014/main" id="{3A967EE2-7625-4C53-A989-1F8A3BAB20F6}"/>
              </a:ext>
            </a:extLst>
          </p:cNvPr>
          <p:cNvGrpSpPr/>
          <p:nvPr/>
        </p:nvGrpSpPr>
        <p:grpSpPr>
          <a:xfrm>
            <a:off x="4454685" y="3076576"/>
            <a:ext cx="724024" cy="668529"/>
            <a:chOff x="1999320" y="1708557"/>
            <a:chExt cx="1994038" cy="1841203"/>
          </a:xfrm>
        </p:grpSpPr>
        <p:sp>
          <p:nvSpPr>
            <p:cNvPr id="260" name="Diamond 259">
              <a:extLst>
                <a:ext uri="{FF2B5EF4-FFF2-40B4-BE49-F238E27FC236}">
                  <a16:creationId xmlns:a16="http://schemas.microsoft.com/office/drawing/2014/main" id="{B9F85E57-1C39-4BE3-911D-DA9CCE66CBC9}"/>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345CCA67-C4C5-40DA-8BF1-1CBC32C7294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Freeform: Shape 261">
              <a:extLst>
                <a:ext uri="{FF2B5EF4-FFF2-40B4-BE49-F238E27FC236}">
                  <a16:creationId xmlns:a16="http://schemas.microsoft.com/office/drawing/2014/main" id="{E10F9948-8F26-46B9-8911-D66DCAF6FA5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Freeform: Shape 262">
              <a:extLst>
                <a:ext uri="{FF2B5EF4-FFF2-40B4-BE49-F238E27FC236}">
                  <a16:creationId xmlns:a16="http://schemas.microsoft.com/office/drawing/2014/main" id="{DAF54FBD-4BD6-413D-B8E1-7F60CF3C70C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64" name="Group 263">
            <a:extLst>
              <a:ext uri="{FF2B5EF4-FFF2-40B4-BE49-F238E27FC236}">
                <a16:creationId xmlns:a16="http://schemas.microsoft.com/office/drawing/2014/main" id="{DD51BB7C-C60B-4E95-A025-4ACD60C9013D}"/>
              </a:ext>
            </a:extLst>
          </p:cNvPr>
          <p:cNvGrpSpPr/>
          <p:nvPr/>
        </p:nvGrpSpPr>
        <p:grpSpPr>
          <a:xfrm>
            <a:off x="4052954" y="4727497"/>
            <a:ext cx="724024" cy="668529"/>
            <a:chOff x="1999320" y="1708557"/>
            <a:chExt cx="1994038" cy="1841203"/>
          </a:xfrm>
        </p:grpSpPr>
        <p:sp>
          <p:nvSpPr>
            <p:cNvPr id="265" name="Diamond 264">
              <a:extLst>
                <a:ext uri="{FF2B5EF4-FFF2-40B4-BE49-F238E27FC236}">
                  <a16:creationId xmlns:a16="http://schemas.microsoft.com/office/drawing/2014/main" id="{23E87F3F-66ED-4B1B-82D6-3BFD3C26BB3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6" name="Diamond 265">
              <a:extLst>
                <a:ext uri="{FF2B5EF4-FFF2-40B4-BE49-F238E27FC236}">
                  <a16:creationId xmlns:a16="http://schemas.microsoft.com/office/drawing/2014/main" id="{6F509932-73CF-4788-9F03-D1BCE565309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Freeform: Shape 266">
              <a:extLst>
                <a:ext uri="{FF2B5EF4-FFF2-40B4-BE49-F238E27FC236}">
                  <a16:creationId xmlns:a16="http://schemas.microsoft.com/office/drawing/2014/main" id="{A414D59E-743E-4649-B411-D4F0CDF2BFB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Freeform: Shape 267">
              <a:extLst>
                <a:ext uri="{FF2B5EF4-FFF2-40B4-BE49-F238E27FC236}">
                  <a16:creationId xmlns:a16="http://schemas.microsoft.com/office/drawing/2014/main" id="{8BD19F71-0349-4863-8951-54F4FD2DD59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69" name="Group 268">
            <a:extLst>
              <a:ext uri="{FF2B5EF4-FFF2-40B4-BE49-F238E27FC236}">
                <a16:creationId xmlns:a16="http://schemas.microsoft.com/office/drawing/2014/main" id="{EFC54980-C1B4-41BA-A544-ED76E8CD4048}"/>
              </a:ext>
            </a:extLst>
          </p:cNvPr>
          <p:cNvGrpSpPr/>
          <p:nvPr/>
        </p:nvGrpSpPr>
        <p:grpSpPr>
          <a:xfrm>
            <a:off x="4052954" y="4208827"/>
            <a:ext cx="724024" cy="668529"/>
            <a:chOff x="1999320" y="1708557"/>
            <a:chExt cx="1994038" cy="1841203"/>
          </a:xfrm>
        </p:grpSpPr>
        <p:sp>
          <p:nvSpPr>
            <p:cNvPr id="270" name="Diamond 269">
              <a:extLst>
                <a:ext uri="{FF2B5EF4-FFF2-40B4-BE49-F238E27FC236}">
                  <a16:creationId xmlns:a16="http://schemas.microsoft.com/office/drawing/2014/main" id="{C16DB66D-600A-4CD5-9289-5D6ABE36789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1" name="Diamond 270">
              <a:extLst>
                <a:ext uri="{FF2B5EF4-FFF2-40B4-BE49-F238E27FC236}">
                  <a16:creationId xmlns:a16="http://schemas.microsoft.com/office/drawing/2014/main" id="{FFB0514F-E679-4BA0-B807-67F426F208A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850B9402-8262-485E-9EB1-08BAFCEEB6C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1F1F6BA4-2C28-4DD9-9A5F-FA0C2F90717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4" name="Group 273">
            <a:extLst>
              <a:ext uri="{FF2B5EF4-FFF2-40B4-BE49-F238E27FC236}">
                <a16:creationId xmlns:a16="http://schemas.microsoft.com/office/drawing/2014/main" id="{26406939-EDAE-4B2D-939C-22FE470A1FD1}"/>
              </a:ext>
            </a:extLst>
          </p:cNvPr>
          <p:cNvGrpSpPr/>
          <p:nvPr/>
        </p:nvGrpSpPr>
        <p:grpSpPr>
          <a:xfrm>
            <a:off x="4052954" y="3690155"/>
            <a:ext cx="724024" cy="668529"/>
            <a:chOff x="1999320" y="1708557"/>
            <a:chExt cx="1994038" cy="1841203"/>
          </a:xfrm>
        </p:grpSpPr>
        <p:sp>
          <p:nvSpPr>
            <p:cNvPr id="275" name="Diamond 274">
              <a:extLst>
                <a:ext uri="{FF2B5EF4-FFF2-40B4-BE49-F238E27FC236}">
                  <a16:creationId xmlns:a16="http://schemas.microsoft.com/office/drawing/2014/main" id="{0C1DCCE6-9B64-4B98-ADC7-A842B4AF0E6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Diamond 275">
              <a:extLst>
                <a:ext uri="{FF2B5EF4-FFF2-40B4-BE49-F238E27FC236}">
                  <a16:creationId xmlns:a16="http://schemas.microsoft.com/office/drawing/2014/main" id="{09F9DB19-99A5-4E0F-A8D8-48F89773F76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7" name="Freeform: Shape 276">
              <a:extLst>
                <a:ext uri="{FF2B5EF4-FFF2-40B4-BE49-F238E27FC236}">
                  <a16:creationId xmlns:a16="http://schemas.microsoft.com/office/drawing/2014/main" id="{5BF03330-548E-4E39-AD18-49D3D61060D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8" name="Freeform: Shape 277">
              <a:extLst>
                <a:ext uri="{FF2B5EF4-FFF2-40B4-BE49-F238E27FC236}">
                  <a16:creationId xmlns:a16="http://schemas.microsoft.com/office/drawing/2014/main" id="{1D18984B-7572-4C66-BD1F-D5E1098500E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9" name="Group 278">
            <a:extLst>
              <a:ext uri="{FF2B5EF4-FFF2-40B4-BE49-F238E27FC236}">
                <a16:creationId xmlns:a16="http://schemas.microsoft.com/office/drawing/2014/main" id="{A72B2D1F-2C68-47B1-9A3C-A0DB56EC1B10}"/>
              </a:ext>
            </a:extLst>
          </p:cNvPr>
          <p:cNvGrpSpPr/>
          <p:nvPr/>
        </p:nvGrpSpPr>
        <p:grpSpPr>
          <a:xfrm>
            <a:off x="4052954" y="3175939"/>
            <a:ext cx="724024" cy="668529"/>
            <a:chOff x="1999320" y="1708557"/>
            <a:chExt cx="1994038" cy="1841203"/>
          </a:xfrm>
        </p:grpSpPr>
        <p:sp>
          <p:nvSpPr>
            <p:cNvPr id="280" name="Diamond 279">
              <a:extLst>
                <a:ext uri="{FF2B5EF4-FFF2-40B4-BE49-F238E27FC236}">
                  <a16:creationId xmlns:a16="http://schemas.microsoft.com/office/drawing/2014/main" id="{A33BDC9F-A1AA-4108-8501-915F76BE169B}"/>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1" name="Diamond 280">
              <a:extLst>
                <a:ext uri="{FF2B5EF4-FFF2-40B4-BE49-F238E27FC236}">
                  <a16:creationId xmlns:a16="http://schemas.microsoft.com/office/drawing/2014/main" id="{4D693B59-5AC8-4889-87FB-B87AA1086DB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Freeform: Shape 281">
              <a:extLst>
                <a:ext uri="{FF2B5EF4-FFF2-40B4-BE49-F238E27FC236}">
                  <a16:creationId xmlns:a16="http://schemas.microsoft.com/office/drawing/2014/main" id="{97D2CD14-DC0F-4966-B7C0-D6EA2C1C879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3" name="Freeform: Shape 282">
              <a:extLst>
                <a:ext uri="{FF2B5EF4-FFF2-40B4-BE49-F238E27FC236}">
                  <a16:creationId xmlns:a16="http://schemas.microsoft.com/office/drawing/2014/main" id="{3DDB8DE1-1FA3-463E-98E0-A6E57D9DBA5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84" name="Group 283">
            <a:extLst>
              <a:ext uri="{FF2B5EF4-FFF2-40B4-BE49-F238E27FC236}">
                <a16:creationId xmlns:a16="http://schemas.microsoft.com/office/drawing/2014/main" id="{E5D63CDB-D510-41D9-8862-0028F0CCF1FF}"/>
              </a:ext>
            </a:extLst>
          </p:cNvPr>
          <p:cNvGrpSpPr/>
          <p:nvPr/>
        </p:nvGrpSpPr>
        <p:grpSpPr>
          <a:xfrm>
            <a:off x="2202252" y="4842555"/>
            <a:ext cx="724024" cy="668529"/>
            <a:chOff x="1999320" y="1708557"/>
            <a:chExt cx="1994038" cy="1841203"/>
          </a:xfrm>
        </p:grpSpPr>
        <p:sp>
          <p:nvSpPr>
            <p:cNvPr id="285" name="Diamond 284">
              <a:extLst>
                <a:ext uri="{FF2B5EF4-FFF2-40B4-BE49-F238E27FC236}">
                  <a16:creationId xmlns:a16="http://schemas.microsoft.com/office/drawing/2014/main" id="{E9C2A1D6-E782-49FD-B599-D25D4205E34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6" name="Diamond 285">
              <a:extLst>
                <a:ext uri="{FF2B5EF4-FFF2-40B4-BE49-F238E27FC236}">
                  <a16:creationId xmlns:a16="http://schemas.microsoft.com/office/drawing/2014/main" id="{550E65AB-2368-4564-A101-997FCC45167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Freeform: Shape 286">
              <a:extLst>
                <a:ext uri="{FF2B5EF4-FFF2-40B4-BE49-F238E27FC236}">
                  <a16:creationId xmlns:a16="http://schemas.microsoft.com/office/drawing/2014/main" id="{F1604838-C906-40C6-807E-793C6425BD1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8BEEB276-9992-4CF2-A8FC-D333EA24D7E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9" name="Group 288">
            <a:extLst>
              <a:ext uri="{FF2B5EF4-FFF2-40B4-BE49-F238E27FC236}">
                <a16:creationId xmlns:a16="http://schemas.microsoft.com/office/drawing/2014/main" id="{B0CBF70B-0D3F-4993-B27F-5079B036872E}"/>
              </a:ext>
            </a:extLst>
          </p:cNvPr>
          <p:cNvGrpSpPr/>
          <p:nvPr/>
        </p:nvGrpSpPr>
        <p:grpSpPr>
          <a:xfrm>
            <a:off x="2202252" y="4323885"/>
            <a:ext cx="724024" cy="668529"/>
            <a:chOff x="1999320" y="1708557"/>
            <a:chExt cx="1994038" cy="1841203"/>
          </a:xfrm>
        </p:grpSpPr>
        <p:sp>
          <p:nvSpPr>
            <p:cNvPr id="290" name="Diamond 289">
              <a:extLst>
                <a:ext uri="{FF2B5EF4-FFF2-40B4-BE49-F238E27FC236}">
                  <a16:creationId xmlns:a16="http://schemas.microsoft.com/office/drawing/2014/main" id="{CEDC4F1F-ABAA-4D7A-9D5F-D98541A2487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1" name="Diamond 290">
              <a:extLst>
                <a:ext uri="{FF2B5EF4-FFF2-40B4-BE49-F238E27FC236}">
                  <a16:creationId xmlns:a16="http://schemas.microsoft.com/office/drawing/2014/main" id="{63F19DB2-93E0-419F-962D-816FD12C37E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2" name="Freeform: Shape 291">
              <a:extLst>
                <a:ext uri="{FF2B5EF4-FFF2-40B4-BE49-F238E27FC236}">
                  <a16:creationId xmlns:a16="http://schemas.microsoft.com/office/drawing/2014/main" id="{5746C344-0813-4FAF-8669-EDBEA564B45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Freeform: Shape 292">
              <a:extLst>
                <a:ext uri="{FF2B5EF4-FFF2-40B4-BE49-F238E27FC236}">
                  <a16:creationId xmlns:a16="http://schemas.microsoft.com/office/drawing/2014/main" id="{95E7AEAB-EA10-4A3A-B1FF-06FEA6BF5B8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4" name="Group 293">
            <a:extLst>
              <a:ext uri="{FF2B5EF4-FFF2-40B4-BE49-F238E27FC236}">
                <a16:creationId xmlns:a16="http://schemas.microsoft.com/office/drawing/2014/main" id="{BF757652-37ED-46D3-8212-27E3DDAD06F1}"/>
              </a:ext>
            </a:extLst>
          </p:cNvPr>
          <p:cNvGrpSpPr/>
          <p:nvPr/>
        </p:nvGrpSpPr>
        <p:grpSpPr>
          <a:xfrm>
            <a:off x="2202252" y="3805213"/>
            <a:ext cx="724024" cy="668529"/>
            <a:chOff x="1999320" y="1708557"/>
            <a:chExt cx="1994038" cy="1841203"/>
          </a:xfrm>
        </p:grpSpPr>
        <p:sp>
          <p:nvSpPr>
            <p:cNvPr id="295" name="Diamond 294">
              <a:extLst>
                <a:ext uri="{FF2B5EF4-FFF2-40B4-BE49-F238E27FC236}">
                  <a16:creationId xmlns:a16="http://schemas.microsoft.com/office/drawing/2014/main" id="{545B26EC-094D-4515-93AA-EA08FD1E4D2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6" name="Diamond 295">
              <a:extLst>
                <a:ext uri="{FF2B5EF4-FFF2-40B4-BE49-F238E27FC236}">
                  <a16:creationId xmlns:a16="http://schemas.microsoft.com/office/drawing/2014/main" id="{E4F04C25-E979-4295-A50B-91A97983538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737FDA25-AD98-4299-83BC-D61BFDF2483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Freeform: Shape 297">
              <a:extLst>
                <a:ext uri="{FF2B5EF4-FFF2-40B4-BE49-F238E27FC236}">
                  <a16:creationId xmlns:a16="http://schemas.microsoft.com/office/drawing/2014/main" id="{025A89D7-5178-4450-9ECE-F5E5293D683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9" name="Group 298">
            <a:extLst>
              <a:ext uri="{FF2B5EF4-FFF2-40B4-BE49-F238E27FC236}">
                <a16:creationId xmlns:a16="http://schemas.microsoft.com/office/drawing/2014/main" id="{EC6ED7D8-5548-4612-909B-886CE367FAFC}"/>
              </a:ext>
            </a:extLst>
          </p:cNvPr>
          <p:cNvGrpSpPr/>
          <p:nvPr/>
        </p:nvGrpSpPr>
        <p:grpSpPr>
          <a:xfrm>
            <a:off x="2202252" y="3286543"/>
            <a:ext cx="724024" cy="668529"/>
            <a:chOff x="1999320" y="1708557"/>
            <a:chExt cx="1994038" cy="1841203"/>
          </a:xfrm>
        </p:grpSpPr>
        <p:sp>
          <p:nvSpPr>
            <p:cNvPr id="300" name="Diamond 299">
              <a:extLst>
                <a:ext uri="{FF2B5EF4-FFF2-40B4-BE49-F238E27FC236}">
                  <a16:creationId xmlns:a16="http://schemas.microsoft.com/office/drawing/2014/main" id="{C438DDBF-E037-4A2C-B0FD-A199B2536215}"/>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1" name="Diamond 300">
              <a:extLst>
                <a:ext uri="{FF2B5EF4-FFF2-40B4-BE49-F238E27FC236}">
                  <a16:creationId xmlns:a16="http://schemas.microsoft.com/office/drawing/2014/main" id="{AD26B8A9-F969-4DF7-8984-E5597E09AC4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Freeform: Shape 301">
              <a:extLst>
                <a:ext uri="{FF2B5EF4-FFF2-40B4-BE49-F238E27FC236}">
                  <a16:creationId xmlns:a16="http://schemas.microsoft.com/office/drawing/2014/main" id="{0EBFE665-5730-4178-B5EE-869BC29493D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Freeform: Shape 302">
              <a:extLst>
                <a:ext uri="{FF2B5EF4-FFF2-40B4-BE49-F238E27FC236}">
                  <a16:creationId xmlns:a16="http://schemas.microsoft.com/office/drawing/2014/main" id="{E97E8087-6D0C-4F3A-9612-196961F42C9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4" name="Group 303">
            <a:extLst>
              <a:ext uri="{FF2B5EF4-FFF2-40B4-BE49-F238E27FC236}">
                <a16:creationId xmlns:a16="http://schemas.microsoft.com/office/drawing/2014/main" id="{388B076A-C011-44D1-9BE4-9D5C2CD423F5}"/>
              </a:ext>
            </a:extLst>
          </p:cNvPr>
          <p:cNvGrpSpPr/>
          <p:nvPr/>
        </p:nvGrpSpPr>
        <p:grpSpPr>
          <a:xfrm>
            <a:off x="1800522" y="4957616"/>
            <a:ext cx="724024" cy="668530"/>
            <a:chOff x="1999320" y="1708557"/>
            <a:chExt cx="1994038" cy="1841203"/>
          </a:xfrm>
        </p:grpSpPr>
        <p:sp>
          <p:nvSpPr>
            <p:cNvPr id="305" name="Diamond 304">
              <a:extLst>
                <a:ext uri="{FF2B5EF4-FFF2-40B4-BE49-F238E27FC236}">
                  <a16:creationId xmlns:a16="http://schemas.microsoft.com/office/drawing/2014/main" id="{7A2B8C4C-A161-46C0-BEF5-84413D3CCA6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6" name="Diamond 305">
              <a:extLst>
                <a:ext uri="{FF2B5EF4-FFF2-40B4-BE49-F238E27FC236}">
                  <a16:creationId xmlns:a16="http://schemas.microsoft.com/office/drawing/2014/main" id="{54F7ED14-0AD2-4EB5-B6DD-FB696165741C}"/>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7" name="Freeform: Shape 306">
              <a:extLst>
                <a:ext uri="{FF2B5EF4-FFF2-40B4-BE49-F238E27FC236}">
                  <a16:creationId xmlns:a16="http://schemas.microsoft.com/office/drawing/2014/main" id="{3C7A532D-1904-4B7B-BF4D-7136CB1C4D9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Freeform: Shape 307">
              <a:extLst>
                <a:ext uri="{FF2B5EF4-FFF2-40B4-BE49-F238E27FC236}">
                  <a16:creationId xmlns:a16="http://schemas.microsoft.com/office/drawing/2014/main" id="{B3FE0C66-1A18-44D2-A372-ABF5C6D0B3E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9" name="Group 308">
            <a:extLst>
              <a:ext uri="{FF2B5EF4-FFF2-40B4-BE49-F238E27FC236}">
                <a16:creationId xmlns:a16="http://schemas.microsoft.com/office/drawing/2014/main" id="{F8FB34AF-A9AA-407B-B759-40908F65406D}"/>
              </a:ext>
            </a:extLst>
          </p:cNvPr>
          <p:cNvGrpSpPr/>
          <p:nvPr/>
        </p:nvGrpSpPr>
        <p:grpSpPr>
          <a:xfrm>
            <a:off x="1800522" y="4438946"/>
            <a:ext cx="724024" cy="668530"/>
            <a:chOff x="1999320" y="1708557"/>
            <a:chExt cx="1994038" cy="1841203"/>
          </a:xfrm>
        </p:grpSpPr>
        <p:sp>
          <p:nvSpPr>
            <p:cNvPr id="310" name="Diamond 309">
              <a:extLst>
                <a:ext uri="{FF2B5EF4-FFF2-40B4-BE49-F238E27FC236}">
                  <a16:creationId xmlns:a16="http://schemas.microsoft.com/office/drawing/2014/main" id="{A9B1AB6E-62DE-4913-A2F4-A67A75C28C93}"/>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1" name="Diamond 310">
              <a:extLst>
                <a:ext uri="{FF2B5EF4-FFF2-40B4-BE49-F238E27FC236}">
                  <a16:creationId xmlns:a16="http://schemas.microsoft.com/office/drawing/2014/main" id="{6A3F2D49-306C-489F-9897-5BC9A611F9E3}"/>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2" name="Freeform: Shape 311">
              <a:extLst>
                <a:ext uri="{FF2B5EF4-FFF2-40B4-BE49-F238E27FC236}">
                  <a16:creationId xmlns:a16="http://schemas.microsoft.com/office/drawing/2014/main" id="{BA849676-1F3A-4DAC-94AF-C07713C5D46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Freeform: Shape 312">
              <a:extLst>
                <a:ext uri="{FF2B5EF4-FFF2-40B4-BE49-F238E27FC236}">
                  <a16:creationId xmlns:a16="http://schemas.microsoft.com/office/drawing/2014/main" id="{7F9504A1-221E-490E-A59E-E643F391E0D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4" name="Group 313">
            <a:extLst>
              <a:ext uri="{FF2B5EF4-FFF2-40B4-BE49-F238E27FC236}">
                <a16:creationId xmlns:a16="http://schemas.microsoft.com/office/drawing/2014/main" id="{F9A8171A-740E-4AE0-B812-307D481077DF}"/>
              </a:ext>
            </a:extLst>
          </p:cNvPr>
          <p:cNvGrpSpPr/>
          <p:nvPr/>
        </p:nvGrpSpPr>
        <p:grpSpPr>
          <a:xfrm>
            <a:off x="1800522" y="3920275"/>
            <a:ext cx="724024" cy="668530"/>
            <a:chOff x="1999320" y="1708557"/>
            <a:chExt cx="1994038" cy="1841203"/>
          </a:xfrm>
        </p:grpSpPr>
        <p:sp>
          <p:nvSpPr>
            <p:cNvPr id="315" name="Diamond 314">
              <a:extLst>
                <a:ext uri="{FF2B5EF4-FFF2-40B4-BE49-F238E27FC236}">
                  <a16:creationId xmlns:a16="http://schemas.microsoft.com/office/drawing/2014/main" id="{26AFC9AA-2785-4047-8A34-8A4BFA280E49}"/>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6" name="Diamond 315">
              <a:extLst>
                <a:ext uri="{FF2B5EF4-FFF2-40B4-BE49-F238E27FC236}">
                  <a16:creationId xmlns:a16="http://schemas.microsoft.com/office/drawing/2014/main" id="{30A2E715-99AE-482E-9D20-BFA06CD1C574}"/>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Freeform: Shape 316">
              <a:extLst>
                <a:ext uri="{FF2B5EF4-FFF2-40B4-BE49-F238E27FC236}">
                  <a16:creationId xmlns:a16="http://schemas.microsoft.com/office/drawing/2014/main" id="{DBB0DF71-8676-4DAB-9E07-80769BF4D576}"/>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Freeform: Shape 317">
              <a:extLst>
                <a:ext uri="{FF2B5EF4-FFF2-40B4-BE49-F238E27FC236}">
                  <a16:creationId xmlns:a16="http://schemas.microsoft.com/office/drawing/2014/main" id="{1BC5F9F5-9134-47B3-85B3-2E697D3184DF}"/>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9" name="Group 318">
            <a:extLst>
              <a:ext uri="{FF2B5EF4-FFF2-40B4-BE49-F238E27FC236}">
                <a16:creationId xmlns:a16="http://schemas.microsoft.com/office/drawing/2014/main" id="{00E8E0DD-1C58-4971-B896-D21F11E830B4}"/>
              </a:ext>
            </a:extLst>
          </p:cNvPr>
          <p:cNvGrpSpPr/>
          <p:nvPr/>
        </p:nvGrpSpPr>
        <p:grpSpPr>
          <a:xfrm>
            <a:off x="1800522" y="3401604"/>
            <a:ext cx="724024" cy="668530"/>
            <a:chOff x="1999320" y="1708557"/>
            <a:chExt cx="1994038" cy="1841203"/>
          </a:xfrm>
        </p:grpSpPr>
        <p:sp>
          <p:nvSpPr>
            <p:cNvPr id="320" name="Diamond 319">
              <a:extLst>
                <a:ext uri="{FF2B5EF4-FFF2-40B4-BE49-F238E27FC236}">
                  <a16:creationId xmlns:a16="http://schemas.microsoft.com/office/drawing/2014/main" id="{F402CB63-E394-4EA9-A494-7F4DFB9340D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1" name="Diamond 320">
              <a:extLst>
                <a:ext uri="{FF2B5EF4-FFF2-40B4-BE49-F238E27FC236}">
                  <a16:creationId xmlns:a16="http://schemas.microsoft.com/office/drawing/2014/main" id="{E3F7E8C2-45FE-4E00-BA7B-15FA197C0053}"/>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Freeform: Shape 321">
              <a:extLst>
                <a:ext uri="{FF2B5EF4-FFF2-40B4-BE49-F238E27FC236}">
                  <a16:creationId xmlns:a16="http://schemas.microsoft.com/office/drawing/2014/main" id="{A39B1662-05C2-4F67-B917-72F86CDEB59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3" name="Freeform: Shape 322">
              <a:extLst>
                <a:ext uri="{FF2B5EF4-FFF2-40B4-BE49-F238E27FC236}">
                  <a16:creationId xmlns:a16="http://schemas.microsoft.com/office/drawing/2014/main" id="{7C981D88-8240-448B-8E73-745914A9A23D}"/>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4" name="Group 323">
            <a:extLst>
              <a:ext uri="{FF2B5EF4-FFF2-40B4-BE49-F238E27FC236}">
                <a16:creationId xmlns:a16="http://schemas.microsoft.com/office/drawing/2014/main" id="{3FFFD25D-B639-4857-A0C1-FD1467B2BB52}"/>
              </a:ext>
            </a:extLst>
          </p:cNvPr>
          <p:cNvGrpSpPr/>
          <p:nvPr/>
        </p:nvGrpSpPr>
        <p:grpSpPr>
          <a:xfrm flipH="1">
            <a:off x="4816538" y="2153454"/>
            <a:ext cx="2828577" cy="699153"/>
            <a:chOff x="1729425" y="1933896"/>
            <a:chExt cx="2828577" cy="699153"/>
          </a:xfrm>
        </p:grpSpPr>
        <p:cxnSp>
          <p:nvCxnSpPr>
            <p:cNvPr id="325" name="Straight Connector 324">
              <a:extLst>
                <a:ext uri="{FF2B5EF4-FFF2-40B4-BE49-F238E27FC236}">
                  <a16:creationId xmlns:a16="http://schemas.microsoft.com/office/drawing/2014/main" id="{C92C0291-01D7-4C62-A13C-CD52A21D89C2}"/>
                </a:ext>
              </a:extLst>
            </p:cNvPr>
            <p:cNvCxnSpPr>
              <a:cxnSpLocks/>
            </p:cNvCxnSpPr>
            <p:nvPr/>
          </p:nvCxnSpPr>
          <p:spPr>
            <a:xfrm>
              <a:off x="2374260" y="2310114"/>
              <a:ext cx="2027612"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75E88217-25E7-4034-87F4-8809093B268A}"/>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7" name="Oval 326">
              <a:extLst>
                <a:ext uri="{FF2B5EF4-FFF2-40B4-BE49-F238E27FC236}">
                  <a16:creationId xmlns:a16="http://schemas.microsoft.com/office/drawing/2014/main" id="{61CD6A1A-2971-4EB7-97CC-2FED6F15FBA4}"/>
                </a:ext>
              </a:extLst>
            </p:cNvPr>
            <p:cNvSpPr/>
            <p:nvPr/>
          </p:nvSpPr>
          <p:spPr>
            <a:xfrm>
              <a:off x="2328902"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28" name="TextBox 327">
              <a:extLst>
                <a:ext uri="{FF2B5EF4-FFF2-40B4-BE49-F238E27FC236}">
                  <a16:creationId xmlns:a16="http://schemas.microsoft.com/office/drawing/2014/main" id="{B2001731-2B2D-48DB-A73A-041B04895929}"/>
                </a:ext>
              </a:extLst>
            </p:cNvPr>
            <p:cNvSpPr txBox="1"/>
            <p:nvPr/>
          </p:nvSpPr>
          <p:spPr>
            <a:xfrm>
              <a:off x="1729425" y="1933896"/>
              <a:ext cx="2628300"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£10,000 withdrawal</a:t>
              </a:r>
            </a:p>
          </p:txBody>
        </p:sp>
        <p:sp>
          <p:nvSpPr>
            <p:cNvPr id="329" name="Oval 328">
              <a:extLst>
                <a:ext uri="{FF2B5EF4-FFF2-40B4-BE49-F238E27FC236}">
                  <a16:creationId xmlns:a16="http://schemas.microsoft.com/office/drawing/2014/main" id="{27F2D610-38BF-4886-B402-049F71E07CCF}"/>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sp>
        <p:nvSpPr>
          <p:cNvPr id="330" name="Rectangle 329">
            <a:extLst>
              <a:ext uri="{FF2B5EF4-FFF2-40B4-BE49-F238E27FC236}">
                <a16:creationId xmlns:a16="http://schemas.microsoft.com/office/drawing/2014/main" id="{8EBB9600-75F8-413D-82F2-0F1536DABCC4}"/>
              </a:ext>
            </a:extLst>
          </p:cNvPr>
          <p:cNvSpPr/>
          <p:nvPr/>
        </p:nvSpPr>
        <p:spPr>
          <a:xfrm>
            <a:off x="455393" y="983955"/>
            <a:ext cx="8350685"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Based on an individual who has no available Personal Allowance in retirement and will pay basic rate tax on withdrawals.</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spTree>
    <p:custDataLst>
      <p:tags r:id="rId1"/>
    </p:custDataLst>
    <p:extLst>
      <p:ext uri="{BB962C8B-B14F-4D97-AF65-F5344CB8AC3E}">
        <p14:creationId xmlns:p14="http://schemas.microsoft.com/office/powerpoint/2010/main" val="93956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E9060-F36B-407F-B1C9-792D3B3AF4BA}"/>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relief versus tax cost.</a:t>
            </a:r>
          </a:p>
        </p:txBody>
      </p:sp>
      <p:grpSp>
        <p:nvGrpSpPr>
          <p:cNvPr id="4" name="Group 3">
            <a:extLst>
              <a:ext uri="{FF2B5EF4-FFF2-40B4-BE49-F238E27FC236}">
                <a16:creationId xmlns:a16="http://schemas.microsoft.com/office/drawing/2014/main" id="{CB25FAD8-9138-4270-B197-8DE9A0E7E223}"/>
              </a:ext>
            </a:extLst>
          </p:cNvPr>
          <p:cNvGrpSpPr/>
          <p:nvPr/>
        </p:nvGrpSpPr>
        <p:grpSpPr>
          <a:xfrm>
            <a:off x="1801487" y="4293359"/>
            <a:ext cx="724024" cy="668530"/>
            <a:chOff x="1999320" y="1708557"/>
            <a:chExt cx="1994038" cy="1841203"/>
          </a:xfrm>
          <a:effectLst/>
        </p:grpSpPr>
        <p:sp>
          <p:nvSpPr>
            <p:cNvPr id="5" name="Diamond 4">
              <a:extLst>
                <a:ext uri="{FF2B5EF4-FFF2-40B4-BE49-F238E27FC236}">
                  <a16:creationId xmlns:a16="http://schemas.microsoft.com/office/drawing/2014/main" id="{EEE7F9F6-8FDF-4E67-B4DA-86D681AF7AA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Diamond 5">
              <a:extLst>
                <a:ext uri="{FF2B5EF4-FFF2-40B4-BE49-F238E27FC236}">
                  <a16:creationId xmlns:a16="http://schemas.microsoft.com/office/drawing/2014/main" id="{0F156E95-7600-4BD7-BCDD-3F10AF68329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FF296209-C3A0-4769-B341-52833C0C706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3ACF576F-18B0-47CB-88E9-B6864ED5D4F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A5DC5AE8-B601-447E-84EA-3A56C93D6FC0}"/>
              </a:ext>
            </a:extLst>
          </p:cNvPr>
          <p:cNvGrpSpPr/>
          <p:nvPr/>
        </p:nvGrpSpPr>
        <p:grpSpPr>
          <a:xfrm>
            <a:off x="2204316" y="4399982"/>
            <a:ext cx="724024" cy="668529"/>
            <a:chOff x="1999320" y="1708557"/>
            <a:chExt cx="1994038" cy="1841203"/>
          </a:xfrm>
        </p:grpSpPr>
        <p:sp>
          <p:nvSpPr>
            <p:cNvPr id="10" name="Diamond 9">
              <a:extLst>
                <a:ext uri="{FF2B5EF4-FFF2-40B4-BE49-F238E27FC236}">
                  <a16:creationId xmlns:a16="http://schemas.microsoft.com/office/drawing/2014/main" id="{67F7E695-70C7-4547-A914-0AE8EEF3644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iamond 10">
              <a:extLst>
                <a:ext uri="{FF2B5EF4-FFF2-40B4-BE49-F238E27FC236}">
                  <a16:creationId xmlns:a16="http://schemas.microsoft.com/office/drawing/2014/main" id="{35CC2FB1-5C29-4F8F-9EF0-14BD5CA1474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50994C72-06EF-4AB6-9CCF-EBEBFC8485C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9ABF72B9-D247-4466-9AED-72CACE88531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312B2E3F-B228-4FB8-A2C1-25055230576C}"/>
              </a:ext>
            </a:extLst>
          </p:cNvPr>
          <p:cNvGrpSpPr/>
          <p:nvPr/>
        </p:nvGrpSpPr>
        <p:grpSpPr>
          <a:xfrm>
            <a:off x="2607145" y="4506608"/>
            <a:ext cx="724024" cy="668529"/>
            <a:chOff x="1999320" y="1708557"/>
            <a:chExt cx="1994038" cy="1841203"/>
          </a:xfrm>
        </p:grpSpPr>
        <p:sp>
          <p:nvSpPr>
            <p:cNvPr id="15" name="Diamond 14">
              <a:extLst>
                <a:ext uri="{FF2B5EF4-FFF2-40B4-BE49-F238E27FC236}">
                  <a16:creationId xmlns:a16="http://schemas.microsoft.com/office/drawing/2014/main" id="{FD99F636-C23A-425A-940C-7237119DDC5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Diamond 15">
              <a:extLst>
                <a:ext uri="{FF2B5EF4-FFF2-40B4-BE49-F238E27FC236}">
                  <a16:creationId xmlns:a16="http://schemas.microsoft.com/office/drawing/2014/main" id="{326F7F37-431A-45B7-9528-CDD62794F87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A58A9108-9C9B-4999-9C3C-524F340BA86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2083CF23-6F93-4D17-B6F2-05ED7456F65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192DFEDE-40A9-4B49-8733-D53CD1B28195}"/>
              </a:ext>
            </a:extLst>
          </p:cNvPr>
          <p:cNvGrpSpPr/>
          <p:nvPr/>
        </p:nvGrpSpPr>
        <p:grpSpPr>
          <a:xfrm>
            <a:off x="1801487" y="3774689"/>
            <a:ext cx="724024" cy="668530"/>
            <a:chOff x="1999320" y="1708557"/>
            <a:chExt cx="1994038" cy="1841203"/>
          </a:xfrm>
          <a:effectLst/>
        </p:grpSpPr>
        <p:sp>
          <p:nvSpPr>
            <p:cNvPr id="20" name="Diamond 19">
              <a:extLst>
                <a:ext uri="{FF2B5EF4-FFF2-40B4-BE49-F238E27FC236}">
                  <a16:creationId xmlns:a16="http://schemas.microsoft.com/office/drawing/2014/main" id="{0205B397-4906-4DC1-80C5-6D3D4F25E58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Diamond 20">
              <a:extLst>
                <a:ext uri="{FF2B5EF4-FFF2-40B4-BE49-F238E27FC236}">
                  <a16:creationId xmlns:a16="http://schemas.microsoft.com/office/drawing/2014/main" id="{30849221-F949-4921-BDDD-ECA85926632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7EEDD97F-B2E4-43A9-8A6C-D95BD5096B2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5427E7F6-969E-4AD8-8252-74A2F1AEEEE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35298F8B-A05A-4891-83C1-44CEB89394F3}"/>
              </a:ext>
            </a:extLst>
          </p:cNvPr>
          <p:cNvGrpSpPr/>
          <p:nvPr/>
        </p:nvGrpSpPr>
        <p:grpSpPr>
          <a:xfrm>
            <a:off x="2204316" y="3881312"/>
            <a:ext cx="724024" cy="668529"/>
            <a:chOff x="1999320" y="1708557"/>
            <a:chExt cx="1994038" cy="1841203"/>
          </a:xfrm>
        </p:grpSpPr>
        <p:sp>
          <p:nvSpPr>
            <p:cNvPr id="25" name="Diamond 24">
              <a:extLst>
                <a:ext uri="{FF2B5EF4-FFF2-40B4-BE49-F238E27FC236}">
                  <a16:creationId xmlns:a16="http://schemas.microsoft.com/office/drawing/2014/main" id="{B25DAEEC-40DA-4D47-80C6-98E6994D71B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Diamond 25">
              <a:extLst>
                <a:ext uri="{FF2B5EF4-FFF2-40B4-BE49-F238E27FC236}">
                  <a16:creationId xmlns:a16="http://schemas.microsoft.com/office/drawing/2014/main" id="{E5E40EAD-4170-4A0C-8ACA-0D84268970D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A8D58E49-9A6B-4BF8-B9F7-1BC355CE8CC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F52A36D5-55E0-4C1D-8992-1986FC09155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70B1F4BC-E403-4ECC-8810-22DD5419249F}"/>
              </a:ext>
            </a:extLst>
          </p:cNvPr>
          <p:cNvGrpSpPr/>
          <p:nvPr/>
        </p:nvGrpSpPr>
        <p:grpSpPr>
          <a:xfrm>
            <a:off x="2607145" y="3987937"/>
            <a:ext cx="724024" cy="668529"/>
            <a:chOff x="1999320" y="1708557"/>
            <a:chExt cx="1994038" cy="1841203"/>
          </a:xfrm>
        </p:grpSpPr>
        <p:sp>
          <p:nvSpPr>
            <p:cNvPr id="30" name="Diamond 29">
              <a:extLst>
                <a:ext uri="{FF2B5EF4-FFF2-40B4-BE49-F238E27FC236}">
                  <a16:creationId xmlns:a16="http://schemas.microsoft.com/office/drawing/2014/main" id="{305454F2-1DA1-44FF-B98E-5B603E74F78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Diamond 30">
              <a:extLst>
                <a:ext uri="{FF2B5EF4-FFF2-40B4-BE49-F238E27FC236}">
                  <a16:creationId xmlns:a16="http://schemas.microsoft.com/office/drawing/2014/main" id="{C1F79D2B-98D9-48FE-B619-4C7ECE5CAD3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5461FFC7-3B6B-4DF2-93A0-5BBA44C64FA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BC2666A-19EA-42CB-A55D-4FE732C09A6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C16F89A3-5E40-4C39-B831-A4A3B6E6DD86}"/>
              </a:ext>
            </a:extLst>
          </p:cNvPr>
          <p:cNvGrpSpPr/>
          <p:nvPr/>
        </p:nvGrpSpPr>
        <p:grpSpPr>
          <a:xfrm>
            <a:off x="1801487" y="3256017"/>
            <a:ext cx="724024" cy="668530"/>
            <a:chOff x="1999320" y="1708557"/>
            <a:chExt cx="1994038" cy="1841203"/>
          </a:xfrm>
          <a:effectLst/>
        </p:grpSpPr>
        <p:sp>
          <p:nvSpPr>
            <p:cNvPr id="35" name="Diamond 34">
              <a:extLst>
                <a:ext uri="{FF2B5EF4-FFF2-40B4-BE49-F238E27FC236}">
                  <a16:creationId xmlns:a16="http://schemas.microsoft.com/office/drawing/2014/main" id="{0B788BE1-9C62-48A3-BCFD-C2A51F39DAB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Diamond 35">
              <a:extLst>
                <a:ext uri="{FF2B5EF4-FFF2-40B4-BE49-F238E27FC236}">
                  <a16:creationId xmlns:a16="http://schemas.microsoft.com/office/drawing/2014/main" id="{FFD86AFD-5B21-4D91-BA91-4937DD03F63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C6475AB6-7A14-461F-AA4A-004F794C006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F21C8FE3-FFB5-41C7-AE1C-17BA2E8D2A7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BC3A0312-DDAE-478A-A622-AA53BAB4A11C}"/>
              </a:ext>
            </a:extLst>
          </p:cNvPr>
          <p:cNvGrpSpPr/>
          <p:nvPr/>
        </p:nvGrpSpPr>
        <p:grpSpPr>
          <a:xfrm>
            <a:off x="2204316" y="3362641"/>
            <a:ext cx="724024" cy="668529"/>
            <a:chOff x="1999320" y="1708557"/>
            <a:chExt cx="1994038" cy="1841203"/>
          </a:xfrm>
        </p:grpSpPr>
        <p:sp>
          <p:nvSpPr>
            <p:cNvPr id="40" name="Diamond 39">
              <a:extLst>
                <a:ext uri="{FF2B5EF4-FFF2-40B4-BE49-F238E27FC236}">
                  <a16:creationId xmlns:a16="http://schemas.microsoft.com/office/drawing/2014/main" id="{CBD48AEC-F57D-48C4-B4F4-B742C13CCF3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Diamond 40">
              <a:extLst>
                <a:ext uri="{FF2B5EF4-FFF2-40B4-BE49-F238E27FC236}">
                  <a16:creationId xmlns:a16="http://schemas.microsoft.com/office/drawing/2014/main" id="{E4E06F7F-6E85-4A26-B43D-00B72A72528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48628613-E892-4D82-A6B9-648A93E477F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93203502-3326-4414-9207-8C7588DD575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A4103027-78E5-4AF6-8DEF-FA6F222A68A7}"/>
              </a:ext>
            </a:extLst>
          </p:cNvPr>
          <p:cNvGrpSpPr/>
          <p:nvPr/>
        </p:nvGrpSpPr>
        <p:grpSpPr>
          <a:xfrm>
            <a:off x="2607145" y="3469266"/>
            <a:ext cx="724024" cy="668529"/>
            <a:chOff x="1999320" y="1708557"/>
            <a:chExt cx="1994038" cy="1841203"/>
          </a:xfrm>
        </p:grpSpPr>
        <p:sp>
          <p:nvSpPr>
            <p:cNvPr id="45" name="Diamond 44">
              <a:extLst>
                <a:ext uri="{FF2B5EF4-FFF2-40B4-BE49-F238E27FC236}">
                  <a16:creationId xmlns:a16="http://schemas.microsoft.com/office/drawing/2014/main" id="{591CC33E-77A8-4020-866F-80F3BC12453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Diamond 45">
              <a:extLst>
                <a:ext uri="{FF2B5EF4-FFF2-40B4-BE49-F238E27FC236}">
                  <a16:creationId xmlns:a16="http://schemas.microsoft.com/office/drawing/2014/main" id="{D8E9E397-0EA8-4F18-B3A4-6BCEC5C5DBB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CE99E6CD-105E-453C-842D-7D9743E9CA5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1B2267AE-F0E5-431A-BC7E-8ACDB2692C4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9" name="Group 48">
            <a:extLst>
              <a:ext uri="{FF2B5EF4-FFF2-40B4-BE49-F238E27FC236}">
                <a16:creationId xmlns:a16="http://schemas.microsoft.com/office/drawing/2014/main" id="{8D80661A-AC34-46A7-93A2-6CBE8E49D040}"/>
              </a:ext>
            </a:extLst>
          </p:cNvPr>
          <p:cNvGrpSpPr/>
          <p:nvPr/>
        </p:nvGrpSpPr>
        <p:grpSpPr>
          <a:xfrm>
            <a:off x="1802091" y="2749308"/>
            <a:ext cx="724024" cy="668530"/>
            <a:chOff x="1999320" y="1708557"/>
            <a:chExt cx="1994038" cy="1841203"/>
          </a:xfrm>
          <a:effectLst/>
        </p:grpSpPr>
        <p:sp>
          <p:nvSpPr>
            <p:cNvPr id="50" name="Diamond 49">
              <a:extLst>
                <a:ext uri="{FF2B5EF4-FFF2-40B4-BE49-F238E27FC236}">
                  <a16:creationId xmlns:a16="http://schemas.microsoft.com/office/drawing/2014/main" id="{3D2D3694-2FC7-48BA-82DD-94C5B26DB4E6}"/>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Diamond 50">
              <a:extLst>
                <a:ext uri="{FF2B5EF4-FFF2-40B4-BE49-F238E27FC236}">
                  <a16:creationId xmlns:a16="http://schemas.microsoft.com/office/drawing/2014/main" id="{B268680B-2810-412E-9DA9-FD8E443BCD1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F67D2730-1CAA-4A58-9120-1D6E8BE60A6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772E3647-78F8-4723-8D4F-4B1B0D99318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6D526CA9-733A-46B8-A214-CF0F85C99554}"/>
              </a:ext>
            </a:extLst>
          </p:cNvPr>
          <p:cNvGrpSpPr/>
          <p:nvPr/>
        </p:nvGrpSpPr>
        <p:grpSpPr>
          <a:xfrm>
            <a:off x="2204316" y="2862428"/>
            <a:ext cx="724024" cy="668529"/>
            <a:chOff x="1999320" y="1708557"/>
            <a:chExt cx="1994038" cy="1841203"/>
          </a:xfrm>
        </p:grpSpPr>
        <p:sp>
          <p:nvSpPr>
            <p:cNvPr id="55" name="Diamond 54">
              <a:extLst>
                <a:ext uri="{FF2B5EF4-FFF2-40B4-BE49-F238E27FC236}">
                  <a16:creationId xmlns:a16="http://schemas.microsoft.com/office/drawing/2014/main" id="{3C7495B0-F96F-4641-B421-07B4512753DC}"/>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Diamond 55">
              <a:extLst>
                <a:ext uri="{FF2B5EF4-FFF2-40B4-BE49-F238E27FC236}">
                  <a16:creationId xmlns:a16="http://schemas.microsoft.com/office/drawing/2014/main" id="{886A5B47-9040-44FA-A476-7EC939BFB77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A7910936-9C0B-45B0-8CA7-422C57B0E33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8B380A2C-079E-4324-8AA9-852C44219D9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D065E1C9-CB6F-4060-A493-0FFEE0E1DD56}"/>
              </a:ext>
            </a:extLst>
          </p:cNvPr>
          <p:cNvGrpSpPr/>
          <p:nvPr/>
        </p:nvGrpSpPr>
        <p:grpSpPr>
          <a:xfrm>
            <a:off x="2607145" y="2970744"/>
            <a:ext cx="724024" cy="668529"/>
            <a:chOff x="1999320" y="1708557"/>
            <a:chExt cx="1994038" cy="1841203"/>
          </a:xfrm>
        </p:grpSpPr>
        <p:sp>
          <p:nvSpPr>
            <p:cNvPr id="60" name="Diamond 59">
              <a:extLst>
                <a:ext uri="{FF2B5EF4-FFF2-40B4-BE49-F238E27FC236}">
                  <a16:creationId xmlns:a16="http://schemas.microsoft.com/office/drawing/2014/main" id="{D362BF8A-5356-4A4B-B864-97A3772834D9}"/>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Diamond 60">
              <a:extLst>
                <a:ext uri="{FF2B5EF4-FFF2-40B4-BE49-F238E27FC236}">
                  <a16:creationId xmlns:a16="http://schemas.microsoft.com/office/drawing/2014/main" id="{24625C9B-A4E6-4E14-AABD-9D4047BA6FF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C3AD0486-40E6-4257-8782-7AEE7CC2758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59F7BE65-FA58-42F7-A174-E7A06A41A9F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4" name="Group 63">
            <a:extLst>
              <a:ext uri="{FF2B5EF4-FFF2-40B4-BE49-F238E27FC236}">
                <a16:creationId xmlns:a16="http://schemas.microsoft.com/office/drawing/2014/main" id="{5E6BAAA6-8CD6-4F7E-B947-92DCA0925829}"/>
              </a:ext>
            </a:extLst>
          </p:cNvPr>
          <p:cNvGrpSpPr/>
          <p:nvPr/>
        </p:nvGrpSpPr>
        <p:grpSpPr>
          <a:xfrm>
            <a:off x="1399756" y="4408417"/>
            <a:ext cx="724024" cy="668530"/>
            <a:chOff x="1999320" y="1708557"/>
            <a:chExt cx="1994038" cy="1841203"/>
          </a:xfrm>
          <a:effectLst/>
        </p:grpSpPr>
        <p:sp>
          <p:nvSpPr>
            <p:cNvPr id="65" name="Diamond 64">
              <a:extLst>
                <a:ext uri="{FF2B5EF4-FFF2-40B4-BE49-F238E27FC236}">
                  <a16:creationId xmlns:a16="http://schemas.microsoft.com/office/drawing/2014/main" id="{BACACB7A-611A-44D0-B0DA-8FC3866D44F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Diamond 65">
              <a:extLst>
                <a:ext uri="{FF2B5EF4-FFF2-40B4-BE49-F238E27FC236}">
                  <a16:creationId xmlns:a16="http://schemas.microsoft.com/office/drawing/2014/main" id="{0089D29E-35E9-4EAC-96F9-938DAB26EDB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C402C7B8-F688-470E-80A5-0972E8FA362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A812876A-CFC3-459C-8E25-3F58C43F30E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932CC195-CC9A-4AED-ACC4-535D6146EDB7}"/>
              </a:ext>
            </a:extLst>
          </p:cNvPr>
          <p:cNvGrpSpPr/>
          <p:nvPr/>
        </p:nvGrpSpPr>
        <p:grpSpPr>
          <a:xfrm>
            <a:off x="1802585" y="4515041"/>
            <a:ext cx="724024" cy="668529"/>
            <a:chOff x="1999320" y="1708557"/>
            <a:chExt cx="1994038" cy="1841203"/>
          </a:xfrm>
        </p:grpSpPr>
        <p:sp>
          <p:nvSpPr>
            <p:cNvPr id="70" name="Diamond 69">
              <a:extLst>
                <a:ext uri="{FF2B5EF4-FFF2-40B4-BE49-F238E27FC236}">
                  <a16:creationId xmlns:a16="http://schemas.microsoft.com/office/drawing/2014/main" id="{CA242FE9-84CC-4A55-8BF3-9820DD9BFA0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Diamond 70">
              <a:extLst>
                <a:ext uri="{FF2B5EF4-FFF2-40B4-BE49-F238E27FC236}">
                  <a16:creationId xmlns:a16="http://schemas.microsoft.com/office/drawing/2014/main" id="{257FEBE7-DE21-4EC6-BECA-27B0C512CA4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922F0402-AE46-4B83-A956-6AC650AF89B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30A1AFD8-9F74-4CD7-8F2F-C281F90313E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4" name="Group 73">
            <a:extLst>
              <a:ext uri="{FF2B5EF4-FFF2-40B4-BE49-F238E27FC236}">
                <a16:creationId xmlns:a16="http://schemas.microsoft.com/office/drawing/2014/main" id="{B1DEAD3A-9EE1-4BB7-A340-34EA2529133E}"/>
              </a:ext>
            </a:extLst>
          </p:cNvPr>
          <p:cNvGrpSpPr/>
          <p:nvPr/>
        </p:nvGrpSpPr>
        <p:grpSpPr>
          <a:xfrm>
            <a:off x="2205414" y="4621665"/>
            <a:ext cx="724024" cy="668529"/>
            <a:chOff x="1999320" y="1708557"/>
            <a:chExt cx="1994038" cy="1841203"/>
          </a:xfrm>
        </p:grpSpPr>
        <p:sp>
          <p:nvSpPr>
            <p:cNvPr id="75" name="Diamond 74">
              <a:extLst>
                <a:ext uri="{FF2B5EF4-FFF2-40B4-BE49-F238E27FC236}">
                  <a16:creationId xmlns:a16="http://schemas.microsoft.com/office/drawing/2014/main" id="{04F9827C-15F5-46D8-AD5F-594C03D289E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Diamond 75">
              <a:extLst>
                <a:ext uri="{FF2B5EF4-FFF2-40B4-BE49-F238E27FC236}">
                  <a16:creationId xmlns:a16="http://schemas.microsoft.com/office/drawing/2014/main" id="{AB27C3BA-8A95-4124-8A16-6511CC72BA1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49097F12-47E9-4F13-A098-44A17185A9F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D5D79412-F439-41D3-8698-577503FCAEC2}"/>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id="{D9B45CB4-7C16-4955-9BF8-3DEB6F7AD42B}"/>
              </a:ext>
            </a:extLst>
          </p:cNvPr>
          <p:cNvGrpSpPr/>
          <p:nvPr/>
        </p:nvGrpSpPr>
        <p:grpSpPr>
          <a:xfrm>
            <a:off x="1399756" y="3889747"/>
            <a:ext cx="724024" cy="668530"/>
            <a:chOff x="1999320" y="1708557"/>
            <a:chExt cx="1994038" cy="1841203"/>
          </a:xfrm>
          <a:effectLst/>
        </p:grpSpPr>
        <p:sp>
          <p:nvSpPr>
            <p:cNvPr id="80" name="Diamond 79">
              <a:extLst>
                <a:ext uri="{FF2B5EF4-FFF2-40B4-BE49-F238E27FC236}">
                  <a16:creationId xmlns:a16="http://schemas.microsoft.com/office/drawing/2014/main" id="{4CAF8B82-56D1-4FDF-8C14-0CED933C916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Diamond 80">
              <a:extLst>
                <a:ext uri="{FF2B5EF4-FFF2-40B4-BE49-F238E27FC236}">
                  <a16:creationId xmlns:a16="http://schemas.microsoft.com/office/drawing/2014/main" id="{72FC8ABC-F576-4425-9BC5-304C1FC3A94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DBE857F2-D4D2-4FFE-AA6B-EF869E609AD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Freeform: Shape 82">
              <a:extLst>
                <a:ext uri="{FF2B5EF4-FFF2-40B4-BE49-F238E27FC236}">
                  <a16:creationId xmlns:a16="http://schemas.microsoft.com/office/drawing/2014/main" id="{F5BC5A1F-B555-41B0-A126-7CE29DBAC11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721A53E8-F75C-4CAD-9579-733509D7966A}"/>
              </a:ext>
            </a:extLst>
          </p:cNvPr>
          <p:cNvGrpSpPr/>
          <p:nvPr/>
        </p:nvGrpSpPr>
        <p:grpSpPr>
          <a:xfrm>
            <a:off x="1802585" y="3996371"/>
            <a:ext cx="724024" cy="668529"/>
            <a:chOff x="1999320" y="1708557"/>
            <a:chExt cx="1994038" cy="1841203"/>
          </a:xfrm>
        </p:grpSpPr>
        <p:sp>
          <p:nvSpPr>
            <p:cNvPr id="85" name="Diamond 84">
              <a:extLst>
                <a:ext uri="{FF2B5EF4-FFF2-40B4-BE49-F238E27FC236}">
                  <a16:creationId xmlns:a16="http://schemas.microsoft.com/office/drawing/2014/main" id="{61C458D7-D286-4D00-ADAF-847E8E53A26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Diamond 85">
              <a:extLst>
                <a:ext uri="{FF2B5EF4-FFF2-40B4-BE49-F238E27FC236}">
                  <a16:creationId xmlns:a16="http://schemas.microsoft.com/office/drawing/2014/main" id="{96BCBDEE-08D7-4C73-9F95-DC3C201576F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1727DFF7-73E3-45AE-A711-F27554F4086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Freeform: Shape 87">
              <a:extLst>
                <a:ext uri="{FF2B5EF4-FFF2-40B4-BE49-F238E27FC236}">
                  <a16:creationId xmlns:a16="http://schemas.microsoft.com/office/drawing/2014/main" id="{553D2E01-C925-4B54-912D-A2EF8457C6E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id="{32C0D273-57BC-46B3-820D-769273D7BCCB}"/>
              </a:ext>
            </a:extLst>
          </p:cNvPr>
          <p:cNvGrpSpPr/>
          <p:nvPr/>
        </p:nvGrpSpPr>
        <p:grpSpPr>
          <a:xfrm>
            <a:off x="2205414" y="4102995"/>
            <a:ext cx="724024" cy="668529"/>
            <a:chOff x="1999320" y="1708557"/>
            <a:chExt cx="1994038" cy="1841203"/>
          </a:xfrm>
        </p:grpSpPr>
        <p:sp>
          <p:nvSpPr>
            <p:cNvPr id="90" name="Diamond 89">
              <a:extLst>
                <a:ext uri="{FF2B5EF4-FFF2-40B4-BE49-F238E27FC236}">
                  <a16:creationId xmlns:a16="http://schemas.microsoft.com/office/drawing/2014/main" id="{375D9928-D8AF-46E7-B3AB-0A08643952D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Diamond 90">
              <a:extLst>
                <a:ext uri="{FF2B5EF4-FFF2-40B4-BE49-F238E27FC236}">
                  <a16:creationId xmlns:a16="http://schemas.microsoft.com/office/drawing/2014/main" id="{22B969A4-32AB-46EB-8283-DE2B8117BD6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D9EC142D-3560-4774-BA16-D1167A4AAAA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181E5069-F380-4E61-BD6A-8AB5F2466F4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CE065F49-17B9-44CA-BF02-7BDCE5E07D63}"/>
              </a:ext>
            </a:extLst>
          </p:cNvPr>
          <p:cNvGrpSpPr/>
          <p:nvPr/>
        </p:nvGrpSpPr>
        <p:grpSpPr>
          <a:xfrm>
            <a:off x="1399756" y="3371075"/>
            <a:ext cx="724024" cy="668530"/>
            <a:chOff x="1999320" y="1708557"/>
            <a:chExt cx="1994038" cy="1841203"/>
          </a:xfrm>
          <a:effectLst/>
        </p:grpSpPr>
        <p:sp>
          <p:nvSpPr>
            <p:cNvPr id="95" name="Diamond 94">
              <a:extLst>
                <a:ext uri="{FF2B5EF4-FFF2-40B4-BE49-F238E27FC236}">
                  <a16:creationId xmlns:a16="http://schemas.microsoft.com/office/drawing/2014/main" id="{E903A2C6-94E2-4006-A64C-8624B85D7CA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Diamond 95">
              <a:extLst>
                <a:ext uri="{FF2B5EF4-FFF2-40B4-BE49-F238E27FC236}">
                  <a16:creationId xmlns:a16="http://schemas.microsoft.com/office/drawing/2014/main" id="{F30B74D3-28FB-4CAA-888E-2B7BB319FA8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id="{57722D52-EF4B-43F3-8B79-D9EEF827A82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Freeform: Shape 97">
              <a:extLst>
                <a:ext uri="{FF2B5EF4-FFF2-40B4-BE49-F238E27FC236}">
                  <a16:creationId xmlns:a16="http://schemas.microsoft.com/office/drawing/2014/main" id="{246DC95B-F567-419D-8938-9222AE7B08B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3302A212-2497-401C-9189-E341B1401B9C}"/>
              </a:ext>
            </a:extLst>
          </p:cNvPr>
          <p:cNvGrpSpPr/>
          <p:nvPr/>
        </p:nvGrpSpPr>
        <p:grpSpPr>
          <a:xfrm>
            <a:off x="1802585" y="3477699"/>
            <a:ext cx="724024" cy="668529"/>
            <a:chOff x="1999320" y="1708557"/>
            <a:chExt cx="1994038" cy="1841203"/>
          </a:xfrm>
        </p:grpSpPr>
        <p:sp>
          <p:nvSpPr>
            <p:cNvPr id="100" name="Diamond 99">
              <a:extLst>
                <a:ext uri="{FF2B5EF4-FFF2-40B4-BE49-F238E27FC236}">
                  <a16:creationId xmlns:a16="http://schemas.microsoft.com/office/drawing/2014/main" id="{0DC63377-AC17-4F5E-82F6-FD0F6D00B352}"/>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Diamond 100">
              <a:extLst>
                <a:ext uri="{FF2B5EF4-FFF2-40B4-BE49-F238E27FC236}">
                  <a16:creationId xmlns:a16="http://schemas.microsoft.com/office/drawing/2014/main" id="{6982D2FF-8AB2-467B-B57F-1745F8F2222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A520B221-D211-43DD-A31D-E8088B94AB1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AB3C20C7-7660-449F-B0FE-A4C37E377B6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4" name="Group 103">
            <a:extLst>
              <a:ext uri="{FF2B5EF4-FFF2-40B4-BE49-F238E27FC236}">
                <a16:creationId xmlns:a16="http://schemas.microsoft.com/office/drawing/2014/main" id="{D4F251B2-4CC5-4DA5-A574-41298459AB45}"/>
              </a:ext>
            </a:extLst>
          </p:cNvPr>
          <p:cNvGrpSpPr/>
          <p:nvPr/>
        </p:nvGrpSpPr>
        <p:grpSpPr>
          <a:xfrm>
            <a:off x="2205414" y="3584323"/>
            <a:ext cx="724024" cy="668529"/>
            <a:chOff x="1999320" y="1708557"/>
            <a:chExt cx="1994038" cy="1841203"/>
          </a:xfrm>
        </p:grpSpPr>
        <p:sp>
          <p:nvSpPr>
            <p:cNvPr id="105" name="Diamond 104">
              <a:extLst>
                <a:ext uri="{FF2B5EF4-FFF2-40B4-BE49-F238E27FC236}">
                  <a16:creationId xmlns:a16="http://schemas.microsoft.com/office/drawing/2014/main" id="{5AEB9FFA-93D8-4E98-B667-C64D954A412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Diamond 105">
              <a:extLst>
                <a:ext uri="{FF2B5EF4-FFF2-40B4-BE49-F238E27FC236}">
                  <a16:creationId xmlns:a16="http://schemas.microsoft.com/office/drawing/2014/main" id="{47604B35-86D5-4927-83B5-565234639FF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BCD4FA5F-9D5A-4EE9-94FB-2FA59CCE967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7A197C0E-0DD6-4AD1-BF16-94BF648A92A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5E722A91-DE69-4D65-A0D4-A55D02B36317}"/>
              </a:ext>
            </a:extLst>
          </p:cNvPr>
          <p:cNvGrpSpPr/>
          <p:nvPr/>
        </p:nvGrpSpPr>
        <p:grpSpPr>
          <a:xfrm>
            <a:off x="1399756" y="2852607"/>
            <a:ext cx="724024" cy="668530"/>
            <a:chOff x="1999320" y="1708557"/>
            <a:chExt cx="1994038" cy="1841203"/>
          </a:xfrm>
          <a:effectLst/>
        </p:grpSpPr>
        <p:sp>
          <p:nvSpPr>
            <p:cNvPr id="110" name="Diamond 109">
              <a:extLst>
                <a:ext uri="{FF2B5EF4-FFF2-40B4-BE49-F238E27FC236}">
                  <a16:creationId xmlns:a16="http://schemas.microsoft.com/office/drawing/2014/main" id="{96B6CA68-FEDA-429D-89D7-34CC3591EAB5}"/>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Diamond 110">
              <a:extLst>
                <a:ext uri="{FF2B5EF4-FFF2-40B4-BE49-F238E27FC236}">
                  <a16:creationId xmlns:a16="http://schemas.microsoft.com/office/drawing/2014/main" id="{DD52C8BF-6D66-4561-9699-AAF9A4CBDB4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3892CA7E-19E3-4ECA-962C-B41F9EC1813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Freeform: Shape 112">
              <a:extLst>
                <a:ext uri="{FF2B5EF4-FFF2-40B4-BE49-F238E27FC236}">
                  <a16:creationId xmlns:a16="http://schemas.microsoft.com/office/drawing/2014/main" id="{6457B09C-6FC1-4AD3-8C33-16AF9371F7D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6AFBD9D2-F7B0-495D-9D04-ED22CF7B570D}"/>
              </a:ext>
            </a:extLst>
          </p:cNvPr>
          <p:cNvGrpSpPr/>
          <p:nvPr/>
        </p:nvGrpSpPr>
        <p:grpSpPr>
          <a:xfrm>
            <a:off x="1802585" y="2957260"/>
            <a:ext cx="724024" cy="668529"/>
            <a:chOff x="1999320" y="1708557"/>
            <a:chExt cx="1994038" cy="1841203"/>
          </a:xfrm>
        </p:grpSpPr>
        <p:sp>
          <p:nvSpPr>
            <p:cNvPr id="115" name="Diamond 114">
              <a:extLst>
                <a:ext uri="{FF2B5EF4-FFF2-40B4-BE49-F238E27FC236}">
                  <a16:creationId xmlns:a16="http://schemas.microsoft.com/office/drawing/2014/main" id="{E2DBC47B-53F8-4E91-BD46-C75A03DAC5A7}"/>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Diamond 115">
              <a:extLst>
                <a:ext uri="{FF2B5EF4-FFF2-40B4-BE49-F238E27FC236}">
                  <a16:creationId xmlns:a16="http://schemas.microsoft.com/office/drawing/2014/main" id="{35A16DC7-06AD-4758-AEEF-34858D32D58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0602B42F-ECA8-4973-9096-A4F81FE27CE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555E3D22-3EDE-434C-B865-D3B5D4BC9C0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9" name="Group 118">
            <a:extLst>
              <a:ext uri="{FF2B5EF4-FFF2-40B4-BE49-F238E27FC236}">
                <a16:creationId xmlns:a16="http://schemas.microsoft.com/office/drawing/2014/main" id="{6727335A-DFBD-4AA0-9A3B-9B75B433B5CF}"/>
              </a:ext>
            </a:extLst>
          </p:cNvPr>
          <p:cNvGrpSpPr/>
          <p:nvPr/>
        </p:nvGrpSpPr>
        <p:grpSpPr>
          <a:xfrm>
            <a:off x="2205414" y="3070107"/>
            <a:ext cx="724024" cy="668529"/>
            <a:chOff x="1999320" y="1708557"/>
            <a:chExt cx="1994038" cy="1841203"/>
          </a:xfrm>
        </p:grpSpPr>
        <p:sp>
          <p:nvSpPr>
            <p:cNvPr id="120" name="Diamond 119">
              <a:extLst>
                <a:ext uri="{FF2B5EF4-FFF2-40B4-BE49-F238E27FC236}">
                  <a16:creationId xmlns:a16="http://schemas.microsoft.com/office/drawing/2014/main" id="{5B1A9D52-3334-4CEC-8A9A-7E4AF10EEB8B}"/>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Diamond 120">
              <a:extLst>
                <a:ext uri="{FF2B5EF4-FFF2-40B4-BE49-F238E27FC236}">
                  <a16:creationId xmlns:a16="http://schemas.microsoft.com/office/drawing/2014/main" id="{4D3BA820-1A44-4C4A-9661-07021C82C37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Freeform: Shape 121">
              <a:extLst>
                <a:ext uri="{FF2B5EF4-FFF2-40B4-BE49-F238E27FC236}">
                  <a16:creationId xmlns:a16="http://schemas.microsoft.com/office/drawing/2014/main" id="{E89F97FB-804F-46CD-AE72-75A681F22E7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Freeform: Shape 122">
              <a:extLst>
                <a:ext uri="{FF2B5EF4-FFF2-40B4-BE49-F238E27FC236}">
                  <a16:creationId xmlns:a16="http://schemas.microsoft.com/office/drawing/2014/main" id="{ACF496F4-8B24-4AA0-BF40-1E39457EABE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4" name="Group 123">
            <a:extLst>
              <a:ext uri="{FF2B5EF4-FFF2-40B4-BE49-F238E27FC236}">
                <a16:creationId xmlns:a16="http://schemas.microsoft.com/office/drawing/2014/main" id="{F3A9234E-85F3-4EBE-944F-ED1C8502DFBC}"/>
              </a:ext>
            </a:extLst>
          </p:cNvPr>
          <p:cNvGrpSpPr/>
          <p:nvPr/>
        </p:nvGrpSpPr>
        <p:grpSpPr>
          <a:xfrm>
            <a:off x="998026" y="4523475"/>
            <a:ext cx="724024" cy="668530"/>
            <a:chOff x="1999320" y="1708557"/>
            <a:chExt cx="1994038" cy="1841203"/>
          </a:xfrm>
          <a:effectLst/>
        </p:grpSpPr>
        <p:sp>
          <p:nvSpPr>
            <p:cNvPr id="125" name="Diamond 124">
              <a:extLst>
                <a:ext uri="{FF2B5EF4-FFF2-40B4-BE49-F238E27FC236}">
                  <a16:creationId xmlns:a16="http://schemas.microsoft.com/office/drawing/2014/main" id="{475B8D79-9E00-49B0-ADB6-CAB2EA8E6CA2}"/>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Diamond 125">
              <a:extLst>
                <a:ext uri="{FF2B5EF4-FFF2-40B4-BE49-F238E27FC236}">
                  <a16:creationId xmlns:a16="http://schemas.microsoft.com/office/drawing/2014/main" id="{D0538EF0-F603-4782-B252-0585711BA28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Freeform: Shape 126">
              <a:extLst>
                <a:ext uri="{FF2B5EF4-FFF2-40B4-BE49-F238E27FC236}">
                  <a16:creationId xmlns:a16="http://schemas.microsoft.com/office/drawing/2014/main" id="{FFC53108-3F02-47EB-A410-396FF237066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74A5A230-EA83-44C6-9947-6BDEAA2FC42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9" name="Group 128">
            <a:extLst>
              <a:ext uri="{FF2B5EF4-FFF2-40B4-BE49-F238E27FC236}">
                <a16:creationId xmlns:a16="http://schemas.microsoft.com/office/drawing/2014/main" id="{6BE22B7A-FAD7-4C27-8D65-D501D2061686}"/>
              </a:ext>
            </a:extLst>
          </p:cNvPr>
          <p:cNvGrpSpPr/>
          <p:nvPr/>
        </p:nvGrpSpPr>
        <p:grpSpPr>
          <a:xfrm>
            <a:off x="1400855" y="4630099"/>
            <a:ext cx="724024" cy="668529"/>
            <a:chOff x="1999320" y="1708557"/>
            <a:chExt cx="1994038" cy="1841203"/>
          </a:xfrm>
        </p:grpSpPr>
        <p:sp>
          <p:nvSpPr>
            <p:cNvPr id="130" name="Diamond 129">
              <a:extLst>
                <a:ext uri="{FF2B5EF4-FFF2-40B4-BE49-F238E27FC236}">
                  <a16:creationId xmlns:a16="http://schemas.microsoft.com/office/drawing/2014/main" id="{78126112-CA7D-4A14-B092-282F3F40174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Diamond 130">
              <a:extLst>
                <a:ext uri="{FF2B5EF4-FFF2-40B4-BE49-F238E27FC236}">
                  <a16:creationId xmlns:a16="http://schemas.microsoft.com/office/drawing/2014/main" id="{D7544203-F540-485B-9149-5D16F571987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Freeform: Shape 131">
              <a:extLst>
                <a:ext uri="{FF2B5EF4-FFF2-40B4-BE49-F238E27FC236}">
                  <a16:creationId xmlns:a16="http://schemas.microsoft.com/office/drawing/2014/main" id="{10D14CE9-6FFC-4BEF-85BD-56E7B8B3D6B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2BBCAD6A-22C1-4275-88D9-B02ADC4E280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A8332ED1-0428-4505-AE78-E71AFF86CCEC}"/>
              </a:ext>
            </a:extLst>
          </p:cNvPr>
          <p:cNvGrpSpPr/>
          <p:nvPr/>
        </p:nvGrpSpPr>
        <p:grpSpPr>
          <a:xfrm>
            <a:off x="1803684" y="4736723"/>
            <a:ext cx="724024" cy="668529"/>
            <a:chOff x="1999320" y="1708557"/>
            <a:chExt cx="1994038" cy="1841203"/>
          </a:xfrm>
        </p:grpSpPr>
        <p:sp>
          <p:nvSpPr>
            <p:cNvPr id="135" name="Diamond 134">
              <a:extLst>
                <a:ext uri="{FF2B5EF4-FFF2-40B4-BE49-F238E27FC236}">
                  <a16:creationId xmlns:a16="http://schemas.microsoft.com/office/drawing/2014/main" id="{E1E9A893-F2D9-4B87-A057-1B0CD5BB5D8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Diamond 135">
              <a:extLst>
                <a:ext uri="{FF2B5EF4-FFF2-40B4-BE49-F238E27FC236}">
                  <a16:creationId xmlns:a16="http://schemas.microsoft.com/office/drawing/2014/main" id="{85E3B21A-4150-454B-9DF0-7A8BCA066E9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Freeform: Shape 136">
              <a:extLst>
                <a:ext uri="{FF2B5EF4-FFF2-40B4-BE49-F238E27FC236}">
                  <a16:creationId xmlns:a16="http://schemas.microsoft.com/office/drawing/2014/main" id="{250A53EF-3BB0-422B-9D85-32E039F8073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Freeform: Shape 137">
              <a:extLst>
                <a:ext uri="{FF2B5EF4-FFF2-40B4-BE49-F238E27FC236}">
                  <a16:creationId xmlns:a16="http://schemas.microsoft.com/office/drawing/2014/main" id="{A629484F-6CE8-4909-B375-B19A2B4A3B1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9" name="Group 138">
            <a:extLst>
              <a:ext uri="{FF2B5EF4-FFF2-40B4-BE49-F238E27FC236}">
                <a16:creationId xmlns:a16="http://schemas.microsoft.com/office/drawing/2014/main" id="{41E7324C-7394-4F83-986B-B46BB288D12B}"/>
              </a:ext>
            </a:extLst>
          </p:cNvPr>
          <p:cNvGrpSpPr/>
          <p:nvPr/>
        </p:nvGrpSpPr>
        <p:grpSpPr>
          <a:xfrm>
            <a:off x="998026" y="4004805"/>
            <a:ext cx="724024" cy="668530"/>
            <a:chOff x="1999320" y="1708557"/>
            <a:chExt cx="1994038" cy="1841203"/>
          </a:xfrm>
          <a:effectLst/>
        </p:grpSpPr>
        <p:sp>
          <p:nvSpPr>
            <p:cNvPr id="140" name="Diamond 139">
              <a:extLst>
                <a:ext uri="{FF2B5EF4-FFF2-40B4-BE49-F238E27FC236}">
                  <a16:creationId xmlns:a16="http://schemas.microsoft.com/office/drawing/2014/main" id="{16746C98-9B30-4EEF-A257-7AE58031C30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1" name="Diamond 140">
              <a:extLst>
                <a:ext uri="{FF2B5EF4-FFF2-40B4-BE49-F238E27FC236}">
                  <a16:creationId xmlns:a16="http://schemas.microsoft.com/office/drawing/2014/main" id="{FE7A5A37-E234-46CD-8152-81195888AAD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2" name="Freeform: Shape 141">
              <a:extLst>
                <a:ext uri="{FF2B5EF4-FFF2-40B4-BE49-F238E27FC236}">
                  <a16:creationId xmlns:a16="http://schemas.microsoft.com/office/drawing/2014/main" id="{9F2375CF-755D-4E39-95B2-B963EEE9271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Freeform: Shape 142">
              <a:extLst>
                <a:ext uri="{FF2B5EF4-FFF2-40B4-BE49-F238E27FC236}">
                  <a16:creationId xmlns:a16="http://schemas.microsoft.com/office/drawing/2014/main" id="{AA265926-3FA0-4BE0-B944-3D0A6C7B0DF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C0B68784-BCD4-4BC1-A50E-69154A8A828E}"/>
              </a:ext>
            </a:extLst>
          </p:cNvPr>
          <p:cNvGrpSpPr/>
          <p:nvPr/>
        </p:nvGrpSpPr>
        <p:grpSpPr>
          <a:xfrm>
            <a:off x="1400855" y="4111429"/>
            <a:ext cx="724024" cy="668529"/>
            <a:chOff x="1999320" y="1708557"/>
            <a:chExt cx="1994038" cy="1841203"/>
          </a:xfrm>
        </p:grpSpPr>
        <p:sp>
          <p:nvSpPr>
            <p:cNvPr id="145" name="Diamond 144">
              <a:extLst>
                <a:ext uri="{FF2B5EF4-FFF2-40B4-BE49-F238E27FC236}">
                  <a16:creationId xmlns:a16="http://schemas.microsoft.com/office/drawing/2014/main" id="{D7DE6897-4DF4-40F2-8281-F8A5C2038AD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Diamond 145">
              <a:extLst>
                <a:ext uri="{FF2B5EF4-FFF2-40B4-BE49-F238E27FC236}">
                  <a16:creationId xmlns:a16="http://schemas.microsoft.com/office/drawing/2014/main" id="{198D7468-DA82-4AFB-8457-0A91010EADD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Freeform: Shape 146">
              <a:extLst>
                <a:ext uri="{FF2B5EF4-FFF2-40B4-BE49-F238E27FC236}">
                  <a16:creationId xmlns:a16="http://schemas.microsoft.com/office/drawing/2014/main" id="{831E10C9-3682-40D4-9E69-94B9F921FA5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Freeform: Shape 147">
              <a:extLst>
                <a:ext uri="{FF2B5EF4-FFF2-40B4-BE49-F238E27FC236}">
                  <a16:creationId xmlns:a16="http://schemas.microsoft.com/office/drawing/2014/main" id="{996B402F-D666-4CFC-B68B-76CF36FDCF2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9" name="Group 148">
            <a:extLst>
              <a:ext uri="{FF2B5EF4-FFF2-40B4-BE49-F238E27FC236}">
                <a16:creationId xmlns:a16="http://schemas.microsoft.com/office/drawing/2014/main" id="{3EC36031-C3A2-4480-A4B3-BC17D6A55303}"/>
              </a:ext>
            </a:extLst>
          </p:cNvPr>
          <p:cNvGrpSpPr/>
          <p:nvPr/>
        </p:nvGrpSpPr>
        <p:grpSpPr>
          <a:xfrm>
            <a:off x="1803684" y="4218053"/>
            <a:ext cx="724024" cy="668529"/>
            <a:chOff x="1999320" y="1708557"/>
            <a:chExt cx="1994038" cy="1841203"/>
          </a:xfrm>
        </p:grpSpPr>
        <p:sp>
          <p:nvSpPr>
            <p:cNvPr id="150" name="Diamond 149">
              <a:extLst>
                <a:ext uri="{FF2B5EF4-FFF2-40B4-BE49-F238E27FC236}">
                  <a16:creationId xmlns:a16="http://schemas.microsoft.com/office/drawing/2014/main" id="{5C6479C3-79A4-41F8-B800-C513359E68C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1" name="Diamond 150">
              <a:extLst>
                <a:ext uri="{FF2B5EF4-FFF2-40B4-BE49-F238E27FC236}">
                  <a16:creationId xmlns:a16="http://schemas.microsoft.com/office/drawing/2014/main" id="{01A2E7F6-106D-4A7A-81F5-C137480F1C4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Freeform: Shape 151">
              <a:extLst>
                <a:ext uri="{FF2B5EF4-FFF2-40B4-BE49-F238E27FC236}">
                  <a16:creationId xmlns:a16="http://schemas.microsoft.com/office/drawing/2014/main" id="{5F01F4A5-D85F-4687-8BF8-DB8544DC1BE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3" name="Freeform: Shape 152">
              <a:extLst>
                <a:ext uri="{FF2B5EF4-FFF2-40B4-BE49-F238E27FC236}">
                  <a16:creationId xmlns:a16="http://schemas.microsoft.com/office/drawing/2014/main" id="{BEA320A2-8C5E-4C26-B96B-0DA9CFD6DFA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4" name="Group 153">
            <a:extLst>
              <a:ext uri="{FF2B5EF4-FFF2-40B4-BE49-F238E27FC236}">
                <a16:creationId xmlns:a16="http://schemas.microsoft.com/office/drawing/2014/main" id="{8C0B9FE4-222C-4E71-8BFB-1087278F4998}"/>
              </a:ext>
            </a:extLst>
          </p:cNvPr>
          <p:cNvGrpSpPr/>
          <p:nvPr/>
        </p:nvGrpSpPr>
        <p:grpSpPr>
          <a:xfrm>
            <a:off x="998026" y="3486133"/>
            <a:ext cx="724024" cy="668530"/>
            <a:chOff x="1999320" y="1708557"/>
            <a:chExt cx="1994038" cy="1841203"/>
          </a:xfrm>
          <a:effectLst/>
        </p:grpSpPr>
        <p:sp>
          <p:nvSpPr>
            <p:cNvPr id="155" name="Diamond 154">
              <a:extLst>
                <a:ext uri="{FF2B5EF4-FFF2-40B4-BE49-F238E27FC236}">
                  <a16:creationId xmlns:a16="http://schemas.microsoft.com/office/drawing/2014/main" id="{5657575D-DF8B-4A06-B88F-277D938E0580}"/>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6" name="Diamond 155">
              <a:extLst>
                <a:ext uri="{FF2B5EF4-FFF2-40B4-BE49-F238E27FC236}">
                  <a16:creationId xmlns:a16="http://schemas.microsoft.com/office/drawing/2014/main" id="{FCC6F396-ED48-46D6-A450-976FE37528B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6826EB74-B8F4-4D59-A1AA-9A110CEF002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Freeform: Shape 157">
              <a:extLst>
                <a:ext uri="{FF2B5EF4-FFF2-40B4-BE49-F238E27FC236}">
                  <a16:creationId xmlns:a16="http://schemas.microsoft.com/office/drawing/2014/main" id="{928B0541-DE5F-4A86-AC20-97AC9C44052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72E549F2-B58B-4F20-8F92-3A79842A8259}"/>
              </a:ext>
            </a:extLst>
          </p:cNvPr>
          <p:cNvGrpSpPr/>
          <p:nvPr/>
        </p:nvGrpSpPr>
        <p:grpSpPr>
          <a:xfrm>
            <a:off x="1400855" y="3592757"/>
            <a:ext cx="724024" cy="668529"/>
            <a:chOff x="1999320" y="1708557"/>
            <a:chExt cx="1994038" cy="1841203"/>
          </a:xfrm>
        </p:grpSpPr>
        <p:sp>
          <p:nvSpPr>
            <p:cNvPr id="160" name="Diamond 159">
              <a:extLst>
                <a:ext uri="{FF2B5EF4-FFF2-40B4-BE49-F238E27FC236}">
                  <a16:creationId xmlns:a16="http://schemas.microsoft.com/office/drawing/2014/main" id="{F0EF6FB5-9638-41DA-88E9-4F0A7201E4F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1" name="Diamond 160">
              <a:extLst>
                <a:ext uri="{FF2B5EF4-FFF2-40B4-BE49-F238E27FC236}">
                  <a16:creationId xmlns:a16="http://schemas.microsoft.com/office/drawing/2014/main" id="{68F738AD-444D-480F-8924-5280AEF1665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2512C432-CC41-4B14-AA8F-FDA3CA10BDD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3" name="Freeform: Shape 162">
              <a:extLst>
                <a:ext uri="{FF2B5EF4-FFF2-40B4-BE49-F238E27FC236}">
                  <a16:creationId xmlns:a16="http://schemas.microsoft.com/office/drawing/2014/main" id="{91A7199A-DB12-4880-AD01-C6A8ACCAEC8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4" name="Group 163">
            <a:extLst>
              <a:ext uri="{FF2B5EF4-FFF2-40B4-BE49-F238E27FC236}">
                <a16:creationId xmlns:a16="http://schemas.microsoft.com/office/drawing/2014/main" id="{6F30454A-2E9C-4B2D-8AEC-647B7C8D1EAE}"/>
              </a:ext>
            </a:extLst>
          </p:cNvPr>
          <p:cNvGrpSpPr/>
          <p:nvPr/>
        </p:nvGrpSpPr>
        <p:grpSpPr>
          <a:xfrm>
            <a:off x="1803684" y="3699381"/>
            <a:ext cx="724024" cy="668529"/>
            <a:chOff x="1999320" y="1708557"/>
            <a:chExt cx="1994038" cy="1841203"/>
          </a:xfrm>
        </p:grpSpPr>
        <p:sp>
          <p:nvSpPr>
            <p:cNvPr id="165" name="Diamond 164">
              <a:extLst>
                <a:ext uri="{FF2B5EF4-FFF2-40B4-BE49-F238E27FC236}">
                  <a16:creationId xmlns:a16="http://schemas.microsoft.com/office/drawing/2014/main" id="{1AC8B077-D8E5-46D7-A4C5-7B16EEF61940}"/>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Diamond 165">
              <a:extLst>
                <a:ext uri="{FF2B5EF4-FFF2-40B4-BE49-F238E27FC236}">
                  <a16:creationId xmlns:a16="http://schemas.microsoft.com/office/drawing/2014/main" id="{5305020E-1270-42FA-B294-B0FFF97A674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Freeform: Shape 166">
              <a:extLst>
                <a:ext uri="{FF2B5EF4-FFF2-40B4-BE49-F238E27FC236}">
                  <a16:creationId xmlns:a16="http://schemas.microsoft.com/office/drawing/2014/main" id="{8089A6AB-150E-43F7-ADDC-FE055B60A68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Freeform: Shape 167">
              <a:extLst>
                <a:ext uri="{FF2B5EF4-FFF2-40B4-BE49-F238E27FC236}">
                  <a16:creationId xmlns:a16="http://schemas.microsoft.com/office/drawing/2014/main" id="{310D71BB-CECB-44F5-A1DC-2EE51A5799D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9" name="Group 168">
            <a:extLst>
              <a:ext uri="{FF2B5EF4-FFF2-40B4-BE49-F238E27FC236}">
                <a16:creationId xmlns:a16="http://schemas.microsoft.com/office/drawing/2014/main" id="{2A2440ED-7B88-4254-8CA3-E0277E086BE4}"/>
              </a:ext>
            </a:extLst>
          </p:cNvPr>
          <p:cNvGrpSpPr/>
          <p:nvPr/>
        </p:nvGrpSpPr>
        <p:grpSpPr>
          <a:xfrm>
            <a:off x="998026" y="2967462"/>
            <a:ext cx="724024" cy="668530"/>
            <a:chOff x="1999320" y="1708557"/>
            <a:chExt cx="1994038" cy="1841203"/>
          </a:xfrm>
          <a:effectLst/>
        </p:grpSpPr>
        <p:sp>
          <p:nvSpPr>
            <p:cNvPr id="170" name="Diamond 169">
              <a:extLst>
                <a:ext uri="{FF2B5EF4-FFF2-40B4-BE49-F238E27FC236}">
                  <a16:creationId xmlns:a16="http://schemas.microsoft.com/office/drawing/2014/main" id="{1A8C1078-D151-41C8-B364-B66809842D44}"/>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1" name="Diamond 170">
              <a:extLst>
                <a:ext uri="{FF2B5EF4-FFF2-40B4-BE49-F238E27FC236}">
                  <a16:creationId xmlns:a16="http://schemas.microsoft.com/office/drawing/2014/main" id="{72E4F677-99E7-495D-924A-347745AC815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Freeform: Shape 171">
              <a:extLst>
                <a:ext uri="{FF2B5EF4-FFF2-40B4-BE49-F238E27FC236}">
                  <a16:creationId xmlns:a16="http://schemas.microsoft.com/office/drawing/2014/main" id="{C2A87F10-D818-493C-8BD2-6D459F782D7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Freeform: Shape 172">
              <a:extLst>
                <a:ext uri="{FF2B5EF4-FFF2-40B4-BE49-F238E27FC236}">
                  <a16:creationId xmlns:a16="http://schemas.microsoft.com/office/drawing/2014/main" id="{E9758381-E08A-452C-8CB8-E766BE0AC6A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4" name="Group 173">
            <a:extLst>
              <a:ext uri="{FF2B5EF4-FFF2-40B4-BE49-F238E27FC236}">
                <a16:creationId xmlns:a16="http://schemas.microsoft.com/office/drawing/2014/main" id="{21FDF8CE-F221-44B7-9715-CF92C5BE46CD}"/>
              </a:ext>
            </a:extLst>
          </p:cNvPr>
          <p:cNvGrpSpPr/>
          <p:nvPr/>
        </p:nvGrpSpPr>
        <p:grpSpPr>
          <a:xfrm>
            <a:off x="1400855" y="3074086"/>
            <a:ext cx="724024" cy="668529"/>
            <a:chOff x="1999320" y="1708557"/>
            <a:chExt cx="1994038" cy="1841203"/>
          </a:xfrm>
        </p:grpSpPr>
        <p:sp>
          <p:nvSpPr>
            <p:cNvPr id="175" name="Diamond 174">
              <a:extLst>
                <a:ext uri="{FF2B5EF4-FFF2-40B4-BE49-F238E27FC236}">
                  <a16:creationId xmlns:a16="http://schemas.microsoft.com/office/drawing/2014/main" id="{3AA6FB1E-A574-4114-97D5-2BEBDB4EDD19}"/>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Diamond 175">
              <a:extLst>
                <a:ext uri="{FF2B5EF4-FFF2-40B4-BE49-F238E27FC236}">
                  <a16:creationId xmlns:a16="http://schemas.microsoft.com/office/drawing/2014/main" id="{80027716-C7ED-4721-95AB-38CD84BBDCB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7" name="Freeform: Shape 176">
              <a:extLst>
                <a:ext uri="{FF2B5EF4-FFF2-40B4-BE49-F238E27FC236}">
                  <a16:creationId xmlns:a16="http://schemas.microsoft.com/office/drawing/2014/main" id="{CBB7D393-02C9-4C00-9748-316ABCD841A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E73BB2A7-C159-4626-9C36-80CE71B636F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9" name="Group 178">
            <a:extLst>
              <a:ext uri="{FF2B5EF4-FFF2-40B4-BE49-F238E27FC236}">
                <a16:creationId xmlns:a16="http://schemas.microsoft.com/office/drawing/2014/main" id="{009A25DE-4AD2-4543-9110-C93B994E2F7B}"/>
              </a:ext>
            </a:extLst>
          </p:cNvPr>
          <p:cNvGrpSpPr/>
          <p:nvPr/>
        </p:nvGrpSpPr>
        <p:grpSpPr>
          <a:xfrm>
            <a:off x="1803684" y="3180711"/>
            <a:ext cx="724024" cy="668529"/>
            <a:chOff x="1999320" y="1708557"/>
            <a:chExt cx="1994038" cy="1841203"/>
          </a:xfrm>
        </p:grpSpPr>
        <p:sp>
          <p:nvSpPr>
            <p:cNvPr id="180" name="Diamond 179">
              <a:extLst>
                <a:ext uri="{FF2B5EF4-FFF2-40B4-BE49-F238E27FC236}">
                  <a16:creationId xmlns:a16="http://schemas.microsoft.com/office/drawing/2014/main" id="{0204F723-6EF3-4953-B4EB-16520C304274}"/>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Diamond 180">
              <a:extLst>
                <a:ext uri="{FF2B5EF4-FFF2-40B4-BE49-F238E27FC236}">
                  <a16:creationId xmlns:a16="http://schemas.microsoft.com/office/drawing/2014/main" id="{BFA158CF-95F6-4DD9-AB6A-5392E7933D6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D51E337B-CC1E-4AEC-8669-99B56ED79CB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B52FC1D7-94D1-4024-BE15-3DE1D3637DB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4" name="Group 183">
            <a:extLst>
              <a:ext uri="{FF2B5EF4-FFF2-40B4-BE49-F238E27FC236}">
                <a16:creationId xmlns:a16="http://schemas.microsoft.com/office/drawing/2014/main" id="{02E7B353-E75B-427B-AF49-2EDE477BFBA7}"/>
              </a:ext>
            </a:extLst>
          </p:cNvPr>
          <p:cNvGrpSpPr/>
          <p:nvPr/>
        </p:nvGrpSpPr>
        <p:grpSpPr>
          <a:xfrm>
            <a:off x="596296" y="4638535"/>
            <a:ext cx="724024" cy="668530"/>
            <a:chOff x="1999320" y="1708557"/>
            <a:chExt cx="1994038" cy="1841203"/>
          </a:xfrm>
          <a:effectLst/>
        </p:grpSpPr>
        <p:sp>
          <p:nvSpPr>
            <p:cNvPr id="185" name="Diamond 184">
              <a:extLst>
                <a:ext uri="{FF2B5EF4-FFF2-40B4-BE49-F238E27FC236}">
                  <a16:creationId xmlns:a16="http://schemas.microsoft.com/office/drawing/2014/main" id="{5179E0BC-E6F6-431C-B4E4-2126347AB4F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6" name="Diamond 185">
              <a:extLst>
                <a:ext uri="{FF2B5EF4-FFF2-40B4-BE49-F238E27FC236}">
                  <a16:creationId xmlns:a16="http://schemas.microsoft.com/office/drawing/2014/main" id="{D4D6F7A7-604C-4E68-94B6-64EF37592DB4}"/>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7" name="Freeform: Shape 186">
              <a:extLst>
                <a:ext uri="{FF2B5EF4-FFF2-40B4-BE49-F238E27FC236}">
                  <a16:creationId xmlns:a16="http://schemas.microsoft.com/office/drawing/2014/main" id="{63920EF5-EC9B-461D-91D7-C4FFCA17AABD}"/>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8" name="Freeform: Shape 187">
              <a:extLst>
                <a:ext uri="{FF2B5EF4-FFF2-40B4-BE49-F238E27FC236}">
                  <a16:creationId xmlns:a16="http://schemas.microsoft.com/office/drawing/2014/main" id="{D42CB229-0AEA-4090-892A-B64330DAD70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9" name="Group 188">
            <a:extLst>
              <a:ext uri="{FF2B5EF4-FFF2-40B4-BE49-F238E27FC236}">
                <a16:creationId xmlns:a16="http://schemas.microsoft.com/office/drawing/2014/main" id="{DE2585D2-D7BE-418A-B4DD-DDC997861F21}"/>
              </a:ext>
            </a:extLst>
          </p:cNvPr>
          <p:cNvGrpSpPr/>
          <p:nvPr/>
        </p:nvGrpSpPr>
        <p:grpSpPr>
          <a:xfrm>
            <a:off x="999125" y="4745159"/>
            <a:ext cx="724024" cy="668530"/>
            <a:chOff x="1999320" y="1708557"/>
            <a:chExt cx="1994038" cy="1841203"/>
          </a:xfrm>
        </p:grpSpPr>
        <p:sp>
          <p:nvSpPr>
            <p:cNvPr id="190" name="Diamond 189">
              <a:extLst>
                <a:ext uri="{FF2B5EF4-FFF2-40B4-BE49-F238E27FC236}">
                  <a16:creationId xmlns:a16="http://schemas.microsoft.com/office/drawing/2014/main" id="{EAE80D98-BE93-4EB4-A2B3-15743CF297CF}"/>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1" name="Diamond 190">
              <a:extLst>
                <a:ext uri="{FF2B5EF4-FFF2-40B4-BE49-F238E27FC236}">
                  <a16:creationId xmlns:a16="http://schemas.microsoft.com/office/drawing/2014/main" id="{DEA41906-7687-4D45-AA59-876DC7E9E95E}"/>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2" name="Freeform: Shape 191">
              <a:extLst>
                <a:ext uri="{FF2B5EF4-FFF2-40B4-BE49-F238E27FC236}">
                  <a16:creationId xmlns:a16="http://schemas.microsoft.com/office/drawing/2014/main" id="{CFD3D470-7304-4F5A-B833-8D77A7167C0E}"/>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Freeform: Shape 192">
              <a:extLst>
                <a:ext uri="{FF2B5EF4-FFF2-40B4-BE49-F238E27FC236}">
                  <a16:creationId xmlns:a16="http://schemas.microsoft.com/office/drawing/2014/main" id="{B167F776-60AE-48CE-B2D8-78AD2D70AD0C}"/>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FB58E20E-EB69-49BE-84C3-4F02D73FF9BE}"/>
              </a:ext>
            </a:extLst>
          </p:cNvPr>
          <p:cNvGrpSpPr/>
          <p:nvPr/>
        </p:nvGrpSpPr>
        <p:grpSpPr>
          <a:xfrm>
            <a:off x="1401954" y="4851784"/>
            <a:ext cx="724024" cy="668530"/>
            <a:chOff x="1999320" y="1708557"/>
            <a:chExt cx="1994038" cy="1841203"/>
          </a:xfrm>
        </p:grpSpPr>
        <p:sp>
          <p:nvSpPr>
            <p:cNvPr id="195" name="Diamond 194">
              <a:extLst>
                <a:ext uri="{FF2B5EF4-FFF2-40B4-BE49-F238E27FC236}">
                  <a16:creationId xmlns:a16="http://schemas.microsoft.com/office/drawing/2014/main" id="{04B27A63-66C0-444C-90AE-A4DA19908FF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6" name="Diamond 195">
              <a:extLst>
                <a:ext uri="{FF2B5EF4-FFF2-40B4-BE49-F238E27FC236}">
                  <a16:creationId xmlns:a16="http://schemas.microsoft.com/office/drawing/2014/main" id="{41E80D77-BD6E-40EC-A391-ECB61340474E}"/>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7" name="Freeform: Shape 196">
              <a:extLst>
                <a:ext uri="{FF2B5EF4-FFF2-40B4-BE49-F238E27FC236}">
                  <a16:creationId xmlns:a16="http://schemas.microsoft.com/office/drawing/2014/main" id="{464FAB87-2C64-4EA8-9A49-BA0265F997F9}"/>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8" name="Freeform: Shape 197">
              <a:extLst>
                <a:ext uri="{FF2B5EF4-FFF2-40B4-BE49-F238E27FC236}">
                  <a16:creationId xmlns:a16="http://schemas.microsoft.com/office/drawing/2014/main" id="{14863575-0F9F-4A7A-BE18-11D2EB44131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9" name="Group 198">
            <a:extLst>
              <a:ext uri="{FF2B5EF4-FFF2-40B4-BE49-F238E27FC236}">
                <a16:creationId xmlns:a16="http://schemas.microsoft.com/office/drawing/2014/main" id="{A72C17FB-4DD4-41D0-8EA6-2DC84872E05A}"/>
              </a:ext>
            </a:extLst>
          </p:cNvPr>
          <p:cNvGrpSpPr/>
          <p:nvPr/>
        </p:nvGrpSpPr>
        <p:grpSpPr>
          <a:xfrm>
            <a:off x="596296" y="4119864"/>
            <a:ext cx="724024" cy="668530"/>
            <a:chOff x="1999320" y="1708557"/>
            <a:chExt cx="1994038" cy="1841203"/>
          </a:xfrm>
          <a:effectLst/>
        </p:grpSpPr>
        <p:sp>
          <p:nvSpPr>
            <p:cNvPr id="200" name="Diamond 199">
              <a:extLst>
                <a:ext uri="{FF2B5EF4-FFF2-40B4-BE49-F238E27FC236}">
                  <a16:creationId xmlns:a16="http://schemas.microsoft.com/office/drawing/2014/main" id="{F39F5EEC-0CE7-49F8-B41D-9C7F6055469C}"/>
                </a:ext>
              </a:extLst>
            </p:cNvPr>
            <p:cNvSpPr/>
            <p:nvPr/>
          </p:nvSpPr>
          <p:spPr>
            <a:xfrm>
              <a:off x="1999320" y="1708557"/>
              <a:ext cx="1994038" cy="522509"/>
            </a:xfrm>
            <a:prstGeom prst="diamond">
              <a:avLst/>
            </a:prstGeom>
            <a:solidFill>
              <a:srgbClr val="E1D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1" name="Diamond 200">
              <a:extLst>
                <a:ext uri="{FF2B5EF4-FFF2-40B4-BE49-F238E27FC236}">
                  <a16:creationId xmlns:a16="http://schemas.microsoft.com/office/drawing/2014/main" id="{9261AC2D-1DE1-41A5-BF43-4E3ABC0829BA}"/>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Shape 201">
              <a:extLst>
                <a:ext uri="{FF2B5EF4-FFF2-40B4-BE49-F238E27FC236}">
                  <a16:creationId xmlns:a16="http://schemas.microsoft.com/office/drawing/2014/main" id="{D38C536F-D906-487D-A32C-27C03ECC641F}"/>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Freeform: Shape 202">
              <a:extLst>
                <a:ext uri="{FF2B5EF4-FFF2-40B4-BE49-F238E27FC236}">
                  <a16:creationId xmlns:a16="http://schemas.microsoft.com/office/drawing/2014/main" id="{295E2BD9-DFDC-45C9-97D5-F75D4D326039}"/>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4" name="Group 203">
            <a:extLst>
              <a:ext uri="{FF2B5EF4-FFF2-40B4-BE49-F238E27FC236}">
                <a16:creationId xmlns:a16="http://schemas.microsoft.com/office/drawing/2014/main" id="{9228C340-8618-45CD-BF35-6D4404112765}"/>
              </a:ext>
            </a:extLst>
          </p:cNvPr>
          <p:cNvGrpSpPr/>
          <p:nvPr/>
        </p:nvGrpSpPr>
        <p:grpSpPr>
          <a:xfrm>
            <a:off x="999125" y="4226489"/>
            <a:ext cx="724024" cy="668530"/>
            <a:chOff x="1999320" y="1708557"/>
            <a:chExt cx="1994038" cy="1841203"/>
          </a:xfrm>
        </p:grpSpPr>
        <p:sp>
          <p:nvSpPr>
            <p:cNvPr id="205" name="Diamond 204">
              <a:extLst>
                <a:ext uri="{FF2B5EF4-FFF2-40B4-BE49-F238E27FC236}">
                  <a16:creationId xmlns:a16="http://schemas.microsoft.com/office/drawing/2014/main" id="{744D3AB7-DF7B-4AD0-B352-4759E3B68D3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6" name="Diamond 205">
              <a:extLst>
                <a:ext uri="{FF2B5EF4-FFF2-40B4-BE49-F238E27FC236}">
                  <a16:creationId xmlns:a16="http://schemas.microsoft.com/office/drawing/2014/main" id="{3438C160-68B3-433F-B3B3-57D922B8B1CB}"/>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7" name="Freeform: Shape 206">
              <a:extLst>
                <a:ext uri="{FF2B5EF4-FFF2-40B4-BE49-F238E27FC236}">
                  <a16:creationId xmlns:a16="http://schemas.microsoft.com/office/drawing/2014/main" id="{02B8BC77-4943-4F5B-8773-3AD551B9017B}"/>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Freeform: Shape 207">
              <a:extLst>
                <a:ext uri="{FF2B5EF4-FFF2-40B4-BE49-F238E27FC236}">
                  <a16:creationId xmlns:a16="http://schemas.microsoft.com/office/drawing/2014/main" id="{1664C1FA-34B5-4466-A149-3A94200EE50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9" name="Group 208">
            <a:extLst>
              <a:ext uri="{FF2B5EF4-FFF2-40B4-BE49-F238E27FC236}">
                <a16:creationId xmlns:a16="http://schemas.microsoft.com/office/drawing/2014/main" id="{B004DD66-875A-47ED-B1CD-196B3D7CEDBF}"/>
              </a:ext>
            </a:extLst>
          </p:cNvPr>
          <p:cNvGrpSpPr/>
          <p:nvPr/>
        </p:nvGrpSpPr>
        <p:grpSpPr>
          <a:xfrm>
            <a:off x="1401954" y="4333114"/>
            <a:ext cx="724024" cy="668530"/>
            <a:chOff x="1999320" y="1708557"/>
            <a:chExt cx="1994038" cy="1841203"/>
          </a:xfrm>
        </p:grpSpPr>
        <p:sp>
          <p:nvSpPr>
            <p:cNvPr id="210" name="Diamond 209">
              <a:extLst>
                <a:ext uri="{FF2B5EF4-FFF2-40B4-BE49-F238E27FC236}">
                  <a16:creationId xmlns:a16="http://schemas.microsoft.com/office/drawing/2014/main" id="{6C126E87-8132-4BE8-9D12-3925D3E10848}"/>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Diamond 210">
              <a:extLst>
                <a:ext uri="{FF2B5EF4-FFF2-40B4-BE49-F238E27FC236}">
                  <a16:creationId xmlns:a16="http://schemas.microsoft.com/office/drawing/2014/main" id="{BD0ADA96-01C6-4F6D-8D55-F829DDE71AD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2" name="Freeform: Shape 211">
              <a:extLst>
                <a:ext uri="{FF2B5EF4-FFF2-40B4-BE49-F238E27FC236}">
                  <a16:creationId xmlns:a16="http://schemas.microsoft.com/office/drawing/2014/main" id="{ED7773CC-3E3F-4C9A-AE6E-6C98A036A1D1}"/>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Freeform: Shape 212">
              <a:extLst>
                <a:ext uri="{FF2B5EF4-FFF2-40B4-BE49-F238E27FC236}">
                  <a16:creationId xmlns:a16="http://schemas.microsoft.com/office/drawing/2014/main" id="{662E3970-A658-4865-90B7-0A0CA9AB3806}"/>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92193341-7E9A-4FEB-AF59-9A65777B8522}"/>
              </a:ext>
            </a:extLst>
          </p:cNvPr>
          <p:cNvGrpSpPr/>
          <p:nvPr/>
        </p:nvGrpSpPr>
        <p:grpSpPr>
          <a:xfrm>
            <a:off x="596296" y="3601193"/>
            <a:ext cx="724024" cy="668530"/>
            <a:chOff x="1999320" y="1708557"/>
            <a:chExt cx="1994038" cy="1841203"/>
          </a:xfrm>
          <a:effectLst/>
        </p:grpSpPr>
        <p:sp>
          <p:nvSpPr>
            <p:cNvPr id="215" name="Diamond 214">
              <a:extLst>
                <a:ext uri="{FF2B5EF4-FFF2-40B4-BE49-F238E27FC236}">
                  <a16:creationId xmlns:a16="http://schemas.microsoft.com/office/drawing/2014/main" id="{7C230972-CB9F-494D-AB5D-15B4B8BBC1BE}"/>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Diamond 215">
              <a:extLst>
                <a:ext uri="{FF2B5EF4-FFF2-40B4-BE49-F238E27FC236}">
                  <a16:creationId xmlns:a16="http://schemas.microsoft.com/office/drawing/2014/main" id="{009A76C0-F7CB-4162-B75C-1313423064BD}"/>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7" name="Freeform: Shape 216">
              <a:extLst>
                <a:ext uri="{FF2B5EF4-FFF2-40B4-BE49-F238E27FC236}">
                  <a16:creationId xmlns:a16="http://schemas.microsoft.com/office/drawing/2014/main" id="{079C2265-1012-4809-9D05-E984A032DDC3}"/>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Freeform: Shape 217">
              <a:extLst>
                <a:ext uri="{FF2B5EF4-FFF2-40B4-BE49-F238E27FC236}">
                  <a16:creationId xmlns:a16="http://schemas.microsoft.com/office/drawing/2014/main" id="{4D757ABB-27B5-47A0-A2C8-BE622446E77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9" name="Group 218">
            <a:extLst>
              <a:ext uri="{FF2B5EF4-FFF2-40B4-BE49-F238E27FC236}">
                <a16:creationId xmlns:a16="http://schemas.microsoft.com/office/drawing/2014/main" id="{246761D3-7BAE-4619-A69B-67D12D6AF294}"/>
              </a:ext>
            </a:extLst>
          </p:cNvPr>
          <p:cNvGrpSpPr/>
          <p:nvPr/>
        </p:nvGrpSpPr>
        <p:grpSpPr>
          <a:xfrm>
            <a:off x="999125" y="3707817"/>
            <a:ext cx="724024" cy="668530"/>
            <a:chOff x="1999320" y="1708557"/>
            <a:chExt cx="1994038" cy="1841203"/>
          </a:xfrm>
        </p:grpSpPr>
        <p:sp>
          <p:nvSpPr>
            <p:cNvPr id="220" name="Diamond 219">
              <a:extLst>
                <a:ext uri="{FF2B5EF4-FFF2-40B4-BE49-F238E27FC236}">
                  <a16:creationId xmlns:a16="http://schemas.microsoft.com/office/drawing/2014/main" id="{9C660FEE-70DE-4F52-9520-EE1AE5E58FE8}"/>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1" name="Diamond 220">
              <a:extLst>
                <a:ext uri="{FF2B5EF4-FFF2-40B4-BE49-F238E27FC236}">
                  <a16:creationId xmlns:a16="http://schemas.microsoft.com/office/drawing/2014/main" id="{916BFF77-2C6F-4BC0-A7B8-30E0AF66C7DF}"/>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2" name="Freeform: Shape 221">
              <a:extLst>
                <a:ext uri="{FF2B5EF4-FFF2-40B4-BE49-F238E27FC236}">
                  <a16:creationId xmlns:a16="http://schemas.microsoft.com/office/drawing/2014/main" id="{4E0BB4F4-6B1E-4164-B0B1-A4BFEBD8BE6D}"/>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Freeform: Shape 222">
              <a:extLst>
                <a:ext uri="{FF2B5EF4-FFF2-40B4-BE49-F238E27FC236}">
                  <a16:creationId xmlns:a16="http://schemas.microsoft.com/office/drawing/2014/main" id="{6894D613-20C1-47E5-9C2D-EB1B90B6B62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4" name="Group 223">
            <a:extLst>
              <a:ext uri="{FF2B5EF4-FFF2-40B4-BE49-F238E27FC236}">
                <a16:creationId xmlns:a16="http://schemas.microsoft.com/office/drawing/2014/main" id="{4586EC8D-B112-47C1-83DC-8DE5706BE68D}"/>
              </a:ext>
            </a:extLst>
          </p:cNvPr>
          <p:cNvGrpSpPr/>
          <p:nvPr/>
        </p:nvGrpSpPr>
        <p:grpSpPr>
          <a:xfrm>
            <a:off x="1401954" y="3814443"/>
            <a:ext cx="724024" cy="668530"/>
            <a:chOff x="1999320" y="1708557"/>
            <a:chExt cx="1994038" cy="1841203"/>
          </a:xfrm>
        </p:grpSpPr>
        <p:sp>
          <p:nvSpPr>
            <p:cNvPr id="225" name="Diamond 224">
              <a:extLst>
                <a:ext uri="{FF2B5EF4-FFF2-40B4-BE49-F238E27FC236}">
                  <a16:creationId xmlns:a16="http://schemas.microsoft.com/office/drawing/2014/main" id="{31C0C59F-3F60-42DE-AF3C-227118E0FF4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6" name="Diamond 225">
              <a:extLst>
                <a:ext uri="{FF2B5EF4-FFF2-40B4-BE49-F238E27FC236}">
                  <a16:creationId xmlns:a16="http://schemas.microsoft.com/office/drawing/2014/main" id="{ADEA3863-CD2D-4AD6-9BEB-BFEE7FA2485E}"/>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Freeform: Shape 226">
              <a:extLst>
                <a:ext uri="{FF2B5EF4-FFF2-40B4-BE49-F238E27FC236}">
                  <a16:creationId xmlns:a16="http://schemas.microsoft.com/office/drawing/2014/main" id="{6AD601F4-5A8D-43BD-968E-00D746F5AD4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Freeform: Shape 227">
              <a:extLst>
                <a:ext uri="{FF2B5EF4-FFF2-40B4-BE49-F238E27FC236}">
                  <a16:creationId xmlns:a16="http://schemas.microsoft.com/office/drawing/2014/main" id="{EF41F320-3E05-4137-8520-CD7D8B779FF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9" name="Group 228">
            <a:extLst>
              <a:ext uri="{FF2B5EF4-FFF2-40B4-BE49-F238E27FC236}">
                <a16:creationId xmlns:a16="http://schemas.microsoft.com/office/drawing/2014/main" id="{D2C010FF-2F9E-47AD-8D16-3747D793772C}"/>
              </a:ext>
            </a:extLst>
          </p:cNvPr>
          <p:cNvGrpSpPr/>
          <p:nvPr/>
        </p:nvGrpSpPr>
        <p:grpSpPr>
          <a:xfrm>
            <a:off x="596296" y="3082522"/>
            <a:ext cx="724024" cy="668530"/>
            <a:chOff x="1999320" y="1708557"/>
            <a:chExt cx="1994038" cy="1841203"/>
          </a:xfrm>
          <a:effectLst/>
        </p:grpSpPr>
        <p:sp>
          <p:nvSpPr>
            <p:cNvPr id="230" name="Diamond 229">
              <a:extLst>
                <a:ext uri="{FF2B5EF4-FFF2-40B4-BE49-F238E27FC236}">
                  <a16:creationId xmlns:a16="http://schemas.microsoft.com/office/drawing/2014/main" id="{259C2539-0AD8-46B3-B287-741710DF5A83}"/>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1" name="Diamond 230">
              <a:extLst>
                <a:ext uri="{FF2B5EF4-FFF2-40B4-BE49-F238E27FC236}">
                  <a16:creationId xmlns:a16="http://schemas.microsoft.com/office/drawing/2014/main" id="{436F35E3-23FC-4998-AAC8-7D7E643DD22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2" name="Freeform: Shape 231">
              <a:extLst>
                <a:ext uri="{FF2B5EF4-FFF2-40B4-BE49-F238E27FC236}">
                  <a16:creationId xmlns:a16="http://schemas.microsoft.com/office/drawing/2014/main" id="{AC5D1673-E386-4FE0-AA8A-EB21047AFFDA}"/>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3" name="Freeform: Shape 232">
              <a:extLst>
                <a:ext uri="{FF2B5EF4-FFF2-40B4-BE49-F238E27FC236}">
                  <a16:creationId xmlns:a16="http://schemas.microsoft.com/office/drawing/2014/main" id="{45AA3E46-930C-44E7-81B0-8B430BFFDE57}"/>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B0CD5A95-64EA-4B2C-B518-3C5BBD57B10C}"/>
              </a:ext>
            </a:extLst>
          </p:cNvPr>
          <p:cNvGrpSpPr/>
          <p:nvPr/>
        </p:nvGrpSpPr>
        <p:grpSpPr>
          <a:xfrm>
            <a:off x="999125" y="3189146"/>
            <a:ext cx="724024" cy="668530"/>
            <a:chOff x="1999320" y="1708557"/>
            <a:chExt cx="1994038" cy="1841203"/>
          </a:xfrm>
        </p:grpSpPr>
        <p:sp>
          <p:nvSpPr>
            <p:cNvPr id="235" name="Diamond 234">
              <a:extLst>
                <a:ext uri="{FF2B5EF4-FFF2-40B4-BE49-F238E27FC236}">
                  <a16:creationId xmlns:a16="http://schemas.microsoft.com/office/drawing/2014/main" id="{8E8E08FD-1BA3-49BB-A641-2687C679B123}"/>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6" name="Diamond 235">
              <a:extLst>
                <a:ext uri="{FF2B5EF4-FFF2-40B4-BE49-F238E27FC236}">
                  <a16:creationId xmlns:a16="http://schemas.microsoft.com/office/drawing/2014/main" id="{8E9473BF-94F5-412C-B8E0-014DBA852E1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Freeform: Shape 236">
              <a:extLst>
                <a:ext uri="{FF2B5EF4-FFF2-40B4-BE49-F238E27FC236}">
                  <a16:creationId xmlns:a16="http://schemas.microsoft.com/office/drawing/2014/main" id="{E0DBB573-39F5-48CB-B65C-4B3D1F52BBEA}"/>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8" name="Freeform: Shape 237">
              <a:extLst>
                <a:ext uri="{FF2B5EF4-FFF2-40B4-BE49-F238E27FC236}">
                  <a16:creationId xmlns:a16="http://schemas.microsoft.com/office/drawing/2014/main" id="{C38A25E8-4C4C-4D86-BB2C-2B53732B343C}"/>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9" name="Group 238">
            <a:extLst>
              <a:ext uri="{FF2B5EF4-FFF2-40B4-BE49-F238E27FC236}">
                <a16:creationId xmlns:a16="http://schemas.microsoft.com/office/drawing/2014/main" id="{DBEB0D0D-A2A8-4875-AED4-EB5EBC2069BF}"/>
              </a:ext>
            </a:extLst>
          </p:cNvPr>
          <p:cNvGrpSpPr/>
          <p:nvPr/>
        </p:nvGrpSpPr>
        <p:grpSpPr>
          <a:xfrm>
            <a:off x="1401954" y="3295772"/>
            <a:ext cx="724024" cy="668530"/>
            <a:chOff x="1999320" y="1708557"/>
            <a:chExt cx="1994038" cy="1841203"/>
          </a:xfrm>
        </p:grpSpPr>
        <p:sp>
          <p:nvSpPr>
            <p:cNvPr id="240" name="Diamond 239">
              <a:extLst>
                <a:ext uri="{FF2B5EF4-FFF2-40B4-BE49-F238E27FC236}">
                  <a16:creationId xmlns:a16="http://schemas.microsoft.com/office/drawing/2014/main" id="{16B482AF-F3F8-4470-901F-0041656172A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1" name="Diamond 240">
              <a:extLst>
                <a:ext uri="{FF2B5EF4-FFF2-40B4-BE49-F238E27FC236}">
                  <a16:creationId xmlns:a16="http://schemas.microsoft.com/office/drawing/2014/main" id="{B5B2DB7F-EEEE-4993-A391-89AC475C882C}"/>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2" name="Freeform: Shape 241">
              <a:extLst>
                <a:ext uri="{FF2B5EF4-FFF2-40B4-BE49-F238E27FC236}">
                  <a16:creationId xmlns:a16="http://schemas.microsoft.com/office/drawing/2014/main" id="{67491837-3F14-4AA4-954C-C534DB327DF9}"/>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3" name="Freeform: Shape 242">
              <a:extLst>
                <a:ext uri="{FF2B5EF4-FFF2-40B4-BE49-F238E27FC236}">
                  <a16:creationId xmlns:a16="http://schemas.microsoft.com/office/drawing/2014/main" id="{1613BE94-30F0-4FB8-AB5A-2C0610F92243}"/>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4" name="Group 243">
            <a:extLst>
              <a:ext uri="{FF2B5EF4-FFF2-40B4-BE49-F238E27FC236}">
                <a16:creationId xmlns:a16="http://schemas.microsoft.com/office/drawing/2014/main" id="{8D63198F-02A3-4187-A85B-4FFFA66BFF9A}"/>
              </a:ext>
            </a:extLst>
          </p:cNvPr>
          <p:cNvGrpSpPr/>
          <p:nvPr/>
        </p:nvGrpSpPr>
        <p:grpSpPr>
          <a:xfrm>
            <a:off x="4454685" y="4741817"/>
            <a:ext cx="724024" cy="668529"/>
            <a:chOff x="1999320" y="1708557"/>
            <a:chExt cx="1994038" cy="1841203"/>
          </a:xfrm>
        </p:grpSpPr>
        <p:sp>
          <p:nvSpPr>
            <p:cNvPr id="245" name="Diamond 244">
              <a:extLst>
                <a:ext uri="{FF2B5EF4-FFF2-40B4-BE49-F238E27FC236}">
                  <a16:creationId xmlns:a16="http://schemas.microsoft.com/office/drawing/2014/main" id="{0250D133-EBD1-4551-9E8A-91CFC8393944}"/>
                </a:ext>
              </a:extLst>
            </p:cNvPr>
            <p:cNvSpPr/>
            <p:nvPr/>
          </p:nvSpPr>
          <p:spPr>
            <a:xfrm>
              <a:off x="1999320" y="1708557"/>
              <a:ext cx="1994038" cy="522508"/>
            </a:xfrm>
            <a:prstGeom prst="diamond">
              <a:avLst/>
            </a:prstGeom>
            <a:solidFill>
              <a:srgbClr val="80C6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Diamond 245">
              <a:extLst>
                <a:ext uri="{FF2B5EF4-FFF2-40B4-BE49-F238E27FC236}">
                  <a16:creationId xmlns:a16="http://schemas.microsoft.com/office/drawing/2014/main" id="{9B99D806-5AEE-4694-BED2-8E1958EF910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D59A8D5A-63B4-4BA2-8CA6-56E064C2028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8DEF3307-0D22-44EC-B8EE-0FF60A7684E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9" name="Group 248">
            <a:extLst>
              <a:ext uri="{FF2B5EF4-FFF2-40B4-BE49-F238E27FC236}">
                <a16:creationId xmlns:a16="http://schemas.microsoft.com/office/drawing/2014/main" id="{A936C597-CE7C-40F4-974B-C09E77A5D328}"/>
              </a:ext>
            </a:extLst>
          </p:cNvPr>
          <p:cNvGrpSpPr/>
          <p:nvPr/>
        </p:nvGrpSpPr>
        <p:grpSpPr>
          <a:xfrm>
            <a:off x="4454685" y="4093769"/>
            <a:ext cx="724024" cy="668529"/>
            <a:chOff x="1999320" y="1708557"/>
            <a:chExt cx="1994038" cy="1841203"/>
          </a:xfrm>
        </p:grpSpPr>
        <p:sp>
          <p:nvSpPr>
            <p:cNvPr id="250" name="Diamond 249">
              <a:extLst>
                <a:ext uri="{FF2B5EF4-FFF2-40B4-BE49-F238E27FC236}">
                  <a16:creationId xmlns:a16="http://schemas.microsoft.com/office/drawing/2014/main" id="{D7919B75-BA2C-4DC2-959D-586BFE6179A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1" name="Diamond 250">
              <a:extLst>
                <a:ext uri="{FF2B5EF4-FFF2-40B4-BE49-F238E27FC236}">
                  <a16:creationId xmlns:a16="http://schemas.microsoft.com/office/drawing/2014/main" id="{B0F8E29D-0378-4491-A1BC-283E501C6C7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Freeform: Shape 251">
              <a:extLst>
                <a:ext uri="{FF2B5EF4-FFF2-40B4-BE49-F238E27FC236}">
                  <a16:creationId xmlns:a16="http://schemas.microsoft.com/office/drawing/2014/main" id="{BDEA0453-AB2D-49FA-A661-8E84A7FAC7F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3" name="Freeform: Shape 252">
              <a:extLst>
                <a:ext uri="{FF2B5EF4-FFF2-40B4-BE49-F238E27FC236}">
                  <a16:creationId xmlns:a16="http://schemas.microsoft.com/office/drawing/2014/main" id="{83CAA27D-9419-45B0-91A5-C8A95A6273F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4" name="Group 253">
            <a:extLst>
              <a:ext uri="{FF2B5EF4-FFF2-40B4-BE49-F238E27FC236}">
                <a16:creationId xmlns:a16="http://schemas.microsoft.com/office/drawing/2014/main" id="{32814675-BDF1-48C3-BF1D-07DDB2517E8E}"/>
              </a:ext>
            </a:extLst>
          </p:cNvPr>
          <p:cNvGrpSpPr/>
          <p:nvPr/>
        </p:nvGrpSpPr>
        <p:grpSpPr>
          <a:xfrm>
            <a:off x="4454685" y="3575098"/>
            <a:ext cx="724024" cy="668529"/>
            <a:chOff x="1999320" y="1708557"/>
            <a:chExt cx="1994038" cy="1841203"/>
          </a:xfrm>
        </p:grpSpPr>
        <p:sp>
          <p:nvSpPr>
            <p:cNvPr id="255" name="Diamond 254">
              <a:extLst>
                <a:ext uri="{FF2B5EF4-FFF2-40B4-BE49-F238E27FC236}">
                  <a16:creationId xmlns:a16="http://schemas.microsoft.com/office/drawing/2014/main" id="{EE9E7BA1-318E-4C7D-9B05-ECEEEBD6C33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6" name="Diamond 255">
              <a:extLst>
                <a:ext uri="{FF2B5EF4-FFF2-40B4-BE49-F238E27FC236}">
                  <a16:creationId xmlns:a16="http://schemas.microsoft.com/office/drawing/2014/main" id="{05F9FC6C-ED34-4146-9397-E8613E026BA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6FB60DB4-9C4C-4FD3-B63E-ED375E27B26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4A34FAE1-5DD6-4EB7-B886-8C4545B6E33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9" name="Group 258">
            <a:extLst>
              <a:ext uri="{FF2B5EF4-FFF2-40B4-BE49-F238E27FC236}">
                <a16:creationId xmlns:a16="http://schemas.microsoft.com/office/drawing/2014/main" id="{696EA914-DA56-4C9F-8083-3F658D03341D}"/>
              </a:ext>
            </a:extLst>
          </p:cNvPr>
          <p:cNvGrpSpPr/>
          <p:nvPr/>
        </p:nvGrpSpPr>
        <p:grpSpPr>
          <a:xfrm>
            <a:off x="4454685" y="3076576"/>
            <a:ext cx="724024" cy="668529"/>
            <a:chOff x="1999320" y="1708557"/>
            <a:chExt cx="1994038" cy="1841203"/>
          </a:xfrm>
        </p:grpSpPr>
        <p:sp>
          <p:nvSpPr>
            <p:cNvPr id="260" name="Diamond 259">
              <a:extLst>
                <a:ext uri="{FF2B5EF4-FFF2-40B4-BE49-F238E27FC236}">
                  <a16:creationId xmlns:a16="http://schemas.microsoft.com/office/drawing/2014/main" id="{BB6D0CCA-1009-488D-8FB3-70EF15A2D849}"/>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5F8D7004-5807-4EAF-8EE9-E110A28EE5A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Freeform: Shape 261">
              <a:extLst>
                <a:ext uri="{FF2B5EF4-FFF2-40B4-BE49-F238E27FC236}">
                  <a16:creationId xmlns:a16="http://schemas.microsoft.com/office/drawing/2014/main" id="{796C5905-D9DD-4900-96C8-18F47BD118C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Freeform: Shape 262">
              <a:extLst>
                <a:ext uri="{FF2B5EF4-FFF2-40B4-BE49-F238E27FC236}">
                  <a16:creationId xmlns:a16="http://schemas.microsoft.com/office/drawing/2014/main" id="{ED2881A4-C9EE-4669-A14A-369653A8AD9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64" name="Group 263">
            <a:extLst>
              <a:ext uri="{FF2B5EF4-FFF2-40B4-BE49-F238E27FC236}">
                <a16:creationId xmlns:a16="http://schemas.microsoft.com/office/drawing/2014/main" id="{473914B1-BDD3-4F52-A069-DF9E4730AD6C}"/>
              </a:ext>
            </a:extLst>
          </p:cNvPr>
          <p:cNvGrpSpPr/>
          <p:nvPr/>
        </p:nvGrpSpPr>
        <p:grpSpPr>
          <a:xfrm>
            <a:off x="4052954" y="4856874"/>
            <a:ext cx="724024" cy="668529"/>
            <a:chOff x="1999320" y="1708557"/>
            <a:chExt cx="1994038" cy="1841203"/>
          </a:xfrm>
        </p:grpSpPr>
        <p:sp>
          <p:nvSpPr>
            <p:cNvPr id="265" name="Diamond 264">
              <a:extLst>
                <a:ext uri="{FF2B5EF4-FFF2-40B4-BE49-F238E27FC236}">
                  <a16:creationId xmlns:a16="http://schemas.microsoft.com/office/drawing/2014/main" id="{BFCB97EE-89E7-40A8-A9ED-D40CE76CE24D}"/>
                </a:ext>
              </a:extLst>
            </p:cNvPr>
            <p:cNvSpPr/>
            <p:nvPr/>
          </p:nvSpPr>
          <p:spPr>
            <a:xfrm>
              <a:off x="1999320" y="1708557"/>
              <a:ext cx="1994038" cy="522508"/>
            </a:xfrm>
            <a:prstGeom prst="diamond">
              <a:avLst/>
            </a:prstGeom>
            <a:solidFill>
              <a:srgbClr val="80C6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6" name="Diamond 265">
              <a:extLst>
                <a:ext uri="{FF2B5EF4-FFF2-40B4-BE49-F238E27FC236}">
                  <a16:creationId xmlns:a16="http://schemas.microsoft.com/office/drawing/2014/main" id="{EDD3C648-EE17-4AF6-A23B-8BF2D203C01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Freeform: Shape 266">
              <a:extLst>
                <a:ext uri="{FF2B5EF4-FFF2-40B4-BE49-F238E27FC236}">
                  <a16:creationId xmlns:a16="http://schemas.microsoft.com/office/drawing/2014/main" id="{35C8284B-8798-4702-A751-D24EC5FDB8C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Freeform: Shape 267">
              <a:extLst>
                <a:ext uri="{FF2B5EF4-FFF2-40B4-BE49-F238E27FC236}">
                  <a16:creationId xmlns:a16="http://schemas.microsoft.com/office/drawing/2014/main" id="{2CF53915-680E-45B0-91F2-74858B71219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69" name="Group 268">
            <a:extLst>
              <a:ext uri="{FF2B5EF4-FFF2-40B4-BE49-F238E27FC236}">
                <a16:creationId xmlns:a16="http://schemas.microsoft.com/office/drawing/2014/main" id="{34A523EF-262D-4F3B-9F7B-4DF9190DE94A}"/>
              </a:ext>
            </a:extLst>
          </p:cNvPr>
          <p:cNvGrpSpPr/>
          <p:nvPr/>
        </p:nvGrpSpPr>
        <p:grpSpPr>
          <a:xfrm>
            <a:off x="4052954" y="4208827"/>
            <a:ext cx="724024" cy="668529"/>
            <a:chOff x="1999320" y="1708557"/>
            <a:chExt cx="1994038" cy="1841203"/>
          </a:xfrm>
        </p:grpSpPr>
        <p:sp>
          <p:nvSpPr>
            <p:cNvPr id="270" name="Diamond 269">
              <a:extLst>
                <a:ext uri="{FF2B5EF4-FFF2-40B4-BE49-F238E27FC236}">
                  <a16:creationId xmlns:a16="http://schemas.microsoft.com/office/drawing/2014/main" id="{02909B3C-1D98-47D5-83C6-54DB779161D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1" name="Diamond 270">
              <a:extLst>
                <a:ext uri="{FF2B5EF4-FFF2-40B4-BE49-F238E27FC236}">
                  <a16:creationId xmlns:a16="http://schemas.microsoft.com/office/drawing/2014/main" id="{4E365F89-1831-4B32-91A6-A2AB425218F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8EE63718-C890-482C-B7C9-03DF5283733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BB1D2F8F-2C0C-4C93-A12C-BE50678EE81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4" name="Group 273">
            <a:extLst>
              <a:ext uri="{FF2B5EF4-FFF2-40B4-BE49-F238E27FC236}">
                <a16:creationId xmlns:a16="http://schemas.microsoft.com/office/drawing/2014/main" id="{7185DBE2-4093-4E45-B3ED-02F2897C4A40}"/>
              </a:ext>
            </a:extLst>
          </p:cNvPr>
          <p:cNvGrpSpPr/>
          <p:nvPr/>
        </p:nvGrpSpPr>
        <p:grpSpPr>
          <a:xfrm>
            <a:off x="4052954" y="3690155"/>
            <a:ext cx="724024" cy="668529"/>
            <a:chOff x="1999320" y="1708557"/>
            <a:chExt cx="1994038" cy="1841203"/>
          </a:xfrm>
        </p:grpSpPr>
        <p:sp>
          <p:nvSpPr>
            <p:cNvPr id="275" name="Diamond 274">
              <a:extLst>
                <a:ext uri="{FF2B5EF4-FFF2-40B4-BE49-F238E27FC236}">
                  <a16:creationId xmlns:a16="http://schemas.microsoft.com/office/drawing/2014/main" id="{5BFB3FF4-12BA-4759-8BC0-81A251FF79B0}"/>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Diamond 275">
              <a:extLst>
                <a:ext uri="{FF2B5EF4-FFF2-40B4-BE49-F238E27FC236}">
                  <a16:creationId xmlns:a16="http://schemas.microsoft.com/office/drawing/2014/main" id="{550A4B4F-6642-4782-8350-1EAEFD557F0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7" name="Freeform: Shape 276">
              <a:extLst>
                <a:ext uri="{FF2B5EF4-FFF2-40B4-BE49-F238E27FC236}">
                  <a16:creationId xmlns:a16="http://schemas.microsoft.com/office/drawing/2014/main" id="{5A961761-DB6A-4611-A1C2-07602DE6344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8" name="Freeform: Shape 277">
              <a:extLst>
                <a:ext uri="{FF2B5EF4-FFF2-40B4-BE49-F238E27FC236}">
                  <a16:creationId xmlns:a16="http://schemas.microsoft.com/office/drawing/2014/main" id="{658434EE-5745-42B3-BB8A-E731C29BDDB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9" name="Group 278">
            <a:extLst>
              <a:ext uri="{FF2B5EF4-FFF2-40B4-BE49-F238E27FC236}">
                <a16:creationId xmlns:a16="http://schemas.microsoft.com/office/drawing/2014/main" id="{4FAA432B-196B-4801-B3DD-2C20A8380EED}"/>
              </a:ext>
            </a:extLst>
          </p:cNvPr>
          <p:cNvGrpSpPr/>
          <p:nvPr/>
        </p:nvGrpSpPr>
        <p:grpSpPr>
          <a:xfrm>
            <a:off x="4052954" y="3175939"/>
            <a:ext cx="724024" cy="668529"/>
            <a:chOff x="1999320" y="1708557"/>
            <a:chExt cx="1994038" cy="1841203"/>
          </a:xfrm>
        </p:grpSpPr>
        <p:sp>
          <p:nvSpPr>
            <p:cNvPr id="280" name="Diamond 279">
              <a:extLst>
                <a:ext uri="{FF2B5EF4-FFF2-40B4-BE49-F238E27FC236}">
                  <a16:creationId xmlns:a16="http://schemas.microsoft.com/office/drawing/2014/main" id="{78AFE97E-E1D2-41B9-A1E9-606B3FA33A35}"/>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1" name="Diamond 280">
              <a:extLst>
                <a:ext uri="{FF2B5EF4-FFF2-40B4-BE49-F238E27FC236}">
                  <a16:creationId xmlns:a16="http://schemas.microsoft.com/office/drawing/2014/main" id="{DA3078F6-90E3-4C54-A436-92693D9884B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Freeform: Shape 281">
              <a:extLst>
                <a:ext uri="{FF2B5EF4-FFF2-40B4-BE49-F238E27FC236}">
                  <a16:creationId xmlns:a16="http://schemas.microsoft.com/office/drawing/2014/main" id="{0407D49C-7AA1-43E8-81B6-0160925C313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3" name="Freeform: Shape 282">
              <a:extLst>
                <a:ext uri="{FF2B5EF4-FFF2-40B4-BE49-F238E27FC236}">
                  <a16:creationId xmlns:a16="http://schemas.microsoft.com/office/drawing/2014/main" id="{0CB1680D-9419-421C-9FC3-47CFC85E1AD2}"/>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84" name="Group 283">
            <a:extLst>
              <a:ext uri="{FF2B5EF4-FFF2-40B4-BE49-F238E27FC236}">
                <a16:creationId xmlns:a16="http://schemas.microsoft.com/office/drawing/2014/main" id="{161A6487-B5AD-45BA-BAE1-ECECA9449755}"/>
              </a:ext>
            </a:extLst>
          </p:cNvPr>
          <p:cNvGrpSpPr/>
          <p:nvPr/>
        </p:nvGrpSpPr>
        <p:grpSpPr>
          <a:xfrm>
            <a:off x="2202252" y="4842555"/>
            <a:ext cx="724024" cy="668529"/>
            <a:chOff x="1999320" y="1708557"/>
            <a:chExt cx="1994038" cy="1841203"/>
          </a:xfrm>
        </p:grpSpPr>
        <p:sp>
          <p:nvSpPr>
            <p:cNvPr id="285" name="Diamond 284">
              <a:extLst>
                <a:ext uri="{FF2B5EF4-FFF2-40B4-BE49-F238E27FC236}">
                  <a16:creationId xmlns:a16="http://schemas.microsoft.com/office/drawing/2014/main" id="{4D20B4D2-3D72-4AE1-BC41-0BF63AB5E3D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6" name="Diamond 285">
              <a:extLst>
                <a:ext uri="{FF2B5EF4-FFF2-40B4-BE49-F238E27FC236}">
                  <a16:creationId xmlns:a16="http://schemas.microsoft.com/office/drawing/2014/main" id="{615C3CAA-3649-4684-B5A5-B25C26C6057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Freeform: Shape 286">
              <a:extLst>
                <a:ext uri="{FF2B5EF4-FFF2-40B4-BE49-F238E27FC236}">
                  <a16:creationId xmlns:a16="http://schemas.microsoft.com/office/drawing/2014/main" id="{4EE3CF6A-C8B0-40E4-BDAD-3CE0BB50E80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5134C5BA-2000-4250-BEB3-0546F63093F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9" name="Group 288">
            <a:extLst>
              <a:ext uri="{FF2B5EF4-FFF2-40B4-BE49-F238E27FC236}">
                <a16:creationId xmlns:a16="http://schemas.microsoft.com/office/drawing/2014/main" id="{5C0945F4-3243-480F-82E4-8B9E1FD72FE0}"/>
              </a:ext>
            </a:extLst>
          </p:cNvPr>
          <p:cNvGrpSpPr/>
          <p:nvPr/>
        </p:nvGrpSpPr>
        <p:grpSpPr>
          <a:xfrm>
            <a:off x="2202252" y="4323885"/>
            <a:ext cx="724024" cy="668529"/>
            <a:chOff x="1999320" y="1708557"/>
            <a:chExt cx="1994038" cy="1841203"/>
          </a:xfrm>
        </p:grpSpPr>
        <p:sp>
          <p:nvSpPr>
            <p:cNvPr id="290" name="Diamond 289">
              <a:extLst>
                <a:ext uri="{FF2B5EF4-FFF2-40B4-BE49-F238E27FC236}">
                  <a16:creationId xmlns:a16="http://schemas.microsoft.com/office/drawing/2014/main" id="{40E37D2F-7227-42E7-B0FB-BDA3F45F551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1" name="Diamond 290">
              <a:extLst>
                <a:ext uri="{FF2B5EF4-FFF2-40B4-BE49-F238E27FC236}">
                  <a16:creationId xmlns:a16="http://schemas.microsoft.com/office/drawing/2014/main" id="{A3FF8B28-E0EE-4130-A006-0D462694704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2" name="Freeform: Shape 291">
              <a:extLst>
                <a:ext uri="{FF2B5EF4-FFF2-40B4-BE49-F238E27FC236}">
                  <a16:creationId xmlns:a16="http://schemas.microsoft.com/office/drawing/2014/main" id="{529306C4-8E6B-4DD6-8391-004CD022EEF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Freeform: Shape 292">
              <a:extLst>
                <a:ext uri="{FF2B5EF4-FFF2-40B4-BE49-F238E27FC236}">
                  <a16:creationId xmlns:a16="http://schemas.microsoft.com/office/drawing/2014/main" id="{771F154F-D178-4BB1-89EF-96AB11263F8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4" name="Group 293">
            <a:extLst>
              <a:ext uri="{FF2B5EF4-FFF2-40B4-BE49-F238E27FC236}">
                <a16:creationId xmlns:a16="http://schemas.microsoft.com/office/drawing/2014/main" id="{F98BF819-BA75-4092-8227-F6047FD13B1D}"/>
              </a:ext>
            </a:extLst>
          </p:cNvPr>
          <p:cNvGrpSpPr/>
          <p:nvPr/>
        </p:nvGrpSpPr>
        <p:grpSpPr>
          <a:xfrm>
            <a:off x="2202252" y="3805213"/>
            <a:ext cx="724024" cy="668529"/>
            <a:chOff x="1999320" y="1708557"/>
            <a:chExt cx="1994038" cy="1841203"/>
          </a:xfrm>
        </p:grpSpPr>
        <p:sp>
          <p:nvSpPr>
            <p:cNvPr id="295" name="Diamond 294">
              <a:extLst>
                <a:ext uri="{FF2B5EF4-FFF2-40B4-BE49-F238E27FC236}">
                  <a16:creationId xmlns:a16="http://schemas.microsoft.com/office/drawing/2014/main" id="{CA12CAC1-37A8-4FAF-AD57-E10B5DA5AA7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6" name="Diamond 295">
              <a:extLst>
                <a:ext uri="{FF2B5EF4-FFF2-40B4-BE49-F238E27FC236}">
                  <a16:creationId xmlns:a16="http://schemas.microsoft.com/office/drawing/2014/main" id="{C7F547E4-0ADE-4D3E-8442-598238D1C5A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B5C8EFE1-90B6-4761-9D8B-639BB00C268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Freeform: Shape 297">
              <a:extLst>
                <a:ext uri="{FF2B5EF4-FFF2-40B4-BE49-F238E27FC236}">
                  <a16:creationId xmlns:a16="http://schemas.microsoft.com/office/drawing/2014/main" id="{797F41FB-25B3-4727-8816-A86B95CB5F2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9" name="Group 298">
            <a:extLst>
              <a:ext uri="{FF2B5EF4-FFF2-40B4-BE49-F238E27FC236}">
                <a16:creationId xmlns:a16="http://schemas.microsoft.com/office/drawing/2014/main" id="{CFBA7D50-DBD4-443C-9903-9D4E6CE5137C}"/>
              </a:ext>
            </a:extLst>
          </p:cNvPr>
          <p:cNvGrpSpPr/>
          <p:nvPr/>
        </p:nvGrpSpPr>
        <p:grpSpPr>
          <a:xfrm>
            <a:off x="2202252" y="3286543"/>
            <a:ext cx="724024" cy="668529"/>
            <a:chOff x="1999320" y="1708557"/>
            <a:chExt cx="1994038" cy="1841203"/>
          </a:xfrm>
        </p:grpSpPr>
        <p:sp>
          <p:nvSpPr>
            <p:cNvPr id="300" name="Diamond 299">
              <a:extLst>
                <a:ext uri="{FF2B5EF4-FFF2-40B4-BE49-F238E27FC236}">
                  <a16:creationId xmlns:a16="http://schemas.microsoft.com/office/drawing/2014/main" id="{3A72B9B0-7137-4EB7-9D70-774999338F7B}"/>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1" name="Diamond 300">
              <a:extLst>
                <a:ext uri="{FF2B5EF4-FFF2-40B4-BE49-F238E27FC236}">
                  <a16:creationId xmlns:a16="http://schemas.microsoft.com/office/drawing/2014/main" id="{CC16984F-2233-4B7B-AEED-2FB22040AEF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Freeform: Shape 301">
              <a:extLst>
                <a:ext uri="{FF2B5EF4-FFF2-40B4-BE49-F238E27FC236}">
                  <a16:creationId xmlns:a16="http://schemas.microsoft.com/office/drawing/2014/main" id="{310ECD9C-B8F9-4880-8168-1992744CCF4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Freeform: Shape 302">
              <a:extLst>
                <a:ext uri="{FF2B5EF4-FFF2-40B4-BE49-F238E27FC236}">
                  <a16:creationId xmlns:a16="http://schemas.microsoft.com/office/drawing/2014/main" id="{353AEF59-40B5-4641-A6A2-E1590B9DBAB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4" name="Group 303">
            <a:extLst>
              <a:ext uri="{FF2B5EF4-FFF2-40B4-BE49-F238E27FC236}">
                <a16:creationId xmlns:a16="http://schemas.microsoft.com/office/drawing/2014/main" id="{979C0C33-5D4B-49B2-BF6D-E09D50A0EE23}"/>
              </a:ext>
            </a:extLst>
          </p:cNvPr>
          <p:cNvGrpSpPr/>
          <p:nvPr/>
        </p:nvGrpSpPr>
        <p:grpSpPr>
          <a:xfrm>
            <a:off x="1800522" y="4957616"/>
            <a:ext cx="724024" cy="668530"/>
            <a:chOff x="1999320" y="1708557"/>
            <a:chExt cx="1994038" cy="1841203"/>
          </a:xfrm>
        </p:grpSpPr>
        <p:sp>
          <p:nvSpPr>
            <p:cNvPr id="305" name="Diamond 304">
              <a:extLst>
                <a:ext uri="{FF2B5EF4-FFF2-40B4-BE49-F238E27FC236}">
                  <a16:creationId xmlns:a16="http://schemas.microsoft.com/office/drawing/2014/main" id="{4311E208-CCF4-4CCB-B1DD-10357ECC3E59}"/>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6" name="Diamond 305">
              <a:extLst>
                <a:ext uri="{FF2B5EF4-FFF2-40B4-BE49-F238E27FC236}">
                  <a16:creationId xmlns:a16="http://schemas.microsoft.com/office/drawing/2014/main" id="{D0223679-D28A-426C-B29D-6D59509EC523}"/>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7" name="Freeform: Shape 306">
              <a:extLst>
                <a:ext uri="{FF2B5EF4-FFF2-40B4-BE49-F238E27FC236}">
                  <a16:creationId xmlns:a16="http://schemas.microsoft.com/office/drawing/2014/main" id="{8A39D38E-054A-4FF6-8B6D-DC00952F4C3A}"/>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Freeform: Shape 307">
              <a:extLst>
                <a:ext uri="{FF2B5EF4-FFF2-40B4-BE49-F238E27FC236}">
                  <a16:creationId xmlns:a16="http://schemas.microsoft.com/office/drawing/2014/main" id="{48F5D08E-D530-46D6-A35D-D9FFBDCB358A}"/>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9" name="Group 308">
            <a:extLst>
              <a:ext uri="{FF2B5EF4-FFF2-40B4-BE49-F238E27FC236}">
                <a16:creationId xmlns:a16="http://schemas.microsoft.com/office/drawing/2014/main" id="{9B899F5F-7EEB-4B4D-883F-362C834FD69E}"/>
              </a:ext>
            </a:extLst>
          </p:cNvPr>
          <p:cNvGrpSpPr/>
          <p:nvPr/>
        </p:nvGrpSpPr>
        <p:grpSpPr>
          <a:xfrm>
            <a:off x="1800522" y="4438946"/>
            <a:ext cx="724024" cy="668530"/>
            <a:chOff x="1999320" y="1708557"/>
            <a:chExt cx="1994038" cy="1841203"/>
          </a:xfrm>
        </p:grpSpPr>
        <p:sp>
          <p:nvSpPr>
            <p:cNvPr id="310" name="Diamond 309">
              <a:extLst>
                <a:ext uri="{FF2B5EF4-FFF2-40B4-BE49-F238E27FC236}">
                  <a16:creationId xmlns:a16="http://schemas.microsoft.com/office/drawing/2014/main" id="{EB379DE3-65AC-4E86-B7AA-C20067D23C5F}"/>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1" name="Diamond 310">
              <a:extLst>
                <a:ext uri="{FF2B5EF4-FFF2-40B4-BE49-F238E27FC236}">
                  <a16:creationId xmlns:a16="http://schemas.microsoft.com/office/drawing/2014/main" id="{98636A08-D251-4A70-BD22-5EF4F968B72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2" name="Freeform: Shape 311">
              <a:extLst>
                <a:ext uri="{FF2B5EF4-FFF2-40B4-BE49-F238E27FC236}">
                  <a16:creationId xmlns:a16="http://schemas.microsoft.com/office/drawing/2014/main" id="{1F401287-6595-4E7F-9579-01E3AB8A9B0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Freeform: Shape 312">
              <a:extLst>
                <a:ext uri="{FF2B5EF4-FFF2-40B4-BE49-F238E27FC236}">
                  <a16:creationId xmlns:a16="http://schemas.microsoft.com/office/drawing/2014/main" id="{D54CA748-2A3D-4EC3-B348-2176C07EA61C}"/>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4" name="Group 313">
            <a:extLst>
              <a:ext uri="{FF2B5EF4-FFF2-40B4-BE49-F238E27FC236}">
                <a16:creationId xmlns:a16="http://schemas.microsoft.com/office/drawing/2014/main" id="{8485BF97-BEB7-4C0C-839D-84E9664BEAF2}"/>
              </a:ext>
            </a:extLst>
          </p:cNvPr>
          <p:cNvGrpSpPr/>
          <p:nvPr/>
        </p:nvGrpSpPr>
        <p:grpSpPr>
          <a:xfrm>
            <a:off x="1800522" y="3920275"/>
            <a:ext cx="724024" cy="668530"/>
            <a:chOff x="1999320" y="1708557"/>
            <a:chExt cx="1994038" cy="1841203"/>
          </a:xfrm>
        </p:grpSpPr>
        <p:sp>
          <p:nvSpPr>
            <p:cNvPr id="315" name="Diamond 314">
              <a:extLst>
                <a:ext uri="{FF2B5EF4-FFF2-40B4-BE49-F238E27FC236}">
                  <a16:creationId xmlns:a16="http://schemas.microsoft.com/office/drawing/2014/main" id="{FB477E2B-236C-49BB-905F-FD0516B896D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6" name="Diamond 315">
              <a:extLst>
                <a:ext uri="{FF2B5EF4-FFF2-40B4-BE49-F238E27FC236}">
                  <a16:creationId xmlns:a16="http://schemas.microsoft.com/office/drawing/2014/main" id="{E5712E3C-B986-4BFF-B752-70223E35953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Freeform: Shape 316">
              <a:extLst>
                <a:ext uri="{FF2B5EF4-FFF2-40B4-BE49-F238E27FC236}">
                  <a16:creationId xmlns:a16="http://schemas.microsoft.com/office/drawing/2014/main" id="{955D9885-5FD6-4E5D-B637-9A2E024B0FAC}"/>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Freeform: Shape 317">
              <a:extLst>
                <a:ext uri="{FF2B5EF4-FFF2-40B4-BE49-F238E27FC236}">
                  <a16:creationId xmlns:a16="http://schemas.microsoft.com/office/drawing/2014/main" id="{28C21092-8832-44E6-9676-C428911DF32A}"/>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9" name="Group 318">
            <a:extLst>
              <a:ext uri="{FF2B5EF4-FFF2-40B4-BE49-F238E27FC236}">
                <a16:creationId xmlns:a16="http://schemas.microsoft.com/office/drawing/2014/main" id="{0167D3FF-F11A-4ED9-9F8E-065653431757}"/>
              </a:ext>
            </a:extLst>
          </p:cNvPr>
          <p:cNvGrpSpPr/>
          <p:nvPr/>
        </p:nvGrpSpPr>
        <p:grpSpPr>
          <a:xfrm>
            <a:off x="1800522" y="3401604"/>
            <a:ext cx="724024" cy="668530"/>
            <a:chOff x="1999320" y="1708557"/>
            <a:chExt cx="1994038" cy="1841203"/>
          </a:xfrm>
        </p:grpSpPr>
        <p:sp>
          <p:nvSpPr>
            <p:cNvPr id="320" name="Diamond 319">
              <a:extLst>
                <a:ext uri="{FF2B5EF4-FFF2-40B4-BE49-F238E27FC236}">
                  <a16:creationId xmlns:a16="http://schemas.microsoft.com/office/drawing/2014/main" id="{9D9BAC5F-EA71-4F49-83F3-089C4348287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1" name="Diamond 320">
              <a:extLst>
                <a:ext uri="{FF2B5EF4-FFF2-40B4-BE49-F238E27FC236}">
                  <a16:creationId xmlns:a16="http://schemas.microsoft.com/office/drawing/2014/main" id="{9797DF9D-27A8-4970-9CAC-022E8E513D00}"/>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Freeform: Shape 321">
              <a:extLst>
                <a:ext uri="{FF2B5EF4-FFF2-40B4-BE49-F238E27FC236}">
                  <a16:creationId xmlns:a16="http://schemas.microsoft.com/office/drawing/2014/main" id="{779777F4-D708-4725-BF18-87DDDEF719FC}"/>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3" name="Freeform: Shape 322">
              <a:extLst>
                <a:ext uri="{FF2B5EF4-FFF2-40B4-BE49-F238E27FC236}">
                  <a16:creationId xmlns:a16="http://schemas.microsoft.com/office/drawing/2014/main" id="{579F9D87-E466-4881-B334-49049D03550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4" name="Group 323">
            <a:extLst>
              <a:ext uri="{FF2B5EF4-FFF2-40B4-BE49-F238E27FC236}">
                <a16:creationId xmlns:a16="http://schemas.microsoft.com/office/drawing/2014/main" id="{BF55CD0B-60FE-4667-AAFE-15FEA6F2216B}"/>
              </a:ext>
            </a:extLst>
          </p:cNvPr>
          <p:cNvGrpSpPr/>
          <p:nvPr/>
        </p:nvGrpSpPr>
        <p:grpSpPr>
          <a:xfrm flipH="1" flipV="1">
            <a:off x="5382678" y="5100670"/>
            <a:ext cx="3127269" cy="692592"/>
            <a:chOff x="1430733" y="1940457"/>
            <a:chExt cx="3127269" cy="692592"/>
          </a:xfrm>
        </p:grpSpPr>
        <p:cxnSp>
          <p:nvCxnSpPr>
            <p:cNvPr id="325" name="Straight Connector 324">
              <a:extLst>
                <a:ext uri="{FF2B5EF4-FFF2-40B4-BE49-F238E27FC236}">
                  <a16:creationId xmlns:a16="http://schemas.microsoft.com/office/drawing/2014/main" id="{E5A00F06-EBA3-4931-8336-7A0B7200FB5F}"/>
                </a:ext>
              </a:extLst>
            </p:cNvPr>
            <p:cNvCxnSpPr>
              <a:cxnSpLocks/>
              <a:stCxn id="327" idx="6"/>
            </p:cNvCxnSpPr>
            <p:nvPr/>
          </p:nvCxnSpPr>
          <p:spPr>
            <a:xfrm flipV="1">
              <a:off x="1521449" y="2307330"/>
              <a:ext cx="2878888"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9C63DF89-A633-454A-8932-CA1E1CAC80BB}"/>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7" name="Oval 326">
              <a:extLst>
                <a:ext uri="{FF2B5EF4-FFF2-40B4-BE49-F238E27FC236}">
                  <a16:creationId xmlns:a16="http://schemas.microsoft.com/office/drawing/2014/main" id="{3AD1D816-AF3B-4C09-AF5D-B5E9CAC9D4BC}"/>
                </a:ext>
              </a:extLst>
            </p:cNvPr>
            <p:cNvSpPr/>
            <p:nvPr/>
          </p:nvSpPr>
          <p:spPr>
            <a:xfrm>
              <a:off x="1430733"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28" name="TextBox 327">
              <a:extLst>
                <a:ext uri="{FF2B5EF4-FFF2-40B4-BE49-F238E27FC236}">
                  <a16:creationId xmlns:a16="http://schemas.microsoft.com/office/drawing/2014/main" id="{687966D4-AFFF-4ECE-9B04-ED2680B03D87}"/>
                </a:ext>
              </a:extLst>
            </p:cNvPr>
            <p:cNvSpPr txBox="1"/>
            <p:nvPr/>
          </p:nvSpPr>
          <p:spPr>
            <a:xfrm flipV="1">
              <a:off x="1472957" y="1940457"/>
              <a:ext cx="2929224"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£2,500 tax free cash (25%)</a:t>
              </a:r>
            </a:p>
          </p:txBody>
        </p:sp>
        <p:sp>
          <p:nvSpPr>
            <p:cNvPr id="329" name="Oval 328">
              <a:extLst>
                <a:ext uri="{FF2B5EF4-FFF2-40B4-BE49-F238E27FC236}">
                  <a16:creationId xmlns:a16="http://schemas.microsoft.com/office/drawing/2014/main" id="{1919D109-4F38-4615-9D1C-8ACE92FF5C8C}"/>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grpSp>
        <p:nvGrpSpPr>
          <p:cNvPr id="330" name="Group 329">
            <a:extLst>
              <a:ext uri="{FF2B5EF4-FFF2-40B4-BE49-F238E27FC236}">
                <a16:creationId xmlns:a16="http://schemas.microsoft.com/office/drawing/2014/main" id="{C78A9FDD-DFF8-4A6E-BA4C-D7CB8511CCCA}"/>
              </a:ext>
            </a:extLst>
          </p:cNvPr>
          <p:cNvGrpSpPr/>
          <p:nvPr/>
        </p:nvGrpSpPr>
        <p:grpSpPr>
          <a:xfrm flipH="1">
            <a:off x="4816538" y="2153454"/>
            <a:ext cx="2828577" cy="699153"/>
            <a:chOff x="1729425" y="1933896"/>
            <a:chExt cx="2828577" cy="699153"/>
          </a:xfrm>
        </p:grpSpPr>
        <p:cxnSp>
          <p:nvCxnSpPr>
            <p:cNvPr id="331" name="Straight Connector 330">
              <a:extLst>
                <a:ext uri="{FF2B5EF4-FFF2-40B4-BE49-F238E27FC236}">
                  <a16:creationId xmlns:a16="http://schemas.microsoft.com/office/drawing/2014/main" id="{37C29CCC-EBF2-4709-8384-AA9F40D415FD}"/>
                </a:ext>
              </a:extLst>
            </p:cNvPr>
            <p:cNvCxnSpPr>
              <a:cxnSpLocks/>
            </p:cNvCxnSpPr>
            <p:nvPr/>
          </p:nvCxnSpPr>
          <p:spPr>
            <a:xfrm>
              <a:off x="2374260" y="2310114"/>
              <a:ext cx="2027612"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00A38734-DB54-483D-BB92-AE80B51D43DA}"/>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3" name="Oval 332">
              <a:extLst>
                <a:ext uri="{FF2B5EF4-FFF2-40B4-BE49-F238E27FC236}">
                  <a16:creationId xmlns:a16="http://schemas.microsoft.com/office/drawing/2014/main" id="{F89175B5-74FF-403D-8C15-DBAACA809FDD}"/>
                </a:ext>
              </a:extLst>
            </p:cNvPr>
            <p:cNvSpPr/>
            <p:nvPr/>
          </p:nvSpPr>
          <p:spPr>
            <a:xfrm>
              <a:off x="2328902"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34" name="TextBox 333">
              <a:extLst>
                <a:ext uri="{FF2B5EF4-FFF2-40B4-BE49-F238E27FC236}">
                  <a16:creationId xmlns:a16="http://schemas.microsoft.com/office/drawing/2014/main" id="{01706C15-0269-4C80-B576-36B9EEEFDA07}"/>
                </a:ext>
              </a:extLst>
            </p:cNvPr>
            <p:cNvSpPr txBox="1"/>
            <p:nvPr/>
          </p:nvSpPr>
          <p:spPr>
            <a:xfrm>
              <a:off x="1729425" y="1933896"/>
              <a:ext cx="2628300"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£10,000 withdrawal</a:t>
              </a:r>
            </a:p>
          </p:txBody>
        </p:sp>
        <p:sp>
          <p:nvSpPr>
            <p:cNvPr id="335" name="Oval 334">
              <a:extLst>
                <a:ext uri="{FF2B5EF4-FFF2-40B4-BE49-F238E27FC236}">
                  <a16:creationId xmlns:a16="http://schemas.microsoft.com/office/drawing/2014/main" id="{C096B109-5057-4A85-B7B8-4F87E1937BC5}"/>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sp>
        <p:nvSpPr>
          <p:cNvPr id="336" name="Rectangle 335">
            <a:extLst>
              <a:ext uri="{FF2B5EF4-FFF2-40B4-BE49-F238E27FC236}">
                <a16:creationId xmlns:a16="http://schemas.microsoft.com/office/drawing/2014/main" id="{4B383F14-B95C-486E-AB03-65A2A3E72562}"/>
              </a:ext>
            </a:extLst>
          </p:cNvPr>
          <p:cNvSpPr/>
          <p:nvPr/>
        </p:nvSpPr>
        <p:spPr>
          <a:xfrm>
            <a:off x="455393" y="983955"/>
            <a:ext cx="8350685"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Based on an individual who has no available Personal Allowance in retirement and will pay basic rate tax on withdrawals.</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spTree>
    <p:custDataLst>
      <p:tags r:id="rId1"/>
    </p:custDataLst>
    <p:extLst>
      <p:ext uri="{BB962C8B-B14F-4D97-AF65-F5344CB8AC3E}">
        <p14:creationId xmlns:p14="http://schemas.microsoft.com/office/powerpoint/2010/main" val="255646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E2D3B6-97A2-4968-A2D7-5396EAC2D918}"/>
              </a:ext>
            </a:extLst>
          </p:cNvPr>
          <p:cNvGrpSpPr/>
          <p:nvPr/>
        </p:nvGrpSpPr>
        <p:grpSpPr>
          <a:xfrm>
            <a:off x="857124" y="4450656"/>
            <a:ext cx="5370343" cy="338554"/>
            <a:chOff x="1760856" y="5188467"/>
            <a:chExt cx="5370343" cy="338554"/>
          </a:xfrm>
        </p:grpSpPr>
        <p:sp>
          <p:nvSpPr>
            <p:cNvPr id="4" name="Rectangle 3">
              <a:extLst>
                <a:ext uri="{FF2B5EF4-FFF2-40B4-BE49-F238E27FC236}">
                  <a16:creationId xmlns:a16="http://schemas.microsoft.com/office/drawing/2014/main" id="{84034559-AD41-424E-B0F0-6CCACBADE87A}"/>
                </a:ext>
              </a:extLst>
            </p:cNvPr>
            <p:cNvSpPr/>
            <p:nvPr/>
          </p:nvSpPr>
          <p:spPr>
            <a:xfrm>
              <a:off x="1760856" y="5224288"/>
              <a:ext cx="5370343" cy="283935"/>
            </a:xfrm>
            <a:prstGeom prst="rect">
              <a:avLst/>
            </a:prstGeom>
            <a:gradFill flip="none" rotWithShape="1">
              <a:gsLst>
                <a:gs pos="0">
                  <a:srgbClr val="90D4FE"/>
                </a:gs>
                <a:gs pos="22000">
                  <a:srgbClr val="DAF1FE"/>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056DF80C-AFD4-4E12-A321-D047B8D86ABF}"/>
                </a:ext>
              </a:extLst>
            </p:cNvPr>
            <p:cNvSpPr txBox="1"/>
            <p:nvPr/>
          </p:nvSpPr>
          <p:spPr>
            <a:xfrm>
              <a:off x="3425259" y="5188467"/>
              <a:ext cx="3032011" cy="338554"/>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7ABFD"/>
                  </a:solidFill>
                  <a:effectLst/>
                  <a:uLnTx/>
                  <a:uFillTx/>
                  <a:latin typeface="Arial" panose="020B0604020202020204" pitchFamily="34" charset="0"/>
                  <a:ea typeface="ヒラギノ角ゴ Pro W3"/>
                </a:rPr>
                <a:t>£7,500 basic rate tax (20%)</a:t>
              </a:r>
            </a:p>
          </p:txBody>
        </p:sp>
      </p:grpSp>
      <p:grpSp>
        <p:nvGrpSpPr>
          <p:cNvPr id="6" name="Group 5">
            <a:extLst>
              <a:ext uri="{FF2B5EF4-FFF2-40B4-BE49-F238E27FC236}">
                <a16:creationId xmlns:a16="http://schemas.microsoft.com/office/drawing/2014/main" id="{C5677F4E-DCB7-4529-94D5-BF7E8A767BA0}"/>
              </a:ext>
            </a:extLst>
          </p:cNvPr>
          <p:cNvGrpSpPr/>
          <p:nvPr/>
        </p:nvGrpSpPr>
        <p:grpSpPr>
          <a:xfrm>
            <a:off x="5817881" y="4386646"/>
            <a:ext cx="822281" cy="371151"/>
            <a:chOff x="4334679" y="3873293"/>
            <a:chExt cx="2690961" cy="1214614"/>
          </a:xfrm>
        </p:grpSpPr>
        <p:sp>
          <p:nvSpPr>
            <p:cNvPr id="7" name="Diamond 6">
              <a:extLst>
                <a:ext uri="{FF2B5EF4-FFF2-40B4-BE49-F238E27FC236}">
                  <a16:creationId xmlns:a16="http://schemas.microsoft.com/office/drawing/2014/main" id="{5DD0F684-97BE-459F-A8B9-37B3CB789E67}"/>
                </a:ext>
              </a:extLst>
            </p:cNvPr>
            <p:cNvSpPr/>
            <p:nvPr/>
          </p:nvSpPr>
          <p:spPr>
            <a:xfrm>
              <a:off x="4335547" y="3873293"/>
              <a:ext cx="2690093" cy="757632"/>
            </a:xfrm>
            <a:prstGeom prst="diamond">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99E87D27-C427-4310-82B7-C6D34D8C405D}"/>
                </a:ext>
              </a:extLst>
            </p:cNvPr>
            <p:cNvSpPr/>
            <p:nvPr/>
          </p:nvSpPr>
          <p:spPr>
            <a:xfrm>
              <a:off x="4334679" y="4251987"/>
              <a:ext cx="1346984" cy="835920"/>
            </a:xfrm>
            <a:custGeom>
              <a:avLst/>
              <a:gdLst>
                <a:gd name="connsiteX0" fmla="*/ 0 w 1346984"/>
                <a:gd name="connsiteY0" fmla="*/ 0 h 835920"/>
                <a:gd name="connsiteX1" fmla="*/ 1346984 w 1346984"/>
                <a:gd name="connsiteY1" fmla="*/ 379361 h 835920"/>
                <a:gd name="connsiteX2" fmla="*/ 1346984 w 1346984"/>
                <a:gd name="connsiteY2" fmla="*/ 835920 h 835920"/>
                <a:gd name="connsiteX3" fmla="*/ 0 w 1346984"/>
                <a:gd name="connsiteY3" fmla="*/ 456559 h 835920"/>
              </a:gdLst>
              <a:ahLst/>
              <a:cxnLst>
                <a:cxn ang="0">
                  <a:pos x="connsiteX0" y="connsiteY0"/>
                </a:cxn>
                <a:cxn ang="0">
                  <a:pos x="connsiteX1" y="connsiteY1"/>
                </a:cxn>
                <a:cxn ang="0">
                  <a:pos x="connsiteX2" y="connsiteY2"/>
                </a:cxn>
                <a:cxn ang="0">
                  <a:pos x="connsiteX3" y="connsiteY3"/>
                </a:cxn>
              </a:cxnLst>
              <a:rect l="l" t="t" r="r" b="b"/>
              <a:pathLst>
                <a:path w="1346984" h="835920">
                  <a:moveTo>
                    <a:pt x="0" y="0"/>
                  </a:moveTo>
                  <a:lnTo>
                    <a:pt x="1346984" y="379361"/>
                  </a:lnTo>
                  <a:lnTo>
                    <a:pt x="1346984" y="835920"/>
                  </a:lnTo>
                  <a:lnTo>
                    <a:pt x="0" y="456559"/>
                  </a:ln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5B8FC668-B91D-4F6F-931A-3E30858881D4}"/>
                </a:ext>
              </a:extLst>
            </p:cNvPr>
            <p:cNvSpPr/>
            <p:nvPr/>
          </p:nvSpPr>
          <p:spPr>
            <a:xfrm flipH="1">
              <a:off x="5678656" y="4251547"/>
              <a:ext cx="1346984" cy="835920"/>
            </a:xfrm>
            <a:custGeom>
              <a:avLst/>
              <a:gdLst>
                <a:gd name="connsiteX0" fmla="*/ 0 w 1346984"/>
                <a:gd name="connsiteY0" fmla="*/ 0 h 835920"/>
                <a:gd name="connsiteX1" fmla="*/ 1346984 w 1346984"/>
                <a:gd name="connsiteY1" fmla="*/ 379361 h 835920"/>
                <a:gd name="connsiteX2" fmla="*/ 1346984 w 1346984"/>
                <a:gd name="connsiteY2" fmla="*/ 835920 h 835920"/>
                <a:gd name="connsiteX3" fmla="*/ 0 w 1346984"/>
                <a:gd name="connsiteY3" fmla="*/ 456559 h 835920"/>
              </a:gdLst>
              <a:ahLst/>
              <a:cxnLst>
                <a:cxn ang="0">
                  <a:pos x="connsiteX0" y="connsiteY0"/>
                </a:cxn>
                <a:cxn ang="0">
                  <a:pos x="connsiteX1" y="connsiteY1"/>
                </a:cxn>
                <a:cxn ang="0">
                  <a:pos x="connsiteX2" y="connsiteY2"/>
                </a:cxn>
                <a:cxn ang="0">
                  <a:pos x="connsiteX3" y="connsiteY3"/>
                </a:cxn>
              </a:cxnLst>
              <a:rect l="l" t="t" r="r" b="b"/>
              <a:pathLst>
                <a:path w="1346984" h="835920">
                  <a:moveTo>
                    <a:pt x="0" y="0"/>
                  </a:moveTo>
                  <a:lnTo>
                    <a:pt x="1346984" y="379361"/>
                  </a:lnTo>
                  <a:lnTo>
                    <a:pt x="1346984" y="835920"/>
                  </a:lnTo>
                  <a:lnTo>
                    <a:pt x="0" y="456559"/>
                  </a:lnTo>
                  <a:close/>
                </a:path>
              </a:pathLst>
            </a:custGeom>
            <a:solidFill>
              <a:srgbClr val="BCBC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0" name="Title 2">
            <a:extLst>
              <a:ext uri="{FF2B5EF4-FFF2-40B4-BE49-F238E27FC236}">
                <a16:creationId xmlns:a16="http://schemas.microsoft.com/office/drawing/2014/main" id="{CADB3CC8-1529-4DDC-9728-DB3AEB0DFB2A}"/>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relief versus tax cost.</a:t>
            </a:r>
          </a:p>
        </p:txBody>
      </p:sp>
      <p:grpSp>
        <p:nvGrpSpPr>
          <p:cNvPr id="11" name="Group 10">
            <a:extLst>
              <a:ext uri="{FF2B5EF4-FFF2-40B4-BE49-F238E27FC236}">
                <a16:creationId xmlns:a16="http://schemas.microsoft.com/office/drawing/2014/main" id="{B0457002-6E44-4E13-81D7-D1D5A40FBAB7}"/>
              </a:ext>
            </a:extLst>
          </p:cNvPr>
          <p:cNvGrpSpPr/>
          <p:nvPr/>
        </p:nvGrpSpPr>
        <p:grpSpPr>
          <a:xfrm>
            <a:off x="-1818013" y="4293359"/>
            <a:ext cx="724024" cy="668530"/>
            <a:chOff x="1999320" y="1708557"/>
            <a:chExt cx="1994038" cy="1841203"/>
          </a:xfrm>
          <a:effectLst/>
        </p:grpSpPr>
        <p:sp>
          <p:nvSpPr>
            <p:cNvPr id="12" name="Diamond 11">
              <a:extLst>
                <a:ext uri="{FF2B5EF4-FFF2-40B4-BE49-F238E27FC236}">
                  <a16:creationId xmlns:a16="http://schemas.microsoft.com/office/drawing/2014/main" id="{8C166FFE-25BC-44F8-8749-D01B18B458A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Diamond 12">
              <a:extLst>
                <a:ext uri="{FF2B5EF4-FFF2-40B4-BE49-F238E27FC236}">
                  <a16:creationId xmlns:a16="http://schemas.microsoft.com/office/drawing/2014/main" id="{7A46F70C-2744-4F7B-972F-5DD65D44071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36485AF5-7116-4899-AD43-B7A9BBB897A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87226142-5189-475E-899C-93D6FB2D171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B89DB1B4-7253-431F-958C-54A241968430}"/>
              </a:ext>
            </a:extLst>
          </p:cNvPr>
          <p:cNvGrpSpPr/>
          <p:nvPr/>
        </p:nvGrpSpPr>
        <p:grpSpPr>
          <a:xfrm>
            <a:off x="-1415184" y="4399982"/>
            <a:ext cx="724024" cy="668529"/>
            <a:chOff x="1999320" y="1708557"/>
            <a:chExt cx="1994038" cy="1841203"/>
          </a:xfrm>
        </p:grpSpPr>
        <p:sp>
          <p:nvSpPr>
            <p:cNvPr id="17" name="Diamond 16">
              <a:extLst>
                <a:ext uri="{FF2B5EF4-FFF2-40B4-BE49-F238E27FC236}">
                  <a16:creationId xmlns:a16="http://schemas.microsoft.com/office/drawing/2014/main" id="{DA976BE1-03F7-4697-B552-3837CFF4741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Diamond 17">
              <a:extLst>
                <a:ext uri="{FF2B5EF4-FFF2-40B4-BE49-F238E27FC236}">
                  <a16:creationId xmlns:a16="http://schemas.microsoft.com/office/drawing/2014/main" id="{AB83808B-69B1-4739-A4FD-52C377E70F3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86D45C3F-09C6-48B0-B140-72A75104DA8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47DCB817-F576-40E4-9D96-F8ED9863C88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506B2A02-10D3-4A24-BDC8-881793B8752A}"/>
              </a:ext>
            </a:extLst>
          </p:cNvPr>
          <p:cNvGrpSpPr/>
          <p:nvPr/>
        </p:nvGrpSpPr>
        <p:grpSpPr>
          <a:xfrm>
            <a:off x="-1012355" y="4506608"/>
            <a:ext cx="724024" cy="668529"/>
            <a:chOff x="1999320" y="1708557"/>
            <a:chExt cx="1994038" cy="1841203"/>
          </a:xfrm>
        </p:grpSpPr>
        <p:sp>
          <p:nvSpPr>
            <p:cNvPr id="22" name="Diamond 21">
              <a:extLst>
                <a:ext uri="{FF2B5EF4-FFF2-40B4-BE49-F238E27FC236}">
                  <a16:creationId xmlns:a16="http://schemas.microsoft.com/office/drawing/2014/main" id="{65CA72F7-9458-495E-986C-AC3DA1B5284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Diamond 22">
              <a:extLst>
                <a:ext uri="{FF2B5EF4-FFF2-40B4-BE49-F238E27FC236}">
                  <a16:creationId xmlns:a16="http://schemas.microsoft.com/office/drawing/2014/main" id="{0F144486-5A7C-40AB-B5AB-528ACE2C0CF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9317710-19F2-41BD-9C81-B8BED831117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620D8981-8A08-4D18-8984-FCBB3C15224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45394077-E414-4704-9B0F-50D9F6FD711C}"/>
              </a:ext>
            </a:extLst>
          </p:cNvPr>
          <p:cNvGrpSpPr/>
          <p:nvPr/>
        </p:nvGrpSpPr>
        <p:grpSpPr>
          <a:xfrm>
            <a:off x="-1818013" y="3774689"/>
            <a:ext cx="724024" cy="668530"/>
            <a:chOff x="1999320" y="1708557"/>
            <a:chExt cx="1994038" cy="1841203"/>
          </a:xfrm>
          <a:effectLst/>
        </p:grpSpPr>
        <p:sp>
          <p:nvSpPr>
            <p:cNvPr id="27" name="Diamond 26">
              <a:extLst>
                <a:ext uri="{FF2B5EF4-FFF2-40B4-BE49-F238E27FC236}">
                  <a16:creationId xmlns:a16="http://schemas.microsoft.com/office/drawing/2014/main" id="{FC8C98C5-6412-454A-955C-1BDDF809981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Diamond 27">
              <a:extLst>
                <a:ext uri="{FF2B5EF4-FFF2-40B4-BE49-F238E27FC236}">
                  <a16:creationId xmlns:a16="http://schemas.microsoft.com/office/drawing/2014/main" id="{380974C2-6F24-470B-871B-6C6BBFE41BD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2E4E934D-3D2B-42E8-854F-B68B415B3E9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E7113149-7013-42BC-97FB-59137122F20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9B327DCE-13B8-4A0B-BF21-878427D1E46F}"/>
              </a:ext>
            </a:extLst>
          </p:cNvPr>
          <p:cNvGrpSpPr/>
          <p:nvPr/>
        </p:nvGrpSpPr>
        <p:grpSpPr>
          <a:xfrm>
            <a:off x="-1415184" y="3881312"/>
            <a:ext cx="724024" cy="668529"/>
            <a:chOff x="1999320" y="1708557"/>
            <a:chExt cx="1994038" cy="1841203"/>
          </a:xfrm>
        </p:grpSpPr>
        <p:sp>
          <p:nvSpPr>
            <p:cNvPr id="32" name="Diamond 31">
              <a:extLst>
                <a:ext uri="{FF2B5EF4-FFF2-40B4-BE49-F238E27FC236}">
                  <a16:creationId xmlns:a16="http://schemas.microsoft.com/office/drawing/2014/main" id="{131FD601-D0F0-47CD-9480-611C96E1790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Diamond 32">
              <a:extLst>
                <a:ext uri="{FF2B5EF4-FFF2-40B4-BE49-F238E27FC236}">
                  <a16:creationId xmlns:a16="http://schemas.microsoft.com/office/drawing/2014/main" id="{E41F7F1B-9EFD-45A6-A4E2-5FC029C0EE7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CB1DB82C-D580-4F4C-9186-F999C903A13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1EA2F5A5-2247-4514-A2D6-362D25AADF5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6" name="Group 35">
            <a:extLst>
              <a:ext uri="{FF2B5EF4-FFF2-40B4-BE49-F238E27FC236}">
                <a16:creationId xmlns:a16="http://schemas.microsoft.com/office/drawing/2014/main" id="{219C77BD-9FB9-4128-8D1A-E6FB2ADB9C19}"/>
              </a:ext>
            </a:extLst>
          </p:cNvPr>
          <p:cNvGrpSpPr/>
          <p:nvPr/>
        </p:nvGrpSpPr>
        <p:grpSpPr>
          <a:xfrm>
            <a:off x="-1012355" y="3987937"/>
            <a:ext cx="724024" cy="668529"/>
            <a:chOff x="1999320" y="1708557"/>
            <a:chExt cx="1994038" cy="1841203"/>
          </a:xfrm>
        </p:grpSpPr>
        <p:sp>
          <p:nvSpPr>
            <p:cNvPr id="37" name="Diamond 36">
              <a:extLst>
                <a:ext uri="{FF2B5EF4-FFF2-40B4-BE49-F238E27FC236}">
                  <a16:creationId xmlns:a16="http://schemas.microsoft.com/office/drawing/2014/main" id="{DB8AA773-81C4-45E9-B2BD-19857949C17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Diamond 37">
              <a:extLst>
                <a:ext uri="{FF2B5EF4-FFF2-40B4-BE49-F238E27FC236}">
                  <a16:creationId xmlns:a16="http://schemas.microsoft.com/office/drawing/2014/main" id="{445C2B1D-2155-4E42-B2EF-375FA1989BE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7FB54A28-B874-4E06-8410-5B5E1307E91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19E519A0-FCEE-4A30-BD4C-5747D5AE4C9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1" name="Group 40">
            <a:extLst>
              <a:ext uri="{FF2B5EF4-FFF2-40B4-BE49-F238E27FC236}">
                <a16:creationId xmlns:a16="http://schemas.microsoft.com/office/drawing/2014/main" id="{22C892BB-5189-4C77-999E-793A1676FC2F}"/>
              </a:ext>
            </a:extLst>
          </p:cNvPr>
          <p:cNvGrpSpPr/>
          <p:nvPr/>
        </p:nvGrpSpPr>
        <p:grpSpPr>
          <a:xfrm>
            <a:off x="-1818013" y="3256017"/>
            <a:ext cx="724024" cy="668530"/>
            <a:chOff x="1999320" y="1708557"/>
            <a:chExt cx="1994038" cy="1841203"/>
          </a:xfrm>
          <a:effectLst/>
        </p:grpSpPr>
        <p:sp>
          <p:nvSpPr>
            <p:cNvPr id="42" name="Diamond 41">
              <a:extLst>
                <a:ext uri="{FF2B5EF4-FFF2-40B4-BE49-F238E27FC236}">
                  <a16:creationId xmlns:a16="http://schemas.microsoft.com/office/drawing/2014/main" id="{7DB346DE-A7A6-41A0-82BD-0C9971B8311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Diamond 42">
              <a:extLst>
                <a:ext uri="{FF2B5EF4-FFF2-40B4-BE49-F238E27FC236}">
                  <a16:creationId xmlns:a16="http://schemas.microsoft.com/office/drawing/2014/main" id="{2196F4A4-A73A-49AC-B66D-97EBAB1AFAC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9FB2CF49-6ABF-4526-884C-C55318F6543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8ECD6DFA-D75B-4E8C-AA6C-E0E8824465A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6" name="Group 45">
            <a:extLst>
              <a:ext uri="{FF2B5EF4-FFF2-40B4-BE49-F238E27FC236}">
                <a16:creationId xmlns:a16="http://schemas.microsoft.com/office/drawing/2014/main" id="{30CAD8F0-BA3A-4CB1-80EB-564CD876EFD1}"/>
              </a:ext>
            </a:extLst>
          </p:cNvPr>
          <p:cNvGrpSpPr/>
          <p:nvPr/>
        </p:nvGrpSpPr>
        <p:grpSpPr>
          <a:xfrm>
            <a:off x="-1415184" y="3362641"/>
            <a:ext cx="724024" cy="668529"/>
            <a:chOff x="1999320" y="1708557"/>
            <a:chExt cx="1994038" cy="1841203"/>
          </a:xfrm>
        </p:grpSpPr>
        <p:sp>
          <p:nvSpPr>
            <p:cNvPr id="47" name="Diamond 46">
              <a:extLst>
                <a:ext uri="{FF2B5EF4-FFF2-40B4-BE49-F238E27FC236}">
                  <a16:creationId xmlns:a16="http://schemas.microsoft.com/office/drawing/2014/main" id="{BF412206-3053-4F50-BCE7-14A0E188795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Diamond 47">
              <a:extLst>
                <a:ext uri="{FF2B5EF4-FFF2-40B4-BE49-F238E27FC236}">
                  <a16:creationId xmlns:a16="http://schemas.microsoft.com/office/drawing/2014/main" id="{3CF4D592-DFBE-4640-BFB1-F056D0DBAAA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524844C0-2CF3-47BC-AE0A-B2B359F73AB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EFB5CA0C-CB3B-4F26-B3EC-1713FB93D3D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 name="Group 50">
            <a:extLst>
              <a:ext uri="{FF2B5EF4-FFF2-40B4-BE49-F238E27FC236}">
                <a16:creationId xmlns:a16="http://schemas.microsoft.com/office/drawing/2014/main" id="{B303AF11-E078-46BB-821B-8F76894AF62D}"/>
              </a:ext>
            </a:extLst>
          </p:cNvPr>
          <p:cNvGrpSpPr/>
          <p:nvPr/>
        </p:nvGrpSpPr>
        <p:grpSpPr>
          <a:xfrm>
            <a:off x="-1012355" y="3469266"/>
            <a:ext cx="724024" cy="668529"/>
            <a:chOff x="1999320" y="1708557"/>
            <a:chExt cx="1994038" cy="1841203"/>
          </a:xfrm>
        </p:grpSpPr>
        <p:sp>
          <p:nvSpPr>
            <p:cNvPr id="52" name="Diamond 51">
              <a:extLst>
                <a:ext uri="{FF2B5EF4-FFF2-40B4-BE49-F238E27FC236}">
                  <a16:creationId xmlns:a16="http://schemas.microsoft.com/office/drawing/2014/main" id="{46C5323F-3D00-4CDA-861B-1F09C7EE153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9787DD9B-849C-40D5-AA0D-EF7472D4347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BA1F7282-7E6C-43B0-876E-44205EC8A64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D814CF67-7B7B-45B5-AA01-02FD064F81B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6" name="Group 55">
            <a:extLst>
              <a:ext uri="{FF2B5EF4-FFF2-40B4-BE49-F238E27FC236}">
                <a16:creationId xmlns:a16="http://schemas.microsoft.com/office/drawing/2014/main" id="{FF048613-5C2A-45B8-982A-AEE69CC86B0F}"/>
              </a:ext>
            </a:extLst>
          </p:cNvPr>
          <p:cNvGrpSpPr/>
          <p:nvPr/>
        </p:nvGrpSpPr>
        <p:grpSpPr>
          <a:xfrm>
            <a:off x="-1817409" y="2749308"/>
            <a:ext cx="724024" cy="668530"/>
            <a:chOff x="1999320" y="1708557"/>
            <a:chExt cx="1994038" cy="1841203"/>
          </a:xfrm>
          <a:effectLst/>
        </p:grpSpPr>
        <p:sp>
          <p:nvSpPr>
            <p:cNvPr id="57" name="Diamond 56">
              <a:extLst>
                <a:ext uri="{FF2B5EF4-FFF2-40B4-BE49-F238E27FC236}">
                  <a16:creationId xmlns:a16="http://schemas.microsoft.com/office/drawing/2014/main" id="{BC9F25A0-10EA-4894-B060-3194C0B4D7D9}"/>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Diamond 57">
              <a:extLst>
                <a:ext uri="{FF2B5EF4-FFF2-40B4-BE49-F238E27FC236}">
                  <a16:creationId xmlns:a16="http://schemas.microsoft.com/office/drawing/2014/main" id="{C1B0BC25-0E25-490A-9393-472B9DA4432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A98547AF-99AC-4BC0-B5C8-9D0A9B605A8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7405CEDA-572D-4F7F-94BD-F6BA1725182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1" name="Group 60">
            <a:extLst>
              <a:ext uri="{FF2B5EF4-FFF2-40B4-BE49-F238E27FC236}">
                <a16:creationId xmlns:a16="http://schemas.microsoft.com/office/drawing/2014/main" id="{D01674DE-3E49-4D43-86D8-3F1391842CDB}"/>
              </a:ext>
            </a:extLst>
          </p:cNvPr>
          <p:cNvGrpSpPr/>
          <p:nvPr/>
        </p:nvGrpSpPr>
        <p:grpSpPr>
          <a:xfrm>
            <a:off x="-1415184" y="2862428"/>
            <a:ext cx="724024" cy="668529"/>
            <a:chOff x="1999320" y="1708557"/>
            <a:chExt cx="1994038" cy="1841203"/>
          </a:xfrm>
        </p:grpSpPr>
        <p:sp>
          <p:nvSpPr>
            <p:cNvPr id="62" name="Diamond 61">
              <a:extLst>
                <a:ext uri="{FF2B5EF4-FFF2-40B4-BE49-F238E27FC236}">
                  <a16:creationId xmlns:a16="http://schemas.microsoft.com/office/drawing/2014/main" id="{4C080995-D3B2-45B6-8DEA-713E91961BB1}"/>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Diamond 62">
              <a:extLst>
                <a:ext uri="{FF2B5EF4-FFF2-40B4-BE49-F238E27FC236}">
                  <a16:creationId xmlns:a16="http://schemas.microsoft.com/office/drawing/2014/main" id="{88D89F30-23B6-4AAD-99A5-C23023349B8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6EE33C4A-C476-4A0D-AE20-0376647A23C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F5F431F7-AE72-44BB-8F18-9254B0FC06F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id="{E31C9EC8-8A9B-4958-8C90-CD4DD70E5315}"/>
              </a:ext>
            </a:extLst>
          </p:cNvPr>
          <p:cNvGrpSpPr/>
          <p:nvPr/>
        </p:nvGrpSpPr>
        <p:grpSpPr>
          <a:xfrm>
            <a:off x="-1012355" y="2970744"/>
            <a:ext cx="724024" cy="668529"/>
            <a:chOff x="1999320" y="1708557"/>
            <a:chExt cx="1994038" cy="1841203"/>
          </a:xfrm>
        </p:grpSpPr>
        <p:sp>
          <p:nvSpPr>
            <p:cNvPr id="67" name="Diamond 66">
              <a:extLst>
                <a:ext uri="{FF2B5EF4-FFF2-40B4-BE49-F238E27FC236}">
                  <a16:creationId xmlns:a16="http://schemas.microsoft.com/office/drawing/2014/main" id="{45B96818-27B1-4418-A558-ABEB9DA39FFA}"/>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Diamond 67">
              <a:extLst>
                <a:ext uri="{FF2B5EF4-FFF2-40B4-BE49-F238E27FC236}">
                  <a16:creationId xmlns:a16="http://schemas.microsoft.com/office/drawing/2014/main" id="{55917351-FD84-4267-AFC0-E24144DB5B4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7D74C13A-B7AD-4EE3-9F7D-03675CC670D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8908FF43-2845-4067-BCF5-322B9390D7F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71" name="Group 70">
            <a:extLst>
              <a:ext uri="{FF2B5EF4-FFF2-40B4-BE49-F238E27FC236}">
                <a16:creationId xmlns:a16="http://schemas.microsoft.com/office/drawing/2014/main" id="{2A3B9054-E1BE-4DF4-8B0D-6E98EE48808E}"/>
              </a:ext>
            </a:extLst>
          </p:cNvPr>
          <p:cNvGrpSpPr/>
          <p:nvPr/>
        </p:nvGrpSpPr>
        <p:grpSpPr>
          <a:xfrm>
            <a:off x="-2219744" y="4408417"/>
            <a:ext cx="724024" cy="668530"/>
            <a:chOff x="1999320" y="1708557"/>
            <a:chExt cx="1994038" cy="1841203"/>
          </a:xfrm>
          <a:effectLst/>
        </p:grpSpPr>
        <p:sp>
          <p:nvSpPr>
            <p:cNvPr id="72" name="Diamond 71">
              <a:extLst>
                <a:ext uri="{FF2B5EF4-FFF2-40B4-BE49-F238E27FC236}">
                  <a16:creationId xmlns:a16="http://schemas.microsoft.com/office/drawing/2014/main" id="{006E5602-9732-49AC-A46D-E52D276826C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Diamond 72">
              <a:extLst>
                <a:ext uri="{FF2B5EF4-FFF2-40B4-BE49-F238E27FC236}">
                  <a16:creationId xmlns:a16="http://schemas.microsoft.com/office/drawing/2014/main" id="{19B00F39-4657-41FA-801A-74040E9BD89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8DE6BFB3-6B89-4EAA-944B-00810FCDF73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EAE8B534-37C5-452F-A0CD-77EB97C6C35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6" name="Group 75">
            <a:extLst>
              <a:ext uri="{FF2B5EF4-FFF2-40B4-BE49-F238E27FC236}">
                <a16:creationId xmlns:a16="http://schemas.microsoft.com/office/drawing/2014/main" id="{251DFA61-A180-415A-8FB0-03AAF0B652FA}"/>
              </a:ext>
            </a:extLst>
          </p:cNvPr>
          <p:cNvGrpSpPr/>
          <p:nvPr/>
        </p:nvGrpSpPr>
        <p:grpSpPr>
          <a:xfrm>
            <a:off x="-1816915" y="4515041"/>
            <a:ext cx="724024" cy="668529"/>
            <a:chOff x="1999320" y="1708557"/>
            <a:chExt cx="1994038" cy="1841203"/>
          </a:xfrm>
        </p:grpSpPr>
        <p:sp>
          <p:nvSpPr>
            <p:cNvPr id="77" name="Diamond 76">
              <a:extLst>
                <a:ext uri="{FF2B5EF4-FFF2-40B4-BE49-F238E27FC236}">
                  <a16:creationId xmlns:a16="http://schemas.microsoft.com/office/drawing/2014/main" id="{D96854AE-B8E0-480B-BD72-CAD4103D46C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Diamond 77">
              <a:extLst>
                <a:ext uri="{FF2B5EF4-FFF2-40B4-BE49-F238E27FC236}">
                  <a16:creationId xmlns:a16="http://schemas.microsoft.com/office/drawing/2014/main" id="{950909DE-A5F9-416C-861E-1E16B612641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Freeform: Shape 78">
              <a:extLst>
                <a:ext uri="{FF2B5EF4-FFF2-40B4-BE49-F238E27FC236}">
                  <a16:creationId xmlns:a16="http://schemas.microsoft.com/office/drawing/2014/main" id="{3BE52C7D-8ECE-4076-BEF7-E71BB015625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94F16063-B742-4B9F-B4DF-658EC420952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1" name="Group 80">
            <a:extLst>
              <a:ext uri="{FF2B5EF4-FFF2-40B4-BE49-F238E27FC236}">
                <a16:creationId xmlns:a16="http://schemas.microsoft.com/office/drawing/2014/main" id="{D464CC60-3533-43A2-9545-2F43773F4F0C}"/>
              </a:ext>
            </a:extLst>
          </p:cNvPr>
          <p:cNvGrpSpPr/>
          <p:nvPr/>
        </p:nvGrpSpPr>
        <p:grpSpPr>
          <a:xfrm>
            <a:off x="-1414086" y="4621665"/>
            <a:ext cx="724024" cy="668529"/>
            <a:chOff x="1999320" y="1708557"/>
            <a:chExt cx="1994038" cy="1841203"/>
          </a:xfrm>
        </p:grpSpPr>
        <p:sp>
          <p:nvSpPr>
            <p:cNvPr id="82" name="Diamond 81">
              <a:extLst>
                <a:ext uri="{FF2B5EF4-FFF2-40B4-BE49-F238E27FC236}">
                  <a16:creationId xmlns:a16="http://schemas.microsoft.com/office/drawing/2014/main" id="{DC501DE4-4DE5-4104-A545-6928A5B09FB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Diamond 82">
              <a:extLst>
                <a:ext uri="{FF2B5EF4-FFF2-40B4-BE49-F238E27FC236}">
                  <a16:creationId xmlns:a16="http://schemas.microsoft.com/office/drawing/2014/main" id="{D98E665C-4070-407E-97D9-79AA5D8791C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Freeform: Shape 83">
              <a:extLst>
                <a:ext uri="{FF2B5EF4-FFF2-40B4-BE49-F238E27FC236}">
                  <a16:creationId xmlns:a16="http://schemas.microsoft.com/office/drawing/2014/main" id="{81342FBE-FDE9-4A75-904F-52964CD4A0D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Freeform: Shape 84">
              <a:extLst>
                <a:ext uri="{FF2B5EF4-FFF2-40B4-BE49-F238E27FC236}">
                  <a16:creationId xmlns:a16="http://schemas.microsoft.com/office/drawing/2014/main" id="{D6D41C75-85E5-487C-8F5A-E270B5E0C27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6" name="Group 85">
            <a:extLst>
              <a:ext uri="{FF2B5EF4-FFF2-40B4-BE49-F238E27FC236}">
                <a16:creationId xmlns:a16="http://schemas.microsoft.com/office/drawing/2014/main" id="{BE75EBA8-F45B-446B-BEC2-3F938E7C51F5}"/>
              </a:ext>
            </a:extLst>
          </p:cNvPr>
          <p:cNvGrpSpPr/>
          <p:nvPr/>
        </p:nvGrpSpPr>
        <p:grpSpPr>
          <a:xfrm>
            <a:off x="-2219744" y="3889747"/>
            <a:ext cx="724024" cy="668530"/>
            <a:chOff x="1999320" y="1708557"/>
            <a:chExt cx="1994038" cy="1841203"/>
          </a:xfrm>
          <a:effectLst/>
        </p:grpSpPr>
        <p:sp>
          <p:nvSpPr>
            <p:cNvPr id="87" name="Diamond 86">
              <a:extLst>
                <a:ext uri="{FF2B5EF4-FFF2-40B4-BE49-F238E27FC236}">
                  <a16:creationId xmlns:a16="http://schemas.microsoft.com/office/drawing/2014/main" id="{5E21F816-E43D-417F-8B78-3B1DBB9285A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Diamond 87">
              <a:extLst>
                <a:ext uri="{FF2B5EF4-FFF2-40B4-BE49-F238E27FC236}">
                  <a16:creationId xmlns:a16="http://schemas.microsoft.com/office/drawing/2014/main" id="{AB1A9DBE-2649-42C1-AB4A-BD3215C4ECD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9" name="Freeform: Shape 88">
              <a:extLst>
                <a:ext uri="{FF2B5EF4-FFF2-40B4-BE49-F238E27FC236}">
                  <a16:creationId xmlns:a16="http://schemas.microsoft.com/office/drawing/2014/main" id="{58BAE5D3-B0BC-4BDD-BA1E-2A86043443E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Freeform: Shape 89">
              <a:extLst>
                <a:ext uri="{FF2B5EF4-FFF2-40B4-BE49-F238E27FC236}">
                  <a16:creationId xmlns:a16="http://schemas.microsoft.com/office/drawing/2014/main" id="{0DC4F7B4-09D0-4A29-AE73-B3269C310F4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1" name="Group 90">
            <a:extLst>
              <a:ext uri="{FF2B5EF4-FFF2-40B4-BE49-F238E27FC236}">
                <a16:creationId xmlns:a16="http://schemas.microsoft.com/office/drawing/2014/main" id="{E251988E-261B-44B2-9EAF-9EEB28D9B6A2}"/>
              </a:ext>
            </a:extLst>
          </p:cNvPr>
          <p:cNvGrpSpPr/>
          <p:nvPr/>
        </p:nvGrpSpPr>
        <p:grpSpPr>
          <a:xfrm>
            <a:off x="-1816915" y="3996371"/>
            <a:ext cx="724024" cy="668529"/>
            <a:chOff x="1999320" y="1708557"/>
            <a:chExt cx="1994038" cy="1841203"/>
          </a:xfrm>
        </p:grpSpPr>
        <p:sp>
          <p:nvSpPr>
            <p:cNvPr id="92" name="Diamond 91">
              <a:extLst>
                <a:ext uri="{FF2B5EF4-FFF2-40B4-BE49-F238E27FC236}">
                  <a16:creationId xmlns:a16="http://schemas.microsoft.com/office/drawing/2014/main" id="{E1BC1F3C-8256-4757-A80E-8C6D8B8BAB7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Diamond 92">
              <a:extLst>
                <a:ext uri="{FF2B5EF4-FFF2-40B4-BE49-F238E27FC236}">
                  <a16:creationId xmlns:a16="http://schemas.microsoft.com/office/drawing/2014/main" id="{9065795E-050C-47AE-8684-6BCFD06747B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E708D161-7592-445A-8175-D2AE8A7B746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Freeform: Shape 94">
              <a:extLst>
                <a:ext uri="{FF2B5EF4-FFF2-40B4-BE49-F238E27FC236}">
                  <a16:creationId xmlns:a16="http://schemas.microsoft.com/office/drawing/2014/main" id="{05EEF3D0-19C2-4413-ADA7-4BB65996F2E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6" name="Group 95">
            <a:extLst>
              <a:ext uri="{FF2B5EF4-FFF2-40B4-BE49-F238E27FC236}">
                <a16:creationId xmlns:a16="http://schemas.microsoft.com/office/drawing/2014/main" id="{A7F257D2-9B15-4C90-9F3B-C8295569C8D1}"/>
              </a:ext>
            </a:extLst>
          </p:cNvPr>
          <p:cNvGrpSpPr/>
          <p:nvPr/>
        </p:nvGrpSpPr>
        <p:grpSpPr>
          <a:xfrm>
            <a:off x="-1414086" y="4102995"/>
            <a:ext cx="724024" cy="668529"/>
            <a:chOff x="1999320" y="1708557"/>
            <a:chExt cx="1994038" cy="1841203"/>
          </a:xfrm>
        </p:grpSpPr>
        <p:sp>
          <p:nvSpPr>
            <p:cNvPr id="97" name="Diamond 96">
              <a:extLst>
                <a:ext uri="{FF2B5EF4-FFF2-40B4-BE49-F238E27FC236}">
                  <a16:creationId xmlns:a16="http://schemas.microsoft.com/office/drawing/2014/main" id="{0160E482-3AC6-4FA5-8581-22FFC1BF53A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Diamond 97">
              <a:extLst>
                <a:ext uri="{FF2B5EF4-FFF2-40B4-BE49-F238E27FC236}">
                  <a16:creationId xmlns:a16="http://schemas.microsoft.com/office/drawing/2014/main" id="{441C975D-4A3A-4F45-ACD3-333E33A83E2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id="{63D6D983-E8BF-41DB-A449-D84134D4DF7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0" name="Freeform: Shape 99">
              <a:extLst>
                <a:ext uri="{FF2B5EF4-FFF2-40B4-BE49-F238E27FC236}">
                  <a16:creationId xmlns:a16="http://schemas.microsoft.com/office/drawing/2014/main" id="{886E86C9-F584-4863-A628-302365B389F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1" name="Group 100">
            <a:extLst>
              <a:ext uri="{FF2B5EF4-FFF2-40B4-BE49-F238E27FC236}">
                <a16:creationId xmlns:a16="http://schemas.microsoft.com/office/drawing/2014/main" id="{CC9FE809-011A-40D8-BA03-FC9AD2A4DA00}"/>
              </a:ext>
            </a:extLst>
          </p:cNvPr>
          <p:cNvGrpSpPr/>
          <p:nvPr/>
        </p:nvGrpSpPr>
        <p:grpSpPr>
          <a:xfrm>
            <a:off x="-2219744" y="3371075"/>
            <a:ext cx="724024" cy="668530"/>
            <a:chOff x="1999320" y="1708557"/>
            <a:chExt cx="1994038" cy="1841203"/>
          </a:xfrm>
          <a:effectLst/>
        </p:grpSpPr>
        <p:sp>
          <p:nvSpPr>
            <p:cNvPr id="102" name="Diamond 101">
              <a:extLst>
                <a:ext uri="{FF2B5EF4-FFF2-40B4-BE49-F238E27FC236}">
                  <a16:creationId xmlns:a16="http://schemas.microsoft.com/office/drawing/2014/main" id="{143A951E-9D1B-47E2-AFA9-AFA6F7CBD61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Diamond 102">
              <a:extLst>
                <a:ext uri="{FF2B5EF4-FFF2-40B4-BE49-F238E27FC236}">
                  <a16:creationId xmlns:a16="http://schemas.microsoft.com/office/drawing/2014/main" id="{F4E97560-0B55-43B7-88F2-018BA3355F9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Freeform: Shape 103">
              <a:extLst>
                <a:ext uri="{FF2B5EF4-FFF2-40B4-BE49-F238E27FC236}">
                  <a16:creationId xmlns:a16="http://schemas.microsoft.com/office/drawing/2014/main" id="{EF5E2DA7-C37C-4974-95D6-4AB3BC9D718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Freeform: Shape 104">
              <a:extLst>
                <a:ext uri="{FF2B5EF4-FFF2-40B4-BE49-F238E27FC236}">
                  <a16:creationId xmlns:a16="http://schemas.microsoft.com/office/drawing/2014/main" id="{B79699F6-7768-4D5A-A1D3-7D7FC175C15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6" name="Group 105">
            <a:extLst>
              <a:ext uri="{FF2B5EF4-FFF2-40B4-BE49-F238E27FC236}">
                <a16:creationId xmlns:a16="http://schemas.microsoft.com/office/drawing/2014/main" id="{60B47EF1-FA62-45FA-A4BC-976FD7997A9C}"/>
              </a:ext>
            </a:extLst>
          </p:cNvPr>
          <p:cNvGrpSpPr/>
          <p:nvPr/>
        </p:nvGrpSpPr>
        <p:grpSpPr>
          <a:xfrm>
            <a:off x="-1816915" y="3477699"/>
            <a:ext cx="724024" cy="668529"/>
            <a:chOff x="1999320" y="1708557"/>
            <a:chExt cx="1994038" cy="1841203"/>
          </a:xfrm>
        </p:grpSpPr>
        <p:sp>
          <p:nvSpPr>
            <p:cNvPr id="107" name="Diamond 106">
              <a:extLst>
                <a:ext uri="{FF2B5EF4-FFF2-40B4-BE49-F238E27FC236}">
                  <a16:creationId xmlns:a16="http://schemas.microsoft.com/office/drawing/2014/main" id="{5D037E72-3C27-4690-9BED-4300BC5503B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Diamond 107">
              <a:extLst>
                <a:ext uri="{FF2B5EF4-FFF2-40B4-BE49-F238E27FC236}">
                  <a16:creationId xmlns:a16="http://schemas.microsoft.com/office/drawing/2014/main" id="{EC31F7C2-F880-4AF3-91B5-652D05762E5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9" name="Freeform: Shape 108">
              <a:extLst>
                <a:ext uri="{FF2B5EF4-FFF2-40B4-BE49-F238E27FC236}">
                  <a16:creationId xmlns:a16="http://schemas.microsoft.com/office/drawing/2014/main" id="{A4031C33-349B-4BA3-8943-414BA398A17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Freeform: Shape 109">
              <a:extLst>
                <a:ext uri="{FF2B5EF4-FFF2-40B4-BE49-F238E27FC236}">
                  <a16:creationId xmlns:a16="http://schemas.microsoft.com/office/drawing/2014/main" id="{4ACCB328-5FD9-401D-8CCC-4A954C9DD4D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1" name="Group 110">
            <a:extLst>
              <a:ext uri="{FF2B5EF4-FFF2-40B4-BE49-F238E27FC236}">
                <a16:creationId xmlns:a16="http://schemas.microsoft.com/office/drawing/2014/main" id="{CC74EBD4-C859-4CE3-B58B-5226CE5A37B0}"/>
              </a:ext>
            </a:extLst>
          </p:cNvPr>
          <p:cNvGrpSpPr/>
          <p:nvPr/>
        </p:nvGrpSpPr>
        <p:grpSpPr>
          <a:xfrm>
            <a:off x="-1414086" y="3584323"/>
            <a:ext cx="724024" cy="668529"/>
            <a:chOff x="1999320" y="1708557"/>
            <a:chExt cx="1994038" cy="1841203"/>
          </a:xfrm>
        </p:grpSpPr>
        <p:sp>
          <p:nvSpPr>
            <p:cNvPr id="112" name="Diamond 111">
              <a:extLst>
                <a:ext uri="{FF2B5EF4-FFF2-40B4-BE49-F238E27FC236}">
                  <a16:creationId xmlns:a16="http://schemas.microsoft.com/office/drawing/2014/main" id="{914D095A-D6FB-4E5A-9663-4CCE58B23CC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Diamond 112">
              <a:extLst>
                <a:ext uri="{FF2B5EF4-FFF2-40B4-BE49-F238E27FC236}">
                  <a16:creationId xmlns:a16="http://schemas.microsoft.com/office/drawing/2014/main" id="{73AF73B9-0D18-4431-9412-CF356163879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Freeform: Shape 113">
              <a:extLst>
                <a:ext uri="{FF2B5EF4-FFF2-40B4-BE49-F238E27FC236}">
                  <a16:creationId xmlns:a16="http://schemas.microsoft.com/office/drawing/2014/main" id="{5D58774F-B991-41B7-A77B-D7E75D2AF21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BB123DC9-AB42-4F55-A2EE-B91C1E6E56A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6" name="Group 115">
            <a:extLst>
              <a:ext uri="{FF2B5EF4-FFF2-40B4-BE49-F238E27FC236}">
                <a16:creationId xmlns:a16="http://schemas.microsoft.com/office/drawing/2014/main" id="{EE272B18-BFAA-4182-B0F0-1C5FAC45260A}"/>
              </a:ext>
            </a:extLst>
          </p:cNvPr>
          <p:cNvGrpSpPr/>
          <p:nvPr/>
        </p:nvGrpSpPr>
        <p:grpSpPr>
          <a:xfrm>
            <a:off x="-2219744" y="2852607"/>
            <a:ext cx="724024" cy="668530"/>
            <a:chOff x="1999320" y="1708557"/>
            <a:chExt cx="1994038" cy="1841203"/>
          </a:xfrm>
          <a:effectLst/>
        </p:grpSpPr>
        <p:sp>
          <p:nvSpPr>
            <p:cNvPr id="117" name="Diamond 116">
              <a:extLst>
                <a:ext uri="{FF2B5EF4-FFF2-40B4-BE49-F238E27FC236}">
                  <a16:creationId xmlns:a16="http://schemas.microsoft.com/office/drawing/2014/main" id="{19AAF89F-7F42-4E4A-9067-AAA648E4BF2C}"/>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Diamond 117">
              <a:extLst>
                <a:ext uri="{FF2B5EF4-FFF2-40B4-BE49-F238E27FC236}">
                  <a16:creationId xmlns:a16="http://schemas.microsoft.com/office/drawing/2014/main" id="{78D1DDC2-A684-43B6-A3D0-136778E1EAD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Freeform: Shape 118">
              <a:extLst>
                <a:ext uri="{FF2B5EF4-FFF2-40B4-BE49-F238E27FC236}">
                  <a16:creationId xmlns:a16="http://schemas.microsoft.com/office/drawing/2014/main" id="{69B2CB7D-D453-4EB7-A3BE-FF41098FA16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Freeform: Shape 119">
              <a:extLst>
                <a:ext uri="{FF2B5EF4-FFF2-40B4-BE49-F238E27FC236}">
                  <a16:creationId xmlns:a16="http://schemas.microsoft.com/office/drawing/2014/main" id="{5B0B7F4B-DBF9-4917-8017-2AB3D20B66A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1" name="Group 120">
            <a:extLst>
              <a:ext uri="{FF2B5EF4-FFF2-40B4-BE49-F238E27FC236}">
                <a16:creationId xmlns:a16="http://schemas.microsoft.com/office/drawing/2014/main" id="{BA2FE763-BB9F-4B97-9484-1A3A863948BF}"/>
              </a:ext>
            </a:extLst>
          </p:cNvPr>
          <p:cNvGrpSpPr/>
          <p:nvPr/>
        </p:nvGrpSpPr>
        <p:grpSpPr>
          <a:xfrm>
            <a:off x="-1816915" y="2957260"/>
            <a:ext cx="724024" cy="668529"/>
            <a:chOff x="1999320" y="1708557"/>
            <a:chExt cx="1994038" cy="1841203"/>
          </a:xfrm>
        </p:grpSpPr>
        <p:sp>
          <p:nvSpPr>
            <p:cNvPr id="122" name="Diamond 121">
              <a:extLst>
                <a:ext uri="{FF2B5EF4-FFF2-40B4-BE49-F238E27FC236}">
                  <a16:creationId xmlns:a16="http://schemas.microsoft.com/office/drawing/2014/main" id="{18378822-A0E6-45B6-9BAE-935441C632C8}"/>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Diamond 122">
              <a:extLst>
                <a:ext uri="{FF2B5EF4-FFF2-40B4-BE49-F238E27FC236}">
                  <a16:creationId xmlns:a16="http://schemas.microsoft.com/office/drawing/2014/main" id="{0087B5FA-0E1E-43F8-ACFF-0CCB29C0769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Freeform: Shape 123">
              <a:extLst>
                <a:ext uri="{FF2B5EF4-FFF2-40B4-BE49-F238E27FC236}">
                  <a16:creationId xmlns:a16="http://schemas.microsoft.com/office/drawing/2014/main" id="{AFCDF2D4-1587-4DD3-8968-C34338EF185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Freeform: Shape 124">
              <a:extLst>
                <a:ext uri="{FF2B5EF4-FFF2-40B4-BE49-F238E27FC236}">
                  <a16:creationId xmlns:a16="http://schemas.microsoft.com/office/drawing/2014/main" id="{B6DAF050-505B-47B7-8F99-7EA92370902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6" name="Group 125">
            <a:extLst>
              <a:ext uri="{FF2B5EF4-FFF2-40B4-BE49-F238E27FC236}">
                <a16:creationId xmlns:a16="http://schemas.microsoft.com/office/drawing/2014/main" id="{2FA2DE87-47BA-4AD9-9C1B-4F449175B608}"/>
              </a:ext>
            </a:extLst>
          </p:cNvPr>
          <p:cNvGrpSpPr/>
          <p:nvPr/>
        </p:nvGrpSpPr>
        <p:grpSpPr>
          <a:xfrm>
            <a:off x="-1414086" y="3070107"/>
            <a:ext cx="724024" cy="668529"/>
            <a:chOff x="1999320" y="1708557"/>
            <a:chExt cx="1994038" cy="1841203"/>
          </a:xfrm>
        </p:grpSpPr>
        <p:sp>
          <p:nvSpPr>
            <p:cNvPr id="127" name="Diamond 126">
              <a:extLst>
                <a:ext uri="{FF2B5EF4-FFF2-40B4-BE49-F238E27FC236}">
                  <a16:creationId xmlns:a16="http://schemas.microsoft.com/office/drawing/2014/main" id="{88D44A26-D592-4BA1-AB82-A2EE0D5F39BA}"/>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Diamond 127">
              <a:extLst>
                <a:ext uri="{FF2B5EF4-FFF2-40B4-BE49-F238E27FC236}">
                  <a16:creationId xmlns:a16="http://schemas.microsoft.com/office/drawing/2014/main" id="{0E48CD77-888B-4231-AC6F-5ED7898CF64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9" name="Freeform: Shape 128">
              <a:extLst>
                <a:ext uri="{FF2B5EF4-FFF2-40B4-BE49-F238E27FC236}">
                  <a16:creationId xmlns:a16="http://schemas.microsoft.com/office/drawing/2014/main" id="{551571FF-1F5E-43A6-8000-CFC088BAF68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Freeform: Shape 129">
              <a:extLst>
                <a:ext uri="{FF2B5EF4-FFF2-40B4-BE49-F238E27FC236}">
                  <a16:creationId xmlns:a16="http://schemas.microsoft.com/office/drawing/2014/main" id="{B89F0929-50B9-4B25-B7C3-CF1384FF3E4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31" name="Group 130">
            <a:extLst>
              <a:ext uri="{FF2B5EF4-FFF2-40B4-BE49-F238E27FC236}">
                <a16:creationId xmlns:a16="http://schemas.microsoft.com/office/drawing/2014/main" id="{7B6AA8B8-8ECA-457C-BB86-831446DA7068}"/>
              </a:ext>
            </a:extLst>
          </p:cNvPr>
          <p:cNvGrpSpPr/>
          <p:nvPr/>
        </p:nvGrpSpPr>
        <p:grpSpPr>
          <a:xfrm>
            <a:off x="-2621474" y="4523475"/>
            <a:ext cx="724024" cy="668530"/>
            <a:chOff x="1999320" y="1708557"/>
            <a:chExt cx="1994038" cy="1841203"/>
          </a:xfrm>
          <a:effectLst/>
        </p:grpSpPr>
        <p:sp>
          <p:nvSpPr>
            <p:cNvPr id="132" name="Diamond 131">
              <a:extLst>
                <a:ext uri="{FF2B5EF4-FFF2-40B4-BE49-F238E27FC236}">
                  <a16:creationId xmlns:a16="http://schemas.microsoft.com/office/drawing/2014/main" id="{DD32AAA1-A4A9-4451-B31D-19C055E63D5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Diamond 132">
              <a:extLst>
                <a:ext uri="{FF2B5EF4-FFF2-40B4-BE49-F238E27FC236}">
                  <a16:creationId xmlns:a16="http://schemas.microsoft.com/office/drawing/2014/main" id="{4D3F31ED-8FAF-4DDF-93B6-8436D4E0395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4" name="Freeform: Shape 133">
              <a:extLst>
                <a:ext uri="{FF2B5EF4-FFF2-40B4-BE49-F238E27FC236}">
                  <a16:creationId xmlns:a16="http://schemas.microsoft.com/office/drawing/2014/main" id="{C189C30A-92FF-4887-9D96-3E04842B35D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5" name="Freeform: Shape 134">
              <a:extLst>
                <a:ext uri="{FF2B5EF4-FFF2-40B4-BE49-F238E27FC236}">
                  <a16:creationId xmlns:a16="http://schemas.microsoft.com/office/drawing/2014/main" id="{FA2235A9-8948-456F-95F7-73DF736415C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6" name="Group 135">
            <a:extLst>
              <a:ext uri="{FF2B5EF4-FFF2-40B4-BE49-F238E27FC236}">
                <a16:creationId xmlns:a16="http://schemas.microsoft.com/office/drawing/2014/main" id="{10E5E823-8FF0-48E1-B46C-81540035AF27}"/>
              </a:ext>
            </a:extLst>
          </p:cNvPr>
          <p:cNvGrpSpPr/>
          <p:nvPr/>
        </p:nvGrpSpPr>
        <p:grpSpPr>
          <a:xfrm>
            <a:off x="-2218645" y="4630099"/>
            <a:ext cx="724024" cy="668529"/>
            <a:chOff x="1999320" y="1708557"/>
            <a:chExt cx="1994038" cy="1841203"/>
          </a:xfrm>
        </p:grpSpPr>
        <p:sp>
          <p:nvSpPr>
            <p:cNvPr id="137" name="Diamond 136">
              <a:extLst>
                <a:ext uri="{FF2B5EF4-FFF2-40B4-BE49-F238E27FC236}">
                  <a16:creationId xmlns:a16="http://schemas.microsoft.com/office/drawing/2014/main" id="{47E25C07-ECBC-4355-82E8-5AFE0BF26D1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Diamond 137">
              <a:extLst>
                <a:ext uri="{FF2B5EF4-FFF2-40B4-BE49-F238E27FC236}">
                  <a16:creationId xmlns:a16="http://schemas.microsoft.com/office/drawing/2014/main" id="{A9E638A0-39C5-4267-ABC2-3C68076C49A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Freeform: Shape 138">
              <a:extLst>
                <a:ext uri="{FF2B5EF4-FFF2-40B4-BE49-F238E27FC236}">
                  <a16:creationId xmlns:a16="http://schemas.microsoft.com/office/drawing/2014/main" id="{219B03A9-13BA-4F2B-B270-8F17C800D44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Freeform: Shape 139">
              <a:extLst>
                <a:ext uri="{FF2B5EF4-FFF2-40B4-BE49-F238E27FC236}">
                  <a16:creationId xmlns:a16="http://schemas.microsoft.com/office/drawing/2014/main" id="{A40EC24D-05D7-4285-8C70-4375A6269CC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1" name="Group 140">
            <a:extLst>
              <a:ext uri="{FF2B5EF4-FFF2-40B4-BE49-F238E27FC236}">
                <a16:creationId xmlns:a16="http://schemas.microsoft.com/office/drawing/2014/main" id="{958D36BF-8EC3-4126-B07D-37CF75E77EB3}"/>
              </a:ext>
            </a:extLst>
          </p:cNvPr>
          <p:cNvGrpSpPr/>
          <p:nvPr/>
        </p:nvGrpSpPr>
        <p:grpSpPr>
          <a:xfrm>
            <a:off x="-1815816" y="4736723"/>
            <a:ext cx="724024" cy="668529"/>
            <a:chOff x="1999320" y="1708557"/>
            <a:chExt cx="1994038" cy="1841203"/>
          </a:xfrm>
        </p:grpSpPr>
        <p:sp>
          <p:nvSpPr>
            <p:cNvPr id="142" name="Diamond 141">
              <a:extLst>
                <a:ext uri="{FF2B5EF4-FFF2-40B4-BE49-F238E27FC236}">
                  <a16:creationId xmlns:a16="http://schemas.microsoft.com/office/drawing/2014/main" id="{188455CD-33A9-405B-BA30-62950053F2B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Diamond 142">
              <a:extLst>
                <a:ext uri="{FF2B5EF4-FFF2-40B4-BE49-F238E27FC236}">
                  <a16:creationId xmlns:a16="http://schemas.microsoft.com/office/drawing/2014/main" id="{C859F2FB-5F15-490F-99E4-190FB2E42C5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4" name="Freeform: Shape 143">
              <a:extLst>
                <a:ext uri="{FF2B5EF4-FFF2-40B4-BE49-F238E27FC236}">
                  <a16:creationId xmlns:a16="http://schemas.microsoft.com/office/drawing/2014/main" id="{2A0E086D-C3A0-4B50-8760-6D722D7B2CE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5" name="Freeform: Shape 144">
              <a:extLst>
                <a:ext uri="{FF2B5EF4-FFF2-40B4-BE49-F238E27FC236}">
                  <a16:creationId xmlns:a16="http://schemas.microsoft.com/office/drawing/2014/main" id="{38F3F5E4-07A4-40BF-82DD-752875A1058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6" name="Group 145">
            <a:extLst>
              <a:ext uri="{FF2B5EF4-FFF2-40B4-BE49-F238E27FC236}">
                <a16:creationId xmlns:a16="http://schemas.microsoft.com/office/drawing/2014/main" id="{625AEDF2-C0C7-464D-A47D-2BC5F92D6396}"/>
              </a:ext>
            </a:extLst>
          </p:cNvPr>
          <p:cNvGrpSpPr/>
          <p:nvPr/>
        </p:nvGrpSpPr>
        <p:grpSpPr>
          <a:xfrm>
            <a:off x="-2621474" y="4004805"/>
            <a:ext cx="724024" cy="668530"/>
            <a:chOff x="1999320" y="1708557"/>
            <a:chExt cx="1994038" cy="1841203"/>
          </a:xfrm>
          <a:effectLst/>
        </p:grpSpPr>
        <p:sp>
          <p:nvSpPr>
            <p:cNvPr id="147" name="Diamond 146">
              <a:extLst>
                <a:ext uri="{FF2B5EF4-FFF2-40B4-BE49-F238E27FC236}">
                  <a16:creationId xmlns:a16="http://schemas.microsoft.com/office/drawing/2014/main" id="{BD9FF834-CC2F-4106-A8C1-41A098C6640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Diamond 147">
              <a:extLst>
                <a:ext uri="{FF2B5EF4-FFF2-40B4-BE49-F238E27FC236}">
                  <a16:creationId xmlns:a16="http://schemas.microsoft.com/office/drawing/2014/main" id="{697FC267-A8C4-4921-8319-FC5C1FE46D3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9" name="Freeform: Shape 148">
              <a:extLst>
                <a:ext uri="{FF2B5EF4-FFF2-40B4-BE49-F238E27FC236}">
                  <a16:creationId xmlns:a16="http://schemas.microsoft.com/office/drawing/2014/main" id="{D87D8E31-1D17-472E-96CC-DBB630593E6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0" name="Freeform: Shape 149">
              <a:extLst>
                <a:ext uri="{FF2B5EF4-FFF2-40B4-BE49-F238E27FC236}">
                  <a16:creationId xmlns:a16="http://schemas.microsoft.com/office/drawing/2014/main" id="{0CC1FD6F-E0D4-4675-8CAF-4E283B5C82B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1" name="Group 150">
            <a:extLst>
              <a:ext uri="{FF2B5EF4-FFF2-40B4-BE49-F238E27FC236}">
                <a16:creationId xmlns:a16="http://schemas.microsoft.com/office/drawing/2014/main" id="{08B03072-ECBA-40BA-AB3B-EB989FE973D1}"/>
              </a:ext>
            </a:extLst>
          </p:cNvPr>
          <p:cNvGrpSpPr/>
          <p:nvPr/>
        </p:nvGrpSpPr>
        <p:grpSpPr>
          <a:xfrm>
            <a:off x="-2218645" y="4111429"/>
            <a:ext cx="724024" cy="668529"/>
            <a:chOff x="1999320" y="1708557"/>
            <a:chExt cx="1994038" cy="1841203"/>
          </a:xfrm>
        </p:grpSpPr>
        <p:sp>
          <p:nvSpPr>
            <p:cNvPr id="152" name="Diamond 151">
              <a:extLst>
                <a:ext uri="{FF2B5EF4-FFF2-40B4-BE49-F238E27FC236}">
                  <a16:creationId xmlns:a16="http://schemas.microsoft.com/office/drawing/2014/main" id="{142C7868-B631-470A-971A-29EA88BADBA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3" name="Diamond 152">
              <a:extLst>
                <a:ext uri="{FF2B5EF4-FFF2-40B4-BE49-F238E27FC236}">
                  <a16:creationId xmlns:a16="http://schemas.microsoft.com/office/drawing/2014/main" id="{FB785D43-E553-4DAB-9BCE-AB99A3AF34C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4" name="Freeform: Shape 153">
              <a:extLst>
                <a:ext uri="{FF2B5EF4-FFF2-40B4-BE49-F238E27FC236}">
                  <a16:creationId xmlns:a16="http://schemas.microsoft.com/office/drawing/2014/main" id="{58E1CF8A-66B1-44C4-9983-4829C560DA2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Freeform: Shape 154">
              <a:extLst>
                <a:ext uri="{FF2B5EF4-FFF2-40B4-BE49-F238E27FC236}">
                  <a16:creationId xmlns:a16="http://schemas.microsoft.com/office/drawing/2014/main" id="{A2508A6C-EDA5-4430-8037-D60E7FBB2B9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97FEB5E8-78E3-4F45-8DE7-DC68921E981D}"/>
              </a:ext>
            </a:extLst>
          </p:cNvPr>
          <p:cNvGrpSpPr/>
          <p:nvPr/>
        </p:nvGrpSpPr>
        <p:grpSpPr>
          <a:xfrm>
            <a:off x="-1815816" y="4218053"/>
            <a:ext cx="724024" cy="668529"/>
            <a:chOff x="1999320" y="1708557"/>
            <a:chExt cx="1994038" cy="1841203"/>
          </a:xfrm>
        </p:grpSpPr>
        <p:sp>
          <p:nvSpPr>
            <p:cNvPr id="157" name="Diamond 156">
              <a:extLst>
                <a:ext uri="{FF2B5EF4-FFF2-40B4-BE49-F238E27FC236}">
                  <a16:creationId xmlns:a16="http://schemas.microsoft.com/office/drawing/2014/main" id="{DB51629C-A1CB-404F-8F30-84F2E277DB2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Diamond 157">
              <a:extLst>
                <a:ext uri="{FF2B5EF4-FFF2-40B4-BE49-F238E27FC236}">
                  <a16:creationId xmlns:a16="http://schemas.microsoft.com/office/drawing/2014/main" id="{3B2A8D53-0E4C-44EF-BF13-9862518D9E8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9" name="Freeform: Shape 158">
              <a:extLst>
                <a:ext uri="{FF2B5EF4-FFF2-40B4-BE49-F238E27FC236}">
                  <a16:creationId xmlns:a16="http://schemas.microsoft.com/office/drawing/2014/main" id="{0592338C-D823-455B-9E1A-EA6FA241AB9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0" name="Freeform: Shape 159">
              <a:extLst>
                <a:ext uri="{FF2B5EF4-FFF2-40B4-BE49-F238E27FC236}">
                  <a16:creationId xmlns:a16="http://schemas.microsoft.com/office/drawing/2014/main" id="{A3539635-180F-49A7-AA07-7DB83D578BC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1" name="Group 160">
            <a:extLst>
              <a:ext uri="{FF2B5EF4-FFF2-40B4-BE49-F238E27FC236}">
                <a16:creationId xmlns:a16="http://schemas.microsoft.com/office/drawing/2014/main" id="{7F704C33-7276-4505-AC15-ACF7D360C318}"/>
              </a:ext>
            </a:extLst>
          </p:cNvPr>
          <p:cNvGrpSpPr/>
          <p:nvPr/>
        </p:nvGrpSpPr>
        <p:grpSpPr>
          <a:xfrm>
            <a:off x="-2621474" y="3486133"/>
            <a:ext cx="724024" cy="668530"/>
            <a:chOff x="1999320" y="1708557"/>
            <a:chExt cx="1994038" cy="1841203"/>
          </a:xfrm>
          <a:effectLst/>
        </p:grpSpPr>
        <p:sp>
          <p:nvSpPr>
            <p:cNvPr id="162" name="Diamond 161">
              <a:extLst>
                <a:ext uri="{FF2B5EF4-FFF2-40B4-BE49-F238E27FC236}">
                  <a16:creationId xmlns:a16="http://schemas.microsoft.com/office/drawing/2014/main" id="{289E4933-E4B0-4963-8E15-9210ABB8536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3" name="Diamond 162">
              <a:extLst>
                <a:ext uri="{FF2B5EF4-FFF2-40B4-BE49-F238E27FC236}">
                  <a16:creationId xmlns:a16="http://schemas.microsoft.com/office/drawing/2014/main" id="{3994DF71-5695-40A2-8546-9A8C69CF894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4" name="Freeform: Shape 163">
              <a:extLst>
                <a:ext uri="{FF2B5EF4-FFF2-40B4-BE49-F238E27FC236}">
                  <a16:creationId xmlns:a16="http://schemas.microsoft.com/office/drawing/2014/main" id="{B29855BB-C57B-45B0-933E-C685B2CFAEA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5" name="Freeform: Shape 164">
              <a:extLst>
                <a:ext uri="{FF2B5EF4-FFF2-40B4-BE49-F238E27FC236}">
                  <a16:creationId xmlns:a16="http://schemas.microsoft.com/office/drawing/2014/main" id="{9E8F52E0-906F-4801-8159-90EB8910514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6" name="Group 165">
            <a:extLst>
              <a:ext uri="{FF2B5EF4-FFF2-40B4-BE49-F238E27FC236}">
                <a16:creationId xmlns:a16="http://schemas.microsoft.com/office/drawing/2014/main" id="{3803EF8C-1874-4620-8AB4-DE0932F13FBD}"/>
              </a:ext>
            </a:extLst>
          </p:cNvPr>
          <p:cNvGrpSpPr/>
          <p:nvPr/>
        </p:nvGrpSpPr>
        <p:grpSpPr>
          <a:xfrm>
            <a:off x="-2218645" y="3592757"/>
            <a:ext cx="724024" cy="668529"/>
            <a:chOff x="1999320" y="1708557"/>
            <a:chExt cx="1994038" cy="1841203"/>
          </a:xfrm>
        </p:grpSpPr>
        <p:sp>
          <p:nvSpPr>
            <p:cNvPr id="167" name="Diamond 166">
              <a:extLst>
                <a:ext uri="{FF2B5EF4-FFF2-40B4-BE49-F238E27FC236}">
                  <a16:creationId xmlns:a16="http://schemas.microsoft.com/office/drawing/2014/main" id="{3EBA09F2-D610-4A61-A80D-616AF36C123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Diamond 167">
              <a:extLst>
                <a:ext uri="{FF2B5EF4-FFF2-40B4-BE49-F238E27FC236}">
                  <a16:creationId xmlns:a16="http://schemas.microsoft.com/office/drawing/2014/main" id="{B3CBD977-8AE4-42A9-9CEB-1E345152C0F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9" name="Freeform: Shape 168">
              <a:extLst>
                <a:ext uri="{FF2B5EF4-FFF2-40B4-BE49-F238E27FC236}">
                  <a16:creationId xmlns:a16="http://schemas.microsoft.com/office/drawing/2014/main" id="{0321FF4C-B4F7-40EB-9396-24844CA5B20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0" name="Freeform: Shape 169">
              <a:extLst>
                <a:ext uri="{FF2B5EF4-FFF2-40B4-BE49-F238E27FC236}">
                  <a16:creationId xmlns:a16="http://schemas.microsoft.com/office/drawing/2014/main" id="{FFB3F3D3-E389-4BC3-949F-0F11224AAB4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1" name="Group 170">
            <a:extLst>
              <a:ext uri="{FF2B5EF4-FFF2-40B4-BE49-F238E27FC236}">
                <a16:creationId xmlns:a16="http://schemas.microsoft.com/office/drawing/2014/main" id="{91276CAF-8B26-4F1A-8F10-DD729303B23C}"/>
              </a:ext>
            </a:extLst>
          </p:cNvPr>
          <p:cNvGrpSpPr/>
          <p:nvPr/>
        </p:nvGrpSpPr>
        <p:grpSpPr>
          <a:xfrm>
            <a:off x="-1815816" y="3699381"/>
            <a:ext cx="724024" cy="668529"/>
            <a:chOff x="1999320" y="1708557"/>
            <a:chExt cx="1994038" cy="1841203"/>
          </a:xfrm>
        </p:grpSpPr>
        <p:sp>
          <p:nvSpPr>
            <p:cNvPr id="172" name="Diamond 171">
              <a:extLst>
                <a:ext uri="{FF2B5EF4-FFF2-40B4-BE49-F238E27FC236}">
                  <a16:creationId xmlns:a16="http://schemas.microsoft.com/office/drawing/2014/main" id="{50FEE40E-ADF0-452C-8F83-8118EB9722C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Diamond 172">
              <a:extLst>
                <a:ext uri="{FF2B5EF4-FFF2-40B4-BE49-F238E27FC236}">
                  <a16:creationId xmlns:a16="http://schemas.microsoft.com/office/drawing/2014/main" id="{D34223C5-59F5-492F-9982-9E04C510334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4" name="Freeform: Shape 173">
              <a:extLst>
                <a:ext uri="{FF2B5EF4-FFF2-40B4-BE49-F238E27FC236}">
                  <a16:creationId xmlns:a16="http://schemas.microsoft.com/office/drawing/2014/main" id="{DA93D0E5-E877-4275-AD4E-D7E4CF3A17D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5" name="Freeform: Shape 174">
              <a:extLst>
                <a:ext uri="{FF2B5EF4-FFF2-40B4-BE49-F238E27FC236}">
                  <a16:creationId xmlns:a16="http://schemas.microsoft.com/office/drawing/2014/main" id="{88125B14-2B46-494B-89EE-55E569335FE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6" name="Group 175">
            <a:extLst>
              <a:ext uri="{FF2B5EF4-FFF2-40B4-BE49-F238E27FC236}">
                <a16:creationId xmlns:a16="http://schemas.microsoft.com/office/drawing/2014/main" id="{70F2F728-78CF-4FC8-837D-9746445EE23C}"/>
              </a:ext>
            </a:extLst>
          </p:cNvPr>
          <p:cNvGrpSpPr/>
          <p:nvPr/>
        </p:nvGrpSpPr>
        <p:grpSpPr>
          <a:xfrm>
            <a:off x="-2621474" y="2967462"/>
            <a:ext cx="724024" cy="668530"/>
            <a:chOff x="1999320" y="1708557"/>
            <a:chExt cx="1994038" cy="1841203"/>
          </a:xfrm>
          <a:effectLst/>
        </p:grpSpPr>
        <p:sp>
          <p:nvSpPr>
            <p:cNvPr id="177" name="Diamond 176">
              <a:extLst>
                <a:ext uri="{FF2B5EF4-FFF2-40B4-BE49-F238E27FC236}">
                  <a16:creationId xmlns:a16="http://schemas.microsoft.com/office/drawing/2014/main" id="{3EB442BD-8BA9-470F-9551-8E75992AC346}"/>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Diamond 177">
              <a:extLst>
                <a:ext uri="{FF2B5EF4-FFF2-40B4-BE49-F238E27FC236}">
                  <a16:creationId xmlns:a16="http://schemas.microsoft.com/office/drawing/2014/main" id="{F0B3CE07-0E51-428D-B5B4-DD89B85B495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9" name="Freeform: Shape 178">
              <a:extLst>
                <a:ext uri="{FF2B5EF4-FFF2-40B4-BE49-F238E27FC236}">
                  <a16:creationId xmlns:a16="http://schemas.microsoft.com/office/drawing/2014/main" id="{904F82FD-6CD2-40C8-8DE9-47934030DB6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Freeform: Shape 179">
              <a:extLst>
                <a:ext uri="{FF2B5EF4-FFF2-40B4-BE49-F238E27FC236}">
                  <a16:creationId xmlns:a16="http://schemas.microsoft.com/office/drawing/2014/main" id="{B7A9AC43-99D7-4FC7-8DFB-7C2932ED48D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1" name="Group 180">
            <a:extLst>
              <a:ext uri="{FF2B5EF4-FFF2-40B4-BE49-F238E27FC236}">
                <a16:creationId xmlns:a16="http://schemas.microsoft.com/office/drawing/2014/main" id="{8A4907E4-FB3E-4BDB-93EA-0E4D015BF71E}"/>
              </a:ext>
            </a:extLst>
          </p:cNvPr>
          <p:cNvGrpSpPr/>
          <p:nvPr/>
        </p:nvGrpSpPr>
        <p:grpSpPr>
          <a:xfrm>
            <a:off x="-2218645" y="3074086"/>
            <a:ext cx="724024" cy="668529"/>
            <a:chOff x="1999320" y="1708557"/>
            <a:chExt cx="1994038" cy="1841203"/>
          </a:xfrm>
        </p:grpSpPr>
        <p:sp>
          <p:nvSpPr>
            <p:cNvPr id="182" name="Diamond 181">
              <a:extLst>
                <a:ext uri="{FF2B5EF4-FFF2-40B4-BE49-F238E27FC236}">
                  <a16:creationId xmlns:a16="http://schemas.microsoft.com/office/drawing/2014/main" id="{73A577A9-3FDF-47BF-99F9-FDB9B66B29B0}"/>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3" name="Diamond 182">
              <a:extLst>
                <a:ext uri="{FF2B5EF4-FFF2-40B4-BE49-F238E27FC236}">
                  <a16:creationId xmlns:a16="http://schemas.microsoft.com/office/drawing/2014/main" id="{9A6BCCE0-CABF-43CE-AD09-5C8CA8475BE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4" name="Freeform: Shape 183">
              <a:extLst>
                <a:ext uri="{FF2B5EF4-FFF2-40B4-BE49-F238E27FC236}">
                  <a16:creationId xmlns:a16="http://schemas.microsoft.com/office/drawing/2014/main" id="{ECAD93A7-BC05-4E2A-92A7-BBF865E87EE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5" name="Freeform: Shape 184">
              <a:extLst>
                <a:ext uri="{FF2B5EF4-FFF2-40B4-BE49-F238E27FC236}">
                  <a16:creationId xmlns:a16="http://schemas.microsoft.com/office/drawing/2014/main" id="{BA731D69-E122-4865-B3AE-80DF75B2CDD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6" name="Group 185">
            <a:extLst>
              <a:ext uri="{FF2B5EF4-FFF2-40B4-BE49-F238E27FC236}">
                <a16:creationId xmlns:a16="http://schemas.microsoft.com/office/drawing/2014/main" id="{1A50A195-7A6B-4578-BAD0-56CED3255B1B}"/>
              </a:ext>
            </a:extLst>
          </p:cNvPr>
          <p:cNvGrpSpPr/>
          <p:nvPr/>
        </p:nvGrpSpPr>
        <p:grpSpPr>
          <a:xfrm>
            <a:off x="-1815816" y="3180711"/>
            <a:ext cx="724024" cy="668529"/>
            <a:chOff x="1999320" y="1708557"/>
            <a:chExt cx="1994038" cy="1841203"/>
          </a:xfrm>
        </p:grpSpPr>
        <p:sp>
          <p:nvSpPr>
            <p:cNvPr id="187" name="Diamond 186">
              <a:extLst>
                <a:ext uri="{FF2B5EF4-FFF2-40B4-BE49-F238E27FC236}">
                  <a16:creationId xmlns:a16="http://schemas.microsoft.com/office/drawing/2014/main" id="{08078886-A045-47A0-9D61-EF9DBAF58B7F}"/>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Diamond 187">
              <a:extLst>
                <a:ext uri="{FF2B5EF4-FFF2-40B4-BE49-F238E27FC236}">
                  <a16:creationId xmlns:a16="http://schemas.microsoft.com/office/drawing/2014/main" id="{D6B7512B-73CC-41FD-967B-36E601F2253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9" name="Freeform: Shape 188">
              <a:extLst>
                <a:ext uri="{FF2B5EF4-FFF2-40B4-BE49-F238E27FC236}">
                  <a16:creationId xmlns:a16="http://schemas.microsoft.com/office/drawing/2014/main" id="{0A10938D-8826-4A7F-9D9D-54C3DFB2827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0" name="Freeform: Shape 189">
              <a:extLst>
                <a:ext uri="{FF2B5EF4-FFF2-40B4-BE49-F238E27FC236}">
                  <a16:creationId xmlns:a16="http://schemas.microsoft.com/office/drawing/2014/main" id="{A5E072AF-7618-40EC-B75B-5D8EE278E2C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1" name="Group 190">
            <a:extLst>
              <a:ext uri="{FF2B5EF4-FFF2-40B4-BE49-F238E27FC236}">
                <a16:creationId xmlns:a16="http://schemas.microsoft.com/office/drawing/2014/main" id="{4E9C522E-5E79-4071-8F02-638A29493073}"/>
              </a:ext>
            </a:extLst>
          </p:cNvPr>
          <p:cNvGrpSpPr/>
          <p:nvPr/>
        </p:nvGrpSpPr>
        <p:grpSpPr>
          <a:xfrm>
            <a:off x="-3023204" y="4638535"/>
            <a:ext cx="724024" cy="668530"/>
            <a:chOff x="1999320" y="1708557"/>
            <a:chExt cx="1994038" cy="1841203"/>
          </a:xfrm>
          <a:effectLst/>
        </p:grpSpPr>
        <p:sp>
          <p:nvSpPr>
            <p:cNvPr id="192" name="Diamond 191">
              <a:extLst>
                <a:ext uri="{FF2B5EF4-FFF2-40B4-BE49-F238E27FC236}">
                  <a16:creationId xmlns:a16="http://schemas.microsoft.com/office/drawing/2014/main" id="{ABC35FB8-E0E9-4659-A5F9-7F60D27F4E0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Diamond 192">
              <a:extLst>
                <a:ext uri="{FF2B5EF4-FFF2-40B4-BE49-F238E27FC236}">
                  <a16:creationId xmlns:a16="http://schemas.microsoft.com/office/drawing/2014/main" id="{036CE292-6308-42B8-B0C8-333A33F8E004}"/>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4" name="Freeform: Shape 193">
              <a:extLst>
                <a:ext uri="{FF2B5EF4-FFF2-40B4-BE49-F238E27FC236}">
                  <a16:creationId xmlns:a16="http://schemas.microsoft.com/office/drawing/2014/main" id="{D80F97E7-586C-49F0-9FCC-4B50B62A469C}"/>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5" name="Freeform: Shape 194">
              <a:extLst>
                <a:ext uri="{FF2B5EF4-FFF2-40B4-BE49-F238E27FC236}">
                  <a16:creationId xmlns:a16="http://schemas.microsoft.com/office/drawing/2014/main" id="{5884B6B6-C532-462B-90C9-B6AEE6049F73}"/>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6" name="Group 195">
            <a:extLst>
              <a:ext uri="{FF2B5EF4-FFF2-40B4-BE49-F238E27FC236}">
                <a16:creationId xmlns:a16="http://schemas.microsoft.com/office/drawing/2014/main" id="{347ED344-EF93-462F-971C-5C4728D64AB6}"/>
              </a:ext>
            </a:extLst>
          </p:cNvPr>
          <p:cNvGrpSpPr/>
          <p:nvPr/>
        </p:nvGrpSpPr>
        <p:grpSpPr>
          <a:xfrm>
            <a:off x="-2620375" y="4745159"/>
            <a:ext cx="724024" cy="668530"/>
            <a:chOff x="1999320" y="1708557"/>
            <a:chExt cx="1994038" cy="1841203"/>
          </a:xfrm>
        </p:grpSpPr>
        <p:sp>
          <p:nvSpPr>
            <p:cNvPr id="197" name="Diamond 196">
              <a:extLst>
                <a:ext uri="{FF2B5EF4-FFF2-40B4-BE49-F238E27FC236}">
                  <a16:creationId xmlns:a16="http://schemas.microsoft.com/office/drawing/2014/main" id="{FB0F4C8A-288E-4352-8B76-52C0DCA103B1}"/>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8" name="Diamond 197">
              <a:extLst>
                <a:ext uri="{FF2B5EF4-FFF2-40B4-BE49-F238E27FC236}">
                  <a16:creationId xmlns:a16="http://schemas.microsoft.com/office/drawing/2014/main" id="{EB9929FA-2375-4BE4-A014-B172EDACD9F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9" name="Freeform: Shape 198">
              <a:extLst>
                <a:ext uri="{FF2B5EF4-FFF2-40B4-BE49-F238E27FC236}">
                  <a16:creationId xmlns:a16="http://schemas.microsoft.com/office/drawing/2014/main" id="{2EE7DFEB-F0E8-4908-9337-E8403F3D4BA6}"/>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0" name="Freeform: Shape 199">
              <a:extLst>
                <a:ext uri="{FF2B5EF4-FFF2-40B4-BE49-F238E27FC236}">
                  <a16:creationId xmlns:a16="http://schemas.microsoft.com/office/drawing/2014/main" id="{CE22A8DB-ED7C-46C1-B581-0FE4F6A4C207}"/>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1" name="Group 200">
            <a:extLst>
              <a:ext uri="{FF2B5EF4-FFF2-40B4-BE49-F238E27FC236}">
                <a16:creationId xmlns:a16="http://schemas.microsoft.com/office/drawing/2014/main" id="{0E2AA0A5-2439-4A2F-9052-AB23D4AB41C3}"/>
              </a:ext>
            </a:extLst>
          </p:cNvPr>
          <p:cNvGrpSpPr/>
          <p:nvPr/>
        </p:nvGrpSpPr>
        <p:grpSpPr>
          <a:xfrm>
            <a:off x="-2217546" y="4851784"/>
            <a:ext cx="724024" cy="668530"/>
            <a:chOff x="1999320" y="1708557"/>
            <a:chExt cx="1994038" cy="1841203"/>
          </a:xfrm>
        </p:grpSpPr>
        <p:sp>
          <p:nvSpPr>
            <p:cNvPr id="202" name="Diamond 201">
              <a:extLst>
                <a:ext uri="{FF2B5EF4-FFF2-40B4-BE49-F238E27FC236}">
                  <a16:creationId xmlns:a16="http://schemas.microsoft.com/office/drawing/2014/main" id="{573EBB19-066C-4969-BC02-B0F0CE6F066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Diamond 202">
              <a:extLst>
                <a:ext uri="{FF2B5EF4-FFF2-40B4-BE49-F238E27FC236}">
                  <a16:creationId xmlns:a16="http://schemas.microsoft.com/office/drawing/2014/main" id="{E54BD3A3-5066-42A0-AB24-30422508DFA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4" name="Freeform: Shape 203">
              <a:extLst>
                <a:ext uri="{FF2B5EF4-FFF2-40B4-BE49-F238E27FC236}">
                  <a16:creationId xmlns:a16="http://schemas.microsoft.com/office/drawing/2014/main" id="{558F6E91-EE13-4610-A405-59453D31AD2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5" name="Freeform: Shape 204">
              <a:extLst>
                <a:ext uri="{FF2B5EF4-FFF2-40B4-BE49-F238E27FC236}">
                  <a16:creationId xmlns:a16="http://schemas.microsoft.com/office/drawing/2014/main" id="{2CB4D57C-AA1A-4912-AA1D-4C1C717CA4D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6" name="Group 205">
            <a:extLst>
              <a:ext uri="{FF2B5EF4-FFF2-40B4-BE49-F238E27FC236}">
                <a16:creationId xmlns:a16="http://schemas.microsoft.com/office/drawing/2014/main" id="{896E2688-ECA1-4365-9C09-7ECE0DEDC584}"/>
              </a:ext>
            </a:extLst>
          </p:cNvPr>
          <p:cNvGrpSpPr/>
          <p:nvPr/>
        </p:nvGrpSpPr>
        <p:grpSpPr>
          <a:xfrm>
            <a:off x="-3023204" y="4119864"/>
            <a:ext cx="724024" cy="668530"/>
            <a:chOff x="1999320" y="1708557"/>
            <a:chExt cx="1994038" cy="1841203"/>
          </a:xfrm>
          <a:effectLst/>
        </p:grpSpPr>
        <p:sp>
          <p:nvSpPr>
            <p:cNvPr id="207" name="Diamond 206">
              <a:extLst>
                <a:ext uri="{FF2B5EF4-FFF2-40B4-BE49-F238E27FC236}">
                  <a16:creationId xmlns:a16="http://schemas.microsoft.com/office/drawing/2014/main" id="{74C32AFE-9C39-4732-A206-7F6811916118}"/>
                </a:ext>
              </a:extLst>
            </p:cNvPr>
            <p:cNvSpPr/>
            <p:nvPr/>
          </p:nvSpPr>
          <p:spPr>
            <a:xfrm>
              <a:off x="1999320" y="1708557"/>
              <a:ext cx="1994038" cy="522509"/>
            </a:xfrm>
            <a:prstGeom prst="diamond">
              <a:avLst/>
            </a:prstGeom>
            <a:solidFill>
              <a:srgbClr val="E1D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Diamond 207">
              <a:extLst>
                <a:ext uri="{FF2B5EF4-FFF2-40B4-BE49-F238E27FC236}">
                  <a16:creationId xmlns:a16="http://schemas.microsoft.com/office/drawing/2014/main" id="{3FED230B-6C15-4308-AB6A-B6636572833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9" name="Freeform: Shape 208">
              <a:extLst>
                <a:ext uri="{FF2B5EF4-FFF2-40B4-BE49-F238E27FC236}">
                  <a16:creationId xmlns:a16="http://schemas.microsoft.com/office/drawing/2014/main" id="{2F6E35D9-8D0B-4580-9879-B892CC9BAD47}"/>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0" name="Freeform: Shape 209">
              <a:extLst>
                <a:ext uri="{FF2B5EF4-FFF2-40B4-BE49-F238E27FC236}">
                  <a16:creationId xmlns:a16="http://schemas.microsoft.com/office/drawing/2014/main" id="{7AB0485B-3824-4C59-B85D-7C0C9C2A99C8}"/>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60D9C9E1-0B1A-443A-9BFD-FFF3206DB886}"/>
              </a:ext>
            </a:extLst>
          </p:cNvPr>
          <p:cNvGrpSpPr/>
          <p:nvPr/>
        </p:nvGrpSpPr>
        <p:grpSpPr>
          <a:xfrm>
            <a:off x="-2620375" y="4226489"/>
            <a:ext cx="724024" cy="668530"/>
            <a:chOff x="1999320" y="1708557"/>
            <a:chExt cx="1994038" cy="1841203"/>
          </a:xfrm>
        </p:grpSpPr>
        <p:sp>
          <p:nvSpPr>
            <p:cNvPr id="212" name="Diamond 211">
              <a:extLst>
                <a:ext uri="{FF2B5EF4-FFF2-40B4-BE49-F238E27FC236}">
                  <a16:creationId xmlns:a16="http://schemas.microsoft.com/office/drawing/2014/main" id="{91DD4C34-CFC4-4F90-8767-0F03BB4BAFF8}"/>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Diamond 212">
              <a:extLst>
                <a:ext uri="{FF2B5EF4-FFF2-40B4-BE49-F238E27FC236}">
                  <a16:creationId xmlns:a16="http://schemas.microsoft.com/office/drawing/2014/main" id="{71BB13C9-3653-4DD9-B3D8-88C360076B26}"/>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4" name="Freeform: Shape 213">
              <a:extLst>
                <a:ext uri="{FF2B5EF4-FFF2-40B4-BE49-F238E27FC236}">
                  <a16:creationId xmlns:a16="http://schemas.microsoft.com/office/drawing/2014/main" id="{AEA0FBFA-A25A-437C-9AA5-79815B46316D}"/>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5" name="Freeform: Shape 214">
              <a:extLst>
                <a:ext uri="{FF2B5EF4-FFF2-40B4-BE49-F238E27FC236}">
                  <a16:creationId xmlns:a16="http://schemas.microsoft.com/office/drawing/2014/main" id="{6AB82C25-8B86-4EE7-B4FB-796863830C7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6" name="Group 215">
            <a:extLst>
              <a:ext uri="{FF2B5EF4-FFF2-40B4-BE49-F238E27FC236}">
                <a16:creationId xmlns:a16="http://schemas.microsoft.com/office/drawing/2014/main" id="{AA0979AE-D25D-4552-9016-7205CF402B80}"/>
              </a:ext>
            </a:extLst>
          </p:cNvPr>
          <p:cNvGrpSpPr/>
          <p:nvPr/>
        </p:nvGrpSpPr>
        <p:grpSpPr>
          <a:xfrm>
            <a:off x="-2217546" y="4333114"/>
            <a:ext cx="724024" cy="668530"/>
            <a:chOff x="1999320" y="1708557"/>
            <a:chExt cx="1994038" cy="1841203"/>
          </a:xfrm>
        </p:grpSpPr>
        <p:sp>
          <p:nvSpPr>
            <p:cNvPr id="217" name="Diamond 216">
              <a:extLst>
                <a:ext uri="{FF2B5EF4-FFF2-40B4-BE49-F238E27FC236}">
                  <a16:creationId xmlns:a16="http://schemas.microsoft.com/office/drawing/2014/main" id="{1D86B4F5-32E4-4BD7-9219-6EBB9C7409DE}"/>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Diamond 217">
              <a:extLst>
                <a:ext uri="{FF2B5EF4-FFF2-40B4-BE49-F238E27FC236}">
                  <a16:creationId xmlns:a16="http://schemas.microsoft.com/office/drawing/2014/main" id="{4957D57C-C37C-4C8D-815D-3CEFA81B2B69}"/>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9" name="Freeform: Shape 218">
              <a:extLst>
                <a:ext uri="{FF2B5EF4-FFF2-40B4-BE49-F238E27FC236}">
                  <a16:creationId xmlns:a16="http://schemas.microsoft.com/office/drawing/2014/main" id="{538876B4-06C6-4907-871D-2A0DE0A7496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0" name="Freeform: Shape 219">
              <a:extLst>
                <a:ext uri="{FF2B5EF4-FFF2-40B4-BE49-F238E27FC236}">
                  <a16:creationId xmlns:a16="http://schemas.microsoft.com/office/drawing/2014/main" id="{28438DDE-4DE9-4119-B9AC-86CA054A8A8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1" name="Group 220">
            <a:extLst>
              <a:ext uri="{FF2B5EF4-FFF2-40B4-BE49-F238E27FC236}">
                <a16:creationId xmlns:a16="http://schemas.microsoft.com/office/drawing/2014/main" id="{30F2D76C-CD97-4D01-8808-7B45D1804E86}"/>
              </a:ext>
            </a:extLst>
          </p:cNvPr>
          <p:cNvGrpSpPr/>
          <p:nvPr/>
        </p:nvGrpSpPr>
        <p:grpSpPr>
          <a:xfrm>
            <a:off x="-3023204" y="3601193"/>
            <a:ext cx="724024" cy="668530"/>
            <a:chOff x="1999320" y="1708557"/>
            <a:chExt cx="1994038" cy="1841203"/>
          </a:xfrm>
          <a:effectLst/>
        </p:grpSpPr>
        <p:sp>
          <p:nvSpPr>
            <p:cNvPr id="222" name="Diamond 221">
              <a:extLst>
                <a:ext uri="{FF2B5EF4-FFF2-40B4-BE49-F238E27FC236}">
                  <a16:creationId xmlns:a16="http://schemas.microsoft.com/office/drawing/2014/main" id="{893DC79B-5911-4A66-9CD6-7A0E4DD1641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Diamond 222">
              <a:extLst>
                <a:ext uri="{FF2B5EF4-FFF2-40B4-BE49-F238E27FC236}">
                  <a16:creationId xmlns:a16="http://schemas.microsoft.com/office/drawing/2014/main" id="{587A5A9F-4D9A-4E0C-9990-CA0279549DA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4" name="Freeform: Shape 223">
              <a:extLst>
                <a:ext uri="{FF2B5EF4-FFF2-40B4-BE49-F238E27FC236}">
                  <a16:creationId xmlns:a16="http://schemas.microsoft.com/office/drawing/2014/main" id="{1BA2401F-0633-433B-8A34-5D36D3768F2E}"/>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5" name="Freeform: Shape 224">
              <a:extLst>
                <a:ext uri="{FF2B5EF4-FFF2-40B4-BE49-F238E27FC236}">
                  <a16:creationId xmlns:a16="http://schemas.microsoft.com/office/drawing/2014/main" id="{563EEE0B-6CD2-4802-8085-2F07144E097B}"/>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6" name="Group 225">
            <a:extLst>
              <a:ext uri="{FF2B5EF4-FFF2-40B4-BE49-F238E27FC236}">
                <a16:creationId xmlns:a16="http://schemas.microsoft.com/office/drawing/2014/main" id="{53F70436-B395-4F36-85B4-CBEE2C26B359}"/>
              </a:ext>
            </a:extLst>
          </p:cNvPr>
          <p:cNvGrpSpPr/>
          <p:nvPr/>
        </p:nvGrpSpPr>
        <p:grpSpPr>
          <a:xfrm>
            <a:off x="-2620375" y="3707817"/>
            <a:ext cx="724024" cy="668530"/>
            <a:chOff x="1999320" y="1708557"/>
            <a:chExt cx="1994038" cy="1841203"/>
          </a:xfrm>
        </p:grpSpPr>
        <p:sp>
          <p:nvSpPr>
            <p:cNvPr id="227" name="Diamond 226">
              <a:extLst>
                <a:ext uri="{FF2B5EF4-FFF2-40B4-BE49-F238E27FC236}">
                  <a16:creationId xmlns:a16="http://schemas.microsoft.com/office/drawing/2014/main" id="{DCC5C65F-BBF5-4B27-A903-2A9DCBF63EB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Diamond 227">
              <a:extLst>
                <a:ext uri="{FF2B5EF4-FFF2-40B4-BE49-F238E27FC236}">
                  <a16:creationId xmlns:a16="http://schemas.microsoft.com/office/drawing/2014/main" id="{6090E5BA-6BAF-482E-AE1E-7E48877C093B}"/>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Freeform: Shape 228">
              <a:extLst>
                <a:ext uri="{FF2B5EF4-FFF2-40B4-BE49-F238E27FC236}">
                  <a16:creationId xmlns:a16="http://schemas.microsoft.com/office/drawing/2014/main" id="{FA544A1A-66A3-4601-8615-2AC4B5408AEE}"/>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0" name="Freeform: Shape 229">
              <a:extLst>
                <a:ext uri="{FF2B5EF4-FFF2-40B4-BE49-F238E27FC236}">
                  <a16:creationId xmlns:a16="http://schemas.microsoft.com/office/drawing/2014/main" id="{A183B807-4D58-4630-9D17-D506AFE3A6C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1" name="Group 230">
            <a:extLst>
              <a:ext uri="{FF2B5EF4-FFF2-40B4-BE49-F238E27FC236}">
                <a16:creationId xmlns:a16="http://schemas.microsoft.com/office/drawing/2014/main" id="{40C73E8E-E466-4AA6-896C-414CE425BC5E}"/>
              </a:ext>
            </a:extLst>
          </p:cNvPr>
          <p:cNvGrpSpPr/>
          <p:nvPr/>
        </p:nvGrpSpPr>
        <p:grpSpPr>
          <a:xfrm>
            <a:off x="-2217546" y="3814443"/>
            <a:ext cx="724024" cy="668530"/>
            <a:chOff x="1999320" y="1708557"/>
            <a:chExt cx="1994038" cy="1841203"/>
          </a:xfrm>
        </p:grpSpPr>
        <p:sp>
          <p:nvSpPr>
            <p:cNvPr id="232" name="Diamond 231">
              <a:extLst>
                <a:ext uri="{FF2B5EF4-FFF2-40B4-BE49-F238E27FC236}">
                  <a16:creationId xmlns:a16="http://schemas.microsoft.com/office/drawing/2014/main" id="{5AB360BE-A000-4823-922A-60B7CA4703D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3" name="Diamond 232">
              <a:extLst>
                <a:ext uri="{FF2B5EF4-FFF2-40B4-BE49-F238E27FC236}">
                  <a16:creationId xmlns:a16="http://schemas.microsoft.com/office/drawing/2014/main" id="{62D3D0A7-8C2A-4AA6-B0E0-E260CC60D2FE}"/>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4" name="Freeform: Shape 233">
              <a:extLst>
                <a:ext uri="{FF2B5EF4-FFF2-40B4-BE49-F238E27FC236}">
                  <a16:creationId xmlns:a16="http://schemas.microsoft.com/office/drawing/2014/main" id="{491D206A-7590-4E95-ADB3-3F7B1DC7C008}"/>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5" name="Freeform: Shape 234">
              <a:extLst>
                <a:ext uri="{FF2B5EF4-FFF2-40B4-BE49-F238E27FC236}">
                  <a16:creationId xmlns:a16="http://schemas.microsoft.com/office/drawing/2014/main" id="{3DEC8EF7-19DA-4CF2-AAEB-25DA9AA00DD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6" name="Group 235">
            <a:extLst>
              <a:ext uri="{FF2B5EF4-FFF2-40B4-BE49-F238E27FC236}">
                <a16:creationId xmlns:a16="http://schemas.microsoft.com/office/drawing/2014/main" id="{B4C1BB4C-CF75-4211-94D3-551CE0A22025}"/>
              </a:ext>
            </a:extLst>
          </p:cNvPr>
          <p:cNvGrpSpPr/>
          <p:nvPr/>
        </p:nvGrpSpPr>
        <p:grpSpPr>
          <a:xfrm>
            <a:off x="-3023204" y="3082522"/>
            <a:ext cx="724024" cy="668530"/>
            <a:chOff x="1999320" y="1708557"/>
            <a:chExt cx="1994038" cy="1841203"/>
          </a:xfrm>
          <a:effectLst/>
        </p:grpSpPr>
        <p:sp>
          <p:nvSpPr>
            <p:cNvPr id="237" name="Diamond 236">
              <a:extLst>
                <a:ext uri="{FF2B5EF4-FFF2-40B4-BE49-F238E27FC236}">
                  <a16:creationId xmlns:a16="http://schemas.microsoft.com/office/drawing/2014/main" id="{729184BE-8BBC-44E1-901B-8102CC21467C}"/>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8" name="Diamond 237">
              <a:extLst>
                <a:ext uri="{FF2B5EF4-FFF2-40B4-BE49-F238E27FC236}">
                  <a16:creationId xmlns:a16="http://schemas.microsoft.com/office/drawing/2014/main" id="{C007216F-3C54-4F88-8A0B-F7486CC2CD70}"/>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9" name="Freeform: Shape 238">
              <a:extLst>
                <a:ext uri="{FF2B5EF4-FFF2-40B4-BE49-F238E27FC236}">
                  <a16:creationId xmlns:a16="http://schemas.microsoft.com/office/drawing/2014/main" id="{491C09F5-B694-4CCE-8E5C-4436BECC7662}"/>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0" name="Freeform: Shape 239">
              <a:extLst>
                <a:ext uri="{FF2B5EF4-FFF2-40B4-BE49-F238E27FC236}">
                  <a16:creationId xmlns:a16="http://schemas.microsoft.com/office/drawing/2014/main" id="{B269F28B-4BBF-4391-87BC-A27723C8E96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1" name="Group 240">
            <a:extLst>
              <a:ext uri="{FF2B5EF4-FFF2-40B4-BE49-F238E27FC236}">
                <a16:creationId xmlns:a16="http://schemas.microsoft.com/office/drawing/2014/main" id="{68126D6B-705E-4F9E-99F1-1D59E204159E}"/>
              </a:ext>
            </a:extLst>
          </p:cNvPr>
          <p:cNvGrpSpPr/>
          <p:nvPr/>
        </p:nvGrpSpPr>
        <p:grpSpPr>
          <a:xfrm>
            <a:off x="-2620375" y="3189146"/>
            <a:ext cx="724024" cy="668530"/>
            <a:chOff x="1999320" y="1708557"/>
            <a:chExt cx="1994038" cy="1841203"/>
          </a:xfrm>
        </p:grpSpPr>
        <p:sp>
          <p:nvSpPr>
            <p:cNvPr id="242" name="Diamond 241">
              <a:extLst>
                <a:ext uri="{FF2B5EF4-FFF2-40B4-BE49-F238E27FC236}">
                  <a16:creationId xmlns:a16="http://schemas.microsoft.com/office/drawing/2014/main" id="{2D5C4779-4FEA-410F-9262-A9125E7FDE98}"/>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3" name="Diamond 242">
              <a:extLst>
                <a:ext uri="{FF2B5EF4-FFF2-40B4-BE49-F238E27FC236}">
                  <a16:creationId xmlns:a16="http://schemas.microsoft.com/office/drawing/2014/main" id="{CD1DA5C1-3E35-4F23-A23F-4D6C23D9FD3A}"/>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4" name="Freeform: Shape 243">
              <a:extLst>
                <a:ext uri="{FF2B5EF4-FFF2-40B4-BE49-F238E27FC236}">
                  <a16:creationId xmlns:a16="http://schemas.microsoft.com/office/drawing/2014/main" id="{D23D7532-750E-4EFE-8F20-276C6AB3CA5F}"/>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5" name="Freeform: Shape 244">
              <a:extLst>
                <a:ext uri="{FF2B5EF4-FFF2-40B4-BE49-F238E27FC236}">
                  <a16:creationId xmlns:a16="http://schemas.microsoft.com/office/drawing/2014/main" id="{14094533-65F5-410F-A4F9-1720EFFFB569}"/>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6" name="Group 245">
            <a:extLst>
              <a:ext uri="{FF2B5EF4-FFF2-40B4-BE49-F238E27FC236}">
                <a16:creationId xmlns:a16="http://schemas.microsoft.com/office/drawing/2014/main" id="{9330147F-6D26-452A-A186-55B6A14F7D4E}"/>
              </a:ext>
            </a:extLst>
          </p:cNvPr>
          <p:cNvGrpSpPr/>
          <p:nvPr/>
        </p:nvGrpSpPr>
        <p:grpSpPr>
          <a:xfrm>
            <a:off x="-2217546" y="3295772"/>
            <a:ext cx="724024" cy="668530"/>
            <a:chOff x="1999320" y="1708557"/>
            <a:chExt cx="1994038" cy="1841203"/>
          </a:xfrm>
        </p:grpSpPr>
        <p:sp>
          <p:nvSpPr>
            <p:cNvPr id="247" name="Diamond 246">
              <a:extLst>
                <a:ext uri="{FF2B5EF4-FFF2-40B4-BE49-F238E27FC236}">
                  <a16:creationId xmlns:a16="http://schemas.microsoft.com/office/drawing/2014/main" id="{96340ECC-E359-4574-8FD7-4E922A6B2D19}"/>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8" name="Diamond 247">
              <a:extLst>
                <a:ext uri="{FF2B5EF4-FFF2-40B4-BE49-F238E27FC236}">
                  <a16:creationId xmlns:a16="http://schemas.microsoft.com/office/drawing/2014/main" id="{01C36153-C7C6-40D6-B790-A4A1D2A90E9F}"/>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9" name="Freeform: Shape 248">
              <a:extLst>
                <a:ext uri="{FF2B5EF4-FFF2-40B4-BE49-F238E27FC236}">
                  <a16:creationId xmlns:a16="http://schemas.microsoft.com/office/drawing/2014/main" id="{9242D28C-FF25-48AD-8537-C0AB3EECBCFB}"/>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0" name="Freeform: Shape 249">
              <a:extLst>
                <a:ext uri="{FF2B5EF4-FFF2-40B4-BE49-F238E27FC236}">
                  <a16:creationId xmlns:a16="http://schemas.microsoft.com/office/drawing/2014/main" id="{EDEE557A-6F10-4D67-A524-36D9FCF657E5}"/>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1" name="Group 250">
            <a:extLst>
              <a:ext uri="{FF2B5EF4-FFF2-40B4-BE49-F238E27FC236}">
                <a16:creationId xmlns:a16="http://schemas.microsoft.com/office/drawing/2014/main" id="{65B5A317-5C2F-4307-93B1-8840BF2F7D11}"/>
              </a:ext>
            </a:extLst>
          </p:cNvPr>
          <p:cNvGrpSpPr/>
          <p:nvPr/>
        </p:nvGrpSpPr>
        <p:grpSpPr>
          <a:xfrm>
            <a:off x="857124" y="4741817"/>
            <a:ext cx="724024" cy="668529"/>
            <a:chOff x="1999320" y="1708557"/>
            <a:chExt cx="1994038" cy="1841203"/>
          </a:xfrm>
        </p:grpSpPr>
        <p:sp>
          <p:nvSpPr>
            <p:cNvPr id="252" name="Diamond 251">
              <a:extLst>
                <a:ext uri="{FF2B5EF4-FFF2-40B4-BE49-F238E27FC236}">
                  <a16:creationId xmlns:a16="http://schemas.microsoft.com/office/drawing/2014/main" id="{ED7421BC-3F7A-4B11-9B08-3BD55B0A12E2}"/>
                </a:ext>
              </a:extLst>
            </p:cNvPr>
            <p:cNvSpPr/>
            <p:nvPr/>
          </p:nvSpPr>
          <p:spPr>
            <a:xfrm>
              <a:off x="1999320" y="1708557"/>
              <a:ext cx="1994038" cy="522508"/>
            </a:xfrm>
            <a:prstGeom prst="diamond">
              <a:avLst/>
            </a:prstGeom>
            <a:solidFill>
              <a:srgbClr val="80C6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3" name="Diamond 252">
              <a:extLst>
                <a:ext uri="{FF2B5EF4-FFF2-40B4-BE49-F238E27FC236}">
                  <a16:creationId xmlns:a16="http://schemas.microsoft.com/office/drawing/2014/main" id="{5FDED846-BD10-43A6-AD85-425ACEDC416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4" name="Freeform: Shape 253">
              <a:extLst>
                <a:ext uri="{FF2B5EF4-FFF2-40B4-BE49-F238E27FC236}">
                  <a16:creationId xmlns:a16="http://schemas.microsoft.com/office/drawing/2014/main" id="{33CC05FB-53E3-4839-AF74-28A67E76905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5" name="Freeform: Shape 254">
              <a:extLst>
                <a:ext uri="{FF2B5EF4-FFF2-40B4-BE49-F238E27FC236}">
                  <a16:creationId xmlns:a16="http://schemas.microsoft.com/office/drawing/2014/main" id="{FCE7F6FC-3F83-4237-940D-B0E7D87BD1C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6" name="Group 255">
            <a:extLst>
              <a:ext uri="{FF2B5EF4-FFF2-40B4-BE49-F238E27FC236}">
                <a16:creationId xmlns:a16="http://schemas.microsoft.com/office/drawing/2014/main" id="{A250D079-AD27-4ADB-BD09-9E5C111D4551}"/>
              </a:ext>
            </a:extLst>
          </p:cNvPr>
          <p:cNvGrpSpPr/>
          <p:nvPr/>
        </p:nvGrpSpPr>
        <p:grpSpPr>
          <a:xfrm>
            <a:off x="857124" y="4093769"/>
            <a:ext cx="724024" cy="668529"/>
            <a:chOff x="1999320" y="1708557"/>
            <a:chExt cx="1994038" cy="1841203"/>
          </a:xfrm>
        </p:grpSpPr>
        <p:sp>
          <p:nvSpPr>
            <p:cNvPr id="257" name="Diamond 256">
              <a:extLst>
                <a:ext uri="{FF2B5EF4-FFF2-40B4-BE49-F238E27FC236}">
                  <a16:creationId xmlns:a16="http://schemas.microsoft.com/office/drawing/2014/main" id="{CA3F3B62-8270-40D9-9CF5-72EF54377D5D}"/>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8" name="Diamond 257">
              <a:extLst>
                <a:ext uri="{FF2B5EF4-FFF2-40B4-BE49-F238E27FC236}">
                  <a16:creationId xmlns:a16="http://schemas.microsoft.com/office/drawing/2014/main" id="{FB343AB7-7872-41B8-A044-F2752972779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9" name="Freeform: Shape 258">
              <a:extLst>
                <a:ext uri="{FF2B5EF4-FFF2-40B4-BE49-F238E27FC236}">
                  <a16:creationId xmlns:a16="http://schemas.microsoft.com/office/drawing/2014/main" id="{81A5BE64-388C-4ACB-A62A-315F6B644BB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0" name="Freeform: Shape 259">
              <a:extLst>
                <a:ext uri="{FF2B5EF4-FFF2-40B4-BE49-F238E27FC236}">
                  <a16:creationId xmlns:a16="http://schemas.microsoft.com/office/drawing/2014/main" id="{FB92B677-31C9-4608-BCCA-584AA6068EC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61" name="Group 260">
            <a:extLst>
              <a:ext uri="{FF2B5EF4-FFF2-40B4-BE49-F238E27FC236}">
                <a16:creationId xmlns:a16="http://schemas.microsoft.com/office/drawing/2014/main" id="{4649C132-521A-4455-9B77-7B58C69A2D60}"/>
              </a:ext>
            </a:extLst>
          </p:cNvPr>
          <p:cNvGrpSpPr/>
          <p:nvPr/>
        </p:nvGrpSpPr>
        <p:grpSpPr>
          <a:xfrm>
            <a:off x="857124" y="3586703"/>
            <a:ext cx="724024" cy="668529"/>
            <a:chOff x="1999320" y="1708557"/>
            <a:chExt cx="1994038" cy="1841203"/>
          </a:xfrm>
        </p:grpSpPr>
        <p:sp>
          <p:nvSpPr>
            <p:cNvPr id="262" name="Diamond 261">
              <a:extLst>
                <a:ext uri="{FF2B5EF4-FFF2-40B4-BE49-F238E27FC236}">
                  <a16:creationId xmlns:a16="http://schemas.microsoft.com/office/drawing/2014/main" id="{EB38BD31-4BE5-4267-9E92-307202C66478}"/>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3E58E484-AD40-4C7C-A1C9-5132E651491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4" name="Freeform: Shape 263">
              <a:extLst>
                <a:ext uri="{FF2B5EF4-FFF2-40B4-BE49-F238E27FC236}">
                  <a16:creationId xmlns:a16="http://schemas.microsoft.com/office/drawing/2014/main" id="{11E64D10-EDDB-45E3-B4B9-ED7397BFD55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5" name="Freeform: Shape 264">
              <a:extLst>
                <a:ext uri="{FF2B5EF4-FFF2-40B4-BE49-F238E27FC236}">
                  <a16:creationId xmlns:a16="http://schemas.microsoft.com/office/drawing/2014/main" id="{47AF148C-2BC3-4552-855F-197DCA91EF0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66" name="Group 265">
            <a:extLst>
              <a:ext uri="{FF2B5EF4-FFF2-40B4-BE49-F238E27FC236}">
                <a16:creationId xmlns:a16="http://schemas.microsoft.com/office/drawing/2014/main" id="{BA911F3B-1EC2-4768-9E2B-2F70EE28BC00}"/>
              </a:ext>
            </a:extLst>
          </p:cNvPr>
          <p:cNvGrpSpPr/>
          <p:nvPr/>
        </p:nvGrpSpPr>
        <p:grpSpPr>
          <a:xfrm>
            <a:off x="857124" y="3076576"/>
            <a:ext cx="724024" cy="668529"/>
            <a:chOff x="1999320" y="1708557"/>
            <a:chExt cx="1994038" cy="1841203"/>
          </a:xfrm>
        </p:grpSpPr>
        <p:sp>
          <p:nvSpPr>
            <p:cNvPr id="267" name="Diamond 266">
              <a:extLst>
                <a:ext uri="{FF2B5EF4-FFF2-40B4-BE49-F238E27FC236}">
                  <a16:creationId xmlns:a16="http://schemas.microsoft.com/office/drawing/2014/main" id="{9397B308-E081-43D3-A7B2-41322E853FD9}"/>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8" name="Diamond 267">
              <a:extLst>
                <a:ext uri="{FF2B5EF4-FFF2-40B4-BE49-F238E27FC236}">
                  <a16:creationId xmlns:a16="http://schemas.microsoft.com/office/drawing/2014/main" id="{AF720010-A905-4462-B2A9-3F1D42D1FC1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9" name="Freeform: Shape 268">
              <a:extLst>
                <a:ext uri="{FF2B5EF4-FFF2-40B4-BE49-F238E27FC236}">
                  <a16:creationId xmlns:a16="http://schemas.microsoft.com/office/drawing/2014/main" id="{6AA0BBD1-6A06-4D89-8DA9-C803F435694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0" name="Freeform: Shape 269">
              <a:extLst>
                <a:ext uri="{FF2B5EF4-FFF2-40B4-BE49-F238E27FC236}">
                  <a16:creationId xmlns:a16="http://schemas.microsoft.com/office/drawing/2014/main" id="{A19086A3-DA4F-4754-BC25-C5AC862B857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71" name="Group 270">
            <a:extLst>
              <a:ext uri="{FF2B5EF4-FFF2-40B4-BE49-F238E27FC236}">
                <a16:creationId xmlns:a16="http://schemas.microsoft.com/office/drawing/2014/main" id="{6900CFDC-8738-42E4-AD51-832FCD8DA4E0}"/>
              </a:ext>
            </a:extLst>
          </p:cNvPr>
          <p:cNvGrpSpPr/>
          <p:nvPr/>
        </p:nvGrpSpPr>
        <p:grpSpPr>
          <a:xfrm>
            <a:off x="455393" y="4856874"/>
            <a:ext cx="724024" cy="668529"/>
            <a:chOff x="1999320" y="1708557"/>
            <a:chExt cx="1994038" cy="1841203"/>
          </a:xfrm>
        </p:grpSpPr>
        <p:sp>
          <p:nvSpPr>
            <p:cNvPr id="272" name="Diamond 271">
              <a:extLst>
                <a:ext uri="{FF2B5EF4-FFF2-40B4-BE49-F238E27FC236}">
                  <a16:creationId xmlns:a16="http://schemas.microsoft.com/office/drawing/2014/main" id="{8D6D6F33-18B0-44B9-A761-BF0D27546C5D}"/>
                </a:ext>
              </a:extLst>
            </p:cNvPr>
            <p:cNvSpPr/>
            <p:nvPr/>
          </p:nvSpPr>
          <p:spPr>
            <a:xfrm>
              <a:off x="1999320" y="1708557"/>
              <a:ext cx="1994038" cy="522508"/>
            </a:xfrm>
            <a:prstGeom prst="diamond">
              <a:avLst/>
            </a:prstGeom>
            <a:solidFill>
              <a:srgbClr val="80C6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3" name="Diamond 272">
              <a:extLst>
                <a:ext uri="{FF2B5EF4-FFF2-40B4-BE49-F238E27FC236}">
                  <a16:creationId xmlns:a16="http://schemas.microsoft.com/office/drawing/2014/main" id="{25DEE2F9-CA84-491E-95FC-E3E3936A40E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4" name="Freeform: Shape 273">
              <a:extLst>
                <a:ext uri="{FF2B5EF4-FFF2-40B4-BE49-F238E27FC236}">
                  <a16:creationId xmlns:a16="http://schemas.microsoft.com/office/drawing/2014/main" id="{DB307715-A022-42E9-ABD9-60831374E1E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5" name="Freeform: Shape 274">
              <a:extLst>
                <a:ext uri="{FF2B5EF4-FFF2-40B4-BE49-F238E27FC236}">
                  <a16:creationId xmlns:a16="http://schemas.microsoft.com/office/drawing/2014/main" id="{4CF2F0AC-2C32-49FE-8220-03C4C2C5509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76" name="Group 275">
            <a:extLst>
              <a:ext uri="{FF2B5EF4-FFF2-40B4-BE49-F238E27FC236}">
                <a16:creationId xmlns:a16="http://schemas.microsoft.com/office/drawing/2014/main" id="{C98C5B08-8F32-4049-B2D3-96734D397BE3}"/>
              </a:ext>
            </a:extLst>
          </p:cNvPr>
          <p:cNvGrpSpPr/>
          <p:nvPr/>
        </p:nvGrpSpPr>
        <p:grpSpPr>
          <a:xfrm>
            <a:off x="455393" y="4208827"/>
            <a:ext cx="724024" cy="668529"/>
            <a:chOff x="1999320" y="1708557"/>
            <a:chExt cx="1994038" cy="1841203"/>
          </a:xfrm>
        </p:grpSpPr>
        <p:sp>
          <p:nvSpPr>
            <p:cNvPr id="277" name="Diamond 276">
              <a:extLst>
                <a:ext uri="{FF2B5EF4-FFF2-40B4-BE49-F238E27FC236}">
                  <a16:creationId xmlns:a16="http://schemas.microsoft.com/office/drawing/2014/main" id="{07EE302F-05AD-4F17-B3A4-C7AB316824C9}"/>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8" name="Diamond 277">
              <a:extLst>
                <a:ext uri="{FF2B5EF4-FFF2-40B4-BE49-F238E27FC236}">
                  <a16:creationId xmlns:a16="http://schemas.microsoft.com/office/drawing/2014/main" id="{61D55640-E83B-465F-878C-336B666509A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9" name="Freeform: Shape 278">
              <a:extLst>
                <a:ext uri="{FF2B5EF4-FFF2-40B4-BE49-F238E27FC236}">
                  <a16:creationId xmlns:a16="http://schemas.microsoft.com/office/drawing/2014/main" id="{79ED3948-AA2D-46AF-A716-8D4ED98EFCB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0" name="Freeform: Shape 279">
              <a:extLst>
                <a:ext uri="{FF2B5EF4-FFF2-40B4-BE49-F238E27FC236}">
                  <a16:creationId xmlns:a16="http://schemas.microsoft.com/office/drawing/2014/main" id="{6102D8C1-1F22-4151-B566-FE0EBB8A4B6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81" name="Group 280">
            <a:extLst>
              <a:ext uri="{FF2B5EF4-FFF2-40B4-BE49-F238E27FC236}">
                <a16:creationId xmlns:a16="http://schemas.microsoft.com/office/drawing/2014/main" id="{4B006A71-24E3-430D-B268-0811F7BF64DE}"/>
              </a:ext>
            </a:extLst>
          </p:cNvPr>
          <p:cNvGrpSpPr/>
          <p:nvPr/>
        </p:nvGrpSpPr>
        <p:grpSpPr>
          <a:xfrm>
            <a:off x="455393" y="3690155"/>
            <a:ext cx="724024" cy="668529"/>
            <a:chOff x="1999320" y="1708557"/>
            <a:chExt cx="1994038" cy="1841203"/>
          </a:xfrm>
        </p:grpSpPr>
        <p:sp>
          <p:nvSpPr>
            <p:cNvPr id="282" name="Diamond 281">
              <a:extLst>
                <a:ext uri="{FF2B5EF4-FFF2-40B4-BE49-F238E27FC236}">
                  <a16:creationId xmlns:a16="http://schemas.microsoft.com/office/drawing/2014/main" id="{9532B344-2FCE-43DD-8977-221568DD3138}"/>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3" name="Diamond 282">
              <a:extLst>
                <a:ext uri="{FF2B5EF4-FFF2-40B4-BE49-F238E27FC236}">
                  <a16:creationId xmlns:a16="http://schemas.microsoft.com/office/drawing/2014/main" id="{6E788436-1A1A-4D2D-B1CA-2EAEE136710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4" name="Freeform: Shape 283">
              <a:extLst>
                <a:ext uri="{FF2B5EF4-FFF2-40B4-BE49-F238E27FC236}">
                  <a16:creationId xmlns:a16="http://schemas.microsoft.com/office/drawing/2014/main" id="{7758CDA5-4AED-493E-8F1C-1B40A29C131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5" name="Freeform: Shape 284">
              <a:extLst>
                <a:ext uri="{FF2B5EF4-FFF2-40B4-BE49-F238E27FC236}">
                  <a16:creationId xmlns:a16="http://schemas.microsoft.com/office/drawing/2014/main" id="{91C2DB69-42A1-4212-8592-71227AD4062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86" name="Group 285">
            <a:extLst>
              <a:ext uri="{FF2B5EF4-FFF2-40B4-BE49-F238E27FC236}">
                <a16:creationId xmlns:a16="http://schemas.microsoft.com/office/drawing/2014/main" id="{4957C721-1783-4781-9AE1-394CB422C409}"/>
              </a:ext>
            </a:extLst>
          </p:cNvPr>
          <p:cNvGrpSpPr/>
          <p:nvPr/>
        </p:nvGrpSpPr>
        <p:grpSpPr>
          <a:xfrm>
            <a:off x="455393" y="3175939"/>
            <a:ext cx="724024" cy="668529"/>
            <a:chOff x="1999320" y="1708557"/>
            <a:chExt cx="1994038" cy="1841203"/>
          </a:xfrm>
        </p:grpSpPr>
        <p:sp>
          <p:nvSpPr>
            <p:cNvPr id="287" name="Diamond 286">
              <a:extLst>
                <a:ext uri="{FF2B5EF4-FFF2-40B4-BE49-F238E27FC236}">
                  <a16:creationId xmlns:a16="http://schemas.microsoft.com/office/drawing/2014/main" id="{98154417-AAEC-4CF9-8AE2-B0BDBA9EA88A}"/>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8" name="Diamond 287">
              <a:extLst>
                <a:ext uri="{FF2B5EF4-FFF2-40B4-BE49-F238E27FC236}">
                  <a16:creationId xmlns:a16="http://schemas.microsoft.com/office/drawing/2014/main" id="{CEE5F0AF-1888-443A-8554-D9A75E5E274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9" name="Freeform: Shape 288">
              <a:extLst>
                <a:ext uri="{FF2B5EF4-FFF2-40B4-BE49-F238E27FC236}">
                  <a16:creationId xmlns:a16="http://schemas.microsoft.com/office/drawing/2014/main" id="{B47784E4-1FF0-4601-9C91-33A1D7A286C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0" name="Freeform: Shape 289">
              <a:extLst>
                <a:ext uri="{FF2B5EF4-FFF2-40B4-BE49-F238E27FC236}">
                  <a16:creationId xmlns:a16="http://schemas.microsoft.com/office/drawing/2014/main" id="{96D623B3-8DCE-4248-8F2A-7E72BA2CF62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91" name="Group 290">
            <a:extLst>
              <a:ext uri="{FF2B5EF4-FFF2-40B4-BE49-F238E27FC236}">
                <a16:creationId xmlns:a16="http://schemas.microsoft.com/office/drawing/2014/main" id="{9CF04447-03AE-4491-A160-FEB9308AD152}"/>
              </a:ext>
            </a:extLst>
          </p:cNvPr>
          <p:cNvGrpSpPr/>
          <p:nvPr/>
        </p:nvGrpSpPr>
        <p:grpSpPr>
          <a:xfrm>
            <a:off x="-1417248" y="4842555"/>
            <a:ext cx="724024" cy="668529"/>
            <a:chOff x="1999320" y="1708557"/>
            <a:chExt cx="1994038" cy="1841203"/>
          </a:xfrm>
        </p:grpSpPr>
        <p:sp>
          <p:nvSpPr>
            <p:cNvPr id="292" name="Diamond 291">
              <a:extLst>
                <a:ext uri="{FF2B5EF4-FFF2-40B4-BE49-F238E27FC236}">
                  <a16:creationId xmlns:a16="http://schemas.microsoft.com/office/drawing/2014/main" id="{3B4143E8-EFC0-447B-92D8-D678363BE8C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Diamond 292">
              <a:extLst>
                <a:ext uri="{FF2B5EF4-FFF2-40B4-BE49-F238E27FC236}">
                  <a16:creationId xmlns:a16="http://schemas.microsoft.com/office/drawing/2014/main" id="{90440710-04B0-4503-A932-2BCDFF4AAC2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4" name="Freeform: Shape 293">
              <a:extLst>
                <a:ext uri="{FF2B5EF4-FFF2-40B4-BE49-F238E27FC236}">
                  <a16:creationId xmlns:a16="http://schemas.microsoft.com/office/drawing/2014/main" id="{6BD24970-6356-437F-8353-C86F1666957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5" name="Freeform: Shape 294">
              <a:extLst>
                <a:ext uri="{FF2B5EF4-FFF2-40B4-BE49-F238E27FC236}">
                  <a16:creationId xmlns:a16="http://schemas.microsoft.com/office/drawing/2014/main" id="{99FDA154-D909-4C23-AF70-0245BB1ED75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6" name="Group 295">
            <a:extLst>
              <a:ext uri="{FF2B5EF4-FFF2-40B4-BE49-F238E27FC236}">
                <a16:creationId xmlns:a16="http://schemas.microsoft.com/office/drawing/2014/main" id="{8660F238-85ED-4651-A9BF-65805146C49F}"/>
              </a:ext>
            </a:extLst>
          </p:cNvPr>
          <p:cNvGrpSpPr/>
          <p:nvPr/>
        </p:nvGrpSpPr>
        <p:grpSpPr>
          <a:xfrm>
            <a:off x="-1417248" y="4323885"/>
            <a:ext cx="724024" cy="668529"/>
            <a:chOff x="1999320" y="1708557"/>
            <a:chExt cx="1994038" cy="1841203"/>
          </a:xfrm>
        </p:grpSpPr>
        <p:sp>
          <p:nvSpPr>
            <p:cNvPr id="297" name="Diamond 296">
              <a:extLst>
                <a:ext uri="{FF2B5EF4-FFF2-40B4-BE49-F238E27FC236}">
                  <a16:creationId xmlns:a16="http://schemas.microsoft.com/office/drawing/2014/main" id="{0D49A2E5-1F81-4E13-8005-72A11D62C44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Diamond 297">
              <a:extLst>
                <a:ext uri="{FF2B5EF4-FFF2-40B4-BE49-F238E27FC236}">
                  <a16:creationId xmlns:a16="http://schemas.microsoft.com/office/drawing/2014/main" id="{A5751F9F-426F-4DE3-B846-00C3DD4CE48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9" name="Freeform: Shape 298">
              <a:extLst>
                <a:ext uri="{FF2B5EF4-FFF2-40B4-BE49-F238E27FC236}">
                  <a16:creationId xmlns:a16="http://schemas.microsoft.com/office/drawing/2014/main" id="{082CBE6C-36AD-49D6-81C5-EEAD902B615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0" name="Freeform: Shape 299">
              <a:extLst>
                <a:ext uri="{FF2B5EF4-FFF2-40B4-BE49-F238E27FC236}">
                  <a16:creationId xmlns:a16="http://schemas.microsoft.com/office/drawing/2014/main" id="{86458F56-A0B8-4604-9CB6-5EDD12B98104}"/>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1" name="Group 300">
            <a:extLst>
              <a:ext uri="{FF2B5EF4-FFF2-40B4-BE49-F238E27FC236}">
                <a16:creationId xmlns:a16="http://schemas.microsoft.com/office/drawing/2014/main" id="{191D0310-567F-4636-9066-7495841450F6}"/>
              </a:ext>
            </a:extLst>
          </p:cNvPr>
          <p:cNvGrpSpPr/>
          <p:nvPr/>
        </p:nvGrpSpPr>
        <p:grpSpPr>
          <a:xfrm>
            <a:off x="-1417248" y="3805213"/>
            <a:ext cx="724024" cy="668529"/>
            <a:chOff x="1999320" y="1708557"/>
            <a:chExt cx="1994038" cy="1841203"/>
          </a:xfrm>
        </p:grpSpPr>
        <p:sp>
          <p:nvSpPr>
            <p:cNvPr id="302" name="Diamond 301">
              <a:extLst>
                <a:ext uri="{FF2B5EF4-FFF2-40B4-BE49-F238E27FC236}">
                  <a16:creationId xmlns:a16="http://schemas.microsoft.com/office/drawing/2014/main" id="{1668AEC7-1654-486D-9F95-80352A482549}"/>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Diamond 302">
              <a:extLst>
                <a:ext uri="{FF2B5EF4-FFF2-40B4-BE49-F238E27FC236}">
                  <a16:creationId xmlns:a16="http://schemas.microsoft.com/office/drawing/2014/main" id="{6C691F59-C7B3-4306-A91C-7CF3F9F6C14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4" name="Freeform: Shape 303">
              <a:extLst>
                <a:ext uri="{FF2B5EF4-FFF2-40B4-BE49-F238E27FC236}">
                  <a16:creationId xmlns:a16="http://schemas.microsoft.com/office/drawing/2014/main" id="{1045862C-62B9-402C-B759-4897A8ECF67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5" name="Freeform: Shape 304">
              <a:extLst>
                <a:ext uri="{FF2B5EF4-FFF2-40B4-BE49-F238E27FC236}">
                  <a16:creationId xmlns:a16="http://schemas.microsoft.com/office/drawing/2014/main" id="{421C81F6-ABA1-441C-9721-7B752A9D46C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6" name="Group 305">
            <a:extLst>
              <a:ext uri="{FF2B5EF4-FFF2-40B4-BE49-F238E27FC236}">
                <a16:creationId xmlns:a16="http://schemas.microsoft.com/office/drawing/2014/main" id="{20F5E403-CC77-4DF5-B857-FC84B210C6D3}"/>
              </a:ext>
            </a:extLst>
          </p:cNvPr>
          <p:cNvGrpSpPr/>
          <p:nvPr/>
        </p:nvGrpSpPr>
        <p:grpSpPr>
          <a:xfrm>
            <a:off x="-1417248" y="3286543"/>
            <a:ext cx="724024" cy="668529"/>
            <a:chOff x="1999320" y="1708557"/>
            <a:chExt cx="1994038" cy="1841203"/>
          </a:xfrm>
        </p:grpSpPr>
        <p:sp>
          <p:nvSpPr>
            <p:cNvPr id="307" name="Diamond 306">
              <a:extLst>
                <a:ext uri="{FF2B5EF4-FFF2-40B4-BE49-F238E27FC236}">
                  <a16:creationId xmlns:a16="http://schemas.microsoft.com/office/drawing/2014/main" id="{BF2424D1-0609-405B-8000-7597E04C15B5}"/>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8" name="Diamond 307">
              <a:extLst>
                <a:ext uri="{FF2B5EF4-FFF2-40B4-BE49-F238E27FC236}">
                  <a16:creationId xmlns:a16="http://schemas.microsoft.com/office/drawing/2014/main" id="{42C1F111-257E-4163-B942-9EAE580BEAA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9" name="Freeform: Shape 308">
              <a:extLst>
                <a:ext uri="{FF2B5EF4-FFF2-40B4-BE49-F238E27FC236}">
                  <a16:creationId xmlns:a16="http://schemas.microsoft.com/office/drawing/2014/main" id="{97502FD1-6FF5-4BC0-87AE-A5F3C83B1BA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0" name="Freeform: Shape 309">
              <a:extLst>
                <a:ext uri="{FF2B5EF4-FFF2-40B4-BE49-F238E27FC236}">
                  <a16:creationId xmlns:a16="http://schemas.microsoft.com/office/drawing/2014/main" id="{D5588A4A-6AE4-434A-943C-4882BC7AAB3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1" name="Group 310">
            <a:extLst>
              <a:ext uri="{FF2B5EF4-FFF2-40B4-BE49-F238E27FC236}">
                <a16:creationId xmlns:a16="http://schemas.microsoft.com/office/drawing/2014/main" id="{F3B1410F-4A23-4AC4-B87E-C133A4104D6E}"/>
              </a:ext>
            </a:extLst>
          </p:cNvPr>
          <p:cNvGrpSpPr/>
          <p:nvPr/>
        </p:nvGrpSpPr>
        <p:grpSpPr>
          <a:xfrm>
            <a:off x="-1818978" y="4957616"/>
            <a:ext cx="724024" cy="668530"/>
            <a:chOff x="1999320" y="1708557"/>
            <a:chExt cx="1994038" cy="1841203"/>
          </a:xfrm>
        </p:grpSpPr>
        <p:sp>
          <p:nvSpPr>
            <p:cNvPr id="312" name="Diamond 311">
              <a:extLst>
                <a:ext uri="{FF2B5EF4-FFF2-40B4-BE49-F238E27FC236}">
                  <a16:creationId xmlns:a16="http://schemas.microsoft.com/office/drawing/2014/main" id="{43F0B5DE-8166-4E89-8A04-3D6F7E6F213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Diamond 312">
              <a:extLst>
                <a:ext uri="{FF2B5EF4-FFF2-40B4-BE49-F238E27FC236}">
                  <a16:creationId xmlns:a16="http://schemas.microsoft.com/office/drawing/2014/main" id="{F6A70D32-4130-40EA-9699-91F89E2B99A0}"/>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4" name="Freeform: Shape 313">
              <a:extLst>
                <a:ext uri="{FF2B5EF4-FFF2-40B4-BE49-F238E27FC236}">
                  <a16:creationId xmlns:a16="http://schemas.microsoft.com/office/drawing/2014/main" id="{634E05EB-4F2C-495B-BE45-A0028ADAD711}"/>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5" name="Freeform: Shape 314">
              <a:extLst>
                <a:ext uri="{FF2B5EF4-FFF2-40B4-BE49-F238E27FC236}">
                  <a16:creationId xmlns:a16="http://schemas.microsoft.com/office/drawing/2014/main" id="{41C09A35-1EBB-4883-B271-5EFF8466A3B9}"/>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6" name="Group 315">
            <a:extLst>
              <a:ext uri="{FF2B5EF4-FFF2-40B4-BE49-F238E27FC236}">
                <a16:creationId xmlns:a16="http://schemas.microsoft.com/office/drawing/2014/main" id="{2668B288-DD81-4D0A-B38B-B8920261DC56}"/>
              </a:ext>
            </a:extLst>
          </p:cNvPr>
          <p:cNvGrpSpPr/>
          <p:nvPr/>
        </p:nvGrpSpPr>
        <p:grpSpPr>
          <a:xfrm>
            <a:off x="-1818978" y="4438946"/>
            <a:ext cx="724024" cy="668530"/>
            <a:chOff x="1999320" y="1708557"/>
            <a:chExt cx="1994038" cy="1841203"/>
          </a:xfrm>
        </p:grpSpPr>
        <p:sp>
          <p:nvSpPr>
            <p:cNvPr id="317" name="Diamond 316">
              <a:extLst>
                <a:ext uri="{FF2B5EF4-FFF2-40B4-BE49-F238E27FC236}">
                  <a16:creationId xmlns:a16="http://schemas.microsoft.com/office/drawing/2014/main" id="{32D583DC-357F-478C-A024-ABB253E9B22D}"/>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Diamond 317">
              <a:extLst>
                <a:ext uri="{FF2B5EF4-FFF2-40B4-BE49-F238E27FC236}">
                  <a16:creationId xmlns:a16="http://schemas.microsoft.com/office/drawing/2014/main" id="{42039B7C-93E5-444F-9360-A7AEA04A5B26}"/>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9" name="Freeform: Shape 318">
              <a:extLst>
                <a:ext uri="{FF2B5EF4-FFF2-40B4-BE49-F238E27FC236}">
                  <a16:creationId xmlns:a16="http://schemas.microsoft.com/office/drawing/2014/main" id="{74085AE1-891C-4772-946E-89032173B984}"/>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0" name="Freeform: Shape 319">
              <a:extLst>
                <a:ext uri="{FF2B5EF4-FFF2-40B4-BE49-F238E27FC236}">
                  <a16:creationId xmlns:a16="http://schemas.microsoft.com/office/drawing/2014/main" id="{A749252A-78B9-4010-9B30-4368703C6CC3}"/>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1" name="Group 320">
            <a:extLst>
              <a:ext uri="{FF2B5EF4-FFF2-40B4-BE49-F238E27FC236}">
                <a16:creationId xmlns:a16="http://schemas.microsoft.com/office/drawing/2014/main" id="{DC4C13BB-1DC2-4E0A-B454-0CE45D4096ED}"/>
              </a:ext>
            </a:extLst>
          </p:cNvPr>
          <p:cNvGrpSpPr/>
          <p:nvPr/>
        </p:nvGrpSpPr>
        <p:grpSpPr>
          <a:xfrm>
            <a:off x="-1818978" y="3920275"/>
            <a:ext cx="724024" cy="668530"/>
            <a:chOff x="1999320" y="1708557"/>
            <a:chExt cx="1994038" cy="1841203"/>
          </a:xfrm>
        </p:grpSpPr>
        <p:sp>
          <p:nvSpPr>
            <p:cNvPr id="322" name="Diamond 321">
              <a:extLst>
                <a:ext uri="{FF2B5EF4-FFF2-40B4-BE49-F238E27FC236}">
                  <a16:creationId xmlns:a16="http://schemas.microsoft.com/office/drawing/2014/main" id="{638BE9E7-3379-4B55-8B75-FBAC0116D896}"/>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3" name="Diamond 322">
              <a:extLst>
                <a:ext uri="{FF2B5EF4-FFF2-40B4-BE49-F238E27FC236}">
                  <a16:creationId xmlns:a16="http://schemas.microsoft.com/office/drawing/2014/main" id="{36A90003-E704-4A85-A6AB-96C673046C43}"/>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4" name="Freeform: Shape 323">
              <a:extLst>
                <a:ext uri="{FF2B5EF4-FFF2-40B4-BE49-F238E27FC236}">
                  <a16:creationId xmlns:a16="http://schemas.microsoft.com/office/drawing/2014/main" id="{EEA54907-445B-4A9D-A928-272480BBDCA4}"/>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5" name="Freeform: Shape 324">
              <a:extLst>
                <a:ext uri="{FF2B5EF4-FFF2-40B4-BE49-F238E27FC236}">
                  <a16:creationId xmlns:a16="http://schemas.microsoft.com/office/drawing/2014/main" id="{88B954D0-4759-4858-8749-F8F024CF840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6" name="Group 325">
            <a:extLst>
              <a:ext uri="{FF2B5EF4-FFF2-40B4-BE49-F238E27FC236}">
                <a16:creationId xmlns:a16="http://schemas.microsoft.com/office/drawing/2014/main" id="{4E5EAAC6-7AD6-45F3-A863-58E8364A3B47}"/>
              </a:ext>
            </a:extLst>
          </p:cNvPr>
          <p:cNvGrpSpPr/>
          <p:nvPr/>
        </p:nvGrpSpPr>
        <p:grpSpPr>
          <a:xfrm>
            <a:off x="-1818978" y="3401604"/>
            <a:ext cx="724024" cy="668530"/>
            <a:chOff x="1999320" y="1708557"/>
            <a:chExt cx="1994038" cy="1841203"/>
          </a:xfrm>
        </p:grpSpPr>
        <p:sp>
          <p:nvSpPr>
            <p:cNvPr id="327" name="Diamond 326">
              <a:extLst>
                <a:ext uri="{FF2B5EF4-FFF2-40B4-BE49-F238E27FC236}">
                  <a16:creationId xmlns:a16="http://schemas.microsoft.com/office/drawing/2014/main" id="{76EB69DA-B604-4809-BD66-EE8DB3B0C37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8" name="Diamond 327">
              <a:extLst>
                <a:ext uri="{FF2B5EF4-FFF2-40B4-BE49-F238E27FC236}">
                  <a16:creationId xmlns:a16="http://schemas.microsoft.com/office/drawing/2014/main" id="{DB70A52D-DD6B-451F-83E9-FB098001C06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9" name="Freeform: Shape 328">
              <a:extLst>
                <a:ext uri="{FF2B5EF4-FFF2-40B4-BE49-F238E27FC236}">
                  <a16:creationId xmlns:a16="http://schemas.microsoft.com/office/drawing/2014/main" id="{6EF6D769-8988-4EB8-AC3E-0386FBE5C551}"/>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0" name="Freeform: Shape 329">
              <a:extLst>
                <a:ext uri="{FF2B5EF4-FFF2-40B4-BE49-F238E27FC236}">
                  <a16:creationId xmlns:a16="http://schemas.microsoft.com/office/drawing/2014/main" id="{473F885E-1723-439C-BAF1-2369B9A0653C}"/>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1" name="Group 330">
            <a:extLst>
              <a:ext uri="{FF2B5EF4-FFF2-40B4-BE49-F238E27FC236}">
                <a16:creationId xmlns:a16="http://schemas.microsoft.com/office/drawing/2014/main" id="{659F8AE1-69D7-45D6-ACE5-94DD30B2564B}"/>
              </a:ext>
            </a:extLst>
          </p:cNvPr>
          <p:cNvGrpSpPr/>
          <p:nvPr/>
        </p:nvGrpSpPr>
        <p:grpSpPr>
          <a:xfrm flipH="1" flipV="1">
            <a:off x="1785117" y="5100670"/>
            <a:ext cx="3127269" cy="692592"/>
            <a:chOff x="1430733" y="1940457"/>
            <a:chExt cx="3127269" cy="692592"/>
          </a:xfrm>
        </p:grpSpPr>
        <p:cxnSp>
          <p:nvCxnSpPr>
            <p:cNvPr id="332" name="Straight Connector 331">
              <a:extLst>
                <a:ext uri="{FF2B5EF4-FFF2-40B4-BE49-F238E27FC236}">
                  <a16:creationId xmlns:a16="http://schemas.microsoft.com/office/drawing/2014/main" id="{8FF1B5BE-B94D-412D-A1D5-05A2AB726FA2}"/>
                </a:ext>
              </a:extLst>
            </p:cNvPr>
            <p:cNvCxnSpPr>
              <a:cxnSpLocks/>
              <a:stCxn id="334" idx="6"/>
            </p:cNvCxnSpPr>
            <p:nvPr/>
          </p:nvCxnSpPr>
          <p:spPr>
            <a:xfrm flipV="1">
              <a:off x="1521449" y="2307330"/>
              <a:ext cx="2878888"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9BDA76D6-4A4D-4EBD-BCBA-35EF57ABCC91}"/>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4" name="Oval 333">
              <a:extLst>
                <a:ext uri="{FF2B5EF4-FFF2-40B4-BE49-F238E27FC236}">
                  <a16:creationId xmlns:a16="http://schemas.microsoft.com/office/drawing/2014/main" id="{A2DBAEA9-336A-4AA9-819F-48932FAFE1FC}"/>
                </a:ext>
              </a:extLst>
            </p:cNvPr>
            <p:cNvSpPr/>
            <p:nvPr/>
          </p:nvSpPr>
          <p:spPr>
            <a:xfrm>
              <a:off x="1430733"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35" name="TextBox 334">
              <a:extLst>
                <a:ext uri="{FF2B5EF4-FFF2-40B4-BE49-F238E27FC236}">
                  <a16:creationId xmlns:a16="http://schemas.microsoft.com/office/drawing/2014/main" id="{1C5F2D9E-ADBE-4C00-B0A5-C00C45ED5C2F}"/>
                </a:ext>
              </a:extLst>
            </p:cNvPr>
            <p:cNvSpPr txBox="1"/>
            <p:nvPr/>
          </p:nvSpPr>
          <p:spPr>
            <a:xfrm flipV="1">
              <a:off x="1472957" y="1940457"/>
              <a:ext cx="2929224"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£2,500 tax free cash (25%)</a:t>
              </a:r>
            </a:p>
          </p:txBody>
        </p:sp>
        <p:sp>
          <p:nvSpPr>
            <p:cNvPr id="336" name="Oval 335">
              <a:extLst>
                <a:ext uri="{FF2B5EF4-FFF2-40B4-BE49-F238E27FC236}">
                  <a16:creationId xmlns:a16="http://schemas.microsoft.com/office/drawing/2014/main" id="{CF97A5BB-3E64-4EF1-9C09-75609983E470}"/>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grpSp>
        <p:nvGrpSpPr>
          <p:cNvPr id="337" name="Group 336">
            <a:extLst>
              <a:ext uri="{FF2B5EF4-FFF2-40B4-BE49-F238E27FC236}">
                <a16:creationId xmlns:a16="http://schemas.microsoft.com/office/drawing/2014/main" id="{B4A34184-E697-4672-A642-3CC26D46A7DB}"/>
              </a:ext>
            </a:extLst>
          </p:cNvPr>
          <p:cNvGrpSpPr/>
          <p:nvPr/>
        </p:nvGrpSpPr>
        <p:grpSpPr>
          <a:xfrm flipH="1">
            <a:off x="1218977" y="2153454"/>
            <a:ext cx="3511977" cy="699153"/>
            <a:chOff x="1046025" y="1933896"/>
            <a:chExt cx="3511977" cy="699153"/>
          </a:xfrm>
        </p:grpSpPr>
        <p:cxnSp>
          <p:nvCxnSpPr>
            <p:cNvPr id="338" name="Straight Connector 337">
              <a:extLst>
                <a:ext uri="{FF2B5EF4-FFF2-40B4-BE49-F238E27FC236}">
                  <a16:creationId xmlns:a16="http://schemas.microsoft.com/office/drawing/2014/main" id="{4F73E771-DA77-40E5-B47F-5234D95AF243}"/>
                </a:ext>
              </a:extLst>
            </p:cNvPr>
            <p:cNvCxnSpPr>
              <a:cxnSpLocks/>
            </p:cNvCxnSpPr>
            <p:nvPr/>
          </p:nvCxnSpPr>
          <p:spPr>
            <a:xfrm>
              <a:off x="1605910" y="2310114"/>
              <a:ext cx="2795962"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1BE7D7CC-7E94-4DDE-9883-E0796AAF9746}"/>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0" name="Oval 339">
              <a:extLst>
                <a:ext uri="{FF2B5EF4-FFF2-40B4-BE49-F238E27FC236}">
                  <a16:creationId xmlns:a16="http://schemas.microsoft.com/office/drawing/2014/main" id="{8C7F2269-983E-47C7-958A-34893CBBE17A}"/>
                </a:ext>
              </a:extLst>
            </p:cNvPr>
            <p:cNvSpPr/>
            <p:nvPr/>
          </p:nvSpPr>
          <p:spPr>
            <a:xfrm>
              <a:off x="1560552"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41" name="TextBox 340">
              <a:extLst>
                <a:ext uri="{FF2B5EF4-FFF2-40B4-BE49-F238E27FC236}">
                  <a16:creationId xmlns:a16="http://schemas.microsoft.com/office/drawing/2014/main" id="{0B20544D-042E-460F-9F08-A74F4CAA4ACE}"/>
                </a:ext>
              </a:extLst>
            </p:cNvPr>
            <p:cNvSpPr txBox="1"/>
            <p:nvPr/>
          </p:nvSpPr>
          <p:spPr>
            <a:xfrm>
              <a:off x="1046025" y="1933896"/>
              <a:ext cx="3311700"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£7,500 assessed for tax</a:t>
              </a:r>
            </a:p>
          </p:txBody>
        </p:sp>
        <p:sp>
          <p:nvSpPr>
            <p:cNvPr id="342" name="Oval 341">
              <a:extLst>
                <a:ext uri="{FF2B5EF4-FFF2-40B4-BE49-F238E27FC236}">
                  <a16:creationId xmlns:a16="http://schemas.microsoft.com/office/drawing/2014/main" id="{CBA84F76-8182-410D-8873-659AF4D0F01A}"/>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grpSp>
        <p:nvGrpSpPr>
          <p:cNvPr id="343" name="Group 342">
            <a:extLst>
              <a:ext uri="{FF2B5EF4-FFF2-40B4-BE49-F238E27FC236}">
                <a16:creationId xmlns:a16="http://schemas.microsoft.com/office/drawing/2014/main" id="{17B5FC30-7454-438B-9815-BC3F7126FE78}"/>
              </a:ext>
            </a:extLst>
          </p:cNvPr>
          <p:cNvGrpSpPr/>
          <p:nvPr/>
        </p:nvGrpSpPr>
        <p:grpSpPr>
          <a:xfrm>
            <a:off x="5702321" y="2504678"/>
            <a:ext cx="1063190" cy="2121189"/>
            <a:chOff x="5702321" y="2504678"/>
            <a:chExt cx="1063190" cy="2121189"/>
          </a:xfrm>
        </p:grpSpPr>
        <p:grpSp>
          <p:nvGrpSpPr>
            <p:cNvPr id="344" name="Group 343">
              <a:extLst>
                <a:ext uri="{FF2B5EF4-FFF2-40B4-BE49-F238E27FC236}">
                  <a16:creationId xmlns:a16="http://schemas.microsoft.com/office/drawing/2014/main" id="{727794F6-06FB-4570-8C1C-E9D509981C85}"/>
                </a:ext>
              </a:extLst>
            </p:cNvPr>
            <p:cNvGrpSpPr/>
            <p:nvPr/>
          </p:nvGrpSpPr>
          <p:grpSpPr>
            <a:xfrm>
              <a:off x="5702321" y="2504678"/>
              <a:ext cx="1063190" cy="2104334"/>
              <a:chOff x="5702321" y="2504678"/>
              <a:chExt cx="1063190" cy="2104334"/>
            </a:xfrm>
          </p:grpSpPr>
          <p:grpSp>
            <p:nvGrpSpPr>
              <p:cNvPr id="346" name="Group 345">
                <a:extLst>
                  <a:ext uri="{FF2B5EF4-FFF2-40B4-BE49-F238E27FC236}">
                    <a16:creationId xmlns:a16="http://schemas.microsoft.com/office/drawing/2014/main" id="{C566D4B6-3C37-4DA0-B8D8-C636368FC075}"/>
                  </a:ext>
                </a:extLst>
              </p:cNvPr>
              <p:cNvGrpSpPr/>
              <p:nvPr/>
            </p:nvGrpSpPr>
            <p:grpSpPr>
              <a:xfrm>
                <a:off x="5702321" y="2636082"/>
                <a:ext cx="1063190" cy="1972930"/>
                <a:chOff x="5251160" y="2555595"/>
                <a:chExt cx="1063190" cy="1972930"/>
              </a:xfrm>
            </p:grpSpPr>
            <p:sp>
              <p:nvSpPr>
                <p:cNvPr id="351" name="Diamond 350">
                  <a:extLst>
                    <a:ext uri="{FF2B5EF4-FFF2-40B4-BE49-F238E27FC236}">
                      <a16:creationId xmlns:a16="http://schemas.microsoft.com/office/drawing/2014/main" id="{0965F8D0-D79F-4CEE-A190-094F124D4C95}"/>
                    </a:ext>
                  </a:extLst>
                </p:cNvPr>
                <p:cNvSpPr/>
                <p:nvPr/>
              </p:nvSpPr>
              <p:spPr>
                <a:xfrm>
                  <a:off x="5251160" y="4215768"/>
                  <a:ext cx="1063190" cy="312757"/>
                </a:xfrm>
                <a:prstGeom prst="diamond">
                  <a:avLst/>
                </a:prstGeom>
                <a:solidFill>
                  <a:srgbClr val="4F4F4F"/>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52" name="Group 351">
                  <a:extLst>
                    <a:ext uri="{FF2B5EF4-FFF2-40B4-BE49-F238E27FC236}">
                      <a16:creationId xmlns:a16="http://schemas.microsoft.com/office/drawing/2014/main" id="{7C561547-691A-4F08-95C7-4D913621A651}"/>
                    </a:ext>
                  </a:extLst>
                </p:cNvPr>
                <p:cNvGrpSpPr/>
                <p:nvPr/>
              </p:nvGrpSpPr>
              <p:grpSpPr>
                <a:xfrm>
                  <a:off x="5464727" y="2555595"/>
                  <a:ext cx="608896" cy="1905448"/>
                  <a:chOff x="5464727" y="2555595"/>
                  <a:chExt cx="608896" cy="1905448"/>
                </a:xfrm>
              </p:grpSpPr>
              <p:sp>
                <p:nvSpPr>
                  <p:cNvPr id="353" name="Diamond 352">
                    <a:extLst>
                      <a:ext uri="{FF2B5EF4-FFF2-40B4-BE49-F238E27FC236}">
                        <a16:creationId xmlns:a16="http://schemas.microsoft.com/office/drawing/2014/main" id="{8048EB01-83E1-43A3-86DB-08304BD126CE}"/>
                      </a:ext>
                    </a:extLst>
                  </p:cNvPr>
                  <p:cNvSpPr/>
                  <p:nvPr/>
                </p:nvSpPr>
                <p:spPr>
                  <a:xfrm>
                    <a:off x="5464727" y="2555595"/>
                    <a:ext cx="607759" cy="171167"/>
                  </a:xfrm>
                  <a:prstGeom prst="diamond">
                    <a:avLst/>
                  </a:prstGeom>
                  <a:solidFill>
                    <a:srgbClr val="1AAAF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4" name="Freeform: Shape 353">
                    <a:extLst>
                      <a:ext uri="{FF2B5EF4-FFF2-40B4-BE49-F238E27FC236}">
                        <a16:creationId xmlns:a16="http://schemas.microsoft.com/office/drawing/2014/main" id="{1258F483-2F5F-49EE-A42F-A57BAC1AE5E9}"/>
                      </a:ext>
                    </a:extLst>
                  </p:cNvPr>
                  <p:cNvSpPr/>
                  <p:nvPr/>
                </p:nvSpPr>
                <p:spPr>
                  <a:xfrm>
                    <a:off x="5766486" y="2639472"/>
                    <a:ext cx="307137" cy="1821571"/>
                  </a:xfrm>
                  <a:custGeom>
                    <a:avLst/>
                    <a:gdLst>
                      <a:gd name="connsiteX0" fmla="*/ 304658 w 307137"/>
                      <a:gd name="connsiteY0" fmla="*/ 0 h 1821571"/>
                      <a:gd name="connsiteX1" fmla="*/ 307137 w 307137"/>
                      <a:gd name="connsiteY1" fmla="*/ 0 h 1821571"/>
                      <a:gd name="connsiteX2" fmla="*/ 307137 w 307137"/>
                      <a:gd name="connsiteY2" fmla="*/ 543982 h 1821571"/>
                      <a:gd name="connsiteX3" fmla="*/ 306000 w 307137"/>
                      <a:gd name="connsiteY3" fmla="*/ 543982 h 1821571"/>
                      <a:gd name="connsiteX4" fmla="*/ 306000 w 307137"/>
                      <a:gd name="connsiteY4" fmla="*/ 1277589 h 1821571"/>
                      <a:gd name="connsiteX5" fmla="*/ 307137 w 307137"/>
                      <a:gd name="connsiteY5" fmla="*/ 1277589 h 1821571"/>
                      <a:gd name="connsiteX6" fmla="*/ 307137 w 307137"/>
                      <a:gd name="connsiteY6" fmla="*/ 1735420 h 1821571"/>
                      <a:gd name="connsiteX7" fmla="*/ 3259 w 307137"/>
                      <a:gd name="connsiteY7" fmla="*/ 1821003 h 1821571"/>
                      <a:gd name="connsiteX8" fmla="*/ 5276 w 307137"/>
                      <a:gd name="connsiteY8" fmla="*/ 1821571 h 1821571"/>
                      <a:gd name="connsiteX9" fmla="*/ 2797 w 307137"/>
                      <a:gd name="connsiteY9" fmla="*/ 1821571 h 1821571"/>
                      <a:gd name="connsiteX10" fmla="*/ 2797 w 307137"/>
                      <a:gd name="connsiteY10" fmla="*/ 1364691 h 1821571"/>
                      <a:gd name="connsiteX11" fmla="*/ 0 w 307137"/>
                      <a:gd name="connsiteY11" fmla="*/ 1364691 h 1821571"/>
                      <a:gd name="connsiteX12" fmla="*/ 0 w 307137"/>
                      <a:gd name="connsiteY12" fmla="*/ 485547 h 1821571"/>
                      <a:gd name="connsiteX13" fmla="*/ 2797 w 307137"/>
                      <a:gd name="connsiteY13" fmla="*/ 485547 h 1821571"/>
                      <a:gd name="connsiteX14" fmla="*/ 2797 w 307137"/>
                      <a:gd name="connsiteY14" fmla="*/ 86151 h 1821571"/>
                      <a:gd name="connsiteX15" fmla="*/ 306675 w 307137"/>
                      <a:gd name="connsiteY15" fmla="*/ 568 h 182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137" h="1821571">
                        <a:moveTo>
                          <a:pt x="304658" y="0"/>
                        </a:moveTo>
                        <a:lnTo>
                          <a:pt x="307137" y="0"/>
                        </a:lnTo>
                        <a:lnTo>
                          <a:pt x="307137" y="543982"/>
                        </a:lnTo>
                        <a:lnTo>
                          <a:pt x="306000" y="543982"/>
                        </a:lnTo>
                        <a:lnTo>
                          <a:pt x="306000" y="1277589"/>
                        </a:lnTo>
                        <a:lnTo>
                          <a:pt x="307137" y="1277589"/>
                        </a:lnTo>
                        <a:lnTo>
                          <a:pt x="307137" y="1735420"/>
                        </a:lnTo>
                        <a:lnTo>
                          <a:pt x="3259" y="1821003"/>
                        </a:lnTo>
                        <a:lnTo>
                          <a:pt x="5276" y="1821571"/>
                        </a:lnTo>
                        <a:lnTo>
                          <a:pt x="2797" y="1821571"/>
                        </a:lnTo>
                        <a:lnTo>
                          <a:pt x="2797" y="1364691"/>
                        </a:lnTo>
                        <a:lnTo>
                          <a:pt x="0" y="1364691"/>
                        </a:lnTo>
                        <a:lnTo>
                          <a:pt x="0" y="485547"/>
                        </a:lnTo>
                        <a:lnTo>
                          <a:pt x="2797" y="485547"/>
                        </a:lnTo>
                        <a:lnTo>
                          <a:pt x="2797" y="86151"/>
                        </a:lnTo>
                        <a:lnTo>
                          <a:pt x="306675" y="568"/>
                        </a:ln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5" name="Freeform: Shape 354">
                    <a:extLst>
                      <a:ext uri="{FF2B5EF4-FFF2-40B4-BE49-F238E27FC236}">
                        <a16:creationId xmlns:a16="http://schemas.microsoft.com/office/drawing/2014/main" id="{A5D0A05D-1F1C-400E-9117-957BB39EE15D}"/>
                      </a:ext>
                    </a:extLst>
                  </p:cNvPr>
                  <p:cNvSpPr/>
                  <p:nvPr/>
                </p:nvSpPr>
                <p:spPr>
                  <a:xfrm rot="10800000" flipH="1">
                    <a:off x="5464727" y="2639472"/>
                    <a:ext cx="306000" cy="1820952"/>
                  </a:xfrm>
                  <a:custGeom>
                    <a:avLst/>
                    <a:gdLst>
                      <a:gd name="connsiteX0" fmla="*/ 215 w 306000"/>
                      <a:gd name="connsiteY0" fmla="*/ 1820952 h 1820952"/>
                      <a:gd name="connsiteX1" fmla="*/ 2694 w 306000"/>
                      <a:gd name="connsiteY1" fmla="*/ 1820952 h 1820952"/>
                      <a:gd name="connsiteX2" fmla="*/ 677 w 306000"/>
                      <a:gd name="connsiteY2" fmla="*/ 1820384 h 1820952"/>
                      <a:gd name="connsiteX3" fmla="*/ 304555 w 306000"/>
                      <a:gd name="connsiteY3" fmla="*/ 1734801 h 1820952"/>
                      <a:gd name="connsiteX4" fmla="*/ 304555 w 306000"/>
                      <a:gd name="connsiteY4" fmla="*/ 1338979 h 1820952"/>
                      <a:gd name="connsiteX5" fmla="*/ 306000 w 306000"/>
                      <a:gd name="connsiteY5" fmla="*/ 1338979 h 1820952"/>
                      <a:gd name="connsiteX6" fmla="*/ 306000 w 306000"/>
                      <a:gd name="connsiteY6" fmla="*/ 459835 h 1820952"/>
                      <a:gd name="connsiteX7" fmla="*/ 304556 w 306000"/>
                      <a:gd name="connsiteY7" fmla="*/ 459835 h 1820952"/>
                      <a:gd name="connsiteX8" fmla="*/ 304556 w 306000"/>
                      <a:gd name="connsiteY8" fmla="*/ 0 h 1820952"/>
                      <a:gd name="connsiteX9" fmla="*/ 302077 w 306000"/>
                      <a:gd name="connsiteY9" fmla="*/ 0 h 1820952"/>
                      <a:gd name="connsiteX10" fmla="*/ 304094 w 306000"/>
                      <a:gd name="connsiteY10" fmla="*/ 568 h 1820952"/>
                      <a:gd name="connsiteX11" fmla="*/ 216 w 306000"/>
                      <a:gd name="connsiteY11" fmla="*/ 86151 h 1820952"/>
                      <a:gd name="connsiteX12" fmla="*/ 216 w 306000"/>
                      <a:gd name="connsiteY12" fmla="*/ 459835 h 1820952"/>
                      <a:gd name="connsiteX13" fmla="*/ 0 w 306000"/>
                      <a:gd name="connsiteY13" fmla="*/ 459835 h 1820952"/>
                      <a:gd name="connsiteX14" fmla="*/ 0 w 306000"/>
                      <a:gd name="connsiteY14" fmla="*/ 1338979 h 1820952"/>
                      <a:gd name="connsiteX15" fmla="*/ 215 w 306000"/>
                      <a:gd name="connsiteY15" fmla="*/ 1338979 h 182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000" h="1820952">
                        <a:moveTo>
                          <a:pt x="215" y="1820952"/>
                        </a:moveTo>
                        <a:lnTo>
                          <a:pt x="2694" y="1820952"/>
                        </a:lnTo>
                        <a:lnTo>
                          <a:pt x="677" y="1820384"/>
                        </a:lnTo>
                        <a:lnTo>
                          <a:pt x="304555" y="1734801"/>
                        </a:lnTo>
                        <a:lnTo>
                          <a:pt x="304555" y="1338979"/>
                        </a:lnTo>
                        <a:lnTo>
                          <a:pt x="306000" y="1338979"/>
                        </a:lnTo>
                        <a:lnTo>
                          <a:pt x="306000" y="459835"/>
                        </a:lnTo>
                        <a:lnTo>
                          <a:pt x="304556" y="459835"/>
                        </a:lnTo>
                        <a:lnTo>
                          <a:pt x="304556" y="0"/>
                        </a:lnTo>
                        <a:lnTo>
                          <a:pt x="302077" y="0"/>
                        </a:lnTo>
                        <a:lnTo>
                          <a:pt x="304094" y="568"/>
                        </a:lnTo>
                        <a:lnTo>
                          <a:pt x="216" y="86151"/>
                        </a:lnTo>
                        <a:lnTo>
                          <a:pt x="216" y="459835"/>
                        </a:lnTo>
                        <a:lnTo>
                          <a:pt x="0" y="459835"/>
                        </a:lnTo>
                        <a:lnTo>
                          <a:pt x="0" y="1338979"/>
                        </a:lnTo>
                        <a:lnTo>
                          <a:pt x="215" y="1338979"/>
                        </a:ln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347" name="Group 346">
                <a:extLst>
                  <a:ext uri="{FF2B5EF4-FFF2-40B4-BE49-F238E27FC236}">
                    <a16:creationId xmlns:a16="http://schemas.microsoft.com/office/drawing/2014/main" id="{79132E38-D7CF-4A72-9C51-EF7E56A0CEE1}"/>
                  </a:ext>
                </a:extLst>
              </p:cNvPr>
              <p:cNvGrpSpPr/>
              <p:nvPr/>
            </p:nvGrpSpPr>
            <p:grpSpPr>
              <a:xfrm>
                <a:off x="5911864" y="2504678"/>
                <a:ext cx="611783" cy="302571"/>
                <a:chOff x="7022130" y="2566108"/>
                <a:chExt cx="611783" cy="302571"/>
              </a:xfrm>
            </p:grpSpPr>
            <p:sp>
              <p:nvSpPr>
                <p:cNvPr id="348" name="Freeform: Shape 347">
                  <a:extLst>
                    <a:ext uri="{FF2B5EF4-FFF2-40B4-BE49-F238E27FC236}">
                      <a16:creationId xmlns:a16="http://schemas.microsoft.com/office/drawing/2014/main" id="{F2ED162D-27BC-41B0-8715-87223CF65ABF}"/>
                    </a:ext>
                  </a:extLst>
                </p:cNvPr>
                <p:cNvSpPr/>
                <p:nvPr/>
              </p:nvSpPr>
              <p:spPr>
                <a:xfrm flipH="1">
                  <a:off x="7022130" y="2651529"/>
                  <a:ext cx="304340" cy="216533"/>
                </a:xfrm>
                <a:custGeom>
                  <a:avLst/>
                  <a:gdLst>
                    <a:gd name="connsiteX0" fmla="*/ 304340 w 304340"/>
                    <a:gd name="connsiteY0" fmla="*/ 0 h 216533"/>
                    <a:gd name="connsiteX1" fmla="*/ 0 w 304340"/>
                    <a:gd name="connsiteY1" fmla="*/ 85713 h 216533"/>
                    <a:gd name="connsiteX2" fmla="*/ 0 w 304340"/>
                    <a:gd name="connsiteY2" fmla="*/ 216533 h 216533"/>
                    <a:gd name="connsiteX3" fmla="*/ 2479 w 304340"/>
                    <a:gd name="connsiteY3" fmla="*/ 216533 h 216533"/>
                    <a:gd name="connsiteX4" fmla="*/ 462 w 304340"/>
                    <a:gd name="connsiteY4" fmla="*/ 215965 h 216533"/>
                    <a:gd name="connsiteX5" fmla="*/ 304340 w 304340"/>
                    <a:gd name="connsiteY5" fmla="*/ 130382 h 21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40" h="216533">
                      <a:moveTo>
                        <a:pt x="304340" y="0"/>
                      </a:moveTo>
                      <a:lnTo>
                        <a:pt x="0" y="85713"/>
                      </a:lnTo>
                      <a:lnTo>
                        <a:pt x="0" y="216533"/>
                      </a:lnTo>
                      <a:lnTo>
                        <a:pt x="2479" y="216533"/>
                      </a:lnTo>
                      <a:lnTo>
                        <a:pt x="462" y="215965"/>
                      </a:lnTo>
                      <a:lnTo>
                        <a:pt x="304340" y="130382"/>
                      </a:lnTo>
                      <a:close/>
                    </a:path>
                  </a:pathLst>
                </a:custGeom>
                <a:solidFill>
                  <a:srgbClr val="C2E7FE">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9" name="Freeform: Shape 348">
                  <a:extLst>
                    <a:ext uri="{FF2B5EF4-FFF2-40B4-BE49-F238E27FC236}">
                      <a16:creationId xmlns:a16="http://schemas.microsoft.com/office/drawing/2014/main" id="{77D93434-3BA2-42B5-A9EF-8D7EAABF9570}"/>
                    </a:ext>
                  </a:extLst>
                </p:cNvPr>
                <p:cNvSpPr/>
                <p:nvPr/>
              </p:nvSpPr>
              <p:spPr>
                <a:xfrm>
                  <a:off x="7329573" y="2651595"/>
                  <a:ext cx="304340" cy="217084"/>
                </a:xfrm>
                <a:custGeom>
                  <a:avLst/>
                  <a:gdLst>
                    <a:gd name="connsiteX0" fmla="*/ 304340 w 304340"/>
                    <a:gd name="connsiteY0" fmla="*/ 0 h 217084"/>
                    <a:gd name="connsiteX1" fmla="*/ 304340 w 304340"/>
                    <a:gd name="connsiteY1" fmla="*/ 130933 h 217084"/>
                    <a:gd name="connsiteX2" fmla="*/ 462 w 304340"/>
                    <a:gd name="connsiteY2" fmla="*/ 216516 h 217084"/>
                    <a:gd name="connsiteX3" fmla="*/ 2479 w 304340"/>
                    <a:gd name="connsiteY3" fmla="*/ 217084 h 217084"/>
                    <a:gd name="connsiteX4" fmla="*/ 0 w 304340"/>
                    <a:gd name="connsiteY4" fmla="*/ 217084 h 217084"/>
                    <a:gd name="connsiteX5" fmla="*/ 0 w 304340"/>
                    <a:gd name="connsiteY5" fmla="*/ 85647 h 217084"/>
                    <a:gd name="connsiteX6" fmla="*/ 117 w 304340"/>
                    <a:gd name="connsiteY6" fmla="*/ 85680 h 21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40" h="217084">
                      <a:moveTo>
                        <a:pt x="304340" y="0"/>
                      </a:moveTo>
                      <a:lnTo>
                        <a:pt x="304340" y="130933"/>
                      </a:lnTo>
                      <a:lnTo>
                        <a:pt x="462" y="216516"/>
                      </a:lnTo>
                      <a:lnTo>
                        <a:pt x="2479" y="217084"/>
                      </a:lnTo>
                      <a:lnTo>
                        <a:pt x="0" y="217084"/>
                      </a:lnTo>
                      <a:lnTo>
                        <a:pt x="0" y="85647"/>
                      </a:lnTo>
                      <a:lnTo>
                        <a:pt x="117" y="85680"/>
                      </a:lnTo>
                      <a:close/>
                    </a:path>
                  </a:pathLst>
                </a:custGeom>
                <a:solidFill>
                  <a:srgbClr val="C2E7FE">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0" name="Diamond 349">
                  <a:extLst>
                    <a:ext uri="{FF2B5EF4-FFF2-40B4-BE49-F238E27FC236}">
                      <a16:creationId xmlns:a16="http://schemas.microsoft.com/office/drawing/2014/main" id="{A8DE56ED-439B-4228-86C0-66F0D7EF80FF}"/>
                    </a:ext>
                  </a:extLst>
                </p:cNvPr>
                <p:cNvSpPr/>
                <p:nvPr/>
              </p:nvSpPr>
              <p:spPr>
                <a:xfrm>
                  <a:off x="7025476" y="2566108"/>
                  <a:ext cx="607759" cy="171167"/>
                </a:xfrm>
                <a:prstGeom prst="diamond">
                  <a:avLst/>
                </a:prstGeom>
                <a:solidFill>
                  <a:srgbClr val="1AAAFA">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345" name="TextBox 344">
              <a:extLst>
                <a:ext uri="{FF2B5EF4-FFF2-40B4-BE49-F238E27FC236}">
                  <a16:creationId xmlns:a16="http://schemas.microsoft.com/office/drawing/2014/main" id="{825F472A-FCC9-4A41-9BCE-3197EC680DF5}"/>
                </a:ext>
              </a:extLst>
            </p:cNvPr>
            <p:cNvSpPr txBox="1"/>
            <p:nvPr/>
          </p:nvSpPr>
          <p:spPr>
            <a:xfrm rot="5400000">
              <a:off x="5341627" y="3508169"/>
              <a:ext cx="1981480" cy="253916"/>
            </a:xfrm>
            <a:prstGeom prst="rect">
              <a:avLst/>
            </a:prstGeom>
            <a:noFill/>
            <a:scene3d>
              <a:camera prst="orthographicFront">
                <a:rot lat="2400000" lon="0" rev="0"/>
              </a:camera>
              <a:lightRig rig="threePt" dir="t"/>
            </a:scene3d>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rPr>
                <a:t>Basic Rate Tax (20%)</a:t>
              </a:r>
            </a:p>
          </p:txBody>
        </p:sp>
      </p:grpSp>
      <p:grpSp>
        <p:nvGrpSpPr>
          <p:cNvPr id="356" name="Group 355">
            <a:extLst>
              <a:ext uri="{FF2B5EF4-FFF2-40B4-BE49-F238E27FC236}">
                <a16:creationId xmlns:a16="http://schemas.microsoft.com/office/drawing/2014/main" id="{D2A2C84A-0CA1-43A2-9960-A2CD6F770B37}"/>
              </a:ext>
            </a:extLst>
          </p:cNvPr>
          <p:cNvGrpSpPr/>
          <p:nvPr/>
        </p:nvGrpSpPr>
        <p:grpSpPr>
          <a:xfrm>
            <a:off x="5822643" y="2332318"/>
            <a:ext cx="822281" cy="371151"/>
            <a:chOff x="4334679" y="3873293"/>
            <a:chExt cx="2690961" cy="1214614"/>
          </a:xfrm>
        </p:grpSpPr>
        <p:sp>
          <p:nvSpPr>
            <p:cNvPr id="357" name="Diamond 356">
              <a:extLst>
                <a:ext uri="{FF2B5EF4-FFF2-40B4-BE49-F238E27FC236}">
                  <a16:creationId xmlns:a16="http://schemas.microsoft.com/office/drawing/2014/main" id="{8449CE34-8115-42C4-9EAB-3D10D48B1866}"/>
                </a:ext>
              </a:extLst>
            </p:cNvPr>
            <p:cNvSpPr/>
            <p:nvPr/>
          </p:nvSpPr>
          <p:spPr>
            <a:xfrm>
              <a:off x="4335547" y="3873293"/>
              <a:ext cx="2690093" cy="757632"/>
            </a:xfrm>
            <a:prstGeom prst="diamond">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8" name="Freeform: Shape 357">
              <a:extLst>
                <a:ext uri="{FF2B5EF4-FFF2-40B4-BE49-F238E27FC236}">
                  <a16:creationId xmlns:a16="http://schemas.microsoft.com/office/drawing/2014/main" id="{E77835DB-1FE7-47A8-8600-0FA997FACB52}"/>
                </a:ext>
              </a:extLst>
            </p:cNvPr>
            <p:cNvSpPr/>
            <p:nvPr/>
          </p:nvSpPr>
          <p:spPr>
            <a:xfrm>
              <a:off x="4334679" y="4251987"/>
              <a:ext cx="1346984" cy="835920"/>
            </a:xfrm>
            <a:custGeom>
              <a:avLst/>
              <a:gdLst>
                <a:gd name="connsiteX0" fmla="*/ 0 w 1346984"/>
                <a:gd name="connsiteY0" fmla="*/ 0 h 835920"/>
                <a:gd name="connsiteX1" fmla="*/ 1346984 w 1346984"/>
                <a:gd name="connsiteY1" fmla="*/ 379361 h 835920"/>
                <a:gd name="connsiteX2" fmla="*/ 1346984 w 1346984"/>
                <a:gd name="connsiteY2" fmla="*/ 835920 h 835920"/>
                <a:gd name="connsiteX3" fmla="*/ 0 w 1346984"/>
                <a:gd name="connsiteY3" fmla="*/ 456559 h 835920"/>
              </a:gdLst>
              <a:ahLst/>
              <a:cxnLst>
                <a:cxn ang="0">
                  <a:pos x="connsiteX0" y="connsiteY0"/>
                </a:cxn>
                <a:cxn ang="0">
                  <a:pos x="connsiteX1" y="connsiteY1"/>
                </a:cxn>
                <a:cxn ang="0">
                  <a:pos x="connsiteX2" y="connsiteY2"/>
                </a:cxn>
                <a:cxn ang="0">
                  <a:pos x="connsiteX3" y="connsiteY3"/>
                </a:cxn>
              </a:cxnLst>
              <a:rect l="l" t="t" r="r" b="b"/>
              <a:pathLst>
                <a:path w="1346984" h="835920">
                  <a:moveTo>
                    <a:pt x="0" y="0"/>
                  </a:moveTo>
                  <a:lnTo>
                    <a:pt x="1346984" y="379361"/>
                  </a:lnTo>
                  <a:lnTo>
                    <a:pt x="1346984" y="835920"/>
                  </a:lnTo>
                  <a:lnTo>
                    <a:pt x="0" y="456559"/>
                  </a:ln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9" name="Freeform: Shape 358">
              <a:extLst>
                <a:ext uri="{FF2B5EF4-FFF2-40B4-BE49-F238E27FC236}">
                  <a16:creationId xmlns:a16="http://schemas.microsoft.com/office/drawing/2014/main" id="{DBD9D18C-1D8F-4FFB-AA6D-E246FAA8BE22}"/>
                </a:ext>
              </a:extLst>
            </p:cNvPr>
            <p:cNvSpPr/>
            <p:nvPr/>
          </p:nvSpPr>
          <p:spPr>
            <a:xfrm flipH="1">
              <a:off x="5678656" y="4251547"/>
              <a:ext cx="1346984" cy="835920"/>
            </a:xfrm>
            <a:custGeom>
              <a:avLst/>
              <a:gdLst>
                <a:gd name="connsiteX0" fmla="*/ 0 w 1346984"/>
                <a:gd name="connsiteY0" fmla="*/ 0 h 835920"/>
                <a:gd name="connsiteX1" fmla="*/ 1346984 w 1346984"/>
                <a:gd name="connsiteY1" fmla="*/ 379361 h 835920"/>
                <a:gd name="connsiteX2" fmla="*/ 1346984 w 1346984"/>
                <a:gd name="connsiteY2" fmla="*/ 835920 h 835920"/>
                <a:gd name="connsiteX3" fmla="*/ 0 w 1346984"/>
                <a:gd name="connsiteY3" fmla="*/ 456559 h 835920"/>
              </a:gdLst>
              <a:ahLst/>
              <a:cxnLst>
                <a:cxn ang="0">
                  <a:pos x="connsiteX0" y="connsiteY0"/>
                </a:cxn>
                <a:cxn ang="0">
                  <a:pos x="connsiteX1" y="connsiteY1"/>
                </a:cxn>
                <a:cxn ang="0">
                  <a:pos x="connsiteX2" y="connsiteY2"/>
                </a:cxn>
                <a:cxn ang="0">
                  <a:pos x="connsiteX3" y="connsiteY3"/>
                </a:cxn>
              </a:cxnLst>
              <a:rect l="l" t="t" r="r" b="b"/>
              <a:pathLst>
                <a:path w="1346984" h="835920">
                  <a:moveTo>
                    <a:pt x="0" y="0"/>
                  </a:moveTo>
                  <a:lnTo>
                    <a:pt x="1346984" y="379361"/>
                  </a:lnTo>
                  <a:lnTo>
                    <a:pt x="1346984" y="835920"/>
                  </a:lnTo>
                  <a:lnTo>
                    <a:pt x="0" y="456559"/>
                  </a:lnTo>
                  <a:close/>
                </a:path>
              </a:pathLst>
            </a:custGeom>
            <a:solidFill>
              <a:srgbClr val="BCBC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360" name="Straight Connector 359">
            <a:extLst>
              <a:ext uri="{FF2B5EF4-FFF2-40B4-BE49-F238E27FC236}">
                <a16:creationId xmlns:a16="http://schemas.microsoft.com/office/drawing/2014/main" id="{E85A62C0-651A-402E-9219-A280C9D5E018}"/>
              </a:ext>
            </a:extLst>
          </p:cNvPr>
          <p:cNvCxnSpPr>
            <a:cxnSpLocks/>
          </p:cNvCxnSpPr>
          <p:nvPr/>
        </p:nvCxnSpPr>
        <p:spPr>
          <a:xfrm flipH="1">
            <a:off x="6593503" y="2878793"/>
            <a:ext cx="332100" cy="0"/>
          </a:xfrm>
          <a:prstGeom prst="line">
            <a:avLst/>
          </a:prstGeom>
          <a:ln w="15875">
            <a:solidFill>
              <a:schemeClr val="bg2">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61" name="TextBox 360">
            <a:extLst>
              <a:ext uri="{FF2B5EF4-FFF2-40B4-BE49-F238E27FC236}">
                <a16:creationId xmlns:a16="http://schemas.microsoft.com/office/drawing/2014/main" id="{5C746D5B-9E98-43E5-84DC-0E4E70B858AA}"/>
              </a:ext>
            </a:extLst>
          </p:cNvPr>
          <p:cNvSpPr txBox="1"/>
          <p:nvPr/>
        </p:nvSpPr>
        <p:spPr>
          <a:xfrm>
            <a:off x="6936859" y="2688258"/>
            <a:ext cx="1085630" cy="40011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7ABFD"/>
                </a:solidFill>
                <a:effectLst/>
                <a:uLnTx/>
                <a:uFillTx/>
                <a:latin typeface="Arial" panose="020B0604020202020204" pitchFamily="34" charset="0"/>
                <a:ea typeface="ヒラギノ角ゴ Pro W3"/>
              </a:rPr>
              <a:t>£1,500</a:t>
            </a:r>
          </a:p>
        </p:txBody>
      </p:sp>
      <p:sp>
        <p:nvSpPr>
          <p:cNvPr id="362" name="TextBox 361">
            <a:extLst>
              <a:ext uri="{FF2B5EF4-FFF2-40B4-BE49-F238E27FC236}">
                <a16:creationId xmlns:a16="http://schemas.microsoft.com/office/drawing/2014/main" id="{E261EDCB-774B-4A05-A89C-BC090205493F}"/>
              </a:ext>
            </a:extLst>
          </p:cNvPr>
          <p:cNvSpPr txBox="1"/>
          <p:nvPr/>
        </p:nvSpPr>
        <p:spPr>
          <a:xfrm>
            <a:off x="6932313" y="3018277"/>
            <a:ext cx="2087861" cy="27699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06060"/>
                </a:solidFill>
                <a:effectLst/>
                <a:uLnTx/>
                <a:uFillTx/>
                <a:latin typeface="Arial" panose="020B0604020202020204" pitchFamily="34" charset="0"/>
                <a:ea typeface="ヒラギノ角ゴ Pro W3"/>
              </a:rPr>
              <a:t>tax charge</a:t>
            </a:r>
          </a:p>
        </p:txBody>
      </p:sp>
      <p:sp>
        <p:nvSpPr>
          <p:cNvPr id="363" name="Rectangle 362">
            <a:extLst>
              <a:ext uri="{FF2B5EF4-FFF2-40B4-BE49-F238E27FC236}">
                <a16:creationId xmlns:a16="http://schemas.microsoft.com/office/drawing/2014/main" id="{2E5B7009-90CE-426F-82DF-154AF35D48D5}"/>
              </a:ext>
            </a:extLst>
          </p:cNvPr>
          <p:cNvSpPr/>
          <p:nvPr/>
        </p:nvSpPr>
        <p:spPr>
          <a:xfrm>
            <a:off x="455393" y="983955"/>
            <a:ext cx="8350685"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Based on an individual who has no available Personal Allowance in retirement and will pay basic rate tax on withdrawals.</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spTree>
    <p:custDataLst>
      <p:tags r:id="rId1"/>
    </p:custDataLst>
    <p:extLst>
      <p:ext uri="{BB962C8B-B14F-4D97-AF65-F5344CB8AC3E}">
        <p14:creationId xmlns:p14="http://schemas.microsoft.com/office/powerpoint/2010/main" val="1978386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wipe(down)">
                                          <p:cBhvr>
                                            <p:cTn id="15" dur="850"/>
                                            <p:tgtEl>
                                              <p:spTgt spid="343"/>
                                            </p:tgtEl>
                                          </p:cBhvr>
                                        </p:animEffect>
                                      </p:childTnLst>
                                    </p:cTn>
                                  </p:par>
                                </p:childTnLst>
                              </p:cTn>
                            </p:par>
                            <p:par>
                              <p:cTn id="16" fill="hold">
                                <p:stCondLst>
                                  <p:cond delay="2100"/>
                                </p:stCondLst>
                                <p:childTnLst>
                                  <p:par>
                                    <p:cTn id="17" presetID="1" presetClass="entr" presetSubtype="0" fill="hold" nodeType="after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childTnLst>
                              </p:cTn>
                            </p:par>
                            <p:par>
                              <p:cTn id="19" fill="hold">
                                <p:stCondLst>
                                  <p:cond delay="2100"/>
                                </p:stCondLst>
                                <p:childTnLst>
                                  <p:par>
                                    <p:cTn id="20" presetID="42" presetClass="path" presetSubtype="0" accel="50000" fill="hold" nodeType="afterEffect" p14:presetBounceEnd="20000">
                                      <p:stCondLst>
                                        <p:cond delay="0"/>
                                      </p:stCondLst>
                                      <p:childTnLst>
                                        <p:animMotion origin="layout" path="M -8.33333E-7 3.7037E-7 L -8.33333E-7 0.05625 " pathEditMode="relative" rAng="0" ptsTypes="AA" p14:bounceEnd="20000">
                                          <p:cBhvr>
                                            <p:cTn id="21" dur="750" spd="-100000" fill="hold"/>
                                            <p:tgtEl>
                                              <p:spTgt spid="356"/>
                                            </p:tgtEl>
                                            <p:attrNameLst>
                                              <p:attrName>ppt_x</p:attrName>
                                              <p:attrName>ppt_y</p:attrName>
                                            </p:attrNameLst>
                                          </p:cBhvr>
                                          <p:rCtr x="0" y="2801"/>
                                        </p:animMotion>
                                      </p:childTnLst>
                                    </p:cTn>
                                  </p:par>
                                </p:childTnLst>
                              </p:cTn>
                            </p:par>
                            <p:par>
                              <p:cTn id="22" fill="hold">
                                <p:stCondLst>
                                  <p:cond delay="2850"/>
                                </p:stCondLst>
                                <p:childTnLst>
                                  <p:par>
                                    <p:cTn id="23" presetID="22" presetClass="entr" presetSubtype="8" fill="hold" nodeType="afterEffect">
                                      <p:stCondLst>
                                        <p:cond delay="0"/>
                                      </p:stCondLst>
                                      <p:childTnLst>
                                        <p:set>
                                          <p:cBhvr>
                                            <p:cTn id="24" dur="1" fill="hold">
                                              <p:stCondLst>
                                                <p:cond delay="0"/>
                                              </p:stCondLst>
                                            </p:cTn>
                                            <p:tgtEl>
                                              <p:spTgt spid="360"/>
                                            </p:tgtEl>
                                            <p:attrNameLst>
                                              <p:attrName>style.visibility</p:attrName>
                                            </p:attrNameLst>
                                          </p:cBhvr>
                                          <p:to>
                                            <p:strVal val="visible"/>
                                          </p:to>
                                        </p:set>
                                        <p:animEffect transition="in" filter="wipe(left)">
                                          <p:cBhvr>
                                            <p:cTn id="25" dur="250"/>
                                            <p:tgtEl>
                                              <p:spTgt spid="360"/>
                                            </p:tgtEl>
                                          </p:cBhvr>
                                        </p:animEffect>
                                      </p:childTnLst>
                                    </p:cTn>
                                  </p:par>
                                </p:childTnLst>
                              </p:cTn>
                            </p:par>
                            <p:par>
                              <p:cTn id="26" fill="hold">
                                <p:stCondLst>
                                  <p:cond delay="3100"/>
                                </p:stCondLst>
                                <p:childTnLst>
                                  <p:par>
                                    <p:cTn id="27" presetID="10" presetClass="entr" presetSubtype="0" fill="hold" grpId="0" nodeType="afterEffect">
                                      <p:stCondLst>
                                        <p:cond delay="0"/>
                                      </p:stCondLst>
                                      <p:childTnLst>
                                        <p:set>
                                          <p:cBhvr>
                                            <p:cTn id="28" dur="1" fill="hold">
                                              <p:stCondLst>
                                                <p:cond delay="0"/>
                                              </p:stCondLst>
                                            </p:cTn>
                                            <p:tgtEl>
                                              <p:spTgt spid="361"/>
                                            </p:tgtEl>
                                            <p:attrNameLst>
                                              <p:attrName>style.visibility</p:attrName>
                                            </p:attrNameLst>
                                          </p:cBhvr>
                                          <p:to>
                                            <p:strVal val="visible"/>
                                          </p:to>
                                        </p:set>
                                        <p:animEffect transition="in" filter="fade">
                                          <p:cBhvr>
                                            <p:cTn id="29" dur="500"/>
                                            <p:tgtEl>
                                              <p:spTgt spid="3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2"/>
                                            </p:tgtEl>
                                            <p:attrNameLst>
                                              <p:attrName>style.visibility</p:attrName>
                                            </p:attrNameLst>
                                          </p:cBhvr>
                                          <p:to>
                                            <p:strVal val="visible"/>
                                          </p:to>
                                        </p:set>
                                        <p:animEffect transition="in" filter="fade">
                                          <p:cBhvr>
                                            <p:cTn id="32"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p:bldP spid="36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wipe(down)">
                                          <p:cBhvr>
                                            <p:cTn id="15" dur="850"/>
                                            <p:tgtEl>
                                              <p:spTgt spid="343"/>
                                            </p:tgtEl>
                                          </p:cBhvr>
                                        </p:animEffect>
                                      </p:childTnLst>
                                    </p:cTn>
                                  </p:par>
                                </p:childTnLst>
                              </p:cTn>
                            </p:par>
                            <p:par>
                              <p:cTn id="16" fill="hold">
                                <p:stCondLst>
                                  <p:cond delay="2100"/>
                                </p:stCondLst>
                                <p:childTnLst>
                                  <p:par>
                                    <p:cTn id="17" presetID="1" presetClass="entr" presetSubtype="0" fill="hold" nodeType="after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childTnLst>
                              </p:cTn>
                            </p:par>
                            <p:par>
                              <p:cTn id="19" fill="hold">
                                <p:stCondLst>
                                  <p:cond delay="2100"/>
                                </p:stCondLst>
                                <p:childTnLst>
                                  <p:par>
                                    <p:cTn id="20" presetID="42" presetClass="path" presetSubtype="0" accel="50000" fill="hold" nodeType="afterEffect">
                                      <p:stCondLst>
                                        <p:cond delay="0"/>
                                      </p:stCondLst>
                                      <p:childTnLst>
                                        <p:animMotion origin="layout" path="M -8.33333E-7 3.7037E-7 L -8.33333E-7 0.05625 " pathEditMode="relative" rAng="0" ptsTypes="AA">
                                          <p:cBhvr>
                                            <p:cTn id="21" dur="750" spd="-100000" fill="hold"/>
                                            <p:tgtEl>
                                              <p:spTgt spid="356"/>
                                            </p:tgtEl>
                                            <p:attrNameLst>
                                              <p:attrName>ppt_x</p:attrName>
                                              <p:attrName>ppt_y</p:attrName>
                                            </p:attrNameLst>
                                          </p:cBhvr>
                                          <p:rCtr x="0" y="2801"/>
                                        </p:animMotion>
                                      </p:childTnLst>
                                    </p:cTn>
                                  </p:par>
                                </p:childTnLst>
                              </p:cTn>
                            </p:par>
                            <p:par>
                              <p:cTn id="22" fill="hold">
                                <p:stCondLst>
                                  <p:cond delay="2850"/>
                                </p:stCondLst>
                                <p:childTnLst>
                                  <p:par>
                                    <p:cTn id="23" presetID="22" presetClass="entr" presetSubtype="8" fill="hold" nodeType="afterEffect">
                                      <p:stCondLst>
                                        <p:cond delay="0"/>
                                      </p:stCondLst>
                                      <p:childTnLst>
                                        <p:set>
                                          <p:cBhvr>
                                            <p:cTn id="24" dur="1" fill="hold">
                                              <p:stCondLst>
                                                <p:cond delay="0"/>
                                              </p:stCondLst>
                                            </p:cTn>
                                            <p:tgtEl>
                                              <p:spTgt spid="360"/>
                                            </p:tgtEl>
                                            <p:attrNameLst>
                                              <p:attrName>style.visibility</p:attrName>
                                            </p:attrNameLst>
                                          </p:cBhvr>
                                          <p:to>
                                            <p:strVal val="visible"/>
                                          </p:to>
                                        </p:set>
                                        <p:animEffect transition="in" filter="wipe(left)">
                                          <p:cBhvr>
                                            <p:cTn id="25" dur="250"/>
                                            <p:tgtEl>
                                              <p:spTgt spid="360"/>
                                            </p:tgtEl>
                                          </p:cBhvr>
                                        </p:animEffect>
                                      </p:childTnLst>
                                    </p:cTn>
                                  </p:par>
                                </p:childTnLst>
                              </p:cTn>
                            </p:par>
                            <p:par>
                              <p:cTn id="26" fill="hold">
                                <p:stCondLst>
                                  <p:cond delay="3100"/>
                                </p:stCondLst>
                                <p:childTnLst>
                                  <p:par>
                                    <p:cTn id="27" presetID="10" presetClass="entr" presetSubtype="0" fill="hold" grpId="0" nodeType="afterEffect">
                                      <p:stCondLst>
                                        <p:cond delay="0"/>
                                      </p:stCondLst>
                                      <p:childTnLst>
                                        <p:set>
                                          <p:cBhvr>
                                            <p:cTn id="28" dur="1" fill="hold">
                                              <p:stCondLst>
                                                <p:cond delay="0"/>
                                              </p:stCondLst>
                                            </p:cTn>
                                            <p:tgtEl>
                                              <p:spTgt spid="361"/>
                                            </p:tgtEl>
                                            <p:attrNameLst>
                                              <p:attrName>style.visibility</p:attrName>
                                            </p:attrNameLst>
                                          </p:cBhvr>
                                          <p:to>
                                            <p:strVal val="visible"/>
                                          </p:to>
                                        </p:set>
                                        <p:animEffect transition="in" filter="fade">
                                          <p:cBhvr>
                                            <p:cTn id="29" dur="500"/>
                                            <p:tgtEl>
                                              <p:spTgt spid="3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2"/>
                                            </p:tgtEl>
                                            <p:attrNameLst>
                                              <p:attrName>style.visibility</p:attrName>
                                            </p:attrNameLst>
                                          </p:cBhvr>
                                          <p:to>
                                            <p:strVal val="visible"/>
                                          </p:to>
                                        </p:set>
                                        <p:animEffect transition="in" filter="fade">
                                          <p:cBhvr>
                                            <p:cTn id="32"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p:bldP spid="36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7DB29-998E-4E62-93CD-1ECAE4B29787}"/>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relief versus tax cost.</a:t>
            </a:r>
          </a:p>
        </p:txBody>
      </p:sp>
      <p:grpSp>
        <p:nvGrpSpPr>
          <p:cNvPr id="4" name="Group 3">
            <a:extLst>
              <a:ext uri="{FF2B5EF4-FFF2-40B4-BE49-F238E27FC236}">
                <a16:creationId xmlns:a16="http://schemas.microsoft.com/office/drawing/2014/main" id="{700FAF4E-9A07-499B-89F2-48C4C505EFFD}"/>
              </a:ext>
            </a:extLst>
          </p:cNvPr>
          <p:cNvGrpSpPr/>
          <p:nvPr/>
        </p:nvGrpSpPr>
        <p:grpSpPr>
          <a:xfrm>
            <a:off x="-1818013" y="4293359"/>
            <a:ext cx="724024" cy="668530"/>
            <a:chOff x="1999320" y="1708557"/>
            <a:chExt cx="1994038" cy="1841203"/>
          </a:xfrm>
          <a:effectLst/>
        </p:grpSpPr>
        <p:sp>
          <p:nvSpPr>
            <p:cNvPr id="5" name="Diamond 4">
              <a:extLst>
                <a:ext uri="{FF2B5EF4-FFF2-40B4-BE49-F238E27FC236}">
                  <a16:creationId xmlns:a16="http://schemas.microsoft.com/office/drawing/2014/main" id="{333352A7-B5F2-4E2F-9D27-09213AEC4F2A}"/>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Diamond 5">
              <a:extLst>
                <a:ext uri="{FF2B5EF4-FFF2-40B4-BE49-F238E27FC236}">
                  <a16:creationId xmlns:a16="http://schemas.microsoft.com/office/drawing/2014/main" id="{689B74B9-90E0-49D8-BBB2-85DE0F8D8CA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43568DEC-B2F7-4D38-909A-D0AEC12168A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215AC06D-C12A-4340-B317-81B6FD1197D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2F9594BD-31B5-4049-93E0-2954CF95725F}"/>
              </a:ext>
            </a:extLst>
          </p:cNvPr>
          <p:cNvGrpSpPr/>
          <p:nvPr/>
        </p:nvGrpSpPr>
        <p:grpSpPr>
          <a:xfrm>
            <a:off x="-1415184" y="4399982"/>
            <a:ext cx="724024" cy="668529"/>
            <a:chOff x="1999320" y="1708557"/>
            <a:chExt cx="1994038" cy="1841203"/>
          </a:xfrm>
        </p:grpSpPr>
        <p:sp>
          <p:nvSpPr>
            <p:cNvPr id="10" name="Diamond 9">
              <a:extLst>
                <a:ext uri="{FF2B5EF4-FFF2-40B4-BE49-F238E27FC236}">
                  <a16:creationId xmlns:a16="http://schemas.microsoft.com/office/drawing/2014/main" id="{850F6201-3E44-4697-A406-48542447F20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iamond 10">
              <a:extLst>
                <a:ext uri="{FF2B5EF4-FFF2-40B4-BE49-F238E27FC236}">
                  <a16:creationId xmlns:a16="http://schemas.microsoft.com/office/drawing/2014/main" id="{39F50ED0-DBC1-47CF-B4B7-D57C5DE7DFC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8F591F0F-7550-44A5-91C5-A64BB72A24E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181A0982-BFF8-4871-BE0A-CBB53827AA5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D31B9DFE-8EE6-438B-BF38-11FB79E9E5B0}"/>
              </a:ext>
            </a:extLst>
          </p:cNvPr>
          <p:cNvGrpSpPr/>
          <p:nvPr/>
        </p:nvGrpSpPr>
        <p:grpSpPr>
          <a:xfrm>
            <a:off x="-1012355" y="4506608"/>
            <a:ext cx="724024" cy="668529"/>
            <a:chOff x="1999320" y="1708557"/>
            <a:chExt cx="1994038" cy="1841203"/>
          </a:xfrm>
        </p:grpSpPr>
        <p:sp>
          <p:nvSpPr>
            <p:cNvPr id="15" name="Diamond 14">
              <a:extLst>
                <a:ext uri="{FF2B5EF4-FFF2-40B4-BE49-F238E27FC236}">
                  <a16:creationId xmlns:a16="http://schemas.microsoft.com/office/drawing/2014/main" id="{09B063CC-22A5-414B-AEC1-9DED4F2770F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Diamond 15">
              <a:extLst>
                <a:ext uri="{FF2B5EF4-FFF2-40B4-BE49-F238E27FC236}">
                  <a16:creationId xmlns:a16="http://schemas.microsoft.com/office/drawing/2014/main" id="{4A35ACD9-789A-4E2F-8529-989ABA68064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9FD1CDD2-9C1E-47B4-B1C4-3E45978C978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F4C67837-1420-411A-8278-2BAE46E924E2}"/>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FCC7A87A-6580-41F8-B1DA-04F27FF89E44}"/>
              </a:ext>
            </a:extLst>
          </p:cNvPr>
          <p:cNvGrpSpPr/>
          <p:nvPr/>
        </p:nvGrpSpPr>
        <p:grpSpPr>
          <a:xfrm>
            <a:off x="-1818013" y="3774689"/>
            <a:ext cx="724024" cy="668530"/>
            <a:chOff x="1999320" y="1708557"/>
            <a:chExt cx="1994038" cy="1841203"/>
          </a:xfrm>
          <a:effectLst/>
        </p:grpSpPr>
        <p:sp>
          <p:nvSpPr>
            <p:cNvPr id="20" name="Diamond 19">
              <a:extLst>
                <a:ext uri="{FF2B5EF4-FFF2-40B4-BE49-F238E27FC236}">
                  <a16:creationId xmlns:a16="http://schemas.microsoft.com/office/drawing/2014/main" id="{6F5157A1-6DA5-47F5-8C3B-2FAB14FCAB2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Diamond 20">
              <a:extLst>
                <a:ext uri="{FF2B5EF4-FFF2-40B4-BE49-F238E27FC236}">
                  <a16:creationId xmlns:a16="http://schemas.microsoft.com/office/drawing/2014/main" id="{A53D3431-E8F0-4C35-A6F6-530723F13E8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B827CA5-2E44-428B-B0BF-9449B37F9E0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913AD374-4ECE-46CD-9A1A-AF03F528FCF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D6F45C73-6C5C-4CAA-AB76-4D20AF27A2B4}"/>
              </a:ext>
            </a:extLst>
          </p:cNvPr>
          <p:cNvGrpSpPr/>
          <p:nvPr/>
        </p:nvGrpSpPr>
        <p:grpSpPr>
          <a:xfrm>
            <a:off x="-1415184" y="3881312"/>
            <a:ext cx="724024" cy="668529"/>
            <a:chOff x="1999320" y="1708557"/>
            <a:chExt cx="1994038" cy="1841203"/>
          </a:xfrm>
        </p:grpSpPr>
        <p:sp>
          <p:nvSpPr>
            <p:cNvPr id="25" name="Diamond 24">
              <a:extLst>
                <a:ext uri="{FF2B5EF4-FFF2-40B4-BE49-F238E27FC236}">
                  <a16:creationId xmlns:a16="http://schemas.microsoft.com/office/drawing/2014/main" id="{95DA8B2A-93C2-4927-8D26-F906C11827F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Diamond 25">
              <a:extLst>
                <a:ext uri="{FF2B5EF4-FFF2-40B4-BE49-F238E27FC236}">
                  <a16:creationId xmlns:a16="http://schemas.microsoft.com/office/drawing/2014/main" id="{B66D3BF8-8A83-4506-9731-1428194400F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768A72F8-6623-48D2-BA53-ECEF66465D7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64D78636-60DC-4605-AD53-61310F98D31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E1C80DD9-420D-4081-901A-CD7A50CA3FA8}"/>
              </a:ext>
            </a:extLst>
          </p:cNvPr>
          <p:cNvGrpSpPr/>
          <p:nvPr/>
        </p:nvGrpSpPr>
        <p:grpSpPr>
          <a:xfrm>
            <a:off x="-1012355" y="3987937"/>
            <a:ext cx="724024" cy="668529"/>
            <a:chOff x="1999320" y="1708557"/>
            <a:chExt cx="1994038" cy="1841203"/>
          </a:xfrm>
        </p:grpSpPr>
        <p:sp>
          <p:nvSpPr>
            <p:cNvPr id="30" name="Diamond 29">
              <a:extLst>
                <a:ext uri="{FF2B5EF4-FFF2-40B4-BE49-F238E27FC236}">
                  <a16:creationId xmlns:a16="http://schemas.microsoft.com/office/drawing/2014/main" id="{B0E37352-5C29-41DC-AA21-91900A265D9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Diamond 30">
              <a:extLst>
                <a:ext uri="{FF2B5EF4-FFF2-40B4-BE49-F238E27FC236}">
                  <a16:creationId xmlns:a16="http://schemas.microsoft.com/office/drawing/2014/main" id="{7FF253DA-4C13-4BAC-A07D-304E68F8108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6436B4DF-2223-452E-91E0-371389376EE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4BD823EC-BE26-455D-B8C0-ACA2932CEDD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57433C5F-97A1-4815-8FF7-AA72B7CE0223}"/>
              </a:ext>
            </a:extLst>
          </p:cNvPr>
          <p:cNvGrpSpPr/>
          <p:nvPr/>
        </p:nvGrpSpPr>
        <p:grpSpPr>
          <a:xfrm>
            <a:off x="-1818013" y="3256017"/>
            <a:ext cx="724024" cy="668530"/>
            <a:chOff x="1999320" y="1708557"/>
            <a:chExt cx="1994038" cy="1841203"/>
          </a:xfrm>
          <a:effectLst/>
        </p:grpSpPr>
        <p:sp>
          <p:nvSpPr>
            <p:cNvPr id="35" name="Diamond 34">
              <a:extLst>
                <a:ext uri="{FF2B5EF4-FFF2-40B4-BE49-F238E27FC236}">
                  <a16:creationId xmlns:a16="http://schemas.microsoft.com/office/drawing/2014/main" id="{CEAEFDF4-4FFB-446E-B875-6AA9A5593562}"/>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Diamond 35">
              <a:extLst>
                <a:ext uri="{FF2B5EF4-FFF2-40B4-BE49-F238E27FC236}">
                  <a16:creationId xmlns:a16="http://schemas.microsoft.com/office/drawing/2014/main" id="{4275A530-960B-48C6-A61B-B20DC90DC7D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9DA78B18-325B-4B3E-9E28-975B13467F7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9D8575F4-B190-46F6-B479-E727148372F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3B16390B-7B85-494F-9824-AEA052118E73}"/>
              </a:ext>
            </a:extLst>
          </p:cNvPr>
          <p:cNvGrpSpPr/>
          <p:nvPr/>
        </p:nvGrpSpPr>
        <p:grpSpPr>
          <a:xfrm>
            <a:off x="-1415184" y="3362641"/>
            <a:ext cx="724024" cy="668529"/>
            <a:chOff x="1999320" y="1708557"/>
            <a:chExt cx="1994038" cy="1841203"/>
          </a:xfrm>
        </p:grpSpPr>
        <p:sp>
          <p:nvSpPr>
            <p:cNvPr id="40" name="Diamond 39">
              <a:extLst>
                <a:ext uri="{FF2B5EF4-FFF2-40B4-BE49-F238E27FC236}">
                  <a16:creationId xmlns:a16="http://schemas.microsoft.com/office/drawing/2014/main" id="{EF6117BF-582F-41D8-9475-211EBE1428C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Diamond 40">
              <a:extLst>
                <a:ext uri="{FF2B5EF4-FFF2-40B4-BE49-F238E27FC236}">
                  <a16:creationId xmlns:a16="http://schemas.microsoft.com/office/drawing/2014/main" id="{94AF1D90-CDAE-4C6A-A260-59D0A124861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066AB166-8D3D-4D2B-BECE-4DEA05F8E84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01FC507C-2745-464B-A1AE-2835C8EE193D}"/>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BDBA3359-DBE6-4685-B50F-0B11213B76B6}"/>
              </a:ext>
            </a:extLst>
          </p:cNvPr>
          <p:cNvGrpSpPr/>
          <p:nvPr/>
        </p:nvGrpSpPr>
        <p:grpSpPr>
          <a:xfrm>
            <a:off x="-1012355" y="3469266"/>
            <a:ext cx="724024" cy="668529"/>
            <a:chOff x="1999320" y="1708557"/>
            <a:chExt cx="1994038" cy="1841203"/>
          </a:xfrm>
        </p:grpSpPr>
        <p:sp>
          <p:nvSpPr>
            <p:cNvPr id="45" name="Diamond 44">
              <a:extLst>
                <a:ext uri="{FF2B5EF4-FFF2-40B4-BE49-F238E27FC236}">
                  <a16:creationId xmlns:a16="http://schemas.microsoft.com/office/drawing/2014/main" id="{17920F0E-3F11-4E1C-8E92-B158CB6564F0}"/>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Diamond 45">
              <a:extLst>
                <a:ext uri="{FF2B5EF4-FFF2-40B4-BE49-F238E27FC236}">
                  <a16:creationId xmlns:a16="http://schemas.microsoft.com/office/drawing/2014/main" id="{B22726F0-1043-4ADF-9062-B2D8DA1B164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4800C879-1209-4542-A408-E2F2615C697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73B5F247-8C85-4624-84A5-4893CC6A324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9" name="Group 48">
            <a:extLst>
              <a:ext uri="{FF2B5EF4-FFF2-40B4-BE49-F238E27FC236}">
                <a16:creationId xmlns:a16="http://schemas.microsoft.com/office/drawing/2014/main" id="{8B41AD47-6F42-4985-B84F-C2CA33062642}"/>
              </a:ext>
            </a:extLst>
          </p:cNvPr>
          <p:cNvGrpSpPr/>
          <p:nvPr/>
        </p:nvGrpSpPr>
        <p:grpSpPr>
          <a:xfrm>
            <a:off x="-1817409" y="2749308"/>
            <a:ext cx="724024" cy="668530"/>
            <a:chOff x="1999320" y="1708557"/>
            <a:chExt cx="1994038" cy="1841203"/>
          </a:xfrm>
          <a:effectLst/>
        </p:grpSpPr>
        <p:sp>
          <p:nvSpPr>
            <p:cNvPr id="50" name="Diamond 49">
              <a:extLst>
                <a:ext uri="{FF2B5EF4-FFF2-40B4-BE49-F238E27FC236}">
                  <a16:creationId xmlns:a16="http://schemas.microsoft.com/office/drawing/2014/main" id="{69D0B47B-18F6-4539-A6E2-5C76AC1C547F}"/>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Diamond 50">
              <a:extLst>
                <a:ext uri="{FF2B5EF4-FFF2-40B4-BE49-F238E27FC236}">
                  <a16:creationId xmlns:a16="http://schemas.microsoft.com/office/drawing/2014/main" id="{02DE162E-E0BC-422A-A1CA-30332907120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2940393A-1355-48CD-AD7D-9CE1F9262A1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5268619B-F9B5-44FE-9DAE-0794355D305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D3258525-7598-4243-9E3B-A7CCD232E87D}"/>
              </a:ext>
            </a:extLst>
          </p:cNvPr>
          <p:cNvGrpSpPr/>
          <p:nvPr/>
        </p:nvGrpSpPr>
        <p:grpSpPr>
          <a:xfrm>
            <a:off x="-1415184" y="2862428"/>
            <a:ext cx="724024" cy="668529"/>
            <a:chOff x="1999320" y="1708557"/>
            <a:chExt cx="1994038" cy="1841203"/>
          </a:xfrm>
        </p:grpSpPr>
        <p:sp>
          <p:nvSpPr>
            <p:cNvPr id="55" name="Diamond 54">
              <a:extLst>
                <a:ext uri="{FF2B5EF4-FFF2-40B4-BE49-F238E27FC236}">
                  <a16:creationId xmlns:a16="http://schemas.microsoft.com/office/drawing/2014/main" id="{D0CB4482-B8A2-490D-B2BD-DCC7184B4532}"/>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Diamond 55">
              <a:extLst>
                <a:ext uri="{FF2B5EF4-FFF2-40B4-BE49-F238E27FC236}">
                  <a16:creationId xmlns:a16="http://schemas.microsoft.com/office/drawing/2014/main" id="{D54D39B0-9BCB-437D-9757-871E968C854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52D5DB65-6174-431E-B093-0D63C124ABD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A0DAE29E-C768-4C31-987E-81A3C3666A7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A88DB9F5-8B51-4B2B-A232-E64BE8B47995}"/>
              </a:ext>
            </a:extLst>
          </p:cNvPr>
          <p:cNvGrpSpPr/>
          <p:nvPr/>
        </p:nvGrpSpPr>
        <p:grpSpPr>
          <a:xfrm>
            <a:off x="-1012355" y="2970744"/>
            <a:ext cx="724024" cy="668529"/>
            <a:chOff x="1999320" y="1708557"/>
            <a:chExt cx="1994038" cy="1841203"/>
          </a:xfrm>
        </p:grpSpPr>
        <p:sp>
          <p:nvSpPr>
            <p:cNvPr id="60" name="Diamond 59">
              <a:extLst>
                <a:ext uri="{FF2B5EF4-FFF2-40B4-BE49-F238E27FC236}">
                  <a16:creationId xmlns:a16="http://schemas.microsoft.com/office/drawing/2014/main" id="{1EF44E2A-8662-40BE-B0C1-5E39CBBE614A}"/>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Diamond 60">
              <a:extLst>
                <a:ext uri="{FF2B5EF4-FFF2-40B4-BE49-F238E27FC236}">
                  <a16:creationId xmlns:a16="http://schemas.microsoft.com/office/drawing/2014/main" id="{ECBCEDCF-767A-449A-9F4E-3169D4F08AD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ECB7EA54-36F7-43EF-8959-1E6E2503A23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2941D27C-6C62-4BF4-8F60-7DA958615AE5}"/>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4" name="Group 63">
            <a:extLst>
              <a:ext uri="{FF2B5EF4-FFF2-40B4-BE49-F238E27FC236}">
                <a16:creationId xmlns:a16="http://schemas.microsoft.com/office/drawing/2014/main" id="{18D5DAD5-308B-44D3-AF0B-9A0ACD8C4B0E}"/>
              </a:ext>
            </a:extLst>
          </p:cNvPr>
          <p:cNvGrpSpPr/>
          <p:nvPr/>
        </p:nvGrpSpPr>
        <p:grpSpPr>
          <a:xfrm>
            <a:off x="-2219744" y="4408417"/>
            <a:ext cx="724024" cy="668530"/>
            <a:chOff x="1999320" y="1708557"/>
            <a:chExt cx="1994038" cy="1841203"/>
          </a:xfrm>
          <a:effectLst/>
        </p:grpSpPr>
        <p:sp>
          <p:nvSpPr>
            <p:cNvPr id="65" name="Diamond 64">
              <a:extLst>
                <a:ext uri="{FF2B5EF4-FFF2-40B4-BE49-F238E27FC236}">
                  <a16:creationId xmlns:a16="http://schemas.microsoft.com/office/drawing/2014/main" id="{D126CBD8-0F88-413C-B37A-3E8B879E317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Diamond 65">
              <a:extLst>
                <a:ext uri="{FF2B5EF4-FFF2-40B4-BE49-F238E27FC236}">
                  <a16:creationId xmlns:a16="http://schemas.microsoft.com/office/drawing/2014/main" id="{898A26F7-0904-43FD-B8DA-BCD41B8350E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7093BEF9-EAB2-4F6D-A793-E43A5BB1358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B782E030-B8B7-4411-A078-F1AF0A2D2D5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DC6EAABB-0A04-4211-B4EA-B5BA404CA29D}"/>
              </a:ext>
            </a:extLst>
          </p:cNvPr>
          <p:cNvGrpSpPr/>
          <p:nvPr/>
        </p:nvGrpSpPr>
        <p:grpSpPr>
          <a:xfrm>
            <a:off x="-1816915" y="4515041"/>
            <a:ext cx="724024" cy="668529"/>
            <a:chOff x="1999320" y="1708557"/>
            <a:chExt cx="1994038" cy="1841203"/>
          </a:xfrm>
        </p:grpSpPr>
        <p:sp>
          <p:nvSpPr>
            <p:cNvPr id="70" name="Diamond 69">
              <a:extLst>
                <a:ext uri="{FF2B5EF4-FFF2-40B4-BE49-F238E27FC236}">
                  <a16:creationId xmlns:a16="http://schemas.microsoft.com/office/drawing/2014/main" id="{C0060DC7-F681-480F-8DC7-07B03740195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Diamond 70">
              <a:extLst>
                <a:ext uri="{FF2B5EF4-FFF2-40B4-BE49-F238E27FC236}">
                  <a16:creationId xmlns:a16="http://schemas.microsoft.com/office/drawing/2014/main" id="{6A0959D6-8DCE-4057-ABED-26D50F6AFCF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92AAF7ED-DC7B-4ED4-A70C-6BB3CCB5F01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748421D4-FB98-4058-B9F7-5E775C6C169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4" name="Group 73">
            <a:extLst>
              <a:ext uri="{FF2B5EF4-FFF2-40B4-BE49-F238E27FC236}">
                <a16:creationId xmlns:a16="http://schemas.microsoft.com/office/drawing/2014/main" id="{57E9167C-0D9A-403D-B1F2-6C7DA555174C}"/>
              </a:ext>
            </a:extLst>
          </p:cNvPr>
          <p:cNvGrpSpPr/>
          <p:nvPr/>
        </p:nvGrpSpPr>
        <p:grpSpPr>
          <a:xfrm>
            <a:off x="-1414086" y="4621665"/>
            <a:ext cx="724024" cy="668529"/>
            <a:chOff x="1999320" y="1708557"/>
            <a:chExt cx="1994038" cy="1841203"/>
          </a:xfrm>
        </p:grpSpPr>
        <p:sp>
          <p:nvSpPr>
            <p:cNvPr id="75" name="Diamond 74">
              <a:extLst>
                <a:ext uri="{FF2B5EF4-FFF2-40B4-BE49-F238E27FC236}">
                  <a16:creationId xmlns:a16="http://schemas.microsoft.com/office/drawing/2014/main" id="{EDDA8513-9E10-437C-BAF2-4450DC8528A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Diamond 75">
              <a:extLst>
                <a:ext uri="{FF2B5EF4-FFF2-40B4-BE49-F238E27FC236}">
                  <a16:creationId xmlns:a16="http://schemas.microsoft.com/office/drawing/2014/main" id="{01B2B27E-383E-44D8-91D6-4BCEDD29BC2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358F33F1-36C2-41B7-BE8D-C979284F251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66E8DBB1-B1FE-47F8-872B-C179596A3B9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id="{51B268ED-D151-4087-B8AF-443C1C4F021B}"/>
              </a:ext>
            </a:extLst>
          </p:cNvPr>
          <p:cNvGrpSpPr/>
          <p:nvPr/>
        </p:nvGrpSpPr>
        <p:grpSpPr>
          <a:xfrm>
            <a:off x="-2219744" y="3889747"/>
            <a:ext cx="724024" cy="668530"/>
            <a:chOff x="1999320" y="1708557"/>
            <a:chExt cx="1994038" cy="1841203"/>
          </a:xfrm>
          <a:effectLst/>
        </p:grpSpPr>
        <p:sp>
          <p:nvSpPr>
            <p:cNvPr id="80" name="Diamond 79">
              <a:extLst>
                <a:ext uri="{FF2B5EF4-FFF2-40B4-BE49-F238E27FC236}">
                  <a16:creationId xmlns:a16="http://schemas.microsoft.com/office/drawing/2014/main" id="{CB193583-FF34-460E-A8F9-8E8447B447D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Diamond 80">
              <a:extLst>
                <a:ext uri="{FF2B5EF4-FFF2-40B4-BE49-F238E27FC236}">
                  <a16:creationId xmlns:a16="http://schemas.microsoft.com/office/drawing/2014/main" id="{6EE48363-0B25-40E6-BC6F-97FF249B9CD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D12CE28E-474A-4CC7-84FC-AC93AC748C0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Freeform: Shape 82">
              <a:extLst>
                <a:ext uri="{FF2B5EF4-FFF2-40B4-BE49-F238E27FC236}">
                  <a16:creationId xmlns:a16="http://schemas.microsoft.com/office/drawing/2014/main" id="{DC549CA1-E7FD-4B67-985E-61C8A7969F94}"/>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5AE18746-4B5B-4815-B22C-B2D83B59E008}"/>
              </a:ext>
            </a:extLst>
          </p:cNvPr>
          <p:cNvGrpSpPr/>
          <p:nvPr/>
        </p:nvGrpSpPr>
        <p:grpSpPr>
          <a:xfrm>
            <a:off x="-1816915" y="3996371"/>
            <a:ext cx="724024" cy="668529"/>
            <a:chOff x="1999320" y="1708557"/>
            <a:chExt cx="1994038" cy="1841203"/>
          </a:xfrm>
        </p:grpSpPr>
        <p:sp>
          <p:nvSpPr>
            <p:cNvPr id="85" name="Diamond 84">
              <a:extLst>
                <a:ext uri="{FF2B5EF4-FFF2-40B4-BE49-F238E27FC236}">
                  <a16:creationId xmlns:a16="http://schemas.microsoft.com/office/drawing/2014/main" id="{10981152-3844-4409-8FDA-2F5E3F23F5AB}"/>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Diamond 85">
              <a:extLst>
                <a:ext uri="{FF2B5EF4-FFF2-40B4-BE49-F238E27FC236}">
                  <a16:creationId xmlns:a16="http://schemas.microsoft.com/office/drawing/2014/main" id="{30E64F27-A529-4C1A-A47D-C27C289A488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2B6D2BB9-35EC-4421-AB18-94CADBC4759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Freeform: Shape 87">
              <a:extLst>
                <a:ext uri="{FF2B5EF4-FFF2-40B4-BE49-F238E27FC236}">
                  <a16:creationId xmlns:a16="http://schemas.microsoft.com/office/drawing/2014/main" id="{410584F1-C000-4897-8683-3B5C3BEAB83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id="{B2D2A685-5B5D-48B8-880F-BDF1DBADF1C9}"/>
              </a:ext>
            </a:extLst>
          </p:cNvPr>
          <p:cNvGrpSpPr/>
          <p:nvPr/>
        </p:nvGrpSpPr>
        <p:grpSpPr>
          <a:xfrm>
            <a:off x="-1414086" y="4102995"/>
            <a:ext cx="724024" cy="668529"/>
            <a:chOff x="1999320" y="1708557"/>
            <a:chExt cx="1994038" cy="1841203"/>
          </a:xfrm>
        </p:grpSpPr>
        <p:sp>
          <p:nvSpPr>
            <p:cNvPr id="90" name="Diamond 89">
              <a:extLst>
                <a:ext uri="{FF2B5EF4-FFF2-40B4-BE49-F238E27FC236}">
                  <a16:creationId xmlns:a16="http://schemas.microsoft.com/office/drawing/2014/main" id="{27F0669D-0DD6-43B2-8195-2E39250A863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Diamond 90">
              <a:extLst>
                <a:ext uri="{FF2B5EF4-FFF2-40B4-BE49-F238E27FC236}">
                  <a16:creationId xmlns:a16="http://schemas.microsoft.com/office/drawing/2014/main" id="{D29FAC79-2DFD-4037-8BC9-D5EAA27375C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Freeform: Shape 91">
              <a:extLst>
                <a:ext uri="{FF2B5EF4-FFF2-40B4-BE49-F238E27FC236}">
                  <a16:creationId xmlns:a16="http://schemas.microsoft.com/office/drawing/2014/main" id="{17587B72-5735-4C2B-8F2A-09BE5D0F3D5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Freeform: Shape 92">
              <a:extLst>
                <a:ext uri="{FF2B5EF4-FFF2-40B4-BE49-F238E27FC236}">
                  <a16:creationId xmlns:a16="http://schemas.microsoft.com/office/drawing/2014/main" id="{C5D0843E-B33D-470F-82AF-3123853D942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9E6D0872-E177-4BEF-AE20-CB4F5937D54A}"/>
              </a:ext>
            </a:extLst>
          </p:cNvPr>
          <p:cNvGrpSpPr/>
          <p:nvPr/>
        </p:nvGrpSpPr>
        <p:grpSpPr>
          <a:xfrm>
            <a:off x="-2219744" y="3371075"/>
            <a:ext cx="724024" cy="668530"/>
            <a:chOff x="1999320" y="1708557"/>
            <a:chExt cx="1994038" cy="1841203"/>
          </a:xfrm>
          <a:effectLst/>
        </p:grpSpPr>
        <p:sp>
          <p:nvSpPr>
            <p:cNvPr id="95" name="Diamond 94">
              <a:extLst>
                <a:ext uri="{FF2B5EF4-FFF2-40B4-BE49-F238E27FC236}">
                  <a16:creationId xmlns:a16="http://schemas.microsoft.com/office/drawing/2014/main" id="{76CABB88-1DB4-4DAA-8E94-99DF13A518B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Diamond 95">
              <a:extLst>
                <a:ext uri="{FF2B5EF4-FFF2-40B4-BE49-F238E27FC236}">
                  <a16:creationId xmlns:a16="http://schemas.microsoft.com/office/drawing/2014/main" id="{104D3465-2644-4DE0-B8CD-D73FFD5A423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id="{0E42ED37-9E91-4982-AEB5-7FA5C77D687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Freeform: Shape 97">
              <a:extLst>
                <a:ext uri="{FF2B5EF4-FFF2-40B4-BE49-F238E27FC236}">
                  <a16:creationId xmlns:a16="http://schemas.microsoft.com/office/drawing/2014/main" id="{4AC08173-F4EA-48EB-829F-C9E24357FBD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D5B4E1BD-938A-4BBA-8B89-EC7EC526A53E}"/>
              </a:ext>
            </a:extLst>
          </p:cNvPr>
          <p:cNvGrpSpPr/>
          <p:nvPr/>
        </p:nvGrpSpPr>
        <p:grpSpPr>
          <a:xfrm>
            <a:off x="-1816915" y="3477699"/>
            <a:ext cx="724024" cy="668529"/>
            <a:chOff x="1999320" y="1708557"/>
            <a:chExt cx="1994038" cy="1841203"/>
          </a:xfrm>
        </p:grpSpPr>
        <p:sp>
          <p:nvSpPr>
            <p:cNvPr id="100" name="Diamond 99">
              <a:extLst>
                <a:ext uri="{FF2B5EF4-FFF2-40B4-BE49-F238E27FC236}">
                  <a16:creationId xmlns:a16="http://schemas.microsoft.com/office/drawing/2014/main" id="{D542B22E-EBC1-49A6-98E5-132B415335CD}"/>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Diamond 100">
              <a:extLst>
                <a:ext uri="{FF2B5EF4-FFF2-40B4-BE49-F238E27FC236}">
                  <a16:creationId xmlns:a16="http://schemas.microsoft.com/office/drawing/2014/main" id="{4494B146-E1CC-48FB-B531-C88B2A3E37F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91EF4385-78FD-4053-8CC0-1680CBD2300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9749A13B-287D-4E91-A815-A42AC3524CB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4" name="Group 103">
            <a:extLst>
              <a:ext uri="{FF2B5EF4-FFF2-40B4-BE49-F238E27FC236}">
                <a16:creationId xmlns:a16="http://schemas.microsoft.com/office/drawing/2014/main" id="{789740CA-8E05-4227-BB15-B3D9D9511F3C}"/>
              </a:ext>
            </a:extLst>
          </p:cNvPr>
          <p:cNvGrpSpPr/>
          <p:nvPr/>
        </p:nvGrpSpPr>
        <p:grpSpPr>
          <a:xfrm>
            <a:off x="-1414086" y="3584323"/>
            <a:ext cx="724024" cy="668529"/>
            <a:chOff x="1999320" y="1708557"/>
            <a:chExt cx="1994038" cy="1841203"/>
          </a:xfrm>
        </p:grpSpPr>
        <p:sp>
          <p:nvSpPr>
            <p:cNvPr id="105" name="Diamond 104">
              <a:extLst>
                <a:ext uri="{FF2B5EF4-FFF2-40B4-BE49-F238E27FC236}">
                  <a16:creationId xmlns:a16="http://schemas.microsoft.com/office/drawing/2014/main" id="{13CC0FFC-F299-487A-8665-442FB984FE88}"/>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Diamond 105">
              <a:extLst>
                <a:ext uri="{FF2B5EF4-FFF2-40B4-BE49-F238E27FC236}">
                  <a16:creationId xmlns:a16="http://schemas.microsoft.com/office/drawing/2014/main" id="{0D7584BF-D09E-406E-B3D9-1A405942DF5D}"/>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1ED09DE1-CCBD-482D-BB6F-E0033E0F4CF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C237F05B-9035-4E28-9A3B-7ECDC1187602}"/>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DEB6DF9E-EC31-4CC3-9438-310CD52B4B0F}"/>
              </a:ext>
            </a:extLst>
          </p:cNvPr>
          <p:cNvGrpSpPr/>
          <p:nvPr/>
        </p:nvGrpSpPr>
        <p:grpSpPr>
          <a:xfrm>
            <a:off x="-2219744" y="2852607"/>
            <a:ext cx="724024" cy="668530"/>
            <a:chOff x="1999320" y="1708557"/>
            <a:chExt cx="1994038" cy="1841203"/>
          </a:xfrm>
          <a:effectLst/>
        </p:grpSpPr>
        <p:sp>
          <p:nvSpPr>
            <p:cNvPr id="110" name="Diamond 109">
              <a:extLst>
                <a:ext uri="{FF2B5EF4-FFF2-40B4-BE49-F238E27FC236}">
                  <a16:creationId xmlns:a16="http://schemas.microsoft.com/office/drawing/2014/main" id="{5AF7C6B1-7301-4D50-93B0-1AEB0FC29CB9}"/>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Diamond 110">
              <a:extLst>
                <a:ext uri="{FF2B5EF4-FFF2-40B4-BE49-F238E27FC236}">
                  <a16:creationId xmlns:a16="http://schemas.microsoft.com/office/drawing/2014/main" id="{4C6F5319-E04E-42D0-A0DF-89FDEF9175A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F0CABD8C-BE2C-47BE-8A1B-D7EDFC62EC85}"/>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Freeform: Shape 112">
              <a:extLst>
                <a:ext uri="{FF2B5EF4-FFF2-40B4-BE49-F238E27FC236}">
                  <a16:creationId xmlns:a16="http://schemas.microsoft.com/office/drawing/2014/main" id="{2F444938-1E02-4071-A159-6B937170313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ECF8DDAC-9B27-4CEB-8C3C-A68DB3FDCEDC}"/>
              </a:ext>
            </a:extLst>
          </p:cNvPr>
          <p:cNvGrpSpPr/>
          <p:nvPr/>
        </p:nvGrpSpPr>
        <p:grpSpPr>
          <a:xfrm>
            <a:off x="-1816915" y="2957260"/>
            <a:ext cx="724024" cy="668529"/>
            <a:chOff x="1999320" y="1708557"/>
            <a:chExt cx="1994038" cy="1841203"/>
          </a:xfrm>
        </p:grpSpPr>
        <p:sp>
          <p:nvSpPr>
            <p:cNvPr id="115" name="Diamond 114">
              <a:extLst>
                <a:ext uri="{FF2B5EF4-FFF2-40B4-BE49-F238E27FC236}">
                  <a16:creationId xmlns:a16="http://schemas.microsoft.com/office/drawing/2014/main" id="{C33D38A8-3583-4B3A-AC4C-FAA40BCA18B1}"/>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Diamond 115">
              <a:extLst>
                <a:ext uri="{FF2B5EF4-FFF2-40B4-BE49-F238E27FC236}">
                  <a16:creationId xmlns:a16="http://schemas.microsoft.com/office/drawing/2014/main" id="{58F3C884-D676-447F-85A9-409C07A4673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21402549-EDF4-46F6-B5A3-3C8F2B66CD2D}"/>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A22919FA-704B-45C6-963A-032C94D4361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9" name="Group 118">
            <a:extLst>
              <a:ext uri="{FF2B5EF4-FFF2-40B4-BE49-F238E27FC236}">
                <a16:creationId xmlns:a16="http://schemas.microsoft.com/office/drawing/2014/main" id="{E082562E-B7C4-42B1-8330-7D5CDB44F3E2}"/>
              </a:ext>
            </a:extLst>
          </p:cNvPr>
          <p:cNvGrpSpPr/>
          <p:nvPr/>
        </p:nvGrpSpPr>
        <p:grpSpPr>
          <a:xfrm>
            <a:off x="-1414086" y="3070107"/>
            <a:ext cx="724024" cy="668529"/>
            <a:chOff x="1999320" y="1708557"/>
            <a:chExt cx="1994038" cy="1841203"/>
          </a:xfrm>
        </p:grpSpPr>
        <p:sp>
          <p:nvSpPr>
            <p:cNvPr id="120" name="Diamond 119">
              <a:extLst>
                <a:ext uri="{FF2B5EF4-FFF2-40B4-BE49-F238E27FC236}">
                  <a16:creationId xmlns:a16="http://schemas.microsoft.com/office/drawing/2014/main" id="{B79F4467-E87F-408E-9331-F489E320390B}"/>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Diamond 120">
              <a:extLst>
                <a:ext uri="{FF2B5EF4-FFF2-40B4-BE49-F238E27FC236}">
                  <a16:creationId xmlns:a16="http://schemas.microsoft.com/office/drawing/2014/main" id="{8FBA0C0F-AABD-452C-8C90-D320CEB3D94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Freeform: Shape 121">
              <a:extLst>
                <a:ext uri="{FF2B5EF4-FFF2-40B4-BE49-F238E27FC236}">
                  <a16:creationId xmlns:a16="http://schemas.microsoft.com/office/drawing/2014/main" id="{84F73896-F841-40B8-A7BD-943F7D4754F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Freeform: Shape 122">
              <a:extLst>
                <a:ext uri="{FF2B5EF4-FFF2-40B4-BE49-F238E27FC236}">
                  <a16:creationId xmlns:a16="http://schemas.microsoft.com/office/drawing/2014/main" id="{7E951448-6EFE-4C28-B8BC-056DB80318F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4" name="Group 123">
            <a:extLst>
              <a:ext uri="{FF2B5EF4-FFF2-40B4-BE49-F238E27FC236}">
                <a16:creationId xmlns:a16="http://schemas.microsoft.com/office/drawing/2014/main" id="{EFC2788A-9411-4B1E-9267-23E01A0BD2C0}"/>
              </a:ext>
            </a:extLst>
          </p:cNvPr>
          <p:cNvGrpSpPr/>
          <p:nvPr/>
        </p:nvGrpSpPr>
        <p:grpSpPr>
          <a:xfrm>
            <a:off x="-2621474" y="4523475"/>
            <a:ext cx="724024" cy="668530"/>
            <a:chOff x="1999320" y="1708557"/>
            <a:chExt cx="1994038" cy="1841203"/>
          </a:xfrm>
          <a:effectLst/>
        </p:grpSpPr>
        <p:sp>
          <p:nvSpPr>
            <p:cNvPr id="125" name="Diamond 124">
              <a:extLst>
                <a:ext uri="{FF2B5EF4-FFF2-40B4-BE49-F238E27FC236}">
                  <a16:creationId xmlns:a16="http://schemas.microsoft.com/office/drawing/2014/main" id="{BA86C4A4-F30D-4E1F-85DE-173373B3CBB5}"/>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Diamond 125">
              <a:extLst>
                <a:ext uri="{FF2B5EF4-FFF2-40B4-BE49-F238E27FC236}">
                  <a16:creationId xmlns:a16="http://schemas.microsoft.com/office/drawing/2014/main" id="{C6ACAFB3-81E5-4542-BFB4-A385DD61B13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Freeform: Shape 126">
              <a:extLst>
                <a:ext uri="{FF2B5EF4-FFF2-40B4-BE49-F238E27FC236}">
                  <a16:creationId xmlns:a16="http://schemas.microsoft.com/office/drawing/2014/main" id="{D9547FF4-8520-4F55-B6AB-2B6677DCA38C}"/>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F29F17B1-D2DC-4206-8482-C58F41AFA8F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9" name="Group 128">
            <a:extLst>
              <a:ext uri="{FF2B5EF4-FFF2-40B4-BE49-F238E27FC236}">
                <a16:creationId xmlns:a16="http://schemas.microsoft.com/office/drawing/2014/main" id="{54001FBD-2AAA-4B1A-AC12-CF569269CF55}"/>
              </a:ext>
            </a:extLst>
          </p:cNvPr>
          <p:cNvGrpSpPr/>
          <p:nvPr/>
        </p:nvGrpSpPr>
        <p:grpSpPr>
          <a:xfrm>
            <a:off x="-2218645" y="4630099"/>
            <a:ext cx="724024" cy="668529"/>
            <a:chOff x="1999320" y="1708557"/>
            <a:chExt cx="1994038" cy="1841203"/>
          </a:xfrm>
        </p:grpSpPr>
        <p:sp>
          <p:nvSpPr>
            <p:cNvPr id="130" name="Diamond 129">
              <a:extLst>
                <a:ext uri="{FF2B5EF4-FFF2-40B4-BE49-F238E27FC236}">
                  <a16:creationId xmlns:a16="http://schemas.microsoft.com/office/drawing/2014/main" id="{804939EE-8450-4D2F-A194-ED73390E780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Diamond 130">
              <a:extLst>
                <a:ext uri="{FF2B5EF4-FFF2-40B4-BE49-F238E27FC236}">
                  <a16:creationId xmlns:a16="http://schemas.microsoft.com/office/drawing/2014/main" id="{1DC4A798-7B1B-4BA3-A291-B1D0A2F8DE69}"/>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Freeform: Shape 131">
              <a:extLst>
                <a:ext uri="{FF2B5EF4-FFF2-40B4-BE49-F238E27FC236}">
                  <a16:creationId xmlns:a16="http://schemas.microsoft.com/office/drawing/2014/main" id="{F2698FA6-2178-4368-BF5D-3E66C2CA0E2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1D47801F-9A40-46AC-85B3-3CE138E6C463}"/>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8FEE0B44-4151-4521-BAA8-3BE27D2EF040}"/>
              </a:ext>
            </a:extLst>
          </p:cNvPr>
          <p:cNvGrpSpPr/>
          <p:nvPr/>
        </p:nvGrpSpPr>
        <p:grpSpPr>
          <a:xfrm>
            <a:off x="-1815816" y="4736723"/>
            <a:ext cx="724024" cy="668529"/>
            <a:chOff x="1999320" y="1708557"/>
            <a:chExt cx="1994038" cy="1841203"/>
          </a:xfrm>
        </p:grpSpPr>
        <p:sp>
          <p:nvSpPr>
            <p:cNvPr id="135" name="Diamond 134">
              <a:extLst>
                <a:ext uri="{FF2B5EF4-FFF2-40B4-BE49-F238E27FC236}">
                  <a16:creationId xmlns:a16="http://schemas.microsoft.com/office/drawing/2014/main" id="{CA08BF95-C4F8-4ED4-B8B2-74051760954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Diamond 135">
              <a:extLst>
                <a:ext uri="{FF2B5EF4-FFF2-40B4-BE49-F238E27FC236}">
                  <a16:creationId xmlns:a16="http://schemas.microsoft.com/office/drawing/2014/main" id="{82A18EF7-AF87-42A3-86EA-6E3111EB1D7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Freeform: Shape 136">
              <a:extLst>
                <a:ext uri="{FF2B5EF4-FFF2-40B4-BE49-F238E27FC236}">
                  <a16:creationId xmlns:a16="http://schemas.microsoft.com/office/drawing/2014/main" id="{EB8D41A1-4130-4AAA-B964-A4F5DA0878B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Freeform: Shape 137">
              <a:extLst>
                <a:ext uri="{FF2B5EF4-FFF2-40B4-BE49-F238E27FC236}">
                  <a16:creationId xmlns:a16="http://schemas.microsoft.com/office/drawing/2014/main" id="{46E136DD-ECAF-4196-A718-939C88B78C2B}"/>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9" name="Group 138">
            <a:extLst>
              <a:ext uri="{FF2B5EF4-FFF2-40B4-BE49-F238E27FC236}">
                <a16:creationId xmlns:a16="http://schemas.microsoft.com/office/drawing/2014/main" id="{2291302A-7F3F-4022-8274-774A96C8D76E}"/>
              </a:ext>
            </a:extLst>
          </p:cNvPr>
          <p:cNvGrpSpPr/>
          <p:nvPr/>
        </p:nvGrpSpPr>
        <p:grpSpPr>
          <a:xfrm>
            <a:off x="-2621474" y="4004805"/>
            <a:ext cx="724024" cy="668530"/>
            <a:chOff x="1999320" y="1708557"/>
            <a:chExt cx="1994038" cy="1841203"/>
          </a:xfrm>
          <a:effectLst/>
        </p:grpSpPr>
        <p:sp>
          <p:nvSpPr>
            <p:cNvPr id="140" name="Diamond 139">
              <a:extLst>
                <a:ext uri="{FF2B5EF4-FFF2-40B4-BE49-F238E27FC236}">
                  <a16:creationId xmlns:a16="http://schemas.microsoft.com/office/drawing/2014/main" id="{8C83586F-C679-4AB7-87F4-CDA6B3305076}"/>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1" name="Diamond 140">
              <a:extLst>
                <a:ext uri="{FF2B5EF4-FFF2-40B4-BE49-F238E27FC236}">
                  <a16:creationId xmlns:a16="http://schemas.microsoft.com/office/drawing/2014/main" id="{273A3792-4D8D-48B1-9987-B0BF8C728D9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2" name="Freeform: Shape 141">
              <a:extLst>
                <a:ext uri="{FF2B5EF4-FFF2-40B4-BE49-F238E27FC236}">
                  <a16:creationId xmlns:a16="http://schemas.microsoft.com/office/drawing/2014/main" id="{C82B26F5-AB92-49C2-8816-E4B7FA68FC2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Freeform: Shape 142">
              <a:extLst>
                <a:ext uri="{FF2B5EF4-FFF2-40B4-BE49-F238E27FC236}">
                  <a16:creationId xmlns:a16="http://schemas.microsoft.com/office/drawing/2014/main" id="{A7EA8662-499C-4FEE-BAA6-5937C6FFBF1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833A283C-49A4-435F-954A-95C23B545A77}"/>
              </a:ext>
            </a:extLst>
          </p:cNvPr>
          <p:cNvGrpSpPr/>
          <p:nvPr/>
        </p:nvGrpSpPr>
        <p:grpSpPr>
          <a:xfrm>
            <a:off x="-2218645" y="4111429"/>
            <a:ext cx="724024" cy="668529"/>
            <a:chOff x="1999320" y="1708557"/>
            <a:chExt cx="1994038" cy="1841203"/>
          </a:xfrm>
        </p:grpSpPr>
        <p:sp>
          <p:nvSpPr>
            <p:cNvPr id="145" name="Diamond 144">
              <a:extLst>
                <a:ext uri="{FF2B5EF4-FFF2-40B4-BE49-F238E27FC236}">
                  <a16:creationId xmlns:a16="http://schemas.microsoft.com/office/drawing/2014/main" id="{D52E19BB-B353-4D8D-B9D0-E846EBC5A7A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Diamond 145">
              <a:extLst>
                <a:ext uri="{FF2B5EF4-FFF2-40B4-BE49-F238E27FC236}">
                  <a16:creationId xmlns:a16="http://schemas.microsoft.com/office/drawing/2014/main" id="{C02C37BE-DA65-4DBD-B31E-907EA0BA9463}"/>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Freeform: Shape 146">
              <a:extLst>
                <a:ext uri="{FF2B5EF4-FFF2-40B4-BE49-F238E27FC236}">
                  <a16:creationId xmlns:a16="http://schemas.microsoft.com/office/drawing/2014/main" id="{59242C65-DF69-4E50-A38B-115D6F97EAF4}"/>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Freeform: Shape 147">
              <a:extLst>
                <a:ext uri="{FF2B5EF4-FFF2-40B4-BE49-F238E27FC236}">
                  <a16:creationId xmlns:a16="http://schemas.microsoft.com/office/drawing/2014/main" id="{8C18A721-DCEB-49B9-BBAD-52C080FF3DE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9" name="Group 148">
            <a:extLst>
              <a:ext uri="{FF2B5EF4-FFF2-40B4-BE49-F238E27FC236}">
                <a16:creationId xmlns:a16="http://schemas.microsoft.com/office/drawing/2014/main" id="{80631FF6-4AAC-412A-9562-BBC4CBD05FD8}"/>
              </a:ext>
            </a:extLst>
          </p:cNvPr>
          <p:cNvGrpSpPr/>
          <p:nvPr/>
        </p:nvGrpSpPr>
        <p:grpSpPr>
          <a:xfrm>
            <a:off x="-1815816" y="4218053"/>
            <a:ext cx="724024" cy="668529"/>
            <a:chOff x="1999320" y="1708557"/>
            <a:chExt cx="1994038" cy="1841203"/>
          </a:xfrm>
        </p:grpSpPr>
        <p:sp>
          <p:nvSpPr>
            <p:cNvPr id="150" name="Diamond 149">
              <a:extLst>
                <a:ext uri="{FF2B5EF4-FFF2-40B4-BE49-F238E27FC236}">
                  <a16:creationId xmlns:a16="http://schemas.microsoft.com/office/drawing/2014/main" id="{AD6894DC-4769-4D43-8AE1-8B5184D8F3A7}"/>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1" name="Diamond 150">
              <a:extLst>
                <a:ext uri="{FF2B5EF4-FFF2-40B4-BE49-F238E27FC236}">
                  <a16:creationId xmlns:a16="http://schemas.microsoft.com/office/drawing/2014/main" id="{DA8DB6D3-847E-4F7C-BC36-71CA9479C474}"/>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Freeform: Shape 151">
              <a:extLst>
                <a:ext uri="{FF2B5EF4-FFF2-40B4-BE49-F238E27FC236}">
                  <a16:creationId xmlns:a16="http://schemas.microsoft.com/office/drawing/2014/main" id="{2578309D-CA5F-4267-9B19-A23CAF10E3E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3" name="Freeform: Shape 152">
              <a:extLst>
                <a:ext uri="{FF2B5EF4-FFF2-40B4-BE49-F238E27FC236}">
                  <a16:creationId xmlns:a16="http://schemas.microsoft.com/office/drawing/2014/main" id="{4D4F776C-4B26-459F-BC34-BBA6420D8F0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4" name="Group 153">
            <a:extLst>
              <a:ext uri="{FF2B5EF4-FFF2-40B4-BE49-F238E27FC236}">
                <a16:creationId xmlns:a16="http://schemas.microsoft.com/office/drawing/2014/main" id="{B9D4EAEA-6F8A-478E-B691-C98B916C4332}"/>
              </a:ext>
            </a:extLst>
          </p:cNvPr>
          <p:cNvGrpSpPr/>
          <p:nvPr/>
        </p:nvGrpSpPr>
        <p:grpSpPr>
          <a:xfrm>
            <a:off x="-2621474" y="3486133"/>
            <a:ext cx="724024" cy="668530"/>
            <a:chOff x="1999320" y="1708557"/>
            <a:chExt cx="1994038" cy="1841203"/>
          </a:xfrm>
          <a:effectLst/>
        </p:grpSpPr>
        <p:sp>
          <p:nvSpPr>
            <p:cNvPr id="155" name="Diamond 154">
              <a:extLst>
                <a:ext uri="{FF2B5EF4-FFF2-40B4-BE49-F238E27FC236}">
                  <a16:creationId xmlns:a16="http://schemas.microsoft.com/office/drawing/2014/main" id="{C8C6F8CF-9C50-43A5-9B35-379801528631}"/>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6" name="Diamond 155">
              <a:extLst>
                <a:ext uri="{FF2B5EF4-FFF2-40B4-BE49-F238E27FC236}">
                  <a16:creationId xmlns:a16="http://schemas.microsoft.com/office/drawing/2014/main" id="{8F299E0B-306C-4104-A827-038F8A613D1A}"/>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7" name="Freeform: Shape 156">
              <a:extLst>
                <a:ext uri="{FF2B5EF4-FFF2-40B4-BE49-F238E27FC236}">
                  <a16:creationId xmlns:a16="http://schemas.microsoft.com/office/drawing/2014/main" id="{63ACB3F2-C942-400E-8762-AFE76036171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Freeform: Shape 157">
              <a:extLst>
                <a:ext uri="{FF2B5EF4-FFF2-40B4-BE49-F238E27FC236}">
                  <a16:creationId xmlns:a16="http://schemas.microsoft.com/office/drawing/2014/main" id="{3E833D1D-E101-4B9F-8DBA-09BD0C2387E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B7436756-0C44-4CB7-AAC0-5227616D1831}"/>
              </a:ext>
            </a:extLst>
          </p:cNvPr>
          <p:cNvGrpSpPr/>
          <p:nvPr/>
        </p:nvGrpSpPr>
        <p:grpSpPr>
          <a:xfrm>
            <a:off x="-2218645" y="3592757"/>
            <a:ext cx="724024" cy="668529"/>
            <a:chOff x="1999320" y="1708557"/>
            <a:chExt cx="1994038" cy="1841203"/>
          </a:xfrm>
        </p:grpSpPr>
        <p:sp>
          <p:nvSpPr>
            <p:cNvPr id="160" name="Diamond 159">
              <a:extLst>
                <a:ext uri="{FF2B5EF4-FFF2-40B4-BE49-F238E27FC236}">
                  <a16:creationId xmlns:a16="http://schemas.microsoft.com/office/drawing/2014/main" id="{C56EFD63-6F2A-4582-838A-7C495B901EB3}"/>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1" name="Diamond 160">
              <a:extLst>
                <a:ext uri="{FF2B5EF4-FFF2-40B4-BE49-F238E27FC236}">
                  <a16:creationId xmlns:a16="http://schemas.microsoft.com/office/drawing/2014/main" id="{976AC793-B90D-45AE-B95F-28666C947F4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1428DF58-56E7-4F02-B0BE-A54E55F7E00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3" name="Freeform: Shape 162">
              <a:extLst>
                <a:ext uri="{FF2B5EF4-FFF2-40B4-BE49-F238E27FC236}">
                  <a16:creationId xmlns:a16="http://schemas.microsoft.com/office/drawing/2014/main" id="{78B99A77-3E43-498F-A192-6251D9A6B92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4" name="Group 163">
            <a:extLst>
              <a:ext uri="{FF2B5EF4-FFF2-40B4-BE49-F238E27FC236}">
                <a16:creationId xmlns:a16="http://schemas.microsoft.com/office/drawing/2014/main" id="{32AA14A9-71D4-43C3-AAAF-FC7FA38A8001}"/>
              </a:ext>
            </a:extLst>
          </p:cNvPr>
          <p:cNvGrpSpPr/>
          <p:nvPr/>
        </p:nvGrpSpPr>
        <p:grpSpPr>
          <a:xfrm>
            <a:off x="-1815816" y="3699381"/>
            <a:ext cx="724024" cy="668529"/>
            <a:chOff x="1999320" y="1708557"/>
            <a:chExt cx="1994038" cy="1841203"/>
          </a:xfrm>
        </p:grpSpPr>
        <p:sp>
          <p:nvSpPr>
            <p:cNvPr id="165" name="Diamond 164">
              <a:extLst>
                <a:ext uri="{FF2B5EF4-FFF2-40B4-BE49-F238E27FC236}">
                  <a16:creationId xmlns:a16="http://schemas.microsoft.com/office/drawing/2014/main" id="{1B12A9BA-EC1E-4679-9672-28055E15605E}"/>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Diamond 165">
              <a:extLst>
                <a:ext uri="{FF2B5EF4-FFF2-40B4-BE49-F238E27FC236}">
                  <a16:creationId xmlns:a16="http://schemas.microsoft.com/office/drawing/2014/main" id="{AC2F0B3C-6B6A-4D89-B48B-1107C785861C}"/>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Freeform: Shape 166">
              <a:extLst>
                <a:ext uri="{FF2B5EF4-FFF2-40B4-BE49-F238E27FC236}">
                  <a16:creationId xmlns:a16="http://schemas.microsoft.com/office/drawing/2014/main" id="{EE187584-3348-4EEE-94BB-C3B02A39799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Freeform: Shape 167">
              <a:extLst>
                <a:ext uri="{FF2B5EF4-FFF2-40B4-BE49-F238E27FC236}">
                  <a16:creationId xmlns:a16="http://schemas.microsoft.com/office/drawing/2014/main" id="{03117169-21F6-4100-A224-7AF8F066DF1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9" name="Group 168">
            <a:extLst>
              <a:ext uri="{FF2B5EF4-FFF2-40B4-BE49-F238E27FC236}">
                <a16:creationId xmlns:a16="http://schemas.microsoft.com/office/drawing/2014/main" id="{67AB5423-2A8E-41B8-A908-1435CC9B56EA}"/>
              </a:ext>
            </a:extLst>
          </p:cNvPr>
          <p:cNvGrpSpPr/>
          <p:nvPr/>
        </p:nvGrpSpPr>
        <p:grpSpPr>
          <a:xfrm>
            <a:off x="-2621474" y="2967462"/>
            <a:ext cx="724024" cy="668530"/>
            <a:chOff x="1999320" y="1708557"/>
            <a:chExt cx="1994038" cy="1841203"/>
          </a:xfrm>
          <a:effectLst/>
        </p:grpSpPr>
        <p:sp>
          <p:nvSpPr>
            <p:cNvPr id="170" name="Diamond 169">
              <a:extLst>
                <a:ext uri="{FF2B5EF4-FFF2-40B4-BE49-F238E27FC236}">
                  <a16:creationId xmlns:a16="http://schemas.microsoft.com/office/drawing/2014/main" id="{2862BE13-A516-4CA0-8DA3-E372147A6870}"/>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1" name="Diamond 170">
              <a:extLst>
                <a:ext uri="{FF2B5EF4-FFF2-40B4-BE49-F238E27FC236}">
                  <a16:creationId xmlns:a16="http://schemas.microsoft.com/office/drawing/2014/main" id="{A9548B67-00B4-4FDA-B476-CDABC947E93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Freeform: Shape 171">
              <a:extLst>
                <a:ext uri="{FF2B5EF4-FFF2-40B4-BE49-F238E27FC236}">
                  <a16:creationId xmlns:a16="http://schemas.microsoft.com/office/drawing/2014/main" id="{2CA26AFD-D27D-4A96-B5BA-795D3CB12B62}"/>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Freeform: Shape 172">
              <a:extLst>
                <a:ext uri="{FF2B5EF4-FFF2-40B4-BE49-F238E27FC236}">
                  <a16:creationId xmlns:a16="http://schemas.microsoft.com/office/drawing/2014/main" id="{D5EADD74-4036-4ED7-B7EE-47A3A8388869}"/>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4" name="Group 173">
            <a:extLst>
              <a:ext uri="{FF2B5EF4-FFF2-40B4-BE49-F238E27FC236}">
                <a16:creationId xmlns:a16="http://schemas.microsoft.com/office/drawing/2014/main" id="{E6D3E0F8-7B5A-4C39-9F67-5BD0BE6E5F98}"/>
              </a:ext>
            </a:extLst>
          </p:cNvPr>
          <p:cNvGrpSpPr/>
          <p:nvPr/>
        </p:nvGrpSpPr>
        <p:grpSpPr>
          <a:xfrm>
            <a:off x="-2218645" y="3074086"/>
            <a:ext cx="724024" cy="668529"/>
            <a:chOff x="1999320" y="1708557"/>
            <a:chExt cx="1994038" cy="1841203"/>
          </a:xfrm>
        </p:grpSpPr>
        <p:sp>
          <p:nvSpPr>
            <p:cNvPr id="175" name="Diamond 174">
              <a:extLst>
                <a:ext uri="{FF2B5EF4-FFF2-40B4-BE49-F238E27FC236}">
                  <a16:creationId xmlns:a16="http://schemas.microsoft.com/office/drawing/2014/main" id="{81008BB6-C60D-41FB-9691-E043AE6E14AF}"/>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Diamond 175">
              <a:extLst>
                <a:ext uri="{FF2B5EF4-FFF2-40B4-BE49-F238E27FC236}">
                  <a16:creationId xmlns:a16="http://schemas.microsoft.com/office/drawing/2014/main" id="{807B8E47-8C0F-41D7-B7FE-C914D0C03B86}"/>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7" name="Freeform: Shape 176">
              <a:extLst>
                <a:ext uri="{FF2B5EF4-FFF2-40B4-BE49-F238E27FC236}">
                  <a16:creationId xmlns:a16="http://schemas.microsoft.com/office/drawing/2014/main" id="{C0FBFBA9-39ED-4147-971B-3BE0FA818709}"/>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832DDA78-BB1A-4497-B368-70F27B58AFDF}"/>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79" name="Group 178">
            <a:extLst>
              <a:ext uri="{FF2B5EF4-FFF2-40B4-BE49-F238E27FC236}">
                <a16:creationId xmlns:a16="http://schemas.microsoft.com/office/drawing/2014/main" id="{F0B80CF4-B51A-436C-A255-78CA04E2EB64}"/>
              </a:ext>
            </a:extLst>
          </p:cNvPr>
          <p:cNvGrpSpPr/>
          <p:nvPr/>
        </p:nvGrpSpPr>
        <p:grpSpPr>
          <a:xfrm>
            <a:off x="-1815816" y="3180711"/>
            <a:ext cx="724024" cy="668529"/>
            <a:chOff x="1999320" y="1708557"/>
            <a:chExt cx="1994038" cy="1841203"/>
          </a:xfrm>
        </p:grpSpPr>
        <p:sp>
          <p:nvSpPr>
            <p:cNvPr id="180" name="Diamond 179">
              <a:extLst>
                <a:ext uri="{FF2B5EF4-FFF2-40B4-BE49-F238E27FC236}">
                  <a16:creationId xmlns:a16="http://schemas.microsoft.com/office/drawing/2014/main" id="{005167EB-592A-46FD-BE1F-F9A4707709C8}"/>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Diamond 180">
              <a:extLst>
                <a:ext uri="{FF2B5EF4-FFF2-40B4-BE49-F238E27FC236}">
                  <a16:creationId xmlns:a16="http://schemas.microsoft.com/office/drawing/2014/main" id="{FDD6E896-367B-4F44-826C-A866755F5AD1}"/>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8F551EA1-69BB-44C8-889E-58ABCF71024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4F948B2A-523F-423E-8EA9-968C250F86D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4" name="Group 183">
            <a:extLst>
              <a:ext uri="{FF2B5EF4-FFF2-40B4-BE49-F238E27FC236}">
                <a16:creationId xmlns:a16="http://schemas.microsoft.com/office/drawing/2014/main" id="{03C80808-6F65-4746-962C-218583F4752F}"/>
              </a:ext>
            </a:extLst>
          </p:cNvPr>
          <p:cNvGrpSpPr/>
          <p:nvPr/>
        </p:nvGrpSpPr>
        <p:grpSpPr>
          <a:xfrm>
            <a:off x="-3023204" y="4638535"/>
            <a:ext cx="724024" cy="668530"/>
            <a:chOff x="1999320" y="1708557"/>
            <a:chExt cx="1994038" cy="1841203"/>
          </a:xfrm>
          <a:effectLst/>
        </p:grpSpPr>
        <p:sp>
          <p:nvSpPr>
            <p:cNvPr id="185" name="Diamond 184">
              <a:extLst>
                <a:ext uri="{FF2B5EF4-FFF2-40B4-BE49-F238E27FC236}">
                  <a16:creationId xmlns:a16="http://schemas.microsoft.com/office/drawing/2014/main" id="{742076FA-2435-4C90-AC42-3645B04E098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6" name="Diamond 185">
              <a:extLst>
                <a:ext uri="{FF2B5EF4-FFF2-40B4-BE49-F238E27FC236}">
                  <a16:creationId xmlns:a16="http://schemas.microsoft.com/office/drawing/2014/main" id="{ABB377C7-45DF-4BEC-8170-F9542EFD4E17}"/>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7" name="Freeform: Shape 186">
              <a:extLst>
                <a:ext uri="{FF2B5EF4-FFF2-40B4-BE49-F238E27FC236}">
                  <a16:creationId xmlns:a16="http://schemas.microsoft.com/office/drawing/2014/main" id="{2CB58BAA-76A8-45E2-BC37-97BE774D5EC6}"/>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8" name="Freeform: Shape 187">
              <a:extLst>
                <a:ext uri="{FF2B5EF4-FFF2-40B4-BE49-F238E27FC236}">
                  <a16:creationId xmlns:a16="http://schemas.microsoft.com/office/drawing/2014/main" id="{364FF07D-D1B4-4B03-97D5-AB31FD11DD93}"/>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9" name="Group 188">
            <a:extLst>
              <a:ext uri="{FF2B5EF4-FFF2-40B4-BE49-F238E27FC236}">
                <a16:creationId xmlns:a16="http://schemas.microsoft.com/office/drawing/2014/main" id="{57063EA4-F47D-4AA0-BA2E-8551566C9A9D}"/>
              </a:ext>
            </a:extLst>
          </p:cNvPr>
          <p:cNvGrpSpPr/>
          <p:nvPr/>
        </p:nvGrpSpPr>
        <p:grpSpPr>
          <a:xfrm>
            <a:off x="-2620375" y="4745159"/>
            <a:ext cx="724024" cy="668530"/>
            <a:chOff x="1999320" y="1708557"/>
            <a:chExt cx="1994038" cy="1841203"/>
          </a:xfrm>
        </p:grpSpPr>
        <p:sp>
          <p:nvSpPr>
            <p:cNvPr id="190" name="Diamond 189">
              <a:extLst>
                <a:ext uri="{FF2B5EF4-FFF2-40B4-BE49-F238E27FC236}">
                  <a16:creationId xmlns:a16="http://schemas.microsoft.com/office/drawing/2014/main" id="{595C711A-EE7E-4CC9-B2A3-1010144C74D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1" name="Diamond 190">
              <a:extLst>
                <a:ext uri="{FF2B5EF4-FFF2-40B4-BE49-F238E27FC236}">
                  <a16:creationId xmlns:a16="http://schemas.microsoft.com/office/drawing/2014/main" id="{E7F62B75-D348-4D57-90CB-23A5E822870D}"/>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2" name="Freeform: Shape 191">
              <a:extLst>
                <a:ext uri="{FF2B5EF4-FFF2-40B4-BE49-F238E27FC236}">
                  <a16:creationId xmlns:a16="http://schemas.microsoft.com/office/drawing/2014/main" id="{77A3D2E1-5D49-4D04-A2F0-F7F6E2A324CF}"/>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Freeform: Shape 192">
              <a:extLst>
                <a:ext uri="{FF2B5EF4-FFF2-40B4-BE49-F238E27FC236}">
                  <a16:creationId xmlns:a16="http://schemas.microsoft.com/office/drawing/2014/main" id="{FF907B2B-E763-4514-A965-BE28D330BBE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CD9243C2-F9E0-4478-955F-A5E2E22C54AA}"/>
              </a:ext>
            </a:extLst>
          </p:cNvPr>
          <p:cNvGrpSpPr/>
          <p:nvPr/>
        </p:nvGrpSpPr>
        <p:grpSpPr>
          <a:xfrm>
            <a:off x="-2217546" y="4851784"/>
            <a:ext cx="724024" cy="668530"/>
            <a:chOff x="1999320" y="1708557"/>
            <a:chExt cx="1994038" cy="1841203"/>
          </a:xfrm>
        </p:grpSpPr>
        <p:sp>
          <p:nvSpPr>
            <p:cNvPr id="195" name="Diamond 194">
              <a:extLst>
                <a:ext uri="{FF2B5EF4-FFF2-40B4-BE49-F238E27FC236}">
                  <a16:creationId xmlns:a16="http://schemas.microsoft.com/office/drawing/2014/main" id="{F269E2BC-F996-44F3-8A82-8CE20A2C693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6" name="Diamond 195">
              <a:extLst>
                <a:ext uri="{FF2B5EF4-FFF2-40B4-BE49-F238E27FC236}">
                  <a16:creationId xmlns:a16="http://schemas.microsoft.com/office/drawing/2014/main" id="{36870B1F-A727-4A81-94D0-8E9BD1AB6EF1}"/>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7" name="Freeform: Shape 196">
              <a:extLst>
                <a:ext uri="{FF2B5EF4-FFF2-40B4-BE49-F238E27FC236}">
                  <a16:creationId xmlns:a16="http://schemas.microsoft.com/office/drawing/2014/main" id="{1FE34C55-3FB5-431B-A294-7E8862F90F1D}"/>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8" name="Freeform: Shape 197">
              <a:extLst>
                <a:ext uri="{FF2B5EF4-FFF2-40B4-BE49-F238E27FC236}">
                  <a16:creationId xmlns:a16="http://schemas.microsoft.com/office/drawing/2014/main" id="{3AA6FCDB-A52F-40BC-975E-DF8BAC1C5CC1}"/>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9" name="Group 198">
            <a:extLst>
              <a:ext uri="{FF2B5EF4-FFF2-40B4-BE49-F238E27FC236}">
                <a16:creationId xmlns:a16="http://schemas.microsoft.com/office/drawing/2014/main" id="{1BD67BB4-7271-4824-AD0A-C95268BE494E}"/>
              </a:ext>
            </a:extLst>
          </p:cNvPr>
          <p:cNvGrpSpPr/>
          <p:nvPr/>
        </p:nvGrpSpPr>
        <p:grpSpPr>
          <a:xfrm>
            <a:off x="-3023204" y="4119864"/>
            <a:ext cx="724024" cy="668530"/>
            <a:chOff x="1999320" y="1708557"/>
            <a:chExt cx="1994038" cy="1841203"/>
          </a:xfrm>
          <a:effectLst/>
        </p:grpSpPr>
        <p:sp>
          <p:nvSpPr>
            <p:cNvPr id="200" name="Diamond 199">
              <a:extLst>
                <a:ext uri="{FF2B5EF4-FFF2-40B4-BE49-F238E27FC236}">
                  <a16:creationId xmlns:a16="http://schemas.microsoft.com/office/drawing/2014/main" id="{09FA927F-06FE-412C-96C9-06ACD176E432}"/>
                </a:ext>
              </a:extLst>
            </p:cNvPr>
            <p:cNvSpPr/>
            <p:nvPr/>
          </p:nvSpPr>
          <p:spPr>
            <a:xfrm>
              <a:off x="1999320" y="1708557"/>
              <a:ext cx="1994038" cy="522509"/>
            </a:xfrm>
            <a:prstGeom prst="diamond">
              <a:avLst/>
            </a:prstGeom>
            <a:solidFill>
              <a:srgbClr val="E1D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1" name="Diamond 200">
              <a:extLst>
                <a:ext uri="{FF2B5EF4-FFF2-40B4-BE49-F238E27FC236}">
                  <a16:creationId xmlns:a16="http://schemas.microsoft.com/office/drawing/2014/main" id="{7E7209AF-FC44-4F2D-9EB4-3F26436509A5}"/>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Shape 201">
              <a:extLst>
                <a:ext uri="{FF2B5EF4-FFF2-40B4-BE49-F238E27FC236}">
                  <a16:creationId xmlns:a16="http://schemas.microsoft.com/office/drawing/2014/main" id="{B2E952FA-91F7-4258-AFAB-AABD1596FD2D}"/>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Freeform: Shape 202">
              <a:extLst>
                <a:ext uri="{FF2B5EF4-FFF2-40B4-BE49-F238E27FC236}">
                  <a16:creationId xmlns:a16="http://schemas.microsoft.com/office/drawing/2014/main" id="{DB7CDCC5-9172-43E5-ACC6-EEABF9C9142A}"/>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4" name="Group 203">
            <a:extLst>
              <a:ext uri="{FF2B5EF4-FFF2-40B4-BE49-F238E27FC236}">
                <a16:creationId xmlns:a16="http://schemas.microsoft.com/office/drawing/2014/main" id="{2429574A-8A09-49EA-AE87-A03A4903A18A}"/>
              </a:ext>
            </a:extLst>
          </p:cNvPr>
          <p:cNvGrpSpPr/>
          <p:nvPr/>
        </p:nvGrpSpPr>
        <p:grpSpPr>
          <a:xfrm>
            <a:off x="-2620375" y="4226489"/>
            <a:ext cx="724024" cy="668530"/>
            <a:chOff x="1999320" y="1708557"/>
            <a:chExt cx="1994038" cy="1841203"/>
          </a:xfrm>
        </p:grpSpPr>
        <p:sp>
          <p:nvSpPr>
            <p:cNvPr id="205" name="Diamond 204">
              <a:extLst>
                <a:ext uri="{FF2B5EF4-FFF2-40B4-BE49-F238E27FC236}">
                  <a16:creationId xmlns:a16="http://schemas.microsoft.com/office/drawing/2014/main" id="{6FB047FC-9425-481A-9897-EBE754FF3E3F}"/>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6" name="Diamond 205">
              <a:extLst>
                <a:ext uri="{FF2B5EF4-FFF2-40B4-BE49-F238E27FC236}">
                  <a16:creationId xmlns:a16="http://schemas.microsoft.com/office/drawing/2014/main" id="{00B5808D-FF6C-49A8-9955-DF570071BC16}"/>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7" name="Freeform: Shape 206">
              <a:extLst>
                <a:ext uri="{FF2B5EF4-FFF2-40B4-BE49-F238E27FC236}">
                  <a16:creationId xmlns:a16="http://schemas.microsoft.com/office/drawing/2014/main" id="{A8C0AF02-26BC-4CCC-8122-2E1413FDF48C}"/>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Freeform: Shape 207">
              <a:extLst>
                <a:ext uri="{FF2B5EF4-FFF2-40B4-BE49-F238E27FC236}">
                  <a16:creationId xmlns:a16="http://schemas.microsoft.com/office/drawing/2014/main" id="{A72A0205-608F-4FC3-B7AC-52353A68C898}"/>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9" name="Group 208">
            <a:extLst>
              <a:ext uri="{FF2B5EF4-FFF2-40B4-BE49-F238E27FC236}">
                <a16:creationId xmlns:a16="http://schemas.microsoft.com/office/drawing/2014/main" id="{BD37F44E-E9C7-47F0-91CC-F24D23DFEA4A}"/>
              </a:ext>
            </a:extLst>
          </p:cNvPr>
          <p:cNvGrpSpPr/>
          <p:nvPr/>
        </p:nvGrpSpPr>
        <p:grpSpPr>
          <a:xfrm>
            <a:off x="-2217546" y="4333114"/>
            <a:ext cx="724024" cy="668530"/>
            <a:chOff x="1999320" y="1708557"/>
            <a:chExt cx="1994038" cy="1841203"/>
          </a:xfrm>
        </p:grpSpPr>
        <p:sp>
          <p:nvSpPr>
            <p:cNvPr id="210" name="Diamond 209">
              <a:extLst>
                <a:ext uri="{FF2B5EF4-FFF2-40B4-BE49-F238E27FC236}">
                  <a16:creationId xmlns:a16="http://schemas.microsoft.com/office/drawing/2014/main" id="{426E9DA1-F178-4B7E-A32F-C2449E00B5B4}"/>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Diamond 210">
              <a:extLst>
                <a:ext uri="{FF2B5EF4-FFF2-40B4-BE49-F238E27FC236}">
                  <a16:creationId xmlns:a16="http://schemas.microsoft.com/office/drawing/2014/main" id="{CFC563C2-079C-4124-9580-E8636DBFE7F8}"/>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2" name="Freeform: Shape 211">
              <a:extLst>
                <a:ext uri="{FF2B5EF4-FFF2-40B4-BE49-F238E27FC236}">
                  <a16:creationId xmlns:a16="http://schemas.microsoft.com/office/drawing/2014/main" id="{A9B333C3-3B46-4BA6-90D1-20D343924614}"/>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Freeform: Shape 212">
              <a:extLst>
                <a:ext uri="{FF2B5EF4-FFF2-40B4-BE49-F238E27FC236}">
                  <a16:creationId xmlns:a16="http://schemas.microsoft.com/office/drawing/2014/main" id="{5C62F9DF-9F2C-4ECD-A541-BB03439FA2BA}"/>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32605B4-D633-42B8-A7CE-BDC2CBB8D308}"/>
              </a:ext>
            </a:extLst>
          </p:cNvPr>
          <p:cNvGrpSpPr/>
          <p:nvPr/>
        </p:nvGrpSpPr>
        <p:grpSpPr>
          <a:xfrm>
            <a:off x="-3023204" y="3601193"/>
            <a:ext cx="724024" cy="668530"/>
            <a:chOff x="1999320" y="1708557"/>
            <a:chExt cx="1994038" cy="1841203"/>
          </a:xfrm>
          <a:effectLst/>
        </p:grpSpPr>
        <p:sp>
          <p:nvSpPr>
            <p:cNvPr id="215" name="Diamond 214">
              <a:extLst>
                <a:ext uri="{FF2B5EF4-FFF2-40B4-BE49-F238E27FC236}">
                  <a16:creationId xmlns:a16="http://schemas.microsoft.com/office/drawing/2014/main" id="{89C4FF25-D059-4118-8F92-427C138E977E}"/>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Diamond 215">
              <a:extLst>
                <a:ext uri="{FF2B5EF4-FFF2-40B4-BE49-F238E27FC236}">
                  <a16:creationId xmlns:a16="http://schemas.microsoft.com/office/drawing/2014/main" id="{C25A6B74-D487-41A0-9DF8-2B50C09B7CC6}"/>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7" name="Freeform: Shape 216">
              <a:extLst>
                <a:ext uri="{FF2B5EF4-FFF2-40B4-BE49-F238E27FC236}">
                  <a16:creationId xmlns:a16="http://schemas.microsoft.com/office/drawing/2014/main" id="{587B80F2-4656-468A-9E1E-E5252C72ACCD}"/>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Freeform: Shape 217">
              <a:extLst>
                <a:ext uri="{FF2B5EF4-FFF2-40B4-BE49-F238E27FC236}">
                  <a16:creationId xmlns:a16="http://schemas.microsoft.com/office/drawing/2014/main" id="{8BBAAAD8-A380-4C3B-ACFC-E5EE855065B4}"/>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9" name="Group 218">
            <a:extLst>
              <a:ext uri="{FF2B5EF4-FFF2-40B4-BE49-F238E27FC236}">
                <a16:creationId xmlns:a16="http://schemas.microsoft.com/office/drawing/2014/main" id="{55570D69-B0F8-46E4-B3C6-BBC5BF14A36C}"/>
              </a:ext>
            </a:extLst>
          </p:cNvPr>
          <p:cNvGrpSpPr/>
          <p:nvPr/>
        </p:nvGrpSpPr>
        <p:grpSpPr>
          <a:xfrm>
            <a:off x="-2620375" y="3707817"/>
            <a:ext cx="724024" cy="668530"/>
            <a:chOff x="1999320" y="1708557"/>
            <a:chExt cx="1994038" cy="1841203"/>
          </a:xfrm>
        </p:grpSpPr>
        <p:sp>
          <p:nvSpPr>
            <p:cNvPr id="220" name="Diamond 219">
              <a:extLst>
                <a:ext uri="{FF2B5EF4-FFF2-40B4-BE49-F238E27FC236}">
                  <a16:creationId xmlns:a16="http://schemas.microsoft.com/office/drawing/2014/main" id="{87BD54F8-9C22-480A-BC55-7319EC9EB099}"/>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1" name="Diamond 220">
              <a:extLst>
                <a:ext uri="{FF2B5EF4-FFF2-40B4-BE49-F238E27FC236}">
                  <a16:creationId xmlns:a16="http://schemas.microsoft.com/office/drawing/2014/main" id="{CD5740D7-B9B1-49D3-8930-909E4DAFDF4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2" name="Freeform: Shape 221">
              <a:extLst>
                <a:ext uri="{FF2B5EF4-FFF2-40B4-BE49-F238E27FC236}">
                  <a16:creationId xmlns:a16="http://schemas.microsoft.com/office/drawing/2014/main" id="{507B577D-D7D6-4CC2-9E56-65029007634E}"/>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Freeform: Shape 222">
              <a:extLst>
                <a:ext uri="{FF2B5EF4-FFF2-40B4-BE49-F238E27FC236}">
                  <a16:creationId xmlns:a16="http://schemas.microsoft.com/office/drawing/2014/main" id="{A3B77D78-3D68-4ADA-AAB1-FF71B381AD3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4" name="Group 223">
            <a:extLst>
              <a:ext uri="{FF2B5EF4-FFF2-40B4-BE49-F238E27FC236}">
                <a16:creationId xmlns:a16="http://schemas.microsoft.com/office/drawing/2014/main" id="{9E7658EE-A092-4ACC-B23E-CD8FBD485F6F}"/>
              </a:ext>
            </a:extLst>
          </p:cNvPr>
          <p:cNvGrpSpPr/>
          <p:nvPr/>
        </p:nvGrpSpPr>
        <p:grpSpPr>
          <a:xfrm>
            <a:off x="-2217546" y="3814443"/>
            <a:ext cx="724024" cy="668530"/>
            <a:chOff x="1999320" y="1708557"/>
            <a:chExt cx="1994038" cy="1841203"/>
          </a:xfrm>
        </p:grpSpPr>
        <p:sp>
          <p:nvSpPr>
            <p:cNvPr id="225" name="Diamond 224">
              <a:extLst>
                <a:ext uri="{FF2B5EF4-FFF2-40B4-BE49-F238E27FC236}">
                  <a16:creationId xmlns:a16="http://schemas.microsoft.com/office/drawing/2014/main" id="{18202601-E4A1-4F1A-BE27-BE1E52854E2F}"/>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6" name="Diamond 225">
              <a:extLst>
                <a:ext uri="{FF2B5EF4-FFF2-40B4-BE49-F238E27FC236}">
                  <a16:creationId xmlns:a16="http://schemas.microsoft.com/office/drawing/2014/main" id="{5E85CD6F-9B06-46F1-9AEB-BE843EA7B22B}"/>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Freeform: Shape 226">
              <a:extLst>
                <a:ext uri="{FF2B5EF4-FFF2-40B4-BE49-F238E27FC236}">
                  <a16:creationId xmlns:a16="http://schemas.microsoft.com/office/drawing/2014/main" id="{97B258AE-AA42-488F-A6AD-1317219C78C0}"/>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Freeform: Shape 227">
              <a:extLst>
                <a:ext uri="{FF2B5EF4-FFF2-40B4-BE49-F238E27FC236}">
                  <a16:creationId xmlns:a16="http://schemas.microsoft.com/office/drawing/2014/main" id="{19DCB7F1-4B90-4921-BCE0-30E77BAEBD09}"/>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9" name="Group 228">
            <a:extLst>
              <a:ext uri="{FF2B5EF4-FFF2-40B4-BE49-F238E27FC236}">
                <a16:creationId xmlns:a16="http://schemas.microsoft.com/office/drawing/2014/main" id="{EB3CFB35-1C4E-4715-BE3D-C37A5B2A35C9}"/>
              </a:ext>
            </a:extLst>
          </p:cNvPr>
          <p:cNvGrpSpPr/>
          <p:nvPr/>
        </p:nvGrpSpPr>
        <p:grpSpPr>
          <a:xfrm>
            <a:off x="-3023204" y="3082522"/>
            <a:ext cx="724024" cy="668530"/>
            <a:chOff x="1999320" y="1708557"/>
            <a:chExt cx="1994038" cy="1841203"/>
          </a:xfrm>
          <a:effectLst/>
        </p:grpSpPr>
        <p:sp>
          <p:nvSpPr>
            <p:cNvPr id="230" name="Diamond 229">
              <a:extLst>
                <a:ext uri="{FF2B5EF4-FFF2-40B4-BE49-F238E27FC236}">
                  <a16:creationId xmlns:a16="http://schemas.microsoft.com/office/drawing/2014/main" id="{CC4697A4-1BB4-4BF6-A45E-E2F7E4D16D16}"/>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1" name="Diamond 230">
              <a:extLst>
                <a:ext uri="{FF2B5EF4-FFF2-40B4-BE49-F238E27FC236}">
                  <a16:creationId xmlns:a16="http://schemas.microsoft.com/office/drawing/2014/main" id="{1E305DAC-308B-4727-88A2-AA0FB8D0045D}"/>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2" name="Freeform: Shape 231">
              <a:extLst>
                <a:ext uri="{FF2B5EF4-FFF2-40B4-BE49-F238E27FC236}">
                  <a16:creationId xmlns:a16="http://schemas.microsoft.com/office/drawing/2014/main" id="{6DBC3E22-A02E-461A-BDE9-01F7BA67F324}"/>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3" name="Freeform: Shape 232">
              <a:extLst>
                <a:ext uri="{FF2B5EF4-FFF2-40B4-BE49-F238E27FC236}">
                  <a16:creationId xmlns:a16="http://schemas.microsoft.com/office/drawing/2014/main" id="{048A9D5C-382F-455B-80C4-30BA4DD7357C}"/>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FC1B90A5-0059-4C64-B227-1243AC974828}"/>
              </a:ext>
            </a:extLst>
          </p:cNvPr>
          <p:cNvGrpSpPr/>
          <p:nvPr/>
        </p:nvGrpSpPr>
        <p:grpSpPr>
          <a:xfrm>
            <a:off x="-2620375" y="3189146"/>
            <a:ext cx="724024" cy="668530"/>
            <a:chOff x="1999320" y="1708557"/>
            <a:chExt cx="1994038" cy="1841203"/>
          </a:xfrm>
        </p:grpSpPr>
        <p:sp>
          <p:nvSpPr>
            <p:cNvPr id="235" name="Diamond 234">
              <a:extLst>
                <a:ext uri="{FF2B5EF4-FFF2-40B4-BE49-F238E27FC236}">
                  <a16:creationId xmlns:a16="http://schemas.microsoft.com/office/drawing/2014/main" id="{D6E91BEB-B0D9-4C77-8770-A61C6A44EAF7}"/>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6" name="Diamond 235">
              <a:extLst>
                <a:ext uri="{FF2B5EF4-FFF2-40B4-BE49-F238E27FC236}">
                  <a16:creationId xmlns:a16="http://schemas.microsoft.com/office/drawing/2014/main" id="{10C80A16-1135-4564-B630-E41819BFF1EC}"/>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Freeform: Shape 236">
              <a:extLst>
                <a:ext uri="{FF2B5EF4-FFF2-40B4-BE49-F238E27FC236}">
                  <a16:creationId xmlns:a16="http://schemas.microsoft.com/office/drawing/2014/main" id="{801F14B4-FF17-4B6B-BD90-906D47C1228B}"/>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8" name="Freeform: Shape 237">
              <a:extLst>
                <a:ext uri="{FF2B5EF4-FFF2-40B4-BE49-F238E27FC236}">
                  <a16:creationId xmlns:a16="http://schemas.microsoft.com/office/drawing/2014/main" id="{7CFB2AB0-4473-4D9C-9EF8-6D2FC773D7A2}"/>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9" name="Group 238">
            <a:extLst>
              <a:ext uri="{FF2B5EF4-FFF2-40B4-BE49-F238E27FC236}">
                <a16:creationId xmlns:a16="http://schemas.microsoft.com/office/drawing/2014/main" id="{B5C7F542-2044-4F42-87F1-09B868C29E1D}"/>
              </a:ext>
            </a:extLst>
          </p:cNvPr>
          <p:cNvGrpSpPr/>
          <p:nvPr/>
        </p:nvGrpSpPr>
        <p:grpSpPr>
          <a:xfrm>
            <a:off x="-2217546" y="3295772"/>
            <a:ext cx="724024" cy="668530"/>
            <a:chOff x="1999320" y="1708557"/>
            <a:chExt cx="1994038" cy="1841203"/>
          </a:xfrm>
        </p:grpSpPr>
        <p:sp>
          <p:nvSpPr>
            <p:cNvPr id="240" name="Diamond 239">
              <a:extLst>
                <a:ext uri="{FF2B5EF4-FFF2-40B4-BE49-F238E27FC236}">
                  <a16:creationId xmlns:a16="http://schemas.microsoft.com/office/drawing/2014/main" id="{9256B6FE-658B-465F-8F27-438857CD7066}"/>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1" name="Diamond 240">
              <a:extLst>
                <a:ext uri="{FF2B5EF4-FFF2-40B4-BE49-F238E27FC236}">
                  <a16:creationId xmlns:a16="http://schemas.microsoft.com/office/drawing/2014/main" id="{1A608A81-B6E0-40DC-B3F0-DA94B29168BF}"/>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2" name="Freeform: Shape 241">
              <a:extLst>
                <a:ext uri="{FF2B5EF4-FFF2-40B4-BE49-F238E27FC236}">
                  <a16:creationId xmlns:a16="http://schemas.microsoft.com/office/drawing/2014/main" id="{DCDF0AD6-3A6D-485C-B4F3-4B89D39277E9}"/>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3" name="Freeform: Shape 242">
              <a:extLst>
                <a:ext uri="{FF2B5EF4-FFF2-40B4-BE49-F238E27FC236}">
                  <a16:creationId xmlns:a16="http://schemas.microsoft.com/office/drawing/2014/main" id="{36378D4B-68F5-4577-A363-2B554A62CABD}"/>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4" name="Group 243">
            <a:extLst>
              <a:ext uri="{FF2B5EF4-FFF2-40B4-BE49-F238E27FC236}">
                <a16:creationId xmlns:a16="http://schemas.microsoft.com/office/drawing/2014/main" id="{C8C8DAAB-4ABA-42C4-AC46-DEEC7F424842}"/>
              </a:ext>
            </a:extLst>
          </p:cNvPr>
          <p:cNvGrpSpPr/>
          <p:nvPr/>
        </p:nvGrpSpPr>
        <p:grpSpPr>
          <a:xfrm>
            <a:off x="857124" y="4741817"/>
            <a:ext cx="724024" cy="668529"/>
            <a:chOff x="1999320" y="1708557"/>
            <a:chExt cx="1994038" cy="1841203"/>
          </a:xfrm>
        </p:grpSpPr>
        <p:sp>
          <p:nvSpPr>
            <p:cNvPr id="245" name="Diamond 244">
              <a:extLst>
                <a:ext uri="{FF2B5EF4-FFF2-40B4-BE49-F238E27FC236}">
                  <a16:creationId xmlns:a16="http://schemas.microsoft.com/office/drawing/2014/main" id="{E3C5467F-DCC5-4678-B7D0-4AB90BC6C3DE}"/>
                </a:ext>
              </a:extLst>
            </p:cNvPr>
            <p:cNvSpPr/>
            <p:nvPr/>
          </p:nvSpPr>
          <p:spPr>
            <a:xfrm>
              <a:off x="1999320" y="1708557"/>
              <a:ext cx="1994038" cy="522508"/>
            </a:xfrm>
            <a:prstGeom prst="diamond">
              <a:avLst/>
            </a:prstGeom>
            <a:solidFill>
              <a:srgbClr val="80C6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Diamond 245">
              <a:extLst>
                <a:ext uri="{FF2B5EF4-FFF2-40B4-BE49-F238E27FC236}">
                  <a16:creationId xmlns:a16="http://schemas.microsoft.com/office/drawing/2014/main" id="{66236453-E0FA-42C7-A9C9-416EBF20EDD5}"/>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1644AF84-1794-4274-8B11-A6E23FA17D4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6941DC2E-66E6-46AC-9BE9-1615402CF788}"/>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9" name="Group 248">
            <a:extLst>
              <a:ext uri="{FF2B5EF4-FFF2-40B4-BE49-F238E27FC236}">
                <a16:creationId xmlns:a16="http://schemas.microsoft.com/office/drawing/2014/main" id="{EA1AE7D5-955D-4D14-B432-9ECBC8ABE882}"/>
              </a:ext>
            </a:extLst>
          </p:cNvPr>
          <p:cNvGrpSpPr/>
          <p:nvPr/>
        </p:nvGrpSpPr>
        <p:grpSpPr>
          <a:xfrm>
            <a:off x="857124" y="4093769"/>
            <a:ext cx="724024" cy="668529"/>
            <a:chOff x="1999320" y="1708557"/>
            <a:chExt cx="1994038" cy="1841203"/>
          </a:xfrm>
        </p:grpSpPr>
        <p:sp>
          <p:nvSpPr>
            <p:cNvPr id="250" name="Diamond 249">
              <a:extLst>
                <a:ext uri="{FF2B5EF4-FFF2-40B4-BE49-F238E27FC236}">
                  <a16:creationId xmlns:a16="http://schemas.microsoft.com/office/drawing/2014/main" id="{84A301FA-A29F-4E39-921F-D9A32E7956CF}"/>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1" name="Diamond 250">
              <a:extLst>
                <a:ext uri="{FF2B5EF4-FFF2-40B4-BE49-F238E27FC236}">
                  <a16:creationId xmlns:a16="http://schemas.microsoft.com/office/drawing/2014/main" id="{EC3D13D7-A4A1-4018-8E6E-4C0CBFD858E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Freeform: Shape 251">
              <a:extLst>
                <a:ext uri="{FF2B5EF4-FFF2-40B4-BE49-F238E27FC236}">
                  <a16:creationId xmlns:a16="http://schemas.microsoft.com/office/drawing/2014/main" id="{895CF9DB-302E-46E6-93DA-5BF8D376BB4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3" name="Freeform: Shape 252">
              <a:extLst>
                <a:ext uri="{FF2B5EF4-FFF2-40B4-BE49-F238E27FC236}">
                  <a16:creationId xmlns:a16="http://schemas.microsoft.com/office/drawing/2014/main" id="{48B92555-B8B1-4BB4-90D2-0E109A532ED7}"/>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54" name="Group 253">
            <a:extLst>
              <a:ext uri="{FF2B5EF4-FFF2-40B4-BE49-F238E27FC236}">
                <a16:creationId xmlns:a16="http://schemas.microsoft.com/office/drawing/2014/main" id="{1FDE9710-B24A-4E27-9949-909C17CDCF20}"/>
              </a:ext>
            </a:extLst>
          </p:cNvPr>
          <p:cNvGrpSpPr/>
          <p:nvPr/>
        </p:nvGrpSpPr>
        <p:grpSpPr>
          <a:xfrm>
            <a:off x="857124" y="3586703"/>
            <a:ext cx="724024" cy="668529"/>
            <a:chOff x="1999320" y="1708557"/>
            <a:chExt cx="1994038" cy="1841203"/>
          </a:xfrm>
        </p:grpSpPr>
        <p:sp>
          <p:nvSpPr>
            <p:cNvPr id="255" name="Diamond 254">
              <a:extLst>
                <a:ext uri="{FF2B5EF4-FFF2-40B4-BE49-F238E27FC236}">
                  <a16:creationId xmlns:a16="http://schemas.microsoft.com/office/drawing/2014/main" id="{D36BCF83-FF77-4933-AADE-316629AF59A4}"/>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6" name="Diamond 255">
              <a:extLst>
                <a:ext uri="{FF2B5EF4-FFF2-40B4-BE49-F238E27FC236}">
                  <a16:creationId xmlns:a16="http://schemas.microsoft.com/office/drawing/2014/main" id="{B924A4AF-D65F-4B06-8EA2-180624DD654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B97EF2CC-789F-4892-B89A-67FA31638D5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1E446DCF-2610-43CE-A778-0B7A8E8C9FB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59" name="Group 258">
            <a:extLst>
              <a:ext uri="{FF2B5EF4-FFF2-40B4-BE49-F238E27FC236}">
                <a16:creationId xmlns:a16="http://schemas.microsoft.com/office/drawing/2014/main" id="{9B40A9B7-9C79-4D46-A1FD-65B64ECE9EC8}"/>
              </a:ext>
            </a:extLst>
          </p:cNvPr>
          <p:cNvGrpSpPr/>
          <p:nvPr/>
        </p:nvGrpSpPr>
        <p:grpSpPr>
          <a:xfrm>
            <a:off x="857124" y="3076576"/>
            <a:ext cx="724024" cy="668529"/>
            <a:chOff x="1999320" y="1708557"/>
            <a:chExt cx="1994038" cy="1841203"/>
          </a:xfrm>
        </p:grpSpPr>
        <p:sp>
          <p:nvSpPr>
            <p:cNvPr id="260" name="Diamond 259">
              <a:extLst>
                <a:ext uri="{FF2B5EF4-FFF2-40B4-BE49-F238E27FC236}">
                  <a16:creationId xmlns:a16="http://schemas.microsoft.com/office/drawing/2014/main" id="{4D337208-F491-4FFB-99D8-C8A955EAB582}"/>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C5675827-EE50-4231-843E-1AAE0369B3F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Freeform: Shape 261">
              <a:extLst>
                <a:ext uri="{FF2B5EF4-FFF2-40B4-BE49-F238E27FC236}">
                  <a16:creationId xmlns:a16="http://schemas.microsoft.com/office/drawing/2014/main" id="{53C05140-0F09-41EF-8225-AFE8D629B633}"/>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Freeform: Shape 262">
              <a:extLst>
                <a:ext uri="{FF2B5EF4-FFF2-40B4-BE49-F238E27FC236}">
                  <a16:creationId xmlns:a16="http://schemas.microsoft.com/office/drawing/2014/main" id="{504B7B0A-A0DC-44F5-9134-25B5FC70FF2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64" name="Group 263">
            <a:extLst>
              <a:ext uri="{FF2B5EF4-FFF2-40B4-BE49-F238E27FC236}">
                <a16:creationId xmlns:a16="http://schemas.microsoft.com/office/drawing/2014/main" id="{150C143E-41B2-444F-A3D5-D21A9F0C81FA}"/>
              </a:ext>
            </a:extLst>
          </p:cNvPr>
          <p:cNvGrpSpPr/>
          <p:nvPr/>
        </p:nvGrpSpPr>
        <p:grpSpPr>
          <a:xfrm>
            <a:off x="455393" y="4856874"/>
            <a:ext cx="724024" cy="668529"/>
            <a:chOff x="1999320" y="1708557"/>
            <a:chExt cx="1994038" cy="1841203"/>
          </a:xfrm>
        </p:grpSpPr>
        <p:sp>
          <p:nvSpPr>
            <p:cNvPr id="265" name="Diamond 264">
              <a:extLst>
                <a:ext uri="{FF2B5EF4-FFF2-40B4-BE49-F238E27FC236}">
                  <a16:creationId xmlns:a16="http://schemas.microsoft.com/office/drawing/2014/main" id="{58E7491E-E44E-4E5F-9876-EE2C4CA98E23}"/>
                </a:ext>
              </a:extLst>
            </p:cNvPr>
            <p:cNvSpPr/>
            <p:nvPr/>
          </p:nvSpPr>
          <p:spPr>
            <a:xfrm>
              <a:off x="1999320" y="1708557"/>
              <a:ext cx="1994038" cy="522508"/>
            </a:xfrm>
            <a:prstGeom prst="diamond">
              <a:avLst/>
            </a:prstGeom>
            <a:solidFill>
              <a:srgbClr val="80C6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6" name="Diamond 265">
              <a:extLst>
                <a:ext uri="{FF2B5EF4-FFF2-40B4-BE49-F238E27FC236}">
                  <a16:creationId xmlns:a16="http://schemas.microsoft.com/office/drawing/2014/main" id="{56F674A4-5D0C-4B0E-A538-FE47C8381F5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Freeform: Shape 266">
              <a:extLst>
                <a:ext uri="{FF2B5EF4-FFF2-40B4-BE49-F238E27FC236}">
                  <a16:creationId xmlns:a16="http://schemas.microsoft.com/office/drawing/2014/main" id="{62782155-52BC-4637-8803-BB830924788A}"/>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Freeform: Shape 267">
              <a:extLst>
                <a:ext uri="{FF2B5EF4-FFF2-40B4-BE49-F238E27FC236}">
                  <a16:creationId xmlns:a16="http://schemas.microsoft.com/office/drawing/2014/main" id="{4C7827C3-AB9E-4095-9E27-DD915C1035B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69" name="Group 268">
            <a:extLst>
              <a:ext uri="{FF2B5EF4-FFF2-40B4-BE49-F238E27FC236}">
                <a16:creationId xmlns:a16="http://schemas.microsoft.com/office/drawing/2014/main" id="{4B9F0619-E8C0-48A4-A718-19E4B8B02AFE}"/>
              </a:ext>
            </a:extLst>
          </p:cNvPr>
          <p:cNvGrpSpPr/>
          <p:nvPr/>
        </p:nvGrpSpPr>
        <p:grpSpPr>
          <a:xfrm>
            <a:off x="455393" y="4208827"/>
            <a:ext cx="724024" cy="668529"/>
            <a:chOff x="1999320" y="1708557"/>
            <a:chExt cx="1994038" cy="1841203"/>
          </a:xfrm>
        </p:grpSpPr>
        <p:sp>
          <p:nvSpPr>
            <p:cNvPr id="270" name="Diamond 269">
              <a:extLst>
                <a:ext uri="{FF2B5EF4-FFF2-40B4-BE49-F238E27FC236}">
                  <a16:creationId xmlns:a16="http://schemas.microsoft.com/office/drawing/2014/main" id="{EF65CE1D-B22A-44D6-8E71-14B0CC9C65AA}"/>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1" name="Diamond 270">
              <a:extLst>
                <a:ext uri="{FF2B5EF4-FFF2-40B4-BE49-F238E27FC236}">
                  <a16:creationId xmlns:a16="http://schemas.microsoft.com/office/drawing/2014/main" id="{6D1CEEE1-DC5D-4E91-9494-4F62A16900E8}"/>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0580FDF0-5053-483A-99CF-EAB5244E8151}"/>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795BE4C8-9CED-4C9F-AB3E-6E6FC4EE096C}"/>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74" name="Group 273">
            <a:extLst>
              <a:ext uri="{FF2B5EF4-FFF2-40B4-BE49-F238E27FC236}">
                <a16:creationId xmlns:a16="http://schemas.microsoft.com/office/drawing/2014/main" id="{15A9170E-BAA2-4B55-B63B-33675530F725}"/>
              </a:ext>
            </a:extLst>
          </p:cNvPr>
          <p:cNvGrpSpPr/>
          <p:nvPr/>
        </p:nvGrpSpPr>
        <p:grpSpPr>
          <a:xfrm>
            <a:off x="455393" y="3690155"/>
            <a:ext cx="724024" cy="668529"/>
            <a:chOff x="1999320" y="1708557"/>
            <a:chExt cx="1994038" cy="1841203"/>
          </a:xfrm>
        </p:grpSpPr>
        <p:sp>
          <p:nvSpPr>
            <p:cNvPr id="275" name="Diamond 274">
              <a:extLst>
                <a:ext uri="{FF2B5EF4-FFF2-40B4-BE49-F238E27FC236}">
                  <a16:creationId xmlns:a16="http://schemas.microsoft.com/office/drawing/2014/main" id="{35760824-6B4C-42FE-8327-02F00174B3F7}"/>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6" name="Diamond 275">
              <a:extLst>
                <a:ext uri="{FF2B5EF4-FFF2-40B4-BE49-F238E27FC236}">
                  <a16:creationId xmlns:a16="http://schemas.microsoft.com/office/drawing/2014/main" id="{C173C415-1C69-4F02-B0F3-DCCDABAF0ACF}"/>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7" name="Freeform: Shape 276">
              <a:extLst>
                <a:ext uri="{FF2B5EF4-FFF2-40B4-BE49-F238E27FC236}">
                  <a16:creationId xmlns:a16="http://schemas.microsoft.com/office/drawing/2014/main" id="{59A228A7-C398-4334-8B54-8427CF830210}"/>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8" name="Freeform: Shape 277">
              <a:extLst>
                <a:ext uri="{FF2B5EF4-FFF2-40B4-BE49-F238E27FC236}">
                  <a16:creationId xmlns:a16="http://schemas.microsoft.com/office/drawing/2014/main" id="{8EC86ACA-0C4D-4937-B617-AC9119F77F9E}"/>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79" name="Group 278">
            <a:extLst>
              <a:ext uri="{FF2B5EF4-FFF2-40B4-BE49-F238E27FC236}">
                <a16:creationId xmlns:a16="http://schemas.microsoft.com/office/drawing/2014/main" id="{EE77D29C-75BE-49CC-B914-B9FF16E26C75}"/>
              </a:ext>
            </a:extLst>
          </p:cNvPr>
          <p:cNvGrpSpPr/>
          <p:nvPr/>
        </p:nvGrpSpPr>
        <p:grpSpPr>
          <a:xfrm>
            <a:off x="455393" y="3175939"/>
            <a:ext cx="724024" cy="668529"/>
            <a:chOff x="1999320" y="1708557"/>
            <a:chExt cx="1994038" cy="1841203"/>
          </a:xfrm>
        </p:grpSpPr>
        <p:sp>
          <p:nvSpPr>
            <p:cNvPr id="280" name="Diamond 279">
              <a:extLst>
                <a:ext uri="{FF2B5EF4-FFF2-40B4-BE49-F238E27FC236}">
                  <a16:creationId xmlns:a16="http://schemas.microsoft.com/office/drawing/2014/main" id="{6E5A1B25-74FF-4295-B76C-58766B5A42CE}"/>
                </a:ext>
              </a:extLst>
            </p:cNvPr>
            <p:cNvSpPr/>
            <p:nvPr/>
          </p:nvSpPr>
          <p:spPr>
            <a:xfrm>
              <a:off x="1999320" y="1708557"/>
              <a:ext cx="1994038" cy="522508"/>
            </a:xfrm>
            <a:prstGeom prst="diamond">
              <a:avLst/>
            </a:prstGeom>
            <a:solidFill>
              <a:srgbClr val="A8D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1" name="Diamond 280">
              <a:extLst>
                <a:ext uri="{FF2B5EF4-FFF2-40B4-BE49-F238E27FC236}">
                  <a16:creationId xmlns:a16="http://schemas.microsoft.com/office/drawing/2014/main" id="{3AE0A6CE-A702-4D22-9D34-6CCC6AAAF1B0}"/>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Freeform: Shape 281">
              <a:extLst>
                <a:ext uri="{FF2B5EF4-FFF2-40B4-BE49-F238E27FC236}">
                  <a16:creationId xmlns:a16="http://schemas.microsoft.com/office/drawing/2014/main" id="{88D69CF3-B4D4-45F9-A439-B2467440D09F}"/>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C2E7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3" name="Freeform: Shape 282">
              <a:extLst>
                <a:ext uri="{FF2B5EF4-FFF2-40B4-BE49-F238E27FC236}">
                  <a16:creationId xmlns:a16="http://schemas.microsoft.com/office/drawing/2014/main" id="{C00EF126-AC49-427C-82F8-FAB35CE87DA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84" name="Group 283">
            <a:extLst>
              <a:ext uri="{FF2B5EF4-FFF2-40B4-BE49-F238E27FC236}">
                <a16:creationId xmlns:a16="http://schemas.microsoft.com/office/drawing/2014/main" id="{7F3AC918-CE31-4BDA-841C-FD5E4AE8159F}"/>
              </a:ext>
            </a:extLst>
          </p:cNvPr>
          <p:cNvGrpSpPr/>
          <p:nvPr/>
        </p:nvGrpSpPr>
        <p:grpSpPr>
          <a:xfrm>
            <a:off x="-1417248" y="4842555"/>
            <a:ext cx="724024" cy="668529"/>
            <a:chOff x="1999320" y="1708557"/>
            <a:chExt cx="1994038" cy="1841203"/>
          </a:xfrm>
        </p:grpSpPr>
        <p:sp>
          <p:nvSpPr>
            <p:cNvPr id="285" name="Diamond 284">
              <a:extLst>
                <a:ext uri="{FF2B5EF4-FFF2-40B4-BE49-F238E27FC236}">
                  <a16:creationId xmlns:a16="http://schemas.microsoft.com/office/drawing/2014/main" id="{020BA491-7814-47AA-B509-94FBB5852C0F}"/>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6" name="Diamond 285">
              <a:extLst>
                <a:ext uri="{FF2B5EF4-FFF2-40B4-BE49-F238E27FC236}">
                  <a16:creationId xmlns:a16="http://schemas.microsoft.com/office/drawing/2014/main" id="{414294D3-7EC9-4144-9FB2-082913F334DB}"/>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Freeform: Shape 286">
              <a:extLst>
                <a:ext uri="{FF2B5EF4-FFF2-40B4-BE49-F238E27FC236}">
                  <a16:creationId xmlns:a16="http://schemas.microsoft.com/office/drawing/2014/main" id="{2EF1361A-5B1E-4F9C-A6DD-DCFFB9194F4E}"/>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DE551FA4-B789-4247-A055-EA07C7087F8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9" name="Group 288">
            <a:extLst>
              <a:ext uri="{FF2B5EF4-FFF2-40B4-BE49-F238E27FC236}">
                <a16:creationId xmlns:a16="http://schemas.microsoft.com/office/drawing/2014/main" id="{76F617D0-B66D-45DD-BEA9-F93830927BF2}"/>
              </a:ext>
            </a:extLst>
          </p:cNvPr>
          <p:cNvGrpSpPr/>
          <p:nvPr/>
        </p:nvGrpSpPr>
        <p:grpSpPr>
          <a:xfrm>
            <a:off x="-1417248" y="4323885"/>
            <a:ext cx="724024" cy="668529"/>
            <a:chOff x="1999320" y="1708557"/>
            <a:chExt cx="1994038" cy="1841203"/>
          </a:xfrm>
        </p:grpSpPr>
        <p:sp>
          <p:nvSpPr>
            <p:cNvPr id="290" name="Diamond 289">
              <a:extLst>
                <a:ext uri="{FF2B5EF4-FFF2-40B4-BE49-F238E27FC236}">
                  <a16:creationId xmlns:a16="http://schemas.microsoft.com/office/drawing/2014/main" id="{E4DC4ECC-024D-430E-9741-E9458427F064}"/>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1" name="Diamond 290">
              <a:extLst>
                <a:ext uri="{FF2B5EF4-FFF2-40B4-BE49-F238E27FC236}">
                  <a16:creationId xmlns:a16="http://schemas.microsoft.com/office/drawing/2014/main" id="{0542E214-016B-42B4-922D-8860EC0B3127}"/>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2" name="Freeform: Shape 291">
              <a:extLst>
                <a:ext uri="{FF2B5EF4-FFF2-40B4-BE49-F238E27FC236}">
                  <a16:creationId xmlns:a16="http://schemas.microsoft.com/office/drawing/2014/main" id="{97E14FE0-931A-4D52-A0C8-2EBB207617D7}"/>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Freeform: Shape 292">
              <a:extLst>
                <a:ext uri="{FF2B5EF4-FFF2-40B4-BE49-F238E27FC236}">
                  <a16:creationId xmlns:a16="http://schemas.microsoft.com/office/drawing/2014/main" id="{41A7C78B-3E7B-4A5E-B8C6-547ECDCBFE60}"/>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4" name="Group 293">
            <a:extLst>
              <a:ext uri="{FF2B5EF4-FFF2-40B4-BE49-F238E27FC236}">
                <a16:creationId xmlns:a16="http://schemas.microsoft.com/office/drawing/2014/main" id="{3EE13707-1B2E-43D8-8B50-D312DB778563}"/>
              </a:ext>
            </a:extLst>
          </p:cNvPr>
          <p:cNvGrpSpPr/>
          <p:nvPr/>
        </p:nvGrpSpPr>
        <p:grpSpPr>
          <a:xfrm>
            <a:off x="-1417248" y="3805213"/>
            <a:ext cx="724024" cy="668529"/>
            <a:chOff x="1999320" y="1708557"/>
            <a:chExt cx="1994038" cy="1841203"/>
          </a:xfrm>
        </p:grpSpPr>
        <p:sp>
          <p:nvSpPr>
            <p:cNvPr id="295" name="Diamond 294">
              <a:extLst>
                <a:ext uri="{FF2B5EF4-FFF2-40B4-BE49-F238E27FC236}">
                  <a16:creationId xmlns:a16="http://schemas.microsoft.com/office/drawing/2014/main" id="{0E2EB51B-0388-44E9-BA22-CE2B5BAA7FBC}"/>
                </a:ext>
              </a:extLst>
            </p:cNvPr>
            <p:cNvSpPr/>
            <p:nvPr/>
          </p:nvSpPr>
          <p:spPr>
            <a:xfrm>
              <a:off x="1999320" y="1708557"/>
              <a:ext cx="1994038" cy="522508"/>
            </a:xfrm>
            <a:prstGeom prst="diamond">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6" name="Diamond 295">
              <a:extLst>
                <a:ext uri="{FF2B5EF4-FFF2-40B4-BE49-F238E27FC236}">
                  <a16:creationId xmlns:a16="http://schemas.microsoft.com/office/drawing/2014/main" id="{57EFD27A-DB15-473F-9760-84A3CC5E264E}"/>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EDAD5EB0-24DC-4613-96A1-E1B73AF5E7B8}"/>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Freeform: Shape 297">
              <a:extLst>
                <a:ext uri="{FF2B5EF4-FFF2-40B4-BE49-F238E27FC236}">
                  <a16:creationId xmlns:a16="http://schemas.microsoft.com/office/drawing/2014/main" id="{952C042D-4678-462D-9BD4-B7293431E60A}"/>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99" name="Group 298">
            <a:extLst>
              <a:ext uri="{FF2B5EF4-FFF2-40B4-BE49-F238E27FC236}">
                <a16:creationId xmlns:a16="http://schemas.microsoft.com/office/drawing/2014/main" id="{AFC1DF6A-3C4B-4E07-818A-7AD68C2D58CE}"/>
              </a:ext>
            </a:extLst>
          </p:cNvPr>
          <p:cNvGrpSpPr/>
          <p:nvPr/>
        </p:nvGrpSpPr>
        <p:grpSpPr>
          <a:xfrm>
            <a:off x="-1417248" y="3286543"/>
            <a:ext cx="724024" cy="668529"/>
            <a:chOff x="1999320" y="1708557"/>
            <a:chExt cx="1994038" cy="1841203"/>
          </a:xfrm>
        </p:grpSpPr>
        <p:sp>
          <p:nvSpPr>
            <p:cNvPr id="300" name="Diamond 299">
              <a:extLst>
                <a:ext uri="{FF2B5EF4-FFF2-40B4-BE49-F238E27FC236}">
                  <a16:creationId xmlns:a16="http://schemas.microsoft.com/office/drawing/2014/main" id="{4083D6CD-CA3B-464A-B529-F7486AAFE96A}"/>
                </a:ext>
              </a:extLst>
            </p:cNvPr>
            <p:cNvSpPr/>
            <p:nvPr/>
          </p:nvSpPr>
          <p:spPr>
            <a:xfrm>
              <a:off x="1999320" y="1708557"/>
              <a:ext cx="1994038" cy="522508"/>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1" name="Diamond 300">
              <a:extLst>
                <a:ext uri="{FF2B5EF4-FFF2-40B4-BE49-F238E27FC236}">
                  <a16:creationId xmlns:a16="http://schemas.microsoft.com/office/drawing/2014/main" id="{02317CF2-1176-4E84-8F14-68A3301BB8E2}"/>
                </a:ext>
              </a:extLst>
            </p:cNvPr>
            <p:cNvSpPr/>
            <p:nvPr/>
          </p:nvSpPr>
          <p:spPr>
            <a:xfrm>
              <a:off x="1999320" y="3027252"/>
              <a:ext cx="1994038" cy="522508"/>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Freeform: Shape 301">
              <a:extLst>
                <a:ext uri="{FF2B5EF4-FFF2-40B4-BE49-F238E27FC236}">
                  <a16:creationId xmlns:a16="http://schemas.microsoft.com/office/drawing/2014/main" id="{5ED3C3EE-A5D2-41EB-A439-36E42E5569B6}"/>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Freeform: Shape 302">
              <a:extLst>
                <a:ext uri="{FF2B5EF4-FFF2-40B4-BE49-F238E27FC236}">
                  <a16:creationId xmlns:a16="http://schemas.microsoft.com/office/drawing/2014/main" id="{15AB1AD9-0EAE-4259-ADDB-A0F412B2C88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4" name="Group 303">
            <a:extLst>
              <a:ext uri="{FF2B5EF4-FFF2-40B4-BE49-F238E27FC236}">
                <a16:creationId xmlns:a16="http://schemas.microsoft.com/office/drawing/2014/main" id="{AAC8CA12-F082-4A5F-84EC-499593A33FED}"/>
              </a:ext>
            </a:extLst>
          </p:cNvPr>
          <p:cNvGrpSpPr/>
          <p:nvPr/>
        </p:nvGrpSpPr>
        <p:grpSpPr>
          <a:xfrm>
            <a:off x="-1818978" y="4957616"/>
            <a:ext cx="724024" cy="668530"/>
            <a:chOff x="1999320" y="1708557"/>
            <a:chExt cx="1994038" cy="1841203"/>
          </a:xfrm>
        </p:grpSpPr>
        <p:sp>
          <p:nvSpPr>
            <p:cNvPr id="305" name="Diamond 304">
              <a:extLst>
                <a:ext uri="{FF2B5EF4-FFF2-40B4-BE49-F238E27FC236}">
                  <a16:creationId xmlns:a16="http://schemas.microsoft.com/office/drawing/2014/main" id="{9619BD48-2FAC-4DDB-A5D7-F15B193C701F}"/>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6" name="Diamond 305">
              <a:extLst>
                <a:ext uri="{FF2B5EF4-FFF2-40B4-BE49-F238E27FC236}">
                  <a16:creationId xmlns:a16="http://schemas.microsoft.com/office/drawing/2014/main" id="{04C9EB40-C512-40A2-B798-C273B910042E}"/>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7" name="Freeform: Shape 306">
              <a:extLst>
                <a:ext uri="{FF2B5EF4-FFF2-40B4-BE49-F238E27FC236}">
                  <a16:creationId xmlns:a16="http://schemas.microsoft.com/office/drawing/2014/main" id="{36916838-C1E0-43EB-8B9C-A513B9315B8A}"/>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Freeform: Shape 307">
              <a:extLst>
                <a:ext uri="{FF2B5EF4-FFF2-40B4-BE49-F238E27FC236}">
                  <a16:creationId xmlns:a16="http://schemas.microsoft.com/office/drawing/2014/main" id="{05109ECF-90D6-46B2-BB9C-8353BA4D830E}"/>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09" name="Group 308">
            <a:extLst>
              <a:ext uri="{FF2B5EF4-FFF2-40B4-BE49-F238E27FC236}">
                <a16:creationId xmlns:a16="http://schemas.microsoft.com/office/drawing/2014/main" id="{F07214C8-9F2A-4624-9728-B6A78824C604}"/>
              </a:ext>
            </a:extLst>
          </p:cNvPr>
          <p:cNvGrpSpPr/>
          <p:nvPr/>
        </p:nvGrpSpPr>
        <p:grpSpPr>
          <a:xfrm>
            <a:off x="-1818978" y="4438946"/>
            <a:ext cx="724024" cy="668530"/>
            <a:chOff x="1999320" y="1708557"/>
            <a:chExt cx="1994038" cy="1841203"/>
          </a:xfrm>
        </p:grpSpPr>
        <p:sp>
          <p:nvSpPr>
            <p:cNvPr id="310" name="Diamond 309">
              <a:extLst>
                <a:ext uri="{FF2B5EF4-FFF2-40B4-BE49-F238E27FC236}">
                  <a16:creationId xmlns:a16="http://schemas.microsoft.com/office/drawing/2014/main" id="{ADC5B7C0-9D6B-4865-B856-AF1262AAAF02}"/>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1" name="Diamond 310">
              <a:extLst>
                <a:ext uri="{FF2B5EF4-FFF2-40B4-BE49-F238E27FC236}">
                  <a16:creationId xmlns:a16="http://schemas.microsoft.com/office/drawing/2014/main" id="{DC9D8CA9-DCB3-4C68-A7EF-73BAD7AB9FE2}"/>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2" name="Freeform: Shape 311">
              <a:extLst>
                <a:ext uri="{FF2B5EF4-FFF2-40B4-BE49-F238E27FC236}">
                  <a16:creationId xmlns:a16="http://schemas.microsoft.com/office/drawing/2014/main" id="{55B237B3-F6EF-4573-B49C-5F6C996DCC72}"/>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Freeform: Shape 312">
              <a:extLst>
                <a:ext uri="{FF2B5EF4-FFF2-40B4-BE49-F238E27FC236}">
                  <a16:creationId xmlns:a16="http://schemas.microsoft.com/office/drawing/2014/main" id="{769825F8-680C-4700-B49C-D1741B4B036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4" name="Group 313">
            <a:extLst>
              <a:ext uri="{FF2B5EF4-FFF2-40B4-BE49-F238E27FC236}">
                <a16:creationId xmlns:a16="http://schemas.microsoft.com/office/drawing/2014/main" id="{E18872C4-6E82-4DAD-AF30-E33FA7A75DAB}"/>
              </a:ext>
            </a:extLst>
          </p:cNvPr>
          <p:cNvGrpSpPr/>
          <p:nvPr/>
        </p:nvGrpSpPr>
        <p:grpSpPr>
          <a:xfrm>
            <a:off x="-1818978" y="3920275"/>
            <a:ext cx="724024" cy="668530"/>
            <a:chOff x="1999320" y="1708557"/>
            <a:chExt cx="1994038" cy="1841203"/>
          </a:xfrm>
        </p:grpSpPr>
        <p:sp>
          <p:nvSpPr>
            <p:cNvPr id="315" name="Diamond 314">
              <a:extLst>
                <a:ext uri="{FF2B5EF4-FFF2-40B4-BE49-F238E27FC236}">
                  <a16:creationId xmlns:a16="http://schemas.microsoft.com/office/drawing/2014/main" id="{576A5577-0477-4371-A158-FA53ADBD90AF}"/>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6" name="Diamond 315">
              <a:extLst>
                <a:ext uri="{FF2B5EF4-FFF2-40B4-BE49-F238E27FC236}">
                  <a16:creationId xmlns:a16="http://schemas.microsoft.com/office/drawing/2014/main" id="{BB471BFE-30D0-4E98-B2DA-5AB06CB5388B}"/>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Freeform: Shape 316">
              <a:extLst>
                <a:ext uri="{FF2B5EF4-FFF2-40B4-BE49-F238E27FC236}">
                  <a16:creationId xmlns:a16="http://schemas.microsoft.com/office/drawing/2014/main" id="{19C445A1-D7B9-4D7A-8817-6089378F3A43}"/>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Freeform: Shape 317">
              <a:extLst>
                <a:ext uri="{FF2B5EF4-FFF2-40B4-BE49-F238E27FC236}">
                  <a16:creationId xmlns:a16="http://schemas.microsoft.com/office/drawing/2014/main" id="{DFE0FE5E-943A-4465-A301-02C92199108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9" name="Group 318">
            <a:extLst>
              <a:ext uri="{FF2B5EF4-FFF2-40B4-BE49-F238E27FC236}">
                <a16:creationId xmlns:a16="http://schemas.microsoft.com/office/drawing/2014/main" id="{FB4FCEFB-300F-41BF-8548-4A6D50F5E098}"/>
              </a:ext>
            </a:extLst>
          </p:cNvPr>
          <p:cNvGrpSpPr/>
          <p:nvPr/>
        </p:nvGrpSpPr>
        <p:grpSpPr>
          <a:xfrm>
            <a:off x="-1818978" y="3401604"/>
            <a:ext cx="724024" cy="668530"/>
            <a:chOff x="1999320" y="1708557"/>
            <a:chExt cx="1994038" cy="1841203"/>
          </a:xfrm>
        </p:grpSpPr>
        <p:sp>
          <p:nvSpPr>
            <p:cNvPr id="320" name="Diamond 319">
              <a:extLst>
                <a:ext uri="{FF2B5EF4-FFF2-40B4-BE49-F238E27FC236}">
                  <a16:creationId xmlns:a16="http://schemas.microsoft.com/office/drawing/2014/main" id="{00AF9A37-0383-4998-AA58-545DB8C0BDB5}"/>
                </a:ext>
              </a:extLst>
            </p:cNvPr>
            <p:cNvSpPr/>
            <p:nvPr/>
          </p:nvSpPr>
          <p:spPr>
            <a:xfrm>
              <a:off x="1999320" y="1708557"/>
              <a:ext cx="1994038" cy="522509"/>
            </a:xfrm>
            <a:prstGeom prst="diamond">
              <a:avLst/>
            </a:prstGeom>
            <a:solidFill>
              <a:srgbClr val="E8E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1" name="Diamond 320">
              <a:extLst>
                <a:ext uri="{FF2B5EF4-FFF2-40B4-BE49-F238E27FC236}">
                  <a16:creationId xmlns:a16="http://schemas.microsoft.com/office/drawing/2014/main" id="{3AF4E931-9574-46B5-B0D4-9E4DC0373E3B}"/>
                </a:ext>
              </a:extLst>
            </p:cNvPr>
            <p:cNvSpPr/>
            <p:nvPr/>
          </p:nvSpPr>
          <p:spPr>
            <a:xfrm>
              <a:off x="1999320" y="3027251"/>
              <a:ext cx="1994038" cy="522509"/>
            </a:xfrm>
            <a:prstGeom prst="diamond">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Freeform: Shape 321">
              <a:extLst>
                <a:ext uri="{FF2B5EF4-FFF2-40B4-BE49-F238E27FC236}">
                  <a16:creationId xmlns:a16="http://schemas.microsoft.com/office/drawing/2014/main" id="{F4F4C91D-80FE-4EDD-A55E-3CEA8E109950}"/>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3" name="Freeform: Shape 322">
              <a:extLst>
                <a:ext uri="{FF2B5EF4-FFF2-40B4-BE49-F238E27FC236}">
                  <a16:creationId xmlns:a16="http://schemas.microsoft.com/office/drawing/2014/main" id="{FC46B13A-6668-4018-813B-88C3D9F9398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4" name="Group 323">
            <a:extLst>
              <a:ext uri="{FF2B5EF4-FFF2-40B4-BE49-F238E27FC236}">
                <a16:creationId xmlns:a16="http://schemas.microsoft.com/office/drawing/2014/main" id="{9316A808-FB4D-4116-9BC3-C9B8AEDBFD29}"/>
              </a:ext>
            </a:extLst>
          </p:cNvPr>
          <p:cNvGrpSpPr/>
          <p:nvPr/>
        </p:nvGrpSpPr>
        <p:grpSpPr>
          <a:xfrm flipH="1" flipV="1">
            <a:off x="1785117" y="5100670"/>
            <a:ext cx="3127269" cy="692592"/>
            <a:chOff x="1430733" y="1940457"/>
            <a:chExt cx="3127269" cy="692592"/>
          </a:xfrm>
        </p:grpSpPr>
        <p:cxnSp>
          <p:nvCxnSpPr>
            <p:cNvPr id="325" name="Straight Connector 324">
              <a:extLst>
                <a:ext uri="{FF2B5EF4-FFF2-40B4-BE49-F238E27FC236}">
                  <a16:creationId xmlns:a16="http://schemas.microsoft.com/office/drawing/2014/main" id="{2AE619F3-9744-4356-8EE8-797BABE9F15E}"/>
                </a:ext>
              </a:extLst>
            </p:cNvPr>
            <p:cNvCxnSpPr>
              <a:cxnSpLocks/>
              <a:stCxn id="327" idx="6"/>
            </p:cNvCxnSpPr>
            <p:nvPr/>
          </p:nvCxnSpPr>
          <p:spPr>
            <a:xfrm flipV="1">
              <a:off x="1521449" y="2307330"/>
              <a:ext cx="2878888"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E73EAA02-9977-44A3-8CB5-D5CD36B277FD}"/>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7" name="Oval 326">
              <a:extLst>
                <a:ext uri="{FF2B5EF4-FFF2-40B4-BE49-F238E27FC236}">
                  <a16:creationId xmlns:a16="http://schemas.microsoft.com/office/drawing/2014/main" id="{DAA1F210-090A-41F1-88EA-9C62A9B79045}"/>
                </a:ext>
              </a:extLst>
            </p:cNvPr>
            <p:cNvSpPr/>
            <p:nvPr/>
          </p:nvSpPr>
          <p:spPr>
            <a:xfrm>
              <a:off x="1430733"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28" name="TextBox 327">
              <a:extLst>
                <a:ext uri="{FF2B5EF4-FFF2-40B4-BE49-F238E27FC236}">
                  <a16:creationId xmlns:a16="http://schemas.microsoft.com/office/drawing/2014/main" id="{03234030-8046-467E-8684-8FD0FB0BCBA2}"/>
                </a:ext>
              </a:extLst>
            </p:cNvPr>
            <p:cNvSpPr txBox="1"/>
            <p:nvPr/>
          </p:nvSpPr>
          <p:spPr>
            <a:xfrm flipV="1">
              <a:off x="1472957" y="1940457"/>
              <a:ext cx="2929224"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£2,500 tax free cash (25%)</a:t>
              </a:r>
            </a:p>
          </p:txBody>
        </p:sp>
        <p:sp>
          <p:nvSpPr>
            <p:cNvPr id="329" name="Oval 328">
              <a:extLst>
                <a:ext uri="{FF2B5EF4-FFF2-40B4-BE49-F238E27FC236}">
                  <a16:creationId xmlns:a16="http://schemas.microsoft.com/office/drawing/2014/main" id="{B4033BDA-6407-474C-8AA3-A81D6DDC65FC}"/>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grpSp>
        <p:nvGrpSpPr>
          <p:cNvPr id="330" name="Group 329">
            <a:extLst>
              <a:ext uri="{FF2B5EF4-FFF2-40B4-BE49-F238E27FC236}">
                <a16:creationId xmlns:a16="http://schemas.microsoft.com/office/drawing/2014/main" id="{90024F3D-23B1-4F10-8706-2A43A288D7CB}"/>
              </a:ext>
            </a:extLst>
          </p:cNvPr>
          <p:cNvGrpSpPr/>
          <p:nvPr/>
        </p:nvGrpSpPr>
        <p:grpSpPr>
          <a:xfrm flipH="1">
            <a:off x="1218977" y="2153454"/>
            <a:ext cx="3511977" cy="699153"/>
            <a:chOff x="1046025" y="1933896"/>
            <a:chExt cx="3511977" cy="699153"/>
          </a:xfrm>
        </p:grpSpPr>
        <p:cxnSp>
          <p:nvCxnSpPr>
            <p:cNvPr id="331" name="Straight Connector 330">
              <a:extLst>
                <a:ext uri="{FF2B5EF4-FFF2-40B4-BE49-F238E27FC236}">
                  <a16:creationId xmlns:a16="http://schemas.microsoft.com/office/drawing/2014/main" id="{2342FB96-EC4B-4D57-8088-BC736FDFB715}"/>
                </a:ext>
              </a:extLst>
            </p:cNvPr>
            <p:cNvCxnSpPr>
              <a:cxnSpLocks/>
            </p:cNvCxnSpPr>
            <p:nvPr/>
          </p:nvCxnSpPr>
          <p:spPr>
            <a:xfrm>
              <a:off x="1605910" y="2310114"/>
              <a:ext cx="2795962"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87F7EE3D-0535-46AC-BD79-BB48E2B60973}"/>
                </a:ext>
              </a:extLst>
            </p:cNvPr>
            <p:cNvCxnSpPr>
              <a:cxnSpLocks/>
            </p:cNvCxnSpPr>
            <p:nvPr/>
          </p:nvCxnSpPr>
          <p:spPr>
            <a:xfrm>
              <a:off x="4390275" y="2305352"/>
              <a:ext cx="122369" cy="25906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3" name="Oval 332">
              <a:extLst>
                <a:ext uri="{FF2B5EF4-FFF2-40B4-BE49-F238E27FC236}">
                  <a16:creationId xmlns:a16="http://schemas.microsoft.com/office/drawing/2014/main" id="{B1E434E8-0646-48D3-8B3A-E4E5A4F2F56A}"/>
                </a:ext>
              </a:extLst>
            </p:cNvPr>
            <p:cNvSpPr/>
            <p:nvPr/>
          </p:nvSpPr>
          <p:spPr>
            <a:xfrm>
              <a:off x="1560552" y="2261972"/>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334" name="TextBox 333">
              <a:extLst>
                <a:ext uri="{FF2B5EF4-FFF2-40B4-BE49-F238E27FC236}">
                  <a16:creationId xmlns:a16="http://schemas.microsoft.com/office/drawing/2014/main" id="{B3788C4F-48F6-4BEC-BE47-A3276FE7CD50}"/>
                </a:ext>
              </a:extLst>
            </p:cNvPr>
            <p:cNvSpPr txBox="1"/>
            <p:nvPr/>
          </p:nvSpPr>
          <p:spPr>
            <a:xfrm>
              <a:off x="1046025" y="1933896"/>
              <a:ext cx="3311700"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14141"/>
                  </a:solidFill>
                  <a:effectLst/>
                  <a:uLnTx/>
                  <a:uFillTx/>
                  <a:latin typeface="Arial" panose="020B0604020202020204" pitchFamily="34" charset="0"/>
                  <a:ea typeface="ヒラギノ角ゴ Pro W3"/>
                </a:rPr>
                <a:t>£7,500 assessed for tax</a:t>
              </a:r>
            </a:p>
          </p:txBody>
        </p:sp>
        <p:sp>
          <p:nvSpPr>
            <p:cNvPr id="335" name="Oval 334">
              <a:extLst>
                <a:ext uri="{FF2B5EF4-FFF2-40B4-BE49-F238E27FC236}">
                  <a16:creationId xmlns:a16="http://schemas.microsoft.com/office/drawing/2014/main" id="{435C1CBE-A05D-401C-B626-1CFF34E4A040}"/>
                </a:ext>
              </a:extLst>
            </p:cNvPr>
            <p:cNvSpPr/>
            <p:nvPr/>
          </p:nvSpPr>
          <p:spPr>
            <a:xfrm>
              <a:off x="4467286" y="2542333"/>
              <a:ext cx="90716" cy="90716"/>
            </a:xfrm>
            <a:prstGeom prst="ellipse">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grpSp>
      <p:sp>
        <p:nvSpPr>
          <p:cNvPr id="336" name="Rectangle 335">
            <a:extLst>
              <a:ext uri="{FF2B5EF4-FFF2-40B4-BE49-F238E27FC236}">
                <a16:creationId xmlns:a16="http://schemas.microsoft.com/office/drawing/2014/main" id="{CECB92A4-097D-4C54-8832-E834A445BC08}"/>
              </a:ext>
            </a:extLst>
          </p:cNvPr>
          <p:cNvSpPr/>
          <p:nvPr/>
        </p:nvSpPr>
        <p:spPr>
          <a:xfrm>
            <a:off x="455393" y="983955"/>
            <a:ext cx="8350685"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Based on an individual who has no available Personal Allowance in retirement and will pay basic rate tax on withdrawals.</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grpSp>
        <p:nvGrpSpPr>
          <p:cNvPr id="337" name="Group 336">
            <a:extLst>
              <a:ext uri="{FF2B5EF4-FFF2-40B4-BE49-F238E27FC236}">
                <a16:creationId xmlns:a16="http://schemas.microsoft.com/office/drawing/2014/main" id="{AA16B189-9A7E-4799-AB66-1172D9985F4E}"/>
              </a:ext>
            </a:extLst>
          </p:cNvPr>
          <p:cNvGrpSpPr/>
          <p:nvPr/>
        </p:nvGrpSpPr>
        <p:grpSpPr>
          <a:xfrm>
            <a:off x="4570193" y="3585719"/>
            <a:ext cx="2168801" cy="850611"/>
            <a:chOff x="2562152" y="3585719"/>
            <a:chExt cx="2168801" cy="850611"/>
          </a:xfrm>
        </p:grpSpPr>
        <p:sp>
          <p:nvSpPr>
            <p:cNvPr id="338" name="TextBox 337">
              <a:extLst>
                <a:ext uri="{FF2B5EF4-FFF2-40B4-BE49-F238E27FC236}">
                  <a16:creationId xmlns:a16="http://schemas.microsoft.com/office/drawing/2014/main" id="{3EE53860-D8F5-4759-BB3D-28FA59F069AF}"/>
                </a:ext>
              </a:extLst>
            </p:cNvPr>
            <p:cNvSpPr txBox="1"/>
            <p:nvPr/>
          </p:nvSpPr>
          <p:spPr>
            <a:xfrm flipH="1">
              <a:off x="2576282" y="3585719"/>
              <a:ext cx="1993911" cy="58477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3DB4FD"/>
                  </a:solidFill>
                  <a:effectLst/>
                  <a:uLnTx/>
                  <a:uFillTx/>
                  <a:latin typeface="Arial" panose="020B0604020202020204" pitchFamily="34" charset="0"/>
                  <a:ea typeface="ヒラギノ角ゴ Pro W3"/>
                </a:rPr>
                <a:t>£8,500</a:t>
              </a:r>
            </a:p>
          </p:txBody>
        </p:sp>
        <p:sp>
          <p:nvSpPr>
            <p:cNvPr id="339" name="TextBox 338">
              <a:extLst>
                <a:ext uri="{FF2B5EF4-FFF2-40B4-BE49-F238E27FC236}">
                  <a16:creationId xmlns:a16="http://schemas.microsoft.com/office/drawing/2014/main" id="{138592D0-94AF-4E12-A9DD-51CE9693582D}"/>
                </a:ext>
              </a:extLst>
            </p:cNvPr>
            <p:cNvSpPr txBox="1"/>
            <p:nvPr/>
          </p:nvSpPr>
          <p:spPr>
            <a:xfrm flipH="1">
              <a:off x="2562152" y="4066998"/>
              <a:ext cx="216880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3DB4FD"/>
                  </a:solidFill>
                  <a:effectLst/>
                  <a:uLnTx/>
                  <a:uFillTx/>
                  <a:latin typeface="Arial" panose="020B0604020202020204" pitchFamily="34" charset="0"/>
                  <a:ea typeface="ヒラギノ角ゴ Pro W3"/>
                </a:rPr>
                <a:t>Received net</a:t>
              </a:r>
            </a:p>
          </p:txBody>
        </p:sp>
      </p:grpSp>
      <p:grpSp>
        <p:nvGrpSpPr>
          <p:cNvPr id="340" name="Group 339">
            <a:extLst>
              <a:ext uri="{FF2B5EF4-FFF2-40B4-BE49-F238E27FC236}">
                <a16:creationId xmlns:a16="http://schemas.microsoft.com/office/drawing/2014/main" id="{025E02AA-47B2-49A8-917B-6AA017A582B6}"/>
              </a:ext>
            </a:extLst>
          </p:cNvPr>
          <p:cNvGrpSpPr/>
          <p:nvPr/>
        </p:nvGrpSpPr>
        <p:grpSpPr>
          <a:xfrm>
            <a:off x="6389196" y="3586047"/>
            <a:ext cx="2703638" cy="821725"/>
            <a:chOff x="4381155" y="3586047"/>
            <a:chExt cx="2703638" cy="821725"/>
          </a:xfrm>
        </p:grpSpPr>
        <p:sp>
          <p:nvSpPr>
            <p:cNvPr id="341" name="Arrow: Right 340">
              <a:extLst>
                <a:ext uri="{FF2B5EF4-FFF2-40B4-BE49-F238E27FC236}">
                  <a16:creationId xmlns:a16="http://schemas.microsoft.com/office/drawing/2014/main" id="{544038B8-7D3A-47BB-AC65-23E3797093D0}"/>
                </a:ext>
              </a:extLst>
            </p:cNvPr>
            <p:cNvSpPr/>
            <p:nvPr/>
          </p:nvSpPr>
          <p:spPr>
            <a:xfrm>
              <a:off x="4381155" y="3679760"/>
              <a:ext cx="499160" cy="450106"/>
            </a:xfrm>
            <a:prstGeom prst="rightArrow">
              <a:avLst/>
            </a:pr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2" name="TextBox 341">
              <a:extLst>
                <a:ext uri="{FF2B5EF4-FFF2-40B4-BE49-F238E27FC236}">
                  <a16:creationId xmlns:a16="http://schemas.microsoft.com/office/drawing/2014/main" id="{40D859F9-21AF-4884-9361-E4BD9F08388B}"/>
                </a:ext>
              </a:extLst>
            </p:cNvPr>
            <p:cNvSpPr txBox="1"/>
            <p:nvPr/>
          </p:nvSpPr>
          <p:spPr>
            <a:xfrm flipH="1">
              <a:off x="5090882" y="3586047"/>
              <a:ext cx="1993911" cy="58477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3DB4FD"/>
                  </a:solidFill>
                  <a:effectLst/>
                  <a:uLnTx/>
                  <a:uFillTx/>
                  <a:latin typeface="Arial" panose="020B0604020202020204" pitchFamily="34" charset="0"/>
                  <a:ea typeface="ヒラギノ角ゴ Pro W3"/>
                </a:rPr>
                <a:t>15%</a:t>
              </a:r>
            </a:p>
          </p:txBody>
        </p:sp>
        <p:sp>
          <p:nvSpPr>
            <p:cNvPr id="343" name="Rectangle 342">
              <a:extLst>
                <a:ext uri="{FF2B5EF4-FFF2-40B4-BE49-F238E27FC236}">
                  <a16:creationId xmlns:a16="http://schemas.microsoft.com/office/drawing/2014/main" id="{A8CFF2DE-54D9-40C1-AA8A-FFE8492F51E1}"/>
                </a:ext>
              </a:extLst>
            </p:cNvPr>
            <p:cNvSpPr/>
            <p:nvPr/>
          </p:nvSpPr>
          <p:spPr>
            <a:xfrm>
              <a:off x="5138723" y="4038440"/>
              <a:ext cx="1411605" cy="369332"/>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3DB4FD"/>
                  </a:solidFill>
                  <a:effectLst/>
                  <a:uLnTx/>
                  <a:uFillTx/>
                  <a:latin typeface="Arial" panose="020B0604020202020204" pitchFamily="34" charset="0"/>
                  <a:ea typeface="ヒラギノ角ゴ Pro W3"/>
                </a:rPr>
                <a:t>effective tax</a:t>
              </a:r>
              <a:endPar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endParaRPr>
            </a:p>
          </p:txBody>
        </p:sp>
      </p:grpSp>
      <p:sp>
        <p:nvSpPr>
          <p:cNvPr id="344" name="Arrow: Right 343">
            <a:extLst>
              <a:ext uri="{FF2B5EF4-FFF2-40B4-BE49-F238E27FC236}">
                <a16:creationId xmlns:a16="http://schemas.microsoft.com/office/drawing/2014/main" id="{A5B0E073-DA7B-47B9-9FA1-51A1348AB29B}"/>
              </a:ext>
            </a:extLst>
          </p:cNvPr>
          <p:cNvSpPr/>
          <p:nvPr/>
        </p:nvSpPr>
        <p:spPr>
          <a:xfrm>
            <a:off x="3839133" y="3672755"/>
            <a:ext cx="499160" cy="450106"/>
          </a:xfrm>
          <a:prstGeom prst="rightArrow">
            <a:avLst/>
          </a:prstGeom>
          <a:solidFill>
            <a:srgbClr val="90D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5" name="TextBox 344">
            <a:extLst>
              <a:ext uri="{FF2B5EF4-FFF2-40B4-BE49-F238E27FC236}">
                <a16:creationId xmlns:a16="http://schemas.microsoft.com/office/drawing/2014/main" id="{DC207A35-2AFB-42A9-95A5-B73DF82A9DEA}"/>
              </a:ext>
            </a:extLst>
          </p:cNvPr>
          <p:cNvSpPr txBox="1"/>
          <p:nvPr/>
        </p:nvSpPr>
        <p:spPr>
          <a:xfrm>
            <a:off x="2154616" y="3597359"/>
            <a:ext cx="1770500" cy="58477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27ABFD"/>
                </a:solidFill>
                <a:effectLst/>
                <a:uLnTx/>
                <a:uFillTx/>
                <a:latin typeface="Arial" panose="020B0604020202020204" pitchFamily="34" charset="0"/>
                <a:ea typeface="ヒラギノ角ゴ Pro W3"/>
              </a:rPr>
              <a:t>£1,500</a:t>
            </a:r>
          </a:p>
        </p:txBody>
      </p:sp>
      <p:sp>
        <p:nvSpPr>
          <p:cNvPr id="346" name="TextBox 345">
            <a:extLst>
              <a:ext uri="{FF2B5EF4-FFF2-40B4-BE49-F238E27FC236}">
                <a16:creationId xmlns:a16="http://schemas.microsoft.com/office/drawing/2014/main" id="{054CD761-F302-41CB-8A55-4EC66EB54336}"/>
              </a:ext>
            </a:extLst>
          </p:cNvPr>
          <p:cNvSpPr txBox="1"/>
          <p:nvPr/>
        </p:nvSpPr>
        <p:spPr>
          <a:xfrm>
            <a:off x="2159793" y="4076223"/>
            <a:ext cx="208786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3DB4FD"/>
                </a:solidFill>
                <a:effectLst/>
                <a:uLnTx/>
                <a:uFillTx/>
                <a:latin typeface="Arial" panose="020B0604020202020204" pitchFamily="34" charset="0"/>
                <a:ea typeface="ヒラギノ角ゴ Pro W3"/>
              </a:rPr>
              <a:t>tax charge</a:t>
            </a:r>
          </a:p>
        </p:txBody>
      </p:sp>
    </p:spTree>
    <p:custDataLst>
      <p:tags r:id="rId1"/>
    </p:custDataLst>
    <p:extLst>
      <p:ext uri="{BB962C8B-B14F-4D97-AF65-F5344CB8AC3E}">
        <p14:creationId xmlns:p14="http://schemas.microsoft.com/office/powerpoint/2010/main" val="86770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ipe(left)">
                                      <p:cBhvr>
                                        <p:cTn id="7" dur="500"/>
                                        <p:tgtEl>
                                          <p:spTgt spid="3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Effect transition="in" filter="fade">
                                      <p:cBhvr>
                                        <p:cTn id="11" dur="500"/>
                                        <p:tgtEl>
                                          <p:spTgt spid="3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0"/>
                                        </p:tgtEl>
                                        <p:attrNameLst>
                                          <p:attrName>style.visibility</p:attrName>
                                        </p:attrNameLst>
                                      </p:cBhvr>
                                      <p:to>
                                        <p:strVal val="visible"/>
                                      </p:to>
                                    </p:set>
                                    <p:animEffect transition="in" filter="wipe(left)">
                                      <p:cBhvr>
                                        <p:cTn id="15" dur="75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F9EDE0-4347-454C-94F7-432E4216FA13}"/>
              </a:ext>
            </a:extLst>
          </p:cNvPr>
          <p:cNvGrpSpPr/>
          <p:nvPr/>
        </p:nvGrpSpPr>
        <p:grpSpPr>
          <a:xfrm>
            <a:off x="1627922" y="3627761"/>
            <a:ext cx="1263542" cy="369332"/>
            <a:chOff x="1040362" y="3627761"/>
            <a:chExt cx="1263542" cy="369332"/>
          </a:xfrm>
        </p:grpSpPr>
        <p:sp>
          <p:nvSpPr>
            <p:cNvPr id="4" name="Freeform: Shape 3">
              <a:extLst>
                <a:ext uri="{FF2B5EF4-FFF2-40B4-BE49-F238E27FC236}">
                  <a16:creationId xmlns:a16="http://schemas.microsoft.com/office/drawing/2014/main" id="{52CE543E-5C37-4978-A85D-9D7F7EF771AF}"/>
                </a:ext>
              </a:extLst>
            </p:cNvPr>
            <p:cNvSpPr/>
            <p:nvPr/>
          </p:nvSpPr>
          <p:spPr>
            <a:xfrm>
              <a:off x="1040362" y="3641278"/>
              <a:ext cx="1263542" cy="338037"/>
            </a:xfrm>
            <a:custGeom>
              <a:avLst/>
              <a:gdLst>
                <a:gd name="connsiteX0" fmla="*/ 835812 w 917875"/>
                <a:gd name="connsiteY0" fmla="*/ 0 h 219600"/>
                <a:gd name="connsiteX1" fmla="*/ 917875 w 917875"/>
                <a:gd name="connsiteY1" fmla="*/ 109800 h 219600"/>
                <a:gd name="connsiteX2" fmla="*/ 835812 w 917875"/>
                <a:gd name="connsiteY2" fmla="*/ 219600 h 219600"/>
                <a:gd name="connsiteX3" fmla="*/ 833136 w 917875"/>
                <a:gd name="connsiteY3" fmla="*/ 218877 h 219600"/>
                <a:gd name="connsiteX4" fmla="*/ 0 w 917875"/>
                <a:gd name="connsiteY4" fmla="*/ 218877 h 219600"/>
                <a:gd name="connsiteX5" fmla="*/ 0 w 917875"/>
                <a:gd name="connsiteY5" fmla="*/ 723 h 219600"/>
                <a:gd name="connsiteX6" fmla="*/ 833136 w 917875"/>
                <a:gd name="connsiteY6" fmla="*/ 723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875" h="219600">
                  <a:moveTo>
                    <a:pt x="835812" y="0"/>
                  </a:moveTo>
                  <a:cubicBezTo>
                    <a:pt x="881134" y="0"/>
                    <a:pt x="917875" y="49159"/>
                    <a:pt x="917875" y="109800"/>
                  </a:cubicBezTo>
                  <a:cubicBezTo>
                    <a:pt x="917875" y="170441"/>
                    <a:pt x="881134" y="219600"/>
                    <a:pt x="835812" y="219600"/>
                  </a:cubicBezTo>
                  <a:lnTo>
                    <a:pt x="833136" y="218877"/>
                  </a:lnTo>
                  <a:lnTo>
                    <a:pt x="0" y="218877"/>
                  </a:lnTo>
                  <a:lnTo>
                    <a:pt x="0" y="723"/>
                  </a:lnTo>
                  <a:lnTo>
                    <a:pt x="833136" y="723"/>
                  </a:lnTo>
                  <a:close/>
                </a:path>
              </a:pathLst>
            </a:custGeom>
            <a:solidFill>
              <a:srgbClr val="00A5E3"/>
            </a:solidFill>
            <a:ln w="9525" cap="flat" cmpd="sng" algn="ctr">
              <a:noFill/>
              <a:prstDash val="solid"/>
            </a:ln>
            <a:effectLst/>
            <a:scene3d>
              <a:camera prst="orthographicFront"/>
              <a:lightRig rig="threePt" dir="t"/>
            </a:scene3d>
            <a:sp3d>
              <a:bevelT h="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panose="020B0604020202020204" pitchFamily="34" charset="0"/>
                <a:ea typeface="ヒラギノ角ゴ Pro W3"/>
              </a:endParaRPr>
            </a:p>
          </p:txBody>
        </p:sp>
        <p:sp>
          <p:nvSpPr>
            <p:cNvPr id="5" name="Rectangle 4">
              <a:extLst>
                <a:ext uri="{FF2B5EF4-FFF2-40B4-BE49-F238E27FC236}">
                  <a16:creationId xmlns:a16="http://schemas.microsoft.com/office/drawing/2014/main" id="{DCE5C1B1-CB80-423C-A763-7D7FDFE6FA2E}"/>
                </a:ext>
              </a:extLst>
            </p:cNvPr>
            <p:cNvSpPr/>
            <p:nvPr/>
          </p:nvSpPr>
          <p:spPr>
            <a:xfrm>
              <a:off x="1401380" y="3627761"/>
              <a:ext cx="84089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rPr>
                <a:t>42%</a:t>
              </a:r>
              <a:r>
                <a:rPr kumimoji="0" lang="en-GB" sz="1800" b="0" i="0" u="none" strike="noStrike" kern="0" cap="none" spc="0" normalizeH="0" baseline="0" noProof="0" dirty="0">
                  <a:ln>
                    <a:noFill/>
                  </a:ln>
                  <a:solidFill>
                    <a:srgbClr val="092149"/>
                  </a:solidFill>
                  <a:effectLst/>
                  <a:uLnTx/>
                  <a:uFillTx/>
                  <a:latin typeface="Arial" panose="020B0604020202020204" pitchFamily="34" charset="0"/>
                  <a:ea typeface="ヒラギノ角ゴ Pro W3"/>
                </a:rPr>
                <a:t> </a:t>
              </a:r>
            </a:p>
          </p:txBody>
        </p:sp>
      </p:grpSp>
      <p:grpSp>
        <p:nvGrpSpPr>
          <p:cNvPr id="6" name="Group 5">
            <a:extLst>
              <a:ext uri="{FF2B5EF4-FFF2-40B4-BE49-F238E27FC236}">
                <a16:creationId xmlns:a16="http://schemas.microsoft.com/office/drawing/2014/main" id="{A17CF24F-E82D-4380-8825-00F6B5898953}"/>
              </a:ext>
            </a:extLst>
          </p:cNvPr>
          <p:cNvGrpSpPr/>
          <p:nvPr/>
        </p:nvGrpSpPr>
        <p:grpSpPr>
          <a:xfrm>
            <a:off x="1662448" y="3085045"/>
            <a:ext cx="1074620" cy="369332"/>
            <a:chOff x="1662448" y="3085045"/>
            <a:chExt cx="1074620" cy="369332"/>
          </a:xfrm>
        </p:grpSpPr>
        <p:sp>
          <p:nvSpPr>
            <p:cNvPr id="7" name="Freeform: Shape 6">
              <a:extLst>
                <a:ext uri="{FF2B5EF4-FFF2-40B4-BE49-F238E27FC236}">
                  <a16:creationId xmlns:a16="http://schemas.microsoft.com/office/drawing/2014/main" id="{14B25181-2BD6-4D08-A6D1-9A1F9FAB8196}"/>
                </a:ext>
              </a:extLst>
            </p:cNvPr>
            <p:cNvSpPr/>
            <p:nvPr/>
          </p:nvSpPr>
          <p:spPr>
            <a:xfrm>
              <a:off x="1662448" y="3094470"/>
              <a:ext cx="982192" cy="340519"/>
            </a:xfrm>
            <a:custGeom>
              <a:avLst/>
              <a:gdLst>
                <a:gd name="connsiteX0" fmla="*/ 835812 w 917875"/>
                <a:gd name="connsiteY0" fmla="*/ 0 h 219600"/>
                <a:gd name="connsiteX1" fmla="*/ 917875 w 917875"/>
                <a:gd name="connsiteY1" fmla="*/ 109800 h 219600"/>
                <a:gd name="connsiteX2" fmla="*/ 835812 w 917875"/>
                <a:gd name="connsiteY2" fmla="*/ 219600 h 219600"/>
                <a:gd name="connsiteX3" fmla="*/ 833136 w 917875"/>
                <a:gd name="connsiteY3" fmla="*/ 218877 h 219600"/>
                <a:gd name="connsiteX4" fmla="*/ 0 w 917875"/>
                <a:gd name="connsiteY4" fmla="*/ 218877 h 219600"/>
                <a:gd name="connsiteX5" fmla="*/ 0 w 917875"/>
                <a:gd name="connsiteY5" fmla="*/ 723 h 219600"/>
                <a:gd name="connsiteX6" fmla="*/ 833136 w 917875"/>
                <a:gd name="connsiteY6" fmla="*/ 723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875" h="219600">
                  <a:moveTo>
                    <a:pt x="835812" y="0"/>
                  </a:moveTo>
                  <a:cubicBezTo>
                    <a:pt x="881134" y="0"/>
                    <a:pt x="917875" y="49159"/>
                    <a:pt x="917875" y="109800"/>
                  </a:cubicBezTo>
                  <a:cubicBezTo>
                    <a:pt x="917875" y="170441"/>
                    <a:pt x="881134" y="219600"/>
                    <a:pt x="835812" y="219600"/>
                  </a:cubicBezTo>
                  <a:lnTo>
                    <a:pt x="833136" y="218877"/>
                  </a:lnTo>
                  <a:lnTo>
                    <a:pt x="0" y="218877"/>
                  </a:lnTo>
                  <a:lnTo>
                    <a:pt x="0" y="723"/>
                  </a:lnTo>
                  <a:lnTo>
                    <a:pt x="833136" y="723"/>
                  </a:lnTo>
                  <a:close/>
                </a:path>
              </a:pathLst>
            </a:custGeom>
            <a:solidFill>
              <a:srgbClr val="8CD802"/>
            </a:solidFill>
            <a:ln w="9525" cap="flat" cmpd="sng" algn="ctr">
              <a:noFill/>
              <a:prstDash val="solid"/>
            </a:ln>
            <a:effectLst/>
            <a:scene3d>
              <a:camera prst="orthographicFront"/>
              <a:lightRig rig="threePt" dir="t"/>
            </a:scene3d>
            <a:sp3d>
              <a:bevelT h="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panose="020B0604020202020204" pitchFamily="34" charset="0"/>
                <a:ea typeface="ヒラギノ角ゴ Pro W3"/>
              </a:endParaRPr>
            </a:p>
          </p:txBody>
        </p:sp>
        <p:sp>
          <p:nvSpPr>
            <p:cNvPr id="8" name="Rectangle 7">
              <a:extLst>
                <a:ext uri="{FF2B5EF4-FFF2-40B4-BE49-F238E27FC236}">
                  <a16:creationId xmlns:a16="http://schemas.microsoft.com/office/drawing/2014/main" id="{7B26949D-6E8D-413F-88B1-C299537FF1DC}"/>
                </a:ext>
              </a:extLst>
            </p:cNvPr>
            <p:cNvSpPr/>
            <p:nvPr/>
          </p:nvSpPr>
          <p:spPr>
            <a:xfrm>
              <a:off x="1811255" y="3085045"/>
              <a:ext cx="92581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rPr>
                <a:t>28%</a:t>
              </a:r>
              <a:r>
                <a:rPr kumimoji="0" lang="en-GB" sz="1800" b="0" i="0" u="none" strike="noStrike" kern="0" cap="none" spc="0" normalizeH="0" baseline="0" noProof="0" dirty="0">
                  <a:ln>
                    <a:noFill/>
                  </a:ln>
                  <a:solidFill>
                    <a:srgbClr val="092149"/>
                  </a:solidFill>
                  <a:effectLst/>
                  <a:uLnTx/>
                  <a:uFillTx/>
                  <a:latin typeface="Arial" panose="020B0604020202020204" pitchFamily="34" charset="0"/>
                  <a:ea typeface="ヒラギノ角ゴ Pro W3"/>
                </a:rPr>
                <a:t> </a:t>
              </a:r>
            </a:p>
          </p:txBody>
        </p:sp>
      </p:grpSp>
      <p:grpSp>
        <p:nvGrpSpPr>
          <p:cNvPr id="9" name="Group 8">
            <a:extLst>
              <a:ext uri="{FF2B5EF4-FFF2-40B4-BE49-F238E27FC236}">
                <a16:creationId xmlns:a16="http://schemas.microsoft.com/office/drawing/2014/main" id="{665D3A9A-7F0D-4230-8388-03CEBAA7CACC}"/>
              </a:ext>
            </a:extLst>
          </p:cNvPr>
          <p:cNvGrpSpPr/>
          <p:nvPr/>
        </p:nvGrpSpPr>
        <p:grpSpPr>
          <a:xfrm>
            <a:off x="1559650" y="4211555"/>
            <a:ext cx="1577359" cy="351549"/>
            <a:chOff x="1792461" y="4211555"/>
            <a:chExt cx="1577359" cy="351549"/>
          </a:xfrm>
        </p:grpSpPr>
        <p:sp>
          <p:nvSpPr>
            <p:cNvPr id="10" name="Freeform: Shape 9">
              <a:extLst>
                <a:ext uri="{FF2B5EF4-FFF2-40B4-BE49-F238E27FC236}">
                  <a16:creationId xmlns:a16="http://schemas.microsoft.com/office/drawing/2014/main" id="{4E42D95F-5F6C-4F89-A665-764F51621AE3}"/>
                </a:ext>
              </a:extLst>
            </p:cNvPr>
            <p:cNvSpPr/>
            <p:nvPr/>
          </p:nvSpPr>
          <p:spPr>
            <a:xfrm>
              <a:off x="1792461" y="4225067"/>
              <a:ext cx="1577359" cy="338037"/>
            </a:xfrm>
            <a:custGeom>
              <a:avLst/>
              <a:gdLst>
                <a:gd name="connsiteX0" fmla="*/ 835812 w 917875"/>
                <a:gd name="connsiteY0" fmla="*/ 0 h 219600"/>
                <a:gd name="connsiteX1" fmla="*/ 917875 w 917875"/>
                <a:gd name="connsiteY1" fmla="*/ 109800 h 219600"/>
                <a:gd name="connsiteX2" fmla="*/ 835812 w 917875"/>
                <a:gd name="connsiteY2" fmla="*/ 219600 h 219600"/>
                <a:gd name="connsiteX3" fmla="*/ 833136 w 917875"/>
                <a:gd name="connsiteY3" fmla="*/ 218877 h 219600"/>
                <a:gd name="connsiteX4" fmla="*/ 0 w 917875"/>
                <a:gd name="connsiteY4" fmla="*/ 218877 h 219600"/>
                <a:gd name="connsiteX5" fmla="*/ 0 w 917875"/>
                <a:gd name="connsiteY5" fmla="*/ 723 h 219600"/>
                <a:gd name="connsiteX6" fmla="*/ 833136 w 917875"/>
                <a:gd name="connsiteY6" fmla="*/ 723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875" h="219600">
                  <a:moveTo>
                    <a:pt x="835812" y="0"/>
                  </a:moveTo>
                  <a:cubicBezTo>
                    <a:pt x="881134" y="0"/>
                    <a:pt x="917875" y="49159"/>
                    <a:pt x="917875" y="109800"/>
                  </a:cubicBezTo>
                  <a:cubicBezTo>
                    <a:pt x="917875" y="170441"/>
                    <a:pt x="881134" y="219600"/>
                    <a:pt x="835812" y="219600"/>
                  </a:cubicBezTo>
                  <a:lnTo>
                    <a:pt x="833136" y="218877"/>
                  </a:lnTo>
                  <a:lnTo>
                    <a:pt x="0" y="218877"/>
                  </a:lnTo>
                  <a:lnTo>
                    <a:pt x="0" y="723"/>
                  </a:lnTo>
                  <a:lnTo>
                    <a:pt x="833136" y="723"/>
                  </a:lnTo>
                  <a:close/>
                </a:path>
              </a:pathLst>
            </a:custGeom>
            <a:solidFill>
              <a:srgbClr val="047BC1"/>
            </a:solidFill>
            <a:ln w="9525" cap="flat" cmpd="sng" algn="ctr">
              <a:noFill/>
              <a:prstDash val="solid"/>
            </a:ln>
            <a:effectLst/>
            <a:scene3d>
              <a:camera prst="orthographicFront"/>
              <a:lightRig rig="threePt" dir="t"/>
            </a:scene3d>
            <a:sp3d>
              <a:bevelT h="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panose="020B0604020202020204" pitchFamily="34" charset="0"/>
                <a:ea typeface="ヒラギノ角ゴ Pro W3"/>
              </a:endParaRPr>
            </a:p>
          </p:txBody>
        </p:sp>
        <p:sp>
          <p:nvSpPr>
            <p:cNvPr id="11" name="Rectangle 10">
              <a:extLst>
                <a:ext uri="{FF2B5EF4-FFF2-40B4-BE49-F238E27FC236}">
                  <a16:creationId xmlns:a16="http://schemas.microsoft.com/office/drawing/2014/main" id="{94B718D6-9021-4BDB-828C-C79C20B46A2A}"/>
                </a:ext>
              </a:extLst>
            </p:cNvPr>
            <p:cNvSpPr/>
            <p:nvPr/>
          </p:nvSpPr>
          <p:spPr>
            <a:xfrm>
              <a:off x="2354951" y="4211555"/>
              <a:ext cx="827731" cy="2880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rPr>
                <a:t>47%</a:t>
              </a:r>
              <a:r>
                <a:rPr kumimoji="0" lang="en-GB" sz="1800" b="0" i="0" u="none" strike="noStrike" kern="0" cap="none" spc="0" normalizeH="0" baseline="0" noProof="0" dirty="0">
                  <a:ln>
                    <a:noFill/>
                  </a:ln>
                  <a:solidFill>
                    <a:srgbClr val="092149"/>
                  </a:solidFill>
                  <a:effectLst/>
                  <a:uLnTx/>
                  <a:uFillTx/>
                  <a:latin typeface="Arial" panose="020B0604020202020204" pitchFamily="34" charset="0"/>
                  <a:ea typeface="ヒラギノ角ゴ Pro W3"/>
                </a:rPr>
                <a:t> </a:t>
              </a:r>
            </a:p>
          </p:txBody>
        </p:sp>
      </p:grpSp>
      <p:sp>
        <p:nvSpPr>
          <p:cNvPr id="16" name="Rectangle: Rounded Corners 15">
            <a:extLst>
              <a:ext uri="{FF2B5EF4-FFF2-40B4-BE49-F238E27FC236}">
                <a16:creationId xmlns:a16="http://schemas.microsoft.com/office/drawing/2014/main" id="{69331182-27C8-4BD7-8C4E-894855E10864}"/>
              </a:ext>
            </a:extLst>
          </p:cNvPr>
          <p:cNvSpPr/>
          <p:nvPr/>
        </p:nvSpPr>
        <p:spPr>
          <a:xfrm>
            <a:off x="449145" y="2384765"/>
            <a:ext cx="2063919" cy="408623"/>
          </a:xfrm>
          <a:prstGeom prst="roundRect">
            <a:avLst/>
          </a:prstGeom>
          <a:solidFill>
            <a:srgbClr val="FFFFFF">
              <a:lumMod val="85000"/>
            </a:srgb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Tax and NI saving</a:t>
            </a:r>
          </a:p>
        </p:txBody>
      </p:sp>
      <p:sp>
        <p:nvSpPr>
          <p:cNvPr id="17" name="Rectangle: Rounded Corners 16">
            <a:extLst>
              <a:ext uri="{FF2B5EF4-FFF2-40B4-BE49-F238E27FC236}">
                <a16:creationId xmlns:a16="http://schemas.microsoft.com/office/drawing/2014/main" id="{23DB9453-53B1-47AA-BB7B-84C198C9D545}"/>
              </a:ext>
            </a:extLst>
          </p:cNvPr>
          <p:cNvSpPr/>
          <p:nvPr/>
        </p:nvSpPr>
        <p:spPr>
          <a:xfrm>
            <a:off x="568790" y="3092990"/>
            <a:ext cx="1159926" cy="342000"/>
          </a:xfrm>
          <a:prstGeom prst="roundRect">
            <a:avLst/>
          </a:prstGeom>
          <a:solidFill>
            <a:srgbClr val="FFFFFF">
              <a:lumMod val="85000"/>
            </a:srgb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Basic rate</a:t>
            </a:r>
          </a:p>
        </p:txBody>
      </p:sp>
      <p:sp>
        <p:nvSpPr>
          <p:cNvPr id="18" name="Rectangle: Rounded Corners 17">
            <a:extLst>
              <a:ext uri="{FF2B5EF4-FFF2-40B4-BE49-F238E27FC236}">
                <a16:creationId xmlns:a16="http://schemas.microsoft.com/office/drawing/2014/main" id="{183584DA-EDE6-4447-87EE-5B0BFE9B139B}"/>
              </a:ext>
            </a:extLst>
          </p:cNvPr>
          <p:cNvSpPr/>
          <p:nvPr/>
        </p:nvSpPr>
        <p:spPr>
          <a:xfrm>
            <a:off x="465175" y="3638796"/>
            <a:ext cx="1263541" cy="340519"/>
          </a:xfrm>
          <a:prstGeom prst="roundRect">
            <a:avLst/>
          </a:prstGeom>
          <a:solidFill>
            <a:srgbClr val="FFFFFF">
              <a:lumMod val="8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Higher rate </a:t>
            </a:r>
          </a:p>
        </p:txBody>
      </p:sp>
      <p:sp>
        <p:nvSpPr>
          <p:cNvPr id="19" name="Rectangle: Rounded Corners 18">
            <a:extLst>
              <a:ext uri="{FF2B5EF4-FFF2-40B4-BE49-F238E27FC236}">
                <a16:creationId xmlns:a16="http://schemas.microsoft.com/office/drawing/2014/main" id="{F1056BEC-BB84-41E6-BACC-D1AA3738CD74}"/>
              </a:ext>
            </a:extLst>
          </p:cNvPr>
          <p:cNvSpPr/>
          <p:nvPr/>
        </p:nvSpPr>
        <p:spPr>
          <a:xfrm>
            <a:off x="242208" y="4225067"/>
            <a:ext cx="1486508" cy="340519"/>
          </a:xfrm>
          <a:prstGeom prst="roundRect">
            <a:avLst/>
          </a:prstGeom>
          <a:solidFill>
            <a:srgbClr val="FFFFFF">
              <a:lumMod val="8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Additional rate</a:t>
            </a:r>
          </a:p>
        </p:txBody>
      </p:sp>
      <p:sp>
        <p:nvSpPr>
          <p:cNvPr id="20" name="Title 2">
            <a:extLst>
              <a:ext uri="{FF2B5EF4-FFF2-40B4-BE49-F238E27FC236}">
                <a16:creationId xmlns:a16="http://schemas.microsoft.com/office/drawing/2014/main" id="{CBAD0B59-E4FF-455C-81F7-2E88999A8C8A}"/>
              </a:ext>
            </a:extLst>
          </p:cNvPr>
          <p:cNvSpPr txBox="1">
            <a:spLocks/>
          </p:cNvSpPr>
          <p:nvPr/>
        </p:nvSpPr>
        <p:spPr bwMode="auto">
          <a:xfrm>
            <a:off x="455393" y="10217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tax saving vs saving cost.</a:t>
            </a:r>
          </a:p>
        </p:txBody>
      </p:sp>
      <p:sp>
        <p:nvSpPr>
          <p:cNvPr id="21" name="Freeform: Shape 20">
            <a:extLst>
              <a:ext uri="{FF2B5EF4-FFF2-40B4-BE49-F238E27FC236}">
                <a16:creationId xmlns:a16="http://schemas.microsoft.com/office/drawing/2014/main" id="{14B612AA-84D4-4372-8799-1630037148AD}"/>
              </a:ext>
            </a:extLst>
          </p:cNvPr>
          <p:cNvSpPr/>
          <p:nvPr/>
        </p:nvSpPr>
        <p:spPr>
          <a:xfrm rot="8224989">
            <a:off x="2508657" y="1709516"/>
            <a:ext cx="1115656" cy="909435"/>
          </a:xfrm>
          <a:custGeom>
            <a:avLst/>
            <a:gdLst>
              <a:gd name="connsiteX0" fmla="*/ 317336 w 1115656"/>
              <a:gd name="connsiteY0" fmla="*/ 755588 h 909435"/>
              <a:gd name="connsiteX1" fmla="*/ 165144 w 1115656"/>
              <a:gd name="connsiteY1" fmla="*/ 551424 h 909435"/>
              <a:gd name="connsiteX2" fmla="*/ 129112 w 1115656"/>
              <a:gd name="connsiteY2" fmla="*/ 427476 h 909435"/>
              <a:gd name="connsiteX3" fmla="*/ 127707 w 1115656"/>
              <a:gd name="connsiteY3" fmla="*/ 397551 h 909435"/>
              <a:gd name="connsiteX4" fmla="*/ 0 w 1115656"/>
              <a:gd name="connsiteY4" fmla="*/ 397551 h 909435"/>
              <a:gd name="connsiteX5" fmla="*/ 247692 w 1115656"/>
              <a:gd name="connsiteY5" fmla="*/ 0 h 909435"/>
              <a:gd name="connsiteX6" fmla="*/ 495383 w 1115656"/>
              <a:gd name="connsiteY6" fmla="*/ 397551 h 909435"/>
              <a:gd name="connsiteX7" fmla="*/ 378421 w 1115656"/>
              <a:gd name="connsiteY7" fmla="*/ 397551 h 909435"/>
              <a:gd name="connsiteX8" fmla="*/ 396331 w 1115656"/>
              <a:gd name="connsiteY8" fmla="*/ 452821 h 909435"/>
              <a:gd name="connsiteX9" fmla="*/ 1115656 w 1115656"/>
              <a:gd name="connsiteY9" fmla="*/ 837298 h 909435"/>
              <a:gd name="connsiteX10" fmla="*/ 1115655 w 1115656"/>
              <a:gd name="connsiteY10" fmla="*/ 837298 h 909435"/>
              <a:gd name="connsiteX11" fmla="*/ 317336 w 1115656"/>
              <a:gd name="connsiteY11" fmla="*/ 755588 h 9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5656" h="909435">
                <a:moveTo>
                  <a:pt x="317336" y="755588"/>
                </a:moveTo>
                <a:cubicBezTo>
                  <a:pt x="252016" y="700745"/>
                  <a:pt x="199586" y="632179"/>
                  <a:pt x="165144" y="551424"/>
                </a:cubicBezTo>
                <a:cubicBezTo>
                  <a:pt x="147922" y="511047"/>
                  <a:pt x="136012" y="469533"/>
                  <a:pt x="129112" y="427476"/>
                </a:cubicBezTo>
                <a:lnTo>
                  <a:pt x="127707" y="397551"/>
                </a:lnTo>
                <a:lnTo>
                  <a:pt x="0" y="397551"/>
                </a:lnTo>
                <a:lnTo>
                  <a:pt x="247692" y="0"/>
                </a:lnTo>
                <a:lnTo>
                  <a:pt x="495383" y="397551"/>
                </a:lnTo>
                <a:lnTo>
                  <a:pt x="378421" y="397551"/>
                </a:lnTo>
                <a:lnTo>
                  <a:pt x="396331" y="452821"/>
                </a:lnTo>
                <a:cubicBezTo>
                  <a:pt x="505690" y="709227"/>
                  <a:pt x="789819" y="861093"/>
                  <a:pt x="1115656" y="837298"/>
                </a:cubicBezTo>
                <a:lnTo>
                  <a:pt x="1115655" y="837298"/>
                </a:lnTo>
                <a:cubicBezTo>
                  <a:pt x="825269" y="961150"/>
                  <a:pt x="513295" y="920119"/>
                  <a:pt x="317336" y="755588"/>
                </a:cubicBezTo>
                <a:close/>
              </a:path>
            </a:pathLst>
          </a:custGeom>
          <a:gradFill flip="none" rotWithShape="1">
            <a:gsLst>
              <a:gs pos="100000">
                <a:srgbClr val="9875A7"/>
              </a:gs>
              <a:gs pos="64000">
                <a:srgbClr val="B298BD"/>
              </a:gs>
              <a:gs pos="52000">
                <a:srgbClr val="CCBAD3"/>
              </a:gs>
              <a:gs pos="13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FD92B0E1-EFBD-4F52-8CCA-39C535EDE563}"/>
              </a:ext>
            </a:extLst>
          </p:cNvPr>
          <p:cNvSpPr/>
          <p:nvPr/>
        </p:nvSpPr>
        <p:spPr>
          <a:xfrm rot="13375011" flipV="1">
            <a:off x="5093671" y="4316215"/>
            <a:ext cx="1115656" cy="909435"/>
          </a:xfrm>
          <a:custGeom>
            <a:avLst/>
            <a:gdLst>
              <a:gd name="connsiteX0" fmla="*/ 317336 w 1115656"/>
              <a:gd name="connsiteY0" fmla="*/ 755588 h 909435"/>
              <a:gd name="connsiteX1" fmla="*/ 165144 w 1115656"/>
              <a:gd name="connsiteY1" fmla="*/ 551424 h 909435"/>
              <a:gd name="connsiteX2" fmla="*/ 129112 w 1115656"/>
              <a:gd name="connsiteY2" fmla="*/ 427476 h 909435"/>
              <a:gd name="connsiteX3" fmla="*/ 127707 w 1115656"/>
              <a:gd name="connsiteY3" fmla="*/ 397551 h 909435"/>
              <a:gd name="connsiteX4" fmla="*/ 0 w 1115656"/>
              <a:gd name="connsiteY4" fmla="*/ 397551 h 909435"/>
              <a:gd name="connsiteX5" fmla="*/ 247692 w 1115656"/>
              <a:gd name="connsiteY5" fmla="*/ 0 h 909435"/>
              <a:gd name="connsiteX6" fmla="*/ 495383 w 1115656"/>
              <a:gd name="connsiteY6" fmla="*/ 397551 h 909435"/>
              <a:gd name="connsiteX7" fmla="*/ 378421 w 1115656"/>
              <a:gd name="connsiteY7" fmla="*/ 397551 h 909435"/>
              <a:gd name="connsiteX8" fmla="*/ 396331 w 1115656"/>
              <a:gd name="connsiteY8" fmla="*/ 452821 h 909435"/>
              <a:gd name="connsiteX9" fmla="*/ 1115656 w 1115656"/>
              <a:gd name="connsiteY9" fmla="*/ 837298 h 909435"/>
              <a:gd name="connsiteX10" fmla="*/ 1115655 w 1115656"/>
              <a:gd name="connsiteY10" fmla="*/ 837298 h 909435"/>
              <a:gd name="connsiteX11" fmla="*/ 317336 w 1115656"/>
              <a:gd name="connsiteY11" fmla="*/ 755588 h 90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5656" h="909435">
                <a:moveTo>
                  <a:pt x="317336" y="755588"/>
                </a:moveTo>
                <a:cubicBezTo>
                  <a:pt x="252016" y="700745"/>
                  <a:pt x="199586" y="632179"/>
                  <a:pt x="165144" y="551424"/>
                </a:cubicBezTo>
                <a:cubicBezTo>
                  <a:pt x="147922" y="511047"/>
                  <a:pt x="136012" y="469533"/>
                  <a:pt x="129112" y="427476"/>
                </a:cubicBezTo>
                <a:lnTo>
                  <a:pt x="127707" y="397551"/>
                </a:lnTo>
                <a:lnTo>
                  <a:pt x="0" y="397551"/>
                </a:lnTo>
                <a:lnTo>
                  <a:pt x="247692" y="0"/>
                </a:lnTo>
                <a:lnTo>
                  <a:pt x="495383" y="397551"/>
                </a:lnTo>
                <a:lnTo>
                  <a:pt x="378421" y="397551"/>
                </a:lnTo>
                <a:lnTo>
                  <a:pt x="396331" y="452821"/>
                </a:lnTo>
                <a:cubicBezTo>
                  <a:pt x="505690" y="709227"/>
                  <a:pt x="789819" y="861093"/>
                  <a:pt x="1115656" y="837298"/>
                </a:cubicBezTo>
                <a:lnTo>
                  <a:pt x="1115655" y="837298"/>
                </a:lnTo>
                <a:cubicBezTo>
                  <a:pt x="825269" y="961150"/>
                  <a:pt x="513295" y="920119"/>
                  <a:pt x="317336" y="755588"/>
                </a:cubicBezTo>
                <a:close/>
              </a:path>
            </a:pathLst>
          </a:custGeom>
          <a:gradFill flip="none" rotWithShape="1">
            <a:gsLst>
              <a:gs pos="100000">
                <a:srgbClr val="9875A7"/>
              </a:gs>
              <a:gs pos="64000">
                <a:srgbClr val="B298BD"/>
              </a:gs>
              <a:gs pos="52000">
                <a:srgbClr val="CCBAD3"/>
              </a:gs>
              <a:gs pos="13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E4354632-45E8-4582-8B62-7EDA4D82090C}"/>
              </a:ext>
            </a:extLst>
          </p:cNvPr>
          <p:cNvGrpSpPr/>
          <p:nvPr/>
        </p:nvGrpSpPr>
        <p:grpSpPr>
          <a:xfrm>
            <a:off x="7370417" y="3627761"/>
            <a:ext cx="1263542" cy="369332"/>
            <a:chOff x="1040362" y="3627761"/>
            <a:chExt cx="1263542" cy="369332"/>
          </a:xfrm>
        </p:grpSpPr>
        <p:sp>
          <p:nvSpPr>
            <p:cNvPr id="24" name="Freeform: Shape 23">
              <a:extLst>
                <a:ext uri="{FF2B5EF4-FFF2-40B4-BE49-F238E27FC236}">
                  <a16:creationId xmlns:a16="http://schemas.microsoft.com/office/drawing/2014/main" id="{53520036-3A36-4E04-8782-59AA71CDDE62}"/>
                </a:ext>
              </a:extLst>
            </p:cNvPr>
            <p:cNvSpPr/>
            <p:nvPr/>
          </p:nvSpPr>
          <p:spPr>
            <a:xfrm>
              <a:off x="1040362" y="3641278"/>
              <a:ext cx="1263542" cy="338037"/>
            </a:xfrm>
            <a:custGeom>
              <a:avLst/>
              <a:gdLst>
                <a:gd name="connsiteX0" fmla="*/ 835812 w 917875"/>
                <a:gd name="connsiteY0" fmla="*/ 0 h 219600"/>
                <a:gd name="connsiteX1" fmla="*/ 917875 w 917875"/>
                <a:gd name="connsiteY1" fmla="*/ 109800 h 219600"/>
                <a:gd name="connsiteX2" fmla="*/ 835812 w 917875"/>
                <a:gd name="connsiteY2" fmla="*/ 219600 h 219600"/>
                <a:gd name="connsiteX3" fmla="*/ 833136 w 917875"/>
                <a:gd name="connsiteY3" fmla="*/ 218877 h 219600"/>
                <a:gd name="connsiteX4" fmla="*/ 0 w 917875"/>
                <a:gd name="connsiteY4" fmla="*/ 218877 h 219600"/>
                <a:gd name="connsiteX5" fmla="*/ 0 w 917875"/>
                <a:gd name="connsiteY5" fmla="*/ 723 h 219600"/>
                <a:gd name="connsiteX6" fmla="*/ 833136 w 917875"/>
                <a:gd name="connsiteY6" fmla="*/ 723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875" h="219600">
                  <a:moveTo>
                    <a:pt x="835812" y="0"/>
                  </a:moveTo>
                  <a:cubicBezTo>
                    <a:pt x="881134" y="0"/>
                    <a:pt x="917875" y="49159"/>
                    <a:pt x="917875" y="109800"/>
                  </a:cubicBezTo>
                  <a:cubicBezTo>
                    <a:pt x="917875" y="170441"/>
                    <a:pt x="881134" y="219600"/>
                    <a:pt x="835812" y="219600"/>
                  </a:cubicBezTo>
                  <a:lnTo>
                    <a:pt x="833136" y="218877"/>
                  </a:lnTo>
                  <a:lnTo>
                    <a:pt x="0" y="218877"/>
                  </a:lnTo>
                  <a:lnTo>
                    <a:pt x="0" y="723"/>
                  </a:lnTo>
                  <a:lnTo>
                    <a:pt x="833136" y="723"/>
                  </a:lnTo>
                  <a:close/>
                </a:path>
              </a:pathLst>
            </a:custGeom>
            <a:solidFill>
              <a:srgbClr val="00A5E3"/>
            </a:solidFill>
            <a:ln w="9525" cap="flat" cmpd="sng" algn="ctr">
              <a:noFill/>
              <a:prstDash val="solid"/>
            </a:ln>
            <a:effectLst/>
            <a:scene3d>
              <a:camera prst="orthographicFront"/>
              <a:lightRig rig="threePt" dir="t"/>
            </a:scene3d>
            <a:sp3d>
              <a:bevelT h="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panose="020B0604020202020204" pitchFamily="34" charset="0"/>
                <a:ea typeface="ヒラギノ角ゴ Pro W3"/>
              </a:endParaRPr>
            </a:p>
          </p:txBody>
        </p:sp>
        <p:sp>
          <p:nvSpPr>
            <p:cNvPr id="25" name="Rectangle 24">
              <a:extLst>
                <a:ext uri="{FF2B5EF4-FFF2-40B4-BE49-F238E27FC236}">
                  <a16:creationId xmlns:a16="http://schemas.microsoft.com/office/drawing/2014/main" id="{A2D0784A-D1F9-4A15-8C48-C496A25EB221}"/>
                </a:ext>
              </a:extLst>
            </p:cNvPr>
            <p:cNvSpPr/>
            <p:nvPr/>
          </p:nvSpPr>
          <p:spPr>
            <a:xfrm>
              <a:off x="1401380" y="3627761"/>
              <a:ext cx="7104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rPr>
                <a:t>30%</a:t>
              </a:r>
              <a:r>
                <a:rPr kumimoji="0" lang="en-GB" sz="1800" b="0" i="0" u="none" strike="noStrike" kern="0" cap="none" spc="0" normalizeH="0" baseline="0" noProof="0" dirty="0">
                  <a:ln>
                    <a:noFill/>
                  </a:ln>
                  <a:solidFill>
                    <a:srgbClr val="092149"/>
                  </a:solidFill>
                  <a:effectLst/>
                  <a:uLnTx/>
                  <a:uFillTx/>
                  <a:latin typeface="Arial" panose="020B0604020202020204" pitchFamily="34" charset="0"/>
                  <a:ea typeface="ヒラギノ角ゴ Pro W3"/>
                </a:rPr>
                <a:t> </a:t>
              </a:r>
            </a:p>
          </p:txBody>
        </p:sp>
      </p:grpSp>
      <p:grpSp>
        <p:nvGrpSpPr>
          <p:cNvPr id="26" name="Group 25">
            <a:extLst>
              <a:ext uri="{FF2B5EF4-FFF2-40B4-BE49-F238E27FC236}">
                <a16:creationId xmlns:a16="http://schemas.microsoft.com/office/drawing/2014/main" id="{366C1DC0-D4BD-4607-91E9-7E8A0B03813A}"/>
              </a:ext>
            </a:extLst>
          </p:cNvPr>
          <p:cNvGrpSpPr/>
          <p:nvPr/>
        </p:nvGrpSpPr>
        <p:grpSpPr>
          <a:xfrm>
            <a:off x="7404943" y="3085045"/>
            <a:ext cx="1074620" cy="369332"/>
            <a:chOff x="1662448" y="3085045"/>
            <a:chExt cx="1074620" cy="369332"/>
          </a:xfrm>
        </p:grpSpPr>
        <p:sp>
          <p:nvSpPr>
            <p:cNvPr id="27" name="Freeform: Shape 26">
              <a:extLst>
                <a:ext uri="{FF2B5EF4-FFF2-40B4-BE49-F238E27FC236}">
                  <a16:creationId xmlns:a16="http://schemas.microsoft.com/office/drawing/2014/main" id="{45E4E6FC-E393-42B0-B369-B6997E1D65D3}"/>
                </a:ext>
              </a:extLst>
            </p:cNvPr>
            <p:cNvSpPr/>
            <p:nvPr/>
          </p:nvSpPr>
          <p:spPr>
            <a:xfrm>
              <a:off x="1662448" y="3094470"/>
              <a:ext cx="982192" cy="340519"/>
            </a:xfrm>
            <a:custGeom>
              <a:avLst/>
              <a:gdLst>
                <a:gd name="connsiteX0" fmla="*/ 835812 w 917875"/>
                <a:gd name="connsiteY0" fmla="*/ 0 h 219600"/>
                <a:gd name="connsiteX1" fmla="*/ 917875 w 917875"/>
                <a:gd name="connsiteY1" fmla="*/ 109800 h 219600"/>
                <a:gd name="connsiteX2" fmla="*/ 835812 w 917875"/>
                <a:gd name="connsiteY2" fmla="*/ 219600 h 219600"/>
                <a:gd name="connsiteX3" fmla="*/ 833136 w 917875"/>
                <a:gd name="connsiteY3" fmla="*/ 218877 h 219600"/>
                <a:gd name="connsiteX4" fmla="*/ 0 w 917875"/>
                <a:gd name="connsiteY4" fmla="*/ 218877 h 219600"/>
                <a:gd name="connsiteX5" fmla="*/ 0 w 917875"/>
                <a:gd name="connsiteY5" fmla="*/ 723 h 219600"/>
                <a:gd name="connsiteX6" fmla="*/ 833136 w 917875"/>
                <a:gd name="connsiteY6" fmla="*/ 723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875" h="219600">
                  <a:moveTo>
                    <a:pt x="835812" y="0"/>
                  </a:moveTo>
                  <a:cubicBezTo>
                    <a:pt x="881134" y="0"/>
                    <a:pt x="917875" y="49159"/>
                    <a:pt x="917875" y="109800"/>
                  </a:cubicBezTo>
                  <a:cubicBezTo>
                    <a:pt x="917875" y="170441"/>
                    <a:pt x="881134" y="219600"/>
                    <a:pt x="835812" y="219600"/>
                  </a:cubicBezTo>
                  <a:lnTo>
                    <a:pt x="833136" y="218877"/>
                  </a:lnTo>
                  <a:lnTo>
                    <a:pt x="0" y="218877"/>
                  </a:lnTo>
                  <a:lnTo>
                    <a:pt x="0" y="723"/>
                  </a:lnTo>
                  <a:lnTo>
                    <a:pt x="833136" y="723"/>
                  </a:lnTo>
                  <a:close/>
                </a:path>
              </a:pathLst>
            </a:custGeom>
            <a:solidFill>
              <a:srgbClr val="8CD802"/>
            </a:solidFill>
            <a:ln w="9525" cap="flat" cmpd="sng" algn="ctr">
              <a:noFill/>
              <a:prstDash val="solid"/>
            </a:ln>
            <a:effectLst/>
            <a:scene3d>
              <a:camera prst="orthographicFront"/>
              <a:lightRig rig="threePt" dir="t"/>
            </a:scene3d>
            <a:sp3d>
              <a:bevelT h="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panose="020B0604020202020204" pitchFamily="34" charset="0"/>
                <a:ea typeface="ヒラギノ角ゴ Pro W3"/>
              </a:endParaRPr>
            </a:p>
          </p:txBody>
        </p:sp>
        <p:sp>
          <p:nvSpPr>
            <p:cNvPr id="28" name="Rectangle 27">
              <a:extLst>
                <a:ext uri="{FF2B5EF4-FFF2-40B4-BE49-F238E27FC236}">
                  <a16:creationId xmlns:a16="http://schemas.microsoft.com/office/drawing/2014/main" id="{7C50E900-5946-4398-9EF3-0E6E1DB090D5}"/>
                </a:ext>
              </a:extLst>
            </p:cNvPr>
            <p:cNvSpPr/>
            <p:nvPr/>
          </p:nvSpPr>
          <p:spPr>
            <a:xfrm>
              <a:off x="1811255" y="3085045"/>
              <a:ext cx="92581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rPr>
                <a:t>15%</a:t>
              </a:r>
              <a:endParaRPr kumimoji="0" lang="en-GB" sz="1800" b="0" i="0" u="none" strike="noStrike" kern="0" cap="none" spc="0" normalizeH="0" baseline="0" noProof="0" dirty="0">
                <a:ln>
                  <a:noFill/>
                </a:ln>
                <a:solidFill>
                  <a:srgbClr val="092149"/>
                </a:solidFill>
                <a:effectLst/>
                <a:uLnTx/>
                <a:uFillTx/>
                <a:latin typeface="Arial" panose="020B0604020202020204" pitchFamily="34" charset="0"/>
                <a:ea typeface="ヒラギノ角ゴ Pro W3"/>
              </a:endParaRPr>
            </a:p>
          </p:txBody>
        </p:sp>
      </p:grpSp>
      <p:grpSp>
        <p:nvGrpSpPr>
          <p:cNvPr id="29" name="Group 28">
            <a:extLst>
              <a:ext uri="{FF2B5EF4-FFF2-40B4-BE49-F238E27FC236}">
                <a16:creationId xmlns:a16="http://schemas.microsoft.com/office/drawing/2014/main" id="{578317D4-5821-4AFD-A9ED-D4FA0A995D09}"/>
              </a:ext>
            </a:extLst>
          </p:cNvPr>
          <p:cNvGrpSpPr/>
          <p:nvPr/>
        </p:nvGrpSpPr>
        <p:grpSpPr>
          <a:xfrm>
            <a:off x="7302145" y="4211555"/>
            <a:ext cx="1593541" cy="369332"/>
            <a:chOff x="1792461" y="4211555"/>
            <a:chExt cx="1593541" cy="369332"/>
          </a:xfrm>
        </p:grpSpPr>
        <p:sp>
          <p:nvSpPr>
            <p:cNvPr id="30" name="Freeform: Shape 29">
              <a:extLst>
                <a:ext uri="{FF2B5EF4-FFF2-40B4-BE49-F238E27FC236}">
                  <a16:creationId xmlns:a16="http://schemas.microsoft.com/office/drawing/2014/main" id="{D2D569AB-9663-4475-BE78-5F7D37E12EAE}"/>
                </a:ext>
              </a:extLst>
            </p:cNvPr>
            <p:cNvSpPr/>
            <p:nvPr/>
          </p:nvSpPr>
          <p:spPr>
            <a:xfrm>
              <a:off x="1792461" y="4225067"/>
              <a:ext cx="1577359" cy="338037"/>
            </a:xfrm>
            <a:custGeom>
              <a:avLst/>
              <a:gdLst>
                <a:gd name="connsiteX0" fmla="*/ 835812 w 917875"/>
                <a:gd name="connsiteY0" fmla="*/ 0 h 219600"/>
                <a:gd name="connsiteX1" fmla="*/ 917875 w 917875"/>
                <a:gd name="connsiteY1" fmla="*/ 109800 h 219600"/>
                <a:gd name="connsiteX2" fmla="*/ 835812 w 917875"/>
                <a:gd name="connsiteY2" fmla="*/ 219600 h 219600"/>
                <a:gd name="connsiteX3" fmla="*/ 833136 w 917875"/>
                <a:gd name="connsiteY3" fmla="*/ 218877 h 219600"/>
                <a:gd name="connsiteX4" fmla="*/ 0 w 917875"/>
                <a:gd name="connsiteY4" fmla="*/ 218877 h 219600"/>
                <a:gd name="connsiteX5" fmla="*/ 0 w 917875"/>
                <a:gd name="connsiteY5" fmla="*/ 723 h 219600"/>
                <a:gd name="connsiteX6" fmla="*/ 833136 w 917875"/>
                <a:gd name="connsiteY6" fmla="*/ 723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875" h="219600">
                  <a:moveTo>
                    <a:pt x="835812" y="0"/>
                  </a:moveTo>
                  <a:cubicBezTo>
                    <a:pt x="881134" y="0"/>
                    <a:pt x="917875" y="49159"/>
                    <a:pt x="917875" y="109800"/>
                  </a:cubicBezTo>
                  <a:cubicBezTo>
                    <a:pt x="917875" y="170441"/>
                    <a:pt x="881134" y="219600"/>
                    <a:pt x="835812" y="219600"/>
                  </a:cubicBezTo>
                  <a:lnTo>
                    <a:pt x="833136" y="218877"/>
                  </a:lnTo>
                  <a:lnTo>
                    <a:pt x="0" y="218877"/>
                  </a:lnTo>
                  <a:lnTo>
                    <a:pt x="0" y="723"/>
                  </a:lnTo>
                  <a:lnTo>
                    <a:pt x="833136" y="723"/>
                  </a:lnTo>
                  <a:close/>
                </a:path>
              </a:pathLst>
            </a:custGeom>
            <a:solidFill>
              <a:srgbClr val="047BC1"/>
            </a:solidFill>
            <a:ln w="9525" cap="flat" cmpd="sng" algn="ctr">
              <a:noFill/>
              <a:prstDash val="solid"/>
            </a:ln>
            <a:effectLst/>
            <a:scene3d>
              <a:camera prst="orthographicFront"/>
              <a:lightRig rig="threePt" dir="t"/>
            </a:scene3d>
            <a:sp3d>
              <a:bevelT h="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panose="020B0604020202020204" pitchFamily="34" charset="0"/>
                <a:ea typeface="ヒラギノ角ゴ Pro W3"/>
              </a:endParaRPr>
            </a:p>
          </p:txBody>
        </p:sp>
        <p:sp>
          <p:nvSpPr>
            <p:cNvPr id="31" name="Rectangle 30">
              <a:extLst>
                <a:ext uri="{FF2B5EF4-FFF2-40B4-BE49-F238E27FC236}">
                  <a16:creationId xmlns:a16="http://schemas.microsoft.com/office/drawing/2014/main" id="{422474B4-5BBA-488E-A307-DA8EE6CA2882}"/>
                </a:ext>
              </a:extLst>
            </p:cNvPr>
            <p:cNvSpPr/>
            <p:nvPr/>
          </p:nvSpPr>
          <p:spPr>
            <a:xfrm>
              <a:off x="2354951" y="4211555"/>
              <a:ext cx="10310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rPr>
                <a:t>33.75%</a:t>
              </a:r>
              <a:r>
                <a:rPr kumimoji="0" lang="en-GB" sz="1800" b="0" i="0" u="none" strike="noStrike" kern="0" cap="none" spc="0" normalizeH="0" baseline="0" noProof="0" dirty="0">
                  <a:ln>
                    <a:noFill/>
                  </a:ln>
                  <a:solidFill>
                    <a:srgbClr val="092149"/>
                  </a:solidFill>
                  <a:effectLst/>
                  <a:uLnTx/>
                  <a:uFillTx/>
                  <a:latin typeface="Arial" panose="020B0604020202020204" pitchFamily="34" charset="0"/>
                  <a:ea typeface="ヒラギノ角ゴ Pro W3"/>
                </a:rPr>
                <a:t> </a:t>
              </a:r>
            </a:p>
          </p:txBody>
        </p:sp>
      </p:grpSp>
      <p:grpSp>
        <p:nvGrpSpPr>
          <p:cNvPr id="32" name="Group 31">
            <a:extLst>
              <a:ext uri="{FF2B5EF4-FFF2-40B4-BE49-F238E27FC236}">
                <a16:creationId xmlns:a16="http://schemas.microsoft.com/office/drawing/2014/main" id="{CEA055E8-4A8E-4B96-B8EB-63CDEBA1C9FB}"/>
              </a:ext>
            </a:extLst>
          </p:cNvPr>
          <p:cNvGrpSpPr/>
          <p:nvPr/>
        </p:nvGrpSpPr>
        <p:grpSpPr>
          <a:xfrm>
            <a:off x="5984703" y="2384765"/>
            <a:ext cx="3086586" cy="2180821"/>
            <a:chOff x="5984703" y="2384765"/>
            <a:chExt cx="3086586" cy="2180821"/>
          </a:xfrm>
        </p:grpSpPr>
        <p:sp>
          <p:nvSpPr>
            <p:cNvPr id="33" name="Rectangle: Rounded Corners 32">
              <a:extLst>
                <a:ext uri="{FF2B5EF4-FFF2-40B4-BE49-F238E27FC236}">
                  <a16:creationId xmlns:a16="http://schemas.microsoft.com/office/drawing/2014/main" id="{5F8D93D2-21C8-40E9-A654-9FD235D02D62}"/>
                </a:ext>
              </a:extLst>
            </p:cNvPr>
            <p:cNvSpPr/>
            <p:nvPr/>
          </p:nvSpPr>
          <p:spPr>
            <a:xfrm>
              <a:off x="6036267" y="2384765"/>
              <a:ext cx="3035022" cy="408623"/>
            </a:xfrm>
            <a:prstGeom prst="roundRect">
              <a:avLst/>
            </a:prstGeom>
            <a:solidFill>
              <a:srgbClr val="FFFFFF">
                <a:lumMod val="85000"/>
              </a:srgb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Effective rate on withdrawal</a:t>
              </a:r>
            </a:p>
          </p:txBody>
        </p:sp>
        <p:sp>
          <p:nvSpPr>
            <p:cNvPr id="34" name="Rectangle: Rounded Corners 33">
              <a:extLst>
                <a:ext uri="{FF2B5EF4-FFF2-40B4-BE49-F238E27FC236}">
                  <a16:creationId xmlns:a16="http://schemas.microsoft.com/office/drawing/2014/main" id="{7F391A69-535B-4D0E-9C2B-3BB58803DE93}"/>
                </a:ext>
              </a:extLst>
            </p:cNvPr>
            <p:cNvSpPr/>
            <p:nvPr/>
          </p:nvSpPr>
          <p:spPr>
            <a:xfrm>
              <a:off x="6311285" y="3092990"/>
              <a:ext cx="1159926" cy="342000"/>
            </a:xfrm>
            <a:prstGeom prst="roundRect">
              <a:avLst/>
            </a:prstGeom>
            <a:solidFill>
              <a:srgbClr val="FFFFFF">
                <a:lumMod val="85000"/>
              </a:srgb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Basic rate</a:t>
              </a:r>
            </a:p>
          </p:txBody>
        </p:sp>
        <p:sp>
          <p:nvSpPr>
            <p:cNvPr id="35" name="Rectangle: Rounded Corners 34">
              <a:extLst>
                <a:ext uri="{FF2B5EF4-FFF2-40B4-BE49-F238E27FC236}">
                  <a16:creationId xmlns:a16="http://schemas.microsoft.com/office/drawing/2014/main" id="{045AA3DD-AEA9-49E2-A923-7AE308783570}"/>
                </a:ext>
              </a:extLst>
            </p:cNvPr>
            <p:cNvSpPr/>
            <p:nvPr/>
          </p:nvSpPr>
          <p:spPr>
            <a:xfrm>
              <a:off x="6207670" y="3638796"/>
              <a:ext cx="1263541" cy="340519"/>
            </a:xfrm>
            <a:prstGeom prst="roundRect">
              <a:avLst/>
            </a:prstGeom>
            <a:solidFill>
              <a:srgbClr val="FFFFFF">
                <a:lumMod val="8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Higher rate </a:t>
              </a:r>
            </a:p>
          </p:txBody>
        </p:sp>
        <p:sp>
          <p:nvSpPr>
            <p:cNvPr id="36" name="Rectangle: Rounded Corners 35">
              <a:extLst>
                <a:ext uri="{FF2B5EF4-FFF2-40B4-BE49-F238E27FC236}">
                  <a16:creationId xmlns:a16="http://schemas.microsoft.com/office/drawing/2014/main" id="{609C95F5-EF22-42D9-B231-A2B513AEA070}"/>
                </a:ext>
              </a:extLst>
            </p:cNvPr>
            <p:cNvSpPr/>
            <p:nvPr/>
          </p:nvSpPr>
          <p:spPr>
            <a:xfrm>
              <a:off x="5984703" y="4225067"/>
              <a:ext cx="1486508" cy="340519"/>
            </a:xfrm>
            <a:prstGeom prst="roundRect">
              <a:avLst/>
            </a:prstGeom>
            <a:solidFill>
              <a:srgbClr val="FFFFFF">
                <a:lumMod val="8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rPr>
                <a:t>Additional rate</a:t>
              </a:r>
            </a:p>
          </p:txBody>
        </p:sp>
      </p:grpSp>
      <p:sp>
        <p:nvSpPr>
          <p:cNvPr id="37" name="TextBox 36">
            <a:extLst>
              <a:ext uri="{FF2B5EF4-FFF2-40B4-BE49-F238E27FC236}">
                <a16:creationId xmlns:a16="http://schemas.microsoft.com/office/drawing/2014/main" id="{D58626CA-621E-4FCC-B3AB-DF310151DFFC}"/>
              </a:ext>
            </a:extLst>
          </p:cNvPr>
          <p:cNvSpPr txBox="1"/>
          <p:nvPr/>
        </p:nvSpPr>
        <p:spPr>
          <a:xfrm>
            <a:off x="3572411" y="3552361"/>
            <a:ext cx="1710138" cy="304800"/>
          </a:xfrm>
          <a:prstGeom prst="rect">
            <a:avLst/>
          </a:prstGeom>
          <a:noFill/>
          <a:scene3d>
            <a:camera prst="perspectiveRelaxedModerately" fov="7200000">
              <a:rot lat="1490637" lon="0" rev="0"/>
            </a:camera>
            <a:lightRig rig="threePt" dir="t"/>
          </a:scene3d>
        </p:spPr>
        <p:txBody>
          <a:bodyPr wrap="square"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rPr>
              <a:t>Tax free dividends</a:t>
            </a:r>
          </a:p>
        </p:txBody>
      </p:sp>
      <p:sp>
        <p:nvSpPr>
          <p:cNvPr id="38" name="TextBox 37">
            <a:extLst>
              <a:ext uri="{FF2B5EF4-FFF2-40B4-BE49-F238E27FC236}">
                <a16:creationId xmlns:a16="http://schemas.microsoft.com/office/drawing/2014/main" id="{EF6809D3-78E6-4F88-910F-6784A9DFA721}"/>
              </a:ext>
            </a:extLst>
          </p:cNvPr>
          <p:cNvSpPr txBox="1"/>
          <p:nvPr/>
        </p:nvSpPr>
        <p:spPr>
          <a:xfrm>
            <a:off x="3585003" y="2978809"/>
            <a:ext cx="1710138" cy="304800"/>
          </a:xfrm>
          <a:prstGeom prst="rect">
            <a:avLst/>
          </a:prstGeom>
          <a:noFill/>
          <a:scene3d>
            <a:camera prst="perspectiveRelaxedModerately" fov="7200000">
              <a:rot lat="1490637" lon="0" rev="0"/>
            </a:camera>
            <a:lightRig rig="threePt" dir="t"/>
          </a:scene3d>
        </p:spPr>
        <p:txBody>
          <a:bodyPr wrap="square"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rPr>
              <a:t>Tax free growth</a:t>
            </a:r>
          </a:p>
        </p:txBody>
      </p:sp>
      <p:sp>
        <p:nvSpPr>
          <p:cNvPr id="39" name="TextBox 38">
            <a:extLst>
              <a:ext uri="{FF2B5EF4-FFF2-40B4-BE49-F238E27FC236}">
                <a16:creationId xmlns:a16="http://schemas.microsoft.com/office/drawing/2014/main" id="{D033BCE0-BC16-456F-8AE4-54B79BD8D2CC}"/>
              </a:ext>
            </a:extLst>
          </p:cNvPr>
          <p:cNvSpPr txBox="1"/>
          <p:nvPr/>
        </p:nvSpPr>
        <p:spPr>
          <a:xfrm>
            <a:off x="3572411" y="4114954"/>
            <a:ext cx="1710138" cy="304800"/>
          </a:xfrm>
          <a:prstGeom prst="rect">
            <a:avLst/>
          </a:prstGeom>
          <a:noFill/>
          <a:scene3d>
            <a:camera prst="perspectiveRelaxedModerately" fov="7200000">
              <a:rot lat="1490637" lon="0" rev="0"/>
            </a:camera>
            <a:lightRig rig="threePt" dir="t"/>
          </a:scene3d>
        </p:spPr>
        <p:txBody>
          <a:bodyPr wrap="square"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rPr>
              <a:t>No IHT</a:t>
            </a:r>
          </a:p>
        </p:txBody>
      </p:sp>
      <p:grpSp>
        <p:nvGrpSpPr>
          <p:cNvPr id="40" name="Group 39">
            <a:extLst>
              <a:ext uri="{FF2B5EF4-FFF2-40B4-BE49-F238E27FC236}">
                <a16:creationId xmlns:a16="http://schemas.microsoft.com/office/drawing/2014/main" id="{6670EFD4-25FF-426D-A702-0C5900202842}"/>
              </a:ext>
            </a:extLst>
          </p:cNvPr>
          <p:cNvGrpSpPr/>
          <p:nvPr/>
        </p:nvGrpSpPr>
        <p:grpSpPr>
          <a:xfrm>
            <a:off x="3697521" y="2245750"/>
            <a:ext cx="1648709" cy="2514217"/>
            <a:chOff x="2150244" y="803988"/>
            <a:chExt cx="3037904" cy="4353204"/>
          </a:xfrm>
        </p:grpSpPr>
        <p:sp>
          <p:nvSpPr>
            <p:cNvPr id="41" name="Rounded Rectangle 161">
              <a:extLst>
                <a:ext uri="{FF2B5EF4-FFF2-40B4-BE49-F238E27FC236}">
                  <a16:creationId xmlns:a16="http://schemas.microsoft.com/office/drawing/2014/main" id="{6A5471F5-FD46-441D-A69B-098298C4F514}"/>
                </a:ext>
              </a:extLst>
            </p:cNvPr>
            <p:cNvSpPr/>
            <p:nvPr/>
          </p:nvSpPr>
          <p:spPr>
            <a:xfrm>
              <a:off x="2429099" y="803988"/>
              <a:ext cx="2480196" cy="707504"/>
            </a:xfrm>
            <a:prstGeom prst="roundRect">
              <a:avLst>
                <a:gd name="adj" fmla="val 36509"/>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3" name="Rectangle 4">
              <a:extLst>
                <a:ext uri="{FF2B5EF4-FFF2-40B4-BE49-F238E27FC236}">
                  <a16:creationId xmlns:a16="http://schemas.microsoft.com/office/drawing/2014/main" id="{1F6B51C9-799E-4F4B-8DC8-618597B209F8}"/>
                </a:ext>
              </a:extLst>
            </p:cNvPr>
            <p:cNvSpPr/>
            <p:nvPr/>
          </p:nvSpPr>
          <p:spPr>
            <a:xfrm>
              <a:off x="2150244" y="1556792"/>
              <a:ext cx="3037904" cy="3600400"/>
            </a:xfrm>
            <a:custGeom>
              <a:avLst/>
              <a:gdLst/>
              <a:ahLst/>
              <a:cxnLst/>
              <a:rect l="l" t="t" r="r" b="b"/>
              <a:pathLst>
                <a:path w="3037904" h="3600400">
                  <a:moveTo>
                    <a:pt x="417122" y="143520"/>
                  </a:moveTo>
                  <a:lnTo>
                    <a:pt x="417122" y="544901"/>
                  </a:lnTo>
                  <a:cubicBezTo>
                    <a:pt x="279383" y="618781"/>
                    <a:pt x="186804" y="764513"/>
                    <a:pt x="186804" y="931867"/>
                  </a:cubicBezTo>
                  <a:lnTo>
                    <a:pt x="186804" y="2981965"/>
                  </a:lnTo>
                  <a:cubicBezTo>
                    <a:pt x="186804" y="3227211"/>
                    <a:pt x="385616" y="3426023"/>
                    <a:pt x="630862" y="3426023"/>
                  </a:cubicBezTo>
                  <a:lnTo>
                    <a:pt x="2407042" y="3426023"/>
                  </a:lnTo>
                  <a:cubicBezTo>
                    <a:pt x="2652288" y="3426023"/>
                    <a:pt x="2851100" y="3227211"/>
                    <a:pt x="2851100" y="2981965"/>
                  </a:cubicBezTo>
                  <a:lnTo>
                    <a:pt x="2851100" y="931867"/>
                  </a:lnTo>
                  <a:cubicBezTo>
                    <a:pt x="2851100" y="764513"/>
                    <a:pt x="2758521" y="618781"/>
                    <a:pt x="2620782" y="544901"/>
                  </a:cubicBezTo>
                  <a:lnTo>
                    <a:pt x="2620782" y="143520"/>
                  </a:lnTo>
                  <a:close/>
                  <a:moveTo>
                    <a:pt x="294816" y="0"/>
                  </a:moveTo>
                  <a:lnTo>
                    <a:pt x="2743088" y="0"/>
                  </a:lnTo>
                  <a:lnTo>
                    <a:pt x="2743088" y="386553"/>
                  </a:lnTo>
                  <a:cubicBezTo>
                    <a:pt x="2923564" y="525678"/>
                    <a:pt x="3037904" y="744528"/>
                    <a:pt x="3037904" y="990082"/>
                  </a:cubicBezTo>
                  <a:lnTo>
                    <a:pt x="3037904" y="2826342"/>
                  </a:lnTo>
                  <a:cubicBezTo>
                    <a:pt x="3037904" y="3253842"/>
                    <a:pt x="2691346" y="3600400"/>
                    <a:pt x="2263846" y="3600400"/>
                  </a:cubicBezTo>
                  <a:lnTo>
                    <a:pt x="774058" y="3600400"/>
                  </a:lnTo>
                  <a:cubicBezTo>
                    <a:pt x="346558" y="3600400"/>
                    <a:pt x="0" y="3253842"/>
                    <a:pt x="0" y="2826342"/>
                  </a:cubicBezTo>
                  <a:lnTo>
                    <a:pt x="0" y="990082"/>
                  </a:lnTo>
                  <a:cubicBezTo>
                    <a:pt x="0" y="744528"/>
                    <a:pt x="114340" y="525678"/>
                    <a:pt x="294816" y="386553"/>
                  </a:cubicBezTo>
                  <a:close/>
                </a:path>
              </a:pathLst>
            </a:cu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60" name="Picture 59">
            <a:extLst>
              <a:ext uri="{FF2B5EF4-FFF2-40B4-BE49-F238E27FC236}">
                <a16:creationId xmlns:a16="http://schemas.microsoft.com/office/drawing/2014/main" id="{CCF9E9A2-AFA7-4803-8BD4-F84CDC2EE997}"/>
              </a:ext>
            </a:extLst>
          </p:cNvPr>
          <p:cNvPicPr>
            <a:picLocks noChangeAspect="1"/>
          </p:cNvPicPr>
          <p:nvPr/>
        </p:nvPicPr>
        <p:blipFill>
          <a:blip r:embed="rId4"/>
          <a:stretch>
            <a:fillRect/>
          </a:stretch>
        </p:blipFill>
        <p:spPr>
          <a:xfrm>
            <a:off x="4308783" y="3672278"/>
            <a:ext cx="483317" cy="932111"/>
          </a:xfrm>
          <a:prstGeom prst="rect">
            <a:avLst/>
          </a:prstGeom>
        </p:spPr>
      </p:pic>
      <p:sp>
        <p:nvSpPr>
          <p:cNvPr id="61" name="TextBox 60">
            <a:extLst>
              <a:ext uri="{FF2B5EF4-FFF2-40B4-BE49-F238E27FC236}">
                <a16:creationId xmlns:a16="http://schemas.microsoft.com/office/drawing/2014/main" id="{086BF674-307B-45E5-996C-0438546A2E43}"/>
              </a:ext>
            </a:extLst>
          </p:cNvPr>
          <p:cNvSpPr txBox="1"/>
          <p:nvPr/>
        </p:nvSpPr>
        <p:spPr>
          <a:xfrm>
            <a:off x="3585003" y="2263748"/>
            <a:ext cx="1852038" cy="366838"/>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rPr>
              <a:t>Pension Pot</a:t>
            </a:r>
          </a:p>
        </p:txBody>
      </p:sp>
      <p:sp>
        <p:nvSpPr>
          <p:cNvPr id="62" name="TextBox 61">
            <a:extLst>
              <a:ext uri="{FF2B5EF4-FFF2-40B4-BE49-F238E27FC236}">
                <a16:creationId xmlns:a16="http://schemas.microsoft.com/office/drawing/2014/main" id="{361B4F27-C4FF-4C36-860F-FE228DE78D8C}"/>
              </a:ext>
            </a:extLst>
          </p:cNvPr>
          <p:cNvSpPr txBox="1"/>
          <p:nvPr/>
        </p:nvSpPr>
        <p:spPr>
          <a:xfrm>
            <a:off x="3697521" y="3036833"/>
            <a:ext cx="1648709" cy="64633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Tax efficient growth</a:t>
            </a:r>
          </a:p>
        </p:txBody>
      </p:sp>
    </p:spTree>
    <p:custDataLst>
      <p:tags r:id="rId1"/>
    </p:custDataLst>
    <p:extLst>
      <p:ext uri="{BB962C8B-B14F-4D97-AF65-F5344CB8AC3E}">
        <p14:creationId xmlns:p14="http://schemas.microsoft.com/office/powerpoint/2010/main" val="2740746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fill="hold" nodeType="afterEffect" p14:presetBounceEnd="13333">
                                      <p:stCondLst>
                                        <p:cond delay="0"/>
                                      </p:stCondLst>
                                      <p:childTnLst>
                                        <p:animMotion origin="layout" path="M -1.38889E-6 -3.7037E-7 L -0.08628 -3.7037E-7 " pathEditMode="relative" rAng="0" ptsTypes="AA" p14:bounceEnd="13333">
                                          <p:cBhvr>
                                            <p:cTn id="9" dur="750" spd="-100000" fill="hold"/>
                                            <p:tgtEl>
                                              <p:spTgt spid="6"/>
                                            </p:tgtEl>
                                            <p:attrNameLst>
                                              <p:attrName>ppt_x</p:attrName>
                                              <p:attrName>ppt_y</p:attrName>
                                            </p:attrNameLst>
                                          </p:cBhvr>
                                          <p:rCtr x="-4323"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35" presetClass="path" presetSubtype="0" accel="50000" fill="hold" nodeType="afterEffect" p14:presetBounceEnd="13333">
                                      <p:stCondLst>
                                        <p:cond delay="0"/>
                                      </p:stCondLst>
                                      <p:childTnLst>
                                        <p:animMotion origin="layout" path="M -1.38889E-6 -3.7037E-7 L -0.08628 -3.7037E-7 " pathEditMode="relative" rAng="0" ptsTypes="AA" p14:bounceEnd="13333">
                                          <p:cBhvr>
                                            <p:cTn id="16" dur="750" spd="-100000" fill="hold"/>
                                            <p:tgtEl>
                                              <p:spTgt spid="3"/>
                                            </p:tgtEl>
                                            <p:attrNameLst>
                                              <p:attrName>ppt_x</p:attrName>
                                              <p:attrName>ppt_y</p:attrName>
                                            </p:attrNameLst>
                                          </p:cBhvr>
                                          <p:rCtr x="-4323"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35" presetClass="path" presetSubtype="0" accel="50000" fill="hold" nodeType="afterEffect" p14:presetBounceEnd="13333">
                                      <p:stCondLst>
                                        <p:cond delay="0"/>
                                      </p:stCondLst>
                                      <p:childTnLst>
                                        <p:animMotion origin="layout" path="M -1.38889E-6 -3.7037E-7 L -0.08628 -3.7037E-7 " pathEditMode="relative" rAng="0" ptsTypes="AA" p14:bounceEnd="13333">
                                          <p:cBhvr>
                                            <p:cTn id="23" dur="750" spd="-100000" fill="hold"/>
                                            <p:tgtEl>
                                              <p:spTgt spid="9"/>
                                            </p:tgtEl>
                                            <p:attrNameLst>
                                              <p:attrName>ppt_x</p:attrName>
                                              <p:attrName>ppt_y</p:attrName>
                                            </p:attrNameLst>
                                          </p:cBhvr>
                                          <p:rCtr x="-4323" y="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0"/>
                                </p:stCondLst>
                                <p:childTnLst>
                                  <p:par>
                                    <p:cTn id="38" presetID="35" presetClass="path" presetSubtype="0" accel="50000" fill="hold" nodeType="afterEffect" p14:presetBounceEnd="13333">
                                      <p:stCondLst>
                                        <p:cond delay="0"/>
                                      </p:stCondLst>
                                      <p:childTnLst>
                                        <p:animMotion origin="layout" path="M -1.38889E-6 -3.7037E-7 L -0.08628 -3.7037E-7 " pathEditMode="relative" rAng="0" ptsTypes="AA" p14:bounceEnd="13333">
                                          <p:cBhvr>
                                            <p:cTn id="39" dur="750" spd="-100000" fill="hold"/>
                                            <p:tgtEl>
                                              <p:spTgt spid="26"/>
                                            </p:tgtEl>
                                            <p:attrNameLst>
                                              <p:attrName>ppt_x</p:attrName>
                                              <p:attrName>ppt_y</p:attrName>
                                            </p:attrNameLst>
                                          </p:cBhvr>
                                          <p:rCtr x="-4323" y="0"/>
                                        </p:animMotion>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750"/>
                                </p:stCondLst>
                                <p:childTnLst>
                                  <p:par>
                                    <p:cTn id="44" presetID="35" presetClass="path" presetSubtype="0" accel="50000" fill="hold" nodeType="afterEffect" p14:presetBounceEnd="13333">
                                      <p:stCondLst>
                                        <p:cond delay="0"/>
                                      </p:stCondLst>
                                      <p:childTnLst>
                                        <p:animMotion origin="layout" path="M -1.38889E-6 -3.7037E-7 L -0.08628 -3.7037E-7 " pathEditMode="relative" rAng="0" ptsTypes="AA" p14:bounceEnd="13333">
                                          <p:cBhvr>
                                            <p:cTn id="45" dur="750" spd="-100000" fill="hold"/>
                                            <p:tgtEl>
                                              <p:spTgt spid="23"/>
                                            </p:tgtEl>
                                            <p:attrNameLst>
                                              <p:attrName>ppt_x</p:attrName>
                                              <p:attrName>ppt_y</p:attrName>
                                            </p:attrNameLst>
                                          </p:cBhvr>
                                          <p:rCtr x="-4323" y="0"/>
                                        </p:animMotion>
                                      </p:childTnLst>
                                    </p:cTn>
                                  </p:par>
                                </p:childTnLst>
                              </p:cTn>
                            </p:par>
                            <p:par>
                              <p:cTn id="46" fill="hold">
                                <p:stCondLst>
                                  <p:cond delay="1500"/>
                                </p:stCondLst>
                                <p:childTnLst>
                                  <p:par>
                                    <p:cTn id="47" presetID="1"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500"/>
                                </p:stCondLst>
                                <p:childTnLst>
                                  <p:par>
                                    <p:cTn id="50" presetID="35" presetClass="path" presetSubtype="0" accel="50000" fill="hold" nodeType="afterEffect" p14:presetBounceEnd="13333">
                                      <p:stCondLst>
                                        <p:cond delay="0"/>
                                      </p:stCondLst>
                                      <p:childTnLst>
                                        <p:animMotion origin="layout" path="M -1.38889E-6 -3.7037E-7 L -0.08628 -3.7037E-7 " pathEditMode="relative" rAng="0" ptsTypes="AA" p14:bounceEnd="13333">
                                          <p:cBhvr>
                                            <p:cTn id="51" dur="750" spd="-100000" fill="hold"/>
                                            <p:tgtEl>
                                              <p:spTgt spid="29"/>
                                            </p:tgtEl>
                                            <p:attrNameLst>
                                              <p:attrName>ppt_x</p:attrName>
                                              <p:attrName>ppt_y</p:attrName>
                                            </p:attrNameLst>
                                          </p:cBhvr>
                                          <p:rCtr x="-4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fill="hold" nodeType="afterEffect">
                                      <p:stCondLst>
                                        <p:cond delay="0"/>
                                      </p:stCondLst>
                                      <p:childTnLst>
                                        <p:animMotion origin="layout" path="M -1.38889E-6 -3.7037E-7 L -0.08628 -3.7037E-7 " pathEditMode="relative" rAng="0" ptsTypes="AA">
                                          <p:cBhvr>
                                            <p:cTn id="9" dur="750" spd="-100000" fill="hold"/>
                                            <p:tgtEl>
                                              <p:spTgt spid="6"/>
                                            </p:tgtEl>
                                            <p:attrNameLst>
                                              <p:attrName>ppt_x</p:attrName>
                                              <p:attrName>ppt_y</p:attrName>
                                            </p:attrNameLst>
                                          </p:cBhvr>
                                          <p:rCtr x="-4323"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35" presetClass="path" presetSubtype="0" accel="50000" fill="hold" nodeType="afterEffect">
                                      <p:stCondLst>
                                        <p:cond delay="0"/>
                                      </p:stCondLst>
                                      <p:childTnLst>
                                        <p:animMotion origin="layout" path="M -1.38889E-6 -3.7037E-7 L -0.08628 -3.7037E-7 " pathEditMode="relative" rAng="0" ptsTypes="AA">
                                          <p:cBhvr>
                                            <p:cTn id="16" dur="750" spd="-100000" fill="hold"/>
                                            <p:tgtEl>
                                              <p:spTgt spid="3"/>
                                            </p:tgtEl>
                                            <p:attrNameLst>
                                              <p:attrName>ppt_x</p:attrName>
                                              <p:attrName>ppt_y</p:attrName>
                                            </p:attrNameLst>
                                          </p:cBhvr>
                                          <p:rCtr x="-4323"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35" presetClass="path" presetSubtype="0" accel="50000" fill="hold" nodeType="afterEffect">
                                      <p:stCondLst>
                                        <p:cond delay="0"/>
                                      </p:stCondLst>
                                      <p:childTnLst>
                                        <p:animMotion origin="layout" path="M -1.38889E-6 -3.7037E-7 L -0.08628 -3.7037E-7 " pathEditMode="relative" rAng="0" ptsTypes="AA">
                                          <p:cBhvr>
                                            <p:cTn id="23" dur="750" spd="-100000" fill="hold"/>
                                            <p:tgtEl>
                                              <p:spTgt spid="9"/>
                                            </p:tgtEl>
                                            <p:attrNameLst>
                                              <p:attrName>ppt_x</p:attrName>
                                              <p:attrName>ppt_y</p:attrName>
                                            </p:attrNameLst>
                                          </p:cBhvr>
                                          <p:rCtr x="-4323" y="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0"/>
                                </p:stCondLst>
                                <p:childTnLst>
                                  <p:par>
                                    <p:cTn id="38" presetID="35" presetClass="path" presetSubtype="0" accel="50000" fill="hold" nodeType="afterEffect">
                                      <p:stCondLst>
                                        <p:cond delay="0"/>
                                      </p:stCondLst>
                                      <p:childTnLst>
                                        <p:animMotion origin="layout" path="M -1.38889E-6 -3.7037E-7 L -0.08628 -3.7037E-7 " pathEditMode="relative" rAng="0" ptsTypes="AA">
                                          <p:cBhvr>
                                            <p:cTn id="39" dur="750" spd="-100000" fill="hold"/>
                                            <p:tgtEl>
                                              <p:spTgt spid="26"/>
                                            </p:tgtEl>
                                            <p:attrNameLst>
                                              <p:attrName>ppt_x</p:attrName>
                                              <p:attrName>ppt_y</p:attrName>
                                            </p:attrNameLst>
                                          </p:cBhvr>
                                          <p:rCtr x="-4323" y="0"/>
                                        </p:animMotion>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750"/>
                                </p:stCondLst>
                                <p:childTnLst>
                                  <p:par>
                                    <p:cTn id="44" presetID="35" presetClass="path" presetSubtype="0" accel="50000" fill="hold" nodeType="afterEffect">
                                      <p:stCondLst>
                                        <p:cond delay="0"/>
                                      </p:stCondLst>
                                      <p:childTnLst>
                                        <p:animMotion origin="layout" path="M -1.38889E-6 -3.7037E-7 L -0.08628 -3.7037E-7 " pathEditMode="relative" rAng="0" ptsTypes="AA">
                                          <p:cBhvr>
                                            <p:cTn id="45" dur="750" spd="-100000" fill="hold"/>
                                            <p:tgtEl>
                                              <p:spTgt spid="23"/>
                                            </p:tgtEl>
                                            <p:attrNameLst>
                                              <p:attrName>ppt_x</p:attrName>
                                              <p:attrName>ppt_y</p:attrName>
                                            </p:attrNameLst>
                                          </p:cBhvr>
                                          <p:rCtr x="-4323" y="0"/>
                                        </p:animMotion>
                                      </p:childTnLst>
                                    </p:cTn>
                                  </p:par>
                                </p:childTnLst>
                              </p:cTn>
                            </p:par>
                            <p:par>
                              <p:cTn id="46" fill="hold">
                                <p:stCondLst>
                                  <p:cond delay="1500"/>
                                </p:stCondLst>
                                <p:childTnLst>
                                  <p:par>
                                    <p:cTn id="47" presetID="1"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500"/>
                                </p:stCondLst>
                                <p:childTnLst>
                                  <p:par>
                                    <p:cTn id="50" presetID="35" presetClass="path" presetSubtype="0" accel="50000" fill="hold" nodeType="afterEffect">
                                      <p:stCondLst>
                                        <p:cond delay="0"/>
                                      </p:stCondLst>
                                      <p:childTnLst>
                                        <p:animMotion origin="layout" path="M -1.38889E-6 -3.7037E-7 L -0.08628 -3.7037E-7 " pathEditMode="relative" rAng="0" ptsTypes="AA">
                                          <p:cBhvr>
                                            <p:cTn id="51" dur="750" spd="-100000" fill="hold"/>
                                            <p:tgtEl>
                                              <p:spTgt spid="29"/>
                                            </p:tgtEl>
                                            <p:attrNameLst>
                                              <p:attrName>ppt_x</p:attrName>
                                              <p:attrName>ppt_y</p:attrName>
                                            </p:attrNameLst>
                                          </p:cBhvr>
                                          <p:rCtr x="-4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0497"/>
            <a:ext cx="7354113" cy="16927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1" hangingPunct="1"/>
            <a:r>
              <a:rPr lang="en-GB" dirty="0"/>
              <a:t>limits to pension allowances.</a:t>
            </a:r>
          </a:p>
        </p:txBody>
      </p:sp>
    </p:spTree>
    <p:custDataLst>
      <p:tags r:id="rId1"/>
    </p:custDataLst>
    <p:extLst>
      <p:ext uri="{BB962C8B-B14F-4D97-AF65-F5344CB8AC3E}">
        <p14:creationId xmlns:p14="http://schemas.microsoft.com/office/powerpoint/2010/main" val="396714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A075-B28A-64C3-8484-6500F4990128}"/>
            </a:ext>
          </a:extLst>
        </p:cNvPr>
        <p:cNvGrpSpPr/>
        <p:nvPr/>
      </p:nvGrpSpPr>
      <p:grpSpPr>
        <a:xfrm>
          <a:off x="0" y="0"/>
          <a:ext cx="0" cy="0"/>
          <a:chOff x="0" y="0"/>
          <a:chExt cx="0" cy="0"/>
        </a:xfrm>
      </p:grpSpPr>
      <p:sp>
        <p:nvSpPr>
          <p:cNvPr id="64" name="Rectangle 12">
            <a:extLst>
              <a:ext uri="{FF2B5EF4-FFF2-40B4-BE49-F238E27FC236}">
                <a16:creationId xmlns:a16="http://schemas.microsoft.com/office/drawing/2014/main" id="{F4631227-EA15-0E05-52EF-3527102E133B}"/>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a:ea typeface="ヒラギノ角ゴ Pro W3"/>
                <a:cs typeface="+mn-cs"/>
              </a:rPr>
              <a:t>financial education structure.</a:t>
            </a:r>
          </a:p>
        </p:txBody>
      </p:sp>
      <p:grpSp>
        <p:nvGrpSpPr>
          <p:cNvPr id="2" name="Group 1">
            <a:extLst>
              <a:ext uri="{FF2B5EF4-FFF2-40B4-BE49-F238E27FC236}">
                <a16:creationId xmlns:a16="http://schemas.microsoft.com/office/drawing/2014/main" id="{D1456157-3B6F-48C5-65D7-2A89CD793359}"/>
              </a:ext>
            </a:extLst>
          </p:cNvPr>
          <p:cNvGrpSpPr/>
          <p:nvPr/>
        </p:nvGrpSpPr>
        <p:grpSpPr>
          <a:xfrm>
            <a:off x="1164441" y="2302658"/>
            <a:ext cx="2404090" cy="3011454"/>
            <a:chOff x="1164441" y="2302658"/>
            <a:chExt cx="2404090" cy="3011454"/>
          </a:xfrm>
        </p:grpSpPr>
        <p:sp>
          <p:nvSpPr>
            <p:cNvPr id="78" name="Freeform: Shape 8">
              <a:extLst>
                <a:ext uri="{FF2B5EF4-FFF2-40B4-BE49-F238E27FC236}">
                  <a16:creationId xmlns:a16="http://schemas.microsoft.com/office/drawing/2014/main" id="{3EA4DA50-E0E0-30CC-F89F-76B3DF0F5807}"/>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79" name="Freeform: Shape 9">
              <a:extLst>
                <a:ext uri="{FF2B5EF4-FFF2-40B4-BE49-F238E27FC236}">
                  <a16:creationId xmlns:a16="http://schemas.microsoft.com/office/drawing/2014/main" id="{7E6910A3-1C8B-5667-EDCC-FECE2B6D72B0}"/>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21C5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1" name="Freeform: Shape 17">
              <a:extLst>
                <a:ext uri="{FF2B5EF4-FFF2-40B4-BE49-F238E27FC236}">
                  <a16:creationId xmlns:a16="http://schemas.microsoft.com/office/drawing/2014/main" id="{F4D51DA6-528A-19B8-A7AB-6CD8FC15A222}"/>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9" name="Oval 88">
              <a:extLst>
                <a:ext uri="{FF2B5EF4-FFF2-40B4-BE49-F238E27FC236}">
                  <a16:creationId xmlns:a16="http://schemas.microsoft.com/office/drawing/2014/main" id="{C0F740A9-AD7C-79EF-5CEA-E33A506EA16D}"/>
                </a:ext>
              </a:extLst>
            </p:cNvPr>
            <p:cNvSpPr/>
            <p:nvPr/>
          </p:nvSpPr>
          <p:spPr>
            <a:xfrm>
              <a:off x="2292690" y="2302658"/>
              <a:ext cx="147593" cy="147593"/>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8CD6B209-C51E-61A5-0F0C-52F6AAA5BD44}"/>
                </a:ext>
              </a:extLst>
            </p:cNvPr>
            <p:cNvGrpSpPr/>
            <p:nvPr/>
          </p:nvGrpSpPr>
          <p:grpSpPr>
            <a:xfrm>
              <a:off x="1164441" y="4400324"/>
              <a:ext cx="2404090" cy="913788"/>
              <a:chOff x="1164441" y="4400324"/>
              <a:chExt cx="2404090" cy="913788"/>
            </a:xfrm>
          </p:grpSpPr>
          <p:sp>
            <p:nvSpPr>
              <p:cNvPr id="76" name="Rectangle 75">
                <a:extLst>
                  <a:ext uri="{FF2B5EF4-FFF2-40B4-BE49-F238E27FC236}">
                    <a16:creationId xmlns:a16="http://schemas.microsoft.com/office/drawing/2014/main" id="{8114A3B6-D5F7-4433-CB64-8EAF844DFCC7}"/>
                  </a:ext>
                </a:extLst>
              </p:cNvPr>
              <p:cNvSpPr/>
              <p:nvPr/>
            </p:nvSpPr>
            <p:spPr>
              <a:xfrm>
                <a:off x="1164441" y="4790892"/>
                <a:ext cx="2404090"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ヒラギノ角ゴ Pro W3"/>
                    <a:cs typeface="+mn-cs"/>
                  </a:rPr>
                  <a:t>Today’s </a:t>
                </a:r>
                <a:r>
                  <a:rPr lang="en-GB" sz="1400" dirty="0">
                    <a:solidFill>
                      <a:srgbClr val="000000"/>
                    </a:solidFill>
                    <a:latin typeface="Arial"/>
                    <a:ea typeface="ヒラギノ角ゴ Pro W3"/>
                  </a:rPr>
                  <a:t>online seminar will cover financial education.</a:t>
                </a:r>
              </a:p>
            </p:txBody>
          </p:sp>
          <p:sp>
            <p:nvSpPr>
              <p:cNvPr id="77" name="Rectangle 76">
                <a:extLst>
                  <a:ext uri="{FF2B5EF4-FFF2-40B4-BE49-F238E27FC236}">
                    <a16:creationId xmlns:a16="http://schemas.microsoft.com/office/drawing/2014/main" id="{A68E385A-7A4D-2143-C3DF-9E6C400A94B4}"/>
                  </a:ext>
                </a:extLst>
              </p:cNvPr>
              <p:cNvSpPr/>
              <p:nvPr/>
            </p:nvSpPr>
            <p:spPr>
              <a:xfrm>
                <a:off x="1419231" y="4400324"/>
                <a:ext cx="1877438"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8EC0"/>
                    </a:solidFill>
                    <a:effectLst/>
                    <a:uLnTx/>
                    <a:uFillTx/>
                    <a:latin typeface="Arial"/>
                    <a:ea typeface="ヒラギノ角ゴ Pro W3"/>
                    <a:cs typeface="+mn-cs"/>
                  </a:rPr>
                  <a:t>Online Seminar</a:t>
                </a:r>
              </a:p>
            </p:txBody>
          </p:sp>
        </p:grpSp>
        <p:grpSp>
          <p:nvGrpSpPr>
            <p:cNvPr id="65" name="Picture 4" descr="Teacher">
              <a:extLst>
                <a:ext uri="{FF2B5EF4-FFF2-40B4-BE49-F238E27FC236}">
                  <a16:creationId xmlns:a16="http://schemas.microsoft.com/office/drawing/2014/main" id="{E05A017A-34FF-A9EB-3723-43DE555EB68C}"/>
                </a:ext>
              </a:extLst>
            </p:cNvPr>
            <p:cNvGrpSpPr/>
            <p:nvPr/>
          </p:nvGrpSpPr>
          <p:grpSpPr>
            <a:xfrm>
              <a:off x="2015203" y="3163637"/>
              <a:ext cx="684208" cy="684208"/>
              <a:chOff x="2052010" y="3047538"/>
              <a:chExt cx="684208" cy="684208"/>
            </a:xfrm>
            <a:solidFill>
              <a:srgbClr val="00A5E3"/>
            </a:solidFill>
            <a:effectLst/>
          </p:grpSpPr>
          <p:sp>
            <p:nvSpPr>
              <p:cNvPr id="69" name="Freeform: Shape 52">
                <a:extLst>
                  <a:ext uri="{FF2B5EF4-FFF2-40B4-BE49-F238E27FC236}">
                    <a16:creationId xmlns:a16="http://schemas.microsoft.com/office/drawing/2014/main" id="{68A92966-5496-746C-216D-B788EA9E0DF4}"/>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grpFill/>
              <a:ln w="70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ヒラギノ角ゴ Pro W3"/>
                  <a:cs typeface="+mn-cs"/>
                </a:endParaRPr>
              </a:p>
            </p:txBody>
          </p:sp>
          <p:sp>
            <p:nvSpPr>
              <p:cNvPr id="70" name="Freeform: Shape 53">
                <a:extLst>
                  <a:ext uri="{FF2B5EF4-FFF2-40B4-BE49-F238E27FC236}">
                    <a16:creationId xmlns:a16="http://schemas.microsoft.com/office/drawing/2014/main" id="{FFD5A05E-F6D2-4DBA-32AB-29A4D7B9B80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grpFill/>
              <a:ln w="70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ヒラギノ角ゴ Pro W3"/>
                  <a:cs typeface="+mn-cs"/>
                </a:endParaRPr>
              </a:p>
            </p:txBody>
          </p:sp>
          <p:sp>
            <p:nvSpPr>
              <p:cNvPr id="71" name="Freeform: Shape 54">
                <a:extLst>
                  <a:ext uri="{FF2B5EF4-FFF2-40B4-BE49-F238E27FC236}">
                    <a16:creationId xmlns:a16="http://schemas.microsoft.com/office/drawing/2014/main" id="{5282A7BB-8462-936F-62E6-C9BC088A1CB1}"/>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grpFill/>
              <a:ln w="70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ヒラギノ角ゴ Pro W3"/>
                  <a:cs typeface="+mn-cs"/>
                </a:endParaRPr>
              </a:p>
            </p:txBody>
          </p:sp>
        </p:grpSp>
      </p:grpSp>
      <p:grpSp>
        <p:nvGrpSpPr>
          <p:cNvPr id="3" name="Group 2">
            <a:extLst>
              <a:ext uri="{FF2B5EF4-FFF2-40B4-BE49-F238E27FC236}">
                <a16:creationId xmlns:a16="http://schemas.microsoft.com/office/drawing/2014/main" id="{177A1F17-C734-FD79-EB59-E7D45F949397}"/>
              </a:ext>
            </a:extLst>
          </p:cNvPr>
          <p:cNvGrpSpPr/>
          <p:nvPr/>
        </p:nvGrpSpPr>
        <p:grpSpPr>
          <a:xfrm>
            <a:off x="3227046" y="1458443"/>
            <a:ext cx="2644499" cy="3138423"/>
            <a:chOff x="3227046" y="1458443"/>
            <a:chExt cx="2644499" cy="3138423"/>
          </a:xfrm>
        </p:grpSpPr>
        <p:sp>
          <p:nvSpPr>
            <p:cNvPr id="80" name="Freeform: Shape 16">
              <a:extLst>
                <a:ext uri="{FF2B5EF4-FFF2-40B4-BE49-F238E27FC236}">
                  <a16:creationId xmlns:a16="http://schemas.microsoft.com/office/drawing/2014/main" id="{44261BE8-27A6-C3A5-2ECE-4CD73C30688C}"/>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3" name="Freeform: Shape 20">
              <a:extLst>
                <a:ext uri="{FF2B5EF4-FFF2-40B4-BE49-F238E27FC236}">
                  <a16:creationId xmlns:a16="http://schemas.microsoft.com/office/drawing/2014/main" id="{B68CABA7-4A31-4E30-5A13-0CD4FC87C442}"/>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4" name="Freeform: Shape 21">
              <a:extLst>
                <a:ext uri="{FF2B5EF4-FFF2-40B4-BE49-F238E27FC236}">
                  <a16:creationId xmlns:a16="http://schemas.microsoft.com/office/drawing/2014/main" id="{E1BEF235-3A94-E94A-ECFA-AA62F40B6DD9}"/>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8EDC0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7" name="Oval 86">
              <a:extLst>
                <a:ext uri="{FF2B5EF4-FFF2-40B4-BE49-F238E27FC236}">
                  <a16:creationId xmlns:a16="http://schemas.microsoft.com/office/drawing/2014/main" id="{7F60FC26-447D-709E-314B-7A078A9ABD90}"/>
                </a:ext>
              </a:extLst>
            </p:cNvPr>
            <p:cNvSpPr/>
            <p:nvPr/>
          </p:nvSpPr>
          <p:spPr>
            <a:xfrm>
              <a:off x="3394538" y="3379583"/>
              <a:ext cx="147593" cy="147593"/>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BD5D65A8-D0FD-038D-06CE-A090303442A1}"/>
                </a:ext>
              </a:extLst>
            </p:cNvPr>
            <p:cNvSpPr/>
            <p:nvPr/>
          </p:nvSpPr>
          <p:spPr>
            <a:xfrm>
              <a:off x="4475499" y="4449273"/>
              <a:ext cx="147593" cy="147593"/>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216D2C03-F21C-E77D-B1CD-9DE8B2418C00}"/>
                </a:ext>
              </a:extLst>
            </p:cNvPr>
            <p:cNvGrpSpPr/>
            <p:nvPr/>
          </p:nvGrpSpPr>
          <p:grpSpPr>
            <a:xfrm>
              <a:off x="3227046" y="1458443"/>
              <a:ext cx="2644499" cy="1060049"/>
              <a:chOff x="3227046" y="1458443"/>
              <a:chExt cx="2644499" cy="1060049"/>
            </a:xfrm>
          </p:grpSpPr>
          <p:sp>
            <p:nvSpPr>
              <p:cNvPr id="74" name="Rectangle 73">
                <a:extLst>
                  <a:ext uri="{FF2B5EF4-FFF2-40B4-BE49-F238E27FC236}">
                    <a16:creationId xmlns:a16="http://schemas.microsoft.com/office/drawing/2014/main" id="{04694DC3-EE62-96AF-9F7F-3C36E4CEDA83}"/>
                  </a:ext>
                </a:extLst>
              </p:cNvPr>
              <p:cNvSpPr/>
              <p:nvPr/>
            </p:nvSpPr>
            <p:spPr>
              <a:xfrm>
                <a:off x="3227046" y="1779828"/>
                <a:ext cx="2644499"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ヒラギノ角ゴ Pro W3"/>
                    <a:cs typeface="+mn-cs"/>
                  </a:rPr>
                  <a:t>You will be able to ask questions relating to your own circumstances. </a:t>
                </a:r>
              </a:p>
            </p:txBody>
          </p:sp>
          <p:sp>
            <p:nvSpPr>
              <p:cNvPr id="75" name="Rectangle 74">
                <a:extLst>
                  <a:ext uri="{FF2B5EF4-FFF2-40B4-BE49-F238E27FC236}">
                    <a16:creationId xmlns:a16="http://schemas.microsoft.com/office/drawing/2014/main" id="{6ECFCDB7-1D2E-EBC6-4172-56C7D1A1DAD8}"/>
                  </a:ext>
                </a:extLst>
              </p:cNvPr>
              <p:cNvSpPr/>
              <p:nvPr/>
            </p:nvSpPr>
            <p:spPr>
              <a:xfrm>
                <a:off x="3693935" y="1458443"/>
                <a:ext cx="1710726"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BA602"/>
                    </a:solidFill>
                    <a:effectLst/>
                    <a:uLnTx/>
                    <a:uFillTx/>
                    <a:latin typeface="Arial"/>
                    <a:ea typeface="ヒラギノ角ゴ Pro W3"/>
                    <a:cs typeface="+mn-cs"/>
                  </a:rPr>
                  <a:t>Follow up call</a:t>
                </a:r>
              </a:p>
            </p:txBody>
          </p:sp>
        </p:grpSp>
        <p:pic>
          <p:nvPicPr>
            <p:cNvPr id="59" name="Picture 3" descr="Call center">
              <a:extLst>
                <a:ext uri="{FF2B5EF4-FFF2-40B4-BE49-F238E27FC236}">
                  <a16:creationId xmlns:a16="http://schemas.microsoft.com/office/drawing/2014/main" id="{A38219BA-C5C8-FD1F-B103-70DBFD25A614}"/>
                </a:ext>
              </a:extLst>
            </p:cNvPr>
            <p:cNvPicPr>
              <a:picLocks noChangeAspect="1" noChangeArrowheads="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4260235" y="3129438"/>
              <a:ext cx="595198" cy="59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a:extLst>
              <a:ext uri="{FF2B5EF4-FFF2-40B4-BE49-F238E27FC236}">
                <a16:creationId xmlns:a16="http://schemas.microsoft.com/office/drawing/2014/main" id="{7B709116-2FEF-B027-7F99-A50F33474949}"/>
              </a:ext>
            </a:extLst>
          </p:cNvPr>
          <p:cNvGrpSpPr/>
          <p:nvPr/>
        </p:nvGrpSpPr>
        <p:grpSpPr>
          <a:xfrm>
            <a:off x="5534011" y="2302658"/>
            <a:ext cx="2466354" cy="3227042"/>
            <a:chOff x="5534011" y="2302658"/>
            <a:chExt cx="2466354" cy="3227042"/>
          </a:xfrm>
        </p:grpSpPr>
        <p:sp>
          <p:nvSpPr>
            <p:cNvPr id="82" name="Freeform: Shape 18">
              <a:extLst>
                <a:ext uri="{FF2B5EF4-FFF2-40B4-BE49-F238E27FC236}">
                  <a16:creationId xmlns:a16="http://schemas.microsoft.com/office/drawing/2014/main" id="{929B4CE4-10CC-EDA6-0AE2-4217C57CBB88}"/>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5" name="Freeform: Shape 23">
              <a:extLst>
                <a:ext uri="{FF2B5EF4-FFF2-40B4-BE49-F238E27FC236}">
                  <a16:creationId xmlns:a16="http://schemas.microsoft.com/office/drawing/2014/main" id="{369BBD00-CAEF-0074-A186-A3B51C61EF62}"/>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6" name="Freeform: Shape 24">
              <a:extLst>
                <a:ext uri="{FF2B5EF4-FFF2-40B4-BE49-F238E27FC236}">
                  <a16:creationId xmlns:a16="http://schemas.microsoft.com/office/drawing/2014/main" id="{7CEAE0E8-FA0C-BA61-AEF0-53B5B9A1D676}"/>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A78AB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8" name="Oval 87">
              <a:extLst>
                <a:ext uri="{FF2B5EF4-FFF2-40B4-BE49-F238E27FC236}">
                  <a16:creationId xmlns:a16="http://schemas.microsoft.com/office/drawing/2014/main" id="{27010341-684E-DB3B-E5A9-09FF31CD42DF}"/>
                </a:ext>
              </a:extLst>
            </p:cNvPr>
            <p:cNvSpPr/>
            <p:nvPr/>
          </p:nvSpPr>
          <p:spPr>
            <a:xfrm>
              <a:off x="5572442" y="3379583"/>
              <a:ext cx="147593" cy="147593"/>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73320AC0-BDC9-C37B-EAB5-6691C2A27DB8}"/>
                </a:ext>
              </a:extLst>
            </p:cNvPr>
            <p:cNvSpPr/>
            <p:nvPr/>
          </p:nvSpPr>
          <p:spPr>
            <a:xfrm>
              <a:off x="6649991" y="2302658"/>
              <a:ext cx="147593" cy="147593"/>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FA9592B0-7247-75CC-56F6-AD0E15A4C9BB}"/>
                </a:ext>
              </a:extLst>
            </p:cNvPr>
            <p:cNvSpPr/>
            <p:nvPr/>
          </p:nvSpPr>
          <p:spPr>
            <a:xfrm>
              <a:off x="7725888" y="3379583"/>
              <a:ext cx="147593" cy="147593"/>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BDC02ACC-81CC-0D3D-42D6-D3B9A1C1F12C}"/>
                </a:ext>
              </a:extLst>
            </p:cNvPr>
            <p:cNvGrpSpPr/>
            <p:nvPr/>
          </p:nvGrpSpPr>
          <p:grpSpPr>
            <a:xfrm>
              <a:off x="5534011" y="4400324"/>
              <a:ext cx="2466354" cy="1129376"/>
              <a:chOff x="5534011" y="4400324"/>
              <a:chExt cx="2466354" cy="1129376"/>
            </a:xfrm>
          </p:grpSpPr>
          <p:sp>
            <p:nvSpPr>
              <p:cNvPr id="72" name="Rectangle 71">
                <a:extLst>
                  <a:ext uri="{FF2B5EF4-FFF2-40B4-BE49-F238E27FC236}">
                    <a16:creationId xmlns:a16="http://schemas.microsoft.com/office/drawing/2014/main" id="{4571EFC7-1D17-8288-BFAE-F56F1CF9CE03}"/>
                  </a:ext>
                </a:extLst>
              </p:cNvPr>
              <p:cNvSpPr/>
              <p:nvPr/>
            </p:nvSpPr>
            <p:spPr>
              <a:xfrm>
                <a:off x="5534011" y="4791036"/>
                <a:ext cx="2466354"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ヒラギノ角ゴ Pro W3"/>
                    <a:cs typeface="+mn-cs"/>
                  </a:rPr>
                  <a:t>We will identify your next steps and point you in the right direction.</a:t>
                </a:r>
              </a:p>
            </p:txBody>
          </p:sp>
          <p:sp>
            <p:nvSpPr>
              <p:cNvPr id="73" name="Rectangle 72">
                <a:extLst>
                  <a:ext uri="{FF2B5EF4-FFF2-40B4-BE49-F238E27FC236}">
                    <a16:creationId xmlns:a16="http://schemas.microsoft.com/office/drawing/2014/main" id="{3ED01B38-2EA6-564D-1FE9-72BF1E6DBFF5}"/>
                  </a:ext>
                </a:extLst>
              </p:cNvPr>
              <p:cNvSpPr/>
              <p:nvPr/>
            </p:nvSpPr>
            <p:spPr>
              <a:xfrm>
                <a:off x="6072626" y="4400324"/>
                <a:ext cx="1351652"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B649C"/>
                    </a:solidFill>
                    <a:effectLst/>
                    <a:uLnTx/>
                    <a:uFillTx/>
                    <a:latin typeface="Arial"/>
                    <a:ea typeface="ヒラギノ角ゴ Pro W3"/>
                    <a:cs typeface="+mn-cs"/>
                  </a:rPr>
                  <a:t>Next steps</a:t>
                </a:r>
              </a:p>
            </p:txBody>
          </p:sp>
        </p:grpSp>
        <p:grpSp>
          <p:nvGrpSpPr>
            <p:cNvPr id="66" name="Group 14">
              <a:extLst>
                <a:ext uri="{FF2B5EF4-FFF2-40B4-BE49-F238E27FC236}">
                  <a16:creationId xmlns:a16="http://schemas.microsoft.com/office/drawing/2014/main" id="{DF9BEF05-00E5-8BE0-4ED5-D9DA5898BBC0}"/>
                </a:ext>
              </a:extLst>
            </p:cNvPr>
            <p:cNvGrpSpPr/>
            <p:nvPr/>
          </p:nvGrpSpPr>
          <p:grpSpPr>
            <a:xfrm>
              <a:off x="6370747" y="3129438"/>
              <a:ext cx="722718" cy="896142"/>
              <a:chOff x="1502662" y="755824"/>
              <a:chExt cx="5138418" cy="6371434"/>
            </a:xfrm>
            <a:solidFill>
              <a:srgbClr val="9875A7"/>
            </a:solidFill>
          </p:grpSpPr>
          <p:sp>
            <p:nvSpPr>
              <p:cNvPr id="67" name="Isosceles Triangle 13">
                <a:extLst>
                  <a:ext uri="{FF2B5EF4-FFF2-40B4-BE49-F238E27FC236}">
                    <a16:creationId xmlns:a16="http://schemas.microsoft.com/office/drawing/2014/main" id="{B69918FF-3A11-6EE0-9C20-F089E4F6BDEF}"/>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grp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Rectangle 11">
                <a:extLst>
                  <a:ext uri="{FF2B5EF4-FFF2-40B4-BE49-F238E27FC236}">
                    <a16:creationId xmlns:a16="http://schemas.microsoft.com/office/drawing/2014/main" id="{5CD7E525-C1CF-3892-4787-5F85D30D5DDB}"/>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5" name="RefTextBox123">
            <a:extLst>
              <a:ext uri="{FF2B5EF4-FFF2-40B4-BE49-F238E27FC236}">
                <a16:creationId xmlns:a16="http://schemas.microsoft.com/office/drawing/2014/main" id="{CAA7A494-B017-DCD9-3386-7E34CDD3AD33}"/>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101012"/>
                </a:solidFill>
                <a:effectLst/>
                <a:uLnTx/>
                <a:uFillTx/>
                <a:latin typeface="Bierstadt" panose="020B0004020202020204" pitchFamily="34" charset="0"/>
                <a:ea typeface="ヒラギノ角ゴ Pro W3"/>
              </a:rPr>
              <a:t>27949402</a:t>
            </a:r>
          </a:p>
        </p:txBody>
      </p:sp>
    </p:spTree>
    <p:custDataLst>
      <p:tags r:id="rId1"/>
    </p:custDataLst>
    <p:extLst>
      <p:ext uri="{BB962C8B-B14F-4D97-AF65-F5344CB8AC3E}">
        <p14:creationId xmlns:p14="http://schemas.microsoft.com/office/powerpoint/2010/main" val="14806352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B93AF4-9097-4218-9804-10EFC50BA922}"/>
              </a:ext>
            </a:extLst>
          </p:cNvPr>
          <p:cNvSpPr/>
          <p:nvPr/>
        </p:nvSpPr>
        <p:spPr>
          <a:xfrm>
            <a:off x="463550" y="956943"/>
            <a:ext cx="8297211" cy="369332"/>
          </a:xfrm>
          <a:prstGeom prst="rect">
            <a:avLst/>
          </a:prstGeom>
        </p:spPr>
        <p:txBody>
          <a:bodyPr wrap="square">
            <a:spAutoFit/>
          </a:bodyPr>
          <a:lstStyle/>
          <a:p>
            <a:pPr marL="0" lvl="1">
              <a:spcBef>
                <a:spcPts val="450"/>
              </a:spcBef>
              <a:spcAft>
                <a:spcPts val="450"/>
              </a:spcAft>
              <a:buSzPct val="100000"/>
              <a:defRPr/>
            </a:pPr>
            <a:r>
              <a:rPr lang="en-US">
                <a:solidFill>
                  <a:srgbClr val="000000"/>
                </a:solidFill>
                <a:cs typeface="Arial" charset="0"/>
              </a:rPr>
              <a:t>Applies to the combined value of all contributions in a tax year</a:t>
            </a:r>
          </a:p>
        </p:txBody>
      </p:sp>
      <p:grpSp>
        <p:nvGrpSpPr>
          <p:cNvPr id="109" name="Group 108">
            <a:extLst>
              <a:ext uri="{FF2B5EF4-FFF2-40B4-BE49-F238E27FC236}">
                <a16:creationId xmlns:a16="http://schemas.microsoft.com/office/drawing/2014/main" id="{68B9AC3E-869F-4ADB-8889-809CCBAD43FF}"/>
              </a:ext>
            </a:extLst>
          </p:cNvPr>
          <p:cNvGrpSpPr/>
          <p:nvPr/>
        </p:nvGrpSpPr>
        <p:grpSpPr>
          <a:xfrm>
            <a:off x="345834" y="3577650"/>
            <a:ext cx="8303830" cy="866729"/>
            <a:chOff x="442415" y="4404887"/>
            <a:chExt cx="11071773" cy="1155638"/>
          </a:xfrm>
        </p:grpSpPr>
        <p:grpSp>
          <p:nvGrpSpPr>
            <p:cNvPr id="102" name="Group 101">
              <a:extLst>
                <a:ext uri="{FF2B5EF4-FFF2-40B4-BE49-F238E27FC236}">
                  <a16:creationId xmlns:a16="http://schemas.microsoft.com/office/drawing/2014/main" id="{D6FB37CD-84EA-428B-B9CA-DEB0DB18247D}"/>
                </a:ext>
              </a:extLst>
            </p:cNvPr>
            <p:cNvGrpSpPr/>
            <p:nvPr/>
          </p:nvGrpSpPr>
          <p:grpSpPr>
            <a:xfrm>
              <a:off x="442415" y="4404887"/>
              <a:ext cx="1060066" cy="1060066"/>
              <a:chOff x="6516000" y="4183823"/>
              <a:chExt cx="1060066" cy="1060066"/>
            </a:xfrm>
          </p:grpSpPr>
          <p:pic>
            <p:nvPicPr>
              <p:cNvPr id="95" name="Graphic 94" descr="Piggy Bank">
                <a:extLst>
                  <a:ext uri="{FF2B5EF4-FFF2-40B4-BE49-F238E27FC236}">
                    <a16:creationId xmlns:a16="http://schemas.microsoft.com/office/drawing/2014/main" id="{8CBFA60A-1EAB-4DB6-B90A-49F4A6064D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516000" y="4183823"/>
                <a:ext cx="1060066" cy="1060066"/>
              </a:xfrm>
              <a:prstGeom prst="rect">
                <a:avLst/>
              </a:prstGeom>
            </p:spPr>
          </p:pic>
          <p:grpSp>
            <p:nvGrpSpPr>
              <p:cNvPr id="101" name="Group 100">
                <a:extLst>
                  <a:ext uri="{FF2B5EF4-FFF2-40B4-BE49-F238E27FC236}">
                    <a16:creationId xmlns:a16="http://schemas.microsoft.com/office/drawing/2014/main" id="{502A6188-B8FF-4E53-BDFD-AB0C52C0877A}"/>
                  </a:ext>
                </a:extLst>
              </p:cNvPr>
              <p:cNvGrpSpPr/>
              <p:nvPr/>
            </p:nvGrpSpPr>
            <p:grpSpPr>
              <a:xfrm>
                <a:off x="6741865" y="4530508"/>
                <a:ext cx="551707" cy="551271"/>
                <a:chOff x="5556702" y="4378108"/>
                <a:chExt cx="551707" cy="551271"/>
              </a:xfrm>
            </p:grpSpPr>
            <p:pic>
              <p:nvPicPr>
                <p:cNvPr id="97" name="Graphic 96" descr="Mathematics">
                  <a:extLst>
                    <a:ext uri="{FF2B5EF4-FFF2-40B4-BE49-F238E27FC236}">
                      <a16:creationId xmlns:a16="http://schemas.microsoft.com/office/drawing/2014/main" id="{C532E257-27DA-4E9E-A382-BBB8768F74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0765" y="4466902"/>
                  <a:ext cx="272396" cy="272396"/>
                </a:xfrm>
                <a:prstGeom prst="rect">
                  <a:avLst/>
                </a:prstGeom>
              </p:spPr>
            </p:pic>
            <p:sp>
              <p:nvSpPr>
                <p:cNvPr id="100" name="Graphic 98" descr="Magnifying glass">
                  <a:extLst>
                    <a:ext uri="{FF2B5EF4-FFF2-40B4-BE49-F238E27FC236}">
                      <a16:creationId xmlns:a16="http://schemas.microsoft.com/office/drawing/2014/main" id="{B201725A-035D-4B24-A0AA-2AA37E3C02BB}"/>
                    </a:ext>
                  </a:extLst>
                </p:cNvPr>
                <p:cNvSpPr/>
                <p:nvPr/>
              </p:nvSpPr>
              <p:spPr>
                <a:xfrm rot="5767850">
                  <a:off x="5556920" y="4377890"/>
                  <a:ext cx="551271" cy="551707"/>
                </a:xfrm>
                <a:custGeom>
                  <a:avLst/>
                  <a:gdLst>
                    <a:gd name="connsiteX0" fmla="*/ 537042 w 551271"/>
                    <a:gd name="connsiteY0" fmla="*/ 467904 h 551707"/>
                    <a:gd name="connsiteX1" fmla="*/ 449746 w 551271"/>
                    <a:gd name="connsiteY1" fmla="*/ 380608 h 551707"/>
                    <a:gd name="connsiteX2" fmla="*/ 406448 w 551271"/>
                    <a:gd name="connsiteY2" fmla="*/ 367339 h 551707"/>
                    <a:gd name="connsiteX3" fmla="*/ 375720 w 551271"/>
                    <a:gd name="connsiteY3" fmla="*/ 336611 h 551707"/>
                    <a:gd name="connsiteX4" fmla="*/ 419018 w 551271"/>
                    <a:gd name="connsiteY4" fmla="*/ 209509 h 551707"/>
                    <a:gd name="connsiteX5" fmla="*/ 209509 w 551271"/>
                    <a:gd name="connsiteY5" fmla="*/ 0 h 551707"/>
                    <a:gd name="connsiteX6" fmla="*/ 0 w 551271"/>
                    <a:gd name="connsiteY6" fmla="*/ 209509 h 551707"/>
                    <a:gd name="connsiteX7" fmla="*/ 209509 w 551271"/>
                    <a:gd name="connsiteY7" fmla="*/ 419018 h 551707"/>
                    <a:gd name="connsiteX8" fmla="*/ 336611 w 551271"/>
                    <a:gd name="connsiteY8" fmla="*/ 375720 h 551707"/>
                    <a:gd name="connsiteX9" fmla="*/ 367339 w 551271"/>
                    <a:gd name="connsiteY9" fmla="*/ 406448 h 551707"/>
                    <a:gd name="connsiteX10" fmla="*/ 380608 w 551271"/>
                    <a:gd name="connsiteY10" fmla="*/ 449746 h 551707"/>
                    <a:gd name="connsiteX11" fmla="*/ 467904 w 551271"/>
                    <a:gd name="connsiteY11" fmla="*/ 537042 h 551707"/>
                    <a:gd name="connsiteX12" fmla="*/ 502822 w 551271"/>
                    <a:gd name="connsiteY12" fmla="*/ 551707 h 551707"/>
                    <a:gd name="connsiteX13" fmla="*/ 537740 w 551271"/>
                    <a:gd name="connsiteY13" fmla="*/ 537042 h 551707"/>
                    <a:gd name="connsiteX14" fmla="*/ 537042 w 551271"/>
                    <a:gd name="connsiteY14" fmla="*/ 467904 h 551707"/>
                    <a:gd name="connsiteX15" fmla="*/ 208811 w 551271"/>
                    <a:gd name="connsiteY15" fmla="*/ 376418 h 551707"/>
                    <a:gd name="connsiteX16" fmla="*/ 41203 w 551271"/>
                    <a:gd name="connsiteY16" fmla="*/ 208811 h 551707"/>
                    <a:gd name="connsiteX17" fmla="*/ 208811 w 551271"/>
                    <a:gd name="connsiteY17" fmla="*/ 41203 h 551707"/>
                    <a:gd name="connsiteX18" fmla="*/ 376418 w 551271"/>
                    <a:gd name="connsiteY18" fmla="*/ 208811 h 551707"/>
                    <a:gd name="connsiteX19" fmla="*/ 208811 w 551271"/>
                    <a:gd name="connsiteY19" fmla="*/ 376418 h 5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1271" h="551707">
                      <a:moveTo>
                        <a:pt x="537042" y="467904"/>
                      </a:moveTo>
                      <a:lnTo>
                        <a:pt x="449746" y="380608"/>
                      </a:lnTo>
                      <a:cubicBezTo>
                        <a:pt x="437874" y="368736"/>
                        <a:pt x="421812" y="364546"/>
                        <a:pt x="406448" y="367339"/>
                      </a:cubicBezTo>
                      <a:lnTo>
                        <a:pt x="375720" y="336611"/>
                      </a:lnTo>
                      <a:cubicBezTo>
                        <a:pt x="402956" y="301693"/>
                        <a:pt x="419018" y="256998"/>
                        <a:pt x="419018" y="209509"/>
                      </a:cubicBezTo>
                      <a:cubicBezTo>
                        <a:pt x="419018" y="94279"/>
                        <a:pt x="324739" y="0"/>
                        <a:pt x="209509" y="0"/>
                      </a:cubicBezTo>
                      <a:cubicBezTo>
                        <a:pt x="94279" y="0"/>
                        <a:pt x="0" y="94279"/>
                        <a:pt x="0" y="209509"/>
                      </a:cubicBezTo>
                      <a:cubicBezTo>
                        <a:pt x="0" y="324739"/>
                        <a:pt x="94279" y="419018"/>
                        <a:pt x="209509" y="419018"/>
                      </a:cubicBezTo>
                      <a:cubicBezTo>
                        <a:pt x="256998" y="419018"/>
                        <a:pt x="300995" y="402956"/>
                        <a:pt x="336611" y="375720"/>
                      </a:cubicBezTo>
                      <a:lnTo>
                        <a:pt x="367339" y="406448"/>
                      </a:lnTo>
                      <a:cubicBezTo>
                        <a:pt x="364546" y="421812"/>
                        <a:pt x="368736" y="437874"/>
                        <a:pt x="380608" y="449746"/>
                      </a:cubicBezTo>
                      <a:lnTo>
                        <a:pt x="467904" y="537042"/>
                      </a:lnTo>
                      <a:cubicBezTo>
                        <a:pt x="477681" y="546819"/>
                        <a:pt x="490251" y="551707"/>
                        <a:pt x="502822" y="551707"/>
                      </a:cubicBezTo>
                      <a:cubicBezTo>
                        <a:pt x="515392" y="551707"/>
                        <a:pt x="527963" y="546819"/>
                        <a:pt x="537740" y="537042"/>
                      </a:cubicBezTo>
                      <a:cubicBezTo>
                        <a:pt x="555897" y="517487"/>
                        <a:pt x="555897" y="486759"/>
                        <a:pt x="537042" y="467904"/>
                      </a:cubicBezTo>
                      <a:close/>
                      <a:moveTo>
                        <a:pt x="208811" y="376418"/>
                      </a:moveTo>
                      <a:cubicBezTo>
                        <a:pt x="116627" y="376418"/>
                        <a:pt x="41203" y="300995"/>
                        <a:pt x="41203" y="208811"/>
                      </a:cubicBezTo>
                      <a:cubicBezTo>
                        <a:pt x="41203" y="116627"/>
                        <a:pt x="116627" y="41203"/>
                        <a:pt x="208811" y="41203"/>
                      </a:cubicBezTo>
                      <a:cubicBezTo>
                        <a:pt x="300995" y="41203"/>
                        <a:pt x="376418" y="116627"/>
                        <a:pt x="376418" y="208811"/>
                      </a:cubicBezTo>
                      <a:cubicBezTo>
                        <a:pt x="376418" y="300995"/>
                        <a:pt x="300995" y="376418"/>
                        <a:pt x="208811" y="376418"/>
                      </a:cubicBezTo>
                      <a:close/>
                    </a:path>
                  </a:pathLst>
                </a:custGeom>
                <a:solidFill>
                  <a:srgbClr val="CFD7DC"/>
                </a:solidFill>
                <a:ln w="6945" cap="flat">
                  <a:noFill/>
                  <a:prstDash val="solid"/>
                  <a:miter/>
                </a:ln>
              </p:spPr>
              <p:txBody>
                <a:bodyPr rtlCol="0" anchor="ctr"/>
                <a:lstStyle/>
                <a:p>
                  <a:endParaRPr lang="en-GB"/>
                </a:p>
              </p:txBody>
            </p:sp>
          </p:grpSp>
        </p:grpSp>
        <p:grpSp>
          <p:nvGrpSpPr>
            <p:cNvPr id="103" name="Group 102">
              <a:extLst>
                <a:ext uri="{FF2B5EF4-FFF2-40B4-BE49-F238E27FC236}">
                  <a16:creationId xmlns:a16="http://schemas.microsoft.com/office/drawing/2014/main" id="{5158B044-C6A6-4BB2-A95F-51B0EB76671B}"/>
                </a:ext>
              </a:extLst>
            </p:cNvPr>
            <p:cNvGrpSpPr/>
            <p:nvPr/>
          </p:nvGrpSpPr>
          <p:grpSpPr>
            <a:xfrm>
              <a:off x="1755505" y="4823824"/>
              <a:ext cx="475064" cy="177766"/>
              <a:chOff x="1838849" y="3077403"/>
              <a:chExt cx="530103" cy="198361"/>
            </a:xfrm>
            <a:solidFill>
              <a:srgbClr val="4C96CB"/>
            </a:solidFill>
          </p:grpSpPr>
          <p:sp>
            <p:nvSpPr>
              <p:cNvPr id="104" name="Arrow: Chevron 103">
                <a:extLst>
                  <a:ext uri="{FF2B5EF4-FFF2-40B4-BE49-F238E27FC236}">
                    <a16:creationId xmlns:a16="http://schemas.microsoft.com/office/drawing/2014/main" id="{BBFF6256-272E-4E27-B6E9-85CE79A0F9CB}"/>
                  </a:ext>
                </a:extLst>
              </p:cNvPr>
              <p:cNvSpPr/>
              <p:nvPr/>
            </p:nvSpPr>
            <p:spPr>
              <a:xfrm>
                <a:off x="1838849" y="3077403"/>
                <a:ext cx="211015" cy="198361"/>
              </a:xfrm>
              <a:prstGeom prst="chevron">
                <a:avLst/>
              </a:prstGeom>
              <a:solidFill>
                <a:srgbClr val="00A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Arrow: Chevron 104">
                <a:extLst>
                  <a:ext uri="{FF2B5EF4-FFF2-40B4-BE49-F238E27FC236}">
                    <a16:creationId xmlns:a16="http://schemas.microsoft.com/office/drawing/2014/main" id="{4405FFFB-E2A2-4557-9F13-8653E2BBFCC3}"/>
                  </a:ext>
                </a:extLst>
              </p:cNvPr>
              <p:cNvSpPr/>
              <p:nvPr/>
            </p:nvSpPr>
            <p:spPr>
              <a:xfrm>
                <a:off x="1998393" y="3077403"/>
                <a:ext cx="211015" cy="198361"/>
              </a:xfrm>
              <a:prstGeom prst="chevron">
                <a:avLst/>
              </a:prstGeom>
              <a:solidFill>
                <a:srgbClr val="00A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6" name="Arrow: Chevron 105">
                <a:extLst>
                  <a:ext uri="{FF2B5EF4-FFF2-40B4-BE49-F238E27FC236}">
                    <a16:creationId xmlns:a16="http://schemas.microsoft.com/office/drawing/2014/main" id="{5F826D15-4412-4F73-81BA-B0701E12CE61}"/>
                  </a:ext>
                </a:extLst>
              </p:cNvPr>
              <p:cNvSpPr/>
              <p:nvPr/>
            </p:nvSpPr>
            <p:spPr>
              <a:xfrm>
                <a:off x="2157937" y="3077403"/>
                <a:ext cx="211015" cy="198361"/>
              </a:xfrm>
              <a:prstGeom prst="chevron">
                <a:avLst/>
              </a:prstGeom>
              <a:solidFill>
                <a:srgbClr val="00A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7" name="Rectangle 106">
              <a:extLst>
                <a:ext uri="{FF2B5EF4-FFF2-40B4-BE49-F238E27FC236}">
                  <a16:creationId xmlns:a16="http://schemas.microsoft.com/office/drawing/2014/main" id="{C512F3BD-F0C1-44A5-B997-62221258226C}"/>
                </a:ext>
              </a:extLst>
            </p:cNvPr>
            <p:cNvSpPr/>
            <p:nvPr/>
          </p:nvSpPr>
          <p:spPr>
            <a:xfrm>
              <a:off x="2530538" y="4698751"/>
              <a:ext cx="8983650" cy="861774"/>
            </a:xfrm>
            <a:prstGeom prst="rect">
              <a:avLst/>
            </a:prstGeom>
          </p:spPr>
          <p:txBody>
            <a:bodyPr wrap="square">
              <a:spAutoFit/>
            </a:bodyPr>
            <a:lstStyle/>
            <a:p>
              <a:pPr marL="0" lvl="1">
                <a:spcBef>
                  <a:spcPts val="450"/>
                </a:spcBef>
                <a:spcAft>
                  <a:spcPts val="450"/>
                </a:spcAft>
                <a:buSzPct val="100000"/>
                <a:defRPr/>
              </a:pPr>
              <a:r>
                <a:rPr lang="en-GB" b="1">
                  <a:solidFill>
                    <a:srgbClr val="00A5E3"/>
                  </a:solidFill>
                  <a:cs typeface="Arial" charset="0"/>
                </a:rPr>
                <a:t>DB schemes </a:t>
              </a:r>
              <a:r>
                <a:rPr lang="en-GB">
                  <a:solidFill>
                    <a:prstClr val="black"/>
                  </a:solidFill>
                  <a:cs typeface="Arial" charset="0"/>
                </a:rPr>
                <a:t>– </a:t>
              </a:r>
              <a:r>
                <a:rPr lang="en-GB">
                  <a:solidFill>
                    <a:srgbClr val="000000"/>
                  </a:solidFill>
                  <a:cs typeface="Arial" charset="0"/>
                </a:rPr>
                <a:t>a formula is used and this figure is usually provided by the scheme administrator</a:t>
              </a:r>
            </a:p>
          </p:txBody>
        </p:sp>
      </p:grpSp>
      <p:sp>
        <p:nvSpPr>
          <p:cNvPr id="110" name="Rectangle 109">
            <a:extLst>
              <a:ext uri="{FF2B5EF4-FFF2-40B4-BE49-F238E27FC236}">
                <a16:creationId xmlns:a16="http://schemas.microsoft.com/office/drawing/2014/main" id="{5724661E-DAC1-455B-B410-084EBDAACB44}"/>
              </a:ext>
            </a:extLst>
          </p:cNvPr>
          <p:cNvSpPr/>
          <p:nvPr/>
        </p:nvSpPr>
        <p:spPr>
          <a:xfrm>
            <a:off x="345834" y="4940717"/>
            <a:ext cx="8112366" cy="369332"/>
          </a:xfrm>
          <a:prstGeom prst="rect">
            <a:avLst/>
          </a:prstGeom>
        </p:spPr>
        <p:txBody>
          <a:bodyPr wrap="square">
            <a:spAutoFit/>
          </a:bodyPr>
          <a:lstStyle/>
          <a:p>
            <a:pPr marL="0" lvl="1">
              <a:spcBef>
                <a:spcPts val="450"/>
              </a:spcBef>
              <a:spcAft>
                <a:spcPts val="450"/>
              </a:spcAft>
              <a:buSzPct val="100000"/>
              <a:defRPr/>
            </a:pPr>
            <a:r>
              <a:rPr lang="en-GB">
                <a:solidFill>
                  <a:srgbClr val="000000"/>
                </a:solidFill>
                <a:cs typeface="Arial" charset="0"/>
              </a:rPr>
              <a:t>If you exceed your available AA you will have to pay a tax charge</a:t>
            </a:r>
            <a:endParaRPr lang="en-US">
              <a:solidFill>
                <a:srgbClr val="000000"/>
              </a:solidFill>
              <a:cs typeface="Arial" charset="0"/>
            </a:endParaRPr>
          </a:p>
        </p:txBody>
      </p:sp>
      <p:sp>
        <p:nvSpPr>
          <p:cNvPr id="111" name="Rectangle 110">
            <a:extLst>
              <a:ext uri="{FF2B5EF4-FFF2-40B4-BE49-F238E27FC236}">
                <a16:creationId xmlns:a16="http://schemas.microsoft.com/office/drawing/2014/main" id="{41C5FF28-5B00-43EF-892E-6ED8FE949EBB}"/>
              </a:ext>
            </a:extLst>
          </p:cNvPr>
          <p:cNvSpPr/>
          <p:nvPr/>
        </p:nvSpPr>
        <p:spPr>
          <a:xfrm>
            <a:off x="323123" y="2258979"/>
            <a:ext cx="2142574" cy="369332"/>
          </a:xfrm>
          <a:prstGeom prst="rect">
            <a:avLst/>
          </a:prstGeom>
        </p:spPr>
        <p:txBody>
          <a:bodyPr wrap="none">
            <a:spAutoFit/>
          </a:bodyPr>
          <a:lstStyle/>
          <a:p>
            <a:r>
              <a:rPr lang="en-US">
                <a:solidFill>
                  <a:srgbClr val="000000"/>
                </a:solidFill>
                <a:cs typeface="Arial" charset="0"/>
              </a:rPr>
              <a:t>How it’s measured:</a:t>
            </a:r>
            <a:endParaRPr lang="en-GB">
              <a:solidFill>
                <a:srgbClr val="000000"/>
              </a:solidFill>
            </a:endParaRPr>
          </a:p>
        </p:txBody>
      </p:sp>
      <p:sp>
        <p:nvSpPr>
          <p:cNvPr id="28" name="Rectangle 2">
            <a:extLst>
              <a:ext uri="{FF2B5EF4-FFF2-40B4-BE49-F238E27FC236}">
                <a16:creationId xmlns:a16="http://schemas.microsoft.com/office/drawing/2014/main" id="{8F5E18C0-42D2-4A68-B336-A983EB669F22}"/>
              </a:ext>
            </a:extLst>
          </p:cNvPr>
          <p:cNvSpPr txBox="1">
            <a:spLocks noChangeArrowheads="1"/>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solidFill>
                  <a:srgbClr val="003A70"/>
                </a:solidFill>
                <a:ea typeface="ヒラギノ角ゴ Pro W3"/>
              </a:rPr>
              <a:t>the annual allowance (AA).</a:t>
            </a:r>
          </a:p>
        </p:txBody>
      </p:sp>
      <p:sp>
        <p:nvSpPr>
          <p:cNvPr id="29" name="Rectangle 28">
            <a:extLst>
              <a:ext uri="{FF2B5EF4-FFF2-40B4-BE49-F238E27FC236}">
                <a16:creationId xmlns:a16="http://schemas.microsoft.com/office/drawing/2014/main" id="{DD8D7BB8-E255-4B5D-89B7-A2F25F5F05A9}"/>
              </a:ext>
            </a:extLst>
          </p:cNvPr>
          <p:cNvSpPr/>
          <p:nvPr/>
        </p:nvSpPr>
        <p:spPr>
          <a:xfrm>
            <a:off x="331811" y="1662034"/>
            <a:ext cx="8812189" cy="369332"/>
          </a:xfrm>
          <a:prstGeom prst="rect">
            <a:avLst/>
          </a:prstGeom>
        </p:spPr>
        <p:txBody>
          <a:bodyPr wrap="square">
            <a:spAutoFit/>
          </a:bodyPr>
          <a:lstStyle/>
          <a:p>
            <a:pPr marL="0" lvl="1">
              <a:spcBef>
                <a:spcPts val="450"/>
              </a:spcBef>
              <a:spcAft>
                <a:spcPts val="450"/>
              </a:spcAft>
              <a:buSzPct val="100000"/>
              <a:defRPr/>
            </a:pPr>
            <a:r>
              <a:rPr lang="en-US">
                <a:solidFill>
                  <a:srgbClr val="000000"/>
                </a:solidFill>
                <a:cs typeface="Arial" charset="0"/>
              </a:rPr>
              <a:t>A £60,000 annual allowance usually applies but is reduced in certain circumstances </a:t>
            </a:r>
          </a:p>
        </p:txBody>
      </p:sp>
      <p:grpSp>
        <p:nvGrpSpPr>
          <p:cNvPr id="6" name="Group 5">
            <a:extLst>
              <a:ext uri="{FF2B5EF4-FFF2-40B4-BE49-F238E27FC236}">
                <a16:creationId xmlns:a16="http://schemas.microsoft.com/office/drawing/2014/main" id="{BE4D36E6-B7BB-4F46-B631-4912C438DB55}"/>
              </a:ext>
            </a:extLst>
          </p:cNvPr>
          <p:cNvGrpSpPr/>
          <p:nvPr/>
        </p:nvGrpSpPr>
        <p:grpSpPr>
          <a:xfrm>
            <a:off x="541929" y="2976891"/>
            <a:ext cx="8500471" cy="500091"/>
            <a:chOff x="541929" y="6188044"/>
            <a:chExt cx="8500471" cy="500091"/>
          </a:xfrm>
        </p:grpSpPr>
        <p:pic>
          <p:nvPicPr>
            <p:cNvPr id="5" name="Graphic 4" descr="Coins">
              <a:extLst>
                <a:ext uri="{FF2B5EF4-FFF2-40B4-BE49-F238E27FC236}">
                  <a16:creationId xmlns:a16="http://schemas.microsoft.com/office/drawing/2014/main" id="{3079757C-9647-4D04-961E-76C8E951FC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929" y="6188044"/>
              <a:ext cx="500091" cy="500091"/>
            </a:xfrm>
            <a:prstGeom prst="rect">
              <a:avLst/>
            </a:prstGeom>
          </p:spPr>
        </p:pic>
        <p:grpSp>
          <p:nvGrpSpPr>
            <p:cNvPr id="34" name="Group 33">
              <a:extLst>
                <a:ext uri="{FF2B5EF4-FFF2-40B4-BE49-F238E27FC236}">
                  <a16:creationId xmlns:a16="http://schemas.microsoft.com/office/drawing/2014/main" id="{2B33FEB9-1ED8-4510-B6D1-ABB04660345C}"/>
                </a:ext>
              </a:extLst>
            </p:cNvPr>
            <p:cNvGrpSpPr/>
            <p:nvPr/>
          </p:nvGrpSpPr>
          <p:grpSpPr>
            <a:xfrm>
              <a:off x="1330651" y="6369551"/>
              <a:ext cx="356298" cy="133325"/>
              <a:chOff x="1838849" y="3077403"/>
              <a:chExt cx="530103" cy="198361"/>
            </a:xfrm>
            <a:solidFill>
              <a:srgbClr val="00707E"/>
            </a:solidFill>
          </p:grpSpPr>
          <p:sp>
            <p:nvSpPr>
              <p:cNvPr id="36" name="Arrow: Chevron 35">
                <a:extLst>
                  <a:ext uri="{FF2B5EF4-FFF2-40B4-BE49-F238E27FC236}">
                    <a16:creationId xmlns:a16="http://schemas.microsoft.com/office/drawing/2014/main" id="{7CC3A2BB-BAE3-4B49-A25A-A5963B75B0C7}"/>
                  </a:ext>
                </a:extLst>
              </p:cNvPr>
              <p:cNvSpPr/>
              <p:nvPr/>
            </p:nvSpPr>
            <p:spPr>
              <a:xfrm>
                <a:off x="1838849" y="3077403"/>
                <a:ext cx="211015" cy="198361"/>
              </a:xfrm>
              <a:prstGeom prst="chevron">
                <a:avLst/>
              </a:prstGeom>
              <a:solidFill>
                <a:srgbClr val="987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875A7"/>
                  </a:solidFill>
                </a:endParaRPr>
              </a:p>
            </p:txBody>
          </p:sp>
          <p:sp>
            <p:nvSpPr>
              <p:cNvPr id="37" name="Arrow: Chevron 36">
                <a:extLst>
                  <a:ext uri="{FF2B5EF4-FFF2-40B4-BE49-F238E27FC236}">
                    <a16:creationId xmlns:a16="http://schemas.microsoft.com/office/drawing/2014/main" id="{0C6B4CF3-D888-4709-A58A-9E6CF5AFD613}"/>
                  </a:ext>
                </a:extLst>
              </p:cNvPr>
              <p:cNvSpPr/>
              <p:nvPr/>
            </p:nvSpPr>
            <p:spPr>
              <a:xfrm>
                <a:off x="1998393" y="3077403"/>
                <a:ext cx="211015" cy="198361"/>
              </a:xfrm>
              <a:prstGeom prst="chevron">
                <a:avLst/>
              </a:prstGeom>
              <a:solidFill>
                <a:srgbClr val="987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875A7"/>
                  </a:solidFill>
                </a:endParaRPr>
              </a:p>
            </p:txBody>
          </p:sp>
          <p:sp>
            <p:nvSpPr>
              <p:cNvPr id="38" name="Arrow: Chevron 37">
                <a:extLst>
                  <a:ext uri="{FF2B5EF4-FFF2-40B4-BE49-F238E27FC236}">
                    <a16:creationId xmlns:a16="http://schemas.microsoft.com/office/drawing/2014/main" id="{5C0DF3AE-812F-4D1A-896C-F19EB762632E}"/>
                  </a:ext>
                </a:extLst>
              </p:cNvPr>
              <p:cNvSpPr/>
              <p:nvPr/>
            </p:nvSpPr>
            <p:spPr>
              <a:xfrm>
                <a:off x="2157937" y="3077403"/>
                <a:ext cx="211015" cy="198361"/>
              </a:xfrm>
              <a:prstGeom prst="chevron">
                <a:avLst/>
              </a:prstGeom>
              <a:solidFill>
                <a:srgbClr val="987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875A7"/>
                  </a:solidFill>
                </a:endParaRPr>
              </a:p>
            </p:txBody>
          </p:sp>
        </p:grpSp>
        <p:sp>
          <p:nvSpPr>
            <p:cNvPr id="35" name="Rectangle 34">
              <a:extLst>
                <a:ext uri="{FF2B5EF4-FFF2-40B4-BE49-F238E27FC236}">
                  <a16:creationId xmlns:a16="http://schemas.microsoft.com/office/drawing/2014/main" id="{1A3830E6-FDF2-4B57-8D64-CCB8D7E511CA}"/>
                </a:ext>
              </a:extLst>
            </p:cNvPr>
            <p:cNvSpPr/>
            <p:nvPr/>
          </p:nvSpPr>
          <p:spPr>
            <a:xfrm>
              <a:off x="1911924" y="6257476"/>
              <a:ext cx="7130476" cy="369332"/>
            </a:xfrm>
            <a:prstGeom prst="rect">
              <a:avLst/>
            </a:prstGeom>
          </p:spPr>
          <p:txBody>
            <a:bodyPr wrap="square">
              <a:spAutoFit/>
            </a:bodyPr>
            <a:lstStyle/>
            <a:p>
              <a:pPr marL="0" lvl="1">
                <a:spcBef>
                  <a:spcPts val="450"/>
                </a:spcBef>
                <a:spcAft>
                  <a:spcPts val="450"/>
                </a:spcAft>
                <a:buSzPct val="100000"/>
                <a:defRPr/>
              </a:pPr>
              <a:r>
                <a:rPr lang="en-GB" b="1">
                  <a:solidFill>
                    <a:srgbClr val="9875A7"/>
                  </a:solidFill>
                  <a:cs typeface="Arial" charset="0"/>
                </a:rPr>
                <a:t>DC schemes </a:t>
              </a:r>
              <a:r>
                <a:rPr lang="en-GB">
                  <a:solidFill>
                    <a:prstClr val="black"/>
                  </a:solidFill>
                  <a:cs typeface="Arial" charset="0"/>
                </a:rPr>
                <a:t>– the value of contributions paid in the tax year</a:t>
              </a:r>
            </a:p>
          </p:txBody>
        </p:sp>
      </p:grpSp>
      <p:sp>
        <p:nvSpPr>
          <p:cNvPr id="2" name="RefTextBox123">
            <a:extLst>
              <a:ext uri="{FF2B5EF4-FFF2-40B4-BE49-F238E27FC236}">
                <a16:creationId xmlns:a16="http://schemas.microsoft.com/office/drawing/2014/main" id="{FD45FFCC-9E7E-6B61-857F-7B2B1106EE83}"/>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527977218</a:t>
            </a:r>
          </a:p>
        </p:txBody>
      </p:sp>
    </p:spTree>
    <p:custDataLst>
      <p:tags r:id="rId1"/>
    </p:custDataLst>
    <p:extLst>
      <p:ext uri="{BB962C8B-B14F-4D97-AF65-F5344CB8AC3E}">
        <p14:creationId xmlns:p14="http://schemas.microsoft.com/office/powerpoint/2010/main" val="35852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wipe(left)">
                                      <p:cBhvr>
                                        <p:cTn id="16" dur="1000"/>
                                        <p:tgtEl>
                                          <p:spTgt spid="10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84A409-3805-8E16-E2BB-757B85270824}"/>
              </a:ext>
            </a:extLst>
          </p:cNvPr>
          <p:cNvSpPr txBox="1">
            <a:spLocks noChangeArrowheads="1"/>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solidFill>
                  <a:srgbClr val="003A70"/>
                </a:solidFill>
                <a:ea typeface="ヒラギノ角ゴ Pro W3"/>
              </a:rPr>
              <a:t>carry forward.</a:t>
            </a:r>
          </a:p>
        </p:txBody>
      </p:sp>
      <p:sp>
        <p:nvSpPr>
          <p:cNvPr id="14" name="Freeform: Shape 373">
            <a:extLst>
              <a:ext uri="{FF2B5EF4-FFF2-40B4-BE49-F238E27FC236}">
                <a16:creationId xmlns:a16="http://schemas.microsoft.com/office/drawing/2014/main" id="{1529996B-1657-6A13-7687-CC7CD99D8613}"/>
              </a:ext>
            </a:extLst>
          </p:cNvPr>
          <p:cNvSpPr/>
          <p:nvPr/>
        </p:nvSpPr>
        <p:spPr>
          <a:xfrm>
            <a:off x="3126804" y="1879635"/>
            <a:ext cx="2890392" cy="2890589"/>
          </a:xfrm>
          <a:custGeom>
            <a:avLst/>
            <a:gdLst>
              <a:gd name="connsiteX0" fmla="*/ 3261463 w 6942798"/>
              <a:gd name="connsiteY0" fmla="*/ 6900913 h 6943270"/>
              <a:gd name="connsiteX1" fmla="*/ 3412224 w 6942798"/>
              <a:gd name="connsiteY1" fmla="*/ 6906964 h 6943270"/>
              <a:gd name="connsiteX2" fmla="*/ 3412224 w 6942798"/>
              <a:gd name="connsiteY2" fmla="*/ 6943270 h 6943270"/>
              <a:gd name="connsiteX3" fmla="*/ 3258992 w 6942798"/>
              <a:gd name="connsiteY3" fmla="*/ 6937219 h 6943270"/>
              <a:gd name="connsiteX4" fmla="*/ 3713727 w 6942798"/>
              <a:gd name="connsiteY4" fmla="*/ 6898421 h 6943270"/>
              <a:gd name="connsiteX5" fmla="*/ 3716198 w 6942798"/>
              <a:gd name="connsiteY5" fmla="*/ 6935996 h 6943270"/>
              <a:gd name="connsiteX6" fmla="*/ 3564211 w 6942798"/>
              <a:gd name="connsiteY6" fmla="*/ 6943269 h 6943270"/>
              <a:gd name="connsiteX7" fmla="*/ 3564211 w 6942798"/>
              <a:gd name="connsiteY7" fmla="*/ 6905694 h 6943270"/>
              <a:gd name="connsiteX8" fmla="*/ 3713727 w 6942798"/>
              <a:gd name="connsiteY8" fmla="*/ 6898421 h 6943270"/>
              <a:gd name="connsiteX9" fmla="*/ 2961197 w 6942798"/>
              <a:gd name="connsiteY9" fmla="*/ 6869768 h 6943270"/>
              <a:gd name="connsiteX10" fmla="*/ 3109496 w 6942798"/>
              <a:gd name="connsiteY10" fmla="*/ 6888040 h 6943270"/>
              <a:gd name="connsiteX11" fmla="*/ 3105789 w 6942798"/>
              <a:gd name="connsiteY11" fmla="*/ 6924583 h 6943270"/>
              <a:gd name="connsiteX12" fmla="*/ 2955018 w 6942798"/>
              <a:gd name="connsiteY12" fmla="*/ 6906311 h 6943270"/>
              <a:gd name="connsiteX13" fmla="*/ 4013991 w 6942798"/>
              <a:gd name="connsiteY13" fmla="*/ 6863535 h 6943270"/>
              <a:gd name="connsiteX14" fmla="*/ 4020170 w 6942798"/>
              <a:gd name="connsiteY14" fmla="*/ 6900113 h 6943270"/>
              <a:gd name="connsiteX15" fmla="*/ 3870635 w 6942798"/>
              <a:gd name="connsiteY15" fmla="*/ 6920841 h 6943270"/>
              <a:gd name="connsiteX16" fmla="*/ 3865692 w 6942798"/>
              <a:gd name="connsiteY16" fmla="*/ 6884263 h 6943270"/>
              <a:gd name="connsiteX17" fmla="*/ 4013991 w 6942798"/>
              <a:gd name="connsiteY17" fmla="*/ 6863535 h 6943270"/>
              <a:gd name="connsiteX18" fmla="*/ 2663430 w 6942798"/>
              <a:gd name="connsiteY18" fmla="*/ 6811216 h 6943270"/>
              <a:gd name="connsiteX19" fmla="*/ 2810503 w 6942798"/>
              <a:gd name="connsiteY19" fmla="*/ 6843028 h 6943270"/>
              <a:gd name="connsiteX20" fmla="*/ 2803088 w 6942798"/>
              <a:gd name="connsiteY20" fmla="*/ 6879735 h 6943270"/>
              <a:gd name="connsiteX21" fmla="*/ 2654779 w 6942798"/>
              <a:gd name="connsiteY21" fmla="*/ 6847923 h 6943270"/>
              <a:gd name="connsiteX22" fmla="*/ 4311755 w 6942798"/>
              <a:gd name="connsiteY22" fmla="*/ 6803741 h 6943270"/>
              <a:gd name="connsiteX23" fmla="*/ 4320406 w 6942798"/>
              <a:gd name="connsiteY23" fmla="*/ 6839224 h 6943270"/>
              <a:gd name="connsiteX24" fmla="*/ 4172097 w 6942798"/>
              <a:gd name="connsiteY24" fmla="*/ 6872260 h 6943270"/>
              <a:gd name="connsiteX25" fmla="*/ 4164682 w 6942798"/>
              <a:gd name="connsiteY25" fmla="*/ 6835553 h 6943270"/>
              <a:gd name="connsiteX26" fmla="*/ 4311755 w 6942798"/>
              <a:gd name="connsiteY26" fmla="*/ 6803741 h 6943270"/>
              <a:gd name="connsiteX27" fmla="*/ 2371898 w 6942798"/>
              <a:gd name="connsiteY27" fmla="*/ 6726502 h 6943270"/>
              <a:gd name="connsiteX28" fmla="*/ 2515254 w 6942798"/>
              <a:gd name="connsiteY28" fmla="*/ 6771898 h 6943270"/>
              <a:gd name="connsiteX29" fmla="*/ 2505367 w 6942798"/>
              <a:gd name="connsiteY29" fmla="*/ 6807478 h 6943270"/>
              <a:gd name="connsiteX30" fmla="*/ 2360776 w 6942798"/>
              <a:gd name="connsiteY30" fmla="*/ 6763309 h 6943270"/>
              <a:gd name="connsiteX31" fmla="*/ 4602054 w 6942798"/>
              <a:gd name="connsiteY31" fmla="*/ 6716535 h 6943270"/>
              <a:gd name="connsiteX32" fmla="*/ 4614413 w 6942798"/>
              <a:gd name="connsiteY32" fmla="*/ 6752124 h 6943270"/>
              <a:gd name="connsiteX33" fmla="*/ 4469812 w 6942798"/>
              <a:gd name="connsiteY33" fmla="*/ 6798757 h 6943270"/>
              <a:gd name="connsiteX34" fmla="*/ 4458689 w 6942798"/>
              <a:gd name="connsiteY34" fmla="*/ 6761941 h 6943270"/>
              <a:gd name="connsiteX35" fmla="*/ 4602054 w 6942798"/>
              <a:gd name="connsiteY35" fmla="*/ 6716535 h 6943270"/>
              <a:gd name="connsiteX36" fmla="*/ 2089074 w 6942798"/>
              <a:gd name="connsiteY36" fmla="*/ 6616872 h 6943270"/>
              <a:gd name="connsiteX37" fmla="*/ 2228722 w 6942798"/>
              <a:gd name="connsiteY37" fmla="*/ 6674654 h 6943270"/>
              <a:gd name="connsiteX38" fmla="*/ 2213892 w 6942798"/>
              <a:gd name="connsiteY38" fmla="*/ 6710306 h 6943270"/>
              <a:gd name="connsiteX39" fmla="*/ 2074244 w 6942798"/>
              <a:gd name="connsiteY39" fmla="*/ 6651295 h 6943270"/>
              <a:gd name="connsiteX40" fmla="*/ 4882388 w 6942798"/>
              <a:gd name="connsiteY40" fmla="*/ 6603168 h 6943270"/>
              <a:gd name="connsiteX41" fmla="*/ 4898453 w 6942798"/>
              <a:gd name="connsiteY41" fmla="*/ 6638820 h 6943270"/>
              <a:gd name="connsiteX42" fmla="*/ 4758814 w 6942798"/>
              <a:gd name="connsiteY42" fmla="*/ 6696602 h 6943270"/>
              <a:gd name="connsiteX43" fmla="*/ 4745221 w 6942798"/>
              <a:gd name="connsiteY43" fmla="*/ 6662179 h 6943270"/>
              <a:gd name="connsiteX44" fmla="*/ 4882388 w 6942798"/>
              <a:gd name="connsiteY44" fmla="*/ 6603168 h 6943270"/>
              <a:gd name="connsiteX45" fmla="*/ 1817459 w 6942798"/>
              <a:gd name="connsiteY45" fmla="*/ 6483569 h 6943270"/>
              <a:gd name="connsiteX46" fmla="*/ 1950911 w 6942798"/>
              <a:gd name="connsiteY46" fmla="*/ 6552493 h 6943270"/>
              <a:gd name="connsiteX47" fmla="*/ 1934847 w 6942798"/>
              <a:gd name="connsiteY47" fmla="*/ 6585724 h 6943270"/>
              <a:gd name="connsiteX48" fmla="*/ 1798924 w 6942798"/>
              <a:gd name="connsiteY48" fmla="*/ 6515569 h 6943270"/>
              <a:gd name="connsiteX49" fmla="*/ 5151508 w 6942798"/>
              <a:gd name="connsiteY49" fmla="*/ 6467377 h 6943270"/>
              <a:gd name="connsiteX50" fmla="*/ 5171279 w 6942798"/>
              <a:gd name="connsiteY50" fmla="*/ 6500613 h 6943270"/>
              <a:gd name="connsiteX51" fmla="*/ 5037827 w 6942798"/>
              <a:gd name="connsiteY51" fmla="*/ 6570778 h 6943270"/>
              <a:gd name="connsiteX52" fmla="*/ 5019292 w 6942798"/>
              <a:gd name="connsiteY52" fmla="*/ 6537542 h 6943270"/>
              <a:gd name="connsiteX53" fmla="*/ 5151508 w 6942798"/>
              <a:gd name="connsiteY53" fmla="*/ 6467377 h 6943270"/>
              <a:gd name="connsiteX54" fmla="*/ 1558304 w 6942798"/>
              <a:gd name="connsiteY54" fmla="*/ 6325357 h 6943270"/>
              <a:gd name="connsiteX55" fmla="*/ 1684307 w 6942798"/>
              <a:gd name="connsiteY55" fmla="*/ 6405443 h 6943270"/>
              <a:gd name="connsiteX56" fmla="*/ 1665777 w 6942798"/>
              <a:gd name="connsiteY56" fmla="*/ 6437478 h 6943270"/>
              <a:gd name="connsiteX57" fmla="*/ 1537304 w 6942798"/>
              <a:gd name="connsiteY57" fmla="*/ 6356159 h 6943270"/>
              <a:gd name="connsiteX58" fmla="*/ 5409403 w 6942798"/>
              <a:gd name="connsiteY58" fmla="*/ 6306670 h 6943270"/>
              <a:gd name="connsiteX59" fmla="*/ 5430403 w 6942798"/>
              <a:gd name="connsiteY59" fmla="*/ 6338712 h 6943270"/>
              <a:gd name="connsiteX60" fmla="*/ 5303165 w 6942798"/>
              <a:gd name="connsiteY60" fmla="*/ 6421283 h 6943270"/>
              <a:gd name="connsiteX61" fmla="*/ 5283400 w 6942798"/>
              <a:gd name="connsiteY61" fmla="*/ 6389241 h 6943270"/>
              <a:gd name="connsiteX62" fmla="*/ 5409403 w 6942798"/>
              <a:gd name="connsiteY62" fmla="*/ 6306670 h 6943270"/>
              <a:gd name="connsiteX63" fmla="*/ 1314107 w 6942798"/>
              <a:gd name="connsiteY63" fmla="*/ 6144717 h 6943270"/>
              <a:gd name="connsiteX64" fmla="*/ 1433907 w 6942798"/>
              <a:gd name="connsiteY64" fmla="*/ 6237208 h 6943270"/>
              <a:gd name="connsiteX65" fmla="*/ 1410441 w 6942798"/>
              <a:gd name="connsiteY65" fmla="*/ 6266805 h 6943270"/>
              <a:gd name="connsiteX66" fmla="*/ 1290641 w 6942798"/>
              <a:gd name="connsiteY66" fmla="*/ 6174314 h 6943270"/>
              <a:gd name="connsiteX67" fmla="*/ 5651119 w 6942798"/>
              <a:gd name="connsiteY67" fmla="*/ 6126030 h 6943270"/>
              <a:gd name="connsiteX68" fmla="*/ 5674581 w 6942798"/>
              <a:gd name="connsiteY68" fmla="*/ 6154394 h 6943270"/>
              <a:gd name="connsiteX69" fmla="*/ 5556034 w 6942798"/>
              <a:gd name="connsiteY69" fmla="*/ 6248118 h 6943270"/>
              <a:gd name="connsiteX70" fmla="*/ 5533807 w 6942798"/>
              <a:gd name="connsiteY70" fmla="*/ 6218521 h 6943270"/>
              <a:gd name="connsiteX71" fmla="*/ 5651119 w 6942798"/>
              <a:gd name="connsiteY71" fmla="*/ 6126030 h 6943270"/>
              <a:gd name="connsiteX72" fmla="*/ 1087339 w 6942798"/>
              <a:gd name="connsiteY72" fmla="*/ 5944145 h 6943270"/>
              <a:gd name="connsiteX73" fmla="*/ 1197206 w 6942798"/>
              <a:gd name="connsiteY73" fmla="*/ 6046570 h 6943270"/>
              <a:gd name="connsiteX74" fmla="*/ 1172517 w 6942798"/>
              <a:gd name="connsiteY74" fmla="*/ 6074953 h 6943270"/>
              <a:gd name="connsiteX75" fmla="*/ 1061415 w 6942798"/>
              <a:gd name="connsiteY75" fmla="*/ 5971294 h 6943270"/>
              <a:gd name="connsiteX76" fmla="*/ 5875400 w 6942798"/>
              <a:gd name="connsiteY76" fmla="*/ 5922966 h 6943270"/>
              <a:gd name="connsiteX77" fmla="*/ 5902558 w 6942798"/>
              <a:gd name="connsiteY77" fmla="*/ 5950115 h 6943270"/>
              <a:gd name="connsiteX78" fmla="*/ 5792691 w 6942798"/>
              <a:gd name="connsiteY78" fmla="*/ 6053774 h 6943270"/>
              <a:gd name="connsiteX79" fmla="*/ 5766767 w 6942798"/>
              <a:gd name="connsiteY79" fmla="*/ 6025391 h 6943270"/>
              <a:gd name="connsiteX80" fmla="*/ 5875400 w 6942798"/>
              <a:gd name="connsiteY80" fmla="*/ 5922966 h 6943270"/>
              <a:gd name="connsiteX81" fmla="*/ 879254 w 6942798"/>
              <a:gd name="connsiteY81" fmla="*/ 5724885 h 6943270"/>
              <a:gd name="connsiteX82" fmla="*/ 979193 w 6942798"/>
              <a:gd name="connsiteY82" fmla="*/ 5835996 h 6943270"/>
              <a:gd name="connsiteX83" fmla="*/ 952049 w 6942798"/>
              <a:gd name="connsiteY83" fmla="*/ 5861922 h 6943270"/>
              <a:gd name="connsiteX84" fmla="*/ 850876 w 6942798"/>
              <a:gd name="connsiteY84" fmla="*/ 5749576 h 6943270"/>
              <a:gd name="connsiteX85" fmla="*/ 6083474 w 6942798"/>
              <a:gd name="connsiteY85" fmla="*/ 5701212 h 6943270"/>
              <a:gd name="connsiteX86" fmla="*/ 6111854 w 6942798"/>
              <a:gd name="connsiteY86" fmla="*/ 5725905 h 6943270"/>
              <a:gd name="connsiteX87" fmla="*/ 6010672 w 6942798"/>
              <a:gd name="connsiteY87" fmla="*/ 5839495 h 6943270"/>
              <a:gd name="connsiteX88" fmla="*/ 5982292 w 6942798"/>
              <a:gd name="connsiteY88" fmla="*/ 5813567 h 6943270"/>
              <a:gd name="connsiteX89" fmla="*/ 6083474 w 6942798"/>
              <a:gd name="connsiteY89" fmla="*/ 5701212 h 6943270"/>
              <a:gd name="connsiteX90" fmla="*/ 689864 w 6942798"/>
              <a:gd name="connsiteY90" fmla="*/ 5488185 h 6943270"/>
              <a:gd name="connsiteX91" fmla="*/ 781112 w 6942798"/>
              <a:gd name="connsiteY91" fmla="*/ 5607985 h 6943270"/>
              <a:gd name="connsiteX92" fmla="*/ 751518 w 6942798"/>
              <a:gd name="connsiteY92" fmla="*/ 5631451 h 6943270"/>
              <a:gd name="connsiteX93" fmla="*/ 660270 w 6942798"/>
              <a:gd name="connsiteY93" fmla="*/ 5510416 h 6943270"/>
              <a:gd name="connsiteX94" fmla="*/ 6269143 w 6942798"/>
              <a:gd name="connsiteY94" fmla="*/ 5462020 h 6943270"/>
              <a:gd name="connsiteX95" fmla="*/ 6299970 w 6942798"/>
              <a:gd name="connsiteY95" fmla="*/ 5484253 h 6943270"/>
              <a:gd name="connsiteX96" fmla="*/ 6209955 w 6942798"/>
              <a:gd name="connsiteY96" fmla="*/ 5606532 h 6943270"/>
              <a:gd name="connsiteX97" fmla="*/ 6179128 w 6942798"/>
              <a:gd name="connsiteY97" fmla="*/ 5583064 h 6943270"/>
              <a:gd name="connsiteX98" fmla="*/ 6269143 w 6942798"/>
              <a:gd name="connsiteY98" fmla="*/ 5462020 h 6943270"/>
              <a:gd name="connsiteX99" fmla="*/ 522887 w 6942798"/>
              <a:gd name="connsiteY99" fmla="*/ 5235289 h 6943270"/>
              <a:gd name="connsiteX100" fmla="*/ 602963 w 6942798"/>
              <a:gd name="connsiteY100" fmla="*/ 5362536 h 6943270"/>
              <a:gd name="connsiteX101" fmla="*/ 572164 w 6942798"/>
              <a:gd name="connsiteY101" fmla="*/ 5383538 h 6943270"/>
              <a:gd name="connsiteX102" fmla="*/ 492088 w 6942798"/>
              <a:gd name="connsiteY102" fmla="*/ 5255056 h 6943270"/>
              <a:gd name="connsiteX103" fmla="*/ 6434870 w 6942798"/>
              <a:gd name="connsiteY103" fmla="*/ 5207882 h 6943270"/>
              <a:gd name="connsiteX104" fmla="*/ 6466905 w 6942798"/>
              <a:gd name="connsiteY104" fmla="*/ 5227650 h 6943270"/>
              <a:gd name="connsiteX105" fmla="*/ 6386819 w 6942798"/>
              <a:gd name="connsiteY105" fmla="*/ 5357377 h 6943270"/>
              <a:gd name="connsiteX106" fmla="*/ 6354784 w 6942798"/>
              <a:gd name="connsiteY106" fmla="*/ 5336374 h 6943270"/>
              <a:gd name="connsiteX107" fmla="*/ 6434870 w 6942798"/>
              <a:gd name="connsiteY107" fmla="*/ 5207882 h 6943270"/>
              <a:gd name="connsiteX108" fmla="*/ 379553 w 6942798"/>
              <a:gd name="connsiteY108" fmla="*/ 4968690 h 6943270"/>
              <a:gd name="connsiteX109" fmla="*/ 447236 w 6942798"/>
              <a:gd name="connsiteY109" fmla="*/ 5103378 h 6943270"/>
              <a:gd name="connsiteX110" fmla="*/ 415240 w 6942798"/>
              <a:gd name="connsiteY110" fmla="*/ 5120677 h 6943270"/>
              <a:gd name="connsiteX111" fmla="*/ 346327 w 6942798"/>
              <a:gd name="connsiteY111" fmla="*/ 4985989 h 6943270"/>
              <a:gd name="connsiteX112" fmla="*/ 6575711 w 6942798"/>
              <a:gd name="connsiteY112" fmla="*/ 4940037 h 6943270"/>
              <a:gd name="connsiteX113" fmla="*/ 6610168 w 6942798"/>
              <a:gd name="connsiteY113" fmla="*/ 4956101 h 6943270"/>
              <a:gd name="connsiteX114" fmla="*/ 6542485 w 6942798"/>
              <a:gd name="connsiteY114" fmla="*/ 5092024 h 6943270"/>
              <a:gd name="connsiteX115" fmla="*/ 6509259 w 6942798"/>
              <a:gd name="connsiteY115" fmla="*/ 5073489 h 6943270"/>
              <a:gd name="connsiteX116" fmla="*/ 6575711 w 6942798"/>
              <a:gd name="connsiteY116" fmla="*/ 4940037 h 6943270"/>
              <a:gd name="connsiteX117" fmla="*/ 259900 w 6942798"/>
              <a:gd name="connsiteY117" fmla="*/ 4692124 h 6943270"/>
              <a:gd name="connsiteX118" fmla="*/ 316432 w 6942798"/>
              <a:gd name="connsiteY118" fmla="*/ 4830527 h 6943270"/>
              <a:gd name="connsiteX119" fmla="*/ 282021 w 6942798"/>
              <a:gd name="connsiteY119" fmla="*/ 4845356 h 6943270"/>
              <a:gd name="connsiteX120" fmla="*/ 225489 w 6942798"/>
              <a:gd name="connsiteY120" fmla="*/ 4705717 h 6943270"/>
              <a:gd name="connsiteX121" fmla="*/ 6694128 w 6942798"/>
              <a:gd name="connsiteY121" fmla="*/ 4659734 h 6943270"/>
              <a:gd name="connsiteX122" fmla="*/ 6729768 w 6942798"/>
              <a:gd name="connsiteY122" fmla="*/ 4673329 h 6943270"/>
              <a:gd name="connsiteX123" fmla="*/ 6673236 w 6942798"/>
              <a:gd name="connsiteY123" fmla="*/ 4815458 h 6943270"/>
              <a:gd name="connsiteX124" fmla="*/ 6638825 w 6942798"/>
              <a:gd name="connsiteY124" fmla="*/ 4799391 h 6943270"/>
              <a:gd name="connsiteX125" fmla="*/ 6694128 w 6942798"/>
              <a:gd name="connsiteY125" fmla="*/ 4659734 h 6943270"/>
              <a:gd name="connsiteX126" fmla="*/ 165127 w 6942798"/>
              <a:gd name="connsiteY126" fmla="*/ 4404343 h 6943270"/>
              <a:gd name="connsiteX127" fmla="*/ 208048 w 6942798"/>
              <a:gd name="connsiteY127" fmla="*/ 4547708 h 6943270"/>
              <a:gd name="connsiteX128" fmla="*/ 173711 w 6942798"/>
              <a:gd name="connsiteY128" fmla="*/ 4560067 h 6943270"/>
              <a:gd name="connsiteX129" fmla="*/ 129563 w 6942798"/>
              <a:gd name="connsiteY129" fmla="*/ 4414230 h 6943270"/>
              <a:gd name="connsiteX130" fmla="*/ 6786392 w 6942798"/>
              <a:gd name="connsiteY130" fmla="*/ 4371952 h 6943270"/>
              <a:gd name="connsiteX131" fmla="*/ 6821956 w 6942798"/>
              <a:gd name="connsiteY131" fmla="*/ 4380603 h 6943270"/>
              <a:gd name="connsiteX132" fmla="*/ 6779035 w 6942798"/>
              <a:gd name="connsiteY132" fmla="*/ 4527676 h 6943270"/>
              <a:gd name="connsiteX133" fmla="*/ 6743471 w 6942798"/>
              <a:gd name="connsiteY133" fmla="*/ 4515317 h 6943270"/>
              <a:gd name="connsiteX134" fmla="*/ 6786392 w 6942798"/>
              <a:gd name="connsiteY134" fmla="*/ 4371952 h 6943270"/>
              <a:gd name="connsiteX135" fmla="*/ 96483 w 6942798"/>
              <a:gd name="connsiteY135" fmla="*/ 4109094 h 6943270"/>
              <a:gd name="connsiteX136" fmla="*/ 127072 w 6942798"/>
              <a:gd name="connsiteY136" fmla="*/ 4256167 h 6943270"/>
              <a:gd name="connsiteX137" fmla="*/ 90365 w 6942798"/>
              <a:gd name="connsiteY137" fmla="*/ 4264818 h 6943270"/>
              <a:gd name="connsiteX138" fmla="*/ 58553 w 6942798"/>
              <a:gd name="connsiteY138" fmla="*/ 4116509 h 6943270"/>
              <a:gd name="connsiteX139" fmla="*/ 6852547 w 6942798"/>
              <a:gd name="connsiteY139" fmla="*/ 4075457 h 6943270"/>
              <a:gd name="connsiteX140" fmla="*/ 6889229 w 6942798"/>
              <a:gd name="connsiteY140" fmla="*/ 4082872 h 6943270"/>
              <a:gd name="connsiteX141" fmla="*/ 6858661 w 6942798"/>
              <a:gd name="connsiteY141" fmla="*/ 4231181 h 6943270"/>
              <a:gd name="connsiteX142" fmla="*/ 6823202 w 6942798"/>
              <a:gd name="connsiteY142" fmla="*/ 4222530 h 6943270"/>
              <a:gd name="connsiteX143" fmla="*/ 6852547 w 6942798"/>
              <a:gd name="connsiteY143" fmla="*/ 4075457 h 6943270"/>
              <a:gd name="connsiteX144" fmla="*/ 53957 w 6942798"/>
              <a:gd name="connsiteY144" fmla="*/ 3810104 h 6943270"/>
              <a:gd name="connsiteX145" fmla="*/ 71011 w 6942798"/>
              <a:gd name="connsiteY145" fmla="*/ 3958393 h 6943270"/>
              <a:gd name="connsiteX146" fmla="*/ 34468 w 6942798"/>
              <a:gd name="connsiteY146" fmla="*/ 3963336 h 6943270"/>
              <a:gd name="connsiteX147" fmla="*/ 16196 w 6942798"/>
              <a:gd name="connsiteY147" fmla="*/ 3812575 h 6943270"/>
              <a:gd name="connsiteX148" fmla="*/ 6891352 w 6942798"/>
              <a:gd name="connsiteY148" fmla="*/ 3775222 h 6943270"/>
              <a:gd name="connsiteX149" fmla="*/ 6929094 w 6942798"/>
              <a:gd name="connsiteY149" fmla="*/ 3778929 h 6943270"/>
              <a:gd name="connsiteX150" fmla="*/ 6912049 w 6942798"/>
              <a:gd name="connsiteY150" fmla="*/ 3929700 h 6943270"/>
              <a:gd name="connsiteX151" fmla="*/ 6875525 w 6942798"/>
              <a:gd name="connsiteY151" fmla="*/ 3924757 h 6943270"/>
              <a:gd name="connsiteX152" fmla="*/ 6891352 w 6942798"/>
              <a:gd name="connsiteY152" fmla="*/ 3775222 h 6943270"/>
              <a:gd name="connsiteX153" fmla="*/ 0 w 6942798"/>
              <a:gd name="connsiteY153" fmla="*/ 3507376 h 6943270"/>
              <a:gd name="connsiteX154" fmla="*/ 36274 w 6942798"/>
              <a:gd name="connsiteY154" fmla="*/ 3507376 h 6943270"/>
              <a:gd name="connsiteX155" fmla="*/ 41111 w 6942798"/>
              <a:gd name="connsiteY155" fmla="*/ 3656892 h 6943270"/>
              <a:gd name="connsiteX156" fmla="*/ 4837 w 6942798"/>
              <a:gd name="connsiteY156" fmla="*/ 3659363 h 6943270"/>
              <a:gd name="connsiteX157" fmla="*/ 0 w 6942798"/>
              <a:gd name="connsiteY157" fmla="*/ 3507376 h 6943270"/>
              <a:gd name="connsiteX158" fmla="*/ 6941589 w 6942798"/>
              <a:gd name="connsiteY158" fmla="*/ 3403976 h 6943270"/>
              <a:gd name="connsiteX159" fmla="*/ 6942798 w 6942798"/>
              <a:gd name="connsiteY159" fmla="*/ 3472110 h 6943270"/>
              <a:gd name="connsiteX160" fmla="*/ 6939171 w 6942798"/>
              <a:gd name="connsiteY160" fmla="*/ 3624481 h 6943270"/>
              <a:gd name="connsiteX161" fmla="*/ 6901687 w 6942798"/>
              <a:gd name="connsiteY161" fmla="*/ 3622004 h 6943270"/>
              <a:gd name="connsiteX162" fmla="*/ 6905314 w 6942798"/>
              <a:gd name="connsiteY162" fmla="*/ 3472110 h 6943270"/>
              <a:gd name="connsiteX163" fmla="*/ 6904105 w 6942798"/>
              <a:gd name="connsiteY163" fmla="*/ 3405215 h 6943270"/>
              <a:gd name="connsiteX164" fmla="*/ 9765 w 6942798"/>
              <a:gd name="connsiteY164" fmla="*/ 3200912 h 6943270"/>
              <a:gd name="connsiteX165" fmla="*/ 47341 w 6942798"/>
              <a:gd name="connsiteY165" fmla="*/ 3204619 h 6943270"/>
              <a:gd name="connsiteX166" fmla="*/ 38856 w 6942798"/>
              <a:gd name="connsiteY166" fmla="*/ 3354144 h 6943270"/>
              <a:gd name="connsiteX167" fmla="*/ 2492 w 6942798"/>
              <a:gd name="connsiteY167" fmla="*/ 3352909 h 6943270"/>
              <a:gd name="connsiteX168" fmla="*/ 9765 w 6942798"/>
              <a:gd name="connsiteY168" fmla="*/ 3200912 h 6943270"/>
              <a:gd name="connsiteX169" fmla="*/ 6923169 w 6942798"/>
              <a:gd name="connsiteY169" fmla="*/ 3098757 h 6943270"/>
              <a:gd name="connsiteX170" fmla="*/ 6935323 w 6942798"/>
              <a:gd name="connsiteY170" fmla="*/ 3249518 h 6943270"/>
              <a:gd name="connsiteX171" fmla="*/ 6897645 w 6942798"/>
              <a:gd name="connsiteY171" fmla="*/ 3251989 h 6943270"/>
              <a:gd name="connsiteX172" fmla="*/ 6885491 w 6942798"/>
              <a:gd name="connsiteY172" fmla="*/ 3102464 h 6943270"/>
              <a:gd name="connsiteX173" fmla="*/ 46873 w 6942798"/>
              <a:gd name="connsiteY173" fmla="*/ 2896939 h 6943270"/>
              <a:gd name="connsiteX174" fmla="*/ 83468 w 6942798"/>
              <a:gd name="connsiteY174" fmla="*/ 2904355 h 6943270"/>
              <a:gd name="connsiteX175" fmla="*/ 62731 w 6942798"/>
              <a:gd name="connsiteY175" fmla="*/ 3052663 h 6943270"/>
              <a:gd name="connsiteX176" fmla="*/ 24916 w 6942798"/>
              <a:gd name="connsiteY176" fmla="*/ 3047720 h 6943270"/>
              <a:gd name="connsiteX177" fmla="*/ 46873 w 6942798"/>
              <a:gd name="connsiteY177" fmla="*/ 2896939 h 6943270"/>
              <a:gd name="connsiteX178" fmla="*/ 6876052 w 6942798"/>
              <a:gd name="connsiteY178" fmla="*/ 2794784 h 6943270"/>
              <a:gd name="connsiteX179" fmla="*/ 6902932 w 6942798"/>
              <a:gd name="connsiteY179" fmla="*/ 2944329 h 6943270"/>
              <a:gd name="connsiteX180" fmla="*/ 6865055 w 6942798"/>
              <a:gd name="connsiteY180" fmla="*/ 2950508 h 6943270"/>
              <a:gd name="connsiteX181" fmla="*/ 6839397 w 6942798"/>
              <a:gd name="connsiteY181" fmla="*/ 2802200 h 6943270"/>
              <a:gd name="connsiteX182" fmla="*/ 110275 w 6942798"/>
              <a:gd name="connsiteY182" fmla="*/ 2597949 h 6943270"/>
              <a:gd name="connsiteX183" fmla="*/ 147004 w 6942798"/>
              <a:gd name="connsiteY183" fmla="*/ 2607836 h 6943270"/>
              <a:gd name="connsiteX184" fmla="*/ 112723 w 6942798"/>
              <a:gd name="connsiteY184" fmla="*/ 2753673 h 6943270"/>
              <a:gd name="connsiteX185" fmla="*/ 75994 w 6942798"/>
              <a:gd name="connsiteY185" fmla="*/ 2746258 h 6943270"/>
              <a:gd name="connsiteX186" fmla="*/ 110275 w 6942798"/>
              <a:gd name="connsiteY186" fmla="*/ 2597949 h 6943270"/>
              <a:gd name="connsiteX187" fmla="*/ 6803923 w 6942798"/>
              <a:gd name="connsiteY187" fmla="*/ 2498285 h 6943270"/>
              <a:gd name="connsiteX188" fmla="*/ 6843135 w 6942798"/>
              <a:gd name="connsiteY188" fmla="*/ 2644122 h 6943270"/>
              <a:gd name="connsiteX189" fmla="*/ 6806374 w 6942798"/>
              <a:gd name="connsiteY189" fmla="*/ 2654009 h 6943270"/>
              <a:gd name="connsiteX190" fmla="*/ 6768387 w 6942798"/>
              <a:gd name="connsiteY190" fmla="*/ 2508172 h 6943270"/>
              <a:gd name="connsiteX191" fmla="*/ 201094 w 6942798"/>
              <a:gd name="connsiteY191" fmla="*/ 2303938 h 6943270"/>
              <a:gd name="connsiteX192" fmla="*/ 235455 w 6942798"/>
              <a:gd name="connsiteY192" fmla="*/ 2317533 h 6943270"/>
              <a:gd name="connsiteX193" fmla="*/ 188822 w 6942798"/>
              <a:gd name="connsiteY193" fmla="*/ 2459662 h 6943270"/>
              <a:gd name="connsiteX194" fmla="*/ 153233 w 6942798"/>
              <a:gd name="connsiteY194" fmla="*/ 2449775 h 6943270"/>
              <a:gd name="connsiteX195" fmla="*/ 201094 w 6942798"/>
              <a:gd name="connsiteY195" fmla="*/ 2303938 h 6943270"/>
              <a:gd name="connsiteX196" fmla="*/ 6705588 w 6942798"/>
              <a:gd name="connsiteY196" fmla="*/ 2208016 h 6943270"/>
              <a:gd name="connsiteX197" fmla="*/ 6757174 w 6942798"/>
              <a:gd name="connsiteY197" fmla="*/ 2350136 h 6943270"/>
              <a:gd name="connsiteX198" fmla="*/ 6721555 w 6942798"/>
              <a:gd name="connsiteY198" fmla="*/ 2362494 h 6943270"/>
              <a:gd name="connsiteX199" fmla="*/ 6669969 w 6942798"/>
              <a:gd name="connsiteY199" fmla="*/ 2221610 h 6943270"/>
              <a:gd name="connsiteX200" fmla="*/ 316873 w 6942798"/>
              <a:gd name="connsiteY200" fmla="*/ 2021147 h 6943270"/>
              <a:gd name="connsiteX201" fmla="*/ 350067 w 6942798"/>
              <a:gd name="connsiteY201" fmla="*/ 2037213 h 6943270"/>
              <a:gd name="connsiteX202" fmla="*/ 291056 w 6942798"/>
              <a:gd name="connsiteY202" fmla="*/ 2175625 h 6943270"/>
              <a:gd name="connsiteX203" fmla="*/ 256633 w 6942798"/>
              <a:gd name="connsiteY203" fmla="*/ 2160795 h 6943270"/>
              <a:gd name="connsiteX204" fmla="*/ 316873 w 6942798"/>
              <a:gd name="connsiteY204" fmla="*/ 2021147 h 6943270"/>
              <a:gd name="connsiteX205" fmla="*/ 6581098 w 6942798"/>
              <a:gd name="connsiteY205" fmla="*/ 1930201 h 6943270"/>
              <a:gd name="connsiteX206" fmla="*/ 6646300 w 6942798"/>
              <a:gd name="connsiteY206" fmla="*/ 2067360 h 6943270"/>
              <a:gd name="connsiteX207" fmla="*/ 6611854 w 6942798"/>
              <a:gd name="connsiteY207" fmla="*/ 2082188 h 6943270"/>
              <a:gd name="connsiteX208" fmla="*/ 6547882 w 6942798"/>
              <a:gd name="connsiteY208" fmla="*/ 1946265 h 6943270"/>
              <a:gd name="connsiteX209" fmla="*/ 456351 w 6942798"/>
              <a:gd name="connsiteY209" fmla="*/ 1749564 h 6943270"/>
              <a:gd name="connsiteX210" fmla="*/ 489596 w 6942798"/>
              <a:gd name="connsiteY210" fmla="*/ 1768098 h 6943270"/>
              <a:gd name="connsiteX211" fmla="*/ 418180 w 6942798"/>
              <a:gd name="connsiteY211" fmla="*/ 1900305 h 6943270"/>
              <a:gd name="connsiteX212" fmla="*/ 383704 w 6942798"/>
              <a:gd name="connsiteY212" fmla="*/ 1881772 h 6943270"/>
              <a:gd name="connsiteX213" fmla="*/ 456351 w 6942798"/>
              <a:gd name="connsiteY213" fmla="*/ 1749564 h 6943270"/>
              <a:gd name="connsiteX214" fmla="*/ 6432898 w 6942798"/>
              <a:gd name="connsiteY214" fmla="*/ 1662359 h 6943270"/>
              <a:gd name="connsiteX215" fmla="*/ 6509259 w 6942798"/>
              <a:gd name="connsiteY215" fmla="*/ 1793322 h 6943270"/>
              <a:gd name="connsiteX216" fmla="*/ 6476005 w 6942798"/>
              <a:gd name="connsiteY216" fmla="*/ 1811854 h 6943270"/>
              <a:gd name="connsiteX217" fmla="*/ 6400875 w 6942798"/>
              <a:gd name="connsiteY217" fmla="*/ 1682127 h 6943270"/>
              <a:gd name="connsiteX218" fmla="*/ 620740 w 6942798"/>
              <a:gd name="connsiteY218" fmla="*/ 1490440 h 6943270"/>
              <a:gd name="connsiteX219" fmla="*/ 651550 w 6942798"/>
              <a:gd name="connsiteY219" fmla="*/ 1511441 h 6943270"/>
              <a:gd name="connsiteX220" fmla="*/ 568979 w 6942798"/>
              <a:gd name="connsiteY220" fmla="*/ 1637443 h 6943270"/>
              <a:gd name="connsiteX221" fmla="*/ 536937 w 6942798"/>
              <a:gd name="connsiteY221" fmla="*/ 1616443 h 6943270"/>
              <a:gd name="connsiteX222" fmla="*/ 620740 w 6942798"/>
              <a:gd name="connsiteY222" fmla="*/ 1490440 h 6943270"/>
              <a:gd name="connsiteX223" fmla="*/ 6262271 w 6942798"/>
              <a:gd name="connsiteY223" fmla="*/ 1409463 h 6943270"/>
              <a:gd name="connsiteX224" fmla="*/ 6349801 w 6942798"/>
              <a:gd name="connsiteY224" fmla="*/ 1532978 h 6943270"/>
              <a:gd name="connsiteX225" fmla="*/ 6318981 w 6942798"/>
              <a:gd name="connsiteY225" fmla="*/ 1553975 h 6943270"/>
              <a:gd name="connsiteX226" fmla="*/ 6231451 w 6942798"/>
              <a:gd name="connsiteY226" fmla="*/ 1431696 h 6943270"/>
              <a:gd name="connsiteX227" fmla="*/ 806323 w 6942798"/>
              <a:gd name="connsiteY227" fmla="*/ 1246265 h 6943270"/>
              <a:gd name="connsiteX228" fmla="*/ 835926 w 6942798"/>
              <a:gd name="connsiteY228" fmla="*/ 1270964 h 6943270"/>
              <a:gd name="connsiteX229" fmla="*/ 742183 w 6942798"/>
              <a:gd name="connsiteY229" fmla="*/ 1388285 h 6943270"/>
              <a:gd name="connsiteX230" fmla="*/ 711347 w 6942798"/>
              <a:gd name="connsiteY230" fmla="*/ 1364821 h 6943270"/>
              <a:gd name="connsiteX231" fmla="*/ 806323 w 6942798"/>
              <a:gd name="connsiteY231" fmla="*/ 1246265 h 6943270"/>
              <a:gd name="connsiteX232" fmla="*/ 6069220 w 6942798"/>
              <a:gd name="connsiteY232" fmla="*/ 1171517 h 6943270"/>
              <a:gd name="connsiteX233" fmla="*/ 6167916 w 6942798"/>
              <a:gd name="connsiteY233" fmla="*/ 1286351 h 6943270"/>
              <a:gd name="connsiteX234" fmla="*/ 6138307 w 6942798"/>
              <a:gd name="connsiteY234" fmla="*/ 1311046 h 6943270"/>
              <a:gd name="connsiteX235" fmla="*/ 6040845 w 6942798"/>
              <a:gd name="connsiteY235" fmla="*/ 1196213 h 6943270"/>
              <a:gd name="connsiteX236" fmla="*/ 1013084 w 6942798"/>
              <a:gd name="connsiteY236" fmla="*/ 1020776 h 6943270"/>
              <a:gd name="connsiteX237" fmla="*/ 1040233 w 6942798"/>
              <a:gd name="connsiteY237" fmla="*/ 1047934 h 6943270"/>
              <a:gd name="connsiteX238" fmla="*/ 936574 w 6942798"/>
              <a:gd name="connsiteY238" fmla="*/ 1156567 h 6943270"/>
              <a:gd name="connsiteX239" fmla="*/ 909425 w 6942798"/>
              <a:gd name="connsiteY239" fmla="*/ 1130644 h 6943270"/>
              <a:gd name="connsiteX240" fmla="*/ 1013084 w 6942798"/>
              <a:gd name="connsiteY240" fmla="*/ 1020776 h 6943270"/>
              <a:gd name="connsiteX241" fmla="*/ 5857462 w 6942798"/>
              <a:gd name="connsiteY241" fmla="*/ 951012 h 6943270"/>
              <a:gd name="connsiteX242" fmla="*/ 5964852 w 6942798"/>
              <a:gd name="connsiteY242" fmla="*/ 1058393 h 6943270"/>
              <a:gd name="connsiteX243" fmla="*/ 5937696 w 6942798"/>
              <a:gd name="connsiteY243" fmla="*/ 1084312 h 6943270"/>
              <a:gd name="connsiteX244" fmla="*/ 5830306 w 6942798"/>
              <a:gd name="connsiteY244" fmla="*/ 978166 h 6943270"/>
              <a:gd name="connsiteX245" fmla="*/ 1239774 w 6942798"/>
              <a:gd name="connsiteY245" fmla="*/ 813975 h 6943270"/>
              <a:gd name="connsiteX246" fmla="*/ 1263233 w 6942798"/>
              <a:gd name="connsiteY246" fmla="*/ 842350 h 6943270"/>
              <a:gd name="connsiteX247" fmla="*/ 1150878 w 6942798"/>
              <a:gd name="connsiteY247" fmla="*/ 941046 h 6943270"/>
              <a:gd name="connsiteX248" fmla="*/ 1124950 w 6942798"/>
              <a:gd name="connsiteY248" fmla="*/ 913905 h 6943270"/>
              <a:gd name="connsiteX249" fmla="*/ 1239774 w 6942798"/>
              <a:gd name="connsiteY249" fmla="*/ 813975 h 6943270"/>
              <a:gd name="connsiteX250" fmla="*/ 5625788 w 6942798"/>
              <a:gd name="connsiteY250" fmla="*/ 750440 h 6943270"/>
              <a:gd name="connsiteX251" fmla="*/ 5743100 w 6942798"/>
              <a:gd name="connsiteY251" fmla="*/ 846659 h 6943270"/>
              <a:gd name="connsiteX252" fmla="*/ 5717168 w 6942798"/>
              <a:gd name="connsiteY252" fmla="*/ 876265 h 6943270"/>
              <a:gd name="connsiteX253" fmla="*/ 5602326 w 6942798"/>
              <a:gd name="connsiteY253" fmla="*/ 780046 h 6943270"/>
              <a:gd name="connsiteX254" fmla="*/ 1481438 w 6942798"/>
              <a:gd name="connsiteY254" fmla="*/ 627106 h 6943270"/>
              <a:gd name="connsiteX255" fmla="*/ 1503671 w 6942798"/>
              <a:gd name="connsiteY255" fmla="*/ 657930 h 6943270"/>
              <a:gd name="connsiteX256" fmla="*/ 1382627 w 6942798"/>
              <a:gd name="connsiteY256" fmla="*/ 746702 h 6943270"/>
              <a:gd name="connsiteX257" fmla="*/ 1359159 w 6942798"/>
              <a:gd name="connsiteY257" fmla="*/ 717111 h 6943270"/>
              <a:gd name="connsiteX258" fmla="*/ 1481438 w 6942798"/>
              <a:gd name="connsiteY258" fmla="*/ 627106 h 6943270"/>
              <a:gd name="connsiteX259" fmla="*/ 5376655 w 6942798"/>
              <a:gd name="connsiteY259" fmla="*/ 571046 h 6943270"/>
              <a:gd name="connsiteX260" fmla="*/ 5501414 w 6942798"/>
              <a:gd name="connsiteY260" fmla="*/ 657324 h 6943270"/>
              <a:gd name="connsiteX261" fmla="*/ 5479180 w 6942798"/>
              <a:gd name="connsiteY261" fmla="*/ 686905 h 6943270"/>
              <a:gd name="connsiteX262" fmla="*/ 5355656 w 6942798"/>
              <a:gd name="connsiteY262" fmla="*/ 601860 h 6943270"/>
              <a:gd name="connsiteX263" fmla="*/ 1740523 w 6942798"/>
              <a:gd name="connsiteY263" fmla="*/ 463908 h 6943270"/>
              <a:gd name="connsiteX264" fmla="*/ 1759055 w 6942798"/>
              <a:gd name="connsiteY264" fmla="*/ 495935 h 6943270"/>
              <a:gd name="connsiteX265" fmla="*/ 1630563 w 6942798"/>
              <a:gd name="connsiteY265" fmla="*/ 573538 h 6943270"/>
              <a:gd name="connsiteX266" fmla="*/ 1609560 w 6942798"/>
              <a:gd name="connsiteY266" fmla="*/ 541512 h 6943270"/>
              <a:gd name="connsiteX267" fmla="*/ 1740523 w 6942798"/>
              <a:gd name="connsiteY267" fmla="*/ 463908 h 6943270"/>
              <a:gd name="connsiteX268" fmla="*/ 5113823 w 6942798"/>
              <a:gd name="connsiteY268" fmla="*/ 414076 h 6943270"/>
              <a:gd name="connsiteX269" fmla="*/ 5246030 w 6942798"/>
              <a:gd name="connsiteY269" fmla="*/ 487965 h 6943270"/>
              <a:gd name="connsiteX270" fmla="*/ 5226261 w 6942798"/>
              <a:gd name="connsiteY270" fmla="*/ 521214 h 6943270"/>
              <a:gd name="connsiteX271" fmla="*/ 5095289 w 6942798"/>
              <a:gd name="connsiteY271" fmla="*/ 447326 h 6943270"/>
              <a:gd name="connsiteX272" fmla="*/ 2010840 w 6942798"/>
              <a:gd name="connsiteY272" fmla="*/ 321887 h 6943270"/>
              <a:gd name="connsiteX273" fmla="*/ 2026904 w 6942798"/>
              <a:gd name="connsiteY273" fmla="*/ 356344 h 6943270"/>
              <a:gd name="connsiteX274" fmla="*/ 1892216 w 6942798"/>
              <a:gd name="connsiteY274" fmla="*/ 422796 h 6943270"/>
              <a:gd name="connsiteX275" fmla="*/ 1874917 w 6942798"/>
              <a:gd name="connsiteY275" fmla="*/ 388340 h 6943270"/>
              <a:gd name="connsiteX276" fmla="*/ 2010840 w 6942798"/>
              <a:gd name="connsiteY276" fmla="*/ 321887 h 6943270"/>
              <a:gd name="connsiteX277" fmla="*/ 4837289 w 6942798"/>
              <a:gd name="connsiteY277" fmla="*/ 280776 h 6943270"/>
              <a:gd name="connsiteX278" fmla="*/ 4975692 w 6942798"/>
              <a:gd name="connsiteY278" fmla="*/ 343508 h 6943270"/>
              <a:gd name="connsiteX279" fmla="*/ 4959627 w 6942798"/>
              <a:gd name="connsiteY279" fmla="*/ 377948 h 6943270"/>
              <a:gd name="connsiteX280" fmla="*/ 4822460 w 6942798"/>
              <a:gd name="connsiteY280" fmla="*/ 315217 h 6943270"/>
              <a:gd name="connsiteX281" fmla="*/ 2293609 w 6942798"/>
              <a:gd name="connsiteY281" fmla="*/ 206029 h 6943270"/>
              <a:gd name="connsiteX282" fmla="*/ 2307203 w 6942798"/>
              <a:gd name="connsiteY282" fmla="*/ 241662 h 6943270"/>
              <a:gd name="connsiteX283" fmla="*/ 2166319 w 6942798"/>
              <a:gd name="connsiteY283" fmla="*/ 295726 h 6943270"/>
              <a:gd name="connsiteX284" fmla="*/ 2152725 w 6942798"/>
              <a:gd name="connsiteY284" fmla="*/ 260093 h 6943270"/>
              <a:gd name="connsiteX285" fmla="*/ 2293609 w 6942798"/>
              <a:gd name="connsiteY285" fmla="*/ 206029 h 6943270"/>
              <a:gd name="connsiteX286" fmla="*/ 4549543 w 6942798"/>
              <a:gd name="connsiteY286" fmla="*/ 172392 h 6943270"/>
              <a:gd name="connsiteX287" fmla="*/ 4694144 w 6942798"/>
              <a:gd name="connsiteY287" fmla="*/ 222740 h 6943270"/>
              <a:gd name="connsiteX288" fmla="*/ 4680549 w 6942798"/>
              <a:gd name="connsiteY288" fmla="*/ 258352 h 6943270"/>
              <a:gd name="connsiteX289" fmla="*/ 4538420 w 6942798"/>
              <a:gd name="connsiteY289" fmla="*/ 208004 h 6943270"/>
              <a:gd name="connsiteX290" fmla="*/ 2586343 w 6942798"/>
              <a:gd name="connsiteY290" fmla="*/ 115082 h 6943270"/>
              <a:gd name="connsiteX291" fmla="*/ 2596230 w 6942798"/>
              <a:gd name="connsiteY291" fmla="*/ 150637 h 6943270"/>
              <a:gd name="connsiteX292" fmla="*/ 2451629 w 6942798"/>
              <a:gd name="connsiteY292" fmla="*/ 192321 h 6943270"/>
              <a:gd name="connsiteX293" fmla="*/ 2440506 w 6942798"/>
              <a:gd name="connsiteY293" fmla="*/ 156767 h 6943270"/>
              <a:gd name="connsiteX294" fmla="*/ 2586343 w 6942798"/>
              <a:gd name="connsiteY294" fmla="*/ 115082 h 6943270"/>
              <a:gd name="connsiteX295" fmla="*/ 4254319 w 6942798"/>
              <a:gd name="connsiteY295" fmla="*/ 90170 h 6943270"/>
              <a:gd name="connsiteX296" fmla="*/ 4402628 w 6942798"/>
              <a:gd name="connsiteY296" fmla="*/ 128146 h 6943270"/>
              <a:gd name="connsiteX297" fmla="*/ 4391505 w 6942798"/>
              <a:gd name="connsiteY297" fmla="*/ 163672 h 6943270"/>
              <a:gd name="connsiteX298" fmla="*/ 4246904 w 6942798"/>
              <a:gd name="connsiteY298" fmla="*/ 126921 h 6943270"/>
              <a:gd name="connsiteX299" fmla="*/ 2885314 w 6942798"/>
              <a:gd name="connsiteY299" fmla="*/ 50305 h 6943270"/>
              <a:gd name="connsiteX300" fmla="*/ 2892729 w 6942798"/>
              <a:gd name="connsiteY300" fmla="*/ 86974 h 6943270"/>
              <a:gd name="connsiteX301" fmla="*/ 2744420 w 6942798"/>
              <a:gd name="connsiteY301" fmla="*/ 115086 h 6943270"/>
              <a:gd name="connsiteX302" fmla="*/ 2737005 w 6942798"/>
              <a:gd name="connsiteY302" fmla="*/ 78418 h 6943270"/>
              <a:gd name="connsiteX303" fmla="*/ 2885314 w 6942798"/>
              <a:gd name="connsiteY303" fmla="*/ 50305 h 6943270"/>
              <a:gd name="connsiteX304" fmla="*/ 3954103 w 6942798"/>
              <a:gd name="connsiteY304" fmla="*/ 34110 h 6943270"/>
              <a:gd name="connsiteX305" fmla="*/ 4103638 w 6942798"/>
              <a:gd name="connsiteY305" fmla="*/ 58528 h 6943270"/>
              <a:gd name="connsiteX306" fmla="*/ 4097459 w 6942798"/>
              <a:gd name="connsiteY306" fmla="*/ 95154 h 6943270"/>
              <a:gd name="connsiteX307" fmla="*/ 3949160 w 6942798"/>
              <a:gd name="connsiteY307" fmla="*/ 71958 h 6943270"/>
              <a:gd name="connsiteX308" fmla="*/ 3190489 w 6942798"/>
              <a:gd name="connsiteY308" fmla="*/ 12931 h 6943270"/>
              <a:gd name="connsiteX309" fmla="*/ 3192961 w 6942798"/>
              <a:gd name="connsiteY309" fmla="*/ 49436 h 6943270"/>
              <a:gd name="connsiteX310" fmla="*/ 3043426 w 6942798"/>
              <a:gd name="connsiteY310" fmla="*/ 65254 h 6943270"/>
              <a:gd name="connsiteX311" fmla="*/ 3038483 w 6942798"/>
              <a:gd name="connsiteY311" fmla="*/ 27533 h 6943270"/>
              <a:gd name="connsiteX312" fmla="*/ 3190489 w 6942798"/>
              <a:gd name="connsiteY312" fmla="*/ 12931 h 6943270"/>
              <a:gd name="connsiteX313" fmla="*/ 3648904 w 6942798"/>
              <a:gd name="connsiteY313" fmla="*/ 6702 h 6943270"/>
              <a:gd name="connsiteX314" fmla="*/ 3799665 w 6942798"/>
              <a:gd name="connsiteY314" fmla="*/ 16413 h 6943270"/>
              <a:gd name="connsiteX315" fmla="*/ 3797194 w 6942798"/>
              <a:gd name="connsiteY315" fmla="*/ 54042 h 6943270"/>
              <a:gd name="connsiteX316" fmla="*/ 3646433 w 6942798"/>
              <a:gd name="connsiteY316" fmla="*/ 43118 h 6943270"/>
              <a:gd name="connsiteX317" fmla="*/ 3495692 w 6942798"/>
              <a:gd name="connsiteY317" fmla="*/ 473 h 6943270"/>
              <a:gd name="connsiteX318" fmla="*/ 3495692 w 6942798"/>
              <a:gd name="connsiteY318" fmla="*/ 37886 h 6943270"/>
              <a:gd name="connsiteX319" fmla="*/ 3344941 w 6942798"/>
              <a:gd name="connsiteY319" fmla="*/ 39093 h 6943270"/>
              <a:gd name="connsiteX320" fmla="*/ 3343705 w 6942798"/>
              <a:gd name="connsiteY320" fmla="*/ 2887 h 6943270"/>
              <a:gd name="connsiteX321" fmla="*/ 3495692 w 6942798"/>
              <a:gd name="connsiteY321" fmla="*/ 473 h 694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6942798" h="6943270">
                <a:moveTo>
                  <a:pt x="3261463" y="6900913"/>
                </a:moveTo>
                <a:cubicBezTo>
                  <a:pt x="3312129" y="6903333"/>
                  <a:pt x="3362794" y="6905754"/>
                  <a:pt x="3412224" y="6906964"/>
                </a:cubicBezTo>
                <a:lnTo>
                  <a:pt x="3412224" y="6943270"/>
                </a:lnTo>
                <a:cubicBezTo>
                  <a:pt x="3360323" y="6942060"/>
                  <a:pt x="3309657" y="6940850"/>
                  <a:pt x="3258992" y="6937219"/>
                </a:cubicBezTo>
                <a:close/>
                <a:moveTo>
                  <a:pt x="3713727" y="6898421"/>
                </a:moveTo>
                <a:lnTo>
                  <a:pt x="3716198" y="6935996"/>
                </a:lnTo>
                <a:cubicBezTo>
                  <a:pt x="3666771" y="6939633"/>
                  <a:pt x="3614873" y="6940845"/>
                  <a:pt x="3564211" y="6943269"/>
                </a:cubicBezTo>
                <a:lnTo>
                  <a:pt x="3564211" y="6905694"/>
                </a:lnTo>
                <a:cubicBezTo>
                  <a:pt x="3613638" y="6904482"/>
                  <a:pt x="3664300" y="6902057"/>
                  <a:pt x="3713727" y="6898421"/>
                </a:cubicBezTo>
                <a:close/>
                <a:moveTo>
                  <a:pt x="2961197" y="6869768"/>
                </a:moveTo>
                <a:cubicBezTo>
                  <a:pt x="3009394" y="6875859"/>
                  <a:pt x="3060063" y="6883167"/>
                  <a:pt x="3109496" y="6888040"/>
                </a:cubicBezTo>
                <a:lnTo>
                  <a:pt x="3105789" y="6924583"/>
                </a:lnTo>
                <a:cubicBezTo>
                  <a:pt x="3056356" y="6919711"/>
                  <a:pt x="3004451" y="6913620"/>
                  <a:pt x="2955018" y="6906311"/>
                </a:cubicBezTo>
                <a:close/>
                <a:moveTo>
                  <a:pt x="4013991" y="6863535"/>
                </a:moveTo>
                <a:lnTo>
                  <a:pt x="4020170" y="6900113"/>
                </a:lnTo>
                <a:cubicBezTo>
                  <a:pt x="3970737" y="6908648"/>
                  <a:pt x="3920068" y="6915964"/>
                  <a:pt x="3870635" y="6920841"/>
                </a:cubicBezTo>
                <a:lnTo>
                  <a:pt x="3865692" y="6884263"/>
                </a:lnTo>
                <a:cubicBezTo>
                  <a:pt x="3915125" y="6878166"/>
                  <a:pt x="3965794" y="6872070"/>
                  <a:pt x="4013991" y="6863535"/>
                </a:cubicBezTo>
                <a:close/>
                <a:moveTo>
                  <a:pt x="2663430" y="6811216"/>
                </a:moveTo>
                <a:cubicBezTo>
                  <a:pt x="2711631" y="6822228"/>
                  <a:pt x="2761067" y="6833240"/>
                  <a:pt x="2810503" y="6843028"/>
                </a:cubicBezTo>
                <a:lnTo>
                  <a:pt x="2803088" y="6879735"/>
                </a:lnTo>
                <a:cubicBezTo>
                  <a:pt x="2753651" y="6869947"/>
                  <a:pt x="2704215" y="6858935"/>
                  <a:pt x="2654779" y="6847923"/>
                </a:cubicBezTo>
                <a:close/>
                <a:moveTo>
                  <a:pt x="4311755" y="6803741"/>
                </a:moveTo>
                <a:lnTo>
                  <a:pt x="4320406" y="6839224"/>
                </a:lnTo>
                <a:cubicBezTo>
                  <a:pt x="4270970" y="6851460"/>
                  <a:pt x="4222770" y="6862472"/>
                  <a:pt x="4172097" y="6872260"/>
                </a:cubicBezTo>
                <a:lnTo>
                  <a:pt x="4164682" y="6835553"/>
                </a:lnTo>
                <a:cubicBezTo>
                  <a:pt x="4214118" y="6826989"/>
                  <a:pt x="4263554" y="6814753"/>
                  <a:pt x="4311755" y="6803741"/>
                </a:cubicBezTo>
                <a:close/>
                <a:moveTo>
                  <a:pt x="2371898" y="6726502"/>
                </a:moveTo>
                <a:cubicBezTo>
                  <a:pt x="2420096" y="6742452"/>
                  <a:pt x="2468293" y="6757175"/>
                  <a:pt x="2515254" y="6771898"/>
                </a:cubicBezTo>
                <a:lnTo>
                  <a:pt x="2505367" y="6807478"/>
                </a:lnTo>
                <a:cubicBezTo>
                  <a:pt x="2455934" y="6793982"/>
                  <a:pt x="2407737" y="6778032"/>
                  <a:pt x="2360776" y="6763309"/>
                </a:cubicBezTo>
                <a:close/>
                <a:moveTo>
                  <a:pt x="4602054" y="6716535"/>
                </a:moveTo>
                <a:lnTo>
                  <a:pt x="4614413" y="6752124"/>
                </a:lnTo>
                <a:cubicBezTo>
                  <a:pt x="4566213" y="6768077"/>
                  <a:pt x="4518012" y="6784031"/>
                  <a:pt x="4469812" y="6798757"/>
                </a:cubicBezTo>
                <a:lnTo>
                  <a:pt x="4458689" y="6761941"/>
                </a:lnTo>
                <a:cubicBezTo>
                  <a:pt x="4506889" y="6748442"/>
                  <a:pt x="4553854" y="6732489"/>
                  <a:pt x="4602054" y="6716535"/>
                </a:cubicBezTo>
                <a:close/>
                <a:moveTo>
                  <a:pt x="2089074" y="6616872"/>
                </a:moveTo>
                <a:cubicBezTo>
                  <a:pt x="2134799" y="6637772"/>
                  <a:pt x="2181761" y="6656213"/>
                  <a:pt x="2228722" y="6674654"/>
                </a:cubicBezTo>
                <a:lnTo>
                  <a:pt x="2213892" y="6710306"/>
                </a:lnTo>
                <a:cubicBezTo>
                  <a:pt x="2168167" y="6691865"/>
                  <a:pt x="2119969" y="6672195"/>
                  <a:pt x="2074244" y="6651295"/>
                </a:cubicBezTo>
                <a:close/>
                <a:moveTo>
                  <a:pt x="4882388" y="6603168"/>
                </a:moveTo>
                <a:lnTo>
                  <a:pt x="4898453" y="6638820"/>
                </a:lnTo>
                <a:cubicBezTo>
                  <a:pt x="4851495" y="6658491"/>
                  <a:pt x="4805772" y="6678161"/>
                  <a:pt x="4758814" y="6696602"/>
                </a:cubicBezTo>
                <a:lnTo>
                  <a:pt x="4745221" y="6662179"/>
                </a:lnTo>
                <a:cubicBezTo>
                  <a:pt x="4790943" y="6643738"/>
                  <a:pt x="4836666" y="6625297"/>
                  <a:pt x="4882388" y="6603168"/>
                </a:cubicBezTo>
                <a:close/>
                <a:moveTo>
                  <a:pt x="1817459" y="6483569"/>
                </a:moveTo>
                <a:cubicBezTo>
                  <a:pt x="1860707" y="6506954"/>
                  <a:pt x="1905191" y="6530339"/>
                  <a:pt x="1950911" y="6552493"/>
                </a:cubicBezTo>
                <a:lnTo>
                  <a:pt x="1934847" y="6585724"/>
                </a:lnTo>
                <a:cubicBezTo>
                  <a:pt x="1889128" y="6563570"/>
                  <a:pt x="1843408" y="6540185"/>
                  <a:pt x="1798924" y="6515569"/>
                </a:cubicBezTo>
                <a:close/>
                <a:moveTo>
                  <a:pt x="5151508" y="6467377"/>
                </a:moveTo>
                <a:lnTo>
                  <a:pt x="5171279" y="6500613"/>
                </a:lnTo>
                <a:cubicBezTo>
                  <a:pt x="5126795" y="6525232"/>
                  <a:pt x="5081075" y="6548621"/>
                  <a:pt x="5037827" y="6570778"/>
                </a:cubicBezTo>
                <a:lnTo>
                  <a:pt x="5019292" y="6537542"/>
                </a:lnTo>
                <a:cubicBezTo>
                  <a:pt x="5065012" y="6515385"/>
                  <a:pt x="5109496" y="6490765"/>
                  <a:pt x="5151508" y="6467377"/>
                </a:cubicBezTo>
                <a:close/>
                <a:moveTo>
                  <a:pt x="1558304" y="6325357"/>
                </a:moveTo>
                <a:cubicBezTo>
                  <a:pt x="1599070" y="6352463"/>
                  <a:pt x="1642306" y="6379569"/>
                  <a:pt x="1684307" y="6405443"/>
                </a:cubicBezTo>
                <a:lnTo>
                  <a:pt x="1665777" y="6437478"/>
                </a:lnTo>
                <a:cubicBezTo>
                  <a:pt x="1622541" y="6411604"/>
                  <a:pt x="1579305" y="6384498"/>
                  <a:pt x="1537304" y="6356159"/>
                </a:cubicBezTo>
                <a:close/>
                <a:moveTo>
                  <a:pt x="5409403" y="6306670"/>
                </a:moveTo>
                <a:lnTo>
                  <a:pt x="5430403" y="6338712"/>
                </a:lnTo>
                <a:cubicBezTo>
                  <a:pt x="5389637" y="6367057"/>
                  <a:pt x="5346401" y="6394170"/>
                  <a:pt x="5303165" y="6421283"/>
                </a:cubicBezTo>
                <a:lnTo>
                  <a:pt x="5283400" y="6389241"/>
                </a:lnTo>
                <a:cubicBezTo>
                  <a:pt x="5325401" y="6363360"/>
                  <a:pt x="5367402" y="6336248"/>
                  <a:pt x="5409403" y="6306670"/>
                </a:cubicBezTo>
                <a:close/>
                <a:moveTo>
                  <a:pt x="1314107" y="6144717"/>
                </a:moveTo>
                <a:cubicBezTo>
                  <a:pt x="1353629" y="6176781"/>
                  <a:pt x="1393150" y="6206378"/>
                  <a:pt x="1433907" y="6237208"/>
                </a:cubicBezTo>
                <a:lnTo>
                  <a:pt x="1410441" y="6266805"/>
                </a:lnTo>
                <a:cubicBezTo>
                  <a:pt x="1369684" y="6237208"/>
                  <a:pt x="1330163" y="6206378"/>
                  <a:pt x="1290641" y="6174314"/>
                </a:cubicBezTo>
                <a:close/>
                <a:moveTo>
                  <a:pt x="5651119" y="6126030"/>
                </a:moveTo>
                <a:lnTo>
                  <a:pt x="5674581" y="6154394"/>
                </a:lnTo>
                <a:cubicBezTo>
                  <a:pt x="5636300" y="6186457"/>
                  <a:pt x="5595550" y="6218521"/>
                  <a:pt x="5556034" y="6248118"/>
                </a:cubicBezTo>
                <a:lnTo>
                  <a:pt x="5533807" y="6218521"/>
                </a:lnTo>
                <a:cubicBezTo>
                  <a:pt x="5573323" y="6188924"/>
                  <a:pt x="5612838" y="6156860"/>
                  <a:pt x="5651119" y="6126030"/>
                </a:cubicBezTo>
                <a:close/>
                <a:moveTo>
                  <a:pt x="1087339" y="5944145"/>
                </a:moveTo>
                <a:cubicBezTo>
                  <a:pt x="1123138" y="5978698"/>
                  <a:pt x="1160172" y="6013251"/>
                  <a:pt x="1197206" y="6046570"/>
                </a:cubicBezTo>
                <a:lnTo>
                  <a:pt x="1172517" y="6074953"/>
                </a:lnTo>
                <a:cubicBezTo>
                  <a:pt x="1134248" y="6041634"/>
                  <a:pt x="1097214" y="6005847"/>
                  <a:pt x="1061415" y="5971294"/>
                </a:cubicBezTo>
                <a:close/>
                <a:moveTo>
                  <a:pt x="5875400" y="5922966"/>
                </a:moveTo>
                <a:lnTo>
                  <a:pt x="5902558" y="5950115"/>
                </a:lnTo>
                <a:cubicBezTo>
                  <a:pt x="5866759" y="5984668"/>
                  <a:pt x="5829725" y="6020455"/>
                  <a:pt x="5792691" y="6053774"/>
                </a:cubicBezTo>
                <a:lnTo>
                  <a:pt x="5766767" y="6025391"/>
                </a:lnTo>
                <a:cubicBezTo>
                  <a:pt x="5803801" y="5992072"/>
                  <a:pt x="5840835" y="5957519"/>
                  <a:pt x="5875400" y="5922966"/>
                </a:cubicBezTo>
                <a:close/>
                <a:moveTo>
                  <a:pt x="879254" y="5724885"/>
                </a:moveTo>
                <a:cubicBezTo>
                  <a:pt x="911333" y="5761922"/>
                  <a:pt x="945880" y="5800194"/>
                  <a:pt x="979193" y="5835996"/>
                </a:cubicBezTo>
                <a:lnTo>
                  <a:pt x="952049" y="5861922"/>
                </a:lnTo>
                <a:cubicBezTo>
                  <a:pt x="917502" y="5826120"/>
                  <a:pt x="884189" y="5787848"/>
                  <a:pt x="850876" y="5749576"/>
                </a:cubicBezTo>
                <a:close/>
                <a:moveTo>
                  <a:pt x="6083474" y="5701212"/>
                </a:moveTo>
                <a:lnTo>
                  <a:pt x="6111854" y="5725905"/>
                </a:lnTo>
                <a:cubicBezTo>
                  <a:pt x="6078538" y="5764180"/>
                  <a:pt x="6045222" y="5802455"/>
                  <a:pt x="6010672" y="5839495"/>
                </a:cubicBezTo>
                <a:lnTo>
                  <a:pt x="5982292" y="5813567"/>
                </a:lnTo>
                <a:cubicBezTo>
                  <a:pt x="6016842" y="5776527"/>
                  <a:pt x="6051392" y="5739487"/>
                  <a:pt x="6083474" y="5701212"/>
                </a:cubicBezTo>
                <a:close/>
                <a:moveTo>
                  <a:pt x="689864" y="5488185"/>
                </a:moveTo>
                <a:cubicBezTo>
                  <a:pt x="719458" y="5527707"/>
                  <a:pt x="750285" y="5568463"/>
                  <a:pt x="781112" y="5607985"/>
                </a:cubicBezTo>
                <a:lnTo>
                  <a:pt x="751518" y="5631451"/>
                </a:lnTo>
                <a:cubicBezTo>
                  <a:pt x="720691" y="5591929"/>
                  <a:pt x="689864" y="5551173"/>
                  <a:pt x="660270" y="5510416"/>
                </a:cubicBezTo>
                <a:close/>
                <a:moveTo>
                  <a:pt x="6269143" y="5462020"/>
                </a:moveTo>
                <a:lnTo>
                  <a:pt x="6299970" y="5484253"/>
                </a:lnTo>
                <a:cubicBezTo>
                  <a:pt x="6270376" y="5526248"/>
                  <a:pt x="6240782" y="5567007"/>
                  <a:pt x="6209955" y="5606532"/>
                </a:cubicBezTo>
                <a:lnTo>
                  <a:pt x="6179128" y="5583064"/>
                </a:lnTo>
                <a:cubicBezTo>
                  <a:pt x="6209955" y="5543540"/>
                  <a:pt x="6240782" y="5502780"/>
                  <a:pt x="6269143" y="5462020"/>
                </a:cubicBezTo>
                <a:close/>
                <a:moveTo>
                  <a:pt x="522887" y="5235289"/>
                </a:moveTo>
                <a:cubicBezTo>
                  <a:pt x="548757" y="5278528"/>
                  <a:pt x="575860" y="5320532"/>
                  <a:pt x="602963" y="5362536"/>
                </a:cubicBezTo>
                <a:lnTo>
                  <a:pt x="572164" y="5383538"/>
                </a:lnTo>
                <a:cubicBezTo>
                  <a:pt x="545062" y="5341534"/>
                  <a:pt x="517959" y="5298295"/>
                  <a:pt x="492088" y="5255056"/>
                </a:cubicBezTo>
                <a:close/>
                <a:moveTo>
                  <a:pt x="6434870" y="5207882"/>
                </a:moveTo>
                <a:lnTo>
                  <a:pt x="6466905" y="5227650"/>
                </a:lnTo>
                <a:cubicBezTo>
                  <a:pt x="6441031" y="5270892"/>
                  <a:pt x="6413925" y="5314135"/>
                  <a:pt x="6386819" y="5357377"/>
                </a:cubicBezTo>
                <a:lnTo>
                  <a:pt x="6354784" y="5336374"/>
                </a:lnTo>
                <a:cubicBezTo>
                  <a:pt x="6381890" y="5294367"/>
                  <a:pt x="6408996" y="5251124"/>
                  <a:pt x="6434870" y="5207882"/>
                </a:cubicBezTo>
                <a:close/>
                <a:moveTo>
                  <a:pt x="379553" y="4968690"/>
                </a:moveTo>
                <a:cubicBezTo>
                  <a:pt x="401704" y="5014410"/>
                  <a:pt x="423855" y="5058894"/>
                  <a:pt x="447236" y="5103378"/>
                </a:cubicBezTo>
                <a:lnTo>
                  <a:pt x="415240" y="5120677"/>
                </a:lnTo>
                <a:cubicBezTo>
                  <a:pt x="390629" y="5076193"/>
                  <a:pt x="368478" y="5031709"/>
                  <a:pt x="346327" y="4985989"/>
                </a:cubicBezTo>
                <a:close/>
                <a:moveTo>
                  <a:pt x="6575711" y="4940037"/>
                </a:moveTo>
                <a:lnTo>
                  <a:pt x="6610168" y="4956101"/>
                </a:lnTo>
                <a:cubicBezTo>
                  <a:pt x="6588017" y="5001820"/>
                  <a:pt x="6565866" y="5047540"/>
                  <a:pt x="6542485" y="5092024"/>
                </a:cubicBezTo>
                <a:lnTo>
                  <a:pt x="6509259" y="5073489"/>
                </a:lnTo>
                <a:cubicBezTo>
                  <a:pt x="6532640" y="5030241"/>
                  <a:pt x="6554791" y="4984521"/>
                  <a:pt x="6575711" y="4940037"/>
                </a:cubicBezTo>
                <a:close/>
                <a:moveTo>
                  <a:pt x="259900" y="4692124"/>
                </a:moveTo>
                <a:cubicBezTo>
                  <a:pt x="277105" y="4737846"/>
                  <a:pt x="296769" y="4784805"/>
                  <a:pt x="316432" y="4830527"/>
                </a:cubicBezTo>
                <a:lnTo>
                  <a:pt x="282021" y="4845356"/>
                </a:lnTo>
                <a:cubicBezTo>
                  <a:pt x="261129" y="4799634"/>
                  <a:pt x="242694" y="4752675"/>
                  <a:pt x="225489" y="4705717"/>
                </a:cubicBezTo>
                <a:close/>
                <a:moveTo>
                  <a:pt x="6694128" y="4659734"/>
                </a:moveTo>
                <a:lnTo>
                  <a:pt x="6729768" y="4673329"/>
                </a:lnTo>
                <a:cubicBezTo>
                  <a:pt x="6711334" y="4720293"/>
                  <a:pt x="6692899" y="4768494"/>
                  <a:pt x="6673236" y="4815458"/>
                </a:cubicBezTo>
                <a:lnTo>
                  <a:pt x="6638825" y="4799391"/>
                </a:lnTo>
                <a:cubicBezTo>
                  <a:pt x="6658488" y="4753663"/>
                  <a:pt x="6675694" y="4706698"/>
                  <a:pt x="6694128" y="4659734"/>
                </a:cubicBezTo>
                <a:close/>
                <a:moveTo>
                  <a:pt x="165127" y="4404343"/>
                </a:moveTo>
                <a:cubicBezTo>
                  <a:pt x="178616" y="4452543"/>
                  <a:pt x="193332" y="4500744"/>
                  <a:pt x="208048" y="4547708"/>
                </a:cubicBezTo>
                <a:lnTo>
                  <a:pt x="173711" y="4560067"/>
                </a:lnTo>
                <a:cubicBezTo>
                  <a:pt x="157769" y="4511867"/>
                  <a:pt x="141826" y="4463666"/>
                  <a:pt x="129563" y="4414230"/>
                </a:cubicBezTo>
                <a:close/>
                <a:moveTo>
                  <a:pt x="6786392" y="4371952"/>
                </a:moveTo>
                <a:lnTo>
                  <a:pt x="6821956" y="4380603"/>
                </a:lnTo>
                <a:cubicBezTo>
                  <a:pt x="6809693" y="4430040"/>
                  <a:pt x="6794977" y="4478240"/>
                  <a:pt x="6779035" y="4527676"/>
                </a:cubicBezTo>
                <a:lnTo>
                  <a:pt x="6743471" y="4515317"/>
                </a:lnTo>
                <a:cubicBezTo>
                  <a:pt x="6759413" y="4468353"/>
                  <a:pt x="6772903" y="4418916"/>
                  <a:pt x="6786392" y="4371952"/>
                </a:cubicBezTo>
                <a:close/>
                <a:moveTo>
                  <a:pt x="96483" y="4109094"/>
                </a:moveTo>
                <a:cubicBezTo>
                  <a:pt x="105048" y="4158530"/>
                  <a:pt x="116060" y="4207966"/>
                  <a:pt x="127072" y="4256167"/>
                </a:cubicBezTo>
                <a:lnTo>
                  <a:pt x="90365" y="4264818"/>
                </a:lnTo>
                <a:cubicBezTo>
                  <a:pt x="79353" y="4215382"/>
                  <a:pt x="68341" y="4165946"/>
                  <a:pt x="58553" y="4116509"/>
                </a:cubicBezTo>
                <a:close/>
                <a:moveTo>
                  <a:pt x="6852547" y="4075457"/>
                </a:moveTo>
                <a:lnTo>
                  <a:pt x="6889229" y="4082872"/>
                </a:lnTo>
                <a:cubicBezTo>
                  <a:pt x="6880670" y="4131073"/>
                  <a:pt x="6869665" y="4181745"/>
                  <a:pt x="6858661" y="4231181"/>
                </a:cubicBezTo>
                <a:lnTo>
                  <a:pt x="6823202" y="4222530"/>
                </a:lnTo>
                <a:cubicBezTo>
                  <a:pt x="6832984" y="4174329"/>
                  <a:pt x="6843988" y="4124893"/>
                  <a:pt x="6852547" y="4075457"/>
                </a:cubicBezTo>
                <a:close/>
                <a:moveTo>
                  <a:pt x="53957" y="3810104"/>
                </a:moveTo>
                <a:cubicBezTo>
                  <a:pt x="57612" y="3858298"/>
                  <a:pt x="63702" y="3908963"/>
                  <a:pt x="71011" y="3958393"/>
                </a:cubicBezTo>
                <a:lnTo>
                  <a:pt x="34468" y="3963336"/>
                </a:lnTo>
                <a:cubicBezTo>
                  <a:pt x="25941" y="3913906"/>
                  <a:pt x="21068" y="3863241"/>
                  <a:pt x="16196" y="3812575"/>
                </a:cubicBezTo>
                <a:close/>
                <a:moveTo>
                  <a:pt x="6891352" y="3775222"/>
                </a:moveTo>
                <a:lnTo>
                  <a:pt x="6929094" y="3778929"/>
                </a:lnTo>
                <a:cubicBezTo>
                  <a:pt x="6924224" y="3829598"/>
                  <a:pt x="6919354" y="3880267"/>
                  <a:pt x="6912049" y="3929700"/>
                </a:cubicBezTo>
                <a:lnTo>
                  <a:pt x="6875525" y="3924757"/>
                </a:lnTo>
                <a:cubicBezTo>
                  <a:pt x="6881612" y="3875324"/>
                  <a:pt x="6887700" y="3825891"/>
                  <a:pt x="6891352" y="3775222"/>
                </a:cubicBezTo>
                <a:close/>
                <a:moveTo>
                  <a:pt x="0" y="3507376"/>
                </a:moveTo>
                <a:lnTo>
                  <a:pt x="36274" y="3507376"/>
                </a:lnTo>
                <a:cubicBezTo>
                  <a:pt x="37484" y="3556803"/>
                  <a:pt x="38693" y="3607465"/>
                  <a:pt x="41111" y="3656892"/>
                </a:cubicBezTo>
                <a:lnTo>
                  <a:pt x="4837" y="3659363"/>
                </a:lnTo>
                <a:cubicBezTo>
                  <a:pt x="2418" y="3608701"/>
                  <a:pt x="0" y="3558039"/>
                  <a:pt x="0" y="3507376"/>
                </a:cubicBezTo>
                <a:close/>
                <a:moveTo>
                  <a:pt x="6941589" y="3403976"/>
                </a:moveTo>
                <a:cubicBezTo>
                  <a:pt x="6941589" y="3426275"/>
                  <a:pt x="6942798" y="3448573"/>
                  <a:pt x="6942798" y="3472110"/>
                </a:cubicBezTo>
                <a:cubicBezTo>
                  <a:pt x="6942798" y="3522900"/>
                  <a:pt x="6940380" y="3573691"/>
                  <a:pt x="6939171" y="3624481"/>
                </a:cubicBezTo>
                <a:lnTo>
                  <a:pt x="6901687" y="3622004"/>
                </a:lnTo>
                <a:cubicBezTo>
                  <a:pt x="6904105" y="3573691"/>
                  <a:pt x="6905314" y="3522900"/>
                  <a:pt x="6905314" y="3472110"/>
                </a:cubicBezTo>
                <a:cubicBezTo>
                  <a:pt x="6905314" y="3449812"/>
                  <a:pt x="6904105" y="3427513"/>
                  <a:pt x="6904105" y="3405215"/>
                </a:cubicBezTo>
                <a:close/>
                <a:moveTo>
                  <a:pt x="9765" y="3200912"/>
                </a:moveTo>
                <a:lnTo>
                  <a:pt x="47341" y="3204619"/>
                </a:lnTo>
                <a:cubicBezTo>
                  <a:pt x="43705" y="3254049"/>
                  <a:pt x="40068" y="3304715"/>
                  <a:pt x="38856" y="3354144"/>
                </a:cubicBezTo>
                <a:lnTo>
                  <a:pt x="2492" y="3352909"/>
                </a:lnTo>
                <a:cubicBezTo>
                  <a:pt x="3704" y="3302243"/>
                  <a:pt x="6128" y="3251578"/>
                  <a:pt x="9765" y="3200912"/>
                </a:cubicBezTo>
                <a:close/>
                <a:moveTo>
                  <a:pt x="6923169" y="3098757"/>
                </a:moveTo>
                <a:cubicBezTo>
                  <a:pt x="6928031" y="3148187"/>
                  <a:pt x="6931677" y="3198852"/>
                  <a:pt x="6935323" y="3249518"/>
                </a:cubicBezTo>
                <a:lnTo>
                  <a:pt x="6897645" y="3251989"/>
                </a:lnTo>
                <a:cubicBezTo>
                  <a:pt x="6895214" y="3201324"/>
                  <a:pt x="6890353" y="3151894"/>
                  <a:pt x="6885491" y="3102464"/>
                </a:cubicBezTo>
                <a:close/>
                <a:moveTo>
                  <a:pt x="46873" y="2896939"/>
                </a:moveTo>
                <a:lnTo>
                  <a:pt x="83468" y="2904355"/>
                </a:lnTo>
                <a:cubicBezTo>
                  <a:pt x="74929" y="2952555"/>
                  <a:pt x="67610" y="3003227"/>
                  <a:pt x="62731" y="3052663"/>
                </a:cubicBezTo>
                <a:lnTo>
                  <a:pt x="24916" y="3047720"/>
                </a:lnTo>
                <a:cubicBezTo>
                  <a:pt x="31015" y="2997048"/>
                  <a:pt x="38334" y="2947611"/>
                  <a:pt x="46873" y="2896939"/>
                </a:cubicBezTo>
                <a:close/>
                <a:moveTo>
                  <a:pt x="6876052" y="2794784"/>
                </a:moveTo>
                <a:cubicBezTo>
                  <a:pt x="6885826" y="2845456"/>
                  <a:pt x="6895601" y="2896128"/>
                  <a:pt x="6902932" y="2944329"/>
                </a:cubicBezTo>
                <a:lnTo>
                  <a:pt x="6865055" y="2950508"/>
                </a:lnTo>
                <a:cubicBezTo>
                  <a:pt x="6857724" y="2901072"/>
                  <a:pt x="6849172" y="2851636"/>
                  <a:pt x="6839397" y="2802200"/>
                </a:cubicBezTo>
                <a:close/>
                <a:moveTo>
                  <a:pt x="110275" y="2597949"/>
                </a:moveTo>
                <a:lnTo>
                  <a:pt x="147004" y="2607836"/>
                </a:lnTo>
                <a:cubicBezTo>
                  <a:pt x="133537" y="2654801"/>
                  <a:pt x="122518" y="2705473"/>
                  <a:pt x="112723" y="2753673"/>
                </a:cubicBezTo>
                <a:lnTo>
                  <a:pt x="75994" y="2746258"/>
                </a:lnTo>
                <a:cubicBezTo>
                  <a:pt x="85788" y="2695586"/>
                  <a:pt x="96807" y="2647385"/>
                  <a:pt x="110275" y="2597949"/>
                </a:cubicBezTo>
                <a:close/>
                <a:moveTo>
                  <a:pt x="6803923" y="2498285"/>
                </a:moveTo>
                <a:cubicBezTo>
                  <a:pt x="6817402" y="2546486"/>
                  <a:pt x="6830881" y="2595922"/>
                  <a:pt x="6843135" y="2644122"/>
                </a:cubicBezTo>
                <a:lnTo>
                  <a:pt x="6806374" y="2654009"/>
                </a:lnTo>
                <a:cubicBezTo>
                  <a:pt x="6795345" y="2604573"/>
                  <a:pt x="6781866" y="2556373"/>
                  <a:pt x="6768387" y="2508172"/>
                </a:cubicBezTo>
                <a:close/>
                <a:moveTo>
                  <a:pt x="201094" y="2303938"/>
                </a:moveTo>
                <a:lnTo>
                  <a:pt x="235455" y="2317533"/>
                </a:lnTo>
                <a:cubicBezTo>
                  <a:pt x="218274" y="2364498"/>
                  <a:pt x="202321" y="2412698"/>
                  <a:pt x="188822" y="2459662"/>
                </a:cubicBezTo>
                <a:lnTo>
                  <a:pt x="153233" y="2449775"/>
                </a:lnTo>
                <a:cubicBezTo>
                  <a:pt x="167959" y="2401575"/>
                  <a:pt x="182686" y="2352139"/>
                  <a:pt x="201094" y="2303938"/>
                </a:cubicBezTo>
                <a:close/>
                <a:moveTo>
                  <a:pt x="6705588" y="2208016"/>
                </a:moveTo>
                <a:cubicBezTo>
                  <a:pt x="6724012" y="2254978"/>
                  <a:pt x="6741207" y="2303175"/>
                  <a:pt x="6757174" y="2350136"/>
                </a:cubicBezTo>
                <a:lnTo>
                  <a:pt x="6721555" y="2362494"/>
                </a:lnTo>
                <a:cubicBezTo>
                  <a:pt x="6705588" y="2315533"/>
                  <a:pt x="6688393" y="2268572"/>
                  <a:pt x="6669969" y="2221610"/>
                </a:cubicBezTo>
                <a:close/>
                <a:moveTo>
                  <a:pt x="316873" y="2021147"/>
                </a:moveTo>
                <a:lnTo>
                  <a:pt x="350067" y="2037213"/>
                </a:lnTo>
                <a:cubicBezTo>
                  <a:pt x="329167" y="2082938"/>
                  <a:pt x="309497" y="2129900"/>
                  <a:pt x="291056" y="2175625"/>
                </a:cubicBezTo>
                <a:lnTo>
                  <a:pt x="256633" y="2160795"/>
                </a:lnTo>
                <a:cubicBezTo>
                  <a:pt x="275074" y="2113834"/>
                  <a:pt x="295974" y="2068109"/>
                  <a:pt x="316873" y="2021147"/>
                </a:cubicBezTo>
                <a:close/>
                <a:moveTo>
                  <a:pt x="6581098" y="1930201"/>
                </a:moveTo>
                <a:cubicBezTo>
                  <a:pt x="6603242" y="1975921"/>
                  <a:pt x="6625386" y="2021641"/>
                  <a:pt x="6646300" y="2067360"/>
                </a:cubicBezTo>
                <a:lnTo>
                  <a:pt x="6611854" y="2082188"/>
                </a:lnTo>
                <a:cubicBezTo>
                  <a:pt x="6590940" y="2037704"/>
                  <a:pt x="6570026" y="1990749"/>
                  <a:pt x="6547882" y="1946265"/>
                </a:cubicBezTo>
                <a:close/>
                <a:moveTo>
                  <a:pt x="456351" y="1749564"/>
                </a:moveTo>
                <a:lnTo>
                  <a:pt x="489596" y="1768098"/>
                </a:lnTo>
                <a:cubicBezTo>
                  <a:pt x="464970" y="1811343"/>
                  <a:pt x="440344" y="1855824"/>
                  <a:pt x="418180" y="1900305"/>
                </a:cubicBezTo>
                <a:lnTo>
                  <a:pt x="383704" y="1881772"/>
                </a:lnTo>
                <a:cubicBezTo>
                  <a:pt x="407099" y="1838526"/>
                  <a:pt x="431725" y="1792810"/>
                  <a:pt x="456351" y="1749564"/>
                </a:cubicBezTo>
                <a:close/>
                <a:moveTo>
                  <a:pt x="6432898" y="1662359"/>
                </a:moveTo>
                <a:cubicBezTo>
                  <a:pt x="6459994" y="1704366"/>
                  <a:pt x="6485858" y="1748844"/>
                  <a:pt x="6509259" y="1793322"/>
                </a:cubicBezTo>
                <a:lnTo>
                  <a:pt x="6476005" y="1811854"/>
                </a:lnTo>
                <a:cubicBezTo>
                  <a:pt x="6452604" y="1768612"/>
                  <a:pt x="6427971" y="1724134"/>
                  <a:pt x="6400875" y="1682127"/>
                </a:cubicBezTo>
                <a:close/>
                <a:moveTo>
                  <a:pt x="620740" y="1490440"/>
                </a:moveTo>
                <a:lnTo>
                  <a:pt x="651550" y="1511441"/>
                </a:lnTo>
                <a:cubicBezTo>
                  <a:pt x="623205" y="1553442"/>
                  <a:pt x="596092" y="1594207"/>
                  <a:pt x="568979" y="1637443"/>
                </a:cubicBezTo>
                <a:lnTo>
                  <a:pt x="536937" y="1616443"/>
                </a:lnTo>
                <a:cubicBezTo>
                  <a:pt x="564050" y="1574442"/>
                  <a:pt x="592395" y="1532441"/>
                  <a:pt x="620740" y="1490440"/>
                </a:cubicBezTo>
                <a:close/>
                <a:moveTo>
                  <a:pt x="6262271" y="1409463"/>
                </a:moveTo>
                <a:cubicBezTo>
                  <a:pt x="6291859" y="1448988"/>
                  <a:pt x="6321446" y="1490983"/>
                  <a:pt x="6349801" y="1532978"/>
                </a:cubicBezTo>
                <a:lnTo>
                  <a:pt x="6318981" y="1553975"/>
                </a:lnTo>
                <a:cubicBezTo>
                  <a:pt x="6290626" y="1511980"/>
                  <a:pt x="6262271" y="1471221"/>
                  <a:pt x="6231451" y="1431696"/>
                </a:cubicBezTo>
                <a:close/>
                <a:moveTo>
                  <a:pt x="806323" y="1246265"/>
                </a:moveTo>
                <a:lnTo>
                  <a:pt x="835926" y="1270964"/>
                </a:lnTo>
                <a:cubicBezTo>
                  <a:pt x="803856" y="1309248"/>
                  <a:pt x="771786" y="1348767"/>
                  <a:pt x="742183" y="1388285"/>
                </a:cubicBezTo>
                <a:lnTo>
                  <a:pt x="711347" y="1364821"/>
                </a:lnTo>
                <a:cubicBezTo>
                  <a:pt x="742183" y="1325302"/>
                  <a:pt x="774253" y="1284549"/>
                  <a:pt x="806323" y="1246265"/>
                </a:cubicBezTo>
                <a:close/>
                <a:moveTo>
                  <a:pt x="6069220" y="1171517"/>
                </a:moveTo>
                <a:cubicBezTo>
                  <a:pt x="6103764" y="1208560"/>
                  <a:pt x="6135840" y="1246838"/>
                  <a:pt x="6167916" y="1286351"/>
                </a:cubicBezTo>
                <a:lnTo>
                  <a:pt x="6138307" y="1311046"/>
                </a:lnTo>
                <a:cubicBezTo>
                  <a:pt x="6107465" y="1271534"/>
                  <a:pt x="6074155" y="1233256"/>
                  <a:pt x="6040845" y="1196213"/>
                </a:cubicBezTo>
                <a:close/>
                <a:moveTo>
                  <a:pt x="1013084" y="1020776"/>
                </a:moveTo>
                <a:lnTo>
                  <a:pt x="1040233" y="1047934"/>
                </a:lnTo>
                <a:cubicBezTo>
                  <a:pt x="1004446" y="1082499"/>
                  <a:pt x="969893" y="1119533"/>
                  <a:pt x="936574" y="1156567"/>
                </a:cubicBezTo>
                <a:lnTo>
                  <a:pt x="909425" y="1130644"/>
                </a:lnTo>
                <a:cubicBezTo>
                  <a:pt x="942744" y="1093610"/>
                  <a:pt x="977297" y="1056576"/>
                  <a:pt x="1013084" y="1020776"/>
                </a:cubicBezTo>
                <a:close/>
                <a:moveTo>
                  <a:pt x="5857462" y="951012"/>
                </a:moveTo>
                <a:cubicBezTo>
                  <a:pt x="5893259" y="985572"/>
                  <a:pt x="5929055" y="1022599"/>
                  <a:pt x="5964852" y="1058393"/>
                </a:cubicBezTo>
                <a:lnTo>
                  <a:pt x="5937696" y="1084312"/>
                </a:lnTo>
                <a:cubicBezTo>
                  <a:pt x="5903134" y="1048519"/>
                  <a:pt x="5866103" y="1012725"/>
                  <a:pt x="5830306" y="978166"/>
                </a:cubicBezTo>
                <a:close/>
                <a:moveTo>
                  <a:pt x="1239774" y="813975"/>
                </a:moveTo>
                <a:lnTo>
                  <a:pt x="1263233" y="842350"/>
                </a:lnTo>
                <a:cubicBezTo>
                  <a:pt x="1224958" y="874427"/>
                  <a:pt x="1187918" y="907736"/>
                  <a:pt x="1150878" y="941046"/>
                </a:cubicBezTo>
                <a:lnTo>
                  <a:pt x="1124950" y="913905"/>
                </a:lnTo>
                <a:cubicBezTo>
                  <a:pt x="1161990" y="879361"/>
                  <a:pt x="1200265" y="846051"/>
                  <a:pt x="1239774" y="813975"/>
                </a:cubicBezTo>
                <a:close/>
                <a:moveTo>
                  <a:pt x="5625788" y="750440"/>
                </a:moveTo>
                <a:cubicBezTo>
                  <a:pt x="5665304" y="781280"/>
                  <a:pt x="5703584" y="814586"/>
                  <a:pt x="5743100" y="846659"/>
                </a:cubicBezTo>
                <a:lnTo>
                  <a:pt x="5717168" y="876265"/>
                </a:lnTo>
                <a:cubicBezTo>
                  <a:pt x="5680122" y="842959"/>
                  <a:pt x="5640607" y="810886"/>
                  <a:pt x="5602326" y="780046"/>
                </a:cubicBezTo>
                <a:close/>
                <a:moveTo>
                  <a:pt x="1481438" y="627106"/>
                </a:moveTo>
                <a:lnTo>
                  <a:pt x="1503671" y="657930"/>
                </a:lnTo>
                <a:cubicBezTo>
                  <a:pt x="1462911" y="686288"/>
                  <a:pt x="1422151" y="717111"/>
                  <a:pt x="1382627" y="746702"/>
                </a:cubicBezTo>
                <a:lnTo>
                  <a:pt x="1359159" y="717111"/>
                </a:lnTo>
                <a:cubicBezTo>
                  <a:pt x="1399919" y="686288"/>
                  <a:pt x="1440679" y="655464"/>
                  <a:pt x="1481438" y="627106"/>
                </a:cubicBezTo>
                <a:close/>
                <a:moveTo>
                  <a:pt x="5376655" y="571046"/>
                </a:moveTo>
                <a:cubicBezTo>
                  <a:pt x="5418653" y="599395"/>
                  <a:pt x="5460651" y="627743"/>
                  <a:pt x="5501414" y="657324"/>
                </a:cubicBezTo>
                <a:lnTo>
                  <a:pt x="5479180" y="686905"/>
                </a:lnTo>
                <a:cubicBezTo>
                  <a:pt x="5439652" y="658557"/>
                  <a:pt x="5397654" y="628976"/>
                  <a:pt x="5355656" y="601860"/>
                </a:cubicBezTo>
                <a:close/>
                <a:moveTo>
                  <a:pt x="1740523" y="463908"/>
                </a:moveTo>
                <a:lnTo>
                  <a:pt x="1759055" y="495935"/>
                </a:lnTo>
                <a:cubicBezTo>
                  <a:pt x="1715813" y="520571"/>
                  <a:pt x="1672570" y="546439"/>
                  <a:pt x="1630563" y="573538"/>
                </a:cubicBezTo>
                <a:lnTo>
                  <a:pt x="1609560" y="541512"/>
                </a:lnTo>
                <a:cubicBezTo>
                  <a:pt x="1652802" y="514412"/>
                  <a:pt x="1696045" y="488544"/>
                  <a:pt x="1740523" y="463908"/>
                </a:cubicBezTo>
                <a:close/>
                <a:moveTo>
                  <a:pt x="5113823" y="414076"/>
                </a:moveTo>
                <a:cubicBezTo>
                  <a:pt x="5158304" y="437474"/>
                  <a:pt x="5202785" y="463335"/>
                  <a:pt x="5246030" y="487965"/>
                </a:cubicBezTo>
                <a:lnTo>
                  <a:pt x="5226261" y="521214"/>
                </a:lnTo>
                <a:cubicBezTo>
                  <a:pt x="5184251" y="495353"/>
                  <a:pt x="5139770" y="470724"/>
                  <a:pt x="5095289" y="447326"/>
                </a:cubicBezTo>
                <a:close/>
                <a:moveTo>
                  <a:pt x="2010840" y="321887"/>
                </a:moveTo>
                <a:lnTo>
                  <a:pt x="2026904" y="356344"/>
                </a:lnTo>
                <a:cubicBezTo>
                  <a:pt x="1982420" y="377264"/>
                  <a:pt x="1936700" y="399415"/>
                  <a:pt x="1892216" y="422796"/>
                </a:cubicBezTo>
                <a:lnTo>
                  <a:pt x="1874917" y="388340"/>
                </a:lnTo>
                <a:cubicBezTo>
                  <a:pt x="1919401" y="366189"/>
                  <a:pt x="1966356" y="344038"/>
                  <a:pt x="2010840" y="321887"/>
                </a:cubicBezTo>
                <a:close/>
                <a:moveTo>
                  <a:pt x="4837289" y="280776"/>
                </a:moveTo>
                <a:cubicBezTo>
                  <a:pt x="4884247" y="300457"/>
                  <a:pt x="4929970" y="321367"/>
                  <a:pt x="4975692" y="343508"/>
                </a:cubicBezTo>
                <a:lnTo>
                  <a:pt x="4959627" y="377948"/>
                </a:lnTo>
                <a:cubicBezTo>
                  <a:pt x="4913905" y="355808"/>
                  <a:pt x="4868182" y="334897"/>
                  <a:pt x="4822460" y="315217"/>
                </a:cubicBezTo>
                <a:close/>
                <a:moveTo>
                  <a:pt x="2293609" y="206029"/>
                </a:moveTo>
                <a:lnTo>
                  <a:pt x="2307203" y="241662"/>
                </a:lnTo>
                <a:cubicBezTo>
                  <a:pt x="2260242" y="258864"/>
                  <a:pt x="2213280" y="276067"/>
                  <a:pt x="2166319" y="295726"/>
                </a:cubicBezTo>
                <a:lnTo>
                  <a:pt x="2152725" y="260093"/>
                </a:lnTo>
                <a:cubicBezTo>
                  <a:pt x="2198450" y="241662"/>
                  <a:pt x="2246648" y="223231"/>
                  <a:pt x="2293609" y="206029"/>
                </a:cubicBezTo>
                <a:close/>
                <a:moveTo>
                  <a:pt x="4549543" y="172392"/>
                </a:moveTo>
                <a:cubicBezTo>
                  <a:pt x="4597743" y="188356"/>
                  <a:pt x="4645944" y="204320"/>
                  <a:pt x="4694144" y="222740"/>
                </a:cubicBezTo>
                <a:lnTo>
                  <a:pt x="4680549" y="258352"/>
                </a:lnTo>
                <a:cubicBezTo>
                  <a:pt x="4633585" y="239932"/>
                  <a:pt x="4585384" y="222740"/>
                  <a:pt x="4538420" y="208004"/>
                </a:cubicBezTo>
                <a:close/>
                <a:moveTo>
                  <a:pt x="2586343" y="115082"/>
                </a:moveTo>
                <a:lnTo>
                  <a:pt x="2596230" y="150637"/>
                </a:lnTo>
                <a:cubicBezTo>
                  <a:pt x="2548030" y="164123"/>
                  <a:pt x="2499829" y="177609"/>
                  <a:pt x="2451629" y="192321"/>
                </a:cubicBezTo>
                <a:lnTo>
                  <a:pt x="2440506" y="156767"/>
                </a:lnTo>
                <a:cubicBezTo>
                  <a:pt x="2488706" y="142055"/>
                  <a:pt x="2538142" y="128568"/>
                  <a:pt x="2586343" y="115082"/>
                </a:cubicBezTo>
                <a:close/>
                <a:moveTo>
                  <a:pt x="4254319" y="90170"/>
                </a:moveTo>
                <a:cubicBezTo>
                  <a:pt x="4303756" y="101196"/>
                  <a:pt x="4354428" y="114671"/>
                  <a:pt x="4402628" y="128146"/>
                </a:cubicBezTo>
                <a:lnTo>
                  <a:pt x="4391505" y="163672"/>
                </a:lnTo>
                <a:cubicBezTo>
                  <a:pt x="4344540" y="150197"/>
                  <a:pt x="4295104" y="137947"/>
                  <a:pt x="4246904" y="126921"/>
                </a:cubicBezTo>
                <a:close/>
                <a:moveTo>
                  <a:pt x="2885314" y="50305"/>
                </a:moveTo>
                <a:lnTo>
                  <a:pt x="2892729" y="86974"/>
                </a:lnTo>
                <a:cubicBezTo>
                  <a:pt x="2843293" y="95530"/>
                  <a:pt x="2793857" y="105308"/>
                  <a:pt x="2744420" y="115086"/>
                </a:cubicBezTo>
                <a:lnTo>
                  <a:pt x="2737005" y="78418"/>
                </a:lnTo>
                <a:cubicBezTo>
                  <a:pt x="2786441" y="68639"/>
                  <a:pt x="2835877" y="58861"/>
                  <a:pt x="2885314" y="50305"/>
                </a:cubicBezTo>
                <a:close/>
                <a:moveTo>
                  <a:pt x="3954103" y="34110"/>
                </a:moveTo>
                <a:cubicBezTo>
                  <a:pt x="4003536" y="41436"/>
                  <a:pt x="4054205" y="49982"/>
                  <a:pt x="4103638" y="58528"/>
                </a:cubicBezTo>
                <a:lnTo>
                  <a:pt x="4097459" y="95154"/>
                </a:lnTo>
                <a:cubicBezTo>
                  <a:pt x="4048026" y="86608"/>
                  <a:pt x="3997357" y="78062"/>
                  <a:pt x="3949160" y="71958"/>
                </a:cubicBezTo>
                <a:close/>
                <a:moveTo>
                  <a:pt x="3190489" y="12931"/>
                </a:moveTo>
                <a:lnTo>
                  <a:pt x="3192961" y="49436"/>
                </a:lnTo>
                <a:cubicBezTo>
                  <a:pt x="3142292" y="54303"/>
                  <a:pt x="3092859" y="57953"/>
                  <a:pt x="3043426" y="65254"/>
                </a:cubicBezTo>
                <a:lnTo>
                  <a:pt x="3038483" y="27533"/>
                </a:lnTo>
                <a:cubicBezTo>
                  <a:pt x="3087916" y="21449"/>
                  <a:pt x="3138585" y="16582"/>
                  <a:pt x="3190489" y="12931"/>
                </a:cubicBezTo>
                <a:close/>
                <a:moveTo>
                  <a:pt x="3648904" y="6702"/>
                </a:moveTo>
                <a:cubicBezTo>
                  <a:pt x="3699570" y="7916"/>
                  <a:pt x="3750235" y="12771"/>
                  <a:pt x="3799665" y="16413"/>
                </a:cubicBezTo>
                <a:lnTo>
                  <a:pt x="3797194" y="54042"/>
                </a:lnTo>
                <a:cubicBezTo>
                  <a:pt x="3747764" y="49187"/>
                  <a:pt x="3697098" y="45545"/>
                  <a:pt x="3646433" y="43118"/>
                </a:cubicBezTo>
                <a:close/>
                <a:moveTo>
                  <a:pt x="3495692" y="473"/>
                </a:moveTo>
                <a:lnTo>
                  <a:pt x="3495692" y="37886"/>
                </a:lnTo>
                <a:cubicBezTo>
                  <a:pt x="3445030" y="36679"/>
                  <a:pt x="3394367" y="37886"/>
                  <a:pt x="3344941" y="39093"/>
                </a:cubicBezTo>
                <a:lnTo>
                  <a:pt x="3343705" y="2887"/>
                </a:lnTo>
                <a:cubicBezTo>
                  <a:pt x="3394367" y="473"/>
                  <a:pt x="3445030" y="-734"/>
                  <a:pt x="3495692" y="473"/>
                </a:cubicBezTo>
                <a:close/>
              </a:path>
            </a:pathLst>
          </a:custGeom>
          <a:solidFill>
            <a:srgbClr val="C3C8CF"/>
          </a:solidFill>
          <a:ln cap="flat">
            <a:noFill/>
            <a:prstDash val="solid"/>
          </a:ln>
        </p:spPr>
        <p:txBody>
          <a:bodyPr vert="horz" wrap="square" lIns="33759" tIns="16879" rIns="33759" bIns="16879" anchor="ctr" anchorCtr="1" compatLnSpc="0">
            <a:noAutofit/>
          </a:bodyPr>
          <a:lstStyle/>
          <a:p>
            <a:pPr defTabSz="685846" hangingPunct="0"/>
            <a:endParaRPr lang="en-US" sz="675">
              <a:solidFill>
                <a:srgbClr val="747A94"/>
              </a:solidFill>
              <a:ea typeface="Microsoft YaHei" pitchFamily="2"/>
              <a:cs typeface="Lucida Sans" pitchFamily="2"/>
            </a:endParaRPr>
          </a:p>
        </p:txBody>
      </p:sp>
      <p:sp>
        <p:nvSpPr>
          <p:cNvPr id="31" name="TextBox 30">
            <a:extLst>
              <a:ext uri="{FF2B5EF4-FFF2-40B4-BE49-F238E27FC236}">
                <a16:creationId xmlns:a16="http://schemas.microsoft.com/office/drawing/2014/main" id="{E2E52302-EC77-A11A-5D0E-1E584DC2A256}"/>
              </a:ext>
            </a:extLst>
          </p:cNvPr>
          <p:cNvSpPr txBox="1"/>
          <p:nvPr/>
        </p:nvSpPr>
        <p:spPr>
          <a:xfrm>
            <a:off x="3085173" y="906248"/>
            <a:ext cx="3017789" cy="646331"/>
          </a:xfrm>
          <a:prstGeom prst="rect">
            <a:avLst/>
          </a:prstGeom>
          <a:noFill/>
        </p:spPr>
        <p:txBody>
          <a:bodyPr wrap="square">
            <a:spAutoFit/>
          </a:bodyPr>
          <a:lstStyle/>
          <a:p>
            <a:pPr algn="ctr"/>
            <a:r>
              <a:rPr lang="en-US" sz="1800">
                <a:solidFill>
                  <a:srgbClr val="000000"/>
                </a:solidFill>
                <a:ea typeface="ヒラギノ角ゴ Pro W3" charset="-128"/>
                <a:cs typeface="Arial" panose="020B0604020202020204" pitchFamily="34" charset="0"/>
              </a:rPr>
              <a:t>Must normally</a:t>
            </a:r>
            <a:r>
              <a:rPr lang="en-US">
                <a:solidFill>
                  <a:srgbClr val="000000"/>
                </a:solidFill>
                <a:ea typeface="ヒラギノ角ゴ Pro W3" charset="-128"/>
                <a:cs typeface="Arial" panose="020B0604020202020204" pitchFamily="34" charset="0"/>
              </a:rPr>
              <a:t> earn more than £60,000 a year</a:t>
            </a:r>
            <a:endParaRPr lang="en-GB"/>
          </a:p>
        </p:txBody>
      </p:sp>
      <p:sp>
        <p:nvSpPr>
          <p:cNvPr id="32" name="TextBox 31">
            <a:extLst>
              <a:ext uri="{FF2B5EF4-FFF2-40B4-BE49-F238E27FC236}">
                <a16:creationId xmlns:a16="http://schemas.microsoft.com/office/drawing/2014/main" id="{13609CEE-8996-3885-B3E6-B475BE6C01B3}"/>
              </a:ext>
            </a:extLst>
          </p:cNvPr>
          <p:cNvSpPr txBox="1"/>
          <p:nvPr/>
        </p:nvSpPr>
        <p:spPr>
          <a:xfrm>
            <a:off x="6323665" y="2862126"/>
            <a:ext cx="2773896" cy="646331"/>
          </a:xfrm>
          <a:prstGeom prst="rect">
            <a:avLst/>
          </a:prstGeom>
          <a:noFill/>
        </p:spPr>
        <p:txBody>
          <a:bodyPr wrap="square">
            <a:spAutoFit/>
          </a:bodyPr>
          <a:lstStyle/>
          <a:p>
            <a:pPr algn="ctr"/>
            <a:r>
              <a:rPr lang="en-US">
                <a:solidFill>
                  <a:srgbClr val="000000"/>
                </a:solidFill>
                <a:ea typeface="ヒラギノ角ゴ Pro W3" charset="-128"/>
                <a:cs typeface="Arial" panose="020B0604020202020204" pitchFamily="34" charset="0"/>
              </a:rPr>
              <a:t>You are limited by your earnings</a:t>
            </a:r>
            <a:endParaRPr lang="en-GB"/>
          </a:p>
        </p:txBody>
      </p:sp>
      <p:sp>
        <p:nvSpPr>
          <p:cNvPr id="33" name="TextBox 32">
            <a:extLst>
              <a:ext uri="{FF2B5EF4-FFF2-40B4-BE49-F238E27FC236}">
                <a16:creationId xmlns:a16="http://schemas.microsoft.com/office/drawing/2014/main" id="{6D3AEDD3-2BD7-4190-E0DC-61D8D46F5DBF}"/>
              </a:ext>
            </a:extLst>
          </p:cNvPr>
          <p:cNvSpPr txBox="1"/>
          <p:nvPr/>
        </p:nvSpPr>
        <p:spPr>
          <a:xfrm>
            <a:off x="247906" y="5046580"/>
            <a:ext cx="3739554" cy="646331"/>
          </a:xfrm>
          <a:prstGeom prst="rect">
            <a:avLst/>
          </a:prstGeom>
          <a:noFill/>
        </p:spPr>
        <p:txBody>
          <a:bodyPr wrap="square">
            <a:spAutoFit/>
          </a:bodyPr>
          <a:lstStyle/>
          <a:p>
            <a:pPr algn="ctr"/>
            <a:r>
              <a:rPr lang="en-US"/>
              <a:t>Then any unused AA from the earliest year </a:t>
            </a:r>
            <a:endParaRPr lang="en-GB"/>
          </a:p>
        </p:txBody>
      </p:sp>
      <p:sp>
        <p:nvSpPr>
          <p:cNvPr id="34" name="TextBox 33">
            <a:extLst>
              <a:ext uri="{FF2B5EF4-FFF2-40B4-BE49-F238E27FC236}">
                <a16:creationId xmlns:a16="http://schemas.microsoft.com/office/drawing/2014/main" id="{F715B21E-EB10-07A0-8CF3-2BE1CA2F9863}"/>
              </a:ext>
            </a:extLst>
          </p:cNvPr>
          <p:cNvSpPr txBox="1"/>
          <p:nvPr/>
        </p:nvSpPr>
        <p:spPr>
          <a:xfrm>
            <a:off x="4832650" y="5020795"/>
            <a:ext cx="3962653" cy="646331"/>
          </a:xfrm>
          <a:prstGeom prst="rect">
            <a:avLst/>
          </a:prstGeom>
          <a:noFill/>
        </p:spPr>
        <p:txBody>
          <a:bodyPr wrap="square">
            <a:spAutoFit/>
          </a:bodyPr>
          <a:lstStyle/>
          <a:p>
            <a:pPr marL="0" lvl="1" algn="ctr">
              <a:spcAft>
                <a:spcPts val="1200"/>
              </a:spcAft>
              <a:buClr>
                <a:schemeClr val="bg2"/>
              </a:buClr>
              <a:buSzPct val="100000"/>
              <a:defRPr/>
            </a:pPr>
            <a:r>
              <a:rPr lang="en-US"/>
              <a:t>You must use the AA in the current  tax year first</a:t>
            </a:r>
            <a:endParaRPr lang="en-US">
              <a:solidFill>
                <a:srgbClr val="000000"/>
              </a:solidFill>
              <a:ea typeface="ヒラギノ角ゴ Pro W3" charset="-128"/>
              <a:cs typeface="Arial" pitchFamily="34" charset="0"/>
            </a:endParaRPr>
          </a:p>
        </p:txBody>
      </p:sp>
      <p:sp>
        <p:nvSpPr>
          <p:cNvPr id="35" name="TextBox 34">
            <a:extLst>
              <a:ext uri="{FF2B5EF4-FFF2-40B4-BE49-F238E27FC236}">
                <a16:creationId xmlns:a16="http://schemas.microsoft.com/office/drawing/2014/main" id="{0799D575-502D-5DEB-6433-B202F46C3A6D}"/>
              </a:ext>
            </a:extLst>
          </p:cNvPr>
          <p:cNvSpPr txBox="1"/>
          <p:nvPr/>
        </p:nvSpPr>
        <p:spPr>
          <a:xfrm>
            <a:off x="304192" y="2699195"/>
            <a:ext cx="2436523" cy="923330"/>
          </a:xfrm>
          <a:prstGeom prst="rect">
            <a:avLst/>
          </a:prstGeom>
          <a:noFill/>
        </p:spPr>
        <p:txBody>
          <a:bodyPr wrap="square">
            <a:spAutoFit/>
          </a:bodyPr>
          <a:lstStyle/>
          <a:p>
            <a:pPr algn="ctr"/>
            <a:r>
              <a:rPr lang="en-US"/>
              <a:t>You must have been a member of a UK registered pension</a:t>
            </a:r>
            <a:endParaRPr lang="en-GB"/>
          </a:p>
        </p:txBody>
      </p:sp>
      <p:sp>
        <p:nvSpPr>
          <p:cNvPr id="38" name="TextBox 37">
            <a:extLst>
              <a:ext uri="{FF2B5EF4-FFF2-40B4-BE49-F238E27FC236}">
                <a16:creationId xmlns:a16="http://schemas.microsoft.com/office/drawing/2014/main" id="{977A4650-EB0A-4466-6053-C9AA5127238F}"/>
              </a:ext>
            </a:extLst>
          </p:cNvPr>
          <p:cNvSpPr txBox="1"/>
          <p:nvPr/>
        </p:nvSpPr>
        <p:spPr>
          <a:xfrm>
            <a:off x="3461334" y="2639645"/>
            <a:ext cx="2265468" cy="1477328"/>
          </a:xfrm>
          <a:prstGeom prst="rect">
            <a:avLst/>
          </a:prstGeom>
          <a:noFill/>
        </p:spPr>
        <p:txBody>
          <a:bodyPr wrap="square" rtlCol="0">
            <a:spAutoFit/>
          </a:bodyPr>
          <a:lstStyle/>
          <a:p>
            <a:pPr algn="ctr"/>
            <a:r>
              <a:rPr lang="en-GB" b="1"/>
              <a:t>Carry forward unused annual allowance from up to the 3 previous tax years  </a:t>
            </a:r>
          </a:p>
        </p:txBody>
      </p:sp>
      <p:grpSp>
        <p:nvGrpSpPr>
          <p:cNvPr id="48" name="Group 47">
            <a:extLst>
              <a:ext uri="{FF2B5EF4-FFF2-40B4-BE49-F238E27FC236}">
                <a16:creationId xmlns:a16="http://schemas.microsoft.com/office/drawing/2014/main" id="{2B995B66-AB04-7FFF-761E-A67CB6844026}"/>
              </a:ext>
            </a:extLst>
          </p:cNvPr>
          <p:cNvGrpSpPr/>
          <p:nvPr/>
        </p:nvGrpSpPr>
        <p:grpSpPr>
          <a:xfrm>
            <a:off x="4215922" y="1520087"/>
            <a:ext cx="712156" cy="707886"/>
            <a:chOff x="4215922" y="1520087"/>
            <a:chExt cx="712156" cy="707886"/>
          </a:xfrm>
        </p:grpSpPr>
        <p:sp>
          <p:nvSpPr>
            <p:cNvPr id="20" name="Freeform: Shape 387">
              <a:extLst>
                <a:ext uri="{FF2B5EF4-FFF2-40B4-BE49-F238E27FC236}">
                  <a16:creationId xmlns:a16="http://schemas.microsoft.com/office/drawing/2014/main" id="{499F26CC-8F6B-864F-B00B-9960953E9064}"/>
                </a:ext>
              </a:extLst>
            </p:cNvPr>
            <p:cNvSpPr/>
            <p:nvPr/>
          </p:nvSpPr>
          <p:spPr>
            <a:xfrm>
              <a:off x="4215922" y="1559499"/>
              <a:ext cx="712156" cy="642528"/>
            </a:xfrm>
            <a:custGeom>
              <a:avLst/>
              <a:gdLst/>
              <a:ahLst/>
              <a:cxnLst>
                <a:cxn ang="3cd4">
                  <a:pos x="hc" y="t"/>
                </a:cxn>
                <a:cxn ang="cd2">
                  <a:pos x="l" y="vc"/>
                </a:cxn>
                <a:cxn ang="cd4">
                  <a:pos x="hc" y="b"/>
                </a:cxn>
                <a:cxn ang="0">
                  <a:pos x="r" y="vc"/>
                </a:cxn>
              </a:cxnLst>
              <a:rect l="l" t="t" r="r" b="b"/>
              <a:pathLst>
                <a:path w="1525" h="1376">
                  <a:moveTo>
                    <a:pt x="28" y="583"/>
                  </a:moveTo>
                  <a:lnTo>
                    <a:pt x="305" y="104"/>
                  </a:lnTo>
                  <a:cubicBezTo>
                    <a:pt x="342" y="39"/>
                    <a:pt x="411" y="0"/>
                    <a:pt x="486" y="0"/>
                  </a:cubicBezTo>
                  <a:lnTo>
                    <a:pt x="1039" y="0"/>
                  </a:lnTo>
                  <a:cubicBezTo>
                    <a:pt x="1114" y="0"/>
                    <a:pt x="1183" y="39"/>
                    <a:pt x="1220" y="104"/>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7A2A3D"/>
            </a:solidFill>
            <a:ln cap="flat">
              <a:solidFill>
                <a:schemeClr val="tx1"/>
              </a:solidFill>
              <a:prstDash val="solid"/>
            </a:ln>
          </p:spPr>
          <p:txBody>
            <a:bodyPr vert="horz" wrap="none" lIns="33759" tIns="16879" rIns="33759" bIns="16879" anchor="ctr" anchorCtr="1" compatLnSpc="0"/>
            <a:lstStyle/>
            <a:p>
              <a:pPr marL="0" marR="0" lvl="0" indent="0" defTabSz="685846"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srgbClr val="747A94"/>
                </a:solidFill>
                <a:effectLst/>
                <a:uLnTx/>
                <a:uFillTx/>
                <a:ea typeface="Microsoft YaHei" pitchFamily="2"/>
                <a:cs typeface="Lucida Sans" pitchFamily="2"/>
              </a:endParaRPr>
            </a:p>
          </p:txBody>
        </p:sp>
        <p:sp>
          <p:nvSpPr>
            <p:cNvPr id="43" name="TextBox 42">
              <a:extLst>
                <a:ext uri="{FF2B5EF4-FFF2-40B4-BE49-F238E27FC236}">
                  <a16:creationId xmlns:a16="http://schemas.microsoft.com/office/drawing/2014/main" id="{2AFA005D-62F1-348C-EC9B-C4063182AD70}"/>
                </a:ext>
              </a:extLst>
            </p:cNvPr>
            <p:cNvSpPr txBox="1"/>
            <p:nvPr/>
          </p:nvSpPr>
          <p:spPr>
            <a:xfrm>
              <a:off x="4414798" y="1520087"/>
              <a:ext cx="342900" cy="707886"/>
            </a:xfrm>
            <a:prstGeom prst="rect">
              <a:avLst/>
            </a:prstGeom>
            <a:noFill/>
          </p:spPr>
          <p:txBody>
            <a:bodyPr wrap="square" rtlCol="0">
              <a:spAutoFit/>
            </a:bodyPr>
            <a:lstStyle/>
            <a:p>
              <a:pPr algn="ctr"/>
              <a:r>
                <a:rPr lang="en-GB" sz="4000" b="1">
                  <a:ln>
                    <a:solidFill>
                      <a:sysClr val="windowText" lastClr="000000"/>
                    </a:solidFill>
                  </a:ln>
                  <a:solidFill>
                    <a:schemeClr val="bg1"/>
                  </a:solidFill>
                </a:rPr>
                <a:t>1</a:t>
              </a:r>
            </a:p>
          </p:txBody>
        </p:sp>
      </p:grpSp>
      <p:grpSp>
        <p:nvGrpSpPr>
          <p:cNvPr id="49" name="Group 48">
            <a:extLst>
              <a:ext uri="{FF2B5EF4-FFF2-40B4-BE49-F238E27FC236}">
                <a16:creationId xmlns:a16="http://schemas.microsoft.com/office/drawing/2014/main" id="{F1E52DCA-C1A0-35DC-F3E8-3E5EC1BEACD3}"/>
              </a:ext>
            </a:extLst>
          </p:cNvPr>
          <p:cNvGrpSpPr/>
          <p:nvPr/>
        </p:nvGrpSpPr>
        <p:grpSpPr>
          <a:xfrm>
            <a:off x="5559836" y="2806917"/>
            <a:ext cx="712156" cy="707886"/>
            <a:chOff x="5559836" y="2806917"/>
            <a:chExt cx="712156" cy="707886"/>
          </a:xfrm>
        </p:grpSpPr>
        <p:sp>
          <p:nvSpPr>
            <p:cNvPr id="23" name="Freeform: Shape 386">
              <a:extLst>
                <a:ext uri="{FF2B5EF4-FFF2-40B4-BE49-F238E27FC236}">
                  <a16:creationId xmlns:a16="http://schemas.microsoft.com/office/drawing/2014/main" id="{3033FF69-363B-8914-D09F-96DA44C768BA}"/>
                </a:ext>
              </a:extLst>
            </p:cNvPr>
            <p:cNvSpPr/>
            <p:nvPr/>
          </p:nvSpPr>
          <p:spPr>
            <a:xfrm>
              <a:off x="5559836" y="2840765"/>
              <a:ext cx="712156" cy="642528"/>
            </a:xfrm>
            <a:custGeom>
              <a:avLst/>
              <a:gdLst/>
              <a:ahLst/>
              <a:cxnLst>
                <a:cxn ang="3cd4">
                  <a:pos x="hc" y="t"/>
                </a:cxn>
                <a:cxn ang="cd2">
                  <a:pos x="l" y="vc"/>
                </a:cxn>
                <a:cxn ang="cd4">
                  <a:pos x="hc" y="b"/>
                </a:cxn>
                <a:cxn ang="0">
                  <a:pos x="r" y="vc"/>
                </a:cxn>
              </a:cxnLst>
              <a:rect l="l" t="t" r="r" b="b"/>
              <a:pathLst>
                <a:path w="1525" h="1376">
                  <a:moveTo>
                    <a:pt x="28" y="583"/>
                  </a:moveTo>
                  <a:lnTo>
                    <a:pt x="305" y="105"/>
                  </a:lnTo>
                  <a:cubicBezTo>
                    <a:pt x="342" y="40"/>
                    <a:pt x="411" y="0"/>
                    <a:pt x="486" y="0"/>
                  </a:cubicBezTo>
                  <a:lnTo>
                    <a:pt x="1039" y="0"/>
                  </a:lnTo>
                  <a:cubicBezTo>
                    <a:pt x="1114" y="0"/>
                    <a:pt x="1183" y="40"/>
                    <a:pt x="1220" y="105"/>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B1B66E"/>
            </a:solidFill>
            <a:ln cap="flat">
              <a:solidFill>
                <a:schemeClr val="tx1"/>
              </a:solidFill>
              <a:prstDash val="solid"/>
            </a:ln>
          </p:spPr>
          <p:txBody>
            <a:bodyPr vert="horz" wrap="none" lIns="33759" tIns="16879" rIns="33759" bIns="16879" anchor="ctr" anchorCtr="1" compatLnSpc="0"/>
            <a:lstStyle/>
            <a:p>
              <a:pPr marL="0" marR="0" lvl="0" indent="0" defTabSz="685846"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srgbClr val="747A94"/>
                </a:solidFill>
                <a:effectLst/>
                <a:uLnTx/>
                <a:uFillTx/>
                <a:ea typeface="Microsoft YaHei" pitchFamily="2"/>
                <a:cs typeface="Lucida Sans" pitchFamily="2"/>
              </a:endParaRPr>
            </a:p>
          </p:txBody>
        </p:sp>
        <p:sp>
          <p:nvSpPr>
            <p:cNvPr id="44" name="TextBox 43">
              <a:extLst>
                <a:ext uri="{FF2B5EF4-FFF2-40B4-BE49-F238E27FC236}">
                  <a16:creationId xmlns:a16="http://schemas.microsoft.com/office/drawing/2014/main" id="{ADC20A35-A188-712C-78A6-0A43673446D7}"/>
                </a:ext>
              </a:extLst>
            </p:cNvPr>
            <p:cNvSpPr txBox="1"/>
            <p:nvPr/>
          </p:nvSpPr>
          <p:spPr>
            <a:xfrm>
              <a:off x="5752638" y="2806917"/>
              <a:ext cx="342900" cy="707886"/>
            </a:xfrm>
            <a:prstGeom prst="rect">
              <a:avLst/>
            </a:prstGeom>
            <a:noFill/>
          </p:spPr>
          <p:txBody>
            <a:bodyPr wrap="square" rtlCol="0">
              <a:spAutoFit/>
            </a:bodyPr>
            <a:lstStyle/>
            <a:p>
              <a:pPr algn="ctr"/>
              <a:r>
                <a:rPr lang="en-GB" sz="4000" b="1">
                  <a:ln>
                    <a:solidFill>
                      <a:sysClr val="windowText" lastClr="000000"/>
                    </a:solidFill>
                  </a:ln>
                  <a:solidFill>
                    <a:schemeClr val="bg1"/>
                  </a:solidFill>
                </a:rPr>
                <a:t>2</a:t>
              </a:r>
            </a:p>
          </p:txBody>
        </p:sp>
      </p:grpSp>
      <p:grpSp>
        <p:nvGrpSpPr>
          <p:cNvPr id="50" name="Group 49">
            <a:extLst>
              <a:ext uri="{FF2B5EF4-FFF2-40B4-BE49-F238E27FC236}">
                <a16:creationId xmlns:a16="http://schemas.microsoft.com/office/drawing/2014/main" id="{491F5AF7-3D0B-53F9-93F1-3C4D1D0EFAB5}"/>
              </a:ext>
            </a:extLst>
          </p:cNvPr>
          <p:cNvGrpSpPr/>
          <p:nvPr/>
        </p:nvGrpSpPr>
        <p:grpSpPr>
          <a:xfrm>
            <a:off x="5127458" y="4229775"/>
            <a:ext cx="712156" cy="707886"/>
            <a:chOff x="5182846" y="4319337"/>
            <a:chExt cx="712156" cy="707886"/>
          </a:xfrm>
        </p:grpSpPr>
        <p:sp>
          <p:nvSpPr>
            <p:cNvPr id="26" name="Freeform: Shape 386">
              <a:extLst>
                <a:ext uri="{FF2B5EF4-FFF2-40B4-BE49-F238E27FC236}">
                  <a16:creationId xmlns:a16="http://schemas.microsoft.com/office/drawing/2014/main" id="{55C0CD8A-B22E-954B-CEA7-29F9F2D20EE2}"/>
                </a:ext>
              </a:extLst>
            </p:cNvPr>
            <p:cNvSpPr/>
            <p:nvPr/>
          </p:nvSpPr>
          <p:spPr>
            <a:xfrm>
              <a:off x="5182846" y="4355027"/>
              <a:ext cx="712156" cy="642528"/>
            </a:xfrm>
            <a:custGeom>
              <a:avLst/>
              <a:gdLst/>
              <a:ahLst/>
              <a:cxnLst>
                <a:cxn ang="3cd4">
                  <a:pos x="hc" y="t"/>
                </a:cxn>
                <a:cxn ang="cd2">
                  <a:pos x="l" y="vc"/>
                </a:cxn>
                <a:cxn ang="cd4">
                  <a:pos x="hc" y="b"/>
                </a:cxn>
                <a:cxn ang="0">
                  <a:pos x="r" y="vc"/>
                </a:cxn>
              </a:cxnLst>
              <a:rect l="l" t="t" r="r" b="b"/>
              <a:pathLst>
                <a:path w="1525" h="1376">
                  <a:moveTo>
                    <a:pt x="28" y="583"/>
                  </a:moveTo>
                  <a:lnTo>
                    <a:pt x="305" y="105"/>
                  </a:lnTo>
                  <a:cubicBezTo>
                    <a:pt x="342" y="40"/>
                    <a:pt x="411" y="0"/>
                    <a:pt x="486" y="0"/>
                  </a:cubicBezTo>
                  <a:lnTo>
                    <a:pt x="1039" y="0"/>
                  </a:lnTo>
                  <a:cubicBezTo>
                    <a:pt x="1114" y="0"/>
                    <a:pt x="1183" y="40"/>
                    <a:pt x="1220" y="105"/>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05057D"/>
            </a:solidFill>
            <a:ln cap="flat">
              <a:solidFill>
                <a:schemeClr val="tx1"/>
              </a:solidFill>
              <a:prstDash val="solid"/>
            </a:ln>
          </p:spPr>
          <p:txBody>
            <a:bodyPr vert="horz" wrap="none" lIns="33759" tIns="16879" rIns="33759" bIns="16879" anchor="ctr" anchorCtr="1" compatLnSpc="0"/>
            <a:lstStyle/>
            <a:p>
              <a:pPr marL="0" marR="0" lvl="0" indent="0" defTabSz="685846"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srgbClr val="747A94"/>
                </a:solidFill>
                <a:effectLst/>
                <a:uLnTx/>
                <a:uFillTx/>
                <a:ea typeface="Microsoft YaHei" pitchFamily="2"/>
                <a:cs typeface="Lucida Sans" pitchFamily="2"/>
              </a:endParaRPr>
            </a:p>
          </p:txBody>
        </p:sp>
        <p:sp>
          <p:nvSpPr>
            <p:cNvPr id="45" name="TextBox 44">
              <a:extLst>
                <a:ext uri="{FF2B5EF4-FFF2-40B4-BE49-F238E27FC236}">
                  <a16:creationId xmlns:a16="http://schemas.microsoft.com/office/drawing/2014/main" id="{E455DF56-C4F0-D40D-7F79-D1EF32E5A30E}"/>
                </a:ext>
              </a:extLst>
            </p:cNvPr>
            <p:cNvSpPr txBox="1"/>
            <p:nvPr/>
          </p:nvSpPr>
          <p:spPr>
            <a:xfrm>
              <a:off x="5367474" y="4319337"/>
              <a:ext cx="342900" cy="707886"/>
            </a:xfrm>
            <a:prstGeom prst="rect">
              <a:avLst/>
            </a:prstGeom>
            <a:noFill/>
          </p:spPr>
          <p:txBody>
            <a:bodyPr wrap="square" rtlCol="0">
              <a:spAutoFit/>
            </a:bodyPr>
            <a:lstStyle/>
            <a:p>
              <a:pPr algn="ctr"/>
              <a:r>
                <a:rPr lang="en-GB" sz="4000" b="1">
                  <a:ln>
                    <a:solidFill>
                      <a:sysClr val="windowText" lastClr="000000"/>
                    </a:solidFill>
                  </a:ln>
                  <a:solidFill>
                    <a:schemeClr val="bg1"/>
                  </a:solidFill>
                </a:rPr>
                <a:t>3</a:t>
              </a:r>
            </a:p>
          </p:txBody>
        </p:sp>
      </p:grpSp>
      <p:grpSp>
        <p:nvGrpSpPr>
          <p:cNvPr id="51" name="Group 50">
            <a:extLst>
              <a:ext uri="{FF2B5EF4-FFF2-40B4-BE49-F238E27FC236}">
                <a16:creationId xmlns:a16="http://schemas.microsoft.com/office/drawing/2014/main" id="{8AA98E1A-ECA0-1187-E5F3-AA274E9BD118}"/>
              </a:ext>
            </a:extLst>
          </p:cNvPr>
          <p:cNvGrpSpPr/>
          <p:nvPr/>
        </p:nvGrpSpPr>
        <p:grpSpPr>
          <a:xfrm>
            <a:off x="3309484" y="4239979"/>
            <a:ext cx="712156" cy="707886"/>
            <a:chOff x="3463905" y="4232870"/>
            <a:chExt cx="712156" cy="707886"/>
          </a:xfrm>
        </p:grpSpPr>
        <p:sp>
          <p:nvSpPr>
            <p:cNvPr id="29" name="Freeform: Shape 385">
              <a:extLst>
                <a:ext uri="{FF2B5EF4-FFF2-40B4-BE49-F238E27FC236}">
                  <a16:creationId xmlns:a16="http://schemas.microsoft.com/office/drawing/2014/main" id="{89DEFE00-2E40-EEBA-4650-2DE5E9D5BBC7}"/>
                </a:ext>
              </a:extLst>
            </p:cNvPr>
            <p:cNvSpPr/>
            <p:nvPr/>
          </p:nvSpPr>
          <p:spPr>
            <a:xfrm>
              <a:off x="3463905" y="4263997"/>
              <a:ext cx="712156" cy="642528"/>
            </a:xfrm>
            <a:custGeom>
              <a:avLst/>
              <a:gdLst/>
              <a:ahLst/>
              <a:cxnLst>
                <a:cxn ang="3cd4">
                  <a:pos x="hc" y="t"/>
                </a:cxn>
                <a:cxn ang="cd2">
                  <a:pos x="l" y="vc"/>
                </a:cxn>
                <a:cxn ang="cd4">
                  <a:pos x="hc" y="b"/>
                </a:cxn>
                <a:cxn ang="0">
                  <a:pos x="r" y="vc"/>
                </a:cxn>
              </a:cxnLst>
              <a:rect l="l" t="t" r="r" b="b"/>
              <a:pathLst>
                <a:path w="1525" h="1376">
                  <a:moveTo>
                    <a:pt x="1497" y="583"/>
                  </a:moveTo>
                  <a:lnTo>
                    <a:pt x="1219" y="105"/>
                  </a:lnTo>
                  <a:cubicBezTo>
                    <a:pt x="1182" y="40"/>
                    <a:pt x="1113" y="0"/>
                    <a:pt x="1039" y="0"/>
                  </a:cubicBezTo>
                  <a:lnTo>
                    <a:pt x="486" y="0"/>
                  </a:lnTo>
                  <a:cubicBezTo>
                    <a:pt x="410" y="0"/>
                    <a:pt x="341" y="40"/>
                    <a:pt x="304" y="105"/>
                  </a:cubicBezTo>
                  <a:lnTo>
                    <a:pt x="28" y="583"/>
                  </a:lnTo>
                  <a:cubicBezTo>
                    <a:pt x="-9" y="648"/>
                    <a:pt x="-9" y="728"/>
                    <a:pt x="28" y="793"/>
                  </a:cubicBezTo>
                  <a:lnTo>
                    <a:pt x="304" y="1272"/>
                  </a:lnTo>
                  <a:cubicBezTo>
                    <a:pt x="341" y="1337"/>
                    <a:pt x="410" y="1376"/>
                    <a:pt x="486" y="1376"/>
                  </a:cubicBezTo>
                  <a:lnTo>
                    <a:pt x="1039" y="1376"/>
                  </a:lnTo>
                  <a:cubicBezTo>
                    <a:pt x="1113" y="1376"/>
                    <a:pt x="1182" y="1337"/>
                    <a:pt x="1219" y="1272"/>
                  </a:cubicBezTo>
                  <a:lnTo>
                    <a:pt x="1497" y="793"/>
                  </a:lnTo>
                  <a:cubicBezTo>
                    <a:pt x="1534" y="728"/>
                    <a:pt x="1534" y="648"/>
                    <a:pt x="1497" y="583"/>
                  </a:cubicBezTo>
                  <a:close/>
                </a:path>
              </a:pathLst>
            </a:custGeom>
            <a:solidFill>
              <a:srgbClr val="7DC202"/>
            </a:solidFill>
            <a:ln cap="flat">
              <a:solidFill>
                <a:schemeClr val="tx1"/>
              </a:solidFill>
              <a:prstDash val="solid"/>
            </a:ln>
          </p:spPr>
          <p:txBody>
            <a:bodyPr vert="horz" wrap="none" lIns="33759" tIns="16879" rIns="33759" bIns="16879" anchor="ctr" anchorCtr="1" compatLnSpc="0"/>
            <a:lstStyle/>
            <a:p>
              <a:pPr marL="0" marR="0" lvl="0" indent="0" defTabSz="685846"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srgbClr val="747A94"/>
                </a:solidFill>
                <a:effectLst/>
                <a:uLnTx/>
                <a:uFillTx/>
                <a:ea typeface="Microsoft YaHei" pitchFamily="2"/>
                <a:cs typeface="Lucida Sans" pitchFamily="2"/>
              </a:endParaRPr>
            </a:p>
          </p:txBody>
        </p:sp>
        <p:sp>
          <p:nvSpPr>
            <p:cNvPr id="46" name="TextBox 45">
              <a:extLst>
                <a:ext uri="{FF2B5EF4-FFF2-40B4-BE49-F238E27FC236}">
                  <a16:creationId xmlns:a16="http://schemas.microsoft.com/office/drawing/2014/main" id="{F819C957-4968-1A46-8CAF-48600FEE6513}"/>
                </a:ext>
              </a:extLst>
            </p:cNvPr>
            <p:cNvSpPr txBox="1"/>
            <p:nvPr/>
          </p:nvSpPr>
          <p:spPr>
            <a:xfrm>
              <a:off x="3648533" y="4232870"/>
              <a:ext cx="342900" cy="707886"/>
            </a:xfrm>
            <a:prstGeom prst="rect">
              <a:avLst/>
            </a:prstGeom>
            <a:noFill/>
          </p:spPr>
          <p:txBody>
            <a:bodyPr wrap="square" rtlCol="0">
              <a:spAutoFit/>
            </a:bodyPr>
            <a:lstStyle/>
            <a:p>
              <a:pPr algn="ctr"/>
              <a:r>
                <a:rPr lang="en-GB" sz="4000" b="1">
                  <a:ln>
                    <a:solidFill>
                      <a:sysClr val="windowText" lastClr="000000"/>
                    </a:solidFill>
                  </a:ln>
                  <a:solidFill>
                    <a:schemeClr val="bg1"/>
                  </a:solidFill>
                </a:rPr>
                <a:t>4</a:t>
              </a:r>
            </a:p>
          </p:txBody>
        </p:sp>
      </p:grpSp>
      <p:grpSp>
        <p:nvGrpSpPr>
          <p:cNvPr id="52" name="Group 51">
            <a:extLst>
              <a:ext uri="{FF2B5EF4-FFF2-40B4-BE49-F238E27FC236}">
                <a16:creationId xmlns:a16="http://schemas.microsoft.com/office/drawing/2014/main" id="{57E389D8-ADBA-0CCA-EE30-B818F755C8A6}"/>
              </a:ext>
            </a:extLst>
          </p:cNvPr>
          <p:cNvGrpSpPr/>
          <p:nvPr/>
        </p:nvGrpSpPr>
        <p:grpSpPr>
          <a:xfrm>
            <a:off x="2817962" y="2806917"/>
            <a:ext cx="712156" cy="707886"/>
            <a:chOff x="2817962" y="2806917"/>
            <a:chExt cx="712156" cy="707886"/>
          </a:xfrm>
        </p:grpSpPr>
        <p:sp>
          <p:nvSpPr>
            <p:cNvPr id="16" name="Freeform: Shape 374">
              <a:extLst>
                <a:ext uri="{FF2B5EF4-FFF2-40B4-BE49-F238E27FC236}">
                  <a16:creationId xmlns:a16="http://schemas.microsoft.com/office/drawing/2014/main" id="{2A65045C-BF9E-FEB5-C53C-962FE469DC24}"/>
                </a:ext>
              </a:extLst>
            </p:cNvPr>
            <p:cNvSpPr/>
            <p:nvPr/>
          </p:nvSpPr>
          <p:spPr>
            <a:xfrm>
              <a:off x="2817962" y="2839596"/>
              <a:ext cx="712156" cy="642528"/>
            </a:xfrm>
            <a:custGeom>
              <a:avLst/>
              <a:gdLst/>
              <a:ahLst/>
              <a:cxnLst>
                <a:cxn ang="3cd4">
                  <a:pos x="hc" y="t"/>
                </a:cxn>
                <a:cxn ang="cd2">
                  <a:pos x="l" y="vc"/>
                </a:cxn>
                <a:cxn ang="cd4">
                  <a:pos x="hc" y="b"/>
                </a:cxn>
                <a:cxn ang="0">
                  <a:pos x="r" y="vc"/>
                </a:cxn>
              </a:cxnLst>
              <a:rect l="l" t="t" r="r" b="b"/>
              <a:pathLst>
                <a:path w="1525" h="1376">
                  <a:moveTo>
                    <a:pt x="1497" y="583"/>
                  </a:moveTo>
                  <a:lnTo>
                    <a:pt x="1219" y="104"/>
                  </a:lnTo>
                  <a:cubicBezTo>
                    <a:pt x="1182" y="39"/>
                    <a:pt x="1113" y="0"/>
                    <a:pt x="1039" y="0"/>
                  </a:cubicBezTo>
                  <a:lnTo>
                    <a:pt x="486" y="0"/>
                  </a:lnTo>
                  <a:cubicBezTo>
                    <a:pt x="410" y="0"/>
                    <a:pt x="341" y="39"/>
                    <a:pt x="304" y="104"/>
                  </a:cubicBezTo>
                  <a:lnTo>
                    <a:pt x="28" y="583"/>
                  </a:lnTo>
                  <a:cubicBezTo>
                    <a:pt x="-9" y="648"/>
                    <a:pt x="-9" y="728"/>
                    <a:pt x="28" y="793"/>
                  </a:cubicBezTo>
                  <a:lnTo>
                    <a:pt x="304" y="1272"/>
                  </a:lnTo>
                  <a:cubicBezTo>
                    <a:pt x="341" y="1337"/>
                    <a:pt x="410" y="1376"/>
                    <a:pt x="486" y="1376"/>
                  </a:cubicBezTo>
                  <a:lnTo>
                    <a:pt x="1039" y="1376"/>
                  </a:lnTo>
                  <a:cubicBezTo>
                    <a:pt x="1113" y="1376"/>
                    <a:pt x="1182" y="1337"/>
                    <a:pt x="1219" y="1272"/>
                  </a:cubicBezTo>
                  <a:lnTo>
                    <a:pt x="1497" y="793"/>
                  </a:lnTo>
                  <a:cubicBezTo>
                    <a:pt x="1534" y="728"/>
                    <a:pt x="1534" y="648"/>
                    <a:pt x="1497" y="583"/>
                  </a:cubicBezTo>
                  <a:close/>
                </a:path>
              </a:pathLst>
            </a:custGeom>
            <a:solidFill>
              <a:srgbClr val="00A5E3"/>
            </a:solidFill>
            <a:ln cap="flat">
              <a:solidFill>
                <a:schemeClr val="tx1"/>
              </a:solidFill>
              <a:prstDash val="solid"/>
            </a:ln>
          </p:spPr>
          <p:txBody>
            <a:bodyPr vert="horz" wrap="none" lIns="33759" tIns="16879" rIns="33759" bIns="16879" anchor="ctr" anchorCtr="1" compatLnSpc="0"/>
            <a:lstStyle/>
            <a:p>
              <a:pPr marL="0" marR="0" lvl="0" indent="0" defTabSz="685846"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srgbClr val="747A94"/>
                </a:solidFill>
                <a:effectLst/>
                <a:uLnTx/>
                <a:uFillTx/>
                <a:ea typeface="Microsoft YaHei" pitchFamily="2"/>
                <a:cs typeface="Lucida Sans" pitchFamily="2"/>
              </a:endParaRPr>
            </a:p>
          </p:txBody>
        </p:sp>
        <p:sp>
          <p:nvSpPr>
            <p:cNvPr id="47" name="TextBox 46">
              <a:extLst>
                <a:ext uri="{FF2B5EF4-FFF2-40B4-BE49-F238E27FC236}">
                  <a16:creationId xmlns:a16="http://schemas.microsoft.com/office/drawing/2014/main" id="{1ED2431E-8A0A-4EDA-CAEB-ED26B2BDF37A}"/>
                </a:ext>
              </a:extLst>
            </p:cNvPr>
            <p:cNvSpPr txBox="1"/>
            <p:nvPr/>
          </p:nvSpPr>
          <p:spPr>
            <a:xfrm>
              <a:off x="2966584" y="2806917"/>
              <a:ext cx="342900" cy="707886"/>
            </a:xfrm>
            <a:prstGeom prst="rect">
              <a:avLst/>
            </a:prstGeom>
            <a:noFill/>
          </p:spPr>
          <p:txBody>
            <a:bodyPr wrap="square" rtlCol="0">
              <a:spAutoFit/>
            </a:bodyPr>
            <a:lstStyle/>
            <a:p>
              <a:pPr algn="ctr"/>
              <a:r>
                <a:rPr lang="en-GB" sz="4000" b="1">
                  <a:ln>
                    <a:solidFill>
                      <a:sysClr val="windowText" lastClr="000000"/>
                    </a:solidFill>
                  </a:ln>
                  <a:solidFill>
                    <a:schemeClr val="bg1"/>
                  </a:solidFill>
                </a:rPr>
                <a:t>5</a:t>
              </a:r>
            </a:p>
          </p:txBody>
        </p:sp>
      </p:grpSp>
      <p:sp>
        <p:nvSpPr>
          <p:cNvPr id="3" name="RefTextBox123">
            <a:extLst>
              <a:ext uri="{FF2B5EF4-FFF2-40B4-BE49-F238E27FC236}">
                <a16:creationId xmlns:a16="http://schemas.microsoft.com/office/drawing/2014/main" id="{DE59231B-D3FF-0F4A-DD2D-9B4AE9A489C2}"/>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310423126</a:t>
            </a:r>
          </a:p>
        </p:txBody>
      </p:sp>
    </p:spTree>
    <p:custDataLst>
      <p:tags r:id="rId1"/>
    </p:custDataLst>
    <p:extLst>
      <p:ext uri="{BB962C8B-B14F-4D97-AF65-F5344CB8AC3E}">
        <p14:creationId xmlns:p14="http://schemas.microsoft.com/office/powerpoint/2010/main" val="41541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61CE2B-327B-8330-81B9-86B6C268FB3F}"/>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dirty="0">
                <a:ea typeface="ヒラギノ角ゴ Pro W3"/>
              </a:rPr>
              <a:t>quiz – inflation: 1995 vs 2025.</a:t>
            </a:r>
          </a:p>
        </p:txBody>
      </p:sp>
      <p:grpSp>
        <p:nvGrpSpPr>
          <p:cNvPr id="14" name="Group 13">
            <a:extLst>
              <a:ext uri="{FF2B5EF4-FFF2-40B4-BE49-F238E27FC236}">
                <a16:creationId xmlns:a16="http://schemas.microsoft.com/office/drawing/2014/main" id="{5F7A870F-A672-8905-243A-E49932B327E8}"/>
              </a:ext>
            </a:extLst>
          </p:cNvPr>
          <p:cNvGrpSpPr/>
          <p:nvPr/>
        </p:nvGrpSpPr>
        <p:grpSpPr>
          <a:xfrm>
            <a:off x="-2044827" y="4809994"/>
            <a:ext cx="1757352" cy="713630"/>
            <a:chOff x="6025" y="6022367"/>
            <a:chExt cx="1757352" cy="713630"/>
          </a:xfrm>
        </p:grpSpPr>
        <p:grpSp>
          <p:nvGrpSpPr>
            <p:cNvPr id="15" name="Group 14">
              <a:extLst>
                <a:ext uri="{FF2B5EF4-FFF2-40B4-BE49-F238E27FC236}">
                  <a16:creationId xmlns:a16="http://schemas.microsoft.com/office/drawing/2014/main" id="{79864749-3D2F-0564-2753-42A8CD0E62A5}"/>
                </a:ext>
              </a:extLst>
            </p:cNvPr>
            <p:cNvGrpSpPr/>
            <p:nvPr/>
          </p:nvGrpSpPr>
          <p:grpSpPr>
            <a:xfrm>
              <a:off x="369856" y="6260536"/>
              <a:ext cx="1029690" cy="475461"/>
              <a:chOff x="344016" y="6093296"/>
              <a:chExt cx="1029690" cy="475461"/>
            </a:xfrm>
          </p:grpSpPr>
          <p:sp>
            <p:nvSpPr>
              <p:cNvPr id="17" name="Oval 16">
                <a:extLst>
                  <a:ext uri="{FF2B5EF4-FFF2-40B4-BE49-F238E27FC236}">
                    <a16:creationId xmlns:a16="http://schemas.microsoft.com/office/drawing/2014/main" id="{B6C6881F-25D6-4F5A-4D1F-753639ACFA78}"/>
                  </a:ext>
                </a:extLst>
              </p:cNvPr>
              <p:cNvSpPr/>
              <p:nvPr/>
            </p:nvSpPr>
            <p:spPr>
              <a:xfrm>
                <a:off x="344016" y="6093296"/>
                <a:ext cx="226368" cy="226368"/>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8" name="Oval 17">
                <a:extLst>
                  <a:ext uri="{FF2B5EF4-FFF2-40B4-BE49-F238E27FC236}">
                    <a16:creationId xmlns:a16="http://schemas.microsoft.com/office/drawing/2014/main" id="{A160644D-F030-4699-5D52-F8A324745312}"/>
                  </a:ext>
                </a:extLst>
              </p:cNvPr>
              <p:cNvSpPr/>
              <p:nvPr/>
            </p:nvSpPr>
            <p:spPr>
              <a:xfrm>
                <a:off x="611790" y="6093296"/>
                <a:ext cx="226368" cy="226368"/>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9" name="Oval 18">
                <a:extLst>
                  <a:ext uri="{FF2B5EF4-FFF2-40B4-BE49-F238E27FC236}">
                    <a16:creationId xmlns:a16="http://schemas.microsoft.com/office/drawing/2014/main" id="{10B2D279-BA10-AA04-88D1-2EA62DD3740E}"/>
                  </a:ext>
                </a:extLst>
              </p:cNvPr>
              <p:cNvSpPr/>
              <p:nvPr/>
            </p:nvSpPr>
            <p:spPr>
              <a:xfrm>
                <a:off x="879564" y="6093296"/>
                <a:ext cx="226368" cy="226368"/>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20" name="Oval 19">
                <a:extLst>
                  <a:ext uri="{FF2B5EF4-FFF2-40B4-BE49-F238E27FC236}">
                    <a16:creationId xmlns:a16="http://schemas.microsoft.com/office/drawing/2014/main" id="{D5513700-7B7E-B962-20C8-A40ED0747D45}"/>
                  </a:ext>
                </a:extLst>
              </p:cNvPr>
              <p:cNvSpPr/>
              <p:nvPr/>
            </p:nvSpPr>
            <p:spPr>
              <a:xfrm>
                <a:off x="1147338" y="6093296"/>
                <a:ext cx="226368" cy="226368"/>
              </a:xfrm>
              <a:prstGeom prst="ellipse">
                <a:avLst/>
              </a:prstGeom>
              <a:solidFill>
                <a:srgbClr val="050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21" name="Oval 20">
                <a:extLst>
                  <a:ext uri="{FF2B5EF4-FFF2-40B4-BE49-F238E27FC236}">
                    <a16:creationId xmlns:a16="http://schemas.microsoft.com/office/drawing/2014/main" id="{C6F7B27A-CECC-8B19-2A79-1740DAF7C934}"/>
                  </a:ext>
                </a:extLst>
              </p:cNvPr>
              <p:cNvSpPr/>
              <p:nvPr/>
            </p:nvSpPr>
            <p:spPr>
              <a:xfrm>
                <a:off x="477903" y="6342389"/>
                <a:ext cx="226368" cy="226368"/>
              </a:xfrm>
              <a:prstGeom prst="ellipse">
                <a:avLst/>
              </a:pr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22" name="Oval 21">
                <a:extLst>
                  <a:ext uri="{FF2B5EF4-FFF2-40B4-BE49-F238E27FC236}">
                    <a16:creationId xmlns:a16="http://schemas.microsoft.com/office/drawing/2014/main" id="{920E73FF-AC6D-0366-436D-EB261412D26F}"/>
                  </a:ext>
                </a:extLst>
              </p:cNvPr>
              <p:cNvSpPr/>
              <p:nvPr/>
            </p:nvSpPr>
            <p:spPr>
              <a:xfrm>
                <a:off x="745677" y="6342389"/>
                <a:ext cx="226368" cy="226368"/>
              </a:xfrm>
              <a:prstGeom prst="ellipse">
                <a:avLst/>
              </a:pr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23" name="Oval 22">
                <a:extLst>
                  <a:ext uri="{FF2B5EF4-FFF2-40B4-BE49-F238E27FC236}">
                    <a16:creationId xmlns:a16="http://schemas.microsoft.com/office/drawing/2014/main" id="{896042AE-5C96-2B02-53CD-420EBD1EC2CD}"/>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3BBBBE8E-CCDE-63CE-D882-58FBF001DDEE}"/>
                </a:ext>
              </a:extLst>
            </p:cNvPr>
            <p:cNvSpPr txBox="1"/>
            <p:nvPr/>
          </p:nvSpPr>
          <p:spPr>
            <a:xfrm>
              <a:off x="6025" y="6022367"/>
              <a:ext cx="175735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92149"/>
                  </a:solidFill>
                  <a:effectLst/>
                  <a:uLnTx/>
                  <a:uFillTx/>
                  <a:latin typeface="Arial"/>
                  <a:ea typeface="+mn-ea"/>
                  <a:cs typeface="+mn-cs"/>
                </a:rPr>
                <a:t>WEALTH at work colours</a:t>
              </a:r>
            </a:p>
          </p:txBody>
        </p:sp>
      </p:grpSp>
      <p:sp>
        <p:nvSpPr>
          <p:cNvPr id="26" name="Freeform 144">
            <a:extLst>
              <a:ext uri="{FF2B5EF4-FFF2-40B4-BE49-F238E27FC236}">
                <a16:creationId xmlns:a16="http://schemas.microsoft.com/office/drawing/2014/main" id="{329C9E0D-17E3-AE5B-0B1B-AC3C478F8319}"/>
              </a:ext>
            </a:extLst>
          </p:cNvPr>
          <p:cNvSpPr>
            <a:spLocks noChangeArrowheads="1"/>
          </p:cNvSpPr>
          <p:nvPr/>
        </p:nvSpPr>
        <p:spPr bwMode="auto">
          <a:xfrm>
            <a:off x="564049" y="2112251"/>
            <a:ext cx="8015904" cy="28849"/>
          </a:xfrm>
          <a:custGeom>
            <a:avLst/>
            <a:gdLst>
              <a:gd name="T0" fmla="*/ 17151 w 17152"/>
              <a:gd name="T1" fmla="*/ 61 h 62"/>
              <a:gd name="T2" fmla="*/ 0 w 17152"/>
              <a:gd name="T3" fmla="*/ 61 h 62"/>
              <a:gd name="T4" fmla="*/ 0 w 17152"/>
              <a:gd name="T5" fmla="*/ 0 h 62"/>
              <a:gd name="T6" fmla="*/ 17151 w 17152"/>
              <a:gd name="T7" fmla="*/ 0 h 62"/>
              <a:gd name="T8" fmla="*/ 17151 w 17152"/>
              <a:gd name="T9" fmla="*/ 61 h 62"/>
            </a:gdLst>
            <a:ahLst/>
            <a:cxnLst>
              <a:cxn ang="0">
                <a:pos x="T0" y="T1"/>
              </a:cxn>
              <a:cxn ang="0">
                <a:pos x="T2" y="T3"/>
              </a:cxn>
              <a:cxn ang="0">
                <a:pos x="T4" y="T5"/>
              </a:cxn>
              <a:cxn ang="0">
                <a:pos x="T6" y="T7"/>
              </a:cxn>
              <a:cxn ang="0">
                <a:pos x="T8" y="T9"/>
              </a:cxn>
            </a:cxnLst>
            <a:rect l="0" t="0" r="r" b="b"/>
            <a:pathLst>
              <a:path w="17152" h="62">
                <a:moveTo>
                  <a:pt x="17151" y="61"/>
                </a:moveTo>
                <a:lnTo>
                  <a:pt x="0" y="61"/>
                </a:lnTo>
                <a:lnTo>
                  <a:pt x="0" y="0"/>
                </a:lnTo>
                <a:lnTo>
                  <a:pt x="17151" y="0"/>
                </a:lnTo>
                <a:lnTo>
                  <a:pt x="17151" y="61"/>
                </a:lnTo>
              </a:path>
            </a:pathLst>
          </a:custGeom>
          <a:solidFill>
            <a:sysClr val="windowText" lastClr="000000">
              <a:lumMod val="20000"/>
              <a:lumOff val="80000"/>
            </a:sysClr>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2" name="Freeform 540">
            <a:extLst>
              <a:ext uri="{FF2B5EF4-FFF2-40B4-BE49-F238E27FC236}">
                <a16:creationId xmlns:a16="http://schemas.microsoft.com/office/drawing/2014/main" id="{5AABC98D-2BB2-E356-395D-00A18CB9D5DC}"/>
              </a:ext>
            </a:extLst>
          </p:cNvPr>
          <p:cNvSpPr>
            <a:spLocks noChangeArrowheads="1"/>
          </p:cNvSpPr>
          <p:nvPr/>
        </p:nvSpPr>
        <p:spPr bwMode="auto">
          <a:xfrm>
            <a:off x="1323082" y="2079281"/>
            <a:ext cx="92729" cy="92729"/>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5" y="198"/>
                  <a:pt x="0" y="154"/>
                  <a:pt x="0" y="99"/>
                </a:cubicBezTo>
                <a:lnTo>
                  <a:pt x="0" y="99"/>
                </a:lnTo>
                <a:cubicBezTo>
                  <a:pt x="0" y="45"/>
                  <a:pt x="45" y="0"/>
                  <a:pt x="99" y="0"/>
                </a:cubicBezTo>
                <a:lnTo>
                  <a:pt x="99" y="0"/>
                </a:lnTo>
                <a:cubicBezTo>
                  <a:pt x="154" y="0"/>
                  <a:pt x="198" y="45"/>
                  <a:pt x="198" y="99"/>
                </a:cubicBezTo>
              </a:path>
            </a:pathLst>
          </a:custGeom>
          <a:solidFill>
            <a:srgbClr val="9875A7"/>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3" name="Freeform 541">
            <a:extLst>
              <a:ext uri="{FF2B5EF4-FFF2-40B4-BE49-F238E27FC236}">
                <a16:creationId xmlns:a16="http://schemas.microsoft.com/office/drawing/2014/main" id="{1D7D1182-BC35-3E90-6D00-0663DB5DA53B}"/>
              </a:ext>
            </a:extLst>
          </p:cNvPr>
          <p:cNvSpPr>
            <a:spLocks noChangeArrowheads="1"/>
          </p:cNvSpPr>
          <p:nvPr/>
        </p:nvSpPr>
        <p:spPr bwMode="auto">
          <a:xfrm>
            <a:off x="2923843" y="2079281"/>
            <a:ext cx="92730" cy="92729"/>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rgbClr val="7A2A3D"/>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4" name="Freeform 542">
            <a:extLst>
              <a:ext uri="{FF2B5EF4-FFF2-40B4-BE49-F238E27FC236}">
                <a16:creationId xmlns:a16="http://schemas.microsoft.com/office/drawing/2014/main" id="{F0D7C901-DA1A-21B0-205B-4A1191C141A1}"/>
              </a:ext>
            </a:extLst>
          </p:cNvPr>
          <p:cNvSpPr>
            <a:spLocks noChangeArrowheads="1"/>
          </p:cNvSpPr>
          <p:nvPr/>
        </p:nvSpPr>
        <p:spPr bwMode="auto">
          <a:xfrm>
            <a:off x="4524605" y="2079281"/>
            <a:ext cx="92730" cy="92729"/>
          </a:xfrm>
          <a:custGeom>
            <a:avLst/>
            <a:gdLst>
              <a:gd name="T0" fmla="*/ 197 w 198"/>
              <a:gd name="T1" fmla="*/ 99 h 199"/>
              <a:gd name="T2" fmla="*/ 197 w 198"/>
              <a:gd name="T3" fmla="*/ 99 h 199"/>
              <a:gd name="T4" fmla="*/ 99 w 198"/>
              <a:gd name="T5" fmla="*/ 198 h 199"/>
              <a:gd name="T6" fmla="*/ 99 w 198"/>
              <a:gd name="T7" fmla="*/ 198 h 199"/>
              <a:gd name="T8" fmla="*/ 0 w 198"/>
              <a:gd name="T9" fmla="*/ 99 h 199"/>
              <a:gd name="T10" fmla="*/ 0 w 198"/>
              <a:gd name="T11" fmla="*/ 99 h 199"/>
              <a:gd name="T12" fmla="*/ 99 w 198"/>
              <a:gd name="T13" fmla="*/ 0 h 199"/>
              <a:gd name="T14" fmla="*/ 99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9" y="198"/>
                </a:cubicBezTo>
                <a:lnTo>
                  <a:pt x="99" y="198"/>
                </a:lnTo>
                <a:cubicBezTo>
                  <a:pt x="44" y="198"/>
                  <a:pt x="0" y="154"/>
                  <a:pt x="0" y="99"/>
                </a:cubicBezTo>
                <a:lnTo>
                  <a:pt x="0" y="99"/>
                </a:lnTo>
                <a:cubicBezTo>
                  <a:pt x="0" y="45"/>
                  <a:pt x="44" y="0"/>
                  <a:pt x="99" y="0"/>
                </a:cubicBezTo>
                <a:lnTo>
                  <a:pt x="99" y="0"/>
                </a:lnTo>
                <a:cubicBezTo>
                  <a:pt x="153" y="0"/>
                  <a:pt x="197" y="45"/>
                  <a:pt x="197" y="99"/>
                </a:cubicBezTo>
              </a:path>
            </a:pathLst>
          </a:custGeom>
          <a:solidFill>
            <a:srgbClr val="7DC202"/>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5" name="Freeform 543">
            <a:extLst>
              <a:ext uri="{FF2B5EF4-FFF2-40B4-BE49-F238E27FC236}">
                <a16:creationId xmlns:a16="http://schemas.microsoft.com/office/drawing/2014/main" id="{271451B2-E9AD-55E8-BDF5-3B18F6B33E53}"/>
              </a:ext>
            </a:extLst>
          </p:cNvPr>
          <p:cNvSpPr>
            <a:spLocks noChangeArrowheads="1"/>
          </p:cNvSpPr>
          <p:nvPr/>
        </p:nvSpPr>
        <p:spPr bwMode="auto">
          <a:xfrm>
            <a:off x="6125367" y="2079281"/>
            <a:ext cx="92730" cy="92729"/>
          </a:xfrm>
          <a:custGeom>
            <a:avLst/>
            <a:gdLst>
              <a:gd name="T0" fmla="*/ 197 w 198"/>
              <a:gd name="T1" fmla="*/ 99 h 199"/>
              <a:gd name="T2" fmla="*/ 197 w 198"/>
              <a:gd name="T3" fmla="*/ 99 h 199"/>
              <a:gd name="T4" fmla="*/ 98 w 198"/>
              <a:gd name="T5" fmla="*/ 198 h 199"/>
              <a:gd name="T6" fmla="*/ 98 w 198"/>
              <a:gd name="T7" fmla="*/ 198 h 199"/>
              <a:gd name="T8" fmla="*/ 0 w 198"/>
              <a:gd name="T9" fmla="*/ 99 h 199"/>
              <a:gd name="T10" fmla="*/ 0 w 198"/>
              <a:gd name="T11" fmla="*/ 99 h 199"/>
              <a:gd name="T12" fmla="*/ 98 w 198"/>
              <a:gd name="T13" fmla="*/ 0 h 199"/>
              <a:gd name="T14" fmla="*/ 98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8" y="198"/>
                </a:cubicBezTo>
                <a:lnTo>
                  <a:pt x="98" y="198"/>
                </a:lnTo>
                <a:cubicBezTo>
                  <a:pt x="44" y="198"/>
                  <a:pt x="0" y="154"/>
                  <a:pt x="0" y="99"/>
                </a:cubicBezTo>
                <a:lnTo>
                  <a:pt x="0" y="99"/>
                </a:lnTo>
                <a:cubicBezTo>
                  <a:pt x="0" y="45"/>
                  <a:pt x="44" y="0"/>
                  <a:pt x="98" y="0"/>
                </a:cubicBezTo>
                <a:lnTo>
                  <a:pt x="98" y="0"/>
                </a:lnTo>
                <a:cubicBezTo>
                  <a:pt x="153" y="0"/>
                  <a:pt x="197" y="45"/>
                  <a:pt x="197" y="99"/>
                </a:cubicBezTo>
              </a:path>
            </a:pathLst>
          </a:custGeom>
          <a:solidFill>
            <a:srgbClr val="B1B66E"/>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6" name="Freeform 544">
            <a:extLst>
              <a:ext uri="{FF2B5EF4-FFF2-40B4-BE49-F238E27FC236}">
                <a16:creationId xmlns:a16="http://schemas.microsoft.com/office/drawing/2014/main" id="{F17D8701-B1DE-2188-BBFE-1619BE19A9C8}"/>
              </a:ext>
            </a:extLst>
          </p:cNvPr>
          <p:cNvSpPr>
            <a:spLocks noChangeArrowheads="1"/>
          </p:cNvSpPr>
          <p:nvPr/>
        </p:nvSpPr>
        <p:spPr bwMode="auto">
          <a:xfrm>
            <a:off x="7726128" y="2079281"/>
            <a:ext cx="92730" cy="92729"/>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rgbClr val="00A5E3"/>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7" name="TextBox 36">
            <a:extLst>
              <a:ext uri="{FF2B5EF4-FFF2-40B4-BE49-F238E27FC236}">
                <a16:creationId xmlns:a16="http://schemas.microsoft.com/office/drawing/2014/main" id="{69B5DDCD-7CBB-E9E4-63F3-589E8C22FE01}"/>
              </a:ext>
            </a:extLst>
          </p:cNvPr>
          <p:cNvSpPr txBox="1"/>
          <p:nvPr/>
        </p:nvSpPr>
        <p:spPr>
          <a:xfrm>
            <a:off x="891272" y="2254111"/>
            <a:ext cx="956352" cy="461665"/>
          </a:xfrm>
          <a:prstGeom prst="rect">
            <a:avLst/>
          </a:prstGeom>
          <a:noFill/>
        </p:spPr>
        <p:txBody>
          <a:bodyPr wrap="none" rtlCol="0" anchor="ctr" anchorCtr="0">
            <a:spAutoFit/>
          </a:bodyPr>
          <a:lstStyle/>
          <a:p>
            <a:pPr algn="ctr" defTabSz="228600" eaLnBrk="1" fontAlgn="auto" hangingPunct="1">
              <a:spcBef>
                <a:spcPts val="0"/>
              </a:spcBef>
              <a:spcAft>
                <a:spcPts val="0"/>
              </a:spcAft>
            </a:pPr>
            <a:r>
              <a:rPr lang="en-US" sz="2400" b="1" dirty="0">
                <a:solidFill>
                  <a:srgbClr val="9875A7"/>
                </a:solidFill>
                <a:latin typeface="+mn-lt"/>
                <a:ea typeface="League Spartan" charset="0"/>
                <a:cs typeface="Poppins" pitchFamily="2" charset="77"/>
              </a:rPr>
              <a:t>118%</a:t>
            </a:r>
          </a:p>
        </p:txBody>
      </p:sp>
      <p:sp>
        <p:nvSpPr>
          <p:cNvPr id="38" name="TextBox 37">
            <a:extLst>
              <a:ext uri="{FF2B5EF4-FFF2-40B4-BE49-F238E27FC236}">
                <a16:creationId xmlns:a16="http://schemas.microsoft.com/office/drawing/2014/main" id="{333C31F7-1D39-A4A3-FC70-3900D5BF8311}"/>
              </a:ext>
            </a:extLst>
          </p:cNvPr>
          <p:cNvSpPr txBox="1"/>
          <p:nvPr/>
        </p:nvSpPr>
        <p:spPr>
          <a:xfrm>
            <a:off x="2483536" y="2254111"/>
            <a:ext cx="973344" cy="461665"/>
          </a:xfrm>
          <a:prstGeom prst="rect">
            <a:avLst/>
          </a:prstGeom>
          <a:noFill/>
        </p:spPr>
        <p:txBody>
          <a:bodyPr wrap="none" rtlCol="0" anchor="ctr" anchorCtr="0">
            <a:spAutoFit/>
          </a:bodyPr>
          <a:lstStyle/>
          <a:p>
            <a:pPr algn="ctr" defTabSz="228600" eaLnBrk="1" fontAlgn="auto" hangingPunct="1">
              <a:spcBef>
                <a:spcPts val="0"/>
              </a:spcBef>
              <a:spcAft>
                <a:spcPts val="0"/>
              </a:spcAft>
            </a:pPr>
            <a:r>
              <a:rPr lang="en-US" sz="2400" b="1" dirty="0">
                <a:solidFill>
                  <a:srgbClr val="7A2A3D"/>
                </a:solidFill>
                <a:latin typeface="+mn-lt"/>
                <a:ea typeface="League Spartan" charset="0"/>
                <a:cs typeface="Poppins" pitchFamily="2" charset="77"/>
              </a:rPr>
              <a:t>186%</a:t>
            </a:r>
          </a:p>
        </p:txBody>
      </p:sp>
      <p:sp>
        <p:nvSpPr>
          <p:cNvPr id="39" name="TextBox 38">
            <a:extLst>
              <a:ext uri="{FF2B5EF4-FFF2-40B4-BE49-F238E27FC236}">
                <a16:creationId xmlns:a16="http://schemas.microsoft.com/office/drawing/2014/main" id="{4D37639A-16A6-F2F7-6609-A1FB93A3ED39}"/>
              </a:ext>
            </a:extLst>
          </p:cNvPr>
          <p:cNvSpPr txBox="1"/>
          <p:nvPr/>
        </p:nvSpPr>
        <p:spPr>
          <a:xfrm>
            <a:off x="4168619" y="2254111"/>
            <a:ext cx="801823" cy="461665"/>
          </a:xfrm>
          <a:prstGeom prst="rect">
            <a:avLst/>
          </a:prstGeom>
          <a:noFill/>
        </p:spPr>
        <p:txBody>
          <a:bodyPr wrap="none" rtlCol="0" anchor="ctr" anchorCtr="0">
            <a:spAutoFit/>
          </a:bodyPr>
          <a:lstStyle/>
          <a:p>
            <a:pPr algn="ctr" defTabSz="228600" eaLnBrk="1" fontAlgn="auto" hangingPunct="1">
              <a:spcBef>
                <a:spcPts val="0"/>
              </a:spcBef>
              <a:spcAft>
                <a:spcPts val="0"/>
              </a:spcAft>
            </a:pPr>
            <a:r>
              <a:rPr lang="en-US" sz="2400" b="1" dirty="0">
                <a:solidFill>
                  <a:srgbClr val="7DC202"/>
                </a:solidFill>
                <a:latin typeface="+mn-lt"/>
                <a:ea typeface="League Spartan" charset="0"/>
                <a:cs typeface="Poppins" pitchFamily="2" charset="77"/>
              </a:rPr>
              <a:t>76%</a:t>
            </a:r>
          </a:p>
        </p:txBody>
      </p:sp>
      <p:sp>
        <p:nvSpPr>
          <p:cNvPr id="40" name="TextBox 39">
            <a:extLst>
              <a:ext uri="{FF2B5EF4-FFF2-40B4-BE49-F238E27FC236}">
                <a16:creationId xmlns:a16="http://schemas.microsoft.com/office/drawing/2014/main" id="{7910E614-4D76-B038-641F-BDF932C16451}"/>
              </a:ext>
            </a:extLst>
          </p:cNvPr>
          <p:cNvSpPr txBox="1"/>
          <p:nvPr/>
        </p:nvSpPr>
        <p:spPr>
          <a:xfrm>
            <a:off x="5687123" y="2254111"/>
            <a:ext cx="973344" cy="461665"/>
          </a:xfrm>
          <a:prstGeom prst="rect">
            <a:avLst/>
          </a:prstGeom>
          <a:noFill/>
        </p:spPr>
        <p:txBody>
          <a:bodyPr wrap="none" rtlCol="0" anchor="ctr" anchorCtr="0">
            <a:spAutoFit/>
          </a:bodyPr>
          <a:lstStyle/>
          <a:p>
            <a:pPr algn="ctr" defTabSz="228600" eaLnBrk="1" fontAlgn="auto" hangingPunct="1">
              <a:spcBef>
                <a:spcPts val="0"/>
              </a:spcBef>
              <a:spcAft>
                <a:spcPts val="0"/>
              </a:spcAft>
            </a:pPr>
            <a:r>
              <a:rPr lang="en-US" sz="2400" b="1" dirty="0">
                <a:solidFill>
                  <a:srgbClr val="B1B66E"/>
                </a:solidFill>
                <a:latin typeface="+mn-lt"/>
                <a:ea typeface="League Spartan" charset="0"/>
                <a:cs typeface="Poppins" pitchFamily="2" charset="77"/>
              </a:rPr>
              <a:t>158%</a:t>
            </a:r>
          </a:p>
        </p:txBody>
      </p:sp>
      <p:sp>
        <p:nvSpPr>
          <p:cNvPr id="41" name="TextBox 40">
            <a:extLst>
              <a:ext uri="{FF2B5EF4-FFF2-40B4-BE49-F238E27FC236}">
                <a16:creationId xmlns:a16="http://schemas.microsoft.com/office/drawing/2014/main" id="{8373FC37-7DAE-CCF6-624E-A2B4D71A93A6}"/>
              </a:ext>
            </a:extLst>
          </p:cNvPr>
          <p:cNvSpPr txBox="1"/>
          <p:nvPr/>
        </p:nvSpPr>
        <p:spPr>
          <a:xfrm>
            <a:off x="7287882" y="2254111"/>
            <a:ext cx="973344" cy="461665"/>
          </a:xfrm>
          <a:prstGeom prst="rect">
            <a:avLst/>
          </a:prstGeom>
          <a:noFill/>
        </p:spPr>
        <p:txBody>
          <a:bodyPr wrap="none" rtlCol="0" anchor="ctr" anchorCtr="0">
            <a:spAutoFit/>
          </a:bodyPr>
          <a:lstStyle/>
          <a:p>
            <a:pPr algn="ctr" defTabSz="228600" eaLnBrk="1" fontAlgn="auto" hangingPunct="1">
              <a:spcBef>
                <a:spcPts val="0"/>
              </a:spcBef>
              <a:spcAft>
                <a:spcPts val="0"/>
              </a:spcAft>
            </a:pPr>
            <a:r>
              <a:rPr lang="en-US" sz="2400" b="1" dirty="0">
                <a:solidFill>
                  <a:srgbClr val="00A5E3"/>
                </a:solidFill>
                <a:latin typeface="+mn-lt"/>
                <a:ea typeface="League Spartan" charset="0"/>
                <a:cs typeface="Poppins" pitchFamily="2" charset="77"/>
              </a:rPr>
              <a:t>198%</a:t>
            </a:r>
          </a:p>
        </p:txBody>
      </p:sp>
      <p:grpSp>
        <p:nvGrpSpPr>
          <p:cNvPr id="1039" name="Group 1038">
            <a:extLst>
              <a:ext uri="{FF2B5EF4-FFF2-40B4-BE49-F238E27FC236}">
                <a16:creationId xmlns:a16="http://schemas.microsoft.com/office/drawing/2014/main" id="{DC00DD2A-0E29-53AC-1A10-27260FA3BA1C}"/>
              </a:ext>
            </a:extLst>
          </p:cNvPr>
          <p:cNvGrpSpPr/>
          <p:nvPr/>
        </p:nvGrpSpPr>
        <p:grpSpPr>
          <a:xfrm>
            <a:off x="570458" y="2828787"/>
            <a:ext cx="1602098" cy="2726045"/>
            <a:chOff x="570458" y="3097238"/>
            <a:chExt cx="1602098" cy="2726045"/>
          </a:xfrm>
        </p:grpSpPr>
        <p:sp>
          <p:nvSpPr>
            <p:cNvPr id="27" name="Freeform 69">
              <a:extLst>
                <a:ext uri="{FF2B5EF4-FFF2-40B4-BE49-F238E27FC236}">
                  <a16:creationId xmlns:a16="http://schemas.microsoft.com/office/drawing/2014/main" id="{C90F1DD0-D614-BCCF-9B15-6086CC9BBF09}"/>
                </a:ext>
              </a:extLst>
            </p:cNvPr>
            <p:cNvSpPr>
              <a:spLocks noChangeArrowheads="1"/>
            </p:cNvSpPr>
            <p:nvPr/>
          </p:nvSpPr>
          <p:spPr bwMode="auto">
            <a:xfrm>
              <a:off x="570458" y="3097238"/>
              <a:ext cx="1602098" cy="2726045"/>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rgbClr val="9875A7"/>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43" name="TextBox 42">
              <a:extLst>
                <a:ext uri="{FF2B5EF4-FFF2-40B4-BE49-F238E27FC236}">
                  <a16:creationId xmlns:a16="http://schemas.microsoft.com/office/drawing/2014/main" id="{68DD611D-E7A5-9287-C99D-B7323BE15A5C}"/>
                </a:ext>
              </a:extLst>
            </p:cNvPr>
            <p:cNvSpPr txBox="1"/>
            <p:nvPr/>
          </p:nvSpPr>
          <p:spPr>
            <a:xfrm>
              <a:off x="937278" y="3197191"/>
              <a:ext cx="864340" cy="923330"/>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TEA </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BAGS</a:t>
              </a:r>
            </a:p>
            <a:p>
              <a:pPr algn="ctr" defTabSz="228600" eaLnBrk="1" fontAlgn="auto" hangingPunct="1">
                <a:spcBef>
                  <a:spcPts val="0"/>
                </a:spcBef>
                <a:spcAft>
                  <a:spcPts val="0"/>
                </a:spcAft>
              </a:pPr>
              <a:r>
                <a:rPr lang="en-US">
                  <a:solidFill>
                    <a:prstClr val="white"/>
                  </a:solidFill>
                  <a:latin typeface="+mn-lt"/>
                  <a:ea typeface="League Spartan" charset="0"/>
                  <a:cs typeface="Poppins" pitchFamily="2" charset="77"/>
                </a:rPr>
                <a:t>(250g)</a:t>
              </a:r>
            </a:p>
          </p:txBody>
        </p:sp>
        <p:pic>
          <p:nvPicPr>
            <p:cNvPr id="55" name="Graphic 54" descr="Tea with solid fill">
              <a:extLst>
                <a:ext uri="{FF2B5EF4-FFF2-40B4-BE49-F238E27FC236}">
                  <a16:creationId xmlns:a16="http://schemas.microsoft.com/office/drawing/2014/main" id="{8EE567AF-1631-C6F8-CC60-4BC33BA80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118" y="4060614"/>
              <a:ext cx="914400" cy="914400"/>
            </a:xfrm>
            <a:prstGeom prst="rect">
              <a:avLst/>
            </a:prstGeom>
          </p:spPr>
        </p:pic>
        <p:sp>
          <p:nvSpPr>
            <p:cNvPr id="1029" name="TextBox 1028">
              <a:extLst>
                <a:ext uri="{FF2B5EF4-FFF2-40B4-BE49-F238E27FC236}">
                  <a16:creationId xmlns:a16="http://schemas.microsoft.com/office/drawing/2014/main" id="{241D0773-4815-9894-3C20-A758CA486E60}"/>
                </a:ext>
              </a:extLst>
            </p:cNvPr>
            <p:cNvSpPr txBox="1"/>
            <p:nvPr/>
          </p:nvSpPr>
          <p:spPr>
            <a:xfrm>
              <a:off x="933544" y="4982597"/>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solidFill>
                    <a:prstClr val="white"/>
                  </a:solidFill>
                  <a:latin typeface="+mn-lt"/>
                  <a:ea typeface="League Spartan" charset="0"/>
                  <a:cs typeface="Poppins" pitchFamily="2" charset="77"/>
                </a:rPr>
                <a:t>2025</a:t>
              </a:r>
            </a:p>
            <a:p>
              <a:pPr algn="ctr" defTabSz="228600" eaLnBrk="1" fontAlgn="auto" hangingPunct="1">
                <a:spcBef>
                  <a:spcPts val="0"/>
                </a:spcBef>
                <a:spcAft>
                  <a:spcPts val="0"/>
                </a:spcAft>
              </a:pPr>
              <a:r>
                <a:rPr lang="en-US" sz="2000" b="1" dirty="0">
                  <a:solidFill>
                    <a:prstClr val="white"/>
                  </a:solidFill>
                  <a:latin typeface="+mn-lt"/>
                  <a:ea typeface="League Spartan" charset="0"/>
                  <a:cs typeface="Poppins" pitchFamily="2" charset="77"/>
                </a:rPr>
                <a:t>£2.64</a:t>
              </a:r>
              <a:endParaRPr lang="en-US" sz="2000" dirty="0">
                <a:solidFill>
                  <a:prstClr val="white"/>
                </a:solidFill>
                <a:latin typeface="+mn-lt"/>
                <a:ea typeface="League Spartan" charset="0"/>
                <a:cs typeface="Poppins" pitchFamily="2" charset="77"/>
              </a:endParaRPr>
            </a:p>
          </p:txBody>
        </p:sp>
      </p:grpSp>
      <p:grpSp>
        <p:nvGrpSpPr>
          <p:cNvPr id="1040" name="Group 1039">
            <a:extLst>
              <a:ext uri="{FF2B5EF4-FFF2-40B4-BE49-F238E27FC236}">
                <a16:creationId xmlns:a16="http://schemas.microsoft.com/office/drawing/2014/main" id="{E64C0345-CC47-95F6-CAF8-8056D14039A0}"/>
              </a:ext>
            </a:extLst>
          </p:cNvPr>
          <p:cNvGrpSpPr/>
          <p:nvPr/>
        </p:nvGrpSpPr>
        <p:grpSpPr>
          <a:xfrm>
            <a:off x="2170087" y="2828788"/>
            <a:ext cx="1602098" cy="2726044"/>
            <a:chOff x="2170087" y="3097239"/>
            <a:chExt cx="1602098" cy="2726044"/>
          </a:xfrm>
        </p:grpSpPr>
        <p:sp>
          <p:nvSpPr>
            <p:cNvPr id="31" name="Freeform 456">
              <a:extLst>
                <a:ext uri="{FF2B5EF4-FFF2-40B4-BE49-F238E27FC236}">
                  <a16:creationId xmlns:a16="http://schemas.microsoft.com/office/drawing/2014/main" id="{ED324B4F-BBF4-39BB-8C7A-8C92BFAED43E}"/>
                </a:ext>
              </a:extLst>
            </p:cNvPr>
            <p:cNvSpPr>
              <a:spLocks noChangeArrowheads="1"/>
            </p:cNvSpPr>
            <p:nvPr/>
          </p:nvSpPr>
          <p:spPr bwMode="auto">
            <a:xfrm>
              <a:off x="2170087" y="3097239"/>
              <a:ext cx="1602098" cy="2726044"/>
            </a:xfrm>
            <a:custGeom>
              <a:avLst/>
              <a:gdLst>
                <a:gd name="T0" fmla="*/ 1664 w 2860"/>
                <a:gd name="T1" fmla="*/ 0 h 4949"/>
                <a:gd name="T2" fmla="*/ 1429 w 2860"/>
                <a:gd name="T3" fmla="*/ 247 h 4949"/>
                <a:gd name="T4" fmla="*/ 1193 w 2860"/>
                <a:gd name="T5" fmla="*/ 0 h 4949"/>
                <a:gd name="T6" fmla="*/ 0 w 2860"/>
                <a:gd name="T7" fmla="*/ 0 h 4949"/>
                <a:gd name="T8" fmla="*/ 0 w 2860"/>
                <a:gd name="T9" fmla="*/ 4948 h 4949"/>
                <a:gd name="T10" fmla="*/ 2859 w 2860"/>
                <a:gd name="T11" fmla="*/ 4948 h 4949"/>
                <a:gd name="T12" fmla="*/ 2859 w 2860"/>
                <a:gd name="T13" fmla="*/ 0 h 4949"/>
                <a:gd name="T14" fmla="*/ 1664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4" y="0"/>
                  </a:moveTo>
                  <a:lnTo>
                    <a:pt x="1429" y="247"/>
                  </a:lnTo>
                  <a:lnTo>
                    <a:pt x="1193" y="0"/>
                  </a:lnTo>
                  <a:lnTo>
                    <a:pt x="0" y="0"/>
                  </a:lnTo>
                  <a:lnTo>
                    <a:pt x="0" y="4948"/>
                  </a:lnTo>
                  <a:lnTo>
                    <a:pt x="2859" y="4948"/>
                  </a:lnTo>
                  <a:lnTo>
                    <a:pt x="2859" y="0"/>
                  </a:lnTo>
                  <a:lnTo>
                    <a:pt x="1664" y="0"/>
                  </a:lnTo>
                </a:path>
              </a:pathLst>
            </a:custGeom>
            <a:solidFill>
              <a:srgbClr val="7A2A3D"/>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45" name="TextBox 44">
              <a:extLst>
                <a:ext uri="{FF2B5EF4-FFF2-40B4-BE49-F238E27FC236}">
                  <a16:creationId xmlns:a16="http://schemas.microsoft.com/office/drawing/2014/main" id="{8E65E4C6-A15B-4F23-BC78-D3A937DC6562}"/>
                </a:ext>
              </a:extLst>
            </p:cNvPr>
            <p:cNvSpPr txBox="1"/>
            <p:nvPr/>
          </p:nvSpPr>
          <p:spPr>
            <a:xfrm>
              <a:off x="2217133" y="3197191"/>
              <a:ext cx="1505540" cy="923330"/>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WHITE </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BREAD</a:t>
              </a:r>
            </a:p>
            <a:p>
              <a:pPr algn="ctr" defTabSz="228600" eaLnBrk="1" fontAlgn="auto" hangingPunct="1">
                <a:spcBef>
                  <a:spcPts val="0"/>
                </a:spcBef>
                <a:spcAft>
                  <a:spcPts val="0"/>
                </a:spcAft>
              </a:pPr>
              <a:r>
                <a:rPr lang="en-US">
                  <a:solidFill>
                    <a:prstClr val="white"/>
                  </a:solidFill>
                  <a:latin typeface="+mn-lt"/>
                  <a:ea typeface="League Spartan" charset="0"/>
                  <a:cs typeface="Poppins" pitchFamily="2" charset="77"/>
                </a:rPr>
                <a:t>(sliced 800g)</a:t>
              </a:r>
            </a:p>
          </p:txBody>
        </p:sp>
        <p:pic>
          <p:nvPicPr>
            <p:cNvPr id="57" name="Graphic 56" descr="Baguette with solid fill">
              <a:extLst>
                <a:ext uri="{FF2B5EF4-FFF2-40B4-BE49-F238E27FC236}">
                  <a16:creationId xmlns:a16="http://schemas.microsoft.com/office/drawing/2014/main" id="{8CEB0168-5E98-66F5-6A84-8ABAE928E5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2943" y="4129752"/>
              <a:ext cx="914400" cy="914400"/>
            </a:xfrm>
            <a:prstGeom prst="rect">
              <a:avLst/>
            </a:prstGeom>
          </p:spPr>
        </p:pic>
        <p:sp>
          <p:nvSpPr>
            <p:cNvPr id="1030" name="TextBox 1029">
              <a:extLst>
                <a:ext uri="{FF2B5EF4-FFF2-40B4-BE49-F238E27FC236}">
                  <a16:creationId xmlns:a16="http://schemas.microsoft.com/office/drawing/2014/main" id="{3810ADDC-7CEC-D052-936F-2F42DFF21AAA}"/>
                </a:ext>
              </a:extLst>
            </p:cNvPr>
            <p:cNvSpPr txBox="1"/>
            <p:nvPr/>
          </p:nvSpPr>
          <p:spPr>
            <a:xfrm>
              <a:off x="2579443" y="4982597"/>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solidFill>
                    <a:prstClr val="white"/>
                  </a:solidFill>
                  <a:latin typeface="+mn-lt"/>
                  <a:ea typeface="League Spartan" charset="0"/>
                  <a:cs typeface="Poppins" pitchFamily="2" charset="77"/>
                </a:rPr>
                <a:t>2025</a:t>
              </a:r>
            </a:p>
            <a:p>
              <a:pPr algn="ctr" defTabSz="228600" eaLnBrk="1" fontAlgn="auto" hangingPunct="1">
                <a:spcBef>
                  <a:spcPts val="0"/>
                </a:spcBef>
                <a:spcAft>
                  <a:spcPts val="0"/>
                </a:spcAft>
              </a:pPr>
              <a:r>
                <a:rPr lang="en-US" sz="2000" b="1" dirty="0">
                  <a:solidFill>
                    <a:prstClr val="white"/>
                  </a:solidFill>
                  <a:latin typeface="+mn-lt"/>
                  <a:ea typeface="League Spartan" charset="0"/>
                  <a:cs typeface="Poppins" pitchFamily="2" charset="77"/>
                </a:rPr>
                <a:t>£1.40</a:t>
              </a:r>
              <a:endParaRPr lang="en-US" sz="2000" dirty="0">
                <a:solidFill>
                  <a:prstClr val="white"/>
                </a:solidFill>
                <a:latin typeface="+mn-lt"/>
                <a:ea typeface="League Spartan" charset="0"/>
                <a:cs typeface="Poppins" pitchFamily="2" charset="77"/>
              </a:endParaRPr>
            </a:p>
          </p:txBody>
        </p:sp>
      </p:grpSp>
      <p:grpSp>
        <p:nvGrpSpPr>
          <p:cNvPr id="1041" name="Group 1040">
            <a:extLst>
              <a:ext uri="{FF2B5EF4-FFF2-40B4-BE49-F238E27FC236}">
                <a16:creationId xmlns:a16="http://schemas.microsoft.com/office/drawing/2014/main" id="{FE094C46-2590-FFC7-4AFC-360275C067C4}"/>
              </a:ext>
            </a:extLst>
          </p:cNvPr>
          <p:cNvGrpSpPr/>
          <p:nvPr/>
        </p:nvGrpSpPr>
        <p:grpSpPr>
          <a:xfrm>
            <a:off x="3769716" y="2828788"/>
            <a:ext cx="1599629" cy="2726044"/>
            <a:chOff x="3769716" y="3097239"/>
            <a:chExt cx="1599629" cy="2726044"/>
          </a:xfrm>
        </p:grpSpPr>
        <p:sp>
          <p:nvSpPr>
            <p:cNvPr id="30" name="Freeform 378">
              <a:extLst>
                <a:ext uri="{FF2B5EF4-FFF2-40B4-BE49-F238E27FC236}">
                  <a16:creationId xmlns:a16="http://schemas.microsoft.com/office/drawing/2014/main" id="{FFE0E398-8470-707B-94B4-9E8586BF4980}"/>
                </a:ext>
              </a:extLst>
            </p:cNvPr>
            <p:cNvSpPr>
              <a:spLocks noChangeArrowheads="1"/>
            </p:cNvSpPr>
            <p:nvPr/>
          </p:nvSpPr>
          <p:spPr bwMode="auto">
            <a:xfrm>
              <a:off x="3769716" y="3097239"/>
              <a:ext cx="1599629" cy="2726044"/>
            </a:xfrm>
            <a:custGeom>
              <a:avLst/>
              <a:gdLst>
                <a:gd name="T0" fmla="*/ 1664 w 2859"/>
                <a:gd name="T1" fmla="*/ 0 h 4949"/>
                <a:gd name="T2" fmla="*/ 1429 w 2859"/>
                <a:gd name="T3" fmla="*/ 247 h 4949"/>
                <a:gd name="T4" fmla="*/ 1193 w 2859"/>
                <a:gd name="T5" fmla="*/ 0 h 4949"/>
                <a:gd name="T6" fmla="*/ 0 w 2859"/>
                <a:gd name="T7" fmla="*/ 0 h 4949"/>
                <a:gd name="T8" fmla="*/ 0 w 2859"/>
                <a:gd name="T9" fmla="*/ 4948 h 4949"/>
                <a:gd name="T10" fmla="*/ 2858 w 2859"/>
                <a:gd name="T11" fmla="*/ 4948 h 4949"/>
                <a:gd name="T12" fmla="*/ 2858 w 2859"/>
                <a:gd name="T13" fmla="*/ 0 h 4949"/>
                <a:gd name="T14" fmla="*/ 1664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4" y="0"/>
                  </a:moveTo>
                  <a:lnTo>
                    <a:pt x="1429" y="247"/>
                  </a:lnTo>
                  <a:lnTo>
                    <a:pt x="1193" y="0"/>
                  </a:lnTo>
                  <a:lnTo>
                    <a:pt x="0" y="0"/>
                  </a:lnTo>
                  <a:lnTo>
                    <a:pt x="0" y="4948"/>
                  </a:lnTo>
                  <a:lnTo>
                    <a:pt x="2858" y="4948"/>
                  </a:lnTo>
                  <a:lnTo>
                    <a:pt x="2858" y="0"/>
                  </a:lnTo>
                  <a:lnTo>
                    <a:pt x="1664" y="0"/>
                  </a:lnTo>
                </a:path>
              </a:pathLst>
            </a:custGeom>
            <a:solidFill>
              <a:srgbClr val="7DC202"/>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47" name="TextBox 46">
              <a:extLst>
                <a:ext uri="{FF2B5EF4-FFF2-40B4-BE49-F238E27FC236}">
                  <a16:creationId xmlns:a16="http://schemas.microsoft.com/office/drawing/2014/main" id="{A290BAD1-EF6F-681C-0DB2-B1FA4B1017CF}"/>
                </a:ext>
              </a:extLst>
            </p:cNvPr>
            <p:cNvSpPr txBox="1"/>
            <p:nvPr/>
          </p:nvSpPr>
          <p:spPr>
            <a:xfrm>
              <a:off x="4213216" y="3183495"/>
              <a:ext cx="748923" cy="923330"/>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PINT</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OF </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MILK</a:t>
              </a:r>
            </a:p>
          </p:txBody>
        </p:sp>
        <p:pic>
          <p:nvPicPr>
            <p:cNvPr id="63" name="Graphic 62" descr="Dairy with solid fill">
              <a:extLst>
                <a:ext uri="{FF2B5EF4-FFF2-40B4-BE49-F238E27FC236}">
                  <a16:creationId xmlns:a16="http://schemas.microsoft.com/office/drawing/2014/main" id="{624023EF-F41B-8E0F-B7C2-A1C90A8FFB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800" y="4063474"/>
              <a:ext cx="914400" cy="914400"/>
            </a:xfrm>
            <a:prstGeom prst="rect">
              <a:avLst/>
            </a:prstGeom>
          </p:spPr>
        </p:pic>
        <p:sp>
          <p:nvSpPr>
            <p:cNvPr id="1031" name="TextBox 1030">
              <a:extLst>
                <a:ext uri="{FF2B5EF4-FFF2-40B4-BE49-F238E27FC236}">
                  <a16:creationId xmlns:a16="http://schemas.microsoft.com/office/drawing/2014/main" id="{1D228276-96E4-720D-F1FD-9F2E67A8153A}"/>
                </a:ext>
              </a:extLst>
            </p:cNvPr>
            <p:cNvSpPr txBox="1"/>
            <p:nvPr/>
          </p:nvSpPr>
          <p:spPr>
            <a:xfrm>
              <a:off x="4174743" y="4988435"/>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solidFill>
                    <a:prstClr val="white"/>
                  </a:solidFill>
                  <a:latin typeface="+mn-lt"/>
                  <a:ea typeface="League Spartan" charset="0"/>
                  <a:cs typeface="Poppins" pitchFamily="2" charset="77"/>
                </a:rPr>
                <a:t>2025</a:t>
              </a:r>
            </a:p>
            <a:p>
              <a:pPr algn="ctr" defTabSz="228600" eaLnBrk="1" fontAlgn="auto" hangingPunct="1">
                <a:spcBef>
                  <a:spcPts val="0"/>
                </a:spcBef>
                <a:spcAft>
                  <a:spcPts val="0"/>
                </a:spcAft>
              </a:pPr>
              <a:r>
                <a:rPr lang="en-US" sz="2000" b="1" dirty="0">
                  <a:solidFill>
                    <a:prstClr val="white"/>
                  </a:solidFill>
                  <a:latin typeface="+mn-lt"/>
                  <a:ea typeface="League Spartan" charset="0"/>
                  <a:cs typeface="Poppins" pitchFamily="2" charset="77"/>
                </a:rPr>
                <a:t>£0.65</a:t>
              </a:r>
              <a:endParaRPr lang="en-US" sz="2000" dirty="0">
                <a:solidFill>
                  <a:prstClr val="white"/>
                </a:solidFill>
                <a:latin typeface="+mn-lt"/>
                <a:ea typeface="League Spartan" charset="0"/>
                <a:cs typeface="Poppins" pitchFamily="2" charset="77"/>
              </a:endParaRPr>
            </a:p>
          </p:txBody>
        </p:sp>
      </p:grpSp>
      <p:grpSp>
        <p:nvGrpSpPr>
          <p:cNvPr id="1042" name="Group 1041">
            <a:extLst>
              <a:ext uri="{FF2B5EF4-FFF2-40B4-BE49-F238E27FC236}">
                <a16:creationId xmlns:a16="http://schemas.microsoft.com/office/drawing/2014/main" id="{7823F049-D560-86FC-2F70-8AED00A17E4E}"/>
              </a:ext>
            </a:extLst>
          </p:cNvPr>
          <p:cNvGrpSpPr/>
          <p:nvPr/>
        </p:nvGrpSpPr>
        <p:grpSpPr>
          <a:xfrm>
            <a:off x="5371815" y="2828788"/>
            <a:ext cx="1611876" cy="2726044"/>
            <a:chOff x="5371815" y="3097239"/>
            <a:chExt cx="1611876" cy="2726044"/>
          </a:xfrm>
        </p:grpSpPr>
        <p:sp>
          <p:nvSpPr>
            <p:cNvPr id="29" name="Freeform 302">
              <a:extLst>
                <a:ext uri="{FF2B5EF4-FFF2-40B4-BE49-F238E27FC236}">
                  <a16:creationId xmlns:a16="http://schemas.microsoft.com/office/drawing/2014/main" id="{A7CC4366-6CB8-15A2-888E-AA7687FDD2C7}"/>
                </a:ext>
              </a:extLst>
            </p:cNvPr>
            <p:cNvSpPr>
              <a:spLocks noChangeArrowheads="1"/>
            </p:cNvSpPr>
            <p:nvPr/>
          </p:nvSpPr>
          <p:spPr bwMode="auto">
            <a:xfrm>
              <a:off x="5371815" y="3097239"/>
              <a:ext cx="1599629" cy="2726044"/>
            </a:xfrm>
            <a:custGeom>
              <a:avLst/>
              <a:gdLst>
                <a:gd name="T0" fmla="*/ 1668 w 2859"/>
                <a:gd name="T1" fmla="*/ 0 h 4949"/>
                <a:gd name="T2" fmla="*/ 1428 w 2859"/>
                <a:gd name="T3" fmla="*/ 252 h 4949"/>
                <a:gd name="T4" fmla="*/ 1189 w 2859"/>
                <a:gd name="T5" fmla="*/ 0 h 4949"/>
                <a:gd name="T6" fmla="*/ 0 w 2859"/>
                <a:gd name="T7" fmla="*/ 0 h 4949"/>
                <a:gd name="T8" fmla="*/ 0 w 2859"/>
                <a:gd name="T9" fmla="*/ 4948 h 4949"/>
                <a:gd name="T10" fmla="*/ 2858 w 2859"/>
                <a:gd name="T11" fmla="*/ 4948 h 4949"/>
                <a:gd name="T12" fmla="*/ 2858 w 2859"/>
                <a:gd name="T13" fmla="*/ 0 h 4949"/>
                <a:gd name="T14" fmla="*/ 1668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8" y="0"/>
                  </a:moveTo>
                  <a:lnTo>
                    <a:pt x="1428" y="252"/>
                  </a:lnTo>
                  <a:lnTo>
                    <a:pt x="1189" y="0"/>
                  </a:lnTo>
                  <a:lnTo>
                    <a:pt x="0" y="0"/>
                  </a:lnTo>
                  <a:lnTo>
                    <a:pt x="0" y="4948"/>
                  </a:lnTo>
                  <a:lnTo>
                    <a:pt x="2858" y="4948"/>
                  </a:lnTo>
                  <a:lnTo>
                    <a:pt x="2858" y="0"/>
                  </a:lnTo>
                  <a:lnTo>
                    <a:pt x="1668" y="0"/>
                  </a:lnTo>
                </a:path>
              </a:pathLst>
            </a:custGeom>
            <a:solidFill>
              <a:srgbClr val="B1B66E"/>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1" name="TextBox 50">
              <a:extLst>
                <a:ext uri="{FF2B5EF4-FFF2-40B4-BE49-F238E27FC236}">
                  <a16:creationId xmlns:a16="http://schemas.microsoft.com/office/drawing/2014/main" id="{6683FF1A-A949-5696-72A8-E9FBE7A26E2B}"/>
                </a:ext>
              </a:extLst>
            </p:cNvPr>
            <p:cNvSpPr txBox="1"/>
            <p:nvPr/>
          </p:nvSpPr>
          <p:spPr>
            <a:xfrm>
              <a:off x="5452503" y="3173379"/>
              <a:ext cx="1531188" cy="923330"/>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UNLEADED </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PETROL</a:t>
              </a:r>
            </a:p>
            <a:p>
              <a:pPr algn="ctr" defTabSz="228600" eaLnBrk="1" fontAlgn="auto" hangingPunct="1">
                <a:spcBef>
                  <a:spcPts val="0"/>
                </a:spcBef>
                <a:spcAft>
                  <a:spcPts val="0"/>
                </a:spcAft>
              </a:pPr>
              <a:r>
                <a:rPr lang="en-US">
                  <a:solidFill>
                    <a:prstClr val="white"/>
                  </a:solidFill>
                  <a:latin typeface="+mn-lt"/>
                  <a:ea typeface="League Spartan" charset="0"/>
                  <a:cs typeface="Poppins" pitchFamily="2" charset="77"/>
                </a:rPr>
                <a:t>(per </a:t>
              </a:r>
              <a:r>
                <a:rPr lang="en-US" err="1">
                  <a:solidFill>
                    <a:prstClr val="white"/>
                  </a:solidFill>
                  <a:latin typeface="+mn-lt"/>
                  <a:ea typeface="League Spartan" charset="0"/>
                  <a:cs typeface="Poppins" pitchFamily="2" charset="77"/>
                </a:rPr>
                <a:t>litre</a:t>
              </a:r>
              <a:r>
                <a:rPr lang="en-US">
                  <a:solidFill>
                    <a:prstClr val="white"/>
                  </a:solidFill>
                  <a:latin typeface="+mn-lt"/>
                  <a:ea typeface="League Spartan" charset="0"/>
                  <a:cs typeface="Poppins" pitchFamily="2" charset="77"/>
                </a:rPr>
                <a:t>)</a:t>
              </a:r>
            </a:p>
          </p:txBody>
        </p:sp>
        <p:pic>
          <p:nvPicPr>
            <p:cNvPr id="1025" name="Graphic 1024" descr="Fuel with solid fill">
              <a:extLst>
                <a:ext uri="{FF2B5EF4-FFF2-40B4-BE49-F238E27FC236}">
                  <a16:creationId xmlns:a16="http://schemas.microsoft.com/office/drawing/2014/main" id="{BC51CBE1-343F-800C-6332-9028B57A4D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46101" y="4063474"/>
              <a:ext cx="914400" cy="914400"/>
            </a:xfrm>
            <a:prstGeom prst="rect">
              <a:avLst/>
            </a:prstGeom>
          </p:spPr>
        </p:pic>
        <p:sp>
          <p:nvSpPr>
            <p:cNvPr id="1032" name="TextBox 1031">
              <a:extLst>
                <a:ext uri="{FF2B5EF4-FFF2-40B4-BE49-F238E27FC236}">
                  <a16:creationId xmlns:a16="http://schemas.microsoft.com/office/drawing/2014/main" id="{66ABA85A-FC09-C6DE-2F6F-F76740A649FF}"/>
                </a:ext>
              </a:extLst>
            </p:cNvPr>
            <p:cNvSpPr txBox="1"/>
            <p:nvPr/>
          </p:nvSpPr>
          <p:spPr>
            <a:xfrm>
              <a:off x="5805163" y="4977874"/>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solidFill>
                    <a:prstClr val="white"/>
                  </a:solidFill>
                  <a:latin typeface="+mn-lt"/>
                  <a:ea typeface="League Spartan" charset="0"/>
                  <a:cs typeface="Poppins" pitchFamily="2" charset="77"/>
                </a:rPr>
                <a:t>2025</a:t>
              </a:r>
            </a:p>
            <a:p>
              <a:pPr algn="ctr" defTabSz="228600" eaLnBrk="1" fontAlgn="auto" hangingPunct="1">
                <a:spcBef>
                  <a:spcPts val="0"/>
                </a:spcBef>
                <a:spcAft>
                  <a:spcPts val="0"/>
                </a:spcAft>
              </a:pPr>
              <a:r>
                <a:rPr lang="en-US" sz="2000" b="1" dirty="0">
                  <a:solidFill>
                    <a:prstClr val="white"/>
                  </a:solidFill>
                  <a:latin typeface="+mn-lt"/>
                  <a:ea typeface="League Spartan" charset="0"/>
                  <a:cs typeface="Poppins" pitchFamily="2" charset="77"/>
                </a:rPr>
                <a:t>£1.37</a:t>
              </a:r>
              <a:endParaRPr lang="en-US" sz="2000" dirty="0">
                <a:solidFill>
                  <a:prstClr val="white"/>
                </a:solidFill>
                <a:latin typeface="+mn-lt"/>
                <a:ea typeface="League Spartan" charset="0"/>
                <a:cs typeface="Poppins" pitchFamily="2" charset="77"/>
              </a:endParaRPr>
            </a:p>
          </p:txBody>
        </p:sp>
      </p:grpSp>
      <p:grpSp>
        <p:nvGrpSpPr>
          <p:cNvPr id="1043" name="Group 1042">
            <a:extLst>
              <a:ext uri="{FF2B5EF4-FFF2-40B4-BE49-F238E27FC236}">
                <a16:creationId xmlns:a16="http://schemas.microsoft.com/office/drawing/2014/main" id="{6B42BEB7-7018-78C9-3C90-88FF4A8FAB30}"/>
              </a:ext>
            </a:extLst>
          </p:cNvPr>
          <p:cNvGrpSpPr/>
          <p:nvPr/>
        </p:nvGrpSpPr>
        <p:grpSpPr>
          <a:xfrm>
            <a:off x="6971445" y="2828788"/>
            <a:ext cx="1602097" cy="2726044"/>
            <a:chOff x="6971445" y="3097239"/>
            <a:chExt cx="1602097" cy="2726044"/>
          </a:xfrm>
        </p:grpSpPr>
        <p:sp>
          <p:nvSpPr>
            <p:cNvPr id="28" name="Freeform 226">
              <a:extLst>
                <a:ext uri="{FF2B5EF4-FFF2-40B4-BE49-F238E27FC236}">
                  <a16:creationId xmlns:a16="http://schemas.microsoft.com/office/drawing/2014/main" id="{DD4D3274-DFC0-DA14-D47A-50CA8BC9B2A8}"/>
                </a:ext>
              </a:extLst>
            </p:cNvPr>
            <p:cNvSpPr>
              <a:spLocks noChangeArrowheads="1"/>
            </p:cNvSpPr>
            <p:nvPr/>
          </p:nvSpPr>
          <p:spPr bwMode="auto">
            <a:xfrm>
              <a:off x="6971445" y="3097239"/>
              <a:ext cx="1602097" cy="2726044"/>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rgbClr val="00A5E3"/>
            </a:solidFill>
            <a:ln>
              <a:noFill/>
            </a:ln>
            <a:effectLst/>
          </p:spPr>
          <p:txBody>
            <a:bodyPr wrap="none"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3" name="TextBox 52">
              <a:extLst>
                <a:ext uri="{FF2B5EF4-FFF2-40B4-BE49-F238E27FC236}">
                  <a16:creationId xmlns:a16="http://schemas.microsoft.com/office/drawing/2014/main" id="{C4B47617-F416-2E66-D119-C37B0FD56369}"/>
                </a:ext>
              </a:extLst>
            </p:cNvPr>
            <p:cNvSpPr txBox="1"/>
            <p:nvPr/>
          </p:nvSpPr>
          <p:spPr>
            <a:xfrm>
              <a:off x="7276204" y="3197191"/>
              <a:ext cx="992579" cy="923330"/>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PINT </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OF  </a:t>
              </a:r>
            </a:p>
            <a:p>
              <a:pPr algn="ctr" defTabSz="228600" eaLnBrk="1" fontAlgn="auto" hangingPunct="1">
                <a:spcBef>
                  <a:spcPts val="0"/>
                </a:spcBef>
                <a:spcAft>
                  <a:spcPts val="0"/>
                </a:spcAft>
              </a:pPr>
              <a:r>
                <a:rPr lang="en-US" b="1">
                  <a:solidFill>
                    <a:prstClr val="white"/>
                  </a:solidFill>
                  <a:latin typeface="+mn-lt"/>
                  <a:ea typeface="League Spartan" charset="0"/>
                  <a:cs typeface="Poppins" pitchFamily="2" charset="77"/>
                </a:rPr>
                <a:t>LAGER</a:t>
              </a:r>
              <a:endParaRPr lang="en-US">
                <a:solidFill>
                  <a:prstClr val="white"/>
                </a:solidFill>
                <a:latin typeface="+mn-lt"/>
                <a:ea typeface="League Spartan" charset="0"/>
                <a:cs typeface="Poppins" pitchFamily="2" charset="77"/>
              </a:endParaRPr>
            </a:p>
          </p:txBody>
        </p:sp>
        <p:pic>
          <p:nvPicPr>
            <p:cNvPr id="1028" name="Graphic 1027" descr="Beer with solid fill">
              <a:extLst>
                <a:ext uri="{FF2B5EF4-FFF2-40B4-BE49-F238E27FC236}">
                  <a16:creationId xmlns:a16="http://schemas.microsoft.com/office/drawing/2014/main" id="{C6CBF4C5-75CA-2520-7737-F3A35C0D30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21416" y="4063474"/>
              <a:ext cx="914400" cy="914400"/>
            </a:xfrm>
            <a:prstGeom prst="rect">
              <a:avLst/>
            </a:prstGeom>
          </p:spPr>
        </p:pic>
        <p:sp>
          <p:nvSpPr>
            <p:cNvPr id="1033" name="TextBox 1032">
              <a:extLst>
                <a:ext uri="{FF2B5EF4-FFF2-40B4-BE49-F238E27FC236}">
                  <a16:creationId xmlns:a16="http://schemas.microsoft.com/office/drawing/2014/main" id="{E6649CDB-37A3-6BA6-7FAA-0DE703B00FD8}"/>
                </a:ext>
              </a:extLst>
            </p:cNvPr>
            <p:cNvSpPr txBox="1"/>
            <p:nvPr/>
          </p:nvSpPr>
          <p:spPr>
            <a:xfrm>
              <a:off x="7384589" y="4985113"/>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solidFill>
                    <a:prstClr val="white"/>
                  </a:solidFill>
                  <a:latin typeface="+mn-lt"/>
                  <a:ea typeface="League Spartan" charset="0"/>
                  <a:cs typeface="Poppins" pitchFamily="2" charset="77"/>
                </a:rPr>
                <a:t>2025</a:t>
              </a:r>
            </a:p>
            <a:p>
              <a:pPr algn="ctr" defTabSz="228600" eaLnBrk="1" fontAlgn="auto" hangingPunct="1">
                <a:spcBef>
                  <a:spcPts val="0"/>
                </a:spcBef>
                <a:spcAft>
                  <a:spcPts val="0"/>
                </a:spcAft>
              </a:pPr>
              <a:r>
                <a:rPr lang="en-US" sz="2000" b="1" dirty="0">
                  <a:solidFill>
                    <a:prstClr val="white"/>
                  </a:solidFill>
                  <a:latin typeface="+mn-lt"/>
                  <a:ea typeface="League Spartan" charset="0"/>
                  <a:cs typeface="Poppins" pitchFamily="2" charset="77"/>
                </a:rPr>
                <a:t>£4.83</a:t>
              </a:r>
              <a:endParaRPr lang="en-US" sz="2000" dirty="0">
                <a:solidFill>
                  <a:prstClr val="white"/>
                </a:solidFill>
                <a:latin typeface="+mn-lt"/>
                <a:ea typeface="League Spartan" charset="0"/>
                <a:cs typeface="Poppins" pitchFamily="2" charset="77"/>
              </a:endParaRPr>
            </a:p>
          </p:txBody>
        </p:sp>
      </p:grpSp>
      <p:sp>
        <p:nvSpPr>
          <p:cNvPr id="1034" name="TextBox 1033">
            <a:extLst>
              <a:ext uri="{FF2B5EF4-FFF2-40B4-BE49-F238E27FC236}">
                <a16:creationId xmlns:a16="http://schemas.microsoft.com/office/drawing/2014/main" id="{A9BAE739-D325-C620-61DB-D3C490BC9C07}"/>
              </a:ext>
            </a:extLst>
          </p:cNvPr>
          <p:cNvSpPr txBox="1"/>
          <p:nvPr/>
        </p:nvSpPr>
        <p:spPr>
          <a:xfrm>
            <a:off x="953818" y="1205852"/>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latin typeface="+mn-lt"/>
                <a:ea typeface="League Spartan" charset="0"/>
                <a:cs typeface="Poppins" pitchFamily="2" charset="77"/>
              </a:rPr>
              <a:t>1995</a:t>
            </a:r>
          </a:p>
          <a:p>
            <a:pPr algn="ctr" defTabSz="228600" eaLnBrk="1" fontAlgn="auto" hangingPunct="1">
              <a:spcBef>
                <a:spcPts val="0"/>
              </a:spcBef>
              <a:spcAft>
                <a:spcPts val="0"/>
              </a:spcAft>
            </a:pPr>
            <a:r>
              <a:rPr lang="en-US" sz="2000" b="1" dirty="0">
                <a:latin typeface="+mn-lt"/>
                <a:ea typeface="League Spartan" charset="0"/>
                <a:cs typeface="Poppins" pitchFamily="2" charset="77"/>
              </a:rPr>
              <a:t>£1.21</a:t>
            </a:r>
            <a:endParaRPr lang="en-US" sz="2000" dirty="0">
              <a:latin typeface="+mn-lt"/>
              <a:ea typeface="League Spartan" charset="0"/>
              <a:cs typeface="Poppins" pitchFamily="2" charset="77"/>
            </a:endParaRPr>
          </a:p>
        </p:txBody>
      </p:sp>
      <p:sp>
        <p:nvSpPr>
          <p:cNvPr id="1035" name="TextBox 1034">
            <a:extLst>
              <a:ext uri="{FF2B5EF4-FFF2-40B4-BE49-F238E27FC236}">
                <a16:creationId xmlns:a16="http://schemas.microsoft.com/office/drawing/2014/main" id="{94994D4D-2C3F-734A-4FA2-FA99D4CD1E57}"/>
              </a:ext>
            </a:extLst>
          </p:cNvPr>
          <p:cNvSpPr txBox="1"/>
          <p:nvPr/>
        </p:nvSpPr>
        <p:spPr>
          <a:xfrm>
            <a:off x="2510909" y="1181378"/>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latin typeface="+mn-lt"/>
                <a:ea typeface="League Spartan" charset="0"/>
                <a:cs typeface="Poppins" pitchFamily="2" charset="77"/>
              </a:rPr>
              <a:t>1995</a:t>
            </a:r>
          </a:p>
          <a:p>
            <a:pPr algn="ctr" defTabSz="228600" eaLnBrk="1" fontAlgn="auto" hangingPunct="1">
              <a:spcBef>
                <a:spcPts val="0"/>
              </a:spcBef>
              <a:spcAft>
                <a:spcPts val="0"/>
              </a:spcAft>
            </a:pPr>
            <a:r>
              <a:rPr lang="en-US" sz="2000" b="1" dirty="0">
                <a:latin typeface="+mn-lt"/>
                <a:ea typeface="League Spartan" charset="0"/>
                <a:cs typeface="Poppins" pitchFamily="2" charset="77"/>
              </a:rPr>
              <a:t>£0.49</a:t>
            </a:r>
            <a:endParaRPr lang="en-US" sz="2000" dirty="0">
              <a:latin typeface="+mn-lt"/>
              <a:ea typeface="League Spartan" charset="0"/>
              <a:cs typeface="Poppins" pitchFamily="2" charset="77"/>
            </a:endParaRPr>
          </a:p>
        </p:txBody>
      </p:sp>
      <p:sp>
        <p:nvSpPr>
          <p:cNvPr id="1036" name="TextBox 1035">
            <a:extLst>
              <a:ext uri="{FF2B5EF4-FFF2-40B4-BE49-F238E27FC236}">
                <a16:creationId xmlns:a16="http://schemas.microsoft.com/office/drawing/2014/main" id="{C893C3D5-38F7-CD14-FC53-291C7A96C2C8}"/>
              </a:ext>
            </a:extLst>
          </p:cNvPr>
          <p:cNvSpPr txBox="1"/>
          <p:nvPr/>
        </p:nvSpPr>
        <p:spPr>
          <a:xfrm>
            <a:off x="4111671" y="1172583"/>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latin typeface="+mn-lt"/>
                <a:ea typeface="League Spartan" charset="0"/>
                <a:cs typeface="Poppins" pitchFamily="2" charset="77"/>
              </a:rPr>
              <a:t>1995</a:t>
            </a:r>
          </a:p>
          <a:p>
            <a:pPr algn="ctr" defTabSz="228600" eaLnBrk="1" fontAlgn="auto" hangingPunct="1">
              <a:spcBef>
                <a:spcPts val="0"/>
              </a:spcBef>
              <a:spcAft>
                <a:spcPts val="0"/>
              </a:spcAft>
            </a:pPr>
            <a:r>
              <a:rPr lang="en-US" sz="2000" b="1" dirty="0">
                <a:latin typeface="+mn-lt"/>
                <a:ea typeface="League Spartan" charset="0"/>
                <a:cs typeface="Poppins" pitchFamily="2" charset="77"/>
              </a:rPr>
              <a:t>£0.37</a:t>
            </a:r>
            <a:endParaRPr lang="en-US" sz="2000" dirty="0">
              <a:latin typeface="+mn-lt"/>
              <a:ea typeface="League Spartan" charset="0"/>
              <a:cs typeface="Poppins" pitchFamily="2" charset="77"/>
            </a:endParaRPr>
          </a:p>
        </p:txBody>
      </p:sp>
      <p:sp>
        <p:nvSpPr>
          <p:cNvPr id="1037" name="TextBox 1036">
            <a:extLst>
              <a:ext uri="{FF2B5EF4-FFF2-40B4-BE49-F238E27FC236}">
                <a16:creationId xmlns:a16="http://schemas.microsoft.com/office/drawing/2014/main" id="{3775D78B-96E5-2746-7F93-95B8CB4E154E}"/>
              </a:ext>
            </a:extLst>
          </p:cNvPr>
          <p:cNvSpPr txBox="1"/>
          <p:nvPr/>
        </p:nvSpPr>
        <p:spPr>
          <a:xfrm>
            <a:off x="5746101" y="1181378"/>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latin typeface="+mn-lt"/>
                <a:ea typeface="League Spartan" charset="0"/>
                <a:cs typeface="Poppins" pitchFamily="2" charset="77"/>
              </a:rPr>
              <a:t>1995</a:t>
            </a:r>
          </a:p>
          <a:p>
            <a:pPr algn="ctr" defTabSz="228600" eaLnBrk="1" fontAlgn="auto" hangingPunct="1">
              <a:spcBef>
                <a:spcPts val="0"/>
              </a:spcBef>
              <a:spcAft>
                <a:spcPts val="0"/>
              </a:spcAft>
            </a:pPr>
            <a:r>
              <a:rPr lang="en-US" sz="2000" b="1" dirty="0">
                <a:latin typeface="+mn-lt"/>
                <a:ea typeface="League Spartan" charset="0"/>
                <a:cs typeface="Poppins" pitchFamily="2" charset="77"/>
              </a:rPr>
              <a:t>£0.53</a:t>
            </a:r>
            <a:endParaRPr lang="en-US" sz="2000" dirty="0">
              <a:latin typeface="+mn-lt"/>
              <a:ea typeface="League Spartan" charset="0"/>
              <a:cs typeface="Poppins" pitchFamily="2" charset="77"/>
            </a:endParaRPr>
          </a:p>
        </p:txBody>
      </p:sp>
      <p:sp>
        <p:nvSpPr>
          <p:cNvPr id="1038" name="TextBox 1037">
            <a:extLst>
              <a:ext uri="{FF2B5EF4-FFF2-40B4-BE49-F238E27FC236}">
                <a16:creationId xmlns:a16="http://schemas.microsoft.com/office/drawing/2014/main" id="{AE4F25C0-16D1-F4E0-D3B0-BA5CF8CF856F}"/>
              </a:ext>
            </a:extLst>
          </p:cNvPr>
          <p:cNvSpPr txBox="1"/>
          <p:nvPr/>
        </p:nvSpPr>
        <p:spPr>
          <a:xfrm>
            <a:off x="7276204" y="1205852"/>
            <a:ext cx="825867" cy="707886"/>
          </a:xfrm>
          <a:prstGeom prst="rect">
            <a:avLst/>
          </a:prstGeom>
          <a:noFill/>
        </p:spPr>
        <p:txBody>
          <a:bodyPr wrap="none" rtlCol="0" anchor="b" anchorCtr="0">
            <a:spAutoFit/>
          </a:bodyPr>
          <a:lstStyle/>
          <a:p>
            <a:pPr algn="ctr" defTabSz="228600" eaLnBrk="1" fontAlgn="auto" hangingPunct="1">
              <a:spcBef>
                <a:spcPts val="0"/>
              </a:spcBef>
              <a:spcAft>
                <a:spcPts val="0"/>
              </a:spcAft>
            </a:pPr>
            <a:r>
              <a:rPr lang="en-US" sz="2000" dirty="0">
                <a:latin typeface="+mn-lt"/>
                <a:ea typeface="League Spartan" charset="0"/>
                <a:cs typeface="Poppins" pitchFamily="2" charset="77"/>
              </a:rPr>
              <a:t>1995</a:t>
            </a:r>
          </a:p>
          <a:p>
            <a:pPr algn="ctr" defTabSz="228600" eaLnBrk="1" fontAlgn="auto" hangingPunct="1">
              <a:spcBef>
                <a:spcPts val="0"/>
              </a:spcBef>
              <a:spcAft>
                <a:spcPts val="0"/>
              </a:spcAft>
            </a:pPr>
            <a:r>
              <a:rPr lang="en-US" sz="2000" b="1" dirty="0">
                <a:latin typeface="+mn-lt"/>
                <a:ea typeface="League Spartan" charset="0"/>
                <a:cs typeface="Poppins" pitchFamily="2" charset="77"/>
              </a:rPr>
              <a:t>£1.62</a:t>
            </a:r>
            <a:endParaRPr lang="en-US" sz="2000" dirty="0">
              <a:latin typeface="+mn-lt"/>
              <a:ea typeface="League Spartan" charset="0"/>
              <a:cs typeface="Poppins" pitchFamily="2" charset="77"/>
            </a:endParaRPr>
          </a:p>
        </p:txBody>
      </p:sp>
      <p:sp>
        <p:nvSpPr>
          <p:cNvPr id="4" name="TextBox 3">
            <a:extLst>
              <a:ext uri="{FF2B5EF4-FFF2-40B4-BE49-F238E27FC236}">
                <a16:creationId xmlns:a16="http://schemas.microsoft.com/office/drawing/2014/main" id="{3399F0D9-9899-3E98-BDF0-B925D931FDBC}"/>
              </a:ext>
            </a:extLst>
          </p:cNvPr>
          <p:cNvSpPr txBox="1"/>
          <p:nvPr/>
        </p:nvSpPr>
        <p:spPr>
          <a:xfrm>
            <a:off x="328769" y="5703570"/>
            <a:ext cx="7360368" cy="276999"/>
          </a:xfrm>
          <a:prstGeom prst="rect">
            <a:avLst/>
          </a:prstGeom>
          <a:noFill/>
        </p:spPr>
        <p:txBody>
          <a:bodyPr wrap="square" rtlCol="0">
            <a:spAutoFit/>
          </a:bodyPr>
          <a:lstStyle/>
          <a:p>
            <a:r>
              <a:rPr lang="en-GB" sz="1200"/>
              <a:t>Source: Office for National Statistics</a:t>
            </a:r>
          </a:p>
        </p:txBody>
      </p:sp>
      <p:sp>
        <p:nvSpPr>
          <p:cNvPr id="5" name="RefTextBox123">
            <a:extLst>
              <a:ext uri="{FF2B5EF4-FFF2-40B4-BE49-F238E27FC236}">
                <a16:creationId xmlns:a16="http://schemas.microsoft.com/office/drawing/2014/main" id="{6B8FC1D7-4E98-A3DD-1FF0-1F79D31DF022}"/>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360606217</a:t>
            </a:r>
          </a:p>
        </p:txBody>
      </p:sp>
      <p:pic>
        <p:nvPicPr>
          <p:cNvPr id="6" name="Picture 5">
            <a:extLst>
              <a:ext uri="{FF2B5EF4-FFF2-40B4-BE49-F238E27FC236}">
                <a16:creationId xmlns:a16="http://schemas.microsoft.com/office/drawing/2014/main" id="{010E932F-2A36-474E-C8F7-FFB5C25B5641}"/>
              </a:ext>
            </a:extLst>
          </p:cNvPr>
          <p:cNvPicPr>
            <a:picLocks noChangeAspect="1"/>
          </p:cNvPicPr>
          <p:nvPr/>
        </p:nvPicPr>
        <p:blipFill>
          <a:blip r:embed="rId14"/>
          <a:stretch>
            <a:fillRect/>
          </a:stretch>
        </p:blipFill>
        <p:spPr>
          <a:xfrm>
            <a:off x="-5848626" y="472687"/>
            <a:ext cx="5734850" cy="3562847"/>
          </a:xfrm>
          <a:prstGeom prst="rect">
            <a:avLst/>
          </a:prstGeom>
        </p:spPr>
      </p:pic>
    </p:spTree>
    <p:custDataLst>
      <p:tags r:id="rId1"/>
    </p:custDataLst>
    <p:extLst>
      <p:ext uri="{BB962C8B-B14F-4D97-AF65-F5344CB8AC3E}">
        <p14:creationId xmlns:p14="http://schemas.microsoft.com/office/powerpoint/2010/main" val="33912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9"/>
                                        </p:tgtEl>
                                        <p:attrNameLst>
                                          <p:attrName>style.visibility</p:attrName>
                                        </p:attrNameLst>
                                      </p:cBhvr>
                                      <p:to>
                                        <p:strVal val="visible"/>
                                      </p:to>
                                    </p:set>
                                    <p:animEffect transition="in" filter="fade">
                                      <p:cBhvr>
                                        <p:cTn id="11" dur="500"/>
                                        <p:tgtEl>
                                          <p:spTgt spid="10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40"/>
                                        </p:tgtEl>
                                        <p:attrNameLst>
                                          <p:attrName>style.visibility</p:attrName>
                                        </p:attrNameLst>
                                      </p:cBhvr>
                                      <p:to>
                                        <p:strVal val="visible"/>
                                      </p:to>
                                    </p:set>
                                    <p:animEffect transition="in" filter="fade">
                                      <p:cBhvr>
                                        <p:cTn id="29" dur="500"/>
                                        <p:tgtEl>
                                          <p:spTgt spid="10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41"/>
                                        </p:tgtEl>
                                        <p:attrNameLst>
                                          <p:attrName>style.visibility</p:attrName>
                                        </p:attrNameLst>
                                      </p:cBhvr>
                                      <p:to>
                                        <p:strVal val="visible"/>
                                      </p:to>
                                    </p:set>
                                    <p:animEffect transition="in" filter="fade">
                                      <p:cBhvr>
                                        <p:cTn id="47" dur="500"/>
                                        <p:tgtEl>
                                          <p:spTgt spid="10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36"/>
                                        </p:tgtEl>
                                        <p:attrNameLst>
                                          <p:attrName>style.visibility</p:attrName>
                                        </p:attrNameLst>
                                      </p:cBhvr>
                                      <p:to>
                                        <p:strVal val="visible"/>
                                      </p:to>
                                    </p:set>
                                    <p:animEffect transition="in" filter="fade">
                                      <p:cBhvr>
                                        <p:cTn id="52" dur="500"/>
                                        <p:tgtEl>
                                          <p:spTgt spid="1036"/>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42"/>
                                        </p:tgtEl>
                                        <p:attrNameLst>
                                          <p:attrName>style.visibility</p:attrName>
                                        </p:attrNameLst>
                                      </p:cBhvr>
                                      <p:to>
                                        <p:strVal val="visible"/>
                                      </p:to>
                                    </p:set>
                                    <p:animEffect transition="in" filter="fade">
                                      <p:cBhvr>
                                        <p:cTn id="65" dur="500"/>
                                        <p:tgtEl>
                                          <p:spTgt spid="10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37"/>
                                        </p:tgtEl>
                                        <p:attrNameLst>
                                          <p:attrName>style.visibility</p:attrName>
                                        </p:attrNameLst>
                                      </p:cBhvr>
                                      <p:to>
                                        <p:strVal val="visible"/>
                                      </p:to>
                                    </p:set>
                                    <p:animEffect transition="in" filter="fade">
                                      <p:cBhvr>
                                        <p:cTn id="70" dur="500"/>
                                        <p:tgtEl>
                                          <p:spTgt spid="1037"/>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1043"/>
                                        </p:tgtEl>
                                        <p:attrNameLst>
                                          <p:attrName>style.visibility</p:attrName>
                                        </p:attrNameLst>
                                      </p:cBhvr>
                                      <p:to>
                                        <p:strVal val="visible"/>
                                      </p:to>
                                    </p:set>
                                    <p:animEffect transition="in" filter="fade">
                                      <p:cBhvr>
                                        <p:cTn id="83" dur="500"/>
                                        <p:tgtEl>
                                          <p:spTgt spid="10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38"/>
                                        </p:tgtEl>
                                        <p:attrNameLst>
                                          <p:attrName>style.visibility</p:attrName>
                                        </p:attrNameLst>
                                      </p:cBhvr>
                                      <p:to>
                                        <p:strVal val="visible"/>
                                      </p:to>
                                    </p:set>
                                    <p:animEffect transition="in" filter="fade">
                                      <p:cBhvr>
                                        <p:cTn id="88" dur="500"/>
                                        <p:tgtEl>
                                          <p:spTgt spid="103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P spid="38" grpId="0"/>
      <p:bldP spid="39" grpId="0"/>
      <p:bldP spid="40" grpId="0"/>
      <p:bldP spid="41" grpId="0"/>
      <p:bldP spid="1034" grpId="0"/>
      <p:bldP spid="1035" grpId="0"/>
      <p:bldP spid="1036" grpId="0"/>
      <p:bldP spid="1037" grpId="0"/>
      <p:bldP spid="10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4456">
            <a:extLst>
              <a:ext uri="{FF2B5EF4-FFF2-40B4-BE49-F238E27FC236}">
                <a16:creationId xmlns:a16="http://schemas.microsoft.com/office/drawing/2014/main" id="{72A744EB-0D52-ECE0-303A-E8AEF6162C53}"/>
              </a:ext>
            </a:extLst>
          </p:cNvPr>
          <p:cNvSpPr/>
          <p:nvPr/>
        </p:nvSpPr>
        <p:spPr>
          <a:xfrm flipV="1">
            <a:off x="5583272" y="3193793"/>
            <a:ext cx="749856" cy="0"/>
          </a:xfrm>
          <a:prstGeom prst="line">
            <a:avLst/>
          </a:prstGeom>
          <a:noFill/>
          <a:ln w="63500" cap="flat">
            <a:solidFill>
              <a:srgbClr val="05057D"/>
            </a:solidFill>
            <a:prstDash val="solid"/>
            <a:miter lim="400000"/>
          </a:ln>
          <a:effectLst/>
        </p:spPr>
        <p:txBody>
          <a:bodyPr wrap="square" lIns="26796" tIns="26796" rIns="26796" bIns="26796" numCol="1" anchor="ctr">
            <a:noAutofit/>
          </a:bodyPr>
          <a:lstStyle/>
          <a:p>
            <a:pPr defTabSz="685846"/>
            <a:endParaRPr sz="1899">
              <a:solidFill>
                <a:srgbClr val="484848"/>
              </a:solidFill>
              <a:latin typeface="Lato Light" panose="020F0502020204030203" pitchFamily="34" charset="0"/>
            </a:endParaRPr>
          </a:p>
        </p:txBody>
      </p:sp>
      <p:sp>
        <p:nvSpPr>
          <p:cNvPr id="7" name="Shape 24472">
            <a:extLst>
              <a:ext uri="{FF2B5EF4-FFF2-40B4-BE49-F238E27FC236}">
                <a16:creationId xmlns:a16="http://schemas.microsoft.com/office/drawing/2014/main" id="{7E0FC8FA-E7FA-CFEA-2D60-02F730DDAA08}"/>
              </a:ext>
            </a:extLst>
          </p:cNvPr>
          <p:cNvSpPr/>
          <p:nvPr/>
        </p:nvSpPr>
        <p:spPr>
          <a:xfrm flipH="1" flipV="1">
            <a:off x="2942181" y="2207328"/>
            <a:ext cx="749856" cy="0"/>
          </a:xfrm>
          <a:prstGeom prst="line">
            <a:avLst/>
          </a:prstGeom>
          <a:noFill/>
          <a:ln w="63500" cap="flat">
            <a:solidFill>
              <a:srgbClr val="05057D"/>
            </a:solidFill>
            <a:prstDash val="solid"/>
            <a:miter lim="400000"/>
          </a:ln>
          <a:effectLst/>
        </p:spPr>
        <p:txBody>
          <a:bodyPr wrap="square" lIns="26796" tIns="26796" rIns="26796" bIns="26796" numCol="1" anchor="ctr">
            <a:noAutofit/>
          </a:bodyPr>
          <a:lstStyle/>
          <a:p>
            <a:pPr defTabSz="685846"/>
            <a:endParaRPr sz="1899">
              <a:solidFill>
                <a:srgbClr val="484848"/>
              </a:solidFill>
              <a:latin typeface="Lato Light" panose="020F0502020204030203" pitchFamily="34" charset="0"/>
            </a:endParaRPr>
          </a:p>
        </p:txBody>
      </p:sp>
      <p:sp>
        <p:nvSpPr>
          <p:cNvPr id="9" name="Shape 24480">
            <a:extLst>
              <a:ext uri="{FF2B5EF4-FFF2-40B4-BE49-F238E27FC236}">
                <a16:creationId xmlns:a16="http://schemas.microsoft.com/office/drawing/2014/main" id="{1E1AA4ED-9C90-31FB-CA66-EA0BA306F66C}"/>
              </a:ext>
            </a:extLst>
          </p:cNvPr>
          <p:cNvSpPr/>
          <p:nvPr/>
        </p:nvSpPr>
        <p:spPr>
          <a:xfrm flipH="1" flipV="1">
            <a:off x="2942181" y="4214196"/>
            <a:ext cx="749856" cy="0"/>
          </a:xfrm>
          <a:prstGeom prst="line">
            <a:avLst/>
          </a:prstGeom>
          <a:noFill/>
          <a:ln w="63500" cap="flat">
            <a:solidFill>
              <a:srgbClr val="05057D"/>
            </a:solidFill>
            <a:prstDash val="solid"/>
            <a:miter lim="400000"/>
          </a:ln>
          <a:effectLst/>
        </p:spPr>
        <p:txBody>
          <a:bodyPr wrap="square" lIns="26796" tIns="26796" rIns="26796" bIns="26796" numCol="1" anchor="ctr">
            <a:noAutofit/>
          </a:bodyPr>
          <a:lstStyle/>
          <a:p>
            <a:pPr defTabSz="685846"/>
            <a:endParaRPr sz="1899">
              <a:solidFill>
                <a:srgbClr val="484848"/>
              </a:solidFill>
              <a:latin typeface="Lato Light" panose="020F0502020204030203" pitchFamily="34" charset="0"/>
            </a:endParaRPr>
          </a:p>
        </p:txBody>
      </p:sp>
      <p:grpSp>
        <p:nvGrpSpPr>
          <p:cNvPr id="46" name="Group 45">
            <a:extLst>
              <a:ext uri="{FF2B5EF4-FFF2-40B4-BE49-F238E27FC236}">
                <a16:creationId xmlns:a16="http://schemas.microsoft.com/office/drawing/2014/main" id="{50BA1C10-019C-0E8B-7ADE-8E6AD51B6D69}"/>
              </a:ext>
            </a:extLst>
          </p:cNvPr>
          <p:cNvGrpSpPr/>
          <p:nvPr/>
        </p:nvGrpSpPr>
        <p:grpSpPr>
          <a:xfrm>
            <a:off x="3761913" y="3891031"/>
            <a:ext cx="1620170" cy="657075"/>
            <a:chOff x="3761913" y="3891031"/>
            <a:chExt cx="1620170" cy="657075"/>
          </a:xfrm>
        </p:grpSpPr>
        <p:sp>
          <p:nvSpPr>
            <p:cNvPr id="8" name="Shape 24477">
              <a:extLst>
                <a:ext uri="{FF2B5EF4-FFF2-40B4-BE49-F238E27FC236}">
                  <a16:creationId xmlns:a16="http://schemas.microsoft.com/office/drawing/2014/main" id="{6DEA33B3-33A6-6545-0C1A-D960B96D7C7F}"/>
                </a:ext>
              </a:extLst>
            </p:cNvPr>
            <p:cNvSpPr/>
            <p:nvPr/>
          </p:nvSpPr>
          <p:spPr>
            <a:xfrm>
              <a:off x="3761913" y="3891031"/>
              <a:ext cx="1620170" cy="646331"/>
            </a:xfrm>
            <a:prstGeom prst="rect">
              <a:avLst/>
            </a:prstGeom>
            <a:solidFill>
              <a:srgbClr val="7DC202"/>
            </a:solidFill>
            <a:ln w="28575"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19133"/>
              <a:endParaRPr sz="1319">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501178E2-A2E7-5085-2CB4-11FC4089E867}"/>
                </a:ext>
              </a:extLst>
            </p:cNvPr>
            <p:cNvSpPr txBox="1"/>
            <p:nvPr/>
          </p:nvSpPr>
          <p:spPr>
            <a:xfrm>
              <a:off x="3761913" y="3901775"/>
              <a:ext cx="1620168" cy="646331"/>
            </a:xfrm>
            <a:prstGeom prst="rect">
              <a:avLst/>
            </a:prstGeom>
            <a:noFill/>
          </p:spPr>
          <p:txBody>
            <a:bodyPr wrap="square" rtlCol="0" anchor="ctr" anchorCtr="0">
              <a:spAutoFit/>
            </a:bodyPr>
            <a:lstStyle/>
            <a:p>
              <a:pPr algn="ctr" defTabSz="685846"/>
              <a:r>
                <a:rPr lang="en-US" b="1">
                  <a:solidFill>
                    <a:srgbClr val="FFFFFF"/>
                  </a:solidFill>
                  <a:ea typeface="League Spartan" charset="0"/>
                  <a:cs typeface="Poppins" pitchFamily="2" charset="77"/>
                </a:rPr>
                <a:t>£200,000 </a:t>
              </a:r>
            </a:p>
            <a:p>
              <a:pPr algn="ctr" defTabSz="685846"/>
              <a:r>
                <a:rPr lang="en-US" b="1">
                  <a:solidFill>
                    <a:srgbClr val="FFFFFF"/>
                  </a:solidFill>
                  <a:ea typeface="League Spartan" charset="0"/>
                  <a:cs typeface="Poppins" pitchFamily="2" charset="77"/>
                </a:rPr>
                <a:t>or less</a:t>
              </a:r>
            </a:p>
          </p:txBody>
        </p:sp>
      </p:grpSp>
      <p:sp>
        <p:nvSpPr>
          <p:cNvPr id="19" name="Subtitle 2">
            <a:extLst>
              <a:ext uri="{FF2B5EF4-FFF2-40B4-BE49-F238E27FC236}">
                <a16:creationId xmlns:a16="http://schemas.microsoft.com/office/drawing/2014/main" id="{EBE400F2-3D34-F6B2-2ABA-F8C3E0632F90}"/>
              </a:ext>
            </a:extLst>
          </p:cNvPr>
          <p:cNvSpPr txBox="1">
            <a:spLocks/>
          </p:cNvSpPr>
          <p:nvPr/>
        </p:nvSpPr>
        <p:spPr>
          <a:xfrm>
            <a:off x="316016" y="1778185"/>
            <a:ext cx="2403047"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ct val="100000"/>
              </a:lnSpc>
            </a:pPr>
            <a:r>
              <a:rPr lang="en-US" sz="1800">
                <a:solidFill>
                  <a:schemeClr val="tx1"/>
                </a:solidFill>
                <a:latin typeface="+mn-lt"/>
                <a:ea typeface="Lato Light" panose="020F0502020204030203" pitchFamily="34" charset="0"/>
                <a:cs typeface="Mukta ExtraLight" panose="020B0000000000000000" pitchFamily="34" charset="77"/>
              </a:rPr>
              <a:t>You will normally be subject to the tapered AA of £10,000</a:t>
            </a:r>
          </a:p>
        </p:txBody>
      </p:sp>
      <p:sp>
        <p:nvSpPr>
          <p:cNvPr id="22" name="Rectangle 2">
            <a:extLst>
              <a:ext uri="{FF2B5EF4-FFF2-40B4-BE49-F238E27FC236}">
                <a16:creationId xmlns:a16="http://schemas.microsoft.com/office/drawing/2014/main" id="{C1933CDE-EE7A-5B1F-4597-3D82C7902103}"/>
              </a:ext>
            </a:extLst>
          </p:cNvPr>
          <p:cNvSpPr txBox="1">
            <a:spLocks noChangeArrowheads="1"/>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spcBef>
                <a:spcPct val="0"/>
              </a:spcBef>
              <a:spcAft>
                <a:spcPct val="0"/>
              </a:spcAft>
              <a:buClrTx/>
              <a:buSzTx/>
              <a:buFontTx/>
              <a:buNone/>
              <a:tabLst/>
              <a:defRPr/>
            </a:pPr>
            <a:r>
              <a:rPr lang="en-GB">
                <a:solidFill>
                  <a:srgbClr val="003A70"/>
                </a:solidFill>
                <a:ea typeface="ヒラギノ角ゴ Pro W3"/>
              </a:rPr>
              <a:t>a lower</a:t>
            </a:r>
            <a:r>
              <a:rPr kumimoji="0" lang="en-GB" sz="44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 annual allowance (AA).</a:t>
            </a:r>
          </a:p>
        </p:txBody>
      </p:sp>
      <p:sp>
        <p:nvSpPr>
          <p:cNvPr id="23" name="TextBox 22">
            <a:extLst>
              <a:ext uri="{FF2B5EF4-FFF2-40B4-BE49-F238E27FC236}">
                <a16:creationId xmlns:a16="http://schemas.microsoft.com/office/drawing/2014/main" id="{C4FADF05-1C8D-896B-F8F4-801B62BBED78}"/>
              </a:ext>
            </a:extLst>
          </p:cNvPr>
          <p:cNvSpPr txBox="1"/>
          <p:nvPr/>
        </p:nvSpPr>
        <p:spPr>
          <a:xfrm>
            <a:off x="463550" y="1054100"/>
            <a:ext cx="8812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If your total taxable income for the current tax year is: </a:t>
            </a:r>
          </a:p>
        </p:txBody>
      </p:sp>
      <p:grpSp>
        <p:nvGrpSpPr>
          <p:cNvPr id="24" name="Group 23">
            <a:extLst>
              <a:ext uri="{FF2B5EF4-FFF2-40B4-BE49-F238E27FC236}">
                <a16:creationId xmlns:a16="http://schemas.microsoft.com/office/drawing/2014/main" id="{61A48D8E-CF16-E632-CE7A-16200CA547FD}"/>
              </a:ext>
            </a:extLst>
          </p:cNvPr>
          <p:cNvGrpSpPr/>
          <p:nvPr/>
        </p:nvGrpSpPr>
        <p:grpSpPr>
          <a:xfrm>
            <a:off x="-2089133" y="3095494"/>
            <a:ext cx="1757352" cy="713630"/>
            <a:chOff x="6025" y="6022367"/>
            <a:chExt cx="1757352" cy="713630"/>
          </a:xfrm>
        </p:grpSpPr>
        <p:grpSp>
          <p:nvGrpSpPr>
            <p:cNvPr id="25" name="Group 24">
              <a:extLst>
                <a:ext uri="{FF2B5EF4-FFF2-40B4-BE49-F238E27FC236}">
                  <a16:creationId xmlns:a16="http://schemas.microsoft.com/office/drawing/2014/main" id="{A0C05D42-2468-2932-B2D2-D847A446AB84}"/>
                </a:ext>
              </a:extLst>
            </p:cNvPr>
            <p:cNvGrpSpPr/>
            <p:nvPr/>
          </p:nvGrpSpPr>
          <p:grpSpPr>
            <a:xfrm>
              <a:off x="369856" y="6260536"/>
              <a:ext cx="1029690" cy="475461"/>
              <a:chOff x="344016" y="6093296"/>
              <a:chExt cx="1029690" cy="475461"/>
            </a:xfrm>
          </p:grpSpPr>
          <p:sp>
            <p:nvSpPr>
              <p:cNvPr id="27" name="Oval 26">
                <a:extLst>
                  <a:ext uri="{FF2B5EF4-FFF2-40B4-BE49-F238E27FC236}">
                    <a16:creationId xmlns:a16="http://schemas.microsoft.com/office/drawing/2014/main" id="{632F9B22-555D-C55C-0B5C-3F4543B5C302}"/>
                  </a:ext>
                </a:extLst>
              </p:cNvPr>
              <p:cNvSpPr/>
              <p:nvPr/>
            </p:nvSpPr>
            <p:spPr>
              <a:xfrm>
                <a:off x="344016" y="6093296"/>
                <a:ext cx="226368" cy="226368"/>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28" name="Oval 27">
                <a:extLst>
                  <a:ext uri="{FF2B5EF4-FFF2-40B4-BE49-F238E27FC236}">
                    <a16:creationId xmlns:a16="http://schemas.microsoft.com/office/drawing/2014/main" id="{922B884D-9CCE-6B59-1265-5E67BEADB11C}"/>
                  </a:ext>
                </a:extLst>
              </p:cNvPr>
              <p:cNvSpPr/>
              <p:nvPr/>
            </p:nvSpPr>
            <p:spPr>
              <a:xfrm>
                <a:off x="611790" y="6093296"/>
                <a:ext cx="226368" cy="226368"/>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29" name="Oval 28">
                <a:extLst>
                  <a:ext uri="{FF2B5EF4-FFF2-40B4-BE49-F238E27FC236}">
                    <a16:creationId xmlns:a16="http://schemas.microsoft.com/office/drawing/2014/main" id="{FA9A410E-C716-D343-DEBF-90FC825D8622}"/>
                  </a:ext>
                </a:extLst>
              </p:cNvPr>
              <p:cNvSpPr/>
              <p:nvPr/>
            </p:nvSpPr>
            <p:spPr>
              <a:xfrm>
                <a:off x="879564" y="6093296"/>
                <a:ext cx="226368" cy="226368"/>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30" name="Oval 29">
                <a:extLst>
                  <a:ext uri="{FF2B5EF4-FFF2-40B4-BE49-F238E27FC236}">
                    <a16:creationId xmlns:a16="http://schemas.microsoft.com/office/drawing/2014/main" id="{6CDB3D7F-8ED4-CC42-6862-40020FE4324D}"/>
                  </a:ext>
                </a:extLst>
              </p:cNvPr>
              <p:cNvSpPr/>
              <p:nvPr/>
            </p:nvSpPr>
            <p:spPr>
              <a:xfrm>
                <a:off x="1147338" y="6093296"/>
                <a:ext cx="226368" cy="226368"/>
              </a:xfrm>
              <a:prstGeom prst="ellipse">
                <a:avLst/>
              </a:prstGeom>
              <a:solidFill>
                <a:srgbClr val="050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31" name="Oval 30">
                <a:extLst>
                  <a:ext uri="{FF2B5EF4-FFF2-40B4-BE49-F238E27FC236}">
                    <a16:creationId xmlns:a16="http://schemas.microsoft.com/office/drawing/2014/main" id="{95BE89CB-CD16-3C08-72CA-5B5913E07B2D}"/>
                  </a:ext>
                </a:extLst>
              </p:cNvPr>
              <p:cNvSpPr/>
              <p:nvPr/>
            </p:nvSpPr>
            <p:spPr>
              <a:xfrm>
                <a:off x="477903" y="6342389"/>
                <a:ext cx="226368" cy="226368"/>
              </a:xfrm>
              <a:prstGeom prst="ellipse">
                <a:avLst/>
              </a:pr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32" name="Oval 31">
                <a:extLst>
                  <a:ext uri="{FF2B5EF4-FFF2-40B4-BE49-F238E27FC236}">
                    <a16:creationId xmlns:a16="http://schemas.microsoft.com/office/drawing/2014/main" id="{6CF99B71-554D-4632-2120-729990861D8D}"/>
                  </a:ext>
                </a:extLst>
              </p:cNvPr>
              <p:cNvSpPr/>
              <p:nvPr/>
            </p:nvSpPr>
            <p:spPr>
              <a:xfrm>
                <a:off x="745677" y="6342389"/>
                <a:ext cx="226368" cy="226368"/>
              </a:xfrm>
              <a:prstGeom prst="ellipse">
                <a:avLst/>
              </a:pr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33" name="Oval 32">
                <a:extLst>
                  <a:ext uri="{FF2B5EF4-FFF2-40B4-BE49-F238E27FC236}">
                    <a16:creationId xmlns:a16="http://schemas.microsoft.com/office/drawing/2014/main" id="{78185708-74EA-BCAE-57ED-C7F11AFD95E3}"/>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grpSp>
        <p:sp>
          <p:nvSpPr>
            <p:cNvPr id="26" name="TextBox 25">
              <a:extLst>
                <a:ext uri="{FF2B5EF4-FFF2-40B4-BE49-F238E27FC236}">
                  <a16:creationId xmlns:a16="http://schemas.microsoft.com/office/drawing/2014/main" id="{2C63DEC5-8013-8FF6-5EAC-1EC9190DFE84}"/>
                </a:ext>
              </a:extLst>
            </p:cNvPr>
            <p:cNvSpPr txBox="1"/>
            <p:nvPr/>
          </p:nvSpPr>
          <p:spPr>
            <a:xfrm>
              <a:off x="6025" y="6022367"/>
              <a:ext cx="175735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92149"/>
                  </a:solidFill>
                  <a:effectLst/>
                  <a:uLnTx/>
                  <a:uFillTx/>
                  <a:latin typeface="Arial"/>
                  <a:ea typeface="+mn-ea"/>
                  <a:cs typeface="+mn-cs"/>
                </a:rPr>
                <a:t>WEALTH at work colours</a:t>
              </a:r>
            </a:p>
          </p:txBody>
        </p:sp>
      </p:grpSp>
      <p:grpSp>
        <p:nvGrpSpPr>
          <p:cNvPr id="45" name="Group 44">
            <a:extLst>
              <a:ext uri="{FF2B5EF4-FFF2-40B4-BE49-F238E27FC236}">
                <a16:creationId xmlns:a16="http://schemas.microsoft.com/office/drawing/2014/main" id="{1D76339A-49EB-9F8C-651D-2875456E472D}"/>
              </a:ext>
            </a:extLst>
          </p:cNvPr>
          <p:cNvGrpSpPr/>
          <p:nvPr/>
        </p:nvGrpSpPr>
        <p:grpSpPr>
          <a:xfrm>
            <a:off x="3761913" y="2870628"/>
            <a:ext cx="1620172" cy="658372"/>
            <a:chOff x="3761913" y="2870628"/>
            <a:chExt cx="1620172" cy="658372"/>
          </a:xfrm>
        </p:grpSpPr>
        <p:sp>
          <p:nvSpPr>
            <p:cNvPr id="34" name="Shape 24477">
              <a:extLst>
                <a:ext uri="{FF2B5EF4-FFF2-40B4-BE49-F238E27FC236}">
                  <a16:creationId xmlns:a16="http://schemas.microsoft.com/office/drawing/2014/main" id="{01E63E62-7894-05BA-CA49-25956CBB7053}"/>
                </a:ext>
              </a:extLst>
            </p:cNvPr>
            <p:cNvSpPr/>
            <p:nvPr/>
          </p:nvSpPr>
          <p:spPr>
            <a:xfrm>
              <a:off x="3761915" y="2870628"/>
              <a:ext cx="1620170" cy="646331"/>
            </a:xfrm>
            <a:prstGeom prst="rect">
              <a:avLst/>
            </a:prstGeom>
            <a:solidFill>
              <a:srgbClr val="9875A7"/>
            </a:solidFill>
            <a:ln w="28575"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19133"/>
              <a:endParaRPr sz="1319">
                <a:latin typeface="Lato Light" panose="020F0502020204030203" pitchFamily="34" charset="0"/>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D654BCFE-09DD-7289-E34B-1B38452A5269}"/>
                </a:ext>
              </a:extLst>
            </p:cNvPr>
            <p:cNvSpPr txBox="1"/>
            <p:nvPr/>
          </p:nvSpPr>
          <p:spPr>
            <a:xfrm>
              <a:off x="3761913" y="2882669"/>
              <a:ext cx="1620168" cy="646331"/>
            </a:xfrm>
            <a:prstGeom prst="rect">
              <a:avLst/>
            </a:prstGeom>
            <a:noFill/>
          </p:spPr>
          <p:txBody>
            <a:bodyPr wrap="square" rtlCol="0" anchor="ctr" anchorCtr="0">
              <a:spAutoFit/>
            </a:bodyPr>
            <a:lstStyle/>
            <a:p>
              <a:pPr algn="ctr" defTabSz="685846"/>
              <a:r>
                <a:rPr lang="en-US" b="1">
                  <a:solidFill>
                    <a:srgbClr val="FFFFFF"/>
                  </a:solidFill>
                  <a:ea typeface="League Spartan" charset="0"/>
                  <a:cs typeface="Poppins" pitchFamily="2" charset="77"/>
                </a:rPr>
                <a:t>£200,001 to £359,999</a:t>
              </a:r>
            </a:p>
          </p:txBody>
        </p:sp>
      </p:grpSp>
      <p:grpSp>
        <p:nvGrpSpPr>
          <p:cNvPr id="44" name="Group 43">
            <a:extLst>
              <a:ext uri="{FF2B5EF4-FFF2-40B4-BE49-F238E27FC236}">
                <a16:creationId xmlns:a16="http://schemas.microsoft.com/office/drawing/2014/main" id="{0C39A415-1AC9-2A63-1CDD-7DFBD62D93A0}"/>
              </a:ext>
            </a:extLst>
          </p:cNvPr>
          <p:cNvGrpSpPr/>
          <p:nvPr/>
        </p:nvGrpSpPr>
        <p:grpSpPr>
          <a:xfrm>
            <a:off x="3761913" y="1862266"/>
            <a:ext cx="1620172" cy="664596"/>
            <a:chOff x="3761913" y="1862266"/>
            <a:chExt cx="1620172" cy="664596"/>
          </a:xfrm>
        </p:grpSpPr>
        <p:sp>
          <p:nvSpPr>
            <p:cNvPr id="36" name="Shape 24477">
              <a:extLst>
                <a:ext uri="{FF2B5EF4-FFF2-40B4-BE49-F238E27FC236}">
                  <a16:creationId xmlns:a16="http://schemas.microsoft.com/office/drawing/2014/main" id="{9714F810-1DCC-BC8B-E9DF-4A6859DA7291}"/>
                </a:ext>
              </a:extLst>
            </p:cNvPr>
            <p:cNvSpPr/>
            <p:nvPr/>
          </p:nvSpPr>
          <p:spPr>
            <a:xfrm>
              <a:off x="3761915" y="1862266"/>
              <a:ext cx="1620170" cy="646331"/>
            </a:xfrm>
            <a:prstGeom prst="rect">
              <a:avLst/>
            </a:prstGeom>
            <a:solidFill>
              <a:srgbClr val="7A2A3D"/>
            </a:solidFill>
            <a:ln w="28575"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19133"/>
              <a:endParaRPr sz="1319">
                <a:latin typeface="Lato Light" panose="020F0502020204030203" pitchFamily="34" charset="0"/>
                <a:ea typeface="Lato Light" panose="020F0502020204030203" pitchFamily="34" charset="0"/>
                <a:cs typeface="Lato Light" panose="020F0502020204030203" pitchFamily="34" charset="0"/>
              </a:endParaRPr>
            </a:p>
          </p:txBody>
        </p:sp>
        <p:sp>
          <p:nvSpPr>
            <p:cNvPr id="37" name="TextBox 36">
              <a:extLst>
                <a:ext uri="{FF2B5EF4-FFF2-40B4-BE49-F238E27FC236}">
                  <a16:creationId xmlns:a16="http://schemas.microsoft.com/office/drawing/2014/main" id="{F172D088-0CC3-70C4-AF74-FFD56184E089}"/>
                </a:ext>
              </a:extLst>
            </p:cNvPr>
            <p:cNvSpPr txBox="1"/>
            <p:nvPr/>
          </p:nvSpPr>
          <p:spPr>
            <a:xfrm>
              <a:off x="3761913" y="1880531"/>
              <a:ext cx="1620168" cy="646331"/>
            </a:xfrm>
            <a:prstGeom prst="rect">
              <a:avLst/>
            </a:prstGeom>
            <a:noFill/>
          </p:spPr>
          <p:txBody>
            <a:bodyPr wrap="square" rtlCol="0" anchor="ctr" anchorCtr="0">
              <a:spAutoFit/>
            </a:bodyPr>
            <a:lstStyle/>
            <a:p>
              <a:pPr algn="ctr" defTabSz="685846"/>
              <a:r>
                <a:rPr lang="en-US" b="1">
                  <a:solidFill>
                    <a:srgbClr val="FFFFFF"/>
                  </a:solidFill>
                  <a:ea typeface="League Spartan" charset="0"/>
                  <a:cs typeface="Poppins" pitchFamily="2" charset="77"/>
                </a:rPr>
                <a:t>£360,000 </a:t>
              </a:r>
            </a:p>
            <a:p>
              <a:pPr algn="ctr" defTabSz="685846"/>
              <a:r>
                <a:rPr lang="en-US" b="1">
                  <a:solidFill>
                    <a:srgbClr val="FFFFFF"/>
                  </a:solidFill>
                  <a:ea typeface="League Spartan" charset="0"/>
                  <a:cs typeface="Poppins" pitchFamily="2" charset="77"/>
                </a:rPr>
                <a:t>or more</a:t>
              </a:r>
            </a:p>
          </p:txBody>
        </p:sp>
      </p:grpSp>
      <p:sp>
        <p:nvSpPr>
          <p:cNvPr id="38" name="Subtitle 2">
            <a:extLst>
              <a:ext uri="{FF2B5EF4-FFF2-40B4-BE49-F238E27FC236}">
                <a16:creationId xmlns:a16="http://schemas.microsoft.com/office/drawing/2014/main" id="{B37477C7-DF9C-273E-1A4E-505E36F9531A}"/>
              </a:ext>
            </a:extLst>
          </p:cNvPr>
          <p:cNvSpPr txBox="1">
            <a:spLocks/>
          </p:cNvSpPr>
          <p:nvPr/>
        </p:nvSpPr>
        <p:spPr>
          <a:xfrm>
            <a:off x="316016" y="3781371"/>
            <a:ext cx="2403047"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ct val="100000"/>
              </a:lnSpc>
            </a:pPr>
            <a:r>
              <a:rPr lang="en-US" sz="1800">
                <a:solidFill>
                  <a:schemeClr val="tx1"/>
                </a:solidFill>
                <a:latin typeface="+mn-lt"/>
                <a:ea typeface="Lato Light" panose="020F0502020204030203" pitchFamily="34" charset="0"/>
                <a:cs typeface="Mukta ExtraLight" panose="020B0000000000000000" pitchFamily="34" charset="77"/>
              </a:rPr>
              <a:t>You will normally be subject to the standard  AA of £60,000</a:t>
            </a:r>
          </a:p>
        </p:txBody>
      </p:sp>
      <p:sp>
        <p:nvSpPr>
          <p:cNvPr id="39" name="Subtitle 2">
            <a:extLst>
              <a:ext uri="{FF2B5EF4-FFF2-40B4-BE49-F238E27FC236}">
                <a16:creationId xmlns:a16="http://schemas.microsoft.com/office/drawing/2014/main" id="{1942BA32-0236-6B4A-9191-0934BD03DD4F}"/>
              </a:ext>
            </a:extLst>
          </p:cNvPr>
          <p:cNvSpPr txBox="1">
            <a:spLocks/>
          </p:cNvSpPr>
          <p:nvPr/>
        </p:nvSpPr>
        <p:spPr>
          <a:xfrm>
            <a:off x="6368316" y="2717126"/>
            <a:ext cx="2604234"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ct val="100000"/>
              </a:lnSpc>
            </a:pPr>
            <a:r>
              <a:rPr lang="en-US" sz="1800">
                <a:solidFill>
                  <a:schemeClr val="tx1"/>
                </a:solidFill>
                <a:latin typeface="+mn-lt"/>
                <a:ea typeface="Lato Light" panose="020F0502020204030203" pitchFamily="34" charset="0"/>
                <a:cs typeface="Mukta ExtraLight" panose="020B0000000000000000" pitchFamily="34" charset="77"/>
              </a:rPr>
              <a:t>You may be subject to a tapered AA – you’ll need to calculate your AA</a:t>
            </a:r>
          </a:p>
        </p:txBody>
      </p:sp>
      <p:grpSp>
        <p:nvGrpSpPr>
          <p:cNvPr id="43" name="Group 42">
            <a:extLst>
              <a:ext uri="{FF2B5EF4-FFF2-40B4-BE49-F238E27FC236}">
                <a16:creationId xmlns:a16="http://schemas.microsoft.com/office/drawing/2014/main" id="{892C2930-7F48-F9F1-56C2-ABF6919866C3}"/>
              </a:ext>
            </a:extLst>
          </p:cNvPr>
          <p:cNvGrpSpPr/>
          <p:nvPr/>
        </p:nvGrpSpPr>
        <p:grpSpPr>
          <a:xfrm>
            <a:off x="1334467" y="5121030"/>
            <a:ext cx="6920345" cy="598632"/>
            <a:chOff x="1334467" y="5121030"/>
            <a:chExt cx="6920345" cy="598632"/>
          </a:xfrm>
        </p:grpSpPr>
        <p:sp>
          <p:nvSpPr>
            <p:cNvPr id="40" name="TextBox 39">
              <a:extLst>
                <a:ext uri="{FF2B5EF4-FFF2-40B4-BE49-F238E27FC236}">
                  <a16:creationId xmlns:a16="http://schemas.microsoft.com/office/drawing/2014/main" id="{6A7499E7-4CBC-1CBF-CF8F-68610D6AB824}"/>
                </a:ext>
              </a:extLst>
            </p:cNvPr>
            <p:cNvSpPr txBox="1"/>
            <p:nvPr/>
          </p:nvSpPr>
          <p:spPr>
            <a:xfrm>
              <a:off x="1933099" y="5251069"/>
              <a:ext cx="6321713" cy="3385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Carry forward may be available from the 3 previous tax years</a:t>
              </a:r>
            </a:p>
          </p:txBody>
        </p:sp>
        <p:pic>
          <p:nvPicPr>
            <p:cNvPr id="42" name="Graphic 41" descr="Warning with solid fill">
              <a:extLst>
                <a:ext uri="{FF2B5EF4-FFF2-40B4-BE49-F238E27FC236}">
                  <a16:creationId xmlns:a16="http://schemas.microsoft.com/office/drawing/2014/main" id="{734F11CC-49AB-59CF-C64F-4282E6F628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467" y="5121030"/>
              <a:ext cx="598632" cy="598632"/>
            </a:xfrm>
            <a:prstGeom prst="rect">
              <a:avLst/>
            </a:prstGeom>
          </p:spPr>
        </p:pic>
      </p:grpSp>
      <p:sp>
        <p:nvSpPr>
          <p:cNvPr id="2" name="RefTextBox123">
            <a:extLst>
              <a:ext uri="{FF2B5EF4-FFF2-40B4-BE49-F238E27FC236}">
                <a16:creationId xmlns:a16="http://schemas.microsoft.com/office/drawing/2014/main" id="{F58F1F47-ACB9-F3C1-7C65-AECF93036D7E}"/>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972769930</a:t>
            </a:r>
          </a:p>
        </p:txBody>
      </p:sp>
    </p:spTree>
    <p:custDataLst>
      <p:tags r:id="rId1"/>
    </p:custDataLst>
    <p:extLst>
      <p:ext uri="{BB962C8B-B14F-4D97-AF65-F5344CB8AC3E}">
        <p14:creationId xmlns:p14="http://schemas.microsoft.com/office/powerpoint/2010/main" val="1239693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9" grpId="0"/>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3C1594C-77D7-455A-AD1C-E1E6FF352185}"/>
              </a:ext>
            </a:extLst>
          </p:cNvPr>
          <p:cNvSpPr/>
          <p:nvPr/>
        </p:nvSpPr>
        <p:spPr>
          <a:xfrm>
            <a:off x="137786" y="5902421"/>
            <a:ext cx="700223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ヒラギノ角ゴ Pro W3"/>
                <a:cs typeface="Arial" pitchFamily="34" charset="0"/>
              </a:rPr>
              <a:t>*</a:t>
            </a:r>
            <a:r>
              <a:rPr kumimoji="0" lang="en-US" sz="1200" b="0" i="0" u="none" strike="noStrike" kern="0" cap="none" spc="0" normalizeH="0" baseline="0" noProof="0">
                <a:ln>
                  <a:noFill/>
                </a:ln>
                <a:solidFill>
                  <a:srgbClr val="000000"/>
                </a:solidFill>
                <a:effectLst/>
                <a:uLnTx/>
                <a:uFillTx/>
                <a:latin typeface="Arial"/>
                <a:ea typeface="ヒラギノ角ゴ Pro W3"/>
                <a:cs typeface="Arial" pitchFamily="34" charset="0"/>
              </a:rPr>
              <a:t>Tax relief is only available on contributions up to the greater of 100% of relevant earnings or £3,600</a:t>
            </a:r>
            <a:endParaRPr kumimoji="0" lang="en-GB" sz="1200" b="0" i="0" u="none" strike="noStrike" kern="1200" cap="none" spc="0" normalizeH="0" baseline="0" noProof="0">
              <a:ln>
                <a:noFill/>
              </a:ln>
              <a:solidFill>
                <a:srgbClr val="000000"/>
              </a:solidFill>
              <a:effectLst/>
              <a:uLnTx/>
              <a:uFillTx/>
              <a:latin typeface="Arial"/>
              <a:ea typeface="ヒラギノ角ゴ Pro W3"/>
              <a:cs typeface="+mn-cs"/>
            </a:endParaRPr>
          </a:p>
        </p:txBody>
      </p:sp>
      <p:sp>
        <p:nvSpPr>
          <p:cNvPr id="115" name="Rectangle 114">
            <a:extLst>
              <a:ext uri="{FF2B5EF4-FFF2-40B4-BE49-F238E27FC236}">
                <a16:creationId xmlns:a16="http://schemas.microsoft.com/office/drawing/2014/main" id="{2A6ECA12-25EF-4FF8-AF35-788C0110EFF0}"/>
              </a:ext>
            </a:extLst>
          </p:cNvPr>
          <p:cNvSpPr/>
          <p:nvPr/>
        </p:nvSpPr>
        <p:spPr>
          <a:xfrm>
            <a:off x="516670" y="1004162"/>
            <a:ext cx="8627330" cy="1669688"/>
          </a:xfrm>
          <a:prstGeom prst="rect">
            <a:avLst/>
          </a:prstGeom>
        </p:spPr>
        <p:txBody>
          <a:bodyPr wrap="square">
            <a:spAutoFit/>
          </a:bodyPr>
          <a:lstStyle/>
          <a:p>
            <a:pPr marL="0" marR="0" lvl="0" indent="0" algn="l" defTabSz="457200" rtl="0" eaLnBrk="0" fontAlgn="base" latinLnBrk="0" hangingPunct="0">
              <a:lnSpc>
                <a:spcPct val="100000"/>
              </a:lnSpc>
              <a:spcBef>
                <a:spcPts val="600"/>
              </a:spcBef>
              <a:spcAft>
                <a:spcPts val="300"/>
              </a:spcAft>
              <a:buClrTx/>
              <a:buSzPct val="80000"/>
              <a:buFontTx/>
              <a:buNone/>
              <a:tabLst/>
              <a:defRPr/>
            </a:pPr>
            <a:r>
              <a:rPr kumimoji="0" lang="en-GB" sz="1600" b="1" i="0" u="none" strike="noStrike" kern="0" cap="none" spc="0" normalizeH="0" baseline="0" noProof="0">
                <a:ln>
                  <a:noFill/>
                </a:ln>
                <a:solidFill>
                  <a:srgbClr val="000000"/>
                </a:solidFill>
                <a:effectLst/>
                <a:uLnTx/>
                <a:uFillTx/>
                <a:latin typeface="Arial" panose="020B0604020202020204" pitchFamily="34" charset="0"/>
                <a:ea typeface="ヒラギノ角ゴ Pro W3"/>
                <a:cs typeface="Arial" pitchFamily="34" charset="0"/>
              </a:rPr>
              <a:t>Annual Allowance (AA)</a:t>
            </a:r>
          </a:p>
          <a:p>
            <a:pPr marL="358775" marR="0" lvl="2" indent="-358775" algn="l" defTabSz="914400" rtl="0" eaLnBrk="1" fontAlgn="auto" latinLnBrk="0" hangingPunct="1">
              <a:lnSpc>
                <a:spcPct val="100000"/>
              </a:lnSpc>
              <a:spcBef>
                <a:spcPts val="600"/>
              </a:spcBef>
              <a:spcAft>
                <a:spcPts val="300"/>
              </a:spcAft>
              <a:buClr>
                <a:srgbClr val="8F9BB3"/>
              </a:buClr>
              <a:buSzPct val="100000"/>
              <a:buFontTx/>
              <a:buBlip>
                <a:blip r:embed="rId4"/>
              </a:buBlip>
              <a:tabLst/>
              <a:defRPr/>
            </a:pPr>
            <a:r>
              <a:rPr kumimoji="0" lang="en-GB" sz="1600" b="0" i="0" u="none" strike="noStrike" kern="0" cap="none" spc="0" normalizeH="0" baseline="0" noProof="0">
                <a:ln>
                  <a:noFill/>
                </a:ln>
                <a:solidFill>
                  <a:srgbClr val="000000"/>
                </a:solidFill>
                <a:effectLst/>
                <a:uLnTx/>
                <a:uFillTx/>
                <a:latin typeface="Arial"/>
                <a:ea typeface="ヒラギノ角ゴ Pro W3"/>
                <a:cs typeface="Arial" pitchFamily="34" charset="0"/>
              </a:rPr>
              <a:t>The annual allowance is £60,000*</a:t>
            </a:r>
          </a:p>
          <a:p>
            <a:pPr marL="358775" marR="0" lvl="2" indent="-358775" algn="l" defTabSz="914400" rtl="0" eaLnBrk="1" fontAlgn="auto" latinLnBrk="0" hangingPunct="1">
              <a:lnSpc>
                <a:spcPct val="100000"/>
              </a:lnSpc>
              <a:spcBef>
                <a:spcPts val="600"/>
              </a:spcBef>
              <a:spcAft>
                <a:spcPts val="300"/>
              </a:spcAft>
              <a:buClr>
                <a:srgbClr val="8F9BB3"/>
              </a:buClr>
              <a:buSzPct val="100000"/>
              <a:buFontTx/>
              <a:buBlip>
                <a:blip r:embed="rId4"/>
              </a:buBlip>
              <a:tabLst/>
              <a:defRPr/>
            </a:pPr>
            <a:r>
              <a:rPr kumimoji="0" lang="en-GB" sz="1600" b="0" i="0" u="none" strike="noStrike" kern="0" cap="none" spc="0" normalizeH="0" baseline="0" noProof="0">
                <a:ln>
                  <a:noFill/>
                </a:ln>
                <a:solidFill>
                  <a:srgbClr val="000000"/>
                </a:solidFill>
                <a:effectLst/>
                <a:uLnTx/>
                <a:uFillTx/>
                <a:latin typeface="Arial"/>
                <a:ea typeface="ヒラギノ角ゴ Pro W3"/>
                <a:cs typeface="Arial" pitchFamily="34" charset="0"/>
              </a:rPr>
              <a:t>This may be reduced if your total taxable income exceeds £200,000 or you flexibly withdraw taxable income from a DC scheme </a:t>
            </a:r>
          </a:p>
          <a:p>
            <a:pPr marL="358775" marR="0" lvl="2" indent="-358775" algn="l" defTabSz="914400" rtl="0" eaLnBrk="1" fontAlgn="auto" latinLnBrk="0" hangingPunct="1">
              <a:lnSpc>
                <a:spcPct val="100000"/>
              </a:lnSpc>
              <a:spcBef>
                <a:spcPts val="600"/>
              </a:spcBef>
              <a:spcAft>
                <a:spcPts val="300"/>
              </a:spcAft>
              <a:buClr>
                <a:srgbClr val="8F9BB3"/>
              </a:buClr>
              <a:buSzPct val="100000"/>
              <a:buFontTx/>
              <a:buBlip>
                <a:blip r:embed="rId4"/>
              </a:buBlip>
              <a:tabLst/>
              <a:defRPr/>
            </a:pPr>
            <a:r>
              <a:rPr kumimoji="0" lang="en-GB" sz="1600" b="0" i="0" u="none" strike="noStrike" kern="0" cap="none" spc="0" normalizeH="0" baseline="0" noProof="0">
                <a:ln>
                  <a:noFill/>
                </a:ln>
                <a:solidFill>
                  <a:srgbClr val="000000"/>
                </a:solidFill>
                <a:effectLst/>
                <a:uLnTx/>
                <a:uFillTx/>
                <a:latin typeface="Arial"/>
                <a:ea typeface="ヒラギノ角ゴ Pro W3"/>
                <a:cs typeface="Arial" pitchFamily="34" charset="0"/>
              </a:rPr>
              <a:t>Carry forward may be available from up to the 3 previous tax years</a:t>
            </a:r>
          </a:p>
        </p:txBody>
      </p:sp>
      <p:sp>
        <p:nvSpPr>
          <p:cNvPr id="126" name="TextBox 125">
            <a:extLst>
              <a:ext uri="{FF2B5EF4-FFF2-40B4-BE49-F238E27FC236}">
                <a16:creationId xmlns:a16="http://schemas.microsoft.com/office/drawing/2014/main" id="{52AB68B9-1C7A-406A-94EC-16C1FEB10345}"/>
              </a:ext>
            </a:extLst>
          </p:cNvPr>
          <p:cNvSpPr txBox="1"/>
          <p:nvPr/>
        </p:nvSpPr>
        <p:spPr>
          <a:xfrm>
            <a:off x="876632" y="5561450"/>
            <a:ext cx="7916639"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
                <a:srgbClr val="111111"/>
              </a:buClr>
              <a:buSzTx/>
              <a:buFontTx/>
              <a:buNone/>
              <a:tabLst/>
              <a:defRPr/>
            </a:pPr>
            <a:r>
              <a:rPr kumimoji="0" lang="en-GB" sz="1600" b="1"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If you think you may be affected, ask about this on your follow up call </a:t>
            </a:r>
          </a:p>
        </p:txBody>
      </p:sp>
      <p:sp>
        <p:nvSpPr>
          <p:cNvPr id="130" name="Title 1">
            <a:extLst>
              <a:ext uri="{FF2B5EF4-FFF2-40B4-BE49-F238E27FC236}">
                <a16:creationId xmlns:a16="http://schemas.microsoft.com/office/drawing/2014/main" id="{CD9B3C3F-5764-4CA7-BA0B-0FD572442796}"/>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limits on tax efficiency. </a:t>
            </a:r>
          </a:p>
        </p:txBody>
      </p:sp>
      <p:sp>
        <p:nvSpPr>
          <p:cNvPr id="34" name="Rectangle 12">
            <a:extLst>
              <a:ext uri="{FF2B5EF4-FFF2-40B4-BE49-F238E27FC236}">
                <a16:creationId xmlns:a16="http://schemas.microsoft.com/office/drawing/2014/main" id="{633FAEA1-E208-41E6-879D-AB1C9A248724}"/>
              </a:ext>
            </a:extLst>
          </p:cNvPr>
          <p:cNvSpPr txBox="1">
            <a:spLocks noChangeArrowheads="1"/>
          </p:cNvSpPr>
          <p:nvPr/>
        </p:nvSpPr>
        <p:spPr>
          <a:xfrm>
            <a:off x="516670" y="2954430"/>
            <a:ext cx="8276601" cy="2308449"/>
          </a:xfrm>
          <a:prstGeom prst="rect">
            <a:avLst/>
          </a:prstGeom>
        </p:spPr>
        <p:txBody>
          <a:bodyPr/>
          <a:lstStyle/>
          <a:p>
            <a:pPr marL="0" marR="0" lvl="2" indent="0" algn="l" defTabSz="914400" rtl="0" eaLnBrk="1" fontAlgn="auto" latinLnBrk="0" hangingPunct="1">
              <a:lnSpc>
                <a:spcPct val="100000"/>
              </a:lnSpc>
              <a:spcBef>
                <a:spcPts val="600"/>
              </a:spcBef>
              <a:spcAft>
                <a:spcPts val="300"/>
              </a:spcAft>
              <a:buClr>
                <a:srgbClr val="8F9BB3"/>
              </a:buClr>
              <a:buSzPct val="100000"/>
              <a:buFontTx/>
              <a:buNone/>
              <a:tabLst/>
              <a:defRPr/>
            </a:pPr>
            <a:r>
              <a:rPr kumimoji="0" lang="en-GB" sz="1600" b="1" i="0" u="none" strike="noStrike" kern="0" cap="none" spc="0" normalizeH="0" baseline="0" noProof="0" dirty="0">
                <a:ln>
                  <a:noFill/>
                </a:ln>
                <a:solidFill>
                  <a:srgbClr val="000000"/>
                </a:solidFill>
                <a:effectLst/>
                <a:uLnTx/>
                <a:uFillTx/>
                <a:latin typeface="Arial"/>
                <a:ea typeface="ヒラギノ角ゴ Pro W3"/>
                <a:cs typeface="Arial" pitchFamily="34" charset="0"/>
              </a:rPr>
              <a:t>Limits on tax-free</a:t>
            </a:r>
            <a:r>
              <a:rPr kumimoji="0" lang="en-GB" sz="1600" b="1" i="0" u="none" strike="noStrike" kern="0" cap="none" spc="0" normalizeH="0" noProof="0" dirty="0">
                <a:ln>
                  <a:noFill/>
                </a:ln>
                <a:solidFill>
                  <a:srgbClr val="000000"/>
                </a:solidFill>
                <a:effectLst/>
                <a:uLnTx/>
                <a:uFillTx/>
                <a:latin typeface="Arial"/>
                <a:ea typeface="ヒラギノ角ゴ Pro W3"/>
                <a:cs typeface="Arial" pitchFamily="34" charset="0"/>
              </a:rPr>
              <a:t> cash</a:t>
            </a:r>
            <a:endParaRPr kumimoji="0" lang="en-GB" sz="1600" b="1" i="0" u="none" strike="noStrike" kern="0" cap="none" spc="0" normalizeH="0" baseline="0" noProof="0" dirty="0">
              <a:ln>
                <a:noFill/>
              </a:ln>
              <a:solidFill>
                <a:srgbClr val="000000"/>
              </a:solidFill>
              <a:effectLst/>
              <a:uLnTx/>
              <a:uFillTx/>
              <a:latin typeface="Arial"/>
              <a:ea typeface="ヒラギノ角ゴ Pro W3"/>
              <a:cs typeface="Arial" pitchFamily="34" charset="0"/>
            </a:endParaRPr>
          </a:p>
          <a:p>
            <a:pPr marL="358775" lvl="2" indent="-358775" defTabSz="914400" eaLnBrk="1" fontAlgn="auto" hangingPunct="1">
              <a:spcBef>
                <a:spcPts val="600"/>
              </a:spcBef>
              <a:spcAft>
                <a:spcPts val="300"/>
              </a:spcAft>
              <a:buClr>
                <a:srgbClr val="8F9BB3"/>
              </a:buClr>
              <a:buSzPct val="100000"/>
              <a:buBlip>
                <a:blip r:embed="rId4"/>
              </a:buBlip>
              <a:defRPr/>
            </a:pPr>
            <a:r>
              <a:rPr lang="en-GB" sz="1600" kern="0" dirty="0">
                <a:solidFill>
                  <a:srgbClr val="000000"/>
                </a:solidFill>
                <a:latin typeface="Arial"/>
                <a:cs typeface="Arial" pitchFamily="34" charset="0"/>
              </a:rPr>
              <a:t>Lump Sum Allowance (LSA): The maximum tax-free cash is limited to 25% of the pension value, subject to a total cap of £268,275 (which is set to be frozen)</a:t>
            </a:r>
          </a:p>
          <a:p>
            <a:pPr marL="358775" lvl="2" indent="-358775" defTabSz="914400" eaLnBrk="1" fontAlgn="auto" hangingPunct="1">
              <a:spcBef>
                <a:spcPts val="600"/>
              </a:spcBef>
              <a:spcAft>
                <a:spcPts val="300"/>
              </a:spcAft>
              <a:buClr>
                <a:srgbClr val="8F9BB3"/>
              </a:buClr>
              <a:buSzPct val="100000"/>
              <a:buBlip>
                <a:blip r:embed="rId4"/>
              </a:buBlip>
              <a:defRPr/>
            </a:pPr>
            <a:r>
              <a:rPr lang="en-GB" sz="1600" kern="0" dirty="0">
                <a:solidFill>
                  <a:srgbClr val="000000"/>
                </a:solidFill>
                <a:latin typeface="Arial"/>
                <a:cs typeface="Arial" pitchFamily="34" charset="0"/>
              </a:rPr>
              <a:t>Lump Sum and Death Benefits Allowance (LSDBA): The maximum amount of non-taxable lump sums that can be taken from a pension, set at £1,073,100.</a:t>
            </a:r>
          </a:p>
          <a:p>
            <a:pPr marL="358775" marR="0" lvl="2" indent="-358775" algn="l" defTabSz="914400" rtl="0" eaLnBrk="1" fontAlgn="auto" latinLnBrk="0" hangingPunct="1">
              <a:lnSpc>
                <a:spcPct val="100000"/>
              </a:lnSpc>
              <a:spcBef>
                <a:spcPts val="600"/>
              </a:spcBef>
              <a:spcAft>
                <a:spcPts val="300"/>
              </a:spcAft>
              <a:buClr>
                <a:srgbClr val="8F9BB3"/>
              </a:buClr>
              <a:buSzPct val="100000"/>
              <a:buFontTx/>
              <a:buBlip>
                <a:blip r:embed="rId4"/>
              </a:buBlip>
              <a:tabLst/>
              <a:defRPr/>
            </a:pPr>
            <a:r>
              <a:rPr kumimoji="0" lang="en-US" sz="1600" b="0" i="0" u="none" strike="noStrike" kern="1200" cap="none" spc="0" normalizeH="0" baseline="0" noProof="0" dirty="0">
                <a:ln>
                  <a:noFill/>
                </a:ln>
                <a:solidFill>
                  <a:srgbClr val="111111"/>
                </a:solidFill>
                <a:effectLst/>
                <a:uLnTx/>
                <a:uFillTx/>
                <a:latin typeface="Arial" panose="020B0604020202020204" pitchFamily="34" charset="0"/>
                <a:ea typeface="ヒラギノ角ゴ Pro W3"/>
              </a:rPr>
              <a:t>Those individuals who hold Life Time Allowance (LTA) protection will have allowances based on their protected LTA</a:t>
            </a:r>
            <a:endParaRPr kumimoji="0" lang="en-US" sz="1600" b="1" i="0" u="none" strike="noStrike" kern="0" cap="none" spc="0" normalizeH="0" baseline="0" noProof="0" dirty="0">
              <a:ln>
                <a:noFill/>
              </a:ln>
              <a:solidFill>
                <a:srgbClr val="111111"/>
              </a:solidFill>
              <a:effectLst/>
              <a:uLnTx/>
              <a:uFillTx/>
              <a:latin typeface="Arial"/>
              <a:ea typeface="ヒラギノ角ゴ Pro W3"/>
              <a:cs typeface="Arial" pitchFamily="34" charset="0"/>
            </a:endParaRPr>
          </a:p>
        </p:txBody>
      </p:sp>
      <p:pic>
        <p:nvPicPr>
          <p:cNvPr id="6" name="Picture 5">
            <a:extLst>
              <a:ext uri="{FF2B5EF4-FFF2-40B4-BE49-F238E27FC236}">
                <a16:creationId xmlns:a16="http://schemas.microsoft.com/office/drawing/2014/main" id="{C7F6FA72-E56F-CFF0-E6FA-9CF5578886BC}"/>
              </a:ext>
            </a:extLst>
          </p:cNvPr>
          <p:cNvPicPr>
            <a:picLocks noChangeAspect="1"/>
          </p:cNvPicPr>
          <p:nvPr/>
        </p:nvPicPr>
        <p:blipFill>
          <a:blip r:embed="rId5"/>
          <a:stretch>
            <a:fillRect/>
          </a:stretch>
        </p:blipFill>
        <p:spPr>
          <a:xfrm>
            <a:off x="277403" y="5350455"/>
            <a:ext cx="817882" cy="802944"/>
          </a:xfrm>
          <a:prstGeom prst="rect">
            <a:avLst/>
          </a:prstGeom>
        </p:spPr>
      </p:pic>
      <p:sp>
        <p:nvSpPr>
          <p:cNvPr id="2" name="RefTextBox123">
            <a:extLst>
              <a:ext uri="{FF2B5EF4-FFF2-40B4-BE49-F238E27FC236}">
                <a16:creationId xmlns:a16="http://schemas.microsoft.com/office/drawing/2014/main" id="{B09D5778-54CC-BD24-82E3-129307E5F925}"/>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860866534</a:t>
            </a:r>
          </a:p>
        </p:txBody>
      </p:sp>
    </p:spTree>
    <p:custDataLst>
      <p:tags r:id="rId1"/>
    </p:custDataLst>
    <p:extLst>
      <p:ext uri="{BB962C8B-B14F-4D97-AF65-F5344CB8AC3E}">
        <p14:creationId xmlns:p14="http://schemas.microsoft.com/office/powerpoint/2010/main" val="214528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xEl>
                                              <p:pRg st="2" end="2"/>
                                            </p:txEl>
                                          </p:spTgt>
                                        </p:tgtEl>
                                        <p:attrNameLst>
                                          <p:attrName>style.visibility</p:attrName>
                                        </p:attrNameLst>
                                      </p:cBhvr>
                                      <p:to>
                                        <p:strVal val="visible"/>
                                      </p:to>
                                    </p:set>
                                    <p:animEffect transition="in" filter="fade">
                                      <p:cBhvr>
                                        <p:cTn id="13" dur="500"/>
                                        <p:tgtEl>
                                          <p:spTgt spid="1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xEl>
                                              <p:pRg st="3" end="3"/>
                                            </p:txEl>
                                          </p:spTgt>
                                        </p:tgtEl>
                                        <p:attrNameLst>
                                          <p:attrName>style.visibility</p:attrName>
                                        </p:attrNameLst>
                                      </p:cBhvr>
                                      <p:to>
                                        <p:strVal val="visible"/>
                                      </p:to>
                                    </p:set>
                                    <p:animEffect transition="in" filter="fade">
                                      <p:cBhvr>
                                        <p:cTn id="16" dur="500"/>
                                        <p:tgtEl>
                                          <p:spTgt spid="115">
                                            <p:txEl>
                                              <p:pRg st="3" end="3"/>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fade">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xEl>
                                              <p:pRg st="1" end="1"/>
                                            </p:txEl>
                                          </p:spTgt>
                                        </p:tgtEl>
                                        <p:attrNameLst>
                                          <p:attrName>style.visibility</p:attrName>
                                        </p:attrNameLst>
                                      </p:cBhvr>
                                      <p:to>
                                        <p:strVal val="visible"/>
                                      </p:to>
                                    </p:set>
                                    <p:animEffect transition="in" filter="fade">
                                      <p:cBhvr>
                                        <p:cTn id="28" dur="500"/>
                                        <p:tgtEl>
                                          <p:spTgt spid="3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xEl>
                                              <p:pRg st="2" end="2"/>
                                            </p:txEl>
                                          </p:spTgt>
                                        </p:tgtEl>
                                        <p:attrNameLst>
                                          <p:attrName>style.visibility</p:attrName>
                                        </p:attrNameLst>
                                      </p:cBhvr>
                                      <p:to>
                                        <p:strVal val="visible"/>
                                      </p:to>
                                    </p:set>
                                    <p:animEffect transition="in" filter="fade">
                                      <p:cBhvr>
                                        <p:cTn id="33" dur="500"/>
                                        <p:tgtEl>
                                          <p:spTgt spid="3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
                                            <p:txEl>
                                              <p:pRg st="3" end="3"/>
                                            </p:txEl>
                                          </p:spTgt>
                                        </p:tgtEl>
                                        <p:attrNameLst>
                                          <p:attrName>style.visibility</p:attrName>
                                        </p:attrNameLst>
                                      </p:cBhvr>
                                      <p:to>
                                        <p:strVal val="visible"/>
                                      </p:to>
                                    </p:set>
                                    <p:animEffect transition="in" filter="fade">
                                      <p:cBhvr>
                                        <p:cTn id="38" dur="500"/>
                                        <p:tgtEl>
                                          <p:spTgt spid="3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D903B3-197C-4990-9C98-1D2167E185A7}"/>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dirty="0">
                <a:ea typeface="ヒラギノ角ゴ Pro W3"/>
              </a:rPr>
              <a:t>combining your past pensions. </a:t>
            </a:r>
          </a:p>
        </p:txBody>
      </p:sp>
      <p:sp>
        <p:nvSpPr>
          <p:cNvPr id="30" name="Rectangle 12">
            <a:extLst>
              <a:ext uri="{FF2B5EF4-FFF2-40B4-BE49-F238E27FC236}">
                <a16:creationId xmlns:a16="http://schemas.microsoft.com/office/drawing/2014/main" id="{9A2CB27E-E634-4E2A-BF3C-7777FCA1426D}"/>
              </a:ext>
            </a:extLst>
          </p:cNvPr>
          <p:cNvSpPr txBox="1">
            <a:spLocks noChangeArrowheads="1"/>
          </p:cNvSpPr>
          <p:nvPr/>
        </p:nvSpPr>
        <p:spPr>
          <a:xfrm>
            <a:off x="495903" y="1047407"/>
            <a:ext cx="8509000" cy="427144"/>
          </a:xfrm>
          <a:prstGeom prst="rect">
            <a:avLst/>
          </a:prstGeom>
        </p:spPr>
        <p:txBody>
          <a:bodyPr/>
          <a:lstStyle/>
          <a:p>
            <a:pPr marL="0" marR="0" lvl="2" defTabSz="914400" eaLnBrk="1" fontAlgn="auto" latinLnBrk="0" hangingPunct="1">
              <a:lnSpc>
                <a:spcPct val="100000"/>
              </a:lnSpc>
              <a:spcBef>
                <a:spcPts val="600"/>
              </a:spcBef>
              <a:spcAft>
                <a:spcPts val="600"/>
              </a:spcAft>
              <a:buClr>
                <a:srgbClr val="8F9BB3"/>
              </a:buClr>
              <a:buSzPct val="100000"/>
              <a:tabLst/>
              <a:defRPr/>
            </a:pPr>
            <a:r>
              <a:rPr lang="en-GB" kern="0" dirty="0">
                <a:solidFill>
                  <a:srgbClr val="000000"/>
                </a:solidFill>
                <a:latin typeface="Arial"/>
                <a:ea typeface="+mn-ea"/>
                <a:cs typeface="Arial" pitchFamily="34" charset="0"/>
              </a:rPr>
              <a:t>You can transfer most other pensions into the LSEG Pension Plan  </a:t>
            </a:r>
          </a:p>
        </p:txBody>
      </p:sp>
      <p:cxnSp>
        <p:nvCxnSpPr>
          <p:cNvPr id="33" name="Straight Connector 32">
            <a:extLst>
              <a:ext uri="{FF2B5EF4-FFF2-40B4-BE49-F238E27FC236}">
                <a16:creationId xmlns:a16="http://schemas.microsoft.com/office/drawing/2014/main" id="{8538B665-06D0-4031-8F62-FAEF32E993B5}"/>
              </a:ext>
            </a:extLst>
          </p:cNvPr>
          <p:cNvCxnSpPr/>
          <p:nvPr/>
        </p:nvCxnSpPr>
        <p:spPr>
          <a:xfrm>
            <a:off x="0" y="2882575"/>
            <a:ext cx="9144000" cy="0"/>
          </a:xfrm>
          <a:prstGeom prst="line">
            <a:avLst/>
          </a:prstGeom>
          <a:solidFill>
            <a:schemeClr val="bg1"/>
          </a:solidFill>
          <a:ln w="53975">
            <a:solidFill>
              <a:schemeClr val="bg2">
                <a:lumMod val="85000"/>
              </a:schemeClr>
            </a:solidFill>
          </a:ln>
          <a:effectLst/>
        </p:spPr>
        <p:style>
          <a:lnRef idx="1">
            <a:schemeClr val="accent1"/>
          </a:lnRef>
          <a:fillRef idx="3">
            <a:schemeClr val="accent1"/>
          </a:fillRef>
          <a:effectRef idx="2">
            <a:schemeClr val="accent1"/>
          </a:effectRef>
          <a:fontRef idx="minor">
            <a:schemeClr val="lt1"/>
          </a:fontRef>
        </p:style>
      </p:cxnSp>
      <p:sp>
        <p:nvSpPr>
          <p:cNvPr id="34" name="Oval 33">
            <a:extLst>
              <a:ext uri="{FF2B5EF4-FFF2-40B4-BE49-F238E27FC236}">
                <a16:creationId xmlns:a16="http://schemas.microsoft.com/office/drawing/2014/main" id="{62ED36D9-B726-4BFF-9ED3-5B326F383566}"/>
              </a:ext>
            </a:extLst>
          </p:cNvPr>
          <p:cNvSpPr/>
          <p:nvPr/>
        </p:nvSpPr>
        <p:spPr>
          <a:xfrm>
            <a:off x="1185452" y="2820843"/>
            <a:ext cx="136142" cy="136142"/>
          </a:xfrm>
          <a:prstGeom prst="ellipse">
            <a:avLst/>
          </a:prstGeom>
          <a:solidFill>
            <a:srgbClr val="7A2A3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35" name="Oval 34">
            <a:extLst>
              <a:ext uri="{FF2B5EF4-FFF2-40B4-BE49-F238E27FC236}">
                <a16:creationId xmlns:a16="http://schemas.microsoft.com/office/drawing/2014/main" id="{CC33B1ED-129D-4183-9F78-2475522A09EF}"/>
              </a:ext>
            </a:extLst>
          </p:cNvPr>
          <p:cNvSpPr/>
          <p:nvPr/>
        </p:nvSpPr>
        <p:spPr>
          <a:xfrm>
            <a:off x="3479401" y="2816090"/>
            <a:ext cx="136142" cy="136142"/>
          </a:xfrm>
          <a:prstGeom prst="ellipse">
            <a:avLst/>
          </a:prstGeom>
          <a:solidFill>
            <a:srgbClr val="9875A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36" name="Oval 35">
            <a:extLst>
              <a:ext uri="{FF2B5EF4-FFF2-40B4-BE49-F238E27FC236}">
                <a16:creationId xmlns:a16="http://schemas.microsoft.com/office/drawing/2014/main" id="{A97074F9-2844-4487-8BAF-B53ADABBFEA8}"/>
              </a:ext>
            </a:extLst>
          </p:cNvPr>
          <p:cNvSpPr/>
          <p:nvPr/>
        </p:nvSpPr>
        <p:spPr>
          <a:xfrm>
            <a:off x="5666486" y="2822633"/>
            <a:ext cx="136142" cy="136142"/>
          </a:xfrm>
          <a:prstGeom prst="ellipse">
            <a:avLst/>
          </a:prstGeom>
          <a:solidFill>
            <a:srgbClr val="7DC20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37" name="Oval 36">
            <a:extLst>
              <a:ext uri="{FF2B5EF4-FFF2-40B4-BE49-F238E27FC236}">
                <a16:creationId xmlns:a16="http://schemas.microsoft.com/office/drawing/2014/main" id="{E877D560-E014-42DA-95E7-0ACC95F4AA6E}"/>
              </a:ext>
            </a:extLst>
          </p:cNvPr>
          <p:cNvSpPr/>
          <p:nvPr/>
        </p:nvSpPr>
        <p:spPr>
          <a:xfrm>
            <a:off x="7944293" y="2826969"/>
            <a:ext cx="136142" cy="136142"/>
          </a:xfrm>
          <a:prstGeom prst="ellipse">
            <a:avLst/>
          </a:prstGeom>
          <a:solidFill>
            <a:srgbClr val="00A2E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0F945175-342B-439F-8053-DA88DEDF26F1}"/>
              </a:ext>
            </a:extLst>
          </p:cNvPr>
          <p:cNvGrpSpPr/>
          <p:nvPr/>
        </p:nvGrpSpPr>
        <p:grpSpPr>
          <a:xfrm>
            <a:off x="80026" y="3103461"/>
            <a:ext cx="2359564" cy="1693333"/>
            <a:chOff x="-43101" y="3619910"/>
            <a:chExt cx="2359564" cy="1693333"/>
          </a:xfrm>
        </p:grpSpPr>
        <p:sp>
          <p:nvSpPr>
            <p:cNvPr id="39" name="Rectangle 38">
              <a:extLst>
                <a:ext uri="{FF2B5EF4-FFF2-40B4-BE49-F238E27FC236}">
                  <a16:creationId xmlns:a16="http://schemas.microsoft.com/office/drawing/2014/main" id="{C1ABE419-609E-43C7-88B5-B9F0E94434C8}"/>
                </a:ext>
              </a:extLst>
            </p:cNvPr>
            <p:cNvSpPr/>
            <p:nvPr/>
          </p:nvSpPr>
          <p:spPr>
            <a:xfrm>
              <a:off x="-43101" y="3989804"/>
              <a:ext cx="2359564" cy="1323439"/>
            </a:xfrm>
            <a:prstGeom prst="rect">
              <a:avLst/>
            </a:prstGeom>
          </p:spPr>
          <p:txBody>
            <a:bodyPr wrap="square">
              <a:spAutoFit/>
            </a:bodyPr>
            <a:lstStyle/>
            <a:p>
              <a:pPr marL="0" lvl="3" algn="ctr" defTabSz="914400" eaLnBrk="1" fontAlgn="auto" hangingPunct="1">
                <a:spcBef>
                  <a:spcPts val="600"/>
                </a:spcBef>
                <a:spcAft>
                  <a:spcPts val="600"/>
                </a:spcAft>
                <a:buClr>
                  <a:srgbClr val="8F9BB3"/>
                </a:buClr>
                <a:buSzPct val="100000"/>
                <a:defRPr/>
              </a:pPr>
              <a:r>
                <a:rPr lang="en-GB" sz="1600" kern="0" dirty="0">
                  <a:solidFill>
                    <a:srgbClr val="000000"/>
                  </a:solidFill>
                  <a:latin typeface="Arial"/>
                  <a:ea typeface="+mn-ea"/>
                  <a:cs typeface="Arial" pitchFamily="34" charset="0"/>
                </a:rPr>
                <a:t>It can be a complicated decision; you may wish or be required to take regulated financial advice</a:t>
              </a:r>
              <a:endParaRPr kumimoji="0" lang="en-US" sz="300" b="1" i="0" u="none" strike="noStrike" kern="0" cap="none" spc="0" normalizeH="0" baseline="0" noProof="0" dirty="0">
                <a:ln>
                  <a:noFill/>
                </a:ln>
                <a:effectLst/>
                <a:uLnTx/>
                <a:uFillTx/>
                <a:latin typeface="Arial"/>
                <a:ea typeface="+mn-ea"/>
                <a:cs typeface="Arial" pitchFamily="34" charset="0"/>
              </a:endParaRPr>
            </a:p>
          </p:txBody>
        </p:sp>
        <p:sp>
          <p:nvSpPr>
            <p:cNvPr id="40" name="Rectangle 39">
              <a:extLst>
                <a:ext uri="{FF2B5EF4-FFF2-40B4-BE49-F238E27FC236}">
                  <a16:creationId xmlns:a16="http://schemas.microsoft.com/office/drawing/2014/main" id="{1A9FC59C-0C8E-4009-A61D-5E36C2DAB665}"/>
                </a:ext>
              </a:extLst>
            </p:cNvPr>
            <p:cNvSpPr/>
            <p:nvPr/>
          </p:nvSpPr>
          <p:spPr>
            <a:xfrm>
              <a:off x="74194" y="3619910"/>
              <a:ext cx="217745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A2A3D"/>
                  </a:solidFill>
                  <a:effectLst/>
                  <a:uLnTx/>
                  <a:uFillTx/>
                  <a:latin typeface="Arial"/>
                  <a:ea typeface="ヒラギノ角ゴ Pro W3" charset="-128"/>
                  <a:cs typeface="Arial" pitchFamily="34" charset="0"/>
                </a:rPr>
                <a:t>Shall I Transfer?</a:t>
              </a:r>
              <a:endParaRPr kumimoji="0" lang="en-GB" sz="2000" b="1" i="0" u="none" strike="noStrike" kern="1200" cap="none" spc="0" normalizeH="0" baseline="0" noProof="0" dirty="0">
                <a:ln>
                  <a:noFill/>
                </a:ln>
                <a:solidFill>
                  <a:srgbClr val="7A2A3D"/>
                </a:solidFill>
                <a:effectLst/>
                <a:uLnTx/>
                <a:uFillTx/>
                <a:latin typeface="Arial" pitchFamily="34" charset="0"/>
                <a:ea typeface="+mn-ea"/>
                <a:cs typeface="+mn-cs"/>
              </a:endParaRPr>
            </a:p>
          </p:txBody>
        </p:sp>
      </p:grpSp>
      <p:grpSp>
        <p:nvGrpSpPr>
          <p:cNvPr id="41" name="Group 40">
            <a:extLst>
              <a:ext uri="{FF2B5EF4-FFF2-40B4-BE49-F238E27FC236}">
                <a16:creationId xmlns:a16="http://schemas.microsoft.com/office/drawing/2014/main" id="{84BF1C61-A65F-4495-9F3E-01C1FDBBBF95}"/>
              </a:ext>
            </a:extLst>
          </p:cNvPr>
          <p:cNvGrpSpPr/>
          <p:nvPr/>
        </p:nvGrpSpPr>
        <p:grpSpPr>
          <a:xfrm>
            <a:off x="2556885" y="3103461"/>
            <a:ext cx="2007921" cy="1600439"/>
            <a:chOff x="2418901" y="3619910"/>
            <a:chExt cx="2007921" cy="1600439"/>
          </a:xfrm>
        </p:grpSpPr>
        <p:sp>
          <p:nvSpPr>
            <p:cNvPr id="42" name="Rectangle 41">
              <a:extLst>
                <a:ext uri="{FF2B5EF4-FFF2-40B4-BE49-F238E27FC236}">
                  <a16:creationId xmlns:a16="http://schemas.microsoft.com/office/drawing/2014/main" id="{E2C08A4E-6308-48D9-850E-6436B4C16640}"/>
                </a:ext>
              </a:extLst>
            </p:cNvPr>
            <p:cNvSpPr/>
            <p:nvPr/>
          </p:nvSpPr>
          <p:spPr>
            <a:xfrm>
              <a:off x="2418901" y="4020020"/>
              <a:ext cx="2007921" cy="1200329"/>
            </a:xfrm>
            <a:prstGeom prst="rect">
              <a:avLst/>
            </a:prstGeom>
          </p:spPr>
          <p:txBody>
            <a:bodyPr wrap="square">
              <a:spAutoFit/>
            </a:bodyPr>
            <a:lstStyle/>
            <a:p>
              <a:pPr marL="0" marR="0" lvl="1" indent="0" algn="ctr" defTabSz="457200" rtl="0" eaLnBrk="1" fontAlgn="auto" latinLnBrk="0" hangingPunct="1">
                <a:lnSpc>
                  <a:spcPct val="90000"/>
                </a:lnSpc>
                <a:spcBef>
                  <a:spcPts val="0"/>
                </a:spcBef>
                <a:spcAft>
                  <a:spcPts val="1200"/>
                </a:spcAft>
                <a:buClr>
                  <a:srgbClr val="635A54"/>
                </a:buClr>
                <a:buSzPct val="75000"/>
                <a:buFontTx/>
                <a:buNone/>
                <a:tabLst/>
                <a:defRPr/>
              </a:pPr>
              <a:r>
                <a:rPr kumimoji="0" lang="en-GB" sz="1600" b="0" i="0" u="none" strike="noStrike" kern="1200" cap="none" spc="0" normalizeH="0" baseline="0" noProof="0" dirty="0">
                  <a:ln>
                    <a:noFill/>
                  </a:ln>
                  <a:effectLst/>
                  <a:uLnTx/>
                  <a:uFillTx/>
                  <a:latin typeface="Arial"/>
                  <a:ea typeface="ヒラギノ角ゴ Pro W3" charset="-128"/>
                  <a:cs typeface="Arial" pitchFamily="34" charset="0"/>
                </a:rPr>
                <a:t>You will need to provide L&amp;G with details of the pension you would like to transfer</a:t>
              </a:r>
            </a:p>
          </p:txBody>
        </p:sp>
        <p:sp>
          <p:nvSpPr>
            <p:cNvPr id="43" name="Rectangle 42">
              <a:extLst>
                <a:ext uri="{FF2B5EF4-FFF2-40B4-BE49-F238E27FC236}">
                  <a16:creationId xmlns:a16="http://schemas.microsoft.com/office/drawing/2014/main" id="{5C231730-3465-4495-B981-6B0DAF5845CE}"/>
                </a:ext>
              </a:extLst>
            </p:cNvPr>
            <p:cNvSpPr/>
            <p:nvPr/>
          </p:nvSpPr>
          <p:spPr>
            <a:xfrm>
              <a:off x="2574129" y="3619910"/>
              <a:ext cx="175240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9875A7"/>
                  </a:solidFill>
                  <a:effectLst/>
                  <a:uLnTx/>
                  <a:uFillTx/>
                  <a:latin typeface="Arial"/>
                  <a:ea typeface="ヒラギノ角ゴ Pro W3" charset="-128"/>
                  <a:cs typeface="Arial" pitchFamily="34" charset="0"/>
                </a:rPr>
                <a:t>Contact L&amp;G</a:t>
              </a:r>
              <a:endParaRPr kumimoji="0" lang="en-GB" sz="2000" b="1" i="0" u="none" strike="noStrike" kern="1200" cap="none" spc="0" normalizeH="0" baseline="0" noProof="0" dirty="0">
                <a:ln>
                  <a:noFill/>
                </a:ln>
                <a:solidFill>
                  <a:srgbClr val="9875A7"/>
                </a:solidFill>
                <a:effectLst/>
                <a:uLnTx/>
                <a:uFillTx/>
                <a:latin typeface="Arial" pitchFamily="34" charset="0"/>
                <a:ea typeface="+mn-ea"/>
                <a:cs typeface="+mn-cs"/>
              </a:endParaRPr>
            </a:p>
          </p:txBody>
        </p:sp>
      </p:grpSp>
      <p:grpSp>
        <p:nvGrpSpPr>
          <p:cNvPr id="44" name="Group 43">
            <a:extLst>
              <a:ext uri="{FF2B5EF4-FFF2-40B4-BE49-F238E27FC236}">
                <a16:creationId xmlns:a16="http://schemas.microsoft.com/office/drawing/2014/main" id="{85AB006D-D194-41FB-9877-B0F1A73E12AC}"/>
              </a:ext>
            </a:extLst>
          </p:cNvPr>
          <p:cNvGrpSpPr/>
          <p:nvPr/>
        </p:nvGrpSpPr>
        <p:grpSpPr>
          <a:xfrm>
            <a:off x="4598297" y="3094299"/>
            <a:ext cx="2428568" cy="1390922"/>
            <a:chOff x="4598297" y="3610748"/>
            <a:chExt cx="2428568" cy="1390922"/>
          </a:xfrm>
        </p:grpSpPr>
        <p:sp>
          <p:nvSpPr>
            <p:cNvPr id="45" name="Rectangle 44">
              <a:extLst>
                <a:ext uri="{FF2B5EF4-FFF2-40B4-BE49-F238E27FC236}">
                  <a16:creationId xmlns:a16="http://schemas.microsoft.com/office/drawing/2014/main" id="{0BF59980-719A-4828-9BEE-D4C7E1448D61}"/>
                </a:ext>
              </a:extLst>
            </p:cNvPr>
            <p:cNvSpPr/>
            <p:nvPr/>
          </p:nvSpPr>
          <p:spPr>
            <a:xfrm>
              <a:off x="4730596" y="4022941"/>
              <a:ext cx="2007921" cy="978729"/>
            </a:xfrm>
            <a:prstGeom prst="rect">
              <a:avLst/>
            </a:prstGeom>
          </p:spPr>
          <p:txBody>
            <a:bodyPr wrap="square">
              <a:spAutoFit/>
            </a:bodyPr>
            <a:lstStyle/>
            <a:p>
              <a:pPr marL="0" marR="0" lvl="1" indent="0" algn="ctr" defTabSz="457200" rtl="0" eaLnBrk="1" fontAlgn="auto" latinLnBrk="0" hangingPunct="1">
                <a:lnSpc>
                  <a:spcPct val="90000"/>
                </a:lnSpc>
                <a:spcBef>
                  <a:spcPts val="0"/>
                </a:spcBef>
                <a:spcAft>
                  <a:spcPts val="1200"/>
                </a:spcAft>
                <a:buClr>
                  <a:srgbClr val="635A54"/>
                </a:buClr>
                <a:buSzPct val="75000"/>
                <a:buFontTx/>
                <a:buNone/>
                <a:tabLst/>
                <a:defRPr/>
              </a:pPr>
              <a:r>
                <a:rPr kumimoji="0" lang="en-GB" sz="1600" b="0" i="0" u="none" strike="noStrike" kern="1200" cap="none" spc="0" normalizeH="0" baseline="0" noProof="0" dirty="0">
                  <a:ln>
                    <a:noFill/>
                  </a:ln>
                  <a:effectLst/>
                  <a:uLnTx/>
                  <a:uFillTx/>
                  <a:latin typeface="Arial"/>
                  <a:ea typeface="ヒラギノ角ゴ Pro W3" charset="-128"/>
                  <a:cs typeface="Arial" pitchFamily="34" charset="0"/>
                </a:rPr>
                <a:t>L&amp;G will contact the pension provider and arrange the transfer</a:t>
              </a:r>
            </a:p>
          </p:txBody>
        </p:sp>
        <p:sp>
          <p:nvSpPr>
            <p:cNvPr id="46" name="Rectangle 45">
              <a:extLst>
                <a:ext uri="{FF2B5EF4-FFF2-40B4-BE49-F238E27FC236}">
                  <a16:creationId xmlns:a16="http://schemas.microsoft.com/office/drawing/2014/main" id="{3FAE52C8-DA35-4254-8678-5D5969CDD050}"/>
                </a:ext>
              </a:extLst>
            </p:cNvPr>
            <p:cNvSpPr/>
            <p:nvPr/>
          </p:nvSpPr>
          <p:spPr>
            <a:xfrm>
              <a:off x="4598297" y="3610748"/>
              <a:ext cx="2428568"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DC202"/>
                  </a:solidFill>
                  <a:effectLst/>
                  <a:uLnTx/>
                  <a:uFillTx/>
                  <a:latin typeface="Arial"/>
                  <a:ea typeface="ヒラギノ角ゴ Pro W3" charset="-128"/>
                  <a:cs typeface="Arial" pitchFamily="34" charset="0"/>
                </a:rPr>
                <a:t>Transfer Process</a:t>
              </a:r>
              <a:endParaRPr kumimoji="0" lang="en-GB" sz="2000" b="1" i="0" u="none" strike="noStrike" kern="1200" cap="none" spc="0" normalizeH="0" baseline="0" noProof="0" dirty="0">
                <a:ln>
                  <a:noFill/>
                </a:ln>
                <a:solidFill>
                  <a:srgbClr val="7DC202"/>
                </a:solidFill>
                <a:effectLst/>
                <a:uLnTx/>
                <a:uFillTx/>
                <a:latin typeface="Arial" pitchFamily="34" charset="0"/>
                <a:ea typeface="+mn-ea"/>
                <a:cs typeface="+mn-cs"/>
              </a:endParaRPr>
            </a:p>
          </p:txBody>
        </p:sp>
      </p:grpSp>
      <p:grpSp>
        <p:nvGrpSpPr>
          <p:cNvPr id="47" name="Group 46">
            <a:extLst>
              <a:ext uri="{FF2B5EF4-FFF2-40B4-BE49-F238E27FC236}">
                <a16:creationId xmlns:a16="http://schemas.microsoft.com/office/drawing/2014/main" id="{789BEADB-D709-4E22-9F80-8C79AFE5DAD8}"/>
              </a:ext>
            </a:extLst>
          </p:cNvPr>
          <p:cNvGrpSpPr/>
          <p:nvPr/>
        </p:nvGrpSpPr>
        <p:grpSpPr>
          <a:xfrm>
            <a:off x="7010746" y="3103461"/>
            <a:ext cx="2153154" cy="1352027"/>
            <a:chOff x="7010746" y="3619910"/>
            <a:chExt cx="2153154" cy="1352027"/>
          </a:xfrm>
        </p:grpSpPr>
        <p:sp>
          <p:nvSpPr>
            <p:cNvPr id="48" name="Rectangle 47">
              <a:extLst>
                <a:ext uri="{FF2B5EF4-FFF2-40B4-BE49-F238E27FC236}">
                  <a16:creationId xmlns:a16="http://schemas.microsoft.com/office/drawing/2014/main" id="{538C9D2E-139F-4B8C-8D3C-FDA6F37618D6}"/>
                </a:ext>
              </a:extLst>
            </p:cNvPr>
            <p:cNvSpPr/>
            <p:nvPr/>
          </p:nvSpPr>
          <p:spPr>
            <a:xfrm>
              <a:off x="7026865" y="3993208"/>
              <a:ext cx="2007921" cy="978729"/>
            </a:xfrm>
            <a:prstGeom prst="rect">
              <a:avLst/>
            </a:prstGeom>
          </p:spPr>
          <p:txBody>
            <a:bodyPr wrap="square">
              <a:spAutoFit/>
            </a:bodyPr>
            <a:lstStyle/>
            <a:p>
              <a:pPr marL="0" marR="0" lvl="1" indent="0" algn="ctr" defTabSz="457200" rtl="0" eaLnBrk="1" fontAlgn="auto" latinLnBrk="0" hangingPunct="1">
                <a:lnSpc>
                  <a:spcPct val="90000"/>
                </a:lnSpc>
                <a:spcBef>
                  <a:spcPts val="0"/>
                </a:spcBef>
                <a:spcAft>
                  <a:spcPts val="1200"/>
                </a:spcAft>
                <a:buClr>
                  <a:srgbClr val="635A54"/>
                </a:buClr>
                <a:buSzPct val="75000"/>
                <a:buFontTx/>
                <a:buNone/>
                <a:tabLst/>
                <a:defRPr/>
              </a:pPr>
              <a:r>
                <a:rPr kumimoji="0" lang="en-GB" sz="1600" b="0" i="0" u="none" strike="noStrike" kern="1200" cap="none" spc="0" normalizeH="0" baseline="0" noProof="0" dirty="0">
                  <a:ln>
                    <a:noFill/>
                  </a:ln>
                  <a:effectLst/>
                  <a:uLnTx/>
                  <a:uFillTx/>
                  <a:latin typeface="Arial"/>
                  <a:ea typeface="ヒラギノ角ゴ Pro W3" charset="-128"/>
                  <a:cs typeface="Arial" pitchFamily="34" charset="0"/>
                </a:rPr>
                <a:t>The transfer proceeds will be credited to your LSEG Pension Plan</a:t>
              </a:r>
            </a:p>
          </p:txBody>
        </p:sp>
        <p:sp>
          <p:nvSpPr>
            <p:cNvPr id="49" name="Rectangle 48">
              <a:extLst>
                <a:ext uri="{FF2B5EF4-FFF2-40B4-BE49-F238E27FC236}">
                  <a16:creationId xmlns:a16="http://schemas.microsoft.com/office/drawing/2014/main" id="{B99DE421-F30A-42E1-875F-BDE243CB810D}"/>
                </a:ext>
              </a:extLst>
            </p:cNvPr>
            <p:cNvSpPr/>
            <p:nvPr/>
          </p:nvSpPr>
          <p:spPr>
            <a:xfrm>
              <a:off x="7010746" y="3619910"/>
              <a:ext cx="215315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A2E2"/>
                  </a:solidFill>
                  <a:effectLst/>
                  <a:uLnTx/>
                  <a:uFillTx/>
                  <a:latin typeface="Arial"/>
                  <a:ea typeface="ヒラギノ角ゴ Pro W3" charset="-128"/>
                  <a:cs typeface="Arial" pitchFamily="34" charset="0"/>
                </a:rPr>
                <a:t>Funds Received</a:t>
              </a:r>
              <a:endParaRPr kumimoji="0" lang="en-GB" sz="2000" b="1" i="0" u="none" strike="noStrike" kern="1200" cap="none" spc="0" normalizeH="0" baseline="0" noProof="0" dirty="0">
                <a:ln>
                  <a:noFill/>
                </a:ln>
                <a:solidFill>
                  <a:srgbClr val="00A2E2"/>
                </a:solidFill>
                <a:effectLst/>
                <a:uLnTx/>
                <a:uFillTx/>
                <a:latin typeface="Arial" pitchFamily="34" charset="0"/>
                <a:ea typeface="+mn-ea"/>
                <a:cs typeface="+mn-cs"/>
              </a:endParaRPr>
            </a:p>
          </p:txBody>
        </p:sp>
      </p:grpSp>
      <p:grpSp>
        <p:nvGrpSpPr>
          <p:cNvPr id="96" name="Group 95">
            <a:extLst>
              <a:ext uri="{FF2B5EF4-FFF2-40B4-BE49-F238E27FC236}">
                <a16:creationId xmlns:a16="http://schemas.microsoft.com/office/drawing/2014/main" id="{8DFB6C2F-0ED5-46B6-AD3D-D4739968B01B}"/>
              </a:ext>
            </a:extLst>
          </p:cNvPr>
          <p:cNvGrpSpPr/>
          <p:nvPr/>
        </p:nvGrpSpPr>
        <p:grpSpPr>
          <a:xfrm>
            <a:off x="838790" y="4870994"/>
            <a:ext cx="8325110" cy="978722"/>
            <a:chOff x="320531" y="4904985"/>
            <a:chExt cx="8325110" cy="978722"/>
          </a:xfrm>
        </p:grpSpPr>
        <p:pic>
          <p:nvPicPr>
            <p:cNvPr id="88" name="Graphic 87" descr="Telephone with solid fill">
              <a:extLst>
                <a:ext uri="{FF2B5EF4-FFF2-40B4-BE49-F238E27FC236}">
                  <a16:creationId xmlns:a16="http://schemas.microsoft.com/office/drawing/2014/main" id="{9E15E3D9-9D08-4807-A36C-193F9A879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1295" y="4925507"/>
              <a:ext cx="470130" cy="470130"/>
            </a:xfrm>
            <a:prstGeom prst="rect">
              <a:avLst/>
            </a:prstGeom>
            <a:effectLst/>
          </p:spPr>
        </p:pic>
        <p:sp>
          <p:nvSpPr>
            <p:cNvPr id="89" name="Rectangle: Rounded Corners 88">
              <a:extLst>
                <a:ext uri="{FF2B5EF4-FFF2-40B4-BE49-F238E27FC236}">
                  <a16:creationId xmlns:a16="http://schemas.microsoft.com/office/drawing/2014/main" id="{1BFACF27-A9DF-4AE1-8F89-23A332FB0521}"/>
                </a:ext>
              </a:extLst>
            </p:cNvPr>
            <p:cNvSpPr/>
            <p:nvPr/>
          </p:nvSpPr>
          <p:spPr>
            <a:xfrm>
              <a:off x="2712113" y="4904985"/>
              <a:ext cx="4988513" cy="978722"/>
            </a:xfrm>
            <a:prstGeom prst="roundRect">
              <a:avLst/>
            </a:prstGeom>
            <a:noFill/>
            <a:ln w="28575">
              <a:solidFill>
                <a:srgbClr val="815D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789924BF-63FB-480F-9A74-5CE5228F09EC}"/>
                </a:ext>
              </a:extLst>
            </p:cNvPr>
            <p:cNvSpPr txBox="1"/>
            <p:nvPr/>
          </p:nvSpPr>
          <p:spPr>
            <a:xfrm>
              <a:off x="3653042" y="4979784"/>
              <a:ext cx="4988513" cy="369332"/>
            </a:xfrm>
            <a:prstGeom prst="rect">
              <a:avLst/>
            </a:prstGeom>
            <a:noFill/>
          </p:spPr>
          <p:txBody>
            <a:bodyPr wrap="square" rtlCol="0">
              <a:spAutoFit/>
            </a:bodyPr>
            <a:lstStyle/>
            <a:p>
              <a:r>
                <a:rPr lang="en-GB" dirty="0"/>
                <a:t>0345 070 2063</a:t>
              </a:r>
            </a:p>
          </p:txBody>
        </p:sp>
        <p:pic>
          <p:nvPicPr>
            <p:cNvPr id="92" name="Graphic 91" descr="Email with solid fill">
              <a:extLst>
                <a:ext uri="{FF2B5EF4-FFF2-40B4-BE49-F238E27FC236}">
                  <a16:creationId xmlns:a16="http://schemas.microsoft.com/office/drawing/2014/main" id="{DFF38B7F-B95A-422A-82D8-88FE577763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4382" y="5341287"/>
              <a:ext cx="457435" cy="457435"/>
            </a:xfrm>
            <a:prstGeom prst="rect">
              <a:avLst/>
            </a:prstGeom>
          </p:spPr>
        </p:pic>
        <p:sp>
          <p:nvSpPr>
            <p:cNvPr id="93" name="TextBox 92">
              <a:extLst>
                <a:ext uri="{FF2B5EF4-FFF2-40B4-BE49-F238E27FC236}">
                  <a16:creationId xmlns:a16="http://schemas.microsoft.com/office/drawing/2014/main" id="{F840A8E0-EBCB-41B7-81AE-0F6902F2A62D}"/>
                </a:ext>
              </a:extLst>
            </p:cNvPr>
            <p:cNvSpPr txBox="1"/>
            <p:nvPr/>
          </p:nvSpPr>
          <p:spPr>
            <a:xfrm>
              <a:off x="3657128" y="5389797"/>
              <a:ext cx="4988513" cy="369332"/>
            </a:xfrm>
            <a:prstGeom prst="rect">
              <a:avLst/>
            </a:prstGeom>
            <a:noFill/>
          </p:spPr>
          <p:txBody>
            <a:bodyPr wrap="square" rtlCol="0">
              <a:spAutoFit/>
            </a:bodyPr>
            <a:lstStyle/>
            <a:p>
              <a:r>
                <a:rPr lang="en-GB" dirty="0"/>
                <a:t>employerdedicatedteam@landg.com</a:t>
              </a:r>
            </a:p>
          </p:txBody>
        </p:sp>
        <p:sp>
          <p:nvSpPr>
            <p:cNvPr id="94" name="Rectangle 93">
              <a:extLst>
                <a:ext uri="{FF2B5EF4-FFF2-40B4-BE49-F238E27FC236}">
                  <a16:creationId xmlns:a16="http://schemas.microsoft.com/office/drawing/2014/main" id="{9FDE9A9E-5EDA-445B-9567-B5064C5CF4AA}"/>
                </a:ext>
              </a:extLst>
            </p:cNvPr>
            <p:cNvSpPr/>
            <p:nvPr/>
          </p:nvSpPr>
          <p:spPr>
            <a:xfrm>
              <a:off x="320531" y="4904985"/>
              <a:ext cx="2676195" cy="978722"/>
            </a:xfrm>
            <a:prstGeom prst="rect">
              <a:avLst/>
            </a:prstGeom>
            <a:solidFill>
              <a:srgbClr val="815D91"/>
            </a:solidFill>
            <a:ln w="28575">
              <a:solidFill>
                <a:srgbClr val="815D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5" name="TextBox 94">
              <a:extLst>
                <a:ext uri="{FF2B5EF4-FFF2-40B4-BE49-F238E27FC236}">
                  <a16:creationId xmlns:a16="http://schemas.microsoft.com/office/drawing/2014/main" id="{290C626D-29D8-4E03-900E-138D4ABC5175}"/>
                </a:ext>
              </a:extLst>
            </p:cNvPr>
            <p:cNvSpPr txBox="1"/>
            <p:nvPr/>
          </p:nvSpPr>
          <p:spPr>
            <a:xfrm>
              <a:off x="642453" y="5064407"/>
              <a:ext cx="2027794" cy="646331"/>
            </a:xfrm>
            <a:prstGeom prst="rect">
              <a:avLst/>
            </a:prstGeom>
            <a:noFill/>
          </p:spPr>
          <p:txBody>
            <a:bodyPr wrap="square" rtlCol="0">
              <a:spAutoFit/>
            </a:bodyPr>
            <a:lstStyle/>
            <a:p>
              <a:pPr algn="ctr"/>
              <a:r>
                <a:rPr lang="en-GB" b="1" dirty="0">
                  <a:solidFill>
                    <a:schemeClr val="bg2"/>
                  </a:solidFill>
                </a:rPr>
                <a:t>Legal &amp; General </a:t>
              </a:r>
            </a:p>
            <a:p>
              <a:pPr algn="ctr"/>
              <a:r>
                <a:rPr lang="en-GB" b="1" dirty="0">
                  <a:solidFill>
                    <a:schemeClr val="bg2"/>
                  </a:solidFill>
                </a:rPr>
                <a:t>Contact Details</a:t>
              </a:r>
            </a:p>
          </p:txBody>
        </p:sp>
      </p:grpSp>
      <p:grpSp>
        <p:nvGrpSpPr>
          <p:cNvPr id="104" name="Group 103">
            <a:extLst>
              <a:ext uri="{FF2B5EF4-FFF2-40B4-BE49-F238E27FC236}">
                <a16:creationId xmlns:a16="http://schemas.microsoft.com/office/drawing/2014/main" id="{B8CC6F18-D1B0-43D7-AD1A-B15B658F8B30}"/>
              </a:ext>
            </a:extLst>
          </p:cNvPr>
          <p:cNvGrpSpPr/>
          <p:nvPr/>
        </p:nvGrpSpPr>
        <p:grpSpPr>
          <a:xfrm>
            <a:off x="817759" y="1645497"/>
            <a:ext cx="861363" cy="926986"/>
            <a:chOff x="817759" y="1645497"/>
            <a:chExt cx="861363" cy="926986"/>
          </a:xfrm>
        </p:grpSpPr>
        <p:grpSp>
          <p:nvGrpSpPr>
            <p:cNvPr id="52" name="Group 51">
              <a:extLst>
                <a:ext uri="{FF2B5EF4-FFF2-40B4-BE49-F238E27FC236}">
                  <a16:creationId xmlns:a16="http://schemas.microsoft.com/office/drawing/2014/main" id="{A66936FD-8473-4906-AD2D-5C4DC53D86D0}"/>
                </a:ext>
              </a:extLst>
            </p:cNvPr>
            <p:cNvGrpSpPr/>
            <p:nvPr/>
          </p:nvGrpSpPr>
          <p:grpSpPr>
            <a:xfrm>
              <a:off x="817759" y="1645497"/>
              <a:ext cx="861363" cy="926986"/>
              <a:chOff x="1576005" y="1913101"/>
              <a:chExt cx="861363" cy="926986"/>
            </a:xfrm>
          </p:grpSpPr>
          <p:sp>
            <p:nvSpPr>
              <p:cNvPr id="53" name="Freeform 158">
                <a:extLst>
                  <a:ext uri="{FF2B5EF4-FFF2-40B4-BE49-F238E27FC236}">
                    <a16:creationId xmlns:a16="http://schemas.microsoft.com/office/drawing/2014/main" id="{6FB2CEEE-469D-4CB9-BDC2-5998191597E7}"/>
                  </a:ext>
                </a:extLst>
              </p:cNvPr>
              <p:cNvSpPr/>
              <p:nvPr/>
            </p:nvSpPr>
            <p:spPr>
              <a:xfrm rot="8171891">
                <a:off x="1576005" y="1913102"/>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7A2A3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54" name="Freeform 159">
                <a:extLst>
                  <a:ext uri="{FF2B5EF4-FFF2-40B4-BE49-F238E27FC236}">
                    <a16:creationId xmlns:a16="http://schemas.microsoft.com/office/drawing/2014/main" id="{251BDEB4-2E3E-4F65-9AF7-8FDB382BC269}"/>
                  </a:ext>
                </a:extLst>
              </p:cNvPr>
              <p:cNvSpPr/>
              <p:nvPr/>
            </p:nvSpPr>
            <p:spPr>
              <a:xfrm rot="13428109" flipH="1">
                <a:off x="1651223" y="1913101"/>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C0486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grpSp>
        <p:pic>
          <p:nvPicPr>
            <p:cNvPr id="98" name="Graphic 97" descr="Head with gears with solid fill">
              <a:extLst>
                <a:ext uri="{FF2B5EF4-FFF2-40B4-BE49-F238E27FC236}">
                  <a16:creationId xmlns:a16="http://schemas.microsoft.com/office/drawing/2014/main" id="{7EB0D640-4F2A-4426-91A9-1849FC4AC4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0976" y="1795950"/>
              <a:ext cx="433907" cy="433907"/>
            </a:xfrm>
            <a:prstGeom prst="rect">
              <a:avLst/>
            </a:prstGeom>
          </p:spPr>
        </p:pic>
      </p:grpSp>
      <p:grpSp>
        <p:nvGrpSpPr>
          <p:cNvPr id="105" name="Group 104">
            <a:extLst>
              <a:ext uri="{FF2B5EF4-FFF2-40B4-BE49-F238E27FC236}">
                <a16:creationId xmlns:a16="http://schemas.microsoft.com/office/drawing/2014/main" id="{4ADB7C8C-3308-4005-AA70-844E11B564CD}"/>
              </a:ext>
            </a:extLst>
          </p:cNvPr>
          <p:cNvGrpSpPr/>
          <p:nvPr/>
        </p:nvGrpSpPr>
        <p:grpSpPr>
          <a:xfrm>
            <a:off x="3115554" y="1640744"/>
            <a:ext cx="861363" cy="926986"/>
            <a:chOff x="3115554" y="1640744"/>
            <a:chExt cx="861363" cy="926986"/>
          </a:xfrm>
        </p:grpSpPr>
        <p:grpSp>
          <p:nvGrpSpPr>
            <p:cNvPr id="66" name="Group 65">
              <a:extLst>
                <a:ext uri="{FF2B5EF4-FFF2-40B4-BE49-F238E27FC236}">
                  <a16:creationId xmlns:a16="http://schemas.microsoft.com/office/drawing/2014/main" id="{81205EBA-FD09-45BC-B42F-30E0E373F260}"/>
                </a:ext>
              </a:extLst>
            </p:cNvPr>
            <p:cNvGrpSpPr/>
            <p:nvPr/>
          </p:nvGrpSpPr>
          <p:grpSpPr>
            <a:xfrm>
              <a:off x="3115554" y="1640744"/>
              <a:ext cx="861363" cy="926986"/>
              <a:chOff x="2977523" y="2163736"/>
              <a:chExt cx="861363" cy="926986"/>
            </a:xfrm>
          </p:grpSpPr>
          <p:sp>
            <p:nvSpPr>
              <p:cNvPr id="67" name="Freeform 166">
                <a:extLst>
                  <a:ext uri="{FF2B5EF4-FFF2-40B4-BE49-F238E27FC236}">
                    <a16:creationId xmlns:a16="http://schemas.microsoft.com/office/drawing/2014/main" id="{B1D0836E-EBBA-4081-8BBD-A6EBE7F7956A}"/>
                  </a:ext>
                </a:extLst>
              </p:cNvPr>
              <p:cNvSpPr/>
              <p:nvPr/>
            </p:nvSpPr>
            <p:spPr>
              <a:xfrm rot="8171891">
                <a:off x="2977523" y="2163737"/>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9875A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68" name="Freeform 167">
                <a:extLst>
                  <a:ext uri="{FF2B5EF4-FFF2-40B4-BE49-F238E27FC236}">
                    <a16:creationId xmlns:a16="http://schemas.microsoft.com/office/drawing/2014/main" id="{DAA51545-88A3-45D9-8BD2-B00AB62C99CD}"/>
                  </a:ext>
                </a:extLst>
              </p:cNvPr>
              <p:cNvSpPr/>
              <p:nvPr/>
            </p:nvSpPr>
            <p:spPr>
              <a:xfrm rot="13428109" flipH="1">
                <a:off x="3052741" y="2163736"/>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BCA6C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grpSp>
        <p:pic>
          <p:nvPicPr>
            <p:cNvPr id="99" name="Graphic 98" descr="Telephone with solid fill">
              <a:extLst>
                <a:ext uri="{FF2B5EF4-FFF2-40B4-BE49-F238E27FC236}">
                  <a16:creationId xmlns:a16="http://schemas.microsoft.com/office/drawing/2014/main" id="{B658BBFC-1192-478E-A7B4-39D9E34D38CD}"/>
                </a:ext>
              </a:extLst>
            </p:cNvPr>
            <p:cNvPicPr>
              <a:picLocks noChangeAspect="1"/>
            </p:cNvPicPr>
            <p:nvPr/>
          </p:nvPicPr>
          <p:blipFill>
            <a:blip r:embed="rId4">
              <a:extLst>
                <a:ext uri="{96DAC541-7B7A-43D3-8B79-37D633B846F1}">
                  <asvg:svgBlip xmlns:asvg="http://schemas.microsoft.com/office/drawing/2016/SVG/main" r:embed="rId10"/>
                </a:ext>
              </a:extLst>
            </a:blip>
            <a:stretch>
              <a:fillRect/>
            </a:stretch>
          </p:blipFill>
          <p:spPr>
            <a:xfrm>
              <a:off x="3306360" y="1774784"/>
              <a:ext cx="470130" cy="470130"/>
            </a:xfrm>
            <a:prstGeom prst="rect">
              <a:avLst/>
            </a:prstGeom>
            <a:effectLst/>
          </p:spPr>
        </p:pic>
      </p:grpSp>
      <p:grpSp>
        <p:nvGrpSpPr>
          <p:cNvPr id="106" name="Group 105">
            <a:extLst>
              <a:ext uri="{FF2B5EF4-FFF2-40B4-BE49-F238E27FC236}">
                <a16:creationId xmlns:a16="http://schemas.microsoft.com/office/drawing/2014/main" id="{A03CE8B8-0C94-49D7-8A49-3C3ED33AF9D0}"/>
              </a:ext>
            </a:extLst>
          </p:cNvPr>
          <p:cNvGrpSpPr/>
          <p:nvPr/>
        </p:nvGrpSpPr>
        <p:grpSpPr>
          <a:xfrm>
            <a:off x="5322982" y="1647287"/>
            <a:ext cx="861363" cy="926986"/>
            <a:chOff x="5322982" y="1647287"/>
            <a:chExt cx="861363" cy="926986"/>
          </a:xfrm>
        </p:grpSpPr>
        <p:grpSp>
          <p:nvGrpSpPr>
            <p:cNvPr id="71" name="Group 70">
              <a:extLst>
                <a:ext uri="{FF2B5EF4-FFF2-40B4-BE49-F238E27FC236}">
                  <a16:creationId xmlns:a16="http://schemas.microsoft.com/office/drawing/2014/main" id="{9A875CFC-A3A3-4C1A-B692-18ACDBC3838B}"/>
                </a:ext>
              </a:extLst>
            </p:cNvPr>
            <p:cNvGrpSpPr/>
            <p:nvPr/>
          </p:nvGrpSpPr>
          <p:grpSpPr>
            <a:xfrm>
              <a:off x="5322982" y="1647287"/>
              <a:ext cx="861363" cy="926986"/>
              <a:chOff x="5322982" y="2163736"/>
              <a:chExt cx="861363" cy="926986"/>
            </a:xfrm>
          </p:grpSpPr>
          <p:sp>
            <p:nvSpPr>
              <p:cNvPr id="72" name="Freeform 179">
                <a:extLst>
                  <a:ext uri="{FF2B5EF4-FFF2-40B4-BE49-F238E27FC236}">
                    <a16:creationId xmlns:a16="http://schemas.microsoft.com/office/drawing/2014/main" id="{33799C3C-9DAA-41DB-A08D-AD6B3A35F32D}"/>
                  </a:ext>
                </a:extLst>
              </p:cNvPr>
              <p:cNvSpPr/>
              <p:nvPr/>
            </p:nvSpPr>
            <p:spPr>
              <a:xfrm rot="8171891">
                <a:off x="5322982" y="2163737"/>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7DC20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73" name="Freeform 180">
                <a:extLst>
                  <a:ext uri="{FF2B5EF4-FFF2-40B4-BE49-F238E27FC236}">
                    <a16:creationId xmlns:a16="http://schemas.microsoft.com/office/drawing/2014/main" id="{1F96FF23-436C-4F1E-9B69-73606C5E9ABE}"/>
                  </a:ext>
                </a:extLst>
              </p:cNvPr>
              <p:cNvSpPr/>
              <p:nvPr/>
            </p:nvSpPr>
            <p:spPr>
              <a:xfrm rot="13428109" flipH="1">
                <a:off x="5398200" y="2163736"/>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A3FC0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grpSp>
        <p:pic>
          <p:nvPicPr>
            <p:cNvPr id="101" name="Graphic 100" descr="Transfer with solid fill">
              <a:extLst>
                <a:ext uri="{FF2B5EF4-FFF2-40B4-BE49-F238E27FC236}">
                  <a16:creationId xmlns:a16="http://schemas.microsoft.com/office/drawing/2014/main" id="{8CCB633C-1A44-44DF-AF4C-BB04A9061F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0582" y="1809407"/>
              <a:ext cx="457199" cy="457199"/>
            </a:xfrm>
            <a:prstGeom prst="rect">
              <a:avLst/>
            </a:prstGeom>
          </p:spPr>
        </p:pic>
      </p:grpSp>
      <p:grpSp>
        <p:nvGrpSpPr>
          <p:cNvPr id="107" name="Group 106">
            <a:extLst>
              <a:ext uri="{FF2B5EF4-FFF2-40B4-BE49-F238E27FC236}">
                <a16:creationId xmlns:a16="http://schemas.microsoft.com/office/drawing/2014/main" id="{886D19CF-5331-43FC-95DA-7DCA2D3B77B4}"/>
              </a:ext>
            </a:extLst>
          </p:cNvPr>
          <p:cNvGrpSpPr/>
          <p:nvPr/>
        </p:nvGrpSpPr>
        <p:grpSpPr>
          <a:xfrm>
            <a:off x="7596665" y="1651623"/>
            <a:ext cx="861363" cy="926986"/>
            <a:chOff x="7596665" y="1651623"/>
            <a:chExt cx="861363" cy="926986"/>
          </a:xfrm>
        </p:grpSpPr>
        <p:grpSp>
          <p:nvGrpSpPr>
            <p:cNvPr id="76" name="Group 75">
              <a:extLst>
                <a:ext uri="{FF2B5EF4-FFF2-40B4-BE49-F238E27FC236}">
                  <a16:creationId xmlns:a16="http://schemas.microsoft.com/office/drawing/2014/main" id="{473CAC27-6771-4050-A703-9DAE5EAB2B6A}"/>
                </a:ext>
              </a:extLst>
            </p:cNvPr>
            <p:cNvGrpSpPr/>
            <p:nvPr/>
          </p:nvGrpSpPr>
          <p:grpSpPr>
            <a:xfrm>
              <a:off x="7596665" y="1651623"/>
              <a:ext cx="861363" cy="926986"/>
              <a:chOff x="7643973" y="2163736"/>
              <a:chExt cx="861363" cy="926986"/>
            </a:xfrm>
          </p:grpSpPr>
          <p:sp>
            <p:nvSpPr>
              <p:cNvPr id="77" name="Freeform 192">
                <a:extLst>
                  <a:ext uri="{FF2B5EF4-FFF2-40B4-BE49-F238E27FC236}">
                    <a16:creationId xmlns:a16="http://schemas.microsoft.com/office/drawing/2014/main" id="{77EB7F71-8D09-4E7A-82A3-FE4AC19CCBE8}"/>
                  </a:ext>
                </a:extLst>
              </p:cNvPr>
              <p:cNvSpPr/>
              <p:nvPr/>
            </p:nvSpPr>
            <p:spPr>
              <a:xfrm rot="8171891">
                <a:off x="7643973" y="2163737"/>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00A2E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sp>
            <p:nvSpPr>
              <p:cNvPr id="78" name="Freeform 193">
                <a:extLst>
                  <a:ext uri="{FF2B5EF4-FFF2-40B4-BE49-F238E27FC236}">
                    <a16:creationId xmlns:a16="http://schemas.microsoft.com/office/drawing/2014/main" id="{079789CD-3AEB-4C83-BE63-9E51F2F91E43}"/>
                  </a:ext>
                </a:extLst>
              </p:cNvPr>
              <p:cNvSpPr/>
              <p:nvPr/>
            </p:nvSpPr>
            <p:spPr>
              <a:xfrm rot="13428109" flipH="1">
                <a:off x="7719191" y="2163736"/>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57C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B5C2E5"/>
                  </a:solidFill>
                  <a:effectLst/>
                  <a:uLnTx/>
                  <a:uFillTx/>
                  <a:latin typeface="Arial"/>
                  <a:ea typeface="+mn-ea"/>
                  <a:cs typeface="+mn-cs"/>
                </a:endParaRPr>
              </a:p>
            </p:txBody>
          </p:sp>
        </p:grpSp>
        <p:pic>
          <p:nvPicPr>
            <p:cNvPr id="103" name="Graphic 102" descr="Coins with solid fill">
              <a:extLst>
                <a:ext uri="{FF2B5EF4-FFF2-40B4-BE49-F238E27FC236}">
                  <a16:creationId xmlns:a16="http://schemas.microsoft.com/office/drawing/2014/main" id="{71EF13E5-A41F-487D-B08D-0B7C50AB30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98628" y="1827582"/>
              <a:ext cx="464394" cy="464394"/>
            </a:xfrm>
            <a:prstGeom prst="rect">
              <a:avLst/>
            </a:prstGeom>
          </p:spPr>
        </p:pic>
      </p:grpSp>
    </p:spTree>
    <p:custDataLst>
      <p:tags r:id="rId1"/>
    </p:custDataLst>
    <p:extLst>
      <p:ext uri="{BB962C8B-B14F-4D97-AF65-F5344CB8AC3E}">
        <p14:creationId xmlns:p14="http://schemas.microsoft.com/office/powerpoint/2010/main" val="38414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down)">
                                      <p:cBhvr>
                                        <p:cTn id="15" dur="500"/>
                                        <p:tgtEl>
                                          <p:spTgt spid="10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ipe(down)">
                                      <p:cBhvr>
                                        <p:cTn id="28" dur="500"/>
                                        <p:tgtEl>
                                          <p:spTgt spid="10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wipe(down)">
                                      <p:cBhvr>
                                        <p:cTn id="45" dur="500"/>
                                        <p:tgtEl>
                                          <p:spTgt spid="10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down)">
                                      <p:cBhvr>
                                        <p:cTn id="58" dur="500"/>
                                        <p:tgtEl>
                                          <p:spTgt spid="107"/>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0497"/>
            <a:ext cx="7354113" cy="16927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1" hangingPunct="1"/>
            <a:r>
              <a:rPr lang="en-GB" dirty="0"/>
              <a:t>investing your pension.</a:t>
            </a:r>
          </a:p>
        </p:txBody>
      </p:sp>
    </p:spTree>
    <p:custDataLst>
      <p:tags r:id="rId1"/>
    </p:custDataLst>
    <p:extLst>
      <p:ext uri="{BB962C8B-B14F-4D97-AF65-F5344CB8AC3E}">
        <p14:creationId xmlns:p14="http://schemas.microsoft.com/office/powerpoint/2010/main" val="1065599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Rounded Corners 122">
            <a:extLst>
              <a:ext uri="{FF2B5EF4-FFF2-40B4-BE49-F238E27FC236}">
                <a16:creationId xmlns:a16="http://schemas.microsoft.com/office/drawing/2014/main" id="{84B28AE1-5D13-4ECC-9FE1-EF0BB37FFE12}"/>
              </a:ext>
            </a:extLst>
          </p:cNvPr>
          <p:cNvSpPr/>
          <p:nvPr/>
        </p:nvSpPr>
        <p:spPr>
          <a:xfrm>
            <a:off x="6136404" y="4067350"/>
            <a:ext cx="670027" cy="519876"/>
          </a:xfrm>
          <a:prstGeom prst="roundRect">
            <a:avLst/>
          </a:prstGeom>
          <a:solidFill>
            <a:srgbClr val="9875A7"/>
          </a:solid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8" name="TextBox 187">
            <a:extLst>
              <a:ext uri="{FF2B5EF4-FFF2-40B4-BE49-F238E27FC236}">
                <a16:creationId xmlns:a16="http://schemas.microsoft.com/office/drawing/2014/main" id="{1D7404F2-E9F2-4D2B-94A6-C6381F930D6C}"/>
              </a:ext>
            </a:extLst>
          </p:cNvPr>
          <p:cNvSpPr txBox="1"/>
          <p:nvPr/>
        </p:nvSpPr>
        <p:spPr>
          <a:xfrm>
            <a:off x="463550" y="292100"/>
            <a:ext cx="8509000" cy="762000"/>
          </a:xfrm>
          <a:prstGeom prst="rect">
            <a:avLst/>
          </a:prstGeom>
          <a:noFill/>
        </p:spPr>
        <p:txBody>
          <a:bodyPr wrap="square" rtlCol="0" anchor="ctr">
            <a:noAutofit/>
          </a:bodyPr>
          <a:lstStyle/>
          <a:p>
            <a:pPr marL="0" marR="0" lvl="0" indent="0" algn="l" defTabSz="914400" rtl="0" eaLnBrk="1" fontAlgn="auto" latinLnBrk="0" hangingPunct="1">
              <a:spcBef>
                <a:spcPts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mn-ea"/>
                <a:cs typeface="Times New Roman" pitchFamily="18" charset="0"/>
              </a:rPr>
              <a:t>the default pension investment.</a:t>
            </a:r>
          </a:p>
        </p:txBody>
      </p:sp>
      <p:sp>
        <p:nvSpPr>
          <p:cNvPr id="190" name="TextBox 189">
            <a:extLst>
              <a:ext uri="{FF2B5EF4-FFF2-40B4-BE49-F238E27FC236}">
                <a16:creationId xmlns:a16="http://schemas.microsoft.com/office/drawing/2014/main" id="{05DBD427-68B9-465C-95EC-0571FF2AB7C8}"/>
              </a:ext>
            </a:extLst>
          </p:cNvPr>
          <p:cNvSpPr txBox="1"/>
          <p:nvPr/>
        </p:nvSpPr>
        <p:spPr>
          <a:xfrm>
            <a:off x="463550" y="957091"/>
            <a:ext cx="8823325" cy="923330"/>
          </a:xfrm>
          <a:prstGeom prst="rect">
            <a:avLst/>
          </a:prstGeom>
          <a:noFill/>
        </p:spPr>
        <p:txBody>
          <a:bodyPr wrap="square" rtlCol="0">
            <a:spAutoFit/>
          </a:bodyPr>
          <a:lstStyle/>
          <a:p>
            <a:r>
              <a:rPr lang="en-GB" dirty="0">
                <a:solidFill>
                  <a:srgbClr val="000000"/>
                </a:solidFill>
              </a:rPr>
              <a:t>The default investment fund is the Lifetime Advantage Fund which uses a target dated fund approach</a:t>
            </a:r>
          </a:p>
          <a:p>
            <a:r>
              <a:rPr lang="en-GB" dirty="0">
                <a:solidFill>
                  <a:srgbClr val="000000"/>
                </a:solidFill>
              </a:rPr>
              <a:t>– The Legal &amp; General Generation 3 fund range </a:t>
            </a:r>
            <a:endParaRPr kumimoji="0" lang="en-GB"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Rectangle: Rounded Corners 117">
            <a:extLst>
              <a:ext uri="{FF2B5EF4-FFF2-40B4-BE49-F238E27FC236}">
                <a16:creationId xmlns:a16="http://schemas.microsoft.com/office/drawing/2014/main" id="{488CC147-0B49-45DB-9D97-6B13053FAFCF}"/>
              </a:ext>
            </a:extLst>
          </p:cNvPr>
          <p:cNvSpPr/>
          <p:nvPr/>
        </p:nvSpPr>
        <p:spPr>
          <a:xfrm>
            <a:off x="3198762" y="4067350"/>
            <a:ext cx="670027" cy="519876"/>
          </a:xfrm>
          <a:prstGeom prst="roundRect">
            <a:avLst/>
          </a:prstGeom>
          <a:solidFill>
            <a:srgbClr val="00A5E3"/>
          </a:solid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689819B1-C4DF-410B-8C38-247D456CE54C}"/>
              </a:ext>
            </a:extLst>
          </p:cNvPr>
          <p:cNvGrpSpPr/>
          <p:nvPr/>
        </p:nvGrpSpPr>
        <p:grpSpPr>
          <a:xfrm>
            <a:off x="-144178" y="3928054"/>
            <a:ext cx="9253765" cy="738664"/>
            <a:chOff x="-109765" y="3059514"/>
            <a:chExt cx="9253765" cy="738664"/>
          </a:xfrm>
        </p:grpSpPr>
        <p:sp>
          <p:nvSpPr>
            <p:cNvPr id="49" name="TextBox 48">
              <a:extLst>
                <a:ext uri="{FF2B5EF4-FFF2-40B4-BE49-F238E27FC236}">
                  <a16:creationId xmlns:a16="http://schemas.microsoft.com/office/drawing/2014/main" id="{CB5296E7-14D9-49A1-927E-22595A62549F}"/>
                </a:ext>
              </a:extLst>
            </p:cNvPr>
            <p:cNvSpPr txBox="1"/>
            <p:nvPr/>
          </p:nvSpPr>
          <p:spPr>
            <a:xfrm>
              <a:off x="-109765" y="3059514"/>
              <a:ext cx="1268361" cy="738664"/>
            </a:xfrm>
            <a:prstGeom prst="rect">
              <a:avLst/>
            </a:prstGeom>
            <a:noFill/>
          </p:spPr>
          <p:txBody>
            <a:bodyPr wrap="square" rtlCol="0">
              <a:spAutoFit/>
            </a:bodyPr>
            <a:lstStyle/>
            <a:p>
              <a:pPr algn="ctr"/>
              <a:r>
                <a:rPr lang="en-GB" sz="1400" dirty="0">
                  <a:solidFill>
                    <a:srgbClr val="000000"/>
                  </a:solidFill>
                </a:rPr>
                <a:t>Target </a:t>
              </a:r>
            </a:p>
            <a:p>
              <a:pPr algn="ctr"/>
              <a:r>
                <a:rPr lang="en-GB" sz="1400" dirty="0">
                  <a:solidFill>
                    <a:srgbClr val="000000"/>
                  </a:solidFill>
                </a:rPr>
                <a:t>retirement</a:t>
              </a:r>
            </a:p>
            <a:p>
              <a:pPr algn="ctr"/>
              <a:r>
                <a:rPr lang="en-GB" sz="1400" dirty="0">
                  <a:solidFill>
                    <a:srgbClr val="000000"/>
                  </a:solidFill>
                </a:rPr>
                <a:t> date</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412CDB05-0867-4FF7-950D-FA769B26A9C3}"/>
                </a:ext>
              </a:extLst>
            </p:cNvPr>
            <p:cNvGrpSpPr/>
            <p:nvPr/>
          </p:nvGrpSpPr>
          <p:grpSpPr>
            <a:xfrm>
              <a:off x="1016617" y="3188573"/>
              <a:ext cx="738853" cy="519876"/>
              <a:chOff x="1080115" y="3188421"/>
              <a:chExt cx="738853" cy="519876"/>
            </a:xfrm>
          </p:grpSpPr>
          <p:sp>
            <p:nvSpPr>
              <p:cNvPr id="6" name="Rectangle: Rounded Corners 5">
                <a:extLst>
                  <a:ext uri="{FF2B5EF4-FFF2-40B4-BE49-F238E27FC236}">
                    <a16:creationId xmlns:a16="http://schemas.microsoft.com/office/drawing/2014/main" id="{B6B13C6E-A6EE-4619-862A-96CAE702BAF7}"/>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A45A117-7B98-47C5-BCC3-D3D2009F98A6}"/>
                  </a:ext>
                </a:extLst>
              </p:cNvPr>
              <p:cNvSpPr txBox="1"/>
              <p:nvPr/>
            </p:nvSpPr>
            <p:spPr>
              <a:xfrm>
                <a:off x="1148941" y="3274806"/>
                <a:ext cx="670027" cy="307777"/>
              </a:xfrm>
              <a:prstGeom prst="rect">
                <a:avLst/>
              </a:prstGeom>
              <a:noFill/>
            </p:spPr>
            <p:txBody>
              <a:bodyPr wrap="square" rtlCol="0">
                <a:spAutoFit/>
              </a:bodyPr>
              <a:lstStyle/>
              <a:p>
                <a:r>
                  <a:rPr lang="en-US" sz="1400" dirty="0"/>
                  <a:t>2035</a:t>
                </a:r>
                <a:endParaRPr lang="en-GB" sz="1400" dirty="0"/>
              </a:p>
            </p:txBody>
          </p:sp>
        </p:grpSp>
        <p:grpSp>
          <p:nvGrpSpPr>
            <p:cNvPr id="85" name="Group 84">
              <a:extLst>
                <a:ext uri="{FF2B5EF4-FFF2-40B4-BE49-F238E27FC236}">
                  <a16:creationId xmlns:a16="http://schemas.microsoft.com/office/drawing/2014/main" id="{30F0621A-6F48-4044-8311-1417438D7B69}"/>
                </a:ext>
              </a:extLst>
            </p:cNvPr>
            <p:cNvGrpSpPr/>
            <p:nvPr/>
          </p:nvGrpSpPr>
          <p:grpSpPr>
            <a:xfrm>
              <a:off x="1755470" y="3188573"/>
              <a:ext cx="738853" cy="519876"/>
              <a:chOff x="1080115" y="3188421"/>
              <a:chExt cx="738853" cy="519876"/>
            </a:xfrm>
          </p:grpSpPr>
          <p:sp>
            <p:nvSpPr>
              <p:cNvPr id="86" name="Rectangle: Rounded Corners 85">
                <a:extLst>
                  <a:ext uri="{FF2B5EF4-FFF2-40B4-BE49-F238E27FC236}">
                    <a16:creationId xmlns:a16="http://schemas.microsoft.com/office/drawing/2014/main" id="{A7DC7B10-C663-441B-9564-EC026AF12D28}"/>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7F154940-39C3-4285-92DF-BC5DD73C83CE}"/>
                  </a:ext>
                </a:extLst>
              </p:cNvPr>
              <p:cNvSpPr txBox="1"/>
              <p:nvPr/>
            </p:nvSpPr>
            <p:spPr>
              <a:xfrm>
                <a:off x="1148941" y="3274806"/>
                <a:ext cx="670027" cy="307777"/>
              </a:xfrm>
              <a:prstGeom prst="rect">
                <a:avLst/>
              </a:prstGeom>
              <a:noFill/>
            </p:spPr>
            <p:txBody>
              <a:bodyPr wrap="square" rtlCol="0">
                <a:spAutoFit/>
              </a:bodyPr>
              <a:lstStyle/>
              <a:p>
                <a:r>
                  <a:rPr lang="en-US" sz="1400" dirty="0"/>
                  <a:t>2036</a:t>
                </a:r>
                <a:endParaRPr lang="en-GB" sz="1400" dirty="0"/>
              </a:p>
            </p:txBody>
          </p:sp>
        </p:grpSp>
        <p:grpSp>
          <p:nvGrpSpPr>
            <p:cNvPr id="88" name="Group 87">
              <a:extLst>
                <a:ext uri="{FF2B5EF4-FFF2-40B4-BE49-F238E27FC236}">
                  <a16:creationId xmlns:a16="http://schemas.microsoft.com/office/drawing/2014/main" id="{B9D9EA04-4E71-46E9-BDD2-9DA30E8C9F5A}"/>
                </a:ext>
              </a:extLst>
            </p:cNvPr>
            <p:cNvGrpSpPr/>
            <p:nvPr/>
          </p:nvGrpSpPr>
          <p:grpSpPr>
            <a:xfrm>
              <a:off x="2494323" y="3188573"/>
              <a:ext cx="738853" cy="519876"/>
              <a:chOff x="1080115" y="3188421"/>
              <a:chExt cx="738853" cy="519876"/>
            </a:xfrm>
          </p:grpSpPr>
          <p:sp>
            <p:nvSpPr>
              <p:cNvPr id="89" name="Rectangle: Rounded Corners 88">
                <a:extLst>
                  <a:ext uri="{FF2B5EF4-FFF2-40B4-BE49-F238E27FC236}">
                    <a16:creationId xmlns:a16="http://schemas.microsoft.com/office/drawing/2014/main" id="{D1B66EE7-1DA2-4C62-95E7-57145B0E6580}"/>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8F3F0B81-467F-4C9D-A088-7BA2EEDCF22F}"/>
                  </a:ext>
                </a:extLst>
              </p:cNvPr>
              <p:cNvSpPr txBox="1"/>
              <p:nvPr/>
            </p:nvSpPr>
            <p:spPr>
              <a:xfrm>
                <a:off x="1148941" y="3274806"/>
                <a:ext cx="670027" cy="307777"/>
              </a:xfrm>
              <a:prstGeom prst="rect">
                <a:avLst/>
              </a:prstGeom>
              <a:noFill/>
            </p:spPr>
            <p:txBody>
              <a:bodyPr wrap="square" rtlCol="0">
                <a:spAutoFit/>
              </a:bodyPr>
              <a:lstStyle/>
              <a:p>
                <a:r>
                  <a:rPr lang="en-US" sz="1400" dirty="0"/>
                  <a:t>2037</a:t>
                </a:r>
                <a:endParaRPr lang="en-GB" sz="1400" dirty="0"/>
              </a:p>
            </p:txBody>
          </p:sp>
        </p:grpSp>
        <p:grpSp>
          <p:nvGrpSpPr>
            <p:cNvPr id="91" name="Group 90">
              <a:extLst>
                <a:ext uri="{FF2B5EF4-FFF2-40B4-BE49-F238E27FC236}">
                  <a16:creationId xmlns:a16="http://schemas.microsoft.com/office/drawing/2014/main" id="{58915EB2-9C4B-484D-8E18-B0C68518C812}"/>
                </a:ext>
              </a:extLst>
            </p:cNvPr>
            <p:cNvGrpSpPr/>
            <p:nvPr/>
          </p:nvGrpSpPr>
          <p:grpSpPr>
            <a:xfrm>
              <a:off x="3233176" y="3198000"/>
              <a:ext cx="738853" cy="500616"/>
              <a:chOff x="1080115" y="3197848"/>
              <a:chExt cx="738853" cy="500616"/>
            </a:xfrm>
          </p:grpSpPr>
          <p:sp>
            <p:nvSpPr>
              <p:cNvPr id="92" name="Rectangle: Rounded Corners 91">
                <a:extLst>
                  <a:ext uri="{FF2B5EF4-FFF2-40B4-BE49-F238E27FC236}">
                    <a16:creationId xmlns:a16="http://schemas.microsoft.com/office/drawing/2014/main" id="{614EC597-64D0-4EC8-BB3B-2DD75BB79D84}"/>
                  </a:ext>
                </a:extLst>
              </p:cNvPr>
              <p:cNvSpPr/>
              <p:nvPr/>
            </p:nvSpPr>
            <p:spPr>
              <a:xfrm>
                <a:off x="1080115" y="3197848"/>
                <a:ext cx="670027" cy="50061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B23D2701-5239-4FFE-AE58-A6A4F12C2664}"/>
                  </a:ext>
                </a:extLst>
              </p:cNvPr>
              <p:cNvSpPr txBox="1"/>
              <p:nvPr/>
            </p:nvSpPr>
            <p:spPr>
              <a:xfrm>
                <a:off x="1148941" y="3274806"/>
                <a:ext cx="670027" cy="307777"/>
              </a:xfrm>
              <a:prstGeom prst="rect">
                <a:avLst/>
              </a:prstGeom>
              <a:noFill/>
            </p:spPr>
            <p:txBody>
              <a:bodyPr wrap="square" rtlCol="0">
                <a:spAutoFit/>
              </a:bodyPr>
              <a:lstStyle/>
              <a:p>
                <a:r>
                  <a:rPr lang="en-US" sz="1400" dirty="0"/>
                  <a:t>2038</a:t>
                </a:r>
                <a:endParaRPr lang="en-GB" sz="1400" dirty="0"/>
              </a:p>
            </p:txBody>
          </p:sp>
        </p:grpSp>
        <p:grpSp>
          <p:nvGrpSpPr>
            <p:cNvPr id="94" name="Group 93">
              <a:extLst>
                <a:ext uri="{FF2B5EF4-FFF2-40B4-BE49-F238E27FC236}">
                  <a16:creationId xmlns:a16="http://schemas.microsoft.com/office/drawing/2014/main" id="{C3777857-97A0-4229-84B5-CC0FC897FD40}"/>
                </a:ext>
              </a:extLst>
            </p:cNvPr>
            <p:cNvGrpSpPr/>
            <p:nvPr/>
          </p:nvGrpSpPr>
          <p:grpSpPr>
            <a:xfrm>
              <a:off x="3972029" y="3188573"/>
              <a:ext cx="738853" cy="519876"/>
              <a:chOff x="1080115" y="3188421"/>
              <a:chExt cx="738853" cy="519876"/>
            </a:xfrm>
          </p:grpSpPr>
          <p:sp>
            <p:nvSpPr>
              <p:cNvPr id="95" name="Rectangle: Rounded Corners 94">
                <a:extLst>
                  <a:ext uri="{FF2B5EF4-FFF2-40B4-BE49-F238E27FC236}">
                    <a16:creationId xmlns:a16="http://schemas.microsoft.com/office/drawing/2014/main" id="{2BB14FB8-9D4B-4AF3-9240-3F8F58D16531}"/>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BCD3E951-6478-45B1-8566-78EEC5B58395}"/>
                  </a:ext>
                </a:extLst>
              </p:cNvPr>
              <p:cNvSpPr txBox="1"/>
              <p:nvPr/>
            </p:nvSpPr>
            <p:spPr>
              <a:xfrm>
                <a:off x="1148941" y="3274806"/>
                <a:ext cx="670027" cy="307777"/>
              </a:xfrm>
              <a:prstGeom prst="rect">
                <a:avLst/>
              </a:prstGeom>
              <a:noFill/>
            </p:spPr>
            <p:txBody>
              <a:bodyPr wrap="square" rtlCol="0">
                <a:spAutoFit/>
              </a:bodyPr>
              <a:lstStyle/>
              <a:p>
                <a:r>
                  <a:rPr lang="en-US" sz="1400" dirty="0"/>
                  <a:t>2039</a:t>
                </a:r>
                <a:endParaRPr lang="en-GB" sz="1400" dirty="0"/>
              </a:p>
            </p:txBody>
          </p:sp>
        </p:grpSp>
        <p:grpSp>
          <p:nvGrpSpPr>
            <p:cNvPr id="97" name="Group 96">
              <a:extLst>
                <a:ext uri="{FF2B5EF4-FFF2-40B4-BE49-F238E27FC236}">
                  <a16:creationId xmlns:a16="http://schemas.microsoft.com/office/drawing/2014/main" id="{22DB3EB8-8B70-4654-8589-FA1BCF7F72AE}"/>
                </a:ext>
              </a:extLst>
            </p:cNvPr>
            <p:cNvGrpSpPr/>
            <p:nvPr/>
          </p:nvGrpSpPr>
          <p:grpSpPr>
            <a:xfrm>
              <a:off x="4710882" y="3188573"/>
              <a:ext cx="738853" cy="519876"/>
              <a:chOff x="1080115" y="3188421"/>
              <a:chExt cx="738853" cy="519876"/>
            </a:xfrm>
          </p:grpSpPr>
          <p:sp>
            <p:nvSpPr>
              <p:cNvPr id="98" name="Rectangle: Rounded Corners 97">
                <a:extLst>
                  <a:ext uri="{FF2B5EF4-FFF2-40B4-BE49-F238E27FC236}">
                    <a16:creationId xmlns:a16="http://schemas.microsoft.com/office/drawing/2014/main" id="{06218F50-B96A-499D-9E67-08CE56898B7B}"/>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23401C04-D495-4000-B5F4-FD501A763151}"/>
                  </a:ext>
                </a:extLst>
              </p:cNvPr>
              <p:cNvSpPr txBox="1"/>
              <p:nvPr/>
            </p:nvSpPr>
            <p:spPr>
              <a:xfrm>
                <a:off x="1148941" y="3274806"/>
                <a:ext cx="670027" cy="307777"/>
              </a:xfrm>
              <a:prstGeom prst="rect">
                <a:avLst/>
              </a:prstGeom>
              <a:noFill/>
            </p:spPr>
            <p:txBody>
              <a:bodyPr wrap="square" rtlCol="0">
                <a:spAutoFit/>
              </a:bodyPr>
              <a:lstStyle/>
              <a:p>
                <a:r>
                  <a:rPr lang="en-US" sz="1400" dirty="0"/>
                  <a:t>2040</a:t>
                </a:r>
                <a:endParaRPr lang="en-GB" sz="1400" dirty="0"/>
              </a:p>
            </p:txBody>
          </p:sp>
        </p:grpSp>
        <p:grpSp>
          <p:nvGrpSpPr>
            <p:cNvPr id="100" name="Group 99">
              <a:extLst>
                <a:ext uri="{FF2B5EF4-FFF2-40B4-BE49-F238E27FC236}">
                  <a16:creationId xmlns:a16="http://schemas.microsoft.com/office/drawing/2014/main" id="{0EDE7C0F-8CF8-417B-B2C7-99BA7FAD107F}"/>
                </a:ext>
              </a:extLst>
            </p:cNvPr>
            <p:cNvGrpSpPr/>
            <p:nvPr/>
          </p:nvGrpSpPr>
          <p:grpSpPr>
            <a:xfrm>
              <a:off x="5449735" y="3188573"/>
              <a:ext cx="738853" cy="519876"/>
              <a:chOff x="1080115" y="3188421"/>
              <a:chExt cx="738853" cy="519876"/>
            </a:xfrm>
          </p:grpSpPr>
          <p:sp>
            <p:nvSpPr>
              <p:cNvPr id="101" name="Rectangle: Rounded Corners 100">
                <a:extLst>
                  <a:ext uri="{FF2B5EF4-FFF2-40B4-BE49-F238E27FC236}">
                    <a16:creationId xmlns:a16="http://schemas.microsoft.com/office/drawing/2014/main" id="{34F27FCE-D3C7-44B6-BB84-9DD294F177B8}"/>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7482A78C-5B8D-4561-A482-97B79EE9C740}"/>
                  </a:ext>
                </a:extLst>
              </p:cNvPr>
              <p:cNvSpPr txBox="1"/>
              <p:nvPr/>
            </p:nvSpPr>
            <p:spPr>
              <a:xfrm>
                <a:off x="1148941" y="3274806"/>
                <a:ext cx="670027" cy="307777"/>
              </a:xfrm>
              <a:prstGeom prst="rect">
                <a:avLst/>
              </a:prstGeom>
              <a:noFill/>
            </p:spPr>
            <p:txBody>
              <a:bodyPr wrap="square" rtlCol="0">
                <a:spAutoFit/>
              </a:bodyPr>
              <a:lstStyle/>
              <a:p>
                <a:r>
                  <a:rPr lang="en-US" sz="1400" dirty="0"/>
                  <a:t>2041</a:t>
                </a:r>
                <a:endParaRPr lang="en-GB" sz="1400" dirty="0"/>
              </a:p>
            </p:txBody>
          </p:sp>
        </p:grpSp>
        <p:grpSp>
          <p:nvGrpSpPr>
            <p:cNvPr id="103" name="Group 102">
              <a:extLst>
                <a:ext uri="{FF2B5EF4-FFF2-40B4-BE49-F238E27FC236}">
                  <a16:creationId xmlns:a16="http://schemas.microsoft.com/office/drawing/2014/main" id="{5925CF17-C419-41A7-920D-09CB19465E77}"/>
                </a:ext>
              </a:extLst>
            </p:cNvPr>
            <p:cNvGrpSpPr/>
            <p:nvPr/>
          </p:nvGrpSpPr>
          <p:grpSpPr>
            <a:xfrm>
              <a:off x="6188588" y="3188573"/>
              <a:ext cx="738853" cy="519876"/>
              <a:chOff x="1080115" y="3188421"/>
              <a:chExt cx="738853" cy="519876"/>
            </a:xfrm>
          </p:grpSpPr>
          <p:sp>
            <p:nvSpPr>
              <p:cNvPr id="104" name="Rectangle: Rounded Corners 103">
                <a:extLst>
                  <a:ext uri="{FF2B5EF4-FFF2-40B4-BE49-F238E27FC236}">
                    <a16:creationId xmlns:a16="http://schemas.microsoft.com/office/drawing/2014/main" id="{5BE2C617-5EEF-473E-9F42-AA233C9BFE25}"/>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C86ACAA2-C901-4BBA-8244-E78B81D854D3}"/>
                  </a:ext>
                </a:extLst>
              </p:cNvPr>
              <p:cNvSpPr txBox="1"/>
              <p:nvPr/>
            </p:nvSpPr>
            <p:spPr>
              <a:xfrm>
                <a:off x="1148941" y="3274806"/>
                <a:ext cx="670027" cy="307777"/>
              </a:xfrm>
              <a:prstGeom prst="rect">
                <a:avLst/>
              </a:prstGeom>
              <a:noFill/>
            </p:spPr>
            <p:txBody>
              <a:bodyPr wrap="square" rtlCol="0">
                <a:spAutoFit/>
              </a:bodyPr>
              <a:lstStyle/>
              <a:p>
                <a:r>
                  <a:rPr lang="en-US" sz="1400" dirty="0"/>
                  <a:t>2042</a:t>
                </a:r>
                <a:endParaRPr lang="en-GB" sz="1400" dirty="0"/>
              </a:p>
            </p:txBody>
          </p:sp>
        </p:grpSp>
        <p:grpSp>
          <p:nvGrpSpPr>
            <p:cNvPr id="106" name="Group 105">
              <a:extLst>
                <a:ext uri="{FF2B5EF4-FFF2-40B4-BE49-F238E27FC236}">
                  <a16:creationId xmlns:a16="http://schemas.microsoft.com/office/drawing/2014/main" id="{ED221969-E92F-4F16-A56B-04CFD43C1FA2}"/>
                </a:ext>
              </a:extLst>
            </p:cNvPr>
            <p:cNvGrpSpPr/>
            <p:nvPr/>
          </p:nvGrpSpPr>
          <p:grpSpPr>
            <a:xfrm>
              <a:off x="6927441" y="3188573"/>
              <a:ext cx="738853" cy="519876"/>
              <a:chOff x="1080115" y="3188421"/>
              <a:chExt cx="738853" cy="519876"/>
            </a:xfrm>
          </p:grpSpPr>
          <p:sp>
            <p:nvSpPr>
              <p:cNvPr id="107" name="Rectangle: Rounded Corners 106">
                <a:extLst>
                  <a:ext uri="{FF2B5EF4-FFF2-40B4-BE49-F238E27FC236}">
                    <a16:creationId xmlns:a16="http://schemas.microsoft.com/office/drawing/2014/main" id="{52778248-517D-4C99-9F39-4E9C577D4F03}"/>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TextBox 107">
                <a:extLst>
                  <a:ext uri="{FF2B5EF4-FFF2-40B4-BE49-F238E27FC236}">
                    <a16:creationId xmlns:a16="http://schemas.microsoft.com/office/drawing/2014/main" id="{3B94D7AE-25FB-45D8-812D-BE47C52C5C31}"/>
                  </a:ext>
                </a:extLst>
              </p:cNvPr>
              <p:cNvSpPr txBox="1"/>
              <p:nvPr/>
            </p:nvSpPr>
            <p:spPr>
              <a:xfrm>
                <a:off x="1148941" y="3274806"/>
                <a:ext cx="670027" cy="307777"/>
              </a:xfrm>
              <a:prstGeom prst="rect">
                <a:avLst/>
              </a:prstGeom>
              <a:noFill/>
            </p:spPr>
            <p:txBody>
              <a:bodyPr wrap="square" rtlCol="0">
                <a:spAutoFit/>
              </a:bodyPr>
              <a:lstStyle/>
              <a:p>
                <a:r>
                  <a:rPr lang="en-US" sz="1400" dirty="0"/>
                  <a:t>2043</a:t>
                </a:r>
                <a:endParaRPr lang="en-GB" sz="1400" dirty="0"/>
              </a:p>
            </p:txBody>
          </p:sp>
        </p:grpSp>
        <p:grpSp>
          <p:nvGrpSpPr>
            <p:cNvPr id="109" name="Group 108">
              <a:extLst>
                <a:ext uri="{FF2B5EF4-FFF2-40B4-BE49-F238E27FC236}">
                  <a16:creationId xmlns:a16="http://schemas.microsoft.com/office/drawing/2014/main" id="{0C9FE146-7CCC-48E1-B64D-08B73B41B87F}"/>
                </a:ext>
              </a:extLst>
            </p:cNvPr>
            <p:cNvGrpSpPr/>
            <p:nvPr/>
          </p:nvGrpSpPr>
          <p:grpSpPr>
            <a:xfrm>
              <a:off x="7666294" y="3188573"/>
              <a:ext cx="738853" cy="519876"/>
              <a:chOff x="1080115" y="3188421"/>
              <a:chExt cx="738853" cy="519876"/>
            </a:xfrm>
          </p:grpSpPr>
          <p:sp>
            <p:nvSpPr>
              <p:cNvPr id="110" name="Rectangle: Rounded Corners 109">
                <a:extLst>
                  <a:ext uri="{FF2B5EF4-FFF2-40B4-BE49-F238E27FC236}">
                    <a16:creationId xmlns:a16="http://schemas.microsoft.com/office/drawing/2014/main" id="{77845B5A-AA8F-4746-9C82-968ED286586E}"/>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7BB5DA5B-7C6F-4D9D-A470-6186B49B1973}"/>
                  </a:ext>
                </a:extLst>
              </p:cNvPr>
              <p:cNvSpPr txBox="1"/>
              <p:nvPr/>
            </p:nvSpPr>
            <p:spPr>
              <a:xfrm>
                <a:off x="1148941" y="3274806"/>
                <a:ext cx="670027" cy="307777"/>
              </a:xfrm>
              <a:prstGeom prst="rect">
                <a:avLst/>
              </a:prstGeom>
              <a:noFill/>
            </p:spPr>
            <p:txBody>
              <a:bodyPr wrap="square" rtlCol="0">
                <a:spAutoFit/>
              </a:bodyPr>
              <a:lstStyle/>
              <a:p>
                <a:r>
                  <a:rPr lang="en-US" sz="1400" dirty="0"/>
                  <a:t>2044</a:t>
                </a:r>
                <a:endParaRPr lang="en-GB" sz="1400" dirty="0"/>
              </a:p>
            </p:txBody>
          </p:sp>
        </p:grpSp>
        <p:grpSp>
          <p:nvGrpSpPr>
            <p:cNvPr id="112" name="Group 111">
              <a:extLst>
                <a:ext uri="{FF2B5EF4-FFF2-40B4-BE49-F238E27FC236}">
                  <a16:creationId xmlns:a16="http://schemas.microsoft.com/office/drawing/2014/main" id="{DD621C9B-DB21-4C91-AA13-B2CD08B26EA9}"/>
                </a:ext>
              </a:extLst>
            </p:cNvPr>
            <p:cNvGrpSpPr/>
            <p:nvPr/>
          </p:nvGrpSpPr>
          <p:grpSpPr>
            <a:xfrm>
              <a:off x="8405147" y="3188573"/>
              <a:ext cx="738853" cy="519876"/>
              <a:chOff x="1080115" y="3188421"/>
              <a:chExt cx="738853" cy="519876"/>
            </a:xfrm>
          </p:grpSpPr>
          <p:sp>
            <p:nvSpPr>
              <p:cNvPr id="113" name="Rectangle: Rounded Corners 112">
                <a:extLst>
                  <a:ext uri="{FF2B5EF4-FFF2-40B4-BE49-F238E27FC236}">
                    <a16:creationId xmlns:a16="http://schemas.microsoft.com/office/drawing/2014/main" id="{7E7D4B27-EBF4-4729-83E0-5220884A3424}"/>
                  </a:ext>
                </a:extLst>
              </p:cNvPr>
              <p:cNvSpPr/>
              <p:nvPr/>
            </p:nvSpPr>
            <p:spPr>
              <a:xfrm>
                <a:off x="1080115" y="3188421"/>
                <a:ext cx="670027" cy="519876"/>
              </a:xfrm>
              <a:prstGeom prst="roundRect">
                <a:avLst/>
              </a:prstGeom>
              <a:noFill/>
              <a:ln w="28575">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TextBox 113">
                <a:extLst>
                  <a:ext uri="{FF2B5EF4-FFF2-40B4-BE49-F238E27FC236}">
                    <a16:creationId xmlns:a16="http://schemas.microsoft.com/office/drawing/2014/main" id="{8D982DFA-A991-41F3-AC7B-63E5800FEFDF}"/>
                  </a:ext>
                </a:extLst>
              </p:cNvPr>
              <p:cNvSpPr txBox="1"/>
              <p:nvPr/>
            </p:nvSpPr>
            <p:spPr>
              <a:xfrm>
                <a:off x="1148941" y="3274806"/>
                <a:ext cx="670027" cy="307777"/>
              </a:xfrm>
              <a:prstGeom prst="rect">
                <a:avLst/>
              </a:prstGeom>
              <a:noFill/>
            </p:spPr>
            <p:txBody>
              <a:bodyPr wrap="square" rtlCol="0">
                <a:spAutoFit/>
              </a:bodyPr>
              <a:lstStyle/>
              <a:p>
                <a:r>
                  <a:rPr lang="en-US" sz="1400" dirty="0"/>
                  <a:t>2045</a:t>
                </a:r>
                <a:endParaRPr lang="en-GB" sz="1400" dirty="0"/>
              </a:p>
            </p:txBody>
          </p:sp>
        </p:grpSp>
      </p:grpSp>
      <p:grpSp>
        <p:nvGrpSpPr>
          <p:cNvPr id="13" name="Group 12">
            <a:extLst>
              <a:ext uri="{FF2B5EF4-FFF2-40B4-BE49-F238E27FC236}">
                <a16:creationId xmlns:a16="http://schemas.microsoft.com/office/drawing/2014/main" id="{86F4354B-EF06-49B3-A9FF-302324653ED0}"/>
              </a:ext>
            </a:extLst>
          </p:cNvPr>
          <p:cNvGrpSpPr/>
          <p:nvPr/>
        </p:nvGrpSpPr>
        <p:grpSpPr>
          <a:xfrm>
            <a:off x="719864" y="4670963"/>
            <a:ext cx="4695458" cy="519876"/>
            <a:chOff x="894591" y="3802423"/>
            <a:chExt cx="4695458" cy="519876"/>
          </a:xfrm>
        </p:grpSpPr>
        <p:sp>
          <p:nvSpPr>
            <p:cNvPr id="11" name="Rectangle: Rounded Corners 10">
              <a:extLst>
                <a:ext uri="{FF2B5EF4-FFF2-40B4-BE49-F238E27FC236}">
                  <a16:creationId xmlns:a16="http://schemas.microsoft.com/office/drawing/2014/main" id="{BA4AA790-E4AD-436E-BD8B-3C226F3CFB8B}"/>
                </a:ext>
              </a:extLst>
            </p:cNvPr>
            <p:cNvSpPr/>
            <p:nvPr/>
          </p:nvSpPr>
          <p:spPr>
            <a:xfrm>
              <a:off x="1016617" y="3802423"/>
              <a:ext cx="4504606" cy="519876"/>
            </a:xfrm>
            <a:prstGeom prst="roundRect">
              <a:avLst/>
            </a:prstGeom>
            <a:solidFill>
              <a:srgbClr val="00A5E3"/>
            </a:solidFill>
            <a:ln w="38100">
              <a:solidFill>
                <a:srgbClr val="00A5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38100">
                  <a:solidFill>
                    <a:schemeClr val="tx1"/>
                  </a:solidFill>
                </a:ln>
              </a:endParaRPr>
            </a:p>
          </p:txBody>
        </p:sp>
        <p:sp>
          <p:nvSpPr>
            <p:cNvPr id="12" name="TextBox 11">
              <a:extLst>
                <a:ext uri="{FF2B5EF4-FFF2-40B4-BE49-F238E27FC236}">
                  <a16:creationId xmlns:a16="http://schemas.microsoft.com/office/drawing/2014/main" id="{C1CEAB24-3944-4166-AF55-A2E4EACA3BCC}"/>
                </a:ext>
              </a:extLst>
            </p:cNvPr>
            <p:cNvSpPr txBox="1"/>
            <p:nvPr/>
          </p:nvSpPr>
          <p:spPr>
            <a:xfrm>
              <a:off x="894591" y="3918226"/>
              <a:ext cx="4695458" cy="338554"/>
            </a:xfrm>
            <a:prstGeom prst="rect">
              <a:avLst/>
            </a:prstGeom>
            <a:noFill/>
          </p:spPr>
          <p:txBody>
            <a:bodyPr wrap="square" rtlCol="0">
              <a:spAutoFit/>
            </a:bodyPr>
            <a:lstStyle/>
            <a:p>
              <a:r>
                <a:rPr lang="en-GB" sz="1600" dirty="0">
                  <a:solidFill>
                    <a:schemeClr val="bg1"/>
                  </a:solidFill>
                </a:rPr>
                <a:t> L&amp;G PMC 2035-2040 Lifetime Advantage Fund 3</a:t>
              </a:r>
            </a:p>
          </p:txBody>
        </p:sp>
      </p:grpSp>
      <p:grpSp>
        <p:nvGrpSpPr>
          <p:cNvPr id="14" name="Group 13">
            <a:extLst>
              <a:ext uri="{FF2B5EF4-FFF2-40B4-BE49-F238E27FC236}">
                <a16:creationId xmlns:a16="http://schemas.microsoft.com/office/drawing/2014/main" id="{54AF9BEA-B9A6-4EC9-9FDA-877E5F32D583}"/>
              </a:ext>
            </a:extLst>
          </p:cNvPr>
          <p:cNvGrpSpPr/>
          <p:nvPr/>
        </p:nvGrpSpPr>
        <p:grpSpPr>
          <a:xfrm>
            <a:off x="4745294" y="3385375"/>
            <a:ext cx="5295917" cy="519876"/>
            <a:chOff x="4779707" y="2516835"/>
            <a:chExt cx="5295917" cy="519876"/>
          </a:xfrm>
        </p:grpSpPr>
        <p:sp>
          <p:nvSpPr>
            <p:cNvPr id="125" name="Rectangle: Rounded Corners 124">
              <a:extLst>
                <a:ext uri="{FF2B5EF4-FFF2-40B4-BE49-F238E27FC236}">
                  <a16:creationId xmlns:a16="http://schemas.microsoft.com/office/drawing/2014/main" id="{D26C41B8-C0AF-4A74-8C71-F896989829C8}"/>
                </a:ext>
              </a:extLst>
            </p:cNvPr>
            <p:cNvSpPr/>
            <p:nvPr/>
          </p:nvSpPr>
          <p:spPr>
            <a:xfrm>
              <a:off x="4779707" y="2516835"/>
              <a:ext cx="4329879" cy="519876"/>
            </a:xfrm>
            <a:prstGeom prst="roundRect">
              <a:avLst/>
            </a:prstGeom>
            <a:solidFill>
              <a:srgbClr val="9875A7"/>
            </a:solidFill>
            <a:ln w="38100">
              <a:solidFill>
                <a:srgbClr val="987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38100">
                  <a:solidFill>
                    <a:schemeClr val="tx1"/>
                  </a:solidFill>
                </a:ln>
              </a:endParaRPr>
            </a:p>
          </p:txBody>
        </p:sp>
        <p:sp>
          <p:nvSpPr>
            <p:cNvPr id="126" name="TextBox 125">
              <a:extLst>
                <a:ext uri="{FF2B5EF4-FFF2-40B4-BE49-F238E27FC236}">
                  <a16:creationId xmlns:a16="http://schemas.microsoft.com/office/drawing/2014/main" id="{CF4932A4-95C4-47B5-8B53-2F88EE1069B5}"/>
                </a:ext>
              </a:extLst>
            </p:cNvPr>
            <p:cNvSpPr txBox="1"/>
            <p:nvPr/>
          </p:nvSpPr>
          <p:spPr>
            <a:xfrm>
              <a:off x="4814375" y="2632638"/>
              <a:ext cx="5261249" cy="315471"/>
            </a:xfrm>
            <a:prstGeom prst="rect">
              <a:avLst/>
            </a:prstGeom>
            <a:noFill/>
          </p:spPr>
          <p:txBody>
            <a:bodyPr wrap="square" rtlCol="0">
              <a:spAutoFit/>
            </a:bodyPr>
            <a:lstStyle/>
            <a:p>
              <a:r>
                <a:rPr lang="en-US" sz="1450" dirty="0">
                  <a:solidFill>
                    <a:schemeClr val="bg1"/>
                  </a:solidFill>
                </a:rPr>
                <a:t>L&amp;G PMC 2040 – 2045 </a:t>
              </a:r>
              <a:r>
                <a:rPr lang="en-GB" sz="1450" dirty="0">
                  <a:solidFill>
                    <a:schemeClr val="bg1"/>
                  </a:solidFill>
                </a:rPr>
                <a:t>Lifetime Advantage Fund 3</a:t>
              </a:r>
            </a:p>
          </p:txBody>
        </p:sp>
      </p:grpSp>
    </p:spTree>
    <p:custDataLst>
      <p:tags r:id="rId1"/>
    </p:custDataLst>
    <p:extLst>
      <p:ext uri="{BB962C8B-B14F-4D97-AF65-F5344CB8AC3E}">
        <p14:creationId xmlns:p14="http://schemas.microsoft.com/office/powerpoint/2010/main" val="4027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500"/>
                                        <p:tgtEl>
                                          <p:spTgt spid="118"/>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500"/>
                                        <p:tgtEl>
                                          <p:spTgt spid="12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87">
            <a:extLst>
              <a:ext uri="{FF2B5EF4-FFF2-40B4-BE49-F238E27FC236}">
                <a16:creationId xmlns:a16="http://schemas.microsoft.com/office/drawing/2014/main" id="{1D7404F2-E9F2-4D2B-94A6-C6381F930D6C}"/>
              </a:ext>
            </a:extLst>
          </p:cNvPr>
          <p:cNvSpPr txBox="1"/>
          <p:nvPr/>
        </p:nvSpPr>
        <p:spPr>
          <a:xfrm>
            <a:off x="463550" y="292100"/>
            <a:ext cx="8509000" cy="762000"/>
          </a:xfrm>
          <a:prstGeom prst="rect">
            <a:avLst/>
          </a:prstGeom>
          <a:noFill/>
        </p:spPr>
        <p:txBody>
          <a:bodyPr wrap="square" rtlCol="0" anchor="ctr">
            <a:noAutofit/>
          </a:bodyPr>
          <a:lstStyle/>
          <a:p>
            <a:pPr marL="0" marR="0" lvl="0" indent="0" algn="l" defTabSz="914400" rtl="0" eaLnBrk="1" fontAlgn="auto" latinLnBrk="0" hangingPunct="1">
              <a:spcBef>
                <a:spcPts val="0"/>
              </a:spcBef>
              <a:spcAft>
                <a:spcPts val="0"/>
              </a:spcAft>
              <a:buClrTx/>
              <a:buSzTx/>
              <a:buFontTx/>
              <a:buNone/>
              <a:tabLst/>
              <a:defRPr/>
            </a:pPr>
            <a:r>
              <a:rPr lang="en-GB" sz="4400" dirty="0">
                <a:solidFill>
                  <a:srgbClr val="003A70"/>
                </a:solidFill>
                <a:latin typeface="Times New Roman" pitchFamily="18" charset="0"/>
                <a:ea typeface="+mn-ea"/>
                <a:cs typeface="Times New Roman" pitchFamily="18" charset="0"/>
              </a:rPr>
              <a:t>how target date funds are invested</a:t>
            </a:r>
            <a:r>
              <a:rPr kumimoji="0" lang="en-GB" sz="4400" b="0" i="0" u="none" strike="noStrike" kern="1200" cap="none" spc="0" normalizeH="0" baseline="0" noProof="0" dirty="0">
                <a:ln>
                  <a:noFill/>
                </a:ln>
                <a:solidFill>
                  <a:srgbClr val="003A70"/>
                </a:solidFill>
                <a:effectLst/>
                <a:uLnTx/>
                <a:uFillTx/>
                <a:latin typeface="Times New Roman" pitchFamily="18" charset="0"/>
                <a:ea typeface="+mn-ea"/>
                <a:cs typeface="Times New Roman" pitchFamily="18" charset="0"/>
              </a:rPr>
              <a:t>.</a:t>
            </a:r>
          </a:p>
        </p:txBody>
      </p:sp>
      <p:sp>
        <p:nvSpPr>
          <p:cNvPr id="5" name="TextBox 4">
            <a:extLst>
              <a:ext uri="{FF2B5EF4-FFF2-40B4-BE49-F238E27FC236}">
                <a16:creationId xmlns:a16="http://schemas.microsoft.com/office/drawing/2014/main" id="{1C4C8F2C-0AA5-4F06-9537-009373435A49}"/>
              </a:ext>
            </a:extLst>
          </p:cNvPr>
          <p:cNvSpPr txBox="1"/>
          <p:nvPr/>
        </p:nvSpPr>
        <p:spPr>
          <a:xfrm>
            <a:off x="463550" y="5461360"/>
            <a:ext cx="6099175" cy="461665"/>
          </a:xfrm>
          <a:prstGeom prst="rect">
            <a:avLst/>
          </a:prstGeom>
          <a:noFill/>
        </p:spPr>
        <p:txBody>
          <a:bodyPr wrap="square" rtlCol="0">
            <a:spAutoFit/>
          </a:bodyPr>
          <a:lstStyle/>
          <a:p>
            <a:r>
              <a:rPr lang="en-US" sz="1200" dirty="0"/>
              <a:t>Source: Legal &amp; General.</a:t>
            </a:r>
          </a:p>
          <a:p>
            <a:r>
              <a:rPr lang="en-US" sz="1200" dirty="0"/>
              <a:t>Asset allocation is used as an example only and will vary according to fund choice. </a:t>
            </a:r>
            <a:endParaRPr lang="en-GB" sz="1200" dirty="0"/>
          </a:p>
        </p:txBody>
      </p:sp>
      <p:grpSp>
        <p:nvGrpSpPr>
          <p:cNvPr id="35" name="Group 34">
            <a:extLst>
              <a:ext uri="{FF2B5EF4-FFF2-40B4-BE49-F238E27FC236}">
                <a16:creationId xmlns:a16="http://schemas.microsoft.com/office/drawing/2014/main" id="{E93F99F1-DFE5-488F-923D-9DBC4430440C}"/>
              </a:ext>
            </a:extLst>
          </p:cNvPr>
          <p:cNvGrpSpPr/>
          <p:nvPr/>
        </p:nvGrpSpPr>
        <p:grpSpPr>
          <a:xfrm>
            <a:off x="1503969" y="4768962"/>
            <a:ext cx="7037877" cy="676660"/>
            <a:chOff x="1503969" y="3636723"/>
            <a:chExt cx="7037877" cy="676660"/>
          </a:xfrm>
        </p:grpSpPr>
        <p:sp>
          <p:nvSpPr>
            <p:cNvPr id="84" name="TextBox 83">
              <a:extLst>
                <a:ext uri="{FF2B5EF4-FFF2-40B4-BE49-F238E27FC236}">
                  <a16:creationId xmlns:a16="http://schemas.microsoft.com/office/drawing/2014/main" id="{E1E8E6D4-6623-491C-B4BD-EDDC5D8BA682}"/>
                </a:ext>
              </a:extLst>
            </p:cNvPr>
            <p:cNvSpPr txBox="1"/>
            <p:nvPr/>
          </p:nvSpPr>
          <p:spPr>
            <a:xfrm>
              <a:off x="2658277" y="3984173"/>
              <a:ext cx="2299966" cy="307777"/>
            </a:xfrm>
            <a:prstGeom prst="rect">
              <a:avLst/>
            </a:prstGeom>
            <a:noFill/>
          </p:spPr>
          <p:txBody>
            <a:bodyPr wrap="square">
              <a:spAutoFit/>
            </a:bodyPr>
            <a:lstStyle/>
            <a:p>
              <a:r>
                <a:rPr lang="en-US" sz="1400" dirty="0"/>
                <a:t>Years before retirement</a:t>
              </a:r>
              <a:endParaRPr lang="en-GB" sz="1400" dirty="0"/>
            </a:p>
          </p:txBody>
        </p:sp>
        <p:sp>
          <p:nvSpPr>
            <p:cNvPr id="8" name="TextBox 7">
              <a:extLst>
                <a:ext uri="{FF2B5EF4-FFF2-40B4-BE49-F238E27FC236}">
                  <a16:creationId xmlns:a16="http://schemas.microsoft.com/office/drawing/2014/main" id="{9DB3AFBA-29B2-415C-A22A-972CF22CEBD2}"/>
                </a:ext>
              </a:extLst>
            </p:cNvPr>
            <p:cNvSpPr txBox="1"/>
            <p:nvPr/>
          </p:nvSpPr>
          <p:spPr>
            <a:xfrm>
              <a:off x="1503969" y="3636723"/>
              <a:ext cx="514350" cy="246221"/>
            </a:xfrm>
            <a:prstGeom prst="rect">
              <a:avLst/>
            </a:prstGeom>
            <a:noFill/>
          </p:spPr>
          <p:txBody>
            <a:bodyPr wrap="square" rtlCol="0">
              <a:spAutoFit/>
            </a:bodyPr>
            <a:lstStyle/>
            <a:p>
              <a:r>
                <a:rPr lang="en-US" sz="1000" dirty="0"/>
                <a:t>50+</a:t>
              </a:r>
              <a:endParaRPr lang="en-GB" sz="1000" dirty="0"/>
            </a:p>
          </p:txBody>
        </p:sp>
        <p:sp>
          <p:nvSpPr>
            <p:cNvPr id="20" name="TextBox 19">
              <a:extLst>
                <a:ext uri="{FF2B5EF4-FFF2-40B4-BE49-F238E27FC236}">
                  <a16:creationId xmlns:a16="http://schemas.microsoft.com/office/drawing/2014/main" id="{0100B979-FCDD-46C1-801B-366F1C98B90B}"/>
                </a:ext>
              </a:extLst>
            </p:cNvPr>
            <p:cNvSpPr txBox="1"/>
            <p:nvPr/>
          </p:nvSpPr>
          <p:spPr>
            <a:xfrm>
              <a:off x="2440499" y="3636723"/>
              <a:ext cx="514350" cy="246221"/>
            </a:xfrm>
            <a:prstGeom prst="rect">
              <a:avLst/>
            </a:prstGeom>
            <a:noFill/>
          </p:spPr>
          <p:txBody>
            <a:bodyPr wrap="square" rtlCol="0">
              <a:spAutoFit/>
            </a:bodyPr>
            <a:lstStyle/>
            <a:p>
              <a:r>
                <a:rPr lang="en-US" sz="1000" dirty="0"/>
                <a:t>40</a:t>
              </a:r>
              <a:endParaRPr lang="en-GB" sz="1000" dirty="0"/>
            </a:p>
          </p:txBody>
        </p:sp>
        <p:sp>
          <p:nvSpPr>
            <p:cNvPr id="21" name="TextBox 20">
              <a:extLst>
                <a:ext uri="{FF2B5EF4-FFF2-40B4-BE49-F238E27FC236}">
                  <a16:creationId xmlns:a16="http://schemas.microsoft.com/office/drawing/2014/main" id="{A6B38B86-5B20-4A79-A8F8-E82BF0AB6492}"/>
                </a:ext>
              </a:extLst>
            </p:cNvPr>
            <p:cNvSpPr txBox="1"/>
            <p:nvPr/>
          </p:nvSpPr>
          <p:spPr>
            <a:xfrm>
              <a:off x="3377029" y="3636723"/>
              <a:ext cx="514350" cy="246221"/>
            </a:xfrm>
            <a:prstGeom prst="rect">
              <a:avLst/>
            </a:prstGeom>
            <a:noFill/>
          </p:spPr>
          <p:txBody>
            <a:bodyPr wrap="square" rtlCol="0">
              <a:spAutoFit/>
            </a:bodyPr>
            <a:lstStyle/>
            <a:p>
              <a:r>
                <a:rPr lang="en-US" sz="1000" dirty="0"/>
                <a:t>30</a:t>
              </a:r>
              <a:endParaRPr lang="en-GB" sz="1000" dirty="0"/>
            </a:p>
          </p:txBody>
        </p:sp>
        <p:sp>
          <p:nvSpPr>
            <p:cNvPr id="22" name="TextBox 21">
              <a:extLst>
                <a:ext uri="{FF2B5EF4-FFF2-40B4-BE49-F238E27FC236}">
                  <a16:creationId xmlns:a16="http://schemas.microsoft.com/office/drawing/2014/main" id="{3CF9C880-D86A-4971-B3DF-F16FA8402FCA}"/>
                </a:ext>
              </a:extLst>
            </p:cNvPr>
            <p:cNvSpPr txBox="1"/>
            <p:nvPr/>
          </p:nvSpPr>
          <p:spPr>
            <a:xfrm>
              <a:off x="4351660" y="3636723"/>
              <a:ext cx="514350" cy="246221"/>
            </a:xfrm>
            <a:prstGeom prst="rect">
              <a:avLst/>
            </a:prstGeom>
            <a:noFill/>
          </p:spPr>
          <p:txBody>
            <a:bodyPr wrap="square" rtlCol="0">
              <a:spAutoFit/>
            </a:bodyPr>
            <a:lstStyle/>
            <a:p>
              <a:r>
                <a:rPr lang="en-US" sz="1000" dirty="0"/>
                <a:t>20</a:t>
              </a:r>
              <a:endParaRPr lang="en-GB" sz="1000" dirty="0"/>
            </a:p>
          </p:txBody>
        </p:sp>
        <p:sp>
          <p:nvSpPr>
            <p:cNvPr id="23" name="TextBox 22">
              <a:extLst>
                <a:ext uri="{FF2B5EF4-FFF2-40B4-BE49-F238E27FC236}">
                  <a16:creationId xmlns:a16="http://schemas.microsoft.com/office/drawing/2014/main" id="{756586AE-EF54-4979-A303-78EA206972A0}"/>
                </a:ext>
              </a:extLst>
            </p:cNvPr>
            <p:cNvSpPr txBox="1"/>
            <p:nvPr/>
          </p:nvSpPr>
          <p:spPr>
            <a:xfrm>
              <a:off x="5156747" y="3636723"/>
              <a:ext cx="514350" cy="246221"/>
            </a:xfrm>
            <a:prstGeom prst="rect">
              <a:avLst/>
            </a:prstGeom>
            <a:noFill/>
          </p:spPr>
          <p:txBody>
            <a:bodyPr wrap="square" rtlCol="0">
              <a:spAutoFit/>
            </a:bodyPr>
            <a:lstStyle/>
            <a:p>
              <a:r>
                <a:rPr lang="en-US" sz="1000" dirty="0"/>
                <a:t>10</a:t>
              </a:r>
              <a:endParaRPr lang="en-GB" sz="1000" dirty="0"/>
            </a:p>
          </p:txBody>
        </p:sp>
        <p:sp>
          <p:nvSpPr>
            <p:cNvPr id="24" name="TextBox 23">
              <a:extLst>
                <a:ext uri="{FF2B5EF4-FFF2-40B4-BE49-F238E27FC236}">
                  <a16:creationId xmlns:a16="http://schemas.microsoft.com/office/drawing/2014/main" id="{4AF04B38-0C61-4446-A8EA-0A6124B99A70}"/>
                </a:ext>
              </a:extLst>
            </p:cNvPr>
            <p:cNvSpPr txBox="1"/>
            <p:nvPr/>
          </p:nvSpPr>
          <p:spPr>
            <a:xfrm>
              <a:off x="5965655" y="3636723"/>
              <a:ext cx="514350" cy="246221"/>
            </a:xfrm>
            <a:prstGeom prst="rect">
              <a:avLst/>
            </a:prstGeom>
            <a:noFill/>
          </p:spPr>
          <p:txBody>
            <a:bodyPr wrap="square" rtlCol="0">
              <a:spAutoFit/>
            </a:bodyPr>
            <a:lstStyle/>
            <a:p>
              <a:r>
                <a:rPr lang="en-US" sz="1000" dirty="0"/>
                <a:t>0</a:t>
              </a:r>
              <a:endParaRPr lang="en-GB" sz="1000" dirty="0"/>
            </a:p>
          </p:txBody>
        </p:sp>
        <p:sp>
          <p:nvSpPr>
            <p:cNvPr id="25" name="TextBox 24">
              <a:extLst>
                <a:ext uri="{FF2B5EF4-FFF2-40B4-BE49-F238E27FC236}">
                  <a16:creationId xmlns:a16="http://schemas.microsoft.com/office/drawing/2014/main" id="{B09AE0D0-4B00-4EC8-B4D5-0046336EE918}"/>
                </a:ext>
              </a:extLst>
            </p:cNvPr>
            <p:cNvSpPr txBox="1"/>
            <p:nvPr/>
          </p:nvSpPr>
          <p:spPr>
            <a:xfrm>
              <a:off x="7572733" y="3636723"/>
              <a:ext cx="514350" cy="246221"/>
            </a:xfrm>
            <a:prstGeom prst="rect">
              <a:avLst/>
            </a:prstGeom>
            <a:noFill/>
          </p:spPr>
          <p:txBody>
            <a:bodyPr wrap="square" rtlCol="0">
              <a:spAutoFit/>
            </a:bodyPr>
            <a:lstStyle/>
            <a:p>
              <a:r>
                <a:rPr lang="en-US" sz="1000" dirty="0"/>
                <a:t>20+</a:t>
              </a:r>
              <a:endParaRPr lang="en-GB" sz="1000" dirty="0"/>
            </a:p>
          </p:txBody>
        </p:sp>
        <p:cxnSp>
          <p:nvCxnSpPr>
            <p:cNvPr id="13" name="Straight Arrow Connector 12">
              <a:extLst>
                <a:ext uri="{FF2B5EF4-FFF2-40B4-BE49-F238E27FC236}">
                  <a16:creationId xmlns:a16="http://schemas.microsoft.com/office/drawing/2014/main" id="{5E5069FF-EC03-4776-911B-FF478F710FC1}"/>
                </a:ext>
              </a:extLst>
            </p:cNvPr>
            <p:cNvCxnSpPr/>
            <p:nvPr/>
          </p:nvCxnSpPr>
          <p:spPr>
            <a:xfrm>
              <a:off x="1710059" y="3962400"/>
              <a:ext cx="4362639"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DD137BE-3EAF-4140-9BB4-9329056EFFF7}"/>
                </a:ext>
              </a:extLst>
            </p:cNvPr>
            <p:cNvSpPr txBox="1"/>
            <p:nvPr/>
          </p:nvSpPr>
          <p:spPr>
            <a:xfrm>
              <a:off x="6241880" y="4005606"/>
              <a:ext cx="2299966" cy="307777"/>
            </a:xfrm>
            <a:prstGeom prst="rect">
              <a:avLst/>
            </a:prstGeom>
            <a:noFill/>
          </p:spPr>
          <p:txBody>
            <a:bodyPr wrap="square">
              <a:spAutoFit/>
            </a:bodyPr>
            <a:lstStyle/>
            <a:p>
              <a:r>
                <a:rPr lang="en-US" sz="1400" dirty="0"/>
                <a:t>After retirement</a:t>
              </a:r>
              <a:endParaRPr lang="en-GB" sz="1400" dirty="0"/>
            </a:p>
          </p:txBody>
        </p:sp>
        <p:cxnSp>
          <p:nvCxnSpPr>
            <p:cNvPr id="33" name="Straight Arrow Connector 32">
              <a:extLst>
                <a:ext uri="{FF2B5EF4-FFF2-40B4-BE49-F238E27FC236}">
                  <a16:creationId xmlns:a16="http://schemas.microsoft.com/office/drawing/2014/main" id="{B0C1E3DF-981F-4E0A-A4B4-1113D2D7791A}"/>
                </a:ext>
              </a:extLst>
            </p:cNvPr>
            <p:cNvCxnSpPr>
              <a:cxnSpLocks/>
            </p:cNvCxnSpPr>
            <p:nvPr/>
          </p:nvCxnSpPr>
          <p:spPr>
            <a:xfrm flipH="1">
              <a:off x="6241879" y="3962400"/>
              <a:ext cx="14724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9" name="TextBox 38">
            <a:extLst>
              <a:ext uri="{FF2B5EF4-FFF2-40B4-BE49-F238E27FC236}">
                <a16:creationId xmlns:a16="http://schemas.microsoft.com/office/drawing/2014/main" id="{603EE046-8A41-4EC9-9B84-7953C70BEB9D}"/>
              </a:ext>
            </a:extLst>
          </p:cNvPr>
          <p:cNvSpPr txBox="1"/>
          <p:nvPr/>
        </p:nvSpPr>
        <p:spPr>
          <a:xfrm rot="16200000">
            <a:off x="305883" y="2559532"/>
            <a:ext cx="1431158" cy="307777"/>
          </a:xfrm>
          <a:prstGeom prst="rect">
            <a:avLst/>
          </a:prstGeom>
          <a:noFill/>
        </p:spPr>
        <p:txBody>
          <a:bodyPr wrap="square">
            <a:spAutoFit/>
          </a:bodyPr>
          <a:lstStyle/>
          <a:p>
            <a:r>
              <a:rPr lang="en-US" sz="1400" dirty="0"/>
              <a:t>Asset allocation</a:t>
            </a:r>
            <a:endParaRPr lang="en-GB" sz="1400" dirty="0"/>
          </a:p>
        </p:txBody>
      </p:sp>
      <p:pic>
        <p:nvPicPr>
          <p:cNvPr id="1027" name="Picture 26">
            <a:extLst>
              <a:ext uri="{FF2B5EF4-FFF2-40B4-BE49-F238E27FC236}">
                <a16:creationId xmlns:a16="http://schemas.microsoft.com/office/drawing/2014/main" id="{035FDBE9-7D7A-2FB4-569A-EB577A34ED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4" t="-1" b="11077"/>
          <a:stretch/>
        </p:blipFill>
        <p:spPr bwMode="auto">
          <a:xfrm>
            <a:off x="1363852" y="1237460"/>
            <a:ext cx="6827040" cy="340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358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550" y="292100"/>
            <a:ext cx="8509000" cy="762000"/>
          </a:xfrm>
          <a:prstGeom prst="rect">
            <a:avLst/>
          </a:prstGeom>
          <a:noFill/>
        </p:spPr>
        <p:txBody>
          <a:bodyPr wrap="square" rtlCol="0" anchor="ctr">
            <a:noAutofit/>
          </a:bodyPr>
          <a:lstStyle/>
          <a:p>
            <a:pPr marL="0" marR="0" lvl="0" indent="0" algn="l" defTabSz="914400" rtl="0" eaLnBrk="1" fontAlgn="auto" latinLnBrk="0" hangingPunct="1">
              <a:spcBef>
                <a:spcPts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itchFamily="18" charset="0"/>
                <a:ea typeface="+mn-ea"/>
                <a:cs typeface="Times New Roman" pitchFamily="18" charset="0"/>
              </a:rPr>
              <a:t>choosing your own funds.</a:t>
            </a:r>
          </a:p>
        </p:txBody>
      </p:sp>
      <p:sp>
        <p:nvSpPr>
          <p:cNvPr id="3" name="Rectangle 6"/>
          <p:cNvSpPr/>
          <p:nvPr/>
        </p:nvSpPr>
        <p:spPr>
          <a:xfrm>
            <a:off x="457196" y="1268760"/>
            <a:ext cx="8554358" cy="1661993"/>
          </a:xfrm>
          <a:prstGeom prst="rect">
            <a:avLst/>
          </a:prstGeom>
        </p:spPr>
        <p:txBody>
          <a:bodyPr wrap="square">
            <a:spAutoFit/>
          </a:bodyPr>
          <a:lstStyle/>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lang="en-GB" kern="0" dirty="0">
                <a:solidFill>
                  <a:srgbClr val="000000"/>
                </a:solidFill>
                <a:latin typeface="Arial"/>
                <a:ea typeface="+mn-ea"/>
                <a:cs typeface="Arial" pitchFamily="34" charset="0"/>
              </a:rPr>
              <a:t>May be suitable if you are looking for greater investment flexibility</a:t>
            </a:r>
            <a:endParaRPr kumimoji="0" lang="en-GB" sz="1800" b="0" i="0" u="none" strike="noStrike" kern="0" cap="none" spc="0" normalizeH="0" baseline="0" noProof="0" dirty="0">
              <a:ln>
                <a:noFill/>
              </a:ln>
              <a:solidFill>
                <a:srgbClr val="000000"/>
              </a:solidFill>
              <a:effectLst/>
              <a:uLnTx/>
              <a:uFillTx/>
              <a:latin typeface="Arial"/>
              <a:ea typeface="+mn-ea"/>
              <a:cs typeface="Arial" pitchFamily="34" charset="0"/>
            </a:endParaRPr>
          </a:p>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Choose how much to allocate to different types of investments</a:t>
            </a:r>
          </a:p>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Manage your own risk exposure as you approach retirement</a:t>
            </a:r>
          </a:p>
          <a:p>
            <a:pPr marL="358775" marR="0" lvl="0" indent="-358775" algn="l" defTabSz="914400" rtl="0" eaLnBrk="1" fontAlgn="auto" latinLnBrk="0" hangingPunct="1">
              <a:lnSpc>
                <a:spcPct val="100000"/>
              </a:lnSpc>
              <a:spcBef>
                <a:spcPts val="600"/>
              </a:spcBef>
              <a:spcAft>
                <a:spcPts val="600"/>
              </a:spcAft>
              <a:buClr>
                <a:srgbClr val="8F9BB3"/>
              </a:buClr>
              <a:buSzTx/>
              <a:buFontTx/>
              <a:buBlip>
                <a:blip r:embed="rId3"/>
              </a:buBlip>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Manually adjust your investments in line with your retirement income plan</a:t>
            </a:r>
          </a:p>
        </p:txBody>
      </p:sp>
      <p:pic>
        <p:nvPicPr>
          <p:cNvPr id="4" name="Picture 3" descr="C:\Users\JohnsonR\Documents\presentation pictures\Marekting image library downloaded\Growth\shutterstock_644789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267" y="4094509"/>
            <a:ext cx="3048000" cy="17827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47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467425" y="1408584"/>
            <a:ext cx="8505125" cy="3154710"/>
          </a:xfrm>
          <a:prstGeom prst="rect">
            <a:avLst/>
          </a:prstGeom>
          <a:noFill/>
        </p:spPr>
        <p:txBody>
          <a:bodyPr wrap="square" rtlCol="0">
            <a:spAutoFit/>
          </a:bodyPr>
          <a:lstStyle/>
          <a:p>
            <a:pPr marL="265113" indent="-265113" defTabSz="457200" eaLnBrk="0" hangingPunct="0">
              <a:spcBef>
                <a:spcPts val="0"/>
              </a:spcBef>
              <a:spcAft>
                <a:spcPts val="600"/>
              </a:spcAft>
              <a:buClr>
                <a:schemeClr val="bg2"/>
              </a:buClr>
              <a:buSzPct val="100000"/>
              <a:buBlip>
                <a:blip r:embed="rId3"/>
              </a:buBlip>
              <a:defRPr/>
            </a:pPr>
            <a:r>
              <a:rPr lang="en-GB" dirty="0">
                <a:solidFill>
                  <a:srgbClr val="000000"/>
                </a:solidFill>
                <a:ea typeface="ヒラギノ角ゴ Pro W3" charset="-128"/>
                <a:cs typeface="Arial" pitchFamily="34" charset="0"/>
              </a:rPr>
              <a:t>The LSEG Pension Plan</a:t>
            </a:r>
          </a:p>
          <a:p>
            <a:pPr marL="722313" lvl="1" indent="-265113">
              <a:spcBef>
                <a:spcPts val="0"/>
              </a:spcBef>
              <a:spcAft>
                <a:spcPts val="1200"/>
              </a:spcAft>
              <a:buClr>
                <a:schemeClr val="bg2"/>
              </a:buClr>
              <a:buSzPct val="100000"/>
              <a:buBlip>
                <a:blip r:embed="rId3"/>
              </a:buBlip>
              <a:defRPr/>
            </a:pPr>
            <a:r>
              <a:rPr lang="en-GB" dirty="0">
                <a:solidFill>
                  <a:srgbClr val="000000"/>
                </a:solidFill>
                <a:ea typeface="ヒラギノ角ゴ Pro W3" charset="-128"/>
                <a:cs typeface="Arial" pitchFamily="34" charset="0"/>
              </a:rPr>
              <a:t>Bonus sacrifice</a:t>
            </a:r>
          </a:p>
          <a:p>
            <a:pPr marL="265113" indent="-265113" defTabSz="457200" eaLnBrk="0" hangingPunct="0">
              <a:spcBef>
                <a:spcPts val="0"/>
              </a:spcBef>
              <a:spcAft>
                <a:spcPts val="600"/>
              </a:spcAft>
              <a:buClr>
                <a:schemeClr val="bg2"/>
              </a:buClr>
              <a:buSzPct val="100000"/>
              <a:buBlip>
                <a:blip r:embed="rId3"/>
              </a:buBlip>
              <a:defRPr/>
            </a:pPr>
            <a:r>
              <a:rPr lang="en-GB" dirty="0">
                <a:solidFill>
                  <a:srgbClr val="000000"/>
                </a:solidFill>
                <a:ea typeface="ヒラギノ角ゴ Pro W3" charset="-128"/>
                <a:cs typeface="Arial" pitchFamily="34" charset="0"/>
              </a:rPr>
              <a:t>Limits to pension allowances</a:t>
            </a:r>
          </a:p>
          <a:p>
            <a:pPr marL="265113" indent="-265113" defTabSz="457200" eaLnBrk="0" hangingPunct="0">
              <a:spcBef>
                <a:spcPts val="0"/>
              </a:spcBef>
              <a:spcAft>
                <a:spcPts val="600"/>
              </a:spcAft>
              <a:buClr>
                <a:schemeClr val="bg2"/>
              </a:buClr>
              <a:buSzPct val="100000"/>
              <a:buBlip>
                <a:blip r:embed="rId3"/>
              </a:buBlip>
              <a:defRPr/>
            </a:pPr>
            <a:r>
              <a:rPr lang="en-GB" dirty="0">
                <a:solidFill>
                  <a:srgbClr val="000000"/>
                </a:solidFill>
                <a:ea typeface="ヒラギノ角ゴ Pro W3" charset="-128"/>
                <a:cs typeface="Arial" pitchFamily="34" charset="0"/>
              </a:rPr>
              <a:t>Investing your pension</a:t>
            </a:r>
          </a:p>
          <a:p>
            <a:pPr marL="722313" lvl="1" indent="-265113">
              <a:spcBef>
                <a:spcPts val="0"/>
              </a:spcBef>
              <a:spcAft>
                <a:spcPts val="600"/>
              </a:spcAft>
              <a:buClr>
                <a:schemeClr val="bg2"/>
              </a:buClr>
              <a:buSzPct val="100000"/>
              <a:buBlip>
                <a:blip r:embed="rId3"/>
              </a:buBlip>
              <a:defRPr/>
            </a:pPr>
            <a:r>
              <a:rPr lang="en-GB" dirty="0">
                <a:solidFill>
                  <a:srgbClr val="000000"/>
                </a:solidFill>
                <a:ea typeface="ヒラギノ角ゴ Pro W3" charset="-128"/>
                <a:cs typeface="Arial" pitchFamily="34" charset="0"/>
              </a:rPr>
              <a:t>Target date funds (</a:t>
            </a:r>
            <a:r>
              <a:rPr lang="en-GB" dirty="0"/>
              <a:t>Lifetime Advantage Fund - LAF</a:t>
            </a:r>
            <a:r>
              <a:rPr lang="en-GB" dirty="0">
                <a:solidFill>
                  <a:srgbClr val="000000"/>
                </a:solidFill>
                <a:ea typeface="ヒラギノ角ゴ Pro W3" charset="-128"/>
                <a:cs typeface="Arial" pitchFamily="34" charset="0"/>
              </a:rPr>
              <a:t>)</a:t>
            </a:r>
          </a:p>
          <a:p>
            <a:pPr marL="722313" lvl="1" indent="-265113">
              <a:spcBef>
                <a:spcPts val="0"/>
              </a:spcBef>
              <a:spcAft>
                <a:spcPts val="1200"/>
              </a:spcAft>
              <a:buClr>
                <a:schemeClr val="bg2"/>
              </a:buClr>
              <a:buSzPct val="100000"/>
              <a:buBlip>
                <a:blip r:embed="rId3"/>
              </a:buBlip>
              <a:defRPr/>
            </a:pPr>
            <a:r>
              <a:rPr lang="en-GB" dirty="0">
                <a:solidFill>
                  <a:srgbClr val="000000"/>
                </a:solidFill>
                <a:ea typeface="ヒラギノ角ゴ Pro W3" charset="-128"/>
                <a:cs typeface="Arial" pitchFamily="34" charset="0"/>
              </a:rPr>
              <a:t>Self select investments</a:t>
            </a:r>
          </a:p>
          <a:p>
            <a:pPr marL="265113" indent="-265113" defTabSz="457200" eaLnBrk="0" hangingPunct="0">
              <a:spcBef>
                <a:spcPts val="0"/>
              </a:spcBef>
              <a:spcAft>
                <a:spcPts val="1200"/>
              </a:spcAft>
              <a:buClr>
                <a:schemeClr val="bg2"/>
              </a:buClr>
              <a:buSzPct val="100000"/>
              <a:buBlip>
                <a:blip r:embed="rId3"/>
              </a:buBlip>
              <a:defRPr/>
            </a:pPr>
            <a:r>
              <a:rPr lang="en-GB" dirty="0">
                <a:solidFill>
                  <a:srgbClr val="000000"/>
                </a:solidFill>
                <a:ea typeface="ヒラギノ角ゴ Pro W3" charset="-128"/>
                <a:cs typeface="Arial" pitchFamily="34" charset="0"/>
              </a:rPr>
              <a:t>Receiving your pension</a:t>
            </a:r>
          </a:p>
          <a:p>
            <a:pPr marL="265113" indent="-265113" defTabSz="457200" eaLnBrk="0" hangingPunct="0">
              <a:spcBef>
                <a:spcPts val="0"/>
              </a:spcBef>
              <a:spcAft>
                <a:spcPts val="1200"/>
              </a:spcAft>
              <a:buClr>
                <a:schemeClr val="bg2"/>
              </a:buClr>
              <a:buSzPct val="100000"/>
              <a:buBlip>
                <a:blip r:embed="rId3"/>
              </a:buBlip>
              <a:defRPr/>
            </a:pPr>
            <a:r>
              <a:rPr lang="en-GB" dirty="0">
                <a:solidFill>
                  <a:srgbClr val="000000"/>
                </a:solidFill>
                <a:ea typeface="ヒラギノ角ゴ Pro W3" charset="-128"/>
                <a:cs typeface="Arial" pitchFamily="34" charset="0"/>
              </a:rPr>
              <a:t>Next steps</a:t>
            </a:r>
          </a:p>
        </p:txBody>
      </p:sp>
      <p:sp>
        <p:nvSpPr>
          <p:cNvPr id="4" name="Rectangle 2"/>
          <p:cNvSpPr txBox="1">
            <a:spLocks noChangeArrowheads="1"/>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dirty="0">
                <a:solidFill>
                  <a:srgbClr val="003A70"/>
                </a:solidFill>
                <a:ea typeface="ヒラギノ角ゴ Pro W3"/>
              </a:rPr>
              <a:t>what we’ll cover today.   </a:t>
            </a:r>
          </a:p>
        </p:txBody>
      </p:sp>
      <p:pic>
        <p:nvPicPr>
          <p:cNvPr id="4098" name="Picture 2" descr="C:\Users\JohnsonR\Documents\presentation pictures\Marekting image library downloaded\Knowledge Tree\Tree Recolour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080" y="3177131"/>
            <a:ext cx="2524616" cy="25246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48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81000" y="2260497"/>
            <a:ext cx="7354113" cy="1692771"/>
          </a:xfrm>
        </p:spPr>
        <p:txBody>
          <a:bodyPr anchor="ctr">
            <a:noAutofit/>
          </a:bodyPr>
          <a:lstStyle/>
          <a:p>
            <a:pPr eaLnBrk="1" hangingPunct="1"/>
            <a:r>
              <a:rPr lang="en-GB" dirty="0"/>
              <a:t>receiving your pension.</a:t>
            </a:r>
            <a:endParaRPr lang="en-GB" dirty="0">
              <a:ea typeface="ヒラギノ角ゴ Pro W3"/>
            </a:endParaRPr>
          </a:p>
        </p:txBody>
      </p:sp>
    </p:spTree>
    <p:custDataLst>
      <p:tags r:id="rId1"/>
    </p:custDataLst>
    <p:extLst>
      <p:ext uri="{BB962C8B-B14F-4D97-AF65-F5344CB8AC3E}">
        <p14:creationId xmlns:p14="http://schemas.microsoft.com/office/powerpoint/2010/main" val="366582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defined contribution income options.</a:t>
            </a:r>
          </a:p>
        </p:txBody>
      </p:sp>
      <p:sp>
        <p:nvSpPr>
          <p:cNvPr id="3" name="Rounded Rectangle 33">
            <a:extLst>
              <a:ext uri="{FF2B5EF4-FFF2-40B4-BE49-F238E27FC236}">
                <a16:creationId xmlns:a16="http://schemas.microsoft.com/office/drawing/2014/main" id="{006EDF54-55CC-4A17-ADC3-C9E0333C1195}"/>
              </a:ext>
            </a:extLst>
          </p:cNvPr>
          <p:cNvSpPr/>
          <p:nvPr/>
        </p:nvSpPr>
        <p:spPr>
          <a:xfrm>
            <a:off x="3798637" y="3610124"/>
            <a:ext cx="161228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Arial" pitchFamily="34" charset="0"/>
              </a:rPr>
              <a:t>Draw regular income</a:t>
            </a:r>
          </a:p>
        </p:txBody>
      </p:sp>
      <p:sp>
        <p:nvSpPr>
          <p:cNvPr id="4" name="Rounded Rectangle 35">
            <a:extLst>
              <a:ext uri="{FF2B5EF4-FFF2-40B4-BE49-F238E27FC236}">
                <a16:creationId xmlns:a16="http://schemas.microsoft.com/office/drawing/2014/main" id="{DC30739A-1738-4290-A40F-67DAE47C58D4}"/>
              </a:ext>
            </a:extLst>
          </p:cNvPr>
          <p:cNvSpPr/>
          <p:nvPr/>
        </p:nvSpPr>
        <p:spPr>
          <a:xfrm>
            <a:off x="217503" y="3610124"/>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Arial" pitchFamily="34" charset="0"/>
              </a:rPr>
              <a:t>Cash lump sums</a:t>
            </a:r>
          </a:p>
        </p:txBody>
      </p:sp>
      <p:sp>
        <p:nvSpPr>
          <p:cNvPr id="5" name="Rounded Rectangle 37">
            <a:extLst>
              <a:ext uri="{FF2B5EF4-FFF2-40B4-BE49-F238E27FC236}">
                <a16:creationId xmlns:a16="http://schemas.microsoft.com/office/drawing/2014/main" id="{29945BEA-AB26-4545-B66B-9AF23EDFEB24}"/>
              </a:ext>
            </a:extLst>
          </p:cNvPr>
          <p:cNvSpPr/>
          <p:nvPr/>
        </p:nvSpPr>
        <p:spPr>
          <a:xfrm>
            <a:off x="7379769" y="3610124"/>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Arial" pitchFamily="34" charset="0"/>
              </a:rPr>
              <a:t>Annuity</a:t>
            </a:r>
          </a:p>
        </p:txBody>
      </p:sp>
      <p:sp>
        <p:nvSpPr>
          <p:cNvPr id="6" name="Rectangle 48">
            <a:extLst>
              <a:ext uri="{FF2B5EF4-FFF2-40B4-BE49-F238E27FC236}">
                <a16:creationId xmlns:a16="http://schemas.microsoft.com/office/drawing/2014/main" id="{69BE420C-9766-40B0-A69E-7B2DFDD6EF3C}"/>
              </a:ext>
            </a:extLst>
          </p:cNvPr>
          <p:cNvSpPr/>
          <p:nvPr/>
        </p:nvSpPr>
        <p:spPr>
          <a:xfrm>
            <a:off x="868854" y="2915573"/>
            <a:ext cx="7336659" cy="591237"/>
          </a:xfrm>
          <a:custGeom>
            <a:avLst/>
            <a:gdLst/>
            <a:ahLst/>
            <a:cxnLst/>
            <a:rect l="l" t="t" r="r" b="b"/>
            <a:pathLst>
              <a:path w="7336659" h="718324">
                <a:moveTo>
                  <a:pt x="3624733" y="0"/>
                </a:moveTo>
                <a:lnTo>
                  <a:pt x="3711929" y="0"/>
                </a:lnTo>
                <a:lnTo>
                  <a:pt x="3711929" y="263608"/>
                </a:lnTo>
                <a:lnTo>
                  <a:pt x="7205865" y="263608"/>
                </a:lnTo>
                <a:lnTo>
                  <a:pt x="7205865" y="263607"/>
                </a:lnTo>
                <a:lnTo>
                  <a:pt x="7293061" y="263607"/>
                </a:lnTo>
                <a:lnTo>
                  <a:pt x="7293061" y="576089"/>
                </a:lnTo>
                <a:lnTo>
                  <a:pt x="7336659" y="576089"/>
                </a:lnTo>
                <a:lnTo>
                  <a:pt x="7249463" y="663285"/>
                </a:lnTo>
                <a:lnTo>
                  <a:pt x="7162267" y="576089"/>
                </a:lnTo>
                <a:lnTo>
                  <a:pt x="7205865" y="576089"/>
                </a:lnTo>
                <a:lnTo>
                  <a:pt x="7205865" y="353608"/>
                </a:lnTo>
                <a:lnTo>
                  <a:pt x="3711929" y="353608"/>
                </a:lnTo>
                <a:lnTo>
                  <a:pt x="3711929" y="620020"/>
                </a:lnTo>
                <a:lnTo>
                  <a:pt x="3755527" y="620020"/>
                </a:lnTo>
                <a:lnTo>
                  <a:pt x="3668331" y="707216"/>
                </a:lnTo>
                <a:lnTo>
                  <a:pt x="3581135" y="620020"/>
                </a:lnTo>
                <a:lnTo>
                  <a:pt x="3624733" y="620020"/>
                </a:lnTo>
                <a:lnTo>
                  <a:pt x="3624733" y="353608"/>
                </a:lnTo>
                <a:lnTo>
                  <a:pt x="130795" y="353608"/>
                </a:lnTo>
                <a:lnTo>
                  <a:pt x="130795" y="631128"/>
                </a:lnTo>
                <a:lnTo>
                  <a:pt x="174392" y="631128"/>
                </a:lnTo>
                <a:lnTo>
                  <a:pt x="87196" y="718324"/>
                </a:lnTo>
                <a:lnTo>
                  <a:pt x="0" y="631128"/>
                </a:lnTo>
                <a:lnTo>
                  <a:pt x="43599" y="631128"/>
                </a:lnTo>
                <a:lnTo>
                  <a:pt x="43599" y="263606"/>
                </a:lnTo>
                <a:lnTo>
                  <a:pt x="130795" y="263606"/>
                </a:lnTo>
                <a:lnTo>
                  <a:pt x="130795" y="263608"/>
                </a:lnTo>
                <a:lnTo>
                  <a:pt x="3624733" y="263608"/>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Tahoma"/>
            </a:endParaRPr>
          </a:p>
        </p:txBody>
      </p:sp>
      <p:sp>
        <p:nvSpPr>
          <p:cNvPr id="7" name="Rectangle 6">
            <a:extLst>
              <a:ext uri="{FF2B5EF4-FFF2-40B4-BE49-F238E27FC236}">
                <a16:creationId xmlns:a16="http://schemas.microsoft.com/office/drawing/2014/main" id="{D63B50A5-C48F-4C4B-B9EA-97FA695640FF}"/>
              </a:ext>
            </a:extLst>
          </p:cNvPr>
          <p:cNvSpPr/>
          <p:nvPr/>
        </p:nvSpPr>
        <p:spPr>
          <a:xfrm>
            <a:off x="1578554" y="5354654"/>
            <a:ext cx="593616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Arial" pitchFamily="34" charset="0"/>
              </a:rPr>
              <a:t>You may need to transfer your benefits to an alternative arrangement to access your chosen income route</a:t>
            </a:r>
          </a:p>
        </p:txBody>
      </p:sp>
      <p:grpSp>
        <p:nvGrpSpPr>
          <p:cNvPr id="8" name="Group 7">
            <a:extLst>
              <a:ext uri="{FF2B5EF4-FFF2-40B4-BE49-F238E27FC236}">
                <a16:creationId xmlns:a16="http://schemas.microsoft.com/office/drawing/2014/main" id="{F5748591-FD2B-416A-88E8-C209EDFBFFA3}"/>
              </a:ext>
            </a:extLst>
          </p:cNvPr>
          <p:cNvGrpSpPr/>
          <p:nvPr/>
        </p:nvGrpSpPr>
        <p:grpSpPr>
          <a:xfrm>
            <a:off x="3723687" y="1351290"/>
            <a:ext cx="1687236" cy="1480959"/>
            <a:chOff x="3723687" y="1351290"/>
            <a:chExt cx="1687236" cy="1480959"/>
          </a:xfrm>
        </p:grpSpPr>
        <p:grpSp>
          <p:nvGrpSpPr>
            <p:cNvPr id="9" name="Group 8">
              <a:extLst>
                <a:ext uri="{FF2B5EF4-FFF2-40B4-BE49-F238E27FC236}">
                  <a16:creationId xmlns:a16="http://schemas.microsoft.com/office/drawing/2014/main" id="{8FEF9979-E541-4ECB-B6FA-827EE93C3C5A}"/>
                </a:ext>
              </a:extLst>
            </p:cNvPr>
            <p:cNvGrpSpPr/>
            <p:nvPr/>
          </p:nvGrpSpPr>
          <p:grpSpPr>
            <a:xfrm>
              <a:off x="3723687" y="1351290"/>
              <a:ext cx="1687236" cy="1480959"/>
              <a:chOff x="3723687" y="1112341"/>
              <a:chExt cx="1687236" cy="1480959"/>
            </a:xfrm>
          </p:grpSpPr>
          <p:sp>
            <p:nvSpPr>
              <p:cNvPr id="30" name="Rounded Rectangle 84">
                <a:extLst>
                  <a:ext uri="{FF2B5EF4-FFF2-40B4-BE49-F238E27FC236}">
                    <a16:creationId xmlns:a16="http://schemas.microsoft.com/office/drawing/2014/main" id="{CFAC98C6-B02F-493A-81A9-EF8BC15B3C39}"/>
                  </a:ext>
                </a:extLst>
              </p:cNvPr>
              <p:cNvSpPr/>
              <p:nvPr/>
            </p:nvSpPr>
            <p:spPr>
              <a:xfrm>
                <a:off x="3723687" y="1112341"/>
                <a:ext cx="1645900" cy="1480959"/>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Tahoma"/>
                </a:endParaRPr>
              </a:p>
            </p:txBody>
          </p:sp>
          <p:sp>
            <p:nvSpPr>
              <p:cNvPr id="31" name="Rectangle 6">
                <a:extLst>
                  <a:ext uri="{FF2B5EF4-FFF2-40B4-BE49-F238E27FC236}">
                    <a16:creationId xmlns:a16="http://schemas.microsoft.com/office/drawing/2014/main" id="{18272E52-1F1C-4469-8436-8E258007873F}"/>
                  </a:ext>
                </a:extLst>
              </p:cNvPr>
              <p:cNvSpPr/>
              <p:nvPr/>
            </p:nvSpPr>
            <p:spPr>
              <a:xfrm>
                <a:off x="3755603" y="1168319"/>
                <a:ext cx="165532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Arial" pitchFamily="34" charset="0"/>
                  </a:rPr>
                  <a:t>DC retirement savings</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Arial" pitchFamily="34" charset="0"/>
                </a:endParaRPr>
              </a:p>
            </p:txBody>
          </p:sp>
        </p:grpSp>
        <p:grpSp>
          <p:nvGrpSpPr>
            <p:cNvPr id="10" name="Group 9">
              <a:extLst>
                <a:ext uri="{FF2B5EF4-FFF2-40B4-BE49-F238E27FC236}">
                  <a16:creationId xmlns:a16="http://schemas.microsoft.com/office/drawing/2014/main" id="{53CBFD78-945B-4C53-909C-523E7CBDB8D4}"/>
                </a:ext>
              </a:extLst>
            </p:cNvPr>
            <p:cNvGrpSpPr/>
            <p:nvPr/>
          </p:nvGrpSpPr>
          <p:grpSpPr>
            <a:xfrm>
              <a:off x="4283210" y="2014946"/>
              <a:ext cx="638358" cy="498984"/>
              <a:chOff x="1999320" y="1708557"/>
              <a:chExt cx="1994038" cy="1841203"/>
            </a:xfrm>
          </p:grpSpPr>
          <p:sp>
            <p:nvSpPr>
              <p:cNvPr id="26" name="Diamond 25">
                <a:extLst>
                  <a:ext uri="{FF2B5EF4-FFF2-40B4-BE49-F238E27FC236}">
                    <a16:creationId xmlns:a16="http://schemas.microsoft.com/office/drawing/2014/main" id="{F9428296-DB89-4414-995A-AA45C2324B6D}"/>
                  </a:ext>
                </a:extLst>
              </p:cNvPr>
              <p:cNvSpPr/>
              <p:nvPr/>
            </p:nvSpPr>
            <p:spPr>
              <a:xfrm>
                <a:off x="1999320" y="1708557"/>
                <a:ext cx="1994038" cy="522508"/>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7" name="Diamond 26">
                <a:extLst>
                  <a:ext uri="{FF2B5EF4-FFF2-40B4-BE49-F238E27FC236}">
                    <a16:creationId xmlns:a16="http://schemas.microsoft.com/office/drawing/2014/main" id="{158DFF4E-4271-4A74-A0D8-4E1CFA98B14C}"/>
                  </a:ext>
                </a:extLst>
              </p:cNvPr>
              <p:cNvSpPr/>
              <p:nvPr/>
            </p:nvSpPr>
            <p:spPr>
              <a:xfrm>
                <a:off x="1999320" y="3027252"/>
                <a:ext cx="1994038" cy="522508"/>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8" name="Freeform: Shape 27">
                <a:extLst>
                  <a:ext uri="{FF2B5EF4-FFF2-40B4-BE49-F238E27FC236}">
                    <a16:creationId xmlns:a16="http://schemas.microsoft.com/office/drawing/2014/main" id="{A064A297-1F6C-45D9-B812-74F0F9DF741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9" name="Freeform: Shape 28">
                <a:extLst>
                  <a:ext uri="{FF2B5EF4-FFF2-40B4-BE49-F238E27FC236}">
                    <a16:creationId xmlns:a16="http://schemas.microsoft.com/office/drawing/2014/main" id="{F67C2E3D-C083-4661-9D96-580EFA33F3E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FFFFFF">
                  <a:lumMod val="8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grpSp>
        <p:grpSp>
          <p:nvGrpSpPr>
            <p:cNvPr id="11" name="Group 10">
              <a:extLst>
                <a:ext uri="{FF2B5EF4-FFF2-40B4-BE49-F238E27FC236}">
                  <a16:creationId xmlns:a16="http://schemas.microsoft.com/office/drawing/2014/main" id="{12E2540D-EBC3-4971-AF48-0C7A04ECC26E}"/>
                </a:ext>
              </a:extLst>
            </p:cNvPr>
            <p:cNvGrpSpPr/>
            <p:nvPr/>
          </p:nvGrpSpPr>
          <p:grpSpPr>
            <a:xfrm>
              <a:off x="3912161" y="2109268"/>
              <a:ext cx="638358" cy="498986"/>
              <a:chOff x="1999320" y="1708557"/>
              <a:chExt cx="1994038" cy="1841203"/>
            </a:xfrm>
          </p:grpSpPr>
          <p:sp>
            <p:nvSpPr>
              <p:cNvPr id="22" name="Diamond 21">
                <a:extLst>
                  <a:ext uri="{FF2B5EF4-FFF2-40B4-BE49-F238E27FC236}">
                    <a16:creationId xmlns:a16="http://schemas.microsoft.com/office/drawing/2014/main" id="{3B1A9892-3A0D-4AA7-9761-D837586B9C67}"/>
                  </a:ext>
                </a:extLst>
              </p:cNvPr>
              <p:cNvSpPr/>
              <p:nvPr/>
            </p:nvSpPr>
            <p:spPr>
              <a:xfrm>
                <a:off x="1999320" y="1708557"/>
                <a:ext cx="1994038" cy="522509"/>
              </a:xfrm>
              <a:prstGeom prst="diamond">
                <a:avLst/>
              </a:prstGeom>
              <a:solidFill>
                <a:srgbClr val="80C602"/>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3" name="Diamond 22">
                <a:extLst>
                  <a:ext uri="{FF2B5EF4-FFF2-40B4-BE49-F238E27FC236}">
                    <a16:creationId xmlns:a16="http://schemas.microsoft.com/office/drawing/2014/main" id="{29204E86-1A01-44B4-B90A-1D35E7AC6F0C}"/>
                  </a:ext>
                </a:extLst>
              </p:cNvPr>
              <p:cNvSpPr/>
              <p:nvPr/>
            </p:nvSpPr>
            <p:spPr>
              <a:xfrm>
                <a:off x="1999320" y="3027251"/>
                <a:ext cx="1994038" cy="522509"/>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4" name="Freeform: Shape 23">
                <a:extLst>
                  <a:ext uri="{FF2B5EF4-FFF2-40B4-BE49-F238E27FC236}">
                    <a16:creationId xmlns:a16="http://schemas.microsoft.com/office/drawing/2014/main" id="{3765E7AD-CC3D-42C9-8AE9-65660F6BA87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5" name="Freeform: Shape 24">
                <a:extLst>
                  <a:ext uri="{FF2B5EF4-FFF2-40B4-BE49-F238E27FC236}">
                    <a16:creationId xmlns:a16="http://schemas.microsoft.com/office/drawing/2014/main" id="{DDF9D805-3FA4-4700-8B7A-8DCC0B0C6FB8}"/>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grpSp>
        <p:grpSp>
          <p:nvGrpSpPr>
            <p:cNvPr id="12" name="Group 11">
              <a:extLst>
                <a:ext uri="{FF2B5EF4-FFF2-40B4-BE49-F238E27FC236}">
                  <a16:creationId xmlns:a16="http://schemas.microsoft.com/office/drawing/2014/main" id="{28B90A2E-DFB5-438D-8073-3FA6FA568FCC}"/>
                </a:ext>
              </a:extLst>
            </p:cNvPr>
            <p:cNvGrpSpPr/>
            <p:nvPr/>
          </p:nvGrpSpPr>
          <p:grpSpPr>
            <a:xfrm>
              <a:off x="4650705" y="2095740"/>
              <a:ext cx="638358" cy="498984"/>
              <a:chOff x="1999320" y="1708557"/>
              <a:chExt cx="1994038" cy="1841203"/>
            </a:xfrm>
          </p:grpSpPr>
          <p:sp>
            <p:nvSpPr>
              <p:cNvPr id="18" name="Diamond 17">
                <a:extLst>
                  <a:ext uri="{FF2B5EF4-FFF2-40B4-BE49-F238E27FC236}">
                    <a16:creationId xmlns:a16="http://schemas.microsoft.com/office/drawing/2014/main" id="{AC13EB3D-B61A-4086-A012-2A564B352437}"/>
                  </a:ext>
                </a:extLst>
              </p:cNvPr>
              <p:cNvSpPr/>
              <p:nvPr/>
            </p:nvSpPr>
            <p:spPr>
              <a:xfrm>
                <a:off x="1999320" y="1708557"/>
                <a:ext cx="1994038" cy="522508"/>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19" name="Diamond 18">
                <a:extLst>
                  <a:ext uri="{FF2B5EF4-FFF2-40B4-BE49-F238E27FC236}">
                    <a16:creationId xmlns:a16="http://schemas.microsoft.com/office/drawing/2014/main" id="{02B716EA-C41D-4B75-B372-87BA841FB5D2}"/>
                  </a:ext>
                </a:extLst>
              </p:cNvPr>
              <p:cNvSpPr/>
              <p:nvPr/>
            </p:nvSpPr>
            <p:spPr>
              <a:xfrm>
                <a:off x="1999320" y="3027252"/>
                <a:ext cx="1994038" cy="522508"/>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0" name="Freeform: Shape 19">
                <a:extLst>
                  <a:ext uri="{FF2B5EF4-FFF2-40B4-BE49-F238E27FC236}">
                    <a16:creationId xmlns:a16="http://schemas.microsoft.com/office/drawing/2014/main" id="{1ED2CFB9-B6DB-4BC1-B3E7-55F3FA31789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21" name="Freeform: Shape 20">
                <a:extLst>
                  <a:ext uri="{FF2B5EF4-FFF2-40B4-BE49-F238E27FC236}">
                    <a16:creationId xmlns:a16="http://schemas.microsoft.com/office/drawing/2014/main" id="{CEE1E444-83EF-4AF1-8976-FCC6DA790ED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FFFFFF">
                  <a:lumMod val="8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grpSp>
        <p:grpSp>
          <p:nvGrpSpPr>
            <p:cNvPr id="13" name="Group 12">
              <a:extLst>
                <a:ext uri="{FF2B5EF4-FFF2-40B4-BE49-F238E27FC236}">
                  <a16:creationId xmlns:a16="http://schemas.microsoft.com/office/drawing/2014/main" id="{17EE8C38-2180-4165-A2CB-AD82592AA671}"/>
                </a:ext>
              </a:extLst>
            </p:cNvPr>
            <p:cNvGrpSpPr/>
            <p:nvPr/>
          </p:nvGrpSpPr>
          <p:grpSpPr>
            <a:xfrm>
              <a:off x="4279656" y="2190061"/>
              <a:ext cx="638358" cy="498985"/>
              <a:chOff x="1999320" y="1708557"/>
              <a:chExt cx="1994038" cy="1841203"/>
            </a:xfrm>
          </p:grpSpPr>
          <p:sp>
            <p:nvSpPr>
              <p:cNvPr id="14" name="Diamond 13">
                <a:extLst>
                  <a:ext uri="{FF2B5EF4-FFF2-40B4-BE49-F238E27FC236}">
                    <a16:creationId xmlns:a16="http://schemas.microsoft.com/office/drawing/2014/main" id="{98668CB9-628E-40C0-BFF6-6493021FD25F}"/>
                  </a:ext>
                </a:extLst>
              </p:cNvPr>
              <p:cNvSpPr/>
              <p:nvPr/>
            </p:nvSpPr>
            <p:spPr>
              <a:xfrm>
                <a:off x="1999320" y="1708557"/>
                <a:ext cx="1994038" cy="522509"/>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15" name="Diamond 14">
                <a:extLst>
                  <a:ext uri="{FF2B5EF4-FFF2-40B4-BE49-F238E27FC236}">
                    <a16:creationId xmlns:a16="http://schemas.microsoft.com/office/drawing/2014/main" id="{EED2FCCF-E7FA-45F6-8AF2-18EAD5F9CB5F}"/>
                  </a:ext>
                </a:extLst>
              </p:cNvPr>
              <p:cNvSpPr/>
              <p:nvPr/>
            </p:nvSpPr>
            <p:spPr>
              <a:xfrm>
                <a:off x="1999320" y="3027251"/>
                <a:ext cx="1994038" cy="522509"/>
              </a:xfrm>
              <a:prstGeom prst="diamond">
                <a:avLst/>
              </a:pr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16" name="Freeform: Shape 15">
                <a:extLst>
                  <a:ext uri="{FF2B5EF4-FFF2-40B4-BE49-F238E27FC236}">
                    <a16:creationId xmlns:a16="http://schemas.microsoft.com/office/drawing/2014/main" id="{141CC45F-CC23-4AA4-ADA2-9CCCE0FC4F76}"/>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FFFFF">
                  <a:lumMod val="9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sp>
            <p:nvSpPr>
              <p:cNvPr id="17" name="Freeform: Shape 16">
                <a:extLst>
                  <a:ext uri="{FF2B5EF4-FFF2-40B4-BE49-F238E27FC236}">
                    <a16:creationId xmlns:a16="http://schemas.microsoft.com/office/drawing/2014/main" id="{4287F555-37B4-422D-BEAB-165E6CCB3AD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ヒラギノ角ゴ Pro W3"/>
                  <a:cs typeface="+mn-cs"/>
                </a:endParaRPr>
              </a:p>
            </p:txBody>
          </p:sp>
        </p:grpSp>
      </p:grpSp>
      <p:pic>
        <p:nvPicPr>
          <p:cNvPr id="32" name="Picture 31">
            <a:extLst>
              <a:ext uri="{FF2B5EF4-FFF2-40B4-BE49-F238E27FC236}">
                <a16:creationId xmlns:a16="http://schemas.microsoft.com/office/drawing/2014/main" id="{5CCBA496-D9EE-49C1-89E4-D0AE4071E350}"/>
              </a:ext>
            </a:extLst>
          </p:cNvPr>
          <p:cNvPicPr>
            <a:picLocks noChangeAspect="1"/>
          </p:cNvPicPr>
          <p:nvPr/>
        </p:nvPicPr>
        <p:blipFill>
          <a:blip r:embed="rId4"/>
          <a:stretch>
            <a:fillRect/>
          </a:stretch>
        </p:blipFill>
        <p:spPr>
          <a:xfrm>
            <a:off x="4194386" y="4429186"/>
            <a:ext cx="704501" cy="842577"/>
          </a:xfrm>
          <a:prstGeom prst="rect">
            <a:avLst/>
          </a:prstGeom>
        </p:spPr>
      </p:pic>
      <p:pic>
        <p:nvPicPr>
          <p:cNvPr id="33" name="Picture 32">
            <a:extLst>
              <a:ext uri="{FF2B5EF4-FFF2-40B4-BE49-F238E27FC236}">
                <a16:creationId xmlns:a16="http://schemas.microsoft.com/office/drawing/2014/main" id="{A5528193-EFFC-4F09-BAA6-A2D0B093523D}"/>
              </a:ext>
            </a:extLst>
          </p:cNvPr>
          <p:cNvPicPr>
            <a:picLocks noChangeAspect="1"/>
          </p:cNvPicPr>
          <p:nvPr/>
        </p:nvPicPr>
        <p:blipFill>
          <a:blip r:embed="rId5"/>
          <a:stretch>
            <a:fillRect/>
          </a:stretch>
        </p:blipFill>
        <p:spPr>
          <a:xfrm>
            <a:off x="573452" y="4547351"/>
            <a:ext cx="765197" cy="704278"/>
          </a:xfrm>
          <a:prstGeom prst="rect">
            <a:avLst/>
          </a:prstGeom>
        </p:spPr>
      </p:pic>
      <p:pic>
        <p:nvPicPr>
          <p:cNvPr id="34" name="Picture 33">
            <a:extLst>
              <a:ext uri="{FF2B5EF4-FFF2-40B4-BE49-F238E27FC236}">
                <a16:creationId xmlns:a16="http://schemas.microsoft.com/office/drawing/2014/main" id="{BBAEB1ED-AA36-4403-9446-C6A10C5A9737}"/>
              </a:ext>
            </a:extLst>
          </p:cNvPr>
          <p:cNvPicPr>
            <a:picLocks noChangeAspect="1"/>
          </p:cNvPicPr>
          <p:nvPr/>
        </p:nvPicPr>
        <p:blipFill>
          <a:blip r:embed="rId6"/>
          <a:stretch>
            <a:fillRect/>
          </a:stretch>
        </p:blipFill>
        <p:spPr>
          <a:xfrm>
            <a:off x="7754624" y="4527308"/>
            <a:ext cx="639229" cy="646331"/>
          </a:xfrm>
          <a:prstGeom prst="rect">
            <a:avLst/>
          </a:prstGeom>
        </p:spPr>
      </p:pic>
      <p:sp>
        <p:nvSpPr>
          <p:cNvPr id="2" name="RefTextBox123">
            <a:extLst>
              <a:ext uri="{FF2B5EF4-FFF2-40B4-BE49-F238E27FC236}">
                <a16:creationId xmlns:a16="http://schemas.microsoft.com/office/drawing/2014/main" id="{27E5DF40-3108-B2F8-9ADE-10BA97ECA73E}"/>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157059708</a:t>
            </a:r>
          </a:p>
        </p:txBody>
      </p:sp>
    </p:spTree>
    <p:custDataLst>
      <p:tags r:id="rId1"/>
    </p:custDataLst>
    <p:extLst>
      <p:ext uri="{BB962C8B-B14F-4D97-AF65-F5344CB8AC3E}">
        <p14:creationId xmlns:p14="http://schemas.microsoft.com/office/powerpoint/2010/main" val="28952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2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63550" y="292100"/>
            <a:ext cx="850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pitchFamily="18" charset="0"/>
                <a:ea typeface="ヒラギノ角ゴ Pro W3"/>
                <a:cs typeface="Times New Roman" pitchFamily="18" charset="0"/>
              </a:rPr>
              <a:t>cash lump sum.</a:t>
            </a:r>
          </a:p>
        </p:txBody>
      </p:sp>
      <p:grpSp>
        <p:nvGrpSpPr>
          <p:cNvPr id="46" name="Group 45"/>
          <p:cNvGrpSpPr/>
          <p:nvPr/>
        </p:nvGrpSpPr>
        <p:grpSpPr>
          <a:xfrm>
            <a:off x="2666531" y="770031"/>
            <a:ext cx="2880000" cy="2880000"/>
            <a:chOff x="3132000" y="1973942"/>
            <a:chExt cx="2880000" cy="2880000"/>
          </a:xfrm>
          <a:scene3d>
            <a:camera prst="perspectiveRelaxed">
              <a:rot lat="17700000" lon="0" rev="0"/>
            </a:camera>
            <a:lightRig rig="harsh" dir="t"/>
          </a:scene3d>
        </p:grpSpPr>
        <p:sp>
          <p:nvSpPr>
            <p:cNvPr id="47" name="Freeform 46"/>
            <p:cNvSpPr/>
            <p:nvPr/>
          </p:nvSpPr>
          <p:spPr>
            <a:xfrm>
              <a:off x="4572000" y="1973942"/>
              <a:ext cx="1440000" cy="1440000"/>
            </a:xfrm>
            <a:custGeom>
              <a:avLst/>
              <a:gdLst>
                <a:gd name="connsiteX0" fmla="*/ 0 w 1440000"/>
                <a:gd name="connsiteY0" fmla="*/ 0 h 1440000"/>
                <a:gd name="connsiteX1" fmla="*/ 1440000 w 1440000"/>
                <a:gd name="connsiteY1" fmla="*/ 144000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cubicBezTo>
                    <a:pt x="795290" y="0"/>
                    <a:pt x="1440000" y="644710"/>
                    <a:pt x="1440000" y="1440000"/>
                  </a:cubicBezTo>
                  <a:lnTo>
                    <a:pt x="0" y="1440000"/>
                  </a:lnTo>
                  <a:close/>
                </a:path>
              </a:pathLst>
            </a:custGeom>
            <a:solidFill>
              <a:srgbClr val="7DC202"/>
            </a:solidFill>
            <a:ln w="25400" cap="flat" cmpd="sng" algn="ctr">
              <a:noFill/>
              <a:prstDash val="solid"/>
            </a:ln>
            <a:effectLst/>
            <a:scene3d>
              <a:camera prst="perspectiveFront"/>
              <a:lightRig rig="twoPt" dir="t"/>
            </a:scene3d>
            <a:sp3d z="171450" extrusionH="317500" prstMaterial="metal">
              <a:bevelT/>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ヒラギノ角ゴ Pro W3"/>
                <a:cs typeface="+mn-cs"/>
              </a:endParaRPr>
            </a:p>
          </p:txBody>
        </p:sp>
        <p:sp>
          <p:nvSpPr>
            <p:cNvPr id="48" name="Pie 47"/>
            <p:cNvSpPr/>
            <p:nvPr/>
          </p:nvSpPr>
          <p:spPr>
            <a:xfrm>
              <a:off x="3132000" y="1973942"/>
              <a:ext cx="2880000" cy="2880000"/>
            </a:xfrm>
            <a:prstGeom prst="pie">
              <a:avLst/>
            </a:prstGeom>
            <a:solidFill>
              <a:srgbClr val="4F81BD"/>
            </a:solidFill>
            <a:ln w="25400" cap="flat" cmpd="sng" algn="ctr">
              <a:noFill/>
              <a:prstDash val="solid"/>
            </a:ln>
            <a:effectLst/>
            <a:scene3d>
              <a:camera prst="perspectiveFront"/>
              <a:lightRig rig="twoPt" dir="t"/>
            </a:scene3d>
            <a:sp3d extrusionH="317500" prstMaterial="metal">
              <a:bevelT/>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ヒラギノ角ゴ Pro W3"/>
                <a:cs typeface="+mn-cs"/>
              </a:endParaRPr>
            </a:p>
          </p:txBody>
        </p:sp>
      </p:grpSp>
      <p:grpSp>
        <p:nvGrpSpPr>
          <p:cNvPr id="49" name="Group 48"/>
          <p:cNvGrpSpPr/>
          <p:nvPr/>
        </p:nvGrpSpPr>
        <p:grpSpPr>
          <a:xfrm>
            <a:off x="4800031" y="1336466"/>
            <a:ext cx="1651495" cy="514541"/>
            <a:chOff x="5265500" y="2540377"/>
            <a:chExt cx="1651495" cy="514541"/>
          </a:xfrm>
        </p:grpSpPr>
        <p:grpSp>
          <p:nvGrpSpPr>
            <p:cNvPr id="50" name="Group 49"/>
            <p:cNvGrpSpPr/>
            <p:nvPr/>
          </p:nvGrpSpPr>
          <p:grpSpPr>
            <a:xfrm>
              <a:off x="5292000" y="2583544"/>
              <a:ext cx="1567542" cy="449942"/>
              <a:chOff x="5292000" y="2583544"/>
              <a:chExt cx="1567542" cy="449942"/>
            </a:xfrm>
          </p:grpSpPr>
          <p:cxnSp>
            <p:nvCxnSpPr>
              <p:cNvPr id="53" name="Straight Connector 52"/>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54" name="Straight Connector 53"/>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51" name="Oval 50"/>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sp>
          <p:nvSpPr>
            <p:cNvPr id="52" name="Oval 51"/>
            <p:cNvSpPr/>
            <p:nvPr/>
          </p:nvSpPr>
          <p:spPr>
            <a:xfrm>
              <a:off x="6830661"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grpSp>
      <p:grpSp>
        <p:nvGrpSpPr>
          <p:cNvPr id="55" name="Group 54"/>
          <p:cNvGrpSpPr/>
          <p:nvPr/>
        </p:nvGrpSpPr>
        <p:grpSpPr>
          <a:xfrm flipH="1" flipV="1">
            <a:off x="2455036" y="3135490"/>
            <a:ext cx="1651495" cy="514541"/>
            <a:chOff x="5265500" y="2540377"/>
            <a:chExt cx="1651495" cy="514541"/>
          </a:xfrm>
        </p:grpSpPr>
        <p:grpSp>
          <p:nvGrpSpPr>
            <p:cNvPr id="56" name="Group 55"/>
            <p:cNvGrpSpPr/>
            <p:nvPr/>
          </p:nvGrpSpPr>
          <p:grpSpPr>
            <a:xfrm>
              <a:off x="5292000" y="2583544"/>
              <a:ext cx="1567542" cy="449942"/>
              <a:chOff x="5292000" y="2583544"/>
              <a:chExt cx="1567542" cy="449942"/>
            </a:xfrm>
          </p:grpSpPr>
          <p:cxnSp>
            <p:nvCxnSpPr>
              <p:cNvPr id="59" name="Straight Connector 58"/>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60" name="Straight Connector 59"/>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57" name="Oval 56"/>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sp>
          <p:nvSpPr>
            <p:cNvPr id="58" name="Oval 57"/>
            <p:cNvSpPr/>
            <p:nvPr/>
          </p:nvSpPr>
          <p:spPr>
            <a:xfrm>
              <a:off x="6830661"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grpSp>
      <p:grpSp>
        <p:nvGrpSpPr>
          <p:cNvPr id="61" name="Group 60"/>
          <p:cNvGrpSpPr/>
          <p:nvPr/>
        </p:nvGrpSpPr>
        <p:grpSpPr>
          <a:xfrm>
            <a:off x="5977280" y="1151800"/>
            <a:ext cx="2108269" cy="692818"/>
            <a:chOff x="6442749" y="2355711"/>
            <a:chExt cx="2108269" cy="692818"/>
          </a:xfrm>
        </p:grpSpPr>
        <p:sp>
          <p:nvSpPr>
            <p:cNvPr id="62" name="Rectangle 61"/>
            <p:cNvSpPr/>
            <p:nvPr/>
          </p:nvSpPr>
          <p:spPr>
            <a:xfrm>
              <a:off x="7128834" y="2355711"/>
              <a:ext cx="69762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rgbClr val="7DAE22"/>
                  </a:solidFill>
                  <a:effectLst/>
                  <a:uLnTx/>
                  <a:uFillTx/>
                  <a:latin typeface="Arial"/>
                  <a:ea typeface="ヒラギノ角ゴ Pro W3"/>
                  <a:cs typeface="Arial" pitchFamily="34" charset="0"/>
                </a:rPr>
                <a:t>25%</a:t>
              </a:r>
              <a:endParaRPr kumimoji="0" lang="en-GB" sz="2000" b="1" i="0" u="none" strike="noStrike" kern="1200" cap="none" spc="0" normalizeH="0" baseline="0" noProof="0">
                <a:ln>
                  <a:noFill/>
                </a:ln>
                <a:solidFill>
                  <a:srgbClr val="7DAE22"/>
                </a:solidFill>
                <a:effectLst/>
                <a:uLnTx/>
                <a:uFillTx/>
                <a:latin typeface="Futura Medium"/>
                <a:ea typeface="ヒラギノ角ゴ Pro W3"/>
                <a:cs typeface="Times New Roman" pitchFamily="18" charset="0"/>
              </a:endParaRPr>
            </a:p>
          </p:txBody>
        </p:sp>
        <p:sp>
          <p:nvSpPr>
            <p:cNvPr id="63" name="Rectangle 62"/>
            <p:cNvSpPr/>
            <p:nvPr/>
          </p:nvSpPr>
          <p:spPr>
            <a:xfrm>
              <a:off x="6442749" y="2679197"/>
              <a:ext cx="2108269"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Tax-free lump sum</a:t>
              </a:r>
              <a:endParaRPr kumimoji="0" lang="en-GB" sz="1800" b="0" i="0" u="none" strike="noStrike" kern="1200" cap="none" spc="0" normalizeH="0" baseline="0" noProof="0" dirty="0">
                <a:ln>
                  <a:noFill/>
                </a:ln>
                <a:solidFill>
                  <a:srgbClr val="000000"/>
                </a:solidFill>
                <a:effectLst/>
                <a:uLnTx/>
                <a:uFillTx/>
                <a:latin typeface="Futura Medium"/>
                <a:ea typeface="ヒラギノ角ゴ Pro W3"/>
                <a:cs typeface="Times New Roman" pitchFamily="18" charset="0"/>
              </a:endParaRPr>
            </a:p>
          </p:txBody>
        </p:sp>
      </p:grpSp>
      <p:grpSp>
        <p:nvGrpSpPr>
          <p:cNvPr id="64" name="Group 63"/>
          <p:cNvGrpSpPr/>
          <p:nvPr/>
        </p:nvGrpSpPr>
        <p:grpSpPr>
          <a:xfrm>
            <a:off x="1034390" y="3381893"/>
            <a:ext cx="2121093" cy="762222"/>
            <a:chOff x="1499859" y="4585804"/>
            <a:chExt cx="2121093" cy="762222"/>
          </a:xfrm>
        </p:grpSpPr>
        <p:sp>
          <p:nvSpPr>
            <p:cNvPr id="65" name="Rectangle 64"/>
            <p:cNvSpPr/>
            <p:nvPr/>
          </p:nvSpPr>
          <p:spPr>
            <a:xfrm>
              <a:off x="2160297" y="4585804"/>
              <a:ext cx="69762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rgbClr val="567CAA"/>
                  </a:solidFill>
                  <a:effectLst/>
                  <a:uLnTx/>
                  <a:uFillTx/>
                  <a:latin typeface="Arial"/>
                  <a:ea typeface="ヒラギノ角ゴ Pro W3"/>
                  <a:cs typeface="Arial" pitchFamily="34" charset="0"/>
                </a:rPr>
                <a:t>75%</a:t>
              </a:r>
              <a:endParaRPr kumimoji="0" lang="en-GB" sz="2000" b="1" i="0" u="none" strike="noStrike" kern="1200" cap="none" spc="0" normalizeH="0" baseline="0" noProof="0">
                <a:ln>
                  <a:noFill/>
                </a:ln>
                <a:solidFill>
                  <a:srgbClr val="567CAA"/>
                </a:solidFill>
                <a:effectLst/>
                <a:uLnTx/>
                <a:uFillTx/>
                <a:latin typeface="Futura Medium"/>
                <a:ea typeface="ヒラギノ角ゴ Pro W3"/>
                <a:cs typeface="Times New Roman" pitchFamily="18" charset="0"/>
              </a:endParaRPr>
            </a:p>
          </p:txBody>
        </p:sp>
        <p:sp>
          <p:nvSpPr>
            <p:cNvPr id="66" name="Rectangle 65"/>
            <p:cNvSpPr/>
            <p:nvPr/>
          </p:nvSpPr>
          <p:spPr>
            <a:xfrm>
              <a:off x="1499859" y="4978694"/>
              <a:ext cx="212109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Taxable lump sum</a:t>
              </a:r>
              <a:endParaRPr kumimoji="0" lang="en-GB" sz="1800" b="0" i="0" u="none" strike="noStrike" kern="1200" cap="none" spc="0" normalizeH="0" baseline="0" noProof="0" dirty="0">
                <a:ln>
                  <a:noFill/>
                </a:ln>
                <a:solidFill>
                  <a:srgbClr val="000000"/>
                </a:solidFill>
                <a:effectLst/>
                <a:uLnTx/>
                <a:uFillTx/>
                <a:latin typeface="Futura Medium"/>
                <a:ea typeface="ヒラギノ角ゴ Pro W3"/>
                <a:cs typeface="Times New Roman" pitchFamily="18" charset="0"/>
              </a:endParaRPr>
            </a:p>
          </p:txBody>
        </p:sp>
      </p:grpSp>
      <p:sp>
        <p:nvSpPr>
          <p:cNvPr id="25" name="Rectangle 24"/>
          <p:cNvSpPr/>
          <p:nvPr/>
        </p:nvSpPr>
        <p:spPr>
          <a:xfrm>
            <a:off x="445725" y="4534923"/>
            <a:ext cx="7689282" cy="1077218"/>
          </a:xfrm>
          <a:prstGeom prst="rect">
            <a:avLst/>
          </a:prstGeom>
        </p:spPr>
        <p:txBody>
          <a:bodyPr wrap="square">
            <a:spAutoFit/>
          </a:bodyPr>
          <a:lstStyle/>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The taxable lump sum is taxed in the year of receipt</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This could lead to a significant tax charge</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sz="1800" b="0" i="0" u="none" strike="noStrike" kern="0" cap="none" spc="0" normalizeH="0" baseline="0" noProof="0" dirty="0">
                <a:ln>
                  <a:noFill/>
                </a:ln>
                <a:solidFill>
                  <a:srgbClr val="000000"/>
                </a:solidFill>
                <a:effectLst/>
                <a:uLnTx/>
                <a:uFillTx/>
                <a:latin typeface="Arial"/>
                <a:ea typeface="ヒラギノ角ゴ Pro W3"/>
                <a:cs typeface="Arial" pitchFamily="34" charset="0"/>
              </a:rPr>
              <a:t>There is the option to receive a series of lump sums</a:t>
            </a:r>
          </a:p>
        </p:txBody>
      </p:sp>
      <p:sp>
        <p:nvSpPr>
          <p:cNvPr id="2" name="RefTextBox123">
            <a:extLst>
              <a:ext uri="{FF2B5EF4-FFF2-40B4-BE49-F238E27FC236}">
                <a16:creationId xmlns:a16="http://schemas.microsoft.com/office/drawing/2014/main" id="{DA6F911B-8AC2-4DE3-B6B6-84E99B443F65}"/>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475807093</a:t>
            </a:r>
          </a:p>
        </p:txBody>
      </p:sp>
    </p:spTree>
    <p:custDataLst>
      <p:tags r:id="rId1"/>
    </p:custDataLst>
    <p:extLst>
      <p:ext uri="{BB962C8B-B14F-4D97-AF65-F5344CB8AC3E}">
        <p14:creationId xmlns:p14="http://schemas.microsoft.com/office/powerpoint/2010/main" val="23720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bg/>
                                          </p:spTgt>
                                        </p:tgtEl>
                                        <p:attrNameLst>
                                          <p:attrName>style.visibility</p:attrName>
                                        </p:attrNameLst>
                                      </p:cBhvr>
                                      <p:to>
                                        <p:strVal val="visible"/>
                                      </p:to>
                                    </p:set>
                                    <p:animEffect transition="in" filter="wipe(left)">
                                      <p:cBhvr>
                                        <p:cTn id="7" dur="500"/>
                                        <p:tgtEl>
                                          <p:spTgt spid="49">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bg/>
                                          </p:spTgt>
                                        </p:tgtEl>
                                        <p:attrNameLst>
                                          <p:attrName>style.visibility</p:attrName>
                                        </p:attrNameLst>
                                      </p:cBhvr>
                                      <p:to>
                                        <p:strVal val="visible"/>
                                      </p:to>
                                    </p:set>
                                    <p:animEffect transition="in" filter="fade">
                                      <p:cBhvr>
                                        <p:cTn id="11" dur="500"/>
                                        <p:tgtEl>
                                          <p:spTgt spid="61">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5">
                                            <p:bg/>
                                          </p:spTgt>
                                        </p:tgtEl>
                                        <p:attrNameLst>
                                          <p:attrName>style.visibility</p:attrName>
                                        </p:attrNameLst>
                                      </p:cBhvr>
                                      <p:to>
                                        <p:strVal val="visible"/>
                                      </p:to>
                                    </p:set>
                                    <p:animEffect transition="in" filter="wipe(right)">
                                      <p:cBhvr>
                                        <p:cTn id="16" dur="500"/>
                                        <p:tgtEl>
                                          <p:spTgt spid="55">
                                            <p:bg/>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4">
                                            <p:bg/>
                                          </p:spTgt>
                                        </p:tgtEl>
                                        <p:attrNameLst>
                                          <p:attrName>style.visibility</p:attrName>
                                        </p:attrNameLst>
                                      </p:cBhvr>
                                      <p:to>
                                        <p:strVal val="visible"/>
                                      </p:to>
                                    </p:set>
                                    <p:animEffect transition="in" filter="fade">
                                      <p:cBhvr>
                                        <p:cTn id="20" dur="500"/>
                                        <p:tgtEl>
                                          <p:spTgt spid="64">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wipe(left)">
                                      <p:cBhvr>
                                        <p:cTn id="25" dur="5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xEl>
                                              <p:pRg st="1" end="1"/>
                                            </p:txEl>
                                          </p:spTgt>
                                        </p:tgtEl>
                                        <p:attrNameLst>
                                          <p:attrName>style.visibility</p:attrName>
                                        </p:attrNameLst>
                                      </p:cBhvr>
                                      <p:to>
                                        <p:strVal val="visible"/>
                                      </p:to>
                                    </p:set>
                                    <p:animEffect transition="in" filter="wipe(left)">
                                      <p:cBhvr>
                                        <p:cTn id="30" dur="500"/>
                                        <p:tgtEl>
                                          <p:spTgt spid="2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Effect transition="in" filter="wipe(left)">
                                      <p:cBhvr>
                                        <p:cTn id="35"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63550" y="292100"/>
            <a:ext cx="850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flexi access drawdown.</a:t>
            </a:r>
          </a:p>
        </p:txBody>
      </p:sp>
      <p:grpSp>
        <p:nvGrpSpPr>
          <p:cNvPr id="24" name="Group 23"/>
          <p:cNvGrpSpPr/>
          <p:nvPr/>
        </p:nvGrpSpPr>
        <p:grpSpPr>
          <a:xfrm>
            <a:off x="3132000" y="1090344"/>
            <a:ext cx="2880000" cy="2880000"/>
            <a:chOff x="3132000" y="1973942"/>
            <a:chExt cx="2880000" cy="2880000"/>
          </a:xfrm>
          <a:scene3d>
            <a:camera prst="perspectiveRelaxed">
              <a:rot lat="17700000" lon="0" rev="0"/>
            </a:camera>
            <a:lightRig rig="harsh" dir="t"/>
          </a:scene3d>
        </p:grpSpPr>
        <p:sp>
          <p:nvSpPr>
            <p:cNvPr id="25" name="Freeform 24"/>
            <p:cNvSpPr/>
            <p:nvPr/>
          </p:nvSpPr>
          <p:spPr>
            <a:xfrm>
              <a:off x="3132000" y="1973942"/>
              <a:ext cx="2880000" cy="2880000"/>
            </a:xfrm>
            <a:custGeom>
              <a:avLst/>
              <a:gdLst>
                <a:gd name="connsiteX0" fmla="*/ 1440000 w 2880000"/>
                <a:gd name="connsiteY0" fmla="*/ 1440000 h 2880000"/>
                <a:gd name="connsiteX1" fmla="*/ 2880000 w 2880000"/>
                <a:gd name="connsiteY1" fmla="*/ 1440000 h 2880000"/>
                <a:gd name="connsiteX2" fmla="*/ 1440000 w 2880000"/>
                <a:gd name="connsiteY2" fmla="*/ 2880000 h 2880000"/>
                <a:gd name="connsiteX3" fmla="*/ 753611 w 2880000"/>
                <a:gd name="connsiteY3" fmla="*/ 2706200 h 2880000"/>
                <a:gd name="connsiteX4" fmla="*/ 699169 w 2880000"/>
                <a:gd name="connsiteY4" fmla="*/ 2673126 h 2880000"/>
                <a:gd name="connsiteX5" fmla="*/ 1440000 w 2880000"/>
                <a:gd name="connsiteY5" fmla="*/ 0 h 2880000"/>
                <a:gd name="connsiteX6" fmla="*/ 1440000 w 2880000"/>
                <a:gd name="connsiteY6" fmla="*/ 1440000 h 2880000"/>
                <a:gd name="connsiteX7" fmla="*/ 530347 w 2880000"/>
                <a:gd name="connsiteY7" fmla="*/ 2555901 h 2880000"/>
                <a:gd name="connsiteX8" fmla="*/ 524026 w 2880000"/>
                <a:gd name="connsiteY8" fmla="*/ 2551174 h 2880000"/>
                <a:gd name="connsiteX9" fmla="*/ 0 w 2880000"/>
                <a:gd name="connsiteY9" fmla="*/ 1440000 h 2880000"/>
                <a:gd name="connsiteX10" fmla="*/ 1440000 w 2880000"/>
                <a:gd name="connsiteY10"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0" h="2880000">
                  <a:moveTo>
                    <a:pt x="1440000" y="1440000"/>
                  </a:moveTo>
                  <a:lnTo>
                    <a:pt x="2880000" y="1440000"/>
                  </a:lnTo>
                  <a:cubicBezTo>
                    <a:pt x="2880000" y="2235290"/>
                    <a:pt x="2235290" y="2880000"/>
                    <a:pt x="1440000" y="2880000"/>
                  </a:cubicBezTo>
                  <a:cubicBezTo>
                    <a:pt x="1191472" y="2880000"/>
                    <a:pt x="957649" y="2817040"/>
                    <a:pt x="753611" y="2706200"/>
                  </a:cubicBezTo>
                  <a:lnTo>
                    <a:pt x="699169" y="2673126"/>
                  </a:lnTo>
                  <a:close/>
                  <a:moveTo>
                    <a:pt x="1440000" y="0"/>
                  </a:moveTo>
                  <a:lnTo>
                    <a:pt x="1440000" y="1440000"/>
                  </a:lnTo>
                  <a:lnTo>
                    <a:pt x="530347" y="2555901"/>
                  </a:lnTo>
                  <a:lnTo>
                    <a:pt x="524026" y="2551174"/>
                  </a:lnTo>
                  <a:cubicBezTo>
                    <a:pt x="203990" y="2287057"/>
                    <a:pt x="0" y="1887351"/>
                    <a:pt x="0" y="1440000"/>
                  </a:cubicBezTo>
                  <a:cubicBezTo>
                    <a:pt x="0" y="644710"/>
                    <a:pt x="644710" y="0"/>
                    <a:pt x="1440000" y="0"/>
                  </a:cubicBezTo>
                  <a:close/>
                </a:path>
              </a:pathLst>
            </a:custGeom>
            <a:solidFill>
              <a:srgbClr val="4F81BD"/>
            </a:solidFill>
            <a:ln w="25400" cap="flat" cmpd="sng" algn="ctr">
              <a:noFill/>
              <a:prstDash val="solid"/>
            </a:ln>
            <a:effectLst/>
            <a:scene3d>
              <a:camera prst="perspectiveFront"/>
              <a:lightRig rig="twoPt" dir="t"/>
            </a:scene3d>
            <a:sp3d extrusionH="317500" prstMaterial="metal">
              <a:bevelT/>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ヒラギノ角ゴ Pro W3"/>
                <a:cs typeface="+mn-cs"/>
              </a:endParaRPr>
            </a:p>
          </p:txBody>
        </p:sp>
        <p:sp>
          <p:nvSpPr>
            <p:cNvPr id="26" name="Pie 25"/>
            <p:cNvSpPr/>
            <p:nvPr/>
          </p:nvSpPr>
          <p:spPr>
            <a:xfrm>
              <a:off x="3132000" y="1973942"/>
              <a:ext cx="2880000" cy="2880000"/>
            </a:xfrm>
            <a:prstGeom prst="pie">
              <a:avLst>
                <a:gd name="adj1" fmla="val 7259784"/>
                <a:gd name="adj2" fmla="val 7751163"/>
              </a:avLst>
            </a:prstGeom>
            <a:solidFill>
              <a:schemeClr val="accent6"/>
            </a:solidFill>
            <a:ln w="25400" cap="flat" cmpd="sng" algn="ctr">
              <a:noFill/>
              <a:prstDash val="solid"/>
            </a:ln>
            <a:effectLst/>
            <a:scene3d>
              <a:camera prst="perspectiveFront"/>
              <a:lightRig rig="twoPt" dir="t"/>
            </a:scene3d>
            <a:sp3d z="114300" extrusionH="317500" prstMaterial="metal">
              <a:bevelT/>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ヒラギノ角ゴ Pro W3"/>
                <a:cs typeface="+mn-cs"/>
              </a:endParaRPr>
            </a:p>
          </p:txBody>
        </p:sp>
        <p:sp>
          <p:nvSpPr>
            <p:cNvPr id="27" name="Freeform 26"/>
            <p:cNvSpPr/>
            <p:nvPr/>
          </p:nvSpPr>
          <p:spPr>
            <a:xfrm>
              <a:off x="4572000" y="1973942"/>
              <a:ext cx="1440000" cy="1440000"/>
            </a:xfrm>
            <a:custGeom>
              <a:avLst/>
              <a:gdLst>
                <a:gd name="connsiteX0" fmla="*/ 0 w 1440000"/>
                <a:gd name="connsiteY0" fmla="*/ 0 h 1440000"/>
                <a:gd name="connsiteX1" fmla="*/ 1440000 w 1440000"/>
                <a:gd name="connsiteY1" fmla="*/ 144000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cubicBezTo>
                    <a:pt x="795290" y="0"/>
                    <a:pt x="1440000" y="644710"/>
                    <a:pt x="1440000" y="1440000"/>
                  </a:cubicBezTo>
                  <a:lnTo>
                    <a:pt x="0" y="1440000"/>
                  </a:lnTo>
                  <a:close/>
                </a:path>
              </a:pathLst>
            </a:custGeom>
            <a:solidFill>
              <a:srgbClr val="7DC202"/>
            </a:solidFill>
            <a:ln w="25400" cap="flat" cmpd="sng" algn="ctr">
              <a:noFill/>
              <a:prstDash val="solid"/>
            </a:ln>
            <a:effectLst/>
            <a:scene3d>
              <a:camera prst="perspectiveFront"/>
              <a:lightRig rig="twoPt" dir="t"/>
            </a:scene3d>
            <a:sp3d z="171450" extrusionH="317500" prstMaterial="metal">
              <a:bevelT/>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ヒラギノ角ゴ Pro W3"/>
                <a:cs typeface="+mn-cs"/>
              </a:endParaRPr>
            </a:p>
          </p:txBody>
        </p:sp>
      </p:grpSp>
      <p:grpSp>
        <p:nvGrpSpPr>
          <p:cNvPr id="30" name="Group 29"/>
          <p:cNvGrpSpPr/>
          <p:nvPr/>
        </p:nvGrpSpPr>
        <p:grpSpPr>
          <a:xfrm>
            <a:off x="5265500" y="1656779"/>
            <a:ext cx="1425638" cy="514541"/>
            <a:chOff x="5265500" y="2540377"/>
            <a:chExt cx="1425638" cy="514541"/>
          </a:xfrm>
        </p:grpSpPr>
        <p:grpSp>
          <p:nvGrpSpPr>
            <p:cNvPr id="32" name="Group 31"/>
            <p:cNvGrpSpPr/>
            <p:nvPr/>
          </p:nvGrpSpPr>
          <p:grpSpPr>
            <a:xfrm>
              <a:off x="5292000" y="2583544"/>
              <a:ext cx="1312804" cy="449942"/>
              <a:chOff x="5292000" y="2583544"/>
              <a:chExt cx="1312804" cy="449942"/>
            </a:xfrm>
          </p:grpSpPr>
          <p:cxnSp>
            <p:nvCxnSpPr>
              <p:cNvPr id="35" name="Straight Connector 34"/>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36" name="Straight Connector 35"/>
              <p:cNvCxnSpPr>
                <a:endCxn id="34" idx="2"/>
              </p:cNvCxnSpPr>
              <p:nvPr/>
            </p:nvCxnSpPr>
            <p:spPr>
              <a:xfrm flipV="1">
                <a:off x="5292000" y="2583544"/>
                <a:ext cx="1312804" cy="1476"/>
              </a:xfrm>
              <a:prstGeom prst="line">
                <a:avLst/>
              </a:prstGeom>
              <a:noFill/>
              <a:ln w="28575" cap="flat" cmpd="sng" algn="ctr">
                <a:solidFill>
                  <a:sysClr val="window" lastClr="FFFFFF">
                    <a:lumMod val="75000"/>
                  </a:sysClr>
                </a:solidFill>
                <a:prstDash val="solid"/>
              </a:ln>
              <a:effectLst/>
            </p:spPr>
          </p:cxnSp>
        </p:grpSp>
        <p:sp>
          <p:nvSpPr>
            <p:cNvPr id="33" name="Oval 32"/>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sp>
          <p:nvSpPr>
            <p:cNvPr id="34" name="Oval 33"/>
            <p:cNvSpPr/>
            <p:nvPr/>
          </p:nvSpPr>
          <p:spPr>
            <a:xfrm>
              <a:off x="6604804"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grpSp>
      <p:sp>
        <p:nvSpPr>
          <p:cNvPr id="37" name="Rectangle 36"/>
          <p:cNvSpPr/>
          <p:nvPr/>
        </p:nvSpPr>
        <p:spPr>
          <a:xfrm>
            <a:off x="6732000" y="1472113"/>
            <a:ext cx="1423788"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rgbClr val="7DAE22"/>
                </a:solidFill>
                <a:effectLst/>
                <a:uLnTx/>
                <a:uFillTx/>
                <a:latin typeface="Arial"/>
                <a:ea typeface="ヒラギノ角ゴ Pro W3"/>
                <a:cs typeface="Arial" pitchFamily="34" charset="0"/>
              </a:rPr>
              <a:t>Up to 25%</a:t>
            </a:r>
            <a:endParaRPr kumimoji="0" lang="en-GB" sz="2000" b="1" i="0" u="none" strike="noStrike" kern="1200" cap="none" spc="0" normalizeH="0" baseline="0" noProof="0">
              <a:ln>
                <a:noFill/>
              </a:ln>
              <a:solidFill>
                <a:srgbClr val="7DAE22"/>
              </a:solidFill>
              <a:effectLst/>
              <a:uLnTx/>
              <a:uFillTx/>
              <a:latin typeface="Futura Medium"/>
              <a:ea typeface="ヒラギノ角ゴ Pro W3"/>
              <a:cs typeface="Times New Roman" pitchFamily="18" charset="0"/>
            </a:endParaRPr>
          </a:p>
        </p:txBody>
      </p:sp>
      <p:sp>
        <p:nvSpPr>
          <p:cNvPr id="38" name="Rectangle 37"/>
          <p:cNvSpPr/>
          <p:nvPr/>
        </p:nvSpPr>
        <p:spPr>
          <a:xfrm>
            <a:off x="6167658" y="1867831"/>
            <a:ext cx="2733907"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ヒラギノ角ゴ Pro W3"/>
                <a:cs typeface="Arial" pitchFamily="34" charset="0"/>
              </a:rPr>
              <a:t>Tax-free cash or opt to receive tax-free cash gradually</a:t>
            </a:r>
            <a:endParaRPr kumimoji="0" lang="en-GB" sz="1600" b="0" i="0" u="none" strike="noStrike" kern="1200" cap="none" spc="0" normalizeH="0" baseline="0" noProof="0">
              <a:ln>
                <a:noFill/>
              </a:ln>
              <a:solidFill>
                <a:srgbClr val="000000"/>
              </a:solidFill>
              <a:effectLst/>
              <a:uLnTx/>
              <a:uFillTx/>
              <a:latin typeface="Futura Medium"/>
              <a:ea typeface="ヒラギノ角ゴ Pro W3"/>
              <a:cs typeface="Times New Roman" pitchFamily="18" charset="0"/>
            </a:endParaRPr>
          </a:p>
        </p:txBody>
      </p:sp>
      <p:grpSp>
        <p:nvGrpSpPr>
          <p:cNvPr id="39" name="Group 38"/>
          <p:cNvGrpSpPr/>
          <p:nvPr/>
        </p:nvGrpSpPr>
        <p:grpSpPr>
          <a:xfrm flipH="1" flipV="1">
            <a:off x="2015166" y="3557403"/>
            <a:ext cx="1651495" cy="514541"/>
            <a:chOff x="5265500" y="2540377"/>
            <a:chExt cx="1651495" cy="514541"/>
          </a:xfrm>
        </p:grpSpPr>
        <p:grpSp>
          <p:nvGrpSpPr>
            <p:cNvPr id="40" name="Group 39"/>
            <p:cNvGrpSpPr/>
            <p:nvPr/>
          </p:nvGrpSpPr>
          <p:grpSpPr>
            <a:xfrm>
              <a:off x="5292000" y="2583544"/>
              <a:ext cx="1567542" cy="449942"/>
              <a:chOff x="5292000" y="2583544"/>
              <a:chExt cx="1567542" cy="449942"/>
            </a:xfrm>
          </p:grpSpPr>
          <p:cxnSp>
            <p:nvCxnSpPr>
              <p:cNvPr id="43" name="Straight Connector 42"/>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44" name="Straight Connector 43"/>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41" name="Oval 40"/>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sp>
          <p:nvSpPr>
            <p:cNvPr id="42" name="Oval 41"/>
            <p:cNvSpPr/>
            <p:nvPr/>
          </p:nvSpPr>
          <p:spPr>
            <a:xfrm>
              <a:off x="6830661"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grpSp>
      <p:grpSp>
        <p:nvGrpSpPr>
          <p:cNvPr id="45" name="Group 44"/>
          <p:cNvGrpSpPr/>
          <p:nvPr/>
        </p:nvGrpSpPr>
        <p:grpSpPr>
          <a:xfrm>
            <a:off x="292593" y="3803806"/>
            <a:ext cx="3287733" cy="929301"/>
            <a:chOff x="292593" y="4687404"/>
            <a:chExt cx="3287733" cy="929301"/>
          </a:xfrm>
        </p:grpSpPr>
        <p:sp>
          <p:nvSpPr>
            <p:cNvPr id="46" name="Rectangle 45"/>
            <p:cNvSpPr/>
            <p:nvPr/>
          </p:nvSpPr>
          <p:spPr>
            <a:xfrm>
              <a:off x="803151" y="4687404"/>
              <a:ext cx="113845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rgbClr val="9875A7"/>
                  </a:solidFill>
                  <a:effectLst/>
                  <a:uLnTx/>
                  <a:uFillTx/>
                  <a:latin typeface="Arial"/>
                  <a:ea typeface="ヒラギノ角ゴ Pro W3"/>
                  <a:cs typeface="Arial" pitchFamily="34" charset="0"/>
                </a:rPr>
                <a:t>Flexible</a:t>
              </a:r>
              <a:endParaRPr kumimoji="0" lang="en-GB" sz="2000" b="1" i="0" u="none" strike="noStrike" kern="1200" cap="none" spc="0" normalizeH="0" baseline="0" noProof="0">
                <a:ln>
                  <a:noFill/>
                </a:ln>
                <a:solidFill>
                  <a:srgbClr val="9875A7"/>
                </a:solidFill>
                <a:effectLst/>
                <a:uLnTx/>
                <a:uFillTx/>
                <a:latin typeface="Futura Medium"/>
                <a:ea typeface="ヒラギノ角ゴ Pro W3"/>
                <a:cs typeface="Times New Roman" pitchFamily="18" charset="0"/>
              </a:endParaRPr>
            </a:p>
          </p:txBody>
        </p:sp>
        <p:sp>
          <p:nvSpPr>
            <p:cNvPr id="47" name="Rectangle 46"/>
            <p:cNvSpPr/>
            <p:nvPr/>
          </p:nvSpPr>
          <p:spPr>
            <a:xfrm>
              <a:off x="292593" y="5031930"/>
              <a:ext cx="3287733"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ヒラギノ角ゴ Pro W3"/>
                  <a:cs typeface="Arial" pitchFamily="34" charset="0"/>
                </a:rPr>
                <a:t>Make flexible withdrawals to create a taxable 'income’</a:t>
              </a:r>
              <a:endParaRPr kumimoji="0" lang="en-GB" sz="1600" b="0" i="0" u="none" strike="noStrike" kern="1200" cap="none" spc="0" normalizeH="0" baseline="0" noProof="0">
                <a:ln>
                  <a:noFill/>
                </a:ln>
                <a:solidFill>
                  <a:srgbClr val="000000"/>
                </a:solidFill>
                <a:effectLst/>
                <a:uLnTx/>
                <a:uFillTx/>
                <a:latin typeface="Futura Medium"/>
                <a:ea typeface="ヒラギノ角ゴ Pro W3"/>
                <a:cs typeface="Times New Roman" pitchFamily="18" charset="0"/>
              </a:endParaRPr>
            </a:p>
          </p:txBody>
        </p:sp>
      </p:grpSp>
      <p:grpSp>
        <p:nvGrpSpPr>
          <p:cNvPr id="48" name="Group 47"/>
          <p:cNvGrpSpPr/>
          <p:nvPr/>
        </p:nvGrpSpPr>
        <p:grpSpPr>
          <a:xfrm rot="10800000">
            <a:off x="4917508" y="2901634"/>
            <a:ext cx="2012187" cy="826324"/>
            <a:chOff x="1945655" y="2680009"/>
            <a:chExt cx="2012187" cy="826324"/>
          </a:xfrm>
        </p:grpSpPr>
        <p:grpSp>
          <p:nvGrpSpPr>
            <p:cNvPr id="49" name="Group 48"/>
            <p:cNvGrpSpPr/>
            <p:nvPr/>
          </p:nvGrpSpPr>
          <p:grpSpPr>
            <a:xfrm flipH="1">
              <a:off x="1958355" y="2723176"/>
              <a:ext cx="1974313" cy="730722"/>
              <a:chOff x="5292000" y="2583544"/>
              <a:chExt cx="1567542" cy="449942"/>
            </a:xfrm>
          </p:grpSpPr>
          <p:cxnSp>
            <p:nvCxnSpPr>
              <p:cNvPr id="52" name="Straight Connector 51"/>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53" name="Straight Connector 52"/>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50" name="Oval 49"/>
            <p:cNvSpPr/>
            <p:nvPr/>
          </p:nvSpPr>
          <p:spPr>
            <a:xfrm flipH="1">
              <a:off x="3871508" y="3419999"/>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sp>
          <p:nvSpPr>
            <p:cNvPr id="51" name="Oval 50"/>
            <p:cNvSpPr/>
            <p:nvPr/>
          </p:nvSpPr>
          <p:spPr>
            <a:xfrm flipH="1">
              <a:off x="1945655" y="2680009"/>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ヒラギノ角ゴ Pro W3"/>
                <a:cs typeface="+mn-cs"/>
              </a:endParaRPr>
            </a:p>
          </p:txBody>
        </p:sp>
      </p:grpSp>
      <p:grpSp>
        <p:nvGrpSpPr>
          <p:cNvPr id="54" name="Group 53"/>
          <p:cNvGrpSpPr/>
          <p:nvPr/>
        </p:nvGrpSpPr>
        <p:grpSpPr>
          <a:xfrm>
            <a:off x="5486401" y="3494339"/>
            <a:ext cx="3415164" cy="1123175"/>
            <a:chOff x="4121212" y="4738657"/>
            <a:chExt cx="3415164" cy="1123175"/>
          </a:xfrm>
        </p:grpSpPr>
        <p:sp>
          <p:nvSpPr>
            <p:cNvPr id="55" name="Rectangle 54"/>
            <p:cNvSpPr/>
            <p:nvPr/>
          </p:nvSpPr>
          <p:spPr>
            <a:xfrm>
              <a:off x="5719027" y="4738657"/>
              <a:ext cx="1225015"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rgbClr val="1D77AC"/>
                  </a:solidFill>
                  <a:effectLst/>
                  <a:uLnTx/>
                  <a:uFillTx/>
                  <a:latin typeface="Arial"/>
                  <a:ea typeface="ヒラギノ角ゴ Pro W3"/>
                  <a:cs typeface="Arial" pitchFamily="34" charset="0"/>
                </a:rPr>
                <a:t>Invested</a:t>
              </a:r>
              <a:endParaRPr kumimoji="0" lang="en-GB" sz="2000" b="1" i="0" u="none" strike="noStrike" kern="1200" cap="none" spc="0" normalizeH="0" baseline="0" noProof="0">
                <a:ln>
                  <a:noFill/>
                </a:ln>
                <a:solidFill>
                  <a:srgbClr val="1D77AC"/>
                </a:solidFill>
                <a:effectLst/>
                <a:uLnTx/>
                <a:uFillTx/>
                <a:latin typeface="Futura Medium"/>
                <a:ea typeface="ヒラギノ角ゴ Pro W3"/>
                <a:cs typeface="Times New Roman" pitchFamily="18" charset="0"/>
              </a:endParaRPr>
            </a:p>
          </p:txBody>
        </p:sp>
        <p:sp>
          <p:nvSpPr>
            <p:cNvPr id="56" name="Rectangle 55"/>
            <p:cNvSpPr/>
            <p:nvPr/>
          </p:nvSpPr>
          <p:spPr>
            <a:xfrm>
              <a:off x="4121212" y="5030835"/>
              <a:ext cx="3415164"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ヒラギノ角ゴ Pro W3"/>
                  <a:cs typeface="Arial" pitchFamily="34" charset="0"/>
                </a:rPr>
                <a:t>Remaining amount is invested and can be drawn in the future as a taxable ‘income’</a:t>
              </a:r>
              <a:endParaRPr kumimoji="0" lang="en-GB" sz="1600" b="0" i="0" u="none" strike="noStrike" kern="1200" cap="none" spc="0" normalizeH="0" baseline="0" noProof="0">
                <a:ln>
                  <a:noFill/>
                </a:ln>
                <a:solidFill>
                  <a:srgbClr val="000000"/>
                </a:solidFill>
                <a:effectLst/>
                <a:uLnTx/>
                <a:uFillTx/>
                <a:latin typeface="Futura Medium"/>
                <a:ea typeface="ヒラギノ角ゴ Pro W3"/>
                <a:cs typeface="Times New Roman" pitchFamily="18" charset="0"/>
              </a:endParaRPr>
            </a:p>
          </p:txBody>
        </p:sp>
      </p:grpSp>
      <p:sp>
        <p:nvSpPr>
          <p:cNvPr id="2" name="Rectangle 1"/>
          <p:cNvSpPr/>
          <p:nvPr/>
        </p:nvSpPr>
        <p:spPr>
          <a:xfrm>
            <a:off x="388675" y="5589179"/>
            <a:ext cx="8097599" cy="27699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Arial" pitchFamily="34" charset="0"/>
              </a:rPr>
              <a:t>Remember – the MPAA will apply if you receive taxable money flexibly from any DC pension pot.</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
        <p:nvSpPr>
          <p:cNvPr id="4" name="RefTextBox123">
            <a:extLst>
              <a:ext uri="{FF2B5EF4-FFF2-40B4-BE49-F238E27FC236}">
                <a16:creationId xmlns:a16="http://schemas.microsoft.com/office/drawing/2014/main" id="{4F00AA8B-CACE-7EDB-51BB-448BD506831A}"/>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664760966</a:t>
            </a:r>
          </a:p>
        </p:txBody>
      </p:sp>
    </p:spTree>
    <p:custDataLst>
      <p:tags r:id="rId1"/>
    </p:custDataLst>
    <p:extLst>
      <p:ext uri="{BB962C8B-B14F-4D97-AF65-F5344CB8AC3E}">
        <p14:creationId xmlns:p14="http://schemas.microsoft.com/office/powerpoint/2010/main" val="8201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9">
                                            <p:bg/>
                                          </p:spTgt>
                                        </p:tgtEl>
                                        <p:attrNameLst>
                                          <p:attrName>style.visibility</p:attrName>
                                        </p:attrNameLst>
                                      </p:cBhvr>
                                      <p:to>
                                        <p:strVal val="visible"/>
                                      </p:to>
                                    </p:set>
                                    <p:animEffect transition="in" filter="wipe(right)">
                                      <p:cBhvr>
                                        <p:cTn id="7" dur="500"/>
                                        <p:tgtEl>
                                          <p:spTgt spid="39">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bg/>
                                          </p:spTgt>
                                        </p:tgtEl>
                                        <p:attrNameLst>
                                          <p:attrName>style.visibility</p:attrName>
                                        </p:attrNameLst>
                                      </p:cBhvr>
                                      <p:to>
                                        <p:strVal val="visible"/>
                                      </p:to>
                                    </p:set>
                                    <p:animEffect transition="in" filter="fade">
                                      <p:cBhvr>
                                        <p:cTn id="11" dur="500"/>
                                        <p:tgtEl>
                                          <p:spTgt spid="45">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8">
                                            <p:bg/>
                                          </p:spTgt>
                                        </p:tgtEl>
                                        <p:attrNameLst>
                                          <p:attrName>style.visibility</p:attrName>
                                        </p:attrNameLst>
                                      </p:cBhvr>
                                      <p:to>
                                        <p:strVal val="visible"/>
                                      </p:to>
                                    </p:set>
                                    <p:animEffect transition="in" filter="wipe(left)">
                                      <p:cBhvr>
                                        <p:cTn id="16" dur="500"/>
                                        <p:tgtEl>
                                          <p:spTgt spid="48">
                                            <p:bg/>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4">
                                            <p:bg/>
                                          </p:spTgt>
                                        </p:tgtEl>
                                        <p:attrNameLst>
                                          <p:attrName>style.visibility</p:attrName>
                                        </p:attrNameLst>
                                      </p:cBhvr>
                                      <p:to>
                                        <p:strVal val="visible"/>
                                      </p:to>
                                    </p:set>
                                    <p:animEffect transition="in" filter="fade">
                                      <p:cBhvr>
                                        <p:cTn id="20" dur="500"/>
                                        <p:tgtEl>
                                          <p:spTgt spid="54">
                                            <p:bg/>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16606" y="2105911"/>
            <a:ext cx="4099659" cy="2052885"/>
            <a:chOff x="216606" y="2518861"/>
            <a:chExt cx="4099659" cy="2052885"/>
          </a:xfrm>
        </p:grpSpPr>
        <p:sp>
          <p:nvSpPr>
            <p:cNvPr id="24" name="Freeform 23"/>
            <p:cNvSpPr>
              <a:spLocks noChangeAspect="1"/>
            </p:cNvSpPr>
            <p:nvPr/>
          </p:nvSpPr>
          <p:spPr>
            <a:xfrm rot="9180000" flipH="1">
              <a:off x="3060222" y="3315703"/>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7A2A3D"/>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92149"/>
                </a:solidFill>
                <a:effectLst/>
                <a:uLnTx/>
                <a:uFillTx/>
                <a:latin typeface="Arial"/>
                <a:ea typeface="ヒラギノ角ゴ Pro W3"/>
                <a:cs typeface="+mn-cs"/>
              </a:endParaRPr>
            </a:p>
          </p:txBody>
        </p:sp>
        <p:sp>
          <p:nvSpPr>
            <p:cNvPr id="27" name="Rectangle 26"/>
            <p:cNvSpPr/>
            <p:nvPr/>
          </p:nvSpPr>
          <p:spPr>
            <a:xfrm>
              <a:off x="216606" y="2518861"/>
              <a:ext cx="3585349" cy="1200329"/>
            </a:xfrm>
            <a:prstGeom prst="rect">
              <a:avLst/>
            </a:prstGeom>
          </p:spPr>
          <p:txBody>
            <a:bodyPr wrap="square">
              <a:spAutoFit/>
            </a:bodyPr>
            <a:lstStyle/>
            <a:p>
              <a:pPr marL="0" marR="0" lvl="0" indent="0" algn="l" defTabSz="457200" rtl="0" eaLnBrk="0" fontAlgn="auto" latinLnBrk="0" hangingPunct="0">
                <a:lnSpc>
                  <a:spcPct val="100000"/>
                </a:lnSpc>
                <a:spcBef>
                  <a:spcPct val="0"/>
                </a:spcBef>
                <a:spcAft>
                  <a:spcPct val="0"/>
                </a:spcAft>
                <a:buClr>
                  <a:srgbClr val="4D89C4"/>
                </a:buClr>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ヒラギノ角ゴ Pro W3"/>
                  <a:cs typeface="Arial" pitchFamily="34" charset="0"/>
                </a:rPr>
                <a:t>Options include</a:t>
              </a:r>
            </a:p>
            <a:p>
              <a:pPr marL="285750" marR="0" lvl="0" indent="-285750" algn="l" defTabSz="457200" rtl="0" eaLnBrk="0" fontAlgn="auto" latinLnBrk="0" hangingPunct="0">
                <a:lnSpc>
                  <a:spcPct val="100000"/>
                </a:lnSpc>
                <a:spcBef>
                  <a:spcPct val="0"/>
                </a:spcBef>
                <a:spcAft>
                  <a:spcPct val="0"/>
                </a:spcAft>
                <a:buClr>
                  <a:srgbClr val="092149"/>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ヒラギノ角ゴ Pro W3"/>
                  <a:cs typeface="Arial" pitchFamily="34" charset="0"/>
                </a:rPr>
                <a:t>A guarantee period</a:t>
              </a:r>
            </a:p>
            <a:p>
              <a:pPr marL="285750" marR="0" lvl="0" indent="-285750" algn="l" defTabSz="457200" rtl="0" eaLnBrk="0" fontAlgn="auto" latinLnBrk="0" hangingPunct="0">
                <a:lnSpc>
                  <a:spcPct val="100000"/>
                </a:lnSpc>
                <a:spcBef>
                  <a:spcPct val="0"/>
                </a:spcBef>
                <a:spcAft>
                  <a:spcPct val="0"/>
                </a:spcAft>
                <a:buClr>
                  <a:srgbClr val="092149"/>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ヒラギノ角ゴ Pro W3"/>
                  <a:cs typeface="Arial" pitchFamily="34" charset="0"/>
                </a:rPr>
                <a:t>Inflation linking </a:t>
              </a:r>
            </a:p>
            <a:p>
              <a:pPr marL="285750" marR="0" lvl="0" indent="-285750" algn="l" defTabSz="457200" rtl="0" eaLnBrk="0" fontAlgn="auto" latinLnBrk="0" hangingPunct="0">
                <a:lnSpc>
                  <a:spcPct val="100000"/>
                </a:lnSpc>
                <a:spcBef>
                  <a:spcPct val="0"/>
                </a:spcBef>
                <a:spcAft>
                  <a:spcPct val="0"/>
                </a:spcAft>
                <a:buClr>
                  <a:srgbClr val="092149"/>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ヒラギノ角ゴ Pro W3"/>
                  <a:cs typeface="Arial" pitchFamily="34" charset="0"/>
                </a:rPr>
                <a:t>Spouse/partner income </a:t>
              </a:r>
            </a:p>
          </p:txBody>
        </p:sp>
        <p:pic>
          <p:nvPicPr>
            <p:cNvPr id="29" name="Picture 28"/>
            <p:cNvPicPr>
              <a:picLocks noChangeAspect="1"/>
            </p:cNvPicPr>
            <p:nvPr/>
          </p:nvPicPr>
          <p:blipFill>
            <a:blip r:embed="rId4"/>
            <a:srcRect/>
            <a:stretch>
              <a:fillRect/>
            </a:stretch>
          </p:blipFill>
          <p:spPr>
            <a:xfrm>
              <a:off x="3350674" y="3818587"/>
              <a:ext cx="592351" cy="293184"/>
            </a:xfrm>
            <a:prstGeom prst="rect">
              <a:avLst/>
            </a:prstGeom>
          </p:spPr>
        </p:pic>
      </p:grpSp>
      <p:grpSp>
        <p:nvGrpSpPr>
          <p:cNvPr id="32" name="Group 31"/>
          <p:cNvGrpSpPr/>
          <p:nvPr/>
        </p:nvGrpSpPr>
        <p:grpSpPr>
          <a:xfrm>
            <a:off x="2704422" y="1310805"/>
            <a:ext cx="3962619" cy="2102609"/>
            <a:chOff x="2704422" y="1723755"/>
            <a:chExt cx="3962619" cy="2102609"/>
          </a:xfrm>
        </p:grpSpPr>
        <p:sp>
          <p:nvSpPr>
            <p:cNvPr id="34" name="Freeform 33"/>
            <p:cNvSpPr>
              <a:spLocks noChangeAspect="1"/>
            </p:cNvSpPr>
            <p:nvPr/>
          </p:nvSpPr>
          <p:spPr>
            <a:xfrm rot="8100000">
              <a:off x="4037217" y="2570321"/>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D2D6AB"/>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92149"/>
                </a:solidFill>
                <a:effectLst/>
                <a:uLnTx/>
                <a:uFillTx/>
                <a:latin typeface="Arial"/>
                <a:ea typeface="ヒラギノ角ゴ Pro W3"/>
                <a:cs typeface="+mn-cs"/>
              </a:endParaRPr>
            </a:p>
          </p:txBody>
        </p:sp>
        <p:sp>
          <p:nvSpPr>
            <p:cNvPr id="35" name="Rectangle 34"/>
            <p:cNvSpPr/>
            <p:nvPr/>
          </p:nvSpPr>
          <p:spPr>
            <a:xfrm>
              <a:off x="2704422" y="1723755"/>
              <a:ext cx="3962619" cy="646331"/>
            </a:xfrm>
            <a:prstGeom prst="rect">
              <a:avLst/>
            </a:prstGeom>
          </p:spPr>
          <p:txBody>
            <a:bodyPr wrap="square">
              <a:spAutoFit/>
            </a:bodyPr>
            <a:lstStyle/>
            <a:p>
              <a:pPr marL="0" marR="0" lvl="0" indent="0" algn="ctr" defTabSz="457200" rtl="0" eaLnBrk="0" fontAlgn="auto" latinLnBrk="0" hangingPunct="0">
                <a:lnSpc>
                  <a:spcPct val="100000"/>
                </a:lnSpc>
                <a:spcBef>
                  <a:spcPct val="0"/>
                </a:spcBef>
                <a:spcAft>
                  <a:spcPts val="1000"/>
                </a:spcAft>
                <a:buClr>
                  <a:srgbClr val="4D89C4"/>
                </a:buClr>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ヒラギノ角ゴ Pro W3"/>
                  <a:cs typeface="Arial" pitchFamily="34" charset="0"/>
                </a:rPr>
                <a:t>Receive up to 25% as a tax-free lump sum</a:t>
              </a:r>
            </a:p>
          </p:txBody>
        </p:sp>
        <p:pic>
          <p:nvPicPr>
            <p:cNvPr id="36" name="Picture 35"/>
            <p:cNvPicPr>
              <a:picLocks noChangeAspect="1"/>
            </p:cNvPicPr>
            <p:nvPr/>
          </p:nvPicPr>
          <p:blipFill>
            <a:blip r:embed="rId5"/>
            <a:srcRect/>
            <a:stretch>
              <a:fillRect/>
            </a:stretch>
          </p:blipFill>
          <p:spPr>
            <a:xfrm>
              <a:off x="4389676" y="2848823"/>
              <a:ext cx="576000" cy="576000"/>
            </a:xfrm>
            <a:prstGeom prst="rect">
              <a:avLst/>
            </a:prstGeom>
          </p:spPr>
        </p:pic>
      </p:grpSp>
      <p:grpSp>
        <p:nvGrpSpPr>
          <p:cNvPr id="37" name="Group 36"/>
          <p:cNvGrpSpPr/>
          <p:nvPr/>
        </p:nvGrpSpPr>
        <p:grpSpPr>
          <a:xfrm>
            <a:off x="5014213" y="2435873"/>
            <a:ext cx="3250843" cy="1731218"/>
            <a:chOff x="5014213" y="2848823"/>
            <a:chExt cx="3250843" cy="1731218"/>
          </a:xfrm>
        </p:grpSpPr>
        <p:sp>
          <p:nvSpPr>
            <p:cNvPr id="38" name="Freeform 37"/>
            <p:cNvSpPr>
              <a:spLocks noChangeAspect="1"/>
            </p:cNvSpPr>
            <p:nvPr/>
          </p:nvSpPr>
          <p:spPr>
            <a:xfrm rot="12420000">
              <a:off x="5014213" y="3323998"/>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9875A7"/>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92149"/>
                </a:solidFill>
                <a:effectLst/>
                <a:uLnTx/>
                <a:uFillTx/>
                <a:latin typeface="Arial"/>
                <a:ea typeface="ヒラギノ角ゴ Pro W3"/>
                <a:cs typeface="+mn-cs"/>
              </a:endParaRPr>
            </a:p>
          </p:txBody>
        </p:sp>
        <p:sp>
          <p:nvSpPr>
            <p:cNvPr id="39" name="Rectangle 38"/>
            <p:cNvSpPr/>
            <p:nvPr/>
          </p:nvSpPr>
          <p:spPr>
            <a:xfrm>
              <a:off x="6165991" y="2848823"/>
              <a:ext cx="2099065" cy="646331"/>
            </a:xfrm>
            <a:prstGeom prst="rect">
              <a:avLst/>
            </a:prstGeom>
          </p:spPr>
          <p:txBody>
            <a:bodyPr wrap="square">
              <a:spAutoFit/>
            </a:bodyPr>
            <a:lstStyle/>
            <a:p>
              <a:pPr marL="0" marR="0" lvl="0" indent="0" algn="r" defTabSz="457200" rtl="0" eaLnBrk="0" fontAlgn="auto" latinLnBrk="0" hangingPunct="0">
                <a:lnSpc>
                  <a:spcPct val="100000"/>
                </a:lnSpc>
                <a:spcBef>
                  <a:spcPct val="0"/>
                </a:spcBef>
                <a:spcAft>
                  <a:spcPts val="1000"/>
                </a:spcAft>
                <a:buClr>
                  <a:srgbClr val="4D89C4"/>
                </a:buClr>
                <a:buSzTx/>
                <a:buFontTx/>
                <a:buNone/>
                <a:tabLst/>
                <a:defRPr/>
              </a:pPr>
              <a:r>
                <a:rPr kumimoji="0" lang="en-GB"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Buy an annuity with the remainder</a:t>
              </a:r>
            </a:p>
          </p:txBody>
        </p:sp>
        <p:pic>
          <p:nvPicPr>
            <p:cNvPr id="40" name="Picture 39"/>
            <p:cNvPicPr>
              <a:picLocks noChangeAspect="1"/>
            </p:cNvPicPr>
            <p:nvPr/>
          </p:nvPicPr>
          <p:blipFill>
            <a:blip r:embed="rId6"/>
            <a:srcRect/>
            <a:stretch>
              <a:fillRect/>
            </a:stretch>
          </p:blipFill>
          <p:spPr>
            <a:xfrm>
              <a:off x="5444159" y="3633369"/>
              <a:ext cx="576000" cy="583200"/>
            </a:xfrm>
            <a:prstGeom prst="rect">
              <a:avLst/>
            </a:prstGeom>
          </p:spPr>
        </p:pic>
      </p:grpSp>
      <p:grpSp>
        <p:nvGrpSpPr>
          <p:cNvPr id="41" name="Group 40"/>
          <p:cNvGrpSpPr/>
          <p:nvPr/>
        </p:nvGrpSpPr>
        <p:grpSpPr>
          <a:xfrm>
            <a:off x="674547" y="4053318"/>
            <a:ext cx="4004624" cy="1296015"/>
            <a:chOff x="674547" y="4466268"/>
            <a:chExt cx="4004624" cy="1296015"/>
          </a:xfrm>
        </p:grpSpPr>
        <p:sp>
          <p:nvSpPr>
            <p:cNvPr id="42" name="Freeform 41"/>
            <p:cNvSpPr>
              <a:spLocks noChangeAspect="1"/>
            </p:cNvSpPr>
            <p:nvPr/>
          </p:nvSpPr>
          <p:spPr>
            <a:xfrm rot="4860000" flipH="1">
              <a:off x="3423128" y="4466268"/>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047BC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92149"/>
                </a:solidFill>
                <a:effectLst/>
                <a:uLnTx/>
                <a:uFillTx/>
                <a:latin typeface="Arial"/>
                <a:ea typeface="ヒラギノ角ゴ Pro W3"/>
                <a:cs typeface="+mn-cs"/>
              </a:endParaRPr>
            </a:p>
          </p:txBody>
        </p:sp>
        <p:sp>
          <p:nvSpPr>
            <p:cNvPr id="43" name="Rectangle 42"/>
            <p:cNvSpPr/>
            <p:nvPr/>
          </p:nvSpPr>
          <p:spPr>
            <a:xfrm>
              <a:off x="674547" y="4838953"/>
              <a:ext cx="2972302" cy="923330"/>
            </a:xfrm>
            <a:prstGeom prst="rect">
              <a:avLst/>
            </a:prstGeom>
          </p:spPr>
          <p:txBody>
            <a:bodyPr wrap="square">
              <a:spAutoFit/>
            </a:bodyPr>
            <a:lstStyle/>
            <a:p>
              <a:pPr marL="0" marR="0" lvl="0" indent="0" algn="l" defTabSz="457200" rtl="0" eaLnBrk="0" fontAlgn="auto" latinLnBrk="0" hangingPunct="0">
                <a:lnSpc>
                  <a:spcPct val="100000"/>
                </a:lnSpc>
                <a:spcBef>
                  <a:spcPct val="0"/>
                </a:spcBef>
                <a:spcAft>
                  <a:spcPts val="1000"/>
                </a:spcAft>
                <a:buClr>
                  <a:srgbClr val="4D89C4"/>
                </a:buClr>
                <a:buSzTx/>
                <a:buFontTx/>
                <a:buNone/>
                <a:tabLst/>
                <a:defRPr/>
              </a:pPr>
              <a:r>
                <a:rPr kumimoji="0" lang="en-GB"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The income level is determined by your circumstances</a:t>
              </a:r>
            </a:p>
          </p:txBody>
        </p:sp>
        <p:pic>
          <p:nvPicPr>
            <p:cNvPr id="44" name="Picture 43"/>
            <p:cNvPicPr>
              <a:picLocks noChangeAspect="1"/>
            </p:cNvPicPr>
            <p:nvPr/>
          </p:nvPicPr>
          <p:blipFill>
            <a:blip r:embed="rId7"/>
            <a:srcRect/>
            <a:stretch>
              <a:fillRect/>
            </a:stretch>
          </p:blipFill>
          <p:spPr>
            <a:xfrm>
              <a:off x="3734999" y="4923030"/>
              <a:ext cx="532625" cy="529337"/>
            </a:xfrm>
            <a:prstGeom prst="rect">
              <a:avLst/>
            </a:prstGeom>
          </p:spPr>
        </p:pic>
      </p:grpSp>
      <p:grpSp>
        <p:nvGrpSpPr>
          <p:cNvPr id="45" name="Group 44"/>
          <p:cNvGrpSpPr/>
          <p:nvPr/>
        </p:nvGrpSpPr>
        <p:grpSpPr>
          <a:xfrm>
            <a:off x="4651307" y="4061613"/>
            <a:ext cx="4289329" cy="1256043"/>
            <a:chOff x="4651307" y="4474563"/>
            <a:chExt cx="4289329" cy="1256043"/>
          </a:xfrm>
        </p:grpSpPr>
        <p:sp>
          <p:nvSpPr>
            <p:cNvPr id="46" name="Freeform 45"/>
            <p:cNvSpPr>
              <a:spLocks noChangeAspect="1"/>
            </p:cNvSpPr>
            <p:nvPr/>
          </p:nvSpPr>
          <p:spPr>
            <a:xfrm rot="16740000">
              <a:off x="4651307" y="4474563"/>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7DC20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92149"/>
                </a:solidFill>
                <a:effectLst/>
                <a:uLnTx/>
                <a:uFillTx/>
                <a:latin typeface="Arial"/>
                <a:ea typeface="ヒラギノ角ゴ Pro W3"/>
                <a:cs typeface="+mn-cs"/>
              </a:endParaRPr>
            </a:p>
          </p:txBody>
        </p:sp>
        <p:sp>
          <p:nvSpPr>
            <p:cNvPr id="47" name="Rectangle 46"/>
            <p:cNvSpPr/>
            <p:nvPr/>
          </p:nvSpPr>
          <p:spPr>
            <a:xfrm>
              <a:off x="5995282" y="4926776"/>
              <a:ext cx="2945354" cy="646331"/>
            </a:xfrm>
            <a:prstGeom prst="rect">
              <a:avLst/>
            </a:prstGeom>
          </p:spPr>
          <p:txBody>
            <a:bodyPr wrap="square">
              <a:spAutoFit/>
            </a:bodyPr>
            <a:lstStyle/>
            <a:p>
              <a:pPr marL="0" marR="0" lvl="0" indent="0" algn="r" defTabSz="457200" rtl="0" eaLnBrk="0" fontAlgn="auto" latinLnBrk="0" hangingPunct="0">
                <a:lnSpc>
                  <a:spcPct val="100000"/>
                </a:lnSpc>
                <a:spcBef>
                  <a:spcPct val="0"/>
                </a:spcBef>
                <a:spcAft>
                  <a:spcPts val="1000"/>
                </a:spcAft>
                <a:buClr>
                  <a:srgbClr val="4D89C4"/>
                </a:buClr>
                <a:buSzTx/>
                <a:buFontTx/>
                <a:buNone/>
                <a:tabLst/>
                <a:defRPr/>
              </a:pPr>
              <a:r>
                <a:rPr kumimoji="0" lang="en-GB"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Provides a secure income throughout your retirement</a:t>
              </a:r>
            </a:p>
          </p:txBody>
        </p:sp>
        <p:pic>
          <p:nvPicPr>
            <p:cNvPr id="48" name="Picture 47"/>
            <p:cNvPicPr>
              <a:picLocks noChangeAspect="1"/>
            </p:cNvPicPr>
            <p:nvPr/>
          </p:nvPicPr>
          <p:blipFill>
            <a:blip r:embed="rId8"/>
            <a:srcRect/>
            <a:stretch>
              <a:fillRect/>
            </a:stretch>
          </p:blipFill>
          <p:spPr>
            <a:xfrm>
              <a:off x="5080573" y="4890970"/>
              <a:ext cx="526017" cy="593455"/>
            </a:xfrm>
            <a:prstGeom prst="rect">
              <a:avLst/>
            </a:prstGeom>
          </p:spPr>
        </p:pic>
      </p:grpSp>
      <p:sp>
        <p:nvSpPr>
          <p:cNvPr id="49" name="Title 1"/>
          <p:cNvSpPr txBox="1"/>
          <p:nvPr/>
        </p:nvSpPr>
        <p:spPr>
          <a:xfrm>
            <a:off x="463550" y="292100"/>
            <a:ext cx="850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buying an annuity.</a:t>
            </a:r>
          </a:p>
        </p:txBody>
      </p:sp>
      <p:sp>
        <p:nvSpPr>
          <p:cNvPr id="2" name="RefTextBox123">
            <a:extLst>
              <a:ext uri="{FF2B5EF4-FFF2-40B4-BE49-F238E27FC236}">
                <a16:creationId xmlns:a16="http://schemas.microsoft.com/office/drawing/2014/main" id="{F3EA8ACC-16DB-C2D9-5EC1-CFA74C7E8EEA}"/>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779206143</a:t>
            </a:r>
          </a:p>
        </p:txBody>
      </p:sp>
    </p:spTree>
    <p:custDataLst>
      <p:tags r:id="rId1"/>
    </p:custDataLst>
    <p:extLst>
      <p:ext uri="{BB962C8B-B14F-4D97-AF65-F5344CB8AC3E}">
        <p14:creationId xmlns:p14="http://schemas.microsoft.com/office/powerpoint/2010/main" val="37038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fade">
                                      <p:cBhvr>
                                        <p:cTn id="7" dur="500"/>
                                        <p:tgtEl>
                                          <p:spTgt spid="3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fade">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bg/>
                                          </p:spTgt>
                                        </p:tgtEl>
                                        <p:attrNameLst>
                                          <p:attrName>style.visibility</p:attrName>
                                        </p:attrNameLst>
                                      </p:cBhvr>
                                      <p:to>
                                        <p:strVal val="visible"/>
                                      </p:to>
                                    </p:set>
                                    <p:animEffect transition="in" filter="fade">
                                      <p:cBhvr>
                                        <p:cTn id="17" dur="500"/>
                                        <p:tgtEl>
                                          <p:spTgt spid="4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bg/>
                                          </p:spTgt>
                                        </p:tgtEl>
                                        <p:attrNameLst>
                                          <p:attrName>style.visibility</p:attrName>
                                        </p:attrNameLst>
                                      </p:cBhvr>
                                      <p:to>
                                        <p:strVal val="visible"/>
                                      </p:to>
                                    </p:set>
                                    <p:animEffect transition="in" filter="fade">
                                      <p:cBhvr>
                                        <p:cTn id="22" dur="500"/>
                                        <p:tgtEl>
                                          <p:spTgt spid="41">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bg/>
                                          </p:spTgt>
                                        </p:tgtEl>
                                        <p:attrNameLst>
                                          <p:attrName>style.visibility</p:attrName>
                                        </p:attrNameLst>
                                      </p:cBhvr>
                                      <p:to>
                                        <p:strVal val="visible"/>
                                      </p:to>
                                    </p:set>
                                    <p:animEffect transition="in" filter="fade">
                                      <p:cBhvr>
                                        <p:cTn id="27" dur="500"/>
                                        <p:tgtEl>
                                          <p:spTgt spid="2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DC3EE34-7EF3-44BF-A571-6241F9A402B4}"/>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a:ea typeface="ヒラギノ角ゴ Pro W3"/>
                <a:cs typeface="Times New Roman" pitchFamily="18" charset="0"/>
              </a:rPr>
              <a:t>your feedback.</a:t>
            </a:r>
          </a:p>
        </p:txBody>
      </p:sp>
      <p:sp>
        <p:nvSpPr>
          <p:cNvPr id="2" name="RefTextBox123">
            <a:extLst>
              <a:ext uri="{FF2B5EF4-FFF2-40B4-BE49-F238E27FC236}">
                <a16:creationId xmlns:a16="http://schemas.microsoft.com/office/drawing/2014/main" id="{B8E5CA85-F079-7110-EF19-24E12814C8AF}"/>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101012"/>
                </a:solidFill>
                <a:effectLst/>
                <a:uLnTx/>
                <a:uFillTx/>
                <a:latin typeface="Bierstadt" panose="020B0004020202020204" pitchFamily="34" charset="0"/>
                <a:ea typeface="ヒラギノ角ゴ Pro W3"/>
              </a:rPr>
              <a:t>759533470</a:t>
            </a:r>
          </a:p>
        </p:txBody>
      </p:sp>
      <p:pic>
        <p:nvPicPr>
          <p:cNvPr id="9" name="Picture 8">
            <a:extLst>
              <a:ext uri="{FF2B5EF4-FFF2-40B4-BE49-F238E27FC236}">
                <a16:creationId xmlns:a16="http://schemas.microsoft.com/office/drawing/2014/main" id="{24E2E994-C094-182E-56A6-86B8D512E895}"/>
              </a:ext>
            </a:extLst>
          </p:cNvPr>
          <p:cNvPicPr>
            <a:picLocks noChangeAspect="1"/>
          </p:cNvPicPr>
          <p:nvPr/>
        </p:nvPicPr>
        <p:blipFill>
          <a:blip r:embed="rId4"/>
          <a:stretch>
            <a:fillRect/>
          </a:stretch>
        </p:blipFill>
        <p:spPr>
          <a:xfrm>
            <a:off x="9270473" y="1148855"/>
            <a:ext cx="3252254" cy="4657585"/>
          </a:xfrm>
          <a:prstGeom prst="rect">
            <a:avLst/>
          </a:prstGeom>
        </p:spPr>
      </p:pic>
      <p:pic>
        <p:nvPicPr>
          <p:cNvPr id="4" name="Picture 3">
            <a:extLst>
              <a:ext uri="{FF2B5EF4-FFF2-40B4-BE49-F238E27FC236}">
                <a16:creationId xmlns:a16="http://schemas.microsoft.com/office/drawing/2014/main" id="{D841543C-38E9-84E1-69DC-151449921A31}"/>
              </a:ext>
            </a:extLst>
          </p:cNvPr>
          <p:cNvPicPr>
            <a:picLocks noChangeAspect="1"/>
          </p:cNvPicPr>
          <p:nvPr/>
        </p:nvPicPr>
        <p:blipFill>
          <a:blip r:embed="rId5"/>
          <a:stretch>
            <a:fillRect/>
          </a:stretch>
        </p:blipFill>
        <p:spPr>
          <a:xfrm>
            <a:off x="2425125" y="1148855"/>
            <a:ext cx="4293750" cy="4662385"/>
          </a:xfrm>
          <a:prstGeom prst="rect">
            <a:avLst/>
          </a:prstGeom>
        </p:spPr>
      </p:pic>
    </p:spTree>
    <p:custDataLst>
      <p:tags r:id="rId1"/>
    </p:custDataLst>
    <p:extLst>
      <p:ext uri="{BB962C8B-B14F-4D97-AF65-F5344CB8AC3E}">
        <p14:creationId xmlns:p14="http://schemas.microsoft.com/office/powerpoint/2010/main" val="3479043672"/>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3A70"/>
                </a:solidFill>
                <a:effectLst/>
                <a:uLnTx/>
                <a:uFillTx/>
                <a:latin typeface="Times New Roman"/>
                <a:ea typeface="ヒラギノ角ゴ Pro W3"/>
                <a:cs typeface="Times New Roman" pitchFamily="18" charset="0"/>
              </a:rPr>
              <a:t>next steps.</a:t>
            </a:r>
          </a:p>
        </p:txBody>
      </p:sp>
      <p:sp>
        <p:nvSpPr>
          <p:cNvPr id="2" name="RefTextBox123">
            <a:extLst>
              <a:ext uri="{FF2B5EF4-FFF2-40B4-BE49-F238E27FC236}">
                <a16:creationId xmlns:a16="http://schemas.microsoft.com/office/drawing/2014/main" id="{98C1EFF5-6C32-42EE-648F-41C7D99E7C01}"/>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101012"/>
                </a:solidFill>
                <a:effectLst/>
                <a:uLnTx/>
                <a:uFillTx/>
                <a:latin typeface="Bierstadt" panose="020B0004020202020204" pitchFamily="34" charset="0"/>
                <a:ea typeface="ヒラギノ角ゴ Pro W3"/>
              </a:rPr>
              <a:t>211146986</a:t>
            </a:r>
          </a:p>
        </p:txBody>
      </p:sp>
      <p:pic>
        <p:nvPicPr>
          <p:cNvPr id="8" name="Picture 7">
            <a:extLst>
              <a:ext uri="{FF2B5EF4-FFF2-40B4-BE49-F238E27FC236}">
                <a16:creationId xmlns:a16="http://schemas.microsoft.com/office/drawing/2014/main" id="{893391DB-B594-1347-7C44-AFB8091DC11C}"/>
              </a:ext>
            </a:extLst>
          </p:cNvPr>
          <p:cNvPicPr>
            <a:picLocks noChangeAspect="1"/>
          </p:cNvPicPr>
          <p:nvPr/>
        </p:nvPicPr>
        <p:blipFill>
          <a:blip r:embed="rId4"/>
          <a:stretch>
            <a:fillRect/>
          </a:stretch>
        </p:blipFill>
        <p:spPr>
          <a:xfrm>
            <a:off x="2945873" y="1148855"/>
            <a:ext cx="3252254" cy="4657585"/>
          </a:xfrm>
          <a:prstGeom prst="rect">
            <a:avLst/>
          </a:prstGeom>
        </p:spPr>
      </p:pic>
      <p:pic>
        <p:nvPicPr>
          <p:cNvPr id="3" name="Picture 2">
            <a:extLst>
              <a:ext uri="{FF2B5EF4-FFF2-40B4-BE49-F238E27FC236}">
                <a16:creationId xmlns:a16="http://schemas.microsoft.com/office/drawing/2014/main" id="{E5BC1C47-6F9B-EBC9-2FBC-1CCD9352A6A4}"/>
              </a:ext>
            </a:extLst>
          </p:cNvPr>
          <p:cNvPicPr>
            <a:picLocks noChangeAspect="1"/>
          </p:cNvPicPr>
          <p:nvPr/>
        </p:nvPicPr>
        <p:blipFill>
          <a:blip r:embed="rId5"/>
          <a:stretch>
            <a:fillRect/>
          </a:stretch>
        </p:blipFill>
        <p:spPr>
          <a:xfrm>
            <a:off x="-4354710" y="1148855"/>
            <a:ext cx="4293750" cy="4662385"/>
          </a:xfrm>
          <a:prstGeom prst="rect">
            <a:avLst/>
          </a:prstGeom>
        </p:spPr>
      </p:pic>
    </p:spTree>
    <p:custDataLst>
      <p:tags r:id="rId1"/>
    </p:custDataLst>
    <p:extLst>
      <p:ext uri="{BB962C8B-B14F-4D97-AF65-F5344CB8AC3E}">
        <p14:creationId xmlns:p14="http://schemas.microsoft.com/office/powerpoint/2010/main" val="1380195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81000" y="2260497"/>
            <a:ext cx="7354113" cy="1692771"/>
          </a:xfrm>
        </p:spPr>
        <p:txBody>
          <a:bodyPr anchor="ctr">
            <a:noAutofit/>
          </a:bodyPr>
          <a:lstStyle/>
          <a:p>
            <a:pPr eaLnBrk="1" hangingPunct="1"/>
            <a:r>
              <a:rPr lang="en-GB" dirty="0"/>
              <a:t>next steps.</a:t>
            </a:r>
            <a:endParaRPr lang="en-GB" dirty="0">
              <a:ea typeface="ヒラギノ角ゴ Pro W3"/>
            </a:endParaRPr>
          </a:p>
        </p:txBody>
      </p:sp>
    </p:spTree>
    <p:custDataLst>
      <p:tags r:id="rId1"/>
    </p:custDataLst>
    <p:extLst>
      <p:ext uri="{BB962C8B-B14F-4D97-AF65-F5344CB8AC3E}">
        <p14:creationId xmlns:p14="http://schemas.microsoft.com/office/powerpoint/2010/main" val="74870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a:endCxn id="85" idx="0"/>
          </p:cNvCxnSpPr>
          <p:nvPr/>
        </p:nvCxnSpPr>
        <p:spPr>
          <a:xfrm>
            <a:off x="685800" y="1095837"/>
            <a:ext cx="0" cy="4098701"/>
          </a:xfrm>
          <a:prstGeom prst="line">
            <a:avLst/>
          </a:prstGeom>
          <a:ln w="38100">
            <a:solidFill>
              <a:schemeClr val="bg2">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57200" y="2153449"/>
            <a:ext cx="457200" cy="432000"/>
            <a:chOff x="481443" y="1570988"/>
            <a:chExt cx="457200" cy="432000"/>
          </a:xfrm>
        </p:grpSpPr>
        <p:sp>
          <p:nvSpPr>
            <p:cNvPr id="8" name="Oval 7"/>
            <p:cNvSpPr/>
            <p:nvPr/>
          </p:nvSpPr>
          <p:spPr>
            <a:xfrm>
              <a:off x="494043" y="1570988"/>
              <a:ext cx="432000" cy="432000"/>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B5C2E5"/>
                </a:solidFill>
                <a:effectLst/>
                <a:uLnTx/>
                <a:uFillTx/>
                <a:latin typeface="Arial"/>
                <a:ea typeface="+mn-ea"/>
                <a:cs typeface="+mn-cs"/>
              </a:endParaRPr>
            </a:p>
          </p:txBody>
        </p:sp>
        <p:sp>
          <p:nvSpPr>
            <p:cNvPr id="9" name="TextBox 8"/>
            <p:cNvSpPr txBox="1"/>
            <p:nvPr/>
          </p:nvSpPr>
          <p:spPr>
            <a:xfrm>
              <a:off x="481443" y="1617711"/>
              <a:ext cx="457200"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mn-cs"/>
                </a:rPr>
                <a:t>02</a:t>
              </a:r>
            </a:p>
          </p:txBody>
        </p:sp>
      </p:grpSp>
      <p:sp>
        <p:nvSpPr>
          <p:cNvPr id="11" name="Rectangle 10"/>
          <p:cNvSpPr/>
          <p:nvPr/>
        </p:nvSpPr>
        <p:spPr>
          <a:xfrm>
            <a:off x="1105200" y="2340905"/>
            <a:ext cx="7256602"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rPr>
              <a:t>www.moneyhelper.org.uk/en/pensions-and-retirement/pensions-basics/pension-calculator</a:t>
            </a:r>
          </a:p>
        </p:txBody>
      </p:sp>
      <p:sp>
        <p:nvSpPr>
          <p:cNvPr id="12" name="Rectangle 11"/>
          <p:cNvSpPr/>
          <p:nvPr/>
        </p:nvSpPr>
        <p:spPr>
          <a:xfrm>
            <a:off x="1088434" y="2073191"/>
            <a:ext cx="3400290" cy="338554"/>
          </a:xfrm>
          <a:prstGeom prst="rect">
            <a:avLst/>
          </a:prstGeom>
        </p:spPr>
        <p:txBody>
          <a:bodyPr wrap="none">
            <a:spAutoFit/>
          </a:bodyPr>
          <a:lstStyle/>
          <a:p>
            <a:pPr marL="0" lvl="3">
              <a:spcAft>
                <a:spcPts val="600"/>
              </a:spcAft>
              <a:buClr>
                <a:srgbClr val="FFFFFF"/>
              </a:buClr>
              <a:buSzPct val="120000"/>
              <a:defRPr/>
            </a:pPr>
            <a:r>
              <a:rPr lang="en-GB" sz="1600" b="1" dirty="0">
                <a:solidFill>
                  <a:srgbClr val="69A202"/>
                </a:solidFill>
                <a:ea typeface="ヒラギノ角ゴ Pro W3" charset="-128"/>
                <a:cs typeface="Arial" pitchFamily="34" charset="0"/>
              </a:rPr>
              <a:t>Money Helper pension calculator</a:t>
            </a:r>
          </a:p>
        </p:txBody>
      </p:sp>
      <p:grpSp>
        <p:nvGrpSpPr>
          <p:cNvPr id="37" name="Group 36"/>
          <p:cNvGrpSpPr/>
          <p:nvPr/>
        </p:nvGrpSpPr>
        <p:grpSpPr>
          <a:xfrm>
            <a:off x="824492" y="2520300"/>
            <a:ext cx="6804116" cy="177165"/>
            <a:chOff x="848735" y="2035866"/>
            <a:chExt cx="6804116" cy="177165"/>
          </a:xfrm>
        </p:grpSpPr>
        <p:cxnSp>
          <p:nvCxnSpPr>
            <p:cNvPr id="38" name="Straight Connector 37"/>
            <p:cNvCxnSpPr/>
            <p:nvPr/>
          </p:nvCxnSpPr>
          <p:spPr>
            <a:xfrm>
              <a:off x="848735" y="2035866"/>
              <a:ext cx="293308" cy="177165"/>
            </a:xfrm>
            <a:prstGeom prst="line">
              <a:avLst/>
            </a:prstGeom>
            <a:ln>
              <a:solidFill>
                <a:srgbClr val="7DC20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127917" y="2210650"/>
              <a:ext cx="6524934" cy="0"/>
            </a:xfrm>
            <a:prstGeom prst="line">
              <a:avLst/>
            </a:prstGeom>
            <a:ln>
              <a:solidFill>
                <a:srgbClr val="7DC202"/>
              </a:solidFill>
            </a:ln>
            <a:effectLst/>
          </p:spPr>
          <p:style>
            <a:lnRef idx="2">
              <a:schemeClr val="accent1"/>
            </a:lnRef>
            <a:fillRef idx="0">
              <a:schemeClr val="accent1"/>
            </a:fillRef>
            <a:effectRef idx="1">
              <a:schemeClr val="accent1"/>
            </a:effectRef>
            <a:fontRef idx="minor">
              <a:schemeClr val="tx1"/>
            </a:fontRef>
          </p:style>
        </p:cxnSp>
      </p:grpSp>
      <p:sp>
        <p:nvSpPr>
          <p:cNvPr id="61" name="Title 1"/>
          <p:cNvSpPr>
            <a:spLocks noGrp="1"/>
          </p:cNvSpPr>
          <p:nvPr>
            <p:ph type="title"/>
          </p:nvPr>
        </p:nvSpPr>
        <p:spPr>
          <a:xfrm>
            <a:off x="463550" y="292100"/>
            <a:ext cx="8509000" cy="762000"/>
          </a:xfrm>
        </p:spPr>
        <p:txBody>
          <a:bodyPr anchor="ctr">
            <a:noAutofit/>
          </a:bodyPr>
          <a:lstStyle/>
          <a:p>
            <a:r>
              <a:rPr lang="en-GB" dirty="0"/>
              <a:t>useful contacts.</a:t>
            </a:r>
          </a:p>
        </p:txBody>
      </p:sp>
      <p:grpSp>
        <p:nvGrpSpPr>
          <p:cNvPr id="25" name="Group 24"/>
          <p:cNvGrpSpPr/>
          <p:nvPr/>
        </p:nvGrpSpPr>
        <p:grpSpPr>
          <a:xfrm>
            <a:off x="457200" y="2902041"/>
            <a:ext cx="457200" cy="432000"/>
            <a:chOff x="481443" y="3562283"/>
            <a:chExt cx="457200" cy="432000"/>
          </a:xfrm>
        </p:grpSpPr>
        <p:sp>
          <p:nvSpPr>
            <p:cNvPr id="26" name="Oval 25"/>
            <p:cNvSpPr/>
            <p:nvPr/>
          </p:nvSpPr>
          <p:spPr>
            <a:xfrm>
              <a:off x="494043" y="3562283"/>
              <a:ext cx="432000" cy="432000"/>
            </a:xfrm>
            <a:prstGeom prst="ellipse">
              <a:avLst/>
            </a:pr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B5C2E5"/>
                </a:solidFill>
                <a:effectLst/>
                <a:uLnTx/>
                <a:uFillTx/>
                <a:latin typeface="Arial"/>
                <a:ea typeface="+mn-ea"/>
                <a:cs typeface="+mn-cs"/>
              </a:endParaRPr>
            </a:p>
          </p:txBody>
        </p:sp>
        <p:sp>
          <p:nvSpPr>
            <p:cNvPr id="27" name="TextBox 26"/>
            <p:cNvSpPr txBox="1"/>
            <p:nvPr/>
          </p:nvSpPr>
          <p:spPr>
            <a:xfrm>
              <a:off x="481443" y="3609006"/>
              <a:ext cx="457200"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mn-cs"/>
                </a:rPr>
                <a:t>03</a:t>
              </a:r>
            </a:p>
          </p:txBody>
        </p:sp>
      </p:grpSp>
      <p:grpSp>
        <p:nvGrpSpPr>
          <p:cNvPr id="46" name="Group 45"/>
          <p:cNvGrpSpPr/>
          <p:nvPr/>
        </p:nvGrpSpPr>
        <p:grpSpPr>
          <a:xfrm>
            <a:off x="824492" y="3259168"/>
            <a:ext cx="6804116" cy="221648"/>
            <a:chOff x="848735" y="4125705"/>
            <a:chExt cx="6804116" cy="221648"/>
          </a:xfrm>
        </p:grpSpPr>
        <p:cxnSp>
          <p:nvCxnSpPr>
            <p:cNvPr id="47" name="Straight Connector 46"/>
            <p:cNvCxnSpPr/>
            <p:nvPr/>
          </p:nvCxnSpPr>
          <p:spPr>
            <a:xfrm>
              <a:off x="848735" y="4125705"/>
              <a:ext cx="293308" cy="177165"/>
            </a:xfrm>
            <a:prstGeom prst="line">
              <a:avLst/>
            </a:prstGeom>
            <a:ln>
              <a:solidFill>
                <a:srgbClr val="7A2A3D"/>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27917" y="4300489"/>
              <a:ext cx="6524934" cy="46864"/>
            </a:xfrm>
            <a:prstGeom prst="line">
              <a:avLst/>
            </a:prstGeom>
            <a:ln>
              <a:solidFill>
                <a:srgbClr val="7A2A3D"/>
              </a:solidFill>
            </a:ln>
            <a:effectLst/>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a:off x="1105200" y="3121131"/>
            <a:ext cx="1624997"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rPr>
              <a:t>www.hmrc.gov.uk </a:t>
            </a:r>
          </a:p>
        </p:txBody>
      </p:sp>
      <p:sp>
        <p:nvSpPr>
          <p:cNvPr id="73" name="Rectangle 72"/>
          <p:cNvSpPr/>
          <p:nvPr/>
        </p:nvSpPr>
        <p:spPr>
          <a:xfrm>
            <a:off x="1088434" y="2853417"/>
            <a:ext cx="4806124" cy="338554"/>
          </a:xfrm>
          <a:prstGeom prst="rect">
            <a:avLst/>
          </a:prstGeom>
        </p:spPr>
        <p:txBody>
          <a:bodyPr wrap="none">
            <a:spAutoFit/>
          </a:bodyPr>
          <a:lstStyle/>
          <a:p>
            <a:r>
              <a:rPr lang="en-GB" sz="1600" b="1" dirty="0">
                <a:solidFill>
                  <a:srgbClr val="441822"/>
                </a:solidFill>
              </a:rPr>
              <a:t>General tax and National Insurance information</a:t>
            </a:r>
          </a:p>
        </p:txBody>
      </p:sp>
      <p:grpSp>
        <p:nvGrpSpPr>
          <p:cNvPr id="29" name="Group 28"/>
          <p:cNvGrpSpPr/>
          <p:nvPr/>
        </p:nvGrpSpPr>
        <p:grpSpPr>
          <a:xfrm>
            <a:off x="457200" y="3650633"/>
            <a:ext cx="457200" cy="432000"/>
            <a:chOff x="481443" y="4226048"/>
            <a:chExt cx="457200" cy="432000"/>
          </a:xfrm>
        </p:grpSpPr>
        <p:sp>
          <p:nvSpPr>
            <p:cNvPr id="30" name="Oval 29"/>
            <p:cNvSpPr/>
            <p:nvPr/>
          </p:nvSpPr>
          <p:spPr>
            <a:xfrm>
              <a:off x="494043" y="4226048"/>
              <a:ext cx="432000" cy="432000"/>
            </a:xfrm>
            <a:prstGeom prst="ellipse">
              <a:avLst/>
            </a:pr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B5C2E5"/>
                </a:solidFill>
                <a:effectLst/>
                <a:uLnTx/>
                <a:uFillTx/>
                <a:latin typeface="Arial"/>
                <a:ea typeface="+mn-ea"/>
                <a:cs typeface="+mn-cs"/>
              </a:endParaRPr>
            </a:p>
          </p:txBody>
        </p:sp>
        <p:sp>
          <p:nvSpPr>
            <p:cNvPr id="31" name="TextBox 30"/>
            <p:cNvSpPr txBox="1"/>
            <p:nvPr/>
          </p:nvSpPr>
          <p:spPr>
            <a:xfrm>
              <a:off x="481443" y="4272771"/>
              <a:ext cx="457200"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mn-cs"/>
                </a:rPr>
                <a:t>04</a:t>
              </a:r>
            </a:p>
          </p:txBody>
        </p:sp>
      </p:grpSp>
      <p:grpSp>
        <p:nvGrpSpPr>
          <p:cNvPr id="49" name="Group 48"/>
          <p:cNvGrpSpPr/>
          <p:nvPr/>
        </p:nvGrpSpPr>
        <p:grpSpPr>
          <a:xfrm>
            <a:off x="809252" y="3994050"/>
            <a:ext cx="6804116" cy="177165"/>
            <a:chOff x="848735" y="4793218"/>
            <a:chExt cx="6804116" cy="177165"/>
          </a:xfrm>
        </p:grpSpPr>
        <p:cxnSp>
          <p:nvCxnSpPr>
            <p:cNvPr id="50" name="Straight Connector 49"/>
            <p:cNvCxnSpPr/>
            <p:nvPr/>
          </p:nvCxnSpPr>
          <p:spPr>
            <a:xfrm>
              <a:off x="848735" y="4793218"/>
              <a:ext cx="293308" cy="177165"/>
            </a:xfrm>
            <a:prstGeom prst="line">
              <a:avLst/>
            </a:prstGeom>
            <a:ln>
              <a:solidFill>
                <a:srgbClr val="0088B8"/>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127917" y="4968002"/>
              <a:ext cx="6524934" cy="2381"/>
            </a:xfrm>
            <a:prstGeom prst="line">
              <a:avLst/>
            </a:prstGeom>
            <a:ln>
              <a:solidFill>
                <a:srgbClr val="0088B8"/>
              </a:solidFill>
            </a:ln>
            <a:effectLst/>
          </p:spPr>
          <p:style>
            <a:lnRef idx="2">
              <a:schemeClr val="accent1"/>
            </a:lnRef>
            <a:fillRef idx="0">
              <a:schemeClr val="accent1"/>
            </a:fillRef>
            <a:effectRef idx="1">
              <a:schemeClr val="accent1"/>
            </a:effectRef>
            <a:fontRef idx="minor">
              <a:schemeClr val="tx1"/>
            </a:fontRef>
          </p:style>
        </p:cxnSp>
      </p:grpSp>
      <p:sp>
        <p:nvSpPr>
          <p:cNvPr id="75" name="Rectangle 74"/>
          <p:cNvSpPr/>
          <p:nvPr/>
        </p:nvSpPr>
        <p:spPr>
          <a:xfrm>
            <a:off x="1105200" y="3818236"/>
            <a:ext cx="3365858"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rPr>
              <a:t>www.gov.uk/find-pension-contact-details</a:t>
            </a:r>
          </a:p>
        </p:txBody>
      </p:sp>
      <p:sp>
        <p:nvSpPr>
          <p:cNvPr id="76" name="Rectangle 75"/>
          <p:cNvSpPr/>
          <p:nvPr/>
        </p:nvSpPr>
        <p:spPr>
          <a:xfrm>
            <a:off x="1088434" y="3550522"/>
            <a:ext cx="2555380" cy="338554"/>
          </a:xfrm>
          <a:prstGeom prst="rect">
            <a:avLst/>
          </a:prstGeom>
        </p:spPr>
        <p:txBody>
          <a:bodyPr wrap="none">
            <a:spAutoFit/>
          </a:bodyPr>
          <a:lstStyle/>
          <a:p>
            <a:pPr marL="0" lvl="1"/>
            <a:r>
              <a:rPr lang="en-GB" sz="1600" b="1" dirty="0">
                <a:solidFill>
                  <a:srgbClr val="03649F"/>
                </a:solidFill>
              </a:rPr>
              <a:t>Pension Tracing Service</a:t>
            </a:r>
          </a:p>
        </p:txBody>
      </p:sp>
      <p:grpSp>
        <p:nvGrpSpPr>
          <p:cNvPr id="53" name="Group 52">
            <a:extLst>
              <a:ext uri="{FF2B5EF4-FFF2-40B4-BE49-F238E27FC236}">
                <a16:creationId xmlns:a16="http://schemas.microsoft.com/office/drawing/2014/main" id="{B758A21E-0B5D-4163-B22F-05A101C75ABA}"/>
              </a:ext>
            </a:extLst>
          </p:cNvPr>
          <p:cNvGrpSpPr/>
          <p:nvPr/>
        </p:nvGrpSpPr>
        <p:grpSpPr>
          <a:xfrm>
            <a:off x="457200" y="1404857"/>
            <a:ext cx="457200" cy="432000"/>
            <a:chOff x="481443" y="1570988"/>
            <a:chExt cx="457200" cy="432000"/>
          </a:xfrm>
        </p:grpSpPr>
        <p:sp>
          <p:nvSpPr>
            <p:cNvPr id="54" name="Oval 53">
              <a:extLst>
                <a:ext uri="{FF2B5EF4-FFF2-40B4-BE49-F238E27FC236}">
                  <a16:creationId xmlns:a16="http://schemas.microsoft.com/office/drawing/2014/main" id="{FA4C3A26-B407-413F-AA80-64730FED5291}"/>
                </a:ext>
              </a:extLst>
            </p:cNvPr>
            <p:cNvSpPr/>
            <p:nvPr/>
          </p:nvSpPr>
          <p:spPr>
            <a:xfrm>
              <a:off x="494043" y="1570988"/>
              <a:ext cx="432000" cy="432000"/>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B5C2E5"/>
                </a:solidFill>
                <a:effectLst/>
                <a:uLnTx/>
                <a:uFillTx/>
                <a:latin typeface="Arial"/>
                <a:ea typeface="+mn-ea"/>
                <a:cs typeface="+mn-cs"/>
              </a:endParaRPr>
            </a:p>
          </p:txBody>
        </p:sp>
        <p:sp>
          <p:nvSpPr>
            <p:cNvPr id="55" name="TextBox 54">
              <a:extLst>
                <a:ext uri="{FF2B5EF4-FFF2-40B4-BE49-F238E27FC236}">
                  <a16:creationId xmlns:a16="http://schemas.microsoft.com/office/drawing/2014/main" id="{D47621F8-AB36-46E8-A49D-A97651577463}"/>
                </a:ext>
              </a:extLst>
            </p:cNvPr>
            <p:cNvSpPr txBox="1"/>
            <p:nvPr/>
          </p:nvSpPr>
          <p:spPr>
            <a:xfrm>
              <a:off x="481443" y="1617711"/>
              <a:ext cx="457200"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mn-cs"/>
                </a:rPr>
                <a:t>01</a:t>
              </a:r>
            </a:p>
          </p:txBody>
        </p:sp>
      </p:grpSp>
      <p:sp>
        <p:nvSpPr>
          <p:cNvPr id="56" name="Rectangle 55">
            <a:extLst>
              <a:ext uri="{FF2B5EF4-FFF2-40B4-BE49-F238E27FC236}">
                <a16:creationId xmlns:a16="http://schemas.microsoft.com/office/drawing/2014/main" id="{FD809CEE-AA6E-430A-AA53-109F5B52230F}"/>
              </a:ext>
            </a:extLst>
          </p:cNvPr>
          <p:cNvSpPr/>
          <p:nvPr/>
        </p:nvSpPr>
        <p:spPr>
          <a:xfrm>
            <a:off x="1105200" y="1349987"/>
            <a:ext cx="1757212"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rPr>
              <a:t>Login.lifeworks.com</a:t>
            </a:r>
          </a:p>
        </p:txBody>
      </p:sp>
      <p:sp>
        <p:nvSpPr>
          <p:cNvPr id="57" name="Rectangle 56">
            <a:extLst>
              <a:ext uri="{FF2B5EF4-FFF2-40B4-BE49-F238E27FC236}">
                <a16:creationId xmlns:a16="http://schemas.microsoft.com/office/drawing/2014/main" id="{75B1B75F-671C-4CDF-8235-AE7E20B89D36}"/>
              </a:ext>
            </a:extLst>
          </p:cNvPr>
          <p:cNvSpPr/>
          <p:nvPr/>
        </p:nvSpPr>
        <p:spPr>
          <a:xfrm>
            <a:off x="1088434" y="1095837"/>
            <a:ext cx="1143262" cy="338554"/>
          </a:xfrm>
          <a:prstGeom prst="rect">
            <a:avLst/>
          </a:prstGeom>
        </p:spPr>
        <p:txBody>
          <a:bodyPr wrap="none">
            <a:spAutoFit/>
          </a:bodyPr>
          <a:lstStyle/>
          <a:p>
            <a:pPr marL="0" lvl="3">
              <a:spcAft>
                <a:spcPts val="600"/>
              </a:spcAft>
              <a:buClr>
                <a:srgbClr val="FFFFFF"/>
              </a:buClr>
              <a:buSzPct val="120000"/>
              <a:defRPr/>
            </a:pPr>
            <a:r>
              <a:rPr lang="en-GB" sz="1600" b="1" dirty="0">
                <a:solidFill>
                  <a:srgbClr val="A4AA56"/>
                </a:solidFill>
                <a:ea typeface="ヒラギノ角ゴ Pro W3" charset="-128"/>
                <a:cs typeface="Arial" pitchFamily="34" charset="0"/>
              </a:rPr>
              <a:t>Lifeworks</a:t>
            </a:r>
          </a:p>
        </p:txBody>
      </p:sp>
      <p:grpSp>
        <p:nvGrpSpPr>
          <p:cNvPr id="58" name="Group 57">
            <a:extLst>
              <a:ext uri="{FF2B5EF4-FFF2-40B4-BE49-F238E27FC236}">
                <a16:creationId xmlns:a16="http://schemas.microsoft.com/office/drawing/2014/main" id="{0020A06C-D3A5-4A6C-99B5-FCFBC01FF056}"/>
              </a:ext>
            </a:extLst>
          </p:cNvPr>
          <p:cNvGrpSpPr/>
          <p:nvPr/>
        </p:nvGrpSpPr>
        <p:grpSpPr>
          <a:xfrm>
            <a:off x="824492" y="1766114"/>
            <a:ext cx="6804116" cy="177165"/>
            <a:chOff x="848735" y="2035866"/>
            <a:chExt cx="6804116" cy="177165"/>
          </a:xfrm>
        </p:grpSpPr>
        <p:cxnSp>
          <p:nvCxnSpPr>
            <p:cNvPr id="59" name="Straight Connector 58">
              <a:extLst>
                <a:ext uri="{FF2B5EF4-FFF2-40B4-BE49-F238E27FC236}">
                  <a16:creationId xmlns:a16="http://schemas.microsoft.com/office/drawing/2014/main" id="{A6E57E53-D8D2-4B8C-8B24-9337F93A7C50}"/>
                </a:ext>
              </a:extLst>
            </p:cNvPr>
            <p:cNvCxnSpPr/>
            <p:nvPr/>
          </p:nvCxnSpPr>
          <p:spPr>
            <a:xfrm>
              <a:off x="848735" y="2035866"/>
              <a:ext cx="293308" cy="177165"/>
            </a:xfrm>
            <a:prstGeom prst="line">
              <a:avLst/>
            </a:prstGeom>
            <a:ln>
              <a:solidFill>
                <a:srgbClr val="B1B66E"/>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B919FA2-0236-4217-B5FB-F37968F54CC4}"/>
                </a:ext>
              </a:extLst>
            </p:cNvPr>
            <p:cNvCxnSpPr/>
            <p:nvPr/>
          </p:nvCxnSpPr>
          <p:spPr>
            <a:xfrm>
              <a:off x="1127917" y="2210650"/>
              <a:ext cx="6524934" cy="0"/>
            </a:xfrm>
            <a:prstGeom prst="line">
              <a:avLst/>
            </a:prstGeom>
            <a:ln>
              <a:solidFill>
                <a:srgbClr val="B1B66E"/>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a:extLst>
              <a:ext uri="{FF2B5EF4-FFF2-40B4-BE49-F238E27FC236}">
                <a16:creationId xmlns:a16="http://schemas.microsoft.com/office/drawing/2014/main" id="{F6560A3C-84D7-40A2-9915-C76403014066}"/>
              </a:ext>
            </a:extLst>
          </p:cNvPr>
          <p:cNvSpPr/>
          <p:nvPr/>
        </p:nvSpPr>
        <p:spPr>
          <a:xfrm>
            <a:off x="1088434" y="1586719"/>
            <a:ext cx="1180131"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ea typeface="Calibri" panose="020F0502020204030204" pitchFamily="34" charset="0"/>
              </a:rPr>
              <a:t>Username &amp;</a:t>
            </a:r>
          </a:p>
        </p:txBody>
      </p:sp>
      <p:sp>
        <p:nvSpPr>
          <p:cNvPr id="81" name="Rectangle 80">
            <a:extLst>
              <a:ext uri="{FF2B5EF4-FFF2-40B4-BE49-F238E27FC236}">
                <a16:creationId xmlns:a16="http://schemas.microsoft.com/office/drawing/2014/main" id="{8EEFA311-0329-4D81-A97D-A66C9C32EE0B}"/>
              </a:ext>
            </a:extLst>
          </p:cNvPr>
          <p:cNvSpPr/>
          <p:nvPr/>
        </p:nvSpPr>
        <p:spPr>
          <a:xfrm>
            <a:off x="2104394" y="1586719"/>
            <a:ext cx="1628972"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ea typeface="Calibri" panose="020F0502020204030204" pitchFamily="34" charset="0"/>
              </a:rPr>
              <a:t>password: </a:t>
            </a:r>
            <a:r>
              <a:rPr lang="en-GB" sz="1400" dirty="0" err="1">
                <a:solidFill>
                  <a:srgbClr val="000000"/>
                </a:solidFill>
                <a:ea typeface="Calibri" panose="020F0502020204030204" pitchFamily="34" charset="0"/>
              </a:rPr>
              <a:t>lsegUK</a:t>
            </a:r>
            <a:endParaRPr lang="en-GB" sz="1400" dirty="0">
              <a:solidFill>
                <a:srgbClr val="000000"/>
              </a:solidFill>
              <a:ea typeface="Calibri" panose="020F0502020204030204" pitchFamily="34" charset="0"/>
            </a:endParaRPr>
          </a:p>
        </p:txBody>
      </p:sp>
      <p:sp>
        <p:nvSpPr>
          <p:cNvPr id="82" name="Rectangle 81">
            <a:extLst>
              <a:ext uri="{FF2B5EF4-FFF2-40B4-BE49-F238E27FC236}">
                <a16:creationId xmlns:a16="http://schemas.microsoft.com/office/drawing/2014/main" id="{0858735B-1EB4-41FF-A61C-2BB68913E0D0}"/>
              </a:ext>
            </a:extLst>
          </p:cNvPr>
          <p:cNvSpPr/>
          <p:nvPr/>
        </p:nvSpPr>
        <p:spPr>
          <a:xfrm>
            <a:off x="3502212" y="1355947"/>
            <a:ext cx="231154"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ea typeface="Calibri" panose="020F0502020204030204" pitchFamily="34" charset="0"/>
              </a:rPr>
              <a:t>|</a:t>
            </a:r>
          </a:p>
        </p:txBody>
      </p:sp>
      <p:sp>
        <p:nvSpPr>
          <p:cNvPr id="62" name="Rectangle 61">
            <a:extLst>
              <a:ext uri="{FF2B5EF4-FFF2-40B4-BE49-F238E27FC236}">
                <a16:creationId xmlns:a16="http://schemas.microsoft.com/office/drawing/2014/main" id="{0B7513C7-0E1B-4915-899A-7D80108FA663}"/>
              </a:ext>
            </a:extLst>
          </p:cNvPr>
          <p:cNvSpPr/>
          <p:nvPr/>
        </p:nvSpPr>
        <p:spPr>
          <a:xfrm>
            <a:off x="3741203" y="1349987"/>
            <a:ext cx="1426994"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ea typeface="Calibri" panose="020F0502020204030204" pitchFamily="34" charset="0"/>
              </a:rPr>
              <a:t>0800 169 7072</a:t>
            </a:r>
          </a:p>
        </p:txBody>
      </p:sp>
      <p:grpSp>
        <p:nvGrpSpPr>
          <p:cNvPr id="45" name="Group 44">
            <a:extLst>
              <a:ext uri="{FF2B5EF4-FFF2-40B4-BE49-F238E27FC236}">
                <a16:creationId xmlns:a16="http://schemas.microsoft.com/office/drawing/2014/main" id="{69EB61C1-DDD0-4D94-8E30-C12E92132862}"/>
              </a:ext>
            </a:extLst>
          </p:cNvPr>
          <p:cNvGrpSpPr/>
          <p:nvPr/>
        </p:nvGrpSpPr>
        <p:grpSpPr>
          <a:xfrm>
            <a:off x="457200" y="4399225"/>
            <a:ext cx="457200" cy="432000"/>
            <a:chOff x="481443" y="4226048"/>
            <a:chExt cx="457200" cy="432000"/>
          </a:xfrm>
        </p:grpSpPr>
        <p:sp>
          <p:nvSpPr>
            <p:cNvPr id="67" name="Oval 66">
              <a:extLst>
                <a:ext uri="{FF2B5EF4-FFF2-40B4-BE49-F238E27FC236}">
                  <a16:creationId xmlns:a16="http://schemas.microsoft.com/office/drawing/2014/main" id="{D8C75F8E-7EE0-468F-B28B-16CCBC3329AF}"/>
                </a:ext>
              </a:extLst>
            </p:cNvPr>
            <p:cNvSpPr/>
            <p:nvPr/>
          </p:nvSpPr>
          <p:spPr>
            <a:xfrm>
              <a:off x="494043" y="4226048"/>
              <a:ext cx="432000" cy="432000"/>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B5C2E5"/>
                </a:solidFill>
                <a:effectLst/>
                <a:uLnTx/>
                <a:uFillTx/>
                <a:latin typeface="Arial"/>
                <a:ea typeface="+mn-ea"/>
                <a:cs typeface="+mn-cs"/>
              </a:endParaRPr>
            </a:p>
          </p:txBody>
        </p:sp>
        <p:sp>
          <p:nvSpPr>
            <p:cNvPr id="68" name="TextBox 67">
              <a:extLst>
                <a:ext uri="{FF2B5EF4-FFF2-40B4-BE49-F238E27FC236}">
                  <a16:creationId xmlns:a16="http://schemas.microsoft.com/office/drawing/2014/main" id="{AC05D484-4E5A-4900-A909-7FAB3949FE6A}"/>
                </a:ext>
              </a:extLst>
            </p:cNvPr>
            <p:cNvSpPr txBox="1"/>
            <p:nvPr/>
          </p:nvSpPr>
          <p:spPr>
            <a:xfrm>
              <a:off x="481443" y="4272771"/>
              <a:ext cx="457200"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mn-cs"/>
                </a:rPr>
                <a:t>05</a:t>
              </a:r>
            </a:p>
          </p:txBody>
        </p:sp>
      </p:grpSp>
      <p:grpSp>
        <p:nvGrpSpPr>
          <p:cNvPr id="52" name="Group 51">
            <a:extLst>
              <a:ext uri="{FF2B5EF4-FFF2-40B4-BE49-F238E27FC236}">
                <a16:creationId xmlns:a16="http://schemas.microsoft.com/office/drawing/2014/main" id="{63045194-4EEB-4681-AF75-7F023CED3618}"/>
              </a:ext>
            </a:extLst>
          </p:cNvPr>
          <p:cNvGrpSpPr/>
          <p:nvPr/>
        </p:nvGrpSpPr>
        <p:grpSpPr>
          <a:xfrm>
            <a:off x="809252" y="4766920"/>
            <a:ext cx="6804116" cy="177165"/>
            <a:chOff x="848735" y="4793218"/>
            <a:chExt cx="6804116" cy="177165"/>
          </a:xfrm>
        </p:grpSpPr>
        <p:cxnSp>
          <p:nvCxnSpPr>
            <p:cNvPr id="65" name="Straight Connector 64">
              <a:extLst>
                <a:ext uri="{FF2B5EF4-FFF2-40B4-BE49-F238E27FC236}">
                  <a16:creationId xmlns:a16="http://schemas.microsoft.com/office/drawing/2014/main" id="{507CF726-475E-4BBC-A559-AD775018478B}"/>
                </a:ext>
              </a:extLst>
            </p:cNvPr>
            <p:cNvCxnSpPr/>
            <p:nvPr/>
          </p:nvCxnSpPr>
          <p:spPr>
            <a:xfrm>
              <a:off x="848735" y="4793218"/>
              <a:ext cx="293308" cy="177165"/>
            </a:xfrm>
            <a:prstGeom prst="line">
              <a:avLst/>
            </a:prstGeom>
            <a:ln>
              <a:solidFill>
                <a:srgbClr val="9875A7"/>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C1AB590-856A-4089-A8CF-38C3ACC1405A}"/>
                </a:ext>
              </a:extLst>
            </p:cNvPr>
            <p:cNvCxnSpPr/>
            <p:nvPr/>
          </p:nvCxnSpPr>
          <p:spPr>
            <a:xfrm>
              <a:off x="1127917" y="4965621"/>
              <a:ext cx="6524934" cy="2381"/>
            </a:xfrm>
            <a:prstGeom prst="line">
              <a:avLst/>
            </a:prstGeom>
            <a:ln>
              <a:solidFill>
                <a:srgbClr val="9875A7"/>
              </a:solidFill>
            </a:ln>
            <a:effectLst/>
          </p:spPr>
          <p:style>
            <a:lnRef idx="2">
              <a:schemeClr val="accent1"/>
            </a:lnRef>
            <a:fillRef idx="0">
              <a:schemeClr val="accent1"/>
            </a:fillRef>
            <a:effectRef idx="1">
              <a:schemeClr val="accent1"/>
            </a:effectRef>
            <a:fontRef idx="minor">
              <a:schemeClr val="tx1"/>
            </a:fontRef>
          </p:style>
        </p:cxnSp>
      </p:grpSp>
      <p:sp>
        <p:nvSpPr>
          <p:cNvPr id="63" name="Rectangle 62">
            <a:extLst>
              <a:ext uri="{FF2B5EF4-FFF2-40B4-BE49-F238E27FC236}">
                <a16:creationId xmlns:a16="http://schemas.microsoft.com/office/drawing/2014/main" id="{8A2E8F53-FDBE-479C-8EFF-E950D95589A0}"/>
              </a:ext>
            </a:extLst>
          </p:cNvPr>
          <p:cNvSpPr/>
          <p:nvPr/>
        </p:nvSpPr>
        <p:spPr>
          <a:xfrm>
            <a:off x="1105200" y="4591106"/>
            <a:ext cx="2348720"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rPr>
              <a:t>Email: pensions@lseg.com</a:t>
            </a:r>
          </a:p>
        </p:txBody>
      </p:sp>
      <p:sp>
        <p:nvSpPr>
          <p:cNvPr id="64" name="Rectangle 63">
            <a:extLst>
              <a:ext uri="{FF2B5EF4-FFF2-40B4-BE49-F238E27FC236}">
                <a16:creationId xmlns:a16="http://schemas.microsoft.com/office/drawing/2014/main" id="{E12314E9-6883-4ED2-92BB-5B3361366912}"/>
              </a:ext>
            </a:extLst>
          </p:cNvPr>
          <p:cNvSpPr/>
          <p:nvPr/>
        </p:nvSpPr>
        <p:spPr>
          <a:xfrm>
            <a:off x="1088434" y="4323392"/>
            <a:ext cx="4304768" cy="338554"/>
          </a:xfrm>
          <a:prstGeom prst="rect">
            <a:avLst/>
          </a:prstGeom>
        </p:spPr>
        <p:txBody>
          <a:bodyPr wrap="none">
            <a:spAutoFit/>
          </a:bodyPr>
          <a:lstStyle/>
          <a:p>
            <a:r>
              <a:rPr lang="en-GB" sz="1600" b="1" dirty="0">
                <a:solidFill>
                  <a:srgbClr val="9875A7"/>
                </a:solidFill>
              </a:rPr>
              <a:t>Questions about your LSEG Pension Plan</a:t>
            </a:r>
          </a:p>
        </p:txBody>
      </p:sp>
      <p:grpSp>
        <p:nvGrpSpPr>
          <p:cNvPr id="70" name="Group 69">
            <a:extLst>
              <a:ext uri="{FF2B5EF4-FFF2-40B4-BE49-F238E27FC236}">
                <a16:creationId xmlns:a16="http://schemas.microsoft.com/office/drawing/2014/main" id="{7674043B-C82C-4EE8-BD8B-90FCD37B4934}"/>
              </a:ext>
            </a:extLst>
          </p:cNvPr>
          <p:cNvGrpSpPr/>
          <p:nvPr/>
        </p:nvGrpSpPr>
        <p:grpSpPr>
          <a:xfrm>
            <a:off x="457200" y="5147815"/>
            <a:ext cx="457200" cy="432000"/>
            <a:chOff x="481443" y="4226048"/>
            <a:chExt cx="457200" cy="432000"/>
          </a:xfrm>
        </p:grpSpPr>
        <p:sp>
          <p:nvSpPr>
            <p:cNvPr id="84" name="Oval 83">
              <a:extLst>
                <a:ext uri="{FF2B5EF4-FFF2-40B4-BE49-F238E27FC236}">
                  <a16:creationId xmlns:a16="http://schemas.microsoft.com/office/drawing/2014/main" id="{6954AB8E-5816-4050-8633-2F75C3ED7BCD}"/>
                </a:ext>
              </a:extLst>
            </p:cNvPr>
            <p:cNvSpPr/>
            <p:nvPr/>
          </p:nvSpPr>
          <p:spPr>
            <a:xfrm>
              <a:off x="494043" y="4226048"/>
              <a:ext cx="432000" cy="432000"/>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B5C2E5"/>
                </a:solidFill>
                <a:effectLst/>
                <a:uLnTx/>
                <a:uFillTx/>
                <a:latin typeface="Arial"/>
                <a:ea typeface="+mn-ea"/>
                <a:cs typeface="+mn-cs"/>
              </a:endParaRPr>
            </a:p>
          </p:txBody>
        </p:sp>
        <p:sp>
          <p:nvSpPr>
            <p:cNvPr id="85" name="TextBox 84">
              <a:extLst>
                <a:ext uri="{FF2B5EF4-FFF2-40B4-BE49-F238E27FC236}">
                  <a16:creationId xmlns:a16="http://schemas.microsoft.com/office/drawing/2014/main" id="{99FFC765-20C4-471A-B89E-80B25663B305}"/>
                </a:ext>
              </a:extLst>
            </p:cNvPr>
            <p:cNvSpPr txBox="1"/>
            <p:nvPr/>
          </p:nvSpPr>
          <p:spPr>
            <a:xfrm>
              <a:off x="481443" y="4272771"/>
              <a:ext cx="457200"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mn-cs"/>
                </a:rPr>
                <a:t>06</a:t>
              </a:r>
            </a:p>
          </p:txBody>
        </p:sp>
      </p:grpSp>
      <p:grpSp>
        <p:nvGrpSpPr>
          <p:cNvPr id="71" name="Group 70">
            <a:extLst>
              <a:ext uri="{FF2B5EF4-FFF2-40B4-BE49-F238E27FC236}">
                <a16:creationId xmlns:a16="http://schemas.microsoft.com/office/drawing/2014/main" id="{BD6AC895-6F00-4E6F-BFB2-F8ABE8432F20}"/>
              </a:ext>
            </a:extLst>
          </p:cNvPr>
          <p:cNvGrpSpPr/>
          <p:nvPr/>
        </p:nvGrpSpPr>
        <p:grpSpPr>
          <a:xfrm>
            <a:off x="809252" y="5493152"/>
            <a:ext cx="6804116" cy="177165"/>
            <a:chOff x="848735" y="4793218"/>
            <a:chExt cx="6804116" cy="177165"/>
          </a:xfrm>
        </p:grpSpPr>
        <p:cxnSp>
          <p:nvCxnSpPr>
            <p:cNvPr id="78" name="Straight Connector 77">
              <a:extLst>
                <a:ext uri="{FF2B5EF4-FFF2-40B4-BE49-F238E27FC236}">
                  <a16:creationId xmlns:a16="http://schemas.microsoft.com/office/drawing/2014/main" id="{0CD03AB0-58B4-4036-B777-F0874CF1FAF4}"/>
                </a:ext>
              </a:extLst>
            </p:cNvPr>
            <p:cNvCxnSpPr/>
            <p:nvPr/>
          </p:nvCxnSpPr>
          <p:spPr>
            <a:xfrm>
              <a:off x="848735" y="4793218"/>
              <a:ext cx="293308" cy="177165"/>
            </a:xfrm>
            <a:prstGeom prst="line">
              <a:avLst/>
            </a:prstGeom>
            <a:ln>
              <a:solidFill>
                <a:srgbClr val="00A5E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00C62C6-E51E-401F-8074-6CA89BF27C51}"/>
                </a:ext>
              </a:extLst>
            </p:cNvPr>
            <p:cNvCxnSpPr/>
            <p:nvPr/>
          </p:nvCxnSpPr>
          <p:spPr>
            <a:xfrm>
              <a:off x="1127917" y="4968002"/>
              <a:ext cx="6524934" cy="2381"/>
            </a:xfrm>
            <a:prstGeom prst="line">
              <a:avLst/>
            </a:prstGeom>
            <a:ln>
              <a:solidFill>
                <a:srgbClr val="00A5E3"/>
              </a:solidFill>
            </a:ln>
            <a:effectLst/>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CCC18249-0B6D-459B-B5AB-54A0F7069F31}"/>
              </a:ext>
            </a:extLst>
          </p:cNvPr>
          <p:cNvSpPr/>
          <p:nvPr/>
        </p:nvSpPr>
        <p:spPr>
          <a:xfrm>
            <a:off x="1105200" y="5317338"/>
            <a:ext cx="2779159"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rPr>
              <a:t>www.gov.uk/check-state-pension</a:t>
            </a:r>
          </a:p>
        </p:txBody>
      </p:sp>
      <p:sp>
        <p:nvSpPr>
          <p:cNvPr id="77" name="Rectangle 76">
            <a:extLst>
              <a:ext uri="{FF2B5EF4-FFF2-40B4-BE49-F238E27FC236}">
                <a16:creationId xmlns:a16="http://schemas.microsoft.com/office/drawing/2014/main" id="{5611F5DB-5B52-4823-8744-B0F7F05F5116}"/>
              </a:ext>
            </a:extLst>
          </p:cNvPr>
          <p:cNvSpPr/>
          <p:nvPr/>
        </p:nvSpPr>
        <p:spPr>
          <a:xfrm>
            <a:off x="1088434" y="5049624"/>
            <a:ext cx="3332964" cy="338554"/>
          </a:xfrm>
          <a:prstGeom prst="rect">
            <a:avLst/>
          </a:prstGeom>
        </p:spPr>
        <p:txBody>
          <a:bodyPr wrap="none">
            <a:spAutoFit/>
          </a:bodyPr>
          <a:lstStyle/>
          <a:p>
            <a:pPr marL="0" lvl="1"/>
            <a:r>
              <a:rPr lang="en-GB" sz="1600" b="1" dirty="0">
                <a:solidFill>
                  <a:srgbClr val="03649F"/>
                </a:solidFill>
              </a:rPr>
              <a:t>Obtain a State Pension Forecast</a:t>
            </a:r>
          </a:p>
        </p:txBody>
      </p:sp>
    </p:spTree>
    <p:custDataLst>
      <p:tags r:id="rId1"/>
    </p:custDataLst>
    <p:extLst>
      <p:ext uri="{BB962C8B-B14F-4D97-AF65-F5344CB8AC3E}">
        <p14:creationId xmlns:p14="http://schemas.microsoft.com/office/powerpoint/2010/main" val="1597189883"/>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spcBef>
                <a:spcPts val="0"/>
              </a:spcBef>
              <a:spcAft>
                <a:spcPts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a:ea typeface="ヒラギノ角ゴ Pro W3"/>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463550" y="1363428"/>
            <a:ext cx="8212906"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a:solidFill>
                  <a:srgbClr val="000000"/>
                </a:solidFill>
                <a:latin typeface="+mn-lt"/>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a:solidFill>
                <a:srgbClr val="000000"/>
              </a:solidFill>
              <a:latin typeface="+mn-lt"/>
            </a:endParaRPr>
          </a:p>
          <a:p>
            <a:pPr marL="0" lvl="2" indent="0" defTabSz="914400">
              <a:spcAft>
                <a:spcPts val="600"/>
              </a:spcAft>
              <a:buClr>
                <a:srgbClr val="F47920"/>
              </a:buClr>
              <a:buSzPct val="75000"/>
              <a:defRPr/>
            </a:pPr>
            <a:r>
              <a:rPr lang="en-US" altLang="en-US">
                <a:solidFill>
                  <a:srgbClr val="000000"/>
                </a:solidFill>
                <a:latin typeface="+mn-lt"/>
              </a:rPr>
              <a:t>All regulated firms are listed on the Financial Services Register, this provides confirmation that the firm is </a:t>
            </a:r>
            <a:r>
              <a:rPr lang="en-US" altLang="en-US" err="1">
                <a:solidFill>
                  <a:srgbClr val="000000"/>
                </a:solidFill>
                <a:latin typeface="+mn-lt"/>
              </a:rPr>
              <a:t>authorised</a:t>
            </a:r>
            <a:r>
              <a:rPr lang="en-US" altLang="en-US">
                <a:solidFill>
                  <a:srgbClr val="000000"/>
                </a:solidFill>
                <a:latin typeface="+mn-lt"/>
              </a:rPr>
              <a:t>, the specific services they are </a:t>
            </a:r>
            <a:r>
              <a:rPr lang="en-US" altLang="en-US" err="1">
                <a:solidFill>
                  <a:srgbClr val="000000"/>
                </a:solidFill>
                <a:latin typeface="+mn-lt"/>
              </a:rPr>
              <a:t>authorised</a:t>
            </a:r>
            <a:r>
              <a:rPr lang="en-US" altLang="en-US">
                <a:solidFill>
                  <a:srgbClr val="000000"/>
                </a:solidFill>
                <a:latin typeface="+mn-lt"/>
              </a:rPr>
              <a:t> to provide and details of the advisers who work for them.  </a:t>
            </a:r>
          </a:p>
          <a:p>
            <a:pPr marL="0" lvl="2" indent="0" defTabSz="914400">
              <a:spcAft>
                <a:spcPts val="600"/>
              </a:spcAft>
              <a:buClr>
                <a:srgbClr val="F47920"/>
              </a:buClr>
              <a:buSzPct val="75000"/>
              <a:defRPr/>
            </a:pPr>
            <a:endParaRPr lang="en-GB">
              <a:solidFill>
                <a:srgbClr val="000000"/>
              </a:solidFill>
              <a:latin typeface="+mn-lt"/>
            </a:endParaRPr>
          </a:p>
          <a:p>
            <a:pPr marL="0" lvl="2" indent="0" defTabSz="914400">
              <a:spcAft>
                <a:spcPts val="600"/>
              </a:spcAft>
              <a:buClr>
                <a:srgbClr val="F47920"/>
              </a:buClr>
              <a:buSzPct val="75000"/>
              <a:defRPr/>
            </a:pPr>
            <a:r>
              <a:rPr lang="en-GB">
                <a:solidFill>
                  <a:srgbClr val="000000"/>
                </a:solidFill>
                <a:latin typeface="+mn-lt"/>
              </a:rPr>
              <a:t>Financial Services Register link:</a:t>
            </a:r>
          </a:p>
          <a:p>
            <a:pPr marL="285750" lvl="2" indent="-285750" defTabSz="914400">
              <a:spcAft>
                <a:spcPts val="600"/>
              </a:spcAft>
              <a:buClr>
                <a:srgbClr val="F47920"/>
              </a:buClr>
              <a:buSzPct val="75000"/>
              <a:buBlip>
                <a:blip r:embed="rId4"/>
              </a:buBlip>
              <a:defRPr/>
            </a:pPr>
            <a:r>
              <a:rPr lang="en-GB" u="sng">
                <a:solidFill>
                  <a:srgbClr val="000000"/>
                </a:solidFill>
                <a:latin typeface="+mn-lt"/>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209108735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0497"/>
            <a:ext cx="7354113" cy="16927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1" hangingPunct="1"/>
            <a:r>
              <a:rPr lang="en-GB" dirty="0"/>
              <a:t>the LSEG Pension Plan.</a:t>
            </a:r>
          </a:p>
        </p:txBody>
      </p:sp>
    </p:spTree>
    <p:custDataLst>
      <p:tags r:id="rId1"/>
    </p:custDataLst>
    <p:extLst>
      <p:ext uri="{BB962C8B-B14F-4D97-AF65-F5344CB8AC3E}">
        <p14:creationId xmlns:p14="http://schemas.microsoft.com/office/powerpoint/2010/main" val="120734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1509" y="1124744"/>
            <a:ext cx="8010663" cy="3370153"/>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rPr>
              <a:t>We provide a telephone helpline and a regulated investment advice service through </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ヒラギノ角ゴ Pro W3"/>
              </a:rPr>
              <a:t>my wealth </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rPr>
              <a:t>- a trading name of Wealth at Work Limited which is part of the Wealth at Work group.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rPr>
              <a:t>It helps individuals to understand their personal financial situation especially when selecting their retirement income options.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rPr>
              <a:t> </a:t>
            </a:r>
          </a:p>
          <a:p>
            <a:pPr marL="0" marR="0" lvl="2" indent="0" algn="just" defTabSz="457200" rtl="0" eaLnBrk="0" fontAlgn="base" latinLnBrk="0" hangingPunct="0">
              <a:lnSpc>
                <a:spcPct val="100000"/>
              </a:lnSpc>
              <a:spcBef>
                <a:spcPct val="0"/>
              </a:spcBef>
              <a:spcAft>
                <a:spcPct val="0"/>
              </a:spcAft>
              <a:buClr>
                <a:srgbClr val="EEECE1"/>
              </a:buClr>
              <a:buSzPct val="100000"/>
              <a:buFontTx/>
              <a:buNone/>
              <a:tabLst/>
              <a:defRPr/>
            </a:pPr>
            <a:endParaRPr kumimoji="0" lang="en-GB" sz="1000" b="0" i="0" u="none" strike="noStrike" kern="0" cap="none" spc="0" normalizeH="0" baseline="0" noProof="0">
              <a:ln>
                <a:noFill/>
              </a:ln>
              <a:solidFill>
                <a:srgbClr val="000000"/>
              </a:solidFill>
              <a:effectLst/>
              <a:uLnTx/>
              <a:uFillTx/>
              <a:latin typeface="Arial"/>
              <a:ea typeface="ヒラギノ角ゴ Pro W3" charset="-128"/>
              <a:cs typeface="Arial" pitchFamily="34" charset="0"/>
            </a:endParaRPr>
          </a:p>
          <a:p>
            <a:pPr marL="692150" marR="0" lvl="3" indent="-266700" algn="l" defTabSz="457200" rtl="0" eaLnBrk="0" fontAlgn="base" latinLnBrk="0" hangingPunct="0">
              <a:lnSpc>
                <a:spcPct val="100000"/>
              </a:lnSpc>
              <a:spcBef>
                <a:spcPct val="0"/>
              </a:spcBef>
              <a:spcAft>
                <a:spcPts val="600"/>
              </a:spcAft>
              <a:buClr>
                <a:srgbClr val="EEECE1"/>
              </a:buClr>
              <a:buSzPct val="100000"/>
              <a:buFontTx/>
              <a:buBlip>
                <a:blip r:embed="rId4"/>
              </a:buBlip>
              <a:tabLst/>
              <a:defRPr/>
            </a:pPr>
            <a:r>
              <a:rPr kumimoji="0" lang="en-US" sz="1800" b="0" i="0" u="none" strike="noStrike" kern="0" cap="none" spc="0" normalizeH="0" baseline="0" noProof="0">
                <a:ln>
                  <a:noFill/>
                </a:ln>
                <a:solidFill>
                  <a:srgbClr val="000000"/>
                </a:solidFill>
                <a:effectLst/>
                <a:uLnTx/>
                <a:uFillTx/>
                <a:latin typeface="Arial"/>
                <a:ea typeface="ヒラギノ角ゴ Pro W3" charset="-128"/>
                <a:cs typeface="Arial" pitchFamily="34" charset="0"/>
              </a:rPr>
              <a:t>Request a callback from the helpline via the feedback form to discuss your personal circumstances with </a:t>
            </a:r>
            <a:r>
              <a:rPr kumimoji="0" lang="en-US" sz="1800" b="1" i="0" u="none" strike="noStrike" kern="0" cap="none" spc="0" normalizeH="0" baseline="0" noProof="0">
                <a:ln>
                  <a:noFill/>
                </a:ln>
                <a:solidFill>
                  <a:srgbClr val="000000"/>
                </a:solidFill>
                <a:effectLst/>
                <a:uLnTx/>
                <a:uFillTx/>
                <a:latin typeface="Arial"/>
                <a:ea typeface="ヒラギノ角ゴ Pro W3" charset="-128"/>
                <a:cs typeface="Arial" pitchFamily="34" charset="0"/>
              </a:rPr>
              <a:t>my wealth</a:t>
            </a:r>
            <a:r>
              <a:rPr kumimoji="0" lang="en-US" sz="1800" b="0" i="0" u="none" strike="noStrike" kern="0" cap="none" spc="0" normalizeH="0" baseline="0" noProof="0">
                <a:ln>
                  <a:noFill/>
                </a:ln>
                <a:solidFill>
                  <a:srgbClr val="000000"/>
                </a:solidFill>
                <a:effectLst/>
                <a:uLnTx/>
                <a:uFillTx/>
                <a:latin typeface="Arial"/>
                <a:ea typeface="ヒラギノ角ゴ Pro W3" charset="-128"/>
                <a:cs typeface="Arial" pitchFamily="34" charset="0"/>
              </a:rPr>
              <a:t> and agree your next steps and receive regulated investment advice where required</a:t>
            </a:r>
          </a:p>
          <a:p>
            <a:pPr marL="692150" marR="0" lvl="3" indent="-266700" algn="l" defTabSz="457200" rtl="0" eaLnBrk="0" fontAlgn="base" latinLnBrk="0" hangingPunct="0">
              <a:lnSpc>
                <a:spcPct val="100000"/>
              </a:lnSpc>
              <a:spcBef>
                <a:spcPct val="0"/>
              </a:spcBef>
              <a:spcAft>
                <a:spcPts val="600"/>
              </a:spcAft>
              <a:buClr>
                <a:srgbClr val="EEECE1"/>
              </a:buClr>
              <a:buSzPct val="100000"/>
              <a:buFontTx/>
              <a:buBlip>
                <a:blip r:embed="rId4"/>
              </a:buBlip>
              <a:tabLst/>
              <a:defRPr/>
            </a:pPr>
            <a:r>
              <a:rPr kumimoji="0" lang="en-US" sz="1800" b="0" i="0" u="none" strike="noStrike" kern="0" cap="none" spc="0" normalizeH="0" baseline="0" noProof="0">
                <a:ln>
                  <a:noFill/>
                </a:ln>
                <a:solidFill>
                  <a:srgbClr val="000000"/>
                </a:solidFill>
                <a:effectLst/>
                <a:uLnTx/>
                <a:uFillTx/>
                <a:latin typeface="Arial"/>
                <a:ea typeface="ヒラギノ角ゴ Pro W3" charset="-128"/>
                <a:cs typeface="Arial" pitchFamily="34" charset="0"/>
              </a:rPr>
              <a:t>You can also telephone </a:t>
            </a:r>
            <a:r>
              <a:rPr kumimoji="0" lang="en-GB" sz="1800" b="1" i="0" u="none" strike="noStrike" kern="0" cap="none" spc="0" normalizeH="0" baseline="0" noProof="0">
                <a:ln>
                  <a:noFill/>
                </a:ln>
                <a:solidFill>
                  <a:srgbClr val="000000"/>
                </a:solidFill>
                <a:effectLst/>
                <a:uLnTx/>
                <a:uFillTx/>
                <a:latin typeface="Arial"/>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a:ea typeface="ヒラギノ角ゴ Pro W3"/>
                <a:cs typeface="+mn-cs"/>
              </a:rPr>
              <a:t>contact us.</a:t>
            </a: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5"/>
          <a:stretch>
            <a:fillRect/>
          </a:stretch>
        </p:blipFill>
        <p:spPr>
          <a:xfrm>
            <a:off x="1340098" y="4728567"/>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673594312"/>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438150" y="972429"/>
            <a:ext cx="8461833" cy="3830638"/>
          </a:xfrm>
          <a:prstGeom prst="rect">
            <a:avLst/>
          </a:prstGeom>
          <a:noFill/>
          <a:ln w="9525">
            <a:noFill/>
            <a:miter lim="800000"/>
            <a:headEnd/>
            <a:tailEnd/>
          </a:ln>
        </p:spPr>
        <p:txBody>
          <a:bodyPr lIns="0"/>
          <a:lstStyle/>
          <a:p>
            <a:pPr marL="265113" marR="0" lvl="0" indent="-265113" algn="l" defTabSz="457200" rtl="0" eaLnBrk="0" fontAlgn="base" latinLnBrk="0" hangingPunct="0">
              <a:lnSpc>
                <a:spcPct val="120000"/>
              </a:lnSpc>
              <a:spcBef>
                <a:spcPct val="20000"/>
              </a:spcBef>
              <a:spcAft>
                <a:spcPct val="0"/>
              </a:spcAft>
              <a:buClr>
                <a:srgbClr val="FFFFFF"/>
              </a:buClr>
              <a:buSzPct val="120000"/>
              <a:buFontTx/>
              <a:buBlip>
                <a:blip r:embed="rId4"/>
              </a:buBlip>
              <a:tabLst/>
              <a:defRPr/>
            </a:pPr>
            <a:r>
              <a:rPr kumimoji="0" lang="en-GB"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kumimoji="0" lang="en-US"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endParaRP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It is important to </a:t>
            </a:r>
            <a:r>
              <a:rPr kumimoji="0" lang="en-US" sz="1400" b="0" i="0" u="none" strike="noStrike" kern="1200" cap="none" spc="0" normalizeH="0" baseline="0" noProof="0" err="1">
                <a:ln>
                  <a:noFill/>
                </a:ln>
                <a:solidFill>
                  <a:srgbClr val="000000"/>
                </a:solidFill>
                <a:effectLst/>
                <a:uLnTx/>
                <a:uFillTx/>
                <a:latin typeface="Arial"/>
                <a:ea typeface="ヒラギノ角ゴ Pro W3" charset="-128"/>
                <a:cs typeface="Arial" pitchFamily="34" charset="0"/>
              </a:rPr>
              <a:t>recognise</a:t>
            </a:r>
            <a:r>
              <a:rPr kumimoji="0" lang="en-US" sz="14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lang="en-GB" sz="1400">
                <a:solidFill>
                  <a:srgbClr val="000000"/>
                </a:solidFill>
                <a:latin typeface="Arial"/>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a:solidFill>
                <a:srgbClr val="000000"/>
              </a:solidFill>
              <a:latin typeface="Arial"/>
              <a:ea typeface="ヒラギノ角ゴ Pro W3" charset="-128"/>
              <a:cs typeface="Arial" pitchFamily="34" charset="0"/>
            </a:endParaRPr>
          </a:p>
        </p:txBody>
      </p:sp>
      <p:sp>
        <p:nvSpPr>
          <p:cNvPr id="8" name="Rectangle 4">
            <a:extLst>
              <a:ext uri="{FF2B5EF4-FFF2-40B4-BE49-F238E27FC236}">
                <a16:creationId xmlns:a16="http://schemas.microsoft.com/office/drawing/2014/main" id="{4D67EBBB-8933-FA2D-2805-B365C9351EE1}"/>
              </a:ext>
            </a:extLst>
          </p:cNvPr>
          <p:cNvSpPr>
            <a:spLocks noChangeArrowheads="1"/>
          </p:cNvSpPr>
          <p:nvPr/>
        </p:nvSpPr>
        <p:spPr bwMode="auto">
          <a:xfrm>
            <a:off x="438150" y="5567363"/>
            <a:ext cx="8174038" cy="379412"/>
          </a:xfrm>
          <a:prstGeom prst="rect">
            <a:avLst/>
          </a:prstGeom>
          <a:noFill/>
          <a:ln w="9525">
            <a:noFill/>
            <a:miter lim="800000"/>
            <a:headEnd/>
            <a:tailEnd/>
          </a:ln>
        </p:spPr>
        <p:txBody>
          <a:bodyPr lIns="0" tIns="0" rIns="0" bIns="0"/>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92149"/>
              </a:solidFill>
              <a:effectLst/>
              <a:uLnTx/>
              <a:uFillTx/>
              <a:latin typeface="Arial"/>
              <a:ea typeface="ヒラギノ角ゴ Pro W3"/>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095375" y="3944938"/>
            <a:ext cx="248786" cy="369332"/>
          </a:xfrm>
          <a:prstGeom prst="rect">
            <a:avLst/>
          </a:prstGeom>
          <a:noFill/>
          <a:ln w="9525" algn="ctr">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a:ln>
                  <a:noFill/>
                </a:ln>
                <a:solidFill>
                  <a:srgbClr val="000000"/>
                </a:solidFill>
                <a:effectLst/>
                <a:uLnTx/>
                <a:uFillTx/>
                <a:latin typeface="Arial"/>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a:ea typeface="ヒラギノ角ゴ Pro W3"/>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438150" y="5128920"/>
            <a:ext cx="8043705" cy="769441"/>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a:ea typeface="ヒラギノ角ゴ Pro W3"/>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191653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431701" y="2321520"/>
            <a:ext cx="8280599" cy="2077492"/>
          </a:xfrm>
          <a:prstGeom prst="rect">
            <a:avLst/>
          </a:prstGeom>
          <a:noFill/>
        </p:spPr>
        <p:txBody>
          <a:bodyPr wrap="square">
            <a:sp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52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thank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rPr>
              <a:t>0800 028 3200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hlinkClick r:id="rId4">
                  <a:extLst>
                    <a:ext uri="{A12FA001-AC4F-418D-AE19-62706E023703}">
                      <ahyp:hlinkClr xmlns:ahyp="http://schemas.microsoft.com/office/drawing/2018/hyperlinkcolor" val="tx"/>
                    </a:ext>
                  </a:extLst>
                </a:hlinkClick>
              </a:rPr>
              <a:t>www.wealthatwork.co.uk/mywealth</a:t>
            </a:r>
            <a:endPar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343001596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9">
            <a:extLst>
              <a:ext uri="{FF2B5EF4-FFF2-40B4-BE49-F238E27FC236}">
                <a16:creationId xmlns:a16="http://schemas.microsoft.com/office/drawing/2014/main" id="{137CFBBD-6503-4B06-82C2-DD82F610A52B}"/>
              </a:ext>
            </a:extLst>
          </p:cNvPr>
          <p:cNvSpPr/>
          <p:nvPr/>
        </p:nvSpPr>
        <p:spPr>
          <a:xfrm>
            <a:off x="1991544" y="2291747"/>
            <a:ext cx="1007049" cy="179858"/>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60">
            <a:extLst>
              <a:ext uri="{FF2B5EF4-FFF2-40B4-BE49-F238E27FC236}">
                <a16:creationId xmlns:a16="http://schemas.microsoft.com/office/drawing/2014/main" id="{C8E1ED2A-432F-4641-8276-9DFF22F27875}"/>
              </a:ext>
            </a:extLst>
          </p:cNvPr>
          <p:cNvSpPr/>
          <p:nvPr/>
        </p:nvSpPr>
        <p:spPr>
          <a:xfrm>
            <a:off x="5012607" y="2291747"/>
            <a:ext cx="1007049" cy="179858"/>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5" name="Group 44">
            <a:extLst>
              <a:ext uri="{FF2B5EF4-FFF2-40B4-BE49-F238E27FC236}">
                <a16:creationId xmlns:a16="http://schemas.microsoft.com/office/drawing/2014/main" id="{7967829E-F7E9-425C-B410-12346EFB8C2B}"/>
              </a:ext>
            </a:extLst>
          </p:cNvPr>
          <p:cNvGrpSpPr/>
          <p:nvPr/>
        </p:nvGrpSpPr>
        <p:grpSpPr>
          <a:xfrm>
            <a:off x="711493" y="2354674"/>
            <a:ext cx="8083040" cy="1425149"/>
            <a:chOff x="739982" y="2388324"/>
            <a:chExt cx="10777387" cy="1900199"/>
          </a:xfrm>
          <a:solidFill>
            <a:srgbClr val="4C96CB"/>
          </a:solidFill>
        </p:grpSpPr>
        <p:sp>
          <p:nvSpPr>
            <p:cNvPr id="46" name="Freeform: Shape 45">
              <a:extLst>
                <a:ext uri="{FF2B5EF4-FFF2-40B4-BE49-F238E27FC236}">
                  <a16:creationId xmlns:a16="http://schemas.microsoft.com/office/drawing/2014/main" id="{C59B692F-95BB-458F-9EDE-736FA5683D35}"/>
                </a:ext>
              </a:extLst>
            </p:cNvPr>
            <p:cNvSpPr/>
            <p:nvPr/>
          </p:nvSpPr>
          <p:spPr>
            <a:xfrm rot="10800000">
              <a:off x="739982" y="2388324"/>
              <a:ext cx="10777387" cy="1804945"/>
            </a:xfrm>
            <a:custGeom>
              <a:avLst/>
              <a:gdLst>
                <a:gd name="connsiteX0" fmla="*/ 970114 w 10777387"/>
                <a:gd name="connsiteY0" fmla="*/ 1804945 h 1804945"/>
                <a:gd name="connsiteX1" fmla="*/ 595484 w 10777387"/>
                <a:gd name="connsiteY1" fmla="*/ 1804945 h 1804945"/>
                <a:gd name="connsiteX2" fmla="*/ 594481 w 10777387"/>
                <a:gd name="connsiteY2" fmla="*/ 1804945 h 1804945"/>
                <a:gd name="connsiteX3" fmla="*/ 594481 w 10777387"/>
                <a:gd name="connsiteY3" fmla="*/ 1804866 h 1804945"/>
                <a:gd name="connsiteX4" fmla="*/ 475473 w 10777387"/>
                <a:gd name="connsiteY4" fmla="*/ 1795404 h 1804945"/>
                <a:gd name="connsiteX5" fmla="*/ 0 w 10777387"/>
                <a:gd name="connsiteY5" fmla="*/ 1335335 h 1804945"/>
                <a:gd name="connsiteX6" fmla="*/ 475473 w 10777387"/>
                <a:gd name="connsiteY6" fmla="*/ 875266 h 1804945"/>
                <a:gd name="connsiteX7" fmla="*/ 594481 w 10777387"/>
                <a:gd name="connsiteY7" fmla="*/ 865804 h 1804945"/>
                <a:gd name="connsiteX8" fmla="*/ 594481 w 10777387"/>
                <a:gd name="connsiteY8" fmla="*/ 865725 h 1804945"/>
                <a:gd name="connsiteX9" fmla="*/ 595484 w 10777387"/>
                <a:gd name="connsiteY9" fmla="*/ 865725 h 1804945"/>
                <a:gd name="connsiteX10" fmla="*/ 948465 w 10777387"/>
                <a:gd name="connsiteY10" fmla="*/ 865725 h 1804945"/>
                <a:gd name="connsiteX11" fmla="*/ 970114 w 10777387"/>
                <a:gd name="connsiteY11" fmla="*/ 865725 h 1804945"/>
                <a:gd name="connsiteX12" fmla="*/ 9807273 w 10777387"/>
                <a:gd name="connsiteY12" fmla="*/ 865725 h 1804945"/>
                <a:gd name="connsiteX13" fmla="*/ 9807273 w 10777387"/>
                <a:gd name="connsiteY13" fmla="*/ 867796 h 1804945"/>
                <a:gd name="connsiteX14" fmla="*/ 10153459 w 10777387"/>
                <a:gd name="connsiteY14" fmla="*/ 867796 h 1804945"/>
                <a:gd name="connsiteX15" fmla="*/ 10167924 w 10777387"/>
                <a:gd name="connsiteY15" fmla="*/ 866646 h 1804945"/>
                <a:gd name="connsiteX16" fmla="*/ 10178215 w 10777387"/>
                <a:gd name="connsiteY16" fmla="*/ 866646 h 1804945"/>
                <a:gd name="connsiteX17" fmla="*/ 10179059 w 10777387"/>
                <a:gd name="connsiteY17" fmla="*/ 866646 h 1804945"/>
                <a:gd name="connsiteX18" fmla="*/ 10179059 w 10777387"/>
                <a:gd name="connsiteY18" fmla="*/ 866579 h 1804945"/>
                <a:gd name="connsiteX19" fmla="*/ 10279256 w 10777387"/>
                <a:gd name="connsiteY19" fmla="*/ 858613 h 1804945"/>
                <a:gd name="connsiteX20" fmla="*/ 10679574 w 10777387"/>
                <a:gd name="connsiteY20" fmla="*/ 471264 h 1804945"/>
                <a:gd name="connsiteX21" fmla="*/ 10279256 w 10777387"/>
                <a:gd name="connsiteY21" fmla="*/ 83915 h 1804945"/>
                <a:gd name="connsiteX22" fmla="*/ 10270256 w 10777387"/>
                <a:gd name="connsiteY22" fmla="*/ 83200 h 1804945"/>
                <a:gd name="connsiteX23" fmla="*/ 10255204 w 10777387"/>
                <a:gd name="connsiteY23" fmla="*/ 79515 h 1804945"/>
                <a:gd name="connsiteX24" fmla="*/ 10153446 w 10777387"/>
                <a:gd name="connsiteY24" fmla="*/ 71425 h 1804945"/>
                <a:gd name="connsiteX25" fmla="*/ 9807273 w 10777387"/>
                <a:gd name="connsiteY25" fmla="*/ 71425 h 1804945"/>
                <a:gd name="connsiteX26" fmla="*/ 9807273 w 10777387"/>
                <a:gd name="connsiteY26" fmla="*/ 0 h 1804945"/>
                <a:gd name="connsiteX27" fmla="*/ 10181903 w 10777387"/>
                <a:gd name="connsiteY27" fmla="*/ 0 h 1804945"/>
                <a:gd name="connsiteX28" fmla="*/ 10182906 w 10777387"/>
                <a:gd name="connsiteY28" fmla="*/ 0 h 1804945"/>
                <a:gd name="connsiteX29" fmla="*/ 10182906 w 10777387"/>
                <a:gd name="connsiteY29" fmla="*/ 79 h 1804945"/>
                <a:gd name="connsiteX30" fmla="*/ 10301914 w 10777387"/>
                <a:gd name="connsiteY30" fmla="*/ 9541 h 1804945"/>
                <a:gd name="connsiteX31" fmla="*/ 10777387 w 10777387"/>
                <a:gd name="connsiteY31" fmla="*/ 469610 h 1804945"/>
                <a:gd name="connsiteX32" fmla="*/ 10301914 w 10777387"/>
                <a:gd name="connsiteY32" fmla="*/ 929679 h 1804945"/>
                <a:gd name="connsiteX33" fmla="*/ 10182906 w 10777387"/>
                <a:gd name="connsiteY33" fmla="*/ 939141 h 1804945"/>
                <a:gd name="connsiteX34" fmla="*/ 10182906 w 10777387"/>
                <a:gd name="connsiteY34" fmla="*/ 939220 h 1804945"/>
                <a:gd name="connsiteX35" fmla="*/ 10181903 w 10777387"/>
                <a:gd name="connsiteY35" fmla="*/ 939220 h 1804945"/>
                <a:gd name="connsiteX36" fmla="*/ 9807273 w 10777387"/>
                <a:gd name="connsiteY36" fmla="*/ 939220 h 1804945"/>
                <a:gd name="connsiteX37" fmla="*/ 9807273 w 10777387"/>
                <a:gd name="connsiteY37" fmla="*/ 937733 h 1804945"/>
                <a:gd name="connsiteX38" fmla="*/ 948465 w 10777387"/>
                <a:gd name="connsiteY38" fmla="*/ 937733 h 1804945"/>
                <a:gd name="connsiteX39" fmla="*/ 948465 w 10777387"/>
                <a:gd name="connsiteY39" fmla="*/ 937149 h 1804945"/>
                <a:gd name="connsiteX40" fmla="*/ 623928 w 10777387"/>
                <a:gd name="connsiteY40" fmla="*/ 937149 h 1804945"/>
                <a:gd name="connsiteX41" fmla="*/ 522183 w 10777387"/>
                <a:gd name="connsiteY41" fmla="*/ 945238 h 1804945"/>
                <a:gd name="connsiteX42" fmla="*/ 438801 w 10777387"/>
                <a:gd name="connsiteY42" fmla="*/ 964768 h 1804945"/>
                <a:gd name="connsiteX43" fmla="*/ 433667 w 10777387"/>
                <a:gd name="connsiteY43" fmla="*/ 966778 h 1804945"/>
                <a:gd name="connsiteX44" fmla="*/ 416273 w 10777387"/>
                <a:gd name="connsiteY44" fmla="*/ 970852 h 1804945"/>
                <a:gd name="connsiteX45" fmla="*/ 98749 w 10777387"/>
                <a:gd name="connsiteY45" fmla="*/ 1338809 h 1804945"/>
                <a:gd name="connsiteX46" fmla="*/ 499067 w 10777387"/>
                <a:gd name="connsiteY46" fmla="*/ 1726158 h 1804945"/>
                <a:gd name="connsiteX47" fmla="*/ 599264 w 10777387"/>
                <a:gd name="connsiteY47" fmla="*/ 1734124 h 1804945"/>
                <a:gd name="connsiteX48" fmla="*/ 599264 w 10777387"/>
                <a:gd name="connsiteY48" fmla="*/ 1734191 h 1804945"/>
                <a:gd name="connsiteX49" fmla="*/ 600108 w 10777387"/>
                <a:gd name="connsiteY49" fmla="*/ 1734191 h 1804945"/>
                <a:gd name="connsiteX50" fmla="*/ 915523 w 10777387"/>
                <a:gd name="connsiteY50" fmla="*/ 1734191 h 1804945"/>
                <a:gd name="connsiteX51" fmla="*/ 915523 w 10777387"/>
                <a:gd name="connsiteY51" fmla="*/ 1733520 h 1804945"/>
                <a:gd name="connsiteX52" fmla="*/ 970114 w 10777387"/>
                <a:gd name="connsiteY52" fmla="*/ 1733520 h 180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77387" h="1804945">
                  <a:moveTo>
                    <a:pt x="970114" y="1804945"/>
                  </a:moveTo>
                  <a:lnTo>
                    <a:pt x="595484" y="1804945"/>
                  </a:lnTo>
                  <a:lnTo>
                    <a:pt x="594481" y="1804945"/>
                  </a:lnTo>
                  <a:lnTo>
                    <a:pt x="594481" y="1804866"/>
                  </a:lnTo>
                  <a:lnTo>
                    <a:pt x="475473" y="1795404"/>
                  </a:lnTo>
                  <a:cubicBezTo>
                    <a:pt x="204121" y="1751615"/>
                    <a:pt x="0" y="1562273"/>
                    <a:pt x="0" y="1335335"/>
                  </a:cubicBezTo>
                  <a:cubicBezTo>
                    <a:pt x="0" y="1108397"/>
                    <a:pt x="204121" y="919055"/>
                    <a:pt x="475473" y="875266"/>
                  </a:cubicBezTo>
                  <a:lnTo>
                    <a:pt x="594481" y="865804"/>
                  </a:lnTo>
                  <a:lnTo>
                    <a:pt x="594481" y="865725"/>
                  </a:lnTo>
                  <a:lnTo>
                    <a:pt x="595484" y="865725"/>
                  </a:lnTo>
                  <a:lnTo>
                    <a:pt x="948465" y="865725"/>
                  </a:lnTo>
                  <a:lnTo>
                    <a:pt x="970114" y="865725"/>
                  </a:lnTo>
                  <a:lnTo>
                    <a:pt x="9807273" y="865725"/>
                  </a:lnTo>
                  <a:lnTo>
                    <a:pt x="9807273" y="867796"/>
                  </a:lnTo>
                  <a:lnTo>
                    <a:pt x="10153459" y="867796"/>
                  </a:lnTo>
                  <a:lnTo>
                    <a:pt x="10167924" y="866646"/>
                  </a:lnTo>
                  <a:lnTo>
                    <a:pt x="10178215" y="866646"/>
                  </a:lnTo>
                  <a:lnTo>
                    <a:pt x="10179059" y="866646"/>
                  </a:lnTo>
                  <a:lnTo>
                    <a:pt x="10179059" y="866579"/>
                  </a:lnTo>
                  <a:lnTo>
                    <a:pt x="10279256" y="858613"/>
                  </a:lnTo>
                  <a:cubicBezTo>
                    <a:pt x="10507717" y="821745"/>
                    <a:pt x="10679574" y="662331"/>
                    <a:pt x="10679574" y="471264"/>
                  </a:cubicBezTo>
                  <a:cubicBezTo>
                    <a:pt x="10679574" y="280196"/>
                    <a:pt x="10507717" y="120783"/>
                    <a:pt x="10279256" y="83915"/>
                  </a:cubicBezTo>
                  <a:lnTo>
                    <a:pt x="10270256" y="83200"/>
                  </a:lnTo>
                  <a:lnTo>
                    <a:pt x="10255204" y="79515"/>
                  </a:lnTo>
                  <a:cubicBezTo>
                    <a:pt x="10222335" y="74211"/>
                    <a:pt x="10188303" y="71425"/>
                    <a:pt x="10153446" y="71425"/>
                  </a:cubicBezTo>
                  <a:lnTo>
                    <a:pt x="9807273" y="71425"/>
                  </a:lnTo>
                  <a:lnTo>
                    <a:pt x="9807273" y="0"/>
                  </a:lnTo>
                  <a:lnTo>
                    <a:pt x="10181903" y="0"/>
                  </a:lnTo>
                  <a:lnTo>
                    <a:pt x="10182906" y="0"/>
                  </a:lnTo>
                  <a:lnTo>
                    <a:pt x="10182906" y="79"/>
                  </a:lnTo>
                  <a:lnTo>
                    <a:pt x="10301914" y="9541"/>
                  </a:lnTo>
                  <a:cubicBezTo>
                    <a:pt x="10573266" y="53330"/>
                    <a:pt x="10777387" y="242672"/>
                    <a:pt x="10777387" y="469610"/>
                  </a:cubicBezTo>
                  <a:cubicBezTo>
                    <a:pt x="10777387" y="696548"/>
                    <a:pt x="10573266" y="885890"/>
                    <a:pt x="10301914" y="929679"/>
                  </a:cubicBezTo>
                  <a:lnTo>
                    <a:pt x="10182906" y="939141"/>
                  </a:lnTo>
                  <a:lnTo>
                    <a:pt x="10182906" y="939220"/>
                  </a:lnTo>
                  <a:lnTo>
                    <a:pt x="10181903" y="939220"/>
                  </a:lnTo>
                  <a:lnTo>
                    <a:pt x="9807273" y="939220"/>
                  </a:lnTo>
                  <a:lnTo>
                    <a:pt x="9807273" y="937733"/>
                  </a:lnTo>
                  <a:lnTo>
                    <a:pt x="948465" y="937733"/>
                  </a:lnTo>
                  <a:lnTo>
                    <a:pt x="948465" y="937149"/>
                  </a:lnTo>
                  <a:lnTo>
                    <a:pt x="623928" y="937149"/>
                  </a:lnTo>
                  <a:lnTo>
                    <a:pt x="522183" y="945238"/>
                  </a:lnTo>
                  <a:cubicBezTo>
                    <a:pt x="493423" y="949879"/>
                    <a:pt x="465553" y="956448"/>
                    <a:pt x="438801" y="964768"/>
                  </a:cubicBezTo>
                  <a:lnTo>
                    <a:pt x="433667" y="966778"/>
                  </a:lnTo>
                  <a:lnTo>
                    <a:pt x="416273" y="970852"/>
                  </a:lnTo>
                  <a:cubicBezTo>
                    <a:pt x="230327" y="1028676"/>
                    <a:pt x="98749" y="1171625"/>
                    <a:pt x="98749" y="1338809"/>
                  </a:cubicBezTo>
                  <a:cubicBezTo>
                    <a:pt x="98749" y="1529877"/>
                    <a:pt x="270606" y="1689290"/>
                    <a:pt x="499067" y="1726158"/>
                  </a:cubicBezTo>
                  <a:lnTo>
                    <a:pt x="599264" y="1734124"/>
                  </a:lnTo>
                  <a:lnTo>
                    <a:pt x="599264" y="1734191"/>
                  </a:lnTo>
                  <a:lnTo>
                    <a:pt x="600108" y="1734191"/>
                  </a:lnTo>
                  <a:lnTo>
                    <a:pt x="915523" y="1734191"/>
                  </a:lnTo>
                  <a:lnTo>
                    <a:pt x="915523" y="1733520"/>
                  </a:lnTo>
                  <a:lnTo>
                    <a:pt x="970114" y="1733520"/>
                  </a:ln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Isosceles Triangle 46">
              <a:extLst>
                <a:ext uri="{FF2B5EF4-FFF2-40B4-BE49-F238E27FC236}">
                  <a16:creationId xmlns:a16="http://schemas.microsoft.com/office/drawing/2014/main" id="{FFC09310-185D-43C3-B670-C7FCAEA8393F}"/>
                </a:ext>
              </a:extLst>
            </p:cNvPr>
            <p:cNvSpPr/>
            <p:nvPr/>
          </p:nvSpPr>
          <p:spPr>
            <a:xfrm rot="5400000">
              <a:off x="1583399" y="4038608"/>
              <a:ext cx="239810" cy="260019"/>
            </a:xfrm>
            <a:prstGeom prst="triangl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8" name="Group 47">
            <a:extLst>
              <a:ext uri="{FF2B5EF4-FFF2-40B4-BE49-F238E27FC236}">
                <a16:creationId xmlns:a16="http://schemas.microsoft.com/office/drawing/2014/main" id="{75A61C4E-9D55-4E39-B0DB-DEE14D024406}"/>
              </a:ext>
            </a:extLst>
          </p:cNvPr>
          <p:cNvGrpSpPr/>
          <p:nvPr/>
        </p:nvGrpSpPr>
        <p:grpSpPr>
          <a:xfrm>
            <a:off x="175566" y="1175682"/>
            <a:ext cx="2960070" cy="1664662"/>
            <a:chOff x="-134240" y="975990"/>
            <a:chExt cx="3946759" cy="2219549"/>
          </a:xfrm>
        </p:grpSpPr>
        <p:sp>
          <p:nvSpPr>
            <p:cNvPr id="49" name="Rectangle 48">
              <a:extLst>
                <a:ext uri="{FF2B5EF4-FFF2-40B4-BE49-F238E27FC236}">
                  <a16:creationId xmlns:a16="http://schemas.microsoft.com/office/drawing/2014/main" id="{E2336489-61A6-4889-9048-726351676734}"/>
                </a:ext>
              </a:extLst>
            </p:cNvPr>
            <p:cNvSpPr/>
            <p:nvPr/>
          </p:nvSpPr>
          <p:spPr>
            <a:xfrm>
              <a:off x="-134240" y="975990"/>
              <a:ext cx="3946759" cy="861775"/>
            </a:xfrm>
            <a:prstGeom prst="rect">
              <a:avLst/>
            </a:prstGeom>
          </p:spPr>
          <p:txBody>
            <a:bodyPr wrap="square">
              <a:spAutoFit/>
            </a:bodyPr>
            <a:lstStyle/>
            <a:p>
              <a:pPr marL="0" marR="0" lvl="1" indent="0" algn="ctr" defTabSz="342900" rtl="0" eaLnBrk="0" fontAlgn="base" latinLnBrk="0" hangingPunct="0">
                <a:lnSpc>
                  <a:spcPct val="100000"/>
                </a:lnSpc>
                <a:spcBef>
                  <a:spcPct val="0"/>
                </a:spcBef>
                <a:spcAft>
                  <a:spcPts val="900"/>
                </a:spcAft>
                <a:buClrTx/>
                <a:buSzPct val="75000"/>
                <a:buFontTx/>
                <a:buNone/>
                <a:tabLst/>
                <a:defRPr/>
              </a:pPr>
              <a:r>
                <a:rPr kumimoji="0" lang="en-US"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Employer and employees contribute (tax-free*)</a:t>
              </a:r>
            </a:p>
          </p:txBody>
        </p:sp>
        <p:pic>
          <p:nvPicPr>
            <p:cNvPr id="50" name="Picture 49">
              <a:extLst>
                <a:ext uri="{FF2B5EF4-FFF2-40B4-BE49-F238E27FC236}">
                  <a16:creationId xmlns:a16="http://schemas.microsoft.com/office/drawing/2014/main" id="{CEBF5EA5-70E3-48BE-83E4-9B5382CBA5E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834285" y="2136182"/>
              <a:ext cx="1111286" cy="1059357"/>
            </a:xfrm>
            <a:prstGeom prst="rect">
              <a:avLst/>
            </a:prstGeom>
          </p:spPr>
        </p:pic>
      </p:grpSp>
      <p:sp>
        <p:nvSpPr>
          <p:cNvPr id="51" name="Rectangle 50">
            <a:extLst>
              <a:ext uri="{FF2B5EF4-FFF2-40B4-BE49-F238E27FC236}">
                <a16:creationId xmlns:a16="http://schemas.microsoft.com/office/drawing/2014/main" id="{B7BDE6C3-F587-49A3-8459-F56F182C26FD}"/>
              </a:ext>
            </a:extLst>
          </p:cNvPr>
          <p:cNvSpPr/>
          <p:nvPr/>
        </p:nvSpPr>
        <p:spPr>
          <a:xfrm>
            <a:off x="3236456" y="1219591"/>
            <a:ext cx="2228859" cy="646331"/>
          </a:xfrm>
          <a:prstGeom prst="rect">
            <a:avLst/>
          </a:prstGeom>
        </p:spPr>
        <p:txBody>
          <a:bodyPr wrap="square">
            <a:spAutoFit/>
          </a:bodyPr>
          <a:lstStyle/>
          <a:p>
            <a:pPr marL="0" marR="0" lvl="1" indent="0" algn="ctr" defTabSz="342900" rtl="0" eaLnBrk="0" fontAlgn="base" latinLnBrk="0" hangingPunct="0">
              <a:lnSpc>
                <a:spcPct val="100000"/>
              </a:lnSpc>
              <a:spcBef>
                <a:spcPct val="0"/>
              </a:spcBef>
              <a:spcAft>
                <a:spcPts val="900"/>
              </a:spcAft>
              <a:buClrTx/>
              <a:buSzPct val="75000"/>
              <a:buFontTx/>
              <a:buNone/>
              <a:tabLst/>
              <a:defRPr/>
            </a:pPr>
            <a:r>
              <a:rPr kumimoji="0" lang="en-US"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Any investment growth is tax-free</a:t>
            </a:r>
          </a:p>
        </p:txBody>
      </p:sp>
      <p:grpSp>
        <p:nvGrpSpPr>
          <p:cNvPr id="53" name="Group 52">
            <a:extLst>
              <a:ext uri="{FF2B5EF4-FFF2-40B4-BE49-F238E27FC236}">
                <a16:creationId xmlns:a16="http://schemas.microsoft.com/office/drawing/2014/main" id="{F13507BB-CAD5-40BF-9858-4F413FF41196}"/>
              </a:ext>
            </a:extLst>
          </p:cNvPr>
          <p:cNvGrpSpPr/>
          <p:nvPr/>
        </p:nvGrpSpPr>
        <p:grpSpPr>
          <a:xfrm>
            <a:off x="5905511" y="1219591"/>
            <a:ext cx="3031993" cy="1589051"/>
            <a:chOff x="5413773" y="1048227"/>
            <a:chExt cx="4042658" cy="2118733"/>
          </a:xfrm>
        </p:grpSpPr>
        <p:sp>
          <p:nvSpPr>
            <p:cNvPr id="54" name="Rectangle 53">
              <a:extLst>
                <a:ext uri="{FF2B5EF4-FFF2-40B4-BE49-F238E27FC236}">
                  <a16:creationId xmlns:a16="http://schemas.microsoft.com/office/drawing/2014/main" id="{B6ABE745-D04E-4DC5-8AD2-512B2CB85D26}"/>
                </a:ext>
              </a:extLst>
            </p:cNvPr>
            <p:cNvSpPr/>
            <p:nvPr/>
          </p:nvSpPr>
          <p:spPr>
            <a:xfrm>
              <a:off x="5413773" y="1048227"/>
              <a:ext cx="4042658" cy="861774"/>
            </a:xfrm>
            <a:prstGeom prst="rect">
              <a:avLst/>
            </a:prstGeom>
          </p:spPr>
          <p:txBody>
            <a:bodyPr wrap="square">
              <a:spAutoFit/>
            </a:bodyPr>
            <a:lstStyle/>
            <a:p>
              <a:pPr marL="0" marR="0" lvl="1" indent="0" algn="ctr" defTabSz="342900" rtl="0" eaLnBrk="0" fontAlgn="base" latinLnBrk="0" hangingPunct="0">
                <a:lnSpc>
                  <a:spcPct val="100000"/>
                </a:lnSpc>
                <a:spcBef>
                  <a:spcPct val="0"/>
                </a:spcBef>
                <a:spcAft>
                  <a:spcPts val="900"/>
                </a:spcAft>
                <a:buClrTx/>
                <a:buSzPct val="75000"/>
                <a:buFontTx/>
                <a:buNone/>
                <a:tabLst/>
                <a:defRPr/>
              </a:pPr>
              <a:r>
                <a:rPr kumimoji="0" lang="en-US"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You can access your pension from age 55**</a:t>
              </a:r>
            </a:p>
          </p:txBody>
        </p:sp>
        <p:grpSp>
          <p:nvGrpSpPr>
            <p:cNvPr id="55" name="Group 54">
              <a:extLst>
                <a:ext uri="{FF2B5EF4-FFF2-40B4-BE49-F238E27FC236}">
                  <a16:creationId xmlns:a16="http://schemas.microsoft.com/office/drawing/2014/main" id="{96B36828-4A83-4F7D-995D-45799316ED19}"/>
                </a:ext>
              </a:extLst>
            </p:cNvPr>
            <p:cNvGrpSpPr/>
            <p:nvPr/>
          </p:nvGrpSpPr>
          <p:grpSpPr>
            <a:xfrm>
              <a:off x="6683530" y="2095292"/>
              <a:ext cx="1188221" cy="1071668"/>
              <a:chOff x="-564449" y="1515110"/>
              <a:chExt cx="2408957" cy="2172661"/>
            </a:xfrm>
          </p:grpSpPr>
          <p:sp>
            <p:nvSpPr>
              <p:cNvPr id="56" name="Rounded Rectangle 3">
                <a:extLst>
                  <a:ext uri="{FF2B5EF4-FFF2-40B4-BE49-F238E27FC236}">
                    <a16:creationId xmlns:a16="http://schemas.microsoft.com/office/drawing/2014/main" id="{07A9444F-A3D2-4079-95E1-A42F0B6F3737}"/>
                  </a:ext>
                </a:extLst>
              </p:cNvPr>
              <p:cNvSpPr/>
              <p:nvPr/>
            </p:nvSpPr>
            <p:spPr>
              <a:xfrm>
                <a:off x="-564449" y="1746460"/>
                <a:ext cx="1893172" cy="1680636"/>
              </a:xfrm>
              <a:custGeom>
                <a:avLst/>
                <a:gdLst/>
                <a:ahLst/>
                <a:cxnLst/>
                <a:rect l="l" t="t" r="r" b="b"/>
                <a:pathLst>
                  <a:path w="1893172" h="1680636">
                    <a:moveTo>
                      <a:pt x="215155" y="0"/>
                    </a:moveTo>
                    <a:lnTo>
                      <a:pt x="312966" y="0"/>
                    </a:lnTo>
                    <a:lnTo>
                      <a:pt x="312966" y="115276"/>
                    </a:lnTo>
                    <a:cubicBezTo>
                      <a:pt x="312966" y="183820"/>
                      <a:pt x="368532" y="239386"/>
                      <a:pt x="437076" y="239386"/>
                    </a:cubicBezTo>
                    <a:cubicBezTo>
                      <a:pt x="505619" y="239386"/>
                      <a:pt x="561185" y="183820"/>
                      <a:pt x="561185" y="115276"/>
                    </a:cubicBezTo>
                    <a:lnTo>
                      <a:pt x="561185" y="0"/>
                    </a:lnTo>
                    <a:lnTo>
                      <a:pt x="1332458" y="0"/>
                    </a:lnTo>
                    <a:lnTo>
                      <a:pt x="1332458" y="115276"/>
                    </a:lnTo>
                    <a:cubicBezTo>
                      <a:pt x="1332458" y="183820"/>
                      <a:pt x="1388024" y="239386"/>
                      <a:pt x="1456568" y="239386"/>
                    </a:cubicBezTo>
                    <a:cubicBezTo>
                      <a:pt x="1525112" y="239386"/>
                      <a:pt x="1580678" y="183820"/>
                      <a:pt x="1580678" y="115276"/>
                    </a:cubicBezTo>
                    <a:lnTo>
                      <a:pt x="1580678" y="0"/>
                    </a:lnTo>
                    <a:lnTo>
                      <a:pt x="1678017" y="0"/>
                    </a:lnTo>
                    <a:cubicBezTo>
                      <a:pt x="1796844" y="0"/>
                      <a:pt x="1893172" y="96328"/>
                      <a:pt x="1893172" y="215155"/>
                    </a:cubicBezTo>
                    <a:lnTo>
                      <a:pt x="1893172" y="1189809"/>
                    </a:lnTo>
                    <a:cubicBezTo>
                      <a:pt x="1861842" y="1177303"/>
                      <a:pt x="1827819" y="1171293"/>
                      <a:pt x="1792471" y="1171283"/>
                    </a:cubicBezTo>
                    <a:lnTo>
                      <a:pt x="1792471" y="349077"/>
                    </a:lnTo>
                    <a:lnTo>
                      <a:pt x="100701" y="349077"/>
                    </a:lnTo>
                    <a:lnTo>
                      <a:pt x="100701" y="1389647"/>
                    </a:lnTo>
                    <a:cubicBezTo>
                      <a:pt x="100701" y="1504588"/>
                      <a:pt x="193879" y="1597766"/>
                      <a:pt x="308820" y="1597766"/>
                    </a:cubicBezTo>
                    <a:lnTo>
                      <a:pt x="1476216" y="1597766"/>
                    </a:lnTo>
                    <a:cubicBezTo>
                      <a:pt x="1482338" y="1627561"/>
                      <a:pt x="1493343" y="1655510"/>
                      <a:pt x="1508775" y="1680636"/>
                    </a:cubicBezTo>
                    <a:lnTo>
                      <a:pt x="215155" y="1680636"/>
                    </a:lnTo>
                    <a:cubicBezTo>
                      <a:pt x="96328" y="1680636"/>
                      <a:pt x="0" y="1584308"/>
                      <a:pt x="0" y="1465481"/>
                    </a:cubicBezTo>
                    <a:lnTo>
                      <a:pt x="0" y="215155"/>
                    </a:lnTo>
                    <a:cubicBezTo>
                      <a:pt x="0" y="96328"/>
                      <a:pt x="96328" y="0"/>
                      <a:pt x="215155" y="0"/>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Rounded Rectangle 78">
                <a:extLst>
                  <a:ext uri="{FF2B5EF4-FFF2-40B4-BE49-F238E27FC236}">
                    <a16:creationId xmlns:a16="http://schemas.microsoft.com/office/drawing/2014/main" id="{9075E112-5873-4846-8DFE-F5ABBAFA2FEF}"/>
                  </a:ext>
                </a:extLst>
              </p:cNvPr>
              <p:cNvSpPr/>
              <p:nvPr/>
            </p:nvSpPr>
            <p:spPr>
              <a:xfrm>
                <a:off x="-225575" y="1515110"/>
                <a:ext cx="196404" cy="430224"/>
              </a:xfrm>
              <a:prstGeom prst="roundRect">
                <a:avLst>
                  <a:gd name="adj" fmla="val 50000"/>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Rounded Rectangle 79">
                <a:extLst>
                  <a:ext uri="{FF2B5EF4-FFF2-40B4-BE49-F238E27FC236}">
                    <a16:creationId xmlns:a16="http://schemas.microsoft.com/office/drawing/2014/main" id="{2C36AC19-654B-4C70-9AB5-02D018E5F7C1}"/>
                  </a:ext>
                </a:extLst>
              </p:cNvPr>
              <p:cNvSpPr/>
              <p:nvPr/>
            </p:nvSpPr>
            <p:spPr>
              <a:xfrm>
                <a:off x="793917" y="1515110"/>
                <a:ext cx="196404" cy="430224"/>
              </a:xfrm>
              <a:prstGeom prst="roundRect">
                <a:avLst>
                  <a:gd name="adj" fmla="val 50000"/>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Oval 17">
                <a:extLst>
                  <a:ext uri="{FF2B5EF4-FFF2-40B4-BE49-F238E27FC236}">
                    <a16:creationId xmlns:a16="http://schemas.microsoft.com/office/drawing/2014/main" id="{1BEA907D-739A-49FC-9B6E-FB1586A0D75A}"/>
                  </a:ext>
                </a:extLst>
              </p:cNvPr>
              <p:cNvSpPr/>
              <p:nvPr/>
            </p:nvSpPr>
            <p:spPr>
              <a:xfrm>
                <a:off x="892119" y="2690158"/>
                <a:ext cx="952389" cy="997613"/>
              </a:xfrm>
              <a:custGeom>
                <a:avLst/>
                <a:gdLst/>
                <a:ahLst/>
                <a:cxnLst/>
                <a:rect l="l" t="t" r="r" b="b"/>
                <a:pathLst>
                  <a:path w="952388" h="997613">
                    <a:moveTo>
                      <a:pt x="9523" y="680276"/>
                    </a:moveTo>
                    <a:cubicBezTo>
                      <a:pt x="53515" y="801122"/>
                      <a:pt x="245736" y="892077"/>
                      <a:pt x="476194" y="892077"/>
                    </a:cubicBezTo>
                    <a:cubicBezTo>
                      <a:pt x="706652" y="892077"/>
                      <a:pt x="898873" y="801122"/>
                      <a:pt x="942864" y="680276"/>
                    </a:cubicBezTo>
                    <a:cubicBezTo>
                      <a:pt x="949124" y="697313"/>
                      <a:pt x="952387" y="714967"/>
                      <a:pt x="952387" y="733044"/>
                    </a:cubicBezTo>
                    <a:cubicBezTo>
                      <a:pt x="952387" y="879162"/>
                      <a:pt x="739188" y="997613"/>
                      <a:pt x="476194" y="997613"/>
                    </a:cubicBezTo>
                    <a:cubicBezTo>
                      <a:pt x="213199" y="997613"/>
                      <a:pt x="0" y="879162"/>
                      <a:pt x="0" y="733044"/>
                    </a:cubicBezTo>
                    <a:cubicBezTo>
                      <a:pt x="0" y="714967"/>
                      <a:pt x="3263" y="697313"/>
                      <a:pt x="9523" y="680276"/>
                    </a:cubicBezTo>
                    <a:close/>
                    <a:moveTo>
                      <a:pt x="9523" y="498911"/>
                    </a:moveTo>
                    <a:cubicBezTo>
                      <a:pt x="53515" y="619757"/>
                      <a:pt x="245736" y="710712"/>
                      <a:pt x="476194" y="710712"/>
                    </a:cubicBezTo>
                    <a:cubicBezTo>
                      <a:pt x="706652" y="710712"/>
                      <a:pt x="898873" y="619757"/>
                      <a:pt x="942864" y="498911"/>
                    </a:cubicBezTo>
                    <a:cubicBezTo>
                      <a:pt x="949124" y="515948"/>
                      <a:pt x="952387" y="533602"/>
                      <a:pt x="952387" y="551679"/>
                    </a:cubicBezTo>
                    <a:cubicBezTo>
                      <a:pt x="952387" y="697797"/>
                      <a:pt x="739188" y="816248"/>
                      <a:pt x="476194" y="816248"/>
                    </a:cubicBezTo>
                    <a:cubicBezTo>
                      <a:pt x="213199" y="816248"/>
                      <a:pt x="0" y="697797"/>
                      <a:pt x="0" y="551679"/>
                    </a:cubicBezTo>
                    <a:cubicBezTo>
                      <a:pt x="0" y="533602"/>
                      <a:pt x="3263" y="515948"/>
                      <a:pt x="9523" y="498911"/>
                    </a:cubicBezTo>
                    <a:close/>
                    <a:moveTo>
                      <a:pt x="9523" y="317546"/>
                    </a:moveTo>
                    <a:cubicBezTo>
                      <a:pt x="53515" y="438392"/>
                      <a:pt x="245736" y="529347"/>
                      <a:pt x="476194" y="529347"/>
                    </a:cubicBezTo>
                    <a:cubicBezTo>
                      <a:pt x="706652" y="529347"/>
                      <a:pt x="898873" y="438392"/>
                      <a:pt x="942864" y="317546"/>
                    </a:cubicBezTo>
                    <a:cubicBezTo>
                      <a:pt x="949124" y="334583"/>
                      <a:pt x="952387" y="352237"/>
                      <a:pt x="952387" y="370314"/>
                    </a:cubicBezTo>
                    <a:cubicBezTo>
                      <a:pt x="952387" y="516432"/>
                      <a:pt x="739188" y="634883"/>
                      <a:pt x="476194" y="634883"/>
                    </a:cubicBezTo>
                    <a:cubicBezTo>
                      <a:pt x="213199" y="634883"/>
                      <a:pt x="0" y="516432"/>
                      <a:pt x="0" y="370314"/>
                    </a:cubicBezTo>
                    <a:cubicBezTo>
                      <a:pt x="0" y="352237"/>
                      <a:pt x="3263" y="334583"/>
                      <a:pt x="9523" y="317546"/>
                    </a:cubicBezTo>
                    <a:close/>
                    <a:moveTo>
                      <a:pt x="476194" y="0"/>
                    </a:moveTo>
                    <a:cubicBezTo>
                      <a:pt x="739189" y="0"/>
                      <a:pt x="952388" y="101523"/>
                      <a:pt x="952388" y="226759"/>
                    </a:cubicBezTo>
                    <a:cubicBezTo>
                      <a:pt x="952388" y="351995"/>
                      <a:pt x="739189" y="453518"/>
                      <a:pt x="476194" y="453518"/>
                    </a:cubicBezTo>
                    <a:cubicBezTo>
                      <a:pt x="213199" y="453518"/>
                      <a:pt x="0" y="351995"/>
                      <a:pt x="0" y="226759"/>
                    </a:cubicBezTo>
                    <a:cubicBezTo>
                      <a:pt x="0" y="101523"/>
                      <a:pt x="213199" y="0"/>
                      <a:pt x="476194" y="0"/>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60" name="Rectangle 59">
            <a:extLst>
              <a:ext uri="{FF2B5EF4-FFF2-40B4-BE49-F238E27FC236}">
                <a16:creationId xmlns:a16="http://schemas.microsoft.com/office/drawing/2014/main" id="{B136B0C2-10A9-4145-8957-55032677F41D}"/>
              </a:ext>
            </a:extLst>
          </p:cNvPr>
          <p:cNvSpPr/>
          <p:nvPr/>
        </p:nvSpPr>
        <p:spPr>
          <a:xfrm>
            <a:off x="1542989" y="3579637"/>
            <a:ext cx="2451745" cy="646331"/>
          </a:xfrm>
          <a:prstGeom prst="rect">
            <a:avLst/>
          </a:prstGeom>
        </p:spPr>
        <p:txBody>
          <a:bodyPr wrap="square">
            <a:spAutoFit/>
          </a:bodyPr>
          <a:lstStyle/>
          <a:p>
            <a:pPr marL="0" marR="0" lvl="1" indent="0" algn="ctr" defTabSz="342900" rtl="0" eaLnBrk="0" fontAlgn="base" latinLnBrk="0" hangingPunct="0">
              <a:lnSpc>
                <a:spcPct val="100000"/>
              </a:lnSpc>
              <a:spcBef>
                <a:spcPct val="0"/>
              </a:spcBef>
              <a:spcAft>
                <a:spcPts val="900"/>
              </a:spcAft>
              <a:buClrTx/>
              <a:buSzPct val="75000"/>
              <a:buFontTx/>
              <a:buNone/>
              <a:tabLst/>
              <a:defRPr/>
            </a:pPr>
            <a:r>
              <a:rPr kumimoji="0" lang="en-US" sz="1800" b="0" i="0" u="none" strike="noStrike" kern="0" cap="none" spc="0" normalizeH="0" baseline="0" noProof="0">
                <a:ln>
                  <a:noFill/>
                </a:ln>
                <a:solidFill>
                  <a:srgbClr val="000000"/>
                </a:solidFill>
                <a:effectLst/>
                <a:uLnTx/>
                <a:uFillTx/>
                <a:latin typeface="Arial" pitchFamily="34" charset="0"/>
                <a:ea typeface="ヒラギノ角ゴ Pro W3"/>
                <a:cs typeface="Arial" pitchFamily="34" charset="0"/>
              </a:rPr>
              <a:t>Receive up to 25% tax-free</a:t>
            </a:r>
          </a:p>
        </p:txBody>
      </p:sp>
      <p:sp>
        <p:nvSpPr>
          <p:cNvPr id="61" name="Freeform 85">
            <a:extLst>
              <a:ext uri="{FF2B5EF4-FFF2-40B4-BE49-F238E27FC236}">
                <a16:creationId xmlns:a16="http://schemas.microsoft.com/office/drawing/2014/main" id="{C2811405-814B-44E5-A5CF-7E4616955730}"/>
              </a:ext>
            </a:extLst>
          </p:cNvPr>
          <p:cNvSpPr/>
          <p:nvPr/>
        </p:nvSpPr>
        <p:spPr>
          <a:xfrm rot="10800000">
            <a:off x="4095631" y="3680857"/>
            <a:ext cx="526341" cy="254083"/>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CB65F544-4A2A-40B3-AD45-0D56B8033125}"/>
              </a:ext>
            </a:extLst>
          </p:cNvPr>
          <p:cNvSpPr/>
          <p:nvPr/>
        </p:nvSpPr>
        <p:spPr>
          <a:xfrm>
            <a:off x="4753013" y="3582727"/>
            <a:ext cx="4441709" cy="646331"/>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ヒラギノ角ゴ Pro W3"/>
                <a:cs typeface="Arial" pitchFamily="34" charset="0"/>
              </a:rPr>
              <a:t>Receive a taxable lump sum or generate a taxable income with remaining pot</a:t>
            </a:r>
          </a:p>
        </p:txBody>
      </p:sp>
      <p:pic>
        <p:nvPicPr>
          <p:cNvPr id="63" name="Graphic 62" descr="Safe">
            <a:extLst>
              <a:ext uri="{FF2B5EF4-FFF2-40B4-BE49-F238E27FC236}">
                <a16:creationId xmlns:a16="http://schemas.microsoft.com/office/drawing/2014/main" id="{995B0D59-07A5-4E38-8CAB-C0A39C8A06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9284" y="1924476"/>
            <a:ext cx="914400" cy="914400"/>
          </a:xfrm>
          <a:prstGeom prst="rect">
            <a:avLst/>
          </a:prstGeom>
        </p:spPr>
      </p:pic>
      <p:pic>
        <p:nvPicPr>
          <p:cNvPr id="64" name="Picture 2">
            <a:extLst>
              <a:ext uri="{FF2B5EF4-FFF2-40B4-BE49-F238E27FC236}">
                <a16:creationId xmlns:a16="http://schemas.microsoft.com/office/drawing/2014/main" id="{A73DC599-7284-463B-B7CF-06A9CEAEF5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414560" y="4326759"/>
            <a:ext cx="821896" cy="81361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9BC9EB59-D491-4EDE-A68C-CF555F8372F8}"/>
              </a:ext>
            </a:extLst>
          </p:cNvPr>
          <p:cNvPicPr>
            <a:picLocks noChangeAspect="1"/>
          </p:cNvPicPr>
          <p:nvPr/>
        </p:nvPicPr>
        <p:blipFill>
          <a:blip r:embed="rId9"/>
          <a:stretch>
            <a:fillRect/>
          </a:stretch>
        </p:blipFill>
        <p:spPr>
          <a:xfrm>
            <a:off x="6738179" y="4309377"/>
            <a:ext cx="694819" cy="830997"/>
          </a:xfrm>
          <a:prstGeom prst="rect">
            <a:avLst/>
          </a:prstGeom>
        </p:spPr>
      </p:pic>
      <p:sp>
        <p:nvSpPr>
          <p:cNvPr id="66" name="TextBox 65">
            <a:extLst>
              <a:ext uri="{FF2B5EF4-FFF2-40B4-BE49-F238E27FC236}">
                <a16:creationId xmlns:a16="http://schemas.microsoft.com/office/drawing/2014/main" id="{0B3298E4-1C31-4708-B694-94D29A3E0A86}"/>
              </a:ext>
            </a:extLst>
          </p:cNvPr>
          <p:cNvSpPr txBox="1"/>
          <p:nvPr/>
        </p:nvSpPr>
        <p:spPr>
          <a:xfrm>
            <a:off x="361814" y="5465166"/>
            <a:ext cx="2052746" cy="276999"/>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ヒラギノ角ゴ Pro W3"/>
                <a:cs typeface="+mn-cs"/>
              </a:rPr>
              <a:t>*subject to HMRC limits</a:t>
            </a:r>
          </a:p>
        </p:txBody>
      </p:sp>
      <p:sp>
        <p:nvSpPr>
          <p:cNvPr id="67" name="Rectangle 66">
            <a:extLst>
              <a:ext uri="{FF2B5EF4-FFF2-40B4-BE49-F238E27FC236}">
                <a16:creationId xmlns:a16="http://schemas.microsoft.com/office/drawing/2014/main" id="{E8F58CA3-A30A-4B92-9916-688B4F675033}"/>
              </a:ext>
            </a:extLst>
          </p:cNvPr>
          <p:cNvSpPr/>
          <p:nvPr/>
        </p:nvSpPr>
        <p:spPr>
          <a:xfrm>
            <a:off x="2414560" y="5468256"/>
            <a:ext cx="6495024" cy="46166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ヒラギノ角ゴ Pro W3"/>
              </a:rPr>
              <a:t>**The minimum age for accessing your pension is expected to increase to age 57 from 6 April 2028.  Pension savings in certain schemes may be protected from this change.</a:t>
            </a:r>
          </a:p>
        </p:txBody>
      </p:sp>
      <p:sp>
        <p:nvSpPr>
          <p:cNvPr id="68" name="Title 1">
            <a:extLst>
              <a:ext uri="{FF2B5EF4-FFF2-40B4-BE49-F238E27FC236}">
                <a16:creationId xmlns:a16="http://schemas.microsoft.com/office/drawing/2014/main" id="{86594973-6414-444F-8A43-90C9EAAAF911}"/>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defined contribution (DC) schemes.</a:t>
            </a:r>
          </a:p>
        </p:txBody>
      </p:sp>
      <p:sp>
        <p:nvSpPr>
          <p:cNvPr id="2" name="RefTextBox123">
            <a:extLst>
              <a:ext uri="{FF2B5EF4-FFF2-40B4-BE49-F238E27FC236}">
                <a16:creationId xmlns:a16="http://schemas.microsoft.com/office/drawing/2014/main" id="{CA1961AB-78C4-FC7F-C962-96955266CC31}"/>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779311300</a:t>
            </a:r>
          </a:p>
        </p:txBody>
      </p:sp>
    </p:spTree>
    <p:custDataLst>
      <p:tags r:id="rId1"/>
    </p:custDataLst>
    <p:extLst>
      <p:ext uri="{BB962C8B-B14F-4D97-AF65-F5344CB8AC3E}">
        <p14:creationId xmlns:p14="http://schemas.microsoft.com/office/powerpoint/2010/main" val="9392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1000"/>
                                        <p:tgtEl>
                                          <p:spTgt spid="4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250"/>
                                        <p:tgtEl>
                                          <p:spTgt spid="61"/>
                                        </p:tgtEl>
                                      </p:cBhvr>
                                    </p:animEffect>
                                  </p:childTnLst>
                                </p:cTn>
                              </p:par>
                            </p:childTnLst>
                          </p:cTn>
                        </p:par>
                        <p:par>
                          <p:cTn id="54" fill="hold">
                            <p:stCondLst>
                              <p:cond delay="250"/>
                            </p:stCondLst>
                            <p:childTnLst>
                              <p:par>
                                <p:cTn id="55" presetID="10" presetClass="entr" presetSubtype="0"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4" grpId="0" animBg="1"/>
      <p:bldP spid="51" grpId="0"/>
      <p:bldP spid="60" grpId="0"/>
      <p:bldP spid="61" grpId="0" animBg="1"/>
      <p:bldP spid="62"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63550" y="292100"/>
            <a:ext cx="850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dirty="0">
                <a:solidFill>
                  <a:srgbClr val="003A70"/>
                </a:solidFill>
              </a:rPr>
              <a:t>your pension contributions.</a:t>
            </a:r>
          </a:p>
        </p:txBody>
      </p:sp>
      <p:sp>
        <p:nvSpPr>
          <p:cNvPr id="6" name="Rectangle 5">
            <a:extLst>
              <a:ext uri="{FF2B5EF4-FFF2-40B4-BE49-F238E27FC236}">
                <a16:creationId xmlns:a16="http://schemas.microsoft.com/office/drawing/2014/main" id="{61581F7C-5951-41DD-A5F1-88D391F02D67}"/>
              </a:ext>
            </a:extLst>
          </p:cNvPr>
          <p:cNvSpPr/>
          <p:nvPr/>
        </p:nvSpPr>
        <p:spPr>
          <a:xfrm>
            <a:off x="463550" y="4051970"/>
            <a:ext cx="8343899" cy="1508105"/>
          </a:xfrm>
          <a:prstGeom prst="rect">
            <a:avLst/>
          </a:prstGeom>
        </p:spPr>
        <p:txBody>
          <a:bodyPr wrap="square">
            <a:spAutoFit/>
          </a:bodyPr>
          <a:lstStyle/>
          <a:p>
            <a:pPr marL="358775" lvl="1" indent="-358775" eaLnBrk="1" fontAlgn="auto" hangingPunct="1">
              <a:spcBef>
                <a:spcPts val="0"/>
              </a:spcBef>
              <a:spcAft>
                <a:spcPts val="1200"/>
              </a:spcAft>
              <a:buClr>
                <a:srgbClr val="092149"/>
              </a:buClr>
              <a:buSzPct val="100000"/>
              <a:buBlip>
                <a:blip r:embed="rId4"/>
              </a:buBlip>
              <a:defRPr/>
            </a:pPr>
            <a:r>
              <a:rPr lang="en-GB" dirty="0">
                <a:solidFill>
                  <a:srgbClr val="000000"/>
                </a:solidFill>
                <a:latin typeface="Arial"/>
                <a:ea typeface="ヒラギノ角ゴ Pro W3" charset="-128"/>
                <a:cs typeface="Arial" panose="020B0604020202020204" pitchFamily="34" charset="0"/>
              </a:rPr>
              <a:t>You can increase contributions beyond 5% however the company’s contributions will not increase further</a:t>
            </a:r>
          </a:p>
          <a:p>
            <a:pPr marL="358775" lvl="1" indent="-358775" eaLnBrk="1" fontAlgn="auto" hangingPunct="1">
              <a:spcBef>
                <a:spcPts val="0"/>
              </a:spcBef>
              <a:spcAft>
                <a:spcPts val="1200"/>
              </a:spcAft>
              <a:buClr>
                <a:srgbClr val="092149"/>
              </a:buClr>
              <a:buSzPct val="100000"/>
              <a:buBlip>
                <a:blip r:embed="rId4"/>
              </a:buBlip>
              <a:defRPr/>
            </a:pPr>
            <a:r>
              <a:rPr lang="en-GB" dirty="0">
                <a:solidFill>
                  <a:srgbClr val="000000"/>
                </a:solidFill>
                <a:latin typeface="Arial"/>
                <a:ea typeface="ヒラギノ角ゴ Pro W3" charset="-128"/>
                <a:cs typeface="Arial" panose="020B0604020202020204" pitchFamily="34" charset="0"/>
              </a:rPr>
              <a:t>You can change contribution levels at any time on </a:t>
            </a:r>
            <a:r>
              <a:rPr lang="en-GB" dirty="0" err="1">
                <a:solidFill>
                  <a:srgbClr val="000000"/>
                </a:solidFill>
                <a:latin typeface="Arial"/>
                <a:ea typeface="ヒラギノ角ゴ Pro W3" charset="-128"/>
                <a:cs typeface="Arial" panose="020B0604020202020204" pitchFamily="34" charset="0"/>
              </a:rPr>
              <a:t>MyBenefits</a:t>
            </a:r>
            <a:endParaRPr lang="en-GB" dirty="0">
              <a:solidFill>
                <a:srgbClr val="000000"/>
              </a:solidFill>
              <a:latin typeface="Arial"/>
              <a:ea typeface="ヒラギノ角ゴ Pro W3" charset="-128"/>
              <a:cs typeface="Arial" panose="020B0604020202020204" pitchFamily="34" charset="0"/>
            </a:endParaRPr>
          </a:p>
          <a:p>
            <a:pPr marL="358775" lvl="1" indent="-358775" eaLnBrk="1" fontAlgn="auto" hangingPunct="1">
              <a:spcBef>
                <a:spcPts val="0"/>
              </a:spcBef>
              <a:spcAft>
                <a:spcPts val="1200"/>
              </a:spcAft>
              <a:buClr>
                <a:srgbClr val="092149"/>
              </a:buClr>
              <a:buSzPct val="100000"/>
              <a:buBlip>
                <a:blip r:embed="rId4"/>
              </a:buBlip>
              <a:defRPr/>
            </a:pPr>
            <a:r>
              <a:rPr lang="en-GB" dirty="0">
                <a:solidFill>
                  <a:srgbClr val="000000"/>
                </a:solidFill>
                <a:latin typeface="Arial"/>
                <a:ea typeface="ヒラギノ角ゴ Pro W3" charset="-128"/>
                <a:cs typeface="Arial" panose="020B0604020202020204" pitchFamily="34" charset="0"/>
              </a:rPr>
              <a:t>Contributions are defaulted to be paid via salary sacrifice</a:t>
            </a:r>
          </a:p>
        </p:txBody>
      </p:sp>
      <p:graphicFrame>
        <p:nvGraphicFramePr>
          <p:cNvPr id="14" name="Table 7">
            <a:extLst>
              <a:ext uri="{FF2B5EF4-FFF2-40B4-BE49-F238E27FC236}">
                <a16:creationId xmlns:a16="http://schemas.microsoft.com/office/drawing/2014/main" id="{7AB7B238-0532-4D45-AB36-74E7F84BA7A8}"/>
              </a:ext>
            </a:extLst>
          </p:cNvPr>
          <p:cNvGraphicFramePr>
            <a:graphicFrameLocks noGrp="1"/>
          </p:cNvGraphicFramePr>
          <p:nvPr>
            <p:extLst>
              <p:ext uri="{D42A27DB-BD31-4B8C-83A1-F6EECF244321}">
                <p14:modId xmlns:p14="http://schemas.microsoft.com/office/powerpoint/2010/main" val="3463844512"/>
              </p:ext>
            </p:extLst>
          </p:nvPr>
        </p:nvGraphicFramePr>
        <p:xfrm>
          <a:off x="1581828" y="1592317"/>
          <a:ext cx="6096000" cy="1854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930019740"/>
                    </a:ext>
                  </a:extLst>
                </a:gridCol>
                <a:gridCol w="2032000">
                  <a:extLst>
                    <a:ext uri="{9D8B030D-6E8A-4147-A177-3AD203B41FA5}">
                      <a16:colId xmlns:a16="http://schemas.microsoft.com/office/drawing/2014/main" val="749902285"/>
                    </a:ext>
                  </a:extLst>
                </a:gridCol>
                <a:gridCol w="2032000">
                  <a:extLst>
                    <a:ext uri="{9D8B030D-6E8A-4147-A177-3AD203B41FA5}">
                      <a16:colId xmlns:a16="http://schemas.microsoft.com/office/drawing/2014/main" val="4234411272"/>
                    </a:ext>
                  </a:extLst>
                </a:gridCol>
              </a:tblGrid>
              <a:tr h="370840">
                <a:tc gridSpan="3">
                  <a:txBody>
                    <a:bodyPr/>
                    <a:lstStyle/>
                    <a:p>
                      <a:pPr algn="ctr"/>
                      <a:r>
                        <a:rPr lang="en-GB" dirty="0"/>
                        <a:t>The new combined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75A7"/>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621820153"/>
                  </a:ext>
                </a:extLst>
              </a:tr>
              <a:tr h="370840">
                <a:tc>
                  <a:txBody>
                    <a:bodyPr/>
                    <a:lstStyle/>
                    <a:p>
                      <a:pPr algn="ctr"/>
                      <a:r>
                        <a:rPr lang="en-GB" b="1" dirty="0">
                          <a:solidFill>
                            <a:schemeClr val="bg1"/>
                          </a:solidFill>
                        </a:rPr>
                        <a:t>You Pay</a:t>
                      </a:r>
                    </a:p>
                  </a:txBody>
                  <a:tcPr>
                    <a:lnT w="12700" cap="flat" cmpd="sng" algn="ctr">
                      <a:solidFill>
                        <a:schemeClr val="tx1"/>
                      </a:solidFill>
                      <a:prstDash val="solid"/>
                      <a:round/>
                      <a:headEnd type="none" w="med" len="med"/>
                      <a:tailEnd type="none" w="med" len="med"/>
                    </a:lnT>
                    <a:solidFill>
                      <a:srgbClr val="00A5E3"/>
                    </a:solidFill>
                  </a:tcPr>
                </a:tc>
                <a:tc>
                  <a:txBody>
                    <a:bodyPr/>
                    <a:lstStyle/>
                    <a:p>
                      <a:pPr algn="ctr"/>
                      <a:r>
                        <a:rPr lang="en-GB" b="1" dirty="0">
                          <a:solidFill>
                            <a:schemeClr val="bg1"/>
                          </a:solidFill>
                        </a:rPr>
                        <a:t>Employer Pays</a:t>
                      </a:r>
                    </a:p>
                  </a:txBody>
                  <a:tcPr>
                    <a:lnT w="12700" cap="flat" cmpd="sng" algn="ctr">
                      <a:solidFill>
                        <a:schemeClr val="tx1"/>
                      </a:solidFill>
                      <a:prstDash val="solid"/>
                      <a:round/>
                      <a:headEnd type="none" w="med" len="med"/>
                      <a:tailEnd type="none" w="med" len="med"/>
                    </a:lnT>
                    <a:solidFill>
                      <a:srgbClr val="00A5E3"/>
                    </a:solidFill>
                  </a:tcPr>
                </a:tc>
                <a:tc>
                  <a:txBody>
                    <a:bodyPr/>
                    <a:lstStyle/>
                    <a:p>
                      <a:pPr algn="ctr"/>
                      <a:r>
                        <a:rPr lang="en-GB" b="1" dirty="0">
                          <a:solidFill>
                            <a:schemeClr val="bg1"/>
                          </a:solidFill>
                        </a:rPr>
                        <a:t>Total</a:t>
                      </a:r>
                    </a:p>
                  </a:txBody>
                  <a:tcPr>
                    <a:lnT w="12700" cap="flat" cmpd="sng" algn="ctr">
                      <a:solidFill>
                        <a:schemeClr val="tx1"/>
                      </a:solidFill>
                      <a:prstDash val="solid"/>
                      <a:round/>
                      <a:headEnd type="none" w="med" len="med"/>
                      <a:tailEnd type="none" w="med" len="med"/>
                    </a:lnT>
                    <a:solidFill>
                      <a:srgbClr val="00A5E3"/>
                    </a:solidFill>
                  </a:tcPr>
                </a:tc>
                <a:extLst>
                  <a:ext uri="{0D108BD9-81ED-4DB2-BD59-A6C34878D82A}">
                    <a16:rowId xmlns:a16="http://schemas.microsoft.com/office/drawing/2014/main" val="1546835729"/>
                  </a:ext>
                </a:extLst>
              </a:tr>
              <a:tr h="370840">
                <a:tc>
                  <a:txBody>
                    <a:bodyPr/>
                    <a:lstStyle/>
                    <a:p>
                      <a:pPr algn="ctr"/>
                      <a:r>
                        <a:rPr lang="en-GB" dirty="0"/>
                        <a:t>3%</a:t>
                      </a:r>
                    </a:p>
                  </a:txBody>
                  <a:tcPr/>
                </a:tc>
                <a:tc>
                  <a:txBody>
                    <a:bodyPr/>
                    <a:lstStyle/>
                    <a:p>
                      <a:pPr algn="ctr"/>
                      <a:r>
                        <a:rPr lang="en-GB" dirty="0"/>
                        <a:t>6%</a:t>
                      </a:r>
                    </a:p>
                  </a:txBody>
                  <a:tcPr/>
                </a:tc>
                <a:tc>
                  <a:txBody>
                    <a:bodyPr/>
                    <a:lstStyle/>
                    <a:p>
                      <a:pPr algn="ctr"/>
                      <a:r>
                        <a:rPr lang="en-GB" dirty="0"/>
                        <a:t>9%</a:t>
                      </a:r>
                    </a:p>
                  </a:txBody>
                  <a:tcPr/>
                </a:tc>
                <a:extLst>
                  <a:ext uri="{0D108BD9-81ED-4DB2-BD59-A6C34878D82A}">
                    <a16:rowId xmlns:a16="http://schemas.microsoft.com/office/drawing/2014/main" val="2693646380"/>
                  </a:ext>
                </a:extLst>
              </a:tr>
              <a:tr h="370840">
                <a:tc>
                  <a:txBody>
                    <a:bodyPr/>
                    <a:lstStyle/>
                    <a:p>
                      <a:pPr algn="ctr"/>
                      <a:r>
                        <a:rPr lang="en-GB" dirty="0"/>
                        <a:t>4%</a:t>
                      </a:r>
                    </a:p>
                  </a:txBody>
                  <a:tcPr/>
                </a:tc>
                <a:tc>
                  <a:txBody>
                    <a:bodyPr/>
                    <a:lstStyle/>
                    <a:p>
                      <a:pPr algn="ctr"/>
                      <a:r>
                        <a:rPr lang="en-GB" dirty="0"/>
                        <a:t>8%</a:t>
                      </a:r>
                    </a:p>
                  </a:txBody>
                  <a:tcPr/>
                </a:tc>
                <a:tc>
                  <a:txBody>
                    <a:bodyPr/>
                    <a:lstStyle/>
                    <a:p>
                      <a:pPr algn="ctr"/>
                      <a:r>
                        <a:rPr lang="en-GB" dirty="0"/>
                        <a:t>12%</a:t>
                      </a:r>
                    </a:p>
                  </a:txBody>
                  <a:tcPr/>
                </a:tc>
                <a:extLst>
                  <a:ext uri="{0D108BD9-81ED-4DB2-BD59-A6C34878D82A}">
                    <a16:rowId xmlns:a16="http://schemas.microsoft.com/office/drawing/2014/main" val="1940471285"/>
                  </a:ext>
                </a:extLst>
              </a:tr>
              <a:tr h="370840">
                <a:tc>
                  <a:txBody>
                    <a:bodyPr/>
                    <a:lstStyle/>
                    <a:p>
                      <a:pPr algn="ctr"/>
                      <a:r>
                        <a:rPr lang="en-GB" dirty="0"/>
                        <a:t>5%</a:t>
                      </a:r>
                    </a:p>
                  </a:txBody>
                  <a:tcPr/>
                </a:tc>
                <a:tc>
                  <a:txBody>
                    <a:bodyPr/>
                    <a:lstStyle/>
                    <a:p>
                      <a:pPr algn="ctr"/>
                      <a:r>
                        <a:rPr lang="en-GB" dirty="0"/>
                        <a:t>10%</a:t>
                      </a:r>
                    </a:p>
                  </a:txBody>
                  <a:tcPr/>
                </a:tc>
                <a:tc>
                  <a:txBody>
                    <a:bodyPr/>
                    <a:lstStyle/>
                    <a:p>
                      <a:pPr algn="ctr"/>
                      <a:r>
                        <a:rPr lang="en-GB" dirty="0"/>
                        <a:t>15%</a:t>
                      </a:r>
                    </a:p>
                  </a:txBody>
                  <a:tcPr/>
                </a:tc>
                <a:extLst>
                  <a:ext uri="{0D108BD9-81ED-4DB2-BD59-A6C34878D82A}">
                    <a16:rowId xmlns:a16="http://schemas.microsoft.com/office/drawing/2014/main" val="3576476469"/>
                  </a:ext>
                </a:extLst>
              </a:tr>
            </a:tbl>
          </a:graphicData>
        </a:graphic>
      </p:graphicFrame>
    </p:spTree>
    <p:custDataLst>
      <p:tags r:id="rId1"/>
    </p:custDataLst>
    <p:extLst>
      <p:ext uri="{BB962C8B-B14F-4D97-AF65-F5344CB8AC3E}">
        <p14:creationId xmlns:p14="http://schemas.microsoft.com/office/powerpoint/2010/main" val="1224459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
          <p:cNvSpPr txBox="1">
            <a:spLocks noChangeArrowheads="1"/>
          </p:cNvSpPr>
          <p:nvPr/>
        </p:nvSpPr>
        <p:spPr bwMode="auto">
          <a:xfrm>
            <a:off x="570814" y="1289773"/>
            <a:ext cx="5771333" cy="2067219"/>
          </a:xfrm>
          <a:prstGeom prst="rect">
            <a:avLst/>
          </a:prstGeom>
          <a:noFill/>
          <a:ln w="9525">
            <a:noFill/>
            <a:miter lim="800000"/>
            <a:headEnd/>
            <a:tailEnd/>
          </a:ln>
        </p:spPr>
        <p:txBody>
          <a:bodyPr lIns="0" tIns="0" rIns="0" bIns="0"/>
          <a:lstStyle/>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Annual Salary = £75,000 (higher</a:t>
            </a:r>
            <a:r>
              <a:rPr kumimoji="0" lang="en-GB" b="0" i="0" u="none" strike="noStrike" kern="0" cap="none" spc="0" normalizeH="0" noProof="0" dirty="0">
                <a:ln>
                  <a:noFill/>
                </a:ln>
                <a:solidFill>
                  <a:srgbClr val="000000"/>
                </a:solidFill>
                <a:effectLst/>
                <a:uLnTx/>
                <a:uFillTx/>
                <a:latin typeface="Arial"/>
                <a:ea typeface="+mn-ea"/>
                <a:cs typeface="Arial" pitchFamily="34" charset="0"/>
              </a:rPr>
              <a:t> rate tax payer</a:t>
            </a: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Employee Contribution = £3,750pa (5%)</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Tax Saving (40%) =</a:t>
            </a:r>
            <a:r>
              <a:rPr kumimoji="0" lang="en-GB" b="0" i="0" u="none" strike="noStrike" kern="0" cap="none" spc="0" normalizeH="0" noProof="0" dirty="0">
                <a:ln>
                  <a:noFill/>
                </a:ln>
                <a:solidFill>
                  <a:srgbClr val="000000"/>
                </a:solidFill>
                <a:effectLst/>
                <a:uLnTx/>
                <a:uFillTx/>
                <a:latin typeface="Arial"/>
                <a:ea typeface="+mn-ea"/>
                <a:cs typeface="Arial" pitchFamily="34" charset="0"/>
              </a:rPr>
              <a:t> £1,500pa</a:t>
            </a:r>
            <a:endParaRPr kumimoji="0" lang="en-GB" b="0" i="0" u="none" strike="noStrike" kern="0" cap="none" spc="0" normalizeH="0" baseline="0" noProof="0" dirty="0">
              <a:ln>
                <a:noFill/>
              </a:ln>
              <a:solidFill>
                <a:srgbClr val="000000"/>
              </a:solidFill>
              <a:effectLst/>
              <a:uLnTx/>
              <a:uFillTx/>
              <a:latin typeface="Arial"/>
              <a:ea typeface="+mn-ea"/>
              <a:cs typeface="Arial" pitchFamily="34" charset="0"/>
            </a:endParaRP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NI Saving (2%) =</a:t>
            </a:r>
            <a:r>
              <a:rPr kumimoji="0" lang="en-GB" b="0" i="0" u="none" strike="noStrike" kern="0" cap="none" spc="0" normalizeH="0" noProof="0" dirty="0">
                <a:ln>
                  <a:noFill/>
                </a:ln>
                <a:solidFill>
                  <a:srgbClr val="000000"/>
                </a:solidFill>
                <a:effectLst/>
                <a:uLnTx/>
                <a:uFillTx/>
                <a:latin typeface="Arial"/>
                <a:ea typeface="+mn-ea"/>
                <a:cs typeface="Arial" pitchFamily="34" charset="0"/>
              </a:rPr>
              <a:t> £75pa</a:t>
            </a:r>
            <a:endParaRPr kumimoji="0" lang="en-GB" b="0" i="0" u="none" strike="noStrike" kern="0" cap="none" spc="0" normalizeH="0" baseline="0" noProof="0" dirty="0">
              <a:ln>
                <a:noFill/>
              </a:ln>
              <a:solidFill>
                <a:srgbClr val="000000"/>
              </a:solidFill>
              <a:effectLst/>
              <a:uLnTx/>
              <a:uFillTx/>
              <a:latin typeface="Arial"/>
              <a:ea typeface="+mn-ea"/>
              <a:cs typeface="Arial" pitchFamily="34" charset="0"/>
            </a:endParaRP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Personal Cost = £2,175pa</a:t>
            </a:r>
          </a:p>
          <a:p>
            <a:pPr marL="358775" marR="0" lvl="0" indent="-358775" algn="l" defTabSz="914400" rtl="0" eaLnBrk="1" fontAlgn="auto" latinLnBrk="0" hangingPunct="1">
              <a:lnSpc>
                <a:spcPct val="100000"/>
              </a:lnSpc>
              <a:spcBef>
                <a:spcPts val="0"/>
              </a:spcBef>
              <a:spcAft>
                <a:spcPts val="600"/>
              </a:spcAft>
              <a:buClr>
                <a:srgbClr val="8F9BB3"/>
              </a:buClr>
              <a:buSzTx/>
              <a:buFontTx/>
              <a:buBlip>
                <a:blip r:embed="rId4"/>
              </a:buBlip>
              <a:tabLst/>
              <a:defRPr/>
            </a:pPr>
            <a:r>
              <a:rPr kumimoji="0" lang="en-GB" b="0" i="0" u="none" strike="noStrike" kern="0" cap="none" spc="0" normalizeH="0" baseline="0" noProof="0" dirty="0">
                <a:ln>
                  <a:noFill/>
                </a:ln>
                <a:solidFill>
                  <a:srgbClr val="000000"/>
                </a:solidFill>
                <a:effectLst/>
                <a:uLnTx/>
                <a:uFillTx/>
                <a:latin typeface="Arial"/>
                <a:ea typeface="+mn-ea"/>
                <a:cs typeface="Arial" pitchFamily="34" charset="0"/>
              </a:rPr>
              <a:t>LSEG Contribution = £7,500pa (10%)</a:t>
            </a:r>
          </a:p>
        </p:txBody>
      </p:sp>
      <p:grpSp>
        <p:nvGrpSpPr>
          <p:cNvPr id="61" name="Group 60"/>
          <p:cNvGrpSpPr/>
          <p:nvPr/>
        </p:nvGrpSpPr>
        <p:grpSpPr>
          <a:xfrm>
            <a:off x="523123" y="5057550"/>
            <a:ext cx="4121448" cy="338554"/>
            <a:chOff x="523123" y="5111526"/>
            <a:chExt cx="4121448" cy="338554"/>
          </a:xfrm>
        </p:grpSpPr>
        <p:sp>
          <p:nvSpPr>
            <p:cNvPr id="62" name="Text Box 8"/>
            <p:cNvSpPr txBox="1">
              <a:spLocks noChangeArrowheads="1"/>
            </p:cNvSpPr>
            <p:nvPr/>
          </p:nvSpPr>
          <p:spPr bwMode="auto">
            <a:xfrm>
              <a:off x="1364417" y="5111526"/>
              <a:ext cx="3280154" cy="33855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Employee contribution (5%)</a:t>
              </a:r>
              <a:endParaRPr kumimoji="0" lang="en-US" sz="16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nvGrpSpPr>
            <p:cNvPr id="63" name="Group 62"/>
            <p:cNvGrpSpPr/>
            <p:nvPr/>
          </p:nvGrpSpPr>
          <p:grpSpPr>
            <a:xfrm>
              <a:off x="523123" y="5132874"/>
              <a:ext cx="684000" cy="288000"/>
              <a:chOff x="1581856" y="2492896"/>
              <a:chExt cx="1080000" cy="540000"/>
            </a:xfrm>
            <a:effectLst/>
          </p:grpSpPr>
          <p:sp>
            <p:nvSpPr>
              <p:cNvPr id="64" name="Rectangle 63"/>
              <p:cNvSpPr/>
              <p:nvPr/>
            </p:nvSpPr>
            <p:spPr>
              <a:xfrm>
                <a:off x="1581856" y="2492896"/>
                <a:ext cx="540000" cy="540000"/>
              </a:xfrm>
              <a:prstGeom prst="rect">
                <a:avLst/>
              </a:prstGeom>
              <a:solidFill>
                <a:srgbClr val="C7FD6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5" name="Rectangle 64"/>
              <p:cNvSpPr/>
              <p:nvPr/>
            </p:nvSpPr>
            <p:spPr>
              <a:xfrm>
                <a:off x="2121856" y="2492896"/>
                <a:ext cx="540000" cy="540000"/>
              </a:xfrm>
              <a:prstGeom prst="rect">
                <a:avLst/>
              </a:prstGeom>
              <a:solidFill>
                <a:srgbClr val="7DC20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grpSp>
      </p:grpSp>
      <p:grpSp>
        <p:nvGrpSpPr>
          <p:cNvPr id="66" name="Group 65"/>
          <p:cNvGrpSpPr/>
          <p:nvPr/>
        </p:nvGrpSpPr>
        <p:grpSpPr>
          <a:xfrm>
            <a:off x="523123" y="4412838"/>
            <a:ext cx="2914565" cy="338554"/>
            <a:chOff x="523123" y="4466814"/>
            <a:chExt cx="2914565" cy="338554"/>
          </a:xfrm>
        </p:grpSpPr>
        <p:sp>
          <p:nvSpPr>
            <p:cNvPr id="67" name="Text Box 13"/>
            <p:cNvSpPr txBox="1">
              <a:spLocks noChangeArrowheads="1"/>
            </p:cNvSpPr>
            <p:nvPr/>
          </p:nvSpPr>
          <p:spPr bwMode="auto">
            <a:xfrm>
              <a:off x="1364417" y="4466814"/>
              <a:ext cx="2073271" cy="33855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Tax &amp; NI savings</a:t>
              </a:r>
              <a:endParaRPr kumimoji="0" lang="en-US" sz="16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nvGrpSpPr>
            <p:cNvPr id="68" name="Group 67"/>
            <p:cNvGrpSpPr/>
            <p:nvPr/>
          </p:nvGrpSpPr>
          <p:grpSpPr>
            <a:xfrm>
              <a:off x="523123" y="4485606"/>
              <a:ext cx="684000" cy="288000"/>
              <a:chOff x="1581856" y="2492896"/>
              <a:chExt cx="1080000" cy="540000"/>
            </a:xfrm>
            <a:effectLst/>
          </p:grpSpPr>
          <p:sp>
            <p:nvSpPr>
              <p:cNvPr id="69" name="Rectangle 68"/>
              <p:cNvSpPr/>
              <p:nvPr/>
            </p:nvSpPr>
            <p:spPr>
              <a:xfrm>
                <a:off x="1581856" y="2492896"/>
                <a:ext cx="540000" cy="540000"/>
              </a:xfrm>
              <a:prstGeom prst="rect">
                <a:avLst/>
              </a:prstGeom>
              <a:solidFill>
                <a:srgbClr val="DD9BA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0" name="Rectangle 69"/>
              <p:cNvSpPr/>
              <p:nvPr/>
            </p:nvSpPr>
            <p:spPr>
              <a:xfrm>
                <a:off x="2121856" y="2492896"/>
                <a:ext cx="540000" cy="540000"/>
              </a:xfrm>
              <a:prstGeom prst="rect">
                <a:avLst/>
              </a:prstGeom>
              <a:solidFill>
                <a:srgbClr val="79455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grpSp>
      </p:grpSp>
      <p:grpSp>
        <p:nvGrpSpPr>
          <p:cNvPr id="71" name="Group 70"/>
          <p:cNvGrpSpPr/>
          <p:nvPr/>
        </p:nvGrpSpPr>
        <p:grpSpPr>
          <a:xfrm>
            <a:off x="523123" y="3768127"/>
            <a:ext cx="4526411" cy="338554"/>
            <a:chOff x="523123" y="3822103"/>
            <a:chExt cx="4526411" cy="338554"/>
          </a:xfrm>
        </p:grpSpPr>
        <p:sp>
          <p:nvSpPr>
            <p:cNvPr id="72" name="Text Box 14"/>
            <p:cNvSpPr txBox="1">
              <a:spLocks noChangeArrowheads="1"/>
            </p:cNvSpPr>
            <p:nvPr/>
          </p:nvSpPr>
          <p:spPr bwMode="auto">
            <a:xfrm>
              <a:off x="1364417" y="3822103"/>
              <a:ext cx="3685117" cy="33855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LSEG contribution (10%)</a:t>
              </a:r>
              <a:endParaRPr kumimoji="0" lang="en-US" sz="16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nvGrpSpPr>
            <p:cNvPr id="73" name="Group 72"/>
            <p:cNvGrpSpPr/>
            <p:nvPr/>
          </p:nvGrpSpPr>
          <p:grpSpPr>
            <a:xfrm>
              <a:off x="523123" y="3838337"/>
              <a:ext cx="684000" cy="288000"/>
              <a:chOff x="1581856" y="2492896"/>
              <a:chExt cx="1080000" cy="540000"/>
            </a:xfrm>
            <a:effectLst/>
          </p:grpSpPr>
          <p:sp>
            <p:nvSpPr>
              <p:cNvPr id="74" name="Rectangle 73"/>
              <p:cNvSpPr/>
              <p:nvPr/>
            </p:nvSpPr>
            <p:spPr>
              <a:xfrm>
                <a:off x="1581856" y="2492896"/>
                <a:ext cx="540000" cy="540000"/>
              </a:xfrm>
              <a:prstGeom prst="rect">
                <a:avLst/>
              </a:prstGeom>
              <a:solidFill>
                <a:srgbClr val="8BE1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5" name="Rectangle 74"/>
              <p:cNvSpPr/>
              <p:nvPr/>
            </p:nvSpPr>
            <p:spPr>
              <a:xfrm>
                <a:off x="2121856" y="2492896"/>
                <a:ext cx="540000" cy="540000"/>
              </a:xfrm>
              <a:prstGeom prst="rect">
                <a:avLst/>
              </a:prstGeom>
              <a:solidFill>
                <a:srgbClr val="00A5E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grpSp>
      </p:grpSp>
      <p:sp>
        <p:nvSpPr>
          <p:cNvPr id="76" name="Rectangle 75"/>
          <p:cNvSpPr/>
          <p:nvPr/>
        </p:nvSpPr>
        <p:spPr>
          <a:xfrm>
            <a:off x="6469913" y="1626774"/>
            <a:ext cx="1217790" cy="3713412"/>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7" name="Group 76"/>
          <p:cNvGrpSpPr/>
          <p:nvPr/>
        </p:nvGrpSpPr>
        <p:grpSpPr>
          <a:xfrm>
            <a:off x="6563107" y="4097697"/>
            <a:ext cx="1021167" cy="797092"/>
            <a:chOff x="6245016" y="4297148"/>
            <a:chExt cx="1098642" cy="1271805"/>
          </a:xfrm>
        </p:grpSpPr>
        <p:grpSp>
          <p:nvGrpSpPr>
            <p:cNvPr id="78" name="Group 77"/>
            <p:cNvGrpSpPr/>
            <p:nvPr/>
          </p:nvGrpSpPr>
          <p:grpSpPr>
            <a:xfrm>
              <a:off x="6319373" y="4402985"/>
              <a:ext cx="949926" cy="1165968"/>
              <a:chOff x="1581856" y="2492896"/>
              <a:chExt cx="1080000" cy="540000"/>
            </a:xfrm>
            <a:effectLst>
              <a:outerShdw blurRad="152400" dist="38100" dir="18900000" sx="101000" sy="101000" algn="bl" rotWithShape="0">
                <a:prstClr val="black">
                  <a:alpha val="40000"/>
                </a:prstClr>
              </a:outerShdw>
            </a:effectLst>
          </p:grpSpPr>
          <p:sp>
            <p:nvSpPr>
              <p:cNvPr id="80" name="Rectangle 79"/>
              <p:cNvSpPr/>
              <p:nvPr/>
            </p:nvSpPr>
            <p:spPr>
              <a:xfrm>
                <a:off x="1581856" y="2492896"/>
                <a:ext cx="540000" cy="540000"/>
              </a:xfrm>
              <a:prstGeom prst="rect">
                <a:avLst/>
              </a:prstGeom>
              <a:solidFill>
                <a:srgbClr val="C7FD6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sp>
            <p:nvSpPr>
              <p:cNvPr id="81" name="Rectangle 80"/>
              <p:cNvSpPr/>
              <p:nvPr/>
            </p:nvSpPr>
            <p:spPr>
              <a:xfrm>
                <a:off x="2121856" y="2492896"/>
                <a:ext cx="540000" cy="540000"/>
              </a:xfrm>
              <a:prstGeom prst="rect">
                <a:avLst/>
              </a:prstGeom>
              <a:solidFill>
                <a:srgbClr val="7DC20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grpSp>
        <p:sp>
          <p:nvSpPr>
            <p:cNvPr id="79" name="Text Box 15"/>
            <p:cNvSpPr txBox="1">
              <a:spLocks noChangeArrowheads="1"/>
            </p:cNvSpPr>
            <p:nvPr/>
          </p:nvSpPr>
          <p:spPr bwMode="auto">
            <a:xfrm>
              <a:off x="6245016" y="4297148"/>
              <a:ext cx="1098642" cy="483792"/>
            </a:xfrm>
            <a:prstGeom prst="rect">
              <a:avLst/>
            </a:prstGeom>
            <a:noFill/>
            <a:ln w="9525" algn="ctr">
              <a:noFill/>
              <a:miter lim="800000"/>
              <a:headEnd/>
              <a:tailEnd/>
            </a:ln>
          </p:spPr>
          <p:txBody>
            <a:bodyPr wrap="square">
              <a:no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b="0" i="0" u="none" strike="noStrike" kern="0" cap="none" spc="0" normalizeH="0" baseline="0" noProof="0" dirty="0">
                  <a:ln>
                    <a:noFill/>
                  </a:ln>
                  <a:solidFill>
                    <a:srgbClr val="314B01"/>
                  </a:solidFill>
                  <a:effectLst/>
                  <a:uLnTx/>
                  <a:uFillTx/>
                  <a:latin typeface="+mn-lt"/>
                  <a:ea typeface="+mn-ea"/>
                  <a:cs typeface="Arial" pitchFamily="34" charset="0"/>
                </a:rPr>
                <a:t>£3,750</a:t>
              </a:r>
              <a:endParaRPr kumimoji="0" lang="en-US" b="0" i="0" u="none" strike="noStrike" kern="0" cap="none" spc="0" normalizeH="0" baseline="0" noProof="0" dirty="0">
                <a:ln>
                  <a:noFill/>
                </a:ln>
                <a:solidFill>
                  <a:srgbClr val="314B01"/>
                </a:solidFill>
                <a:effectLst/>
                <a:uLnTx/>
                <a:uFillTx/>
                <a:latin typeface="+mn-lt"/>
                <a:ea typeface="+mn-ea"/>
                <a:cs typeface="Arial" pitchFamily="34" charset="0"/>
              </a:endParaRPr>
            </a:p>
          </p:txBody>
        </p:sp>
      </p:grpSp>
      <p:grpSp>
        <p:nvGrpSpPr>
          <p:cNvPr id="82" name="Group 81"/>
          <p:cNvGrpSpPr/>
          <p:nvPr/>
        </p:nvGrpSpPr>
        <p:grpSpPr>
          <a:xfrm>
            <a:off x="6541547" y="4900414"/>
            <a:ext cx="1074520" cy="346776"/>
            <a:chOff x="1581856" y="2492896"/>
            <a:chExt cx="1080000" cy="540000"/>
          </a:xfrm>
          <a:effectLst>
            <a:outerShdw blurRad="215900" dist="38100" dir="16200000" sx="102000" sy="102000" rotWithShape="0">
              <a:prstClr val="black">
                <a:alpha val="40000"/>
              </a:prstClr>
            </a:outerShdw>
          </a:effectLst>
        </p:grpSpPr>
        <p:sp>
          <p:nvSpPr>
            <p:cNvPr id="83" name="Rectangle 82"/>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4" name="Rectangle 83"/>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6" name="Group 85"/>
          <p:cNvGrpSpPr/>
          <p:nvPr/>
        </p:nvGrpSpPr>
        <p:grpSpPr>
          <a:xfrm>
            <a:off x="6587211" y="1999446"/>
            <a:ext cx="1037491" cy="2164583"/>
            <a:chOff x="6276229" y="2149467"/>
            <a:chExt cx="1116204" cy="1712721"/>
          </a:xfrm>
        </p:grpSpPr>
        <p:grpSp>
          <p:nvGrpSpPr>
            <p:cNvPr id="87" name="Group 86"/>
            <p:cNvGrpSpPr/>
            <p:nvPr/>
          </p:nvGrpSpPr>
          <p:grpSpPr>
            <a:xfrm>
              <a:off x="6319375" y="2149467"/>
              <a:ext cx="949926" cy="1712721"/>
              <a:chOff x="1581856" y="2444685"/>
              <a:chExt cx="1080000" cy="588211"/>
            </a:xfrm>
            <a:effectLst>
              <a:outerShdw blurRad="152400" dist="38100" dir="18900000" sx="101000" sy="101000" algn="bl" rotWithShape="0">
                <a:prstClr val="black">
                  <a:alpha val="40000"/>
                </a:prstClr>
              </a:outerShdw>
            </a:effectLst>
          </p:grpSpPr>
          <p:sp>
            <p:nvSpPr>
              <p:cNvPr id="89" name="Rectangle 88"/>
              <p:cNvSpPr/>
              <p:nvPr/>
            </p:nvSpPr>
            <p:spPr>
              <a:xfrm>
                <a:off x="1581856" y="2444685"/>
                <a:ext cx="540000" cy="588211"/>
              </a:xfrm>
              <a:prstGeom prst="rect">
                <a:avLst/>
              </a:prstGeom>
              <a:solidFill>
                <a:srgbClr val="8BE1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sp>
            <p:nvSpPr>
              <p:cNvPr id="90" name="Rectangle 89"/>
              <p:cNvSpPr/>
              <p:nvPr/>
            </p:nvSpPr>
            <p:spPr>
              <a:xfrm>
                <a:off x="2121856" y="2444685"/>
                <a:ext cx="540000" cy="588211"/>
              </a:xfrm>
              <a:prstGeom prst="rect">
                <a:avLst/>
              </a:prstGeom>
              <a:solidFill>
                <a:srgbClr val="00A5E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grpSp>
        <p:sp>
          <p:nvSpPr>
            <p:cNvPr id="88" name="Text Box 15"/>
            <p:cNvSpPr txBox="1">
              <a:spLocks noChangeArrowheads="1"/>
            </p:cNvSpPr>
            <p:nvPr/>
          </p:nvSpPr>
          <p:spPr bwMode="auto">
            <a:xfrm>
              <a:off x="6276229" y="2838934"/>
              <a:ext cx="1116204" cy="292233"/>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b="0" i="0" u="none" strike="noStrike" kern="0" cap="none" spc="0" normalizeH="0" baseline="0" noProof="0" dirty="0">
                  <a:ln>
                    <a:noFill/>
                  </a:ln>
                  <a:solidFill>
                    <a:srgbClr val="002E3E"/>
                  </a:solidFill>
                  <a:effectLst/>
                  <a:uLnTx/>
                  <a:uFillTx/>
                  <a:latin typeface="+mn-lt"/>
                  <a:ea typeface="+mn-ea"/>
                  <a:cs typeface="Arial" pitchFamily="34" charset="0"/>
                </a:rPr>
                <a:t>£7,500</a:t>
              </a:r>
              <a:endParaRPr kumimoji="0" lang="en-US" b="0" i="0" u="none" strike="noStrike" kern="0" cap="none" spc="0" normalizeH="0" baseline="0" noProof="0" dirty="0">
                <a:ln>
                  <a:noFill/>
                </a:ln>
                <a:solidFill>
                  <a:srgbClr val="002E3E"/>
                </a:solidFill>
                <a:effectLst/>
                <a:uLnTx/>
                <a:uFillTx/>
                <a:latin typeface="+mn-lt"/>
                <a:ea typeface="+mn-ea"/>
                <a:cs typeface="Arial" pitchFamily="34" charset="0"/>
              </a:endParaRPr>
            </a:p>
          </p:txBody>
        </p:sp>
      </p:grpSp>
      <p:sp>
        <p:nvSpPr>
          <p:cNvPr id="91" name="Text Box 15"/>
          <p:cNvSpPr txBox="1">
            <a:spLocks noChangeArrowheads="1"/>
          </p:cNvSpPr>
          <p:nvPr/>
        </p:nvSpPr>
        <p:spPr bwMode="auto">
          <a:xfrm>
            <a:off x="6590100" y="4467241"/>
            <a:ext cx="975688" cy="332451"/>
          </a:xfrm>
          <a:prstGeom prst="rect">
            <a:avLst/>
          </a:prstGeom>
          <a:noFill/>
          <a:ln w="9525" algn="ctr">
            <a:noFill/>
            <a:miter lim="800000"/>
            <a:headEnd/>
            <a:tailEnd/>
          </a:ln>
        </p:spPr>
        <p:txBody>
          <a:bodyPr wrap="square">
            <a:no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b="0" i="0" u="none" strike="noStrike" kern="0" cap="none" spc="0" normalizeH="0" baseline="0" noProof="0" dirty="0">
                <a:ln>
                  <a:noFill/>
                </a:ln>
                <a:solidFill>
                  <a:srgbClr val="314B01"/>
                </a:solidFill>
                <a:effectLst/>
                <a:uLnTx/>
                <a:uFillTx/>
                <a:latin typeface="+mn-lt"/>
                <a:ea typeface="+mn-ea"/>
                <a:cs typeface="Arial" pitchFamily="34" charset="0"/>
              </a:rPr>
              <a:t>£2,175</a:t>
            </a:r>
            <a:endParaRPr kumimoji="0" lang="en-US" b="0" i="0" u="none" strike="noStrike" kern="0" cap="none" spc="0" normalizeH="0" baseline="0" noProof="0" dirty="0">
              <a:ln>
                <a:noFill/>
              </a:ln>
              <a:solidFill>
                <a:srgbClr val="314B01"/>
              </a:solidFill>
              <a:effectLst/>
              <a:uLnTx/>
              <a:uFillTx/>
              <a:latin typeface="+mn-lt"/>
              <a:ea typeface="+mn-ea"/>
              <a:cs typeface="Arial" pitchFamily="34" charset="0"/>
            </a:endParaRPr>
          </a:p>
        </p:txBody>
      </p:sp>
      <p:grpSp>
        <p:nvGrpSpPr>
          <p:cNvPr id="92" name="Group 91"/>
          <p:cNvGrpSpPr/>
          <p:nvPr/>
        </p:nvGrpSpPr>
        <p:grpSpPr>
          <a:xfrm>
            <a:off x="6619806" y="4115002"/>
            <a:ext cx="895353" cy="338554"/>
            <a:chOff x="6306017" y="3735589"/>
            <a:chExt cx="963284" cy="781950"/>
          </a:xfrm>
        </p:grpSpPr>
        <p:grpSp>
          <p:nvGrpSpPr>
            <p:cNvPr id="93" name="Group 92"/>
            <p:cNvGrpSpPr/>
            <p:nvPr/>
          </p:nvGrpSpPr>
          <p:grpSpPr>
            <a:xfrm>
              <a:off x="6319375" y="3849689"/>
              <a:ext cx="949926" cy="553296"/>
              <a:chOff x="1581856" y="2492896"/>
              <a:chExt cx="1080000" cy="540000"/>
            </a:xfrm>
            <a:effectLst>
              <a:outerShdw blurRad="152400" dist="38100" dir="18900000" sx="101000" sy="101000" algn="bl" rotWithShape="0">
                <a:prstClr val="black">
                  <a:alpha val="40000"/>
                </a:prstClr>
              </a:outerShdw>
            </a:effectLst>
          </p:grpSpPr>
          <p:sp>
            <p:nvSpPr>
              <p:cNvPr id="95" name="Rectangle 94"/>
              <p:cNvSpPr/>
              <p:nvPr/>
            </p:nvSpPr>
            <p:spPr>
              <a:xfrm>
                <a:off x="1581856" y="2492896"/>
                <a:ext cx="540000" cy="540000"/>
              </a:xfrm>
              <a:prstGeom prst="rect">
                <a:avLst/>
              </a:prstGeom>
              <a:solidFill>
                <a:srgbClr val="DD9BA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sp>
            <p:nvSpPr>
              <p:cNvPr id="96" name="Rectangle 95"/>
              <p:cNvSpPr/>
              <p:nvPr/>
            </p:nvSpPr>
            <p:spPr>
              <a:xfrm>
                <a:off x="2121856" y="2492896"/>
                <a:ext cx="540000" cy="540000"/>
              </a:xfrm>
              <a:prstGeom prst="rect">
                <a:avLst/>
              </a:prstGeom>
              <a:solidFill>
                <a:srgbClr val="79455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mn-lt"/>
                  <a:ea typeface="+mn-ea"/>
                  <a:cs typeface="+mn-cs"/>
                </a:endParaRPr>
              </a:p>
            </p:txBody>
          </p:sp>
        </p:grpSp>
        <p:sp>
          <p:nvSpPr>
            <p:cNvPr id="94" name="Text Box 15"/>
            <p:cNvSpPr txBox="1">
              <a:spLocks noChangeArrowheads="1"/>
            </p:cNvSpPr>
            <p:nvPr/>
          </p:nvSpPr>
          <p:spPr bwMode="auto">
            <a:xfrm>
              <a:off x="6306017" y="3735589"/>
              <a:ext cx="949780" cy="781950"/>
            </a:xfrm>
            <a:prstGeom prst="rect">
              <a:avLst/>
            </a:prstGeom>
            <a:noFill/>
            <a:ln w="9525" algn="ctr">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mn-lt"/>
                  <a:ea typeface="+mn-ea"/>
                  <a:cs typeface="Arial" pitchFamily="34" charset="0"/>
                </a:rPr>
                <a:t>£1,575</a:t>
              </a:r>
              <a:endParaRPr kumimoji="0" lang="en-US" sz="1600" b="0" i="0" u="none" strike="noStrike" kern="0" cap="none" spc="0" normalizeH="0" baseline="0" noProof="0" dirty="0">
                <a:ln>
                  <a:noFill/>
                </a:ln>
                <a:solidFill>
                  <a:prstClr val="white"/>
                </a:solidFill>
                <a:effectLst/>
                <a:uLnTx/>
                <a:uFillTx/>
                <a:latin typeface="+mn-lt"/>
                <a:ea typeface="+mn-ea"/>
                <a:cs typeface="Arial" pitchFamily="34" charset="0"/>
              </a:endParaRPr>
            </a:p>
          </p:txBody>
        </p:sp>
      </p:grpSp>
      <p:sp>
        <p:nvSpPr>
          <p:cNvPr id="111" name="Title 1"/>
          <p:cNvSpPr txBox="1">
            <a:spLocks/>
          </p:cNvSpPr>
          <p:nvPr/>
        </p:nvSpPr>
        <p:spPr>
          <a:xfrm>
            <a:off x="463550" y="292100"/>
            <a:ext cx="8509000" cy="762000"/>
          </a:xfrm>
          <a:prstGeom prst="rect">
            <a:avLst/>
          </a:prstGeom>
        </p:spPr>
        <p:txBody>
          <a:bodyPr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spcBef>
                <a:spcPct val="0"/>
              </a:spcBef>
              <a:spcAft>
                <a:spcPct val="0"/>
              </a:spcAft>
              <a:buClrTx/>
              <a:buSzTx/>
              <a:buFontTx/>
              <a:buNone/>
              <a:tabLst/>
              <a:defRPr/>
            </a:pPr>
            <a:r>
              <a:rPr lang="en-GB" altLang="en-US" dirty="0">
                <a:solidFill>
                  <a:srgbClr val="003A70"/>
                </a:solidFill>
                <a:ea typeface="ヒラギノ角ゴ Pro W3"/>
              </a:rPr>
              <a:t>how your contributions may add up.</a:t>
            </a:r>
          </a:p>
        </p:txBody>
      </p:sp>
      <p:grpSp>
        <p:nvGrpSpPr>
          <p:cNvPr id="105" name="Group 104"/>
          <p:cNvGrpSpPr/>
          <p:nvPr/>
        </p:nvGrpSpPr>
        <p:grpSpPr>
          <a:xfrm>
            <a:off x="6198935" y="5111304"/>
            <a:ext cx="2037681" cy="744919"/>
            <a:chOff x="5863228" y="5837321"/>
            <a:chExt cx="2170572" cy="881059"/>
          </a:xfrm>
        </p:grpSpPr>
        <p:sp>
          <p:nvSpPr>
            <p:cNvPr id="106" name="Oval 105"/>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07" name="Group 106"/>
            <p:cNvGrpSpPr/>
            <p:nvPr/>
          </p:nvGrpSpPr>
          <p:grpSpPr>
            <a:xfrm>
              <a:off x="6139243" y="5837321"/>
              <a:ext cx="1310183" cy="649600"/>
              <a:chOff x="6139243" y="5837321"/>
              <a:chExt cx="1310183" cy="649600"/>
            </a:xfrm>
          </p:grpSpPr>
          <p:sp>
            <p:nvSpPr>
              <p:cNvPr id="108" name="Freeform 107"/>
              <p:cNvSpPr/>
              <p:nvPr/>
            </p:nvSpPr>
            <p:spPr>
              <a:xfrm>
                <a:off x="6139243" y="5837321"/>
                <a:ext cx="1310182" cy="649600"/>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09" name="Freeform 108"/>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p:txBody>
          </p:sp>
        </p:grpSp>
      </p:grpSp>
      <p:grpSp>
        <p:nvGrpSpPr>
          <p:cNvPr id="97" name="Group 96"/>
          <p:cNvGrpSpPr/>
          <p:nvPr/>
        </p:nvGrpSpPr>
        <p:grpSpPr>
          <a:xfrm>
            <a:off x="6401506" y="1289773"/>
            <a:ext cx="1369693" cy="662403"/>
            <a:chOff x="6065646" y="1298438"/>
            <a:chExt cx="1473610" cy="783463"/>
          </a:xfrm>
        </p:grpSpPr>
        <p:grpSp>
          <p:nvGrpSpPr>
            <p:cNvPr id="98" name="Group 97"/>
            <p:cNvGrpSpPr/>
            <p:nvPr/>
          </p:nvGrpSpPr>
          <p:grpSpPr>
            <a:xfrm>
              <a:off x="6065646" y="1298438"/>
              <a:ext cx="1473610" cy="783463"/>
              <a:chOff x="6065646" y="1298438"/>
              <a:chExt cx="1473610" cy="783463"/>
            </a:xfrm>
          </p:grpSpPr>
          <p:sp>
            <p:nvSpPr>
              <p:cNvPr id="100" name="Freeform 99"/>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Oval 100"/>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9" name="Freeform 98"/>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02" name="Group 101"/>
          <p:cNvGrpSpPr/>
          <p:nvPr/>
        </p:nvGrpSpPr>
        <p:grpSpPr>
          <a:xfrm>
            <a:off x="6532385" y="1346899"/>
            <a:ext cx="1217656" cy="530034"/>
            <a:chOff x="6169032" y="1366008"/>
            <a:chExt cx="1310038" cy="626903"/>
          </a:xfrm>
        </p:grpSpPr>
        <p:sp>
          <p:nvSpPr>
            <p:cNvPr id="103" name="Text Box 15"/>
            <p:cNvSpPr txBox="1">
              <a:spLocks noChangeArrowheads="1"/>
            </p:cNvSpPr>
            <p:nvPr/>
          </p:nvSpPr>
          <p:spPr bwMode="auto">
            <a:xfrm>
              <a:off x="6169032" y="1519677"/>
              <a:ext cx="1310037" cy="473234"/>
            </a:xfrm>
            <a:prstGeom prst="rect">
              <a:avLst/>
            </a:prstGeom>
            <a:noFill/>
            <a:ln w="9525" algn="ctr">
              <a:noFill/>
              <a:miter lim="800000"/>
              <a:headEnd/>
              <a:tailEnd/>
            </a:ln>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0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rPr>
                <a:t>£11,250</a:t>
              </a:r>
              <a:endParaRPr kumimoji="0" lang="en-US" sz="20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endParaRPr>
            </a:p>
          </p:txBody>
        </p:sp>
        <p:sp>
          <p:nvSpPr>
            <p:cNvPr id="104" name="Text Box 15"/>
            <p:cNvSpPr txBox="1">
              <a:spLocks noChangeArrowheads="1"/>
            </p:cNvSpPr>
            <p:nvPr/>
          </p:nvSpPr>
          <p:spPr bwMode="auto">
            <a:xfrm>
              <a:off x="6169033" y="1366008"/>
              <a:ext cx="1310037" cy="364026"/>
            </a:xfrm>
            <a:prstGeom prst="rect">
              <a:avLst/>
            </a:prstGeom>
            <a:noFill/>
            <a:ln w="9525" algn="ctr">
              <a:noFill/>
              <a:miter lim="800000"/>
              <a:headEnd/>
              <a:tailEnd/>
            </a:ln>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4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rPr>
                <a:t>TOTAL</a:t>
              </a:r>
              <a:endParaRPr kumimoji="0" lang="en-US" sz="1400" b="0" i="0" u="none" strike="noStrike" kern="0" cap="none" spc="0" normalizeH="0" baseline="0" noProof="0" dirty="0">
                <a:ln>
                  <a:noFill/>
                </a:ln>
                <a:solidFill>
                  <a:prstClr val="white">
                    <a:lumMod val="50000"/>
                  </a:prstClr>
                </a:solidFill>
                <a:effectLst/>
                <a:uLnTx/>
                <a:uFillTx/>
                <a:ea typeface="+mn-ea"/>
                <a:cs typeface="Arial" panose="020B0604020202020204" pitchFamily="34" charset="0"/>
              </a:endParaRPr>
            </a:p>
          </p:txBody>
        </p:sp>
      </p:grpSp>
      <p:sp>
        <p:nvSpPr>
          <p:cNvPr id="2" name="Rectangle 1">
            <a:extLst>
              <a:ext uri="{FF2B5EF4-FFF2-40B4-BE49-F238E27FC236}">
                <a16:creationId xmlns:a16="http://schemas.microsoft.com/office/drawing/2014/main" id="{18B88BA1-7920-4430-A4B5-58F0FB103813}"/>
              </a:ext>
            </a:extLst>
          </p:cNvPr>
          <p:cNvSpPr/>
          <p:nvPr/>
        </p:nvSpPr>
        <p:spPr>
          <a:xfrm>
            <a:off x="386526" y="5616872"/>
            <a:ext cx="3528530" cy="276999"/>
          </a:xfrm>
          <a:prstGeom prst="rect">
            <a:avLst/>
          </a:prstGeom>
        </p:spPr>
        <p:txBody>
          <a:bodyPr wrap="none">
            <a:spAutoFit/>
          </a:bodyPr>
          <a:lstStyle/>
          <a:p>
            <a:r>
              <a:rPr lang="en-GB" sz="1200" kern="0" dirty="0">
                <a:solidFill>
                  <a:srgbClr val="000000"/>
                </a:solidFill>
                <a:latin typeface="Arial"/>
                <a:cs typeface="Arial" pitchFamily="34" charset="0"/>
              </a:rPr>
              <a:t>Salary sacrifice is the default contribution method</a:t>
            </a:r>
            <a:endParaRPr lang="en-GB" sz="1200" dirty="0">
              <a:solidFill>
                <a:srgbClr val="000000"/>
              </a:solidFill>
            </a:endParaRPr>
          </a:p>
        </p:txBody>
      </p:sp>
    </p:spTree>
    <p:custDataLst>
      <p:tags r:id="rId1"/>
    </p:custDataLst>
    <p:extLst>
      <p:ext uri="{BB962C8B-B14F-4D97-AF65-F5344CB8AC3E}">
        <p14:creationId xmlns:p14="http://schemas.microsoft.com/office/powerpoint/2010/main" val="20245677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wipe(left)">
                                      <p:cBhvr>
                                        <p:cTn id="7" dur="500"/>
                                        <p:tgtEl>
                                          <p:spTgt spid="5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8">
                                            <p:txEl>
                                              <p:pRg st="1" end="1"/>
                                            </p:txEl>
                                          </p:spTgt>
                                        </p:tgtEl>
                                        <p:attrNameLst>
                                          <p:attrName>style.visibility</p:attrName>
                                        </p:attrNameLst>
                                      </p:cBhvr>
                                      <p:to>
                                        <p:strVal val="visible"/>
                                      </p:to>
                                    </p:set>
                                    <p:animEffect transition="in" filter="wipe(left)">
                                      <p:cBhvr>
                                        <p:cTn id="16" dur="500"/>
                                        <p:tgtEl>
                                          <p:spTgt spid="58">
                                            <p:txEl>
                                              <p:pRg st="1" end="1"/>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down)">
                                      <p:cBhvr>
                                        <p:cTn id="20" dur="1000"/>
                                        <p:tgtEl>
                                          <p:spTgt spid="7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75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8">
                                            <p:txEl>
                                              <p:pRg st="2" end="2"/>
                                            </p:txEl>
                                          </p:spTgt>
                                        </p:tgtEl>
                                        <p:attrNameLst>
                                          <p:attrName>style.visibility</p:attrName>
                                        </p:attrNameLst>
                                      </p:cBhvr>
                                      <p:to>
                                        <p:strVal val="visible"/>
                                      </p:to>
                                    </p:set>
                                    <p:animEffect transition="in" filter="wipe(left)">
                                      <p:cBhvr>
                                        <p:cTn id="29" dur="500"/>
                                        <p:tgtEl>
                                          <p:spTgt spid="58">
                                            <p:txEl>
                                              <p:pRg st="2" end="2"/>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wipe(left)">
                                      <p:cBhvr>
                                        <p:cTn id="33" dur="500"/>
                                        <p:tgtEl>
                                          <p:spTgt spid="58">
                                            <p:txEl>
                                              <p:pRg st="3" end="3"/>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up)">
                                      <p:cBhvr>
                                        <p:cTn id="37" dur="750"/>
                                        <p:tgtEl>
                                          <p:spTgt spid="92"/>
                                        </p:tgtEl>
                                      </p:cBhvr>
                                    </p:animEffect>
                                  </p:childTnLst>
                                </p:cTn>
                              </p:par>
                            </p:childTnLst>
                          </p:cTn>
                        </p:par>
                        <p:par>
                          <p:cTn id="38" fill="hold">
                            <p:stCondLst>
                              <p:cond delay="1750"/>
                            </p:stCondLst>
                            <p:childTnLst>
                              <p:par>
                                <p:cTn id="39" presetID="22" presetClass="entr" presetSubtype="8"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childTnLst>
                          </p:cTn>
                        </p:par>
                        <p:par>
                          <p:cTn id="42" fill="hold">
                            <p:stCondLst>
                              <p:cond delay="2250"/>
                            </p:stCondLst>
                            <p:childTnLst>
                              <p:par>
                                <p:cTn id="43" presetID="22" presetClass="entr" presetSubtype="8" fill="hold" nodeType="afterEffect">
                                  <p:stCondLst>
                                    <p:cond delay="0"/>
                                  </p:stCondLst>
                                  <p:childTnLst>
                                    <p:set>
                                      <p:cBhvr>
                                        <p:cTn id="44" dur="1" fill="hold">
                                          <p:stCondLst>
                                            <p:cond delay="0"/>
                                          </p:stCondLst>
                                        </p:cTn>
                                        <p:tgtEl>
                                          <p:spTgt spid="58">
                                            <p:txEl>
                                              <p:pRg st="4" end="4"/>
                                            </p:txEl>
                                          </p:spTgt>
                                        </p:tgtEl>
                                        <p:attrNameLst>
                                          <p:attrName>style.visibility</p:attrName>
                                        </p:attrNameLst>
                                      </p:cBhvr>
                                      <p:to>
                                        <p:strVal val="visible"/>
                                      </p:to>
                                    </p:set>
                                    <p:animEffect transition="in" filter="wipe(left)">
                                      <p:cBhvr>
                                        <p:cTn id="45" dur="500"/>
                                        <p:tgtEl>
                                          <p:spTgt spid="58">
                                            <p:txEl>
                                              <p:pRg st="4" end="4"/>
                                            </p:txEl>
                                          </p:spTgt>
                                        </p:tgtEl>
                                      </p:cBhvr>
                                    </p:animEffect>
                                  </p:childTnLst>
                                </p:cTn>
                              </p:par>
                            </p:childTnLst>
                          </p:cTn>
                        </p:par>
                        <p:par>
                          <p:cTn id="46" fill="hold">
                            <p:stCondLst>
                              <p:cond delay="2750"/>
                            </p:stCondLst>
                            <p:childTnLst>
                              <p:par>
                                <p:cTn id="47" presetID="1" presetClass="entr" presetSubtype="0" fill="hold" grpId="1" nodeType="after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childTnLst>
                          </p:cTn>
                        </p:par>
                        <p:par>
                          <p:cTn id="49" fill="hold">
                            <p:stCondLst>
                              <p:cond delay="2750"/>
                            </p:stCondLst>
                            <p:childTnLst>
                              <p:par>
                                <p:cTn id="50" presetID="64" presetClass="path" presetSubtype="0" accel="50000" decel="50000" fill="hold" grpId="0" nodeType="afterEffect">
                                  <p:stCondLst>
                                    <p:cond delay="0"/>
                                  </p:stCondLst>
                                  <p:childTnLst>
                                    <p:animMotion origin="layout" path="M 1.66667E-6 -2.96296E-6 L 1.66667E-6 -0.05602 " pathEditMode="relative" rAng="0" ptsTypes="AA">
                                      <p:cBhvr>
                                        <p:cTn id="51" dur="2000" spd="-100000" fill="hold"/>
                                        <p:tgtEl>
                                          <p:spTgt spid="91"/>
                                        </p:tgtEl>
                                        <p:attrNameLst>
                                          <p:attrName>ppt_x</p:attrName>
                                          <p:attrName>ppt_y</p:attrName>
                                        </p:attrNameLst>
                                      </p:cBhvr>
                                      <p:rCtr x="0" y="-2801"/>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xEl>
                                              <p:pRg st="5" end="5"/>
                                            </p:txEl>
                                          </p:spTgt>
                                        </p:tgtEl>
                                        <p:attrNameLst>
                                          <p:attrName>style.visibility</p:attrName>
                                        </p:attrNameLst>
                                      </p:cBhvr>
                                      <p:to>
                                        <p:strVal val="visible"/>
                                      </p:to>
                                    </p:set>
                                    <p:animEffect transition="in" filter="wipe(left)">
                                      <p:cBhvr>
                                        <p:cTn id="56" dur="500"/>
                                        <p:tgtEl>
                                          <p:spTgt spid="58">
                                            <p:txEl>
                                              <p:pRg st="5" end="5"/>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left)">
                                      <p:cBhvr>
                                        <p:cTn id="60" dur="500"/>
                                        <p:tgtEl>
                                          <p:spTgt spid="71"/>
                                        </p:tgtEl>
                                      </p:cBhvr>
                                    </p:animEffect>
                                  </p:child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down)">
                                      <p:cBhvr>
                                        <p:cTn id="64" dur="1000"/>
                                        <p:tgtEl>
                                          <p:spTgt spid="86"/>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1"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B998F82A-779D-4B0C-8FD4-25FBE0D4E75F}"/>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dirty="0">
                <a:ea typeface="ヒラギノ角ゴ Pro W3"/>
              </a:rPr>
              <a:t>how your contributions may add up.</a:t>
            </a:r>
          </a:p>
        </p:txBody>
      </p:sp>
      <p:sp>
        <p:nvSpPr>
          <p:cNvPr id="69" name="Rectangle 68">
            <a:extLst>
              <a:ext uri="{FF2B5EF4-FFF2-40B4-BE49-F238E27FC236}">
                <a16:creationId xmlns:a16="http://schemas.microsoft.com/office/drawing/2014/main" id="{6DB41B9B-CF45-4223-BE11-0137B275211F}"/>
              </a:ext>
            </a:extLst>
          </p:cNvPr>
          <p:cNvSpPr/>
          <p:nvPr/>
        </p:nvSpPr>
        <p:spPr>
          <a:xfrm>
            <a:off x="-160234" y="5235238"/>
            <a:ext cx="2512655"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mn-lt"/>
                <a:ea typeface="+mn-ea"/>
                <a:cs typeface="Arial" pitchFamily="34" charset="0"/>
              </a:rPr>
              <a:t>Total Contributions</a:t>
            </a:r>
            <a:endParaRPr kumimoji="0" lang="en-GB" sz="1600" i="0" u="none" strike="noStrike" kern="1200" cap="none" spc="0" normalizeH="0" baseline="0" noProof="0" dirty="0">
              <a:ln>
                <a:noFill/>
              </a:ln>
              <a:solidFill>
                <a:srgbClr val="000000"/>
              </a:solidFill>
              <a:effectLst/>
              <a:uLnTx/>
              <a:uFillTx/>
              <a:latin typeface="+mn-lt"/>
              <a:ea typeface="+mn-ea"/>
              <a:cs typeface="Arial" pitchFamily="34" charset="0"/>
            </a:endParaRPr>
          </a:p>
        </p:txBody>
      </p:sp>
      <p:sp>
        <p:nvSpPr>
          <p:cNvPr id="71" name="Rectangle 70">
            <a:extLst>
              <a:ext uri="{FF2B5EF4-FFF2-40B4-BE49-F238E27FC236}">
                <a16:creationId xmlns:a16="http://schemas.microsoft.com/office/drawing/2014/main" id="{D4ED00B5-17E8-4ADD-AB3C-687799AD39BE}"/>
              </a:ext>
            </a:extLst>
          </p:cNvPr>
          <p:cNvSpPr/>
          <p:nvPr/>
        </p:nvSpPr>
        <p:spPr>
          <a:xfrm>
            <a:off x="4226107" y="5247983"/>
            <a:ext cx="1114408" cy="369332"/>
          </a:xfrm>
          <a:prstGeom prst="rect">
            <a:avLst/>
          </a:prstGeom>
        </p:spPr>
        <p:txBody>
          <a:bodyPr wrap="none">
            <a:spAutoFit/>
          </a:bodyPr>
          <a:lstStyle/>
          <a:p>
            <a:pPr lvl="0" defTabSz="914400" eaLnBrk="1" hangingPunct="1">
              <a:defRPr/>
            </a:pPr>
            <a:r>
              <a:rPr lang="en-GB" dirty="0">
                <a:solidFill>
                  <a:srgbClr val="000000"/>
                </a:solidFill>
                <a:cs typeface="Arial" pitchFamily="34" charset="0"/>
              </a:rPr>
              <a:t>4% + 8%</a:t>
            </a:r>
            <a:endParaRPr lang="en-GB" dirty="0">
              <a:solidFill>
                <a:srgbClr val="000000"/>
              </a:solidFill>
            </a:endParaRPr>
          </a:p>
        </p:txBody>
      </p:sp>
      <p:sp>
        <p:nvSpPr>
          <p:cNvPr id="72" name="Rectangle 71">
            <a:extLst>
              <a:ext uri="{FF2B5EF4-FFF2-40B4-BE49-F238E27FC236}">
                <a16:creationId xmlns:a16="http://schemas.microsoft.com/office/drawing/2014/main" id="{F5B7F521-2FDA-49A2-9D83-D61712150E69}"/>
              </a:ext>
            </a:extLst>
          </p:cNvPr>
          <p:cNvSpPr/>
          <p:nvPr/>
        </p:nvSpPr>
        <p:spPr>
          <a:xfrm>
            <a:off x="5893701" y="5232906"/>
            <a:ext cx="1242648" cy="369332"/>
          </a:xfrm>
          <a:prstGeom prst="rect">
            <a:avLst/>
          </a:prstGeom>
        </p:spPr>
        <p:txBody>
          <a:bodyPr wrap="none">
            <a:spAutoFit/>
          </a:bodyPr>
          <a:lstStyle/>
          <a:p>
            <a:pPr lvl="0" defTabSz="914400" eaLnBrk="1" hangingPunct="1">
              <a:defRPr/>
            </a:pPr>
            <a:r>
              <a:rPr lang="en-GB" dirty="0">
                <a:solidFill>
                  <a:srgbClr val="000000"/>
                </a:solidFill>
                <a:cs typeface="Arial" pitchFamily="34" charset="0"/>
              </a:rPr>
              <a:t>5% + 10%</a:t>
            </a:r>
            <a:endParaRPr lang="en-GB" dirty="0">
              <a:solidFill>
                <a:srgbClr val="000000"/>
              </a:solidFill>
            </a:endParaRPr>
          </a:p>
        </p:txBody>
      </p:sp>
      <p:sp>
        <p:nvSpPr>
          <p:cNvPr id="73" name="Rectangle 72">
            <a:extLst>
              <a:ext uri="{FF2B5EF4-FFF2-40B4-BE49-F238E27FC236}">
                <a16:creationId xmlns:a16="http://schemas.microsoft.com/office/drawing/2014/main" id="{BF8AEB4A-3EA8-4052-B4A0-60B5023B1D45}"/>
              </a:ext>
            </a:extLst>
          </p:cNvPr>
          <p:cNvSpPr/>
          <p:nvPr/>
        </p:nvSpPr>
        <p:spPr>
          <a:xfrm>
            <a:off x="7583735" y="5247983"/>
            <a:ext cx="1370888" cy="369332"/>
          </a:xfrm>
          <a:prstGeom prst="rect">
            <a:avLst/>
          </a:prstGeom>
        </p:spPr>
        <p:txBody>
          <a:bodyPr wrap="none">
            <a:spAutoFit/>
          </a:bodyPr>
          <a:lstStyle/>
          <a:p>
            <a:pPr lvl="0" defTabSz="914400" eaLnBrk="1" hangingPunct="1">
              <a:defRPr/>
            </a:pPr>
            <a:r>
              <a:rPr lang="en-GB" dirty="0">
                <a:solidFill>
                  <a:srgbClr val="000000"/>
                </a:solidFill>
                <a:cs typeface="Arial" pitchFamily="34" charset="0"/>
              </a:rPr>
              <a:t>10% + 10%</a:t>
            </a:r>
            <a:endParaRPr lang="en-GB" dirty="0">
              <a:solidFill>
                <a:srgbClr val="000000"/>
              </a:solidFill>
            </a:endParaRPr>
          </a:p>
        </p:txBody>
      </p:sp>
      <p:sp>
        <p:nvSpPr>
          <p:cNvPr id="74" name="Rectangle 73">
            <a:extLst>
              <a:ext uri="{FF2B5EF4-FFF2-40B4-BE49-F238E27FC236}">
                <a16:creationId xmlns:a16="http://schemas.microsoft.com/office/drawing/2014/main" id="{CDE8F0CB-E9AD-4A60-A792-DDAA85C876D6}"/>
              </a:ext>
            </a:extLst>
          </p:cNvPr>
          <p:cNvSpPr/>
          <p:nvPr/>
        </p:nvSpPr>
        <p:spPr>
          <a:xfrm>
            <a:off x="2417356" y="5247983"/>
            <a:ext cx="1114408"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mn-lt"/>
                <a:cs typeface="Arial" pitchFamily="34" charset="0"/>
              </a:rPr>
              <a:t>3% + 6%</a:t>
            </a:r>
            <a:endParaRPr kumimoji="0" lang="en-GB" sz="1800" i="0" u="none" strike="noStrike" kern="1200" cap="none" spc="0" normalizeH="0" baseline="0" noProof="0" dirty="0">
              <a:ln>
                <a:noFill/>
              </a:ln>
              <a:solidFill>
                <a:srgbClr val="000000"/>
              </a:solidFill>
              <a:effectLst/>
              <a:uLnTx/>
              <a:uFillTx/>
              <a:latin typeface="+mn-lt"/>
              <a:ea typeface="+mn-ea"/>
            </a:endParaRPr>
          </a:p>
        </p:txBody>
      </p:sp>
      <p:grpSp>
        <p:nvGrpSpPr>
          <p:cNvPr id="75" name="Group 74">
            <a:extLst>
              <a:ext uri="{FF2B5EF4-FFF2-40B4-BE49-F238E27FC236}">
                <a16:creationId xmlns:a16="http://schemas.microsoft.com/office/drawing/2014/main" id="{4B4DBA37-9275-42AE-8510-F56B1FBACE70}"/>
              </a:ext>
            </a:extLst>
          </p:cNvPr>
          <p:cNvGrpSpPr/>
          <p:nvPr/>
        </p:nvGrpSpPr>
        <p:grpSpPr>
          <a:xfrm>
            <a:off x="2051206" y="2807584"/>
            <a:ext cx="2037681" cy="2583632"/>
            <a:chOff x="1827088" y="2516572"/>
            <a:chExt cx="2037681" cy="2583632"/>
          </a:xfrm>
        </p:grpSpPr>
        <p:sp>
          <p:nvSpPr>
            <p:cNvPr id="76" name="Rectangle 75">
              <a:extLst>
                <a:ext uri="{FF2B5EF4-FFF2-40B4-BE49-F238E27FC236}">
                  <a16:creationId xmlns:a16="http://schemas.microsoft.com/office/drawing/2014/main" id="{38BBFBFD-9ED6-4C77-A732-BB1DCF2A9D34}"/>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77" name="Group 76">
              <a:extLst>
                <a:ext uri="{FF2B5EF4-FFF2-40B4-BE49-F238E27FC236}">
                  <a16:creationId xmlns:a16="http://schemas.microsoft.com/office/drawing/2014/main" id="{8331EC9B-8B40-468B-A419-63B60FC87D05}"/>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17" name="Rectangle 116">
                <a:extLst>
                  <a:ext uri="{FF2B5EF4-FFF2-40B4-BE49-F238E27FC236}">
                    <a16:creationId xmlns:a16="http://schemas.microsoft.com/office/drawing/2014/main" id="{4FC8E4A1-8876-47AE-A27A-5E4C3638C547}"/>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18" name="Rectangle 117">
                <a:extLst>
                  <a:ext uri="{FF2B5EF4-FFF2-40B4-BE49-F238E27FC236}">
                    <a16:creationId xmlns:a16="http://schemas.microsoft.com/office/drawing/2014/main" id="{E6D85BDA-C3D5-4E83-A84C-57942437A072}"/>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78" name="Group 77">
              <a:extLst>
                <a:ext uri="{FF2B5EF4-FFF2-40B4-BE49-F238E27FC236}">
                  <a16:creationId xmlns:a16="http://schemas.microsoft.com/office/drawing/2014/main" id="{18FFD393-BD86-496B-926F-48E95837F6D3}"/>
                </a:ext>
              </a:extLst>
            </p:cNvPr>
            <p:cNvGrpSpPr/>
            <p:nvPr/>
          </p:nvGrpSpPr>
          <p:grpSpPr>
            <a:xfrm>
              <a:off x="2022114" y="2516572"/>
              <a:ext cx="1369693" cy="376948"/>
              <a:chOff x="6065646" y="1298438"/>
              <a:chExt cx="1473610" cy="783463"/>
            </a:xfrm>
          </p:grpSpPr>
          <p:grpSp>
            <p:nvGrpSpPr>
              <p:cNvPr id="113" name="Group 112">
                <a:extLst>
                  <a:ext uri="{FF2B5EF4-FFF2-40B4-BE49-F238E27FC236}">
                    <a16:creationId xmlns:a16="http://schemas.microsoft.com/office/drawing/2014/main" id="{01E32FD0-0711-4DF0-A78A-E881864C3DD2}"/>
                  </a:ext>
                </a:extLst>
              </p:cNvPr>
              <p:cNvGrpSpPr/>
              <p:nvPr/>
            </p:nvGrpSpPr>
            <p:grpSpPr>
              <a:xfrm>
                <a:off x="6065646" y="1298438"/>
                <a:ext cx="1473610" cy="783463"/>
                <a:chOff x="6065646" y="1298438"/>
                <a:chExt cx="1473610" cy="783463"/>
              </a:xfrm>
            </p:grpSpPr>
            <p:sp>
              <p:nvSpPr>
                <p:cNvPr id="115" name="Freeform 58">
                  <a:extLst>
                    <a:ext uri="{FF2B5EF4-FFF2-40B4-BE49-F238E27FC236}">
                      <a16:creationId xmlns:a16="http://schemas.microsoft.com/office/drawing/2014/main" id="{B5E2B430-4CA8-466A-A993-CB64A80A4ED0}"/>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16" name="Oval 115">
                  <a:extLst>
                    <a:ext uri="{FF2B5EF4-FFF2-40B4-BE49-F238E27FC236}">
                      <a16:creationId xmlns:a16="http://schemas.microsoft.com/office/drawing/2014/main" id="{7C50C4CF-D7AB-426C-B658-23115ABB5621}"/>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14" name="Freeform 57">
                <a:extLst>
                  <a:ext uri="{FF2B5EF4-FFF2-40B4-BE49-F238E27FC236}">
                    <a16:creationId xmlns:a16="http://schemas.microsoft.com/office/drawing/2014/main" id="{90CA3B9D-D9B7-4434-B3BF-D7D1AE2D3DD1}"/>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08" name="Group 107">
              <a:extLst>
                <a:ext uri="{FF2B5EF4-FFF2-40B4-BE49-F238E27FC236}">
                  <a16:creationId xmlns:a16="http://schemas.microsoft.com/office/drawing/2014/main" id="{25168759-BB19-42D1-88AC-1FE7E3E7E4FA}"/>
                </a:ext>
              </a:extLst>
            </p:cNvPr>
            <p:cNvGrpSpPr/>
            <p:nvPr/>
          </p:nvGrpSpPr>
          <p:grpSpPr>
            <a:xfrm>
              <a:off x="1827088" y="4531242"/>
              <a:ext cx="2037681" cy="568962"/>
              <a:chOff x="5863228" y="6045435"/>
              <a:chExt cx="2170572" cy="672945"/>
            </a:xfrm>
          </p:grpSpPr>
          <p:sp>
            <p:nvSpPr>
              <p:cNvPr id="109" name="Oval 108">
                <a:extLst>
                  <a:ext uri="{FF2B5EF4-FFF2-40B4-BE49-F238E27FC236}">
                    <a16:creationId xmlns:a16="http://schemas.microsoft.com/office/drawing/2014/main" id="{4080CFCF-BF39-4899-8E06-E12E5F0F720A}"/>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10" name="Group 109">
                <a:extLst>
                  <a:ext uri="{FF2B5EF4-FFF2-40B4-BE49-F238E27FC236}">
                    <a16:creationId xmlns:a16="http://schemas.microsoft.com/office/drawing/2014/main" id="{5F3738B4-1598-4B02-9CC4-CD5359E5028C}"/>
                  </a:ext>
                </a:extLst>
              </p:cNvPr>
              <p:cNvGrpSpPr/>
              <p:nvPr/>
            </p:nvGrpSpPr>
            <p:grpSpPr>
              <a:xfrm>
                <a:off x="6139243" y="6045435"/>
                <a:ext cx="1310183" cy="441486"/>
                <a:chOff x="6139243" y="6045435"/>
                <a:chExt cx="1310183" cy="441486"/>
              </a:xfrm>
            </p:grpSpPr>
            <p:sp>
              <p:nvSpPr>
                <p:cNvPr id="111" name="Freeform 54">
                  <a:extLst>
                    <a:ext uri="{FF2B5EF4-FFF2-40B4-BE49-F238E27FC236}">
                      <a16:creationId xmlns:a16="http://schemas.microsoft.com/office/drawing/2014/main" id="{D83CAEBF-9514-43BD-8D58-E4BA26E850B2}"/>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12" name="Freeform 55">
                  <a:extLst>
                    <a:ext uri="{FF2B5EF4-FFF2-40B4-BE49-F238E27FC236}">
                      <a16:creationId xmlns:a16="http://schemas.microsoft.com/office/drawing/2014/main" id="{8EB4B2E9-5C41-4BA3-8EC8-068F22D30F66}"/>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19" name="Group 118">
            <a:extLst>
              <a:ext uri="{FF2B5EF4-FFF2-40B4-BE49-F238E27FC236}">
                <a16:creationId xmlns:a16="http://schemas.microsoft.com/office/drawing/2014/main" id="{F32ACDCB-5211-4C7A-99EC-F05E250370B1}"/>
              </a:ext>
            </a:extLst>
          </p:cNvPr>
          <p:cNvGrpSpPr/>
          <p:nvPr/>
        </p:nvGrpSpPr>
        <p:grpSpPr>
          <a:xfrm>
            <a:off x="3803198" y="2807584"/>
            <a:ext cx="2037681" cy="2583632"/>
            <a:chOff x="1827088" y="2516572"/>
            <a:chExt cx="2037681" cy="2583632"/>
          </a:xfrm>
        </p:grpSpPr>
        <p:sp>
          <p:nvSpPr>
            <p:cNvPr id="120" name="Rectangle 119">
              <a:extLst>
                <a:ext uri="{FF2B5EF4-FFF2-40B4-BE49-F238E27FC236}">
                  <a16:creationId xmlns:a16="http://schemas.microsoft.com/office/drawing/2014/main" id="{5422CBA9-B70D-4788-AF4A-02901DFE8863}"/>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21" name="Group 120">
              <a:extLst>
                <a:ext uri="{FF2B5EF4-FFF2-40B4-BE49-F238E27FC236}">
                  <a16:creationId xmlns:a16="http://schemas.microsoft.com/office/drawing/2014/main" id="{A14DD1C9-5B04-44E4-BAB1-F622BD03ECEB}"/>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32" name="Rectangle 131">
                <a:extLst>
                  <a:ext uri="{FF2B5EF4-FFF2-40B4-BE49-F238E27FC236}">
                    <a16:creationId xmlns:a16="http://schemas.microsoft.com/office/drawing/2014/main" id="{DA3CFBC8-7620-4C82-A46E-AD5C62E0B36B}"/>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33" name="Rectangle 132">
                <a:extLst>
                  <a:ext uri="{FF2B5EF4-FFF2-40B4-BE49-F238E27FC236}">
                    <a16:creationId xmlns:a16="http://schemas.microsoft.com/office/drawing/2014/main" id="{260AB719-5227-48DE-B470-05A538639856}"/>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122" name="Group 121">
              <a:extLst>
                <a:ext uri="{FF2B5EF4-FFF2-40B4-BE49-F238E27FC236}">
                  <a16:creationId xmlns:a16="http://schemas.microsoft.com/office/drawing/2014/main" id="{9BEAF588-2322-4CB2-A95A-0B4C019EBD95}"/>
                </a:ext>
              </a:extLst>
            </p:cNvPr>
            <p:cNvGrpSpPr/>
            <p:nvPr/>
          </p:nvGrpSpPr>
          <p:grpSpPr>
            <a:xfrm>
              <a:off x="2022114" y="2516572"/>
              <a:ext cx="1369693" cy="376948"/>
              <a:chOff x="6065646" y="1298438"/>
              <a:chExt cx="1473610" cy="783463"/>
            </a:xfrm>
          </p:grpSpPr>
          <p:grpSp>
            <p:nvGrpSpPr>
              <p:cNvPr id="128" name="Group 127">
                <a:extLst>
                  <a:ext uri="{FF2B5EF4-FFF2-40B4-BE49-F238E27FC236}">
                    <a16:creationId xmlns:a16="http://schemas.microsoft.com/office/drawing/2014/main" id="{7DF51B3D-A002-4F13-B025-976926F3D1F6}"/>
                  </a:ext>
                </a:extLst>
              </p:cNvPr>
              <p:cNvGrpSpPr/>
              <p:nvPr/>
            </p:nvGrpSpPr>
            <p:grpSpPr>
              <a:xfrm>
                <a:off x="6065646" y="1298438"/>
                <a:ext cx="1473610" cy="783463"/>
                <a:chOff x="6065646" y="1298438"/>
                <a:chExt cx="1473610" cy="783463"/>
              </a:xfrm>
            </p:grpSpPr>
            <p:sp>
              <p:nvSpPr>
                <p:cNvPr id="130" name="Freeform 74">
                  <a:extLst>
                    <a:ext uri="{FF2B5EF4-FFF2-40B4-BE49-F238E27FC236}">
                      <a16:creationId xmlns:a16="http://schemas.microsoft.com/office/drawing/2014/main" id="{AEC7CAA3-4EC5-4026-9DDD-78556A977230}"/>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31" name="Oval 130">
                  <a:extLst>
                    <a:ext uri="{FF2B5EF4-FFF2-40B4-BE49-F238E27FC236}">
                      <a16:creationId xmlns:a16="http://schemas.microsoft.com/office/drawing/2014/main" id="{8EAB174E-FB29-4B09-9E1F-4EDCED28759B}"/>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29" name="Freeform 73">
                <a:extLst>
                  <a:ext uri="{FF2B5EF4-FFF2-40B4-BE49-F238E27FC236}">
                    <a16:creationId xmlns:a16="http://schemas.microsoft.com/office/drawing/2014/main" id="{A98268A0-FC7B-4B66-BA7B-D95CFEC746F0}"/>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23" name="Group 122">
              <a:extLst>
                <a:ext uri="{FF2B5EF4-FFF2-40B4-BE49-F238E27FC236}">
                  <a16:creationId xmlns:a16="http://schemas.microsoft.com/office/drawing/2014/main" id="{200F2DCC-A2EA-4D07-8021-A29504C58332}"/>
                </a:ext>
              </a:extLst>
            </p:cNvPr>
            <p:cNvGrpSpPr/>
            <p:nvPr/>
          </p:nvGrpSpPr>
          <p:grpSpPr>
            <a:xfrm>
              <a:off x="1827088" y="4531242"/>
              <a:ext cx="2037681" cy="568962"/>
              <a:chOff x="5863228" y="6045435"/>
              <a:chExt cx="2170572" cy="672945"/>
            </a:xfrm>
          </p:grpSpPr>
          <p:sp>
            <p:nvSpPr>
              <p:cNvPr id="124" name="Oval 123">
                <a:extLst>
                  <a:ext uri="{FF2B5EF4-FFF2-40B4-BE49-F238E27FC236}">
                    <a16:creationId xmlns:a16="http://schemas.microsoft.com/office/drawing/2014/main" id="{89ABB2C2-690C-442D-9E60-57F96FD38544}"/>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25" name="Group 124">
                <a:extLst>
                  <a:ext uri="{FF2B5EF4-FFF2-40B4-BE49-F238E27FC236}">
                    <a16:creationId xmlns:a16="http://schemas.microsoft.com/office/drawing/2014/main" id="{19E23D62-BEBF-4D30-8495-D69800ECA698}"/>
                  </a:ext>
                </a:extLst>
              </p:cNvPr>
              <p:cNvGrpSpPr/>
              <p:nvPr/>
            </p:nvGrpSpPr>
            <p:grpSpPr>
              <a:xfrm>
                <a:off x="6139243" y="6045435"/>
                <a:ext cx="1310183" cy="441486"/>
                <a:chOff x="6139243" y="6045435"/>
                <a:chExt cx="1310183" cy="441486"/>
              </a:xfrm>
            </p:grpSpPr>
            <p:sp>
              <p:nvSpPr>
                <p:cNvPr id="126" name="Freeform 70">
                  <a:extLst>
                    <a:ext uri="{FF2B5EF4-FFF2-40B4-BE49-F238E27FC236}">
                      <a16:creationId xmlns:a16="http://schemas.microsoft.com/office/drawing/2014/main" id="{8A7FEC39-D47C-48DB-817F-56FF3AE1D80F}"/>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27" name="Freeform 71">
                  <a:extLst>
                    <a:ext uri="{FF2B5EF4-FFF2-40B4-BE49-F238E27FC236}">
                      <a16:creationId xmlns:a16="http://schemas.microsoft.com/office/drawing/2014/main" id="{4B978F37-50C8-4421-B6B9-478856741054}"/>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34" name="Group 133">
            <a:extLst>
              <a:ext uri="{FF2B5EF4-FFF2-40B4-BE49-F238E27FC236}">
                <a16:creationId xmlns:a16="http://schemas.microsoft.com/office/drawing/2014/main" id="{F89BC30B-FE65-407B-8D3B-450C19EDE8F8}"/>
              </a:ext>
            </a:extLst>
          </p:cNvPr>
          <p:cNvGrpSpPr/>
          <p:nvPr/>
        </p:nvGrpSpPr>
        <p:grpSpPr>
          <a:xfrm>
            <a:off x="5581763" y="2790548"/>
            <a:ext cx="2037681" cy="2583632"/>
            <a:chOff x="1827088" y="2516572"/>
            <a:chExt cx="2037681" cy="2583632"/>
          </a:xfrm>
        </p:grpSpPr>
        <p:sp>
          <p:nvSpPr>
            <p:cNvPr id="135" name="Rectangle 134">
              <a:extLst>
                <a:ext uri="{FF2B5EF4-FFF2-40B4-BE49-F238E27FC236}">
                  <a16:creationId xmlns:a16="http://schemas.microsoft.com/office/drawing/2014/main" id="{6DF7DE84-CD99-4C31-8B09-4A1EF5B3B827}"/>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36" name="Group 135">
              <a:extLst>
                <a:ext uri="{FF2B5EF4-FFF2-40B4-BE49-F238E27FC236}">
                  <a16:creationId xmlns:a16="http://schemas.microsoft.com/office/drawing/2014/main" id="{CF43BFFB-071C-40C1-81E4-4D01D6028D04}"/>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47" name="Rectangle 146">
                <a:extLst>
                  <a:ext uri="{FF2B5EF4-FFF2-40B4-BE49-F238E27FC236}">
                    <a16:creationId xmlns:a16="http://schemas.microsoft.com/office/drawing/2014/main" id="{939F8D8B-2B11-48E6-802A-DADCD7F4805B}"/>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48" name="Rectangle 147">
                <a:extLst>
                  <a:ext uri="{FF2B5EF4-FFF2-40B4-BE49-F238E27FC236}">
                    <a16:creationId xmlns:a16="http://schemas.microsoft.com/office/drawing/2014/main" id="{F8DE60AD-547E-4910-8BBE-5D1C79A96D78}"/>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137" name="Group 136">
              <a:extLst>
                <a:ext uri="{FF2B5EF4-FFF2-40B4-BE49-F238E27FC236}">
                  <a16:creationId xmlns:a16="http://schemas.microsoft.com/office/drawing/2014/main" id="{26D6A9D9-D440-4DEA-BB51-B6CC52412F9D}"/>
                </a:ext>
              </a:extLst>
            </p:cNvPr>
            <p:cNvGrpSpPr/>
            <p:nvPr/>
          </p:nvGrpSpPr>
          <p:grpSpPr>
            <a:xfrm>
              <a:off x="2022114" y="2516572"/>
              <a:ext cx="1369693" cy="376948"/>
              <a:chOff x="6065646" y="1298438"/>
              <a:chExt cx="1473610" cy="783463"/>
            </a:xfrm>
          </p:grpSpPr>
          <p:grpSp>
            <p:nvGrpSpPr>
              <p:cNvPr id="143" name="Group 142">
                <a:extLst>
                  <a:ext uri="{FF2B5EF4-FFF2-40B4-BE49-F238E27FC236}">
                    <a16:creationId xmlns:a16="http://schemas.microsoft.com/office/drawing/2014/main" id="{912F2479-6A35-4A54-96A3-BA769E78B173}"/>
                  </a:ext>
                </a:extLst>
              </p:cNvPr>
              <p:cNvGrpSpPr/>
              <p:nvPr/>
            </p:nvGrpSpPr>
            <p:grpSpPr>
              <a:xfrm>
                <a:off x="6065646" y="1298438"/>
                <a:ext cx="1473610" cy="783463"/>
                <a:chOff x="6065646" y="1298438"/>
                <a:chExt cx="1473610" cy="783463"/>
              </a:xfrm>
            </p:grpSpPr>
            <p:sp>
              <p:nvSpPr>
                <p:cNvPr id="145" name="Freeform 89">
                  <a:extLst>
                    <a:ext uri="{FF2B5EF4-FFF2-40B4-BE49-F238E27FC236}">
                      <a16:creationId xmlns:a16="http://schemas.microsoft.com/office/drawing/2014/main" id="{DECCFC02-0125-449D-A317-FE9202E7763D}"/>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46" name="Oval 145">
                  <a:extLst>
                    <a:ext uri="{FF2B5EF4-FFF2-40B4-BE49-F238E27FC236}">
                      <a16:creationId xmlns:a16="http://schemas.microsoft.com/office/drawing/2014/main" id="{15F8C46B-6748-42AC-8A58-D28CF01CB1C6}"/>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44" name="Freeform 88">
                <a:extLst>
                  <a:ext uri="{FF2B5EF4-FFF2-40B4-BE49-F238E27FC236}">
                    <a16:creationId xmlns:a16="http://schemas.microsoft.com/office/drawing/2014/main" id="{A38482DE-E19E-47E0-B134-4192A7C1F7BE}"/>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38" name="Group 137">
              <a:extLst>
                <a:ext uri="{FF2B5EF4-FFF2-40B4-BE49-F238E27FC236}">
                  <a16:creationId xmlns:a16="http://schemas.microsoft.com/office/drawing/2014/main" id="{4DD3607F-AD98-4ED8-9918-14F142B33A64}"/>
                </a:ext>
              </a:extLst>
            </p:cNvPr>
            <p:cNvGrpSpPr/>
            <p:nvPr/>
          </p:nvGrpSpPr>
          <p:grpSpPr>
            <a:xfrm>
              <a:off x="1827088" y="4531242"/>
              <a:ext cx="2037681" cy="568962"/>
              <a:chOff x="5863228" y="6045435"/>
              <a:chExt cx="2170572" cy="672945"/>
            </a:xfrm>
          </p:grpSpPr>
          <p:sp>
            <p:nvSpPr>
              <p:cNvPr id="139" name="Oval 138">
                <a:extLst>
                  <a:ext uri="{FF2B5EF4-FFF2-40B4-BE49-F238E27FC236}">
                    <a16:creationId xmlns:a16="http://schemas.microsoft.com/office/drawing/2014/main" id="{BF794E67-CC7C-4CCC-9D13-CD6B8AFDE017}"/>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40" name="Group 139">
                <a:extLst>
                  <a:ext uri="{FF2B5EF4-FFF2-40B4-BE49-F238E27FC236}">
                    <a16:creationId xmlns:a16="http://schemas.microsoft.com/office/drawing/2014/main" id="{D7ED6708-E204-4C89-A9B8-8E1FE8B8C885}"/>
                  </a:ext>
                </a:extLst>
              </p:cNvPr>
              <p:cNvGrpSpPr/>
              <p:nvPr/>
            </p:nvGrpSpPr>
            <p:grpSpPr>
              <a:xfrm>
                <a:off x="6139243" y="6045435"/>
                <a:ext cx="1310183" cy="441486"/>
                <a:chOff x="6139243" y="6045435"/>
                <a:chExt cx="1310183" cy="441486"/>
              </a:xfrm>
            </p:grpSpPr>
            <p:sp>
              <p:nvSpPr>
                <p:cNvPr id="141" name="Freeform 85">
                  <a:extLst>
                    <a:ext uri="{FF2B5EF4-FFF2-40B4-BE49-F238E27FC236}">
                      <a16:creationId xmlns:a16="http://schemas.microsoft.com/office/drawing/2014/main" id="{75ECAFEE-E19E-435B-8172-4D43B9FEBA5A}"/>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42" name="Freeform 86">
                  <a:extLst>
                    <a:ext uri="{FF2B5EF4-FFF2-40B4-BE49-F238E27FC236}">
                      <a16:creationId xmlns:a16="http://schemas.microsoft.com/office/drawing/2014/main" id="{222901FE-40D9-40F4-87BB-5E4C4900644F}"/>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49" name="Group 148">
            <a:extLst>
              <a:ext uri="{FF2B5EF4-FFF2-40B4-BE49-F238E27FC236}">
                <a16:creationId xmlns:a16="http://schemas.microsoft.com/office/drawing/2014/main" id="{C33802D0-319E-4DFE-B775-47A198A0817F}"/>
              </a:ext>
            </a:extLst>
          </p:cNvPr>
          <p:cNvGrpSpPr/>
          <p:nvPr/>
        </p:nvGrpSpPr>
        <p:grpSpPr>
          <a:xfrm>
            <a:off x="7269666" y="2781493"/>
            <a:ext cx="2037681" cy="2583632"/>
            <a:chOff x="1827088" y="2516572"/>
            <a:chExt cx="2037681" cy="2583632"/>
          </a:xfrm>
        </p:grpSpPr>
        <p:sp>
          <p:nvSpPr>
            <p:cNvPr id="150" name="Rectangle 149">
              <a:extLst>
                <a:ext uri="{FF2B5EF4-FFF2-40B4-BE49-F238E27FC236}">
                  <a16:creationId xmlns:a16="http://schemas.microsoft.com/office/drawing/2014/main" id="{F21183FD-0A8B-47FB-96D5-74CAECF6B85E}"/>
                </a:ext>
              </a:extLst>
            </p:cNvPr>
            <p:cNvSpPr/>
            <p:nvPr/>
          </p:nvSpPr>
          <p:spPr>
            <a:xfrm>
              <a:off x="2098066" y="2648922"/>
              <a:ext cx="1217790" cy="1911186"/>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51" name="Group 150">
              <a:extLst>
                <a:ext uri="{FF2B5EF4-FFF2-40B4-BE49-F238E27FC236}">
                  <a16:creationId xmlns:a16="http://schemas.microsoft.com/office/drawing/2014/main" id="{CFAF0E18-8456-44CC-B7D9-3BEB8CAF9CFD}"/>
                </a:ext>
              </a:extLst>
            </p:cNvPr>
            <p:cNvGrpSpPr/>
            <p:nvPr/>
          </p:nvGrpSpPr>
          <p:grpSpPr>
            <a:xfrm>
              <a:off x="2161543" y="4454993"/>
              <a:ext cx="1074520" cy="346776"/>
              <a:chOff x="1581856" y="2492896"/>
              <a:chExt cx="1080000" cy="540000"/>
            </a:xfrm>
            <a:effectLst>
              <a:outerShdw blurRad="215900" dist="38100" dir="16200000" sx="102000" sy="102000" rotWithShape="0">
                <a:prstClr val="black">
                  <a:alpha val="40000"/>
                </a:prstClr>
              </a:outerShdw>
            </a:effectLst>
          </p:grpSpPr>
          <p:sp>
            <p:nvSpPr>
              <p:cNvPr id="162" name="Rectangle 161">
                <a:extLst>
                  <a:ext uri="{FF2B5EF4-FFF2-40B4-BE49-F238E27FC236}">
                    <a16:creationId xmlns:a16="http://schemas.microsoft.com/office/drawing/2014/main" id="{F548B421-F46E-45B5-AB50-ABD507C31236}"/>
                  </a:ext>
                </a:extLst>
              </p:cNvPr>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63" name="Rectangle 162">
                <a:extLst>
                  <a:ext uri="{FF2B5EF4-FFF2-40B4-BE49-F238E27FC236}">
                    <a16:creationId xmlns:a16="http://schemas.microsoft.com/office/drawing/2014/main" id="{D7CA8CD8-C795-46AB-B644-61B5B49EA9C0}"/>
                  </a:ext>
                </a:extLst>
              </p:cNvPr>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nvGrpSpPr>
            <p:cNvPr id="152" name="Group 151">
              <a:extLst>
                <a:ext uri="{FF2B5EF4-FFF2-40B4-BE49-F238E27FC236}">
                  <a16:creationId xmlns:a16="http://schemas.microsoft.com/office/drawing/2014/main" id="{536ADF8D-182E-446D-9819-CDEFD50FE269}"/>
                </a:ext>
              </a:extLst>
            </p:cNvPr>
            <p:cNvGrpSpPr/>
            <p:nvPr/>
          </p:nvGrpSpPr>
          <p:grpSpPr>
            <a:xfrm>
              <a:off x="2022114" y="2516572"/>
              <a:ext cx="1369693" cy="376948"/>
              <a:chOff x="6065646" y="1298438"/>
              <a:chExt cx="1473610" cy="783463"/>
            </a:xfrm>
          </p:grpSpPr>
          <p:grpSp>
            <p:nvGrpSpPr>
              <p:cNvPr id="158" name="Group 157">
                <a:extLst>
                  <a:ext uri="{FF2B5EF4-FFF2-40B4-BE49-F238E27FC236}">
                    <a16:creationId xmlns:a16="http://schemas.microsoft.com/office/drawing/2014/main" id="{25310D11-92DA-4F85-A205-E89907717314}"/>
                  </a:ext>
                </a:extLst>
              </p:cNvPr>
              <p:cNvGrpSpPr/>
              <p:nvPr/>
            </p:nvGrpSpPr>
            <p:grpSpPr>
              <a:xfrm>
                <a:off x="6065646" y="1298438"/>
                <a:ext cx="1473610" cy="783463"/>
                <a:chOff x="6065646" y="1298438"/>
                <a:chExt cx="1473610" cy="783463"/>
              </a:xfrm>
            </p:grpSpPr>
            <p:sp>
              <p:nvSpPr>
                <p:cNvPr id="160" name="Freeform 104">
                  <a:extLst>
                    <a:ext uri="{FF2B5EF4-FFF2-40B4-BE49-F238E27FC236}">
                      <a16:creationId xmlns:a16="http://schemas.microsoft.com/office/drawing/2014/main" id="{6B6E3A5C-4742-4C4B-90D8-C19B32D67716}"/>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sp>
              <p:nvSpPr>
                <p:cNvPr id="161" name="Oval 160">
                  <a:extLst>
                    <a:ext uri="{FF2B5EF4-FFF2-40B4-BE49-F238E27FC236}">
                      <a16:creationId xmlns:a16="http://schemas.microsoft.com/office/drawing/2014/main" id="{0FF78BB0-8443-4B2D-905B-97AAE310D1C8}"/>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sp>
            <p:nvSpPr>
              <p:cNvPr id="159" name="Freeform 103">
                <a:extLst>
                  <a:ext uri="{FF2B5EF4-FFF2-40B4-BE49-F238E27FC236}">
                    <a16:creationId xmlns:a16="http://schemas.microsoft.com/office/drawing/2014/main" id="{B9AA99AD-92EB-4917-8C3F-AF672B8B4E79}"/>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0" cap="none" spc="0" normalizeH="0" baseline="0" noProof="0" dirty="0">
                  <a:ln>
                    <a:noFill/>
                  </a:ln>
                  <a:effectLst/>
                  <a:uLnTx/>
                  <a:uFillTx/>
                  <a:latin typeface="+mn-lt"/>
                  <a:ea typeface="+mn-ea"/>
                  <a:cs typeface="+mn-cs"/>
                </a:endParaRPr>
              </a:p>
            </p:txBody>
          </p:sp>
        </p:grpSp>
        <p:grpSp>
          <p:nvGrpSpPr>
            <p:cNvPr id="153" name="Group 152">
              <a:extLst>
                <a:ext uri="{FF2B5EF4-FFF2-40B4-BE49-F238E27FC236}">
                  <a16:creationId xmlns:a16="http://schemas.microsoft.com/office/drawing/2014/main" id="{F92E291F-B0C9-46CB-8DFC-1596EB27563C}"/>
                </a:ext>
              </a:extLst>
            </p:cNvPr>
            <p:cNvGrpSpPr/>
            <p:nvPr/>
          </p:nvGrpSpPr>
          <p:grpSpPr>
            <a:xfrm>
              <a:off x="1827088" y="4531242"/>
              <a:ext cx="2037681" cy="568962"/>
              <a:chOff x="5863228" y="6045435"/>
              <a:chExt cx="2170572" cy="672945"/>
            </a:xfrm>
          </p:grpSpPr>
          <p:sp>
            <p:nvSpPr>
              <p:cNvPr id="154" name="Oval 153">
                <a:extLst>
                  <a:ext uri="{FF2B5EF4-FFF2-40B4-BE49-F238E27FC236}">
                    <a16:creationId xmlns:a16="http://schemas.microsoft.com/office/drawing/2014/main" id="{7B9B5F51-3E9D-4D35-A875-F6009F441BF3}"/>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nvGrpSpPr>
              <p:cNvPr id="155" name="Group 154">
                <a:extLst>
                  <a:ext uri="{FF2B5EF4-FFF2-40B4-BE49-F238E27FC236}">
                    <a16:creationId xmlns:a16="http://schemas.microsoft.com/office/drawing/2014/main" id="{0617CB7D-5409-4BCD-A678-2E81E19A40F7}"/>
                  </a:ext>
                </a:extLst>
              </p:cNvPr>
              <p:cNvGrpSpPr/>
              <p:nvPr/>
            </p:nvGrpSpPr>
            <p:grpSpPr>
              <a:xfrm>
                <a:off x="6139243" y="6045435"/>
                <a:ext cx="1310183" cy="441486"/>
                <a:chOff x="6139243" y="6045435"/>
                <a:chExt cx="1310183" cy="441486"/>
              </a:xfrm>
            </p:grpSpPr>
            <p:sp>
              <p:nvSpPr>
                <p:cNvPr id="156" name="Freeform 100">
                  <a:extLst>
                    <a:ext uri="{FF2B5EF4-FFF2-40B4-BE49-F238E27FC236}">
                      <a16:creationId xmlns:a16="http://schemas.microsoft.com/office/drawing/2014/main" id="{BE80963F-C955-42D7-99A7-9220E3226E3F}"/>
                    </a:ext>
                  </a:extLst>
                </p:cNvPr>
                <p:cNvSpPr/>
                <p:nvPr/>
              </p:nvSpPr>
              <p:spPr>
                <a:xfrm>
                  <a:off x="6139243" y="6045435"/>
                  <a:ext cx="1310182" cy="441486"/>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sp>
              <p:nvSpPr>
                <p:cNvPr id="157" name="Freeform 101">
                  <a:extLst>
                    <a:ext uri="{FF2B5EF4-FFF2-40B4-BE49-F238E27FC236}">
                      <a16:creationId xmlns:a16="http://schemas.microsoft.com/office/drawing/2014/main" id="{9A8F2F8C-624F-487C-953E-94000E56C04F}"/>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latin typeface="+mn-lt"/>
                    <a:ea typeface="+mn-ea"/>
                    <a:cs typeface="+mn-cs"/>
                  </a:endParaRPr>
                </a:p>
              </p:txBody>
            </p:sp>
          </p:grpSp>
        </p:grpSp>
      </p:grpSp>
      <p:grpSp>
        <p:nvGrpSpPr>
          <p:cNvPr id="164" name="Group 163">
            <a:extLst>
              <a:ext uri="{FF2B5EF4-FFF2-40B4-BE49-F238E27FC236}">
                <a16:creationId xmlns:a16="http://schemas.microsoft.com/office/drawing/2014/main" id="{FB7ED0B4-8158-4E02-B7D4-EBF82D857FA0}"/>
              </a:ext>
            </a:extLst>
          </p:cNvPr>
          <p:cNvGrpSpPr/>
          <p:nvPr/>
        </p:nvGrpSpPr>
        <p:grpSpPr>
          <a:xfrm>
            <a:off x="2396625" y="4206701"/>
            <a:ext cx="1072051" cy="539293"/>
            <a:chOff x="6224372" y="4992041"/>
            <a:chExt cx="1153387" cy="576910"/>
          </a:xfrm>
        </p:grpSpPr>
        <p:grpSp>
          <p:nvGrpSpPr>
            <p:cNvPr id="165" name="Group 164">
              <a:extLst>
                <a:ext uri="{FF2B5EF4-FFF2-40B4-BE49-F238E27FC236}">
                  <a16:creationId xmlns:a16="http://schemas.microsoft.com/office/drawing/2014/main" id="{CEA21BEB-A3D3-43E9-A1A9-13AE944B3A90}"/>
                </a:ext>
              </a:extLst>
            </p:cNvPr>
            <p:cNvGrpSpPr/>
            <p:nvPr/>
          </p:nvGrpSpPr>
          <p:grpSpPr>
            <a:xfrm>
              <a:off x="6319373" y="4992041"/>
              <a:ext cx="949928" cy="576910"/>
              <a:chOff x="1581856" y="2765709"/>
              <a:chExt cx="1080002" cy="267187"/>
            </a:xfrm>
            <a:effectLst>
              <a:outerShdw blurRad="152400" dist="38100" dir="18900000" sx="101000" sy="101000" algn="bl" rotWithShape="0">
                <a:prstClr val="black">
                  <a:alpha val="40000"/>
                </a:prstClr>
              </a:outerShdw>
            </a:effectLst>
          </p:grpSpPr>
          <p:sp>
            <p:nvSpPr>
              <p:cNvPr id="167" name="Rectangle 166">
                <a:extLst>
                  <a:ext uri="{FF2B5EF4-FFF2-40B4-BE49-F238E27FC236}">
                    <a16:creationId xmlns:a16="http://schemas.microsoft.com/office/drawing/2014/main" id="{D2A387B7-0AF1-4781-9C5F-241F7EAB68F3}"/>
                  </a:ext>
                </a:extLst>
              </p:cNvPr>
              <p:cNvSpPr/>
              <p:nvPr/>
            </p:nvSpPr>
            <p:spPr>
              <a:xfrm>
                <a:off x="1581856" y="2765709"/>
                <a:ext cx="540001" cy="267187"/>
              </a:xfrm>
              <a:prstGeom prst="rect">
                <a:avLst/>
              </a:prstGeom>
              <a:solidFill>
                <a:srgbClr val="D4D7B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68" name="Rectangle 167">
                <a:extLst>
                  <a:ext uri="{FF2B5EF4-FFF2-40B4-BE49-F238E27FC236}">
                    <a16:creationId xmlns:a16="http://schemas.microsoft.com/office/drawing/2014/main" id="{777B3D5E-5B72-4C12-9455-77FACFBF18A1}"/>
                  </a:ext>
                </a:extLst>
              </p:cNvPr>
              <p:cNvSpPr/>
              <p:nvPr/>
            </p:nvSpPr>
            <p:spPr>
              <a:xfrm>
                <a:off x="2121857" y="2765709"/>
                <a:ext cx="540001" cy="267187"/>
              </a:xfrm>
              <a:prstGeom prst="rect">
                <a:avLst/>
              </a:prstGeom>
              <a:solidFill>
                <a:srgbClr val="B1B66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66" name="Text Box 15">
              <a:extLst>
                <a:ext uri="{FF2B5EF4-FFF2-40B4-BE49-F238E27FC236}">
                  <a16:creationId xmlns:a16="http://schemas.microsoft.com/office/drawing/2014/main" id="{3596E00A-290E-4C4D-85A7-8468B556DE07}"/>
                </a:ext>
              </a:extLst>
            </p:cNvPr>
            <p:cNvSpPr txBox="1">
              <a:spLocks noChangeArrowheads="1"/>
            </p:cNvSpPr>
            <p:nvPr/>
          </p:nvSpPr>
          <p:spPr bwMode="auto">
            <a:xfrm>
              <a:off x="6224372" y="5001441"/>
              <a:ext cx="1153387" cy="240652"/>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a:t>
              </a:r>
              <a:r>
                <a:rPr lang="en-GB" sz="1600" kern="0" dirty="0">
                  <a:solidFill>
                    <a:srgbClr val="000000"/>
                  </a:solidFill>
                  <a:latin typeface="+mn-lt"/>
                  <a:cs typeface="Arial" pitchFamily="34" charset="0"/>
                </a:rPr>
                <a:t>353,678</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grpSp>
        <p:nvGrpSpPr>
          <p:cNvPr id="169" name="Group 168">
            <a:extLst>
              <a:ext uri="{FF2B5EF4-FFF2-40B4-BE49-F238E27FC236}">
                <a16:creationId xmlns:a16="http://schemas.microsoft.com/office/drawing/2014/main" id="{E579619F-78BE-41C2-8FF6-1807645980A3}"/>
              </a:ext>
            </a:extLst>
          </p:cNvPr>
          <p:cNvGrpSpPr/>
          <p:nvPr/>
        </p:nvGrpSpPr>
        <p:grpSpPr>
          <a:xfrm>
            <a:off x="4168818" y="3949022"/>
            <a:ext cx="1097298" cy="796983"/>
            <a:chOff x="6238320" y="4733554"/>
            <a:chExt cx="1180550" cy="835395"/>
          </a:xfrm>
        </p:grpSpPr>
        <p:grpSp>
          <p:nvGrpSpPr>
            <p:cNvPr id="170" name="Group 169">
              <a:extLst>
                <a:ext uri="{FF2B5EF4-FFF2-40B4-BE49-F238E27FC236}">
                  <a16:creationId xmlns:a16="http://schemas.microsoft.com/office/drawing/2014/main" id="{84A571A4-207D-4A78-A2CF-A687EDD4A585}"/>
                </a:ext>
              </a:extLst>
            </p:cNvPr>
            <p:cNvGrpSpPr/>
            <p:nvPr/>
          </p:nvGrpSpPr>
          <p:grpSpPr>
            <a:xfrm>
              <a:off x="6319373" y="4733555"/>
              <a:ext cx="949926" cy="835394"/>
              <a:chOff x="1581856" y="2645996"/>
              <a:chExt cx="1080000" cy="386900"/>
            </a:xfrm>
            <a:effectLst>
              <a:outerShdw blurRad="152400" dist="38100" dir="18900000" sx="101000" sy="101000" algn="bl" rotWithShape="0">
                <a:prstClr val="black">
                  <a:alpha val="40000"/>
                </a:prstClr>
              </a:outerShdw>
            </a:effectLst>
          </p:grpSpPr>
          <p:sp>
            <p:nvSpPr>
              <p:cNvPr id="172" name="Rectangle 171">
                <a:extLst>
                  <a:ext uri="{FF2B5EF4-FFF2-40B4-BE49-F238E27FC236}">
                    <a16:creationId xmlns:a16="http://schemas.microsoft.com/office/drawing/2014/main" id="{0EAF8E86-CFCC-4E33-80ED-16868CC28880}"/>
                  </a:ext>
                </a:extLst>
              </p:cNvPr>
              <p:cNvSpPr/>
              <p:nvPr/>
            </p:nvSpPr>
            <p:spPr>
              <a:xfrm>
                <a:off x="1581856" y="2645996"/>
                <a:ext cx="540000" cy="386900"/>
              </a:xfrm>
              <a:prstGeom prst="rect">
                <a:avLst/>
              </a:prstGeom>
              <a:solidFill>
                <a:srgbClr val="53D2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73" name="Rectangle 172">
                <a:extLst>
                  <a:ext uri="{FF2B5EF4-FFF2-40B4-BE49-F238E27FC236}">
                    <a16:creationId xmlns:a16="http://schemas.microsoft.com/office/drawing/2014/main" id="{38AEEABF-D799-4162-B814-C34564509727}"/>
                  </a:ext>
                </a:extLst>
              </p:cNvPr>
              <p:cNvSpPr/>
              <p:nvPr/>
            </p:nvSpPr>
            <p:spPr>
              <a:xfrm>
                <a:off x="2121856" y="2645996"/>
                <a:ext cx="540000" cy="386900"/>
              </a:xfrm>
              <a:prstGeom prst="rect">
                <a:avLst/>
              </a:prstGeom>
              <a:solidFill>
                <a:srgbClr val="00A5E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71" name="Text Box 15">
              <a:extLst>
                <a:ext uri="{FF2B5EF4-FFF2-40B4-BE49-F238E27FC236}">
                  <a16:creationId xmlns:a16="http://schemas.microsoft.com/office/drawing/2014/main" id="{FB5B0030-F387-48EF-9F40-5C66D87FB5CD}"/>
                </a:ext>
              </a:extLst>
            </p:cNvPr>
            <p:cNvSpPr txBox="1">
              <a:spLocks noChangeArrowheads="1"/>
            </p:cNvSpPr>
            <p:nvPr/>
          </p:nvSpPr>
          <p:spPr bwMode="auto">
            <a:xfrm>
              <a:off x="6238320" y="4733554"/>
              <a:ext cx="1180550" cy="240651"/>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a:t>
              </a:r>
              <a:r>
                <a:rPr lang="en-GB" sz="1600" kern="0" dirty="0">
                  <a:solidFill>
                    <a:srgbClr val="000000"/>
                  </a:solidFill>
                  <a:latin typeface="+mn-lt"/>
                  <a:cs typeface="Arial" pitchFamily="34" charset="0"/>
                </a:rPr>
                <a:t>471,570</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grpSp>
        <p:nvGrpSpPr>
          <p:cNvPr id="174" name="Group 173">
            <a:extLst>
              <a:ext uri="{FF2B5EF4-FFF2-40B4-BE49-F238E27FC236}">
                <a16:creationId xmlns:a16="http://schemas.microsoft.com/office/drawing/2014/main" id="{8082C767-10F2-44F6-81CD-F130EC3947AC}"/>
              </a:ext>
            </a:extLst>
          </p:cNvPr>
          <p:cNvGrpSpPr/>
          <p:nvPr/>
        </p:nvGrpSpPr>
        <p:grpSpPr>
          <a:xfrm>
            <a:off x="5927180" y="3626581"/>
            <a:ext cx="1049456" cy="1100248"/>
            <a:chOff x="6231877" y="4529100"/>
            <a:chExt cx="1129077" cy="1039851"/>
          </a:xfrm>
        </p:grpSpPr>
        <p:grpSp>
          <p:nvGrpSpPr>
            <p:cNvPr id="175" name="Group 174">
              <a:extLst>
                <a:ext uri="{FF2B5EF4-FFF2-40B4-BE49-F238E27FC236}">
                  <a16:creationId xmlns:a16="http://schemas.microsoft.com/office/drawing/2014/main" id="{4176DB38-BCC0-4738-944E-D9424EBD79D0}"/>
                </a:ext>
              </a:extLst>
            </p:cNvPr>
            <p:cNvGrpSpPr/>
            <p:nvPr/>
          </p:nvGrpSpPr>
          <p:grpSpPr>
            <a:xfrm>
              <a:off x="6319373" y="4529100"/>
              <a:ext cx="949926" cy="1039851"/>
              <a:chOff x="1581856" y="2551305"/>
              <a:chExt cx="1080000" cy="481591"/>
            </a:xfrm>
            <a:effectLst>
              <a:outerShdw blurRad="152400" dist="38100" dir="18900000" sx="101000" sy="101000" algn="bl" rotWithShape="0">
                <a:prstClr val="black">
                  <a:alpha val="40000"/>
                </a:prstClr>
              </a:outerShdw>
            </a:effectLst>
          </p:grpSpPr>
          <p:sp>
            <p:nvSpPr>
              <p:cNvPr id="177" name="Rectangle 176">
                <a:extLst>
                  <a:ext uri="{FF2B5EF4-FFF2-40B4-BE49-F238E27FC236}">
                    <a16:creationId xmlns:a16="http://schemas.microsoft.com/office/drawing/2014/main" id="{5CCB628C-7A17-4F8E-A15F-36D3CE06B36E}"/>
                  </a:ext>
                </a:extLst>
              </p:cNvPr>
              <p:cNvSpPr/>
              <p:nvPr/>
            </p:nvSpPr>
            <p:spPr>
              <a:xfrm>
                <a:off x="1581856" y="2557466"/>
                <a:ext cx="540000" cy="475430"/>
              </a:xfrm>
              <a:prstGeom prst="rect">
                <a:avLst/>
              </a:prstGeom>
              <a:solidFill>
                <a:srgbClr val="C2ADC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78" name="Rectangle 177">
                <a:extLst>
                  <a:ext uri="{FF2B5EF4-FFF2-40B4-BE49-F238E27FC236}">
                    <a16:creationId xmlns:a16="http://schemas.microsoft.com/office/drawing/2014/main" id="{E5554F4A-1967-45CB-859E-276F0583BF60}"/>
                  </a:ext>
                </a:extLst>
              </p:cNvPr>
              <p:cNvSpPr/>
              <p:nvPr/>
            </p:nvSpPr>
            <p:spPr>
              <a:xfrm>
                <a:off x="2121856" y="2551305"/>
                <a:ext cx="540000" cy="481591"/>
              </a:xfrm>
              <a:prstGeom prst="rect">
                <a:avLst/>
              </a:prstGeom>
              <a:solidFill>
                <a:srgbClr val="9875A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76" name="Text Box 15">
              <a:extLst>
                <a:ext uri="{FF2B5EF4-FFF2-40B4-BE49-F238E27FC236}">
                  <a16:creationId xmlns:a16="http://schemas.microsoft.com/office/drawing/2014/main" id="{D1568655-FDEF-4E95-99DF-C453668227F8}"/>
                </a:ext>
              </a:extLst>
            </p:cNvPr>
            <p:cNvSpPr txBox="1">
              <a:spLocks noChangeArrowheads="1"/>
            </p:cNvSpPr>
            <p:nvPr/>
          </p:nvSpPr>
          <p:spPr bwMode="auto">
            <a:xfrm>
              <a:off x="6231877" y="4556411"/>
              <a:ext cx="1129077" cy="240651"/>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£589,463</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grpSp>
        <p:nvGrpSpPr>
          <p:cNvPr id="179" name="Group 178">
            <a:extLst>
              <a:ext uri="{FF2B5EF4-FFF2-40B4-BE49-F238E27FC236}">
                <a16:creationId xmlns:a16="http://schemas.microsoft.com/office/drawing/2014/main" id="{721EEDEB-F901-4FAA-8543-C578E710F388}"/>
              </a:ext>
            </a:extLst>
          </p:cNvPr>
          <p:cNvGrpSpPr/>
          <p:nvPr/>
        </p:nvGrpSpPr>
        <p:grpSpPr>
          <a:xfrm>
            <a:off x="7619604" y="3226909"/>
            <a:ext cx="1040411" cy="1490703"/>
            <a:chOff x="6236802" y="4489876"/>
            <a:chExt cx="1119345" cy="1079075"/>
          </a:xfrm>
        </p:grpSpPr>
        <p:grpSp>
          <p:nvGrpSpPr>
            <p:cNvPr id="180" name="Group 179">
              <a:extLst>
                <a:ext uri="{FF2B5EF4-FFF2-40B4-BE49-F238E27FC236}">
                  <a16:creationId xmlns:a16="http://schemas.microsoft.com/office/drawing/2014/main" id="{CDCDBA0F-6CB4-4A85-B9B7-BF8F2A0AFE4C}"/>
                </a:ext>
              </a:extLst>
            </p:cNvPr>
            <p:cNvGrpSpPr/>
            <p:nvPr/>
          </p:nvGrpSpPr>
          <p:grpSpPr>
            <a:xfrm>
              <a:off x="6319373" y="4498813"/>
              <a:ext cx="949926" cy="1070138"/>
              <a:chOff x="1581856" y="2537278"/>
              <a:chExt cx="1080000" cy="495618"/>
            </a:xfrm>
            <a:effectLst>
              <a:outerShdw blurRad="152400" dist="38100" dir="18900000" sx="101000" sy="101000" algn="bl" rotWithShape="0">
                <a:prstClr val="black">
                  <a:alpha val="40000"/>
                </a:prstClr>
              </a:outerShdw>
            </a:effectLst>
          </p:grpSpPr>
          <p:sp>
            <p:nvSpPr>
              <p:cNvPr id="182" name="Rectangle 181">
                <a:extLst>
                  <a:ext uri="{FF2B5EF4-FFF2-40B4-BE49-F238E27FC236}">
                    <a16:creationId xmlns:a16="http://schemas.microsoft.com/office/drawing/2014/main" id="{E3C57E3F-2EA2-48BC-B4E0-654E8838E1A2}"/>
                  </a:ext>
                </a:extLst>
              </p:cNvPr>
              <p:cNvSpPr/>
              <p:nvPr/>
            </p:nvSpPr>
            <p:spPr>
              <a:xfrm>
                <a:off x="1581856" y="2538050"/>
                <a:ext cx="540000" cy="494846"/>
              </a:xfrm>
              <a:prstGeom prst="rect">
                <a:avLst/>
              </a:prstGeom>
              <a:solidFill>
                <a:srgbClr val="C7FD6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sp>
            <p:nvSpPr>
              <p:cNvPr id="183" name="Rectangle 182">
                <a:extLst>
                  <a:ext uri="{FF2B5EF4-FFF2-40B4-BE49-F238E27FC236}">
                    <a16:creationId xmlns:a16="http://schemas.microsoft.com/office/drawing/2014/main" id="{4E85CFC8-E968-4CB7-966F-17E223CA20AC}"/>
                  </a:ext>
                </a:extLst>
              </p:cNvPr>
              <p:cNvSpPr/>
              <p:nvPr/>
            </p:nvSpPr>
            <p:spPr>
              <a:xfrm>
                <a:off x="2121856" y="2537278"/>
                <a:ext cx="540000" cy="495618"/>
              </a:xfrm>
              <a:prstGeom prst="rect">
                <a:avLst/>
              </a:prstGeom>
              <a:solidFill>
                <a:srgbClr val="7DC20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0" cap="none" spc="0" normalizeH="0" baseline="0" noProof="0" dirty="0">
                  <a:ln>
                    <a:noFill/>
                  </a:ln>
                  <a:effectLst/>
                  <a:uLnTx/>
                  <a:uFillTx/>
                  <a:latin typeface="+mn-lt"/>
                  <a:ea typeface="+mn-ea"/>
                  <a:cs typeface="+mn-cs"/>
                </a:endParaRPr>
              </a:p>
            </p:txBody>
          </p:sp>
        </p:grpSp>
        <p:sp>
          <p:nvSpPr>
            <p:cNvPr id="181" name="Text Box 15">
              <a:extLst>
                <a:ext uri="{FF2B5EF4-FFF2-40B4-BE49-F238E27FC236}">
                  <a16:creationId xmlns:a16="http://schemas.microsoft.com/office/drawing/2014/main" id="{A128D802-AD28-4251-8C14-41FE9C0362D0}"/>
                </a:ext>
              </a:extLst>
            </p:cNvPr>
            <p:cNvSpPr txBox="1">
              <a:spLocks noChangeArrowheads="1"/>
            </p:cNvSpPr>
            <p:nvPr/>
          </p:nvSpPr>
          <p:spPr bwMode="auto">
            <a:xfrm>
              <a:off x="6236802" y="4489876"/>
              <a:ext cx="1119345" cy="240651"/>
            </a:xfrm>
            <a:prstGeom prst="rect">
              <a:avLst/>
            </a:prstGeom>
            <a:noFill/>
            <a:ln w="9525" algn="ctr">
              <a:noFill/>
              <a:miter lim="800000"/>
              <a:headEnd/>
              <a:tailEnd/>
            </a:ln>
          </p:spPr>
          <p:txBody>
            <a:bodyPr wrap="square">
              <a:no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i="0" u="none" strike="noStrike" kern="0" cap="none" spc="0" normalizeH="0" baseline="0" noProof="0" dirty="0">
                  <a:ln>
                    <a:noFill/>
                  </a:ln>
                  <a:solidFill>
                    <a:srgbClr val="000000"/>
                  </a:solidFill>
                  <a:effectLst/>
                  <a:uLnTx/>
                  <a:uFillTx/>
                  <a:latin typeface="+mn-lt"/>
                  <a:ea typeface="+mn-ea"/>
                  <a:cs typeface="Arial" pitchFamily="34" charset="0"/>
                </a:rPr>
                <a:t>£785,950</a:t>
              </a:r>
              <a:endParaRPr kumimoji="0" lang="en-US" sz="1600" i="0" u="none" strike="noStrike" kern="0" cap="none" spc="0" normalizeH="0" baseline="0" noProof="0" dirty="0">
                <a:ln>
                  <a:noFill/>
                </a:ln>
                <a:solidFill>
                  <a:srgbClr val="000000"/>
                </a:solidFill>
                <a:effectLst/>
                <a:uLnTx/>
                <a:uFillTx/>
                <a:latin typeface="+mn-lt"/>
                <a:ea typeface="+mn-ea"/>
                <a:cs typeface="Arial" pitchFamily="34" charset="0"/>
              </a:endParaRPr>
            </a:p>
          </p:txBody>
        </p:sp>
      </p:grpSp>
      <p:sp>
        <p:nvSpPr>
          <p:cNvPr id="184" name="TextBox 3">
            <a:extLst>
              <a:ext uri="{FF2B5EF4-FFF2-40B4-BE49-F238E27FC236}">
                <a16:creationId xmlns:a16="http://schemas.microsoft.com/office/drawing/2014/main" id="{D6ED68CE-5845-45AC-9DB5-C4B2DF090AD7}"/>
              </a:ext>
            </a:extLst>
          </p:cNvPr>
          <p:cNvSpPr txBox="1"/>
          <p:nvPr/>
        </p:nvSpPr>
        <p:spPr>
          <a:xfrm>
            <a:off x="457196" y="1052736"/>
            <a:ext cx="8616096" cy="369332"/>
          </a:xfrm>
          <a:prstGeom prst="rect">
            <a:avLst/>
          </a:prstGeom>
          <a:noFill/>
        </p:spPr>
        <p:txBody>
          <a:bodyPr wrap="square" rtlCol="0">
            <a:spAutoFit/>
          </a:bodyPr>
          <a:lstStyle/>
          <a:p>
            <a:pPr lvl="0" defTabSz="914400" eaLnBrk="1" hangingPunct="1">
              <a:defRPr/>
            </a:pPr>
            <a:r>
              <a:rPr lang="en-GB" dirty="0">
                <a:solidFill>
                  <a:srgbClr val="000000"/>
                </a:solidFill>
                <a:ea typeface="ヒラギノ角ゴ Pro W3" charset="-128"/>
                <a:cs typeface="Arial" pitchFamily="34" charset="0"/>
              </a:rPr>
              <a:t>The below example is based on a 30 year old earning £75,000pa.</a:t>
            </a:r>
            <a:endParaRPr lang="en-GB" dirty="0">
              <a:solidFill>
                <a:srgbClr val="000000"/>
              </a:solidFill>
              <a:latin typeface="Arial"/>
              <a:ea typeface="ヒラギノ角ゴ Pro W3" charset="-128"/>
              <a:cs typeface="Arial" pitchFamily="34" charset="0"/>
            </a:endParaRPr>
          </a:p>
        </p:txBody>
      </p:sp>
      <p:grpSp>
        <p:nvGrpSpPr>
          <p:cNvPr id="185" name="Group 184">
            <a:extLst>
              <a:ext uri="{FF2B5EF4-FFF2-40B4-BE49-F238E27FC236}">
                <a16:creationId xmlns:a16="http://schemas.microsoft.com/office/drawing/2014/main" id="{336155F3-B259-4F4C-915E-EB867A923798}"/>
              </a:ext>
            </a:extLst>
          </p:cNvPr>
          <p:cNvGrpSpPr/>
          <p:nvPr/>
        </p:nvGrpSpPr>
        <p:grpSpPr>
          <a:xfrm>
            <a:off x="31721" y="1867428"/>
            <a:ext cx="8261684" cy="590902"/>
            <a:chOff x="0" y="1845500"/>
            <a:chExt cx="8261684" cy="590902"/>
          </a:xfrm>
        </p:grpSpPr>
        <p:sp>
          <p:nvSpPr>
            <p:cNvPr id="186" name="Pentagon 36">
              <a:extLst>
                <a:ext uri="{FF2B5EF4-FFF2-40B4-BE49-F238E27FC236}">
                  <a16:creationId xmlns:a16="http://schemas.microsoft.com/office/drawing/2014/main" id="{1C18853E-7378-4C18-B5CD-1484864DCF6D}"/>
                </a:ext>
              </a:extLst>
            </p:cNvPr>
            <p:cNvSpPr/>
            <p:nvPr/>
          </p:nvSpPr>
          <p:spPr>
            <a:xfrm>
              <a:off x="0" y="1845500"/>
              <a:ext cx="8261684" cy="590902"/>
            </a:xfrm>
            <a:prstGeom prst="homePlate">
              <a:avLst/>
            </a:prstGeom>
            <a:solidFill>
              <a:sysClr val="window" lastClr="FFFFFF">
                <a:lumMod val="95000"/>
              </a:sysClr>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effectLst/>
                <a:uLnTx/>
                <a:uFillTx/>
                <a:latin typeface="Tahoma"/>
                <a:ea typeface="+mn-ea"/>
                <a:cs typeface="Tahoma"/>
              </a:endParaRPr>
            </a:p>
          </p:txBody>
        </p:sp>
        <p:grpSp>
          <p:nvGrpSpPr>
            <p:cNvPr id="187" name="Group 186">
              <a:extLst>
                <a:ext uri="{FF2B5EF4-FFF2-40B4-BE49-F238E27FC236}">
                  <a16:creationId xmlns:a16="http://schemas.microsoft.com/office/drawing/2014/main" id="{FE7D7722-0CDD-439D-9A4E-D6D56FDB606B}"/>
                </a:ext>
              </a:extLst>
            </p:cNvPr>
            <p:cNvGrpSpPr/>
            <p:nvPr/>
          </p:nvGrpSpPr>
          <p:grpSpPr>
            <a:xfrm>
              <a:off x="64110" y="1975338"/>
              <a:ext cx="6463936" cy="369332"/>
              <a:chOff x="64110" y="1975338"/>
              <a:chExt cx="6463936" cy="369332"/>
            </a:xfrm>
          </p:grpSpPr>
          <p:sp>
            <p:nvSpPr>
              <p:cNvPr id="189" name="Rectangle 188">
                <a:extLst>
                  <a:ext uri="{FF2B5EF4-FFF2-40B4-BE49-F238E27FC236}">
                    <a16:creationId xmlns:a16="http://schemas.microsoft.com/office/drawing/2014/main" id="{CFC8D314-A872-44F3-A09C-9C38188C9A69}"/>
                  </a:ext>
                </a:extLst>
              </p:cNvPr>
              <p:cNvSpPr/>
              <p:nvPr/>
            </p:nvSpPr>
            <p:spPr>
              <a:xfrm>
                <a:off x="3381030" y="1975338"/>
                <a:ext cx="31470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 Planned Retirement: Age 68</a:t>
                </a:r>
              </a:p>
            </p:txBody>
          </p:sp>
          <p:sp>
            <p:nvSpPr>
              <p:cNvPr id="190" name="Rectangle 189">
                <a:extLst>
                  <a:ext uri="{FF2B5EF4-FFF2-40B4-BE49-F238E27FC236}">
                    <a16:creationId xmlns:a16="http://schemas.microsoft.com/office/drawing/2014/main" id="{DCF9BA4A-31D5-4B5A-B7A9-AA590DD59BBD}"/>
                  </a:ext>
                </a:extLst>
              </p:cNvPr>
              <p:cNvSpPr/>
              <p:nvPr/>
            </p:nvSpPr>
            <p:spPr>
              <a:xfrm>
                <a:off x="64110" y="1975338"/>
                <a:ext cx="309572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mn-ea"/>
                    <a:cs typeface="Arial" pitchFamily="34" charset="0"/>
                  </a:rPr>
                  <a:t>Pensionable salary: £75,000</a:t>
                </a:r>
              </a:p>
            </p:txBody>
          </p:sp>
        </p:grpSp>
        <p:sp>
          <p:nvSpPr>
            <p:cNvPr id="188" name="TextBox 187">
              <a:extLst>
                <a:ext uri="{FF2B5EF4-FFF2-40B4-BE49-F238E27FC236}">
                  <a16:creationId xmlns:a16="http://schemas.microsoft.com/office/drawing/2014/main" id="{92C543BC-2B39-4938-B966-94E78F1581DF}"/>
                </a:ext>
              </a:extLst>
            </p:cNvPr>
            <p:cNvSpPr txBox="1"/>
            <p:nvPr/>
          </p:nvSpPr>
          <p:spPr>
            <a:xfrm>
              <a:off x="3070856" y="1959062"/>
              <a:ext cx="51334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Tahoma"/>
                  <a:ea typeface="+mn-ea"/>
                  <a:cs typeface="Times New Roman" pitchFamily="18" charset="0"/>
                </a:rPr>
                <a:t>|</a:t>
              </a:r>
            </a:p>
          </p:txBody>
        </p:sp>
      </p:grpSp>
      <p:sp>
        <p:nvSpPr>
          <p:cNvPr id="2" name="Rectangle 1">
            <a:extLst>
              <a:ext uri="{FF2B5EF4-FFF2-40B4-BE49-F238E27FC236}">
                <a16:creationId xmlns:a16="http://schemas.microsoft.com/office/drawing/2014/main" id="{69EF8585-7E28-4EB8-8728-7F48CE16EAD6}"/>
              </a:ext>
            </a:extLst>
          </p:cNvPr>
          <p:cNvSpPr/>
          <p:nvPr/>
        </p:nvSpPr>
        <p:spPr>
          <a:xfrm>
            <a:off x="398855" y="5629663"/>
            <a:ext cx="3430555" cy="276999"/>
          </a:xfrm>
          <a:prstGeom prst="rect">
            <a:avLst/>
          </a:prstGeom>
        </p:spPr>
        <p:txBody>
          <a:bodyPr wrap="none">
            <a:spAutoFit/>
          </a:bodyPr>
          <a:lstStyle/>
          <a:p>
            <a:r>
              <a:rPr lang="en-GB" sz="1200" dirty="0">
                <a:solidFill>
                  <a:srgbClr val="000000"/>
                </a:solidFill>
                <a:ea typeface="ヒラギノ角ゴ Pro W3" charset="-128"/>
                <a:cs typeface="Arial" pitchFamily="34" charset="0"/>
              </a:rPr>
              <a:t>Figures shown are for illustrative purposes only.</a:t>
            </a:r>
            <a:endParaRPr lang="en-GB" sz="1200" dirty="0">
              <a:solidFill>
                <a:srgbClr val="000000"/>
              </a:solidFill>
            </a:endParaRPr>
          </a:p>
        </p:txBody>
      </p:sp>
    </p:spTree>
    <p:custDataLst>
      <p:tags r:id="rId1"/>
    </p:custDataLst>
    <p:extLst>
      <p:ext uri="{BB962C8B-B14F-4D97-AF65-F5344CB8AC3E}">
        <p14:creationId xmlns:p14="http://schemas.microsoft.com/office/powerpoint/2010/main" val="39802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wipe(down)">
                                      <p:cBhvr>
                                        <p:cTn id="11" dur="500"/>
                                        <p:tgtEl>
                                          <p:spTgt spid="1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wipe(down)">
                                      <p:cBhvr>
                                        <p:cTn id="20" dur="500"/>
                                        <p:tgtEl>
                                          <p:spTgt spid="1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74"/>
                                        </p:tgtEl>
                                        <p:attrNameLst>
                                          <p:attrName>style.visibility</p:attrName>
                                        </p:attrNameLst>
                                      </p:cBhvr>
                                      <p:to>
                                        <p:strVal val="visible"/>
                                      </p:to>
                                    </p:set>
                                    <p:animEffect transition="in" filter="wipe(down)">
                                      <p:cBhvr>
                                        <p:cTn id="29" dur="500"/>
                                        <p:tgtEl>
                                          <p:spTgt spid="1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79"/>
                                        </p:tgtEl>
                                        <p:attrNameLst>
                                          <p:attrName>style.visibility</p:attrName>
                                        </p:attrNameLst>
                                      </p:cBhvr>
                                      <p:to>
                                        <p:strVal val="visible"/>
                                      </p:to>
                                    </p:set>
                                    <p:animEffect transition="in" filter="wipe(down)">
                                      <p:cBhvr>
                                        <p:cTn id="38"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 name="QCDATE" val="01-17-2025"/>
  <p:tag name="QCNAME" val="R-Johnson"/>
  <p:tag name="AUTHOR" val="SandersJ"/>
  <p:tag name="PPTNAME" val="LSEG Bonus Sacrifice Pension awareness 100125 v1.0"/>
  <p:tag name="QCSIGNOFFCODE" val="QC--905528038"/>
  <p:tag name="TYPE" val="WAW"/>
  <p:tag name="QRNAMESL" val="Smith-D"/>
  <p:tag name="SLREVIEWDATE" val="05-06-2025"/>
  <p:tag name="SLDSCHANGED" val="3 step process slide amended"/>
  <p:tag name="LIVEPPTNAME" val="LSEG Bonus Sacrifice Pension awareness 060525 v1.1"/>
  <p:tag name="FILEPATH" val="C:\Users\JohnsonR\Documents\AC-WAW\LIVE WAW seminars (NEW)\London Stock Exchange Group\LSEG Bonus Sacrifice Pension awareness 060525 v1.1.pptx"/>
</p:tagLst>
</file>

<file path=ppt/tags/tag10.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1.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2.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3.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4.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5.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6.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7.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8.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19.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xml><?xml version="1.0" encoding="utf-8"?>
<p:tagLst xmlns:a="http://schemas.openxmlformats.org/drawingml/2006/main" xmlns:r="http://schemas.openxmlformats.org/officeDocument/2006/relationships" xmlns:p="http://schemas.openxmlformats.org/presentationml/2006/main">
  <p:tag name="NAME21" val="341377444"/>
  <p:tag name="LEGALSIGNOFFDATE" val="03-01-2024"/>
  <p:tag name="LEGALSIGNEDOFFBY" val="K-ATHERTON"/>
  <p:tag name="COMPSIGNOFFDATE" val="03-01-2024"/>
  <p:tag name="COMPSIGNEDOFFBY" val="M-GILL"/>
  <p:tag name="FILENAME" val="Stock slides 2024-25 v1.1.pptx"/>
</p:tagLst>
</file>

<file path=ppt/tags/tag20.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1.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2.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3.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4.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5.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6.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7.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28.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 name="SELECTED" val="YES"/>
</p:tagLst>
</file>

<file path=ppt/tags/tag29.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3.xml><?xml version="1.0" encoding="utf-8"?>
<p:tagLst xmlns:a="http://schemas.openxmlformats.org/drawingml/2006/main" xmlns:r="http://schemas.openxmlformats.org/officeDocument/2006/relationships" xmlns:p="http://schemas.openxmlformats.org/presentationml/2006/main">
  <p:tag name="NAME21" val="27949402"/>
</p:tagLst>
</file>

<file path=ppt/tags/tag30.xml><?xml version="1.0" encoding="utf-8"?>
<p:tagLst xmlns:a="http://schemas.openxmlformats.org/drawingml/2006/main" xmlns:r="http://schemas.openxmlformats.org/officeDocument/2006/relationships" xmlns:p="http://schemas.openxmlformats.org/presentationml/2006/main">
  <p:tag name="NAME21" val="527977218"/>
  <p:tag name="COMPSIGNOFFDATE" val="03-21-2024"/>
  <p:tag name="COMPSIGNEDOFFBY" val="W-MEECHAM"/>
  <p:tag name="LEGALSIGNOFFDATE" val="03-21-2024"/>
  <p:tag name="LEGALSIGNEDOFFBY" val="K-ATHERTON"/>
  <p:tag name="FILENAME" val="Stock slides 2024-25 v1.1.pptx"/>
</p:tagLst>
</file>

<file path=ppt/tags/tag31.xml><?xml version="1.0" encoding="utf-8"?>
<p:tagLst xmlns:a="http://schemas.openxmlformats.org/drawingml/2006/main" xmlns:r="http://schemas.openxmlformats.org/officeDocument/2006/relationships" xmlns:p="http://schemas.openxmlformats.org/presentationml/2006/main">
  <p:tag name="NAME21" val="310423126"/>
  <p:tag name="COMPSIGNOFFDATE" val="03-21-2024"/>
  <p:tag name="COMPSIGNEDOFFBY" val="W-MEECHAM"/>
  <p:tag name="LEGALSIGNOFFDATE" val="03-21-2024"/>
  <p:tag name="LEGALSIGNEDOFFBY" val="K-ATHERTON"/>
  <p:tag name="FILENAME" val="Stock slides 2024-25 v1.1.pptx"/>
</p:tagLst>
</file>

<file path=ppt/tags/tag32.xml><?xml version="1.0" encoding="utf-8"?>
<p:tagLst xmlns:a="http://schemas.openxmlformats.org/drawingml/2006/main" xmlns:r="http://schemas.openxmlformats.org/officeDocument/2006/relationships" xmlns:p="http://schemas.openxmlformats.org/presentationml/2006/main">
  <p:tag name="NAME21" val="360606217"/>
  <p:tag name="COMPSIGNOFFDATE" val="03-21-2024"/>
  <p:tag name="COMPSIGNEDOFFBY" val="W-MEECHAM"/>
  <p:tag name="LEGALSIGNOFFDATE" val="03-21-2024"/>
  <p:tag name="LEGALSIGNEDOFFBY" val="K-ATHERTON"/>
</p:tagLst>
</file>

<file path=ppt/tags/tag33.xml><?xml version="1.0" encoding="utf-8"?>
<p:tagLst xmlns:a="http://schemas.openxmlformats.org/drawingml/2006/main" xmlns:r="http://schemas.openxmlformats.org/officeDocument/2006/relationships" xmlns:p="http://schemas.openxmlformats.org/presentationml/2006/main">
  <p:tag name="NAME21" val="972769930"/>
  <p:tag name="COMPSIGNOFFDATE" val="03-21-2024"/>
  <p:tag name="COMPSIGNEDOFFBY" val="W-MEECHAM"/>
  <p:tag name="LEGALSIGNOFFDATE" val="03-21-2024"/>
  <p:tag name="LEGALSIGNEDOFFBY" val="K-ATHERTON"/>
  <p:tag name="FILENAME" val="Stock slides 2024-25 v1.1.pptx"/>
</p:tagLst>
</file>

<file path=ppt/tags/tag34.xml><?xml version="1.0" encoding="utf-8"?>
<p:tagLst xmlns:a="http://schemas.openxmlformats.org/drawingml/2006/main" xmlns:r="http://schemas.openxmlformats.org/officeDocument/2006/relationships" xmlns:p="http://schemas.openxmlformats.org/presentationml/2006/main">
  <p:tag name="NAME21" val="860866534"/>
  <p:tag name="COMPSIGNOFFDATE" val="03-20-2024"/>
  <p:tag name="COMPSIGNEDOFFBY" val="W-MEECHAM"/>
  <p:tag name="LEGALSIGNOFFDATE" val="03-20-2024"/>
  <p:tag name="LEGALSIGNEDOFFBY" val="K-ATHERTON"/>
  <p:tag name="FILENAME" val="Stock slides 2024-25 v1.1.pptx"/>
</p:tagLst>
</file>

<file path=ppt/tags/tag35.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36.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37.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38.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39.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4.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40.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41.xml><?xml version="1.0" encoding="utf-8"?>
<p:tagLst xmlns:a="http://schemas.openxmlformats.org/drawingml/2006/main" xmlns:r="http://schemas.openxmlformats.org/officeDocument/2006/relationships" xmlns:p="http://schemas.openxmlformats.org/presentationml/2006/main">
  <p:tag name="NAME21" val="157059708"/>
  <p:tag name="LEGALSIGNOFFDATE" val="03-01-2024"/>
  <p:tag name="LEGALSIGNEDOFFBY" val="K-ATHERTON"/>
  <p:tag name="COMPSIGNOFFDATE" val="03-01-2024"/>
  <p:tag name="COMPSIGNEDOFFBY" val="M-GILL"/>
  <p:tag name="FILENAME" val="Stock slides 2024-25 v1.1.pptx"/>
</p:tagLst>
</file>

<file path=ppt/tags/tag42.xml><?xml version="1.0" encoding="utf-8"?>
<p:tagLst xmlns:a="http://schemas.openxmlformats.org/drawingml/2006/main" xmlns:r="http://schemas.openxmlformats.org/officeDocument/2006/relationships" xmlns:p="http://schemas.openxmlformats.org/presentationml/2006/main">
  <p:tag name="NAME21" val="475807093"/>
  <p:tag name="LEGALSIGNOFFDATE" val="03-01-2024"/>
  <p:tag name="LEGALSIGNEDOFFBY" val="K-ATHERTON"/>
  <p:tag name="COMPSIGNOFFDATE" val="03-01-2024"/>
  <p:tag name="COMPSIGNEDOFFBY" val="M-GILL"/>
  <p:tag name="FILENAME" val="Stock slides 2024-25 v1.1.pptx"/>
</p:tagLst>
</file>

<file path=ppt/tags/tag43.xml><?xml version="1.0" encoding="utf-8"?>
<p:tagLst xmlns:a="http://schemas.openxmlformats.org/drawingml/2006/main" xmlns:r="http://schemas.openxmlformats.org/officeDocument/2006/relationships" xmlns:p="http://schemas.openxmlformats.org/presentationml/2006/main">
  <p:tag name="NAME21" val="664760966"/>
  <p:tag name="LEGALSIGNOFFDATE" val="03-01-2024"/>
  <p:tag name="LEGALSIGNEDOFFBY" val="K-ATHERTON"/>
  <p:tag name="COMPSIGNOFFDATE" val="03-01-2024"/>
  <p:tag name="COMPSIGNEDOFFBY" val="M-GILL"/>
  <p:tag name="FILENAME" val="Stock slides 2024-25 v1.1.pptx"/>
</p:tagLst>
</file>

<file path=ppt/tags/tag44.xml><?xml version="1.0" encoding="utf-8"?>
<p:tagLst xmlns:a="http://schemas.openxmlformats.org/drawingml/2006/main" xmlns:r="http://schemas.openxmlformats.org/officeDocument/2006/relationships" xmlns:p="http://schemas.openxmlformats.org/presentationml/2006/main">
  <p:tag name="NAME21" val="779206143"/>
  <p:tag name="LEGALSIGNOFFDATE" val="03-01-2024"/>
  <p:tag name="LEGALSIGNEDOFFBY" val="K-ATHERTON"/>
  <p:tag name="COMPSIGNOFFDATE" val="03-01-2024"/>
  <p:tag name="COMPSIGNEDOFFBY" val="M-GILL"/>
  <p:tag name="FILENAME" val="Stock slides 2024-25 v1.1.pptx"/>
</p:tagLst>
</file>

<file path=ppt/tags/tag45.xml><?xml version="1.0" encoding="utf-8"?>
<p:tagLst xmlns:a="http://schemas.openxmlformats.org/drawingml/2006/main" xmlns:r="http://schemas.openxmlformats.org/officeDocument/2006/relationships" xmlns:p="http://schemas.openxmlformats.org/presentationml/2006/main">
  <p:tag name="NAME21" val="759533470"/>
</p:tagLst>
</file>

<file path=ppt/tags/tag46.xml><?xml version="1.0" encoding="utf-8"?>
<p:tagLst xmlns:a="http://schemas.openxmlformats.org/drawingml/2006/main" xmlns:r="http://schemas.openxmlformats.org/officeDocument/2006/relationships" xmlns:p="http://schemas.openxmlformats.org/presentationml/2006/main">
  <p:tag name="NAME21" val="211146986"/>
</p:tagLst>
</file>

<file path=ppt/tags/tag47.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48.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49.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5.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50.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51.xml><?xml version="1.0" encoding="utf-8"?>
<p:tagLst xmlns:a="http://schemas.openxmlformats.org/drawingml/2006/main" xmlns:r="http://schemas.openxmlformats.org/officeDocument/2006/relationships" xmlns:p="http://schemas.openxmlformats.org/presentationml/2006/main">
  <p:tag name="NAME21" val="881862975"/>
  <p:tag name="COMPSIGNOFFDATE" val="03-21-2024"/>
  <p:tag name="COMPSIGNEDOFFBY" val="W-MEECHAM"/>
  <p:tag name="LEGALSIGNOFFDATE" val="03-21-2024"/>
  <p:tag name="LEGALSIGNEDOFFBY" val="K-ATHERTON"/>
  <p:tag name="FILENAME" val="Stock slides 2024-25 v1.1.pptx"/>
</p:tagLst>
</file>

<file path=ppt/tags/tag52.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6.xml><?xml version="1.0" encoding="utf-8"?>
<p:tagLst xmlns:a="http://schemas.openxmlformats.org/drawingml/2006/main" xmlns:r="http://schemas.openxmlformats.org/officeDocument/2006/relationships" xmlns:p="http://schemas.openxmlformats.org/presentationml/2006/main">
  <p:tag name="NAME21" val="779311300"/>
  <p:tag name="LEGALSIGNOFFDATE" val="03-01-2024"/>
  <p:tag name="LEGALSIGNEDOFFBY" val="K-ATHERTON"/>
  <p:tag name="COMPSIGNOFFDATE" val="03-01-2024"/>
  <p:tag name="COMPSIGNEDOFFBY" val="M-GILL"/>
  <p:tag name="FILENAME" val="Stock slides 2024-25 v1.1.pptx"/>
</p:tagLst>
</file>

<file path=ppt/tags/tag7.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8.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ags/tag9.xml><?xml version="1.0" encoding="utf-8"?>
<p:tagLst xmlns:a="http://schemas.openxmlformats.org/drawingml/2006/main" xmlns:r="http://schemas.openxmlformats.org/officeDocument/2006/relationships" xmlns:p="http://schemas.openxmlformats.org/presentationml/2006/main">
  <p:tag name="COMPSIGNOFFDATE" val="01-25-2024"/>
  <p:tag name="COMPSIGNEDOFFBY" val="M-FOWLES"/>
  <p:tag name="LEGALSIGNOFFDATE" val="01-29-2024"/>
  <p:tag name="LEGALSIGNEDOFFBY" val="O-BLUNDELL"/>
</p:tagLst>
</file>

<file path=ppt/theme/theme1.xml><?xml version="1.0" encoding="utf-8"?>
<a:theme xmlns:a="http://schemas.openxmlformats.org/drawingml/2006/main" name="WaWMasterTemplate">
  <a:themeElements>
    <a:clrScheme name="WEALTH at work">
      <a:dk1>
        <a:srgbClr val="111111"/>
      </a:dk1>
      <a:lt1>
        <a:srgbClr val="FFFFFF"/>
      </a:lt1>
      <a:dk2>
        <a:srgbClr val="111111"/>
      </a:dk2>
      <a:lt2>
        <a:srgbClr val="FFFFFF"/>
      </a:lt2>
      <a:accent1>
        <a:srgbClr val="9FAEE5"/>
      </a:accent1>
      <a:accent2>
        <a:srgbClr val="BABD8B"/>
      </a:accent2>
      <a:accent3>
        <a:srgbClr val="7B6469"/>
      </a:accent3>
      <a:accent4>
        <a:srgbClr val="B7B09C"/>
      </a:accent4>
      <a:accent5>
        <a:srgbClr val="F1E6B2"/>
      </a:accent5>
      <a:accent6>
        <a:srgbClr val="97999B"/>
      </a:accent6>
      <a:hlink>
        <a:srgbClr val="003A70"/>
      </a:hlink>
      <a:folHlink>
        <a:srgbClr val="D0D0CE"/>
      </a:folHlink>
    </a:clrScheme>
    <a:fontScheme name="Wa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4375</TotalTime>
  <Words>3730</Words>
  <Application>Microsoft Office PowerPoint</Application>
  <PresentationFormat>On-screen Show (4:3)</PresentationFormat>
  <Paragraphs>647</Paragraphs>
  <Slides>52</Slides>
  <Notes>32</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Microsoft YaHei</vt:lpstr>
      <vt:lpstr>Aptos</vt:lpstr>
      <vt:lpstr>Arial</vt:lpstr>
      <vt:lpstr>Bierstadt</vt:lpstr>
      <vt:lpstr>Calibri</vt:lpstr>
      <vt:lpstr>Futura Medium</vt:lpstr>
      <vt:lpstr>Lato Light</vt:lpstr>
      <vt:lpstr>League Spartan</vt:lpstr>
      <vt:lpstr>Segoe UI</vt:lpstr>
      <vt:lpstr>Tahoma</vt:lpstr>
      <vt:lpstr>Times New Roman</vt:lpstr>
      <vt:lpstr>ヒラギノ角ゴ Pro W3</vt:lpstr>
      <vt:lpstr>WaWMasterTemplate</vt:lpstr>
      <vt:lpstr>bonus sacrifice &amp; pension awareness.</vt:lpstr>
      <vt:lpstr>about us.</vt:lpstr>
      <vt:lpstr>PowerPoint Presentation</vt:lpstr>
      <vt:lpstr>PowerPoint Presentation</vt:lpstr>
      <vt:lpstr>the LSEG Pension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limits to pension allowances.</vt:lpstr>
      <vt:lpstr>PowerPoint Presentation</vt:lpstr>
      <vt:lpstr>PowerPoint Presentation</vt:lpstr>
      <vt:lpstr>PowerPoint Presentation</vt:lpstr>
      <vt:lpstr>PowerPoint Presentation</vt:lpstr>
      <vt:lpstr>PowerPoint Presentation</vt:lpstr>
      <vt:lpstr>PowerPoint Presentation</vt:lpstr>
      <vt:lpstr>investing your pension.</vt:lpstr>
      <vt:lpstr>PowerPoint Presentation</vt:lpstr>
      <vt:lpstr>PowerPoint Presentation</vt:lpstr>
      <vt:lpstr>PowerPoint Presentation</vt:lpstr>
      <vt:lpstr>receiving your pension.</vt:lpstr>
      <vt:lpstr>PowerPoint Presentation</vt:lpstr>
      <vt:lpstr>PowerPoint Presentation</vt:lpstr>
      <vt:lpstr>PowerPoint Presentation</vt:lpstr>
      <vt:lpstr>PowerPoint Presentation</vt:lpstr>
      <vt:lpstr>PowerPoint Presentation</vt:lpstr>
      <vt:lpstr>PowerPoint Presentation</vt:lpstr>
      <vt:lpstr>next steps.</vt:lpstr>
      <vt:lpstr>useful contacts.</vt:lpstr>
      <vt:lpstr>PowerPoint Presentation</vt:lpstr>
      <vt:lpstr>PowerPoint Presentation</vt:lpstr>
      <vt:lpstr>PowerPoint Presentation</vt:lpstr>
      <vt:lpstr>PowerPoint Presentation</vt:lpstr>
    </vt:vector>
  </TitlesOfParts>
  <Company>WealthAtWork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H Smith</dc:creator>
  <cp:lastModifiedBy>Russell Johnson</cp:lastModifiedBy>
  <cp:revision>269</cp:revision>
  <dcterms:created xsi:type="dcterms:W3CDTF">2011-02-28T12:21:05Z</dcterms:created>
  <dcterms:modified xsi:type="dcterms:W3CDTF">2025-08-22T16:19:18Z</dcterms:modified>
</cp:coreProperties>
</file>